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3" r:id="rId3"/>
    <p:sldId id="274" r:id="rId4"/>
    <p:sldId id="260" r:id="rId5"/>
    <p:sldId id="258" r:id="rId6"/>
    <p:sldId id="275" r:id="rId7"/>
    <p:sldId id="277" r:id="rId8"/>
    <p:sldId id="276" r:id="rId9"/>
    <p:sldId id="266" r:id="rId10"/>
    <p:sldId id="264" r:id="rId11"/>
    <p:sldId id="261" r:id="rId12"/>
    <p:sldId id="265" r:id="rId13"/>
    <p:sldId id="278" r:id="rId14"/>
    <p:sldId id="288" r:id="rId15"/>
    <p:sldId id="289" r:id="rId16"/>
    <p:sldId id="281" r:id="rId17"/>
    <p:sldId id="290" r:id="rId18"/>
    <p:sldId id="262" r:id="rId19"/>
    <p:sldId id="279" r:id="rId20"/>
    <p:sldId id="259" r:id="rId21"/>
    <p:sldId id="257" r:id="rId22"/>
    <p:sldId id="269" r:id="rId23"/>
    <p:sldId id="270" r:id="rId24"/>
    <p:sldId id="272" r:id="rId25"/>
    <p:sldId id="271" r:id="rId26"/>
    <p:sldId id="267" r:id="rId27"/>
    <p:sldId id="268" r:id="rId28"/>
    <p:sldId id="280" r:id="rId29"/>
    <p:sldId id="263" r:id="rId30"/>
    <p:sldId id="285" r:id="rId31"/>
    <p:sldId id="286" r:id="rId32"/>
    <p:sldId id="282" r:id="rId33"/>
    <p:sldId id="283" r:id="rId34"/>
    <p:sldId id="284" r:id="rId35"/>
    <p:sldId id="287"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7B8855A3-6E6E-4197-BBDD-24F00223B88A}" type="datetimeFigureOut">
              <a:rPr lang="en-GB" smtClean="0"/>
              <a:t>24/11/2021</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691615F7-2B36-464B-A58F-303027486B55}" type="slidenum">
              <a:rPr lang="en-GB" smtClean="0"/>
              <a:t>‹#›</a:t>
            </a:fld>
            <a:endParaRPr lang="en-GB"/>
          </a:p>
        </p:txBody>
      </p:sp>
    </p:spTree>
    <p:extLst>
      <p:ext uri="{BB962C8B-B14F-4D97-AF65-F5344CB8AC3E}">
        <p14:creationId xmlns:p14="http://schemas.microsoft.com/office/powerpoint/2010/main" val="2553861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8855A3-6E6E-4197-BBDD-24F00223B88A}"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1615F7-2B36-464B-A58F-303027486B55}" type="slidenum">
              <a:rPr lang="en-GB" smtClean="0"/>
              <a:t>‹#›</a:t>
            </a:fld>
            <a:endParaRPr lang="en-GB"/>
          </a:p>
        </p:txBody>
      </p:sp>
    </p:spTree>
    <p:extLst>
      <p:ext uri="{BB962C8B-B14F-4D97-AF65-F5344CB8AC3E}">
        <p14:creationId xmlns:p14="http://schemas.microsoft.com/office/powerpoint/2010/main" val="1037693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7B8855A3-6E6E-4197-BBDD-24F00223B88A}" type="datetimeFigureOut">
              <a:rPr lang="en-GB" smtClean="0"/>
              <a:t>24/11/2021</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691615F7-2B36-464B-A58F-303027486B55}" type="slidenum">
              <a:rPr lang="en-GB" smtClean="0"/>
              <a:t>‹#›</a:t>
            </a:fld>
            <a:endParaRPr lang="en-GB"/>
          </a:p>
        </p:txBody>
      </p:sp>
    </p:spTree>
    <p:extLst>
      <p:ext uri="{BB962C8B-B14F-4D97-AF65-F5344CB8AC3E}">
        <p14:creationId xmlns:p14="http://schemas.microsoft.com/office/powerpoint/2010/main" val="1812047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7B8855A3-6E6E-4197-BBDD-24F00223B88A}" type="datetimeFigureOut">
              <a:rPr lang="en-GB" smtClean="0"/>
              <a:t>24/11/2021</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691615F7-2B36-464B-A58F-303027486B55}" type="slidenum">
              <a:rPr lang="en-GB" smtClean="0"/>
              <a:t>‹#›</a:t>
            </a:fld>
            <a:endParaRPr lang="en-GB"/>
          </a:p>
        </p:txBody>
      </p:sp>
    </p:spTree>
    <p:extLst>
      <p:ext uri="{BB962C8B-B14F-4D97-AF65-F5344CB8AC3E}">
        <p14:creationId xmlns:p14="http://schemas.microsoft.com/office/powerpoint/2010/main" val="4233666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7B8855A3-6E6E-4197-BBDD-24F00223B88A}" type="datetimeFigureOut">
              <a:rPr lang="en-GB" smtClean="0"/>
              <a:t>24/11/2021</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691615F7-2B36-464B-A58F-303027486B55}" type="slidenum">
              <a:rPr lang="en-GB" smtClean="0"/>
              <a:t>‹#›</a:t>
            </a:fld>
            <a:endParaRPr lang="en-GB"/>
          </a:p>
        </p:txBody>
      </p:sp>
    </p:spTree>
    <p:extLst>
      <p:ext uri="{BB962C8B-B14F-4D97-AF65-F5344CB8AC3E}">
        <p14:creationId xmlns:p14="http://schemas.microsoft.com/office/powerpoint/2010/main" val="3250788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8855A3-6E6E-4197-BBDD-24F00223B88A}" type="datetimeFigureOut">
              <a:rPr lang="en-GB" smtClean="0"/>
              <a:t>24/11/2021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1615F7-2B36-464B-A58F-303027486B55}" type="slidenum">
              <a:rPr lang="en-GB" smtClean="0"/>
              <a:t>‹#›</a:t>
            </a:fld>
            <a:endParaRPr lang="en-GB"/>
          </a:p>
        </p:txBody>
      </p:sp>
    </p:spTree>
    <p:extLst>
      <p:ext uri="{BB962C8B-B14F-4D97-AF65-F5344CB8AC3E}">
        <p14:creationId xmlns:p14="http://schemas.microsoft.com/office/powerpoint/2010/main" val="3723783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7B8855A3-6E6E-4197-BBDD-24F00223B88A}" type="datetimeFigureOut">
              <a:rPr lang="en-GB" smtClean="0"/>
              <a:t>24/11/2021</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691615F7-2B36-464B-A58F-303027486B55}" type="slidenum">
              <a:rPr lang="en-GB" smtClean="0"/>
              <a:t>‹#›</a:t>
            </a:fld>
            <a:endParaRPr lang="en-GB"/>
          </a:p>
        </p:txBody>
      </p:sp>
    </p:spTree>
    <p:extLst>
      <p:ext uri="{BB962C8B-B14F-4D97-AF65-F5344CB8AC3E}">
        <p14:creationId xmlns:p14="http://schemas.microsoft.com/office/powerpoint/2010/main" val="360773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8855A3-6E6E-4197-BBDD-24F00223B88A}" type="datetimeFigureOut">
              <a:rPr lang="en-GB" smtClean="0"/>
              <a:t>24/11/2021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1615F7-2B36-464B-A58F-303027486B55}" type="slidenum">
              <a:rPr lang="en-GB" smtClean="0"/>
              <a:t>‹#›</a:t>
            </a:fld>
            <a:endParaRPr lang="en-GB"/>
          </a:p>
        </p:txBody>
      </p:sp>
    </p:spTree>
    <p:extLst>
      <p:ext uri="{BB962C8B-B14F-4D97-AF65-F5344CB8AC3E}">
        <p14:creationId xmlns:p14="http://schemas.microsoft.com/office/powerpoint/2010/main" val="8284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7B8855A3-6E6E-4197-BBDD-24F00223B88A}" type="datetimeFigureOut">
              <a:rPr lang="en-GB" smtClean="0"/>
              <a:t>24/11/2021</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691615F7-2B36-464B-A58F-303027486B55}" type="slidenum">
              <a:rPr lang="en-GB" smtClean="0"/>
              <a:t>‹#›</a:t>
            </a:fld>
            <a:endParaRPr lang="en-GB"/>
          </a:p>
        </p:txBody>
      </p:sp>
    </p:spTree>
    <p:extLst>
      <p:ext uri="{BB962C8B-B14F-4D97-AF65-F5344CB8AC3E}">
        <p14:creationId xmlns:p14="http://schemas.microsoft.com/office/powerpoint/2010/main" val="3812443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8855A3-6E6E-4197-BBDD-24F00223B88A}"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1615F7-2B36-464B-A58F-303027486B55}" type="slidenum">
              <a:rPr lang="en-GB" smtClean="0"/>
              <a:t>‹#›</a:t>
            </a:fld>
            <a:endParaRPr lang="en-GB"/>
          </a:p>
        </p:txBody>
      </p:sp>
    </p:spTree>
    <p:extLst>
      <p:ext uri="{BB962C8B-B14F-4D97-AF65-F5344CB8AC3E}">
        <p14:creationId xmlns:p14="http://schemas.microsoft.com/office/powerpoint/2010/main" val="4140009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7B8855A3-6E6E-4197-BBDD-24F00223B88A}" type="datetimeFigureOut">
              <a:rPr lang="en-GB" smtClean="0"/>
              <a:t>24/11/2021</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691615F7-2B36-464B-A58F-303027486B55}" type="slidenum">
              <a:rPr lang="en-GB" smtClean="0"/>
              <a:t>‹#›</a:t>
            </a:fld>
            <a:endParaRPr lang="en-GB"/>
          </a:p>
        </p:txBody>
      </p:sp>
    </p:spTree>
    <p:extLst>
      <p:ext uri="{BB962C8B-B14F-4D97-AF65-F5344CB8AC3E}">
        <p14:creationId xmlns:p14="http://schemas.microsoft.com/office/powerpoint/2010/main" val="1991098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7B8855A3-6E6E-4197-BBDD-24F00223B88A}" type="datetimeFigureOut">
              <a:rPr lang="en-GB" smtClean="0"/>
              <a:t>24/11/2021</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91615F7-2B36-464B-A58F-303027486B55}" type="slidenum">
              <a:rPr lang="en-GB" smtClean="0"/>
              <a:t>‹#›</a:t>
            </a:fld>
            <a:endParaRPr lang="en-GB"/>
          </a:p>
        </p:txBody>
      </p:sp>
    </p:spTree>
    <p:extLst>
      <p:ext uri="{BB962C8B-B14F-4D97-AF65-F5344CB8AC3E}">
        <p14:creationId xmlns:p14="http://schemas.microsoft.com/office/powerpoint/2010/main" val="12632174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visitbritain.org/uk-wide-campaign-boost-domestic-breaks-ramps-summer-holidays-get-underwa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visitwales.com/inspire-me/short-break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wtm.com/"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bespokebusiness.events/" TargetMode="External"/><Relationship Id="rId2" Type="http://schemas.openxmlformats.org/officeDocument/2006/relationships/hyperlink" Target="https://www.visitwales.com/en-us/info/meet-wale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visitbritain.org/meetgb-virtual-2022"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visitbritain.org/be-part-our-domestic-marketing-campaign-escape-everyday"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89D8-0BED-404B-8C13-2C8939906A84}"/>
              </a:ext>
            </a:extLst>
          </p:cNvPr>
          <p:cNvSpPr>
            <a:spLocks noGrp="1"/>
          </p:cNvSpPr>
          <p:nvPr>
            <p:ph type="ctrTitle"/>
          </p:nvPr>
        </p:nvSpPr>
        <p:spPr/>
        <p:txBody>
          <a:bodyPr/>
          <a:lstStyle/>
          <a:p>
            <a:r>
              <a:rPr lang="en-GB" dirty="0"/>
              <a:t>Escape The Every Day </a:t>
            </a:r>
          </a:p>
        </p:txBody>
      </p:sp>
      <p:sp>
        <p:nvSpPr>
          <p:cNvPr id="3" name="Subtitle 2">
            <a:extLst>
              <a:ext uri="{FF2B5EF4-FFF2-40B4-BE49-F238E27FC236}">
                <a16:creationId xmlns:a16="http://schemas.microsoft.com/office/drawing/2014/main" id="{7A0DCDC9-080B-44FC-9F79-5F3AAED34FA6}"/>
              </a:ext>
            </a:extLst>
          </p:cNvPr>
          <p:cNvSpPr>
            <a:spLocks noGrp="1"/>
          </p:cNvSpPr>
          <p:nvPr>
            <p:ph type="subTitle" idx="1"/>
          </p:nvPr>
        </p:nvSpPr>
        <p:spPr/>
        <p:txBody>
          <a:bodyPr/>
          <a:lstStyle/>
          <a:p>
            <a:r>
              <a:rPr lang="en-GB" dirty="0"/>
              <a:t>Niche Marketing &amp; Social Media </a:t>
            </a:r>
          </a:p>
          <a:p>
            <a:r>
              <a:rPr lang="en-GB" dirty="0"/>
              <a:t>Assignment 2</a:t>
            </a:r>
          </a:p>
          <a:p>
            <a:r>
              <a:rPr lang="en-GB" dirty="0"/>
              <a:t>Marketing Campaign</a:t>
            </a:r>
          </a:p>
        </p:txBody>
      </p:sp>
      <p:pic>
        <p:nvPicPr>
          <p:cNvPr id="4" name="Picture 3">
            <a:extLst>
              <a:ext uri="{FF2B5EF4-FFF2-40B4-BE49-F238E27FC236}">
                <a16:creationId xmlns:a16="http://schemas.microsoft.com/office/drawing/2014/main" id="{4AA8470E-11A3-4BD3-8632-825E99E39B6C}"/>
              </a:ext>
            </a:extLst>
          </p:cNvPr>
          <p:cNvPicPr>
            <a:picLocks noChangeAspect="1"/>
          </p:cNvPicPr>
          <p:nvPr/>
        </p:nvPicPr>
        <p:blipFill>
          <a:blip r:embed="rId2"/>
          <a:stretch>
            <a:fillRect/>
          </a:stretch>
        </p:blipFill>
        <p:spPr>
          <a:xfrm>
            <a:off x="4138612" y="153988"/>
            <a:ext cx="3152775" cy="2247900"/>
          </a:xfrm>
          <a:prstGeom prst="rect">
            <a:avLst/>
          </a:prstGeom>
        </p:spPr>
      </p:pic>
    </p:spTree>
    <p:extLst>
      <p:ext uri="{BB962C8B-B14F-4D97-AF65-F5344CB8AC3E}">
        <p14:creationId xmlns:p14="http://schemas.microsoft.com/office/powerpoint/2010/main" val="3432022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Shape 11">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Shape 13">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Shape 15">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3FC0D6-F97C-4C51-B84D-DBC86145C8CC}"/>
              </a:ext>
            </a:extLst>
          </p:cNvPr>
          <p:cNvSpPr>
            <a:spLocks noGrp="1"/>
          </p:cNvSpPr>
          <p:nvPr>
            <p:ph type="title"/>
          </p:nvPr>
        </p:nvSpPr>
        <p:spPr>
          <a:xfrm>
            <a:off x="7874928" y="1124998"/>
            <a:ext cx="3456122" cy="4589717"/>
          </a:xfrm>
        </p:spPr>
        <p:txBody>
          <a:bodyPr>
            <a:normAutofit/>
          </a:bodyPr>
          <a:lstStyle/>
          <a:p>
            <a:pPr algn="l"/>
            <a:r>
              <a:rPr lang="en-GB" sz="4800"/>
              <a:t>      Assignment Preparation!</a:t>
            </a:r>
          </a:p>
        </p:txBody>
      </p:sp>
      <p:sp>
        <p:nvSpPr>
          <p:cNvPr id="3" name="Content Placeholder 2">
            <a:extLst>
              <a:ext uri="{FF2B5EF4-FFF2-40B4-BE49-F238E27FC236}">
                <a16:creationId xmlns:a16="http://schemas.microsoft.com/office/drawing/2014/main" id="{8DF45C1D-BE5C-4FEB-B0B7-DED798E08992}"/>
              </a:ext>
            </a:extLst>
          </p:cNvPr>
          <p:cNvSpPr>
            <a:spLocks noGrp="1"/>
          </p:cNvSpPr>
          <p:nvPr>
            <p:ph idx="1"/>
          </p:nvPr>
        </p:nvSpPr>
        <p:spPr>
          <a:xfrm>
            <a:off x="5296" y="0"/>
            <a:ext cx="7096840" cy="6772275"/>
          </a:xfrm>
        </p:spPr>
        <p:txBody>
          <a:bodyPr>
            <a:normAutofit lnSpcReduction="10000"/>
          </a:bodyPr>
          <a:lstStyle/>
          <a:p>
            <a:r>
              <a:rPr lang="en-GB" sz="2400" b="1" dirty="0">
                <a:solidFill>
                  <a:srgbClr val="FF0000"/>
                </a:solidFill>
              </a:rPr>
              <a:t>This is an interactive session designed to help you prepare your  #Escape The Every Day Campaign for the 2</a:t>
            </a:r>
            <a:r>
              <a:rPr lang="en-GB" sz="2400" b="1" baseline="30000" dirty="0">
                <a:solidFill>
                  <a:srgbClr val="FF0000"/>
                </a:solidFill>
              </a:rPr>
              <a:t>nd</a:t>
            </a:r>
            <a:r>
              <a:rPr lang="en-GB" sz="2400" b="1" dirty="0">
                <a:solidFill>
                  <a:srgbClr val="FF0000"/>
                </a:solidFill>
              </a:rPr>
              <a:t> Assignment</a:t>
            </a:r>
          </a:p>
          <a:p>
            <a:endParaRPr lang="en-GB" sz="2400" dirty="0"/>
          </a:p>
          <a:p>
            <a:r>
              <a:rPr lang="en-GB" sz="2000" dirty="0"/>
              <a:t>Please work through each of the sections &amp; undertake the research required – </a:t>
            </a:r>
          </a:p>
          <a:p>
            <a:r>
              <a:rPr lang="en-GB" sz="2000" dirty="0"/>
              <a:t>You can either work online or if you prefer go onto campus for the lecture &amp; work together on this project as a group</a:t>
            </a:r>
          </a:p>
          <a:p>
            <a:r>
              <a:rPr lang="en-GB" sz="2000" dirty="0"/>
              <a:t>If needed look back on moodle on the topics we have already covered and you can also familiarise yourself with the next sessions we will cover on Promotional Marketing  </a:t>
            </a:r>
          </a:p>
          <a:p>
            <a:r>
              <a:rPr lang="en-GB" sz="2000" dirty="0"/>
              <a:t>Finally make sure you go to the Visit Britain website and check out the Escape the Everyday campaign along with the links to Visit Wales website when you are instructed to!</a:t>
            </a:r>
          </a:p>
        </p:txBody>
      </p:sp>
    </p:spTree>
    <p:extLst>
      <p:ext uri="{BB962C8B-B14F-4D97-AF65-F5344CB8AC3E}">
        <p14:creationId xmlns:p14="http://schemas.microsoft.com/office/powerpoint/2010/main" val="1848903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4824-DF7D-4EA7-B7CB-3FDF06D16F66}"/>
              </a:ext>
            </a:extLst>
          </p:cNvPr>
          <p:cNvSpPr>
            <a:spLocks noGrp="1"/>
          </p:cNvSpPr>
          <p:nvPr>
            <p:ph type="title"/>
          </p:nvPr>
        </p:nvSpPr>
        <p:spPr/>
        <p:txBody>
          <a:bodyPr>
            <a:normAutofit fontScale="90000"/>
          </a:bodyPr>
          <a:lstStyle/>
          <a:p>
            <a:r>
              <a:rPr lang="en-GB" dirty="0"/>
              <a:t>  Government Policy 2020</a:t>
            </a:r>
            <a:br>
              <a:rPr lang="en-GB" dirty="0"/>
            </a:br>
            <a:br>
              <a:rPr lang="en-GB" dirty="0"/>
            </a:br>
            <a:r>
              <a:rPr lang="en-GB" dirty="0"/>
              <a:t>Impacts of Covid </a:t>
            </a:r>
            <a:br>
              <a:rPr lang="en-GB" dirty="0"/>
            </a:br>
            <a:endParaRPr lang="en-GB" dirty="0"/>
          </a:p>
        </p:txBody>
      </p:sp>
      <p:pic>
        <p:nvPicPr>
          <p:cNvPr id="2050" name="Picture 2">
            <a:extLst>
              <a:ext uri="{FF2B5EF4-FFF2-40B4-BE49-F238E27FC236}">
                <a16:creationId xmlns:a16="http://schemas.microsoft.com/office/drawing/2014/main" id="{82514092-005E-45BC-98FE-03F014393DA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5642" r="6470" b="1"/>
          <a:stretch>
            <a:fillRect/>
          </a:stretch>
        </p:blipFill>
        <p:spPr bwMode="auto">
          <a:xfrm>
            <a:off x="4924426" y="1837796"/>
            <a:ext cx="6505574" cy="3179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6103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5824-B50C-44BA-815A-BA69416C3D60}"/>
              </a:ext>
            </a:extLst>
          </p:cNvPr>
          <p:cNvSpPr>
            <a:spLocks noGrp="1"/>
          </p:cNvSpPr>
          <p:nvPr>
            <p:ph type="title"/>
          </p:nvPr>
        </p:nvSpPr>
        <p:spPr/>
        <p:txBody>
          <a:bodyPr/>
          <a:lstStyle/>
          <a:p>
            <a:r>
              <a:rPr lang="en-GB" dirty="0"/>
              <a:t> The Impact of Tourism</a:t>
            </a:r>
          </a:p>
        </p:txBody>
      </p:sp>
      <p:sp>
        <p:nvSpPr>
          <p:cNvPr id="3" name="Content Placeholder 2">
            <a:extLst>
              <a:ext uri="{FF2B5EF4-FFF2-40B4-BE49-F238E27FC236}">
                <a16:creationId xmlns:a16="http://schemas.microsoft.com/office/drawing/2014/main" id="{8C6C555F-4119-4C75-B1E6-92EF48791B29}"/>
              </a:ext>
            </a:extLst>
          </p:cNvPr>
          <p:cNvSpPr>
            <a:spLocks noGrp="1"/>
          </p:cNvSpPr>
          <p:nvPr>
            <p:ph idx="1"/>
          </p:nvPr>
        </p:nvSpPr>
        <p:spPr>
          <a:xfrm>
            <a:off x="4785064" y="803186"/>
            <a:ext cx="6951215" cy="6183540"/>
          </a:xfrm>
        </p:spPr>
        <p:txBody>
          <a:bodyPr>
            <a:normAutofit/>
          </a:bodyPr>
          <a:lstStyle/>
          <a:p>
            <a:pPr algn="l"/>
            <a:r>
              <a:rPr lang="en-GB" sz="2800" dirty="0">
                <a:solidFill>
                  <a:srgbClr val="333333"/>
                </a:solidFill>
                <a:latin typeface="Arial" panose="020B0604020202020204" pitchFamily="34" charset="0"/>
              </a:rPr>
              <a:t>The </a:t>
            </a:r>
            <a:r>
              <a:rPr lang="en-GB" sz="2800" b="0" i="0" dirty="0">
                <a:solidFill>
                  <a:srgbClr val="333333"/>
                </a:solidFill>
                <a:effectLst/>
                <a:latin typeface="Arial" panose="020B0604020202020204" pitchFamily="34" charset="0"/>
              </a:rPr>
              <a:t>latest forecasts show that domestic tourism spending in Britain is estimated this year to be £51.4 billion, up 51% on 2020, but still only a little more than half, 56%, of the £91.6 billion in 2019. It is therefore crucial that we work together to drive more domestic breaks as quickly as possible.</a:t>
            </a:r>
          </a:p>
          <a:p>
            <a:pPr marL="228600" marR="0" lvl="0" indent="-228600" algn="l" defTabSz="914400" rtl="0" eaLnBrk="1" fontAlgn="auto" latinLnBrk="0" hangingPunct="1">
              <a:lnSpc>
                <a:spcPct val="120000"/>
              </a:lnSpc>
              <a:spcBef>
                <a:spcPts val="1000"/>
              </a:spcBef>
              <a:spcAft>
                <a:spcPts val="0"/>
              </a:spcAft>
              <a:buClr>
                <a:srgbClr val="F81B02"/>
              </a:buClr>
              <a:buSzPct val="110000"/>
              <a:buFont typeface="Wingdings" panose="05000000000000000000" pitchFamily="2" charset="2"/>
              <a:buChar char="§"/>
              <a:tabLst/>
              <a:defRPr/>
            </a:pPr>
            <a:r>
              <a:rPr kumimoji="0" lang="en-GB" sz="1800" b="0" i="0" u="none" strike="noStrike" kern="1200" cap="none" spc="0" normalizeH="0" baseline="0" noProof="0" dirty="0">
                <a:ln>
                  <a:noFill/>
                </a:ln>
                <a:solidFill>
                  <a:srgbClr val="333333"/>
                </a:solidFill>
                <a:effectLst/>
                <a:uLnTx/>
                <a:uFillTx/>
                <a:latin typeface="Arial" panose="020B0604020202020204" pitchFamily="34" charset="0"/>
                <a:ea typeface="+mn-ea"/>
                <a:cs typeface="+mn-cs"/>
              </a:rPr>
              <a:t>Visit Britain Website 2021 </a:t>
            </a:r>
          </a:p>
          <a:p>
            <a:pPr marL="0" indent="0" algn="l">
              <a:buNone/>
            </a:pPr>
            <a:endParaRPr lang="en-GB" dirty="0">
              <a:solidFill>
                <a:srgbClr val="333333"/>
              </a:solidFill>
              <a:latin typeface="Arial" panose="020B0604020202020204" pitchFamily="34" charset="0"/>
            </a:endParaRPr>
          </a:p>
          <a:p>
            <a:pPr marL="0" indent="0" algn="l">
              <a:buNone/>
            </a:pPr>
            <a:endParaRPr lang="en-GB" b="0" i="0" dirty="0">
              <a:solidFill>
                <a:srgbClr val="333333"/>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4276970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BC453-6B97-4EE8-B80B-1A4CBA4BC1D2}"/>
              </a:ext>
            </a:extLst>
          </p:cNvPr>
          <p:cNvSpPr>
            <a:spLocks noGrp="1"/>
          </p:cNvSpPr>
          <p:nvPr>
            <p:ph type="title"/>
          </p:nvPr>
        </p:nvSpPr>
        <p:spPr/>
        <p:txBody>
          <a:bodyPr>
            <a:normAutofit fontScale="90000"/>
          </a:bodyPr>
          <a:lstStyle/>
          <a:p>
            <a:r>
              <a:rPr lang="en-GB" dirty="0"/>
              <a:t>Visit Britain’s Escape the Everyday Campaign</a:t>
            </a:r>
          </a:p>
        </p:txBody>
      </p:sp>
      <p:sp>
        <p:nvSpPr>
          <p:cNvPr id="3" name="Content Placeholder 2">
            <a:extLst>
              <a:ext uri="{FF2B5EF4-FFF2-40B4-BE49-F238E27FC236}">
                <a16:creationId xmlns:a16="http://schemas.microsoft.com/office/drawing/2014/main" id="{E6A6EF3B-E089-4810-9CAB-2F9CE611D6F0}"/>
              </a:ext>
            </a:extLst>
          </p:cNvPr>
          <p:cNvSpPr>
            <a:spLocks noGrp="1"/>
          </p:cNvSpPr>
          <p:nvPr>
            <p:ph idx="1"/>
          </p:nvPr>
        </p:nvSpPr>
        <p:spPr>
          <a:xfrm>
            <a:off x="5118447" y="803186"/>
            <a:ext cx="6281873" cy="5650880"/>
          </a:xfrm>
        </p:spPr>
        <p:txBody>
          <a:bodyPr/>
          <a:lstStyle/>
          <a:p>
            <a:pPr algn="l"/>
            <a:r>
              <a:rPr lang="en-GB" b="1" i="0" dirty="0">
                <a:solidFill>
                  <a:srgbClr val="333333"/>
                </a:solidFill>
                <a:effectLst/>
                <a:latin typeface="Arial" panose="020B0604020202020204" pitchFamily="34" charset="0"/>
              </a:rPr>
              <a:t>The £5 million, UK-wide ‘</a:t>
            </a:r>
            <a:r>
              <a:rPr lang="en-GB" b="1" i="0" u="none" strike="noStrike" dirty="0">
                <a:solidFill>
                  <a:srgbClr val="333333"/>
                </a:solidFill>
                <a:effectLst/>
                <a:latin typeface="Arial" panose="020B0604020202020204" pitchFamily="34" charset="0"/>
                <a:hlinkClick r:id="rId2"/>
              </a:rPr>
              <a:t>Escape the Everyday’</a:t>
            </a:r>
            <a:r>
              <a:rPr lang="en-GB" b="1" i="0" dirty="0">
                <a:solidFill>
                  <a:srgbClr val="333333"/>
                </a:solidFill>
                <a:effectLst/>
                <a:latin typeface="Arial" panose="020B0604020202020204" pitchFamily="34" charset="0"/>
              </a:rPr>
              <a:t> campaign highlights the quality destinations, visitor attractions and experiences on offer across the UK’s cities, countryside and coast to boost tourism across the shoulder season and beyond.  </a:t>
            </a:r>
          </a:p>
          <a:p>
            <a:pPr algn="l"/>
            <a:endParaRPr lang="en-GB" b="1" i="0" dirty="0">
              <a:solidFill>
                <a:srgbClr val="333333"/>
              </a:solidFill>
              <a:effectLst/>
              <a:latin typeface="Arial" panose="020B0604020202020204" pitchFamily="34" charset="0"/>
            </a:endParaRPr>
          </a:p>
          <a:p>
            <a:pPr algn="l"/>
            <a:r>
              <a:rPr lang="en-GB" b="0" i="0" dirty="0">
                <a:solidFill>
                  <a:srgbClr val="333333"/>
                </a:solidFill>
                <a:effectLst/>
                <a:latin typeface="Arial" panose="020B0604020202020204" pitchFamily="34" charset="0"/>
              </a:rPr>
              <a:t>As the tourism delivery partner for the GREAT campaign, this </a:t>
            </a:r>
            <a:r>
              <a:rPr lang="en-GB" dirty="0">
                <a:solidFill>
                  <a:srgbClr val="333333"/>
                </a:solidFill>
                <a:latin typeface="Arial" panose="020B0604020202020204" pitchFamily="34" charset="0"/>
              </a:rPr>
              <a:t>was </a:t>
            </a:r>
            <a:r>
              <a:rPr lang="en-GB" b="0" i="0" dirty="0">
                <a:solidFill>
                  <a:srgbClr val="333333"/>
                </a:solidFill>
                <a:effectLst/>
                <a:latin typeface="Arial" panose="020B0604020202020204" pitchFamily="34" charset="0"/>
              </a:rPr>
              <a:t>a £5m UK-wide domestic marketing campaign to inspire consumers to travel and enjoy the country’s amazing tourism offer during the summer.</a:t>
            </a:r>
          </a:p>
          <a:p>
            <a:endParaRPr lang="en-GB" dirty="0"/>
          </a:p>
        </p:txBody>
      </p:sp>
    </p:spTree>
    <p:extLst>
      <p:ext uri="{BB962C8B-B14F-4D97-AF65-F5344CB8AC3E}">
        <p14:creationId xmlns:p14="http://schemas.microsoft.com/office/powerpoint/2010/main" val="3099672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6D812-128D-4EFB-8784-67DB92AB3F6C}"/>
              </a:ext>
            </a:extLst>
          </p:cNvPr>
          <p:cNvSpPr>
            <a:spLocks noGrp="1"/>
          </p:cNvSpPr>
          <p:nvPr>
            <p:ph type="title"/>
          </p:nvPr>
        </p:nvSpPr>
        <p:spPr>
          <a:xfrm>
            <a:off x="888631" y="2396971"/>
            <a:ext cx="2768969" cy="2432204"/>
          </a:xfrm>
        </p:spPr>
        <p:txBody>
          <a:bodyPr>
            <a:normAutofit/>
          </a:bodyPr>
          <a:lstStyle/>
          <a:p>
            <a:r>
              <a:rPr lang="en-GB" sz="2800" dirty="0"/>
              <a:t>Here’s how the        Campaign started in summer 2020….</a:t>
            </a:r>
          </a:p>
        </p:txBody>
      </p:sp>
      <p:pic>
        <p:nvPicPr>
          <p:cNvPr id="3074" name="Picture 2">
            <a:extLst>
              <a:ext uri="{FF2B5EF4-FFF2-40B4-BE49-F238E27FC236}">
                <a16:creationId xmlns:a16="http://schemas.microsoft.com/office/drawing/2014/main" id="{BF2124B3-64D7-4FEE-AD2A-D98795020D5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806486" y="876299"/>
            <a:ext cx="8543925" cy="5381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5937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2"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5"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3"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4"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2" name="Group 91">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93" name="Rectangle 92">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4" name="Isosceles Triangle 93">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5" name="Rectangle 94">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97" name="Rectangle 96">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9" name="Group 98">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0"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3"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9"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0"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1"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2"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4"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5"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6"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7"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8"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68F52DDB-0549-4D90-9904-4F63FF5EE55C}"/>
              </a:ext>
            </a:extLst>
          </p:cNvPr>
          <p:cNvSpPr>
            <a:spLocks noGrp="1"/>
          </p:cNvSpPr>
          <p:nvPr>
            <p:ph type="title"/>
          </p:nvPr>
        </p:nvSpPr>
        <p:spPr>
          <a:xfrm>
            <a:off x="1378425" y="5199797"/>
            <a:ext cx="9435152" cy="789673"/>
          </a:xfrm>
        </p:spPr>
        <p:txBody>
          <a:bodyPr vert="horz" lIns="228600" tIns="228600" rIns="228600" bIns="0" rtlCol="0" anchor="ctr">
            <a:normAutofit/>
          </a:bodyPr>
          <a:lstStyle/>
          <a:p>
            <a:pPr>
              <a:lnSpc>
                <a:spcPct val="80000"/>
              </a:lnSpc>
            </a:pPr>
            <a:r>
              <a:rPr lang="en-US" dirty="0">
                <a:solidFill>
                  <a:schemeClr val="bg1"/>
                </a:solidFill>
              </a:rPr>
              <a:t>                       </a:t>
            </a:r>
            <a:r>
              <a:rPr lang="en-US" b="1" dirty="0">
                <a:solidFill>
                  <a:srgbClr val="FF0000"/>
                </a:solidFill>
              </a:rPr>
              <a:t>Summer Campaign 2021</a:t>
            </a:r>
          </a:p>
        </p:txBody>
      </p:sp>
      <p:sp>
        <p:nvSpPr>
          <p:cNvPr id="120" name="Freeform: Shape 119">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5122" name="Picture 2">
            <a:extLst>
              <a:ext uri="{FF2B5EF4-FFF2-40B4-BE49-F238E27FC236}">
                <a16:creationId xmlns:a16="http://schemas.microsoft.com/office/drawing/2014/main" id="{6D40DC88-D75E-4F33-8C6A-9FBA0C50DB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945071" y="626940"/>
            <a:ext cx="8310852" cy="38645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0928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2"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5"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3"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4"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2" name="Group 91">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93" name="Rectangle 92">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4" name="Isosceles Triangle 93">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5" name="Rectangle 94">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7" name="Rectangle 96">
            <a:extLst>
              <a:ext uri="{FF2B5EF4-FFF2-40B4-BE49-F238E27FC236}">
                <a16:creationId xmlns:a16="http://schemas.microsoft.com/office/drawing/2014/main" id="{34DD805B-2A7B-4ADA-9C4D-E0C9F192D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9" name="Group 98">
            <a:extLst>
              <a:ext uri="{FF2B5EF4-FFF2-40B4-BE49-F238E27FC236}">
                <a16:creationId xmlns:a16="http://schemas.microsoft.com/office/drawing/2014/main" id="{C664A566-6D08-4E84-9708-4916A20016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0" name="Freeform 5">
              <a:extLst>
                <a:ext uri="{FF2B5EF4-FFF2-40B4-BE49-F238E27FC236}">
                  <a16:creationId xmlns:a16="http://schemas.microsoft.com/office/drawing/2014/main" id="{871B622B-6E58-4933-88EC-99F28705F7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6">
              <a:extLst>
                <a:ext uri="{FF2B5EF4-FFF2-40B4-BE49-F238E27FC236}">
                  <a16:creationId xmlns:a16="http://schemas.microsoft.com/office/drawing/2014/main" id="{EE9A4681-AC1B-4ABC-9A1C-C7E7F08A0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7">
              <a:extLst>
                <a:ext uri="{FF2B5EF4-FFF2-40B4-BE49-F238E27FC236}">
                  <a16:creationId xmlns:a16="http://schemas.microsoft.com/office/drawing/2014/main" id="{F1EEAF4B-DA1A-4CC9-9CE4-587A9E2E17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8">
              <a:extLst>
                <a:ext uri="{FF2B5EF4-FFF2-40B4-BE49-F238E27FC236}">
                  <a16:creationId xmlns:a16="http://schemas.microsoft.com/office/drawing/2014/main" id="{4591EF24-12A6-499B-8074-7E3DFBE6E3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9">
              <a:extLst>
                <a:ext uri="{FF2B5EF4-FFF2-40B4-BE49-F238E27FC236}">
                  <a16:creationId xmlns:a16="http://schemas.microsoft.com/office/drawing/2014/main" id="{66866784-2E4F-4C28-BE67-875B71B7C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10">
              <a:extLst>
                <a:ext uri="{FF2B5EF4-FFF2-40B4-BE49-F238E27FC236}">
                  <a16:creationId xmlns:a16="http://schemas.microsoft.com/office/drawing/2014/main" id="{752279D8-59CC-4821-B591-79994164FF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11">
              <a:extLst>
                <a:ext uri="{FF2B5EF4-FFF2-40B4-BE49-F238E27FC236}">
                  <a16:creationId xmlns:a16="http://schemas.microsoft.com/office/drawing/2014/main" id="{FB4FBA9C-1D3E-4B35-8A79-25478153F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2">
              <a:extLst>
                <a:ext uri="{FF2B5EF4-FFF2-40B4-BE49-F238E27FC236}">
                  <a16:creationId xmlns:a16="http://schemas.microsoft.com/office/drawing/2014/main" id="{9428A193-740A-43D2-B875-80CB90AD9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3">
              <a:extLst>
                <a:ext uri="{FF2B5EF4-FFF2-40B4-BE49-F238E27FC236}">
                  <a16:creationId xmlns:a16="http://schemas.microsoft.com/office/drawing/2014/main" id="{92B2EFF8-5790-427A-ABED-1680FD133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4">
              <a:extLst>
                <a:ext uri="{FF2B5EF4-FFF2-40B4-BE49-F238E27FC236}">
                  <a16:creationId xmlns:a16="http://schemas.microsoft.com/office/drawing/2014/main" id="{782C5932-1596-43AA-BD7E-0F94FB8A96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5">
              <a:extLst>
                <a:ext uri="{FF2B5EF4-FFF2-40B4-BE49-F238E27FC236}">
                  <a16:creationId xmlns:a16="http://schemas.microsoft.com/office/drawing/2014/main" id="{EFC81310-1590-4DBE-BF0B-DADBCF9F88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6">
              <a:extLst>
                <a:ext uri="{FF2B5EF4-FFF2-40B4-BE49-F238E27FC236}">
                  <a16:creationId xmlns:a16="http://schemas.microsoft.com/office/drawing/2014/main" id="{968BA84E-DD0E-4FCD-8EDA-76DF8E09FB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7">
              <a:extLst>
                <a:ext uri="{FF2B5EF4-FFF2-40B4-BE49-F238E27FC236}">
                  <a16:creationId xmlns:a16="http://schemas.microsoft.com/office/drawing/2014/main" id="{1D3D7541-A0D9-4993-B691-D2D5B8B3E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8">
              <a:extLst>
                <a:ext uri="{FF2B5EF4-FFF2-40B4-BE49-F238E27FC236}">
                  <a16:creationId xmlns:a16="http://schemas.microsoft.com/office/drawing/2014/main" id="{9FB31D01-8168-4494-8C2F-727E555AAF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9">
              <a:extLst>
                <a:ext uri="{FF2B5EF4-FFF2-40B4-BE49-F238E27FC236}">
                  <a16:creationId xmlns:a16="http://schemas.microsoft.com/office/drawing/2014/main" id="{8C455EEB-FD40-414D-A542-FB35DEB73C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20">
              <a:extLst>
                <a:ext uri="{FF2B5EF4-FFF2-40B4-BE49-F238E27FC236}">
                  <a16:creationId xmlns:a16="http://schemas.microsoft.com/office/drawing/2014/main" id="{F08F1FC1-956F-4494-BAFD-D504E9307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21">
              <a:extLst>
                <a:ext uri="{FF2B5EF4-FFF2-40B4-BE49-F238E27FC236}">
                  <a16:creationId xmlns:a16="http://schemas.microsoft.com/office/drawing/2014/main" id="{BEEDE1AA-8DCD-43D3-BC15-5748403148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22">
              <a:extLst>
                <a:ext uri="{FF2B5EF4-FFF2-40B4-BE49-F238E27FC236}">
                  <a16:creationId xmlns:a16="http://schemas.microsoft.com/office/drawing/2014/main" id="{E36CDA69-ED79-4DCF-9761-0B6134FA6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3">
              <a:extLst>
                <a:ext uri="{FF2B5EF4-FFF2-40B4-BE49-F238E27FC236}">
                  <a16:creationId xmlns:a16="http://schemas.microsoft.com/office/drawing/2014/main" id="{5F812C02-CFCB-47F4-B493-7753519FC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20" name="Group 119">
            <a:extLst>
              <a:ext uri="{FF2B5EF4-FFF2-40B4-BE49-F238E27FC236}">
                <a16:creationId xmlns:a16="http://schemas.microsoft.com/office/drawing/2014/main" id="{B83678BA-0A50-4D51-9E9E-08BB66F83C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121" name="Rectangle 120">
              <a:extLst>
                <a:ext uri="{FF2B5EF4-FFF2-40B4-BE49-F238E27FC236}">
                  <a16:creationId xmlns:a16="http://schemas.microsoft.com/office/drawing/2014/main" id="{F1A8F65D-5E8F-4CA5-9240-1357120F9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Isosceles Triangle 39">
              <a:extLst>
                <a:ext uri="{FF2B5EF4-FFF2-40B4-BE49-F238E27FC236}">
                  <a16:creationId xmlns:a16="http://schemas.microsoft.com/office/drawing/2014/main" id="{2A4731E5-DE5F-4215-9525-99426B3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Rectangle 122">
              <a:extLst>
                <a:ext uri="{FF2B5EF4-FFF2-40B4-BE49-F238E27FC236}">
                  <a16:creationId xmlns:a16="http://schemas.microsoft.com/office/drawing/2014/main" id="{3478866D-C5E9-4968-BEF7-B1F030808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236D65E-FA02-4751-865A-A78F5970DC17}"/>
              </a:ext>
            </a:extLst>
          </p:cNvPr>
          <p:cNvSpPr>
            <a:spLocks noGrp="1"/>
          </p:cNvSpPr>
          <p:nvPr>
            <p:ph type="title"/>
          </p:nvPr>
        </p:nvSpPr>
        <p:spPr>
          <a:xfrm>
            <a:off x="583247" y="2075504"/>
            <a:ext cx="4019442" cy="3297224"/>
          </a:xfrm>
        </p:spPr>
        <p:txBody>
          <a:bodyPr vert="horz" lIns="228600" tIns="228600" rIns="228600" bIns="0" rtlCol="0" anchor="b">
            <a:normAutofit fontScale="90000"/>
          </a:bodyPr>
          <a:lstStyle/>
          <a:p>
            <a:pPr>
              <a:lnSpc>
                <a:spcPct val="80000"/>
              </a:lnSpc>
            </a:pPr>
            <a:r>
              <a:rPr lang="en-US" sz="4600" dirty="0"/>
              <a:t>   Task 1 ! </a:t>
            </a:r>
            <a:br>
              <a:rPr lang="en-US" sz="4600" dirty="0"/>
            </a:br>
            <a:br>
              <a:rPr lang="en-US" sz="4600" dirty="0"/>
            </a:br>
            <a:r>
              <a:rPr lang="en-US" sz="4600" dirty="0"/>
              <a:t>Check Out the link to Escape the </a:t>
            </a:r>
            <a:r>
              <a:rPr lang="en-US" sz="4600" dirty="0" err="1"/>
              <a:t>EveryDay</a:t>
            </a:r>
            <a:r>
              <a:rPr lang="en-US" sz="4600" dirty="0"/>
              <a:t> Campaign on </a:t>
            </a:r>
            <a:br>
              <a:rPr lang="en-US" sz="4600" dirty="0"/>
            </a:br>
            <a:r>
              <a:rPr lang="en-US" sz="4600" dirty="0"/>
              <a:t>Visit Britain Website</a:t>
            </a:r>
          </a:p>
        </p:txBody>
      </p:sp>
      <p:sp>
        <p:nvSpPr>
          <p:cNvPr id="125" name="Rectangle 124">
            <a:extLst>
              <a:ext uri="{FF2B5EF4-FFF2-40B4-BE49-F238E27FC236}">
                <a16:creationId xmlns:a16="http://schemas.microsoft.com/office/drawing/2014/main" id="{9BF6EDB4-B4ED-4900-9E38-A7AE0EEEE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0150" y="-6706"/>
            <a:ext cx="67518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a:extLst>
              <a:ext uri="{FF2B5EF4-FFF2-40B4-BE49-F238E27FC236}">
                <a16:creationId xmlns:a16="http://schemas.microsoft.com/office/drawing/2014/main" id="{D0CEE5DD-6203-46E7-B9AC-7DCB079BFF4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64898" y="461640"/>
            <a:ext cx="6721278" cy="6134470"/>
          </a:xfrm>
          <a:prstGeom prst="rect">
            <a:avLst/>
          </a:prstGeom>
          <a:noFill/>
          <a:ln w="9525">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5894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53274-B2EC-488D-BDC7-38937E565F0F}"/>
              </a:ext>
            </a:extLst>
          </p:cNvPr>
          <p:cNvSpPr>
            <a:spLocks noGrp="1"/>
          </p:cNvSpPr>
          <p:nvPr>
            <p:ph type="title"/>
          </p:nvPr>
        </p:nvSpPr>
        <p:spPr>
          <a:xfrm>
            <a:off x="419100" y="640080"/>
            <a:ext cx="5791200" cy="1481328"/>
          </a:xfrm>
        </p:spPr>
        <p:txBody>
          <a:bodyPr anchor="b">
            <a:normAutofit fontScale="90000"/>
          </a:bodyPr>
          <a:lstStyle/>
          <a:p>
            <a:pPr marL="228600" marR="0" lvl="0" indent="-228600" defTabSz="914400" rtl="0" eaLnBrk="1" fontAlgn="auto" latinLnBrk="0" hangingPunct="1">
              <a:spcBef>
                <a:spcPts val="1000"/>
              </a:spcBef>
              <a:spcAft>
                <a:spcPts val="0"/>
              </a:spcAft>
              <a:tabLst/>
              <a:defRPr/>
            </a:pPr>
            <a:r>
              <a:rPr kumimoji="0" lang="en-GB" sz="3000" b="1" i="0" u="none" strike="noStrike" kern="1200" cap="none" spc="0" normalizeH="0" baseline="0" noProof="0" dirty="0">
                <a:ln>
                  <a:noFill/>
                </a:ln>
                <a:effectLst/>
                <a:uLnTx/>
                <a:uFillTx/>
                <a:latin typeface="Arial" panose="020B0604020202020204" pitchFamily="34" charset="0"/>
                <a:ea typeface="+mn-ea"/>
                <a:cs typeface="+mn-cs"/>
              </a:rPr>
              <a:t>Escape The Everyday at home</a:t>
            </a:r>
            <a:br>
              <a:rPr kumimoji="0" lang="en-GB" sz="3000" b="0" i="0" u="none" strike="noStrike" kern="1200" cap="none" spc="0" normalizeH="0" baseline="0" noProof="0" dirty="0">
                <a:ln>
                  <a:noFill/>
                </a:ln>
                <a:effectLst/>
                <a:uLnTx/>
                <a:uFillTx/>
                <a:latin typeface="Arial" panose="020B0604020202020204" pitchFamily="34" charset="0"/>
                <a:ea typeface="+mn-ea"/>
                <a:cs typeface="+mn-cs"/>
              </a:rPr>
            </a:br>
            <a:endParaRPr lang="en-GB" sz="3000" dirty="0"/>
          </a:p>
        </p:txBody>
      </p:sp>
      <p:sp>
        <p:nvSpPr>
          <p:cNvPr id="3" name="Content Placeholder 2">
            <a:extLst>
              <a:ext uri="{FF2B5EF4-FFF2-40B4-BE49-F238E27FC236}">
                <a16:creationId xmlns:a16="http://schemas.microsoft.com/office/drawing/2014/main" id="{3D816EA9-7428-442C-8235-08C7788E3DCE}"/>
              </a:ext>
            </a:extLst>
          </p:cNvPr>
          <p:cNvSpPr>
            <a:spLocks noGrp="1"/>
          </p:cNvSpPr>
          <p:nvPr>
            <p:ph idx="1"/>
          </p:nvPr>
        </p:nvSpPr>
        <p:spPr>
          <a:xfrm>
            <a:off x="5467350" y="3000375"/>
            <a:ext cx="6724649" cy="3590925"/>
          </a:xfrm>
        </p:spPr>
        <p:txBody>
          <a:bodyPr anchor="t">
            <a:normAutofit/>
          </a:bodyPr>
          <a:lstStyle/>
          <a:p>
            <a:r>
              <a:rPr lang="en-GB" sz="2000" b="0" i="0" dirty="0">
                <a:effectLst/>
                <a:latin typeface="Arial" panose="020B0604020202020204" pitchFamily="34" charset="0"/>
              </a:rPr>
              <a:t>The "lockdown edition" of Escape The Everyday - Escape The Everyday at home -  </a:t>
            </a:r>
            <a:r>
              <a:rPr lang="en-GB" sz="2000" dirty="0">
                <a:latin typeface="Arial" panose="020B0604020202020204" pitchFamily="34" charset="0"/>
              </a:rPr>
              <a:t>was</a:t>
            </a:r>
            <a:r>
              <a:rPr lang="en-GB" sz="2000" b="0" i="0" dirty="0">
                <a:effectLst/>
                <a:latin typeface="Arial" panose="020B0604020202020204" pitchFamily="34" charset="0"/>
              </a:rPr>
              <a:t> activated during </a:t>
            </a:r>
            <a:r>
              <a:rPr lang="en-GB" sz="2000" b="0" i="0" dirty="0" err="1">
                <a:effectLst/>
                <a:latin typeface="Arial" panose="020B0604020202020204" pitchFamily="34" charset="0"/>
              </a:rPr>
              <a:t>during</a:t>
            </a:r>
            <a:r>
              <a:rPr lang="en-GB" sz="2000" b="0" i="0" dirty="0">
                <a:effectLst/>
                <a:latin typeface="Arial" panose="020B0604020202020204" pitchFamily="34" charset="0"/>
              </a:rPr>
              <a:t> periods of lockdown when travel restrictions are in place. </a:t>
            </a:r>
          </a:p>
          <a:p>
            <a:r>
              <a:rPr lang="en-GB" sz="2000" b="0" i="0" dirty="0">
                <a:effectLst/>
                <a:latin typeface="Arial" panose="020B0604020202020204" pitchFamily="34" charset="0"/>
              </a:rPr>
              <a:t>The campaign inspires visitors to discover and explore Britain from home, with a "support local" message to share content such as virtual attractions, to help keep Britain top of visitors' minds for when travel is possible again.</a:t>
            </a:r>
          </a:p>
          <a:p>
            <a:endParaRPr lang="en-GB" sz="2000" dirty="0"/>
          </a:p>
        </p:txBody>
      </p:sp>
      <p:pic>
        <p:nvPicPr>
          <p:cNvPr id="1026" name="Picture 2" descr="ETE at home logo">
            <a:extLst>
              <a:ext uri="{FF2B5EF4-FFF2-40B4-BE49-F238E27FC236}">
                <a16:creationId xmlns:a16="http://schemas.microsoft.com/office/drawing/2014/main" id="{7ECE4589-60F9-4612-ADB2-EC4B4491A77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7066" y="566166"/>
            <a:ext cx="5458968" cy="545896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B828F6D-CAD9-4D8D-BB6D-FB2F2C38F63A}"/>
              </a:ext>
            </a:extLst>
          </p:cNvPr>
          <p:cNvPicPr>
            <a:picLocks noChangeAspect="1"/>
          </p:cNvPicPr>
          <p:nvPr/>
        </p:nvPicPr>
        <p:blipFill>
          <a:blip r:embed="rId3"/>
          <a:stretch>
            <a:fillRect/>
          </a:stretch>
        </p:blipFill>
        <p:spPr>
          <a:xfrm>
            <a:off x="7110412" y="466725"/>
            <a:ext cx="3152775" cy="2247900"/>
          </a:xfrm>
          <a:prstGeom prst="rect">
            <a:avLst/>
          </a:prstGeom>
        </p:spPr>
      </p:pic>
    </p:spTree>
    <p:extLst>
      <p:ext uri="{BB962C8B-B14F-4D97-AF65-F5344CB8AC3E}">
        <p14:creationId xmlns:p14="http://schemas.microsoft.com/office/powerpoint/2010/main" val="3549912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B230D-BFF2-4FBE-BFD2-06813BB18572}"/>
              </a:ext>
            </a:extLst>
          </p:cNvPr>
          <p:cNvSpPr>
            <a:spLocks noGrp="1"/>
          </p:cNvSpPr>
          <p:nvPr>
            <p:ph type="title"/>
          </p:nvPr>
        </p:nvSpPr>
        <p:spPr/>
        <p:txBody>
          <a:bodyPr/>
          <a:lstStyle/>
          <a:p>
            <a:r>
              <a:rPr lang="en-GB" dirty="0"/>
              <a:t>     Your Next Task!</a:t>
            </a:r>
          </a:p>
        </p:txBody>
      </p:sp>
      <p:sp>
        <p:nvSpPr>
          <p:cNvPr id="3" name="Content Placeholder 2">
            <a:extLst>
              <a:ext uri="{FF2B5EF4-FFF2-40B4-BE49-F238E27FC236}">
                <a16:creationId xmlns:a16="http://schemas.microsoft.com/office/drawing/2014/main" id="{B7316FDB-D115-4A2C-BBEA-1C381A0BEFD7}"/>
              </a:ext>
            </a:extLst>
          </p:cNvPr>
          <p:cNvSpPr>
            <a:spLocks noGrp="1"/>
          </p:cNvSpPr>
          <p:nvPr>
            <p:ph idx="1"/>
          </p:nvPr>
        </p:nvSpPr>
        <p:spPr>
          <a:xfrm>
            <a:off x="5118447" y="733425"/>
            <a:ext cx="6940203" cy="5943599"/>
          </a:xfrm>
        </p:spPr>
        <p:txBody>
          <a:bodyPr>
            <a:normAutofit lnSpcReduction="10000"/>
          </a:bodyPr>
          <a:lstStyle/>
          <a:p>
            <a:r>
              <a:rPr lang="en-GB" sz="2400" dirty="0"/>
              <a:t>Consider the specialist areas of Tourism which need to be considered as part of the Escape the Everyday Campaign</a:t>
            </a:r>
          </a:p>
          <a:p>
            <a:r>
              <a:rPr lang="en-GB" sz="2400" dirty="0"/>
              <a:t>Domestic Tourism</a:t>
            </a:r>
          </a:p>
          <a:p>
            <a:r>
              <a:rPr lang="en-GB" sz="2400" dirty="0"/>
              <a:t>Inbound Tourism (International)</a:t>
            </a:r>
          </a:p>
          <a:p>
            <a:r>
              <a:rPr lang="en-GB" sz="2400" dirty="0"/>
              <a:t>Leisure Tourism </a:t>
            </a:r>
          </a:p>
          <a:p>
            <a:r>
              <a:rPr lang="en-GB" sz="2400" dirty="0"/>
              <a:t>Business Tourism</a:t>
            </a:r>
          </a:p>
          <a:p>
            <a:r>
              <a:rPr lang="en-GB" sz="2400" dirty="0"/>
              <a:t>Undertake online research to identify Tourism spend statistics for both the UK and Wales in 2011 (pre Olympics) and 2019 (pre Covid)</a:t>
            </a:r>
          </a:p>
          <a:p>
            <a:r>
              <a:rPr lang="en-GB" sz="2400" dirty="0"/>
              <a:t>This will help you understand the impact Events can have on Tourism</a:t>
            </a:r>
          </a:p>
          <a:p>
            <a:endParaRPr lang="en-GB" dirty="0"/>
          </a:p>
          <a:p>
            <a:endParaRPr lang="en-GB" dirty="0"/>
          </a:p>
        </p:txBody>
      </p:sp>
    </p:spTree>
    <p:extLst>
      <p:ext uri="{BB962C8B-B14F-4D97-AF65-F5344CB8AC3E}">
        <p14:creationId xmlns:p14="http://schemas.microsoft.com/office/powerpoint/2010/main" val="1851259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5BD31-1592-4BCA-AD42-9483B338AB95}"/>
              </a:ext>
            </a:extLst>
          </p:cNvPr>
          <p:cNvSpPr>
            <a:spLocks noGrp="1"/>
          </p:cNvSpPr>
          <p:nvPr>
            <p:ph type="title"/>
          </p:nvPr>
        </p:nvSpPr>
        <p:spPr/>
        <p:txBody>
          <a:bodyPr/>
          <a:lstStyle/>
          <a:p>
            <a:r>
              <a:rPr lang="en-GB" dirty="0"/>
              <a:t>Escape The Every Day in the UK</a:t>
            </a:r>
          </a:p>
        </p:txBody>
      </p:sp>
      <p:sp>
        <p:nvSpPr>
          <p:cNvPr id="3" name="Content Placeholder 2">
            <a:extLst>
              <a:ext uri="{FF2B5EF4-FFF2-40B4-BE49-F238E27FC236}">
                <a16:creationId xmlns:a16="http://schemas.microsoft.com/office/drawing/2014/main" id="{6023EEB2-5E0B-47A0-BB2C-C88A081C8B43}"/>
              </a:ext>
            </a:extLst>
          </p:cNvPr>
          <p:cNvSpPr>
            <a:spLocks noGrp="1"/>
          </p:cNvSpPr>
          <p:nvPr>
            <p:ph idx="1"/>
          </p:nvPr>
        </p:nvSpPr>
        <p:spPr>
          <a:xfrm>
            <a:off x="4882719" y="363984"/>
            <a:ext cx="6517602" cy="6427433"/>
          </a:xfrm>
        </p:spPr>
        <p:txBody>
          <a:bodyPr/>
          <a:lstStyle/>
          <a:p>
            <a:r>
              <a:rPr lang="en-GB" sz="2800" b="1" dirty="0">
                <a:solidFill>
                  <a:srgbClr val="FF0000"/>
                </a:solidFill>
              </a:rPr>
              <a:t>This is a national campaign not just England…..</a:t>
            </a:r>
          </a:p>
          <a:p>
            <a:r>
              <a:rPr lang="en-GB" dirty="0"/>
              <a:t>Visit Britain 2021 states….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srgbClr val="333333"/>
                </a:solidFill>
                <a:effectLst/>
                <a:uLnTx/>
                <a:uFillTx/>
                <a:latin typeface="Arial" panose="020B0604020202020204" pitchFamily="34" charset="0"/>
                <a:ea typeface="+mn-ea"/>
                <a:cs typeface="+mn-cs"/>
              </a:rPr>
              <a:t>“We are working in close partnership with the tourism organisations of London, Northern Ireland, Scotland and Wales to ensure that the campaign activity reflects the current guidance for each region/nation”</a:t>
            </a:r>
          </a:p>
          <a:p>
            <a:endParaRPr lang="en-GB" dirty="0"/>
          </a:p>
        </p:txBody>
      </p:sp>
    </p:spTree>
    <p:extLst>
      <p:ext uri="{BB962C8B-B14F-4D97-AF65-F5344CB8AC3E}">
        <p14:creationId xmlns:p14="http://schemas.microsoft.com/office/powerpoint/2010/main" val="2927824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DFF257A-042C-46B5-80D1-3E8CFD334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E2836BD6-A1CD-4253-813F-3EDA642A7A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6" name="Freeform 5">
              <a:extLst>
                <a:ext uri="{FF2B5EF4-FFF2-40B4-BE49-F238E27FC236}">
                  <a16:creationId xmlns:a16="http://schemas.microsoft.com/office/drawing/2014/main" id="{63EE4AB3-C905-497E-988B-4D7394894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6">
              <a:extLst>
                <a:ext uri="{FF2B5EF4-FFF2-40B4-BE49-F238E27FC236}">
                  <a16:creationId xmlns:a16="http://schemas.microsoft.com/office/drawing/2014/main" id="{774DC5FF-D912-4C9F-811A-337208A3B4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E04E6A71-624A-4806-A53E-87BC73A85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8">
              <a:extLst>
                <a:ext uri="{FF2B5EF4-FFF2-40B4-BE49-F238E27FC236}">
                  <a16:creationId xmlns:a16="http://schemas.microsoft.com/office/drawing/2014/main" id="{E1871C83-254F-49CD-8EA7-8CB7089B80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9">
              <a:extLst>
                <a:ext uri="{FF2B5EF4-FFF2-40B4-BE49-F238E27FC236}">
                  <a16:creationId xmlns:a16="http://schemas.microsoft.com/office/drawing/2014/main" id="{427141DF-5457-4673-B816-C6C5C72AE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0">
              <a:extLst>
                <a:ext uri="{FF2B5EF4-FFF2-40B4-BE49-F238E27FC236}">
                  <a16:creationId xmlns:a16="http://schemas.microsoft.com/office/drawing/2014/main" id="{BC9A176E-C84F-4816-97D4-426B396FC0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1">
              <a:extLst>
                <a:ext uri="{FF2B5EF4-FFF2-40B4-BE49-F238E27FC236}">
                  <a16:creationId xmlns:a16="http://schemas.microsoft.com/office/drawing/2014/main" id="{981B905A-332A-49BC-9456-7D0337D9BD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2">
              <a:extLst>
                <a:ext uri="{FF2B5EF4-FFF2-40B4-BE49-F238E27FC236}">
                  <a16:creationId xmlns:a16="http://schemas.microsoft.com/office/drawing/2014/main" id="{2EBD9769-DFB9-4970-91FF-137E685AF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3">
              <a:extLst>
                <a:ext uri="{FF2B5EF4-FFF2-40B4-BE49-F238E27FC236}">
                  <a16:creationId xmlns:a16="http://schemas.microsoft.com/office/drawing/2014/main" id="{21DCB916-2D3C-46BC-9A95-EFC166D96C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4">
              <a:extLst>
                <a:ext uri="{FF2B5EF4-FFF2-40B4-BE49-F238E27FC236}">
                  <a16:creationId xmlns:a16="http://schemas.microsoft.com/office/drawing/2014/main" id="{189DAD37-FFF7-49FA-8FBB-D20A992D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5">
              <a:extLst>
                <a:ext uri="{FF2B5EF4-FFF2-40B4-BE49-F238E27FC236}">
                  <a16:creationId xmlns:a16="http://schemas.microsoft.com/office/drawing/2014/main" id="{D148A64A-D598-4309-BCA9-F67ADE72CB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6">
              <a:extLst>
                <a:ext uri="{FF2B5EF4-FFF2-40B4-BE49-F238E27FC236}">
                  <a16:creationId xmlns:a16="http://schemas.microsoft.com/office/drawing/2014/main" id="{38A95D77-7745-4551-BBD5-3515A074D3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7">
              <a:extLst>
                <a:ext uri="{FF2B5EF4-FFF2-40B4-BE49-F238E27FC236}">
                  <a16:creationId xmlns:a16="http://schemas.microsoft.com/office/drawing/2014/main" id="{A2C20B7F-80D6-4D48-BB2A-9AEC854948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8">
              <a:extLst>
                <a:ext uri="{FF2B5EF4-FFF2-40B4-BE49-F238E27FC236}">
                  <a16:creationId xmlns:a16="http://schemas.microsoft.com/office/drawing/2014/main" id="{55589882-0BB8-42B0-B42F-32A75B1918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9">
              <a:extLst>
                <a:ext uri="{FF2B5EF4-FFF2-40B4-BE49-F238E27FC236}">
                  <a16:creationId xmlns:a16="http://schemas.microsoft.com/office/drawing/2014/main" id="{53673B9F-5864-445E-82E7-0A8324FA8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0">
              <a:extLst>
                <a:ext uri="{FF2B5EF4-FFF2-40B4-BE49-F238E27FC236}">
                  <a16:creationId xmlns:a16="http://schemas.microsoft.com/office/drawing/2014/main" id="{16FF3B3D-59FE-4AE1-AA54-14A691D6B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1">
              <a:extLst>
                <a:ext uri="{FF2B5EF4-FFF2-40B4-BE49-F238E27FC236}">
                  <a16:creationId xmlns:a16="http://schemas.microsoft.com/office/drawing/2014/main" id="{901CA0F0-4962-4EC5-BA5B-3F0A967FC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2">
              <a:extLst>
                <a:ext uri="{FF2B5EF4-FFF2-40B4-BE49-F238E27FC236}">
                  <a16:creationId xmlns:a16="http://schemas.microsoft.com/office/drawing/2014/main" id="{3DD02E26-C2AD-4062-85BD-28D172C9E7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3">
              <a:extLst>
                <a:ext uri="{FF2B5EF4-FFF2-40B4-BE49-F238E27FC236}">
                  <a16:creationId xmlns:a16="http://schemas.microsoft.com/office/drawing/2014/main" id="{D7B60BD4-07C1-461F-B38E-B39EBACA3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4">
              <a:extLst>
                <a:ext uri="{FF2B5EF4-FFF2-40B4-BE49-F238E27FC236}">
                  <a16:creationId xmlns:a16="http://schemas.microsoft.com/office/drawing/2014/main" id="{D81BB3F7-E4A5-4BD9-A70D-FDA6C91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25">
              <a:extLst>
                <a:ext uri="{FF2B5EF4-FFF2-40B4-BE49-F238E27FC236}">
                  <a16:creationId xmlns:a16="http://schemas.microsoft.com/office/drawing/2014/main" id="{B93A80B5-32BA-48BB-941A-4FC64AC62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98" name="Rectangle 97">
            <a:extLst>
              <a:ext uri="{FF2B5EF4-FFF2-40B4-BE49-F238E27FC236}">
                <a16:creationId xmlns:a16="http://schemas.microsoft.com/office/drawing/2014/main" id="{9C057A66-6E97-4BA5-B4B3-2690ACE3C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Isosceles Triangle 22">
            <a:extLst>
              <a:ext uri="{FF2B5EF4-FFF2-40B4-BE49-F238E27FC236}">
                <a16:creationId xmlns:a16="http://schemas.microsoft.com/office/drawing/2014/main" id="{764884A8-16DD-467F-A648-70B32E20B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276681CD-6924-4550-926C-667FC2C6A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5E23C1-4C56-40C8-84C9-50A24E34051B}"/>
              </a:ext>
            </a:extLst>
          </p:cNvPr>
          <p:cNvSpPr>
            <a:spLocks noGrp="1"/>
          </p:cNvSpPr>
          <p:nvPr>
            <p:ph type="title"/>
          </p:nvPr>
        </p:nvSpPr>
        <p:spPr>
          <a:xfrm>
            <a:off x="873978" y="376238"/>
            <a:ext cx="5767566" cy="1936983"/>
          </a:xfrm>
        </p:spPr>
        <p:txBody>
          <a:bodyPr anchor="ctr">
            <a:normAutofit/>
          </a:bodyPr>
          <a:lstStyle/>
          <a:p>
            <a:r>
              <a:rPr lang="en-GB" sz="3300" dirty="0"/>
              <a:t>With this in mind check out Wales!</a:t>
            </a:r>
          </a:p>
        </p:txBody>
      </p:sp>
      <p:sp>
        <p:nvSpPr>
          <p:cNvPr id="3" name="Content Placeholder 2">
            <a:extLst>
              <a:ext uri="{FF2B5EF4-FFF2-40B4-BE49-F238E27FC236}">
                <a16:creationId xmlns:a16="http://schemas.microsoft.com/office/drawing/2014/main" id="{8FE5D13C-190F-41F6-9A92-EACE4695B1A3}"/>
              </a:ext>
            </a:extLst>
          </p:cNvPr>
          <p:cNvSpPr>
            <a:spLocks noGrp="1"/>
          </p:cNvSpPr>
          <p:nvPr>
            <p:ph idx="1"/>
          </p:nvPr>
        </p:nvSpPr>
        <p:spPr>
          <a:xfrm>
            <a:off x="873101" y="861134"/>
            <a:ext cx="5828547" cy="5548544"/>
          </a:xfrm>
        </p:spPr>
        <p:txBody>
          <a:bodyPr>
            <a:normAutofit/>
          </a:bodyPr>
          <a:lstStyle/>
          <a:p>
            <a:pPr>
              <a:buClr>
                <a:srgbClr val="B49563"/>
              </a:buClr>
            </a:pPr>
            <a:endParaRPr lang="en-GB" sz="2000" dirty="0">
              <a:solidFill>
                <a:srgbClr val="FFFFFE"/>
              </a:solidFill>
            </a:endParaRPr>
          </a:p>
          <a:p>
            <a:pPr>
              <a:buClr>
                <a:srgbClr val="B49563"/>
              </a:buClr>
            </a:pPr>
            <a:r>
              <a:rPr lang="en-GB" sz="2000" dirty="0">
                <a:solidFill>
                  <a:srgbClr val="FFFFFE"/>
                </a:solidFill>
              </a:rPr>
              <a:t>Please use the links on the Visit Britain page to go to the Visit Wales link to the campaign so you can checkout Visit </a:t>
            </a:r>
            <a:r>
              <a:rPr lang="en-GB" sz="2000" dirty="0" err="1">
                <a:solidFill>
                  <a:srgbClr val="FFFFFE"/>
                </a:solidFill>
              </a:rPr>
              <a:t>Wales’</a:t>
            </a:r>
            <a:r>
              <a:rPr lang="en-GB" sz="2000" dirty="0">
                <a:solidFill>
                  <a:srgbClr val="FFFFFE"/>
                </a:solidFill>
              </a:rPr>
              <a:t> involvement in this campaign</a:t>
            </a:r>
          </a:p>
          <a:p>
            <a:pPr>
              <a:buClr>
                <a:srgbClr val="B49563"/>
              </a:buClr>
            </a:pPr>
            <a:r>
              <a:rPr lang="en-GB" sz="2000" dirty="0">
                <a:solidFill>
                  <a:srgbClr val="FFFFFE"/>
                </a:solidFill>
              </a:rPr>
              <a:t>How effective is this?</a:t>
            </a:r>
          </a:p>
          <a:p>
            <a:pPr>
              <a:buClr>
                <a:srgbClr val="B49563"/>
              </a:buClr>
            </a:pPr>
            <a:r>
              <a:rPr lang="en-GB" sz="2000" dirty="0">
                <a:solidFill>
                  <a:srgbClr val="FFFFFE"/>
                </a:solidFill>
              </a:rPr>
              <a:t>Consider the banners they use?</a:t>
            </a:r>
          </a:p>
          <a:p>
            <a:pPr>
              <a:buClr>
                <a:srgbClr val="B49563"/>
              </a:buClr>
            </a:pPr>
            <a:r>
              <a:rPr lang="en-GB" sz="2000" dirty="0">
                <a:solidFill>
                  <a:srgbClr val="FFFFFE"/>
                </a:solidFill>
              </a:rPr>
              <a:t>Is the campaign up to date?</a:t>
            </a:r>
          </a:p>
          <a:p>
            <a:pPr>
              <a:buClr>
                <a:srgbClr val="B49563"/>
              </a:buClr>
            </a:pPr>
            <a:endParaRPr lang="en-GB" sz="2000" dirty="0">
              <a:solidFill>
                <a:srgbClr val="FFFFFE"/>
              </a:solidFill>
            </a:endParaRPr>
          </a:p>
          <a:p>
            <a:pPr>
              <a:buClr>
                <a:srgbClr val="B49563"/>
              </a:buClr>
            </a:pPr>
            <a:endParaRPr lang="en-GB" sz="1600" dirty="0">
              <a:solidFill>
                <a:srgbClr val="FFFFFE"/>
              </a:solidFill>
            </a:endParaRPr>
          </a:p>
        </p:txBody>
      </p:sp>
      <p:pic>
        <p:nvPicPr>
          <p:cNvPr id="4" name="Picture 3">
            <a:extLst>
              <a:ext uri="{FF2B5EF4-FFF2-40B4-BE49-F238E27FC236}">
                <a16:creationId xmlns:a16="http://schemas.microsoft.com/office/drawing/2014/main" id="{2DF1AD79-AD43-4932-B0EF-8F988B842396}"/>
              </a:ext>
            </a:extLst>
          </p:cNvPr>
          <p:cNvPicPr>
            <a:picLocks noChangeAspect="1"/>
          </p:cNvPicPr>
          <p:nvPr/>
        </p:nvPicPr>
        <p:blipFill rotWithShape="1">
          <a:blip r:embed="rId2"/>
          <a:srcRect b="273"/>
          <a:stretch/>
        </p:blipFill>
        <p:spPr>
          <a:xfrm>
            <a:off x="7042961" y="-14287"/>
            <a:ext cx="5056407" cy="6858000"/>
          </a:xfrm>
          <a:prstGeom prst="rect">
            <a:avLst/>
          </a:prstGeom>
        </p:spPr>
      </p:pic>
    </p:spTree>
    <p:extLst>
      <p:ext uri="{BB962C8B-B14F-4D97-AF65-F5344CB8AC3E}">
        <p14:creationId xmlns:p14="http://schemas.microsoft.com/office/powerpoint/2010/main" val="2872500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F135D-BDA4-4A66-9313-7E444D88576F}"/>
              </a:ext>
            </a:extLst>
          </p:cNvPr>
          <p:cNvSpPr>
            <a:spLocks noGrp="1"/>
          </p:cNvSpPr>
          <p:nvPr>
            <p:ph type="title"/>
          </p:nvPr>
        </p:nvSpPr>
        <p:spPr>
          <a:xfrm>
            <a:off x="888631" y="2760955"/>
            <a:ext cx="3498979" cy="2045411"/>
          </a:xfrm>
        </p:spPr>
        <p:txBody>
          <a:bodyPr>
            <a:normAutofit fontScale="90000"/>
          </a:bodyPr>
          <a:lstStyle/>
          <a:p>
            <a:r>
              <a:rPr lang="en-GB" dirty="0"/>
              <a:t>DOES THIS IMAGE MAKE YOU WANT TO VISIT WALES??!!</a:t>
            </a:r>
            <a:br>
              <a:rPr lang="en-GB" dirty="0"/>
            </a:br>
            <a:endParaRPr lang="en-GB" dirty="0"/>
          </a:p>
        </p:txBody>
      </p:sp>
      <p:pic>
        <p:nvPicPr>
          <p:cNvPr id="4" name="Content Placeholder 3">
            <a:extLst>
              <a:ext uri="{FF2B5EF4-FFF2-40B4-BE49-F238E27FC236}">
                <a16:creationId xmlns:a16="http://schemas.microsoft.com/office/drawing/2014/main" id="{16BA08B7-E6F5-45E6-B27D-593472CDFC3F}"/>
              </a:ext>
            </a:extLst>
          </p:cNvPr>
          <p:cNvPicPr>
            <a:picLocks noGrp="1" noChangeAspect="1"/>
          </p:cNvPicPr>
          <p:nvPr>
            <p:ph idx="1"/>
          </p:nvPr>
        </p:nvPicPr>
        <p:blipFill>
          <a:blip r:embed="rId2"/>
          <a:stretch>
            <a:fillRect/>
          </a:stretch>
        </p:blipFill>
        <p:spPr>
          <a:xfrm>
            <a:off x="5193437" y="76793"/>
            <a:ext cx="5655076" cy="6288496"/>
          </a:xfrm>
          <a:prstGeom prst="rect">
            <a:avLst/>
          </a:prstGeom>
        </p:spPr>
      </p:pic>
    </p:spTree>
    <p:extLst>
      <p:ext uri="{BB962C8B-B14F-4D97-AF65-F5344CB8AC3E}">
        <p14:creationId xmlns:p14="http://schemas.microsoft.com/office/powerpoint/2010/main" val="24331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16DB2-ECE2-435C-BDD5-426E73741603}"/>
              </a:ext>
            </a:extLst>
          </p:cNvPr>
          <p:cNvSpPr>
            <a:spLocks noGrp="1"/>
          </p:cNvSpPr>
          <p:nvPr>
            <p:ph type="title"/>
          </p:nvPr>
        </p:nvSpPr>
        <p:spPr/>
        <p:txBody>
          <a:bodyPr>
            <a:normAutofit/>
          </a:bodyPr>
          <a:lstStyle/>
          <a:p>
            <a:r>
              <a:rPr lang="en-GB" dirty="0"/>
              <a:t>WALES THROUGH THE SEASONS!</a:t>
            </a:r>
          </a:p>
        </p:txBody>
      </p:sp>
      <p:sp>
        <p:nvSpPr>
          <p:cNvPr id="3" name="Content Placeholder 2">
            <a:extLst>
              <a:ext uri="{FF2B5EF4-FFF2-40B4-BE49-F238E27FC236}">
                <a16:creationId xmlns:a16="http://schemas.microsoft.com/office/drawing/2014/main" id="{5351244D-01CF-4035-8B78-5C059AB35FA2}"/>
              </a:ext>
            </a:extLst>
          </p:cNvPr>
          <p:cNvSpPr>
            <a:spLocks noGrp="1"/>
          </p:cNvSpPr>
          <p:nvPr>
            <p:ph idx="1"/>
          </p:nvPr>
        </p:nvSpPr>
        <p:spPr>
          <a:xfrm>
            <a:off x="5379868" y="803186"/>
            <a:ext cx="6020452" cy="4736480"/>
          </a:xfrm>
        </p:spPr>
        <p:txBody>
          <a:bodyPr/>
          <a:lstStyle/>
          <a:p>
            <a:r>
              <a:rPr lang="en-GB" sz="2800" dirty="0">
                <a:solidFill>
                  <a:schemeClr val="accent1"/>
                </a:solidFill>
              </a:rPr>
              <a:t>CHECK OUT THE SEASONAL SHORT BREAK CAMPAIGNS FOR WALES USING THIS LINK</a:t>
            </a:r>
          </a:p>
          <a:p>
            <a:endParaRPr lang="en-GB" sz="2800" dirty="0">
              <a:solidFill>
                <a:schemeClr val="accent1"/>
              </a:solidFill>
            </a:endParaRPr>
          </a:p>
          <a:p>
            <a:r>
              <a:rPr lang="en-GB" dirty="0">
                <a:hlinkClick r:id="rId2"/>
              </a:rPr>
              <a:t>https://www.visitwales.com/inspire-me/short-breaks</a:t>
            </a:r>
            <a:endParaRPr lang="en-GB" dirty="0"/>
          </a:p>
          <a:p>
            <a:endParaRPr lang="en-GB" dirty="0"/>
          </a:p>
          <a:p>
            <a:r>
              <a:rPr lang="en-GB" sz="2800" dirty="0">
                <a:solidFill>
                  <a:srgbClr val="002060"/>
                </a:solidFill>
              </a:rPr>
              <a:t>DOES IT SELL IT TO YOU?</a:t>
            </a:r>
          </a:p>
          <a:p>
            <a:r>
              <a:rPr lang="en-GB" sz="2800" dirty="0">
                <a:solidFill>
                  <a:srgbClr val="002060"/>
                </a:solidFill>
              </a:rPr>
              <a:t>OR COULD YOU DO BETTER?</a:t>
            </a:r>
          </a:p>
        </p:txBody>
      </p:sp>
    </p:spTree>
    <p:extLst>
      <p:ext uri="{BB962C8B-B14F-4D97-AF65-F5344CB8AC3E}">
        <p14:creationId xmlns:p14="http://schemas.microsoft.com/office/powerpoint/2010/main" val="584745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E7BAC-E8A9-4071-9458-D00F984C2F08}"/>
              </a:ext>
            </a:extLst>
          </p:cNvPr>
          <p:cNvSpPr>
            <a:spLocks noGrp="1"/>
          </p:cNvSpPr>
          <p:nvPr>
            <p:ph type="title"/>
          </p:nvPr>
        </p:nvSpPr>
        <p:spPr/>
        <p:txBody>
          <a:bodyPr/>
          <a:lstStyle/>
          <a:p>
            <a:r>
              <a:rPr lang="en-GB" dirty="0"/>
              <a:t>VIDEOS!</a:t>
            </a:r>
          </a:p>
        </p:txBody>
      </p:sp>
      <p:sp>
        <p:nvSpPr>
          <p:cNvPr id="3" name="Content Placeholder 2">
            <a:extLst>
              <a:ext uri="{FF2B5EF4-FFF2-40B4-BE49-F238E27FC236}">
                <a16:creationId xmlns:a16="http://schemas.microsoft.com/office/drawing/2014/main" id="{60267274-CC7A-4D11-8DA9-B9DC35DFF4E1}"/>
              </a:ext>
            </a:extLst>
          </p:cNvPr>
          <p:cNvSpPr>
            <a:spLocks noGrp="1"/>
          </p:cNvSpPr>
          <p:nvPr>
            <p:ph idx="1"/>
          </p:nvPr>
        </p:nvSpPr>
        <p:spPr>
          <a:xfrm>
            <a:off x="4598633" y="124287"/>
            <a:ext cx="7593367" cy="6640497"/>
          </a:xfr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0000"/>
                </a:solidFill>
                <a:effectLst/>
                <a:uLnTx/>
                <a:uFillTx/>
                <a:latin typeface="Rockwell" panose="02060603020205020403"/>
                <a:ea typeface="+mn-ea"/>
                <a:cs typeface="+mn-cs"/>
              </a:rPr>
              <a:t>PLEASE USE THE LINK TO WATCH THE AUTUMN VIDEOS WELSH AUTUMN VIDEOS FROM SOCIAL MEDIA</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FF0000"/>
              </a:solidFill>
              <a:effectLst/>
              <a:uLnTx/>
              <a:uFillTx/>
              <a:latin typeface="Rockwell" panose="020606030202050204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Rockwell" panose="02060603020205020403"/>
                <a:ea typeface="+mn-ea"/>
                <a:cs typeface="+mn-cs"/>
              </a:rPr>
              <a:t>https://www.visitwales.com/inspire-me/short-breaks/autumn/autumn-wales?utm_source=social&amp;utm_medium=facebook&amp;utm_campaign=this_is_autumn&amp;utm_content=english&amp;fbclid=IwAR0Q_H79-88BYRXZVHETSkXk0arVbRkSs2sJpcRwzNSIRlt6o4110ioVrsg_aem_AUD8XHY2nUxr69_OE6dsYQ_op_gM2b_6Q9vV3ALfmx1wv-rQGwmQOzO9rpGYNY3-b4JCSfk-XfvaIFTen_Pcrjl4lzmd1MsnSqgQccaEFR71eKjD8sA_o-TkpR9pZJmMmb0</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Rockwell" panose="02060603020205020403"/>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2000" b="1" dirty="0">
                <a:solidFill>
                  <a:srgbClr val="002060"/>
                </a:solidFill>
                <a:latin typeface="Rockwell" panose="02060603020205020403"/>
              </a:rPr>
              <a:t>DOES IT SELL IT TO YOU?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002060"/>
              </a:solidFill>
              <a:effectLst/>
              <a:uLnTx/>
              <a:uFillTx/>
              <a:latin typeface="Rockwell" panose="020606030202050204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2060"/>
                </a:solidFill>
                <a:effectLst/>
                <a:uLnTx/>
                <a:uFillTx/>
                <a:latin typeface="Rockwell" panose="02060603020205020403"/>
                <a:ea typeface="+mn-ea"/>
                <a:cs typeface="+mn-cs"/>
              </a:rPr>
              <a:t>CONSIDER WHO THE TARGET MARKET ARE &amp; WHY?</a:t>
            </a:r>
          </a:p>
          <a:p>
            <a:endParaRPr lang="en-GB" dirty="0"/>
          </a:p>
        </p:txBody>
      </p:sp>
    </p:spTree>
    <p:extLst>
      <p:ext uri="{BB962C8B-B14F-4D97-AF65-F5344CB8AC3E}">
        <p14:creationId xmlns:p14="http://schemas.microsoft.com/office/powerpoint/2010/main" val="4121086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B3A64-B576-46F4-98C7-AD2CCA90783A}"/>
              </a:ext>
            </a:extLst>
          </p:cNvPr>
          <p:cNvSpPr>
            <a:spLocks noGrp="1"/>
          </p:cNvSpPr>
          <p:nvPr>
            <p:ph type="title"/>
          </p:nvPr>
        </p:nvSpPr>
        <p:spPr/>
        <p:txBody>
          <a:bodyPr/>
          <a:lstStyle/>
          <a:p>
            <a:r>
              <a:rPr lang="en-GB" dirty="0"/>
              <a:t>Visit Wales Campaign’s</a:t>
            </a:r>
          </a:p>
        </p:txBody>
      </p:sp>
      <p:sp>
        <p:nvSpPr>
          <p:cNvPr id="3" name="Content Placeholder 2">
            <a:extLst>
              <a:ext uri="{FF2B5EF4-FFF2-40B4-BE49-F238E27FC236}">
                <a16:creationId xmlns:a16="http://schemas.microsoft.com/office/drawing/2014/main" id="{E924D7F3-C975-4D1A-8B80-C68C5B8A5640}"/>
              </a:ext>
            </a:extLst>
          </p:cNvPr>
          <p:cNvSpPr>
            <a:spLocks noGrp="1"/>
          </p:cNvSpPr>
          <p:nvPr>
            <p:ph idx="1"/>
          </p:nvPr>
        </p:nvSpPr>
        <p:spPr>
          <a:xfrm>
            <a:off x="4500979" y="630315"/>
            <a:ext cx="7617040" cy="5421493"/>
          </a:xfrm>
        </p:spPr>
        <p:txBody>
          <a:bodyPr>
            <a:normAutofit/>
          </a:bodyPr>
          <a:lstStyle/>
          <a:p>
            <a:r>
              <a:rPr lang="en-GB" sz="4000" dirty="0">
                <a:solidFill>
                  <a:srgbClr val="FF0000"/>
                </a:solidFill>
              </a:rPr>
              <a:t>Visit Wales </a:t>
            </a:r>
            <a:r>
              <a:rPr lang="en-GB" sz="4000" dirty="0" err="1">
                <a:solidFill>
                  <a:srgbClr val="FF0000"/>
                </a:solidFill>
              </a:rPr>
              <a:t>Thematics</a:t>
            </a:r>
            <a:r>
              <a:rPr lang="en-GB" sz="4000" dirty="0">
                <a:solidFill>
                  <a:srgbClr val="FF0000"/>
                </a:solidFill>
              </a:rPr>
              <a:t> &amp; Events</a:t>
            </a:r>
          </a:p>
          <a:p>
            <a:r>
              <a:rPr lang="en-GB" sz="2800" dirty="0"/>
              <a:t>Visit Wales has used a </a:t>
            </a:r>
            <a:r>
              <a:rPr lang="en-GB" sz="2800" dirty="0" err="1"/>
              <a:t>thematics</a:t>
            </a:r>
            <a:r>
              <a:rPr lang="en-GB" sz="2800" dirty="0"/>
              <a:t> campaign focusing on “The Year of….” </a:t>
            </a:r>
          </a:p>
          <a:p>
            <a:r>
              <a:rPr lang="en-GB" sz="2800" dirty="0"/>
              <a:t>Can you find this on their website, social media posts &amp; strategies?</a:t>
            </a:r>
          </a:p>
          <a:p>
            <a:r>
              <a:rPr lang="en-GB" sz="2800" dirty="0"/>
              <a:t>What about the use of Epic?</a:t>
            </a:r>
          </a:p>
          <a:p>
            <a:r>
              <a:rPr lang="en-GB" sz="2800" dirty="0"/>
              <a:t>Do you think this is more effective than the Visit Britain #EscapeTheEveryDay Campaign?</a:t>
            </a:r>
          </a:p>
        </p:txBody>
      </p:sp>
    </p:spTree>
    <p:extLst>
      <p:ext uri="{BB962C8B-B14F-4D97-AF65-F5344CB8AC3E}">
        <p14:creationId xmlns:p14="http://schemas.microsoft.com/office/powerpoint/2010/main" val="25292622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A9C1D-6BBF-47EC-A218-913414AFAEE7}"/>
              </a:ext>
            </a:extLst>
          </p:cNvPr>
          <p:cNvSpPr>
            <a:spLocks noGrp="1"/>
          </p:cNvSpPr>
          <p:nvPr>
            <p:ph type="title"/>
          </p:nvPr>
        </p:nvSpPr>
        <p:spPr>
          <a:xfrm>
            <a:off x="888631" y="2246049"/>
            <a:ext cx="3498979" cy="2560317"/>
          </a:xfrm>
        </p:spPr>
        <p:txBody>
          <a:bodyPr/>
          <a:lstStyle/>
          <a:p>
            <a:r>
              <a:rPr lang="en-GB" dirty="0"/>
              <a:t>YOUR CAMPAIGN!</a:t>
            </a:r>
            <a:br>
              <a:rPr lang="en-GB" dirty="0"/>
            </a:br>
            <a:r>
              <a:rPr lang="en-GB" dirty="0"/>
              <a:t>Can you do better?</a:t>
            </a:r>
          </a:p>
        </p:txBody>
      </p:sp>
      <p:sp>
        <p:nvSpPr>
          <p:cNvPr id="3" name="Content Placeholder 2">
            <a:extLst>
              <a:ext uri="{FF2B5EF4-FFF2-40B4-BE49-F238E27FC236}">
                <a16:creationId xmlns:a16="http://schemas.microsoft.com/office/drawing/2014/main" id="{F06CF7AC-3C06-4872-A93C-711B86775201}"/>
              </a:ext>
            </a:extLst>
          </p:cNvPr>
          <p:cNvSpPr>
            <a:spLocks noGrp="1"/>
          </p:cNvSpPr>
          <p:nvPr>
            <p:ph idx="1"/>
          </p:nvPr>
        </p:nvSpPr>
        <p:spPr>
          <a:xfrm>
            <a:off x="5118447" y="88777"/>
            <a:ext cx="6653343" cy="5963031"/>
          </a:xfrm>
        </p:spPr>
        <p:txBody>
          <a:bodyPr>
            <a:normAutofit/>
          </a:bodyPr>
          <a:lstStyle/>
          <a:p>
            <a:r>
              <a:rPr lang="en-GB" sz="4000" dirty="0"/>
              <a:t>NOW THINK ABOUT HOW YOU COULD CREATE A BETTER CAMPAIGN! </a:t>
            </a:r>
          </a:p>
          <a:p>
            <a:r>
              <a:rPr lang="en-GB" sz="2000" dirty="0">
                <a:solidFill>
                  <a:srgbClr val="002060"/>
                </a:solidFill>
              </a:rPr>
              <a:t>Think about the images? Content? Target Market?</a:t>
            </a:r>
          </a:p>
          <a:p>
            <a:r>
              <a:rPr lang="en-GB" sz="2000" dirty="0">
                <a:solidFill>
                  <a:srgbClr val="002060"/>
                </a:solidFill>
              </a:rPr>
              <a:t>Think about the video? Impact? Autumn Colours?</a:t>
            </a:r>
          </a:p>
          <a:p>
            <a:endParaRPr lang="en-GB" sz="2000" dirty="0">
              <a:solidFill>
                <a:srgbClr val="002060"/>
              </a:solidFill>
            </a:endParaRPr>
          </a:p>
          <a:p>
            <a:r>
              <a:rPr lang="en-GB" sz="3600" b="1" dirty="0">
                <a:solidFill>
                  <a:srgbClr val="FF0000"/>
                </a:solidFill>
              </a:rPr>
              <a:t>How would you sell Wales?</a:t>
            </a:r>
          </a:p>
        </p:txBody>
      </p:sp>
    </p:spTree>
    <p:extLst>
      <p:ext uri="{BB962C8B-B14F-4D97-AF65-F5344CB8AC3E}">
        <p14:creationId xmlns:p14="http://schemas.microsoft.com/office/powerpoint/2010/main" val="2783751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2A0DF-7876-4984-BEDC-9BED5828B5E8}"/>
              </a:ext>
            </a:extLst>
          </p:cNvPr>
          <p:cNvSpPr>
            <a:spLocks noGrp="1"/>
          </p:cNvSpPr>
          <p:nvPr>
            <p:ph type="title"/>
          </p:nvPr>
        </p:nvSpPr>
        <p:spPr>
          <a:xfrm>
            <a:off x="346229" y="365125"/>
            <a:ext cx="11736280" cy="1325563"/>
          </a:xfrm>
        </p:spPr>
        <p:txBody>
          <a:bodyPr/>
          <a:lstStyle/>
          <a:p>
            <a:r>
              <a:rPr lang="en-GB" dirty="0"/>
              <a:t>Importance of Events as part of the campaign!</a:t>
            </a:r>
          </a:p>
        </p:txBody>
      </p:sp>
      <p:sp>
        <p:nvSpPr>
          <p:cNvPr id="3" name="Content Placeholder 2">
            <a:extLst>
              <a:ext uri="{FF2B5EF4-FFF2-40B4-BE49-F238E27FC236}">
                <a16:creationId xmlns:a16="http://schemas.microsoft.com/office/drawing/2014/main" id="{07A68DE1-4A30-4F0F-A95D-C66B2E35DA1A}"/>
              </a:ext>
            </a:extLst>
          </p:cNvPr>
          <p:cNvSpPr>
            <a:spLocks noGrp="1"/>
          </p:cNvSpPr>
          <p:nvPr>
            <p:ph idx="1"/>
          </p:nvPr>
        </p:nvSpPr>
        <p:spPr>
          <a:xfrm>
            <a:off x="4776186" y="506027"/>
            <a:ext cx="7306323" cy="6249880"/>
          </a:xfrm>
        </p:spPr>
        <p:txBody>
          <a:bodyPr>
            <a:normAutofit fontScale="85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5200" b="1" dirty="0">
                <a:solidFill>
                  <a:srgbClr val="002060"/>
                </a:solidFill>
                <a:latin typeface="Arial" panose="020B0604020202020204" pitchFamily="34" charset="0"/>
              </a:rPr>
              <a:t>Your next Task!</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3200" b="1" dirty="0">
              <a:solidFill>
                <a:srgbClr val="FF0000"/>
              </a:solidFill>
              <a:latin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3200" b="1" dirty="0">
                <a:solidFill>
                  <a:srgbClr val="FF0000"/>
                </a:solidFill>
                <a:latin typeface="Arial" panose="020B0604020202020204" pitchFamily="34" charset="0"/>
              </a:rPr>
              <a:t>Consider the importance of each the following Events (&amp; others) as Tourism motivators in 2021 &amp; 2022</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3200" b="1" dirty="0">
              <a:solidFill>
                <a:srgbClr val="FF0000"/>
              </a:solidFill>
              <a:latin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333333"/>
                </a:solidFill>
                <a:effectLst/>
                <a:uLnTx/>
                <a:uFillTx/>
                <a:latin typeface="Arial" panose="020B0604020202020204" pitchFamily="34" charset="0"/>
                <a:ea typeface="+mn-ea"/>
                <a:cs typeface="+mn-cs"/>
              </a:rPr>
              <a:t>Festivals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333333"/>
                </a:solidFill>
                <a:effectLst/>
                <a:uLnTx/>
                <a:uFillTx/>
                <a:latin typeface="Arial" panose="020B0604020202020204" pitchFamily="34" charset="0"/>
                <a:ea typeface="+mn-ea"/>
                <a:cs typeface="+mn-cs"/>
              </a:rPr>
              <a:t>Sports Events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800" dirty="0">
                <a:solidFill>
                  <a:srgbClr val="333333"/>
                </a:solidFill>
                <a:latin typeface="Arial" panose="020B0604020202020204" pitchFamily="34" charset="0"/>
              </a:rPr>
              <a:t>Royal Events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333333"/>
                </a:solidFill>
                <a:effectLst/>
                <a:uLnTx/>
                <a:uFillTx/>
                <a:latin typeface="Arial" panose="020B0604020202020204" pitchFamily="34" charset="0"/>
                <a:ea typeface="+mn-ea"/>
                <a:cs typeface="+mn-cs"/>
              </a:rPr>
              <a:t>Concerts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800" dirty="0">
                <a:solidFill>
                  <a:srgbClr val="333333"/>
                </a:solidFill>
                <a:latin typeface="Arial" panose="020B0604020202020204" pitchFamily="34" charset="0"/>
              </a:rPr>
              <a:t>Exhibitions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333333"/>
                </a:solidFill>
                <a:effectLst/>
                <a:uLnTx/>
                <a:uFillTx/>
                <a:latin typeface="Arial" panose="020B0604020202020204" pitchFamily="34" charset="0"/>
                <a:ea typeface="+mn-ea"/>
                <a:cs typeface="+mn-cs"/>
              </a:rPr>
              <a:t>Trade Fairs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2600" dirty="0">
              <a:solidFill>
                <a:srgbClr val="333333"/>
              </a:solidFill>
              <a:latin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How could they be used effectively in the campaign?</a:t>
            </a:r>
          </a:p>
          <a:p>
            <a:endParaRPr lang="en-GB" dirty="0"/>
          </a:p>
        </p:txBody>
      </p:sp>
      <p:sp>
        <p:nvSpPr>
          <p:cNvPr id="5" name="TextBox 4">
            <a:extLst>
              <a:ext uri="{FF2B5EF4-FFF2-40B4-BE49-F238E27FC236}">
                <a16:creationId xmlns:a16="http://schemas.microsoft.com/office/drawing/2014/main" id="{F65C1018-1AB9-4B3E-A39A-A0B2B03E2E74}"/>
              </a:ext>
            </a:extLst>
          </p:cNvPr>
          <p:cNvSpPr txBox="1"/>
          <p:nvPr/>
        </p:nvSpPr>
        <p:spPr>
          <a:xfrm>
            <a:off x="1118586" y="2254929"/>
            <a:ext cx="2974020" cy="2613023"/>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srgbClr val="333333"/>
                </a:solidFill>
                <a:effectLst/>
                <a:uLnTx/>
                <a:uFillTx/>
                <a:latin typeface="Arial" panose="020B0604020202020204" pitchFamily="34" charset="0"/>
                <a:ea typeface="+mn-ea"/>
                <a:cs typeface="+mn-cs"/>
              </a:rPr>
              <a:t>Events are an important Tourism generator especially for Short Break Tourism…..</a:t>
            </a:r>
          </a:p>
        </p:txBody>
      </p:sp>
    </p:spTree>
    <p:extLst>
      <p:ext uri="{BB962C8B-B14F-4D97-AF65-F5344CB8AC3E}">
        <p14:creationId xmlns:p14="http://schemas.microsoft.com/office/powerpoint/2010/main" val="1335239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FED76-9544-41FC-B151-680BC8E2429A}"/>
              </a:ext>
            </a:extLst>
          </p:cNvPr>
          <p:cNvSpPr>
            <a:spLocks noGrp="1"/>
          </p:cNvSpPr>
          <p:nvPr>
            <p:ph type="title"/>
          </p:nvPr>
        </p:nvSpPr>
        <p:spPr/>
        <p:txBody>
          <a:bodyPr/>
          <a:lstStyle/>
          <a:p>
            <a:r>
              <a:rPr lang="en-GB" dirty="0"/>
              <a:t>How check out the campaign!</a:t>
            </a:r>
          </a:p>
        </p:txBody>
      </p:sp>
      <p:sp>
        <p:nvSpPr>
          <p:cNvPr id="3" name="Content Placeholder 2">
            <a:extLst>
              <a:ext uri="{FF2B5EF4-FFF2-40B4-BE49-F238E27FC236}">
                <a16:creationId xmlns:a16="http://schemas.microsoft.com/office/drawing/2014/main" id="{86A569C6-E24D-484E-9CD2-009D0BB3FFB4}"/>
              </a:ext>
            </a:extLst>
          </p:cNvPr>
          <p:cNvSpPr>
            <a:spLocks noGrp="1"/>
          </p:cNvSpPr>
          <p:nvPr>
            <p:ph idx="1"/>
          </p:nvPr>
        </p:nvSpPr>
        <p:spPr>
          <a:xfrm>
            <a:off x="4536488" y="0"/>
            <a:ext cx="7519387" cy="6773662"/>
          </a:xfrm>
        </p:spPr>
        <p:txBody>
          <a:bodyPr>
            <a:normAutofit/>
          </a:bodyPr>
          <a:lstStyle/>
          <a:p>
            <a:r>
              <a:rPr lang="en-GB" sz="2400" b="1" dirty="0">
                <a:solidFill>
                  <a:srgbClr val="FF0000"/>
                </a:solidFill>
              </a:rPr>
              <a:t>Where are Events mentioned in the campaign?</a:t>
            </a:r>
          </a:p>
          <a:p>
            <a:endParaRPr lang="en-GB" sz="2400" dirty="0"/>
          </a:p>
          <a:p>
            <a:r>
              <a:rPr lang="en-GB" sz="2400" dirty="0"/>
              <a:t>What Events would you use as part of the campaign &amp; how could you use them to develop separate campaigns for UK &amp; Wales for </a:t>
            </a:r>
          </a:p>
          <a:p>
            <a:endParaRPr lang="en-GB" sz="2400" dirty="0"/>
          </a:p>
          <a:p>
            <a:r>
              <a:rPr lang="en-GB" sz="2400" dirty="0"/>
              <a:t>Winter 2021/22</a:t>
            </a:r>
          </a:p>
          <a:p>
            <a:r>
              <a:rPr lang="en-GB" sz="2400" dirty="0"/>
              <a:t>Spring 2022</a:t>
            </a:r>
          </a:p>
          <a:p>
            <a:r>
              <a:rPr lang="en-GB" sz="2400" dirty="0"/>
              <a:t>Summer 2022</a:t>
            </a:r>
          </a:p>
          <a:p>
            <a:r>
              <a:rPr lang="en-GB" sz="2400" dirty="0"/>
              <a:t>Autumn 2022</a:t>
            </a:r>
          </a:p>
        </p:txBody>
      </p:sp>
    </p:spTree>
    <p:extLst>
      <p:ext uri="{BB962C8B-B14F-4D97-AF65-F5344CB8AC3E}">
        <p14:creationId xmlns:p14="http://schemas.microsoft.com/office/powerpoint/2010/main" val="17485971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CCD7F-D159-448A-B511-7F4976D8DC33}"/>
              </a:ext>
            </a:extLst>
          </p:cNvPr>
          <p:cNvSpPr>
            <a:spLocks noGrp="1"/>
          </p:cNvSpPr>
          <p:nvPr>
            <p:ph type="title"/>
          </p:nvPr>
        </p:nvSpPr>
        <p:spPr/>
        <p:txBody>
          <a:bodyPr/>
          <a:lstStyle/>
          <a:p>
            <a:r>
              <a:rPr lang="en-GB" dirty="0"/>
              <a:t> Shoulder Season &amp; Beyond! </a:t>
            </a:r>
          </a:p>
        </p:txBody>
      </p:sp>
      <p:sp>
        <p:nvSpPr>
          <p:cNvPr id="3" name="Content Placeholder 2">
            <a:extLst>
              <a:ext uri="{FF2B5EF4-FFF2-40B4-BE49-F238E27FC236}">
                <a16:creationId xmlns:a16="http://schemas.microsoft.com/office/drawing/2014/main" id="{C9066C44-0123-43D3-B187-1019D33CB5BB}"/>
              </a:ext>
            </a:extLst>
          </p:cNvPr>
          <p:cNvSpPr>
            <a:spLocks noGrp="1"/>
          </p:cNvSpPr>
          <p:nvPr>
            <p:ph idx="1"/>
          </p:nvPr>
        </p:nvSpPr>
        <p:spPr>
          <a:xfrm>
            <a:off x="4909351" y="221942"/>
            <a:ext cx="7199791" cy="6636058"/>
          </a:xfrm>
        </p:spPr>
        <p:txBody>
          <a:bodyPr>
            <a:normAutofit/>
          </a:bodyPr>
          <a:lstStyle/>
          <a:p>
            <a:r>
              <a:rPr lang="en-GB" sz="2800" b="1" dirty="0">
                <a:solidFill>
                  <a:srgbClr val="FF0000"/>
                </a:solidFill>
              </a:rPr>
              <a:t>#Escape the </a:t>
            </a:r>
            <a:r>
              <a:rPr lang="en-GB" sz="2800" b="1" dirty="0" err="1">
                <a:solidFill>
                  <a:srgbClr val="FF0000"/>
                </a:solidFill>
              </a:rPr>
              <a:t>EveryDay</a:t>
            </a:r>
            <a:r>
              <a:rPr lang="en-GB" sz="2800" b="1" dirty="0">
                <a:solidFill>
                  <a:srgbClr val="FF0000"/>
                </a:solidFill>
              </a:rPr>
              <a:t> relates to the Shoulder Season &amp; Beyond…..</a:t>
            </a:r>
          </a:p>
          <a:p>
            <a:endParaRPr lang="en-GB" sz="2800" dirty="0">
              <a:solidFill>
                <a:srgbClr val="FF0000"/>
              </a:solidFill>
            </a:endParaRPr>
          </a:p>
          <a:p>
            <a:r>
              <a:rPr lang="en-GB" sz="2400" dirty="0"/>
              <a:t>But in reality the campaign has been focused on the summer season…..</a:t>
            </a:r>
          </a:p>
          <a:p>
            <a:r>
              <a:rPr lang="en-GB" sz="2400" dirty="0"/>
              <a:t>Shoulder Season is Autumn &amp; Spring……</a:t>
            </a:r>
          </a:p>
          <a:p>
            <a:r>
              <a:rPr lang="en-GB" sz="2400" dirty="0"/>
              <a:t>Off season is Winter…..</a:t>
            </a:r>
          </a:p>
          <a:p>
            <a:r>
              <a:rPr lang="en-GB" sz="2400" dirty="0"/>
              <a:t>In view of this check out the campaign details online </a:t>
            </a:r>
          </a:p>
        </p:txBody>
      </p:sp>
    </p:spTree>
    <p:extLst>
      <p:ext uri="{BB962C8B-B14F-4D97-AF65-F5344CB8AC3E}">
        <p14:creationId xmlns:p14="http://schemas.microsoft.com/office/powerpoint/2010/main" val="38501821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664ED-B3FA-4976-9FAA-DF8C20C8C5FC}"/>
              </a:ext>
            </a:extLst>
          </p:cNvPr>
          <p:cNvSpPr>
            <a:spLocks noGrp="1"/>
          </p:cNvSpPr>
          <p:nvPr>
            <p:ph type="title"/>
          </p:nvPr>
        </p:nvSpPr>
        <p:spPr/>
        <p:txBody>
          <a:bodyPr/>
          <a:lstStyle/>
          <a:p>
            <a:r>
              <a:rPr lang="en-GB" dirty="0"/>
              <a:t>To start working on your 2</a:t>
            </a:r>
            <a:r>
              <a:rPr lang="en-GB" baseline="30000" dirty="0"/>
              <a:t>nd</a:t>
            </a:r>
            <a:r>
              <a:rPr lang="en-GB" dirty="0"/>
              <a:t> assignment!</a:t>
            </a:r>
          </a:p>
        </p:txBody>
      </p:sp>
      <p:sp>
        <p:nvSpPr>
          <p:cNvPr id="3" name="Content Placeholder 2">
            <a:extLst>
              <a:ext uri="{FF2B5EF4-FFF2-40B4-BE49-F238E27FC236}">
                <a16:creationId xmlns:a16="http://schemas.microsoft.com/office/drawing/2014/main" id="{E39AD851-E4EF-4183-B12F-B01B500B20F2}"/>
              </a:ext>
            </a:extLst>
          </p:cNvPr>
          <p:cNvSpPr>
            <a:spLocks noGrp="1"/>
          </p:cNvSpPr>
          <p:nvPr>
            <p:ph idx="1"/>
          </p:nvPr>
        </p:nvSpPr>
        <p:spPr>
          <a:xfrm>
            <a:off x="4696287" y="204186"/>
            <a:ext cx="7270812" cy="6418556"/>
          </a:xfrm>
        </p:spPr>
        <p:txBody>
          <a:bodyPr>
            <a:normAutofit fontScale="92500"/>
          </a:bodyPr>
          <a:lstStyle/>
          <a:p>
            <a:pPr marL="0" indent="0">
              <a:buNone/>
            </a:pPr>
            <a:r>
              <a:rPr lang="en-GB" sz="4000" dirty="0">
                <a:solidFill>
                  <a:srgbClr val="FF0000"/>
                </a:solidFill>
              </a:rPr>
              <a:t>How would you use the following seasonal campaigns to develop the shoulder season?</a:t>
            </a:r>
          </a:p>
          <a:p>
            <a:pPr marL="0" indent="0">
              <a:buNone/>
            </a:pPr>
            <a:endParaRPr lang="en-GB" sz="2800" dirty="0"/>
          </a:p>
          <a:p>
            <a:pPr marL="0" indent="0">
              <a:buNone/>
            </a:pPr>
            <a:r>
              <a:rPr lang="en-GB" sz="2800" dirty="0"/>
              <a:t>SPRING</a:t>
            </a:r>
          </a:p>
          <a:p>
            <a:pPr marL="0" indent="0">
              <a:buNone/>
            </a:pPr>
            <a:r>
              <a:rPr lang="en-GB" sz="2800" dirty="0"/>
              <a:t>AUTUMN</a:t>
            </a:r>
          </a:p>
          <a:p>
            <a:pPr marL="0" indent="0">
              <a:buNone/>
            </a:pPr>
            <a:r>
              <a:rPr lang="en-GB" sz="2800" dirty="0"/>
              <a:t>WINTER</a:t>
            </a:r>
          </a:p>
          <a:p>
            <a:pPr marL="0" indent="0">
              <a:buNone/>
            </a:pPr>
            <a:endParaRPr lang="en-GB" sz="2800" dirty="0"/>
          </a:p>
          <a:p>
            <a:pPr marL="0" indent="0">
              <a:buNone/>
            </a:pPr>
            <a:r>
              <a:rPr lang="en-GB" sz="3200" dirty="0">
                <a:solidFill>
                  <a:srgbClr val="002060"/>
                </a:solidFill>
              </a:rPr>
              <a:t>Do they need to be different for Wales &amp; the UK?</a:t>
            </a:r>
            <a:r>
              <a:rPr lang="en-GB" dirty="0">
                <a:solidFill>
                  <a:srgbClr val="002060"/>
                </a:solidFill>
              </a:rPr>
              <a:t> </a:t>
            </a:r>
          </a:p>
        </p:txBody>
      </p:sp>
    </p:spTree>
    <p:extLst>
      <p:ext uri="{BB962C8B-B14F-4D97-AF65-F5344CB8AC3E}">
        <p14:creationId xmlns:p14="http://schemas.microsoft.com/office/powerpoint/2010/main" val="27056163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98CDB-EBA1-49C7-9D40-1869FCEA7CE4}"/>
              </a:ext>
            </a:extLst>
          </p:cNvPr>
          <p:cNvSpPr>
            <a:spLocks noGrp="1"/>
          </p:cNvSpPr>
          <p:nvPr>
            <p:ph type="title"/>
          </p:nvPr>
        </p:nvSpPr>
        <p:spPr/>
        <p:txBody>
          <a:bodyPr>
            <a:normAutofit fontScale="90000"/>
          </a:bodyPr>
          <a:lstStyle/>
          <a:p>
            <a:r>
              <a:rPr kumimoji="0" lang="en-GB" sz="4000" b="1" i="0" u="none" strike="noStrike" kern="1200" cap="none" spc="0" normalizeH="0" baseline="0" noProof="0" dirty="0">
                <a:ln>
                  <a:noFill/>
                </a:ln>
                <a:solidFill>
                  <a:srgbClr val="4B575E"/>
                </a:solidFill>
                <a:effectLst/>
                <a:uLnTx/>
                <a:uFillTx/>
                <a:latin typeface="Arial" panose="020B0604020202020204" pitchFamily="34" charset="0"/>
                <a:ea typeface="+mj-ea"/>
                <a:cs typeface="+mj-cs"/>
              </a:rPr>
              <a:t>Britain’s  </a:t>
            </a:r>
            <a:br>
              <a:rPr kumimoji="0" lang="en-GB" sz="4000" b="1" i="0" u="none" strike="noStrike" kern="1200" cap="none" spc="0" normalizeH="0" baseline="0" noProof="0" dirty="0">
                <a:ln>
                  <a:noFill/>
                </a:ln>
                <a:solidFill>
                  <a:srgbClr val="4B575E"/>
                </a:solidFill>
                <a:effectLst/>
                <a:uLnTx/>
                <a:uFillTx/>
                <a:latin typeface="Arial" panose="020B0604020202020204" pitchFamily="34" charset="0"/>
                <a:ea typeface="+mj-ea"/>
                <a:cs typeface="+mj-cs"/>
              </a:rPr>
            </a:br>
            <a:r>
              <a:rPr kumimoji="0" lang="en-GB" sz="4000" b="1" i="0" u="none" strike="noStrike" kern="1200" cap="none" spc="0" normalizeH="0" baseline="0" noProof="0" dirty="0">
                <a:ln>
                  <a:noFill/>
                </a:ln>
                <a:solidFill>
                  <a:srgbClr val="4B575E"/>
                </a:solidFill>
                <a:effectLst/>
                <a:uLnTx/>
                <a:uFillTx/>
                <a:latin typeface="Arial" panose="020B0604020202020204" pitchFamily="34" charset="0"/>
                <a:ea typeface="+mj-ea"/>
                <a:cs typeface="+mj-cs"/>
              </a:rPr>
              <a:t>International recovery campaign and activity</a:t>
            </a:r>
            <a:endParaRPr lang="en-GB" dirty="0"/>
          </a:p>
        </p:txBody>
      </p:sp>
      <p:sp>
        <p:nvSpPr>
          <p:cNvPr id="3" name="Content Placeholder 2">
            <a:extLst>
              <a:ext uri="{FF2B5EF4-FFF2-40B4-BE49-F238E27FC236}">
                <a16:creationId xmlns:a16="http://schemas.microsoft.com/office/drawing/2014/main" id="{2EC366BB-441F-4570-BBD0-39F9DC055F05}"/>
              </a:ext>
            </a:extLst>
          </p:cNvPr>
          <p:cNvSpPr>
            <a:spLocks noGrp="1"/>
          </p:cNvSpPr>
          <p:nvPr>
            <p:ph idx="1"/>
          </p:nvPr>
        </p:nvSpPr>
        <p:spPr>
          <a:xfrm>
            <a:off x="4749553" y="195309"/>
            <a:ext cx="7084381" cy="6662691"/>
          </a:xfrm>
        </p:spPr>
        <p:txBody>
          <a:bodyPr>
            <a:normAutofit/>
          </a:bodyPr>
          <a:lstStyle/>
          <a:p>
            <a:pPr algn="l"/>
            <a:r>
              <a:rPr lang="en-GB" sz="6000" i="0" dirty="0">
                <a:solidFill>
                  <a:srgbClr val="FF0000"/>
                </a:solidFill>
                <a:effectLst/>
                <a:latin typeface="Arial" panose="020B0604020202020204" pitchFamily="34" charset="0"/>
              </a:rPr>
              <a:t>What is it?</a:t>
            </a:r>
          </a:p>
          <a:p>
            <a:pPr algn="l"/>
            <a:r>
              <a:rPr lang="en-GB" sz="2400" b="0" i="0" dirty="0">
                <a:solidFill>
                  <a:srgbClr val="333333"/>
                </a:solidFill>
                <a:effectLst/>
                <a:latin typeface="Arial" panose="020B0604020202020204" pitchFamily="34" charset="0"/>
              </a:rPr>
              <a:t>4 key themes as promotional activity to </a:t>
            </a:r>
            <a:r>
              <a:rPr lang="en-GB" sz="2400" dirty="0">
                <a:solidFill>
                  <a:srgbClr val="333333"/>
                </a:solidFill>
                <a:latin typeface="Arial" panose="020B0604020202020204" pitchFamily="34" charset="0"/>
              </a:rPr>
              <a:t>attract potential international visitors and the campaign uses the following marketing communications</a:t>
            </a:r>
          </a:p>
          <a:p>
            <a:pPr algn="l"/>
            <a:r>
              <a:rPr lang="en-GB" sz="2400" b="0" i="0" dirty="0">
                <a:solidFill>
                  <a:srgbClr val="333333"/>
                </a:solidFill>
                <a:effectLst/>
                <a:latin typeface="Arial" panose="020B0604020202020204" pitchFamily="34" charset="0"/>
              </a:rPr>
              <a:t> </a:t>
            </a:r>
            <a:r>
              <a:rPr lang="en-GB" sz="2400" b="1" dirty="0">
                <a:solidFill>
                  <a:srgbClr val="002060"/>
                </a:solidFill>
                <a:latin typeface="Arial" panose="020B0604020202020204" pitchFamily="34" charset="0"/>
              </a:rPr>
              <a:t>S</a:t>
            </a:r>
            <a:r>
              <a:rPr lang="en-GB" sz="2400" b="1" i="0" dirty="0">
                <a:solidFill>
                  <a:srgbClr val="002060"/>
                </a:solidFill>
                <a:effectLst/>
                <a:latin typeface="Arial" panose="020B0604020202020204" pitchFamily="34" charset="0"/>
              </a:rPr>
              <a:t>ocial </a:t>
            </a:r>
            <a:r>
              <a:rPr lang="en-GB" sz="2400" b="1" dirty="0">
                <a:solidFill>
                  <a:srgbClr val="002060"/>
                </a:solidFill>
                <a:latin typeface="Arial" panose="020B0604020202020204" pitchFamily="34" charset="0"/>
              </a:rPr>
              <a:t>M</a:t>
            </a:r>
            <a:r>
              <a:rPr lang="en-GB" sz="2400" b="1" i="0" dirty="0">
                <a:solidFill>
                  <a:srgbClr val="002060"/>
                </a:solidFill>
                <a:effectLst/>
                <a:latin typeface="Arial" panose="020B0604020202020204" pitchFamily="34" charset="0"/>
              </a:rPr>
              <a:t>edia</a:t>
            </a:r>
          </a:p>
          <a:p>
            <a:pPr algn="l"/>
            <a:r>
              <a:rPr lang="en-GB" sz="2400" b="1" dirty="0">
                <a:solidFill>
                  <a:srgbClr val="002060"/>
                </a:solidFill>
                <a:latin typeface="Arial" panose="020B0604020202020204" pitchFamily="34" charset="0"/>
              </a:rPr>
              <a:t>W</a:t>
            </a:r>
            <a:r>
              <a:rPr lang="en-GB" sz="2400" b="1" i="0" dirty="0">
                <a:solidFill>
                  <a:srgbClr val="002060"/>
                </a:solidFill>
                <a:effectLst/>
                <a:latin typeface="Arial" panose="020B0604020202020204" pitchFamily="34" charset="0"/>
              </a:rPr>
              <a:t>ritten consumer and Media </a:t>
            </a:r>
            <a:r>
              <a:rPr lang="en-GB" sz="2400" b="1" dirty="0">
                <a:solidFill>
                  <a:srgbClr val="002060"/>
                </a:solidFill>
                <a:latin typeface="Arial" panose="020B0604020202020204" pitchFamily="34" charset="0"/>
              </a:rPr>
              <a:t>C</a:t>
            </a:r>
            <a:r>
              <a:rPr lang="en-GB" sz="2400" b="1" i="0" dirty="0">
                <a:solidFill>
                  <a:srgbClr val="002060"/>
                </a:solidFill>
                <a:effectLst/>
                <a:latin typeface="Arial" panose="020B0604020202020204" pitchFamily="34" charset="0"/>
              </a:rPr>
              <a:t>ontent</a:t>
            </a:r>
          </a:p>
          <a:p>
            <a:pPr algn="l"/>
            <a:r>
              <a:rPr lang="en-GB" sz="2400" b="1" dirty="0">
                <a:solidFill>
                  <a:srgbClr val="002060"/>
                </a:solidFill>
                <a:latin typeface="Arial" panose="020B0604020202020204" pitchFamily="34" charset="0"/>
              </a:rPr>
              <a:t>T</a:t>
            </a:r>
            <a:r>
              <a:rPr lang="en-GB" sz="2400" b="1" i="0" dirty="0">
                <a:solidFill>
                  <a:srgbClr val="002060"/>
                </a:solidFill>
                <a:effectLst/>
                <a:latin typeface="Arial" panose="020B0604020202020204" pitchFamily="34" charset="0"/>
              </a:rPr>
              <a:t>rade content</a:t>
            </a:r>
          </a:p>
          <a:p>
            <a:pPr algn="l"/>
            <a:r>
              <a:rPr lang="en-GB" sz="2400" b="1" i="0" dirty="0">
                <a:solidFill>
                  <a:srgbClr val="002060"/>
                </a:solidFill>
                <a:effectLst/>
                <a:latin typeface="Arial" panose="020B0604020202020204" pitchFamily="34" charset="0"/>
              </a:rPr>
              <a:t> PR pitches</a:t>
            </a:r>
          </a:p>
          <a:p>
            <a:pPr algn="l"/>
            <a:endParaRPr lang="en-GB" dirty="0">
              <a:solidFill>
                <a:srgbClr val="333333"/>
              </a:solidFill>
              <a:latin typeface="Arial" panose="020B0604020202020204" pitchFamily="34" charset="0"/>
            </a:endParaRPr>
          </a:p>
        </p:txBody>
      </p:sp>
    </p:spTree>
    <p:extLst>
      <p:ext uri="{BB962C8B-B14F-4D97-AF65-F5344CB8AC3E}">
        <p14:creationId xmlns:p14="http://schemas.microsoft.com/office/powerpoint/2010/main" val="4231769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B6564-3689-4666-8D07-6BE663D744D4}"/>
              </a:ext>
            </a:extLst>
          </p:cNvPr>
          <p:cNvSpPr>
            <a:spLocks noGrp="1"/>
          </p:cNvSpPr>
          <p:nvPr>
            <p:ph type="title"/>
          </p:nvPr>
        </p:nvSpPr>
        <p:spPr/>
        <p:txBody>
          <a:bodyPr/>
          <a:lstStyle/>
          <a:p>
            <a:r>
              <a:rPr lang="en-GB" dirty="0"/>
              <a:t>So now check it out!</a:t>
            </a:r>
          </a:p>
        </p:txBody>
      </p:sp>
      <p:sp>
        <p:nvSpPr>
          <p:cNvPr id="3" name="Content Placeholder 2">
            <a:extLst>
              <a:ext uri="{FF2B5EF4-FFF2-40B4-BE49-F238E27FC236}">
                <a16:creationId xmlns:a16="http://schemas.microsoft.com/office/drawing/2014/main" id="{C5185E2E-D8D7-41D6-BA8F-4A03C791A936}"/>
              </a:ext>
            </a:extLst>
          </p:cNvPr>
          <p:cNvSpPr>
            <a:spLocks noGrp="1"/>
          </p:cNvSpPr>
          <p:nvPr>
            <p:ph idx="1"/>
          </p:nvPr>
        </p:nvSpPr>
        <p:spPr>
          <a:xfrm>
            <a:off x="4811697" y="239697"/>
            <a:ext cx="7004482" cy="6338656"/>
          </a:xfrm>
        </p:spPr>
        <p:txBody>
          <a:bodyPr>
            <a:normAutofit/>
          </a:bodyPr>
          <a:lstStyle/>
          <a:p>
            <a:r>
              <a:rPr lang="en-GB" sz="2400" b="1" dirty="0">
                <a:solidFill>
                  <a:srgbClr val="FF0000"/>
                </a:solidFill>
              </a:rPr>
              <a:t>Investigate the International Campaign online using the following sources</a:t>
            </a:r>
          </a:p>
          <a:p>
            <a:endParaRPr lang="en-GB" sz="2400" b="1" dirty="0">
              <a:solidFill>
                <a:srgbClr val="FF0000"/>
              </a:solidFill>
            </a:endParaRPr>
          </a:p>
          <a:p>
            <a:r>
              <a:rPr lang="en-GB" b="1" dirty="0">
                <a:solidFill>
                  <a:srgbClr val="002060"/>
                </a:solidFill>
              </a:rPr>
              <a:t>Visit Britain</a:t>
            </a:r>
          </a:p>
          <a:p>
            <a:r>
              <a:rPr lang="en-GB" b="1" dirty="0">
                <a:solidFill>
                  <a:srgbClr val="002060"/>
                </a:solidFill>
              </a:rPr>
              <a:t>Visit Wales</a:t>
            </a:r>
          </a:p>
          <a:p>
            <a:r>
              <a:rPr lang="en-GB" b="1" dirty="0">
                <a:solidFill>
                  <a:srgbClr val="002060"/>
                </a:solidFill>
              </a:rPr>
              <a:t>Visit England</a:t>
            </a:r>
          </a:p>
          <a:p>
            <a:r>
              <a:rPr lang="en-GB" b="1" dirty="0">
                <a:solidFill>
                  <a:srgbClr val="002060"/>
                </a:solidFill>
              </a:rPr>
              <a:t>Discover Northern Ireland</a:t>
            </a:r>
          </a:p>
          <a:p>
            <a:endParaRPr lang="en-GB" dirty="0"/>
          </a:p>
          <a:p>
            <a:r>
              <a:rPr lang="en-GB" sz="2800" b="1" dirty="0">
                <a:solidFill>
                  <a:srgbClr val="FF0000"/>
                </a:solidFill>
              </a:rPr>
              <a:t>How well are they marketing the nations to international visitors?</a:t>
            </a:r>
          </a:p>
          <a:p>
            <a:endParaRPr lang="en-GB" dirty="0"/>
          </a:p>
          <a:p>
            <a:endParaRPr lang="en-GB" dirty="0"/>
          </a:p>
        </p:txBody>
      </p:sp>
    </p:spTree>
    <p:extLst>
      <p:ext uri="{BB962C8B-B14F-4D97-AF65-F5344CB8AC3E}">
        <p14:creationId xmlns:p14="http://schemas.microsoft.com/office/powerpoint/2010/main" val="8874131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288E5-A9FF-4598-A4A8-865C3DCEF7AA}"/>
              </a:ext>
            </a:extLst>
          </p:cNvPr>
          <p:cNvSpPr>
            <a:spLocks noGrp="1"/>
          </p:cNvSpPr>
          <p:nvPr>
            <p:ph type="title"/>
          </p:nvPr>
        </p:nvSpPr>
        <p:spPr/>
        <p:txBody>
          <a:bodyPr>
            <a:normAutofit fontScale="90000"/>
          </a:bodyPr>
          <a:lstStyle/>
          <a:p>
            <a:r>
              <a:rPr lang="en-GB" dirty="0"/>
              <a:t>What about Social Media?</a:t>
            </a:r>
            <a:br>
              <a:rPr lang="en-GB" dirty="0"/>
            </a:br>
            <a:r>
              <a:rPr lang="en-GB" dirty="0"/>
              <a:t>Is it being used for International?</a:t>
            </a:r>
          </a:p>
        </p:txBody>
      </p:sp>
      <p:sp>
        <p:nvSpPr>
          <p:cNvPr id="3" name="Content Placeholder 2">
            <a:extLst>
              <a:ext uri="{FF2B5EF4-FFF2-40B4-BE49-F238E27FC236}">
                <a16:creationId xmlns:a16="http://schemas.microsoft.com/office/drawing/2014/main" id="{DA18D584-C5F3-4BE3-8A6F-20F4772E6937}"/>
              </a:ext>
            </a:extLst>
          </p:cNvPr>
          <p:cNvSpPr>
            <a:spLocks noGrp="1"/>
          </p:cNvSpPr>
          <p:nvPr>
            <p:ph idx="1"/>
          </p:nvPr>
        </p:nvSpPr>
        <p:spPr>
          <a:xfrm>
            <a:off x="4767309" y="106532"/>
            <a:ext cx="7119891" cy="6516210"/>
          </a:xfrm>
        </p:spPr>
        <p:txBody>
          <a:bodyPr/>
          <a:lstStyle/>
          <a:p>
            <a:r>
              <a:rPr lang="en-GB" sz="2800" b="1" dirty="0">
                <a:solidFill>
                  <a:srgbClr val="FF0000"/>
                </a:solidFill>
              </a:rPr>
              <a:t>Now visit the social media pages for </a:t>
            </a:r>
          </a:p>
          <a:p>
            <a:r>
              <a:rPr lang="en-GB" b="1" dirty="0">
                <a:solidFill>
                  <a:srgbClr val="002060"/>
                </a:solidFill>
              </a:rPr>
              <a:t>Visit Britain</a:t>
            </a:r>
          </a:p>
          <a:p>
            <a:r>
              <a:rPr lang="en-GB" b="1" dirty="0">
                <a:solidFill>
                  <a:srgbClr val="002060"/>
                </a:solidFill>
              </a:rPr>
              <a:t>Visit England</a:t>
            </a:r>
          </a:p>
          <a:p>
            <a:r>
              <a:rPr lang="en-GB" b="1" dirty="0">
                <a:solidFill>
                  <a:srgbClr val="002060"/>
                </a:solidFill>
              </a:rPr>
              <a:t>Visit Wales</a:t>
            </a:r>
          </a:p>
          <a:p>
            <a:endParaRPr lang="en-GB" dirty="0"/>
          </a:p>
          <a:p>
            <a:r>
              <a:rPr lang="en-GB" dirty="0"/>
              <a:t>What Social Media Platforms are they using?</a:t>
            </a:r>
          </a:p>
          <a:p>
            <a:r>
              <a:rPr lang="en-GB" dirty="0"/>
              <a:t>Which Social Media Platforms are most effective?</a:t>
            </a:r>
          </a:p>
          <a:p>
            <a:r>
              <a:rPr lang="en-GB" dirty="0"/>
              <a:t>Instagram, Facebook or Twitter?</a:t>
            </a:r>
          </a:p>
          <a:p>
            <a:r>
              <a:rPr lang="en-GB" dirty="0"/>
              <a:t>Please find good and bad examples of the marketing campaign</a:t>
            </a:r>
          </a:p>
        </p:txBody>
      </p:sp>
    </p:spTree>
    <p:extLst>
      <p:ext uri="{BB962C8B-B14F-4D97-AF65-F5344CB8AC3E}">
        <p14:creationId xmlns:p14="http://schemas.microsoft.com/office/powerpoint/2010/main" val="900734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7EC30-31EA-404C-8B28-B98F68BBB9F8}"/>
              </a:ext>
            </a:extLst>
          </p:cNvPr>
          <p:cNvSpPr>
            <a:spLocks noGrp="1"/>
          </p:cNvSpPr>
          <p:nvPr>
            <p:ph type="title"/>
          </p:nvPr>
        </p:nvSpPr>
        <p:spPr/>
        <p:txBody>
          <a:bodyPr/>
          <a:lstStyle/>
          <a:p>
            <a:r>
              <a:rPr lang="en-GB" dirty="0"/>
              <a:t>Did you find the following key themes?</a:t>
            </a:r>
          </a:p>
        </p:txBody>
      </p:sp>
      <p:sp>
        <p:nvSpPr>
          <p:cNvPr id="3" name="Content Placeholder 2">
            <a:extLst>
              <a:ext uri="{FF2B5EF4-FFF2-40B4-BE49-F238E27FC236}">
                <a16:creationId xmlns:a16="http://schemas.microsoft.com/office/drawing/2014/main" id="{AE4F74F1-87ED-4062-8504-C7369A67DF05}"/>
              </a:ext>
            </a:extLst>
          </p:cNvPr>
          <p:cNvSpPr>
            <a:spLocks noGrp="1"/>
          </p:cNvSpPr>
          <p:nvPr>
            <p:ph idx="1"/>
          </p:nvPr>
        </p:nvSpPr>
        <p:spPr>
          <a:xfrm>
            <a:off x="5021496" y="332668"/>
            <a:ext cx="6281873" cy="6139153"/>
          </a:xfrm>
        </p:spPr>
        <p:txBody>
          <a:bodyPr>
            <a:normAutofit/>
          </a:bodyPr>
          <a:lstStyle/>
          <a:p>
            <a:pPr algn="l">
              <a:buFont typeface="Arial" panose="020B0604020202020204" pitchFamily="34" charset="0"/>
              <a:buChar char="•"/>
            </a:pPr>
            <a:r>
              <a:rPr lang="en-GB" b="1" i="0" dirty="0">
                <a:solidFill>
                  <a:srgbClr val="3C3D3D"/>
                </a:solidFill>
                <a:effectLst/>
                <a:latin typeface="Arial" panose="020B0604020202020204" pitchFamily="34" charset="0"/>
              </a:rPr>
              <a:t>Major openings and launches aligned to the above</a:t>
            </a:r>
            <a:r>
              <a:rPr lang="en-GB" b="0" i="0" dirty="0">
                <a:solidFill>
                  <a:srgbClr val="333333"/>
                </a:solidFill>
                <a:effectLst/>
                <a:latin typeface="Arial" panose="020B0604020202020204" pitchFamily="34" charset="0"/>
              </a:rPr>
              <a:t> (i.e. hotels, accommodation, attractions, exhibitions, restaurants etc.)</a:t>
            </a:r>
          </a:p>
          <a:p>
            <a:pPr algn="l">
              <a:buFont typeface="Arial" panose="020B0604020202020204" pitchFamily="34" charset="0"/>
              <a:buChar char="•"/>
            </a:pPr>
            <a:r>
              <a:rPr lang="en-GB" b="1" i="0" dirty="0">
                <a:solidFill>
                  <a:srgbClr val="3C3D3D"/>
                </a:solidFill>
                <a:effectLst/>
                <a:latin typeface="Arial" panose="020B0604020202020204" pitchFamily="34" charset="0"/>
              </a:rPr>
              <a:t>New bookable products and experiences tied to key themes</a:t>
            </a:r>
            <a:r>
              <a:rPr lang="en-GB" b="0" i="0" dirty="0">
                <a:solidFill>
                  <a:srgbClr val="333333"/>
                </a:solidFill>
                <a:effectLst/>
                <a:latin typeface="Arial" panose="020B0604020202020204" pitchFamily="34" charset="0"/>
              </a:rPr>
              <a:t> (i.e. New tours, experiences, trails)</a:t>
            </a:r>
          </a:p>
          <a:p>
            <a:pPr algn="l">
              <a:buFont typeface="Arial" panose="020B0604020202020204" pitchFamily="34" charset="0"/>
              <a:buChar char="•"/>
            </a:pPr>
            <a:r>
              <a:rPr lang="en-GB" b="1" i="0" dirty="0">
                <a:solidFill>
                  <a:srgbClr val="3C3D3D"/>
                </a:solidFill>
                <a:effectLst/>
                <a:latin typeface="Arial" panose="020B0604020202020204" pitchFamily="34" charset="0"/>
              </a:rPr>
              <a:t>New film / TV tie-ins connected to the themes above</a:t>
            </a:r>
            <a:r>
              <a:rPr lang="en-GB" b="0" i="0" dirty="0">
                <a:solidFill>
                  <a:srgbClr val="333333"/>
                </a:solidFill>
                <a:effectLst/>
                <a:latin typeface="Arial" panose="020B0604020202020204" pitchFamily="34" charset="0"/>
              </a:rPr>
              <a:t> (e.g. is a new film / TV show being shot in your destination – can the public visit the location?)</a:t>
            </a:r>
          </a:p>
          <a:p>
            <a:pPr algn="l">
              <a:buFont typeface="Arial" panose="020B0604020202020204" pitchFamily="34" charset="0"/>
              <a:buChar char="•"/>
            </a:pPr>
            <a:r>
              <a:rPr lang="en-GB" b="1" i="0" dirty="0">
                <a:solidFill>
                  <a:srgbClr val="3C3D3D"/>
                </a:solidFill>
                <a:effectLst/>
                <a:latin typeface="Arial" panose="020B0604020202020204" pitchFamily="34" charset="0"/>
              </a:rPr>
              <a:t>Sustainability initiatives</a:t>
            </a:r>
            <a:r>
              <a:rPr lang="en-GB" b="0" i="0" dirty="0">
                <a:solidFill>
                  <a:srgbClr val="333333"/>
                </a:solidFill>
                <a:effectLst/>
                <a:latin typeface="Arial" panose="020B0604020202020204" pitchFamily="34" charset="0"/>
              </a:rPr>
              <a:t>, experiences (highlighting additional detail around the product, i.e. Is the product signed up to any green scheme? Does it have protected status? Are you doing community engagement around the product? Is the product open seasonally outside summer holidays? Stand out green policies associated with the business/experience?)</a:t>
            </a:r>
          </a:p>
          <a:p>
            <a:endParaRPr lang="en-GB" dirty="0"/>
          </a:p>
        </p:txBody>
      </p:sp>
    </p:spTree>
    <p:extLst>
      <p:ext uri="{BB962C8B-B14F-4D97-AF65-F5344CB8AC3E}">
        <p14:creationId xmlns:p14="http://schemas.microsoft.com/office/powerpoint/2010/main" val="24587715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A75F0-B81B-45C3-9E17-F9DAF401C0E7}"/>
              </a:ext>
            </a:extLst>
          </p:cNvPr>
          <p:cNvSpPr>
            <a:spLocks noGrp="1"/>
          </p:cNvSpPr>
          <p:nvPr>
            <p:ph type="title"/>
          </p:nvPr>
        </p:nvSpPr>
        <p:spPr>
          <a:xfrm>
            <a:off x="838202" y="1509204"/>
            <a:ext cx="3387569" cy="4698206"/>
          </a:xfrm>
        </p:spPr>
        <p:txBody>
          <a:bodyPr>
            <a:normAutofit/>
          </a:bodyPr>
          <a:lstStyle/>
          <a:p>
            <a:r>
              <a:rPr lang="en-GB" b="1" i="0" dirty="0">
                <a:solidFill>
                  <a:srgbClr val="4B575E"/>
                </a:solidFill>
                <a:effectLst/>
                <a:latin typeface="Arial" panose="020B0604020202020204" pitchFamily="34" charset="0"/>
              </a:rPr>
              <a:t>This is Visit Britain’s Autumn Plan</a:t>
            </a:r>
            <a:br>
              <a:rPr lang="en-GB" b="1" i="0" dirty="0">
                <a:solidFill>
                  <a:srgbClr val="4B575E"/>
                </a:solidFill>
                <a:effectLst/>
                <a:latin typeface="Arial" panose="020B0604020202020204" pitchFamily="34" charset="0"/>
              </a:rPr>
            </a:br>
            <a:r>
              <a:rPr lang="en-GB" b="1" i="0" dirty="0">
                <a:solidFill>
                  <a:schemeClr val="bg1"/>
                </a:solidFill>
                <a:effectLst/>
                <a:latin typeface="Arial" panose="020B0604020202020204" pitchFamily="34" charset="0"/>
              </a:rPr>
              <a:t>Did you see it?</a:t>
            </a:r>
            <a:br>
              <a:rPr lang="en-GB" b="1" i="0" dirty="0">
                <a:solidFill>
                  <a:srgbClr val="4B575E"/>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08BC61C-8638-4BBB-8F69-EDAE4F726267}"/>
              </a:ext>
            </a:extLst>
          </p:cNvPr>
          <p:cNvSpPr>
            <a:spLocks noGrp="1"/>
          </p:cNvSpPr>
          <p:nvPr>
            <p:ph idx="1"/>
          </p:nvPr>
        </p:nvSpPr>
        <p:spPr>
          <a:xfrm>
            <a:off x="5118447" y="803186"/>
            <a:ext cx="6281873" cy="5248621"/>
          </a:xfrm>
        </p:spPr>
        <p:txBody>
          <a:bodyPr>
            <a:normAutofit fontScale="77500" lnSpcReduction="20000"/>
          </a:bodyPr>
          <a:lstStyle/>
          <a:p>
            <a:pPr algn="l">
              <a:buFont typeface="Arial" panose="020B0604020202020204" pitchFamily="34" charset="0"/>
              <a:buChar char="•"/>
            </a:pPr>
            <a:r>
              <a:rPr lang="en-GB" b="1" i="0" dirty="0">
                <a:solidFill>
                  <a:srgbClr val="3C3D3D"/>
                </a:solidFill>
                <a:effectLst/>
                <a:latin typeface="Arial" panose="020B0604020202020204" pitchFamily="34" charset="0"/>
              </a:rPr>
              <a:t>September: </a:t>
            </a:r>
            <a:r>
              <a:rPr lang="en-GB" b="0" i="0" dirty="0">
                <a:solidFill>
                  <a:srgbClr val="333333"/>
                </a:solidFill>
                <a:effectLst/>
                <a:latin typeface="Arial" panose="020B0604020202020204" pitchFamily="34" charset="0"/>
              </a:rPr>
              <a:t>Winter travel in Britain - Fireworks, haunted houses and festive illuminations straight from a </a:t>
            </a:r>
            <a:r>
              <a:rPr lang="en-GB" b="0" i="0" dirty="0" err="1">
                <a:solidFill>
                  <a:srgbClr val="333333"/>
                </a:solidFill>
                <a:effectLst/>
                <a:latin typeface="Arial" panose="020B0604020202020204" pitchFamily="34" charset="0"/>
              </a:rPr>
              <a:t>fairytale</a:t>
            </a:r>
            <a:r>
              <a:rPr lang="en-GB" b="0" i="0" dirty="0">
                <a:solidFill>
                  <a:srgbClr val="333333"/>
                </a:solidFill>
                <a:effectLst/>
                <a:latin typeface="Arial" panose="020B0604020202020204" pitchFamily="34" charset="0"/>
              </a:rPr>
              <a:t>, Britain's brilliant in winter. And with new experiences and activities dotted up and down the country, there's never been a better time to experience all our little island has to offer than now.</a:t>
            </a:r>
          </a:p>
          <a:p>
            <a:pPr algn="l">
              <a:buFont typeface="Arial" panose="020B0604020202020204" pitchFamily="34" charset="0"/>
              <a:buChar char="•"/>
            </a:pPr>
            <a:r>
              <a:rPr lang="en-GB" b="1" i="0" dirty="0">
                <a:solidFill>
                  <a:srgbClr val="3C3D3D"/>
                </a:solidFill>
                <a:effectLst/>
                <a:latin typeface="Arial" panose="020B0604020202020204" pitchFamily="34" charset="0"/>
              </a:rPr>
              <a:t>October:</a:t>
            </a:r>
            <a:r>
              <a:rPr lang="en-GB" b="0" i="0" dirty="0">
                <a:solidFill>
                  <a:srgbClr val="333333"/>
                </a:solidFill>
                <a:effectLst/>
                <a:latin typeface="Arial" panose="020B0604020202020204" pitchFamily="34" charset="0"/>
              </a:rPr>
              <a:t> Fast Forward to 2022 - Fast forward to 2022 and discover everything that lies in store in Britain. Cheer on the champions at the Commonwealth Games, catch </a:t>
            </a:r>
            <a:r>
              <a:rPr lang="en-GB" b="0" i="0" dirty="0" err="1">
                <a:solidFill>
                  <a:srgbClr val="333333"/>
                </a:solidFill>
                <a:effectLst/>
                <a:latin typeface="Arial" panose="020B0604020202020204" pitchFamily="34" charset="0"/>
              </a:rPr>
              <a:t>groundbreaking</a:t>
            </a:r>
            <a:r>
              <a:rPr lang="en-GB" b="0" i="0" dirty="0">
                <a:solidFill>
                  <a:srgbClr val="333333"/>
                </a:solidFill>
                <a:effectLst/>
                <a:latin typeface="Arial" panose="020B0604020202020204" pitchFamily="34" charset="0"/>
              </a:rPr>
              <a:t> art exhibitions and revel in festivals up and down the country. Whether you're a culture vulture, sports fanatic or an outdoor adventurer, there's something for everyone in Britain in 2022.</a:t>
            </a:r>
          </a:p>
          <a:p>
            <a:pPr algn="l">
              <a:buFont typeface="Arial" panose="020B0604020202020204" pitchFamily="34" charset="0"/>
              <a:buChar char="•"/>
            </a:pPr>
            <a:r>
              <a:rPr lang="en-GB" b="1" i="0" dirty="0">
                <a:solidFill>
                  <a:srgbClr val="3C3D3D"/>
                </a:solidFill>
                <a:effectLst/>
                <a:latin typeface="Arial" panose="020B0604020202020204" pitchFamily="34" charset="0"/>
              </a:rPr>
              <a:t>November:</a:t>
            </a:r>
            <a:r>
              <a:rPr lang="en-GB" b="0" i="0" dirty="0">
                <a:solidFill>
                  <a:srgbClr val="333333"/>
                </a:solidFill>
                <a:effectLst/>
                <a:latin typeface="Arial" panose="020B0604020202020204" pitchFamily="34" charset="0"/>
              </a:rPr>
              <a:t> Myths and Legends - Robin Hood, The Loch Ness Monster, King Arthur...From Scottish legends to Cornish fae, a land of magic and mystery awaits in Britain. Discover tales of duels, dragons and wizards in Wales, delve deep into the history of witchcraft in Lancaster, or follow in the footsteps of ghouls and ghosts in the haunted underground tunnels of Edinburgh.</a:t>
            </a:r>
          </a:p>
          <a:p>
            <a:pPr algn="l">
              <a:buFont typeface="Arial" panose="020B0604020202020204" pitchFamily="34" charset="0"/>
              <a:buChar char="•"/>
            </a:pPr>
            <a:r>
              <a:rPr lang="en-GB" b="1" i="0" dirty="0">
                <a:solidFill>
                  <a:srgbClr val="3C3D3D"/>
                </a:solidFill>
                <a:effectLst/>
                <a:latin typeface="Arial" panose="020B0604020202020204" pitchFamily="34" charset="0"/>
              </a:rPr>
              <a:t>December:</a:t>
            </a:r>
            <a:r>
              <a:rPr lang="en-GB" b="0" i="0" dirty="0">
                <a:solidFill>
                  <a:srgbClr val="333333"/>
                </a:solidFill>
                <a:effectLst/>
                <a:latin typeface="Arial" panose="020B0604020202020204" pitchFamily="34" charset="0"/>
              </a:rPr>
              <a:t> Spring Rejuvenation - Relax, recharge and reboot – springtime in Britain is all about new beginnings. From Easter wellness retreats and forest bathing in the heart Wales to getting lost in a floral fantasy at our RHS gardens, rediscover life through a new lens in Britain.</a:t>
            </a:r>
          </a:p>
          <a:p>
            <a:endParaRPr lang="en-GB" dirty="0"/>
          </a:p>
        </p:txBody>
      </p:sp>
    </p:spTree>
    <p:extLst>
      <p:ext uri="{BB962C8B-B14F-4D97-AF65-F5344CB8AC3E}">
        <p14:creationId xmlns:p14="http://schemas.microsoft.com/office/powerpoint/2010/main" val="23850065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6C810-7B04-476C-AF5B-B64CCA299E42}"/>
              </a:ext>
            </a:extLst>
          </p:cNvPr>
          <p:cNvSpPr>
            <a:spLocks noGrp="1"/>
          </p:cNvSpPr>
          <p:nvPr>
            <p:ph type="title"/>
          </p:nvPr>
        </p:nvSpPr>
        <p:spPr/>
        <p:txBody>
          <a:bodyPr/>
          <a:lstStyle/>
          <a:p>
            <a:r>
              <a:rPr lang="en-GB" dirty="0"/>
              <a:t>Rate the campaign!</a:t>
            </a:r>
          </a:p>
        </p:txBody>
      </p:sp>
      <p:sp>
        <p:nvSpPr>
          <p:cNvPr id="3" name="Content Placeholder 2">
            <a:extLst>
              <a:ext uri="{FF2B5EF4-FFF2-40B4-BE49-F238E27FC236}">
                <a16:creationId xmlns:a16="http://schemas.microsoft.com/office/drawing/2014/main" id="{5A0EEFAC-B42D-47B2-8C2B-3FFA18670A8B}"/>
              </a:ext>
            </a:extLst>
          </p:cNvPr>
          <p:cNvSpPr>
            <a:spLocks noGrp="1"/>
          </p:cNvSpPr>
          <p:nvPr>
            <p:ph idx="1"/>
          </p:nvPr>
        </p:nvSpPr>
        <p:spPr/>
        <p:txBody>
          <a:bodyPr/>
          <a:lstStyle/>
          <a:p>
            <a:r>
              <a:rPr lang="en-GB" sz="2800" b="1" dirty="0">
                <a:solidFill>
                  <a:srgbClr val="FF0000"/>
                </a:solidFill>
              </a:rPr>
              <a:t>In view of your research how would you rate the campaigns?</a:t>
            </a:r>
          </a:p>
          <a:p>
            <a:r>
              <a:rPr lang="en-GB" sz="2000" dirty="0"/>
              <a:t>Are they effective?</a:t>
            </a:r>
          </a:p>
          <a:p>
            <a:r>
              <a:rPr lang="en-GB" sz="2000" dirty="0"/>
              <a:t>Are they value for money?</a:t>
            </a:r>
          </a:p>
          <a:p>
            <a:r>
              <a:rPr lang="en-GB" sz="2000" dirty="0"/>
              <a:t>Do they have impact?</a:t>
            </a:r>
          </a:p>
          <a:p>
            <a:r>
              <a:rPr lang="en-GB" sz="2000" dirty="0"/>
              <a:t>Are they equally effective for all the UK nations?</a:t>
            </a:r>
          </a:p>
          <a:p>
            <a:r>
              <a:rPr lang="en-GB" sz="2000" dirty="0"/>
              <a:t>What would you do to improve the campaigns?</a:t>
            </a:r>
          </a:p>
          <a:p>
            <a:pPr marL="0" indent="0">
              <a:buNone/>
            </a:pPr>
            <a:endParaRPr lang="en-GB" dirty="0"/>
          </a:p>
        </p:txBody>
      </p:sp>
    </p:spTree>
    <p:extLst>
      <p:ext uri="{BB962C8B-B14F-4D97-AF65-F5344CB8AC3E}">
        <p14:creationId xmlns:p14="http://schemas.microsoft.com/office/powerpoint/2010/main" val="16137000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FE0DE-FC2D-45FF-B2B6-F931E916DA26}"/>
              </a:ext>
            </a:extLst>
          </p:cNvPr>
          <p:cNvSpPr>
            <a:spLocks noGrp="1"/>
          </p:cNvSpPr>
          <p:nvPr>
            <p:ph type="title"/>
          </p:nvPr>
        </p:nvSpPr>
        <p:spPr/>
        <p:txBody>
          <a:bodyPr/>
          <a:lstStyle/>
          <a:p>
            <a:r>
              <a:rPr lang="en-GB" dirty="0"/>
              <a:t>World Travel Market</a:t>
            </a:r>
          </a:p>
        </p:txBody>
      </p:sp>
      <p:sp>
        <p:nvSpPr>
          <p:cNvPr id="3" name="Content Placeholder 2">
            <a:extLst>
              <a:ext uri="{FF2B5EF4-FFF2-40B4-BE49-F238E27FC236}">
                <a16:creationId xmlns:a16="http://schemas.microsoft.com/office/drawing/2014/main" id="{23776B4B-1DA2-4628-80C4-46B71CAFB0B7}"/>
              </a:ext>
            </a:extLst>
          </p:cNvPr>
          <p:cNvSpPr>
            <a:spLocks noGrp="1"/>
          </p:cNvSpPr>
          <p:nvPr>
            <p:ph idx="1"/>
          </p:nvPr>
        </p:nvSpPr>
        <p:spPr>
          <a:xfrm>
            <a:off x="5118447" y="346229"/>
            <a:ext cx="6281873" cy="6205491"/>
          </a:xfrm>
        </p:spPr>
        <p:txBody>
          <a:bodyPr>
            <a:normAutofit fontScale="92500" lnSpcReduction="10000"/>
          </a:bodyPr>
          <a:lstStyle/>
          <a:p>
            <a:r>
              <a:rPr lang="en-GB" sz="3000" b="1" dirty="0">
                <a:solidFill>
                  <a:srgbClr val="FF0000"/>
                </a:solidFill>
              </a:rPr>
              <a:t>Your next  Task!</a:t>
            </a:r>
          </a:p>
          <a:p>
            <a:r>
              <a:rPr lang="en-GB" dirty="0"/>
              <a:t>World Travel Market took place 1</a:t>
            </a:r>
            <a:r>
              <a:rPr lang="en-GB" baseline="30000" dirty="0"/>
              <a:t>st</a:t>
            </a:r>
            <a:r>
              <a:rPr lang="en-GB" dirty="0"/>
              <a:t>  – 3</a:t>
            </a:r>
            <a:r>
              <a:rPr lang="en-GB" baseline="30000" dirty="0"/>
              <a:t>rd</a:t>
            </a:r>
            <a:r>
              <a:rPr lang="en-GB" dirty="0"/>
              <a:t> Nov in London  &amp; 8</a:t>
            </a:r>
            <a:r>
              <a:rPr lang="en-GB" baseline="30000" dirty="0"/>
              <a:t>th</a:t>
            </a:r>
            <a:r>
              <a:rPr lang="en-GB" dirty="0"/>
              <a:t> &amp; 9</a:t>
            </a:r>
            <a:r>
              <a:rPr lang="en-GB" baseline="30000" dirty="0"/>
              <a:t>th</a:t>
            </a:r>
            <a:r>
              <a:rPr lang="en-GB" dirty="0"/>
              <a:t> London Virtually!</a:t>
            </a:r>
          </a:p>
          <a:p>
            <a:r>
              <a:rPr lang="en-GB" dirty="0"/>
              <a:t>This is a B2B (Business to Business Event)</a:t>
            </a:r>
          </a:p>
          <a:p>
            <a:r>
              <a:rPr lang="en-GB" dirty="0"/>
              <a:t>Visit Britain &amp; Visit Wales should be marketing to the Inbound Travel Trade and UK based Travel Trade</a:t>
            </a:r>
          </a:p>
          <a:p>
            <a:r>
              <a:rPr lang="en-GB" dirty="0"/>
              <a:t>As this is the world’s largest travel trade show next year you will be visiting it – </a:t>
            </a:r>
          </a:p>
          <a:p>
            <a:r>
              <a:rPr lang="en-GB" dirty="0"/>
              <a:t>Visit </a:t>
            </a:r>
            <a:r>
              <a:rPr lang="en-GB" dirty="0">
                <a:hlinkClick r:id="rId2"/>
              </a:rPr>
              <a:t>https://www.wtm.com</a:t>
            </a:r>
            <a:r>
              <a:rPr lang="en-GB" dirty="0"/>
              <a:t> to investigate the importance of B2B Events as a tool for marketing Tourism</a:t>
            </a:r>
          </a:p>
          <a:p>
            <a:r>
              <a:rPr lang="en-GB" dirty="0"/>
              <a:t>Investigate online the presence of Visit Britain &amp; Visit Wales at World Travel Market 2021</a:t>
            </a:r>
          </a:p>
          <a:p>
            <a:r>
              <a:rPr lang="en-GB" dirty="0"/>
              <a:t>What would you do to improve the impact of the UK &amp; Wales’s marketing at WTM London and Virtual WTM in order to effectively market ?</a:t>
            </a:r>
          </a:p>
          <a:p>
            <a:r>
              <a:rPr lang="en-GB" dirty="0"/>
              <a:t>To give you an idea research Saudi Arabia’s sponsorship of the event and their stand &amp; marketing campaign!</a:t>
            </a:r>
          </a:p>
        </p:txBody>
      </p:sp>
    </p:spTree>
    <p:extLst>
      <p:ext uri="{BB962C8B-B14F-4D97-AF65-F5344CB8AC3E}">
        <p14:creationId xmlns:p14="http://schemas.microsoft.com/office/powerpoint/2010/main" val="330084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5EFB90-94AC-4C14-9376-D01F2C1A1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91B1573E-AF3F-4D80-BF80-44A28E1C64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012CC16F-199C-4F7A-9665-8F5A5037B6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E115EAA9-2E03-4B48-BA5A-41B735145A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B82A3268-EA3C-42C5-A323-27460DF475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BA9A2EB6-0771-416F-AA3A-77EECB4C4D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7320687E-2A38-4ACE-8617-233415CE20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6A72BEEB-8797-40D3-9BF2-A58CD4B113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BA189C38-ED65-4A0E-9F13-2A81411AB3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8EE14D65-BD28-4853-843F-C79B8276E9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3185A424-B602-4904-B256-717E0EFFB8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08D5A4B9-D619-4F6F-9A2F-22844DA394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28E37611-9AF8-4059-8D90-CDEFDD8CD1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83E5D5D5-5F10-4D29-BA6D-303DC13859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3F2DA92D-22E5-4F16-A1CB-DB9AD916E2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6B617A27-498C-48C0-B57E-B83A56CE3B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A3CCF4A8-7100-4BEA-8EB6-3ED411A71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EB3489FC-0F07-470E-BB68-E2C2340281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F1478D9D-E4E7-4B5A-B2E7-1AD82AD69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6B7E574B-7E50-433F-8F39-35426B346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9F2C599A-2B31-442F-8F5B-AC7ACAA34A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65150F6E-C336-401D-AE3C-D46159CD4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5DA00AF6-8B63-4C8B-B744-3CB114C3F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5" name="Group 34">
            <a:extLst>
              <a:ext uri="{FF2B5EF4-FFF2-40B4-BE49-F238E27FC236}">
                <a16:creationId xmlns:a16="http://schemas.microsoft.com/office/drawing/2014/main" id="{52BF226F-1E3A-4B66-9054-4A5A2E3B4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6" name="Rectangle 35">
              <a:extLst>
                <a:ext uri="{FF2B5EF4-FFF2-40B4-BE49-F238E27FC236}">
                  <a16:creationId xmlns:a16="http://schemas.microsoft.com/office/drawing/2014/main" id="{B76A9B10-9777-4715-9168-BE68E4131F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3F054FCA-BF19-4B4C-8DC7-9C278E2D4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D19E144-3B1C-479C-B8B5-32D4D77A1E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893F6BB-71DC-4965-AF57-C39B28F5FEF9}"/>
              </a:ext>
            </a:extLst>
          </p:cNvPr>
          <p:cNvSpPr>
            <a:spLocks noGrp="1"/>
          </p:cNvSpPr>
          <p:nvPr>
            <p:ph type="title"/>
          </p:nvPr>
        </p:nvSpPr>
        <p:spPr>
          <a:xfrm>
            <a:off x="888631" y="2358391"/>
            <a:ext cx="3498979" cy="2453676"/>
          </a:xfrm>
        </p:spPr>
        <p:txBody>
          <a:bodyPr>
            <a:normAutofit/>
          </a:bodyPr>
          <a:lstStyle/>
          <a:p>
            <a:r>
              <a:rPr lang="en-GB" sz="3700"/>
              <a:t>What about the Business Tourism &amp; Events Market?</a:t>
            </a:r>
          </a:p>
        </p:txBody>
      </p:sp>
      <p:sp useBgFill="1">
        <p:nvSpPr>
          <p:cNvPr id="40" name="Rectangle 39">
            <a:extLst>
              <a:ext uri="{FF2B5EF4-FFF2-40B4-BE49-F238E27FC236}">
                <a16:creationId xmlns:a16="http://schemas.microsoft.com/office/drawing/2014/main" id="{C582C1C4-F4D7-44A9-B571-03BE2D6C21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264" y="803187"/>
            <a:ext cx="6269015" cy="2381030"/>
          </a:xfrm>
          <a:prstGeom prst="rect">
            <a:avLst/>
          </a:prstGeom>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304E36-8F96-4511-B74A-35FD7019060D}"/>
              </a:ext>
            </a:extLst>
          </p:cNvPr>
          <p:cNvSpPr>
            <a:spLocks noGrp="1"/>
          </p:cNvSpPr>
          <p:nvPr>
            <p:ph idx="1"/>
          </p:nvPr>
        </p:nvSpPr>
        <p:spPr>
          <a:xfrm>
            <a:off x="5118447" y="385762"/>
            <a:ext cx="6281873" cy="5666045"/>
          </a:xfrm>
        </p:spPr>
        <p:txBody>
          <a:bodyPr>
            <a:normAutofit fontScale="92500" lnSpcReduction="20000"/>
          </a:bodyPr>
          <a:lstStyle/>
          <a:p>
            <a:pPr marL="0" indent="0">
              <a:buNone/>
            </a:pPr>
            <a:r>
              <a:rPr lang="en-GB" sz="7200" dirty="0">
                <a:solidFill>
                  <a:srgbClr val="FF0000"/>
                </a:solidFill>
              </a:rPr>
              <a:t>      MICE </a:t>
            </a:r>
          </a:p>
          <a:p>
            <a:r>
              <a:rPr lang="en-GB" sz="2400" dirty="0"/>
              <a:t>Meetings, Incentives, Conferencing &amp; Events are also important to UK Tourism &amp; the short break market</a:t>
            </a:r>
          </a:p>
          <a:p>
            <a:r>
              <a:rPr lang="en-GB" sz="2400" dirty="0"/>
              <a:t>MICE is also a high spend sector</a:t>
            </a:r>
          </a:p>
          <a:p>
            <a:endParaRPr lang="en-GB" dirty="0"/>
          </a:p>
          <a:p>
            <a:r>
              <a:rPr lang="en-GB" sz="2200" b="1" dirty="0"/>
              <a:t>Check out the following websites </a:t>
            </a:r>
          </a:p>
          <a:p>
            <a:r>
              <a:rPr lang="en-GB" dirty="0">
                <a:hlinkClick r:id="rId2"/>
              </a:rPr>
              <a:t>https://www.visitwales.com/en-us/info/meet-wales</a:t>
            </a:r>
            <a:endParaRPr lang="en-GB" dirty="0"/>
          </a:p>
          <a:p>
            <a:r>
              <a:rPr lang="en-GB" dirty="0">
                <a:solidFill>
                  <a:srgbClr val="FF0000"/>
                </a:solidFill>
                <a:hlinkClick r:id="rId3"/>
              </a:rPr>
              <a:t>https://www.bespokebusiness.events/</a:t>
            </a:r>
            <a:endParaRPr lang="en-GB" dirty="0">
              <a:solidFill>
                <a:srgbClr val="FF0000"/>
              </a:solidFill>
            </a:endParaRPr>
          </a:p>
          <a:p>
            <a:endParaRPr lang="en-GB" dirty="0">
              <a:solidFill>
                <a:srgbClr val="FF0000"/>
              </a:solidFill>
            </a:endParaRPr>
          </a:p>
          <a:p>
            <a:r>
              <a:rPr lang="en-GB" sz="2200" b="1" dirty="0">
                <a:solidFill>
                  <a:srgbClr val="FF0000"/>
                </a:solidFill>
              </a:rPr>
              <a:t>Could you develop an effective campaign to promote the MICE market in Wales or UK?</a:t>
            </a:r>
          </a:p>
          <a:p>
            <a:endParaRPr lang="en-GB" sz="2200" b="1" dirty="0">
              <a:solidFill>
                <a:srgbClr val="FF0000"/>
              </a:solidFill>
            </a:endParaRPr>
          </a:p>
          <a:p>
            <a:endParaRPr lang="en-GB" sz="2000" dirty="0">
              <a:solidFill>
                <a:srgbClr val="FF0000"/>
              </a:solidFill>
            </a:endParaRPr>
          </a:p>
        </p:txBody>
      </p:sp>
    </p:spTree>
    <p:extLst>
      <p:ext uri="{BB962C8B-B14F-4D97-AF65-F5344CB8AC3E}">
        <p14:creationId xmlns:p14="http://schemas.microsoft.com/office/powerpoint/2010/main" val="12028607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A9464-4D58-48C3-A3BA-3E94DAB9512E}"/>
              </a:ext>
            </a:extLst>
          </p:cNvPr>
          <p:cNvSpPr>
            <a:spLocks noGrp="1"/>
          </p:cNvSpPr>
          <p:nvPr>
            <p:ph type="title"/>
          </p:nvPr>
        </p:nvSpPr>
        <p:spPr/>
        <p:txBody>
          <a:bodyPr/>
          <a:lstStyle/>
          <a:p>
            <a:r>
              <a:rPr lang="en-GB" dirty="0"/>
              <a:t>Now Check out </a:t>
            </a:r>
            <a:br>
              <a:rPr lang="en-GB" dirty="0"/>
            </a:br>
            <a:r>
              <a:rPr lang="en-GB" dirty="0"/>
              <a:t>Meet GB </a:t>
            </a:r>
            <a:br>
              <a:rPr lang="en-GB" dirty="0"/>
            </a:br>
            <a:r>
              <a:rPr lang="en-GB" dirty="0"/>
              <a:t>Virtual Event</a:t>
            </a:r>
          </a:p>
        </p:txBody>
      </p:sp>
      <p:sp>
        <p:nvSpPr>
          <p:cNvPr id="3" name="Content Placeholder 2">
            <a:extLst>
              <a:ext uri="{FF2B5EF4-FFF2-40B4-BE49-F238E27FC236}">
                <a16:creationId xmlns:a16="http://schemas.microsoft.com/office/drawing/2014/main" id="{AFFD665A-3B2B-44DC-9119-DE46DC77057C}"/>
              </a:ext>
            </a:extLst>
          </p:cNvPr>
          <p:cNvSpPr>
            <a:spLocks noGrp="1"/>
          </p:cNvSpPr>
          <p:nvPr>
            <p:ph idx="1"/>
          </p:nvPr>
        </p:nvSpPr>
        <p:spPr>
          <a:xfrm>
            <a:off x="4387611" y="1"/>
            <a:ext cx="7623876" cy="6747028"/>
          </a:xfrm>
        </p:spPr>
        <p:txBody>
          <a:bodyPr>
            <a:normAutofit fontScale="92500"/>
          </a:bodyPr>
          <a:lstStyle/>
          <a:p>
            <a:pPr marL="0" indent="0" algn="l">
              <a:buNone/>
            </a:pPr>
            <a:r>
              <a:rPr lang="en-GB" sz="3600" b="1" i="0" dirty="0">
                <a:solidFill>
                  <a:schemeClr val="accent1"/>
                </a:solidFill>
                <a:effectLst/>
                <a:latin typeface="inherit"/>
              </a:rPr>
              <a:t>                </a:t>
            </a:r>
            <a:r>
              <a:rPr lang="en-GB" sz="3600" b="1" i="0" dirty="0" err="1">
                <a:solidFill>
                  <a:schemeClr val="accent1"/>
                </a:solidFill>
                <a:effectLst/>
                <a:latin typeface="inherit"/>
              </a:rPr>
              <a:t>MeetGB</a:t>
            </a:r>
            <a:r>
              <a:rPr lang="en-GB" sz="3600" b="1" i="0" dirty="0">
                <a:solidFill>
                  <a:schemeClr val="accent1"/>
                </a:solidFill>
                <a:effectLst/>
                <a:latin typeface="inherit"/>
              </a:rPr>
              <a:t> Virtual 2022 </a:t>
            </a:r>
          </a:p>
          <a:p>
            <a:pPr algn="l"/>
            <a:r>
              <a:rPr lang="en-GB" sz="2000" b="1" i="0" dirty="0">
                <a:solidFill>
                  <a:srgbClr val="4B575E"/>
                </a:solidFill>
                <a:effectLst/>
                <a:latin typeface="Arial" panose="020B0604020202020204" pitchFamily="34" charset="0"/>
              </a:rPr>
              <a:t>All UK destinations, venues and business event suppliers are invited to exhibit and do business with international buyers that have been carefully hand-picked for </a:t>
            </a:r>
            <a:r>
              <a:rPr lang="en-GB" sz="2000" b="1" i="0" dirty="0" err="1">
                <a:solidFill>
                  <a:srgbClr val="4B575E"/>
                </a:solidFill>
                <a:effectLst/>
                <a:latin typeface="Arial" panose="020B0604020202020204" pitchFamily="34" charset="0"/>
              </a:rPr>
              <a:t>MeetGB</a:t>
            </a:r>
            <a:r>
              <a:rPr lang="en-GB" sz="2000" b="1" i="0" dirty="0">
                <a:solidFill>
                  <a:srgbClr val="4B575E"/>
                </a:solidFill>
                <a:effectLst/>
                <a:latin typeface="Arial" panose="020B0604020202020204" pitchFamily="34" charset="0"/>
              </a:rPr>
              <a:t> Virtual 2022. </a:t>
            </a:r>
          </a:p>
          <a:p>
            <a:pPr algn="l"/>
            <a:r>
              <a:rPr lang="en-GB" sz="2000" b="0" i="0" dirty="0">
                <a:solidFill>
                  <a:srgbClr val="333333"/>
                </a:solidFill>
                <a:effectLst/>
                <a:latin typeface="Arial" panose="020B0604020202020204" pitchFamily="34" charset="0"/>
              </a:rPr>
              <a:t>The online exhibition has been transformed and re-designed to educate international meeting and event planners on the UK’s extensive business events offering.</a:t>
            </a:r>
          </a:p>
          <a:p>
            <a:pPr algn="l"/>
            <a:r>
              <a:rPr lang="en-GB" sz="2000" b="0" i="0" dirty="0">
                <a:solidFill>
                  <a:srgbClr val="333333"/>
                </a:solidFill>
                <a:effectLst/>
                <a:latin typeface="Arial" panose="020B0604020202020204" pitchFamily="34" charset="0"/>
              </a:rPr>
              <a:t>Taking place in February 2022, international buyers will be given the opportunity to virtually meet with UK industry in a one-to-one setting through VisitBritain’s dedicated digital platform.</a:t>
            </a:r>
          </a:p>
          <a:p>
            <a:pPr algn="l"/>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howcasing the diverse business events opportunities available across the country</a:t>
            </a:r>
          </a:p>
          <a:p>
            <a:pPr algn="l">
              <a:buFont typeface="Arial" panose="020B0604020202020204" pitchFamily="34" charset="0"/>
              <a:buChar char="•"/>
            </a:pPr>
            <a:r>
              <a:rPr lang="en-GB" sz="2000" b="0" i="0" dirty="0">
                <a:solidFill>
                  <a:srgbClr val="333333"/>
                </a:solidFill>
                <a:effectLst/>
                <a:latin typeface="Arial" panose="020B0604020202020204" pitchFamily="34" charset="0"/>
              </a:rPr>
              <a:t>Webinar programme to keep you up to date with key industry updates.</a:t>
            </a:r>
          </a:p>
          <a:p>
            <a:r>
              <a:rPr lang="en-GB" sz="2000" b="1" dirty="0">
                <a:solidFill>
                  <a:schemeClr val="accent1"/>
                </a:solidFill>
              </a:rPr>
              <a:t>Check it out!  </a:t>
            </a:r>
            <a:r>
              <a:rPr lang="en-GB" sz="2000" dirty="0">
                <a:hlinkClick r:id="rId2"/>
              </a:rPr>
              <a:t>https://www.visitbritain.org/meetgb-virtual-2022</a:t>
            </a:r>
            <a:endParaRPr lang="en-GB" sz="2000" dirty="0"/>
          </a:p>
        </p:txBody>
      </p:sp>
    </p:spTree>
    <p:extLst>
      <p:ext uri="{BB962C8B-B14F-4D97-AF65-F5344CB8AC3E}">
        <p14:creationId xmlns:p14="http://schemas.microsoft.com/office/powerpoint/2010/main" val="40654754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CA347-4E45-4F01-9419-82D5BD2C6164}"/>
              </a:ext>
            </a:extLst>
          </p:cNvPr>
          <p:cNvSpPr>
            <a:spLocks noGrp="1"/>
          </p:cNvSpPr>
          <p:nvPr>
            <p:ph type="title"/>
          </p:nvPr>
        </p:nvSpPr>
        <p:spPr/>
        <p:txBody>
          <a:bodyPr/>
          <a:lstStyle/>
          <a:p>
            <a:r>
              <a:rPr lang="en-GB" dirty="0"/>
              <a:t>Final Task!</a:t>
            </a:r>
          </a:p>
        </p:txBody>
      </p:sp>
      <p:sp>
        <p:nvSpPr>
          <p:cNvPr id="3" name="Content Placeholder 2">
            <a:extLst>
              <a:ext uri="{FF2B5EF4-FFF2-40B4-BE49-F238E27FC236}">
                <a16:creationId xmlns:a16="http://schemas.microsoft.com/office/drawing/2014/main" id="{70757423-A0D1-4C56-A482-DEBA83EAC617}"/>
              </a:ext>
            </a:extLst>
          </p:cNvPr>
          <p:cNvSpPr>
            <a:spLocks noGrp="1"/>
          </p:cNvSpPr>
          <p:nvPr>
            <p:ph idx="1"/>
          </p:nvPr>
        </p:nvSpPr>
        <p:spPr>
          <a:xfrm>
            <a:off x="4598633" y="266330"/>
            <a:ext cx="7377344" cy="6591669"/>
          </a:xfrm>
        </p:spPr>
        <p:txBody>
          <a:bodyPr>
            <a:normAutofit fontScale="77500" lnSpcReduction="20000"/>
          </a:bodyPr>
          <a:lstStyle/>
          <a:p>
            <a:r>
              <a:rPr lang="en-GB" sz="3400" b="1" dirty="0"/>
              <a:t>Now it’s time to check out </a:t>
            </a:r>
          </a:p>
          <a:p>
            <a:r>
              <a:rPr lang="en-GB" sz="2800" b="1" dirty="0">
                <a:solidFill>
                  <a:srgbClr val="FF0000"/>
                </a:solidFill>
              </a:rPr>
              <a:t>The Escape the Every Day Marketing Toolkit </a:t>
            </a:r>
          </a:p>
          <a:p>
            <a:r>
              <a:rPr lang="en-GB" sz="2800" b="1" dirty="0">
                <a:solidFill>
                  <a:srgbClr val="002060"/>
                </a:solidFill>
              </a:rPr>
              <a:t>This has been shared with you all through email announcements and on moodle to help you work on your assignment</a:t>
            </a:r>
          </a:p>
          <a:p>
            <a:endParaRPr lang="en-GB" sz="2800" b="1" dirty="0">
              <a:solidFill>
                <a:srgbClr val="002060"/>
              </a:solidFill>
            </a:endParaRPr>
          </a:p>
          <a:p>
            <a:r>
              <a:rPr lang="en-GB" sz="2900" b="1" dirty="0"/>
              <a:t>There are also Hash Tags and Logos available for you to use which have been shared in email announcements and on moodle  in addition to any further Hash Tags you develop personally</a:t>
            </a:r>
          </a:p>
          <a:p>
            <a:endParaRPr lang="en-GB" sz="2600" b="1" dirty="0"/>
          </a:p>
          <a:p>
            <a:r>
              <a:rPr lang="en-GB" sz="2900" dirty="0"/>
              <a:t>Finally for additional help you with your campaign check out the industry research available using the link</a:t>
            </a:r>
          </a:p>
          <a:p>
            <a:r>
              <a:rPr lang="en-GB" dirty="0"/>
              <a:t> </a:t>
            </a:r>
            <a:r>
              <a:rPr lang="en-GB" dirty="0">
                <a:hlinkClick r:id="rId2"/>
              </a:rPr>
              <a:t>https://www.visitbritain.org/be-part-our-domestic-marketing-campaign-escape-everyday</a:t>
            </a:r>
            <a:r>
              <a:rPr lang="en-GB" dirty="0"/>
              <a:t> </a:t>
            </a:r>
          </a:p>
          <a:p>
            <a:pPr marL="0" indent="0">
              <a:buNone/>
            </a:pPr>
            <a:endParaRPr lang="en-GB" dirty="0"/>
          </a:p>
        </p:txBody>
      </p:sp>
    </p:spTree>
    <p:extLst>
      <p:ext uri="{BB962C8B-B14F-4D97-AF65-F5344CB8AC3E}">
        <p14:creationId xmlns:p14="http://schemas.microsoft.com/office/powerpoint/2010/main" val="3702428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32056-E8CC-4D79-A577-A7DE98F681F6}"/>
              </a:ext>
            </a:extLst>
          </p:cNvPr>
          <p:cNvSpPr>
            <a:spLocks noGrp="1"/>
          </p:cNvSpPr>
          <p:nvPr>
            <p:ph type="title"/>
          </p:nvPr>
        </p:nvSpPr>
        <p:spPr/>
        <p:txBody>
          <a:bodyPr/>
          <a:lstStyle/>
          <a:p>
            <a:r>
              <a:rPr lang="en-GB" dirty="0"/>
              <a:t>Assignment Reminder!</a:t>
            </a:r>
          </a:p>
        </p:txBody>
      </p:sp>
      <p:sp>
        <p:nvSpPr>
          <p:cNvPr id="3" name="Content Placeholder 2">
            <a:extLst>
              <a:ext uri="{FF2B5EF4-FFF2-40B4-BE49-F238E27FC236}">
                <a16:creationId xmlns:a16="http://schemas.microsoft.com/office/drawing/2014/main" id="{B4A868A7-210B-47D6-8F4F-238D2AA35BB1}"/>
              </a:ext>
            </a:extLst>
          </p:cNvPr>
          <p:cNvSpPr>
            <a:spLocks noGrp="1"/>
          </p:cNvSpPr>
          <p:nvPr>
            <p:ph idx="1"/>
          </p:nvPr>
        </p:nvSpPr>
        <p:spPr>
          <a:xfrm>
            <a:off x="4545367" y="168676"/>
            <a:ext cx="7359588" cy="6689323"/>
          </a:xfrm>
        </p:spPr>
        <p:txBody>
          <a:bodyPr>
            <a:normAutofit/>
          </a:bodyPr>
          <a:lstStyle/>
          <a:p>
            <a:pPr algn="just">
              <a:lnSpc>
                <a:spcPct val="115000"/>
              </a:lnSpc>
              <a:spcAft>
                <a:spcPts val="1000"/>
              </a:spcAft>
            </a:pPr>
            <a:r>
              <a:rPr lang="en-US" sz="24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As a social media marketing consultant you are required to develop a specialist niche marketing and social media campaign to bid to market your Travel, Tourism, Leisure or Events product to a specific target market of your choice as part of the Visit Britain Escape the Every Day Campaign.</a:t>
            </a:r>
          </a:p>
          <a:p>
            <a:pPr algn="just">
              <a:lnSpc>
                <a:spcPct val="115000"/>
              </a:lnSpc>
              <a:spcAft>
                <a:spcPts val="1000"/>
              </a:spcAft>
            </a:pPr>
            <a:r>
              <a:rPr lang="en-US" sz="3200" b="1" dirty="0">
                <a:solidFill>
                  <a:srgbClr val="FF0000"/>
                </a:solidFill>
                <a:latin typeface="Calibri" panose="020F0502020204030204" pitchFamily="34" charset="0"/>
                <a:ea typeface="Calibri" panose="020F0502020204030204" pitchFamily="34" charset="0"/>
                <a:cs typeface="Calibri" panose="020F0502020204030204" pitchFamily="34" charset="0"/>
              </a:rPr>
              <a:t>Now is the time to decide who your Target Market is!</a:t>
            </a:r>
          </a:p>
          <a:p>
            <a:pPr algn="just">
              <a:lnSpc>
                <a:spcPct val="115000"/>
              </a:lnSpc>
              <a:spcAft>
                <a:spcPts val="1000"/>
              </a:spcAft>
            </a:pPr>
            <a:r>
              <a:rPr lang="en-GB" sz="24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Use the Target Marketing Theory we have already covered in lectures select your Target Market</a:t>
            </a:r>
          </a:p>
          <a:p>
            <a:pPr algn="just">
              <a:lnSpc>
                <a:spcPct val="115000"/>
              </a:lnSpc>
              <a:spcAft>
                <a:spcPts val="1000"/>
              </a:spcAft>
            </a:pPr>
            <a:r>
              <a:rPr lang="en-GB" sz="24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Remember this is short break market for Tourism &amp; Events!</a:t>
            </a:r>
          </a:p>
          <a:p>
            <a:endParaRPr lang="en-GB" dirty="0"/>
          </a:p>
        </p:txBody>
      </p:sp>
    </p:spTree>
    <p:extLst>
      <p:ext uri="{BB962C8B-B14F-4D97-AF65-F5344CB8AC3E}">
        <p14:creationId xmlns:p14="http://schemas.microsoft.com/office/powerpoint/2010/main" val="17931664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A72A4-AF25-47BD-9E1E-7A7A68ACF510}"/>
              </a:ext>
            </a:extLst>
          </p:cNvPr>
          <p:cNvSpPr>
            <a:spLocks noGrp="1"/>
          </p:cNvSpPr>
          <p:nvPr>
            <p:ph type="title"/>
          </p:nvPr>
        </p:nvSpPr>
        <p:spPr/>
        <p:txBody>
          <a:bodyPr>
            <a:normAutofit fontScale="90000"/>
          </a:bodyPr>
          <a:lstStyle/>
          <a:p>
            <a:r>
              <a:rPr lang="en-GB" dirty="0"/>
              <a:t>Start developing the assignment  now, &amp; we will finish the topic next week!</a:t>
            </a:r>
          </a:p>
        </p:txBody>
      </p:sp>
      <p:sp>
        <p:nvSpPr>
          <p:cNvPr id="3" name="Content Placeholder 2">
            <a:extLst>
              <a:ext uri="{FF2B5EF4-FFF2-40B4-BE49-F238E27FC236}">
                <a16:creationId xmlns:a16="http://schemas.microsoft.com/office/drawing/2014/main" id="{81230A6D-CDB4-46EB-8C3C-D46BFD2A32F4}"/>
              </a:ext>
            </a:extLst>
          </p:cNvPr>
          <p:cNvSpPr>
            <a:spLocks noGrp="1"/>
          </p:cNvSpPr>
          <p:nvPr>
            <p:ph idx="1"/>
          </p:nvPr>
        </p:nvSpPr>
        <p:spPr>
          <a:xfrm>
            <a:off x="4776187" y="541538"/>
            <a:ext cx="7146524" cy="6010182"/>
          </a:xfrm>
        </p:spPr>
        <p:txBody>
          <a:bodyPr>
            <a:normAutofit/>
          </a:bodyPr>
          <a:lstStyle/>
          <a:p>
            <a:pPr marL="228600" marR="0" lvl="0" indent="-228600" algn="just" defTabSz="914400" rtl="0" eaLnBrk="1" fontAlgn="auto" latinLnBrk="0" hangingPunct="1">
              <a:lnSpc>
                <a:spcPct val="115000"/>
              </a:lnSpc>
              <a:spcBef>
                <a:spcPts val="1000"/>
              </a:spcBef>
              <a:spcAft>
                <a:spcPts val="1000"/>
              </a:spcAft>
              <a:buClr>
                <a:srgbClr val="F81B02"/>
              </a:buClr>
              <a:buSzPct val="110000"/>
              <a:buFont typeface="Wingdings" panose="05000000000000000000" pitchFamily="2" charset="2"/>
              <a:buChar char="§"/>
              <a:tabLst/>
              <a:defRPr/>
            </a:pPr>
            <a:r>
              <a:rPr lang="en-US" sz="3600" b="1" dirty="0">
                <a:solidFill>
                  <a:srgbClr val="002060"/>
                </a:solidFill>
                <a:latin typeface="Calibri" panose="020F0502020204030204" pitchFamily="34" charset="0"/>
                <a:ea typeface="Calibri" panose="020F0502020204030204" pitchFamily="34" charset="0"/>
                <a:cs typeface="Calibri" panose="020F0502020204030204" pitchFamily="34" charset="0"/>
              </a:rPr>
              <a:t>Assignment Outline</a:t>
            </a:r>
          </a:p>
          <a:p>
            <a:pPr marL="228600" marR="0" lvl="0" indent="-228600" algn="just" defTabSz="914400" rtl="0" eaLnBrk="1" fontAlgn="auto" latinLnBrk="0" hangingPunct="1">
              <a:lnSpc>
                <a:spcPct val="115000"/>
              </a:lnSpc>
              <a:spcBef>
                <a:spcPts val="1000"/>
              </a:spcBef>
              <a:spcAft>
                <a:spcPts val="1000"/>
              </a:spcAft>
              <a:buClr>
                <a:srgbClr val="F81B02"/>
              </a:buClr>
              <a:buSzPct val="110000"/>
              <a:buFont typeface="Wingdings" panose="05000000000000000000" pitchFamily="2" charset="2"/>
              <a:buChar char="§"/>
              <a:tabLst/>
              <a:defRPr/>
            </a:pPr>
            <a:r>
              <a:rPr lang="en-US" sz="2400" b="1" dirty="0">
                <a:solidFill>
                  <a:srgbClr val="000000"/>
                </a:solidFill>
                <a:latin typeface="Calibri" panose="020F0502020204030204" pitchFamily="34" charset="0"/>
                <a:ea typeface="Calibri" panose="020F0502020204030204" pitchFamily="34" charset="0"/>
                <a:cs typeface="Calibri" panose="020F0502020204030204" pitchFamily="34" charset="0"/>
              </a:rPr>
              <a:t>Develop a</a:t>
            </a:r>
            <a:r>
              <a:rPr kumimoji="0" lang="en-US" sz="24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specialist campaign bid </a:t>
            </a:r>
            <a:r>
              <a:rPr kumimoji="0" lang="en-US" sz="2400" b="1"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utilising</a:t>
            </a:r>
            <a:r>
              <a:rPr kumimoji="0" lang="en-US" sz="24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social media and video along with story telling, place building, images and  virtual content relating directly to the product  and your chosen target market.  </a:t>
            </a:r>
          </a:p>
          <a:p>
            <a:pPr marL="228600" marR="0" lvl="0" indent="-228600" algn="just" defTabSz="914400" rtl="0" eaLnBrk="1" fontAlgn="auto" latinLnBrk="0" hangingPunct="1">
              <a:lnSpc>
                <a:spcPct val="115000"/>
              </a:lnSpc>
              <a:spcBef>
                <a:spcPts val="1000"/>
              </a:spcBef>
              <a:spcAft>
                <a:spcPts val="1000"/>
              </a:spcAft>
              <a:buClr>
                <a:srgbClr val="F81B02"/>
              </a:buClr>
              <a:buSzPct val="110000"/>
              <a:buFont typeface="Wingdings" panose="05000000000000000000" pitchFamily="2" charset="2"/>
              <a:buChar char="§"/>
              <a:tabLst/>
              <a:defRPr/>
            </a:pPr>
            <a:r>
              <a:rPr kumimoji="0" lang="en-US" sz="24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The aim is to professionally present your social media campaign bid in order to sell it  the organization and Visit Britain. </a:t>
            </a:r>
          </a:p>
          <a:p>
            <a:pPr marL="228600" marR="0" lvl="0" indent="-228600" algn="just" defTabSz="914400" rtl="0" eaLnBrk="1" fontAlgn="auto" latinLnBrk="0" hangingPunct="1">
              <a:lnSpc>
                <a:spcPct val="115000"/>
              </a:lnSpc>
              <a:spcBef>
                <a:spcPts val="1000"/>
              </a:spcBef>
              <a:spcAft>
                <a:spcPts val="1000"/>
              </a:spcAft>
              <a:buClr>
                <a:srgbClr val="F81B02"/>
              </a:buClr>
              <a:buSzPct val="110000"/>
              <a:buFont typeface="Wingdings" panose="05000000000000000000" pitchFamily="2" charset="2"/>
              <a:buChar char="§"/>
              <a:tabLst/>
              <a:defRPr/>
            </a:pPr>
            <a:r>
              <a:rPr kumimoji="0" lang="en-US" sz="3200" b="1" i="0" u="none" strike="noStrike" kern="1200" cap="none" spc="0" normalizeH="0" baseline="0" noProof="0" dirty="0">
                <a:ln>
                  <a:noFill/>
                </a:ln>
                <a:solidFill>
                  <a:schemeClr val="accent1"/>
                </a:solidFill>
                <a:effectLst/>
                <a:uLnTx/>
                <a:uFillTx/>
                <a:latin typeface="Calibri" panose="020F0502020204030204" pitchFamily="34" charset="0"/>
                <a:ea typeface="Calibri" panose="020F0502020204030204" pitchFamily="34" charset="0"/>
                <a:cs typeface="Calibri" panose="020F0502020204030204" pitchFamily="34" charset="0"/>
              </a:rPr>
              <a:t>Start planning your campaign today!</a:t>
            </a:r>
          </a:p>
          <a:p>
            <a:pPr marL="228600" marR="0" lvl="0" indent="-228600" algn="just" defTabSz="914400" rtl="0" eaLnBrk="1" fontAlgn="auto" latinLnBrk="0" hangingPunct="1">
              <a:lnSpc>
                <a:spcPct val="115000"/>
              </a:lnSpc>
              <a:spcBef>
                <a:spcPts val="1000"/>
              </a:spcBef>
              <a:spcAft>
                <a:spcPts val="1000"/>
              </a:spcAft>
              <a:buClr>
                <a:srgbClr val="F81B02"/>
              </a:buClr>
              <a:buSzPct val="110000"/>
              <a:buFont typeface="Wingdings" panose="05000000000000000000" pitchFamily="2" charset="2"/>
              <a:buChar char="§"/>
              <a:tabLst/>
              <a:defRPr/>
            </a:pPr>
            <a:endParaRPr kumimoji="0" lang="en-GB" sz="1600" b="0" i="0" u="none" strike="noStrike" kern="1200" cap="none" spc="0" normalizeH="0" baseline="0" noProof="0" dirty="0">
              <a:ln>
                <a:noFill/>
              </a:ln>
              <a:solidFill>
                <a:schemeClr val="accent1"/>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039255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B2A5A-4592-4551-B19B-34FE505D6F08}"/>
              </a:ext>
            </a:extLst>
          </p:cNvPr>
          <p:cNvSpPr>
            <a:spLocks noGrp="1"/>
          </p:cNvSpPr>
          <p:nvPr>
            <p:ph type="title"/>
          </p:nvPr>
        </p:nvSpPr>
        <p:spPr/>
        <p:txBody>
          <a:bodyPr/>
          <a:lstStyle/>
          <a:p>
            <a:r>
              <a:rPr lang="en-GB" dirty="0"/>
              <a:t>Assignment Tasks!</a:t>
            </a:r>
          </a:p>
        </p:txBody>
      </p:sp>
      <p:sp>
        <p:nvSpPr>
          <p:cNvPr id="3" name="Content Placeholder 2">
            <a:extLst>
              <a:ext uri="{FF2B5EF4-FFF2-40B4-BE49-F238E27FC236}">
                <a16:creationId xmlns:a16="http://schemas.microsoft.com/office/drawing/2014/main" id="{4DBF920D-99CC-42AA-BE3C-8D49294EC54C}"/>
              </a:ext>
            </a:extLst>
          </p:cNvPr>
          <p:cNvSpPr>
            <a:spLocks noGrp="1"/>
          </p:cNvSpPr>
          <p:nvPr>
            <p:ph idx="1"/>
          </p:nvPr>
        </p:nvSpPr>
        <p:spPr>
          <a:xfrm>
            <a:off x="4509857" y="292963"/>
            <a:ext cx="7590408" cy="6329779"/>
          </a:xfrm>
        </p:spPr>
        <p:txBody>
          <a:bodyPr>
            <a:normAutofit fontScale="85000" lnSpcReduction="20000"/>
          </a:bodyPr>
          <a:lstStyle/>
          <a:p>
            <a:r>
              <a:rPr lang="en-GB" dirty="0"/>
              <a:t>A brief introduction to the selected product and summary of the aims and objectives of the campaign; </a:t>
            </a:r>
            <a:r>
              <a:rPr lang="en-GB" dirty="0">
                <a:solidFill>
                  <a:schemeClr val="accent1"/>
                </a:solidFill>
              </a:rPr>
              <a:t>You can prepare this now!</a:t>
            </a:r>
            <a:endParaRPr lang="en-GB" dirty="0"/>
          </a:p>
          <a:p>
            <a:r>
              <a:rPr lang="en-GB" dirty="0"/>
              <a:t>Identification and justification of the chosen key target market using academic theories including  psychographics, demographics, generational and / or tourism concepts</a:t>
            </a:r>
          </a:p>
          <a:p>
            <a:r>
              <a:rPr lang="en-GB" dirty="0">
                <a:solidFill>
                  <a:schemeClr val="accent1"/>
                </a:solidFill>
              </a:rPr>
              <a:t>This can be completed now based on Target Markets we have covered in depth</a:t>
            </a:r>
          </a:p>
          <a:p>
            <a:r>
              <a:rPr lang="en-GB" dirty="0"/>
              <a:t>Presentation of your planned Niche Social Media Campaign</a:t>
            </a:r>
          </a:p>
          <a:p>
            <a:r>
              <a:rPr lang="en-GB" dirty="0">
                <a:solidFill>
                  <a:schemeClr val="accent1"/>
                </a:solidFill>
              </a:rPr>
              <a:t>We will be working on this in more depth next week but you can start planning</a:t>
            </a:r>
          </a:p>
          <a:p>
            <a:r>
              <a:rPr lang="en-GB" dirty="0"/>
              <a:t>The campaign can be a generic approach which may include a variety of social media and advertising communications or focused specifically on social media or a specific channel of communication.</a:t>
            </a:r>
          </a:p>
          <a:p>
            <a:pPr marL="228600" marR="0" lvl="0" indent="-228600" algn="l" defTabSz="914400" rtl="0" eaLnBrk="1" fontAlgn="auto" latinLnBrk="0" hangingPunct="1">
              <a:lnSpc>
                <a:spcPct val="120000"/>
              </a:lnSpc>
              <a:spcBef>
                <a:spcPts val="1000"/>
              </a:spcBef>
              <a:spcAft>
                <a:spcPts val="0"/>
              </a:spcAft>
              <a:buClr>
                <a:srgbClr val="F81B02"/>
              </a:buClr>
              <a:buSzPct val="110000"/>
              <a:buFont typeface="Wingdings" panose="05000000000000000000" pitchFamily="2" charset="2"/>
              <a:buChar char="§"/>
              <a:tabLst/>
              <a:defRPr/>
            </a:pPr>
            <a:r>
              <a:rPr kumimoji="0" lang="en-GB" sz="1800" b="0" i="0" u="none" strike="noStrike" kern="1200" cap="none" spc="0" normalizeH="0" baseline="0" noProof="0" dirty="0">
                <a:ln>
                  <a:noFill/>
                </a:ln>
                <a:solidFill>
                  <a:srgbClr val="F81B02"/>
                </a:solidFill>
                <a:effectLst/>
                <a:uLnTx/>
                <a:uFillTx/>
                <a:latin typeface="Rockwell" panose="02060603020205020403"/>
                <a:ea typeface="+mn-ea"/>
                <a:cs typeface="+mn-cs"/>
              </a:rPr>
              <a:t>We will be working on this in more depth next week but you can start planning</a:t>
            </a:r>
          </a:p>
          <a:p>
            <a:r>
              <a:rPr lang="en-GB" dirty="0"/>
              <a:t>Visual displays of branding, key messages, hash tags, strap lines, images, content, promotional activities and events are required to be included and you need to consider the financial viability and impact of your campaign.</a:t>
            </a:r>
          </a:p>
          <a:p>
            <a:pPr marL="228600" marR="0" lvl="0" indent="-228600" algn="l" defTabSz="914400" rtl="0" eaLnBrk="1" fontAlgn="auto" latinLnBrk="0" hangingPunct="1">
              <a:lnSpc>
                <a:spcPct val="120000"/>
              </a:lnSpc>
              <a:spcBef>
                <a:spcPts val="1000"/>
              </a:spcBef>
              <a:spcAft>
                <a:spcPts val="0"/>
              </a:spcAft>
              <a:buClr>
                <a:srgbClr val="F81B02"/>
              </a:buClr>
              <a:buSzPct val="110000"/>
              <a:buFont typeface="Wingdings" panose="05000000000000000000" pitchFamily="2" charset="2"/>
              <a:buChar char="§"/>
              <a:tabLst/>
              <a:defRPr/>
            </a:pPr>
            <a:r>
              <a:rPr kumimoji="0" lang="en-GB" sz="1800" b="0" i="0" u="none" strike="noStrike" kern="1200" cap="none" spc="0" normalizeH="0" baseline="0" noProof="0" dirty="0">
                <a:ln>
                  <a:noFill/>
                </a:ln>
                <a:solidFill>
                  <a:srgbClr val="F81B02"/>
                </a:solidFill>
                <a:effectLst/>
                <a:uLnTx/>
                <a:uFillTx/>
                <a:latin typeface="Rockwell" panose="02060603020205020403"/>
                <a:ea typeface="+mn-ea"/>
                <a:cs typeface="+mn-cs"/>
              </a:rPr>
              <a:t>We will be working on this in more depth next week but you can start planning</a:t>
            </a:r>
          </a:p>
          <a:p>
            <a:r>
              <a:rPr lang="en-GB" dirty="0"/>
              <a:t>The campaign must include a launch image, short high impact video (30 secs +/-), and examples of the content you have designed for your chosen social media platforms, as well as where relevant  advertising, publicity and any other campaign content. </a:t>
            </a:r>
          </a:p>
          <a:p>
            <a:pPr marL="228600" marR="0" lvl="0" indent="-228600" algn="l" defTabSz="914400" rtl="0" eaLnBrk="1" fontAlgn="auto" latinLnBrk="0" hangingPunct="1">
              <a:lnSpc>
                <a:spcPct val="120000"/>
              </a:lnSpc>
              <a:spcBef>
                <a:spcPts val="1000"/>
              </a:spcBef>
              <a:spcAft>
                <a:spcPts val="0"/>
              </a:spcAft>
              <a:buClr>
                <a:srgbClr val="F81B02"/>
              </a:buClr>
              <a:buSzPct val="110000"/>
              <a:buFont typeface="Wingdings" panose="05000000000000000000" pitchFamily="2" charset="2"/>
              <a:buChar char="§"/>
              <a:tabLst/>
              <a:defRPr/>
            </a:pPr>
            <a:r>
              <a:rPr kumimoji="0" lang="en-GB" sz="1800" b="0" i="0" u="none" strike="noStrike" kern="1200" cap="none" spc="0" normalizeH="0" baseline="0" noProof="0" dirty="0">
                <a:ln>
                  <a:noFill/>
                </a:ln>
                <a:solidFill>
                  <a:srgbClr val="F81B02"/>
                </a:solidFill>
                <a:effectLst/>
                <a:uLnTx/>
                <a:uFillTx/>
                <a:latin typeface="Rockwell" panose="02060603020205020403"/>
                <a:ea typeface="+mn-ea"/>
                <a:cs typeface="+mn-cs"/>
              </a:rPr>
              <a:t>We will be working on this in more depth next week but you can start planning</a:t>
            </a:r>
          </a:p>
          <a:p>
            <a:endParaRPr lang="en-GB" dirty="0"/>
          </a:p>
        </p:txBody>
      </p:sp>
    </p:spTree>
    <p:extLst>
      <p:ext uri="{BB962C8B-B14F-4D97-AF65-F5344CB8AC3E}">
        <p14:creationId xmlns:p14="http://schemas.microsoft.com/office/powerpoint/2010/main" val="4817149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07EF-1572-42D8-8B10-72518B6054CA}"/>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4CDA70CA-492A-4A70-8AAB-EA2267EB50C5}"/>
              </a:ext>
            </a:extLst>
          </p:cNvPr>
          <p:cNvSpPr>
            <a:spLocks noGrp="1"/>
          </p:cNvSpPr>
          <p:nvPr>
            <p:ph idx="1"/>
          </p:nvPr>
        </p:nvSpPr>
        <p:spPr>
          <a:xfrm>
            <a:off x="4687411" y="1"/>
            <a:ext cx="7226422" cy="6858000"/>
          </a:xfrm>
        </p:spPr>
        <p:txBody>
          <a:bodyPr>
            <a:normAutofit/>
          </a:bodyPr>
          <a:lstStyle/>
          <a:p>
            <a:r>
              <a:rPr lang="en-GB" dirty="0"/>
              <a:t>For next week please make sure that as a group or individually you have completed all the tasks set and started planning in detail your assignment. </a:t>
            </a:r>
          </a:p>
          <a:p>
            <a:r>
              <a:rPr lang="en-GB" dirty="0"/>
              <a:t>In addition to this session please refer to the Assignment Brief in the Handbook which we have gone over in lectures</a:t>
            </a:r>
          </a:p>
          <a:p>
            <a:r>
              <a:rPr lang="en-GB" dirty="0"/>
              <a:t>Use the activities in this session to help you focus on the assignment and to start planning your campaign</a:t>
            </a:r>
          </a:p>
          <a:p>
            <a:r>
              <a:rPr lang="en-GB" dirty="0"/>
              <a:t>Familiarise yourself with Visit Britain’s Escape the Every Day Campaign and the use of Events &amp; Social Media within Marketing</a:t>
            </a:r>
          </a:p>
          <a:p>
            <a:r>
              <a:rPr lang="en-GB" dirty="0"/>
              <a:t>Next week we will cover in detail Promotions and Social Media to enable you to complete the assignment </a:t>
            </a:r>
          </a:p>
          <a:p>
            <a:r>
              <a:rPr lang="en-GB" dirty="0"/>
              <a:t>In addition to this there will be an opportunity for draft feedback on 6</a:t>
            </a:r>
            <a:r>
              <a:rPr lang="en-GB" baseline="30000" dirty="0"/>
              <a:t>th</a:t>
            </a:r>
            <a:r>
              <a:rPr lang="en-GB" dirty="0"/>
              <a:t> December and the  final lecture along with an Assignment workshop and tutorials on 9</a:t>
            </a:r>
            <a:r>
              <a:rPr lang="en-GB" baseline="30000" dirty="0"/>
              <a:t>th</a:t>
            </a:r>
            <a:r>
              <a:rPr lang="en-GB" dirty="0"/>
              <a:t> December to help and support you before the final assignment submission </a:t>
            </a:r>
          </a:p>
        </p:txBody>
      </p:sp>
    </p:spTree>
    <p:extLst>
      <p:ext uri="{BB962C8B-B14F-4D97-AF65-F5344CB8AC3E}">
        <p14:creationId xmlns:p14="http://schemas.microsoft.com/office/powerpoint/2010/main" val="2321182552"/>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TM16401371[[fn=Atlas]]</Template>
  <TotalTime>384</TotalTime>
  <Words>2669</Words>
  <Application>Microsoft Office PowerPoint</Application>
  <PresentationFormat>Widescreen</PresentationFormat>
  <Paragraphs>219</Paragraphs>
  <Slides>35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inherit</vt:lpstr>
      <vt:lpstr>Arial</vt:lpstr>
      <vt:lpstr>Calibri</vt:lpstr>
      <vt:lpstr>Calibri Light</vt:lpstr>
      <vt:lpstr>Rockwell</vt:lpstr>
      <vt:lpstr>Wingdings</vt:lpstr>
      <vt:lpstr>Atlas</vt:lpstr>
      <vt:lpstr>Escape The Every Day </vt:lpstr>
      <vt:lpstr>      Assignment Preparation!</vt:lpstr>
      <vt:lpstr>  Government Policy 2020  Impacts of Covid  </vt:lpstr>
      <vt:lpstr> The Impact of Tourism</vt:lpstr>
      <vt:lpstr>Visit Britain’s Escape the Everyday Campaign</vt:lpstr>
      <vt:lpstr>Here’s how the        Campaign started in summer 2020….</vt:lpstr>
      <vt:lpstr>                       Summer Campaign 2021</vt:lpstr>
      <vt:lpstr>   Task 1 !   Check Out the link to Escape the EveryDay Campaign on  Visit Britain Website</vt:lpstr>
      <vt:lpstr>Escape The Everyday at home </vt:lpstr>
      <vt:lpstr>     Your Next Task!</vt:lpstr>
      <vt:lpstr>Escape The Every Day in the UK</vt:lpstr>
      <vt:lpstr>With this in mind check out Wales!</vt:lpstr>
      <vt:lpstr>DOES THIS IMAGE MAKE YOU WANT TO VISIT WALES??!! </vt:lpstr>
      <vt:lpstr>WALES THROUGH THE SEASONS!</vt:lpstr>
      <vt:lpstr>VIDEOS!</vt:lpstr>
      <vt:lpstr>Visit Wales Campaign’s</vt:lpstr>
      <vt:lpstr>YOUR CAMPAIGN! Can you do better?</vt:lpstr>
      <vt:lpstr>Importance of Events as part of the campaign!</vt:lpstr>
      <vt:lpstr>How check out the campaign!</vt:lpstr>
      <vt:lpstr> Shoulder Season &amp; Beyond! </vt:lpstr>
      <vt:lpstr>To start working on your 2nd assignment!</vt:lpstr>
      <vt:lpstr>Britain’s   International recovery campaign and activity</vt:lpstr>
      <vt:lpstr>So now check it out!</vt:lpstr>
      <vt:lpstr>What about Social Media? Is it being used for International?</vt:lpstr>
      <vt:lpstr>Did you find the following key themes?</vt:lpstr>
      <vt:lpstr>This is Visit Britain’s Autumn Plan Did you see it? </vt:lpstr>
      <vt:lpstr>Rate the campaign!</vt:lpstr>
      <vt:lpstr>World Travel Market</vt:lpstr>
      <vt:lpstr>What about the Business Tourism &amp; Events Market?</vt:lpstr>
      <vt:lpstr>Now Check out  Meet GB  Virtual Event</vt:lpstr>
      <vt:lpstr>Final Task!</vt:lpstr>
      <vt:lpstr>Assignment Reminder!</vt:lpstr>
      <vt:lpstr>Start developing the assignment  now, &amp; we will finish the topic next week!</vt:lpstr>
      <vt:lpstr>Assignment Tasks!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Escape The Every Day </dc:title>
  <dc:creator>Jacqui Jones</dc:creator>
  <cp:lastModifiedBy>Jacqui Jones</cp:lastModifiedBy>
  <cp:revision>2</cp:revision>
  <dcterms:created xsi:type="dcterms:W3CDTF">2021-11-24T17:34:59Z</dcterms:created>
  <dcterms:modified xsi:type="dcterms:W3CDTF">2021-11-24T23:59:34Z</dcterms:modified>
</cp:coreProperties>
</file>