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7"/>
  </p:handoutMasterIdLst>
  <p:sldIdLst>
    <p:sldId id="256" r:id="rId5"/>
    <p:sldId id="258" r:id="rId6"/>
    <p:sldId id="261" r:id="rId7"/>
    <p:sldId id="266" r:id="rId8"/>
    <p:sldId id="365" r:id="rId9"/>
    <p:sldId id="366" r:id="rId10"/>
    <p:sldId id="367" r:id="rId11"/>
    <p:sldId id="368" r:id="rId12"/>
    <p:sldId id="369" r:id="rId13"/>
    <p:sldId id="370" r:id="rId14"/>
    <p:sldId id="371" r:id="rId15"/>
    <p:sldId id="334" r:id="rId16"/>
    <p:sldId id="357" r:id="rId17"/>
    <p:sldId id="372" r:id="rId18"/>
    <p:sldId id="373" r:id="rId19"/>
    <p:sldId id="376" r:id="rId20"/>
    <p:sldId id="377" r:id="rId21"/>
    <p:sldId id="378" r:id="rId22"/>
    <p:sldId id="379" r:id="rId23"/>
    <p:sldId id="380" r:id="rId24"/>
    <p:sldId id="381" r:id="rId25"/>
    <p:sldId id="375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65"/>
            <p14:sldId id="366"/>
            <p14:sldId id="367"/>
            <p14:sldId id="368"/>
            <p14:sldId id="369"/>
            <p14:sldId id="370"/>
            <p14:sldId id="371"/>
            <p14:sldId id="334"/>
            <p14:sldId id="357"/>
            <p14:sldId id="372"/>
            <p14:sldId id="373"/>
            <p14:sldId id="376"/>
            <p14:sldId id="377"/>
            <p14:sldId id="378"/>
            <p14:sldId id="379"/>
            <p14:sldId id="380"/>
            <p14:sldId id="381"/>
            <p14:sldId id="375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2" autoAdjust="0"/>
    <p:restoredTop sz="94660"/>
  </p:normalViewPr>
  <p:slideViewPr>
    <p:cSldViewPr>
      <p:cViewPr varScale="1">
        <p:scale>
          <a:sx n="86" d="100"/>
          <a:sy n="86" d="100"/>
        </p:scale>
        <p:origin x="134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6 Lecture1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</a:t>
            </a:r>
            <a:r>
              <a:rPr lang="en-GB" b="1" dirty="0"/>
              <a:t>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6 Lecture1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Digital and Social Media Marketing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US" dirty="0"/>
              <a:t>Understand Digital and Social media Marketing and related concepts</a:t>
            </a:r>
          </a:p>
          <a:p>
            <a:r>
              <a:rPr lang="en-GB" dirty="0"/>
              <a:t>Identify several forms of digital and social marketing</a:t>
            </a:r>
          </a:p>
          <a:p>
            <a:r>
              <a:rPr lang="en-GB"/>
              <a:t>Determine </a:t>
            </a:r>
            <a:r>
              <a:rPr lang="en-GB" dirty="0"/>
              <a:t>how brands use digital and social marketing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GB" altLang="en-US" b="1" dirty="0"/>
              <a:t>Digital and Social Media Marketing</a:t>
            </a:r>
            <a:r>
              <a:rPr lang="en-GB" altLang="en-US" dirty="0"/>
              <a:t>: refers to the use of digital marketing tools such as websites, social media, mobile apps and ads, online video, e-mail and blogs that engage consumers anywhere, anytime through their digital devices.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GB" altLang="en-US" b="1" dirty="0"/>
              <a:t>Digital and Social Media Marketing</a:t>
            </a:r>
            <a:r>
              <a:rPr lang="en-GB" altLang="en-US" dirty="0"/>
              <a:t>:</a:t>
            </a:r>
          </a:p>
          <a:p>
            <a:pPr marL="457200" lvl="1" indent="0" algn="just">
              <a:buNone/>
              <a:defRPr/>
            </a:pPr>
            <a:r>
              <a:rPr lang="en-GB" altLang="en-US" dirty="0"/>
              <a:t>Is the fastest-growing form of direct marketing tools (e.g. mobile apps and ads, online video, e-mail and other digital platforms).</a:t>
            </a:r>
          </a:p>
          <a:p>
            <a:pPr marL="457200" lvl="1" indent="0" algn="just">
              <a:buNone/>
              <a:defRPr/>
            </a:pPr>
            <a:r>
              <a:rPr lang="en-GB" altLang="en-US" dirty="0"/>
              <a:t>The widespread use of the Internet and digital technologies is having a huge impact on both buyers and marketers who serve them.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3668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2600" dirty="0"/>
              <a:t>The digital age has fundamentally changed customers’ notions of convenience, speed, price, product information, service and brand interactions. </a:t>
            </a:r>
          </a:p>
          <a:p>
            <a:pPr marL="457200" lvl="1" indent="0" algn="just">
              <a:buNone/>
              <a:defRPr/>
            </a:pPr>
            <a:endParaRPr lang="en-GB" altLang="en-US" sz="2600" dirty="0"/>
          </a:p>
          <a:p>
            <a:pPr marL="457200" lvl="1" indent="0" algn="just">
              <a:buNone/>
              <a:defRPr/>
            </a:pPr>
            <a:r>
              <a:rPr lang="en-GB" altLang="en-US" sz="2600" dirty="0"/>
              <a:t>This has given marketers a whole new way to create customer value, engage customers and build customer relationships.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05063"/>
            <a:ext cx="5040560" cy="158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830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b="1" dirty="0"/>
              <a:t>Snapshot of Digital relevance in our world: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3.1 billion (42% of the world population) have Internet access.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Areas with highest proportions of the population with high Internet access are: North America (86.9 %), Oceania/Australia (72.1%) and Europe (70.4%).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The fastest growth in Internet penetration is in Africa, Asia, the Middle East and Latin America.</a:t>
            </a:r>
          </a:p>
        </p:txBody>
      </p:sp>
    </p:spTree>
    <p:extLst>
      <p:ext uri="{BB962C8B-B14F-4D97-AF65-F5344CB8AC3E}">
        <p14:creationId xmlns:p14="http://schemas.microsoft.com/office/powerpoint/2010/main" val="3645443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Influence of this statistics on marketing: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Many firms that have traditionally operated offline have now created their own online sales, marketing and brand community channels.</a:t>
            </a:r>
          </a:p>
          <a:p>
            <a:pPr marL="457200" lvl="1" indent="0" algn="just">
              <a:buNone/>
              <a:defRPr/>
            </a:pPr>
            <a:endParaRPr lang="en-US" altLang="en-US" dirty="0"/>
          </a:p>
          <a:p>
            <a:pPr marL="457200" lvl="1" indent="0" algn="just">
              <a:buNone/>
              <a:defRPr/>
            </a:pPr>
            <a:r>
              <a:rPr lang="en-US" altLang="en-US" dirty="0"/>
              <a:t>Many of these firms operate through multichannel marketing and recording success than their online-only retailers.</a:t>
            </a:r>
          </a:p>
        </p:txBody>
      </p:sp>
    </p:spTree>
    <p:extLst>
      <p:ext uri="{BB962C8B-B14F-4D97-AF65-F5344CB8AC3E}">
        <p14:creationId xmlns:p14="http://schemas.microsoft.com/office/powerpoint/2010/main" val="4042314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Multichannel Marketing:</a:t>
            </a:r>
          </a:p>
          <a:p>
            <a:pPr marL="457200" lvl="1" indent="0">
              <a:buNone/>
              <a:defRPr/>
            </a:pPr>
            <a:r>
              <a:rPr lang="en-US" altLang="en-US" dirty="0"/>
              <a:t>Marketing both through stores and other traditional offline channels and through digital online, social media and mobile channels.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US" altLang="en-US" dirty="0"/>
              <a:t>Firms like Staples, GE and P &amp; G have recorded tremendous patronage via multichannel marketing.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92563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dirty="0"/>
              <a:t>In Staples, the use of multichannel marketing, is helping customers reduce ordering costs, and speeds up the ordering process.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US" altLang="en-US" dirty="0"/>
              <a:t>Corporate customers and individual consumers find 24/7 online ordering via the web, Staples mobile app or social media sites easier and more efficient.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10277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sz="2400" dirty="0"/>
              <a:t>Also, Staples’ online, mobile and social media efforts complement store sales by engaging customers, enlarging product assortment, offering hot deals and helping customers finds a local store and check stock and prices.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793173-0BCC-4277-BD9C-271CACFE1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4944"/>
            <a:ext cx="2771800" cy="27363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CFE2ED-90A1-4972-9E76-AA9EFC029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800" y="2924944"/>
            <a:ext cx="3096344" cy="2880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1AC6EE-D0BC-41A4-8BF4-7467F4ECEB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8144" y="2924944"/>
            <a:ext cx="327585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456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792088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4752529"/>
          </a:xfrm>
        </p:spPr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buNone/>
              <a:defRPr/>
            </a:pPr>
            <a:r>
              <a:rPr lang="en-GB" altLang="en-US" dirty="0"/>
              <a:t>			             	</a:t>
            </a:r>
          </a:p>
          <a:p>
            <a:pPr marL="0" lvl="1" indent="0">
              <a:spcBef>
                <a:spcPts val="0"/>
              </a:spcBef>
              <a:buNone/>
              <a:defRPr/>
            </a:pPr>
            <a:r>
              <a:rPr lang="en-US" altLang="en-US" dirty="0"/>
              <a:t>Digital and social marketing could take several forms: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Online marketing </a:t>
            </a:r>
            <a:r>
              <a:rPr lang="en-US" altLang="en-US" sz="2400" dirty="0"/>
              <a:t>(Marketing website, Branded community website, Online advertising, E-mail marketing;</a:t>
            </a:r>
          </a:p>
          <a:p>
            <a:pPr marL="0" indent="0">
              <a:buNone/>
            </a:pPr>
            <a:r>
              <a:rPr lang="en-US" altLang="en-US" sz="2400" dirty="0"/>
              <a:t>    Viral Marketing, Blogs and other online forums)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Mobile Marketing;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Social media marketing.</a:t>
            </a:r>
          </a:p>
          <a:p>
            <a:pPr marL="0" indent="0">
              <a:buNone/>
            </a:pPr>
            <a:endParaRPr lang="en-US" altLang="en-US" sz="3200" b="1" dirty="0">
              <a:solidFill>
                <a:srgbClr val="006666"/>
              </a:solidFill>
            </a:endParaRP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53109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2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Marketing through the Internet using company websites, online ads and promotions, e-mail, online video, e-mail and blogs.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</a:t>
            </a:r>
            <a:r>
              <a:rPr lang="en-GB" altLang="en-US" sz="2400" b="1" dirty="0" err="1"/>
              <a:t>i</a:t>
            </a:r>
            <a:r>
              <a:rPr lang="en-GB" altLang="en-US" sz="2400" b="1" dirty="0"/>
              <a:t>) Marketing website: </a:t>
            </a:r>
            <a:r>
              <a:rPr lang="en-GB" altLang="en-US" sz="2400" dirty="0"/>
              <a:t>a website that engages consumers to move them closer to a direct purchase or other marketing outcome.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(ii) Branded community website </a:t>
            </a:r>
            <a:r>
              <a:rPr lang="en-GB" altLang="en-US" sz="2400" dirty="0"/>
              <a:t> a website that presents brand content that engages consumers and creates customer community around a brand.</a:t>
            </a:r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5456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(iii) Online advertising: </a:t>
            </a:r>
            <a:r>
              <a:rPr lang="en-GB" altLang="en-US" sz="2400" dirty="0"/>
              <a:t>advertising that appears while consumers are browsing online, include display ads, search-related ads, online classified and other forms.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(iv) E-mail marketing </a:t>
            </a:r>
            <a:r>
              <a:rPr lang="en-GB" altLang="en-US" sz="2400" dirty="0"/>
              <a:t> an important and growing marketing tool. It involves sending highly targeted, highly personalised, relationship- building marketing messages via e-mail. However, the explosion of spam has produced customer irritation and frustration.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4524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(v) Viral marketing </a:t>
            </a:r>
            <a:r>
              <a:rPr lang="en-GB" altLang="en-US" sz="2400" dirty="0"/>
              <a:t>digital version of word-of-mouth marketing, videos, ads and other marketing content that is so infectious that customers will seek it out or pass it along to friends.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(vi) Blogs and other online forums </a:t>
            </a:r>
            <a:r>
              <a:rPr lang="en-GB" altLang="en-US" sz="2400" dirty="0"/>
              <a:t> Online journals where people and companies post their thoughts and other content, usually related to narrowly defined topics.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59744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Marketing messages, promotions and other content delivered to on-the-go consumers through mobile phones, smartphones, tablets and other mobile devices.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The widespread use of mobile devices and the surge in mobile web traffic have made mobile marketing a must for most brands.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0110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Mobile and smartphones are now being used as tools for payments, banking system, ticketing, couponing and placecasting.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Placecasting</a:t>
            </a:r>
            <a:r>
              <a:rPr lang="en-GB" altLang="en-US" sz="2400" dirty="0"/>
              <a:t> involves consumers receiving offers and discounts  over their mobile phones by text message and uses a ‘geofencing’ system that directs text messages to consumers’ mobile phones, when they are in the proximity of stores.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Supermarkets are now issuing ‘digital coupons’ on the Internet that can be downloaded to mobile phones and scanned against purchases at the store check out.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45437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Quick Response codes can be scanned by a smartphone camera to link the device to a retailer’s mobile website.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5791C8-8B83-4C5A-9119-5E3C81AEE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904" y="3212976"/>
            <a:ext cx="1671005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540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Mobile Internet advertising is on the increase. John Lewis and many other firms have launched mobile versions of their websites, together with shopping and browsing applications for iPhones.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For many consumers, a smartphone or tablet can be a handy shopping companion.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It can provide on-the-go product information, price comparisons, advice and reviews from other consumers, access to instant deals and digital coupons.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67101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Social media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Social media – online platform where people congregate, socialise and exchange views and information. Examples are Facebook, Google+, Twitter, Instagram, hottest videos at Youtube, Snapchat, and WhatsApp.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Wherever consumers congregate marketers will surely follow.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977DAB-FCA0-463C-B1EF-8F5FC265B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3789040"/>
            <a:ext cx="5553075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539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4392489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Social media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Marketers can engage in social media in two different ways: 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They can use existing social media or they can set up their own.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Using existing social media seems the easiest. However, most reputable brands like Marriot, Nike, Coca – cola, have set up shop on a host a host of social media sites.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113AB2-8B5C-4DEC-81EF-828FF5D9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2" y="3501007"/>
            <a:ext cx="4644008" cy="24482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5A06A6-C9D0-4D39-944B-28D2DE7FE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00" y="3501007"/>
            <a:ext cx="4070792" cy="244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78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Next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r>
              <a:rPr lang="en-GB" altLang="en-US" dirty="0"/>
              <a:t>We will go through…..</a:t>
            </a: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sz="4000" b="1" dirty="0">
                <a:solidFill>
                  <a:srgbClr val="0070C0"/>
                </a:solidFill>
              </a:rPr>
              <a:t>Digital Marketing in Hospitality and </a:t>
            </a:r>
            <a:r>
              <a:rPr lang="en-GB" altLang="en-US" sz="4000" b="1">
                <a:solidFill>
                  <a:srgbClr val="0070C0"/>
                </a:solidFill>
              </a:rPr>
              <a:t>Tourism Industry</a:t>
            </a:r>
            <a:endParaRPr lang="en-GB" altLang="en-US" sz="40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GB" altLang="en-US" sz="48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384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elements/1.1/"/>
    <ds:schemaRef ds:uri="7534e9c7-d8a7-4ffa-a350-0e66096719e3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2501</TotalTime>
  <Words>1100</Words>
  <Application>Microsoft Office PowerPoint</Application>
  <PresentationFormat>On-screen Show (4:3)</PresentationFormat>
  <Paragraphs>155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Week 6 Lecture1  M4X01916      </vt:lpstr>
      <vt:lpstr>Week 6 Lecture1</vt:lpstr>
      <vt:lpstr>Learning Objectives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Next Session….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267</cp:revision>
  <cp:lastPrinted>2019-01-28T19:43:23Z</cp:lastPrinted>
  <dcterms:created xsi:type="dcterms:W3CDTF">2018-04-28T09:52:16Z</dcterms:created>
  <dcterms:modified xsi:type="dcterms:W3CDTF">2020-06-15T18:11:32Z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