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 ContentType="image/ti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omments/comment1.xml" ContentType="application/vnd.openxmlformats-officedocument.presentationml.comments+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omments/comment2.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7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5" r:id="rId18"/>
    <p:sldId id="276" r:id="rId19"/>
    <p:sldId id="277" r:id="rId20"/>
    <p:sldId id="278" r:id="rId21"/>
    <p:sldId id="279" r:id="rId22"/>
    <p:sldId id="280" r:id="rId23"/>
    <p:sldId id="281" r:id="rId24"/>
    <p:sldId id="285" r:id="rId25"/>
    <p:sldId id="290" r:id="rId26"/>
    <p:sldId id="304" r:id="rId27"/>
    <p:sldId id="381" r:id="rId28"/>
    <p:sldId id="382" r:id="rId29"/>
    <p:sldId id="305" r:id="rId30"/>
    <p:sldId id="308" r:id="rId31"/>
    <p:sldId id="310" r:id="rId32"/>
    <p:sldId id="317" r:id="rId33"/>
    <p:sldId id="318" r:id="rId34"/>
    <p:sldId id="319" r:id="rId35"/>
    <p:sldId id="320" r:id="rId36"/>
    <p:sldId id="322" r:id="rId37"/>
    <p:sldId id="324" r:id="rId38"/>
    <p:sldId id="326" r:id="rId39"/>
    <p:sldId id="328" r:id="rId40"/>
    <p:sldId id="330" r:id="rId41"/>
    <p:sldId id="332" r:id="rId42"/>
    <p:sldId id="333" r:id="rId43"/>
    <p:sldId id="334" r:id="rId44"/>
    <p:sldId id="335" r:id="rId45"/>
    <p:sldId id="336" r:id="rId46"/>
    <p:sldId id="337" r:id="rId47"/>
    <p:sldId id="338" r:id="rId48"/>
    <p:sldId id="340" r:id="rId49"/>
    <p:sldId id="341" r:id="rId50"/>
    <p:sldId id="342" r:id="rId51"/>
    <p:sldId id="343" r:id="rId52"/>
    <p:sldId id="348" r:id="rId53"/>
    <p:sldId id="349" r:id="rId54"/>
    <p:sldId id="350" r:id="rId55"/>
    <p:sldId id="351" r:id="rId56"/>
    <p:sldId id="354" r:id="rId57"/>
    <p:sldId id="355" r:id="rId58"/>
    <p:sldId id="356" r:id="rId59"/>
    <p:sldId id="357" r:id="rId60"/>
    <p:sldId id="358" r:id="rId61"/>
    <p:sldId id="359" r:id="rId62"/>
    <p:sldId id="360" r:id="rId63"/>
    <p:sldId id="361" r:id="rId64"/>
    <p:sldId id="362" r:id="rId65"/>
    <p:sldId id="363" r:id="rId66"/>
    <p:sldId id="366" r:id="rId67"/>
    <p:sldId id="367" r:id="rId68"/>
    <p:sldId id="368" r:id="rId69"/>
    <p:sldId id="369" r:id="rId70"/>
    <p:sldId id="370" r:id="rId71"/>
    <p:sldId id="372" r:id="rId72"/>
    <p:sldId id="373" r:id="rId73"/>
    <p:sldId id="374" r:id="rId74"/>
    <p:sldId id="375" r:id="rId75"/>
    <p:sldId id="376" r:id="rId76"/>
    <p:sldId id="377" r:id="rId77"/>
    <p:sldId id="378" r:id="rId78"/>
  </p:sldIdLst>
  <p:sldSz cx="9144000" cy="6858000" type="screen4x3"/>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Verdana"/>
      </a:defRPr>
    </a:lvl1pPr>
    <a:lvl2pPr marL="0" marR="0" indent="45720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Verdana"/>
      </a:defRPr>
    </a:lvl2pPr>
    <a:lvl3pPr marL="0" marR="0" indent="91440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Verdana"/>
      </a:defRPr>
    </a:lvl3pPr>
    <a:lvl4pPr marL="0" marR="0" indent="137160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Verdana"/>
      </a:defRPr>
    </a:lvl4pPr>
    <a:lvl5pPr marL="0" marR="0" indent="182880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Verdana"/>
      </a:defRPr>
    </a:lvl5pPr>
    <a:lvl6pPr marL="0" marR="0" indent="228600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Verdana"/>
      </a:defRPr>
    </a:lvl6pPr>
    <a:lvl7pPr marL="0" marR="0" indent="274320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Verdana"/>
      </a:defRPr>
    </a:lvl7pPr>
    <a:lvl8pPr marL="0" marR="0" indent="320040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Verdana"/>
      </a:defRPr>
    </a:lvl8pPr>
    <a:lvl9pPr marL="0" marR="0" indent="365760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Verdana"/>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Gary Bunt" initials="GB" lastIdx="2" clrIdx="0"/>
</p:cmAuthorLst>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BCDD4"/>
          </a:solidFill>
        </a:fill>
      </a:tcStyle>
    </a:wholeTbl>
    <a:band2H>
      <a:tcTxStyle/>
      <a:tcStyle>
        <a:tcBdr/>
        <a:fill>
          <a:solidFill>
            <a:srgbClr val="E7E8EB"/>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AD9D6"/>
          </a:solidFill>
        </a:fill>
      </a:tcStyle>
    </a:wholeTbl>
    <a:band2H>
      <a:tcTxStyle/>
      <a:tcStyle>
        <a:tcBdr/>
        <a:fill>
          <a:solidFill>
            <a:srgbClr val="EDEDEC"/>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FDFD3"/>
          </a:solidFill>
        </a:fill>
      </a:tcStyle>
    </a:wholeTbl>
    <a:band2H>
      <a:tcTxStyle/>
      <a:tcStyle>
        <a:tcBdr/>
        <a:fill>
          <a:solidFill>
            <a:srgbClr val="F0F0EA"/>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Ref idx="min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a:tcStyle>
        <a:tcBdr/>
        <a:fill>
          <a:solidFill>
            <a:srgbClr val="FFFFFF"/>
          </a:solidFill>
        </a:fill>
      </a:tcStyle>
    </a:band2H>
    <a:firstCol>
      <a:tcTxStyle b="on"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in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in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a:tcStyle>
        <a:tcBdr/>
        <a:fill>
          <a:solidFill>
            <a:srgbClr val="E6E6E6"/>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a:tcStyle>
        <a:tcBdr/>
        <a:fill>
          <a:solidFill>
            <a:srgbClr val="FFFFFF"/>
          </a:solidFill>
        </a:fill>
      </a:tcStyle>
    </a:band2H>
    <a:firstCol>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1348"/>
    <p:restoredTop sz="94673"/>
  </p:normalViewPr>
  <p:slideViewPr>
    <p:cSldViewPr snapToGrid="0" snapToObjects="1">
      <p:cViewPr varScale="1">
        <p:scale>
          <a:sx n="115" d="100"/>
          <a:sy n="115" d="100"/>
        </p:scale>
        <p:origin x="1096" y="2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tableStyles" Target="tableStyles.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notesMaster" Target="notesMasters/notesMaster1.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viewProps" Target="view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commentAuthors" Target="commentAuthor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s>
</file>

<file path=ppt/comments/comment1.xml><?xml version="1.0" encoding="utf-8"?>
<p:cmLst xmlns:a="http://schemas.openxmlformats.org/drawingml/2006/main" xmlns:r="http://schemas.openxmlformats.org/officeDocument/2006/relationships" xmlns:p="http://schemas.openxmlformats.org/presentationml/2006/main">
  <p:cm authorId="0" dt="2018-03-26T15:14:11.824" idx="1">
    <p:pos x="4352" y="3075"/>
    <p:text>Timeline: http://www.eastlondonmosque.org.uk/content/history
Documentary: https://www.youtube.com/watch?v=vsIZZlekURU</p:text>
    <p:extLst>
      <p:ext uri="{C676402C-5697-4E1C-873F-D02D1690AC5C}">
        <p15:threadingInfo xmlns:p15="http://schemas.microsoft.com/office/powerpoint/2012/main" timeZoneBias="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0" dt="2018-03-26T15:12:31.733" idx="2">
    <p:pos x="165" y="3776"/>
    <p:text>Edited from http://en.wikipedia.org/wiki/London_Central_Mosque</p:text>
    <p:extLst>
      <p:ext uri="{C676402C-5697-4E1C-873F-D02D1690AC5C}">
        <p15:threadingInfo xmlns:p15="http://schemas.microsoft.com/office/powerpoint/2012/main" timeZoneBias="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9" name="Shape 109"/>
          <p:cNvSpPr>
            <a:spLocks noGrp="1" noRot="1" noChangeAspect="1"/>
          </p:cNvSpPr>
          <p:nvPr>
            <p:ph type="sldImg"/>
          </p:nvPr>
        </p:nvSpPr>
        <p:spPr>
          <a:xfrm>
            <a:off x="1143000" y="685800"/>
            <a:ext cx="4572000" cy="3429000"/>
          </a:xfrm>
          <a:prstGeom prst="rect">
            <a:avLst/>
          </a:prstGeom>
        </p:spPr>
        <p:txBody>
          <a:bodyPr/>
          <a:lstStyle/>
          <a:p>
            <a:endParaRPr/>
          </a:p>
        </p:txBody>
      </p:sp>
      <p:sp>
        <p:nvSpPr>
          <p:cNvPr id="110" name="Shape 110"/>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defTabSz="457200" latinLnBrk="0">
      <a:defRPr sz="1200">
        <a:latin typeface="+mn-lt"/>
        <a:ea typeface="+mn-ea"/>
        <a:cs typeface="+mn-cs"/>
        <a:sym typeface="Verdana"/>
      </a:defRPr>
    </a:lvl1pPr>
    <a:lvl2pPr indent="228600" defTabSz="457200" latinLnBrk="0">
      <a:defRPr sz="1200">
        <a:latin typeface="+mn-lt"/>
        <a:ea typeface="+mn-ea"/>
        <a:cs typeface="+mn-cs"/>
        <a:sym typeface="Verdana"/>
      </a:defRPr>
    </a:lvl2pPr>
    <a:lvl3pPr indent="457200" defTabSz="457200" latinLnBrk="0">
      <a:defRPr sz="1200">
        <a:latin typeface="+mn-lt"/>
        <a:ea typeface="+mn-ea"/>
        <a:cs typeface="+mn-cs"/>
        <a:sym typeface="Verdana"/>
      </a:defRPr>
    </a:lvl3pPr>
    <a:lvl4pPr indent="685800" defTabSz="457200" latinLnBrk="0">
      <a:defRPr sz="1200">
        <a:latin typeface="+mn-lt"/>
        <a:ea typeface="+mn-ea"/>
        <a:cs typeface="+mn-cs"/>
        <a:sym typeface="Verdana"/>
      </a:defRPr>
    </a:lvl4pPr>
    <a:lvl5pPr indent="914400" defTabSz="457200" latinLnBrk="0">
      <a:defRPr sz="1200">
        <a:latin typeface="+mn-lt"/>
        <a:ea typeface="+mn-ea"/>
        <a:cs typeface="+mn-cs"/>
        <a:sym typeface="Verdana"/>
      </a:defRPr>
    </a:lvl5pPr>
    <a:lvl6pPr indent="1143000" defTabSz="457200" latinLnBrk="0">
      <a:defRPr sz="1200">
        <a:latin typeface="+mn-lt"/>
        <a:ea typeface="+mn-ea"/>
        <a:cs typeface="+mn-cs"/>
        <a:sym typeface="Verdana"/>
      </a:defRPr>
    </a:lvl6pPr>
    <a:lvl7pPr indent="1371600" defTabSz="457200" latinLnBrk="0">
      <a:defRPr sz="1200">
        <a:latin typeface="+mn-lt"/>
        <a:ea typeface="+mn-ea"/>
        <a:cs typeface="+mn-cs"/>
        <a:sym typeface="Verdana"/>
      </a:defRPr>
    </a:lvl7pPr>
    <a:lvl8pPr indent="1600200" defTabSz="457200" latinLnBrk="0">
      <a:defRPr sz="1200">
        <a:latin typeface="+mn-lt"/>
        <a:ea typeface="+mn-ea"/>
        <a:cs typeface="+mn-cs"/>
        <a:sym typeface="Verdana"/>
      </a:defRPr>
    </a:lvl8pPr>
    <a:lvl9pPr indent="1828800" defTabSz="457200" latinLnBrk="0">
      <a:defRPr sz="1200">
        <a:latin typeface="+mn-lt"/>
        <a:ea typeface="+mn-ea"/>
        <a:cs typeface="+mn-cs"/>
        <a:sym typeface="Verdana"/>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ezproxy.tsd.uwtsd.ac.uk:2112/article/opr/t236MIW/e0546" TargetMode="External"/><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ezproxy.tsd.uwtsd.ac.uk:2112/article/opr/t236MIW/e0546" TargetMode="External"/><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ezproxy.tsd.uwtsd.ac.uk:2112/article/opr/t236MIW/e0546" TargetMode="External"/><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ezproxy.tsd.uwtsd.ac.uk:2112/article/opr/t236MIW/e0546" TargetMode="External"/><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ezproxy.tsd.uwtsd.ac.uk:2112/article/opr/t236MIW/e0546" TargetMode="External"/><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ezproxy.tsd.uwtsd.ac.uk:2112/article/opr/t236MIW/e0546" TargetMode="External"/><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ezproxy.tsd.uwtsd.ac.uk:2112/article/opr/t236MIW/e0546" TargetMode="External"/><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ezproxy.tsd.uwtsd.ac.uk:2112/article/opr/t236MIW/e0546" TargetMode="External"/><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ezproxy.tsd.uwtsd.ac.uk:2112/article/opr/t236MIW/e0546" TargetMode="External"/><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 name="Shape 140"/>
          <p:cNvSpPr>
            <a:spLocks noGrp="1" noRot="1" noChangeAspect="1"/>
          </p:cNvSpPr>
          <p:nvPr>
            <p:ph type="sldImg"/>
          </p:nvPr>
        </p:nvSpPr>
        <p:spPr>
          <a:prstGeom prst="rect">
            <a:avLst/>
          </a:prstGeom>
        </p:spPr>
        <p:txBody>
          <a:bodyPr/>
          <a:lstStyle/>
          <a:p>
            <a:endParaRPr/>
          </a:p>
        </p:txBody>
      </p:sp>
      <p:sp>
        <p:nvSpPr>
          <p:cNvPr id="141" name="Shape 141"/>
          <p:cNvSpPr>
            <a:spLocks noGrp="1"/>
          </p:cNvSpPr>
          <p:nvPr>
            <p:ph type="body" sz="quarter" idx="1"/>
          </p:nvPr>
        </p:nvSpPr>
        <p:spPr>
          <a:prstGeom prst="rect">
            <a:avLst/>
          </a:prstGeom>
        </p:spPr>
        <p:txBody>
          <a:bodyPr/>
          <a:lstStyle/>
          <a:p>
            <a:r>
              <a:t>Bowen, 11</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 name="Shape 144"/>
          <p:cNvSpPr>
            <a:spLocks noGrp="1" noRot="1" noChangeAspect="1"/>
          </p:cNvSpPr>
          <p:nvPr>
            <p:ph type="sldImg"/>
          </p:nvPr>
        </p:nvSpPr>
        <p:spPr>
          <a:prstGeom prst="rect">
            <a:avLst/>
          </a:prstGeom>
        </p:spPr>
        <p:txBody>
          <a:bodyPr/>
          <a:lstStyle/>
          <a:p>
            <a:endParaRPr/>
          </a:p>
        </p:txBody>
      </p:sp>
      <p:sp>
        <p:nvSpPr>
          <p:cNvPr id="145" name="Shape 145"/>
          <p:cNvSpPr>
            <a:spLocks noGrp="1"/>
          </p:cNvSpPr>
          <p:nvPr>
            <p:ph type="body" sz="quarter" idx="1"/>
          </p:nvPr>
        </p:nvSpPr>
        <p:spPr>
          <a:prstGeom prst="rect">
            <a:avLst/>
          </a:prstGeom>
        </p:spPr>
        <p:txBody>
          <a:bodyPr/>
          <a:lstStyle/>
          <a:p>
            <a:r>
              <a:t>Bowen</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5" name="Shape 305"/>
          <p:cNvSpPr>
            <a:spLocks noGrp="1" noRot="1" noChangeAspect="1"/>
          </p:cNvSpPr>
          <p:nvPr>
            <p:ph type="sldImg"/>
          </p:nvPr>
        </p:nvSpPr>
        <p:spPr>
          <a:prstGeom prst="rect">
            <a:avLst/>
          </a:prstGeom>
        </p:spPr>
        <p:txBody>
          <a:bodyPr/>
          <a:lstStyle/>
          <a:p>
            <a:endParaRPr/>
          </a:p>
        </p:txBody>
      </p:sp>
      <p:sp>
        <p:nvSpPr>
          <p:cNvPr id="306" name="Shape 306"/>
          <p:cNvSpPr>
            <a:spLocks noGrp="1"/>
          </p:cNvSpPr>
          <p:nvPr>
            <p:ph type="body" sz="quarter" idx="1"/>
          </p:nvPr>
        </p:nvSpPr>
        <p:spPr>
          <a:prstGeom prst="rect">
            <a:avLst/>
          </a:prstGeom>
        </p:spPr>
        <p:txBody>
          <a:bodyPr/>
          <a:lstStyle/>
          <a:p>
            <a:r>
              <a:t>Campo, Juan Eduardo , Aptullah Kuran, Akbar S. Ahmed, Patrick D. Gaffney and Jacques Waardenburg. "Mosque." In </a:t>
            </a:r>
            <a:r>
              <a:rPr i="1"/>
              <a:t>The Oxford Encyclopedia of the Modern Islamic World</a:t>
            </a:r>
            <a:r>
              <a:t>. Ed. John L. Esposito. </a:t>
            </a:r>
            <a:r>
              <a:rPr i="1"/>
              <a:t>Oxford Islamic Studies Online</a:t>
            </a:r>
            <a:r>
              <a:t>. </a:t>
            </a:r>
            <a:r>
              <a:rPr u="sng">
                <a:solidFill>
                  <a:srgbClr val="74B6BC"/>
                </a:solidFill>
                <a:uFill>
                  <a:solidFill>
                    <a:srgbClr val="74B6BC"/>
                  </a:solidFill>
                </a:uFill>
                <a:hlinkClick r:id="rId3"/>
              </a:rPr>
              <a:t>http://ezproxy.tsd.uwtsd.ac.uk:2112/article/opr/t236MIW/e0546</a:t>
            </a:r>
            <a:r>
              <a:t> </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3" name="Shape 313"/>
          <p:cNvSpPr>
            <a:spLocks noGrp="1" noRot="1" noChangeAspect="1"/>
          </p:cNvSpPr>
          <p:nvPr>
            <p:ph type="sldImg"/>
          </p:nvPr>
        </p:nvSpPr>
        <p:spPr>
          <a:prstGeom prst="rect">
            <a:avLst/>
          </a:prstGeom>
        </p:spPr>
        <p:txBody>
          <a:bodyPr/>
          <a:lstStyle/>
          <a:p>
            <a:endParaRPr/>
          </a:p>
        </p:txBody>
      </p:sp>
      <p:sp>
        <p:nvSpPr>
          <p:cNvPr id="314" name="Shape 314"/>
          <p:cNvSpPr>
            <a:spLocks noGrp="1"/>
          </p:cNvSpPr>
          <p:nvPr>
            <p:ph type="body" sz="quarter" idx="1"/>
          </p:nvPr>
        </p:nvSpPr>
        <p:spPr>
          <a:prstGeom prst="rect">
            <a:avLst/>
          </a:prstGeom>
        </p:spPr>
        <p:txBody>
          <a:bodyPr/>
          <a:lstStyle/>
          <a:p>
            <a:r>
              <a:t>Campo, Juan Eduardo , Aptullah Kuran, Akbar S. Ahmed, Patrick D. Gaffney and Jacques Waardenburg. "Mosque." In </a:t>
            </a:r>
            <a:r>
              <a:rPr i="1"/>
              <a:t>The Oxford Encyclopedia of the Modern Islamic World</a:t>
            </a:r>
            <a:r>
              <a:t>. Ed. John L. Esposito. </a:t>
            </a:r>
            <a:r>
              <a:rPr i="1"/>
              <a:t>Oxford Islamic Studies Online</a:t>
            </a:r>
            <a:r>
              <a:t>. </a:t>
            </a:r>
            <a:r>
              <a:rPr u="sng">
                <a:solidFill>
                  <a:srgbClr val="74B6BC"/>
                </a:solidFill>
                <a:uFill>
                  <a:solidFill>
                    <a:srgbClr val="74B6BC"/>
                  </a:solidFill>
                </a:uFill>
                <a:hlinkClick r:id="rId3"/>
              </a:rPr>
              <a:t>http://ezproxy.tsd.uwtsd.ac.uk:2112/article/opr/t236MIW/e0546</a:t>
            </a:r>
            <a:r>
              <a:t> </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2" name="Shape 332"/>
          <p:cNvSpPr>
            <a:spLocks noGrp="1" noRot="1" noChangeAspect="1"/>
          </p:cNvSpPr>
          <p:nvPr>
            <p:ph type="sldImg"/>
          </p:nvPr>
        </p:nvSpPr>
        <p:spPr>
          <a:prstGeom prst="rect">
            <a:avLst/>
          </a:prstGeom>
        </p:spPr>
        <p:txBody>
          <a:bodyPr/>
          <a:lstStyle/>
          <a:p>
            <a:endParaRPr/>
          </a:p>
        </p:txBody>
      </p:sp>
      <p:sp>
        <p:nvSpPr>
          <p:cNvPr id="333" name="Shape 333"/>
          <p:cNvSpPr>
            <a:spLocks noGrp="1"/>
          </p:cNvSpPr>
          <p:nvPr>
            <p:ph type="body" sz="quarter" idx="1"/>
          </p:nvPr>
        </p:nvSpPr>
        <p:spPr>
          <a:prstGeom prst="rect">
            <a:avLst/>
          </a:prstGeom>
        </p:spPr>
        <p:txBody>
          <a:bodyPr/>
          <a:lstStyle/>
          <a:p>
            <a:r>
              <a:t>Campo, Juan Eduardo , Aptullah Kuran, Akbar S. Ahmed, Patrick D. Gaffney and Jacques Waardenburg. "Mosque." In </a:t>
            </a:r>
            <a:r>
              <a:rPr i="1"/>
              <a:t>The Oxford Encyclopedia of the Modern Islamic World</a:t>
            </a:r>
            <a:r>
              <a:t>. Ed. John L. Esposito. </a:t>
            </a:r>
            <a:r>
              <a:rPr i="1"/>
              <a:t>Oxford Islamic Studies Online</a:t>
            </a:r>
            <a:r>
              <a:t>. </a:t>
            </a:r>
            <a:r>
              <a:rPr u="sng">
                <a:solidFill>
                  <a:srgbClr val="74B6BC"/>
                </a:solidFill>
                <a:uFill>
                  <a:solidFill>
                    <a:srgbClr val="74B6BC"/>
                  </a:solidFill>
                </a:uFill>
                <a:hlinkClick r:id="rId3"/>
              </a:rPr>
              <a:t>http://ezproxy.tsd.uwtsd.ac.uk:2112/article/opr/t236MIW/e0546</a:t>
            </a:r>
            <a:r>
              <a:t> </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6" name="Shape 336"/>
          <p:cNvSpPr>
            <a:spLocks noGrp="1" noRot="1" noChangeAspect="1"/>
          </p:cNvSpPr>
          <p:nvPr>
            <p:ph type="sldImg"/>
          </p:nvPr>
        </p:nvSpPr>
        <p:spPr>
          <a:prstGeom prst="rect">
            <a:avLst/>
          </a:prstGeom>
        </p:spPr>
        <p:txBody>
          <a:bodyPr/>
          <a:lstStyle/>
          <a:p>
            <a:endParaRPr/>
          </a:p>
        </p:txBody>
      </p:sp>
      <p:sp>
        <p:nvSpPr>
          <p:cNvPr id="337" name="Shape 337"/>
          <p:cNvSpPr>
            <a:spLocks noGrp="1"/>
          </p:cNvSpPr>
          <p:nvPr>
            <p:ph type="body" sz="quarter" idx="1"/>
          </p:nvPr>
        </p:nvSpPr>
        <p:spPr>
          <a:prstGeom prst="rect">
            <a:avLst/>
          </a:prstGeom>
        </p:spPr>
        <p:txBody>
          <a:bodyPr/>
          <a:lstStyle/>
          <a:p>
            <a:r>
              <a:t>Campo, Juan Eduardo , Aptullah Kuran, Akbar S. Ahmed, Patrick D. Gaffney and Jacques Waardenburg. "Mosque." In </a:t>
            </a:r>
            <a:r>
              <a:rPr i="1"/>
              <a:t>The Oxford Encyclopedia of the Modern Islamic World</a:t>
            </a:r>
            <a:r>
              <a:t>. Ed. John L. Esposito. </a:t>
            </a:r>
            <a:r>
              <a:rPr i="1"/>
              <a:t>Oxford Islamic Studies Online</a:t>
            </a:r>
            <a:r>
              <a:t>. </a:t>
            </a:r>
            <a:r>
              <a:rPr u="sng">
                <a:solidFill>
                  <a:srgbClr val="74B6BC"/>
                </a:solidFill>
                <a:uFill>
                  <a:solidFill>
                    <a:srgbClr val="74B6BC"/>
                  </a:solidFill>
                </a:uFill>
                <a:hlinkClick r:id="rId3"/>
              </a:rPr>
              <a:t>http://ezproxy.tsd.uwtsd.ac.uk:2112/article/opr/t236MIW/e0546</a:t>
            </a:r>
            <a:r>
              <a:t> </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0" name="Shape 340"/>
          <p:cNvSpPr>
            <a:spLocks noGrp="1" noRot="1" noChangeAspect="1"/>
          </p:cNvSpPr>
          <p:nvPr>
            <p:ph type="sldImg"/>
          </p:nvPr>
        </p:nvSpPr>
        <p:spPr>
          <a:prstGeom prst="rect">
            <a:avLst/>
          </a:prstGeom>
        </p:spPr>
        <p:txBody>
          <a:bodyPr/>
          <a:lstStyle/>
          <a:p>
            <a:endParaRPr/>
          </a:p>
        </p:txBody>
      </p:sp>
      <p:sp>
        <p:nvSpPr>
          <p:cNvPr id="341" name="Shape 341"/>
          <p:cNvSpPr>
            <a:spLocks noGrp="1"/>
          </p:cNvSpPr>
          <p:nvPr>
            <p:ph type="body" sz="quarter" idx="1"/>
          </p:nvPr>
        </p:nvSpPr>
        <p:spPr>
          <a:prstGeom prst="rect">
            <a:avLst/>
          </a:prstGeom>
        </p:spPr>
        <p:txBody>
          <a:bodyPr/>
          <a:lstStyle/>
          <a:p>
            <a:r>
              <a:t>Campo, Juan Eduardo , Aptullah Kuran, Akbar S. Ahmed, Patrick D. Gaffney and Jacques Waardenburg. "Mosque." In </a:t>
            </a:r>
            <a:r>
              <a:rPr i="1"/>
              <a:t>The Oxford Encyclopedia of the Modern Islamic World</a:t>
            </a:r>
            <a:r>
              <a:t>. Ed. John L. Esposito. </a:t>
            </a:r>
            <a:r>
              <a:rPr i="1"/>
              <a:t>Oxford Islamic Studies Online</a:t>
            </a:r>
            <a:r>
              <a:t>. </a:t>
            </a:r>
            <a:r>
              <a:rPr u="sng">
                <a:solidFill>
                  <a:srgbClr val="74B6BC"/>
                </a:solidFill>
                <a:uFill>
                  <a:solidFill>
                    <a:srgbClr val="74B6BC"/>
                  </a:solidFill>
                </a:uFill>
                <a:hlinkClick r:id="rId3"/>
              </a:rPr>
              <a:t>http://ezproxy.tsd.uwtsd.ac.uk:2112/article/opr/t236MIW/e0546</a:t>
            </a:r>
            <a:r>
              <a:t> </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4" name="Shape 344"/>
          <p:cNvSpPr>
            <a:spLocks noGrp="1" noRot="1" noChangeAspect="1"/>
          </p:cNvSpPr>
          <p:nvPr>
            <p:ph type="sldImg"/>
          </p:nvPr>
        </p:nvSpPr>
        <p:spPr>
          <a:prstGeom prst="rect">
            <a:avLst/>
          </a:prstGeom>
        </p:spPr>
        <p:txBody>
          <a:bodyPr/>
          <a:lstStyle/>
          <a:p>
            <a:endParaRPr/>
          </a:p>
        </p:txBody>
      </p:sp>
      <p:sp>
        <p:nvSpPr>
          <p:cNvPr id="345" name="Shape 345"/>
          <p:cNvSpPr>
            <a:spLocks noGrp="1"/>
          </p:cNvSpPr>
          <p:nvPr>
            <p:ph type="body" sz="quarter" idx="1"/>
          </p:nvPr>
        </p:nvSpPr>
        <p:spPr>
          <a:prstGeom prst="rect">
            <a:avLst/>
          </a:prstGeom>
        </p:spPr>
        <p:txBody>
          <a:bodyPr/>
          <a:lstStyle/>
          <a:p>
            <a:r>
              <a:t>Campo, Juan Eduardo , Aptullah Kuran, Akbar S. Ahmed, Patrick D. Gaffney and Jacques Waardenburg. "Mosque." In </a:t>
            </a:r>
            <a:r>
              <a:rPr i="1"/>
              <a:t>The Oxford Encyclopedia of the Modern Islamic World</a:t>
            </a:r>
            <a:r>
              <a:t>. Ed. John L. Esposito. </a:t>
            </a:r>
            <a:r>
              <a:rPr i="1"/>
              <a:t>Oxford Islamic Studies Online</a:t>
            </a:r>
            <a:r>
              <a:t>. </a:t>
            </a:r>
            <a:r>
              <a:rPr u="sng">
                <a:solidFill>
                  <a:srgbClr val="74B6BC"/>
                </a:solidFill>
                <a:uFill>
                  <a:solidFill>
                    <a:srgbClr val="74B6BC"/>
                  </a:solidFill>
                </a:uFill>
                <a:hlinkClick r:id="rId3"/>
              </a:rPr>
              <a:t>http://ezproxy.tsd.uwtsd.ac.uk:2112/article/opr/t236MIW/e0546</a:t>
            </a:r>
            <a:r>
              <a:t> </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 name="Shape 348"/>
          <p:cNvSpPr>
            <a:spLocks noGrp="1" noRot="1" noChangeAspect="1"/>
          </p:cNvSpPr>
          <p:nvPr>
            <p:ph type="sldImg"/>
          </p:nvPr>
        </p:nvSpPr>
        <p:spPr>
          <a:prstGeom prst="rect">
            <a:avLst/>
          </a:prstGeom>
        </p:spPr>
        <p:txBody>
          <a:bodyPr/>
          <a:lstStyle/>
          <a:p>
            <a:endParaRPr/>
          </a:p>
        </p:txBody>
      </p:sp>
      <p:sp>
        <p:nvSpPr>
          <p:cNvPr id="349" name="Shape 349"/>
          <p:cNvSpPr>
            <a:spLocks noGrp="1"/>
          </p:cNvSpPr>
          <p:nvPr>
            <p:ph type="body" sz="quarter" idx="1"/>
          </p:nvPr>
        </p:nvSpPr>
        <p:spPr>
          <a:prstGeom prst="rect">
            <a:avLst/>
          </a:prstGeom>
        </p:spPr>
        <p:txBody>
          <a:bodyPr/>
          <a:lstStyle/>
          <a:p>
            <a:r>
              <a:t>Campo, Juan Eduardo , Aptullah Kuran, Akbar S. Ahmed, Patrick D. Gaffney and Jacques Waardenburg. "Mosque." In </a:t>
            </a:r>
            <a:r>
              <a:rPr i="1"/>
              <a:t>The Oxford Encyclopedia of the Modern Islamic World</a:t>
            </a:r>
            <a:r>
              <a:t>. Ed. John L. Esposito. </a:t>
            </a:r>
            <a:r>
              <a:rPr i="1"/>
              <a:t>Oxford Islamic Studies Online</a:t>
            </a:r>
            <a:r>
              <a:t>. </a:t>
            </a:r>
            <a:r>
              <a:rPr u="sng">
                <a:solidFill>
                  <a:srgbClr val="74B6BC"/>
                </a:solidFill>
                <a:uFill>
                  <a:solidFill>
                    <a:srgbClr val="74B6BC"/>
                  </a:solidFill>
                </a:uFill>
                <a:hlinkClick r:id="rId3"/>
              </a:rPr>
              <a:t>http://ezproxy.tsd.uwtsd.ac.uk:2112/article/opr/t236MIW/e0546</a:t>
            </a:r>
            <a:r>
              <a:t> </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2" name="Shape 352"/>
          <p:cNvSpPr>
            <a:spLocks noGrp="1" noRot="1" noChangeAspect="1"/>
          </p:cNvSpPr>
          <p:nvPr>
            <p:ph type="sldImg"/>
          </p:nvPr>
        </p:nvSpPr>
        <p:spPr>
          <a:prstGeom prst="rect">
            <a:avLst/>
          </a:prstGeom>
        </p:spPr>
        <p:txBody>
          <a:bodyPr/>
          <a:lstStyle/>
          <a:p>
            <a:endParaRPr/>
          </a:p>
        </p:txBody>
      </p:sp>
      <p:sp>
        <p:nvSpPr>
          <p:cNvPr id="353" name="Shape 353"/>
          <p:cNvSpPr>
            <a:spLocks noGrp="1"/>
          </p:cNvSpPr>
          <p:nvPr>
            <p:ph type="body" sz="quarter" idx="1"/>
          </p:nvPr>
        </p:nvSpPr>
        <p:spPr>
          <a:prstGeom prst="rect">
            <a:avLst/>
          </a:prstGeom>
        </p:spPr>
        <p:txBody>
          <a:bodyPr/>
          <a:lstStyle/>
          <a:p>
            <a:r>
              <a:t>Campo, Juan Eduardo , Aptullah Kuran, Akbar S. Ahmed, Patrick D. Gaffney and Jacques Waardenburg. "Mosque." In </a:t>
            </a:r>
            <a:r>
              <a:rPr i="1"/>
              <a:t>The Oxford Encyclopedia of the Modern Islamic World</a:t>
            </a:r>
            <a:r>
              <a:t>. Ed. John L. Esposito. </a:t>
            </a:r>
            <a:r>
              <a:rPr i="1"/>
              <a:t>Oxford Islamic Studies Online</a:t>
            </a:r>
            <a:r>
              <a:t>. </a:t>
            </a:r>
            <a:r>
              <a:rPr u="sng">
                <a:solidFill>
                  <a:srgbClr val="74B6BC"/>
                </a:solidFill>
                <a:uFill>
                  <a:solidFill>
                    <a:srgbClr val="74B6BC"/>
                  </a:solidFill>
                </a:uFill>
                <a:hlinkClick r:id="rId3"/>
              </a:rPr>
              <a:t>http://ezproxy.tsd.uwtsd.ac.uk:2112/article/opr/t236MIW/e0546</a:t>
            </a:r>
            <a:r>
              <a:t> </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6" name="Shape 356"/>
          <p:cNvSpPr>
            <a:spLocks noGrp="1" noRot="1" noChangeAspect="1"/>
          </p:cNvSpPr>
          <p:nvPr>
            <p:ph type="sldImg"/>
          </p:nvPr>
        </p:nvSpPr>
        <p:spPr>
          <a:prstGeom prst="rect">
            <a:avLst/>
          </a:prstGeom>
        </p:spPr>
        <p:txBody>
          <a:bodyPr/>
          <a:lstStyle/>
          <a:p>
            <a:endParaRPr/>
          </a:p>
        </p:txBody>
      </p:sp>
      <p:sp>
        <p:nvSpPr>
          <p:cNvPr id="357" name="Shape 357"/>
          <p:cNvSpPr>
            <a:spLocks noGrp="1"/>
          </p:cNvSpPr>
          <p:nvPr>
            <p:ph type="body" sz="quarter" idx="1"/>
          </p:nvPr>
        </p:nvSpPr>
        <p:spPr>
          <a:prstGeom prst="rect">
            <a:avLst/>
          </a:prstGeom>
        </p:spPr>
        <p:txBody>
          <a:bodyPr/>
          <a:lstStyle/>
          <a:p>
            <a:r>
              <a:t>Campo, Juan Eduardo , Aptullah Kuran, Akbar S. Ahmed, Patrick D. Gaffney and Jacques Waardenburg. "Mosque." In </a:t>
            </a:r>
            <a:r>
              <a:rPr i="1"/>
              <a:t>The Oxford Encyclopedia of the Modern Islamic World</a:t>
            </a:r>
            <a:r>
              <a:t>. Ed. John L. Esposito. </a:t>
            </a:r>
            <a:r>
              <a:rPr i="1"/>
              <a:t>Oxford Islamic Studies Online</a:t>
            </a:r>
            <a:r>
              <a:t>. </a:t>
            </a:r>
            <a:r>
              <a:rPr u="sng">
                <a:solidFill>
                  <a:srgbClr val="74B6BC"/>
                </a:solidFill>
                <a:uFill>
                  <a:solidFill>
                    <a:srgbClr val="74B6BC"/>
                  </a:solidFill>
                </a:uFill>
                <a:hlinkClick r:id="rId3"/>
              </a:rPr>
              <a:t>http://ezproxy.tsd.uwtsd.ac.uk:2112/article/opr/t236MIW/e0546</a:t>
            </a:r>
            <a:r>
              <a:t> </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0" name="Shape 400"/>
          <p:cNvSpPr>
            <a:spLocks noGrp="1" noRot="1" noChangeAspect="1"/>
          </p:cNvSpPr>
          <p:nvPr>
            <p:ph type="sldImg"/>
          </p:nvPr>
        </p:nvSpPr>
        <p:spPr>
          <a:prstGeom prst="rect">
            <a:avLst/>
          </a:prstGeom>
        </p:spPr>
        <p:txBody>
          <a:bodyPr/>
          <a:lstStyle/>
          <a:p>
            <a:endParaRPr/>
          </a:p>
        </p:txBody>
      </p:sp>
      <p:sp>
        <p:nvSpPr>
          <p:cNvPr id="401" name="Shape 401"/>
          <p:cNvSpPr>
            <a:spLocks noGrp="1"/>
          </p:cNvSpPr>
          <p:nvPr>
            <p:ph type="body" sz="quarter" idx="1"/>
          </p:nvPr>
        </p:nvSpPr>
        <p:spPr>
          <a:prstGeom prst="rect">
            <a:avLst/>
          </a:prstGeom>
        </p:spPr>
        <p:txBody>
          <a:bodyPr/>
          <a:lstStyle>
            <a:lvl1pPr algn="ctr"/>
          </a:lstStyle>
          <a:p>
            <a:r>
              <a:t>grb</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8" name="Shape 438"/>
          <p:cNvSpPr>
            <a:spLocks noGrp="1" noRot="1" noChangeAspect="1"/>
          </p:cNvSpPr>
          <p:nvPr>
            <p:ph type="sldImg"/>
          </p:nvPr>
        </p:nvSpPr>
        <p:spPr>
          <a:prstGeom prst="rect">
            <a:avLst/>
          </a:prstGeom>
        </p:spPr>
        <p:txBody>
          <a:bodyPr/>
          <a:lstStyle/>
          <a:p>
            <a:endParaRPr/>
          </a:p>
        </p:txBody>
      </p:sp>
      <p:sp>
        <p:nvSpPr>
          <p:cNvPr id="439" name="Shape 439"/>
          <p:cNvSpPr>
            <a:spLocks noGrp="1"/>
          </p:cNvSpPr>
          <p:nvPr>
            <p:ph type="body" sz="quarter" idx="1"/>
          </p:nvPr>
        </p:nvSpPr>
        <p:spPr>
          <a:prstGeom prst="rect">
            <a:avLst/>
          </a:prstGeom>
        </p:spPr>
        <p:txBody>
          <a:bodyPr/>
          <a:lstStyle/>
          <a:p>
            <a:r>
              <a:t>P23 </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4" name="Shape 454"/>
          <p:cNvSpPr>
            <a:spLocks noGrp="1" noRot="1" noChangeAspect="1"/>
          </p:cNvSpPr>
          <p:nvPr>
            <p:ph type="sldImg"/>
          </p:nvPr>
        </p:nvSpPr>
        <p:spPr>
          <a:prstGeom prst="rect">
            <a:avLst/>
          </a:prstGeom>
        </p:spPr>
        <p:txBody>
          <a:bodyPr/>
          <a:lstStyle/>
          <a:p>
            <a:endParaRPr/>
          </a:p>
        </p:txBody>
      </p:sp>
      <p:sp>
        <p:nvSpPr>
          <p:cNvPr id="455" name="Shape 455"/>
          <p:cNvSpPr>
            <a:spLocks noGrp="1"/>
          </p:cNvSpPr>
          <p:nvPr>
            <p:ph type="body" sz="quarter" idx="1"/>
          </p:nvPr>
        </p:nvSpPr>
        <p:spPr>
          <a:prstGeom prst="rect">
            <a:avLst/>
          </a:prstGeom>
        </p:spPr>
        <p:txBody>
          <a:bodyPr/>
          <a:lstStyle>
            <a:lvl1pPr algn="ctr"/>
          </a:lstStyle>
          <a:p>
            <a:r>
              <a:t>grb</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9" name="Shape 459"/>
          <p:cNvSpPr>
            <a:spLocks noGrp="1" noRot="1" noChangeAspect="1"/>
          </p:cNvSpPr>
          <p:nvPr>
            <p:ph type="sldImg"/>
          </p:nvPr>
        </p:nvSpPr>
        <p:spPr>
          <a:prstGeom prst="rect">
            <a:avLst/>
          </a:prstGeom>
        </p:spPr>
        <p:txBody>
          <a:bodyPr/>
          <a:lstStyle/>
          <a:p>
            <a:endParaRPr/>
          </a:p>
        </p:txBody>
      </p:sp>
      <p:sp>
        <p:nvSpPr>
          <p:cNvPr id="460" name="Shape 460"/>
          <p:cNvSpPr>
            <a:spLocks noGrp="1"/>
          </p:cNvSpPr>
          <p:nvPr>
            <p:ph type="body" sz="quarter" idx="1"/>
          </p:nvPr>
        </p:nvSpPr>
        <p:spPr>
          <a:prstGeom prst="rect">
            <a:avLst/>
          </a:prstGeom>
        </p:spPr>
        <p:txBody>
          <a:bodyPr/>
          <a:lstStyle/>
          <a:p>
            <a:r>
              <a:t>Gary R Bunt</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3" name="Shape 463"/>
          <p:cNvSpPr>
            <a:spLocks noGrp="1" noRot="1" noChangeAspect="1"/>
          </p:cNvSpPr>
          <p:nvPr>
            <p:ph type="sldImg"/>
          </p:nvPr>
        </p:nvSpPr>
        <p:spPr>
          <a:prstGeom prst="rect">
            <a:avLst/>
          </a:prstGeom>
        </p:spPr>
        <p:txBody>
          <a:bodyPr/>
          <a:lstStyle/>
          <a:p>
            <a:endParaRPr/>
          </a:p>
        </p:txBody>
      </p:sp>
      <p:sp>
        <p:nvSpPr>
          <p:cNvPr id="464" name="Shape 464"/>
          <p:cNvSpPr>
            <a:spLocks noGrp="1"/>
          </p:cNvSpPr>
          <p:nvPr>
            <p:ph type="body" sz="quarter" idx="1"/>
          </p:nvPr>
        </p:nvSpPr>
        <p:spPr>
          <a:prstGeom prst="rect">
            <a:avLst/>
          </a:prstGeom>
        </p:spPr>
        <p:txBody>
          <a:bodyPr/>
          <a:lstStyle/>
          <a:p>
            <a:r>
              <a:t>English Heritage &amp; Wikipedia</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x">
  <p:cSld name="Title and Content">
    <p:spTree>
      <p:nvGrpSpPr>
        <p:cNvPr id="1" name=""/>
        <p:cNvGrpSpPr/>
        <p:nvPr/>
      </p:nvGrpSpPr>
      <p:grpSpPr>
        <a:xfrm>
          <a:off x="0" y="0"/>
          <a:ext cx="0" cy="0"/>
          <a:chOff x="0" y="0"/>
          <a:chExt cx="0" cy="0"/>
        </a:xfrm>
      </p:grpSpPr>
      <p:sp>
        <p:nvSpPr>
          <p:cNvPr id="20" name="Title Text"/>
          <p:cNvSpPr txBox="1">
            <a:spLocks noGrp="1"/>
          </p:cNvSpPr>
          <p:nvPr>
            <p:ph type="title"/>
          </p:nvPr>
        </p:nvSpPr>
        <p:spPr>
          <a:prstGeom prst="rect">
            <a:avLst/>
          </a:prstGeom>
        </p:spPr>
        <p:txBody>
          <a:bodyPr/>
          <a:lstStyle/>
          <a:p>
            <a:r>
              <a:t>Title Text</a:t>
            </a:r>
          </a:p>
        </p:txBody>
      </p:sp>
      <p:sp>
        <p:nvSpPr>
          <p:cNvPr id="21" name="Body Level One…"/>
          <p:cNvSpPr txBox="1">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2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Section Header">
    <p:spTree>
      <p:nvGrpSpPr>
        <p:cNvPr id="1" name=""/>
        <p:cNvGrpSpPr/>
        <p:nvPr/>
      </p:nvGrpSpPr>
      <p:grpSpPr>
        <a:xfrm>
          <a:off x="0" y="0"/>
          <a:ext cx="0" cy="0"/>
          <a:chOff x="0" y="0"/>
          <a:chExt cx="0" cy="0"/>
        </a:xfrm>
      </p:grpSpPr>
      <p:sp>
        <p:nvSpPr>
          <p:cNvPr id="29" name="Title Text"/>
          <p:cNvSpPr txBox="1">
            <a:spLocks noGrp="1"/>
          </p:cNvSpPr>
          <p:nvPr>
            <p:ph type="title"/>
          </p:nvPr>
        </p:nvSpPr>
        <p:spPr>
          <a:xfrm>
            <a:off x="722312" y="4406900"/>
            <a:ext cx="7772401" cy="1362075"/>
          </a:xfrm>
          <a:prstGeom prst="rect">
            <a:avLst/>
          </a:prstGeom>
        </p:spPr>
        <p:txBody>
          <a:bodyPr anchor="t"/>
          <a:lstStyle>
            <a:lvl1pPr algn="l">
              <a:defRPr sz="4000" b="1" cap="all"/>
            </a:lvl1pPr>
          </a:lstStyle>
          <a:p>
            <a:r>
              <a:t>Title Text</a:t>
            </a:r>
          </a:p>
        </p:txBody>
      </p:sp>
      <p:sp>
        <p:nvSpPr>
          <p:cNvPr id="30" name="Body Level One…"/>
          <p:cNvSpPr txBox="1">
            <a:spLocks noGrp="1"/>
          </p:cNvSpPr>
          <p:nvPr>
            <p:ph type="body" sz="quarter" idx="1"/>
          </p:nvPr>
        </p:nvSpPr>
        <p:spPr>
          <a:xfrm>
            <a:off x="722312" y="2906713"/>
            <a:ext cx="7772401" cy="1500188"/>
          </a:xfrm>
          <a:prstGeom prst="rect">
            <a:avLst/>
          </a:prstGeom>
        </p:spPr>
        <p:txBody>
          <a:bodyPr anchor="b"/>
          <a:lstStyle>
            <a:lvl1pPr marL="0" indent="0">
              <a:spcBef>
                <a:spcPts val="400"/>
              </a:spcBef>
              <a:buSzTx/>
              <a:buFontTx/>
              <a:buNone/>
              <a:defRPr sz="2000">
                <a:solidFill>
                  <a:srgbClr val="888888"/>
                </a:solidFill>
              </a:defRPr>
            </a:lvl1pPr>
            <a:lvl2pPr marL="0" indent="457200">
              <a:spcBef>
                <a:spcPts val="400"/>
              </a:spcBef>
              <a:buSzTx/>
              <a:buFontTx/>
              <a:buNone/>
              <a:defRPr sz="2000">
                <a:solidFill>
                  <a:srgbClr val="888888"/>
                </a:solidFill>
              </a:defRPr>
            </a:lvl2pPr>
            <a:lvl3pPr marL="0" indent="914400">
              <a:spcBef>
                <a:spcPts val="400"/>
              </a:spcBef>
              <a:buSzTx/>
              <a:buFontTx/>
              <a:buNone/>
              <a:defRPr sz="2000">
                <a:solidFill>
                  <a:srgbClr val="888888"/>
                </a:solidFill>
              </a:defRPr>
            </a:lvl3pPr>
            <a:lvl4pPr marL="0" indent="1371600">
              <a:spcBef>
                <a:spcPts val="400"/>
              </a:spcBef>
              <a:buSzTx/>
              <a:buFontTx/>
              <a:buNone/>
              <a:defRPr sz="2000">
                <a:solidFill>
                  <a:srgbClr val="888888"/>
                </a:solidFill>
              </a:defRPr>
            </a:lvl4pPr>
            <a:lvl5pPr marL="0" indent="1828800">
              <a:spcBef>
                <a:spcPts val="400"/>
              </a:spcBef>
              <a:buSzTx/>
              <a:buFontTx/>
              <a:buNone/>
              <a:defRPr sz="2000">
                <a:solidFill>
                  <a:srgbClr val="888888"/>
                </a:solidFill>
              </a:defRPr>
            </a:lvl5pPr>
          </a:lstStyle>
          <a:p>
            <a:r>
              <a:t>Body Level One</a:t>
            </a:r>
          </a:p>
          <a:p>
            <a:pPr lvl="1"/>
            <a:r>
              <a:t>Body Level Two</a:t>
            </a:r>
          </a:p>
          <a:p>
            <a:pPr lvl="2"/>
            <a:r>
              <a:t>Body Level Three</a:t>
            </a:r>
          </a:p>
          <a:p>
            <a:pPr lvl="3"/>
            <a:r>
              <a:t>Body Level Four</a:t>
            </a:r>
          </a:p>
          <a:p>
            <a:pPr lvl="4"/>
            <a:r>
              <a:t>Body Level Five</a:t>
            </a:r>
          </a:p>
        </p:txBody>
      </p:sp>
      <p:sp>
        <p:nvSpPr>
          <p:cNvPr id="3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Two Content">
    <p:spTree>
      <p:nvGrpSpPr>
        <p:cNvPr id="1" name=""/>
        <p:cNvGrpSpPr/>
        <p:nvPr/>
      </p:nvGrpSpPr>
      <p:grpSpPr>
        <a:xfrm>
          <a:off x="0" y="0"/>
          <a:ext cx="0" cy="0"/>
          <a:chOff x="0" y="0"/>
          <a:chExt cx="0" cy="0"/>
        </a:xfrm>
      </p:grpSpPr>
      <p:sp>
        <p:nvSpPr>
          <p:cNvPr id="38" name="Title Text"/>
          <p:cNvSpPr txBox="1">
            <a:spLocks noGrp="1"/>
          </p:cNvSpPr>
          <p:nvPr>
            <p:ph type="title"/>
          </p:nvPr>
        </p:nvSpPr>
        <p:spPr>
          <a:prstGeom prst="rect">
            <a:avLst/>
          </a:prstGeom>
        </p:spPr>
        <p:txBody>
          <a:bodyPr/>
          <a:lstStyle/>
          <a:p>
            <a:r>
              <a:t>Title Text</a:t>
            </a:r>
          </a:p>
        </p:txBody>
      </p:sp>
      <p:sp>
        <p:nvSpPr>
          <p:cNvPr id="39" name="Body Level One…"/>
          <p:cNvSpPr txBox="1">
            <a:spLocks noGrp="1"/>
          </p:cNvSpPr>
          <p:nvPr>
            <p:ph type="body" sz="half" idx="1"/>
          </p:nvPr>
        </p:nvSpPr>
        <p:spPr>
          <a:xfrm>
            <a:off x="457200" y="1600200"/>
            <a:ext cx="4038600" cy="4525963"/>
          </a:xfrm>
          <a:prstGeom prst="rect">
            <a:avLst/>
          </a:prstGeom>
        </p:spPr>
        <p:txBody>
          <a:bodyPr/>
          <a:lstStyle>
            <a:lvl1pPr>
              <a:spcBef>
                <a:spcPts val="600"/>
              </a:spcBef>
              <a:defRPr sz="2800"/>
            </a:lvl1pPr>
            <a:lvl2pPr marL="790575" indent="-333375">
              <a:spcBef>
                <a:spcPts val="600"/>
              </a:spcBef>
              <a:defRPr sz="2800"/>
            </a:lvl2pPr>
            <a:lvl3pPr marL="1234439" indent="-320039">
              <a:spcBef>
                <a:spcPts val="600"/>
              </a:spcBef>
              <a:defRPr sz="2800"/>
            </a:lvl3pPr>
            <a:lvl4pPr marL="1727200" indent="-355600">
              <a:spcBef>
                <a:spcPts val="600"/>
              </a:spcBef>
              <a:defRPr sz="2800"/>
            </a:lvl4pPr>
            <a:lvl5pPr marL="2184400" indent="-355600">
              <a:spcBef>
                <a:spcPts val="600"/>
              </a:spcBef>
              <a:defRPr sz="2800"/>
            </a:lvl5pPr>
          </a:lstStyle>
          <a:p>
            <a:r>
              <a:t>Body Level One</a:t>
            </a:r>
          </a:p>
          <a:p>
            <a:pPr lvl="1"/>
            <a:r>
              <a:t>Body Level Two</a:t>
            </a:r>
          </a:p>
          <a:p>
            <a:pPr lvl="2"/>
            <a:r>
              <a:t>Body Level Three</a:t>
            </a:r>
          </a:p>
          <a:p>
            <a:pPr lvl="3"/>
            <a:r>
              <a:t>Body Level Four</a:t>
            </a:r>
          </a:p>
          <a:p>
            <a:pPr lvl="4"/>
            <a:r>
              <a:t>Body Level Five</a:t>
            </a:r>
          </a:p>
        </p:txBody>
      </p:sp>
      <p:sp>
        <p:nvSpPr>
          <p:cNvPr id="4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Comparison">
    <p:spTree>
      <p:nvGrpSpPr>
        <p:cNvPr id="1" name=""/>
        <p:cNvGrpSpPr/>
        <p:nvPr/>
      </p:nvGrpSpPr>
      <p:grpSpPr>
        <a:xfrm>
          <a:off x="0" y="0"/>
          <a:ext cx="0" cy="0"/>
          <a:chOff x="0" y="0"/>
          <a:chExt cx="0" cy="0"/>
        </a:xfrm>
      </p:grpSpPr>
      <p:sp>
        <p:nvSpPr>
          <p:cNvPr id="47" name="Title Text"/>
          <p:cNvSpPr txBox="1">
            <a:spLocks noGrp="1"/>
          </p:cNvSpPr>
          <p:nvPr>
            <p:ph type="title"/>
          </p:nvPr>
        </p:nvSpPr>
        <p:spPr>
          <a:prstGeom prst="rect">
            <a:avLst/>
          </a:prstGeom>
        </p:spPr>
        <p:txBody>
          <a:bodyPr/>
          <a:lstStyle/>
          <a:p>
            <a:r>
              <a:t>Title Text</a:t>
            </a:r>
          </a:p>
        </p:txBody>
      </p:sp>
      <p:sp>
        <p:nvSpPr>
          <p:cNvPr id="48" name="Body Level One…"/>
          <p:cNvSpPr txBox="1">
            <a:spLocks noGrp="1"/>
          </p:cNvSpPr>
          <p:nvPr>
            <p:ph type="body" sz="quarter" idx="1"/>
          </p:nvPr>
        </p:nvSpPr>
        <p:spPr>
          <a:xfrm>
            <a:off x="457200" y="1535112"/>
            <a:ext cx="4040188" cy="639763"/>
          </a:xfrm>
          <a:prstGeom prst="rect">
            <a:avLst/>
          </a:prstGeom>
        </p:spPr>
        <p:txBody>
          <a:bodyPr anchor="b"/>
          <a:lstStyle>
            <a:lvl1pPr marL="0" indent="0">
              <a:spcBef>
                <a:spcPts val="500"/>
              </a:spcBef>
              <a:buSzTx/>
              <a:buFontTx/>
              <a:buNone/>
              <a:defRPr sz="2400" b="1"/>
            </a:lvl1pPr>
            <a:lvl2pPr marL="0" indent="457200">
              <a:spcBef>
                <a:spcPts val="500"/>
              </a:spcBef>
              <a:buSzTx/>
              <a:buFontTx/>
              <a:buNone/>
              <a:defRPr sz="2400" b="1"/>
            </a:lvl2pPr>
            <a:lvl3pPr marL="0" indent="914400">
              <a:spcBef>
                <a:spcPts val="500"/>
              </a:spcBef>
              <a:buSzTx/>
              <a:buFontTx/>
              <a:buNone/>
              <a:defRPr sz="2400" b="1"/>
            </a:lvl3pPr>
            <a:lvl4pPr marL="0" indent="1371600">
              <a:spcBef>
                <a:spcPts val="500"/>
              </a:spcBef>
              <a:buSzTx/>
              <a:buFontTx/>
              <a:buNone/>
              <a:defRPr sz="2400" b="1"/>
            </a:lvl4pPr>
            <a:lvl5pPr marL="0" indent="1828800">
              <a:spcBef>
                <a:spcPts val="500"/>
              </a:spcBef>
              <a:buSzTx/>
              <a:buFontTx/>
              <a:buNone/>
              <a:defRPr sz="2400" b="1"/>
            </a:lvl5pPr>
          </a:lstStyle>
          <a:p>
            <a:r>
              <a:t>Body Level One</a:t>
            </a:r>
          </a:p>
          <a:p>
            <a:pPr lvl="1"/>
            <a:r>
              <a:t>Body Level Two</a:t>
            </a:r>
          </a:p>
          <a:p>
            <a:pPr lvl="2"/>
            <a:r>
              <a:t>Body Level Three</a:t>
            </a:r>
          </a:p>
          <a:p>
            <a:pPr lvl="3"/>
            <a:r>
              <a:t>Body Level Four</a:t>
            </a:r>
          </a:p>
          <a:p>
            <a:pPr lvl="4"/>
            <a:r>
              <a:t>Body Level Five</a:t>
            </a:r>
          </a:p>
        </p:txBody>
      </p:sp>
      <p:sp>
        <p:nvSpPr>
          <p:cNvPr id="49" name="Text Placeholder 4"/>
          <p:cNvSpPr>
            <a:spLocks noGrp="1"/>
          </p:cNvSpPr>
          <p:nvPr>
            <p:ph type="body" sz="quarter" idx="21"/>
          </p:nvPr>
        </p:nvSpPr>
        <p:spPr>
          <a:xfrm>
            <a:off x="4645025" y="1535112"/>
            <a:ext cx="4041775" cy="639763"/>
          </a:xfrm>
          <a:prstGeom prst="rect">
            <a:avLst/>
          </a:prstGeom>
        </p:spPr>
        <p:txBody>
          <a:bodyPr anchor="b"/>
          <a:lstStyle/>
          <a:p>
            <a:pPr marL="0" indent="0">
              <a:spcBef>
                <a:spcPts val="500"/>
              </a:spcBef>
              <a:buSzTx/>
              <a:buFontTx/>
              <a:buNone/>
              <a:defRPr sz="2400" b="1"/>
            </a:pPr>
            <a:endParaRPr/>
          </a:p>
        </p:txBody>
      </p:sp>
      <p:sp>
        <p:nvSpPr>
          <p:cNvPr id="5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Title Only">
    <p:spTree>
      <p:nvGrpSpPr>
        <p:cNvPr id="1" name=""/>
        <p:cNvGrpSpPr/>
        <p:nvPr/>
      </p:nvGrpSpPr>
      <p:grpSpPr>
        <a:xfrm>
          <a:off x="0" y="0"/>
          <a:ext cx="0" cy="0"/>
          <a:chOff x="0" y="0"/>
          <a:chExt cx="0" cy="0"/>
        </a:xfrm>
      </p:grpSpPr>
      <p:sp>
        <p:nvSpPr>
          <p:cNvPr id="57" name="Title Text"/>
          <p:cNvSpPr txBox="1">
            <a:spLocks noGrp="1"/>
          </p:cNvSpPr>
          <p:nvPr>
            <p:ph type="title"/>
          </p:nvPr>
        </p:nvSpPr>
        <p:spPr>
          <a:prstGeom prst="rect">
            <a:avLst/>
          </a:prstGeom>
        </p:spPr>
        <p:txBody>
          <a:bodyPr/>
          <a:lstStyle/>
          <a:p>
            <a:r>
              <a:t>Title Text</a:t>
            </a:r>
          </a:p>
        </p:txBody>
      </p:sp>
      <p:sp>
        <p:nvSpPr>
          <p:cNvPr id="5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6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Content with Caption">
    <p:spTree>
      <p:nvGrpSpPr>
        <p:cNvPr id="1" name=""/>
        <p:cNvGrpSpPr/>
        <p:nvPr/>
      </p:nvGrpSpPr>
      <p:grpSpPr>
        <a:xfrm>
          <a:off x="0" y="0"/>
          <a:ext cx="0" cy="0"/>
          <a:chOff x="0" y="0"/>
          <a:chExt cx="0" cy="0"/>
        </a:xfrm>
      </p:grpSpPr>
      <p:sp>
        <p:nvSpPr>
          <p:cNvPr id="72" name="Title Text"/>
          <p:cNvSpPr txBox="1">
            <a:spLocks noGrp="1"/>
          </p:cNvSpPr>
          <p:nvPr>
            <p:ph type="title"/>
          </p:nvPr>
        </p:nvSpPr>
        <p:spPr>
          <a:xfrm>
            <a:off x="457200" y="273050"/>
            <a:ext cx="3008314" cy="1162050"/>
          </a:xfrm>
          <a:prstGeom prst="rect">
            <a:avLst/>
          </a:prstGeom>
        </p:spPr>
        <p:txBody>
          <a:bodyPr anchor="b"/>
          <a:lstStyle>
            <a:lvl1pPr algn="l">
              <a:defRPr sz="2000" b="1"/>
            </a:lvl1pPr>
          </a:lstStyle>
          <a:p>
            <a:r>
              <a:t>Title Text</a:t>
            </a:r>
          </a:p>
        </p:txBody>
      </p:sp>
      <p:sp>
        <p:nvSpPr>
          <p:cNvPr id="73" name="Body Level One…"/>
          <p:cNvSpPr txBox="1">
            <a:spLocks noGrp="1"/>
          </p:cNvSpPr>
          <p:nvPr>
            <p:ph type="body" idx="1"/>
          </p:nvPr>
        </p:nvSpPr>
        <p:spPr>
          <a:xfrm>
            <a:off x="3575050" y="273050"/>
            <a:ext cx="5111750" cy="5853113"/>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74" name="Text Placeholder 3"/>
          <p:cNvSpPr>
            <a:spLocks noGrp="1"/>
          </p:cNvSpPr>
          <p:nvPr>
            <p:ph type="body" sz="half" idx="21"/>
          </p:nvPr>
        </p:nvSpPr>
        <p:spPr>
          <a:xfrm>
            <a:off x="457199" y="1435100"/>
            <a:ext cx="3008315" cy="4691063"/>
          </a:xfrm>
          <a:prstGeom prst="rect">
            <a:avLst/>
          </a:prstGeom>
        </p:spPr>
        <p:txBody>
          <a:bodyPr/>
          <a:lstStyle/>
          <a:p>
            <a:pPr marL="0" indent="0">
              <a:spcBef>
                <a:spcPts val="300"/>
              </a:spcBef>
              <a:buSzTx/>
              <a:buFontTx/>
              <a:buNone/>
              <a:defRPr sz="1400"/>
            </a:pPr>
            <a:endParaRPr/>
          </a:p>
        </p:txBody>
      </p:sp>
      <p:sp>
        <p:nvSpPr>
          <p:cNvPr id="7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Picture with Caption">
    <p:spTree>
      <p:nvGrpSpPr>
        <p:cNvPr id="1" name=""/>
        <p:cNvGrpSpPr/>
        <p:nvPr/>
      </p:nvGrpSpPr>
      <p:grpSpPr>
        <a:xfrm>
          <a:off x="0" y="0"/>
          <a:ext cx="0" cy="0"/>
          <a:chOff x="0" y="0"/>
          <a:chExt cx="0" cy="0"/>
        </a:xfrm>
      </p:grpSpPr>
      <p:sp>
        <p:nvSpPr>
          <p:cNvPr id="82" name="Title Text"/>
          <p:cNvSpPr txBox="1">
            <a:spLocks noGrp="1"/>
          </p:cNvSpPr>
          <p:nvPr>
            <p:ph type="title"/>
          </p:nvPr>
        </p:nvSpPr>
        <p:spPr>
          <a:xfrm>
            <a:off x="1792288" y="4800600"/>
            <a:ext cx="5486401" cy="566738"/>
          </a:xfrm>
          <a:prstGeom prst="rect">
            <a:avLst/>
          </a:prstGeom>
        </p:spPr>
        <p:txBody>
          <a:bodyPr anchor="b"/>
          <a:lstStyle>
            <a:lvl1pPr algn="l">
              <a:defRPr sz="2000" b="1"/>
            </a:lvl1pPr>
          </a:lstStyle>
          <a:p>
            <a:r>
              <a:t>Title Text</a:t>
            </a:r>
          </a:p>
        </p:txBody>
      </p:sp>
      <p:sp>
        <p:nvSpPr>
          <p:cNvPr id="83" name="Picture Placeholder 2"/>
          <p:cNvSpPr>
            <a:spLocks noGrp="1"/>
          </p:cNvSpPr>
          <p:nvPr>
            <p:ph type="pic" sz="half" idx="21"/>
          </p:nvPr>
        </p:nvSpPr>
        <p:spPr>
          <a:xfrm>
            <a:off x="1792288" y="612775"/>
            <a:ext cx="5486401" cy="4114800"/>
          </a:xfrm>
          <a:prstGeom prst="rect">
            <a:avLst/>
          </a:prstGeom>
        </p:spPr>
        <p:txBody>
          <a:bodyPr lIns="91439" rIns="91439">
            <a:noAutofit/>
          </a:bodyPr>
          <a:lstStyle/>
          <a:p>
            <a:endParaRPr/>
          </a:p>
        </p:txBody>
      </p:sp>
      <p:sp>
        <p:nvSpPr>
          <p:cNvPr id="84" name="Body Level One…"/>
          <p:cNvSpPr txBox="1">
            <a:spLocks noGrp="1"/>
          </p:cNvSpPr>
          <p:nvPr>
            <p:ph type="body" sz="quarter" idx="1"/>
          </p:nvPr>
        </p:nvSpPr>
        <p:spPr>
          <a:xfrm>
            <a:off x="1792288" y="5367337"/>
            <a:ext cx="5486401" cy="804863"/>
          </a:xfrm>
          <a:prstGeom prst="rect">
            <a:avLst/>
          </a:prstGeom>
        </p:spPr>
        <p:txBody>
          <a:bodyPr/>
          <a:lstStyle>
            <a:lvl1pPr marL="0" indent="0">
              <a:spcBef>
                <a:spcPts val="300"/>
              </a:spcBef>
              <a:buSzTx/>
              <a:buFontTx/>
              <a:buNone/>
              <a:defRPr sz="1400"/>
            </a:lvl1pPr>
            <a:lvl2pPr marL="0" indent="457200">
              <a:spcBef>
                <a:spcPts val="300"/>
              </a:spcBef>
              <a:buSzTx/>
              <a:buFontTx/>
              <a:buNone/>
              <a:defRPr sz="1400"/>
            </a:lvl2pPr>
            <a:lvl3pPr marL="0" indent="914400">
              <a:spcBef>
                <a:spcPts val="300"/>
              </a:spcBef>
              <a:buSzTx/>
              <a:buFontTx/>
              <a:buNone/>
              <a:defRPr sz="1400"/>
            </a:lvl3pPr>
            <a:lvl4pPr marL="0" indent="1371600">
              <a:spcBef>
                <a:spcPts val="300"/>
              </a:spcBef>
              <a:buSzTx/>
              <a:buFontTx/>
              <a:buNone/>
              <a:defRPr sz="1400"/>
            </a:lvl4pPr>
            <a:lvl5pPr marL="0" indent="1828800">
              <a:spcBef>
                <a:spcPts val="300"/>
              </a:spcBef>
              <a:buSzTx/>
              <a:buFontTx/>
              <a:buNone/>
              <a:defRPr sz="1400"/>
            </a:lvl5pPr>
          </a:lstStyle>
          <a:p>
            <a:r>
              <a:t>Body Level One</a:t>
            </a:r>
          </a:p>
          <a:p>
            <a:pPr lvl="1"/>
            <a:r>
              <a:t>Body Level Two</a:t>
            </a:r>
          </a:p>
          <a:p>
            <a:pPr lvl="2"/>
            <a:r>
              <a:t>Body Level Three</a:t>
            </a:r>
          </a:p>
          <a:p>
            <a:pPr lvl="3"/>
            <a:r>
              <a:t>Body Level Four</a:t>
            </a:r>
          </a:p>
          <a:p>
            <a:pPr lvl="4"/>
            <a:r>
              <a:t>Body Level Five</a:t>
            </a:r>
          </a:p>
        </p:txBody>
      </p:sp>
      <p:sp>
        <p:nvSpPr>
          <p:cNvPr id="8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Title and Vertical Text">
    <p:spTree>
      <p:nvGrpSpPr>
        <p:cNvPr id="1" name=""/>
        <p:cNvGrpSpPr/>
        <p:nvPr/>
      </p:nvGrpSpPr>
      <p:grpSpPr>
        <a:xfrm>
          <a:off x="0" y="0"/>
          <a:ext cx="0" cy="0"/>
          <a:chOff x="0" y="0"/>
          <a:chExt cx="0" cy="0"/>
        </a:xfrm>
      </p:grpSpPr>
      <p:sp>
        <p:nvSpPr>
          <p:cNvPr id="92" name="Title Text"/>
          <p:cNvSpPr txBox="1">
            <a:spLocks noGrp="1"/>
          </p:cNvSpPr>
          <p:nvPr>
            <p:ph type="title"/>
          </p:nvPr>
        </p:nvSpPr>
        <p:spPr>
          <a:prstGeom prst="rect">
            <a:avLst/>
          </a:prstGeom>
        </p:spPr>
        <p:txBody>
          <a:bodyPr/>
          <a:lstStyle/>
          <a:p>
            <a:r>
              <a:t>Title Text</a:t>
            </a:r>
          </a:p>
        </p:txBody>
      </p:sp>
      <p:sp>
        <p:nvSpPr>
          <p:cNvPr id="93" name="Body Level One…"/>
          <p:cNvSpPr txBox="1">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9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type="tx">
  <p:cSld name="Vertical Title and Text">
    <p:spTree>
      <p:nvGrpSpPr>
        <p:cNvPr id="1" name=""/>
        <p:cNvGrpSpPr/>
        <p:nvPr/>
      </p:nvGrpSpPr>
      <p:grpSpPr>
        <a:xfrm>
          <a:off x="0" y="0"/>
          <a:ext cx="0" cy="0"/>
          <a:chOff x="0" y="0"/>
          <a:chExt cx="0" cy="0"/>
        </a:xfrm>
      </p:grpSpPr>
      <p:sp>
        <p:nvSpPr>
          <p:cNvPr id="101" name="Title Text"/>
          <p:cNvSpPr txBox="1">
            <a:spLocks noGrp="1"/>
          </p:cNvSpPr>
          <p:nvPr>
            <p:ph type="title"/>
          </p:nvPr>
        </p:nvSpPr>
        <p:spPr>
          <a:xfrm>
            <a:off x="6629400" y="274638"/>
            <a:ext cx="2057400" cy="5851526"/>
          </a:xfrm>
          <a:prstGeom prst="rect">
            <a:avLst/>
          </a:prstGeom>
        </p:spPr>
        <p:txBody>
          <a:bodyPr/>
          <a:lstStyle/>
          <a:p>
            <a:r>
              <a:t>Title Text</a:t>
            </a:r>
          </a:p>
        </p:txBody>
      </p:sp>
      <p:sp>
        <p:nvSpPr>
          <p:cNvPr id="102" name="Body Level One…"/>
          <p:cNvSpPr txBox="1">
            <a:spLocks noGrp="1"/>
          </p:cNvSpPr>
          <p:nvPr>
            <p:ph type="body" idx="1"/>
          </p:nvPr>
        </p:nvSpPr>
        <p:spPr>
          <a:xfrm>
            <a:off x="457200" y="274638"/>
            <a:ext cx="6019800" cy="5851526"/>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10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bg1"/>
            </a:gs>
            <a:gs pos="100000">
              <a:srgbClr val="949494"/>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2" name="Title Text"/>
          <p:cNvSpPr txBox="1">
            <a:spLocks noGrp="1"/>
          </p:cNvSpPr>
          <p:nvPr>
            <p:ph type="title"/>
          </p:nvPr>
        </p:nvSpPr>
        <p:spPr>
          <a:xfrm>
            <a:off x="457200" y="274638"/>
            <a:ext cx="8229600" cy="11430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nchor="ctr">
            <a:normAutofit/>
          </a:bodyPr>
          <a:lstStyle/>
          <a:p>
            <a:r>
              <a:t>Title Text</a:t>
            </a:r>
          </a:p>
        </p:txBody>
      </p:sp>
      <p:sp>
        <p:nvSpPr>
          <p:cNvPr id="3" name="Body Level One…"/>
          <p:cNvSpPr txBox="1">
            <a:spLocks noGrp="1"/>
          </p:cNvSpPr>
          <p:nvPr>
            <p:ph type="body" idx="1"/>
          </p:nvPr>
        </p:nvSpPr>
        <p:spPr>
          <a:xfrm>
            <a:off x="457200" y="1600200"/>
            <a:ext cx="8229600" cy="452596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normAutofit/>
          </a:bodyPr>
          <a:lstStyle/>
          <a:p>
            <a:r>
              <a:t>Body Level One</a:t>
            </a:r>
          </a:p>
          <a:p>
            <a:pPr lvl="1"/>
            <a:r>
              <a:t>Body Level Two</a:t>
            </a:r>
          </a:p>
          <a:p>
            <a:pPr lvl="2"/>
            <a:r>
              <a:t>Body Level Three</a:t>
            </a:r>
          </a:p>
          <a:p>
            <a:pPr lvl="3"/>
            <a:r>
              <a:t>Body Level Four</a:t>
            </a:r>
          </a:p>
          <a:p>
            <a:pPr lvl="4"/>
            <a:r>
              <a:t>Body Level Five</a:t>
            </a:r>
          </a:p>
        </p:txBody>
      </p:sp>
      <p:sp>
        <p:nvSpPr>
          <p:cNvPr id="4" name="Slide Number"/>
          <p:cNvSpPr txBox="1">
            <a:spLocks noGrp="1"/>
          </p:cNvSpPr>
          <p:nvPr>
            <p:ph type="sldNum" sz="quarter" idx="2"/>
          </p:nvPr>
        </p:nvSpPr>
        <p:spPr>
          <a:xfrm>
            <a:off x="8388885" y="6397942"/>
            <a:ext cx="297916" cy="281941"/>
          </a:xfrm>
          <a:prstGeom prst="rect">
            <a:avLst/>
          </a:prstGeom>
          <a:ln w="12700">
            <a:miter lim="400000"/>
          </a:ln>
        </p:spPr>
        <p:txBody>
          <a:bodyPr wrap="none" lIns="45719" rIns="45719" anchor="ctr">
            <a:spAutoFit/>
          </a:bodyPr>
          <a:lstStyle>
            <a:lvl1pPr algn="r">
              <a:defRPr sz="1200">
                <a:solidFill>
                  <a:srgbClr val="888888"/>
                </a:solidFill>
              </a:defRPr>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Lst>
  <p:transition spd="med"/>
  <p:txStyles>
    <p:titleStyle>
      <a:lvl1pPr marL="0" marR="0" indent="0" algn="ctr" defTabSz="457200" rtl="0" latinLnBrk="0">
        <a:lnSpc>
          <a:spcPct val="100000"/>
        </a:lnSpc>
        <a:spcBef>
          <a:spcPts val="0"/>
        </a:spcBef>
        <a:spcAft>
          <a:spcPts val="0"/>
        </a:spcAft>
        <a:buClrTx/>
        <a:buSzTx/>
        <a:buFontTx/>
        <a:buNone/>
        <a:tabLst/>
        <a:defRPr sz="4400" b="0" i="0" u="none" strike="noStrike" cap="none" spc="0" baseline="0">
          <a:solidFill>
            <a:srgbClr val="000000"/>
          </a:solidFill>
          <a:uFillTx/>
          <a:latin typeface="+mn-lt"/>
          <a:ea typeface="+mn-ea"/>
          <a:cs typeface="+mn-cs"/>
          <a:sym typeface="Verdana"/>
        </a:defRPr>
      </a:lvl1pPr>
      <a:lvl2pPr marL="0" marR="0" indent="0" algn="ctr" defTabSz="457200" rtl="0" latinLnBrk="0">
        <a:lnSpc>
          <a:spcPct val="100000"/>
        </a:lnSpc>
        <a:spcBef>
          <a:spcPts val="0"/>
        </a:spcBef>
        <a:spcAft>
          <a:spcPts val="0"/>
        </a:spcAft>
        <a:buClrTx/>
        <a:buSzTx/>
        <a:buFontTx/>
        <a:buNone/>
        <a:tabLst/>
        <a:defRPr sz="4400" b="0" i="0" u="none" strike="noStrike" cap="none" spc="0" baseline="0">
          <a:solidFill>
            <a:srgbClr val="000000"/>
          </a:solidFill>
          <a:uFillTx/>
          <a:latin typeface="+mn-lt"/>
          <a:ea typeface="+mn-ea"/>
          <a:cs typeface="+mn-cs"/>
          <a:sym typeface="Verdana"/>
        </a:defRPr>
      </a:lvl2pPr>
      <a:lvl3pPr marL="0" marR="0" indent="0" algn="ctr" defTabSz="457200" rtl="0" latinLnBrk="0">
        <a:lnSpc>
          <a:spcPct val="100000"/>
        </a:lnSpc>
        <a:spcBef>
          <a:spcPts val="0"/>
        </a:spcBef>
        <a:spcAft>
          <a:spcPts val="0"/>
        </a:spcAft>
        <a:buClrTx/>
        <a:buSzTx/>
        <a:buFontTx/>
        <a:buNone/>
        <a:tabLst/>
        <a:defRPr sz="4400" b="0" i="0" u="none" strike="noStrike" cap="none" spc="0" baseline="0">
          <a:solidFill>
            <a:srgbClr val="000000"/>
          </a:solidFill>
          <a:uFillTx/>
          <a:latin typeface="+mn-lt"/>
          <a:ea typeface="+mn-ea"/>
          <a:cs typeface="+mn-cs"/>
          <a:sym typeface="Verdana"/>
        </a:defRPr>
      </a:lvl3pPr>
      <a:lvl4pPr marL="0" marR="0" indent="0" algn="ctr" defTabSz="457200" rtl="0" latinLnBrk="0">
        <a:lnSpc>
          <a:spcPct val="100000"/>
        </a:lnSpc>
        <a:spcBef>
          <a:spcPts val="0"/>
        </a:spcBef>
        <a:spcAft>
          <a:spcPts val="0"/>
        </a:spcAft>
        <a:buClrTx/>
        <a:buSzTx/>
        <a:buFontTx/>
        <a:buNone/>
        <a:tabLst/>
        <a:defRPr sz="4400" b="0" i="0" u="none" strike="noStrike" cap="none" spc="0" baseline="0">
          <a:solidFill>
            <a:srgbClr val="000000"/>
          </a:solidFill>
          <a:uFillTx/>
          <a:latin typeface="+mn-lt"/>
          <a:ea typeface="+mn-ea"/>
          <a:cs typeface="+mn-cs"/>
          <a:sym typeface="Verdana"/>
        </a:defRPr>
      </a:lvl4pPr>
      <a:lvl5pPr marL="0" marR="0" indent="0" algn="ctr" defTabSz="457200" rtl="0" latinLnBrk="0">
        <a:lnSpc>
          <a:spcPct val="100000"/>
        </a:lnSpc>
        <a:spcBef>
          <a:spcPts val="0"/>
        </a:spcBef>
        <a:spcAft>
          <a:spcPts val="0"/>
        </a:spcAft>
        <a:buClrTx/>
        <a:buSzTx/>
        <a:buFontTx/>
        <a:buNone/>
        <a:tabLst/>
        <a:defRPr sz="4400" b="0" i="0" u="none" strike="noStrike" cap="none" spc="0" baseline="0">
          <a:solidFill>
            <a:srgbClr val="000000"/>
          </a:solidFill>
          <a:uFillTx/>
          <a:latin typeface="+mn-lt"/>
          <a:ea typeface="+mn-ea"/>
          <a:cs typeface="+mn-cs"/>
          <a:sym typeface="Verdana"/>
        </a:defRPr>
      </a:lvl5pPr>
      <a:lvl6pPr marL="0" marR="0" indent="0" algn="ctr" defTabSz="457200" rtl="0" latinLnBrk="0">
        <a:lnSpc>
          <a:spcPct val="100000"/>
        </a:lnSpc>
        <a:spcBef>
          <a:spcPts val="0"/>
        </a:spcBef>
        <a:spcAft>
          <a:spcPts val="0"/>
        </a:spcAft>
        <a:buClrTx/>
        <a:buSzTx/>
        <a:buFontTx/>
        <a:buNone/>
        <a:tabLst/>
        <a:defRPr sz="4400" b="0" i="0" u="none" strike="noStrike" cap="none" spc="0" baseline="0">
          <a:solidFill>
            <a:srgbClr val="000000"/>
          </a:solidFill>
          <a:uFillTx/>
          <a:latin typeface="+mn-lt"/>
          <a:ea typeface="+mn-ea"/>
          <a:cs typeface="+mn-cs"/>
          <a:sym typeface="Verdana"/>
        </a:defRPr>
      </a:lvl6pPr>
      <a:lvl7pPr marL="0" marR="0" indent="0" algn="ctr" defTabSz="457200" rtl="0" latinLnBrk="0">
        <a:lnSpc>
          <a:spcPct val="100000"/>
        </a:lnSpc>
        <a:spcBef>
          <a:spcPts val="0"/>
        </a:spcBef>
        <a:spcAft>
          <a:spcPts val="0"/>
        </a:spcAft>
        <a:buClrTx/>
        <a:buSzTx/>
        <a:buFontTx/>
        <a:buNone/>
        <a:tabLst/>
        <a:defRPr sz="4400" b="0" i="0" u="none" strike="noStrike" cap="none" spc="0" baseline="0">
          <a:solidFill>
            <a:srgbClr val="000000"/>
          </a:solidFill>
          <a:uFillTx/>
          <a:latin typeface="+mn-lt"/>
          <a:ea typeface="+mn-ea"/>
          <a:cs typeface="+mn-cs"/>
          <a:sym typeface="Verdana"/>
        </a:defRPr>
      </a:lvl7pPr>
      <a:lvl8pPr marL="0" marR="0" indent="0" algn="ctr" defTabSz="457200" rtl="0" latinLnBrk="0">
        <a:lnSpc>
          <a:spcPct val="100000"/>
        </a:lnSpc>
        <a:spcBef>
          <a:spcPts val="0"/>
        </a:spcBef>
        <a:spcAft>
          <a:spcPts val="0"/>
        </a:spcAft>
        <a:buClrTx/>
        <a:buSzTx/>
        <a:buFontTx/>
        <a:buNone/>
        <a:tabLst/>
        <a:defRPr sz="4400" b="0" i="0" u="none" strike="noStrike" cap="none" spc="0" baseline="0">
          <a:solidFill>
            <a:srgbClr val="000000"/>
          </a:solidFill>
          <a:uFillTx/>
          <a:latin typeface="+mn-lt"/>
          <a:ea typeface="+mn-ea"/>
          <a:cs typeface="+mn-cs"/>
          <a:sym typeface="Verdana"/>
        </a:defRPr>
      </a:lvl8pPr>
      <a:lvl9pPr marL="0" marR="0" indent="0" algn="ctr" defTabSz="457200" rtl="0" latinLnBrk="0">
        <a:lnSpc>
          <a:spcPct val="100000"/>
        </a:lnSpc>
        <a:spcBef>
          <a:spcPts val="0"/>
        </a:spcBef>
        <a:spcAft>
          <a:spcPts val="0"/>
        </a:spcAft>
        <a:buClrTx/>
        <a:buSzTx/>
        <a:buFontTx/>
        <a:buNone/>
        <a:tabLst/>
        <a:defRPr sz="4400" b="0" i="0" u="none" strike="noStrike" cap="none" spc="0" baseline="0">
          <a:solidFill>
            <a:srgbClr val="000000"/>
          </a:solidFill>
          <a:uFillTx/>
          <a:latin typeface="+mn-lt"/>
          <a:ea typeface="+mn-ea"/>
          <a:cs typeface="+mn-cs"/>
          <a:sym typeface="Verdana"/>
        </a:defRPr>
      </a:lvl9pPr>
    </p:titleStyle>
    <p:bodyStyle>
      <a:lvl1pPr marL="342900" marR="0" indent="-342900" algn="l" defTabSz="457200" rtl="0" latinLnBrk="0">
        <a:lnSpc>
          <a:spcPct val="100000"/>
        </a:lnSpc>
        <a:spcBef>
          <a:spcPts val="700"/>
        </a:spcBef>
        <a:spcAft>
          <a:spcPts val="0"/>
        </a:spcAft>
        <a:buClrTx/>
        <a:buSzPct val="100000"/>
        <a:buFont typeface="Verdana"/>
        <a:buChar char="•"/>
        <a:tabLst/>
        <a:defRPr sz="3200" b="0" i="0" u="none" strike="noStrike" cap="none" spc="0" baseline="0">
          <a:solidFill>
            <a:srgbClr val="000000"/>
          </a:solidFill>
          <a:uFillTx/>
          <a:latin typeface="+mn-lt"/>
          <a:ea typeface="+mn-ea"/>
          <a:cs typeface="+mn-cs"/>
          <a:sym typeface="Verdana"/>
        </a:defRPr>
      </a:lvl1pPr>
      <a:lvl2pPr marL="783771" marR="0" indent="-326571" algn="l" defTabSz="457200" rtl="0" latinLnBrk="0">
        <a:lnSpc>
          <a:spcPct val="100000"/>
        </a:lnSpc>
        <a:spcBef>
          <a:spcPts val="700"/>
        </a:spcBef>
        <a:spcAft>
          <a:spcPts val="0"/>
        </a:spcAft>
        <a:buClrTx/>
        <a:buSzPct val="100000"/>
        <a:buFont typeface="Verdana"/>
        <a:buChar char="–"/>
        <a:tabLst/>
        <a:defRPr sz="3200" b="0" i="0" u="none" strike="noStrike" cap="none" spc="0" baseline="0">
          <a:solidFill>
            <a:srgbClr val="000000"/>
          </a:solidFill>
          <a:uFillTx/>
          <a:latin typeface="+mn-lt"/>
          <a:ea typeface="+mn-ea"/>
          <a:cs typeface="+mn-cs"/>
          <a:sym typeface="Verdana"/>
        </a:defRPr>
      </a:lvl2pPr>
      <a:lvl3pPr marL="1219200" marR="0" indent="-304800" algn="l" defTabSz="457200" rtl="0" latinLnBrk="0">
        <a:lnSpc>
          <a:spcPct val="100000"/>
        </a:lnSpc>
        <a:spcBef>
          <a:spcPts val="700"/>
        </a:spcBef>
        <a:spcAft>
          <a:spcPts val="0"/>
        </a:spcAft>
        <a:buClrTx/>
        <a:buSzPct val="100000"/>
        <a:buFont typeface="Verdana"/>
        <a:buChar char="•"/>
        <a:tabLst/>
        <a:defRPr sz="3200" b="0" i="0" u="none" strike="noStrike" cap="none" spc="0" baseline="0">
          <a:solidFill>
            <a:srgbClr val="000000"/>
          </a:solidFill>
          <a:uFillTx/>
          <a:latin typeface="+mn-lt"/>
          <a:ea typeface="+mn-ea"/>
          <a:cs typeface="+mn-cs"/>
          <a:sym typeface="Verdana"/>
        </a:defRPr>
      </a:lvl3pPr>
      <a:lvl4pPr marL="1737360" marR="0" indent="-365760" algn="l" defTabSz="457200" rtl="0" latinLnBrk="0">
        <a:lnSpc>
          <a:spcPct val="100000"/>
        </a:lnSpc>
        <a:spcBef>
          <a:spcPts val="700"/>
        </a:spcBef>
        <a:spcAft>
          <a:spcPts val="0"/>
        </a:spcAft>
        <a:buClrTx/>
        <a:buSzPct val="100000"/>
        <a:buFont typeface="Verdana"/>
        <a:buChar char="–"/>
        <a:tabLst/>
        <a:defRPr sz="3200" b="0" i="0" u="none" strike="noStrike" cap="none" spc="0" baseline="0">
          <a:solidFill>
            <a:srgbClr val="000000"/>
          </a:solidFill>
          <a:uFillTx/>
          <a:latin typeface="+mn-lt"/>
          <a:ea typeface="+mn-ea"/>
          <a:cs typeface="+mn-cs"/>
          <a:sym typeface="Verdana"/>
        </a:defRPr>
      </a:lvl4pPr>
      <a:lvl5pPr marL="2194560" marR="0" indent="-365760" algn="l" defTabSz="457200" rtl="0" latinLnBrk="0">
        <a:lnSpc>
          <a:spcPct val="100000"/>
        </a:lnSpc>
        <a:spcBef>
          <a:spcPts val="700"/>
        </a:spcBef>
        <a:spcAft>
          <a:spcPts val="0"/>
        </a:spcAft>
        <a:buClrTx/>
        <a:buSzPct val="100000"/>
        <a:buFont typeface="Verdana"/>
        <a:buChar char="»"/>
        <a:tabLst/>
        <a:defRPr sz="3200" b="0" i="0" u="none" strike="noStrike" cap="none" spc="0" baseline="0">
          <a:solidFill>
            <a:srgbClr val="000000"/>
          </a:solidFill>
          <a:uFillTx/>
          <a:latin typeface="+mn-lt"/>
          <a:ea typeface="+mn-ea"/>
          <a:cs typeface="+mn-cs"/>
          <a:sym typeface="Verdana"/>
        </a:defRPr>
      </a:lvl5pPr>
      <a:lvl6pPr marL="2651760" marR="0" indent="-365760" algn="l" defTabSz="457200" rtl="0" latinLnBrk="0">
        <a:lnSpc>
          <a:spcPct val="100000"/>
        </a:lnSpc>
        <a:spcBef>
          <a:spcPts val="700"/>
        </a:spcBef>
        <a:spcAft>
          <a:spcPts val="0"/>
        </a:spcAft>
        <a:buClrTx/>
        <a:buSzPct val="100000"/>
        <a:buFont typeface="Verdana"/>
        <a:buChar char="•"/>
        <a:tabLst/>
        <a:defRPr sz="3200" b="0" i="0" u="none" strike="noStrike" cap="none" spc="0" baseline="0">
          <a:solidFill>
            <a:srgbClr val="000000"/>
          </a:solidFill>
          <a:uFillTx/>
          <a:latin typeface="+mn-lt"/>
          <a:ea typeface="+mn-ea"/>
          <a:cs typeface="+mn-cs"/>
          <a:sym typeface="Verdana"/>
        </a:defRPr>
      </a:lvl6pPr>
      <a:lvl7pPr marL="3108960" marR="0" indent="-365760" algn="l" defTabSz="457200" rtl="0" latinLnBrk="0">
        <a:lnSpc>
          <a:spcPct val="100000"/>
        </a:lnSpc>
        <a:spcBef>
          <a:spcPts val="700"/>
        </a:spcBef>
        <a:spcAft>
          <a:spcPts val="0"/>
        </a:spcAft>
        <a:buClrTx/>
        <a:buSzPct val="100000"/>
        <a:buFont typeface="Verdana"/>
        <a:buChar char="•"/>
        <a:tabLst/>
        <a:defRPr sz="3200" b="0" i="0" u="none" strike="noStrike" cap="none" spc="0" baseline="0">
          <a:solidFill>
            <a:srgbClr val="000000"/>
          </a:solidFill>
          <a:uFillTx/>
          <a:latin typeface="+mn-lt"/>
          <a:ea typeface="+mn-ea"/>
          <a:cs typeface="+mn-cs"/>
          <a:sym typeface="Verdana"/>
        </a:defRPr>
      </a:lvl7pPr>
      <a:lvl8pPr marL="3566159" marR="0" indent="-365759" algn="l" defTabSz="457200" rtl="0" latinLnBrk="0">
        <a:lnSpc>
          <a:spcPct val="100000"/>
        </a:lnSpc>
        <a:spcBef>
          <a:spcPts val="700"/>
        </a:spcBef>
        <a:spcAft>
          <a:spcPts val="0"/>
        </a:spcAft>
        <a:buClrTx/>
        <a:buSzPct val="100000"/>
        <a:buFont typeface="Verdana"/>
        <a:buChar char="•"/>
        <a:tabLst/>
        <a:defRPr sz="3200" b="0" i="0" u="none" strike="noStrike" cap="none" spc="0" baseline="0">
          <a:solidFill>
            <a:srgbClr val="000000"/>
          </a:solidFill>
          <a:uFillTx/>
          <a:latin typeface="+mn-lt"/>
          <a:ea typeface="+mn-ea"/>
          <a:cs typeface="+mn-cs"/>
          <a:sym typeface="Verdana"/>
        </a:defRPr>
      </a:lvl8pPr>
      <a:lvl9pPr marL="4023359" marR="0" indent="-365759" algn="l" defTabSz="457200" rtl="0" latinLnBrk="0">
        <a:lnSpc>
          <a:spcPct val="100000"/>
        </a:lnSpc>
        <a:spcBef>
          <a:spcPts val="700"/>
        </a:spcBef>
        <a:spcAft>
          <a:spcPts val="0"/>
        </a:spcAft>
        <a:buClrTx/>
        <a:buSzPct val="100000"/>
        <a:buFont typeface="Verdana"/>
        <a:buChar char="•"/>
        <a:tabLst/>
        <a:defRPr sz="3200" b="0" i="0" u="none" strike="noStrike" cap="none" spc="0" baseline="0">
          <a:solidFill>
            <a:srgbClr val="000000"/>
          </a:solidFill>
          <a:uFillTx/>
          <a:latin typeface="+mn-lt"/>
          <a:ea typeface="+mn-ea"/>
          <a:cs typeface="+mn-cs"/>
          <a:sym typeface="Verdana"/>
        </a:defRPr>
      </a:lvl9pPr>
    </p:bodyStyle>
    <p:otherStyle>
      <a:lvl1pPr marL="0" marR="0" indent="0" algn="r" defTabSz="4572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Verdana"/>
        </a:defRPr>
      </a:lvl1pPr>
      <a:lvl2pPr marL="0" marR="0" indent="457200" algn="r" defTabSz="4572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Verdana"/>
        </a:defRPr>
      </a:lvl2pPr>
      <a:lvl3pPr marL="0" marR="0" indent="914400" algn="r" defTabSz="4572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Verdana"/>
        </a:defRPr>
      </a:lvl3pPr>
      <a:lvl4pPr marL="0" marR="0" indent="1371600" algn="r" defTabSz="4572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Verdana"/>
        </a:defRPr>
      </a:lvl4pPr>
      <a:lvl5pPr marL="0" marR="0" indent="1828800" algn="r" defTabSz="4572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Verdana"/>
        </a:defRPr>
      </a:lvl5pPr>
      <a:lvl6pPr marL="0" marR="0" indent="2286000" algn="r" defTabSz="4572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Verdana"/>
        </a:defRPr>
      </a:lvl6pPr>
      <a:lvl7pPr marL="0" marR="0" indent="2743200" algn="r" defTabSz="4572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Verdana"/>
        </a:defRPr>
      </a:lvl7pPr>
      <a:lvl8pPr marL="0" marR="0" indent="3200400" algn="r" defTabSz="4572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Verdana"/>
        </a:defRPr>
      </a:lvl8pPr>
      <a:lvl9pPr marL="0" marR="0" indent="3657600" algn="r" defTabSz="4572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Verdana"/>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hyperlink" Target="https://www.facebook.com/Darululoombury" TargetMode="Externa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user/AlKawtharAcademy" TargetMode="External"/><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2.tif"/><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3.tif"/><Relationship Id="rId2" Type="http://schemas.openxmlformats.org/officeDocument/2006/relationships/hyperlink" Target="http://daruliftaa.com" TargetMode="Externa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4.tif"/><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hyperlink" Target="http://www.salafipublications.com/sps/" TargetMode="Externa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5.tif"/><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hyperlink" Target="http://www.ukim.org" TargetMode="Externa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3" Type="http://schemas.openxmlformats.org/officeDocument/2006/relationships/hyperlink" Target="http://archnet.org/library/images/sites.jsp?key=mosque&amp;collection_id=-1&amp;select=usage" TargetMode="External"/><Relationship Id="rId7" Type="http://schemas.openxmlformats.org/officeDocument/2006/relationships/hyperlink" Target="http://goo.gl/maps/0dJmF" TargetMode="External"/><Relationship Id="rId2" Type="http://schemas.openxmlformats.org/officeDocument/2006/relationships/hyperlink" Target="http://ezproxy.tsd.uwtsd.ac.uk:2112/article/opr/t236MIW/e0546" TargetMode="External"/><Relationship Id="rId1" Type="http://schemas.openxmlformats.org/officeDocument/2006/relationships/slideLayout" Target="../slideLayouts/slideLayout6.xml"/><Relationship Id="rId6" Type="http://schemas.openxmlformats.org/officeDocument/2006/relationships/hyperlink" Target="http://goo.gl/maps/Vo4d5" TargetMode="External"/><Relationship Id="rId5" Type="http://schemas.openxmlformats.org/officeDocument/2006/relationships/hyperlink" Target="http://www.bbc.co.uk/religion/religions/islam/prayer/mosque.shtml" TargetMode="External"/><Relationship Id="rId4" Type="http://schemas.openxmlformats.org/officeDocument/2006/relationships/hyperlink" Target="http://www.saudiaramcoworld.com/issue/201304/" TargetMode="Externa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4.xml.rels><?xml version="1.0" encoding="UTF-8" standalone="yes"?>
<Relationships xmlns="http://schemas.openxmlformats.org/package/2006/relationships"><Relationship Id="rId2" Type="http://schemas.openxmlformats.org/officeDocument/2006/relationships/comments" Target="../comments/comment1.xml"/><Relationship Id="rId1" Type="http://schemas.openxmlformats.org/officeDocument/2006/relationships/slideLayout" Target="../slideLayouts/slideLayout5.xml"/></Relationships>
</file>

<file path=ppt/slides/_rels/slide5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56.xml.rels><?xml version="1.0" encoding="UTF-8" standalone="yes"?>
<Relationships xmlns="http://schemas.openxmlformats.org/package/2006/relationships"><Relationship Id="rId2" Type="http://schemas.openxmlformats.org/officeDocument/2006/relationships/hyperlink" Target="https://www.youtube.com/watch?v=ExP4Cmlyoyo" TargetMode="External"/><Relationship Id="rId1" Type="http://schemas.openxmlformats.org/officeDocument/2006/relationships/slideLayout" Target="../slideLayouts/slideLayout6.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5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6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7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7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6.xml"/></Relationships>
</file>

<file path=ppt/slides/_rels/slide7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7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75.xml.rels><?xml version="1.0" encoding="UTF-8" standalone="yes"?>
<Relationships xmlns="http://schemas.openxmlformats.org/package/2006/relationships"><Relationship Id="rId3" Type="http://schemas.openxmlformats.org/officeDocument/2006/relationships/hyperlink" Target="http://www.bricklanejammemasjid.co.uk" TargetMode="External"/><Relationship Id="rId2" Type="http://schemas.openxmlformats.org/officeDocument/2006/relationships/hyperlink" Target="https://www.youtube.com/watch?v=GpZjHhsCpE4" TargetMode="External"/><Relationship Id="rId1" Type="http://schemas.openxmlformats.org/officeDocument/2006/relationships/slideLayout" Target="../slideLayouts/slideLayout6.xml"/></Relationships>
</file>

<file path=ppt/slides/_rels/slide76.xml.rels><?xml version="1.0" encoding="UTF-8" standalone="yes"?>
<Relationships xmlns="http://schemas.openxmlformats.org/package/2006/relationships"><Relationship Id="rId3" Type="http://schemas.openxmlformats.org/officeDocument/2006/relationships/hyperlink" Target="https://www.youtube.com/watch?v=2sI7suYOuN4" TargetMode="External"/><Relationship Id="rId2" Type="http://schemas.openxmlformats.org/officeDocument/2006/relationships/hyperlink" Target="http://www.iccuk.org" TargetMode="External"/><Relationship Id="rId1" Type="http://schemas.openxmlformats.org/officeDocument/2006/relationships/slideLayout" Target="../slideLayouts/slideLayout6.xml"/></Relationships>
</file>

<file path=ppt/slides/_rels/slide77.xml.rels><?xml version="1.0" encoding="UTF-8" standalone="yes"?>
<Relationships xmlns="http://schemas.openxmlformats.org/package/2006/relationships"><Relationship Id="rId2" Type="http://schemas.openxmlformats.org/officeDocument/2006/relationships/comments" Target="../comments/comment2.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85000"/>
              </a:schemeClr>
            </a:gs>
            <a:gs pos="100000">
              <a:schemeClr val="bg1"/>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112" name="Title 1"/>
          <p:cNvSpPr txBox="1">
            <a:spLocks noGrp="1"/>
          </p:cNvSpPr>
          <p:nvPr>
            <p:ph type="title"/>
          </p:nvPr>
        </p:nvSpPr>
        <p:spPr>
          <a:xfrm>
            <a:off x="457200" y="2476417"/>
            <a:ext cx="8229600" cy="1143001"/>
          </a:xfrm>
          <a:prstGeom prst="rect">
            <a:avLst/>
          </a:prstGeom>
        </p:spPr>
        <p:txBody>
          <a:bodyPr>
            <a:normAutofit fontScale="90000"/>
          </a:bodyPr>
          <a:lstStyle/>
          <a:p>
            <a:pPr defTabSz="397763">
              <a:defRPr sz="3393"/>
            </a:pPr>
            <a:r>
              <a:rPr dirty="0"/>
              <a:t>Diversity of Muslim Perspectives </a:t>
            </a:r>
            <a:br>
              <a:rPr dirty="0"/>
            </a:br>
            <a:r>
              <a:rPr dirty="0"/>
              <a:t>in the UK</a:t>
            </a:r>
            <a:br>
              <a:rPr lang="en-GB" dirty="0"/>
            </a:br>
            <a:br>
              <a:rPr lang="en-GB" dirty="0"/>
            </a:br>
            <a:br>
              <a:rPr lang="en-GB" dirty="0"/>
            </a:br>
            <a:r>
              <a:rPr lang="en-GB" dirty="0"/>
              <a:t>ISLAM TODAY L7</a:t>
            </a:r>
            <a:br>
              <a:rPr lang="en-GB" dirty="0"/>
            </a:br>
            <a:br>
              <a:rPr lang="en-GB" dirty="0"/>
            </a:br>
            <a:r>
              <a:rPr lang="en-GB" sz="2200" i="1" dirty="0"/>
              <a:t>images used in seminar removed </a:t>
            </a:r>
            <a:br>
              <a:rPr lang="en-GB" sz="2200" i="1" dirty="0"/>
            </a:br>
            <a:r>
              <a:rPr lang="en-GB" sz="2200" i="1" dirty="0"/>
              <a:t>for copyright reasons – </a:t>
            </a:r>
            <a:r>
              <a:rPr lang="en-GB" sz="2200" i="1"/>
              <a:t>remaining photos </a:t>
            </a:r>
            <a:r>
              <a:rPr lang="en-GB" sz="2200" i="1" dirty="0"/>
              <a:t>© Gary R. Bunt 2021</a:t>
            </a:r>
            <a:endParaRPr sz="2200" i="1" dirty="0"/>
          </a:p>
        </p:txBody>
      </p:sp>
    </p:spTree>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85000"/>
              </a:schemeClr>
            </a:gs>
            <a:gs pos="100000">
              <a:schemeClr val="bg1"/>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114" name="Title 1"/>
          <p:cNvSpPr txBox="1">
            <a:spLocks noGrp="1"/>
          </p:cNvSpPr>
          <p:nvPr>
            <p:ph type="title"/>
          </p:nvPr>
        </p:nvSpPr>
        <p:spPr>
          <a:prstGeom prst="rect">
            <a:avLst/>
          </a:prstGeom>
        </p:spPr>
        <p:txBody>
          <a:bodyPr/>
          <a:lstStyle/>
          <a:p>
            <a:pPr defTabSz="397763">
              <a:defRPr sz="3393"/>
            </a:pPr>
            <a:r>
              <a:t>Diversity of Muslim Perspectives </a:t>
            </a:r>
            <a:br/>
            <a:r>
              <a:t>in the UK</a:t>
            </a:r>
          </a:p>
        </p:txBody>
      </p:sp>
      <p:sp>
        <p:nvSpPr>
          <p:cNvPr id="115" name="TextBox 2"/>
          <p:cNvSpPr txBox="1"/>
          <p:nvPr/>
        </p:nvSpPr>
        <p:spPr>
          <a:xfrm>
            <a:off x="1668146" y="2776844"/>
            <a:ext cx="5851883" cy="26695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45719" rIns="45719">
            <a:spAutoFit/>
          </a:bodyPr>
          <a:lstStyle/>
          <a:p>
            <a:pPr>
              <a:defRPr sz="2400"/>
            </a:pPr>
            <a:r>
              <a:t>In terms of complexity, goes beyond:</a:t>
            </a:r>
          </a:p>
          <a:p>
            <a:pPr>
              <a:defRPr sz="2400"/>
            </a:pPr>
            <a:endParaRPr/>
          </a:p>
          <a:p>
            <a:pPr>
              <a:defRPr sz="2400"/>
            </a:pPr>
            <a:r>
              <a:t>Sunni</a:t>
            </a:r>
          </a:p>
          <a:p>
            <a:pPr>
              <a:defRPr sz="2400"/>
            </a:pPr>
            <a:endParaRPr/>
          </a:p>
          <a:p>
            <a:pPr>
              <a:defRPr sz="2400"/>
            </a:pPr>
            <a:r>
              <a:t>Shi’a</a:t>
            </a:r>
          </a:p>
          <a:p>
            <a:pPr>
              <a:defRPr sz="2400"/>
            </a:pPr>
            <a:endParaRPr/>
          </a:p>
          <a:p>
            <a:pPr>
              <a:defRPr sz="2400"/>
            </a:pPr>
            <a:r>
              <a:t>Sufi</a:t>
            </a:r>
          </a:p>
        </p:txBody>
      </p:sp>
    </p:spTree>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85000"/>
              </a:schemeClr>
            </a:gs>
            <a:gs pos="100000">
              <a:schemeClr val="bg1"/>
            </a:gs>
          </a:gsLst>
          <a:path path="circle">
            <a:fillToRect l="50000" t="50000" r="50000" b="50000"/>
          </a:path>
          <a:tileRect/>
        </a:gradFill>
        <a:effectLst/>
      </p:bgPr>
    </p:bg>
    <p:spTree>
      <p:nvGrpSpPr>
        <p:cNvPr id="1" name=""/>
        <p:cNvGrpSpPr/>
        <p:nvPr/>
      </p:nvGrpSpPr>
      <p:grpSpPr>
        <a:xfrm>
          <a:off x="0" y="0"/>
          <a:ext cx="0" cy="0"/>
          <a:chOff x="0" y="0"/>
          <a:chExt cx="0" cy="0"/>
        </a:xfrm>
      </p:grpSpPr>
      <p:grpSp>
        <p:nvGrpSpPr>
          <p:cNvPr id="137" name="Diagram 1"/>
          <p:cNvGrpSpPr/>
          <p:nvPr/>
        </p:nvGrpSpPr>
        <p:grpSpPr>
          <a:xfrm>
            <a:off x="1245250" y="194677"/>
            <a:ext cx="6547837" cy="6320750"/>
            <a:chOff x="0" y="0"/>
            <a:chExt cx="6547836" cy="6320749"/>
          </a:xfrm>
        </p:grpSpPr>
        <p:grpSp>
          <p:nvGrpSpPr>
            <p:cNvPr id="119" name="Group"/>
            <p:cNvGrpSpPr/>
            <p:nvPr/>
          </p:nvGrpSpPr>
          <p:grpSpPr>
            <a:xfrm>
              <a:off x="2319887" y="0"/>
              <a:ext cx="2236763" cy="2236762"/>
              <a:chOff x="0" y="0"/>
              <a:chExt cx="2236761" cy="2236761"/>
            </a:xfrm>
          </p:grpSpPr>
          <p:sp>
            <p:nvSpPr>
              <p:cNvPr id="117" name="Circle"/>
              <p:cNvSpPr/>
              <p:nvPr/>
            </p:nvSpPr>
            <p:spPr>
              <a:xfrm>
                <a:off x="-1" y="-1"/>
                <a:ext cx="2236763" cy="2236763"/>
              </a:xfrm>
              <a:prstGeom prst="ellipse">
                <a:avLst/>
              </a:prstGeom>
              <a:gradFill flip="none" rotWithShape="1">
                <a:gsLst>
                  <a:gs pos="0">
                    <a:srgbClr val="1E3D7C"/>
                  </a:gs>
                  <a:gs pos="100000">
                    <a:srgbClr val="ADB6D7"/>
                  </a:gs>
                </a:gsLst>
                <a:lin ang="16200000" scaled="0"/>
              </a:gradFill>
              <a:ln w="12700" cap="flat">
                <a:noFill/>
                <a:miter lim="400000"/>
              </a:ln>
              <a:effectLst>
                <a:outerShdw blurRad="38100" dist="23000" dir="5400000" rotWithShape="0">
                  <a:srgbClr val="000000">
                    <a:alpha val="35000"/>
                  </a:srgbClr>
                </a:outerShdw>
              </a:effectLst>
            </p:spPr>
            <p:txBody>
              <a:bodyPr wrap="square" lIns="45719" tIns="45719" rIns="45719" bIns="45719" numCol="1" anchor="ctr">
                <a:noAutofit/>
              </a:bodyPr>
              <a:lstStyle/>
              <a:p>
                <a:pPr algn="ctr" defTabSz="1111250">
                  <a:lnSpc>
                    <a:spcPct val="90000"/>
                  </a:lnSpc>
                  <a:spcBef>
                    <a:spcPts val="700"/>
                  </a:spcBef>
                  <a:defRPr sz="2500">
                    <a:solidFill>
                      <a:srgbClr val="FFFFFF"/>
                    </a:solidFill>
                  </a:defRPr>
                </a:pPr>
                <a:endParaRPr/>
              </a:p>
            </p:txBody>
          </p:sp>
          <p:sp>
            <p:nvSpPr>
              <p:cNvPr id="118" name="Deobandi"/>
              <p:cNvSpPr txBox="1"/>
              <p:nvPr/>
            </p:nvSpPr>
            <p:spPr>
              <a:xfrm>
                <a:off x="327566" y="656858"/>
                <a:ext cx="1581630" cy="923046"/>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31750" tIns="31750" rIns="31750" bIns="31750" numCol="1" anchor="ctr">
                <a:noAutofit/>
              </a:bodyPr>
              <a:lstStyle>
                <a:lvl1pPr algn="ctr" defTabSz="1111250">
                  <a:lnSpc>
                    <a:spcPct val="90000"/>
                  </a:lnSpc>
                  <a:spcBef>
                    <a:spcPts val="1000"/>
                  </a:spcBef>
                  <a:defRPr sz="2500">
                    <a:solidFill>
                      <a:srgbClr val="FFFFFF"/>
                    </a:solidFill>
                  </a:defRPr>
                </a:lvl1pPr>
              </a:lstStyle>
              <a:p>
                <a:r>
                  <a:t>Deobandi</a:t>
                </a:r>
              </a:p>
            </p:txBody>
          </p:sp>
        </p:grpSp>
        <p:sp>
          <p:nvSpPr>
            <p:cNvPr id="120" name="Shape"/>
            <p:cNvSpPr/>
            <p:nvPr/>
          </p:nvSpPr>
          <p:spPr>
            <a:xfrm>
              <a:off x="4102961" y="1482572"/>
              <a:ext cx="524961" cy="566239"/>
            </a:xfrm>
            <a:custGeom>
              <a:avLst/>
              <a:gdLst/>
              <a:ahLst/>
              <a:cxnLst>
                <a:cxn ang="0">
                  <a:pos x="wd2" y="hd2"/>
                </a:cxn>
                <a:cxn ang="5400000">
                  <a:pos x="wd2" y="hd2"/>
                </a:cxn>
                <a:cxn ang="10800000">
                  <a:pos x="wd2" y="hd2"/>
                </a:cxn>
                <a:cxn ang="16200000">
                  <a:pos x="wd2" y="hd2"/>
                </a:cxn>
              </a:cxnLst>
              <a:rect l="0" t="0" r="r" b="b"/>
              <a:pathLst>
                <a:path w="21600" h="21600" extrusionOk="0">
                  <a:moveTo>
                    <a:pt x="9345" y="0"/>
                  </a:moveTo>
                  <a:lnTo>
                    <a:pt x="17808" y="5701"/>
                  </a:lnTo>
                  <a:lnTo>
                    <a:pt x="20923" y="1726"/>
                  </a:lnTo>
                  <a:lnTo>
                    <a:pt x="21600" y="17364"/>
                  </a:lnTo>
                  <a:lnTo>
                    <a:pt x="5349" y="21600"/>
                  </a:lnTo>
                  <a:lnTo>
                    <a:pt x="8464" y="17625"/>
                  </a:lnTo>
                  <a:lnTo>
                    <a:pt x="0" y="11924"/>
                  </a:lnTo>
                  <a:close/>
                </a:path>
              </a:pathLst>
            </a:custGeom>
            <a:gradFill flip="none" rotWithShape="1">
              <a:gsLst>
                <a:gs pos="0">
                  <a:srgbClr val="A8ACBC"/>
                </a:gs>
                <a:gs pos="100000">
                  <a:srgbClr val="D2D7E7"/>
                </a:gs>
              </a:gsLst>
              <a:lin ang="16200000" scaled="0"/>
            </a:gradFill>
            <a:ln w="12700" cap="flat">
              <a:noFill/>
              <a:miter lim="400000"/>
            </a:ln>
            <a:effectLst>
              <a:outerShdw blurRad="38100" dist="23000" dir="5400000" rotWithShape="0">
                <a:srgbClr val="000000">
                  <a:alpha val="35000"/>
                </a:srgbClr>
              </a:outerShdw>
            </a:effectLst>
          </p:spPr>
          <p:txBody>
            <a:bodyPr wrap="square" lIns="45719" tIns="45719" rIns="45719" bIns="45719" numCol="1" anchor="ctr">
              <a:noAutofit/>
            </a:bodyPr>
            <a:lstStyle/>
            <a:p>
              <a:pPr algn="ctr" defTabSz="889000">
                <a:lnSpc>
                  <a:spcPct val="90000"/>
                </a:lnSpc>
                <a:spcBef>
                  <a:spcPts val="700"/>
                </a:spcBef>
                <a:defRPr sz="2000">
                  <a:solidFill>
                    <a:srgbClr val="FFFFFF"/>
                  </a:solidFill>
                </a:defRPr>
              </a:pPr>
              <a:endParaRPr/>
            </a:p>
          </p:txBody>
        </p:sp>
        <p:grpSp>
          <p:nvGrpSpPr>
            <p:cNvPr id="123" name="Group"/>
            <p:cNvGrpSpPr/>
            <p:nvPr/>
          </p:nvGrpSpPr>
          <p:grpSpPr>
            <a:xfrm>
              <a:off x="4639776" y="1685498"/>
              <a:ext cx="1908061" cy="1908061"/>
              <a:chOff x="0" y="0"/>
              <a:chExt cx="1908060" cy="1908060"/>
            </a:xfrm>
          </p:grpSpPr>
          <p:sp>
            <p:nvSpPr>
              <p:cNvPr id="121" name="Circle"/>
              <p:cNvSpPr/>
              <p:nvPr/>
            </p:nvSpPr>
            <p:spPr>
              <a:xfrm>
                <a:off x="-1" y="-1"/>
                <a:ext cx="1908062" cy="1908062"/>
              </a:xfrm>
              <a:prstGeom prst="ellipse">
                <a:avLst/>
              </a:prstGeom>
              <a:gradFill flip="none" rotWithShape="1">
                <a:gsLst>
                  <a:gs pos="0">
                    <a:srgbClr val="1E3D7C"/>
                  </a:gs>
                  <a:gs pos="100000">
                    <a:srgbClr val="ADB6D7"/>
                  </a:gs>
                </a:gsLst>
                <a:lin ang="16200000" scaled="0"/>
              </a:gradFill>
              <a:ln w="12700" cap="flat">
                <a:noFill/>
                <a:miter lim="400000"/>
              </a:ln>
              <a:effectLst>
                <a:outerShdw blurRad="38100" dist="23000" dir="5400000" rotWithShape="0">
                  <a:srgbClr val="000000">
                    <a:alpha val="35000"/>
                  </a:srgbClr>
                </a:outerShdw>
              </a:effectLst>
            </p:spPr>
            <p:txBody>
              <a:bodyPr wrap="square" lIns="45719" tIns="45719" rIns="45719" bIns="45719" numCol="1" anchor="ctr">
                <a:noAutofit/>
              </a:bodyPr>
              <a:lstStyle/>
              <a:p>
                <a:pPr algn="ctr" defTabSz="1111250">
                  <a:lnSpc>
                    <a:spcPct val="90000"/>
                  </a:lnSpc>
                  <a:spcBef>
                    <a:spcPts val="700"/>
                  </a:spcBef>
                  <a:defRPr sz="2500">
                    <a:solidFill>
                      <a:srgbClr val="FFFFFF"/>
                    </a:solidFill>
                  </a:defRPr>
                </a:pPr>
                <a:endParaRPr/>
              </a:p>
            </p:txBody>
          </p:sp>
          <p:sp>
            <p:nvSpPr>
              <p:cNvPr id="122" name="Tablighi Jamaat"/>
              <p:cNvSpPr txBox="1"/>
              <p:nvPr/>
            </p:nvSpPr>
            <p:spPr>
              <a:xfrm>
                <a:off x="279429" y="560330"/>
                <a:ext cx="1349203" cy="787401"/>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31750" tIns="31750" rIns="31750" bIns="31750" numCol="1" anchor="ctr">
                <a:spAutoFit/>
              </a:bodyPr>
              <a:lstStyle>
                <a:lvl1pPr algn="ctr" defTabSz="1111250">
                  <a:lnSpc>
                    <a:spcPct val="90000"/>
                  </a:lnSpc>
                  <a:spcBef>
                    <a:spcPts val="1000"/>
                  </a:spcBef>
                  <a:defRPr sz="2500">
                    <a:solidFill>
                      <a:srgbClr val="FFFFFF"/>
                    </a:solidFill>
                  </a:defRPr>
                </a:lvl1pPr>
              </a:lstStyle>
              <a:p>
                <a:r>
                  <a:t>Tablighi Jamaat</a:t>
                </a:r>
              </a:p>
            </p:txBody>
          </p:sp>
        </p:grpSp>
        <p:sp>
          <p:nvSpPr>
            <p:cNvPr id="124" name="Shape"/>
            <p:cNvSpPr/>
            <p:nvPr/>
          </p:nvSpPr>
          <p:spPr>
            <a:xfrm>
              <a:off x="4848967" y="3687919"/>
              <a:ext cx="612453" cy="543335"/>
            </a:xfrm>
            <a:custGeom>
              <a:avLst/>
              <a:gdLst/>
              <a:ahLst/>
              <a:cxnLst>
                <a:cxn ang="0">
                  <a:pos x="wd2" y="hd2"/>
                </a:cxn>
                <a:cxn ang="5400000">
                  <a:pos x="wd2" y="hd2"/>
                </a:cxn>
                <a:cxn ang="10800000">
                  <a:pos x="wd2" y="hd2"/>
                </a:cxn>
                <a:cxn ang="16200000">
                  <a:pos x="wd2" y="hd2"/>
                </a:cxn>
              </a:cxnLst>
              <a:rect l="0" t="0" r="r" b="b"/>
              <a:pathLst>
                <a:path w="21600" h="21600" extrusionOk="0">
                  <a:moveTo>
                    <a:pt x="20051" y="4747"/>
                  </a:moveTo>
                  <a:lnTo>
                    <a:pt x="17280" y="14360"/>
                  </a:lnTo>
                  <a:lnTo>
                    <a:pt x="21600" y="15942"/>
                  </a:lnTo>
                  <a:lnTo>
                    <a:pt x="8029" y="21600"/>
                  </a:lnTo>
                  <a:lnTo>
                    <a:pt x="0" y="8031"/>
                  </a:lnTo>
                  <a:lnTo>
                    <a:pt x="4320" y="9613"/>
                  </a:lnTo>
                  <a:lnTo>
                    <a:pt x="7091" y="0"/>
                  </a:lnTo>
                  <a:close/>
                </a:path>
              </a:pathLst>
            </a:custGeom>
            <a:gradFill flip="none" rotWithShape="1">
              <a:gsLst>
                <a:gs pos="0">
                  <a:srgbClr val="A8ACBC"/>
                </a:gs>
                <a:gs pos="100000">
                  <a:srgbClr val="D2D7E7"/>
                </a:gs>
              </a:gsLst>
              <a:lin ang="16200000" scaled="0"/>
            </a:gradFill>
            <a:ln w="12700" cap="flat">
              <a:noFill/>
              <a:miter lim="400000"/>
            </a:ln>
            <a:effectLst>
              <a:outerShdw blurRad="38100" dist="23000" dir="5400000" rotWithShape="0">
                <a:srgbClr val="000000">
                  <a:alpha val="35000"/>
                </a:srgbClr>
              </a:outerShdw>
            </a:effectLst>
          </p:spPr>
          <p:txBody>
            <a:bodyPr wrap="square" lIns="45719" tIns="45719" rIns="45719" bIns="45719" numCol="1" anchor="ctr">
              <a:noAutofit/>
            </a:bodyPr>
            <a:lstStyle/>
            <a:p>
              <a:pPr algn="ctr" defTabSz="889000">
                <a:lnSpc>
                  <a:spcPct val="90000"/>
                </a:lnSpc>
                <a:spcBef>
                  <a:spcPts val="700"/>
                </a:spcBef>
                <a:defRPr sz="2000">
                  <a:solidFill>
                    <a:srgbClr val="FFFFFF"/>
                  </a:solidFill>
                </a:defRPr>
              </a:pPr>
              <a:endParaRPr/>
            </a:p>
          </p:txBody>
        </p:sp>
        <p:grpSp>
          <p:nvGrpSpPr>
            <p:cNvPr id="127" name="Group"/>
            <p:cNvGrpSpPr/>
            <p:nvPr/>
          </p:nvGrpSpPr>
          <p:grpSpPr>
            <a:xfrm>
              <a:off x="3753658" y="4412689"/>
              <a:ext cx="1908061" cy="1908061"/>
              <a:chOff x="0" y="0"/>
              <a:chExt cx="1908060" cy="1908060"/>
            </a:xfrm>
          </p:grpSpPr>
          <p:sp>
            <p:nvSpPr>
              <p:cNvPr id="125" name="Circle"/>
              <p:cNvSpPr/>
              <p:nvPr/>
            </p:nvSpPr>
            <p:spPr>
              <a:xfrm>
                <a:off x="-1" y="-1"/>
                <a:ext cx="1908062" cy="1908062"/>
              </a:xfrm>
              <a:prstGeom prst="ellipse">
                <a:avLst/>
              </a:prstGeom>
              <a:gradFill flip="none" rotWithShape="1">
                <a:gsLst>
                  <a:gs pos="0">
                    <a:srgbClr val="1E3D7C"/>
                  </a:gs>
                  <a:gs pos="100000">
                    <a:srgbClr val="ADB6D7"/>
                  </a:gs>
                </a:gsLst>
                <a:lin ang="16200000" scaled="0"/>
              </a:gradFill>
              <a:ln w="12700" cap="flat">
                <a:noFill/>
                <a:miter lim="400000"/>
              </a:ln>
              <a:effectLst>
                <a:outerShdw blurRad="38100" dist="23000" dir="5400000" rotWithShape="0">
                  <a:srgbClr val="000000">
                    <a:alpha val="35000"/>
                  </a:srgbClr>
                </a:outerShdw>
              </a:effectLst>
            </p:spPr>
            <p:txBody>
              <a:bodyPr wrap="square" lIns="45719" tIns="45719" rIns="45719" bIns="45719" numCol="1" anchor="ctr">
                <a:noAutofit/>
              </a:bodyPr>
              <a:lstStyle/>
              <a:p>
                <a:pPr algn="ctr" defTabSz="1111250">
                  <a:lnSpc>
                    <a:spcPct val="90000"/>
                  </a:lnSpc>
                  <a:spcBef>
                    <a:spcPts val="700"/>
                  </a:spcBef>
                  <a:defRPr sz="2500">
                    <a:solidFill>
                      <a:srgbClr val="FFFFFF"/>
                    </a:solidFill>
                  </a:defRPr>
                </a:pPr>
                <a:endParaRPr/>
              </a:p>
            </p:txBody>
          </p:sp>
          <p:sp>
            <p:nvSpPr>
              <p:cNvPr id="126" name="Salafi"/>
              <p:cNvSpPr txBox="1"/>
              <p:nvPr/>
            </p:nvSpPr>
            <p:spPr>
              <a:xfrm>
                <a:off x="279429" y="731780"/>
                <a:ext cx="1349203" cy="444501"/>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31750" tIns="31750" rIns="31750" bIns="31750" numCol="1" anchor="ctr">
                <a:spAutoFit/>
              </a:bodyPr>
              <a:lstStyle>
                <a:lvl1pPr algn="ctr" defTabSz="1111250">
                  <a:lnSpc>
                    <a:spcPct val="90000"/>
                  </a:lnSpc>
                  <a:spcBef>
                    <a:spcPts val="1000"/>
                  </a:spcBef>
                  <a:defRPr sz="2500">
                    <a:solidFill>
                      <a:srgbClr val="FFFFFF"/>
                    </a:solidFill>
                  </a:defRPr>
                </a:lvl1pPr>
              </a:lstStyle>
              <a:p>
                <a:r>
                  <a:t>Salafi</a:t>
                </a:r>
              </a:p>
            </p:txBody>
          </p:sp>
        </p:grpSp>
        <p:sp>
          <p:nvSpPr>
            <p:cNvPr id="128" name="Shape"/>
            <p:cNvSpPr/>
            <p:nvPr/>
          </p:nvSpPr>
          <p:spPr>
            <a:xfrm>
              <a:off x="3034047" y="5044735"/>
              <a:ext cx="508525" cy="643971"/>
            </a:xfrm>
            <a:custGeom>
              <a:avLst/>
              <a:gdLst/>
              <a:ahLst/>
              <a:cxnLst>
                <a:cxn ang="0">
                  <a:pos x="wd2" y="hd2"/>
                </a:cxn>
                <a:cxn ang="5400000">
                  <a:pos x="wd2" y="hd2"/>
                </a:cxn>
                <a:cxn ang="10800000">
                  <a:pos x="wd2" y="hd2"/>
                </a:cxn>
                <a:cxn ang="16200000">
                  <a:pos x="wd2" y="hd2"/>
                </a:cxn>
              </a:cxnLst>
              <a:rect l="0" t="0" r="r" b="b"/>
              <a:pathLst>
                <a:path w="21600" h="21600" extrusionOk="0">
                  <a:moveTo>
                    <a:pt x="21600" y="17280"/>
                  </a:moveTo>
                  <a:lnTo>
                    <a:pt x="10800" y="17280"/>
                  </a:lnTo>
                  <a:lnTo>
                    <a:pt x="10800" y="21600"/>
                  </a:lnTo>
                  <a:lnTo>
                    <a:pt x="0" y="10800"/>
                  </a:lnTo>
                  <a:lnTo>
                    <a:pt x="10800" y="0"/>
                  </a:lnTo>
                  <a:lnTo>
                    <a:pt x="10800" y="4320"/>
                  </a:lnTo>
                  <a:lnTo>
                    <a:pt x="21600" y="4320"/>
                  </a:lnTo>
                  <a:close/>
                </a:path>
              </a:pathLst>
            </a:custGeom>
            <a:gradFill flip="none" rotWithShape="1">
              <a:gsLst>
                <a:gs pos="0">
                  <a:srgbClr val="A8ACBC"/>
                </a:gs>
                <a:gs pos="100000">
                  <a:srgbClr val="D2D7E7"/>
                </a:gs>
              </a:gsLst>
              <a:lin ang="16200000" scaled="0"/>
            </a:gradFill>
            <a:ln w="12700" cap="flat">
              <a:noFill/>
              <a:miter lim="400000"/>
            </a:ln>
            <a:effectLst>
              <a:outerShdw blurRad="38100" dist="23000" dir="5400000" rotWithShape="0">
                <a:srgbClr val="000000">
                  <a:alpha val="35000"/>
                </a:srgbClr>
              </a:outerShdw>
            </a:effectLst>
          </p:spPr>
          <p:txBody>
            <a:bodyPr wrap="square" lIns="45719" tIns="45719" rIns="45719" bIns="45719" numCol="1" anchor="ctr">
              <a:noAutofit/>
            </a:bodyPr>
            <a:lstStyle/>
            <a:p>
              <a:pPr algn="ctr" defTabSz="889000">
                <a:lnSpc>
                  <a:spcPct val="90000"/>
                </a:lnSpc>
                <a:spcBef>
                  <a:spcPts val="700"/>
                </a:spcBef>
                <a:defRPr sz="2000">
                  <a:solidFill>
                    <a:srgbClr val="FFFFFF"/>
                  </a:solidFill>
                </a:defRPr>
              </a:pPr>
              <a:endParaRPr/>
            </a:p>
          </p:txBody>
        </p:sp>
        <p:grpSp>
          <p:nvGrpSpPr>
            <p:cNvPr id="131" name="Group"/>
            <p:cNvGrpSpPr/>
            <p:nvPr/>
          </p:nvGrpSpPr>
          <p:grpSpPr>
            <a:xfrm>
              <a:off x="886117" y="4412689"/>
              <a:ext cx="1908062" cy="1908061"/>
              <a:chOff x="0" y="0"/>
              <a:chExt cx="1908060" cy="1908060"/>
            </a:xfrm>
          </p:grpSpPr>
          <p:sp>
            <p:nvSpPr>
              <p:cNvPr id="129" name="Circle"/>
              <p:cNvSpPr/>
              <p:nvPr/>
            </p:nvSpPr>
            <p:spPr>
              <a:xfrm>
                <a:off x="-1" y="-1"/>
                <a:ext cx="1908062" cy="1908062"/>
              </a:xfrm>
              <a:prstGeom prst="ellipse">
                <a:avLst/>
              </a:prstGeom>
              <a:gradFill flip="none" rotWithShape="1">
                <a:gsLst>
                  <a:gs pos="0">
                    <a:srgbClr val="1E3D7C"/>
                  </a:gs>
                  <a:gs pos="100000">
                    <a:srgbClr val="ADB6D7"/>
                  </a:gs>
                </a:gsLst>
                <a:lin ang="16200000" scaled="0"/>
              </a:gradFill>
              <a:ln w="12700" cap="flat">
                <a:noFill/>
                <a:miter lim="400000"/>
              </a:ln>
              <a:effectLst>
                <a:outerShdw blurRad="38100" dist="23000" dir="5400000" rotWithShape="0">
                  <a:srgbClr val="000000">
                    <a:alpha val="35000"/>
                  </a:srgbClr>
                </a:outerShdw>
              </a:effectLst>
            </p:spPr>
            <p:txBody>
              <a:bodyPr wrap="square" lIns="45719" tIns="45719" rIns="45719" bIns="45719" numCol="1" anchor="ctr">
                <a:noAutofit/>
              </a:bodyPr>
              <a:lstStyle/>
              <a:p>
                <a:pPr algn="ctr" defTabSz="1111250">
                  <a:lnSpc>
                    <a:spcPct val="90000"/>
                  </a:lnSpc>
                  <a:spcBef>
                    <a:spcPts val="700"/>
                  </a:spcBef>
                  <a:defRPr sz="2500">
                    <a:solidFill>
                      <a:srgbClr val="FFFFFF"/>
                    </a:solidFill>
                  </a:defRPr>
                </a:pPr>
                <a:endParaRPr/>
              </a:p>
            </p:txBody>
          </p:sp>
          <p:sp>
            <p:nvSpPr>
              <p:cNvPr id="130" name="Jamaat-e-Islami"/>
              <p:cNvSpPr txBox="1"/>
              <p:nvPr/>
            </p:nvSpPr>
            <p:spPr>
              <a:xfrm>
                <a:off x="279429" y="388880"/>
                <a:ext cx="1349203" cy="1130301"/>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31750" tIns="31750" rIns="31750" bIns="31750" numCol="1" anchor="ctr">
                <a:spAutoFit/>
              </a:bodyPr>
              <a:lstStyle>
                <a:lvl1pPr algn="ctr" defTabSz="1111250">
                  <a:lnSpc>
                    <a:spcPct val="90000"/>
                  </a:lnSpc>
                  <a:spcBef>
                    <a:spcPts val="1000"/>
                  </a:spcBef>
                  <a:defRPr sz="2500">
                    <a:solidFill>
                      <a:srgbClr val="FFFFFF"/>
                    </a:solidFill>
                  </a:defRPr>
                </a:lvl1pPr>
              </a:lstStyle>
              <a:p>
                <a:r>
                  <a:t>Jamaat-e-Islami</a:t>
                </a:r>
              </a:p>
            </p:txBody>
          </p:sp>
        </p:grpSp>
        <p:sp>
          <p:nvSpPr>
            <p:cNvPr id="132" name="Shape"/>
            <p:cNvSpPr/>
            <p:nvPr/>
          </p:nvSpPr>
          <p:spPr>
            <a:xfrm>
              <a:off x="1041747" y="3672673"/>
              <a:ext cx="612452" cy="543335"/>
            </a:xfrm>
            <a:custGeom>
              <a:avLst/>
              <a:gdLst/>
              <a:ahLst/>
              <a:cxnLst>
                <a:cxn ang="0">
                  <a:pos x="wd2" y="hd2"/>
                </a:cxn>
                <a:cxn ang="5400000">
                  <a:pos x="wd2" y="hd2"/>
                </a:cxn>
                <a:cxn ang="10800000">
                  <a:pos x="wd2" y="hd2"/>
                </a:cxn>
                <a:cxn ang="16200000">
                  <a:pos x="wd2" y="hd2"/>
                </a:cxn>
              </a:cxnLst>
              <a:rect l="0" t="0" r="r" b="b"/>
              <a:pathLst>
                <a:path w="21600" h="21600" extrusionOk="0">
                  <a:moveTo>
                    <a:pt x="7091" y="21600"/>
                  </a:moveTo>
                  <a:lnTo>
                    <a:pt x="4320" y="11987"/>
                  </a:lnTo>
                  <a:lnTo>
                    <a:pt x="0" y="13569"/>
                  </a:lnTo>
                  <a:lnTo>
                    <a:pt x="8029" y="0"/>
                  </a:lnTo>
                  <a:lnTo>
                    <a:pt x="21600" y="5658"/>
                  </a:lnTo>
                  <a:lnTo>
                    <a:pt x="17280" y="7240"/>
                  </a:lnTo>
                  <a:lnTo>
                    <a:pt x="20051" y="16853"/>
                  </a:lnTo>
                  <a:close/>
                </a:path>
              </a:pathLst>
            </a:custGeom>
            <a:gradFill flip="none" rotWithShape="1">
              <a:gsLst>
                <a:gs pos="0">
                  <a:srgbClr val="A8ACBC"/>
                </a:gs>
                <a:gs pos="100000">
                  <a:srgbClr val="D2D7E7"/>
                </a:gs>
              </a:gsLst>
              <a:lin ang="16200000" scaled="0"/>
            </a:gradFill>
            <a:ln w="12700" cap="flat">
              <a:noFill/>
              <a:miter lim="400000"/>
            </a:ln>
            <a:effectLst>
              <a:outerShdw blurRad="38100" dist="23000" dir="5400000" rotWithShape="0">
                <a:srgbClr val="000000">
                  <a:alpha val="35000"/>
                </a:srgbClr>
              </a:outerShdw>
            </a:effectLst>
          </p:spPr>
          <p:txBody>
            <a:bodyPr wrap="square" lIns="45719" tIns="45719" rIns="45719" bIns="45719" numCol="1" anchor="ctr">
              <a:noAutofit/>
            </a:bodyPr>
            <a:lstStyle/>
            <a:p>
              <a:pPr algn="ctr" defTabSz="889000">
                <a:lnSpc>
                  <a:spcPct val="90000"/>
                </a:lnSpc>
                <a:spcBef>
                  <a:spcPts val="700"/>
                </a:spcBef>
                <a:defRPr sz="2000">
                  <a:solidFill>
                    <a:srgbClr val="FFFFFF"/>
                  </a:solidFill>
                </a:defRPr>
              </a:pPr>
              <a:endParaRPr/>
            </a:p>
          </p:txBody>
        </p:sp>
        <p:grpSp>
          <p:nvGrpSpPr>
            <p:cNvPr id="135" name="Group"/>
            <p:cNvGrpSpPr/>
            <p:nvPr/>
          </p:nvGrpSpPr>
          <p:grpSpPr>
            <a:xfrm>
              <a:off x="0" y="1685498"/>
              <a:ext cx="1908061" cy="1908061"/>
              <a:chOff x="0" y="0"/>
              <a:chExt cx="1908060" cy="1908060"/>
            </a:xfrm>
          </p:grpSpPr>
          <p:sp>
            <p:nvSpPr>
              <p:cNvPr id="133" name="Circle"/>
              <p:cNvSpPr/>
              <p:nvPr/>
            </p:nvSpPr>
            <p:spPr>
              <a:xfrm>
                <a:off x="-1" y="-1"/>
                <a:ext cx="1908062" cy="1908062"/>
              </a:xfrm>
              <a:prstGeom prst="ellipse">
                <a:avLst/>
              </a:prstGeom>
              <a:gradFill flip="none" rotWithShape="1">
                <a:gsLst>
                  <a:gs pos="0">
                    <a:srgbClr val="1E3D7C"/>
                  </a:gs>
                  <a:gs pos="100000">
                    <a:srgbClr val="ADB6D7"/>
                  </a:gs>
                </a:gsLst>
                <a:lin ang="16200000" scaled="0"/>
              </a:gradFill>
              <a:ln w="12700" cap="flat">
                <a:noFill/>
                <a:miter lim="400000"/>
              </a:ln>
              <a:effectLst>
                <a:outerShdw blurRad="38100" dist="23000" dir="5400000" rotWithShape="0">
                  <a:srgbClr val="000000">
                    <a:alpha val="35000"/>
                  </a:srgbClr>
                </a:outerShdw>
              </a:effectLst>
            </p:spPr>
            <p:txBody>
              <a:bodyPr wrap="square" lIns="45719" tIns="45719" rIns="45719" bIns="45719" numCol="1" anchor="ctr">
                <a:noAutofit/>
              </a:bodyPr>
              <a:lstStyle/>
              <a:p>
                <a:pPr algn="ctr" defTabSz="1111250">
                  <a:lnSpc>
                    <a:spcPct val="90000"/>
                  </a:lnSpc>
                  <a:spcBef>
                    <a:spcPts val="700"/>
                  </a:spcBef>
                  <a:defRPr sz="2500">
                    <a:solidFill>
                      <a:srgbClr val="FFFFFF"/>
                    </a:solidFill>
                  </a:defRPr>
                </a:pPr>
                <a:endParaRPr/>
              </a:p>
            </p:txBody>
          </p:sp>
          <p:sp>
            <p:nvSpPr>
              <p:cNvPr id="134" name="Barelwi"/>
              <p:cNvSpPr txBox="1"/>
              <p:nvPr/>
            </p:nvSpPr>
            <p:spPr>
              <a:xfrm>
                <a:off x="279429" y="731780"/>
                <a:ext cx="1349203" cy="444501"/>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31750" tIns="31750" rIns="31750" bIns="31750" numCol="1" anchor="ctr">
                <a:spAutoFit/>
              </a:bodyPr>
              <a:lstStyle>
                <a:lvl1pPr algn="ctr" defTabSz="1111250">
                  <a:lnSpc>
                    <a:spcPct val="90000"/>
                  </a:lnSpc>
                  <a:spcBef>
                    <a:spcPts val="1000"/>
                  </a:spcBef>
                  <a:defRPr sz="2500">
                    <a:solidFill>
                      <a:srgbClr val="FFFFFF"/>
                    </a:solidFill>
                  </a:defRPr>
                </a:lvl1pPr>
              </a:lstStyle>
              <a:p>
                <a:r>
                  <a:t>Barelwi</a:t>
                </a:r>
              </a:p>
            </p:txBody>
          </p:sp>
        </p:grpSp>
        <p:sp>
          <p:nvSpPr>
            <p:cNvPr id="136" name="Shape"/>
            <p:cNvSpPr/>
            <p:nvPr/>
          </p:nvSpPr>
          <p:spPr>
            <a:xfrm>
              <a:off x="1905662" y="1320732"/>
              <a:ext cx="537714" cy="573586"/>
            </a:xfrm>
            <a:custGeom>
              <a:avLst/>
              <a:gdLst/>
              <a:ahLst/>
              <a:cxnLst>
                <a:cxn ang="0">
                  <a:pos x="wd2" y="hd2"/>
                </a:cxn>
                <a:cxn ang="5400000">
                  <a:pos x="wd2" y="hd2"/>
                </a:cxn>
                <a:cxn ang="10800000">
                  <a:pos x="wd2" y="hd2"/>
                </a:cxn>
                <a:cxn ang="16200000">
                  <a:pos x="wd2" y="hd2"/>
                </a:cxn>
              </a:cxnLst>
              <a:rect l="0" t="0" r="r" b="b"/>
              <a:pathLst>
                <a:path w="21600" h="21600" extrusionOk="0">
                  <a:moveTo>
                    <a:pt x="13955" y="21600"/>
                  </a:moveTo>
                  <a:lnTo>
                    <a:pt x="5066" y="16884"/>
                  </a:lnTo>
                  <a:lnTo>
                    <a:pt x="2518" y="21104"/>
                  </a:lnTo>
                  <a:lnTo>
                    <a:pt x="0" y="5836"/>
                  </a:lnTo>
                  <a:lnTo>
                    <a:pt x="15260" y="0"/>
                  </a:lnTo>
                  <a:lnTo>
                    <a:pt x="12711" y="4221"/>
                  </a:lnTo>
                  <a:lnTo>
                    <a:pt x="21600" y="8937"/>
                  </a:lnTo>
                  <a:close/>
                </a:path>
              </a:pathLst>
            </a:custGeom>
            <a:gradFill flip="none" rotWithShape="1">
              <a:gsLst>
                <a:gs pos="0">
                  <a:srgbClr val="A8ACBC"/>
                </a:gs>
                <a:gs pos="100000">
                  <a:srgbClr val="D2D7E7"/>
                </a:gs>
              </a:gsLst>
              <a:lin ang="16200000" scaled="0"/>
            </a:gradFill>
            <a:ln w="12700" cap="flat">
              <a:noFill/>
              <a:miter lim="400000"/>
            </a:ln>
            <a:effectLst>
              <a:outerShdw blurRad="38100" dist="23000" dir="5400000" rotWithShape="0">
                <a:srgbClr val="000000">
                  <a:alpha val="35000"/>
                </a:srgbClr>
              </a:outerShdw>
            </a:effectLst>
          </p:spPr>
          <p:txBody>
            <a:bodyPr wrap="square" lIns="45719" tIns="45719" rIns="45719" bIns="45719" numCol="1" anchor="ctr">
              <a:noAutofit/>
            </a:bodyPr>
            <a:lstStyle/>
            <a:p>
              <a:pPr algn="ctr" defTabSz="889000">
                <a:lnSpc>
                  <a:spcPct val="90000"/>
                </a:lnSpc>
                <a:spcBef>
                  <a:spcPts val="700"/>
                </a:spcBef>
                <a:defRPr sz="2000">
                  <a:solidFill>
                    <a:srgbClr val="FFFFFF"/>
                  </a:solidFill>
                </a:defRPr>
              </a:pPr>
              <a:endParaRPr/>
            </a:p>
          </p:txBody>
        </p:sp>
      </p:grpSp>
    </p:spTree>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85000"/>
              </a:schemeClr>
            </a:gs>
            <a:gs pos="100000">
              <a:schemeClr val="bg1"/>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139" name="TextBox 1"/>
          <p:cNvSpPr txBox="1"/>
          <p:nvPr/>
        </p:nvSpPr>
        <p:spPr>
          <a:xfrm>
            <a:off x="1072297" y="927836"/>
            <a:ext cx="7566926" cy="51587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defRPr sz="2400" b="1"/>
            </a:pPr>
            <a:r>
              <a:t>Deobandi Mosques</a:t>
            </a:r>
          </a:p>
          <a:p>
            <a:pPr>
              <a:defRPr sz="2400"/>
            </a:pPr>
            <a:endParaRPr/>
          </a:p>
          <a:p>
            <a:pPr>
              <a:defRPr sz="2400"/>
            </a:pPr>
            <a:endParaRPr/>
          </a:p>
          <a:p>
            <a:pPr>
              <a:defRPr sz="2400"/>
            </a:pPr>
            <a:r>
              <a:t>44% of UK mosques</a:t>
            </a:r>
          </a:p>
          <a:p>
            <a:pPr>
              <a:defRPr sz="2400"/>
            </a:pPr>
            <a:endParaRPr/>
          </a:p>
          <a:p>
            <a:pPr>
              <a:defRPr sz="2400"/>
            </a:pPr>
            <a:r>
              <a:t>Diversity of perspectives</a:t>
            </a:r>
          </a:p>
          <a:p>
            <a:pPr>
              <a:defRPr sz="2400"/>
            </a:pPr>
            <a:endParaRPr/>
          </a:p>
          <a:p>
            <a:pPr>
              <a:defRPr sz="2400"/>
            </a:pPr>
            <a:r>
              <a:t>Spectrum of outlooks and agendas</a:t>
            </a:r>
          </a:p>
          <a:p>
            <a:pPr>
              <a:defRPr sz="2400"/>
            </a:pPr>
            <a:endParaRPr/>
          </a:p>
          <a:p>
            <a:pPr>
              <a:defRPr sz="2400"/>
            </a:pPr>
            <a:r>
              <a:t>Linked to ‘conservative’ or ‘orthodox’ perspectives</a:t>
            </a:r>
          </a:p>
          <a:p>
            <a:pPr>
              <a:defRPr sz="2400"/>
            </a:pPr>
            <a:endParaRPr/>
          </a:p>
          <a:p>
            <a:pPr>
              <a:defRPr sz="2400"/>
            </a:pPr>
            <a:r>
              <a:t>19</a:t>
            </a:r>
            <a:r>
              <a:rPr baseline="30000"/>
              <a:t>th</a:t>
            </a:r>
            <a:r>
              <a:t> century origins in India</a:t>
            </a:r>
          </a:p>
        </p:txBody>
      </p:sp>
    </p:spTree>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85000"/>
              </a:schemeClr>
            </a:gs>
            <a:gs pos="100000">
              <a:schemeClr val="bg1"/>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143" name="Rectangle 1"/>
          <p:cNvSpPr txBox="1"/>
          <p:nvPr/>
        </p:nvSpPr>
        <p:spPr>
          <a:xfrm>
            <a:off x="582489" y="809205"/>
            <a:ext cx="7273423" cy="40538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defRPr sz="2400"/>
            </a:pPr>
            <a:r>
              <a:t>Founders Mohammed Qasim Nanaotawi and Rashid Ahmad Gangohi fought British in 1857 rebellion</a:t>
            </a:r>
          </a:p>
          <a:p>
            <a:pPr>
              <a:defRPr sz="2400"/>
            </a:pPr>
            <a:endParaRPr/>
          </a:p>
          <a:p>
            <a:pPr>
              <a:defRPr sz="2400"/>
            </a:pPr>
            <a:r>
              <a:t>Rebellion failed – focus on religious practice and identity</a:t>
            </a:r>
          </a:p>
          <a:p>
            <a:pPr>
              <a:defRPr sz="2400"/>
            </a:pPr>
            <a:endParaRPr/>
          </a:p>
          <a:p>
            <a:pPr>
              <a:defRPr sz="2400"/>
            </a:pPr>
            <a:r>
              <a:t>Established </a:t>
            </a:r>
            <a:r>
              <a:rPr i="1"/>
              <a:t>Darul Uloom </a:t>
            </a:r>
            <a:r>
              <a:t>– “House of Knowledge” in Deoband (130 miles north of Delhi, Uttar Pradesh)</a:t>
            </a:r>
          </a:p>
        </p:txBody>
      </p:sp>
    </p:spTree>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85000"/>
              </a:schemeClr>
            </a:gs>
            <a:gs pos="100000">
              <a:schemeClr val="bg1"/>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147" name="Rectangle 1"/>
          <p:cNvSpPr txBox="1"/>
          <p:nvPr/>
        </p:nvSpPr>
        <p:spPr>
          <a:xfrm>
            <a:off x="593185" y="1305342"/>
            <a:ext cx="8030828" cy="48793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defRPr sz="2400" b="1"/>
            </a:pPr>
            <a:r>
              <a:t>Aspired to:</a:t>
            </a:r>
          </a:p>
          <a:p>
            <a:pPr>
              <a:defRPr sz="2400"/>
            </a:pPr>
            <a:endParaRPr/>
          </a:p>
          <a:p>
            <a:pPr>
              <a:defRPr sz="2400"/>
            </a:pPr>
            <a:r>
              <a:t>Protect Muslim identity against British influence</a:t>
            </a:r>
          </a:p>
          <a:p>
            <a:pPr>
              <a:defRPr sz="2400"/>
            </a:pPr>
            <a:endParaRPr/>
          </a:p>
          <a:p>
            <a:pPr>
              <a:defRPr sz="2400"/>
            </a:pPr>
            <a:r>
              <a:t>Shift away from ‘innovative’ religious practices (some associated with Sufism) – although Deobandis can retain some Sufi attributes</a:t>
            </a:r>
          </a:p>
          <a:p>
            <a:pPr>
              <a:defRPr sz="2400"/>
            </a:pPr>
            <a:endParaRPr/>
          </a:p>
          <a:p>
            <a:pPr marL="285750" indent="-285750">
              <a:buSzPct val="100000"/>
              <a:buFont typeface="Verdana"/>
              <a:buChar char="•"/>
              <a:defRPr sz="2400"/>
            </a:pPr>
            <a:r>
              <a:t>i.e. </a:t>
            </a:r>
            <a:r>
              <a:rPr i="1"/>
              <a:t>milad al-nabi </a:t>
            </a:r>
            <a:r>
              <a:t>(Prophet’s birthday)</a:t>
            </a:r>
            <a:r>
              <a:rPr i="1"/>
              <a:t>, </a:t>
            </a:r>
          </a:p>
          <a:p>
            <a:pPr marL="285750" indent="-285750">
              <a:buSzPct val="100000"/>
              <a:buFont typeface="Verdana"/>
              <a:buChar char="•"/>
              <a:defRPr sz="2400" i="1"/>
            </a:pPr>
            <a:endParaRPr i="1"/>
          </a:p>
          <a:p>
            <a:pPr marL="285750" indent="-285750">
              <a:buSzPct val="100000"/>
              <a:buFont typeface="Verdana"/>
              <a:buChar char="•"/>
              <a:defRPr sz="2400" i="1"/>
            </a:pPr>
            <a:r>
              <a:t>urs </a:t>
            </a:r>
            <a:r>
              <a:rPr i="0"/>
              <a:t>(saint worship), </a:t>
            </a:r>
          </a:p>
          <a:p>
            <a:pPr marL="285750" indent="-285750">
              <a:buSzPct val="100000"/>
              <a:buFont typeface="Verdana"/>
              <a:buChar char="•"/>
              <a:defRPr sz="2400"/>
            </a:pPr>
            <a:endParaRPr i="0"/>
          </a:p>
          <a:p>
            <a:pPr marL="285750" indent="-285750">
              <a:buSzPct val="100000"/>
              <a:buFont typeface="Verdana"/>
              <a:buChar char="•"/>
              <a:defRPr sz="2400"/>
            </a:pPr>
            <a:r>
              <a:t>worship at graves</a:t>
            </a:r>
          </a:p>
        </p:txBody>
      </p:sp>
    </p:spTree>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85000"/>
              </a:schemeClr>
            </a:gs>
            <a:gs pos="100000">
              <a:schemeClr val="bg1"/>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149" name="TextBox 1"/>
          <p:cNvSpPr txBox="1"/>
          <p:nvPr/>
        </p:nvSpPr>
        <p:spPr>
          <a:xfrm>
            <a:off x="973433" y="1346122"/>
            <a:ext cx="6920504" cy="52730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defRPr sz="2000"/>
            </a:pPr>
            <a:r>
              <a:rPr b="1" dirty="0"/>
              <a:t>Division re jihad:</a:t>
            </a:r>
          </a:p>
          <a:p>
            <a:pPr>
              <a:defRPr sz="2000"/>
            </a:pPr>
            <a:endParaRPr dirty="0"/>
          </a:p>
          <a:p>
            <a:pPr>
              <a:defRPr sz="2000"/>
            </a:pPr>
            <a:r>
              <a:rPr dirty="0" err="1"/>
              <a:t>Nanaotawi</a:t>
            </a:r>
            <a:r>
              <a:rPr dirty="0"/>
              <a:t> through ‘jihad’ against British inappropriate</a:t>
            </a:r>
          </a:p>
          <a:p>
            <a:pPr>
              <a:defRPr sz="2000"/>
            </a:pPr>
            <a:endParaRPr dirty="0"/>
          </a:p>
          <a:p>
            <a:pPr>
              <a:defRPr sz="2000"/>
            </a:pPr>
            <a:r>
              <a:rPr dirty="0"/>
              <a:t>Other scholars thought it was appropriate (i.e. Sheikh Mahmud al-Hasan)</a:t>
            </a:r>
          </a:p>
          <a:p>
            <a:pPr>
              <a:defRPr sz="2000"/>
            </a:pPr>
            <a:endParaRPr dirty="0"/>
          </a:p>
          <a:p>
            <a:pPr>
              <a:defRPr sz="2000"/>
            </a:pPr>
            <a:r>
              <a:rPr dirty="0"/>
              <a:t>This led to Silk Letter Conspiracy to support British enemies in WW1 – including the Ottoman caliphate</a:t>
            </a:r>
          </a:p>
          <a:p>
            <a:pPr>
              <a:defRPr sz="2000"/>
            </a:pPr>
            <a:endParaRPr dirty="0"/>
          </a:p>
          <a:p>
            <a:pPr>
              <a:defRPr sz="2000"/>
            </a:pPr>
            <a:r>
              <a:rPr dirty="0"/>
              <a:t>Plotters were detained</a:t>
            </a:r>
          </a:p>
          <a:p>
            <a:pPr>
              <a:defRPr sz="2000"/>
            </a:pPr>
            <a:endParaRPr dirty="0"/>
          </a:p>
          <a:p>
            <a:pPr>
              <a:defRPr sz="2000"/>
            </a:pPr>
            <a:r>
              <a:rPr dirty="0"/>
              <a:t>Rest of Deoband school separated from conspirators</a:t>
            </a:r>
          </a:p>
          <a:p>
            <a:pPr>
              <a:defRPr sz="2000"/>
            </a:pPr>
            <a:endParaRPr dirty="0"/>
          </a:p>
          <a:p>
            <a:pPr>
              <a:defRPr sz="2000"/>
            </a:pPr>
            <a:r>
              <a:rPr dirty="0"/>
              <a:t>Mahmud Hasan was to set up </a:t>
            </a:r>
            <a:r>
              <a:rPr dirty="0" err="1"/>
              <a:t>Jamiat</a:t>
            </a:r>
            <a:r>
              <a:rPr dirty="0"/>
              <a:t> Ulama Hind (</a:t>
            </a:r>
            <a:r>
              <a:rPr dirty="0" err="1"/>
              <a:t>JuH</a:t>
            </a:r>
            <a:r>
              <a:rPr dirty="0"/>
              <a:t>, Party of Indian Islamic Scholars)</a:t>
            </a:r>
          </a:p>
        </p:txBody>
      </p:sp>
    </p:spTree>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85000"/>
              </a:schemeClr>
            </a:gs>
            <a:gs pos="100000">
              <a:schemeClr val="bg1"/>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151" name="TextBox 1"/>
          <p:cNvSpPr txBox="1"/>
          <p:nvPr/>
        </p:nvSpPr>
        <p:spPr>
          <a:xfrm>
            <a:off x="669235" y="737706"/>
            <a:ext cx="8249661" cy="40284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defRPr sz="2000"/>
            </a:pPr>
            <a:r>
              <a:t>JuH non-violent opposition to British</a:t>
            </a:r>
          </a:p>
          <a:p>
            <a:pPr>
              <a:defRPr sz="2000"/>
            </a:pPr>
            <a:endParaRPr/>
          </a:p>
          <a:p>
            <a:pPr>
              <a:defRPr sz="2000"/>
            </a:pPr>
            <a:r>
              <a:t>Supported Congress Party to have unified India (with shariah influence)</a:t>
            </a:r>
          </a:p>
          <a:p>
            <a:pPr>
              <a:defRPr sz="2000"/>
            </a:pPr>
            <a:endParaRPr/>
          </a:p>
          <a:p>
            <a:pPr>
              <a:defRPr sz="2000"/>
            </a:pPr>
            <a:r>
              <a:t>Deoband split further: Jamaat Ulama ul-Islam (JuI) seek Pakistan formation</a:t>
            </a:r>
          </a:p>
          <a:p>
            <a:pPr>
              <a:defRPr sz="2000"/>
            </a:pPr>
            <a:endParaRPr/>
          </a:p>
          <a:p>
            <a:pPr>
              <a:defRPr sz="2000"/>
            </a:pPr>
            <a:r>
              <a:t>These splits are represented in UK</a:t>
            </a:r>
          </a:p>
          <a:p>
            <a:pPr>
              <a:defRPr sz="2000"/>
            </a:pPr>
            <a:endParaRPr/>
          </a:p>
          <a:p>
            <a:pPr>
              <a:defRPr sz="2000"/>
            </a:pPr>
            <a:r>
              <a:t>JuI &gt; Jamiat Ulama-e-Britain f.1975  - active in chaplaincy, mosque advice</a:t>
            </a:r>
          </a:p>
        </p:txBody>
      </p:sp>
    </p:spTree>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85000"/>
              </a:schemeClr>
            </a:gs>
            <a:gs pos="100000">
              <a:schemeClr val="bg1"/>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153" name="TextBox 1"/>
          <p:cNvSpPr txBox="1"/>
          <p:nvPr/>
        </p:nvSpPr>
        <p:spPr>
          <a:xfrm>
            <a:off x="1057087" y="905019"/>
            <a:ext cx="7566926" cy="42824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defRPr b="1"/>
            </a:pPr>
            <a:r>
              <a:t>Darul Uloom al-Arabiya al-Islamiya = Darul Uloom Bury</a:t>
            </a:r>
          </a:p>
          <a:p>
            <a:pPr>
              <a:defRPr b="1"/>
            </a:pPr>
            <a:endParaRPr/>
          </a:p>
          <a:p>
            <a:r>
              <a:t>Seminary (+ standard UK curriculum) f.1979</a:t>
            </a:r>
          </a:p>
          <a:p>
            <a:endParaRPr/>
          </a:p>
          <a:p>
            <a:r>
              <a:t>Prominent leader Sheikh Yusuf Motala (sent by Sheikh Mohammad Zakariya (1898-1982), significant sheikh and leader</a:t>
            </a:r>
          </a:p>
          <a:p>
            <a:endParaRPr/>
          </a:p>
          <a:p>
            <a:r>
              <a:t>Zakariya – Sufi, linked to spiritual authority of Muhammad</a:t>
            </a:r>
          </a:p>
          <a:p>
            <a:endParaRPr/>
          </a:p>
          <a:p>
            <a:endParaRPr/>
          </a:p>
          <a:p>
            <a:endParaRPr/>
          </a:p>
          <a:p>
            <a:endParaRPr/>
          </a:p>
          <a:p>
            <a:r>
              <a:rPr u="sng">
                <a:solidFill>
                  <a:srgbClr val="74B6BC"/>
                </a:solidFill>
                <a:uFill>
                  <a:solidFill>
                    <a:srgbClr val="74B6BC"/>
                  </a:solidFill>
                </a:uFill>
                <a:hlinkClick r:id="rId2"/>
              </a:rPr>
              <a:t>https://www.facebook.com/Darululoombury</a:t>
            </a:r>
          </a:p>
          <a:p>
            <a:endParaRPr u="sng">
              <a:solidFill>
                <a:srgbClr val="74B6BC"/>
              </a:solidFill>
              <a:uFill>
                <a:solidFill>
                  <a:srgbClr val="74B6BC"/>
                </a:solidFill>
              </a:uFill>
              <a:hlinkClick r:id="rId2"/>
            </a:endParaRPr>
          </a:p>
        </p:txBody>
      </p:sp>
    </p:spTree>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85000"/>
              </a:schemeClr>
            </a:gs>
            <a:gs pos="100000">
              <a:schemeClr val="bg1"/>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155" name="TextBox 1"/>
          <p:cNvSpPr txBox="1"/>
          <p:nvPr/>
        </p:nvSpPr>
        <p:spPr>
          <a:xfrm>
            <a:off x="1057087" y="1779620"/>
            <a:ext cx="7353987" cy="28854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defRPr b="1"/>
            </a:pPr>
            <a:r>
              <a:t>Institute of Islamic Education</a:t>
            </a:r>
          </a:p>
          <a:p>
            <a:endParaRPr/>
          </a:p>
          <a:p>
            <a:r>
              <a:t>Boarding school, run by Tablighi Jamaat (‘missionary’ focused Deobandis), based in Dewsbury.</a:t>
            </a:r>
          </a:p>
          <a:p>
            <a:endParaRPr/>
          </a:p>
          <a:p>
            <a:r>
              <a:t>Have to follow curriculum, and are inspected by Ofsted.</a:t>
            </a:r>
          </a:p>
          <a:p>
            <a:endParaRPr/>
          </a:p>
          <a:p>
            <a:pPr>
              <a:defRPr b="1"/>
            </a:pPr>
            <a:r>
              <a:t>Jamea al-Kauthar</a:t>
            </a:r>
          </a:p>
          <a:p>
            <a:pPr>
              <a:defRPr b="1"/>
            </a:pPr>
            <a:endParaRPr/>
          </a:p>
          <a:p>
            <a:r>
              <a:t>Girls’ boarding school near Preston, Lancs. </a:t>
            </a:r>
          </a:p>
        </p:txBody>
      </p:sp>
    </p:spTree>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85000"/>
              </a:schemeClr>
            </a:gs>
            <a:gs pos="100000">
              <a:schemeClr val="bg1"/>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157" name="TextBox 1"/>
          <p:cNvSpPr txBox="1"/>
          <p:nvPr/>
        </p:nvSpPr>
        <p:spPr>
          <a:xfrm>
            <a:off x="1041877" y="1155992"/>
            <a:ext cx="7612555" cy="14884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defRPr b="1"/>
            </a:pPr>
            <a:r>
              <a:t>Deobandi differences </a:t>
            </a:r>
          </a:p>
          <a:p>
            <a:endParaRPr/>
          </a:p>
          <a:p>
            <a:r>
              <a:t>Influence of Sufism (Bury may be more Sufi oriented), but no ‘exuberant’ religious expression (chanting, celebrating Prophet’s birthday)</a:t>
            </a:r>
          </a:p>
        </p:txBody>
      </p:sp>
    </p:spTree>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85000"/>
              </a:schemeClr>
            </a:gs>
            <a:gs pos="100000">
              <a:schemeClr val="bg1"/>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159" name="TextBox 1"/>
          <p:cNvSpPr txBox="1"/>
          <p:nvPr/>
        </p:nvSpPr>
        <p:spPr>
          <a:xfrm>
            <a:off x="98864" y="1437385"/>
            <a:ext cx="8284925" cy="52476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45719" rIns="45719">
            <a:spAutoFit/>
          </a:bodyPr>
          <a:lstStyle/>
          <a:p>
            <a:pPr>
              <a:defRPr sz="2400" b="1"/>
            </a:pPr>
            <a:r>
              <a:rPr dirty="0"/>
              <a:t>Key figure</a:t>
            </a:r>
          </a:p>
          <a:p>
            <a:pPr>
              <a:defRPr sz="2400"/>
            </a:pPr>
            <a:endParaRPr dirty="0"/>
          </a:p>
          <a:p>
            <a:pPr>
              <a:defRPr sz="2400"/>
            </a:pPr>
            <a:r>
              <a:rPr dirty="0"/>
              <a:t>Sheikh Riyadh ul-</a:t>
            </a:r>
            <a:r>
              <a:rPr dirty="0" err="1"/>
              <a:t>Haq</a:t>
            </a:r>
            <a:endParaRPr dirty="0"/>
          </a:p>
          <a:p>
            <a:pPr>
              <a:defRPr sz="2400"/>
            </a:pPr>
            <a:endParaRPr dirty="0"/>
          </a:p>
          <a:p>
            <a:pPr>
              <a:defRPr sz="2400"/>
            </a:pPr>
            <a:r>
              <a:rPr dirty="0"/>
              <a:t>b. </a:t>
            </a:r>
            <a:r>
              <a:rPr dirty="0" err="1"/>
              <a:t>Gujurat</a:t>
            </a:r>
            <a:r>
              <a:rPr dirty="0"/>
              <a:t>, 1971. Moved to Leicester in 1974.</a:t>
            </a:r>
          </a:p>
          <a:p>
            <a:pPr>
              <a:defRPr sz="2400"/>
            </a:pPr>
            <a:endParaRPr dirty="0"/>
          </a:p>
          <a:p>
            <a:pPr>
              <a:defRPr sz="2400"/>
            </a:pPr>
            <a:r>
              <a:rPr dirty="0"/>
              <a:t>Trained at </a:t>
            </a:r>
            <a:r>
              <a:rPr dirty="0" err="1"/>
              <a:t>Darul</a:t>
            </a:r>
            <a:r>
              <a:rPr dirty="0"/>
              <a:t> </a:t>
            </a:r>
            <a:r>
              <a:rPr dirty="0" err="1"/>
              <a:t>Uloom</a:t>
            </a:r>
            <a:r>
              <a:rPr dirty="0"/>
              <a:t> Bury.</a:t>
            </a:r>
          </a:p>
          <a:p>
            <a:pPr>
              <a:defRPr sz="2400"/>
            </a:pPr>
            <a:endParaRPr dirty="0"/>
          </a:p>
          <a:p>
            <a:pPr>
              <a:defRPr sz="2400"/>
            </a:pPr>
            <a:r>
              <a:rPr dirty="0"/>
              <a:t>Headed Kidderminster school in 1992</a:t>
            </a:r>
          </a:p>
          <a:p>
            <a:pPr>
              <a:defRPr sz="2400"/>
            </a:pPr>
            <a:endParaRPr dirty="0"/>
          </a:p>
          <a:p>
            <a:pPr>
              <a:defRPr sz="2400"/>
            </a:pPr>
            <a:r>
              <a:rPr dirty="0"/>
              <a:t>Also head imam at Birmingham Central Mosque</a:t>
            </a:r>
          </a:p>
          <a:p>
            <a:pPr>
              <a:defRPr sz="2400"/>
            </a:pPr>
            <a:endParaRPr dirty="0"/>
          </a:p>
          <a:p>
            <a:pPr>
              <a:defRPr sz="2400"/>
            </a:pPr>
            <a:r>
              <a:rPr dirty="0"/>
              <a:t>Influential on YouTube/podcasts – recorded lectures,</a:t>
            </a:r>
            <a:endParaRPr lang="en-GB" dirty="0"/>
          </a:p>
          <a:p>
            <a:pPr>
              <a:defRPr sz="2400"/>
            </a:pPr>
            <a:r>
              <a:rPr dirty="0"/>
              <a:t> websites</a:t>
            </a:r>
          </a:p>
        </p:txBody>
      </p:sp>
      <p:pic>
        <p:nvPicPr>
          <p:cNvPr id="160" name="Picture 2" descr="Picture 2"/>
          <p:cNvPicPr>
            <a:picLocks noChangeAspect="1"/>
          </p:cNvPicPr>
          <p:nvPr/>
        </p:nvPicPr>
        <p:blipFill>
          <a:blip r:embed="rId2"/>
          <a:stretch>
            <a:fillRect/>
          </a:stretch>
        </p:blipFill>
        <p:spPr>
          <a:xfrm>
            <a:off x="5802574" y="107659"/>
            <a:ext cx="3093476" cy="2073936"/>
          </a:xfrm>
          <a:prstGeom prst="rect">
            <a:avLst/>
          </a:prstGeom>
          <a:ln w="12700">
            <a:miter lim="400000"/>
          </a:ln>
        </p:spPr>
      </p:pic>
      <p:sp>
        <p:nvSpPr>
          <p:cNvPr id="161" name="Rectangle 3"/>
          <p:cNvSpPr txBox="1"/>
          <p:nvPr/>
        </p:nvSpPr>
        <p:spPr>
          <a:xfrm>
            <a:off x="98864" y="6488667"/>
            <a:ext cx="6416913" cy="3708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r>
              <a:rPr u="sng">
                <a:solidFill>
                  <a:srgbClr val="74B6BC"/>
                </a:solidFill>
                <a:uFill>
                  <a:solidFill>
                    <a:srgbClr val="74B6BC"/>
                  </a:solidFill>
                </a:uFill>
                <a:hlinkClick r:id="rId3"/>
              </a:rPr>
              <a:t>https://www.youtube.com/user/AlKawtharAcademy</a:t>
            </a:r>
          </a:p>
        </p:txBody>
      </p:sp>
    </p:spTree>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85000"/>
              </a:schemeClr>
            </a:gs>
            <a:gs pos="100000">
              <a:schemeClr val="bg1"/>
            </a:gs>
          </a:gsLst>
          <a:path path="circle">
            <a:fillToRect l="50000" t="50000" r="50000" b="50000"/>
          </a:path>
          <a:tileRect/>
        </a:gradFill>
        <a:effectLst/>
      </p:bgPr>
    </p:bg>
    <p:spTree>
      <p:nvGrpSpPr>
        <p:cNvPr id="1" name=""/>
        <p:cNvGrpSpPr/>
        <p:nvPr/>
      </p:nvGrpSpPr>
      <p:grpSpPr>
        <a:xfrm>
          <a:off x="0" y="0"/>
          <a:ext cx="0" cy="0"/>
          <a:chOff x="0" y="0"/>
          <a:chExt cx="0" cy="0"/>
        </a:xfrm>
      </p:grpSpPr>
      <p:pic>
        <p:nvPicPr>
          <p:cNvPr id="163" name="Picture 1" descr="Picture 1"/>
          <p:cNvPicPr>
            <a:picLocks noChangeAspect="1"/>
          </p:cNvPicPr>
          <p:nvPr/>
        </p:nvPicPr>
        <p:blipFill>
          <a:blip r:embed="rId2"/>
          <a:stretch>
            <a:fillRect/>
          </a:stretch>
        </p:blipFill>
        <p:spPr>
          <a:xfrm>
            <a:off x="0" y="876300"/>
            <a:ext cx="9144000" cy="5081150"/>
          </a:xfrm>
          <a:prstGeom prst="rect">
            <a:avLst/>
          </a:prstGeom>
          <a:ln w="12700">
            <a:miter lim="400000"/>
          </a:ln>
        </p:spPr>
      </p:pic>
    </p:spTree>
  </p:cSld>
  <p:clrMapOvr>
    <a:masterClrMapping/>
  </p:clrMapOvr>
  <p:transition spd="med"/>
</p:sld>
</file>

<file path=ppt/slides/slide14.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85000"/>
              </a:schemeClr>
            </a:gs>
            <a:gs pos="100000">
              <a:schemeClr val="bg1"/>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165" name="TextBox 1"/>
          <p:cNvSpPr txBox="1"/>
          <p:nvPr/>
        </p:nvSpPr>
        <p:spPr>
          <a:xfrm>
            <a:off x="1102717" y="692073"/>
            <a:ext cx="8141009" cy="120032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45719" rIns="45719">
            <a:spAutoFit/>
          </a:bodyPr>
          <a:lstStyle/>
          <a:p>
            <a:r>
              <a:rPr b="1" dirty="0"/>
              <a:t>Authority issues</a:t>
            </a:r>
          </a:p>
          <a:p>
            <a:endParaRPr dirty="0"/>
          </a:p>
          <a:p>
            <a:r>
              <a:rPr dirty="0"/>
              <a:t>Mufti Muhammed ibn Adam al-</a:t>
            </a:r>
            <a:r>
              <a:rPr dirty="0" err="1"/>
              <a:t>Kawthari</a:t>
            </a:r>
            <a:r>
              <a:rPr dirty="0"/>
              <a:t> has </a:t>
            </a:r>
            <a:r>
              <a:rPr u="sng" dirty="0">
                <a:solidFill>
                  <a:srgbClr val="74B6BC"/>
                </a:solidFill>
                <a:uFill>
                  <a:solidFill>
                    <a:srgbClr val="74B6BC"/>
                  </a:solidFill>
                </a:uFill>
                <a:hlinkClick r:id="rId2"/>
              </a:rPr>
              <a:t>daruliftaa.com</a:t>
            </a:r>
            <a:r>
              <a:rPr dirty="0"/>
              <a:t> Q&amp;A sites</a:t>
            </a:r>
          </a:p>
          <a:p>
            <a:endParaRPr dirty="0"/>
          </a:p>
        </p:txBody>
      </p:sp>
      <p:pic>
        <p:nvPicPr>
          <p:cNvPr id="166" name="Picture 2" descr="Picture 2"/>
          <p:cNvPicPr>
            <a:picLocks noChangeAspect="1"/>
          </p:cNvPicPr>
          <p:nvPr/>
        </p:nvPicPr>
        <p:blipFill>
          <a:blip r:embed="rId3"/>
          <a:stretch>
            <a:fillRect/>
          </a:stretch>
        </p:blipFill>
        <p:spPr>
          <a:xfrm>
            <a:off x="1733926" y="1625917"/>
            <a:ext cx="4827951" cy="5163635"/>
          </a:xfrm>
          <a:prstGeom prst="rect">
            <a:avLst/>
          </a:prstGeom>
          <a:ln w="12700">
            <a:miter lim="400000"/>
          </a:ln>
        </p:spPr>
      </p:pic>
    </p:spTree>
  </p:cSld>
  <p:clrMapOvr>
    <a:masterClrMapping/>
  </p:clrMapOvr>
  <p:transition spd="med"/>
</p:sld>
</file>

<file path=ppt/slides/slide15.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85000"/>
              </a:schemeClr>
            </a:gs>
            <a:gs pos="100000">
              <a:schemeClr val="bg1"/>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168" name="TextBox 1"/>
          <p:cNvSpPr txBox="1"/>
          <p:nvPr/>
        </p:nvSpPr>
        <p:spPr>
          <a:xfrm>
            <a:off x="182518" y="1095150"/>
            <a:ext cx="8593594" cy="56159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defRPr sz="2400"/>
            </a:pPr>
            <a:r>
              <a:t>Some Deobandi groups have had links with the Taliban and al-Qaeda</a:t>
            </a:r>
          </a:p>
          <a:p>
            <a:pPr>
              <a:defRPr sz="2400"/>
            </a:pPr>
            <a:endParaRPr/>
          </a:p>
          <a:p>
            <a:pPr>
              <a:defRPr sz="2400"/>
            </a:pPr>
            <a:r>
              <a:t>i.e. Afghanistan refugees in Pakistan have influence</a:t>
            </a:r>
          </a:p>
          <a:p>
            <a:pPr>
              <a:defRPr sz="2400"/>
            </a:pPr>
            <a:endParaRPr/>
          </a:p>
          <a:p>
            <a:pPr>
              <a:defRPr sz="2400"/>
            </a:pPr>
            <a:r>
              <a:t>Taliban consulted with Deobandis when establishing Islamic emirate in 1997</a:t>
            </a:r>
          </a:p>
          <a:p>
            <a:pPr>
              <a:defRPr sz="2400"/>
            </a:pPr>
            <a:endParaRPr/>
          </a:p>
          <a:p>
            <a:pPr>
              <a:defRPr sz="2400"/>
            </a:pPr>
            <a:r>
              <a:t>Links were to dissipate after 9-11</a:t>
            </a:r>
          </a:p>
          <a:p>
            <a:pPr>
              <a:defRPr sz="2400"/>
            </a:pPr>
            <a:endParaRPr/>
          </a:p>
          <a:p>
            <a:pPr>
              <a:defRPr sz="2400"/>
            </a:pPr>
            <a:r>
              <a:t>Kashmiri jihad groups Jaish-e-Mohammed and Harakat-ul-Mujahideen have Deobandi links, and were alleged to be linked ideologically to al-Qaeda</a:t>
            </a:r>
          </a:p>
          <a:p>
            <a:pPr>
              <a:defRPr sz="2400"/>
            </a:pPr>
            <a:endParaRPr/>
          </a:p>
          <a:p>
            <a:pPr>
              <a:defRPr sz="2400">
                <a:solidFill>
                  <a:srgbClr val="FF0000"/>
                </a:solidFill>
              </a:defRPr>
            </a:pPr>
            <a:r>
              <a:t>This is not endorsed by other Deobandi groups</a:t>
            </a:r>
          </a:p>
        </p:txBody>
      </p:sp>
    </p:spTree>
  </p:cSld>
  <p:clrMapOvr>
    <a:masterClrMapping/>
  </p:clrMapOvr>
  <p:transition spd="med"/>
</p:sld>
</file>

<file path=ppt/slides/slide16.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85000"/>
              </a:schemeClr>
            </a:gs>
            <a:gs pos="100000">
              <a:schemeClr val="bg1"/>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170" name="TextBox 1"/>
          <p:cNvSpPr txBox="1"/>
          <p:nvPr/>
        </p:nvSpPr>
        <p:spPr>
          <a:xfrm>
            <a:off x="775705" y="1194018"/>
            <a:ext cx="6812225" cy="41427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defRPr sz="2400" b="1"/>
            </a:pPr>
            <a:r>
              <a:t>Tablighi Jamaat</a:t>
            </a:r>
          </a:p>
          <a:p>
            <a:pPr>
              <a:defRPr sz="2400"/>
            </a:pPr>
            <a:endParaRPr/>
          </a:p>
          <a:p>
            <a:pPr>
              <a:defRPr sz="2400"/>
            </a:pPr>
            <a:r>
              <a:t>Quietist ‘mission’ oriented group</a:t>
            </a:r>
          </a:p>
          <a:p>
            <a:pPr>
              <a:defRPr sz="2400"/>
            </a:pPr>
            <a:endParaRPr/>
          </a:p>
          <a:p>
            <a:pPr>
              <a:defRPr sz="2400" i="1"/>
            </a:pPr>
            <a:r>
              <a:t>Dawa </a:t>
            </a:r>
            <a:r>
              <a:rPr i="0"/>
              <a:t>missionary work (UK and elsewhere)</a:t>
            </a:r>
          </a:p>
          <a:p>
            <a:pPr>
              <a:defRPr sz="2400" i="1"/>
            </a:pPr>
            <a:endParaRPr i="0"/>
          </a:p>
          <a:p>
            <a:pPr>
              <a:defRPr sz="2400"/>
            </a:pPr>
            <a:r>
              <a:t>Links to Deobandis</a:t>
            </a:r>
          </a:p>
          <a:p>
            <a:pPr>
              <a:defRPr sz="2400"/>
            </a:pPr>
            <a:endParaRPr/>
          </a:p>
          <a:p>
            <a:pPr>
              <a:defRPr sz="2400"/>
            </a:pPr>
            <a:r>
              <a:t>Emphasis on face-to-face communication</a:t>
            </a:r>
          </a:p>
          <a:p>
            <a:pPr>
              <a:defRPr sz="2400"/>
            </a:pPr>
            <a:endParaRPr/>
          </a:p>
          <a:p>
            <a:pPr>
              <a:defRPr sz="2400"/>
            </a:pPr>
            <a:r>
              <a:t>Behind the ‘mega mosque’ plan</a:t>
            </a:r>
          </a:p>
        </p:txBody>
      </p:sp>
    </p:spTree>
  </p:cSld>
  <p:clrMapOvr>
    <a:masterClrMapping/>
  </p:clrMapOvr>
  <p:transition spd="med"/>
</p:sld>
</file>

<file path=ppt/slides/slide17.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85000"/>
              </a:schemeClr>
            </a:gs>
            <a:gs pos="100000">
              <a:schemeClr val="bg1"/>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178" name="TextBox 1"/>
          <p:cNvSpPr txBox="1"/>
          <p:nvPr/>
        </p:nvSpPr>
        <p:spPr>
          <a:xfrm>
            <a:off x="1193977" y="1368937"/>
            <a:ext cx="7855912" cy="56794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defRPr b="1"/>
            </a:pPr>
            <a:r>
              <a:t>Salafis</a:t>
            </a:r>
          </a:p>
          <a:p>
            <a:endParaRPr/>
          </a:p>
          <a:p>
            <a:r>
              <a:t>Can be synonymous (erroneously) with Wahhabism and Saudi Arabia – has commonality with Ahl-e-Hadith </a:t>
            </a:r>
          </a:p>
          <a:p>
            <a:endParaRPr/>
          </a:p>
          <a:p>
            <a:r>
              <a:t>Can be divided into </a:t>
            </a:r>
          </a:p>
          <a:p>
            <a:endParaRPr/>
          </a:p>
          <a:p>
            <a:pPr marL="285750" indent="-285750">
              <a:buSzPct val="100000"/>
              <a:buFont typeface="Verdana"/>
              <a:buChar char="•"/>
            </a:pPr>
            <a:r>
              <a:t>Pious</a:t>
            </a:r>
          </a:p>
          <a:p>
            <a:pPr marL="285750" indent="-285750">
              <a:buSzPct val="100000"/>
              <a:buFont typeface="Verdana"/>
              <a:buChar char="•"/>
            </a:pPr>
            <a:endParaRPr/>
          </a:p>
          <a:p>
            <a:pPr marL="285750" indent="-285750">
              <a:buSzPct val="100000"/>
              <a:buFont typeface="Verdana"/>
              <a:buChar char="•"/>
            </a:pPr>
            <a:r>
              <a:t>Political</a:t>
            </a:r>
          </a:p>
          <a:p>
            <a:pPr marL="285750" indent="-285750">
              <a:buSzPct val="100000"/>
              <a:buFont typeface="Verdana"/>
              <a:buChar char="•"/>
            </a:pPr>
            <a:endParaRPr/>
          </a:p>
          <a:p>
            <a:pPr marL="285750" indent="-285750">
              <a:buSzPct val="100000"/>
              <a:buFont typeface="Verdana"/>
              <a:buChar char="•"/>
            </a:pPr>
            <a:r>
              <a:t>Jihadi</a:t>
            </a:r>
          </a:p>
          <a:p>
            <a:endParaRPr/>
          </a:p>
          <a:p>
            <a:r>
              <a:t>Key figure: Manwar Ali (from London) who founded  	</a:t>
            </a:r>
          </a:p>
          <a:p>
            <a:r>
              <a:t>Jam’iat Ihyaa Minhaaj al-Sunnah in 1984</a:t>
            </a:r>
          </a:p>
          <a:p>
            <a:endParaRPr/>
          </a:p>
          <a:p>
            <a:r>
              <a:t>Splits in ideology has seen emergence of several offshoots (some against jihad)</a:t>
            </a:r>
          </a:p>
          <a:p>
            <a:endParaRPr/>
          </a:p>
        </p:txBody>
      </p:sp>
    </p:spTree>
  </p:cSld>
  <p:clrMapOvr>
    <a:masterClrMapping/>
  </p:clrMapOvr>
  <p:transition spd="med"/>
</p:sld>
</file>

<file path=ppt/slides/slide18.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85000"/>
              </a:schemeClr>
            </a:gs>
            <a:gs pos="100000">
              <a:schemeClr val="bg1"/>
            </a:gs>
          </a:gsLst>
          <a:path path="circle">
            <a:fillToRect l="50000" t="50000" r="50000" b="50000"/>
          </a:path>
          <a:tileRect/>
        </a:gradFill>
        <a:effectLst/>
      </p:bgPr>
    </p:bg>
    <p:spTree>
      <p:nvGrpSpPr>
        <p:cNvPr id="1" name=""/>
        <p:cNvGrpSpPr/>
        <p:nvPr/>
      </p:nvGrpSpPr>
      <p:grpSpPr>
        <a:xfrm>
          <a:off x="0" y="0"/>
          <a:ext cx="0" cy="0"/>
          <a:chOff x="0" y="0"/>
          <a:chExt cx="0" cy="0"/>
        </a:xfrm>
      </p:grpSpPr>
      <p:pic>
        <p:nvPicPr>
          <p:cNvPr id="180" name="Picture 2" descr="Picture 2"/>
          <p:cNvPicPr>
            <a:picLocks noChangeAspect="1"/>
          </p:cNvPicPr>
          <p:nvPr/>
        </p:nvPicPr>
        <p:blipFill>
          <a:blip r:embed="rId2"/>
          <a:stretch>
            <a:fillRect/>
          </a:stretch>
        </p:blipFill>
        <p:spPr>
          <a:xfrm>
            <a:off x="0" y="304800"/>
            <a:ext cx="9144000" cy="6247880"/>
          </a:xfrm>
          <a:prstGeom prst="rect">
            <a:avLst/>
          </a:prstGeom>
          <a:ln w="12700">
            <a:miter lim="400000"/>
          </a:ln>
        </p:spPr>
      </p:pic>
    </p:spTree>
  </p:cSld>
  <p:clrMapOvr>
    <a:masterClrMapping/>
  </p:clrMapOvr>
  <p:transition spd="med"/>
</p:sld>
</file>

<file path=ppt/slides/slide19.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85000"/>
              </a:schemeClr>
            </a:gs>
            <a:gs pos="100000">
              <a:schemeClr val="bg1"/>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182" name="TextBox 1"/>
          <p:cNvSpPr txBox="1"/>
          <p:nvPr/>
        </p:nvSpPr>
        <p:spPr>
          <a:xfrm>
            <a:off x="993907" y="1093396"/>
            <a:ext cx="6243664" cy="26060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r>
              <a:t>FACTIONS INCLUDE</a:t>
            </a:r>
          </a:p>
          <a:p>
            <a:endParaRPr/>
          </a:p>
          <a:p>
            <a:pPr>
              <a:defRPr b="1"/>
            </a:pPr>
            <a:r>
              <a:rPr u="sng">
                <a:uFill>
                  <a:solidFill>
                    <a:srgbClr val="74B6BC"/>
                  </a:solidFill>
                </a:uFill>
                <a:hlinkClick r:id="rId2"/>
              </a:rPr>
              <a:t>Salafi Publications</a:t>
            </a:r>
          </a:p>
          <a:p>
            <a:endParaRPr u="sng">
              <a:uFill>
                <a:solidFill>
                  <a:srgbClr val="74B6BC"/>
                </a:solidFill>
              </a:uFill>
              <a:hlinkClick r:id="rId2"/>
            </a:endParaRPr>
          </a:p>
          <a:p>
            <a:r>
              <a:t>Anti-jihad</a:t>
            </a:r>
          </a:p>
          <a:p>
            <a:endParaRPr/>
          </a:p>
          <a:p>
            <a:r>
              <a:t>Owns bookshops across UK</a:t>
            </a:r>
          </a:p>
          <a:p>
            <a:endParaRPr/>
          </a:p>
        </p:txBody>
      </p:sp>
    </p:spTree>
  </p:cSld>
  <p:clrMapOvr>
    <a:masterClrMapping/>
  </p:clrMapOvr>
  <p:transition spd="med"/>
</p:sld>
</file>

<file path=ppt/slides/slide20.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85000"/>
              </a:schemeClr>
            </a:gs>
            <a:gs pos="100000">
              <a:schemeClr val="bg1"/>
            </a:gs>
          </a:gsLst>
          <a:path path="circle">
            <a:fillToRect l="50000" t="50000" r="50000" b="50000"/>
          </a:path>
          <a:tileRect/>
        </a:gradFill>
        <a:effectLst/>
      </p:bgPr>
    </p:bg>
    <p:spTree>
      <p:nvGrpSpPr>
        <p:cNvPr id="1" name=""/>
        <p:cNvGrpSpPr/>
        <p:nvPr/>
      </p:nvGrpSpPr>
      <p:grpSpPr>
        <a:xfrm>
          <a:off x="0" y="0"/>
          <a:ext cx="0" cy="0"/>
          <a:chOff x="0" y="0"/>
          <a:chExt cx="0" cy="0"/>
        </a:xfrm>
      </p:grpSpPr>
      <p:pic>
        <p:nvPicPr>
          <p:cNvPr id="184" name="Picture 1" descr="Picture 1"/>
          <p:cNvPicPr>
            <a:picLocks noChangeAspect="1"/>
          </p:cNvPicPr>
          <p:nvPr/>
        </p:nvPicPr>
        <p:blipFill>
          <a:blip r:embed="rId2"/>
          <a:stretch>
            <a:fillRect/>
          </a:stretch>
        </p:blipFill>
        <p:spPr>
          <a:xfrm>
            <a:off x="1333500" y="0"/>
            <a:ext cx="6456947" cy="6858000"/>
          </a:xfrm>
          <a:prstGeom prst="rect">
            <a:avLst/>
          </a:prstGeom>
          <a:ln w="12700">
            <a:miter lim="400000"/>
          </a:ln>
        </p:spPr>
      </p:pic>
    </p:spTree>
  </p:cSld>
  <p:clrMapOvr>
    <a:masterClrMapping/>
  </p:clrMapOvr>
  <p:transition spd="med"/>
</p:sld>
</file>

<file path=ppt/slides/slide2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85000"/>
              </a:schemeClr>
            </a:gs>
            <a:gs pos="100000">
              <a:schemeClr val="bg1"/>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186" name="Rectangle 1"/>
          <p:cNvSpPr txBox="1"/>
          <p:nvPr/>
        </p:nvSpPr>
        <p:spPr>
          <a:xfrm>
            <a:off x="2286000" y="606507"/>
            <a:ext cx="4572000" cy="14884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defRPr b="1"/>
            </a:pPr>
            <a:r>
              <a:t>Brixton Mosque </a:t>
            </a:r>
          </a:p>
          <a:p>
            <a:pPr>
              <a:defRPr b="1"/>
            </a:pPr>
            <a:endParaRPr/>
          </a:p>
          <a:p>
            <a:r>
              <a:t>Runs de-radicalisation programme</a:t>
            </a:r>
          </a:p>
          <a:p>
            <a:endParaRPr/>
          </a:p>
          <a:p>
            <a:r>
              <a:t>Draws on textual approaches</a:t>
            </a:r>
          </a:p>
        </p:txBody>
      </p:sp>
    </p:spTree>
  </p:cSld>
  <p:clrMapOvr>
    <a:masterClrMapping/>
  </p:clrMapOvr>
  <p:transition spd="med"/>
</p:sld>
</file>

<file path=ppt/slides/slide22.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85000"/>
              </a:schemeClr>
            </a:gs>
            <a:gs pos="100000">
              <a:schemeClr val="bg1"/>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188" name="TextBox 1"/>
          <p:cNvSpPr txBox="1"/>
          <p:nvPr/>
        </p:nvSpPr>
        <p:spPr>
          <a:xfrm>
            <a:off x="692050" y="1064729"/>
            <a:ext cx="7521293" cy="45618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defRPr b="1"/>
            </a:pPr>
            <a:r>
              <a:t>Jamaat-e-Islami</a:t>
            </a:r>
          </a:p>
          <a:p>
            <a:endParaRPr/>
          </a:p>
          <a:p>
            <a:r>
              <a:t>Runs 42 mosques</a:t>
            </a:r>
          </a:p>
          <a:p>
            <a:endParaRPr/>
          </a:p>
          <a:p>
            <a:r>
              <a:t>Offshoot from Pakistan political party, founded by Abul A’la Maududi (who saw potential political ideology in Islam); wrote commentaries and other works promoting this; former journalist </a:t>
            </a:r>
          </a:p>
          <a:p>
            <a:endParaRPr/>
          </a:p>
          <a:p>
            <a:r>
              <a:t>Key institutions</a:t>
            </a:r>
          </a:p>
          <a:p>
            <a:endParaRPr/>
          </a:p>
          <a:p>
            <a:r>
              <a:t>Markfield Institute (Leicester)</a:t>
            </a:r>
          </a:p>
          <a:p>
            <a:endParaRPr/>
          </a:p>
          <a:p>
            <a:r>
              <a:t>East London Mosque</a:t>
            </a:r>
          </a:p>
          <a:p>
            <a:endParaRPr/>
          </a:p>
          <a:p>
            <a:r>
              <a:t>Influential in the Muslim Council of Britain</a:t>
            </a:r>
          </a:p>
        </p:txBody>
      </p:sp>
    </p:spTree>
  </p:cSld>
  <p:clrMapOvr>
    <a:masterClrMapping/>
  </p:clrMapOvr>
  <p:transition spd="med"/>
</p:sld>
</file>

<file path=ppt/slides/slide23.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85000"/>
              </a:schemeClr>
            </a:gs>
            <a:gs pos="100000">
              <a:schemeClr val="bg1"/>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190" name="Rectangle 1"/>
          <p:cNvSpPr txBox="1"/>
          <p:nvPr/>
        </p:nvSpPr>
        <p:spPr>
          <a:xfrm>
            <a:off x="917109" y="1397674"/>
            <a:ext cx="4572001" cy="31648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defRPr b="1"/>
            </a:pPr>
            <a:r>
              <a:t>Islamic Foundation </a:t>
            </a:r>
            <a:r>
              <a:rPr b="0"/>
              <a:t>(JeI offshoot) est. 1973</a:t>
            </a:r>
          </a:p>
          <a:p>
            <a:endParaRPr b="0"/>
          </a:p>
          <a:p>
            <a:r>
              <a:t>Markfield Institute of Higher Education</a:t>
            </a:r>
          </a:p>
          <a:p>
            <a:endParaRPr/>
          </a:p>
          <a:p>
            <a:r>
              <a:t>Young Muslims UK  </a:t>
            </a:r>
          </a:p>
          <a:p>
            <a:endParaRPr/>
          </a:p>
          <a:p>
            <a:r>
              <a:t>Islamic Society of Britain</a:t>
            </a:r>
          </a:p>
          <a:p>
            <a:endParaRPr/>
          </a:p>
          <a:p>
            <a:r>
              <a:t>Changed direction and has ‘makeover’, re-evaluating its influences </a:t>
            </a:r>
          </a:p>
        </p:txBody>
      </p:sp>
    </p:spTree>
  </p:cSld>
  <p:clrMapOvr>
    <a:masterClrMapping/>
  </p:clrMapOvr>
  <p:transition spd="med"/>
</p:sld>
</file>

<file path=ppt/slides/slide24.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85000"/>
              </a:schemeClr>
            </a:gs>
            <a:gs pos="100000">
              <a:schemeClr val="bg1"/>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199" name="TextBox 1"/>
          <p:cNvSpPr txBox="1"/>
          <p:nvPr/>
        </p:nvSpPr>
        <p:spPr>
          <a:xfrm>
            <a:off x="1406914" y="1201623"/>
            <a:ext cx="7049790" cy="40030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r>
              <a:rPr u="sng">
                <a:uFill>
                  <a:solidFill>
                    <a:srgbClr val="74B6BC"/>
                  </a:solidFill>
                </a:uFill>
                <a:hlinkClick r:id="rId2"/>
              </a:rPr>
              <a:t>UKIM – UK Islamic Mission</a:t>
            </a:r>
          </a:p>
          <a:p>
            <a:endParaRPr u="sng">
              <a:uFill>
                <a:solidFill>
                  <a:srgbClr val="74B6BC"/>
                </a:solidFill>
              </a:uFill>
              <a:hlinkClick r:id="rId2"/>
            </a:endParaRPr>
          </a:p>
          <a:p>
            <a:r>
              <a:t>f.1962 Jamaat-e-Islami offshoot</a:t>
            </a:r>
          </a:p>
          <a:p>
            <a:endParaRPr/>
          </a:p>
          <a:p>
            <a:r>
              <a:t>Draws some Pakistani migrants (but not all were supportive); not attractive to Bangladeshi migrants (and their descendants) due to war between east and west Pakistan </a:t>
            </a:r>
          </a:p>
          <a:p>
            <a:endParaRPr/>
          </a:p>
          <a:p>
            <a:r>
              <a:t>Dawatul Islam became Bangladesh equivalent of UKIM; gains control of East London Mosque in the 1990s</a:t>
            </a:r>
          </a:p>
          <a:p>
            <a:endParaRPr/>
          </a:p>
          <a:p>
            <a:endParaRPr/>
          </a:p>
        </p:txBody>
      </p:sp>
    </p:spTree>
  </p:cSld>
  <p:clrMapOvr>
    <a:masterClrMapping/>
  </p:clrMapOvr>
  <p:transition spd="med"/>
</p:sld>
</file>

<file path=ppt/slides/slide25.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85000"/>
              </a:schemeClr>
            </a:gs>
            <a:gs pos="100000">
              <a:schemeClr val="bg1"/>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214" name="TextBox 1"/>
          <p:cNvSpPr txBox="1"/>
          <p:nvPr/>
        </p:nvSpPr>
        <p:spPr>
          <a:xfrm>
            <a:off x="1011457" y="859389"/>
            <a:ext cx="7308358" cy="48412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defRPr b="1"/>
            </a:pPr>
            <a:r>
              <a:t>Muslim Council of Britain</a:t>
            </a:r>
          </a:p>
          <a:p>
            <a:endParaRPr/>
          </a:p>
          <a:p>
            <a:r>
              <a:t>f.1997</a:t>
            </a:r>
          </a:p>
          <a:p>
            <a:endParaRPr/>
          </a:p>
          <a:p>
            <a:r>
              <a:t>Sought to be umbrella organisation for Muslims – although ‘moderate’, was under J-e-I influence </a:t>
            </a:r>
          </a:p>
          <a:p>
            <a:endParaRPr/>
          </a:p>
          <a:p>
            <a:r>
              <a:t>Emerged out of UK Action Committee on Islamic Affairs (Rushdie response)</a:t>
            </a:r>
          </a:p>
          <a:p>
            <a:endParaRPr/>
          </a:p>
          <a:p>
            <a:r>
              <a:t>Seen as ‘official’, but not necessarily representative</a:t>
            </a:r>
          </a:p>
          <a:p>
            <a:endParaRPr/>
          </a:p>
          <a:p>
            <a:r>
              <a:t>Questions of its role were raised post 7/7; accused of links to Holocaust denial Groups, and its political links with J-e-I Pakistan.</a:t>
            </a:r>
          </a:p>
          <a:p>
            <a:endParaRPr/>
          </a:p>
          <a:p>
            <a:r>
              <a:t>Issue of Maududi’s influence (seen as negative)</a:t>
            </a:r>
          </a:p>
        </p:txBody>
      </p:sp>
    </p:spTree>
  </p:cSld>
  <p:clrMapOvr>
    <a:masterClrMapping/>
  </p:clrMapOvr>
  <p:transition spd="med"/>
</p:sld>
</file>

<file path=ppt/slides/slide26.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85000"/>
              </a:schemeClr>
            </a:gs>
            <a:gs pos="100000">
              <a:schemeClr val="bg1"/>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247" name="TextBox 1"/>
          <p:cNvSpPr txBox="1"/>
          <p:nvPr/>
        </p:nvSpPr>
        <p:spPr>
          <a:xfrm>
            <a:off x="854223" y="589279"/>
            <a:ext cx="6814123" cy="56794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defRPr b="1"/>
            </a:pPr>
            <a:r>
              <a:rPr dirty="0" err="1"/>
              <a:t>Barelwis</a:t>
            </a:r>
            <a:r>
              <a:rPr lang="en-GB" dirty="0"/>
              <a:t> (Ahl al-Sunnah </a:t>
            </a:r>
            <a:r>
              <a:rPr lang="en-GB" dirty="0" err="1"/>
              <a:t>wa’al</a:t>
            </a:r>
            <a:r>
              <a:rPr lang="en-GB" dirty="0"/>
              <a:t> </a:t>
            </a:r>
            <a:r>
              <a:rPr lang="en-GB" dirty="0" err="1"/>
              <a:t>Jama’at</a:t>
            </a:r>
            <a:r>
              <a:rPr lang="en-GB" dirty="0"/>
              <a:t>)</a:t>
            </a:r>
            <a:endParaRPr dirty="0"/>
          </a:p>
          <a:p>
            <a:endParaRPr dirty="0"/>
          </a:p>
          <a:p>
            <a:endParaRPr dirty="0"/>
          </a:p>
          <a:p>
            <a:r>
              <a:rPr dirty="0"/>
              <a:t>39% of UK mosques (</a:t>
            </a:r>
            <a:r>
              <a:rPr dirty="0" err="1"/>
              <a:t>muslimsinbritain.org</a:t>
            </a:r>
            <a:r>
              <a:rPr dirty="0"/>
              <a:t>)</a:t>
            </a:r>
          </a:p>
          <a:p>
            <a:endParaRPr dirty="0"/>
          </a:p>
          <a:p>
            <a:r>
              <a:rPr dirty="0"/>
              <a:t>Sufi oriented</a:t>
            </a:r>
          </a:p>
          <a:p>
            <a:endParaRPr dirty="0"/>
          </a:p>
          <a:p>
            <a:r>
              <a:rPr dirty="0"/>
              <a:t>Founder Ahmed Riza Khan defended Sufism against </a:t>
            </a:r>
            <a:r>
              <a:rPr dirty="0" err="1"/>
              <a:t>Deobandis</a:t>
            </a:r>
            <a:endParaRPr dirty="0"/>
          </a:p>
          <a:p>
            <a:endParaRPr dirty="0"/>
          </a:p>
          <a:p>
            <a:r>
              <a:rPr dirty="0"/>
              <a:t>f. Bareilly C19th north India</a:t>
            </a:r>
          </a:p>
          <a:p>
            <a:endParaRPr dirty="0"/>
          </a:p>
          <a:p>
            <a:r>
              <a:rPr dirty="0"/>
              <a:t>Significant in Mirpur, where many Pakistani origin Muslims came from</a:t>
            </a:r>
          </a:p>
          <a:p>
            <a:endParaRPr dirty="0"/>
          </a:p>
          <a:p>
            <a:r>
              <a:rPr dirty="0"/>
              <a:t>Established own network of mosques, under </a:t>
            </a:r>
            <a:r>
              <a:rPr i="1" dirty="0" err="1"/>
              <a:t>pirs</a:t>
            </a:r>
            <a:r>
              <a:rPr i="1" dirty="0"/>
              <a:t> </a:t>
            </a:r>
            <a:r>
              <a:rPr dirty="0"/>
              <a:t>(spiritual guides), some of whom claim descendance from Sufi masters</a:t>
            </a:r>
          </a:p>
          <a:p>
            <a:endParaRPr dirty="0"/>
          </a:p>
          <a:p>
            <a:r>
              <a:rPr dirty="0"/>
              <a:t>Use of internet to spread the message </a:t>
            </a:r>
          </a:p>
        </p:txBody>
      </p:sp>
    </p:spTree>
  </p:cSld>
  <p:clrMapOvr>
    <a:masterClrMapping/>
  </p:clrMapOvr>
  <p:transition spd="med"/>
</p:sld>
</file>

<file path=ppt/slides/slide27.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85000"/>
              </a:schemeClr>
            </a:gs>
            <a:gs pos="100000">
              <a:schemeClr val="bg1"/>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F4DF84B-E793-A345-9EE1-BB9B94C1DD8C}"/>
              </a:ext>
            </a:extLst>
          </p:cNvPr>
          <p:cNvSpPr txBox="1"/>
          <p:nvPr/>
        </p:nvSpPr>
        <p:spPr>
          <a:xfrm>
            <a:off x="1355834" y="1429407"/>
            <a:ext cx="6751205" cy="3139319"/>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45719" tIns="45719" rIns="45719" bIns="45719" numCol="1" spcCol="38100" rtlCol="0" anchor="t">
            <a:spAutoFit/>
          </a:bodyPr>
          <a:lstStyle/>
          <a:p>
            <a:pPr marL="0" marR="0" indent="0" algn="l" defTabSz="457200" rtl="0" fontAlgn="auto" latinLnBrk="0" hangingPunct="0">
              <a:lnSpc>
                <a:spcPct val="100000"/>
              </a:lnSpc>
              <a:spcBef>
                <a:spcPts val="0"/>
              </a:spcBef>
              <a:spcAft>
                <a:spcPts val="0"/>
              </a:spcAft>
              <a:buClrTx/>
              <a:buSzTx/>
              <a:buFontTx/>
              <a:buNone/>
              <a:tabLst/>
            </a:pPr>
            <a:r>
              <a:rPr kumimoji="0" lang="en-GB" sz="1800" b="0" i="0" u="none" strike="noStrike" cap="none" spc="0" normalizeH="0" baseline="0" dirty="0">
                <a:ln>
                  <a:noFill/>
                </a:ln>
                <a:solidFill>
                  <a:srgbClr val="000000"/>
                </a:solidFill>
                <a:effectLst/>
                <a:uFillTx/>
                <a:latin typeface="+mn-lt"/>
                <a:ea typeface="+mn-ea"/>
                <a:cs typeface="+mn-cs"/>
                <a:sym typeface="Verdana"/>
              </a:rPr>
              <a:t>People of the Sunnah </a:t>
            </a:r>
          </a:p>
          <a:p>
            <a:pPr marL="0" marR="0" indent="0" algn="l" defTabSz="457200" rtl="0" fontAlgn="auto" latinLnBrk="0" hangingPunct="0">
              <a:lnSpc>
                <a:spcPct val="100000"/>
              </a:lnSpc>
              <a:spcBef>
                <a:spcPts val="0"/>
              </a:spcBef>
              <a:spcAft>
                <a:spcPts val="0"/>
              </a:spcAft>
              <a:buClrTx/>
              <a:buSzTx/>
              <a:buFontTx/>
              <a:buNone/>
              <a:tabLst/>
            </a:pPr>
            <a:endParaRPr lang="en-GB" dirty="0"/>
          </a:p>
          <a:p>
            <a:pPr marL="0" marR="0" indent="0" algn="l" defTabSz="457200" rtl="0" fontAlgn="auto" latinLnBrk="0" hangingPunct="0">
              <a:lnSpc>
                <a:spcPct val="100000"/>
              </a:lnSpc>
              <a:spcBef>
                <a:spcPts val="0"/>
              </a:spcBef>
              <a:spcAft>
                <a:spcPts val="0"/>
              </a:spcAft>
              <a:buClrTx/>
              <a:buSzTx/>
              <a:buFontTx/>
              <a:buNone/>
              <a:tabLst/>
            </a:pPr>
            <a:r>
              <a:rPr kumimoji="0" lang="en-GB" sz="1800" b="0" i="0" u="none" strike="noStrike" cap="none" spc="0" normalizeH="0" baseline="0" dirty="0">
                <a:ln>
                  <a:noFill/>
                </a:ln>
                <a:solidFill>
                  <a:srgbClr val="000000"/>
                </a:solidFill>
                <a:effectLst/>
                <a:uFillTx/>
                <a:latin typeface="+mn-lt"/>
                <a:ea typeface="+mn-ea"/>
                <a:cs typeface="+mn-cs"/>
                <a:sym typeface="Verdana"/>
              </a:rPr>
              <a:t>Focus on the qualities of the Prophet Muhammad</a:t>
            </a:r>
          </a:p>
          <a:p>
            <a:pPr marL="0" marR="0" indent="0" algn="l" defTabSz="457200" rtl="0" fontAlgn="auto" latinLnBrk="0" hangingPunct="0">
              <a:lnSpc>
                <a:spcPct val="100000"/>
              </a:lnSpc>
              <a:spcBef>
                <a:spcPts val="0"/>
              </a:spcBef>
              <a:spcAft>
                <a:spcPts val="0"/>
              </a:spcAft>
              <a:buClrTx/>
              <a:buSzTx/>
              <a:buFontTx/>
              <a:buNone/>
              <a:tabLst/>
            </a:pPr>
            <a:endParaRPr lang="en-GB" dirty="0"/>
          </a:p>
          <a:p>
            <a:pPr marL="0" marR="0" indent="0" algn="l" defTabSz="457200" rtl="0" fontAlgn="auto" latinLnBrk="0" hangingPunct="0">
              <a:lnSpc>
                <a:spcPct val="100000"/>
              </a:lnSpc>
              <a:spcBef>
                <a:spcPts val="0"/>
              </a:spcBef>
              <a:spcAft>
                <a:spcPts val="0"/>
              </a:spcAft>
              <a:buClrTx/>
              <a:buSzTx/>
              <a:buFontTx/>
              <a:buNone/>
              <a:tabLst/>
            </a:pPr>
            <a:r>
              <a:rPr kumimoji="0" lang="en-GB" sz="1800" b="0" i="0" u="none" strike="noStrike" cap="none" spc="0" normalizeH="0" baseline="0" dirty="0">
                <a:ln>
                  <a:noFill/>
                </a:ln>
                <a:solidFill>
                  <a:srgbClr val="000000"/>
                </a:solidFill>
                <a:effectLst/>
                <a:uFillTx/>
                <a:latin typeface="+mn-lt"/>
                <a:ea typeface="+mn-ea"/>
                <a:cs typeface="+mn-cs"/>
                <a:sym typeface="Verdana"/>
              </a:rPr>
              <a:t>Importance of Sufi teachers (</a:t>
            </a:r>
            <a:r>
              <a:rPr kumimoji="0" lang="en-GB" sz="1800" b="0" i="0" u="none" strike="noStrike" cap="none" spc="0" normalizeH="0" baseline="0" dirty="0" err="1">
                <a:ln>
                  <a:noFill/>
                </a:ln>
                <a:solidFill>
                  <a:srgbClr val="000000"/>
                </a:solidFill>
                <a:effectLst/>
                <a:uFillTx/>
                <a:latin typeface="+mn-lt"/>
                <a:ea typeface="+mn-ea"/>
                <a:cs typeface="+mn-cs"/>
                <a:sym typeface="Verdana"/>
              </a:rPr>
              <a:t>pir</a:t>
            </a:r>
            <a:r>
              <a:rPr kumimoji="0" lang="en-GB" sz="1800" b="0" i="0" u="none" strike="noStrike" cap="none" spc="0" normalizeH="0" baseline="0" dirty="0">
                <a:ln>
                  <a:noFill/>
                </a:ln>
                <a:solidFill>
                  <a:srgbClr val="000000"/>
                </a:solidFill>
                <a:effectLst/>
                <a:uFillTx/>
                <a:latin typeface="+mn-lt"/>
                <a:ea typeface="+mn-ea"/>
                <a:cs typeface="+mn-cs"/>
                <a:sym typeface="Verdana"/>
              </a:rPr>
              <a:t>) to be able to reach God</a:t>
            </a:r>
          </a:p>
          <a:p>
            <a:pPr marL="0" marR="0" indent="0" algn="l" defTabSz="457200" rtl="0" fontAlgn="auto" latinLnBrk="0" hangingPunct="0">
              <a:lnSpc>
                <a:spcPct val="100000"/>
              </a:lnSpc>
              <a:spcBef>
                <a:spcPts val="0"/>
              </a:spcBef>
              <a:spcAft>
                <a:spcPts val="0"/>
              </a:spcAft>
              <a:buClrTx/>
              <a:buSzTx/>
              <a:buFontTx/>
              <a:buNone/>
              <a:tabLst/>
            </a:pPr>
            <a:endParaRPr lang="en-GB" dirty="0"/>
          </a:p>
          <a:p>
            <a:pPr marL="0" marR="0" indent="0" algn="l" defTabSz="457200" rtl="0" fontAlgn="auto" latinLnBrk="0" hangingPunct="0">
              <a:lnSpc>
                <a:spcPct val="100000"/>
              </a:lnSpc>
              <a:spcBef>
                <a:spcPts val="0"/>
              </a:spcBef>
              <a:spcAft>
                <a:spcPts val="0"/>
              </a:spcAft>
              <a:buClrTx/>
              <a:buSzTx/>
              <a:buFontTx/>
              <a:buNone/>
              <a:tabLst/>
            </a:pPr>
            <a:r>
              <a:rPr kumimoji="0" lang="en-GB" sz="1800" b="0" i="0" u="none" strike="noStrike" cap="none" spc="0" normalizeH="0" baseline="0" dirty="0" err="1">
                <a:ln>
                  <a:noFill/>
                </a:ln>
                <a:solidFill>
                  <a:srgbClr val="000000"/>
                </a:solidFill>
                <a:effectLst/>
                <a:uFillTx/>
                <a:latin typeface="+mn-lt"/>
                <a:ea typeface="+mn-ea"/>
                <a:cs typeface="+mn-cs"/>
                <a:sym typeface="Verdana"/>
              </a:rPr>
              <a:t>Pir</a:t>
            </a:r>
            <a:r>
              <a:rPr kumimoji="0" lang="en-GB" sz="1800" b="0" i="0" u="none" strike="noStrike" cap="none" spc="0" normalizeH="0" baseline="0" dirty="0">
                <a:ln>
                  <a:noFill/>
                </a:ln>
                <a:solidFill>
                  <a:srgbClr val="000000"/>
                </a:solidFill>
                <a:effectLst/>
                <a:uFillTx/>
                <a:latin typeface="+mn-lt"/>
                <a:ea typeface="+mn-ea"/>
                <a:cs typeface="+mn-cs"/>
                <a:sym typeface="Verdana"/>
              </a:rPr>
              <a:t> remain “alive” in their tomb, with spiritual powers</a:t>
            </a:r>
          </a:p>
          <a:p>
            <a:pPr marL="0" marR="0" indent="0" algn="l" defTabSz="457200" rtl="0" fontAlgn="auto" latinLnBrk="0" hangingPunct="0">
              <a:lnSpc>
                <a:spcPct val="100000"/>
              </a:lnSpc>
              <a:spcBef>
                <a:spcPts val="0"/>
              </a:spcBef>
              <a:spcAft>
                <a:spcPts val="0"/>
              </a:spcAft>
              <a:buClrTx/>
              <a:buSzTx/>
              <a:buFontTx/>
              <a:buNone/>
              <a:tabLst/>
            </a:pPr>
            <a:endParaRPr lang="en-GB" dirty="0"/>
          </a:p>
          <a:p>
            <a:pPr marL="0" marR="0" indent="0" algn="l" defTabSz="457200" rtl="0" fontAlgn="auto" latinLnBrk="0" hangingPunct="0">
              <a:lnSpc>
                <a:spcPct val="100000"/>
              </a:lnSpc>
              <a:spcBef>
                <a:spcPts val="0"/>
              </a:spcBef>
              <a:spcAft>
                <a:spcPts val="0"/>
              </a:spcAft>
              <a:buClrTx/>
              <a:buSzTx/>
              <a:buFontTx/>
              <a:buNone/>
              <a:tabLst/>
            </a:pPr>
            <a:r>
              <a:rPr kumimoji="0" lang="en-GB" sz="1800" b="0" i="0" u="none" strike="noStrike" cap="none" spc="0" normalizeH="0" baseline="0" dirty="0" err="1">
                <a:ln>
                  <a:noFill/>
                </a:ln>
                <a:solidFill>
                  <a:srgbClr val="000000"/>
                </a:solidFill>
                <a:effectLst/>
                <a:uFillTx/>
                <a:latin typeface="+mn-lt"/>
                <a:ea typeface="+mn-ea"/>
                <a:cs typeface="+mn-cs"/>
                <a:sym typeface="Verdana"/>
              </a:rPr>
              <a:t>Barelwi</a:t>
            </a:r>
            <a:r>
              <a:rPr kumimoji="0" lang="en-GB" sz="1800" b="0" i="0" u="none" strike="noStrike" cap="none" spc="0" normalizeH="0" baseline="0" dirty="0">
                <a:ln>
                  <a:noFill/>
                </a:ln>
                <a:solidFill>
                  <a:srgbClr val="000000"/>
                </a:solidFill>
                <a:effectLst/>
                <a:uFillTx/>
                <a:latin typeface="+mn-lt"/>
                <a:ea typeface="+mn-ea"/>
                <a:cs typeface="+mn-cs"/>
                <a:sym typeface="Verdana"/>
              </a:rPr>
              <a:t> celebrations of the prophet’s birthday (</a:t>
            </a:r>
            <a:r>
              <a:rPr kumimoji="0" lang="en-GB" sz="1800" b="0" i="0" u="none" strike="noStrike" cap="none" spc="0" normalizeH="0" baseline="0" dirty="0" err="1">
                <a:ln>
                  <a:noFill/>
                </a:ln>
                <a:solidFill>
                  <a:srgbClr val="000000"/>
                </a:solidFill>
                <a:effectLst/>
                <a:uFillTx/>
                <a:latin typeface="+mn-lt"/>
                <a:ea typeface="+mn-ea"/>
                <a:cs typeface="+mn-cs"/>
                <a:sym typeface="Verdana"/>
              </a:rPr>
              <a:t>milad</a:t>
            </a:r>
            <a:r>
              <a:rPr kumimoji="0" lang="en-GB" sz="1800" b="0" i="0" u="none" strike="noStrike" cap="none" spc="0" normalizeH="0" baseline="0" dirty="0">
                <a:ln>
                  <a:noFill/>
                </a:ln>
                <a:solidFill>
                  <a:srgbClr val="000000"/>
                </a:solidFill>
                <a:effectLst/>
                <a:uFillTx/>
                <a:latin typeface="+mn-lt"/>
                <a:ea typeface="+mn-ea"/>
                <a:cs typeface="+mn-cs"/>
                <a:sym typeface="Verdana"/>
              </a:rPr>
              <a:t>)</a:t>
            </a:r>
          </a:p>
          <a:p>
            <a:pPr marL="0" marR="0" indent="0" algn="l" defTabSz="457200" rtl="0" fontAlgn="auto" latinLnBrk="0" hangingPunct="0">
              <a:lnSpc>
                <a:spcPct val="100000"/>
              </a:lnSpc>
              <a:spcBef>
                <a:spcPts val="0"/>
              </a:spcBef>
              <a:spcAft>
                <a:spcPts val="0"/>
              </a:spcAft>
              <a:buClrTx/>
              <a:buSzTx/>
              <a:buFontTx/>
              <a:buNone/>
              <a:tabLst/>
            </a:pPr>
            <a:endParaRPr lang="en-GB" dirty="0"/>
          </a:p>
          <a:p>
            <a:pPr marL="0" marR="0" indent="0" algn="l" defTabSz="457200" rtl="0" fontAlgn="auto" latinLnBrk="0" hangingPunct="0">
              <a:lnSpc>
                <a:spcPct val="100000"/>
              </a:lnSpc>
              <a:spcBef>
                <a:spcPts val="0"/>
              </a:spcBef>
              <a:spcAft>
                <a:spcPts val="0"/>
              </a:spcAft>
              <a:buClrTx/>
              <a:buSzTx/>
              <a:buFontTx/>
              <a:buNone/>
              <a:tabLst/>
            </a:pPr>
            <a:r>
              <a:rPr kumimoji="0" lang="en-GB" sz="1800" b="0" i="0" u="none" strike="noStrike" cap="none" spc="0" normalizeH="0" baseline="0" dirty="0">
                <a:ln>
                  <a:noFill/>
                </a:ln>
                <a:solidFill>
                  <a:srgbClr val="000000"/>
                </a:solidFill>
                <a:effectLst/>
                <a:uFillTx/>
                <a:latin typeface="+mn-lt"/>
                <a:ea typeface="+mn-ea"/>
                <a:cs typeface="+mn-cs"/>
                <a:sym typeface="Verdana"/>
              </a:rPr>
              <a:t>Qawwali (singing, praises of Muhammad and saints)</a:t>
            </a:r>
          </a:p>
        </p:txBody>
      </p:sp>
    </p:spTree>
    <p:extLst>
      <p:ext uri="{BB962C8B-B14F-4D97-AF65-F5344CB8AC3E}">
        <p14:creationId xmlns:p14="http://schemas.microsoft.com/office/powerpoint/2010/main" val="215998667"/>
      </p:ext>
    </p:extLst>
  </p:cSld>
  <p:clrMapOvr>
    <a:masterClrMapping/>
  </p:clrMapOvr>
  <p:transition spd="med"/>
</p:sld>
</file>

<file path=ppt/slides/slide28.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85000"/>
              </a:schemeClr>
            </a:gs>
            <a:gs pos="100000">
              <a:schemeClr val="bg1"/>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D610F2C-91EA-854C-A26C-F2086E036DEA}"/>
              </a:ext>
            </a:extLst>
          </p:cNvPr>
          <p:cNvSpPr txBox="1"/>
          <p:nvPr/>
        </p:nvSpPr>
        <p:spPr>
          <a:xfrm>
            <a:off x="809297" y="1418897"/>
            <a:ext cx="7549501" cy="2585321"/>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45719" tIns="45719" rIns="45719" bIns="45719" numCol="1" spcCol="38100" rtlCol="0" anchor="t">
            <a:spAutoFit/>
          </a:bodyPr>
          <a:lstStyle/>
          <a:p>
            <a:pPr marL="0" marR="0" indent="0" algn="l" defTabSz="457200" rtl="0" fontAlgn="auto" latinLnBrk="0" hangingPunct="0">
              <a:lnSpc>
                <a:spcPct val="100000"/>
              </a:lnSpc>
              <a:spcBef>
                <a:spcPts val="0"/>
              </a:spcBef>
              <a:spcAft>
                <a:spcPts val="0"/>
              </a:spcAft>
              <a:buClrTx/>
              <a:buSzTx/>
              <a:buFontTx/>
              <a:buNone/>
              <a:tabLst/>
            </a:pPr>
            <a:r>
              <a:rPr kumimoji="0" lang="en-GB" sz="1800" b="0" i="0" u="none" strike="noStrike" cap="none" spc="0" normalizeH="0" baseline="0" dirty="0" err="1">
                <a:ln>
                  <a:noFill/>
                </a:ln>
                <a:solidFill>
                  <a:srgbClr val="000000"/>
                </a:solidFill>
                <a:effectLst/>
                <a:uFillTx/>
                <a:latin typeface="+mn-lt"/>
                <a:ea typeface="+mn-ea"/>
                <a:cs typeface="+mn-cs"/>
                <a:sym typeface="Verdana"/>
              </a:rPr>
              <a:t>Pir</a:t>
            </a:r>
            <a:r>
              <a:rPr kumimoji="0" lang="en-GB" sz="1800" b="0" i="0" u="none" strike="noStrike" cap="none" spc="0" normalizeH="0" baseline="0" dirty="0">
                <a:ln>
                  <a:noFill/>
                </a:ln>
                <a:solidFill>
                  <a:srgbClr val="000000"/>
                </a:solidFill>
                <a:effectLst/>
                <a:uFillTx/>
                <a:latin typeface="+mn-lt"/>
                <a:ea typeface="+mn-ea"/>
                <a:cs typeface="+mn-cs"/>
                <a:sym typeface="Verdana"/>
              </a:rPr>
              <a:t> Abdul Wahab Siddiqi (1942-94) </a:t>
            </a:r>
          </a:p>
          <a:p>
            <a:pPr marL="0" marR="0" indent="0" algn="l" defTabSz="457200" rtl="0" fontAlgn="auto" latinLnBrk="0" hangingPunct="0">
              <a:lnSpc>
                <a:spcPct val="100000"/>
              </a:lnSpc>
              <a:spcBef>
                <a:spcPts val="0"/>
              </a:spcBef>
              <a:spcAft>
                <a:spcPts val="0"/>
              </a:spcAft>
              <a:buClrTx/>
              <a:buSzTx/>
              <a:buFontTx/>
              <a:buNone/>
              <a:tabLst/>
            </a:pPr>
            <a:endParaRPr lang="en-GB" dirty="0"/>
          </a:p>
          <a:p>
            <a:pPr marL="0" marR="0" indent="0" algn="l" defTabSz="457200" rtl="0" fontAlgn="auto" latinLnBrk="0" hangingPunct="0">
              <a:lnSpc>
                <a:spcPct val="100000"/>
              </a:lnSpc>
              <a:spcBef>
                <a:spcPts val="0"/>
              </a:spcBef>
              <a:spcAft>
                <a:spcPts val="0"/>
              </a:spcAft>
              <a:buClrTx/>
              <a:buSzTx/>
              <a:buFontTx/>
              <a:buNone/>
              <a:tabLst/>
            </a:pPr>
            <a:r>
              <a:rPr kumimoji="0" lang="en-GB" sz="1800" b="0" i="0" u="none" strike="noStrike" cap="none" spc="0" normalizeH="0" baseline="0" dirty="0">
                <a:ln>
                  <a:noFill/>
                </a:ln>
                <a:solidFill>
                  <a:srgbClr val="000000"/>
                </a:solidFill>
                <a:effectLst/>
                <a:uFillTx/>
                <a:latin typeface="+mn-lt"/>
                <a:ea typeface="+mn-ea"/>
                <a:cs typeface="+mn-cs"/>
                <a:sym typeface="Verdana"/>
              </a:rPr>
              <a:t>Naqshbandi Sufi, establishes Coventry Islamic Study Centre</a:t>
            </a:r>
          </a:p>
          <a:p>
            <a:pPr marL="0" marR="0" indent="0" algn="l" defTabSz="457200" rtl="0" fontAlgn="auto" latinLnBrk="0" hangingPunct="0">
              <a:lnSpc>
                <a:spcPct val="100000"/>
              </a:lnSpc>
              <a:spcBef>
                <a:spcPts val="0"/>
              </a:spcBef>
              <a:spcAft>
                <a:spcPts val="0"/>
              </a:spcAft>
              <a:buClrTx/>
              <a:buSzTx/>
              <a:buFontTx/>
              <a:buNone/>
              <a:tabLst/>
            </a:pPr>
            <a:endParaRPr lang="en-GB" dirty="0"/>
          </a:p>
          <a:p>
            <a:pPr marL="0" marR="0" indent="0" algn="l" defTabSz="457200" rtl="0" fontAlgn="auto" latinLnBrk="0" hangingPunct="0">
              <a:lnSpc>
                <a:spcPct val="100000"/>
              </a:lnSpc>
              <a:spcBef>
                <a:spcPts val="0"/>
              </a:spcBef>
              <a:spcAft>
                <a:spcPts val="0"/>
              </a:spcAft>
              <a:buClrTx/>
              <a:buSzTx/>
              <a:buFontTx/>
              <a:buNone/>
              <a:tabLst/>
            </a:pPr>
            <a:r>
              <a:rPr kumimoji="0" lang="en-GB" sz="1800" b="0" i="0" u="none" strike="noStrike" cap="none" spc="0" normalizeH="0" baseline="0" dirty="0">
                <a:ln>
                  <a:noFill/>
                </a:ln>
                <a:solidFill>
                  <a:srgbClr val="000000"/>
                </a:solidFill>
                <a:effectLst/>
                <a:uFillTx/>
                <a:latin typeface="+mn-lt"/>
                <a:ea typeface="+mn-ea"/>
                <a:cs typeface="+mn-cs"/>
                <a:sym typeface="Verdana"/>
              </a:rPr>
              <a:t>Hijaz College, Nuneaton to train ulama</a:t>
            </a:r>
          </a:p>
          <a:p>
            <a:pPr marL="0" marR="0" indent="0" algn="l" defTabSz="457200" rtl="0" fontAlgn="auto" latinLnBrk="0" hangingPunct="0">
              <a:lnSpc>
                <a:spcPct val="100000"/>
              </a:lnSpc>
              <a:spcBef>
                <a:spcPts val="0"/>
              </a:spcBef>
              <a:spcAft>
                <a:spcPts val="0"/>
              </a:spcAft>
              <a:buClrTx/>
              <a:buSzTx/>
              <a:buFontTx/>
              <a:buNone/>
              <a:tabLst/>
            </a:pPr>
            <a:endParaRPr lang="en-GB" dirty="0"/>
          </a:p>
          <a:p>
            <a:pPr marL="0" marR="0" indent="0" algn="l" defTabSz="457200" rtl="0" fontAlgn="auto" latinLnBrk="0" hangingPunct="0">
              <a:lnSpc>
                <a:spcPct val="100000"/>
              </a:lnSpc>
              <a:spcBef>
                <a:spcPts val="0"/>
              </a:spcBef>
              <a:spcAft>
                <a:spcPts val="0"/>
              </a:spcAft>
              <a:buClrTx/>
              <a:buSzTx/>
              <a:buFontTx/>
              <a:buNone/>
              <a:tabLst/>
            </a:pPr>
            <a:r>
              <a:rPr kumimoji="0" lang="en-GB" sz="1800" b="0" i="0" u="none" strike="noStrike" cap="none" spc="0" normalizeH="0" baseline="0" dirty="0">
                <a:ln>
                  <a:noFill/>
                </a:ln>
                <a:solidFill>
                  <a:srgbClr val="000000"/>
                </a:solidFill>
                <a:effectLst/>
                <a:uFillTx/>
                <a:latin typeface="+mn-lt"/>
                <a:ea typeface="+mn-ea"/>
                <a:cs typeface="+mn-cs"/>
                <a:sym typeface="Verdana"/>
              </a:rPr>
              <a:t>Siddiqi’s </a:t>
            </a:r>
            <a:r>
              <a:rPr kumimoji="0" lang="en-GB" sz="1800" b="0" i="0" u="none" strike="noStrike" cap="none" spc="0" normalizeH="0" baseline="0" dirty="0" err="1">
                <a:ln>
                  <a:noFill/>
                </a:ln>
                <a:solidFill>
                  <a:srgbClr val="000000"/>
                </a:solidFill>
                <a:effectLst/>
                <a:uFillTx/>
                <a:latin typeface="+mn-lt"/>
                <a:ea typeface="+mn-ea"/>
                <a:cs typeface="+mn-cs"/>
                <a:sym typeface="Verdana"/>
              </a:rPr>
              <a:t>pir</a:t>
            </a:r>
            <a:r>
              <a:rPr kumimoji="0" lang="en-GB" sz="1800" b="0" i="0" u="none" strike="noStrike" cap="none" spc="0" normalizeH="0" baseline="0" dirty="0">
                <a:ln>
                  <a:noFill/>
                </a:ln>
                <a:solidFill>
                  <a:srgbClr val="000000"/>
                </a:solidFill>
                <a:effectLst/>
                <a:uFillTx/>
                <a:latin typeface="+mn-lt"/>
                <a:ea typeface="+mn-ea"/>
                <a:cs typeface="+mn-cs"/>
                <a:sym typeface="Verdana"/>
              </a:rPr>
              <a:t> line continued through </a:t>
            </a:r>
            <a:r>
              <a:rPr lang="en-GB" dirty="0"/>
              <a:t>his son</a:t>
            </a:r>
          </a:p>
          <a:p>
            <a:pPr marL="0" marR="0" indent="0" algn="l" defTabSz="457200" rtl="0" fontAlgn="auto" latinLnBrk="0" hangingPunct="0">
              <a:lnSpc>
                <a:spcPct val="100000"/>
              </a:lnSpc>
              <a:spcBef>
                <a:spcPts val="0"/>
              </a:spcBef>
              <a:spcAft>
                <a:spcPts val="0"/>
              </a:spcAft>
              <a:buClrTx/>
              <a:buSzTx/>
              <a:buFontTx/>
              <a:buNone/>
              <a:tabLst/>
            </a:pPr>
            <a:endParaRPr kumimoji="0" lang="en-GB" sz="1800" b="0" i="0" u="none" strike="noStrike" cap="none" spc="0" normalizeH="0" baseline="0" dirty="0">
              <a:ln>
                <a:noFill/>
              </a:ln>
              <a:solidFill>
                <a:srgbClr val="000000"/>
              </a:solidFill>
              <a:effectLst/>
              <a:uFillTx/>
              <a:latin typeface="+mn-lt"/>
              <a:ea typeface="+mn-ea"/>
              <a:cs typeface="+mn-cs"/>
              <a:sym typeface="Verdana"/>
            </a:endParaRPr>
          </a:p>
          <a:p>
            <a:pPr marL="0" marR="0" indent="0" algn="l" defTabSz="457200" rtl="0" fontAlgn="auto" latinLnBrk="0" hangingPunct="0">
              <a:lnSpc>
                <a:spcPct val="100000"/>
              </a:lnSpc>
              <a:spcBef>
                <a:spcPts val="0"/>
              </a:spcBef>
              <a:spcAft>
                <a:spcPts val="0"/>
              </a:spcAft>
              <a:buClrTx/>
              <a:buSzTx/>
              <a:buFontTx/>
              <a:buNone/>
              <a:tabLst/>
            </a:pPr>
            <a:r>
              <a:rPr lang="en-GB" dirty="0"/>
              <a:t>Siddiqi’s shrine became the first Sufi Western European dargah.</a:t>
            </a:r>
            <a:endParaRPr kumimoji="0" lang="en-GB" sz="1800" b="0" i="0" u="none" strike="noStrike" cap="none" spc="0" normalizeH="0" baseline="0" dirty="0">
              <a:ln>
                <a:noFill/>
              </a:ln>
              <a:solidFill>
                <a:srgbClr val="000000"/>
              </a:solidFill>
              <a:effectLst/>
              <a:uFillTx/>
              <a:latin typeface="+mn-lt"/>
              <a:ea typeface="+mn-ea"/>
              <a:cs typeface="+mn-cs"/>
              <a:sym typeface="Verdana"/>
            </a:endParaRPr>
          </a:p>
        </p:txBody>
      </p:sp>
    </p:spTree>
    <p:extLst>
      <p:ext uri="{BB962C8B-B14F-4D97-AF65-F5344CB8AC3E}">
        <p14:creationId xmlns:p14="http://schemas.microsoft.com/office/powerpoint/2010/main" val="3959569925"/>
      </p:ext>
    </p:extLst>
  </p:cSld>
  <p:clrMapOvr>
    <a:masterClrMapping/>
  </p:clrMapOvr>
  <p:transition spd="med"/>
</p:sld>
</file>

<file path=ppt/slides/slide29.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85000"/>
              </a:schemeClr>
            </a:gs>
            <a:gs pos="100000">
              <a:schemeClr val="bg1"/>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249" name="TextBox 1"/>
          <p:cNvSpPr txBox="1"/>
          <p:nvPr/>
        </p:nvSpPr>
        <p:spPr>
          <a:xfrm>
            <a:off x="1095113" y="806151"/>
            <a:ext cx="6776626" cy="37236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45719" rIns="45719">
            <a:spAutoFit/>
          </a:bodyPr>
          <a:lstStyle/>
          <a:p>
            <a:pPr>
              <a:defRPr b="1"/>
            </a:pPr>
            <a:r>
              <a:t>Barelwis</a:t>
            </a:r>
          </a:p>
          <a:p>
            <a:endParaRPr/>
          </a:p>
          <a:p>
            <a:r>
              <a:t>Minhaj ul-Qur’an</a:t>
            </a:r>
          </a:p>
          <a:p>
            <a:endParaRPr/>
          </a:p>
          <a:p>
            <a:r>
              <a:t>HQ Dewsbury</a:t>
            </a:r>
          </a:p>
          <a:p>
            <a:endParaRPr/>
          </a:p>
          <a:p>
            <a:r>
              <a:t>Founded in Pakistan in 1980 by Muhammed Tahir al-Qadri</a:t>
            </a:r>
          </a:p>
          <a:p>
            <a:endParaRPr/>
          </a:p>
          <a:p>
            <a:r>
              <a:t>Branches across UK</a:t>
            </a:r>
          </a:p>
          <a:p>
            <a:endParaRPr/>
          </a:p>
          <a:p>
            <a:r>
              <a:t>Has mission oriented wing Dawat-e-Islam</a:t>
            </a:r>
          </a:p>
          <a:p>
            <a:endParaRPr/>
          </a:p>
          <a:p>
            <a:r>
              <a:t>Draws on media to spread its message</a:t>
            </a:r>
          </a:p>
        </p:txBody>
      </p:sp>
    </p:spTree>
  </p:cSld>
  <p:clrMapOvr>
    <a:masterClrMapping/>
  </p:clrMapOvr>
  <p:transition spd="med"/>
</p:sld>
</file>

<file path=ppt/slides/slide30.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85000"/>
              </a:schemeClr>
            </a:gs>
            <a:gs pos="100000">
              <a:schemeClr val="bg1"/>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257" name="TextBox 1"/>
          <p:cNvSpPr txBox="1"/>
          <p:nvPr/>
        </p:nvSpPr>
        <p:spPr>
          <a:xfrm>
            <a:off x="1239606" y="1528647"/>
            <a:ext cx="6782097" cy="31648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45719" rIns="45719">
            <a:spAutoFit/>
          </a:bodyPr>
          <a:lstStyle/>
          <a:p>
            <a:r>
              <a:t>Sufis in UK set up their own organisations to counter MCB</a:t>
            </a:r>
          </a:p>
          <a:p>
            <a:endParaRPr/>
          </a:p>
          <a:p>
            <a:r>
              <a:t>2003 – British Muslim Forum</a:t>
            </a:r>
          </a:p>
          <a:p>
            <a:endParaRPr/>
          </a:p>
          <a:p>
            <a:r>
              <a:t>2006 – Sufi Muslim Council </a:t>
            </a:r>
          </a:p>
          <a:p>
            <a:endParaRPr/>
          </a:p>
          <a:p>
            <a:endParaRPr/>
          </a:p>
          <a:p>
            <a:endParaRPr/>
          </a:p>
          <a:p>
            <a:r>
              <a:t>Less influential than other groups</a:t>
            </a:r>
          </a:p>
          <a:p>
            <a:endParaRPr/>
          </a:p>
          <a:p>
            <a:r>
              <a:t>Not ‘liberal’ on all issues.</a:t>
            </a:r>
          </a:p>
        </p:txBody>
      </p:sp>
    </p:spTree>
  </p:cSld>
  <p:clrMapOvr>
    <a:masterClrMapping/>
  </p:clrMapOvr>
  <p:transition spd="med"/>
</p:sld>
</file>

<file path=ppt/slides/slide3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85000"/>
              </a:schemeClr>
            </a:gs>
            <a:gs pos="100000">
              <a:schemeClr val="bg1"/>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261" name="TextBox 1"/>
          <p:cNvSpPr txBox="1"/>
          <p:nvPr/>
        </p:nvSpPr>
        <p:spPr>
          <a:xfrm>
            <a:off x="821333" y="1711173"/>
            <a:ext cx="7384406" cy="42824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defRPr b="1"/>
            </a:pPr>
            <a:r>
              <a:t>Shi’ism</a:t>
            </a:r>
          </a:p>
          <a:p>
            <a:endParaRPr/>
          </a:p>
          <a:p>
            <a:r>
              <a:t>Represented in diverse branches </a:t>
            </a:r>
          </a:p>
          <a:p>
            <a:endParaRPr/>
          </a:p>
          <a:p>
            <a:r>
              <a:t>Significant in Muslim population centres, especially North London</a:t>
            </a:r>
          </a:p>
          <a:p>
            <a:endParaRPr/>
          </a:p>
          <a:p>
            <a:r>
              <a:t>Links to Arab Shi’a i.e. Iraq, Lebanon</a:t>
            </a:r>
          </a:p>
          <a:p>
            <a:endParaRPr/>
          </a:p>
          <a:p>
            <a:r>
              <a:t>Also other regions/countries: Iran,, India, Central Asian Republic – many complex affiliations and organisations. </a:t>
            </a:r>
          </a:p>
          <a:p>
            <a:endParaRPr/>
          </a:p>
          <a:p>
            <a:r>
              <a:t>Ithna Ashari Twelvers</a:t>
            </a:r>
          </a:p>
          <a:p>
            <a:endParaRPr/>
          </a:p>
          <a:p>
            <a:r>
              <a:t>Ismailis: Dawoodi Bohras, Aga Khan followers  </a:t>
            </a:r>
          </a:p>
        </p:txBody>
      </p:sp>
    </p:spTree>
  </p:cSld>
  <p:clrMapOvr>
    <a:masterClrMapping/>
  </p:clrMapOvr>
  <p:transition spd="med"/>
</p:sld>
</file>

<file path=ppt/slides/slide32.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85000"/>
              </a:schemeClr>
            </a:gs>
            <a:gs pos="100000">
              <a:schemeClr val="bg1"/>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280" name="TextBox 1"/>
          <p:cNvSpPr txBox="1"/>
          <p:nvPr/>
        </p:nvSpPr>
        <p:spPr>
          <a:xfrm>
            <a:off x="617888" y="1793875"/>
            <a:ext cx="3829051" cy="76454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a:defRPr sz="4400"/>
            </a:lvl1pPr>
          </a:lstStyle>
          <a:p>
            <a:r>
              <a:t>Mosques</a:t>
            </a:r>
          </a:p>
        </p:txBody>
      </p:sp>
      <p:sp>
        <p:nvSpPr>
          <p:cNvPr id="281" name="Rectangle 1"/>
          <p:cNvSpPr txBox="1"/>
          <p:nvPr/>
        </p:nvSpPr>
        <p:spPr>
          <a:xfrm>
            <a:off x="603251" y="3776960"/>
            <a:ext cx="8096251" cy="120244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defRPr sz="2400">
                <a:solidFill>
                  <a:srgbClr val="008000"/>
                </a:solidFill>
              </a:defRPr>
            </a:pPr>
            <a:r>
              <a:t>“The earth is a mosque for you, so pray wherever you happen to be when prayer time comes” (Muslim, Ṣaḥīḥ, Masājid 1).</a:t>
            </a:r>
          </a:p>
        </p:txBody>
      </p:sp>
    </p:spTree>
  </p:cSld>
  <p:clrMapOvr>
    <a:masterClrMapping/>
  </p:clrMapOvr>
  <p:transition spd="med"/>
</p:sld>
</file>

<file path=ppt/slides/slide33.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85000"/>
              </a:schemeClr>
            </a:gs>
            <a:gs pos="100000">
              <a:schemeClr val="bg1"/>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283" name="TextBox 1"/>
          <p:cNvSpPr txBox="1"/>
          <p:nvPr/>
        </p:nvSpPr>
        <p:spPr>
          <a:xfrm>
            <a:off x="836543" y="1102756"/>
            <a:ext cx="8242324" cy="6502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45719" rIns="45719">
            <a:spAutoFit/>
          </a:bodyPr>
          <a:lstStyle/>
          <a:p>
            <a:r>
              <a:t>Mosques = reflections of communities, religious perspectives, political outlooks</a:t>
            </a:r>
          </a:p>
        </p:txBody>
      </p:sp>
    </p:spTree>
  </p:cSld>
  <p:clrMapOvr>
    <a:masterClrMapping/>
  </p:clrMapOvr>
  <p:transition spd="med"/>
</p:sld>
</file>

<file path=ppt/slides/slide34.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85000"/>
              </a:schemeClr>
            </a:gs>
            <a:gs pos="100000">
              <a:schemeClr val="bg1"/>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285" name="Rectangle 1"/>
          <p:cNvSpPr txBox="1"/>
          <p:nvPr/>
        </p:nvSpPr>
        <p:spPr>
          <a:xfrm>
            <a:off x="357188" y="613955"/>
            <a:ext cx="8810054" cy="599999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defRPr sz="1200"/>
            </a:pPr>
            <a:r>
              <a:t>"Masd̲j̲id." Encyclopaedia of Islam, Second Edition. Edited by: P. Bearman, Th. Bianquis, C.E. Bosworth, E. van Donzel, W.P. Heinrichs. Brill Online, 2013. Reference. University of Wales Trinity Saint David. &lt;http://referenceworks.brillonline.com/entries/encyclopaedia-of-islam-2/masdjid-COM_0694&gt; - this is a comprehensive article, which also leads onto related articles associated with specific mosques.  It is highly recommended that you read this article.</a:t>
            </a:r>
          </a:p>
          <a:p>
            <a:pPr>
              <a:defRPr sz="1200"/>
            </a:pPr>
            <a:endParaRPr/>
          </a:p>
          <a:p>
            <a:pPr>
              <a:defRPr sz="1200"/>
            </a:pPr>
            <a:r>
              <a:t>Campo, Juan Eduardo , Aptullah Kuran, Akbar S. Ahmed, Patrick D. Gaffney and Jacques Waardenburg. "Mosque." In </a:t>
            </a:r>
            <a:r>
              <a:rPr i="1"/>
              <a:t>The Oxford Encyclopedia of the Modern Islamic World</a:t>
            </a:r>
            <a:r>
              <a:t>. Ed. John L. Esposito. </a:t>
            </a:r>
            <a:r>
              <a:rPr i="1"/>
              <a:t>Oxford Islamic Studies Online</a:t>
            </a:r>
            <a:r>
              <a:t>. </a:t>
            </a:r>
            <a:r>
              <a:rPr u="sng">
                <a:solidFill>
                  <a:srgbClr val="74B6BC"/>
                </a:solidFill>
                <a:uFill>
                  <a:solidFill>
                    <a:srgbClr val="74B6BC"/>
                  </a:solidFill>
                </a:uFill>
                <a:hlinkClick r:id="rId2"/>
              </a:rPr>
              <a:t>http://ezproxy.tsd.uwtsd.ac.uk:2112/article/opr/t236MIW/e0546</a:t>
            </a:r>
            <a:r>
              <a:t> This detailed article provides insight into mosque issues associated with architecture, politics, society and education. It also highlights some issues of diversity relating to mosques.</a:t>
            </a:r>
          </a:p>
          <a:p>
            <a:pPr>
              <a:defRPr sz="1200"/>
            </a:pPr>
            <a:endParaRPr/>
          </a:p>
          <a:p>
            <a:pPr>
              <a:defRPr sz="1200"/>
            </a:pPr>
            <a:r>
              <a:t>These articles offer insight into the ritual aspects of mosques, and their complexity. There is consistency from the building of the first mosque during the lifetime of the Prophet Muhammad, through to the factors that we see within modern buildings today.</a:t>
            </a:r>
          </a:p>
          <a:p>
            <a:pPr>
              <a:defRPr sz="1200"/>
            </a:pPr>
            <a:endParaRPr/>
          </a:p>
          <a:p>
            <a:pPr>
              <a:defRPr sz="1200"/>
            </a:pPr>
            <a:r>
              <a:t>Archnet.org – this contains an excellent archive of images relating to a variety of buildings, including religious buildings, which can be located according to a specific search parameters. It is necessary to fill in a registration form to enter this site (there is no cost).  A selection of mosques can be found here: </a:t>
            </a:r>
            <a:r>
              <a:rPr u="sng">
                <a:solidFill>
                  <a:srgbClr val="74B6BC"/>
                </a:solidFill>
                <a:uFill>
                  <a:solidFill>
                    <a:srgbClr val="74B6BC"/>
                  </a:solidFill>
                </a:uFill>
                <a:hlinkClick r:id="rId3"/>
              </a:rPr>
              <a:t>http://archnet.org/library/images/sites.jsp?key=mosque&amp;collection_id=-1&amp;select=usage</a:t>
            </a:r>
          </a:p>
          <a:p>
            <a:pPr>
              <a:defRPr sz="1200"/>
            </a:pPr>
            <a:endParaRPr u="sng">
              <a:solidFill>
                <a:srgbClr val="74B6BC"/>
              </a:solidFill>
              <a:uFill>
                <a:solidFill>
                  <a:srgbClr val="74B6BC"/>
                </a:solidFill>
              </a:uFill>
              <a:hlinkClick r:id="rId3"/>
            </a:endParaRPr>
          </a:p>
          <a:p>
            <a:pPr>
              <a:defRPr sz="1200"/>
            </a:pPr>
            <a:r>
              <a:t>Saudi Aramco World has an archive of images and articles, which include information on mosques and other religious buildings. The site includes virtual tours of the Alhambra, Suleymaniye Mosque, and Dome of the Rock/al-Aqsa Mosque.  It is also possible to subscribe to the magazine.  </a:t>
            </a:r>
            <a:r>
              <a:rPr u="sng">
                <a:solidFill>
                  <a:srgbClr val="74B6BC"/>
                </a:solidFill>
                <a:uFill>
                  <a:solidFill>
                    <a:srgbClr val="74B6BC"/>
                  </a:solidFill>
                </a:uFill>
                <a:hlinkClick r:id="rId4"/>
              </a:rPr>
              <a:t>http://www.saudiaramcoworld.com/issue/201304/</a:t>
            </a:r>
            <a:r>
              <a:t> </a:t>
            </a:r>
          </a:p>
          <a:p>
            <a:pPr>
              <a:defRPr sz="1200"/>
            </a:pPr>
            <a:endParaRPr/>
          </a:p>
          <a:p>
            <a:pPr>
              <a:defRPr sz="1200"/>
            </a:pPr>
            <a:r>
              <a:t>BBC Religion: Mosques </a:t>
            </a:r>
            <a:r>
              <a:rPr u="sng">
                <a:solidFill>
                  <a:srgbClr val="74B6BC"/>
                </a:solidFill>
                <a:uFill>
                  <a:solidFill>
                    <a:srgbClr val="74B6BC"/>
                  </a:solidFill>
                </a:uFill>
                <a:hlinkClick r:id="rId5"/>
              </a:rPr>
              <a:t>http://www.bbc.co.uk/religion/religions/islam/prayer/mosque.shtml </a:t>
            </a:r>
          </a:p>
          <a:p>
            <a:pPr>
              <a:defRPr sz="1200"/>
            </a:pPr>
            <a:r>
              <a:t>This is an introductory resource, linking to some aspects of ritual practice.</a:t>
            </a:r>
          </a:p>
          <a:p>
            <a:pPr>
              <a:defRPr sz="1200"/>
            </a:pPr>
            <a:endParaRPr/>
          </a:p>
          <a:p>
            <a:pPr>
              <a:defRPr sz="1200"/>
            </a:pPr>
            <a:r>
              <a:t>Mosques in London are here: </a:t>
            </a:r>
            <a:r>
              <a:rPr u="sng">
                <a:solidFill>
                  <a:srgbClr val="74B6BC"/>
                </a:solidFill>
                <a:uFill>
                  <a:solidFill>
                    <a:srgbClr val="74B6BC"/>
                  </a:solidFill>
                </a:uFill>
                <a:hlinkClick r:id="rId6"/>
              </a:rPr>
              <a:t>http://goo.gl/maps/Vo4d5  </a:t>
            </a:r>
          </a:p>
          <a:p>
            <a:pPr>
              <a:defRPr sz="1200"/>
            </a:pPr>
            <a:r>
              <a:t>Mosques in Cardiff are here: </a:t>
            </a:r>
            <a:r>
              <a:rPr u="sng">
                <a:solidFill>
                  <a:srgbClr val="74B6BC"/>
                </a:solidFill>
                <a:uFill>
                  <a:solidFill>
                    <a:srgbClr val="74B6BC"/>
                  </a:solidFill>
                </a:uFill>
                <a:hlinkClick r:id="rId7"/>
              </a:rPr>
              <a:t>http://goo.gl/maps/0dJmF</a:t>
            </a:r>
          </a:p>
        </p:txBody>
      </p:sp>
    </p:spTree>
  </p:cSld>
  <p:clrMapOvr>
    <a:masterClrMapping/>
  </p:clrMapOvr>
  <p:transition spd="med"/>
</p:sld>
</file>

<file path=ppt/slides/slide35.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85000"/>
              </a:schemeClr>
            </a:gs>
            <a:gs pos="100000">
              <a:schemeClr val="bg1"/>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287" name="Rectangle 2"/>
          <p:cNvSpPr txBox="1"/>
          <p:nvPr/>
        </p:nvSpPr>
        <p:spPr>
          <a:xfrm>
            <a:off x="912812" y="658812"/>
            <a:ext cx="7691437" cy="56159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defRPr sz="2400"/>
            </a:pPr>
            <a:r>
              <a:t>Mosques are a critical element within our understanding of the diversity of expression within Islam. </a:t>
            </a:r>
          </a:p>
          <a:p>
            <a:pPr>
              <a:defRPr sz="2400"/>
            </a:pPr>
            <a:endParaRPr/>
          </a:p>
          <a:p>
            <a:pPr>
              <a:defRPr sz="2400"/>
            </a:pPr>
            <a:r>
              <a:t>This diversity can be represented by the significant differences between mosque structures and buildings, which relate to historical, cultural, architectural and religious factors. </a:t>
            </a:r>
          </a:p>
          <a:p>
            <a:pPr>
              <a:defRPr sz="2400"/>
            </a:pPr>
            <a:endParaRPr/>
          </a:p>
          <a:p>
            <a:pPr>
              <a:defRPr sz="2400"/>
            </a:pPr>
            <a:r>
              <a:t>There are also financial elements, associated with the cost of establishing a place of prayer. </a:t>
            </a:r>
          </a:p>
          <a:p>
            <a:pPr>
              <a:defRPr sz="2400"/>
            </a:pPr>
            <a:endParaRPr/>
          </a:p>
          <a:p>
            <a:pPr>
              <a:defRPr sz="2400"/>
            </a:pPr>
            <a:r>
              <a:t>It may be a place for a small community, or a substantial urban conurbation.</a:t>
            </a:r>
          </a:p>
        </p:txBody>
      </p:sp>
      <p:sp>
        <p:nvSpPr>
          <p:cNvPr id="288" name="TextBox 3"/>
          <p:cNvSpPr txBox="1"/>
          <p:nvPr/>
        </p:nvSpPr>
        <p:spPr>
          <a:xfrm>
            <a:off x="555160" y="6220595"/>
            <a:ext cx="6885110" cy="3073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45719" rIns="45719">
            <a:spAutoFit/>
          </a:bodyPr>
          <a:lstStyle/>
          <a:p>
            <a:pPr>
              <a:defRPr sz="1400"/>
            </a:pPr>
            <a:r>
              <a:t>Source: "Mosque." In </a:t>
            </a:r>
            <a:r>
              <a:rPr i="1"/>
              <a:t>The Oxford Encyclopedia of the Modern Islamic World</a:t>
            </a:r>
          </a:p>
        </p:txBody>
      </p:sp>
    </p:spTree>
  </p:cSld>
  <p:clrMapOvr>
    <a:masterClrMapping/>
  </p:clrMapOvr>
  <p:transition spd="med"/>
</p:sld>
</file>

<file path=ppt/slides/slide36.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85000"/>
              </a:schemeClr>
            </a:gs>
            <a:gs pos="100000">
              <a:schemeClr val="bg1"/>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295" name="Rectangle 1"/>
          <p:cNvSpPr txBox="1"/>
          <p:nvPr/>
        </p:nvSpPr>
        <p:spPr>
          <a:xfrm>
            <a:off x="754063" y="2413337"/>
            <a:ext cx="7866061" cy="23012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a:defRPr sz="2400"/>
            </a:lvl1pPr>
          </a:lstStyle>
          <a:p>
            <a:r>
              <a:t>The building may contain traditional elements, and have a history that goes back centuries; it may also represent the latest in cutting edge architecture and design, including computer-controlled systems of lighting, transmission of sermons, and enhanced design and management.</a:t>
            </a:r>
          </a:p>
        </p:txBody>
      </p:sp>
      <p:sp>
        <p:nvSpPr>
          <p:cNvPr id="296" name="TextBox 2"/>
          <p:cNvSpPr txBox="1"/>
          <p:nvPr/>
        </p:nvSpPr>
        <p:spPr>
          <a:xfrm>
            <a:off x="752889" y="5894039"/>
            <a:ext cx="6885110" cy="3073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45719" rIns="45719">
            <a:spAutoFit/>
          </a:bodyPr>
          <a:lstStyle/>
          <a:p>
            <a:pPr>
              <a:defRPr sz="1400"/>
            </a:pPr>
            <a:r>
              <a:t>Source: "Mosque." In </a:t>
            </a:r>
            <a:r>
              <a:rPr i="1"/>
              <a:t>The Oxford Encyclopedia of the Modern Islamic World</a:t>
            </a:r>
          </a:p>
        </p:txBody>
      </p:sp>
    </p:spTree>
  </p:cSld>
  <p:clrMapOvr>
    <a:masterClrMapping/>
  </p:clrMapOvr>
  <p:transition spd="med"/>
</p:sld>
</file>

<file path=ppt/slides/slide37.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85000"/>
              </a:schemeClr>
            </a:gs>
            <a:gs pos="100000">
              <a:schemeClr val="bg1"/>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303" name="Rectangle 1"/>
          <p:cNvSpPr txBox="1"/>
          <p:nvPr/>
        </p:nvSpPr>
        <p:spPr>
          <a:xfrm>
            <a:off x="793749" y="2136338"/>
            <a:ext cx="7850190" cy="289001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r>
              <a:t>The word “mosque” is derived from the Arabic masjid “place for (ritual) prostration.” </a:t>
            </a:r>
          </a:p>
          <a:p>
            <a:endParaRPr/>
          </a:p>
          <a:p>
            <a:r>
              <a:t>Jāmi῾ is a designation for the congregational mosque dedicated to Friday communal prayer; in modern times it is used interchangeably with masjid. </a:t>
            </a:r>
          </a:p>
          <a:p>
            <a:endParaRPr/>
          </a:p>
          <a:p>
            <a:r>
              <a:t>The term musallā designates informal areas set aside for prayers and open‐air spaces used for prayer on the major feast days, outside cities or in town squares. </a:t>
            </a:r>
          </a:p>
        </p:txBody>
      </p:sp>
      <p:sp>
        <p:nvSpPr>
          <p:cNvPr id="304" name="TextBox 2"/>
          <p:cNvSpPr txBox="1"/>
          <p:nvPr/>
        </p:nvSpPr>
        <p:spPr>
          <a:xfrm>
            <a:off x="752889" y="5894039"/>
            <a:ext cx="6885110" cy="3073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45719" rIns="45719">
            <a:spAutoFit/>
          </a:bodyPr>
          <a:lstStyle/>
          <a:p>
            <a:pPr>
              <a:defRPr sz="1400"/>
            </a:pPr>
            <a:r>
              <a:t>Source: "Mosque." In </a:t>
            </a:r>
            <a:r>
              <a:rPr i="1"/>
              <a:t>The Oxford Encyclopedia of the Modern Islamic World</a:t>
            </a:r>
          </a:p>
        </p:txBody>
      </p:sp>
    </p:spTree>
  </p:cSld>
  <p:clrMapOvr>
    <a:masterClrMapping/>
  </p:clrMapOvr>
  <p:transition spd="med"/>
</p:sld>
</file>

<file path=ppt/slides/slide38.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85000"/>
              </a:schemeClr>
            </a:gs>
            <a:gs pos="100000">
              <a:schemeClr val="bg1"/>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311" name="Rectangle 1"/>
          <p:cNvSpPr txBox="1"/>
          <p:nvPr/>
        </p:nvSpPr>
        <p:spPr>
          <a:xfrm>
            <a:off x="619125" y="2413337"/>
            <a:ext cx="8453437" cy="30378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defRPr sz="2400"/>
            </a:pPr>
            <a:r>
              <a:t>Mosques have served as the focal points for the religious and social life of the Muslim community throughout its history. </a:t>
            </a:r>
          </a:p>
          <a:p>
            <a:pPr>
              <a:defRPr sz="2400"/>
            </a:pPr>
            <a:endParaRPr/>
          </a:p>
          <a:p>
            <a:pPr>
              <a:defRPr sz="2400"/>
            </a:pPr>
            <a:r>
              <a:t>Depending on circumstances, as is the case for places of worship in other religions, they may serve both as shrines for contact with the sacred and as meeting places for the community. </a:t>
            </a:r>
          </a:p>
        </p:txBody>
      </p:sp>
      <p:sp>
        <p:nvSpPr>
          <p:cNvPr id="312" name="TextBox 2"/>
          <p:cNvSpPr txBox="1"/>
          <p:nvPr/>
        </p:nvSpPr>
        <p:spPr>
          <a:xfrm>
            <a:off x="752889" y="5894039"/>
            <a:ext cx="6885110" cy="3073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45719" rIns="45719">
            <a:spAutoFit/>
          </a:bodyPr>
          <a:lstStyle/>
          <a:p>
            <a:pPr>
              <a:defRPr sz="1400"/>
            </a:pPr>
            <a:r>
              <a:t>Source: "Mosque." In </a:t>
            </a:r>
            <a:r>
              <a:rPr i="1"/>
              <a:t>The Oxford Encyclopedia of the Modern Islamic World</a:t>
            </a:r>
          </a:p>
        </p:txBody>
      </p:sp>
    </p:spTree>
  </p:cSld>
  <p:clrMapOvr>
    <a:masterClrMapping/>
  </p:clrMapOvr>
  <p:transition spd="med"/>
</p:sld>
</file>

<file path=ppt/slides/slide39.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85000"/>
              </a:schemeClr>
            </a:gs>
            <a:gs pos="100000">
              <a:schemeClr val="bg1"/>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318" name="Rectangle 1"/>
          <p:cNvSpPr txBox="1"/>
          <p:nvPr/>
        </p:nvSpPr>
        <p:spPr>
          <a:xfrm>
            <a:off x="752889" y="835848"/>
            <a:ext cx="6873876" cy="48854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defRPr sz="2400"/>
            </a:pPr>
            <a:r>
              <a:t>From the Qur'ān, we know that the Mecca mosque is God's “sacred house,” a setting for ritual activity, and a “meeting place for the people” (2.125); </a:t>
            </a:r>
          </a:p>
          <a:p>
            <a:pPr>
              <a:defRPr sz="2400"/>
            </a:pPr>
            <a:endParaRPr/>
          </a:p>
          <a:p>
            <a:pPr>
              <a:defRPr sz="2400"/>
            </a:pPr>
            <a:r>
              <a:t>It is even declared to be “the first house founded for people” (3.96). </a:t>
            </a:r>
          </a:p>
          <a:p>
            <a:pPr>
              <a:defRPr sz="2400"/>
            </a:pPr>
            <a:endParaRPr/>
          </a:p>
          <a:p>
            <a:pPr>
              <a:defRPr sz="2400"/>
            </a:pPr>
            <a:r>
              <a:t>The founding of the prophet Muḥammad's house‐mosque in Medina (622) was one of the first events connected with the establishment of an autonomous Islamic community. </a:t>
            </a:r>
          </a:p>
        </p:txBody>
      </p:sp>
      <p:sp>
        <p:nvSpPr>
          <p:cNvPr id="319" name="TextBox 2"/>
          <p:cNvSpPr txBox="1"/>
          <p:nvPr/>
        </p:nvSpPr>
        <p:spPr>
          <a:xfrm>
            <a:off x="752889" y="5894039"/>
            <a:ext cx="6885110" cy="3073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45719" rIns="45719">
            <a:spAutoFit/>
          </a:bodyPr>
          <a:lstStyle/>
          <a:p>
            <a:pPr>
              <a:defRPr sz="1400"/>
            </a:pPr>
            <a:r>
              <a:t>Source: "Mosque." In </a:t>
            </a:r>
            <a:r>
              <a:rPr i="1"/>
              <a:t>The Oxford Encyclopedia of the Modern Islamic World</a:t>
            </a:r>
          </a:p>
        </p:txBody>
      </p:sp>
      <p:pic>
        <p:nvPicPr>
          <p:cNvPr id="320" name="Picture 4" descr="Picture 4"/>
          <p:cNvPicPr>
            <a:picLocks noChangeAspect="1"/>
          </p:cNvPicPr>
          <p:nvPr/>
        </p:nvPicPr>
        <p:blipFill>
          <a:blip r:embed="rId2"/>
          <a:stretch>
            <a:fillRect/>
          </a:stretch>
        </p:blipFill>
        <p:spPr>
          <a:xfrm>
            <a:off x="6747944" y="5483881"/>
            <a:ext cx="1625601" cy="1079501"/>
          </a:xfrm>
          <a:prstGeom prst="rect">
            <a:avLst/>
          </a:prstGeom>
          <a:ln w="12700">
            <a:miter lim="400000"/>
          </a:ln>
        </p:spPr>
      </p:pic>
    </p:spTree>
  </p:cSld>
  <p:clrMapOvr>
    <a:masterClrMapping/>
  </p:clrMapOvr>
  <p:transition spd="med"/>
</p:sld>
</file>

<file path=ppt/slides/slide40.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85000"/>
              </a:schemeClr>
            </a:gs>
            <a:gs pos="100000">
              <a:schemeClr val="bg1"/>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324" name="Rectangle 1"/>
          <p:cNvSpPr txBox="1"/>
          <p:nvPr/>
        </p:nvSpPr>
        <p:spPr>
          <a:xfrm>
            <a:off x="765009" y="1750079"/>
            <a:ext cx="7714510" cy="305004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defRPr sz="2400"/>
            </a:pPr>
            <a:r>
              <a:t>Later tradition would elevate the status of the Mecca and Medina mosques, together with that in Jerusalem, to cosmological proportions. Thus the Ka῾bah marked the spot where the earth was created and was an earthly image of the divine throne in heaven. Muslims are required to face toward it when they pray and to perform ḥajj rites there if they are able. </a:t>
            </a:r>
          </a:p>
        </p:txBody>
      </p:sp>
    </p:spTree>
  </p:cSld>
  <p:clrMapOvr>
    <a:masterClrMapping/>
  </p:clrMapOvr>
  <p:transition spd="med"/>
</p:sld>
</file>

<file path=ppt/slides/slide4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85000"/>
              </a:schemeClr>
            </a:gs>
            <a:gs pos="100000">
              <a:schemeClr val="bg1"/>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331" name="Rectangle 1"/>
          <p:cNvSpPr txBox="1"/>
          <p:nvPr/>
        </p:nvSpPr>
        <p:spPr>
          <a:xfrm>
            <a:off x="777874" y="2274838"/>
            <a:ext cx="7977190" cy="341834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defRPr sz="2400"/>
            </a:pPr>
            <a:r>
              <a:t>The Medina mosque became the Prophet's mausoleum, and ḥadīths instructed the faithful that this was one of the gardens of paradise; visiting it would win the Prophet's intercession on judgment day. </a:t>
            </a:r>
          </a:p>
          <a:p>
            <a:pPr>
              <a:defRPr sz="2400"/>
            </a:pPr>
            <a:endParaRPr/>
          </a:p>
          <a:p>
            <a:pPr>
              <a:defRPr sz="2400"/>
            </a:pPr>
            <a:r>
              <a:t>The Jerusalem al‐Aqṣā mosque was identified as the site of the Prophet's miraculous night journey and ascent through the heavens. </a:t>
            </a:r>
          </a:p>
        </p:txBody>
      </p:sp>
    </p:spTree>
  </p:cSld>
  <p:clrMapOvr>
    <a:masterClrMapping/>
  </p:clrMapOvr>
  <p:transition spd="med"/>
</p:sld>
</file>

<file path=ppt/slides/slide42.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85000"/>
              </a:schemeClr>
            </a:gs>
            <a:gs pos="100000">
              <a:schemeClr val="bg1"/>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335" name="Rectangle 1"/>
          <p:cNvSpPr txBox="1"/>
          <p:nvPr/>
        </p:nvSpPr>
        <p:spPr>
          <a:xfrm>
            <a:off x="294063" y="245006"/>
            <a:ext cx="8143876" cy="74635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defRPr sz="2400"/>
            </a:pPr>
            <a:r>
              <a:t>A mosque exists ostensibly to serve as a place for formal worship in the daily and Friday prayers. </a:t>
            </a:r>
          </a:p>
          <a:p>
            <a:pPr>
              <a:defRPr sz="2400"/>
            </a:pPr>
            <a:endParaRPr/>
          </a:p>
          <a:p>
            <a:pPr>
              <a:defRPr sz="2400"/>
            </a:pPr>
            <a:r>
              <a:t>Men are supposed to be its chief patrons, but women are permitted also, preferably in the back, segregated by a screen, in a separate chamber, or up in a gallery. </a:t>
            </a:r>
          </a:p>
          <a:p>
            <a:pPr>
              <a:defRPr sz="2400"/>
            </a:pPr>
            <a:endParaRPr/>
          </a:p>
          <a:p>
            <a:pPr>
              <a:defRPr sz="2400"/>
            </a:pPr>
            <a:r>
              <a:t>According to some jurists, the preferred place for female prayers is at home, because of the distraction or ritual impurity women might otherwise bring. Because of the purity rules applying to prayer, most mosques have a spot set aside for performing ablutions away from the main prayer area. </a:t>
            </a:r>
          </a:p>
          <a:p>
            <a:pPr>
              <a:defRPr sz="2400"/>
            </a:pPr>
            <a:endParaRPr/>
          </a:p>
          <a:p>
            <a:pPr>
              <a:defRPr sz="2400"/>
            </a:pPr>
            <a:r>
              <a:t>Mosques are also the sites for the delivery of Friday sermons, homilies, and Qur'ānic recitation. Ṣūfīs have sometimes used mosques for conducting dhikr rites. </a:t>
            </a:r>
          </a:p>
        </p:txBody>
      </p:sp>
    </p:spTree>
  </p:cSld>
  <p:clrMapOvr>
    <a:masterClrMapping/>
  </p:clrMapOvr>
  <p:transition spd="med"/>
</p:sld>
</file>

<file path=ppt/slides/slide43.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85000"/>
              </a:schemeClr>
            </a:gs>
            <a:gs pos="100000">
              <a:schemeClr val="bg1"/>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339" name="Rectangle 1"/>
          <p:cNvSpPr txBox="1"/>
          <p:nvPr/>
        </p:nvSpPr>
        <p:spPr>
          <a:xfrm>
            <a:off x="404813" y="1859339"/>
            <a:ext cx="7453311" cy="304394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defRPr sz="2400"/>
            </a:pPr>
            <a:r>
              <a:t>The khuṭbah is not necessarily an academic or structured discourse. It ranges from a high idealism that borrows from early Islam to a radical populism that appeals to the young. </a:t>
            </a:r>
          </a:p>
          <a:p>
            <a:pPr>
              <a:defRPr sz="2400"/>
            </a:pPr>
            <a:endParaRPr/>
          </a:p>
          <a:p>
            <a:pPr>
              <a:defRPr sz="2400"/>
            </a:pPr>
            <a:r>
              <a:t>The sermon in the mosque [acts] as the key indicator of social and political Muslim thinking, especially the Friday sermon. </a:t>
            </a:r>
          </a:p>
        </p:txBody>
      </p:sp>
    </p:spTree>
  </p:cSld>
  <p:clrMapOvr>
    <a:masterClrMapping/>
  </p:clrMapOvr>
  <p:transition spd="med"/>
</p:sld>
</file>

<file path=ppt/slides/slide44.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85000"/>
              </a:schemeClr>
            </a:gs>
            <a:gs pos="100000">
              <a:schemeClr val="bg1"/>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343" name="Rectangle 1"/>
          <p:cNvSpPr txBox="1"/>
          <p:nvPr/>
        </p:nvSpPr>
        <p:spPr>
          <a:xfrm>
            <a:off x="515937" y="2274838"/>
            <a:ext cx="7913687" cy="41427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defRPr sz="2400"/>
            </a:pPr>
            <a:r>
              <a:t>A typical Friday sermon focuses on three areas: </a:t>
            </a:r>
          </a:p>
          <a:p>
            <a:pPr>
              <a:defRPr sz="2400"/>
            </a:pPr>
            <a:endParaRPr/>
          </a:p>
          <a:p>
            <a:pPr>
              <a:defRPr sz="2400"/>
            </a:pPr>
            <a:r>
              <a:t>mainstream Islamic thinking, with well‐known historical events recounted, supported by anecdotes and stories; </a:t>
            </a:r>
          </a:p>
          <a:p>
            <a:pPr>
              <a:defRPr sz="2400"/>
            </a:pPr>
            <a:endParaRPr/>
          </a:p>
          <a:p>
            <a:pPr>
              <a:defRPr sz="2400"/>
            </a:pPr>
            <a:r>
              <a:t>national problems and crises, especially in the context of local politics; </a:t>
            </a:r>
          </a:p>
          <a:p>
            <a:pPr>
              <a:defRPr sz="2400"/>
            </a:pPr>
            <a:endParaRPr/>
          </a:p>
          <a:p>
            <a:pPr>
              <a:defRPr sz="2400"/>
            </a:pPr>
            <a:r>
              <a:t>international crises that link Muslims throughout the world. </a:t>
            </a:r>
          </a:p>
        </p:txBody>
      </p:sp>
    </p:spTree>
  </p:cSld>
  <p:clrMapOvr>
    <a:masterClrMapping/>
  </p:clrMapOvr>
  <p:transition spd="med"/>
</p:sld>
</file>

<file path=ppt/slides/slide45.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85000"/>
              </a:schemeClr>
            </a:gs>
            <a:gs pos="100000">
              <a:schemeClr val="bg1"/>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347" name="Rectangle 1"/>
          <p:cNvSpPr txBox="1"/>
          <p:nvPr/>
        </p:nvSpPr>
        <p:spPr>
          <a:xfrm>
            <a:off x="754063" y="1859339"/>
            <a:ext cx="8072436" cy="378054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defRPr sz="2400"/>
            </a:pPr>
            <a:r>
              <a:t>In addition to being a place where preaching and worship take place and where the community assembles, the mosque has also been from the beginning a place of instruction in religion and its application in life. The Qur'ān speaks of religion as something that can be known and communicated with the help of reason. Muḥammad is said to have taught and answered questions in the mosque of Medina, and throughout Islamic history study of religion has been constantly encouraged. </a:t>
            </a:r>
          </a:p>
        </p:txBody>
      </p:sp>
    </p:spTree>
  </p:cSld>
  <p:clrMapOvr>
    <a:masterClrMapping/>
  </p:clrMapOvr>
  <p:transition spd="med"/>
</p:sld>
</file>

<file path=ppt/slides/slide46.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85000"/>
              </a:schemeClr>
            </a:gs>
            <a:gs pos="100000">
              <a:schemeClr val="bg1"/>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351" name="Rectangle 1"/>
          <p:cNvSpPr txBox="1"/>
          <p:nvPr/>
        </p:nvSpPr>
        <p:spPr>
          <a:xfrm>
            <a:off x="579437" y="1443840"/>
            <a:ext cx="7381876" cy="401219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r>
              <a:t>The mosques that came into use after the Arab conquests were the natural places to learn about religion. On an elementary level this implied simply learning by heart verses from the Qur'ān and ḥādiths. </a:t>
            </a:r>
          </a:p>
          <a:p>
            <a:endParaRPr/>
          </a:p>
          <a:p>
            <a:r>
              <a:t>Already at an early stage children were encouraged to memorize verses and passages of the Qur'ān, as they are still today. </a:t>
            </a:r>
          </a:p>
          <a:p>
            <a:endParaRPr/>
          </a:p>
          <a:p>
            <a:r>
              <a:t>This tradition has spread to the kuttābs (Qur'ānic schools) everywhere in the Muslim world, which are found mostly in or beside mosques, even in regions where Arabic is not spoken. Equally, up to the present day selections of famous ḥadīths are' memorized and recited on numerous occasions. </a:t>
            </a:r>
          </a:p>
        </p:txBody>
      </p:sp>
    </p:spTree>
  </p:cSld>
  <p:clrMapOvr>
    <a:masterClrMapping/>
  </p:clrMapOvr>
  <p:transition spd="med"/>
</p:sld>
</file>

<file path=ppt/slides/slide47.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85000"/>
              </a:schemeClr>
            </a:gs>
            <a:gs pos="100000">
              <a:schemeClr val="bg1"/>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355" name="Rectangle 1"/>
          <p:cNvSpPr txBox="1"/>
          <p:nvPr/>
        </p:nvSpPr>
        <p:spPr>
          <a:xfrm>
            <a:off x="531812" y="2690335"/>
            <a:ext cx="8159751" cy="9296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r>
              <a:t>On a less elementary level, mosques were also places of religious inquiry, discussion and debate, besides serving as places for communal worship and assembly, private study, and meditation.</a:t>
            </a:r>
          </a:p>
        </p:txBody>
      </p:sp>
    </p:spTree>
  </p:cSld>
  <p:clrMapOvr>
    <a:masterClrMapping/>
  </p:clrMapOvr>
  <p:transition spd="med"/>
</p:sld>
</file>

<file path=ppt/slides/slide48.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85000"/>
              </a:schemeClr>
            </a:gs>
            <a:gs pos="100000">
              <a:schemeClr val="bg1"/>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361" name="Title 1"/>
          <p:cNvSpPr txBox="1">
            <a:spLocks noGrp="1"/>
          </p:cNvSpPr>
          <p:nvPr>
            <p:ph type="title"/>
          </p:nvPr>
        </p:nvSpPr>
        <p:spPr>
          <a:prstGeom prst="rect">
            <a:avLst/>
          </a:prstGeom>
        </p:spPr>
        <p:txBody>
          <a:bodyPr/>
          <a:lstStyle/>
          <a:p>
            <a:r>
              <a:t>Mosques in the UK</a:t>
            </a:r>
          </a:p>
        </p:txBody>
      </p:sp>
    </p:spTree>
  </p:cSld>
  <p:clrMapOvr>
    <a:masterClrMapping/>
  </p:clrMapOvr>
  <p:transition spd="med"/>
</p:sld>
</file>

<file path=ppt/slides/slide49.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85000"/>
              </a:schemeClr>
            </a:gs>
            <a:gs pos="100000">
              <a:schemeClr val="bg1"/>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363" name="Title 1"/>
          <p:cNvSpPr txBox="1">
            <a:spLocks noGrp="1"/>
          </p:cNvSpPr>
          <p:nvPr>
            <p:ph type="title"/>
          </p:nvPr>
        </p:nvSpPr>
        <p:spPr>
          <a:prstGeom prst="rect">
            <a:avLst/>
          </a:prstGeom>
        </p:spPr>
        <p:txBody>
          <a:bodyPr/>
          <a:lstStyle/>
          <a:p>
            <a:r>
              <a:t>Mosques in the UK</a:t>
            </a:r>
          </a:p>
        </p:txBody>
      </p:sp>
      <p:sp>
        <p:nvSpPr>
          <p:cNvPr id="364" name="TextBox 2"/>
          <p:cNvSpPr txBox="1"/>
          <p:nvPr/>
        </p:nvSpPr>
        <p:spPr>
          <a:xfrm>
            <a:off x="806124" y="1772013"/>
            <a:ext cx="2365139" cy="12090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r>
              <a:t>Numbers of mosques?</a:t>
            </a:r>
          </a:p>
          <a:p>
            <a:endParaRPr/>
          </a:p>
        </p:txBody>
      </p:sp>
      <p:sp>
        <p:nvSpPr>
          <p:cNvPr id="365" name="TextBox 3"/>
          <p:cNvSpPr txBox="1"/>
          <p:nvPr/>
        </p:nvSpPr>
        <p:spPr>
          <a:xfrm>
            <a:off x="806123" y="2510677"/>
            <a:ext cx="4652589" cy="14884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45719" rIns="45719">
            <a:spAutoFit/>
          </a:bodyPr>
          <a:lstStyle/>
          <a:p>
            <a:r>
              <a:t>850 &gt; 1,500 mosques in the UK today?</a:t>
            </a:r>
          </a:p>
          <a:p>
            <a:endParaRPr/>
          </a:p>
          <a:p>
            <a:r>
              <a:t>Muslim Directory 08/09 – 849 mosques</a:t>
            </a:r>
          </a:p>
          <a:p>
            <a:endParaRPr/>
          </a:p>
          <a:p>
            <a:r>
              <a:t>Islam Channel – 1,500 mosques</a:t>
            </a:r>
          </a:p>
        </p:txBody>
      </p:sp>
    </p:spTree>
  </p:cSld>
  <p:clrMapOvr>
    <a:masterClrMapping/>
  </p:clrMapOvr>
  <p:transition spd="med"/>
</p:sld>
</file>

<file path=ppt/slides/slide50.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85000"/>
              </a:schemeClr>
            </a:gs>
            <a:gs pos="100000">
              <a:schemeClr val="bg1"/>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367" name="Title 1"/>
          <p:cNvSpPr txBox="1">
            <a:spLocks noGrp="1"/>
          </p:cNvSpPr>
          <p:nvPr>
            <p:ph type="title"/>
          </p:nvPr>
        </p:nvSpPr>
        <p:spPr>
          <a:prstGeom prst="rect">
            <a:avLst/>
          </a:prstGeom>
        </p:spPr>
        <p:txBody>
          <a:bodyPr/>
          <a:lstStyle/>
          <a:p>
            <a:r>
              <a:t>Mosques in the UK</a:t>
            </a:r>
          </a:p>
        </p:txBody>
      </p:sp>
      <p:sp>
        <p:nvSpPr>
          <p:cNvPr id="368" name="TextBox 3"/>
          <p:cNvSpPr txBox="1"/>
          <p:nvPr/>
        </p:nvSpPr>
        <p:spPr>
          <a:xfrm>
            <a:off x="1330865" y="2068617"/>
            <a:ext cx="4155987" cy="20472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45719" rIns="45719">
            <a:spAutoFit/>
          </a:bodyPr>
          <a:lstStyle/>
          <a:p>
            <a:r>
              <a:t>Difficult to calculate: </a:t>
            </a:r>
          </a:p>
          <a:p>
            <a:endParaRPr/>
          </a:p>
          <a:p>
            <a:r>
              <a:t>Different buildings can be mosques</a:t>
            </a:r>
          </a:p>
          <a:p>
            <a:endParaRPr/>
          </a:p>
          <a:p>
            <a:r>
              <a:t>Houses to purpose built centres</a:t>
            </a:r>
          </a:p>
          <a:p>
            <a:endParaRPr/>
          </a:p>
        </p:txBody>
      </p:sp>
    </p:spTree>
  </p:cSld>
  <p:clrMapOvr>
    <a:masterClrMapping/>
  </p:clrMapOvr>
  <p:transition spd="med"/>
</p:sld>
</file>

<file path=ppt/slides/slide5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85000"/>
              </a:schemeClr>
            </a:gs>
            <a:gs pos="100000">
              <a:schemeClr val="bg1"/>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370" name="Title 1"/>
          <p:cNvSpPr txBox="1">
            <a:spLocks noGrp="1"/>
          </p:cNvSpPr>
          <p:nvPr>
            <p:ph type="title"/>
          </p:nvPr>
        </p:nvSpPr>
        <p:spPr>
          <a:prstGeom prst="rect">
            <a:avLst/>
          </a:prstGeom>
        </p:spPr>
        <p:txBody>
          <a:bodyPr/>
          <a:lstStyle/>
          <a:p>
            <a:r>
              <a:t>Mosques in the UK</a:t>
            </a:r>
          </a:p>
        </p:txBody>
      </p:sp>
      <p:sp>
        <p:nvSpPr>
          <p:cNvPr id="371" name="TextBox 2"/>
          <p:cNvSpPr txBox="1"/>
          <p:nvPr/>
        </p:nvSpPr>
        <p:spPr>
          <a:xfrm>
            <a:off x="1011458" y="1916513"/>
            <a:ext cx="7414825" cy="40030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r>
              <a:t>First mosques </a:t>
            </a:r>
          </a:p>
          <a:p>
            <a:endParaRPr/>
          </a:p>
          <a:p>
            <a:r>
              <a:t>Liverpool Mosque and Institute (using existing building) – Abdullah Quilliam</a:t>
            </a:r>
          </a:p>
          <a:p>
            <a:endParaRPr/>
          </a:p>
          <a:p>
            <a:r>
              <a:t>Woking Mosque – 1889 (Shah Jahan, Begum of Bhopal sponsored the mosque</a:t>
            </a:r>
          </a:p>
          <a:p>
            <a:endParaRPr/>
          </a:p>
          <a:p>
            <a:r>
              <a:t>Designed by W.I. Chambers</a:t>
            </a:r>
          </a:p>
          <a:p>
            <a:endParaRPr/>
          </a:p>
          <a:p>
            <a:r>
              <a:t>Organised by Dr Gottlieb Leitner (ex Registrar, University of Punjab, founder of Oriental Institute</a:t>
            </a:r>
          </a:p>
          <a:p>
            <a:endParaRPr/>
          </a:p>
        </p:txBody>
      </p:sp>
    </p:spTree>
  </p:cSld>
  <p:clrMapOvr>
    <a:masterClrMapping/>
  </p:clrMapOvr>
  <p:transition spd="med"/>
</p:sld>
</file>

<file path=ppt/slides/slide52.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85000"/>
              </a:schemeClr>
            </a:gs>
            <a:gs pos="100000">
              <a:schemeClr val="bg1"/>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389" name="Title 1"/>
          <p:cNvSpPr txBox="1">
            <a:spLocks noGrp="1"/>
          </p:cNvSpPr>
          <p:nvPr>
            <p:ph type="title"/>
          </p:nvPr>
        </p:nvSpPr>
        <p:spPr>
          <a:prstGeom prst="rect">
            <a:avLst/>
          </a:prstGeom>
        </p:spPr>
        <p:txBody>
          <a:bodyPr/>
          <a:lstStyle/>
          <a:p>
            <a:r>
              <a:t>Mosques in the UK</a:t>
            </a:r>
          </a:p>
        </p:txBody>
      </p:sp>
      <p:sp>
        <p:nvSpPr>
          <p:cNvPr id="390" name="TextBox 2"/>
          <p:cNvSpPr txBox="1"/>
          <p:nvPr/>
        </p:nvSpPr>
        <p:spPr>
          <a:xfrm>
            <a:off x="1437334" y="2167484"/>
            <a:ext cx="7291424" cy="17678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45719" rIns="45719">
            <a:spAutoFit/>
          </a:bodyPr>
          <a:lstStyle/>
          <a:p>
            <a:r>
              <a:t>Cardiff – mosque in Butetown, Cardiff established in 1936 – </a:t>
            </a:r>
          </a:p>
          <a:p>
            <a:endParaRPr/>
          </a:p>
          <a:p>
            <a:r>
              <a:t>‘the Somali mosque’ (site has now changed) – ‘Noor al-Islam’ </a:t>
            </a:r>
          </a:p>
          <a:p>
            <a:r>
              <a:t>Established by Shaykh al-Hakimi</a:t>
            </a:r>
          </a:p>
          <a:p>
            <a:endParaRPr/>
          </a:p>
          <a:p>
            <a:r>
              <a:t>Sufi oriented </a:t>
            </a:r>
            <a:r>
              <a:rPr i="1"/>
              <a:t>zawiyah </a:t>
            </a:r>
          </a:p>
        </p:txBody>
      </p:sp>
    </p:spTree>
  </p:cSld>
  <p:clrMapOvr>
    <a:masterClrMapping/>
  </p:clrMapOvr>
  <p:transition spd="med"/>
</p:sld>
</file>

<file path=ppt/slides/slide53.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85000"/>
              </a:schemeClr>
            </a:gs>
            <a:gs pos="100000">
              <a:schemeClr val="bg1"/>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392" name="Title 1"/>
          <p:cNvSpPr txBox="1">
            <a:spLocks noGrp="1"/>
          </p:cNvSpPr>
          <p:nvPr>
            <p:ph type="title"/>
          </p:nvPr>
        </p:nvSpPr>
        <p:spPr>
          <a:prstGeom prst="rect">
            <a:avLst/>
          </a:prstGeom>
        </p:spPr>
        <p:txBody>
          <a:bodyPr/>
          <a:lstStyle/>
          <a:p>
            <a:r>
              <a:t>Mosques in the UK</a:t>
            </a:r>
          </a:p>
        </p:txBody>
      </p:sp>
      <p:sp>
        <p:nvSpPr>
          <p:cNvPr id="393" name="TextBox 2"/>
          <p:cNvSpPr txBox="1"/>
          <p:nvPr/>
        </p:nvSpPr>
        <p:spPr>
          <a:xfrm>
            <a:off x="1239606" y="2243538"/>
            <a:ext cx="6760777" cy="37236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45719" rIns="45719">
            <a:spAutoFit/>
          </a:bodyPr>
          <a:lstStyle/>
          <a:p>
            <a:r>
              <a:t>East London Mosque – founded 1910 (small room rented)</a:t>
            </a:r>
          </a:p>
          <a:p>
            <a:endParaRPr/>
          </a:p>
          <a:p>
            <a:r>
              <a:t>1940 – 3 houses purchased</a:t>
            </a:r>
          </a:p>
          <a:p>
            <a:endParaRPr/>
          </a:p>
          <a:p>
            <a:r>
              <a:t>1941 – mosque opened </a:t>
            </a:r>
          </a:p>
          <a:p>
            <a:endParaRPr/>
          </a:p>
          <a:p>
            <a:r>
              <a:t>Charitable institution, helping local Muslims</a:t>
            </a:r>
          </a:p>
          <a:p>
            <a:endParaRPr/>
          </a:p>
          <a:p>
            <a:r>
              <a:t>1975 – resited (compulsory purchase order)</a:t>
            </a:r>
          </a:p>
          <a:p>
            <a:endParaRPr/>
          </a:p>
          <a:p>
            <a:r>
              <a:t>1985 – new mosque built</a:t>
            </a:r>
          </a:p>
          <a:p>
            <a:endParaRPr/>
          </a:p>
          <a:p>
            <a:r>
              <a:t>1999 - extends</a:t>
            </a:r>
          </a:p>
        </p:txBody>
      </p:sp>
    </p:spTree>
  </p:cSld>
  <p:clrMapOvr>
    <a:masterClrMapping/>
  </p:clrMapOvr>
  <p:transition spd="med"/>
</p:sld>
</file>

<file path=ppt/slides/slide54.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85000"/>
              </a:schemeClr>
            </a:gs>
            <a:gs pos="100000">
              <a:schemeClr val="bg1"/>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395" name="Title 1"/>
          <p:cNvSpPr txBox="1">
            <a:spLocks noGrp="1"/>
          </p:cNvSpPr>
          <p:nvPr>
            <p:ph type="title"/>
          </p:nvPr>
        </p:nvSpPr>
        <p:spPr>
          <a:prstGeom prst="rect">
            <a:avLst/>
          </a:prstGeom>
        </p:spPr>
        <p:txBody>
          <a:bodyPr/>
          <a:lstStyle/>
          <a:p>
            <a:r>
              <a:t>Mosques in the UK</a:t>
            </a:r>
          </a:p>
        </p:txBody>
      </p:sp>
      <p:sp>
        <p:nvSpPr>
          <p:cNvPr id="396" name="Rectangle 2"/>
          <p:cNvSpPr txBox="1"/>
          <p:nvPr/>
        </p:nvSpPr>
        <p:spPr>
          <a:xfrm>
            <a:off x="821333" y="1193730"/>
            <a:ext cx="6036667" cy="48412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r>
              <a:t> 1999 - The East London Mosque, with huge local support, succeeds in its campaign to acquire adjoining land for development.</a:t>
            </a:r>
          </a:p>
          <a:p>
            <a:r>
              <a:t>    2001 - HRH Prince Charles and HR Prince Mohamed Al-Faisal launch the project to develop the London Muslim Centre.</a:t>
            </a:r>
          </a:p>
          <a:p>
            <a:r>
              <a:t>    2002 - Work begins on the new development.</a:t>
            </a:r>
          </a:p>
          <a:p>
            <a:r>
              <a:t>    2004 - The new London Muslim Centre opens, adding over 8300m2 of usable space to the adjacent mosque. HRH Prince Charles returns to see the already thriving development.</a:t>
            </a:r>
          </a:p>
          <a:p>
            <a:r>
              <a:t>    2009 - Construction begins on the Maryam Centre; a dedicated space and building for women's services.</a:t>
            </a:r>
          </a:p>
          <a:p>
            <a:r>
              <a:t>    2013 - Opening of the Maryam Centre, making the East London Mosque the largest mosque in the UK.</a:t>
            </a:r>
          </a:p>
        </p:txBody>
      </p:sp>
    </p:spTree>
  </p:cSld>
  <p:clrMapOvr>
    <a:masterClrMapping/>
  </p:clrMapOvr>
  <p:transition spd="med"/>
</p:sld>
</file>

<file path=ppt/slides/slide55.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85000"/>
              </a:schemeClr>
            </a:gs>
            <a:gs pos="100000">
              <a:schemeClr val="bg1"/>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398" name="Rectangle 2"/>
          <p:cNvSpPr txBox="1">
            <a:spLocks noGrp="1"/>
          </p:cNvSpPr>
          <p:nvPr>
            <p:ph type="title"/>
          </p:nvPr>
        </p:nvSpPr>
        <p:spPr>
          <a:xfrm>
            <a:off x="3352800" y="533400"/>
            <a:ext cx="2514600" cy="76200"/>
          </a:xfrm>
          <a:prstGeom prst="rect">
            <a:avLst/>
          </a:prstGeom>
        </p:spPr>
        <p:txBody>
          <a:bodyPr>
            <a:normAutofit fontScale="90000"/>
          </a:bodyPr>
          <a:lstStyle>
            <a:lvl1pPr>
              <a:defRPr sz="700"/>
            </a:lvl1pPr>
          </a:lstStyle>
          <a:p>
            <a:r>
              <a:t>East London Mosque </a:t>
            </a:r>
          </a:p>
        </p:txBody>
      </p:sp>
      <p:pic>
        <p:nvPicPr>
          <p:cNvPr id="399" name="Picture 7" descr="Picture 7"/>
          <p:cNvPicPr>
            <a:picLocks noChangeAspect="1"/>
          </p:cNvPicPr>
          <p:nvPr/>
        </p:nvPicPr>
        <p:blipFill>
          <a:blip r:embed="rId3"/>
          <a:stretch>
            <a:fillRect/>
          </a:stretch>
        </p:blipFill>
        <p:spPr>
          <a:xfrm>
            <a:off x="1270053" y="1371599"/>
            <a:ext cx="6083248" cy="4607627"/>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14:dur="1200">
        <p:wipe/>
      </p:transition>
    </mc:Choice>
    <mc:Fallback xmlns="" xmlns:m="http://schemas.openxmlformats.org/officeDocument/2006/math" xmlns:a14="http://schemas.microsoft.com/office/drawing/2010/main">
      <p:transition spd="slow">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85000"/>
              </a:schemeClr>
            </a:gs>
            <a:gs pos="100000">
              <a:schemeClr val="bg1"/>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407" name="TextBox 1"/>
          <p:cNvSpPr txBox="1"/>
          <p:nvPr/>
        </p:nvSpPr>
        <p:spPr>
          <a:xfrm>
            <a:off x="1459627" y="2141865"/>
            <a:ext cx="8589912" cy="12090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45719" rIns="45719">
            <a:spAutoFit/>
          </a:bodyPr>
          <a:lstStyle/>
          <a:p>
            <a:r>
              <a:t>Roles of Mosques</a:t>
            </a:r>
          </a:p>
          <a:p>
            <a:endParaRPr/>
          </a:p>
          <a:p>
            <a:r>
              <a:t>‪</a:t>
            </a:r>
            <a:r>
              <a:rPr u="sng">
                <a:solidFill>
                  <a:srgbClr val="74B6BC"/>
                </a:solidFill>
                <a:uFill>
                  <a:solidFill>
                    <a:srgbClr val="74B6BC"/>
                  </a:solidFill>
                </a:uFill>
                <a:hlinkClick r:id="rId2"/>
              </a:rPr>
              <a:t>Luton Central Mosque Documentary created by University of Bedfordshire‬</a:t>
            </a:r>
          </a:p>
          <a:p>
            <a:r>
              <a:rPr u="sng">
                <a:solidFill>
                  <a:srgbClr val="74B6BC"/>
                </a:solidFill>
                <a:uFill>
                  <a:solidFill>
                    <a:srgbClr val="74B6BC"/>
                  </a:solidFill>
                </a:uFill>
                <a:hlinkClick r:id="rId2"/>
              </a:rPr>
              <a:t>‬</a:t>
            </a:r>
          </a:p>
        </p:txBody>
      </p:sp>
    </p:spTree>
  </p:cSld>
  <p:clrMapOvr>
    <a:masterClrMapping/>
  </p:clrMapOvr>
  <p:transition spd="med"/>
</p:sld>
</file>

<file path=ppt/slides/slide57.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85000"/>
              </a:schemeClr>
            </a:gs>
            <a:gs pos="100000">
              <a:schemeClr val="bg1"/>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409" name="TextBox 4"/>
          <p:cNvSpPr txBox="1"/>
          <p:nvPr/>
        </p:nvSpPr>
        <p:spPr>
          <a:xfrm>
            <a:off x="1026668" y="1551462"/>
            <a:ext cx="6540256" cy="48412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defRPr b="1"/>
            </a:pPr>
            <a:r>
              <a:t>House mosques</a:t>
            </a:r>
          </a:p>
          <a:p>
            <a:endParaRPr/>
          </a:p>
          <a:p>
            <a:r>
              <a:t>Not a long-term investment</a:t>
            </a:r>
          </a:p>
          <a:p>
            <a:endParaRPr/>
          </a:p>
          <a:p>
            <a:r>
              <a:t>Reflect establishment in 1950s (when people did not necessarily anticipate remaining in the UK) + limited resources</a:t>
            </a:r>
          </a:p>
          <a:p>
            <a:endParaRPr/>
          </a:p>
          <a:p>
            <a:r>
              <a:t>Internal walls may be removed</a:t>
            </a:r>
          </a:p>
          <a:p>
            <a:endParaRPr/>
          </a:p>
          <a:p>
            <a:r>
              <a:t>Shape was inappropriate i.e. given orientation for prayer, need for shoulder to shoulder prayers </a:t>
            </a:r>
          </a:p>
          <a:p>
            <a:endParaRPr/>
          </a:p>
          <a:p>
            <a:r>
              <a:t>Separate levels in houses had to be used</a:t>
            </a:r>
          </a:p>
          <a:p>
            <a:endParaRPr/>
          </a:p>
          <a:p>
            <a:r>
              <a:t>Often not separated according to specific beliefs/ethnic background (unlike contemporary contexts)</a:t>
            </a:r>
          </a:p>
        </p:txBody>
      </p:sp>
    </p:spTree>
  </p:cSld>
  <p:clrMapOvr>
    <a:masterClrMapping/>
  </p:clrMapOvr>
  <p:transition spd="med"/>
</p:sld>
</file>

<file path=ppt/slides/slide58.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85000"/>
              </a:schemeClr>
            </a:gs>
            <a:gs pos="100000">
              <a:schemeClr val="bg1"/>
            </a:gs>
          </a:gsLst>
          <a:path path="circle">
            <a:fillToRect l="50000" t="50000" r="50000" b="50000"/>
          </a:path>
          <a:tileRect/>
        </a:gradFill>
        <a:effectLst/>
      </p:bgPr>
    </p:bg>
    <p:spTree>
      <p:nvGrpSpPr>
        <p:cNvPr id="1" name=""/>
        <p:cNvGrpSpPr/>
        <p:nvPr/>
      </p:nvGrpSpPr>
      <p:grpSpPr>
        <a:xfrm>
          <a:off x="0" y="0"/>
          <a:ext cx="0" cy="0"/>
          <a:chOff x="0" y="0"/>
          <a:chExt cx="0" cy="0"/>
        </a:xfrm>
      </p:grpSpPr>
      <p:pic>
        <p:nvPicPr>
          <p:cNvPr id="411" name="Picture 1" descr="Picture 1"/>
          <p:cNvPicPr>
            <a:picLocks noChangeAspect="1"/>
          </p:cNvPicPr>
          <p:nvPr/>
        </p:nvPicPr>
        <p:blipFill>
          <a:blip r:embed="rId2"/>
          <a:stretch>
            <a:fillRect/>
          </a:stretch>
        </p:blipFill>
        <p:spPr>
          <a:xfrm>
            <a:off x="927100" y="0"/>
            <a:ext cx="7268766" cy="6858000"/>
          </a:xfrm>
          <a:prstGeom prst="rect">
            <a:avLst/>
          </a:prstGeom>
          <a:ln w="12700">
            <a:miter lim="400000"/>
          </a:ln>
        </p:spPr>
      </p:pic>
    </p:spTree>
  </p:cSld>
  <p:clrMapOvr>
    <a:masterClrMapping/>
  </p:clrMapOvr>
  <p:transition spd="med"/>
</p:sld>
</file>

<file path=ppt/slides/slide59.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85000"/>
              </a:schemeClr>
            </a:gs>
            <a:gs pos="100000">
              <a:schemeClr val="bg1"/>
            </a:gs>
          </a:gsLst>
          <a:path path="circle">
            <a:fillToRect l="50000" t="50000" r="50000" b="50000"/>
          </a:path>
          <a:tileRect/>
        </a:gradFill>
        <a:effectLst/>
      </p:bgPr>
    </p:bg>
    <p:spTree>
      <p:nvGrpSpPr>
        <p:cNvPr id="1" name=""/>
        <p:cNvGrpSpPr/>
        <p:nvPr/>
      </p:nvGrpSpPr>
      <p:grpSpPr>
        <a:xfrm>
          <a:off x="0" y="0"/>
          <a:ext cx="0" cy="0"/>
          <a:chOff x="0" y="0"/>
          <a:chExt cx="0" cy="0"/>
        </a:xfrm>
      </p:grpSpPr>
      <p:pic>
        <p:nvPicPr>
          <p:cNvPr id="413" name="Picture 1" descr="Picture 1"/>
          <p:cNvPicPr>
            <a:picLocks noChangeAspect="1"/>
          </p:cNvPicPr>
          <p:nvPr/>
        </p:nvPicPr>
        <p:blipFill>
          <a:blip r:embed="rId2"/>
          <a:stretch>
            <a:fillRect/>
          </a:stretch>
        </p:blipFill>
        <p:spPr>
          <a:xfrm>
            <a:off x="762000" y="571500"/>
            <a:ext cx="7620000" cy="5715000"/>
          </a:xfrm>
          <a:prstGeom prst="rect">
            <a:avLst/>
          </a:prstGeom>
          <a:ln w="12700">
            <a:miter lim="400000"/>
          </a:ln>
        </p:spPr>
      </p:pic>
    </p:spTree>
  </p:cSld>
  <p:clrMapOvr>
    <a:masterClrMapping/>
  </p:clrMapOvr>
  <p:transition spd="med"/>
</p:sld>
</file>

<file path=ppt/slides/slide60.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85000"/>
              </a:schemeClr>
            </a:gs>
            <a:gs pos="100000">
              <a:schemeClr val="bg1"/>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415" name="TextBox 1"/>
          <p:cNvSpPr txBox="1"/>
          <p:nvPr/>
        </p:nvSpPr>
        <p:spPr>
          <a:xfrm>
            <a:off x="212938" y="38026"/>
            <a:ext cx="8722877" cy="72796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defRPr sz="2400"/>
            </a:pPr>
            <a:r>
              <a:t>Over time, mosques became more indicative of their users’ identities</a:t>
            </a:r>
          </a:p>
          <a:p>
            <a:pPr>
              <a:defRPr sz="2400"/>
            </a:pPr>
            <a:endParaRPr/>
          </a:p>
          <a:p>
            <a:pPr>
              <a:defRPr sz="2400"/>
            </a:pPr>
            <a:r>
              <a:t>As numbers of users increased, separate mosques emerged to reflect interests and identities  i.e. ethnic, linguistic, religious, political</a:t>
            </a:r>
          </a:p>
          <a:p>
            <a:pPr>
              <a:defRPr sz="2400"/>
            </a:pPr>
            <a:endParaRPr/>
          </a:p>
          <a:p>
            <a:pPr>
              <a:defRPr sz="2400"/>
            </a:pPr>
            <a:r>
              <a:t>Emergence of several mosques in same district, reflecting different interests</a:t>
            </a:r>
          </a:p>
          <a:p>
            <a:pPr>
              <a:defRPr sz="2400"/>
            </a:pPr>
            <a:endParaRPr/>
          </a:p>
          <a:p>
            <a:pPr>
              <a:defRPr sz="2400"/>
            </a:pPr>
            <a:r>
              <a:t>Building use became increasingly regulated, and mosques had to registered.</a:t>
            </a:r>
          </a:p>
          <a:p>
            <a:pPr>
              <a:defRPr sz="2400"/>
            </a:pPr>
            <a:endParaRPr/>
          </a:p>
          <a:p>
            <a:pPr>
              <a:defRPr sz="2400"/>
            </a:pPr>
            <a:r>
              <a:t>Proximity to residential communities is a major issue (i.e. walking distance)</a:t>
            </a:r>
          </a:p>
          <a:p>
            <a:pPr>
              <a:defRPr sz="2400"/>
            </a:pPr>
            <a:endParaRPr/>
          </a:p>
          <a:p>
            <a:pPr>
              <a:defRPr sz="2400"/>
            </a:pPr>
            <a:r>
              <a:t>Inclusion of mosque schools for the study of Qur’an also became an issue</a:t>
            </a:r>
          </a:p>
          <a:p>
            <a:endParaRPr/>
          </a:p>
        </p:txBody>
      </p:sp>
    </p:spTree>
  </p:cSld>
  <p:clrMapOvr>
    <a:masterClrMapping/>
  </p:clrMapOvr>
  <p:transition spd="med"/>
</p:sld>
</file>

<file path=ppt/slides/slide6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85000"/>
              </a:schemeClr>
            </a:gs>
            <a:gs pos="100000">
              <a:schemeClr val="bg1"/>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417" name="TextBox 1"/>
          <p:cNvSpPr txBox="1"/>
          <p:nvPr/>
        </p:nvSpPr>
        <p:spPr>
          <a:xfrm>
            <a:off x="517137" y="471524"/>
            <a:ext cx="7924357" cy="67335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defRPr sz="2400"/>
            </a:pPr>
            <a:r>
              <a:t>Mosques become social centres too:</a:t>
            </a:r>
          </a:p>
          <a:p>
            <a:pPr>
              <a:defRPr sz="2400"/>
            </a:pPr>
            <a:endParaRPr/>
          </a:p>
          <a:p>
            <a:pPr>
              <a:defRPr sz="2400"/>
            </a:pPr>
            <a:r>
              <a:t>‘Cradle to grave’ services</a:t>
            </a:r>
          </a:p>
          <a:p>
            <a:pPr>
              <a:defRPr sz="2400"/>
            </a:pPr>
            <a:endParaRPr/>
          </a:p>
          <a:p>
            <a:pPr>
              <a:defRPr sz="2400"/>
            </a:pPr>
            <a:r>
              <a:t>Crèche</a:t>
            </a:r>
          </a:p>
          <a:p>
            <a:pPr>
              <a:defRPr sz="2400"/>
            </a:pPr>
            <a:endParaRPr/>
          </a:p>
          <a:p>
            <a:pPr>
              <a:defRPr sz="2400"/>
            </a:pPr>
            <a:r>
              <a:t>Study circles</a:t>
            </a:r>
          </a:p>
          <a:p>
            <a:pPr>
              <a:defRPr sz="2400"/>
            </a:pPr>
            <a:endParaRPr/>
          </a:p>
          <a:p>
            <a:pPr>
              <a:defRPr sz="2400"/>
            </a:pPr>
            <a:r>
              <a:t>Counselling and advisory services</a:t>
            </a:r>
          </a:p>
          <a:p>
            <a:pPr>
              <a:defRPr sz="2400"/>
            </a:pPr>
            <a:endParaRPr/>
          </a:p>
          <a:p>
            <a:pPr>
              <a:defRPr sz="2400"/>
            </a:pPr>
            <a:r>
              <a:t>Sport</a:t>
            </a:r>
          </a:p>
          <a:p>
            <a:pPr>
              <a:defRPr sz="2400"/>
            </a:pPr>
            <a:endParaRPr/>
          </a:p>
          <a:p>
            <a:pPr>
              <a:defRPr sz="2400"/>
            </a:pPr>
            <a:r>
              <a:t>Marriage</a:t>
            </a:r>
          </a:p>
          <a:p>
            <a:pPr>
              <a:defRPr sz="2400"/>
            </a:pPr>
            <a:endParaRPr/>
          </a:p>
          <a:p>
            <a:pPr>
              <a:defRPr sz="2400"/>
            </a:pPr>
            <a:r>
              <a:t>Burial (body preparation)</a:t>
            </a:r>
          </a:p>
          <a:p>
            <a:endParaRPr/>
          </a:p>
          <a:p>
            <a:endParaRPr/>
          </a:p>
          <a:p>
            <a:endParaRPr/>
          </a:p>
        </p:txBody>
      </p:sp>
    </p:spTree>
  </p:cSld>
  <p:clrMapOvr>
    <a:masterClrMapping/>
  </p:clrMapOvr>
  <p:transition spd="med"/>
</p:sld>
</file>

<file path=ppt/slides/slide62.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85000"/>
              </a:schemeClr>
            </a:gs>
            <a:gs pos="100000">
              <a:schemeClr val="bg1"/>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419" name="TextBox 1"/>
          <p:cNvSpPr txBox="1"/>
          <p:nvPr/>
        </p:nvSpPr>
        <p:spPr>
          <a:xfrm>
            <a:off x="1285235" y="1764408"/>
            <a:ext cx="4627326" cy="41427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45719" rIns="45719">
            <a:spAutoFit/>
          </a:bodyPr>
          <a:lstStyle/>
          <a:p>
            <a:pPr>
              <a:defRPr sz="2400"/>
            </a:pPr>
            <a:r>
              <a:t>Repurposing other buildings</a:t>
            </a:r>
          </a:p>
          <a:p>
            <a:pPr>
              <a:defRPr sz="2400"/>
            </a:pPr>
            <a:endParaRPr/>
          </a:p>
          <a:p>
            <a:pPr>
              <a:defRPr sz="2400"/>
            </a:pPr>
            <a:r>
              <a:t>Buildings from other religions</a:t>
            </a:r>
          </a:p>
          <a:p>
            <a:pPr>
              <a:defRPr sz="2400"/>
            </a:pPr>
            <a:endParaRPr/>
          </a:p>
          <a:p>
            <a:pPr>
              <a:defRPr sz="2400"/>
            </a:pPr>
            <a:r>
              <a:t>Factories</a:t>
            </a:r>
          </a:p>
          <a:p>
            <a:pPr>
              <a:defRPr sz="2400"/>
            </a:pPr>
            <a:endParaRPr/>
          </a:p>
          <a:p>
            <a:pPr>
              <a:defRPr sz="2400"/>
            </a:pPr>
            <a:r>
              <a:t>Cinemas</a:t>
            </a:r>
          </a:p>
          <a:p>
            <a:pPr>
              <a:defRPr sz="2400"/>
            </a:pPr>
            <a:endParaRPr/>
          </a:p>
          <a:p>
            <a:pPr>
              <a:defRPr sz="2400"/>
            </a:pPr>
            <a:r>
              <a:t>Warehouses</a:t>
            </a:r>
          </a:p>
          <a:p>
            <a:pPr>
              <a:defRPr sz="2400"/>
            </a:pPr>
            <a:endParaRPr/>
          </a:p>
        </p:txBody>
      </p:sp>
    </p:spTree>
  </p:cSld>
  <p:clrMapOvr>
    <a:masterClrMapping/>
  </p:clrMapOvr>
  <p:transition spd="med"/>
</p:sld>
</file>

<file path=ppt/slides/slide63.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85000"/>
              </a:schemeClr>
            </a:gs>
            <a:gs pos="100000">
              <a:schemeClr val="bg1"/>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421" name="TextBox 1"/>
          <p:cNvSpPr txBox="1"/>
          <p:nvPr/>
        </p:nvSpPr>
        <p:spPr>
          <a:xfrm>
            <a:off x="1292841" y="1551462"/>
            <a:ext cx="7270331" cy="32283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defRPr sz="2400"/>
            </a:pPr>
            <a:r>
              <a:t>Some adaptations have (over time) seen the inclusion of Islamic motifs on  a building, such as a dome or a minaret. </a:t>
            </a:r>
          </a:p>
          <a:p>
            <a:pPr>
              <a:defRPr sz="2400"/>
            </a:pPr>
            <a:endParaRPr/>
          </a:p>
          <a:p>
            <a:pPr>
              <a:defRPr sz="2400"/>
            </a:pPr>
            <a:r>
              <a:t>This is symbolic, and a clear identity marker (although not an essential requirement in Islam).</a:t>
            </a:r>
          </a:p>
          <a:p>
            <a:endParaRPr/>
          </a:p>
        </p:txBody>
      </p:sp>
    </p:spTree>
  </p:cSld>
  <p:clrMapOvr>
    <a:masterClrMapping/>
  </p:clrMapOvr>
  <p:transition spd="med"/>
</p:sld>
</file>

<file path=ppt/slides/slide64.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85000"/>
              </a:schemeClr>
            </a:gs>
            <a:gs pos="100000">
              <a:schemeClr val="bg1"/>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423" name="TextBox 1"/>
          <p:cNvSpPr txBox="1"/>
          <p:nvPr/>
        </p:nvSpPr>
        <p:spPr>
          <a:xfrm>
            <a:off x="77209" y="1331259"/>
            <a:ext cx="8519432" cy="52476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defRPr sz="2400"/>
            </a:pPr>
            <a:r>
              <a:t>It can be possible to distinguish between local mosques and central mosques.</a:t>
            </a:r>
          </a:p>
          <a:p>
            <a:pPr>
              <a:defRPr sz="2400"/>
            </a:pPr>
            <a:endParaRPr/>
          </a:p>
          <a:p>
            <a:pPr>
              <a:defRPr sz="2400"/>
            </a:pPr>
            <a:r>
              <a:t>The role of the mosque can differ from places of ancestral origins</a:t>
            </a:r>
          </a:p>
          <a:p>
            <a:pPr>
              <a:defRPr sz="2400"/>
            </a:pPr>
            <a:endParaRPr/>
          </a:p>
          <a:p>
            <a:pPr>
              <a:defRPr sz="2400"/>
            </a:pPr>
            <a:r>
              <a:t>Purpose built mosques may have professional staff (if they can afford it)</a:t>
            </a:r>
          </a:p>
          <a:p>
            <a:pPr>
              <a:defRPr sz="2400"/>
            </a:pPr>
            <a:endParaRPr/>
          </a:p>
          <a:p>
            <a:pPr>
              <a:defRPr sz="2400"/>
            </a:pPr>
            <a:r>
              <a:t>They form part of communities</a:t>
            </a:r>
          </a:p>
          <a:p>
            <a:pPr>
              <a:defRPr sz="2400"/>
            </a:pPr>
            <a:endParaRPr/>
          </a:p>
          <a:p>
            <a:pPr>
              <a:defRPr sz="2400"/>
            </a:pPr>
            <a:r>
              <a:t>They may have an educational role in communities</a:t>
            </a:r>
          </a:p>
          <a:p>
            <a:pPr>
              <a:defRPr sz="2400"/>
            </a:pPr>
            <a:endParaRPr/>
          </a:p>
        </p:txBody>
      </p:sp>
    </p:spTree>
  </p:cSld>
  <p:clrMapOvr>
    <a:masterClrMapping/>
  </p:clrMapOvr>
  <p:transition spd="med"/>
</p:sld>
</file>

<file path=ppt/slides/slide65.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85000"/>
              </a:schemeClr>
            </a:gs>
            <a:gs pos="100000">
              <a:schemeClr val="bg1"/>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425" name="TextBox 1"/>
          <p:cNvSpPr txBox="1"/>
          <p:nvPr/>
        </p:nvSpPr>
        <p:spPr>
          <a:xfrm>
            <a:off x="1201582" y="1308095"/>
            <a:ext cx="7423492" cy="37744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defRPr sz="2400"/>
            </a:pPr>
            <a:r>
              <a:t>Mosques can be found:</a:t>
            </a:r>
          </a:p>
          <a:p>
            <a:pPr>
              <a:defRPr sz="2400"/>
            </a:pPr>
            <a:endParaRPr/>
          </a:p>
          <a:p>
            <a:pPr>
              <a:defRPr sz="2400"/>
            </a:pPr>
            <a:r>
              <a:t>In prisons</a:t>
            </a:r>
          </a:p>
          <a:p>
            <a:pPr>
              <a:defRPr sz="2400"/>
            </a:pPr>
            <a:endParaRPr/>
          </a:p>
          <a:p>
            <a:pPr>
              <a:defRPr sz="2400"/>
            </a:pPr>
            <a:r>
              <a:t>Universities</a:t>
            </a:r>
          </a:p>
          <a:p>
            <a:pPr>
              <a:defRPr sz="2400"/>
            </a:pPr>
            <a:endParaRPr/>
          </a:p>
          <a:p>
            <a:pPr>
              <a:defRPr sz="2400"/>
            </a:pPr>
            <a:r>
              <a:t>Football grounds</a:t>
            </a:r>
          </a:p>
          <a:p>
            <a:pPr>
              <a:defRPr sz="2400"/>
            </a:pPr>
            <a:endParaRPr/>
          </a:p>
          <a:p>
            <a:pPr>
              <a:defRPr sz="2400"/>
            </a:pPr>
            <a:r>
              <a:t>‘prayer rooms’ – airports, motorway service stations, shopping centres</a:t>
            </a:r>
          </a:p>
        </p:txBody>
      </p:sp>
    </p:spTree>
  </p:cSld>
  <p:clrMapOvr>
    <a:masterClrMapping/>
  </p:clrMapOvr>
  <p:transition spd="med"/>
</p:sld>
</file>

<file path=ppt/slides/slide66.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85000"/>
              </a:schemeClr>
            </a:gs>
            <a:gs pos="100000">
              <a:schemeClr val="bg1"/>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432" name="TextBox 1"/>
          <p:cNvSpPr txBox="1"/>
          <p:nvPr/>
        </p:nvSpPr>
        <p:spPr>
          <a:xfrm>
            <a:off x="571720" y="551435"/>
            <a:ext cx="7475664" cy="61874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defRPr sz="2000"/>
            </a:pPr>
            <a:r>
              <a:t>Mosque functions</a:t>
            </a:r>
          </a:p>
          <a:p>
            <a:pPr>
              <a:defRPr sz="2000"/>
            </a:pPr>
            <a:endParaRPr/>
          </a:p>
          <a:p>
            <a:pPr>
              <a:defRPr sz="2000"/>
            </a:pPr>
            <a:r>
              <a:t>Classes for teaching Qrabic</a:t>
            </a:r>
          </a:p>
          <a:p>
            <a:pPr>
              <a:defRPr sz="2000"/>
            </a:pPr>
            <a:endParaRPr/>
          </a:p>
          <a:p>
            <a:pPr>
              <a:defRPr sz="2000"/>
            </a:pPr>
            <a:r>
              <a:t>‘Islamic studies’ (Islamiyyat)</a:t>
            </a:r>
          </a:p>
          <a:p>
            <a:pPr>
              <a:defRPr sz="2000"/>
            </a:pPr>
            <a:endParaRPr/>
          </a:p>
          <a:p>
            <a:pPr>
              <a:defRPr sz="2000"/>
            </a:pPr>
            <a:r>
              <a:t>Development of identity, association</a:t>
            </a:r>
          </a:p>
          <a:p>
            <a:pPr>
              <a:defRPr sz="2000"/>
            </a:pPr>
            <a:endParaRPr/>
          </a:p>
          <a:p>
            <a:pPr>
              <a:defRPr sz="2000"/>
            </a:pPr>
            <a:r>
              <a:t>Often led by a committee (financial and political leadership), which may include paid and voluntary people</a:t>
            </a:r>
          </a:p>
          <a:p>
            <a:pPr>
              <a:defRPr sz="2000"/>
            </a:pPr>
            <a:endParaRPr/>
          </a:p>
          <a:p>
            <a:pPr>
              <a:defRPr sz="2000"/>
            </a:pPr>
            <a:r>
              <a:t>Finance is reliant on community donations (and external assistance)</a:t>
            </a:r>
          </a:p>
          <a:p>
            <a:pPr>
              <a:defRPr sz="2000"/>
            </a:pPr>
            <a:endParaRPr/>
          </a:p>
          <a:p>
            <a:pPr>
              <a:defRPr sz="2000"/>
            </a:pPr>
            <a:r>
              <a:t>There can be disputes regarding management</a:t>
            </a:r>
          </a:p>
          <a:p>
            <a:pPr>
              <a:defRPr sz="2000"/>
            </a:pPr>
            <a:endParaRPr/>
          </a:p>
          <a:p>
            <a:pPr>
              <a:defRPr sz="2000"/>
            </a:pPr>
            <a:r>
              <a:t>Mosques may also require interaction with wider communities, planning permissions, regulation, charitable status, security, police, etc.</a:t>
            </a:r>
          </a:p>
        </p:txBody>
      </p:sp>
    </p:spTree>
  </p:cSld>
  <p:clrMapOvr>
    <a:masterClrMapping/>
  </p:clrMapOvr>
  <p:transition spd="med"/>
</p:sld>
</file>

<file path=ppt/slides/slide67.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85000"/>
              </a:schemeClr>
            </a:gs>
            <a:gs pos="100000">
              <a:schemeClr val="bg1"/>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434" name="TextBox 1"/>
          <p:cNvSpPr txBox="1"/>
          <p:nvPr/>
        </p:nvSpPr>
        <p:spPr>
          <a:xfrm>
            <a:off x="648966" y="84474"/>
            <a:ext cx="8051932" cy="69113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defRPr sz="2400"/>
            </a:pPr>
            <a:r>
              <a:t>Can be a cause for controversy</a:t>
            </a:r>
          </a:p>
          <a:p>
            <a:pPr>
              <a:defRPr sz="2400"/>
            </a:pPr>
            <a:endParaRPr/>
          </a:p>
          <a:p>
            <a:pPr>
              <a:defRPr sz="2400"/>
            </a:pPr>
            <a:r>
              <a:t>i.e. planning issues</a:t>
            </a:r>
          </a:p>
          <a:p>
            <a:pPr>
              <a:defRPr sz="2400"/>
            </a:pPr>
            <a:endParaRPr/>
          </a:p>
          <a:p>
            <a:pPr>
              <a:defRPr sz="2400"/>
            </a:pPr>
            <a:r>
              <a:t>Role in local community</a:t>
            </a:r>
          </a:p>
          <a:p>
            <a:pPr>
              <a:defRPr sz="2400"/>
            </a:pPr>
            <a:endParaRPr/>
          </a:p>
          <a:p>
            <a:pPr>
              <a:defRPr sz="2400"/>
            </a:pPr>
            <a:r>
              <a:t>Call to prayer </a:t>
            </a:r>
          </a:p>
          <a:p>
            <a:pPr>
              <a:defRPr sz="2400"/>
            </a:pPr>
            <a:endParaRPr/>
          </a:p>
          <a:p>
            <a:pPr>
              <a:defRPr sz="2400"/>
            </a:pPr>
            <a:r>
              <a:t>Traffic and other noise/disruption</a:t>
            </a:r>
          </a:p>
          <a:p>
            <a:pPr>
              <a:defRPr sz="2400"/>
            </a:pPr>
            <a:endParaRPr/>
          </a:p>
          <a:p>
            <a:pPr>
              <a:defRPr sz="2400"/>
            </a:pPr>
            <a:r>
              <a:t>Exclusion of women (or less favourable facilities)</a:t>
            </a:r>
          </a:p>
          <a:p>
            <a:pPr>
              <a:defRPr sz="2400"/>
            </a:pPr>
            <a:endParaRPr/>
          </a:p>
          <a:p>
            <a:pPr>
              <a:defRPr sz="2400"/>
            </a:pPr>
            <a:r>
              <a:t>Role of communities/mosques re. external issues i.e. radicalisation</a:t>
            </a:r>
          </a:p>
          <a:p>
            <a:pPr>
              <a:defRPr sz="2400"/>
            </a:pPr>
            <a:endParaRPr/>
          </a:p>
          <a:p>
            <a:pPr>
              <a:defRPr sz="2400"/>
            </a:pPr>
            <a:r>
              <a:t>Can be targeted for alleged association with external issues.</a:t>
            </a:r>
          </a:p>
          <a:p>
            <a:endParaRPr/>
          </a:p>
        </p:txBody>
      </p:sp>
    </p:spTree>
  </p:cSld>
  <p:clrMapOvr>
    <a:masterClrMapping/>
  </p:clrMapOvr>
  <p:transition spd="med"/>
</p:sld>
</file>

<file path=ppt/slides/slide68.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85000"/>
              </a:schemeClr>
            </a:gs>
            <a:gs pos="100000">
              <a:schemeClr val="bg1"/>
            </a:gs>
          </a:gsLst>
          <a:path path="circle">
            <a:fillToRect l="50000" t="50000" r="50000" b="50000"/>
          </a:path>
          <a:tileRect/>
        </a:gradFill>
        <a:effectLst/>
      </p:bgPr>
    </p:bg>
    <p:spTree>
      <p:nvGrpSpPr>
        <p:cNvPr id="1" name=""/>
        <p:cNvGrpSpPr/>
        <p:nvPr/>
      </p:nvGrpSpPr>
      <p:grpSpPr>
        <a:xfrm>
          <a:off x="0" y="0"/>
          <a:ext cx="0" cy="0"/>
          <a:chOff x="0" y="0"/>
          <a:chExt cx="0" cy="0"/>
        </a:xfrm>
      </p:grpSpPr>
      <p:pic>
        <p:nvPicPr>
          <p:cNvPr id="436" name="Picture 2" descr="Picture 2"/>
          <p:cNvPicPr>
            <a:picLocks noChangeAspect="1"/>
          </p:cNvPicPr>
          <p:nvPr/>
        </p:nvPicPr>
        <p:blipFill>
          <a:blip r:embed="rId3"/>
          <a:stretch>
            <a:fillRect/>
          </a:stretch>
        </p:blipFill>
        <p:spPr>
          <a:xfrm>
            <a:off x="712787" y="1055687"/>
            <a:ext cx="8032751" cy="5019676"/>
          </a:xfrm>
          <a:prstGeom prst="rect">
            <a:avLst/>
          </a:prstGeom>
          <a:ln w="12700">
            <a:miter lim="400000"/>
          </a:ln>
        </p:spPr>
      </p:pic>
      <p:sp>
        <p:nvSpPr>
          <p:cNvPr id="437" name="TextBox 2"/>
          <p:cNvSpPr txBox="1"/>
          <p:nvPr/>
        </p:nvSpPr>
        <p:spPr>
          <a:xfrm>
            <a:off x="1017587" y="6411912"/>
            <a:ext cx="5428579" cy="3708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45719" rIns="45719">
            <a:spAutoFit/>
          </a:bodyPr>
          <a:lstStyle/>
          <a:p>
            <a:r>
              <a:t>Source: MCB, Voices from the Minarets, 2006 </a:t>
            </a:r>
          </a:p>
        </p:txBody>
      </p:sp>
    </p:spTree>
  </p:cSld>
  <p:clrMapOvr>
    <a:masterClrMapping/>
  </p:clrMapOvr>
  <p:transition spd="med"/>
</p:sld>
</file>

<file path=ppt/slides/slide69.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85000"/>
              </a:schemeClr>
            </a:gs>
            <a:gs pos="100000">
              <a:schemeClr val="bg1"/>
            </a:gs>
          </a:gsLst>
          <a:path path="circle">
            <a:fillToRect l="50000" t="50000" r="50000" b="50000"/>
          </a:path>
          <a:tileRect/>
        </a:gradFill>
        <a:effectLst/>
      </p:bgPr>
    </p:bg>
    <p:spTree>
      <p:nvGrpSpPr>
        <p:cNvPr id="1" name=""/>
        <p:cNvGrpSpPr/>
        <p:nvPr/>
      </p:nvGrpSpPr>
      <p:grpSpPr>
        <a:xfrm>
          <a:off x="0" y="0"/>
          <a:ext cx="0" cy="0"/>
          <a:chOff x="0" y="0"/>
          <a:chExt cx="0" cy="0"/>
        </a:xfrm>
      </p:grpSpPr>
      <p:pic>
        <p:nvPicPr>
          <p:cNvPr id="441" name="Picture 2" descr="Picture 2"/>
          <p:cNvPicPr>
            <a:picLocks noChangeAspect="1"/>
          </p:cNvPicPr>
          <p:nvPr/>
        </p:nvPicPr>
        <p:blipFill>
          <a:blip r:embed="rId2"/>
          <a:stretch>
            <a:fillRect/>
          </a:stretch>
        </p:blipFill>
        <p:spPr>
          <a:xfrm>
            <a:off x="153987" y="762000"/>
            <a:ext cx="8990013" cy="5618163"/>
          </a:xfrm>
          <a:prstGeom prst="rect">
            <a:avLst/>
          </a:prstGeom>
          <a:ln w="12700">
            <a:miter lim="400000"/>
          </a:ln>
        </p:spPr>
      </p:pic>
      <p:sp>
        <p:nvSpPr>
          <p:cNvPr id="442" name="TextBox 2"/>
          <p:cNvSpPr txBox="1"/>
          <p:nvPr/>
        </p:nvSpPr>
        <p:spPr>
          <a:xfrm>
            <a:off x="1017587" y="6411912"/>
            <a:ext cx="5428579" cy="3708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45719" rIns="45719">
            <a:spAutoFit/>
          </a:bodyPr>
          <a:lstStyle/>
          <a:p>
            <a:r>
              <a:t>Source: MCB, Voices from the Minarets, 2006 </a:t>
            </a:r>
          </a:p>
        </p:txBody>
      </p:sp>
    </p:spTree>
  </p:cSld>
  <p:clrMapOvr>
    <a:masterClrMapping/>
  </p:clrMapOvr>
  <p:transition spd="med"/>
</p:sld>
</file>

<file path=ppt/slides/slide70.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85000"/>
              </a:schemeClr>
            </a:gs>
            <a:gs pos="100000">
              <a:schemeClr val="bg1"/>
            </a:gs>
          </a:gsLst>
          <a:path path="circle">
            <a:fillToRect l="50000" t="50000" r="50000" b="50000"/>
          </a:path>
          <a:tileRect/>
        </a:gradFill>
        <a:effectLst/>
      </p:bgPr>
    </p:bg>
    <p:spTree>
      <p:nvGrpSpPr>
        <p:cNvPr id="1" name=""/>
        <p:cNvGrpSpPr/>
        <p:nvPr/>
      </p:nvGrpSpPr>
      <p:grpSpPr>
        <a:xfrm>
          <a:off x="0" y="0"/>
          <a:ext cx="0" cy="0"/>
          <a:chOff x="0" y="0"/>
          <a:chExt cx="0" cy="0"/>
        </a:xfrm>
      </p:grpSpPr>
      <p:pic>
        <p:nvPicPr>
          <p:cNvPr id="444" name="Picture 2" descr="Picture 2"/>
          <p:cNvPicPr>
            <a:picLocks noChangeAspect="1"/>
          </p:cNvPicPr>
          <p:nvPr/>
        </p:nvPicPr>
        <p:blipFill>
          <a:blip r:embed="rId2"/>
          <a:stretch>
            <a:fillRect/>
          </a:stretch>
        </p:blipFill>
        <p:spPr>
          <a:xfrm>
            <a:off x="0" y="844550"/>
            <a:ext cx="8932864" cy="5583238"/>
          </a:xfrm>
          <a:prstGeom prst="rect">
            <a:avLst/>
          </a:prstGeom>
          <a:ln w="12700">
            <a:miter lim="400000"/>
          </a:ln>
        </p:spPr>
      </p:pic>
      <p:sp>
        <p:nvSpPr>
          <p:cNvPr id="445" name="TextBox 2"/>
          <p:cNvSpPr txBox="1"/>
          <p:nvPr/>
        </p:nvSpPr>
        <p:spPr>
          <a:xfrm>
            <a:off x="1017587" y="6411912"/>
            <a:ext cx="5428579" cy="3708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45719" rIns="45719">
            <a:spAutoFit/>
          </a:bodyPr>
          <a:lstStyle/>
          <a:p>
            <a:r>
              <a:t>Source: MCB, Voices from the Minarets, 2006 </a:t>
            </a:r>
          </a:p>
        </p:txBody>
      </p:sp>
    </p:spTree>
  </p:cSld>
  <p:clrMapOvr>
    <a:masterClrMapping/>
  </p:clrMapOvr>
  <p:transition spd="med"/>
</p:sld>
</file>

<file path=ppt/slides/slide7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85000"/>
              </a:schemeClr>
            </a:gs>
            <a:gs pos="100000">
              <a:schemeClr val="bg1"/>
            </a:gs>
          </a:gsLst>
          <a:path path="circle">
            <a:fillToRect l="50000" t="50000" r="50000" b="50000"/>
          </a:path>
          <a:tileRect/>
        </a:gradFill>
        <a:effectLst/>
      </p:bgPr>
    </p:bg>
    <p:spTree>
      <p:nvGrpSpPr>
        <p:cNvPr id="1" name=""/>
        <p:cNvGrpSpPr/>
        <p:nvPr/>
      </p:nvGrpSpPr>
      <p:grpSpPr>
        <a:xfrm>
          <a:off x="0" y="0"/>
          <a:ext cx="0" cy="0"/>
          <a:chOff x="0" y="0"/>
          <a:chExt cx="0" cy="0"/>
        </a:xfrm>
      </p:grpSpPr>
      <p:pic>
        <p:nvPicPr>
          <p:cNvPr id="450" name="Picture 1" descr="Picture 1"/>
          <p:cNvPicPr>
            <a:picLocks noChangeAspect="1"/>
          </p:cNvPicPr>
          <p:nvPr/>
        </p:nvPicPr>
        <p:blipFill>
          <a:blip r:embed="rId2"/>
          <a:stretch>
            <a:fillRect/>
          </a:stretch>
        </p:blipFill>
        <p:spPr>
          <a:xfrm>
            <a:off x="1993900" y="0"/>
            <a:ext cx="5143500" cy="6858000"/>
          </a:xfrm>
          <a:prstGeom prst="rect">
            <a:avLst/>
          </a:prstGeom>
          <a:ln w="12700">
            <a:miter lim="400000"/>
          </a:ln>
        </p:spPr>
      </p:pic>
    </p:spTree>
  </p:cSld>
  <p:clrMapOvr>
    <a:masterClrMapping/>
  </p:clrMapOvr>
  <p:transition spd="med"/>
</p:sld>
</file>

<file path=ppt/slides/slide72.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85000"/>
              </a:schemeClr>
            </a:gs>
            <a:gs pos="100000">
              <a:schemeClr val="bg1"/>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452" name="Rectangle 2"/>
          <p:cNvSpPr txBox="1">
            <a:spLocks noGrp="1"/>
          </p:cNvSpPr>
          <p:nvPr>
            <p:ph type="title"/>
          </p:nvPr>
        </p:nvSpPr>
        <p:spPr>
          <a:xfrm>
            <a:off x="3352800" y="533400"/>
            <a:ext cx="2514600" cy="76200"/>
          </a:xfrm>
          <a:prstGeom prst="rect">
            <a:avLst/>
          </a:prstGeom>
        </p:spPr>
        <p:txBody>
          <a:bodyPr>
            <a:normAutofit fontScale="90000"/>
          </a:bodyPr>
          <a:lstStyle>
            <a:lvl1pPr>
              <a:defRPr sz="700"/>
            </a:lvl1pPr>
          </a:lstStyle>
          <a:p>
            <a:r>
              <a:t>Jamme Masjid, Brick Lane, London </a:t>
            </a:r>
          </a:p>
        </p:txBody>
      </p:sp>
      <p:pic>
        <p:nvPicPr>
          <p:cNvPr id="453" name="Picture 6" descr="Picture 6"/>
          <p:cNvPicPr>
            <a:picLocks noChangeAspect="1"/>
          </p:cNvPicPr>
          <p:nvPr/>
        </p:nvPicPr>
        <p:blipFill>
          <a:blip r:embed="rId3"/>
          <a:stretch>
            <a:fillRect/>
          </a:stretch>
        </p:blipFill>
        <p:spPr>
          <a:xfrm>
            <a:off x="2163357" y="19982"/>
            <a:ext cx="4893486" cy="6659774"/>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14:dur="1200">
        <p:wipe/>
      </p:transition>
    </mc:Choice>
    <mc:Fallback xmlns="" xmlns:m="http://schemas.openxmlformats.org/officeDocument/2006/math" xmlns:a14="http://schemas.microsoft.com/office/drawing/2010/main">
      <p:transition spd="slow">
        <p:fade/>
      </p:transition>
    </mc:Fallback>
  </mc:AlternateContent>
</p:sld>
</file>

<file path=ppt/slides/slide73.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85000"/>
              </a:schemeClr>
            </a:gs>
            <a:gs pos="100000">
              <a:schemeClr val="bg1"/>
            </a:gs>
          </a:gsLst>
          <a:path path="circle">
            <a:fillToRect l="50000" t="50000" r="50000" b="50000"/>
          </a:path>
          <a:tileRect/>
        </a:gradFill>
        <a:effectLst/>
      </p:bgPr>
    </p:bg>
    <p:spTree>
      <p:nvGrpSpPr>
        <p:cNvPr id="1" name=""/>
        <p:cNvGrpSpPr/>
        <p:nvPr/>
      </p:nvGrpSpPr>
      <p:grpSpPr>
        <a:xfrm>
          <a:off x="0" y="0"/>
          <a:ext cx="0" cy="0"/>
          <a:chOff x="0" y="0"/>
          <a:chExt cx="0" cy="0"/>
        </a:xfrm>
      </p:grpSpPr>
      <p:pic>
        <p:nvPicPr>
          <p:cNvPr id="457" name="Picture 4" descr="Picture 4"/>
          <p:cNvPicPr>
            <a:picLocks noChangeAspect="1"/>
          </p:cNvPicPr>
          <p:nvPr/>
        </p:nvPicPr>
        <p:blipFill>
          <a:blip r:embed="rId3"/>
          <a:stretch>
            <a:fillRect/>
          </a:stretch>
        </p:blipFill>
        <p:spPr>
          <a:xfrm>
            <a:off x="2971800" y="838200"/>
            <a:ext cx="3546475" cy="5486400"/>
          </a:xfrm>
          <a:prstGeom prst="rect">
            <a:avLst/>
          </a:prstGeom>
          <a:ln w="12700">
            <a:miter lim="400000"/>
          </a:ln>
        </p:spPr>
      </p:pic>
      <p:sp>
        <p:nvSpPr>
          <p:cNvPr id="458" name="Rectangle 6"/>
          <p:cNvSpPr txBox="1">
            <a:spLocks noGrp="1"/>
          </p:cNvSpPr>
          <p:nvPr>
            <p:ph type="title"/>
          </p:nvPr>
        </p:nvSpPr>
        <p:spPr>
          <a:xfrm>
            <a:off x="3886200" y="533400"/>
            <a:ext cx="1447800" cy="152400"/>
          </a:xfrm>
          <a:prstGeom prst="rect">
            <a:avLst/>
          </a:prstGeom>
        </p:spPr>
        <p:txBody>
          <a:bodyPr>
            <a:normAutofit fontScale="90000"/>
          </a:bodyPr>
          <a:lstStyle>
            <a:lvl1pPr defTabSz="288036">
              <a:defRPr sz="441"/>
            </a:lvl1pPr>
          </a:lstStyle>
          <a:p>
            <a:r>
              <a:t>Brick Lane</a:t>
            </a:r>
          </a:p>
        </p:txBody>
      </p:sp>
    </p:spTree>
  </p:cSld>
  <p:clrMapOvr>
    <a:masterClrMapping/>
  </p:clrMapOvr>
  <mc:AlternateContent xmlns:mc="http://schemas.openxmlformats.org/markup-compatibility/2006" xmlns:p14="http://schemas.microsoft.com/office/powerpoint/2010/main">
    <mc:Choice Requires="p14">
      <p:transition spd="slow" p14:dur="1200">
        <p:wipe/>
      </p:transition>
    </mc:Choice>
    <mc:Fallback xmlns="" xmlns:m="http://schemas.openxmlformats.org/officeDocument/2006/math" xmlns:a14="http://schemas.microsoft.com/office/drawing/2010/main">
      <p:transition spd="slow">
        <p:fade/>
      </p:transition>
    </mc:Fallback>
  </mc:AlternateContent>
</p:sld>
</file>

<file path=ppt/slides/slide74.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85000"/>
              </a:schemeClr>
            </a:gs>
            <a:gs pos="100000">
              <a:schemeClr val="bg1"/>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462" name="Rectangle 2"/>
          <p:cNvSpPr txBox="1"/>
          <p:nvPr/>
        </p:nvSpPr>
        <p:spPr>
          <a:xfrm>
            <a:off x="447229" y="1216833"/>
            <a:ext cx="8696771" cy="51206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r>
              <a:t>established in 1743 as a Protestant chapel ("La Neuve Eglise") by London's French Huguenot community (escaping Catholic persecution). </a:t>
            </a:r>
          </a:p>
          <a:p>
            <a:endParaRPr/>
          </a:p>
          <a:p>
            <a:r>
              <a:t>In 1809 it became a Wesleyan chapel, bought by the "London Society for Promoting Christianity Amongst the Jews" (an organisation now known as the Church's Ministry Among Jewish People), but this phase of its history lasted only 10 years. </a:t>
            </a:r>
          </a:p>
          <a:p>
            <a:endParaRPr/>
          </a:p>
          <a:p>
            <a:r>
              <a:t>From 1819, the building became a Methodist Chapel.</a:t>
            </a:r>
          </a:p>
          <a:p>
            <a:r>
              <a:t> </a:t>
            </a:r>
          </a:p>
          <a:p>
            <a:r>
              <a:t>In the late 19th century, the building at 59 Brick Lane was adopted by yet another community. It became the "Machzike Adass" or "Spitalfields Great Synagogue". </a:t>
            </a:r>
          </a:p>
          <a:p>
            <a:endParaRPr/>
          </a:p>
          <a:p>
            <a:r>
              <a:t>In 1976, it reopened as a mosque, known as the "London Jamme Masjid". Today, although it has been renamed, it still serves the Bangladeshi community as a mosque.</a:t>
            </a:r>
          </a:p>
        </p:txBody>
      </p:sp>
    </p:spTree>
  </p:cSld>
  <p:clrMapOvr>
    <a:masterClrMapping/>
  </p:clrMapOvr>
  <p:transition spd="med"/>
</p:sld>
</file>

<file path=ppt/slides/slide75.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85000"/>
              </a:schemeClr>
            </a:gs>
            <a:gs pos="100000">
              <a:schemeClr val="bg1"/>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466" name="Rectangle 1"/>
          <p:cNvSpPr txBox="1"/>
          <p:nvPr/>
        </p:nvSpPr>
        <p:spPr>
          <a:xfrm>
            <a:off x="429927" y="2967334"/>
            <a:ext cx="8284146" cy="17678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r>
              <a:t>Brick Lane Mosque </a:t>
            </a:r>
            <a:r>
              <a:rPr u="sng">
                <a:solidFill>
                  <a:srgbClr val="74B6BC"/>
                </a:solidFill>
                <a:uFill>
                  <a:solidFill>
                    <a:srgbClr val="74B6BC"/>
                  </a:solidFill>
                </a:uFill>
                <a:hlinkClick r:id="rId2"/>
              </a:rPr>
              <a:t>https://www.youtube.com/watch?v=GpZjHhsCpE4</a:t>
            </a:r>
            <a:r>
              <a:t>   </a:t>
            </a:r>
          </a:p>
          <a:p>
            <a:endParaRPr/>
          </a:p>
          <a:p>
            <a:endParaRPr/>
          </a:p>
          <a:p>
            <a:endParaRPr/>
          </a:p>
          <a:p>
            <a:r>
              <a:rPr u="sng">
                <a:solidFill>
                  <a:srgbClr val="74B6BC"/>
                </a:solidFill>
                <a:uFill>
                  <a:solidFill>
                    <a:srgbClr val="74B6BC"/>
                  </a:solidFill>
                </a:uFill>
                <a:hlinkClick r:id="rId3"/>
              </a:rPr>
              <a:t>http://www.bricklanejammemasjid.co.uk</a:t>
            </a:r>
          </a:p>
        </p:txBody>
      </p:sp>
    </p:spTree>
  </p:cSld>
  <p:clrMapOvr>
    <a:masterClrMapping/>
  </p:clrMapOvr>
  <p:transition spd="med"/>
</p:sld>
</file>

<file path=ppt/slides/slide76.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85000"/>
              </a:schemeClr>
            </a:gs>
            <a:gs pos="100000">
              <a:schemeClr val="bg1"/>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468" name="TextBox 1"/>
          <p:cNvSpPr txBox="1"/>
          <p:nvPr/>
        </p:nvSpPr>
        <p:spPr>
          <a:xfrm>
            <a:off x="1406914" y="1178807"/>
            <a:ext cx="6966134" cy="34442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defRPr b="1"/>
            </a:pPr>
            <a:r>
              <a:t>London Central Mosque</a:t>
            </a:r>
          </a:p>
          <a:p>
            <a:endParaRPr/>
          </a:p>
          <a:p>
            <a:r>
              <a:t>Opened as London Islamic Centre, 1944</a:t>
            </a:r>
          </a:p>
          <a:p>
            <a:endParaRPr/>
          </a:p>
          <a:p>
            <a:r>
              <a:t>the London Central Mosque was established on the same Regent’s Park site in 1977 </a:t>
            </a:r>
          </a:p>
          <a:p>
            <a:endParaRPr/>
          </a:p>
          <a:p>
            <a:r>
              <a:rPr u="sng">
                <a:solidFill>
                  <a:srgbClr val="74B6BC"/>
                </a:solidFill>
                <a:uFill>
                  <a:solidFill>
                    <a:srgbClr val="74B6BC"/>
                  </a:solidFill>
                </a:uFill>
                <a:hlinkClick r:id="rId2"/>
              </a:rPr>
              <a:t>http://www.iccuk.org</a:t>
            </a:r>
            <a:r>
              <a:t>  </a:t>
            </a:r>
          </a:p>
          <a:p>
            <a:endParaRPr/>
          </a:p>
          <a:p>
            <a:r>
              <a:rPr u="sng">
                <a:solidFill>
                  <a:srgbClr val="74B6BC"/>
                </a:solidFill>
                <a:uFill>
                  <a:solidFill>
                    <a:srgbClr val="74B6BC"/>
                  </a:solidFill>
                </a:uFill>
                <a:hlinkClick r:id="rId3"/>
              </a:rPr>
              <a:t>Call to Prayer video</a:t>
            </a:r>
          </a:p>
          <a:p>
            <a:endParaRPr u="sng">
              <a:solidFill>
                <a:srgbClr val="74B6BC"/>
              </a:solidFill>
              <a:uFill>
                <a:solidFill>
                  <a:srgbClr val="74B6BC"/>
                </a:solidFill>
              </a:uFill>
              <a:hlinkClick r:id="rId3"/>
            </a:endParaRPr>
          </a:p>
        </p:txBody>
      </p:sp>
    </p:spTree>
  </p:cSld>
  <p:clrMapOvr>
    <a:masterClrMapping/>
  </p:clrMapOvr>
  <p:transition spd="med"/>
</p:sld>
</file>

<file path=ppt/slides/slide77.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85000"/>
              </a:schemeClr>
            </a:gs>
            <a:gs pos="100000">
              <a:schemeClr val="bg1"/>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470" name="Rectangle 1"/>
          <p:cNvSpPr txBox="1"/>
          <p:nvPr/>
        </p:nvSpPr>
        <p:spPr>
          <a:xfrm>
            <a:off x="273777" y="335845"/>
            <a:ext cx="8870224" cy="651764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r>
              <a:t>London Central Mosque</a:t>
            </a:r>
          </a:p>
          <a:p>
            <a:endParaRPr/>
          </a:p>
          <a:p>
            <a:pPr>
              <a:defRPr b="1"/>
            </a:pPr>
            <a:r>
              <a:t>1940</a:t>
            </a:r>
            <a:r>
              <a:rPr b="0"/>
              <a:t> The British Government is persuaded to present a site for a mosque in London for the Muslim community of Great Britain. On 24 October the Churchill War Cabinet authorizes allocation of £100,000 for acquisition of a mosque site in London (WAR CABINET: 276 (40). </a:t>
            </a:r>
            <a:r>
              <a:rPr b="0">
                <a:solidFill>
                  <a:srgbClr val="FF0000"/>
                </a:solidFill>
              </a:rPr>
              <a:t>The intent was to enable Muslims in Britain to build a mosque and an Islamic Cultural Centre, so they could conduct affairs pertaining to their faith. The gift was also intended as a tribute to the thousands of Indian Muslim soldiers who died defending the British Empire.</a:t>
            </a:r>
            <a:endParaRPr>
              <a:solidFill>
                <a:srgbClr val="FF0000"/>
              </a:solidFill>
            </a:endParaRPr>
          </a:p>
          <a:p>
            <a:r>
              <a:t> </a:t>
            </a:r>
          </a:p>
          <a:p>
            <a:pPr>
              <a:defRPr b="1"/>
            </a:pPr>
            <a:r>
              <a:t>1944</a:t>
            </a:r>
            <a:r>
              <a:rPr b="0"/>
              <a:t> A Mosque Committee comprising various prominent Muslim diplomats and Muslim residents in the United Kingdom accepted the gift and The Islamic Cultural Centre which includes the London Central Mosque, was established and officially opened in November by His Majesty King George VI.</a:t>
            </a:r>
          </a:p>
          <a:p>
            <a:endParaRPr b="0"/>
          </a:p>
          <a:p>
            <a:pPr>
              <a:defRPr b="1"/>
            </a:pPr>
            <a:r>
              <a:t>1977</a:t>
            </a:r>
            <a:r>
              <a:rPr b="0"/>
              <a:t> Work was completed in July for the total cost of £6.5 million. The first Director of the Islamic Centre was Raja of Mahmudabad. A special fund paid for a new Educational &amp; Administrative wing which was completed in 1994. This was donated by Saudi King Fahd bin Abdul Aziz.</a:t>
            </a:r>
          </a:p>
          <a:p>
            <a:endParaRPr b="0"/>
          </a:p>
        </p:txBody>
      </p:sp>
    </p:spTree>
  </p:cSld>
  <p:clrMapOvr>
    <a:masterClrMapping/>
  </p:clrMapOvr>
  <p:transition spd="med"/>
</p:sld>
</file>

<file path=ppt/theme/theme1.xml><?xml version="1.0" encoding="utf-8"?>
<a:theme xmlns:a="http://schemas.openxmlformats.org/drawingml/2006/main" name="Office Theme">
  <a:themeElements>
    <a:clrScheme name="Office Theme">
      <a:dk1>
        <a:srgbClr val="000000"/>
      </a:dk1>
      <a:lt1>
        <a:srgbClr val="FFFFFF"/>
      </a:lt1>
      <a:dk2>
        <a:srgbClr val="A7A7A7"/>
      </a:dk2>
      <a:lt2>
        <a:srgbClr val="535353"/>
      </a:lt2>
      <a:accent1>
        <a:srgbClr val="294171"/>
      </a:accent1>
      <a:accent2>
        <a:srgbClr val="748CBC"/>
      </a:accent2>
      <a:accent3>
        <a:srgbClr val="8E887C"/>
      </a:accent3>
      <a:accent4>
        <a:srgbClr val="834736"/>
      </a:accent4>
      <a:accent5>
        <a:srgbClr val="5A1705"/>
      </a:accent5>
      <a:accent6>
        <a:srgbClr val="A0A16A"/>
      </a:accent6>
      <a:hlink>
        <a:srgbClr val="0000FF"/>
      </a:hlink>
      <a:folHlink>
        <a:srgbClr val="FF00FF"/>
      </a:folHlink>
    </a:clrScheme>
    <a:fontScheme name="Office Theme">
      <a:majorFont>
        <a:latin typeface="Verdana"/>
        <a:ea typeface="Verdana"/>
        <a:cs typeface="Verdana"/>
      </a:majorFont>
      <a:minorFont>
        <a:latin typeface="Verdana"/>
        <a:ea typeface="Verdana"/>
        <a:cs typeface="Verdana"/>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3000" dir="5400000" rotWithShape="0">
              <a:srgbClr val="000000">
                <a:alpha val="35000"/>
              </a:srgbClr>
            </a:outerShdw>
          </a:effectLst>
        </a:effectStyle>
        <a:effectStyle>
          <a:effectLst>
            <a:outerShdw blurRad="38100" dist="23000" dir="5400000" rotWithShape="0">
              <a:srgbClr val="000000">
                <a:alpha val="35000"/>
              </a:srgbClr>
            </a:outerShdw>
          </a:effectLst>
        </a:effectStyle>
        <a:effectStyle>
          <a:effectLst>
            <a:outerShdw blurRad="38100" dist="20000" dir="5400000" rotWithShape="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blurRad="38100" dist="23000" dir="5400000" rotWithShape="0">
            <a:srgbClr val="000000">
              <a:alpha val="35000"/>
            </a:srgbClr>
          </a:outerShdw>
        </a:effectLst>
        <a:sp3d/>
      </a:spPr>
      <a:bodyPr rot="0" spcFirstLastPara="1" vertOverflow="overflow" horzOverflow="overflow" vert="horz" wrap="square" lIns="45719" tIns="45719" rIns="45719" bIns="45719" numCol="1" spcCol="38100" rtlCol="0" anchor="ctr">
        <a:spAutoFit/>
      </a:bodyPr>
      <a:lstStyle>
        <a:defPPr marL="0" marR="0" indent="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Verdana"/>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outerShdw blurRad="38100" dist="20000" dir="5400000" rotWithShape="0">
            <a:srgbClr val="000000">
              <a:alpha val="38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Verdana"/>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Office Theme">
  <a:themeElements>
    <a:clrScheme name="Office Theme">
      <a:dk1>
        <a:srgbClr val="000000"/>
      </a:dk1>
      <a:lt1>
        <a:srgbClr val="FFFFFF"/>
      </a:lt1>
      <a:dk2>
        <a:srgbClr val="A7A7A7"/>
      </a:dk2>
      <a:lt2>
        <a:srgbClr val="535353"/>
      </a:lt2>
      <a:accent1>
        <a:srgbClr val="294171"/>
      </a:accent1>
      <a:accent2>
        <a:srgbClr val="748CBC"/>
      </a:accent2>
      <a:accent3>
        <a:srgbClr val="8E887C"/>
      </a:accent3>
      <a:accent4>
        <a:srgbClr val="834736"/>
      </a:accent4>
      <a:accent5>
        <a:srgbClr val="5A1705"/>
      </a:accent5>
      <a:accent6>
        <a:srgbClr val="A0A16A"/>
      </a:accent6>
      <a:hlink>
        <a:srgbClr val="0000FF"/>
      </a:hlink>
      <a:folHlink>
        <a:srgbClr val="FF00FF"/>
      </a:folHlink>
    </a:clrScheme>
    <a:fontScheme name="Office Theme">
      <a:majorFont>
        <a:latin typeface="Verdana"/>
        <a:ea typeface="Verdana"/>
        <a:cs typeface="Verdana"/>
      </a:majorFont>
      <a:minorFont>
        <a:latin typeface="Verdana"/>
        <a:ea typeface="Verdana"/>
        <a:cs typeface="Verdana"/>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3000" dir="5400000" rotWithShape="0">
              <a:srgbClr val="000000">
                <a:alpha val="35000"/>
              </a:srgbClr>
            </a:outerShdw>
          </a:effectLst>
        </a:effectStyle>
        <a:effectStyle>
          <a:effectLst>
            <a:outerShdw blurRad="38100" dist="23000" dir="5400000" rotWithShape="0">
              <a:srgbClr val="000000">
                <a:alpha val="35000"/>
              </a:srgbClr>
            </a:outerShdw>
          </a:effectLst>
        </a:effectStyle>
        <a:effectStyle>
          <a:effectLst>
            <a:outerShdw blurRad="38100" dist="20000" dir="5400000" rotWithShape="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blurRad="38100" dist="23000" dir="5400000" rotWithShape="0">
            <a:srgbClr val="000000">
              <a:alpha val="35000"/>
            </a:srgbClr>
          </a:outerShdw>
        </a:effectLst>
        <a:sp3d/>
      </a:spPr>
      <a:bodyPr rot="0" spcFirstLastPara="1" vertOverflow="overflow" horzOverflow="overflow" vert="horz" wrap="square" lIns="45719" tIns="45719" rIns="45719" bIns="45719" numCol="1" spcCol="38100" rtlCol="0" anchor="ctr">
        <a:spAutoFit/>
      </a:bodyPr>
      <a:lstStyle>
        <a:defPPr marL="0" marR="0" indent="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Verdana"/>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outerShdw blurRad="38100" dist="20000" dir="5400000" rotWithShape="0">
            <a:srgbClr val="000000">
              <a:alpha val="38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Verdana"/>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17</TotalTime>
  <Words>4528</Words>
  <Application>Microsoft Macintosh PowerPoint</Application>
  <PresentationFormat>On-screen Show (4:3)</PresentationFormat>
  <Paragraphs>551</Paragraphs>
  <Slides>77</Slides>
  <Notes>16</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77</vt:i4>
      </vt:variant>
    </vt:vector>
  </HeadingPairs>
  <TitlesOfParts>
    <vt:vector size="79" baseType="lpstr">
      <vt:lpstr>Verdana</vt:lpstr>
      <vt:lpstr>Office Theme</vt:lpstr>
      <vt:lpstr>Diversity of Muslim Perspectives  in the UK   ISLAM TODAY L7  images used in seminar removed  for copyright reasons – remaining photos © Gary R. Bunt 2021</vt:lpstr>
      <vt:lpstr>Diversity of Muslim Perspectives  in the UK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Mosques in the UK</vt:lpstr>
      <vt:lpstr>Mosques in the UK</vt:lpstr>
      <vt:lpstr>Mosques in the UK</vt:lpstr>
      <vt:lpstr>Mosques in the UK</vt:lpstr>
      <vt:lpstr>Mosques in the UK</vt:lpstr>
      <vt:lpstr>Mosques in the UK</vt:lpstr>
      <vt:lpstr>Mosques in the UK</vt:lpstr>
      <vt:lpstr>East London Mosque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Jamme Masjid, Brick Lane, London </vt:lpstr>
      <vt:lpstr>Brick Lane</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Diversity of Muslim Perspectives  in the UK</dc:title>
  <cp:lastModifiedBy>Gary R. Bunt</cp:lastModifiedBy>
  <cp:revision>6</cp:revision>
  <dcterms:modified xsi:type="dcterms:W3CDTF">2021-11-03T13:14:30Z</dcterms:modified>
</cp:coreProperties>
</file>