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8" r:id="rId6"/>
    <p:sldId id="261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71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9"/>
    <p:restoredTop sz="95982" autoAdjust="0"/>
  </p:normalViewPr>
  <p:slideViewPr>
    <p:cSldViewPr snapToGrid="0" snapToObjects="1">
      <p:cViewPr varScale="1">
        <p:scale>
          <a:sx n="89" d="100"/>
          <a:sy n="89" d="100"/>
        </p:scale>
        <p:origin x="85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ence Thomas" userId="c79bbd7f-f93a-4619-8652-1aa89ca46a20" providerId="ADAL" clId="{4E345999-7AC6-4FED-BD40-CA652C96582B}"/>
    <pc:docChg chg="delSld modSld">
      <pc:chgData name="Laurence Thomas" userId="c79bbd7f-f93a-4619-8652-1aa89ca46a20" providerId="ADAL" clId="{4E345999-7AC6-4FED-BD40-CA652C96582B}" dt="2024-07-12T14:26:52.813" v="22" actId="47"/>
      <pc:docMkLst>
        <pc:docMk/>
      </pc:docMkLst>
      <pc:sldChg chg="modSp mod">
        <pc:chgData name="Laurence Thomas" userId="c79bbd7f-f93a-4619-8652-1aa89ca46a20" providerId="ADAL" clId="{4E345999-7AC6-4FED-BD40-CA652C96582B}" dt="2024-07-08T11:14:21.670" v="3" actId="20577"/>
        <pc:sldMkLst>
          <pc:docMk/>
          <pc:sldMk cId="3283706860" sldId="262"/>
        </pc:sldMkLst>
        <pc:spChg chg="mod">
          <ac:chgData name="Laurence Thomas" userId="c79bbd7f-f93a-4619-8652-1aa89ca46a20" providerId="ADAL" clId="{4E345999-7AC6-4FED-BD40-CA652C96582B}" dt="2024-07-08T11:14:21.670" v="3" actId="20577"/>
          <ac:spMkLst>
            <pc:docMk/>
            <pc:sldMk cId="3283706860" sldId="262"/>
            <ac:spMk id="5" creationId="{00000000-0000-0000-0000-000000000000}"/>
          </ac:spMkLst>
        </pc:spChg>
        <pc:spChg chg="mod">
          <ac:chgData name="Laurence Thomas" userId="c79bbd7f-f93a-4619-8652-1aa89ca46a20" providerId="ADAL" clId="{4E345999-7AC6-4FED-BD40-CA652C96582B}" dt="2024-07-08T11:14:19.481" v="1" actId="20577"/>
          <ac:spMkLst>
            <pc:docMk/>
            <pc:sldMk cId="3283706860" sldId="262"/>
            <ac:spMk id="7" creationId="{00000000-0000-0000-0000-000000000000}"/>
          </ac:spMkLst>
        </pc:spChg>
      </pc:sldChg>
      <pc:sldChg chg="modSp del mod">
        <pc:chgData name="Laurence Thomas" userId="c79bbd7f-f93a-4619-8652-1aa89ca46a20" providerId="ADAL" clId="{4E345999-7AC6-4FED-BD40-CA652C96582B}" dt="2024-07-12T14:26:52.813" v="22" actId="47"/>
        <pc:sldMkLst>
          <pc:docMk/>
          <pc:sldMk cId="2319852481" sldId="269"/>
        </pc:sldMkLst>
        <pc:spChg chg="mod">
          <ac:chgData name="Laurence Thomas" userId="c79bbd7f-f93a-4619-8652-1aa89ca46a20" providerId="ADAL" clId="{4E345999-7AC6-4FED-BD40-CA652C96582B}" dt="2024-07-12T14:26:22.038" v="19" actId="20577"/>
          <ac:spMkLst>
            <pc:docMk/>
            <pc:sldMk cId="2319852481" sldId="269"/>
            <ac:spMk id="2" creationId="{00000000-0000-0000-0000-000000000000}"/>
          </ac:spMkLst>
        </pc:spChg>
      </pc:sldChg>
      <pc:sldChg chg="modSp mod">
        <pc:chgData name="Laurence Thomas" userId="c79bbd7f-f93a-4619-8652-1aa89ca46a20" providerId="ADAL" clId="{4E345999-7AC6-4FED-BD40-CA652C96582B}" dt="2024-07-12T14:05:40.864" v="11" actId="20577"/>
        <pc:sldMkLst>
          <pc:docMk/>
          <pc:sldMk cId="3481767528" sldId="271"/>
        </pc:sldMkLst>
        <pc:spChg chg="mod">
          <ac:chgData name="Laurence Thomas" userId="c79bbd7f-f93a-4619-8652-1aa89ca46a20" providerId="ADAL" clId="{4E345999-7AC6-4FED-BD40-CA652C96582B}" dt="2024-07-12T14:05:40.864" v="11" actId="20577"/>
          <ac:spMkLst>
            <pc:docMk/>
            <pc:sldMk cId="3481767528" sldId="271"/>
            <ac:spMk id="2" creationId="{00000000-0000-0000-0000-000000000000}"/>
          </ac:spMkLst>
        </pc:spChg>
      </pc:sldChg>
      <pc:sldChg chg="del">
        <pc:chgData name="Laurence Thomas" userId="c79bbd7f-f93a-4619-8652-1aa89ca46a20" providerId="ADAL" clId="{4E345999-7AC6-4FED-BD40-CA652C96582B}" dt="2024-07-12T14:26:39.257" v="20" actId="47"/>
        <pc:sldMkLst>
          <pc:docMk/>
          <pc:sldMk cId="821261802" sldId="272"/>
        </pc:sldMkLst>
      </pc:sldChg>
      <pc:sldChg chg="del">
        <pc:chgData name="Laurence Thomas" userId="c79bbd7f-f93a-4619-8652-1aa89ca46a20" providerId="ADAL" clId="{4E345999-7AC6-4FED-BD40-CA652C96582B}" dt="2024-07-12T14:26:40.485" v="21" actId="47"/>
        <pc:sldMkLst>
          <pc:docMk/>
          <pc:sldMk cId="3946531091" sldId="27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1571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838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9669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5272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3208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8195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6613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9540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442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3831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85282" y="859808"/>
            <a:ext cx="82541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solidFill>
                  <a:srgbClr val="FFFF00"/>
                </a:solidFill>
              </a:rPr>
              <a:t>Arweiniad</a:t>
            </a:r>
            <a:r>
              <a:rPr lang="en-GB" sz="3600" b="1" dirty="0">
                <a:solidFill>
                  <a:srgbClr val="FFFF00"/>
                </a:solidFill>
              </a:rPr>
              <a:t> </a:t>
            </a:r>
            <a:r>
              <a:rPr lang="en-GB" sz="3600" b="1" dirty="0" err="1">
                <a:solidFill>
                  <a:srgbClr val="FFFF00"/>
                </a:solidFill>
              </a:rPr>
              <a:t>ar</a:t>
            </a:r>
            <a:r>
              <a:rPr lang="en-GB" sz="3600" b="1" dirty="0">
                <a:solidFill>
                  <a:srgbClr val="FFFF00"/>
                </a:solidFill>
              </a:rPr>
              <a:t> y </a:t>
            </a:r>
            <a:r>
              <a:rPr lang="en-GB" sz="3600" b="1" dirty="0" err="1">
                <a:solidFill>
                  <a:srgbClr val="FFFF00"/>
                </a:solidFill>
              </a:rPr>
              <a:t>Proffil</a:t>
            </a:r>
            <a:r>
              <a:rPr lang="en-GB" sz="3600" b="1" dirty="0">
                <a:solidFill>
                  <a:srgbClr val="FFFF00"/>
                </a:solidFill>
              </a:rPr>
              <a:t> </a:t>
            </a:r>
            <a:r>
              <a:rPr lang="en-GB" sz="3600" b="1" dirty="0" err="1">
                <a:solidFill>
                  <a:srgbClr val="FFFF00"/>
                </a:solidFill>
              </a:rPr>
              <a:t>Dechrau</a:t>
            </a:r>
            <a:r>
              <a:rPr lang="en-GB" sz="3600" b="1" dirty="0">
                <a:solidFill>
                  <a:srgbClr val="FFFF00"/>
                </a:solidFill>
              </a:rPr>
              <a:t> </a:t>
            </a:r>
            <a:r>
              <a:rPr lang="en-GB" sz="3600" b="1" dirty="0" err="1">
                <a:solidFill>
                  <a:srgbClr val="FFFF00"/>
                </a:solidFill>
              </a:rPr>
              <a:t>Gyrfa</a:t>
            </a:r>
            <a:r>
              <a:rPr lang="en-GB" sz="3600" b="1" dirty="0">
                <a:solidFill>
                  <a:srgbClr val="FFFF00"/>
                </a:solidFill>
              </a:rPr>
              <a:t> (PDG) </a:t>
            </a:r>
          </a:p>
          <a:p>
            <a:pPr algn="ctr"/>
            <a:r>
              <a:rPr lang="en-GB" sz="3600" b="1" dirty="0">
                <a:solidFill>
                  <a:srgbClr val="FFFF00"/>
                </a:solidFill>
              </a:rPr>
              <a:t>Guidance on the Career Entry Profile (CEP)</a:t>
            </a: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Cynnwys</a:t>
            </a:r>
            <a:r>
              <a:rPr lang="en-GB" b="1" dirty="0"/>
              <a:t> </a:t>
            </a:r>
            <a:br>
              <a:rPr lang="en-GB" b="1" dirty="0"/>
            </a:br>
            <a:r>
              <a:rPr lang="en-GB" b="1" dirty="0"/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PDG?</a:t>
            </a:r>
          </a:p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ydw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llenwi’r</a:t>
            </a:r>
            <a:r>
              <a:rPr lang="en-GB" dirty="0"/>
              <a:t> PDG?</a:t>
            </a:r>
          </a:p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nhiwtor</a:t>
            </a:r>
            <a:r>
              <a:rPr lang="en-GB" dirty="0"/>
              <a:t> yn </a:t>
            </a:r>
            <a:r>
              <a:rPr lang="en-GB" dirty="0" err="1"/>
              <a:t>llofnodi’r</a:t>
            </a:r>
            <a:r>
              <a:rPr lang="en-GB" dirty="0"/>
              <a:t> PDG?</a:t>
            </a:r>
          </a:p>
          <a:p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dyddiad</a:t>
            </a:r>
            <a:r>
              <a:rPr lang="en-GB" dirty="0"/>
              <a:t> </a:t>
            </a:r>
            <a:r>
              <a:rPr lang="en-GB" dirty="0" err="1"/>
              <a:t>cau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What is the CEP?</a:t>
            </a:r>
          </a:p>
          <a:p>
            <a:r>
              <a:rPr lang="en-GB" dirty="0"/>
              <a:t>How do I complete the CEP?</a:t>
            </a:r>
          </a:p>
          <a:p>
            <a:r>
              <a:rPr lang="en-GB" dirty="0"/>
              <a:t>How will my tutor sign my CEP?</a:t>
            </a:r>
          </a:p>
          <a:p>
            <a:r>
              <a:rPr lang="en-GB" dirty="0"/>
              <a:t>What’s the deadline?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225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04413"/>
            <a:ext cx="7886700" cy="1325563"/>
          </a:xfrm>
        </p:spPr>
        <p:txBody>
          <a:bodyPr/>
          <a:lstStyle/>
          <a:p>
            <a:r>
              <a:rPr lang="en-GB" b="1" dirty="0"/>
              <a:t>Beth </a:t>
            </a:r>
            <a:r>
              <a:rPr lang="en-GB" b="1" dirty="0" err="1"/>
              <a:t>yw’r</a:t>
            </a:r>
            <a:r>
              <a:rPr lang="en-GB" b="1" dirty="0"/>
              <a:t> PDG?</a:t>
            </a:r>
            <a:br>
              <a:rPr lang="en-GB" b="1" dirty="0"/>
            </a:br>
            <a:r>
              <a:rPr lang="en-GB" b="1" dirty="0"/>
              <a:t>What is the CEP?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61737"/>
            <a:ext cx="3886200" cy="435133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333333"/>
                </a:solidFill>
                <a:latin typeface="Arial"/>
              </a:rPr>
              <a:t>Mae'r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Proffil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Dechrau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Gyrfa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yng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Nghymru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yn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rhoi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crynodeb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o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Addysg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Gychwynnol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Athrawon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(AGA)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pob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athro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unigol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.</a:t>
            </a:r>
          </a:p>
          <a:p>
            <a:r>
              <a:rPr lang="en-GB" sz="2000" dirty="0" err="1">
                <a:solidFill>
                  <a:srgbClr val="333333"/>
                </a:solidFill>
                <a:latin typeface="Arial"/>
              </a:rPr>
              <a:t>Hefyd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,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mae’n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eich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helpu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i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baratoi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ar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gyfer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eich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cyfnod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ymsefydlu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,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heb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ots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ym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mha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wlad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mae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hwn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yn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digwydd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.</a:t>
            </a:r>
          </a:p>
          <a:p>
            <a:r>
              <a:rPr lang="en-GB" sz="2000" dirty="0" err="1">
                <a:solidFill>
                  <a:srgbClr val="333333"/>
                </a:solidFill>
                <a:latin typeface="Arial"/>
              </a:rPr>
              <a:t>Ar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gwblhau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rhaglen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AGA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yng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Nghymru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,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mae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angen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i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chi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lenwi’r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PDG.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61737"/>
            <a:ext cx="3886200" cy="435133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333333"/>
                </a:solidFill>
                <a:latin typeface="Arial"/>
              </a:rPr>
              <a:t>The Career Entry Profile in Wales provides a summary of each individual teacher’s Initial Teacher Education (ITE).</a:t>
            </a:r>
          </a:p>
          <a:p>
            <a:r>
              <a:rPr lang="en-GB" sz="2000" dirty="0">
                <a:solidFill>
                  <a:srgbClr val="333333"/>
                </a:solidFill>
                <a:latin typeface="Arial"/>
              </a:rPr>
              <a:t>It also helps you to prepare for your induction period, regardless of what country that is in.</a:t>
            </a:r>
          </a:p>
          <a:p>
            <a:r>
              <a:rPr lang="en-GB" sz="2000" dirty="0">
                <a:solidFill>
                  <a:srgbClr val="333333"/>
                </a:solidFill>
                <a:latin typeface="Arial"/>
              </a:rPr>
              <a:t>On completion of an ITE programme in Wales, you need to complete the CEP.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97029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Sut</a:t>
            </a:r>
            <a:r>
              <a:rPr lang="en-GB" b="1" dirty="0"/>
              <a:t> </a:t>
            </a:r>
            <a:r>
              <a:rPr lang="en-GB" b="1" dirty="0" err="1"/>
              <a:t>ydw</a:t>
            </a:r>
            <a:r>
              <a:rPr lang="en-GB" b="1" dirty="0"/>
              <a:t> </a:t>
            </a:r>
            <a:r>
              <a:rPr lang="en-GB" b="1" dirty="0" err="1"/>
              <a:t>i’n</a:t>
            </a:r>
            <a:r>
              <a:rPr lang="en-GB" b="1" dirty="0"/>
              <a:t> </a:t>
            </a:r>
            <a:r>
              <a:rPr lang="en-GB" b="1" dirty="0" err="1"/>
              <a:t>llenwi’r</a:t>
            </a:r>
            <a:r>
              <a:rPr lang="en-GB" b="1" dirty="0"/>
              <a:t> PDG?</a:t>
            </a:r>
            <a:br>
              <a:rPr lang="en-GB" b="1" dirty="0"/>
            </a:br>
            <a:r>
              <a:rPr lang="en-GB" b="1" dirty="0"/>
              <a:t>How do I complete the CEP?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200" dirty="0"/>
              <a:t>Mae’r PDG yn </a:t>
            </a:r>
            <a:r>
              <a:rPr lang="en-GB" sz="2200" dirty="0" err="1"/>
              <a:t>gyfres</a:t>
            </a:r>
            <a:r>
              <a:rPr lang="en-GB" sz="2200" dirty="0"/>
              <a:t> o </a:t>
            </a:r>
            <a:r>
              <a:rPr lang="en-GB" sz="2200" dirty="0" err="1"/>
              <a:t>dudalennau</a:t>
            </a:r>
            <a:r>
              <a:rPr lang="en-GB" sz="2200" dirty="0"/>
              <a:t> </a:t>
            </a:r>
            <a:r>
              <a:rPr lang="en-GB" sz="2200" dirty="0" err="1"/>
              <a:t>sy’n</a:t>
            </a:r>
            <a:r>
              <a:rPr lang="en-GB" sz="2200" dirty="0"/>
              <a:t> </a:t>
            </a:r>
            <a:r>
              <a:rPr lang="en-GB" sz="2200" dirty="0" err="1"/>
              <a:t>rhan</a:t>
            </a:r>
            <a:r>
              <a:rPr lang="en-GB" sz="2200" dirty="0"/>
              <a:t> </a:t>
            </a:r>
            <a:r>
              <a:rPr lang="en-GB" sz="2200" dirty="0" err="1"/>
              <a:t>o’ch</a:t>
            </a:r>
            <a:r>
              <a:rPr lang="en-GB" sz="2200" dirty="0"/>
              <a:t> PDP.</a:t>
            </a:r>
          </a:p>
          <a:p>
            <a:r>
              <a:rPr lang="en-GB" sz="2200" dirty="0"/>
              <a:t>Mae </a:t>
            </a:r>
            <a:r>
              <a:rPr lang="en-GB" sz="2200" dirty="0" err="1"/>
              <a:t>yna</a:t>
            </a:r>
            <a:r>
              <a:rPr lang="en-GB" sz="2200" dirty="0"/>
              <a:t> </a:t>
            </a:r>
            <a:r>
              <a:rPr lang="en-GB" sz="2200" dirty="0" err="1"/>
              <a:t>gwestiynau</a:t>
            </a:r>
            <a:r>
              <a:rPr lang="en-GB" sz="2200" dirty="0"/>
              <a:t> a </a:t>
            </a:r>
            <a:r>
              <a:rPr lang="en-GB" sz="2200" dirty="0" err="1"/>
              <a:t>phromptiau</a:t>
            </a:r>
            <a:r>
              <a:rPr lang="en-GB" sz="2200" dirty="0"/>
              <a:t>, a </a:t>
            </a:r>
            <a:r>
              <a:rPr lang="en-GB" sz="2200" dirty="0" err="1"/>
              <a:t>bylchau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chi </a:t>
            </a:r>
            <a:r>
              <a:rPr lang="en-GB" sz="2200" dirty="0" err="1"/>
              <a:t>ymateb</a:t>
            </a:r>
            <a:r>
              <a:rPr lang="en-GB" sz="2200" dirty="0"/>
              <a:t> </a:t>
            </a:r>
            <a:r>
              <a:rPr lang="en-GB" sz="2200" dirty="0" err="1"/>
              <a:t>i’r</a:t>
            </a:r>
            <a:r>
              <a:rPr lang="en-GB" sz="2200" dirty="0"/>
              <a:t> </a:t>
            </a:r>
            <a:r>
              <a:rPr lang="en-GB" sz="2200" dirty="0" err="1"/>
              <a:t>cwestiynau</a:t>
            </a:r>
            <a:r>
              <a:rPr lang="en-GB" sz="2200" dirty="0"/>
              <a:t> </a:t>
            </a:r>
            <a:r>
              <a:rPr lang="en-GB" sz="2200" dirty="0" err="1"/>
              <a:t>a’r</a:t>
            </a:r>
            <a:r>
              <a:rPr lang="en-GB" sz="2200" dirty="0"/>
              <a:t> </a:t>
            </a:r>
            <a:r>
              <a:rPr lang="en-GB" sz="2200" dirty="0" err="1"/>
              <a:t>promptiau</a:t>
            </a:r>
            <a:r>
              <a:rPr lang="en-GB" sz="2200" dirty="0"/>
              <a:t> </a:t>
            </a:r>
            <a:r>
              <a:rPr lang="en-GB" sz="2200" dirty="0" err="1"/>
              <a:t>hyn</a:t>
            </a:r>
            <a:r>
              <a:rPr lang="en-GB" sz="2200" dirty="0"/>
              <a:t>.</a:t>
            </a:r>
          </a:p>
          <a:p>
            <a:r>
              <a:rPr lang="en-GB" sz="2200" dirty="0"/>
              <a:t>Mae’r </a:t>
            </a:r>
            <a:r>
              <a:rPr lang="en-GB" sz="2200" dirty="0" err="1"/>
              <a:t>sleidiau</a:t>
            </a:r>
            <a:r>
              <a:rPr lang="en-GB" sz="2200" dirty="0"/>
              <a:t> </a:t>
            </a:r>
            <a:r>
              <a:rPr lang="en-GB" sz="2200" dirty="0" err="1"/>
              <a:t>nesaf</a:t>
            </a:r>
            <a:r>
              <a:rPr lang="en-GB" sz="2200" dirty="0"/>
              <a:t> yn </a:t>
            </a:r>
            <a:r>
              <a:rPr lang="en-GB" sz="2200" dirty="0" err="1"/>
              <a:t>cynnwys</a:t>
            </a:r>
            <a:r>
              <a:rPr lang="en-GB" sz="2200" dirty="0"/>
              <a:t> </a:t>
            </a:r>
            <a:r>
              <a:rPr lang="en-GB" sz="2200" dirty="0" err="1"/>
              <a:t>arweiniad</a:t>
            </a:r>
            <a:r>
              <a:rPr lang="en-GB" sz="2200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lenwi’r</a:t>
            </a:r>
            <a:r>
              <a:rPr lang="en-GB" sz="2200" dirty="0"/>
              <a:t> PDG.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200" dirty="0"/>
              <a:t>The CEP is a series of pages that are part of your PLP.</a:t>
            </a:r>
          </a:p>
          <a:p>
            <a:r>
              <a:rPr lang="en-GB" sz="2200" dirty="0"/>
              <a:t>There are questions and prompts, and there are spaces for you to respond to these questions and prompts.</a:t>
            </a:r>
          </a:p>
          <a:p>
            <a:r>
              <a:rPr lang="en-GB" sz="2200" dirty="0"/>
              <a:t>The next slides include guidance on how to complete the CEP.</a:t>
            </a:r>
          </a:p>
        </p:txBody>
      </p:sp>
    </p:spTree>
    <p:extLst>
      <p:ext uri="{BB962C8B-B14F-4D97-AF65-F5344CB8AC3E}">
        <p14:creationId xmlns:p14="http://schemas.microsoft.com/office/powerpoint/2010/main" val="5188068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Dod</a:t>
            </a:r>
            <a:r>
              <a:rPr lang="en-GB" b="1" dirty="0"/>
              <a:t> o </a:t>
            </a:r>
            <a:r>
              <a:rPr lang="en-GB" b="1" dirty="0" err="1"/>
              <a:t>hyd</a:t>
            </a:r>
            <a:r>
              <a:rPr lang="en-GB" b="1" dirty="0"/>
              <a:t> </a:t>
            </a:r>
            <a:r>
              <a:rPr lang="en-GB" b="1" dirty="0" err="1"/>
              <a:t>i’r</a:t>
            </a:r>
            <a:r>
              <a:rPr lang="en-GB" b="1" dirty="0"/>
              <a:t> PDG</a:t>
            </a:r>
            <a:br>
              <a:rPr lang="en-GB" b="1" dirty="0"/>
            </a:br>
            <a:r>
              <a:rPr lang="en-GB" b="1" dirty="0"/>
              <a:t>Finding the CEP</a:t>
            </a:r>
          </a:p>
        </p:txBody>
      </p:sp>
      <p:pic>
        <p:nvPicPr>
          <p:cNvPr id="6" name="Picture 5"/>
          <p:cNvPicPr/>
          <p:nvPr/>
        </p:nvPicPr>
        <p:blipFill rotWithShape="1">
          <a:blip r:embed="rId3"/>
          <a:srcRect l="-333" t="11220" r="18901" b="23706"/>
          <a:stretch/>
        </p:blipFill>
        <p:spPr bwMode="auto">
          <a:xfrm>
            <a:off x="1516103" y="1852489"/>
            <a:ext cx="6272879" cy="341123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10" name="Straight Arrow Connector 9"/>
          <p:cNvCxnSpPr/>
          <p:nvPr/>
        </p:nvCxnSpPr>
        <p:spPr>
          <a:xfrm flipH="1">
            <a:off x="2591590" y="1170242"/>
            <a:ext cx="4074528" cy="1587171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4861007" y="1364493"/>
            <a:ext cx="1904606" cy="2293896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4976195" y="506946"/>
            <a:ext cx="3922918" cy="149241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Cliciwch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yr</a:t>
            </a:r>
            <a:r>
              <a:rPr lang="en-GB" sz="1600" dirty="0"/>
              <a:t> </a:t>
            </a:r>
            <a:r>
              <a:rPr lang="en-GB" sz="1600" dirty="0" err="1"/>
              <a:t>eicon</a:t>
            </a:r>
            <a:r>
              <a:rPr lang="en-GB" sz="1600" dirty="0"/>
              <a:t> ‘</a:t>
            </a:r>
            <a:r>
              <a:rPr lang="en-GB" sz="1600" dirty="0" err="1"/>
              <a:t>byrger</a:t>
            </a:r>
            <a:r>
              <a:rPr lang="en-GB" sz="1600" dirty="0"/>
              <a:t>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Cliciwch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‘</a:t>
            </a:r>
            <a:r>
              <a:rPr lang="en-GB" sz="1600" dirty="0" err="1"/>
              <a:t>Storfa</a:t>
            </a:r>
            <a:r>
              <a:rPr lang="en-GB" sz="1600" dirty="0"/>
              <a:t> </a:t>
            </a:r>
            <a:r>
              <a:rPr lang="en-GB" sz="1600" dirty="0" err="1"/>
              <a:t>adnoddau</a:t>
            </a:r>
            <a:r>
              <a:rPr lang="en-GB" sz="1600" dirty="0"/>
              <a:t>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Cliciwch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‘</a:t>
            </a:r>
            <a:r>
              <a:rPr lang="en-GB" sz="1600" dirty="0" err="1"/>
              <a:t>Proffil</a:t>
            </a:r>
            <a:r>
              <a:rPr lang="en-GB" sz="1600" dirty="0"/>
              <a:t> </a:t>
            </a:r>
            <a:r>
              <a:rPr lang="en-GB" sz="1600" dirty="0" err="1"/>
              <a:t>Dechrau</a:t>
            </a:r>
            <a:r>
              <a:rPr lang="en-GB" sz="1600" dirty="0"/>
              <a:t> </a:t>
            </a:r>
            <a:r>
              <a:rPr lang="en-GB" sz="1600" dirty="0" err="1"/>
              <a:t>Gyrfa</a:t>
            </a:r>
            <a:r>
              <a:rPr lang="en-GB" sz="1600" dirty="0"/>
              <a:t>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Click on the ‘burger’ menu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Click on ‘Resource store’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Click on ‘Career Entry Profile’</a:t>
            </a:r>
          </a:p>
        </p:txBody>
      </p:sp>
      <p:cxnSp>
        <p:nvCxnSpPr>
          <p:cNvPr id="15" name="Straight Arrow Connector 14"/>
          <p:cNvCxnSpPr/>
          <p:nvPr/>
        </p:nvCxnSpPr>
        <p:spPr>
          <a:xfrm flipH="1">
            <a:off x="1738781" y="1253153"/>
            <a:ext cx="3382807" cy="774636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0932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Cyflwyniad</a:t>
            </a:r>
            <a:br>
              <a:rPr lang="en-GB" b="1" dirty="0"/>
            </a:br>
            <a:r>
              <a:rPr lang="en-GB" b="1" dirty="0"/>
              <a:t>Introduction</a:t>
            </a:r>
          </a:p>
        </p:txBody>
      </p:sp>
      <p:pic>
        <p:nvPicPr>
          <p:cNvPr id="6" name="Picture 5"/>
          <p:cNvPicPr/>
          <p:nvPr/>
        </p:nvPicPr>
        <p:blipFill rotWithShape="1">
          <a:blip r:embed="rId3"/>
          <a:srcRect l="9472" t="23558" r="9917" b="8759"/>
          <a:stretch/>
        </p:blipFill>
        <p:spPr bwMode="auto">
          <a:xfrm>
            <a:off x="628650" y="1742988"/>
            <a:ext cx="4619625" cy="258508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/>
          <p:cNvPicPr/>
          <p:nvPr/>
        </p:nvPicPr>
        <p:blipFill rotWithShape="1">
          <a:blip r:embed="rId4"/>
          <a:srcRect l="8891" t="24557" r="10068" b="4753"/>
          <a:stretch/>
        </p:blipFill>
        <p:spPr bwMode="auto">
          <a:xfrm>
            <a:off x="3927629" y="2742285"/>
            <a:ext cx="4643120" cy="270002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8" name="Straight Arrow Connector 7"/>
          <p:cNvCxnSpPr/>
          <p:nvPr/>
        </p:nvCxnSpPr>
        <p:spPr>
          <a:xfrm flipH="1">
            <a:off x="3529679" y="1027907"/>
            <a:ext cx="2094118" cy="802078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>
            <a:off x="6429227" y="1070748"/>
            <a:ext cx="265318" cy="1671537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ounded Rectangle 12"/>
          <p:cNvSpPr/>
          <p:nvPr/>
        </p:nvSpPr>
        <p:spPr>
          <a:xfrm>
            <a:off x="3856589" y="225830"/>
            <a:ext cx="4884697" cy="116434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hyd</a:t>
            </a:r>
            <a:r>
              <a:rPr lang="en-GB" dirty="0"/>
              <a:t> top y PDG, </a:t>
            </a:r>
            <a:r>
              <a:rPr lang="en-GB" dirty="0" err="1"/>
              <a:t>fe</a:t>
            </a:r>
            <a:r>
              <a:rPr lang="en-GB" dirty="0"/>
              <a:t> </a:t>
            </a:r>
            <a:r>
              <a:rPr lang="en-GB" dirty="0" err="1"/>
              <a:t>welwch</a:t>
            </a:r>
            <a:r>
              <a:rPr lang="en-GB" dirty="0"/>
              <a:t> 6 tab.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Across the top of the CEP, you will see 6 tabs.</a:t>
            </a:r>
          </a:p>
        </p:txBody>
      </p:sp>
    </p:spTree>
    <p:extLst>
      <p:ext uri="{BB962C8B-B14F-4D97-AF65-F5344CB8AC3E}">
        <p14:creationId xmlns:p14="http://schemas.microsoft.com/office/powerpoint/2010/main" val="41369643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272" y="80857"/>
            <a:ext cx="7886700" cy="1325563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b="1" dirty="0" err="1"/>
              <a:t>Rhan</a:t>
            </a:r>
            <a:r>
              <a:rPr lang="en-GB" b="1" dirty="0"/>
              <a:t> 1: </a:t>
            </a:r>
            <a:r>
              <a:rPr lang="en-GB" b="1" dirty="0" err="1"/>
              <a:t>Manylion</a:t>
            </a:r>
            <a:r>
              <a:rPr lang="en-GB" b="1" dirty="0"/>
              <a:t> y </a:t>
            </a:r>
            <a:r>
              <a:rPr lang="en-GB" b="1" dirty="0" err="1"/>
              <a:t>Cwrs</a:t>
            </a:r>
            <a:br>
              <a:rPr lang="en-GB" b="1" dirty="0"/>
            </a:br>
            <a:r>
              <a:rPr lang="en-GB" b="1" dirty="0"/>
              <a:t>Part 1: Course Details</a:t>
            </a:r>
            <a:br>
              <a:rPr lang="en-GB" b="1" dirty="0"/>
            </a:br>
            <a:br>
              <a:rPr lang="en-GB" dirty="0"/>
            </a:br>
            <a:endParaRPr lang="en-GB" dirty="0"/>
          </a:p>
        </p:txBody>
      </p:sp>
      <p:pic>
        <p:nvPicPr>
          <p:cNvPr id="3" name="Picture 2"/>
          <p:cNvPicPr/>
          <p:nvPr/>
        </p:nvPicPr>
        <p:blipFill rotWithShape="1">
          <a:blip r:embed="rId3"/>
          <a:srcRect l="9557" t="22937" r="10834" b="6256"/>
          <a:stretch/>
        </p:blipFill>
        <p:spPr bwMode="auto">
          <a:xfrm>
            <a:off x="502209" y="1263376"/>
            <a:ext cx="4181969" cy="240058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7654" y="2655656"/>
            <a:ext cx="4109503" cy="2446666"/>
          </a:xfrm>
          <a:prstGeom prst="rect">
            <a:avLst/>
          </a:prstGeom>
        </p:spPr>
      </p:pic>
      <p:sp>
        <p:nvSpPr>
          <p:cNvPr id="5" name="Rounded Rectangle 4"/>
          <p:cNvSpPr/>
          <p:nvPr/>
        </p:nvSpPr>
        <p:spPr>
          <a:xfrm>
            <a:off x="5808573" y="146873"/>
            <a:ext cx="3103274" cy="23167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 err="1"/>
              <a:t>Enw</a:t>
            </a:r>
            <a:r>
              <a:rPr lang="en-GB" sz="1200" b="1" dirty="0"/>
              <a:t>:</a:t>
            </a:r>
            <a:r>
              <a:rPr lang="en-GB" sz="1200" dirty="0"/>
              <a:t> </a:t>
            </a:r>
            <a:r>
              <a:rPr lang="en-GB" sz="1200" dirty="0" err="1"/>
              <a:t>Enw</a:t>
            </a:r>
            <a:r>
              <a:rPr lang="en-GB" sz="1200" dirty="0"/>
              <a:t> </a:t>
            </a:r>
            <a:r>
              <a:rPr lang="en-GB" sz="1200" dirty="0" err="1"/>
              <a:t>llawn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 err="1"/>
              <a:t>Darparydd</a:t>
            </a:r>
            <a:r>
              <a:rPr lang="en-GB" sz="1200" b="1" dirty="0"/>
              <a:t>: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Athrofa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 err="1"/>
              <a:t>Teitl</a:t>
            </a:r>
            <a:r>
              <a:rPr lang="en-GB" sz="1200" b="1" dirty="0"/>
              <a:t>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/>
              <a:t>Un </a:t>
            </a:r>
            <a:r>
              <a:rPr lang="en-GB" sz="1200" b="1" dirty="0" err="1"/>
              <a:t>o’r</a:t>
            </a:r>
            <a:r>
              <a:rPr lang="en-GB" sz="1200" b="1" dirty="0"/>
              <a:t> </a:t>
            </a:r>
            <a:r>
              <a:rPr lang="en-GB" sz="1200" b="1" dirty="0" err="1"/>
              <a:t>canlynol</a:t>
            </a:r>
            <a:r>
              <a:rPr lang="en-GB" sz="1200" b="1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BA </a:t>
            </a:r>
            <a:r>
              <a:rPr lang="en-GB" sz="1200" dirty="0" err="1"/>
              <a:t>Addysg</a:t>
            </a:r>
            <a:r>
              <a:rPr lang="en-GB" sz="1200" dirty="0"/>
              <a:t> </a:t>
            </a:r>
            <a:r>
              <a:rPr lang="en-GB" sz="1200" dirty="0" err="1"/>
              <a:t>Gynradd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SAC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TAR </a:t>
            </a:r>
            <a:r>
              <a:rPr lang="en-GB" sz="1200" dirty="0" err="1"/>
              <a:t>Cynradd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TAR </a:t>
            </a:r>
            <a:r>
              <a:rPr lang="en-GB" sz="1200" dirty="0" err="1"/>
              <a:t>Uwchradd</a:t>
            </a:r>
            <a:r>
              <a:rPr lang="en-GB" sz="1200" dirty="0"/>
              <a:t> + </a:t>
            </a:r>
            <a:r>
              <a:rPr lang="en-GB" sz="1200" dirty="0" err="1"/>
              <a:t>enw’r</a:t>
            </a:r>
            <a:r>
              <a:rPr lang="en-GB" sz="1200" dirty="0"/>
              <a:t> </a:t>
            </a:r>
            <a:r>
              <a:rPr lang="en-GB" sz="1200" dirty="0" err="1"/>
              <a:t>pwnc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 err="1"/>
              <a:t>Hyd</a:t>
            </a:r>
            <a:r>
              <a:rPr lang="en-GB" sz="1200" b="1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/>
              <a:t>Un </a:t>
            </a:r>
            <a:r>
              <a:rPr lang="en-GB" sz="1200" b="1" dirty="0" err="1"/>
              <a:t>o’r</a:t>
            </a:r>
            <a:r>
              <a:rPr lang="en-GB" sz="1200" b="1" dirty="0"/>
              <a:t> </a:t>
            </a:r>
            <a:r>
              <a:rPr lang="en-GB" sz="1200" b="1" dirty="0" err="1"/>
              <a:t>canlynol</a:t>
            </a:r>
            <a:r>
              <a:rPr lang="en-GB" sz="1200" b="1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3 </a:t>
            </a:r>
            <a:r>
              <a:rPr lang="en-GB" sz="1200" dirty="0" err="1"/>
              <a:t>mlynedd</a:t>
            </a:r>
            <a:r>
              <a:rPr lang="en-GB" sz="1200" dirty="0"/>
              <a:t> (BA)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10 </a:t>
            </a:r>
            <a:r>
              <a:rPr lang="en-GB" sz="1200" dirty="0" err="1"/>
              <a:t>mis</a:t>
            </a:r>
            <a:r>
              <a:rPr lang="en-GB" sz="1200" dirty="0"/>
              <a:t> (TAR)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</p:txBody>
      </p:sp>
      <p:sp>
        <p:nvSpPr>
          <p:cNvPr id="6" name="Rounded Rectangle 5"/>
          <p:cNvSpPr/>
          <p:nvPr/>
        </p:nvSpPr>
        <p:spPr>
          <a:xfrm>
            <a:off x="229985" y="3224743"/>
            <a:ext cx="3103274" cy="23167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/>
              <a:t>Name:</a:t>
            </a:r>
            <a:r>
              <a:rPr lang="en-GB" sz="1200" dirty="0"/>
              <a:t> Full name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/>
              <a:t>Provider: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Athrofa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/>
              <a:t>Title: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/>
              <a:t>One of the following: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BA Primary Education with QTS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Primary PGCE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Secondary PGCE + subject name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/>
              <a:t>Length: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/>
              <a:t>One of the following: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3 years (BA)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10 months (PGCE)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655856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/>
          <p:nvPr/>
        </p:nvPicPr>
        <p:blipFill rotWithShape="1">
          <a:blip r:embed="rId3"/>
          <a:srcRect l="9888" t="22440" r="11249" b="12350"/>
          <a:stretch/>
        </p:blipFill>
        <p:spPr bwMode="auto">
          <a:xfrm>
            <a:off x="579776" y="926676"/>
            <a:ext cx="4518660" cy="24904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1160" y="2595773"/>
            <a:ext cx="4468755" cy="2566638"/>
          </a:xfrm>
          <a:prstGeom prst="rect">
            <a:avLst/>
          </a:prstGeom>
        </p:spPr>
      </p:pic>
      <p:sp>
        <p:nvSpPr>
          <p:cNvPr id="5" name="Rounded Rectangle 4"/>
          <p:cNvSpPr/>
          <p:nvPr/>
        </p:nvSpPr>
        <p:spPr>
          <a:xfrm>
            <a:off x="5536641" y="559754"/>
            <a:ext cx="3103274" cy="14545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/>
              <a:t>Llawn</a:t>
            </a:r>
            <a:r>
              <a:rPr lang="en-GB" sz="1600" b="1" dirty="0"/>
              <a:t>/ran </a:t>
            </a:r>
            <a:r>
              <a:rPr lang="en-GB" sz="1600" b="1" dirty="0" err="1"/>
              <a:t>amser</a:t>
            </a:r>
            <a:r>
              <a:rPr lang="en-GB" sz="1600" b="1" dirty="0"/>
              <a:t>: </a:t>
            </a:r>
            <a:r>
              <a:rPr lang="en-GB" sz="1600" b="1" dirty="0" err="1"/>
              <a:t>Llawn</a:t>
            </a:r>
            <a:endParaRPr lang="en-GB" sz="16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Dyddiad </a:t>
            </a:r>
            <a:r>
              <a:rPr lang="en-GB" sz="1600" b="1" dirty="0" err="1"/>
              <a:t>cwblhau</a:t>
            </a:r>
            <a:r>
              <a:rPr lang="en-GB" sz="1600" b="1" dirty="0"/>
              <a:t>: 1/7/24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/>
              <a:t>Oedran</a:t>
            </a:r>
            <a:r>
              <a:rPr lang="en-GB" sz="1600" b="1" dirty="0"/>
              <a:t>: 3-11 </a:t>
            </a:r>
            <a:r>
              <a:rPr lang="en-GB" sz="1600" b="1" dirty="0" err="1"/>
              <a:t>neu</a:t>
            </a:r>
            <a:r>
              <a:rPr lang="en-GB" sz="1600" b="1" dirty="0"/>
              <a:t> 11-18.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76423" y="3707900"/>
            <a:ext cx="3103274" cy="14545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Full/part-time: Full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Date of completion: 1/7/24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Age: 3-11 or 11-18.</a:t>
            </a:r>
          </a:p>
        </p:txBody>
      </p:sp>
    </p:spTree>
    <p:extLst>
      <p:ext uri="{BB962C8B-B14F-4D97-AF65-F5344CB8AC3E}">
        <p14:creationId xmlns:p14="http://schemas.microsoft.com/office/powerpoint/2010/main" val="32837068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/>
          <p:nvPr/>
        </p:nvPicPr>
        <p:blipFill rotWithShape="1">
          <a:blip r:embed="rId3"/>
          <a:srcRect l="9972" t="47372" r="11257" b="4396"/>
          <a:stretch/>
        </p:blipFill>
        <p:spPr bwMode="auto">
          <a:xfrm>
            <a:off x="508577" y="681486"/>
            <a:ext cx="4513580" cy="184213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/>
          <p:cNvPicPr/>
          <p:nvPr/>
        </p:nvPicPr>
        <p:blipFill rotWithShape="1">
          <a:blip r:embed="rId4"/>
          <a:srcRect l="9889" t="46264" r="10992" b="7378"/>
          <a:stretch/>
        </p:blipFill>
        <p:spPr bwMode="auto">
          <a:xfrm>
            <a:off x="4233980" y="3112348"/>
            <a:ext cx="4532630" cy="177038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Rounded Rectangle 5"/>
          <p:cNvSpPr/>
          <p:nvPr/>
        </p:nvSpPr>
        <p:spPr>
          <a:xfrm>
            <a:off x="5536641" y="152019"/>
            <a:ext cx="3103274" cy="243483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/>
              <a:t>Bydd</a:t>
            </a:r>
            <a:r>
              <a:rPr lang="en-GB" sz="1600" b="1" dirty="0"/>
              <a:t> Rhan 1 </a:t>
            </a:r>
            <a:r>
              <a:rPr lang="en-GB" sz="1600" b="1" dirty="0" err="1"/>
              <a:t>ffurflen</a:t>
            </a:r>
            <a:r>
              <a:rPr lang="en-GB" sz="1600" b="1" dirty="0"/>
              <a:t> </a:t>
            </a:r>
            <a:r>
              <a:rPr lang="en-GB" sz="1600" b="1" dirty="0" err="1"/>
              <a:t>eich</a:t>
            </a:r>
            <a:r>
              <a:rPr lang="en-GB" sz="1600" b="1" dirty="0"/>
              <a:t> adolygiad SAC yn </a:t>
            </a:r>
            <a:r>
              <a:rPr lang="en-GB" sz="1600" b="1" dirty="0" err="1"/>
              <a:t>eich</a:t>
            </a:r>
            <a:r>
              <a:rPr lang="en-GB" sz="1600" b="1" dirty="0"/>
              <a:t> </a:t>
            </a:r>
            <a:r>
              <a:rPr lang="en-GB" sz="1600" b="1" dirty="0" err="1"/>
              <a:t>helpu</a:t>
            </a:r>
            <a:r>
              <a:rPr lang="en-GB" sz="1600" b="1" dirty="0"/>
              <a:t> </a:t>
            </a:r>
            <a:r>
              <a:rPr lang="en-GB" sz="1600" b="1" dirty="0" err="1"/>
              <a:t>i</a:t>
            </a:r>
            <a:r>
              <a:rPr lang="en-GB" sz="1600" b="1" dirty="0"/>
              <a:t> </a:t>
            </a:r>
            <a:r>
              <a:rPr lang="en-GB" sz="1600" b="1" dirty="0" err="1"/>
              <a:t>lenwi’r</a:t>
            </a:r>
            <a:r>
              <a:rPr lang="en-GB" sz="1600" b="1" dirty="0"/>
              <a:t> </a:t>
            </a:r>
            <a:r>
              <a:rPr lang="en-GB" sz="1600" b="1" dirty="0" err="1"/>
              <a:t>blychau</a:t>
            </a:r>
            <a:r>
              <a:rPr lang="en-GB" sz="1600" b="1" dirty="0"/>
              <a:t> </a:t>
            </a:r>
            <a:r>
              <a:rPr lang="en-GB" sz="1600" b="1" dirty="0" err="1"/>
              <a:t>hyn</a:t>
            </a:r>
            <a:r>
              <a:rPr lang="en-GB" sz="1600" b="1" dirty="0"/>
              <a:t>, </a:t>
            </a:r>
            <a:r>
              <a:rPr lang="en-GB" sz="1600" b="1" dirty="0" err="1"/>
              <a:t>e.e</a:t>
            </a:r>
            <a:r>
              <a:rPr lang="en-GB" sz="1600" b="1" dirty="0"/>
              <a:t>. </a:t>
            </a:r>
            <a:r>
              <a:rPr lang="en-GB" sz="1600" b="1" dirty="0" err="1"/>
              <a:t>pethau</a:t>
            </a:r>
            <a:r>
              <a:rPr lang="en-GB" sz="1600" b="1" dirty="0"/>
              <a:t> </a:t>
            </a:r>
            <a:r>
              <a:rPr lang="en-GB" sz="1600" b="1" dirty="0" err="1"/>
              <a:t>o’ch</a:t>
            </a:r>
            <a:r>
              <a:rPr lang="en-GB" sz="1600" b="1" dirty="0"/>
              <a:t> </a:t>
            </a:r>
            <a:r>
              <a:rPr lang="en-GB" sz="1600" b="1" dirty="0" err="1"/>
              <a:t>adran</a:t>
            </a:r>
            <a:r>
              <a:rPr lang="en-GB" sz="1600" b="1" dirty="0"/>
              <a:t> ‘</a:t>
            </a:r>
            <a:r>
              <a:rPr lang="en-GB" sz="1600" b="1" dirty="0" err="1"/>
              <a:t>Uwchlaw</a:t>
            </a:r>
            <a:r>
              <a:rPr lang="en-GB" sz="1600" b="1" dirty="0"/>
              <a:t> a Thu </a:t>
            </a:r>
            <a:r>
              <a:rPr lang="en-GB" sz="1600" b="1" dirty="0" err="1"/>
              <a:t>Hwnt</a:t>
            </a:r>
            <a:r>
              <a:rPr lang="en-GB" sz="1600" b="1" dirty="0"/>
              <a:t>’, a </a:t>
            </a:r>
            <a:r>
              <a:rPr lang="en-GB" sz="1600" b="1" dirty="0" err="1"/>
              <a:t>phrofiadau</a:t>
            </a:r>
            <a:r>
              <a:rPr lang="en-GB" sz="1600" b="1" dirty="0"/>
              <a:t> </a:t>
            </a:r>
            <a:r>
              <a:rPr lang="en-GB" sz="1600" b="1" dirty="0" err="1"/>
              <a:t>fel</a:t>
            </a:r>
            <a:r>
              <a:rPr lang="en-GB" sz="1600" b="1" dirty="0"/>
              <a:t> </a:t>
            </a:r>
            <a:r>
              <a:rPr lang="en-GB" sz="1600" b="1" dirty="0" err="1"/>
              <a:t>Pontio</a:t>
            </a:r>
            <a:r>
              <a:rPr lang="en-GB" sz="1600" b="1" dirty="0"/>
              <a:t>, </a:t>
            </a:r>
            <a:r>
              <a:rPr lang="en-GB" sz="1600" b="1" dirty="0" err="1"/>
              <a:t>Dewisol</a:t>
            </a:r>
            <a:r>
              <a:rPr lang="en-GB" sz="1600" b="1" dirty="0"/>
              <a:t>, Amgen, </a:t>
            </a:r>
            <a:r>
              <a:rPr lang="en-GB" sz="1600" b="1" dirty="0" err="1"/>
              <a:t>cyfnewid</a:t>
            </a:r>
            <a:r>
              <a:rPr lang="en-GB" sz="1600" b="1" dirty="0"/>
              <a:t> </a:t>
            </a:r>
            <a:r>
              <a:rPr lang="en-GB" sz="1600" b="1" dirty="0" err="1"/>
              <a:t>cyfnod</a:t>
            </a:r>
            <a:r>
              <a:rPr lang="en-GB" sz="1600" b="1" dirty="0"/>
              <a:t>, </a:t>
            </a:r>
            <a:r>
              <a:rPr lang="en-GB" sz="1600" b="1" dirty="0" err="1"/>
              <a:t>aseiniad</a:t>
            </a:r>
            <a:r>
              <a:rPr lang="en-GB" sz="1600" b="1" dirty="0"/>
              <a:t> </a:t>
            </a:r>
            <a:r>
              <a:rPr lang="en-GB" sz="1600" b="1" dirty="0" err="1"/>
              <a:t>ymchwil</a:t>
            </a:r>
            <a:r>
              <a:rPr lang="en-GB" sz="1600" b="1" dirty="0"/>
              <a:t>, ag </a:t>
            </a:r>
            <a:r>
              <a:rPr lang="en-GB" sz="1600" b="1" dirty="0" err="1"/>
              <a:t>ati</a:t>
            </a:r>
            <a:r>
              <a:rPr lang="en-GB" sz="1600" b="1" dirty="0"/>
              <a:t>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53745" y="3270282"/>
            <a:ext cx="3103274" cy="22824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Part 1 of your QTS review form will help you to complete these boxes, e.g. things from your ‘Above and Beyond’ tab, and experiences like Bridging, Electives, Alternative, phase-swap, research assignment etc.</a:t>
            </a:r>
          </a:p>
        </p:txBody>
      </p:sp>
    </p:spTree>
    <p:extLst>
      <p:ext uri="{BB962C8B-B14F-4D97-AF65-F5344CB8AC3E}">
        <p14:creationId xmlns:p14="http://schemas.microsoft.com/office/powerpoint/2010/main" val="69462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58562"/>
            <a:ext cx="7886700" cy="1325563"/>
          </a:xfrm>
        </p:spPr>
        <p:txBody>
          <a:bodyPr/>
          <a:lstStyle/>
          <a:p>
            <a:r>
              <a:rPr lang="en-GB" b="1" dirty="0" err="1"/>
              <a:t>Rhan</a:t>
            </a:r>
            <a:r>
              <a:rPr lang="en-GB" b="1" dirty="0"/>
              <a:t> 2: </a:t>
            </a:r>
            <a:r>
              <a:rPr lang="en-GB" b="1" dirty="0" err="1"/>
              <a:t>Gallu</a:t>
            </a:r>
            <a:r>
              <a:rPr lang="en-GB" b="1" dirty="0"/>
              <a:t> yn y </a:t>
            </a:r>
            <a:r>
              <a:rPr lang="en-GB" b="1" dirty="0" err="1"/>
              <a:t>Gymraeg</a:t>
            </a:r>
            <a:br>
              <a:rPr lang="en-GB" b="1" dirty="0"/>
            </a:br>
            <a:r>
              <a:rPr lang="en-GB" b="1" dirty="0"/>
              <a:t>Part 2: Welsh Competence</a:t>
            </a:r>
          </a:p>
        </p:txBody>
      </p:sp>
      <p:pic>
        <p:nvPicPr>
          <p:cNvPr id="4" name="Picture 3"/>
          <p:cNvPicPr/>
          <p:nvPr/>
        </p:nvPicPr>
        <p:blipFill rotWithShape="1">
          <a:blip r:embed="rId3"/>
          <a:srcRect l="9389" t="24057" r="10411" b="15719"/>
          <a:stretch/>
        </p:blipFill>
        <p:spPr bwMode="auto">
          <a:xfrm>
            <a:off x="628650" y="1891523"/>
            <a:ext cx="4594860" cy="22999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7107" y="3428999"/>
            <a:ext cx="4566300" cy="2206943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>
          <a:xfrm>
            <a:off x="5500133" y="1426086"/>
            <a:ext cx="3103274" cy="18240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/>
              <a:t>Sesiynau</a:t>
            </a:r>
            <a:r>
              <a:rPr lang="en-GB" sz="1600" b="1" dirty="0"/>
              <a:t> </a:t>
            </a:r>
            <a:r>
              <a:rPr lang="en-GB" sz="1600" b="1" dirty="0" err="1"/>
              <a:t>Cymraeg</a:t>
            </a:r>
            <a:r>
              <a:rPr lang="en-GB" sz="1600" b="1" dirty="0"/>
              <a:t> yn y </a:t>
            </a:r>
            <a:r>
              <a:rPr lang="en-GB" sz="1600" b="1" dirty="0" err="1"/>
              <a:t>Brifysgol</a:t>
            </a:r>
            <a:r>
              <a:rPr lang="en-GB" sz="16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/>
              <a:t>Portffolio</a:t>
            </a:r>
            <a:r>
              <a:rPr lang="en-GB" sz="1600" b="1" dirty="0"/>
              <a:t> o </a:t>
            </a:r>
            <a:r>
              <a:rPr lang="en-GB" sz="1600" b="1" dirty="0" err="1"/>
              <a:t>waith</a:t>
            </a:r>
            <a:r>
              <a:rPr lang="en-GB" sz="1600" b="1" dirty="0"/>
              <a:t> </a:t>
            </a:r>
            <a:r>
              <a:rPr lang="en-GB" sz="1600" b="1" dirty="0" err="1"/>
              <a:t>fel</a:t>
            </a:r>
            <a:r>
              <a:rPr lang="en-GB" sz="1600" b="1" dirty="0"/>
              <a:t> </a:t>
            </a:r>
            <a:r>
              <a:rPr lang="en-GB" sz="1600" b="1" dirty="0" err="1"/>
              <a:t>rhan</a:t>
            </a:r>
            <a:r>
              <a:rPr lang="en-GB" sz="1600" b="1" dirty="0"/>
              <a:t> o </a:t>
            </a:r>
            <a:r>
              <a:rPr lang="en-GB" sz="1600" b="1" dirty="0" err="1"/>
              <a:t>Fframwaith</a:t>
            </a:r>
            <a:r>
              <a:rPr lang="en-GB" sz="1600" b="1" dirty="0"/>
              <a:t> </a:t>
            </a:r>
            <a:r>
              <a:rPr lang="en-GB" sz="1600" b="1" dirty="0" err="1"/>
              <a:t>Cymhwysedd</a:t>
            </a:r>
            <a:r>
              <a:rPr lang="en-GB" sz="1600" b="1" dirty="0"/>
              <a:t> y </a:t>
            </a:r>
            <a:r>
              <a:rPr lang="en-GB" sz="1600" b="1" dirty="0" err="1"/>
              <a:t>Gymraeg</a:t>
            </a:r>
            <a:r>
              <a:rPr lang="en-GB" sz="16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/>
              <a:t>Eich</a:t>
            </a:r>
            <a:r>
              <a:rPr lang="en-GB" sz="1600" b="1" dirty="0"/>
              <a:t> </a:t>
            </a:r>
            <a:r>
              <a:rPr lang="en-GB" sz="1600" b="1" dirty="0" err="1"/>
              <a:t>defnydd</a:t>
            </a:r>
            <a:r>
              <a:rPr lang="en-GB" sz="1600" b="1" dirty="0"/>
              <a:t> </a:t>
            </a:r>
            <a:r>
              <a:rPr lang="en-GB" sz="1600" b="1" dirty="0" err="1"/>
              <a:t>o’r</a:t>
            </a:r>
            <a:r>
              <a:rPr lang="en-GB" sz="1600" b="1" dirty="0"/>
              <a:t> </a:t>
            </a:r>
            <a:r>
              <a:rPr lang="en-GB" sz="1600" b="1" dirty="0" err="1"/>
              <a:t>Gymraeg</a:t>
            </a:r>
            <a:r>
              <a:rPr lang="en-GB" sz="1600" b="1" dirty="0"/>
              <a:t> </a:t>
            </a:r>
            <a:r>
              <a:rPr lang="en-GB" sz="1600" b="1" dirty="0" err="1"/>
              <a:t>wrth</a:t>
            </a:r>
            <a:r>
              <a:rPr lang="en-GB" sz="1600" b="1" dirty="0"/>
              <a:t> </a:t>
            </a:r>
            <a:r>
              <a:rPr lang="en-GB" sz="1600" b="1" dirty="0" err="1"/>
              <a:t>gynllunio</a:t>
            </a:r>
            <a:r>
              <a:rPr lang="en-GB" sz="1600" b="1" dirty="0"/>
              <a:t> ac </a:t>
            </a:r>
            <a:r>
              <a:rPr lang="en-GB" sz="1600" b="1" dirty="0" err="1"/>
              <a:t>addysgu</a:t>
            </a:r>
            <a:r>
              <a:rPr lang="en-GB" sz="1600" b="1" dirty="0"/>
              <a:t>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43764" y="3686860"/>
            <a:ext cx="3103274" cy="18240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Welsh sessions at University.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Portfolio of work for the Welsh Competency Framework.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Your use of Welsh in your planning and teaching.</a:t>
            </a:r>
          </a:p>
        </p:txBody>
      </p:sp>
    </p:spTree>
    <p:extLst>
      <p:ext uri="{BB962C8B-B14F-4D97-AF65-F5344CB8AC3E}">
        <p14:creationId xmlns:p14="http://schemas.microsoft.com/office/powerpoint/2010/main" val="13802188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76119"/>
            <a:ext cx="7886700" cy="1325563"/>
          </a:xfrm>
        </p:spPr>
        <p:txBody>
          <a:bodyPr/>
          <a:lstStyle/>
          <a:p>
            <a:r>
              <a:rPr lang="en-GB" b="1" dirty="0"/>
              <a:t>Rhan 3: </a:t>
            </a:r>
            <a:r>
              <a:rPr lang="en-GB" b="1" dirty="0" err="1"/>
              <a:t>Myfyrdod</a:t>
            </a:r>
            <a:br>
              <a:rPr lang="en-GB" b="1" dirty="0"/>
            </a:br>
            <a:r>
              <a:rPr lang="en-GB" b="1" dirty="0"/>
              <a:t>Part 3: Reflection</a:t>
            </a:r>
          </a:p>
        </p:txBody>
      </p:sp>
      <p:pic>
        <p:nvPicPr>
          <p:cNvPr id="3" name="Picture 2"/>
          <p:cNvPicPr/>
          <p:nvPr/>
        </p:nvPicPr>
        <p:blipFill rotWithShape="1">
          <a:blip r:embed="rId3"/>
          <a:srcRect l="10054" t="23564" r="12161" b="5262"/>
          <a:stretch/>
        </p:blipFill>
        <p:spPr bwMode="auto">
          <a:xfrm>
            <a:off x="500729" y="1274476"/>
            <a:ext cx="4457065" cy="249852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/>
          <p:cNvPicPr/>
          <p:nvPr/>
        </p:nvPicPr>
        <p:blipFill rotWithShape="1">
          <a:blip r:embed="rId4"/>
          <a:srcRect l="9473" t="24306" r="10158" b="8253"/>
          <a:stretch/>
        </p:blipFill>
        <p:spPr bwMode="auto">
          <a:xfrm>
            <a:off x="4017747" y="3013850"/>
            <a:ext cx="4605020" cy="257619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Rounded Rectangle 4"/>
          <p:cNvSpPr/>
          <p:nvPr/>
        </p:nvSpPr>
        <p:spPr>
          <a:xfrm>
            <a:off x="5235223" y="1181373"/>
            <a:ext cx="3103274" cy="1490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/>
              <a:t>Bydd</a:t>
            </a:r>
            <a:r>
              <a:rPr lang="en-GB" sz="1600" b="1" dirty="0"/>
              <a:t> Rhan 2 </a:t>
            </a:r>
            <a:r>
              <a:rPr lang="en-GB" sz="1600" b="1" dirty="0" err="1"/>
              <a:t>ffurflen</a:t>
            </a:r>
            <a:r>
              <a:rPr lang="en-GB" sz="1600" b="1" dirty="0"/>
              <a:t> </a:t>
            </a:r>
            <a:r>
              <a:rPr lang="en-GB" sz="1600" b="1" dirty="0" err="1"/>
              <a:t>eich</a:t>
            </a:r>
            <a:r>
              <a:rPr lang="en-GB" sz="1600" b="1" dirty="0"/>
              <a:t> adolygiad SAC yn </a:t>
            </a:r>
            <a:r>
              <a:rPr lang="en-GB" sz="1600" b="1" dirty="0" err="1"/>
              <a:t>eich</a:t>
            </a:r>
            <a:r>
              <a:rPr lang="en-GB" sz="1600" b="1" dirty="0"/>
              <a:t> </a:t>
            </a:r>
            <a:r>
              <a:rPr lang="en-GB" sz="1600" b="1" dirty="0" err="1"/>
              <a:t>helpu</a:t>
            </a:r>
            <a:r>
              <a:rPr lang="en-GB" sz="1600" b="1" dirty="0"/>
              <a:t> </a:t>
            </a:r>
            <a:r>
              <a:rPr lang="en-GB" sz="1600" b="1" dirty="0" err="1"/>
              <a:t>i</a:t>
            </a:r>
            <a:r>
              <a:rPr lang="en-GB" sz="1600" b="1" dirty="0"/>
              <a:t> </a:t>
            </a:r>
            <a:r>
              <a:rPr lang="en-GB" sz="1600" b="1" dirty="0" err="1"/>
              <a:t>gofnodi’ch</a:t>
            </a:r>
            <a:r>
              <a:rPr lang="en-GB" sz="1600" b="1" dirty="0"/>
              <a:t> </a:t>
            </a:r>
            <a:r>
              <a:rPr lang="en-GB" sz="1600" b="1" dirty="0" err="1"/>
              <a:t>cryfderau</a:t>
            </a:r>
            <a:r>
              <a:rPr lang="en-GB" sz="1600" b="1" dirty="0"/>
              <a:t> </a:t>
            </a:r>
            <a:r>
              <a:rPr lang="en-GB" sz="1600" b="1" dirty="0" err="1"/>
              <a:t>a’ch</a:t>
            </a:r>
            <a:r>
              <a:rPr lang="en-GB" sz="1600" b="1" dirty="0"/>
              <a:t> meysydd </a:t>
            </a:r>
            <a:r>
              <a:rPr lang="en-GB" sz="1600" b="1" dirty="0" err="1"/>
              <a:t>i’w</a:t>
            </a:r>
            <a:r>
              <a:rPr lang="en-GB" sz="1600" b="1" dirty="0"/>
              <a:t> </a:t>
            </a:r>
            <a:r>
              <a:rPr lang="en-GB" sz="1600" b="1" dirty="0" err="1"/>
              <a:t>datblygu</a:t>
            </a:r>
            <a:r>
              <a:rPr lang="en-GB" sz="16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/>
              <a:t>Cofiwch</a:t>
            </a:r>
            <a:r>
              <a:rPr lang="en-GB" sz="1600" b="1" dirty="0"/>
              <a:t> </a:t>
            </a:r>
            <a:r>
              <a:rPr lang="en-GB" sz="1600" b="1" dirty="0" err="1"/>
              <a:t>fod</a:t>
            </a:r>
            <a:r>
              <a:rPr lang="en-GB" sz="1600" b="1" dirty="0"/>
              <a:t> yn </a:t>
            </a:r>
            <a:r>
              <a:rPr lang="en-GB" sz="1600" b="1" dirty="0" err="1"/>
              <a:t>benodol</a:t>
            </a:r>
            <a:r>
              <a:rPr lang="en-GB" sz="1600" b="1" dirty="0"/>
              <a:t>. 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76534" y="3990942"/>
            <a:ext cx="3103274" cy="1490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Part 2 of your QTS review form will help you to note your strengths and areas for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Remember to be specific.</a:t>
            </a:r>
          </a:p>
        </p:txBody>
      </p:sp>
    </p:spTree>
    <p:extLst>
      <p:ext uri="{BB962C8B-B14F-4D97-AF65-F5344CB8AC3E}">
        <p14:creationId xmlns:p14="http://schemas.microsoft.com/office/powerpoint/2010/main" val="37562200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Rhan 4: </a:t>
            </a:r>
            <a:r>
              <a:rPr lang="en-GB" b="1" dirty="0" err="1"/>
              <a:t>Llofnodi</a:t>
            </a:r>
            <a:r>
              <a:rPr lang="en-GB" b="1" dirty="0"/>
              <a:t> (</a:t>
            </a:r>
            <a:r>
              <a:rPr lang="en-GB" b="1" dirty="0" err="1"/>
              <a:t>nid</a:t>
            </a:r>
            <a:r>
              <a:rPr lang="en-GB" b="1" dirty="0"/>
              <a:t> ‘</a:t>
            </a:r>
            <a:r>
              <a:rPr lang="en-GB" b="1" dirty="0" err="1"/>
              <a:t>allgofnodi</a:t>
            </a:r>
            <a:r>
              <a:rPr lang="en-GB" b="1" dirty="0"/>
              <a:t>’!)</a:t>
            </a:r>
            <a:br>
              <a:rPr lang="en-GB" b="1" dirty="0"/>
            </a:br>
            <a:r>
              <a:rPr lang="en-GB" b="1" dirty="0"/>
              <a:t>Part 4: Sign off</a:t>
            </a:r>
          </a:p>
        </p:txBody>
      </p:sp>
      <p:pic>
        <p:nvPicPr>
          <p:cNvPr id="3" name="Picture 2"/>
          <p:cNvPicPr/>
          <p:nvPr/>
        </p:nvPicPr>
        <p:blipFill rotWithShape="1">
          <a:blip r:embed="rId3"/>
          <a:srcRect l="9972" t="24059" r="11340" b="4396"/>
          <a:stretch/>
        </p:blipFill>
        <p:spPr bwMode="auto">
          <a:xfrm>
            <a:off x="588126" y="1626600"/>
            <a:ext cx="4509135" cy="273304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9300" y="2952163"/>
            <a:ext cx="4541914" cy="2603218"/>
          </a:xfrm>
          <a:prstGeom prst="rect">
            <a:avLst/>
          </a:prstGeom>
        </p:spPr>
      </p:pic>
      <p:sp>
        <p:nvSpPr>
          <p:cNvPr id="5" name="Rounded Rectangle 4"/>
          <p:cNvSpPr/>
          <p:nvPr/>
        </p:nvSpPr>
        <p:spPr>
          <a:xfrm>
            <a:off x="5202058" y="1351935"/>
            <a:ext cx="3103274" cy="1490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/>
              <a:t>Teipiwch</a:t>
            </a:r>
            <a:r>
              <a:rPr lang="en-GB" sz="1600" b="1" dirty="0"/>
              <a:t> </a:t>
            </a:r>
            <a:r>
              <a:rPr lang="en-GB" sz="1600" b="1" dirty="0" err="1"/>
              <a:t>eich</a:t>
            </a:r>
            <a:r>
              <a:rPr lang="en-GB" sz="1600" b="1" dirty="0"/>
              <a:t> </a:t>
            </a:r>
            <a:r>
              <a:rPr lang="en-GB" sz="1600" b="1" dirty="0" err="1"/>
              <a:t>enw</a:t>
            </a:r>
            <a:r>
              <a:rPr lang="en-GB" sz="1600" b="1" dirty="0"/>
              <a:t> chi yn y </a:t>
            </a:r>
            <a:r>
              <a:rPr lang="en-GB" sz="1600" b="1" dirty="0" err="1"/>
              <a:t>blwch</a:t>
            </a:r>
            <a:r>
              <a:rPr lang="en-GB" sz="1600" b="1" dirty="0"/>
              <a:t> </a:t>
            </a:r>
            <a:r>
              <a:rPr lang="en-GB" sz="1600" b="1" dirty="0" err="1"/>
              <a:t>priodol</a:t>
            </a:r>
            <a:r>
              <a:rPr lang="en-GB" sz="16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/>
              <a:t>Yna</a:t>
            </a:r>
            <a:r>
              <a:rPr lang="en-GB" sz="1600" b="1" dirty="0"/>
              <a:t> </a:t>
            </a:r>
            <a:r>
              <a:rPr lang="en-GB" sz="1600" b="1" dirty="0" err="1"/>
              <a:t>teipiwch</a:t>
            </a:r>
            <a:r>
              <a:rPr lang="en-GB" sz="1600" b="1" dirty="0"/>
              <a:t> </a:t>
            </a:r>
            <a:r>
              <a:rPr lang="en-GB" sz="1600" b="1" dirty="0" err="1"/>
              <a:t>enw’r</a:t>
            </a:r>
            <a:r>
              <a:rPr lang="en-GB" sz="1600" b="1" dirty="0"/>
              <a:t> </a:t>
            </a:r>
            <a:r>
              <a:rPr lang="en-GB" sz="1600" b="1" dirty="0" err="1"/>
              <a:t>tiwtor</a:t>
            </a:r>
            <a:r>
              <a:rPr lang="en-GB" sz="1600" b="1" dirty="0"/>
              <a:t> </a:t>
            </a:r>
            <a:r>
              <a:rPr lang="en-GB" sz="1600" b="1" dirty="0" err="1"/>
              <a:t>wnaeth</a:t>
            </a:r>
            <a:r>
              <a:rPr lang="en-GB" sz="1600" b="1" dirty="0"/>
              <a:t> </a:t>
            </a:r>
            <a:r>
              <a:rPr lang="en-GB" sz="1600" b="1" dirty="0" err="1"/>
              <a:t>eich</a:t>
            </a:r>
            <a:r>
              <a:rPr lang="en-GB" sz="1600" b="1" dirty="0"/>
              <a:t> </a:t>
            </a:r>
            <a:r>
              <a:rPr lang="en-GB" sz="1600" b="1" dirty="0" err="1"/>
              <a:t>adolygiad</a:t>
            </a:r>
            <a:r>
              <a:rPr lang="en-GB" sz="1600" b="1" dirty="0"/>
              <a:t> SAC </a:t>
            </a:r>
            <a:r>
              <a:rPr lang="en-GB" sz="1600" b="1" dirty="0" err="1"/>
              <a:t>gyda</a:t>
            </a:r>
            <a:r>
              <a:rPr lang="en-GB" sz="1600" b="1" dirty="0"/>
              <a:t> chi </a:t>
            </a:r>
            <a:r>
              <a:rPr lang="en-GB" sz="1600" b="1" dirty="0" err="1"/>
              <a:t>ynghyd</a:t>
            </a:r>
            <a:r>
              <a:rPr lang="en-GB" sz="1600" b="1" dirty="0"/>
              <a:t> </a:t>
            </a:r>
            <a:r>
              <a:rPr lang="en-GB" sz="1600" b="1" dirty="0" err="1"/>
              <a:t>a’i</a:t>
            </a:r>
            <a:r>
              <a:rPr lang="en-GB" sz="1600" b="1" dirty="0"/>
              <a:t> </a:t>
            </a:r>
            <a:r>
              <a:rPr lang="en-GB" sz="1600" b="1" dirty="0" err="1"/>
              <a:t>rol</a:t>
            </a:r>
            <a:r>
              <a:rPr lang="en-GB" sz="1600" b="1" dirty="0"/>
              <a:t> – </a:t>
            </a:r>
            <a:r>
              <a:rPr lang="en-GB" sz="1600" b="1" dirty="0" err="1"/>
              <a:t>Tiwtor</a:t>
            </a:r>
            <a:r>
              <a:rPr lang="en-GB" sz="1600" b="1" dirty="0"/>
              <a:t> AGA.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28650" y="3939576"/>
            <a:ext cx="3103274" cy="1490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Type your name in the relevant box.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Then type the name of the tutor who did your QTS review with you along with their role – ITE Tutor.</a:t>
            </a:r>
          </a:p>
        </p:txBody>
      </p:sp>
    </p:spTree>
    <p:extLst>
      <p:ext uri="{BB962C8B-B14F-4D97-AF65-F5344CB8AC3E}">
        <p14:creationId xmlns:p14="http://schemas.microsoft.com/office/powerpoint/2010/main" val="37565852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Canllaw</a:t>
            </a:r>
            <a:r>
              <a:rPr lang="en-GB" b="1" dirty="0"/>
              <a:t> </a:t>
            </a:r>
            <a:r>
              <a:rPr lang="en-GB" b="1" dirty="0" err="1"/>
              <a:t>Pontio</a:t>
            </a:r>
            <a:br>
              <a:rPr lang="en-GB" b="1" dirty="0"/>
            </a:br>
            <a:r>
              <a:rPr lang="en-GB" b="1" dirty="0"/>
              <a:t>Bridging Guidance</a:t>
            </a:r>
          </a:p>
        </p:txBody>
      </p:sp>
      <p:pic>
        <p:nvPicPr>
          <p:cNvPr id="4" name="Picture 3"/>
          <p:cNvPicPr/>
          <p:nvPr/>
        </p:nvPicPr>
        <p:blipFill rotWithShape="1">
          <a:blip r:embed="rId3"/>
          <a:srcRect l="10220" t="24185" r="11667" b="4876"/>
          <a:stretch/>
        </p:blipFill>
        <p:spPr bwMode="auto">
          <a:xfrm>
            <a:off x="571471" y="1742579"/>
            <a:ext cx="4476115" cy="270954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6139" y="2447141"/>
            <a:ext cx="4602879" cy="2731245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>
          <a:xfrm>
            <a:off x="5248366" y="365126"/>
            <a:ext cx="3630316" cy="12697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err="1"/>
              <a:t>Cysylltwch</a:t>
            </a:r>
            <a:r>
              <a:rPr lang="en-GB" b="1" dirty="0"/>
              <a:t> </a:t>
            </a:r>
            <a:r>
              <a:rPr lang="en-GB" b="1" dirty="0" err="1"/>
              <a:t>gyda’r</a:t>
            </a:r>
            <a:r>
              <a:rPr lang="en-GB" b="1" dirty="0"/>
              <a:t> </a:t>
            </a:r>
            <a:r>
              <a:rPr lang="en-GB" b="1" dirty="0" err="1"/>
              <a:t>consortiwm</a:t>
            </a:r>
            <a:r>
              <a:rPr lang="en-GB" b="1" dirty="0"/>
              <a:t>!</a:t>
            </a:r>
          </a:p>
          <a:p>
            <a:pPr algn="ctr"/>
            <a:r>
              <a:rPr lang="en-GB" b="1" dirty="0"/>
              <a:t>Get in touch with the consortium!</a:t>
            </a:r>
          </a:p>
        </p:txBody>
      </p:sp>
    </p:spTree>
    <p:extLst>
      <p:ext uri="{BB962C8B-B14F-4D97-AF65-F5344CB8AC3E}">
        <p14:creationId xmlns:p14="http://schemas.microsoft.com/office/powerpoint/2010/main" val="1091477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938084"/>
            <a:ext cx="7886700" cy="1325563"/>
          </a:xfrm>
          <a:ln w="5715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algn="ctr"/>
            <a:r>
              <a:rPr lang="en-GB" b="1" dirty="0"/>
              <a:t>Dyddiad </a:t>
            </a:r>
            <a:r>
              <a:rPr lang="en-GB" b="1" dirty="0" err="1"/>
              <a:t>cau</a:t>
            </a:r>
            <a:r>
              <a:rPr lang="en-GB" b="1"/>
              <a:t>: 19/07/24</a:t>
            </a:r>
            <a:br>
              <a:rPr lang="en-GB" b="1" dirty="0"/>
            </a:br>
            <a:r>
              <a:rPr lang="en-GB" b="1" dirty="0"/>
              <a:t>Deadline</a:t>
            </a:r>
            <a:r>
              <a:rPr lang="en-GB" b="1"/>
              <a:t>: 19/07/24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17675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812</Words>
  <Application>Microsoft Office PowerPoint</Application>
  <PresentationFormat>On-screen Show (4:3)</PresentationFormat>
  <Paragraphs>98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PowerPoint Presentation</vt:lpstr>
      <vt:lpstr>Cynnwys  Content</vt:lpstr>
      <vt:lpstr>Beth yw’r PDG? What is the CEP?</vt:lpstr>
      <vt:lpstr>Sut ydw i’n llenwi’r PDG? How do I complete the CEP?</vt:lpstr>
      <vt:lpstr>Dod o hyd i’r PDG Finding the CEP</vt:lpstr>
      <vt:lpstr>Cyflwyniad Introduction</vt:lpstr>
      <vt:lpstr>  Rhan 1: Manylion y Cwrs Part 1: Course Details  </vt:lpstr>
      <vt:lpstr>PowerPoint Presentation</vt:lpstr>
      <vt:lpstr>PowerPoint Presentation</vt:lpstr>
      <vt:lpstr>Rhan 2: Gallu yn y Gymraeg Part 2: Welsh Competence</vt:lpstr>
      <vt:lpstr>Rhan 3: Myfyrdod Part 3: Reflection</vt:lpstr>
      <vt:lpstr>Rhan 4: Llofnodi (nid ‘allgofnodi’!) Part 4: Sign off</vt:lpstr>
      <vt:lpstr>Canllaw Pontio Bridging Guidance</vt:lpstr>
      <vt:lpstr>Dyddiad cau: 19/07/24 Deadline: 19/07/24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Laurence Thomas</cp:lastModifiedBy>
  <cp:revision>65</cp:revision>
  <dcterms:created xsi:type="dcterms:W3CDTF">2017-02-08T11:33:06Z</dcterms:created>
  <dcterms:modified xsi:type="dcterms:W3CDTF">2024-07-12T14:26:57Z</dcterms:modified>
</cp:coreProperties>
</file>