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3"/>
  </p:notesMasterIdLst>
  <p:handoutMasterIdLst>
    <p:handoutMasterId r:id="rId14"/>
  </p:handoutMasterIdLst>
  <p:sldIdLst>
    <p:sldId id="1497" r:id="rId5"/>
    <p:sldId id="1514" r:id="rId6"/>
    <p:sldId id="1499" r:id="rId7"/>
    <p:sldId id="319" r:id="rId8"/>
    <p:sldId id="1519" r:id="rId9"/>
    <p:sldId id="1520" r:id="rId10"/>
    <p:sldId id="1502" r:id="rId11"/>
    <p:sldId id="151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079" autoAdjust="0"/>
  </p:normalViewPr>
  <p:slideViewPr>
    <p:cSldViewPr snapToGrid="0">
      <p:cViewPr varScale="1">
        <p:scale>
          <a:sx n="58" d="100"/>
          <a:sy n="58" d="100"/>
        </p:scale>
        <p:origin x="988" y="40"/>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052DF9-A4A2-43CB-93E1-F1DD73BDB966}" type="doc">
      <dgm:prSet loTypeId="urn:microsoft.com/office/officeart/2005/8/layout/default" loCatId="list" qsTypeId="urn:microsoft.com/office/officeart/2005/8/quickstyle/simple5#1" qsCatId="simple" csTypeId="urn:microsoft.com/office/officeart/2005/8/colors/colorful5#1" csCatId="colorful" phldr="1"/>
      <dgm:spPr/>
      <dgm:t>
        <a:bodyPr/>
        <a:lstStyle/>
        <a:p>
          <a:endParaRPr lang="en-US"/>
        </a:p>
      </dgm:t>
    </dgm:pt>
    <dgm:pt modelId="{DAC3EDDD-E8E5-4740-BF92-5793B8A3A445}">
      <dgm:prSet/>
      <dgm:spPr/>
      <dgm:t>
        <a:bodyPr/>
        <a:lstStyle/>
        <a:p>
          <a:r>
            <a:rPr lang="en-GB" b="1" dirty="0">
              <a:solidFill>
                <a:schemeClr val="accent6">
                  <a:lumMod val="50000"/>
                </a:schemeClr>
              </a:solidFill>
            </a:rPr>
            <a:t>Deepened Subject Understanding:</a:t>
          </a:r>
          <a:r>
            <a:rPr lang="en-GB" dirty="0">
              <a:solidFill>
                <a:schemeClr val="accent6">
                  <a:lumMod val="50000"/>
                </a:schemeClr>
              </a:solidFill>
            </a:rPr>
            <a:t>   Gain a strong, solid understanding of your subject, moving beyond introductory knowledge. </a:t>
          </a:r>
          <a:endParaRPr lang="en-US" dirty="0">
            <a:solidFill>
              <a:schemeClr val="accent6">
                <a:lumMod val="50000"/>
              </a:schemeClr>
            </a:solidFill>
          </a:endParaRPr>
        </a:p>
      </dgm:t>
    </dgm:pt>
    <dgm:pt modelId="{3AD883C6-21C7-41BE-9B51-CEB197DB30E9}" type="parTrans" cxnId="{591FAEFB-6701-44D4-BE53-6D70CA032DD1}">
      <dgm:prSet/>
      <dgm:spPr/>
      <dgm:t>
        <a:bodyPr/>
        <a:lstStyle/>
        <a:p>
          <a:endParaRPr lang="en-US"/>
        </a:p>
      </dgm:t>
    </dgm:pt>
    <dgm:pt modelId="{7215A8A6-9821-4064-A995-B17D13AA557A}" type="sibTrans" cxnId="{591FAEFB-6701-44D4-BE53-6D70CA032DD1}">
      <dgm:prSet/>
      <dgm:spPr/>
      <dgm:t>
        <a:bodyPr/>
        <a:lstStyle/>
        <a:p>
          <a:endParaRPr lang="en-US"/>
        </a:p>
      </dgm:t>
    </dgm:pt>
    <dgm:pt modelId="{C6257EF9-AECA-4756-A6F9-7168EFB45AE0}">
      <dgm:prSet/>
      <dgm:spPr/>
      <dgm:t>
        <a:bodyPr/>
        <a:lstStyle/>
        <a:p>
          <a:r>
            <a:rPr lang="en-GB" b="1" dirty="0">
              <a:solidFill>
                <a:schemeClr val="accent6">
                  <a:lumMod val="50000"/>
                </a:schemeClr>
              </a:solidFill>
            </a:rPr>
            <a:t>Critical Thinking &amp; Analysis:</a:t>
          </a:r>
          <a:r>
            <a:rPr lang="en-GB" dirty="0">
              <a:solidFill>
                <a:schemeClr val="accent6">
                  <a:lumMod val="50000"/>
                </a:schemeClr>
              </a:solidFill>
            </a:rPr>
            <a:t>  Develop the ability to analyse and question the ideas you encounter, rather than just accepting them. </a:t>
          </a:r>
          <a:endParaRPr lang="en-US" dirty="0">
            <a:solidFill>
              <a:schemeClr val="accent6">
                <a:lumMod val="50000"/>
              </a:schemeClr>
            </a:solidFill>
          </a:endParaRPr>
        </a:p>
      </dgm:t>
    </dgm:pt>
    <dgm:pt modelId="{396C81AD-D513-49DF-ADF9-E9B2FE1FD7D6}" type="parTrans" cxnId="{A7DC0718-ADE7-401B-8CFE-5B89CFF41CAE}">
      <dgm:prSet/>
      <dgm:spPr/>
      <dgm:t>
        <a:bodyPr/>
        <a:lstStyle/>
        <a:p>
          <a:endParaRPr lang="en-US"/>
        </a:p>
      </dgm:t>
    </dgm:pt>
    <dgm:pt modelId="{D1122F27-3634-4F62-9E5C-2BE04C794AD7}" type="sibTrans" cxnId="{A7DC0718-ADE7-401B-8CFE-5B89CFF41CAE}">
      <dgm:prSet/>
      <dgm:spPr/>
      <dgm:t>
        <a:bodyPr/>
        <a:lstStyle/>
        <a:p>
          <a:endParaRPr lang="en-US"/>
        </a:p>
      </dgm:t>
    </dgm:pt>
    <dgm:pt modelId="{848B3914-4DF6-4A45-8ACE-408276CDC269}">
      <dgm:prSet/>
      <dgm:spPr/>
      <dgm:t>
        <a:bodyPr/>
        <a:lstStyle/>
        <a:p>
          <a:r>
            <a:rPr lang="en-GB" b="1" dirty="0">
              <a:solidFill>
                <a:schemeClr val="accent6">
                  <a:lumMod val="50000"/>
                </a:schemeClr>
              </a:solidFill>
            </a:rPr>
            <a:t>Application of Knowledge:</a:t>
          </a:r>
          <a:r>
            <a:rPr lang="en-GB" dirty="0">
              <a:solidFill>
                <a:schemeClr val="accent6">
                  <a:lumMod val="50000"/>
                </a:schemeClr>
              </a:solidFill>
            </a:rPr>
            <a:t>  Apply theoretical concepts to practical scenarios and develop skills relevant to your chosen field. </a:t>
          </a:r>
          <a:endParaRPr lang="en-US" dirty="0">
            <a:solidFill>
              <a:schemeClr val="accent6">
                <a:lumMod val="50000"/>
              </a:schemeClr>
            </a:solidFill>
          </a:endParaRPr>
        </a:p>
      </dgm:t>
    </dgm:pt>
    <dgm:pt modelId="{2D70ECC1-A2ED-47FD-9C4F-3D5646EF3739}" type="parTrans" cxnId="{FBEAE640-03EC-498D-98C2-F5C439F37422}">
      <dgm:prSet/>
      <dgm:spPr/>
      <dgm:t>
        <a:bodyPr/>
        <a:lstStyle/>
        <a:p>
          <a:endParaRPr lang="en-US"/>
        </a:p>
      </dgm:t>
    </dgm:pt>
    <dgm:pt modelId="{E13B260E-EDD2-4490-9313-11616B68EDBA}" type="sibTrans" cxnId="{FBEAE640-03EC-498D-98C2-F5C439F37422}">
      <dgm:prSet/>
      <dgm:spPr/>
      <dgm:t>
        <a:bodyPr/>
        <a:lstStyle/>
        <a:p>
          <a:endParaRPr lang="en-US"/>
        </a:p>
      </dgm:t>
    </dgm:pt>
    <dgm:pt modelId="{AD165E22-CAB9-4239-843E-DEF95407DF4D}">
      <dgm:prSet/>
      <dgm:spPr/>
      <dgm:t>
        <a:bodyPr/>
        <a:lstStyle/>
        <a:p>
          <a:r>
            <a:rPr lang="en-GB" b="1" dirty="0">
              <a:solidFill>
                <a:schemeClr val="accent6">
                  <a:lumMod val="50000"/>
                </a:schemeClr>
              </a:solidFill>
            </a:rPr>
            <a:t>Self-Directed Learning:</a:t>
          </a:r>
          <a:r>
            <a:rPr lang="en-GB" dirty="0">
              <a:solidFill>
                <a:schemeClr val="accent6">
                  <a:lumMod val="50000"/>
                </a:schemeClr>
              </a:solidFill>
            </a:rPr>
            <a:t>  Be more independent in your studies, balancing assignments with personal study time. </a:t>
          </a:r>
          <a:endParaRPr lang="en-US" dirty="0">
            <a:solidFill>
              <a:schemeClr val="accent6">
                <a:lumMod val="50000"/>
              </a:schemeClr>
            </a:solidFill>
          </a:endParaRPr>
        </a:p>
      </dgm:t>
    </dgm:pt>
    <dgm:pt modelId="{38860FC5-BC60-4189-8077-6CE32F290CF2}" type="parTrans" cxnId="{E18DCF1F-7BBA-425C-93DF-EB847EEC7B75}">
      <dgm:prSet/>
      <dgm:spPr/>
      <dgm:t>
        <a:bodyPr/>
        <a:lstStyle/>
        <a:p>
          <a:endParaRPr lang="en-US"/>
        </a:p>
      </dgm:t>
    </dgm:pt>
    <dgm:pt modelId="{052D573A-6275-4453-8A21-23F7E3E9DFAC}" type="sibTrans" cxnId="{E18DCF1F-7BBA-425C-93DF-EB847EEC7B75}">
      <dgm:prSet/>
      <dgm:spPr/>
      <dgm:t>
        <a:bodyPr/>
        <a:lstStyle/>
        <a:p>
          <a:endParaRPr lang="en-US"/>
        </a:p>
      </dgm:t>
    </dgm:pt>
    <dgm:pt modelId="{6F016180-F887-4FC6-97CC-6602DC855939}">
      <dgm:prSet/>
      <dgm:spPr/>
      <dgm:t>
        <a:bodyPr/>
        <a:lstStyle/>
        <a:p>
          <a:r>
            <a:rPr lang="en-GB" b="1" dirty="0">
              <a:solidFill>
                <a:schemeClr val="accent6">
                  <a:lumMod val="50000"/>
                </a:schemeClr>
              </a:solidFill>
            </a:rPr>
            <a:t>Communication Skills:</a:t>
          </a:r>
          <a:r>
            <a:rPr lang="en-GB" dirty="0">
              <a:solidFill>
                <a:schemeClr val="accent6">
                  <a:lumMod val="50000"/>
                </a:schemeClr>
              </a:solidFill>
            </a:rPr>
            <a:t>  Learn to communicate your study results accurately and with structured, coherent arguments. </a:t>
          </a:r>
          <a:endParaRPr lang="en-US" dirty="0">
            <a:solidFill>
              <a:schemeClr val="accent6">
                <a:lumMod val="50000"/>
              </a:schemeClr>
            </a:solidFill>
          </a:endParaRPr>
        </a:p>
      </dgm:t>
    </dgm:pt>
    <dgm:pt modelId="{0C7A7EA1-DD47-4B14-87CF-34CD84311BFB}" type="parTrans" cxnId="{128B5804-89C8-47AB-93A5-8BFE6428B5DF}">
      <dgm:prSet/>
      <dgm:spPr/>
      <dgm:t>
        <a:bodyPr/>
        <a:lstStyle/>
        <a:p>
          <a:endParaRPr lang="en-US"/>
        </a:p>
      </dgm:t>
    </dgm:pt>
    <dgm:pt modelId="{E51C7B5B-76CC-4B7A-8DA7-E9332A042C6D}" type="sibTrans" cxnId="{128B5804-89C8-47AB-93A5-8BFE6428B5DF}">
      <dgm:prSet/>
      <dgm:spPr/>
      <dgm:t>
        <a:bodyPr/>
        <a:lstStyle/>
        <a:p>
          <a:endParaRPr lang="en-US"/>
        </a:p>
      </dgm:t>
    </dgm:pt>
    <dgm:pt modelId="{DED8BCF0-4343-4F12-91AA-C456D93C1ADC}">
      <dgm:prSet/>
      <dgm:spPr/>
      <dgm:t>
        <a:bodyPr/>
        <a:lstStyle/>
        <a:p>
          <a:r>
            <a:rPr lang="en-GB" b="1" dirty="0">
              <a:solidFill>
                <a:schemeClr val="accent6">
                  <a:lumMod val="50000"/>
                </a:schemeClr>
              </a:solidFill>
            </a:rPr>
            <a:t>Practical and Transferable Skills:</a:t>
          </a:r>
          <a:r>
            <a:rPr lang="en-GB" dirty="0">
              <a:solidFill>
                <a:schemeClr val="accent6">
                  <a:lumMod val="50000"/>
                </a:schemeClr>
              </a:solidFill>
            </a:rPr>
            <a:t> Level 4 builds on the practical skills and transferable qualities needed for employment. </a:t>
          </a:r>
          <a:endParaRPr lang="en-US" dirty="0">
            <a:solidFill>
              <a:schemeClr val="accent6">
                <a:lumMod val="50000"/>
              </a:schemeClr>
            </a:solidFill>
          </a:endParaRPr>
        </a:p>
      </dgm:t>
    </dgm:pt>
    <dgm:pt modelId="{D725AE81-409D-47CF-AEC4-6F75B3B7D866}" type="parTrans" cxnId="{69AE3FDB-63D9-48F8-904D-207D1E453783}">
      <dgm:prSet/>
      <dgm:spPr/>
      <dgm:t>
        <a:bodyPr/>
        <a:lstStyle/>
        <a:p>
          <a:endParaRPr lang="en-US"/>
        </a:p>
      </dgm:t>
    </dgm:pt>
    <dgm:pt modelId="{DBEEC599-A2BC-425F-AE23-2F8E34A919A4}" type="sibTrans" cxnId="{69AE3FDB-63D9-48F8-904D-207D1E453783}">
      <dgm:prSet/>
      <dgm:spPr/>
      <dgm:t>
        <a:bodyPr/>
        <a:lstStyle/>
        <a:p>
          <a:endParaRPr lang="en-US"/>
        </a:p>
      </dgm:t>
    </dgm:pt>
    <dgm:pt modelId="{0FBA0E57-8EE5-48DB-9E04-D5B408EFF51B}" type="pres">
      <dgm:prSet presAssocID="{F5052DF9-A4A2-43CB-93E1-F1DD73BDB966}" presName="diagram" presStyleCnt="0">
        <dgm:presLayoutVars>
          <dgm:dir/>
          <dgm:resizeHandles val="exact"/>
        </dgm:presLayoutVars>
      </dgm:prSet>
      <dgm:spPr/>
    </dgm:pt>
    <dgm:pt modelId="{92049B27-0A04-45B4-BC90-96C9A04FD059}" type="pres">
      <dgm:prSet presAssocID="{DAC3EDDD-E8E5-4740-BF92-5793B8A3A445}" presName="node" presStyleLbl="node1" presStyleIdx="0" presStyleCnt="6">
        <dgm:presLayoutVars>
          <dgm:bulletEnabled val="1"/>
        </dgm:presLayoutVars>
      </dgm:prSet>
      <dgm:spPr/>
    </dgm:pt>
    <dgm:pt modelId="{4070E774-284F-4A36-8C42-FF16E56D04BB}" type="pres">
      <dgm:prSet presAssocID="{7215A8A6-9821-4064-A995-B17D13AA557A}" presName="sibTrans" presStyleCnt="0"/>
      <dgm:spPr/>
    </dgm:pt>
    <dgm:pt modelId="{FCE77A08-8F06-466D-A863-AB111FDE27AC}" type="pres">
      <dgm:prSet presAssocID="{C6257EF9-AECA-4756-A6F9-7168EFB45AE0}" presName="node" presStyleLbl="node1" presStyleIdx="1" presStyleCnt="6">
        <dgm:presLayoutVars>
          <dgm:bulletEnabled val="1"/>
        </dgm:presLayoutVars>
      </dgm:prSet>
      <dgm:spPr/>
    </dgm:pt>
    <dgm:pt modelId="{5FF36F7A-B7AE-400A-B55A-19019D1C0B40}" type="pres">
      <dgm:prSet presAssocID="{D1122F27-3634-4F62-9E5C-2BE04C794AD7}" presName="sibTrans" presStyleCnt="0"/>
      <dgm:spPr/>
    </dgm:pt>
    <dgm:pt modelId="{EEEFBA34-4818-4490-8219-DFDEE1B27D76}" type="pres">
      <dgm:prSet presAssocID="{848B3914-4DF6-4A45-8ACE-408276CDC269}" presName="node" presStyleLbl="node1" presStyleIdx="2" presStyleCnt="6">
        <dgm:presLayoutVars>
          <dgm:bulletEnabled val="1"/>
        </dgm:presLayoutVars>
      </dgm:prSet>
      <dgm:spPr/>
    </dgm:pt>
    <dgm:pt modelId="{8F2B962B-6096-4EE6-B334-EEF5E5B33B07}" type="pres">
      <dgm:prSet presAssocID="{E13B260E-EDD2-4490-9313-11616B68EDBA}" presName="sibTrans" presStyleCnt="0"/>
      <dgm:spPr/>
    </dgm:pt>
    <dgm:pt modelId="{C3796614-6E2F-4190-929F-0A1CC08C1EA9}" type="pres">
      <dgm:prSet presAssocID="{AD165E22-CAB9-4239-843E-DEF95407DF4D}" presName="node" presStyleLbl="node1" presStyleIdx="3" presStyleCnt="6">
        <dgm:presLayoutVars>
          <dgm:bulletEnabled val="1"/>
        </dgm:presLayoutVars>
      </dgm:prSet>
      <dgm:spPr/>
    </dgm:pt>
    <dgm:pt modelId="{AA69012C-1B87-4BE3-8F19-1304596E3DA6}" type="pres">
      <dgm:prSet presAssocID="{052D573A-6275-4453-8A21-23F7E3E9DFAC}" presName="sibTrans" presStyleCnt="0"/>
      <dgm:spPr/>
    </dgm:pt>
    <dgm:pt modelId="{D9945F4F-3A32-43DE-A149-C720FEFA6F86}" type="pres">
      <dgm:prSet presAssocID="{6F016180-F887-4FC6-97CC-6602DC855939}" presName="node" presStyleLbl="node1" presStyleIdx="4" presStyleCnt="6">
        <dgm:presLayoutVars>
          <dgm:bulletEnabled val="1"/>
        </dgm:presLayoutVars>
      </dgm:prSet>
      <dgm:spPr/>
    </dgm:pt>
    <dgm:pt modelId="{A4D9B65C-EA44-4D9F-B853-48A56EDDE95B}" type="pres">
      <dgm:prSet presAssocID="{E51C7B5B-76CC-4B7A-8DA7-E9332A042C6D}" presName="sibTrans" presStyleCnt="0"/>
      <dgm:spPr/>
    </dgm:pt>
    <dgm:pt modelId="{393FB519-8E4E-4C59-A461-24A25721928E}" type="pres">
      <dgm:prSet presAssocID="{DED8BCF0-4343-4F12-91AA-C456D93C1ADC}" presName="node" presStyleLbl="node1" presStyleIdx="5" presStyleCnt="6">
        <dgm:presLayoutVars>
          <dgm:bulletEnabled val="1"/>
        </dgm:presLayoutVars>
      </dgm:prSet>
      <dgm:spPr/>
    </dgm:pt>
  </dgm:ptLst>
  <dgm:cxnLst>
    <dgm:cxn modelId="{128B5804-89C8-47AB-93A5-8BFE6428B5DF}" srcId="{F5052DF9-A4A2-43CB-93E1-F1DD73BDB966}" destId="{6F016180-F887-4FC6-97CC-6602DC855939}" srcOrd="4" destOrd="0" parTransId="{0C7A7EA1-DD47-4B14-87CF-34CD84311BFB}" sibTransId="{E51C7B5B-76CC-4B7A-8DA7-E9332A042C6D}"/>
    <dgm:cxn modelId="{A7DC0718-ADE7-401B-8CFE-5B89CFF41CAE}" srcId="{F5052DF9-A4A2-43CB-93E1-F1DD73BDB966}" destId="{C6257EF9-AECA-4756-A6F9-7168EFB45AE0}" srcOrd="1" destOrd="0" parTransId="{396C81AD-D513-49DF-ADF9-E9B2FE1FD7D6}" sibTransId="{D1122F27-3634-4F62-9E5C-2BE04C794AD7}"/>
    <dgm:cxn modelId="{E18DCF1F-7BBA-425C-93DF-EB847EEC7B75}" srcId="{F5052DF9-A4A2-43CB-93E1-F1DD73BDB966}" destId="{AD165E22-CAB9-4239-843E-DEF95407DF4D}" srcOrd="3" destOrd="0" parTransId="{38860FC5-BC60-4189-8077-6CE32F290CF2}" sibTransId="{052D573A-6275-4453-8A21-23F7E3E9DFAC}"/>
    <dgm:cxn modelId="{16769B20-1094-4994-AE13-AB5B82153C6E}" type="presOf" srcId="{C6257EF9-AECA-4756-A6F9-7168EFB45AE0}" destId="{FCE77A08-8F06-466D-A863-AB111FDE27AC}" srcOrd="0" destOrd="0" presId="urn:microsoft.com/office/officeart/2005/8/layout/default"/>
    <dgm:cxn modelId="{CC14F33A-C46D-4CC7-9C42-986ADF3185AA}" type="presOf" srcId="{DAC3EDDD-E8E5-4740-BF92-5793B8A3A445}" destId="{92049B27-0A04-45B4-BC90-96C9A04FD059}" srcOrd="0" destOrd="0" presId="urn:microsoft.com/office/officeart/2005/8/layout/default"/>
    <dgm:cxn modelId="{1548D940-0890-4C67-9A13-F3F651D34949}" type="presOf" srcId="{6F016180-F887-4FC6-97CC-6602DC855939}" destId="{D9945F4F-3A32-43DE-A149-C720FEFA6F86}" srcOrd="0" destOrd="0" presId="urn:microsoft.com/office/officeart/2005/8/layout/default"/>
    <dgm:cxn modelId="{FBEAE640-03EC-498D-98C2-F5C439F37422}" srcId="{F5052DF9-A4A2-43CB-93E1-F1DD73BDB966}" destId="{848B3914-4DF6-4A45-8ACE-408276CDC269}" srcOrd="2" destOrd="0" parTransId="{2D70ECC1-A2ED-47FD-9C4F-3D5646EF3739}" sibTransId="{E13B260E-EDD2-4490-9313-11616B68EDBA}"/>
    <dgm:cxn modelId="{81B7F042-3B33-4C1C-A87A-DBDE3EB952FA}" type="presOf" srcId="{DED8BCF0-4343-4F12-91AA-C456D93C1ADC}" destId="{393FB519-8E4E-4C59-A461-24A25721928E}" srcOrd="0" destOrd="0" presId="urn:microsoft.com/office/officeart/2005/8/layout/default"/>
    <dgm:cxn modelId="{75504381-B822-47C9-9492-A48FC42CFB25}" type="presOf" srcId="{F5052DF9-A4A2-43CB-93E1-F1DD73BDB966}" destId="{0FBA0E57-8EE5-48DB-9E04-D5B408EFF51B}" srcOrd="0" destOrd="0" presId="urn:microsoft.com/office/officeart/2005/8/layout/default"/>
    <dgm:cxn modelId="{86EEDE93-8D6D-47AE-B024-73BC21714EB4}" type="presOf" srcId="{848B3914-4DF6-4A45-8ACE-408276CDC269}" destId="{EEEFBA34-4818-4490-8219-DFDEE1B27D76}" srcOrd="0" destOrd="0" presId="urn:microsoft.com/office/officeart/2005/8/layout/default"/>
    <dgm:cxn modelId="{F83E97B6-05B1-49F4-BD66-0A2F44C140CF}" type="presOf" srcId="{AD165E22-CAB9-4239-843E-DEF95407DF4D}" destId="{C3796614-6E2F-4190-929F-0A1CC08C1EA9}" srcOrd="0" destOrd="0" presId="urn:microsoft.com/office/officeart/2005/8/layout/default"/>
    <dgm:cxn modelId="{69AE3FDB-63D9-48F8-904D-207D1E453783}" srcId="{F5052DF9-A4A2-43CB-93E1-F1DD73BDB966}" destId="{DED8BCF0-4343-4F12-91AA-C456D93C1ADC}" srcOrd="5" destOrd="0" parTransId="{D725AE81-409D-47CF-AEC4-6F75B3B7D866}" sibTransId="{DBEEC599-A2BC-425F-AE23-2F8E34A919A4}"/>
    <dgm:cxn modelId="{591FAEFB-6701-44D4-BE53-6D70CA032DD1}" srcId="{F5052DF9-A4A2-43CB-93E1-F1DD73BDB966}" destId="{DAC3EDDD-E8E5-4740-BF92-5793B8A3A445}" srcOrd="0" destOrd="0" parTransId="{3AD883C6-21C7-41BE-9B51-CEB197DB30E9}" sibTransId="{7215A8A6-9821-4064-A995-B17D13AA557A}"/>
    <dgm:cxn modelId="{63E6B1E2-45AA-4C48-85D8-CC80FD317B76}" type="presParOf" srcId="{0FBA0E57-8EE5-48DB-9E04-D5B408EFF51B}" destId="{92049B27-0A04-45B4-BC90-96C9A04FD059}" srcOrd="0" destOrd="0" presId="urn:microsoft.com/office/officeart/2005/8/layout/default"/>
    <dgm:cxn modelId="{42BC8E3A-8CC6-41FB-91EF-E35E87EFB2FC}" type="presParOf" srcId="{0FBA0E57-8EE5-48DB-9E04-D5B408EFF51B}" destId="{4070E774-284F-4A36-8C42-FF16E56D04BB}" srcOrd="1" destOrd="0" presId="urn:microsoft.com/office/officeart/2005/8/layout/default"/>
    <dgm:cxn modelId="{A1B094F7-C4ED-43FF-8738-F2FE72A55B89}" type="presParOf" srcId="{0FBA0E57-8EE5-48DB-9E04-D5B408EFF51B}" destId="{FCE77A08-8F06-466D-A863-AB111FDE27AC}" srcOrd="2" destOrd="0" presId="urn:microsoft.com/office/officeart/2005/8/layout/default"/>
    <dgm:cxn modelId="{27DD658A-6408-4824-80D8-9BF74EE4DF23}" type="presParOf" srcId="{0FBA0E57-8EE5-48DB-9E04-D5B408EFF51B}" destId="{5FF36F7A-B7AE-400A-B55A-19019D1C0B40}" srcOrd="3" destOrd="0" presId="urn:microsoft.com/office/officeart/2005/8/layout/default"/>
    <dgm:cxn modelId="{D886F90E-15EF-486C-9E73-1D8CFB2811B7}" type="presParOf" srcId="{0FBA0E57-8EE5-48DB-9E04-D5B408EFF51B}" destId="{EEEFBA34-4818-4490-8219-DFDEE1B27D76}" srcOrd="4" destOrd="0" presId="urn:microsoft.com/office/officeart/2005/8/layout/default"/>
    <dgm:cxn modelId="{BA8D0040-3497-4997-B980-1B9810C45E57}" type="presParOf" srcId="{0FBA0E57-8EE5-48DB-9E04-D5B408EFF51B}" destId="{8F2B962B-6096-4EE6-B334-EEF5E5B33B07}" srcOrd="5" destOrd="0" presId="urn:microsoft.com/office/officeart/2005/8/layout/default"/>
    <dgm:cxn modelId="{F166AF4B-8428-4344-8BFA-81430B6E982B}" type="presParOf" srcId="{0FBA0E57-8EE5-48DB-9E04-D5B408EFF51B}" destId="{C3796614-6E2F-4190-929F-0A1CC08C1EA9}" srcOrd="6" destOrd="0" presId="urn:microsoft.com/office/officeart/2005/8/layout/default"/>
    <dgm:cxn modelId="{28290B74-E82C-4506-8AB8-87076487AA2F}" type="presParOf" srcId="{0FBA0E57-8EE5-48DB-9E04-D5B408EFF51B}" destId="{AA69012C-1B87-4BE3-8F19-1304596E3DA6}" srcOrd="7" destOrd="0" presId="urn:microsoft.com/office/officeart/2005/8/layout/default"/>
    <dgm:cxn modelId="{F5B67D9B-0DC1-4D5C-B9C4-E287ED4721EC}" type="presParOf" srcId="{0FBA0E57-8EE5-48DB-9E04-D5B408EFF51B}" destId="{D9945F4F-3A32-43DE-A149-C720FEFA6F86}" srcOrd="8" destOrd="0" presId="urn:microsoft.com/office/officeart/2005/8/layout/default"/>
    <dgm:cxn modelId="{8C6DFF89-F70F-409F-9181-C3281DF43F1E}" type="presParOf" srcId="{0FBA0E57-8EE5-48DB-9E04-D5B408EFF51B}" destId="{A4D9B65C-EA44-4D9F-B853-48A56EDDE95B}" srcOrd="9" destOrd="0" presId="urn:microsoft.com/office/officeart/2005/8/layout/default"/>
    <dgm:cxn modelId="{1141F9A7-CFEC-48C8-AD67-24B65BC8054A}" type="presParOf" srcId="{0FBA0E57-8EE5-48DB-9E04-D5B408EFF51B}" destId="{393FB519-8E4E-4C59-A461-24A25721928E}"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49B27-0A04-45B4-BC90-96C9A04FD059}">
      <dsp:nvSpPr>
        <dsp:cNvPr id="0" name=""/>
        <dsp:cNvSpPr/>
      </dsp:nvSpPr>
      <dsp:spPr>
        <a:xfrm>
          <a:off x="0" y="492607"/>
          <a:ext cx="3615358" cy="216921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6">
                  <a:lumMod val="50000"/>
                </a:schemeClr>
              </a:solidFill>
            </a:rPr>
            <a:t>Deepened Subject Understanding:</a:t>
          </a:r>
          <a:r>
            <a:rPr lang="en-GB" sz="1900" kern="1200" dirty="0">
              <a:solidFill>
                <a:schemeClr val="accent6">
                  <a:lumMod val="50000"/>
                </a:schemeClr>
              </a:solidFill>
            </a:rPr>
            <a:t>   Gain a strong, solid understanding of your subject, moving beyond introductory knowledge. </a:t>
          </a:r>
          <a:endParaRPr lang="en-US" sz="1900" kern="1200" dirty="0">
            <a:solidFill>
              <a:schemeClr val="accent6">
                <a:lumMod val="50000"/>
              </a:schemeClr>
            </a:solidFill>
          </a:endParaRPr>
        </a:p>
      </dsp:txBody>
      <dsp:txXfrm>
        <a:off x="0" y="492607"/>
        <a:ext cx="3615358" cy="2169215"/>
      </dsp:txXfrm>
    </dsp:sp>
    <dsp:sp modelId="{FCE77A08-8F06-466D-A863-AB111FDE27AC}">
      <dsp:nvSpPr>
        <dsp:cNvPr id="0" name=""/>
        <dsp:cNvSpPr/>
      </dsp:nvSpPr>
      <dsp:spPr>
        <a:xfrm>
          <a:off x="3976894" y="492607"/>
          <a:ext cx="3615358" cy="2169215"/>
        </a:xfrm>
        <a:prstGeom prst="rect">
          <a:avLst/>
        </a:prstGeom>
        <a:gradFill rotWithShape="0">
          <a:gsLst>
            <a:gs pos="0">
              <a:schemeClr val="accent5">
                <a:hueOff val="75153"/>
                <a:satOff val="7200"/>
                <a:lumOff val="1765"/>
                <a:alphaOff val="0"/>
                <a:satMod val="103000"/>
                <a:lumMod val="102000"/>
                <a:tint val="94000"/>
              </a:schemeClr>
            </a:gs>
            <a:gs pos="50000">
              <a:schemeClr val="accent5">
                <a:hueOff val="75153"/>
                <a:satOff val="7200"/>
                <a:lumOff val="1765"/>
                <a:alphaOff val="0"/>
                <a:satMod val="110000"/>
                <a:lumMod val="100000"/>
                <a:shade val="100000"/>
              </a:schemeClr>
            </a:gs>
            <a:gs pos="100000">
              <a:schemeClr val="accent5">
                <a:hueOff val="75153"/>
                <a:satOff val="7200"/>
                <a:lumOff val="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6">
                  <a:lumMod val="50000"/>
                </a:schemeClr>
              </a:solidFill>
            </a:rPr>
            <a:t>Critical Thinking &amp; Analysis:</a:t>
          </a:r>
          <a:r>
            <a:rPr lang="en-GB" sz="1900" kern="1200" dirty="0">
              <a:solidFill>
                <a:schemeClr val="accent6">
                  <a:lumMod val="50000"/>
                </a:schemeClr>
              </a:solidFill>
            </a:rPr>
            <a:t>  Develop the ability to analyse and question the ideas you encounter, rather than just accepting them. </a:t>
          </a:r>
          <a:endParaRPr lang="en-US" sz="1900" kern="1200" dirty="0">
            <a:solidFill>
              <a:schemeClr val="accent6">
                <a:lumMod val="50000"/>
              </a:schemeClr>
            </a:solidFill>
          </a:endParaRPr>
        </a:p>
      </dsp:txBody>
      <dsp:txXfrm>
        <a:off x="3976894" y="492607"/>
        <a:ext cx="3615358" cy="2169215"/>
      </dsp:txXfrm>
    </dsp:sp>
    <dsp:sp modelId="{EEEFBA34-4818-4490-8219-DFDEE1B27D76}">
      <dsp:nvSpPr>
        <dsp:cNvPr id="0" name=""/>
        <dsp:cNvSpPr/>
      </dsp:nvSpPr>
      <dsp:spPr>
        <a:xfrm>
          <a:off x="7953789" y="492607"/>
          <a:ext cx="3615358" cy="2169215"/>
        </a:xfrm>
        <a:prstGeom prst="rect">
          <a:avLst/>
        </a:prstGeom>
        <a:gradFill rotWithShape="0">
          <a:gsLst>
            <a:gs pos="0">
              <a:schemeClr val="accent5">
                <a:hueOff val="150307"/>
                <a:satOff val="14400"/>
                <a:lumOff val="3529"/>
                <a:alphaOff val="0"/>
                <a:satMod val="103000"/>
                <a:lumMod val="102000"/>
                <a:tint val="94000"/>
              </a:schemeClr>
            </a:gs>
            <a:gs pos="50000">
              <a:schemeClr val="accent5">
                <a:hueOff val="150307"/>
                <a:satOff val="14400"/>
                <a:lumOff val="3529"/>
                <a:alphaOff val="0"/>
                <a:satMod val="110000"/>
                <a:lumMod val="100000"/>
                <a:shade val="100000"/>
              </a:schemeClr>
            </a:gs>
            <a:gs pos="100000">
              <a:schemeClr val="accent5">
                <a:hueOff val="150307"/>
                <a:satOff val="14400"/>
                <a:lumOff val="352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6">
                  <a:lumMod val="50000"/>
                </a:schemeClr>
              </a:solidFill>
            </a:rPr>
            <a:t>Application of Knowledge:</a:t>
          </a:r>
          <a:r>
            <a:rPr lang="en-GB" sz="1900" kern="1200" dirty="0">
              <a:solidFill>
                <a:schemeClr val="accent6">
                  <a:lumMod val="50000"/>
                </a:schemeClr>
              </a:solidFill>
            </a:rPr>
            <a:t>  Apply theoretical concepts to practical scenarios and develop skills relevant to your chosen field. </a:t>
          </a:r>
          <a:endParaRPr lang="en-US" sz="1900" kern="1200" dirty="0">
            <a:solidFill>
              <a:schemeClr val="accent6">
                <a:lumMod val="50000"/>
              </a:schemeClr>
            </a:solidFill>
          </a:endParaRPr>
        </a:p>
      </dsp:txBody>
      <dsp:txXfrm>
        <a:off x="7953789" y="492607"/>
        <a:ext cx="3615358" cy="2169215"/>
      </dsp:txXfrm>
    </dsp:sp>
    <dsp:sp modelId="{C3796614-6E2F-4190-929F-0A1CC08C1EA9}">
      <dsp:nvSpPr>
        <dsp:cNvPr id="0" name=""/>
        <dsp:cNvSpPr/>
      </dsp:nvSpPr>
      <dsp:spPr>
        <a:xfrm>
          <a:off x="0" y="3023358"/>
          <a:ext cx="3615358" cy="2169215"/>
        </a:xfrm>
        <a:prstGeom prst="rect">
          <a:avLst/>
        </a:prstGeom>
        <a:gradFill rotWithShape="0">
          <a:gsLst>
            <a:gs pos="0">
              <a:schemeClr val="accent5">
                <a:hueOff val="225460"/>
                <a:satOff val="21601"/>
                <a:lumOff val="5294"/>
                <a:alphaOff val="0"/>
                <a:satMod val="103000"/>
                <a:lumMod val="102000"/>
                <a:tint val="94000"/>
              </a:schemeClr>
            </a:gs>
            <a:gs pos="50000">
              <a:schemeClr val="accent5">
                <a:hueOff val="225460"/>
                <a:satOff val="21601"/>
                <a:lumOff val="5294"/>
                <a:alphaOff val="0"/>
                <a:satMod val="110000"/>
                <a:lumMod val="100000"/>
                <a:shade val="100000"/>
              </a:schemeClr>
            </a:gs>
            <a:gs pos="100000">
              <a:schemeClr val="accent5">
                <a:hueOff val="225460"/>
                <a:satOff val="21601"/>
                <a:lumOff val="529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6">
                  <a:lumMod val="50000"/>
                </a:schemeClr>
              </a:solidFill>
            </a:rPr>
            <a:t>Self-Directed Learning:</a:t>
          </a:r>
          <a:r>
            <a:rPr lang="en-GB" sz="1900" kern="1200" dirty="0">
              <a:solidFill>
                <a:schemeClr val="accent6">
                  <a:lumMod val="50000"/>
                </a:schemeClr>
              </a:solidFill>
            </a:rPr>
            <a:t>  Be more independent in your studies, balancing assignments with personal study time. </a:t>
          </a:r>
          <a:endParaRPr lang="en-US" sz="1900" kern="1200" dirty="0">
            <a:solidFill>
              <a:schemeClr val="accent6">
                <a:lumMod val="50000"/>
              </a:schemeClr>
            </a:solidFill>
          </a:endParaRPr>
        </a:p>
      </dsp:txBody>
      <dsp:txXfrm>
        <a:off x="0" y="3023358"/>
        <a:ext cx="3615358" cy="2169215"/>
      </dsp:txXfrm>
    </dsp:sp>
    <dsp:sp modelId="{D9945F4F-3A32-43DE-A149-C720FEFA6F86}">
      <dsp:nvSpPr>
        <dsp:cNvPr id="0" name=""/>
        <dsp:cNvSpPr/>
      </dsp:nvSpPr>
      <dsp:spPr>
        <a:xfrm>
          <a:off x="3976894" y="3023358"/>
          <a:ext cx="3615358" cy="2169215"/>
        </a:xfrm>
        <a:prstGeom prst="rect">
          <a:avLst/>
        </a:prstGeom>
        <a:gradFill rotWithShape="0">
          <a:gsLst>
            <a:gs pos="0">
              <a:schemeClr val="accent5">
                <a:hueOff val="300614"/>
                <a:satOff val="28801"/>
                <a:lumOff val="7058"/>
                <a:alphaOff val="0"/>
                <a:satMod val="103000"/>
                <a:lumMod val="102000"/>
                <a:tint val="94000"/>
              </a:schemeClr>
            </a:gs>
            <a:gs pos="50000">
              <a:schemeClr val="accent5">
                <a:hueOff val="300614"/>
                <a:satOff val="28801"/>
                <a:lumOff val="7058"/>
                <a:alphaOff val="0"/>
                <a:satMod val="110000"/>
                <a:lumMod val="100000"/>
                <a:shade val="100000"/>
              </a:schemeClr>
            </a:gs>
            <a:gs pos="100000">
              <a:schemeClr val="accent5">
                <a:hueOff val="300614"/>
                <a:satOff val="28801"/>
                <a:lumOff val="705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6">
                  <a:lumMod val="50000"/>
                </a:schemeClr>
              </a:solidFill>
            </a:rPr>
            <a:t>Communication Skills:</a:t>
          </a:r>
          <a:r>
            <a:rPr lang="en-GB" sz="1900" kern="1200" dirty="0">
              <a:solidFill>
                <a:schemeClr val="accent6">
                  <a:lumMod val="50000"/>
                </a:schemeClr>
              </a:solidFill>
            </a:rPr>
            <a:t>  Learn to communicate your study results accurately and with structured, coherent arguments. </a:t>
          </a:r>
          <a:endParaRPr lang="en-US" sz="1900" kern="1200" dirty="0">
            <a:solidFill>
              <a:schemeClr val="accent6">
                <a:lumMod val="50000"/>
              </a:schemeClr>
            </a:solidFill>
          </a:endParaRPr>
        </a:p>
      </dsp:txBody>
      <dsp:txXfrm>
        <a:off x="3976894" y="3023358"/>
        <a:ext cx="3615358" cy="2169215"/>
      </dsp:txXfrm>
    </dsp:sp>
    <dsp:sp modelId="{393FB519-8E4E-4C59-A461-24A25721928E}">
      <dsp:nvSpPr>
        <dsp:cNvPr id="0" name=""/>
        <dsp:cNvSpPr/>
      </dsp:nvSpPr>
      <dsp:spPr>
        <a:xfrm>
          <a:off x="7953789" y="3023358"/>
          <a:ext cx="3615358" cy="2169215"/>
        </a:xfrm>
        <a:prstGeom prst="rect">
          <a:avLst/>
        </a:prstGeom>
        <a:gradFill rotWithShape="0">
          <a:gsLst>
            <a:gs pos="0">
              <a:schemeClr val="accent5">
                <a:hueOff val="375767"/>
                <a:satOff val="36001"/>
                <a:lumOff val="8823"/>
                <a:alphaOff val="0"/>
                <a:satMod val="103000"/>
                <a:lumMod val="102000"/>
                <a:tint val="94000"/>
              </a:schemeClr>
            </a:gs>
            <a:gs pos="50000">
              <a:schemeClr val="accent5">
                <a:hueOff val="375767"/>
                <a:satOff val="36001"/>
                <a:lumOff val="8823"/>
                <a:alphaOff val="0"/>
                <a:satMod val="110000"/>
                <a:lumMod val="100000"/>
                <a:shade val="100000"/>
              </a:schemeClr>
            </a:gs>
            <a:gs pos="100000">
              <a:schemeClr val="accent5">
                <a:hueOff val="375767"/>
                <a:satOff val="36001"/>
                <a:lumOff val="88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6">
                  <a:lumMod val="50000"/>
                </a:schemeClr>
              </a:solidFill>
            </a:rPr>
            <a:t>Practical and Transferable Skills:</a:t>
          </a:r>
          <a:r>
            <a:rPr lang="en-GB" sz="1900" kern="1200" dirty="0">
              <a:solidFill>
                <a:schemeClr val="accent6">
                  <a:lumMod val="50000"/>
                </a:schemeClr>
              </a:solidFill>
            </a:rPr>
            <a:t> Level 4 builds on the practical skills and transferable qualities needed for employment. </a:t>
          </a:r>
          <a:endParaRPr lang="en-US" sz="1900" kern="1200" dirty="0">
            <a:solidFill>
              <a:schemeClr val="accent6">
                <a:lumMod val="50000"/>
              </a:schemeClr>
            </a:solidFill>
          </a:endParaRPr>
        </a:p>
      </dsp:txBody>
      <dsp:txXfrm>
        <a:off x="7953789" y="3023358"/>
        <a:ext cx="3615358" cy="21692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9/26/2026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9/26/2026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BF63F-D7E1-5B66-A35A-A15AAFD7EC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A19C04-03E9-10F0-993D-805BD0F73F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A7141E-8F94-3EF2-97B0-4EDE4479658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5BC62F-0F69-C176-1A65-4749B6E6B4D6}"/>
              </a:ext>
            </a:extLst>
          </p:cNvPr>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5604497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9/26/2026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9/26/2026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9/26/2026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9/26/2026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9/26/2026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9/26/2026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9/26/2026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9/26/2026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9/26/2026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9/26/2026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9/26/2026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9/26/2026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9/26/2026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9/26/2026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9/26/2026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9/26/2026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9/26/2026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9/26/2026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9/26/2026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9/26/2026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9/26/2026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9/26/2026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9/26/2026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9/26/2026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9/26/2026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9/26/2026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9/26/2026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9/26/2026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9/26/2026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9/26/2026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9/26/2026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9/26/2026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Introduction">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D07426-496A-EEDB-DB53-15DA6D953759}"/>
              </a:ext>
            </a:extLst>
          </p:cNvPr>
          <p:cNvPicPr>
            <a:picLocks noChangeAspect="1"/>
          </p:cNvPicPr>
          <p:nvPr userDrawn="1"/>
        </p:nvPicPr>
        <p:blipFill>
          <a:blip r:embed="rId2"/>
          <a:srcRect/>
          <a:stretch/>
        </p:blipFill>
        <p:spPr>
          <a:xfrm>
            <a:off x="5145" y="2894"/>
            <a:ext cx="12181710" cy="6852212"/>
          </a:xfrm>
          <a:prstGeom prst="rect">
            <a:avLst/>
          </a:prstGeom>
        </p:spPr>
      </p:pic>
      <p:sp>
        <p:nvSpPr>
          <p:cNvPr id="9" name="Rectangle 8">
            <a:extLst>
              <a:ext uri="{FF2B5EF4-FFF2-40B4-BE49-F238E27FC236}">
                <a16:creationId xmlns:a16="http://schemas.microsoft.com/office/drawing/2014/main" id="{6CBDDD91-3F26-FF90-D1D4-3CCE786C792B}"/>
              </a:ext>
              <a:ext uri="{C183D7F6-B498-43B3-948B-1728B52AA6E4}">
                <adec:decorative xmlns:adec="http://schemas.microsoft.com/office/drawing/2017/decorative" val="1"/>
              </a:ext>
            </a:extLst>
          </p:cNvPr>
          <p:cNvSpPr/>
          <p:nvPr userDrawn="1"/>
        </p:nvSpPr>
        <p:spPr>
          <a:xfrm>
            <a:off x="2581154" y="451406"/>
            <a:ext cx="9142110" cy="5966285"/>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3181516" y="1193716"/>
            <a:ext cx="7964903" cy="738784"/>
          </a:xfrm>
          <a:solidFill>
            <a:schemeClr val="accent3">
              <a:lumMod val="60000"/>
              <a:lumOff val="40000"/>
            </a:schemeClr>
          </a:solidFill>
        </p:spPr>
        <p:txBody>
          <a:bodyPr tIns="0" bIns="0" anchor="ctr">
            <a:noAutofit/>
          </a:bodyPr>
          <a:lstStyle>
            <a:lvl1pPr algn="ctr">
              <a:defRPr sz="1800" b="1">
                <a:solidFill>
                  <a:schemeClr val="accent6">
                    <a:lumMod val="50000"/>
                  </a:schemeClr>
                </a:solidFill>
              </a:defRPr>
            </a:lvl1pPr>
          </a:lstStyle>
          <a:p>
            <a:r>
              <a:rPr lang="en-US" dirty="0"/>
              <a:t>Click to add title</a:t>
            </a:r>
          </a:p>
        </p:txBody>
      </p:sp>
      <p:sp>
        <p:nvSpPr>
          <p:cNvPr id="7" name="Content Placeholder 6">
            <a:extLst>
              <a:ext uri="{FF2B5EF4-FFF2-40B4-BE49-F238E27FC236}">
                <a16:creationId xmlns:a16="http://schemas.microsoft.com/office/drawing/2014/main" id="{69921446-DF3F-3352-E38A-4ADECA56C50F}"/>
              </a:ext>
            </a:extLst>
          </p:cNvPr>
          <p:cNvSpPr>
            <a:spLocks noGrp="1"/>
          </p:cNvSpPr>
          <p:nvPr>
            <p:ph sz="quarter" idx="15" hasCustomPrompt="1"/>
          </p:nvPr>
        </p:nvSpPr>
        <p:spPr>
          <a:xfrm>
            <a:off x="3165475" y="2556387"/>
            <a:ext cx="8237726" cy="3514213"/>
          </a:xfrm>
        </p:spPr>
        <p:txBody>
          <a:bodyPr>
            <a:normAutofit/>
          </a:bodyPr>
          <a:lstStyle>
            <a:lvl1pPr marL="0" indent="0">
              <a:lnSpc>
                <a:spcPct val="120000"/>
              </a:lnSpc>
              <a:spcBef>
                <a:spcPts val="600"/>
              </a:spcBef>
              <a:spcAft>
                <a:spcPts val="600"/>
              </a:spcAft>
              <a:buNone/>
              <a:defRPr sz="1800" b="1">
                <a:solidFill>
                  <a:schemeClr val="accent6">
                    <a:lumMod val="50000"/>
                  </a:schemeClr>
                </a:solidFill>
              </a:defRPr>
            </a:lvl1pPr>
            <a:lvl2pPr marL="283464"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2pPr>
            <a:lvl3pPr marL="12001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3pPr>
            <a:lvl4pPr marL="16573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4pPr>
            <a:lvl5pPr marL="2114550" indent="-285750">
              <a:lnSpc>
                <a:spcPct val="120000"/>
              </a:lnSpc>
              <a:spcBef>
                <a:spcPts val="600"/>
              </a:spcBef>
              <a:spcAft>
                <a:spcPts val="600"/>
              </a:spcAft>
              <a:buFont typeface="Arial" panose="020B0604020202020204" pitchFamily="34" charset="0"/>
              <a:buChar char="•"/>
              <a:defRPr sz="1800" b="0">
                <a:solidFill>
                  <a:schemeClr val="accent6">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Slide Number Placeholder 5">
            <a:extLst>
              <a:ext uri="{FF2B5EF4-FFF2-40B4-BE49-F238E27FC236}">
                <a16:creationId xmlns:a16="http://schemas.microsoft.com/office/drawing/2014/main" id="{4E2E9E07-A868-5C25-18ED-AE09DE213627}"/>
              </a:ext>
            </a:extLst>
          </p:cNvPr>
          <p:cNvSpPr>
            <a:spLocks noGrp="1"/>
          </p:cNvSpPr>
          <p:nvPr>
            <p:ph type="sldNum" sz="quarter" idx="4"/>
          </p:nvPr>
        </p:nvSpPr>
        <p:spPr>
          <a:xfrm>
            <a:off x="9916160" y="5821679"/>
            <a:ext cx="1948858" cy="1297003"/>
          </a:xfrm>
          <a:prstGeom prst="rect">
            <a:avLst/>
          </a:prstGeom>
        </p:spPr>
        <p:txBody>
          <a:bodyPr vert="horz" lIns="0" tIns="0" rIns="0" bIns="0" rtlCol="0" anchor="b" anchorCtr="0"/>
          <a:lstStyle>
            <a:lvl1pPr algn="r">
              <a:lnSpc>
                <a:spcPct val="80000"/>
              </a:lnSpc>
              <a:defRPr sz="8900" b="1" spc="-300" baseline="0">
                <a:solidFill>
                  <a:schemeClr val="accent6">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0977133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9/26/2026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 id="2147483880" r:id="rId54"/>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5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930708" y="2801929"/>
            <a:ext cx="8686801" cy="2565902"/>
          </a:xfrm>
        </p:spPr>
        <p:txBody>
          <a:bodyPr>
            <a:normAutofit fontScale="90000"/>
          </a:bodyPr>
          <a:lstStyle/>
          <a:p>
            <a:r>
              <a:rPr lang="en-US" dirty="0"/>
              <a:t>Introduction to integrated health and social care</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726269"/>
            <a:ext cx="4261496" cy="851678"/>
          </a:xfrm>
        </p:spPr>
        <p:txBody>
          <a:bodyPr>
            <a:normAutofit/>
          </a:bodyPr>
          <a:lstStyle/>
          <a:p>
            <a:r>
              <a:rPr lang="en-US" dirty="0"/>
              <a:t>Stephanie John (s.john@uwtsd.ac.uk)</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6407225" y="658257"/>
            <a:ext cx="5482729" cy="5541485"/>
          </a:xfrm>
        </p:spPr>
        <p:txBody>
          <a:bodyPr>
            <a:normAutofit fontScale="92500" lnSpcReduction="10000"/>
          </a:bodyPr>
          <a:lstStyle/>
          <a:p>
            <a:pPr marL="0" indent="0">
              <a:buNone/>
            </a:pPr>
            <a:r>
              <a:rPr lang="en-US" sz="4000" b="1" dirty="0"/>
              <a:t>Agenda:</a:t>
            </a:r>
            <a:endParaRPr lang="en-US" sz="4000" dirty="0"/>
          </a:p>
          <a:p>
            <a:r>
              <a:rPr lang="en-US" sz="2400" dirty="0"/>
              <a:t>What the module is all about.</a:t>
            </a:r>
          </a:p>
          <a:p>
            <a:r>
              <a:rPr lang="en-US" sz="2400" dirty="0"/>
              <a:t>The sort of content you will be taught each week.</a:t>
            </a:r>
          </a:p>
          <a:p>
            <a:r>
              <a:rPr lang="en-US" sz="2400" dirty="0"/>
              <a:t>What assessments you are required to undertake.</a:t>
            </a:r>
          </a:p>
          <a:p>
            <a:r>
              <a:rPr lang="en-US" sz="2400" dirty="0"/>
              <a:t>Where and how to access resources.</a:t>
            </a:r>
          </a:p>
          <a:p>
            <a:r>
              <a:rPr lang="en-US" sz="2400" dirty="0"/>
              <a:t>How the module fits into the wider curriculum.</a:t>
            </a:r>
          </a:p>
        </p:txBody>
      </p:sp>
      <p:pic>
        <p:nvPicPr>
          <p:cNvPr id="8" name="Picture 7" descr="Whats Up Hello GIF by Bombay Softwares">
            <a:extLst>
              <a:ext uri="{FF2B5EF4-FFF2-40B4-BE49-F238E27FC236}">
                <a16:creationId xmlns:a16="http://schemas.microsoft.com/office/drawing/2014/main" id="{036213DE-5F85-4522-9CD7-FEE43AD2E926}"/>
              </a:ext>
            </a:extLst>
          </p:cNvPr>
          <p:cNvPicPr>
            <a:picLocks noChangeAspect="1"/>
          </p:cNvPicPr>
          <p:nvPr/>
        </p:nvPicPr>
        <p:blipFill>
          <a:blip r:embed="rId2"/>
          <a:stretch>
            <a:fillRect/>
          </a:stretch>
        </p:blipFill>
        <p:spPr>
          <a:xfrm>
            <a:off x="819839" y="366310"/>
            <a:ext cx="5147632" cy="5147632"/>
          </a:xfrm>
          <a:prstGeom prst="rect">
            <a:avLst/>
          </a:prstGeom>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AD077EA-565F-973B-9095-9C297879A148}"/>
              </a:ext>
            </a:extLst>
          </p:cNvPr>
          <p:cNvSpPr txBox="1">
            <a:spLocks/>
          </p:cNvSpPr>
          <p:nvPr/>
        </p:nvSpPr>
        <p:spPr>
          <a:xfrm>
            <a:off x="862479" y="-1006789"/>
            <a:ext cx="10639130" cy="2013578"/>
          </a:xfrm>
          <a:prstGeom prst="rect">
            <a:avLst/>
          </a:prstGeom>
        </p:spPr>
        <p:txBody>
          <a:bodyPr vert="horz" lIns="91440" tIns="45720" rIns="91440" bIns="0" rtlCol="0" anchor="b" anchorCtr="0">
            <a:normAutofit fontScale="97500"/>
          </a:bodyPr>
          <a:lstStyle>
            <a:lvl1pPr algn="ctr" defTabSz="914400" rtl="0" eaLnBrk="1" latinLnBrk="0" hangingPunct="1">
              <a:lnSpc>
                <a:spcPct val="90000"/>
              </a:lnSpc>
              <a:spcBef>
                <a:spcPct val="0"/>
              </a:spcBef>
              <a:buNone/>
              <a:defRPr sz="7200" b="1" kern="1200" cap="all" baseline="0">
                <a:solidFill>
                  <a:schemeClr val="accent6">
                    <a:lumMod val="50000"/>
                  </a:schemeClr>
                </a:solidFill>
                <a:latin typeface="+mj-lt"/>
                <a:ea typeface="+mj-ea"/>
                <a:cs typeface="+mj-cs"/>
              </a:defRPr>
            </a:lvl1pPr>
          </a:lstStyle>
          <a:p>
            <a:r>
              <a:rPr lang="en-GB" sz="4800" dirty="0">
                <a:cs typeface="Arial" panose="020B0604020202020204" pitchFamily="34" charset="0"/>
              </a:rPr>
              <a:t>Brief Overview of Study</a:t>
            </a:r>
          </a:p>
        </p:txBody>
      </p:sp>
      <p:sp>
        <p:nvSpPr>
          <p:cNvPr id="8" name="Content Placeholder 2">
            <a:extLst>
              <a:ext uri="{FF2B5EF4-FFF2-40B4-BE49-F238E27FC236}">
                <a16:creationId xmlns:a16="http://schemas.microsoft.com/office/drawing/2014/main" id="{35D68516-6E3F-C84F-239B-706568A495F1}"/>
              </a:ext>
            </a:extLst>
          </p:cNvPr>
          <p:cNvSpPr txBox="1">
            <a:spLocks/>
          </p:cNvSpPr>
          <p:nvPr/>
        </p:nvSpPr>
        <p:spPr>
          <a:xfrm>
            <a:off x="2082188" y="1520328"/>
            <a:ext cx="8251634" cy="4682167"/>
          </a:xfrm>
          <a:prstGeom prst="rect">
            <a:avLst/>
          </a:prstGeom>
          <a:solidFill>
            <a:schemeClr val="accent6">
              <a:lumMod val="40000"/>
              <a:lumOff val="60000"/>
            </a:schemeClr>
          </a:solidFill>
        </p:spPr>
        <p:txBody>
          <a:bodyPr vert="horz" lIns="91440" tIns="0" rIns="91440" bIns="0" rtlCol="0" anchor="ctr" anchorCtr="0">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1800" b="1" kern="1200" cap="all" baseline="0">
                <a:solidFill>
                  <a:schemeClr val="accent6">
                    <a:lumMod val="50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accent6">
                    <a:lumMod val="50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accent6">
                    <a:lumMod val="50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accent6">
                    <a:lumMod val="50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accent6">
                    <a:lumMod val="5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a:p>
            <a:r>
              <a:rPr lang="en-GB" sz="2800" dirty="0">
                <a:latin typeface="+mj-lt"/>
                <a:cs typeface="Arial" panose="020B0604020202020204" pitchFamily="34" charset="0"/>
              </a:rPr>
              <a:t>Duration –  September 2026 to December 2026. </a:t>
            </a:r>
            <a:r>
              <a:rPr lang="en-GB" sz="2800" baseline="30000" dirty="0">
                <a:latin typeface="+mj-lt"/>
                <a:cs typeface="Arial" panose="020B0604020202020204" pitchFamily="34" charset="0"/>
              </a:rPr>
              <a:t>     </a:t>
            </a:r>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a:p>
            <a:r>
              <a:rPr lang="en-GB" sz="2800" dirty="0">
                <a:latin typeface="+mj-lt"/>
                <a:cs typeface="Arial" panose="020B0604020202020204" pitchFamily="34" charset="0"/>
              </a:rPr>
              <a:t>The module is delivered at Level 4 and is worth 20 credits.</a:t>
            </a:r>
          </a:p>
          <a:p>
            <a:endParaRPr lang="en-GB" sz="2800" dirty="0">
              <a:latin typeface="+mj-lt"/>
              <a:cs typeface="Arial" panose="020B0604020202020204" pitchFamily="34" charset="0"/>
            </a:endParaRPr>
          </a:p>
          <a:p>
            <a:r>
              <a:rPr lang="en-GB" sz="2800" dirty="0">
                <a:latin typeface="+mj-lt"/>
                <a:cs typeface="Arial" panose="020B0604020202020204" pitchFamily="34" charset="0"/>
              </a:rPr>
              <a:t>It has 2 assessments with a pass mark of 40%.</a:t>
            </a:r>
          </a:p>
          <a:p>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a:p>
            <a:endParaRPr lang="en-GB" sz="2800" dirty="0">
              <a:latin typeface="+mj-lt"/>
              <a:cs typeface="Arial" panose="020B0604020202020204" pitchFamily="34" charset="0"/>
            </a:endParaRPr>
          </a:p>
        </p:txBody>
      </p:sp>
    </p:spTree>
    <p:extLst>
      <p:ext uri="{BB962C8B-B14F-4D97-AF65-F5344CB8AC3E}">
        <p14:creationId xmlns:p14="http://schemas.microsoft.com/office/powerpoint/2010/main" val="1751885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B7E9F-66A3-E732-9882-019223003F6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0802E6A-EAA8-A8AA-E3E9-4F3D030C2858}"/>
              </a:ext>
            </a:extLst>
          </p:cNvPr>
          <p:cNvSpPr>
            <a:spLocks noGrp="1"/>
          </p:cNvSpPr>
          <p:nvPr>
            <p:ph type="ctrTitle"/>
          </p:nvPr>
        </p:nvSpPr>
        <p:spPr/>
        <p:txBody>
          <a:bodyPr/>
          <a:lstStyle/>
          <a:p>
            <a:endParaRPr lang="en-GB"/>
          </a:p>
        </p:txBody>
      </p:sp>
      <p:pic>
        <p:nvPicPr>
          <p:cNvPr id="6" name="Picture 5">
            <a:extLst>
              <a:ext uri="{FF2B5EF4-FFF2-40B4-BE49-F238E27FC236}">
                <a16:creationId xmlns:a16="http://schemas.microsoft.com/office/drawing/2014/main" id="{3EAA4B62-389B-37CE-6ED0-3A8A0F6AA700}"/>
              </a:ext>
            </a:extLst>
          </p:cNvPr>
          <p:cNvPicPr>
            <a:picLocks noChangeAspect="1"/>
          </p:cNvPicPr>
          <p:nvPr/>
        </p:nvPicPr>
        <p:blipFill>
          <a:blip r:embed="rId3">
            <a:duotone>
              <a:schemeClr val="bg2">
                <a:shade val="45000"/>
                <a:satMod val="135000"/>
              </a:schemeClr>
              <a:prstClr val="white"/>
            </a:duotone>
          </a:blip>
          <a:srcRect t="14122"/>
          <a:stretch>
            <a:fillRect/>
          </a:stretch>
        </p:blipFill>
        <p:spPr>
          <a:xfrm>
            <a:off x="20" y="10"/>
            <a:ext cx="12191980" cy="6857990"/>
          </a:xfrm>
          <a:prstGeom prst="rect">
            <a:avLst/>
          </a:prstGeom>
        </p:spPr>
      </p:pic>
      <p:sp>
        <p:nvSpPr>
          <p:cNvPr id="7" name="Title 1">
            <a:extLst>
              <a:ext uri="{FF2B5EF4-FFF2-40B4-BE49-F238E27FC236}">
                <a16:creationId xmlns:a16="http://schemas.microsoft.com/office/drawing/2014/main" id="{2600D000-D1C8-BD9D-A853-C91EB19DC2E8}"/>
              </a:ext>
            </a:extLst>
          </p:cNvPr>
          <p:cNvSpPr txBox="1">
            <a:spLocks/>
          </p:cNvSpPr>
          <p:nvPr/>
        </p:nvSpPr>
        <p:spPr>
          <a:xfrm>
            <a:off x="838200" y="18255"/>
            <a:ext cx="10515600" cy="1325563"/>
          </a:xfrm>
          <a:prstGeom prst="rect">
            <a:avLst/>
          </a:prstGeom>
          <a:solidFill>
            <a:schemeClr val="accent3">
              <a:lumMod val="60000"/>
              <a:lumOff val="40000"/>
            </a:schemeClr>
          </a:solidFill>
        </p:spPr>
        <p:txBody>
          <a:bodyPr vert="horz" lIns="91440" tIns="0" rIns="91440" bIns="0" rtlCol="0" anchor="ctr" anchorCtr="0">
            <a:normAutofit/>
          </a:bodyPr>
          <a:lstStyle>
            <a:lvl1pPr algn="ctr" defTabSz="914400" rtl="0" eaLnBrk="1" latinLnBrk="0" hangingPunct="1">
              <a:lnSpc>
                <a:spcPct val="90000"/>
              </a:lnSpc>
              <a:spcBef>
                <a:spcPct val="0"/>
              </a:spcBef>
              <a:buNone/>
              <a:defRPr sz="1800" b="1" kern="1200" cap="all" baseline="0">
                <a:solidFill>
                  <a:schemeClr val="accent6">
                    <a:lumMod val="50000"/>
                  </a:schemeClr>
                </a:solidFill>
                <a:latin typeface="+mj-lt"/>
                <a:ea typeface="+mj-ea"/>
                <a:cs typeface="+mj-cs"/>
              </a:defRPr>
            </a:lvl1pPr>
          </a:lstStyle>
          <a:p>
            <a:r>
              <a:rPr lang="en-US" sz="3200" dirty="0"/>
              <a:t>Studying at level 4:  Expectations</a:t>
            </a:r>
            <a:endParaRPr lang="en-GB" sz="3200" dirty="0"/>
          </a:p>
        </p:txBody>
      </p:sp>
      <p:graphicFrame>
        <p:nvGraphicFramePr>
          <p:cNvPr id="8" name="Content Placeholder 2">
            <a:extLst>
              <a:ext uri="{FF2B5EF4-FFF2-40B4-BE49-F238E27FC236}">
                <a16:creationId xmlns:a16="http://schemas.microsoft.com/office/drawing/2014/main" id="{4FCFBB84-53E8-AECB-FFA4-8E05378A7335}"/>
              </a:ext>
            </a:extLst>
          </p:cNvPr>
          <p:cNvGraphicFramePr>
            <a:graphicFrameLocks/>
          </p:cNvGraphicFramePr>
          <p:nvPr/>
        </p:nvGraphicFramePr>
        <p:xfrm>
          <a:off x="437322" y="1053548"/>
          <a:ext cx="11569148" cy="5685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8109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CD2B0-E65B-6489-E8FD-B6445434DE81}"/>
              </a:ext>
            </a:extLst>
          </p:cNvPr>
          <p:cNvSpPr>
            <a:spLocks noGrp="1"/>
          </p:cNvSpPr>
          <p:nvPr>
            <p:ph type="ctrTitle"/>
          </p:nvPr>
        </p:nvSpPr>
        <p:spPr>
          <a:xfrm>
            <a:off x="433861" y="-2392081"/>
            <a:ext cx="11324277" cy="3592629"/>
          </a:xfrm>
        </p:spPr>
        <p:txBody>
          <a:bodyPr>
            <a:normAutofit/>
          </a:bodyPr>
          <a:lstStyle/>
          <a:p>
            <a:r>
              <a:rPr lang="en-US" dirty="0"/>
              <a:t>What you will learn</a:t>
            </a:r>
            <a:endParaRPr lang="en-GB" dirty="0"/>
          </a:p>
        </p:txBody>
      </p:sp>
      <p:sp>
        <p:nvSpPr>
          <p:cNvPr id="5" name="TextBox 4">
            <a:extLst>
              <a:ext uri="{FF2B5EF4-FFF2-40B4-BE49-F238E27FC236}">
                <a16:creationId xmlns:a16="http://schemas.microsoft.com/office/drawing/2014/main" id="{3ADD0288-8577-A2CA-2666-3D232BD4ED1D}"/>
              </a:ext>
            </a:extLst>
          </p:cNvPr>
          <p:cNvSpPr txBox="1"/>
          <p:nvPr/>
        </p:nvSpPr>
        <p:spPr>
          <a:xfrm>
            <a:off x="916234" y="856357"/>
            <a:ext cx="11191303" cy="6001643"/>
          </a:xfrm>
          <a:prstGeom prst="rect">
            <a:avLst/>
          </a:prstGeom>
          <a:noFill/>
        </p:spPr>
        <p:txBody>
          <a:bodyPr wrap="square">
            <a:spAutoFit/>
          </a:bodyPr>
          <a:lstStyle/>
          <a:p>
            <a:endParaRPr lang="en-GB" sz="2400" dirty="0"/>
          </a:p>
          <a:p>
            <a:r>
              <a:rPr lang="en-GB" sz="2400" dirty="0"/>
              <a:t>Upon the successful completion of this module, you should be able to:</a:t>
            </a:r>
          </a:p>
          <a:p>
            <a:endParaRPr lang="en-GB" sz="2400" dirty="0"/>
          </a:p>
          <a:p>
            <a:pPr marL="342900" lvl="0" indent="-342900">
              <a:buFont typeface="Arial" panose="020B0604020202020204" pitchFamily="34" charset="0"/>
              <a:buChar char="•"/>
            </a:pPr>
            <a:r>
              <a:rPr lang="en-GB" sz="2400" dirty="0"/>
              <a:t>Explain the purpose and importance of integrated health and social care.</a:t>
            </a:r>
          </a:p>
          <a:p>
            <a:pPr marL="342900" lvl="0" indent="-342900">
              <a:buFont typeface="Arial" panose="020B0604020202020204" pitchFamily="34" charset="0"/>
              <a:buChar char="•"/>
            </a:pPr>
            <a:endParaRPr lang="en-GB" sz="2400" dirty="0"/>
          </a:p>
          <a:p>
            <a:pPr marL="342900" lvl="0" indent="-342900">
              <a:buFont typeface="Arial" panose="020B0604020202020204" pitchFamily="34" charset="0"/>
              <a:buChar char="•"/>
            </a:pPr>
            <a:r>
              <a:rPr lang="en-GB" sz="2400" dirty="0"/>
              <a:t>Understand the complexity of services and service user. Understand the role of safeguarding, legislation, and regulatory bodies.</a:t>
            </a:r>
          </a:p>
          <a:p>
            <a:pPr marL="342900" lvl="0" indent="-342900">
              <a:buFont typeface="Arial" panose="020B0604020202020204" pitchFamily="34" charset="0"/>
              <a:buChar char="•"/>
            </a:pPr>
            <a:endParaRPr lang="en-GB" sz="2400" dirty="0"/>
          </a:p>
          <a:p>
            <a:pPr marL="342900" lvl="0" indent="-342900">
              <a:buFont typeface="Arial" panose="020B0604020202020204" pitchFamily="34" charset="0"/>
              <a:buChar char="•"/>
            </a:pPr>
            <a:r>
              <a:rPr lang="en-GB" sz="2400" dirty="0"/>
              <a:t>Demonstrate knowledge and understanding of multi-agency partnership working, public sector structures and how funding models shape the delivery and organisation of integrated health and social care services.</a:t>
            </a:r>
          </a:p>
          <a:p>
            <a:pPr marL="342900" lvl="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Analyse the relevance and influence of the Welsh context on policy, legislation, and practice within integrated health and social care</a:t>
            </a:r>
            <a:endParaRPr lang="en-GB" sz="1050" dirty="0">
              <a:solidFill>
                <a:schemeClr val="accent6">
                  <a:lumMod val="50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49270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9B65507-F77F-CA57-02D0-975920415AC1}"/>
              </a:ext>
            </a:extLst>
          </p:cNvPr>
          <p:cNvSpPr txBox="1"/>
          <p:nvPr/>
        </p:nvSpPr>
        <p:spPr>
          <a:xfrm>
            <a:off x="2384233" y="132979"/>
            <a:ext cx="9807767" cy="830997"/>
          </a:xfrm>
          <a:prstGeom prst="rect">
            <a:avLst/>
          </a:prstGeom>
          <a:noFill/>
        </p:spPr>
        <p:txBody>
          <a:bodyPr wrap="square">
            <a:spAutoFit/>
          </a:bodyPr>
          <a:lstStyle/>
          <a:p>
            <a:r>
              <a:rPr lang="en-US" sz="4800" dirty="0"/>
              <a:t>Assessing your learning</a:t>
            </a:r>
            <a:endParaRPr lang="en-GB" dirty="0"/>
          </a:p>
        </p:txBody>
      </p:sp>
      <p:pic>
        <p:nvPicPr>
          <p:cNvPr id="7" name="Picture 6" descr="Exams GIF">
            <a:extLst>
              <a:ext uri="{FF2B5EF4-FFF2-40B4-BE49-F238E27FC236}">
                <a16:creationId xmlns:a16="http://schemas.microsoft.com/office/drawing/2014/main" id="{09DC638C-1DAA-B98A-38BB-898000795E19}"/>
              </a:ext>
            </a:extLst>
          </p:cNvPr>
          <p:cNvPicPr>
            <a:picLocks noChangeAspect="1"/>
          </p:cNvPicPr>
          <p:nvPr/>
        </p:nvPicPr>
        <p:blipFill>
          <a:blip r:embed="rId2"/>
          <a:stretch>
            <a:fillRect/>
          </a:stretch>
        </p:blipFill>
        <p:spPr>
          <a:xfrm>
            <a:off x="7921128" y="1904230"/>
            <a:ext cx="3951498" cy="2842804"/>
          </a:xfrm>
          <a:prstGeom prst="rect">
            <a:avLst/>
          </a:prstGeom>
        </p:spPr>
      </p:pic>
      <p:graphicFrame>
        <p:nvGraphicFramePr>
          <p:cNvPr id="9" name="Table 8">
            <a:extLst>
              <a:ext uri="{FF2B5EF4-FFF2-40B4-BE49-F238E27FC236}">
                <a16:creationId xmlns:a16="http://schemas.microsoft.com/office/drawing/2014/main" id="{77B1740A-8BAA-D8A7-1D31-AC249BF11C8A}"/>
              </a:ext>
            </a:extLst>
          </p:cNvPr>
          <p:cNvGraphicFramePr>
            <a:graphicFrameLocks noGrp="1"/>
          </p:cNvGraphicFramePr>
          <p:nvPr>
            <p:extLst>
              <p:ext uri="{D42A27DB-BD31-4B8C-83A1-F6EECF244321}">
                <p14:modId xmlns:p14="http://schemas.microsoft.com/office/powerpoint/2010/main" val="117929435"/>
              </p:ext>
            </p:extLst>
          </p:nvPr>
        </p:nvGraphicFramePr>
        <p:xfrm>
          <a:off x="319374" y="1269825"/>
          <a:ext cx="7326331" cy="1914050"/>
        </p:xfrm>
        <a:graphic>
          <a:graphicData uri="http://schemas.openxmlformats.org/drawingml/2006/table">
            <a:tbl>
              <a:tblPr firstRow="1" firstCol="1" bandRow="1">
                <a:tableStyleId>{16D9F66E-5EB9-4882-86FB-DCBF35E3C3E4}</a:tableStyleId>
              </a:tblPr>
              <a:tblGrid>
                <a:gridCol w="3661497">
                  <a:extLst>
                    <a:ext uri="{9D8B030D-6E8A-4147-A177-3AD203B41FA5}">
                      <a16:colId xmlns:a16="http://schemas.microsoft.com/office/drawing/2014/main" val="2271500067"/>
                    </a:ext>
                  </a:extLst>
                </a:gridCol>
                <a:gridCol w="1377841">
                  <a:extLst>
                    <a:ext uri="{9D8B030D-6E8A-4147-A177-3AD203B41FA5}">
                      <a16:colId xmlns:a16="http://schemas.microsoft.com/office/drawing/2014/main" val="3948328558"/>
                    </a:ext>
                  </a:extLst>
                </a:gridCol>
                <a:gridCol w="2286993">
                  <a:extLst>
                    <a:ext uri="{9D8B030D-6E8A-4147-A177-3AD203B41FA5}">
                      <a16:colId xmlns:a16="http://schemas.microsoft.com/office/drawing/2014/main" val="2067699982"/>
                    </a:ext>
                  </a:extLst>
                </a:gridCol>
              </a:tblGrid>
              <a:tr h="765620">
                <a:tc>
                  <a:txBody>
                    <a:bodyPr/>
                    <a:lstStyle/>
                    <a:p>
                      <a:pPr algn="ctr">
                        <a:buNone/>
                      </a:pPr>
                      <a:r>
                        <a:rPr lang="en-GB" sz="1600" dirty="0">
                          <a:effectLst/>
                        </a:rPr>
                        <a:t>Assessment 1 (Week 8)</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600" dirty="0">
                          <a:effectLst/>
                        </a:rPr>
                        <a:t>Weighting</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600" dirty="0">
                          <a:effectLst/>
                        </a:rPr>
                        <a:t>Submission/</a:t>
                      </a:r>
                    </a:p>
                    <a:p>
                      <a:pPr algn="ctr">
                        <a:buNone/>
                      </a:pPr>
                      <a:r>
                        <a:rPr lang="en-GB" sz="1600" dirty="0">
                          <a:effectLst/>
                        </a:rPr>
                        <a:t>completion date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234630916"/>
                  </a:ext>
                </a:extLst>
              </a:tr>
              <a:tr h="1148430">
                <a:tc>
                  <a:txBody>
                    <a:bodyPr/>
                    <a:lstStyle/>
                    <a:p>
                      <a:pPr algn="ctr">
                        <a:buNone/>
                      </a:pPr>
                      <a:r>
                        <a:rPr lang="en-GB" sz="1600" dirty="0">
                          <a:effectLst/>
                        </a:rPr>
                        <a:t>I hour in class test.   </a:t>
                      </a:r>
                    </a:p>
                    <a:p>
                      <a:pPr algn="ctr">
                        <a:buNone/>
                      </a:pPr>
                      <a:r>
                        <a:rPr lang="en-GB" sz="1600" dirty="0" err="1">
                          <a:effectLst/>
                        </a:rPr>
                        <a:t>Mulitple</a:t>
                      </a:r>
                      <a:r>
                        <a:rPr lang="en-GB" sz="1600" dirty="0">
                          <a:effectLst/>
                        </a:rPr>
                        <a:t> choice, short-answer and extended answer questions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600" b="1" dirty="0">
                          <a:effectLst/>
                        </a:rPr>
                        <a:t>50%</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600" b="1" dirty="0">
                          <a:effectLst/>
                        </a:rPr>
                        <a:t>Wed 18</a:t>
                      </a:r>
                      <a:r>
                        <a:rPr lang="en-GB" sz="1600" b="1" baseline="30000" dirty="0">
                          <a:effectLst/>
                        </a:rPr>
                        <a:t>th</a:t>
                      </a:r>
                      <a:r>
                        <a:rPr lang="en-GB" sz="1600" b="1" dirty="0">
                          <a:effectLst/>
                        </a:rPr>
                        <a:t> November</a:t>
                      </a:r>
                    </a:p>
                    <a:p>
                      <a:pPr algn="ctr">
                        <a:buNone/>
                      </a:pPr>
                      <a:r>
                        <a:rPr lang="en-GB" sz="1600" b="1" dirty="0">
                          <a:effectLst/>
                        </a:rPr>
                        <a:t>.Submitted to Turnitin when completed</a:t>
                      </a:r>
                      <a:endParaRPr lang="en-GB" sz="1600" b="1" dirty="0">
                        <a:effectLst/>
                        <a:latin typeface="+mj-lt"/>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56812404"/>
                  </a:ext>
                </a:extLst>
              </a:tr>
            </a:tbl>
          </a:graphicData>
        </a:graphic>
      </p:graphicFrame>
      <p:graphicFrame>
        <p:nvGraphicFramePr>
          <p:cNvPr id="11" name="Table 10">
            <a:extLst>
              <a:ext uri="{FF2B5EF4-FFF2-40B4-BE49-F238E27FC236}">
                <a16:creationId xmlns:a16="http://schemas.microsoft.com/office/drawing/2014/main" id="{FB07A6B2-F446-6850-37D9-364DC80596BD}"/>
              </a:ext>
            </a:extLst>
          </p:cNvPr>
          <p:cNvGraphicFramePr>
            <a:graphicFrameLocks noGrp="1"/>
          </p:cNvGraphicFramePr>
          <p:nvPr>
            <p:extLst>
              <p:ext uri="{D42A27DB-BD31-4B8C-83A1-F6EECF244321}">
                <p14:modId xmlns:p14="http://schemas.microsoft.com/office/powerpoint/2010/main" val="172937613"/>
              </p:ext>
            </p:extLst>
          </p:nvPr>
        </p:nvGraphicFramePr>
        <p:xfrm>
          <a:off x="319373" y="3581530"/>
          <a:ext cx="7326331" cy="2312494"/>
        </p:xfrm>
        <a:graphic>
          <a:graphicData uri="http://schemas.openxmlformats.org/drawingml/2006/table">
            <a:tbl>
              <a:tblPr firstRow="1" firstCol="1" bandRow="1">
                <a:tableStyleId>{16D9F66E-5EB9-4882-86FB-DCBF35E3C3E4}</a:tableStyleId>
              </a:tblPr>
              <a:tblGrid>
                <a:gridCol w="3661497">
                  <a:extLst>
                    <a:ext uri="{9D8B030D-6E8A-4147-A177-3AD203B41FA5}">
                      <a16:colId xmlns:a16="http://schemas.microsoft.com/office/drawing/2014/main" val="2271500067"/>
                    </a:ext>
                  </a:extLst>
                </a:gridCol>
                <a:gridCol w="1377841">
                  <a:extLst>
                    <a:ext uri="{9D8B030D-6E8A-4147-A177-3AD203B41FA5}">
                      <a16:colId xmlns:a16="http://schemas.microsoft.com/office/drawing/2014/main" val="3948328558"/>
                    </a:ext>
                  </a:extLst>
                </a:gridCol>
                <a:gridCol w="2286993">
                  <a:extLst>
                    <a:ext uri="{9D8B030D-6E8A-4147-A177-3AD203B41FA5}">
                      <a16:colId xmlns:a16="http://schemas.microsoft.com/office/drawing/2014/main" val="2067699982"/>
                    </a:ext>
                  </a:extLst>
                </a:gridCol>
              </a:tblGrid>
              <a:tr h="924997">
                <a:tc>
                  <a:txBody>
                    <a:bodyPr/>
                    <a:lstStyle/>
                    <a:p>
                      <a:pPr algn="ctr">
                        <a:buNone/>
                      </a:pPr>
                      <a:r>
                        <a:rPr lang="en-GB" sz="1600" dirty="0">
                          <a:effectLst/>
                          <a:latin typeface="+mn-lt"/>
                        </a:rPr>
                        <a:t>Assessment 2 (Week 10)</a:t>
                      </a:r>
                      <a:endParaRPr lang="en-GB" sz="1200" dirty="0">
                        <a:effectLst/>
                        <a:latin typeface="+mn-lt"/>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600" dirty="0">
                          <a:effectLst/>
                          <a:latin typeface="+mn-lt"/>
                        </a:rPr>
                        <a:t>Weighting</a:t>
                      </a:r>
                      <a:endParaRPr lang="en-GB" sz="1200" dirty="0">
                        <a:effectLst/>
                        <a:latin typeface="+mn-lt"/>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600" dirty="0">
                          <a:effectLst/>
                          <a:latin typeface="+mn-lt"/>
                        </a:rPr>
                        <a:t>Submission/</a:t>
                      </a:r>
                    </a:p>
                    <a:p>
                      <a:pPr algn="ctr">
                        <a:buNone/>
                      </a:pPr>
                      <a:r>
                        <a:rPr lang="en-GB" sz="1600" dirty="0">
                          <a:effectLst/>
                          <a:latin typeface="+mn-lt"/>
                        </a:rPr>
                        <a:t>completion date</a:t>
                      </a:r>
                      <a:endParaRPr lang="en-GB" sz="1200" dirty="0">
                        <a:effectLst/>
                        <a:latin typeface="+mn-lt"/>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234630916"/>
                  </a:ext>
                </a:extLst>
              </a:tr>
              <a:tr h="1387497">
                <a:tc>
                  <a:txBody>
                    <a:bodyPr/>
                    <a:lstStyle/>
                    <a:p>
                      <a:pPr algn="ctr">
                        <a:buNone/>
                      </a:pPr>
                      <a:r>
                        <a:rPr lang="en-GB" sz="1200" dirty="0">
                          <a:effectLst/>
                          <a:latin typeface="+mn-lt"/>
                          <a:ea typeface="Times New Roman" panose="02020603050405020304" pitchFamily="18" charset="0"/>
                          <a:cs typeface="Times New Roman" panose="02020603050405020304" pitchFamily="18" charset="0"/>
                        </a:rPr>
                        <a:t>1 hour in-class test.</a:t>
                      </a:r>
                    </a:p>
                    <a:p>
                      <a:pPr algn="ctr">
                        <a:buNone/>
                      </a:pPr>
                      <a:r>
                        <a:rPr lang="en-GB" sz="1200" dirty="0">
                          <a:effectLst/>
                          <a:latin typeface="+mn-lt"/>
                          <a:ea typeface="Times New Roman" panose="02020603050405020304" pitchFamily="18" charset="0"/>
                          <a:cs typeface="Times New Roman" panose="02020603050405020304" pitchFamily="18" charset="0"/>
                        </a:rPr>
                        <a:t>Questions provided based on a pre-released case study.</a:t>
                      </a:r>
                    </a:p>
                  </a:txBody>
                  <a:tcPr marL="68580" marR="68580" marT="0" marB="0" anchor="ctr"/>
                </a:tc>
                <a:tc>
                  <a:txBody>
                    <a:bodyPr/>
                    <a:lstStyle/>
                    <a:p>
                      <a:pPr algn="ctr">
                        <a:buNone/>
                      </a:pPr>
                      <a:r>
                        <a:rPr lang="en-GB" sz="1600" b="1" dirty="0">
                          <a:effectLst/>
                          <a:latin typeface="+mn-lt"/>
                        </a:rPr>
                        <a:t>50%</a:t>
                      </a:r>
                      <a:endParaRPr lang="en-GB" sz="1200" b="1" dirty="0">
                        <a:effectLst/>
                        <a:latin typeface="+mn-lt"/>
                        <a:ea typeface="Times New Roman" panose="02020603050405020304" pitchFamily="18" charset="0"/>
                        <a:cs typeface="Times New Roman" panose="02020603050405020304" pitchFamily="18" charset="0"/>
                      </a:endParaRPr>
                    </a:p>
                  </a:txBody>
                  <a:tcPr marL="68580" marR="68580" marT="0" marB="0" anchor="ctr"/>
                </a:tc>
                <a:tc>
                  <a:txBody>
                    <a:bodyPr/>
                    <a:lstStyle/>
                    <a:p>
                      <a:pPr algn="ctr">
                        <a:buNone/>
                      </a:pPr>
                      <a:r>
                        <a:rPr lang="en-GB" sz="1600" b="1" dirty="0">
                          <a:effectLst/>
                          <a:latin typeface="+mn-lt"/>
                        </a:rPr>
                        <a:t>Wed 2</a:t>
                      </a:r>
                      <a:r>
                        <a:rPr lang="en-GB" sz="1600" b="1" baseline="30000" dirty="0">
                          <a:effectLst/>
                          <a:latin typeface="+mn-lt"/>
                        </a:rPr>
                        <a:t>nd</a:t>
                      </a:r>
                      <a:r>
                        <a:rPr lang="en-GB" sz="1600" b="1" dirty="0">
                          <a:effectLst/>
                          <a:latin typeface="+mn-lt"/>
                        </a:rPr>
                        <a:t> December </a:t>
                      </a:r>
                    </a:p>
                    <a:p>
                      <a:pPr algn="ctr">
                        <a:buNone/>
                      </a:pPr>
                      <a:r>
                        <a:rPr lang="en-GB" sz="1600" b="1" dirty="0">
                          <a:effectLst/>
                          <a:latin typeface="+mn-lt"/>
                        </a:rPr>
                        <a:t>Submitted to Turnitin when completed</a:t>
                      </a:r>
                      <a:endParaRPr lang="en-GB" sz="1600" b="1" dirty="0">
                        <a:effectLst/>
                        <a:latin typeface="+mn-lt"/>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56812404"/>
                  </a:ext>
                </a:extLst>
              </a:tr>
            </a:tbl>
          </a:graphicData>
        </a:graphic>
      </p:graphicFrame>
    </p:spTree>
    <p:extLst>
      <p:ext uri="{BB962C8B-B14F-4D97-AF65-F5344CB8AC3E}">
        <p14:creationId xmlns:p14="http://schemas.microsoft.com/office/powerpoint/2010/main" val="2419016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1" y="2798283"/>
            <a:ext cx="8670910" cy="3619041"/>
          </a:xfrm>
        </p:spPr>
        <p:txBody>
          <a:bodyPr/>
          <a:lstStyle/>
          <a:p>
            <a:pPr>
              <a:lnSpc>
                <a:spcPct val="100000"/>
              </a:lnSpc>
            </a:pPr>
            <a:r>
              <a:rPr lang="en-GB" sz="4000" cap="none" dirty="0">
                <a:latin typeface="Abadi" panose="020B0604020104020204" pitchFamily="34" charset="0"/>
              </a:rPr>
              <a:t>We will be applying the taught content to your assessments throughout our sessions.</a:t>
            </a:r>
            <a:br>
              <a:rPr lang="en-GB" sz="4000" cap="none" dirty="0">
                <a:latin typeface="Abadi" panose="020B0604020104020204" pitchFamily="34" charset="0"/>
              </a:rPr>
            </a:br>
            <a:r>
              <a:rPr lang="en-GB" sz="4000" cap="none" dirty="0">
                <a:latin typeface="Abadi" panose="020B0604020104020204" pitchFamily="34" charset="0"/>
              </a:rPr>
              <a:t>Make sure you make notes.</a:t>
            </a:r>
            <a:br>
              <a:rPr lang="en-GB" sz="4000" cap="none" dirty="0">
                <a:latin typeface="Abadi" panose="020B0604020104020204" pitchFamily="34" charset="0"/>
              </a:rPr>
            </a:br>
            <a:r>
              <a:rPr lang="en-GB" sz="4000" cap="none" dirty="0">
                <a:latin typeface="Abadi" panose="020B0604020104020204" pitchFamily="34" charset="0"/>
              </a:rPr>
              <a:t>We will have specific sessions where we will focus on your assessments.</a:t>
            </a:r>
            <a:br>
              <a:rPr lang="en-GB" sz="4000" cap="none" dirty="0">
                <a:latin typeface="Abadi" panose="020B0604020104020204" pitchFamily="34" charset="0"/>
              </a:rPr>
            </a:br>
            <a:r>
              <a:rPr lang="en-GB" sz="4000" cap="none" dirty="0">
                <a:latin typeface="Abadi" panose="020B0604020104020204" pitchFamily="34" charset="0"/>
              </a:rPr>
              <a:t>Ask questions: No question is a silly one and they help you learn.</a:t>
            </a:r>
            <a:br>
              <a:rPr lang="en-GB" sz="4000" cap="none" dirty="0">
                <a:latin typeface="Abadi" panose="020B0604020104020204" pitchFamily="34" charset="0"/>
              </a:rPr>
            </a:br>
            <a:r>
              <a:rPr lang="en-GB" sz="4000" cap="none" dirty="0">
                <a:latin typeface="Abadi" panose="020B0604020104020204" pitchFamily="34" charset="0"/>
              </a:rPr>
              <a:t>It is my job to keep you on track and I’m rooting for you!</a:t>
            </a:r>
          </a:p>
        </p:txBody>
      </p:sp>
      <p:pic>
        <p:nvPicPr>
          <p:cNvPr id="4" name="Picture 2">
            <a:extLst>
              <a:ext uri="{FF2B5EF4-FFF2-40B4-BE49-F238E27FC236}">
                <a16:creationId xmlns:a16="http://schemas.microsoft.com/office/drawing/2014/main" id="{FA3417AC-D033-05DC-FEE3-E4F7E79C4A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10948" y="1296103"/>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387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61DF94A-DA27-1E29-408E-F5360E814FB0}"/>
              </a:ext>
            </a:extLst>
          </p:cNvPr>
          <p:cNvSpPr>
            <a:spLocks noGrp="1"/>
          </p:cNvSpPr>
          <p:nvPr>
            <p:ph type="subTitle" idx="1"/>
          </p:nvPr>
        </p:nvSpPr>
        <p:spPr>
          <a:xfrm>
            <a:off x="7149948" y="1189821"/>
            <a:ext cx="4484492" cy="4516915"/>
          </a:xfrm>
        </p:spPr>
        <p:txBody>
          <a:bodyPr>
            <a:normAutofit fontScale="92500" lnSpcReduction="10000"/>
          </a:bodyPr>
          <a:lstStyle/>
          <a:p>
            <a:r>
              <a:rPr lang="en-GB" sz="4000" dirty="0"/>
              <a:t>Let’s take a closer look at the scheme of work and the assessment guidelines.</a:t>
            </a:r>
          </a:p>
        </p:txBody>
      </p:sp>
      <p:pic>
        <p:nvPicPr>
          <p:cNvPr id="5" name="Picture 2">
            <a:extLst>
              <a:ext uri="{FF2B5EF4-FFF2-40B4-BE49-F238E27FC236}">
                <a16:creationId xmlns:a16="http://schemas.microsoft.com/office/drawing/2014/main" id="{8E2DF628-5D12-E05A-8CE0-388792E85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26" y="296406"/>
            <a:ext cx="6559037" cy="62278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Gradient Circl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{D7B252F0-54E8-4E93-87C9-D4AA2CF84EE8}f4c2fa09-5552-4190-875c-1979579583e2-TFc553d604-a3b6-4c52-b2ed-3a769335c0fd_win32</Template>
  <TotalTime>99</TotalTime>
  <Words>479</Words>
  <Application>Microsoft Office PowerPoint</Application>
  <PresentationFormat>Widescreen</PresentationFormat>
  <Paragraphs>61</Paragraphs>
  <Slides>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Abadi</vt:lpstr>
      <vt:lpstr>Aptos</vt:lpstr>
      <vt:lpstr>Arial</vt:lpstr>
      <vt:lpstr>Lora</vt:lpstr>
      <vt:lpstr>Playfair Display Black</vt:lpstr>
      <vt:lpstr>Poppins Light</vt:lpstr>
      <vt:lpstr>Times New Roman</vt:lpstr>
      <vt:lpstr>Gradient Circle</vt:lpstr>
      <vt:lpstr>Introduction to integrated health and social care</vt:lpstr>
      <vt:lpstr>PowerPoint Presentation</vt:lpstr>
      <vt:lpstr>PowerPoint Presentation</vt:lpstr>
      <vt:lpstr>PowerPoint Presentation</vt:lpstr>
      <vt:lpstr>What you will learn</vt:lpstr>
      <vt:lpstr>PowerPoint Presentation</vt:lpstr>
      <vt:lpstr>We will be applying the taught content to your assessments throughout our sessions. Make sure you make notes. We will have specific sessions where we will focus on your assessments. Ask questions: No question is a silly one and they help you learn. It is my job to keep you on track and I’m rooting for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John</dc:creator>
  <cp:lastModifiedBy>Stephanie John</cp:lastModifiedBy>
  <cp:revision>1</cp:revision>
  <dcterms:created xsi:type="dcterms:W3CDTF">2026-09-26T10:51:37Z</dcterms:created>
  <dcterms:modified xsi:type="dcterms:W3CDTF">2026-09-26T12:31:23Z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