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sldIdLst>
    <p:sldId id="256" r:id="rId2"/>
    <p:sldId id="324" r:id="rId3"/>
    <p:sldId id="259" r:id="rId4"/>
    <p:sldId id="260" r:id="rId5"/>
    <p:sldId id="257" r:id="rId6"/>
    <p:sldId id="261" r:id="rId7"/>
    <p:sldId id="304" r:id="rId8"/>
    <p:sldId id="305" r:id="rId9"/>
    <p:sldId id="269" r:id="rId10"/>
    <p:sldId id="264" r:id="rId11"/>
    <p:sldId id="326" r:id="rId12"/>
    <p:sldId id="265" r:id="rId13"/>
    <p:sldId id="306" r:id="rId14"/>
    <p:sldId id="328" r:id="rId15"/>
    <p:sldId id="307" r:id="rId16"/>
    <p:sldId id="266" r:id="rId17"/>
    <p:sldId id="268" r:id="rId18"/>
    <p:sldId id="258" r:id="rId19"/>
    <p:sldId id="263" r:id="rId20"/>
    <p:sldId id="267" r:id="rId21"/>
    <p:sldId id="325"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327" r:id="rId50"/>
    <p:sldId id="298" r:id="rId51"/>
    <p:sldId id="299" r:id="rId52"/>
    <p:sldId id="300" r:id="rId53"/>
    <p:sldId id="301" r:id="rId54"/>
    <p:sldId id="302" r:id="rId55"/>
    <p:sldId id="303" r:id="rId56"/>
    <p:sldId id="329" r:id="rId57"/>
    <p:sldId id="330" r:id="rId58"/>
    <p:sldId id="331" r:id="rId59"/>
    <p:sldId id="332" r:id="rId6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00" autoAdjust="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1434" tIns="45717" rIns="91434" bIns="45717" rtlCol="0"/>
          <a:lstStyle>
            <a:lvl1pPr algn="l">
              <a:defRPr sz="1200"/>
            </a:lvl1pPr>
          </a:lstStyle>
          <a:p>
            <a:endParaRPr lang="en-GB"/>
          </a:p>
        </p:txBody>
      </p:sp>
      <p:sp>
        <p:nvSpPr>
          <p:cNvPr id="3" name="Date Placeholder 2"/>
          <p:cNvSpPr>
            <a:spLocks noGrp="1"/>
          </p:cNvSpPr>
          <p:nvPr>
            <p:ph type="dt" idx="1"/>
          </p:nvPr>
        </p:nvSpPr>
        <p:spPr>
          <a:xfrm>
            <a:off x="3850444" y="0"/>
            <a:ext cx="2945659" cy="496332"/>
          </a:xfrm>
          <a:prstGeom prst="rect">
            <a:avLst/>
          </a:prstGeom>
        </p:spPr>
        <p:txBody>
          <a:bodyPr vert="horz" lIns="91434" tIns="45717" rIns="91434" bIns="45717" rtlCol="0"/>
          <a:lstStyle>
            <a:lvl1pPr algn="r">
              <a:defRPr sz="1200"/>
            </a:lvl1pPr>
          </a:lstStyle>
          <a:p>
            <a:fld id="{9A0EC9B3-491D-4321-BBD4-F9EC6ACE33D3}" type="datetimeFigureOut">
              <a:rPr lang="en-GB" smtClean="0"/>
              <a:pPr/>
              <a:t>08/01/2019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34" tIns="45717" rIns="91434" bIns="45717"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434" tIns="45717" rIns="91434" bIns="4571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28583"/>
            <a:ext cx="2945659" cy="496332"/>
          </a:xfrm>
          <a:prstGeom prst="rect">
            <a:avLst/>
          </a:prstGeom>
        </p:spPr>
        <p:txBody>
          <a:bodyPr vert="horz" lIns="91434" tIns="45717" rIns="91434" bIns="45717"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1434" tIns="45717" rIns="91434" bIns="45717" rtlCol="0" anchor="b"/>
          <a:lstStyle>
            <a:lvl1pPr algn="r">
              <a:defRPr sz="1200"/>
            </a:lvl1pPr>
          </a:lstStyle>
          <a:p>
            <a:fld id="{B99B4170-5881-4B21-9DBE-7788E3DE8E65}" type="slidenum">
              <a:rPr lang="en-GB" smtClean="0"/>
              <a:pPr/>
              <a:t>‹#›</a:t>
            </a:fld>
            <a:endParaRPr lang="en-GB"/>
          </a:p>
        </p:txBody>
      </p:sp>
    </p:spTree>
    <p:extLst>
      <p:ext uri="{BB962C8B-B14F-4D97-AF65-F5344CB8AC3E}">
        <p14:creationId xmlns:p14="http://schemas.microsoft.com/office/powerpoint/2010/main" val="304614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9B4170-5881-4B21-9DBE-7788E3DE8E65}" type="slidenum">
              <a:rPr lang="en-GB" smtClean="0"/>
              <a:pPr/>
              <a:t>5</a:t>
            </a:fld>
            <a:endParaRPr lang="en-GB"/>
          </a:p>
        </p:txBody>
      </p:sp>
    </p:spTree>
    <p:extLst>
      <p:ext uri="{BB962C8B-B14F-4D97-AF65-F5344CB8AC3E}">
        <p14:creationId xmlns:p14="http://schemas.microsoft.com/office/powerpoint/2010/main" val="1367716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9B4170-5881-4B21-9DBE-7788E3DE8E65}" type="slidenum">
              <a:rPr lang="en-GB" smtClean="0"/>
              <a:pPr/>
              <a:t>43</a:t>
            </a:fld>
            <a:endParaRPr lang="en-GB"/>
          </a:p>
        </p:txBody>
      </p:sp>
    </p:spTree>
    <p:extLst>
      <p:ext uri="{BB962C8B-B14F-4D97-AF65-F5344CB8AC3E}">
        <p14:creationId xmlns:p14="http://schemas.microsoft.com/office/powerpoint/2010/main" val="2878362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22F70C8-E640-4AA7-A73A-F2565F63AE6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22F70C8-E640-4AA7-A73A-F2565F63AE65}"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8D9EC46-5129-4014-A984-E27CF2375DE1}" type="datetimeFigureOut">
              <a:rPr lang="en-GB" smtClean="0"/>
              <a:pPr/>
              <a:t>08/01/2019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22F70C8-E640-4AA7-A73A-F2565F63AE65}"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frm=1&amp;source=images&amp;cd=&amp;cad=rja&amp;docid=cq5zgIgwqiwiMM&amp;tbnid=xJzZrck6cJWlnM:&amp;ved=0CAUQjRw&amp;url=http://www.australia.com/lonely-planet-us-sydney-blue-mountains-nsw.aspx&amp;ei=ly8XUveWLqWG0AWGg4H4BQ&amp;bvm=bv.51156542,d.d2k&amp;psig=AFQjCNHEZxjmt0zTX01wazdTzwZicGjM0Q&amp;ust=137733759981236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ogle.co.uk/url?sa=i&amp;rct=j&amp;q=&amp;esrc=s&amp;source=images&amp;cd=&amp;cad=rja&amp;uact=8&amp;ved=0CAcQjRxqFQoTCJ2Rt66x58gCFQtXGgodxzUB1A&amp;url=https://en.wikipedia.org/wiki/Geology_of_Great_Britain&amp;bvm=bv.106130839,d.d2s&amp;psig=AFQjCNFgqLqCXI7UeXIctS6_EKoWy9BSaQ&amp;ust=144619793559552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hyperlink" Target="http://www.google.co.uk/url?sa=i&amp;rct=j&amp;q=&amp;esrc=s&amp;frm=1&amp;source=images&amp;cd=&amp;cad=rja&amp;docid=zhlRfkVL-x0gMM&amp;tbnid=kJ2HnNiqrMVibM:&amp;ved=0CAUQjRw&amp;url=http://ntenvironmentalwork.net/2013/01/04/taking-the-long-view-at-wenlock-edge-shropshire/&amp;ei=GBgeUufQKeiJ0AWFiIBg&amp;bvm=bv.51156542,d.d2k&amp;psig=AFQjCNEdgAJ1Q_EqWFP_DL65590k2MiAAA&amp;ust=137779035302949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uk/url?sa=i&amp;rct=j&amp;q=&amp;esrc=s&amp;source=images&amp;cd=&amp;cad=rja&amp;uact=8&amp;ved=0CAcQjRxqFQoTCMaox72N5cgCFQhwGgodmKkHbQ&amp;url=https://lifescitpjhs.wikispaces.com/Geologic+Cross-sections&amp;bvm=bv.106130839,d.d2s&amp;psig=AFQjCNGTCE8sMJF4sVI6POi8fY7ZEJwYXQ&amp;ust=144611948598942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8.jpe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hyperlink" Target="http://www.google.co.uk/url?sa=i&amp;rct=j&amp;q=&amp;esrc=s&amp;frm=1&amp;source=images&amp;cd=&amp;cad=rja&amp;docid=E8FzGgDqFUh0eM&amp;tbnid=nDLCan1Dl6y1tM:&amp;ved=0CAUQjRw&amp;url=http://bc.outcrop.org/GEOL_B10/lecture18.html&amp;ei=fc6MUsiCAeOn0QXFq4CQCw&amp;bvm=bv.56643336,d.d2k&amp;psig=AFQjCNGkF2PHAQETPD36c24lkNo-CytOmA&amp;ust=1385045387262363" TargetMode="External"/><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8.jpe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hyperlink" Target="http://www.google.co.uk/url?sa=i&amp;rct=j&amp;q=&amp;esrc=s&amp;frm=1&amp;source=images&amp;cd=&amp;cad=rja&amp;docid=E8FzGgDqFUh0eM&amp;tbnid=nDLCan1Dl6y1tM:&amp;ved=0CAUQjRw&amp;url=http://bc.outcrop.org/GEOL_B10/lecture18.html&amp;ei=fc6MUsiCAeOn0QXFq4CQCw&amp;bvm=bv.56643336,d.d2k&amp;psig=AFQjCNGkF2PHAQETPD36c24lkNo-CytOmA&amp;ust=1385045387262363" TargetMode="External"/><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4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4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9.png"/><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http://www.australia.com/contentimages/campaigns-blue-mountain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55576" y="1484784"/>
            <a:ext cx="7772400" cy="1470025"/>
          </a:xfrm>
        </p:spPr>
        <p:txBody>
          <a:bodyPr/>
          <a:lstStyle/>
          <a:p>
            <a:r>
              <a:rPr lang="en-GB" dirty="0" smtClean="0">
                <a:solidFill>
                  <a:schemeClr val="tx1"/>
                </a:solidFill>
              </a:rPr>
              <a:t>GEOLOGICAL MAPPING</a:t>
            </a:r>
            <a:endParaRPr lang="en-GB" dirty="0">
              <a:solidFill>
                <a:schemeClr val="tx1"/>
              </a:solidFill>
            </a:endParaRPr>
          </a:p>
        </p:txBody>
      </p:sp>
      <p:sp>
        <p:nvSpPr>
          <p:cNvPr id="3" name="Subtitle 2"/>
          <p:cNvSpPr>
            <a:spLocks noGrp="1"/>
          </p:cNvSpPr>
          <p:nvPr>
            <p:ph type="subTitle" idx="1"/>
          </p:nvPr>
        </p:nvSpPr>
        <p:spPr>
          <a:xfrm>
            <a:off x="3635896" y="4509120"/>
            <a:ext cx="5373555" cy="1752600"/>
          </a:xfrm>
        </p:spPr>
        <p:txBody>
          <a:bodyPr>
            <a:normAutofit fontScale="77500" lnSpcReduction="20000"/>
          </a:bodyPr>
          <a:lstStyle/>
          <a:p>
            <a:pPr algn="r"/>
            <a:r>
              <a:rPr lang="en-US" b="1" dirty="0" smtClean="0"/>
              <a:t>Faculty of Architecture, Computing and Engineering</a:t>
            </a:r>
          </a:p>
          <a:p>
            <a:pPr algn="r"/>
            <a:r>
              <a:rPr lang="en-US" b="1" dirty="0" smtClean="0"/>
              <a:t>School of the Built and Natural Environments</a:t>
            </a:r>
            <a:endParaRPr lang="en-GB" dirty="0" smtClean="0"/>
          </a:p>
          <a:p>
            <a:pPr algn="r"/>
            <a:r>
              <a:rPr lang="en-US" b="1" dirty="0" smtClean="0">
                <a:latin typeface="Lucida Sans Unicode" pitchFamily="34" charset="0"/>
                <a:cs typeface="Lucida Sans Unicode" pitchFamily="34" charset="0"/>
              </a:rPr>
              <a:t>Allan Nantel</a:t>
            </a:r>
          </a:p>
          <a:p>
            <a:pPr algn="r"/>
            <a:r>
              <a:rPr lang="en-US" b="1" dirty="0" smtClean="0">
                <a:latin typeface="Lucida Sans Unicode" pitchFamily="34" charset="0"/>
                <a:cs typeface="Lucida Sans Unicode" pitchFamily="34" charset="0"/>
              </a:rPr>
              <a:t>September 2018</a:t>
            </a:r>
            <a:endParaRPr lang="en-US" dirty="0" smtClean="0">
              <a:latin typeface="Lucida Sans Unicode" pitchFamily="34" charset="0"/>
              <a:cs typeface="Lucida Sans Unicode" pitchFamily="34" charset="0"/>
            </a:endParaRPr>
          </a:p>
          <a:p>
            <a:endParaRPr lang="en-GB" dirty="0"/>
          </a:p>
        </p:txBody>
      </p:sp>
      <p:sp>
        <p:nvSpPr>
          <p:cNvPr id="4" name="Rectangle 3"/>
          <p:cNvSpPr/>
          <p:nvPr/>
        </p:nvSpPr>
        <p:spPr>
          <a:xfrm>
            <a:off x="107503" y="528953"/>
            <a:ext cx="3290901" cy="369332"/>
          </a:xfrm>
          <a:prstGeom prst="rect">
            <a:avLst/>
          </a:prstGeom>
        </p:spPr>
        <p:txBody>
          <a:bodyPr wrap="none">
            <a:spAutoFit/>
          </a:bodyPr>
          <a:lstStyle/>
          <a:p>
            <a:r>
              <a:rPr lang="en-GB" b="1" dirty="0" smtClean="0"/>
              <a:t>GEOLOGY AND SOIL MECHANICS</a:t>
            </a:r>
            <a:endParaRPr lang="en-GB" b="1" dirty="0"/>
          </a:p>
        </p:txBody>
      </p:sp>
    </p:spTree>
    <p:extLst>
      <p:ext uri="{BB962C8B-B14F-4D97-AF65-F5344CB8AC3E}">
        <p14:creationId xmlns:p14="http://schemas.microsoft.com/office/powerpoint/2010/main" val="1334971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373616" cy="218288"/>
          </a:xfrm>
        </p:spPr>
        <p:txBody>
          <a:bodyPr>
            <a:noAutofit/>
          </a:bodyPr>
          <a:lstStyle/>
          <a:p>
            <a:r>
              <a:rPr lang="en-GB" sz="2400" b="1" u="sng" dirty="0" smtClean="0">
                <a:solidFill>
                  <a:srgbClr val="0070C0"/>
                </a:solidFill>
              </a:rPr>
              <a:t> </a:t>
            </a:r>
            <a:r>
              <a:rPr lang="en-GB" sz="2400" b="1" u="sng" dirty="0" smtClean="0">
                <a:solidFill>
                  <a:schemeClr val="tx1"/>
                </a:solidFill>
                <a:latin typeface="+mn-lt"/>
              </a:rPr>
              <a:t>Why make a Map – Horizontal / Vertical?</a:t>
            </a:r>
            <a:endParaRPr lang="en-GB" sz="2400" b="1" u="sng" dirty="0">
              <a:solidFill>
                <a:schemeClr val="tx1"/>
              </a:solidFill>
              <a:latin typeface="+mn-lt"/>
            </a:endParaRPr>
          </a:p>
        </p:txBody>
      </p:sp>
      <p:sp>
        <p:nvSpPr>
          <p:cNvPr id="3" name="Content Placeholder 2"/>
          <p:cNvSpPr>
            <a:spLocks noGrp="1"/>
          </p:cNvSpPr>
          <p:nvPr>
            <p:ph idx="1"/>
          </p:nvPr>
        </p:nvSpPr>
        <p:spPr>
          <a:xfrm>
            <a:off x="457200" y="3068960"/>
            <a:ext cx="8229600" cy="2660928"/>
          </a:xfrm>
        </p:spPr>
        <p:txBody>
          <a:bodyPr>
            <a:noAutofit/>
          </a:bodyPr>
          <a:lstStyle/>
          <a:p>
            <a:pPr marL="0" indent="0">
              <a:buNone/>
            </a:pPr>
            <a:r>
              <a:rPr lang="en-GB" sz="1800" b="1" dirty="0" smtClean="0">
                <a:solidFill>
                  <a:srgbClr val="0070C0"/>
                </a:solidFill>
              </a:rPr>
              <a:t>They allow theories to be established on:</a:t>
            </a:r>
          </a:p>
          <a:p>
            <a:pPr marL="0" indent="0">
              <a:buNone/>
            </a:pPr>
            <a:endParaRPr lang="en-GB" sz="1800" b="1" dirty="0" smtClean="0">
              <a:solidFill>
                <a:srgbClr val="0070C0"/>
              </a:solidFill>
            </a:endParaRPr>
          </a:p>
          <a:p>
            <a:pPr>
              <a:buFont typeface="Arial" pitchFamily="34" charset="0"/>
              <a:buChar char="•"/>
            </a:pPr>
            <a:r>
              <a:rPr lang="en-GB" sz="1800" b="1" dirty="0" smtClean="0">
                <a:solidFill>
                  <a:srgbClr val="0070C0"/>
                </a:solidFill>
              </a:rPr>
              <a:t>Ore deposits – controls to be applied in their extraction.</a:t>
            </a:r>
          </a:p>
          <a:p>
            <a:pPr>
              <a:buFont typeface="Arial" pitchFamily="34" charset="0"/>
              <a:buChar char="•"/>
            </a:pPr>
            <a:r>
              <a:rPr lang="en-GB" sz="1800" b="1" dirty="0" smtClean="0">
                <a:solidFill>
                  <a:srgbClr val="0070C0"/>
                </a:solidFill>
              </a:rPr>
              <a:t>Predictions on location, size and grade of potential ore </a:t>
            </a:r>
          </a:p>
          <a:p>
            <a:pPr marL="0" indent="0">
              <a:buNone/>
            </a:pPr>
            <a:r>
              <a:rPr lang="en-GB" sz="1800" b="1" dirty="0" smtClean="0">
                <a:solidFill>
                  <a:srgbClr val="0070C0"/>
                </a:solidFill>
              </a:rPr>
              <a:t>     deposits.</a:t>
            </a:r>
          </a:p>
          <a:p>
            <a:pPr>
              <a:buFont typeface="Arial" pitchFamily="34" charset="0"/>
              <a:buChar char="•"/>
            </a:pPr>
            <a:r>
              <a:rPr lang="en-GB" sz="1800" b="1" dirty="0">
                <a:solidFill>
                  <a:srgbClr val="0070C0"/>
                </a:solidFill>
              </a:rPr>
              <a:t>M</a:t>
            </a:r>
            <a:r>
              <a:rPr lang="en-GB" sz="1800" b="1" dirty="0" smtClean="0">
                <a:solidFill>
                  <a:srgbClr val="0070C0"/>
                </a:solidFill>
              </a:rPr>
              <a:t>ineralisation of precious metals.</a:t>
            </a:r>
          </a:p>
          <a:p>
            <a:pPr>
              <a:buFont typeface="Arial" pitchFamily="34" charset="0"/>
              <a:buChar char="•"/>
            </a:pPr>
            <a:r>
              <a:rPr lang="en-GB" sz="1800" b="1" dirty="0" smtClean="0">
                <a:solidFill>
                  <a:srgbClr val="0070C0"/>
                </a:solidFill>
              </a:rPr>
              <a:t>Possibilities for the existence of gas / oil  / coal deposits.</a:t>
            </a:r>
          </a:p>
          <a:p>
            <a:pPr>
              <a:buFont typeface="Arial" pitchFamily="34" charset="0"/>
              <a:buChar char="•"/>
            </a:pPr>
            <a:r>
              <a:rPr lang="en-GB" sz="1800" b="1" dirty="0" smtClean="0">
                <a:solidFill>
                  <a:srgbClr val="0070C0"/>
                </a:solidFill>
              </a:rPr>
              <a:t>Suitability and stability for foundations.</a:t>
            </a:r>
          </a:p>
          <a:p>
            <a:pPr>
              <a:buFont typeface="Arial" pitchFamily="34" charset="0"/>
              <a:buChar char="•"/>
            </a:pPr>
            <a:r>
              <a:rPr lang="en-GB" sz="1800" b="1" dirty="0" smtClean="0">
                <a:solidFill>
                  <a:srgbClr val="0070C0"/>
                </a:solidFill>
              </a:rPr>
              <a:t>Suitability for mining and drilling.</a:t>
            </a:r>
          </a:p>
          <a:p>
            <a:pPr>
              <a:buFont typeface="Arial" pitchFamily="34" charset="0"/>
              <a:buChar char="•"/>
            </a:pPr>
            <a:r>
              <a:rPr lang="en-GB" sz="1800" b="1" dirty="0" smtClean="0">
                <a:solidFill>
                  <a:srgbClr val="0070C0"/>
                </a:solidFill>
              </a:rPr>
              <a:t>The Location of faults and unconformities that could impact the above.</a:t>
            </a:r>
          </a:p>
          <a:p>
            <a:pPr>
              <a:buFont typeface="Arial" pitchFamily="34" charset="0"/>
              <a:buChar char="•"/>
            </a:pPr>
            <a:endParaRPr lang="en-GB" sz="1800" b="1" dirty="0" smtClean="0">
              <a:solidFill>
                <a:srgbClr val="0070C0"/>
              </a:solidFill>
            </a:endParaRPr>
          </a:p>
          <a:p>
            <a:endParaRPr lang="en-GB" sz="1800" dirty="0"/>
          </a:p>
        </p:txBody>
      </p:sp>
      <p:sp>
        <p:nvSpPr>
          <p:cNvPr id="4" name="TextBox 3"/>
          <p:cNvSpPr txBox="1"/>
          <p:nvPr/>
        </p:nvSpPr>
        <p:spPr>
          <a:xfrm>
            <a:off x="467544" y="1124744"/>
            <a:ext cx="8208912" cy="1815882"/>
          </a:xfrm>
          <a:prstGeom prst="rect">
            <a:avLst/>
          </a:prstGeom>
          <a:noFill/>
        </p:spPr>
        <p:txBody>
          <a:bodyPr wrap="square" rtlCol="0">
            <a:spAutoFit/>
          </a:bodyPr>
          <a:lstStyle/>
          <a:p>
            <a:pPr algn="just"/>
            <a:r>
              <a:rPr lang="en-GB" dirty="0" smtClean="0"/>
              <a:t>A </a:t>
            </a:r>
            <a:r>
              <a:rPr lang="en-GB" sz="2000" b="1" dirty="0">
                <a:solidFill>
                  <a:srgbClr val="0070C0"/>
                </a:solidFill>
              </a:rPr>
              <a:t>G</a:t>
            </a:r>
            <a:r>
              <a:rPr lang="en-GB" sz="2000" b="1" dirty="0" smtClean="0">
                <a:solidFill>
                  <a:srgbClr val="0070C0"/>
                </a:solidFill>
              </a:rPr>
              <a:t>eological </a:t>
            </a:r>
            <a:r>
              <a:rPr lang="en-GB" sz="2000" b="1" dirty="0">
                <a:solidFill>
                  <a:srgbClr val="0070C0"/>
                </a:solidFill>
              </a:rPr>
              <a:t>M</a:t>
            </a:r>
            <a:r>
              <a:rPr lang="en-GB" sz="2000" b="1" dirty="0" smtClean="0">
                <a:solidFill>
                  <a:srgbClr val="0070C0"/>
                </a:solidFill>
              </a:rPr>
              <a:t>ap </a:t>
            </a:r>
            <a:r>
              <a:rPr lang="en-GB" dirty="0" smtClean="0"/>
              <a:t>is a </a:t>
            </a:r>
            <a:r>
              <a:rPr lang="en-GB" b="1" dirty="0" smtClean="0">
                <a:solidFill>
                  <a:srgbClr val="0070C0"/>
                </a:solidFill>
              </a:rPr>
              <a:t>graphical presentation of geological observations </a:t>
            </a:r>
            <a:r>
              <a:rPr lang="en-GB" dirty="0" smtClean="0"/>
              <a:t>and interpretations </a:t>
            </a:r>
            <a:r>
              <a:rPr lang="en-GB" b="1" dirty="0" smtClean="0">
                <a:solidFill>
                  <a:srgbClr val="0070C0"/>
                </a:solidFill>
              </a:rPr>
              <a:t>on a horizontal plane</a:t>
            </a:r>
            <a:r>
              <a:rPr lang="en-GB" dirty="0" smtClean="0"/>
              <a:t>. </a:t>
            </a:r>
          </a:p>
          <a:p>
            <a:pPr algn="just"/>
            <a:r>
              <a:rPr lang="en-GB" dirty="0" smtClean="0"/>
              <a:t>A </a:t>
            </a:r>
            <a:r>
              <a:rPr lang="en-GB" sz="2000" b="1" dirty="0">
                <a:solidFill>
                  <a:srgbClr val="0070C0"/>
                </a:solidFill>
              </a:rPr>
              <a:t>G</a:t>
            </a:r>
            <a:r>
              <a:rPr lang="en-GB" sz="2000" b="1" dirty="0" smtClean="0">
                <a:solidFill>
                  <a:srgbClr val="0070C0"/>
                </a:solidFill>
              </a:rPr>
              <a:t>eological </a:t>
            </a:r>
            <a:r>
              <a:rPr lang="en-GB" sz="2000" b="1" dirty="0">
                <a:solidFill>
                  <a:srgbClr val="0070C0"/>
                </a:solidFill>
              </a:rPr>
              <a:t>S</a:t>
            </a:r>
            <a:r>
              <a:rPr lang="en-GB" sz="2000" b="1" dirty="0" smtClean="0">
                <a:solidFill>
                  <a:srgbClr val="0070C0"/>
                </a:solidFill>
              </a:rPr>
              <a:t>ection </a:t>
            </a:r>
            <a:r>
              <a:rPr lang="en-GB" dirty="0" smtClean="0"/>
              <a:t>is identical in nature to a map except that </a:t>
            </a:r>
            <a:r>
              <a:rPr lang="en-GB" b="1" dirty="0" smtClean="0">
                <a:solidFill>
                  <a:srgbClr val="0070C0"/>
                </a:solidFill>
              </a:rPr>
              <a:t>data is recorded and interpreted on a vertical rather than horizontal surface. </a:t>
            </a:r>
          </a:p>
          <a:p>
            <a:pPr algn="just"/>
            <a:r>
              <a:rPr lang="en-GB" dirty="0" smtClean="0"/>
              <a:t>Maps and sections are essential tools in visualising spatial, three dimensional geological relationships.</a:t>
            </a:r>
            <a:endParaRPr lang="en-GB" dirty="0"/>
          </a:p>
        </p:txBody>
      </p:sp>
      <p:pic>
        <p:nvPicPr>
          <p:cNvPr id="1026" name="Picture 2" descr="https://upload.wikimedia.org/wikipedia/commons/thumb/5/55/Geology_Map_UK.svg/2000px-Geology_Map_UK.svg.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2708727"/>
            <a:ext cx="1955451" cy="326083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452320" y="2708726"/>
            <a:ext cx="1348574" cy="276999"/>
          </a:xfrm>
          <a:prstGeom prst="rect">
            <a:avLst/>
          </a:prstGeom>
          <a:solidFill>
            <a:schemeClr val="bg1"/>
          </a:solidFill>
        </p:spPr>
        <p:txBody>
          <a:bodyPr wrap="none">
            <a:spAutoFit/>
          </a:bodyPr>
          <a:lstStyle/>
          <a:p>
            <a:r>
              <a:rPr lang="en-GB" sz="1200" b="1" dirty="0">
                <a:solidFill>
                  <a:srgbClr val="0070C0"/>
                </a:solidFill>
              </a:rPr>
              <a:t>Geological Map </a:t>
            </a:r>
            <a:endParaRPr lang="en-GB" sz="1200" dirty="0"/>
          </a:p>
        </p:txBody>
      </p:sp>
    </p:spTree>
    <p:extLst>
      <p:ext uri="{BB962C8B-B14F-4D97-AF65-F5344CB8AC3E}">
        <p14:creationId xmlns:p14="http://schemas.microsoft.com/office/powerpoint/2010/main" val="109811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424936" cy="6740307"/>
          </a:xfrm>
          <a:prstGeom prst="rect">
            <a:avLst/>
          </a:prstGeom>
          <a:noFill/>
        </p:spPr>
        <p:txBody>
          <a:bodyPr wrap="square" rtlCol="0">
            <a:spAutoFit/>
          </a:bodyPr>
          <a:lstStyle/>
          <a:p>
            <a:pPr algn="just"/>
            <a:r>
              <a:rPr lang="en-GB" dirty="0" smtClean="0"/>
              <a:t>Although folds and faults can often be seen in quarry faces, many geological structures are so large they are best picked out be aerial or satellite photograph. </a:t>
            </a:r>
            <a:r>
              <a:rPr lang="en-GB" b="1" dirty="0" smtClean="0">
                <a:solidFill>
                  <a:srgbClr val="0070C0"/>
                </a:solidFill>
              </a:rPr>
              <a:t>Field investigation will allow surface mapping of exposures</a:t>
            </a:r>
            <a:r>
              <a:rPr lang="en-GB" dirty="0" smtClean="0"/>
              <a:t>, that is places where rocks can be seen at the surface.</a:t>
            </a:r>
          </a:p>
          <a:p>
            <a:pPr algn="just"/>
            <a:endParaRPr lang="en-GB" dirty="0" smtClean="0"/>
          </a:p>
          <a:p>
            <a:pPr algn="just"/>
            <a:r>
              <a:rPr lang="en-GB" b="1" dirty="0" smtClean="0">
                <a:solidFill>
                  <a:srgbClr val="0070C0"/>
                </a:solidFill>
              </a:rPr>
              <a:t>Rocks are often not exposed</a:t>
            </a:r>
            <a:r>
              <a:rPr lang="en-GB" dirty="0" smtClean="0"/>
              <a:t>, being covered by </a:t>
            </a:r>
            <a:r>
              <a:rPr lang="en-GB" b="1" dirty="0" smtClean="0">
                <a:solidFill>
                  <a:srgbClr val="0070C0"/>
                </a:solidFill>
              </a:rPr>
              <a:t>‘drift’</a:t>
            </a:r>
            <a:r>
              <a:rPr lang="en-GB" dirty="0" smtClean="0"/>
              <a:t>, that is sediment such as peat, soil, sand, gravel etc. laid down during the last Ice Age.</a:t>
            </a:r>
          </a:p>
          <a:p>
            <a:pPr algn="just"/>
            <a:endParaRPr lang="en-GB" dirty="0">
              <a:solidFill>
                <a:srgbClr val="0070C0"/>
              </a:solidFill>
            </a:endParaRPr>
          </a:p>
          <a:p>
            <a:pPr algn="just"/>
            <a:r>
              <a:rPr lang="en-GB" b="1" dirty="0" smtClean="0">
                <a:solidFill>
                  <a:srgbClr val="0070C0"/>
                </a:solidFill>
              </a:rPr>
              <a:t>Section Maps show the geology that would lie beneath the building’s foundations with the soil removed. All the information about ‘sub-surface’ that may be of value is recorded prior to and during the mapping process:</a:t>
            </a:r>
          </a:p>
          <a:p>
            <a:r>
              <a:rPr lang="en-GB" dirty="0" smtClean="0"/>
              <a:t>These include what ??</a:t>
            </a:r>
          </a:p>
          <a:p>
            <a:endParaRPr lang="en-GB" dirty="0" smtClean="0"/>
          </a:p>
          <a:p>
            <a:pPr marL="285750" indent="-285750">
              <a:buFont typeface="Arial" pitchFamily="34" charset="0"/>
              <a:buChar char="•"/>
            </a:pPr>
            <a:r>
              <a:rPr lang="en-GB" b="1" dirty="0" smtClean="0">
                <a:solidFill>
                  <a:srgbClr val="0070C0"/>
                </a:solidFill>
              </a:rPr>
              <a:t>Details of rock type (bedrock)</a:t>
            </a:r>
          </a:p>
          <a:p>
            <a:pPr marL="285750" indent="-285750">
              <a:buFont typeface="Arial" pitchFamily="34" charset="0"/>
              <a:buChar char="•"/>
            </a:pPr>
            <a:r>
              <a:rPr lang="en-GB" b="1" dirty="0" smtClean="0">
                <a:solidFill>
                  <a:srgbClr val="0070C0"/>
                </a:solidFill>
              </a:rPr>
              <a:t>Depth of overlying ‘till’ or ‘drift’ (superficial geology)</a:t>
            </a:r>
          </a:p>
          <a:p>
            <a:pPr marL="285750" indent="-285750">
              <a:buFont typeface="Arial" pitchFamily="34" charset="0"/>
              <a:buChar char="•"/>
            </a:pPr>
            <a:r>
              <a:rPr lang="en-GB" b="1" dirty="0" smtClean="0">
                <a:solidFill>
                  <a:srgbClr val="0070C0"/>
                </a:solidFill>
              </a:rPr>
              <a:t>Hydro-geological and Engineering characteristics</a:t>
            </a:r>
          </a:p>
          <a:p>
            <a:pPr marL="285750" indent="-285750">
              <a:buFont typeface="Arial" pitchFamily="34" charset="0"/>
              <a:buChar char="•"/>
            </a:pPr>
            <a:r>
              <a:rPr lang="en-GB" b="1" dirty="0" smtClean="0">
                <a:solidFill>
                  <a:srgbClr val="0070C0"/>
                </a:solidFill>
              </a:rPr>
              <a:t>Landslide possibility</a:t>
            </a:r>
          </a:p>
          <a:p>
            <a:pPr marL="285750" indent="-285750">
              <a:buFont typeface="Arial" pitchFamily="34" charset="0"/>
              <a:buChar char="•"/>
            </a:pPr>
            <a:r>
              <a:rPr lang="en-GB" b="1" dirty="0" smtClean="0">
                <a:solidFill>
                  <a:srgbClr val="0070C0"/>
                </a:solidFill>
              </a:rPr>
              <a:t>Past and present mining activity</a:t>
            </a:r>
          </a:p>
          <a:p>
            <a:pPr marL="285750" indent="-285750">
              <a:buFont typeface="Arial" pitchFamily="34" charset="0"/>
              <a:buChar char="•"/>
            </a:pPr>
            <a:r>
              <a:rPr lang="en-GB" b="1" dirty="0" smtClean="0">
                <a:solidFill>
                  <a:srgbClr val="0070C0"/>
                </a:solidFill>
              </a:rPr>
              <a:t>Quarrying activities </a:t>
            </a:r>
          </a:p>
          <a:p>
            <a:pPr marL="285750" indent="-285750">
              <a:buFont typeface="Arial" pitchFamily="34" charset="0"/>
              <a:buChar char="•"/>
            </a:pPr>
            <a:r>
              <a:rPr lang="en-GB" b="1" dirty="0" smtClean="0">
                <a:solidFill>
                  <a:srgbClr val="0070C0"/>
                </a:solidFill>
              </a:rPr>
              <a:t>Past Industrial uses</a:t>
            </a:r>
          </a:p>
          <a:p>
            <a:pPr marL="285750" indent="-285750">
              <a:buFont typeface="Arial" pitchFamily="34" charset="0"/>
              <a:buChar char="•"/>
            </a:pPr>
            <a:r>
              <a:rPr lang="en-GB" b="1" dirty="0" smtClean="0">
                <a:solidFill>
                  <a:srgbClr val="0070C0"/>
                </a:solidFill>
              </a:rPr>
              <a:t>Any mineral resources present</a:t>
            </a:r>
          </a:p>
          <a:p>
            <a:pPr marL="285750" indent="-285750">
              <a:buFont typeface="Arial" pitchFamily="34" charset="0"/>
              <a:buChar char="•"/>
            </a:pPr>
            <a:endParaRPr lang="en-GB" b="1" dirty="0" smtClean="0">
              <a:solidFill>
                <a:srgbClr val="0070C0"/>
              </a:solidFill>
            </a:endParaRPr>
          </a:p>
          <a:p>
            <a:endParaRPr lang="en-GB" dirty="0" smtClean="0"/>
          </a:p>
          <a:p>
            <a:pPr marL="285750" indent="-285750">
              <a:buFont typeface="Arial" pitchFamily="34" charset="0"/>
              <a:buChar char="•"/>
            </a:pPr>
            <a:endParaRPr lang="en-GB" dirty="0"/>
          </a:p>
        </p:txBody>
      </p:sp>
      <p:sp>
        <p:nvSpPr>
          <p:cNvPr id="3" name="TextBox 2"/>
          <p:cNvSpPr txBox="1"/>
          <p:nvPr/>
        </p:nvSpPr>
        <p:spPr>
          <a:xfrm>
            <a:off x="323528" y="188640"/>
            <a:ext cx="6840760" cy="461665"/>
          </a:xfrm>
          <a:prstGeom prst="rect">
            <a:avLst/>
          </a:prstGeom>
          <a:solidFill>
            <a:schemeClr val="bg1">
              <a:lumMod val="95000"/>
            </a:schemeClr>
          </a:solidFill>
        </p:spPr>
        <p:txBody>
          <a:bodyPr wrap="square" rtlCol="0">
            <a:spAutoFit/>
          </a:bodyPr>
          <a:lstStyle/>
          <a:p>
            <a:r>
              <a:rPr lang="en-GB" sz="2400" b="1" u="sng" dirty="0" smtClean="0"/>
              <a:t>Mapping Relevance – What’s under the Drift?</a:t>
            </a:r>
            <a:endParaRPr lang="en-GB" sz="2400" b="1" u="sng" dirty="0"/>
          </a:p>
        </p:txBody>
      </p:sp>
    </p:spTree>
    <p:extLst>
      <p:ext uri="{BB962C8B-B14F-4D97-AF65-F5344CB8AC3E}">
        <p14:creationId xmlns:p14="http://schemas.microsoft.com/office/powerpoint/2010/main" val="819803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anim calcmode="lin" valueType="num">
                                      <p:cBhvr additive="base">
                                        <p:cTn id="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8" end="8"/>
                                            </p:txEl>
                                          </p:spTgt>
                                        </p:tgtEl>
                                        <p:attrNameLst>
                                          <p:attrName>style.visibility</p:attrName>
                                        </p:attrNameLst>
                                      </p:cBhvr>
                                      <p:to>
                                        <p:strVal val="visible"/>
                                      </p:to>
                                    </p:set>
                                    <p:anim calcmode="lin" valueType="num">
                                      <p:cBhvr additive="base">
                                        <p:cTn id="1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 calcmode="lin" valueType="num">
                                      <p:cBhvr additive="base">
                                        <p:cTn id="2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1" end="11"/>
                                            </p:txEl>
                                          </p:spTgt>
                                        </p:tgtEl>
                                        <p:attrNameLst>
                                          <p:attrName>style.visibility</p:attrName>
                                        </p:attrNameLst>
                                      </p:cBhvr>
                                      <p:to>
                                        <p:strVal val="visible"/>
                                      </p:to>
                                    </p:set>
                                    <p:anim calcmode="lin" valueType="num">
                                      <p:cBhvr additive="base">
                                        <p:cTn id="3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 calcmode="lin" valueType="num">
                                      <p:cBhvr additive="base">
                                        <p:cTn id="4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4" end="14"/>
                                            </p:txEl>
                                          </p:spTgt>
                                        </p:tgtEl>
                                        <p:attrNameLst>
                                          <p:attrName>style.visibility</p:attrName>
                                        </p:attrNameLst>
                                      </p:cBhvr>
                                      <p:to>
                                        <p:strVal val="visible"/>
                                      </p:to>
                                    </p:set>
                                    <p:anim calcmode="lin" valueType="num">
                                      <p:cBhvr additive="base">
                                        <p:cTn id="49"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020" y="764704"/>
            <a:ext cx="8424936" cy="5909310"/>
          </a:xfrm>
          <a:prstGeom prst="rect">
            <a:avLst/>
          </a:prstGeom>
          <a:noFill/>
        </p:spPr>
        <p:txBody>
          <a:bodyPr wrap="square" rtlCol="0">
            <a:spAutoFit/>
          </a:bodyPr>
          <a:lstStyle/>
          <a:p>
            <a:r>
              <a:rPr lang="en-GB" dirty="0" smtClean="0"/>
              <a:t>As we did in our basic rock classification principles, wherever rocks are exposed, the field geologist records the following:</a:t>
            </a:r>
          </a:p>
          <a:p>
            <a:pPr marL="285750" indent="-285750">
              <a:buFont typeface="Arial" pitchFamily="34" charset="0"/>
              <a:buChar char="•"/>
            </a:pPr>
            <a:r>
              <a:rPr lang="en-GB" b="1" dirty="0" smtClean="0">
                <a:solidFill>
                  <a:srgbClr val="0070C0"/>
                </a:solidFill>
              </a:rPr>
              <a:t>Colour</a:t>
            </a:r>
          </a:p>
          <a:p>
            <a:pPr marL="285750" indent="-285750">
              <a:buFont typeface="Arial" pitchFamily="34" charset="0"/>
              <a:buChar char="•"/>
            </a:pPr>
            <a:r>
              <a:rPr lang="en-GB" b="1" dirty="0" smtClean="0">
                <a:solidFill>
                  <a:srgbClr val="0070C0"/>
                </a:solidFill>
              </a:rPr>
              <a:t>Mineral Composition</a:t>
            </a:r>
          </a:p>
          <a:p>
            <a:pPr marL="285750" indent="-285750">
              <a:buFont typeface="Arial" pitchFamily="34" charset="0"/>
              <a:buChar char="•"/>
            </a:pPr>
            <a:r>
              <a:rPr lang="en-GB" b="1" dirty="0" smtClean="0">
                <a:solidFill>
                  <a:srgbClr val="0070C0"/>
                </a:solidFill>
              </a:rPr>
              <a:t>Texture</a:t>
            </a:r>
          </a:p>
          <a:p>
            <a:pPr marL="285750" indent="-285750">
              <a:buFont typeface="Arial" pitchFamily="34" charset="0"/>
              <a:buChar char="•"/>
            </a:pPr>
            <a:r>
              <a:rPr lang="en-GB" b="1" dirty="0" smtClean="0">
                <a:solidFill>
                  <a:srgbClr val="0070C0"/>
                </a:solidFill>
              </a:rPr>
              <a:t>Hardness</a:t>
            </a:r>
          </a:p>
          <a:p>
            <a:pPr marL="285750" indent="-285750">
              <a:buFont typeface="Arial" pitchFamily="34" charset="0"/>
              <a:buChar char="•"/>
            </a:pPr>
            <a:r>
              <a:rPr lang="en-GB" b="1" dirty="0" smtClean="0">
                <a:solidFill>
                  <a:srgbClr val="0070C0"/>
                </a:solidFill>
              </a:rPr>
              <a:t>Thickness</a:t>
            </a:r>
          </a:p>
          <a:p>
            <a:pPr marL="285750" indent="-285750">
              <a:buFont typeface="Arial" pitchFamily="34" charset="0"/>
              <a:buChar char="•"/>
            </a:pPr>
            <a:r>
              <a:rPr lang="en-GB" b="1" dirty="0" smtClean="0">
                <a:solidFill>
                  <a:srgbClr val="0070C0"/>
                </a:solidFill>
              </a:rPr>
              <a:t>Cleavage</a:t>
            </a:r>
          </a:p>
          <a:p>
            <a:pPr marL="285750" indent="-285750">
              <a:buFont typeface="Arial" pitchFamily="34" charset="0"/>
              <a:buChar char="•"/>
            </a:pPr>
            <a:r>
              <a:rPr lang="en-GB" b="1" dirty="0" smtClean="0">
                <a:solidFill>
                  <a:srgbClr val="0070C0"/>
                </a:solidFill>
              </a:rPr>
              <a:t>Fossil Content as an aid to ‘age of strata’ verification.</a:t>
            </a:r>
          </a:p>
          <a:p>
            <a:r>
              <a:rPr lang="en-GB" b="1" dirty="0" smtClean="0">
                <a:solidFill>
                  <a:srgbClr val="0070C0"/>
                </a:solidFill>
              </a:rPr>
              <a:t>     </a:t>
            </a:r>
          </a:p>
          <a:p>
            <a:r>
              <a:rPr lang="en-GB" b="1" dirty="0" smtClean="0">
                <a:solidFill>
                  <a:srgbClr val="0070C0"/>
                </a:solidFill>
              </a:rPr>
              <a:t>And geological information such as:</a:t>
            </a:r>
          </a:p>
          <a:p>
            <a:pPr marL="285750" indent="-285750">
              <a:buFont typeface="Arial" pitchFamily="34" charset="0"/>
              <a:buChar char="•"/>
            </a:pPr>
            <a:endParaRPr lang="en-GB" b="1" dirty="0">
              <a:solidFill>
                <a:srgbClr val="0070C0"/>
              </a:solidFill>
            </a:endParaRPr>
          </a:p>
          <a:p>
            <a:pPr marL="285750" indent="-285750">
              <a:buFont typeface="Arial" pitchFamily="34" charset="0"/>
              <a:buChar char="•"/>
            </a:pPr>
            <a:r>
              <a:rPr lang="en-GB" b="1" dirty="0" smtClean="0">
                <a:solidFill>
                  <a:srgbClr val="0070C0"/>
                </a:solidFill>
              </a:rPr>
              <a:t>Structures</a:t>
            </a:r>
            <a:endParaRPr lang="en-GB" b="1" dirty="0">
              <a:solidFill>
                <a:srgbClr val="0070C0"/>
              </a:solidFill>
            </a:endParaRPr>
          </a:p>
          <a:p>
            <a:pPr marL="285750" indent="-285750">
              <a:buFont typeface="Arial" pitchFamily="34" charset="0"/>
              <a:buChar char="•"/>
            </a:pPr>
            <a:r>
              <a:rPr lang="en-GB" b="1" dirty="0" smtClean="0">
                <a:solidFill>
                  <a:srgbClr val="0070C0"/>
                </a:solidFill>
              </a:rPr>
              <a:t>Dip / Strike</a:t>
            </a:r>
          </a:p>
          <a:p>
            <a:pPr marL="285750" indent="-285750">
              <a:buFont typeface="Arial" pitchFamily="34" charset="0"/>
              <a:buChar char="•"/>
            </a:pPr>
            <a:r>
              <a:rPr lang="en-GB" b="1" dirty="0" smtClean="0">
                <a:solidFill>
                  <a:srgbClr val="0070C0"/>
                </a:solidFill>
              </a:rPr>
              <a:t>Folds</a:t>
            </a:r>
          </a:p>
          <a:p>
            <a:pPr marL="285750" indent="-285750">
              <a:buFont typeface="Arial" pitchFamily="34" charset="0"/>
              <a:buChar char="•"/>
            </a:pPr>
            <a:r>
              <a:rPr lang="en-GB" b="1" dirty="0" smtClean="0">
                <a:solidFill>
                  <a:srgbClr val="0070C0"/>
                </a:solidFill>
              </a:rPr>
              <a:t>Faults</a:t>
            </a:r>
          </a:p>
          <a:p>
            <a:pPr marL="285750" indent="-285750">
              <a:buFont typeface="Arial" pitchFamily="34" charset="0"/>
              <a:buChar char="•"/>
            </a:pPr>
            <a:r>
              <a:rPr lang="en-GB" b="1" dirty="0" smtClean="0">
                <a:solidFill>
                  <a:srgbClr val="0070C0"/>
                </a:solidFill>
              </a:rPr>
              <a:t>Unconformity / Discontinuity</a:t>
            </a:r>
          </a:p>
          <a:p>
            <a:pPr marL="285750" indent="-285750">
              <a:buFont typeface="Arial" pitchFamily="34" charset="0"/>
              <a:buChar char="•"/>
            </a:pPr>
            <a:endParaRPr lang="en-GB" b="1" dirty="0">
              <a:solidFill>
                <a:srgbClr val="0070C0"/>
              </a:solidFill>
            </a:endParaRPr>
          </a:p>
          <a:p>
            <a:pPr algn="just"/>
            <a:r>
              <a:rPr lang="en-GB" b="1" dirty="0" smtClean="0">
                <a:solidFill>
                  <a:srgbClr val="0070C0"/>
                </a:solidFill>
              </a:rPr>
              <a:t>The object is to collect all possible evidence that can be used to create a three dimensional representation of the sub strata and its origins, properties that may affect engineering works  and any possible resource potential.</a:t>
            </a:r>
          </a:p>
        </p:txBody>
      </p:sp>
      <p:sp>
        <p:nvSpPr>
          <p:cNvPr id="3" name="TextBox 2"/>
          <p:cNvSpPr txBox="1"/>
          <p:nvPr/>
        </p:nvSpPr>
        <p:spPr>
          <a:xfrm>
            <a:off x="334802" y="332656"/>
            <a:ext cx="4752528" cy="461665"/>
          </a:xfrm>
          <a:prstGeom prst="rect">
            <a:avLst/>
          </a:prstGeom>
          <a:solidFill>
            <a:schemeClr val="bg1">
              <a:lumMod val="95000"/>
            </a:schemeClr>
          </a:solidFill>
        </p:spPr>
        <p:txBody>
          <a:bodyPr wrap="square" rtlCol="0">
            <a:spAutoFit/>
          </a:bodyPr>
          <a:lstStyle/>
          <a:p>
            <a:r>
              <a:rPr lang="en-GB" sz="2400" u="sng" dirty="0" smtClean="0"/>
              <a:t>What are we looking for?</a:t>
            </a:r>
            <a:endParaRPr lang="en-GB" sz="2400" u="sng" dirty="0"/>
          </a:p>
        </p:txBody>
      </p:sp>
    </p:spTree>
    <p:extLst>
      <p:ext uri="{BB962C8B-B14F-4D97-AF65-F5344CB8AC3E}">
        <p14:creationId xmlns:p14="http://schemas.microsoft.com/office/powerpoint/2010/main" val="1270328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5976664" cy="430887"/>
          </a:xfrm>
          <a:prstGeom prst="rect">
            <a:avLst/>
          </a:prstGeom>
          <a:solidFill>
            <a:schemeClr val="bg1">
              <a:lumMod val="95000"/>
            </a:schemeClr>
          </a:solidFill>
        </p:spPr>
        <p:txBody>
          <a:bodyPr wrap="square" rtlCol="0">
            <a:spAutoFit/>
          </a:bodyPr>
          <a:lstStyle/>
          <a:p>
            <a:r>
              <a:rPr lang="en-GB" sz="2200" b="1" dirty="0" smtClean="0"/>
              <a:t>Geological Mapping – The Vertical Section</a:t>
            </a:r>
            <a:endParaRPr lang="en-GB" sz="2200" b="1" dirty="0"/>
          </a:p>
        </p:txBody>
      </p:sp>
      <p:sp>
        <p:nvSpPr>
          <p:cNvPr id="3" name="TextBox 2"/>
          <p:cNvSpPr txBox="1"/>
          <p:nvPr/>
        </p:nvSpPr>
        <p:spPr>
          <a:xfrm>
            <a:off x="59808" y="930058"/>
            <a:ext cx="4940002" cy="2308324"/>
          </a:xfrm>
          <a:prstGeom prst="rect">
            <a:avLst/>
          </a:prstGeom>
          <a:solidFill>
            <a:schemeClr val="bg1"/>
          </a:solidFill>
        </p:spPr>
        <p:txBody>
          <a:bodyPr wrap="square" rtlCol="0">
            <a:spAutoFit/>
          </a:bodyPr>
          <a:lstStyle/>
          <a:p>
            <a:pPr algn="just"/>
            <a:r>
              <a:rPr lang="en-GB" dirty="0" smtClean="0"/>
              <a:t>A geological map is an ordnance survey map showing  locations and topography onto which is superimposed geological information. </a:t>
            </a:r>
          </a:p>
          <a:p>
            <a:pPr algn="just"/>
            <a:endParaRPr lang="en-GB" dirty="0" smtClean="0"/>
          </a:p>
          <a:p>
            <a:pPr algn="just"/>
            <a:endParaRPr lang="en-GB" dirty="0" smtClean="0"/>
          </a:p>
          <a:p>
            <a:pPr algn="just"/>
            <a:r>
              <a:rPr lang="en-GB" dirty="0" smtClean="0"/>
              <a:t>The distribution of rocks on a vertical plan below a particular line of reference at the surface is called a </a:t>
            </a:r>
            <a:r>
              <a:rPr lang="en-GB" b="1" dirty="0" smtClean="0">
                <a:solidFill>
                  <a:srgbClr val="0070C0"/>
                </a:solidFill>
              </a:rPr>
              <a:t>‘Vertical </a:t>
            </a:r>
            <a:r>
              <a:rPr lang="en-GB" b="1" dirty="0">
                <a:solidFill>
                  <a:srgbClr val="0070C0"/>
                </a:solidFill>
              </a:rPr>
              <a:t>G</a:t>
            </a:r>
            <a:r>
              <a:rPr lang="en-GB" b="1" dirty="0" smtClean="0">
                <a:solidFill>
                  <a:srgbClr val="0070C0"/>
                </a:solidFill>
              </a:rPr>
              <a:t>eological </a:t>
            </a:r>
            <a:r>
              <a:rPr lang="en-GB" b="1" dirty="0">
                <a:solidFill>
                  <a:srgbClr val="0070C0"/>
                </a:solidFill>
              </a:rPr>
              <a:t>C</a:t>
            </a:r>
            <a:r>
              <a:rPr lang="en-GB" b="1" dirty="0" smtClean="0">
                <a:solidFill>
                  <a:srgbClr val="0070C0"/>
                </a:solidFill>
              </a:rPr>
              <a:t>ross- </a:t>
            </a:r>
            <a:r>
              <a:rPr lang="en-GB" b="1" dirty="0">
                <a:solidFill>
                  <a:srgbClr val="0070C0"/>
                </a:solidFill>
              </a:rPr>
              <a:t>S</a:t>
            </a:r>
            <a:r>
              <a:rPr lang="en-GB" b="1" dirty="0" smtClean="0">
                <a:solidFill>
                  <a:srgbClr val="0070C0"/>
                </a:solidFill>
              </a:rPr>
              <a:t>ection’.</a:t>
            </a:r>
          </a:p>
        </p:txBody>
      </p:sp>
      <p:pic>
        <p:nvPicPr>
          <p:cNvPr id="2050" name="Picture 2" descr="C:\Users\fad-an\Desktop\ma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4943" y="1388546"/>
            <a:ext cx="3780744" cy="544522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74226" y="6435645"/>
            <a:ext cx="3734278" cy="369332"/>
          </a:xfrm>
          <a:prstGeom prst="rect">
            <a:avLst/>
          </a:prstGeom>
          <a:solidFill>
            <a:schemeClr val="bg1"/>
          </a:solidFill>
        </p:spPr>
        <p:txBody>
          <a:bodyPr wrap="square" rtlCol="0">
            <a:spAutoFit/>
          </a:bodyPr>
          <a:lstStyle/>
          <a:p>
            <a:endParaRPr lang="en-GB" dirty="0"/>
          </a:p>
        </p:txBody>
      </p:sp>
      <p:pic>
        <p:nvPicPr>
          <p:cNvPr id="1026" name="Picture 2" descr="http://ntenvironmentalwork.files.wordpress.com/2013/01/wenlock-edge-00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755" y="3289052"/>
            <a:ext cx="4917826" cy="33834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7" name="Straight Arrow Connector 6"/>
          <p:cNvCxnSpPr>
            <a:stCxn id="8" idx="0"/>
          </p:cNvCxnSpPr>
          <p:nvPr/>
        </p:nvCxnSpPr>
        <p:spPr>
          <a:xfrm flipH="1" flipV="1">
            <a:off x="7361545" y="2985228"/>
            <a:ext cx="1" cy="50630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66364" y="1965613"/>
            <a:ext cx="2553135" cy="338554"/>
          </a:xfrm>
          <a:prstGeom prst="rect">
            <a:avLst/>
          </a:prstGeom>
          <a:noFill/>
        </p:spPr>
        <p:txBody>
          <a:bodyPr wrap="none" rtlCol="0">
            <a:spAutoFit/>
          </a:bodyPr>
          <a:lstStyle/>
          <a:p>
            <a:r>
              <a:rPr lang="en-GB" sz="1600" b="1" dirty="0" smtClean="0">
                <a:solidFill>
                  <a:srgbClr val="0070C0"/>
                </a:solidFill>
              </a:rPr>
              <a:t>Take the example below:</a:t>
            </a:r>
            <a:endParaRPr lang="en-GB" sz="1600" b="1" dirty="0">
              <a:solidFill>
                <a:srgbClr val="0070C0"/>
              </a:solidFill>
            </a:endParaRPr>
          </a:p>
        </p:txBody>
      </p:sp>
      <p:sp>
        <p:nvSpPr>
          <p:cNvPr id="8" name="Flowchart: Connector 7"/>
          <p:cNvSpPr/>
          <p:nvPr/>
        </p:nvSpPr>
        <p:spPr>
          <a:xfrm>
            <a:off x="7308304" y="3491536"/>
            <a:ext cx="106483" cy="9628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450759" y="5887686"/>
            <a:ext cx="3581633" cy="784830"/>
          </a:xfrm>
          <a:prstGeom prst="rect">
            <a:avLst/>
          </a:prstGeom>
          <a:solidFill>
            <a:schemeClr val="bg1">
              <a:lumMod val="95000"/>
            </a:schemeClr>
          </a:solidFill>
        </p:spPr>
        <p:txBody>
          <a:bodyPr wrap="square" rtlCol="0">
            <a:spAutoFit/>
          </a:bodyPr>
          <a:lstStyle/>
          <a:p>
            <a:pPr algn="just"/>
            <a:r>
              <a:rPr lang="en-GB" sz="900" b="1" dirty="0"/>
              <a:t>This </a:t>
            </a:r>
            <a:r>
              <a:rPr lang="en-GB" sz="900" b="1" dirty="0" smtClean="0"/>
              <a:t>Escarpment </a:t>
            </a:r>
            <a:r>
              <a:rPr lang="en-GB" sz="900" b="1" dirty="0"/>
              <a:t>is formed by the Wenlock Limestone which is dipping gently South East</a:t>
            </a:r>
            <a:r>
              <a:rPr lang="en-GB" sz="900" b="1" dirty="0" smtClean="0"/>
              <a:t>. The </a:t>
            </a:r>
            <a:r>
              <a:rPr lang="en-GB" sz="900" b="1" dirty="0"/>
              <a:t>lower lying ground is the softer Wenlock shale that has seen greater erosion.</a:t>
            </a:r>
          </a:p>
          <a:p>
            <a:pPr algn="just"/>
            <a:r>
              <a:rPr lang="en-GB" sz="900" b="1" dirty="0"/>
              <a:t>This is an illustration of the </a:t>
            </a:r>
            <a:r>
              <a:rPr lang="en-GB" sz="900" b="1" dirty="0" smtClean="0"/>
              <a:t>LINK </a:t>
            </a:r>
            <a:r>
              <a:rPr lang="en-GB" sz="900" b="1" dirty="0"/>
              <a:t>between </a:t>
            </a:r>
            <a:r>
              <a:rPr lang="en-GB" sz="900" b="1" dirty="0" smtClean="0"/>
              <a:t>Geology (rock strata) </a:t>
            </a:r>
            <a:r>
              <a:rPr lang="en-GB" sz="900" b="1" dirty="0"/>
              <a:t>and </a:t>
            </a:r>
            <a:r>
              <a:rPr lang="en-GB" sz="900" b="1" dirty="0" smtClean="0"/>
              <a:t>Topography </a:t>
            </a:r>
            <a:r>
              <a:rPr lang="en-GB" sz="900" b="1" dirty="0"/>
              <a:t>(land shape).</a:t>
            </a:r>
          </a:p>
        </p:txBody>
      </p:sp>
      <p:sp>
        <p:nvSpPr>
          <p:cNvPr id="21" name="TextBox 20"/>
          <p:cNvSpPr txBox="1"/>
          <p:nvPr/>
        </p:nvSpPr>
        <p:spPr>
          <a:xfrm>
            <a:off x="251520" y="3356992"/>
            <a:ext cx="504056" cy="461665"/>
          </a:xfrm>
          <a:prstGeom prst="rect">
            <a:avLst/>
          </a:prstGeom>
          <a:noFill/>
        </p:spPr>
        <p:txBody>
          <a:bodyPr wrap="square" rtlCol="0">
            <a:spAutoFit/>
          </a:bodyPr>
          <a:lstStyle/>
          <a:p>
            <a:r>
              <a:rPr lang="en-GB" sz="2400" dirty="0" smtClean="0"/>
              <a:t>1.</a:t>
            </a:r>
            <a:endParaRPr lang="en-GB" sz="2400" dirty="0"/>
          </a:p>
        </p:txBody>
      </p:sp>
      <p:sp>
        <p:nvSpPr>
          <p:cNvPr id="22" name="TextBox 21"/>
          <p:cNvSpPr txBox="1"/>
          <p:nvPr/>
        </p:nvSpPr>
        <p:spPr>
          <a:xfrm>
            <a:off x="5360096" y="6343071"/>
            <a:ext cx="868087" cy="461665"/>
          </a:xfrm>
          <a:prstGeom prst="rect">
            <a:avLst/>
          </a:prstGeom>
          <a:noFill/>
        </p:spPr>
        <p:txBody>
          <a:bodyPr wrap="square" rtlCol="0">
            <a:spAutoFit/>
          </a:bodyPr>
          <a:lstStyle/>
          <a:p>
            <a:r>
              <a:rPr lang="en-GB" sz="2400" dirty="0" smtClean="0"/>
              <a:t>2.</a:t>
            </a:r>
            <a:endParaRPr lang="en-GB" sz="2400" dirty="0"/>
          </a:p>
        </p:txBody>
      </p:sp>
      <p:sp>
        <p:nvSpPr>
          <p:cNvPr id="23" name="TextBox 22"/>
          <p:cNvSpPr txBox="1"/>
          <p:nvPr/>
        </p:nvSpPr>
        <p:spPr>
          <a:xfrm>
            <a:off x="5310908" y="1340768"/>
            <a:ext cx="917276" cy="461665"/>
          </a:xfrm>
          <a:prstGeom prst="rect">
            <a:avLst/>
          </a:prstGeom>
          <a:noFill/>
        </p:spPr>
        <p:txBody>
          <a:bodyPr wrap="square" rtlCol="0">
            <a:spAutoFit/>
          </a:bodyPr>
          <a:lstStyle/>
          <a:p>
            <a:r>
              <a:rPr lang="en-GB" sz="2400" dirty="0" smtClean="0"/>
              <a:t>3.</a:t>
            </a:r>
            <a:endParaRPr lang="en-GB" sz="2400" dirty="0"/>
          </a:p>
        </p:txBody>
      </p:sp>
      <p:cxnSp>
        <p:nvCxnSpPr>
          <p:cNvPr id="14" name="Straight Arrow Connector 13"/>
          <p:cNvCxnSpPr/>
          <p:nvPr/>
        </p:nvCxnSpPr>
        <p:spPr>
          <a:xfrm flipV="1">
            <a:off x="4999810" y="2708920"/>
            <a:ext cx="325133"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5" name="TextBox 4"/>
          <p:cNvSpPr txBox="1"/>
          <p:nvPr/>
        </p:nvSpPr>
        <p:spPr>
          <a:xfrm>
            <a:off x="5504113" y="3419861"/>
            <a:ext cx="192667" cy="369332"/>
          </a:xfrm>
          <a:prstGeom prst="rect">
            <a:avLst/>
          </a:prstGeom>
          <a:noFill/>
        </p:spPr>
        <p:txBody>
          <a:bodyPr wrap="square" rtlCol="0">
            <a:spAutoFit/>
          </a:bodyPr>
          <a:lstStyle/>
          <a:p>
            <a:r>
              <a:rPr lang="en-GB" dirty="0" smtClean="0"/>
              <a:t>A</a:t>
            </a:r>
            <a:endParaRPr lang="en-GB" dirty="0"/>
          </a:p>
        </p:txBody>
      </p:sp>
      <p:sp>
        <p:nvSpPr>
          <p:cNvPr id="17" name="TextBox 16"/>
          <p:cNvSpPr txBox="1"/>
          <p:nvPr/>
        </p:nvSpPr>
        <p:spPr>
          <a:xfrm>
            <a:off x="8436106" y="5518354"/>
            <a:ext cx="192667" cy="369332"/>
          </a:xfrm>
          <a:prstGeom prst="rect">
            <a:avLst/>
          </a:prstGeom>
          <a:noFill/>
        </p:spPr>
        <p:txBody>
          <a:bodyPr wrap="square" rtlCol="0">
            <a:spAutoFit/>
          </a:bodyPr>
          <a:lstStyle/>
          <a:p>
            <a:r>
              <a:rPr lang="en-GB" dirty="0" smtClean="0"/>
              <a:t>B</a:t>
            </a:r>
            <a:endParaRPr lang="en-GB" dirty="0"/>
          </a:p>
        </p:txBody>
      </p:sp>
    </p:spTree>
    <p:extLst>
      <p:ext uri="{BB962C8B-B14F-4D97-AF65-F5344CB8AC3E}">
        <p14:creationId xmlns:p14="http://schemas.microsoft.com/office/powerpoint/2010/main" val="3828729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ifescitpjhs.wikispaces.com/file/view/CrossSectAge2.jpg/204474100/491x344/CrossSectAge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6845"/>
            <a:ext cx="2267744" cy="1575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1288" y="4365104"/>
            <a:ext cx="8586712" cy="2062103"/>
          </a:xfrm>
          <a:prstGeom prst="rect">
            <a:avLst/>
          </a:prstGeom>
          <a:noFill/>
          <a:ln w="28575">
            <a:solidFill>
              <a:schemeClr val="tx1"/>
            </a:solidFill>
          </a:ln>
        </p:spPr>
        <p:txBody>
          <a:bodyPr wrap="square" rtlCol="0">
            <a:spAutoFit/>
          </a:bodyPr>
          <a:lstStyle/>
          <a:p>
            <a:pPr algn="ctr"/>
            <a:r>
              <a:rPr lang="en-GB" sz="1600" b="1" u="sng" dirty="0" smtClean="0"/>
              <a:t>STAGES OF MAP INTERPRETATION</a:t>
            </a:r>
          </a:p>
          <a:p>
            <a:endParaRPr lang="en-GB" sz="1600" dirty="0" smtClean="0"/>
          </a:p>
          <a:p>
            <a:pPr marL="228600" indent="-228600">
              <a:buAutoNum type="arabicPeriod"/>
            </a:pPr>
            <a:r>
              <a:rPr lang="en-GB" sz="1600" dirty="0" smtClean="0"/>
              <a:t>Identify Faults and Unconformity</a:t>
            </a:r>
          </a:p>
          <a:p>
            <a:pPr marL="228600" indent="-228600">
              <a:buAutoNum type="arabicPeriod"/>
            </a:pPr>
            <a:r>
              <a:rPr lang="en-GB" sz="1600" dirty="0" smtClean="0"/>
              <a:t>Identify Dips</a:t>
            </a:r>
          </a:p>
          <a:p>
            <a:pPr marL="228600" indent="-228600">
              <a:buAutoNum type="arabicPeriod"/>
            </a:pPr>
            <a:r>
              <a:rPr lang="en-GB" sz="1600" dirty="0" smtClean="0"/>
              <a:t>Determine the succession of the strata</a:t>
            </a:r>
          </a:p>
          <a:p>
            <a:pPr marL="228600" indent="-228600">
              <a:buAutoNum type="arabicPeriod"/>
            </a:pPr>
            <a:r>
              <a:rPr lang="en-GB" sz="1600" dirty="0" smtClean="0"/>
              <a:t>Identify fold axes (from dips and outcrop bends)</a:t>
            </a:r>
          </a:p>
          <a:p>
            <a:pPr marL="228600" indent="-228600">
              <a:buAutoNum type="arabicPeriod"/>
            </a:pPr>
            <a:r>
              <a:rPr lang="en-GB" sz="1600" dirty="0" smtClean="0"/>
              <a:t>Draw the Stratum Contours (lines joining strata points of equal height)</a:t>
            </a:r>
          </a:p>
          <a:p>
            <a:pPr marL="228600" indent="-228600">
              <a:buAutoNum type="arabicPeriod"/>
            </a:pPr>
            <a:r>
              <a:rPr lang="en-GB" sz="1600" dirty="0" smtClean="0"/>
              <a:t>Draw the cross section to show sub surface structure</a:t>
            </a:r>
            <a:endParaRPr lang="en-GB" sz="1600" dirty="0"/>
          </a:p>
        </p:txBody>
      </p:sp>
      <p:sp>
        <p:nvSpPr>
          <p:cNvPr id="5" name="Rectangle 4"/>
          <p:cNvSpPr/>
          <p:nvPr/>
        </p:nvSpPr>
        <p:spPr>
          <a:xfrm>
            <a:off x="341288" y="404664"/>
            <a:ext cx="5333063" cy="461665"/>
          </a:xfrm>
          <a:prstGeom prst="rect">
            <a:avLst/>
          </a:prstGeom>
          <a:solidFill>
            <a:schemeClr val="bg1">
              <a:lumMod val="95000"/>
            </a:schemeClr>
          </a:solidFill>
        </p:spPr>
        <p:txBody>
          <a:bodyPr wrap="none">
            <a:spAutoFit/>
          </a:bodyPr>
          <a:lstStyle/>
          <a:p>
            <a:pPr algn="ctr"/>
            <a:r>
              <a:rPr lang="en-GB" sz="2400" b="1" u="sng" dirty="0"/>
              <a:t>STAGES OF MAP INTERPRETATION</a:t>
            </a:r>
          </a:p>
        </p:txBody>
      </p:sp>
      <p:sp>
        <p:nvSpPr>
          <p:cNvPr id="2" name="TextBox 1"/>
          <p:cNvSpPr txBox="1"/>
          <p:nvPr/>
        </p:nvSpPr>
        <p:spPr>
          <a:xfrm>
            <a:off x="179512" y="980728"/>
            <a:ext cx="8280920" cy="3416320"/>
          </a:xfrm>
          <a:prstGeom prst="rect">
            <a:avLst/>
          </a:prstGeom>
          <a:noFill/>
        </p:spPr>
        <p:txBody>
          <a:bodyPr wrap="square" rtlCol="0">
            <a:spAutoFit/>
          </a:bodyPr>
          <a:lstStyle/>
          <a:p>
            <a:pPr marL="285750" indent="-285750" algn="just">
              <a:buFont typeface="Arial" panose="020B0604020202020204" pitchFamily="34" charset="0"/>
              <a:buChar char="•"/>
            </a:pPr>
            <a:r>
              <a:rPr lang="en-GB" dirty="0" smtClean="0"/>
              <a:t>The pattern shown by rock strata on a </a:t>
            </a:r>
          </a:p>
          <a:p>
            <a:pPr algn="just"/>
            <a:r>
              <a:rPr lang="en-GB" b="1" dirty="0">
                <a:solidFill>
                  <a:srgbClr val="0070C0"/>
                </a:solidFill>
              </a:rPr>
              <a:t> </a:t>
            </a:r>
            <a:r>
              <a:rPr lang="en-GB" b="1" dirty="0" smtClean="0">
                <a:solidFill>
                  <a:srgbClr val="0070C0"/>
                </a:solidFill>
              </a:rPr>
              <a:t>     </a:t>
            </a:r>
            <a:r>
              <a:rPr lang="en-GB" b="1" dirty="0">
                <a:solidFill>
                  <a:srgbClr val="0070C0"/>
                </a:solidFill>
              </a:rPr>
              <a:t>V</a:t>
            </a:r>
            <a:r>
              <a:rPr lang="en-GB" b="1" dirty="0" smtClean="0">
                <a:solidFill>
                  <a:srgbClr val="0070C0"/>
                </a:solidFill>
              </a:rPr>
              <a:t>ertical </a:t>
            </a:r>
            <a:r>
              <a:rPr lang="en-GB" b="1" dirty="0">
                <a:solidFill>
                  <a:srgbClr val="0070C0"/>
                </a:solidFill>
              </a:rPr>
              <a:t>G</a:t>
            </a:r>
            <a:r>
              <a:rPr lang="en-GB" b="1" dirty="0" smtClean="0">
                <a:solidFill>
                  <a:srgbClr val="0070C0"/>
                </a:solidFill>
              </a:rPr>
              <a:t>eological </a:t>
            </a:r>
            <a:r>
              <a:rPr lang="en-GB" b="1" dirty="0">
                <a:solidFill>
                  <a:srgbClr val="0070C0"/>
                </a:solidFill>
              </a:rPr>
              <a:t>C</a:t>
            </a:r>
            <a:r>
              <a:rPr lang="en-GB" b="1" dirty="0" smtClean="0">
                <a:solidFill>
                  <a:srgbClr val="0070C0"/>
                </a:solidFill>
              </a:rPr>
              <a:t>ross </a:t>
            </a:r>
            <a:r>
              <a:rPr lang="en-GB" b="1" dirty="0">
                <a:solidFill>
                  <a:srgbClr val="0070C0"/>
                </a:solidFill>
              </a:rPr>
              <a:t>S</a:t>
            </a:r>
            <a:r>
              <a:rPr lang="en-GB" b="1" dirty="0" smtClean="0">
                <a:solidFill>
                  <a:srgbClr val="0070C0"/>
                </a:solidFill>
              </a:rPr>
              <a:t>ection </a:t>
            </a:r>
            <a:r>
              <a:rPr lang="en-GB" dirty="0" smtClean="0"/>
              <a:t>is termed its </a:t>
            </a:r>
            <a:r>
              <a:rPr lang="en-GB" b="1" dirty="0" smtClean="0">
                <a:solidFill>
                  <a:srgbClr val="0070C0"/>
                </a:solidFill>
              </a:rPr>
              <a:t>‘Outcrop Pattern’.</a:t>
            </a:r>
          </a:p>
          <a:p>
            <a:pPr algn="just"/>
            <a:r>
              <a:rPr lang="en-GB" dirty="0" smtClean="0"/>
              <a:t>     It is influenced by the ‘</a:t>
            </a:r>
            <a:r>
              <a:rPr lang="en-GB" b="1" dirty="0">
                <a:solidFill>
                  <a:srgbClr val="0070C0"/>
                </a:solidFill>
              </a:rPr>
              <a:t>T</a:t>
            </a:r>
            <a:r>
              <a:rPr lang="en-GB" b="1" dirty="0" smtClean="0">
                <a:solidFill>
                  <a:srgbClr val="0070C0"/>
                </a:solidFill>
              </a:rPr>
              <a:t>opography’ </a:t>
            </a:r>
            <a:r>
              <a:rPr lang="en-GB" dirty="0" smtClean="0"/>
              <a:t>(shape of the land surface) and the</a:t>
            </a:r>
          </a:p>
          <a:p>
            <a:pPr algn="just"/>
            <a:r>
              <a:rPr lang="en-GB" dirty="0" smtClean="0"/>
              <a:t>     </a:t>
            </a:r>
            <a:r>
              <a:rPr lang="en-GB" b="1" dirty="0" smtClean="0">
                <a:solidFill>
                  <a:srgbClr val="0070C0"/>
                </a:solidFill>
              </a:rPr>
              <a:t>geological structure </a:t>
            </a:r>
            <a:r>
              <a:rPr lang="en-GB" dirty="0" smtClean="0"/>
              <a:t>that lies beneath it.</a:t>
            </a:r>
          </a:p>
          <a:p>
            <a:pPr algn="just"/>
            <a:endParaRPr lang="en-GB" dirty="0" smtClean="0"/>
          </a:p>
          <a:p>
            <a:pPr marL="285750" indent="-285750" algn="just">
              <a:buFont typeface="Arial" panose="020B0604020202020204" pitchFamily="34" charset="0"/>
              <a:buChar char="•"/>
            </a:pPr>
            <a:r>
              <a:rPr lang="en-GB" dirty="0" smtClean="0"/>
              <a:t>This means that </a:t>
            </a:r>
            <a:r>
              <a:rPr lang="en-GB" b="1" dirty="0" smtClean="0">
                <a:solidFill>
                  <a:srgbClr val="0070C0"/>
                </a:solidFill>
              </a:rPr>
              <a:t>where the rock layers are horizontal</a:t>
            </a:r>
            <a:r>
              <a:rPr lang="en-GB" dirty="0" smtClean="0"/>
              <a:t>, the boundaries between the rocks beds are parallel to the </a:t>
            </a:r>
            <a:r>
              <a:rPr lang="en-GB" b="1" dirty="0">
                <a:solidFill>
                  <a:srgbClr val="0070C0"/>
                </a:solidFill>
              </a:rPr>
              <a:t>G</a:t>
            </a:r>
            <a:r>
              <a:rPr lang="en-GB" b="1" dirty="0" smtClean="0">
                <a:solidFill>
                  <a:srgbClr val="0070C0"/>
                </a:solidFill>
              </a:rPr>
              <a:t>round Contour Lines </a:t>
            </a:r>
            <a:r>
              <a:rPr lang="en-GB" dirty="0" smtClean="0"/>
              <a:t>(lines joining places of the same height).</a:t>
            </a:r>
          </a:p>
          <a:p>
            <a:pPr algn="just"/>
            <a:endParaRPr lang="en-GB" dirty="0"/>
          </a:p>
          <a:p>
            <a:pPr marL="285750" indent="-285750" algn="just">
              <a:buFont typeface="Arial" panose="020B0604020202020204" pitchFamily="34" charset="0"/>
              <a:buChar char="•"/>
            </a:pPr>
            <a:r>
              <a:rPr lang="en-GB" b="1" dirty="0" smtClean="0">
                <a:solidFill>
                  <a:srgbClr val="0070C0"/>
                </a:solidFill>
              </a:rPr>
              <a:t>If the rocks are dipping</a:t>
            </a:r>
            <a:r>
              <a:rPr lang="en-GB" dirty="0" smtClean="0"/>
              <a:t>, then the </a:t>
            </a:r>
            <a:r>
              <a:rPr lang="en-GB" b="1" dirty="0" smtClean="0">
                <a:solidFill>
                  <a:srgbClr val="0070C0"/>
                </a:solidFill>
              </a:rPr>
              <a:t>patterns</a:t>
            </a:r>
            <a:r>
              <a:rPr lang="en-GB" dirty="0" smtClean="0"/>
              <a:t> shown will be different and </a:t>
            </a:r>
            <a:r>
              <a:rPr lang="en-GB" b="1" dirty="0" smtClean="0">
                <a:solidFill>
                  <a:srgbClr val="0070C0"/>
                </a:solidFill>
              </a:rPr>
              <a:t>will depend on the dip angle / direction of the beds and the topography of the landscape.</a:t>
            </a:r>
            <a:endParaRPr lang="en-GB" b="1" dirty="0">
              <a:solidFill>
                <a:srgbClr val="0070C0"/>
              </a:solidFill>
            </a:endParaRPr>
          </a:p>
        </p:txBody>
      </p:sp>
      <p:cxnSp>
        <p:nvCxnSpPr>
          <p:cNvPr id="6" name="Elbow Connector 5"/>
          <p:cNvCxnSpPr/>
          <p:nvPr/>
        </p:nvCxnSpPr>
        <p:spPr>
          <a:xfrm rot="5400000" flipH="1" flipV="1">
            <a:off x="7813914" y="1330301"/>
            <a:ext cx="671135" cy="504056"/>
          </a:xfrm>
          <a:prstGeom prst="bentConnector3">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0" name="Oval 9"/>
          <p:cNvSpPr/>
          <p:nvPr/>
        </p:nvSpPr>
        <p:spPr>
          <a:xfrm flipH="1" flipV="1">
            <a:off x="7855733" y="1839867"/>
            <a:ext cx="83437" cy="174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90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4460" y="836712"/>
            <a:ext cx="4673564" cy="5909310"/>
          </a:xfrm>
          <a:prstGeom prst="rect">
            <a:avLst/>
          </a:prstGeom>
        </p:spPr>
        <p:txBody>
          <a:bodyPr wrap="square">
            <a:spAutoFit/>
          </a:bodyPr>
          <a:lstStyle/>
          <a:p>
            <a:pPr algn="just"/>
            <a:endParaRPr lang="en-GB" sz="2400" b="1" dirty="0" smtClean="0">
              <a:solidFill>
                <a:srgbClr val="0070C0"/>
              </a:solidFill>
            </a:endParaRPr>
          </a:p>
          <a:p>
            <a:pPr algn="just"/>
            <a:r>
              <a:rPr lang="en-GB" sz="2400" b="1" u="sng" dirty="0" smtClean="0">
                <a:solidFill>
                  <a:srgbClr val="0070C0"/>
                </a:solidFill>
              </a:rPr>
              <a:t>Horizontal or </a:t>
            </a:r>
            <a:r>
              <a:rPr lang="en-GB" sz="2400" b="1" u="sng" dirty="0">
                <a:solidFill>
                  <a:srgbClr val="0070C0"/>
                </a:solidFill>
              </a:rPr>
              <a:t>vertical strata</a:t>
            </a:r>
            <a:r>
              <a:rPr lang="en-GB" sz="2400" b="1" u="sng" dirty="0" smtClean="0">
                <a:solidFill>
                  <a:srgbClr val="0070C0"/>
                </a:solidFill>
              </a:rPr>
              <a:t>:</a:t>
            </a:r>
          </a:p>
          <a:p>
            <a:pPr algn="just"/>
            <a:r>
              <a:rPr lang="en-GB" dirty="0" smtClean="0"/>
              <a:t>Horizontal </a:t>
            </a:r>
            <a:r>
              <a:rPr lang="en-GB" dirty="0"/>
              <a:t>and vertical strata </a:t>
            </a:r>
            <a:r>
              <a:rPr lang="en-GB" b="1" dirty="0">
                <a:solidFill>
                  <a:srgbClr val="0070C0"/>
                </a:solidFill>
              </a:rPr>
              <a:t>are the most</a:t>
            </a:r>
          </a:p>
          <a:p>
            <a:pPr algn="just"/>
            <a:r>
              <a:rPr lang="en-GB" b="1" dirty="0">
                <a:solidFill>
                  <a:srgbClr val="0070C0"/>
                </a:solidFill>
              </a:rPr>
              <a:t>straightforward to interpret</a:t>
            </a:r>
            <a:r>
              <a:rPr lang="en-GB" dirty="0"/>
              <a:t> on a map. </a:t>
            </a:r>
            <a:r>
              <a:rPr lang="en-GB" dirty="0" smtClean="0"/>
              <a:t>Horizontal outcrops </a:t>
            </a:r>
            <a:r>
              <a:rPr lang="en-GB" dirty="0"/>
              <a:t>will always follow the </a:t>
            </a:r>
            <a:r>
              <a:rPr lang="en-GB" dirty="0" smtClean="0"/>
              <a:t>topographic contours </a:t>
            </a:r>
            <a:r>
              <a:rPr lang="en-GB" dirty="0"/>
              <a:t>(figure 2a), whilst vertical layers </a:t>
            </a:r>
            <a:r>
              <a:rPr lang="en-GB" dirty="0" smtClean="0"/>
              <a:t>will always </a:t>
            </a:r>
            <a:r>
              <a:rPr lang="en-GB" dirty="0"/>
              <a:t>form straight lines (figure 2b</a:t>
            </a:r>
            <a:r>
              <a:rPr lang="en-GB" dirty="0" smtClean="0"/>
              <a:t>).</a:t>
            </a:r>
          </a:p>
          <a:p>
            <a:endParaRPr lang="en-GB" dirty="0" smtClean="0"/>
          </a:p>
          <a:p>
            <a:endParaRPr lang="en-GB" dirty="0"/>
          </a:p>
          <a:p>
            <a:endParaRPr lang="en-GB" dirty="0"/>
          </a:p>
          <a:p>
            <a:pPr algn="just"/>
            <a:r>
              <a:rPr lang="en-GB" sz="2400" b="1" u="sng" dirty="0" smtClean="0">
                <a:solidFill>
                  <a:srgbClr val="0070C0"/>
                </a:solidFill>
              </a:rPr>
              <a:t>Dipping strata:</a:t>
            </a:r>
            <a:endParaRPr lang="en-GB" sz="2400" b="1" u="sng" dirty="0">
              <a:solidFill>
                <a:srgbClr val="0070C0"/>
              </a:solidFill>
            </a:endParaRPr>
          </a:p>
          <a:p>
            <a:pPr algn="just"/>
            <a:r>
              <a:rPr lang="en-GB" dirty="0" smtClean="0"/>
              <a:t>Dipping layers </a:t>
            </a:r>
            <a:r>
              <a:rPr lang="en-GB" b="1" dirty="0" smtClean="0">
                <a:solidFill>
                  <a:srgbClr val="0070C0"/>
                </a:solidFill>
              </a:rPr>
              <a:t>interact with the topography in predictable ways</a:t>
            </a:r>
            <a:r>
              <a:rPr lang="en-GB" dirty="0" smtClean="0"/>
              <a:t>. In valleys, </a:t>
            </a:r>
            <a:r>
              <a:rPr lang="en-GB" b="1" dirty="0" smtClean="0">
                <a:solidFill>
                  <a:srgbClr val="0070C0"/>
                </a:solidFill>
              </a:rPr>
              <a:t>beds will appear to ‘Vee’ either up or down the valley in the direction of dip </a:t>
            </a:r>
            <a:r>
              <a:rPr lang="en-GB" dirty="0" smtClean="0"/>
              <a:t>(figure 2c and 2d). This is because the </a:t>
            </a:r>
            <a:r>
              <a:rPr lang="en-GB" b="1" dirty="0" smtClean="0">
                <a:solidFill>
                  <a:srgbClr val="0070C0"/>
                </a:solidFill>
              </a:rPr>
              <a:t>valley side acts as an approximate cross section</a:t>
            </a:r>
            <a:r>
              <a:rPr lang="en-GB" dirty="0" smtClean="0"/>
              <a:t>. This is termed the </a:t>
            </a:r>
            <a:r>
              <a:rPr lang="en-GB" b="1" dirty="0" smtClean="0">
                <a:solidFill>
                  <a:srgbClr val="0070C0"/>
                </a:solidFill>
              </a:rPr>
              <a:t>‘Law of Vee’</a:t>
            </a:r>
          </a:p>
          <a:p>
            <a:pPr algn="just"/>
            <a:endParaRPr lang="en-GB" dirty="0" smtClean="0"/>
          </a:p>
        </p:txBody>
      </p:sp>
      <p:grpSp>
        <p:nvGrpSpPr>
          <p:cNvPr id="4" name="Group 2"/>
          <p:cNvGrpSpPr>
            <a:grpSpLocks/>
          </p:cNvGrpSpPr>
          <p:nvPr/>
        </p:nvGrpSpPr>
        <p:grpSpPr bwMode="auto">
          <a:xfrm>
            <a:off x="4976134" y="1369287"/>
            <a:ext cx="1930790" cy="1830047"/>
            <a:chOff x="5858" y="-38"/>
            <a:chExt cx="5131" cy="3745"/>
          </a:xfrm>
        </p:grpSpPr>
        <p:grpSp>
          <p:nvGrpSpPr>
            <p:cNvPr id="5" name="Group 3"/>
            <p:cNvGrpSpPr>
              <a:grpSpLocks/>
            </p:cNvGrpSpPr>
            <p:nvPr/>
          </p:nvGrpSpPr>
          <p:grpSpPr bwMode="auto">
            <a:xfrm>
              <a:off x="5868" y="2455"/>
              <a:ext cx="5111" cy="1241"/>
              <a:chOff x="5868" y="2455"/>
              <a:chExt cx="5111" cy="1241"/>
            </a:xfrm>
          </p:grpSpPr>
          <p:sp>
            <p:nvSpPr>
              <p:cNvPr id="98" name="Freeform 4"/>
              <p:cNvSpPr>
                <a:spLocks/>
              </p:cNvSpPr>
              <p:nvPr/>
            </p:nvSpPr>
            <p:spPr bwMode="auto">
              <a:xfrm>
                <a:off x="5868" y="2455"/>
                <a:ext cx="5111" cy="1241"/>
              </a:xfrm>
              <a:custGeom>
                <a:avLst/>
                <a:gdLst>
                  <a:gd name="T0" fmla="+- 0 5868 5868"/>
                  <a:gd name="T1" fmla="*/ T0 w 5111"/>
                  <a:gd name="T2" fmla="+- 0 3697 2455"/>
                  <a:gd name="T3" fmla="*/ 3697 h 1241"/>
                  <a:gd name="T4" fmla="+- 0 10980 5868"/>
                  <a:gd name="T5" fmla="*/ T4 w 5111"/>
                  <a:gd name="T6" fmla="+- 0 3697 2455"/>
                  <a:gd name="T7" fmla="*/ 3697 h 1241"/>
                  <a:gd name="T8" fmla="+- 0 10980 5868"/>
                  <a:gd name="T9" fmla="*/ T8 w 5111"/>
                  <a:gd name="T10" fmla="+- 0 2455 2455"/>
                  <a:gd name="T11" fmla="*/ 2455 h 1241"/>
                  <a:gd name="T12" fmla="+- 0 5868 5868"/>
                  <a:gd name="T13" fmla="*/ T12 w 5111"/>
                  <a:gd name="T14" fmla="+- 0 2455 2455"/>
                  <a:gd name="T15" fmla="*/ 2455 h 1241"/>
                  <a:gd name="T16" fmla="+- 0 5868 5868"/>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2" y="1242"/>
                    </a:lnTo>
                    <a:lnTo>
                      <a:pt x="5112"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5"/>
            <p:cNvGrpSpPr>
              <a:grpSpLocks/>
            </p:cNvGrpSpPr>
            <p:nvPr/>
          </p:nvGrpSpPr>
          <p:grpSpPr bwMode="auto">
            <a:xfrm>
              <a:off x="6090" y="-28"/>
              <a:ext cx="4617" cy="3379"/>
              <a:chOff x="6090" y="-28"/>
              <a:chExt cx="4617" cy="3379"/>
            </a:xfrm>
          </p:grpSpPr>
          <p:sp>
            <p:nvSpPr>
              <p:cNvPr id="97" name="Freeform 6"/>
              <p:cNvSpPr>
                <a:spLocks/>
              </p:cNvSpPr>
              <p:nvPr/>
            </p:nvSpPr>
            <p:spPr bwMode="auto">
              <a:xfrm>
                <a:off x="6090" y="-28"/>
                <a:ext cx="4617" cy="3379"/>
              </a:xfrm>
              <a:custGeom>
                <a:avLst/>
                <a:gdLst>
                  <a:gd name="T0" fmla="+- 0 6090 6090"/>
                  <a:gd name="T1" fmla="*/ T0 w 4617"/>
                  <a:gd name="T2" fmla="+- 0 3351 -28"/>
                  <a:gd name="T3" fmla="*/ 3351 h 3379"/>
                  <a:gd name="T4" fmla="+- 0 10708 6090"/>
                  <a:gd name="T5" fmla="*/ T4 w 4617"/>
                  <a:gd name="T6" fmla="+- 0 3351 -28"/>
                  <a:gd name="T7" fmla="*/ 3351 h 3379"/>
                  <a:gd name="T8" fmla="+- 0 10708 6090"/>
                  <a:gd name="T9" fmla="*/ T8 w 4617"/>
                  <a:gd name="T10" fmla="+- 0 -28 -28"/>
                  <a:gd name="T11" fmla="*/ -28 h 3379"/>
                  <a:gd name="T12" fmla="+- 0 6090 6090"/>
                  <a:gd name="T13" fmla="*/ T12 w 4617"/>
                  <a:gd name="T14" fmla="+- 0 -28 -28"/>
                  <a:gd name="T15" fmla="*/ -28 h 3379"/>
                  <a:gd name="T16" fmla="+- 0 6090 6090"/>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7"/>
            <p:cNvGrpSpPr>
              <a:grpSpLocks/>
            </p:cNvGrpSpPr>
            <p:nvPr/>
          </p:nvGrpSpPr>
          <p:grpSpPr bwMode="auto">
            <a:xfrm>
              <a:off x="8389" y="1970"/>
              <a:ext cx="1597" cy="210"/>
              <a:chOff x="8389" y="1970"/>
              <a:chExt cx="1597" cy="210"/>
            </a:xfrm>
          </p:grpSpPr>
          <p:sp>
            <p:nvSpPr>
              <p:cNvPr id="96" name="Freeform 8"/>
              <p:cNvSpPr>
                <a:spLocks/>
              </p:cNvSpPr>
              <p:nvPr/>
            </p:nvSpPr>
            <p:spPr bwMode="auto">
              <a:xfrm>
                <a:off x="8389" y="1970"/>
                <a:ext cx="1597" cy="210"/>
              </a:xfrm>
              <a:custGeom>
                <a:avLst/>
                <a:gdLst>
                  <a:gd name="T0" fmla="+- 0 9986 8389"/>
                  <a:gd name="T1" fmla="*/ T0 w 1597"/>
                  <a:gd name="T2" fmla="+- 0 1970 1970"/>
                  <a:gd name="T3" fmla="*/ 1970 h 210"/>
                  <a:gd name="T4" fmla="+- 0 8623 8389"/>
                  <a:gd name="T5" fmla="*/ T4 w 1597"/>
                  <a:gd name="T6" fmla="+- 0 1970 1970"/>
                  <a:gd name="T7" fmla="*/ 1970 h 210"/>
                  <a:gd name="T8" fmla="+- 0 8389 8389"/>
                  <a:gd name="T9" fmla="*/ T8 w 1597"/>
                  <a:gd name="T10" fmla="+- 0 2179 1970"/>
                  <a:gd name="T11" fmla="*/ 2179 h 210"/>
                  <a:gd name="T12" fmla="+- 0 9986 8389"/>
                  <a:gd name="T13" fmla="*/ T12 w 1597"/>
                  <a:gd name="T14" fmla="+- 0 2179 1970"/>
                  <a:gd name="T15" fmla="*/ 2179 h 210"/>
                  <a:gd name="T16" fmla="+- 0 9986 8389"/>
                  <a:gd name="T17" fmla="*/ T16 w 1597"/>
                  <a:gd name="T18" fmla="+- 0 1970 1970"/>
                  <a:gd name="T19" fmla="*/ 1970 h 210"/>
                </a:gdLst>
                <a:ahLst/>
                <a:cxnLst>
                  <a:cxn ang="0">
                    <a:pos x="T1" y="T3"/>
                  </a:cxn>
                  <a:cxn ang="0">
                    <a:pos x="T5" y="T7"/>
                  </a:cxn>
                  <a:cxn ang="0">
                    <a:pos x="T9" y="T11"/>
                  </a:cxn>
                  <a:cxn ang="0">
                    <a:pos x="T13" y="T15"/>
                  </a:cxn>
                  <a:cxn ang="0">
                    <a:pos x="T17" y="T19"/>
                  </a:cxn>
                </a:cxnLst>
                <a:rect l="0" t="0" r="r" b="b"/>
                <a:pathLst>
                  <a:path w="1597" h="210">
                    <a:moveTo>
                      <a:pt x="1597" y="0"/>
                    </a:moveTo>
                    <a:lnTo>
                      <a:pt x="234" y="0"/>
                    </a:lnTo>
                    <a:lnTo>
                      <a:pt x="0" y="209"/>
                    </a:lnTo>
                    <a:lnTo>
                      <a:pt x="1597" y="209"/>
                    </a:lnTo>
                    <a:lnTo>
                      <a:pt x="159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9"/>
            <p:cNvGrpSpPr>
              <a:grpSpLocks/>
            </p:cNvGrpSpPr>
            <p:nvPr/>
          </p:nvGrpSpPr>
          <p:grpSpPr bwMode="auto">
            <a:xfrm>
              <a:off x="8975" y="1581"/>
              <a:ext cx="1010" cy="100"/>
              <a:chOff x="8975" y="1581"/>
              <a:chExt cx="1010" cy="100"/>
            </a:xfrm>
          </p:grpSpPr>
          <p:sp>
            <p:nvSpPr>
              <p:cNvPr id="95" name="Freeform 10"/>
              <p:cNvSpPr>
                <a:spLocks/>
              </p:cNvSpPr>
              <p:nvPr/>
            </p:nvSpPr>
            <p:spPr bwMode="auto">
              <a:xfrm>
                <a:off x="8975" y="1581"/>
                <a:ext cx="1010" cy="100"/>
              </a:xfrm>
              <a:custGeom>
                <a:avLst/>
                <a:gdLst>
                  <a:gd name="T0" fmla="+- 0 9118 8975"/>
                  <a:gd name="T1" fmla="*/ T0 w 1010"/>
                  <a:gd name="T2" fmla="+- 0 1581 1581"/>
                  <a:gd name="T3" fmla="*/ 1581 h 100"/>
                  <a:gd name="T4" fmla="+- 0 9087 8975"/>
                  <a:gd name="T5" fmla="*/ T4 w 1010"/>
                  <a:gd name="T6" fmla="+- 0 1581 1581"/>
                  <a:gd name="T7" fmla="*/ 1581 h 100"/>
                  <a:gd name="T8" fmla="+- 0 8975 8975"/>
                  <a:gd name="T9" fmla="*/ T8 w 1010"/>
                  <a:gd name="T10" fmla="+- 0 1682 1581"/>
                  <a:gd name="T11" fmla="*/ 1682 h 100"/>
                  <a:gd name="T12" fmla="+- 0 9986 8975"/>
                  <a:gd name="T13" fmla="*/ T12 w 1010"/>
                  <a:gd name="T14" fmla="+- 0 1682 1581"/>
                  <a:gd name="T15" fmla="*/ 1682 h 100"/>
                  <a:gd name="T16" fmla="+- 0 9986 8975"/>
                  <a:gd name="T17" fmla="*/ T16 w 1010"/>
                  <a:gd name="T18" fmla="+- 0 1582 1581"/>
                  <a:gd name="T19" fmla="*/ 1582 h 100"/>
                  <a:gd name="T20" fmla="+- 0 9118 8975"/>
                  <a:gd name="T21" fmla="*/ T20 w 1010"/>
                  <a:gd name="T22" fmla="+- 0 1581 1581"/>
                  <a:gd name="T23" fmla="*/ 1581 h 100"/>
                </a:gdLst>
                <a:ahLst/>
                <a:cxnLst>
                  <a:cxn ang="0">
                    <a:pos x="T1" y="T3"/>
                  </a:cxn>
                  <a:cxn ang="0">
                    <a:pos x="T5" y="T7"/>
                  </a:cxn>
                  <a:cxn ang="0">
                    <a:pos x="T9" y="T11"/>
                  </a:cxn>
                  <a:cxn ang="0">
                    <a:pos x="T13" y="T15"/>
                  </a:cxn>
                  <a:cxn ang="0">
                    <a:pos x="T17" y="T19"/>
                  </a:cxn>
                  <a:cxn ang="0">
                    <a:pos x="T21" y="T23"/>
                  </a:cxn>
                </a:cxnLst>
                <a:rect l="0" t="0" r="r" b="b"/>
                <a:pathLst>
                  <a:path w="1010" h="100">
                    <a:moveTo>
                      <a:pt x="143" y="0"/>
                    </a:moveTo>
                    <a:lnTo>
                      <a:pt x="112" y="0"/>
                    </a:lnTo>
                    <a:lnTo>
                      <a:pt x="0" y="101"/>
                    </a:lnTo>
                    <a:lnTo>
                      <a:pt x="1011" y="101"/>
                    </a:lnTo>
                    <a:lnTo>
                      <a:pt x="1011" y="1"/>
                    </a:lnTo>
                    <a:lnTo>
                      <a:pt x="1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1"/>
            <p:cNvGrpSpPr>
              <a:grpSpLocks/>
            </p:cNvGrpSpPr>
            <p:nvPr/>
          </p:nvGrpSpPr>
          <p:grpSpPr bwMode="auto">
            <a:xfrm>
              <a:off x="6328" y="1583"/>
              <a:ext cx="889" cy="99"/>
              <a:chOff x="6328" y="1583"/>
              <a:chExt cx="889" cy="99"/>
            </a:xfrm>
          </p:grpSpPr>
          <p:sp>
            <p:nvSpPr>
              <p:cNvPr id="94" name="Freeform 12"/>
              <p:cNvSpPr>
                <a:spLocks/>
              </p:cNvSpPr>
              <p:nvPr/>
            </p:nvSpPr>
            <p:spPr bwMode="auto">
              <a:xfrm>
                <a:off x="6328" y="1583"/>
                <a:ext cx="889" cy="99"/>
              </a:xfrm>
              <a:custGeom>
                <a:avLst/>
                <a:gdLst>
                  <a:gd name="T0" fmla="+- 0 6334 6328"/>
                  <a:gd name="T1" fmla="*/ T0 w 889"/>
                  <a:gd name="T2" fmla="+- 0 1583 1583"/>
                  <a:gd name="T3" fmla="*/ 1583 h 99"/>
                  <a:gd name="T4" fmla="+- 0 6328 6328"/>
                  <a:gd name="T5" fmla="*/ T4 w 889"/>
                  <a:gd name="T6" fmla="+- 0 1583 1583"/>
                  <a:gd name="T7" fmla="*/ 1583 h 99"/>
                  <a:gd name="T8" fmla="+- 0 6328 6328"/>
                  <a:gd name="T9" fmla="*/ T8 w 889"/>
                  <a:gd name="T10" fmla="+- 0 1682 1583"/>
                  <a:gd name="T11" fmla="*/ 1682 h 99"/>
                  <a:gd name="T12" fmla="+- 0 7217 6328"/>
                  <a:gd name="T13" fmla="*/ T12 w 889"/>
                  <a:gd name="T14" fmla="+- 0 1682 1583"/>
                  <a:gd name="T15" fmla="*/ 1682 h 99"/>
                  <a:gd name="T16" fmla="+- 0 7127 6328"/>
                  <a:gd name="T17" fmla="*/ T16 w 889"/>
                  <a:gd name="T18" fmla="+- 0 1586 1583"/>
                  <a:gd name="T19" fmla="*/ 1586 h 99"/>
                  <a:gd name="T20" fmla="+- 0 6334 6328"/>
                  <a:gd name="T21" fmla="*/ T20 w 889"/>
                  <a:gd name="T22" fmla="+- 0 1583 1583"/>
                  <a:gd name="T23" fmla="*/ 1583 h 99"/>
                </a:gdLst>
                <a:ahLst/>
                <a:cxnLst>
                  <a:cxn ang="0">
                    <a:pos x="T1" y="T3"/>
                  </a:cxn>
                  <a:cxn ang="0">
                    <a:pos x="T5" y="T7"/>
                  </a:cxn>
                  <a:cxn ang="0">
                    <a:pos x="T9" y="T11"/>
                  </a:cxn>
                  <a:cxn ang="0">
                    <a:pos x="T13" y="T15"/>
                  </a:cxn>
                  <a:cxn ang="0">
                    <a:pos x="T17" y="T19"/>
                  </a:cxn>
                  <a:cxn ang="0">
                    <a:pos x="T21" y="T23"/>
                  </a:cxn>
                </a:cxnLst>
                <a:rect l="0" t="0" r="r" b="b"/>
                <a:pathLst>
                  <a:path w="889" h="99">
                    <a:moveTo>
                      <a:pt x="6" y="0"/>
                    </a:moveTo>
                    <a:lnTo>
                      <a:pt x="0" y="0"/>
                    </a:lnTo>
                    <a:lnTo>
                      <a:pt x="0" y="99"/>
                    </a:lnTo>
                    <a:lnTo>
                      <a:pt x="889" y="99"/>
                    </a:lnTo>
                    <a:lnTo>
                      <a:pt x="799" y="3"/>
                    </a:lnTo>
                    <a:lnTo>
                      <a:pt x="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3"/>
            <p:cNvGrpSpPr>
              <a:grpSpLocks/>
            </p:cNvGrpSpPr>
            <p:nvPr/>
          </p:nvGrpSpPr>
          <p:grpSpPr bwMode="auto">
            <a:xfrm>
              <a:off x="9986" y="538"/>
              <a:ext cx="632" cy="1643"/>
              <a:chOff x="9986" y="538"/>
              <a:chExt cx="632" cy="1643"/>
            </a:xfrm>
          </p:grpSpPr>
          <p:sp>
            <p:nvSpPr>
              <p:cNvPr id="93" name="Freeform 14"/>
              <p:cNvSpPr>
                <a:spLocks/>
              </p:cNvSpPr>
              <p:nvPr/>
            </p:nvSpPr>
            <p:spPr bwMode="auto">
              <a:xfrm>
                <a:off x="9986" y="538"/>
                <a:ext cx="632" cy="1643"/>
              </a:xfrm>
              <a:custGeom>
                <a:avLst/>
                <a:gdLst>
                  <a:gd name="T0" fmla="+- 0 10617 9986"/>
                  <a:gd name="T1" fmla="*/ T0 w 632"/>
                  <a:gd name="T2" fmla="+- 0 538 538"/>
                  <a:gd name="T3" fmla="*/ 538 h 1643"/>
                  <a:gd name="T4" fmla="+- 0 9986 9986"/>
                  <a:gd name="T5" fmla="*/ T4 w 632"/>
                  <a:gd name="T6" fmla="+- 0 1981 538"/>
                  <a:gd name="T7" fmla="*/ 1981 h 1643"/>
                  <a:gd name="T8" fmla="+- 0 9986 9986"/>
                  <a:gd name="T9" fmla="*/ T8 w 632"/>
                  <a:gd name="T10" fmla="+- 0 2182 538"/>
                  <a:gd name="T11" fmla="*/ 2182 h 1643"/>
                  <a:gd name="T12" fmla="+- 0 10617 9986"/>
                  <a:gd name="T13" fmla="*/ T12 w 632"/>
                  <a:gd name="T14" fmla="+- 0 743 538"/>
                  <a:gd name="T15" fmla="*/ 743 h 1643"/>
                  <a:gd name="T16" fmla="+- 0 10617 9986"/>
                  <a:gd name="T17" fmla="*/ T16 w 632"/>
                  <a:gd name="T18" fmla="+- 0 538 538"/>
                  <a:gd name="T19" fmla="*/ 538 h 1643"/>
                </a:gdLst>
                <a:ahLst/>
                <a:cxnLst>
                  <a:cxn ang="0">
                    <a:pos x="T1" y="T3"/>
                  </a:cxn>
                  <a:cxn ang="0">
                    <a:pos x="T5" y="T7"/>
                  </a:cxn>
                  <a:cxn ang="0">
                    <a:pos x="T9" y="T11"/>
                  </a:cxn>
                  <a:cxn ang="0">
                    <a:pos x="T13" y="T15"/>
                  </a:cxn>
                  <a:cxn ang="0">
                    <a:pos x="T17" y="T19"/>
                  </a:cxn>
                </a:cxnLst>
                <a:rect l="0" t="0" r="r" b="b"/>
                <a:pathLst>
                  <a:path w="632" h="1643">
                    <a:moveTo>
                      <a:pt x="631" y="0"/>
                    </a:moveTo>
                    <a:lnTo>
                      <a:pt x="0" y="1443"/>
                    </a:lnTo>
                    <a:lnTo>
                      <a:pt x="0" y="1644"/>
                    </a:lnTo>
                    <a:lnTo>
                      <a:pt x="631" y="205"/>
                    </a:lnTo>
                    <a:lnTo>
                      <a:pt x="631"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5"/>
            <p:cNvGrpSpPr>
              <a:grpSpLocks/>
            </p:cNvGrpSpPr>
            <p:nvPr/>
          </p:nvGrpSpPr>
          <p:grpSpPr bwMode="auto">
            <a:xfrm>
              <a:off x="9080" y="175"/>
              <a:ext cx="1536" cy="1408"/>
              <a:chOff x="9080" y="175"/>
              <a:chExt cx="1536" cy="1408"/>
            </a:xfrm>
          </p:grpSpPr>
          <p:sp>
            <p:nvSpPr>
              <p:cNvPr id="92" name="Freeform 16"/>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7"/>
            <p:cNvGrpSpPr>
              <a:grpSpLocks/>
            </p:cNvGrpSpPr>
            <p:nvPr/>
          </p:nvGrpSpPr>
          <p:grpSpPr bwMode="auto">
            <a:xfrm>
              <a:off x="9080" y="175"/>
              <a:ext cx="1536" cy="1408"/>
              <a:chOff x="9080" y="175"/>
              <a:chExt cx="1536" cy="1408"/>
            </a:xfrm>
          </p:grpSpPr>
          <p:sp>
            <p:nvSpPr>
              <p:cNvPr id="91" name="Freeform 18"/>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19"/>
            <p:cNvGrpSpPr>
              <a:grpSpLocks/>
            </p:cNvGrpSpPr>
            <p:nvPr/>
          </p:nvGrpSpPr>
          <p:grpSpPr bwMode="auto">
            <a:xfrm>
              <a:off x="6331" y="167"/>
              <a:ext cx="1988" cy="1417"/>
              <a:chOff x="6331" y="167"/>
              <a:chExt cx="1988" cy="1417"/>
            </a:xfrm>
          </p:grpSpPr>
          <p:sp>
            <p:nvSpPr>
              <p:cNvPr id="90" name="Freeform 20"/>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1"/>
            <p:cNvGrpSpPr>
              <a:grpSpLocks/>
            </p:cNvGrpSpPr>
            <p:nvPr/>
          </p:nvGrpSpPr>
          <p:grpSpPr bwMode="auto">
            <a:xfrm>
              <a:off x="6331" y="167"/>
              <a:ext cx="1988" cy="1417"/>
              <a:chOff x="6331" y="167"/>
              <a:chExt cx="1988" cy="1417"/>
            </a:xfrm>
          </p:grpSpPr>
          <p:sp>
            <p:nvSpPr>
              <p:cNvPr id="89" name="Freeform 22"/>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3"/>
            <p:cNvGrpSpPr>
              <a:grpSpLocks/>
            </p:cNvGrpSpPr>
            <p:nvPr/>
          </p:nvGrpSpPr>
          <p:grpSpPr bwMode="auto">
            <a:xfrm>
              <a:off x="9986" y="179"/>
              <a:ext cx="637" cy="1502"/>
              <a:chOff x="9986" y="179"/>
              <a:chExt cx="637" cy="1502"/>
            </a:xfrm>
          </p:grpSpPr>
          <p:sp>
            <p:nvSpPr>
              <p:cNvPr id="88" name="Freeform 24"/>
              <p:cNvSpPr>
                <a:spLocks/>
              </p:cNvSpPr>
              <p:nvPr/>
            </p:nvSpPr>
            <p:spPr bwMode="auto">
              <a:xfrm>
                <a:off x="9986" y="179"/>
                <a:ext cx="637" cy="1502"/>
              </a:xfrm>
              <a:custGeom>
                <a:avLst/>
                <a:gdLst>
                  <a:gd name="T0" fmla="+- 0 10623 9986"/>
                  <a:gd name="T1" fmla="*/ T0 w 637"/>
                  <a:gd name="T2" fmla="+- 0 179 179"/>
                  <a:gd name="T3" fmla="*/ 179 h 1502"/>
                  <a:gd name="T4" fmla="+- 0 9986 9986"/>
                  <a:gd name="T5" fmla="*/ T4 w 637"/>
                  <a:gd name="T6" fmla="+- 0 1577 179"/>
                  <a:gd name="T7" fmla="*/ 1577 h 1502"/>
                  <a:gd name="T8" fmla="+- 0 9986 9986"/>
                  <a:gd name="T9" fmla="*/ T8 w 637"/>
                  <a:gd name="T10" fmla="+- 0 1682 179"/>
                  <a:gd name="T11" fmla="*/ 1682 h 1502"/>
                  <a:gd name="T12" fmla="+- 0 10623 9986"/>
                  <a:gd name="T13" fmla="*/ T12 w 637"/>
                  <a:gd name="T14" fmla="+- 0 286 179"/>
                  <a:gd name="T15" fmla="*/ 286 h 1502"/>
                  <a:gd name="T16" fmla="+- 0 10623 9986"/>
                  <a:gd name="T17" fmla="*/ T16 w 637"/>
                  <a:gd name="T18" fmla="+- 0 179 179"/>
                  <a:gd name="T19" fmla="*/ 179 h 1502"/>
                </a:gdLst>
                <a:ahLst/>
                <a:cxnLst>
                  <a:cxn ang="0">
                    <a:pos x="T1" y="T3"/>
                  </a:cxn>
                  <a:cxn ang="0">
                    <a:pos x="T5" y="T7"/>
                  </a:cxn>
                  <a:cxn ang="0">
                    <a:pos x="T9" y="T11"/>
                  </a:cxn>
                  <a:cxn ang="0">
                    <a:pos x="T13" y="T15"/>
                  </a:cxn>
                  <a:cxn ang="0">
                    <a:pos x="T17" y="T19"/>
                  </a:cxn>
                </a:cxnLst>
                <a:rect l="0" t="0" r="r" b="b"/>
                <a:pathLst>
                  <a:path w="637" h="1502">
                    <a:moveTo>
                      <a:pt x="637" y="0"/>
                    </a:moveTo>
                    <a:lnTo>
                      <a:pt x="0" y="1398"/>
                    </a:lnTo>
                    <a:lnTo>
                      <a:pt x="0" y="1503"/>
                    </a:lnTo>
                    <a:lnTo>
                      <a:pt x="637" y="107"/>
                    </a:lnTo>
                    <a:lnTo>
                      <a:pt x="63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5"/>
            <p:cNvGrpSpPr>
              <a:grpSpLocks/>
            </p:cNvGrpSpPr>
            <p:nvPr/>
          </p:nvGrpSpPr>
          <p:grpSpPr bwMode="auto">
            <a:xfrm>
              <a:off x="6327" y="1972"/>
              <a:ext cx="1387" cy="206"/>
              <a:chOff x="6327" y="1972"/>
              <a:chExt cx="1387" cy="206"/>
            </a:xfrm>
          </p:grpSpPr>
          <p:sp>
            <p:nvSpPr>
              <p:cNvPr id="87" name="Freeform 26"/>
              <p:cNvSpPr>
                <a:spLocks/>
              </p:cNvSpPr>
              <p:nvPr/>
            </p:nvSpPr>
            <p:spPr bwMode="auto">
              <a:xfrm>
                <a:off x="6327" y="1972"/>
                <a:ext cx="1387" cy="206"/>
              </a:xfrm>
              <a:custGeom>
                <a:avLst/>
                <a:gdLst>
                  <a:gd name="T0" fmla="+- 0 7504 6327"/>
                  <a:gd name="T1" fmla="*/ T0 w 1387"/>
                  <a:gd name="T2" fmla="+- 0 1972 1972"/>
                  <a:gd name="T3" fmla="*/ 1972 h 206"/>
                  <a:gd name="T4" fmla="+- 0 6333 6327"/>
                  <a:gd name="T5" fmla="*/ T4 w 1387"/>
                  <a:gd name="T6" fmla="+- 0 1972 1972"/>
                  <a:gd name="T7" fmla="*/ 1972 h 206"/>
                  <a:gd name="T8" fmla="+- 0 6327 6327"/>
                  <a:gd name="T9" fmla="*/ T8 w 1387"/>
                  <a:gd name="T10" fmla="+- 0 2178 1972"/>
                  <a:gd name="T11" fmla="*/ 2178 h 206"/>
                  <a:gd name="T12" fmla="+- 0 7714 6327"/>
                  <a:gd name="T13" fmla="*/ T12 w 1387"/>
                  <a:gd name="T14" fmla="+- 0 2178 1972"/>
                  <a:gd name="T15" fmla="*/ 2178 h 206"/>
                  <a:gd name="T16" fmla="+- 0 7504 6327"/>
                  <a:gd name="T17" fmla="*/ T16 w 1387"/>
                  <a:gd name="T18" fmla="+- 0 1972 1972"/>
                  <a:gd name="T19" fmla="*/ 1972 h 206"/>
                </a:gdLst>
                <a:ahLst/>
                <a:cxnLst>
                  <a:cxn ang="0">
                    <a:pos x="T1" y="T3"/>
                  </a:cxn>
                  <a:cxn ang="0">
                    <a:pos x="T5" y="T7"/>
                  </a:cxn>
                  <a:cxn ang="0">
                    <a:pos x="T9" y="T11"/>
                  </a:cxn>
                  <a:cxn ang="0">
                    <a:pos x="T13" y="T15"/>
                  </a:cxn>
                  <a:cxn ang="0">
                    <a:pos x="T17" y="T19"/>
                  </a:cxn>
                </a:cxnLst>
                <a:rect l="0" t="0" r="r" b="b"/>
                <a:pathLst>
                  <a:path w="1387" h="206">
                    <a:moveTo>
                      <a:pt x="1177" y="0"/>
                    </a:moveTo>
                    <a:lnTo>
                      <a:pt x="6" y="0"/>
                    </a:lnTo>
                    <a:lnTo>
                      <a:pt x="0" y="206"/>
                    </a:lnTo>
                    <a:lnTo>
                      <a:pt x="1387" y="206"/>
                    </a:lnTo>
                    <a:lnTo>
                      <a:pt x="11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7"/>
            <p:cNvGrpSpPr>
              <a:grpSpLocks/>
            </p:cNvGrpSpPr>
            <p:nvPr/>
          </p:nvGrpSpPr>
          <p:grpSpPr bwMode="auto">
            <a:xfrm>
              <a:off x="6334" y="2176"/>
              <a:ext cx="3653" cy="705"/>
              <a:chOff x="6334" y="2176"/>
              <a:chExt cx="3653" cy="705"/>
            </a:xfrm>
          </p:grpSpPr>
          <p:sp>
            <p:nvSpPr>
              <p:cNvPr id="85" name="Freeform 28"/>
              <p:cNvSpPr>
                <a:spLocks/>
              </p:cNvSpPr>
              <p:nvPr/>
            </p:nvSpPr>
            <p:spPr bwMode="auto">
              <a:xfrm>
                <a:off x="6334" y="2176"/>
                <a:ext cx="3653" cy="705"/>
              </a:xfrm>
              <a:custGeom>
                <a:avLst/>
                <a:gdLst>
                  <a:gd name="T0" fmla="+- 0 7706 6334"/>
                  <a:gd name="T1" fmla="*/ T0 w 3653"/>
                  <a:gd name="T2" fmla="+- 0 2176 2176"/>
                  <a:gd name="T3" fmla="*/ 2176 h 705"/>
                  <a:gd name="T4" fmla="+- 0 6334 6334"/>
                  <a:gd name="T5" fmla="*/ T4 w 3653"/>
                  <a:gd name="T6" fmla="+- 0 2176 2176"/>
                  <a:gd name="T7" fmla="*/ 2176 h 705"/>
                  <a:gd name="T8" fmla="+- 0 6334 6334"/>
                  <a:gd name="T9" fmla="*/ T8 w 3653"/>
                  <a:gd name="T10" fmla="+- 0 2880 2176"/>
                  <a:gd name="T11" fmla="*/ 2880 h 705"/>
                  <a:gd name="T12" fmla="+- 0 9987 6334"/>
                  <a:gd name="T13" fmla="*/ T12 w 3653"/>
                  <a:gd name="T14" fmla="+- 0 2880 2176"/>
                  <a:gd name="T15" fmla="*/ 2880 h 705"/>
                  <a:gd name="T16" fmla="+- 0 9987 6334"/>
                  <a:gd name="T17" fmla="*/ T16 w 3653"/>
                  <a:gd name="T18" fmla="+- 0 2491 2176"/>
                  <a:gd name="T19" fmla="*/ 2491 h 705"/>
                  <a:gd name="T20" fmla="+- 0 8021 6334"/>
                  <a:gd name="T21" fmla="*/ T20 w 3653"/>
                  <a:gd name="T22" fmla="+- 0 2491 2176"/>
                  <a:gd name="T23" fmla="*/ 2491 h 705"/>
                  <a:gd name="T24" fmla="+- 0 7706 6334"/>
                  <a:gd name="T25" fmla="*/ T24 w 3653"/>
                  <a:gd name="T26" fmla="+- 0 2176 2176"/>
                  <a:gd name="T27" fmla="*/ 2176 h 705"/>
                </a:gdLst>
                <a:ahLst/>
                <a:cxnLst>
                  <a:cxn ang="0">
                    <a:pos x="T1" y="T3"/>
                  </a:cxn>
                  <a:cxn ang="0">
                    <a:pos x="T5" y="T7"/>
                  </a:cxn>
                  <a:cxn ang="0">
                    <a:pos x="T9" y="T11"/>
                  </a:cxn>
                  <a:cxn ang="0">
                    <a:pos x="T13" y="T15"/>
                  </a:cxn>
                  <a:cxn ang="0">
                    <a:pos x="T17" y="T19"/>
                  </a:cxn>
                  <a:cxn ang="0">
                    <a:pos x="T21" y="T23"/>
                  </a:cxn>
                  <a:cxn ang="0">
                    <a:pos x="T25" y="T27"/>
                  </a:cxn>
                </a:cxnLst>
                <a:rect l="0" t="0" r="r" b="b"/>
                <a:pathLst>
                  <a:path w="3653" h="705">
                    <a:moveTo>
                      <a:pt x="1372" y="0"/>
                    </a:moveTo>
                    <a:lnTo>
                      <a:pt x="0" y="0"/>
                    </a:lnTo>
                    <a:lnTo>
                      <a:pt x="0" y="704"/>
                    </a:lnTo>
                    <a:lnTo>
                      <a:pt x="3653" y="704"/>
                    </a:lnTo>
                    <a:lnTo>
                      <a:pt x="3653" y="315"/>
                    </a:lnTo>
                    <a:lnTo>
                      <a:pt x="1687" y="315"/>
                    </a:lnTo>
                    <a:lnTo>
                      <a:pt x="1372"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29"/>
              <p:cNvSpPr>
                <a:spLocks/>
              </p:cNvSpPr>
              <p:nvPr/>
            </p:nvSpPr>
            <p:spPr bwMode="auto">
              <a:xfrm>
                <a:off x="6334" y="2176"/>
                <a:ext cx="3653" cy="705"/>
              </a:xfrm>
              <a:custGeom>
                <a:avLst/>
                <a:gdLst>
                  <a:gd name="T0" fmla="+- 0 9987 6334"/>
                  <a:gd name="T1" fmla="*/ T0 w 3653"/>
                  <a:gd name="T2" fmla="+- 0 2180 2176"/>
                  <a:gd name="T3" fmla="*/ 2180 h 705"/>
                  <a:gd name="T4" fmla="+- 0 8385 6334"/>
                  <a:gd name="T5" fmla="*/ T4 w 3653"/>
                  <a:gd name="T6" fmla="+- 0 2180 2176"/>
                  <a:gd name="T7" fmla="*/ 2180 h 705"/>
                  <a:gd name="T8" fmla="+- 0 8021 6334"/>
                  <a:gd name="T9" fmla="*/ T8 w 3653"/>
                  <a:gd name="T10" fmla="+- 0 2491 2176"/>
                  <a:gd name="T11" fmla="*/ 2491 h 705"/>
                  <a:gd name="T12" fmla="+- 0 9987 6334"/>
                  <a:gd name="T13" fmla="*/ T12 w 3653"/>
                  <a:gd name="T14" fmla="+- 0 2491 2176"/>
                  <a:gd name="T15" fmla="*/ 2491 h 705"/>
                  <a:gd name="T16" fmla="+- 0 9987 6334"/>
                  <a:gd name="T17" fmla="*/ T16 w 3653"/>
                  <a:gd name="T18" fmla="+- 0 2180 2176"/>
                  <a:gd name="T19" fmla="*/ 2180 h 705"/>
                </a:gdLst>
                <a:ahLst/>
                <a:cxnLst>
                  <a:cxn ang="0">
                    <a:pos x="T1" y="T3"/>
                  </a:cxn>
                  <a:cxn ang="0">
                    <a:pos x="T5" y="T7"/>
                  </a:cxn>
                  <a:cxn ang="0">
                    <a:pos x="T9" y="T11"/>
                  </a:cxn>
                  <a:cxn ang="0">
                    <a:pos x="T13" y="T15"/>
                  </a:cxn>
                  <a:cxn ang="0">
                    <a:pos x="T17" y="T19"/>
                  </a:cxn>
                </a:cxnLst>
                <a:rect l="0" t="0" r="r" b="b"/>
                <a:pathLst>
                  <a:path w="3653" h="705">
                    <a:moveTo>
                      <a:pt x="3653" y="4"/>
                    </a:moveTo>
                    <a:lnTo>
                      <a:pt x="2051" y="4"/>
                    </a:lnTo>
                    <a:lnTo>
                      <a:pt x="1687" y="315"/>
                    </a:lnTo>
                    <a:lnTo>
                      <a:pt x="3653" y="315"/>
                    </a:lnTo>
                    <a:lnTo>
                      <a:pt x="3653"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0"/>
            <p:cNvGrpSpPr>
              <a:grpSpLocks/>
            </p:cNvGrpSpPr>
            <p:nvPr/>
          </p:nvGrpSpPr>
          <p:grpSpPr bwMode="auto">
            <a:xfrm>
              <a:off x="6329" y="2883"/>
              <a:ext cx="3655" cy="286"/>
              <a:chOff x="6329" y="2883"/>
              <a:chExt cx="3655" cy="286"/>
            </a:xfrm>
          </p:grpSpPr>
          <p:sp>
            <p:nvSpPr>
              <p:cNvPr id="84" name="Freeform 31"/>
              <p:cNvSpPr>
                <a:spLocks/>
              </p:cNvSpPr>
              <p:nvPr/>
            </p:nvSpPr>
            <p:spPr bwMode="auto">
              <a:xfrm>
                <a:off x="6329" y="2883"/>
                <a:ext cx="3655" cy="286"/>
              </a:xfrm>
              <a:custGeom>
                <a:avLst/>
                <a:gdLst>
                  <a:gd name="T0" fmla="+- 0 6329 6329"/>
                  <a:gd name="T1" fmla="*/ T0 w 3655"/>
                  <a:gd name="T2" fmla="+- 0 3168 2883"/>
                  <a:gd name="T3" fmla="*/ 3168 h 286"/>
                  <a:gd name="T4" fmla="+- 0 9984 6329"/>
                  <a:gd name="T5" fmla="*/ T4 w 3655"/>
                  <a:gd name="T6" fmla="+- 0 3168 2883"/>
                  <a:gd name="T7" fmla="*/ 3168 h 286"/>
                  <a:gd name="T8" fmla="+- 0 9984 6329"/>
                  <a:gd name="T9" fmla="*/ T8 w 3655"/>
                  <a:gd name="T10" fmla="+- 0 2883 2883"/>
                  <a:gd name="T11" fmla="*/ 2883 h 286"/>
                  <a:gd name="T12" fmla="+- 0 6329 6329"/>
                  <a:gd name="T13" fmla="*/ T12 w 3655"/>
                  <a:gd name="T14" fmla="+- 0 2883 2883"/>
                  <a:gd name="T15" fmla="*/ 2883 h 286"/>
                  <a:gd name="T16" fmla="+- 0 6329 6329"/>
                  <a:gd name="T17" fmla="*/ T16 w 3655"/>
                  <a:gd name="T18" fmla="+- 0 3168 2883"/>
                  <a:gd name="T19" fmla="*/ 3168 h 286"/>
                </a:gdLst>
                <a:ahLst/>
                <a:cxnLst>
                  <a:cxn ang="0">
                    <a:pos x="T1" y="T3"/>
                  </a:cxn>
                  <a:cxn ang="0">
                    <a:pos x="T5" y="T7"/>
                  </a:cxn>
                  <a:cxn ang="0">
                    <a:pos x="T9" y="T11"/>
                  </a:cxn>
                  <a:cxn ang="0">
                    <a:pos x="T13" y="T15"/>
                  </a:cxn>
                  <a:cxn ang="0">
                    <a:pos x="T17" y="T19"/>
                  </a:cxn>
                </a:cxnLst>
                <a:rect l="0" t="0" r="r" b="b"/>
                <a:pathLst>
                  <a:path w="3655" h="286">
                    <a:moveTo>
                      <a:pt x="0" y="285"/>
                    </a:moveTo>
                    <a:lnTo>
                      <a:pt x="3655" y="285"/>
                    </a:lnTo>
                    <a:lnTo>
                      <a:pt x="3655" y="0"/>
                    </a:lnTo>
                    <a:lnTo>
                      <a:pt x="0" y="0"/>
                    </a:lnTo>
                    <a:lnTo>
                      <a:pt x="0" y="285"/>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2"/>
            <p:cNvGrpSpPr>
              <a:grpSpLocks/>
            </p:cNvGrpSpPr>
            <p:nvPr/>
          </p:nvGrpSpPr>
          <p:grpSpPr bwMode="auto">
            <a:xfrm>
              <a:off x="9984" y="1122"/>
              <a:ext cx="634" cy="2054"/>
              <a:chOff x="9984" y="1122"/>
              <a:chExt cx="634" cy="2054"/>
            </a:xfrm>
          </p:grpSpPr>
          <p:sp>
            <p:nvSpPr>
              <p:cNvPr id="83" name="Freeform 33"/>
              <p:cNvSpPr>
                <a:spLocks/>
              </p:cNvSpPr>
              <p:nvPr/>
            </p:nvSpPr>
            <p:spPr bwMode="auto">
              <a:xfrm>
                <a:off x="9984" y="1122"/>
                <a:ext cx="634" cy="2054"/>
              </a:xfrm>
              <a:custGeom>
                <a:avLst/>
                <a:gdLst>
                  <a:gd name="T0" fmla="+- 0 10618 9984"/>
                  <a:gd name="T1" fmla="*/ T0 w 634"/>
                  <a:gd name="T2" fmla="+- 0 1122 1122"/>
                  <a:gd name="T3" fmla="*/ 1122 h 2054"/>
                  <a:gd name="T4" fmla="+- 0 9984 9984"/>
                  <a:gd name="T5" fmla="*/ T4 w 634"/>
                  <a:gd name="T6" fmla="+- 0 2687 1122"/>
                  <a:gd name="T7" fmla="*/ 2687 h 2054"/>
                  <a:gd name="T8" fmla="+- 0 9984 9984"/>
                  <a:gd name="T9" fmla="*/ T8 w 634"/>
                  <a:gd name="T10" fmla="+- 0 3176 1122"/>
                  <a:gd name="T11" fmla="*/ 3176 h 2054"/>
                  <a:gd name="T12" fmla="+- 0 10618 9984"/>
                  <a:gd name="T13" fmla="*/ T12 w 634"/>
                  <a:gd name="T14" fmla="+- 0 1447 1122"/>
                  <a:gd name="T15" fmla="*/ 1447 h 2054"/>
                  <a:gd name="T16" fmla="+- 0 10618 9984"/>
                  <a:gd name="T17" fmla="*/ T16 w 634"/>
                  <a:gd name="T18" fmla="+- 0 1122 1122"/>
                  <a:gd name="T19" fmla="*/ 1122 h 2054"/>
                </a:gdLst>
                <a:ahLst/>
                <a:cxnLst>
                  <a:cxn ang="0">
                    <a:pos x="T1" y="T3"/>
                  </a:cxn>
                  <a:cxn ang="0">
                    <a:pos x="T5" y="T7"/>
                  </a:cxn>
                  <a:cxn ang="0">
                    <a:pos x="T9" y="T11"/>
                  </a:cxn>
                  <a:cxn ang="0">
                    <a:pos x="T13" y="T15"/>
                  </a:cxn>
                  <a:cxn ang="0">
                    <a:pos x="T17" y="T19"/>
                  </a:cxn>
                </a:cxnLst>
                <a:rect l="0" t="0" r="r" b="b"/>
                <a:pathLst>
                  <a:path w="634" h="2054">
                    <a:moveTo>
                      <a:pt x="634" y="0"/>
                    </a:moveTo>
                    <a:lnTo>
                      <a:pt x="0" y="1565"/>
                    </a:lnTo>
                    <a:lnTo>
                      <a:pt x="0" y="2054"/>
                    </a:lnTo>
                    <a:lnTo>
                      <a:pt x="634" y="325"/>
                    </a:lnTo>
                    <a:lnTo>
                      <a:pt x="6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4"/>
            <p:cNvGrpSpPr>
              <a:grpSpLocks/>
            </p:cNvGrpSpPr>
            <p:nvPr/>
          </p:nvGrpSpPr>
          <p:grpSpPr bwMode="auto">
            <a:xfrm>
              <a:off x="9982" y="739"/>
              <a:ext cx="639" cy="2140"/>
              <a:chOff x="9982" y="739"/>
              <a:chExt cx="639" cy="2140"/>
            </a:xfrm>
          </p:grpSpPr>
          <p:sp>
            <p:nvSpPr>
              <p:cNvPr id="82" name="Freeform 35"/>
              <p:cNvSpPr>
                <a:spLocks/>
              </p:cNvSpPr>
              <p:nvPr/>
            </p:nvSpPr>
            <p:spPr bwMode="auto">
              <a:xfrm>
                <a:off x="9982" y="739"/>
                <a:ext cx="639" cy="2140"/>
              </a:xfrm>
              <a:custGeom>
                <a:avLst/>
                <a:gdLst>
                  <a:gd name="T0" fmla="+- 0 10620 9982"/>
                  <a:gd name="T1" fmla="*/ T0 w 639"/>
                  <a:gd name="T2" fmla="+- 0 739 739"/>
                  <a:gd name="T3" fmla="*/ 739 h 2140"/>
                  <a:gd name="T4" fmla="+- 0 9982 9982"/>
                  <a:gd name="T5" fmla="*/ T4 w 639"/>
                  <a:gd name="T6" fmla="+- 0 2185 739"/>
                  <a:gd name="T7" fmla="*/ 2185 h 2140"/>
                  <a:gd name="T8" fmla="+- 0 9985 9982"/>
                  <a:gd name="T9" fmla="*/ T8 w 639"/>
                  <a:gd name="T10" fmla="+- 0 2879 739"/>
                  <a:gd name="T11" fmla="*/ 2879 h 2140"/>
                  <a:gd name="T12" fmla="+- 0 10621 9982"/>
                  <a:gd name="T13" fmla="*/ T12 w 639"/>
                  <a:gd name="T14" fmla="+- 0 1283 739"/>
                  <a:gd name="T15" fmla="*/ 1283 h 2140"/>
                  <a:gd name="T16" fmla="+- 0 10620 9982"/>
                  <a:gd name="T17" fmla="*/ T16 w 639"/>
                  <a:gd name="T18" fmla="+- 0 739 739"/>
                  <a:gd name="T19" fmla="*/ 739 h 2140"/>
                </a:gdLst>
                <a:ahLst/>
                <a:cxnLst>
                  <a:cxn ang="0">
                    <a:pos x="T1" y="T3"/>
                  </a:cxn>
                  <a:cxn ang="0">
                    <a:pos x="T5" y="T7"/>
                  </a:cxn>
                  <a:cxn ang="0">
                    <a:pos x="T9" y="T11"/>
                  </a:cxn>
                  <a:cxn ang="0">
                    <a:pos x="T13" y="T15"/>
                  </a:cxn>
                  <a:cxn ang="0">
                    <a:pos x="T17" y="T19"/>
                  </a:cxn>
                </a:cxnLst>
                <a:rect l="0" t="0" r="r" b="b"/>
                <a:pathLst>
                  <a:path w="639" h="2140">
                    <a:moveTo>
                      <a:pt x="638" y="0"/>
                    </a:moveTo>
                    <a:lnTo>
                      <a:pt x="0" y="1446"/>
                    </a:lnTo>
                    <a:lnTo>
                      <a:pt x="3" y="2140"/>
                    </a:lnTo>
                    <a:lnTo>
                      <a:pt x="639" y="544"/>
                    </a:lnTo>
                    <a:lnTo>
                      <a:pt x="638"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060" name="Picture 3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33" y="2586"/>
                <a:ext cx="4249" cy="879"/>
              </a:xfrm>
              <a:prstGeom prst="rect">
                <a:avLst/>
              </a:prstGeom>
              <a:noFill/>
              <a:extLst>
                <a:ext uri="{909E8E84-426E-40DD-AFC4-6F175D3DCCD1}">
                  <a14:hiddenFill xmlns:a14="http://schemas.microsoft.com/office/drawing/2010/main">
                    <a:solidFill>
                      <a:srgbClr val="FFFFFF"/>
                    </a:solidFill>
                  </a14:hiddenFill>
                </a:ext>
              </a:extLst>
            </p:spPr>
          </p:pic>
          <p:pic>
            <p:nvPicPr>
              <p:cNvPr id="1061" name="Picture 3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88" y="1015"/>
                <a:ext cx="1227" cy="24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 name="Group 38"/>
            <p:cNvGrpSpPr>
              <a:grpSpLocks/>
            </p:cNvGrpSpPr>
            <p:nvPr/>
          </p:nvGrpSpPr>
          <p:grpSpPr bwMode="auto">
            <a:xfrm>
              <a:off x="7128" y="164"/>
              <a:ext cx="1318" cy="1518"/>
              <a:chOff x="7128" y="164"/>
              <a:chExt cx="1318" cy="1518"/>
            </a:xfrm>
          </p:grpSpPr>
          <p:sp>
            <p:nvSpPr>
              <p:cNvPr id="81" name="Freeform 39"/>
              <p:cNvSpPr>
                <a:spLocks/>
              </p:cNvSpPr>
              <p:nvPr/>
            </p:nvSpPr>
            <p:spPr bwMode="auto">
              <a:xfrm>
                <a:off x="7128" y="164"/>
                <a:ext cx="1318" cy="1518"/>
              </a:xfrm>
              <a:custGeom>
                <a:avLst/>
                <a:gdLst>
                  <a:gd name="T0" fmla="+- 0 8330 7128"/>
                  <a:gd name="T1" fmla="*/ T0 w 1318"/>
                  <a:gd name="T2" fmla="+- 0 164 164"/>
                  <a:gd name="T3" fmla="*/ 164 h 1518"/>
                  <a:gd name="T4" fmla="+- 0 7128 7128"/>
                  <a:gd name="T5" fmla="*/ T4 w 1318"/>
                  <a:gd name="T6" fmla="+- 0 1583 164"/>
                  <a:gd name="T7" fmla="*/ 1583 h 1518"/>
                  <a:gd name="T8" fmla="+- 0 7221 7128"/>
                  <a:gd name="T9" fmla="*/ T8 w 1318"/>
                  <a:gd name="T10" fmla="+- 0 1682 164"/>
                  <a:gd name="T11" fmla="*/ 1682 h 1518"/>
                  <a:gd name="T12" fmla="+- 0 8446 7128"/>
                  <a:gd name="T13" fmla="*/ T12 w 1318"/>
                  <a:gd name="T14" fmla="+- 0 233 164"/>
                  <a:gd name="T15" fmla="*/ 233 h 1518"/>
                  <a:gd name="T16" fmla="+- 0 8330 7128"/>
                  <a:gd name="T17" fmla="*/ T16 w 1318"/>
                  <a:gd name="T18" fmla="+- 0 164 164"/>
                  <a:gd name="T19" fmla="*/ 164 h 1518"/>
                </a:gdLst>
                <a:ahLst/>
                <a:cxnLst>
                  <a:cxn ang="0">
                    <a:pos x="T1" y="T3"/>
                  </a:cxn>
                  <a:cxn ang="0">
                    <a:pos x="T5" y="T7"/>
                  </a:cxn>
                  <a:cxn ang="0">
                    <a:pos x="T9" y="T11"/>
                  </a:cxn>
                  <a:cxn ang="0">
                    <a:pos x="T13" y="T15"/>
                  </a:cxn>
                  <a:cxn ang="0">
                    <a:pos x="T17" y="T19"/>
                  </a:cxn>
                </a:cxnLst>
                <a:rect l="0" t="0" r="r" b="b"/>
                <a:pathLst>
                  <a:path w="1318" h="1518">
                    <a:moveTo>
                      <a:pt x="1202" y="0"/>
                    </a:moveTo>
                    <a:lnTo>
                      <a:pt x="0" y="1419"/>
                    </a:lnTo>
                    <a:lnTo>
                      <a:pt x="93" y="1518"/>
                    </a:lnTo>
                    <a:lnTo>
                      <a:pt x="1318" y="69"/>
                    </a:lnTo>
                    <a:lnTo>
                      <a:pt x="120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0"/>
            <p:cNvGrpSpPr>
              <a:grpSpLocks/>
            </p:cNvGrpSpPr>
            <p:nvPr/>
          </p:nvGrpSpPr>
          <p:grpSpPr bwMode="auto">
            <a:xfrm>
              <a:off x="8972" y="181"/>
              <a:ext cx="957" cy="1502"/>
              <a:chOff x="8972" y="181"/>
              <a:chExt cx="957" cy="1502"/>
            </a:xfrm>
          </p:grpSpPr>
          <p:sp>
            <p:nvSpPr>
              <p:cNvPr id="80" name="Freeform 41"/>
              <p:cNvSpPr>
                <a:spLocks/>
              </p:cNvSpPr>
              <p:nvPr/>
            </p:nvSpPr>
            <p:spPr bwMode="auto">
              <a:xfrm>
                <a:off x="8972" y="181"/>
                <a:ext cx="957" cy="1502"/>
              </a:xfrm>
              <a:custGeom>
                <a:avLst/>
                <a:gdLst>
                  <a:gd name="T0" fmla="+- 0 9929 8972"/>
                  <a:gd name="T1" fmla="*/ T0 w 957"/>
                  <a:gd name="T2" fmla="+- 0 181 181"/>
                  <a:gd name="T3" fmla="*/ 181 h 1502"/>
                  <a:gd name="T4" fmla="+- 0 9866 8972"/>
                  <a:gd name="T5" fmla="*/ T4 w 957"/>
                  <a:gd name="T6" fmla="+- 0 220 181"/>
                  <a:gd name="T7" fmla="*/ 220 h 1502"/>
                  <a:gd name="T8" fmla="+- 0 8972 8972"/>
                  <a:gd name="T9" fmla="*/ T8 w 957"/>
                  <a:gd name="T10" fmla="+- 0 1683 181"/>
                  <a:gd name="T11" fmla="*/ 1683 h 1502"/>
                  <a:gd name="T12" fmla="+- 0 9082 8972"/>
                  <a:gd name="T13" fmla="*/ T12 w 957"/>
                  <a:gd name="T14" fmla="+- 0 1586 181"/>
                  <a:gd name="T15" fmla="*/ 1586 h 1502"/>
                  <a:gd name="T16" fmla="+- 0 9929 8972"/>
                  <a:gd name="T17" fmla="*/ T16 w 957"/>
                  <a:gd name="T18" fmla="+- 0 181 181"/>
                  <a:gd name="T19" fmla="*/ 181 h 1502"/>
                </a:gdLst>
                <a:ahLst/>
                <a:cxnLst>
                  <a:cxn ang="0">
                    <a:pos x="T1" y="T3"/>
                  </a:cxn>
                  <a:cxn ang="0">
                    <a:pos x="T5" y="T7"/>
                  </a:cxn>
                  <a:cxn ang="0">
                    <a:pos x="T9" y="T11"/>
                  </a:cxn>
                  <a:cxn ang="0">
                    <a:pos x="T13" y="T15"/>
                  </a:cxn>
                  <a:cxn ang="0">
                    <a:pos x="T17" y="T19"/>
                  </a:cxn>
                </a:cxnLst>
                <a:rect l="0" t="0" r="r" b="b"/>
                <a:pathLst>
                  <a:path w="957" h="1502">
                    <a:moveTo>
                      <a:pt x="957" y="0"/>
                    </a:moveTo>
                    <a:lnTo>
                      <a:pt x="894" y="39"/>
                    </a:lnTo>
                    <a:lnTo>
                      <a:pt x="0" y="1502"/>
                    </a:lnTo>
                    <a:lnTo>
                      <a:pt x="110" y="1405"/>
                    </a:lnTo>
                    <a:lnTo>
                      <a:pt x="95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2"/>
            <p:cNvGrpSpPr>
              <a:grpSpLocks/>
            </p:cNvGrpSpPr>
            <p:nvPr/>
          </p:nvGrpSpPr>
          <p:grpSpPr bwMode="auto">
            <a:xfrm>
              <a:off x="7507" y="383"/>
              <a:ext cx="1359" cy="1786"/>
              <a:chOff x="7507" y="383"/>
              <a:chExt cx="1359" cy="1786"/>
            </a:xfrm>
          </p:grpSpPr>
          <p:sp>
            <p:nvSpPr>
              <p:cNvPr id="79" name="Freeform 43"/>
              <p:cNvSpPr>
                <a:spLocks/>
              </p:cNvSpPr>
              <p:nvPr/>
            </p:nvSpPr>
            <p:spPr bwMode="auto">
              <a:xfrm>
                <a:off x="7507" y="383"/>
                <a:ext cx="1359" cy="1786"/>
              </a:xfrm>
              <a:custGeom>
                <a:avLst/>
                <a:gdLst>
                  <a:gd name="T0" fmla="+- 0 8690 7507"/>
                  <a:gd name="T1" fmla="*/ T0 w 1359"/>
                  <a:gd name="T2" fmla="+- 0 383 383"/>
                  <a:gd name="T3" fmla="*/ 383 h 1786"/>
                  <a:gd name="T4" fmla="+- 0 7507 7507"/>
                  <a:gd name="T5" fmla="*/ T4 w 1359"/>
                  <a:gd name="T6" fmla="+- 0 1970 383"/>
                  <a:gd name="T7" fmla="*/ 1970 h 1786"/>
                  <a:gd name="T8" fmla="+- 0 7704 7507"/>
                  <a:gd name="T9" fmla="*/ T8 w 1359"/>
                  <a:gd name="T10" fmla="+- 0 2169 383"/>
                  <a:gd name="T11" fmla="*/ 2169 h 1786"/>
                  <a:gd name="T12" fmla="+- 0 8866 7507"/>
                  <a:gd name="T13" fmla="*/ T12 w 1359"/>
                  <a:gd name="T14" fmla="+- 0 484 383"/>
                  <a:gd name="T15" fmla="*/ 484 h 1786"/>
                  <a:gd name="T16" fmla="+- 0 8690 7507"/>
                  <a:gd name="T17" fmla="*/ T16 w 1359"/>
                  <a:gd name="T18" fmla="+- 0 383 383"/>
                  <a:gd name="T19" fmla="*/ 383 h 1786"/>
                </a:gdLst>
                <a:ahLst/>
                <a:cxnLst>
                  <a:cxn ang="0">
                    <a:pos x="T1" y="T3"/>
                  </a:cxn>
                  <a:cxn ang="0">
                    <a:pos x="T5" y="T7"/>
                  </a:cxn>
                  <a:cxn ang="0">
                    <a:pos x="T9" y="T11"/>
                  </a:cxn>
                  <a:cxn ang="0">
                    <a:pos x="T13" y="T15"/>
                  </a:cxn>
                  <a:cxn ang="0">
                    <a:pos x="T17" y="T19"/>
                  </a:cxn>
                </a:cxnLst>
                <a:rect l="0" t="0" r="r" b="b"/>
                <a:pathLst>
                  <a:path w="1359" h="1786">
                    <a:moveTo>
                      <a:pt x="1183" y="0"/>
                    </a:moveTo>
                    <a:lnTo>
                      <a:pt x="0" y="1587"/>
                    </a:lnTo>
                    <a:lnTo>
                      <a:pt x="197" y="1786"/>
                    </a:lnTo>
                    <a:lnTo>
                      <a:pt x="1359" y="101"/>
                    </a:lnTo>
                    <a:lnTo>
                      <a:pt x="11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4"/>
            <p:cNvGrpSpPr>
              <a:grpSpLocks/>
            </p:cNvGrpSpPr>
            <p:nvPr/>
          </p:nvGrpSpPr>
          <p:grpSpPr bwMode="auto">
            <a:xfrm>
              <a:off x="8372" y="361"/>
              <a:ext cx="1235" cy="1818"/>
              <a:chOff x="8372" y="361"/>
              <a:chExt cx="1235" cy="1818"/>
            </a:xfrm>
          </p:grpSpPr>
          <p:sp>
            <p:nvSpPr>
              <p:cNvPr id="78" name="Freeform 45"/>
              <p:cNvSpPr>
                <a:spLocks/>
              </p:cNvSpPr>
              <p:nvPr/>
            </p:nvSpPr>
            <p:spPr bwMode="auto">
              <a:xfrm>
                <a:off x="8372" y="361"/>
                <a:ext cx="1235" cy="1818"/>
              </a:xfrm>
              <a:custGeom>
                <a:avLst/>
                <a:gdLst>
                  <a:gd name="T0" fmla="+- 0 9607 8372"/>
                  <a:gd name="T1" fmla="*/ T0 w 1235"/>
                  <a:gd name="T2" fmla="+- 0 361 361"/>
                  <a:gd name="T3" fmla="*/ 361 h 1818"/>
                  <a:gd name="T4" fmla="+- 0 9395 8372"/>
                  <a:gd name="T5" fmla="*/ T4 w 1235"/>
                  <a:gd name="T6" fmla="+- 0 493 361"/>
                  <a:gd name="T7" fmla="*/ 493 h 1818"/>
                  <a:gd name="T8" fmla="+- 0 8372 8372"/>
                  <a:gd name="T9" fmla="*/ T8 w 1235"/>
                  <a:gd name="T10" fmla="+- 0 2180 361"/>
                  <a:gd name="T11" fmla="*/ 2180 h 1818"/>
                  <a:gd name="T12" fmla="+- 0 8628 8372"/>
                  <a:gd name="T13" fmla="*/ T12 w 1235"/>
                  <a:gd name="T14" fmla="+- 0 1970 361"/>
                  <a:gd name="T15" fmla="*/ 1970 h 1818"/>
                  <a:gd name="T16" fmla="+- 0 9607 8372"/>
                  <a:gd name="T17" fmla="*/ T16 w 1235"/>
                  <a:gd name="T18" fmla="+- 0 361 361"/>
                  <a:gd name="T19" fmla="*/ 361 h 1818"/>
                </a:gdLst>
                <a:ahLst/>
                <a:cxnLst>
                  <a:cxn ang="0">
                    <a:pos x="T1" y="T3"/>
                  </a:cxn>
                  <a:cxn ang="0">
                    <a:pos x="T5" y="T7"/>
                  </a:cxn>
                  <a:cxn ang="0">
                    <a:pos x="T9" y="T11"/>
                  </a:cxn>
                  <a:cxn ang="0">
                    <a:pos x="T13" y="T15"/>
                  </a:cxn>
                  <a:cxn ang="0">
                    <a:pos x="T17" y="T19"/>
                  </a:cxn>
                </a:cxnLst>
                <a:rect l="0" t="0" r="r" b="b"/>
                <a:pathLst>
                  <a:path w="1235" h="1818">
                    <a:moveTo>
                      <a:pt x="1235" y="0"/>
                    </a:moveTo>
                    <a:lnTo>
                      <a:pt x="1023" y="132"/>
                    </a:lnTo>
                    <a:lnTo>
                      <a:pt x="0" y="1819"/>
                    </a:lnTo>
                    <a:lnTo>
                      <a:pt x="256" y="1609"/>
                    </a:lnTo>
                    <a:lnTo>
                      <a:pt x="123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6"/>
            <p:cNvGrpSpPr>
              <a:grpSpLocks/>
            </p:cNvGrpSpPr>
            <p:nvPr/>
          </p:nvGrpSpPr>
          <p:grpSpPr bwMode="auto">
            <a:xfrm>
              <a:off x="7706" y="484"/>
              <a:ext cx="1694" cy="2004"/>
              <a:chOff x="7706" y="484"/>
              <a:chExt cx="1694" cy="2004"/>
            </a:xfrm>
          </p:grpSpPr>
          <p:sp>
            <p:nvSpPr>
              <p:cNvPr id="76" name="Freeform 47"/>
              <p:cNvSpPr>
                <a:spLocks/>
              </p:cNvSpPr>
              <p:nvPr/>
            </p:nvSpPr>
            <p:spPr bwMode="auto">
              <a:xfrm>
                <a:off x="7706" y="484"/>
                <a:ext cx="1694" cy="2004"/>
              </a:xfrm>
              <a:custGeom>
                <a:avLst/>
                <a:gdLst>
                  <a:gd name="T0" fmla="+- 0 8866 7706"/>
                  <a:gd name="T1" fmla="*/ T0 w 1694"/>
                  <a:gd name="T2" fmla="+- 0 488 484"/>
                  <a:gd name="T3" fmla="*/ 488 h 2004"/>
                  <a:gd name="T4" fmla="+- 0 7706 7706"/>
                  <a:gd name="T5" fmla="*/ T4 w 1694"/>
                  <a:gd name="T6" fmla="+- 0 2167 484"/>
                  <a:gd name="T7" fmla="*/ 2167 h 2004"/>
                  <a:gd name="T8" fmla="+- 0 8016 7706"/>
                  <a:gd name="T9" fmla="*/ T8 w 1694"/>
                  <a:gd name="T10" fmla="+- 0 2488 484"/>
                  <a:gd name="T11" fmla="*/ 2488 h 2004"/>
                  <a:gd name="T12" fmla="+- 0 8381 7706"/>
                  <a:gd name="T13" fmla="*/ T12 w 1694"/>
                  <a:gd name="T14" fmla="+- 0 2173 484"/>
                  <a:gd name="T15" fmla="*/ 2173 h 2004"/>
                  <a:gd name="T16" fmla="+- 0 9309 7706"/>
                  <a:gd name="T17" fmla="*/ T16 w 1694"/>
                  <a:gd name="T18" fmla="+- 0 634 484"/>
                  <a:gd name="T19" fmla="*/ 634 h 2004"/>
                  <a:gd name="T20" fmla="+- 0 9126 7706"/>
                  <a:gd name="T21" fmla="*/ T20 w 1694"/>
                  <a:gd name="T22" fmla="+- 0 634 484"/>
                  <a:gd name="T23" fmla="*/ 634 h 2004"/>
                  <a:gd name="T24" fmla="+- 0 8866 7706"/>
                  <a:gd name="T25" fmla="*/ T24 w 1694"/>
                  <a:gd name="T26" fmla="+- 0 488 484"/>
                  <a:gd name="T27" fmla="*/ 488 h 2004"/>
                </a:gdLst>
                <a:ahLst/>
                <a:cxnLst>
                  <a:cxn ang="0">
                    <a:pos x="T1" y="T3"/>
                  </a:cxn>
                  <a:cxn ang="0">
                    <a:pos x="T5" y="T7"/>
                  </a:cxn>
                  <a:cxn ang="0">
                    <a:pos x="T9" y="T11"/>
                  </a:cxn>
                  <a:cxn ang="0">
                    <a:pos x="T13" y="T15"/>
                  </a:cxn>
                  <a:cxn ang="0">
                    <a:pos x="T17" y="T19"/>
                  </a:cxn>
                  <a:cxn ang="0">
                    <a:pos x="T21" y="T23"/>
                  </a:cxn>
                  <a:cxn ang="0">
                    <a:pos x="T25" y="T27"/>
                  </a:cxn>
                </a:cxnLst>
                <a:rect l="0" t="0" r="r" b="b"/>
                <a:pathLst>
                  <a:path w="1694" h="2004">
                    <a:moveTo>
                      <a:pt x="1160" y="4"/>
                    </a:moveTo>
                    <a:lnTo>
                      <a:pt x="0" y="1683"/>
                    </a:lnTo>
                    <a:lnTo>
                      <a:pt x="310" y="2004"/>
                    </a:lnTo>
                    <a:lnTo>
                      <a:pt x="675" y="1689"/>
                    </a:lnTo>
                    <a:lnTo>
                      <a:pt x="1603" y="150"/>
                    </a:lnTo>
                    <a:lnTo>
                      <a:pt x="1420" y="150"/>
                    </a:lnTo>
                    <a:lnTo>
                      <a:pt x="1160"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48"/>
              <p:cNvSpPr>
                <a:spLocks/>
              </p:cNvSpPr>
              <p:nvPr/>
            </p:nvSpPr>
            <p:spPr bwMode="auto">
              <a:xfrm>
                <a:off x="7706" y="484"/>
                <a:ext cx="1694" cy="2004"/>
              </a:xfrm>
              <a:custGeom>
                <a:avLst/>
                <a:gdLst>
                  <a:gd name="T0" fmla="+- 0 9399 7706"/>
                  <a:gd name="T1" fmla="*/ T0 w 1694"/>
                  <a:gd name="T2" fmla="+- 0 484 484"/>
                  <a:gd name="T3" fmla="*/ 484 h 2004"/>
                  <a:gd name="T4" fmla="+- 0 9126 7706"/>
                  <a:gd name="T5" fmla="*/ T4 w 1694"/>
                  <a:gd name="T6" fmla="+- 0 634 484"/>
                  <a:gd name="T7" fmla="*/ 634 h 2004"/>
                  <a:gd name="T8" fmla="+- 0 9309 7706"/>
                  <a:gd name="T9" fmla="*/ T8 w 1694"/>
                  <a:gd name="T10" fmla="+- 0 634 484"/>
                  <a:gd name="T11" fmla="*/ 634 h 2004"/>
                  <a:gd name="T12" fmla="+- 0 9399 7706"/>
                  <a:gd name="T13" fmla="*/ T12 w 1694"/>
                  <a:gd name="T14" fmla="+- 0 484 484"/>
                  <a:gd name="T15" fmla="*/ 484 h 2004"/>
                </a:gdLst>
                <a:ahLst/>
                <a:cxnLst>
                  <a:cxn ang="0">
                    <a:pos x="T1" y="T3"/>
                  </a:cxn>
                  <a:cxn ang="0">
                    <a:pos x="T5" y="T7"/>
                  </a:cxn>
                  <a:cxn ang="0">
                    <a:pos x="T9" y="T11"/>
                  </a:cxn>
                  <a:cxn ang="0">
                    <a:pos x="T13" y="T15"/>
                  </a:cxn>
                </a:cxnLst>
                <a:rect l="0" t="0" r="r" b="b"/>
                <a:pathLst>
                  <a:path w="1694" h="2004">
                    <a:moveTo>
                      <a:pt x="1693" y="0"/>
                    </a:moveTo>
                    <a:lnTo>
                      <a:pt x="1420" y="150"/>
                    </a:lnTo>
                    <a:lnTo>
                      <a:pt x="1603" y="150"/>
                    </a:lnTo>
                    <a:lnTo>
                      <a:pt x="169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9"/>
            <p:cNvGrpSpPr>
              <a:grpSpLocks/>
            </p:cNvGrpSpPr>
            <p:nvPr/>
          </p:nvGrpSpPr>
          <p:grpSpPr bwMode="auto">
            <a:xfrm>
              <a:off x="6335" y="167"/>
              <a:ext cx="1988" cy="1417"/>
              <a:chOff x="6335" y="167"/>
              <a:chExt cx="1988" cy="1417"/>
            </a:xfrm>
          </p:grpSpPr>
          <p:sp>
            <p:nvSpPr>
              <p:cNvPr id="75" name="Freeform 50"/>
              <p:cNvSpPr>
                <a:spLocks/>
              </p:cNvSpPr>
              <p:nvPr/>
            </p:nvSpPr>
            <p:spPr bwMode="auto">
              <a:xfrm>
                <a:off x="6335" y="167"/>
                <a:ext cx="1988" cy="1417"/>
              </a:xfrm>
              <a:custGeom>
                <a:avLst/>
                <a:gdLst>
                  <a:gd name="T0" fmla="+- 0 8323 6335"/>
                  <a:gd name="T1" fmla="*/ T0 w 1988"/>
                  <a:gd name="T2" fmla="+- 0 167 167"/>
                  <a:gd name="T3" fmla="*/ 167 h 1417"/>
                  <a:gd name="T4" fmla="+- 0 7714 6335"/>
                  <a:gd name="T5" fmla="*/ T4 w 1988"/>
                  <a:gd name="T6" fmla="+- 0 167 167"/>
                  <a:gd name="T7" fmla="*/ 167 h 1417"/>
                  <a:gd name="T8" fmla="+- 0 6335 6335"/>
                  <a:gd name="T9" fmla="*/ T8 w 1988"/>
                  <a:gd name="T10" fmla="+- 0 1584 167"/>
                  <a:gd name="T11" fmla="*/ 1584 h 1417"/>
                  <a:gd name="T12" fmla="+- 0 7125 6335"/>
                  <a:gd name="T13" fmla="*/ T12 w 1988"/>
                  <a:gd name="T14" fmla="+- 0 1584 167"/>
                  <a:gd name="T15" fmla="*/ 1584 h 1417"/>
                  <a:gd name="T16" fmla="+- 0 8323 6335"/>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8" y="0"/>
                    </a:moveTo>
                    <a:lnTo>
                      <a:pt x="1379" y="0"/>
                    </a:lnTo>
                    <a:lnTo>
                      <a:pt x="0" y="1417"/>
                    </a:lnTo>
                    <a:lnTo>
                      <a:pt x="790" y="1417"/>
                    </a:lnTo>
                    <a:lnTo>
                      <a:pt x="1988"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1"/>
            <p:cNvGrpSpPr>
              <a:grpSpLocks/>
            </p:cNvGrpSpPr>
            <p:nvPr/>
          </p:nvGrpSpPr>
          <p:grpSpPr bwMode="auto">
            <a:xfrm>
              <a:off x="9080" y="175"/>
              <a:ext cx="1536" cy="1408"/>
              <a:chOff x="9080" y="175"/>
              <a:chExt cx="1536" cy="1408"/>
            </a:xfrm>
          </p:grpSpPr>
          <p:sp>
            <p:nvSpPr>
              <p:cNvPr id="74" name="Freeform 52"/>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3"/>
            <p:cNvGrpSpPr>
              <a:grpSpLocks/>
            </p:cNvGrpSpPr>
            <p:nvPr/>
          </p:nvGrpSpPr>
          <p:grpSpPr bwMode="auto">
            <a:xfrm>
              <a:off x="9986" y="180"/>
              <a:ext cx="634" cy="2984"/>
              <a:chOff x="9986" y="180"/>
              <a:chExt cx="634" cy="2984"/>
            </a:xfrm>
          </p:grpSpPr>
          <p:sp>
            <p:nvSpPr>
              <p:cNvPr id="73" name="Freeform 54"/>
              <p:cNvSpPr>
                <a:spLocks/>
              </p:cNvSpPr>
              <p:nvPr/>
            </p:nvSpPr>
            <p:spPr bwMode="auto">
              <a:xfrm>
                <a:off x="9986" y="180"/>
                <a:ext cx="634" cy="2984"/>
              </a:xfrm>
              <a:custGeom>
                <a:avLst/>
                <a:gdLst>
                  <a:gd name="T0" fmla="+- 0 10620 9986"/>
                  <a:gd name="T1" fmla="*/ T0 w 634"/>
                  <a:gd name="T2" fmla="+- 0 180 180"/>
                  <a:gd name="T3" fmla="*/ 180 h 2984"/>
                  <a:gd name="T4" fmla="+- 0 9986 9986"/>
                  <a:gd name="T5" fmla="*/ T4 w 634"/>
                  <a:gd name="T6" fmla="+- 0 1575 180"/>
                  <a:gd name="T7" fmla="*/ 1575 h 2984"/>
                  <a:gd name="T8" fmla="+- 0 9986 9986"/>
                  <a:gd name="T9" fmla="*/ T8 w 634"/>
                  <a:gd name="T10" fmla="+- 0 3163 180"/>
                  <a:gd name="T11" fmla="*/ 3163 h 2984"/>
                  <a:gd name="T12" fmla="+- 0 10620 9986"/>
                  <a:gd name="T13" fmla="*/ T12 w 634"/>
                  <a:gd name="T14" fmla="+- 0 1440 180"/>
                  <a:gd name="T15" fmla="*/ 1440 h 2984"/>
                  <a:gd name="T16" fmla="+- 0 10620 9986"/>
                  <a:gd name="T17" fmla="*/ T16 w 634"/>
                  <a:gd name="T18" fmla="+- 0 180 180"/>
                  <a:gd name="T19" fmla="*/ 180 h 2984"/>
                </a:gdLst>
                <a:ahLst/>
                <a:cxnLst>
                  <a:cxn ang="0">
                    <a:pos x="T1" y="T3"/>
                  </a:cxn>
                  <a:cxn ang="0">
                    <a:pos x="T5" y="T7"/>
                  </a:cxn>
                  <a:cxn ang="0">
                    <a:pos x="T9" y="T11"/>
                  </a:cxn>
                  <a:cxn ang="0">
                    <a:pos x="T13" y="T15"/>
                  </a:cxn>
                  <a:cxn ang="0">
                    <a:pos x="T17" y="T19"/>
                  </a:cxn>
                </a:cxnLst>
                <a:rect l="0" t="0" r="r" b="b"/>
                <a:pathLst>
                  <a:path w="634" h="2984">
                    <a:moveTo>
                      <a:pt x="634" y="0"/>
                    </a:moveTo>
                    <a:lnTo>
                      <a:pt x="0" y="1395"/>
                    </a:lnTo>
                    <a:lnTo>
                      <a:pt x="0" y="2983"/>
                    </a:lnTo>
                    <a:lnTo>
                      <a:pt x="634" y="1260"/>
                    </a:lnTo>
                    <a:lnTo>
                      <a:pt x="634"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5"/>
            <p:cNvGrpSpPr>
              <a:grpSpLocks/>
            </p:cNvGrpSpPr>
            <p:nvPr/>
          </p:nvGrpSpPr>
          <p:grpSpPr bwMode="auto">
            <a:xfrm>
              <a:off x="6331" y="1583"/>
              <a:ext cx="3655" cy="1591"/>
              <a:chOff x="6331" y="1583"/>
              <a:chExt cx="3655" cy="1591"/>
            </a:xfrm>
          </p:grpSpPr>
          <p:sp>
            <p:nvSpPr>
              <p:cNvPr id="72" name="Freeform 56"/>
              <p:cNvSpPr>
                <a:spLocks/>
              </p:cNvSpPr>
              <p:nvPr/>
            </p:nvSpPr>
            <p:spPr bwMode="auto">
              <a:xfrm>
                <a:off x="6331" y="1583"/>
                <a:ext cx="3655" cy="1591"/>
              </a:xfrm>
              <a:custGeom>
                <a:avLst/>
                <a:gdLst>
                  <a:gd name="T0" fmla="+- 0 9986 6331"/>
                  <a:gd name="T1" fmla="*/ T0 w 3655"/>
                  <a:gd name="T2" fmla="+- 0 3174 1583"/>
                  <a:gd name="T3" fmla="*/ 3174 h 1591"/>
                  <a:gd name="T4" fmla="+- 0 6331 6331"/>
                  <a:gd name="T5" fmla="*/ T4 w 3655"/>
                  <a:gd name="T6" fmla="+- 0 3174 1583"/>
                  <a:gd name="T7" fmla="*/ 3174 h 1591"/>
                  <a:gd name="T8" fmla="+- 0 6331 6331"/>
                  <a:gd name="T9" fmla="*/ T8 w 3655"/>
                  <a:gd name="T10" fmla="+- 0 1583 1583"/>
                  <a:gd name="T11" fmla="*/ 1583 h 1591"/>
                  <a:gd name="T12" fmla="+- 0 7121 6331"/>
                  <a:gd name="T13" fmla="*/ T12 w 3655"/>
                  <a:gd name="T14" fmla="+- 0 1583 1583"/>
                  <a:gd name="T15" fmla="*/ 1583 h 1591"/>
                  <a:gd name="T16" fmla="+- 0 8016 6331"/>
                  <a:gd name="T17" fmla="*/ T16 w 3655"/>
                  <a:gd name="T18" fmla="+- 0 2488 1583"/>
                  <a:gd name="T19" fmla="*/ 2488 h 1591"/>
                  <a:gd name="T20" fmla="+- 0 9086 6331"/>
                  <a:gd name="T21" fmla="*/ T20 w 3655"/>
                  <a:gd name="T22" fmla="+- 0 1583 1583"/>
                  <a:gd name="T23" fmla="*/ 1583 h 1591"/>
                  <a:gd name="T24" fmla="+- 0 9986 6331"/>
                  <a:gd name="T25" fmla="*/ T24 w 3655"/>
                  <a:gd name="T26" fmla="+- 0 1583 1583"/>
                  <a:gd name="T27" fmla="*/ 1583 h 1591"/>
                  <a:gd name="T28" fmla="+- 0 9986 6331"/>
                  <a:gd name="T29" fmla="*/ T28 w 3655"/>
                  <a:gd name="T30" fmla="+- 0 3174 1583"/>
                  <a:gd name="T31" fmla="*/ 3174 h 1591"/>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55" h="1591">
                    <a:moveTo>
                      <a:pt x="3655" y="1591"/>
                    </a:moveTo>
                    <a:lnTo>
                      <a:pt x="0" y="1591"/>
                    </a:lnTo>
                    <a:lnTo>
                      <a:pt x="0" y="0"/>
                    </a:lnTo>
                    <a:lnTo>
                      <a:pt x="790" y="0"/>
                    </a:lnTo>
                    <a:lnTo>
                      <a:pt x="1685" y="905"/>
                    </a:lnTo>
                    <a:lnTo>
                      <a:pt x="2755" y="0"/>
                    </a:lnTo>
                    <a:lnTo>
                      <a:pt x="3655" y="0"/>
                    </a:lnTo>
                    <a:lnTo>
                      <a:pt x="3655" y="1591"/>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7"/>
            <p:cNvGrpSpPr>
              <a:grpSpLocks/>
            </p:cNvGrpSpPr>
            <p:nvPr/>
          </p:nvGrpSpPr>
          <p:grpSpPr bwMode="auto">
            <a:xfrm>
              <a:off x="8010" y="641"/>
              <a:ext cx="1109" cy="1848"/>
              <a:chOff x="8010" y="641"/>
              <a:chExt cx="1109" cy="1848"/>
            </a:xfrm>
          </p:grpSpPr>
          <p:sp>
            <p:nvSpPr>
              <p:cNvPr id="71" name="Freeform 58"/>
              <p:cNvSpPr>
                <a:spLocks/>
              </p:cNvSpPr>
              <p:nvPr/>
            </p:nvSpPr>
            <p:spPr bwMode="auto">
              <a:xfrm>
                <a:off x="8010" y="641"/>
                <a:ext cx="1109" cy="1848"/>
              </a:xfrm>
              <a:custGeom>
                <a:avLst/>
                <a:gdLst>
                  <a:gd name="T0" fmla="+- 0 8010 8010"/>
                  <a:gd name="T1" fmla="*/ T0 w 1109"/>
                  <a:gd name="T2" fmla="+- 0 2488 641"/>
                  <a:gd name="T3" fmla="*/ 2488 h 1848"/>
                  <a:gd name="T4" fmla="+- 0 9119 8010"/>
                  <a:gd name="T5" fmla="*/ T4 w 1109"/>
                  <a:gd name="T6" fmla="+- 0 641 641"/>
                  <a:gd name="T7" fmla="*/ 641 h 1848"/>
                </a:gdLst>
                <a:ahLst/>
                <a:cxnLst>
                  <a:cxn ang="0">
                    <a:pos x="T1" y="T3"/>
                  </a:cxn>
                  <a:cxn ang="0">
                    <a:pos x="T5" y="T7"/>
                  </a:cxn>
                </a:cxnLst>
                <a:rect l="0" t="0" r="r" b="b"/>
                <a:pathLst>
                  <a:path w="1109" h="1848">
                    <a:moveTo>
                      <a:pt x="0" y="1847"/>
                    </a:moveTo>
                    <a:lnTo>
                      <a:pt x="1109"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9"/>
            <p:cNvGrpSpPr>
              <a:grpSpLocks/>
            </p:cNvGrpSpPr>
            <p:nvPr/>
          </p:nvGrpSpPr>
          <p:grpSpPr bwMode="auto">
            <a:xfrm>
              <a:off x="8327" y="166"/>
              <a:ext cx="791" cy="473"/>
              <a:chOff x="8327" y="166"/>
              <a:chExt cx="791" cy="473"/>
            </a:xfrm>
          </p:grpSpPr>
          <p:sp>
            <p:nvSpPr>
              <p:cNvPr id="70" name="Freeform 60"/>
              <p:cNvSpPr>
                <a:spLocks/>
              </p:cNvSpPr>
              <p:nvPr/>
            </p:nvSpPr>
            <p:spPr bwMode="auto">
              <a:xfrm>
                <a:off x="8327" y="166"/>
                <a:ext cx="791" cy="473"/>
              </a:xfrm>
              <a:custGeom>
                <a:avLst/>
                <a:gdLst>
                  <a:gd name="T0" fmla="+- 0 8327 8327"/>
                  <a:gd name="T1" fmla="*/ T0 w 791"/>
                  <a:gd name="T2" fmla="+- 0 166 166"/>
                  <a:gd name="T3" fmla="*/ 166 h 473"/>
                  <a:gd name="T4" fmla="+- 0 9119 8327"/>
                  <a:gd name="T5" fmla="*/ T4 w 791"/>
                  <a:gd name="T6" fmla="+- 0 639 166"/>
                  <a:gd name="T7" fmla="*/ 639 h 473"/>
                </a:gdLst>
                <a:ahLst/>
                <a:cxnLst>
                  <a:cxn ang="0">
                    <a:pos x="T1" y="T3"/>
                  </a:cxn>
                  <a:cxn ang="0">
                    <a:pos x="T5" y="T7"/>
                  </a:cxn>
                </a:cxnLst>
                <a:rect l="0" t="0" r="r" b="b"/>
                <a:pathLst>
                  <a:path w="791" h="473">
                    <a:moveTo>
                      <a:pt x="0" y="0"/>
                    </a:moveTo>
                    <a:lnTo>
                      <a:pt x="792" y="473"/>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1"/>
            <p:cNvGrpSpPr>
              <a:grpSpLocks/>
            </p:cNvGrpSpPr>
            <p:nvPr/>
          </p:nvGrpSpPr>
          <p:grpSpPr bwMode="auto">
            <a:xfrm>
              <a:off x="9121" y="176"/>
              <a:ext cx="816" cy="464"/>
              <a:chOff x="9121" y="176"/>
              <a:chExt cx="816" cy="464"/>
            </a:xfrm>
          </p:grpSpPr>
          <p:sp>
            <p:nvSpPr>
              <p:cNvPr id="69" name="Freeform 62"/>
              <p:cNvSpPr>
                <a:spLocks/>
              </p:cNvSpPr>
              <p:nvPr/>
            </p:nvSpPr>
            <p:spPr bwMode="auto">
              <a:xfrm>
                <a:off x="9121" y="176"/>
                <a:ext cx="816" cy="464"/>
              </a:xfrm>
              <a:custGeom>
                <a:avLst/>
                <a:gdLst>
                  <a:gd name="T0" fmla="+- 0 9937 9121"/>
                  <a:gd name="T1" fmla="*/ T0 w 816"/>
                  <a:gd name="T2" fmla="+- 0 176 176"/>
                  <a:gd name="T3" fmla="*/ 176 h 464"/>
                  <a:gd name="T4" fmla="+- 0 9121 9121"/>
                  <a:gd name="T5" fmla="*/ T4 w 816"/>
                  <a:gd name="T6" fmla="+- 0 641 176"/>
                  <a:gd name="T7" fmla="*/ 641 h 464"/>
                </a:gdLst>
                <a:ahLst/>
                <a:cxnLst>
                  <a:cxn ang="0">
                    <a:pos x="T1" y="T3"/>
                  </a:cxn>
                  <a:cxn ang="0">
                    <a:pos x="T5" y="T7"/>
                  </a:cxn>
                </a:cxnLst>
                <a:rect l="0" t="0" r="r" b="b"/>
                <a:pathLst>
                  <a:path w="816" h="464">
                    <a:moveTo>
                      <a:pt x="816" y="0"/>
                    </a:moveTo>
                    <a:lnTo>
                      <a:pt x="0" y="465"/>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3"/>
            <p:cNvGrpSpPr>
              <a:grpSpLocks/>
            </p:cNvGrpSpPr>
            <p:nvPr/>
          </p:nvGrpSpPr>
          <p:grpSpPr bwMode="auto">
            <a:xfrm>
              <a:off x="7944" y="2396"/>
              <a:ext cx="4" cy="7"/>
              <a:chOff x="7944" y="2396"/>
              <a:chExt cx="4" cy="7"/>
            </a:xfrm>
          </p:grpSpPr>
          <p:sp>
            <p:nvSpPr>
              <p:cNvPr id="68" name="Freeform 64"/>
              <p:cNvSpPr>
                <a:spLocks/>
              </p:cNvSpPr>
              <p:nvPr/>
            </p:nvSpPr>
            <p:spPr bwMode="auto">
              <a:xfrm>
                <a:off x="7944" y="2396"/>
                <a:ext cx="4" cy="7"/>
              </a:xfrm>
              <a:custGeom>
                <a:avLst/>
                <a:gdLst>
                  <a:gd name="T0" fmla="+- 0 7944 7944"/>
                  <a:gd name="T1" fmla="*/ T0 w 4"/>
                  <a:gd name="T2" fmla="+- 0 2403 2396"/>
                  <a:gd name="T3" fmla="*/ 2403 h 7"/>
                  <a:gd name="T4" fmla="+- 0 7949 7944"/>
                  <a:gd name="T5" fmla="*/ T4 w 4"/>
                  <a:gd name="T6" fmla="+- 0 2396 2396"/>
                  <a:gd name="T7" fmla="*/ 2396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5"/>
            <p:cNvGrpSpPr>
              <a:grpSpLocks/>
            </p:cNvGrpSpPr>
            <p:nvPr/>
          </p:nvGrpSpPr>
          <p:grpSpPr bwMode="auto">
            <a:xfrm>
              <a:off x="7957" y="615"/>
              <a:ext cx="1071" cy="1767"/>
              <a:chOff x="7957" y="615"/>
              <a:chExt cx="1071" cy="1767"/>
            </a:xfrm>
          </p:grpSpPr>
          <p:sp>
            <p:nvSpPr>
              <p:cNvPr id="67" name="Freeform 66"/>
              <p:cNvSpPr>
                <a:spLocks/>
              </p:cNvSpPr>
              <p:nvPr/>
            </p:nvSpPr>
            <p:spPr bwMode="auto">
              <a:xfrm>
                <a:off x="7957" y="615"/>
                <a:ext cx="1071" cy="1767"/>
              </a:xfrm>
              <a:custGeom>
                <a:avLst/>
                <a:gdLst>
                  <a:gd name="T0" fmla="+- 0 7957 7957"/>
                  <a:gd name="T1" fmla="*/ T0 w 1071"/>
                  <a:gd name="T2" fmla="+- 0 2382 615"/>
                  <a:gd name="T3" fmla="*/ 2382 h 1767"/>
                  <a:gd name="T4" fmla="+- 0 9028 7957"/>
                  <a:gd name="T5" fmla="*/ T4 w 1071"/>
                  <a:gd name="T6" fmla="+- 0 615 615"/>
                  <a:gd name="T7" fmla="*/ 615 h 1767"/>
                </a:gdLst>
                <a:ahLst/>
                <a:cxnLst>
                  <a:cxn ang="0">
                    <a:pos x="T1" y="T3"/>
                  </a:cxn>
                  <a:cxn ang="0">
                    <a:pos x="T5" y="T7"/>
                  </a:cxn>
                </a:cxnLst>
                <a:rect l="0" t="0" r="r" b="b"/>
                <a:pathLst>
                  <a:path w="1071" h="1767">
                    <a:moveTo>
                      <a:pt x="0" y="1767"/>
                    </a:moveTo>
                    <a:lnTo>
                      <a:pt x="1071"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7"/>
            <p:cNvGrpSpPr>
              <a:grpSpLocks/>
            </p:cNvGrpSpPr>
            <p:nvPr/>
          </p:nvGrpSpPr>
          <p:grpSpPr bwMode="auto">
            <a:xfrm>
              <a:off x="9032" y="601"/>
              <a:ext cx="4" cy="7"/>
              <a:chOff x="9032" y="601"/>
              <a:chExt cx="4" cy="7"/>
            </a:xfrm>
          </p:grpSpPr>
          <p:sp>
            <p:nvSpPr>
              <p:cNvPr id="66" name="Freeform 68"/>
              <p:cNvSpPr>
                <a:spLocks/>
              </p:cNvSpPr>
              <p:nvPr/>
            </p:nvSpPr>
            <p:spPr bwMode="auto">
              <a:xfrm>
                <a:off x="9032" y="601"/>
                <a:ext cx="4" cy="7"/>
              </a:xfrm>
              <a:custGeom>
                <a:avLst/>
                <a:gdLst>
                  <a:gd name="T0" fmla="+- 0 9032 9032"/>
                  <a:gd name="T1" fmla="*/ T0 w 4"/>
                  <a:gd name="T2" fmla="+- 0 608 601"/>
                  <a:gd name="T3" fmla="*/ 608 h 7"/>
                  <a:gd name="T4" fmla="+- 0 9036 9032"/>
                  <a:gd name="T5" fmla="*/ T4 w 4"/>
                  <a:gd name="T6" fmla="+- 0 601 601"/>
                  <a:gd name="T7" fmla="*/ 601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69"/>
            <p:cNvGrpSpPr>
              <a:grpSpLocks/>
            </p:cNvGrpSpPr>
            <p:nvPr/>
          </p:nvGrpSpPr>
          <p:grpSpPr bwMode="auto">
            <a:xfrm>
              <a:off x="7665" y="2133"/>
              <a:ext cx="5" cy="7"/>
              <a:chOff x="7665" y="2133"/>
              <a:chExt cx="5" cy="7"/>
            </a:xfrm>
          </p:grpSpPr>
          <p:sp>
            <p:nvSpPr>
              <p:cNvPr id="65" name="Freeform 70"/>
              <p:cNvSpPr>
                <a:spLocks/>
              </p:cNvSpPr>
              <p:nvPr/>
            </p:nvSpPr>
            <p:spPr bwMode="auto">
              <a:xfrm>
                <a:off x="7665" y="2133"/>
                <a:ext cx="5" cy="7"/>
              </a:xfrm>
              <a:custGeom>
                <a:avLst/>
                <a:gdLst>
                  <a:gd name="T0" fmla="+- 0 7665 7665"/>
                  <a:gd name="T1" fmla="*/ T0 w 5"/>
                  <a:gd name="T2" fmla="+- 0 2140 2133"/>
                  <a:gd name="T3" fmla="*/ 2140 h 7"/>
                  <a:gd name="T4" fmla="+- 0 7669 7665"/>
                  <a:gd name="T5" fmla="*/ T4 w 5"/>
                  <a:gd name="T6" fmla="+- 0 2133 2133"/>
                  <a:gd name="T7" fmla="*/ 2133 h 7"/>
                </a:gdLst>
                <a:ahLst/>
                <a:cxnLst>
                  <a:cxn ang="0">
                    <a:pos x="T1" y="T3"/>
                  </a:cxn>
                  <a:cxn ang="0">
                    <a:pos x="T5" y="T7"/>
                  </a:cxn>
                </a:cxnLst>
                <a:rect l="0" t="0" r="r" b="b"/>
                <a:pathLst>
                  <a:path w="5"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1"/>
            <p:cNvGrpSpPr>
              <a:grpSpLocks/>
            </p:cNvGrpSpPr>
            <p:nvPr/>
          </p:nvGrpSpPr>
          <p:grpSpPr bwMode="auto">
            <a:xfrm>
              <a:off x="7679" y="485"/>
              <a:ext cx="1145" cy="1635"/>
              <a:chOff x="7679" y="485"/>
              <a:chExt cx="1145" cy="1635"/>
            </a:xfrm>
          </p:grpSpPr>
          <p:sp>
            <p:nvSpPr>
              <p:cNvPr id="64" name="Freeform 72"/>
              <p:cNvSpPr>
                <a:spLocks/>
              </p:cNvSpPr>
              <p:nvPr/>
            </p:nvSpPr>
            <p:spPr bwMode="auto">
              <a:xfrm>
                <a:off x="7679" y="485"/>
                <a:ext cx="1145" cy="1635"/>
              </a:xfrm>
              <a:custGeom>
                <a:avLst/>
                <a:gdLst>
                  <a:gd name="T0" fmla="+- 0 7679 7679"/>
                  <a:gd name="T1" fmla="*/ T0 w 1145"/>
                  <a:gd name="T2" fmla="+- 0 2120 485"/>
                  <a:gd name="T3" fmla="*/ 2120 h 1635"/>
                  <a:gd name="T4" fmla="+- 0 8824 7679"/>
                  <a:gd name="T5" fmla="*/ T4 w 1145"/>
                  <a:gd name="T6" fmla="+- 0 485 485"/>
                  <a:gd name="T7" fmla="*/ 485 h 1635"/>
                </a:gdLst>
                <a:ahLst/>
                <a:cxnLst>
                  <a:cxn ang="0">
                    <a:pos x="T1" y="T3"/>
                  </a:cxn>
                  <a:cxn ang="0">
                    <a:pos x="T5" y="T7"/>
                  </a:cxn>
                </a:cxnLst>
                <a:rect l="0" t="0" r="r" b="b"/>
                <a:pathLst>
                  <a:path w="1145" h="1635">
                    <a:moveTo>
                      <a:pt x="0" y="1635"/>
                    </a:moveTo>
                    <a:lnTo>
                      <a:pt x="1145"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3"/>
            <p:cNvGrpSpPr>
              <a:grpSpLocks/>
            </p:cNvGrpSpPr>
            <p:nvPr/>
          </p:nvGrpSpPr>
          <p:grpSpPr bwMode="auto">
            <a:xfrm>
              <a:off x="8829" y="472"/>
              <a:ext cx="5" cy="7"/>
              <a:chOff x="8829" y="472"/>
              <a:chExt cx="5" cy="7"/>
            </a:xfrm>
          </p:grpSpPr>
          <p:sp>
            <p:nvSpPr>
              <p:cNvPr id="63" name="Freeform 74"/>
              <p:cNvSpPr>
                <a:spLocks/>
              </p:cNvSpPr>
              <p:nvPr/>
            </p:nvSpPr>
            <p:spPr bwMode="auto">
              <a:xfrm>
                <a:off x="8829" y="472"/>
                <a:ext cx="5" cy="7"/>
              </a:xfrm>
              <a:custGeom>
                <a:avLst/>
                <a:gdLst>
                  <a:gd name="T0" fmla="+- 0 8829 8829"/>
                  <a:gd name="T1" fmla="*/ T0 w 5"/>
                  <a:gd name="T2" fmla="+- 0 478 472"/>
                  <a:gd name="T3" fmla="*/ 478 h 7"/>
                  <a:gd name="T4" fmla="+- 0 8833 8829"/>
                  <a:gd name="T5" fmla="*/ T4 w 5"/>
                  <a:gd name="T6" fmla="+- 0 472 472"/>
                  <a:gd name="T7" fmla="*/ 472 h 7"/>
                </a:gdLst>
                <a:ahLst/>
                <a:cxnLst>
                  <a:cxn ang="0">
                    <a:pos x="T1" y="T3"/>
                  </a:cxn>
                  <a:cxn ang="0">
                    <a:pos x="T5" y="T7"/>
                  </a:cxn>
                </a:cxnLst>
                <a:rect l="0" t="0" r="r" b="b"/>
                <a:pathLst>
                  <a:path w="5" h="7">
                    <a:moveTo>
                      <a:pt x="0" y="6"/>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5"/>
            <p:cNvGrpSpPr>
              <a:grpSpLocks/>
            </p:cNvGrpSpPr>
            <p:nvPr/>
          </p:nvGrpSpPr>
          <p:grpSpPr bwMode="auto">
            <a:xfrm>
              <a:off x="7393" y="1853"/>
              <a:ext cx="5" cy="6"/>
              <a:chOff x="7393" y="1853"/>
              <a:chExt cx="5" cy="6"/>
            </a:xfrm>
          </p:grpSpPr>
          <p:sp>
            <p:nvSpPr>
              <p:cNvPr id="62" name="Freeform 76"/>
              <p:cNvSpPr>
                <a:spLocks/>
              </p:cNvSpPr>
              <p:nvPr/>
            </p:nvSpPr>
            <p:spPr bwMode="auto">
              <a:xfrm>
                <a:off x="7393" y="1853"/>
                <a:ext cx="5" cy="6"/>
              </a:xfrm>
              <a:custGeom>
                <a:avLst/>
                <a:gdLst>
                  <a:gd name="T0" fmla="+- 0 7393 7393"/>
                  <a:gd name="T1" fmla="*/ T0 w 5"/>
                  <a:gd name="T2" fmla="+- 0 1860 1853"/>
                  <a:gd name="T3" fmla="*/ 1860 h 6"/>
                  <a:gd name="T4" fmla="+- 0 7398 7393"/>
                  <a:gd name="T5" fmla="*/ T4 w 5"/>
                  <a:gd name="T6" fmla="+- 0 1853 1853"/>
                  <a:gd name="T7" fmla="*/ 1853 h 6"/>
                </a:gdLst>
                <a:ahLst/>
                <a:cxnLst>
                  <a:cxn ang="0">
                    <a:pos x="T1" y="T3"/>
                  </a:cxn>
                  <a:cxn ang="0">
                    <a:pos x="T5" y="T7"/>
                  </a:cxn>
                </a:cxnLst>
                <a:rect l="0" t="0" r="r" b="b"/>
                <a:pathLst>
                  <a:path w="5" h="6">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7"/>
            <p:cNvGrpSpPr>
              <a:grpSpLocks/>
            </p:cNvGrpSpPr>
            <p:nvPr/>
          </p:nvGrpSpPr>
          <p:grpSpPr bwMode="auto">
            <a:xfrm>
              <a:off x="7408" y="337"/>
              <a:ext cx="1166" cy="1504"/>
              <a:chOff x="7408" y="337"/>
              <a:chExt cx="1166" cy="1504"/>
            </a:xfrm>
          </p:grpSpPr>
          <p:sp>
            <p:nvSpPr>
              <p:cNvPr id="61" name="Freeform 78"/>
              <p:cNvSpPr>
                <a:spLocks/>
              </p:cNvSpPr>
              <p:nvPr/>
            </p:nvSpPr>
            <p:spPr bwMode="auto">
              <a:xfrm>
                <a:off x="7408" y="337"/>
                <a:ext cx="1166" cy="1504"/>
              </a:xfrm>
              <a:custGeom>
                <a:avLst/>
                <a:gdLst>
                  <a:gd name="T0" fmla="+- 0 7408 7408"/>
                  <a:gd name="T1" fmla="*/ T0 w 1166"/>
                  <a:gd name="T2" fmla="+- 0 1840 337"/>
                  <a:gd name="T3" fmla="*/ 1840 h 1504"/>
                  <a:gd name="T4" fmla="+- 0 8574 7408"/>
                  <a:gd name="T5" fmla="*/ T4 w 1166"/>
                  <a:gd name="T6" fmla="+- 0 337 337"/>
                  <a:gd name="T7" fmla="*/ 337 h 1504"/>
                </a:gdLst>
                <a:ahLst/>
                <a:cxnLst>
                  <a:cxn ang="0">
                    <a:pos x="T1" y="T3"/>
                  </a:cxn>
                  <a:cxn ang="0">
                    <a:pos x="T5" y="T7"/>
                  </a:cxn>
                </a:cxnLst>
                <a:rect l="0" t="0" r="r" b="b"/>
                <a:pathLst>
                  <a:path w="1166" h="1504">
                    <a:moveTo>
                      <a:pt x="0" y="1503"/>
                    </a:moveTo>
                    <a:lnTo>
                      <a:pt x="1166"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79"/>
            <p:cNvGrpSpPr>
              <a:grpSpLocks/>
            </p:cNvGrpSpPr>
            <p:nvPr/>
          </p:nvGrpSpPr>
          <p:grpSpPr bwMode="auto">
            <a:xfrm>
              <a:off x="8579" y="323"/>
              <a:ext cx="5" cy="7"/>
              <a:chOff x="8579" y="323"/>
              <a:chExt cx="5" cy="7"/>
            </a:xfrm>
          </p:grpSpPr>
          <p:sp>
            <p:nvSpPr>
              <p:cNvPr id="60" name="Freeform 80"/>
              <p:cNvSpPr>
                <a:spLocks/>
              </p:cNvSpPr>
              <p:nvPr/>
            </p:nvSpPr>
            <p:spPr bwMode="auto">
              <a:xfrm>
                <a:off x="8579" y="323"/>
                <a:ext cx="5" cy="7"/>
              </a:xfrm>
              <a:custGeom>
                <a:avLst/>
                <a:gdLst>
                  <a:gd name="T0" fmla="+- 0 8579 8579"/>
                  <a:gd name="T1" fmla="*/ T0 w 5"/>
                  <a:gd name="T2" fmla="+- 0 330 323"/>
                  <a:gd name="T3" fmla="*/ 330 h 7"/>
                  <a:gd name="T4" fmla="+- 0 8584 8579"/>
                  <a:gd name="T5" fmla="*/ T4 w 5"/>
                  <a:gd name="T6" fmla="+- 0 323 323"/>
                  <a:gd name="T7" fmla="*/ 323 h 7"/>
                </a:gdLst>
                <a:ahLst/>
                <a:cxnLst>
                  <a:cxn ang="0">
                    <a:pos x="T1" y="T3"/>
                  </a:cxn>
                  <a:cxn ang="0">
                    <a:pos x="T5" y="T7"/>
                  </a:cxn>
                </a:cxnLst>
                <a:rect l="0" t="0" r="r" b="b"/>
                <a:pathLst>
                  <a:path w="5"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1"/>
            <p:cNvGrpSpPr>
              <a:grpSpLocks/>
            </p:cNvGrpSpPr>
            <p:nvPr/>
          </p:nvGrpSpPr>
          <p:grpSpPr bwMode="auto">
            <a:xfrm>
              <a:off x="8123" y="2396"/>
              <a:ext cx="4" cy="7"/>
              <a:chOff x="8123" y="2396"/>
              <a:chExt cx="4" cy="7"/>
            </a:xfrm>
          </p:grpSpPr>
          <p:sp>
            <p:nvSpPr>
              <p:cNvPr id="59" name="Freeform 82"/>
              <p:cNvSpPr>
                <a:spLocks/>
              </p:cNvSpPr>
              <p:nvPr/>
            </p:nvSpPr>
            <p:spPr bwMode="auto">
              <a:xfrm>
                <a:off x="8123" y="2396"/>
                <a:ext cx="4" cy="7"/>
              </a:xfrm>
              <a:custGeom>
                <a:avLst/>
                <a:gdLst>
                  <a:gd name="T0" fmla="+- 0 8123 8123"/>
                  <a:gd name="T1" fmla="*/ T0 w 4"/>
                  <a:gd name="T2" fmla="+- 0 2403 2396"/>
                  <a:gd name="T3" fmla="*/ 2403 h 7"/>
                  <a:gd name="T4" fmla="+- 0 8127 8123"/>
                  <a:gd name="T5" fmla="*/ T4 w 4"/>
                  <a:gd name="T6" fmla="+- 0 2396 2396"/>
                  <a:gd name="T7" fmla="*/ 239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3"/>
            <p:cNvGrpSpPr>
              <a:grpSpLocks/>
            </p:cNvGrpSpPr>
            <p:nvPr/>
          </p:nvGrpSpPr>
          <p:grpSpPr bwMode="auto">
            <a:xfrm>
              <a:off x="8136" y="612"/>
              <a:ext cx="1071" cy="1770"/>
              <a:chOff x="8136" y="612"/>
              <a:chExt cx="1071" cy="1770"/>
            </a:xfrm>
          </p:grpSpPr>
          <p:sp>
            <p:nvSpPr>
              <p:cNvPr id="58" name="Freeform 84"/>
              <p:cNvSpPr>
                <a:spLocks/>
              </p:cNvSpPr>
              <p:nvPr/>
            </p:nvSpPr>
            <p:spPr bwMode="auto">
              <a:xfrm>
                <a:off x="8136" y="612"/>
                <a:ext cx="1071" cy="1770"/>
              </a:xfrm>
              <a:custGeom>
                <a:avLst/>
                <a:gdLst>
                  <a:gd name="T0" fmla="+- 0 8136 8136"/>
                  <a:gd name="T1" fmla="*/ T0 w 1071"/>
                  <a:gd name="T2" fmla="+- 0 2382 612"/>
                  <a:gd name="T3" fmla="*/ 2382 h 1770"/>
                  <a:gd name="T4" fmla="+- 0 9206 8136"/>
                  <a:gd name="T5" fmla="*/ T4 w 1071"/>
                  <a:gd name="T6" fmla="+- 0 612 612"/>
                  <a:gd name="T7" fmla="*/ 612 h 1770"/>
                </a:gdLst>
                <a:ahLst/>
                <a:cxnLst>
                  <a:cxn ang="0">
                    <a:pos x="T1" y="T3"/>
                  </a:cxn>
                  <a:cxn ang="0">
                    <a:pos x="T5" y="T7"/>
                  </a:cxn>
                </a:cxnLst>
                <a:rect l="0" t="0" r="r" b="b"/>
                <a:pathLst>
                  <a:path w="1071" h="1770">
                    <a:moveTo>
                      <a:pt x="0" y="1770"/>
                    </a:moveTo>
                    <a:lnTo>
                      <a:pt x="1070"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5"/>
            <p:cNvGrpSpPr>
              <a:grpSpLocks/>
            </p:cNvGrpSpPr>
            <p:nvPr/>
          </p:nvGrpSpPr>
          <p:grpSpPr bwMode="auto">
            <a:xfrm>
              <a:off x="9210" y="598"/>
              <a:ext cx="4" cy="7"/>
              <a:chOff x="9210" y="598"/>
              <a:chExt cx="4" cy="7"/>
            </a:xfrm>
          </p:grpSpPr>
          <p:sp>
            <p:nvSpPr>
              <p:cNvPr id="57" name="Freeform 86"/>
              <p:cNvSpPr>
                <a:spLocks/>
              </p:cNvSpPr>
              <p:nvPr/>
            </p:nvSpPr>
            <p:spPr bwMode="auto">
              <a:xfrm>
                <a:off x="9210" y="598"/>
                <a:ext cx="4" cy="7"/>
              </a:xfrm>
              <a:custGeom>
                <a:avLst/>
                <a:gdLst>
                  <a:gd name="T0" fmla="+- 0 9210 9210"/>
                  <a:gd name="T1" fmla="*/ T0 w 4"/>
                  <a:gd name="T2" fmla="+- 0 605 598"/>
                  <a:gd name="T3" fmla="*/ 605 h 7"/>
                  <a:gd name="T4" fmla="+- 0 9215 9210"/>
                  <a:gd name="T5" fmla="*/ T4 w 4"/>
                  <a:gd name="T6" fmla="+- 0 598 598"/>
                  <a:gd name="T7" fmla="*/ 598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7"/>
            <p:cNvGrpSpPr>
              <a:grpSpLocks/>
            </p:cNvGrpSpPr>
            <p:nvPr/>
          </p:nvGrpSpPr>
          <p:grpSpPr bwMode="auto">
            <a:xfrm>
              <a:off x="8441" y="2119"/>
              <a:ext cx="4" cy="7"/>
              <a:chOff x="8441" y="2119"/>
              <a:chExt cx="4" cy="7"/>
            </a:xfrm>
          </p:grpSpPr>
          <p:sp>
            <p:nvSpPr>
              <p:cNvPr id="56" name="Freeform 88"/>
              <p:cNvSpPr>
                <a:spLocks/>
              </p:cNvSpPr>
              <p:nvPr/>
            </p:nvSpPr>
            <p:spPr bwMode="auto">
              <a:xfrm>
                <a:off x="8441" y="2119"/>
                <a:ext cx="4" cy="7"/>
              </a:xfrm>
              <a:custGeom>
                <a:avLst/>
                <a:gdLst>
                  <a:gd name="T0" fmla="+- 0 8441 8441"/>
                  <a:gd name="T1" fmla="*/ T0 w 4"/>
                  <a:gd name="T2" fmla="+- 0 2126 2119"/>
                  <a:gd name="T3" fmla="*/ 2126 h 7"/>
                  <a:gd name="T4" fmla="+- 0 8445 8441"/>
                  <a:gd name="T5" fmla="*/ T4 w 4"/>
                  <a:gd name="T6" fmla="+- 0 2119 2119"/>
                  <a:gd name="T7" fmla="*/ 2119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89"/>
            <p:cNvGrpSpPr>
              <a:grpSpLocks/>
            </p:cNvGrpSpPr>
            <p:nvPr/>
          </p:nvGrpSpPr>
          <p:grpSpPr bwMode="auto">
            <a:xfrm>
              <a:off x="8454" y="478"/>
              <a:ext cx="983" cy="1627"/>
              <a:chOff x="8454" y="478"/>
              <a:chExt cx="983" cy="1627"/>
            </a:xfrm>
          </p:grpSpPr>
          <p:sp>
            <p:nvSpPr>
              <p:cNvPr id="55" name="Freeform 90"/>
              <p:cNvSpPr>
                <a:spLocks/>
              </p:cNvSpPr>
              <p:nvPr/>
            </p:nvSpPr>
            <p:spPr bwMode="auto">
              <a:xfrm>
                <a:off x="8454" y="478"/>
                <a:ext cx="983" cy="1627"/>
              </a:xfrm>
              <a:custGeom>
                <a:avLst/>
                <a:gdLst>
                  <a:gd name="T0" fmla="+- 0 8454 8454"/>
                  <a:gd name="T1" fmla="*/ T0 w 983"/>
                  <a:gd name="T2" fmla="+- 0 2105 478"/>
                  <a:gd name="T3" fmla="*/ 2105 h 1627"/>
                  <a:gd name="T4" fmla="+- 0 9437 8454"/>
                  <a:gd name="T5" fmla="*/ T4 w 983"/>
                  <a:gd name="T6" fmla="+- 0 478 478"/>
                  <a:gd name="T7" fmla="*/ 478 h 1627"/>
                </a:gdLst>
                <a:ahLst/>
                <a:cxnLst>
                  <a:cxn ang="0">
                    <a:pos x="T1" y="T3"/>
                  </a:cxn>
                  <a:cxn ang="0">
                    <a:pos x="T5" y="T7"/>
                  </a:cxn>
                </a:cxnLst>
                <a:rect l="0" t="0" r="r" b="b"/>
                <a:pathLst>
                  <a:path w="983" h="1627">
                    <a:moveTo>
                      <a:pt x="0" y="1627"/>
                    </a:moveTo>
                    <a:lnTo>
                      <a:pt x="983"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91"/>
            <p:cNvGrpSpPr>
              <a:grpSpLocks/>
            </p:cNvGrpSpPr>
            <p:nvPr/>
          </p:nvGrpSpPr>
          <p:grpSpPr bwMode="auto">
            <a:xfrm>
              <a:off x="9441" y="463"/>
              <a:ext cx="4" cy="7"/>
              <a:chOff x="9441" y="463"/>
              <a:chExt cx="4" cy="7"/>
            </a:xfrm>
          </p:grpSpPr>
          <p:sp>
            <p:nvSpPr>
              <p:cNvPr id="54" name="Freeform 92"/>
              <p:cNvSpPr>
                <a:spLocks/>
              </p:cNvSpPr>
              <p:nvPr/>
            </p:nvSpPr>
            <p:spPr bwMode="auto">
              <a:xfrm>
                <a:off x="9441" y="463"/>
                <a:ext cx="4" cy="7"/>
              </a:xfrm>
              <a:custGeom>
                <a:avLst/>
                <a:gdLst>
                  <a:gd name="T0" fmla="+- 0 9441 9441"/>
                  <a:gd name="T1" fmla="*/ T0 w 4"/>
                  <a:gd name="T2" fmla="+- 0 470 463"/>
                  <a:gd name="T3" fmla="*/ 470 h 7"/>
                  <a:gd name="T4" fmla="+- 0 9445 9441"/>
                  <a:gd name="T5" fmla="*/ T4 w 4"/>
                  <a:gd name="T6" fmla="+- 0 463 463"/>
                  <a:gd name="T7" fmla="*/ 463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93"/>
            <p:cNvGrpSpPr>
              <a:grpSpLocks/>
            </p:cNvGrpSpPr>
            <p:nvPr/>
          </p:nvGrpSpPr>
          <p:grpSpPr bwMode="auto">
            <a:xfrm>
              <a:off x="8765" y="1847"/>
              <a:ext cx="4" cy="7"/>
              <a:chOff x="8765" y="1847"/>
              <a:chExt cx="4" cy="7"/>
            </a:xfrm>
          </p:grpSpPr>
          <p:sp>
            <p:nvSpPr>
              <p:cNvPr id="53" name="Freeform 94"/>
              <p:cNvSpPr>
                <a:spLocks/>
              </p:cNvSpPr>
              <p:nvPr/>
            </p:nvSpPr>
            <p:spPr bwMode="auto">
              <a:xfrm>
                <a:off x="8765" y="1847"/>
                <a:ext cx="4" cy="7"/>
              </a:xfrm>
              <a:custGeom>
                <a:avLst/>
                <a:gdLst>
                  <a:gd name="T0" fmla="+- 0 8765 8765"/>
                  <a:gd name="T1" fmla="*/ T0 w 4"/>
                  <a:gd name="T2" fmla="+- 0 1854 1847"/>
                  <a:gd name="T3" fmla="*/ 1854 h 7"/>
                  <a:gd name="T4" fmla="+- 0 8769 8765"/>
                  <a:gd name="T5" fmla="*/ T4 w 4"/>
                  <a:gd name="T6" fmla="+- 0 1847 1847"/>
                  <a:gd name="T7" fmla="*/ 1847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95"/>
            <p:cNvGrpSpPr>
              <a:grpSpLocks/>
            </p:cNvGrpSpPr>
            <p:nvPr/>
          </p:nvGrpSpPr>
          <p:grpSpPr bwMode="auto">
            <a:xfrm>
              <a:off x="8777" y="340"/>
              <a:ext cx="887" cy="1493"/>
              <a:chOff x="8777" y="340"/>
              <a:chExt cx="887" cy="1493"/>
            </a:xfrm>
          </p:grpSpPr>
          <p:sp>
            <p:nvSpPr>
              <p:cNvPr id="52" name="Freeform 96"/>
              <p:cNvSpPr>
                <a:spLocks/>
              </p:cNvSpPr>
              <p:nvPr/>
            </p:nvSpPr>
            <p:spPr bwMode="auto">
              <a:xfrm>
                <a:off x="8777" y="340"/>
                <a:ext cx="887" cy="1493"/>
              </a:xfrm>
              <a:custGeom>
                <a:avLst/>
                <a:gdLst>
                  <a:gd name="T0" fmla="+- 0 8777 8777"/>
                  <a:gd name="T1" fmla="*/ T0 w 887"/>
                  <a:gd name="T2" fmla="+- 0 1833 340"/>
                  <a:gd name="T3" fmla="*/ 1833 h 1493"/>
                  <a:gd name="T4" fmla="+- 0 9665 8777"/>
                  <a:gd name="T5" fmla="*/ T4 w 887"/>
                  <a:gd name="T6" fmla="+- 0 340 340"/>
                  <a:gd name="T7" fmla="*/ 340 h 1493"/>
                </a:gdLst>
                <a:ahLst/>
                <a:cxnLst>
                  <a:cxn ang="0">
                    <a:pos x="T1" y="T3"/>
                  </a:cxn>
                  <a:cxn ang="0">
                    <a:pos x="T5" y="T7"/>
                  </a:cxn>
                </a:cxnLst>
                <a:rect l="0" t="0" r="r" b="b"/>
                <a:pathLst>
                  <a:path w="887" h="1493">
                    <a:moveTo>
                      <a:pt x="0" y="1493"/>
                    </a:moveTo>
                    <a:lnTo>
                      <a:pt x="888"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97"/>
            <p:cNvGrpSpPr>
              <a:grpSpLocks/>
            </p:cNvGrpSpPr>
            <p:nvPr/>
          </p:nvGrpSpPr>
          <p:grpSpPr bwMode="auto">
            <a:xfrm>
              <a:off x="9669" y="326"/>
              <a:ext cx="4" cy="7"/>
              <a:chOff x="9669" y="326"/>
              <a:chExt cx="4" cy="7"/>
            </a:xfrm>
          </p:grpSpPr>
          <p:sp>
            <p:nvSpPr>
              <p:cNvPr id="51" name="Freeform 98"/>
              <p:cNvSpPr>
                <a:spLocks/>
              </p:cNvSpPr>
              <p:nvPr/>
            </p:nvSpPr>
            <p:spPr bwMode="auto">
              <a:xfrm>
                <a:off x="9669" y="326"/>
                <a:ext cx="4" cy="7"/>
              </a:xfrm>
              <a:custGeom>
                <a:avLst/>
                <a:gdLst>
                  <a:gd name="T0" fmla="+- 0 9669 9669"/>
                  <a:gd name="T1" fmla="*/ T0 w 4"/>
                  <a:gd name="T2" fmla="+- 0 333 326"/>
                  <a:gd name="T3" fmla="*/ 333 h 7"/>
                  <a:gd name="T4" fmla="+- 0 9673 9669"/>
                  <a:gd name="T5" fmla="*/ T4 w 4"/>
                  <a:gd name="T6" fmla="+- 0 326 326"/>
                  <a:gd name="T7" fmla="*/ 32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99" name="Group 99"/>
          <p:cNvGrpSpPr>
            <a:grpSpLocks/>
          </p:cNvGrpSpPr>
          <p:nvPr/>
        </p:nvGrpSpPr>
        <p:grpSpPr bwMode="auto">
          <a:xfrm>
            <a:off x="4914760" y="3933056"/>
            <a:ext cx="1996054" cy="1765607"/>
            <a:chOff x="5848" y="892"/>
            <a:chExt cx="5131" cy="3745"/>
          </a:xfrm>
        </p:grpSpPr>
        <p:grpSp>
          <p:nvGrpSpPr>
            <p:cNvPr id="100" name="Group 100"/>
            <p:cNvGrpSpPr>
              <a:grpSpLocks/>
            </p:cNvGrpSpPr>
            <p:nvPr/>
          </p:nvGrpSpPr>
          <p:grpSpPr bwMode="auto">
            <a:xfrm>
              <a:off x="5858" y="3385"/>
              <a:ext cx="5111" cy="1241"/>
              <a:chOff x="5858" y="3385"/>
              <a:chExt cx="5111" cy="1241"/>
            </a:xfrm>
          </p:grpSpPr>
          <p:sp>
            <p:nvSpPr>
              <p:cNvPr id="1167" name="Freeform 101"/>
              <p:cNvSpPr>
                <a:spLocks/>
              </p:cNvSpPr>
              <p:nvPr/>
            </p:nvSpPr>
            <p:spPr bwMode="auto">
              <a:xfrm>
                <a:off x="5858" y="3385"/>
                <a:ext cx="5111" cy="1241"/>
              </a:xfrm>
              <a:custGeom>
                <a:avLst/>
                <a:gdLst>
                  <a:gd name="T0" fmla="+- 0 5858 5858"/>
                  <a:gd name="T1" fmla="*/ T0 w 5111"/>
                  <a:gd name="T2" fmla="+- 0 4626 3385"/>
                  <a:gd name="T3" fmla="*/ 4626 h 1241"/>
                  <a:gd name="T4" fmla="+- 0 10970 5858"/>
                  <a:gd name="T5" fmla="*/ T4 w 5111"/>
                  <a:gd name="T6" fmla="+- 0 4626 3385"/>
                  <a:gd name="T7" fmla="*/ 4626 h 1241"/>
                  <a:gd name="T8" fmla="+- 0 10970 5858"/>
                  <a:gd name="T9" fmla="*/ T8 w 5111"/>
                  <a:gd name="T10" fmla="+- 0 3385 3385"/>
                  <a:gd name="T11" fmla="*/ 3385 h 1241"/>
                  <a:gd name="T12" fmla="+- 0 5858 5858"/>
                  <a:gd name="T13" fmla="*/ T12 w 5111"/>
                  <a:gd name="T14" fmla="+- 0 3385 3385"/>
                  <a:gd name="T15" fmla="*/ 3385 h 1241"/>
                  <a:gd name="T16" fmla="+- 0 5858 5858"/>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2" y="1241"/>
                    </a:lnTo>
                    <a:lnTo>
                      <a:pt x="5112"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1" name="Group 102"/>
            <p:cNvGrpSpPr>
              <a:grpSpLocks/>
            </p:cNvGrpSpPr>
            <p:nvPr/>
          </p:nvGrpSpPr>
          <p:grpSpPr bwMode="auto">
            <a:xfrm>
              <a:off x="6080" y="902"/>
              <a:ext cx="4617" cy="3379"/>
              <a:chOff x="6080" y="902"/>
              <a:chExt cx="4617" cy="3379"/>
            </a:xfrm>
          </p:grpSpPr>
          <p:sp>
            <p:nvSpPr>
              <p:cNvPr id="1166" name="Freeform 103"/>
              <p:cNvSpPr>
                <a:spLocks/>
              </p:cNvSpPr>
              <p:nvPr/>
            </p:nvSpPr>
            <p:spPr bwMode="auto">
              <a:xfrm>
                <a:off x="6080" y="902"/>
                <a:ext cx="4617" cy="3379"/>
              </a:xfrm>
              <a:custGeom>
                <a:avLst/>
                <a:gdLst>
                  <a:gd name="T0" fmla="+- 0 6080 6080"/>
                  <a:gd name="T1" fmla="*/ T0 w 4617"/>
                  <a:gd name="T2" fmla="+- 0 4281 902"/>
                  <a:gd name="T3" fmla="*/ 4281 h 3379"/>
                  <a:gd name="T4" fmla="+- 0 10698 6080"/>
                  <a:gd name="T5" fmla="*/ T4 w 4617"/>
                  <a:gd name="T6" fmla="+- 0 4281 902"/>
                  <a:gd name="T7" fmla="*/ 4281 h 3379"/>
                  <a:gd name="T8" fmla="+- 0 10698 6080"/>
                  <a:gd name="T9" fmla="*/ T8 w 4617"/>
                  <a:gd name="T10" fmla="+- 0 902 902"/>
                  <a:gd name="T11" fmla="*/ 902 h 3379"/>
                  <a:gd name="T12" fmla="+- 0 6080 6080"/>
                  <a:gd name="T13" fmla="*/ T12 w 4617"/>
                  <a:gd name="T14" fmla="+- 0 902 902"/>
                  <a:gd name="T15" fmla="*/ 902 h 3379"/>
                  <a:gd name="T16" fmla="+- 0 6080 6080"/>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2" name="Group 104"/>
            <p:cNvGrpSpPr>
              <a:grpSpLocks/>
            </p:cNvGrpSpPr>
            <p:nvPr/>
          </p:nvGrpSpPr>
          <p:grpSpPr bwMode="auto">
            <a:xfrm>
              <a:off x="6303" y="3428"/>
              <a:ext cx="3693" cy="161"/>
              <a:chOff x="6303" y="3428"/>
              <a:chExt cx="3693" cy="161"/>
            </a:xfrm>
          </p:grpSpPr>
          <p:sp>
            <p:nvSpPr>
              <p:cNvPr id="1165" name="Freeform 105"/>
              <p:cNvSpPr>
                <a:spLocks/>
              </p:cNvSpPr>
              <p:nvPr/>
            </p:nvSpPr>
            <p:spPr bwMode="auto">
              <a:xfrm>
                <a:off x="6303" y="3428"/>
                <a:ext cx="3693" cy="161"/>
              </a:xfrm>
              <a:custGeom>
                <a:avLst/>
                <a:gdLst>
                  <a:gd name="T0" fmla="+- 0 9996 6303"/>
                  <a:gd name="T1" fmla="*/ T0 w 3693"/>
                  <a:gd name="T2" fmla="+- 0 3589 3428"/>
                  <a:gd name="T3" fmla="*/ 3589 h 161"/>
                  <a:gd name="T4" fmla="+- 0 6303 6303"/>
                  <a:gd name="T5" fmla="*/ T4 w 3693"/>
                  <a:gd name="T6" fmla="+- 0 3589 3428"/>
                  <a:gd name="T7" fmla="*/ 3589 h 161"/>
                  <a:gd name="T8" fmla="+- 0 6303 6303"/>
                  <a:gd name="T9" fmla="*/ T8 w 3693"/>
                  <a:gd name="T10" fmla="+- 0 3428 3428"/>
                  <a:gd name="T11" fmla="*/ 3428 h 161"/>
                  <a:gd name="T12" fmla="+- 0 9996 6303"/>
                  <a:gd name="T13" fmla="*/ T12 w 3693"/>
                  <a:gd name="T14" fmla="+- 0 3428 3428"/>
                  <a:gd name="T15" fmla="*/ 3428 h 161"/>
                  <a:gd name="T16" fmla="+- 0 9996 6303"/>
                  <a:gd name="T17" fmla="*/ T16 w 3693"/>
                  <a:gd name="T18" fmla="+- 0 3589 3428"/>
                  <a:gd name="T19" fmla="*/ 3589 h 161"/>
                </a:gdLst>
                <a:ahLst/>
                <a:cxnLst>
                  <a:cxn ang="0">
                    <a:pos x="T1" y="T3"/>
                  </a:cxn>
                  <a:cxn ang="0">
                    <a:pos x="T5" y="T7"/>
                  </a:cxn>
                  <a:cxn ang="0">
                    <a:pos x="T9" y="T11"/>
                  </a:cxn>
                  <a:cxn ang="0">
                    <a:pos x="T13" y="T15"/>
                  </a:cxn>
                  <a:cxn ang="0">
                    <a:pos x="T17" y="T19"/>
                  </a:cxn>
                </a:cxnLst>
                <a:rect l="0" t="0" r="r" b="b"/>
                <a:pathLst>
                  <a:path w="3693" h="161">
                    <a:moveTo>
                      <a:pt x="3693" y="161"/>
                    </a:moveTo>
                    <a:lnTo>
                      <a:pt x="0" y="161"/>
                    </a:lnTo>
                    <a:lnTo>
                      <a:pt x="0" y="0"/>
                    </a:lnTo>
                    <a:lnTo>
                      <a:pt x="3693" y="0"/>
                    </a:lnTo>
                    <a:lnTo>
                      <a:pt x="3693" y="161"/>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3" name="Group 106"/>
            <p:cNvGrpSpPr>
              <a:grpSpLocks/>
            </p:cNvGrpSpPr>
            <p:nvPr/>
          </p:nvGrpSpPr>
          <p:grpSpPr bwMode="auto">
            <a:xfrm>
              <a:off x="9646" y="1444"/>
              <a:ext cx="815" cy="111"/>
              <a:chOff x="9646" y="1444"/>
              <a:chExt cx="815" cy="111"/>
            </a:xfrm>
          </p:grpSpPr>
          <p:sp>
            <p:nvSpPr>
              <p:cNvPr id="1163" name="Freeform 107"/>
              <p:cNvSpPr>
                <a:spLocks/>
              </p:cNvSpPr>
              <p:nvPr/>
            </p:nvSpPr>
            <p:spPr bwMode="auto">
              <a:xfrm>
                <a:off x="9646" y="1444"/>
                <a:ext cx="815" cy="111"/>
              </a:xfrm>
              <a:custGeom>
                <a:avLst/>
                <a:gdLst>
                  <a:gd name="T0" fmla="+- 0 10461 9646"/>
                  <a:gd name="T1" fmla="*/ T0 w 815"/>
                  <a:gd name="T2" fmla="+- 0 1444 1444"/>
                  <a:gd name="T3" fmla="*/ 1444 h 111"/>
                  <a:gd name="T4" fmla="+- 0 9710 9646"/>
                  <a:gd name="T5" fmla="*/ T4 w 815"/>
                  <a:gd name="T6" fmla="+- 0 1444 1444"/>
                  <a:gd name="T7" fmla="*/ 1444 h 111"/>
                  <a:gd name="T8" fmla="+- 0 9646 9646"/>
                  <a:gd name="T9" fmla="*/ T8 w 815"/>
                  <a:gd name="T10" fmla="+- 0 1554 1444"/>
                  <a:gd name="T11" fmla="*/ 1554 h 111"/>
                  <a:gd name="T12" fmla="+- 0 10412 9646"/>
                  <a:gd name="T13" fmla="*/ T12 w 815"/>
                  <a:gd name="T14" fmla="+- 0 1554 1444"/>
                  <a:gd name="T15" fmla="*/ 1554 h 111"/>
                  <a:gd name="T16" fmla="+- 0 10461 9646"/>
                  <a:gd name="T17" fmla="*/ T16 w 815"/>
                  <a:gd name="T18" fmla="+- 0 1444 1444"/>
                  <a:gd name="T19" fmla="*/ 1444 h 111"/>
                </a:gdLst>
                <a:ahLst/>
                <a:cxnLst>
                  <a:cxn ang="0">
                    <a:pos x="T1" y="T3"/>
                  </a:cxn>
                  <a:cxn ang="0">
                    <a:pos x="T5" y="T7"/>
                  </a:cxn>
                  <a:cxn ang="0">
                    <a:pos x="T9" y="T11"/>
                  </a:cxn>
                  <a:cxn ang="0">
                    <a:pos x="T13" y="T15"/>
                  </a:cxn>
                  <a:cxn ang="0">
                    <a:pos x="T17" y="T19"/>
                  </a:cxn>
                </a:cxnLst>
                <a:rect l="0" t="0" r="r" b="b"/>
                <a:pathLst>
                  <a:path w="815" h="111">
                    <a:moveTo>
                      <a:pt x="815" y="0"/>
                    </a:moveTo>
                    <a:lnTo>
                      <a:pt x="64" y="0"/>
                    </a:lnTo>
                    <a:lnTo>
                      <a:pt x="0" y="110"/>
                    </a:lnTo>
                    <a:lnTo>
                      <a:pt x="766" y="110"/>
                    </a:lnTo>
                    <a:lnTo>
                      <a:pt x="81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4" name="Group 108"/>
            <p:cNvGrpSpPr>
              <a:grpSpLocks/>
            </p:cNvGrpSpPr>
            <p:nvPr/>
          </p:nvGrpSpPr>
          <p:grpSpPr bwMode="auto">
            <a:xfrm>
              <a:off x="7222" y="1445"/>
              <a:ext cx="765" cy="104"/>
              <a:chOff x="7222" y="1445"/>
              <a:chExt cx="765" cy="104"/>
            </a:xfrm>
          </p:grpSpPr>
          <p:sp>
            <p:nvSpPr>
              <p:cNvPr id="1162" name="Freeform 109"/>
              <p:cNvSpPr>
                <a:spLocks/>
              </p:cNvSpPr>
              <p:nvPr/>
            </p:nvSpPr>
            <p:spPr bwMode="auto">
              <a:xfrm>
                <a:off x="7222" y="1445"/>
                <a:ext cx="765" cy="104"/>
              </a:xfrm>
              <a:custGeom>
                <a:avLst/>
                <a:gdLst>
                  <a:gd name="T0" fmla="+- 0 7986 7222"/>
                  <a:gd name="T1" fmla="*/ T0 w 765"/>
                  <a:gd name="T2" fmla="+- 0 1445 1445"/>
                  <a:gd name="T3" fmla="*/ 1445 h 104"/>
                  <a:gd name="T4" fmla="+- 0 7319 7222"/>
                  <a:gd name="T5" fmla="*/ T4 w 765"/>
                  <a:gd name="T6" fmla="+- 0 1445 1445"/>
                  <a:gd name="T7" fmla="*/ 1445 h 104"/>
                  <a:gd name="T8" fmla="+- 0 7222 7222"/>
                  <a:gd name="T9" fmla="*/ T8 w 765"/>
                  <a:gd name="T10" fmla="+- 0 1549 1445"/>
                  <a:gd name="T11" fmla="*/ 1549 h 104"/>
                  <a:gd name="T12" fmla="+- 0 7904 7222"/>
                  <a:gd name="T13" fmla="*/ T12 w 765"/>
                  <a:gd name="T14" fmla="+- 0 1549 1445"/>
                  <a:gd name="T15" fmla="*/ 1549 h 104"/>
                  <a:gd name="T16" fmla="+- 0 7986 7222"/>
                  <a:gd name="T17" fmla="*/ T16 w 765"/>
                  <a:gd name="T18" fmla="+- 0 1445 1445"/>
                  <a:gd name="T19" fmla="*/ 1445 h 104"/>
                </a:gdLst>
                <a:ahLst/>
                <a:cxnLst>
                  <a:cxn ang="0">
                    <a:pos x="T1" y="T3"/>
                  </a:cxn>
                  <a:cxn ang="0">
                    <a:pos x="T5" y="T7"/>
                  </a:cxn>
                  <a:cxn ang="0">
                    <a:pos x="T9" y="T11"/>
                  </a:cxn>
                  <a:cxn ang="0">
                    <a:pos x="T13" y="T15"/>
                  </a:cxn>
                  <a:cxn ang="0">
                    <a:pos x="T17" y="T19"/>
                  </a:cxn>
                </a:cxnLst>
                <a:rect l="0" t="0" r="r" b="b"/>
                <a:pathLst>
                  <a:path w="765" h="104">
                    <a:moveTo>
                      <a:pt x="764" y="0"/>
                    </a:moveTo>
                    <a:lnTo>
                      <a:pt x="97" y="0"/>
                    </a:lnTo>
                    <a:lnTo>
                      <a:pt x="0" y="104"/>
                    </a:lnTo>
                    <a:lnTo>
                      <a:pt x="682" y="104"/>
                    </a:lnTo>
                    <a:lnTo>
                      <a:pt x="76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5" name="Group 110"/>
            <p:cNvGrpSpPr>
              <a:grpSpLocks/>
            </p:cNvGrpSpPr>
            <p:nvPr/>
          </p:nvGrpSpPr>
          <p:grpSpPr bwMode="auto">
            <a:xfrm>
              <a:off x="10000" y="1444"/>
              <a:ext cx="466" cy="2150"/>
              <a:chOff x="10000" y="1444"/>
              <a:chExt cx="466" cy="2150"/>
            </a:xfrm>
          </p:grpSpPr>
          <p:sp>
            <p:nvSpPr>
              <p:cNvPr id="1161" name="Freeform 111"/>
              <p:cNvSpPr>
                <a:spLocks/>
              </p:cNvSpPr>
              <p:nvPr/>
            </p:nvSpPr>
            <p:spPr bwMode="auto">
              <a:xfrm>
                <a:off x="10000" y="1444"/>
                <a:ext cx="466" cy="2150"/>
              </a:xfrm>
              <a:custGeom>
                <a:avLst/>
                <a:gdLst>
                  <a:gd name="T0" fmla="+- 0 10466 10000"/>
                  <a:gd name="T1" fmla="*/ T0 w 466"/>
                  <a:gd name="T2" fmla="+- 0 1444 1444"/>
                  <a:gd name="T3" fmla="*/ 1444 h 2150"/>
                  <a:gd name="T4" fmla="+- 0 10409 10000"/>
                  <a:gd name="T5" fmla="*/ T4 w 466"/>
                  <a:gd name="T6" fmla="+- 0 1570 1444"/>
                  <a:gd name="T7" fmla="*/ 1570 h 2150"/>
                  <a:gd name="T8" fmla="+- 0 10000 10000"/>
                  <a:gd name="T9" fmla="*/ T8 w 466"/>
                  <a:gd name="T10" fmla="+- 0 3435 1444"/>
                  <a:gd name="T11" fmla="*/ 3435 h 2150"/>
                  <a:gd name="T12" fmla="+- 0 10000 10000"/>
                  <a:gd name="T13" fmla="*/ T12 w 466"/>
                  <a:gd name="T14" fmla="+- 0 3595 1444"/>
                  <a:gd name="T15" fmla="*/ 3595 h 2150"/>
                  <a:gd name="T16" fmla="+- 0 10466 10000"/>
                  <a:gd name="T17" fmla="*/ T16 w 466"/>
                  <a:gd name="T18" fmla="+- 0 1444 1444"/>
                  <a:gd name="T19" fmla="*/ 1444 h 2150"/>
                </a:gdLst>
                <a:ahLst/>
                <a:cxnLst>
                  <a:cxn ang="0">
                    <a:pos x="T1" y="T3"/>
                  </a:cxn>
                  <a:cxn ang="0">
                    <a:pos x="T5" y="T7"/>
                  </a:cxn>
                  <a:cxn ang="0">
                    <a:pos x="T9" y="T11"/>
                  </a:cxn>
                  <a:cxn ang="0">
                    <a:pos x="T13" y="T15"/>
                  </a:cxn>
                  <a:cxn ang="0">
                    <a:pos x="T17" y="T19"/>
                  </a:cxn>
                </a:cxnLst>
                <a:rect l="0" t="0" r="r" b="b"/>
                <a:pathLst>
                  <a:path w="466" h="2150">
                    <a:moveTo>
                      <a:pt x="466" y="0"/>
                    </a:moveTo>
                    <a:lnTo>
                      <a:pt x="409" y="126"/>
                    </a:lnTo>
                    <a:lnTo>
                      <a:pt x="0" y="1991"/>
                    </a:lnTo>
                    <a:lnTo>
                      <a:pt x="0" y="2151"/>
                    </a:lnTo>
                    <a:lnTo>
                      <a:pt x="46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6" name="Group 112"/>
            <p:cNvGrpSpPr>
              <a:grpSpLocks/>
            </p:cNvGrpSpPr>
            <p:nvPr/>
          </p:nvGrpSpPr>
          <p:grpSpPr bwMode="auto">
            <a:xfrm>
              <a:off x="9518" y="1554"/>
              <a:ext cx="889" cy="215"/>
              <a:chOff x="9518" y="1554"/>
              <a:chExt cx="889" cy="215"/>
            </a:xfrm>
          </p:grpSpPr>
          <p:sp>
            <p:nvSpPr>
              <p:cNvPr id="1160" name="Freeform 113"/>
              <p:cNvSpPr>
                <a:spLocks/>
              </p:cNvSpPr>
              <p:nvPr/>
            </p:nvSpPr>
            <p:spPr bwMode="auto">
              <a:xfrm>
                <a:off x="9518" y="1554"/>
                <a:ext cx="889" cy="215"/>
              </a:xfrm>
              <a:custGeom>
                <a:avLst/>
                <a:gdLst>
                  <a:gd name="T0" fmla="+- 0 10407 9518"/>
                  <a:gd name="T1" fmla="*/ T0 w 889"/>
                  <a:gd name="T2" fmla="+- 0 1554 1554"/>
                  <a:gd name="T3" fmla="*/ 1554 h 215"/>
                  <a:gd name="T4" fmla="+- 0 9647 9518"/>
                  <a:gd name="T5" fmla="*/ T4 w 889"/>
                  <a:gd name="T6" fmla="+- 0 1554 1554"/>
                  <a:gd name="T7" fmla="*/ 1554 h 215"/>
                  <a:gd name="T8" fmla="+- 0 9518 9518"/>
                  <a:gd name="T9" fmla="*/ T8 w 889"/>
                  <a:gd name="T10" fmla="+- 0 1770 1554"/>
                  <a:gd name="T11" fmla="*/ 1770 h 215"/>
                  <a:gd name="T12" fmla="+- 0 10310 9518"/>
                  <a:gd name="T13" fmla="*/ T12 w 889"/>
                  <a:gd name="T14" fmla="+- 0 1770 1554"/>
                  <a:gd name="T15" fmla="*/ 1770 h 215"/>
                  <a:gd name="T16" fmla="+- 0 10407 9518"/>
                  <a:gd name="T17" fmla="*/ T16 w 889"/>
                  <a:gd name="T18" fmla="+- 0 1554 1554"/>
                  <a:gd name="T19" fmla="*/ 1554 h 215"/>
                </a:gdLst>
                <a:ahLst/>
                <a:cxnLst>
                  <a:cxn ang="0">
                    <a:pos x="T1" y="T3"/>
                  </a:cxn>
                  <a:cxn ang="0">
                    <a:pos x="T5" y="T7"/>
                  </a:cxn>
                  <a:cxn ang="0">
                    <a:pos x="T9" y="T11"/>
                  </a:cxn>
                  <a:cxn ang="0">
                    <a:pos x="T13" y="T15"/>
                  </a:cxn>
                  <a:cxn ang="0">
                    <a:pos x="T17" y="T19"/>
                  </a:cxn>
                </a:cxnLst>
                <a:rect l="0" t="0" r="r" b="b"/>
                <a:pathLst>
                  <a:path w="889" h="215">
                    <a:moveTo>
                      <a:pt x="889" y="0"/>
                    </a:moveTo>
                    <a:lnTo>
                      <a:pt x="129" y="0"/>
                    </a:lnTo>
                    <a:lnTo>
                      <a:pt x="0" y="216"/>
                    </a:lnTo>
                    <a:lnTo>
                      <a:pt x="792" y="216"/>
                    </a:lnTo>
                    <a:lnTo>
                      <a:pt x="88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7" name="Group 114"/>
            <p:cNvGrpSpPr>
              <a:grpSpLocks/>
            </p:cNvGrpSpPr>
            <p:nvPr/>
          </p:nvGrpSpPr>
          <p:grpSpPr bwMode="auto">
            <a:xfrm>
              <a:off x="7003" y="1549"/>
              <a:ext cx="894" cy="215"/>
              <a:chOff x="7003" y="1549"/>
              <a:chExt cx="894" cy="215"/>
            </a:xfrm>
          </p:grpSpPr>
          <p:sp>
            <p:nvSpPr>
              <p:cNvPr id="1159" name="Freeform 115"/>
              <p:cNvSpPr>
                <a:spLocks/>
              </p:cNvSpPr>
              <p:nvPr/>
            </p:nvSpPr>
            <p:spPr bwMode="auto">
              <a:xfrm>
                <a:off x="7003" y="1549"/>
                <a:ext cx="894" cy="215"/>
              </a:xfrm>
              <a:custGeom>
                <a:avLst/>
                <a:gdLst>
                  <a:gd name="T0" fmla="+- 0 7898 7003"/>
                  <a:gd name="T1" fmla="*/ T0 w 894"/>
                  <a:gd name="T2" fmla="+- 0 1549 1549"/>
                  <a:gd name="T3" fmla="*/ 1549 h 215"/>
                  <a:gd name="T4" fmla="+- 0 7222 7003"/>
                  <a:gd name="T5" fmla="*/ T4 w 894"/>
                  <a:gd name="T6" fmla="+- 0 1549 1549"/>
                  <a:gd name="T7" fmla="*/ 1549 h 215"/>
                  <a:gd name="T8" fmla="+- 0 7003 7003"/>
                  <a:gd name="T9" fmla="*/ T8 w 894"/>
                  <a:gd name="T10" fmla="+- 0 1764 1549"/>
                  <a:gd name="T11" fmla="*/ 1764 h 215"/>
                  <a:gd name="T12" fmla="+- 0 7715 7003"/>
                  <a:gd name="T13" fmla="*/ T12 w 894"/>
                  <a:gd name="T14" fmla="+- 0 1764 1549"/>
                  <a:gd name="T15" fmla="*/ 1764 h 215"/>
                  <a:gd name="T16" fmla="+- 0 7898 7003"/>
                  <a:gd name="T17" fmla="*/ T16 w 894"/>
                  <a:gd name="T18" fmla="+- 0 1549 1549"/>
                  <a:gd name="T19" fmla="*/ 1549 h 215"/>
                </a:gdLst>
                <a:ahLst/>
                <a:cxnLst>
                  <a:cxn ang="0">
                    <a:pos x="T1" y="T3"/>
                  </a:cxn>
                  <a:cxn ang="0">
                    <a:pos x="T5" y="T7"/>
                  </a:cxn>
                  <a:cxn ang="0">
                    <a:pos x="T9" y="T11"/>
                  </a:cxn>
                  <a:cxn ang="0">
                    <a:pos x="T13" y="T15"/>
                  </a:cxn>
                  <a:cxn ang="0">
                    <a:pos x="T17" y="T19"/>
                  </a:cxn>
                </a:cxnLst>
                <a:rect l="0" t="0" r="r" b="b"/>
                <a:pathLst>
                  <a:path w="894" h="215">
                    <a:moveTo>
                      <a:pt x="895" y="0"/>
                    </a:moveTo>
                    <a:lnTo>
                      <a:pt x="219" y="0"/>
                    </a:lnTo>
                    <a:lnTo>
                      <a:pt x="0" y="215"/>
                    </a:lnTo>
                    <a:lnTo>
                      <a:pt x="712" y="215"/>
                    </a:lnTo>
                    <a:lnTo>
                      <a:pt x="895"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8" name="Group 116"/>
            <p:cNvGrpSpPr>
              <a:grpSpLocks/>
            </p:cNvGrpSpPr>
            <p:nvPr/>
          </p:nvGrpSpPr>
          <p:grpSpPr bwMode="auto">
            <a:xfrm>
              <a:off x="9993" y="1565"/>
              <a:ext cx="419" cy="1904"/>
              <a:chOff x="9993" y="1565"/>
              <a:chExt cx="419" cy="1904"/>
            </a:xfrm>
          </p:grpSpPr>
          <p:sp>
            <p:nvSpPr>
              <p:cNvPr id="1158" name="Freeform 117"/>
              <p:cNvSpPr>
                <a:spLocks/>
              </p:cNvSpPr>
              <p:nvPr/>
            </p:nvSpPr>
            <p:spPr bwMode="auto">
              <a:xfrm>
                <a:off x="9993" y="1565"/>
                <a:ext cx="419" cy="1904"/>
              </a:xfrm>
              <a:custGeom>
                <a:avLst/>
                <a:gdLst>
                  <a:gd name="T0" fmla="+- 0 10411 9993"/>
                  <a:gd name="T1" fmla="*/ T0 w 419"/>
                  <a:gd name="T2" fmla="+- 0 1565 1565"/>
                  <a:gd name="T3" fmla="*/ 1565 h 1904"/>
                  <a:gd name="T4" fmla="+- 0 10319 9993"/>
                  <a:gd name="T5" fmla="*/ T4 w 419"/>
                  <a:gd name="T6" fmla="+- 0 1762 1565"/>
                  <a:gd name="T7" fmla="*/ 1762 h 1904"/>
                  <a:gd name="T8" fmla="+- 0 9997 9993"/>
                  <a:gd name="T9" fmla="*/ T8 w 419"/>
                  <a:gd name="T10" fmla="+- 0 3085 1565"/>
                  <a:gd name="T11" fmla="*/ 3085 h 1904"/>
                  <a:gd name="T12" fmla="+- 0 9993 9993"/>
                  <a:gd name="T13" fmla="*/ T12 w 419"/>
                  <a:gd name="T14" fmla="+- 0 3469 1565"/>
                  <a:gd name="T15" fmla="*/ 3469 h 1904"/>
                  <a:gd name="T16" fmla="+- 0 10411 9993"/>
                  <a:gd name="T17" fmla="*/ T16 w 419"/>
                  <a:gd name="T18" fmla="+- 0 1565 1565"/>
                  <a:gd name="T19" fmla="*/ 1565 h 1904"/>
                </a:gdLst>
                <a:ahLst/>
                <a:cxnLst>
                  <a:cxn ang="0">
                    <a:pos x="T1" y="T3"/>
                  </a:cxn>
                  <a:cxn ang="0">
                    <a:pos x="T5" y="T7"/>
                  </a:cxn>
                  <a:cxn ang="0">
                    <a:pos x="T9" y="T11"/>
                  </a:cxn>
                  <a:cxn ang="0">
                    <a:pos x="T13" y="T15"/>
                  </a:cxn>
                  <a:cxn ang="0">
                    <a:pos x="T17" y="T19"/>
                  </a:cxn>
                </a:cxnLst>
                <a:rect l="0" t="0" r="r" b="b"/>
                <a:pathLst>
                  <a:path w="419" h="1904">
                    <a:moveTo>
                      <a:pt x="418" y="0"/>
                    </a:moveTo>
                    <a:lnTo>
                      <a:pt x="326" y="197"/>
                    </a:lnTo>
                    <a:lnTo>
                      <a:pt x="4" y="1520"/>
                    </a:lnTo>
                    <a:lnTo>
                      <a:pt x="0" y="1904"/>
                    </a:lnTo>
                    <a:lnTo>
                      <a:pt x="41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9" name="Group 118"/>
            <p:cNvGrpSpPr>
              <a:grpSpLocks/>
            </p:cNvGrpSpPr>
            <p:nvPr/>
          </p:nvGrpSpPr>
          <p:grpSpPr bwMode="auto">
            <a:xfrm>
              <a:off x="9094" y="1882"/>
              <a:ext cx="1172" cy="595"/>
              <a:chOff x="9094" y="1882"/>
              <a:chExt cx="1172" cy="595"/>
            </a:xfrm>
          </p:grpSpPr>
          <p:sp>
            <p:nvSpPr>
              <p:cNvPr id="1157" name="Freeform 119"/>
              <p:cNvSpPr>
                <a:spLocks/>
              </p:cNvSpPr>
              <p:nvPr/>
            </p:nvSpPr>
            <p:spPr bwMode="auto">
              <a:xfrm>
                <a:off x="9094" y="1882"/>
                <a:ext cx="1172" cy="595"/>
              </a:xfrm>
              <a:custGeom>
                <a:avLst/>
                <a:gdLst>
                  <a:gd name="T0" fmla="+- 0 10266 9094"/>
                  <a:gd name="T1" fmla="*/ T0 w 1172"/>
                  <a:gd name="T2" fmla="+- 0 1882 1882"/>
                  <a:gd name="T3" fmla="*/ 1882 h 595"/>
                  <a:gd name="T4" fmla="+- 0 9451 9094"/>
                  <a:gd name="T5" fmla="*/ T4 w 1172"/>
                  <a:gd name="T6" fmla="+- 0 1882 1882"/>
                  <a:gd name="T7" fmla="*/ 1882 h 595"/>
                  <a:gd name="T8" fmla="+- 0 9094 9094"/>
                  <a:gd name="T9" fmla="*/ T8 w 1172"/>
                  <a:gd name="T10" fmla="+- 0 2473 1882"/>
                  <a:gd name="T11" fmla="*/ 2473 h 595"/>
                  <a:gd name="T12" fmla="+- 0 9993 9094"/>
                  <a:gd name="T13" fmla="*/ T12 w 1172"/>
                  <a:gd name="T14" fmla="+- 0 2477 1882"/>
                  <a:gd name="T15" fmla="*/ 2477 h 595"/>
                  <a:gd name="T16" fmla="+- 0 10266 9094"/>
                  <a:gd name="T17" fmla="*/ T16 w 1172"/>
                  <a:gd name="T18" fmla="+- 0 1882 1882"/>
                  <a:gd name="T19" fmla="*/ 1882 h 595"/>
                </a:gdLst>
                <a:ahLst/>
                <a:cxnLst>
                  <a:cxn ang="0">
                    <a:pos x="T1" y="T3"/>
                  </a:cxn>
                  <a:cxn ang="0">
                    <a:pos x="T5" y="T7"/>
                  </a:cxn>
                  <a:cxn ang="0">
                    <a:pos x="T9" y="T11"/>
                  </a:cxn>
                  <a:cxn ang="0">
                    <a:pos x="T13" y="T15"/>
                  </a:cxn>
                  <a:cxn ang="0">
                    <a:pos x="T17" y="T19"/>
                  </a:cxn>
                </a:cxnLst>
                <a:rect l="0" t="0" r="r" b="b"/>
                <a:pathLst>
                  <a:path w="1172" h="595">
                    <a:moveTo>
                      <a:pt x="1172" y="0"/>
                    </a:moveTo>
                    <a:lnTo>
                      <a:pt x="357" y="0"/>
                    </a:lnTo>
                    <a:lnTo>
                      <a:pt x="0" y="591"/>
                    </a:lnTo>
                    <a:lnTo>
                      <a:pt x="899" y="595"/>
                    </a:lnTo>
                    <a:lnTo>
                      <a:pt x="117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0" name="Group 120"/>
            <p:cNvGrpSpPr>
              <a:grpSpLocks/>
            </p:cNvGrpSpPr>
            <p:nvPr/>
          </p:nvGrpSpPr>
          <p:grpSpPr bwMode="auto">
            <a:xfrm>
              <a:off x="6308" y="2480"/>
              <a:ext cx="1379" cy="592"/>
              <a:chOff x="6308" y="2480"/>
              <a:chExt cx="1379" cy="592"/>
            </a:xfrm>
          </p:grpSpPr>
          <p:sp>
            <p:nvSpPr>
              <p:cNvPr id="1156" name="Freeform 121"/>
              <p:cNvSpPr>
                <a:spLocks/>
              </p:cNvSpPr>
              <p:nvPr/>
            </p:nvSpPr>
            <p:spPr bwMode="auto">
              <a:xfrm>
                <a:off x="6308" y="2480"/>
                <a:ext cx="1379" cy="592"/>
              </a:xfrm>
              <a:custGeom>
                <a:avLst/>
                <a:gdLst>
                  <a:gd name="T0" fmla="+- 0 6308 6308"/>
                  <a:gd name="T1" fmla="*/ T0 w 1379"/>
                  <a:gd name="T2" fmla="+- 0 2480 2480"/>
                  <a:gd name="T3" fmla="*/ 2480 h 592"/>
                  <a:gd name="T4" fmla="+- 0 6308 6308"/>
                  <a:gd name="T5" fmla="*/ T4 w 1379"/>
                  <a:gd name="T6" fmla="+- 0 3072 2480"/>
                  <a:gd name="T7" fmla="*/ 3072 h 592"/>
                  <a:gd name="T8" fmla="+- 0 7688 6308"/>
                  <a:gd name="T9" fmla="*/ T8 w 1379"/>
                  <a:gd name="T10" fmla="+- 0 3072 2480"/>
                  <a:gd name="T11" fmla="*/ 3072 h 592"/>
                  <a:gd name="T12" fmla="+- 0 7109 6308"/>
                  <a:gd name="T13" fmla="*/ T12 w 1379"/>
                  <a:gd name="T14" fmla="+- 0 2485 2480"/>
                  <a:gd name="T15" fmla="*/ 2485 h 592"/>
                  <a:gd name="T16" fmla="+- 0 6308 6308"/>
                  <a:gd name="T17" fmla="*/ T16 w 1379"/>
                  <a:gd name="T18" fmla="+- 0 2480 2480"/>
                  <a:gd name="T19" fmla="*/ 2480 h 592"/>
                </a:gdLst>
                <a:ahLst/>
                <a:cxnLst>
                  <a:cxn ang="0">
                    <a:pos x="T1" y="T3"/>
                  </a:cxn>
                  <a:cxn ang="0">
                    <a:pos x="T5" y="T7"/>
                  </a:cxn>
                  <a:cxn ang="0">
                    <a:pos x="T9" y="T11"/>
                  </a:cxn>
                  <a:cxn ang="0">
                    <a:pos x="T13" y="T15"/>
                  </a:cxn>
                  <a:cxn ang="0">
                    <a:pos x="T17" y="T19"/>
                  </a:cxn>
                </a:cxnLst>
                <a:rect l="0" t="0" r="r" b="b"/>
                <a:pathLst>
                  <a:path w="1379" h="592">
                    <a:moveTo>
                      <a:pt x="0" y="0"/>
                    </a:moveTo>
                    <a:lnTo>
                      <a:pt x="0" y="592"/>
                    </a:lnTo>
                    <a:lnTo>
                      <a:pt x="1380" y="592"/>
                    </a:lnTo>
                    <a:lnTo>
                      <a:pt x="801"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1" name="Group 122"/>
            <p:cNvGrpSpPr>
              <a:grpSpLocks/>
            </p:cNvGrpSpPr>
            <p:nvPr/>
          </p:nvGrpSpPr>
          <p:grpSpPr bwMode="auto">
            <a:xfrm>
              <a:off x="6319" y="1876"/>
              <a:ext cx="1308" cy="600"/>
              <a:chOff x="6319" y="1876"/>
              <a:chExt cx="1308" cy="600"/>
            </a:xfrm>
          </p:grpSpPr>
          <p:sp>
            <p:nvSpPr>
              <p:cNvPr id="1155" name="Freeform 123"/>
              <p:cNvSpPr>
                <a:spLocks/>
              </p:cNvSpPr>
              <p:nvPr/>
            </p:nvSpPr>
            <p:spPr bwMode="auto">
              <a:xfrm>
                <a:off x="6319" y="1876"/>
                <a:ext cx="1308" cy="600"/>
              </a:xfrm>
              <a:custGeom>
                <a:avLst/>
                <a:gdLst>
                  <a:gd name="T0" fmla="+- 0 6912 6319"/>
                  <a:gd name="T1" fmla="*/ T0 w 1308"/>
                  <a:gd name="T2" fmla="+- 0 1876 1876"/>
                  <a:gd name="T3" fmla="*/ 1876 h 600"/>
                  <a:gd name="T4" fmla="+- 0 6319 6319"/>
                  <a:gd name="T5" fmla="*/ T4 w 1308"/>
                  <a:gd name="T6" fmla="+- 0 2476 1876"/>
                  <a:gd name="T7" fmla="*/ 2476 h 600"/>
                  <a:gd name="T8" fmla="+- 0 7081 6319"/>
                  <a:gd name="T9" fmla="*/ T8 w 1308"/>
                  <a:gd name="T10" fmla="+- 0 2476 1876"/>
                  <a:gd name="T11" fmla="*/ 2476 h 600"/>
                  <a:gd name="T12" fmla="+- 0 7112 6319"/>
                  <a:gd name="T13" fmla="*/ T12 w 1308"/>
                  <a:gd name="T14" fmla="+- 0 2476 1876"/>
                  <a:gd name="T15" fmla="*/ 2476 h 600"/>
                  <a:gd name="T16" fmla="+- 0 7627 6319"/>
                  <a:gd name="T17" fmla="*/ T16 w 1308"/>
                  <a:gd name="T18" fmla="+- 0 1876 1876"/>
                  <a:gd name="T19" fmla="*/ 1876 h 600"/>
                  <a:gd name="T20" fmla="+- 0 6912 6319"/>
                  <a:gd name="T21" fmla="*/ T20 w 1308"/>
                  <a:gd name="T22" fmla="+- 0 1876 1876"/>
                  <a:gd name="T23" fmla="*/ 1876 h 600"/>
                </a:gdLst>
                <a:ahLst/>
                <a:cxnLst>
                  <a:cxn ang="0">
                    <a:pos x="T1" y="T3"/>
                  </a:cxn>
                  <a:cxn ang="0">
                    <a:pos x="T5" y="T7"/>
                  </a:cxn>
                  <a:cxn ang="0">
                    <a:pos x="T9" y="T11"/>
                  </a:cxn>
                  <a:cxn ang="0">
                    <a:pos x="T13" y="T15"/>
                  </a:cxn>
                  <a:cxn ang="0">
                    <a:pos x="T17" y="T19"/>
                  </a:cxn>
                  <a:cxn ang="0">
                    <a:pos x="T21" y="T23"/>
                  </a:cxn>
                </a:cxnLst>
                <a:rect l="0" t="0" r="r" b="b"/>
                <a:pathLst>
                  <a:path w="1308" h="600">
                    <a:moveTo>
                      <a:pt x="593" y="0"/>
                    </a:moveTo>
                    <a:lnTo>
                      <a:pt x="0" y="600"/>
                    </a:lnTo>
                    <a:lnTo>
                      <a:pt x="762" y="600"/>
                    </a:lnTo>
                    <a:lnTo>
                      <a:pt x="793" y="600"/>
                    </a:lnTo>
                    <a:lnTo>
                      <a:pt x="1308" y="0"/>
                    </a:lnTo>
                    <a:lnTo>
                      <a:pt x="59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124"/>
            <p:cNvGrpSpPr>
              <a:grpSpLocks/>
            </p:cNvGrpSpPr>
            <p:nvPr/>
          </p:nvGrpSpPr>
          <p:grpSpPr bwMode="auto">
            <a:xfrm>
              <a:off x="9997" y="1884"/>
              <a:ext cx="270" cy="1207"/>
              <a:chOff x="9997" y="1884"/>
              <a:chExt cx="270" cy="1207"/>
            </a:xfrm>
          </p:grpSpPr>
          <p:sp>
            <p:nvSpPr>
              <p:cNvPr id="1154" name="Freeform 125"/>
              <p:cNvSpPr>
                <a:spLocks/>
              </p:cNvSpPr>
              <p:nvPr/>
            </p:nvSpPr>
            <p:spPr bwMode="auto">
              <a:xfrm>
                <a:off x="9997" y="1884"/>
                <a:ext cx="270" cy="1207"/>
              </a:xfrm>
              <a:custGeom>
                <a:avLst/>
                <a:gdLst>
                  <a:gd name="T0" fmla="+- 0 10267 9997"/>
                  <a:gd name="T1" fmla="*/ T0 w 270"/>
                  <a:gd name="T2" fmla="+- 0 1884 1884"/>
                  <a:gd name="T3" fmla="*/ 1884 h 1207"/>
                  <a:gd name="T4" fmla="+- 0 9997 9997"/>
                  <a:gd name="T5" fmla="*/ T4 w 270"/>
                  <a:gd name="T6" fmla="+- 0 2489 1884"/>
                  <a:gd name="T7" fmla="*/ 2489 h 1207"/>
                  <a:gd name="T8" fmla="+- 0 9998 9997"/>
                  <a:gd name="T9" fmla="*/ T8 w 270"/>
                  <a:gd name="T10" fmla="+- 0 3092 1884"/>
                  <a:gd name="T11" fmla="*/ 3092 h 1207"/>
                  <a:gd name="T12" fmla="+- 0 10267 9997"/>
                  <a:gd name="T13" fmla="*/ T12 w 270"/>
                  <a:gd name="T14" fmla="+- 0 1884 1884"/>
                  <a:gd name="T15" fmla="*/ 1884 h 1207"/>
                </a:gdLst>
                <a:ahLst/>
                <a:cxnLst>
                  <a:cxn ang="0">
                    <a:pos x="T1" y="T3"/>
                  </a:cxn>
                  <a:cxn ang="0">
                    <a:pos x="T5" y="T7"/>
                  </a:cxn>
                  <a:cxn ang="0">
                    <a:pos x="T9" y="T11"/>
                  </a:cxn>
                  <a:cxn ang="0">
                    <a:pos x="T13" y="T15"/>
                  </a:cxn>
                </a:cxnLst>
                <a:rect l="0" t="0" r="r" b="b"/>
                <a:pathLst>
                  <a:path w="270" h="1207">
                    <a:moveTo>
                      <a:pt x="270" y="0"/>
                    </a:moveTo>
                    <a:lnTo>
                      <a:pt x="0" y="605"/>
                    </a:lnTo>
                    <a:lnTo>
                      <a:pt x="1" y="1208"/>
                    </a:lnTo>
                    <a:lnTo>
                      <a:pt x="27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126"/>
            <p:cNvGrpSpPr>
              <a:grpSpLocks/>
            </p:cNvGrpSpPr>
            <p:nvPr/>
          </p:nvGrpSpPr>
          <p:grpSpPr bwMode="auto">
            <a:xfrm>
              <a:off x="8383" y="2476"/>
              <a:ext cx="1614" cy="598"/>
              <a:chOff x="8383" y="2476"/>
              <a:chExt cx="1614" cy="598"/>
            </a:xfrm>
          </p:grpSpPr>
          <p:sp>
            <p:nvSpPr>
              <p:cNvPr id="1153" name="Freeform 127"/>
              <p:cNvSpPr>
                <a:spLocks/>
              </p:cNvSpPr>
              <p:nvPr/>
            </p:nvSpPr>
            <p:spPr bwMode="auto">
              <a:xfrm>
                <a:off x="8383" y="2476"/>
                <a:ext cx="1614" cy="598"/>
              </a:xfrm>
              <a:custGeom>
                <a:avLst/>
                <a:gdLst>
                  <a:gd name="T0" fmla="+- 0 9994 8383"/>
                  <a:gd name="T1" fmla="*/ T0 w 1614"/>
                  <a:gd name="T2" fmla="+- 0 2476 2476"/>
                  <a:gd name="T3" fmla="*/ 2476 h 598"/>
                  <a:gd name="T4" fmla="+- 0 9089 8383"/>
                  <a:gd name="T5" fmla="*/ T4 w 1614"/>
                  <a:gd name="T6" fmla="+- 0 2480 2476"/>
                  <a:gd name="T7" fmla="*/ 2480 h 598"/>
                  <a:gd name="T8" fmla="+- 0 8383 8383"/>
                  <a:gd name="T9" fmla="*/ T8 w 1614"/>
                  <a:gd name="T10" fmla="+- 0 3074 2476"/>
                  <a:gd name="T11" fmla="*/ 3074 h 598"/>
                  <a:gd name="T12" fmla="+- 0 8392 8383"/>
                  <a:gd name="T13" fmla="*/ T12 w 1614"/>
                  <a:gd name="T14" fmla="+- 0 3072 2476"/>
                  <a:gd name="T15" fmla="*/ 3072 h 598"/>
                  <a:gd name="T16" fmla="+- 0 9997 8383"/>
                  <a:gd name="T17" fmla="*/ T16 w 1614"/>
                  <a:gd name="T18" fmla="+- 0 3072 2476"/>
                  <a:gd name="T19" fmla="*/ 3072 h 598"/>
                  <a:gd name="T20" fmla="+- 0 9994 8383"/>
                  <a:gd name="T21" fmla="*/ T20 w 1614"/>
                  <a:gd name="T22" fmla="+- 0 2476 2476"/>
                  <a:gd name="T23" fmla="*/ 2476 h 598"/>
                </a:gdLst>
                <a:ahLst/>
                <a:cxnLst>
                  <a:cxn ang="0">
                    <a:pos x="T1" y="T3"/>
                  </a:cxn>
                  <a:cxn ang="0">
                    <a:pos x="T5" y="T7"/>
                  </a:cxn>
                  <a:cxn ang="0">
                    <a:pos x="T9" y="T11"/>
                  </a:cxn>
                  <a:cxn ang="0">
                    <a:pos x="T13" y="T15"/>
                  </a:cxn>
                  <a:cxn ang="0">
                    <a:pos x="T17" y="T19"/>
                  </a:cxn>
                  <a:cxn ang="0">
                    <a:pos x="T21" y="T23"/>
                  </a:cxn>
                </a:cxnLst>
                <a:rect l="0" t="0" r="r" b="b"/>
                <a:pathLst>
                  <a:path w="1614" h="598">
                    <a:moveTo>
                      <a:pt x="1611" y="0"/>
                    </a:moveTo>
                    <a:lnTo>
                      <a:pt x="706" y="4"/>
                    </a:lnTo>
                    <a:lnTo>
                      <a:pt x="0" y="598"/>
                    </a:lnTo>
                    <a:lnTo>
                      <a:pt x="9" y="596"/>
                    </a:lnTo>
                    <a:lnTo>
                      <a:pt x="1614" y="596"/>
                    </a:lnTo>
                    <a:lnTo>
                      <a:pt x="161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4" name="Group 128"/>
            <p:cNvGrpSpPr>
              <a:grpSpLocks/>
            </p:cNvGrpSpPr>
            <p:nvPr/>
          </p:nvGrpSpPr>
          <p:grpSpPr bwMode="auto">
            <a:xfrm>
              <a:off x="8383" y="1774"/>
              <a:ext cx="1135" cy="1300"/>
              <a:chOff x="8383" y="1774"/>
              <a:chExt cx="1135" cy="1300"/>
            </a:xfrm>
          </p:grpSpPr>
          <p:sp>
            <p:nvSpPr>
              <p:cNvPr id="1152" name="Freeform 129"/>
              <p:cNvSpPr>
                <a:spLocks/>
              </p:cNvSpPr>
              <p:nvPr/>
            </p:nvSpPr>
            <p:spPr bwMode="auto">
              <a:xfrm>
                <a:off x="8383" y="1774"/>
                <a:ext cx="1135" cy="1300"/>
              </a:xfrm>
              <a:custGeom>
                <a:avLst/>
                <a:gdLst>
                  <a:gd name="T0" fmla="+- 0 9517 8383"/>
                  <a:gd name="T1" fmla="*/ T0 w 1135"/>
                  <a:gd name="T2" fmla="+- 0 1774 1774"/>
                  <a:gd name="T3" fmla="*/ 1774 h 1300"/>
                  <a:gd name="T4" fmla="+- 0 8383 8383"/>
                  <a:gd name="T5" fmla="*/ T4 w 1135"/>
                  <a:gd name="T6" fmla="+- 0 3074 1774"/>
                  <a:gd name="T7" fmla="*/ 3074 h 1300"/>
                  <a:gd name="T8" fmla="+- 0 9094 8383"/>
                  <a:gd name="T9" fmla="*/ T8 w 1135"/>
                  <a:gd name="T10" fmla="+- 0 2473 1774"/>
                  <a:gd name="T11" fmla="*/ 2473 h 1300"/>
                  <a:gd name="T12" fmla="+- 0 9517 8383"/>
                  <a:gd name="T13" fmla="*/ T12 w 1135"/>
                  <a:gd name="T14" fmla="+- 0 1774 1774"/>
                  <a:gd name="T15" fmla="*/ 1774 h 1300"/>
                </a:gdLst>
                <a:ahLst/>
                <a:cxnLst>
                  <a:cxn ang="0">
                    <a:pos x="T1" y="T3"/>
                  </a:cxn>
                  <a:cxn ang="0">
                    <a:pos x="T5" y="T7"/>
                  </a:cxn>
                  <a:cxn ang="0">
                    <a:pos x="T9" y="T11"/>
                  </a:cxn>
                  <a:cxn ang="0">
                    <a:pos x="T13" y="T15"/>
                  </a:cxn>
                </a:cxnLst>
                <a:rect l="0" t="0" r="r" b="b"/>
                <a:pathLst>
                  <a:path w="1135" h="1300">
                    <a:moveTo>
                      <a:pt x="1134" y="0"/>
                    </a:moveTo>
                    <a:lnTo>
                      <a:pt x="0" y="1300"/>
                    </a:lnTo>
                    <a:lnTo>
                      <a:pt x="711" y="699"/>
                    </a:lnTo>
                    <a:lnTo>
                      <a:pt x="11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5" name="Group 130"/>
            <p:cNvGrpSpPr>
              <a:grpSpLocks/>
            </p:cNvGrpSpPr>
            <p:nvPr/>
          </p:nvGrpSpPr>
          <p:grpSpPr bwMode="auto">
            <a:xfrm>
              <a:off x="6305" y="3587"/>
              <a:ext cx="3688" cy="494"/>
              <a:chOff x="6305" y="3587"/>
              <a:chExt cx="3688" cy="494"/>
            </a:xfrm>
          </p:grpSpPr>
          <p:sp>
            <p:nvSpPr>
              <p:cNvPr id="1087" name="Freeform 131"/>
              <p:cNvSpPr>
                <a:spLocks/>
              </p:cNvSpPr>
              <p:nvPr/>
            </p:nvSpPr>
            <p:spPr bwMode="auto">
              <a:xfrm>
                <a:off x="6305" y="3587"/>
                <a:ext cx="3688" cy="494"/>
              </a:xfrm>
              <a:custGeom>
                <a:avLst/>
                <a:gdLst>
                  <a:gd name="T0" fmla="+- 0 6305 6305"/>
                  <a:gd name="T1" fmla="*/ T0 w 3688"/>
                  <a:gd name="T2" fmla="+- 0 4081 3587"/>
                  <a:gd name="T3" fmla="*/ 4081 h 494"/>
                  <a:gd name="T4" fmla="+- 0 9993 6305"/>
                  <a:gd name="T5" fmla="*/ T4 w 3688"/>
                  <a:gd name="T6" fmla="+- 0 4081 3587"/>
                  <a:gd name="T7" fmla="*/ 4081 h 494"/>
                  <a:gd name="T8" fmla="+- 0 9993 6305"/>
                  <a:gd name="T9" fmla="*/ T8 w 3688"/>
                  <a:gd name="T10" fmla="+- 0 3587 3587"/>
                  <a:gd name="T11" fmla="*/ 3587 h 494"/>
                  <a:gd name="T12" fmla="+- 0 6305 6305"/>
                  <a:gd name="T13" fmla="*/ T12 w 3688"/>
                  <a:gd name="T14" fmla="+- 0 3587 3587"/>
                  <a:gd name="T15" fmla="*/ 3587 h 494"/>
                  <a:gd name="T16" fmla="+- 0 6305 6305"/>
                  <a:gd name="T17" fmla="*/ T16 w 3688"/>
                  <a:gd name="T18" fmla="+- 0 4081 3587"/>
                  <a:gd name="T19" fmla="*/ 4081 h 494"/>
                </a:gdLst>
                <a:ahLst/>
                <a:cxnLst>
                  <a:cxn ang="0">
                    <a:pos x="T1" y="T3"/>
                  </a:cxn>
                  <a:cxn ang="0">
                    <a:pos x="T5" y="T7"/>
                  </a:cxn>
                  <a:cxn ang="0">
                    <a:pos x="T9" y="T11"/>
                  </a:cxn>
                  <a:cxn ang="0">
                    <a:pos x="T13" y="T15"/>
                  </a:cxn>
                  <a:cxn ang="0">
                    <a:pos x="T17" y="T19"/>
                  </a:cxn>
                </a:cxnLst>
                <a:rect l="0" t="0" r="r" b="b"/>
                <a:pathLst>
                  <a:path w="3688" h="494">
                    <a:moveTo>
                      <a:pt x="0" y="494"/>
                    </a:moveTo>
                    <a:lnTo>
                      <a:pt x="3688" y="494"/>
                    </a:lnTo>
                    <a:lnTo>
                      <a:pt x="3688" y="0"/>
                    </a:lnTo>
                    <a:lnTo>
                      <a:pt x="0" y="0"/>
                    </a:lnTo>
                    <a:lnTo>
                      <a:pt x="0" y="49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6" name="Group 132"/>
            <p:cNvGrpSpPr>
              <a:grpSpLocks/>
            </p:cNvGrpSpPr>
            <p:nvPr/>
          </p:nvGrpSpPr>
          <p:grpSpPr bwMode="auto">
            <a:xfrm>
              <a:off x="9997" y="1062"/>
              <a:ext cx="635" cy="3015"/>
              <a:chOff x="9997" y="1062"/>
              <a:chExt cx="635" cy="3015"/>
            </a:xfrm>
          </p:grpSpPr>
          <p:sp>
            <p:nvSpPr>
              <p:cNvPr id="1086" name="Freeform 133"/>
              <p:cNvSpPr>
                <a:spLocks/>
              </p:cNvSpPr>
              <p:nvPr/>
            </p:nvSpPr>
            <p:spPr bwMode="auto">
              <a:xfrm>
                <a:off x="9997" y="1062"/>
                <a:ext cx="635" cy="3015"/>
              </a:xfrm>
              <a:custGeom>
                <a:avLst/>
                <a:gdLst>
                  <a:gd name="T0" fmla="+- 0 10632 9997"/>
                  <a:gd name="T1" fmla="*/ T0 w 635"/>
                  <a:gd name="T2" fmla="+- 0 1062 1062"/>
                  <a:gd name="T3" fmla="*/ 1062 h 3015"/>
                  <a:gd name="T4" fmla="+- 0 10466 9997"/>
                  <a:gd name="T5" fmla="*/ T4 w 635"/>
                  <a:gd name="T6" fmla="+- 0 1453 1062"/>
                  <a:gd name="T7" fmla="*/ 1453 h 3015"/>
                  <a:gd name="T8" fmla="+- 0 9997 9997"/>
                  <a:gd name="T9" fmla="*/ T8 w 635"/>
                  <a:gd name="T10" fmla="+- 0 3579 1062"/>
                  <a:gd name="T11" fmla="*/ 3579 h 3015"/>
                  <a:gd name="T12" fmla="+- 0 9997 9997"/>
                  <a:gd name="T13" fmla="*/ T12 w 635"/>
                  <a:gd name="T14" fmla="+- 0 4077 1062"/>
                  <a:gd name="T15" fmla="*/ 4077 h 3015"/>
                  <a:gd name="T16" fmla="+- 0 10632 9997"/>
                  <a:gd name="T17" fmla="*/ T16 w 635"/>
                  <a:gd name="T18" fmla="+- 0 2337 1062"/>
                  <a:gd name="T19" fmla="*/ 2337 h 3015"/>
                  <a:gd name="T20" fmla="+- 0 10632 9997"/>
                  <a:gd name="T21" fmla="*/ T20 w 635"/>
                  <a:gd name="T22" fmla="+- 0 1062 1062"/>
                  <a:gd name="T23" fmla="*/ 1062 h 3015"/>
                </a:gdLst>
                <a:ahLst/>
                <a:cxnLst>
                  <a:cxn ang="0">
                    <a:pos x="T1" y="T3"/>
                  </a:cxn>
                  <a:cxn ang="0">
                    <a:pos x="T5" y="T7"/>
                  </a:cxn>
                  <a:cxn ang="0">
                    <a:pos x="T9" y="T11"/>
                  </a:cxn>
                  <a:cxn ang="0">
                    <a:pos x="T13" y="T15"/>
                  </a:cxn>
                  <a:cxn ang="0">
                    <a:pos x="T17" y="T19"/>
                  </a:cxn>
                  <a:cxn ang="0">
                    <a:pos x="T21" y="T23"/>
                  </a:cxn>
                </a:cxnLst>
                <a:rect l="0" t="0" r="r" b="b"/>
                <a:pathLst>
                  <a:path w="635" h="3015">
                    <a:moveTo>
                      <a:pt x="635" y="0"/>
                    </a:moveTo>
                    <a:lnTo>
                      <a:pt x="469" y="391"/>
                    </a:lnTo>
                    <a:lnTo>
                      <a:pt x="0" y="2517"/>
                    </a:lnTo>
                    <a:lnTo>
                      <a:pt x="0" y="3015"/>
                    </a:lnTo>
                    <a:lnTo>
                      <a:pt x="635" y="1275"/>
                    </a:lnTo>
                    <a:lnTo>
                      <a:pt x="63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 name="Group 134"/>
            <p:cNvGrpSpPr>
              <a:grpSpLocks/>
            </p:cNvGrpSpPr>
            <p:nvPr/>
          </p:nvGrpSpPr>
          <p:grpSpPr bwMode="auto">
            <a:xfrm>
              <a:off x="9714" y="1058"/>
              <a:ext cx="914" cy="384"/>
              <a:chOff x="9714" y="1058"/>
              <a:chExt cx="914" cy="384"/>
            </a:xfrm>
          </p:grpSpPr>
          <p:sp>
            <p:nvSpPr>
              <p:cNvPr id="1085" name="Freeform 135"/>
              <p:cNvSpPr>
                <a:spLocks/>
              </p:cNvSpPr>
              <p:nvPr/>
            </p:nvSpPr>
            <p:spPr bwMode="auto">
              <a:xfrm>
                <a:off x="9714" y="1058"/>
                <a:ext cx="914" cy="384"/>
              </a:xfrm>
              <a:custGeom>
                <a:avLst/>
                <a:gdLst>
                  <a:gd name="T0" fmla="+- 0 9951 9714"/>
                  <a:gd name="T1" fmla="*/ T0 w 914"/>
                  <a:gd name="T2" fmla="+- 0 1058 1058"/>
                  <a:gd name="T3" fmla="*/ 1058 h 384"/>
                  <a:gd name="T4" fmla="+- 0 9714 9714"/>
                  <a:gd name="T5" fmla="*/ T4 w 914"/>
                  <a:gd name="T6" fmla="+- 0 1442 1058"/>
                  <a:gd name="T7" fmla="*/ 1442 h 384"/>
                  <a:gd name="T8" fmla="+- 0 10466 9714"/>
                  <a:gd name="T9" fmla="*/ T8 w 914"/>
                  <a:gd name="T10" fmla="+- 0 1442 1058"/>
                  <a:gd name="T11" fmla="*/ 1442 h 384"/>
                  <a:gd name="T12" fmla="+- 0 10628 9714"/>
                  <a:gd name="T13" fmla="*/ T12 w 914"/>
                  <a:gd name="T14" fmla="+- 0 1062 1058"/>
                  <a:gd name="T15" fmla="*/ 1062 h 384"/>
                  <a:gd name="T16" fmla="+- 0 9951 9714"/>
                  <a:gd name="T17" fmla="*/ T16 w 914"/>
                  <a:gd name="T18" fmla="+- 0 1058 1058"/>
                  <a:gd name="T19" fmla="*/ 1058 h 384"/>
                </a:gdLst>
                <a:ahLst/>
                <a:cxnLst>
                  <a:cxn ang="0">
                    <a:pos x="T1" y="T3"/>
                  </a:cxn>
                  <a:cxn ang="0">
                    <a:pos x="T5" y="T7"/>
                  </a:cxn>
                  <a:cxn ang="0">
                    <a:pos x="T9" y="T11"/>
                  </a:cxn>
                  <a:cxn ang="0">
                    <a:pos x="T13" y="T15"/>
                  </a:cxn>
                  <a:cxn ang="0">
                    <a:pos x="T17" y="T19"/>
                  </a:cxn>
                </a:cxnLst>
                <a:rect l="0" t="0" r="r" b="b"/>
                <a:pathLst>
                  <a:path w="914" h="384">
                    <a:moveTo>
                      <a:pt x="237" y="0"/>
                    </a:moveTo>
                    <a:lnTo>
                      <a:pt x="0" y="384"/>
                    </a:lnTo>
                    <a:lnTo>
                      <a:pt x="752" y="384"/>
                    </a:lnTo>
                    <a:lnTo>
                      <a:pt x="914" y="4"/>
                    </a:lnTo>
                    <a:lnTo>
                      <a:pt x="2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 name="Group 136"/>
            <p:cNvGrpSpPr>
              <a:grpSpLocks/>
            </p:cNvGrpSpPr>
            <p:nvPr/>
          </p:nvGrpSpPr>
          <p:grpSpPr bwMode="auto">
            <a:xfrm>
              <a:off x="7322" y="1050"/>
              <a:ext cx="995" cy="397"/>
              <a:chOff x="7322" y="1050"/>
              <a:chExt cx="995" cy="397"/>
            </a:xfrm>
          </p:grpSpPr>
          <p:sp>
            <p:nvSpPr>
              <p:cNvPr id="1084" name="Freeform 137"/>
              <p:cNvSpPr>
                <a:spLocks/>
              </p:cNvSpPr>
              <p:nvPr/>
            </p:nvSpPr>
            <p:spPr bwMode="auto">
              <a:xfrm>
                <a:off x="7322" y="1050"/>
                <a:ext cx="995" cy="397"/>
              </a:xfrm>
              <a:custGeom>
                <a:avLst/>
                <a:gdLst>
                  <a:gd name="T0" fmla="+- 0 7706 7322"/>
                  <a:gd name="T1" fmla="*/ T0 w 995"/>
                  <a:gd name="T2" fmla="+- 0 1050 1050"/>
                  <a:gd name="T3" fmla="*/ 1050 h 397"/>
                  <a:gd name="T4" fmla="+- 0 7322 7322"/>
                  <a:gd name="T5" fmla="*/ T4 w 995"/>
                  <a:gd name="T6" fmla="+- 0 1447 1050"/>
                  <a:gd name="T7" fmla="*/ 1447 h 397"/>
                  <a:gd name="T8" fmla="+- 0 7985 7322"/>
                  <a:gd name="T9" fmla="*/ T8 w 995"/>
                  <a:gd name="T10" fmla="+- 0 1446 1050"/>
                  <a:gd name="T11" fmla="*/ 1446 h 397"/>
                  <a:gd name="T12" fmla="+- 0 8317 7322"/>
                  <a:gd name="T13" fmla="*/ T12 w 995"/>
                  <a:gd name="T14" fmla="+- 0 1052 1050"/>
                  <a:gd name="T15" fmla="*/ 1052 h 397"/>
                  <a:gd name="T16" fmla="+- 0 7706 7322"/>
                  <a:gd name="T17" fmla="*/ T16 w 995"/>
                  <a:gd name="T18" fmla="+- 0 1050 1050"/>
                  <a:gd name="T19" fmla="*/ 1050 h 397"/>
                </a:gdLst>
                <a:ahLst/>
                <a:cxnLst>
                  <a:cxn ang="0">
                    <a:pos x="T1" y="T3"/>
                  </a:cxn>
                  <a:cxn ang="0">
                    <a:pos x="T5" y="T7"/>
                  </a:cxn>
                  <a:cxn ang="0">
                    <a:pos x="T9" y="T11"/>
                  </a:cxn>
                  <a:cxn ang="0">
                    <a:pos x="T13" y="T15"/>
                  </a:cxn>
                  <a:cxn ang="0">
                    <a:pos x="T17" y="T19"/>
                  </a:cxn>
                </a:cxnLst>
                <a:rect l="0" t="0" r="r" b="b"/>
                <a:pathLst>
                  <a:path w="995" h="397">
                    <a:moveTo>
                      <a:pt x="384" y="0"/>
                    </a:moveTo>
                    <a:lnTo>
                      <a:pt x="0" y="397"/>
                    </a:lnTo>
                    <a:lnTo>
                      <a:pt x="663" y="396"/>
                    </a:lnTo>
                    <a:lnTo>
                      <a:pt x="995" y="2"/>
                    </a:lnTo>
                    <a:lnTo>
                      <a:pt x="38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9" name="Group 138"/>
            <p:cNvGrpSpPr>
              <a:grpSpLocks/>
            </p:cNvGrpSpPr>
            <p:nvPr/>
          </p:nvGrpSpPr>
          <p:grpSpPr bwMode="auto">
            <a:xfrm>
              <a:off x="10439" y="1890"/>
              <a:ext cx="194" cy="977"/>
              <a:chOff x="10439" y="1890"/>
              <a:chExt cx="194" cy="977"/>
            </a:xfrm>
          </p:grpSpPr>
          <p:sp>
            <p:nvSpPr>
              <p:cNvPr id="1083" name="Freeform 139"/>
              <p:cNvSpPr>
                <a:spLocks/>
              </p:cNvSpPr>
              <p:nvPr/>
            </p:nvSpPr>
            <p:spPr bwMode="auto">
              <a:xfrm>
                <a:off x="10439" y="1890"/>
                <a:ext cx="194" cy="977"/>
              </a:xfrm>
              <a:custGeom>
                <a:avLst/>
                <a:gdLst>
                  <a:gd name="T0" fmla="+- 0 10632 10439"/>
                  <a:gd name="T1" fmla="*/ T0 w 194"/>
                  <a:gd name="T2" fmla="+- 0 1890 1890"/>
                  <a:gd name="T3" fmla="*/ 1890 h 977"/>
                  <a:gd name="T4" fmla="+- 0 10439 10439"/>
                  <a:gd name="T5" fmla="*/ T4 w 194"/>
                  <a:gd name="T6" fmla="+- 0 2867 1890"/>
                  <a:gd name="T7" fmla="*/ 2867 h 977"/>
                  <a:gd name="T8" fmla="+- 0 10631 10439"/>
                  <a:gd name="T9" fmla="*/ T8 w 194"/>
                  <a:gd name="T10" fmla="+- 0 2349 1890"/>
                  <a:gd name="T11" fmla="*/ 2349 h 977"/>
                  <a:gd name="T12" fmla="+- 0 10632 10439"/>
                  <a:gd name="T13" fmla="*/ T12 w 194"/>
                  <a:gd name="T14" fmla="+- 0 1890 1890"/>
                  <a:gd name="T15" fmla="*/ 1890 h 977"/>
                </a:gdLst>
                <a:ahLst/>
                <a:cxnLst>
                  <a:cxn ang="0">
                    <a:pos x="T1" y="T3"/>
                  </a:cxn>
                  <a:cxn ang="0">
                    <a:pos x="T5" y="T7"/>
                  </a:cxn>
                  <a:cxn ang="0">
                    <a:pos x="T9" y="T11"/>
                  </a:cxn>
                  <a:cxn ang="0">
                    <a:pos x="T13" y="T15"/>
                  </a:cxn>
                </a:cxnLst>
                <a:rect l="0" t="0" r="r" b="b"/>
                <a:pathLst>
                  <a:path w="194" h="977">
                    <a:moveTo>
                      <a:pt x="193" y="0"/>
                    </a:moveTo>
                    <a:lnTo>
                      <a:pt x="0" y="977"/>
                    </a:lnTo>
                    <a:lnTo>
                      <a:pt x="192" y="459"/>
                    </a:lnTo>
                    <a:lnTo>
                      <a:pt x="19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164" name="Picture 14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40" y="1591"/>
                <a:ext cx="793" cy="1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0" name="Group 141"/>
            <p:cNvGrpSpPr>
              <a:grpSpLocks/>
            </p:cNvGrpSpPr>
            <p:nvPr/>
          </p:nvGrpSpPr>
          <p:grpSpPr bwMode="auto">
            <a:xfrm>
              <a:off x="7896" y="1452"/>
              <a:ext cx="388" cy="1707"/>
              <a:chOff x="7896" y="1452"/>
              <a:chExt cx="388" cy="1707"/>
            </a:xfrm>
          </p:grpSpPr>
          <p:sp>
            <p:nvSpPr>
              <p:cNvPr id="1082" name="Freeform 142"/>
              <p:cNvSpPr>
                <a:spLocks/>
              </p:cNvSpPr>
              <p:nvPr/>
            </p:nvSpPr>
            <p:spPr bwMode="auto">
              <a:xfrm>
                <a:off x="7896" y="1452"/>
                <a:ext cx="388" cy="1707"/>
              </a:xfrm>
              <a:custGeom>
                <a:avLst/>
                <a:gdLst>
                  <a:gd name="T0" fmla="+- 0 7979 7896"/>
                  <a:gd name="T1" fmla="*/ T0 w 388"/>
                  <a:gd name="T2" fmla="+- 0 1452 1452"/>
                  <a:gd name="T3" fmla="*/ 1452 h 1707"/>
                  <a:gd name="T4" fmla="+- 0 7896 7896"/>
                  <a:gd name="T5" fmla="*/ T4 w 388"/>
                  <a:gd name="T6" fmla="+- 0 1547 1452"/>
                  <a:gd name="T7" fmla="*/ 1547 h 1707"/>
                  <a:gd name="T8" fmla="+- 0 8139 7896"/>
                  <a:gd name="T9" fmla="*/ T8 w 388"/>
                  <a:gd name="T10" fmla="+- 0 3159 1452"/>
                  <a:gd name="T11" fmla="*/ 3159 h 1707"/>
                  <a:gd name="T12" fmla="+- 0 8284 7896"/>
                  <a:gd name="T13" fmla="*/ T12 w 388"/>
                  <a:gd name="T14" fmla="+- 0 2916 1452"/>
                  <a:gd name="T15" fmla="*/ 2916 h 1707"/>
                  <a:gd name="T16" fmla="+- 0 7979 7896"/>
                  <a:gd name="T17" fmla="*/ T16 w 388"/>
                  <a:gd name="T18" fmla="+- 0 1452 1452"/>
                  <a:gd name="T19" fmla="*/ 1452 h 1707"/>
                </a:gdLst>
                <a:ahLst/>
                <a:cxnLst>
                  <a:cxn ang="0">
                    <a:pos x="T1" y="T3"/>
                  </a:cxn>
                  <a:cxn ang="0">
                    <a:pos x="T5" y="T7"/>
                  </a:cxn>
                  <a:cxn ang="0">
                    <a:pos x="T9" y="T11"/>
                  </a:cxn>
                  <a:cxn ang="0">
                    <a:pos x="T13" y="T15"/>
                  </a:cxn>
                  <a:cxn ang="0">
                    <a:pos x="T17" y="T19"/>
                  </a:cxn>
                </a:cxnLst>
                <a:rect l="0" t="0" r="r" b="b"/>
                <a:pathLst>
                  <a:path w="388" h="1707">
                    <a:moveTo>
                      <a:pt x="83" y="0"/>
                    </a:moveTo>
                    <a:lnTo>
                      <a:pt x="0" y="95"/>
                    </a:lnTo>
                    <a:lnTo>
                      <a:pt x="243" y="1707"/>
                    </a:lnTo>
                    <a:lnTo>
                      <a:pt x="388" y="1464"/>
                    </a:lnTo>
                    <a:lnTo>
                      <a:pt x="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1" name="Group 143"/>
            <p:cNvGrpSpPr>
              <a:grpSpLocks/>
            </p:cNvGrpSpPr>
            <p:nvPr/>
          </p:nvGrpSpPr>
          <p:grpSpPr bwMode="auto">
            <a:xfrm>
              <a:off x="8139" y="1440"/>
              <a:ext cx="1571" cy="1719"/>
              <a:chOff x="8139" y="1440"/>
              <a:chExt cx="1571" cy="1719"/>
            </a:xfrm>
          </p:grpSpPr>
          <p:sp>
            <p:nvSpPr>
              <p:cNvPr id="1081" name="Freeform 144"/>
              <p:cNvSpPr>
                <a:spLocks/>
              </p:cNvSpPr>
              <p:nvPr/>
            </p:nvSpPr>
            <p:spPr bwMode="auto">
              <a:xfrm>
                <a:off x="8139" y="1440"/>
                <a:ext cx="1571" cy="1719"/>
              </a:xfrm>
              <a:custGeom>
                <a:avLst/>
                <a:gdLst>
                  <a:gd name="T0" fmla="+- 0 9710 8139"/>
                  <a:gd name="T1" fmla="*/ T0 w 1571"/>
                  <a:gd name="T2" fmla="+- 0 1440 1440"/>
                  <a:gd name="T3" fmla="*/ 1440 h 1719"/>
                  <a:gd name="T4" fmla="+- 0 8284 8139"/>
                  <a:gd name="T5" fmla="*/ T4 w 1571"/>
                  <a:gd name="T6" fmla="+- 0 2916 1440"/>
                  <a:gd name="T7" fmla="*/ 2916 h 1719"/>
                  <a:gd name="T8" fmla="+- 0 8139 8139"/>
                  <a:gd name="T9" fmla="*/ T8 w 1571"/>
                  <a:gd name="T10" fmla="+- 0 3159 1440"/>
                  <a:gd name="T11" fmla="*/ 3159 h 1719"/>
                  <a:gd name="T12" fmla="+- 0 9624 8139"/>
                  <a:gd name="T13" fmla="*/ T12 w 1571"/>
                  <a:gd name="T14" fmla="+- 0 1583 1440"/>
                  <a:gd name="T15" fmla="*/ 1583 h 1719"/>
                  <a:gd name="T16" fmla="+- 0 9710 8139"/>
                  <a:gd name="T17" fmla="*/ T16 w 1571"/>
                  <a:gd name="T18" fmla="+- 0 1440 1440"/>
                  <a:gd name="T19" fmla="*/ 1440 h 1719"/>
                </a:gdLst>
                <a:ahLst/>
                <a:cxnLst>
                  <a:cxn ang="0">
                    <a:pos x="T1" y="T3"/>
                  </a:cxn>
                  <a:cxn ang="0">
                    <a:pos x="T5" y="T7"/>
                  </a:cxn>
                  <a:cxn ang="0">
                    <a:pos x="T9" y="T11"/>
                  </a:cxn>
                  <a:cxn ang="0">
                    <a:pos x="T13" y="T15"/>
                  </a:cxn>
                  <a:cxn ang="0">
                    <a:pos x="T17" y="T19"/>
                  </a:cxn>
                </a:cxnLst>
                <a:rect l="0" t="0" r="r" b="b"/>
                <a:pathLst>
                  <a:path w="1571" h="1719">
                    <a:moveTo>
                      <a:pt x="1571" y="0"/>
                    </a:moveTo>
                    <a:lnTo>
                      <a:pt x="145" y="1476"/>
                    </a:lnTo>
                    <a:lnTo>
                      <a:pt x="0" y="1719"/>
                    </a:lnTo>
                    <a:lnTo>
                      <a:pt x="1485" y="143"/>
                    </a:lnTo>
                    <a:lnTo>
                      <a:pt x="15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2" name="Group 145"/>
            <p:cNvGrpSpPr>
              <a:grpSpLocks/>
            </p:cNvGrpSpPr>
            <p:nvPr/>
          </p:nvGrpSpPr>
          <p:grpSpPr bwMode="auto">
            <a:xfrm>
              <a:off x="7698" y="1547"/>
              <a:ext cx="441" cy="1837"/>
              <a:chOff x="7698" y="1547"/>
              <a:chExt cx="441" cy="1837"/>
            </a:xfrm>
          </p:grpSpPr>
          <p:sp>
            <p:nvSpPr>
              <p:cNvPr id="1080" name="Freeform 146"/>
              <p:cNvSpPr>
                <a:spLocks/>
              </p:cNvSpPr>
              <p:nvPr/>
            </p:nvSpPr>
            <p:spPr bwMode="auto">
              <a:xfrm>
                <a:off x="7698" y="1547"/>
                <a:ext cx="441" cy="1837"/>
              </a:xfrm>
              <a:custGeom>
                <a:avLst/>
                <a:gdLst>
                  <a:gd name="T0" fmla="+- 0 7896 7698"/>
                  <a:gd name="T1" fmla="*/ T0 w 441"/>
                  <a:gd name="T2" fmla="+- 0 1547 1547"/>
                  <a:gd name="T3" fmla="*/ 1547 h 1837"/>
                  <a:gd name="T4" fmla="+- 0 7714 7698"/>
                  <a:gd name="T5" fmla="*/ T4 w 441"/>
                  <a:gd name="T6" fmla="+- 0 1770 1547"/>
                  <a:gd name="T7" fmla="*/ 1770 h 1837"/>
                  <a:gd name="T8" fmla="+- 0 7698 7698"/>
                  <a:gd name="T9" fmla="*/ T8 w 441"/>
                  <a:gd name="T10" fmla="+- 0 3078 1547"/>
                  <a:gd name="T11" fmla="*/ 3078 h 1837"/>
                  <a:gd name="T12" fmla="+- 0 8004 7698"/>
                  <a:gd name="T13" fmla="*/ T12 w 441"/>
                  <a:gd name="T14" fmla="+- 0 3384 1547"/>
                  <a:gd name="T15" fmla="*/ 3384 h 1837"/>
                  <a:gd name="T16" fmla="+- 0 8139 7698"/>
                  <a:gd name="T17" fmla="*/ T16 w 441"/>
                  <a:gd name="T18" fmla="+- 0 3159 1547"/>
                  <a:gd name="T19" fmla="*/ 3159 h 1837"/>
                  <a:gd name="T20" fmla="+- 0 7896 7698"/>
                  <a:gd name="T21" fmla="*/ T20 w 441"/>
                  <a:gd name="T22" fmla="+- 0 1547 1547"/>
                  <a:gd name="T23" fmla="*/ 1547 h 1837"/>
                </a:gdLst>
                <a:ahLst/>
                <a:cxnLst>
                  <a:cxn ang="0">
                    <a:pos x="T1" y="T3"/>
                  </a:cxn>
                  <a:cxn ang="0">
                    <a:pos x="T5" y="T7"/>
                  </a:cxn>
                  <a:cxn ang="0">
                    <a:pos x="T9" y="T11"/>
                  </a:cxn>
                  <a:cxn ang="0">
                    <a:pos x="T13" y="T15"/>
                  </a:cxn>
                  <a:cxn ang="0">
                    <a:pos x="T17" y="T19"/>
                  </a:cxn>
                  <a:cxn ang="0">
                    <a:pos x="T21" y="T23"/>
                  </a:cxn>
                </a:cxnLst>
                <a:rect l="0" t="0" r="r" b="b"/>
                <a:pathLst>
                  <a:path w="441" h="1837">
                    <a:moveTo>
                      <a:pt x="198" y="0"/>
                    </a:moveTo>
                    <a:lnTo>
                      <a:pt x="16" y="223"/>
                    </a:lnTo>
                    <a:lnTo>
                      <a:pt x="0" y="1531"/>
                    </a:lnTo>
                    <a:lnTo>
                      <a:pt x="306" y="1837"/>
                    </a:lnTo>
                    <a:lnTo>
                      <a:pt x="441" y="1612"/>
                    </a:lnTo>
                    <a:lnTo>
                      <a:pt x="19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147"/>
            <p:cNvGrpSpPr>
              <a:grpSpLocks/>
            </p:cNvGrpSpPr>
            <p:nvPr/>
          </p:nvGrpSpPr>
          <p:grpSpPr bwMode="auto">
            <a:xfrm>
              <a:off x="8013" y="1557"/>
              <a:ext cx="1633" cy="1825"/>
              <a:chOff x="8013" y="1557"/>
              <a:chExt cx="1633" cy="1825"/>
            </a:xfrm>
          </p:grpSpPr>
          <p:sp>
            <p:nvSpPr>
              <p:cNvPr id="1079" name="Freeform 148"/>
              <p:cNvSpPr>
                <a:spLocks/>
              </p:cNvSpPr>
              <p:nvPr/>
            </p:nvSpPr>
            <p:spPr bwMode="auto">
              <a:xfrm>
                <a:off x="8013" y="1557"/>
                <a:ext cx="1633" cy="1825"/>
              </a:xfrm>
              <a:custGeom>
                <a:avLst/>
                <a:gdLst>
                  <a:gd name="T0" fmla="+- 0 9646 8013"/>
                  <a:gd name="T1" fmla="*/ T0 w 1633"/>
                  <a:gd name="T2" fmla="+- 0 1557 1557"/>
                  <a:gd name="T3" fmla="*/ 1557 h 1825"/>
                  <a:gd name="T4" fmla="+- 0 8148 8013"/>
                  <a:gd name="T5" fmla="*/ T4 w 1633"/>
                  <a:gd name="T6" fmla="+- 0 3149 1557"/>
                  <a:gd name="T7" fmla="*/ 3149 h 1825"/>
                  <a:gd name="T8" fmla="+- 0 8013 8013"/>
                  <a:gd name="T9" fmla="*/ T8 w 1633"/>
                  <a:gd name="T10" fmla="+- 0 3382 1557"/>
                  <a:gd name="T11" fmla="*/ 3382 h 1825"/>
                  <a:gd name="T12" fmla="+- 0 8383 8013"/>
                  <a:gd name="T13" fmla="*/ T12 w 1633"/>
                  <a:gd name="T14" fmla="+- 0 3074 1557"/>
                  <a:gd name="T15" fmla="*/ 3074 h 1825"/>
                  <a:gd name="T16" fmla="+- 0 9517 8013"/>
                  <a:gd name="T17" fmla="*/ T16 w 1633"/>
                  <a:gd name="T18" fmla="+- 0 1774 1557"/>
                  <a:gd name="T19" fmla="*/ 1774 h 1825"/>
                  <a:gd name="T20" fmla="+- 0 9646 8013"/>
                  <a:gd name="T21" fmla="*/ T20 w 1633"/>
                  <a:gd name="T22" fmla="+- 0 1557 1557"/>
                  <a:gd name="T23" fmla="*/ 1557 h 1825"/>
                </a:gdLst>
                <a:ahLst/>
                <a:cxnLst>
                  <a:cxn ang="0">
                    <a:pos x="T1" y="T3"/>
                  </a:cxn>
                  <a:cxn ang="0">
                    <a:pos x="T5" y="T7"/>
                  </a:cxn>
                  <a:cxn ang="0">
                    <a:pos x="T9" y="T11"/>
                  </a:cxn>
                  <a:cxn ang="0">
                    <a:pos x="T13" y="T15"/>
                  </a:cxn>
                  <a:cxn ang="0">
                    <a:pos x="T17" y="T19"/>
                  </a:cxn>
                  <a:cxn ang="0">
                    <a:pos x="T21" y="T23"/>
                  </a:cxn>
                </a:cxnLst>
                <a:rect l="0" t="0" r="r" b="b"/>
                <a:pathLst>
                  <a:path w="1633" h="1825">
                    <a:moveTo>
                      <a:pt x="1633" y="0"/>
                    </a:moveTo>
                    <a:lnTo>
                      <a:pt x="135" y="1592"/>
                    </a:lnTo>
                    <a:lnTo>
                      <a:pt x="0" y="1825"/>
                    </a:lnTo>
                    <a:lnTo>
                      <a:pt x="370" y="1517"/>
                    </a:lnTo>
                    <a:lnTo>
                      <a:pt x="1504" y="217"/>
                    </a:lnTo>
                    <a:lnTo>
                      <a:pt x="163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149"/>
            <p:cNvGrpSpPr>
              <a:grpSpLocks/>
            </p:cNvGrpSpPr>
            <p:nvPr/>
          </p:nvGrpSpPr>
          <p:grpSpPr bwMode="auto">
            <a:xfrm>
              <a:off x="7111" y="1880"/>
              <a:ext cx="590" cy="1189"/>
              <a:chOff x="7111" y="1880"/>
              <a:chExt cx="590" cy="1189"/>
            </a:xfrm>
          </p:grpSpPr>
          <p:sp>
            <p:nvSpPr>
              <p:cNvPr id="1078" name="Freeform 150"/>
              <p:cNvSpPr>
                <a:spLocks/>
              </p:cNvSpPr>
              <p:nvPr/>
            </p:nvSpPr>
            <p:spPr bwMode="auto">
              <a:xfrm>
                <a:off x="7111" y="1880"/>
                <a:ext cx="590" cy="1189"/>
              </a:xfrm>
              <a:custGeom>
                <a:avLst/>
                <a:gdLst>
                  <a:gd name="T0" fmla="+- 0 7621 7111"/>
                  <a:gd name="T1" fmla="*/ T0 w 590"/>
                  <a:gd name="T2" fmla="+- 0 1880 1880"/>
                  <a:gd name="T3" fmla="*/ 1880 h 1189"/>
                  <a:gd name="T4" fmla="+- 0 7111 7111"/>
                  <a:gd name="T5" fmla="*/ T4 w 590"/>
                  <a:gd name="T6" fmla="+- 0 2478 1880"/>
                  <a:gd name="T7" fmla="*/ 2478 h 1189"/>
                  <a:gd name="T8" fmla="+- 0 7701 7111"/>
                  <a:gd name="T9" fmla="*/ T8 w 590"/>
                  <a:gd name="T10" fmla="+- 0 3069 1880"/>
                  <a:gd name="T11" fmla="*/ 3069 h 1189"/>
                  <a:gd name="T12" fmla="+- 0 7621 7111"/>
                  <a:gd name="T13" fmla="*/ T12 w 590"/>
                  <a:gd name="T14" fmla="+- 0 1880 1880"/>
                  <a:gd name="T15" fmla="*/ 1880 h 1189"/>
                </a:gdLst>
                <a:ahLst/>
                <a:cxnLst>
                  <a:cxn ang="0">
                    <a:pos x="T1" y="T3"/>
                  </a:cxn>
                  <a:cxn ang="0">
                    <a:pos x="T5" y="T7"/>
                  </a:cxn>
                  <a:cxn ang="0">
                    <a:pos x="T9" y="T11"/>
                  </a:cxn>
                  <a:cxn ang="0">
                    <a:pos x="T13" y="T15"/>
                  </a:cxn>
                </a:cxnLst>
                <a:rect l="0" t="0" r="r" b="b"/>
                <a:pathLst>
                  <a:path w="590" h="1189">
                    <a:moveTo>
                      <a:pt x="510" y="0"/>
                    </a:moveTo>
                    <a:lnTo>
                      <a:pt x="0" y="598"/>
                    </a:lnTo>
                    <a:lnTo>
                      <a:pt x="590" y="1189"/>
                    </a:lnTo>
                    <a:lnTo>
                      <a:pt x="51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151"/>
            <p:cNvGrpSpPr>
              <a:grpSpLocks/>
            </p:cNvGrpSpPr>
            <p:nvPr/>
          </p:nvGrpSpPr>
          <p:grpSpPr bwMode="auto">
            <a:xfrm>
              <a:off x="8385" y="1883"/>
              <a:ext cx="1060" cy="1187"/>
              <a:chOff x="8385" y="1883"/>
              <a:chExt cx="1060" cy="1187"/>
            </a:xfrm>
          </p:grpSpPr>
          <p:sp>
            <p:nvSpPr>
              <p:cNvPr id="1077" name="Freeform 152"/>
              <p:cNvSpPr>
                <a:spLocks/>
              </p:cNvSpPr>
              <p:nvPr/>
            </p:nvSpPr>
            <p:spPr bwMode="auto">
              <a:xfrm>
                <a:off x="8385" y="1883"/>
                <a:ext cx="1060" cy="1187"/>
              </a:xfrm>
              <a:custGeom>
                <a:avLst/>
                <a:gdLst>
                  <a:gd name="T0" fmla="+- 0 9446 8385"/>
                  <a:gd name="T1" fmla="*/ T0 w 1060"/>
                  <a:gd name="T2" fmla="+- 0 1883 1883"/>
                  <a:gd name="T3" fmla="*/ 1883 h 1187"/>
                  <a:gd name="T4" fmla="+- 0 8385 8385"/>
                  <a:gd name="T5" fmla="*/ T4 w 1060"/>
                  <a:gd name="T6" fmla="+- 0 3070 1883"/>
                  <a:gd name="T7" fmla="*/ 3070 h 1187"/>
                  <a:gd name="T8" fmla="+- 0 9079 8385"/>
                  <a:gd name="T9" fmla="*/ T8 w 1060"/>
                  <a:gd name="T10" fmla="+- 0 2485 1883"/>
                  <a:gd name="T11" fmla="*/ 2485 h 1187"/>
                  <a:gd name="T12" fmla="+- 0 9446 8385"/>
                  <a:gd name="T13" fmla="*/ T12 w 1060"/>
                  <a:gd name="T14" fmla="+- 0 1883 1883"/>
                  <a:gd name="T15" fmla="*/ 1883 h 1187"/>
                </a:gdLst>
                <a:ahLst/>
                <a:cxnLst>
                  <a:cxn ang="0">
                    <a:pos x="T1" y="T3"/>
                  </a:cxn>
                  <a:cxn ang="0">
                    <a:pos x="T5" y="T7"/>
                  </a:cxn>
                  <a:cxn ang="0">
                    <a:pos x="T9" y="T11"/>
                  </a:cxn>
                  <a:cxn ang="0">
                    <a:pos x="T13" y="T15"/>
                  </a:cxn>
                </a:cxnLst>
                <a:rect l="0" t="0" r="r" b="b"/>
                <a:pathLst>
                  <a:path w="1060" h="1187">
                    <a:moveTo>
                      <a:pt x="1061" y="0"/>
                    </a:moveTo>
                    <a:lnTo>
                      <a:pt x="0" y="1187"/>
                    </a:lnTo>
                    <a:lnTo>
                      <a:pt x="694" y="602"/>
                    </a:lnTo>
                    <a:lnTo>
                      <a:pt x="106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153"/>
            <p:cNvGrpSpPr>
              <a:grpSpLocks/>
            </p:cNvGrpSpPr>
            <p:nvPr/>
          </p:nvGrpSpPr>
          <p:grpSpPr bwMode="auto">
            <a:xfrm>
              <a:off x="7982" y="1054"/>
              <a:ext cx="1963" cy="1863"/>
              <a:chOff x="7982" y="1054"/>
              <a:chExt cx="1963" cy="1863"/>
            </a:xfrm>
          </p:grpSpPr>
          <p:sp>
            <p:nvSpPr>
              <p:cNvPr id="1075" name="Freeform 154"/>
              <p:cNvSpPr>
                <a:spLocks/>
              </p:cNvSpPr>
              <p:nvPr/>
            </p:nvSpPr>
            <p:spPr bwMode="auto">
              <a:xfrm>
                <a:off x="7982" y="1054"/>
                <a:ext cx="1963" cy="1863"/>
              </a:xfrm>
              <a:custGeom>
                <a:avLst/>
                <a:gdLst>
                  <a:gd name="T0" fmla="+- 0 8323 7982"/>
                  <a:gd name="T1" fmla="*/ T0 w 1963"/>
                  <a:gd name="T2" fmla="+- 0 1054 1054"/>
                  <a:gd name="T3" fmla="*/ 1054 h 1863"/>
                  <a:gd name="T4" fmla="+- 0 7982 7982"/>
                  <a:gd name="T5" fmla="*/ T4 w 1963"/>
                  <a:gd name="T6" fmla="+- 0 1453 1054"/>
                  <a:gd name="T7" fmla="*/ 1453 h 1863"/>
                  <a:gd name="T8" fmla="+- 0 8286 7982"/>
                  <a:gd name="T9" fmla="*/ T8 w 1963"/>
                  <a:gd name="T10" fmla="+- 0 2917 1054"/>
                  <a:gd name="T11" fmla="*/ 2917 h 1863"/>
                  <a:gd name="T12" fmla="+- 0 9626 7982"/>
                  <a:gd name="T13" fmla="*/ T12 w 1963"/>
                  <a:gd name="T14" fmla="+- 0 1527 1054"/>
                  <a:gd name="T15" fmla="*/ 1527 h 1863"/>
                  <a:gd name="T16" fmla="+- 0 9125 7982"/>
                  <a:gd name="T17" fmla="*/ T16 w 1963"/>
                  <a:gd name="T18" fmla="+- 0 1527 1054"/>
                  <a:gd name="T19" fmla="*/ 1527 h 1863"/>
                  <a:gd name="T20" fmla="+- 0 8323 7982"/>
                  <a:gd name="T21" fmla="*/ T20 w 1963"/>
                  <a:gd name="T22" fmla="+- 0 1054 1054"/>
                  <a:gd name="T23" fmla="*/ 1054 h 1863"/>
                </a:gdLst>
                <a:ahLst/>
                <a:cxnLst>
                  <a:cxn ang="0">
                    <a:pos x="T1" y="T3"/>
                  </a:cxn>
                  <a:cxn ang="0">
                    <a:pos x="T5" y="T7"/>
                  </a:cxn>
                  <a:cxn ang="0">
                    <a:pos x="T9" y="T11"/>
                  </a:cxn>
                  <a:cxn ang="0">
                    <a:pos x="T13" y="T15"/>
                  </a:cxn>
                  <a:cxn ang="0">
                    <a:pos x="T17" y="T19"/>
                  </a:cxn>
                  <a:cxn ang="0">
                    <a:pos x="T21" y="T23"/>
                  </a:cxn>
                </a:cxnLst>
                <a:rect l="0" t="0" r="r" b="b"/>
                <a:pathLst>
                  <a:path w="1963" h="1863">
                    <a:moveTo>
                      <a:pt x="341" y="0"/>
                    </a:moveTo>
                    <a:lnTo>
                      <a:pt x="0" y="399"/>
                    </a:lnTo>
                    <a:lnTo>
                      <a:pt x="304" y="1863"/>
                    </a:lnTo>
                    <a:lnTo>
                      <a:pt x="1644" y="473"/>
                    </a:lnTo>
                    <a:lnTo>
                      <a:pt x="1143" y="473"/>
                    </a:lnTo>
                    <a:lnTo>
                      <a:pt x="34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6" name="Freeform 155"/>
              <p:cNvSpPr>
                <a:spLocks/>
              </p:cNvSpPr>
              <p:nvPr/>
            </p:nvSpPr>
            <p:spPr bwMode="auto">
              <a:xfrm>
                <a:off x="7982" y="1054"/>
                <a:ext cx="1963" cy="1863"/>
              </a:xfrm>
              <a:custGeom>
                <a:avLst/>
                <a:gdLst>
                  <a:gd name="T0" fmla="+- 0 9946 7982"/>
                  <a:gd name="T1" fmla="*/ T0 w 1963"/>
                  <a:gd name="T2" fmla="+- 0 1061 1054"/>
                  <a:gd name="T3" fmla="*/ 1061 h 1863"/>
                  <a:gd name="T4" fmla="+- 0 9125 7982"/>
                  <a:gd name="T5" fmla="*/ T4 w 1963"/>
                  <a:gd name="T6" fmla="+- 0 1527 1054"/>
                  <a:gd name="T7" fmla="*/ 1527 h 1863"/>
                  <a:gd name="T8" fmla="+- 0 9626 7982"/>
                  <a:gd name="T9" fmla="*/ T8 w 1963"/>
                  <a:gd name="T10" fmla="+- 0 1527 1054"/>
                  <a:gd name="T11" fmla="*/ 1527 h 1863"/>
                  <a:gd name="T12" fmla="+- 0 9714 7982"/>
                  <a:gd name="T13" fmla="*/ T12 w 1963"/>
                  <a:gd name="T14" fmla="+- 0 1436 1054"/>
                  <a:gd name="T15" fmla="*/ 1436 h 1863"/>
                  <a:gd name="T16" fmla="+- 0 9946 7982"/>
                  <a:gd name="T17" fmla="*/ T16 w 1963"/>
                  <a:gd name="T18" fmla="+- 0 1061 1054"/>
                  <a:gd name="T19" fmla="*/ 1061 h 1863"/>
                </a:gdLst>
                <a:ahLst/>
                <a:cxnLst>
                  <a:cxn ang="0">
                    <a:pos x="T1" y="T3"/>
                  </a:cxn>
                  <a:cxn ang="0">
                    <a:pos x="T5" y="T7"/>
                  </a:cxn>
                  <a:cxn ang="0">
                    <a:pos x="T9" y="T11"/>
                  </a:cxn>
                  <a:cxn ang="0">
                    <a:pos x="T13" y="T15"/>
                  </a:cxn>
                  <a:cxn ang="0">
                    <a:pos x="T17" y="T19"/>
                  </a:cxn>
                </a:cxnLst>
                <a:rect l="0" t="0" r="r" b="b"/>
                <a:pathLst>
                  <a:path w="1963" h="1863">
                    <a:moveTo>
                      <a:pt x="1964" y="7"/>
                    </a:moveTo>
                    <a:lnTo>
                      <a:pt x="1143" y="473"/>
                    </a:lnTo>
                    <a:lnTo>
                      <a:pt x="1644" y="473"/>
                    </a:lnTo>
                    <a:lnTo>
                      <a:pt x="1732" y="382"/>
                    </a:lnTo>
                    <a:lnTo>
                      <a:pt x="1964" y="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156"/>
            <p:cNvGrpSpPr>
              <a:grpSpLocks/>
            </p:cNvGrpSpPr>
            <p:nvPr/>
          </p:nvGrpSpPr>
          <p:grpSpPr bwMode="auto">
            <a:xfrm>
              <a:off x="6312" y="1050"/>
              <a:ext cx="2007" cy="1430"/>
              <a:chOff x="6312" y="1050"/>
              <a:chExt cx="2007" cy="1430"/>
            </a:xfrm>
          </p:grpSpPr>
          <p:sp>
            <p:nvSpPr>
              <p:cNvPr id="1074" name="Freeform 157"/>
              <p:cNvSpPr>
                <a:spLocks/>
              </p:cNvSpPr>
              <p:nvPr/>
            </p:nvSpPr>
            <p:spPr bwMode="auto">
              <a:xfrm>
                <a:off x="6312" y="1050"/>
                <a:ext cx="2007" cy="1430"/>
              </a:xfrm>
              <a:custGeom>
                <a:avLst/>
                <a:gdLst>
                  <a:gd name="T0" fmla="+- 0 8319 6312"/>
                  <a:gd name="T1" fmla="*/ T0 w 2007"/>
                  <a:gd name="T2" fmla="+- 0 1050 1050"/>
                  <a:gd name="T3" fmla="*/ 1050 h 1430"/>
                  <a:gd name="T4" fmla="+- 0 7704 6312"/>
                  <a:gd name="T5" fmla="*/ T4 w 2007"/>
                  <a:gd name="T6" fmla="+- 0 1050 1050"/>
                  <a:gd name="T7" fmla="*/ 1050 h 1430"/>
                  <a:gd name="T8" fmla="+- 0 6312 6312"/>
                  <a:gd name="T9" fmla="*/ T8 w 2007"/>
                  <a:gd name="T10" fmla="+- 0 2480 1050"/>
                  <a:gd name="T11" fmla="*/ 2480 h 1430"/>
                  <a:gd name="T12" fmla="+- 0 7110 6312"/>
                  <a:gd name="T13" fmla="*/ T12 w 2007"/>
                  <a:gd name="T14" fmla="+- 0 2480 1050"/>
                  <a:gd name="T15" fmla="*/ 2480 h 1430"/>
                  <a:gd name="T16" fmla="+- 0 8319 6312"/>
                  <a:gd name="T17" fmla="*/ T16 w 2007"/>
                  <a:gd name="T18" fmla="+- 0 1050 1050"/>
                  <a:gd name="T19" fmla="*/ 1050 h 1430"/>
                </a:gdLst>
                <a:ahLst/>
                <a:cxnLst>
                  <a:cxn ang="0">
                    <a:pos x="T1" y="T3"/>
                  </a:cxn>
                  <a:cxn ang="0">
                    <a:pos x="T5" y="T7"/>
                  </a:cxn>
                  <a:cxn ang="0">
                    <a:pos x="T9" y="T11"/>
                  </a:cxn>
                  <a:cxn ang="0">
                    <a:pos x="T13" y="T15"/>
                  </a:cxn>
                  <a:cxn ang="0">
                    <a:pos x="T17" y="T19"/>
                  </a:cxn>
                </a:cxnLst>
                <a:rect l="0" t="0" r="r" b="b"/>
                <a:pathLst>
                  <a:path w="2007" h="1430">
                    <a:moveTo>
                      <a:pt x="2007" y="0"/>
                    </a:moveTo>
                    <a:lnTo>
                      <a:pt x="1392" y="0"/>
                    </a:lnTo>
                    <a:lnTo>
                      <a:pt x="0" y="1430"/>
                    </a:lnTo>
                    <a:lnTo>
                      <a:pt x="798" y="1430"/>
                    </a:lnTo>
                    <a:lnTo>
                      <a:pt x="2007"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4" name="Group 158"/>
            <p:cNvGrpSpPr>
              <a:grpSpLocks/>
            </p:cNvGrpSpPr>
            <p:nvPr/>
          </p:nvGrpSpPr>
          <p:grpSpPr bwMode="auto">
            <a:xfrm>
              <a:off x="9083" y="1058"/>
              <a:ext cx="1550" cy="1420"/>
              <a:chOff x="9083" y="1058"/>
              <a:chExt cx="1550" cy="1420"/>
            </a:xfrm>
          </p:grpSpPr>
          <p:sp>
            <p:nvSpPr>
              <p:cNvPr id="1073" name="Freeform 159"/>
              <p:cNvSpPr>
                <a:spLocks/>
              </p:cNvSpPr>
              <p:nvPr/>
            </p:nvSpPr>
            <p:spPr bwMode="auto">
              <a:xfrm>
                <a:off x="9083" y="1058"/>
                <a:ext cx="1550" cy="1420"/>
              </a:xfrm>
              <a:custGeom>
                <a:avLst/>
                <a:gdLst>
                  <a:gd name="T0" fmla="+- 0 10633 9083"/>
                  <a:gd name="T1" fmla="*/ T0 w 1550"/>
                  <a:gd name="T2" fmla="+- 0 1058 1058"/>
                  <a:gd name="T3" fmla="*/ 1058 h 1420"/>
                  <a:gd name="T4" fmla="+- 0 9947 9083"/>
                  <a:gd name="T5" fmla="*/ T4 w 1550"/>
                  <a:gd name="T6" fmla="+- 0 1058 1058"/>
                  <a:gd name="T7" fmla="*/ 1058 h 1420"/>
                  <a:gd name="T8" fmla="+- 0 9083 9083"/>
                  <a:gd name="T9" fmla="*/ T8 w 1550"/>
                  <a:gd name="T10" fmla="+- 0 2478 1058"/>
                  <a:gd name="T11" fmla="*/ 2478 h 1420"/>
                  <a:gd name="T12" fmla="+- 0 9997 9083"/>
                  <a:gd name="T13" fmla="*/ T12 w 1550"/>
                  <a:gd name="T14" fmla="+- 0 2478 1058"/>
                  <a:gd name="T15" fmla="*/ 2478 h 1420"/>
                  <a:gd name="T16" fmla="+- 0 10633 9083"/>
                  <a:gd name="T17" fmla="*/ T16 w 1550"/>
                  <a:gd name="T18" fmla="+- 0 1058 1058"/>
                  <a:gd name="T19" fmla="*/ 1058 h 1420"/>
                </a:gdLst>
                <a:ahLst/>
                <a:cxnLst>
                  <a:cxn ang="0">
                    <a:pos x="T1" y="T3"/>
                  </a:cxn>
                  <a:cxn ang="0">
                    <a:pos x="T5" y="T7"/>
                  </a:cxn>
                  <a:cxn ang="0">
                    <a:pos x="T9" y="T11"/>
                  </a:cxn>
                  <a:cxn ang="0">
                    <a:pos x="T13" y="T15"/>
                  </a:cxn>
                  <a:cxn ang="0">
                    <a:pos x="T17" y="T19"/>
                  </a:cxn>
                </a:cxnLst>
                <a:rect l="0" t="0" r="r" b="b"/>
                <a:pathLst>
                  <a:path w="1550" h="1420">
                    <a:moveTo>
                      <a:pt x="1550" y="0"/>
                    </a:moveTo>
                    <a:lnTo>
                      <a:pt x="864" y="0"/>
                    </a:lnTo>
                    <a:lnTo>
                      <a:pt x="0" y="1420"/>
                    </a:lnTo>
                    <a:lnTo>
                      <a:pt x="914" y="1420"/>
                    </a:lnTo>
                    <a:lnTo>
                      <a:pt x="1550"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5" name="Group 160"/>
            <p:cNvGrpSpPr>
              <a:grpSpLocks/>
            </p:cNvGrpSpPr>
            <p:nvPr/>
          </p:nvGrpSpPr>
          <p:grpSpPr bwMode="auto">
            <a:xfrm>
              <a:off x="9997" y="1062"/>
              <a:ext cx="640" cy="3011"/>
              <a:chOff x="9997" y="1062"/>
              <a:chExt cx="640" cy="3011"/>
            </a:xfrm>
          </p:grpSpPr>
          <p:sp>
            <p:nvSpPr>
              <p:cNvPr id="1072" name="Freeform 161"/>
              <p:cNvSpPr>
                <a:spLocks/>
              </p:cNvSpPr>
              <p:nvPr/>
            </p:nvSpPr>
            <p:spPr bwMode="auto">
              <a:xfrm>
                <a:off x="9997" y="1062"/>
                <a:ext cx="640" cy="3011"/>
              </a:xfrm>
              <a:custGeom>
                <a:avLst/>
                <a:gdLst>
                  <a:gd name="T0" fmla="+- 0 10636 9997"/>
                  <a:gd name="T1" fmla="*/ T0 w 640"/>
                  <a:gd name="T2" fmla="+- 0 1062 1062"/>
                  <a:gd name="T3" fmla="*/ 1062 h 3011"/>
                  <a:gd name="T4" fmla="+- 0 9997 9997"/>
                  <a:gd name="T5" fmla="*/ T4 w 640"/>
                  <a:gd name="T6" fmla="+- 0 2470 1062"/>
                  <a:gd name="T7" fmla="*/ 2470 h 3011"/>
                  <a:gd name="T8" fmla="+- 0 9997 9997"/>
                  <a:gd name="T9" fmla="*/ T8 w 640"/>
                  <a:gd name="T10" fmla="+- 0 4073 1062"/>
                  <a:gd name="T11" fmla="*/ 4073 h 3011"/>
                  <a:gd name="T12" fmla="+- 0 10636 9997"/>
                  <a:gd name="T13" fmla="*/ T12 w 640"/>
                  <a:gd name="T14" fmla="+- 0 2334 1062"/>
                  <a:gd name="T15" fmla="*/ 2334 h 3011"/>
                  <a:gd name="T16" fmla="+- 0 10636 9997"/>
                  <a:gd name="T17" fmla="*/ T16 w 640"/>
                  <a:gd name="T18" fmla="+- 0 1062 1062"/>
                  <a:gd name="T19" fmla="*/ 1062 h 3011"/>
                </a:gdLst>
                <a:ahLst/>
                <a:cxnLst>
                  <a:cxn ang="0">
                    <a:pos x="T1" y="T3"/>
                  </a:cxn>
                  <a:cxn ang="0">
                    <a:pos x="T5" y="T7"/>
                  </a:cxn>
                  <a:cxn ang="0">
                    <a:pos x="T9" y="T11"/>
                  </a:cxn>
                  <a:cxn ang="0">
                    <a:pos x="T13" y="T15"/>
                  </a:cxn>
                  <a:cxn ang="0">
                    <a:pos x="T17" y="T19"/>
                  </a:cxn>
                </a:cxnLst>
                <a:rect l="0" t="0" r="r" b="b"/>
                <a:pathLst>
                  <a:path w="640" h="3011">
                    <a:moveTo>
                      <a:pt x="639" y="0"/>
                    </a:moveTo>
                    <a:lnTo>
                      <a:pt x="0" y="1408"/>
                    </a:lnTo>
                    <a:lnTo>
                      <a:pt x="0" y="3011"/>
                    </a:lnTo>
                    <a:lnTo>
                      <a:pt x="639" y="1272"/>
                    </a:lnTo>
                    <a:lnTo>
                      <a:pt x="639"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6" name="Group 162"/>
            <p:cNvGrpSpPr>
              <a:grpSpLocks/>
            </p:cNvGrpSpPr>
            <p:nvPr/>
          </p:nvGrpSpPr>
          <p:grpSpPr bwMode="auto">
            <a:xfrm>
              <a:off x="6308" y="2478"/>
              <a:ext cx="3688" cy="1606"/>
              <a:chOff x="6308" y="2478"/>
              <a:chExt cx="3688" cy="1606"/>
            </a:xfrm>
          </p:grpSpPr>
          <p:sp>
            <p:nvSpPr>
              <p:cNvPr id="1071" name="Freeform 163"/>
              <p:cNvSpPr>
                <a:spLocks/>
              </p:cNvSpPr>
              <p:nvPr/>
            </p:nvSpPr>
            <p:spPr bwMode="auto">
              <a:xfrm>
                <a:off x="6308" y="2478"/>
                <a:ext cx="3688" cy="1606"/>
              </a:xfrm>
              <a:custGeom>
                <a:avLst/>
                <a:gdLst>
                  <a:gd name="T0" fmla="+- 0 9997 6308"/>
                  <a:gd name="T1" fmla="*/ T0 w 3688"/>
                  <a:gd name="T2" fmla="+- 0 4084 2478"/>
                  <a:gd name="T3" fmla="*/ 4084 h 1606"/>
                  <a:gd name="T4" fmla="+- 0 6308 6308"/>
                  <a:gd name="T5" fmla="*/ T4 w 3688"/>
                  <a:gd name="T6" fmla="+- 0 4084 2478"/>
                  <a:gd name="T7" fmla="*/ 4084 h 1606"/>
                  <a:gd name="T8" fmla="+- 0 6308 6308"/>
                  <a:gd name="T9" fmla="*/ T8 w 3688"/>
                  <a:gd name="T10" fmla="+- 0 2478 2478"/>
                  <a:gd name="T11" fmla="*/ 2478 h 1606"/>
                  <a:gd name="T12" fmla="+- 0 7106 6308"/>
                  <a:gd name="T13" fmla="*/ T12 w 3688"/>
                  <a:gd name="T14" fmla="+- 0 2478 2478"/>
                  <a:gd name="T15" fmla="*/ 2478 h 1606"/>
                  <a:gd name="T16" fmla="+- 0 8009 6308"/>
                  <a:gd name="T17" fmla="*/ T16 w 3688"/>
                  <a:gd name="T18" fmla="+- 0 3392 2478"/>
                  <a:gd name="T19" fmla="*/ 3392 h 1606"/>
                  <a:gd name="T20" fmla="+- 0 9089 6308"/>
                  <a:gd name="T21" fmla="*/ T20 w 3688"/>
                  <a:gd name="T22" fmla="+- 0 2478 2478"/>
                  <a:gd name="T23" fmla="*/ 2478 h 1606"/>
                  <a:gd name="T24" fmla="+- 0 9997 6308"/>
                  <a:gd name="T25" fmla="*/ T24 w 3688"/>
                  <a:gd name="T26" fmla="+- 0 2478 2478"/>
                  <a:gd name="T27" fmla="*/ 2478 h 1606"/>
                  <a:gd name="T28" fmla="+- 0 9997 6308"/>
                  <a:gd name="T29" fmla="*/ T28 w 3688"/>
                  <a:gd name="T30" fmla="+- 0 4084 2478"/>
                  <a:gd name="T31" fmla="*/ 4084 h 160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8" h="1606">
                    <a:moveTo>
                      <a:pt x="3689" y="1606"/>
                    </a:moveTo>
                    <a:lnTo>
                      <a:pt x="0" y="1606"/>
                    </a:lnTo>
                    <a:lnTo>
                      <a:pt x="0" y="0"/>
                    </a:lnTo>
                    <a:lnTo>
                      <a:pt x="798" y="0"/>
                    </a:lnTo>
                    <a:lnTo>
                      <a:pt x="1701" y="914"/>
                    </a:lnTo>
                    <a:lnTo>
                      <a:pt x="2781" y="0"/>
                    </a:lnTo>
                    <a:lnTo>
                      <a:pt x="3689" y="0"/>
                    </a:lnTo>
                    <a:lnTo>
                      <a:pt x="3689" y="1606"/>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7" name="Group 164"/>
            <p:cNvGrpSpPr>
              <a:grpSpLocks/>
            </p:cNvGrpSpPr>
            <p:nvPr/>
          </p:nvGrpSpPr>
          <p:grpSpPr bwMode="auto">
            <a:xfrm>
              <a:off x="8003" y="1527"/>
              <a:ext cx="1119" cy="1865"/>
              <a:chOff x="8003" y="1527"/>
              <a:chExt cx="1119" cy="1865"/>
            </a:xfrm>
          </p:grpSpPr>
          <p:sp>
            <p:nvSpPr>
              <p:cNvPr id="1070" name="Freeform 165"/>
              <p:cNvSpPr>
                <a:spLocks/>
              </p:cNvSpPr>
              <p:nvPr/>
            </p:nvSpPr>
            <p:spPr bwMode="auto">
              <a:xfrm>
                <a:off x="8003" y="1527"/>
                <a:ext cx="1119" cy="1865"/>
              </a:xfrm>
              <a:custGeom>
                <a:avLst/>
                <a:gdLst>
                  <a:gd name="T0" fmla="+- 0 8003 8003"/>
                  <a:gd name="T1" fmla="*/ T0 w 1119"/>
                  <a:gd name="T2" fmla="+- 0 3392 1527"/>
                  <a:gd name="T3" fmla="*/ 3392 h 1865"/>
                  <a:gd name="T4" fmla="+- 0 9122 8003"/>
                  <a:gd name="T5" fmla="*/ T4 w 1119"/>
                  <a:gd name="T6" fmla="+- 0 1527 1527"/>
                  <a:gd name="T7" fmla="*/ 1527 h 1865"/>
                </a:gdLst>
                <a:ahLst/>
                <a:cxnLst>
                  <a:cxn ang="0">
                    <a:pos x="T1" y="T3"/>
                  </a:cxn>
                  <a:cxn ang="0">
                    <a:pos x="T5" y="T7"/>
                  </a:cxn>
                </a:cxnLst>
                <a:rect l="0" t="0" r="r" b="b"/>
                <a:pathLst>
                  <a:path w="1119" h="1865">
                    <a:moveTo>
                      <a:pt x="0" y="1865"/>
                    </a:moveTo>
                    <a:lnTo>
                      <a:pt x="1119"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8" name="Group 166"/>
            <p:cNvGrpSpPr>
              <a:grpSpLocks/>
            </p:cNvGrpSpPr>
            <p:nvPr/>
          </p:nvGrpSpPr>
          <p:grpSpPr bwMode="auto">
            <a:xfrm>
              <a:off x="8323" y="1048"/>
              <a:ext cx="799" cy="478"/>
              <a:chOff x="8323" y="1048"/>
              <a:chExt cx="799" cy="478"/>
            </a:xfrm>
          </p:grpSpPr>
          <p:sp>
            <p:nvSpPr>
              <p:cNvPr id="1069" name="Freeform 167"/>
              <p:cNvSpPr>
                <a:spLocks/>
              </p:cNvSpPr>
              <p:nvPr/>
            </p:nvSpPr>
            <p:spPr bwMode="auto">
              <a:xfrm>
                <a:off x="8323" y="1048"/>
                <a:ext cx="799" cy="478"/>
              </a:xfrm>
              <a:custGeom>
                <a:avLst/>
                <a:gdLst>
                  <a:gd name="T0" fmla="+- 0 8323 8323"/>
                  <a:gd name="T1" fmla="*/ T0 w 799"/>
                  <a:gd name="T2" fmla="+- 0 1048 1048"/>
                  <a:gd name="T3" fmla="*/ 1048 h 478"/>
                  <a:gd name="T4" fmla="+- 0 9122 8323"/>
                  <a:gd name="T5" fmla="*/ T4 w 799"/>
                  <a:gd name="T6" fmla="+- 0 1526 1048"/>
                  <a:gd name="T7" fmla="*/ 1526 h 478"/>
                </a:gdLst>
                <a:ahLst/>
                <a:cxnLst>
                  <a:cxn ang="0">
                    <a:pos x="T1" y="T3"/>
                  </a:cxn>
                  <a:cxn ang="0">
                    <a:pos x="T5" y="T7"/>
                  </a:cxn>
                </a:cxnLst>
                <a:rect l="0" t="0" r="r" b="b"/>
                <a:pathLst>
                  <a:path w="799" h="478">
                    <a:moveTo>
                      <a:pt x="0" y="0"/>
                    </a:moveTo>
                    <a:lnTo>
                      <a:pt x="799" y="47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9" name="Group 168"/>
            <p:cNvGrpSpPr>
              <a:grpSpLocks/>
            </p:cNvGrpSpPr>
            <p:nvPr/>
          </p:nvGrpSpPr>
          <p:grpSpPr bwMode="auto">
            <a:xfrm>
              <a:off x="9124" y="1059"/>
              <a:ext cx="824" cy="469"/>
              <a:chOff x="9124" y="1059"/>
              <a:chExt cx="824" cy="469"/>
            </a:xfrm>
          </p:grpSpPr>
          <p:sp>
            <p:nvSpPr>
              <p:cNvPr id="1068" name="Freeform 169"/>
              <p:cNvSpPr>
                <a:spLocks/>
              </p:cNvSpPr>
              <p:nvPr/>
            </p:nvSpPr>
            <p:spPr bwMode="auto">
              <a:xfrm>
                <a:off x="9124" y="1059"/>
                <a:ext cx="824" cy="469"/>
              </a:xfrm>
              <a:custGeom>
                <a:avLst/>
                <a:gdLst>
                  <a:gd name="T0" fmla="+- 0 9948 9124"/>
                  <a:gd name="T1" fmla="*/ T0 w 824"/>
                  <a:gd name="T2" fmla="+- 0 1059 1059"/>
                  <a:gd name="T3" fmla="*/ 1059 h 469"/>
                  <a:gd name="T4" fmla="+- 0 9124 9124"/>
                  <a:gd name="T5" fmla="*/ T4 w 824"/>
                  <a:gd name="T6" fmla="+- 0 1527 1059"/>
                  <a:gd name="T7" fmla="*/ 1527 h 469"/>
                </a:gdLst>
                <a:ahLst/>
                <a:cxnLst>
                  <a:cxn ang="0">
                    <a:pos x="T1" y="T3"/>
                  </a:cxn>
                  <a:cxn ang="0">
                    <a:pos x="T5" y="T7"/>
                  </a:cxn>
                </a:cxnLst>
                <a:rect l="0" t="0" r="r" b="b"/>
                <a:pathLst>
                  <a:path w="824" h="469">
                    <a:moveTo>
                      <a:pt x="824" y="0"/>
                    </a:moveTo>
                    <a:lnTo>
                      <a:pt x="0" y="46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0" name="Group 170"/>
            <p:cNvGrpSpPr>
              <a:grpSpLocks/>
            </p:cNvGrpSpPr>
            <p:nvPr/>
          </p:nvGrpSpPr>
          <p:grpSpPr bwMode="auto">
            <a:xfrm>
              <a:off x="7937" y="3299"/>
              <a:ext cx="4" cy="7"/>
              <a:chOff x="7937" y="3299"/>
              <a:chExt cx="4" cy="7"/>
            </a:xfrm>
          </p:grpSpPr>
          <p:sp>
            <p:nvSpPr>
              <p:cNvPr id="1067" name="Freeform 171"/>
              <p:cNvSpPr>
                <a:spLocks/>
              </p:cNvSpPr>
              <p:nvPr/>
            </p:nvSpPr>
            <p:spPr bwMode="auto">
              <a:xfrm>
                <a:off x="7937" y="3299"/>
                <a:ext cx="4" cy="7"/>
              </a:xfrm>
              <a:custGeom>
                <a:avLst/>
                <a:gdLst>
                  <a:gd name="T0" fmla="+- 0 7937 7937"/>
                  <a:gd name="T1" fmla="*/ T0 w 4"/>
                  <a:gd name="T2" fmla="+- 0 3306 3299"/>
                  <a:gd name="T3" fmla="*/ 3306 h 7"/>
                  <a:gd name="T4" fmla="+- 0 7941 793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1" name="Group 172"/>
            <p:cNvGrpSpPr>
              <a:grpSpLocks/>
            </p:cNvGrpSpPr>
            <p:nvPr/>
          </p:nvGrpSpPr>
          <p:grpSpPr bwMode="auto">
            <a:xfrm>
              <a:off x="7950" y="1501"/>
              <a:ext cx="1080" cy="1784"/>
              <a:chOff x="7950" y="1501"/>
              <a:chExt cx="1080" cy="1784"/>
            </a:xfrm>
          </p:grpSpPr>
          <p:sp>
            <p:nvSpPr>
              <p:cNvPr id="1066" name="Freeform 173"/>
              <p:cNvSpPr>
                <a:spLocks/>
              </p:cNvSpPr>
              <p:nvPr/>
            </p:nvSpPr>
            <p:spPr bwMode="auto">
              <a:xfrm>
                <a:off x="7950" y="1501"/>
                <a:ext cx="1080" cy="1784"/>
              </a:xfrm>
              <a:custGeom>
                <a:avLst/>
                <a:gdLst>
                  <a:gd name="T0" fmla="+- 0 7950 7950"/>
                  <a:gd name="T1" fmla="*/ T0 w 1080"/>
                  <a:gd name="T2" fmla="+- 0 3285 1501"/>
                  <a:gd name="T3" fmla="*/ 3285 h 1784"/>
                  <a:gd name="T4" fmla="+- 0 9030 7950"/>
                  <a:gd name="T5" fmla="*/ T4 w 1080"/>
                  <a:gd name="T6" fmla="+- 0 1501 1501"/>
                  <a:gd name="T7" fmla="*/ 1501 h 1784"/>
                </a:gdLst>
                <a:ahLst/>
                <a:cxnLst>
                  <a:cxn ang="0">
                    <a:pos x="T1" y="T3"/>
                  </a:cxn>
                  <a:cxn ang="0">
                    <a:pos x="T5" y="T7"/>
                  </a:cxn>
                </a:cxnLst>
                <a:rect l="0" t="0" r="r" b="b"/>
                <a:pathLst>
                  <a:path w="1080" h="1784">
                    <a:moveTo>
                      <a:pt x="0" y="1784"/>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2" name="Group 174"/>
            <p:cNvGrpSpPr>
              <a:grpSpLocks/>
            </p:cNvGrpSpPr>
            <p:nvPr/>
          </p:nvGrpSpPr>
          <p:grpSpPr bwMode="auto">
            <a:xfrm>
              <a:off x="9034" y="1487"/>
              <a:ext cx="4" cy="7"/>
              <a:chOff x="9034" y="1487"/>
              <a:chExt cx="4" cy="7"/>
            </a:xfrm>
          </p:grpSpPr>
          <p:sp>
            <p:nvSpPr>
              <p:cNvPr id="1065" name="Freeform 175"/>
              <p:cNvSpPr>
                <a:spLocks/>
              </p:cNvSpPr>
              <p:nvPr/>
            </p:nvSpPr>
            <p:spPr bwMode="auto">
              <a:xfrm>
                <a:off x="9034" y="1487"/>
                <a:ext cx="4" cy="7"/>
              </a:xfrm>
              <a:custGeom>
                <a:avLst/>
                <a:gdLst>
                  <a:gd name="T0" fmla="+- 0 9034 9034"/>
                  <a:gd name="T1" fmla="*/ T0 w 4"/>
                  <a:gd name="T2" fmla="+- 0 1494 1487"/>
                  <a:gd name="T3" fmla="*/ 1494 h 7"/>
                  <a:gd name="T4" fmla="+- 0 9039 9034"/>
                  <a:gd name="T5" fmla="*/ T4 w 4"/>
                  <a:gd name="T6" fmla="+- 0 1487 1487"/>
                  <a:gd name="T7" fmla="*/ 1487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3" name="Group 176"/>
            <p:cNvGrpSpPr>
              <a:grpSpLocks/>
            </p:cNvGrpSpPr>
            <p:nvPr/>
          </p:nvGrpSpPr>
          <p:grpSpPr bwMode="auto">
            <a:xfrm>
              <a:off x="7654" y="3034"/>
              <a:ext cx="5" cy="7"/>
              <a:chOff x="7654" y="3034"/>
              <a:chExt cx="5" cy="7"/>
            </a:xfrm>
          </p:grpSpPr>
          <p:sp>
            <p:nvSpPr>
              <p:cNvPr id="1064" name="Freeform 177"/>
              <p:cNvSpPr>
                <a:spLocks/>
              </p:cNvSpPr>
              <p:nvPr/>
            </p:nvSpPr>
            <p:spPr bwMode="auto">
              <a:xfrm>
                <a:off x="7654" y="3034"/>
                <a:ext cx="5" cy="7"/>
              </a:xfrm>
              <a:custGeom>
                <a:avLst/>
                <a:gdLst>
                  <a:gd name="T0" fmla="+- 0 7654 7654"/>
                  <a:gd name="T1" fmla="*/ T0 w 5"/>
                  <a:gd name="T2" fmla="+- 0 3040 3034"/>
                  <a:gd name="T3" fmla="*/ 3040 h 7"/>
                  <a:gd name="T4" fmla="+- 0 7659 7654"/>
                  <a:gd name="T5" fmla="*/ T4 w 5"/>
                  <a:gd name="T6" fmla="+- 0 3034 3034"/>
                  <a:gd name="T7" fmla="*/ 3034 h 7"/>
                </a:gdLst>
                <a:ahLst/>
                <a:cxnLst>
                  <a:cxn ang="0">
                    <a:pos x="T1" y="T3"/>
                  </a:cxn>
                  <a:cxn ang="0">
                    <a:pos x="T5" y="T7"/>
                  </a:cxn>
                </a:cxnLst>
                <a:rect l="0" t="0" r="r" b="b"/>
                <a:pathLst>
                  <a:path w="5" h="7">
                    <a:moveTo>
                      <a:pt x="0" y="6"/>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4" name="Group 178"/>
            <p:cNvGrpSpPr>
              <a:grpSpLocks/>
            </p:cNvGrpSpPr>
            <p:nvPr/>
          </p:nvGrpSpPr>
          <p:grpSpPr bwMode="auto">
            <a:xfrm>
              <a:off x="7669" y="1371"/>
              <a:ext cx="1156" cy="1649"/>
              <a:chOff x="7669" y="1371"/>
              <a:chExt cx="1156" cy="1649"/>
            </a:xfrm>
          </p:grpSpPr>
          <p:sp>
            <p:nvSpPr>
              <p:cNvPr id="1063" name="Freeform 179"/>
              <p:cNvSpPr>
                <a:spLocks/>
              </p:cNvSpPr>
              <p:nvPr/>
            </p:nvSpPr>
            <p:spPr bwMode="auto">
              <a:xfrm>
                <a:off x="7669" y="1371"/>
                <a:ext cx="1156" cy="1649"/>
              </a:xfrm>
              <a:custGeom>
                <a:avLst/>
                <a:gdLst>
                  <a:gd name="T0" fmla="+- 0 7669 7669"/>
                  <a:gd name="T1" fmla="*/ T0 w 1156"/>
                  <a:gd name="T2" fmla="+- 0 3020 1371"/>
                  <a:gd name="T3" fmla="*/ 3020 h 1649"/>
                  <a:gd name="T4" fmla="+- 0 8824 7669"/>
                  <a:gd name="T5" fmla="*/ T4 w 1156"/>
                  <a:gd name="T6" fmla="+- 0 1371 1371"/>
                  <a:gd name="T7" fmla="*/ 1371 h 1649"/>
                </a:gdLst>
                <a:ahLst/>
                <a:cxnLst>
                  <a:cxn ang="0">
                    <a:pos x="T1" y="T3"/>
                  </a:cxn>
                  <a:cxn ang="0">
                    <a:pos x="T5" y="T7"/>
                  </a:cxn>
                </a:cxnLst>
                <a:rect l="0" t="0" r="r" b="b"/>
                <a:pathLst>
                  <a:path w="1156" h="1649">
                    <a:moveTo>
                      <a:pt x="0" y="1649"/>
                    </a:moveTo>
                    <a:lnTo>
                      <a:pt x="115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5" name="Group 180"/>
            <p:cNvGrpSpPr>
              <a:grpSpLocks/>
            </p:cNvGrpSpPr>
            <p:nvPr/>
          </p:nvGrpSpPr>
          <p:grpSpPr bwMode="auto">
            <a:xfrm>
              <a:off x="8829" y="1357"/>
              <a:ext cx="5" cy="7"/>
              <a:chOff x="8829" y="1357"/>
              <a:chExt cx="5" cy="7"/>
            </a:xfrm>
          </p:grpSpPr>
          <p:sp>
            <p:nvSpPr>
              <p:cNvPr id="1062" name="Freeform 181"/>
              <p:cNvSpPr>
                <a:spLocks/>
              </p:cNvSpPr>
              <p:nvPr/>
            </p:nvSpPr>
            <p:spPr bwMode="auto">
              <a:xfrm>
                <a:off x="8829" y="1357"/>
                <a:ext cx="5" cy="7"/>
              </a:xfrm>
              <a:custGeom>
                <a:avLst/>
                <a:gdLst>
                  <a:gd name="T0" fmla="+- 0 8829 8829"/>
                  <a:gd name="T1" fmla="*/ T0 w 5"/>
                  <a:gd name="T2" fmla="+- 0 1364 1357"/>
                  <a:gd name="T3" fmla="*/ 1364 h 7"/>
                  <a:gd name="T4" fmla="+- 0 8834 8829"/>
                  <a:gd name="T5" fmla="*/ T4 w 5"/>
                  <a:gd name="T6" fmla="+- 0 1357 1357"/>
                  <a:gd name="T7" fmla="*/ 135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6" name="Group 182"/>
            <p:cNvGrpSpPr>
              <a:grpSpLocks/>
            </p:cNvGrpSpPr>
            <p:nvPr/>
          </p:nvGrpSpPr>
          <p:grpSpPr bwMode="auto">
            <a:xfrm>
              <a:off x="7380" y="2751"/>
              <a:ext cx="5" cy="7"/>
              <a:chOff x="7380" y="2751"/>
              <a:chExt cx="5" cy="7"/>
            </a:xfrm>
          </p:grpSpPr>
          <p:sp>
            <p:nvSpPr>
              <p:cNvPr id="1059" name="Freeform 183"/>
              <p:cNvSpPr>
                <a:spLocks/>
              </p:cNvSpPr>
              <p:nvPr/>
            </p:nvSpPr>
            <p:spPr bwMode="auto">
              <a:xfrm>
                <a:off x="7380" y="2751"/>
                <a:ext cx="5" cy="7"/>
              </a:xfrm>
              <a:custGeom>
                <a:avLst/>
                <a:gdLst>
                  <a:gd name="T0" fmla="+- 0 7380 7380"/>
                  <a:gd name="T1" fmla="*/ T0 w 5"/>
                  <a:gd name="T2" fmla="+- 0 2758 2751"/>
                  <a:gd name="T3" fmla="*/ 2758 h 7"/>
                  <a:gd name="T4" fmla="+- 0 7385 7380"/>
                  <a:gd name="T5" fmla="*/ T4 w 5"/>
                  <a:gd name="T6" fmla="+- 0 2751 2751"/>
                  <a:gd name="T7" fmla="*/ 2751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7" name="Group 184"/>
            <p:cNvGrpSpPr>
              <a:grpSpLocks/>
            </p:cNvGrpSpPr>
            <p:nvPr/>
          </p:nvGrpSpPr>
          <p:grpSpPr bwMode="auto">
            <a:xfrm>
              <a:off x="7395" y="1221"/>
              <a:ext cx="1176" cy="1518"/>
              <a:chOff x="7395" y="1221"/>
              <a:chExt cx="1176" cy="1518"/>
            </a:xfrm>
          </p:grpSpPr>
          <p:sp>
            <p:nvSpPr>
              <p:cNvPr id="1058" name="Freeform 185"/>
              <p:cNvSpPr>
                <a:spLocks/>
              </p:cNvSpPr>
              <p:nvPr/>
            </p:nvSpPr>
            <p:spPr bwMode="auto">
              <a:xfrm>
                <a:off x="7395" y="1221"/>
                <a:ext cx="1176" cy="1518"/>
              </a:xfrm>
              <a:custGeom>
                <a:avLst/>
                <a:gdLst>
                  <a:gd name="T0" fmla="+- 0 7395 7395"/>
                  <a:gd name="T1" fmla="*/ T0 w 1176"/>
                  <a:gd name="T2" fmla="+- 0 2738 1221"/>
                  <a:gd name="T3" fmla="*/ 2738 h 1518"/>
                  <a:gd name="T4" fmla="+- 0 8572 7395"/>
                  <a:gd name="T5" fmla="*/ T4 w 1176"/>
                  <a:gd name="T6" fmla="+- 0 1221 1221"/>
                  <a:gd name="T7" fmla="*/ 1221 h 1518"/>
                </a:gdLst>
                <a:ahLst/>
                <a:cxnLst>
                  <a:cxn ang="0">
                    <a:pos x="T1" y="T3"/>
                  </a:cxn>
                  <a:cxn ang="0">
                    <a:pos x="T5" y="T7"/>
                  </a:cxn>
                </a:cxnLst>
                <a:rect l="0" t="0" r="r" b="b"/>
                <a:pathLst>
                  <a:path w="1176" h="1518">
                    <a:moveTo>
                      <a:pt x="0" y="1517"/>
                    </a:moveTo>
                    <a:lnTo>
                      <a:pt x="1177"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8" name="Group 186"/>
            <p:cNvGrpSpPr>
              <a:grpSpLocks/>
            </p:cNvGrpSpPr>
            <p:nvPr/>
          </p:nvGrpSpPr>
          <p:grpSpPr bwMode="auto">
            <a:xfrm>
              <a:off x="8577" y="1207"/>
              <a:ext cx="5" cy="7"/>
              <a:chOff x="8577" y="1207"/>
              <a:chExt cx="5" cy="7"/>
            </a:xfrm>
          </p:grpSpPr>
          <p:sp>
            <p:nvSpPr>
              <p:cNvPr id="1057" name="Freeform 187"/>
              <p:cNvSpPr>
                <a:spLocks/>
              </p:cNvSpPr>
              <p:nvPr/>
            </p:nvSpPr>
            <p:spPr bwMode="auto">
              <a:xfrm>
                <a:off x="8577" y="1207"/>
                <a:ext cx="5" cy="7"/>
              </a:xfrm>
              <a:custGeom>
                <a:avLst/>
                <a:gdLst>
                  <a:gd name="T0" fmla="+- 0 8577 8577"/>
                  <a:gd name="T1" fmla="*/ T0 w 5"/>
                  <a:gd name="T2" fmla="+- 0 1214 1207"/>
                  <a:gd name="T3" fmla="*/ 1214 h 7"/>
                  <a:gd name="T4" fmla="+- 0 8582 8577"/>
                  <a:gd name="T5" fmla="*/ T4 w 5"/>
                  <a:gd name="T6" fmla="+- 0 1207 1207"/>
                  <a:gd name="T7" fmla="*/ 120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9" name="Group 188"/>
            <p:cNvGrpSpPr>
              <a:grpSpLocks/>
            </p:cNvGrpSpPr>
            <p:nvPr/>
          </p:nvGrpSpPr>
          <p:grpSpPr bwMode="auto">
            <a:xfrm>
              <a:off x="8117" y="3299"/>
              <a:ext cx="4" cy="7"/>
              <a:chOff x="8117" y="3299"/>
              <a:chExt cx="4" cy="7"/>
            </a:xfrm>
          </p:grpSpPr>
          <p:sp>
            <p:nvSpPr>
              <p:cNvPr id="1056" name="Freeform 189"/>
              <p:cNvSpPr>
                <a:spLocks/>
              </p:cNvSpPr>
              <p:nvPr/>
            </p:nvSpPr>
            <p:spPr bwMode="auto">
              <a:xfrm>
                <a:off x="8117" y="3299"/>
                <a:ext cx="4" cy="7"/>
              </a:xfrm>
              <a:custGeom>
                <a:avLst/>
                <a:gdLst>
                  <a:gd name="T0" fmla="+- 0 8117 8117"/>
                  <a:gd name="T1" fmla="*/ T0 w 4"/>
                  <a:gd name="T2" fmla="+- 0 3306 3299"/>
                  <a:gd name="T3" fmla="*/ 3306 h 7"/>
                  <a:gd name="T4" fmla="+- 0 8121 811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0" name="Group 190"/>
            <p:cNvGrpSpPr>
              <a:grpSpLocks/>
            </p:cNvGrpSpPr>
            <p:nvPr/>
          </p:nvGrpSpPr>
          <p:grpSpPr bwMode="auto">
            <a:xfrm>
              <a:off x="8130" y="1499"/>
              <a:ext cx="1080" cy="1786"/>
              <a:chOff x="8130" y="1499"/>
              <a:chExt cx="1080" cy="1786"/>
            </a:xfrm>
          </p:grpSpPr>
          <p:sp>
            <p:nvSpPr>
              <p:cNvPr id="1055" name="Freeform 191"/>
              <p:cNvSpPr>
                <a:spLocks/>
              </p:cNvSpPr>
              <p:nvPr/>
            </p:nvSpPr>
            <p:spPr bwMode="auto">
              <a:xfrm>
                <a:off x="8130" y="1499"/>
                <a:ext cx="1080" cy="1786"/>
              </a:xfrm>
              <a:custGeom>
                <a:avLst/>
                <a:gdLst>
                  <a:gd name="T0" fmla="+- 0 8130 8130"/>
                  <a:gd name="T1" fmla="*/ T0 w 1080"/>
                  <a:gd name="T2" fmla="+- 0 3285 1499"/>
                  <a:gd name="T3" fmla="*/ 3285 h 1786"/>
                  <a:gd name="T4" fmla="+- 0 9210 8130"/>
                  <a:gd name="T5" fmla="*/ T4 w 1080"/>
                  <a:gd name="T6" fmla="+- 0 1499 1499"/>
                  <a:gd name="T7" fmla="*/ 1499 h 1786"/>
                </a:gdLst>
                <a:ahLst/>
                <a:cxnLst>
                  <a:cxn ang="0">
                    <a:pos x="T1" y="T3"/>
                  </a:cxn>
                  <a:cxn ang="0">
                    <a:pos x="T5" y="T7"/>
                  </a:cxn>
                </a:cxnLst>
                <a:rect l="0" t="0" r="r" b="b"/>
                <a:pathLst>
                  <a:path w="1080" h="1786">
                    <a:moveTo>
                      <a:pt x="0" y="1786"/>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1" name="Group 192"/>
            <p:cNvGrpSpPr>
              <a:grpSpLocks/>
            </p:cNvGrpSpPr>
            <p:nvPr/>
          </p:nvGrpSpPr>
          <p:grpSpPr bwMode="auto">
            <a:xfrm>
              <a:off x="9214" y="1484"/>
              <a:ext cx="4" cy="7"/>
              <a:chOff x="9214" y="1484"/>
              <a:chExt cx="4" cy="7"/>
            </a:xfrm>
          </p:grpSpPr>
          <p:sp>
            <p:nvSpPr>
              <p:cNvPr id="1054" name="Freeform 193"/>
              <p:cNvSpPr>
                <a:spLocks/>
              </p:cNvSpPr>
              <p:nvPr/>
            </p:nvSpPr>
            <p:spPr bwMode="auto">
              <a:xfrm>
                <a:off x="9214" y="1484"/>
                <a:ext cx="4" cy="7"/>
              </a:xfrm>
              <a:custGeom>
                <a:avLst/>
                <a:gdLst>
                  <a:gd name="T0" fmla="+- 0 9214 9214"/>
                  <a:gd name="T1" fmla="*/ T0 w 4"/>
                  <a:gd name="T2" fmla="+- 0 1491 1484"/>
                  <a:gd name="T3" fmla="*/ 1491 h 7"/>
                  <a:gd name="T4" fmla="+- 0 9219 9214"/>
                  <a:gd name="T5" fmla="*/ T4 w 4"/>
                  <a:gd name="T6" fmla="+- 0 1484 1484"/>
                  <a:gd name="T7" fmla="*/ 1484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2" name="Group 194"/>
            <p:cNvGrpSpPr>
              <a:grpSpLocks/>
            </p:cNvGrpSpPr>
            <p:nvPr/>
          </p:nvGrpSpPr>
          <p:grpSpPr bwMode="auto">
            <a:xfrm>
              <a:off x="8438" y="3019"/>
              <a:ext cx="4" cy="7"/>
              <a:chOff x="8438" y="3019"/>
              <a:chExt cx="4" cy="7"/>
            </a:xfrm>
          </p:grpSpPr>
          <p:sp>
            <p:nvSpPr>
              <p:cNvPr id="1053" name="Freeform 195"/>
              <p:cNvSpPr>
                <a:spLocks/>
              </p:cNvSpPr>
              <p:nvPr/>
            </p:nvSpPr>
            <p:spPr bwMode="auto">
              <a:xfrm>
                <a:off x="8438" y="3019"/>
                <a:ext cx="4" cy="7"/>
              </a:xfrm>
              <a:custGeom>
                <a:avLst/>
                <a:gdLst>
                  <a:gd name="T0" fmla="+- 0 8438 8438"/>
                  <a:gd name="T1" fmla="*/ T0 w 4"/>
                  <a:gd name="T2" fmla="+- 0 3027 3019"/>
                  <a:gd name="T3" fmla="*/ 3027 h 7"/>
                  <a:gd name="T4" fmla="+- 0 8442 8438"/>
                  <a:gd name="T5" fmla="*/ T4 w 4"/>
                  <a:gd name="T6" fmla="+- 0 3019 3019"/>
                  <a:gd name="T7" fmla="*/ 3019 h 7"/>
                </a:gdLst>
                <a:ahLst/>
                <a:cxnLst>
                  <a:cxn ang="0">
                    <a:pos x="T1" y="T3"/>
                  </a:cxn>
                  <a:cxn ang="0">
                    <a:pos x="T5" y="T7"/>
                  </a:cxn>
                </a:cxnLst>
                <a:rect l="0" t="0" r="r" b="b"/>
                <a:pathLst>
                  <a:path w="4" h="7">
                    <a:moveTo>
                      <a:pt x="0" y="8"/>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3" name="Group 196"/>
            <p:cNvGrpSpPr>
              <a:grpSpLocks/>
            </p:cNvGrpSpPr>
            <p:nvPr/>
          </p:nvGrpSpPr>
          <p:grpSpPr bwMode="auto">
            <a:xfrm>
              <a:off x="8451" y="1363"/>
              <a:ext cx="992" cy="1642"/>
              <a:chOff x="8451" y="1363"/>
              <a:chExt cx="992" cy="1642"/>
            </a:xfrm>
          </p:grpSpPr>
          <p:sp>
            <p:nvSpPr>
              <p:cNvPr id="1052" name="Freeform 197"/>
              <p:cNvSpPr>
                <a:spLocks/>
              </p:cNvSpPr>
              <p:nvPr/>
            </p:nvSpPr>
            <p:spPr bwMode="auto">
              <a:xfrm>
                <a:off x="8451" y="1363"/>
                <a:ext cx="992" cy="1642"/>
              </a:xfrm>
              <a:custGeom>
                <a:avLst/>
                <a:gdLst>
                  <a:gd name="T0" fmla="+- 0 8451 8451"/>
                  <a:gd name="T1" fmla="*/ T0 w 992"/>
                  <a:gd name="T2" fmla="+- 0 3005 1363"/>
                  <a:gd name="T3" fmla="*/ 3005 h 1642"/>
                  <a:gd name="T4" fmla="+- 0 9443 8451"/>
                  <a:gd name="T5" fmla="*/ T4 w 992"/>
                  <a:gd name="T6" fmla="+- 0 1363 1363"/>
                  <a:gd name="T7" fmla="*/ 1363 h 1642"/>
                </a:gdLst>
                <a:ahLst/>
                <a:cxnLst>
                  <a:cxn ang="0">
                    <a:pos x="T1" y="T3"/>
                  </a:cxn>
                  <a:cxn ang="0">
                    <a:pos x="T5" y="T7"/>
                  </a:cxn>
                </a:cxnLst>
                <a:rect l="0" t="0" r="r" b="b"/>
                <a:pathLst>
                  <a:path w="992" h="1642">
                    <a:moveTo>
                      <a:pt x="0" y="1642"/>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4" name="Group 198"/>
            <p:cNvGrpSpPr>
              <a:grpSpLocks/>
            </p:cNvGrpSpPr>
            <p:nvPr/>
          </p:nvGrpSpPr>
          <p:grpSpPr bwMode="auto">
            <a:xfrm>
              <a:off x="9447" y="1349"/>
              <a:ext cx="4" cy="7"/>
              <a:chOff x="9447" y="1349"/>
              <a:chExt cx="4" cy="7"/>
            </a:xfrm>
          </p:grpSpPr>
          <p:sp>
            <p:nvSpPr>
              <p:cNvPr id="1051" name="Freeform 199"/>
              <p:cNvSpPr>
                <a:spLocks/>
              </p:cNvSpPr>
              <p:nvPr/>
            </p:nvSpPr>
            <p:spPr bwMode="auto">
              <a:xfrm>
                <a:off x="9447" y="1349"/>
                <a:ext cx="4" cy="7"/>
              </a:xfrm>
              <a:custGeom>
                <a:avLst/>
                <a:gdLst>
                  <a:gd name="T0" fmla="+- 0 9447 9447"/>
                  <a:gd name="T1" fmla="*/ T0 w 4"/>
                  <a:gd name="T2" fmla="+- 0 1356 1349"/>
                  <a:gd name="T3" fmla="*/ 1356 h 7"/>
                  <a:gd name="T4" fmla="+- 0 9451 9447"/>
                  <a:gd name="T5" fmla="*/ T4 w 4"/>
                  <a:gd name="T6" fmla="+- 0 1349 1349"/>
                  <a:gd name="T7" fmla="*/ 134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5" name="Group 200"/>
            <p:cNvGrpSpPr>
              <a:grpSpLocks/>
            </p:cNvGrpSpPr>
            <p:nvPr/>
          </p:nvGrpSpPr>
          <p:grpSpPr bwMode="auto">
            <a:xfrm>
              <a:off x="8765" y="2745"/>
              <a:ext cx="4" cy="7"/>
              <a:chOff x="8765" y="2745"/>
              <a:chExt cx="4" cy="7"/>
            </a:xfrm>
          </p:grpSpPr>
          <p:sp>
            <p:nvSpPr>
              <p:cNvPr id="1050" name="Freeform 201"/>
              <p:cNvSpPr>
                <a:spLocks/>
              </p:cNvSpPr>
              <p:nvPr/>
            </p:nvSpPr>
            <p:spPr bwMode="auto">
              <a:xfrm>
                <a:off x="8765" y="2745"/>
                <a:ext cx="4" cy="7"/>
              </a:xfrm>
              <a:custGeom>
                <a:avLst/>
                <a:gdLst>
                  <a:gd name="T0" fmla="+- 0 8765 8765"/>
                  <a:gd name="T1" fmla="*/ T0 w 4"/>
                  <a:gd name="T2" fmla="+- 0 2752 2745"/>
                  <a:gd name="T3" fmla="*/ 2752 h 7"/>
                  <a:gd name="T4" fmla="+- 0 8769 8765"/>
                  <a:gd name="T5" fmla="*/ T4 w 4"/>
                  <a:gd name="T6" fmla="+- 0 2745 2745"/>
                  <a:gd name="T7" fmla="*/ 274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6" name="Group 202"/>
            <p:cNvGrpSpPr>
              <a:grpSpLocks/>
            </p:cNvGrpSpPr>
            <p:nvPr/>
          </p:nvGrpSpPr>
          <p:grpSpPr bwMode="auto">
            <a:xfrm>
              <a:off x="8777" y="1225"/>
              <a:ext cx="895" cy="1507"/>
              <a:chOff x="8777" y="1225"/>
              <a:chExt cx="895" cy="1507"/>
            </a:xfrm>
          </p:grpSpPr>
          <p:sp>
            <p:nvSpPr>
              <p:cNvPr id="1049" name="Freeform 203"/>
              <p:cNvSpPr>
                <a:spLocks/>
              </p:cNvSpPr>
              <p:nvPr/>
            </p:nvSpPr>
            <p:spPr bwMode="auto">
              <a:xfrm>
                <a:off x="8777" y="1225"/>
                <a:ext cx="895" cy="1507"/>
              </a:xfrm>
              <a:custGeom>
                <a:avLst/>
                <a:gdLst>
                  <a:gd name="T0" fmla="+- 0 8777 8777"/>
                  <a:gd name="T1" fmla="*/ T0 w 895"/>
                  <a:gd name="T2" fmla="+- 0 2731 1225"/>
                  <a:gd name="T3" fmla="*/ 2731 h 1507"/>
                  <a:gd name="T4" fmla="+- 0 9673 8777"/>
                  <a:gd name="T5" fmla="*/ T4 w 895"/>
                  <a:gd name="T6" fmla="+- 0 1225 1225"/>
                  <a:gd name="T7" fmla="*/ 1225 h 1507"/>
                </a:gdLst>
                <a:ahLst/>
                <a:cxnLst>
                  <a:cxn ang="0">
                    <a:pos x="T1" y="T3"/>
                  </a:cxn>
                  <a:cxn ang="0">
                    <a:pos x="T5" y="T7"/>
                  </a:cxn>
                </a:cxnLst>
                <a:rect l="0" t="0" r="r" b="b"/>
                <a:pathLst>
                  <a:path w="895" h="1507">
                    <a:moveTo>
                      <a:pt x="0" y="1506"/>
                    </a:moveTo>
                    <a:lnTo>
                      <a:pt x="896"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7" name="Group 204"/>
            <p:cNvGrpSpPr>
              <a:grpSpLocks/>
            </p:cNvGrpSpPr>
            <p:nvPr/>
          </p:nvGrpSpPr>
          <p:grpSpPr bwMode="auto">
            <a:xfrm>
              <a:off x="9677" y="1210"/>
              <a:ext cx="4" cy="7"/>
              <a:chOff x="9677" y="1210"/>
              <a:chExt cx="4" cy="7"/>
            </a:xfrm>
          </p:grpSpPr>
          <p:sp>
            <p:nvSpPr>
              <p:cNvPr id="1048" name="Freeform 205"/>
              <p:cNvSpPr>
                <a:spLocks/>
              </p:cNvSpPr>
              <p:nvPr/>
            </p:nvSpPr>
            <p:spPr bwMode="auto">
              <a:xfrm>
                <a:off x="9677" y="1210"/>
                <a:ext cx="4" cy="7"/>
              </a:xfrm>
              <a:custGeom>
                <a:avLst/>
                <a:gdLst>
                  <a:gd name="T0" fmla="+- 0 9677 9677"/>
                  <a:gd name="T1" fmla="*/ T0 w 4"/>
                  <a:gd name="T2" fmla="+- 0 1217 1210"/>
                  <a:gd name="T3" fmla="*/ 1217 h 7"/>
                  <a:gd name="T4" fmla="+- 0 9681 9677"/>
                  <a:gd name="T5" fmla="*/ T4 w 4"/>
                  <a:gd name="T6" fmla="+- 0 1210 1210"/>
                  <a:gd name="T7" fmla="*/ 1210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168" name="Group 206"/>
          <p:cNvGrpSpPr>
            <a:grpSpLocks/>
          </p:cNvGrpSpPr>
          <p:nvPr/>
        </p:nvGrpSpPr>
        <p:grpSpPr bwMode="auto">
          <a:xfrm>
            <a:off x="6975340" y="1367318"/>
            <a:ext cx="2129790" cy="1837761"/>
            <a:chOff x="11269" y="-32"/>
            <a:chExt cx="5120" cy="3733"/>
          </a:xfrm>
        </p:grpSpPr>
        <p:grpSp>
          <p:nvGrpSpPr>
            <p:cNvPr id="1169" name="Group 207"/>
            <p:cNvGrpSpPr>
              <a:grpSpLocks/>
            </p:cNvGrpSpPr>
            <p:nvPr/>
          </p:nvGrpSpPr>
          <p:grpSpPr bwMode="auto">
            <a:xfrm>
              <a:off x="11273" y="2455"/>
              <a:ext cx="5111" cy="1241"/>
              <a:chOff x="11273" y="2455"/>
              <a:chExt cx="5111" cy="1241"/>
            </a:xfrm>
          </p:grpSpPr>
          <p:sp>
            <p:nvSpPr>
              <p:cNvPr id="1263" name="Freeform 208"/>
              <p:cNvSpPr>
                <a:spLocks/>
              </p:cNvSpPr>
              <p:nvPr/>
            </p:nvSpPr>
            <p:spPr bwMode="auto">
              <a:xfrm>
                <a:off x="11273" y="2455"/>
                <a:ext cx="5111" cy="1241"/>
              </a:xfrm>
              <a:custGeom>
                <a:avLst/>
                <a:gdLst>
                  <a:gd name="T0" fmla="+- 0 11273 11273"/>
                  <a:gd name="T1" fmla="*/ T0 w 5111"/>
                  <a:gd name="T2" fmla="+- 0 3697 2455"/>
                  <a:gd name="T3" fmla="*/ 3697 h 1241"/>
                  <a:gd name="T4" fmla="+- 0 16384 11273"/>
                  <a:gd name="T5" fmla="*/ T4 w 5111"/>
                  <a:gd name="T6" fmla="+- 0 3697 2455"/>
                  <a:gd name="T7" fmla="*/ 3697 h 1241"/>
                  <a:gd name="T8" fmla="+- 0 16384 11273"/>
                  <a:gd name="T9" fmla="*/ T8 w 5111"/>
                  <a:gd name="T10" fmla="+- 0 2455 2455"/>
                  <a:gd name="T11" fmla="*/ 2455 h 1241"/>
                  <a:gd name="T12" fmla="+- 0 11273 11273"/>
                  <a:gd name="T13" fmla="*/ T12 w 5111"/>
                  <a:gd name="T14" fmla="+- 0 2455 2455"/>
                  <a:gd name="T15" fmla="*/ 2455 h 1241"/>
                  <a:gd name="T16" fmla="+- 0 11273 11273"/>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1" y="1242"/>
                    </a:lnTo>
                    <a:lnTo>
                      <a:pt x="5111"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0" name="Group 209"/>
            <p:cNvGrpSpPr>
              <a:grpSpLocks/>
            </p:cNvGrpSpPr>
            <p:nvPr/>
          </p:nvGrpSpPr>
          <p:grpSpPr bwMode="auto">
            <a:xfrm>
              <a:off x="11523" y="-28"/>
              <a:ext cx="4617" cy="3379"/>
              <a:chOff x="11523" y="-28"/>
              <a:chExt cx="4617" cy="3379"/>
            </a:xfrm>
          </p:grpSpPr>
          <p:sp>
            <p:nvSpPr>
              <p:cNvPr id="1262" name="Freeform 210"/>
              <p:cNvSpPr>
                <a:spLocks/>
              </p:cNvSpPr>
              <p:nvPr/>
            </p:nvSpPr>
            <p:spPr bwMode="auto">
              <a:xfrm>
                <a:off x="11523" y="-28"/>
                <a:ext cx="4617" cy="3379"/>
              </a:xfrm>
              <a:custGeom>
                <a:avLst/>
                <a:gdLst>
                  <a:gd name="T0" fmla="+- 0 11523 11523"/>
                  <a:gd name="T1" fmla="*/ T0 w 4617"/>
                  <a:gd name="T2" fmla="+- 0 3351 -28"/>
                  <a:gd name="T3" fmla="*/ 3351 h 3379"/>
                  <a:gd name="T4" fmla="+- 0 16141 11523"/>
                  <a:gd name="T5" fmla="*/ T4 w 4617"/>
                  <a:gd name="T6" fmla="+- 0 3351 -28"/>
                  <a:gd name="T7" fmla="*/ 3351 h 3379"/>
                  <a:gd name="T8" fmla="+- 0 16141 11523"/>
                  <a:gd name="T9" fmla="*/ T8 w 4617"/>
                  <a:gd name="T10" fmla="+- 0 -28 -28"/>
                  <a:gd name="T11" fmla="*/ -28 h 3379"/>
                  <a:gd name="T12" fmla="+- 0 11523 11523"/>
                  <a:gd name="T13" fmla="*/ T12 w 4617"/>
                  <a:gd name="T14" fmla="+- 0 -28 -28"/>
                  <a:gd name="T15" fmla="*/ -28 h 3379"/>
                  <a:gd name="T16" fmla="+- 0 11523 11523"/>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1" name="Group 211"/>
            <p:cNvGrpSpPr>
              <a:grpSpLocks/>
            </p:cNvGrpSpPr>
            <p:nvPr/>
          </p:nvGrpSpPr>
          <p:grpSpPr bwMode="auto">
            <a:xfrm>
              <a:off x="14667" y="982"/>
              <a:ext cx="1081" cy="459"/>
              <a:chOff x="14667" y="982"/>
              <a:chExt cx="1081" cy="459"/>
            </a:xfrm>
          </p:grpSpPr>
          <p:sp>
            <p:nvSpPr>
              <p:cNvPr id="1261" name="Freeform 212"/>
              <p:cNvSpPr>
                <a:spLocks/>
              </p:cNvSpPr>
              <p:nvPr/>
            </p:nvSpPr>
            <p:spPr bwMode="auto">
              <a:xfrm>
                <a:off x="14667" y="982"/>
                <a:ext cx="1081" cy="459"/>
              </a:xfrm>
              <a:custGeom>
                <a:avLst/>
                <a:gdLst>
                  <a:gd name="T0" fmla="+- 0 15536 14667"/>
                  <a:gd name="T1" fmla="*/ T0 w 1081"/>
                  <a:gd name="T2" fmla="+- 0 1441 982"/>
                  <a:gd name="T3" fmla="*/ 1441 h 459"/>
                  <a:gd name="T4" fmla="+- 0 14667 14667"/>
                  <a:gd name="T5" fmla="*/ T4 w 1081"/>
                  <a:gd name="T6" fmla="+- 0 1434 982"/>
                  <a:gd name="T7" fmla="*/ 1434 h 459"/>
                  <a:gd name="T8" fmla="+- 0 14935 14667"/>
                  <a:gd name="T9" fmla="*/ T8 w 1081"/>
                  <a:gd name="T10" fmla="+- 0 989 982"/>
                  <a:gd name="T11" fmla="*/ 989 h 459"/>
                  <a:gd name="T12" fmla="+- 0 15748 14667"/>
                  <a:gd name="T13" fmla="*/ T12 w 1081"/>
                  <a:gd name="T14" fmla="+- 0 982 982"/>
                  <a:gd name="T15" fmla="*/ 982 h 459"/>
                  <a:gd name="T16" fmla="+- 0 15536 14667"/>
                  <a:gd name="T17" fmla="*/ T16 w 1081"/>
                  <a:gd name="T18" fmla="+- 0 1441 982"/>
                  <a:gd name="T19" fmla="*/ 1441 h 459"/>
                </a:gdLst>
                <a:ahLst/>
                <a:cxnLst>
                  <a:cxn ang="0">
                    <a:pos x="T1" y="T3"/>
                  </a:cxn>
                  <a:cxn ang="0">
                    <a:pos x="T5" y="T7"/>
                  </a:cxn>
                  <a:cxn ang="0">
                    <a:pos x="T9" y="T11"/>
                  </a:cxn>
                  <a:cxn ang="0">
                    <a:pos x="T13" y="T15"/>
                  </a:cxn>
                  <a:cxn ang="0">
                    <a:pos x="T17" y="T19"/>
                  </a:cxn>
                </a:cxnLst>
                <a:rect l="0" t="0" r="r" b="b"/>
                <a:pathLst>
                  <a:path w="1081" h="459">
                    <a:moveTo>
                      <a:pt x="869" y="459"/>
                    </a:moveTo>
                    <a:lnTo>
                      <a:pt x="0" y="452"/>
                    </a:lnTo>
                    <a:lnTo>
                      <a:pt x="268" y="7"/>
                    </a:lnTo>
                    <a:lnTo>
                      <a:pt x="1081" y="0"/>
                    </a:lnTo>
                    <a:lnTo>
                      <a:pt x="869" y="459"/>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2" name="Group 213"/>
            <p:cNvGrpSpPr>
              <a:grpSpLocks/>
            </p:cNvGrpSpPr>
            <p:nvPr/>
          </p:nvGrpSpPr>
          <p:grpSpPr bwMode="auto">
            <a:xfrm>
              <a:off x="11817" y="1589"/>
              <a:ext cx="3667" cy="1589"/>
              <a:chOff x="11817" y="1589"/>
              <a:chExt cx="3667" cy="1589"/>
            </a:xfrm>
          </p:grpSpPr>
          <p:sp>
            <p:nvSpPr>
              <p:cNvPr id="1259" name="Freeform 214"/>
              <p:cNvSpPr>
                <a:spLocks/>
              </p:cNvSpPr>
              <p:nvPr/>
            </p:nvSpPr>
            <p:spPr bwMode="auto">
              <a:xfrm>
                <a:off x="11817" y="1589"/>
                <a:ext cx="3667" cy="1589"/>
              </a:xfrm>
              <a:custGeom>
                <a:avLst/>
                <a:gdLst>
                  <a:gd name="T0" fmla="+- 0 15485 11817"/>
                  <a:gd name="T1" fmla="*/ T0 w 3667"/>
                  <a:gd name="T2" fmla="+- 0 3178 1589"/>
                  <a:gd name="T3" fmla="*/ 3178 h 1589"/>
                  <a:gd name="T4" fmla="+- 0 11817 11817"/>
                  <a:gd name="T5" fmla="*/ T4 w 3667"/>
                  <a:gd name="T6" fmla="+- 0 3178 1589"/>
                  <a:gd name="T7" fmla="*/ 3178 h 1589"/>
                  <a:gd name="T8" fmla="+- 0 11817 11817"/>
                  <a:gd name="T9" fmla="*/ T8 w 3667"/>
                  <a:gd name="T10" fmla="+- 0 1589 1589"/>
                  <a:gd name="T11" fmla="*/ 1589 h 1589"/>
                  <a:gd name="T12" fmla="+- 0 12615 11817"/>
                  <a:gd name="T13" fmla="*/ T12 w 3667"/>
                  <a:gd name="T14" fmla="+- 0 1589 1589"/>
                  <a:gd name="T15" fmla="*/ 1589 h 1589"/>
                  <a:gd name="T16" fmla="+- 0 13511 11817"/>
                  <a:gd name="T17" fmla="*/ T16 w 3667"/>
                  <a:gd name="T18" fmla="+- 0 2496 1589"/>
                  <a:gd name="T19" fmla="*/ 2496 h 1589"/>
                  <a:gd name="T20" fmla="+- 0 15485 11817"/>
                  <a:gd name="T21" fmla="*/ T20 w 3667"/>
                  <a:gd name="T22" fmla="+- 0 2496 1589"/>
                  <a:gd name="T23" fmla="*/ 2496 h 1589"/>
                  <a:gd name="T24" fmla="+- 0 15485 11817"/>
                  <a:gd name="T25" fmla="*/ T24 w 3667"/>
                  <a:gd name="T26" fmla="+- 0 3178 1589"/>
                  <a:gd name="T27" fmla="*/ 3178 h 1589"/>
                </a:gdLst>
                <a:ahLst/>
                <a:cxnLst>
                  <a:cxn ang="0">
                    <a:pos x="T1" y="T3"/>
                  </a:cxn>
                  <a:cxn ang="0">
                    <a:pos x="T5" y="T7"/>
                  </a:cxn>
                  <a:cxn ang="0">
                    <a:pos x="T9" y="T11"/>
                  </a:cxn>
                  <a:cxn ang="0">
                    <a:pos x="T13" y="T15"/>
                  </a:cxn>
                  <a:cxn ang="0">
                    <a:pos x="T17" y="T19"/>
                  </a:cxn>
                  <a:cxn ang="0">
                    <a:pos x="T21" y="T23"/>
                  </a:cxn>
                  <a:cxn ang="0">
                    <a:pos x="T25" y="T27"/>
                  </a:cxn>
                </a:cxnLst>
                <a:rect l="0" t="0" r="r" b="b"/>
                <a:pathLst>
                  <a:path w="3667" h="1589">
                    <a:moveTo>
                      <a:pt x="3668" y="1589"/>
                    </a:moveTo>
                    <a:lnTo>
                      <a:pt x="0" y="1589"/>
                    </a:lnTo>
                    <a:lnTo>
                      <a:pt x="0" y="0"/>
                    </a:lnTo>
                    <a:lnTo>
                      <a:pt x="798" y="0"/>
                    </a:lnTo>
                    <a:lnTo>
                      <a:pt x="1694" y="907"/>
                    </a:lnTo>
                    <a:lnTo>
                      <a:pt x="3668" y="907"/>
                    </a:lnTo>
                    <a:lnTo>
                      <a:pt x="3668" y="158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60" name="Freeform 215"/>
              <p:cNvSpPr>
                <a:spLocks/>
              </p:cNvSpPr>
              <p:nvPr/>
            </p:nvSpPr>
            <p:spPr bwMode="auto">
              <a:xfrm>
                <a:off x="11817" y="1589"/>
                <a:ext cx="3667" cy="1589"/>
              </a:xfrm>
              <a:custGeom>
                <a:avLst/>
                <a:gdLst>
                  <a:gd name="T0" fmla="+- 0 15485 11817"/>
                  <a:gd name="T1" fmla="*/ T0 w 3667"/>
                  <a:gd name="T2" fmla="+- 0 2496 1589"/>
                  <a:gd name="T3" fmla="*/ 2496 h 1589"/>
                  <a:gd name="T4" fmla="+- 0 13511 11817"/>
                  <a:gd name="T5" fmla="*/ T4 w 3667"/>
                  <a:gd name="T6" fmla="+- 0 2496 1589"/>
                  <a:gd name="T7" fmla="*/ 2496 h 1589"/>
                  <a:gd name="T8" fmla="+- 0 14578 11817"/>
                  <a:gd name="T9" fmla="*/ T8 w 3667"/>
                  <a:gd name="T10" fmla="+- 0 1589 1589"/>
                  <a:gd name="T11" fmla="*/ 1589 h 1589"/>
                  <a:gd name="T12" fmla="+- 0 15485 11817"/>
                  <a:gd name="T13" fmla="*/ T12 w 3667"/>
                  <a:gd name="T14" fmla="+- 0 1589 1589"/>
                  <a:gd name="T15" fmla="*/ 1589 h 1589"/>
                  <a:gd name="T16" fmla="+- 0 15485 11817"/>
                  <a:gd name="T17" fmla="*/ T16 w 3667"/>
                  <a:gd name="T18" fmla="+- 0 2496 1589"/>
                  <a:gd name="T19" fmla="*/ 2496 h 1589"/>
                </a:gdLst>
                <a:ahLst/>
                <a:cxnLst>
                  <a:cxn ang="0">
                    <a:pos x="T1" y="T3"/>
                  </a:cxn>
                  <a:cxn ang="0">
                    <a:pos x="T5" y="T7"/>
                  </a:cxn>
                  <a:cxn ang="0">
                    <a:pos x="T9" y="T11"/>
                  </a:cxn>
                  <a:cxn ang="0">
                    <a:pos x="T13" y="T15"/>
                  </a:cxn>
                  <a:cxn ang="0">
                    <a:pos x="T17" y="T19"/>
                  </a:cxn>
                </a:cxnLst>
                <a:rect l="0" t="0" r="r" b="b"/>
                <a:pathLst>
                  <a:path w="3667" h="1589">
                    <a:moveTo>
                      <a:pt x="3668" y="907"/>
                    </a:moveTo>
                    <a:lnTo>
                      <a:pt x="1694" y="907"/>
                    </a:lnTo>
                    <a:lnTo>
                      <a:pt x="2761" y="0"/>
                    </a:lnTo>
                    <a:lnTo>
                      <a:pt x="3668" y="0"/>
                    </a:lnTo>
                    <a:lnTo>
                      <a:pt x="3668" y="907"/>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3" name="Group 216"/>
            <p:cNvGrpSpPr>
              <a:grpSpLocks/>
            </p:cNvGrpSpPr>
            <p:nvPr/>
          </p:nvGrpSpPr>
          <p:grpSpPr bwMode="auto">
            <a:xfrm>
              <a:off x="14928" y="856"/>
              <a:ext cx="890" cy="136"/>
              <a:chOff x="14928" y="856"/>
              <a:chExt cx="890" cy="136"/>
            </a:xfrm>
          </p:grpSpPr>
          <p:sp>
            <p:nvSpPr>
              <p:cNvPr id="1258" name="Freeform 217"/>
              <p:cNvSpPr>
                <a:spLocks/>
              </p:cNvSpPr>
              <p:nvPr/>
            </p:nvSpPr>
            <p:spPr bwMode="auto">
              <a:xfrm>
                <a:off x="14928" y="856"/>
                <a:ext cx="890" cy="136"/>
              </a:xfrm>
              <a:custGeom>
                <a:avLst/>
                <a:gdLst>
                  <a:gd name="T0" fmla="+- 0 14928 14928"/>
                  <a:gd name="T1" fmla="*/ T0 w 890"/>
                  <a:gd name="T2" fmla="+- 0 993 856"/>
                  <a:gd name="T3" fmla="*/ 993 h 136"/>
                  <a:gd name="T4" fmla="+- 0 15014 14928"/>
                  <a:gd name="T5" fmla="*/ T4 w 890"/>
                  <a:gd name="T6" fmla="+- 0 863 856"/>
                  <a:gd name="T7" fmla="*/ 863 h 136"/>
                  <a:gd name="T8" fmla="+- 0 15819 14928"/>
                  <a:gd name="T9" fmla="*/ T8 w 890"/>
                  <a:gd name="T10" fmla="+- 0 856 856"/>
                  <a:gd name="T11" fmla="*/ 856 h 136"/>
                  <a:gd name="T12" fmla="+- 0 15747 14928"/>
                  <a:gd name="T13" fmla="*/ T12 w 890"/>
                  <a:gd name="T14" fmla="+- 0 988 856"/>
                  <a:gd name="T15" fmla="*/ 988 h 136"/>
                  <a:gd name="T16" fmla="+- 0 14928 14928"/>
                  <a:gd name="T17" fmla="*/ T16 w 890"/>
                  <a:gd name="T18" fmla="+- 0 993 856"/>
                  <a:gd name="T19" fmla="*/ 993 h 136"/>
                </a:gdLst>
                <a:ahLst/>
                <a:cxnLst>
                  <a:cxn ang="0">
                    <a:pos x="T1" y="T3"/>
                  </a:cxn>
                  <a:cxn ang="0">
                    <a:pos x="T5" y="T7"/>
                  </a:cxn>
                  <a:cxn ang="0">
                    <a:pos x="T9" y="T11"/>
                  </a:cxn>
                  <a:cxn ang="0">
                    <a:pos x="T13" y="T15"/>
                  </a:cxn>
                  <a:cxn ang="0">
                    <a:pos x="T17" y="T19"/>
                  </a:cxn>
                </a:cxnLst>
                <a:rect l="0" t="0" r="r" b="b"/>
                <a:pathLst>
                  <a:path w="890" h="136">
                    <a:moveTo>
                      <a:pt x="0" y="137"/>
                    </a:moveTo>
                    <a:lnTo>
                      <a:pt x="86" y="7"/>
                    </a:lnTo>
                    <a:lnTo>
                      <a:pt x="891" y="0"/>
                    </a:lnTo>
                    <a:lnTo>
                      <a:pt x="819" y="132"/>
                    </a:lnTo>
                    <a:lnTo>
                      <a:pt x="0" y="137"/>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4" name="Group 218"/>
            <p:cNvGrpSpPr>
              <a:grpSpLocks/>
            </p:cNvGrpSpPr>
            <p:nvPr/>
          </p:nvGrpSpPr>
          <p:grpSpPr bwMode="auto">
            <a:xfrm>
              <a:off x="12395" y="858"/>
              <a:ext cx="841" cy="145"/>
              <a:chOff x="12395" y="858"/>
              <a:chExt cx="841" cy="145"/>
            </a:xfrm>
          </p:grpSpPr>
          <p:sp>
            <p:nvSpPr>
              <p:cNvPr id="1257" name="Freeform 219"/>
              <p:cNvSpPr>
                <a:spLocks/>
              </p:cNvSpPr>
              <p:nvPr/>
            </p:nvSpPr>
            <p:spPr bwMode="auto">
              <a:xfrm>
                <a:off x="12395" y="858"/>
                <a:ext cx="841" cy="145"/>
              </a:xfrm>
              <a:custGeom>
                <a:avLst/>
                <a:gdLst>
                  <a:gd name="T0" fmla="+- 0 13116 12395"/>
                  <a:gd name="T1" fmla="*/ T0 w 841"/>
                  <a:gd name="T2" fmla="+- 0 1004 858"/>
                  <a:gd name="T3" fmla="*/ 1004 h 145"/>
                  <a:gd name="T4" fmla="+- 0 12395 12395"/>
                  <a:gd name="T5" fmla="*/ T4 w 841"/>
                  <a:gd name="T6" fmla="+- 0 1003 858"/>
                  <a:gd name="T7" fmla="*/ 1003 h 145"/>
                  <a:gd name="T8" fmla="+- 0 12535 12395"/>
                  <a:gd name="T9" fmla="*/ T8 w 841"/>
                  <a:gd name="T10" fmla="+- 0 860 858"/>
                  <a:gd name="T11" fmla="*/ 860 h 145"/>
                  <a:gd name="T12" fmla="+- 0 13236 12395"/>
                  <a:gd name="T13" fmla="*/ T12 w 841"/>
                  <a:gd name="T14" fmla="+- 0 858 858"/>
                  <a:gd name="T15" fmla="*/ 858 h 145"/>
                  <a:gd name="T16" fmla="+- 0 13116 12395"/>
                  <a:gd name="T17" fmla="*/ T16 w 841"/>
                  <a:gd name="T18" fmla="+- 0 1004 858"/>
                  <a:gd name="T19" fmla="*/ 1004 h 145"/>
                </a:gdLst>
                <a:ahLst/>
                <a:cxnLst>
                  <a:cxn ang="0">
                    <a:pos x="T1" y="T3"/>
                  </a:cxn>
                  <a:cxn ang="0">
                    <a:pos x="T5" y="T7"/>
                  </a:cxn>
                  <a:cxn ang="0">
                    <a:pos x="T9" y="T11"/>
                  </a:cxn>
                  <a:cxn ang="0">
                    <a:pos x="T13" y="T15"/>
                  </a:cxn>
                  <a:cxn ang="0">
                    <a:pos x="T17" y="T19"/>
                  </a:cxn>
                </a:cxnLst>
                <a:rect l="0" t="0" r="r" b="b"/>
                <a:pathLst>
                  <a:path w="841" h="145">
                    <a:moveTo>
                      <a:pt x="721" y="146"/>
                    </a:moveTo>
                    <a:lnTo>
                      <a:pt x="0" y="145"/>
                    </a:lnTo>
                    <a:lnTo>
                      <a:pt x="140" y="2"/>
                    </a:lnTo>
                    <a:lnTo>
                      <a:pt x="841" y="0"/>
                    </a:lnTo>
                    <a:lnTo>
                      <a:pt x="721" y="14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5" name="Group 220"/>
            <p:cNvGrpSpPr>
              <a:grpSpLocks/>
            </p:cNvGrpSpPr>
            <p:nvPr/>
          </p:nvGrpSpPr>
          <p:grpSpPr bwMode="auto">
            <a:xfrm>
              <a:off x="11955" y="1001"/>
              <a:ext cx="1150" cy="444"/>
              <a:chOff x="11955" y="1001"/>
              <a:chExt cx="1150" cy="444"/>
            </a:xfrm>
          </p:grpSpPr>
          <p:sp>
            <p:nvSpPr>
              <p:cNvPr id="1256" name="Freeform 221"/>
              <p:cNvSpPr>
                <a:spLocks/>
              </p:cNvSpPr>
              <p:nvPr/>
            </p:nvSpPr>
            <p:spPr bwMode="auto">
              <a:xfrm>
                <a:off x="11955" y="1001"/>
                <a:ext cx="1150" cy="444"/>
              </a:xfrm>
              <a:custGeom>
                <a:avLst/>
                <a:gdLst>
                  <a:gd name="T0" fmla="+- 0 11955 11955"/>
                  <a:gd name="T1" fmla="*/ T0 w 1150"/>
                  <a:gd name="T2" fmla="+- 0 1446 1001"/>
                  <a:gd name="T3" fmla="*/ 1446 h 444"/>
                  <a:gd name="T4" fmla="+- 0 12390 11955"/>
                  <a:gd name="T5" fmla="*/ T4 w 1150"/>
                  <a:gd name="T6" fmla="+- 0 1001 1001"/>
                  <a:gd name="T7" fmla="*/ 1001 h 444"/>
                  <a:gd name="T8" fmla="+- 0 13105 11955"/>
                  <a:gd name="T9" fmla="*/ T8 w 1150"/>
                  <a:gd name="T10" fmla="+- 0 1003 1001"/>
                  <a:gd name="T11" fmla="*/ 1003 h 444"/>
                  <a:gd name="T12" fmla="+- 0 12736 11955"/>
                  <a:gd name="T13" fmla="*/ T12 w 1150"/>
                  <a:gd name="T14" fmla="+- 0 1444 1001"/>
                  <a:gd name="T15" fmla="*/ 1444 h 444"/>
                  <a:gd name="T16" fmla="+- 0 11955 11955"/>
                  <a:gd name="T17" fmla="*/ T16 w 1150"/>
                  <a:gd name="T18" fmla="+- 0 1446 1001"/>
                  <a:gd name="T19" fmla="*/ 1446 h 444"/>
                </a:gdLst>
                <a:ahLst/>
                <a:cxnLst>
                  <a:cxn ang="0">
                    <a:pos x="T1" y="T3"/>
                  </a:cxn>
                  <a:cxn ang="0">
                    <a:pos x="T5" y="T7"/>
                  </a:cxn>
                  <a:cxn ang="0">
                    <a:pos x="T9" y="T11"/>
                  </a:cxn>
                  <a:cxn ang="0">
                    <a:pos x="T13" y="T15"/>
                  </a:cxn>
                  <a:cxn ang="0">
                    <a:pos x="T17" y="T19"/>
                  </a:cxn>
                </a:cxnLst>
                <a:rect l="0" t="0" r="r" b="b"/>
                <a:pathLst>
                  <a:path w="1150" h="444">
                    <a:moveTo>
                      <a:pt x="0" y="445"/>
                    </a:moveTo>
                    <a:lnTo>
                      <a:pt x="435" y="0"/>
                    </a:lnTo>
                    <a:lnTo>
                      <a:pt x="1150" y="2"/>
                    </a:lnTo>
                    <a:lnTo>
                      <a:pt x="781" y="443"/>
                    </a:lnTo>
                    <a:lnTo>
                      <a:pt x="0" y="44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6" name="Group 222"/>
            <p:cNvGrpSpPr>
              <a:grpSpLocks/>
            </p:cNvGrpSpPr>
            <p:nvPr/>
          </p:nvGrpSpPr>
          <p:grpSpPr bwMode="auto">
            <a:xfrm>
              <a:off x="12789" y="163"/>
              <a:ext cx="1031" cy="443"/>
              <a:chOff x="12789" y="163"/>
              <a:chExt cx="1031" cy="443"/>
            </a:xfrm>
          </p:grpSpPr>
          <p:sp>
            <p:nvSpPr>
              <p:cNvPr id="1255" name="Freeform 223"/>
              <p:cNvSpPr>
                <a:spLocks/>
              </p:cNvSpPr>
              <p:nvPr/>
            </p:nvSpPr>
            <p:spPr bwMode="auto">
              <a:xfrm>
                <a:off x="12789" y="163"/>
                <a:ext cx="1031" cy="443"/>
              </a:xfrm>
              <a:custGeom>
                <a:avLst/>
                <a:gdLst>
                  <a:gd name="T0" fmla="+- 0 12789 12789"/>
                  <a:gd name="T1" fmla="*/ T0 w 1031"/>
                  <a:gd name="T2" fmla="+- 0 606 163"/>
                  <a:gd name="T3" fmla="*/ 606 h 443"/>
                  <a:gd name="T4" fmla="+- 0 13208 12789"/>
                  <a:gd name="T5" fmla="*/ T4 w 1031"/>
                  <a:gd name="T6" fmla="+- 0 163 163"/>
                  <a:gd name="T7" fmla="*/ 163 h 443"/>
                  <a:gd name="T8" fmla="+- 0 13821 12789"/>
                  <a:gd name="T9" fmla="*/ T8 w 1031"/>
                  <a:gd name="T10" fmla="+- 0 166 163"/>
                  <a:gd name="T11" fmla="*/ 166 h 443"/>
                  <a:gd name="T12" fmla="+- 0 13450 12789"/>
                  <a:gd name="T13" fmla="*/ T12 w 1031"/>
                  <a:gd name="T14" fmla="+- 0 605 163"/>
                  <a:gd name="T15" fmla="*/ 605 h 443"/>
                  <a:gd name="T16" fmla="+- 0 12789 12789"/>
                  <a:gd name="T17" fmla="*/ T16 w 1031"/>
                  <a:gd name="T18" fmla="+- 0 606 163"/>
                  <a:gd name="T19" fmla="*/ 606 h 443"/>
                </a:gdLst>
                <a:ahLst/>
                <a:cxnLst>
                  <a:cxn ang="0">
                    <a:pos x="T1" y="T3"/>
                  </a:cxn>
                  <a:cxn ang="0">
                    <a:pos x="T5" y="T7"/>
                  </a:cxn>
                  <a:cxn ang="0">
                    <a:pos x="T9" y="T11"/>
                  </a:cxn>
                  <a:cxn ang="0">
                    <a:pos x="T13" y="T15"/>
                  </a:cxn>
                  <a:cxn ang="0">
                    <a:pos x="T17" y="T19"/>
                  </a:cxn>
                </a:cxnLst>
                <a:rect l="0" t="0" r="r" b="b"/>
                <a:pathLst>
                  <a:path w="1031" h="443">
                    <a:moveTo>
                      <a:pt x="0" y="443"/>
                    </a:moveTo>
                    <a:lnTo>
                      <a:pt x="419" y="0"/>
                    </a:lnTo>
                    <a:lnTo>
                      <a:pt x="1032" y="3"/>
                    </a:lnTo>
                    <a:lnTo>
                      <a:pt x="661" y="442"/>
                    </a:lnTo>
                    <a:lnTo>
                      <a:pt x="0" y="44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7" name="Group 224"/>
            <p:cNvGrpSpPr>
              <a:grpSpLocks/>
            </p:cNvGrpSpPr>
            <p:nvPr/>
          </p:nvGrpSpPr>
          <p:grpSpPr bwMode="auto">
            <a:xfrm>
              <a:off x="15746" y="856"/>
              <a:ext cx="84" cy="1587"/>
              <a:chOff x="15746" y="856"/>
              <a:chExt cx="84" cy="1587"/>
            </a:xfrm>
          </p:grpSpPr>
          <p:sp>
            <p:nvSpPr>
              <p:cNvPr id="1254" name="Freeform 225"/>
              <p:cNvSpPr>
                <a:spLocks/>
              </p:cNvSpPr>
              <p:nvPr/>
            </p:nvSpPr>
            <p:spPr bwMode="auto">
              <a:xfrm>
                <a:off x="15746" y="856"/>
                <a:ext cx="84" cy="1587"/>
              </a:xfrm>
              <a:custGeom>
                <a:avLst/>
                <a:gdLst>
                  <a:gd name="T0" fmla="+- 0 15750 15746"/>
                  <a:gd name="T1" fmla="*/ T0 w 84"/>
                  <a:gd name="T2" fmla="+- 0 2443 856"/>
                  <a:gd name="T3" fmla="*/ 2443 h 1587"/>
                  <a:gd name="T4" fmla="+- 0 15746 15746"/>
                  <a:gd name="T5" fmla="*/ T4 w 84"/>
                  <a:gd name="T6" fmla="+- 0 988 856"/>
                  <a:gd name="T7" fmla="*/ 988 h 1587"/>
                  <a:gd name="T8" fmla="+- 0 15809 15746"/>
                  <a:gd name="T9" fmla="*/ T8 w 84"/>
                  <a:gd name="T10" fmla="+- 0 856 856"/>
                  <a:gd name="T11" fmla="*/ 856 h 1587"/>
                  <a:gd name="T12" fmla="+- 0 15830 15746"/>
                  <a:gd name="T13" fmla="*/ T12 w 84"/>
                  <a:gd name="T14" fmla="+- 0 2225 856"/>
                  <a:gd name="T15" fmla="*/ 2225 h 1587"/>
                  <a:gd name="T16" fmla="+- 0 15750 15746"/>
                  <a:gd name="T17" fmla="*/ T16 w 84"/>
                  <a:gd name="T18" fmla="+- 0 2443 856"/>
                  <a:gd name="T19" fmla="*/ 2443 h 1587"/>
                </a:gdLst>
                <a:ahLst/>
                <a:cxnLst>
                  <a:cxn ang="0">
                    <a:pos x="T1" y="T3"/>
                  </a:cxn>
                  <a:cxn ang="0">
                    <a:pos x="T5" y="T7"/>
                  </a:cxn>
                  <a:cxn ang="0">
                    <a:pos x="T9" y="T11"/>
                  </a:cxn>
                  <a:cxn ang="0">
                    <a:pos x="T13" y="T15"/>
                  </a:cxn>
                  <a:cxn ang="0">
                    <a:pos x="T17" y="T19"/>
                  </a:cxn>
                </a:cxnLst>
                <a:rect l="0" t="0" r="r" b="b"/>
                <a:pathLst>
                  <a:path w="84" h="1587">
                    <a:moveTo>
                      <a:pt x="4" y="1587"/>
                    </a:moveTo>
                    <a:lnTo>
                      <a:pt x="0" y="132"/>
                    </a:lnTo>
                    <a:lnTo>
                      <a:pt x="63" y="0"/>
                    </a:lnTo>
                    <a:lnTo>
                      <a:pt x="84" y="1369"/>
                    </a:lnTo>
                    <a:lnTo>
                      <a:pt x="4" y="1587"/>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8" name="Group 226"/>
            <p:cNvGrpSpPr>
              <a:grpSpLocks/>
            </p:cNvGrpSpPr>
            <p:nvPr/>
          </p:nvGrpSpPr>
          <p:grpSpPr bwMode="auto">
            <a:xfrm>
              <a:off x="15542" y="990"/>
              <a:ext cx="209" cy="1999"/>
              <a:chOff x="15542" y="990"/>
              <a:chExt cx="209" cy="1999"/>
            </a:xfrm>
          </p:grpSpPr>
          <p:sp>
            <p:nvSpPr>
              <p:cNvPr id="1253" name="Freeform 227"/>
              <p:cNvSpPr>
                <a:spLocks/>
              </p:cNvSpPr>
              <p:nvPr/>
            </p:nvSpPr>
            <p:spPr bwMode="auto">
              <a:xfrm>
                <a:off x="15542" y="990"/>
                <a:ext cx="209" cy="1999"/>
              </a:xfrm>
              <a:custGeom>
                <a:avLst/>
                <a:gdLst>
                  <a:gd name="T0" fmla="+- 0 15542 15542"/>
                  <a:gd name="T1" fmla="*/ T0 w 209"/>
                  <a:gd name="T2" fmla="+- 0 2988 990"/>
                  <a:gd name="T3" fmla="*/ 2988 h 1999"/>
                  <a:gd name="T4" fmla="+- 0 15542 15542"/>
                  <a:gd name="T5" fmla="*/ T4 w 209"/>
                  <a:gd name="T6" fmla="+- 0 1441 990"/>
                  <a:gd name="T7" fmla="*/ 1441 h 1999"/>
                  <a:gd name="T8" fmla="+- 0 15746 15542"/>
                  <a:gd name="T9" fmla="*/ T8 w 209"/>
                  <a:gd name="T10" fmla="+- 0 990 990"/>
                  <a:gd name="T11" fmla="*/ 990 h 1999"/>
                  <a:gd name="T12" fmla="+- 0 15751 15542"/>
                  <a:gd name="T13" fmla="*/ T12 w 209"/>
                  <a:gd name="T14" fmla="+- 0 2434 990"/>
                  <a:gd name="T15" fmla="*/ 2434 h 1999"/>
                  <a:gd name="T16" fmla="+- 0 15542 15542"/>
                  <a:gd name="T17" fmla="*/ T16 w 209"/>
                  <a:gd name="T18" fmla="+- 0 2988 990"/>
                  <a:gd name="T19" fmla="*/ 2988 h 1999"/>
                </a:gdLst>
                <a:ahLst/>
                <a:cxnLst>
                  <a:cxn ang="0">
                    <a:pos x="T1" y="T3"/>
                  </a:cxn>
                  <a:cxn ang="0">
                    <a:pos x="T5" y="T7"/>
                  </a:cxn>
                  <a:cxn ang="0">
                    <a:pos x="T9" y="T11"/>
                  </a:cxn>
                  <a:cxn ang="0">
                    <a:pos x="T13" y="T15"/>
                  </a:cxn>
                  <a:cxn ang="0">
                    <a:pos x="T17" y="T19"/>
                  </a:cxn>
                </a:cxnLst>
                <a:rect l="0" t="0" r="r" b="b"/>
                <a:pathLst>
                  <a:path w="209" h="1999">
                    <a:moveTo>
                      <a:pt x="0" y="1998"/>
                    </a:moveTo>
                    <a:lnTo>
                      <a:pt x="0" y="451"/>
                    </a:lnTo>
                    <a:lnTo>
                      <a:pt x="204" y="0"/>
                    </a:lnTo>
                    <a:lnTo>
                      <a:pt x="209" y="1444"/>
                    </a:lnTo>
                    <a:lnTo>
                      <a:pt x="0" y="1998"/>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9" name="Group 228"/>
            <p:cNvGrpSpPr>
              <a:grpSpLocks/>
            </p:cNvGrpSpPr>
            <p:nvPr/>
          </p:nvGrpSpPr>
          <p:grpSpPr bwMode="auto">
            <a:xfrm>
              <a:off x="15172" y="176"/>
              <a:ext cx="946" cy="429"/>
              <a:chOff x="15172" y="176"/>
              <a:chExt cx="946" cy="429"/>
            </a:xfrm>
          </p:grpSpPr>
          <p:sp>
            <p:nvSpPr>
              <p:cNvPr id="1252" name="Freeform 229"/>
              <p:cNvSpPr>
                <a:spLocks/>
              </p:cNvSpPr>
              <p:nvPr/>
            </p:nvSpPr>
            <p:spPr bwMode="auto">
              <a:xfrm>
                <a:off x="15172" y="176"/>
                <a:ext cx="946" cy="429"/>
              </a:xfrm>
              <a:custGeom>
                <a:avLst/>
                <a:gdLst>
                  <a:gd name="T0" fmla="+- 0 15925 15172"/>
                  <a:gd name="T1" fmla="*/ T0 w 946"/>
                  <a:gd name="T2" fmla="+- 0 605 176"/>
                  <a:gd name="T3" fmla="*/ 605 h 429"/>
                  <a:gd name="T4" fmla="+- 0 15172 15172"/>
                  <a:gd name="T5" fmla="*/ T4 w 946"/>
                  <a:gd name="T6" fmla="+- 0 605 176"/>
                  <a:gd name="T7" fmla="*/ 605 h 429"/>
                  <a:gd name="T8" fmla="+- 0 15430 15172"/>
                  <a:gd name="T9" fmla="*/ T8 w 946"/>
                  <a:gd name="T10" fmla="+- 0 176 176"/>
                  <a:gd name="T11" fmla="*/ 176 h 429"/>
                  <a:gd name="T12" fmla="+- 0 16119 15172"/>
                  <a:gd name="T13" fmla="*/ T12 w 946"/>
                  <a:gd name="T14" fmla="+- 0 178 176"/>
                  <a:gd name="T15" fmla="*/ 178 h 429"/>
                  <a:gd name="T16" fmla="+- 0 15925 15172"/>
                  <a:gd name="T17" fmla="*/ T16 w 946"/>
                  <a:gd name="T18" fmla="+- 0 605 176"/>
                  <a:gd name="T19" fmla="*/ 605 h 429"/>
                </a:gdLst>
                <a:ahLst/>
                <a:cxnLst>
                  <a:cxn ang="0">
                    <a:pos x="T1" y="T3"/>
                  </a:cxn>
                  <a:cxn ang="0">
                    <a:pos x="T5" y="T7"/>
                  </a:cxn>
                  <a:cxn ang="0">
                    <a:pos x="T9" y="T11"/>
                  </a:cxn>
                  <a:cxn ang="0">
                    <a:pos x="T13" y="T15"/>
                  </a:cxn>
                  <a:cxn ang="0">
                    <a:pos x="T17" y="T19"/>
                  </a:cxn>
                </a:cxnLst>
                <a:rect l="0" t="0" r="r" b="b"/>
                <a:pathLst>
                  <a:path w="946" h="429">
                    <a:moveTo>
                      <a:pt x="753" y="429"/>
                    </a:moveTo>
                    <a:lnTo>
                      <a:pt x="0" y="429"/>
                    </a:lnTo>
                    <a:lnTo>
                      <a:pt x="258" y="0"/>
                    </a:lnTo>
                    <a:lnTo>
                      <a:pt x="947" y="2"/>
                    </a:lnTo>
                    <a:lnTo>
                      <a:pt x="753" y="429"/>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0" name="Group 230"/>
            <p:cNvGrpSpPr>
              <a:grpSpLocks/>
            </p:cNvGrpSpPr>
            <p:nvPr/>
          </p:nvGrpSpPr>
          <p:grpSpPr bwMode="auto">
            <a:xfrm>
              <a:off x="15920" y="185"/>
              <a:ext cx="196" cy="1781"/>
              <a:chOff x="15920" y="185"/>
              <a:chExt cx="196" cy="1781"/>
            </a:xfrm>
          </p:grpSpPr>
          <p:sp>
            <p:nvSpPr>
              <p:cNvPr id="1251" name="Freeform 231"/>
              <p:cNvSpPr>
                <a:spLocks/>
              </p:cNvSpPr>
              <p:nvPr/>
            </p:nvSpPr>
            <p:spPr bwMode="auto">
              <a:xfrm>
                <a:off x="15920" y="185"/>
                <a:ext cx="196" cy="1781"/>
              </a:xfrm>
              <a:custGeom>
                <a:avLst/>
                <a:gdLst>
                  <a:gd name="T0" fmla="+- 0 15929 15920"/>
                  <a:gd name="T1" fmla="*/ T0 w 196"/>
                  <a:gd name="T2" fmla="+- 0 1966 185"/>
                  <a:gd name="T3" fmla="*/ 1966 h 1781"/>
                  <a:gd name="T4" fmla="+- 0 15920 15920"/>
                  <a:gd name="T5" fmla="*/ T4 w 196"/>
                  <a:gd name="T6" fmla="+- 0 616 185"/>
                  <a:gd name="T7" fmla="*/ 616 h 1781"/>
                  <a:gd name="T8" fmla="+- 0 16116 15920"/>
                  <a:gd name="T9" fmla="*/ T8 w 196"/>
                  <a:gd name="T10" fmla="+- 0 185 185"/>
                  <a:gd name="T11" fmla="*/ 185 h 1781"/>
                  <a:gd name="T12" fmla="+- 0 16114 15920"/>
                  <a:gd name="T13" fmla="*/ T12 w 196"/>
                  <a:gd name="T14" fmla="+- 0 1450 185"/>
                  <a:gd name="T15" fmla="*/ 1450 h 1781"/>
                  <a:gd name="T16" fmla="+- 0 15929 15920"/>
                  <a:gd name="T17" fmla="*/ T16 w 196"/>
                  <a:gd name="T18" fmla="+- 0 1966 185"/>
                  <a:gd name="T19" fmla="*/ 1966 h 1781"/>
                </a:gdLst>
                <a:ahLst/>
                <a:cxnLst>
                  <a:cxn ang="0">
                    <a:pos x="T1" y="T3"/>
                  </a:cxn>
                  <a:cxn ang="0">
                    <a:pos x="T5" y="T7"/>
                  </a:cxn>
                  <a:cxn ang="0">
                    <a:pos x="T9" y="T11"/>
                  </a:cxn>
                  <a:cxn ang="0">
                    <a:pos x="T13" y="T15"/>
                  </a:cxn>
                  <a:cxn ang="0">
                    <a:pos x="T17" y="T19"/>
                  </a:cxn>
                </a:cxnLst>
                <a:rect l="0" t="0" r="r" b="b"/>
                <a:pathLst>
                  <a:path w="196" h="1781">
                    <a:moveTo>
                      <a:pt x="9" y="1781"/>
                    </a:moveTo>
                    <a:lnTo>
                      <a:pt x="0" y="431"/>
                    </a:lnTo>
                    <a:lnTo>
                      <a:pt x="196" y="0"/>
                    </a:lnTo>
                    <a:lnTo>
                      <a:pt x="194" y="1265"/>
                    </a:lnTo>
                    <a:lnTo>
                      <a:pt x="9" y="178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1" name="Group 232"/>
            <p:cNvGrpSpPr>
              <a:grpSpLocks/>
            </p:cNvGrpSpPr>
            <p:nvPr/>
          </p:nvGrpSpPr>
          <p:grpSpPr bwMode="auto">
            <a:xfrm>
              <a:off x="11830" y="1443"/>
              <a:ext cx="907" cy="151"/>
              <a:chOff x="11830" y="1443"/>
              <a:chExt cx="907" cy="151"/>
            </a:xfrm>
          </p:grpSpPr>
          <p:sp>
            <p:nvSpPr>
              <p:cNvPr id="1250" name="Freeform 233"/>
              <p:cNvSpPr>
                <a:spLocks/>
              </p:cNvSpPr>
              <p:nvPr/>
            </p:nvSpPr>
            <p:spPr bwMode="auto">
              <a:xfrm>
                <a:off x="11830" y="1443"/>
                <a:ext cx="907" cy="151"/>
              </a:xfrm>
              <a:custGeom>
                <a:avLst/>
                <a:gdLst>
                  <a:gd name="T0" fmla="+- 0 12610 11830"/>
                  <a:gd name="T1" fmla="*/ T0 w 907"/>
                  <a:gd name="T2" fmla="+- 0 1594 1443"/>
                  <a:gd name="T3" fmla="*/ 1594 h 151"/>
                  <a:gd name="T4" fmla="+- 0 11830 11830"/>
                  <a:gd name="T5" fmla="*/ T4 w 907"/>
                  <a:gd name="T6" fmla="+- 0 1582 1443"/>
                  <a:gd name="T7" fmla="*/ 1582 h 151"/>
                  <a:gd name="T8" fmla="+- 0 11960 11830"/>
                  <a:gd name="T9" fmla="*/ T8 w 907"/>
                  <a:gd name="T10" fmla="+- 0 1443 1443"/>
                  <a:gd name="T11" fmla="*/ 1443 h 151"/>
                  <a:gd name="T12" fmla="+- 0 12737 11830"/>
                  <a:gd name="T13" fmla="*/ T12 w 907"/>
                  <a:gd name="T14" fmla="+- 0 1446 1443"/>
                  <a:gd name="T15" fmla="*/ 1446 h 151"/>
                  <a:gd name="T16" fmla="+- 0 12610 11830"/>
                  <a:gd name="T17" fmla="*/ T16 w 907"/>
                  <a:gd name="T18" fmla="+- 0 1594 1443"/>
                  <a:gd name="T19" fmla="*/ 1594 h 151"/>
                </a:gdLst>
                <a:ahLst/>
                <a:cxnLst>
                  <a:cxn ang="0">
                    <a:pos x="T1" y="T3"/>
                  </a:cxn>
                  <a:cxn ang="0">
                    <a:pos x="T5" y="T7"/>
                  </a:cxn>
                  <a:cxn ang="0">
                    <a:pos x="T9" y="T11"/>
                  </a:cxn>
                  <a:cxn ang="0">
                    <a:pos x="T13" y="T15"/>
                  </a:cxn>
                  <a:cxn ang="0">
                    <a:pos x="T17" y="T19"/>
                  </a:cxn>
                </a:cxnLst>
                <a:rect l="0" t="0" r="r" b="b"/>
                <a:pathLst>
                  <a:path w="907" h="151">
                    <a:moveTo>
                      <a:pt x="780" y="151"/>
                    </a:moveTo>
                    <a:lnTo>
                      <a:pt x="0" y="139"/>
                    </a:lnTo>
                    <a:lnTo>
                      <a:pt x="130" y="0"/>
                    </a:lnTo>
                    <a:lnTo>
                      <a:pt x="907" y="3"/>
                    </a:lnTo>
                    <a:lnTo>
                      <a:pt x="780" y="151"/>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2" name="Group 234"/>
            <p:cNvGrpSpPr>
              <a:grpSpLocks/>
            </p:cNvGrpSpPr>
            <p:nvPr/>
          </p:nvGrpSpPr>
          <p:grpSpPr bwMode="auto">
            <a:xfrm>
              <a:off x="15483" y="1438"/>
              <a:ext cx="66" cy="1730"/>
              <a:chOff x="15483" y="1438"/>
              <a:chExt cx="66" cy="1730"/>
            </a:xfrm>
          </p:grpSpPr>
          <p:sp>
            <p:nvSpPr>
              <p:cNvPr id="1249" name="Freeform 235"/>
              <p:cNvSpPr>
                <a:spLocks/>
              </p:cNvSpPr>
              <p:nvPr/>
            </p:nvSpPr>
            <p:spPr bwMode="auto">
              <a:xfrm>
                <a:off x="15483" y="1438"/>
                <a:ext cx="66" cy="1730"/>
              </a:xfrm>
              <a:custGeom>
                <a:avLst/>
                <a:gdLst>
                  <a:gd name="T0" fmla="+- 0 15483 15483"/>
                  <a:gd name="T1" fmla="*/ T0 w 66"/>
                  <a:gd name="T2" fmla="+- 0 3167 1438"/>
                  <a:gd name="T3" fmla="*/ 3167 h 1730"/>
                  <a:gd name="T4" fmla="+- 0 15483 15483"/>
                  <a:gd name="T5" fmla="*/ T4 w 66"/>
                  <a:gd name="T6" fmla="+- 0 1582 1438"/>
                  <a:gd name="T7" fmla="*/ 1582 h 1730"/>
                  <a:gd name="T8" fmla="+- 0 15549 15483"/>
                  <a:gd name="T9" fmla="*/ T8 w 66"/>
                  <a:gd name="T10" fmla="+- 0 1438 1438"/>
                  <a:gd name="T11" fmla="*/ 1438 h 1730"/>
                  <a:gd name="T12" fmla="+- 0 15545 15483"/>
                  <a:gd name="T13" fmla="*/ T12 w 66"/>
                  <a:gd name="T14" fmla="+- 0 2997 1438"/>
                  <a:gd name="T15" fmla="*/ 2997 h 1730"/>
                  <a:gd name="T16" fmla="+- 0 15483 15483"/>
                  <a:gd name="T17" fmla="*/ T16 w 66"/>
                  <a:gd name="T18" fmla="+- 0 3167 1438"/>
                  <a:gd name="T19" fmla="*/ 3167 h 1730"/>
                </a:gdLst>
                <a:ahLst/>
                <a:cxnLst>
                  <a:cxn ang="0">
                    <a:pos x="T1" y="T3"/>
                  </a:cxn>
                  <a:cxn ang="0">
                    <a:pos x="T5" y="T7"/>
                  </a:cxn>
                  <a:cxn ang="0">
                    <a:pos x="T9" y="T11"/>
                  </a:cxn>
                  <a:cxn ang="0">
                    <a:pos x="T13" y="T15"/>
                  </a:cxn>
                  <a:cxn ang="0">
                    <a:pos x="T17" y="T19"/>
                  </a:cxn>
                </a:cxnLst>
                <a:rect l="0" t="0" r="r" b="b"/>
                <a:pathLst>
                  <a:path w="66" h="1730">
                    <a:moveTo>
                      <a:pt x="0" y="1729"/>
                    </a:moveTo>
                    <a:lnTo>
                      <a:pt x="0" y="144"/>
                    </a:lnTo>
                    <a:lnTo>
                      <a:pt x="66" y="0"/>
                    </a:lnTo>
                    <a:lnTo>
                      <a:pt x="62" y="1559"/>
                    </a:lnTo>
                    <a:lnTo>
                      <a:pt x="0" y="172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3" name="Group 236"/>
            <p:cNvGrpSpPr>
              <a:grpSpLocks/>
            </p:cNvGrpSpPr>
            <p:nvPr/>
          </p:nvGrpSpPr>
          <p:grpSpPr bwMode="auto">
            <a:xfrm>
              <a:off x="14576" y="1435"/>
              <a:ext cx="969" cy="154"/>
              <a:chOff x="14576" y="1435"/>
              <a:chExt cx="969" cy="154"/>
            </a:xfrm>
          </p:grpSpPr>
          <p:sp>
            <p:nvSpPr>
              <p:cNvPr id="1248" name="Freeform 237"/>
              <p:cNvSpPr>
                <a:spLocks/>
              </p:cNvSpPr>
              <p:nvPr/>
            </p:nvSpPr>
            <p:spPr bwMode="auto">
              <a:xfrm>
                <a:off x="14576" y="1435"/>
                <a:ext cx="969" cy="154"/>
              </a:xfrm>
              <a:custGeom>
                <a:avLst/>
                <a:gdLst>
                  <a:gd name="T0" fmla="+- 0 15479 14576"/>
                  <a:gd name="T1" fmla="*/ T0 w 969"/>
                  <a:gd name="T2" fmla="+- 0 1589 1435"/>
                  <a:gd name="T3" fmla="*/ 1589 h 154"/>
                  <a:gd name="T4" fmla="+- 0 14576 14576"/>
                  <a:gd name="T5" fmla="*/ T4 w 969"/>
                  <a:gd name="T6" fmla="+- 0 1586 1435"/>
                  <a:gd name="T7" fmla="*/ 1586 h 154"/>
                  <a:gd name="T8" fmla="+- 0 14670 14576"/>
                  <a:gd name="T9" fmla="*/ T8 w 969"/>
                  <a:gd name="T10" fmla="+- 0 1435 1435"/>
                  <a:gd name="T11" fmla="*/ 1435 h 154"/>
                  <a:gd name="T12" fmla="+- 0 15545 14576"/>
                  <a:gd name="T13" fmla="*/ T12 w 969"/>
                  <a:gd name="T14" fmla="+- 0 1440 1435"/>
                  <a:gd name="T15" fmla="*/ 1440 h 154"/>
                  <a:gd name="T16" fmla="+- 0 15479 14576"/>
                  <a:gd name="T17" fmla="*/ T16 w 969"/>
                  <a:gd name="T18" fmla="+- 0 1589 1435"/>
                  <a:gd name="T19" fmla="*/ 1589 h 154"/>
                </a:gdLst>
                <a:ahLst/>
                <a:cxnLst>
                  <a:cxn ang="0">
                    <a:pos x="T1" y="T3"/>
                  </a:cxn>
                  <a:cxn ang="0">
                    <a:pos x="T5" y="T7"/>
                  </a:cxn>
                  <a:cxn ang="0">
                    <a:pos x="T9" y="T11"/>
                  </a:cxn>
                  <a:cxn ang="0">
                    <a:pos x="T13" y="T15"/>
                  </a:cxn>
                  <a:cxn ang="0">
                    <a:pos x="T17" y="T19"/>
                  </a:cxn>
                </a:cxnLst>
                <a:rect l="0" t="0" r="r" b="b"/>
                <a:pathLst>
                  <a:path w="969" h="154">
                    <a:moveTo>
                      <a:pt x="903" y="154"/>
                    </a:moveTo>
                    <a:lnTo>
                      <a:pt x="0" y="151"/>
                    </a:lnTo>
                    <a:lnTo>
                      <a:pt x="94" y="0"/>
                    </a:lnTo>
                    <a:lnTo>
                      <a:pt x="969" y="5"/>
                    </a:lnTo>
                    <a:lnTo>
                      <a:pt x="903" y="154"/>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4" name="Group 238"/>
            <p:cNvGrpSpPr>
              <a:grpSpLocks/>
            </p:cNvGrpSpPr>
            <p:nvPr/>
          </p:nvGrpSpPr>
          <p:grpSpPr bwMode="auto">
            <a:xfrm>
              <a:off x="12733" y="1000"/>
              <a:ext cx="1107" cy="1361"/>
              <a:chOff x="12733" y="1000"/>
              <a:chExt cx="1107" cy="1361"/>
            </a:xfrm>
          </p:grpSpPr>
          <p:sp>
            <p:nvSpPr>
              <p:cNvPr id="1247" name="Freeform 239"/>
              <p:cNvSpPr>
                <a:spLocks/>
              </p:cNvSpPr>
              <p:nvPr/>
            </p:nvSpPr>
            <p:spPr bwMode="auto">
              <a:xfrm>
                <a:off x="12733" y="1000"/>
                <a:ext cx="1107" cy="1361"/>
              </a:xfrm>
              <a:custGeom>
                <a:avLst/>
                <a:gdLst>
                  <a:gd name="T0" fmla="+- 0 13578 12733"/>
                  <a:gd name="T1" fmla="*/ T0 w 1107"/>
                  <a:gd name="T2" fmla="+- 0 2361 1000"/>
                  <a:gd name="T3" fmla="*/ 2361 h 1361"/>
                  <a:gd name="T4" fmla="+- 0 12733 12733"/>
                  <a:gd name="T5" fmla="*/ T4 w 1107"/>
                  <a:gd name="T6" fmla="+- 0 1447 1000"/>
                  <a:gd name="T7" fmla="*/ 1447 h 1361"/>
                  <a:gd name="T8" fmla="+- 0 13108 12733"/>
                  <a:gd name="T9" fmla="*/ T8 w 1107"/>
                  <a:gd name="T10" fmla="+- 0 1000 1000"/>
                  <a:gd name="T11" fmla="*/ 1000 h 1361"/>
                  <a:gd name="T12" fmla="+- 0 13840 12733"/>
                  <a:gd name="T13" fmla="*/ T12 w 1107"/>
                  <a:gd name="T14" fmla="+- 0 1923 1000"/>
                  <a:gd name="T15" fmla="*/ 1923 h 1361"/>
                  <a:gd name="T16" fmla="+- 0 13578 12733"/>
                  <a:gd name="T17" fmla="*/ T16 w 1107"/>
                  <a:gd name="T18" fmla="+- 0 2361 1000"/>
                  <a:gd name="T19" fmla="*/ 2361 h 1361"/>
                </a:gdLst>
                <a:ahLst/>
                <a:cxnLst>
                  <a:cxn ang="0">
                    <a:pos x="T1" y="T3"/>
                  </a:cxn>
                  <a:cxn ang="0">
                    <a:pos x="T5" y="T7"/>
                  </a:cxn>
                  <a:cxn ang="0">
                    <a:pos x="T9" y="T11"/>
                  </a:cxn>
                  <a:cxn ang="0">
                    <a:pos x="T13" y="T15"/>
                  </a:cxn>
                  <a:cxn ang="0">
                    <a:pos x="T17" y="T19"/>
                  </a:cxn>
                </a:cxnLst>
                <a:rect l="0" t="0" r="r" b="b"/>
                <a:pathLst>
                  <a:path w="1107" h="1361">
                    <a:moveTo>
                      <a:pt x="845" y="1361"/>
                    </a:moveTo>
                    <a:lnTo>
                      <a:pt x="0" y="447"/>
                    </a:lnTo>
                    <a:lnTo>
                      <a:pt x="375" y="0"/>
                    </a:lnTo>
                    <a:lnTo>
                      <a:pt x="1107" y="923"/>
                    </a:lnTo>
                    <a:lnTo>
                      <a:pt x="845" y="1361"/>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5" name="Group 240"/>
            <p:cNvGrpSpPr>
              <a:grpSpLocks/>
            </p:cNvGrpSpPr>
            <p:nvPr/>
          </p:nvGrpSpPr>
          <p:grpSpPr bwMode="auto">
            <a:xfrm>
              <a:off x="13581" y="993"/>
              <a:ext cx="1352" cy="1367"/>
              <a:chOff x="13581" y="993"/>
              <a:chExt cx="1352" cy="1367"/>
            </a:xfrm>
          </p:grpSpPr>
          <p:sp>
            <p:nvSpPr>
              <p:cNvPr id="1246" name="Freeform 241"/>
              <p:cNvSpPr>
                <a:spLocks/>
              </p:cNvSpPr>
              <p:nvPr/>
            </p:nvSpPr>
            <p:spPr bwMode="auto">
              <a:xfrm>
                <a:off x="13581" y="993"/>
                <a:ext cx="1352" cy="1367"/>
              </a:xfrm>
              <a:custGeom>
                <a:avLst/>
                <a:gdLst>
                  <a:gd name="T0" fmla="+- 0 13581 13581"/>
                  <a:gd name="T1" fmla="*/ T0 w 1352"/>
                  <a:gd name="T2" fmla="+- 0 2360 993"/>
                  <a:gd name="T3" fmla="*/ 2360 h 1367"/>
                  <a:gd name="T4" fmla="+- 0 13862 13581"/>
                  <a:gd name="T5" fmla="*/ T4 w 1352"/>
                  <a:gd name="T6" fmla="+- 0 1884 993"/>
                  <a:gd name="T7" fmla="*/ 1884 h 1367"/>
                  <a:gd name="T8" fmla="+- 0 14933 13581"/>
                  <a:gd name="T9" fmla="*/ T8 w 1352"/>
                  <a:gd name="T10" fmla="+- 0 993 993"/>
                  <a:gd name="T11" fmla="*/ 993 h 1367"/>
                  <a:gd name="T12" fmla="+- 0 14668 13581"/>
                  <a:gd name="T13" fmla="*/ T12 w 1352"/>
                  <a:gd name="T14" fmla="+- 0 1427 993"/>
                  <a:gd name="T15" fmla="*/ 1427 h 1367"/>
                  <a:gd name="T16" fmla="+- 0 13581 13581"/>
                  <a:gd name="T17" fmla="*/ T16 w 1352"/>
                  <a:gd name="T18" fmla="+- 0 2360 993"/>
                  <a:gd name="T19" fmla="*/ 2360 h 1367"/>
                </a:gdLst>
                <a:ahLst/>
                <a:cxnLst>
                  <a:cxn ang="0">
                    <a:pos x="T1" y="T3"/>
                  </a:cxn>
                  <a:cxn ang="0">
                    <a:pos x="T5" y="T7"/>
                  </a:cxn>
                  <a:cxn ang="0">
                    <a:pos x="T9" y="T11"/>
                  </a:cxn>
                  <a:cxn ang="0">
                    <a:pos x="T13" y="T15"/>
                  </a:cxn>
                  <a:cxn ang="0">
                    <a:pos x="T17" y="T19"/>
                  </a:cxn>
                </a:cxnLst>
                <a:rect l="0" t="0" r="r" b="b"/>
                <a:pathLst>
                  <a:path w="1352" h="1367">
                    <a:moveTo>
                      <a:pt x="0" y="1367"/>
                    </a:moveTo>
                    <a:lnTo>
                      <a:pt x="281" y="891"/>
                    </a:lnTo>
                    <a:lnTo>
                      <a:pt x="1352" y="0"/>
                    </a:lnTo>
                    <a:lnTo>
                      <a:pt x="1087" y="434"/>
                    </a:lnTo>
                    <a:lnTo>
                      <a:pt x="0" y="136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6" name="Group 242"/>
            <p:cNvGrpSpPr>
              <a:grpSpLocks/>
            </p:cNvGrpSpPr>
            <p:nvPr/>
          </p:nvGrpSpPr>
          <p:grpSpPr bwMode="auto">
            <a:xfrm>
              <a:off x="13109" y="868"/>
              <a:ext cx="828" cy="1058"/>
              <a:chOff x="13109" y="868"/>
              <a:chExt cx="828" cy="1058"/>
            </a:xfrm>
          </p:grpSpPr>
          <p:sp>
            <p:nvSpPr>
              <p:cNvPr id="1245" name="Freeform 243"/>
              <p:cNvSpPr>
                <a:spLocks/>
              </p:cNvSpPr>
              <p:nvPr/>
            </p:nvSpPr>
            <p:spPr bwMode="auto">
              <a:xfrm>
                <a:off x="13109" y="868"/>
                <a:ext cx="828" cy="1058"/>
              </a:xfrm>
              <a:custGeom>
                <a:avLst/>
                <a:gdLst>
                  <a:gd name="T0" fmla="+- 0 13842 13109"/>
                  <a:gd name="T1" fmla="*/ T0 w 828"/>
                  <a:gd name="T2" fmla="+- 0 1926 868"/>
                  <a:gd name="T3" fmla="*/ 1926 h 1058"/>
                  <a:gd name="T4" fmla="+- 0 13109 13109"/>
                  <a:gd name="T5" fmla="*/ T4 w 828"/>
                  <a:gd name="T6" fmla="+- 0 1000 868"/>
                  <a:gd name="T7" fmla="*/ 1000 h 1058"/>
                  <a:gd name="T8" fmla="+- 0 13223 13109"/>
                  <a:gd name="T9" fmla="*/ T8 w 828"/>
                  <a:gd name="T10" fmla="+- 0 868 868"/>
                  <a:gd name="T11" fmla="*/ 868 h 1058"/>
                  <a:gd name="T12" fmla="+- 0 13937 13109"/>
                  <a:gd name="T13" fmla="*/ T12 w 828"/>
                  <a:gd name="T14" fmla="+- 0 1759 868"/>
                  <a:gd name="T15" fmla="*/ 1759 h 1058"/>
                  <a:gd name="T16" fmla="+- 0 13842 13109"/>
                  <a:gd name="T17" fmla="*/ T16 w 828"/>
                  <a:gd name="T18" fmla="+- 0 1926 868"/>
                  <a:gd name="T19" fmla="*/ 1926 h 1058"/>
                </a:gdLst>
                <a:ahLst/>
                <a:cxnLst>
                  <a:cxn ang="0">
                    <a:pos x="T1" y="T3"/>
                  </a:cxn>
                  <a:cxn ang="0">
                    <a:pos x="T5" y="T7"/>
                  </a:cxn>
                  <a:cxn ang="0">
                    <a:pos x="T9" y="T11"/>
                  </a:cxn>
                  <a:cxn ang="0">
                    <a:pos x="T13" y="T15"/>
                  </a:cxn>
                  <a:cxn ang="0">
                    <a:pos x="T17" y="T19"/>
                  </a:cxn>
                </a:cxnLst>
                <a:rect l="0" t="0" r="r" b="b"/>
                <a:pathLst>
                  <a:path w="828" h="1058">
                    <a:moveTo>
                      <a:pt x="733" y="1058"/>
                    </a:moveTo>
                    <a:lnTo>
                      <a:pt x="0" y="132"/>
                    </a:lnTo>
                    <a:lnTo>
                      <a:pt x="114" y="0"/>
                    </a:lnTo>
                    <a:lnTo>
                      <a:pt x="828" y="891"/>
                    </a:lnTo>
                    <a:lnTo>
                      <a:pt x="733" y="105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7" name="Group 244"/>
            <p:cNvGrpSpPr>
              <a:grpSpLocks/>
            </p:cNvGrpSpPr>
            <p:nvPr/>
          </p:nvGrpSpPr>
          <p:grpSpPr bwMode="auto">
            <a:xfrm>
              <a:off x="13843" y="856"/>
              <a:ext cx="1174" cy="1067"/>
              <a:chOff x="13843" y="856"/>
              <a:chExt cx="1174" cy="1067"/>
            </a:xfrm>
          </p:grpSpPr>
          <p:sp>
            <p:nvSpPr>
              <p:cNvPr id="1244" name="Freeform 245"/>
              <p:cNvSpPr>
                <a:spLocks/>
              </p:cNvSpPr>
              <p:nvPr/>
            </p:nvSpPr>
            <p:spPr bwMode="auto">
              <a:xfrm>
                <a:off x="13843" y="856"/>
                <a:ext cx="1174" cy="1067"/>
              </a:xfrm>
              <a:custGeom>
                <a:avLst/>
                <a:gdLst>
                  <a:gd name="T0" fmla="+- 0 13843 13843"/>
                  <a:gd name="T1" fmla="*/ T0 w 1174"/>
                  <a:gd name="T2" fmla="+- 0 1924 856"/>
                  <a:gd name="T3" fmla="*/ 1924 h 1067"/>
                  <a:gd name="T4" fmla="+- 0 13943 13843"/>
                  <a:gd name="T5" fmla="*/ T4 w 1174"/>
                  <a:gd name="T6" fmla="+- 0 1758 856"/>
                  <a:gd name="T7" fmla="*/ 1758 h 1067"/>
                  <a:gd name="T8" fmla="+- 0 15017 13843"/>
                  <a:gd name="T9" fmla="*/ T8 w 1174"/>
                  <a:gd name="T10" fmla="+- 0 856 856"/>
                  <a:gd name="T11" fmla="*/ 856 h 1067"/>
                  <a:gd name="T12" fmla="+- 0 14927 13843"/>
                  <a:gd name="T13" fmla="*/ T12 w 1174"/>
                  <a:gd name="T14" fmla="+- 0 996 856"/>
                  <a:gd name="T15" fmla="*/ 996 h 1067"/>
                  <a:gd name="T16" fmla="+- 0 13843 13843"/>
                  <a:gd name="T17" fmla="*/ T16 w 1174"/>
                  <a:gd name="T18" fmla="+- 0 1924 856"/>
                  <a:gd name="T19" fmla="*/ 1924 h 1067"/>
                </a:gdLst>
                <a:ahLst/>
                <a:cxnLst>
                  <a:cxn ang="0">
                    <a:pos x="T1" y="T3"/>
                  </a:cxn>
                  <a:cxn ang="0">
                    <a:pos x="T5" y="T7"/>
                  </a:cxn>
                  <a:cxn ang="0">
                    <a:pos x="T9" y="T11"/>
                  </a:cxn>
                  <a:cxn ang="0">
                    <a:pos x="T13" y="T15"/>
                  </a:cxn>
                  <a:cxn ang="0">
                    <a:pos x="T17" y="T19"/>
                  </a:cxn>
                </a:cxnLst>
                <a:rect l="0" t="0" r="r" b="b"/>
                <a:pathLst>
                  <a:path w="1174" h="1067">
                    <a:moveTo>
                      <a:pt x="0" y="1068"/>
                    </a:moveTo>
                    <a:lnTo>
                      <a:pt x="100" y="902"/>
                    </a:lnTo>
                    <a:lnTo>
                      <a:pt x="1174" y="0"/>
                    </a:lnTo>
                    <a:lnTo>
                      <a:pt x="1084" y="140"/>
                    </a:lnTo>
                    <a:lnTo>
                      <a:pt x="0" y="106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8" name="Group 246"/>
            <p:cNvGrpSpPr>
              <a:grpSpLocks/>
            </p:cNvGrpSpPr>
            <p:nvPr/>
          </p:nvGrpSpPr>
          <p:grpSpPr bwMode="auto">
            <a:xfrm>
              <a:off x="13450" y="168"/>
              <a:ext cx="1975" cy="1277"/>
              <a:chOff x="13450" y="168"/>
              <a:chExt cx="1975" cy="1277"/>
            </a:xfrm>
          </p:grpSpPr>
          <p:sp>
            <p:nvSpPr>
              <p:cNvPr id="1242" name="Freeform 247"/>
              <p:cNvSpPr>
                <a:spLocks/>
              </p:cNvSpPr>
              <p:nvPr/>
            </p:nvSpPr>
            <p:spPr bwMode="auto">
              <a:xfrm>
                <a:off x="13450" y="168"/>
                <a:ext cx="1975" cy="1277"/>
              </a:xfrm>
              <a:custGeom>
                <a:avLst/>
                <a:gdLst>
                  <a:gd name="T0" fmla="+- 0 14131 13450"/>
                  <a:gd name="T1" fmla="*/ T0 w 1975"/>
                  <a:gd name="T2" fmla="+- 0 1444 168"/>
                  <a:gd name="T3" fmla="*/ 1444 h 1277"/>
                  <a:gd name="T4" fmla="+- 0 13450 13450"/>
                  <a:gd name="T5" fmla="*/ T4 w 1975"/>
                  <a:gd name="T6" fmla="+- 0 609 168"/>
                  <a:gd name="T7" fmla="*/ 609 h 1277"/>
                  <a:gd name="T8" fmla="+- 0 13815 13450"/>
                  <a:gd name="T9" fmla="*/ T8 w 1975"/>
                  <a:gd name="T10" fmla="+- 0 168 168"/>
                  <a:gd name="T11" fmla="*/ 168 h 1277"/>
                  <a:gd name="T12" fmla="+- 0 14609 13450"/>
                  <a:gd name="T13" fmla="*/ T12 w 1975"/>
                  <a:gd name="T14" fmla="+- 0 642 168"/>
                  <a:gd name="T15" fmla="*/ 642 h 1277"/>
                  <a:gd name="T16" fmla="+- 0 15119 13450"/>
                  <a:gd name="T17" fmla="*/ T16 w 1975"/>
                  <a:gd name="T18" fmla="+- 0 642 168"/>
                  <a:gd name="T19" fmla="*/ 642 h 1277"/>
                  <a:gd name="T20" fmla="+- 0 14131 13450"/>
                  <a:gd name="T21" fmla="*/ T20 w 1975"/>
                  <a:gd name="T22" fmla="+- 0 1444 168"/>
                  <a:gd name="T23" fmla="*/ 1444 h 1277"/>
                </a:gdLst>
                <a:ahLst/>
                <a:cxnLst>
                  <a:cxn ang="0">
                    <a:pos x="T1" y="T3"/>
                  </a:cxn>
                  <a:cxn ang="0">
                    <a:pos x="T5" y="T7"/>
                  </a:cxn>
                  <a:cxn ang="0">
                    <a:pos x="T9" y="T11"/>
                  </a:cxn>
                  <a:cxn ang="0">
                    <a:pos x="T13" y="T15"/>
                  </a:cxn>
                  <a:cxn ang="0">
                    <a:pos x="T17" y="T19"/>
                  </a:cxn>
                  <a:cxn ang="0">
                    <a:pos x="T21" y="T23"/>
                  </a:cxn>
                </a:cxnLst>
                <a:rect l="0" t="0" r="r" b="b"/>
                <a:pathLst>
                  <a:path w="1975" h="1277">
                    <a:moveTo>
                      <a:pt x="681" y="1276"/>
                    </a:moveTo>
                    <a:lnTo>
                      <a:pt x="0" y="441"/>
                    </a:lnTo>
                    <a:lnTo>
                      <a:pt x="365" y="0"/>
                    </a:lnTo>
                    <a:lnTo>
                      <a:pt x="1159" y="474"/>
                    </a:lnTo>
                    <a:lnTo>
                      <a:pt x="1669" y="474"/>
                    </a:lnTo>
                    <a:lnTo>
                      <a:pt x="681" y="127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3" name="Freeform 248"/>
              <p:cNvSpPr>
                <a:spLocks/>
              </p:cNvSpPr>
              <p:nvPr/>
            </p:nvSpPr>
            <p:spPr bwMode="auto">
              <a:xfrm>
                <a:off x="13450" y="168"/>
                <a:ext cx="1975" cy="1277"/>
              </a:xfrm>
              <a:custGeom>
                <a:avLst/>
                <a:gdLst>
                  <a:gd name="T0" fmla="+- 0 15119 13450"/>
                  <a:gd name="T1" fmla="*/ T0 w 1975"/>
                  <a:gd name="T2" fmla="+- 0 642 168"/>
                  <a:gd name="T3" fmla="*/ 642 h 1277"/>
                  <a:gd name="T4" fmla="+- 0 14609 13450"/>
                  <a:gd name="T5" fmla="*/ T4 w 1975"/>
                  <a:gd name="T6" fmla="+- 0 642 168"/>
                  <a:gd name="T7" fmla="*/ 642 h 1277"/>
                  <a:gd name="T8" fmla="+- 0 15426 13450"/>
                  <a:gd name="T9" fmla="*/ T8 w 1975"/>
                  <a:gd name="T10" fmla="+- 0 188 168"/>
                  <a:gd name="T11" fmla="*/ 188 h 1277"/>
                  <a:gd name="T12" fmla="+- 0 15179 13450"/>
                  <a:gd name="T13" fmla="*/ T12 w 1975"/>
                  <a:gd name="T14" fmla="+- 0 593 168"/>
                  <a:gd name="T15" fmla="*/ 593 h 1277"/>
                  <a:gd name="T16" fmla="+- 0 15119 13450"/>
                  <a:gd name="T17" fmla="*/ T16 w 1975"/>
                  <a:gd name="T18" fmla="+- 0 642 168"/>
                  <a:gd name="T19" fmla="*/ 642 h 1277"/>
                </a:gdLst>
                <a:ahLst/>
                <a:cxnLst>
                  <a:cxn ang="0">
                    <a:pos x="T1" y="T3"/>
                  </a:cxn>
                  <a:cxn ang="0">
                    <a:pos x="T5" y="T7"/>
                  </a:cxn>
                  <a:cxn ang="0">
                    <a:pos x="T9" y="T11"/>
                  </a:cxn>
                  <a:cxn ang="0">
                    <a:pos x="T13" y="T15"/>
                  </a:cxn>
                  <a:cxn ang="0">
                    <a:pos x="T17" y="T19"/>
                  </a:cxn>
                </a:cxnLst>
                <a:rect l="0" t="0" r="r" b="b"/>
                <a:pathLst>
                  <a:path w="1975" h="1277">
                    <a:moveTo>
                      <a:pt x="1669" y="474"/>
                    </a:moveTo>
                    <a:lnTo>
                      <a:pt x="1159" y="474"/>
                    </a:lnTo>
                    <a:lnTo>
                      <a:pt x="1976" y="20"/>
                    </a:lnTo>
                    <a:lnTo>
                      <a:pt x="1729" y="425"/>
                    </a:lnTo>
                    <a:lnTo>
                      <a:pt x="1669" y="474"/>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9" name="Group 249"/>
            <p:cNvGrpSpPr>
              <a:grpSpLocks/>
            </p:cNvGrpSpPr>
            <p:nvPr/>
          </p:nvGrpSpPr>
          <p:grpSpPr bwMode="auto">
            <a:xfrm>
              <a:off x="12610" y="1431"/>
              <a:ext cx="2056" cy="1063"/>
              <a:chOff x="12610" y="1431"/>
              <a:chExt cx="2056" cy="1063"/>
            </a:xfrm>
          </p:grpSpPr>
          <p:sp>
            <p:nvSpPr>
              <p:cNvPr id="1240" name="Freeform 250"/>
              <p:cNvSpPr>
                <a:spLocks/>
              </p:cNvSpPr>
              <p:nvPr/>
            </p:nvSpPr>
            <p:spPr bwMode="auto">
              <a:xfrm>
                <a:off x="12610" y="1431"/>
                <a:ext cx="2056" cy="1063"/>
              </a:xfrm>
              <a:custGeom>
                <a:avLst/>
                <a:gdLst>
                  <a:gd name="T0" fmla="+- 0 13654 12610"/>
                  <a:gd name="T1" fmla="*/ T0 w 2056"/>
                  <a:gd name="T2" fmla="+- 0 2364 1431"/>
                  <a:gd name="T3" fmla="*/ 2364 h 1063"/>
                  <a:gd name="T4" fmla="+- 0 13580 12610"/>
                  <a:gd name="T5" fmla="*/ T4 w 2056"/>
                  <a:gd name="T6" fmla="+- 0 2364 1431"/>
                  <a:gd name="T7" fmla="*/ 2364 h 1063"/>
                  <a:gd name="T8" fmla="+- 0 14666 12610"/>
                  <a:gd name="T9" fmla="*/ T8 w 2056"/>
                  <a:gd name="T10" fmla="+- 0 1431 1431"/>
                  <a:gd name="T11" fmla="*/ 1431 h 1063"/>
                  <a:gd name="T12" fmla="+- 0 14578 12610"/>
                  <a:gd name="T13" fmla="*/ T12 w 2056"/>
                  <a:gd name="T14" fmla="+- 0 1589 1431"/>
                  <a:gd name="T15" fmla="*/ 1589 h 1063"/>
                  <a:gd name="T16" fmla="+- 0 13654 12610"/>
                  <a:gd name="T17" fmla="*/ T16 w 2056"/>
                  <a:gd name="T18" fmla="+- 0 2364 1431"/>
                  <a:gd name="T19" fmla="*/ 2364 h 1063"/>
                </a:gdLst>
                <a:ahLst/>
                <a:cxnLst>
                  <a:cxn ang="0">
                    <a:pos x="T1" y="T3"/>
                  </a:cxn>
                  <a:cxn ang="0">
                    <a:pos x="T5" y="T7"/>
                  </a:cxn>
                  <a:cxn ang="0">
                    <a:pos x="T9" y="T11"/>
                  </a:cxn>
                  <a:cxn ang="0">
                    <a:pos x="T13" y="T15"/>
                  </a:cxn>
                  <a:cxn ang="0">
                    <a:pos x="T17" y="T19"/>
                  </a:cxn>
                </a:cxnLst>
                <a:rect l="0" t="0" r="r" b="b"/>
                <a:pathLst>
                  <a:path w="2056" h="1063">
                    <a:moveTo>
                      <a:pt x="1044" y="933"/>
                    </a:moveTo>
                    <a:lnTo>
                      <a:pt x="970" y="933"/>
                    </a:lnTo>
                    <a:lnTo>
                      <a:pt x="2056" y="0"/>
                    </a:lnTo>
                    <a:lnTo>
                      <a:pt x="1968" y="158"/>
                    </a:lnTo>
                    <a:lnTo>
                      <a:pt x="1044" y="93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1" name="Freeform 251"/>
              <p:cNvSpPr>
                <a:spLocks/>
              </p:cNvSpPr>
              <p:nvPr/>
            </p:nvSpPr>
            <p:spPr bwMode="auto">
              <a:xfrm>
                <a:off x="12610" y="1431"/>
                <a:ext cx="2056" cy="1063"/>
              </a:xfrm>
              <a:custGeom>
                <a:avLst/>
                <a:gdLst>
                  <a:gd name="T0" fmla="+- 0 13500 12610"/>
                  <a:gd name="T1" fmla="*/ T0 w 2056"/>
                  <a:gd name="T2" fmla="+- 0 2493 1431"/>
                  <a:gd name="T3" fmla="*/ 2493 h 1063"/>
                  <a:gd name="T4" fmla="+- 0 12610 12610"/>
                  <a:gd name="T5" fmla="*/ T4 w 2056"/>
                  <a:gd name="T6" fmla="+- 0 1594 1431"/>
                  <a:gd name="T7" fmla="*/ 1594 h 1063"/>
                  <a:gd name="T8" fmla="+- 0 12733 12610"/>
                  <a:gd name="T9" fmla="*/ T8 w 2056"/>
                  <a:gd name="T10" fmla="+- 0 1447 1431"/>
                  <a:gd name="T11" fmla="*/ 1447 h 1063"/>
                  <a:gd name="T12" fmla="+- 0 13580 12610"/>
                  <a:gd name="T13" fmla="*/ T12 w 2056"/>
                  <a:gd name="T14" fmla="+- 0 2364 1431"/>
                  <a:gd name="T15" fmla="*/ 2364 h 1063"/>
                  <a:gd name="T16" fmla="+- 0 13654 12610"/>
                  <a:gd name="T17" fmla="*/ T16 w 2056"/>
                  <a:gd name="T18" fmla="+- 0 2364 1431"/>
                  <a:gd name="T19" fmla="*/ 2364 h 1063"/>
                  <a:gd name="T20" fmla="+- 0 13500 12610"/>
                  <a:gd name="T21" fmla="*/ T20 w 2056"/>
                  <a:gd name="T22" fmla="+- 0 2493 1431"/>
                  <a:gd name="T23" fmla="*/ 2493 h 1063"/>
                </a:gdLst>
                <a:ahLst/>
                <a:cxnLst>
                  <a:cxn ang="0">
                    <a:pos x="T1" y="T3"/>
                  </a:cxn>
                  <a:cxn ang="0">
                    <a:pos x="T5" y="T7"/>
                  </a:cxn>
                  <a:cxn ang="0">
                    <a:pos x="T9" y="T11"/>
                  </a:cxn>
                  <a:cxn ang="0">
                    <a:pos x="T13" y="T15"/>
                  </a:cxn>
                  <a:cxn ang="0">
                    <a:pos x="T17" y="T19"/>
                  </a:cxn>
                  <a:cxn ang="0">
                    <a:pos x="T21" y="T23"/>
                  </a:cxn>
                </a:cxnLst>
                <a:rect l="0" t="0" r="r" b="b"/>
                <a:pathLst>
                  <a:path w="2056" h="1063">
                    <a:moveTo>
                      <a:pt x="890" y="1062"/>
                    </a:moveTo>
                    <a:lnTo>
                      <a:pt x="0" y="163"/>
                    </a:lnTo>
                    <a:lnTo>
                      <a:pt x="123" y="16"/>
                    </a:lnTo>
                    <a:lnTo>
                      <a:pt x="970" y="933"/>
                    </a:lnTo>
                    <a:lnTo>
                      <a:pt x="1044" y="933"/>
                    </a:lnTo>
                    <a:lnTo>
                      <a:pt x="890" y="1062"/>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276" name="Picture 25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13" y="1134"/>
                <a:ext cx="2650" cy="1657"/>
              </a:xfrm>
              <a:prstGeom prst="rect">
                <a:avLst/>
              </a:prstGeom>
              <a:noFill/>
              <a:extLst>
                <a:ext uri="{909E8E84-426E-40DD-AFC4-6F175D3DCCD1}">
                  <a14:hiddenFill xmlns:a14="http://schemas.microsoft.com/office/drawing/2010/main">
                    <a:solidFill>
                      <a:srgbClr val="FFFFFF"/>
                    </a:solidFill>
                  </a14:hiddenFill>
                </a:ext>
              </a:extLst>
            </p:spPr>
          </p:pic>
          <p:pic>
            <p:nvPicPr>
              <p:cNvPr id="1277" name="Picture 25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20" y="1292"/>
                <a:ext cx="4262" cy="2183"/>
              </a:xfrm>
              <a:prstGeom prst="rect">
                <a:avLst/>
              </a:prstGeom>
              <a:noFill/>
              <a:extLst>
                <a:ext uri="{909E8E84-426E-40DD-AFC4-6F175D3DCCD1}">
                  <a14:hiddenFill xmlns:a14="http://schemas.microsoft.com/office/drawing/2010/main">
                    <a:solidFill>
                      <a:srgbClr val="FFFFFF"/>
                    </a:solidFill>
                  </a14:hiddenFill>
                </a:ext>
              </a:extLst>
            </p:spPr>
          </p:pic>
          <p:pic>
            <p:nvPicPr>
              <p:cNvPr id="1278" name="Picture 25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533" y="1146"/>
                <a:ext cx="1502" cy="746"/>
              </a:xfrm>
              <a:prstGeom prst="rect">
                <a:avLst/>
              </a:prstGeom>
              <a:noFill/>
              <a:extLst>
                <a:ext uri="{909E8E84-426E-40DD-AFC4-6F175D3DCCD1}">
                  <a14:hiddenFill xmlns:a14="http://schemas.microsoft.com/office/drawing/2010/main">
                    <a:solidFill>
                      <a:srgbClr val="FFFFFF"/>
                    </a:solidFill>
                  </a14:hiddenFill>
                </a:ext>
              </a:extLst>
            </p:spPr>
          </p:pic>
          <p:pic>
            <p:nvPicPr>
              <p:cNvPr id="1279" name="Picture 25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187" y="1141"/>
                <a:ext cx="661" cy="2324"/>
              </a:xfrm>
              <a:prstGeom prst="rect">
                <a:avLst/>
              </a:prstGeom>
              <a:noFill/>
              <a:extLst>
                <a:ext uri="{909E8E84-426E-40DD-AFC4-6F175D3DCCD1}">
                  <a14:hiddenFill xmlns:a14="http://schemas.microsoft.com/office/drawing/2010/main">
                    <a:solidFill>
                      <a:srgbClr val="FFFFFF"/>
                    </a:solidFill>
                  </a14:hiddenFill>
                </a:ext>
              </a:extLst>
            </p:spPr>
          </p:pic>
          <p:pic>
            <p:nvPicPr>
              <p:cNvPr id="1280" name="Picture 25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279" y="1138"/>
                <a:ext cx="1564" cy="7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90" name="Group 257"/>
            <p:cNvGrpSpPr>
              <a:grpSpLocks/>
            </p:cNvGrpSpPr>
            <p:nvPr/>
          </p:nvGrpSpPr>
          <p:grpSpPr bwMode="auto">
            <a:xfrm>
              <a:off x="11821" y="167"/>
              <a:ext cx="1992" cy="1420"/>
              <a:chOff x="11821" y="167"/>
              <a:chExt cx="1992" cy="1420"/>
            </a:xfrm>
          </p:grpSpPr>
          <p:sp>
            <p:nvSpPr>
              <p:cNvPr id="1239" name="Freeform 258"/>
              <p:cNvSpPr>
                <a:spLocks/>
              </p:cNvSpPr>
              <p:nvPr/>
            </p:nvSpPr>
            <p:spPr bwMode="auto">
              <a:xfrm>
                <a:off x="11821" y="167"/>
                <a:ext cx="1992" cy="1420"/>
              </a:xfrm>
              <a:custGeom>
                <a:avLst/>
                <a:gdLst>
                  <a:gd name="T0" fmla="+- 0 13813 11821"/>
                  <a:gd name="T1" fmla="*/ T0 w 1992"/>
                  <a:gd name="T2" fmla="+- 0 167 167"/>
                  <a:gd name="T3" fmla="*/ 167 h 1420"/>
                  <a:gd name="T4" fmla="+- 0 13203 11821"/>
                  <a:gd name="T5" fmla="*/ T4 w 1992"/>
                  <a:gd name="T6" fmla="+- 0 167 167"/>
                  <a:gd name="T7" fmla="*/ 167 h 1420"/>
                  <a:gd name="T8" fmla="+- 0 11821 11821"/>
                  <a:gd name="T9" fmla="*/ T8 w 1992"/>
                  <a:gd name="T10" fmla="+- 0 1587 167"/>
                  <a:gd name="T11" fmla="*/ 1587 h 1420"/>
                  <a:gd name="T12" fmla="+- 0 12613 11821"/>
                  <a:gd name="T13" fmla="*/ T12 w 1992"/>
                  <a:gd name="T14" fmla="+- 0 1587 167"/>
                  <a:gd name="T15" fmla="*/ 1587 h 1420"/>
                  <a:gd name="T16" fmla="+- 0 13813 11821"/>
                  <a:gd name="T17" fmla="*/ T16 w 1992"/>
                  <a:gd name="T18" fmla="+- 0 167 167"/>
                  <a:gd name="T19" fmla="*/ 167 h 1420"/>
                </a:gdLst>
                <a:ahLst/>
                <a:cxnLst>
                  <a:cxn ang="0">
                    <a:pos x="T1" y="T3"/>
                  </a:cxn>
                  <a:cxn ang="0">
                    <a:pos x="T5" y="T7"/>
                  </a:cxn>
                  <a:cxn ang="0">
                    <a:pos x="T9" y="T11"/>
                  </a:cxn>
                  <a:cxn ang="0">
                    <a:pos x="T13" y="T15"/>
                  </a:cxn>
                  <a:cxn ang="0">
                    <a:pos x="T17" y="T19"/>
                  </a:cxn>
                </a:cxnLst>
                <a:rect l="0" t="0" r="r" b="b"/>
                <a:pathLst>
                  <a:path w="1992" h="1420">
                    <a:moveTo>
                      <a:pt x="1992" y="0"/>
                    </a:moveTo>
                    <a:lnTo>
                      <a:pt x="1382" y="0"/>
                    </a:lnTo>
                    <a:lnTo>
                      <a:pt x="0" y="1420"/>
                    </a:lnTo>
                    <a:lnTo>
                      <a:pt x="792" y="1420"/>
                    </a:lnTo>
                    <a:lnTo>
                      <a:pt x="1992" y="0"/>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1" name="Group 259"/>
            <p:cNvGrpSpPr>
              <a:grpSpLocks/>
            </p:cNvGrpSpPr>
            <p:nvPr/>
          </p:nvGrpSpPr>
          <p:grpSpPr bwMode="auto">
            <a:xfrm>
              <a:off x="14572" y="176"/>
              <a:ext cx="1539" cy="1410"/>
              <a:chOff x="14572" y="176"/>
              <a:chExt cx="1539" cy="1410"/>
            </a:xfrm>
          </p:grpSpPr>
          <p:sp>
            <p:nvSpPr>
              <p:cNvPr id="1238" name="Freeform 260"/>
              <p:cNvSpPr>
                <a:spLocks/>
              </p:cNvSpPr>
              <p:nvPr/>
            </p:nvSpPr>
            <p:spPr bwMode="auto">
              <a:xfrm>
                <a:off x="14572" y="176"/>
                <a:ext cx="1539" cy="1410"/>
              </a:xfrm>
              <a:custGeom>
                <a:avLst/>
                <a:gdLst>
                  <a:gd name="T0" fmla="+- 0 16111 14572"/>
                  <a:gd name="T1" fmla="*/ T0 w 1539"/>
                  <a:gd name="T2" fmla="+- 0 176 176"/>
                  <a:gd name="T3" fmla="*/ 176 h 1410"/>
                  <a:gd name="T4" fmla="+- 0 15430 14572"/>
                  <a:gd name="T5" fmla="*/ T4 w 1539"/>
                  <a:gd name="T6" fmla="+- 0 176 176"/>
                  <a:gd name="T7" fmla="*/ 176 h 1410"/>
                  <a:gd name="T8" fmla="+- 0 14572 14572"/>
                  <a:gd name="T9" fmla="*/ T8 w 1539"/>
                  <a:gd name="T10" fmla="+- 0 1586 176"/>
                  <a:gd name="T11" fmla="*/ 1586 h 1410"/>
                  <a:gd name="T12" fmla="+- 0 15479 14572"/>
                  <a:gd name="T13" fmla="*/ T12 w 1539"/>
                  <a:gd name="T14" fmla="+- 0 1586 176"/>
                  <a:gd name="T15" fmla="*/ 1586 h 1410"/>
                  <a:gd name="T16" fmla="+- 0 16111 14572"/>
                  <a:gd name="T17" fmla="*/ T16 w 1539"/>
                  <a:gd name="T18" fmla="+- 0 176 176"/>
                  <a:gd name="T19" fmla="*/ 176 h 1410"/>
                </a:gdLst>
                <a:ahLst/>
                <a:cxnLst>
                  <a:cxn ang="0">
                    <a:pos x="T1" y="T3"/>
                  </a:cxn>
                  <a:cxn ang="0">
                    <a:pos x="T5" y="T7"/>
                  </a:cxn>
                  <a:cxn ang="0">
                    <a:pos x="T9" y="T11"/>
                  </a:cxn>
                  <a:cxn ang="0">
                    <a:pos x="T13" y="T15"/>
                  </a:cxn>
                  <a:cxn ang="0">
                    <a:pos x="T17" y="T19"/>
                  </a:cxn>
                </a:cxnLst>
                <a:rect l="0" t="0" r="r" b="b"/>
                <a:pathLst>
                  <a:path w="1539" h="1410">
                    <a:moveTo>
                      <a:pt x="1539" y="0"/>
                    </a:moveTo>
                    <a:lnTo>
                      <a:pt x="858" y="0"/>
                    </a:lnTo>
                    <a:lnTo>
                      <a:pt x="0" y="1410"/>
                    </a:lnTo>
                    <a:lnTo>
                      <a:pt x="907" y="1410"/>
                    </a:lnTo>
                    <a:lnTo>
                      <a:pt x="1539"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2" name="Group 261"/>
            <p:cNvGrpSpPr>
              <a:grpSpLocks/>
            </p:cNvGrpSpPr>
            <p:nvPr/>
          </p:nvGrpSpPr>
          <p:grpSpPr bwMode="auto">
            <a:xfrm>
              <a:off x="15479" y="180"/>
              <a:ext cx="635" cy="2990"/>
              <a:chOff x="15479" y="180"/>
              <a:chExt cx="635" cy="2990"/>
            </a:xfrm>
          </p:grpSpPr>
          <p:sp>
            <p:nvSpPr>
              <p:cNvPr id="1237" name="Freeform 262"/>
              <p:cNvSpPr>
                <a:spLocks/>
              </p:cNvSpPr>
              <p:nvPr/>
            </p:nvSpPr>
            <p:spPr bwMode="auto">
              <a:xfrm>
                <a:off x="15479" y="180"/>
                <a:ext cx="635" cy="2990"/>
              </a:xfrm>
              <a:custGeom>
                <a:avLst/>
                <a:gdLst>
                  <a:gd name="T0" fmla="+- 0 16114 15479"/>
                  <a:gd name="T1" fmla="*/ T0 w 635"/>
                  <a:gd name="T2" fmla="+- 0 180 180"/>
                  <a:gd name="T3" fmla="*/ 180 h 2990"/>
                  <a:gd name="T4" fmla="+- 0 15479 15479"/>
                  <a:gd name="T5" fmla="*/ T4 w 635"/>
                  <a:gd name="T6" fmla="+- 0 1578 180"/>
                  <a:gd name="T7" fmla="*/ 1578 h 2990"/>
                  <a:gd name="T8" fmla="+- 0 15479 15479"/>
                  <a:gd name="T9" fmla="*/ T8 w 635"/>
                  <a:gd name="T10" fmla="+- 0 3170 180"/>
                  <a:gd name="T11" fmla="*/ 3170 h 2990"/>
                  <a:gd name="T12" fmla="+- 0 16114 15479"/>
                  <a:gd name="T13" fmla="*/ T12 w 635"/>
                  <a:gd name="T14" fmla="+- 0 1443 180"/>
                  <a:gd name="T15" fmla="*/ 1443 h 2990"/>
                  <a:gd name="T16" fmla="+- 0 16114 15479"/>
                  <a:gd name="T17" fmla="*/ T16 w 635"/>
                  <a:gd name="T18" fmla="+- 0 180 180"/>
                  <a:gd name="T19" fmla="*/ 180 h 2990"/>
                </a:gdLst>
                <a:ahLst/>
                <a:cxnLst>
                  <a:cxn ang="0">
                    <a:pos x="T1" y="T3"/>
                  </a:cxn>
                  <a:cxn ang="0">
                    <a:pos x="T5" y="T7"/>
                  </a:cxn>
                  <a:cxn ang="0">
                    <a:pos x="T9" y="T11"/>
                  </a:cxn>
                  <a:cxn ang="0">
                    <a:pos x="T13" y="T15"/>
                  </a:cxn>
                  <a:cxn ang="0">
                    <a:pos x="T17" y="T19"/>
                  </a:cxn>
                </a:cxnLst>
                <a:rect l="0" t="0" r="r" b="b"/>
                <a:pathLst>
                  <a:path w="635" h="2990">
                    <a:moveTo>
                      <a:pt x="635" y="0"/>
                    </a:moveTo>
                    <a:lnTo>
                      <a:pt x="0" y="1398"/>
                    </a:lnTo>
                    <a:lnTo>
                      <a:pt x="0" y="2990"/>
                    </a:lnTo>
                    <a:lnTo>
                      <a:pt x="635" y="1263"/>
                    </a:lnTo>
                    <a:lnTo>
                      <a:pt x="635"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3" name="Group 263"/>
            <p:cNvGrpSpPr>
              <a:grpSpLocks/>
            </p:cNvGrpSpPr>
            <p:nvPr/>
          </p:nvGrpSpPr>
          <p:grpSpPr bwMode="auto">
            <a:xfrm>
              <a:off x="11817" y="1586"/>
              <a:ext cx="3662" cy="1595"/>
              <a:chOff x="11817" y="1586"/>
              <a:chExt cx="3662" cy="1595"/>
            </a:xfrm>
          </p:grpSpPr>
          <p:sp>
            <p:nvSpPr>
              <p:cNvPr id="1236" name="Freeform 264"/>
              <p:cNvSpPr>
                <a:spLocks/>
              </p:cNvSpPr>
              <p:nvPr/>
            </p:nvSpPr>
            <p:spPr bwMode="auto">
              <a:xfrm>
                <a:off x="11817" y="1586"/>
                <a:ext cx="3662" cy="1595"/>
              </a:xfrm>
              <a:custGeom>
                <a:avLst/>
                <a:gdLst>
                  <a:gd name="T0" fmla="+- 0 15479 11817"/>
                  <a:gd name="T1" fmla="*/ T0 w 3662"/>
                  <a:gd name="T2" fmla="+- 0 3181 1586"/>
                  <a:gd name="T3" fmla="*/ 3181 h 1595"/>
                  <a:gd name="T4" fmla="+- 0 11817 11817"/>
                  <a:gd name="T5" fmla="*/ T4 w 3662"/>
                  <a:gd name="T6" fmla="+- 0 3181 1586"/>
                  <a:gd name="T7" fmla="*/ 3181 h 1595"/>
                  <a:gd name="T8" fmla="+- 0 11817 11817"/>
                  <a:gd name="T9" fmla="*/ T8 w 3662"/>
                  <a:gd name="T10" fmla="+- 0 1586 1586"/>
                  <a:gd name="T11" fmla="*/ 1586 h 1595"/>
                  <a:gd name="T12" fmla="+- 0 12609 11817"/>
                  <a:gd name="T13" fmla="*/ T12 w 3662"/>
                  <a:gd name="T14" fmla="+- 0 1586 1586"/>
                  <a:gd name="T15" fmla="*/ 1586 h 1595"/>
                  <a:gd name="T16" fmla="+- 0 13505 11817"/>
                  <a:gd name="T17" fmla="*/ T16 w 3662"/>
                  <a:gd name="T18" fmla="+- 0 2493 1586"/>
                  <a:gd name="T19" fmla="*/ 2493 h 1595"/>
                  <a:gd name="T20" fmla="+- 0 14578 11817"/>
                  <a:gd name="T21" fmla="*/ T20 w 3662"/>
                  <a:gd name="T22" fmla="+- 0 1586 1586"/>
                  <a:gd name="T23" fmla="*/ 1586 h 1595"/>
                  <a:gd name="T24" fmla="+- 0 15479 11817"/>
                  <a:gd name="T25" fmla="*/ T24 w 3662"/>
                  <a:gd name="T26" fmla="+- 0 1586 1586"/>
                  <a:gd name="T27" fmla="*/ 1586 h 1595"/>
                  <a:gd name="T28" fmla="+- 0 15479 11817"/>
                  <a:gd name="T29" fmla="*/ T28 w 3662"/>
                  <a:gd name="T30" fmla="+- 0 3181 1586"/>
                  <a:gd name="T31" fmla="*/ 3181 h 1595"/>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62" h="1595">
                    <a:moveTo>
                      <a:pt x="3662" y="1595"/>
                    </a:moveTo>
                    <a:lnTo>
                      <a:pt x="0" y="1595"/>
                    </a:lnTo>
                    <a:lnTo>
                      <a:pt x="0" y="0"/>
                    </a:lnTo>
                    <a:lnTo>
                      <a:pt x="792" y="0"/>
                    </a:lnTo>
                    <a:lnTo>
                      <a:pt x="1688" y="907"/>
                    </a:lnTo>
                    <a:lnTo>
                      <a:pt x="2761" y="0"/>
                    </a:lnTo>
                    <a:lnTo>
                      <a:pt x="3662" y="0"/>
                    </a:lnTo>
                    <a:lnTo>
                      <a:pt x="3662" y="1595"/>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4" name="Group 265"/>
            <p:cNvGrpSpPr>
              <a:grpSpLocks/>
            </p:cNvGrpSpPr>
            <p:nvPr/>
          </p:nvGrpSpPr>
          <p:grpSpPr bwMode="auto">
            <a:xfrm>
              <a:off x="13500" y="642"/>
              <a:ext cx="1111" cy="1852"/>
              <a:chOff x="13500" y="642"/>
              <a:chExt cx="1111" cy="1852"/>
            </a:xfrm>
          </p:grpSpPr>
          <p:sp>
            <p:nvSpPr>
              <p:cNvPr id="1235" name="Freeform 266"/>
              <p:cNvSpPr>
                <a:spLocks/>
              </p:cNvSpPr>
              <p:nvPr/>
            </p:nvSpPr>
            <p:spPr bwMode="auto">
              <a:xfrm>
                <a:off x="13500" y="642"/>
                <a:ext cx="1111" cy="1852"/>
              </a:xfrm>
              <a:custGeom>
                <a:avLst/>
                <a:gdLst>
                  <a:gd name="T0" fmla="+- 0 13500 13500"/>
                  <a:gd name="T1" fmla="*/ T0 w 1111"/>
                  <a:gd name="T2" fmla="+- 0 2493 642"/>
                  <a:gd name="T3" fmla="*/ 2493 h 1852"/>
                  <a:gd name="T4" fmla="+- 0 14611 13500"/>
                  <a:gd name="T5" fmla="*/ T4 w 1111"/>
                  <a:gd name="T6" fmla="+- 0 642 642"/>
                  <a:gd name="T7" fmla="*/ 642 h 1852"/>
                </a:gdLst>
                <a:ahLst/>
                <a:cxnLst>
                  <a:cxn ang="0">
                    <a:pos x="T1" y="T3"/>
                  </a:cxn>
                  <a:cxn ang="0">
                    <a:pos x="T5" y="T7"/>
                  </a:cxn>
                </a:cxnLst>
                <a:rect l="0" t="0" r="r" b="b"/>
                <a:pathLst>
                  <a:path w="1111" h="1852">
                    <a:moveTo>
                      <a:pt x="0" y="1851"/>
                    </a:moveTo>
                    <a:lnTo>
                      <a:pt x="1111"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5" name="Group 267"/>
            <p:cNvGrpSpPr>
              <a:grpSpLocks/>
            </p:cNvGrpSpPr>
            <p:nvPr/>
          </p:nvGrpSpPr>
          <p:grpSpPr bwMode="auto">
            <a:xfrm>
              <a:off x="13818" y="166"/>
              <a:ext cx="793" cy="474"/>
              <a:chOff x="13818" y="166"/>
              <a:chExt cx="793" cy="474"/>
            </a:xfrm>
          </p:grpSpPr>
          <p:sp>
            <p:nvSpPr>
              <p:cNvPr id="1234" name="Freeform 268"/>
              <p:cNvSpPr>
                <a:spLocks/>
              </p:cNvSpPr>
              <p:nvPr/>
            </p:nvSpPr>
            <p:spPr bwMode="auto">
              <a:xfrm>
                <a:off x="13818" y="166"/>
                <a:ext cx="793" cy="474"/>
              </a:xfrm>
              <a:custGeom>
                <a:avLst/>
                <a:gdLst>
                  <a:gd name="T0" fmla="+- 0 13818 13818"/>
                  <a:gd name="T1" fmla="*/ T0 w 793"/>
                  <a:gd name="T2" fmla="+- 0 166 166"/>
                  <a:gd name="T3" fmla="*/ 166 h 474"/>
                  <a:gd name="T4" fmla="+- 0 14611 13818"/>
                  <a:gd name="T5" fmla="*/ T4 w 793"/>
                  <a:gd name="T6" fmla="+- 0 640 166"/>
                  <a:gd name="T7" fmla="*/ 640 h 474"/>
                </a:gdLst>
                <a:ahLst/>
                <a:cxnLst>
                  <a:cxn ang="0">
                    <a:pos x="T1" y="T3"/>
                  </a:cxn>
                  <a:cxn ang="0">
                    <a:pos x="T5" y="T7"/>
                  </a:cxn>
                </a:cxnLst>
                <a:rect l="0" t="0" r="r" b="b"/>
                <a:pathLst>
                  <a:path w="793" h="474">
                    <a:moveTo>
                      <a:pt x="0" y="0"/>
                    </a:moveTo>
                    <a:lnTo>
                      <a:pt x="793" y="474"/>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6" name="Group 269"/>
            <p:cNvGrpSpPr>
              <a:grpSpLocks/>
            </p:cNvGrpSpPr>
            <p:nvPr/>
          </p:nvGrpSpPr>
          <p:grpSpPr bwMode="auto">
            <a:xfrm>
              <a:off x="14613" y="176"/>
              <a:ext cx="818" cy="465"/>
              <a:chOff x="14613" y="176"/>
              <a:chExt cx="818" cy="465"/>
            </a:xfrm>
          </p:grpSpPr>
          <p:sp>
            <p:nvSpPr>
              <p:cNvPr id="1233" name="Freeform 270"/>
              <p:cNvSpPr>
                <a:spLocks/>
              </p:cNvSpPr>
              <p:nvPr/>
            </p:nvSpPr>
            <p:spPr bwMode="auto">
              <a:xfrm>
                <a:off x="14613" y="176"/>
                <a:ext cx="818" cy="465"/>
              </a:xfrm>
              <a:custGeom>
                <a:avLst/>
                <a:gdLst>
                  <a:gd name="T0" fmla="+- 0 15431 14613"/>
                  <a:gd name="T1" fmla="*/ T0 w 818"/>
                  <a:gd name="T2" fmla="+- 0 176 176"/>
                  <a:gd name="T3" fmla="*/ 176 h 465"/>
                  <a:gd name="T4" fmla="+- 0 14613 14613"/>
                  <a:gd name="T5" fmla="*/ T4 w 818"/>
                  <a:gd name="T6" fmla="+- 0 642 176"/>
                  <a:gd name="T7" fmla="*/ 642 h 465"/>
                </a:gdLst>
                <a:ahLst/>
                <a:cxnLst>
                  <a:cxn ang="0">
                    <a:pos x="T1" y="T3"/>
                  </a:cxn>
                  <a:cxn ang="0">
                    <a:pos x="T5" y="T7"/>
                  </a:cxn>
                </a:cxnLst>
                <a:rect l="0" t="0" r="r" b="b"/>
                <a:pathLst>
                  <a:path w="818" h="465">
                    <a:moveTo>
                      <a:pt x="818" y="0"/>
                    </a:moveTo>
                    <a:lnTo>
                      <a:pt x="0" y="466"/>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7" name="Group 271"/>
            <p:cNvGrpSpPr>
              <a:grpSpLocks/>
            </p:cNvGrpSpPr>
            <p:nvPr/>
          </p:nvGrpSpPr>
          <p:grpSpPr bwMode="auto">
            <a:xfrm>
              <a:off x="13434" y="2401"/>
              <a:ext cx="4" cy="7"/>
              <a:chOff x="13434" y="2401"/>
              <a:chExt cx="4" cy="7"/>
            </a:xfrm>
          </p:grpSpPr>
          <p:sp>
            <p:nvSpPr>
              <p:cNvPr id="1232" name="Freeform 272"/>
              <p:cNvSpPr>
                <a:spLocks/>
              </p:cNvSpPr>
              <p:nvPr/>
            </p:nvSpPr>
            <p:spPr bwMode="auto">
              <a:xfrm>
                <a:off x="13434" y="2401"/>
                <a:ext cx="4" cy="7"/>
              </a:xfrm>
              <a:custGeom>
                <a:avLst/>
                <a:gdLst>
                  <a:gd name="T0" fmla="+- 0 13434 13434"/>
                  <a:gd name="T1" fmla="*/ T0 w 4"/>
                  <a:gd name="T2" fmla="+- 0 2408 2401"/>
                  <a:gd name="T3" fmla="*/ 2408 h 7"/>
                  <a:gd name="T4" fmla="+- 0 13438 13434"/>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8" name="Group 273"/>
            <p:cNvGrpSpPr>
              <a:grpSpLocks/>
            </p:cNvGrpSpPr>
            <p:nvPr/>
          </p:nvGrpSpPr>
          <p:grpSpPr bwMode="auto">
            <a:xfrm>
              <a:off x="13447" y="616"/>
              <a:ext cx="1073" cy="1771"/>
              <a:chOff x="13447" y="616"/>
              <a:chExt cx="1073" cy="1771"/>
            </a:xfrm>
          </p:grpSpPr>
          <p:sp>
            <p:nvSpPr>
              <p:cNvPr id="1231" name="Freeform 274"/>
              <p:cNvSpPr>
                <a:spLocks/>
              </p:cNvSpPr>
              <p:nvPr/>
            </p:nvSpPr>
            <p:spPr bwMode="auto">
              <a:xfrm>
                <a:off x="13447" y="616"/>
                <a:ext cx="1073" cy="1771"/>
              </a:xfrm>
              <a:custGeom>
                <a:avLst/>
                <a:gdLst>
                  <a:gd name="T0" fmla="+- 0 13447 13447"/>
                  <a:gd name="T1" fmla="*/ T0 w 1073"/>
                  <a:gd name="T2" fmla="+- 0 2387 616"/>
                  <a:gd name="T3" fmla="*/ 2387 h 1771"/>
                  <a:gd name="T4" fmla="+- 0 14520 13447"/>
                  <a:gd name="T5" fmla="*/ T4 w 1073"/>
                  <a:gd name="T6" fmla="+- 0 616 616"/>
                  <a:gd name="T7" fmla="*/ 616 h 1771"/>
                </a:gdLst>
                <a:ahLst/>
                <a:cxnLst>
                  <a:cxn ang="0">
                    <a:pos x="T1" y="T3"/>
                  </a:cxn>
                  <a:cxn ang="0">
                    <a:pos x="T5" y="T7"/>
                  </a:cxn>
                </a:cxnLst>
                <a:rect l="0" t="0" r="r" b="b"/>
                <a:pathLst>
                  <a:path w="1073" h="1771">
                    <a:moveTo>
                      <a:pt x="0" y="1771"/>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9" name="Group 275"/>
            <p:cNvGrpSpPr>
              <a:grpSpLocks/>
            </p:cNvGrpSpPr>
            <p:nvPr/>
          </p:nvGrpSpPr>
          <p:grpSpPr bwMode="auto">
            <a:xfrm>
              <a:off x="14524" y="602"/>
              <a:ext cx="4" cy="7"/>
              <a:chOff x="14524" y="602"/>
              <a:chExt cx="4" cy="7"/>
            </a:xfrm>
          </p:grpSpPr>
          <p:sp>
            <p:nvSpPr>
              <p:cNvPr id="1230" name="Freeform 276"/>
              <p:cNvSpPr>
                <a:spLocks/>
              </p:cNvSpPr>
              <p:nvPr/>
            </p:nvSpPr>
            <p:spPr bwMode="auto">
              <a:xfrm>
                <a:off x="14524" y="602"/>
                <a:ext cx="4" cy="7"/>
              </a:xfrm>
              <a:custGeom>
                <a:avLst/>
                <a:gdLst>
                  <a:gd name="T0" fmla="+- 0 14524 14524"/>
                  <a:gd name="T1" fmla="*/ T0 w 4"/>
                  <a:gd name="T2" fmla="+- 0 609 602"/>
                  <a:gd name="T3" fmla="*/ 609 h 7"/>
                  <a:gd name="T4" fmla="+- 0 14528 14524"/>
                  <a:gd name="T5" fmla="*/ T4 w 4"/>
                  <a:gd name="T6" fmla="+- 0 602 602"/>
                  <a:gd name="T7" fmla="*/ 602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0" name="Group 277"/>
            <p:cNvGrpSpPr>
              <a:grpSpLocks/>
            </p:cNvGrpSpPr>
            <p:nvPr/>
          </p:nvGrpSpPr>
          <p:grpSpPr bwMode="auto">
            <a:xfrm>
              <a:off x="13154" y="2137"/>
              <a:ext cx="5" cy="7"/>
              <a:chOff x="13154" y="2137"/>
              <a:chExt cx="5" cy="7"/>
            </a:xfrm>
          </p:grpSpPr>
          <p:sp>
            <p:nvSpPr>
              <p:cNvPr id="1229" name="Freeform 278"/>
              <p:cNvSpPr>
                <a:spLocks/>
              </p:cNvSpPr>
              <p:nvPr/>
            </p:nvSpPr>
            <p:spPr bwMode="auto">
              <a:xfrm>
                <a:off x="13154" y="2137"/>
                <a:ext cx="5" cy="7"/>
              </a:xfrm>
              <a:custGeom>
                <a:avLst/>
                <a:gdLst>
                  <a:gd name="T0" fmla="+- 0 13154 13154"/>
                  <a:gd name="T1" fmla="*/ T0 w 5"/>
                  <a:gd name="T2" fmla="+- 0 2144 2137"/>
                  <a:gd name="T3" fmla="*/ 2144 h 7"/>
                  <a:gd name="T4" fmla="+- 0 13158 13154"/>
                  <a:gd name="T5" fmla="*/ T4 w 5"/>
                  <a:gd name="T6" fmla="+- 0 2137 2137"/>
                  <a:gd name="T7" fmla="*/ 2137 h 7"/>
                </a:gdLst>
                <a:ahLst/>
                <a:cxnLst>
                  <a:cxn ang="0">
                    <a:pos x="T1" y="T3"/>
                  </a:cxn>
                  <a:cxn ang="0">
                    <a:pos x="T5" y="T7"/>
                  </a:cxn>
                </a:cxnLst>
                <a:rect l="0" t="0" r="r" b="b"/>
                <a:pathLst>
                  <a:path w="5"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1" name="Group 279"/>
            <p:cNvGrpSpPr>
              <a:grpSpLocks/>
            </p:cNvGrpSpPr>
            <p:nvPr/>
          </p:nvGrpSpPr>
          <p:grpSpPr bwMode="auto">
            <a:xfrm>
              <a:off x="13168" y="486"/>
              <a:ext cx="1148" cy="1638"/>
              <a:chOff x="13168" y="486"/>
              <a:chExt cx="1148" cy="1638"/>
            </a:xfrm>
          </p:grpSpPr>
          <p:sp>
            <p:nvSpPr>
              <p:cNvPr id="1228" name="Freeform 280"/>
              <p:cNvSpPr>
                <a:spLocks/>
              </p:cNvSpPr>
              <p:nvPr/>
            </p:nvSpPr>
            <p:spPr bwMode="auto">
              <a:xfrm>
                <a:off x="13168" y="486"/>
                <a:ext cx="1148" cy="1638"/>
              </a:xfrm>
              <a:custGeom>
                <a:avLst/>
                <a:gdLst>
                  <a:gd name="T0" fmla="+- 0 13168 13168"/>
                  <a:gd name="T1" fmla="*/ T0 w 1148"/>
                  <a:gd name="T2" fmla="+- 0 2124 486"/>
                  <a:gd name="T3" fmla="*/ 2124 h 1638"/>
                  <a:gd name="T4" fmla="+- 0 14315 13168"/>
                  <a:gd name="T5" fmla="*/ T4 w 1148"/>
                  <a:gd name="T6" fmla="+- 0 486 486"/>
                  <a:gd name="T7" fmla="*/ 486 h 1638"/>
                </a:gdLst>
                <a:ahLst/>
                <a:cxnLst>
                  <a:cxn ang="0">
                    <a:pos x="T1" y="T3"/>
                  </a:cxn>
                  <a:cxn ang="0">
                    <a:pos x="T5" y="T7"/>
                  </a:cxn>
                </a:cxnLst>
                <a:rect l="0" t="0" r="r" b="b"/>
                <a:pathLst>
                  <a:path w="1148" h="1638">
                    <a:moveTo>
                      <a:pt x="0" y="1638"/>
                    </a:moveTo>
                    <a:lnTo>
                      <a:pt x="1147"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2" name="Group 281"/>
            <p:cNvGrpSpPr>
              <a:grpSpLocks/>
            </p:cNvGrpSpPr>
            <p:nvPr/>
          </p:nvGrpSpPr>
          <p:grpSpPr bwMode="auto">
            <a:xfrm>
              <a:off x="14320" y="473"/>
              <a:ext cx="5" cy="7"/>
              <a:chOff x="14320" y="473"/>
              <a:chExt cx="5" cy="7"/>
            </a:xfrm>
          </p:grpSpPr>
          <p:sp>
            <p:nvSpPr>
              <p:cNvPr id="1227" name="Freeform 282"/>
              <p:cNvSpPr>
                <a:spLocks/>
              </p:cNvSpPr>
              <p:nvPr/>
            </p:nvSpPr>
            <p:spPr bwMode="auto">
              <a:xfrm>
                <a:off x="14320" y="473"/>
                <a:ext cx="5" cy="7"/>
              </a:xfrm>
              <a:custGeom>
                <a:avLst/>
                <a:gdLst>
                  <a:gd name="T0" fmla="+- 0 14320 14320"/>
                  <a:gd name="T1" fmla="*/ T0 w 5"/>
                  <a:gd name="T2" fmla="+- 0 479 473"/>
                  <a:gd name="T3" fmla="*/ 479 h 7"/>
                  <a:gd name="T4" fmla="+- 0 14325 14320"/>
                  <a:gd name="T5" fmla="*/ T4 w 5"/>
                  <a:gd name="T6" fmla="+- 0 473 473"/>
                  <a:gd name="T7" fmla="*/ 473 h 7"/>
                </a:gdLst>
                <a:ahLst/>
                <a:cxnLst>
                  <a:cxn ang="0">
                    <a:pos x="T1" y="T3"/>
                  </a:cxn>
                  <a:cxn ang="0">
                    <a:pos x="T5" y="T7"/>
                  </a:cxn>
                </a:cxnLst>
                <a:rect l="0" t="0" r="r" b="b"/>
                <a:pathLst>
                  <a:path w="5" h="7">
                    <a:moveTo>
                      <a:pt x="0" y="6"/>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3" name="Group 283"/>
            <p:cNvGrpSpPr>
              <a:grpSpLocks/>
            </p:cNvGrpSpPr>
            <p:nvPr/>
          </p:nvGrpSpPr>
          <p:grpSpPr bwMode="auto">
            <a:xfrm>
              <a:off x="12881" y="1857"/>
              <a:ext cx="5" cy="7"/>
              <a:chOff x="12881" y="1857"/>
              <a:chExt cx="5" cy="7"/>
            </a:xfrm>
          </p:grpSpPr>
          <p:sp>
            <p:nvSpPr>
              <p:cNvPr id="1226" name="Freeform 284"/>
              <p:cNvSpPr>
                <a:spLocks/>
              </p:cNvSpPr>
              <p:nvPr/>
            </p:nvSpPr>
            <p:spPr bwMode="auto">
              <a:xfrm>
                <a:off x="12881" y="1857"/>
                <a:ext cx="5" cy="7"/>
              </a:xfrm>
              <a:custGeom>
                <a:avLst/>
                <a:gdLst>
                  <a:gd name="T0" fmla="+- 0 12881 12881"/>
                  <a:gd name="T1" fmla="*/ T0 w 5"/>
                  <a:gd name="T2" fmla="+- 0 1864 1857"/>
                  <a:gd name="T3" fmla="*/ 1864 h 7"/>
                  <a:gd name="T4" fmla="+- 0 12886 12881"/>
                  <a:gd name="T5" fmla="*/ T4 w 5"/>
                  <a:gd name="T6" fmla="+- 0 1857 1857"/>
                  <a:gd name="T7" fmla="*/ 1857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4" name="Group 285"/>
            <p:cNvGrpSpPr>
              <a:grpSpLocks/>
            </p:cNvGrpSpPr>
            <p:nvPr/>
          </p:nvGrpSpPr>
          <p:grpSpPr bwMode="auto">
            <a:xfrm>
              <a:off x="12896" y="337"/>
              <a:ext cx="1168" cy="1507"/>
              <a:chOff x="12896" y="337"/>
              <a:chExt cx="1168" cy="1507"/>
            </a:xfrm>
          </p:grpSpPr>
          <p:sp>
            <p:nvSpPr>
              <p:cNvPr id="1225" name="Freeform 286"/>
              <p:cNvSpPr>
                <a:spLocks/>
              </p:cNvSpPr>
              <p:nvPr/>
            </p:nvSpPr>
            <p:spPr bwMode="auto">
              <a:xfrm>
                <a:off x="12896" y="337"/>
                <a:ext cx="1168" cy="1507"/>
              </a:xfrm>
              <a:custGeom>
                <a:avLst/>
                <a:gdLst>
                  <a:gd name="T0" fmla="+- 0 12896 12896"/>
                  <a:gd name="T1" fmla="*/ T0 w 1168"/>
                  <a:gd name="T2" fmla="+- 0 1844 337"/>
                  <a:gd name="T3" fmla="*/ 1844 h 1507"/>
                  <a:gd name="T4" fmla="+- 0 14064 12896"/>
                  <a:gd name="T5" fmla="*/ T4 w 1168"/>
                  <a:gd name="T6" fmla="+- 0 337 337"/>
                  <a:gd name="T7" fmla="*/ 337 h 1507"/>
                </a:gdLst>
                <a:ahLst/>
                <a:cxnLst>
                  <a:cxn ang="0">
                    <a:pos x="T1" y="T3"/>
                  </a:cxn>
                  <a:cxn ang="0">
                    <a:pos x="T5" y="T7"/>
                  </a:cxn>
                </a:cxnLst>
                <a:rect l="0" t="0" r="r" b="b"/>
                <a:pathLst>
                  <a:path w="1168" h="1507">
                    <a:moveTo>
                      <a:pt x="0" y="1507"/>
                    </a:moveTo>
                    <a:lnTo>
                      <a:pt x="1168"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5" name="Group 287"/>
            <p:cNvGrpSpPr>
              <a:grpSpLocks/>
            </p:cNvGrpSpPr>
            <p:nvPr/>
          </p:nvGrpSpPr>
          <p:grpSpPr bwMode="auto">
            <a:xfrm>
              <a:off x="14069" y="324"/>
              <a:ext cx="5" cy="7"/>
              <a:chOff x="14069" y="324"/>
              <a:chExt cx="5" cy="7"/>
            </a:xfrm>
          </p:grpSpPr>
          <p:sp>
            <p:nvSpPr>
              <p:cNvPr id="1224" name="Freeform 288"/>
              <p:cNvSpPr>
                <a:spLocks/>
              </p:cNvSpPr>
              <p:nvPr/>
            </p:nvSpPr>
            <p:spPr bwMode="auto">
              <a:xfrm>
                <a:off x="14069" y="324"/>
                <a:ext cx="5" cy="7"/>
              </a:xfrm>
              <a:custGeom>
                <a:avLst/>
                <a:gdLst>
                  <a:gd name="T0" fmla="+- 0 14069 14069"/>
                  <a:gd name="T1" fmla="*/ T0 w 5"/>
                  <a:gd name="T2" fmla="+- 0 331 324"/>
                  <a:gd name="T3" fmla="*/ 331 h 7"/>
                  <a:gd name="T4" fmla="+- 0 14074 14069"/>
                  <a:gd name="T5" fmla="*/ T4 w 5"/>
                  <a:gd name="T6" fmla="+- 0 324 324"/>
                  <a:gd name="T7" fmla="*/ 324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6" name="Group 289"/>
            <p:cNvGrpSpPr>
              <a:grpSpLocks/>
            </p:cNvGrpSpPr>
            <p:nvPr/>
          </p:nvGrpSpPr>
          <p:grpSpPr bwMode="auto">
            <a:xfrm>
              <a:off x="13613" y="2401"/>
              <a:ext cx="4" cy="7"/>
              <a:chOff x="13613" y="2401"/>
              <a:chExt cx="4" cy="7"/>
            </a:xfrm>
          </p:grpSpPr>
          <p:sp>
            <p:nvSpPr>
              <p:cNvPr id="1223" name="Freeform 290"/>
              <p:cNvSpPr>
                <a:spLocks/>
              </p:cNvSpPr>
              <p:nvPr/>
            </p:nvSpPr>
            <p:spPr bwMode="auto">
              <a:xfrm>
                <a:off x="13613" y="2401"/>
                <a:ext cx="4" cy="7"/>
              </a:xfrm>
              <a:custGeom>
                <a:avLst/>
                <a:gdLst>
                  <a:gd name="T0" fmla="+- 0 13613 13613"/>
                  <a:gd name="T1" fmla="*/ T0 w 4"/>
                  <a:gd name="T2" fmla="+- 0 2408 2401"/>
                  <a:gd name="T3" fmla="*/ 2408 h 7"/>
                  <a:gd name="T4" fmla="+- 0 13617 13613"/>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7" name="Group 291"/>
            <p:cNvGrpSpPr>
              <a:grpSpLocks/>
            </p:cNvGrpSpPr>
            <p:nvPr/>
          </p:nvGrpSpPr>
          <p:grpSpPr bwMode="auto">
            <a:xfrm>
              <a:off x="13625" y="613"/>
              <a:ext cx="1073" cy="1774"/>
              <a:chOff x="13625" y="613"/>
              <a:chExt cx="1073" cy="1774"/>
            </a:xfrm>
          </p:grpSpPr>
          <p:sp>
            <p:nvSpPr>
              <p:cNvPr id="1222" name="Freeform 292"/>
              <p:cNvSpPr>
                <a:spLocks/>
              </p:cNvSpPr>
              <p:nvPr/>
            </p:nvSpPr>
            <p:spPr bwMode="auto">
              <a:xfrm>
                <a:off x="13625" y="613"/>
                <a:ext cx="1073" cy="1774"/>
              </a:xfrm>
              <a:custGeom>
                <a:avLst/>
                <a:gdLst>
                  <a:gd name="T0" fmla="+- 0 13625 13625"/>
                  <a:gd name="T1" fmla="*/ T0 w 1073"/>
                  <a:gd name="T2" fmla="+- 0 2387 613"/>
                  <a:gd name="T3" fmla="*/ 2387 h 1774"/>
                  <a:gd name="T4" fmla="+- 0 14698 13625"/>
                  <a:gd name="T5" fmla="*/ T4 w 1073"/>
                  <a:gd name="T6" fmla="+- 0 613 613"/>
                  <a:gd name="T7" fmla="*/ 613 h 1774"/>
                </a:gdLst>
                <a:ahLst/>
                <a:cxnLst>
                  <a:cxn ang="0">
                    <a:pos x="T1" y="T3"/>
                  </a:cxn>
                  <a:cxn ang="0">
                    <a:pos x="T5" y="T7"/>
                  </a:cxn>
                </a:cxnLst>
                <a:rect l="0" t="0" r="r" b="b"/>
                <a:pathLst>
                  <a:path w="1073" h="1774">
                    <a:moveTo>
                      <a:pt x="0" y="1774"/>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8" name="Group 293"/>
            <p:cNvGrpSpPr>
              <a:grpSpLocks/>
            </p:cNvGrpSpPr>
            <p:nvPr/>
          </p:nvGrpSpPr>
          <p:grpSpPr bwMode="auto">
            <a:xfrm>
              <a:off x="14703" y="599"/>
              <a:ext cx="4" cy="7"/>
              <a:chOff x="14703" y="599"/>
              <a:chExt cx="4" cy="7"/>
            </a:xfrm>
          </p:grpSpPr>
          <p:sp>
            <p:nvSpPr>
              <p:cNvPr id="1221" name="Freeform 294"/>
              <p:cNvSpPr>
                <a:spLocks/>
              </p:cNvSpPr>
              <p:nvPr/>
            </p:nvSpPr>
            <p:spPr bwMode="auto">
              <a:xfrm>
                <a:off x="14703" y="599"/>
                <a:ext cx="4" cy="7"/>
              </a:xfrm>
              <a:custGeom>
                <a:avLst/>
                <a:gdLst>
                  <a:gd name="T0" fmla="+- 0 14703 14703"/>
                  <a:gd name="T1" fmla="*/ T0 w 4"/>
                  <a:gd name="T2" fmla="+- 0 606 599"/>
                  <a:gd name="T3" fmla="*/ 606 h 7"/>
                  <a:gd name="T4" fmla="+- 0 14707 14703"/>
                  <a:gd name="T5" fmla="*/ T4 w 4"/>
                  <a:gd name="T6" fmla="+- 0 599 599"/>
                  <a:gd name="T7" fmla="*/ 599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9" name="Group 295"/>
            <p:cNvGrpSpPr>
              <a:grpSpLocks/>
            </p:cNvGrpSpPr>
            <p:nvPr/>
          </p:nvGrpSpPr>
          <p:grpSpPr bwMode="auto">
            <a:xfrm>
              <a:off x="13932" y="2123"/>
              <a:ext cx="4" cy="7"/>
              <a:chOff x="13932" y="2123"/>
              <a:chExt cx="4" cy="7"/>
            </a:xfrm>
          </p:grpSpPr>
          <p:sp>
            <p:nvSpPr>
              <p:cNvPr id="1220" name="Freeform 296"/>
              <p:cNvSpPr>
                <a:spLocks/>
              </p:cNvSpPr>
              <p:nvPr/>
            </p:nvSpPr>
            <p:spPr bwMode="auto">
              <a:xfrm>
                <a:off x="13932" y="2123"/>
                <a:ext cx="4" cy="7"/>
              </a:xfrm>
              <a:custGeom>
                <a:avLst/>
                <a:gdLst>
                  <a:gd name="T0" fmla="+- 0 13932 13932"/>
                  <a:gd name="T1" fmla="*/ T0 w 4"/>
                  <a:gd name="T2" fmla="+- 0 2130 2123"/>
                  <a:gd name="T3" fmla="*/ 2130 h 7"/>
                  <a:gd name="T4" fmla="+- 0 13936 13932"/>
                  <a:gd name="T5" fmla="*/ T4 w 4"/>
                  <a:gd name="T6" fmla="+- 0 2123 2123"/>
                  <a:gd name="T7" fmla="*/ 2123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0" name="Group 297"/>
            <p:cNvGrpSpPr>
              <a:grpSpLocks/>
            </p:cNvGrpSpPr>
            <p:nvPr/>
          </p:nvGrpSpPr>
          <p:grpSpPr bwMode="auto">
            <a:xfrm>
              <a:off x="13944" y="478"/>
              <a:ext cx="985" cy="1631"/>
              <a:chOff x="13944" y="478"/>
              <a:chExt cx="985" cy="1631"/>
            </a:xfrm>
          </p:grpSpPr>
          <p:sp>
            <p:nvSpPr>
              <p:cNvPr id="1219" name="Freeform 298"/>
              <p:cNvSpPr>
                <a:spLocks/>
              </p:cNvSpPr>
              <p:nvPr/>
            </p:nvSpPr>
            <p:spPr bwMode="auto">
              <a:xfrm>
                <a:off x="13944" y="478"/>
                <a:ext cx="985" cy="1631"/>
              </a:xfrm>
              <a:custGeom>
                <a:avLst/>
                <a:gdLst>
                  <a:gd name="T0" fmla="+- 0 13944 13944"/>
                  <a:gd name="T1" fmla="*/ T0 w 985"/>
                  <a:gd name="T2" fmla="+- 0 2109 478"/>
                  <a:gd name="T3" fmla="*/ 2109 h 1631"/>
                  <a:gd name="T4" fmla="+- 0 14929 13944"/>
                  <a:gd name="T5" fmla="*/ T4 w 985"/>
                  <a:gd name="T6" fmla="+- 0 478 478"/>
                  <a:gd name="T7" fmla="*/ 478 h 1631"/>
                </a:gdLst>
                <a:ahLst/>
                <a:cxnLst>
                  <a:cxn ang="0">
                    <a:pos x="T1" y="T3"/>
                  </a:cxn>
                  <a:cxn ang="0">
                    <a:pos x="T5" y="T7"/>
                  </a:cxn>
                </a:cxnLst>
                <a:rect l="0" t="0" r="r" b="b"/>
                <a:pathLst>
                  <a:path w="985" h="1631">
                    <a:moveTo>
                      <a:pt x="0" y="1631"/>
                    </a:moveTo>
                    <a:lnTo>
                      <a:pt x="985"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1" name="Group 299"/>
            <p:cNvGrpSpPr>
              <a:grpSpLocks/>
            </p:cNvGrpSpPr>
            <p:nvPr/>
          </p:nvGrpSpPr>
          <p:grpSpPr bwMode="auto">
            <a:xfrm>
              <a:off x="14933" y="464"/>
              <a:ext cx="4" cy="7"/>
              <a:chOff x="14933" y="464"/>
              <a:chExt cx="4" cy="7"/>
            </a:xfrm>
          </p:grpSpPr>
          <p:sp>
            <p:nvSpPr>
              <p:cNvPr id="1218" name="Freeform 300"/>
              <p:cNvSpPr>
                <a:spLocks/>
              </p:cNvSpPr>
              <p:nvPr/>
            </p:nvSpPr>
            <p:spPr bwMode="auto">
              <a:xfrm>
                <a:off x="14933" y="464"/>
                <a:ext cx="4" cy="7"/>
              </a:xfrm>
              <a:custGeom>
                <a:avLst/>
                <a:gdLst>
                  <a:gd name="T0" fmla="+- 0 14933 14933"/>
                  <a:gd name="T1" fmla="*/ T0 w 4"/>
                  <a:gd name="T2" fmla="+- 0 471 464"/>
                  <a:gd name="T3" fmla="*/ 471 h 7"/>
                  <a:gd name="T4" fmla="+- 0 14938 14933"/>
                  <a:gd name="T5" fmla="*/ T4 w 4"/>
                  <a:gd name="T6" fmla="+- 0 464 464"/>
                  <a:gd name="T7" fmla="*/ 464 h 7"/>
                </a:gdLst>
                <a:ahLst/>
                <a:cxnLst>
                  <a:cxn ang="0">
                    <a:pos x="T1" y="T3"/>
                  </a:cxn>
                  <a:cxn ang="0">
                    <a:pos x="T5" y="T7"/>
                  </a:cxn>
                </a:cxnLst>
                <a:rect l="0" t="0" r="r" b="b"/>
                <a:pathLst>
                  <a:path w="4"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2" name="Group 301"/>
            <p:cNvGrpSpPr>
              <a:grpSpLocks/>
            </p:cNvGrpSpPr>
            <p:nvPr/>
          </p:nvGrpSpPr>
          <p:grpSpPr bwMode="auto">
            <a:xfrm>
              <a:off x="14256" y="1851"/>
              <a:ext cx="4" cy="7"/>
              <a:chOff x="14256" y="1851"/>
              <a:chExt cx="4" cy="7"/>
            </a:xfrm>
          </p:grpSpPr>
          <p:sp>
            <p:nvSpPr>
              <p:cNvPr id="1217" name="Freeform 302"/>
              <p:cNvSpPr>
                <a:spLocks/>
              </p:cNvSpPr>
              <p:nvPr/>
            </p:nvSpPr>
            <p:spPr bwMode="auto">
              <a:xfrm>
                <a:off x="14256" y="1851"/>
                <a:ext cx="4" cy="7"/>
              </a:xfrm>
              <a:custGeom>
                <a:avLst/>
                <a:gdLst>
                  <a:gd name="T0" fmla="+- 0 14256 14256"/>
                  <a:gd name="T1" fmla="*/ T0 w 4"/>
                  <a:gd name="T2" fmla="+- 0 1858 1851"/>
                  <a:gd name="T3" fmla="*/ 1858 h 7"/>
                  <a:gd name="T4" fmla="+- 0 14260 14256"/>
                  <a:gd name="T5" fmla="*/ T4 w 4"/>
                  <a:gd name="T6" fmla="+- 0 1851 1851"/>
                  <a:gd name="T7" fmla="*/ 185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3" name="Group 303"/>
            <p:cNvGrpSpPr>
              <a:grpSpLocks/>
            </p:cNvGrpSpPr>
            <p:nvPr/>
          </p:nvGrpSpPr>
          <p:grpSpPr bwMode="auto">
            <a:xfrm>
              <a:off x="14269" y="341"/>
              <a:ext cx="889" cy="1496"/>
              <a:chOff x="14269" y="341"/>
              <a:chExt cx="889" cy="1496"/>
            </a:xfrm>
          </p:grpSpPr>
          <p:sp>
            <p:nvSpPr>
              <p:cNvPr id="1216" name="Freeform 304"/>
              <p:cNvSpPr>
                <a:spLocks/>
              </p:cNvSpPr>
              <p:nvPr/>
            </p:nvSpPr>
            <p:spPr bwMode="auto">
              <a:xfrm>
                <a:off x="14269" y="341"/>
                <a:ext cx="889" cy="1496"/>
              </a:xfrm>
              <a:custGeom>
                <a:avLst/>
                <a:gdLst>
                  <a:gd name="T0" fmla="+- 0 14269 14269"/>
                  <a:gd name="T1" fmla="*/ T0 w 889"/>
                  <a:gd name="T2" fmla="+- 0 1837 341"/>
                  <a:gd name="T3" fmla="*/ 1837 h 1496"/>
                  <a:gd name="T4" fmla="+- 0 15158 14269"/>
                  <a:gd name="T5" fmla="*/ T4 w 889"/>
                  <a:gd name="T6" fmla="+- 0 341 341"/>
                  <a:gd name="T7" fmla="*/ 341 h 1496"/>
                </a:gdLst>
                <a:ahLst/>
                <a:cxnLst>
                  <a:cxn ang="0">
                    <a:pos x="T1" y="T3"/>
                  </a:cxn>
                  <a:cxn ang="0">
                    <a:pos x="T5" y="T7"/>
                  </a:cxn>
                </a:cxnLst>
                <a:rect l="0" t="0" r="r" b="b"/>
                <a:pathLst>
                  <a:path w="889" h="1496">
                    <a:moveTo>
                      <a:pt x="0" y="1496"/>
                    </a:moveTo>
                    <a:lnTo>
                      <a:pt x="889"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4" name="Group 305"/>
            <p:cNvGrpSpPr>
              <a:grpSpLocks/>
            </p:cNvGrpSpPr>
            <p:nvPr/>
          </p:nvGrpSpPr>
          <p:grpSpPr bwMode="auto">
            <a:xfrm>
              <a:off x="15162" y="327"/>
              <a:ext cx="4" cy="7"/>
              <a:chOff x="15162" y="327"/>
              <a:chExt cx="4" cy="7"/>
            </a:xfrm>
          </p:grpSpPr>
          <p:sp>
            <p:nvSpPr>
              <p:cNvPr id="1215" name="Freeform 306"/>
              <p:cNvSpPr>
                <a:spLocks/>
              </p:cNvSpPr>
              <p:nvPr/>
            </p:nvSpPr>
            <p:spPr bwMode="auto">
              <a:xfrm>
                <a:off x="15162" y="327"/>
                <a:ext cx="4" cy="7"/>
              </a:xfrm>
              <a:custGeom>
                <a:avLst/>
                <a:gdLst>
                  <a:gd name="T0" fmla="+- 0 15162 15162"/>
                  <a:gd name="T1" fmla="*/ T0 w 4"/>
                  <a:gd name="T2" fmla="+- 0 334 327"/>
                  <a:gd name="T3" fmla="*/ 334 h 7"/>
                  <a:gd name="T4" fmla="+- 0 15166 15162"/>
                  <a:gd name="T5" fmla="*/ T4 w 4"/>
                  <a:gd name="T6" fmla="+- 0 327 327"/>
                  <a:gd name="T7" fmla="*/ 327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264" name="Group 307"/>
          <p:cNvGrpSpPr>
            <a:grpSpLocks/>
          </p:cNvGrpSpPr>
          <p:nvPr/>
        </p:nvGrpSpPr>
        <p:grpSpPr bwMode="auto">
          <a:xfrm>
            <a:off x="7034656" y="3877130"/>
            <a:ext cx="2039377" cy="1816347"/>
            <a:chOff x="11263" y="892"/>
            <a:chExt cx="5131" cy="3745"/>
          </a:xfrm>
        </p:grpSpPr>
        <p:grpSp>
          <p:nvGrpSpPr>
            <p:cNvPr id="1265" name="Group 308"/>
            <p:cNvGrpSpPr>
              <a:grpSpLocks/>
            </p:cNvGrpSpPr>
            <p:nvPr/>
          </p:nvGrpSpPr>
          <p:grpSpPr bwMode="auto">
            <a:xfrm>
              <a:off x="11273" y="3385"/>
              <a:ext cx="5111" cy="1241"/>
              <a:chOff x="11273" y="3385"/>
              <a:chExt cx="5111" cy="1241"/>
            </a:xfrm>
          </p:grpSpPr>
          <p:sp>
            <p:nvSpPr>
              <p:cNvPr id="1364" name="Freeform 309"/>
              <p:cNvSpPr>
                <a:spLocks/>
              </p:cNvSpPr>
              <p:nvPr/>
            </p:nvSpPr>
            <p:spPr bwMode="auto">
              <a:xfrm>
                <a:off x="11273" y="3385"/>
                <a:ext cx="5111" cy="1241"/>
              </a:xfrm>
              <a:custGeom>
                <a:avLst/>
                <a:gdLst>
                  <a:gd name="T0" fmla="+- 0 11273 11273"/>
                  <a:gd name="T1" fmla="*/ T0 w 5111"/>
                  <a:gd name="T2" fmla="+- 0 4626 3385"/>
                  <a:gd name="T3" fmla="*/ 4626 h 1241"/>
                  <a:gd name="T4" fmla="+- 0 16384 11273"/>
                  <a:gd name="T5" fmla="*/ T4 w 5111"/>
                  <a:gd name="T6" fmla="+- 0 4626 3385"/>
                  <a:gd name="T7" fmla="*/ 4626 h 1241"/>
                  <a:gd name="T8" fmla="+- 0 16384 11273"/>
                  <a:gd name="T9" fmla="*/ T8 w 5111"/>
                  <a:gd name="T10" fmla="+- 0 3385 3385"/>
                  <a:gd name="T11" fmla="*/ 3385 h 1241"/>
                  <a:gd name="T12" fmla="+- 0 11273 11273"/>
                  <a:gd name="T13" fmla="*/ T12 w 5111"/>
                  <a:gd name="T14" fmla="+- 0 3385 3385"/>
                  <a:gd name="T15" fmla="*/ 3385 h 1241"/>
                  <a:gd name="T16" fmla="+- 0 11273 11273"/>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1" y="1241"/>
                    </a:lnTo>
                    <a:lnTo>
                      <a:pt x="5111"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6" name="Group 310"/>
            <p:cNvGrpSpPr>
              <a:grpSpLocks/>
            </p:cNvGrpSpPr>
            <p:nvPr/>
          </p:nvGrpSpPr>
          <p:grpSpPr bwMode="auto">
            <a:xfrm>
              <a:off x="11523" y="902"/>
              <a:ext cx="4617" cy="3379"/>
              <a:chOff x="11523" y="902"/>
              <a:chExt cx="4617" cy="3379"/>
            </a:xfrm>
          </p:grpSpPr>
          <p:sp>
            <p:nvSpPr>
              <p:cNvPr id="1363" name="Freeform 311"/>
              <p:cNvSpPr>
                <a:spLocks/>
              </p:cNvSpPr>
              <p:nvPr/>
            </p:nvSpPr>
            <p:spPr bwMode="auto">
              <a:xfrm>
                <a:off x="11523" y="902"/>
                <a:ext cx="4617" cy="3379"/>
              </a:xfrm>
              <a:custGeom>
                <a:avLst/>
                <a:gdLst>
                  <a:gd name="T0" fmla="+- 0 11523 11523"/>
                  <a:gd name="T1" fmla="*/ T0 w 4617"/>
                  <a:gd name="T2" fmla="+- 0 4281 902"/>
                  <a:gd name="T3" fmla="*/ 4281 h 3379"/>
                  <a:gd name="T4" fmla="+- 0 16141 11523"/>
                  <a:gd name="T5" fmla="*/ T4 w 4617"/>
                  <a:gd name="T6" fmla="+- 0 4281 902"/>
                  <a:gd name="T7" fmla="*/ 4281 h 3379"/>
                  <a:gd name="T8" fmla="+- 0 16141 11523"/>
                  <a:gd name="T9" fmla="*/ T8 w 4617"/>
                  <a:gd name="T10" fmla="+- 0 902 902"/>
                  <a:gd name="T11" fmla="*/ 902 h 3379"/>
                  <a:gd name="T12" fmla="+- 0 11523 11523"/>
                  <a:gd name="T13" fmla="*/ T12 w 4617"/>
                  <a:gd name="T14" fmla="+- 0 902 902"/>
                  <a:gd name="T15" fmla="*/ 902 h 3379"/>
                  <a:gd name="T16" fmla="+- 0 11523 11523"/>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7" name="Group 312"/>
            <p:cNvGrpSpPr>
              <a:grpSpLocks/>
            </p:cNvGrpSpPr>
            <p:nvPr/>
          </p:nvGrpSpPr>
          <p:grpSpPr bwMode="auto">
            <a:xfrm>
              <a:off x="14705" y="2059"/>
              <a:ext cx="951" cy="172"/>
              <a:chOff x="14705" y="2059"/>
              <a:chExt cx="951" cy="172"/>
            </a:xfrm>
          </p:grpSpPr>
          <p:sp>
            <p:nvSpPr>
              <p:cNvPr id="1362" name="Freeform 313"/>
              <p:cNvSpPr>
                <a:spLocks/>
              </p:cNvSpPr>
              <p:nvPr/>
            </p:nvSpPr>
            <p:spPr bwMode="auto">
              <a:xfrm>
                <a:off x="14705" y="2059"/>
                <a:ext cx="951" cy="172"/>
              </a:xfrm>
              <a:custGeom>
                <a:avLst/>
                <a:gdLst>
                  <a:gd name="T0" fmla="+- 0 14705 14705"/>
                  <a:gd name="T1" fmla="*/ T0 w 951"/>
                  <a:gd name="T2" fmla="+- 0 2231 2059"/>
                  <a:gd name="T3" fmla="*/ 2231 h 172"/>
                  <a:gd name="T4" fmla="+- 0 14813 14705"/>
                  <a:gd name="T5" fmla="*/ T4 w 951"/>
                  <a:gd name="T6" fmla="+- 0 2059 2059"/>
                  <a:gd name="T7" fmla="*/ 2059 h 172"/>
                  <a:gd name="T8" fmla="+- 0 15656 14705"/>
                  <a:gd name="T9" fmla="*/ T8 w 951"/>
                  <a:gd name="T10" fmla="+- 0 2062 2059"/>
                  <a:gd name="T11" fmla="*/ 2062 h 172"/>
                  <a:gd name="T12" fmla="+- 0 15573 14705"/>
                  <a:gd name="T13" fmla="*/ T12 w 951"/>
                  <a:gd name="T14" fmla="+- 0 2231 2059"/>
                  <a:gd name="T15" fmla="*/ 2231 h 172"/>
                  <a:gd name="T16" fmla="+- 0 14705 14705"/>
                  <a:gd name="T17" fmla="*/ T16 w 951"/>
                  <a:gd name="T18" fmla="+- 0 2231 2059"/>
                  <a:gd name="T19" fmla="*/ 2231 h 172"/>
                </a:gdLst>
                <a:ahLst/>
                <a:cxnLst>
                  <a:cxn ang="0">
                    <a:pos x="T1" y="T3"/>
                  </a:cxn>
                  <a:cxn ang="0">
                    <a:pos x="T5" y="T7"/>
                  </a:cxn>
                  <a:cxn ang="0">
                    <a:pos x="T9" y="T11"/>
                  </a:cxn>
                  <a:cxn ang="0">
                    <a:pos x="T13" y="T15"/>
                  </a:cxn>
                  <a:cxn ang="0">
                    <a:pos x="T17" y="T19"/>
                  </a:cxn>
                </a:cxnLst>
                <a:rect l="0" t="0" r="r" b="b"/>
                <a:pathLst>
                  <a:path w="951" h="172">
                    <a:moveTo>
                      <a:pt x="0" y="172"/>
                    </a:moveTo>
                    <a:lnTo>
                      <a:pt x="108" y="0"/>
                    </a:lnTo>
                    <a:lnTo>
                      <a:pt x="951" y="3"/>
                    </a:lnTo>
                    <a:lnTo>
                      <a:pt x="868" y="172"/>
                    </a:lnTo>
                    <a:lnTo>
                      <a:pt x="0" y="172"/>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8" name="Group 314"/>
            <p:cNvGrpSpPr>
              <a:grpSpLocks/>
            </p:cNvGrpSpPr>
            <p:nvPr/>
          </p:nvGrpSpPr>
          <p:grpSpPr bwMode="auto">
            <a:xfrm>
              <a:off x="12007" y="2076"/>
              <a:ext cx="908" cy="165"/>
              <a:chOff x="12007" y="2076"/>
              <a:chExt cx="908" cy="165"/>
            </a:xfrm>
          </p:grpSpPr>
          <p:sp>
            <p:nvSpPr>
              <p:cNvPr id="1361" name="Freeform 315"/>
              <p:cNvSpPr>
                <a:spLocks/>
              </p:cNvSpPr>
              <p:nvPr/>
            </p:nvSpPr>
            <p:spPr bwMode="auto">
              <a:xfrm>
                <a:off x="12007" y="2076"/>
                <a:ext cx="908" cy="165"/>
              </a:xfrm>
              <a:custGeom>
                <a:avLst/>
                <a:gdLst>
                  <a:gd name="T0" fmla="+- 0 12007 12007"/>
                  <a:gd name="T1" fmla="*/ T0 w 908"/>
                  <a:gd name="T2" fmla="+- 0 2242 2076"/>
                  <a:gd name="T3" fmla="*/ 2242 h 165"/>
                  <a:gd name="T4" fmla="+- 0 12160 12007"/>
                  <a:gd name="T5" fmla="*/ T4 w 908"/>
                  <a:gd name="T6" fmla="+- 0 2078 2076"/>
                  <a:gd name="T7" fmla="*/ 2078 h 165"/>
                  <a:gd name="T8" fmla="+- 0 12915 12007"/>
                  <a:gd name="T9" fmla="*/ T8 w 908"/>
                  <a:gd name="T10" fmla="+- 0 2076 2076"/>
                  <a:gd name="T11" fmla="*/ 2076 h 165"/>
                  <a:gd name="T12" fmla="+- 0 12779 12007"/>
                  <a:gd name="T13" fmla="*/ T12 w 908"/>
                  <a:gd name="T14" fmla="+- 0 2240 2076"/>
                  <a:gd name="T15" fmla="*/ 2240 h 165"/>
                  <a:gd name="T16" fmla="+- 0 12007 12007"/>
                  <a:gd name="T17" fmla="*/ T16 w 908"/>
                  <a:gd name="T18" fmla="+- 0 2242 2076"/>
                  <a:gd name="T19" fmla="*/ 2242 h 165"/>
                </a:gdLst>
                <a:ahLst/>
                <a:cxnLst>
                  <a:cxn ang="0">
                    <a:pos x="T1" y="T3"/>
                  </a:cxn>
                  <a:cxn ang="0">
                    <a:pos x="T5" y="T7"/>
                  </a:cxn>
                  <a:cxn ang="0">
                    <a:pos x="T9" y="T11"/>
                  </a:cxn>
                  <a:cxn ang="0">
                    <a:pos x="T13" y="T15"/>
                  </a:cxn>
                  <a:cxn ang="0">
                    <a:pos x="T17" y="T19"/>
                  </a:cxn>
                </a:cxnLst>
                <a:rect l="0" t="0" r="r" b="b"/>
                <a:pathLst>
                  <a:path w="908" h="165">
                    <a:moveTo>
                      <a:pt x="0" y="166"/>
                    </a:moveTo>
                    <a:lnTo>
                      <a:pt x="153" y="2"/>
                    </a:lnTo>
                    <a:lnTo>
                      <a:pt x="908" y="0"/>
                    </a:lnTo>
                    <a:lnTo>
                      <a:pt x="772" y="164"/>
                    </a:lnTo>
                    <a:lnTo>
                      <a:pt x="0" y="16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9" name="Group 316"/>
            <p:cNvGrpSpPr>
              <a:grpSpLocks/>
            </p:cNvGrpSpPr>
            <p:nvPr/>
          </p:nvGrpSpPr>
          <p:grpSpPr bwMode="auto">
            <a:xfrm>
              <a:off x="15579" y="1724"/>
              <a:ext cx="535" cy="508"/>
              <a:chOff x="15579" y="1724"/>
              <a:chExt cx="535" cy="508"/>
            </a:xfrm>
          </p:grpSpPr>
          <p:sp>
            <p:nvSpPr>
              <p:cNvPr id="1360" name="Freeform 317"/>
              <p:cNvSpPr>
                <a:spLocks/>
              </p:cNvSpPr>
              <p:nvPr/>
            </p:nvSpPr>
            <p:spPr bwMode="auto">
              <a:xfrm>
                <a:off x="15579" y="1724"/>
                <a:ext cx="535" cy="508"/>
              </a:xfrm>
              <a:custGeom>
                <a:avLst/>
                <a:gdLst>
                  <a:gd name="T0" fmla="+- 0 15579 15579"/>
                  <a:gd name="T1" fmla="*/ T0 w 535"/>
                  <a:gd name="T2" fmla="+- 0 2232 1724"/>
                  <a:gd name="T3" fmla="*/ 2232 h 508"/>
                  <a:gd name="T4" fmla="+- 0 15648 15579"/>
                  <a:gd name="T5" fmla="*/ T4 w 535"/>
                  <a:gd name="T6" fmla="+- 0 2072 1724"/>
                  <a:gd name="T7" fmla="*/ 2072 h 508"/>
                  <a:gd name="T8" fmla="+- 0 16114 15579"/>
                  <a:gd name="T9" fmla="*/ T8 w 535"/>
                  <a:gd name="T10" fmla="+- 0 1724 1724"/>
                  <a:gd name="T11" fmla="*/ 1724 h 508"/>
                  <a:gd name="T12" fmla="+- 0 16107 15579"/>
                  <a:gd name="T13" fmla="*/ T12 w 535"/>
                  <a:gd name="T14" fmla="+- 0 1842 1724"/>
                  <a:gd name="T15" fmla="*/ 1842 h 508"/>
                  <a:gd name="T16" fmla="+- 0 15579 15579"/>
                  <a:gd name="T17" fmla="*/ T16 w 535"/>
                  <a:gd name="T18" fmla="+- 0 2232 1724"/>
                  <a:gd name="T19" fmla="*/ 2232 h 508"/>
                </a:gdLst>
                <a:ahLst/>
                <a:cxnLst>
                  <a:cxn ang="0">
                    <a:pos x="T1" y="T3"/>
                  </a:cxn>
                  <a:cxn ang="0">
                    <a:pos x="T5" y="T7"/>
                  </a:cxn>
                  <a:cxn ang="0">
                    <a:pos x="T9" y="T11"/>
                  </a:cxn>
                  <a:cxn ang="0">
                    <a:pos x="T13" y="T15"/>
                  </a:cxn>
                  <a:cxn ang="0">
                    <a:pos x="T17" y="T19"/>
                  </a:cxn>
                </a:cxnLst>
                <a:rect l="0" t="0" r="r" b="b"/>
                <a:pathLst>
                  <a:path w="535" h="508">
                    <a:moveTo>
                      <a:pt x="0" y="508"/>
                    </a:moveTo>
                    <a:lnTo>
                      <a:pt x="69" y="348"/>
                    </a:lnTo>
                    <a:lnTo>
                      <a:pt x="535" y="0"/>
                    </a:lnTo>
                    <a:lnTo>
                      <a:pt x="528" y="118"/>
                    </a:lnTo>
                    <a:lnTo>
                      <a:pt x="0" y="508"/>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0" name="Group 318"/>
            <p:cNvGrpSpPr>
              <a:grpSpLocks/>
            </p:cNvGrpSpPr>
            <p:nvPr/>
          </p:nvGrpSpPr>
          <p:grpSpPr bwMode="auto">
            <a:xfrm>
              <a:off x="14557" y="2231"/>
              <a:ext cx="1017" cy="235"/>
              <a:chOff x="14557" y="2231"/>
              <a:chExt cx="1017" cy="235"/>
            </a:xfrm>
          </p:grpSpPr>
          <p:sp>
            <p:nvSpPr>
              <p:cNvPr id="1359" name="Freeform 319"/>
              <p:cNvSpPr>
                <a:spLocks/>
              </p:cNvSpPr>
              <p:nvPr/>
            </p:nvSpPr>
            <p:spPr bwMode="auto">
              <a:xfrm>
                <a:off x="14557" y="2231"/>
                <a:ext cx="1017" cy="235"/>
              </a:xfrm>
              <a:custGeom>
                <a:avLst/>
                <a:gdLst>
                  <a:gd name="T0" fmla="+- 0 15467 14557"/>
                  <a:gd name="T1" fmla="*/ T0 w 1017"/>
                  <a:gd name="T2" fmla="+- 0 2465 2231"/>
                  <a:gd name="T3" fmla="*/ 2465 h 235"/>
                  <a:gd name="T4" fmla="+- 0 14557 14557"/>
                  <a:gd name="T5" fmla="*/ T4 w 1017"/>
                  <a:gd name="T6" fmla="+- 0 2461 2231"/>
                  <a:gd name="T7" fmla="*/ 2461 h 235"/>
                  <a:gd name="T8" fmla="+- 0 14701 14557"/>
                  <a:gd name="T9" fmla="*/ T8 w 1017"/>
                  <a:gd name="T10" fmla="+- 0 2231 2231"/>
                  <a:gd name="T11" fmla="*/ 2231 h 235"/>
                  <a:gd name="T12" fmla="+- 0 15574 14557"/>
                  <a:gd name="T13" fmla="*/ T12 w 1017"/>
                  <a:gd name="T14" fmla="+- 0 2231 2231"/>
                  <a:gd name="T15" fmla="*/ 2231 h 235"/>
                  <a:gd name="T16" fmla="+- 0 15467 14557"/>
                  <a:gd name="T17" fmla="*/ T16 w 1017"/>
                  <a:gd name="T18" fmla="+- 0 2465 2231"/>
                  <a:gd name="T19" fmla="*/ 2465 h 235"/>
                </a:gdLst>
                <a:ahLst/>
                <a:cxnLst>
                  <a:cxn ang="0">
                    <a:pos x="T1" y="T3"/>
                  </a:cxn>
                  <a:cxn ang="0">
                    <a:pos x="T5" y="T7"/>
                  </a:cxn>
                  <a:cxn ang="0">
                    <a:pos x="T9" y="T11"/>
                  </a:cxn>
                  <a:cxn ang="0">
                    <a:pos x="T13" y="T15"/>
                  </a:cxn>
                  <a:cxn ang="0">
                    <a:pos x="T17" y="T19"/>
                  </a:cxn>
                </a:cxnLst>
                <a:rect l="0" t="0" r="r" b="b"/>
                <a:pathLst>
                  <a:path w="1017" h="235">
                    <a:moveTo>
                      <a:pt x="910" y="234"/>
                    </a:moveTo>
                    <a:lnTo>
                      <a:pt x="0" y="230"/>
                    </a:lnTo>
                    <a:lnTo>
                      <a:pt x="144" y="0"/>
                    </a:lnTo>
                    <a:lnTo>
                      <a:pt x="1017" y="0"/>
                    </a:lnTo>
                    <a:lnTo>
                      <a:pt x="910" y="23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1" name="Group 320"/>
            <p:cNvGrpSpPr>
              <a:grpSpLocks/>
            </p:cNvGrpSpPr>
            <p:nvPr/>
          </p:nvGrpSpPr>
          <p:grpSpPr bwMode="auto">
            <a:xfrm>
              <a:off x="11792" y="2240"/>
              <a:ext cx="984" cy="224"/>
              <a:chOff x="11792" y="2240"/>
              <a:chExt cx="984" cy="224"/>
            </a:xfrm>
          </p:grpSpPr>
          <p:sp>
            <p:nvSpPr>
              <p:cNvPr id="1358" name="Freeform 321"/>
              <p:cNvSpPr>
                <a:spLocks/>
              </p:cNvSpPr>
              <p:nvPr/>
            </p:nvSpPr>
            <p:spPr bwMode="auto">
              <a:xfrm>
                <a:off x="11792" y="2240"/>
                <a:ext cx="984" cy="224"/>
              </a:xfrm>
              <a:custGeom>
                <a:avLst/>
                <a:gdLst>
                  <a:gd name="T0" fmla="+- 0 12586 11792"/>
                  <a:gd name="T1" fmla="*/ T0 w 984"/>
                  <a:gd name="T2" fmla="+- 0 2465 2240"/>
                  <a:gd name="T3" fmla="*/ 2465 h 224"/>
                  <a:gd name="T4" fmla="+- 0 11792 11792"/>
                  <a:gd name="T5" fmla="*/ T4 w 984"/>
                  <a:gd name="T6" fmla="+- 0 2464 2240"/>
                  <a:gd name="T7" fmla="*/ 2464 h 224"/>
                  <a:gd name="T8" fmla="+- 0 12014 11792"/>
                  <a:gd name="T9" fmla="*/ T8 w 984"/>
                  <a:gd name="T10" fmla="+- 0 2240 2240"/>
                  <a:gd name="T11" fmla="*/ 2240 h 224"/>
                  <a:gd name="T12" fmla="+- 0 12776 11792"/>
                  <a:gd name="T13" fmla="*/ T12 w 984"/>
                  <a:gd name="T14" fmla="+- 0 2240 2240"/>
                  <a:gd name="T15" fmla="*/ 2240 h 224"/>
                  <a:gd name="T16" fmla="+- 0 12586 11792"/>
                  <a:gd name="T17" fmla="*/ T16 w 984"/>
                  <a:gd name="T18" fmla="+- 0 2465 2240"/>
                  <a:gd name="T19" fmla="*/ 2465 h 224"/>
                </a:gdLst>
                <a:ahLst/>
                <a:cxnLst>
                  <a:cxn ang="0">
                    <a:pos x="T1" y="T3"/>
                  </a:cxn>
                  <a:cxn ang="0">
                    <a:pos x="T5" y="T7"/>
                  </a:cxn>
                  <a:cxn ang="0">
                    <a:pos x="T9" y="T11"/>
                  </a:cxn>
                  <a:cxn ang="0">
                    <a:pos x="T13" y="T15"/>
                  </a:cxn>
                  <a:cxn ang="0">
                    <a:pos x="T17" y="T19"/>
                  </a:cxn>
                </a:cxnLst>
                <a:rect l="0" t="0" r="r" b="b"/>
                <a:pathLst>
                  <a:path w="984" h="224">
                    <a:moveTo>
                      <a:pt x="794" y="225"/>
                    </a:moveTo>
                    <a:lnTo>
                      <a:pt x="0" y="224"/>
                    </a:lnTo>
                    <a:lnTo>
                      <a:pt x="222" y="0"/>
                    </a:lnTo>
                    <a:lnTo>
                      <a:pt x="984" y="0"/>
                    </a:lnTo>
                    <a:lnTo>
                      <a:pt x="794" y="22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2" name="Group 322"/>
            <p:cNvGrpSpPr>
              <a:grpSpLocks/>
            </p:cNvGrpSpPr>
            <p:nvPr/>
          </p:nvGrpSpPr>
          <p:grpSpPr bwMode="auto">
            <a:xfrm>
              <a:off x="15471" y="1843"/>
              <a:ext cx="637" cy="800"/>
              <a:chOff x="15471" y="1843"/>
              <a:chExt cx="637" cy="800"/>
            </a:xfrm>
          </p:grpSpPr>
          <p:sp>
            <p:nvSpPr>
              <p:cNvPr id="1357" name="Freeform 323"/>
              <p:cNvSpPr>
                <a:spLocks/>
              </p:cNvSpPr>
              <p:nvPr/>
            </p:nvSpPr>
            <p:spPr bwMode="auto">
              <a:xfrm>
                <a:off x="15471" y="1843"/>
                <a:ext cx="637" cy="800"/>
              </a:xfrm>
              <a:custGeom>
                <a:avLst/>
                <a:gdLst>
                  <a:gd name="T0" fmla="+- 0 15474 15471"/>
                  <a:gd name="T1" fmla="*/ T0 w 637"/>
                  <a:gd name="T2" fmla="+- 0 2643 1843"/>
                  <a:gd name="T3" fmla="*/ 2643 h 800"/>
                  <a:gd name="T4" fmla="+- 0 15471 15471"/>
                  <a:gd name="T5" fmla="*/ T4 w 637"/>
                  <a:gd name="T6" fmla="+- 0 2478 1843"/>
                  <a:gd name="T7" fmla="*/ 2478 h 800"/>
                  <a:gd name="T8" fmla="+- 0 15576 15471"/>
                  <a:gd name="T9" fmla="*/ T8 w 637"/>
                  <a:gd name="T10" fmla="+- 0 2235 1843"/>
                  <a:gd name="T11" fmla="*/ 2235 h 800"/>
                  <a:gd name="T12" fmla="+- 0 16108 15471"/>
                  <a:gd name="T13" fmla="*/ T12 w 637"/>
                  <a:gd name="T14" fmla="+- 0 1843 1843"/>
                  <a:gd name="T15" fmla="*/ 1843 h 800"/>
                  <a:gd name="T16" fmla="+- 0 16108 15471"/>
                  <a:gd name="T17" fmla="*/ T16 w 637"/>
                  <a:gd name="T18" fmla="+- 0 2160 1843"/>
                  <a:gd name="T19" fmla="*/ 2160 h 800"/>
                  <a:gd name="T20" fmla="+- 0 15474 15471"/>
                  <a:gd name="T21" fmla="*/ T20 w 637"/>
                  <a:gd name="T22" fmla="+- 0 2643 1843"/>
                  <a:gd name="T23" fmla="*/ 2643 h 800"/>
                </a:gdLst>
                <a:ahLst/>
                <a:cxnLst>
                  <a:cxn ang="0">
                    <a:pos x="T1" y="T3"/>
                  </a:cxn>
                  <a:cxn ang="0">
                    <a:pos x="T5" y="T7"/>
                  </a:cxn>
                  <a:cxn ang="0">
                    <a:pos x="T9" y="T11"/>
                  </a:cxn>
                  <a:cxn ang="0">
                    <a:pos x="T13" y="T15"/>
                  </a:cxn>
                  <a:cxn ang="0">
                    <a:pos x="T17" y="T19"/>
                  </a:cxn>
                  <a:cxn ang="0">
                    <a:pos x="T21" y="T23"/>
                  </a:cxn>
                </a:cxnLst>
                <a:rect l="0" t="0" r="r" b="b"/>
                <a:pathLst>
                  <a:path w="637" h="800">
                    <a:moveTo>
                      <a:pt x="3" y="800"/>
                    </a:moveTo>
                    <a:lnTo>
                      <a:pt x="0" y="635"/>
                    </a:lnTo>
                    <a:lnTo>
                      <a:pt x="105" y="392"/>
                    </a:lnTo>
                    <a:lnTo>
                      <a:pt x="637" y="0"/>
                    </a:lnTo>
                    <a:lnTo>
                      <a:pt x="637" y="317"/>
                    </a:lnTo>
                    <a:lnTo>
                      <a:pt x="3" y="80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3" name="Group 324"/>
            <p:cNvGrpSpPr>
              <a:grpSpLocks/>
            </p:cNvGrpSpPr>
            <p:nvPr/>
          </p:nvGrpSpPr>
          <p:grpSpPr bwMode="auto">
            <a:xfrm>
              <a:off x="13857" y="2697"/>
              <a:ext cx="434" cy="363"/>
              <a:chOff x="13857" y="2697"/>
              <a:chExt cx="434" cy="363"/>
            </a:xfrm>
          </p:grpSpPr>
          <p:sp>
            <p:nvSpPr>
              <p:cNvPr id="1356" name="Freeform 325"/>
              <p:cNvSpPr>
                <a:spLocks/>
              </p:cNvSpPr>
              <p:nvPr/>
            </p:nvSpPr>
            <p:spPr bwMode="auto">
              <a:xfrm>
                <a:off x="13857" y="2697"/>
                <a:ext cx="434" cy="363"/>
              </a:xfrm>
              <a:custGeom>
                <a:avLst/>
                <a:gdLst>
                  <a:gd name="T0" fmla="+- 0 13857 13857"/>
                  <a:gd name="T1" fmla="*/ T0 w 434"/>
                  <a:gd name="T2" fmla="+- 0 3060 2697"/>
                  <a:gd name="T3" fmla="*/ 3060 h 363"/>
                  <a:gd name="T4" fmla="+- 0 14290 13857"/>
                  <a:gd name="T5" fmla="*/ T4 w 434"/>
                  <a:gd name="T6" fmla="+- 0 2697 2697"/>
                  <a:gd name="T7" fmla="*/ 2697 h 363"/>
                  <a:gd name="T8" fmla="+- 0 13920 13857"/>
                  <a:gd name="T9" fmla="*/ T8 w 434"/>
                  <a:gd name="T10" fmla="+- 0 3009 2697"/>
                  <a:gd name="T11" fmla="*/ 3009 h 363"/>
                  <a:gd name="T12" fmla="+- 0 13857 13857"/>
                  <a:gd name="T13" fmla="*/ T12 w 434"/>
                  <a:gd name="T14" fmla="+- 0 3060 2697"/>
                  <a:gd name="T15" fmla="*/ 3060 h 363"/>
                </a:gdLst>
                <a:ahLst/>
                <a:cxnLst>
                  <a:cxn ang="0">
                    <a:pos x="T1" y="T3"/>
                  </a:cxn>
                  <a:cxn ang="0">
                    <a:pos x="T5" y="T7"/>
                  </a:cxn>
                  <a:cxn ang="0">
                    <a:pos x="T9" y="T11"/>
                  </a:cxn>
                  <a:cxn ang="0">
                    <a:pos x="T13" y="T15"/>
                  </a:cxn>
                </a:cxnLst>
                <a:rect l="0" t="0" r="r" b="b"/>
                <a:pathLst>
                  <a:path w="434" h="363">
                    <a:moveTo>
                      <a:pt x="0" y="363"/>
                    </a:moveTo>
                    <a:lnTo>
                      <a:pt x="433" y="0"/>
                    </a:lnTo>
                    <a:lnTo>
                      <a:pt x="63" y="312"/>
                    </a:lnTo>
                    <a:lnTo>
                      <a:pt x="0" y="363"/>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4" name="Group 326"/>
            <p:cNvGrpSpPr>
              <a:grpSpLocks/>
            </p:cNvGrpSpPr>
            <p:nvPr/>
          </p:nvGrpSpPr>
          <p:grpSpPr bwMode="auto">
            <a:xfrm>
              <a:off x="11778" y="2464"/>
              <a:ext cx="3693" cy="1103"/>
              <a:chOff x="11778" y="2464"/>
              <a:chExt cx="3693" cy="1103"/>
            </a:xfrm>
          </p:grpSpPr>
          <p:sp>
            <p:nvSpPr>
              <p:cNvPr id="1354" name="Freeform 327"/>
              <p:cNvSpPr>
                <a:spLocks/>
              </p:cNvSpPr>
              <p:nvPr/>
            </p:nvSpPr>
            <p:spPr bwMode="auto">
              <a:xfrm>
                <a:off x="11778" y="2464"/>
                <a:ext cx="3693" cy="1103"/>
              </a:xfrm>
              <a:custGeom>
                <a:avLst/>
                <a:gdLst>
                  <a:gd name="T0" fmla="+- 0 15467 11778"/>
                  <a:gd name="T1" fmla="*/ T0 w 3693"/>
                  <a:gd name="T2" fmla="+- 0 3377 2464"/>
                  <a:gd name="T3" fmla="*/ 3377 h 1103"/>
                  <a:gd name="T4" fmla="+- 0 13483 11778"/>
                  <a:gd name="T5" fmla="*/ T4 w 3693"/>
                  <a:gd name="T6" fmla="+- 0 3377 2464"/>
                  <a:gd name="T7" fmla="*/ 3377 h 1103"/>
                  <a:gd name="T8" fmla="+- 0 14564 11778"/>
                  <a:gd name="T9" fmla="*/ T8 w 3693"/>
                  <a:gd name="T10" fmla="+- 0 2469 2464"/>
                  <a:gd name="T11" fmla="*/ 2469 h 1103"/>
                  <a:gd name="T12" fmla="+- 0 15469 11778"/>
                  <a:gd name="T13" fmla="*/ T12 w 3693"/>
                  <a:gd name="T14" fmla="+- 0 2464 2464"/>
                  <a:gd name="T15" fmla="*/ 2464 h 1103"/>
                  <a:gd name="T16" fmla="+- 0 15471 11778"/>
                  <a:gd name="T17" fmla="*/ T16 w 3693"/>
                  <a:gd name="T18" fmla="+- 0 2641 2464"/>
                  <a:gd name="T19" fmla="*/ 2641 h 1103"/>
                  <a:gd name="T20" fmla="+- 0 15467 11778"/>
                  <a:gd name="T21" fmla="*/ T20 w 3693"/>
                  <a:gd name="T22" fmla="+- 0 2641 2464"/>
                  <a:gd name="T23" fmla="*/ 2641 h 1103"/>
                  <a:gd name="T24" fmla="+- 0 15467 11778"/>
                  <a:gd name="T25" fmla="*/ T24 w 3693"/>
                  <a:gd name="T26" fmla="+- 0 3377 2464"/>
                  <a:gd name="T27" fmla="*/ 3377 h 1103"/>
                </a:gdLst>
                <a:ahLst/>
                <a:cxnLst>
                  <a:cxn ang="0">
                    <a:pos x="T1" y="T3"/>
                  </a:cxn>
                  <a:cxn ang="0">
                    <a:pos x="T5" y="T7"/>
                  </a:cxn>
                  <a:cxn ang="0">
                    <a:pos x="T9" y="T11"/>
                  </a:cxn>
                  <a:cxn ang="0">
                    <a:pos x="T13" y="T15"/>
                  </a:cxn>
                  <a:cxn ang="0">
                    <a:pos x="T17" y="T19"/>
                  </a:cxn>
                  <a:cxn ang="0">
                    <a:pos x="T21" y="T23"/>
                  </a:cxn>
                  <a:cxn ang="0">
                    <a:pos x="T25" y="T27"/>
                  </a:cxn>
                </a:cxnLst>
                <a:rect l="0" t="0" r="r" b="b"/>
                <a:pathLst>
                  <a:path w="3693" h="1103">
                    <a:moveTo>
                      <a:pt x="3689" y="913"/>
                    </a:moveTo>
                    <a:lnTo>
                      <a:pt x="1705" y="913"/>
                    </a:lnTo>
                    <a:lnTo>
                      <a:pt x="2786" y="5"/>
                    </a:lnTo>
                    <a:lnTo>
                      <a:pt x="3691" y="0"/>
                    </a:lnTo>
                    <a:lnTo>
                      <a:pt x="3693" y="177"/>
                    </a:lnTo>
                    <a:lnTo>
                      <a:pt x="3689" y="177"/>
                    </a:lnTo>
                    <a:lnTo>
                      <a:pt x="3689" y="91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55" name="Freeform 328"/>
              <p:cNvSpPr>
                <a:spLocks/>
              </p:cNvSpPr>
              <p:nvPr/>
            </p:nvSpPr>
            <p:spPr bwMode="auto">
              <a:xfrm>
                <a:off x="11778" y="2464"/>
                <a:ext cx="3693" cy="1103"/>
              </a:xfrm>
              <a:custGeom>
                <a:avLst/>
                <a:gdLst>
                  <a:gd name="T0" fmla="+- 0 15467 11778"/>
                  <a:gd name="T1" fmla="*/ T0 w 3693"/>
                  <a:gd name="T2" fmla="+- 0 3567 2464"/>
                  <a:gd name="T3" fmla="*/ 3567 h 1103"/>
                  <a:gd name="T4" fmla="+- 0 11778 11778"/>
                  <a:gd name="T5" fmla="*/ T4 w 3693"/>
                  <a:gd name="T6" fmla="+- 0 3567 2464"/>
                  <a:gd name="T7" fmla="*/ 3567 h 1103"/>
                  <a:gd name="T8" fmla="+- 0 11788 11778"/>
                  <a:gd name="T9" fmla="*/ T8 w 3693"/>
                  <a:gd name="T10" fmla="+- 0 2641 2464"/>
                  <a:gd name="T11" fmla="*/ 2641 h 1103"/>
                  <a:gd name="T12" fmla="+- 0 11784 11778"/>
                  <a:gd name="T13" fmla="*/ T12 w 3693"/>
                  <a:gd name="T14" fmla="+- 0 2641 2464"/>
                  <a:gd name="T15" fmla="*/ 2641 h 1103"/>
                  <a:gd name="T16" fmla="+- 0 11784 11778"/>
                  <a:gd name="T17" fmla="*/ T16 w 3693"/>
                  <a:gd name="T18" fmla="+- 0 2469 2464"/>
                  <a:gd name="T19" fmla="*/ 2469 h 1103"/>
                  <a:gd name="T20" fmla="+- 0 12593 11778"/>
                  <a:gd name="T21" fmla="*/ T20 w 3693"/>
                  <a:gd name="T22" fmla="+- 0 2473 2464"/>
                  <a:gd name="T23" fmla="*/ 2473 h 1103"/>
                  <a:gd name="T24" fmla="+- 0 12745 11778"/>
                  <a:gd name="T25" fmla="*/ T24 w 3693"/>
                  <a:gd name="T26" fmla="+- 0 2640 2464"/>
                  <a:gd name="T27" fmla="*/ 2640 h 1103"/>
                  <a:gd name="T28" fmla="+- 0 12756 11778"/>
                  <a:gd name="T29" fmla="*/ T28 w 3693"/>
                  <a:gd name="T30" fmla="+- 0 2640 2464"/>
                  <a:gd name="T31" fmla="*/ 2640 h 1103"/>
                  <a:gd name="T32" fmla="+- 0 13483 11778"/>
                  <a:gd name="T33" fmla="*/ T32 w 3693"/>
                  <a:gd name="T34" fmla="+- 0 3377 2464"/>
                  <a:gd name="T35" fmla="*/ 3377 h 1103"/>
                  <a:gd name="T36" fmla="+- 0 15467 11778"/>
                  <a:gd name="T37" fmla="*/ T36 w 3693"/>
                  <a:gd name="T38" fmla="+- 0 3377 2464"/>
                  <a:gd name="T39" fmla="*/ 3377 h 1103"/>
                  <a:gd name="T40" fmla="+- 0 15467 11778"/>
                  <a:gd name="T41" fmla="*/ T40 w 3693"/>
                  <a:gd name="T42" fmla="+- 0 3567 2464"/>
                  <a:gd name="T43" fmla="*/ 3567 h 110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3693" h="1103">
                    <a:moveTo>
                      <a:pt x="3689" y="1103"/>
                    </a:moveTo>
                    <a:lnTo>
                      <a:pt x="0" y="1103"/>
                    </a:lnTo>
                    <a:lnTo>
                      <a:pt x="10" y="177"/>
                    </a:lnTo>
                    <a:lnTo>
                      <a:pt x="6" y="177"/>
                    </a:lnTo>
                    <a:lnTo>
                      <a:pt x="6" y="5"/>
                    </a:lnTo>
                    <a:lnTo>
                      <a:pt x="815" y="9"/>
                    </a:lnTo>
                    <a:lnTo>
                      <a:pt x="967" y="176"/>
                    </a:lnTo>
                    <a:lnTo>
                      <a:pt x="978" y="176"/>
                    </a:lnTo>
                    <a:lnTo>
                      <a:pt x="1705" y="913"/>
                    </a:lnTo>
                    <a:lnTo>
                      <a:pt x="3689" y="913"/>
                    </a:lnTo>
                    <a:lnTo>
                      <a:pt x="3689" y="110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5" name="Group 329"/>
            <p:cNvGrpSpPr>
              <a:grpSpLocks/>
            </p:cNvGrpSpPr>
            <p:nvPr/>
          </p:nvGrpSpPr>
          <p:grpSpPr bwMode="auto">
            <a:xfrm>
              <a:off x="14290" y="2638"/>
              <a:ext cx="71" cy="59"/>
              <a:chOff x="14290" y="2638"/>
              <a:chExt cx="71" cy="59"/>
            </a:xfrm>
          </p:grpSpPr>
          <p:sp>
            <p:nvSpPr>
              <p:cNvPr id="1353" name="Freeform 330"/>
              <p:cNvSpPr>
                <a:spLocks/>
              </p:cNvSpPr>
              <p:nvPr/>
            </p:nvSpPr>
            <p:spPr bwMode="auto">
              <a:xfrm>
                <a:off x="14290" y="2638"/>
                <a:ext cx="71" cy="59"/>
              </a:xfrm>
              <a:custGeom>
                <a:avLst/>
                <a:gdLst>
                  <a:gd name="T0" fmla="+- 0 14290 14290"/>
                  <a:gd name="T1" fmla="*/ T0 w 71"/>
                  <a:gd name="T2" fmla="+- 0 2697 2638"/>
                  <a:gd name="T3" fmla="*/ 2697 h 59"/>
                  <a:gd name="T4" fmla="+- 0 14361 14290"/>
                  <a:gd name="T5" fmla="*/ T4 w 71"/>
                  <a:gd name="T6" fmla="+- 0 2638 2638"/>
                  <a:gd name="T7" fmla="*/ 2638 h 59"/>
                  <a:gd name="T8" fmla="+- 0 14361 14290"/>
                  <a:gd name="T9" fmla="*/ T8 w 71"/>
                  <a:gd name="T10" fmla="+- 0 2638 2638"/>
                  <a:gd name="T11" fmla="*/ 2638 h 59"/>
                  <a:gd name="T12" fmla="+- 0 14290 14290"/>
                  <a:gd name="T13" fmla="*/ T12 w 71"/>
                  <a:gd name="T14" fmla="+- 0 2697 2638"/>
                  <a:gd name="T15" fmla="*/ 2697 h 59"/>
                </a:gdLst>
                <a:ahLst/>
                <a:cxnLst>
                  <a:cxn ang="0">
                    <a:pos x="T1" y="T3"/>
                  </a:cxn>
                  <a:cxn ang="0">
                    <a:pos x="T5" y="T7"/>
                  </a:cxn>
                  <a:cxn ang="0">
                    <a:pos x="T9" y="T11"/>
                  </a:cxn>
                  <a:cxn ang="0">
                    <a:pos x="T13" y="T15"/>
                  </a:cxn>
                </a:cxnLst>
                <a:rect l="0" t="0" r="r" b="b"/>
                <a:pathLst>
                  <a:path w="71" h="59">
                    <a:moveTo>
                      <a:pt x="0" y="59"/>
                    </a:moveTo>
                    <a:lnTo>
                      <a:pt x="71" y="0"/>
                    </a:lnTo>
                    <a:lnTo>
                      <a:pt x="0" y="59"/>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1" name="Group 331"/>
            <p:cNvGrpSpPr>
              <a:grpSpLocks/>
            </p:cNvGrpSpPr>
            <p:nvPr/>
          </p:nvGrpSpPr>
          <p:grpSpPr bwMode="auto">
            <a:xfrm>
              <a:off x="15801" y="1060"/>
              <a:ext cx="310" cy="687"/>
              <a:chOff x="15801" y="1060"/>
              <a:chExt cx="310" cy="687"/>
            </a:xfrm>
          </p:grpSpPr>
          <p:sp>
            <p:nvSpPr>
              <p:cNvPr id="1352" name="Freeform 332"/>
              <p:cNvSpPr>
                <a:spLocks/>
              </p:cNvSpPr>
              <p:nvPr/>
            </p:nvSpPr>
            <p:spPr bwMode="auto">
              <a:xfrm>
                <a:off x="15801" y="1060"/>
                <a:ext cx="310" cy="687"/>
              </a:xfrm>
              <a:custGeom>
                <a:avLst/>
                <a:gdLst>
                  <a:gd name="T0" fmla="+- 0 15801 15801"/>
                  <a:gd name="T1" fmla="*/ T0 w 310"/>
                  <a:gd name="T2" fmla="+- 0 1747 1060"/>
                  <a:gd name="T3" fmla="*/ 1747 h 687"/>
                  <a:gd name="T4" fmla="+- 0 16108 15801"/>
                  <a:gd name="T5" fmla="*/ T4 w 310"/>
                  <a:gd name="T6" fmla="+- 0 1060 1060"/>
                  <a:gd name="T7" fmla="*/ 1060 h 687"/>
                  <a:gd name="T8" fmla="+- 0 16111 15801"/>
                  <a:gd name="T9" fmla="*/ T8 w 310"/>
                  <a:gd name="T10" fmla="+- 0 1523 1060"/>
                  <a:gd name="T11" fmla="*/ 1523 h 687"/>
                  <a:gd name="T12" fmla="+- 0 15801 15801"/>
                  <a:gd name="T13" fmla="*/ T12 w 310"/>
                  <a:gd name="T14" fmla="+- 0 1747 1060"/>
                  <a:gd name="T15" fmla="*/ 1747 h 687"/>
                </a:gdLst>
                <a:ahLst/>
                <a:cxnLst>
                  <a:cxn ang="0">
                    <a:pos x="T1" y="T3"/>
                  </a:cxn>
                  <a:cxn ang="0">
                    <a:pos x="T5" y="T7"/>
                  </a:cxn>
                  <a:cxn ang="0">
                    <a:pos x="T9" y="T11"/>
                  </a:cxn>
                  <a:cxn ang="0">
                    <a:pos x="T13" y="T15"/>
                  </a:cxn>
                </a:cxnLst>
                <a:rect l="0" t="0" r="r" b="b"/>
                <a:pathLst>
                  <a:path w="310" h="687">
                    <a:moveTo>
                      <a:pt x="0" y="687"/>
                    </a:moveTo>
                    <a:lnTo>
                      <a:pt x="307" y="0"/>
                    </a:lnTo>
                    <a:lnTo>
                      <a:pt x="310" y="463"/>
                    </a:lnTo>
                    <a:lnTo>
                      <a:pt x="0" y="687"/>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2" name="Group 333"/>
            <p:cNvGrpSpPr>
              <a:grpSpLocks/>
            </p:cNvGrpSpPr>
            <p:nvPr/>
          </p:nvGrpSpPr>
          <p:grpSpPr bwMode="auto">
            <a:xfrm>
              <a:off x="14999" y="1051"/>
              <a:ext cx="1109" cy="695"/>
              <a:chOff x="14999" y="1051"/>
              <a:chExt cx="1109" cy="695"/>
            </a:xfrm>
          </p:grpSpPr>
          <p:sp>
            <p:nvSpPr>
              <p:cNvPr id="1351" name="Freeform 334"/>
              <p:cNvSpPr>
                <a:spLocks/>
              </p:cNvSpPr>
              <p:nvPr/>
            </p:nvSpPr>
            <p:spPr bwMode="auto">
              <a:xfrm>
                <a:off x="14999" y="1051"/>
                <a:ext cx="1109" cy="695"/>
              </a:xfrm>
              <a:custGeom>
                <a:avLst/>
                <a:gdLst>
                  <a:gd name="T0" fmla="+- 0 15803 14999"/>
                  <a:gd name="T1" fmla="*/ T0 w 1109"/>
                  <a:gd name="T2" fmla="+- 0 1747 1051"/>
                  <a:gd name="T3" fmla="*/ 1747 h 695"/>
                  <a:gd name="T4" fmla="+- 0 14999 14999"/>
                  <a:gd name="T5" fmla="*/ T4 w 1109"/>
                  <a:gd name="T6" fmla="+- 0 1747 1051"/>
                  <a:gd name="T7" fmla="*/ 1747 h 695"/>
                  <a:gd name="T8" fmla="+- 0 15420 14999"/>
                  <a:gd name="T9" fmla="*/ T8 w 1109"/>
                  <a:gd name="T10" fmla="+- 0 1052 1051"/>
                  <a:gd name="T11" fmla="*/ 1052 h 695"/>
                  <a:gd name="T12" fmla="+- 0 16108 14999"/>
                  <a:gd name="T13" fmla="*/ T12 w 1109"/>
                  <a:gd name="T14" fmla="+- 0 1051 1051"/>
                  <a:gd name="T15" fmla="*/ 1051 h 695"/>
                  <a:gd name="T16" fmla="+- 0 15803 14999"/>
                  <a:gd name="T17" fmla="*/ T16 w 1109"/>
                  <a:gd name="T18" fmla="+- 0 1747 1051"/>
                  <a:gd name="T19" fmla="*/ 1747 h 695"/>
                </a:gdLst>
                <a:ahLst/>
                <a:cxnLst>
                  <a:cxn ang="0">
                    <a:pos x="T1" y="T3"/>
                  </a:cxn>
                  <a:cxn ang="0">
                    <a:pos x="T5" y="T7"/>
                  </a:cxn>
                  <a:cxn ang="0">
                    <a:pos x="T9" y="T11"/>
                  </a:cxn>
                  <a:cxn ang="0">
                    <a:pos x="T13" y="T15"/>
                  </a:cxn>
                  <a:cxn ang="0">
                    <a:pos x="T17" y="T19"/>
                  </a:cxn>
                </a:cxnLst>
                <a:rect l="0" t="0" r="r" b="b"/>
                <a:pathLst>
                  <a:path w="1109" h="695">
                    <a:moveTo>
                      <a:pt x="804" y="696"/>
                    </a:moveTo>
                    <a:lnTo>
                      <a:pt x="0" y="696"/>
                    </a:lnTo>
                    <a:lnTo>
                      <a:pt x="421" y="1"/>
                    </a:lnTo>
                    <a:lnTo>
                      <a:pt x="1109" y="0"/>
                    </a:lnTo>
                    <a:lnTo>
                      <a:pt x="804" y="69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3" name="Group 335"/>
            <p:cNvGrpSpPr>
              <a:grpSpLocks/>
            </p:cNvGrpSpPr>
            <p:nvPr/>
          </p:nvGrpSpPr>
          <p:grpSpPr bwMode="auto">
            <a:xfrm>
              <a:off x="12483" y="1045"/>
              <a:ext cx="1307" cy="713"/>
              <a:chOff x="12483" y="1045"/>
              <a:chExt cx="1307" cy="713"/>
            </a:xfrm>
          </p:grpSpPr>
          <p:sp>
            <p:nvSpPr>
              <p:cNvPr id="1350" name="Freeform 336"/>
              <p:cNvSpPr>
                <a:spLocks/>
              </p:cNvSpPr>
              <p:nvPr/>
            </p:nvSpPr>
            <p:spPr bwMode="auto">
              <a:xfrm>
                <a:off x="12483" y="1045"/>
                <a:ext cx="1307" cy="713"/>
              </a:xfrm>
              <a:custGeom>
                <a:avLst/>
                <a:gdLst>
                  <a:gd name="T0" fmla="+- 0 12483 12483"/>
                  <a:gd name="T1" fmla="*/ T0 w 1307"/>
                  <a:gd name="T2" fmla="+- 0 1758 1045"/>
                  <a:gd name="T3" fmla="*/ 1758 h 713"/>
                  <a:gd name="T4" fmla="+- 0 13177 12483"/>
                  <a:gd name="T5" fmla="*/ T4 w 1307"/>
                  <a:gd name="T6" fmla="+- 0 1045 1045"/>
                  <a:gd name="T7" fmla="*/ 1045 h 713"/>
                  <a:gd name="T8" fmla="+- 0 13790 12483"/>
                  <a:gd name="T9" fmla="*/ T8 w 1307"/>
                  <a:gd name="T10" fmla="+- 0 1045 1045"/>
                  <a:gd name="T11" fmla="*/ 1045 h 713"/>
                  <a:gd name="T12" fmla="+- 0 13193 12483"/>
                  <a:gd name="T13" fmla="*/ T12 w 1307"/>
                  <a:gd name="T14" fmla="+- 0 1758 1045"/>
                  <a:gd name="T15" fmla="*/ 1758 h 713"/>
                  <a:gd name="T16" fmla="+- 0 12483 12483"/>
                  <a:gd name="T17" fmla="*/ T16 w 1307"/>
                  <a:gd name="T18" fmla="+- 0 1758 1045"/>
                  <a:gd name="T19" fmla="*/ 1758 h 713"/>
                </a:gdLst>
                <a:ahLst/>
                <a:cxnLst>
                  <a:cxn ang="0">
                    <a:pos x="T1" y="T3"/>
                  </a:cxn>
                  <a:cxn ang="0">
                    <a:pos x="T5" y="T7"/>
                  </a:cxn>
                  <a:cxn ang="0">
                    <a:pos x="T9" y="T11"/>
                  </a:cxn>
                  <a:cxn ang="0">
                    <a:pos x="T13" y="T15"/>
                  </a:cxn>
                  <a:cxn ang="0">
                    <a:pos x="T17" y="T19"/>
                  </a:cxn>
                </a:cxnLst>
                <a:rect l="0" t="0" r="r" b="b"/>
                <a:pathLst>
                  <a:path w="1307" h="713">
                    <a:moveTo>
                      <a:pt x="0" y="713"/>
                    </a:moveTo>
                    <a:lnTo>
                      <a:pt x="694" y="0"/>
                    </a:lnTo>
                    <a:lnTo>
                      <a:pt x="1307" y="0"/>
                    </a:lnTo>
                    <a:lnTo>
                      <a:pt x="710" y="713"/>
                    </a:lnTo>
                    <a:lnTo>
                      <a:pt x="0" y="71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4" name="Group 337"/>
            <p:cNvGrpSpPr>
              <a:grpSpLocks/>
            </p:cNvGrpSpPr>
            <p:nvPr/>
          </p:nvGrpSpPr>
          <p:grpSpPr bwMode="auto">
            <a:xfrm>
              <a:off x="15474" y="2159"/>
              <a:ext cx="636" cy="1912"/>
              <a:chOff x="15474" y="2159"/>
              <a:chExt cx="636" cy="1912"/>
            </a:xfrm>
          </p:grpSpPr>
          <p:sp>
            <p:nvSpPr>
              <p:cNvPr id="1349" name="Freeform 338"/>
              <p:cNvSpPr>
                <a:spLocks/>
              </p:cNvSpPr>
              <p:nvPr/>
            </p:nvSpPr>
            <p:spPr bwMode="auto">
              <a:xfrm>
                <a:off x="15474" y="2159"/>
                <a:ext cx="636" cy="1912"/>
              </a:xfrm>
              <a:custGeom>
                <a:avLst/>
                <a:gdLst>
                  <a:gd name="T0" fmla="+- 0 15474 15474"/>
                  <a:gd name="T1" fmla="*/ T0 w 636"/>
                  <a:gd name="T2" fmla="+- 0 4071 2159"/>
                  <a:gd name="T3" fmla="*/ 4071 h 1912"/>
                  <a:gd name="T4" fmla="+- 0 15474 15474"/>
                  <a:gd name="T5" fmla="*/ T4 w 636"/>
                  <a:gd name="T6" fmla="+- 0 2640 2159"/>
                  <a:gd name="T7" fmla="*/ 2640 h 1912"/>
                  <a:gd name="T8" fmla="+- 0 16110 15474"/>
                  <a:gd name="T9" fmla="*/ T8 w 636"/>
                  <a:gd name="T10" fmla="+- 0 2159 2159"/>
                  <a:gd name="T11" fmla="*/ 2159 h 1912"/>
                  <a:gd name="T12" fmla="+- 0 16110 15474"/>
                  <a:gd name="T13" fmla="*/ T12 w 636"/>
                  <a:gd name="T14" fmla="+- 0 2324 2159"/>
                  <a:gd name="T15" fmla="*/ 2324 h 1912"/>
                  <a:gd name="T16" fmla="+- 0 15474 15474"/>
                  <a:gd name="T17" fmla="*/ T16 w 636"/>
                  <a:gd name="T18" fmla="+- 0 4071 2159"/>
                  <a:gd name="T19" fmla="*/ 4071 h 1912"/>
                </a:gdLst>
                <a:ahLst/>
                <a:cxnLst>
                  <a:cxn ang="0">
                    <a:pos x="T1" y="T3"/>
                  </a:cxn>
                  <a:cxn ang="0">
                    <a:pos x="T5" y="T7"/>
                  </a:cxn>
                  <a:cxn ang="0">
                    <a:pos x="T9" y="T11"/>
                  </a:cxn>
                  <a:cxn ang="0">
                    <a:pos x="T13" y="T15"/>
                  </a:cxn>
                  <a:cxn ang="0">
                    <a:pos x="T17" y="T19"/>
                  </a:cxn>
                </a:cxnLst>
                <a:rect l="0" t="0" r="r" b="b"/>
                <a:pathLst>
                  <a:path w="636" h="1912">
                    <a:moveTo>
                      <a:pt x="0" y="1912"/>
                    </a:moveTo>
                    <a:lnTo>
                      <a:pt x="0" y="481"/>
                    </a:lnTo>
                    <a:lnTo>
                      <a:pt x="636" y="0"/>
                    </a:lnTo>
                    <a:lnTo>
                      <a:pt x="636" y="165"/>
                    </a:lnTo>
                    <a:lnTo>
                      <a:pt x="0" y="1912"/>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5" name="Group 339"/>
            <p:cNvGrpSpPr>
              <a:grpSpLocks/>
            </p:cNvGrpSpPr>
            <p:nvPr/>
          </p:nvGrpSpPr>
          <p:grpSpPr bwMode="auto">
            <a:xfrm>
              <a:off x="11786" y="3570"/>
              <a:ext cx="3689" cy="493"/>
              <a:chOff x="11786" y="3570"/>
              <a:chExt cx="3689" cy="493"/>
            </a:xfrm>
          </p:grpSpPr>
          <p:sp>
            <p:nvSpPr>
              <p:cNvPr id="1348" name="Freeform 340"/>
              <p:cNvSpPr>
                <a:spLocks/>
              </p:cNvSpPr>
              <p:nvPr/>
            </p:nvSpPr>
            <p:spPr bwMode="auto">
              <a:xfrm>
                <a:off x="11786" y="3570"/>
                <a:ext cx="3689" cy="493"/>
              </a:xfrm>
              <a:custGeom>
                <a:avLst/>
                <a:gdLst>
                  <a:gd name="T0" fmla="+- 0 11786 11786"/>
                  <a:gd name="T1" fmla="*/ T0 w 3689"/>
                  <a:gd name="T2" fmla="+- 0 3570 3570"/>
                  <a:gd name="T3" fmla="*/ 3570 h 493"/>
                  <a:gd name="T4" fmla="+- 0 15475 11786"/>
                  <a:gd name="T5" fmla="*/ T4 w 3689"/>
                  <a:gd name="T6" fmla="+- 0 3570 3570"/>
                  <a:gd name="T7" fmla="*/ 3570 h 493"/>
                  <a:gd name="T8" fmla="+- 0 15475 11786"/>
                  <a:gd name="T9" fmla="*/ T8 w 3689"/>
                  <a:gd name="T10" fmla="+- 0 4063 3570"/>
                  <a:gd name="T11" fmla="*/ 4063 h 493"/>
                  <a:gd name="T12" fmla="+- 0 11786 11786"/>
                  <a:gd name="T13" fmla="*/ T12 w 3689"/>
                  <a:gd name="T14" fmla="+- 0 4063 3570"/>
                  <a:gd name="T15" fmla="*/ 4063 h 493"/>
                  <a:gd name="T16" fmla="+- 0 11786 11786"/>
                  <a:gd name="T17" fmla="*/ T16 w 3689"/>
                  <a:gd name="T18" fmla="+- 0 3570 3570"/>
                  <a:gd name="T19" fmla="*/ 3570 h 493"/>
                </a:gdLst>
                <a:ahLst/>
                <a:cxnLst>
                  <a:cxn ang="0">
                    <a:pos x="T1" y="T3"/>
                  </a:cxn>
                  <a:cxn ang="0">
                    <a:pos x="T5" y="T7"/>
                  </a:cxn>
                  <a:cxn ang="0">
                    <a:pos x="T9" y="T11"/>
                  </a:cxn>
                  <a:cxn ang="0">
                    <a:pos x="T13" y="T15"/>
                  </a:cxn>
                  <a:cxn ang="0">
                    <a:pos x="T17" y="T19"/>
                  </a:cxn>
                </a:cxnLst>
                <a:rect l="0" t="0" r="r" b="b"/>
                <a:pathLst>
                  <a:path w="3689" h="493">
                    <a:moveTo>
                      <a:pt x="0" y="0"/>
                    </a:moveTo>
                    <a:lnTo>
                      <a:pt x="3689" y="0"/>
                    </a:lnTo>
                    <a:lnTo>
                      <a:pt x="3689" y="493"/>
                    </a:lnTo>
                    <a:lnTo>
                      <a:pt x="0" y="493"/>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6" name="Group 341"/>
            <p:cNvGrpSpPr>
              <a:grpSpLocks/>
            </p:cNvGrpSpPr>
            <p:nvPr/>
          </p:nvGrpSpPr>
          <p:grpSpPr bwMode="auto">
            <a:xfrm>
              <a:off x="15471" y="3245"/>
              <a:ext cx="299" cy="824"/>
              <a:chOff x="15471" y="3245"/>
              <a:chExt cx="299" cy="824"/>
            </a:xfrm>
          </p:grpSpPr>
          <p:sp>
            <p:nvSpPr>
              <p:cNvPr id="1347" name="Freeform 342"/>
              <p:cNvSpPr>
                <a:spLocks/>
              </p:cNvSpPr>
              <p:nvPr/>
            </p:nvSpPr>
            <p:spPr bwMode="auto">
              <a:xfrm>
                <a:off x="15471" y="3245"/>
                <a:ext cx="299" cy="824"/>
              </a:xfrm>
              <a:custGeom>
                <a:avLst/>
                <a:gdLst>
                  <a:gd name="T0" fmla="+- 0 15471 15471"/>
                  <a:gd name="T1" fmla="*/ T0 w 299"/>
                  <a:gd name="T2" fmla="+- 0 4068 3245"/>
                  <a:gd name="T3" fmla="*/ 4068 h 824"/>
                  <a:gd name="T4" fmla="+- 0 15471 15471"/>
                  <a:gd name="T5" fmla="*/ T4 w 299"/>
                  <a:gd name="T6" fmla="+- 0 3564 3245"/>
                  <a:gd name="T7" fmla="*/ 3564 h 824"/>
                  <a:gd name="T8" fmla="+- 0 15770 15471"/>
                  <a:gd name="T9" fmla="*/ T8 w 299"/>
                  <a:gd name="T10" fmla="+- 0 3245 3245"/>
                  <a:gd name="T11" fmla="*/ 3245 h 824"/>
                  <a:gd name="T12" fmla="+- 0 15471 15471"/>
                  <a:gd name="T13" fmla="*/ T12 w 299"/>
                  <a:gd name="T14" fmla="+- 0 4068 3245"/>
                  <a:gd name="T15" fmla="*/ 4068 h 824"/>
                </a:gdLst>
                <a:ahLst/>
                <a:cxnLst>
                  <a:cxn ang="0">
                    <a:pos x="T1" y="T3"/>
                  </a:cxn>
                  <a:cxn ang="0">
                    <a:pos x="T5" y="T7"/>
                  </a:cxn>
                  <a:cxn ang="0">
                    <a:pos x="T9" y="T11"/>
                  </a:cxn>
                  <a:cxn ang="0">
                    <a:pos x="T13" y="T15"/>
                  </a:cxn>
                </a:cxnLst>
                <a:rect l="0" t="0" r="r" b="b"/>
                <a:pathLst>
                  <a:path w="299" h="824">
                    <a:moveTo>
                      <a:pt x="0" y="823"/>
                    </a:moveTo>
                    <a:lnTo>
                      <a:pt x="0" y="319"/>
                    </a:lnTo>
                    <a:lnTo>
                      <a:pt x="299" y="0"/>
                    </a:lnTo>
                    <a:lnTo>
                      <a:pt x="0" y="82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367" name="Picture 34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1486" y="3272"/>
                <a:ext cx="4289" cy="1089"/>
              </a:xfrm>
              <a:prstGeom prst="rect">
                <a:avLst/>
              </a:prstGeom>
              <a:noFill/>
              <a:extLst>
                <a:ext uri="{909E8E84-426E-40DD-AFC4-6F175D3DCCD1}">
                  <a14:hiddenFill xmlns:a14="http://schemas.microsoft.com/office/drawing/2010/main">
                    <a:solidFill>
                      <a:srgbClr val="FFFFFF"/>
                    </a:solidFill>
                  </a14:hiddenFill>
                </a:ext>
              </a:extLst>
            </p:spPr>
          </p:pic>
          <p:pic>
            <p:nvPicPr>
              <p:cNvPr id="1368" name="Picture 344"/>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5172" y="2947"/>
                <a:ext cx="897" cy="142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87" name="Group 345"/>
            <p:cNvGrpSpPr>
              <a:grpSpLocks/>
            </p:cNvGrpSpPr>
            <p:nvPr/>
          </p:nvGrpSpPr>
          <p:grpSpPr bwMode="auto">
            <a:xfrm>
              <a:off x="14279" y="1916"/>
              <a:ext cx="528" cy="312"/>
              <a:chOff x="14279" y="1916"/>
              <a:chExt cx="528" cy="312"/>
            </a:xfrm>
          </p:grpSpPr>
          <p:sp>
            <p:nvSpPr>
              <p:cNvPr id="1346" name="Freeform 346"/>
              <p:cNvSpPr>
                <a:spLocks/>
              </p:cNvSpPr>
              <p:nvPr/>
            </p:nvSpPr>
            <p:spPr bwMode="auto">
              <a:xfrm>
                <a:off x="14279" y="1916"/>
                <a:ext cx="528" cy="312"/>
              </a:xfrm>
              <a:custGeom>
                <a:avLst/>
                <a:gdLst>
                  <a:gd name="T0" fmla="+- 0 14704 14279"/>
                  <a:gd name="T1" fmla="*/ T0 w 528"/>
                  <a:gd name="T2" fmla="+- 0 2228 1916"/>
                  <a:gd name="T3" fmla="*/ 2228 h 312"/>
                  <a:gd name="T4" fmla="+- 0 14279 14279"/>
                  <a:gd name="T5" fmla="*/ T4 w 528"/>
                  <a:gd name="T6" fmla="+- 0 2054 1916"/>
                  <a:gd name="T7" fmla="*/ 2054 h 312"/>
                  <a:gd name="T8" fmla="+- 0 14356 14279"/>
                  <a:gd name="T9" fmla="*/ T8 w 528"/>
                  <a:gd name="T10" fmla="+- 0 1916 1916"/>
                  <a:gd name="T11" fmla="*/ 1916 h 312"/>
                  <a:gd name="T12" fmla="+- 0 14807 14279"/>
                  <a:gd name="T13" fmla="*/ T12 w 528"/>
                  <a:gd name="T14" fmla="+- 0 2059 1916"/>
                  <a:gd name="T15" fmla="*/ 2059 h 312"/>
                  <a:gd name="T16" fmla="+- 0 14704 14279"/>
                  <a:gd name="T17" fmla="*/ T16 w 528"/>
                  <a:gd name="T18" fmla="+- 0 2228 1916"/>
                  <a:gd name="T19" fmla="*/ 2228 h 312"/>
                </a:gdLst>
                <a:ahLst/>
                <a:cxnLst>
                  <a:cxn ang="0">
                    <a:pos x="T1" y="T3"/>
                  </a:cxn>
                  <a:cxn ang="0">
                    <a:pos x="T5" y="T7"/>
                  </a:cxn>
                  <a:cxn ang="0">
                    <a:pos x="T9" y="T11"/>
                  </a:cxn>
                  <a:cxn ang="0">
                    <a:pos x="T13" y="T15"/>
                  </a:cxn>
                  <a:cxn ang="0">
                    <a:pos x="T17" y="T19"/>
                  </a:cxn>
                </a:cxnLst>
                <a:rect l="0" t="0" r="r" b="b"/>
                <a:pathLst>
                  <a:path w="528" h="312">
                    <a:moveTo>
                      <a:pt x="425" y="312"/>
                    </a:moveTo>
                    <a:lnTo>
                      <a:pt x="0" y="138"/>
                    </a:lnTo>
                    <a:lnTo>
                      <a:pt x="77" y="0"/>
                    </a:lnTo>
                    <a:lnTo>
                      <a:pt x="528" y="143"/>
                    </a:lnTo>
                    <a:lnTo>
                      <a:pt x="425" y="312"/>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8" name="Group 347"/>
            <p:cNvGrpSpPr>
              <a:grpSpLocks/>
            </p:cNvGrpSpPr>
            <p:nvPr/>
          </p:nvGrpSpPr>
          <p:grpSpPr bwMode="auto">
            <a:xfrm>
              <a:off x="12773" y="1912"/>
              <a:ext cx="1591" cy="330"/>
              <a:chOff x="12773" y="1912"/>
              <a:chExt cx="1591" cy="330"/>
            </a:xfrm>
          </p:grpSpPr>
          <p:sp>
            <p:nvSpPr>
              <p:cNvPr id="1345" name="Freeform 348"/>
              <p:cNvSpPr>
                <a:spLocks/>
              </p:cNvSpPr>
              <p:nvPr/>
            </p:nvSpPr>
            <p:spPr bwMode="auto">
              <a:xfrm>
                <a:off x="12773" y="1912"/>
                <a:ext cx="1591" cy="330"/>
              </a:xfrm>
              <a:custGeom>
                <a:avLst/>
                <a:gdLst>
                  <a:gd name="T0" fmla="+- 0 12773 12773"/>
                  <a:gd name="T1" fmla="*/ T0 w 1591"/>
                  <a:gd name="T2" fmla="+- 0 2241 1912"/>
                  <a:gd name="T3" fmla="*/ 2241 h 330"/>
                  <a:gd name="T4" fmla="+- 0 12915 12773"/>
                  <a:gd name="T5" fmla="*/ T4 w 1591"/>
                  <a:gd name="T6" fmla="+- 0 2073 1912"/>
                  <a:gd name="T7" fmla="*/ 2073 h 330"/>
                  <a:gd name="T8" fmla="+- 0 14364 12773"/>
                  <a:gd name="T9" fmla="*/ T8 w 1591"/>
                  <a:gd name="T10" fmla="+- 0 1912 1912"/>
                  <a:gd name="T11" fmla="*/ 1912 h 330"/>
                  <a:gd name="T12" fmla="+- 0 14274 12773"/>
                  <a:gd name="T13" fmla="*/ T12 w 1591"/>
                  <a:gd name="T14" fmla="+- 0 2057 1912"/>
                  <a:gd name="T15" fmla="*/ 2057 h 330"/>
                  <a:gd name="T16" fmla="+- 0 12773 12773"/>
                  <a:gd name="T17" fmla="*/ T16 w 1591"/>
                  <a:gd name="T18" fmla="+- 0 2241 1912"/>
                  <a:gd name="T19" fmla="*/ 2241 h 330"/>
                </a:gdLst>
                <a:ahLst/>
                <a:cxnLst>
                  <a:cxn ang="0">
                    <a:pos x="T1" y="T3"/>
                  </a:cxn>
                  <a:cxn ang="0">
                    <a:pos x="T5" y="T7"/>
                  </a:cxn>
                  <a:cxn ang="0">
                    <a:pos x="T9" y="T11"/>
                  </a:cxn>
                  <a:cxn ang="0">
                    <a:pos x="T13" y="T15"/>
                  </a:cxn>
                  <a:cxn ang="0">
                    <a:pos x="T17" y="T19"/>
                  </a:cxn>
                </a:cxnLst>
                <a:rect l="0" t="0" r="r" b="b"/>
                <a:pathLst>
                  <a:path w="1591" h="330">
                    <a:moveTo>
                      <a:pt x="0" y="329"/>
                    </a:moveTo>
                    <a:lnTo>
                      <a:pt x="142" y="161"/>
                    </a:lnTo>
                    <a:lnTo>
                      <a:pt x="1591" y="0"/>
                    </a:lnTo>
                    <a:lnTo>
                      <a:pt x="1501" y="145"/>
                    </a:lnTo>
                    <a:lnTo>
                      <a:pt x="0" y="329"/>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9" name="Group 349"/>
            <p:cNvGrpSpPr>
              <a:grpSpLocks/>
            </p:cNvGrpSpPr>
            <p:nvPr/>
          </p:nvGrpSpPr>
          <p:grpSpPr bwMode="auto">
            <a:xfrm>
              <a:off x="13186" y="1047"/>
              <a:ext cx="2236" cy="712"/>
              <a:chOff x="13186" y="1047"/>
              <a:chExt cx="2236" cy="712"/>
            </a:xfrm>
          </p:grpSpPr>
          <p:sp>
            <p:nvSpPr>
              <p:cNvPr id="1342" name="Freeform 350"/>
              <p:cNvSpPr>
                <a:spLocks/>
              </p:cNvSpPr>
              <p:nvPr/>
            </p:nvSpPr>
            <p:spPr bwMode="auto">
              <a:xfrm>
                <a:off x="13186" y="1047"/>
                <a:ext cx="2236" cy="712"/>
              </a:xfrm>
              <a:custGeom>
                <a:avLst/>
                <a:gdLst>
                  <a:gd name="T0" fmla="+- 0 13186 13186"/>
                  <a:gd name="T1" fmla="*/ T0 w 2236"/>
                  <a:gd name="T2" fmla="+- 0 1759 1047"/>
                  <a:gd name="T3" fmla="*/ 1759 h 712"/>
                  <a:gd name="T4" fmla="+- 0 13797 13186"/>
                  <a:gd name="T5" fmla="*/ T4 w 2236"/>
                  <a:gd name="T6" fmla="+- 0 1047 1047"/>
                  <a:gd name="T7" fmla="*/ 1047 h 712"/>
                  <a:gd name="T8" fmla="+- 0 14599 13186"/>
                  <a:gd name="T9" fmla="*/ T8 w 2236"/>
                  <a:gd name="T10" fmla="+- 0 1519 1047"/>
                  <a:gd name="T11" fmla="*/ 1519 h 712"/>
                  <a:gd name="T12" fmla="+- 0 15139 13186"/>
                  <a:gd name="T13" fmla="*/ T12 w 2236"/>
                  <a:gd name="T14" fmla="+- 0 1519 1047"/>
                  <a:gd name="T15" fmla="*/ 1519 h 712"/>
                  <a:gd name="T16" fmla="+- 0 15111 13186"/>
                  <a:gd name="T17" fmla="*/ T16 w 2236"/>
                  <a:gd name="T18" fmla="+- 0 1564 1047"/>
                  <a:gd name="T19" fmla="*/ 1564 h 712"/>
                  <a:gd name="T20" fmla="+- 0 14573 13186"/>
                  <a:gd name="T21" fmla="*/ T20 w 2236"/>
                  <a:gd name="T22" fmla="+- 0 1564 1047"/>
                  <a:gd name="T23" fmla="*/ 1564 h 712"/>
                  <a:gd name="T24" fmla="+- 0 13186 13186"/>
                  <a:gd name="T25" fmla="*/ T24 w 2236"/>
                  <a:gd name="T26" fmla="+- 0 1759 1047"/>
                  <a:gd name="T27" fmla="*/ 1759 h 712"/>
                </a:gdLst>
                <a:ahLst/>
                <a:cxnLst>
                  <a:cxn ang="0">
                    <a:pos x="T1" y="T3"/>
                  </a:cxn>
                  <a:cxn ang="0">
                    <a:pos x="T5" y="T7"/>
                  </a:cxn>
                  <a:cxn ang="0">
                    <a:pos x="T9" y="T11"/>
                  </a:cxn>
                  <a:cxn ang="0">
                    <a:pos x="T13" y="T15"/>
                  </a:cxn>
                  <a:cxn ang="0">
                    <a:pos x="T17" y="T19"/>
                  </a:cxn>
                  <a:cxn ang="0">
                    <a:pos x="T21" y="T23"/>
                  </a:cxn>
                  <a:cxn ang="0">
                    <a:pos x="T25" y="T27"/>
                  </a:cxn>
                </a:cxnLst>
                <a:rect l="0" t="0" r="r" b="b"/>
                <a:pathLst>
                  <a:path w="2236" h="712">
                    <a:moveTo>
                      <a:pt x="0" y="712"/>
                    </a:moveTo>
                    <a:lnTo>
                      <a:pt x="611" y="0"/>
                    </a:lnTo>
                    <a:lnTo>
                      <a:pt x="1413" y="472"/>
                    </a:lnTo>
                    <a:lnTo>
                      <a:pt x="1953" y="472"/>
                    </a:lnTo>
                    <a:lnTo>
                      <a:pt x="1925" y="517"/>
                    </a:lnTo>
                    <a:lnTo>
                      <a:pt x="1387" y="517"/>
                    </a:lnTo>
                    <a:lnTo>
                      <a:pt x="0" y="712"/>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3" name="Freeform 351"/>
              <p:cNvSpPr>
                <a:spLocks/>
              </p:cNvSpPr>
              <p:nvPr/>
            </p:nvSpPr>
            <p:spPr bwMode="auto">
              <a:xfrm>
                <a:off x="13186" y="1047"/>
                <a:ext cx="2236" cy="712"/>
              </a:xfrm>
              <a:custGeom>
                <a:avLst/>
                <a:gdLst>
                  <a:gd name="T0" fmla="+- 0 15139 13186"/>
                  <a:gd name="T1" fmla="*/ T0 w 2236"/>
                  <a:gd name="T2" fmla="+- 0 1519 1047"/>
                  <a:gd name="T3" fmla="*/ 1519 h 712"/>
                  <a:gd name="T4" fmla="+- 0 14599 13186"/>
                  <a:gd name="T5" fmla="*/ T4 w 2236"/>
                  <a:gd name="T6" fmla="+- 0 1519 1047"/>
                  <a:gd name="T7" fmla="*/ 1519 h 712"/>
                  <a:gd name="T8" fmla="+- 0 15422 13186"/>
                  <a:gd name="T9" fmla="*/ T8 w 2236"/>
                  <a:gd name="T10" fmla="+- 0 1058 1047"/>
                  <a:gd name="T11" fmla="*/ 1058 h 712"/>
                  <a:gd name="T12" fmla="+- 0 15139 13186"/>
                  <a:gd name="T13" fmla="*/ T12 w 2236"/>
                  <a:gd name="T14" fmla="+- 0 1519 1047"/>
                  <a:gd name="T15" fmla="*/ 1519 h 712"/>
                </a:gdLst>
                <a:ahLst/>
                <a:cxnLst>
                  <a:cxn ang="0">
                    <a:pos x="T1" y="T3"/>
                  </a:cxn>
                  <a:cxn ang="0">
                    <a:pos x="T5" y="T7"/>
                  </a:cxn>
                  <a:cxn ang="0">
                    <a:pos x="T9" y="T11"/>
                  </a:cxn>
                  <a:cxn ang="0">
                    <a:pos x="T13" y="T15"/>
                  </a:cxn>
                </a:cxnLst>
                <a:rect l="0" t="0" r="r" b="b"/>
                <a:pathLst>
                  <a:path w="2236" h="712">
                    <a:moveTo>
                      <a:pt x="1953" y="472"/>
                    </a:moveTo>
                    <a:lnTo>
                      <a:pt x="1413" y="472"/>
                    </a:lnTo>
                    <a:lnTo>
                      <a:pt x="2236" y="11"/>
                    </a:lnTo>
                    <a:lnTo>
                      <a:pt x="1953" y="472"/>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4" name="Freeform 352"/>
              <p:cNvSpPr>
                <a:spLocks/>
              </p:cNvSpPr>
              <p:nvPr/>
            </p:nvSpPr>
            <p:spPr bwMode="auto">
              <a:xfrm>
                <a:off x="13186" y="1047"/>
                <a:ext cx="2236" cy="712"/>
              </a:xfrm>
              <a:custGeom>
                <a:avLst/>
                <a:gdLst>
                  <a:gd name="T0" fmla="+- 0 14998 13186"/>
                  <a:gd name="T1" fmla="*/ T0 w 2236"/>
                  <a:gd name="T2" fmla="+- 0 1748 1047"/>
                  <a:gd name="T3" fmla="*/ 1748 h 712"/>
                  <a:gd name="T4" fmla="+- 0 14573 13186"/>
                  <a:gd name="T5" fmla="*/ T4 w 2236"/>
                  <a:gd name="T6" fmla="+- 0 1564 1047"/>
                  <a:gd name="T7" fmla="*/ 1564 h 712"/>
                  <a:gd name="T8" fmla="+- 0 15111 13186"/>
                  <a:gd name="T9" fmla="*/ T8 w 2236"/>
                  <a:gd name="T10" fmla="+- 0 1564 1047"/>
                  <a:gd name="T11" fmla="*/ 1564 h 712"/>
                  <a:gd name="T12" fmla="+- 0 14998 13186"/>
                  <a:gd name="T13" fmla="*/ T12 w 2236"/>
                  <a:gd name="T14" fmla="+- 0 1748 1047"/>
                  <a:gd name="T15" fmla="*/ 1748 h 712"/>
                </a:gdLst>
                <a:ahLst/>
                <a:cxnLst>
                  <a:cxn ang="0">
                    <a:pos x="T1" y="T3"/>
                  </a:cxn>
                  <a:cxn ang="0">
                    <a:pos x="T5" y="T7"/>
                  </a:cxn>
                  <a:cxn ang="0">
                    <a:pos x="T9" y="T11"/>
                  </a:cxn>
                  <a:cxn ang="0">
                    <a:pos x="T13" y="T15"/>
                  </a:cxn>
                </a:cxnLst>
                <a:rect l="0" t="0" r="r" b="b"/>
                <a:pathLst>
                  <a:path w="2236" h="712">
                    <a:moveTo>
                      <a:pt x="1812" y="701"/>
                    </a:moveTo>
                    <a:lnTo>
                      <a:pt x="1387" y="517"/>
                    </a:lnTo>
                    <a:lnTo>
                      <a:pt x="1925" y="517"/>
                    </a:lnTo>
                    <a:lnTo>
                      <a:pt x="1812" y="70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0" name="Group 353"/>
            <p:cNvGrpSpPr>
              <a:grpSpLocks/>
            </p:cNvGrpSpPr>
            <p:nvPr/>
          </p:nvGrpSpPr>
          <p:grpSpPr bwMode="auto">
            <a:xfrm>
              <a:off x="12587" y="2054"/>
              <a:ext cx="2115" cy="1324"/>
              <a:chOff x="12587" y="2054"/>
              <a:chExt cx="2115" cy="1324"/>
            </a:xfrm>
          </p:grpSpPr>
          <p:sp>
            <p:nvSpPr>
              <p:cNvPr id="1341" name="Freeform 354"/>
              <p:cNvSpPr>
                <a:spLocks/>
              </p:cNvSpPr>
              <p:nvPr/>
            </p:nvSpPr>
            <p:spPr bwMode="auto">
              <a:xfrm>
                <a:off x="12587" y="2054"/>
                <a:ext cx="2115" cy="1324"/>
              </a:xfrm>
              <a:custGeom>
                <a:avLst/>
                <a:gdLst>
                  <a:gd name="T0" fmla="+- 0 13488 12587"/>
                  <a:gd name="T1" fmla="*/ T0 w 2115"/>
                  <a:gd name="T2" fmla="+- 0 3377 2054"/>
                  <a:gd name="T3" fmla="*/ 3377 h 1324"/>
                  <a:gd name="T4" fmla="+- 0 12753 12587"/>
                  <a:gd name="T5" fmla="*/ T4 w 2115"/>
                  <a:gd name="T6" fmla="+- 0 2635 2054"/>
                  <a:gd name="T7" fmla="*/ 2635 h 1324"/>
                  <a:gd name="T8" fmla="+- 0 12587 12587"/>
                  <a:gd name="T9" fmla="*/ T8 w 2115"/>
                  <a:gd name="T10" fmla="+- 0 2464 2054"/>
                  <a:gd name="T11" fmla="*/ 2464 h 1324"/>
                  <a:gd name="T12" fmla="+- 0 12773 12587"/>
                  <a:gd name="T13" fmla="*/ T12 w 2115"/>
                  <a:gd name="T14" fmla="+- 0 2241 2054"/>
                  <a:gd name="T15" fmla="*/ 2241 h 1324"/>
                  <a:gd name="T16" fmla="+- 0 14280 12587"/>
                  <a:gd name="T17" fmla="*/ T16 w 2115"/>
                  <a:gd name="T18" fmla="+- 0 2054 2054"/>
                  <a:gd name="T19" fmla="*/ 2054 h 1324"/>
                  <a:gd name="T20" fmla="+- 0 14702 12587"/>
                  <a:gd name="T21" fmla="*/ T20 w 2115"/>
                  <a:gd name="T22" fmla="+- 0 2225 2054"/>
                  <a:gd name="T23" fmla="*/ 2225 h 1324"/>
                  <a:gd name="T24" fmla="+- 0 14555 12587"/>
                  <a:gd name="T25" fmla="*/ T24 w 2115"/>
                  <a:gd name="T26" fmla="+- 0 2471 2054"/>
                  <a:gd name="T27" fmla="*/ 2471 h 1324"/>
                  <a:gd name="T28" fmla="+- 0 13488 12587"/>
                  <a:gd name="T29" fmla="*/ T28 w 2115"/>
                  <a:gd name="T30" fmla="+- 0 3377 2054"/>
                  <a:gd name="T31" fmla="*/ 3377 h 1324"/>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2115" h="1324">
                    <a:moveTo>
                      <a:pt x="901" y="1323"/>
                    </a:moveTo>
                    <a:lnTo>
                      <a:pt x="166" y="581"/>
                    </a:lnTo>
                    <a:lnTo>
                      <a:pt x="0" y="410"/>
                    </a:lnTo>
                    <a:lnTo>
                      <a:pt x="186" y="187"/>
                    </a:lnTo>
                    <a:lnTo>
                      <a:pt x="1693" y="0"/>
                    </a:lnTo>
                    <a:lnTo>
                      <a:pt x="2115" y="171"/>
                    </a:lnTo>
                    <a:lnTo>
                      <a:pt x="1968" y="417"/>
                    </a:lnTo>
                    <a:lnTo>
                      <a:pt x="901" y="132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1" name="Group 355"/>
            <p:cNvGrpSpPr>
              <a:grpSpLocks/>
            </p:cNvGrpSpPr>
            <p:nvPr/>
          </p:nvGrpSpPr>
          <p:grpSpPr bwMode="auto">
            <a:xfrm>
              <a:off x="11786" y="1043"/>
              <a:ext cx="2007" cy="1425"/>
              <a:chOff x="11786" y="1043"/>
              <a:chExt cx="2007" cy="1425"/>
            </a:xfrm>
          </p:grpSpPr>
          <p:sp>
            <p:nvSpPr>
              <p:cNvPr id="1340" name="Freeform 356"/>
              <p:cNvSpPr>
                <a:spLocks/>
              </p:cNvSpPr>
              <p:nvPr/>
            </p:nvSpPr>
            <p:spPr bwMode="auto">
              <a:xfrm>
                <a:off x="11786" y="1043"/>
                <a:ext cx="2007" cy="1425"/>
              </a:xfrm>
              <a:custGeom>
                <a:avLst/>
                <a:gdLst>
                  <a:gd name="T0" fmla="+- 0 13793 11786"/>
                  <a:gd name="T1" fmla="*/ T0 w 2007"/>
                  <a:gd name="T2" fmla="+- 0 1043 1043"/>
                  <a:gd name="T3" fmla="*/ 1043 h 1425"/>
                  <a:gd name="T4" fmla="+- 0 13178 11786"/>
                  <a:gd name="T5" fmla="*/ T4 w 2007"/>
                  <a:gd name="T6" fmla="+- 0 1043 1043"/>
                  <a:gd name="T7" fmla="*/ 1043 h 1425"/>
                  <a:gd name="T8" fmla="+- 0 11786 11786"/>
                  <a:gd name="T9" fmla="*/ T8 w 2007"/>
                  <a:gd name="T10" fmla="+- 0 2468 1043"/>
                  <a:gd name="T11" fmla="*/ 2468 h 1425"/>
                  <a:gd name="T12" fmla="+- 0 12583 11786"/>
                  <a:gd name="T13" fmla="*/ T12 w 2007"/>
                  <a:gd name="T14" fmla="+- 0 2468 1043"/>
                  <a:gd name="T15" fmla="*/ 2468 h 1425"/>
                  <a:gd name="T16" fmla="+- 0 13793 11786"/>
                  <a:gd name="T17" fmla="*/ T16 w 2007"/>
                  <a:gd name="T18" fmla="+- 0 1043 1043"/>
                  <a:gd name="T19" fmla="*/ 1043 h 1425"/>
                </a:gdLst>
                <a:ahLst/>
                <a:cxnLst>
                  <a:cxn ang="0">
                    <a:pos x="T1" y="T3"/>
                  </a:cxn>
                  <a:cxn ang="0">
                    <a:pos x="T5" y="T7"/>
                  </a:cxn>
                  <a:cxn ang="0">
                    <a:pos x="T9" y="T11"/>
                  </a:cxn>
                  <a:cxn ang="0">
                    <a:pos x="T13" y="T15"/>
                  </a:cxn>
                  <a:cxn ang="0">
                    <a:pos x="T17" y="T19"/>
                  </a:cxn>
                </a:cxnLst>
                <a:rect l="0" t="0" r="r" b="b"/>
                <a:pathLst>
                  <a:path w="2007" h="1425">
                    <a:moveTo>
                      <a:pt x="2007" y="0"/>
                    </a:moveTo>
                    <a:lnTo>
                      <a:pt x="1392" y="0"/>
                    </a:lnTo>
                    <a:lnTo>
                      <a:pt x="0" y="1425"/>
                    </a:lnTo>
                    <a:lnTo>
                      <a:pt x="797" y="1425"/>
                    </a:lnTo>
                    <a:lnTo>
                      <a:pt x="2007" y="0"/>
                    </a:lnTo>
                    <a:close/>
                  </a:path>
                </a:pathLst>
              </a:custGeom>
              <a:noFill/>
              <a:ln w="5263">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2" name="Group 357"/>
            <p:cNvGrpSpPr>
              <a:grpSpLocks/>
            </p:cNvGrpSpPr>
            <p:nvPr/>
          </p:nvGrpSpPr>
          <p:grpSpPr bwMode="auto">
            <a:xfrm>
              <a:off x="14557" y="1051"/>
              <a:ext cx="1551" cy="1416"/>
              <a:chOff x="14557" y="1051"/>
              <a:chExt cx="1551" cy="1416"/>
            </a:xfrm>
          </p:grpSpPr>
          <p:sp>
            <p:nvSpPr>
              <p:cNvPr id="1339" name="Freeform 358"/>
              <p:cNvSpPr>
                <a:spLocks/>
              </p:cNvSpPr>
              <p:nvPr/>
            </p:nvSpPr>
            <p:spPr bwMode="auto">
              <a:xfrm>
                <a:off x="14557" y="1051"/>
                <a:ext cx="1551" cy="1416"/>
              </a:xfrm>
              <a:custGeom>
                <a:avLst/>
                <a:gdLst>
                  <a:gd name="T0" fmla="+- 0 16108 14557"/>
                  <a:gd name="T1" fmla="*/ T0 w 1551"/>
                  <a:gd name="T2" fmla="+- 0 1051 1051"/>
                  <a:gd name="T3" fmla="*/ 1051 h 1416"/>
                  <a:gd name="T4" fmla="+- 0 15421 14557"/>
                  <a:gd name="T5" fmla="*/ T4 w 1551"/>
                  <a:gd name="T6" fmla="+- 0 1051 1051"/>
                  <a:gd name="T7" fmla="*/ 1051 h 1416"/>
                  <a:gd name="T8" fmla="+- 0 14557 14557"/>
                  <a:gd name="T9" fmla="*/ T8 w 1551"/>
                  <a:gd name="T10" fmla="+- 0 2467 1051"/>
                  <a:gd name="T11" fmla="*/ 2467 h 1416"/>
                  <a:gd name="T12" fmla="+- 0 15471 14557"/>
                  <a:gd name="T13" fmla="*/ T12 w 1551"/>
                  <a:gd name="T14" fmla="+- 0 2467 1051"/>
                  <a:gd name="T15" fmla="*/ 2467 h 1416"/>
                  <a:gd name="T16" fmla="+- 0 16108 14557"/>
                  <a:gd name="T17" fmla="*/ T16 w 1551"/>
                  <a:gd name="T18" fmla="+- 0 1051 1051"/>
                  <a:gd name="T19" fmla="*/ 1051 h 1416"/>
                </a:gdLst>
                <a:ahLst/>
                <a:cxnLst>
                  <a:cxn ang="0">
                    <a:pos x="T1" y="T3"/>
                  </a:cxn>
                  <a:cxn ang="0">
                    <a:pos x="T5" y="T7"/>
                  </a:cxn>
                  <a:cxn ang="0">
                    <a:pos x="T9" y="T11"/>
                  </a:cxn>
                  <a:cxn ang="0">
                    <a:pos x="T13" y="T15"/>
                  </a:cxn>
                  <a:cxn ang="0">
                    <a:pos x="T17" y="T19"/>
                  </a:cxn>
                </a:cxnLst>
                <a:rect l="0" t="0" r="r" b="b"/>
                <a:pathLst>
                  <a:path w="1551" h="1416">
                    <a:moveTo>
                      <a:pt x="1551" y="0"/>
                    </a:moveTo>
                    <a:lnTo>
                      <a:pt x="864" y="0"/>
                    </a:lnTo>
                    <a:lnTo>
                      <a:pt x="0" y="1416"/>
                    </a:lnTo>
                    <a:lnTo>
                      <a:pt x="914" y="1416"/>
                    </a:lnTo>
                    <a:lnTo>
                      <a:pt x="1551" y="0"/>
                    </a:lnTo>
                    <a:close/>
                  </a:path>
                </a:pathLst>
              </a:custGeom>
              <a:noFill/>
              <a:ln w="526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3" name="Group 359"/>
            <p:cNvGrpSpPr>
              <a:grpSpLocks/>
            </p:cNvGrpSpPr>
            <p:nvPr/>
          </p:nvGrpSpPr>
          <p:grpSpPr bwMode="auto">
            <a:xfrm>
              <a:off x="15471" y="1056"/>
              <a:ext cx="640" cy="3000"/>
              <a:chOff x="15471" y="1056"/>
              <a:chExt cx="640" cy="3000"/>
            </a:xfrm>
          </p:grpSpPr>
          <p:sp>
            <p:nvSpPr>
              <p:cNvPr id="1338" name="Freeform 360"/>
              <p:cNvSpPr>
                <a:spLocks/>
              </p:cNvSpPr>
              <p:nvPr/>
            </p:nvSpPr>
            <p:spPr bwMode="auto">
              <a:xfrm>
                <a:off x="15471" y="1056"/>
                <a:ext cx="640" cy="3000"/>
              </a:xfrm>
              <a:custGeom>
                <a:avLst/>
                <a:gdLst>
                  <a:gd name="T0" fmla="+- 0 16111 15471"/>
                  <a:gd name="T1" fmla="*/ T0 w 640"/>
                  <a:gd name="T2" fmla="+- 0 1056 1056"/>
                  <a:gd name="T3" fmla="*/ 1056 h 3000"/>
                  <a:gd name="T4" fmla="+- 0 15471 15471"/>
                  <a:gd name="T5" fmla="*/ T4 w 640"/>
                  <a:gd name="T6" fmla="+- 0 2458 1056"/>
                  <a:gd name="T7" fmla="*/ 2458 h 3000"/>
                  <a:gd name="T8" fmla="+- 0 15471 15471"/>
                  <a:gd name="T9" fmla="*/ T8 w 640"/>
                  <a:gd name="T10" fmla="+- 0 4056 1056"/>
                  <a:gd name="T11" fmla="*/ 4056 h 3000"/>
                  <a:gd name="T12" fmla="+- 0 16111 15471"/>
                  <a:gd name="T13" fmla="*/ T12 w 640"/>
                  <a:gd name="T14" fmla="+- 0 2323 1056"/>
                  <a:gd name="T15" fmla="*/ 2323 h 3000"/>
                  <a:gd name="T16" fmla="+- 0 16111 15471"/>
                  <a:gd name="T17" fmla="*/ T16 w 640"/>
                  <a:gd name="T18" fmla="+- 0 1056 1056"/>
                  <a:gd name="T19" fmla="*/ 1056 h 3000"/>
                </a:gdLst>
                <a:ahLst/>
                <a:cxnLst>
                  <a:cxn ang="0">
                    <a:pos x="T1" y="T3"/>
                  </a:cxn>
                  <a:cxn ang="0">
                    <a:pos x="T5" y="T7"/>
                  </a:cxn>
                  <a:cxn ang="0">
                    <a:pos x="T9" y="T11"/>
                  </a:cxn>
                  <a:cxn ang="0">
                    <a:pos x="T13" y="T15"/>
                  </a:cxn>
                  <a:cxn ang="0">
                    <a:pos x="T17" y="T19"/>
                  </a:cxn>
                </a:cxnLst>
                <a:rect l="0" t="0" r="r" b="b"/>
                <a:pathLst>
                  <a:path w="640" h="3000">
                    <a:moveTo>
                      <a:pt x="640" y="0"/>
                    </a:moveTo>
                    <a:lnTo>
                      <a:pt x="0" y="1402"/>
                    </a:lnTo>
                    <a:lnTo>
                      <a:pt x="0" y="3000"/>
                    </a:lnTo>
                    <a:lnTo>
                      <a:pt x="640" y="1267"/>
                    </a:lnTo>
                    <a:lnTo>
                      <a:pt x="640" y="0"/>
                    </a:lnTo>
                    <a:close/>
                  </a:path>
                </a:pathLst>
              </a:custGeom>
              <a:noFill/>
              <a:ln w="527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4" name="Group 361"/>
            <p:cNvGrpSpPr>
              <a:grpSpLocks/>
            </p:cNvGrpSpPr>
            <p:nvPr/>
          </p:nvGrpSpPr>
          <p:grpSpPr bwMode="auto">
            <a:xfrm>
              <a:off x="11782" y="2467"/>
              <a:ext cx="3689" cy="1600"/>
              <a:chOff x="11782" y="2467"/>
              <a:chExt cx="3689" cy="1600"/>
            </a:xfrm>
          </p:grpSpPr>
          <p:sp>
            <p:nvSpPr>
              <p:cNvPr id="1337" name="Freeform 362"/>
              <p:cNvSpPr>
                <a:spLocks/>
              </p:cNvSpPr>
              <p:nvPr/>
            </p:nvSpPr>
            <p:spPr bwMode="auto">
              <a:xfrm>
                <a:off x="11782" y="2467"/>
                <a:ext cx="3689" cy="1600"/>
              </a:xfrm>
              <a:custGeom>
                <a:avLst/>
                <a:gdLst>
                  <a:gd name="T0" fmla="+- 0 15471 11782"/>
                  <a:gd name="T1" fmla="*/ T0 w 3689"/>
                  <a:gd name="T2" fmla="+- 0 4067 2467"/>
                  <a:gd name="T3" fmla="*/ 4067 h 1600"/>
                  <a:gd name="T4" fmla="+- 0 11782 11782"/>
                  <a:gd name="T5" fmla="*/ T4 w 3689"/>
                  <a:gd name="T6" fmla="+- 0 4067 2467"/>
                  <a:gd name="T7" fmla="*/ 4067 h 1600"/>
                  <a:gd name="T8" fmla="+- 0 11782 11782"/>
                  <a:gd name="T9" fmla="*/ T8 w 3689"/>
                  <a:gd name="T10" fmla="+- 0 2467 2467"/>
                  <a:gd name="T11" fmla="*/ 2467 h 1600"/>
                  <a:gd name="T12" fmla="+- 0 12580 11782"/>
                  <a:gd name="T13" fmla="*/ T12 w 3689"/>
                  <a:gd name="T14" fmla="+- 0 2467 2467"/>
                  <a:gd name="T15" fmla="*/ 2467 h 1600"/>
                  <a:gd name="T16" fmla="+- 0 13483 11782"/>
                  <a:gd name="T17" fmla="*/ T16 w 3689"/>
                  <a:gd name="T18" fmla="+- 0 3377 2467"/>
                  <a:gd name="T19" fmla="*/ 3377 h 1600"/>
                  <a:gd name="T20" fmla="+- 0 14563 11782"/>
                  <a:gd name="T21" fmla="*/ T20 w 3689"/>
                  <a:gd name="T22" fmla="+- 0 2467 2467"/>
                  <a:gd name="T23" fmla="*/ 2467 h 1600"/>
                  <a:gd name="T24" fmla="+- 0 15471 11782"/>
                  <a:gd name="T25" fmla="*/ T24 w 3689"/>
                  <a:gd name="T26" fmla="+- 0 2467 2467"/>
                  <a:gd name="T27" fmla="*/ 2467 h 1600"/>
                  <a:gd name="T28" fmla="+- 0 15471 11782"/>
                  <a:gd name="T29" fmla="*/ T28 w 3689"/>
                  <a:gd name="T30" fmla="+- 0 4067 2467"/>
                  <a:gd name="T31" fmla="*/ 4067 h 1600"/>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9" h="1600">
                    <a:moveTo>
                      <a:pt x="3689" y="1600"/>
                    </a:moveTo>
                    <a:lnTo>
                      <a:pt x="0" y="1600"/>
                    </a:lnTo>
                    <a:lnTo>
                      <a:pt x="0" y="0"/>
                    </a:lnTo>
                    <a:lnTo>
                      <a:pt x="798" y="0"/>
                    </a:lnTo>
                    <a:lnTo>
                      <a:pt x="1701" y="910"/>
                    </a:lnTo>
                    <a:lnTo>
                      <a:pt x="2781" y="0"/>
                    </a:lnTo>
                    <a:lnTo>
                      <a:pt x="3689" y="0"/>
                    </a:lnTo>
                    <a:lnTo>
                      <a:pt x="3689" y="1600"/>
                    </a:lnTo>
                    <a:close/>
                  </a:path>
                </a:pathLst>
              </a:custGeom>
              <a:noFill/>
              <a:ln w="52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5" name="Group 363"/>
            <p:cNvGrpSpPr>
              <a:grpSpLocks/>
            </p:cNvGrpSpPr>
            <p:nvPr/>
          </p:nvGrpSpPr>
          <p:grpSpPr bwMode="auto">
            <a:xfrm>
              <a:off x="13477" y="1519"/>
              <a:ext cx="1119" cy="1858"/>
              <a:chOff x="13477" y="1519"/>
              <a:chExt cx="1119" cy="1858"/>
            </a:xfrm>
          </p:grpSpPr>
          <p:sp>
            <p:nvSpPr>
              <p:cNvPr id="1336" name="Freeform 364"/>
              <p:cNvSpPr>
                <a:spLocks/>
              </p:cNvSpPr>
              <p:nvPr/>
            </p:nvSpPr>
            <p:spPr bwMode="auto">
              <a:xfrm>
                <a:off x="13477" y="1519"/>
                <a:ext cx="1119" cy="1858"/>
              </a:xfrm>
              <a:custGeom>
                <a:avLst/>
                <a:gdLst>
                  <a:gd name="T0" fmla="+- 0 13477 13477"/>
                  <a:gd name="T1" fmla="*/ T0 w 1119"/>
                  <a:gd name="T2" fmla="+- 0 3377 1519"/>
                  <a:gd name="T3" fmla="*/ 3377 h 1858"/>
                  <a:gd name="T4" fmla="+- 0 14597 13477"/>
                  <a:gd name="T5" fmla="*/ T4 w 1119"/>
                  <a:gd name="T6" fmla="+- 0 1519 1519"/>
                  <a:gd name="T7" fmla="*/ 1519 h 1858"/>
                </a:gdLst>
                <a:ahLst/>
                <a:cxnLst>
                  <a:cxn ang="0">
                    <a:pos x="T1" y="T3"/>
                  </a:cxn>
                  <a:cxn ang="0">
                    <a:pos x="T5" y="T7"/>
                  </a:cxn>
                </a:cxnLst>
                <a:rect l="0" t="0" r="r" b="b"/>
                <a:pathLst>
                  <a:path w="1119" h="1858">
                    <a:moveTo>
                      <a:pt x="0" y="1858"/>
                    </a:moveTo>
                    <a:lnTo>
                      <a:pt x="1120"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6" name="Group 365"/>
            <p:cNvGrpSpPr>
              <a:grpSpLocks/>
            </p:cNvGrpSpPr>
            <p:nvPr/>
          </p:nvGrpSpPr>
          <p:grpSpPr bwMode="auto">
            <a:xfrm>
              <a:off x="13797" y="1042"/>
              <a:ext cx="799" cy="476"/>
              <a:chOff x="13797" y="1042"/>
              <a:chExt cx="799" cy="476"/>
            </a:xfrm>
          </p:grpSpPr>
          <p:sp>
            <p:nvSpPr>
              <p:cNvPr id="1335" name="Freeform 366"/>
              <p:cNvSpPr>
                <a:spLocks/>
              </p:cNvSpPr>
              <p:nvPr/>
            </p:nvSpPr>
            <p:spPr bwMode="auto">
              <a:xfrm>
                <a:off x="13797" y="1042"/>
                <a:ext cx="799" cy="476"/>
              </a:xfrm>
              <a:custGeom>
                <a:avLst/>
                <a:gdLst>
                  <a:gd name="T0" fmla="+- 0 13797 13797"/>
                  <a:gd name="T1" fmla="*/ T0 w 799"/>
                  <a:gd name="T2" fmla="+- 0 1042 1042"/>
                  <a:gd name="T3" fmla="*/ 1042 h 476"/>
                  <a:gd name="T4" fmla="+- 0 14596 13797"/>
                  <a:gd name="T5" fmla="*/ T4 w 799"/>
                  <a:gd name="T6" fmla="+- 0 1518 1042"/>
                  <a:gd name="T7" fmla="*/ 1518 h 476"/>
                </a:gdLst>
                <a:ahLst/>
                <a:cxnLst>
                  <a:cxn ang="0">
                    <a:pos x="T1" y="T3"/>
                  </a:cxn>
                  <a:cxn ang="0">
                    <a:pos x="T5" y="T7"/>
                  </a:cxn>
                </a:cxnLst>
                <a:rect l="0" t="0" r="r" b="b"/>
                <a:pathLst>
                  <a:path w="799" h="476">
                    <a:moveTo>
                      <a:pt x="0" y="0"/>
                    </a:moveTo>
                    <a:lnTo>
                      <a:pt x="799" y="476"/>
                    </a:lnTo>
                  </a:path>
                </a:pathLst>
              </a:custGeom>
              <a:noFill/>
              <a:ln w="526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7" name="Group 367"/>
            <p:cNvGrpSpPr>
              <a:grpSpLocks/>
            </p:cNvGrpSpPr>
            <p:nvPr/>
          </p:nvGrpSpPr>
          <p:grpSpPr bwMode="auto">
            <a:xfrm>
              <a:off x="14598" y="1052"/>
              <a:ext cx="824" cy="467"/>
              <a:chOff x="14598" y="1052"/>
              <a:chExt cx="824" cy="467"/>
            </a:xfrm>
          </p:grpSpPr>
          <p:sp>
            <p:nvSpPr>
              <p:cNvPr id="1334" name="Freeform 368"/>
              <p:cNvSpPr>
                <a:spLocks/>
              </p:cNvSpPr>
              <p:nvPr/>
            </p:nvSpPr>
            <p:spPr bwMode="auto">
              <a:xfrm>
                <a:off x="14598" y="1052"/>
                <a:ext cx="824" cy="467"/>
              </a:xfrm>
              <a:custGeom>
                <a:avLst/>
                <a:gdLst>
                  <a:gd name="T0" fmla="+- 0 15422 14598"/>
                  <a:gd name="T1" fmla="*/ T0 w 824"/>
                  <a:gd name="T2" fmla="+- 0 1052 1052"/>
                  <a:gd name="T3" fmla="*/ 1052 h 467"/>
                  <a:gd name="T4" fmla="+- 0 14598 14598"/>
                  <a:gd name="T5" fmla="*/ T4 w 824"/>
                  <a:gd name="T6" fmla="+- 0 1519 1052"/>
                  <a:gd name="T7" fmla="*/ 1519 h 467"/>
                </a:gdLst>
                <a:ahLst/>
                <a:cxnLst>
                  <a:cxn ang="0">
                    <a:pos x="T1" y="T3"/>
                  </a:cxn>
                  <a:cxn ang="0">
                    <a:pos x="T5" y="T7"/>
                  </a:cxn>
                </a:cxnLst>
                <a:rect l="0" t="0" r="r" b="b"/>
                <a:pathLst>
                  <a:path w="824" h="467">
                    <a:moveTo>
                      <a:pt x="824" y="0"/>
                    </a:moveTo>
                    <a:lnTo>
                      <a:pt x="0" y="467"/>
                    </a:lnTo>
                  </a:path>
                </a:pathLst>
              </a:custGeom>
              <a:noFill/>
              <a:ln w="526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8" name="Group 369"/>
            <p:cNvGrpSpPr>
              <a:grpSpLocks/>
            </p:cNvGrpSpPr>
            <p:nvPr/>
          </p:nvGrpSpPr>
          <p:grpSpPr bwMode="auto">
            <a:xfrm>
              <a:off x="13411" y="3285"/>
              <a:ext cx="4" cy="7"/>
              <a:chOff x="13411" y="3285"/>
              <a:chExt cx="4" cy="7"/>
            </a:xfrm>
          </p:grpSpPr>
          <p:sp>
            <p:nvSpPr>
              <p:cNvPr id="1333" name="Freeform 370"/>
              <p:cNvSpPr>
                <a:spLocks/>
              </p:cNvSpPr>
              <p:nvPr/>
            </p:nvSpPr>
            <p:spPr bwMode="auto">
              <a:xfrm>
                <a:off x="13411" y="3285"/>
                <a:ext cx="4" cy="7"/>
              </a:xfrm>
              <a:custGeom>
                <a:avLst/>
                <a:gdLst>
                  <a:gd name="T0" fmla="+- 0 13411 13411"/>
                  <a:gd name="T1" fmla="*/ T0 w 4"/>
                  <a:gd name="T2" fmla="+- 0 3292 3285"/>
                  <a:gd name="T3" fmla="*/ 3292 h 7"/>
                  <a:gd name="T4" fmla="+- 0 13415 13411"/>
                  <a:gd name="T5" fmla="*/ T4 w 4"/>
                  <a:gd name="T6" fmla="+- 0 3285 3285"/>
                  <a:gd name="T7" fmla="*/ 328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9" name="Group 371"/>
            <p:cNvGrpSpPr>
              <a:grpSpLocks/>
            </p:cNvGrpSpPr>
            <p:nvPr/>
          </p:nvGrpSpPr>
          <p:grpSpPr bwMode="auto">
            <a:xfrm>
              <a:off x="13424" y="1493"/>
              <a:ext cx="1081" cy="1777"/>
              <a:chOff x="13424" y="1493"/>
              <a:chExt cx="1081" cy="1777"/>
            </a:xfrm>
          </p:grpSpPr>
          <p:sp>
            <p:nvSpPr>
              <p:cNvPr id="1332" name="Freeform 372"/>
              <p:cNvSpPr>
                <a:spLocks/>
              </p:cNvSpPr>
              <p:nvPr/>
            </p:nvSpPr>
            <p:spPr bwMode="auto">
              <a:xfrm>
                <a:off x="13424" y="1493"/>
                <a:ext cx="1081" cy="1777"/>
              </a:xfrm>
              <a:custGeom>
                <a:avLst/>
                <a:gdLst>
                  <a:gd name="T0" fmla="+- 0 13424 13424"/>
                  <a:gd name="T1" fmla="*/ T0 w 1081"/>
                  <a:gd name="T2" fmla="+- 0 3271 1493"/>
                  <a:gd name="T3" fmla="*/ 3271 h 1777"/>
                  <a:gd name="T4" fmla="+- 0 14504 13424"/>
                  <a:gd name="T5" fmla="*/ T4 w 1081"/>
                  <a:gd name="T6" fmla="+- 0 1493 1493"/>
                  <a:gd name="T7" fmla="*/ 1493 h 1777"/>
                </a:gdLst>
                <a:ahLst/>
                <a:cxnLst>
                  <a:cxn ang="0">
                    <a:pos x="T1" y="T3"/>
                  </a:cxn>
                  <a:cxn ang="0">
                    <a:pos x="T5" y="T7"/>
                  </a:cxn>
                </a:cxnLst>
                <a:rect l="0" t="0" r="r" b="b"/>
                <a:pathLst>
                  <a:path w="1081" h="1777">
                    <a:moveTo>
                      <a:pt x="0" y="1778"/>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0" name="Group 373"/>
            <p:cNvGrpSpPr>
              <a:grpSpLocks/>
            </p:cNvGrpSpPr>
            <p:nvPr/>
          </p:nvGrpSpPr>
          <p:grpSpPr bwMode="auto">
            <a:xfrm>
              <a:off x="14509" y="1479"/>
              <a:ext cx="4" cy="7"/>
              <a:chOff x="14509" y="1479"/>
              <a:chExt cx="4" cy="7"/>
            </a:xfrm>
          </p:grpSpPr>
          <p:sp>
            <p:nvSpPr>
              <p:cNvPr id="1331" name="Freeform 374"/>
              <p:cNvSpPr>
                <a:spLocks/>
              </p:cNvSpPr>
              <p:nvPr/>
            </p:nvSpPr>
            <p:spPr bwMode="auto">
              <a:xfrm>
                <a:off x="14509" y="1479"/>
                <a:ext cx="4" cy="7"/>
              </a:xfrm>
              <a:custGeom>
                <a:avLst/>
                <a:gdLst>
                  <a:gd name="T0" fmla="+- 0 14509 14509"/>
                  <a:gd name="T1" fmla="*/ T0 w 4"/>
                  <a:gd name="T2" fmla="+- 0 1486 1479"/>
                  <a:gd name="T3" fmla="*/ 1486 h 7"/>
                  <a:gd name="T4" fmla="+- 0 14513 14509"/>
                  <a:gd name="T5" fmla="*/ T4 w 4"/>
                  <a:gd name="T6" fmla="+- 0 1479 1479"/>
                  <a:gd name="T7" fmla="*/ 147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1" name="Group 375"/>
            <p:cNvGrpSpPr>
              <a:grpSpLocks/>
            </p:cNvGrpSpPr>
            <p:nvPr/>
          </p:nvGrpSpPr>
          <p:grpSpPr bwMode="auto">
            <a:xfrm>
              <a:off x="13128" y="3020"/>
              <a:ext cx="5" cy="7"/>
              <a:chOff x="13128" y="3020"/>
              <a:chExt cx="5" cy="7"/>
            </a:xfrm>
          </p:grpSpPr>
          <p:sp>
            <p:nvSpPr>
              <p:cNvPr id="1330" name="Freeform 376"/>
              <p:cNvSpPr>
                <a:spLocks/>
              </p:cNvSpPr>
              <p:nvPr/>
            </p:nvSpPr>
            <p:spPr bwMode="auto">
              <a:xfrm>
                <a:off x="13128" y="3020"/>
                <a:ext cx="5" cy="7"/>
              </a:xfrm>
              <a:custGeom>
                <a:avLst/>
                <a:gdLst>
                  <a:gd name="T0" fmla="+- 0 13128 13128"/>
                  <a:gd name="T1" fmla="*/ T0 w 5"/>
                  <a:gd name="T2" fmla="+- 0 3027 3020"/>
                  <a:gd name="T3" fmla="*/ 3027 h 7"/>
                  <a:gd name="T4" fmla="+- 0 13133 13128"/>
                  <a:gd name="T5" fmla="*/ T4 w 5"/>
                  <a:gd name="T6" fmla="+- 0 3020 3020"/>
                  <a:gd name="T7" fmla="*/ 3020 h 7"/>
                </a:gdLst>
                <a:ahLst/>
                <a:cxnLst>
                  <a:cxn ang="0">
                    <a:pos x="T1" y="T3"/>
                  </a:cxn>
                  <a:cxn ang="0">
                    <a:pos x="T5" y="T7"/>
                  </a:cxn>
                </a:cxnLst>
                <a:rect l="0" t="0" r="r" b="b"/>
                <a:pathLst>
                  <a:path w="5" h="7">
                    <a:moveTo>
                      <a:pt x="0" y="7"/>
                    </a:moveTo>
                    <a:lnTo>
                      <a:pt x="5" y="0"/>
                    </a:lnTo>
                  </a:path>
                </a:pathLst>
              </a:custGeom>
              <a:noFill/>
              <a:ln w="527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2" name="Group 377"/>
            <p:cNvGrpSpPr>
              <a:grpSpLocks/>
            </p:cNvGrpSpPr>
            <p:nvPr/>
          </p:nvGrpSpPr>
          <p:grpSpPr bwMode="auto">
            <a:xfrm>
              <a:off x="13142" y="1363"/>
              <a:ext cx="1156" cy="1644"/>
              <a:chOff x="13142" y="1363"/>
              <a:chExt cx="1156" cy="1644"/>
            </a:xfrm>
          </p:grpSpPr>
          <p:sp>
            <p:nvSpPr>
              <p:cNvPr id="1329" name="Freeform 378"/>
              <p:cNvSpPr>
                <a:spLocks/>
              </p:cNvSpPr>
              <p:nvPr/>
            </p:nvSpPr>
            <p:spPr bwMode="auto">
              <a:xfrm>
                <a:off x="13142" y="1363"/>
                <a:ext cx="1156" cy="1644"/>
              </a:xfrm>
              <a:custGeom>
                <a:avLst/>
                <a:gdLst>
                  <a:gd name="T0" fmla="+- 0 13142 13142"/>
                  <a:gd name="T1" fmla="*/ T0 w 1156"/>
                  <a:gd name="T2" fmla="+- 0 3007 1363"/>
                  <a:gd name="T3" fmla="*/ 3007 h 1644"/>
                  <a:gd name="T4" fmla="+- 0 14298 13142"/>
                  <a:gd name="T5" fmla="*/ T4 w 1156"/>
                  <a:gd name="T6" fmla="+- 0 1363 1363"/>
                  <a:gd name="T7" fmla="*/ 1363 h 1644"/>
                </a:gdLst>
                <a:ahLst/>
                <a:cxnLst>
                  <a:cxn ang="0">
                    <a:pos x="T1" y="T3"/>
                  </a:cxn>
                  <a:cxn ang="0">
                    <a:pos x="T5" y="T7"/>
                  </a:cxn>
                </a:cxnLst>
                <a:rect l="0" t="0" r="r" b="b"/>
                <a:pathLst>
                  <a:path w="1156" h="1644">
                    <a:moveTo>
                      <a:pt x="0" y="1644"/>
                    </a:moveTo>
                    <a:lnTo>
                      <a:pt x="1156" y="0"/>
                    </a:lnTo>
                  </a:path>
                </a:pathLst>
              </a:custGeom>
              <a:noFill/>
              <a:ln w="5270">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3" name="Group 379"/>
            <p:cNvGrpSpPr>
              <a:grpSpLocks/>
            </p:cNvGrpSpPr>
            <p:nvPr/>
          </p:nvGrpSpPr>
          <p:grpSpPr bwMode="auto">
            <a:xfrm>
              <a:off x="14303" y="1349"/>
              <a:ext cx="5" cy="7"/>
              <a:chOff x="14303" y="1349"/>
              <a:chExt cx="5" cy="7"/>
            </a:xfrm>
          </p:grpSpPr>
          <p:sp>
            <p:nvSpPr>
              <p:cNvPr id="1328" name="Freeform 380"/>
              <p:cNvSpPr>
                <a:spLocks/>
              </p:cNvSpPr>
              <p:nvPr/>
            </p:nvSpPr>
            <p:spPr bwMode="auto">
              <a:xfrm>
                <a:off x="14303" y="1349"/>
                <a:ext cx="5" cy="7"/>
              </a:xfrm>
              <a:custGeom>
                <a:avLst/>
                <a:gdLst>
                  <a:gd name="T0" fmla="+- 0 14303 14303"/>
                  <a:gd name="T1" fmla="*/ T0 w 5"/>
                  <a:gd name="T2" fmla="+- 0 1356 1349"/>
                  <a:gd name="T3" fmla="*/ 1356 h 7"/>
                  <a:gd name="T4" fmla="+- 0 14308 14303"/>
                  <a:gd name="T5" fmla="*/ T4 w 5"/>
                  <a:gd name="T6" fmla="+- 0 1349 1349"/>
                  <a:gd name="T7" fmla="*/ 1349 h 7"/>
                </a:gdLst>
                <a:ahLst/>
                <a:cxnLst>
                  <a:cxn ang="0">
                    <a:pos x="T1" y="T3"/>
                  </a:cxn>
                  <a:cxn ang="0">
                    <a:pos x="T5" y="T7"/>
                  </a:cxn>
                </a:cxnLst>
                <a:rect l="0" t="0" r="r" b="b"/>
                <a:pathLst>
                  <a:path w="5" h="7">
                    <a:moveTo>
                      <a:pt x="0" y="7"/>
                    </a:moveTo>
                    <a:lnTo>
                      <a:pt x="5" y="0"/>
                    </a:lnTo>
                  </a:path>
                </a:pathLst>
              </a:custGeom>
              <a:noFill/>
              <a:ln w="527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4" name="Group 381"/>
            <p:cNvGrpSpPr>
              <a:grpSpLocks/>
            </p:cNvGrpSpPr>
            <p:nvPr/>
          </p:nvGrpSpPr>
          <p:grpSpPr bwMode="auto">
            <a:xfrm>
              <a:off x="12854" y="2739"/>
              <a:ext cx="5" cy="7"/>
              <a:chOff x="12854" y="2739"/>
              <a:chExt cx="5" cy="7"/>
            </a:xfrm>
          </p:grpSpPr>
          <p:sp>
            <p:nvSpPr>
              <p:cNvPr id="1327" name="Freeform 382"/>
              <p:cNvSpPr>
                <a:spLocks/>
              </p:cNvSpPr>
              <p:nvPr/>
            </p:nvSpPr>
            <p:spPr bwMode="auto">
              <a:xfrm>
                <a:off x="12854" y="2739"/>
                <a:ext cx="5" cy="7"/>
              </a:xfrm>
              <a:custGeom>
                <a:avLst/>
                <a:gdLst>
                  <a:gd name="T0" fmla="+- 0 12854 12854"/>
                  <a:gd name="T1" fmla="*/ T0 w 5"/>
                  <a:gd name="T2" fmla="+- 0 2745 2739"/>
                  <a:gd name="T3" fmla="*/ 2745 h 7"/>
                  <a:gd name="T4" fmla="+- 0 12859 12854"/>
                  <a:gd name="T5" fmla="*/ T4 w 5"/>
                  <a:gd name="T6" fmla="+- 0 2739 2739"/>
                  <a:gd name="T7" fmla="*/ 2739 h 7"/>
                </a:gdLst>
                <a:ahLst/>
                <a:cxnLst>
                  <a:cxn ang="0">
                    <a:pos x="T1" y="T3"/>
                  </a:cxn>
                  <a:cxn ang="0">
                    <a:pos x="T5" y="T7"/>
                  </a:cxn>
                </a:cxnLst>
                <a:rect l="0" t="0" r="r" b="b"/>
                <a:pathLst>
                  <a:path w="5" h="7">
                    <a:moveTo>
                      <a:pt x="0" y="6"/>
                    </a:moveTo>
                    <a:lnTo>
                      <a:pt x="5" y="0"/>
                    </a:lnTo>
                  </a:path>
                </a:pathLst>
              </a:custGeom>
              <a:noFill/>
              <a:ln w="5269">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5" name="Group 383"/>
            <p:cNvGrpSpPr>
              <a:grpSpLocks/>
            </p:cNvGrpSpPr>
            <p:nvPr/>
          </p:nvGrpSpPr>
          <p:grpSpPr bwMode="auto">
            <a:xfrm>
              <a:off x="12869" y="1213"/>
              <a:ext cx="1177" cy="1512"/>
              <a:chOff x="12869" y="1213"/>
              <a:chExt cx="1177" cy="1512"/>
            </a:xfrm>
          </p:grpSpPr>
          <p:sp>
            <p:nvSpPr>
              <p:cNvPr id="1326" name="Freeform 384"/>
              <p:cNvSpPr>
                <a:spLocks/>
              </p:cNvSpPr>
              <p:nvPr/>
            </p:nvSpPr>
            <p:spPr bwMode="auto">
              <a:xfrm>
                <a:off x="12869" y="1213"/>
                <a:ext cx="1177" cy="1512"/>
              </a:xfrm>
              <a:custGeom>
                <a:avLst/>
                <a:gdLst>
                  <a:gd name="T0" fmla="+- 0 12869 12869"/>
                  <a:gd name="T1" fmla="*/ T0 w 1177"/>
                  <a:gd name="T2" fmla="+- 0 2726 1213"/>
                  <a:gd name="T3" fmla="*/ 2726 h 1512"/>
                  <a:gd name="T4" fmla="+- 0 14046 12869"/>
                  <a:gd name="T5" fmla="*/ T4 w 1177"/>
                  <a:gd name="T6" fmla="+- 0 1213 1213"/>
                  <a:gd name="T7" fmla="*/ 1213 h 1512"/>
                </a:gdLst>
                <a:ahLst/>
                <a:cxnLst>
                  <a:cxn ang="0">
                    <a:pos x="T1" y="T3"/>
                  </a:cxn>
                  <a:cxn ang="0">
                    <a:pos x="T5" y="T7"/>
                  </a:cxn>
                </a:cxnLst>
                <a:rect l="0" t="0" r="r" b="b"/>
                <a:pathLst>
                  <a:path w="1177" h="1512">
                    <a:moveTo>
                      <a:pt x="0" y="1513"/>
                    </a:moveTo>
                    <a:lnTo>
                      <a:pt x="1177" y="0"/>
                    </a:lnTo>
                  </a:path>
                </a:pathLst>
              </a:custGeom>
              <a:noFill/>
              <a:ln w="5269">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6" name="Group 385"/>
            <p:cNvGrpSpPr>
              <a:grpSpLocks/>
            </p:cNvGrpSpPr>
            <p:nvPr/>
          </p:nvGrpSpPr>
          <p:grpSpPr bwMode="auto">
            <a:xfrm>
              <a:off x="14051" y="1200"/>
              <a:ext cx="5" cy="7"/>
              <a:chOff x="14051" y="1200"/>
              <a:chExt cx="5" cy="7"/>
            </a:xfrm>
          </p:grpSpPr>
          <p:sp>
            <p:nvSpPr>
              <p:cNvPr id="1325" name="Freeform 386"/>
              <p:cNvSpPr>
                <a:spLocks/>
              </p:cNvSpPr>
              <p:nvPr/>
            </p:nvSpPr>
            <p:spPr bwMode="auto">
              <a:xfrm>
                <a:off x="14051" y="1200"/>
                <a:ext cx="5" cy="7"/>
              </a:xfrm>
              <a:custGeom>
                <a:avLst/>
                <a:gdLst>
                  <a:gd name="T0" fmla="+- 0 14051 14051"/>
                  <a:gd name="T1" fmla="*/ T0 w 5"/>
                  <a:gd name="T2" fmla="+- 0 1207 1200"/>
                  <a:gd name="T3" fmla="*/ 1207 h 7"/>
                  <a:gd name="T4" fmla="+- 0 14056 14051"/>
                  <a:gd name="T5" fmla="*/ T4 w 5"/>
                  <a:gd name="T6" fmla="+- 0 1200 1200"/>
                  <a:gd name="T7" fmla="*/ 1200 h 7"/>
                </a:gdLst>
                <a:ahLst/>
                <a:cxnLst>
                  <a:cxn ang="0">
                    <a:pos x="T1" y="T3"/>
                  </a:cxn>
                  <a:cxn ang="0">
                    <a:pos x="T5" y="T7"/>
                  </a:cxn>
                </a:cxnLst>
                <a:rect l="0" t="0" r="r" b="b"/>
                <a:pathLst>
                  <a:path w="5" h="7">
                    <a:moveTo>
                      <a:pt x="0" y="7"/>
                    </a:moveTo>
                    <a:lnTo>
                      <a:pt x="5" y="0"/>
                    </a:lnTo>
                  </a:path>
                </a:pathLst>
              </a:custGeom>
              <a:noFill/>
              <a:ln w="5269">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7" name="Group 387"/>
            <p:cNvGrpSpPr>
              <a:grpSpLocks/>
            </p:cNvGrpSpPr>
            <p:nvPr/>
          </p:nvGrpSpPr>
          <p:grpSpPr bwMode="auto">
            <a:xfrm>
              <a:off x="13591" y="3285"/>
              <a:ext cx="4" cy="7"/>
              <a:chOff x="13591" y="3285"/>
              <a:chExt cx="4" cy="7"/>
            </a:xfrm>
          </p:grpSpPr>
          <p:sp>
            <p:nvSpPr>
              <p:cNvPr id="1324" name="Freeform 388"/>
              <p:cNvSpPr>
                <a:spLocks/>
              </p:cNvSpPr>
              <p:nvPr/>
            </p:nvSpPr>
            <p:spPr bwMode="auto">
              <a:xfrm>
                <a:off x="13591" y="3285"/>
                <a:ext cx="4" cy="7"/>
              </a:xfrm>
              <a:custGeom>
                <a:avLst/>
                <a:gdLst>
                  <a:gd name="T0" fmla="+- 0 13591 13591"/>
                  <a:gd name="T1" fmla="*/ T0 w 4"/>
                  <a:gd name="T2" fmla="+- 0 3292 3285"/>
                  <a:gd name="T3" fmla="*/ 3292 h 7"/>
                  <a:gd name="T4" fmla="+- 0 13595 13591"/>
                  <a:gd name="T5" fmla="*/ T4 w 4"/>
                  <a:gd name="T6" fmla="+- 0 3285 3285"/>
                  <a:gd name="T7" fmla="*/ 328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8" name="Group 389"/>
            <p:cNvGrpSpPr>
              <a:grpSpLocks/>
            </p:cNvGrpSpPr>
            <p:nvPr/>
          </p:nvGrpSpPr>
          <p:grpSpPr bwMode="auto">
            <a:xfrm>
              <a:off x="13604" y="1490"/>
              <a:ext cx="1081" cy="1780"/>
              <a:chOff x="13604" y="1490"/>
              <a:chExt cx="1081" cy="1780"/>
            </a:xfrm>
          </p:grpSpPr>
          <p:sp>
            <p:nvSpPr>
              <p:cNvPr id="1323" name="Freeform 390"/>
              <p:cNvSpPr>
                <a:spLocks/>
              </p:cNvSpPr>
              <p:nvPr/>
            </p:nvSpPr>
            <p:spPr bwMode="auto">
              <a:xfrm>
                <a:off x="13604" y="1490"/>
                <a:ext cx="1081" cy="1780"/>
              </a:xfrm>
              <a:custGeom>
                <a:avLst/>
                <a:gdLst>
                  <a:gd name="T0" fmla="+- 0 13604 13604"/>
                  <a:gd name="T1" fmla="*/ T0 w 1081"/>
                  <a:gd name="T2" fmla="+- 0 3270 1490"/>
                  <a:gd name="T3" fmla="*/ 3270 h 1780"/>
                  <a:gd name="T4" fmla="+- 0 14684 13604"/>
                  <a:gd name="T5" fmla="*/ T4 w 1081"/>
                  <a:gd name="T6" fmla="+- 0 1490 1490"/>
                  <a:gd name="T7" fmla="*/ 1490 h 1780"/>
                </a:gdLst>
                <a:ahLst/>
                <a:cxnLst>
                  <a:cxn ang="0">
                    <a:pos x="T1" y="T3"/>
                  </a:cxn>
                  <a:cxn ang="0">
                    <a:pos x="T5" y="T7"/>
                  </a:cxn>
                </a:cxnLst>
                <a:rect l="0" t="0" r="r" b="b"/>
                <a:pathLst>
                  <a:path w="1081" h="1780">
                    <a:moveTo>
                      <a:pt x="0" y="1780"/>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9" name="Group 391"/>
            <p:cNvGrpSpPr>
              <a:grpSpLocks/>
            </p:cNvGrpSpPr>
            <p:nvPr/>
          </p:nvGrpSpPr>
          <p:grpSpPr bwMode="auto">
            <a:xfrm>
              <a:off x="14689" y="1476"/>
              <a:ext cx="4" cy="7"/>
              <a:chOff x="14689" y="1476"/>
              <a:chExt cx="4" cy="7"/>
            </a:xfrm>
          </p:grpSpPr>
          <p:sp>
            <p:nvSpPr>
              <p:cNvPr id="1322" name="Freeform 392"/>
              <p:cNvSpPr>
                <a:spLocks/>
              </p:cNvSpPr>
              <p:nvPr/>
            </p:nvSpPr>
            <p:spPr bwMode="auto">
              <a:xfrm>
                <a:off x="14689" y="1476"/>
                <a:ext cx="4" cy="7"/>
              </a:xfrm>
              <a:custGeom>
                <a:avLst/>
                <a:gdLst>
                  <a:gd name="T0" fmla="+- 0 14689 14689"/>
                  <a:gd name="T1" fmla="*/ T0 w 4"/>
                  <a:gd name="T2" fmla="+- 0 1483 1476"/>
                  <a:gd name="T3" fmla="*/ 1483 h 7"/>
                  <a:gd name="T4" fmla="+- 0 14693 14689"/>
                  <a:gd name="T5" fmla="*/ T4 w 4"/>
                  <a:gd name="T6" fmla="+- 0 1476 1476"/>
                  <a:gd name="T7" fmla="*/ 1476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0" name="Group 393"/>
            <p:cNvGrpSpPr>
              <a:grpSpLocks/>
            </p:cNvGrpSpPr>
            <p:nvPr/>
          </p:nvGrpSpPr>
          <p:grpSpPr bwMode="auto">
            <a:xfrm>
              <a:off x="13912" y="3006"/>
              <a:ext cx="4" cy="7"/>
              <a:chOff x="13912" y="3006"/>
              <a:chExt cx="4" cy="7"/>
            </a:xfrm>
          </p:grpSpPr>
          <p:sp>
            <p:nvSpPr>
              <p:cNvPr id="1321" name="Freeform 394"/>
              <p:cNvSpPr>
                <a:spLocks/>
              </p:cNvSpPr>
              <p:nvPr/>
            </p:nvSpPr>
            <p:spPr bwMode="auto">
              <a:xfrm>
                <a:off x="13912" y="3006"/>
                <a:ext cx="4" cy="7"/>
              </a:xfrm>
              <a:custGeom>
                <a:avLst/>
                <a:gdLst>
                  <a:gd name="T0" fmla="+- 0 13912 13912"/>
                  <a:gd name="T1" fmla="*/ T0 w 4"/>
                  <a:gd name="T2" fmla="+- 0 3013 3006"/>
                  <a:gd name="T3" fmla="*/ 3013 h 7"/>
                  <a:gd name="T4" fmla="+- 0 13916 13912"/>
                  <a:gd name="T5" fmla="*/ T4 w 4"/>
                  <a:gd name="T6" fmla="+- 0 3006 3006"/>
                  <a:gd name="T7" fmla="*/ 3006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1" name="Group 395"/>
            <p:cNvGrpSpPr>
              <a:grpSpLocks/>
            </p:cNvGrpSpPr>
            <p:nvPr/>
          </p:nvGrpSpPr>
          <p:grpSpPr bwMode="auto">
            <a:xfrm>
              <a:off x="13925" y="1355"/>
              <a:ext cx="992" cy="1637"/>
              <a:chOff x="13925" y="1355"/>
              <a:chExt cx="992" cy="1637"/>
            </a:xfrm>
          </p:grpSpPr>
          <p:sp>
            <p:nvSpPr>
              <p:cNvPr id="1320" name="Freeform 396"/>
              <p:cNvSpPr>
                <a:spLocks/>
              </p:cNvSpPr>
              <p:nvPr/>
            </p:nvSpPr>
            <p:spPr bwMode="auto">
              <a:xfrm>
                <a:off x="13925" y="1355"/>
                <a:ext cx="992" cy="1637"/>
              </a:xfrm>
              <a:custGeom>
                <a:avLst/>
                <a:gdLst>
                  <a:gd name="T0" fmla="+- 0 13925 13925"/>
                  <a:gd name="T1" fmla="*/ T0 w 992"/>
                  <a:gd name="T2" fmla="+- 0 2992 1355"/>
                  <a:gd name="T3" fmla="*/ 2992 h 1637"/>
                  <a:gd name="T4" fmla="+- 0 14917 13925"/>
                  <a:gd name="T5" fmla="*/ T4 w 992"/>
                  <a:gd name="T6" fmla="+- 0 1355 1355"/>
                  <a:gd name="T7" fmla="*/ 1355 h 1637"/>
                </a:gdLst>
                <a:ahLst/>
                <a:cxnLst>
                  <a:cxn ang="0">
                    <a:pos x="T1" y="T3"/>
                  </a:cxn>
                  <a:cxn ang="0">
                    <a:pos x="T5" y="T7"/>
                  </a:cxn>
                </a:cxnLst>
                <a:rect l="0" t="0" r="r" b="b"/>
                <a:pathLst>
                  <a:path w="992" h="1637">
                    <a:moveTo>
                      <a:pt x="0" y="1637"/>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2" name="Group 397"/>
            <p:cNvGrpSpPr>
              <a:grpSpLocks/>
            </p:cNvGrpSpPr>
            <p:nvPr/>
          </p:nvGrpSpPr>
          <p:grpSpPr bwMode="auto">
            <a:xfrm>
              <a:off x="14921" y="1341"/>
              <a:ext cx="4" cy="7"/>
              <a:chOff x="14921" y="1341"/>
              <a:chExt cx="4" cy="7"/>
            </a:xfrm>
          </p:grpSpPr>
          <p:sp>
            <p:nvSpPr>
              <p:cNvPr id="1319" name="Freeform 398"/>
              <p:cNvSpPr>
                <a:spLocks/>
              </p:cNvSpPr>
              <p:nvPr/>
            </p:nvSpPr>
            <p:spPr bwMode="auto">
              <a:xfrm>
                <a:off x="14921" y="1341"/>
                <a:ext cx="4" cy="7"/>
              </a:xfrm>
              <a:custGeom>
                <a:avLst/>
                <a:gdLst>
                  <a:gd name="T0" fmla="+- 0 14921 14921"/>
                  <a:gd name="T1" fmla="*/ T0 w 4"/>
                  <a:gd name="T2" fmla="+- 0 1348 1341"/>
                  <a:gd name="T3" fmla="*/ 1348 h 7"/>
                  <a:gd name="T4" fmla="+- 0 14926 14921"/>
                  <a:gd name="T5" fmla="*/ T4 w 4"/>
                  <a:gd name="T6" fmla="+- 0 1341 1341"/>
                  <a:gd name="T7" fmla="*/ 1341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3" name="Group 399"/>
            <p:cNvGrpSpPr>
              <a:grpSpLocks/>
            </p:cNvGrpSpPr>
            <p:nvPr/>
          </p:nvGrpSpPr>
          <p:grpSpPr bwMode="auto">
            <a:xfrm>
              <a:off x="14239" y="2733"/>
              <a:ext cx="4" cy="7"/>
              <a:chOff x="14239" y="2733"/>
              <a:chExt cx="4" cy="7"/>
            </a:xfrm>
          </p:grpSpPr>
          <p:sp>
            <p:nvSpPr>
              <p:cNvPr id="1318" name="Freeform 400"/>
              <p:cNvSpPr>
                <a:spLocks/>
              </p:cNvSpPr>
              <p:nvPr/>
            </p:nvSpPr>
            <p:spPr bwMode="auto">
              <a:xfrm>
                <a:off x="14239" y="2733"/>
                <a:ext cx="4" cy="7"/>
              </a:xfrm>
              <a:custGeom>
                <a:avLst/>
                <a:gdLst>
                  <a:gd name="T0" fmla="+- 0 14239 14239"/>
                  <a:gd name="T1" fmla="*/ T0 w 4"/>
                  <a:gd name="T2" fmla="+- 0 2740 2733"/>
                  <a:gd name="T3" fmla="*/ 2740 h 7"/>
                  <a:gd name="T4" fmla="+- 0 14243 14239"/>
                  <a:gd name="T5" fmla="*/ T4 w 4"/>
                  <a:gd name="T6" fmla="+- 0 2733 2733"/>
                  <a:gd name="T7" fmla="*/ 2733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4" name="Group 401"/>
            <p:cNvGrpSpPr>
              <a:grpSpLocks/>
            </p:cNvGrpSpPr>
            <p:nvPr/>
          </p:nvGrpSpPr>
          <p:grpSpPr bwMode="auto">
            <a:xfrm>
              <a:off x="14252" y="1217"/>
              <a:ext cx="896" cy="1501"/>
              <a:chOff x="14252" y="1217"/>
              <a:chExt cx="896" cy="1501"/>
            </a:xfrm>
          </p:grpSpPr>
          <p:sp>
            <p:nvSpPr>
              <p:cNvPr id="1317" name="Freeform 402"/>
              <p:cNvSpPr>
                <a:spLocks/>
              </p:cNvSpPr>
              <p:nvPr/>
            </p:nvSpPr>
            <p:spPr bwMode="auto">
              <a:xfrm>
                <a:off x="14252" y="1217"/>
                <a:ext cx="896" cy="1501"/>
              </a:xfrm>
              <a:custGeom>
                <a:avLst/>
                <a:gdLst>
                  <a:gd name="T0" fmla="+- 0 14252 14252"/>
                  <a:gd name="T1" fmla="*/ T0 w 896"/>
                  <a:gd name="T2" fmla="+- 0 2719 1217"/>
                  <a:gd name="T3" fmla="*/ 2719 h 1501"/>
                  <a:gd name="T4" fmla="+- 0 15147 14252"/>
                  <a:gd name="T5" fmla="*/ T4 w 896"/>
                  <a:gd name="T6" fmla="+- 0 1217 1217"/>
                  <a:gd name="T7" fmla="*/ 1217 h 1501"/>
                </a:gdLst>
                <a:ahLst/>
                <a:cxnLst>
                  <a:cxn ang="0">
                    <a:pos x="T1" y="T3"/>
                  </a:cxn>
                  <a:cxn ang="0">
                    <a:pos x="T5" y="T7"/>
                  </a:cxn>
                </a:cxnLst>
                <a:rect l="0" t="0" r="r" b="b"/>
                <a:pathLst>
                  <a:path w="896" h="1501">
                    <a:moveTo>
                      <a:pt x="0" y="1502"/>
                    </a:moveTo>
                    <a:lnTo>
                      <a:pt x="89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5" name="Group 403"/>
            <p:cNvGrpSpPr>
              <a:grpSpLocks/>
            </p:cNvGrpSpPr>
            <p:nvPr/>
          </p:nvGrpSpPr>
          <p:grpSpPr bwMode="auto">
            <a:xfrm>
              <a:off x="15151" y="1203"/>
              <a:ext cx="4" cy="7"/>
              <a:chOff x="15151" y="1203"/>
              <a:chExt cx="4" cy="7"/>
            </a:xfrm>
          </p:grpSpPr>
          <p:sp>
            <p:nvSpPr>
              <p:cNvPr id="1316" name="Freeform 404"/>
              <p:cNvSpPr>
                <a:spLocks/>
              </p:cNvSpPr>
              <p:nvPr/>
            </p:nvSpPr>
            <p:spPr bwMode="auto">
              <a:xfrm>
                <a:off x="15151" y="1203"/>
                <a:ext cx="4" cy="7"/>
              </a:xfrm>
              <a:custGeom>
                <a:avLst/>
                <a:gdLst>
                  <a:gd name="T0" fmla="+- 0 15151 15151"/>
                  <a:gd name="T1" fmla="*/ T0 w 4"/>
                  <a:gd name="T2" fmla="+- 0 1210 1203"/>
                  <a:gd name="T3" fmla="*/ 1210 h 7"/>
                  <a:gd name="T4" fmla="+- 0 15156 15151"/>
                  <a:gd name="T5" fmla="*/ T4 w 4"/>
                  <a:gd name="T6" fmla="+- 0 1203 1203"/>
                  <a:gd name="T7" fmla="*/ 1203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365" name="TextBox 1364"/>
          <p:cNvSpPr txBox="1"/>
          <p:nvPr/>
        </p:nvSpPr>
        <p:spPr>
          <a:xfrm>
            <a:off x="5361937" y="3283535"/>
            <a:ext cx="1154532" cy="369332"/>
          </a:xfrm>
          <a:prstGeom prst="rect">
            <a:avLst/>
          </a:prstGeom>
          <a:noFill/>
        </p:spPr>
        <p:txBody>
          <a:bodyPr wrap="square" rtlCol="0">
            <a:spAutoFit/>
          </a:bodyPr>
          <a:lstStyle/>
          <a:p>
            <a:r>
              <a:rPr lang="en-GB" b="1" dirty="0" smtClean="0"/>
              <a:t>Fig : 2a</a:t>
            </a:r>
            <a:endParaRPr lang="en-GB" b="1" dirty="0"/>
          </a:p>
        </p:txBody>
      </p:sp>
      <p:sp>
        <p:nvSpPr>
          <p:cNvPr id="1366" name="Rectangle 1365"/>
          <p:cNvSpPr/>
          <p:nvPr/>
        </p:nvSpPr>
        <p:spPr>
          <a:xfrm>
            <a:off x="7456885" y="3293455"/>
            <a:ext cx="943848" cy="369332"/>
          </a:xfrm>
          <a:prstGeom prst="rect">
            <a:avLst/>
          </a:prstGeom>
        </p:spPr>
        <p:txBody>
          <a:bodyPr wrap="none">
            <a:spAutoFit/>
          </a:bodyPr>
          <a:lstStyle/>
          <a:p>
            <a:r>
              <a:rPr lang="en-GB" b="1" dirty="0"/>
              <a:t>Fig : </a:t>
            </a:r>
            <a:r>
              <a:rPr lang="en-GB" b="1" dirty="0" smtClean="0"/>
              <a:t>2b</a:t>
            </a:r>
            <a:endParaRPr lang="en-GB" b="1" dirty="0"/>
          </a:p>
        </p:txBody>
      </p:sp>
      <p:sp>
        <p:nvSpPr>
          <p:cNvPr id="1369" name="Rectangle 1368"/>
          <p:cNvSpPr/>
          <p:nvPr/>
        </p:nvSpPr>
        <p:spPr>
          <a:xfrm>
            <a:off x="7645891" y="5744224"/>
            <a:ext cx="945452" cy="369332"/>
          </a:xfrm>
          <a:prstGeom prst="rect">
            <a:avLst/>
          </a:prstGeom>
        </p:spPr>
        <p:txBody>
          <a:bodyPr wrap="none">
            <a:spAutoFit/>
          </a:bodyPr>
          <a:lstStyle/>
          <a:p>
            <a:r>
              <a:rPr lang="en-GB" b="1" dirty="0"/>
              <a:t>Fig : </a:t>
            </a:r>
            <a:r>
              <a:rPr lang="en-GB" b="1" dirty="0" smtClean="0"/>
              <a:t>2d</a:t>
            </a:r>
            <a:endParaRPr lang="en-GB" b="1" dirty="0"/>
          </a:p>
        </p:txBody>
      </p:sp>
      <p:sp>
        <p:nvSpPr>
          <p:cNvPr id="1370" name="Rectangle 1369"/>
          <p:cNvSpPr/>
          <p:nvPr/>
        </p:nvSpPr>
        <p:spPr>
          <a:xfrm>
            <a:off x="5391410" y="5744605"/>
            <a:ext cx="1226771" cy="369332"/>
          </a:xfrm>
          <a:prstGeom prst="rect">
            <a:avLst/>
          </a:prstGeom>
        </p:spPr>
        <p:txBody>
          <a:bodyPr wrap="square">
            <a:spAutoFit/>
          </a:bodyPr>
          <a:lstStyle/>
          <a:p>
            <a:r>
              <a:rPr lang="en-GB" b="1" dirty="0"/>
              <a:t>Fig : </a:t>
            </a:r>
            <a:r>
              <a:rPr lang="en-GB" b="1" dirty="0" smtClean="0"/>
              <a:t>2c</a:t>
            </a:r>
            <a:endParaRPr lang="en-GB" b="1" dirty="0"/>
          </a:p>
        </p:txBody>
      </p:sp>
      <p:sp>
        <p:nvSpPr>
          <p:cNvPr id="2" name="TextBox 1"/>
          <p:cNvSpPr txBox="1"/>
          <p:nvPr/>
        </p:nvSpPr>
        <p:spPr>
          <a:xfrm>
            <a:off x="114460" y="476672"/>
            <a:ext cx="5068740" cy="461665"/>
          </a:xfrm>
          <a:prstGeom prst="rect">
            <a:avLst/>
          </a:prstGeom>
          <a:solidFill>
            <a:schemeClr val="bg1">
              <a:lumMod val="95000"/>
            </a:schemeClr>
          </a:solidFill>
        </p:spPr>
        <p:txBody>
          <a:bodyPr wrap="square" rtlCol="0">
            <a:spAutoFit/>
          </a:bodyPr>
          <a:lstStyle/>
          <a:p>
            <a:r>
              <a:rPr lang="en-GB" sz="2400" b="1" u="sng" dirty="0" smtClean="0"/>
              <a:t>What could we </a:t>
            </a:r>
            <a:r>
              <a:rPr lang="en-GB" sz="2400" b="1" u="sng" dirty="0"/>
              <a:t>b</a:t>
            </a:r>
            <a:r>
              <a:rPr lang="en-GB" sz="2400" b="1" u="sng" dirty="0" smtClean="0"/>
              <a:t>e looking at?</a:t>
            </a:r>
            <a:endParaRPr lang="en-GB" sz="2400" b="1" u="sng" dirty="0"/>
          </a:p>
        </p:txBody>
      </p:sp>
    </p:spTree>
    <p:extLst>
      <p:ext uri="{BB962C8B-B14F-4D97-AF65-F5344CB8AC3E}">
        <p14:creationId xmlns:p14="http://schemas.microsoft.com/office/powerpoint/2010/main" val="24941065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6" name="Group 133"/>
          <p:cNvGrpSpPr>
            <a:grpSpLocks/>
          </p:cNvGrpSpPr>
          <p:nvPr/>
        </p:nvGrpSpPr>
        <p:grpSpPr bwMode="auto">
          <a:xfrm>
            <a:off x="5510749" y="3034850"/>
            <a:ext cx="3009900" cy="1336675"/>
            <a:chOff x="11076" y="383"/>
            <a:chExt cx="4741" cy="2105"/>
          </a:xfrm>
        </p:grpSpPr>
        <p:grpSp>
          <p:nvGrpSpPr>
            <p:cNvPr id="107" name="Group 146"/>
            <p:cNvGrpSpPr>
              <a:grpSpLocks/>
            </p:cNvGrpSpPr>
            <p:nvPr/>
          </p:nvGrpSpPr>
          <p:grpSpPr bwMode="auto">
            <a:xfrm>
              <a:off x="11275" y="397"/>
              <a:ext cx="3881" cy="2086"/>
              <a:chOff x="11275" y="397"/>
              <a:chExt cx="3881" cy="2086"/>
            </a:xfrm>
          </p:grpSpPr>
          <p:sp>
            <p:nvSpPr>
              <p:cNvPr id="120" name="Freeform 147"/>
              <p:cNvSpPr>
                <a:spLocks/>
              </p:cNvSpPr>
              <p:nvPr/>
            </p:nvSpPr>
            <p:spPr bwMode="auto">
              <a:xfrm>
                <a:off x="11275" y="397"/>
                <a:ext cx="3881" cy="2086"/>
              </a:xfrm>
              <a:custGeom>
                <a:avLst/>
                <a:gdLst>
                  <a:gd name="T0" fmla="+- 0 11275 11275"/>
                  <a:gd name="T1" fmla="*/ T0 w 3881"/>
                  <a:gd name="T2" fmla="+- 0 397 397"/>
                  <a:gd name="T3" fmla="*/ 397 h 2086"/>
                  <a:gd name="T4" fmla="+- 0 14820 11275"/>
                  <a:gd name="T5" fmla="*/ T4 w 3881"/>
                  <a:gd name="T6" fmla="+- 0 2483 397"/>
                  <a:gd name="T7" fmla="*/ 2483 h 2086"/>
                  <a:gd name="T8" fmla="+- 0 15156 11275"/>
                  <a:gd name="T9" fmla="*/ T8 w 3881"/>
                  <a:gd name="T10" fmla="+- 0 1918 397"/>
                  <a:gd name="T11" fmla="*/ 1918 h 2086"/>
                  <a:gd name="T12" fmla="+- 0 12559 11275"/>
                  <a:gd name="T13" fmla="*/ T12 w 3881"/>
                  <a:gd name="T14" fmla="+- 0 402 397"/>
                  <a:gd name="T15" fmla="*/ 402 h 2086"/>
                  <a:gd name="T16" fmla="+- 0 11275 11275"/>
                  <a:gd name="T17" fmla="*/ T16 w 3881"/>
                  <a:gd name="T18" fmla="+- 0 397 397"/>
                  <a:gd name="T19" fmla="*/ 397 h 2086"/>
                </a:gdLst>
                <a:ahLst/>
                <a:cxnLst>
                  <a:cxn ang="0">
                    <a:pos x="T1" y="T3"/>
                  </a:cxn>
                  <a:cxn ang="0">
                    <a:pos x="T5" y="T7"/>
                  </a:cxn>
                  <a:cxn ang="0">
                    <a:pos x="T9" y="T11"/>
                  </a:cxn>
                  <a:cxn ang="0">
                    <a:pos x="T13" y="T15"/>
                  </a:cxn>
                  <a:cxn ang="0">
                    <a:pos x="T17" y="T19"/>
                  </a:cxn>
                </a:cxnLst>
                <a:rect l="0" t="0" r="r" b="b"/>
                <a:pathLst>
                  <a:path w="3881" h="2086">
                    <a:moveTo>
                      <a:pt x="0" y="0"/>
                    </a:moveTo>
                    <a:lnTo>
                      <a:pt x="3545" y="2086"/>
                    </a:lnTo>
                    <a:lnTo>
                      <a:pt x="3881" y="1521"/>
                    </a:lnTo>
                    <a:lnTo>
                      <a:pt x="1284"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8" name="Group 144"/>
            <p:cNvGrpSpPr>
              <a:grpSpLocks/>
            </p:cNvGrpSpPr>
            <p:nvPr/>
          </p:nvGrpSpPr>
          <p:grpSpPr bwMode="auto">
            <a:xfrm>
              <a:off x="11275" y="397"/>
              <a:ext cx="3881" cy="2086"/>
              <a:chOff x="11275" y="397"/>
              <a:chExt cx="3881" cy="2086"/>
            </a:xfrm>
          </p:grpSpPr>
          <p:sp>
            <p:nvSpPr>
              <p:cNvPr id="119" name="Freeform 145"/>
              <p:cNvSpPr>
                <a:spLocks/>
              </p:cNvSpPr>
              <p:nvPr/>
            </p:nvSpPr>
            <p:spPr bwMode="auto">
              <a:xfrm>
                <a:off x="11275" y="397"/>
                <a:ext cx="3881" cy="2086"/>
              </a:xfrm>
              <a:custGeom>
                <a:avLst/>
                <a:gdLst>
                  <a:gd name="T0" fmla="+- 0 14820 11275"/>
                  <a:gd name="T1" fmla="*/ T0 w 3881"/>
                  <a:gd name="T2" fmla="+- 0 2483 397"/>
                  <a:gd name="T3" fmla="*/ 2483 h 2086"/>
                  <a:gd name="T4" fmla="+- 0 11275 11275"/>
                  <a:gd name="T5" fmla="*/ T4 w 3881"/>
                  <a:gd name="T6" fmla="+- 0 397 397"/>
                  <a:gd name="T7" fmla="*/ 397 h 2086"/>
                  <a:gd name="T8" fmla="+- 0 12559 11275"/>
                  <a:gd name="T9" fmla="*/ T8 w 3881"/>
                  <a:gd name="T10" fmla="+- 0 402 397"/>
                  <a:gd name="T11" fmla="*/ 402 h 2086"/>
                  <a:gd name="T12" fmla="+- 0 15156 11275"/>
                  <a:gd name="T13" fmla="*/ T12 w 3881"/>
                  <a:gd name="T14" fmla="+- 0 1918 397"/>
                  <a:gd name="T15" fmla="*/ 1918 h 2086"/>
                </a:gdLst>
                <a:ahLst/>
                <a:cxnLst>
                  <a:cxn ang="0">
                    <a:pos x="T1" y="T3"/>
                  </a:cxn>
                  <a:cxn ang="0">
                    <a:pos x="T5" y="T7"/>
                  </a:cxn>
                  <a:cxn ang="0">
                    <a:pos x="T9" y="T11"/>
                  </a:cxn>
                  <a:cxn ang="0">
                    <a:pos x="T13" y="T15"/>
                  </a:cxn>
                </a:cxnLst>
                <a:rect l="0" t="0" r="r" b="b"/>
                <a:pathLst>
                  <a:path w="3881" h="2086">
                    <a:moveTo>
                      <a:pt x="3545" y="2086"/>
                    </a:moveTo>
                    <a:lnTo>
                      <a:pt x="0" y="0"/>
                    </a:lnTo>
                    <a:lnTo>
                      <a:pt x="1284" y="5"/>
                    </a:lnTo>
                    <a:lnTo>
                      <a:pt x="3881" y="1521"/>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9" name="Group 142"/>
            <p:cNvGrpSpPr>
              <a:grpSpLocks/>
            </p:cNvGrpSpPr>
            <p:nvPr/>
          </p:nvGrpSpPr>
          <p:grpSpPr bwMode="auto">
            <a:xfrm>
              <a:off x="12551" y="397"/>
              <a:ext cx="2928" cy="1519"/>
              <a:chOff x="12551" y="397"/>
              <a:chExt cx="2928" cy="1519"/>
            </a:xfrm>
          </p:grpSpPr>
          <p:sp>
            <p:nvSpPr>
              <p:cNvPr id="118" name="Freeform 143"/>
              <p:cNvSpPr>
                <a:spLocks/>
              </p:cNvSpPr>
              <p:nvPr/>
            </p:nvSpPr>
            <p:spPr bwMode="auto">
              <a:xfrm>
                <a:off x="12551" y="397"/>
                <a:ext cx="2928" cy="1519"/>
              </a:xfrm>
              <a:custGeom>
                <a:avLst/>
                <a:gdLst>
                  <a:gd name="T0" fmla="+- 0 12551 12551"/>
                  <a:gd name="T1" fmla="*/ T0 w 2928"/>
                  <a:gd name="T2" fmla="+- 0 397 397"/>
                  <a:gd name="T3" fmla="*/ 397 h 1519"/>
                  <a:gd name="T4" fmla="+- 0 15143 12551"/>
                  <a:gd name="T5" fmla="*/ T4 w 2928"/>
                  <a:gd name="T6" fmla="+- 0 1916 397"/>
                  <a:gd name="T7" fmla="*/ 1916 h 1519"/>
                  <a:gd name="T8" fmla="+- 0 15479 12551"/>
                  <a:gd name="T9" fmla="*/ T8 w 2928"/>
                  <a:gd name="T10" fmla="+- 0 1351 397"/>
                  <a:gd name="T11" fmla="*/ 1351 h 1519"/>
                  <a:gd name="T12" fmla="+- 0 13822 12551"/>
                  <a:gd name="T13" fmla="*/ T12 w 2928"/>
                  <a:gd name="T14" fmla="+- 0 402 397"/>
                  <a:gd name="T15" fmla="*/ 402 h 1519"/>
                  <a:gd name="T16" fmla="+- 0 12551 12551"/>
                  <a:gd name="T17" fmla="*/ T16 w 2928"/>
                  <a:gd name="T18" fmla="+- 0 397 397"/>
                  <a:gd name="T19" fmla="*/ 397 h 1519"/>
                </a:gdLst>
                <a:ahLst/>
                <a:cxnLst>
                  <a:cxn ang="0">
                    <a:pos x="T1" y="T3"/>
                  </a:cxn>
                  <a:cxn ang="0">
                    <a:pos x="T5" y="T7"/>
                  </a:cxn>
                  <a:cxn ang="0">
                    <a:pos x="T9" y="T11"/>
                  </a:cxn>
                  <a:cxn ang="0">
                    <a:pos x="T13" y="T15"/>
                  </a:cxn>
                  <a:cxn ang="0">
                    <a:pos x="T17" y="T19"/>
                  </a:cxn>
                </a:cxnLst>
                <a:rect l="0" t="0" r="r" b="b"/>
                <a:pathLst>
                  <a:path w="2928" h="1519">
                    <a:moveTo>
                      <a:pt x="0" y="0"/>
                    </a:moveTo>
                    <a:lnTo>
                      <a:pt x="2592" y="1519"/>
                    </a:lnTo>
                    <a:lnTo>
                      <a:pt x="2928" y="954"/>
                    </a:lnTo>
                    <a:lnTo>
                      <a:pt x="1271" y="5"/>
                    </a:lnTo>
                    <a:lnTo>
                      <a:pt x="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0" name="Group 140"/>
            <p:cNvGrpSpPr>
              <a:grpSpLocks/>
            </p:cNvGrpSpPr>
            <p:nvPr/>
          </p:nvGrpSpPr>
          <p:grpSpPr bwMode="auto">
            <a:xfrm>
              <a:off x="12551" y="397"/>
              <a:ext cx="2928" cy="1519"/>
              <a:chOff x="12551" y="397"/>
              <a:chExt cx="2928" cy="1519"/>
            </a:xfrm>
          </p:grpSpPr>
          <p:sp>
            <p:nvSpPr>
              <p:cNvPr id="117" name="Freeform 141"/>
              <p:cNvSpPr>
                <a:spLocks/>
              </p:cNvSpPr>
              <p:nvPr/>
            </p:nvSpPr>
            <p:spPr bwMode="auto">
              <a:xfrm>
                <a:off x="12551" y="397"/>
                <a:ext cx="2928" cy="1519"/>
              </a:xfrm>
              <a:custGeom>
                <a:avLst/>
                <a:gdLst>
                  <a:gd name="T0" fmla="+- 0 15143 12551"/>
                  <a:gd name="T1" fmla="*/ T0 w 2928"/>
                  <a:gd name="T2" fmla="+- 0 1916 397"/>
                  <a:gd name="T3" fmla="*/ 1916 h 1519"/>
                  <a:gd name="T4" fmla="+- 0 12551 12551"/>
                  <a:gd name="T5" fmla="*/ T4 w 2928"/>
                  <a:gd name="T6" fmla="+- 0 397 397"/>
                  <a:gd name="T7" fmla="*/ 397 h 1519"/>
                  <a:gd name="T8" fmla="+- 0 13822 12551"/>
                  <a:gd name="T9" fmla="*/ T8 w 2928"/>
                  <a:gd name="T10" fmla="+- 0 402 397"/>
                  <a:gd name="T11" fmla="*/ 402 h 1519"/>
                  <a:gd name="T12" fmla="+- 0 15479 12551"/>
                  <a:gd name="T13" fmla="*/ T12 w 2928"/>
                  <a:gd name="T14" fmla="+- 0 1351 397"/>
                  <a:gd name="T15" fmla="*/ 1351 h 1519"/>
                </a:gdLst>
                <a:ahLst/>
                <a:cxnLst>
                  <a:cxn ang="0">
                    <a:pos x="T1" y="T3"/>
                  </a:cxn>
                  <a:cxn ang="0">
                    <a:pos x="T5" y="T7"/>
                  </a:cxn>
                  <a:cxn ang="0">
                    <a:pos x="T9" y="T11"/>
                  </a:cxn>
                  <a:cxn ang="0">
                    <a:pos x="T13" y="T15"/>
                  </a:cxn>
                </a:cxnLst>
                <a:rect l="0" t="0" r="r" b="b"/>
                <a:pathLst>
                  <a:path w="2928" h="1519">
                    <a:moveTo>
                      <a:pt x="2592" y="1519"/>
                    </a:moveTo>
                    <a:lnTo>
                      <a:pt x="0" y="0"/>
                    </a:lnTo>
                    <a:lnTo>
                      <a:pt x="1271" y="5"/>
                    </a:lnTo>
                    <a:lnTo>
                      <a:pt x="2928" y="954"/>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1" name="Group 138"/>
            <p:cNvGrpSpPr>
              <a:grpSpLocks/>
            </p:cNvGrpSpPr>
            <p:nvPr/>
          </p:nvGrpSpPr>
          <p:grpSpPr bwMode="auto">
            <a:xfrm>
              <a:off x="13813" y="393"/>
              <a:ext cx="1999" cy="966"/>
              <a:chOff x="13813" y="393"/>
              <a:chExt cx="1999" cy="966"/>
            </a:xfrm>
          </p:grpSpPr>
          <p:sp>
            <p:nvSpPr>
              <p:cNvPr id="116" name="Freeform 139"/>
              <p:cNvSpPr>
                <a:spLocks/>
              </p:cNvSpPr>
              <p:nvPr/>
            </p:nvSpPr>
            <p:spPr bwMode="auto">
              <a:xfrm>
                <a:off x="13813" y="393"/>
                <a:ext cx="1999" cy="966"/>
              </a:xfrm>
              <a:custGeom>
                <a:avLst/>
                <a:gdLst>
                  <a:gd name="T0" fmla="+- 0 15150 13813"/>
                  <a:gd name="T1" fmla="*/ T0 w 1999"/>
                  <a:gd name="T2" fmla="+- 0 393 393"/>
                  <a:gd name="T3" fmla="*/ 393 h 966"/>
                  <a:gd name="T4" fmla="+- 0 13813 13813"/>
                  <a:gd name="T5" fmla="*/ T4 w 1999"/>
                  <a:gd name="T6" fmla="+- 0 393 393"/>
                  <a:gd name="T7" fmla="*/ 393 h 966"/>
                  <a:gd name="T8" fmla="+- 0 15484 13813"/>
                  <a:gd name="T9" fmla="*/ T8 w 1999"/>
                  <a:gd name="T10" fmla="+- 0 1359 393"/>
                  <a:gd name="T11" fmla="*/ 1359 h 966"/>
                  <a:gd name="T12" fmla="+- 0 15812 13813"/>
                  <a:gd name="T13" fmla="*/ T12 w 1999"/>
                  <a:gd name="T14" fmla="+- 0 790 393"/>
                  <a:gd name="T15" fmla="*/ 790 h 966"/>
                  <a:gd name="T16" fmla="+- 0 15150 13813"/>
                  <a:gd name="T17" fmla="*/ T16 w 1999"/>
                  <a:gd name="T18" fmla="+- 0 393 393"/>
                  <a:gd name="T19" fmla="*/ 393 h 966"/>
                </a:gdLst>
                <a:ahLst/>
                <a:cxnLst>
                  <a:cxn ang="0">
                    <a:pos x="T1" y="T3"/>
                  </a:cxn>
                  <a:cxn ang="0">
                    <a:pos x="T5" y="T7"/>
                  </a:cxn>
                  <a:cxn ang="0">
                    <a:pos x="T9" y="T11"/>
                  </a:cxn>
                  <a:cxn ang="0">
                    <a:pos x="T13" y="T15"/>
                  </a:cxn>
                  <a:cxn ang="0">
                    <a:pos x="T17" y="T19"/>
                  </a:cxn>
                </a:cxnLst>
                <a:rect l="0" t="0" r="r" b="b"/>
                <a:pathLst>
                  <a:path w="1999" h="966">
                    <a:moveTo>
                      <a:pt x="1337" y="0"/>
                    </a:moveTo>
                    <a:lnTo>
                      <a:pt x="0" y="0"/>
                    </a:lnTo>
                    <a:lnTo>
                      <a:pt x="1671" y="966"/>
                    </a:lnTo>
                    <a:lnTo>
                      <a:pt x="1999" y="397"/>
                    </a:lnTo>
                    <a:lnTo>
                      <a:pt x="1337"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136"/>
            <p:cNvGrpSpPr>
              <a:grpSpLocks/>
            </p:cNvGrpSpPr>
            <p:nvPr/>
          </p:nvGrpSpPr>
          <p:grpSpPr bwMode="auto">
            <a:xfrm>
              <a:off x="13813" y="393"/>
              <a:ext cx="1999" cy="966"/>
              <a:chOff x="13813" y="393"/>
              <a:chExt cx="1999" cy="966"/>
            </a:xfrm>
          </p:grpSpPr>
          <p:sp>
            <p:nvSpPr>
              <p:cNvPr id="115" name="Freeform 137"/>
              <p:cNvSpPr>
                <a:spLocks/>
              </p:cNvSpPr>
              <p:nvPr/>
            </p:nvSpPr>
            <p:spPr bwMode="auto">
              <a:xfrm>
                <a:off x="13813" y="393"/>
                <a:ext cx="1999" cy="966"/>
              </a:xfrm>
              <a:custGeom>
                <a:avLst/>
                <a:gdLst>
                  <a:gd name="T0" fmla="+- 0 15484 13813"/>
                  <a:gd name="T1" fmla="*/ T0 w 1999"/>
                  <a:gd name="T2" fmla="+- 0 1359 393"/>
                  <a:gd name="T3" fmla="*/ 1359 h 966"/>
                  <a:gd name="T4" fmla="+- 0 13813 13813"/>
                  <a:gd name="T5" fmla="*/ T4 w 1999"/>
                  <a:gd name="T6" fmla="+- 0 393 393"/>
                  <a:gd name="T7" fmla="*/ 393 h 966"/>
                  <a:gd name="T8" fmla="+- 0 15150 13813"/>
                  <a:gd name="T9" fmla="*/ T8 w 1999"/>
                  <a:gd name="T10" fmla="+- 0 393 393"/>
                  <a:gd name="T11" fmla="*/ 393 h 966"/>
                  <a:gd name="T12" fmla="+- 0 15812 13813"/>
                  <a:gd name="T13" fmla="*/ T12 w 1999"/>
                  <a:gd name="T14" fmla="+- 0 790 393"/>
                  <a:gd name="T15" fmla="*/ 790 h 966"/>
                </a:gdLst>
                <a:ahLst/>
                <a:cxnLst>
                  <a:cxn ang="0">
                    <a:pos x="T1" y="T3"/>
                  </a:cxn>
                  <a:cxn ang="0">
                    <a:pos x="T5" y="T7"/>
                  </a:cxn>
                  <a:cxn ang="0">
                    <a:pos x="T9" y="T11"/>
                  </a:cxn>
                  <a:cxn ang="0">
                    <a:pos x="T13" y="T15"/>
                  </a:cxn>
                </a:cxnLst>
                <a:rect l="0" t="0" r="r" b="b"/>
                <a:pathLst>
                  <a:path w="1999" h="966">
                    <a:moveTo>
                      <a:pt x="1671" y="966"/>
                    </a:moveTo>
                    <a:lnTo>
                      <a:pt x="0" y="0"/>
                    </a:lnTo>
                    <a:lnTo>
                      <a:pt x="1337" y="0"/>
                    </a:lnTo>
                    <a:lnTo>
                      <a:pt x="1999" y="397"/>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134"/>
            <p:cNvGrpSpPr>
              <a:grpSpLocks/>
            </p:cNvGrpSpPr>
            <p:nvPr/>
          </p:nvGrpSpPr>
          <p:grpSpPr bwMode="auto">
            <a:xfrm>
              <a:off x="11089" y="396"/>
              <a:ext cx="4524" cy="2"/>
              <a:chOff x="11089" y="396"/>
              <a:chExt cx="4524" cy="2"/>
            </a:xfrm>
          </p:grpSpPr>
          <p:sp>
            <p:nvSpPr>
              <p:cNvPr id="114" name="Freeform 135"/>
              <p:cNvSpPr>
                <a:spLocks/>
              </p:cNvSpPr>
              <p:nvPr/>
            </p:nvSpPr>
            <p:spPr bwMode="auto">
              <a:xfrm>
                <a:off x="11089" y="396"/>
                <a:ext cx="4524" cy="2"/>
              </a:xfrm>
              <a:custGeom>
                <a:avLst/>
                <a:gdLst>
                  <a:gd name="T0" fmla="+- 0 11089 11089"/>
                  <a:gd name="T1" fmla="*/ T0 w 4524"/>
                  <a:gd name="T2" fmla="+- 0 15614 11089"/>
                  <a:gd name="T3" fmla="*/ T2 w 4524"/>
                </a:gdLst>
                <a:ahLst/>
                <a:cxnLst>
                  <a:cxn ang="0">
                    <a:pos x="T1" y="0"/>
                  </a:cxn>
                  <a:cxn ang="0">
                    <a:pos x="T3" y="0"/>
                  </a:cxn>
                </a:cxnLst>
                <a:rect l="0" t="0" r="r" b="b"/>
                <a:pathLst>
                  <a:path w="4524">
                    <a:moveTo>
                      <a:pt x="0" y="0"/>
                    </a:moveTo>
                    <a:lnTo>
                      <a:pt x="4525"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21" name="Group 112"/>
          <p:cNvGrpSpPr>
            <a:grpSpLocks/>
          </p:cNvGrpSpPr>
          <p:nvPr/>
        </p:nvGrpSpPr>
        <p:grpSpPr bwMode="auto">
          <a:xfrm>
            <a:off x="6334770" y="1206379"/>
            <a:ext cx="1827213" cy="1121093"/>
            <a:chOff x="7126" y="149"/>
            <a:chExt cx="2878" cy="2723"/>
          </a:xfrm>
        </p:grpSpPr>
        <p:grpSp>
          <p:nvGrpSpPr>
            <p:cNvPr id="122" name="Group 131"/>
            <p:cNvGrpSpPr>
              <a:grpSpLocks/>
            </p:cNvGrpSpPr>
            <p:nvPr/>
          </p:nvGrpSpPr>
          <p:grpSpPr bwMode="auto">
            <a:xfrm>
              <a:off x="7339" y="405"/>
              <a:ext cx="1416" cy="2462"/>
              <a:chOff x="7339" y="405"/>
              <a:chExt cx="1416" cy="2462"/>
            </a:xfrm>
          </p:grpSpPr>
          <p:sp>
            <p:nvSpPr>
              <p:cNvPr id="141" name="Freeform 132"/>
              <p:cNvSpPr>
                <a:spLocks/>
              </p:cNvSpPr>
              <p:nvPr/>
            </p:nvSpPr>
            <p:spPr bwMode="auto">
              <a:xfrm>
                <a:off x="7339" y="405"/>
                <a:ext cx="1416" cy="2462"/>
              </a:xfrm>
              <a:custGeom>
                <a:avLst/>
                <a:gdLst>
                  <a:gd name="T0" fmla="+- 0 7339 7339"/>
                  <a:gd name="T1" fmla="*/ T0 w 1416"/>
                  <a:gd name="T2" fmla="+- 0 405 405"/>
                  <a:gd name="T3" fmla="*/ 405 h 2462"/>
                  <a:gd name="T4" fmla="+- 0 8129 7339"/>
                  <a:gd name="T5" fmla="*/ T4 w 1416"/>
                  <a:gd name="T6" fmla="+- 0 2867 405"/>
                  <a:gd name="T7" fmla="*/ 2867 h 2462"/>
                  <a:gd name="T8" fmla="+- 0 8755 7339"/>
                  <a:gd name="T9" fmla="*/ T8 w 1416"/>
                  <a:gd name="T10" fmla="+- 0 2667 405"/>
                  <a:gd name="T11" fmla="*/ 2667 h 2462"/>
                  <a:gd name="T12" fmla="+- 0 8032 7339"/>
                  <a:gd name="T13" fmla="*/ T12 w 1416"/>
                  <a:gd name="T14" fmla="+- 0 405 405"/>
                  <a:gd name="T15" fmla="*/ 405 h 2462"/>
                  <a:gd name="T16" fmla="+- 0 7339 7339"/>
                  <a:gd name="T17" fmla="*/ T16 w 1416"/>
                  <a:gd name="T18" fmla="+- 0 405 405"/>
                  <a:gd name="T19" fmla="*/ 405 h 2462"/>
                </a:gdLst>
                <a:ahLst/>
                <a:cxnLst>
                  <a:cxn ang="0">
                    <a:pos x="T1" y="T3"/>
                  </a:cxn>
                  <a:cxn ang="0">
                    <a:pos x="T5" y="T7"/>
                  </a:cxn>
                  <a:cxn ang="0">
                    <a:pos x="T9" y="T11"/>
                  </a:cxn>
                  <a:cxn ang="0">
                    <a:pos x="T13" y="T15"/>
                  </a:cxn>
                  <a:cxn ang="0">
                    <a:pos x="T17" y="T19"/>
                  </a:cxn>
                </a:cxnLst>
                <a:rect l="0" t="0" r="r" b="b"/>
                <a:pathLst>
                  <a:path w="1416" h="2462">
                    <a:moveTo>
                      <a:pt x="0" y="0"/>
                    </a:moveTo>
                    <a:lnTo>
                      <a:pt x="790" y="2462"/>
                    </a:lnTo>
                    <a:lnTo>
                      <a:pt x="1416" y="2262"/>
                    </a:lnTo>
                    <a:lnTo>
                      <a:pt x="693" y="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129"/>
            <p:cNvGrpSpPr>
              <a:grpSpLocks/>
            </p:cNvGrpSpPr>
            <p:nvPr/>
          </p:nvGrpSpPr>
          <p:grpSpPr bwMode="auto">
            <a:xfrm>
              <a:off x="7339" y="405"/>
              <a:ext cx="1416" cy="2462"/>
              <a:chOff x="7339" y="405"/>
              <a:chExt cx="1416" cy="2462"/>
            </a:xfrm>
          </p:grpSpPr>
          <p:sp>
            <p:nvSpPr>
              <p:cNvPr id="140" name="Freeform 130"/>
              <p:cNvSpPr>
                <a:spLocks/>
              </p:cNvSpPr>
              <p:nvPr/>
            </p:nvSpPr>
            <p:spPr bwMode="auto">
              <a:xfrm>
                <a:off x="7339" y="405"/>
                <a:ext cx="1416" cy="2462"/>
              </a:xfrm>
              <a:custGeom>
                <a:avLst/>
                <a:gdLst>
                  <a:gd name="T0" fmla="+- 0 8129 7339"/>
                  <a:gd name="T1" fmla="*/ T0 w 1416"/>
                  <a:gd name="T2" fmla="+- 0 2867 405"/>
                  <a:gd name="T3" fmla="*/ 2867 h 2462"/>
                  <a:gd name="T4" fmla="+- 0 7339 7339"/>
                  <a:gd name="T5" fmla="*/ T4 w 1416"/>
                  <a:gd name="T6" fmla="+- 0 405 405"/>
                  <a:gd name="T7" fmla="*/ 405 h 2462"/>
                  <a:gd name="T8" fmla="+- 0 8032 7339"/>
                  <a:gd name="T9" fmla="*/ T8 w 1416"/>
                  <a:gd name="T10" fmla="+- 0 405 405"/>
                  <a:gd name="T11" fmla="*/ 405 h 2462"/>
                  <a:gd name="T12" fmla="+- 0 8755 7339"/>
                  <a:gd name="T13" fmla="*/ T12 w 1416"/>
                  <a:gd name="T14" fmla="+- 0 2667 405"/>
                  <a:gd name="T15" fmla="*/ 2667 h 2462"/>
                </a:gdLst>
                <a:ahLst/>
                <a:cxnLst>
                  <a:cxn ang="0">
                    <a:pos x="T1" y="T3"/>
                  </a:cxn>
                  <a:cxn ang="0">
                    <a:pos x="T5" y="T7"/>
                  </a:cxn>
                  <a:cxn ang="0">
                    <a:pos x="T9" y="T11"/>
                  </a:cxn>
                  <a:cxn ang="0">
                    <a:pos x="T13" y="T15"/>
                  </a:cxn>
                </a:cxnLst>
                <a:rect l="0" t="0" r="r" b="b"/>
                <a:pathLst>
                  <a:path w="1416" h="2462">
                    <a:moveTo>
                      <a:pt x="790" y="2462"/>
                    </a:moveTo>
                    <a:lnTo>
                      <a:pt x="0" y="0"/>
                    </a:lnTo>
                    <a:lnTo>
                      <a:pt x="693" y="0"/>
                    </a:lnTo>
                    <a:lnTo>
                      <a:pt x="1416" y="226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127"/>
            <p:cNvGrpSpPr>
              <a:grpSpLocks/>
            </p:cNvGrpSpPr>
            <p:nvPr/>
          </p:nvGrpSpPr>
          <p:grpSpPr bwMode="auto">
            <a:xfrm>
              <a:off x="8032" y="395"/>
              <a:ext cx="1342" cy="2262"/>
              <a:chOff x="8032" y="395"/>
              <a:chExt cx="1342" cy="2262"/>
            </a:xfrm>
          </p:grpSpPr>
          <p:sp>
            <p:nvSpPr>
              <p:cNvPr id="139" name="Freeform 128"/>
              <p:cNvSpPr>
                <a:spLocks/>
              </p:cNvSpPr>
              <p:nvPr/>
            </p:nvSpPr>
            <p:spPr bwMode="auto">
              <a:xfrm>
                <a:off x="8032" y="395"/>
                <a:ext cx="1342" cy="2262"/>
              </a:xfrm>
              <a:custGeom>
                <a:avLst/>
                <a:gdLst>
                  <a:gd name="T0" fmla="+- 0 8737 8032"/>
                  <a:gd name="T1" fmla="*/ T0 w 1342"/>
                  <a:gd name="T2" fmla="+- 0 395 395"/>
                  <a:gd name="T3" fmla="*/ 395 h 2262"/>
                  <a:gd name="T4" fmla="+- 0 8032 8032"/>
                  <a:gd name="T5" fmla="*/ T4 w 1342"/>
                  <a:gd name="T6" fmla="+- 0 395 395"/>
                  <a:gd name="T7" fmla="*/ 395 h 2262"/>
                  <a:gd name="T8" fmla="+- 0 8747 8032"/>
                  <a:gd name="T9" fmla="*/ T8 w 1342"/>
                  <a:gd name="T10" fmla="+- 0 2657 395"/>
                  <a:gd name="T11" fmla="*/ 2657 h 2262"/>
                  <a:gd name="T12" fmla="+- 0 9373 8032"/>
                  <a:gd name="T13" fmla="*/ T12 w 1342"/>
                  <a:gd name="T14" fmla="+- 0 2457 395"/>
                  <a:gd name="T15" fmla="*/ 2457 h 2262"/>
                  <a:gd name="T16" fmla="+- 0 8737 8032"/>
                  <a:gd name="T17" fmla="*/ T16 w 1342"/>
                  <a:gd name="T18" fmla="+- 0 395 395"/>
                  <a:gd name="T19" fmla="*/ 395 h 2262"/>
                </a:gdLst>
                <a:ahLst/>
                <a:cxnLst>
                  <a:cxn ang="0">
                    <a:pos x="T1" y="T3"/>
                  </a:cxn>
                  <a:cxn ang="0">
                    <a:pos x="T5" y="T7"/>
                  </a:cxn>
                  <a:cxn ang="0">
                    <a:pos x="T9" y="T11"/>
                  </a:cxn>
                  <a:cxn ang="0">
                    <a:pos x="T13" y="T15"/>
                  </a:cxn>
                  <a:cxn ang="0">
                    <a:pos x="T17" y="T19"/>
                  </a:cxn>
                </a:cxnLst>
                <a:rect l="0" t="0" r="r" b="b"/>
                <a:pathLst>
                  <a:path w="1342" h="2262">
                    <a:moveTo>
                      <a:pt x="705" y="0"/>
                    </a:moveTo>
                    <a:lnTo>
                      <a:pt x="0" y="0"/>
                    </a:lnTo>
                    <a:lnTo>
                      <a:pt x="715" y="2262"/>
                    </a:lnTo>
                    <a:lnTo>
                      <a:pt x="1341" y="2062"/>
                    </a:lnTo>
                    <a:lnTo>
                      <a:pt x="70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125"/>
            <p:cNvGrpSpPr>
              <a:grpSpLocks/>
            </p:cNvGrpSpPr>
            <p:nvPr/>
          </p:nvGrpSpPr>
          <p:grpSpPr bwMode="auto">
            <a:xfrm>
              <a:off x="8032" y="395"/>
              <a:ext cx="1342" cy="2262"/>
              <a:chOff x="8032" y="395"/>
              <a:chExt cx="1342" cy="2262"/>
            </a:xfrm>
          </p:grpSpPr>
          <p:sp>
            <p:nvSpPr>
              <p:cNvPr id="138" name="Freeform 126"/>
              <p:cNvSpPr>
                <a:spLocks/>
              </p:cNvSpPr>
              <p:nvPr/>
            </p:nvSpPr>
            <p:spPr bwMode="auto">
              <a:xfrm>
                <a:off x="8032" y="395"/>
                <a:ext cx="1342" cy="2262"/>
              </a:xfrm>
              <a:custGeom>
                <a:avLst/>
                <a:gdLst>
                  <a:gd name="T0" fmla="+- 0 8747 8032"/>
                  <a:gd name="T1" fmla="*/ T0 w 1342"/>
                  <a:gd name="T2" fmla="+- 0 2657 395"/>
                  <a:gd name="T3" fmla="*/ 2657 h 2262"/>
                  <a:gd name="T4" fmla="+- 0 8032 8032"/>
                  <a:gd name="T5" fmla="*/ T4 w 1342"/>
                  <a:gd name="T6" fmla="+- 0 395 395"/>
                  <a:gd name="T7" fmla="*/ 395 h 2262"/>
                  <a:gd name="T8" fmla="+- 0 8737 8032"/>
                  <a:gd name="T9" fmla="*/ T8 w 1342"/>
                  <a:gd name="T10" fmla="+- 0 395 395"/>
                  <a:gd name="T11" fmla="*/ 395 h 2262"/>
                  <a:gd name="T12" fmla="+- 0 9373 8032"/>
                  <a:gd name="T13" fmla="*/ T12 w 1342"/>
                  <a:gd name="T14" fmla="+- 0 2457 395"/>
                  <a:gd name="T15" fmla="*/ 2457 h 2262"/>
                </a:gdLst>
                <a:ahLst/>
                <a:cxnLst>
                  <a:cxn ang="0">
                    <a:pos x="T1" y="T3"/>
                  </a:cxn>
                  <a:cxn ang="0">
                    <a:pos x="T5" y="T7"/>
                  </a:cxn>
                  <a:cxn ang="0">
                    <a:pos x="T9" y="T11"/>
                  </a:cxn>
                  <a:cxn ang="0">
                    <a:pos x="T13" y="T15"/>
                  </a:cxn>
                </a:cxnLst>
                <a:rect l="0" t="0" r="r" b="b"/>
                <a:pathLst>
                  <a:path w="1342" h="2262">
                    <a:moveTo>
                      <a:pt x="715" y="2262"/>
                    </a:moveTo>
                    <a:lnTo>
                      <a:pt x="0" y="0"/>
                    </a:lnTo>
                    <a:lnTo>
                      <a:pt x="705" y="0"/>
                    </a:lnTo>
                    <a:lnTo>
                      <a:pt x="1341" y="206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123"/>
            <p:cNvGrpSpPr>
              <a:grpSpLocks/>
            </p:cNvGrpSpPr>
            <p:nvPr/>
          </p:nvGrpSpPr>
          <p:grpSpPr bwMode="auto">
            <a:xfrm>
              <a:off x="8726" y="395"/>
              <a:ext cx="1273" cy="2073"/>
              <a:chOff x="8726" y="395"/>
              <a:chExt cx="1273" cy="2073"/>
            </a:xfrm>
          </p:grpSpPr>
          <p:sp>
            <p:nvSpPr>
              <p:cNvPr id="137" name="Freeform 124"/>
              <p:cNvSpPr>
                <a:spLocks/>
              </p:cNvSpPr>
              <p:nvPr/>
            </p:nvSpPr>
            <p:spPr bwMode="auto">
              <a:xfrm>
                <a:off x="8726" y="395"/>
                <a:ext cx="1273" cy="2073"/>
              </a:xfrm>
              <a:custGeom>
                <a:avLst/>
                <a:gdLst>
                  <a:gd name="T0" fmla="+- 0 9420 8726"/>
                  <a:gd name="T1" fmla="*/ T0 w 1273"/>
                  <a:gd name="T2" fmla="+- 0 395 395"/>
                  <a:gd name="T3" fmla="*/ 395 h 2073"/>
                  <a:gd name="T4" fmla="+- 0 8726 8726"/>
                  <a:gd name="T5" fmla="*/ T4 w 1273"/>
                  <a:gd name="T6" fmla="+- 0 405 395"/>
                  <a:gd name="T7" fmla="*/ 405 h 2073"/>
                  <a:gd name="T8" fmla="+- 0 9373 8726"/>
                  <a:gd name="T9" fmla="*/ T8 w 1273"/>
                  <a:gd name="T10" fmla="+- 0 2468 395"/>
                  <a:gd name="T11" fmla="*/ 2468 h 2073"/>
                  <a:gd name="T12" fmla="+- 0 9999 8726"/>
                  <a:gd name="T13" fmla="*/ T12 w 1273"/>
                  <a:gd name="T14" fmla="+- 0 2267 395"/>
                  <a:gd name="T15" fmla="*/ 2267 h 2073"/>
                  <a:gd name="T16" fmla="+- 0 9420 8726"/>
                  <a:gd name="T17" fmla="*/ T16 w 1273"/>
                  <a:gd name="T18" fmla="+- 0 395 395"/>
                  <a:gd name="T19" fmla="*/ 395 h 2073"/>
                </a:gdLst>
                <a:ahLst/>
                <a:cxnLst>
                  <a:cxn ang="0">
                    <a:pos x="T1" y="T3"/>
                  </a:cxn>
                  <a:cxn ang="0">
                    <a:pos x="T5" y="T7"/>
                  </a:cxn>
                  <a:cxn ang="0">
                    <a:pos x="T9" y="T11"/>
                  </a:cxn>
                  <a:cxn ang="0">
                    <a:pos x="T13" y="T15"/>
                  </a:cxn>
                  <a:cxn ang="0">
                    <a:pos x="T17" y="T19"/>
                  </a:cxn>
                </a:cxnLst>
                <a:rect l="0" t="0" r="r" b="b"/>
                <a:pathLst>
                  <a:path w="1273" h="2073">
                    <a:moveTo>
                      <a:pt x="694" y="0"/>
                    </a:moveTo>
                    <a:lnTo>
                      <a:pt x="0" y="10"/>
                    </a:lnTo>
                    <a:lnTo>
                      <a:pt x="647" y="2073"/>
                    </a:lnTo>
                    <a:lnTo>
                      <a:pt x="1273" y="1872"/>
                    </a:lnTo>
                    <a:lnTo>
                      <a:pt x="694"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121"/>
            <p:cNvGrpSpPr>
              <a:grpSpLocks/>
            </p:cNvGrpSpPr>
            <p:nvPr/>
          </p:nvGrpSpPr>
          <p:grpSpPr bwMode="auto">
            <a:xfrm>
              <a:off x="8726" y="395"/>
              <a:ext cx="1273" cy="2073"/>
              <a:chOff x="8726" y="395"/>
              <a:chExt cx="1273" cy="2073"/>
            </a:xfrm>
          </p:grpSpPr>
          <p:sp>
            <p:nvSpPr>
              <p:cNvPr id="136" name="Freeform 122"/>
              <p:cNvSpPr>
                <a:spLocks/>
              </p:cNvSpPr>
              <p:nvPr/>
            </p:nvSpPr>
            <p:spPr bwMode="auto">
              <a:xfrm>
                <a:off x="8726" y="395"/>
                <a:ext cx="1273" cy="2073"/>
              </a:xfrm>
              <a:custGeom>
                <a:avLst/>
                <a:gdLst>
                  <a:gd name="T0" fmla="+- 0 9373 8726"/>
                  <a:gd name="T1" fmla="*/ T0 w 1273"/>
                  <a:gd name="T2" fmla="+- 0 2468 395"/>
                  <a:gd name="T3" fmla="*/ 2468 h 2073"/>
                  <a:gd name="T4" fmla="+- 0 8726 8726"/>
                  <a:gd name="T5" fmla="*/ T4 w 1273"/>
                  <a:gd name="T6" fmla="+- 0 405 395"/>
                  <a:gd name="T7" fmla="*/ 405 h 2073"/>
                  <a:gd name="T8" fmla="+- 0 9420 8726"/>
                  <a:gd name="T9" fmla="*/ T8 w 1273"/>
                  <a:gd name="T10" fmla="+- 0 395 395"/>
                  <a:gd name="T11" fmla="*/ 395 h 2073"/>
                  <a:gd name="T12" fmla="+- 0 9999 8726"/>
                  <a:gd name="T13" fmla="*/ T12 w 1273"/>
                  <a:gd name="T14" fmla="+- 0 2267 395"/>
                  <a:gd name="T15" fmla="*/ 2267 h 2073"/>
                </a:gdLst>
                <a:ahLst/>
                <a:cxnLst>
                  <a:cxn ang="0">
                    <a:pos x="T1" y="T3"/>
                  </a:cxn>
                  <a:cxn ang="0">
                    <a:pos x="T5" y="T7"/>
                  </a:cxn>
                  <a:cxn ang="0">
                    <a:pos x="T9" y="T11"/>
                  </a:cxn>
                  <a:cxn ang="0">
                    <a:pos x="T13" y="T15"/>
                  </a:cxn>
                </a:cxnLst>
                <a:rect l="0" t="0" r="r" b="b"/>
                <a:pathLst>
                  <a:path w="1273" h="2073">
                    <a:moveTo>
                      <a:pt x="647" y="2073"/>
                    </a:moveTo>
                    <a:lnTo>
                      <a:pt x="0" y="10"/>
                    </a:lnTo>
                    <a:lnTo>
                      <a:pt x="694" y="0"/>
                    </a:lnTo>
                    <a:lnTo>
                      <a:pt x="1273" y="187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8" name="Group 119"/>
            <p:cNvGrpSpPr>
              <a:grpSpLocks/>
            </p:cNvGrpSpPr>
            <p:nvPr/>
          </p:nvGrpSpPr>
          <p:grpSpPr bwMode="auto">
            <a:xfrm>
              <a:off x="7139" y="395"/>
              <a:ext cx="2502" cy="2"/>
              <a:chOff x="7139" y="395"/>
              <a:chExt cx="2502" cy="2"/>
            </a:xfrm>
          </p:grpSpPr>
          <p:sp>
            <p:nvSpPr>
              <p:cNvPr id="135" name="Freeform 120"/>
              <p:cNvSpPr>
                <a:spLocks/>
              </p:cNvSpPr>
              <p:nvPr/>
            </p:nvSpPr>
            <p:spPr bwMode="auto">
              <a:xfrm>
                <a:off x="7139" y="395"/>
                <a:ext cx="2502" cy="2"/>
              </a:xfrm>
              <a:custGeom>
                <a:avLst/>
                <a:gdLst>
                  <a:gd name="T0" fmla="+- 0 7139 7139"/>
                  <a:gd name="T1" fmla="*/ T0 w 2502"/>
                  <a:gd name="T2" fmla="+- 0 9641 7139"/>
                  <a:gd name="T3" fmla="*/ T2 w 2502"/>
                </a:gdLst>
                <a:ahLst/>
                <a:cxnLst>
                  <a:cxn ang="0">
                    <a:pos x="T1" y="0"/>
                  </a:cxn>
                  <a:cxn ang="0">
                    <a:pos x="T3" y="0"/>
                  </a:cxn>
                </a:cxnLst>
                <a:rect l="0" t="0" r="r" b="b"/>
                <a:pathLst>
                  <a:path w="2502">
                    <a:moveTo>
                      <a:pt x="0" y="0"/>
                    </a:moveTo>
                    <a:lnTo>
                      <a:pt x="2502"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 name="Group 117"/>
            <p:cNvGrpSpPr>
              <a:grpSpLocks/>
            </p:cNvGrpSpPr>
            <p:nvPr/>
          </p:nvGrpSpPr>
          <p:grpSpPr bwMode="auto">
            <a:xfrm>
              <a:off x="8039" y="162"/>
              <a:ext cx="93" cy="186"/>
              <a:chOff x="8039" y="162"/>
              <a:chExt cx="93" cy="186"/>
            </a:xfrm>
          </p:grpSpPr>
          <p:sp>
            <p:nvSpPr>
              <p:cNvPr id="134" name="Freeform 118"/>
              <p:cNvSpPr>
                <a:spLocks/>
              </p:cNvSpPr>
              <p:nvPr/>
            </p:nvSpPr>
            <p:spPr bwMode="auto">
              <a:xfrm>
                <a:off x="8039" y="162"/>
                <a:ext cx="93" cy="186"/>
              </a:xfrm>
              <a:custGeom>
                <a:avLst/>
                <a:gdLst>
                  <a:gd name="T0" fmla="+- 0 8132 8039"/>
                  <a:gd name="T1" fmla="*/ T0 w 93"/>
                  <a:gd name="T2" fmla="+- 0 348 162"/>
                  <a:gd name="T3" fmla="*/ 348 h 186"/>
                  <a:gd name="T4" fmla="+- 0 8039 8039"/>
                  <a:gd name="T5" fmla="*/ T4 w 93"/>
                  <a:gd name="T6" fmla="+- 0 255 162"/>
                  <a:gd name="T7" fmla="*/ 255 h 186"/>
                  <a:gd name="T8" fmla="+- 0 8132 8039"/>
                  <a:gd name="T9" fmla="*/ T8 w 93"/>
                  <a:gd name="T10" fmla="+- 0 162 162"/>
                  <a:gd name="T11" fmla="*/ 162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 name="Group 115"/>
            <p:cNvGrpSpPr>
              <a:grpSpLocks/>
            </p:cNvGrpSpPr>
            <p:nvPr/>
          </p:nvGrpSpPr>
          <p:grpSpPr bwMode="auto">
            <a:xfrm>
              <a:off x="8625" y="162"/>
              <a:ext cx="93" cy="186"/>
              <a:chOff x="8625" y="162"/>
              <a:chExt cx="93" cy="186"/>
            </a:xfrm>
          </p:grpSpPr>
          <p:sp>
            <p:nvSpPr>
              <p:cNvPr id="133" name="Freeform 116"/>
              <p:cNvSpPr>
                <a:spLocks/>
              </p:cNvSpPr>
              <p:nvPr/>
            </p:nvSpPr>
            <p:spPr bwMode="auto">
              <a:xfrm>
                <a:off x="8625" y="162"/>
                <a:ext cx="93" cy="186"/>
              </a:xfrm>
              <a:custGeom>
                <a:avLst/>
                <a:gdLst>
                  <a:gd name="T0" fmla="+- 0 8625 8625"/>
                  <a:gd name="T1" fmla="*/ T0 w 93"/>
                  <a:gd name="T2" fmla="+- 0 162 162"/>
                  <a:gd name="T3" fmla="*/ 162 h 186"/>
                  <a:gd name="T4" fmla="+- 0 8718 8625"/>
                  <a:gd name="T5" fmla="*/ T4 w 93"/>
                  <a:gd name="T6" fmla="+- 0 255 162"/>
                  <a:gd name="T7" fmla="*/ 255 h 186"/>
                  <a:gd name="T8" fmla="+- 0 8625 8625"/>
                  <a:gd name="T9" fmla="*/ T8 w 93"/>
                  <a:gd name="T10" fmla="+- 0 349 162"/>
                  <a:gd name="T11" fmla="*/ 349 h 186"/>
                </a:gdLst>
                <a:ahLst/>
                <a:cxnLst>
                  <a:cxn ang="0">
                    <a:pos x="T1" y="T3"/>
                  </a:cxn>
                  <a:cxn ang="0">
                    <a:pos x="T5" y="T7"/>
                  </a:cxn>
                  <a:cxn ang="0">
                    <a:pos x="T9" y="T11"/>
                  </a:cxn>
                </a:cxnLst>
                <a:rect l="0" t="0" r="r" b="b"/>
                <a:pathLst>
                  <a:path w="93" h="186">
                    <a:moveTo>
                      <a:pt x="0" y="0"/>
                    </a:moveTo>
                    <a:lnTo>
                      <a:pt x="93" y="93"/>
                    </a:lnTo>
                    <a:lnTo>
                      <a:pt x="0" y="187"/>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 name="Group 113"/>
            <p:cNvGrpSpPr>
              <a:grpSpLocks/>
            </p:cNvGrpSpPr>
            <p:nvPr/>
          </p:nvGrpSpPr>
          <p:grpSpPr bwMode="auto">
            <a:xfrm>
              <a:off x="8047" y="255"/>
              <a:ext cx="671" cy="2"/>
              <a:chOff x="8047" y="255"/>
              <a:chExt cx="671" cy="2"/>
            </a:xfrm>
          </p:grpSpPr>
          <p:sp>
            <p:nvSpPr>
              <p:cNvPr id="132" name="Freeform 114"/>
              <p:cNvSpPr>
                <a:spLocks/>
              </p:cNvSpPr>
              <p:nvPr/>
            </p:nvSpPr>
            <p:spPr bwMode="auto">
              <a:xfrm>
                <a:off x="8047" y="255"/>
                <a:ext cx="671" cy="2"/>
              </a:xfrm>
              <a:custGeom>
                <a:avLst/>
                <a:gdLst>
                  <a:gd name="T0" fmla="+- 0 8047 8047"/>
                  <a:gd name="T1" fmla="*/ T0 w 671"/>
                  <a:gd name="T2" fmla="+- 0 8717 8047"/>
                  <a:gd name="T3" fmla="*/ T2 w 671"/>
                </a:gdLst>
                <a:ahLst/>
                <a:cxnLst>
                  <a:cxn ang="0">
                    <a:pos x="T1" y="0"/>
                  </a:cxn>
                  <a:cxn ang="0">
                    <a:pos x="T3" y="0"/>
                  </a:cxn>
                </a:cxnLst>
                <a:rect l="0" t="0" r="r" b="b"/>
                <a:pathLst>
                  <a:path w="671">
                    <a:moveTo>
                      <a:pt x="0" y="0"/>
                    </a:moveTo>
                    <a:lnTo>
                      <a:pt x="670"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42" name="Group 105"/>
          <p:cNvGrpSpPr>
            <a:grpSpLocks/>
          </p:cNvGrpSpPr>
          <p:nvPr/>
        </p:nvGrpSpPr>
        <p:grpSpPr bwMode="auto">
          <a:xfrm>
            <a:off x="6470002" y="2852936"/>
            <a:ext cx="808038" cy="134937"/>
            <a:chOff x="12569" y="112"/>
            <a:chExt cx="1272" cy="212"/>
          </a:xfrm>
        </p:grpSpPr>
        <p:grpSp>
          <p:nvGrpSpPr>
            <p:cNvPr id="143" name="Group 110"/>
            <p:cNvGrpSpPr>
              <a:grpSpLocks/>
            </p:cNvGrpSpPr>
            <p:nvPr/>
          </p:nvGrpSpPr>
          <p:grpSpPr bwMode="auto">
            <a:xfrm>
              <a:off x="12582" y="126"/>
              <a:ext cx="93" cy="186"/>
              <a:chOff x="12582" y="126"/>
              <a:chExt cx="93" cy="186"/>
            </a:xfrm>
          </p:grpSpPr>
          <p:sp>
            <p:nvSpPr>
              <p:cNvPr id="148" name="Freeform 111"/>
              <p:cNvSpPr>
                <a:spLocks/>
              </p:cNvSpPr>
              <p:nvPr/>
            </p:nvSpPr>
            <p:spPr bwMode="auto">
              <a:xfrm>
                <a:off x="12582" y="126"/>
                <a:ext cx="93" cy="186"/>
              </a:xfrm>
              <a:custGeom>
                <a:avLst/>
                <a:gdLst>
                  <a:gd name="T0" fmla="+- 0 12675 12582"/>
                  <a:gd name="T1" fmla="*/ T0 w 93"/>
                  <a:gd name="T2" fmla="+- 0 312 126"/>
                  <a:gd name="T3" fmla="*/ 312 h 186"/>
                  <a:gd name="T4" fmla="+- 0 12582 12582"/>
                  <a:gd name="T5" fmla="*/ T4 w 93"/>
                  <a:gd name="T6" fmla="+- 0 219 126"/>
                  <a:gd name="T7" fmla="*/ 219 h 186"/>
                  <a:gd name="T8" fmla="+- 0 12675 12582"/>
                  <a:gd name="T9" fmla="*/ T8 w 93"/>
                  <a:gd name="T10" fmla="+- 0 126 126"/>
                  <a:gd name="T11" fmla="*/ 126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4" name="Group 108"/>
            <p:cNvGrpSpPr>
              <a:grpSpLocks/>
            </p:cNvGrpSpPr>
            <p:nvPr/>
          </p:nvGrpSpPr>
          <p:grpSpPr bwMode="auto">
            <a:xfrm>
              <a:off x="13734" y="126"/>
              <a:ext cx="93" cy="186"/>
              <a:chOff x="13734" y="126"/>
              <a:chExt cx="93" cy="186"/>
            </a:xfrm>
          </p:grpSpPr>
          <p:sp>
            <p:nvSpPr>
              <p:cNvPr id="147" name="Freeform 109"/>
              <p:cNvSpPr>
                <a:spLocks/>
              </p:cNvSpPr>
              <p:nvPr/>
            </p:nvSpPr>
            <p:spPr bwMode="auto">
              <a:xfrm>
                <a:off x="13734" y="126"/>
                <a:ext cx="93" cy="186"/>
              </a:xfrm>
              <a:custGeom>
                <a:avLst/>
                <a:gdLst>
                  <a:gd name="T0" fmla="+- 0 13734 13734"/>
                  <a:gd name="T1" fmla="*/ T0 w 93"/>
                  <a:gd name="T2" fmla="+- 0 126 126"/>
                  <a:gd name="T3" fmla="*/ 126 h 186"/>
                  <a:gd name="T4" fmla="+- 0 13827 13734"/>
                  <a:gd name="T5" fmla="*/ T4 w 93"/>
                  <a:gd name="T6" fmla="+- 0 219 126"/>
                  <a:gd name="T7" fmla="*/ 219 h 186"/>
                  <a:gd name="T8" fmla="+- 0 13734 13734"/>
                  <a:gd name="T9" fmla="*/ T8 w 93"/>
                  <a:gd name="T10" fmla="+- 0 312 126"/>
                  <a:gd name="T11" fmla="*/ 312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5" name="Group 106"/>
            <p:cNvGrpSpPr>
              <a:grpSpLocks/>
            </p:cNvGrpSpPr>
            <p:nvPr/>
          </p:nvGrpSpPr>
          <p:grpSpPr bwMode="auto">
            <a:xfrm>
              <a:off x="12589" y="219"/>
              <a:ext cx="1237" cy="2"/>
              <a:chOff x="12589" y="219"/>
              <a:chExt cx="1237" cy="2"/>
            </a:xfrm>
          </p:grpSpPr>
          <p:sp>
            <p:nvSpPr>
              <p:cNvPr id="146" name="Freeform 107"/>
              <p:cNvSpPr>
                <a:spLocks/>
              </p:cNvSpPr>
              <p:nvPr/>
            </p:nvSpPr>
            <p:spPr bwMode="auto">
              <a:xfrm>
                <a:off x="12589" y="219"/>
                <a:ext cx="1237" cy="2"/>
              </a:xfrm>
              <a:custGeom>
                <a:avLst/>
                <a:gdLst>
                  <a:gd name="T0" fmla="+- 0 12589 12589"/>
                  <a:gd name="T1" fmla="*/ T0 w 1237"/>
                  <a:gd name="T2" fmla="+- 0 13826 12589"/>
                  <a:gd name="T3" fmla="*/ T2 w 1237"/>
                </a:gdLst>
                <a:ahLst/>
                <a:cxnLst>
                  <a:cxn ang="0">
                    <a:pos x="T1" y="0"/>
                  </a:cxn>
                  <a:cxn ang="0">
                    <a:pos x="T3" y="0"/>
                  </a:cxn>
                </a:cxnLst>
                <a:rect l="0" t="0" r="r" b="b"/>
                <a:pathLst>
                  <a:path w="1237">
                    <a:moveTo>
                      <a:pt x="0" y="0"/>
                    </a:moveTo>
                    <a:lnTo>
                      <a:pt x="1237"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49" name="Rectangle 148"/>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50" name="Rectangle 149"/>
          <p:cNvSpPr>
            <a:spLocks noChangeArrowheads="1"/>
          </p:cNvSpPr>
          <p:nvPr/>
        </p:nvSpPr>
        <p:spPr bwMode="auto">
          <a:xfrm>
            <a:off x="125319" y="642531"/>
            <a:ext cx="5393683"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smtClean="0">
              <a:ln>
                <a:noFill/>
              </a:ln>
              <a:solidFill>
                <a:srgbClr val="0070C0"/>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Arial" pitchFamily="34" charset="0"/>
                <a:cs typeface="Times New Roman" pitchFamily="18" charset="0"/>
              </a:rPr>
              <a:t>The</a:t>
            </a:r>
            <a:r>
              <a:rPr kumimoji="0" lang="en-US" i="0" u="none" strike="noStrike" cap="none" normalizeH="0" baseline="0" dirty="0" smtClean="0">
                <a:ln>
                  <a:noFill/>
                </a:ln>
                <a:solidFill>
                  <a:schemeClr val="tx1"/>
                </a:solidFill>
                <a:effectLst/>
                <a:ea typeface="Arial" pitchFamily="34" charset="0"/>
                <a:cs typeface="Times New Roman" pitchFamily="18" charset="0"/>
              </a:rPr>
              <a:t> </a:t>
            </a:r>
            <a:r>
              <a:rPr kumimoji="0" lang="en-US" b="1" i="0" u="none" strike="noStrike" cap="none" normalizeH="0" baseline="0" dirty="0" smtClean="0">
                <a:ln>
                  <a:noFill/>
                </a:ln>
                <a:solidFill>
                  <a:srgbClr val="0070C0"/>
                </a:solidFill>
                <a:effectLst/>
                <a:ea typeface="Arial" pitchFamily="34" charset="0"/>
                <a:cs typeface="Times New Roman" pitchFamily="18" charset="0"/>
              </a:rPr>
              <a:t>width of outcrop on a map is affected by: </a:t>
            </a:r>
          </a:p>
          <a:p>
            <a:pPr marL="342900" marR="0" lvl="0" indent="-342900" algn="just" defTabSz="914400" rtl="0" eaLnBrk="0" fontAlgn="base" latinLnBrk="0" hangingPunct="0">
              <a:lnSpc>
                <a:spcPct val="100000"/>
              </a:lnSpc>
              <a:spcBef>
                <a:spcPct val="0"/>
              </a:spcBef>
              <a:spcAft>
                <a:spcPct val="0"/>
              </a:spcAft>
              <a:buClrTx/>
              <a:buSzTx/>
              <a:buFontTx/>
              <a:buAutoNum type="arabicPeriod"/>
              <a:tabLst/>
            </a:pPr>
            <a:r>
              <a:rPr lang="en-US" b="1" dirty="0" smtClean="0">
                <a:solidFill>
                  <a:srgbClr val="0070C0"/>
                </a:solidFill>
                <a:ea typeface="Arial" pitchFamily="34" charset="0"/>
                <a:cs typeface="Times New Roman" pitchFamily="18" charset="0"/>
              </a:rPr>
              <a:t>T</a:t>
            </a:r>
            <a:r>
              <a:rPr kumimoji="0" lang="en-US" b="1" i="0" u="none" strike="noStrike" cap="none" normalizeH="0" baseline="0" dirty="0" smtClean="0">
                <a:ln>
                  <a:noFill/>
                </a:ln>
                <a:solidFill>
                  <a:srgbClr val="0070C0"/>
                </a:solidFill>
                <a:effectLst/>
                <a:ea typeface="Arial" pitchFamily="34" charset="0"/>
                <a:cs typeface="Times New Roman" pitchFamily="18" charset="0"/>
              </a:rPr>
              <a:t>he dip of the  beds.</a:t>
            </a:r>
            <a:r>
              <a:rPr kumimoji="0" lang="en-US" b="1" i="0" u="none" strike="noStrike" cap="none" normalizeH="0" dirty="0" smtClean="0">
                <a:ln>
                  <a:noFill/>
                </a:ln>
                <a:solidFill>
                  <a:srgbClr val="0070C0"/>
                </a:solidFill>
                <a:effectLst/>
                <a:ea typeface="Arial" pitchFamily="34" charset="0"/>
                <a:cs typeface="Times New Roman" pitchFamily="18" charset="0"/>
              </a:rPr>
              <a:t> </a:t>
            </a:r>
          </a:p>
          <a:p>
            <a:pPr marL="342900" marR="0" lvl="0" indent="-342900" algn="just" defTabSz="914400" rtl="0" eaLnBrk="0" fontAlgn="base" latinLnBrk="0" hangingPunct="0">
              <a:lnSpc>
                <a:spcPct val="100000"/>
              </a:lnSpc>
              <a:spcBef>
                <a:spcPct val="0"/>
              </a:spcBef>
              <a:spcAft>
                <a:spcPct val="0"/>
              </a:spcAft>
              <a:buClrTx/>
              <a:buSzTx/>
              <a:buFontTx/>
              <a:buAutoNum type="arabicPeriod"/>
              <a:tabLst/>
            </a:pPr>
            <a:r>
              <a:rPr lang="en-US" b="1" baseline="0" dirty="0">
                <a:solidFill>
                  <a:srgbClr val="0070C0"/>
                </a:solidFill>
                <a:ea typeface="Arial" pitchFamily="34" charset="0"/>
                <a:cs typeface="Times New Roman" pitchFamily="18" charset="0"/>
              </a:rPr>
              <a:t>T</a:t>
            </a:r>
            <a:r>
              <a:rPr kumimoji="0" lang="en-US" b="1" i="0" u="none" strike="noStrike" cap="none" normalizeH="0" baseline="0" dirty="0" smtClean="0">
                <a:ln>
                  <a:noFill/>
                </a:ln>
                <a:solidFill>
                  <a:srgbClr val="0070C0"/>
                </a:solidFill>
                <a:effectLst/>
                <a:ea typeface="Arial" pitchFamily="34" charset="0"/>
                <a:cs typeface="Times New Roman" pitchFamily="18" charset="0"/>
              </a:rPr>
              <a:t>he steepness of the topography.</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1" i="0" u="none" strike="noStrike" cap="none" normalizeH="0" baseline="0" dirty="0" smtClean="0">
              <a:ln>
                <a:noFill/>
              </a:ln>
              <a:solidFill>
                <a:srgbClr val="0070C0"/>
              </a:solidFill>
              <a:effectLst/>
              <a:ea typeface="Arial"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chemeClr val="tx1"/>
                </a:solidFill>
                <a:effectLst/>
                <a:ea typeface="Arial" pitchFamily="34" charset="0"/>
                <a:cs typeface="Times New Roman" pitchFamily="18" charset="0"/>
              </a:rPr>
              <a:t> </a:t>
            </a:r>
            <a:r>
              <a:rPr kumimoji="0" lang="en-US" i="0" u="none" strike="noStrike" cap="none" normalizeH="0" baseline="0" dirty="0" smtClean="0">
                <a:ln>
                  <a:noFill/>
                </a:ln>
                <a:solidFill>
                  <a:schemeClr val="tx1"/>
                </a:solidFill>
                <a:effectLst/>
                <a:ea typeface="Arial" pitchFamily="34" charset="0"/>
                <a:cs typeface="Times New Roman" pitchFamily="18" charset="0"/>
              </a:rPr>
              <a:t>All the beds in the figure have the same thickness.</a:t>
            </a:r>
            <a:endParaRPr kumimoji="0" lang="en-US" i="0" u="none" strike="noStrike" cap="none" normalizeH="0" baseline="0" dirty="0" smtClean="0">
              <a:ln>
                <a:noFill/>
              </a:ln>
              <a:solidFill>
                <a:schemeClr val="tx1"/>
              </a:solidFill>
              <a:effectLst/>
              <a:cs typeface="Arial" pitchFamily="34" charset="0"/>
            </a:endParaRPr>
          </a:p>
        </p:txBody>
      </p:sp>
      <p:grpSp>
        <p:nvGrpSpPr>
          <p:cNvPr id="211" name="Group 210"/>
          <p:cNvGrpSpPr>
            <a:grpSpLocks/>
          </p:cNvGrpSpPr>
          <p:nvPr/>
        </p:nvGrpSpPr>
        <p:grpSpPr bwMode="auto">
          <a:xfrm>
            <a:off x="5184439" y="4881639"/>
            <a:ext cx="3776617" cy="1527214"/>
            <a:chOff x="5858" y="182"/>
            <a:chExt cx="10526" cy="3172"/>
          </a:xfrm>
        </p:grpSpPr>
        <p:grpSp>
          <p:nvGrpSpPr>
            <p:cNvPr id="212" name="Group 211"/>
            <p:cNvGrpSpPr>
              <a:grpSpLocks/>
            </p:cNvGrpSpPr>
            <p:nvPr/>
          </p:nvGrpSpPr>
          <p:grpSpPr bwMode="auto">
            <a:xfrm>
              <a:off x="5858" y="2067"/>
              <a:ext cx="10526" cy="1287"/>
              <a:chOff x="5858" y="2067"/>
              <a:chExt cx="10526" cy="1287"/>
            </a:xfrm>
          </p:grpSpPr>
          <p:sp>
            <p:nvSpPr>
              <p:cNvPr id="261" name="Freeform 212"/>
              <p:cNvSpPr>
                <a:spLocks/>
              </p:cNvSpPr>
              <p:nvPr/>
            </p:nvSpPr>
            <p:spPr bwMode="auto">
              <a:xfrm>
                <a:off x="5858" y="2067"/>
                <a:ext cx="10526" cy="1287"/>
              </a:xfrm>
              <a:custGeom>
                <a:avLst/>
                <a:gdLst>
                  <a:gd name="T0" fmla="+- 0 5858 5858"/>
                  <a:gd name="T1" fmla="*/ T0 w 10526"/>
                  <a:gd name="T2" fmla="+- 0 3354 2067"/>
                  <a:gd name="T3" fmla="*/ 3354 h 1287"/>
                  <a:gd name="T4" fmla="+- 0 16384 5858"/>
                  <a:gd name="T5" fmla="*/ T4 w 10526"/>
                  <a:gd name="T6" fmla="+- 0 3354 2067"/>
                  <a:gd name="T7" fmla="*/ 3354 h 1287"/>
                  <a:gd name="T8" fmla="+- 0 16384 5858"/>
                  <a:gd name="T9" fmla="*/ T8 w 10526"/>
                  <a:gd name="T10" fmla="+- 0 2067 2067"/>
                  <a:gd name="T11" fmla="*/ 2067 h 1287"/>
                  <a:gd name="T12" fmla="+- 0 5858 5858"/>
                  <a:gd name="T13" fmla="*/ T12 w 10526"/>
                  <a:gd name="T14" fmla="+- 0 2067 2067"/>
                  <a:gd name="T15" fmla="*/ 2067 h 1287"/>
                  <a:gd name="T16" fmla="+- 0 5858 5858"/>
                  <a:gd name="T17" fmla="*/ T16 w 10526"/>
                  <a:gd name="T18" fmla="+- 0 3354 2067"/>
                  <a:gd name="T19" fmla="*/ 3354 h 1287"/>
                </a:gdLst>
                <a:ahLst/>
                <a:cxnLst>
                  <a:cxn ang="0">
                    <a:pos x="T1" y="T3"/>
                  </a:cxn>
                  <a:cxn ang="0">
                    <a:pos x="T5" y="T7"/>
                  </a:cxn>
                  <a:cxn ang="0">
                    <a:pos x="T9" y="T11"/>
                  </a:cxn>
                  <a:cxn ang="0">
                    <a:pos x="T13" y="T15"/>
                  </a:cxn>
                  <a:cxn ang="0">
                    <a:pos x="T17" y="T19"/>
                  </a:cxn>
                </a:cxnLst>
                <a:rect l="0" t="0" r="r" b="b"/>
                <a:pathLst>
                  <a:path w="10526" h="1287">
                    <a:moveTo>
                      <a:pt x="0" y="1287"/>
                    </a:moveTo>
                    <a:lnTo>
                      <a:pt x="10526" y="1287"/>
                    </a:lnTo>
                    <a:lnTo>
                      <a:pt x="10526" y="0"/>
                    </a:lnTo>
                    <a:lnTo>
                      <a:pt x="0" y="0"/>
                    </a:lnTo>
                    <a:lnTo>
                      <a:pt x="0" y="1287"/>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3" name="Group 213"/>
            <p:cNvGrpSpPr>
              <a:grpSpLocks/>
            </p:cNvGrpSpPr>
            <p:nvPr/>
          </p:nvGrpSpPr>
          <p:grpSpPr bwMode="auto">
            <a:xfrm>
              <a:off x="6109" y="1866"/>
              <a:ext cx="9994" cy="1111"/>
              <a:chOff x="6109" y="1866"/>
              <a:chExt cx="9994" cy="1111"/>
            </a:xfrm>
          </p:grpSpPr>
          <p:sp>
            <p:nvSpPr>
              <p:cNvPr id="260" name="Freeform 214"/>
              <p:cNvSpPr>
                <a:spLocks/>
              </p:cNvSpPr>
              <p:nvPr/>
            </p:nvSpPr>
            <p:spPr bwMode="auto">
              <a:xfrm>
                <a:off x="6109" y="1866"/>
                <a:ext cx="9994" cy="1111"/>
              </a:xfrm>
              <a:custGeom>
                <a:avLst/>
                <a:gdLst>
                  <a:gd name="T0" fmla="+- 0 6109 6109"/>
                  <a:gd name="T1" fmla="*/ T0 w 9994"/>
                  <a:gd name="T2" fmla="+- 0 2977 1866"/>
                  <a:gd name="T3" fmla="*/ 2977 h 1111"/>
                  <a:gd name="T4" fmla="+- 0 16103 6109"/>
                  <a:gd name="T5" fmla="*/ T4 w 9994"/>
                  <a:gd name="T6" fmla="+- 0 2977 1866"/>
                  <a:gd name="T7" fmla="*/ 2977 h 1111"/>
                  <a:gd name="T8" fmla="+- 0 16103 6109"/>
                  <a:gd name="T9" fmla="*/ T8 w 9994"/>
                  <a:gd name="T10" fmla="+- 0 1866 1866"/>
                  <a:gd name="T11" fmla="*/ 1866 h 1111"/>
                  <a:gd name="T12" fmla="+- 0 6109 6109"/>
                  <a:gd name="T13" fmla="*/ T12 w 9994"/>
                  <a:gd name="T14" fmla="+- 0 1866 1866"/>
                  <a:gd name="T15" fmla="*/ 1866 h 1111"/>
                  <a:gd name="T16" fmla="+- 0 6109 6109"/>
                  <a:gd name="T17" fmla="*/ T16 w 9994"/>
                  <a:gd name="T18" fmla="+- 0 2977 1866"/>
                  <a:gd name="T19" fmla="*/ 2977 h 1111"/>
                </a:gdLst>
                <a:ahLst/>
                <a:cxnLst>
                  <a:cxn ang="0">
                    <a:pos x="T1" y="T3"/>
                  </a:cxn>
                  <a:cxn ang="0">
                    <a:pos x="T5" y="T7"/>
                  </a:cxn>
                  <a:cxn ang="0">
                    <a:pos x="T9" y="T11"/>
                  </a:cxn>
                  <a:cxn ang="0">
                    <a:pos x="T13" y="T15"/>
                  </a:cxn>
                  <a:cxn ang="0">
                    <a:pos x="T17" y="T19"/>
                  </a:cxn>
                </a:cxnLst>
                <a:rect l="0" t="0" r="r" b="b"/>
                <a:pathLst>
                  <a:path w="9994" h="1111">
                    <a:moveTo>
                      <a:pt x="0" y="1111"/>
                    </a:moveTo>
                    <a:lnTo>
                      <a:pt x="9994" y="1111"/>
                    </a:lnTo>
                    <a:lnTo>
                      <a:pt x="9994"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4" name="Group 215"/>
            <p:cNvGrpSpPr>
              <a:grpSpLocks/>
            </p:cNvGrpSpPr>
            <p:nvPr/>
          </p:nvGrpSpPr>
          <p:grpSpPr bwMode="auto">
            <a:xfrm>
              <a:off x="12054" y="977"/>
              <a:ext cx="3277" cy="1787"/>
              <a:chOff x="12054" y="977"/>
              <a:chExt cx="3277" cy="1787"/>
            </a:xfrm>
          </p:grpSpPr>
          <p:sp>
            <p:nvSpPr>
              <p:cNvPr id="259" name="Freeform 216"/>
              <p:cNvSpPr>
                <a:spLocks/>
              </p:cNvSpPr>
              <p:nvPr/>
            </p:nvSpPr>
            <p:spPr bwMode="auto">
              <a:xfrm>
                <a:off x="12054" y="977"/>
                <a:ext cx="3277" cy="1787"/>
              </a:xfrm>
              <a:custGeom>
                <a:avLst/>
                <a:gdLst>
                  <a:gd name="T0" fmla="+- 0 12397 12054"/>
                  <a:gd name="T1" fmla="*/ T0 w 3277"/>
                  <a:gd name="T2" fmla="+- 0 977 977"/>
                  <a:gd name="T3" fmla="*/ 977 h 1787"/>
                  <a:gd name="T4" fmla="+- 0 12227 12054"/>
                  <a:gd name="T5" fmla="*/ T4 w 3277"/>
                  <a:gd name="T6" fmla="+- 0 1233 977"/>
                  <a:gd name="T7" fmla="*/ 1233 h 1787"/>
                  <a:gd name="T8" fmla="+- 0 12054 12054"/>
                  <a:gd name="T9" fmla="*/ T8 w 3277"/>
                  <a:gd name="T10" fmla="+- 0 1547 977"/>
                  <a:gd name="T11" fmla="*/ 1547 h 1787"/>
                  <a:gd name="T12" fmla="+- 0 15083 12054"/>
                  <a:gd name="T13" fmla="*/ T12 w 3277"/>
                  <a:gd name="T14" fmla="+- 0 2764 977"/>
                  <a:gd name="T15" fmla="*/ 2764 h 1787"/>
                  <a:gd name="T16" fmla="+- 0 15330 12054"/>
                  <a:gd name="T17" fmla="*/ T16 w 3277"/>
                  <a:gd name="T18" fmla="+- 0 2155 977"/>
                  <a:gd name="T19" fmla="*/ 2155 h 1787"/>
                  <a:gd name="T20" fmla="+- 0 12397 12054"/>
                  <a:gd name="T21" fmla="*/ T20 w 3277"/>
                  <a:gd name="T22" fmla="+- 0 977 977"/>
                  <a:gd name="T23" fmla="*/ 977 h 1787"/>
                </a:gdLst>
                <a:ahLst/>
                <a:cxnLst>
                  <a:cxn ang="0">
                    <a:pos x="T1" y="T3"/>
                  </a:cxn>
                  <a:cxn ang="0">
                    <a:pos x="T5" y="T7"/>
                  </a:cxn>
                  <a:cxn ang="0">
                    <a:pos x="T9" y="T11"/>
                  </a:cxn>
                  <a:cxn ang="0">
                    <a:pos x="T13" y="T15"/>
                  </a:cxn>
                  <a:cxn ang="0">
                    <a:pos x="T17" y="T19"/>
                  </a:cxn>
                  <a:cxn ang="0">
                    <a:pos x="T21" y="T23"/>
                  </a:cxn>
                </a:cxnLst>
                <a:rect l="0" t="0" r="r" b="b"/>
                <a:pathLst>
                  <a:path w="3277" h="1787">
                    <a:moveTo>
                      <a:pt x="343" y="0"/>
                    </a:moveTo>
                    <a:lnTo>
                      <a:pt x="173" y="256"/>
                    </a:lnTo>
                    <a:lnTo>
                      <a:pt x="0" y="570"/>
                    </a:lnTo>
                    <a:lnTo>
                      <a:pt x="3029" y="1787"/>
                    </a:lnTo>
                    <a:lnTo>
                      <a:pt x="3276" y="1178"/>
                    </a:lnTo>
                    <a:lnTo>
                      <a:pt x="3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5" name="Group 217"/>
            <p:cNvGrpSpPr>
              <a:grpSpLocks/>
            </p:cNvGrpSpPr>
            <p:nvPr/>
          </p:nvGrpSpPr>
          <p:grpSpPr bwMode="auto">
            <a:xfrm>
              <a:off x="12054" y="977"/>
              <a:ext cx="3277" cy="1787"/>
              <a:chOff x="12054" y="977"/>
              <a:chExt cx="3277" cy="1787"/>
            </a:xfrm>
          </p:grpSpPr>
          <p:sp>
            <p:nvSpPr>
              <p:cNvPr id="258" name="Freeform 218"/>
              <p:cNvSpPr>
                <a:spLocks/>
              </p:cNvSpPr>
              <p:nvPr/>
            </p:nvSpPr>
            <p:spPr bwMode="auto">
              <a:xfrm>
                <a:off x="12054" y="977"/>
                <a:ext cx="3277" cy="1787"/>
              </a:xfrm>
              <a:custGeom>
                <a:avLst/>
                <a:gdLst>
                  <a:gd name="T0" fmla="+- 0 15083 12054"/>
                  <a:gd name="T1" fmla="*/ T0 w 3277"/>
                  <a:gd name="T2" fmla="+- 0 2764 977"/>
                  <a:gd name="T3" fmla="*/ 2764 h 1787"/>
                  <a:gd name="T4" fmla="+- 0 12054 12054"/>
                  <a:gd name="T5" fmla="*/ T4 w 3277"/>
                  <a:gd name="T6" fmla="+- 0 1547 977"/>
                  <a:gd name="T7" fmla="*/ 1547 h 1787"/>
                  <a:gd name="T8" fmla="+- 0 12227 12054"/>
                  <a:gd name="T9" fmla="*/ T8 w 3277"/>
                  <a:gd name="T10" fmla="+- 0 1233 977"/>
                  <a:gd name="T11" fmla="*/ 1233 h 1787"/>
                  <a:gd name="T12" fmla="+- 0 12397 12054"/>
                  <a:gd name="T13" fmla="*/ T12 w 3277"/>
                  <a:gd name="T14" fmla="+- 0 977 977"/>
                  <a:gd name="T15" fmla="*/ 977 h 1787"/>
                  <a:gd name="T16" fmla="+- 0 15330 12054"/>
                  <a:gd name="T17" fmla="*/ T16 w 3277"/>
                  <a:gd name="T18" fmla="+- 0 2155 977"/>
                  <a:gd name="T19" fmla="*/ 2155 h 1787"/>
                </a:gdLst>
                <a:ahLst/>
                <a:cxnLst>
                  <a:cxn ang="0">
                    <a:pos x="T1" y="T3"/>
                  </a:cxn>
                  <a:cxn ang="0">
                    <a:pos x="T5" y="T7"/>
                  </a:cxn>
                  <a:cxn ang="0">
                    <a:pos x="T9" y="T11"/>
                  </a:cxn>
                  <a:cxn ang="0">
                    <a:pos x="T13" y="T15"/>
                  </a:cxn>
                  <a:cxn ang="0">
                    <a:pos x="T17" y="T19"/>
                  </a:cxn>
                </a:cxnLst>
                <a:rect l="0" t="0" r="r" b="b"/>
                <a:pathLst>
                  <a:path w="3277" h="1787">
                    <a:moveTo>
                      <a:pt x="3029" y="1787"/>
                    </a:moveTo>
                    <a:lnTo>
                      <a:pt x="0" y="570"/>
                    </a:lnTo>
                    <a:lnTo>
                      <a:pt x="173" y="256"/>
                    </a:lnTo>
                    <a:lnTo>
                      <a:pt x="343" y="0"/>
                    </a:lnTo>
                    <a:lnTo>
                      <a:pt x="3276" y="1178"/>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16" name="Group 219"/>
            <p:cNvGrpSpPr>
              <a:grpSpLocks/>
            </p:cNvGrpSpPr>
            <p:nvPr/>
          </p:nvGrpSpPr>
          <p:grpSpPr bwMode="auto">
            <a:xfrm>
              <a:off x="12410" y="550"/>
              <a:ext cx="3154" cy="1605"/>
              <a:chOff x="12410" y="550"/>
              <a:chExt cx="3154" cy="1605"/>
            </a:xfrm>
          </p:grpSpPr>
          <p:sp>
            <p:nvSpPr>
              <p:cNvPr id="257" name="Freeform 220"/>
              <p:cNvSpPr>
                <a:spLocks/>
              </p:cNvSpPr>
              <p:nvPr/>
            </p:nvSpPr>
            <p:spPr bwMode="auto">
              <a:xfrm>
                <a:off x="12410" y="550"/>
                <a:ext cx="3154" cy="1605"/>
              </a:xfrm>
              <a:custGeom>
                <a:avLst/>
                <a:gdLst>
                  <a:gd name="T0" fmla="+- 0 13084 12410"/>
                  <a:gd name="T1" fmla="*/ T0 w 3154"/>
                  <a:gd name="T2" fmla="+- 0 550 550"/>
                  <a:gd name="T3" fmla="*/ 550 h 1605"/>
                  <a:gd name="T4" fmla="+- 0 13013 12410"/>
                  <a:gd name="T5" fmla="*/ T4 w 3154"/>
                  <a:gd name="T6" fmla="+- 0 570 550"/>
                  <a:gd name="T7" fmla="*/ 570 h 1605"/>
                  <a:gd name="T8" fmla="+- 0 12950 12410"/>
                  <a:gd name="T9" fmla="*/ T8 w 3154"/>
                  <a:gd name="T10" fmla="+- 0 590 550"/>
                  <a:gd name="T11" fmla="*/ 590 h 1605"/>
                  <a:gd name="T12" fmla="+- 0 12877 12410"/>
                  <a:gd name="T13" fmla="*/ T12 w 3154"/>
                  <a:gd name="T14" fmla="+- 0 616 550"/>
                  <a:gd name="T15" fmla="*/ 616 h 1605"/>
                  <a:gd name="T16" fmla="+- 0 12802 12410"/>
                  <a:gd name="T17" fmla="*/ T16 w 3154"/>
                  <a:gd name="T18" fmla="+- 0 648 550"/>
                  <a:gd name="T19" fmla="*/ 648 h 1605"/>
                  <a:gd name="T20" fmla="+- 0 12732 12410"/>
                  <a:gd name="T21" fmla="*/ T20 w 3154"/>
                  <a:gd name="T22" fmla="+- 0 686 550"/>
                  <a:gd name="T23" fmla="*/ 686 h 1605"/>
                  <a:gd name="T24" fmla="+- 0 12679 12410"/>
                  <a:gd name="T25" fmla="*/ T24 w 3154"/>
                  <a:gd name="T26" fmla="+- 0 719 550"/>
                  <a:gd name="T27" fmla="*/ 719 h 1605"/>
                  <a:gd name="T28" fmla="+- 0 12625 12410"/>
                  <a:gd name="T29" fmla="*/ T28 w 3154"/>
                  <a:gd name="T30" fmla="+- 0 756 550"/>
                  <a:gd name="T31" fmla="*/ 756 h 1605"/>
                  <a:gd name="T32" fmla="+- 0 12577 12410"/>
                  <a:gd name="T33" fmla="*/ T32 w 3154"/>
                  <a:gd name="T34" fmla="+- 0 797 550"/>
                  <a:gd name="T35" fmla="*/ 797 h 1605"/>
                  <a:gd name="T36" fmla="+- 0 12519 12410"/>
                  <a:gd name="T37" fmla="*/ T36 w 3154"/>
                  <a:gd name="T38" fmla="+- 0 857 550"/>
                  <a:gd name="T39" fmla="*/ 857 h 1605"/>
                  <a:gd name="T40" fmla="+- 0 12410 12410"/>
                  <a:gd name="T41" fmla="*/ T40 w 3154"/>
                  <a:gd name="T42" fmla="+- 0 979 550"/>
                  <a:gd name="T43" fmla="*/ 979 h 1605"/>
                  <a:gd name="T44" fmla="+- 0 15317 12410"/>
                  <a:gd name="T45" fmla="*/ T44 w 3154"/>
                  <a:gd name="T46" fmla="+- 0 2155 550"/>
                  <a:gd name="T47" fmla="*/ 2155 h 1605"/>
                  <a:gd name="T48" fmla="+- 0 15564 12410"/>
                  <a:gd name="T49" fmla="*/ T48 w 3154"/>
                  <a:gd name="T50" fmla="+- 0 1545 550"/>
                  <a:gd name="T51" fmla="*/ 1545 h 1605"/>
                  <a:gd name="T52" fmla="+- 0 13084 12410"/>
                  <a:gd name="T53" fmla="*/ T52 w 3154"/>
                  <a:gd name="T54" fmla="+- 0 550 550"/>
                  <a:gd name="T55" fmla="*/ 550 h 160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3154" h="1605">
                    <a:moveTo>
                      <a:pt x="674" y="0"/>
                    </a:moveTo>
                    <a:lnTo>
                      <a:pt x="603" y="20"/>
                    </a:lnTo>
                    <a:lnTo>
                      <a:pt x="540" y="40"/>
                    </a:lnTo>
                    <a:lnTo>
                      <a:pt x="467" y="66"/>
                    </a:lnTo>
                    <a:lnTo>
                      <a:pt x="392" y="98"/>
                    </a:lnTo>
                    <a:lnTo>
                      <a:pt x="322" y="136"/>
                    </a:lnTo>
                    <a:lnTo>
                      <a:pt x="269" y="169"/>
                    </a:lnTo>
                    <a:lnTo>
                      <a:pt x="215" y="206"/>
                    </a:lnTo>
                    <a:lnTo>
                      <a:pt x="167" y="247"/>
                    </a:lnTo>
                    <a:lnTo>
                      <a:pt x="109" y="307"/>
                    </a:lnTo>
                    <a:lnTo>
                      <a:pt x="0" y="429"/>
                    </a:lnTo>
                    <a:lnTo>
                      <a:pt x="2907" y="1605"/>
                    </a:lnTo>
                    <a:lnTo>
                      <a:pt x="3154" y="995"/>
                    </a:lnTo>
                    <a:lnTo>
                      <a:pt x="67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7" name="Group 221"/>
            <p:cNvGrpSpPr>
              <a:grpSpLocks/>
            </p:cNvGrpSpPr>
            <p:nvPr/>
          </p:nvGrpSpPr>
          <p:grpSpPr bwMode="auto">
            <a:xfrm>
              <a:off x="12410" y="550"/>
              <a:ext cx="3154" cy="1605"/>
              <a:chOff x="12410" y="550"/>
              <a:chExt cx="3154" cy="1605"/>
            </a:xfrm>
          </p:grpSpPr>
          <p:sp>
            <p:nvSpPr>
              <p:cNvPr id="256" name="Freeform 222"/>
              <p:cNvSpPr>
                <a:spLocks/>
              </p:cNvSpPr>
              <p:nvPr/>
            </p:nvSpPr>
            <p:spPr bwMode="auto">
              <a:xfrm>
                <a:off x="12410" y="550"/>
                <a:ext cx="3154" cy="1605"/>
              </a:xfrm>
              <a:custGeom>
                <a:avLst/>
                <a:gdLst>
                  <a:gd name="T0" fmla="+- 0 15317 12410"/>
                  <a:gd name="T1" fmla="*/ T0 w 3154"/>
                  <a:gd name="T2" fmla="+- 0 2155 550"/>
                  <a:gd name="T3" fmla="*/ 2155 h 1605"/>
                  <a:gd name="T4" fmla="+- 0 12410 12410"/>
                  <a:gd name="T5" fmla="*/ T4 w 3154"/>
                  <a:gd name="T6" fmla="+- 0 979 550"/>
                  <a:gd name="T7" fmla="*/ 979 h 1605"/>
                  <a:gd name="T8" fmla="+- 0 12437 12410"/>
                  <a:gd name="T9" fmla="*/ T8 w 3154"/>
                  <a:gd name="T10" fmla="+- 0 949 550"/>
                  <a:gd name="T11" fmla="*/ 949 h 1605"/>
                  <a:gd name="T12" fmla="+- 0 12461 12410"/>
                  <a:gd name="T13" fmla="*/ T12 w 3154"/>
                  <a:gd name="T14" fmla="+- 0 922 550"/>
                  <a:gd name="T15" fmla="*/ 922 h 1605"/>
                  <a:gd name="T16" fmla="+- 0 12502 12410"/>
                  <a:gd name="T17" fmla="*/ T16 w 3154"/>
                  <a:gd name="T18" fmla="+- 0 876 550"/>
                  <a:gd name="T19" fmla="*/ 876 h 1605"/>
                  <a:gd name="T20" fmla="+- 0 12550 12410"/>
                  <a:gd name="T21" fmla="*/ T20 w 3154"/>
                  <a:gd name="T22" fmla="+- 0 824 550"/>
                  <a:gd name="T23" fmla="*/ 824 h 1605"/>
                  <a:gd name="T24" fmla="+- 0 12601 12410"/>
                  <a:gd name="T25" fmla="*/ T24 w 3154"/>
                  <a:gd name="T26" fmla="+- 0 775 550"/>
                  <a:gd name="T27" fmla="*/ 775 h 1605"/>
                  <a:gd name="T28" fmla="+- 0 12650 12410"/>
                  <a:gd name="T29" fmla="*/ T28 w 3154"/>
                  <a:gd name="T30" fmla="+- 0 738 550"/>
                  <a:gd name="T31" fmla="*/ 738 h 1605"/>
                  <a:gd name="T32" fmla="+- 0 12713 12410"/>
                  <a:gd name="T33" fmla="*/ T32 w 3154"/>
                  <a:gd name="T34" fmla="+- 0 698 550"/>
                  <a:gd name="T35" fmla="*/ 698 h 1605"/>
                  <a:gd name="T36" fmla="+- 0 12778 12410"/>
                  <a:gd name="T37" fmla="*/ T36 w 3154"/>
                  <a:gd name="T38" fmla="+- 0 660 550"/>
                  <a:gd name="T39" fmla="*/ 660 h 1605"/>
                  <a:gd name="T40" fmla="+- 0 12852 12410"/>
                  <a:gd name="T41" fmla="*/ T40 w 3154"/>
                  <a:gd name="T42" fmla="+- 0 626 550"/>
                  <a:gd name="T43" fmla="*/ 626 h 1605"/>
                  <a:gd name="T44" fmla="+- 0 12926 12410"/>
                  <a:gd name="T45" fmla="*/ T44 w 3154"/>
                  <a:gd name="T46" fmla="+- 0 598 550"/>
                  <a:gd name="T47" fmla="*/ 598 h 1605"/>
                  <a:gd name="T48" fmla="+- 0 12993 12410"/>
                  <a:gd name="T49" fmla="*/ T48 w 3154"/>
                  <a:gd name="T50" fmla="+- 0 576 550"/>
                  <a:gd name="T51" fmla="*/ 576 h 1605"/>
                  <a:gd name="T52" fmla="+- 0 13060 12410"/>
                  <a:gd name="T53" fmla="*/ T52 w 3154"/>
                  <a:gd name="T54" fmla="+- 0 556 550"/>
                  <a:gd name="T55" fmla="*/ 556 h 1605"/>
                  <a:gd name="T56" fmla="+- 0 13084 12410"/>
                  <a:gd name="T57" fmla="*/ T56 w 3154"/>
                  <a:gd name="T58" fmla="+- 0 550 550"/>
                  <a:gd name="T59" fmla="*/ 550 h 1605"/>
                  <a:gd name="T60" fmla="+- 0 15564 12410"/>
                  <a:gd name="T61" fmla="*/ T60 w 3154"/>
                  <a:gd name="T62" fmla="+- 0 1545 550"/>
                  <a:gd name="T63" fmla="*/ 1545 h 160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3154" h="1605">
                    <a:moveTo>
                      <a:pt x="2907" y="1605"/>
                    </a:moveTo>
                    <a:lnTo>
                      <a:pt x="0" y="429"/>
                    </a:lnTo>
                    <a:lnTo>
                      <a:pt x="27" y="399"/>
                    </a:lnTo>
                    <a:lnTo>
                      <a:pt x="51" y="372"/>
                    </a:lnTo>
                    <a:lnTo>
                      <a:pt x="92" y="326"/>
                    </a:lnTo>
                    <a:lnTo>
                      <a:pt x="140" y="274"/>
                    </a:lnTo>
                    <a:lnTo>
                      <a:pt x="191" y="225"/>
                    </a:lnTo>
                    <a:lnTo>
                      <a:pt x="240" y="188"/>
                    </a:lnTo>
                    <a:lnTo>
                      <a:pt x="303" y="148"/>
                    </a:lnTo>
                    <a:lnTo>
                      <a:pt x="368" y="110"/>
                    </a:lnTo>
                    <a:lnTo>
                      <a:pt x="442" y="76"/>
                    </a:lnTo>
                    <a:lnTo>
                      <a:pt x="516" y="48"/>
                    </a:lnTo>
                    <a:lnTo>
                      <a:pt x="583" y="26"/>
                    </a:lnTo>
                    <a:lnTo>
                      <a:pt x="650" y="6"/>
                    </a:lnTo>
                    <a:lnTo>
                      <a:pt x="674" y="0"/>
                    </a:lnTo>
                    <a:lnTo>
                      <a:pt x="3154" y="995"/>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18" name="Group 223"/>
            <p:cNvGrpSpPr>
              <a:grpSpLocks/>
            </p:cNvGrpSpPr>
            <p:nvPr/>
          </p:nvGrpSpPr>
          <p:grpSpPr bwMode="auto">
            <a:xfrm>
              <a:off x="13090" y="496"/>
              <a:ext cx="2697" cy="1056"/>
              <a:chOff x="13090" y="496"/>
              <a:chExt cx="2697" cy="1056"/>
            </a:xfrm>
          </p:grpSpPr>
          <p:sp>
            <p:nvSpPr>
              <p:cNvPr id="255" name="Freeform 224"/>
              <p:cNvSpPr>
                <a:spLocks/>
              </p:cNvSpPr>
              <p:nvPr/>
            </p:nvSpPr>
            <p:spPr bwMode="auto">
              <a:xfrm>
                <a:off x="13090" y="496"/>
                <a:ext cx="2697" cy="1056"/>
              </a:xfrm>
              <a:custGeom>
                <a:avLst/>
                <a:gdLst>
                  <a:gd name="T0" fmla="+- 0 13721 13090"/>
                  <a:gd name="T1" fmla="*/ T0 w 2697"/>
                  <a:gd name="T2" fmla="+- 0 496 496"/>
                  <a:gd name="T3" fmla="*/ 496 h 1056"/>
                  <a:gd name="T4" fmla="+- 0 13090 13090"/>
                  <a:gd name="T5" fmla="*/ T4 w 2697"/>
                  <a:gd name="T6" fmla="+- 0 546 496"/>
                  <a:gd name="T7" fmla="*/ 546 h 1056"/>
                  <a:gd name="T8" fmla="+- 0 15572 13090"/>
                  <a:gd name="T9" fmla="*/ T8 w 2697"/>
                  <a:gd name="T10" fmla="+- 0 1552 496"/>
                  <a:gd name="T11" fmla="*/ 1552 h 1056"/>
                  <a:gd name="T12" fmla="+- 0 15786 13090"/>
                  <a:gd name="T13" fmla="*/ T12 w 2697"/>
                  <a:gd name="T14" fmla="+- 0 943 496"/>
                  <a:gd name="T15" fmla="*/ 943 h 1056"/>
                  <a:gd name="T16" fmla="+- 0 14814 13090"/>
                  <a:gd name="T17" fmla="*/ T16 w 2697"/>
                  <a:gd name="T18" fmla="+- 0 549 496"/>
                  <a:gd name="T19" fmla="*/ 549 h 1056"/>
                  <a:gd name="T20" fmla="+- 0 13721 13090"/>
                  <a:gd name="T21" fmla="*/ T20 w 2697"/>
                  <a:gd name="T22" fmla="+- 0 496 496"/>
                  <a:gd name="T23" fmla="*/ 496 h 1056"/>
                </a:gdLst>
                <a:ahLst/>
                <a:cxnLst>
                  <a:cxn ang="0">
                    <a:pos x="T1" y="T3"/>
                  </a:cxn>
                  <a:cxn ang="0">
                    <a:pos x="T5" y="T7"/>
                  </a:cxn>
                  <a:cxn ang="0">
                    <a:pos x="T9" y="T11"/>
                  </a:cxn>
                  <a:cxn ang="0">
                    <a:pos x="T13" y="T15"/>
                  </a:cxn>
                  <a:cxn ang="0">
                    <a:pos x="T17" y="T19"/>
                  </a:cxn>
                  <a:cxn ang="0">
                    <a:pos x="T21" y="T23"/>
                  </a:cxn>
                </a:cxnLst>
                <a:rect l="0" t="0" r="r" b="b"/>
                <a:pathLst>
                  <a:path w="2697" h="1056">
                    <a:moveTo>
                      <a:pt x="631" y="0"/>
                    </a:moveTo>
                    <a:lnTo>
                      <a:pt x="0" y="50"/>
                    </a:lnTo>
                    <a:lnTo>
                      <a:pt x="2482" y="1056"/>
                    </a:lnTo>
                    <a:lnTo>
                      <a:pt x="2696" y="447"/>
                    </a:lnTo>
                    <a:lnTo>
                      <a:pt x="1724" y="53"/>
                    </a:lnTo>
                    <a:lnTo>
                      <a:pt x="631"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9" name="Group 225"/>
            <p:cNvGrpSpPr>
              <a:grpSpLocks/>
            </p:cNvGrpSpPr>
            <p:nvPr/>
          </p:nvGrpSpPr>
          <p:grpSpPr bwMode="auto">
            <a:xfrm>
              <a:off x="13090" y="496"/>
              <a:ext cx="2697" cy="1056"/>
              <a:chOff x="13090" y="496"/>
              <a:chExt cx="2697" cy="1056"/>
            </a:xfrm>
          </p:grpSpPr>
          <p:sp>
            <p:nvSpPr>
              <p:cNvPr id="254" name="Freeform 226"/>
              <p:cNvSpPr>
                <a:spLocks/>
              </p:cNvSpPr>
              <p:nvPr/>
            </p:nvSpPr>
            <p:spPr bwMode="auto">
              <a:xfrm>
                <a:off x="13090" y="496"/>
                <a:ext cx="2697" cy="1056"/>
              </a:xfrm>
              <a:custGeom>
                <a:avLst/>
                <a:gdLst>
                  <a:gd name="T0" fmla="+- 0 15572 13090"/>
                  <a:gd name="T1" fmla="*/ T0 w 2697"/>
                  <a:gd name="T2" fmla="+- 0 1552 496"/>
                  <a:gd name="T3" fmla="*/ 1552 h 1056"/>
                  <a:gd name="T4" fmla="+- 0 13090 13090"/>
                  <a:gd name="T5" fmla="*/ T4 w 2697"/>
                  <a:gd name="T6" fmla="+- 0 546 496"/>
                  <a:gd name="T7" fmla="*/ 546 h 1056"/>
                  <a:gd name="T8" fmla="+- 0 13437 13090"/>
                  <a:gd name="T9" fmla="*/ T8 w 2697"/>
                  <a:gd name="T10" fmla="+- 0 517 496"/>
                  <a:gd name="T11" fmla="*/ 517 h 1056"/>
                  <a:gd name="T12" fmla="+- 0 13721 13090"/>
                  <a:gd name="T13" fmla="*/ T12 w 2697"/>
                  <a:gd name="T14" fmla="+- 0 496 496"/>
                  <a:gd name="T15" fmla="*/ 496 h 1056"/>
                  <a:gd name="T16" fmla="+- 0 14814 13090"/>
                  <a:gd name="T17" fmla="*/ T16 w 2697"/>
                  <a:gd name="T18" fmla="+- 0 549 496"/>
                  <a:gd name="T19" fmla="*/ 549 h 1056"/>
                  <a:gd name="T20" fmla="+- 0 15786 13090"/>
                  <a:gd name="T21" fmla="*/ T20 w 2697"/>
                  <a:gd name="T22" fmla="+- 0 943 496"/>
                  <a:gd name="T23" fmla="*/ 943 h 1056"/>
                </a:gdLst>
                <a:ahLst/>
                <a:cxnLst>
                  <a:cxn ang="0">
                    <a:pos x="T1" y="T3"/>
                  </a:cxn>
                  <a:cxn ang="0">
                    <a:pos x="T5" y="T7"/>
                  </a:cxn>
                  <a:cxn ang="0">
                    <a:pos x="T9" y="T11"/>
                  </a:cxn>
                  <a:cxn ang="0">
                    <a:pos x="T13" y="T15"/>
                  </a:cxn>
                  <a:cxn ang="0">
                    <a:pos x="T17" y="T19"/>
                  </a:cxn>
                  <a:cxn ang="0">
                    <a:pos x="T21" y="T23"/>
                  </a:cxn>
                </a:cxnLst>
                <a:rect l="0" t="0" r="r" b="b"/>
                <a:pathLst>
                  <a:path w="2697" h="1056">
                    <a:moveTo>
                      <a:pt x="2482" y="1056"/>
                    </a:moveTo>
                    <a:lnTo>
                      <a:pt x="0" y="50"/>
                    </a:lnTo>
                    <a:lnTo>
                      <a:pt x="347" y="21"/>
                    </a:lnTo>
                    <a:lnTo>
                      <a:pt x="631" y="0"/>
                    </a:lnTo>
                    <a:lnTo>
                      <a:pt x="1724" y="53"/>
                    </a:lnTo>
                    <a:lnTo>
                      <a:pt x="2696" y="447"/>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0" name="Group 227"/>
            <p:cNvGrpSpPr>
              <a:grpSpLocks/>
            </p:cNvGrpSpPr>
            <p:nvPr/>
          </p:nvGrpSpPr>
          <p:grpSpPr bwMode="auto">
            <a:xfrm>
              <a:off x="6345" y="554"/>
              <a:ext cx="4495" cy="1417"/>
              <a:chOff x="6345" y="554"/>
              <a:chExt cx="4495" cy="1417"/>
            </a:xfrm>
          </p:grpSpPr>
          <p:sp>
            <p:nvSpPr>
              <p:cNvPr id="253" name="Freeform 228"/>
              <p:cNvSpPr>
                <a:spLocks/>
              </p:cNvSpPr>
              <p:nvPr/>
            </p:nvSpPr>
            <p:spPr bwMode="auto">
              <a:xfrm>
                <a:off x="6345" y="554"/>
                <a:ext cx="4495" cy="1417"/>
              </a:xfrm>
              <a:custGeom>
                <a:avLst/>
                <a:gdLst>
                  <a:gd name="T0" fmla="+- 0 6346 6345"/>
                  <a:gd name="T1" fmla="*/ T0 w 4495"/>
                  <a:gd name="T2" fmla="+- 0 554 554"/>
                  <a:gd name="T3" fmla="*/ 554 h 1417"/>
                  <a:gd name="T4" fmla="+- 0 6345 6345"/>
                  <a:gd name="T5" fmla="*/ T4 w 4495"/>
                  <a:gd name="T6" fmla="+- 0 1222 554"/>
                  <a:gd name="T7" fmla="*/ 1222 h 1417"/>
                  <a:gd name="T8" fmla="+- 0 10727 6345"/>
                  <a:gd name="T9" fmla="*/ T8 w 4495"/>
                  <a:gd name="T10" fmla="+- 0 1971 554"/>
                  <a:gd name="T11" fmla="*/ 1971 h 1417"/>
                  <a:gd name="T12" fmla="+- 0 10841 6345"/>
                  <a:gd name="T13" fmla="*/ T12 w 4495"/>
                  <a:gd name="T14" fmla="+- 0 1324 554"/>
                  <a:gd name="T15" fmla="*/ 1324 h 1417"/>
                  <a:gd name="T16" fmla="+- 0 6346 6345"/>
                  <a:gd name="T17" fmla="*/ T16 w 4495"/>
                  <a:gd name="T18" fmla="+- 0 554 554"/>
                  <a:gd name="T19" fmla="*/ 554 h 1417"/>
                </a:gdLst>
                <a:ahLst/>
                <a:cxnLst>
                  <a:cxn ang="0">
                    <a:pos x="T1" y="T3"/>
                  </a:cxn>
                  <a:cxn ang="0">
                    <a:pos x="T5" y="T7"/>
                  </a:cxn>
                  <a:cxn ang="0">
                    <a:pos x="T9" y="T11"/>
                  </a:cxn>
                  <a:cxn ang="0">
                    <a:pos x="T13" y="T15"/>
                  </a:cxn>
                  <a:cxn ang="0">
                    <a:pos x="T17" y="T19"/>
                  </a:cxn>
                </a:cxnLst>
                <a:rect l="0" t="0" r="r" b="b"/>
                <a:pathLst>
                  <a:path w="4495" h="1417">
                    <a:moveTo>
                      <a:pt x="1" y="0"/>
                    </a:moveTo>
                    <a:lnTo>
                      <a:pt x="0" y="668"/>
                    </a:lnTo>
                    <a:lnTo>
                      <a:pt x="4382" y="1417"/>
                    </a:lnTo>
                    <a:lnTo>
                      <a:pt x="4496" y="770"/>
                    </a:lnTo>
                    <a:lnTo>
                      <a:pt x="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1" name="Group 229"/>
            <p:cNvGrpSpPr>
              <a:grpSpLocks/>
            </p:cNvGrpSpPr>
            <p:nvPr/>
          </p:nvGrpSpPr>
          <p:grpSpPr bwMode="auto">
            <a:xfrm>
              <a:off x="6345" y="554"/>
              <a:ext cx="4495" cy="1417"/>
              <a:chOff x="6345" y="554"/>
              <a:chExt cx="4495" cy="1417"/>
            </a:xfrm>
          </p:grpSpPr>
          <p:sp>
            <p:nvSpPr>
              <p:cNvPr id="252" name="Freeform 230"/>
              <p:cNvSpPr>
                <a:spLocks/>
              </p:cNvSpPr>
              <p:nvPr/>
            </p:nvSpPr>
            <p:spPr bwMode="auto">
              <a:xfrm>
                <a:off x="6345" y="554"/>
                <a:ext cx="4495" cy="1417"/>
              </a:xfrm>
              <a:custGeom>
                <a:avLst/>
                <a:gdLst>
                  <a:gd name="T0" fmla="+- 0 10727 6345"/>
                  <a:gd name="T1" fmla="*/ T0 w 4495"/>
                  <a:gd name="T2" fmla="+- 0 1971 554"/>
                  <a:gd name="T3" fmla="*/ 1971 h 1417"/>
                  <a:gd name="T4" fmla="+- 0 6345 6345"/>
                  <a:gd name="T5" fmla="*/ T4 w 4495"/>
                  <a:gd name="T6" fmla="+- 0 1222 554"/>
                  <a:gd name="T7" fmla="*/ 1222 h 1417"/>
                  <a:gd name="T8" fmla="+- 0 6346 6345"/>
                  <a:gd name="T9" fmla="*/ T8 w 4495"/>
                  <a:gd name="T10" fmla="+- 0 554 554"/>
                  <a:gd name="T11" fmla="*/ 554 h 1417"/>
                  <a:gd name="T12" fmla="+- 0 10841 6345"/>
                  <a:gd name="T13" fmla="*/ T12 w 4495"/>
                  <a:gd name="T14" fmla="+- 0 1324 554"/>
                  <a:gd name="T15" fmla="*/ 1324 h 1417"/>
                </a:gdLst>
                <a:ahLst/>
                <a:cxnLst>
                  <a:cxn ang="0">
                    <a:pos x="T1" y="T3"/>
                  </a:cxn>
                  <a:cxn ang="0">
                    <a:pos x="T5" y="T7"/>
                  </a:cxn>
                  <a:cxn ang="0">
                    <a:pos x="T9" y="T11"/>
                  </a:cxn>
                  <a:cxn ang="0">
                    <a:pos x="T13" y="T15"/>
                  </a:cxn>
                </a:cxnLst>
                <a:rect l="0" t="0" r="r" b="b"/>
                <a:pathLst>
                  <a:path w="4495" h="1417">
                    <a:moveTo>
                      <a:pt x="4382" y="1417"/>
                    </a:moveTo>
                    <a:lnTo>
                      <a:pt x="0" y="668"/>
                    </a:lnTo>
                    <a:lnTo>
                      <a:pt x="1" y="0"/>
                    </a:lnTo>
                    <a:lnTo>
                      <a:pt x="4496" y="770"/>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2" name="Group 231"/>
            <p:cNvGrpSpPr>
              <a:grpSpLocks/>
            </p:cNvGrpSpPr>
            <p:nvPr/>
          </p:nvGrpSpPr>
          <p:grpSpPr bwMode="auto">
            <a:xfrm>
              <a:off x="10149" y="547"/>
              <a:ext cx="813" cy="133"/>
              <a:chOff x="10149" y="547"/>
              <a:chExt cx="813" cy="133"/>
            </a:xfrm>
          </p:grpSpPr>
          <p:sp>
            <p:nvSpPr>
              <p:cNvPr id="251" name="Freeform 232"/>
              <p:cNvSpPr>
                <a:spLocks/>
              </p:cNvSpPr>
              <p:nvPr/>
            </p:nvSpPr>
            <p:spPr bwMode="auto">
              <a:xfrm>
                <a:off x="10149" y="547"/>
                <a:ext cx="813" cy="133"/>
              </a:xfrm>
              <a:custGeom>
                <a:avLst/>
                <a:gdLst>
                  <a:gd name="T0" fmla="+- 0 10149 10149"/>
                  <a:gd name="T1" fmla="*/ T0 w 813"/>
                  <a:gd name="T2" fmla="+- 0 547 547"/>
                  <a:gd name="T3" fmla="*/ 547 h 133"/>
                  <a:gd name="T4" fmla="+- 0 10944 10149"/>
                  <a:gd name="T5" fmla="*/ T4 w 813"/>
                  <a:gd name="T6" fmla="+- 0 679 547"/>
                  <a:gd name="T7" fmla="*/ 679 h 133"/>
                  <a:gd name="T8" fmla="+- 0 10963 10149"/>
                  <a:gd name="T9" fmla="*/ T8 w 813"/>
                  <a:gd name="T10" fmla="+- 0 550 547"/>
                  <a:gd name="T11" fmla="*/ 550 h 133"/>
                  <a:gd name="T12" fmla="+- 0 10149 10149"/>
                  <a:gd name="T13" fmla="*/ T12 w 813"/>
                  <a:gd name="T14" fmla="+- 0 547 547"/>
                  <a:gd name="T15" fmla="*/ 547 h 133"/>
                </a:gdLst>
                <a:ahLst/>
                <a:cxnLst>
                  <a:cxn ang="0">
                    <a:pos x="T1" y="T3"/>
                  </a:cxn>
                  <a:cxn ang="0">
                    <a:pos x="T5" y="T7"/>
                  </a:cxn>
                  <a:cxn ang="0">
                    <a:pos x="T9" y="T11"/>
                  </a:cxn>
                  <a:cxn ang="0">
                    <a:pos x="T13" y="T15"/>
                  </a:cxn>
                </a:cxnLst>
                <a:rect l="0" t="0" r="r" b="b"/>
                <a:pathLst>
                  <a:path w="813" h="133">
                    <a:moveTo>
                      <a:pt x="0" y="0"/>
                    </a:moveTo>
                    <a:lnTo>
                      <a:pt x="795" y="132"/>
                    </a:lnTo>
                    <a:lnTo>
                      <a:pt x="814" y="3"/>
                    </a:lnTo>
                    <a:lnTo>
                      <a:pt x="0"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3" name="Group 233"/>
            <p:cNvGrpSpPr>
              <a:grpSpLocks/>
            </p:cNvGrpSpPr>
            <p:nvPr/>
          </p:nvGrpSpPr>
          <p:grpSpPr bwMode="auto">
            <a:xfrm>
              <a:off x="10149" y="547"/>
              <a:ext cx="813" cy="133"/>
              <a:chOff x="10149" y="547"/>
              <a:chExt cx="813" cy="133"/>
            </a:xfrm>
          </p:grpSpPr>
          <p:sp>
            <p:nvSpPr>
              <p:cNvPr id="250" name="Freeform 234"/>
              <p:cNvSpPr>
                <a:spLocks/>
              </p:cNvSpPr>
              <p:nvPr/>
            </p:nvSpPr>
            <p:spPr bwMode="auto">
              <a:xfrm>
                <a:off x="10149" y="547"/>
                <a:ext cx="813" cy="133"/>
              </a:xfrm>
              <a:custGeom>
                <a:avLst/>
                <a:gdLst>
                  <a:gd name="T0" fmla="+- 0 10944 10149"/>
                  <a:gd name="T1" fmla="*/ T0 w 813"/>
                  <a:gd name="T2" fmla="+- 0 679 547"/>
                  <a:gd name="T3" fmla="*/ 679 h 133"/>
                  <a:gd name="T4" fmla="+- 0 10149 10149"/>
                  <a:gd name="T5" fmla="*/ T4 w 813"/>
                  <a:gd name="T6" fmla="+- 0 547 547"/>
                  <a:gd name="T7" fmla="*/ 547 h 133"/>
                  <a:gd name="T8" fmla="+- 0 10963 10149"/>
                  <a:gd name="T9" fmla="*/ T8 w 813"/>
                  <a:gd name="T10" fmla="+- 0 550 547"/>
                  <a:gd name="T11" fmla="*/ 550 h 133"/>
                </a:gdLst>
                <a:ahLst/>
                <a:cxnLst>
                  <a:cxn ang="0">
                    <a:pos x="T1" y="T3"/>
                  </a:cxn>
                  <a:cxn ang="0">
                    <a:pos x="T5" y="T7"/>
                  </a:cxn>
                  <a:cxn ang="0">
                    <a:pos x="T9" y="T11"/>
                  </a:cxn>
                </a:cxnLst>
                <a:rect l="0" t="0" r="r" b="b"/>
                <a:pathLst>
                  <a:path w="813" h="133">
                    <a:moveTo>
                      <a:pt x="795" y="132"/>
                    </a:moveTo>
                    <a:lnTo>
                      <a:pt x="0" y="0"/>
                    </a:lnTo>
                    <a:lnTo>
                      <a:pt x="814" y="3"/>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4" name="Group 235"/>
            <p:cNvGrpSpPr>
              <a:grpSpLocks/>
            </p:cNvGrpSpPr>
            <p:nvPr/>
          </p:nvGrpSpPr>
          <p:grpSpPr bwMode="auto">
            <a:xfrm>
              <a:off x="6352" y="557"/>
              <a:ext cx="4589" cy="769"/>
              <a:chOff x="6352" y="557"/>
              <a:chExt cx="4589" cy="769"/>
            </a:xfrm>
          </p:grpSpPr>
          <p:sp>
            <p:nvSpPr>
              <p:cNvPr id="249" name="Freeform 236"/>
              <p:cNvSpPr>
                <a:spLocks/>
              </p:cNvSpPr>
              <p:nvPr/>
            </p:nvSpPr>
            <p:spPr bwMode="auto">
              <a:xfrm>
                <a:off x="6352" y="557"/>
                <a:ext cx="4589" cy="769"/>
              </a:xfrm>
              <a:custGeom>
                <a:avLst/>
                <a:gdLst>
                  <a:gd name="T0" fmla="+- 0 6352 6352"/>
                  <a:gd name="T1" fmla="*/ T0 w 4589"/>
                  <a:gd name="T2" fmla="+- 0 557 557"/>
                  <a:gd name="T3" fmla="*/ 557 h 769"/>
                  <a:gd name="T4" fmla="+- 0 10834 6352"/>
                  <a:gd name="T5" fmla="*/ T4 w 4589"/>
                  <a:gd name="T6" fmla="+- 0 1326 557"/>
                  <a:gd name="T7" fmla="*/ 1326 h 769"/>
                  <a:gd name="T8" fmla="+- 0 10941 6352"/>
                  <a:gd name="T9" fmla="*/ T8 w 4589"/>
                  <a:gd name="T10" fmla="+- 0 679 557"/>
                  <a:gd name="T11" fmla="*/ 679 h 769"/>
                  <a:gd name="T12" fmla="+- 0 10207 6352"/>
                  <a:gd name="T13" fmla="*/ T12 w 4589"/>
                  <a:gd name="T14" fmla="+- 0 559 557"/>
                  <a:gd name="T15" fmla="*/ 559 h 769"/>
                  <a:gd name="T16" fmla="+- 0 6352 6352"/>
                  <a:gd name="T17" fmla="*/ T16 w 4589"/>
                  <a:gd name="T18" fmla="+- 0 557 557"/>
                  <a:gd name="T19" fmla="*/ 557 h 769"/>
                </a:gdLst>
                <a:ahLst/>
                <a:cxnLst>
                  <a:cxn ang="0">
                    <a:pos x="T1" y="T3"/>
                  </a:cxn>
                  <a:cxn ang="0">
                    <a:pos x="T5" y="T7"/>
                  </a:cxn>
                  <a:cxn ang="0">
                    <a:pos x="T9" y="T11"/>
                  </a:cxn>
                  <a:cxn ang="0">
                    <a:pos x="T13" y="T15"/>
                  </a:cxn>
                  <a:cxn ang="0">
                    <a:pos x="T17" y="T19"/>
                  </a:cxn>
                </a:cxnLst>
                <a:rect l="0" t="0" r="r" b="b"/>
                <a:pathLst>
                  <a:path w="4589" h="769">
                    <a:moveTo>
                      <a:pt x="0" y="0"/>
                    </a:moveTo>
                    <a:lnTo>
                      <a:pt x="4482" y="769"/>
                    </a:lnTo>
                    <a:lnTo>
                      <a:pt x="4589" y="122"/>
                    </a:lnTo>
                    <a:lnTo>
                      <a:pt x="3855" y="2"/>
                    </a:lnTo>
                    <a:lnTo>
                      <a:pt x="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5" name="Group 237"/>
            <p:cNvGrpSpPr>
              <a:grpSpLocks/>
            </p:cNvGrpSpPr>
            <p:nvPr/>
          </p:nvGrpSpPr>
          <p:grpSpPr bwMode="auto">
            <a:xfrm>
              <a:off x="6352" y="557"/>
              <a:ext cx="4589" cy="769"/>
              <a:chOff x="6352" y="557"/>
              <a:chExt cx="4589" cy="769"/>
            </a:xfrm>
          </p:grpSpPr>
          <p:sp>
            <p:nvSpPr>
              <p:cNvPr id="248" name="Freeform 238"/>
              <p:cNvSpPr>
                <a:spLocks/>
              </p:cNvSpPr>
              <p:nvPr/>
            </p:nvSpPr>
            <p:spPr bwMode="auto">
              <a:xfrm>
                <a:off x="6352" y="557"/>
                <a:ext cx="4589" cy="769"/>
              </a:xfrm>
              <a:custGeom>
                <a:avLst/>
                <a:gdLst>
                  <a:gd name="T0" fmla="+- 0 10834 6352"/>
                  <a:gd name="T1" fmla="*/ T0 w 4589"/>
                  <a:gd name="T2" fmla="+- 0 1326 557"/>
                  <a:gd name="T3" fmla="*/ 1326 h 769"/>
                  <a:gd name="T4" fmla="+- 0 6352 6352"/>
                  <a:gd name="T5" fmla="*/ T4 w 4589"/>
                  <a:gd name="T6" fmla="+- 0 557 557"/>
                  <a:gd name="T7" fmla="*/ 557 h 769"/>
                  <a:gd name="T8" fmla="+- 0 10207 6352"/>
                  <a:gd name="T9" fmla="*/ T8 w 4589"/>
                  <a:gd name="T10" fmla="+- 0 559 557"/>
                  <a:gd name="T11" fmla="*/ 559 h 769"/>
                  <a:gd name="T12" fmla="+- 0 10941 6352"/>
                  <a:gd name="T13" fmla="*/ T12 w 4589"/>
                  <a:gd name="T14" fmla="+- 0 679 557"/>
                  <a:gd name="T15" fmla="*/ 679 h 769"/>
                </a:gdLst>
                <a:ahLst/>
                <a:cxnLst>
                  <a:cxn ang="0">
                    <a:pos x="T1" y="T3"/>
                  </a:cxn>
                  <a:cxn ang="0">
                    <a:pos x="T5" y="T7"/>
                  </a:cxn>
                  <a:cxn ang="0">
                    <a:pos x="T9" y="T11"/>
                  </a:cxn>
                  <a:cxn ang="0">
                    <a:pos x="T13" y="T15"/>
                  </a:cxn>
                </a:cxnLst>
                <a:rect l="0" t="0" r="r" b="b"/>
                <a:pathLst>
                  <a:path w="4589" h="769">
                    <a:moveTo>
                      <a:pt x="4482" y="769"/>
                    </a:moveTo>
                    <a:lnTo>
                      <a:pt x="0" y="0"/>
                    </a:lnTo>
                    <a:lnTo>
                      <a:pt x="3855" y="2"/>
                    </a:lnTo>
                    <a:lnTo>
                      <a:pt x="4589" y="12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6" name="Group 239"/>
            <p:cNvGrpSpPr>
              <a:grpSpLocks/>
            </p:cNvGrpSpPr>
            <p:nvPr/>
          </p:nvGrpSpPr>
          <p:grpSpPr bwMode="auto">
            <a:xfrm>
              <a:off x="6228" y="548"/>
              <a:ext cx="4815" cy="2"/>
              <a:chOff x="6228" y="548"/>
              <a:chExt cx="4815" cy="2"/>
            </a:xfrm>
          </p:grpSpPr>
          <p:sp>
            <p:nvSpPr>
              <p:cNvPr id="247" name="Freeform 240"/>
              <p:cNvSpPr>
                <a:spLocks/>
              </p:cNvSpPr>
              <p:nvPr/>
            </p:nvSpPr>
            <p:spPr bwMode="auto">
              <a:xfrm>
                <a:off x="6228" y="548"/>
                <a:ext cx="4815" cy="2"/>
              </a:xfrm>
              <a:custGeom>
                <a:avLst/>
                <a:gdLst>
                  <a:gd name="T0" fmla="+- 0 6228 6228"/>
                  <a:gd name="T1" fmla="*/ T0 w 4815"/>
                  <a:gd name="T2" fmla="+- 0 548 548"/>
                  <a:gd name="T3" fmla="*/ 548 h 1"/>
                  <a:gd name="T4" fmla="+- 0 11043 6228"/>
                  <a:gd name="T5" fmla="*/ T4 w 4815"/>
                  <a:gd name="T6" fmla="+- 0 549 548"/>
                  <a:gd name="T7" fmla="*/ 549 h 1"/>
                </a:gdLst>
                <a:ahLst/>
                <a:cxnLst>
                  <a:cxn ang="0">
                    <a:pos x="T1" y="T3"/>
                  </a:cxn>
                  <a:cxn ang="0">
                    <a:pos x="T5" y="T7"/>
                  </a:cxn>
                </a:cxnLst>
                <a:rect l="0" t="0" r="r" b="b"/>
                <a:pathLst>
                  <a:path w="4815" h="1">
                    <a:moveTo>
                      <a:pt x="0" y="0"/>
                    </a:moveTo>
                    <a:lnTo>
                      <a:pt x="4815" y="1"/>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7" name="Group 241"/>
            <p:cNvGrpSpPr>
              <a:grpSpLocks/>
            </p:cNvGrpSpPr>
            <p:nvPr/>
          </p:nvGrpSpPr>
          <p:grpSpPr bwMode="auto">
            <a:xfrm>
              <a:off x="11985" y="503"/>
              <a:ext cx="3493" cy="1235"/>
              <a:chOff x="11985" y="503"/>
              <a:chExt cx="3493" cy="1235"/>
            </a:xfrm>
          </p:grpSpPr>
          <p:sp>
            <p:nvSpPr>
              <p:cNvPr id="246" name="Freeform 242"/>
              <p:cNvSpPr>
                <a:spLocks/>
              </p:cNvSpPr>
              <p:nvPr/>
            </p:nvSpPr>
            <p:spPr bwMode="auto">
              <a:xfrm>
                <a:off x="11985" y="503"/>
                <a:ext cx="3493" cy="1235"/>
              </a:xfrm>
              <a:custGeom>
                <a:avLst/>
                <a:gdLst>
                  <a:gd name="T0" fmla="+- 0 15478 11985"/>
                  <a:gd name="T1" fmla="*/ T0 w 3493"/>
                  <a:gd name="T2" fmla="+- 0 601 503"/>
                  <a:gd name="T3" fmla="*/ 601 h 1235"/>
                  <a:gd name="T4" fmla="+- 0 15409 11985"/>
                  <a:gd name="T5" fmla="*/ T4 w 3493"/>
                  <a:gd name="T6" fmla="+- 0 594 503"/>
                  <a:gd name="T7" fmla="*/ 594 h 1235"/>
                  <a:gd name="T8" fmla="+- 0 15323 11985"/>
                  <a:gd name="T9" fmla="*/ T8 w 3493"/>
                  <a:gd name="T10" fmla="+- 0 586 503"/>
                  <a:gd name="T11" fmla="*/ 586 h 1235"/>
                  <a:gd name="T12" fmla="+- 0 15222 11985"/>
                  <a:gd name="T13" fmla="*/ T12 w 3493"/>
                  <a:gd name="T14" fmla="+- 0 576 503"/>
                  <a:gd name="T15" fmla="*/ 576 h 1235"/>
                  <a:gd name="T16" fmla="+- 0 15107 11985"/>
                  <a:gd name="T17" fmla="*/ T16 w 3493"/>
                  <a:gd name="T18" fmla="+- 0 566 503"/>
                  <a:gd name="T19" fmla="*/ 566 h 1235"/>
                  <a:gd name="T20" fmla="+- 0 14981 11985"/>
                  <a:gd name="T21" fmla="*/ T20 w 3493"/>
                  <a:gd name="T22" fmla="+- 0 556 503"/>
                  <a:gd name="T23" fmla="*/ 556 h 1235"/>
                  <a:gd name="T24" fmla="+- 0 14844 11985"/>
                  <a:gd name="T25" fmla="*/ T24 w 3493"/>
                  <a:gd name="T26" fmla="+- 0 545 503"/>
                  <a:gd name="T27" fmla="*/ 545 h 1235"/>
                  <a:gd name="T28" fmla="+- 0 14700 11985"/>
                  <a:gd name="T29" fmla="*/ T28 w 3493"/>
                  <a:gd name="T30" fmla="+- 0 535 503"/>
                  <a:gd name="T31" fmla="*/ 535 h 1235"/>
                  <a:gd name="T32" fmla="+- 0 14549 11985"/>
                  <a:gd name="T33" fmla="*/ T32 w 3493"/>
                  <a:gd name="T34" fmla="+- 0 526 503"/>
                  <a:gd name="T35" fmla="*/ 526 h 1235"/>
                  <a:gd name="T36" fmla="+- 0 14394 11985"/>
                  <a:gd name="T37" fmla="*/ T36 w 3493"/>
                  <a:gd name="T38" fmla="+- 0 517 503"/>
                  <a:gd name="T39" fmla="*/ 517 h 1235"/>
                  <a:gd name="T40" fmla="+- 0 14235 11985"/>
                  <a:gd name="T41" fmla="*/ T40 w 3493"/>
                  <a:gd name="T42" fmla="+- 0 511 503"/>
                  <a:gd name="T43" fmla="*/ 511 h 1235"/>
                  <a:gd name="T44" fmla="+- 0 14076 11985"/>
                  <a:gd name="T45" fmla="*/ T44 w 3493"/>
                  <a:gd name="T46" fmla="+- 0 506 503"/>
                  <a:gd name="T47" fmla="*/ 506 h 1235"/>
                  <a:gd name="T48" fmla="+- 0 13918 11985"/>
                  <a:gd name="T49" fmla="*/ T48 w 3493"/>
                  <a:gd name="T50" fmla="+- 0 503 503"/>
                  <a:gd name="T51" fmla="*/ 503 h 1235"/>
                  <a:gd name="T52" fmla="+- 0 13762 11985"/>
                  <a:gd name="T53" fmla="*/ T52 w 3493"/>
                  <a:gd name="T54" fmla="+- 0 503 503"/>
                  <a:gd name="T55" fmla="*/ 503 h 1235"/>
                  <a:gd name="T56" fmla="+- 0 13610 11985"/>
                  <a:gd name="T57" fmla="*/ T56 w 3493"/>
                  <a:gd name="T58" fmla="+- 0 505 503"/>
                  <a:gd name="T59" fmla="*/ 505 h 1235"/>
                  <a:gd name="T60" fmla="+- 0 13465 11985"/>
                  <a:gd name="T61" fmla="*/ T60 w 3493"/>
                  <a:gd name="T62" fmla="+- 0 511 503"/>
                  <a:gd name="T63" fmla="*/ 511 h 1235"/>
                  <a:gd name="T64" fmla="+- 0 13327 11985"/>
                  <a:gd name="T65" fmla="*/ T64 w 3493"/>
                  <a:gd name="T66" fmla="+- 0 521 503"/>
                  <a:gd name="T67" fmla="*/ 521 h 1235"/>
                  <a:gd name="T68" fmla="+- 0 13199 11985"/>
                  <a:gd name="T69" fmla="*/ T68 w 3493"/>
                  <a:gd name="T70" fmla="+- 0 534 503"/>
                  <a:gd name="T71" fmla="*/ 534 h 1235"/>
                  <a:gd name="T72" fmla="+- 0 13082 11985"/>
                  <a:gd name="T73" fmla="*/ T72 w 3493"/>
                  <a:gd name="T74" fmla="+- 0 552 503"/>
                  <a:gd name="T75" fmla="*/ 552 h 1235"/>
                  <a:gd name="T76" fmla="+- 0 12979 11985"/>
                  <a:gd name="T77" fmla="*/ T76 w 3493"/>
                  <a:gd name="T78" fmla="+- 0 574 503"/>
                  <a:gd name="T79" fmla="*/ 574 h 1235"/>
                  <a:gd name="T80" fmla="+- 0 12890 11985"/>
                  <a:gd name="T81" fmla="*/ T80 w 3493"/>
                  <a:gd name="T82" fmla="+- 0 601 503"/>
                  <a:gd name="T83" fmla="*/ 601 h 1235"/>
                  <a:gd name="T84" fmla="+- 0 12811 11985"/>
                  <a:gd name="T85" fmla="*/ T84 w 3493"/>
                  <a:gd name="T86" fmla="+- 0 635 503"/>
                  <a:gd name="T87" fmla="*/ 635 h 1235"/>
                  <a:gd name="T88" fmla="+- 0 12736 11985"/>
                  <a:gd name="T89" fmla="*/ T88 w 3493"/>
                  <a:gd name="T90" fmla="+- 0 676 503"/>
                  <a:gd name="T91" fmla="*/ 676 h 1235"/>
                  <a:gd name="T92" fmla="+- 0 12665 11985"/>
                  <a:gd name="T93" fmla="*/ T92 w 3493"/>
                  <a:gd name="T94" fmla="+- 0 724 503"/>
                  <a:gd name="T95" fmla="*/ 724 h 1235"/>
                  <a:gd name="T96" fmla="+- 0 12597 11985"/>
                  <a:gd name="T97" fmla="*/ T96 w 3493"/>
                  <a:gd name="T98" fmla="+- 0 777 503"/>
                  <a:gd name="T99" fmla="*/ 777 h 1235"/>
                  <a:gd name="T100" fmla="+- 0 12533 11985"/>
                  <a:gd name="T101" fmla="*/ T100 w 3493"/>
                  <a:gd name="T102" fmla="+- 0 835 503"/>
                  <a:gd name="T103" fmla="*/ 835 h 1235"/>
                  <a:gd name="T104" fmla="+- 0 12472 11985"/>
                  <a:gd name="T105" fmla="*/ T104 w 3493"/>
                  <a:gd name="T106" fmla="+- 0 897 503"/>
                  <a:gd name="T107" fmla="*/ 897 h 1235"/>
                  <a:gd name="T108" fmla="+- 0 12415 11985"/>
                  <a:gd name="T109" fmla="*/ T108 w 3493"/>
                  <a:gd name="T110" fmla="+- 0 963 503"/>
                  <a:gd name="T111" fmla="*/ 963 h 1235"/>
                  <a:gd name="T112" fmla="+- 0 12361 11985"/>
                  <a:gd name="T113" fmla="*/ T112 w 3493"/>
                  <a:gd name="T114" fmla="+- 0 1030 503"/>
                  <a:gd name="T115" fmla="*/ 1030 h 1235"/>
                  <a:gd name="T116" fmla="+- 0 12311 11985"/>
                  <a:gd name="T117" fmla="*/ T116 w 3493"/>
                  <a:gd name="T118" fmla="+- 0 1100 503"/>
                  <a:gd name="T119" fmla="*/ 1100 h 1235"/>
                  <a:gd name="T120" fmla="+- 0 12264 11985"/>
                  <a:gd name="T121" fmla="*/ T120 w 3493"/>
                  <a:gd name="T122" fmla="+- 0 1170 503"/>
                  <a:gd name="T123" fmla="*/ 1170 h 1235"/>
                  <a:gd name="T124" fmla="+- 0 12221 11985"/>
                  <a:gd name="T125" fmla="*/ T124 w 3493"/>
                  <a:gd name="T126" fmla="+- 0 1240 503"/>
                  <a:gd name="T127" fmla="*/ 1240 h 1235"/>
                  <a:gd name="T128" fmla="+- 0 12181 11985"/>
                  <a:gd name="T129" fmla="*/ T128 w 3493"/>
                  <a:gd name="T130" fmla="+- 0 1309 503"/>
                  <a:gd name="T131" fmla="*/ 1309 h 1235"/>
                  <a:gd name="T132" fmla="+- 0 12145 11985"/>
                  <a:gd name="T133" fmla="*/ T132 w 3493"/>
                  <a:gd name="T134" fmla="+- 0 1377 503"/>
                  <a:gd name="T135" fmla="*/ 1377 h 1235"/>
                  <a:gd name="T136" fmla="+- 0 12112 11985"/>
                  <a:gd name="T137" fmla="*/ T136 w 3493"/>
                  <a:gd name="T138" fmla="+- 0 1442 503"/>
                  <a:gd name="T139" fmla="*/ 1442 h 1235"/>
                  <a:gd name="T140" fmla="+- 0 12082 11985"/>
                  <a:gd name="T141" fmla="*/ T140 w 3493"/>
                  <a:gd name="T142" fmla="+- 0 1504 503"/>
                  <a:gd name="T143" fmla="*/ 1504 h 1235"/>
                  <a:gd name="T144" fmla="+- 0 12056 11985"/>
                  <a:gd name="T145" fmla="*/ T144 w 3493"/>
                  <a:gd name="T146" fmla="+- 0 1562 503"/>
                  <a:gd name="T147" fmla="*/ 1562 h 1235"/>
                  <a:gd name="T148" fmla="+- 0 12014 11985"/>
                  <a:gd name="T149" fmla="*/ T148 w 3493"/>
                  <a:gd name="T150" fmla="+- 0 1663 503"/>
                  <a:gd name="T151" fmla="*/ 1663 h 1235"/>
                  <a:gd name="T152" fmla="+- 0 11998 11985"/>
                  <a:gd name="T153" fmla="*/ T152 w 3493"/>
                  <a:gd name="T154" fmla="+- 0 1704 503"/>
                  <a:gd name="T155" fmla="*/ 1704 h 1235"/>
                  <a:gd name="T156" fmla="+- 0 11985 11985"/>
                  <a:gd name="T157" fmla="*/ T156 w 3493"/>
                  <a:gd name="T158" fmla="+- 0 1738 503"/>
                  <a:gd name="T159" fmla="*/ 1738 h 123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3493" h="1235">
                    <a:moveTo>
                      <a:pt x="3493" y="98"/>
                    </a:moveTo>
                    <a:lnTo>
                      <a:pt x="3424" y="91"/>
                    </a:lnTo>
                    <a:lnTo>
                      <a:pt x="3338" y="83"/>
                    </a:lnTo>
                    <a:lnTo>
                      <a:pt x="3237" y="73"/>
                    </a:lnTo>
                    <a:lnTo>
                      <a:pt x="3122" y="63"/>
                    </a:lnTo>
                    <a:lnTo>
                      <a:pt x="2996" y="53"/>
                    </a:lnTo>
                    <a:lnTo>
                      <a:pt x="2859" y="42"/>
                    </a:lnTo>
                    <a:lnTo>
                      <a:pt x="2715" y="32"/>
                    </a:lnTo>
                    <a:lnTo>
                      <a:pt x="2564" y="23"/>
                    </a:lnTo>
                    <a:lnTo>
                      <a:pt x="2409" y="14"/>
                    </a:lnTo>
                    <a:lnTo>
                      <a:pt x="2250" y="8"/>
                    </a:lnTo>
                    <a:lnTo>
                      <a:pt x="2091" y="3"/>
                    </a:lnTo>
                    <a:lnTo>
                      <a:pt x="1933" y="0"/>
                    </a:lnTo>
                    <a:lnTo>
                      <a:pt x="1777" y="0"/>
                    </a:lnTo>
                    <a:lnTo>
                      <a:pt x="1625" y="2"/>
                    </a:lnTo>
                    <a:lnTo>
                      <a:pt x="1480" y="8"/>
                    </a:lnTo>
                    <a:lnTo>
                      <a:pt x="1342" y="18"/>
                    </a:lnTo>
                    <a:lnTo>
                      <a:pt x="1214" y="31"/>
                    </a:lnTo>
                    <a:lnTo>
                      <a:pt x="1097" y="49"/>
                    </a:lnTo>
                    <a:lnTo>
                      <a:pt x="994" y="71"/>
                    </a:lnTo>
                    <a:lnTo>
                      <a:pt x="905" y="98"/>
                    </a:lnTo>
                    <a:lnTo>
                      <a:pt x="826" y="132"/>
                    </a:lnTo>
                    <a:lnTo>
                      <a:pt x="751" y="173"/>
                    </a:lnTo>
                    <a:lnTo>
                      <a:pt x="680" y="221"/>
                    </a:lnTo>
                    <a:lnTo>
                      <a:pt x="612" y="274"/>
                    </a:lnTo>
                    <a:lnTo>
                      <a:pt x="548" y="332"/>
                    </a:lnTo>
                    <a:lnTo>
                      <a:pt x="487" y="394"/>
                    </a:lnTo>
                    <a:lnTo>
                      <a:pt x="430" y="460"/>
                    </a:lnTo>
                    <a:lnTo>
                      <a:pt x="376" y="527"/>
                    </a:lnTo>
                    <a:lnTo>
                      <a:pt x="326" y="597"/>
                    </a:lnTo>
                    <a:lnTo>
                      <a:pt x="279" y="667"/>
                    </a:lnTo>
                    <a:lnTo>
                      <a:pt x="236" y="737"/>
                    </a:lnTo>
                    <a:lnTo>
                      <a:pt x="196" y="806"/>
                    </a:lnTo>
                    <a:lnTo>
                      <a:pt x="160" y="874"/>
                    </a:lnTo>
                    <a:lnTo>
                      <a:pt x="127" y="939"/>
                    </a:lnTo>
                    <a:lnTo>
                      <a:pt x="97" y="1001"/>
                    </a:lnTo>
                    <a:lnTo>
                      <a:pt x="71" y="1059"/>
                    </a:lnTo>
                    <a:lnTo>
                      <a:pt x="29" y="1160"/>
                    </a:lnTo>
                    <a:lnTo>
                      <a:pt x="13" y="1201"/>
                    </a:lnTo>
                    <a:lnTo>
                      <a:pt x="0" y="1235"/>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9" name="Group 245"/>
            <p:cNvGrpSpPr>
              <a:grpSpLocks/>
            </p:cNvGrpSpPr>
            <p:nvPr/>
          </p:nvGrpSpPr>
          <p:grpSpPr bwMode="auto">
            <a:xfrm>
              <a:off x="13100" y="182"/>
              <a:ext cx="93" cy="186"/>
              <a:chOff x="13100" y="182"/>
              <a:chExt cx="93" cy="186"/>
            </a:xfrm>
          </p:grpSpPr>
          <p:sp>
            <p:nvSpPr>
              <p:cNvPr id="244" name="Freeform 246"/>
              <p:cNvSpPr>
                <a:spLocks/>
              </p:cNvSpPr>
              <p:nvPr/>
            </p:nvSpPr>
            <p:spPr bwMode="auto">
              <a:xfrm>
                <a:off x="13100" y="182"/>
                <a:ext cx="93" cy="186"/>
              </a:xfrm>
              <a:custGeom>
                <a:avLst/>
                <a:gdLst>
                  <a:gd name="T0" fmla="+- 0 13193 13100"/>
                  <a:gd name="T1" fmla="*/ T0 w 93"/>
                  <a:gd name="T2" fmla="+- 0 369 182"/>
                  <a:gd name="T3" fmla="*/ 369 h 186"/>
                  <a:gd name="T4" fmla="+- 0 13100 13100"/>
                  <a:gd name="T5" fmla="*/ T4 w 93"/>
                  <a:gd name="T6" fmla="+- 0 276 182"/>
                  <a:gd name="T7" fmla="*/ 276 h 186"/>
                  <a:gd name="T8" fmla="+- 0 13193 13100"/>
                  <a:gd name="T9" fmla="*/ T8 w 93"/>
                  <a:gd name="T10" fmla="+- 0 182 182"/>
                  <a:gd name="T11" fmla="*/ 182 h 186"/>
                </a:gdLst>
                <a:ahLst/>
                <a:cxnLst>
                  <a:cxn ang="0">
                    <a:pos x="T1" y="T3"/>
                  </a:cxn>
                  <a:cxn ang="0">
                    <a:pos x="T5" y="T7"/>
                  </a:cxn>
                  <a:cxn ang="0">
                    <a:pos x="T9" y="T11"/>
                  </a:cxn>
                </a:cxnLst>
                <a:rect l="0" t="0" r="r" b="b"/>
                <a:pathLst>
                  <a:path w="93" h="186">
                    <a:moveTo>
                      <a:pt x="93" y="187"/>
                    </a:moveTo>
                    <a:lnTo>
                      <a:pt x="0" y="94"/>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30" name="Group 247"/>
            <p:cNvGrpSpPr>
              <a:grpSpLocks/>
            </p:cNvGrpSpPr>
            <p:nvPr/>
          </p:nvGrpSpPr>
          <p:grpSpPr bwMode="auto">
            <a:xfrm>
              <a:off x="14770" y="183"/>
              <a:ext cx="93" cy="186"/>
              <a:chOff x="14770" y="183"/>
              <a:chExt cx="93" cy="186"/>
            </a:xfrm>
          </p:grpSpPr>
          <p:sp>
            <p:nvSpPr>
              <p:cNvPr id="243" name="Freeform 248"/>
              <p:cNvSpPr>
                <a:spLocks/>
              </p:cNvSpPr>
              <p:nvPr/>
            </p:nvSpPr>
            <p:spPr bwMode="auto">
              <a:xfrm>
                <a:off x="14770" y="183"/>
                <a:ext cx="93" cy="186"/>
              </a:xfrm>
              <a:custGeom>
                <a:avLst/>
                <a:gdLst>
                  <a:gd name="T0" fmla="+- 0 14770 14770"/>
                  <a:gd name="T1" fmla="*/ T0 w 93"/>
                  <a:gd name="T2" fmla="+- 0 183 183"/>
                  <a:gd name="T3" fmla="*/ 183 h 186"/>
                  <a:gd name="T4" fmla="+- 0 14863 14770"/>
                  <a:gd name="T5" fmla="*/ T4 w 93"/>
                  <a:gd name="T6" fmla="+- 0 276 183"/>
                  <a:gd name="T7" fmla="*/ 276 h 186"/>
                  <a:gd name="T8" fmla="+- 0 14770 14770"/>
                  <a:gd name="T9" fmla="*/ T8 w 93"/>
                  <a:gd name="T10" fmla="+- 0 369 183"/>
                  <a:gd name="T11" fmla="*/ 369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31" name="Group 249"/>
            <p:cNvGrpSpPr>
              <a:grpSpLocks/>
            </p:cNvGrpSpPr>
            <p:nvPr/>
          </p:nvGrpSpPr>
          <p:grpSpPr bwMode="auto">
            <a:xfrm>
              <a:off x="13108" y="276"/>
              <a:ext cx="1755" cy="2"/>
              <a:chOff x="13108" y="276"/>
              <a:chExt cx="1755" cy="2"/>
            </a:xfrm>
          </p:grpSpPr>
          <p:sp>
            <p:nvSpPr>
              <p:cNvPr id="242" name="Freeform 250"/>
              <p:cNvSpPr>
                <a:spLocks/>
              </p:cNvSpPr>
              <p:nvPr/>
            </p:nvSpPr>
            <p:spPr bwMode="auto">
              <a:xfrm>
                <a:off x="13108" y="276"/>
                <a:ext cx="1755" cy="2"/>
              </a:xfrm>
              <a:custGeom>
                <a:avLst/>
                <a:gdLst>
                  <a:gd name="T0" fmla="+- 0 13108 13108"/>
                  <a:gd name="T1" fmla="*/ T0 w 1755"/>
                  <a:gd name="T2" fmla="+- 0 14862 13108"/>
                  <a:gd name="T3" fmla="*/ T2 w 1755"/>
                </a:gdLst>
                <a:ahLst/>
                <a:cxnLst>
                  <a:cxn ang="0">
                    <a:pos x="T1" y="0"/>
                  </a:cxn>
                  <a:cxn ang="0">
                    <a:pos x="T3" y="0"/>
                  </a:cxn>
                </a:cxnLst>
                <a:rect l="0" t="0" r="r" b="b"/>
                <a:pathLst>
                  <a:path w="1755">
                    <a:moveTo>
                      <a:pt x="0" y="0"/>
                    </a:moveTo>
                    <a:lnTo>
                      <a:pt x="1754"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262" name="Group 261"/>
          <p:cNvGrpSpPr>
            <a:grpSpLocks/>
          </p:cNvGrpSpPr>
          <p:nvPr/>
        </p:nvGrpSpPr>
        <p:grpSpPr bwMode="auto">
          <a:xfrm>
            <a:off x="5317190" y="4825020"/>
            <a:ext cx="1466016" cy="203788"/>
            <a:chOff x="6332" y="269"/>
            <a:chExt cx="3889" cy="212"/>
          </a:xfrm>
        </p:grpSpPr>
        <p:grpSp>
          <p:nvGrpSpPr>
            <p:cNvPr id="263" name="Group 262"/>
            <p:cNvGrpSpPr>
              <a:grpSpLocks/>
            </p:cNvGrpSpPr>
            <p:nvPr/>
          </p:nvGrpSpPr>
          <p:grpSpPr bwMode="auto">
            <a:xfrm>
              <a:off x="6345" y="282"/>
              <a:ext cx="93" cy="186"/>
              <a:chOff x="6345" y="282"/>
              <a:chExt cx="93" cy="186"/>
            </a:xfrm>
          </p:grpSpPr>
          <p:sp>
            <p:nvSpPr>
              <p:cNvPr id="268" name="Freeform 263"/>
              <p:cNvSpPr>
                <a:spLocks/>
              </p:cNvSpPr>
              <p:nvPr/>
            </p:nvSpPr>
            <p:spPr bwMode="auto">
              <a:xfrm>
                <a:off x="6345" y="282"/>
                <a:ext cx="93" cy="186"/>
              </a:xfrm>
              <a:custGeom>
                <a:avLst/>
                <a:gdLst>
                  <a:gd name="T0" fmla="+- 0 6438 6345"/>
                  <a:gd name="T1" fmla="*/ T0 w 93"/>
                  <a:gd name="T2" fmla="+- 0 468 282"/>
                  <a:gd name="T3" fmla="*/ 468 h 186"/>
                  <a:gd name="T4" fmla="+- 0 6345 6345"/>
                  <a:gd name="T5" fmla="*/ T4 w 93"/>
                  <a:gd name="T6" fmla="+- 0 375 282"/>
                  <a:gd name="T7" fmla="*/ 375 h 186"/>
                  <a:gd name="T8" fmla="+- 0 6438 6345"/>
                  <a:gd name="T9" fmla="*/ T8 w 93"/>
                  <a:gd name="T10" fmla="+- 0 282 282"/>
                  <a:gd name="T11" fmla="*/ 282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4" name="Group 264"/>
            <p:cNvGrpSpPr>
              <a:grpSpLocks/>
            </p:cNvGrpSpPr>
            <p:nvPr/>
          </p:nvGrpSpPr>
          <p:grpSpPr bwMode="auto">
            <a:xfrm>
              <a:off x="10115" y="282"/>
              <a:ext cx="93" cy="186"/>
              <a:chOff x="10115" y="282"/>
              <a:chExt cx="93" cy="186"/>
            </a:xfrm>
          </p:grpSpPr>
          <p:sp>
            <p:nvSpPr>
              <p:cNvPr id="267" name="Freeform 265"/>
              <p:cNvSpPr>
                <a:spLocks/>
              </p:cNvSpPr>
              <p:nvPr/>
            </p:nvSpPr>
            <p:spPr bwMode="auto">
              <a:xfrm>
                <a:off x="10115" y="282"/>
                <a:ext cx="93" cy="186"/>
              </a:xfrm>
              <a:custGeom>
                <a:avLst/>
                <a:gdLst>
                  <a:gd name="T0" fmla="+- 0 10115 10115"/>
                  <a:gd name="T1" fmla="*/ T0 w 93"/>
                  <a:gd name="T2" fmla="+- 0 282 282"/>
                  <a:gd name="T3" fmla="*/ 282 h 186"/>
                  <a:gd name="T4" fmla="+- 0 10208 10115"/>
                  <a:gd name="T5" fmla="*/ T4 w 93"/>
                  <a:gd name="T6" fmla="+- 0 375 282"/>
                  <a:gd name="T7" fmla="*/ 375 h 186"/>
                  <a:gd name="T8" fmla="+- 0 10115 10115"/>
                  <a:gd name="T9" fmla="*/ T8 w 93"/>
                  <a:gd name="T10" fmla="+- 0 468 282"/>
                  <a:gd name="T11" fmla="*/ 468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5" name="Group 266"/>
            <p:cNvGrpSpPr>
              <a:grpSpLocks/>
            </p:cNvGrpSpPr>
            <p:nvPr/>
          </p:nvGrpSpPr>
          <p:grpSpPr bwMode="auto">
            <a:xfrm>
              <a:off x="6353" y="375"/>
              <a:ext cx="3854" cy="2"/>
              <a:chOff x="6353" y="375"/>
              <a:chExt cx="3854" cy="2"/>
            </a:xfrm>
          </p:grpSpPr>
          <p:sp>
            <p:nvSpPr>
              <p:cNvPr id="266" name="Freeform 267"/>
              <p:cNvSpPr>
                <a:spLocks/>
              </p:cNvSpPr>
              <p:nvPr/>
            </p:nvSpPr>
            <p:spPr bwMode="auto">
              <a:xfrm>
                <a:off x="6353" y="375"/>
                <a:ext cx="3854" cy="2"/>
              </a:xfrm>
              <a:custGeom>
                <a:avLst/>
                <a:gdLst>
                  <a:gd name="T0" fmla="+- 0 6353 6353"/>
                  <a:gd name="T1" fmla="*/ T0 w 3854"/>
                  <a:gd name="T2" fmla="+- 0 10207 6353"/>
                  <a:gd name="T3" fmla="*/ T2 w 3854"/>
                </a:gdLst>
                <a:ahLst/>
                <a:cxnLst>
                  <a:cxn ang="0">
                    <a:pos x="T1" y="0"/>
                  </a:cxn>
                  <a:cxn ang="0">
                    <a:pos x="T3" y="0"/>
                  </a:cxn>
                </a:cxnLst>
                <a:rect l="0" t="0" r="r" b="b"/>
                <a:pathLst>
                  <a:path w="3854">
                    <a:moveTo>
                      <a:pt x="0" y="0"/>
                    </a:moveTo>
                    <a:lnTo>
                      <a:pt x="3854"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269" name="Rectangle 268"/>
          <p:cNvSpPr/>
          <p:nvPr/>
        </p:nvSpPr>
        <p:spPr>
          <a:xfrm>
            <a:off x="179513" y="2609241"/>
            <a:ext cx="4896544" cy="1477328"/>
          </a:xfrm>
          <a:prstGeom prst="rect">
            <a:avLst/>
          </a:prstGeom>
        </p:spPr>
        <p:txBody>
          <a:bodyPr wrap="square">
            <a:spAutoFit/>
          </a:bodyPr>
          <a:lstStyle/>
          <a:p>
            <a:pPr algn="just"/>
            <a:r>
              <a:rPr lang="en-US" dirty="0" smtClean="0"/>
              <a:t>The Figures show </a:t>
            </a:r>
            <a:r>
              <a:rPr lang="en-US" dirty="0"/>
              <a:t>the effect of dip.  </a:t>
            </a:r>
            <a:r>
              <a:rPr lang="en-US" b="1" dirty="0" smtClean="0">
                <a:solidFill>
                  <a:srgbClr val="0070C0"/>
                </a:solidFill>
              </a:rPr>
              <a:t>As the angle of dip </a:t>
            </a:r>
            <a:r>
              <a:rPr lang="en-US" b="1" dirty="0">
                <a:solidFill>
                  <a:srgbClr val="0070C0"/>
                </a:solidFill>
              </a:rPr>
              <a:t>decreases </a:t>
            </a:r>
            <a:r>
              <a:rPr lang="en-US" dirty="0"/>
              <a:t>from steeply dipping in </a:t>
            </a:r>
            <a:r>
              <a:rPr lang="en-US" dirty="0" smtClean="0"/>
              <a:t>Figure 3a </a:t>
            </a:r>
            <a:r>
              <a:rPr lang="en-US" dirty="0"/>
              <a:t>to shallowly dipping in figure 3c </a:t>
            </a:r>
            <a:r>
              <a:rPr lang="en-US" b="1" dirty="0">
                <a:solidFill>
                  <a:srgbClr val="0070C0"/>
                </a:solidFill>
              </a:rPr>
              <a:t>the </a:t>
            </a:r>
            <a:r>
              <a:rPr lang="en-US" b="1" dirty="0" smtClean="0">
                <a:solidFill>
                  <a:srgbClr val="0070C0"/>
                </a:solidFill>
              </a:rPr>
              <a:t>outcrop on </a:t>
            </a:r>
            <a:r>
              <a:rPr lang="en-US" b="1" dirty="0">
                <a:solidFill>
                  <a:srgbClr val="0070C0"/>
                </a:solidFill>
              </a:rPr>
              <a:t>the map becomes wider and wider.</a:t>
            </a:r>
            <a:endParaRPr lang="en-GB" b="1" dirty="0">
              <a:solidFill>
                <a:srgbClr val="0070C0"/>
              </a:solidFill>
            </a:endParaRPr>
          </a:p>
        </p:txBody>
      </p:sp>
      <p:sp>
        <p:nvSpPr>
          <p:cNvPr id="270" name="Rectangle 269"/>
          <p:cNvSpPr/>
          <p:nvPr/>
        </p:nvSpPr>
        <p:spPr>
          <a:xfrm>
            <a:off x="179511" y="4371525"/>
            <a:ext cx="4896545" cy="1477328"/>
          </a:xfrm>
          <a:prstGeom prst="rect">
            <a:avLst/>
          </a:prstGeom>
        </p:spPr>
        <p:txBody>
          <a:bodyPr wrap="square">
            <a:spAutoFit/>
          </a:bodyPr>
          <a:lstStyle/>
          <a:p>
            <a:pPr algn="just"/>
            <a:r>
              <a:rPr lang="en-US" b="1" dirty="0">
                <a:solidFill>
                  <a:srgbClr val="0070C0"/>
                </a:solidFill>
              </a:rPr>
              <a:t>In figure 3d the beds have the same dip, but the topography </a:t>
            </a:r>
            <a:r>
              <a:rPr lang="en-US" b="1" dirty="0" smtClean="0">
                <a:solidFill>
                  <a:srgbClr val="0070C0"/>
                </a:solidFill>
              </a:rPr>
              <a:t>varies. </a:t>
            </a:r>
            <a:r>
              <a:rPr lang="en-US" dirty="0" smtClean="0"/>
              <a:t>Where </a:t>
            </a:r>
            <a:r>
              <a:rPr lang="en-US" dirty="0"/>
              <a:t>the topography is steepest on the hillside the outcrop is narrow, where the topography is horizontal along the hill top the outcrop </a:t>
            </a:r>
            <a:r>
              <a:rPr lang="en-US" dirty="0" smtClean="0"/>
              <a:t>gets </a:t>
            </a:r>
            <a:r>
              <a:rPr lang="en-US" dirty="0"/>
              <a:t>wider</a:t>
            </a:r>
            <a:endParaRPr lang="en-GB" dirty="0"/>
          </a:p>
        </p:txBody>
      </p:sp>
      <p:sp>
        <p:nvSpPr>
          <p:cNvPr id="271" name="Rectangle 270"/>
          <p:cNvSpPr/>
          <p:nvPr/>
        </p:nvSpPr>
        <p:spPr>
          <a:xfrm>
            <a:off x="5991622" y="2054288"/>
            <a:ext cx="825867" cy="369332"/>
          </a:xfrm>
          <a:prstGeom prst="rect">
            <a:avLst/>
          </a:prstGeom>
        </p:spPr>
        <p:txBody>
          <a:bodyPr wrap="none">
            <a:spAutoFit/>
          </a:bodyPr>
          <a:lstStyle/>
          <a:p>
            <a:r>
              <a:rPr lang="en-US" dirty="0" smtClean="0"/>
              <a:t>Fig: 3a</a:t>
            </a:r>
            <a:endParaRPr lang="en-GB" dirty="0"/>
          </a:p>
        </p:txBody>
      </p:sp>
      <p:sp>
        <p:nvSpPr>
          <p:cNvPr id="272" name="Rectangle 271"/>
          <p:cNvSpPr/>
          <p:nvPr/>
        </p:nvSpPr>
        <p:spPr>
          <a:xfrm>
            <a:off x="5985060" y="4008305"/>
            <a:ext cx="956672" cy="369332"/>
          </a:xfrm>
          <a:prstGeom prst="rect">
            <a:avLst/>
          </a:prstGeom>
        </p:spPr>
        <p:txBody>
          <a:bodyPr wrap="none">
            <a:spAutoFit/>
          </a:bodyPr>
          <a:lstStyle/>
          <a:p>
            <a:r>
              <a:rPr lang="en-US" dirty="0" smtClean="0"/>
              <a:t>Fig :  3b</a:t>
            </a:r>
            <a:endParaRPr lang="en-GB" dirty="0"/>
          </a:p>
        </p:txBody>
      </p:sp>
      <p:sp>
        <p:nvSpPr>
          <p:cNvPr id="273" name="Rectangle 272"/>
          <p:cNvSpPr/>
          <p:nvPr/>
        </p:nvSpPr>
        <p:spPr>
          <a:xfrm>
            <a:off x="5325106" y="5775219"/>
            <a:ext cx="948744" cy="369332"/>
          </a:xfrm>
          <a:prstGeom prst="rect">
            <a:avLst/>
          </a:prstGeom>
        </p:spPr>
        <p:txBody>
          <a:bodyPr wrap="square">
            <a:spAutoFit/>
          </a:bodyPr>
          <a:lstStyle/>
          <a:p>
            <a:r>
              <a:rPr lang="en-US" dirty="0" smtClean="0"/>
              <a:t>Fig :  3c</a:t>
            </a:r>
            <a:endParaRPr lang="en-GB" dirty="0"/>
          </a:p>
        </p:txBody>
      </p:sp>
      <p:sp>
        <p:nvSpPr>
          <p:cNvPr id="274" name="Rectangle 273"/>
          <p:cNvSpPr/>
          <p:nvPr/>
        </p:nvSpPr>
        <p:spPr>
          <a:xfrm>
            <a:off x="7176060" y="5789205"/>
            <a:ext cx="959878" cy="369332"/>
          </a:xfrm>
          <a:prstGeom prst="rect">
            <a:avLst/>
          </a:prstGeom>
        </p:spPr>
        <p:txBody>
          <a:bodyPr wrap="none">
            <a:spAutoFit/>
          </a:bodyPr>
          <a:lstStyle/>
          <a:p>
            <a:r>
              <a:rPr lang="en-US" dirty="0"/>
              <a:t>Fig :  </a:t>
            </a:r>
            <a:r>
              <a:rPr lang="en-US" dirty="0" smtClean="0"/>
              <a:t>3d</a:t>
            </a:r>
            <a:endParaRPr lang="en-GB" dirty="0"/>
          </a:p>
        </p:txBody>
      </p:sp>
      <p:sp>
        <p:nvSpPr>
          <p:cNvPr id="2" name="TextBox 1"/>
          <p:cNvSpPr txBox="1"/>
          <p:nvPr/>
        </p:nvSpPr>
        <p:spPr>
          <a:xfrm>
            <a:off x="113030" y="247255"/>
            <a:ext cx="8621539" cy="430887"/>
          </a:xfrm>
          <a:prstGeom prst="rect">
            <a:avLst/>
          </a:prstGeom>
          <a:solidFill>
            <a:schemeClr val="bg1">
              <a:lumMod val="95000"/>
            </a:schemeClr>
          </a:solidFill>
        </p:spPr>
        <p:txBody>
          <a:bodyPr wrap="square" rtlCol="0">
            <a:spAutoFit/>
          </a:bodyPr>
          <a:lstStyle/>
          <a:p>
            <a:r>
              <a:rPr lang="en-GB" sz="2200" b="1" u="sng" dirty="0" smtClean="0"/>
              <a:t>The Effect of Topography + Dip on actual thickness of  rock bed</a:t>
            </a:r>
            <a:endParaRPr lang="en-GB" sz="2200" b="1" u="sng" dirty="0"/>
          </a:p>
        </p:txBody>
      </p:sp>
      <p:sp>
        <p:nvSpPr>
          <p:cNvPr id="3" name="TextBox 2"/>
          <p:cNvSpPr txBox="1"/>
          <p:nvPr/>
        </p:nvSpPr>
        <p:spPr>
          <a:xfrm>
            <a:off x="179513" y="5971552"/>
            <a:ext cx="4536504" cy="369332"/>
          </a:xfrm>
          <a:prstGeom prst="rect">
            <a:avLst/>
          </a:prstGeom>
          <a:noFill/>
        </p:spPr>
        <p:txBody>
          <a:bodyPr wrap="square" rtlCol="0">
            <a:spAutoFit/>
          </a:bodyPr>
          <a:lstStyle/>
          <a:p>
            <a:r>
              <a:rPr lang="en-GB" b="1" dirty="0" smtClean="0">
                <a:solidFill>
                  <a:srgbClr val="0070C0"/>
                </a:solidFill>
              </a:rPr>
              <a:t>Why is this important?</a:t>
            </a:r>
          </a:p>
        </p:txBody>
      </p:sp>
      <p:sp>
        <p:nvSpPr>
          <p:cNvPr id="4" name="Rectangle 3"/>
          <p:cNvSpPr/>
          <p:nvPr/>
        </p:nvSpPr>
        <p:spPr>
          <a:xfrm>
            <a:off x="190180" y="6340884"/>
            <a:ext cx="4508927" cy="369332"/>
          </a:xfrm>
          <a:prstGeom prst="rect">
            <a:avLst/>
          </a:prstGeom>
        </p:spPr>
        <p:txBody>
          <a:bodyPr wrap="none">
            <a:spAutoFit/>
          </a:bodyPr>
          <a:lstStyle/>
          <a:p>
            <a:r>
              <a:rPr lang="en-GB" dirty="0"/>
              <a:t>Because we need to know </a:t>
            </a:r>
            <a:r>
              <a:rPr lang="en-GB" b="1" dirty="0">
                <a:solidFill>
                  <a:srgbClr val="0070C0"/>
                </a:solidFill>
              </a:rPr>
              <a:t>‘True Thickness’</a:t>
            </a:r>
          </a:p>
        </p:txBody>
      </p:sp>
      <p:cxnSp>
        <p:nvCxnSpPr>
          <p:cNvPr id="6" name="Straight Arrow Connector 5"/>
          <p:cNvCxnSpPr/>
          <p:nvPr/>
        </p:nvCxnSpPr>
        <p:spPr>
          <a:xfrm>
            <a:off x="5208933" y="2334916"/>
            <a:ext cx="27540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58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894648" y="639851"/>
            <a:ext cx="5196614"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Calculating true thickness of a bed</a:t>
            </a:r>
          </a:p>
        </p:txBody>
      </p:sp>
      <p:sp>
        <p:nvSpPr>
          <p:cNvPr id="9" name="TextBox 8"/>
          <p:cNvSpPr txBox="1"/>
          <p:nvPr/>
        </p:nvSpPr>
        <p:spPr>
          <a:xfrm>
            <a:off x="395536" y="1412776"/>
            <a:ext cx="8424936" cy="4154984"/>
          </a:xfrm>
          <a:prstGeom prst="rect">
            <a:avLst/>
          </a:prstGeom>
          <a:noFill/>
        </p:spPr>
        <p:txBody>
          <a:bodyPr wrap="square" rtlCol="0">
            <a:spAutoFit/>
          </a:bodyPr>
          <a:lstStyle/>
          <a:p>
            <a:pPr>
              <a:buFont typeface="Arial" pitchFamily="34" charset="0"/>
              <a:buChar char="•"/>
            </a:pPr>
            <a:r>
              <a:rPr lang="en-GB" dirty="0" smtClean="0"/>
              <a:t> Calculating true thickness from a map is actually very simple, just plug all the</a:t>
            </a:r>
          </a:p>
          <a:p>
            <a:r>
              <a:rPr lang="en-GB" dirty="0"/>
              <a:t> </a:t>
            </a:r>
            <a:r>
              <a:rPr lang="en-GB" dirty="0" smtClean="0"/>
              <a:t>                             necessary numbers into the following equation:</a:t>
            </a:r>
          </a:p>
          <a:p>
            <a:r>
              <a:rPr lang="en-GB" dirty="0" smtClean="0"/>
              <a:t>			</a:t>
            </a:r>
          </a:p>
          <a:p>
            <a:endParaRPr lang="en-GB" dirty="0" smtClean="0"/>
          </a:p>
          <a:p>
            <a:pPr algn="ctr"/>
            <a:r>
              <a:rPr lang="en-GB" sz="2000" b="1" dirty="0" smtClean="0">
                <a:solidFill>
                  <a:srgbClr val="0070C0"/>
                </a:solidFill>
              </a:rPr>
              <a:t>True thickness (t) = width of outcrop (w) x sin (</a:t>
            </a:r>
            <a:r>
              <a:rPr lang="es-ES" sz="2000" b="1" dirty="0" smtClean="0">
                <a:solidFill>
                  <a:srgbClr val="0070C0"/>
                </a:solidFill>
              </a:rPr>
              <a:t>θ) (angle of dip)</a:t>
            </a:r>
            <a:endParaRPr lang="en-GB" sz="2000" b="1" dirty="0" smtClean="0">
              <a:solidFill>
                <a:srgbClr val="0070C0"/>
              </a:solidFill>
            </a:endParaRPr>
          </a:p>
          <a:p>
            <a:endParaRPr lang="en-GB" dirty="0" smtClean="0"/>
          </a:p>
          <a:p>
            <a:endParaRPr lang="en-GB" dirty="0" smtClean="0"/>
          </a:p>
          <a:p>
            <a:endParaRPr lang="en-GB" dirty="0" smtClean="0"/>
          </a:p>
          <a:p>
            <a:endParaRPr lang="en-GB" dirty="0" smtClean="0"/>
          </a:p>
          <a:p>
            <a:pPr>
              <a:buFont typeface="Arial" pitchFamily="34" charset="0"/>
              <a:buChar char="•"/>
            </a:pPr>
            <a:r>
              <a:rPr lang="en-GB" dirty="0" smtClean="0"/>
              <a:t>        </a:t>
            </a:r>
            <a:r>
              <a:rPr lang="en-GB" b="1" dirty="0" smtClean="0">
                <a:solidFill>
                  <a:srgbClr val="0070C0"/>
                </a:solidFill>
              </a:rPr>
              <a:t>Example: </a:t>
            </a:r>
            <a:r>
              <a:rPr lang="en-GB" dirty="0" smtClean="0"/>
              <a:t>If the width of an outcrop is 100m and has a dip of 14</a:t>
            </a:r>
            <a:r>
              <a:rPr lang="en-GB" baseline="30000" dirty="0" smtClean="0"/>
              <a:t>o</a:t>
            </a:r>
            <a:r>
              <a:rPr lang="en-GB" dirty="0" smtClean="0"/>
              <a:t> calculate </a:t>
            </a:r>
          </a:p>
          <a:p>
            <a:r>
              <a:rPr lang="en-GB" dirty="0"/>
              <a:t> </a:t>
            </a:r>
            <a:r>
              <a:rPr lang="en-GB" dirty="0" smtClean="0"/>
              <a:t>                                                        the true thickness</a:t>
            </a:r>
          </a:p>
          <a:p>
            <a:endParaRPr lang="en-GB" dirty="0" smtClean="0"/>
          </a:p>
          <a:p>
            <a:pPr algn="ctr"/>
            <a:r>
              <a:rPr lang="en-GB" sz="2400" dirty="0" smtClean="0"/>
              <a:t>t = 100m x sin(14)</a:t>
            </a:r>
          </a:p>
          <a:p>
            <a:pPr algn="ctr"/>
            <a:r>
              <a:rPr lang="en-GB" sz="2400" b="1" dirty="0" smtClean="0">
                <a:solidFill>
                  <a:srgbClr val="0070C0"/>
                </a:solidFill>
              </a:rPr>
              <a:t>t = 24.2 m</a:t>
            </a:r>
          </a:p>
        </p:txBody>
      </p:sp>
    </p:spTree>
    <p:extLst>
      <p:ext uri="{BB962C8B-B14F-4D97-AF65-F5344CB8AC3E}">
        <p14:creationId xmlns:p14="http://schemas.microsoft.com/office/powerpoint/2010/main" val="51452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2" end="12"/>
                                            </p:txEl>
                                          </p:spTgt>
                                        </p:tgtEl>
                                        <p:attrNameLst>
                                          <p:attrName>style.visibility</p:attrName>
                                        </p:attrNameLst>
                                      </p:cBhvr>
                                      <p:to>
                                        <p:strVal val="visible"/>
                                      </p:to>
                                    </p:set>
                                    <p:anim calcmode="lin" valueType="num">
                                      <p:cBhvr additive="base">
                                        <p:cTn id="7" dur="500" fill="hold"/>
                                        <p:tgtEl>
                                          <p:spTgt spid="9">
                                            <p:txEl>
                                              <p:pRg st="12" end="1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3" end="13"/>
                                            </p:txEl>
                                          </p:spTgt>
                                        </p:tgtEl>
                                        <p:attrNameLst>
                                          <p:attrName>style.visibility</p:attrName>
                                        </p:attrNameLst>
                                      </p:cBhvr>
                                      <p:to>
                                        <p:strVal val="visible"/>
                                      </p:to>
                                    </p:set>
                                    <p:anim calcmode="lin" valueType="num">
                                      <p:cBhvr additive="base">
                                        <p:cTn id="13" dur="500" fill="hold"/>
                                        <p:tgtEl>
                                          <p:spTgt spid="9">
                                            <p:txEl>
                                              <p:pRg st="13" end="1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fault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60392" y="836712"/>
            <a:ext cx="3773859" cy="530395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64088" y="262389"/>
            <a:ext cx="3526147" cy="646331"/>
          </a:xfrm>
          <a:prstGeom prst="rect">
            <a:avLst/>
          </a:prstGeom>
          <a:solidFill>
            <a:schemeClr val="bg1">
              <a:lumMod val="95000"/>
            </a:schemeClr>
          </a:solidFill>
          <a:ln w="19050">
            <a:solidFill>
              <a:schemeClr val="tx1"/>
            </a:solidFill>
          </a:ln>
        </p:spPr>
        <p:txBody>
          <a:bodyPr wrap="square" rtlCol="0">
            <a:spAutoFit/>
          </a:bodyPr>
          <a:lstStyle/>
          <a:p>
            <a:pPr algn="just"/>
            <a:r>
              <a:rPr lang="en-GB" sz="1200" b="1" dirty="0" smtClean="0"/>
              <a:t>The relationship between geological map, geological cross section and the three dimensional structure.</a:t>
            </a:r>
            <a:endParaRPr lang="en-GB" sz="1200" b="1" dirty="0"/>
          </a:p>
        </p:txBody>
      </p:sp>
      <p:cxnSp>
        <p:nvCxnSpPr>
          <p:cNvPr id="4" name="Straight Arrow Connector 3"/>
          <p:cNvCxnSpPr/>
          <p:nvPr/>
        </p:nvCxnSpPr>
        <p:spPr>
          <a:xfrm flipV="1">
            <a:off x="6073259" y="3277537"/>
            <a:ext cx="1055259" cy="1468988"/>
          </a:xfrm>
          <a:prstGeom prst="straightConnector1">
            <a:avLst/>
          </a:prstGeom>
          <a:ln w="19050">
            <a:solidFill>
              <a:srgbClr val="0070C0"/>
            </a:solidFill>
            <a:tailEnd type="arrow"/>
          </a:ln>
        </p:spPr>
        <p:style>
          <a:lnRef idx="1">
            <a:schemeClr val="accent4"/>
          </a:lnRef>
          <a:fillRef idx="0">
            <a:schemeClr val="accent4"/>
          </a:fillRef>
          <a:effectRef idx="0">
            <a:schemeClr val="accent4"/>
          </a:effectRef>
          <a:fontRef idx="minor">
            <a:schemeClr val="tx1"/>
          </a:fontRef>
        </p:style>
      </p:cxnSp>
      <p:sp>
        <p:nvSpPr>
          <p:cNvPr id="5" name="TextBox 4"/>
          <p:cNvSpPr txBox="1"/>
          <p:nvPr/>
        </p:nvSpPr>
        <p:spPr>
          <a:xfrm>
            <a:off x="4283968" y="5324988"/>
            <a:ext cx="1080120" cy="1323439"/>
          </a:xfrm>
          <a:prstGeom prst="rect">
            <a:avLst/>
          </a:prstGeom>
          <a:solidFill>
            <a:schemeClr val="bg1">
              <a:lumMod val="95000"/>
            </a:schemeClr>
          </a:solidFill>
          <a:ln>
            <a:solidFill>
              <a:schemeClr val="tx1"/>
            </a:solidFill>
          </a:ln>
        </p:spPr>
        <p:txBody>
          <a:bodyPr wrap="square" rtlCol="0">
            <a:spAutoFit/>
          </a:bodyPr>
          <a:lstStyle/>
          <a:p>
            <a:pPr algn="just"/>
            <a:r>
              <a:rPr lang="en-GB" sz="1000" b="1" dirty="0" smtClean="0"/>
              <a:t>North - South section is drawn along the strike and so does not demonstrate the dip of the structure.</a:t>
            </a:r>
            <a:endParaRPr lang="en-GB" sz="1000" b="1" dirty="0"/>
          </a:p>
        </p:txBody>
      </p:sp>
      <p:sp>
        <p:nvSpPr>
          <p:cNvPr id="9" name="TextBox 8"/>
          <p:cNvSpPr txBox="1"/>
          <p:nvPr/>
        </p:nvSpPr>
        <p:spPr>
          <a:xfrm>
            <a:off x="143508" y="260648"/>
            <a:ext cx="5040560" cy="523220"/>
          </a:xfrm>
          <a:prstGeom prst="rect">
            <a:avLst/>
          </a:prstGeom>
          <a:solidFill>
            <a:schemeClr val="bg1">
              <a:lumMod val="95000"/>
            </a:schemeClr>
          </a:solidFill>
        </p:spPr>
        <p:txBody>
          <a:bodyPr wrap="square" rtlCol="0">
            <a:spAutoFit/>
          </a:bodyPr>
          <a:lstStyle/>
          <a:p>
            <a:r>
              <a:rPr lang="en-GB" sz="2800" b="1" dirty="0" smtClean="0">
                <a:solidFill>
                  <a:srgbClr val="0070C0"/>
                </a:solidFill>
              </a:rPr>
              <a:t>Outcrop Patterns on Maps</a:t>
            </a:r>
            <a:endParaRPr lang="en-GB" sz="2800" b="1" dirty="0">
              <a:solidFill>
                <a:srgbClr val="0070C0"/>
              </a:solidFill>
            </a:endParaRPr>
          </a:p>
        </p:txBody>
      </p:sp>
      <p:sp>
        <p:nvSpPr>
          <p:cNvPr id="10" name="TextBox 9"/>
          <p:cNvSpPr txBox="1"/>
          <p:nvPr/>
        </p:nvSpPr>
        <p:spPr>
          <a:xfrm>
            <a:off x="-508" y="920132"/>
            <a:ext cx="5328592" cy="707886"/>
          </a:xfrm>
          <a:prstGeom prst="rect">
            <a:avLst/>
          </a:prstGeom>
          <a:noFill/>
        </p:spPr>
        <p:txBody>
          <a:bodyPr wrap="square" rtlCol="0">
            <a:spAutoFit/>
          </a:bodyPr>
          <a:lstStyle/>
          <a:p>
            <a:r>
              <a:rPr lang="en-GB" sz="2000" b="1" dirty="0" smtClean="0">
                <a:solidFill>
                  <a:srgbClr val="0070C0"/>
                </a:solidFill>
              </a:rPr>
              <a:t>EIGHT RULES </a:t>
            </a:r>
            <a:r>
              <a:rPr lang="en-GB" sz="2000" dirty="0" smtClean="0"/>
              <a:t>cover all outcrop patterns </a:t>
            </a:r>
          </a:p>
          <a:p>
            <a:r>
              <a:rPr lang="en-GB" sz="2000" dirty="0" smtClean="0"/>
              <a:t>and enable maps to be interpreted successfully</a:t>
            </a:r>
            <a:endParaRPr lang="en-GB" sz="2000" dirty="0"/>
          </a:p>
        </p:txBody>
      </p:sp>
      <p:sp>
        <p:nvSpPr>
          <p:cNvPr id="11" name="TextBox 10"/>
          <p:cNvSpPr txBox="1"/>
          <p:nvPr/>
        </p:nvSpPr>
        <p:spPr>
          <a:xfrm>
            <a:off x="251520" y="1961147"/>
            <a:ext cx="3816424" cy="5570756"/>
          </a:xfrm>
          <a:prstGeom prst="rect">
            <a:avLst/>
          </a:prstGeom>
          <a:noFill/>
        </p:spPr>
        <p:txBody>
          <a:bodyPr wrap="square" rtlCol="0">
            <a:spAutoFit/>
          </a:bodyPr>
          <a:lstStyle/>
          <a:p>
            <a:pPr marL="342900" indent="-342900">
              <a:buAutoNum type="arabicPeriod"/>
            </a:pPr>
            <a:r>
              <a:rPr lang="en-GB" sz="2000" b="1" dirty="0" smtClean="0">
                <a:solidFill>
                  <a:srgbClr val="0070C0"/>
                </a:solidFill>
              </a:rPr>
              <a:t>Horizontal beds </a:t>
            </a:r>
            <a:r>
              <a:rPr lang="en-GB" sz="2000" dirty="0" smtClean="0"/>
              <a:t>–have outcrops which follow topographic contours </a:t>
            </a:r>
          </a:p>
          <a:p>
            <a:pPr marL="342900" indent="-342900">
              <a:buAutoNum type="arabicPeriod"/>
            </a:pPr>
            <a:endParaRPr lang="en-GB" sz="2000" dirty="0" smtClean="0"/>
          </a:p>
          <a:p>
            <a:pPr marL="342900" indent="-342900">
              <a:buAutoNum type="arabicPeriod"/>
            </a:pPr>
            <a:r>
              <a:rPr lang="en-GB" sz="2000" b="1" dirty="0" smtClean="0">
                <a:solidFill>
                  <a:srgbClr val="0070C0"/>
                </a:solidFill>
              </a:rPr>
              <a:t>Vertical beds </a:t>
            </a:r>
            <a:r>
              <a:rPr lang="en-GB" sz="2000" dirty="0" smtClean="0"/>
              <a:t>– have straight outcrops which ignore contours</a:t>
            </a:r>
            <a:r>
              <a:rPr lang="en-GB" sz="2000" dirty="0"/>
              <a:t> </a:t>
            </a:r>
            <a:endParaRPr lang="en-GB" sz="2000" dirty="0" smtClean="0"/>
          </a:p>
          <a:p>
            <a:pPr marL="342900" indent="-342900">
              <a:buAutoNum type="arabicPeriod"/>
            </a:pPr>
            <a:endParaRPr lang="en-GB" sz="2000" dirty="0" smtClean="0"/>
          </a:p>
          <a:p>
            <a:pPr marL="342900" indent="-342900" algn="just">
              <a:buAutoNum type="arabicPeriod"/>
            </a:pPr>
            <a:r>
              <a:rPr lang="en-GB" sz="2000" b="1" dirty="0" smtClean="0">
                <a:solidFill>
                  <a:srgbClr val="0070C0"/>
                </a:solidFill>
              </a:rPr>
              <a:t>Dipping beds </a:t>
            </a:r>
            <a:r>
              <a:rPr lang="en-GB" sz="2000" dirty="0" smtClean="0"/>
              <a:t>– have curved outcrops which cut across and respond to the contours because </a:t>
            </a:r>
            <a:r>
              <a:rPr lang="en-GB" sz="2000" b="1" dirty="0" smtClean="0">
                <a:solidFill>
                  <a:srgbClr val="0070C0"/>
                </a:solidFill>
              </a:rPr>
              <a:t>outcrops shift down dip as erosion lowers </a:t>
            </a:r>
          </a:p>
          <a:p>
            <a:pPr algn="just"/>
            <a:r>
              <a:rPr lang="en-GB" sz="2000" b="1" dirty="0">
                <a:solidFill>
                  <a:srgbClr val="0070C0"/>
                </a:solidFill>
              </a:rPr>
              <a:t> </a:t>
            </a:r>
            <a:r>
              <a:rPr lang="en-GB" sz="2000" b="1" dirty="0" smtClean="0">
                <a:solidFill>
                  <a:srgbClr val="0070C0"/>
                </a:solidFill>
              </a:rPr>
              <a:t>    the surface.</a:t>
            </a:r>
          </a:p>
          <a:p>
            <a:pPr marL="342900" indent="-342900">
              <a:buAutoNum type="arabicPeriod"/>
            </a:pPr>
            <a:endParaRPr lang="en-GB" sz="2000" dirty="0" smtClean="0"/>
          </a:p>
          <a:p>
            <a:pPr marL="342900" indent="-342900">
              <a:buAutoNum type="arabicPeriod"/>
            </a:pPr>
            <a:endParaRPr lang="en-GB" sz="1400" dirty="0"/>
          </a:p>
          <a:p>
            <a:pPr marL="342900" indent="-342900">
              <a:buAutoNum type="arabicPeriod"/>
            </a:pPr>
            <a:endParaRPr lang="en-GB" sz="1400" dirty="0" smtClean="0"/>
          </a:p>
          <a:p>
            <a:pPr marL="342900" indent="-342900">
              <a:buAutoNum type="arabicPeriod" startAt="5"/>
            </a:pPr>
            <a:endParaRPr lang="en-GB" sz="1400" dirty="0" smtClean="0"/>
          </a:p>
          <a:p>
            <a:pPr marL="342900" indent="-342900">
              <a:buAutoNum type="arabicPeriod" startAt="5"/>
            </a:pPr>
            <a:endParaRPr lang="en-GB" sz="1400" dirty="0" smtClean="0"/>
          </a:p>
        </p:txBody>
      </p:sp>
      <p:cxnSp>
        <p:nvCxnSpPr>
          <p:cNvPr id="13" name="Straight Arrow Connector 12"/>
          <p:cNvCxnSpPr/>
          <p:nvPr/>
        </p:nvCxnSpPr>
        <p:spPr>
          <a:xfrm flipH="1" flipV="1">
            <a:off x="7973372" y="3542192"/>
            <a:ext cx="72008" cy="166630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grpSp>
        <p:nvGrpSpPr>
          <p:cNvPr id="12" name="Group 2"/>
          <p:cNvGrpSpPr>
            <a:grpSpLocks/>
          </p:cNvGrpSpPr>
          <p:nvPr/>
        </p:nvGrpSpPr>
        <p:grpSpPr bwMode="auto">
          <a:xfrm>
            <a:off x="3355630" y="2056504"/>
            <a:ext cx="757374" cy="780750"/>
            <a:chOff x="5858" y="-38"/>
            <a:chExt cx="5131" cy="3745"/>
          </a:xfrm>
        </p:grpSpPr>
        <p:grpSp>
          <p:nvGrpSpPr>
            <p:cNvPr id="14" name="Group 3"/>
            <p:cNvGrpSpPr>
              <a:grpSpLocks/>
            </p:cNvGrpSpPr>
            <p:nvPr/>
          </p:nvGrpSpPr>
          <p:grpSpPr bwMode="auto">
            <a:xfrm>
              <a:off x="5868" y="2455"/>
              <a:ext cx="5111" cy="1241"/>
              <a:chOff x="5868" y="2455"/>
              <a:chExt cx="5111" cy="1241"/>
            </a:xfrm>
          </p:grpSpPr>
          <p:sp>
            <p:nvSpPr>
              <p:cNvPr id="109" name="Freeform 4"/>
              <p:cNvSpPr>
                <a:spLocks/>
              </p:cNvSpPr>
              <p:nvPr/>
            </p:nvSpPr>
            <p:spPr bwMode="auto">
              <a:xfrm>
                <a:off x="5868" y="2455"/>
                <a:ext cx="5111" cy="1241"/>
              </a:xfrm>
              <a:custGeom>
                <a:avLst/>
                <a:gdLst>
                  <a:gd name="T0" fmla="+- 0 5868 5868"/>
                  <a:gd name="T1" fmla="*/ T0 w 5111"/>
                  <a:gd name="T2" fmla="+- 0 3697 2455"/>
                  <a:gd name="T3" fmla="*/ 3697 h 1241"/>
                  <a:gd name="T4" fmla="+- 0 10980 5868"/>
                  <a:gd name="T5" fmla="*/ T4 w 5111"/>
                  <a:gd name="T6" fmla="+- 0 3697 2455"/>
                  <a:gd name="T7" fmla="*/ 3697 h 1241"/>
                  <a:gd name="T8" fmla="+- 0 10980 5868"/>
                  <a:gd name="T9" fmla="*/ T8 w 5111"/>
                  <a:gd name="T10" fmla="+- 0 2455 2455"/>
                  <a:gd name="T11" fmla="*/ 2455 h 1241"/>
                  <a:gd name="T12" fmla="+- 0 5868 5868"/>
                  <a:gd name="T13" fmla="*/ T12 w 5111"/>
                  <a:gd name="T14" fmla="+- 0 2455 2455"/>
                  <a:gd name="T15" fmla="*/ 2455 h 1241"/>
                  <a:gd name="T16" fmla="+- 0 5868 5868"/>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2" y="1242"/>
                    </a:lnTo>
                    <a:lnTo>
                      <a:pt x="5112"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14"/>
            <p:cNvGrpSpPr>
              <a:grpSpLocks/>
            </p:cNvGrpSpPr>
            <p:nvPr/>
          </p:nvGrpSpPr>
          <p:grpSpPr bwMode="auto">
            <a:xfrm>
              <a:off x="6090" y="-28"/>
              <a:ext cx="4617" cy="3379"/>
              <a:chOff x="6090" y="-28"/>
              <a:chExt cx="4617" cy="3379"/>
            </a:xfrm>
          </p:grpSpPr>
          <p:sp>
            <p:nvSpPr>
              <p:cNvPr id="108" name="Freeform 6"/>
              <p:cNvSpPr>
                <a:spLocks/>
              </p:cNvSpPr>
              <p:nvPr/>
            </p:nvSpPr>
            <p:spPr bwMode="auto">
              <a:xfrm>
                <a:off x="6090" y="-28"/>
                <a:ext cx="4617" cy="3379"/>
              </a:xfrm>
              <a:custGeom>
                <a:avLst/>
                <a:gdLst>
                  <a:gd name="T0" fmla="+- 0 6090 6090"/>
                  <a:gd name="T1" fmla="*/ T0 w 4617"/>
                  <a:gd name="T2" fmla="+- 0 3351 -28"/>
                  <a:gd name="T3" fmla="*/ 3351 h 3379"/>
                  <a:gd name="T4" fmla="+- 0 10708 6090"/>
                  <a:gd name="T5" fmla="*/ T4 w 4617"/>
                  <a:gd name="T6" fmla="+- 0 3351 -28"/>
                  <a:gd name="T7" fmla="*/ 3351 h 3379"/>
                  <a:gd name="T8" fmla="+- 0 10708 6090"/>
                  <a:gd name="T9" fmla="*/ T8 w 4617"/>
                  <a:gd name="T10" fmla="+- 0 -28 -28"/>
                  <a:gd name="T11" fmla="*/ -28 h 3379"/>
                  <a:gd name="T12" fmla="+- 0 6090 6090"/>
                  <a:gd name="T13" fmla="*/ T12 w 4617"/>
                  <a:gd name="T14" fmla="+- 0 -28 -28"/>
                  <a:gd name="T15" fmla="*/ -28 h 3379"/>
                  <a:gd name="T16" fmla="+- 0 6090 6090"/>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7"/>
            <p:cNvGrpSpPr>
              <a:grpSpLocks/>
            </p:cNvGrpSpPr>
            <p:nvPr/>
          </p:nvGrpSpPr>
          <p:grpSpPr bwMode="auto">
            <a:xfrm>
              <a:off x="8389" y="1970"/>
              <a:ext cx="1597" cy="210"/>
              <a:chOff x="8389" y="1970"/>
              <a:chExt cx="1597" cy="210"/>
            </a:xfrm>
          </p:grpSpPr>
          <p:sp>
            <p:nvSpPr>
              <p:cNvPr id="107" name="Freeform 8"/>
              <p:cNvSpPr>
                <a:spLocks/>
              </p:cNvSpPr>
              <p:nvPr/>
            </p:nvSpPr>
            <p:spPr bwMode="auto">
              <a:xfrm>
                <a:off x="8389" y="1970"/>
                <a:ext cx="1597" cy="210"/>
              </a:xfrm>
              <a:custGeom>
                <a:avLst/>
                <a:gdLst>
                  <a:gd name="T0" fmla="+- 0 9986 8389"/>
                  <a:gd name="T1" fmla="*/ T0 w 1597"/>
                  <a:gd name="T2" fmla="+- 0 1970 1970"/>
                  <a:gd name="T3" fmla="*/ 1970 h 210"/>
                  <a:gd name="T4" fmla="+- 0 8623 8389"/>
                  <a:gd name="T5" fmla="*/ T4 w 1597"/>
                  <a:gd name="T6" fmla="+- 0 1970 1970"/>
                  <a:gd name="T7" fmla="*/ 1970 h 210"/>
                  <a:gd name="T8" fmla="+- 0 8389 8389"/>
                  <a:gd name="T9" fmla="*/ T8 w 1597"/>
                  <a:gd name="T10" fmla="+- 0 2179 1970"/>
                  <a:gd name="T11" fmla="*/ 2179 h 210"/>
                  <a:gd name="T12" fmla="+- 0 9986 8389"/>
                  <a:gd name="T13" fmla="*/ T12 w 1597"/>
                  <a:gd name="T14" fmla="+- 0 2179 1970"/>
                  <a:gd name="T15" fmla="*/ 2179 h 210"/>
                  <a:gd name="T16" fmla="+- 0 9986 8389"/>
                  <a:gd name="T17" fmla="*/ T16 w 1597"/>
                  <a:gd name="T18" fmla="+- 0 1970 1970"/>
                  <a:gd name="T19" fmla="*/ 1970 h 210"/>
                </a:gdLst>
                <a:ahLst/>
                <a:cxnLst>
                  <a:cxn ang="0">
                    <a:pos x="T1" y="T3"/>
                  </a:cxn>
                  <a:cxn ang="0">
                    <a:pos x="T5" y="T7"/>
                  </a:cxn>
                  <a:cxn ang="0">
                    <a:pos x="T9" y="T11"/>
                  </a:cxn>
                  <a:cxn ang="0">
                    <a:pos x="T13" y="T15"/>
                  </a:cxn>
                  <a:cxn ang="0">
                    <a:pos x="T17" y="T19"/>
                  </a:cxn>
                </a:cxnLst>
                <a:rect l="0" t="0" r="r" b="b"/>
                <a:pathLst>
                  <a:path w="1597" h="210">
                    <a:moveTo>
                      <a:pt x="1597" y="0"/>
                    </a:moveTo>
                    <a:lnTo>
                      <a:pt x="234" y="0"/>
                    </a:lnTo>
                    <a:lnTo>
                      <a:pt x="0" y="209"/>
                    </a:lnTo>
                    <a:lnTo>
                      <a:pt x="1597" y="209"/>
                    </a:lnTo>
                    <a:lnTo>
                      <a:pt x="159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9"/>
            <p:cNvGrpSpPr>
              <a:grpSpLocks/>
            </p:cNvGrpSpPr>
            <p:nvPr/>
          </p:nvGrpSpPr>
          <p:grpSpPr bwMode="auto">
            <a:xfrm>
              <a:off x="8975" y="1581"/>
              <a:ext cx="1010" cy="100"/>
              <a:chOff x="8975" y="1581"/>
              <a:chExt cx="1010" cy="100"/>
            </a:xfrm>
          </p:grpSpPr>
          <p:sp>
            <p:nvSpPr>
              <p:cNvPr id="106" name="Freeform 10"/>
              <p:cNvSpPr>
                <a:spLocks/>
              </p:cNvSpPr>
              <p:nvPr/>
            </p:nvSpPr>
            <p:spPr bwMode="auto">
              <a:xfrm>
                <a:off x="8975" y="1581"/>
                <a:ext cx="1010" cy="100"/>
              </a:xfrm>
              <a:custGeom>
                <a:avLst/>
                <a:gdLst>
                  <a:gd name="T0" fmla="+- 0 9118 8975"/>
                  <a:gd name="T1" fmla="*/ T0 w 1010"/>
                  <a:gd name="T2" fmla="+- 0 1581 1581"/>
                  <a:gd name="T3" fmla="*/ 1581 h 100"/>
                  <a:gd name="T4" fmla="+- 0 9087 8975"/>
                  <a:gd name="T5" fmla="*/ T4 w 1010"/>
                  <a:gd name="T6" fmla="+- 0 1581 1581"/>
                  <a:gd name="T7" fmla="*/ 1581 h 100"/>
                  <a:gd name="T8" fmla="+- 0 8975 8975"/>
                  <a:gd name="T9" fmla="*/ T8 w 1010"/>
                  <a:gd name="T10" fmla="+- 0 1682 1581"/>
                  <a:gd name="T11" fmla="*/ 1682 h 100"/>
                  <a:gd name="T12" fmla="+- 0 9986 8975"/>
                  <a:gd name="T13" fmla="*/ T12 w 1010"/>
                  <a:gd name="T14" fmla="+- 0 1682 1581"/>
                  <a:gd name="T15" fmla="*/ 1682 h 100"/>
                  <a:gd name="T16" fmla="+- 0 9986 8975"/>
                  <a:gd name="T17" fmla="*/ T16 w 1010"/>
                  <a:gd name="T18" fmla="+- 0 1582 1581"/>
                  <a:gd name="T19" fmla="*/ 1582 h 100"/>
                  <a:gd name="T20" fmla="+- 0 9118 8975"/>
                  <a:gd name="T21" fmla="*/ T20 w 1010"/>
                  <a:gd name="T22" fmla="+- 0 1581 1581"/>
                  <a:gd name="T23" fmla="*/ 1581 h 100"/>
                </a:gdLst>
                <a:ahLst/>
                <a:cxnLst>
                  <a:cxn ang="0">
                    <a:pos x="T1" y="T3"/>
                  </a:cxn>
                  <a:cxn ang="0">
                    <a:pos x="T5" y="T7"/>
                  </a:cxn>
                  <a:cxn ang="0">
                    <a:pos x="T9" y="T11"/>
                  </a:cxn>
                  <a:cxn ang="0">
                    <a:pos x="T13" y="T15"/>
                  </a:cxn>
                  <a:cxn ang="0">
                    <a:pos x="T17" y="T19"/>
                  </a:cxn>
                  <a:cxn ang="0">
                    <a:pos x="T21" y="T23"/>
                  </a:cxn>
                </a:cxnLst>
                <a:rect l="0" t="0" r="r" b="b"/>
                <a:pathLst>
                  <a:path w="1010" h="100">
                    <a:moveTo>
                      <a:pt x="143" y="0"/>
                    </a:moveTo>
                    <a:lnTo>
                      <a:pt x="112" y="0"/>
                    </a:lnTo>
                    <a:lnTo>
                      <a:pt x="0" y="101"/>
                    </a:lnTo>
                    <a:lnTo>
                      <a:pt x="1011" y="101"/>
                    </a:lnTo>
                    <a:lnTo>
                      <a:pt x="1011" y="1"/>
                    </a:lnTo>
                    <a:lnTo>
                      <a:pt x="1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11"/>
            <p:cNvGrpSpPr>
              <a:grpSpLocks/>
            </p:cNvGrpSpPr>
            <p:nvPr/>
          </p:nvGrpSpPr>
          <p:grpSpPr bwMode="auto">
            <a:xfrm>
              <a:off x="6328" y="1583"/>
              <a:ext cx="889" cy="99"/>
              <a:chOff x="6328" y="1583"/>
              <a:chExt cx="889" cy="99"/>
            </a:xfrm>
          </p:grpSpPr>
          <p:sp>
            <p:nvSpPr>
              <p:cNvPr id="105" name="Freeform 12"/>
              <p:cNvSpPr>
                <a:spLocks/>
              </p:cNvSpPr>
              <p:nvPr/>
            </p:nvSpPr>
            <p:spPr bwMode="auto">
              <a:xfrm>
                <a:off x="6328" y="1583"/>
                <a:ext cx="889" cy="99"/>
              </a:xfrm>
              <a:custGeom>
                <a:avLst/>
                <a:gdLst>
                  <a:gd name="T0" fmla="+- 0 6334 6328"/>
                  <a:gd name="T1" fmla="*/ T0 w 889"/>
                  <a:gd name="T2" fmla="+- 0 1583 1583"/>
                  <a:gd name="T3" fmla="*/ 1583 h 99"/>
                  <a:gd name="T4" fmla="+- 0 6328 6328"/>
                  <a:gd name="T5" fmla="*/ T4 w 889"/>
                  <a:gd name="T6" fmla="+- 0 1583 1583"/>
                  <a:gd name="T7" fmla="*/ 1583 h 99"/>
                  <a:gd name="T8" fmla="+- 0 6328 6328"/>
                  <a:gd name="T9" fmla="*/ T8 w 889"/>
                  <a:gd name="T10" fmla="+- 0 1682 1583"/>
                  <a:gd name="T11" fmla="*/ 1682 h 99"/>
                  <a:gd name="T12" fmla="+- 0 7217 6328"/>
                  <a:gd name="T13" fmla="*/ T12 w 889"/>
                  <a:gd name="T14" fmla="+- 0 1682 1583"/>
                  <a:gd name="T15" fmla="*/ 1682 h 99"/>
                  <a:gd name="T16" fmla="+- 0 7127 6328"/>
                  <a:gd name="T17" fmla="*/ T16 w 889"/>
                  <a:gd name="T18" fmla="+- 0 1586 1583"/>
                  <a:gd name="T19" fmla="*/ 1586 h 99"/>
                  <a:gd name="T20" fmla="+- 0 6334 6328"/>
                  <a:gd name="T21" fmla="*/ T20 w 889"/>
                  <a:gd name="T22" fmla="+- 0 1583 1583"/>
                  <a:gd name="T23" fmla="*/ 1583 h 99"/>
                </a:gdLst>
                <a:ahLst/>
                <a:cxnLst>
                  <a:cxn ang="0">
                    <a:pos x="T1" y="T3"/>
                  </a:cxn>
                  <a:cxn ang="0">
                    <a:pos x="T5" y="T7"/>
                  </a:cxn>
                  <a:cxn ang="0">
                    <a:pos x="T9" y="T11"/>
                  </a:cxn>
                  <a:cxn ang="0">
                    <a:pos x="T13" y="T15"/>
                  </a:cxn>
                  <a:cxn ang="0">
                    <a:pos x="T17" y="T19"/>
                  </a:cxn>
                  <a:cxn ang="0">
                    <a:pos x="T21" y="T23"/>
                  </a:cxn>
                </a:cxnLst>
                <a:rect l="0" t="0" r="r" b="b"/>
                <a:pathLst>
                  <a:path w="889" h="99">
                    <a:moveTo>
                      <a:pt x="6" y="0"/>
                    </a:moveTo>
                    <a:lnTo>
                      <a:pt x="0" y="0"/>
                    </a:lnTo>
                    <a:lnTo>
                      <a:pt x="0" y="99"/>
                    </a:lnTo>
                    <a:lnTo>
                      <a:pt x="889" y="99"/>
                    </a:lnTo>
                    <a:lnTo>
                      <a:pt x="799" y="3"/>
                    </a:lnTo>
                    <a:lnTo>
                      <a:pt x="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13"/>
            <p:cNvGrpSpPr>
              <a:grpSpLocks/>
            </p:cNvGrpSpPr>
            <p:nvPr/>
          </p:nvGrpSpPr>
          <p:grpSpPr bwMode="auto">
            <a:xfrm>
              <a:off x="9986" y="538"/>
              <a:ext cx="632" cy="1643"/>
              <a:chOff x="9986" y="538"/>
              <a:chExt cx="632" cy="1643"/>
            </a:xfrm>
          </p:grpSpPr>
          <p:sp>
            <p:nvSpPr>
              <p:cNvPr id="104" name="Freeform 14"/>
              <p:cNvSpPr>
                <a:spLocks/>
              </p:cNvSpPr>
              <p:nvPr/>
            </p:nvSpPr>
            <p:spPr bwMode="auto">
              <a:xfrm>
                <a:off x="9986" y="538"/>
                <a:ext cx="632" cy="1643"/>
              </a:xfrm>
              <a:custGeom>
                <a:avLst/>
                <a:gdLst>
                  <a:gd name="T0" fmla="+- 0 10617 9986"/>
                  <a:gd name="T1" fmla="*/ T0 w 632"/>
                  <a:gd name="T2" fmla="+- 0 538 538"/>
                  <a:gd name="T3" fmla="*/ 538 h 1643"/>
                  <a:gd name="T4" fmla="+- 0 9986 9986"/>
                  <a:gd name="T5" fmla="*/ T4 w 632"/>
                  <a:gd name="T6" fmla="+- 0 1981 538"/>
                  <a:gd name="T7" fmla="*/ 1981 h 1643"/>
                  <a:gd name="T8" fmla="+- 0 9986 9986"/>
                  <a:gd name="T9" fmla="*/ T8 w 632"/>
                  <a:gd name="T10" fmla="+- 0 2182 538"/>
                  <a:gd name="T11" fmla="*/ 2182 h 1643"/>
                  <a:gd name="T12" fmla="+- 0 10617 9986"/>
                  <a:gd name="T13" fmla="*/ T12 w 632"/>
                  <a:gd name="T14" fmla="+- 0 743 538"/>
                  <a:gd name="T15" fmla="*/ 743 h 1643"/>
                  <a:gd name="T16" fmla="+- 0 10617 9986"/>
                  <a:gd name="T17" fmla="*/ T16 w 632"/>
                  <a:gd name="T18" fmla="+- 0 538 538"/>
                  <a:gd name="T19" fmla="*/ 538 h 1643"/>
                </a:gdLst>
                <a:ahLst/>
                <a:cxnLst>
                  <a:cxn ang="0">
                    <a:pos x="T1" y="T3"/>
                  </a:cxn>
                  <a:cxn ang="0">
                    <a:pos x="T5" y="T7"/>
                  </a:cxn>
                  <a:cxn ang="0">
                    <a:pos x="T9" y="T11"/>
                  </a:cxn>
                  <a:cxn ang="0">
                    <a:pos x="T13" y="T15"/>
                  </a:cxn>
                  <a:cxn ang="0">
                    <a:pos x="T17" y="T19"/>
                  </a:cxn>
                </a:cxnLst>
                <a:rect l="0" t="0" r="r" b="b"/>
                <a:pathLst>
                  <a:path w="632" h="1643">
                    <a:moveTo>
                      <a:pt x="631" y="0"/>
                    </a:moveTo>
                    <a:lnTo>
                      <a:pt x="0" y="1443"/>
                    </a:lnTo>
                    <a:lnTo>
                      <a:pt x="0" y="1644"/>
                    </a:lnTo>
                    <a:lnTo>
                      <a:pt x="631" y="205"/>
                    </a:lnTo>
                    <a:lnTo>
                      <a:pt x="631"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15"/>
            <p:cNvGrpSpPr>
              <a:grpSpLocks/>
            </p:cNvGrpSpPr>
            <p:nvPr/>
          </p:nvGrpSpPr>
          <p:grpSpPr bwMode="auto">
            <a:xfrm>
              <a:off x="9080" y="175"/>
              <a:ext cx="1536" cy="1408"/>
              <a:chOff x="9080" y="175"/>
              <a:chExt cx="1536" cy="1408"/>
            </a:xfrm>
          </p:grpSpPr>
          <p:sp>
            <p:nvSpPr>
              <p:cNvPr id="103" name="Freeform 16"/>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17"/>
            <p:cNvGrpSpPr>
              <a:grpSpLocks/>
            </p:cNvGrpSpPr>
            <p:nvPr/>
          </p:nvGrpSpPr>
          <p:grpSpPr bwMode="auto">
            <a:xfrm>
              <a:off x="9080" y="175"/>
              <a:ext cx="1536" cy="1408"/>
              <a:chOff x="9080" y="175"/>
              <a:chExt cx="1536" cy="1408"/>
            </a:xfrm>
          </p:grpSpPr>
          <p:sp>
            <p:nvSpPr>
              <p:cNvPr id="102" name="Freeform 18"/>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19"/>
            <p:cNvGrpSpPr>
              <a:grpSpLocks/>
            </p:cNvGrpSpPr>
            <p:nvPr/>
          </p:nvGrpSpPr>
          <p:grpSpPr bwMode="auto">
            <a:xfrm>
              <a:off x="6331" y="167"/>
              <a:ext cx="1988" cy="1417"/>
              <a:chOff x="6331" y="167"/>
              <a:chExt cx="1988" cy="1417"/>
            </a:xfrm>
          </p:grpSpPr>
          <p:sp>
            <p:nvSpPr>
              <p:cNvPr id="101" name="Freeform 20"/>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21"/>
            <p:cNvGrpSpPr>
              <a:grpSpLocks/>
            </p:cNvGrpSpPr>
            <p:nvPr/>
          </p:nvGrpSpPr>
          <p:grpSpPr bwMode="auto">
            <a:xfrm>
              <a:off x="6331" y="167"/>
              <a:ext cx="1988" cy="1417"/>
              <a:chOff x="6331" y="167"/>
              <a:chExt cx="1988" cy="1417"/>
            </a:xfrm>
          </p:grpSpPr>
          <p:sp>
            <p:nvSpPr>
              <p:cNvPr id="100" name="Freeform 22"/>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23"/>
            <p:cNvGrpSpPr>
              <a:grpSpLocks/>
            </p:cNvGrpSpPr>
            <p:nvPr/>
          </p:nvGrpSpPr>
          <p:grpSpPr bwMode="auto">
            <a:xfrm>
              <a:off x="9986" y="179"/>
              <a:ext cx="637" cy="1502"/>
              <a:chOff x="9986" y="179"/>
              <a:chExt cx="637" cy="1502"/>
            </a:xfrm>
          </p:grpSpPr>
          <p:sp>
            <p:nvSpPr>
              <p:cNvPr id="99" name="Freeform 24"/>
              <p:cNvSpPr>
                <a:spLocks/>
              </p:cNvSpPr>
              <p:nvPr/>
            </p:nvSpPr>
            <p:spPr bwMode="auto">
              <a:xfrm>
                <a:off x="9986" y="179"/>
                <a:ext cx="637" cy="1502"/>
              </a:xfrm>
              <a:custGeom>
                <a:avLst/>
                <a:gdLst>
                  <a:gd name="T0" fmla="+- 0 10623 9986"/>
                  <a:gd name="T1" fmla="*/ T0 w 637"/>
                  <a:gd name="T2" fmla="+- 0 179 179"/>
                  <a:gd name="T3" fmla="*/ 179 h 1502"/>
                  <a:gd name="T4" fmla="+- 0 9986 9986"/>
                  <a:gd name="T5" fmla="*/ T4 w 637"/>
                  <a:gd name="T6" fmla="+- 0 1577 179"/>
                  <a:gd name="T7" fmla="*/ 1577 h 1502"/>
                  <a:gd name="T8" fmla="+- 0 9986 9986"/>
                  <a:gd name="T9" fmla="*/ T8 w 637"/>
                  <a:gd name="T10" fmla="+- 0 1682 179"/>
                  <a:gd name="T11" fmla="*/ 1682 h 1502"/>
                  <a:gd name="T12" fmla="+- 0 10623 9986"/>
                  <a:gd name="T13" fmla="*/ T12 w 637"/>
                  <a:gd name="T14" fmla="+- 0 286 179"/>
                  <a:gd name="T15" fmla="*/ 286 h 1502"/>
                  <a:gd name="T16" fmla="+- 0 10623 9986"/>
                  <a:gd name="T17" fmla="*/ T16 w 637"/>
                  <a:gd name="T18" fmla="+- 0 179 179"/>
                  <a:gd name="T19" fmla="*/ 179 h 1502"/>
                </a:gdLst>
                <a:ahLst/>
                <a:cxnLst>
                  <a:cxn ang="0">
                    <a:pos x="T1" y="T3"/>
                  </a:cxn>
                  <a:cxn ang="0">
                    <a:pos x="T5" y="T7"/>
                  </a:cxn>
                  <a:cxn ang="0">
                    <a:pos x="T9" y="T11"/>
                  </a:cxn>
                  <a:cxn ang="0">
                    <a:pos x="T13" y="T15"/>
                  </a:cxn>
                  <a:cxn ang="0">
                    <a:pos x="T17" y="T19"/>
                  </a:cxn>
                </a:cxnLst>
                <a:rect l="0" t="0" r="r" b="b"/>
                <a:pathLst>
                  <a:path w="637" h="1502">
                    <a:moveTo>
                      <a:pt x="637" y="0"/>
                    </a:moveTo>
                    <a:lnTo>
                      <a:pt x="0" y="1398"/>
                    </a:lnTo>
                    <a:lnTo>
                      <a:pt x="0" y="1503"/>
                    </a:lnTo>
                    <a:lnTo>
                      <a:pt x="637" y="107"/>
                    </a:lnTo>
                    <a:lnTo>
                      <a:pt x="63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25"/>
            <p:cNvGrpSpPr>
              <a:grpSpLocks/>
            </p:cNvGrpSpPr>
            <p:nvPr/>
          </p:nvGrpSpPr>
          <p:grpSpPr bwMode="auto">
            <a:xfrm>
              <a:off x="6327" y="1972"/>
              <a:ext cx="1387" cy="206"/>
              <a:chOff x="6327" y="1972"/>
              <a:chExt cx="1387" cy="206"/>
            </a:xfrm>
          </p:grpSpPr>
          <p:sp>
            <p:nvSpPr>
              <p:cNvPr id="98" name="Freeform 26"/>
              <p:cNvSpPr>
                <a:spLocks/>
              </p:cNvSpPr>
              <p:nvPr/>
            </p:nvSpPr>
            <p:spPr bwMode="auto">
              <a:xfrm>
                <a:off x="6327" y="1972"/>
                <a:ext cx="1387" cy="206"/>
              </a:xfrm>
              <a:custGeom>
                <a:avLst/>
                <a:gdLst>
                  <a:gd name="T0" fmla="+- 0 7504 6327"/>
                  <a:gd name="T1" fmla="*/ T0 w 1387"/>
                  <a:gd name="T2" fmla="+- 0 1972 1972"/>
                  <a:gd name="T3" fmla="*/ 1972 h 206"/>
                  <a:gd name="T4" fmla="+- 0 6333 6327"/>
                  <a:gd name="T5" fmla="*/ T4 w 1387"/>
                  <a:gd name="T6" fmla="+- 0 1972 1972"/>
                  <a:gd name="T7" fmla="*/ 1972 h 206"/>
                  <a:gd name="T8" fmla="+- 0 6327 6327"/>
                  <a:gd name="T9" fmla="*/ T8 w 1387"/>
                  <a:gd name="T10" fmla="+- 0 2178 1972"/>
                  <a:gd name="T11" fmla="*/ 2178 h 206"/>
                  <a:gd name="T12" fmla="+- 0 7714 6327"/>
                  <a:gd name="T13" fmla="*/ T12 w 1387"/>
                  <a:gd name="T14" fmla="+- 0 2178 1972"/>
                  <a:gd name="T15" fmla="*/ 2178 h 206"/>
                  <a:gd name="T16" fmla="+- 0 7504 6327"/>
                  <a:gd name="T17" fmla="*/ T16 w 1387"/>
                  <a:gd name="T18" fmla="+- 0 1972 1972"/>
                  <a:gd name="T19" fmla="*/ 1972 h 206"/>
                </a:gdLst>
                <a:ahLst/>
                <a:cxnLst>
                  <a:cxn ang="0">
                    <a:pos x="T1" y="T3"/>
                  </a:cxn>
                  <a:cxn ang="0">
                    <a:pos x="T5" y="T7"/>
                  </a:cxn>
                  <a:cxn ang="0">
                    <a:pos x="T9" y="T11"/>
                  </a:cxn>
                  <a:cxn ang="0">
                    <a:pos x="T13" y="T15"/>
                  </a:cxn>
                  <a:cxn ang="0">
                    <a:pos x="T17" y="T19"/>
                  </a:cxn>
                </a:cxnLst>
                <a:rect l="0" t="0" r="r" b="b"/>
                <a:pathLst>
                  <a:path w="1387" h="206">
                    <a:moveTo>
                      <a:pt x="1177" y="0"/>
                    </a:moveTo>
                    <a:lnTo>
                      <a:pt x="6" y="0"/>
                    </a:lnTo>
                    <a:lnTo>
                      <a:pt x="0" y="206"/>
                    </a:lnTo>
                    <a:lnTo>
                      <a:pt x="1387" y="206"/>
                    </a:lnTo>
                    <a:lnTo>
                      <a:pt x="11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27"/>
            <p:cNvGrpSpPr>
              <a:grpSpLocks/>
            </p:cNvGrpSpPr>
            <p:nvPr/>
          </p:nvGrpSpPr>
          <p:grpSpPr bwMode="auto">
            <a:xfrm>
              <a:off x="6334" y="2176"/>
              <a:ext cx="3653" cy="705"/>
              <a:chOff x="6334" y="2176"/>
              <a:chExt cx="3653" cy="705"/>
            </a:xfrm>
          </p:grpSpPr>
          <p:sp>
            <p:nvSpPr>
              <p:cNvPr id="96" name="Freeform 28"/>
              <p:cNvSpPr>
                <a:spLocks/>
              </p:cNvSpPr>
              <p:nvPr/>
            </p:nvSpPr>
            <p:spPr bwMode="auto">
              <a:xfrm>
                <a:off x="6334" y="2176"/>
                <a:ext cx="3653" cy="705"/>
              </a:xfrm>
              <a:custGeom>
                <a:avLst/>
                <a:gdLst>
                  <a:gd name="T0" fmla="+- 0 7706 6334"/>
                  <a:gd name="T1" fmla="*/ T0 w 3653"/>
                  <a:gd name="T2" fmla="+- 0 2176 2176"/>
                  <a:gd name="T3" fmla="*/ 2176 h 705"/>
                  <a:gd name="T4" fmla="+- 0 6334 6334"/>
                  <a:gd name="T5" fmla="*/ T4 w 3653"/>
                  <a:gd name="T6" fmla="+- 0 2176 2176"/>
                  <a:gd name="T7" fmla="*/ 2176 h 705"/>
                  <a:gd name="T8" fmla="+- 0 6334 6334"/>
                  <a:gd name="T9" fmla="*/ T8 w 3653"/>
                  <a:gd name="T10" fmla="+- 0 2880 2176"/>
                  <a:gd name="T11" fmla="*/ 2880 h 705"/>
                  <a:gd name="T12" fmla="+- 0 9987 6334"/>
                  <a:gd name="T13" fmla="*/ T12 w 3653"/>
                  <a:gd name="T14" fmla="+- 0 2880 2176"/>
                  <a:gd name="T15" fmla="*/ 2880 h 705"/>
                  <a:gd name="T16" fmla="+- 0 9987 6334"/>
                  <a:gd name="T17" fmla="*/ T16 w 3653"/>
                  <a:gd name="T18" fmla="+- 0 2491 2176"/>
                  <a:gd name="T19" fmla="*/ 2491 h 705"/>
                  <a:gd name="T20" fmla="+- 0 8021 6334"/>
                  <a:gd name="T21" fmla="*/ T20 w 3653"/>
                  <a:gd name="T22" fmla="+- 0 2491 2176"/>
                  <a:gd name="T23" fmla="*/ 2491 h 705"/>
                  <a:gd name="T24" fmla="+- 0 7706 6334"/>
                  <a:gd name="T25" fmla="*/ T24 w 3653"/>
                  <a:gd name="T26" fmla="+- 0 2176 2176"/>
                  <a:gd name="T27" fmla="*/ 2176 h 705"/>
                </a:gdLst>
                <a:ahLst/>
                <a:cxnLst>
                  <a:cxn ang="0">
                    <a:pos x="T1" y="T3"/>
                  </a:cxn>
                  <a:cxn ang="0">
                    <a:pos x="T5" y="T7"/>
                  </a:cxn>
                  <a:cxn ang="0">
                    <a:pos x="T9" y="T11"/>
                  </a:cxn>
                  <a:cxn ang="0">
                    <a:pos x="T13" y="T15"/>
                  </a:cxn>
                  <a:cxn ang="0">
                    <a:pos x="T17" y="T19"/>
                  </a:cxn>
                  <a:cxn ang="0">
                    <a:pos x="T21" y="T23"/>
                  </a:cxn>
                  <a:cxn ang="0">
                    <a:pos x="T25" y="T27"/>
                  </a:cxn>
                </a:cxnLst>
                <a:rect l="0" t="0" r="r" b="b"/>
                <a:pathLst>
                  <a:path w="3653" h="705">
                    <a:moveTo>
                      <a:pt x="1372" y="0"/>
                    </a:moveTo>
                    <a:lnTo>
                      <a:pt x="0" y="0"/>
                    </a:lnTo>
                    <a:lnTo>
                      <a:pt x="0" y="704"/>
                    </a:lnTo>
                    <a:lnTo>
                      <a:pt x="3653" y="704"/>
                    </a:lnTo>
                    <a:lnTo>
                      <a:pt x="3653" y="315"/>
                    </a:lnTo>
                    <a:lnTo>
                      <a:pt x="1687" y="315"/>
                    </a:lnTo>
                    <a:lnTo>
                      <a:pt x="1372"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29"/>
              <p:cNvSpPr>
                <a:spLocks/>
              </p:cNvSpPr>
              <p:nvPr/>
            </p:nvSpPr>
            <p:spPr bwMode="auto">
              <a:xfrm>
                <a:off x="6334" y="2176"/>
                <a:ext cx="3653" cy="705"/>
              </a:xfrm>
              <a:custGeom>
                <a:avLst/>
                <a:gdLst>
                  <a:gd name="T0" fmla="+- 0 9987 6334"/>
                  <a:gd name="T1" fmla="*/ T0 w 3653"/>
                  <a:gd name="T2" fmla="+- 0 2180 2176"/>
                  <a:gd name="T3" fmla="*/ 2180 h 705"/>
                  <a:gd name="T4" fmla="+- 0 8385 6334"/>
                  <a:gd name="T5" fmla="*/ T4 w 3653"/>
                  <a:gd name="T6" fmla="+- 0 2180 2176"/>
                  <a:gd name="T7" fmla="*/ 2180 h 705"/>
                  <a:gd name="T8" fmla="+- 0 8021 6334"/>
                  <a:gd name="T9" fmla="*/ T8 w 3653"/>
                  <a:gd name="T10" fmla="+- 0 2491 2176"/>
                  <a:gd name="T11" fmla="*/ 2491 h 705"/>
                  <a:gd name="T12" fmla="+- 0 9987 6334"/>
                  <a:gd name="T13" fmla="*/ T12 w 3653"/>
                  <a:gd name="T14" fmla="+- 0 2491 2176"/>
                  <a:gd name="T15" fmla="*/ 2491 h 705"/>
                  <a:gd name="T16" fmla="+- 0 9987 6334"/>
                  <a:gd name="T17" fmla="*/ T16 w 3653"/>
                  <a:gd name="T18" fmla="+- 0 2180 2176"/>
                  <a:gd name="T19" fmla="*/ 2180 h 705"/>
                </a:gdLst>
                <a:ahLst/>
                <a:cxnLst>
                  <a:cxn ang="0">
                    <a:pos x="T1" y="T3"/>
                  </a:cxn>
                  <a:cxn ang="0">
                    <a:pos x="T5" y="T7"/>
                  </a:cxn>
                  <a:cxn ang="0">
                    <a:pos x="T9" y="T11"/>
                  </a:cxn>
                  <a:cxn ang="0">
                    <a:pos x="T13" y="T15"/>
                  </a:cxn>
                  <a:cxn ang="0">
                    <a:pos x="T17" y="T19"/>
                  </a:cxn>
                </a:cxnLst>
                <a:rect l="0" t="0" r="r" b="b"/>
                <a:pathLst>
                  <a:path w="3653" h="705">
                    <a:moveTo>
                      <a:pt x="3653" y="4"/>
                    </a:moveTo>
                    <a:lnTo>
                      <a:pt x="2051" y="4"/>
                    </a:lnTo>
                    <a:lnTo>
                      <a:pt x="1687" y="315"/>
                    </a:lnTo>
                    <a:lnTo>
                      <a:pt x="3653" y="315"/>
                    </a:lnTo>
                    <a:lnTo>
                      <a:pt x="3653"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30"/>
            <p:cNvGrpSpPr>
              <a:grpSpLocks/>
            </p:cNvGrpSpPr>
            <p:nvPr/>
          </p:nvGrpSpPr>
          <p:grpSpPr bwMode="auto">
            <a:xfrm>
              <a:off x="6329" y="2883"/>
              <a:ext cx="3655" cy="286"/>
              <a:chOff x="6329" y="2883"/>
              <a:chExt cx="3655" cy="286"/>
            </a:xfrm>
          </p:grpSpPr>
          <p:sp>
            <p:nvSpPr>
              <p:cNvPr id="95" name="Freeform 31"/>
              <p:cNvSpPr>
                <a:spLocks/>
              </p:cNvSpPr>
              <p:nvPr/>
            </p:nvSpPr>
            <p:spPr bwMode="auto">
              <a:xfrm>
                <a:off x="6329" y="2883"/>
                <a:ext cx="3655" cy="286"/>
              </a:xfrm>
              <a:custGeom>
                <a:avLst/>
                <a:gdLst>
                  <a:gd name="T0" fmla="+- 0 6329 6329"/>
                  <a:gd name="T1" fmla="*/ T0 w 3655"/>
                  <a:gd name="T2" fmla="+- 0 3168 2883"/>
                  <a:gd name="T3" fmla="*/ 3168 h 286"/>
                  <a:gd name="T4" fmla="+- 0 9984 6329"/>
                  <a:gd name="T5" fmla="*/ T4 w 3655"/>
                  <a:gd name="T6" fmla="+- 0 3168 2883"/>
                  <a:gd name="T7" fmla="*/ 3168 h 286"/>
                  <a:gd name="T8" fmla="+- 0 9984 6329"/>
                  <a:gd name="T9" fmla="*/ T8 w 3655"/>
                  <a:gd name="T10" fmla="+- 0 2883 2883"/>
                  <a:gd name="T11" fmla="*/ 2883 h 286"/>
                  <a:gd name="T12" fmla="+- 0 6329 6329"/>
                  <a:gd name="T13" fmla="*/ T12 w 3655"/>
                  <a:gd name="T14" fmla="+- 0 2883 2883"/>
                  <a:gd name="T15" fmla="*/ 2883 h 286"/>
                  <a:gd name="T16" fmla="+- 0 6329 6329"/>
                  <a:gd name="T17" fmla="*/ T16 w 3655"/>
                  <a:gd name="T18" fmla="+- 0 3168 2883"/>
                  <a:gd name="T19" fmla="*/ 3168 h 286"/>
                </a:gdLst>
                <a:ahLst/>
                <a:cxnLst>
                  <a:cxn ang="0">
                    <a:pos x="T1" y="T3"/>
                  </a:cxn>
                  <a:cxn ang="0">
                    <a:pos x="T5" y="T7"/>
                  </a:cxn>
                  <a:cxn ang="0">
                    <a:pos x="T9" y="T11"/>
                  </a:cxn>
                  <a:cxn ang="0">
                    <a:pos x="T13" y="T15"/>
                  </a:cxn>
                  <a:cxn ang="0">
                    <a:pos x="T17" y="T19"/>
                  </a:cxn>
                </a:cxnLst>
                <a:rect l="0" t="0" r="r" b="b"/>
                <a:pathLst>
                  <a:path w="3655" h="286">
                    <a:moveTo>
                      <a:pt x="0" y="285"/>
                    </a:moveTo>
                    <a:lnTo>
                      <a:pt x="3655" y="285"/>
                    </a:lnTo>
                    <a:lnTo>
                      <a:pt x="3655" y="0"/>
                    </a:lnTo>
                    <a:lnTo>
                      <a:pt x="0" y="0"/>
                    </a:lnTo>
                    <a:lnTo>
                      <a:pt x="0" y="285"/>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32"/>
            <p:cNvGrpSpPr>
              <a:grpSpLocks/>
            </p:cNvGrpSpPr>
            <p:nvPr/>
          </p:nvGrpSpPr>
          <p:grpSpPr bwMode="auto">
            <a:xfrm>
              <a:off x="9984" y="1122"/>
              <a:ext cx="634" cy="2054"/>
              <a:chOff x="9984" y="1122"/>
              <a:chExt cx="634" cy="2054"/>
            </a:xfrm>
          </p:grpSpPr>
          <p:sp>
            <p:nvSpPr>
              <p:cNvPr id="94" name="Freeform 33"/>
              <p:cNvSpPr>
                <a:spLocks/>
              </p:cNvSpPr>
              <p:nvPr/>
            </p:nvSpPr>
            <p:spPr bwMode="auto">
              <a:xfrm>
                <a:off x="9984" y="1122"/>
                <a:ext cx="634" cy="2054"/>
              </a:xfrm>
              <a:custGeom>
                <a:avLst/>
                <a:gdLst>
                  <a:gd name="T0" fmla="+- 0 10618 9984"/>
                  <a:gd name="T1" fmla="*/ T0 w 634"/>
                  <a:gd name="T2" fmla="+- 0 1122 1122"/>
                  <a:gd name="T3" fmla="*/ 1122 h 2054"/>
                  <a:gd name="T4" fmla="+- 0 9984 9984"/>
                  <a:gd name="T5" fmla="*/ T4 w 634"/>
                  <a:gd name="T6" fmla="+- 0 2687 1122"/>
                  <a:gd name="T7" fmla="*/ 2687 h 2054"/>
                  <a:gd name="T8" fmla="+- 0 9984 9984"/>
                  <a:gd name="T9" fmla="*/ T8 w 634"/>
                  <a:gd name="T10" fmla="+- 0 3176 1122"/>
                  <a:gd name="T11" fmla="*/ 3176 h 2054"/>
                  <a:gd name="T12" fmla="+- 0 10618 9984"/>
                  <a:gd name="T13" fmla="*/ T12 w 634"/>
                  <a:gd name="T14" fmla="+- 0 1447 1122"/>
                  <a:gd name="T15" fmla="*/ 1447 h 2054"/>
                  <a:gd name="T16" fmla="+- 0 10618 9984"/>
                  <a:gd name="T17" fmla="*/ T16 w 634"/>
                  <a:gd name="T18" fmla="+- 0 1122 1122"/>
                  <a:gd name="T19" fmla="*/ 1122 h 2054"/>
                </a:gdLst>
                <a:ahLst/>
                <a:cxnLst>
                  <a:cxn ang="0">
                    <a:pos x="T1" y="T3"/>
                  </a:cxn>
                  <a:cxn ang="0">
                    <a:pos x="T5" y="T7"/>
                  </a:cxn>
                  <a:cxn ang="0">
                    <a:pos x="T9" y="T11"/>
                  </a:cxn>
                  <a:cxn ang="0">
                    <a:pos x="T13" y="T15"/>
                  </a:cxn>
                  <a:cxn ang="0">
                    <a:pos x="T17" y="T19"/>
                  </a:cxn>
                </a:cxnLst>
                <a:rect l="0" t="0" r="r" b="b"/>
                <a:pathLst>
                  <a:path w="634" h="2054">
                    <a:moveTo>
                      <a:pt x="634" y="0"/>
                    </a:moveTo>
                    <a:lnTo>
                      <a:pt x="0" y="1565"/>
                    </a:lnTo>
                    <a:lnTo>
                      <a:pt x="0" y="2054"/>
                    </a:lnTo>
                    <a:lnTo>
                      <a:pt x="634" y="325"/>
                    </a:lnTo>
                    <a:lnTo>
                      <a:pt x="6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34"/>
            <p:cNvGrpSpPr>
              <a:grpSpLocks/>
            </p:cNvGrpSpPr>
            <p:nvPr/>
          </p:nvGrpSpPr>
          <p:grpSpPr bwMode="auto">
            <a:xfrm>
              <a:off x="9982" y="739"/>
              <a:ext cx="639" cy="2140"/>
              <a:chOff x="9982" y="739"/>
              <a:chExt cx="639" cy="2140"/>
            </a:xfrm>
          </p:grpSpPr>
          <p:sp>
            <p:nvSpPr>
              <p:cNvPr id="91" name="Freeform 35"/>
              <p:cNvSpPr>
                <a:spLocks/>
              </p:cNvSpPr>
              <p:nvPr/>
            </p:nvSpPr>
            <p:spPr bwMode="auto">
              <a:xfrm>
                <a:off x="9982" y="739"/>
                <a:ext cx="639" cy="2140"/>
              </a:xfrm>
              <a:custGeom>
                <a:avLst/>
                <a:gdLst>
                  <a:gd name="T0" fmla="+- 0 10620 9982"/>
                  <a:gd name="T1" fmla="*/ T0 w 639"/>
                  <a:gd name="T2" fmla="+- 0 739 739"/>
                  <a:gd name="T3" fmla="*/ 739 h 2140"/>
                  <a:gd name="T4" fmla="+- 0 9982 9982"/>
                  <a:gd name="T5" fmla="*/ T4 w 639"/>
                  <a:gd name="T6" fmla="+- 0 2185 739"/>
                  <a:gd name="T7" fmla="*/ 2185 h 2140"/>
                  <a:gd name="T8" fmla="+- 0 9985 9982"/>
                  <a:gd name="T9" fmla="*/ T8 w 639"/>
                  <a:gd name="T10" fmla="+- 0 2879 739"/>
                  <a:gd name="T11" fmla="*/ 2879 h 2140"/>
                  <a:gd name="T12" fmla="+- 0 10621 9982"/>
                  <a:gd name="T13" fmla="*/ T12 w 639"/>
                  <a:gd name="T14" fmla="+- 0 1283 739"/>
                  <a:gd name="T15" fmla="*/ 1283 h 2140"/>
                  <a:gd name="T16" fmla="+- 0 10620 9982"/>
                  <a:gd name="T17" fmla="*/ T16 w 639"/>
                  <a:gd name="T18" fmla="+- 0 739 739"/>
                  <a:gd name="T19" fmla="*/ 739 h 2140"/>
                </a:gdLst>
                <a:ahLst/>
                <a:cxnLst>
                  <a:cxn ang="0">
                    <a:pos x="T1" y="T3"/>
                  </a:cxn>
                  <a:cxn ang="0">
                    <a:pos x="T5" y="T7"/>
                  </a:cxn>
                  <a:cxn ang="0">
                    <a:pos x="T9" y="T11"/>
                  </a:cxn>
                  <a:cxn ang="0">
                    <a:pos x="T13" y="T15"/>
                  </a:cxn>
                  <a:cxn ang="0">
                    <a:pos x="T17" y="T19"/>
                  </a:cxn>
                </a:cxnLst>
                <a:rect l="0" t="0" r="r" b="b"/>
                <a:pathLst>
                  <a:path w="639" h="2140">
                    <a:moveTo>
                      <a:pt x="638" y="0"/>
                    </a:moveTo>
                    <a:lnTo>
                      <a:pt x="0" y="1446"/>
                    </a:lnTo>
                    <a:lnTo>
                      <a:pt x="3" y="2140"/>
                    </a:lnTo>
                    <a:lnTo>
                      <a:pt x="639" y="544"/>
                    </a:lnTo>
                    <a:lnTo>
                      <a:pt x="638"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92" name="Picture 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33" y="2586"/>
                <a:ext cx="4249" cy="879"/>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88" y="1015"/>
                <a:ext cx="1227" cy="24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 name="Group 38"/>
            <p:cNvGrpSpPr>
              <a:grpSpLocks/>
            </p:cNvGrpSpPr>
            <p:nvPr/>
          </p:nvGrpSpPr>
          <p:grpSpPr bwMode="auto">
            <a:xfrm>
              <a:off x="7128" y="164"/>
              <a:ext cx="1318" cy="1518"/>
              <a:chOff x="7128" y="164"/>
              <a:chExt cx="1318" cy="1518"/>
            </a:xfrm>
          </p:grpSpPr>
          <p:sp>
            <p:nvSpPr>
              <p:cNvPr id="90" name="Freeform 39"/>
              <p:cNvSpPr>
                <a:spLocks/>
              </p:cNvSpPr>
              <p:nvPr/>
            </p:nvSpPr>
            <p:spPr bwMode="auto">
              <a:xfrm>
                <a:off x="7128" y="164"/>
                <a:ext cx="1318" cy="1518"/>
              </a:xfrm>
              <a:custGeom>
                <a:avLst/>
                <a:gdLst>
                  <a:gd name="T0" fmla="+- 0 8330 7128"/>
                  <a:gd name="T1" fmla="*/ T0 w 1318"/>
                  <a:gd name="T2" fmla="+- 0 164 164"/>
                  <a:gd name="T3" fmla="*/ 164 h 1518"/>
                  <a:gd name="T4" fmla="+- 0 7128 7128"/>
                  <a:gd name="T5" fmla="*/ T4 w 1318"/>
                  <a:gd name="T6" fmla="+- 0 1583 164"/>
                  <a:gd name="T7" fmla="*/ 1583 h 1518"/>
                  <a:gd name="T8" fmla="+- 0 7221 7128"/>
                  <a:gd name="T9" fmla="*/ T8 w 1318"/>
                  <a:gd name="T10" fmla="+- 0 1682 164"/>
                  <a:gd name="T11" fmla="*/ 1682 h 1518"/>
                  <a:gd name="T12" fmla="+- 0 8446 7128"/>
                  <a:gd name="T13" fmla="*/ T12 w 1318"/>
                  <a:gd name="T14" fmla="+- 0 233 164"/>
                  <a:gd name="T15" fmla="*/ 233 h 1518"/>
                  <a:gd name="T16" fmla="+- 0 8330 7128"/>
                  <a:gd name="T17" fmla="*/ T16 w 1318"/>
                  <a:gd name="T18" fmla="+- 0 164 164"/>
                  <a:gd name="T19" fmla="*/ 164 h 1518"/>
                </a:gdLst>
                <a:ahLst/>
                <a:cxnLst>
                  <a:cxn ang="0">
                    <a:pos x="T1" y="T3"/>
                  </a:cxn>
                  <a:cxn ang="0">
                    <a:pos x="T5" y="T7"/>
                  </a:cxn>
                  <a:cxn ang="0">
                    <a:pos x="T9" y="T11"/>
                  </a:cxn>
                  <a:cxn ang="0">
                    <a:pos x="T13" y="T15"/>
                  </a:cxn>
                  <a:cxn ang="0">
                    <a:pos x="T17" y="T19"/>
                  </a:cxn>
                </a:cxnLst>
                <a:rect l="0" t="0" r="r" b="b"/>
                <a:pathLst>
                  <a:path w="1318" h="1518">
                    <a:moveTo>
                      <a:pt x="1202" y="0"/>
                    </a:moveTo>
                    <a:lnTo>
                      <a:pt x="0" y="1419"/>
                    </a:lnTo>
                    <a:lnTo>
                      <a:pt x="93" y="1518"/>
                    </a:lnTo>
                    <a:lnTo>
                      <a:pt x="1318" y="69"/>
                    </a:lnTo>
                    <a:lnTo>
                      <a:pt x="120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40"/>
            <p:cNvGrpSpPr>
              <a:grpSpLocks/>
            </p:cNvGrpSpPr>
            <p:nvPr/>
          </p:nvGrpSpPr>
          <p:grpSpPr bwMode="auto">
            <a:xfrm>
              <a:off x="8972" y="181"/>
              <a:ext cx="957" cy="1502"/>
              <a:chOff x="8972" y="181"/>
              <a:chExt cx="957" cy="1502"/>
            </a:xfrm>
          </p:grpSpPr>
          <p:sp>
            <p:nvSpPr>
              <p:cNvPr id="89" name="Freeform 41"/>
              <p:cNvSpPr>
                <a:spLocks/>
              </p:cNvSpPr>
              <p:nvPr/>
            </p:nvSpPr>
            <p:spPr bwMode="auto">
              <a:xfrm>
                <a:off x="8972" y="181"/>
                <a:ext cx="957" cy="1502"/>
              </a:xfrm>
              <a:custGeom>
                <a:avLst/>
                <a:gdLst>
                  <a:gd name="T0" fmla="+- 0 9929 8972"/>
                  <a:gd name="T1" fmla="*/ T0 w 957"/>
                  <a:gd name="T2" fmla="+- 0 181 181"/>
                  <a:gd name="T3" fmla="*/ 181 h 1502"/>
                  <a:gd name="T4" fmla="+- 0 9866 8972"/>
                  <a:gd name="T5" fmla="*/ T4 w 957"/>
                  <a:gd name="T6" fmla="+- 0 220 181"/>
                  <a:gd name="T7" fmla="*/ 220 h 1502"/>
                  <a:gd name="T8" fmla="+- 0 8972 8972"/>
                  <a:gd name="T9" fmla="*/ T8 w 957"/>
                  <a:gd name="T10" fmla="+- 0 1683 181"/>
                  <a:gd name="T11" fmla="*/ 1683 h 1502"/>
                  <a:gd name="T12" fmla="+- 0 9082 8972"/>
                  <a:gd name="T13" fmla="*/ T12 w 957"/>
                  <a:gd name="T14" fmla="+- 0 1586 181"/>
                  <a:gd name="T15" fmla="*/ 1586 h 1502"/>
                  <a:gd name="T16" fmla="+- 0 9929 8972"/>
                  <a:gd name="T17" fmla="*/ T16 w 957"/>
                  <a:gd name="T18" fmla="+- 0 181 181"/>
                  <a:gd name="T19" fmla="*/ 181 h 1502"/>
                </a:gdLst>
                <a:ahLst/>
                <a:cxnLst>
                  <a:cxn ang="0">
                    <a:pos x="T1" y="T3"/>
                  </a:cxn>
                  <a:cxn ang="0">
                    <a:pos x="T5" y="T7"/>
                  </a:cxn>
                  <a:cxn ang="0">
                    <a:pos x="T9" y="T11"/>
                  </a:cxn>
                  <a:cxn ang="0">
                    <a:pos x="T13" y="T15"/>
                  </a:cxn>
                  <a:cxn ang="0">
                    <a:pos x="T17" y="T19"/>
                  </a:cxn>
                </a:cxnLst>
                <a:rect l="0" t="0" r="r" b="b"/>
                <a:pathLst>
                  <a:path w="957" h="1502">
                    <a:moveTo>
                      <a:pt x="957" y="0"/>
                    </a:moveTo>
                    <a:lnTo>
                      <a:pt x="894" y="39"/>
                    </a:lnTo>
                    <a:lnTo>
                      <a:pt x="0" y="1502"/>
                    </a:lnTo>
                    <a:lnTo>
                      <a:pt x="110" y="1405"/>
                    </a:lnTo>
                    <a:lnTo>
                      <a:pt x="95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42"/>
            <p:cNvGrpSpPr>
              <a:grpSpLocks/>
            </p:cNvGrpSpPr>
            <p:nvPr/>
          </p:nvGrpSpPr>
          <p:grpSpPr bwMode="auto">
            <a:xfrm>
              <a:off x="7507" y="383"/>
              <a:ext cx="1359" cy="1786"/>
              <a:chOff x="7507" y="383"/>
              <a:chExt cx="1359" cy="1786"/>
            </a:xfrm>
          </p:grpSpPr>
          <p:sp>
            <p:nvSpPr>
              <p:cNvPr id="88" name="Freeform 43"/>
              <p:cNvSpPr>
                <a:spLocks/>
              </p:cNvSpPr>
              <p:nvPr/>
            </p:nvSpPr>
            <p:spPr bwMode="auto">
              <a:xfrm>
                <a:off x="7507" y="383"/>
                <a:ext cx="1359" cy="1786"/>
              </a:xfrm>
              <a:custGeom>
                <a:avLst/>
                <a:gdLst>
                  <a:gd name="T0" fmla="+- 0 8690 7507"/>
                  <a:gd name="T1" fmla="*/ T0 w 1359"/>
                  <a:gd name="T2" fmla="+- 0 383 383"/>
                  <a:gd name="T3" fmla="*/ 383 h 1786"/>
                  <a:gd name="T4" fmla="+- 0 7507 7507"/>
                  <a:gd name="T5" fmla="*/ T4 w 1359"/>
                  <a:gd name="T6" fmla="+- 0 1970 383"/>
                  <a:gd name="T7" fmla="*/ 1970 h 1786"/>
                  <a:gd name="T8" fmla="+- 0 7704 7507"/>
                  <a:gd name="T9" fmla="*/ T8 w 1359"/>
                  <a:gd name="T10" fmla="+- 0 2169 383"/>
                  <a:gd name="T11" fmla="*/ 2169 h 1786"/>
                  <a:gd name="T12" fmla="+- 0 8866 7507"/>
                  <a:gd name="T13" fmla="*/ T12 w 1359"/>
                  <a:gd name="T14" fmla="+- 0 484 383"/>
                  <a:gd name="T15" fmla="*/ 484 h 1786"/>
                  <a:gd name="T16" fmla="+- 0 8690 7507"/>
                  <a:gd name="T17" fmla="*/ T16 w 1359"/>
                  <a:gd name="T18" fmla="+- 0 383 383"/>
                  <a:gd name="T19" fmla="*/ 383 h 1786"/>
                </a:gdLst>
                <a:ahLst/>
                <a:cxnLst>
                  <a:cxn ang="0">
                    <a:pos x="T1" y="T3"/>
                  </a:cxn>
                  <a:cxn ang="0">
                    <a:pos x="T5" y="T7"/>
                  </a:cxn>
                  <a:cxn ang="0">
                    <a:pos x="T9" y="T11"/>
                  </a:cxn>
                  <a:cxn ang="0">
                    <a:pos x="T13" y="T15"/>
                  </a:cxn>
                  <a:cxn ang="0">
                    <a:pos x="T17" y="T19"/>
                  </a:cxn>
                </a:cxnLst>
                <a:rect l="0" t="0" r="r" b="b"/>
                <a:pathLst>
                  <a:path w="1359" h="1786">
                    <a:moveTo>
                      <a:pt x="1183" y="0"/>
                    </a:moveTo>
                    <a:lnTo>
                      <a:pt x="0" y="1587"/>
                    </a:lnTo>
                    <a:lnTo>
                      <a:pt x="197" y="1786"/>
                    </a:lnTo>
                    <a:lnTo>
                      <a:pt x="1359" y="101"/>
                    </a:lnTo>
                    <a:lnTo>
                      <a:pt x="11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44"/>
            <p:cNvGrpSpPr>
              <a:grpSpLocks/>
            </p:cNvGrpSpPr>
            <p:nvPr/>
          </p:nvGrpSpPr>
          <p:grpSpPr bwMode="auto">
            <a:xfrm>
              <a:off x="8372" y="361"/>
              <a:ext cx="1235" cy="1818"/>
              <a:chOff x="8372" y="361"/>
              <a:chExt cx="1235" cy="1818"/>
            </a:xfrm>
          </p:grpSpPr>
          <p:sp>
            <p:nvSpPr>
              <p:cNvPr id="87" name="Freeform 45"/>
              <p:cNvSpPr>
                <a:spLocks/>
              </p:cNvSpPr>
              <p:nvPr/>
            </p:nvSpPr>
            <p:spPr bwMode="auto">
              <a:xfrm>
                <a:off x="8372" y="361"/>
                <a:ext cx="1235" cy="1818"/>
              </a:xfrm>
              <a:custGeom>
                <a:avLst/>
                <a:gdLst>
                  <a:gd name="T0" fmla="+- 0 9607 8372"/>
                  <a:gd name="T1" fmla="*/ T0 w 1235"/>
                  <a:gd name="T2" fmla="+- 0 361 361"/>
                  <a:gd name="T3" fmla="*/ 361 h 1818"/>
                  <a:gd name="T4" fmla="+- 0 9395 8372"/>
                  <a:gd name="T5" fmla="*/ T4 w 1235"/>
                  <a:gd name="T6" fmla="+- 0 493 361"/>
                  <a:gd name="T7" fmla="*/ 493 h 1818"/>
                  <a:gd name="T8" fmla="+- 0 8372 8372"/>
                  <a:gd name="T9" fmla="*/ T8 w 1235"/>
                  <a:gd name="T10" fmla="+- 0 2180 361"/>
                  <a:gd name="T11" fmla="*/ 2180 h 1818"/>
                  <a:gd name="T12" fmla="+- 0 8628 8372"/>
                  <a:gd name="T13" fmla="*/ T12 w 1235"/>
                  <a:gd name="T14" fmla="+- 0 1970 361"/>
                  <a:gd name="T15" fmla="*/ 1970 h 1818"/>
                  <a:gd name="T16" fmla="+- 0 9607 8372"/>
                  <a:gd name="T17" fmla="*/ T16 w 1235"/>
                  <a:gd name="T18" fmla="+- 0 361 361"/>
                  <a:gd name="T19" fmla="*/ 361 h 1818"/>
                </a:gdLst>
                <a:ahLst/>
                <a:cxnLst>
                  <a:cxn ang="0">
                    <a:pos x="T1" y="T3"/>
                  </a:cxn>
                  <a:cxn ang="0">
                    <a:pos x="T5" y="T7"/>
                  </a:cxn>
                  <a:cxn ang="0">
                    <a:pos x="T9" y="T11"/>
                  </a:cxn>
                  <a:cxn ang="0">
                    <a:pos x="T13" y="T15"/>
                  </a:cxn>
                  <a:cxn ang="0">
                    <a:pos x="T17" y="T19"/>
                  </a:cxn>
                </a:cxnLst>
                <a:rect l="0" t="0" r="r" b="b"/>
                <a:pathLst>
                  <a:path w="1235" h="1818">
                    <a:moveTo>
                      <a:pt x="1235" y="0"/>
                    </a:moveTo>
                    <a:lnTo>
                      <a:pt x="1023" y="132"/>
                    </a:lnTo>
                    <a:lnTo>
                      <a:pt x="0" y="1819"/>
                    </a:lnTo>
                    <a:lnTo>
                      <a:pt x="256" y="1609"/>
                    </a:lnTo>
                    <a:lnTo>
                      <a:pt x="123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46"/>
            <p:cNvGrpSpPr>
              <a:grpSpLocks/>
            </p:cNvGrpSpPr>
            <p:nvPr/>
          </p:nvGrpSpPr>
          <p:grpSpPr bwMode="auto">
            <a:xfrm>
              <a:off x="7706" y="484"/>
              <a:ext cx="1694" cy="2004"/>
              <a:chOff x="7706" y="484"/>
              <a:chExt cx="1694" cy="2004"/>
            </a:xfrm>
          </p:grpSpPr>
          <p:sp>
            <p:nvSpPr>
              <p:cNvPr id="85" name="Freeform 47"/>
              <p:cNvSpPr>
                <a:spLocks/>
              </p:cNvSpPr>
              <p:nvPr/>
            </p:nvSpPr>
            <p:spPr bwMode="auto">
              <a:xfrm>
                <a:off x="7706" y="484"/>
                <a:ext cx="1694" cy="2004"/>
              </a:xfrm>
              <a:custGeom>
                <a:avLst/>
                <a:gdLst>
                  <a:gd name="T0" fmla="+- 0 8866 7706"/>
                  <a:gd name="T1" fmla="*/ T0 w 1694"/>
                  <a:gd name="T2" fmla="+- 0 488 484"/>
                  <a:gd name="T3" fmla="*/ 488 h 2004"/>
                  <a:gd name="T4" fmla="+- 0 7706 7706"/>
                  <a:gd name="T5" fmla="*/ T4 w 1694"/>
                  <a:gd name="T6" fmla="+- 0 2167 484"/>
                  <a:gd name="T7" fmla="*/ 2167 h 2004"/>
                  <a:gd name="T8" fmla="+- 0 8016 7706"/>
                  <a:gd name="T9" fmla="*/ T8 w 1694"/>
                  <a:gd name="T10" fmla="+- 0 2488 484"/>
                  <a:gd name="T11" fmla="*/ 2488 h 2004"/>
                  <a:gd name="T12" fmla="+- 0 8381 7706"/>
                  <a:gd name="T13" fmla="*/ T12 w 1694"/>
                  <a:gd name="T14" fmla="+- 0 2173 484"/>
                  <a:gd name="T15" fmla="*/ 2173 h 2004"/>
                  <a:gd name="T16" fmla="+- 0 9309 7706"/>
                  <a:gd name="T17" fmla="*/ T16 w 1694"/>
                  <a:gd name="T18" fmla="+- 0 634 484"/>
                  <a:gd name="T19" fmla="*/ 634 h 2004"/>
                  <a:gd name="T20" fmla="+- 0 9126 7706"/>
                  <a:gd name="T21" fmla="*/ T20 w 1694"/>
                  <a:gd name="T22" fmla="+- 0 634 484"/>
                  <a:gd name="T23" fmla="*/ 634 h 2004"/>
                  <a:gd name="T24" fmla="+- 0 8866 7706"/>
                  <a:gd name="T25" fmla="*/ T24 w 1694"/>
                  <a:gd name="T26" fmla="+- 0 488 484"/>
                  <a:gd name="T27" fmla="*/ 488 h 2004"/>
                </a:gdLst>
                <a:ahLst/>
                <a:cxnLst>
                  <a:cxn ang="0">
                    <a:pos x="T1" y="T3"/>
                  </a:cxn>
                  <a:cxn ang="0">
                    <a:pos x="T5" y="T7"/>
                  </a:cxn>
                  <a:cxn ang="0">
                    <a:pos x="T9" y="T11"/>
                  </a:cxn>
                  <a:cxn ang="0">
                    <a:pos x="T13" y="T15"/>
                  </a:cxn>
                  <a:cxn ang="0">
                    <a:pos x="T17" y="T19"/>
                  </a:cxn>
                  <a:cxn ang="0">
                    <a:pos x="T21" y="T23"/>
                  </a:cxn>
                  <a:cxn ang="0">
                    <a:pos x="T25" y="T27"/>
                  </a:cxn>
                </a:cxnLst>
                <a:rect l="0" t="0" r="r" b="b"/>
                <a:pathLst>
                  <a:path w="1694" h="2004">
                    <a:moveTo>
                      <a:pt x="1160" y="4"/>
                    </a:moveTo>
                    <a:lnTo>
                      <a:pt x="0" y="1683"/>
                    </a:lnTo>
                    <a:lnTo>
                      <a:pt x="310" y="2004"/>
                    </a:lnTo>
                    <a:lnTo>
                      <a:pt x="675" y="1689"/>
                    </a:lnTo>
                    <a:lnTo>
                      <a:pt x="1603" y="150"/>
                    </a:lnTo>
                    <a:lnTo>
                      <a:pt x="1420" y="150"/>
                    </a:lnTo>
                    <a:lnTo>
                      <a:pt x="1160"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48"/>
              <p:cNvSpPr>
                <a:spLocks/>
              </p:cNvSpPr>
              <p:nvPr/>
            </p:nvSpPr>
            <p:spPr bwMode="auto">
              <a:xfrm>
                <a:off x="7706" y="484"/>
                <a:ext cx="1694" cy="2004"/>
              </a:xfrm>
              <a:custGeom>
                <a:avLst/>
                <a:gdLst>
                  <a:gd name="T0" fmla="+- 0 9399 7706"/>
                  <a:gd name="T1" fmla="*/ T0 w 1694"/>
                  <a:gd name="T2" fmla="+- 0 484 484"/>
                  <a:gd name="T3" fmla="*/ 484 h 2004"/>
                  <a:gd name="T4" fmla="+- 0 9126 7706"/>
                  <a:gd name="T5" fmla="*/ T4 w 1694"/>
                  <a:gd name="T6" fmla="+- 0 634 484"/>
                  <a:gd name="T7" fmla="*/ 634 h 2004"/>
                  <a:gd name="T8" fmla="+- 0 9309 7706"/>
                  <a:gd name="T9" fmla="*/ T8 w 1694"/>
                  <a:gd name="T10" fmla="+- 0 634 484"/>
                  <a:gd name="T11" fmla="*/ 634 h 2004"/>
                  <a:gd name="T12" fmla="+- 0 9399 7706"/>
                  <a:gd name="T13" fmla="*/ T12 w 1694"/>
                  <a:gd name="T14" fmla="+- 0 484 484"/>
                  <a:gd name="T15" fmla="*/ 484 h 2004"/>
                </a:gdLst>
                <a:ahLst/>
                <a:cxnLst>
                  <a:cxn ang="0">
                    <a:pos x="T1" y="T3"/>
                  </a:cxn>
                  <a:cxn ang="0">
                    <a:pos x="T5" y="T7"/>
                  </a:cxn>
                  <a:cxn ang="0">
                    <a:pos x="T9" y="T11"/>
                  </a:cxn>
                  <a:cxn ang="0">
                    <a:pos x="T13" y="T15"/>
                  </a:cxn>
                </a:cxnLst>
                <a:rect l="0" t="0" r="r" b="b"/>
                <a:pathLst>
                  <a:path w="1694" h="2004">
                    <a:moveTo>
                      <a:pt x="1693" y="0"/>
                    </a:moveTo>
                    <a:lnTo>
                      <a:pt x="1420" y="150"/>
                    </a:lnTo>
                    <a:lnTo>
                      <a:pt x="1603" y="150"/>
                    </a:lnTo>
                    <a:lnTo>
                      <a:pt x="169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49"/>
            <p:cNvGrpSpPr>
              <a:grpSpLocks/>
            </p:cNvGrpSpPr>
            <p:nvPr/>
          </p:nvGrpSpPr>
          <p:grpSpPr bwMode="auto">
            <a:xfrm>
              <a:off x="6335" y="167"/>
              <a:ext cx="1988" cy="1417"/>
              <a:chOff x="6335" y="167"/>
              <a:chExt cx="1988" cy="1417"/>
            </a:xfrm>
          </p:grpSpPr>
          <p:sp>
            <p:nvSpPr>
              <p:cNvPr id="84" name="Freeform 50"/>
              <p:cNvSpPr>
                <a:spLocks/>
              </p:cNvSpPr>
              <p:nvPr/>
            </p:nvSpPr>
            <p:spPr bwMode="auto">
              <a:xfrm>
                <a:off x="6335" y="167"/>
                <a:ext cx="1988" cy="1417"/>
              </a:xfrm>
              <a:custGeom>
                <a:avLst/>
                <a:gdLst>
                  <a:gd name="T0" fmla="+- 0 8323 6335"/>
                  <a:gd name="T1" fmla="*/ T0 w 1988"/>
                  <a:gd name="T2" fmla="+- 0 167 167"/>
                  <a:gd name="T3" fmla="*/ 167 h 1417"/>
                  <a:gd name="T4" fmla="+- 0 7714 6335"/>
                  <a:gd name="T5" fmla="*/ T4 w 1988"/>
                  <a:gd name="T6" fmla="+- 0 167 167"/>
                  <a:gd name="T7" fmla="*/ 167 h 1417"/>
                  <a:gd name="T8" fmla="+- 0 6335 6335"/>
                  <a:gd name="T9" fmla="*/ T8 w 1988"/>
                  <a:gd name="T10" fmla="+- 0 1584 167"/>
                  <a:gd name="T11" fmla="*/ 1584 h 1417"/>
                  <a:gd name="T12" fmla="+- 0 7125 6335"/>
                  <a:gd name="T13" fmla="*/ T12 w 1988"/>
                  <a:gd name="T14" fmla="+- 0 1584 167"/>
                  <a:gd name="T15" fmla="*/ 1584 h 1417"/>
                  <a:gd name="T16" fmla="+- 0 8323 6335"/>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8" y="0"/>
                    </a:moveTo>
                    <a:lnTo>
                      <a:pt x="1379" y="0"/>
                    </a:lnTo>
                    <a:lnTo>
                      <a:pt x="0" y="1417"/>
                    </a:lnTo>
                    <a:lnTo>
                      <a:pt x="790" y="1417"/>
                    </a:lnTo>
                    <a:lnTo>
                      <a:pt x="1988"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51"/>
            <p:cNvGrpSpPr>
              <a:grpSpLocks/>
            </p:cNvGrpSpPr>
            <p:nvPr/>
          </p:nvGrpSpPr>
          <p:grpSpPr bwMode="auto">
            <a:xfrm>
              <a:off x="9080" y="175"/>
              <a:ext cx="1536" cy="1408"/>
              <a:chOff x="9080" y="175"/>
              <a:chExt cx="1536" cy="1408"/>
            </a:xfrm>
          </p:grpSpPr>
          <p:sp>
            <p:nvSpPr>
              <p:cNvPr id="83" name="Freeform 52"/>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53"/>
            <p:cNvGrpSpPr>
              <a:grpSpLocks/>
            </p:cNvGrpSpPr>
            <p:nvPr/>
          </p:nvGrpSpPr>
          <p:grpSpPr bwMode="auto">
            <a:xfrm>
              <a:off x="9986" y="180"/>
              <a:ext cx="634" cy="2984"/>
              <a:chOff x="9986" y="180"/>
              <a:chExt cx="634" cy="2984"/>
            </a:xfrm>
          </p:grpSpPr>
          <p:sp>
            <p:nvSpPr>
              <p:cNvPr id="82" name="Freeform 54"/>
              <p:cNvSpPr>
                <a:spLocks/>
              </p:cNvSpPr>
              <p:nvPr/>
            </p:nvSpPr>
            <p:spPr bwMode="auto">
              <a:xfrm>
                <a:off x="9986" y="180"/>
                <a:ext cx="634" cy="2984"/>
              </a:xfrm>
              <a:custGeom>
                <a:avLst/>
                <a:gdLst>
                  <a:gd name="T0" fmla="+- 0 10620 9986"/>
                  <a:gd name="T1" fmla="*/ T0 w 634"/>
                  <a:gd name="T2" fmla="+- 0 180 180"/>
                  <a:gd name="T3" fmla="*/ 180 h 2984"/>
                  <a:gd name="T4" fmla="+- 0 9986 9986"/>
                  <a:gd name="T5" fmla="*/ T4 w 634"/>
                  <a:gd name="T6" fmla="+- 0 1575 180"/>
                  <a:gd name="T7" fmla="*/ 1575 h 2984"/>
                  <a:gd name="T8" fmla="+- 0 9986 9986"/>
                  <a:gd name="T9" fmla="*/ T8 w 634"/>
                  <a:gd name="T10" fmla="+- 0 3163 180"/>
                  <a:gd name="T11" fmla="*/ 3163 h 2984"/>
                  <a:gd name="T12" fmla="+- 0 10620 9986"/>
                  <a:gd name="T13" fmla="*/ T12 w 634"/>
                  <a:gd name="T14" fmla="+- 0 1440 180"/>
                  <a:gd name="T15" fmla="*/ 1440 h 2984"/>
                  <a:gd name="T16" fmla="+- 0 10620 9986"/>
                  <a:gd name="T17" fmla="*/ T16 w 634"/>
                  <a:gd name="T18" fmla="+- 0 180 180"/>
                  <a:gd name="T19" fmla="*/ 180 h 2984"/>
                </a:gdLst>
                <a:ahLst/>
                <a:cxnLst>
                  <a:cxn ang="0">
                    <a:pos x="T1" y="T3"/>
                  </a:cxn>
                  <a:cxn ang="0">
                    <a:pos x="T5" y="T7"/>
                  </a:cxn>
                  <a:cxn ang="0">
                    <a:pos x="T9" y="T11"/>
                  </a:cxn>
                  <a:cxn ang="0">
                    <a:pos x="T13" y="T15"/>
                  </a:cxn>
                  <a:cxn ang="0">
                    <a:pos x="T17" y="T19"/>
                  </a:cxn>
                </a:cxnLst>
                <a:rect l="0" t="0" r="r" b="b"/>
                <a:pathLst>
                  <a:path w="634" h="2984">
                    <a:moveTo>
                      <a:pt x="634" y="0"/>
                    </a:moveTo>
                    <a:lnTo>
                      <a:pt x="0" y="1395"/>
                    </a:lnTo>
                    <a:lnTo>
                      <a:pt x="0" y="2983"/>
                    </a:lnTo>
                    <a:lnTo>
                      <a:pt x="634" y="1260"/>
                    </a:lnTo>
                    <a:lnTo>
                      <a:pt x="634"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55"/>
            <p:cNvGrpSpPr>
              <a:grpSpLocks/>
            </p:cNvGrpSpPr>
            <p:nvPr/>
          </p:nvGrpSpPr>
          <p:grpSpPr bwMode="auto">
            <a:xfrm>
              <a:off x="6331" y="1583"/>
              <a:ext cx="3655" cy="1591"/>
              <a:chOff x="6331" y="1583"/>
              <a:chExt cx="3655" cy="1591"/>
            </a:xfrm>
          </p:grpSpPr>
          <p:sp>
            <p:nvSpPr>
              <p:cNvPr id="81" name="Freeform 56"/>
              <p:cNvSpPr>
                <a:spLocks/>
              </p:cNvSpPr>
              <p:nvPr/>
            </p:nvSpPr>
            <p:spPr bwMode="auto">
              <a:xfrm>
                <a:off x="6331" y="1583"/>
                <a:ext cx="3655" cy="1591"/>
              </a:xfrm>
              <a:custGeom>
                <a:avLst/>
                <a:gdLst>
                  <a:gd name="T0" fmla="+- 0 9986 6331"/>
                  <a:gd name="T1" fmla="*/ T0 w 3655"/>
                  <a:gd name="T2" fmla="+- 0 3174 1583"/>
                  <a:gd name="T3" fmla="*/ 3174 h 1591"/>
                  <a:gd name="T4" fmla="+- 0 6331 6331"/>
                  <a:gd name="T5" fmla="*/ T4 w 3655"/>
                  <a:gd name="T6" fmla="+- 0 3174 1583"/>
                  <a:gd name="T7" fmla="*/ 3174 h 1591"/>
                  <a:gd name="T8" fmla="+- 0 6331 6331"/>
                  <a:gd name="T9" fmla="*/ T8 w 3655"/>
                  <a:gd name="T10" fmla="+- 0 1583 1583"/>
                  <a:gd name="T11" fmla="*/ 1583 h 1591"/>
                  <a:gd name="T12" fmla="+- 0 7121 6331"/>
                  <a:gd name="T13" fmla="*/ T12 w 3655"/>
                  <a:gd name="T14" fmla="+- 0 1583 1583"/>
                  <a:gd name="T15" fmla="*/ 1583 h 1591"/>
                  <a:gd name="T16" fmla="+- 0 8016 6331"/>
                  <a:gd name="T17" fmla="*/ T16 w 3655"/>
                  <a:gd name="T18" fmla="+- 0 2488 1583"/>
                  <a:gd name="T19" fmla="*/ 2488 h 1591"/>
                  <a:gd name="T20" fmla="+- 0 9086 6331"/>
                  <a:gd name="T21" fmla="*/ T20 w 3655"/>
                  <a:gd name="T22" fmla="+- 0 1583 1583"/>
                  <a:gd name="T23" fmla="*/ 1583 h 1591"/>
                  <a:gd name="T24" fmla="+- 0 9986 6331"/>
                  <a:gd name="T25" fmla="*/ T24 w 3655"/>
                  <a:gd name="T26" fmla="+- 0 1583 1583"/>
                  <a:gd name="T27" fmla="*/ 1583 h 1591"/>
                  <a:gd name="T28" fmla="+- 0 9986 6331"/>
                  <a:gd name="T29" fmla="*/ T28 w 3655"/>
                  <a:gd name="T30" fmla="+- 0 3174 1583"/>
                  <a:gd name="T31" fmla="*/ 3174 h 1591"/>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55" h="1591">
                    <a:moveTo>
                      <a:pt x="3655" y="1591"/>
                    </a:moveTo>
                    <a:lnTo>
                      <a:pt x="0" y="1591"/>
                    </a:lnTo>
                    <a:lnTo>
                      <a:pt x="0" y="0"/>
                    </a:lnTo>
                    <a:lnTo>
                      <a:pt x="790" y="0"/>
                    </a:lnTo>
                    <a:lnTo>
                      <a:pt x="1685" y="905"/>
                    </a:lnTo>
                    <a:lnTo>
                      <a:pt x="2755" y="0"/>
                    </a:lnTo>
                    <a:lnTo>
                      <a:pt x="3655" y="0"/>
                    </a:lnTo>
                    <a:lnTo>
                      <a:pt x="3655" y="1591"/>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57"/>
            <p:cNvGrpSpPr>
              <a:grpSpLocks/>
            </p:cNvGrpSpPr>
            <p:nvPr/>
          </p:nvGrpSpPr>
          <p:grpSpPr bwMode="auto">
            <a:xfrm>
              <a:off x="8010" y="641"/>
              <a:ext cx="1109" cy="1848"/>
              <a:chOff x="8010" y="641"/>
              <a:chExt cx="1109" cy="1848"/>
            </a:xfrm>
          </p:grpSpPr>
          <p:sp>
            <p:nvSpPr>
              <p:cNvPr id="80" name="Freeform 58"/>
              <p:cNvSpPr>
                <a:spLocks/>
              </p:cNvSpPr>
              <p:nvPr/>
            </p:nvSpPr>
            <p:spPr bwMode="auto">
              <a:xfrm>
                <a:off x="8010" y="641"/>
                <a:ext cx="1109" cy="1848"/>
              </a:xfrm>
              <a:custGeom>
                <a:avLst/>
                <a:gdLst>
                  <a:gd name="T0" fmla="+- 0 8010 8010"/>
                  <a:gd name="T1" fmla="*/ T0 w 1109"/>
                  <a:gd name="T2" fmla="+- 0 2488 641"/>
                  <a:gd name="T3" fmla="*/ 2488 h 1848"/>
                  <a:gd name="T4" fmla="+- 0 9119 8010"/>
                  <a:gd name="T5" fmla="*/ T4 w 1109"/>
                  <a:gd name="T6" fmla="+- 0 641 641"/>
                  <a:gd name="T7" fmla="*/ 641 h 1848"/>
                </a:gdLst>
                <a:ahLst/>
                <a:cxnLst>
                  <a:cxn ang="0">
                    <a:pos x="T1" y="T3"/>
                  </a:cxn>
                  <a:cxn ang="0">
                    <a:pos x="T5" y="T7"/>
                  </a:cxn>
                </a:cxnLst>
                <a:rect l="0" t="0" r="r" b="b"/>
                <a:pathLst>
                  <a:path w="1109" h="1848">
                    <a:moveTo>
                      <a:pt x="0" y="1847"/>
                    </a:moveTo>
                    <a:lnTo>
                      <a:pt x="1109"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59"/>
            <p:cNvGrpSpPr>
              <a:grpSpLocks/>
            </p:cNvGrpSpPr>
            <p:nvPr/>
          </p:nvGrpSpPr>
          <p:grpSpPr bwMode="auto">
            <a:xfrm>
              <a:off x="8327" y="166"/>
              <a:ext cx="791" cy="473"/>
              <a:chOff x="8327" y="166"/>
              <a:chExt cx="791" cy="473"/>
            </a:xfrm>
          </p:grpSpPr>
          <p:sp>
            <p:nvSpPr>
              <p:cNvPr id="79" name="Freeform 60"/>
              <p:cNvSpPr>
                <a:spLocks/>
              </p:cNvSpPr>
              <p:nvPr/>
            </p:nvSpPr>
            <p:spPr bwMode="auto">
              <a:xfrm>
                <a:off x="8327" y="166"/>
                <a:ext cx="791" cy="473"/>
              </a:xfrm>
              <a:custGeom>
                <a:avLst/>
                <a:gdLst>
                  <a:gd name="T0" fmla="+- 0 8327 8327"/>
                  <a:gd name="T1" fmla="*/ T0 w 791"/>
                  <a:gd name="T2" fmla="+- 0 166 166"/>
                  <a:gd name="T3" fmla="*/ 166 h 473"/>
                  <a:gd name="T4" fmla="+- 0 9119 8327"/>
                  <a:gd name="T5" fmla="*/ T4 w 791"/>
                  <a:gd name="T6" fmla="+- 0 639 166"/>
                  <a:gd name="T7" fmla="*/ 639 h 473"/>
                </a:gdLst>
                <a:ahLst/>
                <a:cxnLst>
                  <a:cxn ang="0">
                    <a:pos x="T1" y="T3"/>
                  </a:cxn>
                  <a:cxn ang="0">
                    <a:pos x="T5" y="T7"/>
                  </a:cxn>
                </a:cxnLst>
                <a:rect l="0" t="0" r="r" b="b"/>
                <a:pathLst>
                  <a:path w="791" h="473">
                    <a:moveTo>
                      <a:pt x="0" y="0"/>
                    </a:moveTo>
                    <a:lnTo>
                      <a:pt x="792" y="473"/>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61"/>
            <p:cNvGrpSpPr>
              <a:grpSpLocks/>
            </p:cNvGrpSpPr>
            <p:nvPr/>
          </p:nvGrpSpPr>
          <p:grpSpPr bwMode="auto">
            <a:xfrm>
              <a:off x="9121" y="176"/>
              <a:ext cx="816" cy="464"/>
              <a:chOff x="9121" y="176"/>
              <a:chExt cx="816" cy="464"/>
            </a:xfrm>
          </p:grpSpPr>
          <p:sp>
            <p:nvSpPr>
              <p:cNvPr id="78" name="Freeform 62"/>
              <p:cNvSpPr>
                <a:spLocks/>
              </p:cNvSpPr>
              <p:nvPr/>
            </p:nvSpPr>
            <p:spPr bwMode="auto">
              <a:xfrm>
                <a:off x="9121" y="176"/>
                <a:ext cx="816" cy="464"/>
              </a:xfrm>
              <a:custGeom>
                <a:avLst/>
                <a:gdLst>
                  <a:gd name="T0" fmla="+- 0 9937 9121"/>
                  <a:gd name="T1" fmla="*/ T0 w 816"/>
                  <a:gd name="T2" fmla="+- 0 176 176"/>
                  <a:gd name="T3" fmla="*/ 176 h 464"/>
                  <a:gd name="T4" fmla="+- 0 9121 9121"/>
                  <a:gd name="T5" fmla="*/ T4 w 816"/>
                  <a:gd name="T6" fmla="+- 0 641 176"/>
                  <a:gd name="T7" fmla="*/ 641 h 464"/>
                </a:gdLst>
                <a:ahLst/>
                <a:cxnLst>
                  <a:cxn ang="0">
                    <a:pos x="T1" y="T3"/>
                  </a:cxn>
                  <a:cxn ang="0">
                    <a:pos x="T5" y="T7"/>
                  </a:cxn>
                </a:cxnLst>
                <a:rect l="0" t="0" r="r" b="b"/>
                <a:pathLst>
                  <a:path w="816" h="464">
                    <a:moveTo>
                      <a:pt x="816" y="0"/>
                    </a:moveTo>
                    <a:lnTo>
                      <a:pt x="0" y="465"/>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63"/>
            <p:cNvGrpSpPr>
              <a:grpSpLocks/>
            </p:cNvGrpSpPr>
            <p:nvPr/>
          </p:nvGrpSpPr>
          <p:grpSpPr bwMode="auto">
            <a:xfrm>
              <a:off x="7944" y="2396"/>
              <a:ext cx="4" cy="7"/>
              <a:chOff x="7944" y="2396"/>
              <a:chExt cx="4" cy="7"/>
            </a:xfrm>
          </p:grpSpPr>
          <p:sp>
            <p:nvSpPr>
              <p:cNvPr id="77" name="Freeform 64"/>
              <p:cNvSpPr>
                <a:spLocks/>
              </p:cNvSpPr>
              <p:nvPr/>
            </p:nvSpPr>
            <p:spPr bwMode="auto">
              <a:xfrm>
                <a:off x="7944" y="2396"/>
                <a:ext cx="4" cy="7"/>
              </a:xfrm>
              <a:custGeom>
                <a:avLst/>
                <a:gdLst>
                  <a:gd name="T0" fmla="+- 0 7944 7944"/>
                  <a:gd name="T1" fmla="*/ T0 w 4"/>
                  <a:gd name="T2" fmla="+- 0 2403 2396"/>
                  <a:gd name="T3" fmla="*/ 2403 h 7"/>
                  <a:gd name="T4" fmla="+- 0 7949 7944"/>
                  <a:gd name="T5" fmla="*/ T4 w 4"/>
                  <a:gd name="T6" fmla="+- 0 2396 2396"/>
                  <a:gd name="T7" fmla="*/ 2396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65"/>
            <p:cNvGrpSpPr>
              <a:grpSpLocks/>
            </p:cNvGrpSpPr>
            <p:nvPr/>
          </p:nvGrpSpPr>
          <p:grpSpPr bwMode="auto">
            <a:xfrm>
              <a:off x="7957" y="615"/>
              <a:ext cx="1071" cy="1767"/>
              <a:chOff x="7957" y="615"/>
              <a:chExt cx="1071" cy="1767"/>
            </a:xfrm>
          </p:grpSpPr>
          <p:sp>
            <p:nvSpPr>
              <p:cNvPr id="76" name="Freeform 75"/>
              <p:cNvSpPr>
                <a:spLocks/>
              </p:cNvSpPr>
              <p:nvPr/>
            </p:nvSpPr>
            <p:spPr bwMode="auto">
              <a:xfrm>
                <a:off x="7957" y="615"/>
                <a:ext cx="1071" cy="1767"/>
              </a:xfrm>
              <a:custGeom>
                <a:avLst/>
                <a:gdLst>
                  <a:gd name="T0" fmla="+- 0 7957 7957"/>
                  <a:gd name="T1" fmla="*/ T0 w 1071"/>
                  <a:gd name="T2" fmla="+- 0 2382 615"/>
                  <a:gd name="T3" fmla="*/ 2382 h 1767"/>
                  <a:gd name="T4" fmla="+- 0 9028 7957"/>
                  <a:gd name="T5" fmla="*/ T4 w 1071"/>
                  <a:gd name="T6" fmla="+- 0 615 615"/>
                  <a:gd name="T7" fmla="*/ 615 h 1767"/>
                </a:gdLst>
                <a:ahLst/>
                <a:cxnLst>
                  <a:cxn ang="0">
                    <a:pos x="T1" y="T3"/>
                  </a:cxn>
                  <a:cxn ang="0">
                    <a:pos x="T5" y="T7"/>
                  </a:cxn>
                </a:cxnLst>
                <a:rect l="0" t="0" r="r" b="b"/>
                <a:pathLst>
                  <a:path w="1071" h="1767">
                    <a:moveTo>
                      <a:pt x="0" y="1767"/>
                    </a:moveTo>
                    <a:lnTo>
                      <a:pt x="1071"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67"/>
            <p:cNvGrpSpPr>
              <a:grpSpLocks/>
            </p:cNvGrpSpPr>
            <p:nvPr/>
          </p:nvGrpSpPr>
          <p:grpSpPr bwMode="auto">
            <a:xfrm>
              <a:off x="9032" y="601"/>
              <a:ext cx="4" cy="7"/>
              <a:chOff x="9032" y="601"/>
              <a:chExt cx="4" cy="7"/>
            </a:xfrm>
          </p:grpSpPr>
          <p:sp>
            <p:nvSpPr>
              <p:cNvPr id="75" name="Freeform 68"/>
              <p:cNvSpPr>
                <a:spLocks/>
              </p:cNvSpPr>
              <p:nvPr/>
            </p:nvSpPr>
            <p:spPr bwMode="auto">
              <a:xfrm>
                <a:off x="9032" y="601"/>
                <a:ext cx="4" cy="7"/>
              </a:xfrm>
              <a:custGeom>
                <a:avLst/>
                <a:gdLst>
                  <a:gd name="T0" fmla="+- 0 9032 9032"/>
                  <a:gd name="T1" fmla="*/ T0 w 4"/>
                  <a:gd name="T2" fmla="+- 0 608 601"/>
                  <a:gd name="T3" fmla="*/ 608 h 7"/>
                  <a:gd name="T4" fmla="+- 0 9036 9032"/>
                  <a:gd name="T5" fmla="*/ T4 w 4"/>
                  <a:gd name="T6" fmla="+- 0 601 601"/>
                  <a:gd name="T7" fmla="*/ 601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69"/>
            <p:cNvGrpSpPr>
              <a:grpSpLocks/>
            </p:cNvGrpSpPr>
            <p:nvPr/>
          </p:nvGrpSpPr>
          <p:grpSpPr bwMode="auto">
            <a:xfrm>
              <a:off x="7665" y="2133"/>
              <a:ext cx="5" cy="7"/>
              <a:chOff x="7665" y="2133"/>
              <a:chExt cx="5" cy="7"/>
            </a:xfrm>
          </p:grpSpPr>
          <p:sp>
            <p:nvSpPr>
              <p:cNvPr id="74" name="Freeform 70"/>
              <p:cNvSpPr>
                <a:spLocks/>
              </p:cNvSpPr>
              <p:nvPr/>
            </p:nvSpPr>
            <p:spPr bwMode="auto">
              <a:xfrm>
                <a:off x="7665" y="2133"/>
                <a:ext cx="5" cy="7"/>
              </a:xfrm>
              <a:custGeom>
                <a:avLst/>
                <a:gdLst>
                  <a:gd name="T0" fmla="+- 0 7665 7665"/>
                  <a:gd name="T1" fmla="*/ T0 w 5"/>
                  <a:gd name="T2" fmla="+- 0 2140 2133"/>
                  <a:gd name="T3" fmla="*/ 2140 h 7"/>
                  <a:gd name="T4" fmla="+- 0 7669 7665"/>
                  <a:gd name="T5" fmla="*/ T4 w 5"/>
                  <a:gd name="T6" fmla="+- 0 2133 2133"/>
                  <a:gd name="T7" fmla="*/ 2133 h 7"/>
                </a:gdLst>
                <a:ahLst/>
                <a:cxnLst>
                  <a:cxn ang="0">
                    <a:pos x="T1" y="T3"/>
                  </a:cxn>
                  <a:cxn ang="0">
                    <a:pos x="T5" y="T7"/>
                  </a:cxn>
                </a:cxnLst>
                <a:rect l="0" t="0" r="r" b="b"/>
                <a:pathLst>
                  <a:path w="5"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71"/>
            <p:cNvGrpSpPr>
              <a:grpSpLocks/>
            </p:cNvGrpSpPr>
            <p:nvPr/>
          </p:nvGrpSpPr>
          <p:grpSpPr bwMode="auto">
            <a:xfrm>
              <a:off x="7679" y="485"/>
              <a:ext cx="1145" cy="1635"/>
              <a:chOff x="7679" y="485"/>
              <a:chExt cx="1145" cy="1635"/>
            </a:xfrm>
          </p:grpSpPr>
          <p:sp>
            <p:nvSpPr>
              <p:cNvPr id="73" name="Freeform 72"/>
              <p:cNvSpPr>
                <a:spLocks/>
              </p:cNvSpPr>
              <p:nvPr/>
            </p:nvSpPr>
            <p:spPr bwMode="auto">
              <a:xfrm>
                <a:off x="7679" y="485"/>
                <a:ext cx="1145" cy="1635"/>
              </a:xfrm>
              <a:custGeom>
                <a:avLst/>
                <a:gdLst>
                  <a:gd name="T0" fmla="+- 0 7679 7679"/>
                  <a:gd name="T1" fmla="*/ T0 w 1145"/>
                  <a:gd name="T2" fmla="+- 0 2120 485"/>
                  <a:gd name="T3" fmla="*/ 2120 h 1635"/>
                  <a:gd name="T4" fmla="+- 0 8824 7679"/>
                  <a:gd name="T5" fmla="*/ T4 w 1145"/>
                  <a:gd name="T6" fmla="+- 0 485 485"/>
                  <a:gd name="T7" fmla="*/ 485 h 1635"/>
                </a:gdLst>
                <a:ahLst/>
                <a:cxnLst>
                  <a:cxn ang="0">
                    <a:pos x="T1" y="T3"/>
                  </a:cxn>
                  <a:cxn ang="0">
                    <a:pos x="T5" y="T7"/>
                  </a:cxn>
                </a:cxnLst>
                <a:rect l="0" t="0" r="r" b="b"/>
                <a:pathLst>
                  <a:path w="1145" h="1635">
                    <a:moveTo>
                      <a:pt x="0" y="1635"/>
                    </a:moveTo>
                    <a:lnTo>
                      <a:pt x="1145"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73"/>
            <p:cNvGrpSpPr>
              <a:grpSpLocks/>
            </p:cNvGrpSpPr>
            <p:nvPr/>
          </p:nvGrpSpPr>
          <p:grpSpPr bwMode="auto">
            <a:xfrm>
              <a:off x="8829" y="472"/>
              <a:ext cx="5" cy="7"/>
              <a:chOff x="8829" y="472"/>
              <a:chExt cx="5" cy="7"/>
            </a:xfrm>
          </p:grpSpPr>
          <p:sp>
            <p:nvSpPr>
              <p:cNvPr id="72" name="Freeform 74"/>
              <p:cNvSpPr>
                <a:spLocks/>
              </p:cNvSpPr>
              <p:nvPr/>
            </p:nvSpPr>
            <p:spPr bwMode="auto">
              <a:xfrm>
                <a:off x="8829" y="472"/>
                <a:ext cx="5" cy="7"/>
              </a:xfrm>
              <a:custGeom>
                <a:avLst/>
                <a:gdLst>
                  <a:gd name="T0" fmla="+- 0 8829 8829"/>
                  <a:gd name="T1" fmla="*/ T0 w 5"/>
                  <a:gd name="T2" fmla="+- 0 478 472"/>
                  <a:gd name="T3" fmla="*/ 478 h 7"/>
                  <a:gd name="T4" fmla="+- 0 8833 8829"/>
                  <a:gd name="T5" fmla="*/ T4 w 5"/>
                  <a:gd name="T6" fmla="+- 0 472 472"/>
                  <a:gd name="T7" fmla="*/ 472 h 7"/>
                </a:gdLst>
                <a:ahLst/>
                <a:cxnLst>
                  <a:cxn ang="0">
                    <a:pos x="T1" y="T3"/>
                  </a:cxn>
                  <a:cxn ang="0">
                    <a:pos x="T5" y="T7"/>
                  </a:cxn>
                </a:cxnLst>
                <a:rect l="0" t="0" r="r" b="b"/>
                <a:pathLst>
                  <a:path w="5" h="7">
                    <a:moveTo>
                      <a:pt x="0" y="6"/>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75"/>
            <p:cNvGrpSpPr>
              <a:grpSpLocks/>
            </p:cNvGrpSpPr>
            <p:nvPr/>
          </p:nvGrpSpPr>
          <p:grpSpPr bwMode="auto">
            <a:xfrm>
              <a:off x="7393" y="1853"/>
              <a:ext cx="5" cy="6"/>
              <a:chOff x="7393" y="1853"/>
              <a:chExt cx="5" cy="6"/>
            </a:xfrm>
          </p:grpSpPr>
          <p:sp>
            <p:nvSpPr>
              <p:cNvPr id="71" name="Freeform 76"/>
              <p:cNvSpPr>
                <a:spLocks/>
              </p:cNvSpPr>
              <p:nvPr/>
            </p:nvSpPr>
            <p:spPr bwMode="auto">
              <a:xfrm>
                <a:off x="7393" y="1853"/>
                <a:ext cx="5" cy="6"/>
              </a:xfrm>
              <a:custGeom>
                <a:avLst/>
                <a:gdLst>
                  <a:gd name="T0" fmla="+- 0 7393 7393"/>
                  <a:gd name="T1" fmla="*/ T0 w 5"/>
                  <a:gd name="T2" fmla="+- 0 1860 1853"/>
                  <a:gd name="T3" fmla="*/ 1860 h 6"/>
                  <a:gd name="T4" fmla="+- 0 7398 7393"/>
                  <a:gd name="T5" fmla="*/ T4 w 5"/>
                  <a:gd name="T6" fmla="+- 0 1853 1853"/>
                  <a:gd name="T7" fmla="*/ 1853 h 6"/>
                </a:gdLst>
                <a:ahLst/>
                <a:cxnLst>
                  <a:cxn ang="0">
                    <a:pos x="T1" y="T3"/>
                  </a:cxn>
                  <a:cxn ang="0">
                    <a:pos x="T5" y="T7"/>
                  </a:cxn>
                </a:cxnLst>
                <a:rect l="0" t="0" r="r" b="b"/>
                <a:pathLst>
                  <a:path w="5" h="6">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77"/>
            <p:cNvGrpSpPr>
              <a:grpSpLocks/>
            </p:cNvGrpSpPr>
            <p:nvPr/>
          </p:nvGrpSpPr>
          <p:grpSpPr bwMode="auto">
            <a:xfrm>
              <a:off x="7408" y="337"/>
              <a:ext cx="1166" cy="1504"/>
              <a:chOff x="7408" y="337"/>
              <a:chExt cx="1166" cy="1504"/>
            </a:xfrm>
          </p:grpSpPr>
          <p:sp>
            <p:nvSpPr>
              <p:cNvPr id="70" name="Freeform 78"/>
              <p:cNvSpPr>
                <a:spLocks/>
              </p:cNvSpPr>
              <p:nvPr/>
            </p:nvSpPr>
            <p:spPr bwMode="auto">
              <a:xfrm>
                <a:off x="7408" y="337"/>
                <a:ext cx="1166" cy="1504"/>
              </a:xfrm>
              <a:custGeom>
                <a:avLst/>
                <a:gdLst>
                  <a:gd name="T0" fmla="+- 0 7408 7408"/>
                  <a:gd name="T1" fmla="*/ T0 w 1166"/>
                  <a:gd name="T2" fmla="+- 0 1840 337"/>
                  <a:gd name="T3" fmla="*/ 1840 h 1504"/>
                  <a:gd name="T4" fmla="+- 0 8574 7408"/>
                  <a:gd name="T5" fmla="*/ T4 w 1166"/>
                  <a:gd name="T6" fmla="+- 0 337 337"/>
                  <a:gd name="T7" fmla="*/ 337 h 1504"/>
                </a:gdLst>
                <a:ahLst/>
                <a:cxnLst>
                  <a:cxn ang="0">
                    <a:pos x="T1" y="T3"/>
                  </a:cxn>
                  <a:cxn ang="0">
                    <a:pos x="T5" y="T7"/>
                  </a:cxn>
                </a:cxnLst>
                <a:rect l="0" t="0" r="r" b="b"/>
                <a:pathLst>
                  <a:path w="1166" h="1504">
                    <a:moveTo>
                      <a:pt x="0" y="1503"/>
                    </a:moveTo>
                    <a:lnTo>
                      <a:pt x="1166"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79"/>
            <p:cNvGrpSpPr>
              <a:grpSpLocks/>
            </p:cNvGrpSpPr>
            <p:nvPr/>
          </p:nvGrpSpPr>
          <p:grpSpPr bwMode="auto">
            <a:xfrm>
              <a:off x="8579" y="323"/>
              <a:ext cx="5" cy="7"/>
              <a:chOff x="8579" y="323"/>
              <a:chExt cx="5" cy="7"/>
            </a:xfrm>
          </p:grpSpPr>
          <p:sp>
            <p:nvSpPr>
              <p:cNvPr id="69" name="Freeform 80"/>
              <p:cNvSpPr>
                <a:spLocks/>
              </p:cNvSpPr>
              <p:nvPr/>
            </p:nvSpPr>
            <p:spPr bwMode="auto">
              <a:xfrm>
                <a:off x="8579" y="323"/>
                <a:ext cx="5" cy="7"/>
              </a:xfrm>
              <a:custGeom>
                <a:avLst/>
                <a:gdLst>
                  <a:gd name="T0" fmla="+- 0 8579 8579"/>
                  <a:gd name="T1" fmla="*/ T0 w 5"/>
                  <a:gd name="T2" fmla="+- 0 330 323"/>
                  <a:gd name="T3" fmla="*/ 330 h 7"/>
                  <a:gd name="T4" fmla="+- 0 8584 8579"/>
                  <a:gd name="T5" fmla="*/ T4 w 5"/>
                  <a:gd name="T6" fmla="+- 0 323 323"/>
                  <a:gd name="T7" fmla="*/ 323 h 7"/>
                </a:gdLst>
                <a:ahLst/>
                <a:cxnLst>
                  <a:cxn ang="0">
                    <a:pos x="T1" y="T3"/>
                  </a:cxn>
                  <a:cxn ang="0">
                    <a:pos x="T5" y="T7"/>
                  </a:cxn>
                </a:cxnLst>
                <a:rect l="0" t="0" r="r" b="b"/>
                <a:pathLst>
                  <a:path w="5"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81"/>
            <p:cNvGrpSpPr>
              <a:grpSpLocks/>
            </p:cNvGrpSpPr>
            <p:nvPr/>
          </p:nvGrpSpPr>
          <p:grpSpPr bwMode="auto">
            <a:xfrm>
              <a:off x="8123" y="2396"/>
              <a:ext cx="4" cy="7"/>
              <a:chOff x="8123" y="2396"/>
              <a:chExt cx="4" cy="7"/>
            </a:xfrm>
          </p:grpSpPr>
          <p:sp>
            <p:nvSpPr>
              <p:cNvPr id="68" name="Freeform 82"/>
              <p:cNvSpPr>
                <a:spLocks/>
              </p:cNvSpPr>
              <p:nvPr/>
            </p:nvSpPr>
            <p:spPr bwMode="auto">
              <a:xfrm>
                <a:off x="8123" y="2396"/>
                <a:ext cx="4" cy="7"/>
              </a:xfrm>
              <a:custGeom>
                <a:avLst/>
                <a:gdLst>
                  <a:gd name="T0" fmla="+- 0 8123 8123"/>
                  <a:gd name="T1" fmla="*/ T0 w 4"/>
                  <a:gd name="T2" fmla="+- 0 2403 2396"/>
                  <a:gd name="T3" fmla="*/ 2403 h 7"/>
                  <a:gd name="T4" fmla="+- 0 8127 8123"/>
                  <a:gd name="T5" fmla="*/ T4 w 4"/>
                  <a:gd name="T6" fmla="+- 0 2396 2396"/>
                  <a:gd name="T7" fmla="*/ 239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83"/>
            <p:cNvGrpSpPr>
              <a:grpSpLocks/>
            </p:cNvGrpSpPr>
            <p:nvPr/>
          </p:nvGrpSpPr>
          <p:grpSpPr bwMode="auto">
            <a:xfrm>
              <a:off x="8136" y="612"/>
              <a:ext cx="1071" cy="1770"/>
              <a:chOff x="8136" y="612"/>
              <a:chExt cx="1071" cy="1770"/>
            </a:xfrm>
          </p:grpSpPr>
          <p:sp>
            <p:nvSpPr>
              <p:cNvPr id="67" name="Freeform 84"/>
              <p:cNvSpPr>
                <a:spLocks/>
              </p:cNvSpPr>
              <p:nvPr/>
            </p:nvSpPr>
            <p:spPr bwMode="auto">
              <a:xfrm>
                <a:off x="8136" y="612"/>
                <a:ext cx="1071" cy="1770"/>
              </a:xfrm>
              <a:custGeom>
                <a:avLst/>
                <a:gdLst>
                  <a:gd name="T0" fmla="+- 0 8136 8136"/>
                  <a:gd name="T1" fmla="*/ T0 w 1071"/>
                  <a:gd name="T2" fmla="+- 0 2382 612"/>
                  <a:gd name="T3" fmla="*/ 2382 h 1770"/>
                  <a:gd name="T4" fmla="+- 0 9206 8136"/>
                  <a:gd name="T5" fmla="*/ T4 w 1071"/>
                  <a:gd name="T6" fmla="+- 0 612 612"/>
                  <a:gd name="T7" fmla="*/ 612 h 1770"/>
                </a:gdLst>
                <a:ahLst/>
                <a:cxnLst>
                  <a:cxn ang="0">
                    <a:pos x="T1" y="T3"/>
                  </a:cxn>
                  <a:cxn ang="0">
                    <a:pos x="T5" y="T7"/>
                  </a:cxn>
                </a:cxnLst>
                <a:rect l="0" t="0" r="r" b="b"/>
                <a:pathLst>
                  <a:path w="1071" h="1770">
                    <a:moveTo>
                      <a:pt x="0" y="1770"/>
                    </a:moveTo>
                    <a:lnTo>
                      <a:pt x="1070"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85"/>
            <p:cNvGrpSpPr>
              <a:grpSpLocks/>
            </p:cNvGrpSpPr>
            <p:nvPr/>
          </p:nvGrpSpPr>
          <p:grpSpPr bwMode="auto">
            <a:xfrm>
              <a:off x="9210" y="598"/>
              <a:ext cx="4" cy="7"/>
              <a:chOff x="9210" y="598"/>
              <a:chExt cx="4" cy="7"/>
            </a:xfrm>
          </p:grpSpPr>
          <p:sp>
            <p:nvSpPr>
              <p:cNvPr id="66" name="Freeform 86"/>
              <p:cNvSpPr>
                <a:spLocks/>
              </p:cNvSpPr>
              <p:nvPr/>
            </p:nvSpPr>
            <p:spPr bwMode="auto">
              <a:xfrm>
                <a:off x="9210" y="598"/>
                <a:ext cx="4" cy="7"/>
              </a:xfrm>
              <a:custGeom>
                <a:avLst/>
                <a:gdLst>
                  <a:gd name="T0" fmla="+- 0 9210 9210"/>
                  <a:gd name="T1" fmla="*/ T0 w 4"/>
                  <a:gd name="T2" fmla="+- 0 605 598"/>
                  <a:gd name="T3" fmla="*/ 605 h 7"/>
                  <a:gd name="T4" fmla="+- 0 9215 9210"/>
                  <a:gd name="T5" fmla="*/ T4 w 4"/>
                  <a:gd name="T6" fmla="+- 0 598 598"/>
                  <a:gd name="T7" fmla="*/ 598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87"/>
            <p:cNvGrpSpPr>
              <a:grpSpLocks/>
            </p:cNvGrpSpPr>
            <p:nvPr/>
          </p:nvGrpSpPr>
          <p:grpSpPr bwMode="auto">
            <a:xfrm>
              <a:off x="8441" y="2119"/>
              <a:ext cx="4" cy="7"/>
              <a:chOff x="8441" y="2119"/>
              <a:chExt cx="4" cy="7"/>
            </a:xfrm>
          </p:grpSpPr>
          <p:sp>
            <p:nvSpPr>
              <p:cNvPr id="65" name="Freeform 88"/>
              <p:cNvSpPr>
                <a:spLocks/>
              </p:cNvSpPr>
              <p:nvPr/>
            </p:nvSpPr>
            <p:spPr bwMode="auto">
              <a:xfrm>
                <a:off x="8441" y="2119"/>
                <a:ext cx="4" cy="7"/>
              </a:xfrm>
              <a:custGeom>
                <a:avLst/>
                <a:gdLst>
                  <a:gd name="T0" fmla="+- 0 8441 8441"/>
                  <a:gd name="T1" fmla="*/ T0 w 4"/>
                  <a:gd name="T2" fmla="+- 0 2126 2119"/>
                  <a:gd name="T3" fmla="*/ 2126 h 7"/>
                  <a:gd name="T4" fmla="+- 0 8445 8441"/>
                  <a:gd name="T5" fmla="*/ T4 w 4"/>
                  <a:gd name="T6" fmla="+- 0 2119 2119"/>
                  <a:gd name="T7" fmla="*/ 2119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89"/>
            <p:cNvGrpSpPr>
              <a:grpSpLocks/>
            </p:cNvGrpSpPr>
            <p:nvPr/>
          </p:nvGrpSpPr>
          <p:grpSpPr bwMode="auto">
            <a:xfrm>
              <a:off x="8454" y="478"/>
              <a:ext cx="983" cy="1627"/>
              <a:chOff x="8454" y="478"/>
              <a:chExt cx="983" cy="1627"/>
            </a:xfrm>
          </p:grpSpPr>
          <p:sp>
            <p:nvSpPr>
              <p:cNvPr id="64" name="Freeform 90"/>
              <p:cNvSpPr>
                <a:spLocks/>
              </p:cNvSpPr>
              <p:nvPr/>
            </p:nvSpPr>
            <p:spPr bwMode="auto">
              <a:xfrm>
                <a:off x="8454" y="478"/>
                <a:ext cx="983" cy="1627"/>
              </a:xfrm>
              <a:custGeom>
                <a:avLst/>
                <a:gdLst>
                  <a:gd name="T0" fmla="+- 0 8454 8454"/>
                  <a:gd name="T1" fmla="*/ T0 w 983"/>
                  <a:gd name="T2" fmla="+- 0 2105 478"/>
                  <a:gd name="T3" fmla="*/ 2105 h 1627"/>
                  <a:gd name="T4" fmla="+- 0 9437 8454"/>
                  <a:gd name="T5" fmla="*/ T4 w 983"/>
                  <a:gd name="T6" fmla="+- 0 478 478"/>
                  <a:gd name="T7" fmla="*/ 478 h 1627"/>
                </a:gdLst>
                <a:ahLst/>
                <a:cxnLst>
                  <a:cxn ang="0">
                    <a:pos x="T1" y="T3"/>
                  </a:cxn>
                  <a:cxn ang="0">
                    <a:pos x="T5" y="T7"/>
                  </a:cxn>
                </a:cxnLst>
                <a:rect l="0" t="0" r="r" b="b"/>
                <a:pathLst>
                  <a:path w="983" h="1627">
                    <a:moveTo>
                      <a:pt x="0" y="1627"/>
                    </a:moveTo>
                    <a:lnTo>
                      <a:pt x="983"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91"/>
            <p:cNvGrpSpPr>
              <a:grpSpLocks/>
            </p:cNvGrpSpPr>
            <p:nvPr/>
          </p:nvGrpSpPr>
          <p:grpSpPr bwMode="auto">
            <a:xfrm>
              <a:off x="9441" y="463"/>
              <a:ext cx="4" cy="7"/>
              <a:chOff x="9441" y="463"/>
              <a:chExt cx="4" cy="7"/>
            </a:xfrm>
          </p:grpSpPr>
          <p:sp>
            <p:nvSpPr>
              <p:cNvPr id="63" name="Freeform 92"/>
              <p:cNvSpPr>
                <a:spLocks/>
              </p:cNvSpPr>
              <p:nvPr/>
            </p:nvSpPr>
            <p:spPr bwMode="auto">
              <a:xfrm>
                <a:off x="9441" y="463"/>
                <a:ext cx="4" cy="7"/>
              </a:xfrm>
              <a:custGeom>
                <a:avLst/>
                <a:gdLst>
                  <a:gd name="T0" fmla="+- 0 9441 9441"/>
                  <a:gd name="T1" fmla="*/ T0 w 4"/>
                  <a:gd name="T2" fmla="+- 0 470 463"/>
                  <a:gd name="T3" fmla="*/ 470 h 7"/>
                  <a:gd name="T4" fmla="+- 0 9445 9441"/>
                  <a:gd name="T5" fmla="*/ T4 w 4"/>
                  <a:gd name="T6" fmla="+- 0 463 463"/>
                  <a:gd name="T7" fmla="*/ 463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93"/>
            <p:cNvGrpSpPr>
              <a:grpSpLocks/>
            </p:cNvGrpSpPr>
            <p:nvPr/>
          </p:nvGrpSpPr>
          <p:grpSpPr bwMode="auto">
            <a:xfrm>
              <a:off x="8765" y="1847"/>
              <a:ext cx="4" cy="7"/>
              <a:chOff x="8765" y="1847"/>
              <a:chExt cx="4" cy="7"/>
            </a:xfrm>
          </p:grpSpPr>
          <p:sp>
            <p:nvSpPr>
              <p:cNvPr id="62" name="Freeform 94"/>
              <p:cNvSpPr>
                <a:spLocks/>
              </p:cNvSpPr>
              <p:nvPr/>
            </p:nvSpPr>
            <p:spPr bwMode="auto">
              <a:xfrm>
                <a:off x="8765" y="1847"/>
                <a:ext cx="4" cy="7"/>
              </a:xfrm>
              <a:custGeom>
                <a:avLst/>
                <a:gdLst>
                  <a:gd name="T0" fmla="+- 0 8765 8765"/>
                  <a:gd name="T1" fmla="*/ T0 w 4"/>
                  <a:gd name="T2" fmla="+- 0 1854 1847"/>
                  <a:gd name="T3" fmla="*/ 1854 h 7"/>
                  <a:gd name="T4" fmla="+- 0 8769 8765"/>
                  <a:gd name="T5" fmla="*/ T4 w 4"/>
                  <a:gd name="T6" fmla="+- 0 1847 1847"/>
                  <a:gd name="T7" fmla="*/ 1847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95"/>
            <p:cNvGrpSpPr>
              <a:grpSpLocks/>
            </p:cNvGrpSpPr>
            <p:nvPr/>
          </p:nvGrpSpPr>
          <p:grpSpPr bwMode="auto">
            <a:xfrm>
              <a:off x="8777" y="340"/>
              <a:ext cx="887" cy="1493"/>
              <a:chOff x="8777" y="340"/>
              <a:chExt cx="887" cy="1493"/>
            </a:xfrm>
          </p:grpSpPr>
          <p:sp>
            <p:nvSpPr>
              <p:cNvPr id="61" name="Freeform 96"/>
              <p:cNvSpPr>
                <a:spLocks/>
              </p:cNvSpPr>
              <p:nvPr/>
            </p:nvSpPr>
            <p:spPr bwMode="auto">
              <a:xfrm>
                <a:off x="8777" y="340"/>
                <a:ext cx="887" cy="1493"/>
              </a:xfrm>
              <a:custGeom>
                <a:avLst/>
                <a:gdLst>
                  <a:gd name="T0" fmla="+- 0 8777 8777"/>
                  <a:gd name="T1" fmla="*/ T0 w 887"/>
                  <a:gd name="T2" fmla="+- 0 1833 340"/>
                  <a:gd name="T3" fmla="*/ 1833 h 1493"/>
                  <a:gd name="T4" fmla="+- 0 9665 8777"/>
                  <a:gd name="T5" fmla="*/ T4 w 887"/>
                  <a:gd name="T6" fmla="+- 0 340 340"/>
                  <a:gd name="T7" fmla="*/ 340 h 1493"/>
                </a:gdLst>
                <a:ahLst/>
                <a:cxnLst>
                  <a:cxn ang="0">
                    <a:pos x="T1" y="T3"/>
                  </a:cxn>
                  <a:cxn ang="0">
                    <a:pos x="T5" y="T7"/>
                  </a:cxn>
                </a:cxnLst>
                <a:rect l="0" t="0" r="r" b="b"/>
                <a:pathLst>
                  <a:path w="887" h="1493">
                    <a:moveTo>
                      <a:pt x="0" y="1493"/>
                    </a:moveTo>
                    <a:lnTo>
                      <a:pt x="888"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97"/>
            <p:cNvGrpSpPr>
              <a:grpSpLocks/>
            </p:cNvGrpSpPr>
            <p:nvPr/>
          </p:nvGrpSpPr>
          <p:grpSpPr bwMode="auto">
            <a:xfrm>
              <a:off x="9669" y="326"/>
              <a:ext cx="4" cy="7"/>
              <a:chOff x="9669" y="326"/>
              <a:chExt cx="4" cy="7"/>
            </a:xfrm>
          </p:grpSpPr>
          <p:sp>
            <p:nvSpPr>
              <p:cNvPr id="60" name="Freeform 98"/>
              <p:cNvSpPr>
                <a:spLocks/>
              </p:cNvSpPr>
              <p:nvPr/>
            </p:nvSpPr>
            <p:spPr bwMode="auto">
              <a:xfrm>
                <a:off x="9669" y="326"/>
                <a:ext cx="4" cy="7"/>
              </a:xfrm>
              <a:custGeom>
                <a:avLst/>
                <a:gdLst>
                  <a:gd name="T0" fmla="+- 0 9669 9669"/>
                  <a:gd name="T1" fmla="*/ T0 w 4"/>
                  <a:gd name="T2" fmla="+- 0 333 326"/>
                  <a:gd name="T3" fmla="*/ 333 h 7"/>
                  <a:gd name="T4" fmla="+- 0 9673 9669"/>
                  <a:gd name="T5" fmla="*/ T4 w 4"/>
                  <a:gd name="T6" fmla="+- 0 326 326"/>
                  <a:gd name="T7" fmla="*/ 32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10" name="Group 206"/>
          <p:cNvGrpSpPr>
            <a:grpSpLocks/>
          </p:cNvGrpSpPr>
          <p:nvPr/>
        </p:nvGrpSpPr>
        <p:grpSpPr bwMode="auto">
          <a:xfrm>
            <a:off x="3283114" y="3572392"/>
            <a:ext cx="830701" cy="783645"/>
            <a:chOff x="11269" y="-32"/>
            <a:chExt cx="5120" cy="3733"/>
          </a:xfrm>
        </p:grpSpPr>
        <p:grpSp>
          <p:nvGrpSpPr>
            <p:cNvPr id="111" name="Group 207"/>
            <p:cNvGrpSpPr>
              <a:grpSpLocks/>
            </p:cNvGrpSpPr>
            <p:nvPr/>
          </p:nvGrpSpPr>
          <p:grpSpPr bwMode="auto">
            <a:xfrm>
              <a:off x="11273" y="2455"/>
              <a:ext cx="5111" cy="1241"/>
              <a:chOff x="11273" y="2455"/>
              <a:chExt cx="5111" cy="1241"/>
            </a:xfrm>
          </p:grpSpPr>
          <p:sp>
            <p:nvSpPr>
              <p:cNvPr id="210" name="Freeform 208"/>
              <p:cNvSpPr>
                <a:spLocks/>
              </p:cNvSpPr>
              <p:nvPr/>
            </p:nvSpPr>
            <p:spPr bwMode="auto">
              <a:xfrm>
                <a:off x="11273" y="2455"/>
                <a:ext cx="5111" cy="1241"/>
              </a:xfrm>
              <a:custGeom>
                <a:avLst/>
                <a:gdLst>
                  <a:gd name="T0" fmla="+- 0 11273 11273"/>
                  <a:gd name="T1" fmla="*/ T0 w 5111"/>
                  <a:gd name="T2" fmla="+- 0 3697 2455"/>
                  <a:gd name="T3" fmla="*/ 3697 h 1241"/>
                  <a:gd name="T4" fmla="+- 0 16384 11273"/>
                  <a:gd name="T5" fmla="*/ T4 w 5111"/>
                  <a:gd name="T6" fmla="+- 0 3697 2455"/>
                  <a:gd name="T7" fmla="*/ 3697 h 1241"/>
                  <a:gd name="T8" fmla="+- 0 16384 11273"/>
                  <a:gd name="T9" fmla="*/ T8 w 5111"/>
                  <a:gd name="T10" fmla="+- 0 2455 2455"/>
                  <a:gd name="T11" fmla="*/ 2455 h 1241"/>
                  <a:gd name="T12" fmla="+- 0 11273 11273"/>
                  <a:gd name="T13" fmla="*/ T12 w 5111"/>
                  <a:gd name="T14" fmla="+- 0 2455 2455"/>
                  <a:gd name="T15" fmla="*/ 2455 h 1241"/>
                  <a:gd name="T16" fmla="+- 0 11273 11273"/>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1" y="1242"/>
                    </a:lnTo>
                    <a:lnTo>
                      <a:pt x="5111"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209"/>
            <p:cNvGrpSpPr>
              <a:grpSpLocks/>
            </p:cNvGrpSpPr>
            <p:nvPr/>
          </p:nvGrpSpPr>
          <p:grpSpPr bwMode="auto">
            <a:xfrm>
              <a:off x="11523" y="-28"/>
              <a:ext cx="4617" cy="3379"/>
              <a:chOff x="11523" y="-28"/>
              <a:chExt cx="4617" cy="3379"/>
            </a:xfrm>
          </p:grpSpPr>
          <p:sp>
            <p:nvSpPr>
              <p:cNvPr id="209" name="Freeform 210"/>
              <p:cNvSpPr>
                <a:spLocks/>
              </p:cNvSpPr>
              <p:nvPr/>
            </p:nvSpPr>
            <p:spPr bwMode="auto">
              <a:xfrm>
                <a:off x="11523" y="-28"/>
                <a:ext cx="4617" cy="3379"/>
              </a:xfrm>
              <a:custGeom>
                <a:avLst/>
                <a:gdLst>
                  <a:gd name="T0" fmla="+- 0 11523 11523"/>
                  <a:gd name="T1" fmla="*/ T0 w 4617"/>
                  <a:gd name="T2" fmla="+- 0 3351 -28"/>
                  <a:gd name="T3" fmla="*/ 3351 h 3379"/>
                  <a:gd name="T4" fmla="+- 0 16141 11523"/>
                  <a:gd name="T5" fmla="*/ T4 w 4617"/>
                  <a:gd name="T6" fmla="+- 0 3351 -28"/>
                  <a:gd name="T7" fmla="*/ 3351 h 3379"/>
                  <a:gd name="T8" fmla="+- 0 16141 11523"/>
                  <a:gd name="T9" fmla="*/ T8 w 4617"/>
                  <a:gd name="T10" fmla="+- 0 -28 -28"/>
                  <a:gd name="T11" fmla="*/ -28 h 3379"/>
                  <a:gd name="T12" fmla="+- 0 11523 11523"/>
                  <a:gd name="T13" fmla="*/ T12 w 4617"/>
                  <a:gd name="T14" fmla="+- 0 -28 -28"/>
                  <a:gd name="T15" fmla="*/ -28 h 3379"/>
                  <a:gd name="T16" fmla="+- 0 11523 11523"/>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211"/>
            <p:cNvGrpSpPr>
              <a:grpSpLocks/>
            </p:cNvGrpSpPr>
            <p:nvPr/>
          </p:nvGrpSpPr>
          <p:grpSpPr bwMode="auto">
            <a:xfrm>
              <a:off x="14667" y="982"/>
              <a:ext cx="1081" cy="459"/>
              <a:chOff x="14667" y="982"/>
              <a:chExt cx="1081" cy="459"/>
            </a:xfrm>
          </p:grpSpPr>
          <p:sp>
            <p:nvSpPr>
              <p:cNvPr id="208" name="Freeform 212"/>
              <p:cNvSpPr>
                <a:spLocks/>
              </p:cNvSpPr>
              <p:nvPr/>
            </p:nvSpPr>
            <p:spPr bwMode="auto">
              <a:xfrm>
                <a:off x="14667" y="982"/>
                <a:ext cx="1081" cy="459"/>
              </a:xfrm>
              <a:custGeom>
                <a:avLst/>
                <a:gdLst>
                  <a:gd name="T0" fmla="+- 0 15536 14667"/>
                  <a:gd name="T1" fmla="*/ T0 w 1081"/>
                  <a:gd name="T2" fmla="+- 0 1441 982"/>
                  <a:gd name="T3" fmla="*/ 1441 h 459"/>
                  <a:gd name="T4" fmla="+- 0 14667 14667"/>
                  <a:gd name="T5" fmla="*/ T4 w 1081"/>
                  <a:gd name="T6" fmla="+- 0 1434 982"/>
                  <a:gd name="T7" fmla="*/ 1434 h 459"/>
                  <a:gd name="T8" fmla="+- 0 14935 14667"/>
                  <a:gd name="T9" fmla="*/ T8 w 1081"/>
                  <a:gd name="T10" fmla="+- 0 989 982"/>
                  <a:gd name="T11" fmla="*/ 989 h 459"/>
                  <a:gd name="T12" fmla="+- 0 15748 14667"/>
                  <a:gd name="T13" fmla="*/ T12 w 1081"/>
                  <a:gd name="T14" fmla="+- 0 982 982"/>
                  <a:gd name="T15" fmla="*/ 982 h 459"/>
                  <a:gd name="T16" fmla="+- 0 15536 14667"/>
                  <a:gd name="T17" fmla="*/ T16 w 1081"/>
                  <a:gd name="T18" fmla="+- 0 1441 982"/>
                  <a:gd name="T19" fmla="*/ 1441 h 459"/>
                </a:gdLst>
                <a:ahLst/>
                <a:cxnLst>
                  <a:cxn ang="0">
                    <a:pos x="T1" y="T3"/>
                  </a:cxn>
                  <a:cxn ang="0">
                    <a:pos x="T5" y="T7"/>
                  </a:cxn>
                  <a:cxn ang="0">
                    <a:pos x="T9" y="T11"/>
                  </a:cxn>
                  <a:cxn ang="0">
                    <a:pos x="T13" y="T15"/>
                  </a:cxn>
                  <a:cxn ang="0">
                    <a:pos x="T17" y="T19"/>
                  </a:cxn>
                </a:cxnLst>
                <a:rect l="0" t="0" r="r" b="b"/>
                <a:pathLst>
                  <a:path w="1081" h="459">
                    <a:moveTo>
                      <a:pt x="869" y="459"/>
                    </a:moveTo>
                    <a:lnTo>
                      <a:pt x="0" y="452"/>
                    </a:lnTo>
                    <a:lnTo>
                      <a:pt x="268" y="7"/>
                    </a:lnTo>
                    <a:lnTo>
                      <a:pt x="1081" y="0"/>
                    </a:lnTo>
                    <a:lnTo>
                      <a:pt x="869" y="459"/>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4" name="Group 213"/>
            <p:cNvGrpSpPr>
              <a:grpSpLocks/>
            </p:cNvGrpSpPr>
            <p:nvPr/>
          </p:nvGrpSpPr>
          <p:grpSpPr bwMode="auto">
            <a:xfrm>
              <a:off x="11817" y="1589"/>
              <a:ext cx="3667" cy="1589"/>
              <a:chOff x="11817" y="1589"/>
              <a:chExt cx="3667" cy="1589"/>
            </a:xfrm>
          </p:grpSpPr>
          <p:sp>
            <p:nvSpPr>
              <p:cNvPr id="206" name="Freeform 214"/>
              <p:cNvSpPr>
                <a:spLocks/>
              </p:cNvSpPr>
              <p:nvPr/>
            </p:nvSpPr>
            <p:spPr bwMode="auto">
              <a:xfrm>
                <a:off x="11817" y="1589"/>
                <a:ext cx="3667" cy="1589"/>
              </a:xfrm>
              <a:custGeom>
                <a:avLst/>
                <a:gdLst>
                  <a:gd name="T0" fmla="+- 0 15485 11817"/>
                  <a:gd name="T1" fmla="*/ T0 w 3667"/>
                  <a:gd name="T2" fmla="+- 0 3178 1589"/>
                  <a:gd name="T3" fmla="*/ 3178 h 1589"/>
                  <a:gd name="T4" fmla="+- 0 11817 11817"/>
                  <a:gd name="T5" fmla="*/ T4 w 3667"/>
                  <a:gd name="T6" fmla="+- 0 3178 1589"/>
                  <a:gd name="T7" fmla="*/ 3178 h 1589"/>
                  <a:gd name="T8" fmla="+- 0 11817 11817"/>
                  <a:gd name="T9" fmla="*/ T8 w 3667"/>
                  <a:gd name="T10" fmla="+- 0 1589 1589"/>
                  <a:gd name="T11" fmla="*/ 1589 h 1589"/>
                  <a:gd name="T12" fmla="+- 0 12615 11817"/>
                  <a:gd name="T13" fmla="*/ T12 w 3667"/>
                  <a:gd name="T14" fmla="+- 0 1589 1589"/>
                  <a:gd name="T15" fmla="*/ 1589 h 1589"/>
                  <a:gd name="T16" fmla="+- 0 13511 11817"/>
                  <a:gd name="T17" fmla="*/ T16 w 3667"/>
                  <a:gd name="T18" fmla="+- 0 2496 1589"/>
                  <a:gd name="T19" fmla="*/ 2496 h 1589"/>
                  <a:gd name="T20" fmla="+- 0 15485 11817"/>
                  <a:gd name="T21" fmla="*/ T20 w 3667"/>
                  <a:gd name="T22" fmla="+- 0 2496 1589"/>
                  <a:gd name="T23" fmla="*/ 2496 h 1589"/>
                  <a:gd name="T24" fmla="+- 0 15485 11817"/>
                  <a:gd name="T25" fmla="*/ T24 w 3667"/>
                  <a:gd name="T26" fmla="+- 0 3178 1589"/>
                  <a:gd name="T27" fmla="*/ 3178 h 1589"/>
                </a:gdLst>
                <a:ahLst/>
                <a:cxnLst>
                  <a:cxn ang="0">
                    <a:pos x="T1" y="T3"/>
                  </a:cxn>
                  <a:cxn ang="0">
                    <a:pos x="T5" y="T7"/>
                  </a:cxn>
                  <a:cxn ang="0">
                    <a:pos x="T9" y="T11"/>
                  </a:cxn>
                  <a:cxn ang="0">
                    <a:pos x="T13" y="T15"/>
                  </a:cxn>
                  <a:cxn ang="0">
                    <a:pos x="T17" y="T19"/>
                  </a:cxn>
                  <a:cxn ang="0">
                    <a:pos x="T21" y="T23"/>
                  </a:cxn>
                  <a:cxn ang="0">
                    <a:pos x="T25" y="T27"/>
                  </a:cxn>
                </a:cxnLst>
                <a:rect l="0" t="0" r="r" b="b"/>
                <a:pathLst>
                  <a:path w="3667" h="1589">
                    <a:moveTo>
                      <a:pt x="3668" y="1589"/>
                    </a:moveTo>
                    <a:lnTo>
                      <a:pt x="0" y="1589"/>
                    </a:lnTo>
                    <a:lnTo>
                      <a:pt x="0" y="0"/>
                    </a:lnTo>
                    <a:lnTo>
                      <a:pt x="798" y="0"/>
                    </a:lnTo>
                    <a:lnTo>
                      <a:pt x="1694" y="907"/>
                    </a:lnTo>
                    <a:lnTo>
                      <a:pt x="3668" y="907"/>
                    </a:lnTo>
                    <a:lnTo>
                      <a:pt x="3668" y="158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7" name="Freeform 215"/>
              <p:cNvSpPr>
                <a:spLocks/>
              </p:cNvSpPr>
              <p:nvPr/>
            </p:nvSpPr>
            <p:spPr bwMode="auto">
              <a:xfrm>
                <a:off x="11817" y="1589"/>
                <a:ext cx="3667" cy="1589"/>
              </a:xfrm>
              <a:custGeom>
                <a:avLst/>
                <a:gdLst>
                  <a:gd name="T0" fmla="+- 0 15485 11817"/>
                  <a:gd name="T1" fmla="*/ T0 w 3667"/>
                  <a:gd name="T2" fmla="+- 0 2496 1589"/>
                  <a:gd name="T3" fmla="*/ 2496 h 1589"/>
                  <a:gd name="T4" fmla="+- 0 13511 11817"/>
                  <a:gd name="T5" fmla="*/ T4 w 3667"/>
                  <a:gd name="T6" fmla="+- 0 2496 1589"/>
                  <a:gd name="T7" fmla="*/ 2496 h 1589"/>
                  <a:gd name="T8" fmla="+- 0 14578 11817"/>
                  <a:gd name="T9" fmla="*/ T8 w 3667"/>
                  <a:gd name="T10" fmla="+- 0 1589 1589"/>
                  <a:gd name="T11" fmla="*/ 1589 h 1589"/>
                  <a:gd name="T12" fmla="+- 0 15485 11817"/>
                  <a:gd name="T13" fmla="*/ T12 w 3667"/>
                  <a:gd name="T14" fmla="+- 0 1589 1589"/>
                  <a:gd name="T15" fmla="*/ 1589 h 1589"/>
                  <a:gd name="T16" fmla="+- 0 15485 11817"/>
                  <a:gd name="T17" fmla="*/ T16 w 3667"/>
                  <a:gd name="T18" fmla="+- 0 2496 1589"/>
                  <a:gd name="T19" fmla="*/ 2496 h 1589"/>
                </a:gdLst>
                <a:ahLst/>
                <a:cxnLst>
                  <a:cxn ang="0">
                    <a:pos x="T1" y="T3"/>
                  </a:cxn>
                  <a:cxn ang="0">
                    <a:pos x="T5" y="T7"/>
                  </a:cxn>
                  <a:cxn ang="0">
                    <a:pos x="T9" y="T11"/>
                  </a:cxn>
                  <a:cxn ang="0">
                    <a:pos x="T13" y="T15"/>
                  </a:cxn>
                  <a:cxn ang="0">
                    <a:pos x="T17" y="T19"/>
                  </a:cxn>
                </a:cxnLst>
                <a:rect l="0" t="0" r="r" b="b"/>
                <a:pathLst>
                  <a:path w="3667" h="1589">
                    <a:moveTo>
                      <a:pt x="3668" y="907"/>
                    </a:moveTo>
                    <a:lnTo>
                      <a:pt x="1694" y="907"/>
                    </a:lnTo>
                    <a:lnTo>
                      <a:pt x="2761" y="0"/>
                    </a:lnTo>
                    <a:lnTo>
                      <a:pt x="3668" y="0"/>
                    </a:lnTo>
                    <a:lnTo>
                      <a:pt x="3668" y="907"/>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5" name="Group 216"/>
            <p:cNvGrpSpPr>
              <a:grpSpLocks/>
            </p:cNvGrpSpPr>
            <p:nvPr/>
          </p:nvGrpSpPr>
          <p:grpSpPr bwMode="auto">
            <a:xfrm>
              <a:off x="14928" y="856"/>
              <a:ext cx="890" cy="136"/>
              <a:chOff x="14928" y="856"/>
              <a:chExt cx="890" cy="136"/>
            </a:xfrm>
          </p:grpSpPr>
          <p:sp>
            <p:nvSpPr>
              <p:cNvPr id="205" name="Freeform 217"/>
              <p:cNvSpPr>
                <a:spLocks/>
              </p:cNvSpPr>
              <p:nvPr/>
            </p:nvSpPr>
            <p:spPr bwMode="auto">
              <a:xfrm>
                <a:off x="14928" y="856"/>
                <a:ext cx="890" cy="136"/>
              </a:xfrm>
              <a:custGeom>
                <a:avLst/>
                <a:gdLst>
                  <a:gd name="T0" fmla="+- 0 14928 14928"/>
                  <a:gd name="T1" fmla="*/ T0 w 890"/>
                  <a:gd name="T2" fmla="+- 0 993 856"/>
                  <a:gd name="T3" fmla="*/ 993 h 136"/>
                  <a:gd name="T4" fmla="+- 0 15014 14928"/>
                  <a:gd name="T5" fmla="*/ T4 w 890"/>
                  <a:gd name="T6" fmla="+- 0 863 856"/>
                  <a:gd name="T7" fmla="*/ 863 h 136"/>
                  <a:gd name="T8" fmla="+- 0 15819 14928"/>
                  <a:gd name="T9" fmla="*/ T8 w 890"/>
                  <a:gd name="T10" fmla="+- 0 856 856"/>
                  <a:gd name="T11" fmla="*/ 856 h 136"/>
                  <a:gd name="T12" fmla="+- 0 15747 14928"/>
                  <a:gd name="T13" fmla="*/ T12 w 890"/>
                  <a:gd name="T14" fmla="+- 0 988 856"/>
                  <a:gd name="T15" fmla="*/ 988 h 136"/>
                  <a:gd name="T16" fmla="+- 0 14928 14928"/>
                  <a:gd name="T17" fmla="*/ T16 w 890"/>
                  <a:gd name="T18" fmla="+- 0 993 856"/>
                  <a:gd name="T19" fmla="*/ 993 h 136"/>
                </a:gdLst>
                <a:ahLst/>
                <a:cxnLst>
                  <a:cxn ang="0">
                    <a:pos x="T1" y="T3"/>
                  </a:cxn>
                  <a:cxn ang="0">
                    <a:pos x="T5" y="T7"/>
                  </a:cxn>
                  <a:cxn ang="0">
                    <a:pos x="T9" y="T11"/>
                  </a:cxn>
                  <a:cxn ang="0">
                    <a:pos x="T13" y="T15"/>
                  </a:cxn>
                  <a:cxn ang="0">
                    <a:pos x="T17" y="T19"/>
                  </a:cxn>
                </a:cxnLst>
                <a:rect l="0" t="0" r="r" b="b"/>
                <a:pathLst>
                  <a:path w="890" h="136">
                    <a:moveTo>
                      <a:pt x="0" y="137"/>
                    </a:moveTo>
                    <a:lnTo>
                      <a:pt x="86" y="7"/>
                    </a:lnTo>
                    <a:lnTo>
                      <a:pt x="891" y="0"/>
                    </a:lnTo>
                    <a:lnTo>
                      <a:pt x="819" y="132"/>
                    </a:lnTo>
                    <a:lnTo>
                      <a:pt x="0" y="137"/>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6" name="Group 218"/>
            <p:cNvGrpSpPr>
              <a:grpSpLocks/>
            </p:cNvGrpSpPr>
            <p:nvPr/>
          </p:nvGrpSpPr>
          <p:grpSpPr bwMode="auto">
            <a:xfrm>
              <a:off x="12395" y="858"/>
              <a:ext cx="841" cy="145"/>
              <a:chOff x="12395" y="858"/>
              <a:chExt cx="841" cy="145"/>
            </a:xfrm>
          </p:grpSpPr>
          <p:sp>
            <p:nvSpPr>
              <p:cNvPr id="204" name="Freeform 219"/>
              <p:cNvSpPr>
                <a:spLocks/>
              </p:cNvSpPr>
              <p:nvPr/>
            </p:nvSpPr>
            <p:spPr bwMode="auto">
              <a:xfrm>
                <a:off x="12395" y="858"/>
                <a:ext cx="841" cy="145"/>
              </a:xfrm>
              <a:custGeom>
                <a:avLst/>
                <a:gdLst>
                  <a:gd name="T0" fmla="+- 0 13116 12395"/>
                  <a:gd name="T1" fmla="*/ T0 w 841"/>
                  <a:gd name="T2" fmla="+- 0 1004 858"/>
                  <a:gd name="T3" fmla="*/ 1004 h 145"/>
                  <a:gd name="T4" fmla="+- 0 12395 12395"/>
                  <a:gd name="T5" fmla="*/ T4 w 841"/>
                  <a:gd name="T6" fmla="+- 0 1003 858"/>
                  <a:gd name="T7" fmla="*/ 1003 h 145"/>
                  <a:gd name="T8" fmla="+- 0 12535 12395"/>
                  <a:gd name="T9" fmla="*/ T8 w 841"/>
                  <a:gd name="T10" fmla="+- 0 860 858"/>
                  <a:gd name="T11" fmla="*/ 860 h 145"/>
                  <a:gd name="T12" fmla="+- 0 13236 12395"/>
                  <a:gd name="T13" fmla="*/ T12 w 841"/>
                  <a:gd name="T14" fmla="+- 0 858 858"/>
                  <a:gd name="T15" fmla="*/ 858 h 145"/>
                  <a:gd name="T16" fmla="+- 0 13116 12395"/>
                  <a:gd name="T17" fmla="*/ T16 w 841"/>
                  <a:gd name="T18" fmla="+- 0 1004 858"/>
                  <a:gd name="T19" fmla="*/ 1004 h 145"/>
                </a:gdLst>
                <a:ahLst/>
                <a:cxnLst>
                  <a:cxn ang="0">
                    <a:pos x="T1" y="T3"/>
                  </a:cxn>
                  <a:cxn ang="0">
                    <a:pos x="T5" y="T7"/>
                  </a:cxn>
                  <a:cxn ang="0">
                    <a:pos x="T9" y="T11"/>
                  </a:cxn>
                  <a:cxn ang="0">
                    <a:pos x="T13" y="T15"/>
                  </a:cxn>
                  <a:cxn ang="0">
                    <a:pos x="T17" y="T19"/>
                  </a:cxn>
                </a:cxnLst>
                <a:rect l="0" t="0" r="r" b="b"/>
                <a:pathLst>
                  <a:path w="841" h="145">
                    <a:moveTo>
                      <a:pt x="721" y="146"/>
                    </a:moveTo>
                    <a:lnTo>
                      <a:pt x="0" y="145"/>
                    </a:lnTo>
                    <a:lnTo>
                      <a:pt x="140" y="2"/>
                    </a:lnTo>
                    <a:lnTo>
                      <a:pt x="841" y="0"/>
                    </a:lnTo>
                    <a:lnTo>
                      <a:pt x="721" y="14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 name="Group 220"/>
            <p:cNvGrpSpPr>
              <a:grpSpLocks/>
            </p:cNvGrpSpPr>
            <p:nvPr/>
          </p:nvGrpSpPr>
          <p:grpSpPr bwMode="auto">
            <a:xfrm>
              <a:off x="11955" y="1001"/>
              <a:ext cx="1150" cy="444"/>
              <a:chOff x="11955" y="1001"/>
              <a:chExt cx="1150" cy="444"/>
            </a:xfrm>
          </p:grpSpPr>
          <p:sp>
            <p:nvSpPr>
              <p:cNvPr id="203" name="Freeform 221"/>
              <p:cNvSpPr>
                <a:spLocks/>
              </p:cNvSpPr>
              <p:nvPr/>
            </p:nvSpPr>
            <p:spPr bwMode="auto">
              <a:xfrm>
                <a:off x="11955" y="1001"/>
                <a:ext cx="1150" cy="444"/>
              </a:xfrm>
              <a:custGeom>
                <a:avLst/>
                <a:gdLst>
                  <a:gd name="T0" fmla="+- 0 11955 11955"/>
                  <a:gd name="T1" fmla="*/ T0 w 1150"/>
                  <a:gd name="T2" fmla="+- 0 1446 1001"/>
                  <a:gd name="T3" fmla="*/ 1446 h 444"/>
                  <a:gd name="T4" fmla="+- 0 12390 11955"/>
                  <a:gd name="T5" fmla="*/ T4 w 1150"/>
                  <a:gd name="T6" fmla="+- 0 1001 1001"/>
                  <a:gd name="T7" fmla="*/ 1001 h 444"/>
                  <a:gd name="T8" fmla="+- 0 13105 11955"/>
                  <a:gd name="T9" fmla="*/ T8 w 1150"/>
                  <a:gd name="T10" fmla="+- 0 1003 1001"/>
                  <a:gd name="T11" fmla="*/ 1003 h 444"/>
                  <a:gd name="T12" fmla="+- 0 12736 11955"/>
                  <a:gd name="T13" fmla="*/ T12 w 1150"/>
                  <a:gd name="T14" fmla="+- 0 1444 1001"/>
                  <a:gd name="T15" fmla="*/ 1444 h 444"/>
                  <a:gd name="T16" fmla="+- 0 11955 11955"/>
                  <a:gd name="T17" fmla="*/ T16 w 1150"/>
                  <a:gd name="T18" fmla="+- 0 1446 1001"/>
                  <a:gd name="T19" fmla="*/ 1446 h 444"/>
                </a:gdLst>
                <a:ahLst/>
                <a:cxnLst>
                  <a:cxn ang="0">
                    <a:pos x="T1" y="T3"/>
                  </a:cxn>
                  <a:cxn ang="0">
                    <a:pos x="T5" y="T7"/>
                  </a:cxn>
                  <a:cxn ang="0">
                    <a:pos x="T9" y="T11"/>
                  </a:cxn>
                  <a:cxn ang="0">
                    <a:pos x="T13" y="T15"/>
                  </a:cxn>
                  <a:cxn ang="0">
                    <a:pos x="T17" y="T19"/>
                  </a:cxn>
                </a:cxnLst>
                <a:rect l="0" t="0" r="r" b="b"/>
                <a:pathLst>
                  <a:path w="1150" h="444">
                    <a:moveTo>
                      <a:pt x="0" y="445"/>
                    </a:moveTo>
                    <a:lnTo>
                      <a:pt x="435" y="0"/>
                    </a:lnTo>
                    <a:lnTo>
                      <a:pt x="1150" y="2"/>
                    </a:lnTo>
                    <a:lnTo>
                      <a:pt x="781" y="443"/>
                    </a:lnTo>
                    <a:lnTo>
                      <a:pt x="0" y="44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 name="Group 222"/>
            <p:cNvGrpSpPr>
              <a:grpSpLocks/>
            </p:cNvGrpSpPr>
            <p:nvPr/>
          </p:nvGrpSpPr>
          <p:grpSpPr bwMode="auto">
            <a:xfrm>
              <a:off x="12789" y="163"/>
              <a:ext cx="1031" cy="443"/>
              <a:chOff x="12789" y="163"/>
              <a:chExt cx="1031" cy="443"/>
            </a:xfrm>
          </p:grpSpPr>
          <p:sp>
            <p:nvSpPr>
              <p:cNvPr id="202" name="Freeform 223"/>
              <p:cNvSpPr>
                <a:spLocks/>
              </p:cNvSpPr>
              <p:nvPr/>
            </p:nvSpPr>
            <p:spPr bwMode="auto">
              <a:xfrm>
                <a:off x="12789" y="163"/>
                <a:ext cx="1031" cy="443"/>
              </a:xfrm>
              <a:custGeom>
                <a:avLst/>
                <a:gdLst>
                  <a:gd name="T0" fmla="+- 0 12789 12789"/>
                  <a:gd name="T1" fmla="*/ T0 w 1031"/>
                  <a:gd name="T2" fmla="+- 0 606 163"/>
                  <a:gd name="T3" fmla="*/ 606 h 443"/>
                  <a:gd name="T4" fmla="+- 0 13208 12789"/>
                  <a:gd name="T5" fmla="*/ T4 w 1031"/>
                  <a:gd name="T6" fmla="+- 0 163 163"/>
                  <a:gd name="T7" fmla="*/ 163 h 443"/>
                  <a:gd name="T8" fmla="+- 0 13821 12789"/>
                  <a:gd name="T9" fmla="*/ T8 w 1031"/>
                  <a:gd name="T10" fmla="+- 0 166 163"/>
                  <a:gd name="T11" fmla="*/ 166 h 443"/>
                  <a:gd name="T12" fmla="+- 0 13450 12789"/>
                  <a:gd name="T13" fmla="*/ T12 w 1031"/>
                  <a:gd name="T14" fmla="+- 0 605 163"/>
                  <a:gd name="T15" fmla="*/ 605 h 443"/>
                  <a:gd name="T16" fmla="+- 0 12789 12789"/>
                  <a:gd name="T17" fmla="*/ T16 w 1031"/>
                  <a:gd name="T18" fmla="+- 0 606 163"/>
                  <a:gd name="T19" fmla="*/ 606 h 443"/>
                </a:gdLst>
                <a:ahLst/>
                <a:cxnLst>
                  <a:cxn ang="0">
                    <a:pos x="T1" y="T3"/>
                  </a:cxn>
                  <a:cxn ang="0">
                    <a:pos x="T5" y="T7"/>
                  </a:cxn>
                  <a:cxn ang="0">
                    <a:pos x="T9" y="T11"/>
                  </a:cxn>
                  <a:cxn ang="0">
                    <a:pos x="T13" y="T15"/>
                  </a:cxn>
                  <a:cxn ang="0">
                    <a:pos x="T17" y="T19"/>
                  </a:cxn>
                </a:cxnLst>
                <a:rect l="0" t="0" r="r" b="b"/>
                <a:pathLst>
                  <a:path w="1031" h="443">
                    <a:moveTo>
                      <a:pt x="0" y="443"/>
                    </a:moveTo>
                    <a:lnTo>
                      <a:pt x="419" y="0"/>
                    </a:lnTo>
                    <a:lnTo>
                      <a:pt x="1032" y="3"/>
                    </a:lnTo>
                    <a:lnTo>
                      <a:pt x="661" y="442"/>
                    </a:lnTo>
                    <a:lnTo>
                      <a:pt x="0" y="44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9" name="Group 224"/>
            <p:cNvGrpSpPr>
              <a:grpSpLocks/>
            </p:cNvGrpSpPr>
            <p:nvPr/>
          </p:nvGrpSpPr>
          <p:grpSpPr bwMode="auto">
            <a:xfrm>
              <a:off x="15746" y="856"/>
              <a:ext cx="84" cy="1587"/>
              <a:chOff x="15746" y="856"/>
              <a:chExt cx="84" cy="1587"/>
            </a:xfrm>
          </p:grpSpPr>
          <p:sp>
            <p:nvSpPr>
              <p:cNvPr id="201" name="Freeform 225"/>
              <p:cNvSpPr>
                <a:spLocks/>
              </p:cNvSpPr>
              <p:nvPr/>
            </p:nvSpPr>
            <p:spPr bwMode="auto">
              <a:xfrm>
                <a:off x="15746" y="856"/>
                <a:ext cx="84" cy="1587"/>
              </a:xfrm>
              <a:custGeom>
                <a:avLst/>
                <a:gdLst>
                  <a:gd name="T0" fmla="+- 0 15750 15746"/>
                  <a:gd name="T1" fmla="*/ T0 w 84"/>
                  <a:gd name="T2" fmla="+- 0 2443 856"/>
                  <a:gd name="T3" fmla="*/ 2443 h 1587"/>
                  <a:gd name="T4" fmla="+- 0 15746 15746"/>
                  <a:gd name="T5" fmla="*/ T4 w 84"/>
                  <a:gd name="T6" fmla="+- 0 988 856"/>
                  <a:gd name="T7" fmla="*/ 988 h 1587"/>
                  <a:gd name="T8" fmla="+- 0 15809 15746"/>
                  <a:gd name="T9" fmla="*/ T8 w 84"/>
                  <a:gd name="T10" fmla="+- 0 856 856"/>
                  <a:gd name="T11" fmla="*/ 856 h 1587"/>
                  <a:gd name="T12" fmla="+- 0 15830 15746"/>
                  <a:gd name="T13" fmla="*/ T12 w 84"/>
                  <a:gd name="T14" fmla="+- 0 2225 856"/>
                  <a:gd name="T15" fmla="*/ 2225 h 1587"/>
                  <a:gd name="T16" fmla="+- 0 15750 15746"/>
                  <a:gd name="T17" fmla="*/ T16 w 84"/>
                  <a:gd name="T18" fmla="+- 0 2443 856"/>
                  <a:gd name="T19" fmla="*/ 2443 h 1587"/>
                </a:gdLst>
                <a:ahLst/>
                <a:cxnLst>
                  <a:cxn ang="0">
                    <a:pos x="T1" y="T3"/>
                  </a:cxn>
                  <a:cxn ang="0">
                    <a:pos x="T5" y="T7"/>
                  </a:cxn>
                  <a:cxn ang="0">
                    <a:pos x="T9" y="T11"/>
                  </a:cxn>
                  <a:cxn ang="0">
                    <a:pos x="T13" y="T15"/>
                  </a:cxn>
                  <a:cxn ang="0">
                    <a:pos x="T17" y="T19"/>
                  </a:cxn>
                </a:cxnLst>
                <a:rect l="0" t="0" r="r" b="b"/>
                <a:pathLst>
                  <a:path w="84" h="1587">
                    <a:moveTo>
                      <a:pt x="4" y="1587"/>
                    </a:moveTo>
                    <a:lnTo>
                      <a:pt x="0" y="132"/>
                    </a:lnTo>
                    <a:lnTo>
                      <a:pt x="63" y="0"/>
                    </a:lnTo>
                    <a:lnTo>
                      <a:pt x="84" y="1369"/>
                    </a:lnTo>
                    <a:lnTo>
                      <a:pt x="4" y="1587"/>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0" name="Group 226"/>
            <p:cNvGrpSpPr>
              <a:grpSpLocks/>
            </p:cNvGrpSpPr>
            <p:nvPr/>
          </p:nvGrpSpPr>
          <p:grpSpPr bwMode="auto">
            <a:xfrm>
              <a:off x="15542" y="990"/>
              <a:ext cx="209" cy="1999"/>
              <a:chOff x="15542" y="990"/>
              <a:chExt cx="209" cy="1999"/>
            </a:xfrm>
          </p:grpSpPr>
          <p:sp>
            <p:nvSpPr>
              <p:cNvPr id="200" name="Freeform 227"/>
              <p:cNvSpPr>
                <a:spLocks/>
              </p:cNvSpPr>
              <p:nvPr/>
            </p:nvSpPr>
            <p:spPr bwMode="auto">
              <a:xfrm>
                <a:off x="15542" y="990"/>
                <a:ext cx="209" cy="1999"/>
              </a:xfrm>
              <a:custGeom>
                <a:avLst/>
                <a:gdLst>
                  <a:gd name="T0" fmla="+- 0 15542 15542"/>
                  <a:gd name="T1" fmla="*/ T0 w 209"/>
                  <a:gd name="T2" fmla="+- 0 2988 990"/>
                  <a:gd name="T3" fmla="*/ 2988 h 1999"/>
                  <a:gd name="T4" fmla="+- 0 15542 15542"/>
                  <a:gd name="T5" fmla="*/ T4 w 209"/>
                  <a:gd name="T6" fmla="+- 0 1441 990"/>
                  <a:gd name="T7" fmla="*/ 1441 h 1999"/>
                  <a:gd name="T8" fmla="+- 0 15746 15542"/>
                  <a:gd name="T9" fmla="*/ T8 w 209"/>
                  <a:gd name="T10" fmla="+- 0 990 990"/>
                  <a:gd name="T11" fmla="*/ 990 h 1999"/>
                  <a:gd name="T12" fmla="+- 0 15751 15542"/>
                  <a:gd name="T13" fmla="*/ T12 w 209"/>
                  <a:gd name="T14" fmla="+- 0 2434 990"/>
                  <a:gd name="T15" fmla="*/ 2434 h 1999"/>
                  <a:gd name="T16" fmla="+- 0 15542 15542"/>
                  <a:gd name="T17" fmla="*/ T16 w 209"/>
                  <a:gd name="T18" fmla="+- 0 2988 990"/>
                  <a:gd name="T19" fmla="*/ 2988 h 1999"/>
                </a:gdLst>
                <a:ahLst/>
                <a:cxnLst>
                  <a:cxn ang="0">
                    <a:pos x="T1" y="T3"/>
                  </a:cxn>
                  <a:cxn ang="0">
                    <a:pos x="T5" y="T7"/>
                  </a:cxn>
                  <a:cxn ang="0">
                    <a:pos x="T9" y="T11"/>
                  </a:cxn>
                  <a:cxn ang="0">
                    <a:pos x="T13" y="T15"/>
                  </a:cxn>
                  <a:cxn ang="0">
                    <a:pos x="T17" y="T19"/>
                  </a:cxn>
                </a:cxnLst>
                <a:rect l="0" t="0" r="r" b="b"/>
                <a:pathLst>
                  <a:path w="209" h="1999">
                    <a:moveTo>
                      <a:pt x="0" y="1998"/>
                    </a:moveTo>
                    <a:lnTo>
                      <a:pt x="0" y="451"/>
                    </a:lnTo>
                    <a:lnTo>
                      <a:pt x="204" y="0"/>
                    </a:lnTo>
                    <a:lnTo>
                      <a:pt x="209" y="1444"/>
                    </a:lnTo>
                    <a:lnTo>
                      <a:pt x="0" y="1998"/>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1" name="Group 228"/>
            <p:cNvGrpSpPr>
              <a:grpSpLocks/>
            </p:cNvGrpSpPr>
            <p:nvPr/>
          </p:nvGrpSpPr>
          <p:grpSpPr bwMode="auto">
            <a:xfrm>
              <a:off x="15172" y="176"/>
              <a:ext cx="946" cy="429"/>
              <a:chOff x="15172" y="176"/>
              <a:chExt cx="946" cy="429"/>
            </a:xfrm>
          </p:grpSpPr>
          <p:sp>
            <p:nvSpPr>
              <p:cNvPr id="199" name="Freeform 229"/>
              <p:cNvSpPr>
                <a:spLocks/>
              </p:cNvSpPr>
              <p:nvPr/>
            </p:nvSpPr>
            <p:spPr bwMode="auto">
              <a:xfrm>
                <a:off x="15172" y="176"/>
                <a:ext cx="946" cy="429"/>
              </a:xfrm>
              <a:custGeom>
                <a:avLst/>
                <a:gdLst>
                  <a:gd name="T0" fmla="+- 0 15925 15172"/>
                  <a:gd name="T1" fmla="*/ T0 w 946"/>
                  <a:gd name="T2" fmla="+- 0 605 176"/>
                  <a:gd name="T3" fmla="*/ 605 h 429"/>
                  <a:gd name="T4" fmla="+- 0 15172 15172"/>
                  <a:gd name="T5" fmla="*/ T4 w 946"/>
                  <a:gd name="T6" fmla="+- 0 605 176"/>
                  <a:gd name="T7" fmla="*/ 605 h 429"/>
                  <a:gd name="T8" fmla="+- 0 15430 15172"/>
                  <a:gd name="T9" fmla="*/ T8 w 946"/>
                  <a:gd name="T10" fmla="+- 0 176 176"/>
                  <a:gd name="T11" fmla="*/ 176 h 429"/>
                  <a:gd name="T12" fmla="+- 0 16119 15172"/>
                  <a:gd name="T13" fmla="*/ T12 w 946"/>
                  <a:gd name="T14" fmla="+- 0 178 176"/>
                  <a:gd name="T15" fmla="*/ 178 h 429"/>
                  <a:gd name="T16" fmla="+- 0 15925 15172"/>
                  <a:gd name="T17" fmla="*/ T16 w 946"/>
                  <a:gd name="T18" fmla="+- 0 605 176"/>
                  <a:gd name="T19" fmla="*/ 605 h 429"/>
                </a:gdLst>
                <a:ahLst/>
                <a:cxnLst>
                  <a:cxn ang="0">
                    <a:pos x="T1" y="T3"/>
                  </a:cxn>
                  <a:cxn ang="0">
                    <a:pos x="T5" y="T7"/>
                  </a:cxn>
                  <a:cxn ang="0">
                    <a:pos x="T9" y="T11"/>
                  </a:cxn>
                  <a:cxn ang="0">
                    <a:pos x="T13" y="T15"/>
                  </a:cxn>
                  <a:cxn ang="0">
                    <a:pos x="T17" y="T19"/>
                  </a:cxn>
                </a:cxnLst>
                <a:rect l="0" t="0" r="r" b="b"/>
                <a:pathLst>
                  <a:path w="946" h="429">
                    <a:moveTo>
                      <a:pt x="753" y="429"/>
                    </a:moveTo>
                    <a:lnTo>
                      <a:pt x="0" y="429"/>
                    </a:lnTo>
                    <a:lnTo>
                      <a:pt x="258" y="0"/>
                    </a:lnTo>
                    <a:lnTo>
                      <a:pt x="947" y="2"/>
                    </a:lnTo>
                    <a:lnTo>
                      <a:pt x="753" y="429"/>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2" name="Group 230"/>
            <p:cNvGrpSpPr>
              <a:grpSpLocks/>
            </p:cNvGrpSpPr>
            <p:nvPr/>
          </p:nvGrpSpPr>
          <p:grpSpPr bwMode="auto">
            <a:xfrm>
              <a:off x="15920" y="185"/>
              <a:ext cx="196" cy="1781"/>
              <a:chOff x="15920" y="185"/>
              <a:chExt cx="196" cy="1781"/>
            </a:xfrm>
          </p:grpSpPr>
          <p:sp>
            <p:nvSpPr>
              <p:cNvPr id="198" name="Freeform 231"/>
              <p:cNvSpPr>
                <a:spLocks/>
              </p:cNvSpPr>
              <p:nvPr/>
            </p:nvSpPr>
            <p:spPr bwMode="auto">
              <a:xfrm>
                <a:off x="15920" y="185"/>
                <a:ext cx="196" cy="1781"/>
              </a:xfrm>
              <a:custGeom>
                <a:avLst/>
                <a:gdLst>
                  <a:gd name="T0" fmla="+- 0 15929 15920"/>
                  <a:gd name="T1" fmla="*/ T0 w 196"/>
                  <a:gd name="T2" fmla="+- 0 1966 185"/>
                  <a:gd name="T3" fmla="*/ 1966 h 1781"/>
                  <a:gd name="T4" fmla="+- 0 15920 15920"/>
                  <a:gd name="T5" fmla="*/ T4 w 196"/>
                  <a:gd name="T6" fmla="+- 0 616 185"/>
                  <a:gd name="T7" fmla="*/ 616 h 1781"/>
                  <a:gd name="T8" fmla="+- 0 16116 15920"/>
                  <a:gd name="T9" fmla="*/ T8 w 196"/>
                  <a:gd name="T10" fmla="+- 0 185 185"/>
                  <a:gd name="T11" fmla="*/ 185 h 1781"/>
                  <a:gd name="T12" fmla="+- 0 16114 15920"/>
                  <a:gd name="T13" fmla="*/ T12 w 196"/>
                  <a:gd name="T14" fmla="+- 0 1450 185"/>
                  <a:gd name="T15" fmla="*/ 1450 h 1781"/>
                  <a:gd name="T16" fmla="+- 0 15929 15920"/>
                  <a:gd name="T17" fmla="*/ T16 w 196"/>
                  <a:gd name="T18" fmla="+- 0 1966 185"/>
                  <a:gd name="T19" fmla="*/ 1966 h 1781"/>
                </a:gdLst>
                <a:ahLst/>
                <a:cxnLst>
                  <a:cxn ang="0">
                    <a:pos x="T1" y="T3"/>
                  </a:cxn>
                  <a:cxn ang="0">
                    <a:pos x="T5" y="T7"/>
                  </a:cxn>
                  <a:cxn ang="0">
                    <a:pos x="T9" y="T11"/>
                  </a:cxn>
                  <a:cxn ang="0">
                    <a:pos x="T13" y="T15"/>
                  </a:cxn>
                  <a:cxn ang="0">
                    <a:pos x="T17" y="T19"/>
                  </a:cxn>
                </a:cxnLst>
                <a:rect l="0" t="0" r="r" b="b"/>
                <a:pathLst>
                  <a:path w="196" h="1781">
                    <a:moveTo>
                      <a:pt x="9" y="1781"/>
                    </a:moveTo>
                    <a:lnTo>
                      <a:pt x="0" y="431"/>
                    </a:lnTo>
                    <a:lnTo>
                      <a:pt x="196" y="0"/>
                    </a:lnTo>
                    <a:lnTo>
                      <a:pt x="194" y="1265"/>
                    </a:lnTo>
                    <a:lnTo>
                      <a:pt x="9" y="178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232"/>
            <p:cNvGrpSpPr>
              <a:grpSpLocks/>
            </p:cNvGrpSpPr>
            <p:nvPr/>
          </p:nvGrpSpPr>
          <p:grpSpPr bwMode="auto">
            <a:xfrm>
              <a:off x="11830" y="1443"/>
              <a:ext cx="907" cy="151"/>
              <a:chOff x="11830" y="1443"/>
              <a:chExt cx="907" cy="151"/>
            </a:xfrm>
          </p:grpSpPr>
          <p:sp>
            <p:nvSpPr>
              <p:cNvPr id="197" name="Freeform 233"/>
              <p:cNvSpPr>
                <a:spLocks/>
              </p:cNvSpPr>
              <p:nvPr/>
            </p:nvSpPr>
            <p:spPr bwMode="auto">
              <a:xfrm>
                <a:off x="11830" y="1443"/>
                <a:ext cx="907" cy="151"/>
              </a:xfrm>
              <a:custGeom>
                <a:avLst/>
                <a:gdLst>
                  <a:gd name="T0" fmla="+- 0 12610 11830"/>
                  <a:gd name="T1" fmla="*/ T0 w 907"/>
                  <a:gd name="T2" fmla="+- 0 1594 1443"/>
                  <a:gd name="T3" fmla="*/ 1594 h 151"/>
                  <a:gd name="T4" fmla="+- 0 11830 11830"/>
                  <a:gd name="T5" fmla="*/ T4 w 907"/>
                  <a:gd name="T6" fmla="+- 0 1582 1443"/>
                  <a:gd name="T7" fmla="*/ 1582 h 151"/>
                  <a:gd name="T8" fmla="+- 0 11960 11830"/>
                  <a:gd name="T9" fmla="*/ T8 w 907"/>
                  <a:gd name="T10" fmla="+- 0 1443 1443"/>
                  <a:gd name="T11" fmla="*/ 1443 h 151"/>
                  <a:gd name="T12" fmla="+- 0 12737 11830"/>
                  <a:gd name="T13" fmla="*/ T12 w 907"/>
                  <a:gd name="T14" fmla="+- 0 1446 1443"/>
                  <a:gd name="T15" fmla="*/ 1446 h 151"/>
                  <a:gd name="T16" fmla="+- 0 12610 11830"/>
                  <a:gd name="T17" fmla="*/ T16 w 907"/>
                  <a:gd name="T18" fmla="+- 0 1594 1443"/>
                  <a:gd name="T19" fmla="*/ 1594 h 151"/>
                </a:gdLst>
                <a:ahLst/>
                <a:cxnLst>
                  <a:cxn ang="0">
                    <a:pos x="T1" y="T3"/>
                  </a:cxn>
                  <a:cxn ang="0">
                    <a:pos x="T5" y="T7"/>
                  </a:cxn>
                  <a:cxn ang="0">
                    <a:pos x="T9" y="T11"/>
                  </a:cxn>
                  <a:cxn ang="0">
                    <a:pos x="T13" y="T15"/>
                  </a:cxn>
                  <a:cxn ang="0">
                    <a:pos x="T17" y="T19"/>
                  </a:cxn>
                </a:cxnLst>
                <a:rect l="0" t="0" r="r" b="b"/>
                <a:pathLst>
                  <a:path w="907" h="151">
                    <a:moveTo>
                      <a:pt x="780" y="151"/>
                    </a:moveTo>
                    <a:lnTo>
                      <a:pt x="0" y="139"/>
                    </a:lnTo>
                    <a:lnTo>
                      <a:pt x="130" y="0"/>
                    </a:lnTo>
                    <a:lnTo>
                      <a:pt x="907" y="3"/>
                    </a:lnTo>
                    <a:lnTo>
                      <a:pt x="780" y="151"/>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234"/>
            <p:cNvGrpSpPr>
              <a:grpSpLocks/>
            </p:cNvGrpSpPr>
            <p:nvPr/>
          </p:nvGrpSpPr>
          <p:grpSpPr bwMode="auto">
            <a:xfrm>
              <a:off x="15483" y="1438"/>
              <a:ext cx="66" cy="1730"/>
              <a:chOff x="15483" y="1438"/>
              <a:chExt cx="66" cy="1730"/>
            </a:xfrm>
          </p:grpSpPr>
          <p:sp>
            <p:nvSpPr>
              <p:cNvPr id="196" name="Freeform 235"/>
              <p:cNvSpPr>
                <a:spLocks/>
              </p:cNvSpPr>
              <p:nvPr/>
            </p:nvSpPr>
            <p:spPr bwMode="auto">
              <a:xfrm>
                <a:off x="15483" y="1438"/>
                <a:ext cx="66" cy="1730"/>
              </a:xfrm>
              <a:custGeom>
                <a:avLst/>
                <a:gdLst>
                  <a:gd name="T0" fmla="+- 0 15483 15483"/>
                  <a:gd name="T1" fmla="*/ T0 w 66"/>
                  <a:gd name="T2" fmla="+- 0 3167 1438"/>
                  <a:gd name="T3" fmla="*/ 3167 h 1730"/>
                  <a:gd name="T4" fmla="+- 0 15483 15483"/>
                  <a:gd name="T5" fmla="*/ T4 w 66"/>
                  <a:gd name="T6" fmla="+- 0 1582 1438"/>
                  <a:gd name="T7" fmla="*/ 1582 h 1730"/>
                  <a:gd name="T8" fmla="+- 0 15549 15483"/>
                  <a:gd name="T9" fmla="*/ T8 w 66"/>
                  <a:gd name="T10" fmla="+- 0 1438 1438"/>
                  <a:gd name="T11" fmla="*/ 1438 h 1730"/>
                  <a:gd name="T12" fmla="+- 0 15545 15483"/>
                  <a:gd name="T13" fmla="*/ T12 w 66"/>
                  <a:gd name="T14" fmla="+- 0 2997 1438"/>
                  <a:gd name="T15" fmla="*/ 2997 h 1730"/>
                  <a:gd name="T16" fmla="+- 0 15483 15483"/>
                  <a:gd name="T17" fmla="*/ T16 w 66"/>
                  <a:gd name="T18" fmla="+- 0 3167 1438"/>
                  <a:gd name="T19" fmla="*/ 3167 h 1730"/>
                </a:gdLst>
                <a:ahLst/>
                <a:cxnLst>
                  <a:cxn ang="0">
                    <a:pos x="T1" y="T3"/>
                  </a:cxn>
                  <a:cxn ang="0">
                    <a:pos x="T5" y="T7"/>
                  </a:cxn>
                  <a:cxn ang="0">
                    <a:pos x="T9" y="T11"/>
                  </a:cxn>
                  <a:cxn ang="0">
                    <a:pos x="T13" y="T15"/>
                  </a:cxn>
                  <a:cxn ang="0">
                    <a:pos x="T17" y="T19"/>
                  </a:cxn>
                </a:cxnLst>
                <a:rect l="0" t="0" r="r" b="b"/>
                <a:pathLst>
                  <a:path w="66" h="1730">
                    <a:moveTo>
                      <a:pt x="0" y="1729"/>
                    </a:moveTo>
                    <a:lnTo>
                      <a:pt x="0" y="144"/>
                    </a:lnTo>
                    <a:lnTo>
                      <a:pt x="66" y="0"/>
                    </a:lnTo>
                    <a:lnTo>
                      <a:pt x="62" y="1559"/>
                    </a:lnTo>
                    <a:lnTo>
                      <a:pt x="0" y="172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236"/>
            <p:cNvGrpSpPr>
              <a:grpSpLocks/>
            </p:cNvGrpSpPr>
            <p:nvPr/>
          </p:nvGrpSpPr>
          <p:grpSpPr bwMode="auto">
            <a:xfrm>
              <a:off x="14576" y="1435"/>
              <a:ext cx="969" cy="154"/>
              <a:chOff x="14576" y="1435"/>
              <a:chExt cx="969" cy="154"/>
            </a:xfrm>
          </p:grpSpPr>
          <p:sp>
            <p:nvSpPr>
              <p:cNvPr id="195" name="Freeform 237"/>
              <p:cNvSpPr>
                <a:spLocks/>
              </p:cNvSpPr>
              <p:nvPr/>
            </p:nvSpPr>
            <p:spPr bwMode="auto">
              <a:xfrm>
                <a:off x="14576" y="1435"/>
                <a:ext cx="969" cy="154"/>
              </a:xfrm>
              <a:custGeom>
                <a:avLst/>
                <a:gdLst>
                  <a:gd name="T0" fmla="+- 0 15479 14576"/>
                  <a:gd name="T1" fmla="*/ T0 w 969"/>
                  <a:gd name="T2" fmla="+- 0 1589 1435"/>
                  <a:gd name="T3" fmla="*/ 1589 h 154"/>
                  <a:gd name="T4" fmla="+- 0 14576 14576"/>
                  <a:gd name="T5" fmla="*/ T4 w 969"/>
                  <a:gd name="T6" fmla="+- 0 1586 1435"/>
                  <a:gd name="T7" fmla="*/ 1586 h 154"/>
                  <a:gd name="T8" fmla="+- 0 14670 14576"/>
                  <a:gd name="T9" fmla="*/ T8 w 969"/>
                  <a:gd name="T10" fmla="+- 0 1435 1435"/>
                  <a:gd name="T11" fmla="*/ 1435 h 154"/>
                  <a:gd name="T12" fmla="+- 0 15545 14576"/>
                  <a:gd name="T13" fmla="*/ T12 w 969"/>
                  <a:gd name="T14" fmla="+- 0 1440 1435"/>
                  <a:gd name="T15" fmla="*/ 1440 h 154"/>
                  <a:gd name="T16" fmla="+- 0 15479 14576"/>
                  <a:gd name="T17" fmla="*/ T16 w 969"/>
                  <a:gd name="T18" fmla="+- 0 1589 1435"/>
                  <a:gd name="T19" fmla="*/ 1589 h 154"/>
                </a:gdLst>
                <a:ahLst/>
                <a:cxnLst>
                  <a:cxn ang="0">
                    <a:pos x="T1" y="T3"/>
                  </a:cxn>
                  <a:cxn ang="0">
                    <a:pos x="T5" y="T7"/>
                  </a:cxn>
                  <a:cxn ang="0">
                    <a:pos x="T9" y="T11"/>
                  </a:cxn>
                  <a:cxn ang="0">
                    <a:pos x="T13" y="T15"/>
                  </a:cxn>
                  <a:cxn ang="0">
                    <a:pos x="T17" y="T19"/>
                  </a:cxn>
                </a:cxnLst>
                <a:rect l="0" t="0" r="r" b="b"/>
                <a:pathLst>
                  <a:path w="969" h="154">
                    <a:moveTo>
                      <a:pt x="903" y="154"/>
                    </a:moveTo>
                    <a:lnTo>
                      <a:pt x="0" y="151"/>
                    </a:lnTo>
                    <a:lnTo>
                      <a:pt x="94" y="0"/>
                    </a:lnTo>
                    <a:lnTo>
                      <a:pt x="969" y="5"/>
                    </a:lnTo>
                    <a:lnTo>
                      <a:pt x="903" y="154"/>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238"/>
            <p:cNvGrpSpPr>
              <a:grpSpLocks/>
            </p:cNvGrpSpPr>
            <p:nvPr/>
          </p:nvGrpSpPr>
          <p:grpSpPr bwMode="auto">
            <a:xfrm>
              <a:off x="12733" y="1000"/>
              <a:ext cx="1107" cy="1361"/>
              <a:chOff x="12733" y="1000"/>
              <a:chExt cx="1107" cy="1361"/>
            </a:xfrm>
          </p:grpSpPr>
          <p:sp>
            <p:nvSpPr>
              <p:cNvPr id="194" name="Freeform 239"/>
              <p:cNvSpPr>
                <a:spLocks/>
              </p:cNvSpPr>
              <p:nvPr/>
            </p:nvSpPr>
            <p:spPr bwMode="auto">
              <a:xfrm>
                <a:off x="12733" y="1000"/>
                <a:ext cx="1107" cy="1361"/>
              </a:xfrm>
              <a:custGeom>
                <a:avLst/>
                <a:gdLst>
                  <a:gd name="T0" fmla="+- 0 13578 12733"/>
                  <a:gd name="T1" fmla="*/ T0 w 1107"/>
                  <a:gd name="T2" fmla="+- 0 2361 1000"/>
                  <a:gd name="T3" fmla="*/ 2361 h 1361"/>
                  <a:gd name="T4" fmla="+- 0 12733 12733"/>
                  <a:gd name="T5" fmla="*/ T4 w 1107"/>
                  <a:gd name="T6" fmla="+- 0 1447 1000"/>
                  <a:gd name="T7" fmla="*/ 1447 h 1361"/>
                  <a:gd name="T8" fmla="+- 0 13108 12733"/>
                  <a:gd name="T9" fmla="*/ T8 w 1107"/>
                  <a:gd name="T10" fmla="+- 0 1000 1000"/>
                  <a:gd name="T11" fmla="*/ 1000 h 1361"/>
                  <a:gd name="T12" fmla="+- 0 13840 12733"/>
                  <a:gd name="T13" fmla="*/ T12 w 1107"/>
                  <a:gd name="T14" fmla="+- 0 1923 1000"/>
                  <a:gd name="T15" fmla="*/ 1923 h 1361"/>
                  <a:gd name="T16" fmla="+- 0 13578 12733"/>
                  <a:gd name="T17" fmla="*/ T16 w 1107"/>
                  <a:gd name="T18" fmla="+- 0 2361 1000"/>
                  <a:gd name="T19" fmla="*/ 2361 h 1361"/>
                </a:gdLst>
                <a:ahLst/>
                <a:cxnLst>
                  <a:cxn ang="0">
                    <a:pos x="T1" y="T3"/>
                  </a:cxn>
                  <a:cxn ang="0">
                    <a:pos x="T5" y="T7"/>
                  </a:cxn>
                  <a:cxn ang="0">
                    <a:pos x="T9" y="T11"/>
                  </a:cxn>
                  <a:cxn ang="0">
                    <a:pos x="T13" y="T15"/>
                  </a:cxn>
                  <a:cxn ang="0">
                    <a:pos x="T17" y="T19"/>
                  </a:cxn>
                </a:cxnLst>
                <a:rect l="0" t="0" r="r" b="b"/>
                <a:pathLst>
                  <a:path w="1107" h="1361">
                    <a:moveTo>
                      <a:pt x="845" y="1361"/>
                    </a:moveTo>
                    <a:lnTo>
                      <a:pt x="0" y="447"/>
                    </a:lnTo>
                    <a:lnTo>
                      <a:pt x="375" y="0"/>
                    </a:lnTo>
                    <a:lnTo>
                      <a:pt x="1107" y="923"/>
                    </a:lnTo>
                    <a:lnTo>
                      <a:pt x="845" y="1361"/>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240"/>
            <p:cNvGrpSpPr>
              <a:grpSpLocks/>
            </p:cNvGrpSpPr>
            <p:nvPr/>
          </p:nvGrpSpPr>
          <p:grpSpPr bwMode="auto">
            <a:xfrm>
              <a:off x="13581" y="993"/>
              <a:ext cx="1352" cy="1367"/>
              <a:chOff x="13581" y="993"/>
              <a:chExt cx="1352" cy="1367"/>
            </a:xfrm>
          </p:grpSpPr>
          <p:sp>
            <p:nvSpPr>
              <p:cNvPr id="193" name="Freeform 241"/>
              <p:cNvSpPr>
                <a:spLocks/>
              </p:cNvSpPr>
              <p:nvPr/>
            </p:nvSpPr>
            <p:spPr bwMode="auto">
              <a:xfrm>
                <a:off x="13581" y="993"/>
                <a:ext cx="1352" cy="1367"/>
              </a:xfrm>
              <a:custGeom>
                <a:avLst/>
                <a:gdLst>
                  <a:gd name="T0" fmla="+- 0 13581 13581"/>
                  <a:gd name="T1" fmla="*/ T0 w 1352"/>
                  <a:gd name="T2" fmla="+- 0 2360 993"/>
                  <a:gd name="T3" fmla="*/ 2360 h 1367"/>
                  <a:gd name="T4" fmla="+- 0 13862 13581"/>
                  <a:gd name="T5" fmla="*/ T4 w 1352"/>
                  <a:gd name="T6" fmla="+- 0 1884 993"/>
                  <a:gd name="T7" fmla="*/ 1884 h 1367"/>
                  <a:gd name="T8" fmla="+- 0 14933 13581"/>
                  <a:gd name="T9" fmla="*/ T8 w 1352"/>
                  <a:gd name="T10" fmla="+- 0 993 993"/>
                  <a:gd name="T11" fmla="*/ 993 h 1367"/>
                  <a:gd name="T12" fmla="+- 0 14668 13581"/>
                  <a:gd name="T13" fmla="*/ T12 w 1352"/>
                  <a:gd name="T14" fmla="+- 0 1427 993"/>
                  <a:gd name="T15" fmla="*/ 1427 h 1367"/>
                  <a:gd name="T16" fmla="+- 0 13581 13581"/>
                  <a:gd name="T17" fmla="*/ T16 w 1352"/>
                  <a:gd name="T18" fmla="+- 0 2360 993"/>
                  <a:gd name="T19" fmla="*/ 2360 h 1367"/>
                </a:gdLst>
                <a:ahLst/>
                <a:cxnLst>
                  <a:cxn ang="0">
                    <a:pos x="T1" y="T3"/>
                  </a:cxn>
                  <a:cxn ang="0">
                    <a:pos x="T5" y="T7"/>
                  </a:cxn>
                  <a:cxn ang="0">
                    <a:pos x="T9" y="T11"/>
                  </a:cxn>
                  <a:cxn ang="0">
                    <a:pos x="T13" y="T15"/>
                  </a:cxn>
                  <a:cxn ang="0">
                    <a:pos x="T17" y="T19"/>
                  </a:cxn>
                </a:cxnLst>
                <a:rect l="0" t="0" r="r" b="b"/>
                <a:pathLst>
                  <a:path w="1352" h="1367">
                    <a:moveTo>
                      <a:pt x="0" y="1367"/>
                    </a:moveTo>
                    <a:lnTo>
                      <a:pt x="281" y="891"/>
                    </a:lnTo>
                    <a:lnTo>
                      <a:pt x="1352" y="0"/>
                    </a:lnTo>
                    <a:lnTo>
                      <a:pt x="1087" y="434"/>
                    </a:lnTo>
                    <a:lnTo>
                      <a:pt x="0" y="136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 name="Group 242"/>
            <p:cNvGrpSpPr>
              <a:grpSpLocks/>
            </p:cNvGrpSpPr>
            <p:nvPr/>
          </p:nvGrpSpPr>
          <p:grpSpPr bwMode="auto">
            <a:xfrm>
              <a:off x="13109" y="868"/>
              <a:ext cx="828" cy="1058"/>
              <a:chOff x="13109" y="868"/>
              <a:chExt cx="828" cy="1058"/>
            </a:xfrm>
          </p:grpSpPr>
          <p:sp>
            <p:nvSpPr>
              <p:cNvPr id="192" name="Freeform 243"/>
              <p:cNvSpPr>
                <a:spLocks/>
              </p:cNvSpPr>
              <p:nvPr/>
            </p:nvSpPr>
            <p:spPr bwMode="auto">
              <a:xfrm>
                <a:off x="13109" y="868"/>
                <a:ext cx="828" cy="1058"/>
              </a:xfrm>
              <a:custGeom>
                <a:avLst/>
                <a:gdLst>
                  <a:gd name="T0" fmla="+- 0 13842 13109"/>
                  <a:gd name="T1" fmla="*/ T0 w 828"/>
                  <a:gd name="T2" fmla="+- 0 1926 868"/>
                  <a:gd name="T3" fmla="*/ 1926 h 1058"/>
                  <a:gd name="T4" fmla="+- 0 13109 13109"/>
                  <a:gd name="T5" fmla="*/ T4 w 828"/>
                  <a:gd name="T6" fmla="+- 0 1000 868"/>
                  <a:gd name="T7" fmla="*/ 1000 h 1058"/>
                  <a:gd name="T8" fmla="+- 0 13223 13109"/>
                  <a:gd name="T9" fmla="*/ T8 w 828"/>
                  <a:gd name="T10" fmla="+- 0 868 868"/>
                  <a:gd name="T11" fmla="*/ 868 h 1058"/>
                  <a:gd name="T12" fmla="+- 0 13937 13109"/>
                  <a:gd name="T13" fmla="*/ T12 w 828"/>
                  <a:gd name="T14" fmla="+- 0 1759 868"/>
                  <a:gd name="T15" fmla="*/ 1759 h 1058"/>
                  <a:gd name="T16" fmla="+- 0 13842 13109"/>
                  <a:gd name="T17" fmla="*/ T16 w 828"/>
                  <a:gd name="T18" fmla="+- 0 1926 868"/>
                  <a:gd name="T19" fmla="*/ 1926 h 1058"/>
                </a:gdLst>
                <a:ahLst/>
                <a:cxnLst>
                  <a:cxn ang="0">
                    <a:pos x="T1" y="T3"/>
                  </a:cxn>
                  <a:cxn ang="0">
                    <a:pos x="T5" y="T7"/>
                  </a:cxn>
                  <a:cxn ang="0">
                    <a:pos x="T9" y="T11"/>
                  </a:cxn>
                  <a:cxn ang="0">
                    <a:pos x="T13" y="T15"/>
                  </a:cxn>
                  <a:cxn ang="0">
                    <a:pos x="T17" y="T19"/>
                  </a:cxn>
                </a:cxnLst>
                <a:rect l="0" t="0" r="r" b="b"/>
                <a:pathLst>
                  <a:path w="828" h="1058">
                    <a:moveTo>
                      <a:pt x="733" y="1058"/>
                    </a:moveTo>
                    <a:lnTo>
                      <a:pt x="0" y="132"/>
                    </a:lnTo>
                    <a:lnTo>
                      <a:pt x="114" y="0"/>
                    </a:lnTo>
                    <a:lnTo>
                      <a:pt x="828" y="891"/>
                    </a:lnTo>
                    <a:lnTo>
                      <a:pt x="733" y="105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 name="Group 244"/>
            <p:cNvGrpSpPr>
              <a:grpSpLocks/>
            </p:cNvGrpSpPr>
            <p:nvPr/>
          </p:nvGrpSpPr>
          <p:grpSpPr bwMode="auto">
            <a:xfrm>
              <a:off x="13843" y="856"/>
              <a:ext cx="1174" cy="1067"/>
              <a:chOff x="13843" y="856"/>
              <a:chExt cx="1174" cy="1067"/>
            </a:xfrm>
          </p:grpSpPr>
          <p:sp>
            <p:nvSpPr>
              <p:cNvPr id="191" name="Freeform 245"/>
              <p:cNvSpPr>
                <a:spLocks/>
              </p:cNvSpPr>
              <p:nvPr/>
            </p:nvSpPr>
            <p:spPr bwMode="auto">
              <a:xfrm>
                <a:off x="13843" y="856"/>
                <a:ext cx="1174" cy="1067"/>
              </a:xfrm>
              <a:custGeom>
                <a:avLst/>
                <a:gdLst>
                  <a:gd name="T0" fmla="+- 0 13843 13843"/>
                  <a:gd name="T1" fmla="*/ T0 w 1174"/>
                  <a:gd name="T2" fmla="+- 0 1924 856"/>
                  <a:gd name="T3" fmla="*/ 1924 h 1067"/>
                  <a:gd name="T4" fmla="+- 0 13943 13843"/>
                  <a:gd name="T5" fmla="*/ T4 w 1174"/>
                  <a:gd name="T6" fmla="+- 0 1758 856"/>
                  <a:gd name="T7" fmla="*/ 1758 h 1067"/>
                  <a:gd name="T8" fmla="+- 0 15017 13843"/>
                  <a:gd name="T9" fmla="*/ T8 w 1174"/>
                  <a:gd name="T10" fmla="+- 0 856 856"/>
                  <a:gd name="T11" fmla="*/ 856 h 1067"/>
                  <a:gd name="T12" fmla="+- 0 14927 13843"/>
                  <a:gd name="T13" fmla="*/ T12 w 1174"/>
                  <a:gd name="T14" fmla="+- 0 996 856"/>
                  <a:gd name="T15" fmla="*/ 996 h 1067"/>
                  <a:gd name="T16" fmla="+- 0 13843 13843"/>
                  <a:gd name="T17" fmla="*/ T16 w 1174"/>
                  <a:gd name="T18" fmla="+- 0 1924 856"/>
                  <a:gd name="T19" fmla="*/ 1924 h 1067"/>
                </a:gdLst>
                <a:ahLst/>
                <a:cxnLst>
                  <a:cxn ang="0">
                    <a:pos x="T1" y="T3"/>
                  </a:cxn>
                  <a:cxn ang="0">
                    <a:pos x="T5" y="T7"/>
                  </a:cxn>
                  <a:cxn ang="0">
                    <a:pos x="T9" y="T11"/>
                  </a:cxn>
                  <a:cxn ang="0">
                    <a:pos x="T13" y="T15"/>
                  </a:cxn>
                  <a:cxn ang="0">
                    <a:pos x="T17" y="T19"/>
                  </a:cxn>
                </a:cxnLst>
                <a:rect l="0" t="0" r="r" b="b"/>
                <a:pathLst>
                  <a:path w="1174" h="1067">
                    <a:moveTo>
                      <a:pt x="0" y="1068"/>
                    </a:moveTo>
                    <a:lnTo>
                      <a:pt x="100" y="902"/>
                    </a:lnTo>
                    <a:lnTo>
                      <a:pt x="1174" y="0"/>
                    </a:lnTo>
                    <a:lnTo>
                      <a:pt x="1084" y="140"/>
                    </a:lnTo>
                    <a:lnTo>
                      <a:pt x="0" y="106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0" name="Group 246"/>
            <p:cNvGrpSpPr>
              <a:grpSpLocks/>
            </p:cNvGrpSpPr>
            <p:nvPr/>
          </p:nvGrpSpPr>
          <p:grpSpPr bwMode="auto">
            <a:xfrm>
              <a:off x="13450" y="168"/>
              <a:ext cx="1975" cy="1277"/>
              <a:chOff x="13450" y="168"/>
              <a:chExt cx="1975" cy="1277"/>
            </a:xfrm>
          </p:grpSpPr>
          <p:sp>
            <p:nvSpPr>
              <p:cNvPr id="189" name="Freeform 247"/>
              <p:cNvSpPr>
                <a:spLocks/>
              </p:cNvSpPr>
              <p:nvPr/>
            </p:nvSpPr>
            <p:spPr bwMode="auto">
              <a:xfrm>
                <a:off x="13450" y="168"/>
                <a:ext cx="1975" cy="1277"/>
              </a:xfrm>
              <a:custGeom>
                <a:avLst/>
                <a:gdLst>
                  <a:gd name="T0" fmla="+- 0 14131 13450"/>
                  <a:gd name="T1" fmla="*/ T0 w 1975"/>
                  <a:gd name="T2" fmla="+- 0 1444 168"/>
                  <a:gd name="T3" fmla="*/ 1444 h 1277"/>
                  <a:gd name="T4" fmla="+- 0 13450 13450"/>
                  <a:gd name="T5" fmla="*/ T4 w 1975"/>
                  <a:gd name="T6" fmla="+- 0 609 168"/>
                  <a:gd name="T7" fmla="*/ 609 h 1277"/>
                  <a:gd name="T8" fmla="+- 0 13815 13450"/>
                  <a:gd name="T9" fmla="*/ T8 w 1975"/>
                  <a:gd name="T10" fmla="+- 0 168 168"/>
                  <a:gd name="T11" fmla="*/ 168 h 1277"/>
                  <a:gd name="T12" fmla="+- 0 14609 13450"/>
                  <a:gd name="T13" fmla="*/ T12 w 1975"/>
                  <a:gd name="T14" fmla="+- 0 642 168"/>
                  <a:gd name="T15" fmla="*/ 642 h 1277"/>
                  <a:gd name="T16" fmla="+- 0 15119 13450"/>
                  <a:gd name="T17" fmla="*/ T16 w 1975"/>
                  <a:gd name="T18" fmla="+- 0 642 168"/>
                  <a:gd name="T19" fmla="*/ 642 h 1277"/>
                  <a:gd name="T20" fmla="+- 0 14131 13450"/>
                  <a:gd name="T21" fmla="*/ T20 w 1975"/>
                  <a:gd name="T22" fmla="+- 0 1444 168"/>
                  <a:gd name="T23" fmla="*/ 1444 h 1277"/>
                </a:gdLst>
                <a:ahLst/>
                <a:cxnLst>
                  <a:cxn ang="0">
                    <a:pos x="T1" y="T3"/>
                  </a:cxn>
                  <a:cxn ang="0">
                    <a:pos x="T5" y="T7"/>
                  </a:cxn>
                  <a:cxn ang="0">
                    <a:pos x="T9" y="T11"/>
                  </a:cxn>
                  <a:cxn ang="0">
                    <a:pos x="T13" y="T15"/>
                  </a:cxn>
                  <a:cxn ang="0">
                    <a:pos x="T17" y="T19"/>
                  </a:cxn>
                  <a:cxn ang="0">
                    <a:pos x="T21" y="T23"/>
                  </a:cxn>
                </a:cxnLst>
                <a:rect l="0" t="0" r="r" b="b"/>
                <a:pathLst>
                  <a:path w="1975" h="1277">
                    <a:moveTo>
                      <a:pt x="681" y="1276"/>
                    </a:moveTo>
                    <a:lnTo>
                      <a:pt x="0" y="441"/>
                    </a:lnTo>
                    <a:lnTo>
                      <a:pt x="365" y="0"/>
                    </a:lnTo>
                    <a:lnTo>
                      <a:pt x="1159" y="474"/>
                    </a:lnTo>
                    <a:lnTo>
                      <a:pt x="1669" y="474"/>
                    </a:lnTo>
                    <a:lnTo>
                      <a:pt x="681" y="127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0" name="Freeform 248"/>
              <p:cNvSpPr>
                <a:spLocks/>
              </p:cNvSpPr>
              <p:nvPr/>
            </p:nvSpPr>
            <p:spPr bwMode="auto">
              <a:xfrm>
                <a:off x="13450" y="168"/>
                <a:ext cx="1975" cy="1277"/>
              </a:xfrm>
              <a:custGeom>
                <a:avLst/>
                <a:gdLst>
                  <a:gd name="T0" fmla="+- 0 15119 13450"/>
                  <a:gd name="T1" fmla="*/ T0 w 1975"/>
                  <a:gd name="T2" fmla="+- 0 642 168"/>
                  <a:gd name="T3" fmla="*/ 642 h 1277"/>
                  <a:gd name="T4" fmla="+- 0 14609 13450"/>
                  <a:gd name="T5" fmla="*/ T4 w 1975"/>
                  <a:gd name="T6" fmla="+- 0 642 168"/>
                  <a:gd name="T7" fmla="*/ 642 h 1277"/>
                  <a:gd name="T8" fmla="+- 0 15426 13450"/>
                  <a:gd name="T9" fmla="*/ T8 w 1975"/>
                  <a:gd name="T10" fmla="+- 0 188 168"/>
                  <a:gd name="T11" fmla="*/ 188 h 1277"/>
                  <a:gd name="T12" fmla="+- 0 15179 13450"/>
                  <a:gd name="T13" fmla="*/ T12 w 1975"/>
                  <a:gd name="T14" fmla="+- 0 593 168"/>
                  <a:gd name="T15" fmla="*/ 593 h 1277"/>
                  <a:gd name="T16" fmla="+- 0 15119 13450"/>
                  <a:gd name="T17" fmla="*/ T16 w 1975"/>
                  <a:gd name="T18" fmla="+- 0 642 168"/>
                  <a:gd name="T19" fmla="*/ 642 h 1277"/>
                </a:gdLst>
                <a:ahLst/>
                <a:cxnLst>
                  <a:cxn ang="0">
                    <a:pos x="T1" y="T3"/>
                  </a:cxn>
                  <a:cxn ang="0">
                    <a:pos x="T5" y="T7"/>
                  </a:cxn>
                  <a:cxn ang="0">
                    <a:pos x="T9" y="T11"/>
                  </a:cxn>
                  <a:cxn ang="0">
                    <a:pos x="T13" y="T15"/>
                  </a:cxn>
                  <a:cxn ang="0">
                    <a:pos x="T17" y="T19"/>
                  </a:cxn>
                </a:cxnLst>
                <a:rect l="0" t="0" r="r" b="b"/>
                <a:pathLst>
                  <a:path w="1975" h="1277">
                    <a:moveTo>
                      <a:pt x="1669" y="474"/>
                    </a:moveTo>
                    <a:lnTo>
                      <a:pt x="1159" y="474"/>
                    </a:lnTo>
                    <a:lnTo>
                      <a:pt x="1976" y="20"/>
                    </a:lnTo>
                    <a:lnTo>
                      <a:pt x="1729" y="425"/>
                    </a:lnTo>
                    <a:lnTo>
                      <a:pt x="1669" y="474"/>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1" name="Group 249"/>
            <p:cNvGrpSpPr>
              <a:grpSpLocks/>
            </p:cNvGrpSpPr>
            <p:nvPr/>
          </p:nvGrpSpPr>
          <p:grpSpPr bwMode="auto">
            <a:xfrm>
              <a:off x="12610" y="1431"/>
              <a:ext cx="2056" cy="1063"/>
              <a:chOff x="12610" y="1431"/>
              <a:chExt cx="2056" cy="1063"/>
            </a:xfrm>
          </p:grpSpPr>
          <p:sp>
            <p:nvSpPr>
              <p:cNvPr id="182" name="Freeform 250"/>
              <p:cNvSpPr>
                <a:spLocks/>
              </p:cNvSpPr>
              <p:nvPr/>
            </p:nvSpPr>
            <p:spPr bwMode="auto">
              <a:xfrm>
                <a:off x="12610" y="1431"/>
                <a:ext cx="2056" cy="1063"/>
              </a:xfrm>
              <a:custGeom>
                <a:avLst/>
                <a:gdLst>
                  <a:gd name="T0" fmla="+- 0 13654 12610"/>
                  <a:gd name="T1" fmla="*/ T0 w 2056"/>
                  <a:gd name="T2" fmla="+- 0 2364 1431"/>
                  <a:gd name="T3" fmla="*/ 2364 h 1063"/>
                  <a:gd name="T4" fmla="+- 0 13580 12610"/>
                  <a:gd name="T5" fmla="*/ T4 w 2056"/>
                  <a:gd name="T6" fmla="+- 0 2364 1431"/>
                  <a:gd name="T7" fmla="*/ 2364 h 1063"/>
                  <a:gd name="T8" fmla="+- 0 14666 12610"/>
                  <a:gd name="T9" fmla="*/ T8 w 2056"/>
                  <a:gd name="T10" fmla="+- 0 1431 1431"/>
                  <a:gd name="T11" fmla="*/ 1431 h 1063"/>
                  <a:gd name="T12" fmla="+- 0 14578 12610"/>
                  <a:gd name="T13" fmla="*/ T12 w 2056"/>
                  <a:gd name="T14" fmla="+- 0 1589 1431"/>
                  <a:gd name="T15" fmla="*/ 1589 h 1063"/>
                  <a:gd name="T16" fmla="+- 0 13654 12610"/>
                  <a:gd name="T17" fmla="*/ T16 w 2056"/>
                  <a:gd name="T18" fmla="+- 0 2364 1431"/>
                  <a:gd name="T19" fmla="*/ 2364 h 1063"/>
                </a:gdLst>
                <a:ahLst/>
                <a:cxnLst>
                  <a:cxn ang="0">
                    <a:pos x="T1" y="T3"/>
                  </a:cxn>
                  <a:cxn ang="0">
                    <a:pos x="T5" y="T7"/>
                  </a:cxn>
                  <a:cxn ang="0">
                    <a:pos x="T9" y="T11"/>
                  </a:cxn>
                  <a:cxn ang="0">
                    <a:pos x="T13" y="T15"/>
                  </a:cxn>
                  <a:cxn ang="0">
                    <a:pos x="T17" y="T19"/>
                  </a:cxn>
                </a:cxnLst>
                <a:rect l="0" t="0" r="r" b="b"/>
                <a:pathLst>
                  <a:path w="2056" h="1063">
                    <a:moveTo>
                      <a:pt x="1044" y="933"/>
                    </a:moveTo>
                    <a:lnTo>
                      <a:pt x="970" y="933"/>
                    </a:lnTo>
                    <a:lnTo>
                      <a:pt x="2056" y="0"/>
                    </a:lnTo>
                    <a:lnTo>
                      <a:pt x="1968" y="158"/>
                    </a:lnTo>
                    <a:lnTo>
                      <a:pt x="1044" y="93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251"/>
              <p:cNvSpPr>
                <a:spLocks/>
              </p:cNvSpPr>
              <p:nvPr/>
            </p:nvSpPr>
            <p:spPr bwMode="auto">
              <a:xfrm>
                <a:off x="12610" y="1431"/>
                <a:ext cx="2056" cy="1063"/>
              </a:xfrm>
              <a:custGeom>
                <a:avLst/>
                <a:gdLst>
                  <a:gd name="T0" fmla="+- 0 13500 12610"/>
                  <a:gd name="T1" fmla="*/ T0 w 2056"/>
                  <a:gd name="T2" fmla="+- 0 2493 1431"/>
                  <a:gd name="T3" fmla="*/ 2493 h 1063"/>
                  <a:gd name="T4" fmla="+- 0 12610 12610"/>
                  <a:gd name="T5" fmla="*/ T4 w 2056"/>
                  <a:gd name="T6" fmla="+- 0 1594 1431"/>
                  <a:gd name="T7" fmla="*/ 1594 h 1063"/>
                  <a:gd name="T8" fmla="+- 0 12733 12610"/>
                  <a:gd name="T9" fmla="*/ T8 w 2056"/>
                  <a:gd name="T10" fmla="+- 0 1447 1431"/>
                  <a:gd name="T11" fmla="*/ 1447 h 1063"/>
                  <a:gd name="T12" fmla="+- 0 13580 12610"/>
                  <a:gd name="T13" fmla="*/ T12 w 2056"/>
                  <a:gd name="T14" fmla="+- 0 2364 1431"/>
                  <a:gd name="T15" fmla="*/ 2364 h 1063"/>
                  <a:gd name="T16" fmla="+- 0 13654 12610"/>
                  <a:gd name="T17" fmla="*/ T16 w 2056"/>
                  <a:gd name="T18" fmla="+- 0 2364 1431"/>
                  <a:gd name="T19" fmla="*/ 2364 h 1063"/>
                  <a:gd name="T20" fmla="+- 0 13500 12610"/>
                  <a:gd name="T21" fmla="*/ T20 w 2056"/>
                  <a:gd name="T22" fmla="+- 0 2493 1431"/>
                  <a:gd name="T23" fmla="*/ 2493 h 1063"/>
                </a:gdLst>
                <a:ahLst/>
                <a:cxnLst>
                  <a:cxn ang="0">
                    <a:pos x="T1" y="T3"/>
                  </a:cxn>
                  <a:cxn ang="0">
                    <a:pos x="T5" y="T7"/>
                  </a:cxn>
                  <a:cxn ang="0">
                    <a:pos x="T9" y="T11"/>
                  </a:cxn>
                  <a:cxn ang="0">
                    <a:pos x="T13" y="T15"/>
                  </a:cxn>
                  <a:cxn ang="0">
                    <a:pos x="T17" y="T19"/>
                  </a:cxn>
                  <a:cxn ang="0">
                    <a:pos x="T21" y="T23"/>
                  </a:cxn>
                </a:cxnLst>
                <a:rect l="0" t="0" r="r" b="b"/>
                <a:pathLst>
                  <a:path w="2056" h="1063">
                    <a:moveTo>
                      <a:pt x="890" y="1062"/>
                    </a:moveTo>
                    <a:lnTo>
                      <a:pt x="0" y="163"/>
                    </a:lnTo>
                    <a:lnTo>
                      <a:pt x="123" y="16"/>
                    </a:lnTo>
                    <a:lnTo>
                      <a:pt x="970" y="933"/>
                    </a:lnTo>
                    <a:lnTo>
                      <a:pt x="1044" y="933"/>
                    </a:lnTo>
                    <a:lnTo>
                      <a:pt x="890" y="1062"/>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84" name="Picture 25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13" y="1134"/>
                <a:ext cx="2650" cy="1657"/>
              </a:xfrm>
              <a:prstGeom prst="rect">
                <a:avLst/>
              </a:prstGeom>
              <a:noFill/>
              <a:extLst>
                <a:ext uri="{909E8E84-426E-40DD-AFC4-6F175D3DCCD1}">
                  <a14:hiddenFill xmlns:a14="http://schemas.microsoft.com/office/drawing/2010/main">
                    <a:solidFill>
                      <a:srgbClr val="FFFFFF"/>
                    </a:solidFill>
                  </a14:hiddenFill>
                </a:ext>
              </a:extLst>
            </p:spPr>
          </p:pic>
          <p:pic>
            <p:nvPicPr>
              <p:cNvPr id="185" name="Picture 25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20" y="1292"/>
                <a:ext cx="4262" cy="2183"/>
              </a:xfrm>
              <a:prstGeom prst="rect">
                <a:avLst/>
              </a:prstGeom>
              <a:noFill/>
              <a:extLst>
                <a:ext uri="{909E8E84-426E-40DD-AFC4-6F175D3DCCD1}">
                  <a14:hiddenFill xmlns:a14="http://schemas.microsoft.com/office/drawing/2010/main">
                    <a:solidFill>
                      <a:srgbClr val="FFFFFF"/>
                    </a:solidFill>
                  </a14:hiddenFill>
                </a:ext>
              </a:extLst>
            </p:spPr>
          </p:pic>
          <p:pic>
            <p:nvPicPr>
              <p:cNvPr id="186" name="Picture 25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533" y="1146"/>
                <a:ext cx="1502" cy="746"/>
              </a:xfrm>
              <a:prstGeom prst="rect">
                <a:avLst/>
              </a:prstGeom>
              <a:noFill/>
              <a:extLst>
                <a:ext uri="{909E8E84-426E-40DD-AFC4-6F175D3DCCD1}">
                  <a14:hiddenFill xmlns:a14="http://schemas.microsoft.com/office/drawing/2010/main">
                    <a:solidFill>
                      <a:srgbClr val="FFFFFF"/>
                    </a:solidFill>
                  </a14:hiddenFill>
                </a:ext>
              </a:extLst>
            </p:spPr>
          </p:pic>
          <p:pic>
            <p:nvPicPr>
              <p:cNvPr id="187" name="Picture 25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187" y="1141"/>
                <a:ext cx="661" cy="2324"/>
              </a:xfrm>
              <a:prstGeom prst="rect">
                <a:avLst/>
              </a:prstGeom>
              <a:noFill/>
              <a:extLst>
                <a:ext uri="{909E8E84-426E-40DD-AFC4-6F175D3DCCD1}">
                  <a14:hiddenFill xmlns:a14="http://schemas.microsoft.com/office/drawing/2010/main">
                    <a:solidFill>
                      <a:srgbClr val="FFFFFF"/>
                    </a:solidFill>
                  </a14:hiddenFill>
                </a:ext>
              </a:extLst>
            </p:spPr>
          </p:pic>
          <p:pic>
            <p:nvPicPr>
              <p:cNvPr id="188" name="Picture 25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279" y="1138"/>
                <a:ext cx="1564" cy="7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2" name="Group 257"/>
            <p:cNvGrpSpPr>
              <a:grpSpLocks/>
            </p:cNvGrpSpPr>
            <p:nvPr/>
          </p:nvGrpSpPr>
          <p:grpSpPr bwMode="auto">
            <a:xfrm>
              <a:off x="11821" y="167"/>
              <a:ext cx="1992" cy="1420"/>
              <a:chOff x="11821" y="167"/>
              <a:chExt cx="1992" cy="1420"/>
            </a:xfrm>
          </p:grpSpPr>
          <p:sp>
            <p:nvSpPr>
              <p:cNvPr id="181" name="Freeform 258"/>
              <p:cNvSpPr>
                <a:spLocks/>
              </p:cNvSpPr>
              <p:nvPr/>
            </p:nvSpPr>
            <p:spPr bwMode="auto">
              <a:xfrm>
                <a:off x="11821" y="167"/>
                <a:ext cx="1992" cy="1420"/>
              </a:xfrm>
              <a:custGeom>
                <a:avLst/>
                <a:gdLst>
                  <a:gd name="T0" fmla="+- 0 13813 11821"/>
                  <a:gd name="T1" fmla="*/ T0 w 1992"/>
                  <a:gd name="T2" fmla="+- 0 167 167"/>
                  <a:gd name="T3" fmla="*/ 167 h 1420"/>
                  <a:gd name="T4" fmla="+- 0 13203 11821"/>
                  <a:gd name="T5" fmla="*/ T4 w 1992"/>
                  <a:gd name="T6" fmla="+- 0 167 167"/>
                  <a:gd name="T7" fmla="*/ 167 h 1420"/>
                  <a:gd name="T8" fmla="+- 0 11821 11821"/>
                  <a:gd name="T9" fmla="*/ T8 w 1992"/>
                  <a:gd name="T10" fmla="+- 0 1587 167"/>
                  <a:gd name="T11" fmla="*/ 1587 h 1420"/>
                  <a:gd name="T12" fmla="+- 0 12613 11821"/>
                  <a:gd name="T13" fmla="*/ T12 w 1992"/>
                  <a:gd name="T14" fmla="+- 0 1587 167"/>
                  <a:gd name="T15" fmla="*/ 1587 h 1420"/>
                  <a:gd name="T16" fmla="+- 0 13813 11821"/>
                  <a:gd name="T17" fmla="*/ T16 w 1992"/>
                  <a:gd name="T18" fmla="+- 0 167 167"/>
                  <a:gd name="T19" fmla="*/ 167 h 1420"/>
                </a:gdLst>
                <a:ahLst/>
                <a:cxnLst>
                  <a:cxn ang="0">
                    <a:pos x="T1" y="T3"/>
                  </a:cxn>
                  <a:cxn ang="0">
                    <a:pos x="T5" y="T7"/>
                  </a:cxn>
                  <a:cxn ang="0">
                    <a:pos x="T9" y="T11"/>
                  </a:cxn>
                  <a:cxn ang="0">
                    <a:pos x="T13" y="T15"/>
                  </a:cxn>
                  <a:cxn ang="0">
                    <a:pos x="T17" y="T19"/>
                  </a:cxn>
                </a:cxnLst>
                <a:rect l="0" t="0" r="r" b="b"/>
                <a:pathLst>
                  <a:path w="1992" h="1420">
                    <a:moveTo>
                      <a:pt x="1992" y="0"/>
                    </a:moveTo>
                    <a:lnTo>
                      <a:pt x="1382" y="0"/>
                    </a:lnTo>
                    <a:lnTo>
                      <a:pt x="0" y="1420"/>
                    </a:lnTo>
                    <a:lnTo>
                      <a:pt x="792" y="1420"/>
                    </a:lnTo>
                    <a:lnTo>
                      <a:pt x="1992" y="0"/>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3" name="Group 259"/>
            <p:cNvGrpSpPr>
              <a:grpSpLocks/>
            </p:cNvGrpSpPr>
            <p:nvPr/>
          </p:nvGrpSpPr>
          <p:grpSpPr bwMode="auto">
            <a:xfrm>
              <a:off x="14572" y="176"/>
              <a:ext cx="1539" cy="1410"/>
              <a:chOff x="14572" y="176"/>
              <a:chExt cx="1539" cy="1410"/>
            </a:xfrm>
          </p:grpSpPr>
          <p:sp>
            <p:nvSpPr>
              <p:cNvPr id="180" name="Freeform 260"/>
              <p:cNvSpPr>
                <a:spLocks/>
              </p:cNvSpPr>
              <p:nvPr/>
            </p:nvSpPr>
            <p:spPr bwMode="auto">
              <a:xfrm>
                <a:off x="14572" y="176"/>
                <a:ext cx="1539" cy="1410"/>
              </a:xfrm>
              <a:custGeom>
                <a:avLst/>
                <a:gdLst>
                  <a:gd name="T0" fmla="+- 0 16111 14572"/>
                  <a:gd name="T1" fmla="*/ T0 w 1539"/>
                  <a:gd name="T2" fmla="+- 0 176 176"/>
                  <a:gd name="T3" fmla="*/ 176 h 1410"/>
                  <a:gd name="T4" fmla="+- 0 15430 14572"/>
                  <a:gd name="T5" fmla="*/ T4 w 1539"/>
                  <a:gd name="T6" fmla="+- 0 176 176"/>
                  <a:gd name="T7" fmla="*/ 176 h 1410"/>
                  <a:gd name="T8" fmla="+- 0 14572 14572"/>
                  <a:gd name="T9" fmla="*/ T8 w 1539"/>
                  <a:gd name="T10" fmla="+- 0 1586 176"/>
                  <a:gd name="T11" fmla="*/ 1586 h 1410"/>
                  <a:gd name="T12" fmla="+- 0 15479 14572"/>
                  <a:gd name="T13" fmla="*/ T12 w 1539"/>
                  <a:gd name="T14" fmla="+- 0 1586 176"/>
                  <a:gd name="T15" fmla="*/ 1586 h 1410"/>
                  <a:gd name="T16" fmla="+- 0 16111 14572"/>
                  <a:gd name="T17" fmla="*/ T16 w 1539"/>
                  <a:gd name="T18" fmla="+- 0 176 176"/>
                  <a:gd name="T19" fmla="*/ 176 h 1410"/>
                </a:gdLst>
                <a:ahLst/>
                <a:cxnLst>
                  <a:cxn ang="0">
                    <a:pos x="T1" y="T3"/>
                  </a:cxn>
                  <a:cxn ang="0">
                    <a:pos x="T5" y="T7"/>
                  </a:cxn>
                  <a:cxn ang="0">
                    <a:pos x="T9" y="T11"/>
                  </a:cxn>
                  <a:cxn ang="0">
                    <a:pos x="T13" y="T15"/>
                  </a:cxn>
                  <a:cxn ang="0">
                    <a:pos x="T17" y="T19"/>
                  </a:cxn>
                </a:cxnLst>
                <a:rect l="0" t="0" r="r" b="b"/>
                <a:pathLst>
                  <a:path w="1539" h="1410">
                    <a:moveTo>
                      <a:pt x="1539" y="0"/>
                    </a:moveTo>
                    <a:lnTo>
                      <a:pt x="858" y="0"/>
                    </a:lnTo>
                    <a:lnTo>
                      <a:pt x="0" y="1410"/>
                    </a:lnTo>
                    <a:lnTo>
                      <a:pt x="907" y="1410"/>
                    </a:lnTo>
                    <a:lnTo>
                      <a:pt x="1539"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4" name="Group 261"/>
            <p:cNvGrpSpPr>
              <a:grpSpLocks/>
            </p:cNvGrpSpPr>
            <p:nvPr/>
          </p:nvGrpSpPr>
          <p:grpSpPr bwMode="auto">
            <a:xfrm>
              <a:off x="15479" y="180"/>
              <a:ext cx="635" cy="2990"/>
              <a:chOff x="15479" y="180"/>
              <a:chExt cx="635" cy="2990"/>
            </a:xfrm>
          </p:grpSpPr>
          <p:sp>
            <p:nvSpPr>
              <p:cNvPr id="179" name="Freeform 262"/>
              <p:cNvSpPr>
                <a:spLocks/>
              </p:cNvSpPr>
              <p:nvPr/>
            </p:nvSpPr>
            <p:spPr bwMode="auto">
              <a:xfrm>
                <a:off x="15479" y="180"/>
                <a:ext cx="635" cy="2990"/>
              </a:xfrm>
              <a:custGeom>
                <a:avLst/>
                <a:gdLst>
                  <a:gd name="T0" fmla="+- 0 16114 15479"/>
                  <a:gd name="T1" fmla="*/ T0 w 635"/>
                  <a:gd name="T2" fmla="+- 0 180 180"/>
                  <a:gd name="T3" fmla="*/ 180 h 2990"/>
                  <a:gd name="T4" fmla="+- 0 15479 15479"/>
                  <a:gd name="T5" fmla="*/ T4 w 635"/>
                  <a:gd name="T6" fmla="+- 0 1578 180"/>
                  <a:gd name="T7" fmla="*/ 1578 h 2990"/>
                  <a:gd name="T8" fmla="+- 0 15479 15479"/>
                  <a:gd name="T9" fmla="*/ T8 w 635"/>
                  <a:gd name="T10" fmla="+- 0 3170 180"/>
                  <a:gd name="T11" fmla="*/ 3170 h 2990"/>
                  <a:gd name="T12" fmla="+- 0 16114 15479"/>
                  <a:gd name="T13" fmla="*/ T12 w 635"/>
                  <a:gd name="T14" fmla="+- 0 1443 180"/>
                  <a:gd name="T15" fmla="*/ 1443 h 2990"/>
                  <a:gd name="T16" fmla="+- 0 16114 15479"/>
                  <a:gd name="T17" fmla="*/ T16 w 635"/>
                  <a:gd name="T18" fmla="+- 0 180 180"/>
                  <a:gd name="T19" fmla="*/ 180 h 2990"/>
                </a:gdLst>
                <a:ahLst/>
                <a:cxnLst>
                  <a:cxn ang="0">
                    <a:pos x="T1" y="T3"/>
                  </a:cxn>
                  <a:cxn ang="0">
                    <a:pos x="T5" y="T7"/>
                  </a:cxn>
                  <a:cxn ang="0">
                    <a:pos x="T9" y="T11"/>
                  </a:cxn>
                  <a:cxn ang="0">
                    <a:pos x="T13" y="T15"/>
                  </a:cxn>
                  <a:cxn ang="0">
                    <a:pos x="T17" y="T19"/>
                  </a:cxn>
                </a:cxnLst>
                <a:rect l="0" t="0" r="r" b="b"/>
                <a:pathLst>
                  <a:path w="635" h="2990">
                    <a:moveTo>
                      <a:pt x="635" y="0"/>
                    </a:moveTo>
                    <a:lnTo>
                      <a:pt x="0" y="1398"/>
                    </a:lnTo>
                    <a:lnTo>
                      <a:pt x="0" y="2990"/>
                    </a:lnTo>
                    <a:lnTo>
                      <a:pt x="635" y="1263"/>
                    </a:lnTo>
                    <a:lnTo>
                      <a:pt x="635"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5" name="Group 263"/>
            <p:cNvGrpSpPr>
              <a:grpSpLocks/>
            </p:cNvGrpSpPr>
            <p:nvPr/>
          </p:nvGrpSpPr>
          <p:grpSpPr bwMode="auto">
            <a:xfrm>
              <a:off x="11817" y="1586"/>
              <a:ext cx="3662" cy="1595"/>
              <a:chOff x="11817" y="1586"/>
              <a:chExt cx="3662" cy="1595"/>
            </a:xfrm>
          </p:grpSpPr>
          <p:sp>
            <p:nvSpPr>
              <p:cNvPr id="178" name="Freeform 264"/>
              <p:cNvSpPr>
                <a:spLocks/>
              </p:cNvSpPr>
              <p:nvPr/>
            </p:nvSpPr>
            <p:spPr bwMode="auto">
              <a:xfrm>
                <a:off x="11817" y="1586"/>
                <a:ext cx="3662" cy="1595"/>
              </a:xfrm>
              <a:custGeom>
                <a:avLst/>
                <a:gdLst>
                  <a:gd name="T0" fmla="+- 0 15479 11817"/>
                  <a:gd name="T1" fmla="*/ T0 w 3662"/>
                  <a:gd name="T2" fmla="+- 0 3181 1586"/>
                  <a:gd name="T3" fmla="*/ 3181 h 1595"/>
                  <a:gd name="T4" fmla="+- 0 11817 11817"/>
                  <a:gd name="T5" fmla="*/ T4 w 3662"/>
                  <a:gd name="T6" fmla="+- 0 3181 1586"/>
                  <a:gd name="T7" fmla="*/ 3181 h 1595"/>
                  <a:gd name="T8" fmla="+- 0 11817 11817"/>
                  <a:gd name="T9" fmla="*/ T8 w 3662"/>
                  <a:gd name="T10" fmla="+- 0 1586 1586"/>
                  <a:gd name="T11" fmla="*/ 1586 h 1595"/>
                  <a:gd name="T12" fmla="+- 0 12609 11817"/>
                  <a:gd name="T13" fmla="*/ T12 w 3662"/>
                  <a:gd name="T14" fmla="+- 0 1586 1586"/>
                  <a:gd name="T15" fmla="*/ 1586 h 1595"/>
                  <a:gd name="T16" fmla="+- 0 13505 11817"/>
                  <a:gd name="T17" fmla="*/ T16 w 3662"/>
                  <a:gd name="T18" fmla="+- 0 2493 1586"/>
                  <a:gd name="T19" fmla="*/ 2493 h 1595"/>
                  <a:gd name="T20" fmla="+- 0 14578 11817"/>
                  <a:gd name="T21" fmla="*/ T20 w 3662"/>
                  <a:gd name="T22" fmla="+- 0 1586 1586"/>
                  <a:gd name="T23" fmla="*/ 1586 h 1595"/>
                  <a:gd name="T24" fmla="+- 0 15479 11817"/>
                  <a:gd name="T25" fmla="*/ T24 w 3662"/>
                  <a:gd name="T26" fmla="+- 0 1586 1586"/>
                  <a:gd name="T27" fmla="*/ 1586 h 1595"/>
                  <a:gd name="T28" fmla="+- 0 15479 11817"/>
                  <a:gd name="T29" fmla="*/ T28 w 3662"/>
                  <a:gd name="T30" fmla="+- 0 3181 1586"/>
                  <a:gd name="T31" fmla="*/ 3181 h 1595"/>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62" h="1595">
                    <a:moveTo>
                      <a:pt x="3662" y="1595"/>
                    </a:moveTo>
                    <a:lnTo>
                      <a:pt x="0" y="1595"/>
                    </a:lnTo>
                    <a:lnTo>
                      <a:pt x="0" y="0"/>
                    </a:lnTo>
                    <a:lnTo>
                      <a:pt x="792" y="0"/>
                    </a:lnTo>
                    <a:lnTo>
                      <a:pt x="1688" y="907"/>
                    </a:lnTo>
                    <a:lnTo>
                      <a:pt x="2761" y="0"/>
                    </a:lnTo>
                    <a:lnTo>
                      <a:pt x="3662" y="0"/>
                    </a:lnTo>
                    <a:lnTo>
                      <a:pt x="3662" y="1595"/>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6" name="Group 265"/>
            <p:cNvGrpSpPr>
              <a:grpSpLocks/>
            </p:cNvGrpSpPr>
            <p:nvPr/>
          </p:nvGrpSpPr>
          <p:grpSpPr bwMode="auto">
            <a:xfrm>
              <a:off x="13500" y="642"/>
              <a:ext cx="1111" cy="1852"/>
              <a:chOff x="13500" y="642"/>
              <a:chExt cx="1111" cy="1852"/>
            </a:xfrm>
          </p:grpSpPr>
          <p:sp>
            <p:nvSpPr>
              <p:cNvPr id="177" name="Freeform 266"/>
              <p:cNvSpPr>
                <a:spLocks/>
              </p:cNvSpPr>
              <p:nvPr/>
            </p:nvSpPr>
            <p:spPr bwMode="auto">
              <a:xfrm>
                <a:off x="13500" y="642"/>
                <a:ext cx="1111" cy="1852"/>
              </a:xfrm>
              <a:custGeom>
                <a:avLst/>
                <a:gdLst>
                  <a:gd name="T0" fmla="+- 0 13500 13500"/>
                  <a:gd name="T1" fmla="*/ T0 w 1111"/>
                  <a:gd name="T2" fmla="+- 0 2493 642"/>
                  <a:gd name="T3" fmla="*/ 2493 h 1852"/>
                  <a:gd name="T4" fmla="+- 0 14611 13500"/>
                  <a:gd name="T5" fmla="*/ T4 w 1111"/>
                  <a:gd name="T6" fmla="+- 0 642 642"/>
                  <a:gd name="T7" fmla="*/ 642 h 1852"/>
                </a:gdLst>
                <a:ahLst/>
                <a:cxnLst>
                  <a:cxn ang="0">
                    <a:pos x="T1" y="T3"/>
                  </a:cxn>
                  <a:cxn ang="0">
                    <a:pos x="T5" y="T7"/>
                  </a:cxn>
                </a:cxnLst>
                <a:rect l="0" t="0" r="r" b="b"/>
                <a:pathLst>
                  <a:path w="1111" h="1852">
                    <a:moveTo>
                      <a:pt x="0" y="1851"/>
                    </a:moveTo>
                    <a:lnTo>
                      <a:pt x="1111"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7" name="Group 267"/>
            <p:cNvGrpSpPr>
              <a:grpSpLocks/>
            </p:cNvGrpSpPr>
            <p:nvPr/>
          </p:nvGrpSpPr>
          <p:grpSpPr bwMode="auto">
            <a:xfrm>
              <a:off x="13818" y="166"/>
              <a:ext cx="793" cy="474"/>
              <a:chOff x="13818" y="166"/>
              <a:chExt cx="793" cy="474"/>
            </a:xfrm>
          </p:grpSpPr>
          <p:sp>
            <p:nvSpPr>
              <p:cNvPr id="176" name="Freeform 268"/>
              <p:cNvSpPr>
                <a:spLocks/>
              </p:cNvSpPr>
              <p:nvPr/>
            </p:nvSpPr>
            <p:spPr bwMode="auto">
              <a:xfrm>
                <a:off x="13818" y="166"/>
                <a:ext cx="793" cy="474"/>
              </a:xfrm>
              <a:custGeom>
                <a:avLst/>
                <a:gdLst>
                  <a:gd name="T0" fmla="+- 0 13818 13818"/>
                  <a:gd name="T1" fmla="*/ T0 w 793"/>
                  <a:gd name="T2" fmla="+- 0 166 166"/>
                  <a:gd name="T3" fmla="*/ 166 h 474"/>
                  <a:gd name="T4" fmla="+- 0 14611 13818"/>
                  <a:gd name="T5" fmla="*/ T4 w 793"/>
                  <a:gd name="T6" fmla="+- 0 640 166"/>
                  <a:gd name="T7" fmla="*/ 640 h 474"/>
                </a:gdLst>
                <a:ahLst/>
                <a:cxnLst>
                  <a:cxn ang="0">
                    <a:pos x="T1" y="T3"/>
                  </a:cxn>
                  <a:cxn ang="0">
                    <a:pos x="T5" y="T7"/>
                  </a:cxn>
                </a:cxnLst>
                <a:rect l="0" t="0" r="r" b="b"/>
                <a:pathLst>
                  <a:path w="793" h="474">
                    <a:moveTo>
                      <a:pt x="0" y="0"/>
                    </a:moveTo>
                    <a:lnTo>
                      <a:pt x="793" y="474"/>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8" name="Group 269"/>
            <p:cNvGrpSpPr>
              <a:grpSpLocks/>
            </p:cNvGrpSpPr>
            <p:nvPr/>
          </p:nvGrpSpPr>
          <p:grpSpPr bwMode="auto">
            <a:xfrm>
              <a:off x="14613" y="176"/>
              <a:ext cx="818" cy="465"/>
              <a:chOff x="14613" y="176"/>
              <a:chExt cx="818" cy="465"/>
            </a:xfrm>
          </p:grpSpPr>
          <p:sp>
            <p:nvSpPr>
              <p:cNvPr id="175" name="Freeform 270"/>
              <p:cNvSpPr>
                <a:spLocks/>
              </p:cNvSpPr>
              <p:nvPr/>
            </p:nvSpPr>
            <p:spPr bwMode="auto">
              <a:xfrm>
                <a:off x="14613" y="176"/>
                <a:ext cx="818" cy="465"/>
              </a:xfrm>
              <a:custGeom>
                <a:avLst/>
                <a:gdLst>
                  <a:gd name="T0" fmla="+- 0 15431 14613"/>
                  <a:gd name="T1" fmla="*/ T0 w 818"/>
                  <a:gd name="T2" fmla="+- 0 176 176"/>
                  <a:gd name="T3" fmla="*/ 176 h 465"/>
                  <a:gd name="T4" fmla="+- 0 14613 14613"/>
                  <a:gd name="T5" fmla="*/ T4 w 818"/>
                  <a:gd name="T6" fmla="+- 0 642 176"/>
                  <a:gd name="T7" fmla="*/ 642 h 465"/>
                </a:gdLst>
                <a:ahLst/>
                <a:cxnLst>
                  <a:cxn ang="0">
                    <a:pos x="T1" y="T3"/>
                  </a:cxn>
                  <a:cxn ang="0">
                    <a:pos x="T5" y="T7"/>
                  </a:cxn>
                </a:cxnLst>
                <a:rect l="0" t="0" r="r" b="b"/>
                <a:pathLst>
                  <a:path w="818" h="465">
                    <a:moveTo>
                      <a:pt x="818" y="0"/>
                    </a:moveTo>
                    <a:lnTo>
                      <a:pt x="0" y="466"/>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9" name="Group 271"/>
            <p:cNvGrpSpPr>
              <a:grpSpLocks/>
            </p:cNvGrpSpPr>
            <p:nvPr/>
          </p:nvGrpSpPr>
          <p:grpSpPr bwMode="auto">
            <a:xfrm>
              <a:off x="13434" y="2401"/>
              <a:ext cx="4" cy="7"/>
              <a:chOff x="13434" y="2401"/>
              <a:chExt cx="4" cy="7"/>
            </a:xfrm>
          </p:grpSpPr>
          <p:sp>
            <p:nvSpPr>
              <p:cNvPr id="174" name="Freeform 272"/>
              <p:cNvSpPr>
                <a:spLocks/>
              </p:cNvSpPr>
              <p:nvPr/>
            </p:nvSpPr>
            <p:spPr bwMode="auto">
              <a:xfrm>
                <a:off x="13434" y="2401"/>
                <a:ext cx="4" cy="7"/>
              </a:xfrm>
              <a:custGeom>
                <a:avLst/>
                <a:gdLst>
                  <a:gd name="T0" fmla="+- 0 13434 13434"/>
                  <a:gd name="T1" fmla="*/ T0 w 4"/>
                  <a:gd name="T2" fmla="+- 0 2408 2401"/>
                  <a:gd name="T3" fmla="*/ 2408 h 7"/>
                  <a:gd name="T4" fmla="+- 0 13438 13434"/>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0" name="Group 273"/>
            <p:cNvGrpSpPr>
              <a:grpSpLocks/>
            </p:cNvGrpSpPr>
            <p:nvPr/>
          </p:nvGrpSpPr>
          <p:grpSpPr bwMode="auto">
            <a:xfrm>
              <a:off x="13447" y="616"/>
              <a:ext cx="1073" cy="1771"/>
              <a:chOff x="13447" y="616"/>
              <a:chExt cx="1073" cy="1771"/>
            </a:xfrm>
          </p:grpSpPr>
          <p:sp>
            <p:nvSpPr>
              <p:cNvPr id="173" name="Freeform 274"/>
              <p:cNvSpPr>
                <a:spLocks/>
              </p:cNvSpPr>
              <p:nvPr/>
            </p:nvSpPr>
            <p:spPr bwMode="auto">
              <a:xfrm>
                <a:off x="13447" y="616"/>
                <a:ext cx="1073" cy="1771"/>
              </a:xfrm>
              <a:custGeom>
                <a:avLst/>
                <a:gdLst>
                  <a:gd name="T0" fmla="+- 0 13447 13447"/>
                  <a:gd name="T1" fmla="*/ T0 w 1073"/>
                  <a:gd name="T2" fmla="+- 0 2387 616"/>
                  <a:gd name="T3" fmla="*/ 2387 h 1771"/>
                  <a:gd name="T4" fmla="+- 0 14520 13447"/>
                  <a:gd name="T5" fmla="*/ T4 w 1073"/>
                  <a:gd name="T6" fmla="+- 0 616 616"/>
                  <a:gd name="T7" fmla="*/ 616 h 1771"/>
                </a:gdLst>
                <a:ahLst/>
                <a:cxnLst>
                  <a:cxn ang="0">
                    <a:pos x="T1" y="T3"/>
                  </a:cxn>
                  <a:cxn ang="0">
                    <a:pos x="T5" y="T7"/>
                  </a:cxn>
                </a:cxnLst>
                <a:rect l="0" t="0" r="r" b="b"/>
                <a:pathLst>
                  <a:path w="1073" h="1771">
                    <a:moveTo>
                      <a:pt x="0" y="1771"/>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1" name="Group 275"/>
            <p:cNvGrpSpPr>
              <a:grpSpLocks/>
            </p:cNvGrpSpPr>
            <p:nvPr/>
          </p:nvGrpSpPr>
          <p:grpSpPr bwMode="auto">
            <a:xfrm>
              <a:off x="14524" y="602"/>
              <a:ext cx="4" cy="7"/>
              <a:chOff x="14524" y="602"/>
              <a:chExt cx="4" cy="7"/>
            </a:xfrm>
          </p:grpSpPr>
          <p:sp>
            <p:nvSpPr>
              <p:cNvPr id="172" name="Freeform 276"/>
              <p:cNvSpPr>
                <a:spLocks/>
              </p:cNvSpPr>
              <p:nvPr/>
            </p:nvSpPr>
            <p:spPr bwMode="auto">
              <a:xfrm>
                <a:off x="14524" y="602"/>
                <a:ext cx="4" cy="7"/>
              </a:xfrm>
              <a:custGeom>
                <a:avLst/>
                <a:gdLst>
                  <a:gd name="T0" fmla="+- 0 14524 14524"/>
                  <a:gd name="T1" fmla="*/ T0 w 4"/>
                  <a:gd name="T2" fmla="+- 0 609 602"/>
                  <a:gd name="T3" fmla="*/ 609 h 7"/>
                  <a:gd name="T4" fmla="+- 0 14528 14524"/>
                  <a:gd name="T5" fmla="*/ T4 w 4"/>
                  <a:gd name="T6" fmla="+- 0 602 602"/>
                  <a:gd name="T7" fmla="*/ 602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2" name="Group 277"/>
            <p:cNvGrpSpPr>
              <a:grpSpLocks/>
            </p:cNvGrpSpPr>
            <p:nvPr/>
          </p:nvGrpSpPr>
          <p:grpSpPr bwMode="auto">
            <a:xfrm>
              <a:off x="13154" y="2137"/>
              <a:ext cx="5" cy="7"/>
              <a:chOff x="13154" y="2137"/>
              <a:chExt cx="5" cy="7"/>
            </a:xfrm>
          </p:grpSpPr>
          <p:sp>
            <p:nvSpPr>
              <p:cNvPr id="171" name="Freeform 278"/>
              <p:cNvSpPr>
                <a:spLocks/>
              </p:cNvSpPr>
              <p:nvPr/>
            </p:nvSpPr>
            <p:spPr bwMode="auto">
              <a:xfrm>
                <a:off x="13154" y="2137"/>
                <a:ext cx="5" cy="7"/>
              </a:xfrm>
              <a:custGeom>
                <a:avLst/>
                <a:gdLst>
                  <a:gd name="T0" fmla="+- 0 13154 13154"/>
                  <a:gd name="T1" fmla="*/ T0 w 5"/>
                  <a:gd name="T2" fmla="+- 0 2144 2137"/>
                  <a:gd name="T3" fmla="*/ 2144 h 7"/>
                  <a:gd name="T4" fmla="+- 0 13158 13154"/>
                  <a:gd name="T5" fmla="*/ T4 w 5"/>
                  <a:gd name="T6" fmla="+- 0 2137 2137"/>
                  <a:gd name="T7" fmla="*/ 2137 h 7"/>
                </a:gdLst>
                <a:ahLst/>
                <a:cxnLst>
                  <a:cxn ang="0">
                    <a:pos x="T1" y="T3"/>
                  </a:cxn>
                  <a:cxn ang="0">
                    <a:pos x="T5" y="T7"/>
                  </a:cxn>
                </a:cxnLst>
                <a:rect l="0" t="0" r="r" b="b"/>
                <a:pathLst>
                  <a:path w="5"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3" name="Group 279"/>
            <p:cNvGrpSpPr>
              <a:grpSpLocks/>
            </p:cNvGrpSpPr>
            <p:nvPr/>
          </p:nvGrpSpPr>
          <p:grpSpPr bwMode="auto">
            <a:xfrm>
              <a:off x="13168" y="486"/>
              <a:ext cx="1148" cy="1638"/>
              <a:chOff x="13168" y="486"/>
              <a:chExt cx="1148" cy="1638"/>
            </a:xfrm>
          </p:grpSpPr>
          <p:sp>
            <p:nvSpPr>
              <p:cNvPr id="170" name="Freeform 280"/>
              <p:cNvSpPr>
                <a:spLocks/>
              </p:cNvSpPr>
              <p:nvPr/>
            </p:nvSpPr>
            <p:spPr bwMode="auto">
              <a:xfrm>
                <a:off x="13168" y="486"/>
                <a:ext cx="1148" cy="1638"/>
              </a:xfrm>
              <a:custGeom>
                <a:avLst/>
                <a:gdLst>
                  <a:gd name="T0" fmla="+- 0 13168 13168"/>
                  <a:gd name="T1" fmla="*/ T0 w 1148"/>
                  <a:gd name="T2" fmla="+- 0 2124 486"/>
                  <a:gd name="T3" fmla="*/ 2124 h 1638"/>
                  <a:gd name="T4" fmla="+- 0 14315 13168"/>
                  <a:gd name="T5" fmla="*/ T4 w 1148"/>
                  <a:gd name="T6" fmla="+- 0 486 486"/>
                  <a:gd name="T7" fmla="*/ 486 h 1638"/>
                </a:gdLst>
                <a:ahLst/>
                <a:cxnLst>
                  <a:cxn ang="0">
                    <a:pos x="T1" y="T3"/>
                  </a:cxn>
                  <a:cxn ang="0">
                    <a:pos x="T5" y="T7"/>
                  </a:cxn>
                </a:cxnLst>
                <a:rect l="0" t="0" r="r" b="b"/>
                <a:pathLst>
                  <a:path w="1148" h="1638">
                    <a:moveTo>
                      <a:pt x="0" y="1638"/>
                    </a:moveTo>
                    <a:lnTo>
                      <a:pt x="1147"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4" name="Group 281"/>
            <p:cNvGrpSpPr>
              <a:grpSpLocks/>
            </p:cNvGrpSpPr>
            <p:nvPr/>
          </p:nvGrpSpPr>
          <p:grpSpPr bwMode="auto">
            <a:xfrm>
              <a:off x="14320" y="473"/>
              <a:ext cx="5" cy="7"/>
              <a:chOff x="14320" y="473"/>
              <a:chExt cx="5" cy="7"/>
            </a:xfrm>
          </p:grpSpPr>
          <p:sp>
            <p:nvSpPr>
              <p:cNvPr id="169" name="Freeform 282"/>
              <p:cNvSpPr>
                <a:spLocks/>
              </p:cNvSpPr>
              <p:nvPr/>
            </p:nvSpPr>
            <p:spPr bwMode="auto">
              <a:xfrm>
                <a:off x="14320" y="473"/>
                <a:ext cx="5" cy="7"/>
              </a:xfrm>
              <a:custGeom>
                <a:avLst/>
                <a:gdLst>
                  <a:gd name="T0" fmla="+- 0 14320 14320"/>
                  <a:gd name="T1" fmla="*/ T0 w 5"/>
                  <a:gd name="T2" fmla="+- 0 479 473"/>
                  <a:gd name="T3" fmla="*/ 479 h 7"/>
                  <a:gd name="T4" fmla="+- 0 14325 14320"/>
                  <a:gd name="T5" fmla="*/ T4 w 5"/>
                  <a:gd name="T6" fmla="+- 0 473 473"/>
                  <a:gd name="T7" fmla="*/ 473 h 7"/>
                </a:gdLst>
                <a:ahLst/>
                <a:cxnLst>
                  <a:cxn ang="0">
                    <a:pos x="T1" y="T3"/>
                  </a:cxn>
                  <a:cxn ang="0">
                    <a:pos x="T5" y="T7"/>
                  </a:cxn>
                </a:cxnLst>
                <a:rect l="0" t="0" r="r" b="b"/>
                <a:pathLst>
                  <a:path w="5" h="7">
                    <a:moveTo>
                      <a:pt x="0" y="6"/>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5" name="Group 283"/>
            <p:cNvGrpSpPr>
              <a:grpSpLocks/>
            </p:cNvGrpSpPr>
            <p:nvPr/>
          </p:nvGrpSpPr>
          <p:grpSpPr bwMode="auto">
            <a:xfrm>
              <a:off x="12881" y="1857"/>
              <a:ext cx="5" cy="7"/>
              <a:chOff x="12881" y="1857"/>
              <a:chExt cx="5" cy="7"/>
            </a:xfrm>
          </p:grpSpPr>
          <p:sp>
            <p:nvSpPr>
              <p:cNvPr id="168" name="Freeform 284"/>
              <p:cNvSpPr>
                <a:spLocks/>
              </p:cNvSpPr>
              <p:nvPr/>
            </p:nvSpPr>
            <p:spPr bwMode="auto">
              <a:xfrm>
                <a:off x="12881" y="1857"/>
                <a:ext cx="5" cy="7"/>
              </a:xfrm>
              <a:custGeom>
                <a:avLst/>
                <a:gdLst>
                  <a:gd name="T0" fmla="+- 0 12881 12881"/>
                  <a:gd name="T1" fmla="*/ T0 w 5"/>
                  <a:gd name="T2" fmla="+- 0 1864 1857"/>
                  <a:gd name="T3" fmla="*/ 1864 h 7"/>
                  <a:gd name="T4" fmla="+- 0 12886 12881"/>
                  <a:gd name="T5" fmla="*/ T4 w 5"/>
                  <a:gd name="T6" fmla="+- 0 1857 1857"/>
                  <a:gd name="T7" fmla="*/ 1857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6" name="Group 285"/>
            <p:cNvGrpSpPr>
              <a:grpSpLocks/>
            </p:cNvGrpSpPr>
            <p:nvPr/>
          </p:nvGrpSpPr>
          <p:grpSpPr bwMode="auto">
            <a:xfrm>
              <a:off x="12896" y="337"/>
              <a:ext cx="1168" cy="1507"/>
              <a:chOff x="12896" y="337"/>
              <a:chExt cx="1168" cy="1507"/>
            </a:xfrm>
          </p:grpSpPr>
          <p:sp>
            <p:nvSpPr>
              <p:cNvPr id="167" name="Freeform 286"/>
              <p:cNvSpPr>
                <a:spLocks/>
              </p:cNvSpPr>
              <p:nvPr/>
            </p:nvSpPr>
            <p:spPr bwMode="auto">
              <a:xfrm>
                <a:off x="12896" y="337"/>
                <a:ext cx="1168" cy="1507"/>
              </a:xfrm>
              <a:custGeom>
                <a:avLst/>
                <a:gdLst>
                  <a:gd name="T0" fmla="+- 0 12896 12896"/>
                  <a:gd name="T1" fmla="*/ T0 w 1168"/>
                  <a:gd name="T2" fmla="+- 0 1844 337"/>
                  <a:gd name="T3" fmla="*/ 1844 h 1507"/>
                  <a:gd name="T4" fmla="+- 0 14064 12896"/>
                  <a:gd name="T5" fmla="*/ T4 w 1168"/>
                  <a:gd name="T6" fmla="+- 0 337 337"/>
                  <a:gd name="T7" fmla="*/ 337 h 1507"/>
                </a:gdLst>
                <a:ahLst/>
                <a:cxnLst>
                  <a:cxn ang="0">
                    <a:pos x="T1" y="T3"/>
                  </a:cxn>
                  <a:cxn ang="0">
                    <a:pos x="T5" y="T7"/>
                  </a:cxn>
                </a:cxnLst>
                <a:rect l="0" t="0" r="r" b="b"/>
                <a:pathLst>
                  <a:path w="1168" h="1507">
                    <a:moveTo>
                      <a:pt x="0" y="1507"/>
                    </a:moveTo>
                    <a:lnTo>
                      <a:pt x="1168"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7" name="Group 287"/>
            <p:cNvGrpSpPr>
              <a:grpSpLocks/>
            </p:cNvGrpSpPr>
            <p:nvPr/>
          </p:nvGrpSpPr>
          <p:grpSpPr bwMode="auto">
            <a:xfrm>
              <a:off x="14069" y="324"/>
              <a:ext cx="5" cy="7"/>
              <a:chOff x="14069" y="324"/>
              <a:chExt cx="5" cy="7"/>
            </a:xfrm>
          </p:grpSpPr>
          <p:sp>
            <p:nvSpPr>
              <p:cNvPr id="166" name="Freeform 288"/>
              <p:cNvSpPr>
                <a:spLocks/>
              </p:cNvSpPr>
              <p:nvPr/>
            </p:nvSpPr>
            <p:spPr bwMode="auto">
              <a:xfrm>
                <a:off x="14069" y="324"/>
                <a:ext cx="5" cy="7"/>
              </a:xfrm>
              <a:custGeom>
                <a:avLst/>
                <a:gdLst>
                  <a:gd name="T0" fmla="+- 0 14069 14069"/>
                  <a:gd name="T1" fmla="*/ T0 w 5"/>
                  <a:gd name="T2" fmla="+- 0 331 324"/>
                  <a:gd name="T3" fmla="*/ 331 h 7"/>
                  <a:gd name="T4" fmla="+- 0 14074 14069"/>
                  <a:gd name="T5" fmla="*/ T4 w 5"/>
                  <a:gd name="T6" fmla="+- 0 324 324"/>
                  <a:gd name="T7" fmla="*/ 324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8" name="Group 289"/>
            <p:cNvGrpSpPr>
              <a:grpSpLocks/>
            </p:cNvGrpSpPr>
            <p:nvPr/>
          </p:nvGrpSpPr>
          <p:grpSpPr bwMode="auto">
            <a:xfrm>
              <a:off x="13613" y="2401"/>
              <a:ext cx="4" cy="7"/>
              <a:chOff x="13613" y="2401"/>
              <a:chExt cx="4" cy="7"/>
            </a:xfrm>
          </p:grpSpPr>
          <p:sp>
            <p:nvSpPr>
              <p:cNvPr id="165" name="Freeform 290"/>
              <p:cNvSpPr>
                <a:spLocks/>
              </p:cNvSpPr>
              <p:nvPr/>
            </p:nvSpPr>
            <p:spPr bwMode="auto">
              <a:xfrm>
                <a:off x="13613" y="2401"/>
                <a:ext cx="4" cy="7"/>
              </a:xfrm>
              <a:custGeom>
                <a:avLst/>
                <a:gdLst>
                  <a:gd name="T0" fmla="+- 0 13613 13613"/>
                  <a:gd name="T1" fmla="*/ T0 w 4"/>
                  <a:gd name="T2" fmla="+- 0 2408 2401"/>
                  <a:gd name="T3" fmla="*/ 2408 h 7"/>
                  <a:gd name="T4" fmla="+- 0 13617 13613"/>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9" name="Group 291"/>
            <p:cNvGrpSpPr>
              <a:grpSpLocks/>
            </p:cNvGrpSpPr>
            <p:nvPr/>
          </p:nvGrpSpPr>
          <p:grpSpPr bwMode="auto">
            <a:xfrm>
              <a:off x="13625" y="613"/>
              <a:ext cx="1073" cy="1774"/>
              <a:chOff x="13625" y="613"/>
              <a:chExt cx="1073" cy="1774"/>
            </a:xfrm>
          </p:grpSpPr>
          <p:sp>
            <p:nvSpPr>
              <p:cNvPr id="164" name="Freeform 292"/>
              <p:cNvSpPr>
                <a:spLocks/>
              </p:cNvSpPr>
              <p:nvPr/>
            </p:nvSpPr>
            <p:spPr bwMode="auto">
              <a:xfrm>
                <a:off x="13625" y="613"/>
                <a:ext cx="1073" cy="1774"/>
              </a:xfrm>
              <a:custGeom>
                <a:avLst/>
                <a:gdLst>
                  <a:gd name="T0" fmla="+- 0 13625 13625"/>
                  <a:gd name="T1" fmla="*/ T0 w 1073"/>
                  <a:gd name="T2" fmla="+- 0 2387 613"/>
                  <a:gd name="T3" fmla="*/ 2387 h 1774"/>
                  <a:gd name="T4" fmla="+- 0 14698 13625"/>
                  <a:gd name="T5" fmla="*/ T4 w 1073"/>
                  <a:gd name="T6" fmla="+- 0 613 613"/>
                  <a:gd name="T7" fmla="*/ 613 h 1774"/>
                </a:gdLst>
                <a:ahLst/>
                <a:cxnLst>
                  <a:cxn ang="0">
                    <a:pos x="T1" y="T3"/>
                  </a:cxn>
                  <a:cxn ang="0">
                    <a:pos x="T5" y="T7"/>
                  </a:cxn>
                </a:cxnLst>
                <a:rect l="0" t="0" r="r" b="b"/>
                <a:pathLst>
                  <a:path w="1073" h="1774">
                    <a:moveTo>
                      <a:pt x="0" y="1774"/>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0" name="Group 293"/>
            <p:cNvGrpSpPr>
              <a:grpSpLocks/>
            </p:cNvGrpSpPr>
            <p:nvPr/>
          </p:nvGrpSpPr>
          <p:grpSpPr bwMode="auto">
            <a:xfrm>
              <a:off x="14703" y="599"/>
              <a:ext cx="4" cy="7"/>
              <a:chOff x="14703" y="599"/>
              <a:chExt cx="4" cy="7"/>
            </a:xfrm>
          </p:grpSpPr>
          <p:sp>
            <p:nvSpPr>
              <p:cNvPr id="163" name="Freeform 294"/>
              <p:cNvSpPr>
                <a:spLocks/>
              </p:cNvSpPr>
              <p:nvPr/>
            </p:nvSpPr>
            <p:spPr bwMode="auto">
              <a:xfrm>
                <a:off x="14703" y="599"/>
                <a:ext cx="4" cy="7"/>
              </a:xfrm>
              <a:custGeom>
                <a:avLst/>
                <a:gdLst>
                  <a:gd name="T0" fmla="+- 0 14703 14703"/>
                  <a:gd name="T1" fmla="*/ T0 w 4"/>
                  <a:gd name="T2" fmla="+- 0 606 599"/>
                  <a:gd name="T3" fmla="*/ 606 h 7"/>
                  <a:gd name="T4" fmla="+- 0 14707 14703"/>
                  <a:gd name="T5" fmla="*/ T4 w 4"/>
                  <a:gd name="T6" fmla="+- 0 599 599"/>
                  <a:gd name="T7" fmla="*/ 599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1" name="Group 295"/>
            <p:cNvGrpSpPr>
              <a:grpSpLocks/>
            </p:cNvGrpSpPr>
            <p:nvPr/>
          </p:nvGrpSpPr>
          <p:grpSpPr bwMode="auto">
            <a:xfrm>
              <a:off x="13932" y="2123"/>
              <a:ext cx="4" cy="7"/>
              <a:chOff x="13932" y="2123"/>
              <a:chExt cx="4" cy="7"/>
            </a:xfrm>
          </p:grpSpPr>
          <p:sp>
            <p:nvSpPr>
              <p:cNvPr id="162" name="Freeform 296"/>
              <p:cNvSpPr>
                <a:spLocks/>
              </p:cNvSpPr>
              <p:nvPr/>
            </p:nvSpPr>
            <p:spPr bwMode="auto">
              <a:xfrm>
                <a:off x="13932" y="2123"/>
                <a:ext cx="4" cy="7"/>
              </a:xfrm>
              <a:custGeom>
                <a:avLst/>
                <a:gdLst>
                  <a:gd name="T0" fmla="+- 0 13932 13932"/>
                  <a:gd name="T1" fmla="*/ T0 w 4"/>
                  <a:gd name="T2" fmla="+- 0 2130 2123"/>
                  <a:gd name="T3" fmla="*/ 2130 h 7"/>
                  <a:gd name="T4" fmla="+- 0 13936 13932"/>
                  <a:gd name="T5" fmla="*/ T4 w 4"/>
                  <a:gd name="T6" fmla="+- 0 2123 2123"/>
                  <a:gd name="T7" fmla="*/ 2123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2" name="Group 297"/>
            <p:cNvGrpSpPr>
              <a:grpSpLocks/>
            </p:cNvGrpSpPr>
            <p:nvPr/>
          </p:nvGrpSpPr>
          <p:grpSpPr bwMode="auto">
            <a:xfrm>
              <a:off x="13944" y="478"/>
              <a:ext cx="985" cy="1631"/>
              <a:chOff x="13944" y="478"/>
              <a:chExt cx="985" cy="1631"/>
            </a:xfrm>
          </p:grpSpPr>
          <p:sp>
            <p:nvSpPr>
              <p:cNvPr id="161" name="Freeform 298"/>
              <p:cNvSpPr>
                <a:spLocks/>
              </p:cNvSpPr>
              <p:nvPr/>
            </p:nvSpPr>
            <p:spPr bwMode="auto">
              <a:xfrm>
                <a:off x="13944" y="478"/>
                <a:ext cx="985" cy="1631"/>
              </a:xfrm>
              <a:custGeom>
                <a:avLst/>
                <a:gdLst>
                  <a:gd name="T0" fmla="+- 0 13944 13944"/>
                  <a:gd name="T1" fmla="*/ T0 w 985"/>
                  <a:gd name="T2" fmla="+- 0 2109 478"/>
                  <a:gd name="T3" fmla="*/ 2109 h 1631"/>
                  <a:gd name="T4" fmla="+- 0 14929 13944"/>
                  <a:gd name="T5" fmla="*/ T4 w 985"/>
                  <a:gd name="T6" fmla="+- 0 478 478"/>
                  <a:gd name="T7" fmla="*/ 478 h 1631"/>
                </a:gdLst>
                <a:ahLst/>
                <a:cxnLst>
                  <a:cxn ang="0">
                    <a:pos x="T1" y="T3"/>
                  </a:cxn>
                  <a:cxn ang="0">
                    <a:pos x="T5" y="T7"/>
                  </a:cxn>
                </a:cxnLst>
                <a:rect l="0" t="0" r="r" b="b"/>
                <a:pathLst>
                  <a:path w="985" h="1631">
                    <a:moveTo>
                      <a:pt x="0" y="1631"/>
                    </a:moveTo>
                    <a:lnTo>
                      <a:pt x="985"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3" name="Group 299"/>
            <p:cNvGrpSpPr>
              <a:grpSpLocks/>
            </p:cNvGrpSpPr>
            <p:nvPr/>
          </p:nvGrpSpPr>
          <p:grpSpPr bwMode="auto">
            <a:xfrm>
              <a:off x="14933" y="464"/>
              <a:ext cx="4" cy="7"/>
              <a:chOff x="14933" y="464"/>
              <a:chExt cx="4" cy="7"/>
            </a:xfrm>
          </p:grpSpPr>
          <p:sp>
            <p:nvSpPr>
              <p:cNvPr id="160" name="Freeform 300"/>
              <p:cNvSpPr>
                <a:spLocks/>
              </p:cNvSpPr>
              <p:nvPr/>
            </p:nvSpPr>
            <p:spPr bwMode="auto">
              <a:xfrm>
                <a:off x="14933" y="464"/>
                <a:ext cx="4" cy="7"/>
              </a:xfrm>
              <a:custGeom>
                <a:avLst/>
                <a:gdLst>
                  <a:gd name="T0" fmla="+- 0 14933 14933"/>
                  <a:gd name="T1" fmla="*/ T0 w 4"/>
                  <a:gd name="T2" fmla="+- 0 471 464"/>
                  <a:gd name="T3" fmla="*/ 471 h 7"/>
                  <a:gd name="T4" fmla="+- 0 14938 14933"/>
                  <a:gd name="T5" fmla="*/ T4 w 4"/>
                  <a:gd name="T6" fmla="+- 0 464 464"/>
                  <a:gd name="T7" fmla="*/ 464 h 7"/>
                </a:gdLst>
                <a:ahLst/>
                <a:cxnLst>
                  <a:cxn ang="0">
                    <a:pos x="T1" y="T3"/>
                  </a:cxn>
                  <a:cxn ang="0">
                    <a:pos x="T5" y="T7"/>
                  </a:cxn>
                </a:cxnLst>
                <a:rect l="0" t="0" r="r" b="b"/>
                <a:pathLst>
                  <a:path w="4"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4" name="Group 301"/>
            <p:cNvGrpSpPr>
              <a:grpSpLocks/>
            </p:cNvGrpSpPr>
            <p:nvPr/>
          </p:nvGrpSpPr>
          <p:grpSpPr bwMode="auto">
            <a:xfrm>
              <a:off x="14256" y="1851"/>
              <a:ext cx="4" cy="7"/>
              <a:chOff x="14256" y="1851"/>
              <a:chExt cx="4" cy="7"/>
            </a:xfrm>
          </p:grpSpPr>
          <p:sp>
            <p:nvSpPr>
              <p:cNvPr id="159" name="Freeform 302"/>
              <p:cNvSpPr>
                <a:spLocks/>
              </p:cNvSpPr>
              <p:nvPr/>
            </p:nvSpPr>
            <p:spPr bwMode="auto">
              <a:xfrm>
                <a:off x="14256" y="1851"/>
                <a:ext cx="4" cy="7"/>
              </a:xfrm>
              <a:custGeom>
                <a:avLst/>
                <a:gdLst>
                  <a:gd name="T0" fmla="+- 0 14256 14256"/>
                  <a:gd name="T1" fmla="*/ T0 w 4"/>
                  <a:gd name="T2" fmla="+- 0 1858 1851"/>
                  <a:gd name="T3" fmla="*/ 1858 h 7"/>
                  <a:gd name="T4" fmla="+- 0 14260 14256"/>
                  <a:gd name="T5" fmla="*/ T4 w 4"/>
                  <a:gd name="T6" fmla="+- 0 1851 1851"/>
                  <a:gd name="T7" fmla="*/ 185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5" name="Group 303"/>
            <p:cNvGrpSpPr>
              <a:grpSpLocks/>
            </p:cNvGrpSpPr>
            <p:nvPr/>
          </p:nvGrpSpPr>
          <p:grpSpPr bwMode="auto">
            <a:xfrm>
              <a:off x="14269" y="341"/>
              <a:ext cx="889" cy="1496"/>
              <a:chOff x="14269" y="341"/>
              <a:chExt cx="889" cy="1496"/>
            </a:xfrm>
          </p:grpSpPr>
          <p:sp>
            <p:nvSpPr>
              <p:cNvPr id="158" name="Freeform 304"/>
              <p:cNvSpPr>
                <a:spLocks/>
              </p:cNvSpPr>
              <p:nvPr/>
            </p:nvSpPr>
            <p:spPr bwMode="auto">
              <a:xfrm>
                <a:off x="14269" y="341"/>
                <a:ext cx="889" cy="1496"/>
              </a:xfrm>
              <a:custGeom>
                <a:avLst/>
                <a:gdLst>
                  <a:gd name="T0" fmla="+- 0 14269 14269"/>
                  <a:gd name="T1" fmla="*/ T0 w 889"/>
                  <a:gd name="T2" fmla="+- 0 1837 341"/>
                  <a:gd name="T3" fmla="*/ 1837 h 1496"/>
                  <a:gd name="T4" fmla="+- 0 15158 14269"/>
                  <a:gd name="T5" fmla="*/ T4 w 889"/>
                  <a:gd name="T6" fmla="+- 0 341 341"/>
                  <a:gd name="T7" fmla="*/ 341 h 1496"/>
                </a:gdLst>
                <a:ahLst/>
                <a:cxnLst>
                  <a:cxn ang="0">
                    <a:pos x="T1" y="T3"/>
                  </a:cxn>
                  <a:cxn ang="0">
                    <a:pos x="T5" y="T7"/>
                  </a:cxn>
                </a:cxnLst>
                <a:rect l="0" t="0" r="r" b="b"/>
                <a:pathLst>
                  <a:path w="889" h="1496">
                    <a:moveTo>
                      <a:pt x="0" y="1496"/>
                    </a:moveTo>
                    <a:lnTo>
                      <a:pt x="889"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6" name="Group 305"/>
            <p:cNvGrpSpPr>
              <a:grpSpLocks/>
            </p:cNvGrpSpPr>
            <p:nvPr/>
          </p:nvGrpSpPr>
          <p:grpSpPr bwMode="auto">
            <a:xfrm>
              <a:off x="15162" y="327"/>
              <a:ext cx="4" cy="7"/>
              <a:chOff x="15162" y="327"/>
              <a:chExt cx="4" cy="7"/>
            </a:xfrm>
          </p:grpSpPr>
          <p:sp>
            <p:nvSpPr>
              <p:cNvPr id="157" name="Freeform 306"/>
              <p:cNvSpPr>
                <a:spLocks/>
              </p:cNvSpPr>
              <p:nvPr/>
            </p:nvSpPr>
            <p:spPr bwMode="auto">
              <a:xfrm>
                <a:off x="15162" y="327"/>
                <a:ext cx="4" cy="7"/>
              </a:xfrm>
              <a:custGeom>
                <a:avLst/>
                <a:gdLst>
                  <a:gd name="T0" fmla="+- 0 15162 15162"/>
                  <a:gd name="T1" fmla="*/ T0 w 4"/>
                  <a:gd name="T2" fmla="+- 0 334 327"/>
                  <a:gd name="T3" fmla="*/ 334 h 7"/>
                  <a:gd name="T4" fmla="+- 0 15166 15162"/>
                  <a:gd name="T5" fmla="*/ T4 w 4"/>
                  <a:gd name="T6" fmla="+- 0 327 327"/>
                  <a:gd name="T7" fmla="*/ 327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211" name="Group 99"/>
          <p:cNvGrpSpPr>
            <a:grpSpLocks/>
          </p:cNvGrpSpPr>
          <p:nvPr/>
        </p:nvGrpSpPr>
        <p:grpSpPr bwMode="auto">
          <a:xfrm>
            <a:off x="3163249" y="5986707"/>
            <a:ext cx="971135" cy="851827"/>
            <a:chOff x="5848" y="892"/>
            <a:chExt cx="5131" cy="3745"/>
          </a:xfrm>
        </p:grpSpPr>
        <p:grpSp>
          <p:nvGrpSpPr>
            <p:cNvPr id="212" name="Group 100"/>
            <p:cNvGrpSpPr>
              <a:grpSpLocks/>
            </p:cNvGrpSpPr>
            <p:nvPr/>
          </p:nvGrpSpPr>
          <p:grpSpPr bwMode="auto">
            <a:xfrm>
              <a:off x="5858" y="3385"/>
              <a:ext cx="5111" cy="1241"/>
              <a:chOff x="5858" y="3385"/>
              <a:chExt cx="5111" cy="1241"/>
            </a:xfrm>
          </p:grpSpPr>
          <p:sp>
            <p:nvSpPr>
              <p:cNvPr id="317" name="Freeform 101"/>
              <p:cNvSpPr>
                <a:spLocks/>
              </p:cNvSpPr>
              <p:nvPr/>
            </p:nvSpPr>
            <p:spPr bwMode="auto">
              <a:xfrm>
                <a:off x="5858" y="3385"/>
                <a:ext cx="5111" cy="1241"/>
              </a:xfrm>
              <a:custGeom>
                <a:avLst/>
                <a:gdLst>
                  <a:gd name="T0" fmla="+- 0 5858 5858"/>
                  <a:gd name="T1" fmla="*/ T0 w 5111"/>
                  <a:gd name="T2" fmla="+- 0 4626 3385"/>
                  <a:gd name="T3" fmla="*/ 4626 h 1241"/>
                  <a:gd name="T4" fmla="+- 0 10970 5858"/>
                  <a:gd name="T5" fmla="*/ T4 w 5111"/>
                  <a:gd name="T6" fmla="+- 0 4626 3385"/>
                  <a:gd name="T7" fmla="*/ 4626 h 1241"/>
                  <a:gd name="T8" fmla="+- 0 10970 5858"/>
                  <a:gd name="T9" fmla="*/ T8 w 5111"/>
                  <a:gd name="T10" fmla="+- 0 3385 3385"/>
                  <a:gd name="T11" fmla="*/ 3385 h 1241"/>
                  <a:gd name="T12" fmla="+- 0 5858 5858"/>
                  <a:gd name="T13" fmla="*/ T12 w 5111"/>
                  <a:gd name="T14" fmla="+- 0 3385 3385"/>
                  <a:gd name="T15" fmla="*/ 3385 h 1241"/>
                  <a:gd name="T16" fmla="+- 0 5858 5858"/>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2" y="1241"/>
                    </a:lnTo>
                    <a:lnTo>
                      <a:pt x="5112"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3" name="Group 102"/>
            <p:cNvGrpSpPr>
              <a:grpSpLocks/>
            </p:cNvGrpSpPr>
            <p:nvPr/>
          </p:nvGrpSpPr>
          <p:grpSpPr bwMode="auto">
            <a:xfrm>
              <a:off x="6080" y="902"/>
              <a:ext cx="4617" cy="3379"/>
              <a:chOff x="6080" y="902"/>
              <a:chExt cx="4617" cy="3379"/>
            </a:xfrm>
          </p:grpSpPr>
          <p:sp>
            <p:nvSpPr>
              <p:cNvPr id="316" name="Freeform 103"/>
              <p:cNvSpPr>
                <a:spLocks/>
              </p:cNvSpPr>
              <p:nvPr/>
            </p:nvSpPr>
            <p:spPr bwMode="auto">
              <a:xfrm>
                <a:off x="6080" y="902"/>
                <a:ext cx="4617" cy="3379"/>
              </a:xfrm>
              <a:custGeom>
                <a:avLst/>
                <a:gdLst>
                  <a:gd name="T0" fmla="+- 0 6080 6080"/>
                  <a:gd name="T1" fmla="*/ T0 w 4617"/>
                  <a:gd name="T2" fmla="+- 0 4281 902"/>
                  <a:gd name="T3" fmla="*/ 4281 h 3379"/>
                  <a:gd name="T4" fmla="+- 0 10698 6080"/>
                  <a:gd name="T5" fmla="*/ T4 w 4617"/>
                  <a:gd name="T6" fmla="+- 0 4281 902"/>
                  <a:gd name="T7" fmla="*/ 4281 h 3379"/>
                  <a:gd name="T8" fmla="+- 0 10698 6080"/>
                  <a:gd name="T9" fmla="*/ T8 w 4617"/>
                  <a:gd name="T10" fmla="+- 0 902 902"/>
                  <a:gd name="T11" fmla="*/ 902 h 3379"/>
                  <a:gd name="T12" fmla="+- 0 6080 6080"/>
                  <a:gd name="T13" fmla="*/ T12 w 4617"/>
                  <a:gd name="T14" fmla="+- 0 902 902"/>
                  <a:gd name="T15" fmla="*/ 902 h 3379"/>
                  <a:gd name="T16" fmla="+- 0 6080 6080"/>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4" name="Group 104"/>
            <p:cNvGrpSpPr>
              <a:grpSpLocks/>
            </p:cNvGrpSpPr>
            <p:nvPr/>
          </p:nvGrpSpPr>
          <p:grpSpPr bwMode="auto">
            <a:xfrm>
              <a:off x="6303" y="3428"/>
              <a:ext cx="3693" cy="161"/>
              <a:chOff x="6303" y="3428"/>
              <a:chExt cx="3693" cy="161"/>
            </a:xfrm>
          </p:grpSpPr>
          <p:sp>
            <p:nvSpPr>
              <p:cNvPr id="315" name="Freeform 105"/>
              <p:cNvSpPr>
                <a:spLocks/>
              </p:cNvSpPr>
              <p:nvPr/>
            </p:nvSpPr>
            <p:spPr bwMode="auto">
              <a:xfrm>
                <a:off x="6303" y="3428"/>
                <a:ext cx="3693" cy="161"/>
              </a:xfrm>
              <a:custGeom>
                <a:avLst/>
                <a:gdLst>
                  <a:gd name="T0" fmla="+- 0 9996 6303"/>
                  <a:gd name="T1" fmla="*/ T0 w 3693"/>
                  <a:gd name="T2" fmla="+- 0 3589 3428"/>
                  <a:gd name="T3" fmla="*/ 3589 h 161"/>
                  <a:gd name="T4" fmla="+- 0 6303 6303"/>
                  <a:gd name="T5" fmla="*/ T4 w 3693"/>
                  <a:gd name="T6" fmla="+- 0 3589 3428"/>
                  <a:gd name="T7" fmla="*/ 3589 h 161"/>
                  <a:gd name="T8" fmla="+- 0 6303 6303"/>
                  <a:gd name="T9" fmla="*/ T8 w 3693"/>
                  <a:gd name="T10" fmla="+- 0 3428 3428"/>
                  <a:gd name="T11" fmla="*/ 3428 h 161"/>
                  <a:gd name="T12" fmla="+- 0 9996 6303"/>
                  <a:gd name="T13" fmla="*/ T12 w 3693"/>
                  <a:gd name="T14" fmla="+- 0 3428 3428"/>
                  <a:gd name="T15" fmla="*/ 3428 h 161"/>
                  <a:gd name="T16" fmla="+- 0 9996 6303"/>
                  <a:gd name="T17" fmla="*/ T16 w 3693"/>
                  <a:gd name="T18" fmla="+- 0 3589 3428"/>
                  <a:gd name="T19" fmla="*/ 3589 h 161"/>
                </a:gdLst>
                <a:ahLst/>
                <a:cxnLst>
                  <a:cxn ang="0">
                    <a:pos x="T1" y="T3"/>
                  </a:cxn>
                  <a:cxn ang="0">
                    <a:pos x="T5" y="T7"/>
                  </a:cxn>
                  <a:cxn ang="0">
                    <a:pos x="T9" y="T11"/>
                  </a:cxn>
                  <a:cxn ang="0">
                    <a:pos x="T13" y="T15"/>
                  </a:cxn>
                  <a:cxn ang="0">
                    <a:pos x="T17" y="T19"/>
                  </a:cxn>
                </a:cxnLst>
                <a:rect l="0" t="0" r="r" b="b"/>
                <a:pathLst>
                  <a:path w="3693" h="161">
                    <a:moveTo>
                      <a:pt x="3693" y="161"/>
                    </a:moveTo>
                    <a:lnTo>
                      <a:pt x="0" y="161"/>
                    </a:lnTo>
                    <a:lnTo>
                      <a:pt x="0" y="0"/>
                    </a:lnTo>
                    <a:lnTo>
                      <a:pt x="3693" y="0"/>
                    </a:lnTo>
                    <a:lnTo>
                      <a:pt x="3693" y="161"/>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5" name="Group 106"/>
            <p:cNvGrpSpPr>
              <a:grpSpLocks/>
            </p:cNvGrpSpPr>
            <p:nvPr/>
          </p:nvGrpSpPr>
          <p:grpSpPr bwMode="auto">
            <a:xfrm>
              <a:off x="9646" y="1444"/>
              <a:ext cx="815" cy="111"/>
              <a:chOff x="9646" y="1444"/>
              <a:chExt cx="815" cy="111"/>
            </a:xfrm>
          </p:grpSpPr>
          <p:sp>
            <p:nvSpPr>
              <p:cNvPr id="314" name="Freeform 107"/>
              <p:cNvSpPr>
                <a:spLocks/>
              </p:cNvSpPr>
              <p:nvPr/>
            </p:nvSpPr>
            <p:spPr bwMode="auto">
              <a:xfrm>
                <a:off x="9646" y="1444"/>
                <a:ext cx="815" cy="111"/>
              </a:xfrm>
              <a:custGeom>
                <a:avLst/>
                <a:gdLst>
                  <a:gd name="T0" fmla="+- 0 10461 9646"/>
                  <a:gd name="T1" fmla="*/ T0 w 815"/>
                  <a:gd name="T2" fmla="+- 0 1444 1444"/>
                  <a:gd name="T3" fmla="*/ 1444 h 111"/>
                  <a:gd name="T4" fmla="+- 0 9710 9646"/>
                  <a:gd name="T5" fmla="*/ T4 w 815"/>
                  <a:gd name="T6" fmla="+- 0 1444 1444"/>
                  <a:gd name="T7" fmla="*/ 1444 h 111"/>
                  <a:gd name="T8" fmla="+- 0 9646 9646"/>
                  <a:gd name="T9" fmla="*/ T8 w 815"/>
                  <a:gd name="T10" fmla="+- 0 1554 1444"/>
                  <a:gd name="T11" fmla="*/ 1554 h 111"/>
                  <a:gd name="T12" fmla="+- 0 10412 9646"/>
                  <a:gd name="T13" fmla="*/ T12 w 815"/>
                  <a:gd name="T14" fmla="+- 0 1554 1444"/>
                  <a:gd name="T15" fmla="*/ 1554 h 111"/>
                  <a:gd name="T16" fmla="+- 0 10461 9646"/>
                  <a:gd name="T17" fmla="*/ T16 w 815"/>
                  <a:gd name="T18" fmla="+- 0 1444 1444"/>
                  <a:gd name="T19" fmla="*/ 1444 h 111"/>
                </a:gdLst>
                <a:ahLst/>
                <a:cxnLst>
                  <a:cxn ang="0">
                    <a:pos x="T1" y="T3"/>
                  </a:cxn>
                  <a:cxn ang="0">
                    <a:pos x="T5" y="T7"/>
                  </a:cxn>
                  <a:cxn ang="0">
                    <a:pos x="T9" y="T11"/>
                  </a:cxn>
                  <a:cxn ang="0">
                    <a:pos x="T13" y="T15"/>
                  </a:cxn>
                  <a:cxn ang="0">
                    <a:pos x="T17" y="T19"/>
                  </a:cxn>
                </a:cxnLst>
                <a:rect l="0" t="0" r="r" b="b"/>
                <a:pathLst>
                  <a:path w="815" h="111">
                    <a:moveTo>
                      <a:pt x="815" y="0"/>
                    </a:moveTo>
                    <a:lnTo>
                      <a:pt x="64" y="0"/>
                    </a:lnTo>
                    <a:lnTo>
                      <a:pt x="0" y="110"/>
                    </a:lnTo>
                    <a:lnTo>
                      <a:pt x="766" y="110"/>
                    </a:lnTo>
                    <a:lnTo>
                      <a:pt x="81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6" name="Group 108"/>
            <p:cNvGrpSpPr>
              <a:grpSpLocks/>
            </p:cNvGrpSpPr>
            <p:nvPr/>
          </p:nvGrpSpPr>
          <p:grpSpPr bwMode="auto">
            <a:xfrm>
              <a:off x="7222" y="1445"/>
              <a:ext cx="765" cy="104"/>
              <a:chOff x="7222" y="1445"/>
              <a:chExt cx="765" cy="104"/>
            </a:xfrm>
          </p:grpSpPr>
          <p:sp>
            <p:nvSpPr>
              <p:cNvPr id="313" name="Freeform 109"/>
              <p:cNvSpPr>
                <a:spLocks/>
              </p:cNvSpPr>
              <p:nvPr/>
            </p:nvSpPr>
            <p:spPr bwMode="auto">
              <a:xfrm>
                <a:off x="7222" y="1445"/>
                <a:ext cx="765" cy="104"/>
              </a:xfrm>
              <a:custGeom>
                <a:avLst/>
                <a:gdLst>
                  <a:gd name="T0" fmla="+- 0 7986 7222"/>
                  <a:gd name="T1" fmla="*/ T0 w 765"/>
                  <a:gd name="T2" fmla="+- 0 1445 1445"/>
                  <a:gd name="T3" fmla="*/ 1445 h 104"/>
                  <a:gd name="T4" fmla="+- 0 7319 7222"/>
                  <a:gd name="T5" fmla="*/ T4 w 765"/>
                  <a:gd name="T6" fmla="+- 0 1445 1445"/>
                  <a:gd name="T7" fmla="*/ 1445 h 104"/>
                  <a:gd name="T8" fmla="+- 0 7222 7222"/>
                  <a:gd name="T9" fmla="*/ T8 w 765"/>
                  <a:gd name="T10" fmla="+- 0 1549 1445"/>
                  <a:gd name="T11" fmla="*/ 1549 h 104"/>
                  <a:gd name="T12" fmla="+- 0 7904 7222"/>
                  <a:gd name="T13" fmla="*/ T12 w 765"/>
                  <a:gd name="T14" fmla="+- 0 1549 1445"/>
                  <a:gd name="T15" fmla="*/ 1549 h 104"/>
                  <a:gd name="T16" fmla="+- 0 7986 7222"/>
                  <a:gd name="T17" fmla="*/ T16 w 765"/>
                  <a:gd name="T18" fmla="+- 0 1445 1445"/>
                  <a:gd name="T19" fmla="*/ 1445 h 104"/>
                </a:gdLst>
                <a:ahLst/>
                <a:cxnLst>
                  <a:cxn ang="0">
                    <a:pos x="T1" y="T3"/>
                  </a:cxn>
                  <a:cxn ang="0">
                    <a:pos x="T5" y="T7"/>
                  </a:cxn>
                  <a:cxn ang="0">
                    <a:pos x="T9" y="T11"/>
                  </a:cxn>
                  <a:cxn ang="0">
                    <a:pos x="T13" y="T15"/>
                  </a:cxn>
                  <a:cxn ang="0">
                    <a:pos x="T17" y="T19"/>
                  </a:cxn>
                </a:cxnLst>
                <a:rect l="0" t="0" r="r" b="b"/>
                <a:pathLst>
                  <a:path w="765" h="104">
                    <a:moveTo>
                      <a:pt x="764" y="0"/>
                    </a:moveTo>
                    <a:lnTo>
                      <a:pt x="97" y="0"/>
                    </a:lnTo>
                    <a:lnTo>
                      <a:pt x="0" y="104"/>
                    </a:lnTo>
                    <a:lnTo>
                      <a:pt x="682" y="104"/>
                    </a:lnTo>
                    <a:lnTo>
                      <a:pt x="76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7" name="Group 110"/>
            <p:cNvGrpSpPr>
              <a:grpSpLocks/>
            </p:cNvGrpSpPr>
            <p:nvPr/>
          </p:nvGrpSpPr>
          <p:grpSpPr bwMode="auto">
            <a:xfrm>
              <a:off x="10000" y="1444"/>
              <a:ext cx="466" cy="2150"/>
              <a:chOff x="10000" y="1444"/>
              <a:chExt cx="466" cy="2150"/>
            </a:xfrm>
          </p:grpSpPr>
          <p:sp>
            <p:nvSpPr>
              <p:cNvPr id="312" name="Freeform 111"/>
              <p:cNvSpPr>
                <a:spLocks/>
              </p:cNvSpPr>
              <p:nvPr/>
            </p:nvSpPr>
            <p:spPr bwMode="auto">
              <a:xfrm>
                <a:off x="10000" y="1444"/>
                <a:ext cx="466" cy="2150"/>
              </a:xfrm>
              <a:custGeom>
                <a:avLst/>
                <a:gdLst>
                  <a:gd name="T0" fmla="+- 0 10466 10000"/>
                  <a:gd name="T1" fmla="*/ T0 w 466"/>
                  <a:gd name="T2" fmla="+- 0 1444 1444"/>
                  <a:gd name="T3" fmla="*/ 1444 h 2150"/>
                  <a:gd name="T4" fmla="+- 0 10409 10000"/>
                  <a:gd name="T5" fmla="*/ T4 w 466"/>
                  <a:gd name="T6" fmla="+- 0 1570 1444"/>
                  <a:gd name="T7" fmla="*/ 1570 h 2150"/>
                  <a:gd name="T8" fmla="+- 0 10000 10000"/>
                  <a:gd name="T9" fmla="*/ T8 w 466"/>
                  <a:gd name="T10" fmla="+- 0 3435 1444"/>
                  <a:gd name="T11" fmla="*/ 3435 h 2150"/>
                  <a:gd name="T12" fmla="+- 0 10000 10000"/>
                  <a:gd name="T13" fmla="*/ T12 w 466"/>
                  <a:gd name="T14" fmla="+- 0 3595 1444"/>
                  <a:gd name="T15" fmla="*/ 3595 h 2150"/>
                  <a:gd name="T16" fmla="+- 0 10466 10000"/>
                  <a:gd name="T17" fmla="*/ T16 w 466"/>
                  <a:gd name="T18" fmla="+- 0 1444 1444"/>
                  <a:gd name="T19" fmla="*/ 1444 h 2150"/>
                </a:gdLst>
                <a:ahLst/>
                <a:cxnLst>
                  <a:cxn ang="0">
                    <a:pos x="T1" y="T3"/>
                  </a:cxn>
                  <a:cxn ang="0">
                    <a:pos x="T5" y="T7"/>
                  </a:cxn>
                  <a:cxn ang="0">
                    <a:pos x="T9" y="T11"/>
                  </a:cxn>
                  <a:cxn ang="0">
                    <a:pos x="T13" y="T15"/>
                  </a:cxn>
                  <a:cxn ang="0">
                    <a:pos x="T17" y="T19"/>
                  </a:cxn>
                </a:cxnLst>
                <a:rect l="0" t="0" r="r" b="b"/>
                <a:pathLst>
                  <a:path w="466" h="2150">
                    <a:moveTo>
                      <a:pt x="466" y="0"/>
                    </a:moveTo>
                    <a:lnTo>
                      <a:pt x="409" y="126"/>
                    </a:lnTo>
                    <a:lnTo>
                      <a:pt x="0" y="1991"/>
                    </a:lnTo>
                    <a:lnTo>
                      <a:pt x="0" y="2151"/>
                    </a:lnTo>
                    <a:lnTo>
                      <a:pt x="46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8" name="Group 112"/>
            <p:cNvGrpSpPr>
              <a:grpSpLocks/>
            </p:cNvGrpSpPr>
            <p:nvPr/>
          </p:nvGrpSpPr>
          <p:grpSpPr bwMode="auto">
            <a:xfrm>
              <a:off x="9518" y="1554"/>
              <a:ext cx="889" cy="215"/>
              <a:chOff x="9518" y="1554"/>
              <a:chExt cx="889" cy="215"/>
            </a:xfrm>
          </p:grpSpPr>
          <p:sp>
            <p:nvSpPr>
              <p:cNvPr id="311" name="Freeform 113"/>
              <p:cNvSpPr>
                <a:spLocks/>
              </p:cNvSpPr>
              <p:nvPr/>
            </p:nvSpPr>
            <p:spPr bwMode="auto">
              <a:xfrm>
                <a:off x="9518" y="1554"/>
                <a:ext cx="889" cy="215"/>
              </a:xfrm>
              <a:custGeom>
                <a:avLst/>
                <a:gdLst>
                  <a:gd name="T0" fmla="+- 0 10407 9518"/>
                  <a:gd name="T1" fmla="*/ T0 w 889"/>
                  <a:gd name="T2" fmla="+- 0 1554 1554"/>
                  <a:gd name="T3" fmla="*/ 1554 h 215"/>
                  <a:gd name="T4" fmla="+- 0 9647 9518"/>
                  <a:gd name="T5" fmla="*/ T4 w 889"/>
                  <a:gd name="T6" fmla="+- 0 1554 1554"/>
                  <a:gd name="T7" fmla="*/ 1554 h 215"/>
                  <a:gd name="T8" fmla="+- 0 9518 9518"/>
                  <a:gd name="T9" fmla="*/ T8 w 889"/>
                  <a:gd name="T10" fmla="+- 0 1770 1554"/>
                  <a:gd name="T11" fmla="*/ 1770 h 215"/>
                  <a:gd name="T12" fmla="+- 0 10310 9518"/>
                  <a:gd name="T13" fmla="*/ T12 w 889"/>
                  <a:gd name="T14" fmla="+- 0 1770 1554"/>
                  <a:gd name="T15" fmla="*/ 1770 h 215"/>
                  <a:gd name="T16" fmla="+- 0 10407 9518"/>
                  <a:gd name="T17" fmla="*/ T16 w 889"/>
                  <a:gd name="T18" fmla="+- 0 1554 1554"/>
                  <a:gd name="T19" fmla="*/ 1554 h 215"/>
                </a:gdLst>
                <a:ahLst/>
                <a:cxnLst>
                  <a:cxn ang="0">
                    <a:pos x="T1" y="T3"/>
                  </a:cxn>
                  <a:cxn ang="0">
                    <a:pos x="T5" y="T7"/>
                  </a:cxn>
                  <a:cxn ang="0">
                    <a:pos x="T9" y="T11"/>
                  </a:cxn>
                  <a:cxn ang="0">
                    <a:pos x="T13" y="T15"/>
                  </a:cxn>
                  <a:cxn ang="0">
                    <a:pos x="T17" y="T19"/>
                  </a:cxn>
                </a:cxnLst>
                <a:rect l="0" t="0" r="r" b="b"/>
                <a:pathLst>
                  <a:path w="889" h="215">
                    <a:moveTo>
                      <a:pt x="889" y="0"/>
                    </a:moveTo>
                    <a:lnTo>
                      <a:pt x="129" y="0"/>
                    </a:lnTo>
                    <a:lnTo>
                      <a:pt x="0" y="216"/>
                    </a:lnTo>
                    <a:lnTo>
                      <a:pt x="792" y="216"/>
                    </a:lnTo>
                    <a:lnTo>
                      <a:pt x="88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9" name="Group 114"/>
            <p:cNvGrpSpPr>
              <a:grpSpLocks/>
            </p:cNvGrpSpPr>
            <p:nvPr/>
          </p:nvGrpSpPr>
          <p:grpSpPr bwMode="auto">
            <a:xfrm>
              <a:off x="7003" y="1549"/>
              <a:ext cx="894" cy="215"/>
              <a:chOff x="7003" y="1549"/>
              <a:chExt cx="894" cy="215"/>
            </a:xfrm>
          </p:grpSpPr>
          <p:sp>
            <p:nvSpPr>
              <p:cNvPr id="310" name="Freeform 115"/>
              <p:cNvSpPr>
                <a:spLocks/>
              </p:cNvSpPr>
              <p:nvPr/>
            </p:nvSpPr>
            <p:spPr bwMode="auto">
              <a:xfrm>
                <a:off x="7003" y="1549"/>
                <a:ext cx="894" cy="215"/>
              </a:xfrm>
              <a:custGeom>
                <a:avLst/>
                <a:gdLst>
                  <a:gd name="T0" fmla="+- 0 7898 7003"/>
                  <a:gd name="T1" fmla="*/ T0 w 894"/>
                  <a:gd name="T2" fmla="+- 0 1549 1549"/>
                  <a:gd name="T3" fmla="*/ 1549 h 215"/>
                  <a:gd name="T4" fmla="+- 0 7222 7003"/>
                  <a:gd name="T5" fmla="*/ T4 w 894"/>
                  <a:gd name="T6" fmla="+- 0 1549 1549"/>
                  <a:gd name="T7" fmla="*/ 1549 h 215"/>
                  <a:gd name="T8" fmla="+- 0 7003 7003"/>
                  <a:gd name="T9" fmla="*/ T8 w 894"/>
                  <a:gd name="T10" fmla="+- 0 1764 1549"/>
                  <a:gd name="T11" fmla="*/ 1764 h 215"/>
                  <a:gd name="T12" fmla="+- 0 7715 7003"/>
                  <a:gd name="T13" fmla="*/ T12 w 894"/>
                  <a:gd name="T14" fmla="+- 0 1764 1549"/>
                  <a:gd name="T15" fmla="*/ 1764 h 215"/>
                  <a:gd name="T16" fmla="+- 0 7898 7003"/>
                  <a:gd name="T17" fmla="*/ T16 w 894"/>
                  <a:gd name="T18" fmla="+- 0 1549 1549"/>
                  <a:gd name="T19" fmla="*/ 1549 h 215"/>
                </a:gdLst>
                <a:ahLst/>
                <a:cxnLst>
                  <a:cxn ang="0">
                    <a:pos x="T1" y="T3"/>
                  </a:cxn>
                  <a:cxn ang="0">
                    <a:pos x="T5" y="T7"/>
                  </a:cxn>
                  <a:cxn ang="0">
                    <a:pos x="T9" y="T11"/>
                  </a:cxn>
                  <a:cxn ang="0">
                    <a:pos x="T13" y="T15"/>
                  </a:cxn>
                  <a:cxn ang="0">
                    <a:pos x="T17" y="T19"/>
                  </a:cxn>
                </a:cxnLst>
                <a:rect l="0" t="0" r="r" b="b"/>
                <a:pathLst>
                  <a:path w="894" h="215">
                    <a:moveTo>
                      <a:pt x="895" y="0"/>
                    </a:moveTo>
                    <a:lnTo>
                      <a:pt x="219" y="0"/>
                    </a:lnTo>
                    <a:lnTo>
                      <a:pt x="0" y="215"/>
                    </a:lnTo>
                    <a:lnTo>
                      <a:pt x="712" y="215"/>
                    </a:lnTo>
                    <a:lnTo>
                      <a:pt x="895"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0" name="Group 116"/>
            <p:cNvGrpSpPr>
              <a:grpSpLocks/>
            </p:cNvGrpSpPr>
            <p:nvPr/>
          </p:nvGrpSpPr>
          <p:grpSpPr bwMode="auto">
            <a:xfrm>
              <a:off x="9993" y="1565"/>
              <a:ext cx="419" cy="1904"/>
              <a:chOff x="9993" y="1565"/>
              <a:chExt cx="419" cy="1904"/>
            </a:xfrm>
          </p:grpSpPr>
          <p:sp>
            <p:nvSpPr>
              <p:cNvPr id="309" name="Freeform 117"/>
              <p:cNvSpPr>
                <a:spLocks/>
              </p:cNvSpPr>
              <p:nvPr/>
            </p:nvSpPr>
            <p:spPr bwMode="auto">
              <a:xfrm>
                <a:off x="9993" y="1565"/>
                <a:ext cx="419" cy="1904"/>
              </a:xfrm>
              <a:custGeom>
                <a:avLst/>
                <a:gdLst>
                  <a:gd name="T0" fmla="+- 0 10411 9993"/>
                  <a:gd name="T1" fmla="*/ T0 w 419"/>
                  <a:gd name="T2" fmla="+- 0 1565 1565"/>
                  <a:gd name="T3" fmla="*/ 1565 h 1904"/>
                  <a:gd name="T4" fmla="+- 0 10319 9993"/>
                  <a:gd name="T5" fmla="*/ T4 w 419"/>
                  <a:gd name="T6" fmla="+- 0 1762 1565"/>
                  <a:gd name="T7" fmla="*/ 1762 h 1904"/>
                  <a:gd name="T8" fmla="+- 0 9997 9993"/>
                  <a:gd name="T9" fmla="*/ T8 w 419"/>
                  <a:gd name="T10" fmla="+- 0 3085 1565"/>
                  <a:gd name="T11" fmla="*/ 3085 h 1904"/>
                  <a:gd name="T12" fmla="+- 0 9993 9993"/>
                  <a:gd name="T13" fmla="*/ T12 w 419"/>
                  <a:gd name="T14" fmla="+- 0 3469 1565"/>
                  <a:gd name="T15" fmla="*/ 3469 h 1904"/>
                  <a:gd name="T16" fmla="+- 0 10411 9993"/>
                  <a:gd name="T17" fmla="*/ T16 w 419"/>
                  <a:gd name="T18" fmla="+- 0 1565 1565"/>
                  <a:gd name="T19" fmla="*/ 1565 h 1904"/>
                </a:gdLst>
                <a:ahLst/>
                <a:cxnLst>
                  <a:cxn ang="0">
                    <a:pos x="T1" y="T3"/>
                  </a:cxn>
                  <a:cxn ang="0">
                    <a:pos x="T5" y="T7"/>
                  </a:cxn>
                  <a:cxn ang="0">
                    <a:pos x="T9" y="T11"/>
                  </a:cxn>
                  <a:cxn ang="0">
                    <a:pos x="T13" y="T15"/>
                  </a:cxn>
                  <a:cxn ang="0">
                    <a:pos x="T17" y="T19"/>
                  </a:cxn>
                </a:cxnLst>
                <a:rect l="0" t="0" r="r" b="b"/>
                <a:pathLst>
                  <a:path w="419" h="1904">
                    <a:moveTo>
                      <a:pt x="418" y="0"/>
                    </a:moveTo>
                    <a:lnTo>
                      <a:pt x="326" y="197"/>
                    </a:lnTo>
                    <a:lnTo>
                      <a:pt x="4" y="1520"/>
                    </a:lnTo>
                    <a:lnTo>
                      <a:pt x="0" y="1904"/>
                    </a:lnTo>
                    <a:lnTo>
                      <a:pt x="41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1" name="Group 118"/>
            <p:cNvGrpSpPr>
              <a:grpSpLocks/>
            </p:cNvGrpSpPr>
            <p:nvPr/>
          </p:nvGrpSpPr>
          <p:grpSpPr bwMode="auto">
            <a:xfrm>
              <a:off x="9094" y="1882"/>
              <a:ext cx="1172" cy="595"/>
              <a:chOff x="9094" y="1882"/>
              <a:chExt cx="1172" cy="595"/>
            </a:xfrm>
          </p:grpSpPr>
          <p:sp>
            <p:nvSpPr>
              <p:cNvPr id="308" name="Freeform 119"/>
              <p:cNvSpPr>
                <a:spLocks/>
              </p:cNvSpPr>
              <p:nvPr/>
            </p:nvSpPr>
            <p:spPr bwMode="auto">
              <a:xfrm>
                <a:off x="9094" y="1882"/>
                <a:ext cx="1172" cy="595"/>
              </a:xfrm>
              <a:custGeom>
                <a:avLst/>
                <a:gdLst>
                  <a:gd name="T0" fmla="+- 0 10266 9094"/>
                  <a:gd name="T1" fmla="*/ T0 w 1172"/>
                  <a:gd name="T2" fmla="+- 0 1882 1882"/>
                  <a:gd name="T3" fmla="*/ 1882 h 595"/>
                  <a:gd name="T4" fmla="+- 0 9451 9094"/>
                  <a:gd name="T5" fmla="*/ T4 w 1172"/>
                  <a:gd name="T6" fmla="+- 0 1882 1882"/>
                  <a:gd name="T7" fmla="*/ 1882 h 595"/>
                  <a:gd name="T8" fmla="+- 0 9094 9094"/>
                  <a:gd name="T9" fmla="*/ T8 w 1172"/>
                  <a:gd name="T10" fmla="+- 0 2473 1882"/>
                  <a:gd name="T11" fmla="*/ 2473 h 595"/>
                  <a:gd name="T12" fmla="+- 0 9993 9094"/>
                  <a:gd name="T13" fmla="*/ T12 w 1172"/>
                  <a:gd name="T14" fmla="+- 0 2477 1882"/>
                  <a:gd name="T15" fmla="*/ 2477 h 595"/>
                  <a:gd name="T16" fmla="+- 0 10266 9094"/>
                  <a:gd name="T17" fmla="*/ T16 w 1172"/>
                  <a:gd name="T18" fmla="+- 0 1882 1882"/>
                  <a:gd name="T19" fmla="*/ 1882 h 595"/>
                </a:gdLst>
                <a:ahLst/>
                <a:cxnLst>
                  <a:cxn ang="0">
                    <a:pos x="T1" y="T3"/>
                  </a:cxn>
                  <a:cxn ang="0">
                    <a:pos x="T5" y="T7"/>
                  </a:cxn>
                  <a:cxn ang="0">
                    <a:pos x="T9" y="T11"/>
                  </a:cxn>
                  <a:cxn ang="0">
                    <a:pos x="T13" y="T15"/>
                  </a:cxn>
                  <a:cxn ang="0">
                    <a:pos x="T17" y="T19"/>
                  </a:cxn>
                </a:cxnLst>
                <a:rect l="0" t="0" r="r" b="b"/>
                <a:pathLst>
                  <a:path w="1172" h="595">
                    <a:moveTo>
                      <a:pt x="1172" y="0"/>
                    </a:moveTo>
                    <a:lnTo>
                      <a:pt x="357" y="0"/>
                    </a:lnTo>
                    <a:lnTo>
                      <a:pt x="0" y="591"/>
                    </a:lnTo>
                    <a:lnTo>
                      <a:pt x="899" y="595"/>
                    </a:lnTo>
                    <a:lnTo>
                      <a:pt x="117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2" name="Group 120"/>
            <p:cNvGrpSpPr>
              <a:grpSpLocks/>
            </p:cNvGrpSpPr>
            <p:nvPr/>
          </p:nvGrpSpPr>
          <p:grpSpPr bwMode="auto">
            <a:xfrm>
              <a:off x="6308" y="2480"/>
              <a:ext cx="1379" cy="592"/>
              <a:chOff x="6308" y="2480"/>
              <a:chExt cx="1379" cy="592"/>
            </a:xfrm>
          </p:grpSpPr>
          <p:sp>
            <p:nvSpPr>
              <p:cNvPr id="307" name="Freeform 121"/>
              <p:cNvSpPr>
                <a:spLocks/>
              </p:cNvSpPr>
              <p:nvPr/>
            </p:nvSpPr>
            <p:spPr bwMode="auto">
              <a:xfrm>
                <a:off x="6308" y="2480"/>
                <a:ext cx="1379" cy="592"/>
              </a:xfrm>
              <a:custGeom>
                <a:avLst/>
                <a:gdLst>
                  <a:gd name="T0" fmla="+- 0 6308 6308"/>
                  <a:gd name="T1" fmla="*/ T0 w 1379"/>
                  <a:gd name="T2" fmla="+- 0 2480 2480"/>
                  <a:gd name="T3" fmla="*/ 2480 h 592"/>
                  <a:gd name="T4" fmla="+- 0 6308 6308"/>
                  <a:gd name="T5" fmla="*/ T4 w 1379"/>
                  <a:gd name="T6" fmla="+- 0 3072 2480"/>
                  <a:gd name="T7" fmla="*/ 3072 h 592"/>
                  <a:gd name="T8" fmla="+- 0 7688 6308"/>
                  <a:gd name="T9" fmla="*/ T8 w 1379"/>
                  <a:gd name="T10" fmla="+- 0 3072 2480"/>
                  <a:gd name="T11" fmla="*/ 3072 h 592"/>
                  <a:gd name="T12" fmla="+- 0 7109 6308"/>
                  <a:gd name="T13" fmla="*/ T12 w 1379"/>
                  <a:gd name="T14" fmla="+- 0 2485 2480"/>
                  <a:gd name="T15" fmla="*/ 2485 h 592"/>
                  <a:gd name="T16" fmla="+- 0 6308 6308"/>
                  <a:gd name="T17" fmla="*/ T16 w 1379"/>
                  <a:gd name="T18" fmla="+- 0 2480 2480"/>
                  <a:gd name="T19" fmla="*/ 2480 h 592"/>
                </a:gdLst>
                <a:ahLst/>
                <a:cxnLst>
                  <a:cxn ang="0">
                    <a:pos x="T1" y="T3"/>
                  </a:cxn>
                  <a:cxn ang="0">
                    <a:pos x="T5" y="T7"/>
                  </a:cxn>
                  <a:cxn ang="0">
                    <a:pos x="T9" y="T11"/>
                  </a:cxn>
                  <a:cxn ang="0">
                    <a:pos x="T13" y="T15"/>
                  </a:cxn>
                  <a:cxn ang="0">
                    <a:pos x="T17" y="T19"/>
                  </a:cxn>
                </a:cxnLst>
                <a:rect l="0" t="0" r="r" b="b"/>
                <a:pathLst>
                  <a:path w="1379" h="592">
                    <a:moveTo>
                      <a:pt x="0" y="0"/>
                    </a:moveTo>
                    <a:lnTo>
                      <a:pt x="0" y="592"/>
                    </a:lnTo>
                    <a:lnTo>
                      <a:pt x="1380" y="592"/>
                    </a:lnTo>
                    <a:lnTo>
                      <a:pt x="801"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3" name="Group 122"/>
            <p:cNvGrpSpPr>
              <a:grpSpLocks/>
            </p:cNvGrpSpPr>
            <p:nvPr/>
          </p:nvGrpSpPr>
          <p:grpSpPr bwMode="auto">
            <a:xfrm>
              <a:off x="6319" y="1876"/>
              <a:ext cx="1308" cy="600"/>
              <a:chOff x="6319" y="1876"/>
              <a:chExt cx="1308" cy="600"/>
            </a:xfrm>
          </p:grpSpPr>
          <p:sp>
            <p:nvSpPr>
              <p:cNvPr id="306" name="Freeform 123"/>
              <p:cNvSpPr>
                <a:spLocks/>
              </p:cNvSpPr>
              <p:nvPr/>
            </p:nvSpPr>
            <p:spPr bwMode="auto">
              <a:xfrm>
                <a:off x="6319" y="1876"/>
                <a:ext cx="1308" cy="600"/>
              </a:xfrm>
              <a:custGeom>
                <a:avLst/>
                <a:gdLst>
                  <a:gd name="T0" fmla="+- 0 6912 6319"/>
                  <a:gd name="T1" fmla="*/ T0 w 1308"/>
                  <a:gd name="T2" fmla="+- 0 1876 1876"/>
                  <a:gd name="T3" fmla="*/ 1876 h 600"/>
                  <a:gd name="T4" fmla="+- 0 6319 6319"/>
                  <a:gd name="T5" fmla="*/ T4 w 1308"/>
                  <a:gd name="T6" fmla="+- 0 2476 1876"/>
                  <a:gd name="T7" fmla="*/ 2476 h 600"/>
                  <a:gd name="T8" fmla="+- 0 7081 6319"/>
                  <a:gd name="T9" fmla="*/ T8 w 1308"/>
                  <a:gd name="T10" fmla="+- 0 2476 1876"/>
                  <a:gd name="T11" fmla="*/ 2476 h 600"/>
                  <a:gd name="T12" fmla="+- 0 7112 6319"/>
                  <a:gd name="T13" fmla="*/ T12 w 1308"/>
                  <a:gd name="T14" fmla="+- 0 2476 1876"/>
                  <a:gd name="T15" fmla="*/ 2476 h 600"/>
                  <a:gd name="T16" fmla="+- 0 7627 6319"/>
                  <a:gd name="T17" fmla="*/ T16 w 1308"/>
                  <a:gd name="T18" fmla="+- 0 1876 1876"/>
                  <a:gd name="T19" fmla="*/ 1876 h 600"/>
                  <a:gd name="T20" fmla="+- 0 6912 6319"/>
                  <a:gd name="T21" fmla="*/ T20 w 1308"/>
                  <a:gd name="T22" fmla="+- 0 1876 1876"/>
                  <a:gd name="T23" fmla="*/ 1876 h 600"/>
                </a:gdLst>
                <a:ahLst/>
                <a:cxnLst>
                  <a:cxn ang="0">
                    <a:pos x="T1" y="T3"/>
                  </a:cxn>
                  <a:cxn ang="0">
                    <a:pos x="T5" y="T7"/>
                  </a:cxn>
                  <a:cxn ang="0">
                    <a:pos x="T9" y="T11"/>
                  </a:cxn>
                  <a:cxn ang="0">
                    <a:pos x="T13" y="T15"/>
                  </a:cxn>
                  <a:cxn ang="0">
                    <a:pos x="T17" y="T19"/>
                  </a:cxn>
                  <a:cxn ang="0">
                    <a:pos x="T21" y="T23"/>
                  </a:cxn>
                </a:cxnLst>
                <a:rect l="0" t="0" r="r" b="b"/>
                <a:pathLst>
                  <a:path w="1308" h="600">
                    <a:moveTo>
                      <a:pt x="593" y="0"/>
                    </a:moveTo>
                    <a:lnTo>
                      <a:pt x="0" y="600"/>
                    </a:lnTo>
                    <a:lnTo>
                      <a:pt x="762" y="600"/>
                    </a:lnTo>
                    <a:lnTo>
                      <a:pt x="793" y="600"/>
                    </a:lnTo>
                    <a:lnTo>
                      <a:pt x="1308" y="0"/>
                    </a:lnTo>
                    <a:lnTo>
                      <a:pt x="59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4" name="Group 124"/>
            <p:cNvGrpSpPr>
              <a:grpSpLocks/>
            </p:cNvGrpSpPr>
            <p:nvPr/>
          </p:nvGrpSpPr>
          <p:grpSpPr bwMode="auto">
            <a:xfrm>
              <a:off x="9997" y="1884"/>
              <a:ext cx="270" cy="1207"/>
              <a:chOff x="9997" y="1884"/>
              <a:chExt cx="270" cy="1207"/>
            </a:xfrm>
          </p:grpSpPr>
          <p:sp>
            <p:nvSpPr>
              <p:cNvPr id="305" name="Freeform 125"/>
              <p:cNvSpPr>
                <a:spLocks/>
              </p:cNvSpPr>
              <p:nvPr/>
            </p:nvSpPr>
            <p:spPr bwMode="auto">
              <a:xfrm>
                <a:off x="9997" y="1884"/>
                <a:ext cx="270" cy="1207"/>
              </a:xfrm>
              <a:custGeom>
                <a:avLst/>
                <a:gdLst>
                  <a:gd name="T0" fmla="+- 0 10267 9997"/>
                  <a:gd name="T1" fmla="*/ T0 w 270"/>
                  <a:gd name="T2" fmla="+- 0 1884 1884"/>
                  <a:gd name="T3" fmla="*/ 1884 h 1207"/>
                  <a:gd name="T4" fmla="+- 0 9997 9997"/>
                  <a:gd name="T5" fmla="*/ T4 w 270"/>
                  <a:gd name="T6" fmla="+- 0 2489 1884"/>
                  <a:gd name="T7" fmla="*/ 2489 h 1207"/>
                  <a:gd name="T8" fmla="+- 0 9998 9997"/>
                  <a:gd name="T9" fmla="*/ T8 w 270"/>
                  <a:gd name="T10" fmla="+- 0 3092 1884"/>
                  <a:gd name="T11" fmla="*/ 3092 h 1207"/>
                  <a:gd name="T12" fmla="+- 0 10267 9997"/>
                  <a:gd name="T13" fmla="*/ T12 w 270"/>
                  <a:gd name="T14" fmla="+- 0 1884 1884"/>
                  <a:gd name="T15" fmla="*/ 1884 h 1207"/>
                </a:gdLst>
                <a:ahLst/>
                <a:cxnLst>
                  <a:cxn ang="0">
                    <a:pos x="T1" y="T3"/>
                  </a:cxn>
                  <a:cxn ang="0">
                    <a:pos x="T5" y="T7"/>
                  </a:cxn>
                  <a:cxn ang="0">
                    <a:pos x="T9" y="T11"/>
                  </a:cxn>
                  <a:cxn ang="0">
                    <a:pos x="T13" y="T15"/>
                  </a:cxn>
                </a:cxnLst>
                <a:rect l="0" t="0" r="r" b="b"/>
                <a:pathLst>
                  <a:path w="270" h="1207">
                    <a:moveTo>
                      <a:pt x="270" y="0"/>
                    </a:moveTo>
                    <a:lnTo>
                      <a:pt x="0" y="605"/>
                    </a:lnTo>
                    <a:lnTo>
                      <a:pt x="1" y="1208"/>
                    </a:lnTo>
                    <a:lnTo>
                      <a:pt x="27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5" name="Group 126"/>
            <p:cNvGrpSpPr>
              <a:grpSpLocks/>
            </p:cNvGrpSpPr>
            <p:nvPr/>
          </p:nvGrpSpPr>
          <p:grpSpPr bwMode="auto">
            <a:xfrm>
              <a:off x="8383" y="2476"/>
              <a:ext cx="1614" cy="598"/>
              <a:chOff x="8383" y="2476"/>
              <a:chExt cx="1614" cy="598"/>
            </a:xfrm>
          </p:grpSpPr>
          <p:sp>
            <p:nvSpPr>
              <p:cNvPr id="304" name="Freeform 127"/>
              <p:cNvSpPr>
                <a:spLocks/>
              </p:cNvSpPr>
              <p:nvPr/>
            </p:nvSpPr>
            <p:spPr bwMode="auto">
              <a:xfrm>
                <a:off x="8383" y="2476"/>
                <a:ext cx="1614" cy="598"/>
              </a:xfrm>
              <a:custGeom>
                <a:avLst/>
                <a:gdLst>
                  <a:gd name="T0" fmla="+- 0 9994 8383"/>
                  <a:gd name="T1" fmla="*/ T0 w 1614"/>
                  <a:gd name="T2" fmla="+- 0 2476 2476"/>
                  <a:gd name="T3" fmla="*/ 2476 h 598"/>
                  <a:gd name="T4" fmla="+- 0 9089 8383"/>
                  <a:gd name="T5" fmla="*/ T4 w 1614"/>
                  <a:gd name="T6" fmla="+- 0 2480 2476"/>
                  <a:gd name="T7" fmla="*/ 2480 h 598"/>
                  <a:gd name="T8" fmla="+- 0 8383 8383"/>
                  <a:gd name="T9" fmla="*/ T8 w 1614"/>
                  <a:gd name="T10" fmla="+- 0 3074 2476"/>
                  <a:gd name="T11" fmla="*/ 3074 h 598"/>
                  <a:gd name="T12" fmla="+- 0 8392 8383"/>
                  <a:gd name="T13" fmla="*/ T12 w 1614"/>
                  <a:gd name="T14" fmla="+- 0 3072 2476"/>
                  <a:gd name="T15" fmla="*/ 3072 h 598"/>
                  <a:gd name="T16" fmla="+- 0 9997 8383"/>
                  <a:gd name="T17" fmla="*/ T16 w 1614"/>
                  <a:gd name="T18" fmla="+- 0 3072 2476"/>
                  <a:gd name="T19" fmla="*/ 3072 h 598"/>
                  <a:gd name="T20" fmla="+- 0 9994 8383"/>
                  <a:gd name="T21" fmla="*/ T20 w 1614"/>
                  <a:gd name="T22" fmla="+- 0 2476 2476"/>
                  <a:gd name="T23" fmla="*/ 2476 h 598"/>
                </a:gdLst>
                <a:ahLst/>
                <a:cxnLst>
                  <a:cxn ang="0">
                    <a:pos x="T1" y="T3"/>
                  </a:cxn>
                  <a:cxn ang="0">
                    <a:pos x="T5" y="T7"/>
                  </a:cxn>
                  <a:cxn ang="0">
                    <a:pos x="T9" y="T11"/>
                  </a:cxn>
                  <a:cxn ang="0">
                    <a:pos x="T13" y="T15"/>
                  </a:cxn>
                  <a:cxn ang="0">
                    <a:pos x="T17" y="T19"/>
                  </a:cxn>
                  <a:cxn ang="0">
                    <a:pos x="T21" y="T23"/>
                  </a:cxn>
                </a:cxnLst>
                <a:rect l="0" t="0" r="r" b="b"/>
                <a:pathLst>
                  <a:path w="1614" h="598">
                    <a:moveTo>
                      <a:pt x="1611" y="0"/>
                    </a:moveTo>
                    <a:lnTo>
                      <a:pt x="706" y="4"/>
                    </a:lnTo>
                    <a:lnTo>
                      <a:pt x="0" y="598"/>
                    </a:lnTo>
                    <a:lnTo>
                      <a:pt x="9" y="596"/>
                    </a:lnTo>
                    <a:lnTo>
                      <a:pt x="1614" y="596"/>
                    </a:lnTo>
                    <a:lnTo>
                      <a:pt x="161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6" name="Group 128"/>
            <p:cNvGrpSpPr>
              <a:grpSpLocks/>
            </p:cNvGrpSpPr>
            <p:nvPr/>
          </p:nvGrpSpPr>
          <p:grpSpPr bwMode="auto">
            <a:xfrm>
              <a:off x="8383" y="1774"/>
              <a:ext cx="1135" cy="1300"/>
              <a:chOff x="8383" y="1774"/>
              <a:chExt cx="1135" cy="1300"/>
            </a:xfrm>
          </p:grpSpPr>
          <p:sp>
            <p:nvSpPr>
              <p:cNvPr id="303" name="Freeform 129"/>
              <p:cNvSpPr>
                <a:spLocks/>
              </p:cNvSpPr>
              <p:nvPr/>
            </p:nvSpPr>
            <p:spPr bwMode="auto">
              <a:xfrm>
                <a:off x="8383" y="1774"/>
                <a:ext cx="1135" cy="1300"/>
              </a:xfrm>
              <a:custGeom>
                <a:avLst/>
                <a:gdLst>
                  <a:gd name="T0" fmla="+- 0 9517 8383"/>
                  <a:gd name="T1" fmla="*/ T0 w 1135"/>
                  <a:gd name="T2" fmla="+- 0 1774 1774"/>
                  <a:gd name="T3" fmla="*/ 1774 h 1300"/>
                  <a:gd name="T4" fmla="+- 0 8383 8383"/>
                  <a:gd name="T5" fmla="*/ T4 w 1135"/>
                  <a:gd name="T6" fmla="+- 0 3074 1774"/>
                  <a:gd name="T7" fmla="*/ 3074 h 1300"/>
                  <a:gd name="T8" fmla="+- 0 9094 8383"/>
                  <a:gd name="T9" fmla="*/ T8 w 1135"/>
                  <a:gd name="T10" fmla="+- 0 2473 1774"/>
                  <a:gd name="T11" fmla="*/ 2473 h 1300"/>
                  <a:gd name="T12" fmla="+- 0 9517 8383"/>
                  <a:gd name="T13" fmla="*/ T12 w 1135"/>
                  <a:gd name="T14" fmla="+- 0 1774 1774"/>
                  <a:gd name="T15" fmla="*/ 1774 h 1300"/>
                </a:gdLst>
                <a:ahLst/>
                <a:cxnLst>
                  <a:cxn ang="0">
                    <a:pos x="T1" y="T3"/>
                  </a:cxn>
                  <a:cxn ang="0">
                    <a:pos x="T5" y="T7"/>
                  </a:cxn>
                  <a:cxn ang="0">
                    <a:pos x="T9" y="T11"/>
                  </a:cxn>
                  <a:cxn ang="0">
                    <a:pos x="T13" y="T15"/>
                  </a:cxn>
                </a:cxnLst>
                <a:rect l="0" t="0" r="r" b="b"/>
                <a:pathLst>
                  <a:path w="1135" h="1300">
                    <a:moveTo>
                      <a:pt x="1134" y="0"/>
                    </a:moveTo>
                    <a:lnTo>
                      <a:pt x="0" y="1300"/>
                    </a:lnTo>
                    <a:lnTo>
                      <a:pt x="711" y="699"/>
                    </a:lnTo>
                    <a:lnTo>
                      <a:pt x="11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7" name="Group 130"/>
            <p:cNvGrpSpPr>
              <a:grpSpLocks/>
            </p:cNvGrpSpPr>
            <p:nvPr/>
          </p:nvGrpSpPr>
          <p:grpSpPr bwMode="auto">
            <a:xfrm>
              <a:off x="6305" y="3587"/>
              <a:ext cx="3688" cy="494"/>
              <a:chOff x="6305" y="3587"/>
              <a:chExt cx="3688" cy="494"/>
            </a:xfrm>
          </p:grpSpPr>
          <p:sp>
            <p:nvSpPr>
              <p:cNvPr id="302" name="Freeform 131"/>
              <p:cNvSpPr>
                <a:spLocks/>
              </p:cNvSpPr>
              <p:nvPr/>
            </p:nvSpPr>
            <p:spPr bwMode="auto">
              <a:xfrm>
                <a:off x="6305" y="3587"/>
                <a:ext cx="3688" cy="494"/>
              </a:xfrm>
              <a:custGeom>
                <a:avLst/>
                <a:gdLst>
                  <a:gd name="T0" fmla="+- 0 6305 6305"/>
                  <a:gd name="T1" fmla="*/ T0 w 3688"/>
                  <a:gd name="T2" fmla="+- 0 4081 3587"/>
                  <a:gd name="T3" fmla="*/ 4081 h 494"/>
                  <a:gd name="T4" fmla="+- 0 9993 6305"/>
                  <a:gd name="T5" fmla="*/ T4 w 3688"/>
                  <a:gd name="T6" fmla="+- 0 4081 3587"/>
                  <a:gd name="T7" fmla="*/ 4081 h 494"/>
                  <a:gd name="T8" fmla="+- 0 9993 6305"/>
                  <a:gd name="T9" fmla="*/ T8 w 3688"/>
                  <a:gd name="T10" fmla="+- 0 3587 3587"/>
                  <a:gd name="T11" fmla="*/ 3587 h 494"/>
                  <a:gd name="T12" fmla="+- 0 6305 6305"/>
                  <a:gd name="T13" fmla="*/ T12 w 3688"/>
                  <a:gd name="T14" fmla="+- 0 3587 3587"/>
                  <a:gd name="T15" fmla="*/ 3587 h 494"/>
                  <a:gd name="T16" fmla="+- 0 6305 6305"/>
                  <a:gd name="T17" fmla="*/ T16 w 3688"/>
                  <a:gd name="T18" fmla="+- 0 4081 3587"/>
                  <a:gd name="T19" fmla="*/ 4081 h 494"/>
                </a:gdLst>
                <a:ahLst/>
                <a:cxnLst>
                  <a:cxn ang="0">
                    <a:pos x="T1" y="T3"/>
                  </a:cxn>
                  <a:cxn ang="0">
                    <a:pos x="T5" y="T7"/>
                  </a:cxn>
                  <a:cxn ang="0">
                    <a:pos x="T9" y="T11"/>
                  </a:cxn>
                  <a:cxn ang="0">
                    <a:pos x="T13" y="T15"/>
                  </a:cxn>
                  <a:cxn ang="0">
                    <a:pos x="T17" y="T19"/>
                  </a:cxn>
                </a:cxnLst>
                <a:rect l="0" t="0" r="r" b="b"/>
                <a:pathLst>
                  <a:path w="3688" h="494">
                    <a:moveTo>
                      <a:pt x="0" y="494"/>
                    </a:moveTo>
                    <a:lnTo>
                      <a:pt x="3688" y="494"/>
                    </a:lnTo>
                    <a:lnTo>
                      <a:pt x="3688" y="0"/>
                    </a:lnTo>
                    <a:lnTo>
                      <a:pt x="0" y="0"/>
                    </a:lnTo>
                    <a:lnTo>
                      <a:pt x="0" y="49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8" name="Group 132"/>
            <p:cNvGrpSpPr>
              <a:grpSpLocks/>
            </p:cNvGrpSpPr>
            <p:nvPr/>
          </p:nvGrpSpPr>
          <p:grpSpPr bwMode="auto">
            <a:xfrm>
              <a:off x="9997" y="1062"/>
              <a:ext cx="635" cy="3015"/>
              <a:chOff x="9997" y="1062"/>
              <a:chExt cx="635" cy="3015"/>
            </a:xfrm>
          </p:grpSpPr>
          <p:sp>
            <p:nvSpPr>
              <p:cNvPr id="301" name="Freeform 133"/>
              <p:cNvSpPr>
                <a:spLocks/>
              </p:cNvSpPr>
              <p:nvPr/>
            </p:nvSpPr>
            <p:spPr bwMode="auto">
              <a:xfrm>
                <a:off x="9997" y="1062"/>
                <a:ext cx="635" cy="3015"/>
              </a:xfrm>
              <a:custGeom>
                <a:avLst/>
                <a:gdLst>
                  <a:gd name="T0" fmla="+- 0 10632 9997"/>
                  <a:gd name="T1" fmla="*/ T0 w 635"/>
                  <a:gd name="T2" fmla="+- 0 1062 1062"/>
                  <a:gd name="T3" fmla="*/ 1062 h 3015"/>
                  <a:gd name="T4" fmla="+- 0 10466 9997"/>
                  <a:gd name="T5" fmla="*/ T4 w 635"/>
                  <a:gd name="T6" fmla="+- 0 1453 1062"/>
                  <a:gd name="T7" fmla="*/ 1453 h 3015"/>
                  <a:gd name="T8" fmla="+- 0 9997 9997"/>
                  <a:gd name="T9" fmla="*/ T8 w 635"/>
                  <a:gd name="T10" fmla="+- 0 3579 1062"/>
                  <a:gd name="T11" fmla="*/ 3579 h 3015"/>
                  <a:gd name="T12" fmla="+- 0 9997 9997"/>
                  <a:gd name="T13" fmla="*/ T12 w 635"/>
                  <a:gd name="T14" fmla="+- 0 4077 1062"/>
                  <a:gd name="T15" fmla="*/ 4077 h 3015"/>
                  <a:gd name="T16" fmla="+- 0 10632 9997"/>
                  <a:gd name="T17" fmla="*/ T16 w 635"/>
                  <a:gd name="T18" fmla="+- 0 2337 1062"/>
                  <a:gd name="T19" fmla="*/ 2337 h 3015"/>
                  <a:gd name="T20" fmla="+- 0 10632 9997"/>
                  <a:gd name="T21" fmla="*/ T20 w 635"/>
                  <a:gd name="T22" fmla="+- 0 1062 1062"/>
                  <a:gd name="T23" fmla="*/ 1062 h 3015"/>
                </a:gdLst>
                <a:ahLst/>
                <a:cxnLst>
                  <a:cxn ang="0">
                    <a:pos x="T1" y="T3"/>
                  </a:cxn>
                  <a:cxn ang="0">
                    <a:pos x="T5" y="T7"/>
                  </a:cxn>
                  <a:cxn ang="0">
                    <a:pos x="T9" y="T11"/>
                  </a:cxn>
                  <a:cxn ang="0">
                    <a:pos x="T13" y="T15"/>
                  </a:cxn>
                  <a:cxn ang="0">
                    <a:pos x="T17" y="T19"/>
                  </a:cxn>
                  <a:cxn ang="0">
                    <a:pos x="T21" y="T23"/>
                  </a:cxn>
                </a:cxnLst>
                <a:rect l="0" t="0" r="r" b="b"/>
                <a:pathLst>
                  <a:path w="635" h="3015">
                    <a:moveTo>
                      <a:pt x="635" y="0"/>
                    </a:moveTo>
                    <a:lnTo>
                      <a:pt x="469" y="391"/>
                    </a:lnTo>
                    <a:lnTo>
                      <a:pt x="0" y="2517"/>
                    </a:lnTo>
                    <a:lnTo>
                      <a:pt x="0" y="3015"/>
                    </a:lnTo>
                    <a:lnTo>
                      <a:pt x="635" y="1275"/>
                    </a:lnTo>
                    <a:lnTo>
                      <a:pt x="63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9" name="Group 134"/>
            <p:cNvGrpSpPr>
              <a:grpSpLocks/>
            </p:cNvGrpSpPr>
            <p:nvPr/>
          </p:nvGrpSpPr>
          <p:grpSpPr bwMode="auto">
            <a:xfrm>
              <a:off x="9714" y="1058"/>
              <a:ext cx="914" cy="384"/>
              <a:chOff x="9714" y="1058"/>
              <a:chExt cx="914" cy="384"/>
            </a:xfrm>
          </p:grpSpPr>
          <p:sp>
            <p:nvSpPr>
              <p:cNvPr id="300" name="Freeform 135"/>
              <p:cNvSpPr>
                <a:spLocks/>
              </p:cNvSpPr>
              <p:nvPr/>
            </p:nvSpPr>
            <p:spPr bwMode="auto">
              <a:xfrm>
                <a:off x="9714" y="1058"/>
                <a:ext cx="914" cy="384"/>
              </a:xfrm>
              <a:custGeom>
                <a:avLst/>
                <a:gdLst>
                  <a:gd name="T0" fmla="+- 0 9951 9714"/>
                  <a:gd name="T1" fmla="*/ T0 w 914"/>
                  <a:gd name="T2" fmla="+- 0 1058 1058"/>
                  <a:gd name="T3" fmla="*/ 1058 h 384"/>
                  <a:gd name="T4" fmla="+- 0 9714 9714"/>
                  <a:gd name="T5" fmla="*/ T4 w 914"/>
                  <a:gd name="T6" fmla="+- 0 1442 1058"/>
                  <a:gd name="T7" fmla="*/ 1442 h 384"/>
                  <a:gd name="T8" fmla="+- 0 10466 9714"/>
                  <a:gd name="T9" fmla="*/ T8 w 914"/>
                  <a:gd name="T10" fmla="+- 0 1442 1058"/>
                  <a:gd name="T11" fmla="*/ 1442 h 384"/>
                  <a:gd name="T12" fmla="+- 0 10628 9714"/>
                  <a:gd name="T13" fmla="*/ T12 w 914"/>
                  <a:gd name="T14" fmla="+- 0 1062 1058"/>
                  <a:gd name="T15" fmla="*/ 1062 h 384"/>
                  <a:gd name="T16" fmla="+- 0 9951 9714"/>
                  <a:gd name="T17" fmla="*/ T16 w 914"/>
                  <a:gd name="T18" fmla="+- 0 1058 1058"/>
                  <a:gd name="T19" fmla="*/ 1058 h 384"/>
                </a:gdLst>
                <a:ahLst/>
                <a:cxnLst>
                  <a:cxn ang="0">
                    <a:pos x="T1" y="T3"/>
                  </a:cxn>
                  <a:cxn ang="0">
                    <a:pos x="T5" y="T7"/>
                  </a:cxn>
                  <a:cxn ang="0">
                    <a:pos x="T9" y="T11"/>
                  </a:cxn>
                  <a:cxn ang="0">
                    <a:pos x="T13" y="T15"/>
                  </a:cxn>
                  <a:cxn ang="0">
                    <a:pos x="T17" y="T19"/>
                  </a:cxn>
                </a:cxnLst>
                <a:rect l="0" t="0" r="r" b="b"/>
                <a:pathLst>
                  <a:path w="914" h="384">
                    <a:moveTo>
                      <a:pt x="237" y="0"/>
                    </a:moveTo>
                    <a:lnTo>
                      <a:pt x="0" y="384"/>
                    </a:lnTo>
                    <a:lnTo>
                      <a:pt x="752" y="384"/>
                    </a:lnTo>
                    <a:lnTo>
                      <a:pt x="914" y="4"/>
                    </a:lnTo>
                    <a:lnTo>
                      <a:pt x="2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0" name="Group 136"/>
            <p:cNvGrpSpPr>
              <a:grpSpLocks/>
            </p:cNvGrpSpPr>
            <p:nvPr/>
          </p:nvGrpSpPr>
          <p:grpSpPr bwMode="auto">
            <a:xfrm>
              <a:off x="7322" y="1050"/>
              <a:ext cx="995" cy="397"/>
              <a:chOff x="7322" y="1050"/>
              <a:chExt cx="995" cy="397"/>
            </a:xfrm>
          </p:grpSpPr>
          <p:sp>
            <p:nvSpPr>
              <p:cNvPr id="299" name="Freeform 137"/>
              <p:cNvSpPr>
                <a:spLocks/>
              </p:cNvSpPr>
              <p:nvPr/>
            </p:nvSpPr>
            <p:spPr bwMode="auto">
              <a:xfrm>
                <a:off x="7322" y="1050"/>
                <a:ext cx="995" cy="397"/>
              </a:xfrm>
              <a:custGeom>
                <a:avLst/>
                <a:gdLst>
                  <a:gd name="T0" fmla="+- 0 7706 7322"/>
                  <a:gd name="T1" fmla="*/ T0 w 995"/>
                  <a:gd name="T2" fmla="+- 0 1050 1050"/>
                  <a:gd name="T3" fmla="*/ 1050 h 397"/>
                  <a:gd name="T4" fmla="+- 0 7322 7322"/>
                  <a:gd name="T5" fmla="*/ T4 w 995"/>
                  <a:gd name="T6" fmla="+- 0 1447 1050"/>
                  <a:gd name="T7" fmla="*/ 1447 h 397"/>
                  <a:gd name="T8" fmla="+- 0 7985 7322"/>
                  <a:gd name="T9" fmla="*/ T8 w 995"/>
                  <a:gd name="T10" fmla="+- 0 1446 1050"/>
                  <a:gd name="T11" fmla="*/ 1446 h 397"/>
                  <a:gd name="T12" fmla="+- 0 8317 7322"/>
                  <a:gd name="T13" fmla="*/ T12 w 995"/>
                  <a:gd name="T14" fmla="+- 0 1052 1050"/>
                  <a:gd name="T15" fmla="*/ 1052 h 397"/>
                  <a:gd name="T16" fmla="+- 0 7706 7322"/>
                  <a:gd name="T17" fmla="*/ T16 w 995"/>
                  <a:gd name="T18" fmla="+- 0 1050 1050"/>
                  <a:gd name="T19" fmla="*/ 1050 h 397"/>
                </a:gdLst>
                <a:ahLst/>
                <a:cxnLst>
                  <a:cxn ang="0">
                    <a:pos x="T1" y="T3"/>
                  </a:cxn>
                  <a:cxn ang="0">
                    <a:pos x="T5" y="T7"/>
                  </a:cxn>
                  <a:cxn ang="0">
                    <a:pos x="T9" y="T11"/>
                  </a:cxn>
                  <a:cxn ang="0">
                    <a:pos x="T13" y="T15"/>
                  </a:cxn>
                  <a:cxn ang="0">
                    <a:pos x="T17" y="T19"/>
                  </a:cxn>
                </a:cxnLst>
                <a:rect l="0" t="0" r="r" b="b"/>
                <a:pathLst>
                  <a:path w="995" h="397">
                    <a:moveTo>
                      <a:pt x="384" y="0"/>
                    </a:moveTo>
                    <a:lnTo>
                      <a:pt x="0" y="397"/>
                    </a:lnTo>
                    <a:lnTo>
                      <a:pt x="663" y="396"/>
                    </a:lnTo>
                    <a:lnTo>
                      <a:pt x="995" y="2"/>
                    </a:lnTo>
                    <a:lnTo>
                      <a:pt x="38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1" name="Group 138"/>
            <p:cNvGrpSpPr>
              <a:grpSpLocks/>
            </p:cNvGrpSpPr>
            <p:nvPr/>
          </p:nvGrpSpPr>
          <p:grpSpPr bwMode="auto">
            <a:xfrm>
              <a:off x="10439" y="1890"/>
              <a:ext cx="194" cy="977"/>
              <a:chOff x="10439" y="1890"/>
              <a:chExt cx="194" cy="977"/>
            </a:xfrm>
          </p:grpSpPr>
          <p:sp>
            <p:nvSpPr>
              <p:cNvPr id="297" name="Freeform 139"/>
              <p:cNvSpPr>
                <a:spLocks/>
              </p:cNvSpPr>
              <p:nvPr/>
            </p:nvSpPr>
            <p:spPr bwMode="auto">
              <a:xfrm>
                <a:off x="10439" y="1890"/>
                <a:ext cx="194" cy="977"/>
              </a:xfrm>
              <a:custGeom>
                <a:avLst/>
                <a:gdLst>
                  <a:gd name="T0" fmla="+- 0 10632 10439"/>
                  <a:gd name="T1" fmla="*/ T0 w 194"/>
                  <a:gd name="T2" fmla="+- 0 1890 1890"/>
                  <a:gd name="T3" fmla="*/ 1890 h 977"/>
                  <a:gd name="T4" fmla="+- 0 10439 10439"/>
                  <a:gd name="T5" fmla="*/ T4 w 194"/>
                  <a:gd name="T6" fmla="+- 0 2867 1890"/>
                  <a:gd name="T7" fmla="*/ 2867 h 977"/>
                  <a:gd name="T8" fmla="+- 0 10631 10439"/>
                  <a:gd name="T9" fmla="*/ T8 w 194"/>
                  <a:gd name="T10" fmla="+- 0 2349 1890"/>
                  <a:gd name="T11" fmla="*/ 2349 h 977"/>
                  <a:gd name="T12" fmla="+- 0 10632 10439"/>
                  <a:gd name="T13" fmla="*/ T12 w 194"/>
                  <a:gd name="T14" fmla="+- 0 1890 1890"/>
                  <a:gd name="T15" fmla="*/ 1890 h 977"/>
                </a:gdLst>
                <a:ahLst/>
                <a:cxnLst>
                  <a:cxn ang="0">
                    <a:pos x="T1" y="T3"/>
                  </a:cxn>
                  <a:cxn ang="0">
                    <a:pos x="T5" y="T7"/>
                  </a:cxn>
                  <a:cxn ang="0">
                    <a:pos x="T9" y="T11"/>
                  </a:cxn>
                  <a:cxn ang="0">
                    <a:pos x="T13" y="T15"/>
                  </a:cxn>
                </a:cxnLst>
                <a:rect l="0" t="0" r="r" b="b"/>
                <a:pathLst>
                  <a:path w="194" h="977">
                    <a:moveTo>
                      <a:pt x="193" y="0"/>
                    </a:moveTo>
                    <a:lnTo>
                      <a:pt x="0" y="977"/>
                    </a:lnTo>
                    <a:lnTo>
                      <a:pt x="192" y="459"/>
                    </a:lnTo>
                    <a:lnTo>
                      <a:pt x="19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298" name="Picture 140"/>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140" y="1591"/>
                <a:ext cx="793" cy="1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2" name="Group 141"/>
            <p:cNvGrpSpPr>
              <a:grpSpLocks/>
            </p:cNvGrpSpPr>
            <p:nvPr/>
          </p:nvGrpSpPr>
          <p:grpSpPr bwMode="auto">
            <a:xfrm>
              <a:off x="7896" y="1452"/>
              <a:ext cx="388" cy="1707"/>
              <a:chOff x="7896" y="1452"/>
              <a:chExt cx="388" cy="1707"/>
            </a:xfrm>
          </p:grpSpPr>
          <p:sp>
            <p:nvSpPr>
              <p:cNvPr id="296" name="Freeform 142"/>
              <p:cNvSpPr>
                <a:spLocks/>
              </p:cNvSpPr>
              <p:nvPr/>
            </p:nvSpPr>
            <p:spPr bwMode="auto">
              <a:xfrm>
                <a:off x="7896" y="1452"/>
                <a:ext cx="388" cy="1707"/>
              </a:xfrm>
              <a:custGeom>
                <a:avLst/>
                <a:gdLst>
                  <a:gd name="T0" fmla="+- 0 7979 7896"/>
                  <a:gd name="T1" fmla="*/ T0 w 388"/>
                  <a:gd name="T2" fmla="+- 0 1452 1452"/>
                  <a:gd name="T3" fmla="*/ 1452 h 1707"/>
                  <a:gd name="T4" fmla="+- 0 7896 7896"/>
                  <a:gd name="T5" fmla="*/ T4 w 388"/>
                  <a:gd name="T6" fmla="+- 0 1547 1452"/>
                  <a:gd name="T7" fmla="*/ 1547 h 1707"/>
                  <a:gd name="T8" fmla="+- 0 8139 7896"/>
                  <a:gd name="T9" fmla="*/ T8 w 388"/>
                  <a:gd name="T10" fmla="+- 0 3159 1452"/>
                  <a:gd name="T11" fmla="*/ 3159 h 1707"/>
                  <a:gd name="T12" fmla="+- 0 8284 7896"/>
                  <a:gd name="T13" fmla="*/ T12 w 388"/>
                  <a:gd name="T14" fmla="+- 0 2916 1452"/>
                  <a:gd name="T15" fmla="*/ 2916 h 1707"/>
                  <a:gd name="T16" fmla="+- 0 7979 7896"/>
                  <a:gd name="T17" fmla="*/ T16 w 388"/>
                  <a:gd name="T18" fmla="+- 0 1452 1452"/>
                  <a:gd name="T19" fmla="*/ 1452 h 1707"/>
                </a:gdLst>
                <a:ahLst/>
                <a:cxnLst>
                  <a:cxn ang="0">
                    <a:pos x="T1" y="T3"/>
                  </a:cxn>
                  <a:cxn ang="0">
                    <a:pos x="T5" y="T7"/>
                  </a:cxn>
                  <a:cxn ang="0">
                    <a:pos x="T9" y="T11"/>
                  </a:cxn>
                  <a:cxn ang="0">
                    <a:pos x="T13" y="T15"/>
                  </a:cxn>
                  <a:cxn ang="0">
                    <a:pos x="T17" y="T19"/>
                  </a:cxn>
                </a:cxnLst>
                <a:rect l="0" t="0" r="r" b="b"/>
                <a:pathLst>
                  <a:path w="388" h="1707">
                    <a:moveTo>
                      <a:pt x="83" y="0"/>
                    </a:moveTo>
                    <a:lnTo>
                      <a:pt x="0" y="95"/>
                    </a:lnTo>
                    <a:lnTo>
                      <a:pt x="243" y="1707"/>
                    </a:lnTo>
                    <a:lnTo>
                      <a:pt x="388" y="1464"/>
                    </a:lnTo>
                    <a:lnTo>
                      <a:pt x="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3" name="Group 143"/>
            <p:cNvGrpSpPr>
              <a:grpSpLocks/>
            </p:cNvGrpSpPr>
            <p:nvPr/>
          </p:nvGrpSpPr>
          <p:grpSpPr bwMode="auto">
            <a:xfrm>
              <a:off x="8139" y="1440"/>
              <a:ext cx="1571" cy="1719"/>
              <a:chOff x="8139" y="1440"/>
              <a:chExt cx="1571" cy="1719"/>
            </a:xfrm>
          </p:grpSpPr>
          <p:sp>
            <p:nvSpPr>
              <p:cNvPr id="295" name="Freeform 144"/>
              <p:cNvSpPr>
                <a:spLocks/>
              </p:cNvSpPr>
              <p:nvPr/>
            </p:nvSpPr>
            <p:spPr bwMode="auto">
              <a:xfrm>
                <a:off x="8139" y="1440"/>
                <a:ext cx="1571" cy="1719"/>
              </a:xfrm>
              <a:custGeom>
                <a:avLst/>
                <a:gdLst>
                  <a:gd name="T0" fmla="+- 0 9710 8139"/>
                  <a:gd name="T1" fmla="*/ T0 w 1571"/>
                  <a:gd name="T2" fmla="+- 0 1440 1440"/>
                  <a:gd name="T3" fmla="*/ 1440 h 1719"/>
                  <a:gd name="T4" fmla="+- 0 8284 8139"/>
                  <a:gd name="T5" fmla="*/ T4 w 1571"/>
                  <a:gd name="T6" fmla="+- 0 2916 1440"/>
                  <a:gd name="T7" fmla="*/ 2916 h 1719"/>
                  <a:gd name="T8" fmla="+- 0 8139 8139"/>
                  <a:gd name="T9" fmla="*/ T8 w 1571"/>
                  <a:gd name="T10" fmla="+- 0 3159 1440"/>
                  <a:gd name="T11" fmla="*/ 3159 h 1719"/>
                  <a:gd name="T12" fmla="+- 0 9624 8139"/>
                  <a:gd name="T13" fmla="*/ T12 w 1571"/>
                  <a:gd name="T14" fmla="+- 0 1583 1440"/>
                  <a:gd name="T15" fmla="*/ 1583 h 1719"/>
                  <a:gd name="T16" fmla="+- 0 9710 8139"/>
                  <a:gd name="T17" fmla="*/ T16 w 1571"/>
                  <a:gd name="T18" fmla="+- 0 1440 1440"/>
                  <a:gd name="T19" fmla="*/ 1440 h 1719"/>
                </a:gdLst>
                <a:ahLst/>
                <a:cxnLst>
                  <a:cxn ang="0">
                    <a:pos x="T1" y="T3"/>
                  </a:cxn>
                  <a:cxn ang="0">
                    <a:pos x="T5" y="T7"/>
                  </a:cxn>
                  <a:cxn ang="0">
                    <a:pos x="T9" y="T11"/>
                  </a:cxn>
                  <a:cxn ang="0">
                    <a:pos x="T13" y="T15"/>
                  </a:cxn>
                  <a:cxn ang="0">
                    <a:pos x="T17" y="T19"/>
                  </a:cxn>
                </a:cxnLst>
                <a:rect l="0" t="0" r="r" b="b"/>
                <a:pathLst>
                  <a:path w="1571" h="1719">
                    <a:moveTo>
                      <a:pt x="1571" y="0"/>
                    </a:moveTo>
                    <a:lnTo>
                      <a:pt x="145" y="1476"/>
                    </a:lnTo>
                    <a:lnTo>
                      <a:pt x="0" y="1719"/>
                    </a:lnTo>
                    <a:lnTo>
                      <a:pt x="1485" y="143"/>
                    </a:lnTo>
                    <a:lnTo>
                      <a:pt x="15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4" name="Group 145"/>
            <p:cNvGrpSpPr>
              <a:grpSpLocks/>
            </p:cNvGrpSpPr>
            <p:nvPr/>
          </p:nvGrpSpPr>
          <p:grpSpPr bwMode="auto">
            <a:xfrm>
              <a:off x="7698" y="1547"/>
              <a:ext cx="441" cy="1837"/>
              <a:chOff x="7698" y="1547"/>
              <a:chExt cx="441" cy="1837"/>
            </a:xfrm>
          </p:grpSpPr>
          <p:sp>
            <p:nvSpPr>
              <p:cNvPr id="294" name="Freeform 146"/>
              <p:cNvSpPr>
                <a:spLocks/>
              </p:cNvSpPr>
              <p:nvPr/>
            </p:nvSpPr>
            <p:spPr bwMode="auto">
              <a:xfrm>
                <a:off x="7698" y="1547"/>
                <a:ext cx="441" cy="1837"/>
              </a:xfrm>
              <a:custGeom>
                <a:avLst/>
                <a:gdLst>
                  <a:gd name="T0" fmla="+- 0 7896 7698"/>
                  <a:gd name="T1" fmla="*/ T0 w 441"/>
                  <a:gd name="T2" fmla="+- 0 1547 1547"/>
                  <a:gd name="T3" fmla="*/ 1547 h 1837"/>
                  <a:gd name="T4" fmla="+- 0 7714 7698"/>
                  <a:gd name="T5" fmla="*/ T4 w 441"/>
                  <a:gd name="T6" fmla="+- 0 1770 1547"/>
                  <a:gd name="T7" fmla="*/ 1770 h 1837"/>
                  <a:gd name="T8" fmla="+- 0 7698 7698"/>
                  <a:gd name="T9" fmla="*/ T8 w 441"/>
                  <a:gd name="T10" fmla="+- 0 3078 1547"/>
                  <a:gd name="T11" fmla="*/ 3078 h 1837"/>
                  <a:gd name="T12" fmla="+- 0 8004 7698"/>
                  <a:gd name="T13" fmla="*/ T12 w 441"/>
                  <a:gd name="T14" fmla="+- 0 3384 1547"/>
                  <a:gd name="T15" fmla="*/ 3384 h 1837"/>
                  <a:gd name="T16" fmla="+- 0 8139 7698"/>
                  <a:gd name="T17" fmla="*/ T16 w 441"/>
                  <a:gd name="T18" fmla="+- 0 3159 1547"/>
                  <a:gd name="T19" fmla="*/ 3159 h 1837"/>
                  <a:gd name="T20" fmla="+- 0 7896 7698"/>
                  <a:gd name="T21" fmla="*/ T20 w 441"/>
                  <a:gd name="T22" fmla="+- 0 1547 1547"/>
                  <a:gd name="T23" fmla="*/ 1547 h 1837"/>
                </a:gdLst>
                <a:ahLst/>
                <a:cxnLst>
                  <a:cxn ang="0">
                    <a:pos x="T1" y="T3"/>
                  </a:cxn>
                  <a:cxn ang="0">
                    <a:pos x="T5" y="T7"/>
                  </a:cxn>
                  <a:cxn ang="0">
                    <a:pos x="T9" y="T11"/>
                  </a:cxn>
                  <a:cxn ang="0">
                    <a:pos x="T13" y="T15"/>
                  </a:cxn>
                  <a:cxn ang="0">
                    <a:pos x="T17" y="T19"/>
                  </a:cxn>
                  <a:cxn ang="0">
                    <a:pos x="T21" y="T23"/>
                  </a:cxn>
                </a:cxnLst>
                <a:rect l="0" t="0" r="r" b="b"/>
                <a:pathLst>
                  <a:path w="441" h="1837">
                    <a:moveTo>
                      <a:pt x="198" y="0"/>
                    </a:moveTo>
                    <a:lnTo>
                      <a:pt x="16" y="223"/>
                    </a:lnTo>
                    <a:lnTo>
                      <a:pt x="0" y="1531"/>
                    </a:lnTo>
                    <a:lnTo>
                      <a:pt x="306" y="1837"/>
                    </a:lnTo>
                    <a:lnTo>
                      <a:pt x="441" y="1612"/>
                    </a:lnTo>
                    <a:lnTo>
                      <a:pt x="19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5" name="Group 147"/>
            <p:cNvGrpSpPr>
              <a:grpSpLocks/>
            </p:cNvGrpSpPr>
            <p:nvPr/>
          </p:nvGrpSpPr>
          <p:grpSpPr bwMode="auto">
            <a:xfrm>
              <a:off x="8013" y="1557"/>
              <a:ext cx="1633" cy="1825"/>
              <a:chOff x="8013" y="1557"/>
              <a:chExt cx="1633" cy="1825"/>
            </a:xfrm>
          </p:grpSpPr>
          <p:sp>
            <p:nvSpPr>
              <p:cNvPr id="293" name="Freeform 148"/>
              <p:cNvSpPr>
                <a:spLocks/>
              </p:cNvSpPr>
              <p:nvPr/>
            </p:nvSpPr>
            <p:spPr bwMode="auto">
              <a:xfrm>
                <a:off x="8013" y="1557"/>
                <a:ext cx="1633" cy="1825"/>
              </a:xfrm>
              <a:custGeom>
                <a:avLst/>
                <a:gdLst>
                  <a:gd name="T0" fmla="+- 0 9646 8013"/>
                  <a:gd name="T1" fmla="*/ T0 w 1633"/>
                  <a:gd name="T2" fmla="+- 0 1557 1557"/>
                  <a:gd name="T3" fmla="*/ 1557 h 1825"/>
                  <a:gd name="T4" fmla="+- 0 8148 8013"/>
                  <a:gd name="T5" fmla="*/ T4 w 1633"/>
                  <a:gd name="T6" fmla="+- 0 3149 1557"/>
                  <a:gd name="T7" fmla="*/ 3149 h 1825"/>
                  <a:gd name="T8" fmla="+- 0 8013 8013"/>
                  <a:gd name="T9" fmla="*/ T8 w 1633"/>
                  <a:gd name="T10" fmla="+- 0 3382 1557"/>
                  <a:gd name="T11" fmla="*/ 3382 h 1825"/>
                  <a:gd name="T12" fmla="+- 0 8383 8013"/>
                  <a:gd name="T13" fmla="*/ T12 w 1633"/>
                  <a:gd name="T14" fmla="+- 0 3074 1557"/>
                  <a:gd name="T15" fmla="*/ 3074 h 1825"/>
                  <a:gd name="T16" fmla="+- 0 9517 8013"/>
                  <a:gd name="T17" fmla="*/ T16 w 1633"/>
                  <a:gd name="T18" fmla="+- 0 1774 1557"/>
                  <a:gd name="T19" fmla="*/ 1774 h 1825"/>
                  <a:gd name="T20" fmla="+- 0 9646 8013"/>
                  <a:gd name="T21" fmla="*/ T20 w 1633"/>
                  <a:gd name="T22" fmla="+- 0 1557 1557"/>
                  <a:gd name="T23" fmla="*/ 1557 h 1825"/>
                </a:gdLst>
                <a:ahLst/>
                <a:cxnLst>
                  <a:cxn ang="0">
                    <a:pos x="T1" y="T3"/>
                  </a:cxn>
                  <a:cxn ang="0">
                    <a:pos x="T5" y="T7"/>
                  </a:cxn>
                  <a:cxn ang="0">
                    <a:pos x="T9" y="T11"/>
                  </a:cxn>
                  <a:cxn ang="0">
                    <a:pos x="T13" y="T15"/>
                  </a:cxn>
                  <a:cxn ang="0">
                    <a:pos x="T17" y="T19"/>
                  </a:cxn>
                  <a:cxn ang="0">
                    <a:pos x="T21" y="T23"/>
                  </a:cxn>
                </a:cxnLst>
                <a:rect l="0" t="0" r="r" b="b"/>
                <a:pathLst>
                  <a:path w="1633" h="1825">
                    <a:moveTo>
                      <a:pt x="1633" y="0"/>
                    </a:moveTo>
                    <a:lnTo>
                      <a:pt x="135" y="1592"/>
                    </a:lnTo>
                    <a:lnTo>
                      <a:pt x="0" y="1825"/>
                    </a:lnTo>
                    <a:lnTo>
                      <a:pt x="370" y="1517"/>
                    </a:lnTo>
                    <a:lnTo>
                      <a:pt x="1504" y="217"/>
                    </a:lnTo>
                    <a:lnTo>
                      <a:pt x="163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6" name="Group 149"/>
            <p:cNvGrpSpPr>
              <a:grpSpLocks/>
            </p:cNvGrpSpPr>
            <p:nvPr/>
          </p:nvGrpSpPr>
          <p:grpSpPr bwMode="auto">
            <a:xfrm>
              <a:off x="7111" y="1880"/>
              <a:ext cx="590" cy="1189"/>
              <a:chOff x="7111" y="1880"/>
              <a:chExt cx="590" cy="1189"/>
            </a:xfrm>
          </p:grpSpPr>
          <p:sp>
            <p:nvSpPr>
              <p:cNvPr id="292" name="Freeform 150"/>
              <p:cNvSpPr>
                <a:spLocks/>
              </p:cNvSpPr>
              <p:nvPr/>
            </p:nvSpPr>
            <p:spPr bwMode="auto">
              <a:xfrm>
                <a:off x="7111" y="1880"/>
                <a:ext cx="590" cy="1189"/>
              </a:xfrm>
              <a:custGeom>
                <a:avLst/>
                <a:gdLst>
                  <a:gd name="T0" fmla="+- 0 7621 7111"/>
                  <a:gd name="T1" fmla="*/ T0 w 590"/>
                  <a:gd name="T2" fmla="+- 0 1880 1880"/>
                  <a:gd name="T3" fmla="*/ 1880 h 1189"/>
                  <a:gd name="T4" fmla="+- 0 7111 7111"/>
                  <a:gd name="T5" fmla="*/ T4 w 590"/>
                  <a:gd name="T6" fmla="+- 0 2478 1880"/>
                  <a:gd name="T7" fmla="*/ 2478 h 1189"/>
                  <a:gd name="T8" fmla="+- 0 7701 7111"/>
                  <a:gd name="T9" fmla="*/ T8 w 590"/>
                  <a:gd name="T10" fmla="+- 0 3069 1880"/>
                  <a:gd name="T11" fmla="*/ 3069 h 1189"/>
                  <a:gd name="T12" fmla="+- 0 7621 7111"/>
                  <a:gd name="T13" fmla="*/ T12 w 590"/>
                  <a:gd name="T14" fmla="+- 0 1880 1880"/>
                  <a:gd name="T15" fmla="*/ 1880 h 1189"/>
                </a:gdLst>
                <a:ahLst/>
                <a:cxnLst>
                  <a:cxn ang="0">
                    <a:pos x="T1" y="T3"/>
                  </a:cxn>
                  <a:cxn ang="0">
                    <a:pos x="T5" y="T7"/>
                  </a:cxn>
                  <a:cxn ang="0">
                    <a:pos x="T9" y="T11"/>
                  </a:cxn>
                  <a:cxn ang="0">
                    <a:pos x="T13" y="T15"/>
                  </a:cxn>
                </a:cxnLst>
                <a:rect l="0" t="0" r="r" b="b"/>
                <a:pathLst>
                  <a:path w="590" h="1189">
                    <a:moveTo>
                      <a:pt x="510" y="0"/>
                    </a:moveTo>
                    <a:lnTo>
                      <a:pt x="0" y="598"/>
                    </a:lnTo>
                    <a:lnTo>
                      <a:pt x="590" y="1189"/>
                    </a:lnTo>
                    <a:lnTo>
                      <a:pt x="51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7" name="Group 151"/>
            <p:cNvGrpSpPr>
              <a:grpSpLocks/>
            </p:cNvGrpSpPr>
            <p:nvPr/>
          </p:nvGrpSpPr>
          <p:grpSpPr bwMode="auto">
            <a:xfrm>
              <a:off x="8385" y="1883"/>
              <a:ext cx="1060" cy="1187"/>
              <a:chOff x="8385" y="1883"/>
              <a:chExt cx="1060" cy="1187"/>
            </a:xfrm>
          </p:grpSpPr>
          <p:sp>
            <p:nvSpPr>
              <p:cNvPr id="291" name="Freeform 152"/>
              <p:cNvSpPr>
                <a:spLocks/>
              </p:cNvSpPr>
              <p:nvPr/>
            </p:nvSpPr>
            <p:spPr bwMode="auto">
              <a:xfrm>
                <a:off x="8385" y="1883"/>
                <a:ext cx="1060" cy="1187"/>
              </a:xfrm>
              <a:custGeom>
                <a:avLst/>
                <a:gdLst>
                  <a:gd name="T0" fmla="+- 0 9446 8385"/>
                  <a:gd name="T1" fmla="*/ T0 w 1060"/>
                  <a:gd name="T2" fmla="+- 0 1883 1883"/>
                  <a:gd name="T3" fmla="*/ 1883 h 1187"/>
                  <a:gd name="T4" fmla="+- 0 8385 8385"/>
                  <a:gd name="T5" fmla="*/ T4 w 1060"/>
                  <a:gd name="T6" fmla="+- 0 3070 1883"/>
                  <a:gd name="T7" fmla="*/ 3070 h 1187"/>
                  <a:gd name="T8" fmla="+- 0 9079 8385"/>
                  <a:gd name="T9" fmla="*/ T8 w 1060"/>
                  <a:gd name="T10" fmla="+- 0 2485 1883"/>
                  <a:gd name="T11" fmla="*/ 2485 h 1187"/>
                  <a:gd name="T12" fmla="+- 0 9446 8385"/>
                  <a:gd name="T13" fmla="*/ T12 w 1060"/>
                  <a:gd name="T14" fmla="+- 0 1883 1883"/>
                  <a:gd name="T15" fmla="*/ 1883 h 1187"/>
                </a:gdLst>
                <a:ahLst/>
                <a:cxnLst>
                  <a:cxn ang="0">
                    <a:pos x="T1" y="T3"/>
                  </a:cxn>
                  <a:cxn ang="0">
                    <a:pos x="T5" y="T7"/>
                  </a:cxn>
                  <a:cxn ang="0">
                    <a:pos x="T9" y="T11"/>
                  </a:cxn>
                  <a:cxn ang="0">
                    <a:pos x="T13" y="T15"/>
                  </a:cxn>
                </a:cxnLst>
                <a:rect l="0" t="0" r="r" b="b"/>
                <a:pathLst>
                  <a:path w="1060" h="1187">
                    <a:moveTo>
                      <a:pt x="1061" y="0"/>
                    </a:moveTo>
                    <a:lnTo>
                      <a:pt x="0" y="1187"/>
                    </a:lnTo>
                    <a:lnTo>
                      <a:pt x="694" y="602"/>
                    </a:lnTo>
                    <a:lnTo>
                      <a:pt x="106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8" name="Group 153"/>
            <p:cNvGrpSpPr>
              <a:grpSpLocks/>
            </p:cNvGrpSpPr>
            <p:nvPr/>
          </p:nvGrpSpPr>
          <p:grpSpPr bwMode="auto">
            <a:xfrm>
              <a:off x="7982" y="1054"/>
              <a:ext cx="1963" cy="1863"/>
              <a:chOff x="7982" y="1054"/>
              <a:chExt cx="1963" cy="1863"/>
            </a:xfrm>
          </p:grpSpPr>
          <p:sp>
            <p:nvSpPr>
              <p:cNvPr id="289" name="Freeform 154"/>
              <p:cNvSpPr>
                <a:spLocks/>
              </p:cNvSpPr>
              <p:nvPr/>
            </p:nvSpPr>
            <p:spPr bwMode="auto">
              <a:xfrm>
                <a:off x="7982" y="1054"/>
                <a:ext cx="1963" cy="1863"/>
              </a:xfrm>
              <a:custGeom>
                <a:avLst/>
                <a:gdLst>
                  <a:gd name="T0" fmla="+- 0 8323 7982"/>
                  <a:gd name="T1" fmla="*/ T0 w 1963"/>
                  <a:gd name="T2" fmla="+- 0 1054 1054"/>
                  <a:gd name="T3" fmla="*/ 1054 h 1863"/>
                  <a:gd name="T4" fmla="+- 0 7982 7982"/>
                  <a:gd name="T5" fmla="*/ T4 w 1963"/>
                  <a:gd name="T6" fmla="+- 0 1453 1054"/>
                  <a:gd name="T7" fmla="*/ 1453 h 1863"/>
                  <a:gd name="T8" fmla="+- 0 8286 7982"/>
                  <a:gd name="T9" fmla="*/ T8 w 1963"/>
                  <a:gd name="T10" fmla="+- 0 2917 1054"/>
                  <a:gd name="T11" fmla="*/ 2917 h 1863"/>
                  <a:gd name="T12" fmla="+- 0 9626 7982"/>
                  <a:gd name="T13" fmla="*/ T12 w 1963"/>
                  <a:gd name="T14" fmla="+- 0 1527 1054"/>
                  <a:gd name="T15" fmla="*/ 1527 h 1863"/>
                  <a:gd name="T16" fmla="+- 0 9125 7982"/>
                  <a:gd name="T17" fmla="*/ T16 w 1963"/>
                  <a:gd name="T18" fmla="+- 0 1527 1054"/>
                  <a:gd name="T19" fmla="*/ 1527 h 1863"/>
                  <a:gd name="T20" fmla="+- 0 8323 7982"/>
                  <a:gd name="T21" fmla="*/ T20 w 1963"/>
                  <a:gd name="T22" fmla="+- 0 1054 1054"/>
                  <a:gd name="T23" fmla="*/ 1054 h 1863"/>
                </a:gdLst>
                <a:ahLst/>
                <a:cxnLst>
                  <a:cxn ang="0">
                    <a:pos x="T1" y="T3"/>
                  </a:cxn>
                  <a:cxn ang="0">
                    <a:pos x="T5" y="T7"/>
                  </a:cxn>
                  <a:cxn ang="0">
                    <a:pos x="T9" y="T11"/>
                  </a:cxn>
                  <a:cxn ang="0">
                    <a:pos x="T13" y="T15"/>
                  </a:cxn>
                  <a:cxn ang="0">
                    <a:pos x="T17" y="T19"/>
                  </a:cxn>
                  <a:cxn ang="0">
                    <a:pos x="T21" y="T23"/>
                  </a:cxn>
                </a:cxnLst>
                <a:rect l="0" t="0" r="r" b="b"/>
                <a:pathLst>
                  <a:path w="1963" h="1863">
                    <a:moveTo>
                      <a:pt x="341" y="0"/>
                    </a:moveTo>
                    <a:lnTo>
                      <a:pt x="0" y="399"/>
                    </a:lnTo>
                    <a:lnTo>
                      <a:pt x="304" y="1863"/>
                    </a:lnTo>
                    <a:lnTo>
                      <a:pt x="1644" y="473"/>
                    </a:lnTo>
                    <a:lnTo>
                      <a:pt x="1143" y="473"/>
                    </a:lnTo>
                    <a:lnTo>
                      <a:pt x="34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0" name="Freeform 155"/>
              <p:cNvSpPr>
                <a:spLocks/>
              </p:cNvSpPr>
              <p:nvPr/>
            </p:nvSpPr>
            <p:spPr bwMode="auto">
              <a:xfrm>
                <a:off x="7982" y="1054"/>
                <a:ext cx="1963" cy="1863"/>
              </a:xfrm>
              <a:custGeom>
                <a:avLst/>
                <a:gdLst>
                  <a:gd name="T0" fmla="+- 0 9946 7982"/>
                  <a:gd name="T1" fmla="*/ T0 w 1963"/>
                  <a:gd name="T2" fmla="+- 0 1061 1054"/>
                  <a:gd name="T3" fmla="*/ 1061 h 1863"/>
                  <a:gd name="T4" fmla="+- 0 9125 7982"/>
                  <a:gd name="T5" fmla="*/ T4 w 1963"/>
                  <a:gd name="T6" fmla="+- 0 1527 1054"/>
                  <a:gd name="T7" fmla="*/ 1527 h 1863"/>
                  <a:gd name="T8" fmla="+- 0 9626 7982"/>
                  <a:gd name="T9" fmla="*/ T8 w 1963"/>
                  <a:gd name="T10" fmla="+- 0 1527 1054"/>
                  <a:gd name="T11" fmla="*/ 1527 h 1863"/>
                  <a:gd name="T12" fmla="+- 0 9714 7982"/>
                  <a:gd name="T13" fmla="*/ T12 w 1963"/>
                  <a:gd name="T14" fmla="+- 0 1436 1054"/>
                  <a:gd name="T15" fmla="*/ 1436 h 1863"/>
                  <a:gd name="T16" fmla="+- 0 9946 7982"/>
                  <a:gd name="T17" fmla="*/ T16 w 1963"/>
                  <a:gd name="T18" fmla="+- 0 1061 1054"/>
                  <a:gd name="T19" fmla="*/ 1061 h 1863"/>
                </a:gdLst>
                <a:ahLst/>
                <a:cxnLst>
                  <a:cxn ang="0">
                    <a:pos x="T1" y="T3"/>
                  </a:cxn>
                  <a:cxn ang="0">
                    <a:pos x="T5" y="T7"/>
                  </a:cxn>
                  <a:cxn ang="0">
                    <a:pos x="T9" y="T11"/>
                  </a:cxn>
                  <a:cxn ang="0">
                    <a:pos x="T13" y="T15"/>
                  </a:cxn>
                  <a:cxn ang="0">
                    <a:pos x="T17" y="T19"/>
                  </a:cxn>
                </a:cxnLst>
                <a:rect l="0" t="0" r="r" b="b"/>
                <a:pathLst>
                  <a:path w="1963" h="1863">
                    <a:moveTo>
                      <a:pt x="1964" y="7"/>
                    </a:moveTo>
                    <a:lnTo>
                      <a:pt x="1143" y="473"/>
                    </a:lnTo>
                    <a:lnTo>
                      <a:pt x="1644" y="473"/>
                    </a:lnTo>
                    <a:lnTo>
                      <a:pt x="1732" y="382"/>
                    </a:lnTo>
                    <a:lnTo>
                      <a:pt x="1964" y="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9" name="Group 156"/>
            <p:cNvGrpSpPr>
              <a:grpSpLocks/>
            </p:cNvGrpSpPr>
            <p:nvPr/>
          </p:nvGrpSpPr>
          <p:grpSpPr bwMode="auto">
            <a:xfrm>
              <a:off x="6312" y="1050"/>
              <a:ext cx="2007" cy="1430"/>
              <a:chOff x="6312" y="1050"/>
              <a:chExt cx="2007" cy="1430"/>
            </a:xfrm>
          </p:grpSpPr>
          <p:sp>
            <p:nvSpPr>
              <p:cNvPr id="288" name="Freeform 157"/>
              <p:cNvSpPr>
                <a:spLocks/>
              </p:cNvSpPr>
              <p:nvPr/>
            </p:nvSpPr>
            <p:spPr bwMode="auto">
              <a:xfrm>
                <a:off x="6312" y="1050"/>
                <a:ext cx="2007" cy="1430"/>
              </a:xfrm>
              <a:custGeom>
                <a:avLst/>
                <a:gdLst>
                  <a:gd name="T0" fmla="+- 0 8319 6312"/>
                  <a:gd name="T1" fmla="*/ T0 w 2007"/>
                  <a:gd name="T2" fmla="+- 0 1050 1050"/>
                  <a:gd name="T3" fmla="*/ 1050 h 1430"/>
                  <a:gd name="T4" fmla="+- 0 7704 6312"/>
                  <a:gd name="T5" fmla="*/ T4 w 2007"/>
                  <a:gd name="T6" fmla="+- 0 1050 1050"/>
                  <a:gd name="T7" fmla="*/ 1050 h 1430"/>
                  <a:gd name="T8" fmla="+- 0 6312 6312"/>
                  <a:gd name="T9" fmla="*/ T8 w 2007"/>
                  <a:gd name="T10" fmla="+- 0 2480 1050"/>
                  <a:gd name="T11" fmla="*/ 2480 h 1430"/>
                  <a:gd name="T12" fmla="+- 0 7110 6312"/>
                  <a:gd name="T13" fmla="*/ T12 w 2007"/>
                  <a:gd name="T14" fmla="+- 0 2480 1050"/>
                  <a:gd name="T15" fmla="*/ 2480 h 1430"/>
                  <a:gd name="T16" fmla="+- 0 8319 6312"/>
                  <a:gd name="T17" fmla="*/ T16 w 2007"/>
                  <a:gd name="T18" fmla="+- 0 1050 1050"/>
                  <a:gd name="T19" fmla="*/ 1050 h 1430"/>
                </a:gdLst>
                <a:ahLst/>
                <a:cxnLst>
                  <a:cxn ang="0">
                    <a:pos x="T1" y="T3"/>
                  </a:cxn>
                  <a:cxn ang="0">
                    <a:pos x="T5" y="T7"/>
                  </a:cxn>
                  <a:cxn ang="0">
                    <a:pos x="T9" y="T11"/>
                  </a:cxn>
                  <a:cxn ang="0">
                    <a:pos x="T13" y="T15"/>
                  </a:cxn>
                  <a:cxn ang="0">
                    <a:pos x="T17" y="T19"/>
                  </a:cxn>
                </a:cxnLst>
                <a:rect l="0" t="0" r="r" b="b"/>
                <a:pathLst>
                  <a:path w="2007" h="1430">
                    <a:moveTo>
                      <a:pt x="2007" y="0"/>
                    </a:moveTo>
                    <a:lnTo>
                      <a:pt x="1392" y="0"/>
                    </a:lnTo>
                    <a:lnTo>
                      <a:pt x="0" y="1430"/>
                    </a:lnTo>
                    <a:lnTo>
                      <a:pt x="798" y="1430"/>
                    </a:lnTo>
                    <a:lnTo>
                      <a:pt x="2007"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0" name="Group 158"/>
            <p:cNvGrpSpPr>
              <a:grpSpLocks/>
            </p:cNvGrpSpPr>
            <p:nvPr/>
          </p:nvGrpSpPr>
          <p:grpSpPr bwMode="auto">
            <a:xfrm>
              <a:off x="9083" y="1058"/>
              <a:ext cx="1550" cy="1420"/>
              <a:chOff x="9083" y="1058"/>
              <a:chExt cx="1550" cy="1420"/>
            </a:xfrm>
          </p:grpSpPr>
          <p:sp>
            <p:nvSpPr>
              <p:cNvPr id="287" name="Freeform 159"/>
              <p:cNvSpPr>
                <a:spLocks/>
              </p:cNvSpPr>
              <p:nvPr/>
            </p:nvSpPr>
            <p:spPr bwMode="auto">
              <a:xfrm>
                <a:off x="9083" y="1058"/>
                <a:ext cx="1550" cy="1420"/>
              </a:xfrm>
              <a:custGeom>
                <a:avLst/>
                <a:gdLst>
                  <a:gd name="T0" fmla="+- 0 10633 9083"/>
                  <a:gd name="T1" fmla="*/ T0 w 1550"/>
                  <a:gd name="T2" fmla="+- 0 1058 1058"/>
                  <a:gd name="T3" fmla="*/ 1058 h 1420"/>
                  <a:gd name="T4" fmla="+- 0 9947 9083"/>
                  <a:gd name="T5" fmla="*/ T4 w 1550"/>
                  <a:gd name="T6" fmla="+- 0 1058 1058"/>
                  <a:gd name="T7" fmla="*/ 1058 h 1420"/>
                  <a:gd name="T8" fmla="+- 0 9083 9083"/>
                  <a:gd name="T9" fmla="*/ T8 w 1550"/>
                  <a:gd name="T10" fmla="+- 0 2478 1058"/>
                  <a:gd name="T11" fmla="*/ 2478 h 1420"/>
                  <a:gd name="T12" fmla="+- 0 9997 9083"/>
                  <a:gd name="T13" fmla="*/ T12 w 1550"/>
                  <a:gd name="T14" fmla="+- 0 2478 1058"/>
                  <a:gd name="T15" fmla="*/ 2478 h 1420"/>
                  <a:gd name="T16" fmla="+- 0 10633 9083"/>
                  <a:gd name="T17" fmla="*/ T16 w 1550"/>
                  <a:gd name="T18" fmla="+- 0 1058 1058"/>
                  <a:gd name="T19" fmla="*/ 1058 h 1420"/>
                </a:gdLst>
                <a:ahLst/>
                <a:cxnLst>
                  <a:cxn ang="0">
                    <a:pos x="T1" y="T3"/>
                  </a:cxn>
                  <a:cxn ang="0">
                    <a:pos x="T5" y="T7"/>
                  </a:cxn>
                  <a:cxn ang="0">
                    <a:pos x="T9" y="T11"/>
                  </a:cxn>
                  <a:cxn ang="0">
                    <a:pos x="T13" y="T15"/>
                  </a:cxn>
                  <a:cxn ang="0">
                    <a:pos x="T17" y="T19"/>
                  </a:cxn>
                </a:cxnLst>
                <a:rect l="0" t="0" r="r" b="b"/>
                <a:pathLst>
                  <a:path w="1550" h="1420">
                    <a:moveTo>
                      <a:pt x="1550" y="0"/>
                    </a:moveTo>
                    <a:lnTo>
                      <a:pt x="864" y="0"/>
                    </a:lnTo>
                    <a:lnTo>
                      <a:pt x="0" y="1420"/>
                    </a:lnTo>
                    <a:lnTo>
                      <a:pt x="914" y="1420"/>
                    </a:lnTo>
                    <a:lnTo>
                      <a:pt x="1550"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1" name="Group 160"/>
            <p:cNvGrpSpPr>
              <a:grpSpLocks/>
            </p:cNvGrpSpPr>
            <p:nvPr/>
          </p:nvGrpSpPr>
          <p:grpSpPr bwMode="auto">
            <a:xfrm>
              <a:off x="9997" y="1062"/>
              <a:ext cx="640" cy="3011"/>
              <a:chOff x="9997" y="1062"/>
              <a:chExt cx="640" cy="3011"/>
            </a:xfrm>
          </p:grpSpPr>
          <p:sp>
            <p:nvSpPr>
              <p:cNvPr id="286" name="Freeform 161"/>
              <p:cNvSpPr>
                <a:spLocks/>
              </p:cNvSpPr>
              <p:nvPr/>
            </p:nvSpPr>
            <p:spPr bwMode="auto">
              <a:xfrm>
                <a:off x="9997" y="1062"/>
                <a:ext cx="640" cy="3011"/>
              </a:xfrm>
              <a:custGeom>
                <a:avLst/>
                <a:gdLst>
                  <a:gd name="T0" fmla="+- 0 10636 9997"/>
                  <a:gd name="T1" fmla="*/ T0 w 640"/>
                  <a:gd name="T2" fmla="+- 0 1062 1062"/>
                  <a:gd name="T3" fmla="*/ 1062 h 3011"/>
                  <a:gd name="T4" fmla="+- 0 9997 9997"/>
                  <a:gd name="T5" fmla="*/ T4 w 640"/>
                  <a:gd name="T6" fmla="+- 0 2470 1062"/>
                  <a:gd name="T7" fmla="*/ 2470 h 3011"/>
                  <a:gd name="T8" fmla="+- 0 9997 9997"/>
                  <a:gd name="T9" fmla="*/ T8 w 640"/>
                  <a:gd name="T10" fmla="+- 0 4073 1062"/>
                  <a:gd name="T11" fmla="*/ 4073 h 3011"/>
                  <a:gd name="T12" fmla="+- 0 10636 9997"/>
                  <a:gd name="T13" fmla="*/ T12 w 640"/>
                  <a:gd name="T14" fmla="+- 0 2334 1062"/>
                  <a:gd name="T15" fmla="*/ 2334 h 3011"/>
                  <a:gd name="T16" fmla="+- 0 10636 9997"/>
                  <a:gd name="T17" fmla="*/ T16 w 640"/>
                  <a:gd name="T18" fmla="+- 0 1062 1062"/>
                  <a:gd name="T19" fmla="*/ 1062 h 3011"/>
                </a:gdLst>
                <a:ahLst/>
                <a:cxnLst>
                  <a:cxn ang="0">
                    <a:pos x="T1" y="T3"/>
                  </a:cxn>
                  <a:cxn ang="0">
                    <a:pos x="T5" y="T7"/>
                  </a:cxn>
                  <a:cxn ang="0">
                    <a:pos x="T9" y="T11"/>
                  </a:cxn>
                  <a:cxn ang="0">
                    <a:pos x="T13" y="T15"/>
                  </a:cxn>
                  <a:cxn ang="0">
                    <a:pos x="T17" y="T19"/>
                  </a:cxn>
                </a:cxnLst>
                <a:rect l="0" t="0" r="r" b="b"/>
                <a:pathLst>
                  <a:path w="640" h="3011">
                    <a:moveTo>
                      <a:pt x="639" y="0"/>
                    </a:moveTo>
                    <a:lnTo>
                      <a:pt x="0" y="1408"/>
                    </a:lnTo>
                    <a:lnTo>
                      <a:pt x="0" y="3011"/>
                    </a:lnTo>
                    <a:lnTo>
                      <a:pt x="639" y="1272"/>
                    </a:lnTo>
                    <a:lnTo>
                      <a:pt x="639"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2" name="Group 162"/>
            <p:cNvGrpSpPr>
              <a:grpSpLocks/>
            </p:cNvGrpSpPr>
            <p:nvPr/>
          </p:nvGrpSpPr>
          <p:grpSpPr bwMode="auto">
            <a:xfrm>
              <a:off x="6308" y="2478"/>
              <a:ext cx="3688" cy="1606"/>
              <a:chOff x="6308" y="2478"/>
              <a:chExt cx="3688" cy="1606"/>
            </a:xfrm>
          </p:grpSpPr>
          <p:sp>
            <p:nvSpPr>
              <p:cNvPr id="285" name="Freeform 163"/>
              <p:cNvSpPr>
                <a:spLocks/>
              </p:cNvSpPr>
              <p:nvPr/>
            </p:nvSpPr>
            <p:spPr bwMode="auto">
              <a:xfrm>
                <a:off x="6308" y="2478"/>
                <a:ext cx="3688" cy="1606"/>
              </a:xfrm>
              <a:custGeom>
                <a:avLst/>
                <a:gdLst>
                  <a:gd name="T0" fmla="+- 0 9997 6308"/>
                  <a:gd name="T1" fmla="*/ T0 w 3688"/>
                  <a:gd name="T2" fmla="+- 0 4084 2478"/>
                  <a:gd name="T3" fmla="*/ 4084 h 1606"/>
                  <a:gd name="T4" fmla="+- 0 6308 6308"/>
                  <a:gd name="T5" fmla="*/ T4 w 3688"/>
                  <a:gd name="T6" fmla="+- 0 4084 2478"/>
                  <a:gd name="T7" fmla="*/ 4084 h 1606"/>
                  <a:gd name="T8" fmla="+- 0 6308 6308"/>
                  <a:gd name="T9" fmla="*/ T8 w 3688"/>
                  <a:gd name="T10" fmla="+- 0 2478 2478"/>
                  <a:gd name="T11" fmla="*/ 2478 h 1606"/>
                  <a:gd name="T12" fmla="+- 0 7106 6308"/>
                  <a:gd name="T13" fmla="*/ T12 w 3688"/>
                  <a:gd name="T14" fmla="+- 0 2478 2478"/>
                  <a:gd name="T15" fmla="*/ 2478 h 1606"/>
                  <a:gd name="T16" fmla="+- 0 8009 6308"/>
                  <a:gd name="T17" fmla="*/ T16 w 3688"/>
                  <a:gd name="T18" fmla="+- 0 3392 2478"/>
                  <a:gd name="T19" fmla="*/ 3392 h 1606"/>
                  <a:gd name="T20" fmla="+- 0 9089 6308"/>
                  <a:gd name="T21" fmla="*/ T20 w 3688"/>
                  <a:gd name="T22" fmla="+- 0 2478 2478"/>
                  <a:gd name="T23" fmla="*/ 2478 h 1606"/>
                  <a:gd name="T24" fmla="+- 0 9997 6308"/>
                  <a:gd name="T25" fmla="*/ T24 w 3688"/>
                  <a:gd name="T26" fmla="+- 0 2478 2478"/>
                  <a:gd name="T27" fmla="*/ 2478 h 1606"/>
                  <a:gd name="T28" fmla="+- 0 9997 6308"/>
                  <a:gd name="T29" fmla="*/ T28 w 3688"/>
                  <a:gd name="T30" fmla="+- 0 4084 2478"/>
                  <a:gd name="T31" fmla="*/ 4084 h 160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8" h="1606">
                    <a:moveTo>
                      <a:pt x="3689" y="1606"/>
                    </a:moveTo>
                    <a:lnTo>
                      <a:pt x="0" y="1606"/>
                    </a:lnTo>
                    <a:lnTo>
                      <a:pt x="0" y="0"/>
                    </a:lnTo>
                    <a:lnTo>
                      <a:pt x="798" y="0"/>
                    </a:lnTo>
                    <a:lnTo>
                      <a:pt x="1701" y="914"/>
                    </a:lnTo>
                    <a:lnTo>
                      <a:pt x="2781" y="0"/>
                    </a:lnTo>
                    <a:lnTo>
                      <a:pt x="3689" y="0"/>
                    </a:lnTo>
                    <a:lnTo>
                      <a:pt x="3689" y="1606"/>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3" name="Group 164"/>
            <p:cNvGrpSpPr>
              <a:grpSpLocks/>
            </p:cNvGrpSpPr>
            <p:nvPr/>
          </p:nvGrpSpPr>
          <p:grpSpPr bwMode="auto">
            <a:xfrm>
              <a:off x="8003" y="1527"/>
              <a:ext cx="1119" cy="1865"/>
              <a:chOff x="8003" y="1527"/>
              <a:chExt cx="1119" cy="1865"/>
            </a:xfrm>
          </p:grpSpPr>
          <p:sp>
            <p:nvSpPr>
              <p:cNvPr id="284" name="Freeform 165"/>
              <p:cNvSpPr>
                <a:spLocks/>
              </p:cNvSpPr>
              <p:nvPr/>
            </p:nvSpPr>
            <p:spPr bwMode="auto">
              <a:xfrm>
                <a:off x="8003" y="1527"/>
                <a:ext cx="1119" cy="1865"/>
              </a:xfrm>
              <a:custGeom>
                <a:avLst/>
                <a:gdLst>
                  <a:gd name="T0" fmla="+- 0 8003 8003"/>
                  <a:gd name="T1" fmla="*/ T0 w 1119"/>
                  <a:gd name="T2" fmla="+- 0 3392 1527"/>
                  <a:gd name="T3" fmla="*/ 3392 h 1865"/>
                  <a:gd name="T4" fmla="+- 0 9122 8003"/>
                  <a:gd name="T5" fmla="*/ T4 w 1119"/>
                  <a:gd name="T6" fmla="+- 0 1527 1527"/>
                  <a:gd name="T7" fmla="*/ 1527 h 1865"/>
                </a:gdLst>
                <a:ahLst/>
                <a:cxnLst>
                  <a:cxn ang="0">
                    <a:pos x="T1" y="T3"/>
                  </a:cxn>
                  <a:cxn ang="0">
                    <a:pos x="T5" y="T7"/>
                  </a:cxn>
                </a:cxnLst>
                <a:rect l="0" t="0" r="r" b="b"/>
                <a:pathLst>
                  <a:path w="1119" h="1865">
                    <a:moveTo>
                      <a:pt x="0" y="1865"/>
                    </a:moveTo>
                    <a:lnTo>
                      <a:pt x="1119"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4" name="Group 166"/>
            <p:cNvGrpSpPr>
              <a:grpSpLocks/>
            </p:cNvGrpSpPr>
            <p:nvPr/>
          </p:nvGrpSpPr>
          <p:grpSpPr bwMode="auto">
            <a:xfrm>
              <a:off x="8323" y="1048"/>
              <a:ext cx="799" cy="478"/>
              <a:chOff x="8323" y="1048"/>
              <a:chExt cx="799" cy="478"/>
            </a:xfrm>
          </p:grpSpPr>
          <p:sp>
            <p:nvSpPr>
              <p:cNvPr id="283" name="Freeform 167"/>
              <p:cNvSpPr>
                <a:spLocks/>
              </p:cNvSpPr>
              <p:nvPr/>
            </p:nvSpPr>
            <p:spPr bwMode="auto">
              <a:xfrm>
                <a:off x="8323" y="1048"/>
                <a:ext cx="799" cy="478"/>
              </a:xfrm>
              <a:custGeom>
                <a:avLst/>
                <a:gdLst>
                  <a:gd name="T0" fmla="+- 0 8323 8323"/>
                  <a:gd name="T1" fmla="*/ T0 w 799"/>
                  <a:gd name="T2" fmla="+- 0 1048 1048"/>
                  <a:gd name="T3" fmla="*/ 1048 h 478"/>
                  <a:gd name="T4" fmla="+- 0 9122 8323"/>
                  <a:gd name="T5" fmla="*/ T4 w 799"/>
                  <a:gd name="T6" fmla="+- 0 1526 1048"/>
                  <a:gd name="T7" fmla="*/ 1526 h 478"/>
                </a:gdLst>
                <a:ahLst/>
                <a:cxnLst>
                  <a:cxn ang="0">
                    <a:pos x="T1" y="T3"/>
                  </a:cxn>
                  <a:cxn ang="0">
                    <a:pos x="T5" y="T7"/>
                  </a:cxn>
                </a:cxnLst>
                <a:rect l="0" t="0" r="r" b="b"/>
                <a:pathLst>
                  <a:path w="799" h="478">
                    <a:moveTo>
                      <a:pt x="0" y="0"/>
                    </a:moveTo>
                    <a:lnTo>
                      <a:pt x="799" y="47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5" name="Group 168"/>
            <p:cNvGrpSpPr>
              <a:grpSpLocks/>
            </p:cNvGrpSpPr>
            <p:nvPr/>
          </p:nvGrpSpPr>
          <p:grpSpPr bwMode="auto">
            <a:xfrm>
              <a:off x="9124" y="1059"/>
              <a:ext cx="824" cy="469"/>
              <a:chOff x="9124" y="1059"/>
              <a:chExt cx="824" cy="469"/>
            </a:xfrm>
          </p:grpSpPr>
          <p:sp>
            <p:nvSpPr>
              <p:cNvPr id="282" name="Freeform 169"/>
              <p:cNvSpPr>
                <a:spLocks/>
              </p:cNvSpPr>
              <p:nvPr/>
            </p:nvSpPr>
            <p:spPr bwMode="auto">
              <a:xfrm>
                <a:off x="9124" y="1059"/>
                <a:ext cx="824" cy="469"/>
              </a:xfrm>
              <a:custGeom>
                <a:avLst/>
                <a:gdLst>
                  <a:gd name="T0" fmla="+- 0 9948 9124"/>
                  <a:gd name="T1" fmla="*/ T0 w 824"/>
                  <a:gd name="T2" fmla="+- 0 1059 1059"/>
                  <a:gd name="T3" fmla="*/ 1059 h 469"/>
                  <a:gd name="T4" fmla="+- 0 9124 9124"/>
                  <a:gd name="T5" fmla="*/ T4 w 824"/>
                  <a:gd name="T6" fmla="+- 0 1527 1059"/>
                  <a:gd name="T7" fmla="*/ 1527 h 469"/>
                </a:gdLst>
                <a:ahLst/>
                <a:cxnLst>
                  <a:cxn ang="0">
                    <a:pos x="T1" y="T3"/>
                  </a:cxn>
                  <a:cxn ang="0">
                    <a:pos x="T5" y="T7"/>
                  </a:cxn>
                </a:cxnLst>
                <a:rect l="0" t="0" r="r" b="b"/>
                <a:pathLst>
                  <a:path w="824" h="469">
                    <a:moveTo>
                      <a:pt x="824" y="0"/>
                    </a:moveTo>
                    <a:lnTo>
                      <a:pt x="0" y="46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6" name="Group 170"/>
            <p:cNvGrpSpPr>
              <a:grpSpLocks/>
            </p:cNvGrpSpPr>
            <p:nvPr/>
          </p:nvGrpSpPr>
          <p:grpSpPr bwMode="auto">
            <a:xfrm>
              <a:off x="7937" y="3299"/>
              <a:ext cx="4" cy="7"/>
              <a:chOff x="7937" y="3299"/>
              <a:chExt cx="4" cy="7"/>
            </a:xfrm>
          </p:grpSpPr>
          <p:sp>
            <p:nvSpPr>
              <p:cNvPr id="281" name="Freeform 171"/>
              <p:cNvSpPr>
                <a:spLocks/>
              </p:cNvSpPr>
              <p:nvPr/>
            </p:nvSpPr>
            <p:spPr bwMode="auto">
              <a:xfrm>
                <a:off x="7937" y="3299"/>
                <a:ext cx="4" cy="7"/>
              </a:xfrm>
              <a:custGeom>
                <a:avLst/>
                <a:gdLst>
                  <a:gd name="T0" fmla="+- 0 7937 7937"/>
                  <a:gd name="T1" fmla="*/ T0 w 4"/>
                  <a:gd name="T2" fmla="+- 0 3306 3299"/>
                  <a:gd name="T3" fmla="*/ 3306 h 7"/>
                  <a:gd name="T4" fmla="+- 0 7941 793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7" name="Group 172"/>
            <p:cNvGrpSpPr>
              <a:grpSpLocks/>
            </p:cNvGrpSpPr>
            <p:nvPr/>
          </p:nvGrpSpPr>
          <p:grpSpPr bwMode="auto">
            <a:xfrm>
              <a:off x="7950" y="1501"/>
              <a:ext cx="1080" cy="1784"/>
              <a:chOff x="7950" y="1501"/>
              <a:chExt cx="1080" cy="1784"/>
            </a:xfrm>
          </p:grpSpPr>
          <p:sp>
            <p:nvSpPr>
              <p:cNvPr id="280" name="Freeform 173"/>
              <p:cNvSpPr>
                <a:spLocks/>
              </p:cNvSpPr>
              <p:nvPr/>
            </p:nvSpPr>
            <p:spPr bwMode="auto">
              <a:xfrm>
                <a:off x="7950" y="1501"/>
                <a:ext cx="1080" cy="1784"/>
              </a:xfrm>
              <a:custGeom>
                <a:avLst/>
                <a:gdLst>
                  <a:gd name="T0" fmla="+- 0 7950 7950"/>
                  <a:gd name="T1" fmla="*/ T0 w 1080"/>
                  <a:gd name="T2" fmla="+- 0 3285 1501"/>
                  <a:gd name="T3" fmla="*/ 3285 h 1784"/>
                  <a:gd name="T4" fmla="+- 0 9030 7950"/>
                  <a:gd name="T5" fmla="*/ T4 w 1080"/>
                  <a:gd name="T6" fmla="+- 0 1501 1501"/>
                  <a:gd name="T7" fmla="*/ 1501 h 1784"/>
                </a:gdLst>
                <a:ahLst/>
                <a:cxnLst>
                  <a:cxn ang="0">
                    <a:pos x="T1" y="T3"/>
                  </a:cxn>
                  <a:cxn ang="0">
                    <a:pos x="T5" y="T7"/>
                  </a:cxn>
                </a:cxnLst>
                <a:rect l="0" t="0" r="r" b="b"/>
                <a:pathLst>
                  <a:path w="1080" h="1784">
                    <a:moveTo>
                      <a:pt x="0" y="1784"/>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8" name="Group 174"/>
            <p:cNvGrpSpPr>
              <a:grpSpLocks/>
            </p:cNvGrpSpPr>
            <p:nvPr/>
          </p:nvGrpSpPr>
          <p:grpSpPr bwMode="auto">
            <a:xfrm>
              <a:off x="9034" y="1487"/>
              <a:ext cx="4" cy="7"/>
              <a:chOff x="9034" y="1487"/>
              <a:chExt cx="4" cy="7"/>
            </a:xfrm>
          </p:grpSpPr>
          <p:sp>
            <p:nvSpPr>
              <p:cNvPr id="279" name="Freeform 175"/>
              <p:cNvSpPr>
                <a:spLocks/>
              </p:cNvSpPr>
              <p:nvPr/>
            </p:nvSpPr>
            <p:spPr bwMode="auto">
              <a:xfrm>
                <a:off x="9034" y="1487"/>
                <a:ext cx="4" cy="7"/>
              </a:xfrm>
              <a:custGeom>
                <a:avLst/>
                <a:gdLst>
                  <a:gd name="T0" fmla="+- 0 9034 9034"/>
                  <a:gd name="T1" fmla="*/ T0 w 4"/>
                  <a:gd name="T2" fmla="+- 0 1494 1487"/>
                  <a:gd name="T3" fmla="*/ 1494 h 7"/>
                  <a:gd name="T4" fmla="+- 0 9039 9034"/>
                  <a:gd name="T5" fmla="*/ T4 w 4"/>
                  <a:gd name="T6" fmla="+- 0 1487 1487"/>
                  <a:gd name="T7" fmla="*/ 1487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9" name="Group 176"/>
            <p:cNvGrpSpPr>
              <a:grpSpLocks/>
            </p:cNvGrpSpPr>
            <p:nvPr/>
          </p:nvGrpSpPr>
          <p:grpSpPr bwMode="auto">
            <a:xfrm>
              <a:off x="7654" y="3034"/>
              <a:ext cx="5" cy="7"/>
              <a:chOff x="7654" y="3034"/>
              <a:chExt cx="5" cy="7"/>
            </a:xfrm>
          </p:grpSpPr>
          <p:sp>
            <p:nvSpPr>
              <p:cNvPr id="278" name="Freeform 177"/>
              <p:cNvSpPr>
                <a:spLocks/>
              </p:cNvSpPr>
              <p:nvPr/>
            </p:nvSpPr>
            <p:spPr bwMode="auto">
              <a:xfrm>
                <a:off x="7654" y="3034"/>
                <a:ext cx="5" cy="7"/>
              </a:xfrm>
              <a:custGeom>
                <a:avLst/>
                <a:gdLst>
                  <a:gd name="T0" fmla="+- 0 7654 7654"/>
                  <a:gd name="T1" fmla="*/ T0 w 5"/>
                  <a:gd name="T2" fmla="+- 0 3040 3034"/>
                  <a:gd name="T3" fmla="*/ 3040 h 7"/>
                  <a:gd name="T4" fmla="+- 0 7659 7654"/>
                  <a:gd name="T5" fmla="*/ T4 w 5"/>
                  <a:gd name="T6" fmla="+- 0 3034 3034"/>
                  <a:gd name="T7" fmla="*/ 3034 h 7"/>
                </a:gdLst>
                <a:ahLst/>
                <a:cxnLst>
                  <a:cxn ang="0">
                    <a:pos x="T1" y="T3"/>
                  </a:cxn>
                  <a:cxn ang="0">
                    <a:pos x="T5" y="T7"/>
                  </a:cxn>
                </a:cxnLst>
                <a:rect l="0" t="0" r="r" b="b"/>
                <a:pathLst>
                  <a:path w="5" h="7">
                    <a:moveTo>
                      <a:pt x="0" y="6"/>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0" name="Group 178"/>
            <p:cNvGrpSpPr>
              <a:grpSpLocks/>
            </p:cNvGrpSpPr>
            <p:nvPr/>
          </p:nvGrpSpPr>
          <p:grpSpPr bwMode="auto">
            <a:xfrm>
              <a:off x="7669" y="1371"/>
              <a:ext cx="1156" cy="1649"/>
              <a:chOff x="7669" y="1371"/>
              <a:chExt cx="1156" cy="1649"/>
            </a:xfrm>
          </p:grpSpPr>
          <p:sp>
            <p:nvSpPr>
              <p:cNvPr id="277" name="Freeform 179"/>
              <p:cNvSpPr>
                <a:spLocks/>
              </p:cNvSpPr>
              <p:nvPr/>
            </p:nvSpPr>
            <p:spPr bwMode="auto">
              <a:xfrm>
                <a:off x="7669" y="1371"/>
                <a:ext cx="1156" cy="1649"/>
              </a:xfrm>
              <a:custGeom>
                <a:avLst/>
                <a:gdLst>
                  <a:gd name="T0" fmla="+- 0 7669 7669"/>
                  <a:gd name="T1" fmla="*/ T0 w 1156"/>
                  <a:gd name="T2" fmla="+- 0 3020 1371"/>
                  <a:gd name="T3" fmla="*/ 3020 h 1649"/>
                  <a:gd name="T4" fmla="+- 0 8824 7669"/>
                  <a:gd name="T5" fmla="*/ T4 w 1156"/>
                  <a:gd name="T6" fmla="+- 0 1371 1371"/>
                  <a:gd name="T7" fmla="*/ 1371 h 1649"/>
                </a:gdLst>
                <a:ahLst/>
                <a:cxnLst>
                  <a:cxn ang="0">
                    <a:pos x="T1" y="T3"/>
                  </a:cxn>
                  <a:cxn ang="0">
                    <a:pos x="T5" y="T7"/>
                  </a:cxn>
                </a:cxnLst>
                <a:rect l="0" t="0" r="r" b="b"/>
                <a:pathLst>
                  <a:path w="1156" h="1649">
                    <a:moveTo>
                      <a:pt x="0" y="1649"/>
                    </a:moveTo>
                    <a:lnTo>
                      <a:pt x="115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1" name="Group 180"/>
            <p:cNvGrpSpPr>
              <a:grpSpLocks/>
            </p:cNvGrpSpPr>
            <p:nvPr/>
          </p:nvGrpSpPr>
          <p:grpSpPr bwMode="auto">
            <a:xfrm>
              <a:off x="8829" y="1357"/>
              <a:ext cx="5" cy="7"/>
              <a:chOff x="8829" y="1357"/>
              <a:chExt cx="5" cy="7"/>
            </a:xfrm>
          </p:grpSpPr>
          <p:sp>
            <p:nvSpPr>
              <p:cNvPr id="276" name="Freeform 181"/>
              <p:cNvSpPr>
                <a:spLocks/>
              </p:cNvSpPr>
              <p:nvPr/>
            </p:nvSpPr>
            <p:spPr bwMode="auto">
              <a:xfrm>
                <a:off x="8829" y="1357"/>
                <a:ext cx="5" cy="7"/>
              </a:xfrm>
              <a:custGeom>
                <a:avLst/>
                <a:gdLst>
                  <a:gd name="T0" fmla="+- 0 8829 8829"/>
                  <a:gd name="T1" fmla="*/ T0 w 5"/>
                  <a:gd name="T2" fmla="+- 0 1364 1357"/>
                  <a:gd name="T3" fmla="*/ 1364 h 7"/>
                  <a:gd name="T4" fmla="+- 0 8834 8829"/>
                  <a:gd name="T5" fmla="*/ T4 w 5"/>
                  <a:gd name="T6" fmla="+- 0 1357 1357"/>
                  <a:gd name="T7" fmla="*/ 135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2" name="Group 182"/>
            <p:cNvGrpSpPr>
              <a:grpSpLocks/>
            </p:cNvGrpSpPr>
            <p:nvPr/>
          </p:nvGrpSpPr>
          <p:grpSpPr bwMode="auto">
            <a:xfrm>
              <a:off x="7380" y="2751"/>
              <a:ext cx="5" cy="7"/>
              <a:chOff x="7380" y="2751"/>
              <a:chExt cx="5" cy="7"/>
            </a:xfrm>
          </p:grpSpPr>
          <p:sp>
            <p:nvSpPr>
              <p:cNvPr id="275" name="Freeform 183"/>
              <p:cNvSpPr>
                <a:spLocks/>
              </p:cNvSpPr>
              <p:nvPr/>
            </p:nvSpPr>
            <p:spPr bwMode="auto">
              <a:xfrm>
                <a:off x="7380" y="2751"/>
                <a:ext cx="5" cy="7"/>
              </a:xfrm>
              <a:custGeom>
                <a:avLst/>
                <a:gdLst>
                  <a:gd name="T0" fmla="+- 0 7380 7380"/>
                  <a:gd name="T1" fmla="*/ T0 w 5"/>
                  <a:gd name="T2" fmla="+- 0 2758 2751"/>
                  <a:gd name="T3" fmla="*/ 2758 h 7"/>
                  <a:gd name="T4" fmla="+- 0 7385 7380"/>
                  <a:gd name="T5" fmla="*/ T4 w 5"/>
                  <a:gd name="T6" fmla="+- 0 2751 2751"/>
                  <a:gd name="T7" fmla="*/ 2751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3" name="Group 184"/>
            <p:cNvGrpSpPr>
              <a:grpSpLocks/>
            </p:cNvGrpSpPr>
            <p:nvPr/>
          </p:nvGrpSpPr>
          <p:grpSpPr bwMode="auto">
            <a:xfrm>
              <a:off x="7395" y="1221"/>
              <a:ext cx="1176" cy="1518"/>
              <a:chOff x="7395" y="1221"/>
              <a:chExt cx="1176" cy="1518"/>
            </a:xfrm>
          </p:grpSpPr>
          <p:sp>
            <p:nvSpPr>
              <p:cNvPr id="274" name="Freeform 185"/>
              <p:cNvSpPr>
                <a:spLocks/>
              </p:cNvSpPr>
              <p:nvPr/>
            </p:nvSpPr>
            <p:spPr bwMode="auto">
              <a:xfrm>
                <a:off x="7395" y="1221"/>
                <a:ext cx="1176" cy="1518"/>
              </a:xfrm>
              <a:custGeom>
                <a:avLst/>
                <a:gdLst>
                  <a:gd name="T0" fmla="+- 0 7395 7395"/>
                  <a:gd name="T1" fmla="*/ T0 w 1176"/>
                  <a:gd name="T2" fmla="+- 0 2738 1221"/>
                  <a:gd name="T3" fmla="*/ 2738 h 1518"/>
                  <a:gd name="T4" fmla="+- 0 8572 7395"/>
                  <a:gd name="T5" fmla="*/ T4 w 1176"/>
                  <a:gd name="T6" fmla="+- 0 1221 1221"/>
                  <a:gd name="T7" fmla="*/ 1221 h 1518"/>
                </a:gdLst>
                <a:ahLst/>
                <a:cxnLst>
                  <a:cxn ang="0">
                    <a:pos x="T1" y="T3"/>
                  </a:cxn>
                  <a:cxn ang="0">
                    <a:pos x="T5" y="T7"/>
                  </a:cxn>
                </a:cxnLst>
                <a:rect l="0" t="0" r="r" b="b"/>
                <a:pathLst>
                  <a:path w="1176" h="1518">
                    <a:moveTo>
                      <a:pt x="0" y="1517"/>
                    </a:moveTo>
                    <a:lnTo>
                      <a:pt x="1177"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4" name="Group 186"/>
            <p:cNvGrpSpPr>
              <a:grpSpLocks/>
            </p:cNvGrpSpPr>
            <p:nvPr/>
          </p:nvGrpSpPr>
          <p:grpSpPr bwMode="auto">
            <a:xfrm>
              <a:off x="8577" y="1207"/>
              <a:ext cx="5" cy="7"/>
              <a:chOff x="8577" y="1207"/>
              <a:chExt cx="5" cy="7"/>
            </a:xfrm>
          </p:grpSpPr>
          <p:sp>
            <p:nvSpPr>
              <p:cNvPr id="273" name="Freeform 187"/>
              <p:cNvSpPr>
                <a:spLocks/>
              </p:cNvSpPr>
              <p:nvPr/>
            </p:nvSpPr>
            <p:spPr bwMode="auto">
              <a:xfrm>
                <a:off x="8577" y="1207"/>
                <a:ext cx="5" cy="7"/>
              </a:xfrm>
              <a:custGeom>
                <a:avLst/>
                <a:gdLst>
                  <a:gd name="T0" fmla="+- 0 8577 8577"/>
                  <a:gd name="T1" fmla="*/ T0 w 5"/>
                  <a:gd name="T2" fmla="+- 0 1214 1207"/>
                  <a:gd name="T3" fmla="*/ 1214 h 7"/>
                  <a:gd name="T4" fmla="+- 0 8582 8577"/>
                  <a:gd name="T5" fmla="*/ T4 w 5"/>
                  <a:gd name="T6" fmla="+- 0 1207 1207"/>
                  <a:gd name="T7" fmla="*/ 120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5" name="Group 188"/>
            <p:cNvGrpSpPr>
              <a:grpSpLocks/>
            </p:cNvGrpSpPr>
            <p:nvPr/>
          </p:nvGrpSpPr>
          <p:grpSpPr bwMode="auto">
            <a:xfrm>
              <a:off x="8117" y="3299"/>
              <a:ext cx="4" cy="7"/>
              <a:chOff x="8117" y="3299"/>
              <a:chExt cx="4" cy="7"/>
            </a:xfrm>
          </p:grpSpPr>
          <p:sp>
            <p:nvSpPr>
              <p:cNvPr id="272" name="Freeform 189"/>
              <p:cNvSpPr>
                <a:spLocks/>
              </p:cNvSpPr>
              <p:nvPr/>
            </p:nvSpPr>
            <p:spPr bwMode="auto">
              <a:xfrm>
                <a:off x="8117" y="3299"/>
                <a:ext cx="4" cy="7"/>
              </a:xfrm>
              <a:custGeom>
                <a:avLst/>
                <a:gdLst>
                  <a:gd name="T0" fmla="+- 0 8117 8117"/>
                  <a:gd name="T1" fmla="*/ T0 w 4"/>
                  <a:gd name="T2" fmla="+- 0 3306 3299"/>
                  <a:gd name="T3" fmla="*/ 3306 h 7"/>
                  <a:gd name="T4" fmla="+- 0 8121 811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6" name="Group 190"/>
            <p:cNvGrpSpPr>
              <a:grpSpLocks/>
            </p:cNvGrpSpPr>
            <p:nvPr/>
          </p:nvGrpSpPr>
          <p:grpSpPr bwMode="auto">
            <a:xfrm>
              <a:off x="8130" y="1499"/>
              <a:ext cx="1080" cy="1786"/>
              <a:chOff x="8130" y="1499"/>
              <a:chExt cx="1080" cy="1786"/>
            </a:xfrm>
          </p:grpSpPr>
          <p:sp>
            <p:nvSpPr>
              <p:cNvPr id="271" name="Freeform 191"/>
              <p:cNvSpPr>
                <a:spLocks/>
              </p:cNvSpPr>
              <p:nvPr/>
            </p:nvSpPr>
            <p:spPr bwMode="auto">
              <a:xfrm>
                <a:off x="8130" y="1499"/>
                <a:ext cx="1080" cy="1786"/>
              </a:xfrm>
              <a:custGeom>
                <a:avLst/>
                <a:gdLst>
                  <a:gd name="T0" fmla="+- 0 8130 8130"/>
                  <a:gd name="T1" fmla="*/ T0 w 1080"/>
                  <a:gd name="T2" fmla="+- 0 3285 1499"/>
                  <a:gd name="T3" fmla="*/ 3285 h 1786"/>
                  <a:gd name="T4" fmla="+- 0 9210 8130"/>
                  <a:gd name="T5" fmla="*/ T4 w 1080"/>
                  <a:gd name="T6" fmla="+- 0 1499 1499"/>
                  <a:gd name="T7" fmla="*/ 1499 h 1786"/>
                </a:gdLst>
                <a:ahLst/>
                <a:cxnLst>
                  <a:cxn ang="0">
                    <a:pos x="T1" y="T3"/>
                  </a:cxn>
                  <a:cxn ang="0">
                    <a:pos x="T5" y="T7"/>
                  </a:cxn>
                </a:cxnLst>
                <a:rect l="0" t="0" r="r" b="b"/>
                <a:pathLst>
                  <a:path w="1080" h="1786">
                    <a:moveTo>
                      <a:pt x="0" y="1786"/>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7" name="Group 192"/>
            <p:cNvGrpSpPr>
              <a:grpSpLocks/>
            </p:cNvGrpSpPr>
            <p:nvPr/>
          </p:nvGrpSpPr>
          <p:grpSpPr bwMode="auto">
            <a:xfrm>
              <a:off x="9214" y="1484"/>
              <a:ext cx="4" cy="7"/>
              <a:chOff x="9214" y="1484"/>
              <a:chExt cx="4" cy="7"/>
            </a:xfrm>
          </p:grpSpPr>
          <p:sp>
            <p:nvSpPr>
              <p:cNvPr id="270" name="Freeform 193"/>
              <p:cNvSpPr>
                <a:spLocks/>
              </p:cNvSpPr>
              <p:nvPr/>
            </p:nvSpPr>
            <p:spPr bwMode="auto">
              <a:xfrm>
                <a:off x="9214" y="1484"/>
                <a:ext cx="4" cy="7"/>
              </a:xfrm>
              <a:custGeom>
                <a:avLst/>
                <a:gdLst>
                  <a:gd name="T0" fmla="+- 0 9214 9214"/>
                  <a:gd name="T1" fmla="*/ T0 w 4"/>
                  <a:gd name="T2" fmla="+- 0 1491 1484"/>
                  <a:gd name="T3" fmla="*/ 1491 h 7"/>
                  <a:gd name="T4" fmla="+- 0 9219 9214"/>
                  <a:gd name="T5" fmla="*/ T4 w 4"/>
                  <a:gd name="T6" fmla="+- 0 1484 1484"/>
                  <a:gd name="T7" fmla="*/ 1484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8" name="Group 194"/>
            <p:cNvGrpSpPr>
              <a:grpSpLocks/>
            </p:cNvGrpSpPr>
            <p:nvPr/>
          </p:nvGrpSpPr>
          <p:grpSpPr bwMode="auto">
            <a:xfrm>
              <a:off x="8438" y="3019"/>
              <a:ext cx="4" cy="7"/>
              <a:chOff x="8438" y="3019"/>
              <a:chExt cx="4" cy="7"/>
            </a:xfrm>
          </p:grpSpPr>
          <p:sp>
            <p:nvSpPr>
              <p:cNvPr id="269" name="Freeform 195"/>
              <p:cNvSpPr>
                <a:spLocks/>
              </p:cNvSpPr>
              <p:nvPr/>
            </p:nvSpPr>
            <p:spPr bwMode="auto">
              <a:xfrm>
                <a:off x="8438" y="3019"/>
                <a:ext cx="4" cy="7"/>
              </a:xfrm>
              <a:custGeom>
                <a:avLst/>
                <a:gdLst>
                  <a:gd name="T0" fmla="+- 0 8438 8438"/>
                  <a:gd name="T1" fmla="*/ T0 w 4"/>
                  <a:gd name="T2" fmla="+- 0 3027 3019"/>
                  <a:gd name="T3" fmla="*/ 3027 h 7"/>
                  <a:gd name="T4" fmla="+- 0 8442 8438"/>
                  <a:gd name="T5" fmla="*/ T4 w 4"/>
                  <a:gd name="T6" fmla="+- 0 3019 3019"/>
                  <a:gd name="T7" fmla="*/ 3019 h 7"/>
                </a:gdLst>
                <a:ahLst/>
                <a:cxnLst>
                  <a:cxn ang="0">
                    <a:pos x="T1" y="T3"/>
                  </a:cxn>
                  <a:cxn ang="0">
                    <a:pos x="T5" y="T7"/>
                  </a:cxn>
                </a:cxnLst>
                <a:rect l="0" t="0" r="r" b="b"/>
                <a:pathLst>
                  <a:path w="4" h="7">
                    <a:moveTo>
                      <a:pt x="0" y="8"/>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9" name="Group 196"/>
            <p:cNvGrpSpPr>
              <a:grpSpLocks/>
            </p:cNvGrpSpPr>
            <p:nvPr/>
          </p:nvGrpSpPr>
          <p:grpSpPr bwMode="auto">
            <a:xfrm>
              <a:off x="8451" y="1363"/>
              <a:ext cx="992" cy="1642"/>
              <a:chOff x="8451" y="1363"/>
              <a:chExt cx="992" cy="1642"/>
            </a:xfrm>
          </p:grpSpPr>
          <p:sp>
            <p:nvSpPr>
              <p:cNvPr id="268" name="Freeform 197"/>
              <p:cNvSpPr>
                <a:spLocks/>
              </p:cNvSpPr>
              <p:nvPr/>
            </p:nvSpPr>
            <p:spPr bwMode="auto">
              <a:xfrm>
                <a:off x="8451" y="1363"/>
                <a:ext cx="992" cy="1642"/>
              </a:xfrm>
              <a:custGeom>
                <a:avLst/>
                <a:gdLst>
                  <a:gd name="T0" fmla="+- 0 8451 8451"/>
                  <a:gd name="T1" fmla="*/ T0 w 992"/>
                  <a:gd name="T2" fmla="+- 0 3005 1363"/>
                  <a:gd name="T3" fmla="*/ 3005 h 1642"/>
                  <a:gd name="T4" fmla="+- 0 9443 8451"/>
                  <a:gd name="T5" fmla="*/ T4 w 992"/>
                  <a:gd name="T6" fmla="+- 0 1363 1363"/>
                  <a:gd name="T7" fmla="*/ 1363 h 1642"/>
                </a:gdLst>
                <a:ahLst/>
                <a:cxnLst>
                  <a:cxn ang="0">
                    <a:pos x="T1" y="T3"/>
                  </a:cxn>
                  <a:cxn ang="0">
                    <a:pos x="T5" y="T7"/>
                  </a:cxn>
                </a:cxnLst>
                <a:rect l="0" t="0" r="r" b="b"/>
                <a:pathLst>
                  <a:path w="992" h="1642">
                    <a:moveTo>
                      <a:pt x="0" y="1642"/>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0" name="Group 198"/>
            <p:cNvGrpSpPr>
              <a:grpSpLocks/>
            </p:cNvGrpSpPr>
            <p:nvPr/>
          </p:nvGrpSpPr>
          <p:grpSpPr bwMode="auto">
            <a:xfrm>
              <a:off x="9447" y="1349"/>
              <a:ext cx="4" cy="7"/>
              <a:chOff x="9447" y="1349"/>
              <a:chExt cx="4" cy="7"/>
            </a:xfrm>
          </p:grpSpPr>
          <p:sp>
            <p:nvSpPr>
              <p:cNvPr id="267" name="Freeform 199"/>
              <p:cNvSpPr>
                <a:spLocks/>
              </p:cNvSpPr>
              <p:nvPr/>
            </p:nvSpPr>
            <p:spPr bwMode="auto">
              <a:xfrm>
                <a:off x="9447" y="1349"/>
                <a:ext cx="4" cy="7"/>
              </a:xfrm>
              <a:custGeom>
                <a:avLst/>
                <a:gdLst>
                  <a:gd name="T0" fmla="+- 0 9447 9447"/>
                  <a:gd name="T1" fmla="*/ T0 w 4"/>
                  <a:gd name="T2" fmla="+- 0 1356 1349"/>
                  <a:gd name="T3" fmla="*/ 1356 h 7"/>
                  <a:gd name="T4" fmla="+- 0 9451 9447"/>
                  <a:gd name="T5" fmla="*/ T4 w 4"/>
                  <a:gd name="T6" fmla="+- 0 1349 1349"/>
                  <a:gd name="T7" fmla="*/ 134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1" name="Group 200"/>
            <p:cNvGrpSpPr>
              <a:grpSpLocks/>
            </p:cNvGrpSpPr>
            <p:nvPr/>
          </p:nvGrpSpPr>
          <p:grpSpPr bwMode="auto">
            <a:xfrm>
              <a:off x="8765" y="2745"/>
              <a:ext cx="4" cy="7"/>
              <a:chOff x="8765" y="2745"/>
              <a:chExt cx="4" cy="7"/>
            </a:xfrm>
          </p:grpSpPr>
          <p:sp>
            <p:nvSpPr>
              <p:cNvPr id="266" name="Freeform 201"/>
              <p:cNvSpPr>
                <a:spLocks/>
              </p:cNvSpPr>
              <p:nvPr/>
            </p:nvSpPr>
            <p:spPr bwMode="auto">
              <a:xfrm>
                <a:off x="8765" y="2745"/>
                <a:ext cx="4" cy="7"/>
              </a:xfrm>
              <a:custGeom>
                <a:avLst/>
                <a:gdLst>
                  <a:gd name="T0" fmla="+- 0 8765 8765"/>
                  <a:gd name="T1" fmla="*/ T0 w 4"/>
                  <a:gd name="T2" fmla="+- 0 2752 2745"/>
                  <a:gd name="T3" fmla="*/ 2752 h 7"/>
                  <a:gd name="T4" fmla="+- 0 8769 8765"/>
                  <a:gd name="T5" fmla="*/ T4 w 4"/>
                  <a:gd name="T6" fmla="+- 0 2745 2745"/>
                  <a:gd name="T7" fmla="*/ 274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2" name="Group 202"/>
            <p:cNvGrpSpPr>
              <a:grpSpLocks/>
            </p:cNvGrpSpPr>
            <p:nvPr/>
          </p:nvGrpSpPr>
          <p:grpSpPr bwMode="auto">
            <a:xfrm>
              <a:off x="8777" y="1225"/>
              <a:ext cx="895" cy="1507"/>
              <a:chOff x="8777" y="1225"/>
              <a:chExt cx="895" cy="1507"/>
            </a:xfrm>
          </p:grpSpPr>
          <p:sp>
            <p:nvSpPr>
              <p:cNvPr id="265" name="Freeform 203"/>
              <p:cNvSpPr>
                <a:spLocks/>
              </p:cNvSpPr>
              <p:nvPr/>
            </p:nvSpPr>
            <p:spPr bwMode="auto">
              <a:xfrm>
                <a:off x="8777" y="1225"/>
                <a:ext cx="895" cy="1507"/>
              </a:xfrm>
              <a:custGeom>
                <a:avLst/>
                <a:gdLst>
                  <a:gd name="T0" fmla="+- 0 8777 8777"/>
                  <a:gd name="T1" fmla="*/ T0 w 895"/>
                  <a:gd name="T2" fmla="+- 0 2731 1225"/>
                  <a:gd name="T3" fmla="*/ 2731 h 1507"/>
                  <a:gd name="T4" fmla="+- 0 9673 8777"/>
                  <a:gd name="T5" fmla="*/ T4 w 895"/>
                  <a:gd name="T6" fmla="+- 0 1225 1225"/>
                  <a:gd name="T7" fmla="*/ 1225 h 1507"/>
                </a:gdLst>
                <a:ahLst/>
                <a:cxnLst>
                  <a:cxn ang="0">
                    <a:pos x="T1" y="T3"/>
                  </a:cxn>
                  <a:cxn ang="0">
                    <a:pos x="T5" y="T7"/>
                  </a:cxn>
                </a:cxnLst>
                <a:rect l="0" t="0" r="r" b="b"/>
                <a:pathLst>
                  <a:path w="895" h="1507">
                    <a:moveTo>
                      <a:pt x="0" y="1506"/>
                    </a:moveTo>
                    <a:lnTo>
                      <a:pt x="896"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3" name="Group 204"/>
            <p:cNvGrpSpPr>
              <a:grpSpLocks/>
            </p:cNvGrpSpPr>
            <p:nvPr/>
          </p:nvGrpSpPr>
          <p:grpSpPr bwMode="auto">
            <a:xfrm>
              <a:off x="9677" y="1210"/>
              <a:ext cx="4" cy="7"/>
              <a:chOff x="9677" y="1210"/>
              <a:chExt cx="4" cy="7"/>
            </a:xfrm>
          </p:grpSpPr>
          <p:sp>
            <p:nvSpPr>
              <p:cNvPr id="264" name="Freeform 205"/>
              <p:cNvSpPr>
                <a:spLocks/>
              </p:cNvSpPr>
              <p:nvPr/>
            </p:nvSpPr>
            <p:spPr bwMode="auto">
              <a:xfrm>
                <a:off x="9677" y="1210"/>
                <a:ext cx="4" cy="7"/>
              </a:xfrm>
              <a:custGeom>
                <a:avLst/>
                <a:gdLst>
                  <a:gd name="T0" fmla="+- 0 9677 9677"/>
                  <a:gd name="T1" fmla="*/ T0 w 4"/>
                  <a:gd name="T2" fmla="+- 0 1217 1210"/>
                  <a:gd name="T3" fmla="*/ 1217 h 7"/>
                  <a:gd name="T4" fmla="+- 0 9681 9677"/>
                  <a:gd name="T5" fmla="*/ T4 w 4"/>
                  <a:gd name="T6" fmla="+- 0 1210 1210"/>
                  <a:gd name="T7" fmla="*/ 1210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367903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fad-an\Desktop\sc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5" y="2420888"/>
            <a:ext cx="4654969" cy="136815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971600" y="1556792"/>
            <a:ext cx="6048672" cy="707886"/>
          </a:xfrm>
          <a:prstGeom prst="rect">
            <a:avLst/>
          </a:prstGeom>
        </p:spPr>
        <p:txBody>
          <a:bodyPr wrap="square">
            <a:spAutoFit/>
          </a:bodyPr>
          <a:lstStyle/>
          <a:p>
            <a:pPr algn="just"/>
            <a:r>
              <a:rPr lang="en-GB" b="1" dirty="0" smtClean="0">
                <a:solidFill>
                  <a:srgbClr val="0070C0"/>
                </a:solidFill>
              </a:rPr>
              <a:t>4. </a:t>
            </a:r>
            <a:r>
              <a:rPr lang="en-GB" sz="2000" b="1" dirty="0" smtClean="0">
                <a:solidFill>
                  <a:srgbClr val="0070C0"/>
                </a:solidFill>
              </a:rPr>
              <a:t>Succession</a:t>
            </a:r>
            <a:r>
              <a:rPr lang="en-GB" sz="2000" dirty="0" smtClean="0"/>
              <a:t> </a:t>
            </a:r>
            <a:r>
              <a:rPr lang="en-GB" sz="2000" dirty="0"/>
              <a:t>– is recognised by </a:t>
            </a:r>
            <a:r>
              <a:rPr lang="en-GB" sz="2000" dirty="0" smtClean="0"/>
              <a:t> younger rocks</a:t>
            </a:r>
          </a:p>
          <a:p>
            <a:pPr algn="just"/>
            <a:r>
              <a:rPr lang="en-GB" sz="2000" dirty="0"/>
              <a:t> </a:t>
            </a:r>
            <a:r>
              <a:rPr lang="en-GB" sz="2000" dirty="0" smtClean="0"/>
              <a:t>   outcropping </a:t>
            </a:r>
            <a:r>
              <a:rPr lang="en-GB" sz="2000" dirty="0"/>
              <a:t>in direction of dip. </a:t>
            </a:r>
          </a:p>
        </p:txBody>
      </p:sp>
      <p:sp>
        <p:nvSpPr>
          <p:cNvPr id="4" name="Rectangle 3"/>
          <p:cNvSpPr/>
          <p:nvPr/>
        </p:nvSpPr>
        <p:spPr>
          <a:xfrm>
            <a:off x="971600" y="3902364"/>
            <a:ext cx="5976664" cy="646331"/>
          </a:xfrm>
          <a:prstGeom prst="rect">
            <a:avLst/>
          </a:prstGeom>
        </p:spPr>
        <p:txBody>
          <a:bodyPr wrap="square">
            <a:spAutoFit/>
          </a:bodyPr>
          <a:lstStyle/>
          <a:p>
            <a:pPr marL="342900" indent="-342900">
              <a:buAutoNum type="arabicPeriod" startAt="5"/>
            </a:pPr>
            <a:r>
              <a:rPr lang="en-GB" b="1" dirty="0">
                <a:solidFill>
                  <a:srgbClr val="0070C0"/>
                </a:solidFill>
              </a:rPr>
              <a:t>Width of outcrop </a:t>
            </a:r>
            <a:r>
              <a:rPr lang="en-GB" dirty="0"/>
              <a:t>– is greater on thicker beds </a:t>
            </a:r>
          </a:p>
          <a:p>
            <a:r>
              <a:rPr lang="en-GB" dirty="0"/>
              <a:t>       </a:t>
            </a:r>
            <a:r>
              <a:rPr lang="en-GB" dirty="0" smtClean="0"/>
              <a:t>and </a:t>
            </a:r>
            <a:r>
              <a:rPr lang="en-GB" dirty="0"/>
              <a:t>on beds with </a:t>
            </a:r>
            <a:r>
              <a:rPr lang="en-GB" dirty="0" smtClean="0"/>
              <a:t>lower angle of  dip</a:t>
            </a:r>
            <a:endParaRPr lang="en-GB" dirty="0"/>
          </a:p>
        </p:txBody>
      </p:sp>
      <p:pic>
        <p:nvPicPr>
          <p:cNvPr id="5" name="Picture 3" descr="C:\Users\fad-an\Desktop\scan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9671" y="4993560"/>
            <a:ext cx="4582963" cy="153808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545557" y="681576"/>
            <a:ext cx="5191999" cy="461665"/>
          </a:xfrm>
          <a:prstGeom prst="rect">
            <a:avLst/>
          </a:prstGeom>
          <a:solidFill>
            <a:schemeClr val="bg1">
              <a:lumMod val="95000"/>
            </a:schemeClr>
          </a:solidFill>
        </p:spPr>
        <p:txBody>
          <a:bodyPr wrap="none">
            <a:spAutoFit/>
          </a:bodyPr>
          <a:lstStyle/>
          <a:p>
            <a:r>
              <a:rPr lang="en-GB" sz="2400" b="1" dirty="0">
                <a:solidFill>
                  <a:srgbClr val="0070C0"/>
                </a:solidFill>
              </a:rPr>
              <a:t>Recognition of Structures on Maps</a:t>
            </a:r>
          </a:p>
        </p:txBody>
      </p:sp>
    </p:spTree>
    <p:extLst>
      <p:ext uri="{BB962C8B-B14F-4D97-AF65-F5344CB8AC3E}">
        <p14:creationId xmlns:p14="http://schemas.microsoft.com/office/powerpoint/2010/main" val="25391457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48680"/>
            <a:ext cx="5275483" cy="461665"/>
          </a:xfrm>
          <a:prstGeom prst="rect">
            <a:avLst/>
          </a:prstGeom>
          <a:solidFill>
            <a:schemeClr val="bg1">
              <a:lumMod val="95000"/>
            </a:schemeClr>
          </a:solidFill>
        </p:spPr>
        <p:txBody>
          <a:bodyPr wrap="none">
            <a:spAutoFit/>
          </a:bodyPr>
          <a:lstStyle/>
          <a:p>
            <a:r>
              <a:rPr lang="en-GB" sz="2400" b="1" dirty="0" smtClean="0">
                <a:solidFill>
                  <a:srgbClr val="0070C0"/>
                </a:solidFill>
              </a:rPr>
              <a:t>Recognition of Structures on Maps</a:t>
            </a:r>
            <a:endParaRPr lang="en-GB" sz="2400" b="1" dirty="0">
              <a:solidFill>
                <a:srgbClr val="0070C0"/>
              </a:solidFill>
            </a:endParaRPr>
          </a:p>
        </p:txBody>
      </p:sp>
      <p:sp>
        <p:nvSpPr>
          <p:cNvPr id="3" name="TextBox 2"/>
          <p:cNvSpPr txBox="1"/>
          <p:nvPr/>
        </p:nvSpPr>
        <p:spPr>
          <a:xfrm>
            <a:off x="539552" y="1124744"/>
            <a:ext cx="7992888" cy="2031325"/>
          </a:xfrm>
          <a:prstGeom prst="rect">
            <a:avLst/>
          </a:prstGeom>
          <a:noFill/>
        </p:spPr>
        <p:txBody>
          <a:bodyPr wrap="square" rtlCol="0">
            <a:spAutoFit/>
          </a:bodyPr>
          <a:lstStyle/>
          <a:p>
            <a:pPr algn="just"/>
            <a:r>
              <a:rPr lang="en-GB" b="1" dirty="0" smtClean="0">
                <a:solidFill>
                  <a:srgbClr val="0070C0"/>
                </a:solidFill>
              </a:rPr>
              <a:t>6. Unconformity</a:t>
            </a:r>
            <a:r>
              <a:rPr lang="en-GB" dirty="0" smtClean="0"/>
              <a:t> – Is recognised where one outcrop of a younger bed cuts</a:t>
            </a:r>
          </a:p>
          <a:p>
            <a:pPr algn="just"/>
            <a:r>
              <a:rPr lang="en-GB" dirty="0"/>
              <a:t> </a:t>
            </a:r>
            <a:r>
              <a:rPr lang="en-GB" dirty="0" smtClean="0"/>
              <a:t>                                  across the outcrops of older beds.</a:t>
            </a:r>
          </a:p>
          <a:p>
            <a:pPr algn="just"/>
            <a:endParaRPr lang="en-GB" dirty="0"/>
          </a:p>
          <a:p>
            <a:pPr algn="just"/>
            <a:r>
              <a:rPr lang="en-GB" b="1" dirty="0" smtClean="0">
                <a:solidFill>
                  <a:srgbClr val="0070C0"/>
                </a:solidFill>
              </a:rPr>
              <a:t>7. Faults</a:t>
            </a:r>
            <a:r>
              <a:rPr lang="en-GB" dirty="0" smtClean="0"/>
              <a:t> – Are usually clearly marked and keyed on maps. They may cut out,</a:t>
            </a:r>
          </a:p>
          <a:p>
            <a:r>
              <a:rPr lang="en-GB" dirty="0"/>
              <a:t> </a:t>
            </a:r>
            <a:r>
              <a:rPr lang="en-GB" dirty="0" smtClean="0"/>
              <a:t>                  offset or repeat outcrops of beds. </a:t>
            </a:r>
            <a:r>
              <a:rPr lang="en-GB" b="1" dirty="0" smtClean="0">
                <a:solidFill>
                  <a:srgbClr val="0070C0"/>
                </a:solidFill>
              </a:rPr>
              <a:t>The downthrow side of the fault </a:t>
            </a:r>
          </a:p>
          <a:p>
            <a:r>
              <a:rPr lang="en-GB" b="1" dirty="0">
                <a:solidFill>
                  <a:srgbClr val="0070C0"/>
                </a:solidFill>
              </a:rPr>
              <a:t> </a:t>
            </a:r>
            <a:r>
              <a:rPr lang="en-GB" b="1" dirty="0" smtClean="0">
                <a:solidFill>
                  <a:srgbClr val="0070C0"/>
                </a:solidFill>
              </a:rPr>
              <a:t>                   is the side  with younger outcrop because the older rocks have</a:t>
            </a:r>
          </a:p>
          <a:p>
            <a:r>
              <a:rPr lang="en-GB" b="1" dirty="0">
                <a:solidFill>
                  <a:srgbClr val="0070C0"/>
                </a:solidFill>
              </a:rPr>
              <a:t> </a:t>
            </a:r>
            <a:r>
              <a:rPr lang="en-GB" b="1" dirty="0" smtClean="0">
                <a:solidFill>
                  <a:srgbClr val="0070C0"/>
                </a:solidFill>
              </a:rPr>
              <a:t>                   been downthrown below surface level.</a:t>
            </a:r>
            <a:endParaRPr lang="en-GB" b="1" dirty="0">
              <a:solidFill>
                <a:srgbClr val="0070C0"/>
              </a:solidFill>
            </a:endParaRPr>
          </a:p>
        </p:txBody>
      </p:sp>
      <p:pic>
        <p:nvPicPr>
          <p:cNvPr id="2050" name="Picture 2" descr="C:\Users\fad-an\Desktop\fault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3236978"/>
            <a:ext cx="4632747" cy="154425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35398" y="5085184"/>
            <a:ext cx="7897042" cy="1477328"/>
          </a:xfrm>
          <a:prstGeom prst="rect">
            <a:avLst/>
          </a:prstGeom>
          <a:noFill/>
        </p:spPr>
        <p:txBody>
          <a:bodyPr wrap="square" rtlCol="0">
            <a:spAutoFit/>
          </a:bodyPr>
          <a:lstStyle/>
          <a:p>
            <a:pPr algn="just"/>
            <a:r>
              <a:rPr lang="en-GB" b="1" dirty="0" smtClean="0">
                <a:solidFill>
                  <a:srgbClr val="0070C0"/>
                </a:solidFill>
              </a:rPr>
              <a:t>8. Folds </a:t>
            </a:r>
            <a:r>
              <a:rPr lang="en-GB" dirty="0" smtClean="0"/>
              <a:t>– </a:t>
            </a:r>
            <a:r>
              <a:rPr lang="en-GB" b="1" dirty="0" smtClean="0">
                <a:solidFill>
                  <a:srgbClr val="0070C0"/>
                </a:solidFill>
              </a:rPr>
              <a:t>Are recognized by changes in dip direction</a:t>
            </a:r>
            <a:r>
              <a:rPr lang="en-GB" dirty="0" smtClean="0"/>
              <a:t>. </a:t>
            </a:r>
          </a:p>
          <a:p>
            <a:pPr algn="just"/>
            <a:r>
              <a:rPr lang="en-GB" dirty="0" smtClean="0"/>
              <a:t>                  Most importantly, </a:t>
            </a:r>
            <a:r>
              <a:rPr lang="en-GB" b="1" dirty="0" smtClean="0">
                <a:solidFill>
                  <a:srgbClr val="0070C0"/>
                </a:solidFill>
              </a:rPr>
              <a:t>folds are recognised by bends in outcrop.</a:t>
            </a:r>
          </a:p>
          <a:p>
            <a:pPr algn="just"/>
            <a:r>
              <a:rPr lang="en-GB" dirty="0"/>
              <a:t> </a:t>
            </a:r>
            <a:r>
              <a:rPr lang="en-GB" dirty="0" smtClean="0"/>
              <a:t>                 </a:t>
            </a:r>
            <a:r>
              <a:rPr lang="en-GB" b="1" dirty="0" smtClean="0">
                <a:solidFill>
                  <a:srgbClr val="0070C0"/>
                </a:solidFill>
              </a:rPr>
              <a:t>Any outcrop bend must be due to either a fold or a</a:t>
            </a:r>
          </a:p>
          <a:p>
            <a:pPr algn="just"/>
            <a:r>
              <a:rPr lang="en-GB" b="1" dirty="0">
                <a:solidFill>
                  <a:srgbClr val="0070C0"/>
                </a:solidFill>
              </a:rPr>
              <a:t> </a:t>
            </a:r>
            <a:r>
              <a:rPr lang="en-GB" b="1" dirty="0" smtClean="0">
                <a:solidFill>
                  <a:srgbClr val="0070C0"/>
                </a:solidFill>
              </a:rPr>
              <a:t>                  topographic ridge or valley.</a:t>
            </a:r>
          </a:p>
          <a:p>
            <a:pPr algn="just"/>
            <a:endParaRPr lang="en-GB" dirty="0"/>
          </a:p>
        </p:txBody>
      </p:sp>
    </p:spTree>
    <p:extLst>
      <p:ext uri="{BB962C8B-B14F-4D97-AF65-F5344CB8AC3E}">
        <p14:creationId xmlns:p14="http://schemas.microsoft.com/office/powerpoint/2010/main" val="3136774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07504" y="1437185"/>
            <a:ext cx="4320480" cy="4524315"/>
          </a:xfrm>
          <a:prstGeom prst="rect">
            <a:avLst/>
          </a:prstGeom>
        </p:spPr>
        <p:txBody>
          <a:bodyPr wrap="square">
            <a:spAutoFit/>
          </a:bodyPr>
          <a:lstStyle/>
          <a:p>
            <a:pPr marL="285750" indent="-285750" algn="just">
              <a:buFont typeface="Arial" panose="020B0604020202020204" pitchFamily="34" charset="0"/>
              <a:buChar char="•"/>
            </a:pPr>
            <a:r>
              <a:rPr lang="en-US" dirty="0" smtClean="0"/>
              <a:t>The Diagram </a:t>
            </a:r>
            <a:r>
              <a:rPr lang="en-US" dirty="0"/>
              <a:t>shows the different outcrop patterns for folds.  </a:t>
            </a:r>
            <a:r>
              <a:rPr lang="en-US" b="1" dirty="0">
                <a:solidFill>
                  <a:srgbClr val="0070C0"/>
                </a:solidFill>
              </a:rPr>
              <a:t>The limbs of the folds form a repeating pattern on either side of the axial plane</a:t>
            </a:r>
            <a:r>
              <a:rPr lang="en-US" dirty="0"/>
              <a:t>.  </a:t>
            </a:r>
            <a:endParaRPr lang="en-US" dirty="0" smtClean="0"/>
          </a:p>
          <a:p>
            <a:pPr marL="285750" indent="-285750" algn="just">
              <a:buFont typeface="Arial" panose="020B0604020202020204" pitchFamily="34" charset="0"/>
              <a:buChar char="•"/>
            </a:pPr>
            <a:endParaRPr lang="en-US" b="1" dirty="0">
              <a:solidFill>
                <a:srgbClr val="0070C0"/>
              </a:solidFill>
            </a:endParaRPr>
          </a:p>
          <a:p>
            <a:pPr marL="285750" indent="-285750" algn="just">
              <a:buFont typeface="Arial" panose="020B0604020202020204" pitchFamily="34" charset="0"/>
              <a:buChar char="•"/>
            </a:pPr>
            <a:r>
              <a:rPr lang="en-US" b="1" dirty="0" smtClean="0">
                <a:solidFill>
                  <a:srgbClr val="0070C0"/>
                </a:solidFill>
              </a:rPr>
              <a:t>For Anticlines</a:t>
            </a:r>
            <a:r>
              <a:rPr lang="en-US" b="1" dirty="0">
                <a:solidFill>
                  <a:srgbClr val="0070C0"/>
                </a:solidFill>
              </a:rPr>
              <a:t>, the oldest rocks are in core of the fold </a:t>
            </a:r>
            <a:r>
              <a:rPr lang="en-US" dirty="0"/>
              <a:t>and the rocks get younger away from the axial </a:t>
            </a:r>
            <a:r>
              <a:rPr lang="en-US" dirty="0" smtClean="0"/>
              <a:t>plane </a:t>
            </a:r>
            <a:r>
              <a:rPr lang="en-US" dirty="0"/>
              <a:t>(figure </a:t>
            </a:r>
            <a:r>
              <a:rPr lang="en-US" dirty="0" smtClean="0"/>
              <a:t>a).</a:t>
            </a:r>
          </a:p>
          <a:p>
            <a:pPr algn="just"/>
            <a:endParaRPr lang="en-US" dirty="0" smtClean="0"/>
          </a:p>
          <a:p>
            <a:pPr algn="just"/>
            <a:endParaRPr lang="en-US" dirty="0"/>
          </a:p>
          <a:p>
            <a:pPr marL="285750" indent="-285750" algn="just">
              <a:buFont typeface="Arial" panose="020B0604020202020204" pitchFamily="34" charset="0"/>
              <a:buChar char="•"/>
            </a:pPr>
            <a:r>
              <a:rPr lang="en-US" b="1" dirty="0" smtClean="0">
                <a:solidFill>
                  <a:srgbClr val="0070C0"/>
                </a:solidFill>
              </a:rPr>
              <a:t>For </a:t>
            </a:r>
            <a:r>
              <a:rPr lang="en-US" b="1" dirty="0">
                <a:solidFill>
                  <a:srgbClr val="0070C0"/>
                </a:solidFill>
              </a:rPr>
              <a:t>S</a:t>
            </a:r>
            <a:r>
              <a:rPr lang="en-US" b="1" dirty="0" smtClean="0">
                <a:solidFill>
                  <a:srgbClr val="0070C0"/>
                </a:solidFill>
              </a:rPr>
              <a:t>ynclines</a:t>
            </a:r>
            <a:r>
              <a:rPr lang="en-US" b="1" dirty="0">
                <a:solidFill>
                  <a:srgbClr val="0070C0"/>
                </a:solidFill>
              </a:rPr>
              <a:t>, the youngest rocks are in the core</a:t>
            </a:r>
            <a:r>
              <a:rPr lang="en-US" dirty="0"/>
              <a:t> and the rocks get older away from the axial </a:t>
            </a:r>
            <a:r>
              <a:rPr lang="en-US" dirty="0" smtClean="0"/>
              <a:t>plane </a:t>
            </a:r>
            <a:r>
              <a:rPr lang="en-US" dirty="0"/>
              <a:t>(figure </a:t>
            </a:r>
            <a:r>
              <a:rPr lang="en-US" dirty="0" smtClean="0"/>
              <a:t>b</a:t>
            </a:r>
            <a:r>
              <a:rPr lang="en-US" dirty="0"/>
              <a:t>).</a:t>
            </a:r>
            <a:endParaRPr lang="en-GB" dirty="0"/>
          </a:p>
          <a:p>
            <a:pPr algn="just"/>
            <a:r>
              <a:rPr lang="en-US" dirty="0"/>
              <a:t> </a:t>
            </a:r>
            <a:endParaRPr lang="en-GB" dirty="0"/>
          </a:p>
        </p:txBody>
      </p:sp>
      <p:sp>
        <p:nvSpPr>
          <p:cNvPr id="3" name="Rectangle 2"/>
          <p:cNvSpPr/>
          <p:nvPr/>
        </p:nvSpPr>
        <p:spPr>
          <a:xfrm>
            <a:off x="313478" y="503030"/>
            <a:ext cx="2946832" cy="584775"/>
          </a:xfrm>
          <a:prstGeom prst="rect">
            <a:avLst/>
          </a:prstGeom>
          <a:solidFill>
            <a:schemeClr val="bg1">
              <a:lumMod val="95000"/>
            </a:schemeClr>
          </a:solidFill>
        </p:spPr>
        <p:txBody>
          <a:bodyPr wrap="none">
            <a:spAutoFit/>
          </a:bodyPr>
          <a:lstStyle/>
          <a:p>
            <a:r>
              <a:rPr lang="en-US" sz="3200" b="1" dirty="0" smtClean="0">
                <a:solidFill>
                  <a:srgbClr val="0070C0"/>
                </a:solidFill>
              </a:rPr>
              <a:t>Folds </a:t>
            </a:r>
            <a:r>
              <a:rPr lang="en-US" sz="3200" b="1" dirty="0">
                <a:solidFill>
                  <a:srgbClr val="0070C0"/>
                </a:solidFill>
              </a:rPr>
              <a:t>on maps</a:t>
            </a:r>
            <a:endParaRPr lang="en-GB" sz="3200" b="1" dirty="0">
              <a:solidFill>
                <a:srgbClr val="0070C0"/>
              </a:solidFill>
            </a:endParaRPr>
          </a:p>
        </p:txBody>
      </p:sp>
      <p:grpSp>
        <p:nvGrpSpPr>
          <p:cNvPr id="4" name="Group 2"/>
          <p:cNvGrpSpPr>
            <a:grpSpLocks/>
          </p:cNvGrpSpPr>
          <p:nvPr/>
        </p:nvGrpSpPr>
        <p:grpSpPr bwMode="auto">
          <a:xfrm>
            <a:off x="4717333" y="610087"/>
            <a:ext cx="4154133" cy="4068572"/>
            <a:chOff x="5844" y="3425"/>
            <a:chExt cx="10624" cy="7343"/>
          </a:xfrm>
        </p:grpSpPr>
        <p:grpSp>
          <p:nvGrpSpPr>
            <p:cNvPr id="5" name="Group 3"/>
            <p:cNvGrpSpPr>
              <a:grpSpLocks/>
            </p:cNvGrpSpPr>
            <p:nvPr/>
          </p:nvGrpSpPr>
          <p:grpSpPr bwMode="auto">
            <a:xfrm>
              <a:off x="5844" y="9527"/>
              <a:ext cx="10540" cy="1241"/>
              <a:chOff x="5844" y="9527"/>
              <a:chExt cx="10540" cy="1241"/>
            </a:xfrm>
          </p:grpSpPr>
          <p:sp>
            <p:nvSpPr>
              <p:cNvPr id="3178" name="Freeform 4"/>
              <p:cNvSpPr>
                <a:spLocks/>
              </p:cNvSpPr>
              <p:nvPr/>
            </p:nvSpPr>
            <p:spPr bwMode="auto">
              <a:xfrm>
                <a:off x="5844" y="9527"/>
                <a:ext cx="10540" cy="1241"/>
              </a:xfrm>
              <a:custGeom>
                <a:avLst/>
                <a:gdLst>
                  <a:gd name="T0" fmla="+- 0 5844 5844"/>
                  <a:gd name="T1" fmla="*/ T0 w 10540"/>
                  <a:gd name="T2" fmla="+- 0 10769 9527"/>
                  <a:gd name="T3" fmla="*/ 10769 h 1241"/>
                  <a:gd name="T4" fmla="+- 0 16384 5844"/>
                  <a:gd name="T5" fmla="*/ T4 w 10540"/>
                  <a:gd name="T6" fmla="+- 0 10769 9527"/>
                  <a:gd name="T7" fmla="*/ 10769 h 1241"/>
                  <a:gd name="T8" fmla="+- 0 16384 5844"/>
                  <a:gd name="T9" fmla="*/ T8 w 10540"/>
                  <a:gd name="T10" fmla="+- 0 9527 9527"/>
                  <a:gd name="T11" fmla="*/ 9527 h 1241"/>
                  <a:gd name="T12" fmla="+- 0 5844 5844"/>
                  <a:gd name="T13" fmla="*/ T12 w 10540"/>
                  <a:gd name="T14" fmla="+- 0 9527 9527"/>
                  <a:gd name="T15" fmla="*/ 9527 h 1241"/>
                  <a:gd name="T16" fmla="+- 0 5844 5844"/>
                  <a:gd name="T17" fmla="*/ T16 w 10540"/>
                  <a:gd name="T18" fmla="+- 0 10769 9527"/>
                  <a:gd name="T19" fmla="*/ 10769 h 1241"/>
                </a:gdLst>
                <a:ahLst/>
                <a:cxnLst>
                  <a:cxn ang="0">
                    <a:pos x="T1" y="T3"/>
                  </a:cxn>
                  <a:cxn ang="0">
                    <a:pos x="T5" y="T7"/>
                  </a:cxn>
                  <a:cxn ang="0">
                    <a:pos x="T9" y="T11"/>
                  </a:cxn>
                  <a:cxn ang="0">
                    <a:pos x="T13" y="T15"/>
                  </a:cxn>
                  <a:cxn ang="0">
                    <a:pos x="T17" y="T19"/>
                  </a:cxn>
                </a:cxnLst>
                <a:rect l="0" t="0" r="r" b="b"/>
                <a:pathLst>
                  <a:path w="10540" h="1241">
                    <a:moveTo>
                      <a:pt x="0" y="1242"/>
                    </a:moveTo>
                    <a:lnTo>
                      <a:pt x="10540" y="1242"/>
                    </a:lnTo>
                    <a:lnTo>
                      <a:pt x="10540"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5"/>
            <p:cNvGrpSpPr>
              <a:grpSpLocks/>
            </p:cNvGrpSpPr>
            <p:nvPr/>
          </p:nvGrpSpPr>
          <p:grpSpPr bwMode="auto">
            <a:xfrm>
              <a:off x="6128" y="9312"/>
              <a:ext cx="10002" cy="1111"/>
              <a:chOff x="6128" y="9312"/>
              <a:chExt cx="10002" cy="1111"/>
            </a:xfrm>
          </p:grpSpPr>
          <p:sp>
            <p:nvSpPr>
              <p:cNvPr id="3177" name="Freeform 6"/>
              <p:cNvSpPr>
                <a:spLocks/>
              </p:cNvSpPr>
              <p:nvPr/>
            </p:nvSpPr>
            <p:spPr bwMode="auto">
              <a:xfrm>
                <a:off x="6128" y="9312"/>
                <a:ext cx="10002" cy="1111"/>
              </a:xfrm>
              <a:custGeom>
                <a:avLst/>
                <a:gdLst>
                  <a:gd name="T0" fmla="+- 0 6128 6128"/>
                  <a:gd name="T1" fmla="*/ T0 w 10002"/>
                  <a:gd name="T2" fmla="+- 0 10423 9312"/>
                  <a:gd name="T3" fmla="*/ 10423 h 1111"/>
                  <a:gd name="T4" fmla="+- 0 16129 6128"/>
                  <a:gd name="T5" fmla="*/ T4 w 10002"/>
                  <a:gd name="T6" fmla="+- 0 10423 9312"/>
                  <a:gd name="T7" fmla="*/ 10423 h 1111"/>
                  <a:gd name="T8" fmla="+- 0 16129 6128"/>
                  <a:gd name="T9" fmla="*/ T8 w 10002"/>
                  <a:gd name="T10" fmla="+- 0 9312 9312"/>
                  <a:gd name="T11" fmla="*/ 9312 h 1111"/>
                  <a:gd name="T12" fmla="+- 0 6128 6128"/>
                  <a:gd name="T13" fmla="*/ T12 w 10002"/>
                  <a:gd name="T14" fmla="+- 0 9312 9312"/>
                  <a:gd name="T15" fmla="*/ 9312 h 1111"/>
                  <a:gd name="T16" fmla="+- 0 6128 6128"/>
                  <a:gd name="T17" fmla="*/ T16 w 10002"/>
                  <a:gd name="T18" fmla="+- 0 10423 9312"/>
                  <a:gd name="T19" fmla="*/ 10423 h 1111"/>
                </a:gdLst>
                <a:ahLst/>
                <a:cxnLst>
                  <a:cxn ang="0">
                    <a:pos x="T1" y="T3"/>
                  </a:cxn>
                  <a:cxn ang="0">
                    <a:pos x="T5" y="T7"/>
                  </a:cxn>
                  <a:cxn ang="0">
                    <a:pos x="T9" y="T11"/>
                  </a:cxn>
                  <a:cxn ang="0">
                    <a:pos x="T13" y="T15"/>
                  </a:cxn>
                  <a:cxn ang="0">
                    <a:pos x="T17" y="T19"/>
                  </a:cxn>
                </a:cxnLst>
                <a:rect l="0" t="0" r="r" b="b"/>
                <a:pathLst>
                  <a:path w="10002" h="1111">
                    <a:moveTo>
                      <a:pt x="0" y="1111"/>
                    </a:moveTo>
                    <a:lnTo>
                      <a:pt x="10001" y="1111"/>
                    </a:lnTo>
                    <a:lnTo>
                      <a:pt x="10001"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7"/>
            <p:cNvGrpSpPr>
              <a:grpSpLocks/>
            </p:cNvGrpSpPr>
            <p:nvPr/>
          </p:nvGrpSpPr>
          <p:grpSpPr bwMode="auto">
            <a:xfrm>
              <a:off x="8711" y="8605"/>
              <a:ext cx="254" cy="306"/>
              <a:chOff x="8711" y="8605"/>
              <a:chExt cx="254" cy="306"/>
            </a:xfrm>
          </p:grpSpPr>
          <p:sp>
            <p:nvSpPr>
              <p:cNvPr id="3176" name="Freeform 8"/>
              <p:cNvSpPr>
                <a:spLocks/>
              </p:cNvSpPr>
              <p:nvPr/>
            </p:nvSpPr>
            <p:spPr bwMode="auto">
              <a:xfrm>
                <a:off x="8711" y="8605"/>
                <a:ext cx="254" cy="306"/>
              </a:xfrm>
              <a:custGeom>
                <a:avLst/>
                <a:gdLst>
                  <a:gd name="T0" fmla="+- 0 8711 8711"/>
                  <a:gd name="T1" fmla="*/ T0 w 254"/>
                  <a:gd name="T2" fmla="+- 0 8605 8605"/>
                  <a:gd name="T3" fmla="*/ 8605 h 306"/>
                  <a:gd name="T4" fmla="+- 0 8964 8711"/>
                  <a:gd name="T5" fmla="*/ T4 w 254"/>
                  <a:gd name="T6" fmla="+- 0 8911 8605"/>
                  <a:gd name="T7" fmla="*/ 8911 h 306"/>
                  <a:gd name="T8" fmla="+- 0 8966 8711"/>
                  <a:gd name="T9" fmla="*/ T8 w 254"/>
                  <a:gd name="T10" fmla="+- 0 8659 8605"/>
                  <a:gd name="T11" fmla="*/ 8659 h 306"/>
                  <a:gd name="T12" fmla="+- 0 8711 8711"/>
                  <a:gd name="T13" fmla="*/ T12 w 254"/>
                  <a:gd name="T14" fmla="+- 0 8605 8605"/>
                  <a:gd name="T15" fmla="*/ 8605 h 306"/>
                </a:gdLst>
                <a:ahLst/>
                <a:cxnLst>
                  <a:cxn ang="0">
                    <a:pos x="T1" y="T3"/>
                  </a:cxn>
                  <a:cxn ang="0">
                    <a:pos x="T5" y="T7"/>
                  </a:cxn>
                  <a:cxn ang="0">
                    <a:pos x="T9" y="T11"/>
                  </a:cxn>
                  <a:cxn ang="0">
                    <a:pos x="T13" y="T15"/>
                  </a:cxn>
                </a:cxnLst>
                <a:rect l="0" t="0" r="r" b="b"/>
                <a:pathLst>
                  <a:path w="254" h="306">
                    <a:moveTo>
                      <a:pt x="0" y="0"/>
                    </a:moveTo>
                    <a:lnTo>
                      <a:pt x="253" y="306"/>
                    </a:lnTo>
                    <a:lnTo>
                      <a:pt x="255" y="5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9"/>
            <p:cNvGrpSpPr>
              <a:grpSpLocks/>
            </p:cNvGrpSpPr>
            <p:nvPr/>
          </p:nvGrpSpPr>
          <p:grpSpPr bwMode="auto">
            <a:xfrm>
              <a:off x="8711" y="8458"/>
              <a:ext cx="538" cy="198"/>
              <a:chOff x="8711" y="8458"/>
              <a:chExt cx="538" cy="198"/>
            </a:xfrm>
          </p:grpSpPr>
          <p:sp>
            <p:nvSpPr>
              <p:cNvPr id="3175" name="Freeform 10"/>
              <p:cNvSpPr>
                <a:spLocks/>
              </p:cNvSpPr>
              <p:nvPr/>
            </p:nvSpPr>
            <p:spPr bwMode="auto">
              <a:xfrm>
                <a:off x="8711" y="8458"/>
                <a:ext cx="538" cy="198"/>
              </a:xfrm>
              <a:custGeom>
                <a:avLst/>
                <a:gdLst>
                  <a:gd name="T0" fmla="+- 0 9249 8711"/>
                  <a:gd name="T1" fmla="*/ T0 w 538"/>
                  <a:gd name="T2" fmla="+- 0 8458 8458"/>
                  <a:gd name="T3" fmla="*/ 8458 h 198"/>
                  <a:gd name="T4" fmla="+- 0 8711 8711"/>
                  <a:gd name="T5" fmla="*/ T4 w 538"/>
                  <a:gd name="T6" fmla="+- 0 8595 8458"/>
                  <a:gd name="T7" fmla="*/ 8595 h 198"/>
                  <a:gd name="T8" fmla="+- 0 8977 8711"/>
                  <a:gd name="T9" fmla="*/ T8 w 538"/>
                  <a:gd name="T10" fmla="+- 0 8655 8458"/>
                  <a:gd name="T11" fmla="*/ 8655 h 198"/>
                  <a:gd name="T12" fmla="+- 0 9249 8711"/>
                  <a:gd name="T13" fmla="*/ T12 w 538"/>
                  <a:gd name="T14" fmla="+- 0 8458 8458"/>
                  <a:gd name="T15" fmla="*/ 8458 h 198"/>
                </a:gdLst>
                <a:ahLst/>
                <a:cxnLst>
                  <a:cxn ang="0">
                    <a:pos x="T1" y="T3"/>
                  </a:cxn>
                  <a:cxn ang="0">
                    <a:pos x="T5" y="T7"/>
                  </a:cxn>
                  <a:cxn ang="0">
                    <a:pos x="T9" y="T11"/>
                  </a:cxn>
                  <a:cxn ang="0">
                    <a:pos x="T13" y="T15"/>
                  </a:cxn>
                </a:cxnLst>
                <a:rect l="0" t="0" r="r" b="b"/>
                <a:pathLst>
                  <a:path w="538" h="198">
                    <a:moveTo>
                      <a:pt x="538" y="0"/>
                    </a:moveTo>
                    <a:lnTo>
                      <a:pt x="0" y="137"/>
                    </a:lnTo>
                    <a:lnTo>
                      <a:pt x="266" y="197"/>
                    </a:lnTo>
                    <a:lnTo>
                      <a:pt x="538"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1"/>
            <p:cNvGrpSpPr>
              <a:grpSpLocks/>
            </p:cNvGrpSpPr>
            <p:nvPr/>
          </p:nvGrpSpPr>
          <p:grpSpPr bwMode="auto">
            <a:xfrm>
              <a:off x="8974" y="8447"/>
              <a:ext cx="286" cy="480"/>
              <a:chOff x="8974" y="8447"/>
              <a:chExt cx="286" cy="480"/>
            </a:xfrm>
          </p:grpSpPr>
          <p:sp>
            <p:nvSpPr>
              <p:cNvPr id="3174" name="Freeform 12"/>
              <p:cNvSpPr>
                <a:spLocks/>
              </p:cNvSpPr>
              <p:nvPr/>
            </p:nvSpPr>
            <p:spPr bwMode="auto">
              <a:xfrm>
                <a:off x="8974" y="8447"/>
                <a:ext cx="286" cy="480"/>
              </a:xfrm>
              <a:custGeom>
                <a:avLst/>
                <a:gdLst>
                  <a:gd name="T0" fmla="+- 0 9259 8974"/>
                  <a:gd name="T1" fmla="*/ T0 w 286"/>
                  <a:gd name="T2" fmla="+- 0 8447 8447"/>
                  <a:gd name="T3" fmla="*/ 8447 h 480"/>
                  <a:gd name="T4" fmla="+- 0 8974 8974"/>
                  <a:gd name="T5" fmla="*/ T4 w 286"/>
                  <a:gd name="T6" fmla="+- 0 8658 8447"/>
                  <a:gd name="T7" fmla="*/ 8658 h 480"/>
                  <a:gd name="T8" fmla="+- 0 8974 8974"/>
                  <a:gd name="T9" fmla="*/ T8 w 286"/>
                  <a:gd name="T10" fmla="+- 0 8927 8447"/>
                  <a:gd name="T11" fmla="*/ 8927 h 480"/>
                  <a:gd name="T12" fmla="+- 0 9259 8974"/>
                  <a:gd name="T13" fmla="*/ T12 w 286"/>
                  <a:gd name="T14" fmla="+- 0 8447 8447"/>
                  <a:gd name="T15" fmla="*/ 8447 h 480"/>
                </a:gdLst>
                <a:ahLst/>
                <a:cxnLst>
                  <a:cxn ang="0">
                    <a:pos x="T1" y="T3"/>
                  </a:cxn>
                  <a:cxn ang="0">
                    <a:pos x="T5" y="T7"/>
                  </a:cxn>
                  <a:cxn ang="0">
                    <a:pos x="T9" y="T11"/>
                  </a:cxn>
                  <a:cxn ang="0">
                    <a:pos x="T13" y="T15"/>
                  </a:cxn>
                </a:cxnLst>
                <a:rect l="0" t="0" r="r" b="b"/>
                <a:pathLst>
                  <a:path w="286" h="480">
                    <a:moveTo>
                      <a:pt x="285" y="0"/>
                    </a:moveTo>
                    <a:lnTo>
                      <a:pt x="0" y="211"/>
                    </a:lnTo>
                    <a:lnTo>
                      <a:pt x="0" y="480"/>
                    </a:lnTo>
                    <a:lnTo>
                      <a:pt x="285"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3"/>
            <p:cNvGrpSpPr>
              <a:grpSpLocks/>
            </p:cNvGrpSpPr>
            <p:nvPr/>
          </p:nvGrpSpPr>
          <p:grpSpPr bwMode="auto">
            <a:xfrm>
              <a:off x="7910" y="7717"/>
              <a:ext cx="2288" cy="812"/>
              <a:chOff x="7910" y="7717"/>
              <a:chExt cx="2288" cy="812"/>
            </a:xfrm>
          </p:grpSpPr>
          <p:sp>
            <p:nvSpPr>
              <p:cNvPr id="3173" name="Freeform 14"/>
              <p:cNvSpPr>
                <a:spLocks/>
              </p:cNvSpPr>
              <p:nvPr/>
            </p:nvSpPr>
            <p:spPr bwMode="auto">
              <a:xfrm>
                <a:off x="7910" y="7717"/>
                <a:ext cx="2288" cy="812"/>
              </a:xfrm>
              <a:custGeom>
                <a:avLst/>
                <a:gdLst>
                  <a:gd name="T0" fmla="+- 0 10198 7910"/>
                  <a:gd name="T1" fmla="*/ T0 w 2288"/>
                  <a:gd name="T2" fmla="+- 0 7717 7717"/>
                  <a:gd name="T3" fmla="*/ 7717 h 812"/>
                  <a:gd name="T4" fmla="+- 0 7910 7910"/>
                  <a:gd name="T5" fmla="*/ T4 w 2288"/>
                  <a:gd name="T6" fmla="+- 0 8415 7717"/>
                  <a:gd name="T7" fmla="*/ 8415 h 812"/>
                  <a:gd name="T8" fmla="+- 0 8421 7910"/>
                  <a:gd name="T9" fmla="*/ T8 w 2288"/>
                  <a:gd name="T10" fmla="+- 0 8529 7717"/>
                  <a:gd name="T11" fmla="*/ 8529 h 812"/>
                  <a:gd name="T12" fmla="+- 0 9613 7910"/>
                  <a:gd name="T13" fmla="*/ T12 w 2288"/>
                  <a:gd name="T14" fmla="+- 0 8165 7717"/>
                  <a:gd name="T15" fmla="*/ 8165 h 812"/>
                  <a:gd name="T16" fmla="+- 0 10198 7910"/>
                  <a:gd name="T17" fmla="*/ T16 w 2288"/>
                  <a:gd name="T18" fmla="+- 0 7717 7717"/>
                  <a:gd name="T19" fmla="*/ 7717 h 812"/>
                </a:gdLst>
                <a:ahLst/>
                <a:cxnLst>
                  <a:cxn ang="0">
                    <a:pos x="T1" y="T3"/>
                  </a:cxn>
                  <a:cxn ang="0">
                    <a:pos x="T5" y="T7"/>
                  </a:cxn>
                  <a:cxn ang="0">
                    <a:pos x="T9" y="T11"/>
                  </a:cxn>
                  <a:cxn ang="0">
                    <a:pos x="T13" y="T15"/>
                  </a:cxn>
                  <a:cxn ang="0">
                    <a:pos x="T17" y="T19"/>
                  </a:cxn>
                </a:cxnLst>
                <a:rect l="0" t="0" r="r" b="b"/>
                <a:pathLst>
                  <a:path w="2288" h="812">
                    <a:moveTo>
                      <a:pt x="2288" y="0"/>
                    </a:moveTo>
                    <a:lnTo>
                      <a:pt x="0" y="698"/>
                    </a:lnTo>
                    <a:lnTo>
                      <a:pt x="511" y="812"/>
                    </a:lnTo>
                    <a:lnTo>
                      <a:pt x="1703" y="448"/>
                    </a:lnTo>
                    <a:lnTo>
                      <a:pt x="22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5"/>
            <p:cNvGrpSpPr>
              <a:grpSpLocks/>
            </p:cNvGrpSpPr>
            <p:nvPr/>
          </p:nvGrpSpPr>
          <p:grpSpPr bwMode="auto">
            <a:xfrm>
              <a:off x="7894" y="8426"/>
              <a:ext cx="1075" cy="1381"/>
              <a:chOff x="7894" y="8426"/>
              <a:chExt cx="1075" cy="1381"/>
            </a:xfrm>
          </p:grpSpPr>
          <p:sp>
            <p:nvSpPr>
              <p:cNvPr id="3172" name="Freeform 16"/>
              <p:cNvSpPr>
                <a:spLocks/>
              </p:cNvSpPr>
              <p:nvPr/>
            </p:nvSpPr>
            <p:spPr bwMode="auto">
              <a:xfrm>
                <a:off x="7894" y="8426"/>
                <a:ext cx="1075" cy="1381"/>
              </a:xfrm>
              <a:custGeom>
                <a:avLst/>
                <a:gdLst>
                  <a:gd name="T0" fmla="+- 0 7894 7894"/>
                  <a:gd name="T1" fmla="*/ T0 w 1075"/>
                  <a:gd name="T2" fmla="+- 0 8426 8426"/>
                  <a:gd name="T3" fmla="*/ 8426 h 1381"/>
                  <a:gd name="T4" fmla="+- 0 8970 7894"/>
                  <a:gd name="T5" fmla="*/ T4 w 1075"/>
                  <a:gd name="T6" fmla="+- 0 9807 8426"/>
                  <a:gd name="T7" fmla="*/ 9807 h 1381"/>
                  <a:gd name="T8" fmla="+- 0 8970 7894"/>
                  <a:gd name="T9" fmla="*/ T8 w 1075"/>
                  <a:gd name="T10" fmla="+- 0 9269 8426"/>
                  <a:gd name="T11" fmla="*/ 9269 h 1381"/>
                  <a:gd name="T12" fmla="+- 0 8424 7894"/>
                  <a:gd name="T13" fmla="*/ T12 w 1075"/>
                  <a:gd name="T14" fmla="+- 0 8537 8426"/>
                  <a:gd name="T15" fmla="*/ 8537 h 1381"/>
                  <a:gd name="T16" fmla="+- 0 7894 7894"/>
                  <a:gd name="T17" fmla="*/ T16 w 1075"/>
                  <a:gd name="T18" fmla="+- 0 8426 8426"/>
                  <a:gd name="T19" fmla="*/ 8426 h 1381"/>
                </a:gdLst>
                <a:ahLst/>
                <a:cxnLst>
                  <a:cxn ang="0">
                    <a:pos x="T1" y="T3"/>
                  </a:cxn>
                  <a:cxn ang="0">
                    <a:pos x="T5" y="T7"/>
                  </a:cxn>
                  <a:cxn ang="0">
                    <a:pos x="T9" y="T11"/>
                  </a:cxn>
                  <a:cxn ang="0">
                    <a:pos x="T13" y="T15"/>
                  </a:cxn>
                  <a:cxn ang="0">
                    <a:pos x="T17" y="T19"/>
                  </a:cxn>
                </a:cxnLst>
                <a:rect l="0" t="0" r="r" b="b"/>
                <a:pathLst>
                  <a:path w="1075" h="1381">
                    <a:moveTo>
                      <a:pt x="0" y="0"/>
                    </a:moveTo>
                    <a:lnTo>
                      <a:pt x="1076" y="1381"/>
                    </a:lnTo>
                    <a:lnTo>
                      <a:pt x="1076" y="843"/>
                    </a:lnTo>
                    <a:lnTo>
                      <a:pt x="530" y="111"/>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7"/>
            <p:cNvGrpSpPr>
              <a:grpSpLocks/>
            </p:cNvGrpSpPr>
            <p:nvPr/>
          </p:nvGrpSpPr>
          <p:grpSpPr bwMode="auto">
            <a:xfrm>
              <a:off x="8972" y="7714"/>
              <a:ext cx="1236" cy="2114"/>
              <a:chOff x="8972" y="7714"/>
              <a:chExt cx="1236" cy="2114"/>
            </a:xfrm>
          </p:grpSpPr>
          <p:sp>
            <p:nvSpPr>
              <p:cNvPr id="3171" name="Freeform 18"/>
              <p:cNvSpPr>
                <a:spLocks/>
              </p:cNvSpPr>
              <p:nvPr/>
            </p:nvSpPr>
            <p:spPr bwMode="auto">
              <a:xfrm>
                <a:off x="8972" y="7714"/>
                <a:ext cx="1236" cy="2114"/>
              </a:xfrm>
              <a:custGeom>
                <a:avLst/>
                <a:gdLst>
                  <a:gd name="T0" fmla="+- 0 10208 8972"/>
                  <a:gd name="T1" fmla="*/ T0 w 1236"/>
                  <a:gd name="T2" fmla="+- 0 7714 7714"/>
                  <a:gd name="T3" fmla="*/ 7714 h 2114"/>
                  <a:gd name="T4" fmla="+- 0 9634 8972"/>
                  <a:gd name="T5" fmla="*/ T4 w 1236"/>
                  <a:gd name="T6" fmla="+- 0 8152 7714"/>
                  <a:gd name="T7" fmla="*/ 8152 h 2114"/>
                  <a:gd name="T8" fmla="+- 0 8972 8972"/>
                  <a:gd name="T9" fmla="*/ T8 w 1236"/>
                  <a:gd name="T10" fmla="+- 0 9267 7714"/>
                  <a:gd name="T11" fmla="*/ 9267 h 2114"/>
                  <a:gd name="T12" fmla="+- 0 8975 8972"/>
                  <a:gd name="T13" fmla="*/ T12 w 1236"/>
                  <a:gd name="T14" fmla="+- 0 9828 7714"/>
                  <a:gd name="T15" fmla="*/ 9828 h 2114"/>
                  <a:gd name="T16" fmla="+- 0 10208 8972"/>
                  <a:gd name="T17" fmla="*/ T16 w 1236"/>
                  <a:gd name="T18" fmla="+- 0 7714 7714"/>
                  <a:gd name="T19" fmla="*/ 7714 h 2114"/>
                </a:gdLst>
                <a:ahLst/>
                <a:cxnLst>
                  <a:cxn ang="0">
                    <a:pos x="T1" y="T3"/>
                  </a:cxn>
                  <a:cxn ang="0">
                    <a:pos x="T5" y="T7"/>
                  </a:cxn>
                  <a:cxn ang="0">
                    <a:pos x="T9" y="T11"/>
                  </a:cxn>
                  <a:cxn ang="0">
                    <a:pos x="T13" y="T15"/>
                  </a:cxn>
                  <a:cxn ang="0">
                    <a:pos x="T17" y="T19"/>
                  </a:cxn>
                </a:cxnLst>
                <a:rect l="0" t="0" r="r" b="b"/>
                <a:pathLst>
                  <a:path w="1236" h="2114">
                    <a:moveTo>
                      <a:pt x="1236" y="0"/>
                    </a:moveTo>
                    <a:lnTo>
                      <a:pt x="662" y="438"/>
                    </a:lnTo>
                    <a:lnTo>
                      <a:pt x="0" y="1553"/>
                    </a:lnTo>
                    <a:lnTo>
                      <a:pt x="3" y="2114"/>
                    </a:lnTo>
                    <a:lnTo>
                      <a:pt x="123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19"/>
            <p:cNvGrpSpPr>
              <a:grpSpLocks/>
            </p:cNvGrpSpPr>
            <p:nvPr/>
          </p:nvGrpSpPr>
          <p:grpSpPr bwMode="auto">
            <a:xfrm>
              <a:off x="12761" y="8039"/>
              <a:ext cx="706" cy="376"/>
              <a:chOff x="12761" y="8039"/>
              <a:chExt cx="706" cy="376"/>
            </a:xfrm>
          </p:grpSpPr>
          <p:sp>
            <p:nvSpPr>
              <p:cNvPr id="3166" name="Freeform 20"/>
              <p:cNvSpPr>
                <a:spLocks/>
              </p:cNvSpPr>
              <p:nvPr/>
            </p:nvSpPr>
            <p:spPr bwMode="auto">
              <a:xfrm>
                <a:off x="12761" y="8039"/>
                <a:ext cx="706" cy="376"/>
              </a:xfrm>
              <a:custGeom>
                <a:avLst/>
                <a:gdLst>
                  <a:gd name="T0" fmla="+- 0 13331 12761"/>
                  <a:gd name="T1" fmla="*/ T0 w 706"/>
                  <a:gd name="T2" fmla="+- 0 8049 8039"/>
                  <a:gd name="T3" fmla="*/ 8049 h 376"/>
                  <a:gd name="T4" fmla="+- 0 13273 12761"/>
                  <a:gd name="T5" fmla="*/ T4 w 706"/>
                  <a:gd name="T6" fmla="+- 0 8067 8039"/>
                  <a:gd name="T7" fmla="*/ 8067 h 376"/>
                  <a:gd name="T8" fmla="+- 0 13162 12761"/>
                  <a:gd name="T9" fmla="*/ T8 w 706"/>
                  <a:gd name="T10" fmla="+- 0 8108 8039"/>
                  <a:gd name="T11" fmla="*/ 8108 h 376"/>
                  <a:gd name="T12" fmla="+- 0 12761 12761"/>
                  <a:gd name="T13" fmla="*/ T12 w 706"/>
                  <a:gd name="T14" fmla="+- 0 8267 8039"/>
                  <a:gd name="T15" fmla="*/ 8267 h 376"/>
                  <a:gd name="T16" fmla="+- 0 13462 12761"/>
                  <a:gd name="T17" fmla="*/ T16 w 706"/>
                  <a:gd name="T18" fmla="+- 0 8425 8039"/>
                  <a:gd name="T19" fmla="*/ 8425 h 376"/>
                  <a:gd name="T20" fmla="+- 0 13465 12761"/>
                  <a:gd name="T21" fmla="*/ T20 w 706"/>
                  <a:gd name="T22" fmla="+- 0 8362 8039"/>
                  <a:gd name="T23" fmla="*/ 8362 h 376"/>
                  <a:gd name="T24" fmla="+- 0 13467 12761"/>
                  <a:gd name="T25" fmla="*/ T24 w 706"/>
                  <a:gd name="T26" fmla="+- 0 8260 8039"/>
                  <a:gd name="T27" fmla="*/ 8260 h 376"/>
                  <a:gd name="T28" fmla="+- 0 13466 12761"/>
                  <a:gd name="T29" fmla="*/ T28 w 706"/>
                  <a:gd name="T30" fmla="+- 0 8232 8039"/>
                  <a:gd name="T31" fmla="*/ 8232 h 376"/>
                  <a:gd name="T32" fmla="+- 0 13461 12761"/>
                  <a:gd name="T33" fmla="*/ T32 w 706"/>
                  <a:gd name="T34" fmla="+- 0 8151 8039"/>
                  <a:gd name="T35" fmla="*/ 8151 h 376"/>
                  <a:gd name="T36" fmla="+- 0 13448 12761"/>
                  <a:gd name="T37" fmla="*/ T36 w 706"/>
                  <a:gd name="T38" fmla="+- 0 8085 8039"/>
                  <a:gd name="T39" fmla="*/ 8085 h 376"/>
                  <a:gd name="T40" fmla="+- 0 13421 12761"/>
                  <a:gd name="T41" fmla="*/ T40 w 706"/>
                  <a:gd name="T42" fmla="+- 0 8049 8039"/>
                  <a:gd name="T43" fmla="*/ 8049 h 376"/>
                  <a:gd name="T44" fmla="+- 0 13331 12761"/>
                  <a:gd name="T45" fmla="*/ T44 w 706"/>
                  <a:gd name="T46" fmla="+- 0 8049 8039"/>
                  <a:gd name="T47" fmla="*/ 8049 h 3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706" h="376">
                    <a:moveTo>
                      <a:pt x="570" y="10"/>
                    </a:moveTo>
                    <a:lnTo>
                      <a:pt x="512" y="28"/>
                    </a:lnTo>
                    <a:lnTo>
                      <a:pt x="401" y="69"/>
                    </a:lnTo>
                    <a:lnTo>
                      <a:pt x="0" y="228"/>
                    </a:lnTo>
                    <a:lnTo>
                      <a:pt x="701" y="386"/>
                    </a:lnTo>
                    <a:lnTo>
                      <a:pt x="704" y="323"/>
                    </a:lnTo>
                    <a:lnTo>
                      <a:pt x="706" y="221"/>
                    </a:lnTo>
                    <a:lnTo>
                      <a:pt x="705" y="193"/>
                    </a:lnTo>
                    <a:lnTo>
                      <a:pt x="700" y="112"/>
                    </a:lnTo>
                    <a:lnTo>
                      <a:pt x="687" y="46"/>
                    </a:lnTo>
                    <a:lnTo>
                      <a:pt x="660" y="10"/>
                    </a:lnTo>
                    <a:lnTo>
                      <a:pt x="570" y="1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1"/>
            <p:cNvGrpSpPr>
              <a:grpSpLocks/>
            </p:cNvGrpSpPr>
            <p:nvPr/>
          </p:nvGrpSpPr>
          <p:grpSpPr bwMode="auto">
            <a:xfrm>
              <a:off x="12244" y="8141"/>
              <a:ext cx="1682" cy="1100"/>
              <a:chOff x="12244" y="8141"/>
              <a:chExt cx="1682" cy="1100"/>
            </a:xfrm>
          </p:grpSpPr>
          <p:sp>
            <p:nvSpPr>
              <p:cNvPr id="3165" name="Freeform 22"/>
              <p:cNvSpPr>
                <a:spLocks/>
              </p:cNvSpPr>
              <p:nvPr/>
            </p:nvSpPr>
            <p:spPr bwMode="auto">
              <a:xfrm>
                <a:off x="12244" y="8141"/>
                <a:ext cx="1682" cy="1100"/>
              </a:xfrm>
              <a:custGeom>
                <a:avLst/>
                <a:gdLst>
                  <a:gd name="T0" fmla="+- 0 12244 12244"/>
                  <a:gd name="T1" fmla="*/ T0 w 1682"/>
                  <a:gd name="T2" fmla="+- 0 8141 8141"/>
                  <a:gd name="T3" fmla="*/ 8141 h 1100"/>
                  <a:gd name="T4" fmla="+- 0 12462 12244"/>
                  <a:gd name="T5" fmla="*/ T4 w 1682"/>
                  <a:gd name="T6" fmla="+- 0 8521 8141"/>
                  <a:gd name="T7" fmla="*/ 8521 h 1100"/>
                  <a:gd name="T8" fmla="+- 0 12508 12244"/>
                  <a:gd name="T9" fmla="*/ T8 w 1682"/>
                  <a:gd name="T10" fmla="+- 0 8601 8141"/>
                  <a:gd name="T11" fmla="*/ 8601 h 1100"/>
                  <a:gd name="T12" fmla="+- 0 12660 12244"/>
                  <a:gd name="T13" fmla="*/ T12 w 1682"/>
                  <a:gd name="T14" fmla="+- 0 8864 8141"/>
                  <a:gd name="T15" fmla="*/ 8864 h 1100"/>
                  <a:gd name="T16" fmla="+- 0 12731 12244"/>
                  <a:gd name="T17" fmla="*/ T16 w 1682"/>
                  <a:gd name="T18" fmla="+- 0 8985 8141"/>
                  <a:gd name="T19" fmla="*/ 8985 h 1100"/>
                  <a:gd name="T20" fmla="+- 0 12764 12244"/>
                  <a:gd name="T21" fmla="*/ T20 w 1682"/>
                  <a:gd name="T22" fmla="+- 0 9039 8141"/>
                  <a:gd name="T23" fmla="*/ 9039 h 1100"/>
                  <a:gd name="T24" fmla="+- 0 12820 12244"/>
                  <a:gd name="T25" fmla="*/ T24 w 1682"/>
                  <a:gd name="T26" fmla="+- 0 9132 8141"/>
                  <a:gd name="T27" fmla="*/ 9132 h 1100"/>
                  <a:gd name="T28" fmla="+- 0 12867 12244"/>
                  <a:gd name="T29" fmla="*/ T28 w 1682"/>
                  <a:gd name="T30" fmla="+- 0 9186 8141"/>
                  <a:gd name="T31" fmla="*/ 9186 h 1100"/>
                  <a:gd name="T32" fmla="+- 0 12920 12244"/>
                  <a:gd name="T33" fmla="*/ T32 w 1682"/>
                  <a:gd name="T34" fmla="+- 0 9218 8141"/>
                  <a:gd name="T35" fmla="*/ 9218 h 1100"/>
                  <a:gd name="T36" fmla="+- 0 12988 12244"/>
                  <a:gd name="T37" fmla="*/ T36 w 1682"/>
                  <a:gd name="T38" fmla="+- 0 9239 8141"/>
                  <a:gd name="T39" fmla="*/ 9239 h 1100"/>
                  <a:gd name="T40" fmla="+- 0 13017 12244"/>
                  <a:gd name="T41" fmla="*/ T40 w 1682"/>
                  <a:gd name="T42" fmla="+- 0 9242 8141"/>
                  <a:gd name="T43" fmla="*/ 9242 h 1100"/>
                  <a:gd name="T44" fmla="+- 0 13034 12244"/>
                  <a:gd name="T45" fmla="*/ T44 w 1682"/>
                  <a:gd name="T46" fmla="+- 0 9241 8141"/>
                  <a:gd name="T47" fmla="*/ 9241 h 1100"/>
                  <a:gd name="T48" fmla="+- 0 13094 12244"/>
                  <a:gd name="T49" fmla="*/ T48 w 1682"/>
                  <a:gd name="T50" fmla="+- 0 9229 8141"/>
                  <a:gd name="T51" fmla="*/ 9229 h 1100"/>
                  <a:gd name="T52" fmla="+- 0 13162 12244"/>
                  <a:gd name="T53" fmla="*/ T52 w 1682"/>
                  <a:gd name="T54" fmla="+- 0 9193 8141"/>
                  <a:gd name="T55" fmla="*/ 9193 h 1100"/>
                  <a:gd name="T56" fmla="+- 0 13210 12244"/>
                  <a:gd name="T57" fmla="*/ T56 w 1682"/>
                  <a:gd name="T58" fmla="+- 0 9158 8141"/>
                  <a:gd name="T59" fmla="*/ 9158 h 1100"/>
                  <a:gd name="T60" fmla="+- 0 13273 12244"/>
                  <a:gd name="T61" fmla="*/ T60 w 1682"/>
                  <a:gd name="T62" fmla="+- 0 9110 8141"/>
                  <a:gd name="T63" fmla="*/ 9110 h 1100"/>
                  <a:gd name="T64" fmla="+- 0 13338 12244"/>
                  <a:gd name="T65" fmla="*/ T64 w 1682"/>
                  <a:gd name="T66" fmla="+- 0 9057 8141"/>
                  <a:gd name="T67" fmla="*/ 9057 h 1100"/>
                  <a:gd name="T68" fmla="+- 0 13390 12244"/>
                  <a:gd name="T69" fmla="*/ T68 w 1682"/>
                  <a:gd name="T70" fmla="+- 0 9012 8141"/>
                  <a:gd name="T71" fmla="*/ 9012 h 1100"/>
                  <a:gd name="T72" fmla="+- 0 13492 12244"/>
                  <a:gd name="T73" fmla="*/ T72 w 1682"/>
                  <a:gd name="T74" fmla="+- 0 8920 8141"/>
                  <a:gd name="T75" fmla="*/ 8920 h 1100"/>
                  <a:gd name="T76" fmla="+- 0 13777 12244"/>
                  <a:gd name="T77" fmla="*/ T76 w 1682"/>
                  <a:gd name="T78" fmla="+- 0 8659 8141"/>
                  <a:gd name="T79" fmla="*/ 8659 h 1100"/>
                  <a:gd name="T80" fmla="+- 0 13054 12244"/>
                  <a:gd name="T81" fmla="*/ T80 w 1682"/>
                  <a:gd name="T82" fmla="+- 0 8659 8141"/>
                  <a:gd name="T83" fmla="*/ 8659 h 1100"/>
                  <a:gd name="T84" fmla="+- 0 13040 12244"/>
                  <a:gd name="T85" fmla="*/ T84 w 1682"/>
                  <a:gd name="T86" fmla="+- 0 8655 8141"/>
                  <a:gd name="T87" fmla="*/ 8655 h 1100"/>
                  <a:gd name="T88" fmla="+- 0 12983 12244"/>
                  <a:gd name="T89" fmla="*/ T88 w 1682"/>
                  <a:gd name="T90" fmla="+- 0 8621 8141"/>
                  <a:gd name="T91" fmla="*/ 8621 h 1100"/>
                  <a:gd name="T92" fmla="+- 0 12933 12244"/>
                  <a:gd name="T93" fmla="*/ T92 w 1682"/>
                  <a:gd name="T94" fmla="+- 0 8562 8141"/>
                  <a:gd name="T95" fmla="*/ 8562 h 1100"/>
                  <a:gd name="T96" fmla="+- 0 12891 12244"/>
                  <a:gd name="T97" fmla="*/ T96 w 1682"/>
                  <a:gd name="T98" fmla="+- 0 8496 8141"/>
                  <a:gd name="T99" fmla="*/ 8496 h 1100"/>
                  <a:gd name="T100" fmla="+- 0 12854 12244"/>
                  <a:gd name="T101" fmla="*/ T100 w 1682"/>
                  <a:gd name="T102" fmla="+- 0 8434 8141"/>
                  <a:gd name="T103" fmla="*/ 8434 h 1100"/>
                  <a:gd name="T104" fmla="+- 0 12750 12244"/>
                  <a:gd name="T105" fmla="*/ T104 w 1682"/>
                  <a:gd name="T106" fmla="+- 0 8257 8141"/>
                  <a:gd name="T107" fmla="*/ 8257 h 1100"/>
                  <a:gd name="T108" fmla="+- 0 12244 12244"/>
                  <a:gd name="T109" fmla="*/ T108 w 1682"/>
                  <a:gd name="T110" fmla="+- 0 8141 8141"/>
                  <a:gd name="T111" fmla="*/ 8141 h 110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682" h="1100">
                    <a:moveTo>
                      <a:pt x="0" y="0"/>
                    </a:moveTo>
                    <a:lnTo>
                      <a:pt x="218" y="380"/>
                    </a:lnTo>
                    <a:lnTo>
                      <a:pt x="264" y="460"/>
                    </a:lnTo>
                    <a:lnTo>
                      <a:pt x="416" y="723"/>
                    </a:lnTo>
                    <a:lnTo>
                      <a:pt x="487" y="844"/>
                    </a:lnTo>
                    <a:lnTo>
                      <a:pt x="520" y="898"/>
                    </a:lnTo>
                    <a:lnTo>
                      <a:pt x="576" y="991"/>
                    </a:lnTo>
                    <a:lnTo>
                      <a:pt x="623" y="1045"/>
                    </a:lnTo>
                    <a:lnTo>
                      <a:pt x="676" y="1077"/>
                    </a:lnTo>
                    <a:lnTo>
                      <a:pt x="744" y="1098"/>
                    </a:lnTo>
                    <a:lnTo>
                      <a:pt x="773" y="1101"/>
                    </a:lnTo>
                    <a:lnTo>
                      <a:pt x="790" y="1100"/>
                    </a:lnTo>
                    <a:lnTo>
                      <a:pt x="850" y="1088"/>
                    </a:lnTo>
                    <a:lnTo>
                      <a:pt x="918" y="1052"/>
                    </a:lnTo>
                    <a:lnTo>
                      <a:pt x="966" y="1017"/>
                    </a:lnTo>
                    <a:lnTo>
                      <a:pt x="1029" y="969"/>
                    </a:lnTo>
                    <a:lnTo>
                      <a:pt x="1094" y="916"/>
                    </a:lnTo>
                    <a:lnTo>
                      <a:pt x="1146" y="871"/>
                    </a:lnTo>
                    <a:lnTo>
                      <a:pt x="1248" y="779"/>
                    </a:lnTo>
                    <a:lnTo>
                      <a:pt x="1533" y="518"/>
                    </a:lnTo>
                    <a:lnTo>
                      <a:pt x="810" y="518"/>
                    </a:lnTo>
                    <a:lnTo>
                      <a:pt x="796" y="514"/>
                    </a:lnTo>
                    <a:lnTo>
                      <a:pt x="739" y="480"/>
                    </a:lnTo>
                    <a:lnTo>
                      <a:pt x="689" y="421"/>
                    </a:lnTo>
                    <a:lnTo>
                      <a:pt x="647" y="355"/>
                    </a:lnTo>
                    <a:lnTo>
                      <a:pt x="610" y="293"/>
                    </a:lnTo>
                    <a:lnTo>
                      <a:pt x="506" y="116"/>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3"/>
            <p:cNvGrpSpPr>
              <a:grpSpLocks/>
            </p:cNvGrpSpPr>
            <p:nvPr/>
          </p:nvGrpSpPr>
          <p:grpSpPr bwMode="auto">
            <a:xfrm>
              <a:off x="12272" y="7689"/>
              <a:ext cx="1676" cy="841"/>
              <a:chOff x="12272" y="7689"/>
              <a:chExt cx="1676" cy="841"/>
            </a:xfrm>
          </p:grpSpPr>
          <p:sp>
            <p:nvSpPr>
              <p:cNvPr id="3163" name="Freeform 24"/>
              <p:cNvSpPr>
                <a:spLocks/>
              </p:cNvSpPr>
              <p:nvPr/>
            </p:nvSpPr>
            <p:spPr bwMode="auto">
              <a:xfrm>
                <a:off x="12272" y="7689"/>
                <a:ext cx="1676" cy="841"/>
              </a:xfrm>
              <a:custGeom>
                <a:avLst/>
                <a:gdLst>
                  <a:gd name="T0" fmla="+- 0 13948 12272"/>
                  <a:gd name="T1" fmla="*/ T0 w 1676"/>
                  <a:gd name="T2" fmla="+- 0 8022 7689"/>
                  <a:gd name="T3" fmla="*/ 8022 h 841"/>
                  <a:gd name="T4" fmla="+- 0 13372 12272"/>
                  <a:gd name="T5" fmla="*/ T4 w 1676"/>
                  <a:gd name="T6" fmla="+- 0 8022 7689"/>
                  <a:gd name="T7" fmla="*/ 8022 h 841"/>
                  <a:gd name="T8" fmla="+- 0 13381 12272"/>
                  <a:gd name="T9" fmla="*/ T8 w 1676"/>
                  <a:gd name="T10" fmla="+- 0 8022 7689"/>
                  <a:gd name="T11" fmla="*/ 8022 h 841"/>
                  <a:gd name="T12" fmla="+- 0 13390 12272"/>
                  <a:gd name="T13" fmla="*/ T12 w 1676"/>
                  <a:gd name="T14" fmla="+- 0 8024 7689"/>
                  <a:gd name="T15" fmla="*/ 8024 h 841"/>
                  <a:gd name="T16" fmla="+- 0 13436 12272"/>
                  <a:gd name="T17" fmla="*/ T16 w 1676"/>
                  <a:gd name="T18" fmla="+- 0 8068 7689"/>
                  <a:gd name="T19" fmla="*/ 8068 h 841"/>
                  <a:gd name="T20" fmla="+- 0 13449 12272"/>
                  <a:gd name="T21" fmla="*/ T20 w 1676"/>
                  <a:gd name="T22" fmla="+- 0 8133 7689"/>
                  <a:gd name="T23" fmla="*/ 8133 h 841"/>
                  <a:gd name="T24" fmla="+- 0 13454 12272"/>
                  <a:gd name="T25" fmla="*/ T24 w 1676"/>
                  <a:gd name="T26" fmla="+- 0 8215 7689"/>
                  <a:gd name="T27" fmla="*/ 8215 h 841"/>
                  <a:gd name="T28" fmla="+- 0 13455 12272"/>
                  <a:gd name="T29" fmla="*/ T28 w 1676"/>
                  <a:gd name="T30" fmla="+- 0 8270 7689"/>
                  <a:gd name="T31" fmla="*/ 8270 h 841"/>
                  <a:gd name="T32" fmla="+- 0 13455 12272"/>
                  <a:gd name="T33" fmla="*/ T32 w 1676"/>
                  <a:gd name="T34" fmla="+- 0 8297 7689"/>
                  <a:gd name="T35" fmla="*/ 8297 h 841"/>
                  <a:gd name="T36" fmla="+- 0 13452 12272"/>
                  <a:gd name="T37" fmla="*/ T36 w 1676"/>
                  <a:gd name="T38" fmla="+- 0 8365 7689"/>
                  <a:gd name="T39" fmla="*/ 8365 h 841"/>
                  <a:gd name="T40" fmla="+- 0 13450 12272"/>
                  <a:gd name="T41" fmla="*/ T40 w 1676"/>
                  <a:gd name="T42" fmla="+- 0 8407 7689"/>
                  <a:gd name="T43" fmla="*/ 8407 h 841"/>
                  <a:gd name="T44" fmla="+- 0 13922 12272"/>
                  <a:gd name="T45" fmla="*/ T44 w 1676"/>
                  <a:gd name="T46" fmla="+- 0 8531 7689"/>
                  <a:gd name="T47" fmla="*/ 8531 h 841"/>
                  <a:gd name="T48" fmla="+- 0 13930 12272"/>
                  <a:gd name="T49" fmla="*/ T48 w 1676"/>
                  <a:gd name="T50" fmla="+- 0 8401 7689"/>
                  <a:gd name="T51" fmla="*/ 8401 h 841"/>
                  <a:gd name="T52" fmla="+- 0 13936 12272"/>
                  <a:gd name="T53" fmla="*/ T52 w 1676"/>
                  <a:gd name="T54" fmla="+- 0 8295 7689"/>
                  <a:gd name="T55" fmla="*/ 8295 h 841"/>
                  <a:gd name="T56" fmla="+- 0 13940 12272"/>
                  <a:gd name="T57" fmla="*/ T56 w 1676"/>
                  <a:gd name="T58" fmla="+- 0 8209 7689"/>
                  <a:gd name="T59" fmla="*/ 8209 h 841"/>
                  <a:gd name="T60" fmla="+- 0 13944 12272"/>
                  <a:gd name="T61" fmla="*/ T60 w 1676"/>
                  <a:gd name="T62" fmla="+- 0 8140 7689"/>
                  <a:gd name="T63" fmla="*/ 8140 h 841"/>
                  <a:gd name="T64" fmla="+- 0 13947 12272"/>
                  <a:gd name="T65" fmla="*/ T64 w 1676"/>
                  <a:gd name="T66" fmla="+- 0 8055 7689"/>
                  <a:gd name="T67" fmla="*/ 8055 h 841"/>
                  <a:gd name="T68" fmla="+- 0 13948 12272"/>
                  <a:gd name="T69" fmla="*/ T68 w 1676"/>
                  <a:gd name="T70" fmla="+- 0 8033 7689"/>
                  <a:gd name="T71" fmla="*/ 8033 h 841"/>
                  <a:gd name="T72" fmla="+- 0 13948 12272"/>
                  <a:gd name="T73" fmla="*/ T72 w 1676"/>
                  <a:gd name="T74" fmla="+- 0 8022 7689"/>
                  <a:gd name="T75" fmla="*/ 8022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76" h="841">
                    <a:moveTo>
                      <a:pt x="1676" y="333"/>
                    </a:moveTo>
                    <a:lnTo>
                      <a:pt x="1100" y="333"/>
                    </a:lnTo>
                    <a:lnTo>
                      <a:pt x="1109" y="333"/>
                    </a:lnTo>
                    <a:lnTo>
                      <a:pt x="1118" y="335"/>
                    </a:lnTo>
                    <a:lnTo>
                      <a:pt x="1164" y="379"/>
                    </a:lnTo>
                    <a:lnTo>
                      <a:pt x="1177" y="444"/>
                    </a:lnTo>
                    <a:lnTo>
                      <a:pt x="1182" y="526"/>
                    </a:lnTo>
                    <a:lnTo>
                      <a:pt x="1183" y="581"/>
                    </a:lnTo>
                    <a:lnTo>
                      <a:pt x="1183" y="608"/>
                    </a:lnTo>
                    <a:lnTo>
                      <a:pt x="1180" y="676"/>
                    </a:lnTo>
                    <a:lnTo>
                      <a:pt x="1178" y="718"/>
                    </a:lnTo>
                    <a:lnTo>
                      <a:pt x="1650" y="842"/>
                    </a:lnTo>
                    <a:lnTo>
                      <a:pt x="1658" y="712"/>
                    </a:lnTo>
                    <a:lnTo>
                      <a:pt x="1664" y="606"/>
                    </a:lnTo>
                    <a:lnTo>
                      <a:pt x="1668" y="520"/>
                    </a:lnTo>
                    <a:lnTo>
                      <a:pt x="1672" y="451"/>
                    </a:lnTo>
                    <a:lnTo>
                      <a:pt x="1675" y="366"/>
                    </a:lnTo>
                    <a:lnTo>
                      <a:pt x="1676" y="344"/>
                    </a:lnTo>
                    <a:lnTo>
                      <a:pt x="1676" y="33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4" name="Freeform 25"/>
              <p:cNvSpPr>
                <a:spLocks/>
              </p:cNvSpPr>
              <p:nvPr/>
            </p:nvSpPr>
            <p:spPr bwMode="auto">
              <a:xfrm>
                <a:off x="12272" y="7689"/>
                <a:ext cx="1676" cy="841"/>
              </a:xfrm>
              <a:custGeom>
                <a:avLst/>
                <a:gdLst>
                  <a:gd name="T0" fmla="+- 0 13846 12272"/>
                  <a:gd name="T1" fmla="*/ T0 w 1676"/>
                  <a:gd name="T2" fmla="+- 0 7689 7689"/>
                  <a:gd name="T3" fmla="*/ 7689 h 841"/>
                  <a:gd name="T4" fmla="+- 0 13782 12272"/>
                  <a:gd name="T5" fmla="*/ T4 w 1676"/>
                  <a:gd name="T6" fmla="+- 0 7697 7689"/>
                  <a:gd name="T7" fmla="*/ 7697 h 841"/>
                  <a:gd name="T8" fmla="+- 0 13679 12272"/>
                  <a:gd name="T9" fmla="*/ T8 w 1676"/>
                  <a:gd name="T10" fmla="+- 0 7723 7689"/>
                  <a:gd name="T11" fmla="*/ 7723 h 841"/>
                  <a:gd name="T12" fmla="+- 0 12607 12272"/>
                  <a:gd name="T13" fmla="*/ T12 w 1676"/>
                  <a:gd name="T14" fmla="+- 0 8040 7689"/>
                  <a:gd name="T15" fmla="*/ 8040 h 841"/>
                  <a:gd name="T16" fmla="+- 0 12272 12272"/>
                  <a:gd name="T17" fmla="*/ T16 w 1676"/>
                  <a:gd name="T18" fmla="+- 0 8141 7689"/>
                  <a:gd name="T19" fmla="*/ 8141 h 841"/>
                  <a:gd name="T20" fmla="+- 0 12749 12272"/>
                  <a:gd name="T21" fmla="*/ T20 w 1676"/>
                  <a:gd name="T22" fmla="+- 0 8249 7689"/>
                  <a:gd name="T23" fmla="*/ 8249 h 841"/>
                  <a:gd name="T24" fmla="+- 0 13102 12272"/>
                  <a:gd name="T25" fmla="*/ T24 w 1676"/>
                  <a:gd name="T26" fmla="+- 0 8109 7689"/>
                  <a:gd name="T27" fmla="*/ 8109 h 841"/>
                  <a:gd name="T28" fmla="+- 0 13193 12272"/>
                  <a:gd name="T29" fmla="*/ T28 w 1676"/>
                  <a:gd name="T30" fmla="+- 0 8074 7689"/>
                  <a:gd name="T31" fmla="*/ 8074 h 841"/>
                  <a:gd name="T32" fmla="+- 0 13262 12272"/>
                  <a:gd name="T33" fmla="*/ T32 w 1676"/>
                  <a:gd name="T34" fmla="+- 0 8049 7689"/>
                  <a:gd name="T35" fmla="*/ 8049 h 841"/>
                  <a:gd name="T36" fmla="+- 0 13331 12272"/>
                  <a:gd name="T37" fmla="*/ T36 w 1676"/>
                  <a:gd name="T38" fmla="+- 0 8028 7689"/>
                  <a:gd name="T39" fmla="*/ 8028 h 841"/>
                  <a:gd name="T40" fmla="+- 0 13372 12272"/>
                  <a:gd name="T41" fmla="*/ T40 w 1676"/>
                  <a:gd name="T42" fmla="+- 0 8022 7689"/>
                  <a:gd name="T43" fmla="*/ 8022 h 841"/>
                  <a:gd name="T44" fmla="+- 0 13948 12272"/>
                  <a:gd name="T45" fmla="*/ T44 w 1676"/>
                  <a:gd name="T46" fmla="+- 0 8022 7689"/>
                  <a:gd name="T47" fmla="*/ 8022 h 841"/>
                  <a:gd name="T48" fmla="+- 0 13948 12272"/>
                  <a:gd name="T49" fmla="*/ T48 w 1676"/>
                  <a:gd name="T50" fmla="+- 0 8007 7689"/>
                  <a:gd name="T51" fmla="*/ 8007 h 841"/>
                  <a:gd name="T52" fmla="+- 0 13949 12272"/>
                  <a:gd name="T53" fmla="*/ T52 w 1676"/>
                  <a:gd name="T54" fmla="+- 0 7983 7689"/>
                  <a:gd name="T55" fmla="*/ 7983 h 841"/>
                  <a:gd name="T56" fmla="+- 0 13949 12272"/>
                  <a:gd name="T57" fmla="*/ T56 w 1676"/>
                  <a:gd name="T58" fmla="+- 0 7958 7689"/>
                  <a:gd name="T59" fmla="*/ 7958 h 841"/>
                  <a:gd name="T60" fmla="+- 0 13948 12272"/>
                  <a:gd name="T61" fmla="*/ T60 w 1676"/>
                  <a:gd name="T62" fmla="+- 0 7813 7689"/>
                  <a:gd name="T63" fmla="*/ 7813 h 841"/>
                  <a:gd name="T64" fmla="+- 0 13949 12272"/>
                  <a:gd name="T65" fmla="*/ T64 w 1676"/>
                  <a:gd name="T66" fmla="+- 0 7784 7689"/>
                  <a:gd name="T67" fmla="*/ 7784 h 841"/>
                  <a:gd name="T68" fmla="+- 0 13950 12272"/>
                  <a:gd name="T69" fmla="*/ T68 w 1676"/>
                  <a:gd name="T70" fmla="+- 0 7763 7689"/>
                  <a:gd name="T71" fmla="*/ 7763 h 841"/>
                  <a:gd name="T72" fmla="+- 0 13950 12272"/>
                  <a:gd name="T73" fmla="*/ T72 w 1676"/>
                  <a:gd name="T74" fmla="+- 0 7742 7689"/>
                  <a:gd name="T75" fmla="*/ 7742 h 841"/>
                  <a:gd name="T76" fmla="+- 0 13947 12272"/>
                  <a:gd name="T77" fmla="*/ T76 w 1676"/>
                  <a:gd name="T78" fmla="+- 0 7728 7689"/>
                  <a:gd name="T79" fmla="*/ 7728 h 841"/>
                  <a:gd name="T80" fmla="+- 0 13882 12272"/>
                  <a:gd name="T81" fmla="*/ T80 w 1676"/>
                  <a:gd name="T82" fmla="+- 0 7691 7689"/>
                  <a:gd name="T83" fmla="*/ 7691 h 841"/>
                  <a:gd name="T84" fmla="+- 0 13865 12272"/>
                  <a:gd name="T85" fmla="*/ T84 w 1676"/>
                  <a:gd name="T86" fmla="+- 0 7690 7689"/>
                  <a:gd name="T87" fmla="*/ 7690 h 841"/>
                  <a:gd name="T88" fmla="+- 0 13846 12272"/>
                  <a:gd name="T89" fmla="*/ T88 w 1676"/>
                  <a:gd name="T90" fmla="+- 0 7689 7689"/>
                  <a:gd name="T91" fmla="*/ 7689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676" h="841">
                    <a:moveTo>
                      <a:pt x="1574" y="0"/>
                    </a:moveTo>
                    <a:lnTo>
                      <a:pt x="1510" y="8"/>
                    </a:lnTo>
                    <a:lnTo>
                      <a:pt x="1407" y="34"/>
                    </a:lnTo>
                    <a:lnTo>
                      <a:pt x="335" y="351"/>
                    </a:lnTo>
                    <a:lnTo>
                      <a:pt x="0" y="452"/>
                    </a:lnTo>
                    <a:lnTo>
                      <a:pt x="477" y="560"/>
                    </a:lnTo>
                    <a:lnTo>
                      <a:pt x="830" y="420"/>
                    </a:lnTo>
                    <a:lnTo>
                      <a:pt x="921" y="385"/>
                    </a:lnTo>
                    <a:lnTo>
                      <a:pt x="990" y="360"/>
                    </a:lnTo>
                    <a:lnTo>
                      <a:pt x="1059" y="339"/>
                    </a:lnTo>
                    <a:lnTo>
                      <a:pt x="1100" y="333"/>
                    </a:lnTo>
                    <a:lnTo>
                      <a:pt x="1676" y="333"/>
                    </a:lnTo>
                    <a:lnTo>
                      <a:pt x="1676" y="318"/>
                    </a:lnTo>
                    <a:lnTo>
                      <a:pt x="1677" y="294"/>
                    </a:lnTo>
                    <a:lnTo>
                      <a:pt x="1677" y="269"/>
                    </a:lnTo>
                    <a:lnTo>
                      <a:pt x="1676" y="124"/>
                    </a:lnTo>
                    <a:lnTo>
                      <a:pt x="1677" y="95"/>
                    </a:lnTo>
                    <a:lnTo>
                      <a:pt x="1678" y="74"/>
                    </a:lnTo>
                    <a:lnTo>
                      <a:pt x="1678" y="53"/>
                    </a:lnTo>
                    <a:lnTo>
                      <a:pt x="1675" y="39"/>
                    </a:lnTo>
                    <a:lnTo>
                      <a:pt x="1610" y="2"/>
                    </a:lnTo>
                    <a:lnTo>
                      <a:pt x="1593" y="1"/>
                    </a:lnTo>
                    <a:lnTo>
                      <a:pt x="1574"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6"/>
            <p:cNvGrpSpPr>
              <a:grpSpLocks/>
            </p:cNvGrpSpPr>
            <p:nvPr/>
          </p:nvGrpSpPr>
          <p:grpSpPr bwMode="auto">
            <a:xfrm>
              <a:off x="11691" y="8015"/>
              <a:ext cx="2815" cy="1732"/>
              <a:chOff x="11691" y="8015"/>
              <a:chExt cx="2815" cy="1732"/>
            </a:xfrm>
          </p:grpSpPr>
          <p:sp>
            <p:nvSpPr>
              <p:cNvPr id="3161" name="Freeform 27"/>
              <p:cNvSpPr>
                <a:spLocks/>
              </p:cNvSpPr>
              <p:nvPr/>
            </p:nvSpPr>
            <p:spPr bwMode="auto">
              <a:xfrm>
                <a:off x="11691" y="8015"/>
                <a:ext cx="2815" cy="1732"/>
              </a:xfrm>
              <a:custGeom>
                <a:avLst/>
                <a:gdLst>
                  <a:gd name="T0" fmla="+- 0 11691 11691"/>
                  <a:gd name="T1" fmla="*/ T0 w 2815"/>
                  <a:gd name="T2" fmla="+- 0 8015 8015"/>
                  <a:gd name="T3" fmla="*/ 8015 h 1732"/>
                  <a:gd name="T4" fmla="+- 0 11691 11691"/>
                  <a:gd name="T5" fmla="*/ T4 w 2815"/>
                  <a:gd name="T6" fmla="+- 0 8213 8015"/>
                  <a:gd name="T7" fmla="*/ 8213 h 1732"/>
                  <a:gd name="T8" fmla="+- 0 12497 11691"/>
                  <a:gd name="T9" fmla="*/ T8 w 2815"/>
                  <a:gd name="T10" fmla="+- 0 9525 8015"/>
                  <a:gd name="T11" fmla="*/ 9525 h 1732"/>
                  <a:gd name="T12" fmla="+- 0 13375 11691"/>
                  <a:gd name="T13" fmla="*/ T12 w 2815"/>
                  <a:gd name="T14" fmla="+- 0 9747 8015"/>
                  <a:gd name="T15" fmla="*/ 9747 h 1732"/>
                  <a:gd name="T16" fmla="+- 0 13957 11691"/>
                  <a:gd name="T17" fmla="*/ T16 w 2815"/>
                  <a:gd name="T18" fmla="+- 0 9231 8015"/>
                  <a:gd name="T19" fmla="*/ 9231 h 1732"/>
                  <a:gd name="T20" fmla="+- 0 13066 11691"/>
                  <a:gd name="T21" fmla="*/ T20 w 2815"/>
                  <a:gd name="T22" fmla="+- 0 9231 8015"/>
                  <a:gd name="T23" fmla="*/ 9231 h 1732"/>
                  <a:gd name="T24" fmla="+- 0 13049 11691"/>
                  <a:gd name="T25" fmla="*/ T24 w 2815"/>
                  <a:gd name="T26" fmla="+- 0 9229 8015"/>
                  <a:gd name="T27" fmla="*/ 9229 h 1732"/>
                  <a:gd name="T28" fmla="+- 0 12981 11691"/>
                  <a:gd name="T29" fmla="*/ T28 w 2815"/>
                  <a:gd name="T30" fmla="+- 0 9201 8015"/>
                  <a:gd name="T31" fmla="*/ 9201 h 1732"/>
                  <a:gd name="T32" fmla="+- 0 12933 11691"/>
                  <a:gd name="T33" fmla="*/ T32 w 2815"/>
                  <a:gd name="T34" fmla="+- 0 9158 8015"/>
                  <a:gd name="T35" fmla="*/ 9158 h 1732"/>
                  <a:gd name="T36" fmla="+- 0 12799 11691"/>
                  <a:gd name="T37" fmla="*/ T36 w 2815"/>
                  <a:gd name="T38" fmla="+- 0 8969 8015"/>
                  <a:gd name="T39" fmla="*/ 8969 h 1732"/>
                  <a:gd name="T40" fmla="+- 0 12760 11691"/>
                  <a:gd name="T41" fmla="*/ T40 w 2815"/>
                  <a:gd name="T42" fmla="+- 0 8913 8015"/>
                  <a:gd name="T43" fmla="*/ 8913 h 1732"/>
                  <a:gd name="T44" fmla="+- 0 12669 11691"/>
                  <a:gd name="T45" fmla="*/ T44 w 2815"/>
                  <a:gd name="T46" fmla="+- 0 8777 8015"/>
                  <a:gd name="T47" fmla="*/ 8777 h 1732"/>
                  <a:gd name="T48" fmla="+- 0 12571 11691"/>
                  <a:gd name="T49" fmla="*/ T48 w 2815"/>
                  <a:gd name="T50" fmla="+- 0 8631 8015"/>
                  <a:gd name="T51" fmla="*/ 8631 h 1732"/>
                  <a:gd name="T52" fmla="+- 0 12244 11691"/>
                  <a:gd name="T53" fmla="*/ T52 w 2815"/>
                  <a:gd name="T54" fmla="+- 0 8141 8015"/>
                  <a:gd name="T55" fmla="*/ 8141 h 1732"/>
                  <a:gd name="T56" fmla="+- 0 11691 11691"/>
                  <a:gd name="T57" fmla="*/ T56 w 2815"/>
                  <a:gd name="T58" fmla="+- 0 8015 8015"/>
                  <a:gd name="T59" fmla="*/ 8015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15" h="1732">
                    <a:moveTo>
                      <a:pt x="0" y="0"/>
                    </a:moveTo>
                    <a:lnTo>
                      <a:pt x="0" y="198"/>
                    </a:lnTo>
                    <a:lnTo>
                      <a:pt x="806" y="1510"/>
                    </a:lnTo>
                    <a:lnTo>
                      <a:pt x="1684" y="1732"/>
                    </a:lnTo>
                    <a:lnTo>
                      <a:pt x="2266" y="1216"/>
                    </a:lnTo>
                    <a:lnTo>
                      <a:pt x="1375" y="1216"/>
                    </a:lnTo>
                    <a:lnTo>
                      <a:pt x="1358" y="1214"/>
                    </a:lnTo>
                    <a:lnTo>
                      <a:pt x="1290" y="1186"/>
                    </a:lnTo>
                    <a:lnTo>
                      <a:pt x="1242" y="1143"/>
                    </a:lnTo>
                    <a:lnTo>
                      <a:pt x="1108" y="954"/>
                    </a:lnTo>
                    <a:lnTo>
                      <a:pt x="1069" y="898"/>
                    </a:lnTo>
                    <a:lnTo>
                      <a:pt x="978" y="762"/>
                    </a:lnTo>
                    <a:lnTo>
                      <a:pt x="880" y="616"/>
                    </a:lnTo>
                    <a:lnTo>
                      <a:pt x="553" y="126"/>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2" name="Freeform 28"/>
              <p:cNvSpPr>
                <a:spLocks/>
              </p:cNvSpPr>
              <p:nvPr/>
            </p:nvSpPr>
            <p:spPr bwMode="auto">
              <a:xfrm>
                <a:off x="11691" y="8015"/>
                <a:ext cx="2815" cy="1732"/>
              </a:xfrm>
              <a:custGeom>
                <a:avLst/>
                <a:gdLst>
                  <a:gd name="T0" fmla="+- 0 13942 11691"/>
                  <a:gd name="T1" fmla="*/ T0 w 2815"/>
                  <a:gd name="T2" fmla="+- 0 8521 8015"/>
                  <a:gd name="T3" fmla="*/ 8521 h 1732"/>
                  <a:gd name="T4" fmla="+- 0 13694 11691"/>
                  <a:gd name="T5" fmla="*/ T4 w 2815"/>
                  <a:gd name="T6" fmla="+- 0 8743 8015"/>
                  <a:gd name="T7" fmla="*/ 8743 h 1732"/>
                  <a:gd name="T8" fmla="+- 0 13502 11691"/>
                  <a:gd name="T9" fmla="*/ T8 w 2815"/>
                  <a:gd name="T10" fmla="+- 0 8913 8015"/>
                  <a:gd name="T11" fmla="*/ 8913 h 1732"/>
                  <a:gd name="T12" fmla="+- 0 13407 11691"/>
                  <a:gd name="T13" fmla="*/ T12 w 2815"/>
                  <a:gd name="T14" fmla="+- 0 8994 8015"/>
                  <a:gd name="T15" fmla="*/ 8994 h 1732"/>
                  <a:gd name="T16" fmla="+- 0 13321 11691"/>
                  <a:gd name="T17" fmla="*/ T16 w 2815"/>
                  <a:gd name="T18" fmla="+- 0 9067 8015"/>
                  <a:gd name="T19" fmla="*/ 9067 h 1732"/>
                  <a:gd name="T20" fmla="+- 0 13248 11691"/>
                  <a:gd name="T21" fmla="*/ T20 w 2815"/>
                  <a:gd name="T22" fmla="+- 0 9125 8015"/>
                  <a:gd name="T23" fmla="*/ 9125 h 1732"/>
                  <a:gd name="T24" fmla="+- 0 13173 11691"/>
                  <a:gd name="T25" fmla="*/ T24 w 2815"/>
                  <a:gd name="T26" fmla="+- 0 9181 8015"/>
                  <a:gd name="T27" fmla="*/ 9181 h 1732"/>
                  <a:gd name="T28" fmla="+- 0 13112 11691"/>
                  <a:gd name="T29" fmla="*/ T28 w 2815"/>
                  <a:gd name="T30" fmla="+- 0 9220 8015"/>
                  <a:gd name="T31" fmla="*/ 9220 h 1732"/>
                  <a:gd name="T32" fmla="+- 0 13066 11691"/>
                  <a:gd name="T33" fmla="*/ T32 w 2815"/>
                  <a:gd name="T34" fmla="+- 0 9231 8015"/>
                  <a:gd name="T35" fmla="*/ 9231 h 1732"/>
                  <a:gd name="T36" fmla="+- 0 13957 11691"/>
                  <a:gd name="T37" fmla="*/ T36 w 2815"/>
                  <a:gd name="T38" fmla="+- 0 9231 8015"/>
                  <a:gd name="T39" fmla="*/ 9231 h 1732"/>
                  <a:gd name="T40" fmla="+- 0 14506 11691"/>
                  <a:gd name="T41" fmla="*/ T40 w 2815"/>
                  <a:gd name="T42" fmla="+- 0 8744 8015"/>
                  <a:gd name="T43" fmla="*/ 8744 h 1732"/>
                  <a:gd name="T44" fmla="+- 0 14501 11691"/>
                  <a:gd name="T45" fmla="*/ T44 w 2815"/>
                  <a:gd name="T46" fmla="+- 0 8647 8015"/>
                  <a:gd name="T47" fmla="*/ 8647 h 1732"/>
                  <a:gd name="T48" fmla="+- 0 13942 11691"/>
                  <a:gd name="T49" fmla="*/ T48 w 2815"/>
                  <a:gd name="T50" fmla="+- 0 8521 8015"/>
                  <a:gd name="T51" fmla="*/ 8521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15" h="1732">
                    <a:moveTo>
                      <a:pt x="2251" y="506"/>
                    </a:moveTo>
                    <a:lnTo>
                      <a:pt x="2003" y="728"/>
                    </a:lnTo>
                    <a:lnTo>
                      <a:pt x="1811" y="898"/>
                    </a:lnTo>
                    <a:lnTo>
                      <a:pt x="1716" y="979"/>
                    </a:lnTo>
                    <a:lnTo>
                      <a:pt x="1630" y="1052"/>
                    </a:lnTo>
                    <a:lnTo>
                      <a:pt x="1557" y="1110"/>
                    </a:lnTo>
                    <a:lnTo>
                      <a:pt x="1482" y="1166"/>
                    </a:lnTo>
                    <a:lnTo>
                      <a:pt x="1421" y="1205"/>
                    </a:lnTo>
                    <a:lnTo>
                      <a:pt x="1375" y="1216"/>
                    </a:lnTo>
                    <a:lnTo>
                      <a:pt x="2266" y="1216"/>
                    </a:lnTo>
                    <a:lnTo>
                      <a:pt x="2815" y="729"/>
                    </a:lnTo>
                    <a:lnTo>
                      <a:pt x="2810" y="632"/>
                    </a:lnTo>
                    <a:lnTo>
                      <a:pt x="2251" y="50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9"/>
            <p:cNvGrpSpPr>
              <a:grpSpLocks/>
            </p:cNvGrpSpPr>
            <p:nvPr/>
          </p:nvGrpSpPr>
          <p:grpSpPr bwMode="auto">
            <a:xfrm>
              <a:off x="11691" y="7256"/>
              <a:ext cx="2905" cy="1392"/>
              <a:chOff x="11691" y="7256"/>
              <a:chExt cx="2905" cy="1392"/>
            </a:xfrm>
          </p:grpSpPr>
          <p:sp>
            <p:nvSpPr>
              <p:cNvPr id="3159" name="Freeform 30"/>
              <p:cNvSpPr>
                <a:spLocks/>
              </p:cNvSpPr>
              <p:nvPr/>
            </p:nvSpPr>
            <p:spPr bwMode="auto">
              <a:xfrm>
                <a:off x="11691" y="7256"/>
                <a:ext cx="2905" cy="1392"/>
              </a:xfrm>
              <a:custGeom>
                <a:avLst/>
                <a:gdLst>
                  <a:gd name="T0" fmla="+- 0 14596 11691"/>
                  <a:gd name="T1" fmla="*/ T0 w 2905"/>
                  <a:gd name="T2" fmla="+- 0 7670 7256"/>
                  <a:gd name="T3" fmla="*/ 7670 h 1392"/>
                  <a:gd name="T4" fmla="+- 0 13894 11691"/>
                  <a:gd name="T5" fmla="*/ T4 w 2905"/>
                  <a:gd name="T6" fmla="+- 0 7670 7256"/>
                  <a:gd name="T7" fmla="*/ 7670 h 1392"/>
                  <a:gd name="T8" fmla="+- 0 13911 11691"/>
                  <a:gd name="T9" fmla="*/ T8 w 2905"/>
                  <a:gd name="T10" fmla="+- 0 7671 7256"/>
                  <a:gd name="T11" fmla="*/ 7671 h 1392"/>
                  <a:gd name="T12" fmla="+- 0 13925 11691"/>
                  <a:gd name="T13" fmla="*/ T12 w 2905"/>
                  <a:gd name="T14" fmla="+- 0 7674 7256"/>
                  <a:gd name="T15" fmla="*/ 7674 h 1392"/>
                  <a:gd name="T16" fmla="+- 0 13975 11691"/>
                  <a:gd name="T17" fmla="*/ T16 w 2905"/>
                  <a:gd name="T18" fmla="+- 0 7713 7256"/>
                  <a:gd name="T19" fmla="*/ 7713 h 1392"/>
                  <a:gd name="T20" fmla="+- 0 13978 11691"/>
                  <a:gd name="T21" fmla="*/ T20 w 2905"/>
                  <a:gd name="T22" fmla="+- 0 7748 7256"/>
                  <a:gd name="T23" fmla="*/ 7748 h 1392"/>
                  <a:gd name="T24" fmla="+- 0 13977 11691"/>
                  <a:gd name="T25" fmla="*/ T24 w 2905"/>
                  <a:gd name="T26" fmla="+- 0 7770 7256"/>
                  <a:gd name="T27" fmla="*/ 7770 h 1392"/>
                  <a:gd name="T28" fmla="+- 0 13976 11691"/>
                  <a:gd name="T29" fmla="*/ T28 w 2905"/>
                  <a:gd name="T30" fmla="+- 0 7814 7256"/>
                  <a:gd name="T31" fmla="*/ 7814 h 1392"/>
                  <a:gd name="T32" fmla="+- 0 13975 11691"/>
                  <a:gd name="T33" fmla="*/ T32 w 2905"/>
                  <a:gd name="T34" fmla="+- 0 7902 7256"/>
                  <a:gd name="T35" fmla="*/ 7902 h 1392"/>
                  <a:gd name="T36" fmla="+- 0 13971 11691"/>
                  <a:gd name="T37" fmla="*/ T36 w 2905"/>
                  <a:gd name="T38" fmla="+- 0 8001 7256"/>
                  <a:gd name="T39" fmla="*/ 8001 h 1392"/>
                  <a:gd name="T40" fmla="+- 0 13967 11691"/>
                  <a:gd name="T41" fmla="*/ T40 w 2905"/>
                  <a:gd name="T42" fmla="+- 0 8100 7256"/>
                  <a:gd name="T43" fmla="*/ 8100 h 1392"/>
                  <a:gd name="T44" fmla="+- 0 13962 11691"/>
                  <a:gd name="T45" fmla="*/ T44 w 2905"/>
                  <a:gd name="T46" fmla="+- 0 8199 7256"/>
                  <a:gd name="T47" fmla="*/ 8199 h 1392"/>
                  <a:gd name="T48" fmla="+- 0 13956 11691"/>
                  <a:gd name="T49" fmla="*/ T48 w 2905"/>
                  <a:gd name="T50" fmla="+- 0 8292 7256"/>
                  <a:gd name="T51" fmla="*/ 8292 h 1392"/>
                  <a:gd name="T52" fmla="+- 0 13951 11691"/>
                  <a:gd name="T53" fmla="*/ T52 w 2905"/>
                  <a:gd name="T54" fmla="+- 0 8375 7256"/>
                  <a:gd name="T55" fmla="*/ 8375 h 1392"/>
                  <a:gd name="T56" fmla="+- 0 13946 11691"/>
                  <a:gd name="T57" fmla="*/ T56 w 2905"/>
                  <a:gd name="T58" fmla="+- 0 8444 7256"/>
                  <a:gd name="T59" fmla="*/ 8444 h 1392"/>
                  <a:gd name="T60" fmla="+- 0 13941 11691"/>
                  <a:gd name="T61" fmla="*/ T60 w 2905"/>
                  <a:gd name="T62" fmla="+- 0 8525 7256"/>
                  <a:gd name="T63" fmla="*/ 8525 h 1392"/>
                  <a:gd name="T64" fmla="+- 0 14501 11691"/>
                  <a:gd name="T65" fmla="*/ T64 w 2905"/>
                  <a:gd name="T66" fmla="+- 0 8647 7256"/>
                  <a:gd name="T67" fmla="*/ 8647 h 1392"/>
                  <a:gd name="T68" fmla="+- 0 14583 11691"/>
                  <a:gd name="T69" fmla="*/ T68 w 2905"/>
                  <a:gd name="T70" fmla="+- 0 8590 7256"/>
                  <a:gd name="T71" fmla="*/ 8590 h 1392"/>
                  <a:gd name="T72" fmla="+- 0 14596 11691"/>
                  <a:gd name="T73" fmla="*/ T72 w 2905"/>
                  <a:gd name="T74" fmla="+- 0 7670 7256"/>
                  <a:gd name="T75" fmla="*/ 7670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2905" h="1392">
                    <a:moveTo>
                      <a:pt x="2905" y="414"/>
                    </a:moveTo>
                    <a:lnTo>
                      <a:pt x="2203" y="414"/>
                    </a:lnTo>
                    <a:lnTo>
                      <a:pt x="2220" y="415"/>
                    </a:lnTo>
                    <a:lnTo>
                      <a:pt x="2234" y="418"/>
                    </a:lnTo>
                    <a:lnTo>
                      <a:pt x="2284" y="457"/>
                    </a:lnTo>
                    <a:lnTo>
                      <a:pt x="2287" y="492"/>
                    </a:lnTo>
                    <a:lnTo>
                      <a:pt x="2286" y="514"/>
                    </a:lnTo>
                    <a:lnTo>
                      <a:pt x="2285" y="558"/>
                    </a:lnTo>
                    <a:lnTo>
                      <a:pt x="2284" y="646"/>
                    </a:lnTo>
                    <a:lnTo>
                      <a:pt x="2280" y="745"/>
                    </a:lnTo>
                    <a:lnTo>
                      <a:pt x="2276" y="844"/>
                    </a:lnTo>
                    <a:lnTo>
                      <a:pt x="2271" y="943"/>
                    </a:lnTo>
                    <a:lnTo>
                      <a:pt x="2265" y="1036"/>
                    </a:lnTo>
                    <a:lnTo>
                      <a:pt x="2260" y="1119"/>
                    </a:lnTo>
                    <a:lnTo>
                      <a:pt x="2255" y="1188"/>
                    </a:lnTo>
                    <a:lnTo>
                      <a:pt x="2250" y="1269"/>
                    </a:lnTo>
                    <a:lnTo>
                      <a:pt x="2810" y="1391"/>
                    </a:lnTo>
                    <a:lnTo>
                      <a:pt x="2892" y="1334"/>
                    </a:lnTo>
                    <a:lnTo>
                      <a:pt x="2905" y="414"/>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0" name="Freeform 31"/>
              <p:cNvSpPr>
                <a:spLocks/>
              </p:cNvSpPr>
              <p:nvPr/>
            </p:nvSpPr>
            <p:spPr bwMode="auto">
              <a:xfrm>
                <a:off x="11691" y="7256"/>
                <a:ext cx="2905" cy="1392"/>
              </a:xfrm>
              <a:custGeom>
                <a:avLst/>
                <a:gdLst>
                  <a:gd name="T0" fmla="+- 0 14174 11691"/>
                  <a:gd name="T1" fmla="*/ T0 w 2905"/>
                  <a:gd name="T2" fmla="+- 0 7256 7256"/>
                  <a:gd name="T3" fmla="*/ 7256 h 1392"/>
                  <a:gd name="T4" fmla="+- 0 12015 11691"/>
                  <a:gd name="T5" fmla="*/ T4 w 2905"/>
                  <a:gd name="T6" fmla="+- 0 7833 7256"/>
                  <a:gd name="T7" fmla="*/ 7833 h 1392"/>
                  <a:gd name="T8" fmla="+- 0 11691 11691"/>
                  <a:gd name="T9" fmla="*/ T8 w 2905"/>
                  <a:gd name="T10" fmla="+- 0 8015 7256"/>
                  <a:gd name="T11" fmla="*/ 8015 h 1392"/>
                  <a:gd name="T12" fmla="+- 0 12252 11691"/>
                  <a:gd name="T13" fmla="*/ T12 w 2905"/>
                  <a:gd name="T14" fmla="+- 0 8141 7256"/>
                  <a:gd name="T15" fmla="*/ 8141 h 1392"/>
                  <a:gd name="T16" fmla="+- 0 13476 11691"/>
                  <a:gd name="T17" fmla="*/ T16 w 2905"/>
                  <a:gd name="T18" fmla="+- 0 7771 7256"/>
                  <a:gd name="T19" fmla="*/ 7771 h 1392"/>
                  <a:gd name="T20" fmla="+- 0 13757 11691"/>
                  <a:gd name="T21" fmla="*/ T20 w 2905"/>
                  <a:gd name="T22" fmla="+- 0 7691 7256"/>
                  <a:gd name="T23" fmla="*/ 7691 h 1392"/>
                  <a:gd name="T24" fmla="+- 0 13833 11691"/>
                  <a:gd name="T25" fmla="*/ T24 w 2905"/>
                  <a:gd name="T26" fmla="+- 0 7675 7256"/>
                  <a:gd name="T27" fmla="*/ 7675 h 1392"/>
                  <a:gd name="T28" fmla="+- 0 14596 11691"/>
                  <a:gd name="T29" fmla="*/ T28 w 2905"/>
                  <a:gd name="T30" fmla="+- 0 7670 7256"/>
                  <a:gd name="T31" fmla="*/ 7670 h 1392"/>
                  <a:gd name="T32" fmla="+- 0 14601 11691"/>
                  <a:gd name="T33" fmla="*/ T32 w 2905"/>
                  <a:gd name="T34" fmla="+- 0 7331 7256"/>
                  <a:gd name="T35" fmla="*/ 7331 h 1392"/>
                  <a:gd name="T36" fmla="+- 0 14174 11691"/>
                  <a:gd name="T37" fmla="*/ T36 w 2905"/>
                  <a:gd name="T38" fmla="+- 0 7256 7256"/>
                  <a:gd name="T39" fmla="*/ 7256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905" h="1392">
                    <a:moveTo>
                      <a:pt x="2483" y="0"/>
                    </a:moveTo>
                    <a:lnTo>
                      <a:pt x="324" y="577"/>
                    </a:lnTo>
                    <a:lnTo>
                      <a:pt x="0" y="759"/>
                    </a:lnTo>
                    <a:lnTo>
                      <a:pt x="561" y="885"/>
                    </a:lnTo>
                    <a:lnTo>
                      <a:pt x="1785" y="515"/>
                    </a:lnTo>
                    <a:lnTo>
                      <a:pt x="2066" y="435"/>
                    </a:lnTo>
                    <a:lnTo>
                      <a:pt x="2142" y="419"/>
                    </a:lnTo>
                    <a:lnTo>
                      <a:pt x="2905" y="414"/>
                    </a:lnTo>
                    <a:lnTo>
                      <a:pt x="2910" y="75"/>
                    </a:lnTo>
                    <a:lnTo>
                      <a:pt x="24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2"/>
            <p:cNvGrpSpPr>
              <a:grpSpLocks/>
            </p:cNvGrpSpPr>
            <p:nvPr/>
          </p:nvGrpSpPr>
          <p:grpSpPr bwMode="auto">
            <a:xfrm>
              <a:off x="14510" y="8584"/>
              <a:ext cx="75" cy="154"/>
              <a:chOff x="14510" y="8584"/>
              <a:chExt cx="75" cy="154"/>
            </a:xfrm>
          </p:grpSpPr>
          <p:sp>
            <p:nvSpPr>
              <p:cNvPr id="3158" name="Freeform 33"/>
              <p:cNvSpPr>
                <a:spLocks/>
              </p:cNvSpPr>
              <p:nvPr/>
            </p:nvSpPr>
            <p:spPr bwMode="auto">
              <a:xfrm>
                <a:off x="14510" y="8584"/>
                <a:ext cx="75" cy="154"/>
              </a:xfrm>
              <a:custGeom>
                <a:avLst/>
                <a:gdLst>
                  <a:gd name="T0" fmla="+- 0 14585 14510"/>
                  <a:gd name="T1" fmla="*/ T0 w 75"/>
                  <a:gd name="T2" fmla="+- 0 8584 8584"/>
                  <a:gd name="T3" fmla="*/ 8584 h 154"/>
                  <a:gd name="T4" fmla="+- 0 14510 14510"/>
                  <a:gd name="T5" fmla="*/ T4 w 75"/>
                  <a:gd name="T6" fmla="+- 0 8640 8584"/>
                  <a:gd name="T7" fmla="*/ 8640 h 154"/>
                  <a:gd name="T8" fmla="+- 0 14510 14510"/>
                  <a:gd name="T9" fmla="*/ T8 w 75"/>
                  <a:gd name="T10" fmla="+- 0 8738 8584"/>
                  <a:gd name="T11" fmla="*/ 8738 h 154"/>
                  <a:gd name="T12" fmla="+- 0 14585 14510"/>
                  <a:gd name="T13" fmla="*/ T12 w 75"/>
                  <a:gd name="T14" fmla="+- 0 8584 8584"/>
                  <a:gd name="T15" fmla="*/ 8584 h 154"/>
                </a:gdLst>
                <a:ahLst/>
                <a:cxnLst>
                  <a:cxn ang="0">
                    <a:pos x="T1" y="T3"/>
                  </a:cxn>
                  <a:cxn ang="0">
                    <a:pos x="T5" y="T7"/>
                  </a:cxn>
                  <a:cxn ang="0">
                    <a:pos x="T9" y="T11"/>
                  </a:cxn>
                  <a:cxn ang="0">
                    <a:pos x="T13" y="T15"/>
                  </a:cxn>
                </a:cxnLst>
                <a:rect l="0" t="0" r="r" b="b"/>
                <a:pathLst>
                  <a:path w="75" h="154">
                    <a:moveTo>
                      <a:pt x="75" y="0"/>
                    </a:moveTo>
                    <a:lnTo>
                      <a:pt x="0" y="56"/>
                    </a:lnTo>
                    <a:lnTo>
                      <a:pt x="0" y="154"/>
                    </a:lnTo>
                    <a:lnTo>
                      <a:pt x="75"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4"/>
            <p:cNvGrpSpPr>
              <a:grpSpLocks/>
            </p:cNvGrpSpPr>
            <p:nvPr/>
          </p:nvGrpSpPr>
          <p:grpSpPr bwMode="auto">
            <a:xfrm>
              <a:off x="6147" y="8020"/>
              <a:ext cx="351" cy="343"/>
              <a:chOff x="6147" y="8020"/>
              <a:chExt cx="351" cy="343"/>
            </a:xfrm>
          </p:grpSpPr>
          <p:sp>
            <p:nvSpPr>
              <p:cNvPr id="3157" name="Freeform 35"/>
              <p:cNvSpPr>
                <a:spLocks/>
              </p:cNvSpPr>
              <p:nvPr/>
            </p:nvSpPr>
            <p:spPr bwMode="auto">
              <a:xfrm>
                <a:off x="6147" y="8020"/>
                <a:ext cx="351" cy="343"/>
              </a:xfrm>
              <a:custGeom>
                <a:avLst/>
                <a:gdLst>
                  <a:gd name="T0" fmla="+- 0 6147 6147"/>
                  <a:gd name="T1" fmla="*/ T0 w 351"/>
                  <a:gd name="T2" fmla="+- 0 8020 8020"/>
                  <a:gd name="T3" fmla="*/ 8020 h 343"/>
                  <a:gd name="T4" fmla="+- 0 6157 6147"/>
                  <a:gd name="T5" fmla="*/ T4 w 351"/>
                  <a:gd name="T6" fmla="+- 0 8363 8020"/>
                  <a:gd name="T7" fmla="*/ 8363 h 343"/>
                  <a:gd name="T8" fmla="+- 0 6497 6147"/>
                  <a:gd name="T9" fmla="*/ T8 w 351"/>
                  <a:gd name="T10" fmla="+- 0 8104 8020"/>
                  <a:gd name="T11" fmla="*/ 8104 h 343"/>
                  <a:gd name="T12" fmla="+- 0 6147 6147"/>
                  <a:gd name="T13" fmla="*/ T12 w 351"/>
                  <a:gd name="T14" fmla="+- 0 8020 8020"/>
                  <a:gd name="T15" fmla="*/ 8020 h 343"/>
                </a:gdLst>
                <a:ahLst/>
                <a:cxnLst>
                  <a:cxn ang="0">
                    <a:pos x="T1" y="T3"/>
                  </a:cxn>
                  <a:cxn ang="0">
                    <a:pos x="T5" y="T7"/>
                  </a:cxn>
                  <a:cxn ang="0">
                    <a:pos x="T9" y="T11"/>
                  </a:cxn>
                  <a:cxn ang="0">
                    <a:pos x="T13" y="T15"/>
                  </a:cxn>
                </a:cxnLst>
                <a:rect l="0" t="0" r="r" b="b"/>
                <a:pathLst>
                  <a:path w="351" h="343">
                    <a:moveTo>
                      <a:pt x="0" y="0"/>
                    </a:moveTo>
                    <a:lnTo>
                      <a:pt x="10" y="343"/>
                    </a:lnTo>
                    <a:lnTo>
                      <a:pt x="350" y="8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6"/>
            <p:cNvGrpSpPr>
              <a:grpSpLocks/>
            </p:cNvGrpSpPr>
            <p:nvPr/>
          </p:nvGrpSpPr>
          <p:grpSpPr bwMode="auto">
            <a:xfrm>
              <a:off x="6154" y="7788"/>
              <a:ext cx="427" cy="316"/>
              <a:chOff x="6154" y="7788"/>
              <a:chExt cx="427" cy="316"/>
            </a:xfrm>
          </p:grpSpPr>
          <p:sp>
            <p:nvSpPr>
              <p:cNvPr id="3156" name="Freeform 37"/>
              <p:cNvSpPr>
                <a:spLocks/>
              </p:cNvSpPr>
              <p:nvPr/>
            </p:nvSpPr>
            <p:spPr bwMode="auto">
              <a:xfrm>
                <a:off x="6154" y="7788"/>
                <a:ext cx="427" cy="316"/>
              </a:xfrm>
              <a:custGeom>
                <a:avLst/>
                <a:gdLst>
                  <a:gd name="T0" fmla="+- 0 6581 6154"/>
                  <a:gd name="T1" fmla="*/ T0 w 427"/>
                  <a:gd name="T2" fmla="+- 0 7788 7788"/>
                  <a:gd name="T3" fmla="*/ 7788 h 316"/>
                  <a:gd name="T4" fmla="+- 0 6154 6154"/>
                  <a:gd name="T5" fmla="*/ T4 w 427"/>
                  <a:gd name="T6" fmla="+- 0 8020 7788"/>
                  <a:gd name="T7" fmla="*/ 8020 h 316"/>
                  <a:gd name="T8" fmla="+- 0 6502 6154"/>
                  <a:gd name="T9" fmla="*/ T8 w 427"/>
                  <a:gd name="T10" fmla="+- 0 8104 7788"/>
                  <a:gd name="T11" fmla="*/ 8104 h 316"/>
                  <a:gd name="T12" fmla="+- 0 6581 6154"/>
                  <a:gd name="T13" fmla="*/ T12 w 427"/>
                  <a:gd name="T14" fmla="+- 0 7788 7788"/>
                  <a:gd name="T15" fmla="*/ 7788 h 316"/>
                </a:gdLst>
                <a:ahLst/>
                <a:cxnLst>
                  <a:cxn ang="0">
                    <a:pos x="T1" y="T3"/>
                  </a:cxn>
                  <a:cxn ang="0">
                    <a:pos x="T5" y="T7"/>
                  </a:cxn>
                  <a:cxn ang="0">
                    <a:pos x="T9" y="T11"/>
                  </a:cxn>
                  <a:cxn ang="0">
                    <a:pos x="T13" y="T15"/>
                  </a:cxn>
                </a:cxnLst>
                <a:rect l="0" t="0" r="r" b="b"/>
                <a:pathLst>
                  <a:path w="427" h="316">
                    <a:moveTo>
                      <a:pt x="427" y="0"/>
                    </a:moveTo>
                    <a:lnTo>
                      <a:pt x="0" y="232"/>
                    </a:lnTo>
                    <a:lnTo>
                      <a:pt x="348" y="316"/>
                    </a:lnTo>
                    <a:lnTo>
                      <a:pt x="42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38"/>
            <p:cNvGrpSpPr>
              <a:grpSpLocks/>
            </p:cNvGrpSpPr>
            <p:nvPr/>
          </p:nvGrpSpPr>
          <p:grpSpPr bwMode="auto">
            <a:xfrm>
              <a:off x="6160" y="8178"/>
              <a:ext cx="1128" cy="912"/>
              <a:chOff x="6160" y="8178"/>
              <a:chExt cx="1128" cy="912"/>
            </a:xfrm>
          </p:grpSpPr>
          <p:sp>
            <p:nvSpPr>
              <p:cNvPr id="3155" name="Freeform 39"/>
              <p:cNvSpPr>
                <a:spLocks/>
              </p:cNvSpPr>
              <p:nvPr/>
            </p:nvSpPr>
            <p:spPr bwMode="auto">
              <a:xfrm>
                <a:off x="6160" y="8178"/>
                <a:ext cx="1128" cy="912"/>
              </a:xfrm>
              <a:custGeom>
                <a:avLst/>
                <a:gdLst>
                  <a:gd name="T0" fmla="+- 0 6837 6160"/>
                  <a:gd name="T1" fmla="*/ T0 w 1128"/>
                  <a:gd name="T2" fmla="+- 0 8178 8178"/>
                  <a:gd name="T3" fmla="*/ 8178 h 912"/>
                  <a:gd name="T4" fmla="+- 0 6160 6160"/>
                  <a:gd name="T5" fmla="*/ T4 w 1128"/>
                  <a:gd name="T6" fmla="+- 0 8658 8178"/>
                  <a:gd name="T7" fmla="*/ 8658 h 912"/>
                  <a:gd name="T8" fmla="+- 0 6160 6160"/>
                  <a:gd name="T9" fmla="*/ T8 w 1128"/>
                  <a:gd name="T10" fmla="+- 0 9090 8178"/>
                  <a:gd name="T11" fmla="*/ 9090 h 912"/>
                  <a:gd name="T12" fmla="+- 0 7288 6160"/>
                  <a:gd name="T13" fmla="*/ T12 w 1128"/>
                  <a:gd name="T14" fmla="+- 0 8278 8178"/>
                  <a:gd name="T15" fmla="*/ 8278 h 912"/>
                  <a:gd name="T16" fmla="+- 0 6837 6160"/>
                  <a:gd name="T17" fmla="*/ T16 w 1128"/>
                  <a:gd name="T18" fmla="+- 0 8178 8178"/>
                  <a:gd name="T19" fmla="*/ 8178 h 912"/>
                </a:gdLst>
                <a:ahLst/>
                <a:cxnLst>
                  <a:cxn ang="0">
                    <a:pos x="T1" y="T3"/>
                  </a:cxn>
                  <a:cxn ang="0">
                    <a:pos x="T5" y="T7"/>
                  </a:cxn>
                  <a:cxn ang="0">
                    <a:pos x="T9" y="T11"/>
                  </a:cxn>
                  <a:cxn ang="0">
                    <a:pos x="T13" y="T15"/>
                  </a:cxn>
                  <a:cxn ang="0">
                    <a:pos x="T17" y="T19"/>
                  </a:cxn>
                </a:cxnLst>
                <a:rect l="0" t="0" r="r" b="b"/>
                <a:pathLst>
                  <a:path w="1128" h="912">
                    <a:moveTo>
                      <a:pt x="677" y="0"/>
                    </a:moveTo>
                    <a:lnTo>
                      <a:pt x="0" y="480"/>
                    </a:lnTo>
                    <a:lnTo>
                      <a:pt x="0" y="912"/>
                    </a:lnTo>
                    <a:lnTo>
                      <a:pt x="1128" y="100"/>
                    </a:lnTo>
                    <a:lnTo>
                      <a:pt x="6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0"/>
            <p:cNvGrpSpPr>
              <a:grpSpLocks/>
            </p:cNvGrpSpPr>
            <p:nvPr/>
          </p:nvGrpSpPr>
          <p:grpSpPr bwMode="auto">
            <a:xfrm>
              <a:off x="6835" y="7274"/>
              <a:ext cx="662" cy="1007"/>
              <a:chOff x="6835" y="7274"/>
              <a:chExt cx="662" cy="1007"/>
            </a:xfrm>
          </p:grpSpPr>
          <p:sp>
            <p:nvSpPr>
              <p:cNvPr id="3154" name="Freeform 41"/>
              <p:cNvSpPr>
                <a:spLocks/>
              </p:cNvSpPr>
              <p:nvPr/>
            </p:nvSpPr>
            <p:spPr bwMode="auto">
              <a:xfrm>
                <a:off x="6835" y="7274"/>
                <a:ext cx="662" cy="1007"/>
              </a:xfrm>
              <a:custGeom>
                <a:avLst/>
                <a:gdLst>
                  <a:gd name="T0" fmla="+- 0 7496 6835"/>
                  <a:gd name="T1" fmla="*/ T0 w 662"/>
                  <a:gd name="T2" fmla="+- 0 7274 7274"/>
                  <a:gd name="T3" fmla="*/ 7274 h 1007"/>
                  <a:gd name="T4" fmla="+- 0 6961 6835"/>
                  <a:gd name="T5" fmla="*/ T4 w 662"/>
                  <a:gd name="T6" fmla="+- 0 7577 7274"/>
                  <a:gd name="T7" fmla="*/ 7577 h 1007"/>
                  <a:gd name="T8" fmla="+- 0 6835 6835"/>
                  <a:gd name="T9" fmla="*/ T8 w 662"/>
                  <a:gd name="T10" fmla="+- 0 8173 7274"/>
                  <a:gd name="T11" fmla="*/ 8173 h 1007"/>
                  <a:gd name="T12" fmla="+- 0 7275 6835"/>
                  <a:gd name="T13" fmla="*/ T12 w 662"/>
                  <a:gd name="T14" fmla="+- 0 8281 7274"/>
                  <a:gd name="T15" fmla="*/ 8281 h 1007"/>
                  <a:gd name="T16" fmla="+- 0 7496 6835"/>
                  <a:gd name="T17" fmla="*/ T16 w 662"/>
                  <a:gd name="T18" fmla="+- 0 7274 7274"/>
                  <a:gd name="T19" fmla="*/ 7274 h 1007"/>
                </a:gdLst>
                <a:ahLst/>
                <a:cxnLst>
                  <a:cxn ang="0">
                    <a:pos x="T1" y="T3"/>
                  </a:cxn>
                  <a:cxn ang="0">
                    <a:pos x="T5" y="T7"/>
                  </a:cxn>
                  <a:cxn ang="0">
                    <a:pos x="T9" y="T11"/>
                  </a:cxn>
                  <a:cxn ang="0">
                    <a:pos x="T13" y="T15"/>
                  </a:cxn>
                  <a:cxn ang="0">
                    <a:pos x="T17" y="T19"/>
                  </a:cxn>
                </a:cxnLst>
                <a:rect l="0" t="0" r="r" b="b"/>
                <a:pathLst>
                  <a:path w="662" h="1007">
                    <a:moveTo>
                      <a:pt x="661" y="0"/>
                    </a:moveTo>
                    <a:lnTo>
                      <a:pt x="126" y="303"/>
                    </a:lnTo>
                    <a:lnTo>
                      <a:pt x="0" y="899"/>
                    </a:lnTo>
                    <a:lnTo>
                      <a:pt x="440" y="1007"/>
                    </a:lnTo>
                    <a:lnTo>
                      <a:pt x="66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2"/>
            <p:cNvGrpSpPr>
              <a:grpSpLocks/>
            </p:cNvGrpSpPr>
            <p:nvPr/>
          </p:nvGrpSpPr>
          <p:grpSpPr bwMode="auto">
            <a:xfrm>
              <a:off x="6154" y="8278"/>
              <a:ext cx="2815" cy="1755"/>
              <a:chOff x="6154" y="8278"/>
              <a:chExt cx="2815" cy="1755"/>
            </a:xfrm>
          </p:grpSpPr>
          <p:sp>
            <p:nvSpPr>
              <p:cNvPr id="3153" name="Freeform 43"/>
              <p:cNvSpPr>
                <a:spLocks/>
              </p:cNvSpPr>
              <p:nvPr/>
            </p:nvSpPr>
            <p:spPr bwMode="auto">
              <a:xfrm>
                <a:off x="6154" y="8278"/>
                <a:ext cx="2815" cy="1755"/>
              </a:xfrm>
              <a:custGeom>
                <a:avLst/>
                <a:gdLst>
                  <a:gd name="T0" fmla="+- 0 7291 6154"/>
                  <a:gd name="T1" fmla="*/ T0 w 2815"/>
                  <a:gd name="T2" fmla="+- 0 8278 8278"/>
                  <a:gd name="T3" fmla="*/ 8278 h 1755"/>
                  <a:gd name="T4" fmla="+- 0 6157 6154"/>
                  <a:gd name="T5" fmla="*/ T4 w 2815"/>
                  <a:gd name="T6" fmla="+- 0 9088 8278"/>
                  <a:gd name="T7" fmla="*/ 9088 h 1755"/>
                  <a:gd name="T8" fmla="+- 0 6154 6154"/>
                  <a:gd name="T9" fmla="*/ T8 w 2815"/>
                  <a:gd name="T10" fmla="+- 0 9327 8278"/>
                  <a:gd name="T11" fmla="*/ 9327 h 1755"/>
                  <a:gd name="T12" fmla="+- 0 6692 6154"/>
                  <a:gd name="T13" fmla="*/ T12 w 2815"/>
                  <a:gd name="T14" fmla="+- 0 9459 8278"/>
                  <a:gd name="T15" fmla="*/ 9459 h 1755"/>
                  <a:gd name="T16" fmla="+- 0 7215 6154"/>
                  <a:gd name="T17" fmla="*/ T16 w 2815"/>
                  <a:gd name="T18" fmla="+- 0 9079 8278"/>
                  <a:gd name="T19" fmla="*/ 9079 h 1755"/>
                  <a:gd name="T20" fmla="+- 0 7221 6154"/>
                  <a:gd name="T21" fmla="*/ T20 w 2815"/>
                  <a:gd name="T22" fmla="+- 0 9076 8278"/>
                  <a:gd name="T23" fmla="*/ 9076 h 1755"/>
                  <a:gd name="T24" fmla="+- 0 7279 6154"/>
                  <a:gd name="T25" fmla="*/ T24 w 2815"/>
                  <a:gd name="T26" fmla="+- 0 9047 8278"/>
                  <a:gd name="T27" fmla="*/ 9047 h 1755"/>
                  <a:gd name="T28" fmla="+- 0 7347 6154"/>
                  <a:gd name="T29" fmla="*/ T28 w 2815"/>
                  <a:gd name="T30" fmla="+- 0 9020 8278"/>
                  <a:gd name="T31" fmla="*/ 9020 h 1755"/>
                  <a:gd name="T32" fmla="+- 0 7421 6154"/>
                  <a:gd name="T33" fmla="*/ T32 w 2815"/>
                  <a:gd name="T34" fmla="+- 0 9002 8278"/>
                  <a:gd name="T35" fmla="*/ 9002 h 1755"/>
                  <a:gd name="T36" fmla="+- 0 8343 6154"/>
                  <a:gd name="T37" fmla="*/ T36 w 2815"/>
                  <a:gd name="T38" fmla="+- 0 9000 8278"/>
                  <a:gd name="T39" fmla="*/ 9000 h 1755"/>
                  <a:gd name="T40" fmla="+- 0 7886 6154"/>
                  <a:gd name="T41" fmla="*/ T40 w 2815"/>
                  <a:gd name="T42" fmla="+- 0 8413 8278"/>
                  <a:gd name="T43" fmla="*/ 8413 h 1755"/>
                  <a:gd name="T44" fmla="+- 0 7291 6154"/>
                  <a:gd name="T45" fmla="*/ T44 w 2815"/>
                  <a:gd name="T46" fmla="+- 0 8278 8278"/>
                  <a:gd name="T47" fmla="*/ 8278 h 175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2815" h="1755">
                    <a:moveTo>
                      <a:pt x="1137" y="0"/>
                    </a:moveTo>
                    <a:lnTo>
                      <a:pt x="3" y="810"/>
                    </a:lnTo>
                    <a:lnTo>
                      <a:pt x="0" y="1049"/>
                    </a:lnTo>
                    <a:lnTo>
                      <a:pt x="538" y="1181"/>
                    </a:lnTo>
                    <a:lnTo>
                      <a:pt x="1061" y="801"/>
                    </a:lnTo>
                    <a:lnTo>
                      <a:pt x="1067" y="798"/>
                    </a:lnTo>
                    <a:lnTo>
                      <a:pt x="1125" y="769"/>
                    </a:lnTo>
                    <a:lnTo>
                      <a:pt x="1193" y="742"/>
                    </a:lnTo>
                    <a:lnTo>
                      <a:pt x="1267" y="724"/>
                    </a:lnTo>
                    <a:lnTo>
                      <a:pt x="2189" y="722"/>
                    </a:lnTo>
                    <a:lnTo>
                      <a:pt x="1732" y="135"/>
                    </a:lnTo>
                    <a:lnTo>
                      <a:pt x="11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4"/>
            <p:cNvGrpSpPr>
              <a:grpSpLocks/>
            </p:cNvGrpSpPr>
            <p:nvPr/>
          </p:nvGrpSpPr>
          <p:grpSpPr bwMode="auto">
            <a:xfrm>
              <a:off x="8964" y="7590"/>
              <a:ext cx="1381" cy="2443"/>
              <a:chOff x="8964" y="7590"/>
              <a:chExt cx="1381" cy="2443"/>
            </a:xfrm>
          </p:grpSpPr>
          <p:sp>
            <p:nvSpPr>
              <p:cNvPr id="3152" name="Freeform 45"/>
              <p:cNvSpPr>
                <a:spLocks/>
              </p:cNvSpPr>
              <p:nvPr/>
            </p:nvSpPr>
            <p:spPr bwMode="auto">
              <a:xfrm>
                <a:off x="8964" y="7590"/>
                <a:ext cx="1381" cy="2443"/>
              </a:xfrm>
              <a:custGeom>
                <a:avLst/>
                <a:gdLst>
                  <a:gd name="T0" fmla="+- 0 10340 8964"/>
                  <a:gd name="T1" fmla="*/ T0 w 1381"/>
                  <a:gd name="T2" fmla="+- 0 7590 7590"/>
                  <a:gd name="T3" fmla="*/ 7590 h 2443"/>
                  <a:gd name="T4" fmla="+- 0 10219 8964"/>
                  <a:gd name="T5" fmla="*/ T4 w 1381"/>
                  <a:gd name="T6" fmla="+- 0 7699 7590"/>
                  <a:gd name="T7" fmla="*/ 7699 h 2443"/>
                  <a:gd name="T8" fmla="+- 0 8970 8964"/>
                  <a:gd name="T9" fmla="*/ T8 w 1381"/>
                  <a:gd name="T10" fmla="+- 0 9807 7590"/>
                  <a:gd name="T11" fmla="*/ 9807 h 2443"/>
                  <a:gd name="T12" fmla="+- 0 8964 8964"/>
                  <a:gd name="T13" fmla="*/ T12 w 1381"/>
                  <a:gd name="T14" fmla="+- 0 10034 7590"/>
                  <a:gd name="T15" fmla="*/ 10034 h 2443"/>
                  <a:gd name="T16" fmla="+- 0 10034 8964"/>
                  <a:gd name="T17" fmla="*/ T16 w 1381"/>
                  <a:gd name="T18" fmla="+- 0 9032 7590"/>
                  <a:gd name="T19" fmla="*/ 9032 h 2443"/>
                  <a:gd name="T20" fmla="+- 0 10345 8964"/>
                  <a:gd name="T21" fmla="*/ T20 w 1381"/>
                  <a:gd name="T22" fmla="+- 0 8510 7590"/>
                  <a:gd name="T23" fmla="*/ 8510 h 2443"/>
                  <a:gd name="T24" fmla="+- 0 10340 8964"/>
                  <a:gd name="T25" fmla="*/ T24 w 1381"/>
                  <a:gd name="T26" fmla="+- 0 7590 7590"/>
                  <a:gd name="T27" fmla="*/ 7590 h 2443"/>
                </a:gdLst>
                <a:ahLst/>
                <a:cxnLst>
                  <a:cxn ang="0">
                    <a:pos x="T1" y="T3"/>
                  </a:cxn>
                  <a:cxn ang="0">
                    <a:pos x="T5" y="T7"/>
                  </a:cxn>
                  <a:cxn ang="0">
                    <a:pos x="T9" y="T11"/>
                  </a:cxn>
                  <a:cxn ang="0">
                    <a:pos x="T13" y="T15"/>
                  </a:cxn>
                  <a:cxn ang="0">
                    <a:pos x="T17" y="T19"/>
                  </a:cxn>
                  <a:cxn ang="0">
                    <a:pos x="T21" y="T23"/>
                  </a:cxn>
                  <a:cxn ang="0">
                    <a:pos x="T25" y="T27"/>
                  </a:cxn>
                </a:cxnLst>
                <a:rect l="0" t="0" r="r" b="b"/>
                <a:pathLst>
                  <a:path w="1381" h="2443">
                    <a:moveTo>
                      <a:pt x="1376" y="0"/>
                    </a:moveTo>
                    <a:lnTo>
                      <a:pt x="1255" y="109"/>
                    </a:lnTo>
                    <a:lnTo>
                      <a:pt x="6" y="2217"/>
                    </a:lnTo>
                    <a:lnTo>
                      <a:pt x="0" y="2444"/>
                    </a:lnTo>
                    <a:lnTo>
                      <a:pt x="1070" y="1442"/>
                    </a:lnTo>
                    <a:lnTo>
                      <a:pt x="1381" y="920"/>
                    </a:lnTo>
                    <a:lnTo>
                      <a:pt x="137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6"/>
            <p:cNvGrpSpPr>
              <a:grpSpLocks/>
            </p:cNvGrpSpPr>
            <p:nvPr/>
          </p:nvGrpSpPr>
          <p:grpSpPr bwMode="auto">
            <a:xfrm>
              <a:off x="14585" y="7319"/>
              <a:ext cx="1079" cy="1265"/>
              <a:chOff x="14585" y="7319"/>
              <a:chExt cx="1079" cy="1265"/>
            </a:xfrm>
          </p:grpSpPr>
          <p:sp>
            <p:nvSpPr>
              <p:cNvPr id="3151" name="Freeform 47"/>
              <p:cNvSpPr>
                <a:spLocks/>
              </p:cNvSpPr>
              <p:nvPr/>
            </p:nvSpPr>
            <p:spPr bwMode="auto">
              <a:xfrm>
                <a:off x="14585" y="7319"/>
                <a:ext cx="1079" cy="1265"/>
              </a:xfrm>
              <a:custGeom>
                <a:avLst/>
                <a:gdLst>
                  <a:gd name="T0" fmla="+- 0 14601 14585"/>
                  <a:gd name="T1" fmla="*/ T0 w 1079"/>
                  <a:gd name="T2" fmla="+- 0 7319 7319"/>
                  <a:gd name="T3" fmla="*/ 7319 h 1265"/>
                  <a:gd name="T4" fmla="+- 0 14585 14585"/>
                  <a:gd name="T5" fmla="*/ T4 w 1079"/>
                  <a:gd name="T6" fmla="+- 0 8584 7319"/>
                  <a:gd name="T7" fmla="*/ 8584 h 1265"/>
                  <a:gd name="T8" fmla="+- 0 15664 14585"/>
                  <a:gd name="T9" fmla="*/ T8 w 1079"/>
                  <a:gd name="T10" fmla="+- 0 7751 7319"/>
                  <a:gd name="T11" fmla="*/ 7751 h 1265"/>
                  <a:gd name="T12" fmla="+- 0 15646 14585"/>
                  <a:gd name="T13" fmla="*/ T12 w 1079"/>
                  <a:gd name="T14" fmla="+- 0 7543 7319"/>
                  <a:gd name="T15" fmla="*/ 7543 h 1265"/>
                  <a:gd name="T16" fmla="+- 0 14601 14585"/>
                  <a:gd name="T17" fmla="*/ T16 w 1079"/>
                  <a:gd name="T18" fmla="+- 0 7319 7319"/>
                  <a:gd name="T19" fmla="*/ 7319 h 1265"/>
                </a:gdLst>
                <a:ahLst/>
                <a:cxnLst>
                  <a:cxn ang="0">
                    <a:pos x="T1" y="T3"/>
                  </a:cxn>
                  <a:cxn ang="0">
                    <a:pos x="T5" y="T7"/>
                  </a:cxn>
                  <a:cxn ang="0">
                    <a:pos x="T9" y="T11"/>
                  </a:cxn>
                  <a:cxn ang="0">
                    <a:pos x="T13" y="T15"/>
                  </a:cxn>
                  <a:cxn ang="0">
                    <a:pos x="T17" y="T19"/>
                  </a:cxn>
                </a:cxnLst>
                <a:rect l="0" t="0" r="r" b="b"/>
                <a:pathLst>
                  <a:path w="1079" h="1265">
                    <a:moveTo>
                      <a:pt x="16" y="0"/>
                    </a:moveTo>
                    <a:lnTo>
                      <a:pt x="0" y="1265"/>
                    </a:lnTo>
                    <a:lnTo>
                      <a:pt x="1079" y="432"/>
                    </a:lnTo>
                    <a:lnTo>
                      <a:pt x="1061" y="224"/>
                    </a:lnTo>
                    <a:lnTo>
                      <a:pt x="1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8"/>
            <p:cNvGrpSpPr>
              <a:grpSpLocks/>
            </p:cNvGrpSpPr>
            <p:nvPr/>
          </p:nvGrpSpPr>
          <p:grpSpPr bwMode="auto">
            <a:xfrm>
              <a:off x="12031" y="7086"/>
              <a:ext cx="2167" cy="743"/>
              <a:chOff x="12031" y="7086"/>
              <a:chExt cx="2167" cy="743"/>
            </a:xfrm>
          </p:grpSpPr>
          <p:sp>
            <p:nvSpPr>
              <p:cNvPr id="3150" name="Freeform 49"/>
              <p:cNvSpPr>
                <a:spLocks/>
              </p:cNvSpPr>
              <p:nvPr/>
            </p:nvSpPr>
            <p:spPr bwMode="auto">
              <a:xfrm>
                <a:off x="12031" y="7086"/>
                <a:ext cx="2167" cy="743"/>
              </a:xfrm>
              <a:custGeom>
                <a:avLst/>
                <a:gdLst>
                  <a:gd name="T0" fmla="+- 0 13351 12031"/>
                  <a:gd name="T1" fmla="*/ T0 w 2167"/>
                  <a:gd name="T2" fmla="+- 0 7086 7086"/>
                  <a:gd name="T3" fmla="*/ 7086 h 743"/>
                  <a:gd name="T4" fmla="+- 0 12031 12031"/>
                  <a:gd name="T5" fmla="*/ T4 w 2167"/>
                  <a:gd name="T6" fmla="+- 0 7829 7086"/>
                  <a:gd name="T7" fmla="*/ 7829 h 743"/>
                  <a:gd name="T8" fmla="+- 0 14197 12031"/>
                  <a:gd name="T9" fmla="*/ T8 w 2167"/>
                  <a:gd name="T10" fmla="+- 0 7248 7086"/>
                  <a:gd name="T11" fmla="*/ 7248 h 743"/>
                  <a:gd name="T12" fmla="+- 0 13351 12031"/>
                  <a:gd name="T13" fmla="*/ T12 w 2167"/>
                  <a:gd name="T14" fmla="+- 0 7086 7086"/>
                  <a:gd name="T15" fmla="*/ 7086 h 743"/>
                </a:gdLst>
                <a:ahLst/>
                <a:cxnLst>
                  <a:cxn ang="0">
                    <a:pos x="T1" y="T3"/>
                  </a:cxn>
                  <a:cxn ang="0">
                    <a:pos x="T5" y="T7"/>
                  </a:cxn>
                  <a:cxn ang="0">
                    <a:pos x="T9" y="T11"/>
                  </a:cxn>
                  <a:cxn ang="0">
                    <a:pos x="T13" y="T15"/>
                  </a:cxn>
                </a:cxnLst>
                <a:rect l="0" t="0" r="r" b="b"/>
                <a:pathLst>
                  <a:path w="2167" h="743">
                    <a:moveTo>
                      <a:pt x="1320" y="0"/>
                    </a:moveTo>
                    <a:lnTo>
                      <a:pt x="0" y="743"/>
                    </a:lnTo>
                    <a:lnTo>
                      <a:pt x="2166" y="162"/>
                    </a:lnTo>
                    <a:lnTo>
                      <a:pt x="132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0"/>
            <p:cNvGrpSpPr>
              <a:grpSpLocks/>
            </p:cNvGrpSpPr>
            <p:nvPr/>
          </p:nvGrpSpPr>
          <p:grpSpPr bwMode="auto">
            <a:xfrm>
              <a:off x="13379" y="8742"/>
              <a:ext cx="1131" cy="1205"/>
              <a:chOff x="13379" y="8742"/>
              <a:chExt cx="1131" cy="1205"/>
            </a:xfrm>
          </p:grpSpPr>
          <p:sp>
            <p:nvSpPr>
              <p:cNvPr id="3149" name="Freeform 51"/>
              <p:cNvSpPr>
                <a:spLocks/>
              </p:cNvSpPr>
              <p:nvPr/>
            </p:nvSpPr>
            <p:spPr bwMode="auto">
              <a:xfrm>
                <a:off x="13379" y="8742"/>
                <a:ext cx="1131" cy="1205"/>
              </a:xfrm>
              <a:custGeom>
                <a:avLst/>
                <a:gdLst>
                  <a:gd name="T0" fmla="+- 0 14510 13379"/>
                  <a:gd name="T1" fmla="*/ T0 w 1131"/>
                  <a:gd name="T2" fmla="+- 0 8742 8742"/>
                  <a:gd name="T3" fmla="*/ 8742 h 1205"/>
                  <a:gd name="T4" fmla="+- 0 13379 13379"/>
                  <a:gd name="T5" fmla="*/ T4 w 1131"/>
                  <a:gd name="T6" fmla="+- 0 9747 8742"/>
                  <a:gd name="T7" fmla="*/ 9747 h 1205"/>
                  <a:gd name="T8" fmla="+- 0 14202 13379"/>
                  <a:gd name="T9" fmla="*/ T8 w 1131"/>
                  <a:gd name="T10" fmla="+- 0 9947 8742"/>
                  <a:gd name="T11" fmla="*/ 9947 h 1205"/>
                  <a:gd name="T12" fmla="+- 0 14506 13379"/>
                  <a:gd name="T13" fmla="*/ T12 w 1131"/>
                  <a:gd name="T14" fmla="+- 0 9691 8742"/>
                  <a:gd name="T15" fmla="*/ 9691 h 1205"/>
                  <a:gd name="T16" fmla="+- 0 14510 13379"/>
                  <a:gd name="T17" fmla="*/ T16 w 1131"/>
                  <a:gd name="T18" fmla="+- 0 8742 8742"/>
                  <a:gd name="T19" fmla="*/ 8742 h 1205"/>
                </a:gdLst>
                <a:ahLst/>
                <a:cxnLst>
                  <a:cxn ang="0">
                    <a:pos x="T1" y="T3"/>
                  </a:cxn>
                  <a:cxn ang="0">
                    <a:pos x="T5" y="T7"/>
                  </a:cxn>
                  <a:cxn ang="0">
                    <a:pos x="T9" y="T11"/>
                  </a:cxn>
                  <a:cxn ang="0">
                    <a:pos x="T13" y="T15"/>
                  </a:cxn>
                  <a:cxn ang="0">
                    <a:pos x="T17" y="T19"/>
                  </a:cxn>
                </a:cxnLst>
                <a:rect l="0" t="0" r="r" b="b"/>
                <a:pathLst>
                  <a:path w="1131" h="1205">
                    <a:moveTo>
                      <a:pt x="1131" y="0"/>
                    </a:moveTo>
                    <a:lnTo>
                      <a:pt x="0" y="1005"/>
                    </a:lnTo>
                    <a:lnTo>
                      <a:pt x="823" y="1205"/>
                    </a:lnTo>
                    <a:lnTo>
                      <a:pt x="1127" y="949"/>
                    </a:lnTo>
                    <a:lnTo>
                      <a:pt x="113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2"/>
            <p:cNvGrpSpPr>
              <a:grpSpLocks/>
            </p:cNvGrpSpPr>
            <p:nvPr/>
          </p:nvGrpSpPr>
          <p:grpSpPr bwMode="auto">
            <a:xfrm>
              <a:off x="11691" y="8216"/>
              <a:ext cx="811" cy="1313"/>
              <a:chOff x="11691" y="8216"/>
              <a:chExt cx="811" cy="1313"/>
            </a:xfrm>
          </p:grpSpPr>
          <p:sp>
            <p:nvSpPr>
              <p:cNvPr id="3148" name="Freeform 53"/>
              <p:cNvSpPr>
                <a:spLocks/>
              </p:cNvSpPr>
              <p:nvPr/>
            </p:nvSpPr>
            <p:spPr bwMode="auto">
              <a:xfrm>
                <a:off x="11691" y="8216"/>
                <a:ext cx="811" cy="1313"/>
              </a:xfrm>
              <a:custGeom>
                <a:avLst/>
                <a:gdLst>
                  <a:gd name="T0" fmla="+- 0 11691 11691"/>
                  <a:gd name="T1" fmla="*/ T0 w 811"/>
                  <a:gd name="T2" fmla="+- 0 8216 8216"/>
                  <a:gd name="T3" fmla="*/ 8216 h 1313"/>
                  <a:gd name="T4" fmla="+- 0 11696 11691"/>
                  <a:gd name="T5" fmla="*/ T4 w 811"/>
                  <a:gd name="T6" fmla="+- 0 9322 8216"/>
                  <a:gd name="T7" fmla="*/ 9322 h 1313"/>
                  <a:gd name="T8" fmla="+- 0 12501 11691"/>
                  <a:gd name="T9" fmla="*/ T8 w 811"/>
                  <a:gd name="T10" fmla="+- 0 9529 8216"/>
                  <a:gd name="T11" fmla="*/ 9529 h 1313"/>
                  <a:gd name="T12" fmla="+- 0 11691 11691"/>
                  <a:gd name="T13" fmla="*/ T12 w 811"/>
                  <a:gd name="T14" fmla="+- 0 8216 8216"/>
                  <a:gd name="T15" fmla="*/ 8216 h 1313"/>
                </a:gdLst>
                <a:ahLst/>
                <a:cxnLst>
                  <a:cxn ang="0">
                    <a:pos x="T1" y="T3"/>
                  </a:cxn>
                  <a:cxn ang="0">
                    <a:pos x="T5" y="T7"/>
                  </a:cxn>
                  <a:cxn ang="0">
                    <a:pos x="T9" y="T11"/>
                  </a:cxn>
                  <a:cxn ang="0">
                    <a:pos x="T13" y="T15"/>
                  </a:cxn>
                </a:cxnLst>
                <a:rect l="0" t="0" r="r" b="b"/>
                <a:pathLst>
                  <a:path w="811" h="1313">
                    <a:moveTo>
                      <a:pt x="0" y="0"/>
                    </a:moveTo>
                    <a:lnTo>
                      <a:pt x="5" y="1106"/>
                    </a:lnTo>
                    <a:lnTo>
                      <a:pt x="810" y="1313"/>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4"/>
            <p:cNvGrpSpPr>
              <a:grpSpLocks/>
            </p:cNvGrpSpPr>
            <p:nvPr/>
          </p:nvGrpSpPr>
          <p:grpSpPr bwMode="auto">
            <a:xfrm>
              <a:off x="14508" y="7746"/>
              <a:ext cx="1171" cy="1956"/>
              <a:chOff x="14508" y="7746"/>
              <a:chExt cx="1171" cy="1956"/>
            </a:xfrm>
          </p:grpSpPr>
          <p:sp>
            <p:nvSpPr>
              <p:cNvPr id="3147" name="Freeform 55"/>
              <p:cNvSpPr>
                <a:spLocks/>
              </p:cNvSpPr>
              <p:nvPr/>
            </p:nvSpPr>
            <p:spPr bwMode="auto">
              <a:xfrm>
                <a:off x="14508" y="7746"/>
                <a:ext cx="1171" cy="1956"/>
              </a:xfrm>
              <a:custGeom>
                <a:avLst/>
                <a:gdLst>
                  <a:gd name="T0" fmla="+- 0 15679 14508"/>
                  <a:gd name="T1" fmla="*/ T0 w 1171"/>
                  <a:gd name="T2" fmla="+- 0 7746 7746"/>
                  <a:gd name="T3" fmla="*/ 7746 h 1956"/>
                  <a:gd name="T4" fmla="+- 0 14579 14508"/>
                  <a:gd name="T5" fmla="*/ T4 w 1171"/>
                  <a:gd name="T6" fmla="+- 0 8598 7746"/>
                  <a:gd name="T7" fmla="*/ 8598 h 1956"/>
                  <a:gd name="T8" fmla="+- 0 14508 14508"/>
                  <a:gd name="T9" fmla="*/ T8 w 1171"/>
                  <a:gd name="T10" fmla="+- 0 8746 7746"/>
                  <a:gd name="T11" fmla="*/ 8746 h 1956"/>
                  <a:gd name="T12" fmla="+- 0 14511 14508"/>
                  <a:gd name="T13" fmla="*/ T12 w 1171"/>
                  <a:gd name="T14" fmla="+- 0 9702 7746"/>
                  <a:gd name="T15" fmla="*/ 9702 h 1956"/>
                  <a:gd name="T16" fmla="+- 0 15679 14508"/>
                  <a:gd name="T17" fmla="*/ T16 w 1171"/>
                  <a:gd name="T18" fmla="+- 0 7746 7746"/>
                  <a:gd name="T19" fmla="*/ 7746 h 1956"/>
                </a:gdLst>
                <a:ahLst/>
                <a:cxnLst>
                  <a:cxn ang="0">
                    <a:pos x="T1" y="T3"/>
                  </a:cxn>
                  <a:cxn ang="0">
                    <a:pos x="T5" y="T7"/>
                  </a:cxn>
                  <a:cxn ang="0">
                    <a:pos x="T9" y="T11"/>
                  </a:cxn>
                  <a:cxn ang="0">
                    <a:pos x="T13" y="T15"/>
                  </a:cxn>
                  <a:cxn ang="0">
                    <a:pos x="T17" y="T19"/>
                  </a:cxn>
                </a:cxnLst>
                <a:rect l="0" t="0" r="r" b="b"/>
                <a:pathLst>
                  <a:path w="1171" h="1956">
                    <a:moveTo>
                      <a:pt x="1171" y="0"/>
                    </a:moveTo>
                    <a:lnTo>
                      <a:pt x="71" y="852"/>
                    </a:lnTo>
                    <a:lnTo>
                      <a:pt x="0" y="1000"/>
                    </a:lnTo>
                    <a:lnTo>
                      <a:pt x="3" y="1956"/>
                    </a:lnTo>
                    <a:lnTo>
                      <a:pt x="117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6"/>
            <p:cNvGrpSpPr>
              <a:grpSpLocks/>
            </p:cNvGrpSpPr>
            <p:nvPr/>
          </p:nvGrpSpPr>
          <p:grpSpPr bwMode="auto">
            <a:xfrm>
              <a:off x="10040" y="8500"/>
              <a:ext cx="311" cy="527"/>
              <a:chOff x="10040" y="8500"/>
              <a:chExt cx="311" cy="527"/>
            </a:xfrm>
          </p:grpSpPr>
          <p:sp>
            <p:nvSpPr>
              <p:cNvPr id="3146" name="Freeform 57"/>
              <p:cNvSpPr>
                <a:spLocks/>
              </p:cNvSpPr>
              <p:nvPr/>
            </p:nvSpPr>
            <p:spPr bwMode="auto">
              <a:xfrm>
                <a:off x="10040" y="8500"/>
                <a:ext cx="311" cy="527"/>
              </a:xfrm>
              <a:custGeom>
                <a:avLst/>
                <a:gdLst>
                  <a:gd name="T0" fmla="+- 0 10351 10040"/>
                  <a:gd name="T1" fmla="*/ T0 w 311"/>
                  <a:gd name="T2" fmla="+- 0 8500 8500"/>
                  <a:gd name="T3" fmla="*/ 8500 h 527"/>
                  <a:gd name="T4" fmla="+- 0 10040 10040"/>
                  <a:gd name="T5" fmla="*/ T4 w 311"/>
                  <a:gd name="T6" fmla="+- 0 9027 8500"/>
                  <a:gd name="T7" fmla="*/ 9027 h 527"/>
                  <a:gd name="T8" fmla="+- 0 10351 10040"/>
                  <a:gd name="T9" fmla="*/ T8 w 311"/>
                  <a:gd name="T10" fmla="+- 0 8748 8500"/>
                  <a:gd name="T11" fmla="*/ 8748 h 527"/>
                  <a:gd name="T12" fmla="+- 0 10351 10040"/>
                  <a:gd name="T13" fmla="*/ T12 w 311"/>
                  <a:gd name="T14" fmla="+- 0 8500 8500"/>
                  <a:gd name="T15" fmla="*/ 8500 h 527"/>
                </a:gdLst>
                <a:ahLst/>
                <a:cxnLst>
                  <a:cxn ang="0">
                    <a:pos x="T1" y="T3"/>
                  </a:cxn>
                  <a:cxn ang="0">
                    <a:pos x="T5" y="T7"/>
                  </a:cxn>
                  <a:cxn ang="0">
                    <a:pos x="T9" y="T11"/>
                  </a:cxn>
                  <a:cxn ang="0">
                    <a:pos x="T13" y="T15"/>
                  </a:cxn>
                </a:cxnLst>
                <a:rect l="0" t="0" r="r" b="b"/>
                <a:pathLst>
                  <a:path w="311" h="527">
                    <a:moveTo>
                      <a:pt x="311" y="0"/>
                    </a:moveTo>
                    <a:lnTo>
                      <a:pt x="0" y="527"/>
                    </a:lnTo>
                    <a:lnTo>
                      <a:pt x="311" y="248"/>
                    </a:lnTo>
                    <a:lnTo>
                      <a:pt x="311"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8"/>
            <p:cNvGrpSpPr>
              <a:grpSpLocks/>
            </p:cNvGrpSpPr>
            <p:nvPr/>
          </p:nvGrpSpPr>
          <p:grpSpPr bwMode="auto">
            <a:xfrm>
              <a:off x="14190" y="9697"/>
              <a:ext cx="316" cy="337"/>
              <a:chOff x="14190" y="9697"/>
              <a:chExt cx="316" cy="337"/>
            </a:xfrm>
          </p:grpSpPr>
          <p:sp>
            <p:nvSpPr>
              <p:cNvPr id="3145" name="Freeform 59"/>
              <p:cNvSpPr>
                <a:spLocks/>
              </p:cNvSpPr>
              <p:nvPr/>
            </p:nvSpPr>
            <p:spPr bwMode="auto">
              <a:xfrm>
                <a:off x="14190" y="9697"/>
                <a:ext cx="316" cy="337"/>
              </a:xfrm>
              <a:custGeom>
                <a:avLst/>
                <a:gdLst>
                  <a:gd name="T0" fmla="+- 0 14495 14190"/>
                  <a:gd name="T1" fmla="*/ T0 w 316"/>
                  <a:gd name="T2" fmla="+- 0 9697 9697"/>
                  <a:gd name="T3" fmla="*/ 9697 h 337"/>
                  <a:gd name="T4" fmla="+- 0 14190 14190"/>
                  <a:gd name="T5" fmla="*/ T4 w 316"/>
                  <a:gd name="T6" fmla="+- 0 9955 9697"/>
                  <a:gd name="T7" fmla="*/ 9955 h 337"/>
                  <a:gd name="T8" fmla="+- 0 14506 14190"/>
                  <a:gd name="T9" fmla="*/ T8 w 316"/>
                  <a:gd name="T10" fmla="+- 0 10034 9697"/>
                  <a:gd name="T11" fmla="*/ 10034 h 337"/>
                  <a:gd name="T12" fmla="+- 0 14495 14190"/>
                  <a:gd name="T13" fmla="*/ T12 w 316"/>
                  <a:gd name="T14" fmla="+- 0 9697 9697"/>
                  <a:gd name="T15" fmla="*/ 9697 h 337"/>
                </a:gdLst>
                <a:ahLst/>
                <a:cxnLst>
                  <a:cxn ang="0">
                    <a:pos x="T1" y="T3"/>
                  </a:cxn>
                  <a:cxn ang="0">
                    <a:pos x="T5" y="T7"/>
                  </a:cxn>
                  <a:cxn ang="0">
                    <a:pos x="T9" y="T11"/>
                  </a:cxn>
                  <a:cxn ang="0">
                    <a:pos x="T13" y="T15"/>
                  </a:cxn>
                </a:cxnLst>
                <a:rect l="0" t="0" r="r" b="b"/>
                <a:pathLst>
                  <a:path w="316" h="337">
                    <a:moveTo>
                      <a:pt x="305" y="0"/>
                    </a:moveTo>
                    <a:lnTo>
                      <a:pt x="0" y="258"/>
                    </a:lnTo>
                    <a:lnTo>
                      <a:pt x="316" y="337"/>
                    </a:lnTo>
                    <a:lnTo>
                      <a:pt x="30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0"/>
            <p:cNvGrpSpPr>
              <a:grpSpLocks/>
            </p:cNvGrpSpPr>
            <p:nvPr/>
          </p:nvGrpSpPr>
          <p:grpSpPr bwMode="auto">
            <a:xfrm>
              <a:off x="14514" y="7577"/>
              <a:ext cx="1384" cy="2436"/>
              <a:chOff x="14514" y="7577"/>
              <a:chExt cx="1384" cy="2436"/>
            </a:xfrm>
          </p:grpSpPr>
          <p:sp>
            <p:nvSpPr>
              <p:cNvPr id="3144" name="Freeform 61"/>
              <p:cNvSpPr>
                <a:spLocks/>
              </p:cNvSpPr>
              <p:nvPr/>
            </p:nvSpPr>
            <p:spPr bwMode="auto">
              <a:xfrm>
                <a:off x="14514" y="7577"/>
                <a:ext cx="1384" cy="2436"/>
              </a:xfrm>
              <a:custGeom>
                <a:avLst/>
                <a:gdLst>
                  <a:gd name="T0" fmla="+- 0 15892 14514"/>
                  <a:gd name="T1" fmla="*/ T0 w 1384"/>
                  <a:gd name="T2" fmla="+- 0 7577 7577"/>
                  <a:gd name="T3" fmla="*/ 7577 h 2436"/>
                  <a:gd name="T4" fmla="+- 0 15687 14514"/>
                  <a:gd name="T5" fmla="*/ T4 w 1384"/>
                  <a:gd name="T6" fmla="+- 0 7735 7577"/>
                  <a:gd name="T7" fmla="*/ 7735 h 2436"/>
                  <a:gd name="T8" fmla="+- 0 14514 14514"/>
                  <a:gd name="T9" fmla="*/ T8 w 1384"/>
                  <a:gd name="T10" fmla="+- 0 9699 7577"/>
                  <a:gd name="T11" fmla="*/ 9699 h 2436"/>
                  <a:gd name="T12" fmla="+- 0 14516 14514"/>
                  <a:gd name="T13" fmla="*/ T12 w 1384"/>
                  <a:gd name="T14" fmla="+- 0 10013 7577"/>
                  <a:gd name="T15" fmla="*/ 10013 h 2436"/>
                  <a:gd name="T16" fmla="+- 0 15898 14514"/>
                  <a:gd name="T17" fmla="*/ T16 w 1384"/>
                  <a:gd name="T18" fmla="+- 0 8727 7577"/>
                  <a:gd name="T19" fmla="*/ 8727 h 2436"/>
                  <a:gd name="T20" fmla="+- 0 15892 14514"/>
                  <a:gd name="T21" fmla="*/ T20 w 1384"/>
                  <a:gd name="T22" fmla="+- 0 7577 7577"/>
                  <a:gd name="T23" fmla="*/ 7577 h 2436"/>
                </a:gdLst>
                <a:ahLst/>
                <a:cxnLst>
                  <a:cxn ang="0">
                    <a:pos x="T1" y="T3"/>
                  </a:cxn>
                  <a:cxn ang="0">
                    <a:pos x="T5" y="T7"/>
                  </a:cxn>
                  <a:cxn ang="0">
                    <a:pos x="T9" y="T11"/>
                  </a:cxn>
                  <a:cxn ang="0">
                    <a:pos x="T13" y="T15"/>
                  </a:cxn>
                  <a:cxn ang="0">
                    <a:pos x="T17" y="T19"/>
                  </a:cxn>
                  <a:cxn ang="0">
                    <a:pos x="T21" y="T23"/>
                  </a:cxn>
                </a:cxnLst>
                <a:rect l="0" t="0" r="r" b="b"/>
                <a:pathLst>
                  <a:path w="1384" h="2436">
                    <a:moveTo>
                      <a:pt x="1378" y="0"/>
                    </a:moveTo>
                    <a:lnTo>
                      <a:pt x="1173" y="158"/>
                    </a:lnTo>
                    <a:lnTo>
                      <a:pt x="0" y="2122"/>
                    </a:lnTo>
                    <a:lnTo>
                      <a:pt x="2" y="2436"/>
                    </a:lnTo>
                    <a:lnTo>
                      <a:pt x="1384" y="1150"/>
                    </a:lnTo>
                    <a:lnTo>
                      <a:pt x="137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2"/>
            <p:cNvGrpSpPr>
              <a:grpSpLocks/>
            </p:cNvGrpSpPr>
            <p:nvPr/>
          </p:nvGrpSpPr>
          <p:grpSpPr bwMode="auto">
            <a:xfrm>
              <a:off x="15647" y="7538"/>
              <a:ext cx="232" cy="211"/>
              <a:chOff x="15647" y="7538"/>
              <a:chExt cx="232" cy="211"/>
            </a:xfrm>
          </p:grpSpPr>
          <p:sp>
            <p:nvSpPr>
              <p:cNvPr id="3141" name="Freeform 63"/>
              <p:cNvSpPr>
                <a:spLocks/>
              </p:cNvSpPr>
              <p:nvPr/>
            </p:nvSpPr>
            <p:spPr bwMode="auto">
              <a:xfrm>
                <a:off x="15647" y="7538"/>
                <a:ext cx="232" cy="211"/>
              </a:xfrm>
              <a:custGeom>
                <a:avLst/>
                <a:gdLst>
                  <a:gd name="T0" fmla="+- 0 15647 15647"/>
                  <a:gd name="T1" fmla="*/ T0 w 232"/>
                  <a:gd name="T2" fmla="+- 0 7538 7538"/>
                  <a:gd name="T3" fmla="*/ 7538 h 211"/>
                  <a:gd name="T4" fmla="+- 0 15676 15647"/>
                  <a:gd name="T5" fmla="*/ T4 w 232"/>
                  <a:gd name="T6" fmla="+- 0 7749 7538"/>
                  <a:gd name="T7" fmla="*/ 7749 h 211"/>
                  <a:gd name="T8" fmla="+- 0 15879 15647"/>
                  <a:gd name="T9" fmla="*/ T8 w 232"/>
                  <a:gd name="T10" fmla="+- 0 7585 7538"/>
                  <a:gd name="T11" fmla="*/ 7585 h 211"/>
                  <a:gd name="T12" fmla="+- 0 15647 15647"/>
                  <a:gd name="T13" fmla="*/ T12 w 232"/>
                  <a:gd name="T14" fmla="+- 0 7538 7538"/>
                  <a:gd name="T15" fmla="*/ 7538 h 211"/>
                </a:gdLst>
                <a:ahLst/>
                <a:cxnLst>
                  <a:cxn ang="0">
                    <a:pos x="T1" y="T3"/>
                  </a:cxn>
                  <a:cxn ang="0">
                    <a:pos x="T5" y="T7"/>
                  </a:cxn>
                  <a:cxn ang="0">
                    <a:pos x="T9" y="T11"/>
                  </a:cxn>
                  <a:cxn ang="0">
                    <a:pos x="T13" y="T15"/>
                  </a:cxn>
                </a:cxnLst>
                <a:rect l="0" t="0" r="r" b="b"/>
                <a:pathLst>
                  <a:path w="232" h="211">
                    <a:moveTo>
                      <a:pt x="0" y="0"/>
                    </a:moveTo>
                    <a:lnTo>
                      <a:pt x="29" y="211"/>
                    </a:lnTo>
                    <a:lnTo>
                      <a:pt x="232" y="47"/>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142" name="Picture 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3" y="8430"/>
                <a:ext cx="2684" cy="1989"/>
              </a:xfrm>
              <a:prstGeom prst="rect">
                <a:avLst/>
              </a:prstGeom>
              <a:noFill/>
              <a:extLst>
                <a:ext uri="{909E8E84-426E-40DD-AFC4-6F175D3DCCD1}">
                  <a14:hiddenFill xmlns:a14="http://schemas.microsoft.com/office/drawing/2010/main">
                    <a:solidFill>
                      <a:srgbClr val="FFFFFF"/>
                    </a:solidFill>
                  </a14:hiddenFill>
                </a:ext>
              </a:extLst>
            </p:spPr>
          </p:pic>
          <p:pic>
            <p:nvPicPr>
              <p:cNvPr id="3143" name="Picture 6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0" y="7930"/>
                <a:ext cx="1450" cy="16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4" name="Group 66"/>
            <p:cNvGrpSpPr>
              <a:grpSpLocks/>
            </p:cNvGrpSpPr>
            <p:nvPr/>
          </p:nvGrpSpPr>
          <p:grpSpPr bwMode="auto">
            <a:xfrm>
              <a:off x="6162" y="3428"/>
              <a:ext cx="2016" cy="1033"/>
              <a:chOff x="6162" y="3428"/>
              <a:chExt cx="2016" cy="1033"/>
            </a:xfrm>
          </p:grpSpPr>
          <p:sp>
            <p:nvSpPr>
              <p:cNvPr id="3140" name="Freeform 67"/>
              <p:cNvSpPr>
                <a:spLocks/>
              </p:cNvSpPr>
              <p:nvPr/>
            </p:nvSpPr>
            <p:spPr bwMode="auto">
              <a:xfrm>
                <a:off x="6162" y="3428"/>
                <a:ext cx="2016" cy="1033"/>
              </a:xfrm>
              <a:custGeom>
                <a:avLst/>
                <a:gdLst>
                  <a:gd name="T0" fmla="+- 0 7815 6162"/>
                  <a:gd name="T1" fmla="*/ T0 w 2016"/>
                  <a:gd name="T2" fmla="+- 0 3428 3428"/>
                  <a:gd name="T3" fmla="*/ 3428 h 1033"/>
                  <a:gd name="T4" fmla="+- 0 6162 6162"/>
                  <a:gd name="T5" fmla="*/ T4 w 2016"/>
                  <a:gd name="T6" fmla="+- 0 4362 3428"/>
                  <a:gd name="T7" fmla="*/ 4362 h 1033"/>
                  <a:gd name="T8" fmla="+- 0 6621 6162"/>
                  <a:gd name="T9" fmla="*/ T8 w 2016"/>
                  <a:gd name="T10" fmla="+- 0 4462 3428"/>
                  <a:gd name="T11" fmla="*/ 4462 h 1033"/>
                  <a:gd name="T12" fmla="+- 0 8179 6162"/>
                  <a:gd name="T13" fmla="*/ T12 w 2016"/>
                  <a:gd name="T14" fmla="+- 0 3497 3428"/>
                  <a:gd name="T15" fmla="*/ 3497 h 1033"/>
                  <a:gd name="T16" fmla="+- 0 7815 6162"/>
                  <a:gd name="T17" fmla="*/ T16 w 2016"/>
                  <a:gd name="T18" fmla="+- 0 3428 3428"/>
                  <a:gd name="T19" fmla="*/ 3428 h 1033"/>
                </a:gdLst>
                <a:ahLst/>
                <a:cxnLst>
                  <a:cxn ang="0">
                    <a:pos x="T1" y="T3"/>
                  </a:cxn>
                  <a:cxn ang="0">
                    <a:pos x="T5" y="T7"/>
                  </a:cxn>
                  <a:cxn ang="0">
                    <a:pos x="T9" y="T11"/>
                  </a:cxn>
                  <a:cxn ang="0">
                    <a:pos x="T13" y="T15"/>
                  </a:cxn>
                  <a:cxn ang="0">
                    <a:pos x="T17" y="T19"/>
                  </a:cxn>
                </a:cxnLst>
                <a:rect l="0" t="0" r="r" b="b"/>
                <a:pathLst>
                  <a:path w="2016" h="1033">
                    <a:moveTo>
                      <a:pt x="1653" y="0"/>
                    </a:moveTo>
                    <a:lnTo>
                      <a:pt x="0" y="934"/>
                    </a:lnTo>
                    <a:lnTo>
                      <a:pt x="459" y="1034"/>
                    </a:lnTo>
                    <a:lnTo>
                      <a:pt x="2017" y="69"/>
                    </a:lnTo>
                    <a:lnTo>
                      <a:pt x="165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8"/>
            <p:cNvGrpSpPr>
              <a:grpSpLocks/>
            </p:cNvGrpSpPr>
            <p:nvPr/>
          </p:nvGrpSpPr>
          <p:grpSpPr bwMode="auto">
            <a:xfrm>
              <a:off x="6157" y="4362"/>
              <a:ext cx="461" cy="390"/>
              <a:chOff x="6157" y="4362"/>
              <a:chExt cx="461" cy="390"/>
            </a:xfrm>
          </p:grpSpPr>
          <p:sp>
            <p:nvSpPr>
              <p:cNvPr id="3139" name="Freeform 69"/>
              <p:cNvSpPr>
                <a:spLocks/>
              </p:cNvSpPr>
              <p:nvPr/>
            </p:nvSpPr>
            <p:spPr bwMode="auto">
              <a:xfrm>
                <a:off x="6157" y="4362"/>
                <a:ext cx="461" cy="390"/>
              </a:xfrm>
              <a:custGeom>
                <a:avLst/>
                <a:gdLst>
                  <a:gd name="T0" fmla="+- 0 6157 6157"/>
                  <a:gd name="T1" fmla="*/ T0 w 461"/>
                  <a:gd name="T2" fmla="+- 0 4362 4362"/>
                  <a:gd name="T3" fmla="*/ 4362 h 390"/>
                  <a:gd name="T4" fmla="+- 0 6157 6157"/>
                  <a:gd name="T5" fmla="*/ T4 w 461"/>
                  <a:gd name="T6" fmla="+- 0 4752 4362"/>
                  <a:gd name="T7" fmla="*/ 4752 h 390"/>
                  <a:gd name="T8" fmla="+- 0 6618 6157"/>
                  <a:gd name="T9" fmla="*/ T8 w 461"/>
                  <a:gd name="T10" fmla="+- 0 4456 4362"/>
                  <a:gd name="T11" fmla="*/ 4456 h 390"/>
                  <a:gd name="T12" fmla="+- 0 6157 6157"/>
                  <a:gd name="T13" fmla="*/ T12 w 461"/>
                  <a:gd name="T14" fmla="+- 0 4362 4362"/>
                  <a:gd name="T15" fmla="*/ 4362 h 390"/>
                </a:gdLst>
                <a:ahLst/>
                <a:cxnLst>
                  <a:cxn ang="0">
                    <a:pos x="T1" y="T3"/>
                  </a:cxn>
                  <a:cxn ang="0">
                    <a:pos x="T5" y="T7"/>
                  </a:cxn>
                  <a:cxn ang="0">
                    <a:pos x="T9" y="T11"/>
                  </a:cxn>
                  <a:cxn ang="0">
                    <a:pos x="T13" y="T15"/>
                  </a:cxn>
                </a:cxnLst>
                <a:rect l="0" t="0" r="r" b="b"/>
                <a:pathLst>
                  <a:path w="461" h="390">
                    <a:moveTo>
                      <a:pt x="0" y="0"/>
                    </a:moveTo>
                    <a:lnTo>
                      <a:pt x="0" y="390"/>
                    </a:lnTo>
                    <a:lnTo>
                      <a:pt x="461" y="9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70"/>
            <p:cNvGrpSpPr>
              <a:grpSpLocks/>
            </p:cNvGrpSpPr>
            <p:nvPr/>
          </p:nvGrpSpPr>
          <p:grpSpPr bwMode="auto">
            <a:xfrm>
              <a:off x="8664" y="3866"/>
              <a:ext cx="1679" cy="1125"/>
              <a:chOff x="8664" y="3866"/>
              <a:chExt cx="1679" cy="1125"/>
            </a:xfrm>
          </p:grpSpPr>
          <p:sp>
            <p:nvSpPr>
              <p:cNvPr id="3138" name="Freeform 71"/>
              <p:cNvSpPr>
                <a:spLocks/>
              </p:cNvSpPr>
              <p:nvPr/>
            </p:nvSpPr>
            <p:spPr bwMode="auto">
              <a:xfrm>
                <a:off x="8664" y="3866"/>
                <a:ext cx="1679" cy="1125"/>
              </a:xfrm>
              <a:custGeom>
                <a:avLst/>
                <a:gdLst>
                  <a:gd name="T0" fmla="+- 0 10063 8664"/>
                  <a:gd name="T1" fmla="*/ T0 w 1679"/>
                  <a:gd name="T2" fmla="+- 0 3866 3866"/>
                  <a:gd name="T3" fmla="*/ 3866 h 1125"/>
                  <a:gd name="T4" fmla="+- 0 8664 8664"/>
                  <a:gd name="T5" fmla="*/ T4 w 1679"/>
                  <a:gd name="T6" fmla="+- 0 4920 3866"/>
                  <a:gd name="T7" fmla="*/ 4920 h 1125"/>
                  <a:gd name="T8" fmla="+- 0 8972 8664"/>
                  <a:gd name="T9" fmla="*/ T8 w 1679"/>
                  <a:gd name="T10" fmla="+- 0 4991 3866"/>
                  <a:gd name="T11" fmla="*/ 4991 h 1125"/>
                  <a:gd name="T12" fmla="+- 0 10343 8664"/>
                  <a:gd name="T13" fmla="*/ T12 w 1679"/>
                  <a:gd name="T14" fmla="+- 0 3921 3866"/>
                  <a:gd name="T15" fmla="*/ 3921 h 1125"/>
                  <a:gd name="T16" fmla="+- 0 10063 8664"/>
                  <a:gd name="T17" fmla="*/ T16 w 1679"/>
                  <a:gd name="T18" fmla="+- 0 3866 3866"/>
                  <a:gd name="T19" fmla="*/ 3866 h 1125"/>
                </a:gdLst>
                <a:ahLst/>
                <a:cxnLst>
                  <a:cxn ang="0">
                    <a:pos x="T1" y="T3"/>
                  </a:cxn>
                  <a:cxn ang="0">
                    <a:pos x="T5" y="T7"/>
                  </a:cxn>
                  <a:cxn ang="0">
                    <a:pos x="T9" y="T11"/>
                  </a:cxn>
                  <a:cxn ang="0">
                    <a:pos x="T13" y="T15"/>
                  </a:cxn>
                  <a:cxn ang="0">
                    <a:pos x="T17" y="T19"/>
                  </a:cxn>
                </a:cxnLst>
                <a:rect l="0" t="0" r="r" b="b"/>
                <a:pathLst>
                  <a:path w="1679" h="1125">
                    <a:moveTo>
                      <a:pt x="1399" y="0"/>
                    </a:moveTo>
                    <a:lnTo>
                      <a:pt x="0" y="1054"/>
                    </a:lnTo>
                    <a:lnTo>
                      <a:pt x="308" y="1125"/>
                    </a:lnTo>
                    <a:lnTo>
                      <a:pt x="1679" y="55"/>
                    </a:lnTo>
                    <a:lnTo>
                      <a:pt x="13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2"/>
            <p:cNvGrpSpPr>
              <a:grpSpLocks/>
            </p:cNvGrpSpPr>
            <p:nvPr/>
          </p:nvGrpSpPr>
          <p:grpSpPr bwMode="auto">
            <a:xfrm>
              <a:off x="8677" y="4920"/>
              <a:ext cx="295" cy="378"/>
              <a:chOff x="8677" y="4920"/>
              <a:chExt cx="295" cy="378"/>
            </a:xfrm>
          </p:grpSpPr>
          <p:sp>
            <p:nvSpPr>
              <p:cNvPr id="3137" name="Freeform 73"/>
              <p:cNvSpPr>
                <a:spLocks/>
              </p:cNvSpPr>
              <p:nvPr/>
            </p:nvSpPr>
            <p:spPr bwMode="auto">
              <a:xfrm>
                <a:off x="8677" y="4920"/>
                <a:ext cx="295" cy="378"/>
              </a:xfrm>
              <a:custGeom>
                <a:avLst/>
                <a:gdLst>
                  <a:gd name="T0" fmla="+- 0 8677 8677"/>
                  <a:gd name="T1" fmla="*/ T0 w 295"/>
                  <a:gd name="T2" fmla="+- 0 4920 4920"/>
                  <a:gd name="T3" fmla="*/ 4920 h 378"/>
                  <a:gd name="T4" fmla="+- 0 8972 8677"/>
                  <a:gd name="T5" fmla="*/ T4 w 295"/>
                  <a:gd name="T6" fmla="+- 0 5299 4920"/>
                  <a:gd name="T7" fmla="*/ 5299 h 378"/>
                  <a:gd name="T8" fmla="+- 0 8962 8677"/>
                  <a:gd name="T9" fmla="*/ T8 w 295"/>
                  <a:gd name="T10" fmla="+- 0 4981 4920"/>
                  <a:gd name="T11" fmla="*/ 4981 h 378"/>
                  <a:gd name="T12" fmla="+- 0 8677 8677"/>
                  <a:gd name="T13" fmla="*/ T12 w 295"/>
                  <a:gd name="T14" fmla="+- 0 4920 4920"/>
                  <a:gd name="T15" fmla="*/ 4920 h 378"/>
                </a:gdLst>
                <a:ahLst/>
                <a:cxnLst>
                  <a:cxn ang="0">
                    <a:pos x="T1" y="T3"/>
                  </a:cxn>
                  <a:cxn ang="0">
                    <a:pos x="T5" y="T7"/>
                  </a:cxn>
                  <a:cxn ang="0">
                    <a:pos x="T9" y="T11"/>
                  </a:cxn>
                  <a:cxn ang="0">
                    <a:pos x="T13" y="T15"/>
                  </a:cxn>
                </a:cxnLst>
                <a:rect l="0" t="0" r="r" b="b"/>
                <a:pathLst>
                  <a:path w="295" h="378">
                    <a:moveTo>
                      <a:pt x="0" y="0"/>
                    </a:moveTo>
                    <a:lnTo>
                      <a:pt x="295" y="379"/>
                    </a:lnTo>
                    <a:lnTo>
                      <a:pt x="285" y="61"/>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4"/>
            <p:cNvGrpSpPr>
              <a:grpSpLocks/>
            </p:cNvGrpSpPr>
            <p:nvPr/>
          </p:nvGrpSpPr>
          <p:grpSpPr bwMode="auto">
            <a:xfrm>
              <a:off x="8968" y="3921"/>
              <a:ext cx="1381" cy="1389"/>
              <a:chOff x="8968" y="3921"/>
              <a:chExt cx="1381" cy="1389"/>
            </a:xfrm>
          </p:grpSpPr>
          <p:sp>
            <p:nvSpPr>
              <p:cNvPr id="3136" name="Freeform 75"/>
              <p:cNvSpPr>
                <a:spLocks/>
              </p:cNvSpPr>
              <p:nvPr/>
            </p:nvSpPr>
            <p:spPr bwMode="auto">
              <a:xfrm>
                <a:off x="8968" y="3921"/>
                <a:ext cx="1381" cy="1389"/>
              </a:xfrm>
              <a:custGeom>
                <a:avLst/>
                <a:gdLst>
                  <a:gd name="T0" fmla="+- 0 10349 8968"/>
                  <a:gd name="T1" fmla="*/ T0 w 1381"/>
                  <a:gd name="T2" fmla="+- 0 3921 3921"/>
                  <a:gd name="T3" fmla="*/ 3921 h 1389"/>
                  <a:gd name="T4" fmla="+- 0 8968 8968"/>
                  <a:gd name="T5" fmla="*/ T4 w 1381"/>
                  <a:gd name="T6" fmla="+- 0 4978 3921"/>
                  <a:gd name="T7" fmla="*/ 4978 h 1389"/>
                  <a:gd name="T8" fmla="+- 0 8968 8968"/>
                  <a:gd name="T9" fmla="*/ T8 w 1381"/>
                  <a:gd name="T10" fmla="+- 0 5310 3921"/>
                  <a:gd name="T11" fmla="*/ 5310 h 1389"/>
                  <a:gd name="T12" fmla="+- 0 10349 8968"/>
                  <a:gd name="T13" fmla="*/ T12 w 1381"/>
                  <a:gd name="T14" fmla="+- 0 4218 3921"/>
                  <a:gd name="T15" fmla="*/ 4218 h 1389"/>
                  <a:gd name="T16" fmla="+- 0 10349 8968"/>
                  <a:gd name="T17" fmla="*/ T16 w 1381"/>
                  <a:gd name="T18" fmla="+- 0 3921 3921"/>
                  <a:gd name="T19" fmla="*/ 3921 h 1389"/>
                </a:gdLst>
                <a:ahLst/>
                <a:cxnLst>
                  <a:cxn ang="0">
                    <a:pos x="T1" y="T3"/>
                  </a:cxn>
                  <a:cxn ang="0">
                    <a:pos x="T5" y="T7"/>
                  </a:cxn>
                  <a:cxn ang="0">
                    <a:pos x="T9" y="T11"/>
                  </a:cxn>
                  <a:cxn ang="0">
                    <a:pos x="T13" y="T15"/>
                  </a:cxn>
                  <a:cxn ang="0">
                    <a:pos x="T17" y="T19"/>
                  </a:cxn>
                </a:cxnLst>
                <a:rect l="0" t="0" r="r" b="b"/>
                <a:pathLst>
                  <a:path w="1381" h="1389">
                    <a:moveTo>
                      <a:pt x="1381" y="0"/>
                    </a:moveTo>
                    <a:lnTo>
                      <a:pt x="0" y="1057"/>
                    </a:lnTo>
                    <a:lnTo>
                      <a:pt x="0" y="1389"/>
                    </a:lnTo>
                    <a:lnTo>
                      <a:pt x="1381" y="297"/>
                    </a:lnTo>
                    <a:lnTo>
                      <a:pt x="138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6"/>
            <p:cNvGrpSpPr>
              <a:grpSpLocks/>
            </p:cNvGrpSpPr>
            <p:nvPr/>
          </p:nvGrpSpPr>
          <p:grpSpPr bwMode="auto">
            <a:xfrm>
              <a:off x="8163" y="3776"/>
              <a:ext cx="1898" cy="1144"/>
              <a:chOff x="8163" y="3776"/>
              <a:chExt cx="1898" cy="1144"/>
            </a:xfrm>
          </p:grpSpPr>
          <p:sp>
            <p:nvSpPr>
              <p:cNvPr id="127" name="Freeform 77"/>
              <p:cNvSpPr>
                <a:spLocks/>
              </p:cNvSpPr>
              <p:nvPr/>
            </p:nvSpPr>
            <p:spPr bwMode="auto">
              <a:xfrm>
                <a:off x="8163" y="3776"/>
                <a:ext cx="1898" cy="1144"/>
              </a:xfrm>
              <a:custGeom>
                <a:avLst/>
                <a:gdLst>
                  <a:gd name="T0" fmla="+- 0 9602 8163"/>
                  <a:gd name="T1" fmla="*/ T0 w 1898"/>
                  <a:gd name="T2" fmla="+- 0 3776 3776"/>
                  <a:gd name="T3" fmla="*/ 3776 h 1144"/>
                  <a:gd name="T4" fmla="+- 0 8163 8163"/>
                  <a:gd name="T5" fmla="*/ T4 w 1898"/>
                  <a:gd name="T6" fmla="+- 0 4810 3776"/>
                  <a:gd name="T7" fmla="*/ 4810 h 1144"/>
                  <a:gd name="T8" fmla="+- 0 8664 8163"/>
                  <a:gd name="T9" fmla="*/ T8 w 1898"/>
                  <a:gd name="T10" fmla="+- 0 4920 3776"/>
                  <a:gd name="T11" fmla="*/ 4920 h 1144"/>
                  <a:gd name="T12" fmla="+- 0 10061 8163"/>
                  <a:gd name="T13" fmla="*/ T12 w 1898"/>
                  <a:gd name="T14" fmla="+- 0 3866 3776"/>
                  <a:gd name="T15" fmla="*/ 3866 h 1144"/>
                  <a:gd name="T16" fmla="+- 0 9602 8163"/>
                  <a:gd name="T17" fmla="*/ T16 w 1898"/>
                  <a:gd name="T18" fmla="+- 0 3776 3776"/>
                  <a:gd name="T19" fmla="*/ 3776 h 1144"/>
                </a:gdLst>
                <a:ahLst/>
                <a:cxnLst>
                  <a:cxn ang="0">
                    <a:pos x="T1" y="T3"/>
                  </a:cxn>
                  <a:cxn ang="0">
                    <a:pos x="T5" y="T7"/>
                  </a:cxn>
                  <a:cxn ang="0">
                    <a:pos x="T9" y="T11"/>
                  </a:cxn>
                  <a:cxn ang="0">
                    <a:pos x="T13" y="T15"/>
                  </a:cxn>
                  <a:cxn ang="0">
                    <a:pos x="T17" y="T19"/>
                  </a:cxn>
                </a:cxnLst>
                <a:rect l="0" t="0" r="r" b="b"/>
                <a:pathLst>
                  <a:path w="1898" h="1144">
                    <a:moveTo>
                      <a:pt x="1439" y="0"/>
                    </a:moveTo>
                    <a:lnTo>
                      <a:pt x="0" y="1034"/>
                    </a:lnTo>
                    <a:lnTo>
                      <a:pt x="501" y="1144"/>
                    </a:lnTo>
                    <a:lnTo>
                      <a:pt x="1898" y="90"/>
                    </a:lnTo>
                    <a:lnTo>
                      <a:pt x="143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8"/>
            <p:cNvGrpSpPr>
              <a:grpSpLocks/>
            </p:cNvGrpSpPr>
            <p:nvPr/>
          </p:nvGrpSpPr>
          <p:grpSpPr bwMode="auto">
            <a:xfrm>
              <a:off x="6624" y="3497"/>
              <a:ext cx="2051" cy="1070"/>
              <a:chOff x="6624" y="3497"/>
              <a:chExt cx="2051" cy="1070"/>
            </a:xfrm>
          </p:grpSpPr>
          <p:sp>
            <p:nvSpPr>
              <p:cNvPr id="126" name="Freeform 79"/>
              <p:cNvSpPr>
                <a:spLocks/>
              </p:cNvSpPr>
              <p:nvPr/>
            </p:nvSpPr>
            <p:spPr bwMode="auto">
              <a:xfrm>
                <a:off x="6624" y="3497"/>
                <a:ext cx="2051" cy="1070"/>
              </a:xfrm>
              <a:custGeom>
                <a:avLst/>
                <a:gdLst>
                  <a:gd name="T0" fmla="+- 0 8184 6624"/>
                  <a:gd name="T1" fmla="*/ T0 w 2051"/>
                  <a:gd name="T2" fmla="+- 0 3497 3497"/>
                  <a:gd name="T3" fmla="*/ 3497 h 1070"/>
                  <a:gd name="T4" fmla="+- 0 6624 6624"/>
                  <a:gd name="T5" fmla="*/ T4 w 2051"/>
                  <a:gd name="T6" fmla="+- 0 4462 3497"/>
                  <a:gd name="T7" fmla="*/ 4462 h 1070"/>
                  <a:gd name="T8" fmla="+- 0 7082 6624"/>
                  <a:gd name="T9" fmla="*/ T8 w 2051"/>
                  <a:gd name="T10" fmla="+- 0 4567 3497"/>
                  <a:gd name="T11" fmla="*/ 4567 h 1070"/>
                  <a:gd name="T12" fmla="+- 0 8674 6624"/>
                  <a:gd name="T13" fmla="*/ T12 w 2051"/>
                  <a:gd name="T14" fmla="+- 0 3595 3497"/>
                  <a:gd name="T15" fmla="*/ 3595 h 1070"/>
                  <a:gd name="T16" fmla="+- 0 8184 6624"/>
                  <a:gd name="T17" fmla="*/ T16 w 2051"/>
                  <a:gd name="T18" fmla="+- 0 3497 3497"/>
                  <a:gd name="T19" fmla="*/ 3497 h 1070"/>
                </a:gdLst>
                <a:ahLst/>
                <a:cxnLst>
                  <a:cxn ang="0">
                    <a:pos x="T1" y="T3"/>
                  </a:cxn>
                  <a:cxn ang="0">
                    <a:pos x="T5" y="T7"/>
                  </a:cxn>
                  <a:cxn ang="0">
                    <a:pos x="T9" y="T11"/>
                  </a:cxn>
                  <a:cxn ang="0">
                    <a:pos x="T13" y="T15"/>
                  </a:cxn>
                  <a:cxn ang="0">
                    <a:pos x="T17" y="T19"/>
                  </a:cxn>
                </a:cxnLst>
                <a:rect l="0" t="0" r="r" b="b"/>
                <a:pathLst>
                  <a:path w="2051" h="1070">
                    <a:moveTo>
                      <a:pt x="1560" y="0"/>
                    </a:moveTo>
                    <a:lnTo>
                      <a:pt x="0" y="965"/>
                    </a:lnTo>
                    <a:lnTo>
                      <a:pt x="458" y="1070"/>
                    </a:lnTo>
                    <a:lnTo>
                      <a:pt x="2050" y="98"/>
                    </a:lnTo>
                    <a:lnTo>
                      <a:pt x="156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80"/>
            <p:cNvGrpSpPr>
              <a:grpSpLocks/>
            </p:cNvGrpSpPr>
            <p:nvPr/>
          </p:nvGrpSpPr>
          <p:grpSpPr bwMode="auto">
            <a:xfrm>
              <a:off x="6160" y="4463"/>
              <a:ext cx="934" cy="731"/>
              <a:chOff x="6160" y="4463"/>
              <a:chExt cx="934" cy="731"/>
            </a:xfrm>
          </p:grpSpPr>
          <p:sp>
            <p:nvSpPr>
              <p:cNvPr id="125" name="Freeform 81"/>
              <p:cNvSpPr>
                <a:spLocks/>
              </p:cNvSpPr>
              <p:nvPr/>
            </p:nvSpPr>
            <p:spPr bwMode="auto">
              <a:xfrm>
                <a:off x="6160" y="4463"/>
                <a:ext cx="934" cy="731"/>
              </a:xfrm>
              <a:custGeom>
                <a:avLst/>
                <a:gdLst>
                  <a:gd name="T0" fmla="+- 0 6607 6160"/>
                  <a:gd name="T1" fmla="*/ T0 w 934"/>
                  <a:gd name="T2" fmla="+- 0 4463 4463"/>
                  <a:gd name="T3" fmla="*/ 4463 h 731"/>
                  <a:gd name="T4" fmla="+- 0 6160 6160"/>
                  <a:gd name="T5" fmla="*/ T4 w 934"/>
                  <a:gd name="T6" fmla="+- 0 4749 4463"/>
                  <a:gd name="T7" fmla="*/ 4749 h 731"/>
                  <a:gd name="T8" fmla="+- 0 6160 6160"/>
                  <a:gd name="T9" fmla="*/ T8 w 934"/>
                  <a:gd name="T10" fmla="+- 0 5194 4463"/>
                  <a:gd name="T11" fmla="*/ 5194 h 731"/>
                  <a:gd name="T12" fmla="+- 0 7094 6160"/>
                  <a:gd name="T13" fmla="*/ T12 w 934"/>
                  <a:gd name="T14" fmla="+- 0 4563 4463"/>
                  <a:gd name="T15" fmla="*/ 4563 h 731"/>
                  <a:gd name="T16" fmla="+- 0 6607 6160"/>
                  <a:gd name="T17" fmla="*/ T16 w 934"/>
                  <a:gd name="T18" fmla="+- 0 4463 4463"/>
                  <a:gd name="T19" fmla="*/ 4463 h 731"/>
                </a:gdLst>
                <a:ahLst/>
                <a:cxnLst>
                  <a:cxn ang="0">
                    <a:pos x="T1" y="T3"/>
                  </a:cxn>
                  <a:cxn ang="0">
                    <a:pos x="T5" y="T7"/>
                  </a:cxn>
                  <a:cxn ang="0">
                    <a:pos x="T9" y="T11"/>
                  </a:cxn>
                  <a:cxn ang="0">
                    <a:pos x="T13" y="T15"/>
                  </a:cxn>
                  <a:cxn ang="0">
                    <a:pos x="T17" y="T19"/>
                  </a:cxn>
                </a:cxnLst>
                <a:rect l="0" t="0" r="r" b="b"/>
                <a:pathLst>
                  <a:path w="934" h="731">
                    <a:moveTo>
                      <a:pt x="447" y="0"/>
                    </a:moveTo>
                    <a:lnTo>
                      <a:pt x="0" y="286"/>
                    </a:lnTo>
                    <a:lnTo>
                      <a:pt x="0" y="731"/>
                    </a:lnTo>
                    <a:lnTo>
                      <a:pt x="934" y="100"/>
                    </a:lnTo>
                    <a:lnTo>
                      <a:pt x="447"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2"/>
            <p:cNvGrpSpPr>
              <a:grpSpLocks/>
            </p:cNvGrpSpPr>
            <p:nvPr/>
          </p:nvGrpSpPr>
          <p:grpSpPr bwMode="auto">
            <a:xfrm>
              <a:off x="8152" y="4810"/>
              <a:ext cx="817" cy="1044"/>
              <a:chOff x="8152" y="4810"/>
              <a:chExt cx="817" cy="1044"/>
            </a:xfrm>
          </p:grpSpPr>
          <p:sp>
            <p:nvSpPr>
              <p:cNvPr id="124" name="Freeform 83"/>
              <p:cNvSpPr>
                <a:spLocks/>
              </p:cNvSpPr>
              <p:nvPr/>
            </p:nvSpPr>
            <p:spPr bwMode="auto">
              <a:xfrm>
                <a:off x="8152" y="4810"/>
                <a:ext cx="817" cy="1044"/>
              </a:xfrm>
              <a:custGeom>
                <a:avLst/>
                <a:gdLst>
                  <a:gd name="T0" fmla="+- 0 8152 8152"/>
                  <a:gd name="T1" fmla="*/ T0 w 817"/>
                  <a:gd name="T2" fmla="+- 0 4810 4810"/>
                  <a:gd name="T3" fmla="*/ 4810 h 1044"/>
                  <a:gd name="T4" fmla="+- 0 8970 8152"/>
                  <a:gd name="T5" fmla="*/ T4 w 817"/>
                  <a:gd name="T6" fmla="+- 0 5853 4810"/>
                  <a:gd name="T7" fmla="*/ 5853 h 1044"/>
                  <a:gd name="T8" fmla="+- 0 8970 8152"/>
                  <a:gd name="T9" fmla="*/ T8 w 817"/>
                  <a:gd name="T10" fmla="+- 0 5291 4810"/>
                  <a:gd name="T11" fmla="*/ 5291 h 1044"/>
                  <a:gd name="T12" fmla="+- 0 8674 8152"/>
                  <a:gd name="T13" fmla="*/ T12 w 817"/>
                  <a:gd name="T14" fmla="+- 0 4915 4810"/>
                  <a:gd name="T15" fmla="*/ 4915 h 1044"/>
                  <a:gd name="T16" fmla="+- 0 8152 8152"/>
                  <a:gd name="T17" fmla="*/ T16 w 817"/>
                  <a:gd name="T18" fmla="+- 0 4810 4810"/>
                  <a:gd name="T19" fmla="*/ 4810 h 1044"/>
                </a:gdLst>
                <a:ahLst/>
                <a:cxnLst>
                  <a:cxn ang="0">
                    <a:pos x="T1" y="T3"/>
                  </a:cxn>
                  <a:cxn ang="0">
                    <a:pos x="T5" y="T7"/>
                  </a:cxn>
                  <a:cxn ang="0">
                    <a:pos x="T9" y="T11"/>
                  </a:cxn>
                  <a:cxn ang="0">
                    <a:pos x="T13" y="T15"/>
                  </a:cxn>
                  <a:cxn ang="0">
                    <a:pos x="T17" y="T19"/>
                  </a:cxn>
                </a:cxnLst>
                <a:rect l="0" t="0" r="r" b="b"/>
                <a:pathLst>
                  <a:path w="817" h="1044">
                    <a:moveTo>
                      <a:pt x="0" y="0"/>
                    </a:moveTo>
                    <a:lnTo>
                      <a:pt x="818" y="1043"/>
                    </a:lnTo>
                    <a:lnTo>
                      <a:pt x="818" y="481"/>
                    </a:lnTo>
                    <a:lnTo>
                      <a:pt x="522" y="105"/>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4"/>
            <p:cNvGrpSpPr>
              <a:grpSpLocks/>
            </p:cNvGrpSpPr>
            <p:nvPr/>
          </p:nvGrpSpPr>
          <p:grpSpPr bwMode="auto">
            <a:xfrm>
              <a:off x="8972" y="4219"/>
              <a:ext cx="1376" cy="1646"/>
              <a:chOff x="8972" y="4219"/>
              <a:chExt cx="1376" cy="1646"/>
            </a:xfrm>
          </p:grpSpPr>
          <p:sp>
            <p:nvSpPr>
              <p:cNvPr id="123" name="Freeform 85"/>
              <p:cNvSpPr>
                <a:spLocks/>
              </p:cNvSpPr>
              <p:nvPr/>
            </p:nvSpPr>
            <p:spPr bwMode="auto">
              <a:xfrm>
                <a:off x="8972" y="4219"/>
                <a:ext cx="1376" cy="1646"/>
              </a:xfrm>
              <a:custGeom>
                <a:avLst/>
                <a:gdLst>
                  <a:gd name="T0" fmla="+- 0 10348 8972"/>
                  <a:gd name="T1" fmla="*/ T0 w 1376"/>
                  <a:gd name="T2" fmla="+- 0 4219 4219"/>
                  <a:gd name="T3" fmla="*/ 4219 h 1646"/>
                  <a:gd name="T4" fmla="+- 0 8972 8972"/>
                  <a:gd name="T5" fmla="*/ T4 w 1376"/>
                  <a:gd name="T6" fmla="+- 0 5300 4219"/>
                  <a:gd name="T7" fmla="*/ 5300 h 1646"/>
                  <a:gd name="T8" fmla="+- 0 8972 8972"/>
                  <a:gd name="T9" fmla="*/ T8 w 1376"/>
                  <a:gd name="T10" fmla="+- 0 5865 4219"/>
                  <a:gd name="T11" fmla="*/ 5865 h 1646"/>
                  <a:gd name="T12" fmla="+- 0 10348 8972"/>
                  <a:gd name="T13" fmla="*/ T12 w 1376"/>
                  <a:gd name="T14" fmla="+- 0 4646 4219"/>
                  <a:gd name="T15" fmla="*/ 4646 h 1646"/>
                  <a:gd name="T16" fmla="+- 0 10348 8972"/>
                  <a:gd name="T17" fmla="*/ T16 w 1376"/>
                  <a:gd name="T18" fmla="+- 0 4219 4219"/>
                  <a:gd name="T19" fmla="*/ 4219 h 1646"/>
                </a:gdLst>
                <a:ahLst/>
                <a:cxnLst>
                  <a:cxn ang="0">
                    <a:pos x="T1" y="T3"/>
                  </a:cxn>
                  <a:cxn ang="0">
                    <a:pos x="T5" y="T7"/>
                  </a:cxn>
                  <a:cxn ang="0">
                    <a:pos x="T9" y="T11"/>
                  </a:cxn>
                  <a:cxn ang="0">
                    <a:pos x="T13" y="T15"/>
                  </a:cxn>
                  <a:cxn ang="0">
                    <a:pos x="T17" y="T19"/>
                  </a:cxn>
                </a:cxnLst>
                <a:rect l="0" t="0" r="r" b="b"/>
                <a:pathLst>
                  <a:path w="1376" h="1646">
                    <a:moveTo>
                      <a:pt x="1376" y="0"/>
                    </a:moveTo>
                    <a:lnTo>
                      <a:pt x="0" y="1081"/>
                    </a:lnTo>
                    <a:lnTo>
                      <a:pt x="0" y="1646"/>
                    </a:lnTo>
                    <a:lnTo>
                      <a:pt x="1376" y="427"/>
                    </a:lnTo>
                    <a:lnTo>
                      <a:pt x="13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6"/>
            <p:cNvGrpSpPr>
              <a:grpSpLocks/>
            </p:cNvGrpSpPr>
            <p:nvPr/>
          </p:nvGrpSpPr>
          <p:grpSpPr bwMode="auto">
            <a:xfrm>
              <a:off x="7086" y="3592"/>
              <a:ext cx="2519" cy="1218"/>
              <a:chOff x="7086" y="3592"/>
              <a:chExt cx="2519" cy="1218"/>
            </a:xfrm>
          </p:grpSpPr>
          <p:sp>
            <p:nvSpPr>
              <p:cNvPr id="122" name="Freeform 87"/>
              <p:cNvSpPr>
                <a:spLocks/>
              </p:cNvSpPr>
              <p:nvPr/>
            </p:nvSpPr>
            <p:spPr bwMode="auto">
              <a:xfrm>
                <a:off x="7086" y="3592"/>
                <a:ext cx="2519" cy="1218"/>
              </a:xfrm>
              <a:custGeom>
                <a:avLst/>
                <a:gdLst>
                  <a:gd name="T0" fmla="+- 0 8674 7086"/>
                  <a:gd name="T1" fmla="*/ T0 w 2519"/>
                  <a:gd name="T2" fmla="+- 0 3592 3592"/>
                  <a:gd name="T3" fmla="*/ 3592 h 1218"/>
                  <a:gd name="T4" fmla="+- 0 7086 7086"/>
                  <a:gd name="T5" fmla="*/ T4 w 2519"/>
                  <a:gd name="T6" fmla="+- 0 4571 3592"/>
                  <a:gd name="T7" fmla="*/ 4571 h 1218"/>
                  <a:gd name="T8" fmla="+- 0 8168 7086"/>
                  <a:gd name="T9" fmla="*/ T8 w 2519"/>
                  <a:gd name="T10" fmla="+- 0 4810 3592"/>
                  <a:gd name="T11" fmla="*/ 4810 h 1218"/>
                  <a:gd name="T12" fmla="+- 0 9605 7086"/>
                  <a:gd name="T13" fmla="*/ T12 w 2519"/>
                  <a:gd name="T14" fmla="+- 0 3776 3592"/>
                  <a:gd name="T15" fmla="*/ 3776 h 1218"/>
                  <a:gd name="T16" fmla="+- 0 8674 7086"/>
                  <a:gd name="T17" fmla="*/ T16 w 2519"/>
                  <a:gd name="T18" fmla="+- 0 3592 3592"/>
                  <a:gd name="T19" fmla="*/ 3592 h 1218"/>
                </a:gdLst>
                <a:ahLst/>
                <a:cxnLst>
                  <a:cxn ang="0">
                    <a:pos x="T1" y="T3"/>
                  </a:cxn>
                  <a:cxn ang="0">
                    <a:pos x="T5" y="T7"/>
                  </a:cxn>
                  <a:cxn ang="0">
                    <a:pos x="T9" y="T11"/>
                  </a:cxn>
                  <a:cxn ang="0">
                    <a:pos x="T13" y="T15"/>
                  </a:cxn>
                  <a:cxn ang="0">
                    <a:pos x="T17" y="T19"/>
                  </a:cxn>
                </a:cxnLst>
                <a:rect l="0" t="0" r="r" b="b"/>
                <a:pathLst>
                  <a:path w="2519" h="1218">
                    <a:moveTo>
                      <a:pt x="1588" y="0"/>
                    </a:moveTo>
                    <a:lnTo>
                      <a:pt x="0" y="979"/>
                    </a:lnTo>
                    <a:lnTo>
                      <a:pt x="1082" y="1218"/>
                    </a:lnTo>
                    <a:lnTo>
                      <a:pt x="2519" y="184"/>
                    </a:lnTo>
                    <a:lnTo>
                      <a:pt x="15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8"/>
            <p:cNvGrpSpPr>
              <a:grpSpLocks/>
            </p:cNvGrpSpPr>
            <p:nvPr/>
          </p:nvGrpSpPr>
          <p:grpSpPr bwMode="auto">
            <a:xfrm>
              <a:off x="6154" y="4570"/>
              <a:ext cx="2820" cy="1792"/>
              <a:chOff x="6154" y="4570"/>
              <a:chExt cx="2820" cy="1792"/>
            </a:xfrm>
          </p:grpSpPr>
          <p:sp>
            <p:nvSpPr>
              <p:cNvPr id="120" name="Freeform 89"/>
              <p:cNvSpPr>
                <a:spLocks/>
              </p:cNvSpPr>
              <p:nvPr/>
            </p:nvSpPr>
            <p:spPr bwMode="auto">
              <a:xfrm>
                <a:off x="6154" y="4570"/>
                <a:ext cx="2820" cy="1792"/>
              </a:xfrm>
              <a:custGeom>
                <a:avLst/>
                <a:gdLst>
                  <a:gd name="T0" fmla="+- 0 8154 6154"/>
                  <a:gd name="T1" fmla="*/ T0 w 2820"/>
                  <a:gd name="T2" fmla="+- 0 4815 4570"/>
                  <a:gd name="T3" fmla="*/ 4815 h 1792"/>
                  <a:gd name="T4" fmla="+- 0 7546 6154"/>
                  <a:gd name="T5" fmla="*/ T4 w 2820"/>
                  <a:gd name="T6" fmla="+- 0 4815 4570"/>
                  <a:gd name="T7" fmla="*/ 4815 h 1792"/>
                  <a:gd name="T8" fmla="+- 0 7567 6154"/>
                  <a:gd name="T9" fmla="*/ T8 w 2820"/>
                  <a:gd name="T10" fmla="+- 0 4818 4570"/>
                  <a:gd name="T11" fmla="*/ 4818 h 1792"/>
                  <a:gd name="T12" fmla="+- 0 7588 6154"/>
                  <a:gd name="T13" fmla="*/ T12 w 2820"/>
                  <a:gd name="T14" fmla="+- 0 4822 4570"/>
                  <a:gd name="T15" fmla="*/ 4822 h 1792"/>
                  <a:gd name="T16" fmla="+- 0 7644 6154"/>
                  <a:gd name="T17" fmla="*/ T16 w 2820"/>
                  <a:gd name="T18" fmla="+- 0 4844 4570"/>
                  <a:gd name="T19" fmla="*/ 4844 h 1792"/>
                  <a:gd name="T20" fmla="+- 0 7696 6154"/>
                  <a:gd name="T21" fmla="*/ T20 w 2820"/>
                  <a:gd name="T22" fmla="+- 0 4877 4570"/>
                  <a:gd name="T23" fmla="*/ 4877 h 1792"/>
                  <a:gd name="T24" fmla="+- 0 7743 6154"/>
                  <a:gd name="T25" fmla="*/ T24 w 2820"/>
                  <a:gd name="T26" fmla="+- 0 4916 4570"/>
                  <a:gd name="T27" fmla="*/ 4916 h 1792"/>
                  <a:gd name="T28" fmla="+- 0 7788 6154"/>
                  <a:gd name="T29" fmla="*/ T28 w 2820"/>
                  <a:gd name="T30" fmla="+- 0 4959 4570"/>
                  <a:gd name="T31" fmla="*/ 4959 h 1792"/>
                  <a:gd name="T32" fmla="+- 0 7836 6154"/>
                  <a:gd name="T33" fmla="*/ T32 w 2820"/>
                  <a:gd name="T34" fmla="+- 0 5014 4570"/>
                  <a:gd name="T35" fmla="*/ 5014 h 1792"/>
                  <a:gd name="T36" fmla="+- 0 7881 6154"/>
                  <a:gd name="T37" fmla="*/ T36 w 2820"/>
                  <a:gd name="T38" fmla="+- 0 5070 4570"/>
                  <a:gd name="T39" fmla="*/ 5070 h 1792"/>
                  <a:gd name="T40" fmla="+- 0 7996 6154"/>
                  <a:gd name="T41" fmla="*/ T40 w 2820"/>
                  <a:gd name="T42" fmla="+- 0 5214 4570"/>
                  <a:gd name="T43" fmla="*/ 5214 h 1792"/>
                  <a:gd name="T44" fmla="+- 0 8877 6154"/>
                  <a:gd name="T45" fmla="*/ T44 w 2820"/>
                  <a:gd name="T46" fmla="+- 0 6341 4570"/>
                  <a:gd name="T47" fmla="*/ 6341 h 1792"/>
                  <a:gd name="T48" fmla="+- 0 8975 6154"/>
                  <a:gd name="T49" fmla="*/ T48 w 2820"/>
                  <a:gd name="T50" fmla="+- 0 6362 4570"/>
                  <a:gd name="T51" fmla="*/ 6362 h 1792"/>
                  <a:gd name="T52" fmla="+- 0 8970 6154"/>
                  <a:gd name="T53" fmla="*/ T52 w 2820"/>
                  <a:gd name="T54" fmla="+- 0 5856 4570"/>
                  <a:gd name="T55" fmla="*/ 5856 h 1792"/>
                  <a:gd name="T56" fmla="+- 0 8154 6154"/>
                  <a:gd name="T57" fmla="*/ T56 w 2820"/>
                  <a:gd name="T58" fmla="+- 0 4815 4570"/>
                  <a:gd name="T59" fmla="*/ 4815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20" h="1792">
                    <a:moveTo>
                      <a:pt x="2000" y="245"/>
                    </a:moveTo>
                    <a:lnTo>
                      <a:pt x="1392" y="245"/>
                    </a:lnTo>
                    <a:lnTo>
                      <a:pt x="1413" y="248"/>
                    </a:lnTo>
                    <a:lnTo>
                      <a:pt x="1434" y="252"/>
                    </a:lnTo>
                    <a:lnTo>
                      <a:pt x="1490" y="274"/>
                    </a:lnTo>
                    <a:lnTo>
                      <a:pt x="1542" y="307"/>
                    </a:lnTo>
                    <a:lnTo>
                      <a:pt x="1589" y="346"/>
                    </a:lnTo>
                    <a:lnTo>
                      <a:pt x="1634" y="389"/>
                    </a:lnTo>
                    <a:lnTo>
                      <a:pt x="1682" y="444"/>
                    </a:lnTo>
                    <a:lnTo>
                      <a:pt x="1727" y="500"/>
                    </a:lnTo>
                    <a:lnTo>
                      <a:pt x="1842" y="644"/>
                    </a:lnTo>
                    <a:lnTo>
                      <a:pt x="2723" y="1771"/>
                    </a:lnTo>
                    <a:lnTo>
                      <a:pt x="2821" y="1792"/>
                    </a:lnTo>
                    <a:lnTo>
                      <a:pt x="2816" y="1286"/>
                    </a:lnTo>
                    <a:lnTo>
                      <a:pt x="2000" y="245"/>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1" name="Freeform 90"/>
              <p:cNvSpPr>
                <a:spLocks/>
              </p:cNvSpPr>
              <p:nvPr/>
            </p:nvSpPr>
            <p:spPr bwMode="auto">
              <a:xfrm>
                <a:off x="6154" y="4570"/>
                <a:ext cx="2820" cy="1792"/>
              </a:xfrm>
              <a:custGeom>
                <a:avLst/>
                <a:gdLst>
                  <a:gd name="T0" fmla="+- 0 7080 6154"/>
                  <a:gd name="T1" fmla="*/ T0 w 2820"/>
                  <a:gd name="T2" fmla="+- 0 4570 4570"/>
                  <a:gd name="T3" fmla="*/ 4570 h 1792"/>
                  <a:gd name="T4" fmla="+- 0 6157 6154"/>
                  <a:gd name="T5" fmla="*/ T4 w 2820"/>
                  <a:gd name="T6" fmla="+- 0 5197 4570"/>
                  <a:gd name="T7" fmla="*/ 5197 h 1792"/>
                  <a:gd name="T8" fmla="+- 0 6154 6154"/>
                  <a:gd name="T9" fmla="*/ T8 w 2820"/>
                  <a:gd name="T10" fmla="+- 0 5648 4570"/>
                  <a:gd name="T11" fmla="*/ 5648 h 1792"/>
                  <a:gd name="T12" fmla="+- 0 6183 6154"/>
                  <a:gd name="T13" fmla="*/ T12 w 2820"/>
                  <a:gd name="T14" fmla="+- 0 5656 4570"/>
                  <a:gd name="T15" fmla="*/ 5656 h 1792"/>
                  <a:gd name="T16" fmla="+- 0 7354 6154"/>
                  <a:gd name="T17" fmla="*/ T16 w 2820"/>
                  <a:gd name="T18" fmla="+- 0 4873 4570"/>
                  <a:gd name="T19" fmla="*/ 4873 h 1792"/>
                  <a:gd name="T20" fmla="+- 0 7357 6154"/>
                  <a:gd name="T21" fmla="*/ T20 w 2820"/>
                  <a:gd name="T22" fmla="+- 0 4871 4570"/>
                  <a:gd name="T23" fmla="*/ 4871 h 1792"/>
                  <a:gd name="T24" fmla="+- 0 7365 6154"/>
                  <a:gd name="T25" fmla="*/ T24 w 2820"/>
                  <a:gd name="T26" fmla="+- 0 4866 4570"/>
                  <a:gd name="T27" fmla="*/ 4866 h 1792"/>
                  <a:gd name="T28" fmla="+- 0 7433 6154"/>
                  <a:gd name="T29" fmla="*/ T28 w 2820"/>
                  <a:gd name="T30" fmla="+- 0 4834 4570"/>
                  <a:gd name="T31" fmla="*/ 4834 h 1792"/>
                  <a:gd name="T32" fmla="+- 0 7515 6154"/>
                  <a:gd name="T33" fmla="*/ T32 w 2820"/>
                  <a:gd name="T34" fmla="+- 0 4816 4570"/>
                  <a:gd name="T35" fmla="*/ 4816 h 1792"/>
                  <a:gd name="T36" fmla="+- 0 7546 6154"/>
                  <a:gd name="T37" fmla="*/ T36 w 2820"/>
                  <a:gd name="T38" fmla="+- 0 4815 4570"/>
                  <a:gd name="T39" fmla="*/ 4815 h 1792"/>
                  <a:gd name="T40" fmla="+- 0 8154 6154"/>
                  <a:gd name="T41" fmla="*/ T40 w 2820"/>
                  <a:gd name="T42" fmla="+- 0 4815 4570"/>
                  <a:gd name="T43" fmla="*/ 4815 h 1792"/>
                  <a:gd name="T44" fmla="+- 0 8150 6154"/>
                  <a:gd name="T45" fmla="*/ T44 w 2820"/>
                  <a:gd name="T46" fmla="+- 0 4810 4570"/>
                  <a:gd name="T47" fmla="*/ 4810 h 1792"/>
                  <a:gd name="T48" fmla="+- 0 7080 6154"/>
                  <a:gd name="T49" fmla="*/ T48 w 2820"/>
                  <a:gd name="T50" fmla="+- 0 4570 4570"/>
                  <a:gd name="T51" fmla="*/ 4570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20" h="1792">
                    <a:moveTo>
                      <a:pt x="926" y="0"/>
                    </a:moveTo>
                    <a:lnTo>
                      <a:pt x="3" y="627"/>
                    </a:lnTo>
                    <a:lnTo>
                      <a:pt x="0" y="1078"/>
                    </a:lnTo>
                    <a:lnTo>
                      <a:pt x="29" y="1086"/>
                    </a:lnTo>
                    <a:lnTo>
                      <a:pt x="1200" y="303"/>
                    </a:lnTo>
                    <a:lnTo>
                      <a:pt x="1203" y="301"/>
                    </a:lnTo>
                    <a:lnTo>
                      <a:pt x="1211" y="296"/>
                    </a:lnTo>
                    <a:lnTo>
                      <a:pt x="1279" y="264"/>
                    </a:lnTo>
                    <a:lnTo>
                      <a:pt x="1361" y="246"/>
                    </a:lnTo>
                    <a:lnTo>
                      <a:pt x="1392" y="245"/>
                    </a:lnTo>
                    <a:lnTo>
                      <a:pt x="2000" y="245"/>
                    </a:lnTo>
                    <a:lnTo>
                      <a:pt x="1996" y="240"/>
                    </a:lnTo>
                    <a:lnTo>
                      <a:pt x="926"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91"/>
            <p:cNvGrpSpPr>
              <a:grpSpLocks/>
            </p:cNvGrpSpPr>
            <p:nvPr/>
          </p:nvGrpSpPr>
          <p:grpSpPr bwMode="auto">
            <a:xfrm>
              <a:off x="8972" y="4641"/>
              <a:ext cx="1379" cy="1712"/>
              <a:chOff x="8972" y="4641"/>
              <a:chExt cx="1379" cy="1712"/>
            </a:xfrm>
          </p:grpSpPr>
          <p:sp>
            <p:nvSpPr>
              <p:cNvPr id="119" name="Freeform 92"/>
              <p:cNvSpPr>
                <a:spLocks/>
              </p:cNvSpPr>
              <p:nvPr/>
            </p:nvSpPr>
            <p:spPr bwMode="auto">
              <a:xfrm>
                <a:off x="8972" y="4641"/>
                <a:ext cx="1379" cy="1712"/>
              </a:xfrm>
              <a:custGeom>
                <a:avLst/>
                <a:gdLst>
                  <a:gd name="T0" fmla="+- 0 10351 8972"/>
                  <a:gd name="T1" fmla="*/ T0 w 1379"/>
                  <a:gd name="T2" fmla="+- 0 4641 4641"/>
                  <a:gd name="T3" fmla="*/ 4641 h 1712"/>
                  <a:gd name="T4" fmla="+- 0 8972 8972"/>
                  <a:gd name="T5" fmla="*/ T4 w 1379"/>
                  <a:gd name="T6" fmla="+- 0 5864 4641"/>
                  <a:gd name="T7" fmla="*/ 5864 h 1712"/>
                  <a:gd name="T8" fmla="+- 0 8977 8972"/>
                  <a:gd name="T9" fmla="*/ T8 w 1379"/>
                  <a:gd name="T10" fmla="+- 0 6353 4641"/>
                  <a:gd name="T11" fmla="*/ 6353 h 1712"/>
                  <a:gd name="T12" fmla="+- 0 10351 8972"/>
                  <a:gd name="T13" fmla="*/ T12 w 1379"/>
                  <a:gd name="T14" fmla="+- 0 5073 4641"/>
                  <a:gd name="T15" fmla="*/ 5073 h 1712"/>
                  <a:gd name="T16" fmla="+- 0 10351 8972"/>
                  <a:gd name="T17" fmla="*/ T16 w 1379"/>
                  <a:gd name="T18" fmla="+- 0 4641 4641"/>
                  <a:gd name="T19" fmla="*/ 4641 h 1712"/>
                </a:gdLst>
                <a:ahLst/>
                <a:cxnLst>
                  <a:cxn ang="0">
                    <a:pos x="T1" y="T3"/>
                  </a:cxn>
                  <a:cxn ang="0">
                    <a:pos x="T5" y="T7"/>
                  </a:cxn>
                  <a:cxn ang="0">
                    <a:pos x="T9" y="T11"/>
                  </a:cxn>
                  <a:cxn ang="0">
                    <a:pos x="T13" y="T15"/>
                  </a:cxn>
                  <a:cxn ang="0">
                    <a:pos x="T17" y="T19"/>
                  </a:cxn>
                </a:cxnLst>
                <a:rect l="0" t="0" r="r" b="b"/>
                <a:pathLst>
                  <a:path w="1379" h="1712">
                    <a:moveTo>
                      <a:pt x="1379" y="0"/>
                    </a:moveTo>
                    <a:lnTo>
                      <a:pt x="0" y="1223"/>
                    </a:lnTo>
                    <a:lnTo>
                      <a:pt x="5" y="1712"/>
                    </a:lnTo>
                    <a:lnTo>
                      <a:pt x="1379" y="432"/>
                    </a:lnTo>
                    <a:lnTo>
                      <a:pt x="137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93"/>
            <p:cNvGrpSpPr>
              <a:grpSpLocks/>
            </p:cNvGrpSpPr>
            <p:nvPr/>
          </p:nvGrpSpPr>
          <p:grpSpPr bwMode="auto">
            <a:xfrm>
              <a:off x="6183" y="4815"/>
              <a:ext cx="10285" cy="5788"/>
              <a:chOff x="6183" y="4815"/>
              <a:chExt cx="10285" cy="5788"/>
            </a:xfrm>
          </p:grpSpPr>
          <p:sp>
            <p:nvSpPr>
              <p:cNvPr id="118" name="Freeform 94"/>
              <p:cNvSpPr>
                <a:spLocks/>
              </p:cNvSpPr>
              <p:nvPr/>
            </p:nvSpPr>
            <p:spPr bwMode="auto">
              <a:xfrm>
                <a:off x="6183" y="4815"/>
                <a:ext cx="2694" cy="1526"/>
              </a:xfrm>
              <a:custGeom>
                <a:avLst/>
                <a:gdLst>
                  <a:gd name="T0" fmla="+- 0 8323 6183"/>
                  <a:gd name="T1" fmla="*/ T0 w 2694"/>
                  <a:gd name="T2" fmla="+- 0 5631 4815"/>
                  <a:gd name="T3" fmla="*/ 5631 h 1526"/>
                  <a:gd name="T4" fmla="+- 0 7486 6183"/>
                  <a:gd name="T5" fmla="*/ T4 w 2694"/>
                  <a:gd name="T6" fmla="+- 0 5631 4815"/>
                  <a:gd name="T7" fmla="*/ 5631 h 1526"/>
                  <a:gd name="T8" fmla="+- 0 7500 6183"/>
                  <a:gd name="T9" fmla="*/ T8 w 2694"/>
                  <a:gd name="T10" fmla="+- 0 5632 4815"/>
                  <a:gd name="T11" fmla="*/ 5632 h 1526"/>
                  <a:gd name="T12" fmla="+- 0 7514 6183"/>
                  <a:gd name="T13" fmla="*/ T12 w 2694"/>
                  <a:gd name="T14" fmla="+- 0 5633 4815"/>
                  <a:gd name="T15" fmla="*/ 5633 h 1526"/>
                  <a:gd name="T16" fmla="+- 0 7587 6183"/>
                  <a:gd name="T17" fmla="*/ T16 w 2694"/>
                  <a:gd name="T18" fmla="+- 0 5655 4815"/>
                  <a:gd name="T19" fmla="*/ 5655 h 1526"/>
                  <a:gd name="T20" fmla="+- 0 7637 6183"/>
                  <a:gd name="T21" fmla="*/ T20 w 2694"/>
                  <a:gd name="T22" fmla="+- 0 5693 4815"/>
                  <a:gd name="T23" fmla="*/ 5693 h 1526"/>
                  <a:gd name="T24" fmla="+- 0 7694 6183"/>
                  <a:gd name="T25" fmla="*/ T24 w 2694"/>
                  <a:gd name="T26" fmla="+- 0 5748 4815"/>
                  <a:gd name="T27" fmla="*/ 5748 h 1526"/>
                  <a:gd name="T28" fmla="+- 0 7754 6183"/>
                  <a:gd name="T29" fmla="*/ T28 w 2694"/>
                  <a:gd name="T30" fmla="+- 0 5813 4815"/>
                  <a:gd name="T31" fmla="*/ 5813 h 1526"/>
                  <a:gd name="T32" fmla="+- 0 7814 6183"/>
                  <a:gd name="T33" fmla="*/ T32 w 2694"/>
                  <a:gd name="T34" fmla="+- 0 5883 4815"/>
                  <a:gd name="T35" fmla="*/ 5883 h 1526"/>
                  <a:gd name="T36" fmla="+- 0 7870 6183"/>
                  <a:gd name="T37" fmla="*/ T36 w 2694"/>
                  <a:gd name="T38" fmla="+- 0 5953 4815"/>
                  <a:gd name="T39" fmla="*/ 5953 h 1526"/>
                  <a:gd name="T40" fmla="+- 0 7919 6183"/>
                  <a:gd name="T41" fmla="*/ T40 w 2694"/>
                  <a:gd name="T42" fmla="+- 0 6016 4815"/>
                  <a:gd name="T43" fmla="*/ 6016 h 1526"/>
                  <a:gd name="T44" fmla="+- 0 7959 6183"/>
                  <a:gd name="T45" fmla="*/ T44 w 2694"/>
                  <a:gd name="T46" fmla="+- 0 6069 4815"/>
                  <a:gd name="T47" fmla="*/ 6069 h 1526"/>
                  <a:gd name="T48" fmla="+- 0 7994 6183"/>
                  <a:gd name="T49" fmla="*/ T48 w 2694"/>
                  <a:gd name="T50" fmla="+- 0 6117 4815"/>
                  <a:gd name="T51" fmla="*/ 6117 h 1526"/>
                  <a:gd name="T52" fmla="+- 0 8877 6183"/>
                  <a:gd name="T53" fmla="*/ T52 w 2694"/>
                  <a:gd name="T54" fmla="+- 0 6341 4815"/>
                  <a:gd name="T55" fmla="*/ 6341 h 1526"/>
                  <a:gd name="T56" fmla="+- 0 8323 6183"/>
                  <a:gd name="T57" fmla="*/ T56 w 2694"/>
                  <a:gd name="T58" fmla="+- 0 5631 4815"/>
                  <a:gd name="T59" fmla="*/ 5631 h 15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694" h="1526">
                    <a:moveTo>
                      <a:pt x="2140" y="816"/>
                    </a:moveTo>
                    <a:lnTo>
                      <a:pt x="1303" y="816"/>
                    </a:lnTo>
                    <a:lnTo>
                      <a:pt x="1317" y="817"/>
                    </a:lnTo>
                    <a:lnTo>
                      <a:pt x="1331" y="818"/>
                    </a:lnTo>
                    <a:lnTo>
                      <a:pt x="1404" y="840"/>
                    </a:lnTo>
                    <a:lnTo>
                      <a:pt x="1454" y="878"/>
                    </a:lnTo>
                    <a:lnTo>
                      <a:pt x="1511" y="933"/>
                    </a:lnTo>
                    <a:lnTo>
                      <a:pt x="1571" y="998"/>
                    </a:lnTo>
                    <a:lnTo>
                      <a:pt x="1631" y="1068"/>
                    </a:lnTo>
                    <a:lnTo>
                      <a:pt x="1687" y="1138"/>
                    </a:lnTo>
                    <a:lnTo>
                      <a:pt x="1736" y="1201"/>
                    </a:lnTo>
                    <a:lnTo>
                      <a:pt x="1776" y="1254"/>
                    </a:lnTo>
                    <a:lnTo>
                      <a:pt x="1811" y="1302"/>
                    </a:lnTo>
                    <a:lnTo>
                      <a:pt x="2694" y="1526"/>
                    </a:lnTo>
                    <a:lnTo>
                      <a:pt x="2140" y="816"/>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167" name="Picture 9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11" y="5062"/>
                <a:ext cx="2156" cy="1628"/>
              </a:xfrm>
              <a:prstGeom prst="rect">
                <a:avLst/>
              </a:prstGeom>
              <a:noFill/>
              <a:extLst>
                <a:ext uri="{909E8E84-426E-40DD-AFC4-6F175D3DCCD1}">
                  <a14:hiddenFill xmlns:a14="http://schemas.microsoft.com/office/drawing/2010/main">
                    <a:solidFill>
                      <a:srgbClr val="FFFFFF"/>
                    </a:solidFill>
                  </a14:hiddenFill>
                </a:ext>
              </a:extLst>
            </p:spPr>
          </p:pic>
          <p:pic>
            <p:nvPicPr>
              <p:cNvPr id="3168" name="Picture 9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55" y="6597"/>
                <a:ext cx="2862" cy="1932"/>
              </a:xfrm>
              <a:prstGeom prst="rect">
                <a:avLst/>
              </a:prstGeom>
              <a:noFill/>
              <a:extLst>
                <a:ext uri="{909E8E84-426E-40DD-AFC4-6F175D3DCCD1}">
                  <a14:hiddenFill xmlns:a14="http://schemas.microsoft.com/office/drawing/2010/main">
                    <a:solidFill>
                      <a:srgbClr val="FFFFFF"/>
                    </a:solidFill>
                  </a14:hiddenFill>
                </a:ext>
              </a:extLst>
            </p:spPr>
          </p:pic>
          <p:pic>
            <p:nvPicPr>
              <p:cNvPr id="3169" name="Picture 9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620" y="9127"/>
                <a:ext cx="1458" cy="1476"/>
              </a:xfrm>
              <a:prstGeom prst="rect">
                <a:avLst/>
              </a:prstGeom>
              <a:noFill/>
              <a:extLst>
                <a:ext uri="{909E8E84-426E-40DD-AFC4-6F175D3DCCD1}">
                  <a14:hiddenFill xmlns:a14="http://schemas.microsoft.com/office/drawing/2010/main">
                    <a:solidFill>
                      <a:srgbClr val="FFFFFF"/>
                    </a:solidFill>
                  </a14:hiddenFill>
                </a:ext>
              </a:extLst>
            </p:spPr>
          </p:pic>
          <p:pic>
            <p:nvPicPr>
              <p:cNvPr id="3170" name="Picture 9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944" y="7008"/>
                <a:ext cx="2524" cy="3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8" name="Group 99"/>
            <p:cNvGrpSpPr>
              <a:grpSpLocks/>
            </p:cNvGrpSpPr>
            <p:nvPr/>
          </p:nvGrpSpPr>
          <p:grpSpPr bwMode="auto">
            <a:xfrm>
              <a:off x="12625" y="3607"/>
              <a:ext cx="2573" cy="1223"/>
              <a:chOff x="12625" y="3607"/>
              <a:chExt cx="2573" cy="1223"/>
            </a:xfrm>
          </p:grpSpPr>
          <p:sp>
            <p:nvSpPr>
              <p:cNvPr id="117" name="Freeform 100"/>
              <p:cNvSpPr>
                <a:spLocks/>
              </p:cNvSpPr>
              <p:nvPr/>
            </p:nvSpPr>
            <p:spPr bwMode="auto">
              <a:xfrm>
                <a:off x="12625" y="3607"/>
                <a:ext cx="2573" cy="1223"/>
              </a:xfrm>
              <a:custGeom>
                <a:avLst/>
                <a:gdLst>
                  <a:gd name="T0" fmla="+- 0 14249 12625"/>
                  <a:gd name="T1" fmla="*/ T0 w 2573"/>
                  <a:gd name="T2" fmla="+- 0 3607 3607"/>
                  <a:gd name="T3" fmla="*/ 3607 h 1223"/>
                  <a:gd name="T4" fmla="+- 0 12625 12625"/>
                  <a:gd name="T5" fmla="*/ T4 w 2573"/>
                  <a:gd name="T6" fmla="+- 0 4582 3607"/>
                  <a:gd name="T7" fmla="*/ 4582 h 1223"/>
                  <a:gd name="T8" fmla="+- 0 13727 12625"/>
                  <a:gd name="T9" fmla="*/ T8 w 2573"/>
                  <a:gd name="T10" fmla="+- 0 4830 3607"/>
                  <a:gd name="T11" fmla="*/ 4830 h 1223"/>
                  <a:gd name="T12" fmla="+- 0 15198 12625"/>
                  <a:gd name="T13" fmla="*/ T12 w 2573"/>
                  <a:gd name="T14" fmla="+- 0 3786 3607"/>
                  <a:gd name="T15" fmla="*/ 3786 h 1223"/>
                  <a:gd name="T16" fmla="+- 0 14249 12625"/>
                  <a:gd name="T17" fmla="*/ T16 w 2573"/>
                  <a:gd name="T18" fmla="+- 0 3607 3607"/>
                  <a:gd name="T19" fmla="*/ 3607 h 1223"/>
                </a:gdLst>
                <a:ahLst/>
                <a:cxnLst>
                  <a:cxn ang="0">
                    <a:pos x="T1" y="T3"/>
                  </a:cxn>
                  <a:cxn ang="0">
                    <a:pos x="T5" y="T7"/>
                  </a:cxn>
                  <a:cxn ang="0">
                    <a:pos x="T9" y="T11"/>
                  </a:cxn>
                  <a:cxn ang="0">
                    <a:pos x="T13" y="T15"/>
                  </a:cxn>
                  <a:cxn ang="0">
                    <a:pos x="T17" y="T19"/>
                  </a:cxn>
                </a:cxnLst>
                <a:rect l="0" t="0" r="r" b="b"/>
                <a:pathLst>
                  <a:path w="2573" h="1223">
                    <a:moveTo>
                      <a:pt x="1624" y="0"/>
                    </a:moveTo>
                    <a:lnTo>
                      <a:pt x="0" y="975"/>
                    </a:lnTo>
                    <a:lnTo>
                      <a:pt x="1102" y="1223"/>
                    </a:lnTo>
                    <a:lnTo>
                      <a:pt x="2573" y="179"/>
                    </a:lnTo>
                    <a:lnTo>
                      <a:pt x="1624"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101"/>
            <p:cNvGrpSpPr>
              <a:grpSpLocks/>
            </p:cNvGrpSpPr>
            <p:nvPr/>
          </p:nvGrpSpPr>
          <p:grpSpPr bwMode="auto">
            <a:xfrm>
              <a:off x="12388" y="3559"/>
              <a:ext cx="1850" cy="1012"/>
              <a:chOff x="12388" y="3559"/>
              <a:chExt cx="1850" cy="1012"/>
            </a:xfrm>
          </p:grpSpPr>
          <p:sp>
            <p:nvSpPr>
              <p:cNvPr id="116" name="Freeform 102"/>
              <p:cNvSpPr>
                <a:spLocks/>
              </p:cNvSpPr>
              <p:nvPr/>
            </p:nvSpPr>
            <p:spPr bwMode="auto">
              <a:xfrm>
                <a:off x="12388" y="3559"/>
                <a:ext cx="1850" cy="1012"/>
              </a:xfrm>
              <a:custGeom>
                <a:avLst/>
                <a:gdLst>
                  <a:gd name="T0" fmla="+- 0 14011 12388"/>
                  <a:gd name="T1" fmla="*/ T0 w 1850"/>
                  <a:gd name="T2" fmla="+- 0 3559 3559"/>
                  <a:gd name="T3" fmla="*/ 3559 h 1012"/>
                  <a:gd name="T4" fmla="+- 0 12388 12388"/>
                  <a:gd name="T5" fmla="*/ T4 w 1850"/>
                  <a:gd name="T6" fmla="+- 0 4513 3559"/>
                  <a:gd name="T7" fmla="*/ 4513 h 1012"/>
                  <a:gd name="T8" fmla="+- 0 12646 12388"/>
                  <a:gd name="T9" fmla="*/ T8 w 1850"/>
                  <a:gd name="T10" fmla="+- 0 4571 3559"/>
                  <a:gd name="T11" fmla="*/ 4571 h 1012"/>
                  <a:gd name="T12" fmla="+- 0 14238 12388"/>
                  <a:gd name="T13" fmla="*/ T12 w 1850"/>
                  <a:gd name="T14" fmla="+- 0 3601 3559"/>
                  <a:gd name="T15" fmla="*/ 3601 h 1012"/>
                  <a:gd name="T16" fmla="+- 0 14011 12388"/>
                  <a:gd name="T17" fmla="*/ T16 w 1850"/>
                  <a:gd name="T18" fmla="+- 0 3559 3559"/>
                  <a:gd name="T19" fmla="*/ 3559 h 1012"/>
                </a:gdLst>
                <a:ahLst/>
                <a:cxnLst>
                  <a:cxn ang="0">
                    <a:pos x="T1" y="T3"/>
                  </a:cxn>
                  <a:cxn ang="0">
                    <a:pos x="T5" y="T7"/>
                  </a:cxn>
                  <a:cxn ang="0">
                    <a:pos x="T9" y="T11"/>
                  </a:cxn>
                  <a:cxn ang="0">
                    <a:pos x="T13" y="T15"/>
                  </a:cxn>
                  <a:cxn ang="0">
                    <a:pos x="T17" y="T19"/>
                  </a:cxn>
                </a:cxnLst>
                <a:rect l="0" t="0" r="r" b="b"/>
                <a:pathLst>
                  <a:path w="1850" h="1012">
                    <a:moveTo>
                      <a:pt x="1623" y="0"/>
                    </a:moveTo>
                    <a:lnTo>
                      <a:pt x="0" y="954"/>
                    </a:lnTo>
                    <a:lnTo>
                      <a:pt x="258" y="1012"/>
                    </a:lnTo>
                    <a:lnTo>
                      <a:pt x="1850" y="42"/>
                    </a:lnTo>
                    <a:lnTo>
                      <a:pt x="162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103"/>
            <p:cNvGrpSpPr>
              <a:grpSpLocks/>
            </p:cNvGrpSpPr>
            <p:nvPr/>
          </p:nvGrpSpPr>
          <p:grpSpPr bwMode="auto">
            <a:xfrm>
              <a:off x="13732" y="3791"/>
              <a:ext cx="1898" cy="1144"/>
              <a:chOff x="13732" y="3791"/>
              <a:chExt cx="1898" cy="1144"/>
            </a:xfrm>
          </p:grpSpPr>
          <p:sp>
            <p:nvSpPr>
              <p:cNvPr id="115" name="Freeform 104"/>
              <p:cNvSpPr>
                <a:spLocks/>
              </p:cNvSpPr>
              <p:nvPr/>
            </p:nvSpPr>
            <p:spPr bwMode="auto">
              <a:xfrm>
                <a:off x="13732" y="3791"/>
                <a:ext cx="1898" cy="1144"/>
              </a:xfrm>
              <a:custGeom>
                <a:avLst/>
                <a:gdLst>
                  <a:gd name="T0" fmla="+- 0 15208 13732"/>
                  <a:gd name="T1" fmla="*/ T0 w 1898"/>
                  <a:gd name="T2" fmla="+- 0 3791 3791"/>
                  <a:gd name="T3" fmla="*/ 3791 h 1144"/>
                  <a:gd name="T4" fmla="+- 0 13732 13732"/>
                  <a:gd name="T5" fmla="*/ T4 w 1898"/>
                  <a:gd name="T6" fmla="+- 0 4819 3791"/>
                  <a:gd name="T7" fmla="*/ 4819 h 1144"/>
                  <a:gd name="T8" fmla="+- 0 14254 13732"/>
                  <a:gd name="T9" fmla="*/ T8 w 1898"/>
                  <a:gd name="T10" fmla="+- 0 4935 3791"/>
                  <a:gd name="T11" fmla="*/ 4935 h 1144"/>
                  <a:gd name="T12" fmla="+- 0 15630 13732"/>
                  <a:gd name="T13" fmla="*/ T12 w 1898"/>
                  <a:gd name="T14" fmla="+- 0 3875 3791"/>
                  <a:gd name="T15" fmla="*/ 3875 h 1144"/>
                  <a:gd name="T16" fmla="+- 0 15208 13732"/>
                  <a:gd name="T17" fmla="*/ T16 w 1898"/>
                  <a:gd name="T18" fmla="+- 0 3791 3791"/>
                  <a:gd name="T19" fmla="*/ 3791 h 1144"/>
                </a:gdLst>
                <a:ahLst/>
                <a:cxnLst>
                  <a:cxn ang="0">
                    <a:pos x="T1" y="T3"/>
                  </a:cxn>
                  <a:cxn ang="0">
                    <a:pos x="T5" y="T7"/>
                  </a:cxn>
                  <a:cxn ang="0">
                    <a:pos x="T9" y="T11"/>
                  </a:cxn>
                  <a:cxn ang="0">
                    <a:pos x="T13" y="T15"/>
                  </a:cxn>
                  <a:cxn ang="0">
                    <a:pos x="T17" y="T19"/>
                  </a:cxn>
                </a:cxnLst>
                <a:rect l="0" t="0" r="r" b="b"/>
                <a:pathLst>
                  <a:path w="1898" h="1144">
                    <a:moveTo>
                      <a:pt x="1476" y="0"/>
                    </a:moveTo>
                    <a:lnTo>
                      <a:pt x="0" y="1028"/>
                    </a:lnTo>
                    <a:lnTo>
                      <a:pt x="522" y="1144"/>
                    </a:lnTo>
                    <a:lnTo>
                      <a:pt x="1898" y="84"/>
                    </a:lnTo>
                    <a:lnTo>
                      <a:pt x="14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105"/>
            <p:cNvGrpSpPr>
              <a:grpSpLocks/>
            </p:cNvGrpSpPr>
            <p:nvPr/>
          </p:nvGrpSpPr>
          <p:grpSpPr bwMode="auto">
            <a:xfrm>
              <a:off x="12369" y="4509"/>
              <a:ext cx="1904" cy="626"/>
              <a:chOff x="12369" y="4509"/>
              <a:chExt cx="1904" cy="626"/>
            </a:xfrm>
          </p:grpSpPr>
          <p:sp>
            <p:nvSpPr>
              <p:cNvPr id="113" name="Freeform 106"/>
              <p:cNvSpPr>
                <a:spLocks/>
              </p:cNvSpPr>
              <p:nvPr/>
            </p:nvSpPr>
            <p:spPr bwMode="auto">
              <a:xfrm>
                <a:off x="12369" y="4509"/>
                <a:ext cx="1904" cy="626"/>
              </a:xfrm>
              <a:custGeom>
                <a:avLst/>
                <a:gdLst>
                  <a:gd name="T0" fmla="+- 0 12381 12369"/>
                  <a:gd name="T1" fmla="*/ T0 w 1904"/>
                  <a:gd name="T2" fmla="+- 0 4509 4509"/>
                  <a:gd name="T3" fmla="*/ 4509 h 626"/>
                  <a:gd name="T4" fmla="+- 0 12377 12369"/>
                  <a:gd name="T5" fmla="*/ T4 w 1904"/>
                  <a:gd name="T6" fmla="+- 0 4575 4509"/>
                  <a:gd name="T7" fmla="*/ 4575 h 626"/>
                  <a:gd name="T8" fmla="+- 0 12371 12369"/>
                  <a:gd name="T9" fmla="*/ T8 w 1904"/>
                  <a:gd name="T10" fmla="+- 0 4688 4509"/>
                  <a:gd name="T11" fmla="*/ 4688 h 626"/>
                  <a:gd name="T12" fmla="+- 0 12369 12369"/>
                  <a:gd name="T13" fmla="*/ T12 w 1904"/>
                  <a:gd name="T14" fmla="+- 0 4779 4509"/>
                  <a:gd name="T15" fmla="*/ 4779 h 626"/>
                  <a:gd name="T16" fmla="+- 0 12370 12369"/>
                  <a:gd name="T17" fmla="*/ T16 w 1904"/>
                  <a:gd name="T18" fmla="+- 0 4817 4509"/>
                  <a:gd name="T19" fmla="*/ 4817 h 626"/>
                  <a:gd name="T20" fmla="+- 0 12376 12369"/>
                  <a:gd name="T21" fmla="*/ T20 w 1904"/>
                  <a:gd name="T22" fmla="+- 0 4880 4509"/>
                  <a:gd name="T23" fmla="*/ 4880 h 626"/>
                  <a:gd name="T24" fmla="+- 0 12398 12369"/>
                  <a:gd name="T25" fmla="*/ T24 w 1904"/>
                  <a:gd name="T26" fmla="+- 0 4952 4509"/>
                  <a:gd name="T27" fmla="*/ 4952 h 626"/>
                  <a:gd name="T28" fmla="+- 0 12441 12369"/>
                  <a:gd name="T29" fmla="*/ T28 w 1904"/>
                  <a:gd name="T30" fmla="+- 0 5004 4509"/>
                  <a:gd name="T31" fmla="*/ 5004 h 626"/>
                  <a:gd name="T32" fmla="+- 0 12509 12369"/>
                  <a:gd name="T33" fmla="*/ T32 w 1904"/>
                  <a:gd name="T34" fmla="+- 0 5051 4509"/>
                  <a:gd name="T35" fmla="*/ 5051 h 626"/>
                  <a:gd name="T36" fmla="+- 0 12570 12369"/>
                  <a:gd name="T37" fmla="*/ T36 w 1904"/>
                  <a:gd name="T38" fmla="+- 0 5084 4509"/>
                  <a:gd name="T39" fmla="*/ 5084 h 626"/>
                  <a:gd name="T40" fmla="+- 0 12653 12369"/>
                  <a:gd name="T41" fmla="*/ T40 w 1904"/>
                  <a:gd name="T42" fmla="+- 0 5119 4509"/>
                  <a:gd name="T43" fmla="*/ 5119 h 626"/>
                  <a:gd name="T44" fmla="+- 0 12715 12369"/>
                  <a:gd name="T45" fmla="*/ T44 w 1904"/>
                  <a:gd name="T46" fmla="+- 0 5130 4509"/>
                  <a:gd name="T47" fmla="*/ 5130 h 626"/>
                  <a:gd name="T48" fmla="+- 0 12790 12369"/>
                  <a:gd name="T49" fmla="*/ T48 w 1904"/>
                  <a:gd name="T50" fmla="+- 0 5135 4509"/>
                  <a:gd name="T51" fmla="*/ 5135 h 626"/>
                  <a:gd name="T52" fmla="+- 0 12877 12369"/>
                  <a:gd name="T53" fmla="*/ T52 w 1904"/>
                  <a:gd name="T54" fmla="+- 0 5135 4509"/>
                  <a:gd name="T55" fmla="*/ 5135 h 626"/>
                  <a:gd name="T56" fmla="+- 0 12974 12369"/>
                  <a:gd name="T57" fmla="*/ T56 w 1904"/>
                  <a:gd name="T58" fmla="+- 0 5132 4509"/>
                  <a:gd name="T59" fmla="*/ 5132 h 626"/>
                  <a:gd name="T60" fmla="+- 0 13078 12369"/>
                  <a:gd name="T61" fmla="*/ T60 w 1904"/>
                  <a:gd name="T62" fmla="+- 0 5124 4509"/>
                  <a:gd name="T63" fmla="*/ 5124 h 626"/>
                  <a:gd name="T64" fmla="+- 0 13188 12369"/>
                  <a:gd name="T65" fmla="*/ T64 w 1904"/>
                  <a:gd name="T66" fmla="+- 0 5114 4509"/>
                  <a:gd name="T67" fmla="*/ 5114 h 626"/>
                  <a:gd name="T68" fmla="+- 0 13302 12369"/>
                  <a:gd name="T69" fmla="*/ T68 w 1904"/>
                  <a:gd name="T70" fmla="+- 0 5100 4509"/>
                  <a:gd name="T71" fmla="*/ 5100 h 626"/>
                  <a:gd name="T72" fmla="+- 0 13419 12369"/>
                  <a:gd name="T73" fmla="*/ T72 w 1904"/>
                  <a:gd name="T74" fmla="+- 0 5085 4509"/>
                  <a:gd name="T75" fmla="*/ 5085 h 626"/>
                  <a:gd name="T76" fmla="+- 0 13535 12369"/>
                  <a:gd name="T77" fmla="*/ T76 w 1904"/>
                  <a:gd name="T78" fmla="+- 0 5068 4509"/>
                  <a:gd name="T79" fmla="*/ 5068 h 626"/>
                  <a:gd name="T80" fmla="+- 0 13759 12369"/>
                  <a:gd name="T81" fmla="*/ T80 w 1904"/>
                  <a:gd name="T82" fmla="+- 0 5032 4509"/>
                  <a:gd name="T83" fmla="*/ 5032 h 626"/>
                  <a:gd name="T84" fmla="+- 0 14048 12369"/>
                  <a:gd name="T85" fmla="*/ T84 w 1904"/>
                  <a:gd name="T86" fmla="+- 0 4981 4509"/>
                  <a:gd name="T87" fmla="*/ 4981 h 626"/>
                  <a:gd name="T88" fmla="+- 0 14228 12369"/>
                  <a:gd name="T89" fmla="*/ T88 w 1904"/>
                  <a:gd name="T90" fmla="+- 0 4946 4509"/>
                  <a:gd name="T91" fmla="*/ 4946 h 626"/>
                  <a:gd name="T92" fmla="+- 0 12797 12369"/>
                  <a:gd name="T93" fmla="*/ T92 w 1904"/>
                  <a:gd name="T94" fmla="+- 0 4946 4509"/>
                  <a:gd name="T95" fmla="*/ 4946 h 626"/>
                  <a:gd name="T96" fmla="+- 0 12780 12369"/>
                  <a:gd name="T97" fmla="*/ T96 w 1904"/>
                  <a:gd name="T98" fmla="+- 0 4945 4509"/>
                  <a:gd name="T99" fmla="*/ 4945 h 626"/>
                  <a:gd name="T100" fmla="+- 0 12719 12369"/>
                  <a:gd name="T101" fmla="*/ T100 w 1904"/>
                  <a:gd name="T102" fmla="+- 0 4929 4509"/>
                  <a:gd name="T103" fmla="*/ 4929 h 626"/>
                  <a:gd name="T104" fmla="+- 0 12678 12369"/>
                  <a:gd name="T105" fmla="*/ T104 w 1904"/>
                  <a:gd name="T106" fmla="+- 0 4872 4509"/>
                  <a:gd name="T107" fmla="*/ 4872 h 626"/>
                  <a:gd name="T108" fmla="+- 0 12659 12369"/>
                  <a:gd name="T109" fmla="*/ T108 w 1904"/>
                  <a:gd name="T110" fmla="+- 0 4798 4509"/>
                  <a:gd name="T111" fmla="*/ 4798 h 626"/>
                  <a:gd name="T112" fmla="+- 0 12649 12369"/>
                  <a:gd name="T113" fmla="*/ T112 w 1904"/>
                  <a:gd name="T114" fmla="+- 0 4714 4509"/>
                  <a:gd name="T115" fmla="*/ 4714 h 626"/>
                  <a:gd name="T116" fmla="+- 0 12644 12369"/>
                  <a:gd name="T117" fmla="*/ T116 w 1904"/>
                  <a:gd name="T118" fmla="+- 0 4638 4509"/>
                  <a:gd name="T119" fmla="*/ 4638 h 626"/>
                  <a:gd name="T120" fmla="+- 0 12642 12369"/>
                  <a:gd name="T121" fmla="*/ T120 w 1904"/>
                  <a:gd name="T122" fmla="+- 0 4573 4509"/>
                  <a:gd name="T123" fmla="*/ 4573 h 626"/>
                  <a:gd name="T124" fmla="+- 0 12381 12369"/>
                  <a:gd name="T125" fmla="*/ T124 w 1904"/>
                  <a:gd name="T126" fmla="+- 0 4509 4509"/>
                  <a:gd name="T127" fmla="*/ 4509 h 6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Lst>
                <a:rect l="0" t="0" r="r" b="b"/>
                <a:pathLst>
                  <a:path w="1904" h="626">
                    <a:moveTo>
                      <a:pt x="12" y="0"/>
                    </a:moveTo>
                    <a:lnTo>
                      <a:pt x="8" y="66"/>
                    </a:lnTo>
                    <a:lnTo>
                      <a:pt x="2" y="179"/>
                    </a:lnTo>
                    <a:lnTo>
                      <a:pt x="0" y="270"/>
                    </a:lnTo>
                    <a:lnTo>
                      <a:pt x="1" y="308"/>
                    </a:lnTo>
                    <a:lnTo>
                      <a:pt x="7" y="371"/>
                    </a:lnTo>
                    <a:lnTo>
                      <a:pt x="29" y="443"/>
                    </a:lnTo>
                    <a:lnTo>
                      <a:pt x="72" y="495"/>
                    </a:lnTo>
                    <a:lnTo>
                      <a:pt x="140" y="542"/>
                    </a:lnTo>
                    <a:lnTo>
                      <a:pt x="201" y="575"/>
                    </a:lnTo>
                    <a:lnTo>
                      <a:pt x="284" y="610"/>
                    </a:lnTo>
                    <a:lnTo>
                      <a:pt x="346" y="621"/>
                    </a:lnTo>
                    <a:lnTo>
                      <a:pt x="421" y="626"/>
                    </a:lnTo>
                    <a:lnTo>
                      <a:pt x="508" y="626"/>
                    </a:lnTo>
                    <a:lnTo>
                      <a:pt x="605" y="623"/>
                    </a:lnTo>
                    <a:lnTo>
                      <a:pt x="709" y="615"/>
                    </a:lnTo>
                    <a:lnTo>
                      <a:pt x="819" y="605"/>
                    </a:lnTo>
                    <a:lnTo>
                      <a:pt x="933" y="591"/>
                    </a:lnTo>
                    <a:lnTo>
                      <a:pt x="1050" y="576"/>
                    </a:lnTo>
                    <a:lnTo>
                      <a:pt x="1166" y="559"/>
                    </a:lnTo>
                    <a:lnTo>
                      <a:pt x="1390" y="523"/>
                    </a:lnTo>
                    <a:lnTo>
                      <a:pt x="1679" y="472"/>
                    </a:lnTo>
                    <a:lnTo>
                      <a:pt x="1859" y="437"/>
                    </a:lnTo>
                    <a:lnTo>
                      <a:pt x="428" y="437"/>
                    </a:lnTo>
                    <a:lnTo>
                      <a:pt x="411" y="436"/>
                    </a:lnTo>
                    <a:lnTo>
                      <a:pt x="350" y="420"/>
                    </a:lnTo>
                    <a:lnTo>
                      <a:pt x="309" y="363"/>
                    </a:lnTo>
                    <a:lnTo>
                      <a:pt x="290" y="289"/>
                    </a:lnTo>
                    <a:lnTo>
                      <a:pt x="280" y="205"/>
                    </a:lnTo>
                    <a:lnTo>
                      <a:pt x="275" y="129"/>
                    </a:lnTo>
                    <a:lnTo>
                      <a:pt x="273" y="64"/>
                    </a:lnTo>
                    <a:lnTo>
                      <a:pt x="12"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Freeform 107"/>
              <p:cNvSpPr>
                <a:spLocks/>
              </p:cNvSpPr>
              <p:nvPr/>
            </p:nvSpPr>
            <p:spPr bwMode="auto">
              <a:xfrm>
                <a:off x="12369" y="4509"/>
                <a:ext cx="1904" cy="626"/>
              </a:xfrm>
              <a:custGeom>
                <a:avLst/>
                <a:gdLst>
                  <a:gd name="T0" fmla="+- 0 13745 12369"/>
                  <a:gd name="T1" fmla="*/ T0 w 1904"/>
                  <a:gd name="T2" fmla="+- 0 4822 4509"/>
                  <a:gd name="T3" fmla="*/ 4822 h 626"/>
                  <a:gd name="T4" fmla="+- 0 13055 12369"/>
                  <a:gd name="T5" fmla="*/ T4 w 1904"/>
                  <a:gd name="T6" fmla="+- 0 4921 4509"/>
                  <a:gd name="T7" fmla="*/ 4921 h 626"/>
                  <a:gd name="T8" fmla="+- 0 12949 12369"/>
                  <a:gd name="T9" fmla="*/ T8 w 1904"/>
                  <a:gd name="T10" fmla="+- 0 4934 4509"/>
                  <a:gd name="T11" fmla="*/ 4934 h 626"/>
                  <a:gd name="T12" fmla="+- 0 12871 12369"/>
                  <a:gd name="T13" fmla="*/ T12 w 1904"/>
                  <a:gd name="T14" fmla="+- 0 4942 4509"/>
                  <a:gd name="T15" fmla="*/ 4942 h 626"/>
                  <a:gd name="T16" fmla="+- 0 12797 12369"/>
                  <a:gd name="T17" fmla="*/ T16 w 1904"/>
                  <a:gd name="T18" fmla="+- 0 4946 4509"/>
                  <a:gd name="T19" fmla="*/ 4946 h 626"/>
                  <a:gd name="T20" fmla="+- 0 14228 12369"/>
                  <a:gd name="T21" fmla="*/ T20 w 1904"/>
                  <a:gd name="T22" fmla="+- 0 4946 4509"/>
                  <a:gd name="T23" fmla="*/ 4946 h 626"/>
                  <a:gd name="T24" fmla="+- 0 14273 12369"/>
                  <a:gd name="T25" fmla="*/ T24 w 1904"/>
                  <a:gd name="T26" fmla="+- 0 4936 4509"/>
                  <a:gd name="T27" fmla="*/ 4936 h 626"/>
                  <a:gd name="T28" fmla="+- 0 13745 12369"/>
                  <a:gd name="T29" fmla="*/ T28 w 1904"/>
                  <a:gd name="T30" fmla="+- 0 4822 4509"/>
                  <a:gd name="T31" fmla="*/ 4822 h 62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904" h="626">
                    <a:moveTo>
                      <a:pt x="1376" y="313"/>
                    </a:moveTo>
                    <a:lnTo>
                      <a:pt x="686" y="412"/>
                    </a:lnTo>
                    <a:lnTo>
                      <a:pt x="580" y="425"/>
                    </a:lnTo>
                    <a:lnTo>
                      <a:pt x="502" y="433"/>
                    </a:lnTo>
                    <a:lnTo>
                      <a:pt x="428" y="437"/>
                    </a:lnTo>
                    <a:lnTo>
                      <a:pt x="1859" y="437"/>
                    </a:lnTo>
                    <a:lnTo>
                      <a:pt x="1904" y="427"/>
                    </a:lnTo>
                    <a:lnTo>
                      <a:pt x="1376" y="31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08"/>
            <p:cNvGrpSpPr>
              <a:grpSpLocks/>
            </p:cNvGrpSpPr>
            <p:nvPr/>
          </p:nvGrpSpPr>
          <p:grpSpPr bwMode="auto">
            <a:xfrm>
              <a:off x="11994" y="3490"/>
              <a:ext cx="2019" cy="1024"/>
              <a:chOff x="11994" y="3490"/>
              <a:chExt cx="2019" cy="1024"/>
            </a:xfrm>
          </p:grpSpPr>
          <p:sp>
            <p:nvSpPr>
              <p:cNvPr id="112" name="Freeform 109"/>
              <p:cNvSpPr>
                <a:spLocks/>
              </p:cNvSpPr>
              <p:nvPr/>
            </p:nvSpPr>
            <p:spPr bwMode="auto">
              <a:xfrm>
                <a:off x="11994" y="3490"/>
                <a:ext cx="2019" cy="1024"/>
              </a:xfrm>
              <a:custGeom>
                <a:avLst/>
                <a:gdLst>
                  <a:gd name="T0" fmla="+- 0 13687 11994"/>
                  <a:gd name="T1" fmla="*/ T0 w 2019"/>
                  <a:gd name="T2" fmla="+- 0 3490 3490"/>
                  <a:gd name="T3" fmla="*/ 3490 h 1024"/>
                  <a:gd name="T4" fmla="+- 0 11994 11994"/>
                  <a:gd name="T5" fmla="*/ T4 w 2019"/>
                  <a:gd name="T6" fmla="+- 0 4416 3490"/>
                  <a:gd name="T7" fmla="*/ 4416 h 1024"/>
                  <a:gd name="T8" fmla="+- 0 12389 11994"/>
                  <a:gd name="T9" fmla="*/ T8 w 2019"/>
                  <a:gd name="T10" fmla="+- 0 4513 3490"/>
                  <a:gd name="T11" fmla="*/ 4513 h 1024"/>
                  <a:gd name="T12" fmla="+- 0 14013 11994"/>
                  <a:gd name="T13" fmla="*/ T12 w 2019"/>
                  <a:gd name="T14" fmla="+- 0 3565 3490"/>
                  <a:gd name="T15" fmla="*/ 3565 h 1024"/>
                  <a:gd name="T16" fmla="+- 0 13687 11994"/>
                  <a:gd name="T17" fmla="*/ T16 w 2019"/>
                  <a:gd name="T18" fmla="+- 0 3490 3490"/>
                  <a:gd name="T19" fmla="*/ 3490 h 1024"/>
                </a:gdLst>
                <a:ahLst/>
                <a:cxnLst>
                  <a:cxn ang="0">
                    <a:pos x="T1" y="T3"/>
                  </a:cxn>
                  <a:cxn ang="0">
                    <a:pos x="T5" y="T7"/>
                  </a:cxn>
                  <a:cxn ang="0">
                    <a:pos x="T9" y="T11"/>
                  </a:cxn>
                  <a:cxn ang="0">
                    <a:pos x="T13" y="T15"/>
                  </a:cxn>
                  <a:cxn ang="0">
                    <a:pos x="T17" y="T19"/>
                  </a:cxn>
                </a:cxnLst>
                <a:rect l="0" t="0" r="r" b="b"/>
                <a:pathLst>
                  <a:path w="2019" h="1024">
                    <a:moveTo>
                      <a:pt x="1693" y="0"/>
                    </a:moveTo>
                    <a:lnTo>
                      <a:pt x="0" y="926"/>
                    </a:lnTo>
                    <a:lnTo>
                      <a:pt x="395" y="1023"/>
                    </a:lnTo>
                    <a:lnTo>
                      <a:pt x="2019" y="75"/>
                    </a:lnTo>
                    <a:lnTo>
                      <a:pt x="169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0"/>
            <p:cNvGrpSpPr>
              <a:grpSpLocks/>
            </p:cNvGrpSpPr>
            <p:nvPr/>
          </p:nvGrpSpPr>
          <p:grpSpPr bwMode="auto">
            <a:xfrm>
              <a:off x="14277" y="3873"/>
              <a:ext cx="1606" cy="1131"/>
              <a:chOff x="14277" y="3873"/>
              <a:chExt cx="1606" cy="1131"/>
            </a:xfrm>
          </p:grpSpPr>
          <p:sp>
            <p:nvSpPr>
              <p:cNvPr id="111" name="Freeform 111"/>
              <p:cNvSpPr>
                <a:spLocks/>
              </p:cNvSpPr>
              <p:nvPr/>
            </p:nvSpPr>
            <p:spPr bwMode="auto">
              <a:xfrm>
                <a:off x="14277" y="3873"/>
                <a:ext cx="1606" cy="1131"/>
              </a:xfrm>
              <a:custGeom>
                <a:avLst/>
                <a:gdLst>
                  <a:gd name="T0" fmla="+- 0 15648 14277"/>
                  <a:gd name="T1" fmla="*/ T0 w 1606"/>
                  <a:gd name="T2" fmla="+- 0 3873 3873"/>
                  <a:gd name="T3" fmla="*/ 3873 h 1131"/>
                  <a:gd name="T4" fmla="+- 0 14277 14277"/>
                  <a:gd name="T5" fmla="*/ T4 w 1606"/>
                  <a:gd name="T6" fmla="+- 0 4932 3873"/>
                  <a:gd name="T7" fmla="*/ 4932 h 1131"/>
                  <a:gd name="T8" fmla="+- 0 14496 14277"/>
                  <a:gd name="T9" fmla="*/ T8 w 1606"/>
                  <a:gd name="T10" fmla="+- 0 5004 3873"/>
                  <a:gd name="T11" fmla="*/ 5004 h 1131"/>
                  <a:gd name="T12" fmla="+- 0 15882 14277"/>
                  <a:gd name="T13" fmla="*/ T12 w 1606"/>
                  <a:gd name="T14" fmla="+- 0 3924 3873"/>
                  <a:gd name="T15" fmla="*/ 3924 h 1131"/>
                  <a:gd name="T16" fmla="+- 0 15648 14277"/>
                  <a:gd name="T17" fmla="*/ T16 w 1606"/>
                  <a:gd name="T18" fmla="+- 0 3873 3873"/>
                  <a:gd name="T19" fmla="*/ 3873 h 1131"/>
                </a:gdLst>
                <a:ahLst/>
                <a:cxnLst>
                  <a:cxn ang="0">
                    <a:pos x="T1" y="T3"/>
                  </a:cxn>
                  <a:cxn ang="0">
                    <a:pos x="T5" y="T7"/>
                  </a:cxn>
                  <a:cxn ang="0">
                    <a:pos x="T9" y="T11"/>
                  </a:cxn>
                  <a:cxn ang="0">
                    <a:pos x="T13" y="T15"/>
                  </a:cxn>
                  <a:cxn ang="0">
                    <a:pos x="T17" y="T19"/>
                  </a:cxn>
                </a:cxnLst>
                <a:rect l="0" t="0" r="r" b="b"/>
                <a:pathLst>
                  <a:path w="1606" h="1131">
                    <a:moveTo>
                      <a:pt x="1371" y="0"/>
                    </a:moveTo>
                    <a:lnTo>
                      <a:pt x="0" y="1059"/>
                    </a:lnTo>
                    <a:lnTo>
                      <a:pt x="219" y="1131"/>
                    </a:lnTo>
                    <a:lnTo>
                      <a:pt x="1605" y="51"/>
                    </a:lnTo>
                    <a:lnTo>
                      <a:pt x="13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2"/>
            <p:cNvGrpSpPr>
              <a:grpSpLocks/>
            </p:cNvGrpSpPr>
            <p:nvPr/>
          </p:nvGrpSpPr>
          <p:grpSpPr bwMode="auto">
            <a:xfrm>
              <a:off x="11975" y="4417"/>
              <a:ext cx="2536" cy="1070"/>
              <a:chOff x="11975" y="4417"/>
              <a:chExt cx="2536" cy="1070"/>
            </a:xfrm>
          </p:grpSpPr>
          <p:sp>
            <p:nvSpPr>
              <p:cNvPr id="108" name="Freeform 113"/>
              <p:cNvSpPr>
                <a:spLocks/>
              </p:cNvSpPr>
              <p:nvPr/>
            </p:nvSpPr>
            <p:spPr bwMode="auto">
              <a:xfrm>
                <a:off x="11975" y="4417"/>
                <a:ext cx="2536" cy="1070"/>
              </a:xfrm>
              <a:custGeom>
                <a:avLst/>
                <a:gdLst>
                  <a:gd name="T0" fmla="+- 0 11975 11975"/>
                  <a:gd name="T1" fmla="*/ T0 w 2536"/>
                  <a:gd name="T2" fmla="+- 0 4417 4417"/>
                  <a:gd name="T3" fmla="*/ 4417 h 1070"/>
                  <a:gd name="T4" fmla="+- 0 11995 11975"/>
                  <a:gd name="T5" fmla="*/ T4 w 2536"/>
                  <a:gd name="T6" fmla="+- 0 4515 4417"/>
                  <a:gd name="T7" fmla="*/ 4515 h 1070"/>
                  <a:gd name="T8" fmla="+- 0 12012 11975"/>
                  <a:gd name="T9" fmla="*/ T8 w 2536"/>
                  <a:gd name="T10" fmla="+- 0 4602 4417"/>
                  <a:gd name="T11" fmla="*/ 4602 h 1070"/>
                  <a:gd name="T12" fmla="+- 0 12028 11975"/>
                  <a:gd name="T13" fmla="*/ T12 w 2536"/>
                  <a:gd name="T14" fmla="+- 0 4681 4417"/>
                  <a:gd name="T15" fmla="*/ 4681 h 1070"/>
                  <a:gd name="T16" fmla="+- 0 12043 11975"/>
                  <a:gd name="T17" fmla="*/ T16 w 2536"/>
                  <a:gd name="T18" fmla="+- 0 4752 4417"/>
                  <a:gd name="T19" fmla="*/ 4752 h 1070"/>
                  <a:gd name="T20" fmla="+- 0 12056 11975"/>
                  <a:gd name="T21" fmla="*/ T20 w 2536"/>
                  <a:gd name="T22" fmla="+- 0 4816 4417"/>
                  <a:gd name="T23" fmla="*/ 4816 h 1070"/>
                  <a:gd name="T24" fmla="+- 0 12079 11975"/>
                  <a:gd name="T25" fmla="*/ T24 w 2536"/>
                  <a:gd name="T26" fmla="+- 0 4923 4417"/>
                  <a:gd name="T27" fmla="*/ 4923 h 1070"/>
                  <a:gd name="T28" fmla="+- 0 12100 11975"/>
                  <a:gd name="T29" fmla="*/ T28 w 2536"/>
                  <a:gd name="T30" fmla="+- 0 5010 4417"/>
                  <a:gd name="T31" fmla="*/ 5010 h 1070"/>
                  <a:gd name="T32" fmla="+- 0 12119 11975"/>
                  <a:gd name="T33" fmla="*/ T32 w 2536"/>
                  <a:gd name="T34" fmla="+- 0 5080 4417"/>
                  <a:gd name="T35" fmla="*/ 5080 h 1070"/>
                  <a:gd name="T36" fmla="+- 0 12139 11975"/>
                  <a:gd name="T37" fmla="*/ T36 w 2536"/>
                  <a:gd name="T38" fmla="+- 0 5140 4417"/>
                  <a:gd name="T39" fmla="*/ 5140 h 1070"/>
                  <a:gd name="T40" fmla="+- 0 12173 11975"/>
                  <a:gd name="T41" fmla="*/ T40 w 2536"/>
                  <a:gd name="T42" fmla="+- 0 5224 4417"/>
                  <a:gd name="T43" fmla="*/ 5224 h 1070"/>
                  <a:gd name="T44" fmla="+- 0 12200 11975"/>
                  <a:gd name="T45" fmla="*/ T44 w 2536"/>
                  <a:gd name="T46" fmla="+- 0 5284 4417"/>
                  <a:gd name="T47" fmla="*/ 5284 h 1070"/>
                  <a:gd name="T48" fmla="+- 0 12234 11975"/>
                  <a:gd name="T49" fmla="*/ T48 w 2536"/>
                  <a:gd name="T50" fmla="+- 0 5353 4417"/>
                  <a:gd name="T51" fmla="*/ 5353 h 1070"/>
                  <a:gd name="T52" fmla="+- 0 12277 11975"/>
                  <a:gd name="T53" fmla="*/ T52 w 2536"/>
                  <a:gd name="T54" fmla="+- 0 5420 4417"/>
                  <a:gd name="T55" fmla="*/ 5420 h 1070"/>
                  <a:gd name="T56" fmla="+- 0 12334 11975"/>
                  <a:gd name="T57" fmla="*/ T56 w 2536"/>
                  <a:gd name="T58" fmla="+- 0 5465 4417"/>
                  <a:gd name="T59" fmla="*/ 5465 h 1070"/>
                  <a:gd name="T60" fmla="+- 0 12397 11975"/>
                  <a:gd name="T61" fmla="*/ T60 w 2536"/>
                  <a:gd name="T62" fmla="+- 0 5483 4417"/>
                  <a:gd name="T63" fmla="*/ 5483 h 1070"/>
                  <a:gd name="T64" fmla="+- 0 12462 11975"/>
                  <a:gd name="T65" fmla="*/ T64 w 2536"/>
                  <a:gd name="T66" fmla="+- 0 5487 4417"/>
                  <a:gd name="T67" fmla="*/ 5487 h 1070"/>
                  <a:gd name="T68" fmla="+- 0 12481 11975"/>
                  <a:gd name="T69" fmla="*/ T68 w 2536"/>
                  <a:gd name="T70" fmla="+- 0 5487 4417"/>
                  <a:gd name="T71" fmla="*/ 5487 h 1070"/>
                  <a:gd name="T72" fmla="+- 0 12549 11975"/>
                  <a:gd name="T73" fmla="*/ T72 w 2536"/>
                  <a:gd name="T74" fmla="+- 0 5484 4417"/>
                  <a:gd name="T75" fmla="*/ 5484 h 1070"/>
                  <a:gd name="T76" fmla="+- 0 13041 11975"/>
                  <a:gd name="T77" fmla="*/ T76 w 2536"/>
                  <a:gd name="T78" fmla="+- 0 5440 4417"/>
                  <a:gd name="T79" fmla="*/ 5440 h 1070"/>
                  <a:gd name="T80" fmla="+- 0 13174 11975"/>
                  <a:gd name="T81" fmla="*/ T80 w 2536"/>
                  <a:gd name="T82" fmla="+- 0 5425 4417"/>
                  <a:gd name="T83" fmla="*/ 5425 h 1070"/>
                  <a:gd name="T84" fmla="+- 0 13307 11975"/>
                  <a:gd name="T85" fmla="*/ T84 w 2536"/>
                  <a:gd name="T86" fmla="+- 0 5409 4417"/>
                  <a:gd name="T87" fmla="*/ 5409 h 1070"/>
                  <a:gd name="T88" fmla="+- 0 13528 11975"/>
                  <a:gd name="T89" fmla="*/ T88 w 2536"/>
                  <a:gd name="T90" fmla="+- 0 5378 4417"/>
                  <a:gd name="T91" fmla="*/ 5378 h 1070"/>
                  <a:gd name="T92" fmla="+- 0 14512 11975"/>
                  <a:gd name="T93" fmla="*/ T92 w 2536"/>
                  <a:gd name="T94" fmla="+- 0 5219 4417"/>
                  <a:gd name="T95" fmla="*/ 5219 h 1070"/>
                  <a:gd name="T96" fmla="+- 0 14511 11975"/>
                  <a:gd name="T97" fmla="*/ T96 w 2536"/>
                  <a:gd name="T98" fmla="+- 0 5186 4417"/>
                  <a:gd name="T99" fmla="*/ 5186 h 1070"/>
                  <a:gd name="T100" fmla="+- 0 12903 11975"/>
                  <a:gd name="T101" fmla="*/ T100 w 2536"/>
                  <a:gd name="T102" fmla="+- 0 5186 4417"/>
                  <a:gd name="T103" fmla="*/ 5186 h 1070"/>
                  <a:gd name="T104" fmla="+- 0 12858 11975"/>
                  <a:gd name="T105" fmla="*/ T104 w 2536"/>
                  <a:gd name="T106" fmla="+- 0 5185 4417"/>
                  <a:gd name="T107" fmla="*/ 5185 h 1070"/>
                  <a:gd name="T108" fmla="+- 0 12783 11975"/>
                  <a:gd name="T109" fmla="*/ T108 w 2536"/>
                  <a:gd name="T110" fmla="+- 0 5173 4417"/>
                  <a:gd name="T111" fmla="*/ 5173 h 1070"/>
                  <a:gd name="T112" fmla="+- 0 12717 11975"/>
                  <a:gd name="T113" fmla="*/ T112 w 2536"/>
                  <a:gd name="T114" fmla="+- 0 5152 4417"/>
                  <a:gd name="T115" fmla="*/ 5152 h 1070"/>
                  <a:gd name="T116" fmla="+- 0 12651 11975"/>
                  <a:gd name="T117" fmla="*/ T116 w 2536"/>
                  <a:gd name="T118" fmla="+- 0 5121 4417"/>
                  <a:gd name="T119" fmla="*/ 5121 h 1070"/>
                  <a:gd name="T120" fmla="+- 0 12582 11975"/>
                  <a:gd name="T121" fmla="*/ T120 w 2536"/>
                  <a:gd name="T122" fmla="+- 0 5082 4417"/>
                  <a:gd name="T123" fmla="*/ 5082 h 1070"/>
                  <a:gd name="T124" fmla="+- 0 12526 11975"/>
                  <a:gd name="T125" fmla="*/ T124 w 2536"/>
                  <a:gd name="T126" fmla="+- 0 5025 4417"/>
                  <a:gd name="T127" fmla="*/ 5025 h 1070"/>
                  <a:gd name="T128" fmla="+- 0 12481 11975"/>
                  <a:gd name="T129" fmla="*/ T128 w 2536"/>
                  <a:gd name="T130" fmla="+- 0 4953 4417"/>
                  <a:gd name="T131" fmla="*/ 4953 h 1070"/>
                  <a:gd name="T132" fmla="+- 0 12447 11975"/>
                  <a:gd name="T133" fmla="*/ T132 w 2536"/>
                  <a:gd name="T134" fmla="+- 0 4871 4417"/>
                  <a:gd name="T135" fmla="*/ 4871 h 1070"/>
                  <a:gd name="T136" fmla="+- 0 12422 11975"/>
                  <a:gd name="T137" fmla="*/ T136 w 2536"/>
                  <a:gd name="T138" fmla="+- 0 4786 4417"/>
                  <a:gd name="T139" fmla="*/ 4786 h 1070"/>
                  <a:gd name="T140" fmla="+- 0 12405 11975"/>
                  <a:gd name="T141" fmla="*/ T140 w 2536"/>
                  <a:gd name="T142" fmla="+- 0 4703 4417"/>
                  <a:gd name="T143" fmla="*/ 4703 h 1070"/>
                  <a:gd name="T144" fmla="+- 0 12394 11975"/>
                  <a:gd name="T145" fmla="*/ T144 w 2536"/>
                  <a:gd name="T146" fmla="+- 0 4628 4417"/>
                  <a:gd name="T147" fmla="*/ 4628 h 1070"/>
                  <a:gd name="T148" fmla="+- 0 12387 11975"/>
                  <a:gd name="T149" fmla="*/ T148 w 2536"/>
                  <a:gd name="T150" fmla="+- 0 4567 4417"/>
                  <a:gd name="T151" fmla="*/ 4567 h 1070"/>
                  <a:gd name="T152" fmla="+- 0 12384 11975"/>
                  <a:gd name="T153" fmla="*/ T152 w 2536"/>
                  <a:gd name="T154" fmla="+- 0 4526 4417"/>
                  <a:gd name="T155" fmla="*/ 4526 h 1070"/>
                  <a:gd name="T156" fmla="+- 0 12383 11975"/>
                  <a:gd name="T157" fmla="*/ T156 w 2536"/>
                  <a:gd name="T158" fmla="+- 0 4515 4417"/>
                  <a:gd name="T159" fmla="*/ 4515 h 1070"/>
                  <a:gd name="T160" fmla="+- 0 12382 11975"/>
                  <a:gd name="T161" fmla="*/ T160 w 2536"/>
                  <a:gd name="T162" fmla="+- 0 4514 4417"/>
                  <a:gd name="T163" fmla="*/ 4514 h 1070"/>
                  <a:gd name="T164" fmla="+- 0 12381 11975"/>
                  <a:gd name="T165" fmla="*/ T164 w 2536"/>
                  <a:gd name="T166" fmla="+- 0 4514 4417"/>
                  <a:gd name="T167" fmla="*/ 4514 h 1070"/>
                  <a:gd name="T168" fmla="+- 0 11975 11975"/>
                  <a:gd name="T169" fmla="*/ T168 w 2536"/>
                  <a:gd name="T170" fmla="+- 0 4417 4417"/>
                  <a:gd name="T171" fmla="*/ 4417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2536" h="1070">
                    <a:moveTo>
                      <a:pt x="0" y="0"/>
                    </a:moveTo>
                    <a:lnTo>
                      <a:pt x="20" y="98"/>
                    </a:lnTo>
                    <a:lnTo>
                      <a:pt x="37" y="185"/>
                    </a:lnTo>
                    <a:lnTo>
                      <a:pt x="53" y="264"/>
                    </a:lnTo>
                    <a:lnTo>
                      <a:pt x="68" y="335"/>
                    </a:lnTo>
                    <a:lnTo>
                      <a:pt x="81" y="399"/>
                    </a:lnTo>
                    <a:lnTo>
                      <a:pt x="104" y="506"/>
                    </a:lnTo>
                    <a:lnTo>
                      <a:pt x="125" y="593"/>
                    </a:lnTo>
                    <a:lnTo>
                      <a:pt x="144" y="663"/>
                    </a:lnTo>
                    <a:lnTo>
                      <a:pt x="164" y="723"/>
                    </a:lnTo>
                    <a:lnTo>
                      <a:pt x="198" y="807"/>
                    </a:lnTo>
                    <a:lnTo>
                      <a:pt x="225" y="867"/>
                    </a:lnTo>
                    <a:lnTo>
                      <a:pt x="259" y="936"/>
                    </a:lnTo>
                    <a:lnTo>
                      <a:pt x="302" y="1003"/>
                    </a:lnTo>
                    <a:lnTo>
                      <a:pt x="359" y="1048"/>
                    </a:lnTo>
                    <a:lnTo>
                      <a:pt x="422" y="1066"/>
                    </a:lnTo>
                    <a:lnTo>
                      <a:pt x="487" y="1070"/>
                    </a:lnTo>
                    <a:lnTo>
                      <a:pt x="506" y="1070"/>
                    </a:lnTo>
                    <a:lnTo>
                      <a:pt x="574" y="1067"/>
                    </a:lnTo>
                    <a:lnTo>
                      <a:pt x="1066" y="1023"/>
                    </a:lnTo>
                    <a:lnTo>
                      <a:pt x="1199" y="1008"/>
                    </a:lnTo>
                    <a:lnTo>
                      <a:pt x="1332" y="992"/>
                    </a:lnTo>
                    <a:lnTo>
                      <a:pt x="1553" y="961"/>
                    </a:lnTo>
                    <a:lnTo>
                      <a:pt x="2537" y="802"/>
                    </a:lnTo>
                    <a:lnTo>
                      <a:pt x="2536" y="769"/>
                    </a:lnTo>
                    <a:lnTo>
                      <a:pt x="928" y="769"/>
                    </a:lnTo>
                    <a:lnTo>
                      <a:pt x="883" y="768"/>
                    </a:lnTo>
                    <a:lnTo>
                      <a:pt x="808" y="756"/>
                    </a:lnTo>
                    <a:lnTo>
                      <a:pt x="742" y="735"/>
                    </a:lnTo>
                    <a:lnTo>
                      <a:pt x="676" y="704"/>
                    </a:lnTo>
                    <a:lnTo>
                      <a:pt x="607" y="665"/>
                    </a:lnTo>
                    <a:lnTo>
                      <a:pt x="551" y="608"/>
                    </a:lnTo>
                    <a:lnTo>
                      <a:pt x="506" y="536"/>
                    </a:lnTo>
                    <a:lnTo>
                      <a:pt x="472" y="454"/>
                    </a:lnTo>
                    <a:lnTo>
                      <a:pt x="447" y="369"/>
                    </a:lnTo>
                    <a:lnTo>
                      <a:pt x="430" y="286"/>
                    </a:lnTo>
                    <a:lnTo>
                      <a:pt x="419" y="211"/>
                    </a:lnTo>
                    <a:lnTo>
                      <a:pt x="412" y="150"/>
                    </a:lnTo>
                    <a:lnTo>
                      <a:pt x="409" y="109"/>
                    </a:lnTo>
                    <a:lnTo>
                      <a:pt x="408" y="98"/>
                    </a:lnTo>
                    <a:lnTo>
                      <a:pt x="407" y="97"/>
                    </a:lnTo>
                    <a:lnTo>
                      <a:pt x="406" y="97"/>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114"/>
              <p:cNvSpPr>
                <a:spLocks/>
              </p:cNvSpPr>
              <p:nvPr/>
            </p:nvSpPr>
            <p:spPr bwMode="auto">
              <a:xfrm>
                <a:off x="11975" y="4417"/>
                <a:ext cx="2536" cy="1070"/>
              </a:xfrm>
              <a:custGeom>
                <a:avLst/>
                <a:gdLst>
                  <a:gd name="T0" fmla="+- 0 14272 11975"/>
                  <a:gd name="T1" fmla="*/ T0 w 2536"/>
                  <a:gd name="T2" fmla="+- 0 4943 4417"/>
                  <a:gd name="T3" fmla="*/ 4943 h 1070"/>
                  <a:gd name="T4" fmla="+- 0 13342 11975"/>
                  <a:gd name="T5" fmla="*/ T4 w 2536"/>
                  <a:gd name="T6" fmla="+- 0 5130 4417"/>
                  <a:gd name="T7" fmla="*/ 5130 h 1070"/>
                  <a:gd name="T8" fmla="+- 0 13242 11975"/>
                  <a:gd name="T9" fmla="*/ T8 w 2536"/>
                  <a:gd name="T10" fmla="+- 0 5148 4417"/>
                  <a:gd name="T11" fmla="*/ 5148 h 1070"/>
                  <a:gd name="T12" fmla="+- 0 13155 11975"/>
                  <a:gd name="T13" fmla="*/ T12 w 2536"/>
                  <a:gd name="T14" fmla="+- 0 5162 4417"/>
                  <a:gd name="T15" fmla="*/ 5162 h 1070"/>
                  <a:gd name="T16" fmla="+- 0 13078 11975"/>
                  <a:gd name="T17" fmla="*/ T16 w 2536"/>
                  <a:gd name="T18" fmla="+- 0 5173 4417"/>
                  <a:gd name="T19" fmla="*/ 5173 h 1070"/>
                  <a:gd name="T20" fmla="+- 0 13011 11975"/>
                  <a:gd name="T21" fmla="*/ T20 w 2536"/>
                  <a:gd name="T22" fmla="+- 0 5180 4417"/>
                  <a:gd name="T23" fmla="*/ 5180 h 1070"/>
                  <a:gd name="T24" fmla="+- 0 12903 11975"/>
                  <a:gd name="T25" fmla="*/ T24 w 2536"/>
                  <a:gd name="T26" fmla="+- 0 5186 4417"/>
                  <a:gd name="T27" fmla="*/ 5186 h 1070"/>
                  <a:gd name="T28" fmla="+- 0 14511 11975"/>
                  <a:gd name="T29" fmla="*/ T28 w 2536"/>
                  <a:gd name="T30" fmla="+- 0 5186 4417"/>
                  <a:gd name="T31" fmla="*/ 5186 h 1070"/>
                  <a:gd name="T32" fmla="+- 0 14504 11975"/>
                  <a:gd name="T33" fmla="*/ T32 w 2536"/>
                  <a:gd name="T34" fmla="+- 0 4996 4417"/>
                  <a:gd name="T35" fmla="*/ 4996 h 1070"/>
                  <a:gd name="T36" fmla="+- 0 14272 11975"/>
                  <a:gd name="T37" fmla="*/ T36 w 2536"/>
                  <a:gd name="T38" fmla="+- 0 4943 4417"/>
                  <a:gd name="T39" fmla="*/ 4943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536" h="1070">
                    <a:moveTo>
                      <a:pt x="2297" y="526"/>
                    </a:moveTo>
                    <a:lnTo>
                      <a:pt x="1367" y="713"/>
                    </a:lnTo>
                    <a:lnTo>
                      <a:pt x="1267" y="731"/>
                    </a:lnTo>
                    <a:lnTo>
                      <a:pt x="1180" y="745"/>
                    </a:lnTo>
                    <a:lnTo>
                      <a:pt x="1103" y="756"/>
                    </a:lnTo>
                    <a:lnTo>
                      <a:pt x="1036" y="763"/>
                    </a:lnTo>
                    <a:lnTo>
                      <a:pt x="928" y="769"/>
                    </a:lnTo>
                    <a:lnTo>
                      <a:pt x="2536" y="769"/>
                    </a:lnTo>
                    <a:lnTo>
                      <a:pt x="2529" y="579"/>
                    </a:lnTo>
                    <a:lnTo>
                      <a:pt x="2297" y="52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115"/>
              <p:cNvSpPr>
                <a:spLocks/>
              </p:cNvSpPr>
              <p:nvPr/>
            </p:nvSpPr>
            <p:spPr bwMode="auto">
              <a:xfrm>
                <a:off x="11975" y="4417"/>
                <a:ext cx="2536" cy="1070"/>
              </a:xfrm>
              <a:custGeom>
                <a:avLst/>
                <a:gdLst>
                  <a:gd name="T0" fmla="+- 0 12382 11975"/>
                  <a:gd name="T1" fmla="*/ T0 w 2536"/>
                  <a:gd name="T2" fmla="+- 0 4510 4417"/>
                  <a:gd name="T3" fmla="*/ 4510 h 1070"/>
                  <a:gd name="T4" fmla="+- 0 12381 11975"/>
                  <a:gd name="T5" fmla="*/ T4 w 2536"/>
                  <a:gd name="T6" fmla="+- 0 4514 4417"/>
                  <a:gd name="T7" fmla="*/ 4514 h 1070"/>
                  <a:gd name="T8" fmla="+- 0 12382 11975"/>
                  <a:gd name="T9" fmla="*/ T8 w 2536"/>
                  <a:gd name="T10" fmla="+- 0 4514 4417"/>
                  <a:gd name="T11" fmla="*/ 4514 h 1070"/>
                  <a:gd name="T12" fmla="+- 0 12382 11975"/>
                  <a:gd name="T13" fmla="*/ T12 w 2536"/>
                  <a:gd name="T14" fmla="+- 0 4510 4417"/>
                  <a:gd name="T15" fmla="*/ 4510 h 1070"/>
                </a:gdLst>
                <a:ahLst/>
                <a:cxnLst>
                  <a:cxn ang="0">
                    <a:pos x="T1" y="T3"/>
                  </a:cxn>
                  <a:cxn ang="0">
                    <a:pos x="T5" y="T7"/>
                  </a:cxn>
                  <a:cxn ang="0">
                    <a:pos x="T9" y="T11"/>
                  </a:cxn>
                  <a:cxn ang="0">
                    <a:pos x="T13" y="T15"/>
                  </a:cxn>
                </a:cxnLst>
                <a:rect l="0" t="0" r="r" b="b"/>
                <a:pathLst>
                  <a:path w="2536" h="1070">
                    <a:moveTo>
                      <a:pt x="407" y="93"/>
                    </a:moveTo>
                    <a:lnTo>
                      <a:pt x="406" y="97"/>
                    </a:lnTo>
                    <a:lnTo>
                      <a:pt x="407" y="97"/>
                    </a:lnTo>
                    <a:lnTo>
                      <a:pt x="407" y="93"/>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6"/>
            <p:cNvGrpSpPr>
              <a:grpSpLocks/>
            </p:cNvGrpSpPr>
            <p:nvPr/>
          </p:nvGrpSpPr>
          <p:grpSpPr bwMode="auto">
            <a:xfrm>
              <a:off x="14512" y="3930"/>
              <a:ext cx="1382" cy="1287"/>
              <a:chOff x="14512" y="3930"/>
              <a:chExt cx="1382" cy="1287"/>
            </a:xfrm>
          </p:grpSpPr>
          <p:sp>
            <p:nvSpPr>
              <p:cNvPr id="107" name="Freeform 117"/>
              <p:cNvSpPr>
                <a:spLocks/>
              </p:cNvSpPr>
              <p:nvPr/>
            </p:nvSpPr>
            <p:spPr bwMode="auto">
              <a:xfrm>
                <a:off x="14512" y="3930"/>
                <a:ext cx="1382" cy="1287"/>
              </a:xfrm>
              <a:custGeom>
                <a:avLst/>
                <a:gdLst>
                  <a:gd name="T0" fmla="+- 0 15888 14512"/>
                  <a:gd name="T1" fmla="*/ T0 w 1382"/>
                  <a:gd name="T2" fmla="+- 0 3930 3930"/>
                  <a:gd name="T3" fmla="*/ 3930 h 1287"/>
                  <a:gd name="T4" fmla="+- 0 14515 14512"/>
                  <a:gd name="T5" fmla="*/ T4 w 1382"/>
                  <a:gd name="T6" fmla="+- 0 4981 3930"/>
                  <a:gd name="T7" fmla="*/ 4981 h 1287"/>
                  <a:gd name="T8" fmla="+- 0 14512 14512"/>
                  <a:gd name="T9" fmla="*/ T8 w 1382"/>
                  <a:gd name="T10" fmla="+- 0 5217 3930"/>
                  <a:gd name="T11" fmla="*/ 5217 h 1287"/>
                  <a:gd name="T12" fmla="+- 0 15894 14512"/>
                  <a:gd name="T13" fmla="*/ T12 w 1382"/>
                  <a:gd name="T14" fmla="+- 0 4088 3930"/>
                  <a:gd name="T15" fmla="*/ 4088 h 1287"/>
                  <a:gd name="T16" fmla="+- 0 15888 14512"/>
                  <a:gd name="T17" fmla="*/ T16 w 1382"/>
                  <a:gd name="T18" fmla="+- 0 3930 3930"/>
                  <a:gd name="T19" fmla="*/ 3930 h 1287"/>
                </a:gdLst>
                <a:ahLst/>
                <a:cxnLst>
                  <a:cxn ang="0">
                    <a:pos x="T1" y="T3"/>
                  </a:cxn>
                  <a:cxn ang="0">
                    <a:pos x="T5" y="T7"/>
                  </a:cxn>
                  <a:cxn ang="0">
                    <a:pos x="T9" y="T11"/>
                  </a:cxn>
                  <a:cxn ang="0">
                    <a:pos x="T13" y="T15"/>
                  </a:cxn>
                  <a:cxn ang="0">
                    <a:pos x="T17" y="T19"/>
                  </a:cxn>
                </a:cxnLst>
                <a:rect l="0" t="0" r="r" b="b"/>
                <a:pathLst>
                  <a:path w="1382" h="1287">
                    <a:moveTo>
                      <a:pt x="1376" y="0"/>
                    </a:moveTo>
                    <a:lnTo>
                      <a:pt x="3" y="1051"/>
                    </a:lnTo>
                    <a:lnTo>
                      <a:pt x="0" y="1287"/>
                    </a:lnTo>
                    <a:lnTo>
                      <a:pt x="1382" y="158"/>
                    </a:lnTo>
                    <a:lnTo>
                      <a:pt x="137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18"/>
            <p:cNvGrpSpPr>
              <a:grpSpLocks/>
            </p:cNvGrpSpPr>
            <p:nvPr/>
          </p:nvGrpSpPr>
          <p:grpSpPr bwMode="auto">
            <a:xfrm>
              <a:off x="11689" y="3430"/>
              <a:ext cx="1988" cy="986"/>
              <a:chOff x="11689" y="3430"/>
              <a:chExt cx="1988" cy="986"/>
            </a:xfrm>
          </p:grpSpPr>
          <p:sp>
            <p:nvSpPr>
              <p:cNvPr id="106" name="Freeform 119"/>
              <p:cNvSpPr>
                <a:spLocks/>
              </p:cNvSpPr>
              <p:nvPr/>
            </p:nvSpPr>
            <p:spPr bwMode="auto">
              <a:xfrm>
                <a:off x="11689" y="3430"/>
                <a:ext cx="1988" cy="986"/>
              </a:xfrm>
              <a:custGeom>
                <a:avLst/>
                <a:gdLst>
                  <a:gd name="T0" fmla="+- 0 13350 11689"/>
                  <a:gd name="T1" fmla="*/ T0 w 1988"/>
                  <a:gd name="T2" fmla="+- 0 3430 3430"/>
                  <a:gd name="T3" fmla="*/ 3430 h 986"/>
                  <a:gd name="T4" fmla="+- 0 11689 11689"/>
                  <a:gd name="T5" fmla="*/ T4 w 1988"/>
                  <a:gd name="T6" fmla="+- 0 4355 3430"/>
                  <a:gd name="T7" fmla="*/ 4355 h 986"/>
                  <a:gd name="T8" fmla="+- 0 11992 11689"/>
                  <a:gd name="T9" fmla="*/ T8 w 1988"/>
                  <a:gd name="T10" fmla="+- 0 4416 3430"/>
                  <a:gd name="T11" fmla="*/ 4416 h 986"/>
                  <a:gd name="T12" fmla="+- 0 13677 11689"/>
                  <a:gd name="T13" fmla="*/ T12 w 1988"/>
                  <a:gd name="T14" fmla="+- 0 3495 3430"/>
                  <a:gd name="T15" fmla="*/ 3495 h 986"/>
                  <a:gd name="T16" fmla="+- 0 13350 11689"/>
                  <a:gd name="T17" fmla="*/ T16 w 1988"/>
                  <a:gd name="T18" fmla="+- 0 3430 3430"/>
                  <a:gd name="T19" fmla="*/ 3430 h 986"/>
                </a:gdLst>
                <a:ahLst/>
                <a:cxnLst>
                  <a:cxn ang="0">
                    <a:pos x="T1" y="T3"/>
                  </a:cxn>
                  <a:cxn ang="0">
                    <a:pos x="T5" y="T7"/>
                  </a:cxn>
                  <a:cxn ang="0">
                    <a:pos x="T9" y="T11"/>
                  </a:cxn>
                  <a:cxn ang="0">
                    <a:pos x="T13" y="T15"/>
                  </a:cxn>
                  <a:cxn ang="0">
                    <a:pos x="T17" y="T19"/>
                  </a:cxn>
                </a:cxnLst>
                <a:rect l="0" t="0" r="r" b="b"/>
                <a:pathLst>
                  <a:path w="1988" h="986">
                    <a:moveTo>
                      <a:pt x="1661" y="0"/>
                    </a:moveTo>
                    <a:lnTo>
                      <a:pt x="0" y="925"/>
                    </a:lnTo>
                    <a:lnTo>
                      <a:pt x="303" y="986"/>
                    </a:lnTo>
                    <a:lnTo>
                      <a:pt x="1988" y="65"/>
                    </a:lnTo>
                    <a:lnTo>
                      <a:pt x="166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20"/>
            <p:cNvGrpSpPr>
              <a:grpSpLocks/>
            </p:cNvGrpSpPr>
            <p:nvPr/>
          </p:nvGrpSpPr>
          <p:grpSpPr bwMode="auto">
            <a:xfrm>
              <a:off x="14508" y="4095"/>
              <a:ext cx="1376" cy="1757"/>
              <a:chOff x="14508" y="4095"/>
              <a:chExt cx="1376" cy="1757"/>
            </a:xfrm>
          </p:grpSpPr>
          <p:sp>
            <p:nvSpPr>
              <p:cNvPr id="105" name="Freeform 121"/>
              <p:cNvSpPr>
                <a:spLocks/>
              </p:cNvSpPr>
              <p:nvPr/>
            </p:nvSpPr>
            <p:spPr bwMode="auto">
              <a:xfrm>
                <a:off x="14508" y="4095"/>
                <a:ext cx="1376" cy="1757"/>
              </a:xfrm>
              <a:custGeom>
                <a:avLst/>
                <a:gdLst>
                  <a:gd name="T0" fmla="+- 0 15882 14508"/>
                  <a:gd name="T1" fmla="*/ T0 w 1376"/>
                  <a:gd name="T2" fmla="+- 0 4095 4095"/>
                  <a:gd name="T3" fmla="*/ 4095 h 1757"/>
                  <a:gd name="T4" fmla="+- 0 14508 14508"/>
                  <a:gd name="T5" fmla="*/ T4 w 1376"/>
                  <a:gd name="T6" fmla="+- 0 5221 4095"/>
                  <a:gd name="T7" fmla="*/ 5221 h 1757"/>
                  <a:gd name="T8" fmla="+- 0 14514 14508"/>
                  <a:gd name="T9" fmla="*/ T8 w 1376"/>
                  <a:gd name="T10" fmla="+- 0 5852 4095"/>
                  <a:gd name="T11" fmla="*/ 5852 h 1757"/>
                  <a:gd name="T12" fmla="+- 0 15884 14508"/>
                  <a:gd name="T13" fmla="*/ T12 w 1376"/>
                  <a:gd name="T14" fmla="+- 0 4668 4095"/>
                  <a:gd name="T15" fmla="*/ 4668 h 1757"/>
                  <a:gd name="T16" fmla="+- 0 15882 14508"/>
                  <a:gd name="T17" fmla="*/ T16 w 1376"/>
                  <a:gd name="T18" fmla="+- 0 4095 4095"/>
                  <a:gd name="T19" fmla="*/ 4095 h 1757"/>
                </a:gdLst>
                <a:ahLst/>
                <a:cxnLst>
                  <a:cxn ang="0">
                    <a:pos x="T1" y="T3"/>
                  </a:cxn>
                  <a:cxn ang="0">
                    <a:pos x="T5" y="T7"/>
                  </a:cxn>
                  <a:cxn ang="0">
                    <a:pos x="T9" y="T11"/>
                  </a:cxn>
                  <a:cxn ang="0">
                    <a:pos x="T13" y="T15"/>
                  </a:cxn>
                  <a:cxn ang="0">
                    <a:pos x="T17" y="T19"/>
                  </a:cxn>
                </a:cxnLst>
                <a:rect l="0" t="0" r="r" b="b"/>
                <a:pathLst>
                  <a:path w="1376" h="1757">
                    <a:moveTo>
                      <a:pt x="1374" y="0"/>
                    </a:moveTo>
                    <a:lnTo>
                      <a:pt x="0" y="1126"/>
                    </a:lnTo>
                    <a:lnTo>
                      <a:pt x="6" y="1757"/>
                    </a:lnTo>
                    <a:lnTo>
                      <a:pt x="1376" y="573"/>
                    </a:lnTo>
                    <a:lnTo>
                      <a:pt x="137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2"/>
            <p:cNvGrpSpPr>
              <a:grpSpLocks/>
            </p:cNvGrpSpPr>
            <p:nvPr/>
          </p:nvGrpSpPr>
          <p:grpSpPr bwMode="auto">
            <a:xfrm>
              <a:off x="11689" y="4355"/>
              <a:ext cx="2817" cy="1676"/>
              <a:chOff x="11689" y="4355"/>
              <a:chExt cx="2817" cy="1676"/>
            </a:xfrm>
          </p:grpSpPr>
          <p:sp>
            <p:nvSpPr>
              <p:cNvPr id="103" name="Freeform 123"/>
              <p:cNvSpPr>
                <a:spLocks/>
              </p:cNvSpPr>
              <p:nvPr/>
            </p:nvSpPr>
            <p:spPr bwMode="auto">
              <a:xfrm>
                <a:off x="11689" y="4355"/>
                <a:ext cx="2817" cy="1676"/>
              </a:xfrm>
              <a:custGeom>
                <a:avLst/>
                <a:gdLst>
                  <a:gd name="T0" fmla="+- 0 11689 11689"/>
                  <a:gd name="T1" fmla="*/ T0 w 2817"/>
                  <a:gd name="T2" fmla="+- 0 5652 4355"/>
                  <a:gd name="T3" fmla="*/ 5652 h 1676"/>
                  <a:gd name="T4" fmla="+- 0 13210 11689"/>
                  <a:gd name="T5" fmla="*/ T4 w 2817"/>
                  <a:gd name="T6" fmla="+- 0 6032 4355"/>
                  <a:gd name="T7" fmla="*/ 6032 h 1676"/>
                  <a:gd name="T8" fmla="+- 0 14506 11689"/>
                  <a:gd name="T9" fmla="*/ T8 w 2817"/>
                  <a:gd name="T10" fmla="+- 0 5846 4355"/>
                  <a:gd name="T11" fmla="*/ 5846 h 1676"/>
                  <a:gd name="T12" fmla="+- 0 14506 11689"/>
                  <a:gd name="T13" fmla="*/ T12 w 2817"/>
                  <a:gd name="T14" fmla="+- 0 5488 4355"/>
                  <a:gd name="T15" fmla="*/ 5488 h 1676"/>
                  <a:gd name="T16" fmla="+- 0 12468 11689"/>
                  <a:gd name="T17" fmla="*/ T16 w 2817"/>
                  <a:gd name="T18" fmla="+- 0 5488 4355"/>
                  <a:gd name="T19" fmla="*/ 5488 h 1676"/>
                  <a:gd name="T20" fmla="+- 0 12449 11689"/>
                  <a:gd name="T21" fmla="*/ T20 w 2817"/>
                  <a:gd name="T22" fmla="+- 0 5487 4355"/>
                  <a:gd name="T23" fmla="*/ 5487 h 1676"/>
                  <a:gd name="T24" fmla="+- 0 12378 11689"/>
                  <a:gd name="T25" fmla="*/ T24 w 2817"/>
                  <a:gd name="T26" fmla="+- 0 5480 4355"/>
                  <a:gd name="T27" fmla="*/ 5480 h 1676"/>
                  <a:gd name="T28" fmla="+- 0 12314 11689"/>
                  <a:gd name="T29" fmla="*/ T28 w 2817"/>
                  <a:gd name="T30" fmla="+- 0 5452 4355"/>
                  <a:gd name="T31" fmla="*/ 5452 h 1676"/>
                  <a:gd name="T32" fmla="+- 0 12270 11689"/>
                  <a:gd name="T33" fmla="*/ T32 w 2817"/>
                  <a:gd name="T34" fmla="+- 0 5411 4355"/>
                  <a:gd name="T35" fmla="*/ 5411 h 1676"/>
                  <a:gd name="T36" fmla="+- 0 12229 11689"/>
                  <a:gd name="T37" fmla="*/ T36 w 2817"/>
                  <a:gd name="T38" fmla="+- 0 5346 4355"/>
                  <a:gd name="T39" fmla="*/ 5346 h 1676"/>
                  <a:gd name="T40" fmla="+- 0 12192 11689"/>
                  <a:gd name="T41" fmla="*/ T40 w 2817"/>
                  <a:gd name="T42" fmla="+- 0 5253 4355"/>
                  <a:gd name="T43" fmla="*/ 5253 h 1676"/>
                  <a:gd name="T44" fmla="+- 0 12154 11689"/>
                  <a:gd name="T45" fmla="*/ T44 w 2817"/>
                  <a:gd name="T46" fmla="+- 0 5143 4355"/>
                  <a:gd name="T47" fmla="*/ 5143 h 1676"/>
                  <a:gd name="T48" fmla="+- 0 12136 11689"/>
                  <a:gd name="T49" fmla="*/ T48 w 2817"/>
                  <a:gd name="T50" fmla="+- 0 5084 4355"/>
                  <a:gd name="T51" fmla="*/ 5084 h 1676"/>
                  <a:gd name="T52" fmla="+- 0 12119 11689"/>
                  <a:gd name="T53" fmla="*/ T52 w 2817"/>
                  <a:gd name="T54" fmla="+- 0 5023 4355"/>
                  <a:gd name="T55" fmla="*/ 5023 h 1676"/>
                  <a:gd name="T56" fmla="+- 0 12101 11689"/>
                  <a:gd name="T57" fmla="*/ T56 w 2817"/>
                  <a:gd name="T58" fmla="+- 0 4961 4355"/>
                  <a:gd name="T59" fmla="*/ 4961 h 1676"/>
                  <a:gd name="T60" fmla="+- 0 12085 11689"/>
                  <a:gd name="T61" fmla="*/ T60 w 2817"/>
                  <a:gd name="T62" fmla="+- 0 4898 4355"/>
                  <a:gd name="T63" fmla="*/ 4898 h 1676"/>
                  <a:gd name="T64" fmla="+- 0 12069 11689"/>
                  <a:gd name="T65" fmla="*/ T64 w 2817"/>
                  <a:gd name="T66" fmla="+- 0 4836 4355"/>
                  <a:gd name="T67" fmla="*/ 4836 h 1676"/>
                  <a:gd name="T68" fmla="+- 0 12054 11689"/>
                  <a:gd name="T69" fmla="*/ T68 w 2817"/>
                  <a:gd name="T70" fmla="+- 0 4776 4355"/>
                  <a:gd name="T71" fmla="*/ 4776 h 1676"/>
                  <a:gd name="T72" fmla="+- 0 12040 11689"/>
                  <a:gd name="T73" fmla="*/ T72 w 2817"/>
                  <a:gd name="T74" fmla="+- 0 4718 4355"/>
                  <a:gd name="T75" fmla="*/ 4718 h 1676"/>
                  <a:gd name="T76" fmla="+- 0 12016 11689"/>
                  <a:gd name="T77" fmla="*/ T76 w 2817"/>
                  <a:gd name="T78" fmla="+- 0 4610 4355"/>
                  <a:gd name="T79" fmla="*/ 4610 h 1676"/>
                  <a:gd name="T80" fmla="+- 0 11996 11689"/>
                  <a:gd name="T81" fmla="*/ T80 w 2817"/>
                  <a:gd name="T82" fmla="+- 0 4520 4355"/>
                  <a:gd name="T83" fmla="*/ 4520 h 1676"/>
                  <a:gd name="T84" fmla="+- 0 11982 11689"/>
                  <a:gd name="T85" fmla="*/ T84 w 2817"/>
                  <a:gd name="T86" fmla="+- 0 4454 4355"/>
                  <a:gd name="T87" fmla="*/ 4454 h 1676"/>
                  <a:gd name="T88" fmla="+- 0 11974 11689"/>
                  <a:gd name="T89" fmla="*/ T88 w 2817"/>
                  <a:gd name="T90" fmla="+- 0 4413 4355"/>
                  <a:gd name="T91" fmla="*/ 4413 h 1676"/>
                  <a:gd name="T92" fmla="+- 0 11689 11689"/>
                  <a:gd name="T93" fmla="*/ T92 w 2817"/>
                  <a:gd name="T94" fmla="+- 0 4355 4355"/>
                  <a:gd name="T95" fmla="*/ 4355 h 1676"/>
                  <a:gd name="T96" fmla="+- 0 11689 11689"/>
                  <a:gd name="T97" fmla="*/ T96 w 2817"/>
                  <a:gd name="T98" fmla="+- 0 5652 4355"/>
                  <a:gd name="T99" fmla="*/ 5652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2817" h="1676">
                    <a:moveTo>
                      <a:pt x="0" y="1297"/>
                    </a:moveTo>
                    <a:lnTo>
                      <a:pt x="1521" y="1677"/>
                    </a:lnTo>
                    <a:lnTo>
                      <a:pt x="2817" y="1491"/>
                    </a:lnTo>
                    <a:lnTo>
                      <a:pt x="2817" y="1133"/>
                    </a:lnTo>
                    <a:lnTo>
                      <a:pt x="779" y="1133"/>
                    </a:lnTo>
                    <a:lnTo>
                      <a:pt x="760" y="1132"/>
                    </a:lnTo>
                    <a:lnTo>
                      <a:pt x="689" y="1125"/>
                    </a:lnTo>
                    <a:lnTo>
                      <a:pt x="625" y="1097"/>
                    </a:lnTo>
                    <a:lnTo>
                      <a:pt x="581" y="1056"/>
                    </a:lnTo>
                    <a:lnTo>
                      <a:pt x="540" y="991"/>
                    </a:lnTo>
                    <a:lnTo>
                      <a:pt x="503" y="898"/>
                    </a:lnTo>
                    <a:lnTo>
                      <a:pt x="465" y="788"/>
                    </a:lnTo>
                    <a:lnTo>
                      <a:pt x="447" y="729"/>
                    </a:lnTo>
                    <a:lnTo>
                      <a:pt x="430" y="668"/>
                    </a:lnTo>
                    <a:lnTo>
                      <a:pt x="412" y="606"/>
                    </a:lnTo>
                    <a:lnTo>
                      <a:pt x="396" y="543"/>
                    </a:lnTo>
                    <a:lnTo>
                      <a:pt x="380" y="481"/>
                    </a:lnTo>
                    <a:lnTo>
                      <a:pt x="365" y="421"/>
                    </a:lnTo>
                    <a:lnTo>
                      <a:pt x="351" y="363"/>
                    </a:lnTo>
                    <a:lnTo>
                      <a:pt x="327" y="255"/>
                    </a:lnTo>
                    <a:lnTo>
                      <a:pt x="307" y="165"/>
                    </a:lnTo>
                    <a:lnTo>
                      <a:pt x="293" y="99"/>
                    </a:lnTo>
                    <a:lnTo>
                      <a:pt x="285" y="58"/>
                    </a:lnTo>
                    <a:lnTo>
                      <a:pt x="0" y="0"/>
                    </a:lnTo>
                    <a:lnTo>
                      <a:pt x="0" y="129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24"/>
              <p:cNvSpPr>
                <a:spLocks/>
              </p:cNvSpPr>
              <p:nvPr/>
            </p:nvSpPr>
            <p:spPr bwMode="auto">
              <a:xfrm>
                <a:off x="11689" y="4355"/>
                <a:ext cx="2817" cy="1676"/>
              </a:xfrm>
              <a:custGeom>
                <a:avLst/>
                <a:gdLst>
                  <a:gd name="T0" fmla="+- 0 14506 11689"/>
                  <a:gd name="T1" fmla="*/ T0 w 2817"/>
                  <a:gd name="T2" fmla="+- 0 5220 4355"/>
                  <a:gd name="T3" fmla="*/ 5220 h 1676"/>
                  <a:gd name="T4" fmla="+- 0 13613 11689"/>
                  <a:gd name="T5" fmla="*/ T4 w 2817"/>
                  <a:gd name="T6" fmla="+- 0 5365 4355"/>
                  <a:gd name="T7" fmla="*/ 5365 h 1676"/>
                  <a:gd name="T8" fmla="+- 0 13381 11689"/>
                  <a:gd name="T9" fmla="*/ T8 w 2817"/>
                  <a:gd name="T10" fmla="+- 0 5398 4355"/>
                  <a:gd name="T11" fmla="*/ 5398 h 1676"/>
                  <a:gd name="T12" fmla="+- 0 13249 11689"/>
                  <a:gd name="T13" fmla="*/ T12 w 2817"/>
                  <a:gd name="T14" fmla="+- 0 5415 4355"/>
                  <a:gd name="T15" fmla="*/ 5415 h 1676"/>
                  <a:gd name="T16" fmla="+- 0 13121 11689"/>
                  <a:gd name="T17" fmla="*/ T16 w 2817"/>
                  <a:gd name="T18" fmla="+- 0 5430 4355"/>
                  <a:gd name="T19" fmla="*/ 5430 h 1676"/>
                  <a:gd name="T20" fmla="+- 0 12620 11689"/>
                  <a:gd name="T21" fmla="*/ T20 w 2817"/>
                  <a:gd name="T22" fmla="+- 0 5479 4355"/>
                  <a:gd name="T23" fmla="*/ 5479 h 1676"/>
                  <a:gd name="T24" fmla="+- 0 12560 11689"/>
                  <a:gd name="T25" fmla="*/ T24 w 2817"/>
                  <a:gd name="T26" fmla="+- 0 5484 4355"/>
                  <a:gd name="T27" fmla="*/ 5484 h 1676"/>
                  <a:gd name="T28" fmla="+- 0 12488 11689"/>
                  <a:gd name="T29" fmla="*/ T28 w 2817"/>
                  <a:gd name="T30" fmla="+- 0 5487 4355"/>
                  <a:gd name="T31" fmla="*/ 5487 h 1676"/>
                  <a:gd name="T32" fmla="+- 0 12468 11689"/>
                  <a:gd name="T33" fmla="*/ T32 w 2817"/>
                  <a:gd name="T34" fmla="+- 0 5488 4355"/>
                  <a:gd name="T35" fmla="*/ 5488 h 1676"/>
                  <a:gd name="T36" fmla="+- 0 14506 11689"/>
                  <a:gd name="T37" fmla="*/ T36 w 2817"/>
                  <a:gd name="T38" fmla="+- 0 5488 4355"/>
                  <a:gd name="T39" fmla="*/ 5488 h 1676"/>
                  <a:gd name="T40" fmla="+- 0 14506 11689"/>
                  <a:gd name="T41" fmla="*/ T40 w 2817"/>
                  <a:gd name="T42" fmla="+- 0 5220 4355"/>
                  <a:gd name="T43" fmla="*/ 5220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2817" h="1676">
                    <a:moveTo>
                      <a:pt x="2817" y="865"/>
                    </a:moveTo>
                    <a:lnTo>
                      <a:pt x="1924" y="1010"/>
                    </a:lnTo>
                    <a:lnTo>
                      <a:pt x="1692" y="1043"/>
                    </a:lnTo>
                    <a:lnTo>
                      <a:pt x="1560" y="1060"/>
                    </a:lnTo>
                    <a:lnTo>
                      <a:pt x="1432" y="1075"/>
                    </a:lnTo>
                    <a:lnTo>
                      <a:pt x="931" y="1124"/>
                    </a:lnTo>
                    <a:lnTo>
                      <a:pt x="871" y="1129"/>
                    </a:lnTo>
                    <a:lnTo>
                      <a:pt x="799" y="1132"/>
                    </a:lnTo>
                    <a:lnTo>
                      <a:pt x="779" y="1133"/>
                    </a:lnTo>
                    <a:lnTo>
                      <a:pt x="2817" y="1133"/>
                    </a:lnTo>
                    <a:lnTo>
                      <a:pt x="2817" y="86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5"/>
            <p:cNvGrpSpPr>
              <a:grpSpLocks/>
            </p:cNvGrpSpPr>
            <p:nvPr/>
          </p:nvGrpSpPr>
          <p:grpSpPr bwMode="auto">
            <a:xfrm>
              <a:off x="14502" y="4661"/>
              <a:ext cx="1386" cy="1703"/>
              <a:chOff x="14502" y="4661"/>
              <a:chExt cx="1386" cy="1703"/>
            </a:xfrm>
          </p:grpSpPr>
          <p:sp>
            <p:nvSpPr>
              <p:cNvPr id="102" name="Freeform 126"/>
              <p:cNvSpPr>
                <a:spLocks/>
              </p:cNvSpPr>
              <p:nvPr/>
            </p:nvSpPr>
            <p:spPr bwMode="auto">
              <a:xfrm>
                <a:off x="14502" y="4661"/>
                <a:ext cx="1386" cy="1703"/>
              </a:xfrm>
              <a:custGeom>
                <a:avLst/>
                <a:gdLst>
                  <a:gd name="T0" fmla="+- 0 15888 14502"/>
                  <a:gd name="T1" fmla="*/ T0 w 1386"/>
                  <a:gd name="T2" fmla="+- 0 4661 4661"/>
                  <a:gd name="T3" fmla="*/ 4661 h 1703"/>
                  <a:gd name="T4" fmla="+- 0 14507 14502"/>
                  <a:gd name="T5" fmla="*/ T4 w 1386"/>
                  <a:gd name="T6" fmla="+- 0 5852 4661"/>
                  <a:gd name="T7" fmla="*/ 5852 h 1703"/>
                  <a:gd name="T8" fmla="+- 0 14502 14502"/>
                  <a:gd name="T9" fmla="*/ T8 w 1386"/>
                  <a:gd name="T10" fmla="+- 0 6364 4661"/>
                  <a:gd name="T11" fmla="*/ 6364 h 1703"/>
                  <a:gd name="T12" fmla="+- 0 15888 14502"/>
                  <a:gd name="T13" fmla="*/ T12 w 1386"/>
                  <a:gd name="T14" fmla="+- 0 5083 4661"/>
                  <a:gd name="T15" fmla="*/ 5083 h 1703"/>
                  <a:gd name="T16" fmla="+- 0 15888 14502"/>
                  <a:gd name="T17" fmla="*/ T16 w 1386"/>
                  <a:gd name="T18" fmla="+- 0 4661 4661"/>
                  <a:gd name="T19" fmla="*/ 4661 h 1703"/>
                </a:gdLst>
                <a:ahLst/>
                <a:cxnLst>
                  <a:cxn ang="0">
                    <a:pos x="T1" y="T3"/>
                  </a:cxn>
                  <a:cxn ang="0">
                    <a:pos x="T5" y="T7"/>
                  </a:cxn>
                  <a:cxn ang="0">
                    <a:pos x="T9" y="T11"/>
                  </a:cxn>
                  <a:cxn ang="0">
                    <a:pos x="T13" y="T15"/>
                  </a:cxn>
                  <a:cxn ang="0">
                    <a:pos x="T17" y="T19"/>
                  </a:cxn>
                </a:cxnLst>
                <a:rect l="0" t="0" r="r" b="b"/>
                <a:pathLst>
                  <a:path w="1386" h="1703">
                    <a:moveTo>
                      <a:pt x="1386" y="0"/>
                    </a:moveTo>
                    <a:lnTo>
                      <a:pt x="5" y="1191"/>
                    </a:lnTo>
                    <a:lnTo>
                      <a:pt x="0" y="1703"/>
                    </a:lnTo>
                    <a:lnTo>
                      <a:pt x="1386" y="422"/>
                    </a:lnTo>
                    <a:lnTo>
                      <a:pt x="1386"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0" name="Group 127"/>
            <p:cNvGrpSpPr>
              <a:grpSpLocks/>
            </p:cNvGrpSpPr>
            <p:nvPr/>
          </p:nvGrpSpPr>
          <p:grpSpPr bwMode="auto">
            <a:xfrm>
              <a:off x="13184" y="5847"/>
              <a:ext cx="1323" cy="517"/>
              <a:chOff x="13184" y="5847"/>
              <a:chExt cx="1323" cy="517"/>
            </a:xfrm>
          </p:grpSpPr>
          <p:sp>
            <p:nvSpPr>
              <p:cNvPr id="101" name="Freeform 128"/>
              <p:cNvSpPr>
                <a:spLocks/>
              </p:cNvSpPr>
              <p:nvPr/>
            </p:nvSpPr>
            <p:spPr bwMode="auto">
              <a:xfrm>
                <a:off x="13184" y="5847"/>
                <a:ext cx="1323" cy="517"/>
              </a:xfrm>
              <a:custGeom>
                <a:avLst/>
                <a:gdLst>
                  <a:gd name="T0" fmla="+- 0 14507 13184"/>
                  <a:gd name="T1" fmla="*/ T0 w 1323"/>
                  <a:gd name="T2" fmla="+- 0 5847 5847"/>
                  <a:gd name="T3" fmla="*/ 5847 h 517"/>
                  <a:gd name="T4" fmla="+- 0 13184 13184"/>
                  <a:gd name="T5" fmla="*/ T4 w 1323"/>
                  <a:gd name="T6" fmla="+- 0 6032 5847"/>
                  <a:gd name="T7" fmla="*/ 6032 h 517"/>
                  <a:gd name="T8" fmla="+- 0 14507 13184"/>
                  <a:gd name="T9" fmla="*/ T8 w 1323"/>
                  <a:gd name="T10" fmla="+- 0 6364 5847"/>
                  <a:gd name="T11" fmla="*/ 6364 h 517"/>
                  <a:gd name="T12" fmla="+- 0 14507 13184"/>
                  <a:gd name="T13" fmla="*/ T12 w 1323"/>
                  <a:gd name="T14" fmla="+- 0 5847 5847"/>
                  <a:gd name="T15" fmla="*/ 5847 h 517"/>
                </a:gdLst>
                <a:ahLst/>
                <a:cxnLst>
                  <a:cxn ang="0">
                    <a:pos x="T1" y="T3"/>
                  </a:cxn>
                  <a:cxn ang="0">
                    <a:pos x="T5" y="T7"/>
                  </a:cxn>
                  <a:cxn ang="0">
                    <a:pos x="T9" y="T11"/>
                  </a:cxn>
                  <a:cxn ang="0">
                    <a:pos x="T13" y="T15"/>
                  </a:cxn>
                </a:cxnLst>
                <a:rect l="0" t="0" r="r" b="b"/>
                <a:pathLst>
                  <a:path w="1323" h="517">
                    <a:moveTo>
                      <a:pt x="1323" y="0"/>
                    </a:moveTo>
                    <a:lnTo>
                      <a:pt x="0" y="185"/>
                    </a:lnTo>
                    <a:lnTo>
                      <a:pt x="1323" y="517"/>
                    </a:lnTo>
                    <a:lnTo>
                      <a:pt x="132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201" name="Picture 12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932" y="4092"/>
                <a:ext cx="2528" cy="2843"/>
              </a:xfrm>
              <a:prstGeom prst="rect">
                <a:avLst/>
              </a:prstGeom>
              <a:noFill/>
              <a:extLst>
                <a:ext uri="{909E8E84-426E-40DD-AFC4-6F175D3DCCD1}">
                  <a14:hiddenFill xmlns:a14="http://schemas.microsoft.com/office/drawing/2010/main">
                    <a:solidFill>
                      <a:srgbClr val="FFFFFF"/>
                    </a:solidFill>
                  </a14:hiddenFill>
                </a:ext>
              </a:extLst>
            </p:spPr>
          </p:pic>
          <p:pic>
            <p:nvPicPr>
              <p:cNvPr id="3202" name="Picture 13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614" y="5278"/>
                <a:ext cx="2463" cy="1659"/>
              </a:xfrm>
              <a:prstGeom prst="rect">
                <a:avLst/>
              </a:prstGeom>
              <a:noFill/>
              <a:extLst>
                <a:ext uri="{909E8E84-426E-40DD-AFC4-6F175D3DCCD1}">
                  <a14:hiddenFill xmlns:a14="http://schemas.microsoft.com/office/drawing/2010/main">
                    <a:solidFill>
                      <a:srgbClr val="FFFFFF"/>
                    </a:solidFill>
                  </a14:hiddenFill>
                </a:ext>
              </a:extLst>
            </p:spPr>
          </p:pic>
          <p:pic>
            <p:nvPicPr>
              <p:cNvPr id="3203" name="Picture 13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078" y="6968"/>
                <a:ext cx="1374" cy="13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1" name="Group 132"/>
            <p:cNvGrpSpPr>
              <a:grpSpLocks/>
            </p:cNvGrpSpPr>
            <p:nvPr/>
          </p:nvGrpSpPr>
          <p:grpSpPr bwMode="auto">
            <a:xfrm>
              <a:off x="6165" y="3425"/>
              <a:ext cx="4185" cy="1564"/>
              <a:chOff x="6165" y="3425"/>
              <a:chExt cx="4185" cy="1564"/>
            </a:xfrm>
          </p:grpSpPr>
          <p:sp>
            <p:nvSpPr>
              <p:cNvPr id="100" name="Freeform 133"/>
              <p:cNvSpPr>
                <a:spLocks/>
              </p:cNvSpPr>
              <p:nvPr/>
            </p:nvSpPr>
            <p:spPr bwMode="auto">
              <a:xfrm>
                <a:off x="6165" y="3425"/>
                <a:ext cx="4185" cy="1564"/>
              </a:xfrm>
              <a:custGeom>
                <a:avLst/>
                <a:gdLst>
                  <a:gd name="T0" fmla="+- 0 10350 6165"/>
                  <a:gd name="T1" fmla="*/ T0 w 4185"/>
                  <a:gd name="T2" fmla="+- 0 3921 3425"/>
                  <a:gd name="T3" fmla="*/ 3921 h 1564"/>
                  <a:gd name="T4" fmla="+- 0 7813 6165"/>
                  <a:gd name="T5" fmla="*/ T4 w 4185"/>
                  <a:gd name="T6" fmla="+- 0 3425 3425"/>
                  <a:gd name="T7" fmla="*/ 3425 h 1564"/>
                  <a:gd name="T8" fmla="+- 0 6165 6165"/>
                  <a:gd name="T9" fmla="*/ T8 w 4185"/>
                  <a:gd name="T10" fmla="+- 0 4346 3425"/>
                  <a:gd name="T11" fmla="*/ 4346 h 1564"/>
                  <a:gd name="T12" fmla="+- 0 8968 6165"/>
                  <a:gd name="T13" fmla="*/ T12 w 4185"/>
                  <a:gd name="T14" fmla="+- 0 4989 3425"/>
                  <a:gd name="T15" fmla="*/ 4989 h 1564"/>
                  <a:gd name="T16" fmla="+- 0 10350 6165"/>
                  <a:gd name="T17" fmla="*/ T16 w 4185"/>
                  <a:gd name="T18" fmla="+- 0 3921 3425"/>
                  <a:gd name="T19" fmla="*/ 3921 h 1564"/>
                </a:gdLst>
                <a:ahLst/>
                <a:cxnLst>
                  <a:cxn ang="0">
                    <a:pos x="T1" y="T3"/>
                  </a:cxn>
                  <a:cxn ang="0">
                    <a:pos x="T5" y="T7"/>
                  </a:cxn>
                  <a:cxn ang="0">
                    <a:pos x="T9" y="T11"/>
                  </a:cxn>
                  <a:cxn ang="0">
                    <a:pos x="T13" y="T15"/>
                  </a:cxn>
                  <a:cxn ang="0">
                    <a:pos x="T17" y="T19"/>
                  </a:cxn>
                </a:cxnLst>
                <a:rect l="0" t="0" r="r" b="b"/>
                <a:pathLst>
                  <a:path w="4185" h="1564">
                    <a:moveTo>
                      <a:pt x="4185" y="496"/>
                    </a:moveTo>
                    <a:lnTo>
                      <a:pt x="1648" y="0"/>
                    </a:lnTo>
                    <a:lnTo>
                      <a:pt x="0" y="921"/>
                    </a:lnTo>
                    <a:lnTo>
                      <a:pt x="2803" y="1564"/>
                    </a:lnTo>
                    <a:lnTo>
                      <a:pt x="4185"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34"/>
            <p:cNvGrpSpPr>
              <a:grpSpLocks/>
            </p:cNvGrpSpPr>
            <p:nvPr/>
          </p:nvGrpSpPr>
          <p:grpSpPr bwMode="auto">
            <a:xfrm>
              <a:off x="8971" y="3922"/>
              <a:ext cx="1379" cy="2433"/>
              <a:chOff x="8971" y="3922"/>
              <a:chExt cx="1379" cy="2433"/>
            </a:xfrm>
          </p:grpSpPr>
          <p:sp>
            <p:nvSpPr>
              <p:cNvPr id="99" name="Freeform 135"/>
              <p:cNvSpPr>
                <a:spLocks/>
              </p:cNvSpPr>
              <p:nvPr/>
            </p:nvSpPr>
            <p:spPr bwMode="auto">
              <a:xfrm>
                <a:off x="8971" y="3922"/>
                <a:ext cx="1379" cy="2433"/>
              </a:xfrm>
              <a:custGeom>
                <a:avLst/>
                <a:gdLst>
                  <a:gd name="T0" fmla="+- 0 10350 8971"/>
                  <a:gd name="T1" fmla="*/ T0 w 1379"/>
                  <a:gd name="T2" fmla="+- 0 3922 3922"/>
                  <a:gd name="T3" fmla="*/ 3922 h 2433"/>
                  <a:gd name="T4" fmla="+- 0 8971 8971"/>
                  <a:gd name="T5" fmla="*/ T4 w 1379"/>
                  <a:gd name="T6" fmla="+- 0 4987 3922"/>
                  <a:gd name="T7" fmla="*/ 4987 h 2433"/>
                  <a:gd name="T8" fmla="+- 0 8971 8971"/>
                  <a:gd name="T9" fmla="*/ T8 w 1379"/>
                  <a:gd name="T10" fmla="+- 0 6355 3922"/>
                  <a:gd name="T11" fmla="*/ 6355 h 2433"/>
                  <a:gd name="T12" fmla="+- 0 10350 8971"/>
                  <a:gd name="T13" fmla="*/ T12 w 1379"/>
                  <a:gd name="T14" fmla="+- 0 5073 3922"/>
                  <a:gd name="T15" fmla="*/ 5073 h 2433"/>
                  <a:gd name="T16" fmla="+- 0 10350 8971"/>
                  <a:gd name="T17" fmla="*/ T16 w 1379"/>
                  <a:gd name="T18" fmla="+- 0 3922 3922"/>
                  <a:gd name="T19" fmla="*/ 392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6"/>
            <p:cNvGrpSpPr>
              <a:grpSpLocks/>
            </p:cNvGrpSpPr>
            <p:nvPr/>
          </p:nvGrpSpPr>
          <p:grpSpPr bwMode="auto">
            <a:xfrm>
              <a:off x="6156" y="4349"/>
              <a:ext cx="2815" cy="2015"/>
              <a:chOff x="6156" y="4349"/>
              <a:chExt cx="2815" cy="2015"/>
            </a:xfrm>
          </p:grpSpPr>
          <p:sp>
            <p:nvSpPr>
              <p:cNvPr id="98" name="Freeform 137"/>
              <p:cNvSpPr>
                <a:spLocks/>
              </p:cNvSpPr>
              <p:nvPr/>
            </p:nvSpPr>
            <p:spPr bwMode="auto">
              <a:xfrm>
                <a:off x="6156" y="4349"/>
                <a:ext cx="2815" cy="2015"/>
              </a:xfrm>
              <a:custGeom>
                <a:avLst/>
                <a:gdLst>
                  <a:gd name="T0" fmla="+- 0 8971 6156"/>
                  <a:gd name="T1" fmla="*/ T0 w 2815"/>
                  <a:gd name="T2" fmla="+- 0 6364 4349"/>
                  <a:gd name="T3" fmla="*/ 6364 h 2015"/>
                  <a:gd name="T4" fmla="+- 0 6156 6156"/>
                  <a:gd name="T5" fmla="*/ T4 w 2815"/>
                  <a:gd name="T6" fmla="+- 0 5652 4349"/>
                  <a:gd name="T7" fmla="*/ 5652 h 2015"/>
                  <a:gd name="T8" fmla="+- 0 6156 6156"/>
                  <a:gd name="T9" fmla="*/ T8 w 2815"/>
                  <a:gd name="T10" fmla="+- 0 4349 4349"/>
                  <a:gd name="T11" fmla="*/ 4349 h 2015"/>
                  <a:gd name="T12" fmla="+- 0 8971 6156"/>
                  <a:gd name="T13" fmla="*/ T12 w 2815"/>
                  <a:gd name="T14" fmla="+- 0 4988 4349"/>
                  <a:gd name="T15" fmla="*/ 4988 h 2015"/>
                  <a:gd name="T16" fmla="+- 0 8971 6156"/>
                  <a:gd name="T17" fmla="*/ T16 w 2815"/>
                  <a:gd name="T18" fmla="+- 0 6364 4349"/>
                  <a:gd name="T19" fmla="*/ 6364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38"/>
            <p:cNvGrpSpPr>
              <a:grpSpLocks/>
            </p:cNvGrpSpPr>
            <p:nvPr/>
          </p:nvGrpSpPr>
          <p:grpSpPr bwMode="auto">
            <a:xfrm>
              <a:off x="11701" y="3428"/>
              <a:ext cx="4187" cy="1564"/>
              <a:chOff x="11701" y="3428"/>
              <a:chExt cx="4187" cy="1564"/>
            </a:xfrm>
          </p:grpSpPr>
          <p:sp>
            <p:nvSpPr>
              <p:cNvPr id="97" name="Freeform 139"/>
              <p:cNvSpPr>
                <a:spLocks/>
              </p:cNvSpPr>
              <p:nvPr/>
            </p:nvSpPr>
            <p:spPr bwMode="auto">
              <a:xfrm>
                <a:off x="11701" y="3428"/>
                <a:ext cx="4187" cy="1564"/>
              </a:xfrm>
              <a:custGeom>
                <a:avLst/>
                <a:gdLst>
                  <a:gd name="T0" fmla="+- 0 15888 11701"/>
                  <a:gd name="T1" fmla="*/ T0 w 4187"/>
                  <a:gd name="T2" fmla="+- 0 3924 3428"/>
                  <a:gd name="T3" fmla="*/ 3924 h 1564"/>
                  <a:gd name="T4" fmla="+- 0 13351 11701"/>
                  <a:gd name="T5" fmla="*/ T4 w 4187"/>
                  <a:gd name="T6" fmla="+- 0 3428 3428"/>
                  <a:gd name="T7" fmla="*/ 3428 h 1564"/>
                  <a:gd name="T8" fmla="+- 0 11701 11701"/>
                  <a:gd name="T9" fmla="*/ T8 w 4187"/>
                  <a:gd name="T10" fmla="+- 0 4351 3428"/>
                  <a:gd name="T11" fmla="*/ 4351 h 1564"/>
                  <a:gd name="T12" fmla="+- 0 14507 11701"/>
                  <a:gd name="T13" fmla="*/ T12 w 4187"/>
                  <a:gd name="T14" fmla="+- 0 4992 3428"/>
                  <a:gd name="T15" fmla="*/ 4992 h 1564"/>
                  <a:gd name="T16" fmla="+- 0 15888 11701"/>
                  <a:gd name="T17" fmla="*/ T16 w 4187"/>
                  <a:gd name="T18" fmla="+- 0 3924 3428"/>
                  <a:gd name="T19" fmla="*/ 3924 h 1564"/>
                </a:gdLst>
                <a:ahLst/>
                <a:cxnLst>
                  <a:cxn ang="0">
                    <a:pos x="T1" y="T3"/>
                  </a:cxn>
                  <a:cxn ang="0">
                    <a:pos x="T5" y="T7"/>
                  </a:cxn>
                  <a:cxn ang="0">
                    <a:pos x="T9" y="T11"/>
                  </a:cxn>
                  <a:cxn ang="0">
                    <a:pos x="T13" y="T15"/>
                  </a:cxn>
                  <a:cxn ang="0">
                    <a:pos x="T17" y="T19"/>
                  </a:cxn>
                </a:cxnLst>
                <a:rect l="0" t="0" r="r" b="b"/>
                <a:pathLst>
                  <a:path w="4187" h="1564">
                    <a:moveTo>
                      <a:pt x="4187" y="496"/>
                    </a:moveTo>
                    <a:lnTo>
                      <a:pt x="1650" y="0"/>
                    </a:lnTo>
                    <a:lnTo>
                      <a:pt x="0" y="923"/>
                    </a:lnTo>
                    <a:lnTo>
                      <a:pt x="2806" y="1564"/>
                    </a:lnTo>
                    <a:lnTo>
                      <a:pt x="418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40"/>
            <p:cNvGrpSpPr>
              <a:grpSpLocks/>
            </p:cNvGrpSpPr>
            <p:nvPr/>
          </p:nvGrpSpPr>
          <p:grpSpPr bwMode="auto">
            <a:xfrm>
              <a:off x="14509" y="3925"/>
              <a:ext cx="1379" cy="2433"/>
              <a:chOff x="14509" y="3925"/>
              <a:chExt cx="1379" cy="2433"/>
            </a:xfrm>
          </p:grpSpPr>
          <p:sp>
            <p:nvSpPr>
              <p:cNvPr id="96" name="Freeform 141"/>
              <p:cNvSpPr>
                <a:spLocks/>
              </p:cNvSpPr>
              <p:nvPr/>
            </p:nvSpPr>
            <p:spPr bwMode="auto">
              <a:xfrm>
                <a:off x="14509" y="3925"/>
                <a:ext cx="1379" cy="2433"/>
              </a:xfrm>
              <a:custGeom>
                <a:avLst/>
                <a:gdLst>
                  <a:gd name="T0" fmla="+- 0 15888 14509"/>
                  <a:gd name="T1" fmla="*/ T0 w 1379"/>
                  <a:gd name="T2" fmla="+- 0 3925 3925"/>
                  <a:gd name="T3" fmla="*/ 3925 h 2433"/>
                  <a:gd name="T4" fmla="+- 0 14509 14509"/>
                  <a:gd name="T5" fmla="*/ T4 w 1379"/>
                  <a:gd name="T6" fmla="+- 0 4990 3925"/>
                  <a:gd name="T7" fmla="*/ 4990 h 2433"/>
                  <a:gd name="T8" fmla="+- 0 14509 14509"/>
                  <a:gd name="T9" fmla="*/ T8 w 1379"/>
                  <a:gd name="T10" fmla="+- 0 6358 3925"/>
                  <a:gd name="T11" fmla="*/ 6358 h 2433"/>
                  <a:gd name="T12" fmla="+- 0 15888 14509"/>
                  <a:gd name="T13" fmla="*/ T12 w 1379"/>
                  <a:gd name="T14" fmla="+- 0 5076 3925"/>
                  <a:gd name="T15" fmla="*/ 5076 h 2433"/>
                  <a:gd name="T16" fmla="+- 0 15888 14509"/>
                  <a:gd name="T17" fmla="*/ T16 w 1379"/>
                  <a:gd name="T18" fmla="+- 0 3925 3925"/>
                  <a:gd name="T19" fmla="*/ 3925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42"/>
            <p:cNvGrpSpPr>
              <a:grpSpLocks/>
            </p:cNvGrpSpPr>
            <p:nvPr/>
          </p:nvGrpSpPr>
          <p:grpSpPr bwMode="auto">
            <a:xfrm>
              <a:off x="11694" y="4352"/>
              <a:ext cx="2815" cy="2015"/>
              <a:chOff x="11694" y="4352"/>
              <a:chExt cx="2815" cy="2015"/>
            </a:xfrm>
          </p:grpSpPr>
          <p:sp>
            <p:nvSpPr>
              <p:cNvPr id="95" name="Freeform 143"/>
              <p:cNvSpPr>
                <a:spLocks/>
              </p:cNvSpPr>
              <p:nvPr/>
            </p:nvSpPr>
            <p:spPr bwMode="auto">
              <a:xfrm>
                <a:off x="11694" y="4352"/>
                <a:ext cx="2815" cy="2015"/>
              </a:xfrm>
              <a:custGeom>
                <a:avLst/>
                <a:gdLst>
                  <a:gd name="T0" fmla="+- 0 14509 11694"/>
                  <a:gd name="T1" fmla="*/ T0 w 2815"/>
                  <a:gd name="T2" fmla="+- 0 6367 4352"/>
                  <a:gd name="T3" fmla="*/ 6367 h 2015"/>
                  <a:gd name="T4" fmla="+- 0 11694 11694"/>
                  <a:gd name="T5" fmla="*/ T4 w 2815"/>
                  <a:gd name="T6" fmla="+- 0 5655 4352"/>
                  <a:gd name="T7" fmla="*/ 5655 h 2015"/>
                  <a:gd name="T8" fmla="+- 0 11694 11694"/>
                  <a:gd name="T9" fmla="*/ T8 w 2815"/>
                  <a:gd name="T10" fmla="+- 0 4352 4352"/>
                  <a:gd name="T11" fmla="*/ 4352 h 2015"/>
                  <a:gd name="T12" fmla="+- 0 14509 11694"/>
                  <a:gd name="T13" fmla="*/ T12 w 2815"/>
                  <a:gd name="T14" fmla="+- 0 4991 4352"/>
                  <a:gd name="T15" fmla="*/ 4991 h 2015"/>
                  <a:gd name="T16" fmla="+- 0 14509 11694"/>
                  <a:gd name="T17" fmla="*/ T16 w 2815"/>
                  <a:gd name="T18" fmla="+- 0 6367 4352"/>
                  <a:gd name="T19" fmla="*/ 6367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44"/>
            <p:cNvGrpSpPr>
              <a:grpSpLocks/>
            </p:cNvGrpSpPr>
            <p:nvPr/>
          </p:nvGrpSpPr>
          <p:grpSpPr bwMode="auto">
            <a:xfrm>
              <a:off x="6157" y="7098"/>
              <a:ext cx="4193" cy="1564"/>
              <a:chOff x="6157" y="7098"/>
              <a:chExt cx="4193" cy="1564"/>
            </a:xfrm>
          </p:grpSpPr>
          <p:sp>
            <p:nvSpPr>
              <p:cNvPr id="94" name="Freeform 145"/>
              <p:cNvSpPr>
                <a:spLocks/>
              </p:cNvSpPr>
              <p:nvPr/>
            </p:nvSpPr>
            <p:spPr bwMode="auto">
              <a:xfrm>
                <a:off x="6157" y="7098"/>
                <a:ext cx="4193" cy="1564"/>
              </a:xfrm>
              <a:custGeom>
                <a:avLst/>
                <a:gdLst>
                  <a:gd name="T0" fmla="+- 0 10350 6157"/>
                  <a:gd name="T1" fmla="*/ T0 w 4193"/>
                  <a:gd name="T2" fmla="+- 0 7593 7098"/>
                  <a:gd name="T3" fmla="*/ 7593 h 1564"/>
                  <a:gd name="T4" fmla="+- 0 7813 6157"/>
                  <a:gd name="T5" fmla="*/ T4 w 4193"/>
                  <a:gd name="T6" fmla="+- 0 7098 7098"/>
                  <a:gd name="T7" fmla="*/ 7098 h 1564"/>
                  <a:gd name="T8" fmla="+- 0 6157 6157"/>
                  <a:gd name="T9" fmla="*/ T8 w 4193"/>
                  <a:gd name="T10" fmla="+- 0 8019 7098"/>
                  <a:gd name="T11" fmla="*/ 8019 h 1564"/>
                  <a:gd name="T12" fmla="+- 0 8968 6157"/>
                  <a:gd name="T13" fmla="*/ T12 w 4193"/>
                  <a:gd name="T14" fmla="+- 0 8661 7098"/>
                  <a:gd name="T15" fmla="*/ 8661 h 1564"/>
                  <a:gd name="T16" fmla="+- 0 10350 6157"/>
                  <a:gd name="T17" fmla="*/ T16 w 4193"/>
                  <a:gd name="T18" fmla="+- 0 7593 7098"/>
                  <a:gd name="T19" fmla="*/ 7593 h 1564"/>
                </a:gdLst>
                <a:ahLst/>
                <a:cxnLst>
                  <a:cxn ang="0">
                    <a:pos x="T1" y="T3"/>
                  </a:cxn>
                  <a:cxn ang="0">
                    <a:pos x="T5" y="T7"/>
                  </a:cxn>
                  <a:cxn ang="0">
                    <a:pos x="T9" y="T11"/>
                  </a:cxn>
                  <a:cxn ang="0">
                    <a:pos x="T13" y="T15"/>
                  </a:cxn>
                  <a:cxn ang="0">
                    <a:pos x="T17" y="T19"/>
                  </a:cxn>
                </a:cxnLst>
                <a:rect l="0" t="0" r="r" b="b"/>
                <a:pathLst>
                  <a:path w="4193" h="1564">
                    <a:moveTo>
                      <a:pt x="4193" y="495"/>
                    </a:moveTo>
                    <a:lnTo>
                      <a:pt x="1656" y="0"/>
                    </a:lnTo>
                    <a:lnTo>
                      <a:pt x="0" y="921"/>
                    </a:lnTo>
                    <a:lnTo>
                      <a:pt x="2811" y="1563"/>
                    </a:lnTo>
                    <a:lnTo>
                      <a:pt x="4193" y="49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6"/>
            <p:cNvGrpSpPr>
              <a:grpSpLocks/>
            </p:cNvGrpSpPr>
            <p:nvPr/>
          </p:nvGrpSpPr>
          <p:grpSpPr bwMode="auto">
            <a:xfrm>
              <a:off x="8971" y="7594"/>
              <a:ext cx="1379" cy="2433"/>
              <a:chOff x="8971" y="7594"/>
              <a:chExt cx="1379" cy="2433"/>
            </a:xfrm>
          </p:grpSpPr>
          <p:sp>
            <p:nvSpPr>
              <p:cNvPr id="93" name="Freeform 147"/>
              <p:cNvSpPr>
                <a:spLocks/>
              </p:cNvSpPr>
              <p:nvPr/>
            </p:nvSpPr>
            <p:spPr bwMode="auto">
              <a:xfrm>
                <a:off x="8971" y="7594"/>
                <a:ext cx="1379" cy="2433"/>
              </a:xfrm>
              <a:custGeom>
                <a:avLst/>
                <a:gdLst>
                  <a:gd name="T0" fmla="+- 0 10350 8971"/>
                  <a:gd name="T1" fmla="*/ T0 w 1379"/>
                  <a:gd name="T2" fmla="+- 0 7594 7594"/>
                  <a:gd name="T3" fmla="*/ 7594 h 2433"/>
                  <a:gd name="T4" fmla="+- 0 8971 8971"/>
                  <a:gd name="T5" fmla="*/ T4 w 1379"/>
                  <a:gd name="T6" fmla="+- 0 8659 7594"/>
                  <a:gd name="T7" fmla="*/ 8659 h 2433"/>
                  <a:gd name="T8" fmla="+- 0 8971 8971"/>
                  <a:gd name="T9" fmla="*/ T8 w 1379"/>
                  <a:gd name="T10" fmla="+- 0 10027 7594"/>
                  <a:gd name="T11" fmla="*/ 10027 h 2433"/>
                  <a:gd name="T12" fmla="+- 0 10350 8971"/>
                  <a:gd name="T13" fmla="*/ T12 w 1379"/>
                  <a:gd name="T14" fmla="+- 0 8746 7594"/>
                  <a:gd name="T15" fmla="*/ 8746 h 2433"/>
                  <a:gd name="T16" fmla="+- 0 10350 8971"/>
                  <a:gd name="T17" fmla="*/ T16 w 1379"/>
                  <a:gd name="T18" fmla="+- 0 7594 7594"/>
                  <a:gd name="T19" fmla="*/ 7594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2"/>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48"/>
            <p:cNvGrpSpPr>
              <a:grpSpLocks/>
            </p:cNvGrpSpPr>
            <p:nvPr/>
          </p:nvGrpSpPr>
          <p:grpSpPr bwMode="auto">
            <a:xfrm>
              <a:off x="6156" y="8021"/>
              <a:ext cx="2815" cy="2015"/>
              <a:chOff x="6156" y="8021"/>
              <a:chExt cx="2815" cy="2015"/>
            </a:xfrm>
          </p:grpSpPr>
          <p:sp>
            <p:nvSpPr>
              <p:cNvPr id="92" name="Freeform 149"/>
              <p:cNvSpPr>
                <a:spLocks/>
              </p:cNvSpPr>
              <p:nvPr/>
            </p:nvSpPr>
            <p:spPr bwMode="auto">
              <a:xfrm>
                <a:off x="6156" y="8021"/>
                <a:ext cx="2815" cy="2015"/>
              </a:xfrm>
              <a:custGeom>
                <a:avLst/>
                <a:gdLst>
                  <a:gd name="T0" fmla="+- 0 8971 6156"/>
                  <a:gd name="T1" fmla="*/ T0 w 2815"/>
                  <a:gd name="T2" fmla="+- 0 10036 8021"/>
                  <a:gd name="T3" fmla="*/ 10036 h 2015"/>
                  <a:gd name="T4" fmla="+- 0 6156 6156"/>
                  <a:gd name="T5" fmla="*/ T4 w 2815"/>
                  <a:gd name="T6" fmla="+- 0 9324 8021"/>
                  <a:gd name="T7" fmla="*/ 9324 h 2015"/>
                  <a:gd name="T8" fmla="+- 0 6156 6156"/>
                  <a:gd name="T9" fmla="*/ T8 w 2815"/>
                  <a:gd name="T10" fmla="+- 0 8021 8021"/>
                  <a:gd name="T11" fmla="*/ 8021 h 2015"/>
                  <a:gd name="T12" fmla="+- 0 8971 6156"/>
                  <a:gd name="T13" fmla="*/ T12 w 2815"/>
                  <a:gd name="T14" fmla="+- 0 8660 8021"/>
                  <a:gd name="T15" fmla="*/ 8660 h 2015"/>
                  <a:gd name="T16" fmla="+- 0 8971 6156"/>
                  <a:gd name="T17" fmla="*/ T16 w 2815"/>
                  <a:gd name="T18" fmla="+- 0 10036 8021"/>
                  <a:gd name="T19" fmla="*/ 10036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0" name="Group 150"/>
            <p:cNvGrpSpPr>
              <a:grpSpLocks/>
            </p:cNvGrpSpPr>
            <p:nvPr/>
          </p:nvGrpSpPr>
          <p:grpSpPr bwMode="auto">
            <a:xfrm>
              <a:off x="11691" y="7085"/>
              <a:ext cx="4197" cy="1564"/>
              <a:chOff x="11691" y="7085"/>
              <a:chExt cx="4197" cy="1564"/>
            </a:xfrm>
          </p:grpSpPr>
          <p:sp>
            <p:nvSpPr>
              <p:cNvPr id="91" name="Freeform 151"/>
              <p:cNvSpPr>
                <a:spLocks/>
              </p:cNvSpPr>
              <p:nvPr/>
            </p:nvSpPr>
            <p:spPr bwMode="auto">
              <a:xfrm>
                <a:off x="11691" y="7085"/>
                <a:ext cx="4197" cy="1564"/>
              </a:xfrm>
              <a:custGeom>
                <a:avLst/>
                <a:gdLst>
                  <a:gd name="T0" fmla="+- 0 15888 11691"/>
                  <a:gd name="T1" fmla="*/ T0 w 4197"/>
                  <a:gd name="T2" fmla="+- 0 7581 7085"/>
                  <a:gd name="T3" fmla="*/ 7581 h 1564"/>
                  <a:gd name="T4" fmla="+- 0 13351 11691"/>
                  <a:gd name="T5" fmla="*/ T4 w 4197"/>
                  <a:gd name="T6" fmla="+- 0 7085 7085"/>
                  <a:gd name="T7" fmla="*/ 7085 h 1564"/>
                  <a:gd name="T8" fmla="+- 0 11691 11691"/>
                  <a:gd name="T9" fmla="*/ T8 w 4197"/>
                  <a:gd name="T10" fmla="+- 0 8015 7085"/>
                  <a:gd name="T11" fmla="*/ 8015 h 1564"/>
                  <a:gd name="T12" fmla="+- 0 14507 11691"/>
                  <a:gd name="T13" fmla="*/ T12 w 4197"/>
                  <a:gd name="T14" fmla="+- 0 8649 7085"/>
                  <a:gd name="T15" fmla="*/ 8649 h 1564"/>
                  <a:gd name="T16" fmla="+- 0 15888 11691"/>
                  <a:gd name="T17" fmla="*/ T16 w 4197"/>
                  <a:gd name="T18" fmla="+- 0 7581 7085"/>
                  <a:gd name="T19" fmla="*/ 7581 h 1564"/>
                </a:gdLst>
                <a:ahLst/>
                <a:cxnLst>
                  <a:cxn ang="0">
                    <a:pos x="T1" y="T3"/>
                  </a:cxn>
                  <a:cxn ang="0">
                    <a:pos x="T5" y="T7"/>
                  </a:cxn>
                  <a:cxn ang="0">
                    <a:pos x="T9" y="T11"/>
                  </a:cxn>
                  <a:cxn ang="0">
                    <a:pos x="T13" y="T15"/>
                  </a:cxn>
                  <a:cxn ang="0">
                    <a:pos x="T17" y="T19"/>
                  </a:cxn>
                </a:cxnLst>
                <a:rect l="0" t="0" r="r" b="b"/>
                <a:pathLst>
                  <a:path w="4197" h="1564">
                    <a:moveTo>
                      <a:pt x="4197" y="496"/>
                    </a:moveTo>
                    <a:lnTo>
                      <a:pt x="1660" y="0"/>
                    </a:lnTo>
                    <a:lnTo>
                      <a:pt x="0" y="930"/>
                    </a:lnTo>
                    <a:lnTo>
                      <a:pt x="2816" y="1564"/>
                    </a:lnTo>
                    <a:lnTo>
                      <a:pt x="419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1" name="Group 152"/>
            <p:cNvGrpSpPr>
              <a:grpSpLocks/>
            </p:cNvGrpSpPr>
            <p:nvPr/>
          </p:nvGrpSpPr>
          <p:grpSpPr bwMode="auto">
            <a:xfrm>
              <a:off x="14509" y="7582"/>
              <a:ext cx="1379" cy="2433"/>
              <a:chOff x="14509" y="7582"/>
              <a:chExt cx="1379" cy="2433"/>
            </a:xfrm>
          </p:grpSpPr>
          <p:sp>
            <p:nvSpPr>
              <p:cNvPr id="90" name="Freeform 153"/>
              <p:cNvSpPr>
                <a:spLocks/>
              </p:cNvSpPr>
              <p:nvPr/>
            </p:nvSpPr>
            <p:spPr bwMode="auto">
              <a:xfrm>
                <a:off x="14509" y="7582"/>
                <a:ext cx="1379" cy="2433"/>
              </a:xfrm>
              <a:custGeom>
                <a:avLst/>
                <a:gdLst>
                  <a:gd name="T0" fmla="+- 0 15888 14509"/>
                  <a:gd name="T1" fmla="*/ T0 w 1379"/>
                  <a:gd name="T2" fmla="+- 0 7582 7582"/>
                  <a:gd name="T3" fmla="*/ 7582 h 2433"/>
                  <a:gd name="T4" fmla="+- 0 14509 14509"/>
                  <a:gd name="T5" fmla="*/ T4 w 1379"/>
                  <a:gd name="T6" fmla="+- 0 8647 7582"/>
                  <a:gd name="T7" fmla="*/ 8647 h 2433"/>
                  <a:gd name="T8" fmla="+- 0 14509 14509"/>
                  <a:gd name="T9" fmla="*/ T8 w 1379"/>
                  <a:gd name="T10" fmla="+- 0 10014 7582"/>
                  <a:gd name="T11" fmla="*/ 10014 h 2433"/>
                  <a:gd name="T12" fmla="+- 0 15888 14509"/>
                  <a:gd name="T13" fmla="*/ T12 w 1379"/>
                  <a:gd name="T14" fmla="+- 0 8733 7582"/>
                  <a:gd name="T15" fmla="*/ 8733 h 2433"/>
                  <a:gd name="T16" fmla="+- 0 15888 14509"/>
                  <a:gd name="T17" fmla="*/ T16 w 1379"/>
                  <a:gd name="T18" fmla="+- 0 7582 7582"/>
                  <a:gd name="T19" fmla="*/ 758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2"/>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2" name="Group 154"/>
            <p:cNvGrpSpPr>
              <a:grpSpLocks/>
            </p:cNvGrpSpPr>
            <p:nvPr/>
          </p:nvGrpSpPr>
          <p:grpSpPr bwMode="auto">
            <a:xfrm>
              <a:off x="7544" y="4667"/>
              <a:ext cx="2" cy="1334"/>
              <a:chOff x="7544" y="4667"/>
              <a:chExt cx="2" cy="1334"/>
            </a:xfrm>
          </p:grpSpPr>
          <p:sp>
            <p:nvSpPr>
              <p:cNvPr id="89" name="Freeform 155"/>
              <p:cNvSpPr>
                <a:spLocks/>
              </p:cNvSpPr>
              <p:nvPr/>
            </p:nvSpPr>
            <p:spPr bwMode="auto">
              <a:xfrm>
                <a:off x="7544" y="4667"/>
                <a:ext cx="2" cy="1334"/>
              </a:xfrm>
              <a:custGeom>
                <a:avLst/>
                <a:gdLst>
                  <a:gd name="T0" fmla="+- 0 4667 4667"/>
                  <a:gd name="T1" fmla="*/ 4667 h 1334"/>
                  <a:gd name="T2" fmla="+- 0 6001 4667"/>
                  <a:gd name="T3" fmla="*/ 6001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3" name="Group 156"/>
            <p:cNvGrpSpPr>
              <a:grpSpLocks/>
            </p:cNvGrpSpPr>
            <p:nvPr/>
          </p:nvGrpSpPr>
          <p:grpSpPr bwMode="auto">
            <a:xfrm>
              <a:off x="7549" y="3670"/>
              <a:ext cx="1542" cy="988"/>
              <a:chOff x="7549" y="3670"/>
              <a:chExt cx="1542" cy="988"/>
            </a:xfrm>
          </p:grpSpPr>
          <p:sp>
            <p:nvSpPr>
              <p:cNvPr id="88" name="Freeform 157"/>
              <p:cNvSpPr>
                <a:spLocks/>
              </p:cNvSpPr>
              <p:nvPr/>
            </p:nvSpPr>
            <p:spPr bwMode="auto">
              <a:xfrm>
                <a:off x="7549" y="3670"/>
                <a:ext cx="1542" cy="988"/>
              </a:xfrm>
              <a:custGeom>
                <a:avLst/>
                <a:gdLst>
                  <a:gd name="T0" fmla="+- 0 7549 7549"/>
                  <a:gd name="T1" fmla="*/ T0 w 1542"/>
                  <a:gd name="T2" fmla="+- 0 4658 3670"/>
                  <a:gd name="T3" fmla="*/ 4658 h 988"/>
                  <a:gd name="T4" fmla="+- 0 9091 7549"/>
                  <a:gd name="T5" fmla="*/ T4 w 1542"/>
                  <a:gd name="T6" fmla="+- 0 3670 3670"/>
                  <a:gd name="T7" fmla="*/ 3670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4" name="Group 158"/>
            <p:cNvGrpSpPr>
              <a:grpSpLocks/>
            </p:cNvGrpSpPr>
            <p:nvPr/>
          </p:nvGrpSpPr>
          <p:grpSpPr bwMode="auto">
            <a:xfrm>
              <a:off x="12069" y="4648"/>
              <a:ext cx="886" cy="1099"/>
              <a:chOff x="12069" y="4648"/>
              <a:chExt cx="886" cy="1099"/>
            </a:xfrm>
          </p:grpSpPr>
          <p:sp>
            <p:nvSpPr>
              <p:cNvPr id="87" name="Freeform 159"/>
              <p:cNvSpPr>
                <a:spLocks/>
              </p:cNvSpPr>
              <p:nvPr/>
            </p:nvSpPr>
            <p:spPr bwMode="auto">
              <a:xfrm>
                <a:off x="12069" y="4648"/>
                <a:ext cx="886" cy="1099"/>
              </a:xfrm>
              <a:custGeom>
                <a:avLst/>
                <a:gdLst>
                  <a:gd name="T0" fmla="+- 0 12954 12069"/>
                  <a:gd name="T1" fmla="*/ T0 w 886"/>
                  <a:gd name="T2" fmla="+- 0 4648 4648"/>
                  <a:gd name="T3" fmla="*/ 4648 h 1099"/>
                  <a:gd name="T4" fmla="+- 0 12069 12069"/>
                  <a:gd name="T5" fmla="*/ T4 w 886"/>
                  <a:gd name="T6" fmla="+- 0 5747 4648"/>
                  <a:gd name="T7" fmla="*/ 5747 h 1099"/>
                </a:gdLst>
                <a:ahLst/>
                <a:cxnLst>
                  <a:cxn ang="0">
                    <a:pos x="T1" y="T3"/>
                  </a:cxn>
                  <a:cxn ang="0">
                    <a:pos x="T5" y="T7"/>
                  </a:cxn>
                </a:cxnLst>
                <a:rect l="0" t="0" r="r" b="b"/>
                <a:pathLst>
                  <a:path w="886" h="1099">
                    <a:moveTo>
                      <a:pt x="885" y="0"/>
                    </a:moveTo>
                    <a:lnTo>
                      <a:pt x="0" y="1099"/>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5" name="Group 160"/>
            <p:cNvGrpSpPr>
              <a:grpSpLocks/>
            </p:cNvGrpSpPr>
            <p:nvPr/>
          </p:nvGrpSpPr>
          <p:grpSpPr bwMode="auto">
            <a:xfrm>
              <a:off x="12962" y="3667"/>
              <a:ext cx="1558" cy="981"/>
              <a:chOff x="12962" y="3667"/>
              <a:chExt cx="1558" cy="981"/>
            </a:xfrm>
          </p:grpSpPr>
          <p:sp>
            <p:nvSpPr>
              <p:cNvPr id="86" name="Freeform 161"/>
              <p:cNvSpPr>
                <a:spLocks/>
              </p:cNvSpPr>
              <p:nvPr/>
            </p:nvSpPr>
            <p:spPr bwMode="auto">
              <a:xfrm>
                <a:off x="12962" y="3667"/>
                <a:ext cx="1558" cy="981"/>
              </a:xfrm>
              <a:custGeom>
                <a:avLst/>
                <a:gdLst>
                  <a:gd name="T0" fmla="+- 0 12962 12962"/>
                  <a:gd name="T1" fmla="*/ T0 w 1558"/>
                  <a:gd name="T2" fmla="+- 0 4648 3667"/>
                  <a:gd name="T3" fmla="*/ 4648 h 981"/>
                  <a:gd name="T4" fmla="+- 0 14520 12962"/>
                  <a:gd name="T5" fmla="*/ T4 w 1558"/>
                  <a:gd name="T6" fmla="+- 0 3667 3667"/>
                  <a:gd name="T7" fmla="*/ 3667 h 981"/>
                </a:gdLst>
                <a:ahLst/>
                <a:cxnLst>
                  <a:cxn ang="0">
                    <a:pos x="T1" y="T3"/>
                  </a:cxn>
                  <a:cxn ang="0">
                    <a:pos x="T5" y="T7"/>
                  </a:cxn>
                </a:cxnLst>
                <a:rect l="0" t="0" r="r" b="b"/>
                <a:pathLst>
                  <a:path w="1558" h="981">
                    <a:moveTo>
                      <a:pt x="0" y="981"/>
                    </a:moveTo>
                    <a:lnTo>
                      <a:pt x="1558"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6" name="Group 162"/>
            <p:cNvGrpSpPr>
              <a:grpSpLocks/>
            </p:cNvGrpSpPr>
            <p:nvPr/>
          </p:nvGrpSpPr>
          <p:grpSpPr bwMode="auto">
            <a:xfrm>
              <a:off x="11691" y="8018"/>
              <a:ext cx="2815" cy="2015"/>
              <a:chOff x="11691" y="8018"/>
              <a:chExt cx="2815" cy="2015"/>
            </a:xfrm>
          </p:grpSpPr>
          <p:sp>
            <p:nvSpPr>
              <p:cNvPr id="85" name="Freeform 163"/>
              <p:cNvSpPr>
                <a:spLocks/>
              </p:cNvSpPr>
              <p:nvPr/>
            </p:nvSpPr>
            <p:spPr bwMode="auto">
              <a:xfrm>
                <a:off x="11691" y="8018"/>
                <a:ext cx="2815" cy="2015"/>
              </a:xfrm>
              <a:custGeom>
                <a:avLst/>
                <a:gdLst>
                  <a:gd name="T0" fmla="+- 0 14506 11691"/>
                  <a:gd name="T1" fmla="*/ T0 w 2815"/>
                  <a:gd name="T2" fmla="+- 0 10033 8018"/>
                  <a:gd name="T3" fmla="*/ 10033 h 2015"/>
                  <a:gd name="T4" fmla="+- 0 11691 11691"/>
                  <a:gd name="T5" fmla="*/ T4 w 2815"/>
                  <a:gd name="T6" fmla="+- 0 9321 8018"/>
                  <a:gd name="T7" fmla="*/ 9321 h 2015"/>
                  <a:gd name="T8" fmla="+- 0 11691 11691"/>
                  <a:gd name="T9" fmla="*/ T8 w 2815"/>
                  <a:gd name="T10" fmla="+- 0 8018 8018"/>
                  <a:gd name="T11" fmla="*/ 8018 h 2015"/>
                  <a:gd name="T12" fmla="+- 0 14506 11691"/>
                  <a:gd name="T13" fmla="*/ T12 w 2815"/>
                  <a:gd name="T14" fmla="+- 0 8657 8018"/>
                  <a:gd name="T15" fmla="*/ 8657 h 2015"/>
                  <a:gd name="T16" fmla="+- 0 14506 11691"/>
                  <a:gd name="T17" fmla="*/ T16 w 2815"/>
                  <a:gd name="T18" fmla="+- 0 10033 8018"/>
                  <a:gd name="T19" fmla="*/ 10033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7" name="Group 164"/>
            <p:cNvGrpSpPr>
              <a:grpSpLocks/>
            </p:cNvGrpSpPr>
            <p:nvPr/>
          </p:nvGrpSpPr>
          <p:grpSpPr bwMode="auto">
            <a:xfrm>
              <a:off x="13041" y="8336"/>
              <a:ext cx="2" cy="1334"/>
              <a:chOff x="13041" y="8336"/>
              <a:chExt cx="2" cy="1334"/>
            </a:xfrm>
          </p:grpSpPr>
          <p:sp>
            <p:nvSpPr>
              <p:cNvPr id="84" name="Freeform 165"/>
              <p:cNvSpPr>
                <a:spLocks/>
              </p:cNvSpPr>
              <p:nvPr/>
            </p:nvSpPr>
            <p:spPr bwMode="auto">
              <a:xfrm>
                <a:off x="13041" y="8336"/>
                <a:ext cx="2" cy="1334"/>
              </a:xfrm>
              <a:custGeom>
                <a:avLst/>
                <a:gdLst>
                  <a:gd name="T0" fmla="+- 0 8336 8336"/>
                  <a:gd name="T1" fmla="*/ 8336 h 1334"/>
                  <a:gd name="T2" fmla="+- 0 9670 8336"/>
                  <a:gd name="T3" fmla="*/ 9670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8" name="Group 166"/>
            <p:cNvGrpSpPr>
              <a:grpSpLocks/>
            </p:cNvGrpSpPr>
            <p:nvPr/>
          </p:nvGrpSpPr>
          <p:grpSpPr bwMode="auto">
            <a:xfrm>
              <a:off x="13038" y="7303"/>
              <a:ext cx="1404" cy="1037"/>
              <a:chOff x="13038" y="7303"/>
              <a:chExt cx="1404" cy="1037"/>
            </a:xfrm>
          </p:grpSpPr>
          <p:sp>
            <p:nvSpPr>
              <p:cNvPr id="83" name="Freeform 167"/>
              <p:cNvSpPr>
                <a:spLocks/>
              </p:cNvSpPr>
              <p:nvPr/>
            </p:nvSpPr>
            <p:spPr bwMode="auto">
              <a:xfrm>
                <a:off x="13038" y="7303"/>
                <a:ext cx="1404" cy="1037"/>
              </a:xfrm>
              <a:custGeom>
                <a:avLst/>
                <a:gdLst>
                  <a:gd name="T0" fmla="+- 0 13038 13038"/>
                  <a:gd name="T1" fmla="*/ T0 w 1404"/>
                  <a:gd name="T2" fmla="+- 0 8341 7303"/>
                  <a:gd name="T3" fmla="*/ 8341 h 1037"/>
                  <a:gd name="T4" fmla="+- 0 14443 13038"/>
                  <a:gd name="T5" fmla="*/ T4 w 1404"/>
                  <a:gd name="T6" fmla="+- 0 7303 7303"/>
                  <a:gd name="T7" fmla="*/ 7303 h 1037"/>
                </a:gdLst>
                <a:ahLst/>
                <a:cxnLst>
                  <a:cxn ang="0">
                    <a:pos x="T1" y="T3"/>
                  </a:cxn>
                  <a:cxn ang="0">
                    <a:pos x="T5" y="T7"/>
                  </a:cxn>
                </a:cxnLst>
                <a:rect l="0" t="0" r="r" b="b"/>
                <a:pathLst>
                  <a:path w="1404" h="1037">
                    <a:moveTo>
                      <a:pt x="0" y="1038"/>
                    </a:moveTo>
                    <a:lnTo>
                      <a:pt x="1405"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9" name="Group 168"/>
            <p:cNvGrpSpPr>
              <a:grpSpLocks/>
            </p:cNvGrpSpPr>
            <p:nvPr/>
          </p:nvGrpSpPr>
          <p:grpSpPr bwMode="auto">
            <a:xfrm>
              <a:off x="7464" y="8336"/>
              <a:ext cx="2" cy="1325"/>
              <a:chOff x="7464" y="8336"/>
              <a:chExt cx="2" cy="1325"/>
            </a:xfrm>
          </p:grpSpPr>
          <p:sp>
            <p:nvSpPr>
              <p:cNvPr id="82" name="Freeform 169"/>
              <p:cNvSpPr>
                <a:spLocks/>
              </p:cNvSpPr>
              <p:nvPr/>
            </p:nvSpPr>
            <p:spPr bwMode="auto">
              <a:xfrm>
                <a:off x="7464" y="8336"/>
                <a:ext cx="2" cy="1325"/>
              </a:xfrm>
              <a:custGeom>
                <a:avLst/>
                <a:gdLst>
                  <a:gd name="T0" fmla="+- 0 8336 8336"/>
                  <a:gd name="T1" fmla="*/ 8336 h 1325"/>
                  <a:gd name="T2" fmla="+- 0 9661 8336"/>
                  <a:gd name="T3" fmla="*/ 9661 h 1325"/>
                </a:gdLst>
                <a:ahLst/>
                <a:cxnLst>
                  <a:cxn ang="0">
                    <a:pos x="0" y="T1"/>
                  </a:cxn>
                  <a:cxn ang="0">
                    <a:pos x="0" y="T3"/>
                  </a:cxn>
                </a:cxnLst>
                <a:rect l="0" t="0" r="r" b="b"/>
                <a:pathLst>
                  <a:path h="1325">
                    <a:moveTo>
                      <a:pt x="0" y="0"/>
                    </a:moveTo>
                    <a:lnTo>
                      <a:pt x="0" y="1325"/>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80" name="Group 170"/>
            <p:cNvGrpSpPr>
              <a:grpSpLocks/>
            </p:cNvGrpSpPr>
            <p:nvPr/>
          </p:nvGrpSpPr>
          <p:grpSpPr bwMode="auto">
            <a:xfrm>
              <a:off x="7470" y="7339"/>
              <a:ext cx="1542" cy="988"/>
              <a:chOff x="7470" y="7339"/>
              <a:chExt cx="1542" cy="988"/>
            </a:xfrm>
          </p:grpSpPr>
          <p:sp>
            <p:nvSpPr>
              <p:cNvPr id="81" name="Freeform 171"/>
              <p:cNvSpPr>
                <a:spLocks/>
              </p:cNvSpPr>
              <p:nvPr/>
            </p:nvSpPr>
            <p:spPr bwMode="auto">
              <a:xfrm>
                <a:off x="7470" y="7339"/>
                <a:ext cx="1542" cy="988"/>
              </a:xfrm>
              <a:custGeom>
                <a:avLst/>
                <a:gdLst>
                  <a:gd name="T0" fmla="+- 0 7470 7470"/>
                  <a:gd name="T1" fmla="*/ T0 w 1542"/>
                  <a:gd name="T2" fmla="+- 0 8327 7339"/>
                  <a:gd name="T3" fmla="*/ 8327 h 988"/>
                  <a:gd name="T4" fmla="+- 0 9012 7470"/>
                  <a:gd name="T5" fmla="*/ T4 w 1542"/>
                  <a:gd name="T6" fmla="+- 0 7339 7339"/>
                  <a:gd name="T7" fmla="*/ 7339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3180" name="Rectangle 3179"/>
          <p:cNvSpPr/>
          <p:nvPr/>
        </p:nvSpPr>
        <p:spPr>
          <a:xfrm>
            <a:off x="4874687" y="2096392"/>
            <a:ext cx="295274" cy="369332"/>
          </a:xfrm>
          <a:prstGeom prst="rect">
            <a:avLst/>
          </a:prstGeom>
        </p:spPr>
        <p:txBody>
          <a:bodyPr wrap="none">
            <a:spAutoFit/>
          </a:bodyPr>
          <a:lstStyle/>
          <a:p>
            <a:r>
              <a:rPr lang="en-US" dirty="0"/>
              <a:t>a</a:t>
            </a:r>
            <a:endParaRPr lang="en-GB" dirty="0"/>
          </a:p>
        </p:txBody>
      </p:sp>
      <p:sp>
        <p:nvSpPr>
          <p:cNvPr id="3181" name="Rectangle 3180"/>
          <p:cNvSpPr/>
          <p:nvPr/>
        </p:nvSpPr>
        <p:spPr>
          <a:xfrm>
            <a:off x="6928534" y="2075678"/>
            <a:ext cx="312906" cy="369332"/>
          </a:xfrm>
          <a:prstGeom prst="rect">
            <a:avLst/>
          </a:prstGeom>
        </p:spPr>
        <p:txBody>
          <a:bodyPr wrap="none">
            <a:spAutoFit/>
          </a:bodyPr>
          <a:lstStyle/>
          <a:p>
            <a:r>
              <a:rPr lang="en-US" dirty="0"/>
              <a:t>b</a:t>
            </a:r>
            <a:endParaRPr lang="en-GB" dirty="0"/>
          </a:p>
        </p:txBody>
      </p:sp>
      <p:sp>
        <p:nvSpPr>
          <p:cNvPr id="3182" name="Rectangle 3181"/>
          <p:cNvSpPr/>
          <p:nvPr/>
        </p:nvSpPr>
        <p:spPr>
          <a:xfrm>
            <a:off x="4835350" y="4132182"/>
            <a:ext cx="290464" cy="369332"/>
          </a:xfrm>
          <a:prstGeom prst="rect">
            <a:avLst/>
          </a:prstGeom>
        </p:spPr>
        <p:txBody>
          <a:bodyPr wrap="none">
            <a:spAutoFit/>
          </a:bodyPr>
          <a:lstStyle/>
          <a:p>
            <a:r>
              <a:rPr lang="en-US" dirty="0"/>
              <a:t>c</a:t>
            </a:r>
            <a:endParaRPr lang="en-GB" dirty="0"/>
          </a:p>
        </p:txBody>
      </p:sp>
      <p:sp>
        <p:nvSpPr>
          <p:cNvPr id="3183" name="Rectangle 3182"/>
          <p:cNvSpPr/>
          <p:nvPr/>
        </p:nvSpPr>
        <p:spPr>
          <a:xfrm>
            <a:off x="6770478" y="4130915"/>
            <a:ext cx="316112" cy="369332"/>
          </a:xfrm>
          <a:prstGeom prst="rect">
            <a:avLst/>
          </a:prstGeom>
        </p:spPr>
        <p:txBody>
          <a:bodyPr wrap="none">
            <a:spAutoFit/>
          </a:bodyPr>
          <a:lstStyle/>
          <a:p>
            <a:r>
              <a:rPr lang="en-US" dirty="0"/>
              <a:t>d</a:t>
            </a:r>
            <a:endParaRPr lang="en-GB" dirty="0"/>
          </a:p>
        </p:txBody>
      </p:sp>
      <p:pic>
        <p:nvPicPr>
          <p:cNvPr id="1026" name="Picture 2" descr="http://bc.outcrop.org/images/structural/press4e/figure-11-17.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572000" y="4852126"/>
            <a:ext cx="4529138" cy="2005873"/>
          </a:xfrm>
          <a:prstGeom prst="rect">
            <a:avLst/>
          </a:prstGeom>
          <a:noFill/>
          <a:extLst>
            <a:ext uri="{909E8E84-426E-40DD-AFC4-6F175D3DCCD1}">
              <a14:hiddenFill xmlns:a14="http://schemas.microsoft.com/office/drawing/2010/main">
                <a:solidFill>
                  <a:srgbClr val="FFFFFF"/>
                </a:solidFill>
              </a14:hiddenFill>
            </a:ext>
          </a:extLst>
        </p:spPr>
      </p:pic>
      <p:cxnSp>
        <p:nvCxnSpPr>
          <p:cNvPr id="3184" name="Straight Arrow Connector 3183"/>
          <p:cNvCxnSpPr/>
          <p:nvPr/>
        </p:nvCxnSpPr>
        <p:spPr>
          <a:xfrm flipH="1" flipV="1">
            <a:off x="6466091" y="3567740"/>
            <a:ext cx="1706633" cy="144543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179" name="TextBox 3178"/>
          <p:cNvSpPr txBox="1"/>
          <p:nvPr/>
        </p:nvSpPr>
        <p:spPr>
          <a:xfrm>
            <a:off x="6278050" y="315169"/>
            <a:ext cx="1232051" cy="307777"/>
          </a:xfrm>
          <a:prstGeom prst="rect">
            <a:avLst/>
          </a:prstGeom>
          <a:noFill/>
        </p:spPr>
        <p:txBody>
          <a:bodyPr wrap="square" rtlCol="0">
            <a:spAutoFit/>
          </a:bodyPr>
          <a:lstStyle/>
          <a:p>
            <a:r>
              <a:rPr lang="en-GB" sz="1400" dirty="0" smtClean="0"/>
              <a:t>Axial Plane</a:t>
            </a:r>
            <a:endParaRPr lang="en-GB" sz="1400" dirty="0"/>
          </a:p>
        </p:txBody>
      </p:sp>
      <p:cxnSp>
        <p:nvCxnSpPr>
          <p:cNvPr id="3189" name="Straight Arrow Connector 3188"/>
          <p:cNvCxnSpPr>
            <a:stCxn id="3179" idx="1"/>
          </p:cNvCxnSpPr>
          <p:nvPr/>
        </p:nvCxnSpPr>
        <p:spPr>
          <a:xfrm flipH="1">
            <a:off x="5986956" y="469058"/>
            <a:ext cx="291094" cy="27677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3" name="Straight Arrow Connector 292"/>
          <p:cNvCxnSpPr/>
          <p:nvPr/>
        </p:nvCxnSpPr>
        <p:spPr>
          <a:xfrm>
            <a:off x="7276129" y="486545"/>
            <a:ext cx="704607" cy="36788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4" name="Curved Connector 183"/>
          <p:cNvCxnSpPr/>
          <p:nvPr/>
        </p:nvCxnSpPr>
        <p:spPr>
          <a:xfrm rot="5400000" flipH="1" flipV="1">
            <a:off x="6325460" y="4095353"/>
            <a:ext cx="1306104" cy="780572"/>
          </a:xfrm>
          <a:prstGeom prst="curvedConnector3">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811495"/>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052736"/>
            <a:ext cx="4572000" cy="2031325"/>
          </a:xfrm>
          <a:prstGeom prst="rect">
            <a:avLst/>
          </a:prstGeom>
        </p:spPr>
        <p:txBody>
          <a:bodyPr>
            <a:spAutoFit/>
          </a:bodyPr>
          <a:lstStyle/>
          <a:p>
            <a:pPr algn="just"/>
            <a:r>
              <a:rPr lang="en-US" b="1" dirty="0">
                <a:solidFill>
                  <a:srgbClr val="0070C0"/>
                </a:solidFill>
              </a:rPr>
              <a:t>Plunging folds </a:t>
            </a:r>
            <a:r>
              <a:rPr lang="en-US" dirty="0"/>
              <a:t>form the same repeating pattern as non-plunging folds, except their limbs converge around the axial traces.  </a:t>
            </a:r>
            <a:r>
              <a:rPr lang="en-US" b="1" dirty="0">
                <a:solidFill>
                  <a:srgbClr val="0070C0"/>
                </a:solidFill>
              </a:rPr>
              <a:t>The limbs of Synclines open in the direction they plunge (figure c); whilst the limbs of Anticlines close in the direction they plunge (figure d).</a:t>
            </a:r>
            <a:endParaRPr lang="en-GB" b="1" dirty="0">
              <a:solidFill>
                <a:srgbClr val="0070C0"/>
              </a:solidFill>
            </a:endParaRPr>
          </a:p>
        </p:txBody>
      </p:sp>
      <p:grpSp>
        <p:nvGrpSpPr>
          <p:cNvPr id="3" name="Group 2"/>
          <p:cNvGrpSpPr>
            <a:grpSpLocks/>
          </p:cNvGrpSpPr>
          <p:nvPr/>
        </p:nvGrpSpPr>
        <p:grpSpPr bwMode="auto">
          <a:xfrm>
            <a:off x="5346704" y="840902"/>
            <a:ext cx="3448157" cy="3932824"/>
            <a:chOff x="5844" y="3425"/>
            <a:chExt cx="10624" cy="7343"/>
          </a:xfrm>
        </p:grpSpPr>
        <p:grpSp>
          <p:nvGrpSpPr>
            <p:cNvPr id="4" name="Group 3"/>
            <p:cNvGrpSpPr>
              <a:grpSpLocks/>
            </p:cNvGrpSpPr>
            <p:nvPr/>
          </p:nvGrpSpPr>
          <p:grpSpPr bwMode="auto">
            <a:xfrm>
              <a:off x="5844" y="9527"/>
              <a:ext cx="10540" cy="1241"/>
              <a:chOff x="5844" y="9527"/>
              <a:chExt cx="10540" cy="1241"/>
            </a:xfrm>
          </p:grpSpPr>
          <p:sp>
            <p:nvSpPr>
              <p:cNvPr id="172" name="Freeform 4"/>
              <p:cNvSpPr>
                <a:spLocks/>
              </p:cNvSpPr>
              <p:nvPr/>
            </p:nvSpPr>
            <p:spPr bwMode="auto">
              <a:xfrm>
                <a:off x="5844" y="9527"/>
                <a:ext cx="10540" cy="1241"/>
              </a:xfrm>
              <a:custGeom>
                <a:avLst/>
                <a:gdLst>
                  <a:gd name="T0" fmla="+- 0 5844 5844"/>
                  <a:gd name="T1" fmla="*/ T0 w 10540"/>
                  <a:gd name="T2" fmla="+- 0 10769 9527"/>
                  <a:gd name="T3" fmla="*/ 10769 h 1241"/>
                  <a:gd name="T4" fmla="+- 0 16384 5844"/>
                  <a:gd name="T5" fmla="*/ T4 w 10540"/>
                  <a:gd name="T6" fmla="+- 0 10769 9527"/>
                  <a:gd name="T7" fmla="*/ 10769 h 1241"/>
                  <a:gd name="T8" fmla="+- 0 16384 5844"/>
                  <a:gd name="T9" fmla="*/ T8 w 10540"/>
                  <a:gd name="T10" fmla="+- 0 9527 9527"/>
                  <a:gd name="T11" fmla="*/ 9527 h 1241"/>
                  <a:gd name="T12" fmla="+- 0 5844 5844"/>
                  <a:gd name="T13" fmla="*/ T12 w 10540"/>
                  <a:gd name="T14" fmla="+- 0 9527 9527"/>
                  <a:gd name="T15" fmla="*/ 9527 h 1241"/>
                  <a:gd name="T16" fmla="+- 0 5844 5844"/>
                  <a:gd name="T17" fmla="*/ T16 w 10540"/>
                  <a:gd name="T18" fmla="+- 0 10769 9527"/>
                  <a:gd name="T19" fmla="*/ 10769 h 1241"/>
                </a:gdLst>
                <a:ahLst/>
                <a:cxnLst>
                  <a:cxn ang="0">
                    <a:pos x="T1" y="T3"/>
                  </a:cxn>
                  <a:cxn ang="0">
                    <a:pos x="T5" y="T7"/>
                  </a:cxn>
                  <a:cxn ang="0">
                    <a:pos x="T9" y="T11"/>
                  </a:cxn>
                  <a:cxn ang="0">
                    <a:pos x="T13" y="T15"/>
                  </a:cxn>
                  <a:cxn ang="0">
                    <a:pos x="T17" y="T19"/>
                  </a:cxn>
                </a:cxnLst>
                <a:rect l="0" t="0" r="r" b="b"/>
                <a:pathLst>
                  <a:path w="10540" h="1241">
                    <a:moveTo>
                      <a:pt x="0" y="1242"/>
                    </a:moveTo>
                    <a:lnTo>
                      <a:pt x="10540" y="1242"/>
                    </a:lnTo>
                    <a:lnTo>
                      <a:pt x="10540"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 name="Group 4"/>
            <p:cNvGrpSpPr>
              <a:grpSpLocks/>
            </p:cNvGrpSpPr>
            <p:nvPr/>
          </p:nvGrpSpPr>
          <p:grpSpPr bwMode="auto">
            <a:xfrm>
              <a:off x="6128" y="9312"/>
              <a:ext cx="10002" cy="1111"/>
              <a:chOff x="6128" y="9312"/>
              <a:chExt cx="10002" cy="1111"/>
            </a:xfrm>
          </p:grpSpPr>
          <p:sp>
            <p:nvSpPr>
              <p:cNvPr id="171" name="Freeform 6"/>
              <p:cNvSpPr>
                <a:spLocks/>
              </p:cNvSpPr>
              <p:nvPr/>
            </p:nvSpPr>
            <p:spPr bwMode="auto">
              <a:xfrm>
                <a:off x="6128" y="9312"/>
                <a:ext cx="10002" cy="1111"/>
              </a:xfrm>
              <a:custGeom>
                <a:avLst/>
                <a:gdLst>
                  <a:gd name="T0" fmla="+- 0 6128 6128"/>
                  <a:gd name="T1" fmla="*/ T0 w 10002"/>
                  <a:gd name="T2" fmla="+- 0 10423 9312"/>
                  <a:gd name="T3" fmla="*/ 10423 h 1111"/>
                  <a:gd name="T4" fmla="+- 0 16129 6128"/>
                  <a:gd name="T5" fmla="*/ T4 w 10002"/>
                  <a:gd name="T6" fmla="+- 0 10423 9312"/>
                  <a:gd name="T7" fmla="*/ 10423 h 1111"/>
                  <a:gd name="T8" fmla="+- 0 16129 6128"/>
                  <a:gd name="T9" fmla="*/ T8 w 10002"/>
                  <a:gd name="T10" fmla="+- 0 9312 9312"/>
                  <a:gd name="T11" fmla="*/ 9312 h 1111"/>
                  <a:gd name="T12" fmla="+- 0 6128 6128"/>
                  <a:gd name="T13" fmla="*/ T12 w 10002"/>
                  <a:gd name="T14" fmla="+- 0 9312 9312"/>
                  <a:gd name="T15" fmla="*/ 9312 h 1111"/>
                  <a:gd name="T16" fmla="+- 0 6128 6128"/>
                  <a:gd name="T17" fmla="*/ T16 w 10002"/>
                  <a:gd name="T18" fmla="+- 0 10423 9312"/>
                  <a:gd name="T19" fmla="*/ 10423 h 1111"/>
                </a:gdLst>
                <a:ahLst/>
                <a:cxnLst>
                  <a:cxn ang="0">
                    <a:pos x="T1" y="T3"/>
                  </a:cxn>
                  <a:cxn ang="0">
                    <a:pos x="T5" y="T7"/>
                  </a:cxn>
                  <a:cxn ang="0">
                    <a:pos x="T9" y="T11"/>
                  </a:cxn>
                  <a:cxn ang="0">
                    <a:pos x="T13" y="T15"/>
                  </a:cxn>
                  <a:cxn ang="0">
                    <a:pos x="T17" y="T19"/>
                  </a:cxn>
                </a:cxnLst>
                <a:rect l="0" t="0" r="r" b="b"/>
                <a:pathLst>
                  <a:path w="10002" h="1111">
                    <a:moveTo>
                      <a:pt x="0" y="1111"/>
                    </a:moveTo>
                    <a:lnTo>
                      <a:pt x="10001" y="1111"/>
                    </a:lnTo>
                    <a:lnTo>
                      <a:pt x="10001"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7"/>
            <p:cNvGrpSpPr>
              <a:grpSpLocks/>
            </p:cNvGrpSpPr>
            <p:nvPr/>
          </p:nvGrpSpPr>
          <p:grpSpPr bwMode="auto">
            <a:xfrm>
              <a:off x="8711" y="8605"/>
              <a:ext cx="254" cy="306"/>
              <a:chOff x="8711" y="8605"/>
              <a:chExt cx="254" cy="306"/>
            </a:xfrm>
          </p:grpSpPr>
          <p:sp>
            <p:nvSpPr>
              <p:cNvPr id="170" name="Freeform 8"/>
              <p:cNvSpPr>
                <a:spLocks/>
              </p:cNvSpPr>
              <p:nvPr/>
            </p:nvSpPr>
            <p:spPr bwMode="auto">
              <a:xfrm>
                <a:off x="8711" y="8605"/>
                <a:ext cx="254" cy="306"/>
              </a:xfrm>
              <a:custGeom>
                <a:avLst/>
                <a:gdLst>
                  <a:gd name="T0" fmla="+- 0 8711 8711"/>
                  <a:gd name="T1" fmla="*/ T0 w 254"/>
                  <a:gd name="T2" fmla="+- 0 8605 8605"/>
                  <a:gd name="T3" fmla="*/ 8605 h 306"/>
                  <a:gd name="T4" fmla="+- 0 8964 8711"/>
                  <a:gd name="T5" fmla="*/ T4 w 254"/>
                  <a:gd name="T6" fmla="+- 0 8911 8605"/>
                  <a:gd name="T7" fmla="*/ 8911 h 306"/>
                  <a:gd name="T8" fmla="+- 0 8966 8711"/>
                  <a:gd name="T9" fmla="*/ T8 w 254"/>
                  <a:gd name="T10" fmla="+- 0 8659 8605"/>
                  <a:gd name="T11" fmla="*/ 8659 h 306"/>
                  <a:gd name="T12" fmla="+- 0 8711 8711"/>
                  <a:gd name="T13" fmla="*/ T12 w 254"/>
                  <a:gd name="T14" fmla="+- 0 8605 8605"/>
                  <a:gd name="T15" fmla="*/ 8605 h 306"/>
                </a:gdLst>
                <a:ahLst/>
                <a:cxnLst>
                  <a:cxn ang="0">
                    <a:pos x="T1" y="T3"/>
                  </a:cxn>
                  <a:cxn ang="0">
                    <a:pos x="T5" y="T7"/>
                  </a:cxn>
                  <a:cxn ang="0">
                    <a:pos x="T9" y="T11"/>
                  </a:cxn>
                  <a:cxn ang="0">
                    <a:pos x="T13" y="T15"/>
                  </a:cxn>
                </a:cxnLst>
                <a:rect l="0" t="0" r="r" b="b"/>
                <a:pathLst>
                  <a:path w="254" h="306">
                    <a:moveTo>
                      <a:pt x="0" y="0"/>
                    </a:moveTo>
                    <a:lnTo>
                      <a:pt x="253" y="306"/>
                    </a:lnTo>
                    <a:lnTo>
                      <a:pt x="255" y="5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9"/>
            <p:cNvGrpSpPr>
              <a:grpSpLocks/>
            </p:cNvGrpSpPr>
            <p:nvPr/>
          </p:nvGrpSpPr>
          <p:grpSpPr bwMode="auto">
            <a:xfrm>
              <a:off x="8711" y="8458"/>
              <a:ext cx="538" cy="198"/>
              <a:chOff x="8711" y="8458"/>
              <a:chExt cx="538" cy="198"/>
            </a:xfrm>
          </p:grpSpPr>
          <p:sp>
            <p:nvSpPr>
              <p:cNvPr id="169" name="Freeform 10"/>
              <p:cNvSpPr>
                <a:spLocks/>
              </p:cNvSpPr>
              <p:nvPr/>
            </p:nvSpPr>
            <p:spPr bwMode="auto">
              <a:xfrm>
                <a:off x="8711" y="8458"/>
                <a:ext cx="538" cy="198"/>
              </a:xfrm>
              <a:custGeom>
                <a:avLst/>
                <a:gdLst>
                  <a:gd name="T0" fmla="+- 0 9249 8711"/>
                  <a:gd name="T1" fmla="*/ T0 w 538"/>
                  <a:gd name="T2" fmla="+- 0 8458 8458"/>
                  <a:gd name="T3" fmla="*/ 8458 h 198"/>
                  <a:gd name="T4" fmla="+- 0 8711 8711"/>
                  <a:gd name="T5" fmla="*/ T4 w 538"/>
                  <a:gd name="T6" fmla="+- 0 8595 8458"/>
                  <a:gd name="T7" fmla="*/ 8595 h 198"/>
                  <a:gd name="T8" fmla="+- 0 8977 8711"/>
                  <a:gd name="T9" fmla="*/ T8 w 538"/>
                  <a:gd name="T10" fmla="+- 0 8655 8458"/>
                  <a:gd name="T11" fmla="*/ 8655 h 198"/>
                  <a:gd name="T12" fmla="+- 0 9249 8711"/>
                  <a:gd name="T13" fmla="*/ T12 w 538"/>
                  <a:gd name="T14" fmla="+- 0 8458 8458"/>
                  <a:gd name="T15" fmla="*/ 8458 h 198"/>
                </a:gdLst>
                <a:ahLst/>
                <a:cxnLst>
                  <a:cxn ang="0">
                    <a:pos x="T1" y="T3"/>
                  </a:cxn>
                  <a:cxn ang="0">
                    <a:pos x="T5" y="T7"/>
                  </a:cxn>
                  <a:cxn ang="0">
                    <a:pos x="T9" y="T11"/>
                  </a:cxn>
                  <a:cxn ang="0">
                    <a:pos x="T13" y="T15"/>
                  </a:cxn>
                </a:cxnLst>
                <a:rect l="0" t="0" r="r" b="b"/>
                <a:pathLst>
                  <a:path w="538" h="198">
                    <a:moveTo>
                      <a:pt x="538" y="0"/>
                    </a:moveTo>
                    <a:lnTo>
                      <a:pt x="0" y="137"/>
                    </a:lnTo>
                    <a:lnTo>
                      <a:pt x="266" y="197"/>
                    </a:lnTo>
                    <a:lnTo>
                      <a:pt x="538"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11"/>
            <p:cNvGrpSpPr>
              <a:grpSpLocks/>
            </p:cNvGrpSpPr>
            <p:nvPr/>
          </p:nvGrpSpPr>
          <p:grpSpPr bwMode="auto">
            <a:xfrm>
              <a:off x="8974" y="8447"/>
              <a:ext cx="286" cy="480"/>
              <a:chOff x="8974" y="8447"/>
              <a:chExt cx="286" cy="480"/>
            </a:xfrm>
          </p:grpSpPr>
          <p:sp>
            <p:nvSpPr>
              <p:cNvPr id="168" name="Freeform 12"/>
              <p:cNvSpPr>
                <a:spLocks/>
              </p:cNvSpPr>
              <p:nvPr/>
            </p:nvSpPr>
            <p:spPr bwMode="auto">
              <a:xfrm>
                <a:off x="8974" y="8447"/>
                <a:ext cx="286" cy="480"/>
              </a:xfrm>
              <a:custGeom>
                <a:avLst/>
                <a:gdLst>
                  <a:gd name="T0" fmla="+- 0 9259 8974"/>
                  <a:gd name="T1" fmla="*/ T0 w 286"/>
                  <a:gd name="T2" fmla="+- 0 8447 8447"/>
                  <a:gd name="T3" fmla="*/ 8447 h 480"/>
                  <a:gd name="T4" fmla="+- 0 8974 8974"/>
                  <a:gd name="T5" fmla="*/ T4 w 286"/>
                  <a:gd name="T6" fmla="+- 0 8658 8447"/>
                  <a:gd name="T7" fmla="*/ 8658 h 480"/>
                  <a:gd name="T8" fmla="+- 0 8974 8974"/>
                  <a:gd name="T9" fmla="*/ T8 w 286"/>
                  <a:gd name="T10" fmla="+- 0 8927 8447"/>
                  <a:gd name="T11" fmla="*/ 8927 h 480"/>
                  <a:gd name="T12" fmla="+- 0 9259 8974"/>
                  <a:gd name="T13" fmla="*/ T12 w 286"/>
                  <a:gd name="T14" fmla="+- 0 8447 8447"/>
                  <a:gd name="T15" fmla="*/ 8447 h 480"/>
                </a:gdLst>
                <a:ahLst/>
                <a:cxnLst>
                  <a:cxn ang="0">
                    <a:pos x="T1" y="T3"/>
                  </a:cxn>
                  <a:cxn ang="0">
                    <a:pos x="T5" y="T7"/>
                  </a:cxn>
                  <a:cxn ang="0">
                    <a:pos x="T9" y="T11"/>
                  </a:cxn>
                  <a:cxn ang="0">
                    <a:pos x="T13" y="T15"/>
                  </a:cxn>
                </a:cxnLst>
                <a:rect l="0" t="0" r="r" b="b"/>
                <a:pathLst>
                  <a:path w="286" h="480">
                    <a:moveTo>
                      <a:pt x="285" y="0"/>
                    </a:moveTo>
                    <a:lnTo>
                      <a:pt x="0" y="211"/>
                    </a:lnTo>
                    <a:lnTo>
                      <a:pt x="0" y="480"/>
                    </a:lnTo>
                    <a:lnTo>
                      <a:pt x="285"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3"/>
            <p:cNvGrpSpPr>
              <a:grpSpLocks/>
            </p:cNvGrpSpPr>
            <p:nvPr/>
          </p:nvGrpSpPr>
          <p:grpSpPr bwMode="auto">
            <a:xfrm>
              <a:off x="7910" y="7717"/>
              <a:ext cx="2288" cy="812"/>
              <a:chOff x="7910" y="7717"/>
              <a:chExt cx="2288" cy="812"/>
            </a:xfrm>
          </p:grpSpPr>
          <p:sp>
            <p:nvSpPr>
              <p:cNvPr id="167" name="Freeform 14"/>
              <p:cNvSpPr>
                <a:spLocks/>
              </p:cNvSpPr>
              <p:nvPr/>
            </p:nvSpPr>
            <p:spPr bwMode="auto">
              <a:xfrm>
                <a:off x="7910" y="7717"/>
                <a:ext cx="2288" cy="812"/>
              </a:xfrm>
              <a:custGeom>
                <a:avLst/>
                <a:gdLst>
                  <a:gd name="T0" fmla="+- 0 10198 7910"/>
                  <a:gd name="T1" fmla="*/ T0 w 2288"/>
                  <a:gd name="T2" fmla="+- 0 7717 7717"/>
                  <a:gd name="T3" fmla="*/ 7717 h 812"/>
                  <a:gd name="T4" fmla="+- 0 7910 7910"/>
                  <a:gd name="T5" fmla="*/ T4 w 2288"/>
                  <a:gd name="T6" fmla="+- 0 8415 7717"/>
                  <a:gd name="T7" fmla="*/ 8415 h 812"/>
                  <a:gd name="T8" fmla="+- 0 8421 7910"/>
                  <a:gd name="T9" fmla="*/ T8 w 2288"/>
                  <a:gd name="T10" fmla="+- 0 8529 7717"/>
                  <a:gd name="T11" fmla="*/ 8529 h 812"/>
                  <a:gd name="T12" fmla="+- 0 9613 7910"/>
                  <a:gd name="T13" fmla="*/ T12 w 2288"/>
                  <a:gd name="T14" fmla="+- 0 8165 7717"/>
                  <a:gd name="T15" fmla="*/ 8165 h 812"/>
                  <a:gd name="T16" fmla="+- 0 10198 7910"/>
                  <a:gd name="T17" fmla="*/ T16 w 2288"/>
                  <a:gd name="T18" fmla="+- 0 7717 7717"/>
                  <a:gd name="T19" fmla="*/ 7717 h 812"/>
                </a:gdLst>
                <a:ahLst/>
                <a:cxnLst>
                  <a:cxn ang="0">
                    <a:pos x="T1" y="T3"/>
                  </a:cxn>
                  <a:cxn ang="0">
                    <a:pos x="T5" y="T7"/>
                  </a:cxn>
                  <a:cxn ang="0">
                    <a:pos x="T9" y="T11"/>
                  </a:cxn>
                  <a:cxn ang="0">
                    <a:pos x="T13" y="T15"/>
                  </a:cxn>
                  <a:cxn ang="0">
                    <a:pos x="T17" y="T19"/>
                  </a:cxn>
                </a:cxnLst>
                <a:rect l="0" t="0" r="r" b="b"/>
                <a:pathLst>
                  <a:path w="2288" h="812">
                    <a:moveTo>
                      <a:pt x="2288" y="0"/>
                    </a:moveTo>
                    <a:lnTo>
                      <a:pt x="0" y="698"/>
                    </a:lnTo>
                    <a:lnTo>
                      <a:pt x="511" y="812"/>
                    </a:lnTo>
                    <a:lnTo>
                      <a:pt x="1703" y="448"/>
                    </a:lnTo>
                    <a:lnTo>
                      <a:pt x="22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5"/>
            <p:cNvGrpSpPr>
              <a:grpSpLocks/>
            </p:cNvGrpSpPr>
            <p:nvPr/>
          </p:nvGrpSpPr>
          <p:grpSpPr bwMode="auto">
            <a:xfrm>
              <a:off x="7894" y="8426"/>
              <a:ext cx="1075" cy="1381"/>
              <a:chOff x="7894" y="8426"/>
              <a:chExt cx="1075" cy="1381"/>
            </a:xfrm>
          </p:grpSpPr>
          <p:sp>
            <p:nvSpPr>
              <p:cNvPr id="166" name="Freeform 16"/>
              <p:cNvSpPr>
                <a:spLocks/>
              </p:cNvSpPr>
              <p:nvPr/>
            </p:nvSpPr>
            <p:spPr bwMode="auto">
              <a:xfrm>
                <a:off x="7894" y="8426"/>
                <a:ext cx="1075" cy="1381"/>
              </a:xfrm>
              <a:custGeom>
                <a:avLst/>
                <a:gdLst>
                  <a:gd name="T0" fmla="+- 0 7894 7894"/>
                  <a:gd name="T1" fmla="*/ T0 w 1075"/>
                  <a:gd name="T2" fmla="+- 0 8426 8426"/>
                  <a:gd name="T3" fmla="*/ 8426 h 1381"/>
                  <a:gd name="T4" fmla="+- 0 8970 7894"/>
                  <a:gd name="T5" fmla="*/ T4 w 1075"/>
                  <a:gd name="T6" fmla="+- 0 9807 8426"/>
                  <a:gd name="T7" fmla="*/ 9807 h 1381"/>
                  <a:gd name="T8" fmla="+- 0 8970 7894"/>
                  <a:gd name="T9" fmla="*/ T8 w 1075"/>
                  <a:gd name="T10" fmla="+- 0 9269 8426"/>
                  <a:gd name="T11" fmla="*/ 9269 h 1381"/>
                  <a:gd name="T12" fmla="+- 0 8424 7894"/>
                  <a:gd name="T13" fmla="*/ T12 w 1075"/>
                  <a:gd name="T14" fmla="+- 0 8537 8426"/>
                  <a:gd name="T15" fmla="*/ 8537 h 1381"/>
                  <a:gd name="T16" fmla="+- 0 7894 7894"/>
                  <a:gd name="T17" fmla="*/ T16 w 1075"/>
                  <a:gd name="T18" fmla="+- 0 8426 8426"/>
                  <a:gd name="T19" fmla="*/ 8426 h 1381"/>
                </a:gdLst>
                <a:ahLst/>
                <a:cxnLst>
                  <a:cxn ang="0">
                    <a:pos x="T1" y="T3"/>
                  </a:cxn>
                  <a:cxn ang="0">
                    <a:pos x="T5" y="T7"/>
                  </a:cxn>
                  <a:cxn ang="0">
                    <a:pos x="T9" y="T11"/>
                  </a:cxn>
                  <a:cxn ang="0">
                    <a:pos x="T13" y="T15"/>
                  </a:cxn>
                  <a:cxn ang="0">
                    <a:pos x="T17" y="T19"/>
                  </a:cxn>
                </a:cxnLst>
                <a:rect l="0" t="0" r="r" b="b"/>
                <a:pathLst>
                  <a:path w="1075" h="1381">
                    <a:moveTo>
                      <a:pt x="0" y="0"/>
                    </a:moveTo>
                    <a:lnTo>
                      <a:pt x="1076" y="1381"/>
                    </a:lnTo>
                    <a:lnTo>
                      <a:pt x="1076" y="843"/>
                    </a:lnTo>
                    <a:lnTo>
                      <a:pt x="530" y="111"/>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7"/>
            <p:cNvGrpSpPr>
              <a:grpSpLocks/>
            </p:cNvGrpSpPr>
            <p:nvPr/>
          </p:nvGrpSpPr>
          <p:grpSpPr bwMode="auto">
            <a:xfrm>
              <a:off x="8972" y="7714"/>
              <a:ext cx="1236" cy="2114"/>
              <a:chOff x="8972" y="7714"/>
              <a:chExt cx="1236" cy="2114"/>
            </a:xfrm>
          </p:grpSpPr>
          <p:sp>
            <p:nvSpPr>
              <p:cNvPr id="165" name="Freeform 18"/>
              <p:cNvSpPr>
                <a:spLocks/>
              </p:cNvSpPr>
              <p:nvPr/>
            </p:nvSpPr>
            <p:spPr bwMode="auto">
              <a:xfrm>
                <a:off x="8972" y="7714"/>
                <a:ext cx="1236" cy="2114"/>
              </a:xfrm>
              <a:custGeom>
                <a:avLst/>
                <a:gdLst>
                  <a:gd name="T0" fmla="+- 0 10208 8972"/>
                  <a:gd name="T1" fmla="*/ T0 w 1236"/>
                  <a:gd name="T2" fmla="+- 0 7714 7714"/>
                  <a:gd name="T3" fmla="*/ 7714 h 2114"/>
                  <a:gd name="T4" fmla="+- 0 9634 8972"/>
                  <a:gd name="T5" fmla="*/ T4 w 1236"/>
                  <a:gd name="T6" fmla="+- 0 8152 7714"/>
                  <a:gd name="T7" fmla="*/ 8152 h 2114"/>
                  <a:gd name="T8" fmla="+- 0 8972 8972"/>
                  <a:gd name="T9" fmla="*/ T8 w 1236"/>
                  <a:gd name="T10" fmla="+- 0 9267 7714"/>
                  <a:gd name="T11" fmla="*/ 9267 h 2114"/>
                  <a:gd name="T12" fmla="+- 0 8975 8972"/>
                  <a:gd name="T13" fmla="*/ T12 w 1236"/>
                  <a:gd name="T14" fmla="+- 0 9828 7714"/>
                  <a:gd name="T15" fmla="*/ 9828 h 2114"/>
                  <a:gd name="T16" fmla="+- 0 10208 8972"/>
                  <a:gd name="T17" fmla="*/ T16 w 1236"/>
                  <a:gd name="T18" fmla="+- 0 7714 7714"/>
                  <a:gd name="T19" fmla="*/ 7714 h 2114"/>
                </a:gdLst>
                <a:ahLst/>
                <a:cxnLst>
                  <a:cxn ang="0">
                    <a:pos x="T1" y="T3"/>
                  </a:cxn>
                  <a:cxn ang="0">
                    <a:pos x="T5" y="T7"/>
                  </a:cxn>
                  <a:cxn ang="0">
                    <a:pos x="T9" y="T11"/>
                  </a:cxn>
                  <a:cxn ang="0">
                    <a:pos x="T13" y="T15"/>
                  </a:cxn>
                  <a:cxn ang="0">
                    <a:pos x="T17" y="T19"/>
                  </a:cxn>
                </a:cxnLst>
                <a:rect l="0" t="0" r="r" b="b"/>
                <a:pathLst>
                  <a:path w="1236" h="2114">
                    <a:moveTo>
                      <a:pt x="1236" y="0"/>
                    </a:moveTo>
                    <a:lnTo>
                      <a:pt x="662" y="438"/>
                    </a:lnTo>
                    <a:lnTo>
                      <a:pt x="0" y="1553"/>
                    </a:lnTo>
                    <a:lnTo>
                      <a:pt x="3" y="2114"/>
                    </a:lnTo>
                    <a:lnTo>
                      <a:pt x="123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9"/>
            <p:cNvGrpSpPr>
              <a:grpSpLocks/>
            </p:cNvGrpSpPr>
            <p:nvPr/>
          </p:nvGrpSpPr>
          <p:grpSpPr bwMode="auto">
            <a:xfrm>
              <a:off x="12761" y="8039"/>
              <a:ext cx="706" cy="376"/>
              <a:chOff x="12761" y="8039"/>
              <a:chExt cx="706" cy="376"/>
            </a:xfrm>
          </p:grpSpPr>
          <p:sp>
            <p:nvSpPr>
              <p:cNvPr id="164" name="Freeform 20"/>
              <p:cNvSpPr>
                <a:spLocks/>
              </p:cNvSpPr>
              <p:nvPr/>
            </p:nvSpPr>
            <p:spPr bwMode="auto">
              <a:xfrm>
                <a:off x="12761" y="8039"/>
                <a:ext cx="706" cy="376"/>
              </a:xfrm>
              <a:custGeom>
                <a:avLst/>
                <a:gdLst>
                  <a:gd name="T0" fmla="+- 0 13331 12761"/>
                  <a:gd name="T1" fmla="*/ T0 w 706"/>
                  <a:gd name="T2" fmla="+- 0 8049 8039"/>
                  <a:gd name="T3" fmla="*/ 8049 h 376"/>
                  <a:gd name="T4" fmla="+- 0 13273 12761"/>
                  <a:gd name="T5" fmla="*/ T4 w 706"/>
                  <a:gd name="T6" fmla="+- 0 8067 8039"/>
                  <a:gd name="T7" fmla="*/ 8067 h 376"/>
                  <a:gd name="T8" fmla="+- 0 13162 12761"/>
                  <a:gd name="T9" fmla="*/ T8 w 706"/>
                  <a:gd name="T10" fmla="+- 0 8108 8039"/>
                  <a:gd name="T11" fmla="*/ 8108 h 376"/>
                  <a:gd name="T12" fmla="+- 0 12761 12761"/>
                  <a:gd name="T13" fmla="*/ T12 w 706"/>
                  <a:gd name="T14" fmla="+- 0 8267 8039"/>
                  <a:gd name="T15" fmla="*/ 8267 h 376"/>
                  <a:gd name="T16" fmla="+- 0 13462 12761"/>
                  <a:gd name="T17" fmla="*/ T16 w 706"/>
                  <a:gd name="T18" fmla="+- 0 8425 8039"/>
                  <a:gd name="T19" fmla="*/ 8425 h 376"/>
                  <a:gd name="T20" fmla="+- 0 13465 12761"/>
                  <a:gd name="T21" fmla="*/ T20 w 706"/>
                  <a:gd name="T22" fmla="+- 0 8362 8039"/>
                  <a:gd name="T23" fmla="*/ 8362 h 376"/>
                  <a:gd name="T24" fmla="+- 0 13467 12761"/>
                  <a:gd name="T25" fmla="*/ T24 w 706"/>
                  <a:gd name="T26" fmla="+- 0 8260 8039"/>
                  <a:gd name="T27" fmla="*/ 8260 h 376"/>
                  <a:gd name="T28" fmla="+- 0 13466 12761"/>
                  <a:gd name="T29" fmla="*/ T28 w 706"/>
                  <a:gd name="T30" fmla="+- 0 8232 8039"/>
                  <a:gd name="T31" fmla="*/ 8232 h 376"/>
                  <a:gd name="T32" fmla="+- 0 13461 12761"/>
                  <a:gd name="T33" fmla="*/ T32 w 706"/>
                  <a:gd name="T34" fmla="+- 0 8151 8039"/>
                  <a:gd name="T35" fmla="*/ 8151 h 376"/>
                  <a:gd name="T36" fmla="+- 0 13448 12761"/>
                  <a:gd name="T37" fmla="*/ T36 w 706"/>
                  <a:gd name="T38" fmla="+- 0 8085 8039"/>
                  <a:gd name="T39" fmla="*/ 8085 h 376"/>
                  <a:gd name="T40" fmla="+- 0 13421 12761"/>
                  <a:gd name="T41" fmla="*/ T40 w 706"/>
                  <a:gd name="T42" fmla="+- 0 8049 8039"/>
                  <a:gd name="T43" fmla="*/ 8049 h 376"/>
                  <a:gd name="T44" fmla="+- 0 13331 12761"/>
                  <a:gd name="T45" fmla="*/ T44 w 706"/>
                  <a:gd name="T46" fmla="+- 0 8049 8039"/>
                  <a:gd name="T47" fmla="*/ 8049 h 3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706" h="376">
                    <a:moveTo>
                      <a:pt x="570" y="10"/>
                    </a:moveTo>
                    <a:lnTo>
                      <a:pt x="512" y="28"/>
                    </a:lnTo>
                    <a:lnTo>
                      <a:pt x="401" y="69"/>
                    </a:lnTo>
                    <a:lnTo>
                      <a:pt x="0" y="228"/>
                    </a:lnTo>
                    <a:lnTo>
                      <a:pt x="701" y="386"/>
                    </a:lnTo>
                    <a:lnTo>
                      <a:pt x="704" y="323"/>
                    </a:lnTo>
                    <a:lnTo>
                      <a:pt x="706" y="221"/>
                    </a:lnTo>
                    <a:lnTo>
                      <a:pt x="705" y="193"/>
                    </a:lnTo>
                    <a:lnTo>
                      <a:pt x="700" y="112"/>
                    </a:lnTo>
                    <a:lnTo>
                      <a:pt x="687" y="46"/>
                    </a:lnTo>
                    <a:lnTo>
                      <a:pt x="660" y="10"/>
                    </a:lnTo>
                    <a:lnTo>
                      <a:pt x="570" y="1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21"/>
            <p:cNvGrpSpPr>
              <a:grpSpLocks/>
            </p:cNvGrpSpPr>
            <p:nvPr/>
          </p:nvGrpSpPr>
          <p:grpSpPr bwMode="auto">
            <a:xfrm>
              <a:off x="12244" y="8141"/>
              <a:ext cx="1682" cy="1100"/>
              <a:chOff x="12244" y="8141"/>
              <a:chExt cx="1682" cy="1100"/>
            </a:xfrm>
          </p:grpSpPr>
          <p:sp>
            <p:nvSpPr>
              <p:cNvPr id="163" name="Freeform 22"/>
              <p:cNvSpPr>
                <a:spLocks/>
              </p:cNvSpPr>
              <p:nvPr/>
            </p:nvSpPr>
            <p:spPr bwMode="auto">
              <a:xfrm>
                <a:off x="12244" y="8141"/>
                <a:ext cx="1682" cy="1100"/>
              </a:xfrm>
              <a:custGeom>
                <a:avLst/>
                <a:gdLst>
                  <a:gd name="T0" fmla="+- 0 12244 12244"/>
                  <a:gd name="T1" fmla="*/ T0 w 1682"/>
                  <a:gd name="T2" fmla="+- 0 8141 8141"/>
                  <a:gd name="T3" fmla="*/ 8141 h 1100"/>
                  <a:gd name="T4" fmla="+- 0 12462 12244"/>
                  <a:gd name="T5" fmla="*/ T4 w 1682"/>
                  <a:gd name="T6" fmla="+- 0 8521 8141"/>
                  <a:gd name="T7" fmla="*/ 8521 h 1100"/>
                  <a:gd name="T8" fmla="+- 0 12508 12244"/>
                  <a:gd name="T9" fmla="*/ T8 w 1682"/>
                  <a:gd name="T10" fmla="+- 0 8601 8141"/>
                  <a:gd name="T11" fmla="*/ 8601 h 1100"/>
                  <a:gd name="T12" fmla="+- 0 12660 12244"/>
                  <a:gd name="T13" fmla="*/ T12 w 1682"/>
                  <a:gd name="T14" fmla="+- 0 8864 8141"/>
                  <a:gd name="T15" fmla="*/ 8864 h 1100"/>
                  <a:gd name="T16" fmla="+- 0 12731 12244"/>
                  <a:gd name="T17" fmla="*/ T16 w 1682"/>
                  <a:gd name="T18" fmla="+- 0 8985 8141"/>
                  <a:gd name="T19" fmla="*/ 8985 h 1100"/>
                  <a:gd name="T20" fmla="+- 0 12764 12244"/>
                  <a:gd name="T21" fmla="*/ T20 w 1682"/>
                  <a:gd name="T22" fmla="+- 0 9039 8141"/>
                  <a:gd name="T23" fmla="*/ 9039 h 1100"/>
                  <a:gd name="T24" fmla="+- 0 12820 12244"/>
                  <a:gd name="T25" fmla="*/ T24 w 1682"/>
                  <a:gd name="T26" fmla="+- 0 9132 8141"/>
                  <a:gd name="T27" fmla="*/ 9132 h 1100"/>
                  <a:gd name="T28" fmla="+- 0 12867 12244"/>
                  <a:gd name="T29" fmla="*/ T28 w 1682"/>
                  <a:gd name="T30" fmla="+- 0 9186 8141"/>
                  <a:gd name="T31" fmla="*/ 9186 h 1100"/>
                  <a:gd name="T32" fmla="+- 0 12920 12244"/>
                  <a:gd name="T33" fmla="*/ T32 w 1682"/>
                  <a:gd name="T34" fmla="+- 0 9218 8141"/>
                  <a:gd name="T35" fmla="*/ 9218 h 1100"/>
                  <a:gd name="T36" fmla="+- 0 12988 12244"/>
                  <a:gd name="T37" fmla="*/ T36 w 1682"/>
                  <a:gd name="T38" fmla="+- 0 9239 8141"/>
                  <a:gd name="T39" fmla="*/ 9239 h 1100"/>
                  <a:gd name="T40" fmla="+- 0 13017 12244"/>
                  <a:gd name="T41" fmla="*/ T40 w 1682"/>
                  <a:gd name="T42" fmla="+- 0 9242 8141"/>
                  <a:gd name="T43" fmla="*/ 9242 h 1100"/>
                  <a:gd name="T44" fmla="+- 0 13034 12244"/>
                  <a:gd name="T45" fmla="*/ T44 w 1682"/>
                  <a:gd name="T46" fmla="+- 0 9241 8141"/>
                  <a:gd name="T47" fmla="*/ 9241 h 1100"/>
                  <a:gd name="T48" fmla="+- 0 13094 12244"/>
                  <a:gd name="T49" fmla="*/ T48 w 1682"/>
                  <a:gd name="T50" fmla="+- 0 9229 8141"/>
                  <a:gd name="T51" fmla="*/ 9229 h 1100"/>
                  <a:gd name="T52" fmla="+- 0 13162 12244"/>
                  <a:gd name="T53" fmla="*/ T52 w 1682"/>
                  <a:gd name="T54" fmla="+- 0 9193 8141"/>
                  <a:gd name="T55" fmla="*/ 9193 h 1100"/>
                  <a:gd name="T56" fmla="+- 0 13210 12244"/>
                  <a:gd name="T57" fmla="*/ T56 w 1682"/>
                  <a:gd name="T58" fmla="+- 0 9158 8141"/>
                  <a:gd name="T59" fmla="*/ 9158 h 1100"/>
                  <a:gd name="T60" fmla="+- 0 13273 12244"/>
                  <a:gd name="T61" fmla="*/ T60 w 1682"/>
                  <a:gd name="T62" fmla="+- 0 9110 8141"/>
                  <a:gd name="T63" fmla="*/ 9110 h 1100"/>
                  <a:gd name="T64" fmla="+- 0 13338 12244"/>
                  <a:gd name="T65" fmla="*/ T64 w 1682"/>
                  <a:gd name="T66" fmla="+- 0 9057 8141"/>
                  <a:gd name="T67" fmla="*/ 9057 h 1100"/>
                  <a:gd name="T68" fmla="+- 0 13390 12244"/>
                  <a:gd name="T69" fmla="*/ T68 w 1682"/>
                  <a:gd name="T70" fmla="+- 0 9012 8141"/>
                  <a:gd name="T71" fmla="*/ 9012 h 1100"/>
                  <a:gd name="T72" fmla="+- 0 13492 12244"/>
                  <a:gd name="T73" fmla="*/ T72 w 1682"/>
                  <a:gd name="T74" fmla="+- 0 8920 8141"/>
                  <a:gd name="T75" fmla="*/ 8920 h 1100"/>
                  <a:gd name="T76" fmla="+- 0 13777 12244"/>
                  <a:gd name="T77" fmla="*/ T76 w 1682"/>
                  <a:gd name="T78" fmla="+- 0 8659 8141"/>
                  <a:gd name="T79" fmla="*/ 8659 h 1100"/>
                  <a:gd name="T80" fmla="+- 0 13054 12244"/>
                  <a:gd name="T81" fmla="*/ T80 w 1682"/>
                  <a:gd name="T82" fmla="+- 0 8659 8141"/>
                  <a:gd name="T83" fmla="*/ 8659 h 1100"/>
                  <a:gd name="T84" fmla="+- 0 13040 12244"/>
                  <a:gd name="T85" fmla="*/ T84 w 1682"/>
                  <a:gd name="T86" fmla="+- 0 8655 8141"/>
                  <a:gd name="T87" fmla="*/ 8655 h 1100"/>
                  <a:gd name="T88" fmla="+- 0 12983 12244"/>
                  <a:gd name="T89" fmla="*/ T88 w 1682"/>
                  <a:gd name="T90" fmla="+- 0 8621 8141"/>
                  <a:gd name="T91" fmla="*/ 8621 h 1100"/>
                  <a:gd name="T92" fmla="+- 0 12933 12244"/>
                  <a:gd name="T93" fmla="*/ T92 w 1682"/>
                  <a:gd name="T94" fmla="+- 0 8562 8141"/>
                  <a:gd name="T95" fmla="*/ 8562 h 1100"/>
                  <a:gd name="T96" fmla="+- 0 12891 12244"/>
                  <a:gd name="T97" fmla="*/ T96 w 1682"/>
                  <a:gd name="T98" fmla="+- 0 8496 8141"/>
                  <a:gd name="T99" fmla="*/ 8496 h 1100"/>
                  <a:gd name="T100" fmla="+- 0 12854 12244"/>
                  <a:gd name="T101" fmla="*/ T100 w 1682"/>
                  <a:gd name="T102" fmla="+- 0 8434 8141"/>
                  <a:gd name="T103" fmla="*/ 8434 h 1100"/>
                  <a:gd name="T104" fmla="+- 0 12750 12244"/>
                  <a:gd name="T105" fmla="*/ T104 w 1682"/>
                  <a:gd name="T106" fmla="+- 0 8257 8141"/>
                  <a:gd name="T107" fmla="*/ 8257 h 1100"/>
                  <a:gd name="T108" fmla="+- 0 12244 12244"/>
                  <a:gd name="T109" fmla="*/ T108 w 1682"/>
                  <a:gd name="T110" fmla="+- 0 8141 8141"/>
                  <a:gd name="T111" fmla="*/ 8141 h 110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682" h="1100">
                    <a:moveTo>
                      <a:pt x="0" y="0"/>
                    </a:moveTo>
                    <a:lnTo>
                      <a:pt x="218" y="380"/>
                    </a:lnTo>
                    <a:lnTo>
                      <a:pt x="264" y="460"/>
                    </a:lnTo>
                    <a:lnTo>
                      <a:pt x="416" y="723"/>
                    </a:lnTo>
                    <a:lnTo>
                      <a:pt x="487" y="844"/>
                    </a:lnTo>
                    <a:lnTo>
                      <a:pt x="520" y="898"/>
                    </a:lnTo>
                    <a:lnTo>
                      <a:pt x="576" y="991"/>
                    </a:lnTo>
                    <a:lnTo>
                      <a:pt x="623" y="1045"/>
                    </a:lnTo>
                    <a:lnTo>
                      <a:pt x="676" y="1077"/>
                    </a:lnTo>
                    <a:lnTo>
                      <a:pt x="744" y="1098"/>
                    </a:lnTo>
                    <a:lnTo>
                      <a:pt x="773" y="1101"/>
                    </a:lnTo>
                    <a:lnTo>
                      <a:pt x="790" y="1100"/>
                    </a:lnTo>
                    <a:lnTo>
                      <a:pt x="850" y="1088"/>
                    </a:lnTo>
                    <a:lnTo>
                      <a:pt x="918" y="1052"/>
                    </a:lnTo>
                    <a:lnTo>
                      <a:pt x="966" y="1017"/>
                    </a:lnTo>
                    <a:lnTo>
                      <a:pt x="1029" y="969"/>
                    </a:lnTo>
                    <a:lnTo>
                      <a:pt x="1094" y="916"/>
                    </a:lnTo>
                    <a:lnTo>
                      <a:pt x="1146" y="871"/>
                    </a:lnTo>
                    <a:lnTo>
                      <a:pt x="1248" y="779"/>
                    </a:lnTo>
                    <a:lnTo>
                      <a:pt x="1533" y="518"/>
                    </a:lnTo>
                    <a:lnTo>
                      <a:pt x="810" y="518"/>
                    </a:lnTo>
                    <a:lnTo>
                      <a:pt x="796" y="514"/>
                    </a:lnTo>
                    <a:lnTo>
                      <a:pt x="739" y="480"/>
                    </a:lnTo>
                    <a:lnTo>
                      <a:pt x="689" y="421"/>
                    </a:lnTo>
                    <a:lnTo>
                      <a:pt x="647" y="355"/>
                    </a:lnTo>
                    <a:lnTo>
                      <a:pt x="610" y="293"/>
                    </a:lnTo>
                    <a:lnTo>
                      <a:pt x="506" y="116"/>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3"/>
            <p:cNvGrpSpPr>
              <a:grpSpLocks/>
            </p:cNvGrpSpPr>
            <p:nvPr/>
          </p:nvGrpSpPr>
          <p:grpSpPr bwMode="auto">
            <a:xfrm>
              <a:off x="12272" y="7689"/>
              <a:ext cx="1676" cy="841"/>
              <a:chOff x="12272" y="7689"/>
              <a:chExt cx="1676" cy="841"/>
            </a:xfrm>
          </p:grpSpPr>
          <p:sp>
            <p:nvSpPr>
              <p:cNvPr id="161" name="Freeform 24"/>
              <p:cNvSpPr>
                <a:spLocks/>
              </p:cNvSpPr>
              <p:nvPr/>
            </p:nvSpPr>
            <p:spPr bwMode="auto">
              <a:xfrm>
                <a:off x="12272" y="7689"/>
                <a:ext cx="1676" cy="841"/>
              </a:xfrm>
              <a:custGeom>
                <a:avLst/>
                <a:gdLst>
                  <a:gd name="T0" fmla="+- 0 13948 12272"/>
                  <a:gd name="T1" fmla="*/ T0 w 1676"/>
                  <a:gd name="T2" fmla="+- 0 8022 7689"/>
                  <a:gd name="T3" fmla="*/ 8022 h 841"/>
                  <a:gd name="T4" fmla="+- 0 13372 12272"/>
                  <a:gd name="T5" fmla="*/ T4 w 1676"/>
                  <a:gd name="T6" fmla="+- 0 8022 7689"/>
                  <a:gd name="T7" fmla="*/ 8022 h 841"/>
                  <a:gd name="T8" fmla="+- 0 13381 12272"/>
                  <a:gd name="T9" fmla="*/ T8 w 1676"/>
                  <a:gd name="T10" fmla="+- 0 8022 7689"/>
                  <a:gd name="T11" fmla="*/ 8022 h 841"/>
                  <a:gd name="T12" fmla="+- 0 13390 12272"/>
                  <a:gd name="T13" fmla="*/ T12 w 1676"/>
                  <a:gd name="T14" fmla="+- 0 8024 7689"/>
                  <a:gd name="T15" fmla="*/ 8024 h 841"/>
                  <a:gd name="T16" fmla="+- 0 13436 12272"/>
                  <a:gd name="T17" fmla="*/ T16 w 1676"/>
                  <a:gd name="T18" fmla="+- 0 8068 7689"/>
                  <a:gd name="T19" fmla="*/ 8068 h 841"/>
                  <a:gd name="T20" fmla="+- 0 13449 12272"/>
                  <a:gd name="T21" fmla="*/ T20 w 1676"/>
                  <a:gd name="T22" fmla="+- 0 8133 7689"/>
                  <a:gd name="T23" fmla="*/ 8133 h 841"/>
                  <a:gd name="T24" fmla="+- 0 13454 12272"/>
                  <a:gd name="T25" fmla="*/ T24 w 1676"/>
                  <a:gd name="T26" fmla="+- 0 8215 7689"/>
                  <a:gd name="T27" fmla="*/ 8215 h 841"/>
                  <a:gd name="T28" fmla="+- 0 13455 12272"/>
                  <a:gd name="T29" fmla="*/ T28 w 1676"/>
                  <a:gd name="T30" fmla="+- 0 8270 7689"/>
                  <a:gd name="T31" fmla="*/ 8270 h 841"/>
                  <a:gd name="T32" fmla="+- 0 13455 12272"/>
                  <a:gd name="T33" fmla="*/ T32 w 1676"/>
                  <a:gd name="T34" fmla="+- 0 8297 7689"/>
                  <a:gd name="T35" fmla="*/ 8297 h 841"/>
                  <a:gd name="T36" fmla="+- 0 13452 12272"/>
                  <a:gd name="T37" fmla="*/ T36 w 1676"/>
                  <a:gd name="T38" fmla="+- 0 8365 7689"/>
                  <a:gd name="T39" fmla="*/ 8365 h 841"/>
                  <a:gd name="T40" fmla="+- 0 13450 12272"/>
                  <a:gd name="T41" fmla="*/ T40 w 1676"/>
                  <a:gd name="T42" fmla="+- 0 8407 7689"/>
                  <a:gd name="T43" fmla="*/ 8407 h 841"/>
                  <a:gd name="T44" fmla="+- 0 13922 12272"/>
                  <a:gd name="T45" fmla="*/ T44 w 1676"/>
                  <a:gd name="T46" fmla="+- 0 8531 7689"/>
                  <a:gd name="T47" fmla="*/ 8531 h 841"/>
                  <a:gd name="T48" fmla="+- 0 13930 12272"/>
                  <a:gd name="T49" fmla="*/ T48 w 1676"/>
                  <a:gd name="T50" fmla="+- 0 8401 7689"/>
                  <a:gd name="T51" fmla="*/ 8401 h 841"/>
                  <a:gd name="T52" fmla="+- 0 13936 12272"/>
                  <a:gd name="T53" fmla="*/ T52 w 1676"/>
                  <a:gd name="T54" fmla="+- 0 8295 7689"/>
                  <a:gd name="T55" fmla="*/ 8295 h 841"/>
                  <a:gd name="T56" fmla="+- 0 13940 12272"/>
                  <a:gd name="T57" fmla="*/ T56 w 1676"/>
                  <a:gd name="T58" fmla="+- 0 8209 7689"/>
                  <a:gd name="T59" fmla="*/ 8209 h 841"/>
                  <a:gd name="T60" fmla="+- 0 13944 12272"/>
                  <a:gd name="T61" fmla="*/ T60 w 1676"/>
                  <a:gd name="T62" fmla="+- 0 8140 7689"/>
                  <a:gd name="T63" fmla="*/ 8140 h 841"/>
                  <a:gd name="T64" fmla="+- 0 13947 12272"/>
                  <a:gd name="T65" fmla="*/ T64 w 1676"/>
                  <a:gd name="T66" fmla="+- 0 8055 7689"/>
                  <a:gd name="T67" fmla="*/ 8055 h 841"/>
                  <a:gd name="T68" fmla="+- 0 13948 12272"/>
                  <a:gd name="T69" fmla="*/ T68 w 1676"/>
                  <a:gd name="T70" fmla="+- 0 8033 7689"/>
                  <a:gd name="T71" fmla="*/ 8033 h 841"/>
                  <a:gd name="T72" fmla="+- 0 13948 12272"/>
                  <a:gd name="T73" fmla="*/ T72 w 1676"/>
                  <a:gd name="T74" fmla="+- 0 8022 7689"/>
                  <a:gd name="T75" fmla="*/ 8022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76" h="841">
                    <a:moveTo>
                      <a:pt x="1676" y="333"/>
                    </a:moveTo>
                    <a:lnTo>
                      <a:pt x="1100" y="333"/>
                    </a:lnTo>
                    <a:lnTo>
                      <a:pt x="1109" y="333"/>
                    </a:lnTo>
                    <a:lnTo>
                      <a:pt x="1118" y="335"/>
                    </a:lnTo>
                    <a:lnTo>
                      <a:pt x="1164" y="379"/>
                    </a:lnTo>
                    <a:lnTo>
                      <a:pt x="1177" y="444"/>
                    </a:lnTo>
                    <a:lnTo>
                      <a:pt x="1182" y="526"/>
                    </a:lnTo>
                    <a:lnTo>
                      <a:pt x="1183" y="581"/>
                    </a:lnTo>
                    <a:lnTo>
                      <a:pt x="1183" y="608"/>
                    </a:lnTo>
                    <a:lnTo>
                      <a:pt x="1180" y="676"/>
                    </a:lnTo>
                    <a:lnTo>
                      <a:pt x="1178" y="718"/>
                    </a:lnTo>
                    <a:lnTo>
                      <a:pt x="1650" y="842"/>
                    </a:lnTo>
                    <a:lnTo>
                      <a:pt x="1658" y="712"/>
                    </a:lnTo>
                    <a:lnTo>
                      <a:pt x="1664" y="606"/>
                    </a:lnTo>
                    <a:lnTo>
                      <a:pt x="1668" y="520"/>
                    </a:lnTo>
                    <a:lnTo>
                      <a:pt x="1672" y="451"/>
                    </a:lnTo>
                    <a:lnTo>
                      <a:pt x="1675" y="366"/>
                    </a:lnTo>
                    <a:lnTo>
                      <a:pt x="1676" y="344"/>
                    </a:lnTo>
                    <a:lnTo>
                      <a:pt x="1676" y="33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2" name="Freeform 25"/>
              <p:cNvSpPr>
                <a:spLocks/>
              </p:cNvSpPr>
              <p:nvPr/>
            </p:nvSpPr>
            <p:spPr bwMode="auto">
              <a:xfrm>
                <a:off x="12272" y="7689"/>
                <a:ext cx="1676" cy="841"/>
              </a:xfrm>
              <a:custGeom>
                <a:avLst/>
                <a:gdLst>
                  <a:gd name="T0" fmla="+- 0 13846 12272"/>
                  <a:gd name="T1" fmla="*/ T0 w 1676"/>
                  <a:gd name="T2" fmla="+- 0 7689 7689"/>
                  <a:gd name="T3" fmla="*/ 7689 h 841"/>
                  <a:gd name="T4" fmla="+- 0 13782 12272"/>
                  <a:gd name="T5" fmla="*/ T4 w 1676"/>
                  <a:gd name="T6" fmla="+- 0 7697 7689"/>
                  <a:gd name="T7" fmla="*/ 7697 h 841"/>
                  <a:gd name="T8" fmla="+- 0 13679 12272"/>
                  <a:gd name="T9" fmla="*/ T8 w 1676"/>
                  <a:gd name="T10" fmla="+- 0 7723 7689"/>
                  <a:gd name="T11" fmla="*/ 7723 h 841"/>
                  <a:gd name="T12" fmla="+- 0 12607 12272"/>
                  <a:gd name="T13" fmla="*/ T12 w 1676"/>
                  <a:gd name="T14" fmla="+- 0 8040 7689"/>
                  <a:gd name="T15" fmla="*/ 8040 h 841"/>
                  <a:gd name="T16" fmla="+- 0 12272 12272"/>
                  <a:gd name="T17" fmla="*/ T16 w 1676"/>
                  <a:gd name="T18" fmla="+- 0 8141 7689"/>
                  <a:gd name="T19" fmla="*/ 8141 h 841"/>
                  <a:gd name="T20" fmla="+- 0 12749 12272"/>
                  <a:gd name="T21" fmla="*/ T20 w 1676"/>
                  <a:gd name="T22" fmla="+- 0 8249 7689"/>
                  <a:gd name="T23" fmla="*/ 8249 h 841"/>
                  <a:gd name="T24" fmla="+- 0 13102 12272"/>
                  <a:gd name="T25" fmla="*/ T24 w 1676"/>
                  <a:gd name="T26" fmla="+- 0 8109 7689"/>
                  <a:gd name="T27" fmla="*/ 8109 h 841"/>
                  <a:gd name="T28" fmla="+- 0 13193 12272"/>
                  <a:gd name="T29" fmla="*/ T28 w 1676"/>
                  <a:gd name="T30" fmla="+- 0 8074 7689"/>
                  <a:gd name="T31" fmla="*/ 8074 h 841"/>
                  <a:gd name="T32" fmla="+- 0 13262 12272"/>
                  <a:gd name="T33" fmla="*/ T32 w 1676"/>
                  <a:gd name="T34" fmla="+- 0 8049 7689"/>
                  <a:gd name="T35" fmla="*/ 8049 h 841"/>
                  <a:gd name="T36" fmla="+- 0 13331 12272"/>
                  <a:gd name="T37" fmla="*/ T36 w 1676"/>
                  <a:gd name="T38" fmla="+- 0 8028 7689"/>
                  <a:gd name="T39" fmla="*/ 8028 h 841"/>
                  <a:gd name="T40" fmla="+- 0 13372 12272"/>
                  <a:gd name="T41" fmla="*/ T40 w 1676"/>
                  <a:gd name="T42" fmla="+- 0 8022 7689"/>
                  <a:gd name="T43" fmla="*/ 8022 h 841"/>
                  <a:gd name="T44" fmla="+- 0 13948 12272"/>
                  <a:gd name="T45" fmla="*/ T44 w 1676"/>
                  <a:gd name="T46" fmla="+- 0 8022 7689"/>
                  <a:gd name="T47" fmla="*/ 8022 h 841"/>
                  <a:gd name="T48" fmla="+- 0 13948 12272"/>
                  <a:gd name="T49" fmla="*/ T48 w 1676"/>
                  <a:gd name="T50" fmla="+- 0 8007 7689"/>
                  <a:gd name="T51" fmla="*/ 8007 h 841"/>
                  <a:gd name="T52" fmla="+- 0 13949 12272"/>
                  <a:gd name="T53" fmla="*/ T52 w 1676"/>
                  <a:gd name="T54" fmla="+- 0 7983 7689"/>
                  <a:gd name="T55" fmla="*/ 7983 h 841"/>
                  <a:gd name="T56" fmla="+- 0 13949 12272"/>
                  <a:gd name="T57" fmla="*/ T56 w 1676"/>
                  <a:gd name="T58" fmla="+- 0 7958 7689"/>
                  <a:gd name="T59" fmla="*/ 7958 h 841"/>
                  <a:gd name="T60" fmla="+- 0 13948 12272"/>
                  <a:gd name="T61" fmla="*/ T60 w 1676"/>
                  <a:gd name="T62" fmla="+- 0 7813 7689"/>
                  <a:gd name="T63" fmla="*/ 7813 h 841"/>
                  <a:gd name="T64" fmla="+- 0 13949 12272"/>
                  <a:gd name="T65" fmla="*/ T64 w 1676"/>
                  <a:gd name="T66" fmla="+- 0 7784 7689"/>
                  <a:gd name="T67" fmla="*/ 7784 h 841"/>
                  <a:gd name="T68" fmla="+- 0 13950 12272"/>
                  <a:gd name="T69" fmla="*/ T68 w 1676"/>
                  <a:gd name="T70" fmla="+- 0 7763 7689"/>
                  <a:gd name="T71" fmla="*/ 7763 h 841"/>
                  <a:gd name="T72" fmla="+- 0 13950 12272"/>
                  <a:gd name="T73" fmla="*/ T72 w 1676"/>
                  <a:gd name="T74" fmla="+- 0 7742 7689"/>
                  <a:gd name="T75" fmla="*/ 7742 h 841"/>
                  <a:gd name="T76" fmla="+- 0 13947 12272"/>
                  <a:gd name="T77" fmla="*/ T76 w 1676"/>
                  <a:gd name="T78" fmla="+- 0 7728 7689"/>
                  <a:gd name="T79" fmla="*/ 7728 h 841"/>
                  <a:gd name="T80" fmla="+- 0 13882 12272"/>
                  <a:gd name="T81" fmla="*/ T80 w 1676"/>
                  <a:gd name="T82" fmla="+- 0 7691 7689"/>
                  <a:gd name="T83" fmla="*/ 7691 h 841"/>
                  <a:gd name="T84" fmla="+- 0 13865 12272"/>
                  <a:gd name="T85" fmla="*/ T84 w 1676"/>
                  <a:gd name="T86" fmla="+- 0 7690 7689"/>
                  <a:gd name="T87" fmla="*/ 7690 h 841"/>
                  <a:gd name="T88" fmla="+- 0 13846 12272"/>
                  <a:gd name="T89" fmla="*/ T88 w 1676"/>
                  <a:gd name="T90" fmla="+- 0 7689 7689"/>
                  <a:gd name="T91" fmla="*/ 7689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676" h="841">
                    <a:moveTo>
                      <a:pt x="1574" y="0"/>
                    </a:moveTo>
                    <a:lnTo>
                      <a:pt x="1510" y="8"/>
                    </a:lnTo>
                    <a:lnTo>
                      <a:pt x="1407" y="34"/>
                    </a:lnTo>
                    <a:lnTo>
                      <a:pt x="335" y="351"/>
                    </a:lnTo>
                    <a:lnTo>
                      <a:pt x="0" y="452"/>
                    </a:lnTo>
                    <a:lnTo>
                      <a:pt x="477" y="560"/>
                    </a:lnTo>
                    <a:lnTo>
                      <a:pt x="830" y="420"/>
                    </a:lnTo>
                    <a:lnTo>
                      <a:pt x="921" y="385"/>
                    </a:lnTo>
                    <a:lnTo>
                      <a:pt x="990" y="360"/>
                    </a:lnTo>
                    <a:lnTo>
                      <a:pt x="1059" y="339"/>
                    </a:lnTo>
                    <a:lnTo>
                      <a:pt x="1100" y="333"/>
                    </a:lnTo>
                    <a:lnTo>
                      <a:pt x="1676" y="333"/>
                    </a:lnTo>
                    <a:lnTo>
                      <a:pt x="1676" y="318"/>
                    </a:lnTo>
                    <a:lnTo>
                      <a:pt x="1677" y="294"/>
                    </a:lnTo>
                    <a:lnTo>
                      <a:pt x="1677" y="269"/>
                    </a:lnTo>
                    <a:lnTo>
                      <a:pt x="1676" y="124"/>
                    </a:lnTo>
                    <a:lnTo>
                      <a:pt x="1677" y="95"/>
                    </a:lnTo>
                    <a:lnTo>
                      <a:pt x="1678" y="74"/>
                    </a:lnTo>
                    <a:lnTo>
                      <a:pt x="1678" y="53"/>
                    </a:lnTo>
                    <a:lnTo>
                      <a:pt x="1675" y="39"/>
                    </a:lnTo>
                    <a:lnTo>
                      <a:pt x="1610" y="2"/>
                    </a:lnTo>
                    <a:lnTo>
                      <a:pt x="1593" y="1"/>
                    </a:lnTo>
                    <a:lnTo>
                      <a:pt x="1574"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6"/>
            <p:cNvGrpSpPr>
              <a:grpSpLocks/>
            </p:cNvGrpSpPr>
            <p:nvPr/>
          </p:nvGrpSpPr>
          <p:grpSpPr bwMode="auto">
            <a:xfrm>
              <a:off x="11691" y="8015"/>
              <a:ext cx="2815" cy="1732"/>
              <a:chOff x="11691" y="8015"/>
              <a:chExt cx="2815" cy="1732"/>
            </a:xfrm>
          </p:grpSpPr>
          <p:sp>
            <p:nvSpPr>
              <p:cNvPr id="159" name="Freeform 27"/>
              <p:cNvSpPr>
                <a:spLocks/>
              </p:cNvSpPr>
              <p:nvPr/>
            </p:nvSpPr>
            <p:spPr bwMode="auto">
              <a:xfrm>
                <a:off x="11691" y="8015"/>
                <a:ext cx="2815" cy="1732"/>
              </a:xfrm>
              <a:custGeom>
                <a:avLst/>
                <a:gdLst>
                  <a:gd name="T0" fmla="+- 0 11691 11691"/>
                  <a:gd name="T1" fmla="*/ T0 w 2815"/>
                  <a:gd name="T2" fmla="+- 0 8015 8015"/>
                  <a:gd name="T3" fmla="*/ 8015 h 1732"/>
                  <a:gd name="T4" fmla="+- 0 11691 11691"/>
                  <a:gd name="T5" fmla="*/ T4 w 2815"/>
                  <a:gd name="T6" fmla="+- 0 8213 8015"/>
                  <a:gd name="T7" fmla="*/ 8213 h 1732"/>
                  <a:gd name="T8" fmla="+- 0 12497 11691"/>
                  <a:gd name="T9" fmla="*/ T8 w 2815"/>
                  <a:gd name="T10" fmla="+- 0 9525 8015"/>
                  <a:gd name="T11" fmla="*/ 9525 h 1732"/>
                  <a:gd name="T12" fmla="+- 0 13375 11691"/>
                  <a:gd name="T13" fmla="*/ T12 w 2815"/>
                  <a:gd name="T14" fmla="+- 0 9747 8015"/>
                  <a:gd name="T15" fmla="*/ 9747 h 1732"/>
                  <a:gd name="T16" fmla="+- 0 13957 11691"/>
                  <a:gd name="T17" fmla="*/ T16 w 2815"/>
                  <a:gd name="T18" fmla="+- 0 9231 8015"/>
                  <a:gd name="T19" fmla="*/ 9231 h 1732"/>
                  <a:gd name="T20" fmla="+- 0 13066 11691"/>
                  <a:gd name="T21" fmla="*/ T20 w 2815"/>
                  <a:gd name="T22" fmla="+- 0 9231 8015"/>
                  <a:gd name="T23" fmla="*/ 9231 h 1732"/>
                  <a:gd name="T24" fmla="+- 0 13049 11691"/>
                  <a:gd name="T25" fmla="*/ T24 w 2815"/>
                  <a:gd name="T26" fmla="+- 0 9229 8015"/>
                  <a:gd name="T27" fmla="*/ 9229 h 1732"/>
                  <a:gd name="T28" fmla="+- 0 12981 11691"/>
                  <a:gd name="T29" fmla="*/ T28 w 2815"/>
                  <a:gd name="T30" fmla="+- 0 9201 8015"/>
                  <a:gd name="T31" fmla="*/ 9201 h 1732"/>
                  <a:gd name="T32" fmla="+- 0 12933 11691"/>
                  <a:gd name="T33" fmla="*/ T32 w 2815"/>
                  <a:gd name="T34" fmla="+- 0 9158 8015"/>
                  <a:gd name="T35" fmla="*/ 9158 h 1732"/>
                  <a:gd name="T36" fmla="+- 0 12799 11691"/>
                  <a:gd name="T37" fmla="*/ T36 w 2815"/>
                  <a:gd name="T38" fmla="+- 0 8969 8015"/>
                  <a:gd name="T39" fmla="*/ 8969 h 1732"/>
                  <a:gd name="T40" fmla="+- 0 12760 11691"/>
                  <a:gd name="T41" fmla="*/ T40 w 2815"/>
                  <a:gd name="T42" fmla="+- 0 8913 8015"/>
                  <a:gd name="T43" fmla="*/ 8913 h 1732"/>
                  <a:gd name="T44" fmla="+- 0 12669 11691"/>
                  <a:gd name="T45" fmla="*/ T44 w 2815"/>
                  <a:gd name="T46" fmla="+- 0 8777 8015"/>
                  <a:gd name="T47" fmla="*/ 8777 h 1732"/>
                  <a:gd name="T48" fmla="+- 0 12571 11691"/>
                  <a:gd name="T49" fmla="*/ T48 w 2815"/>
                  <a:gd name="T50" fmla="+- 0 8631 8015"/>
                  <a:gd name="T51" fmla="*/ 8631 h 1732"/>
                  <a:gd name="T52" fmla="+- 0 12244 11691"/>
                  <a:gd name="T53" fmla="*/ T52 w 2815"/>
                  <a:gd name="T54" fmla="+- 0 8141 8015"/>
                  <a:gd name="T55" fmla="*/ 8141 h 1732"/>
                  <a:gd name="T56" fmla="+- 0 11691 11691"/>
                  <a:gd name="T57" fmla="*/ T56 w 2815"/>
                  <a:gd name="T58" fmla="+- 0 8015 8015"/>
                  <a:gd name="T59" fmla="*/ 8015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15" h="1732">
                    <a:moveTo>
                      <a:pt x="0" y="0"/>
                    </a:moveTo>
                    <a:lnTo>
                      <a:pt x="0" y="198"/>
                    </a:lnTo>
                    <a:lnTo>
                      <a:pt x="806" y="1510"/>
                    </a:lnTo>
                    <a:lnTo>
                      <a:pt x="1684" y="1732"/>
                    </a:lnTo>
                    <a:lnTo>
                      <a:pt x="2266" y="1216"/>
                    </a:lnTo>
                    <a:lnTo>
                      <a:pt x="1375" y="1216"/>
                    </a:lnTo>
                    <a:lnTo>
                      <a:pt x="1358" y="1214"/>
                    </a:lnTo>
                    <a:lnTo>
                      <a:pt x="1290" y="1186"/>
                    </a:lnTo>
                    <a:lnTo>
                      <a:pt x="1242" y="1143"/>
                    </a:lnTo>
                    <a:lnTo>
                      <a:pt x="1108" y="954"/>
                    </a:lnTo>
                    <a:lnTo>
                      <a:pt x="1069" y="898"/>
                    </a:lnTo>
                    <a:lnTo>
                      <a:pt x="978" y="762"/>
                    </a:lnTo>
                    <a:lnTo>
                      <a:pt x="880" y="616"/>
                    </a:lnTo>
                    <a:lnTo>
                      <a:pt x="553" y="126"/>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0" name="Freeform 28"/>
              <p:cNvSpPr>
                <a:spLocks/>
              </p:cNvSpPr>
              <p:nvPr/>
            </p:nvSpPr>
            <p:spPr bwMode="auto">
              <a:xfrm>
                <a:off x="11691" y="8015"/>
                <a:ext cx="2815" cy="1732"/>
              </a:xfrm>
              <a:custGeom>
                <a:avLst/>
                <a:gdLst>
                  <a:gd name="T0" fmla="+- 0 13942 11691"/>
                  <a:gd name="T1" fmla="*/ T0 w 2815"/>
                  <a:gd name="T2" fmla="+- 0 8521 8015"/>
                  <a:gd name="T3" fmla="*/ 8521 h 1732"/>
                  <a:gd name="T4" fmla="+- 0 13694 11691"/>
                  <a:gd name="T5" fmla="*/ T4 w 2815"/>
                  <a:gd name="T6" fmla="+- 0 8743 8015"/>
                  <a:gd name="T7" fmla="*/ 8743 h 1732"/>
                  <a:gd name="T8" fmla="+- 0 13502 11691"/>
                  <a:gd name="T9" fmla="*/ T8 w 2815"/>
                  <a:gd name="T10" fmla="+- 0 8913 8015"/>
                  <a:gd name="T11" fmla="*/ 8913 h 1732"/>
                  <a:gd name="T12" fmla="+- 0 13407 11691"/>
                  <a:gd name="T13" fmla="*/ T12 w 2815"/>
                  <a:gd name="T14" fmla="+- 0 8994 8015"/>
                  <a:gd name="T15" fmla="*/ 8994 h 1732"/>
                  <a:gd name="T16" fmla="+- 0 13321 11691"/>
                  <a:gd name="T17" fmla="*/ T16 w 2815"/>
                  <a:gd name="T18" fmla="+- 0 9067 8015"/>
                  <a:gd name="T19" fmla="*/ 9067 h 1732"/>
                  <a:gd name="T20" fmla="+- 0 13248 11691"/>
                  <a:gd name="T21" fmla="*/ T20 w 2815"/>
                  <a:gd name="T22" fmla="+- 0 9125 8015"/>
                  <a:gd name="T23" fmla="*/ 9125 h 1732"/>
                  <a:gd name="T24" fmla="+- 0 13173 11691"/>
                  <a:gd name="T25" fmla="*/ T24 w 2815"/>
                  <a:gd name="T26" fmla="+- 0 9181 8015"/>
                  <a:gd name="T27" fmla="*/ 9181 h 1732"/>
                  <a:gd name="T28" fmla="+- 0 13112 11691"/>
                  <a:gd name="T29" fmla="*/ T28 w 2815"/>
                  <a:gd name="T30" fmla="+- 0 9220 8015"/>
                  <a:gd name="T31" fmla="*/ 9220 h 1732"/>
                  <a:gd name="T32" fmla="+- 0 13066 11691"/>
                  <a:gd name="T33" fmla="*/ T32 w 2815"/>
                  <a:gd name="T34" fmla="+- 0 9231 8015"/>
                  <a:gd name="T35" fmla="*/ 9231 h 1732"/>
                  <a:gd name="T36" fmla="+- 0 13957 11691"/>
                  <a:gd name="T37" fmla="*/ T36 w 2815"/>
                  <a:gd name="T38" fmla="+- 0 9231 8015"/>
                  <a:gd name="T39" fmla="*/ 9231 h 1732"/>
                  <a:gd name="T40" fmla="+- 0 14506 11691"/>
                  <a:gd name="T41" fmla="*/ T40 w 2815"/>
                  <a:gd name="T42" fmla="+- 0 8744 8015"/>
                  <a:gd name="T43" fmla="*/ 8744 h 1732"/>
                  <a:gd name="T44" fmla="+- 0 14501 11691"/>
                  <a:gd name="T45" fmla="*/ T44 w 2815"/>
                  <a:gd name="T46" fmla="+- 0 8647 8015"/>
                  <a:gd name="T47" fmla="*/ 8647 h 1732"/>
                  <a:gd name="T48" fmla="+- 0 13942 11691"/>
                  <a:gd name="T49" fmla="*/ T48 w 2815"/>
                  <a:gd name="T50" fmla="+- 0 8521 8015"/>
                  <a:gd name="T51" fmla="*/ 8521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15" h="1732">
                    <a:moveTo>
                      <a:pt x="2251" y="506"/>
                    </a:moveTo>
                    <a:lnTo>
                      <a:pt x="2003" y="728"/>
                    </a:lnTo>
                    <a:lnTo>
                      <a:pt x="1811" y="898"/>
                    </a:lnTo>
                    <a:lnTo>
                      <a:pt x="1716" y="979"/>
                    </a:lnTo>
                    <a:lnTo>
                      <a:pt x="1630" y="1052"/>
                    </a:lnTo>
                    <a:lnTo>
                      <a:pt x="1557" y="1110"/>
                    </a:lnTo>
                    <a:lnTo>
                      <a:pt x="1482" y="1166"/>
                    </a:lnTo>
                    <a:lnTo>
                      <a:pt x="1421" y="1205"/>
                    </a:lnTo>
                    <a:lnTo>
                      <a:pt x="1375" y="1216"/>
                    </a:lnTo>
                    <a:lnTo>
                      <a:pt x="2266" y="1216"/>
                    </a:lnTo>
                    <a:lnTo>
                      <a:pt x="2815" y="729"/>
                    </a:lnTo>
                    <a:lnTo>
                      <a:pt x="2810" y="632"/>
                    </a:lnTo>
                    <a:lnTo>
                      <a:pt x="2251" y="50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9"/>
            <p:cNvGrpSpPr>
              <a:grpSpLocks/>
            </p:cNvGrpSpPr>
            <p:nvPr/>
          </p:nvGrpSpPr>
          <p:grpSpPr bwMode="auto">
            <a:xfrm>
              <a:off x="11691" y="7256"/>
              <a:ext cx="2905" cy="1392"/>
              <a:chOff x="11691" y="7256"/>
              <a:chExt cx="2905" cy="1392"/>
            </a:xfrm>
          </p:grpSpPr>
          <p:sp>
            <p:nvSpPr>
              <p:cNvPr id="157" name="Freeform 30"/>
              <p:cNvSpPr>
                <a:spLocks/>
              </p:cNvSpPr>
              <p:nvPr/>
            </p:nvSpPr>
            <p:spPr bwMode="auto">
              <a:xfrm>
                <a:off x="11691" y="7256"/>
                <a:ext cx="2905" cy="1392"/>
              </a:xfrm>
              <a:custGeom>
                <a:avLst/>
                <a:gdLst>
                  <a:gd name="T0" fmla="+- 0 14596 11691"/>
                  <a:gd name="T1" fmla="*/ T0 w 2905"/>
                  <a:gd name="T2" fmla="+- 0 7670 7256"/>
                  <a:gd name="T3" fmla="*/ 7670 h 1392"/>
                  <a:gd name="T4" fmla="+- 0 13894 11691"/>
                  <a:gd name="T5" fmla="*/ T4 w 2905"/>
                  <a:gd name="T6" fmla="+- 0 7670 7256"/>
                  <a:gd name="T7" fmla="*/ 7670 h 1392"/>
                  <a:gd name="T8" fmla="+- 0 13911 11691"/>
                  <a:gd name="T9" fmla="*/ T8 w 2905"/>
                  <a:gd name="T10" fmla="+- 0 7671 7256"/>
                  <a:gd name="T11" fmla="*/ 7671 h 1392"/>
                  <a:gd name="T12" fmla="+- 0 13925 11691"/>
                  <a:gd name="T13" fmla="*/ T12 w 2905"/>
                  <a:gd name="T14" fmla="+- 0 7674 7256"/>
                  <a:gd name="T15" fmla="*/ 7674 h 1392"/>
                  <a:gd name="T16" fmla="+- 0 13975 11691"/>
                  <a:gd name="T17" fmla="*/ T16 w 2905"/>
                  <a:gd name="T18" fmla="+- 0 7713 7256"/>
                  <a:gd name="T19" fmla="*/ 7713 h 1392"/>
                  <a:gd name="T20" fmla="+- 0 13978 11691"/>
                  <a:gd name="T21" fmla="*/ T20 w 2905"/>
                  <a:gd name="T22" fmla="+- 0 7748 7256"/>
                  <a:gd name="T23" fmla="*/ 7748 h 1392"/>
                  <a:gd name="T24" fmla="+- 0 13977 11691"/>
                  <a:gd name="T25" fmla="*/ T24 w 2905"/>
                  <a:gd name="T26" fmla="+- 0 7770 7256"/>
                  <a:gd name="T27" fmla="*/ 7770 h 1392"/>
                  <a:gd name="T28" fmla="+- 0 13976 11691"/>
                  <a:gd name="T29" fmla="*/ T28 w 2905"/>
                  <a:gd name="T30" fmla="+- 0 7814 7256"/>
                  <a:gd name="T31" fmla="*/ 7814 h 1392"/>
                  <a:gd name="T32" fmla="+- 0 13975 11691"/>
                  <a:gd name="T33" fmla="*/ T32 w 2905"/>
                  <a:gd name="T34" fmla="+- 0 7902 7256"/>
                  <a:gd name="T35" fmla="*/ 7902 h 1392"/>
                  <a:gd name="T36" fmla="+- 0 13971 11691"/>
                  <a:gd name="T37" fmla="*/ T36 w 2905"/>
                  <a:gd name="T38" fmla="+- 0 8001 7256"/>
                  <a:gd name="T39" fmla="*/ 8001 h 1392"/>
                  <a:gd name="T40" fmla="+- 0 13967 11691"/>
                  <a:gd name="T41" fmla="*/ T40 w 2905"/>
                  <a:gd name="T42" fmla="+- 0 8100 7256"/>
                  <a:gd name="T43" fmla="*/ 8100 h 1392"/>
                  <a:gd name="T44" fmla="+- 0 13962 11691"/>
                  <a:gd name="T45" fmla="*/ T44 w 2905"/>
                  <a:gd name="T46" fmla="+- 0 8199 7256"/>
                  <a:gd name="T47" fmla="*/ 8199 h 1392"/>
                  <a:gd name="T48" fmla="+- 0 13956 11691"/>
                  <a:gd name="T49" fmla="*/ T48 w 2905"/>
                  <a:gd name="T50" fmla="+- 0 8292 7256"/>
                  <a:gd name="T51" fmla="*/ 8292 h 1392"/>
                  <a:gd name="T52" fmla="+- 0 13951 11691"/>
                  <a:gd name="T53" fmla="*/ T52 w 2905"/>
                  <a:gd name="T54" fmla="+- 0 8375 7256"/>
                  <a:gd name="T55" fmla="*/ 8375 h 1392"/>
                  <a:gd name="T56" fmla="+- 0 13946 11691"/>
                  <a:gd name="T57" fmla="*/ T56 w 2905"/>
                  <a:gd name="T58" fmla="+- 0 8444 7256"/>
                  <a:gd name="T59" fmla="*/ 8444 h 1392"/>
                  <a:gd name="T60" fmla="+- 0 13941 11691"/>
                  <a:gd name="T61" fmla="*/ T60 w 2905"/>
                  <a:gd name="T62" fmla="+- 0 8525 7256"/>
                  <a:gd name="T63" fmla="*/ 8525 h 1392"/>
                  <a:gd name="T64" fmla="+- 0 14501 11691"/>
                  <a:gd name="T65" fmla="*/ T64 w 2905"/>
                  <a:gd name="T66" fmla="+- 0 8647 7256"/>
                  <a:gd name="T67" fmla="*/ 8647 h 1392"/>
                  <a:gd name="T68" fmla="+- 0 14583 11691"/>
                  <a:gd name="T69" fmla="*/ T68 w 2905"/>
                  <a:gd name="T70" fmla="+- 0 8590 7256"/>
                  <a:gd name="T71" fmla="*/ 8590 h 1392"/>
                  <a:gd name="T72" fmla="+- 0 14596 11691"/>
                  <a:gd name="T73" fmla="*/ T72 w 2905"/>
                  <a:gd name="T74" fmla="+- 0 7670 7256"/>
                  <a:gd name="T75" fmla="*/ 7670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2905" h="1392">
                    <a:moveTo>
                      <a:pt x="2905" y="414"/>
                    </a:moveTo>
                    <a:lnTo>
                      <a:pt x="2203" y="414"/>
                    </a:lnTo>
                    <a:lnTo>
                      <a:pt x="2220" y="415"/>
                    </a:lnTo>
                    <a:lnTo>
                      <a:pt x="2234" y="418"/>
                    </a:lnTo>
                    <a:lnTo>
                      <a:pt x="2284" y="457"/>
                    </a:lnTo>
                    <a:lnTo>
                      <a:pt x="2287" y="492"/>
                    </a:lnTo>
                    <a:lnTo>
                      <a:pt x="2286" y="514"/>
                    </a:lnTo>
                    <a:lnTo>
                      <a:pt x="2285" y="558"/>
                    </a:lnTo>
                    <a:lnTo>
                      <a:pt x="2284" y="646"/>
                    </a:lnTo>
                    <a:lnTo>
                      <a:pt x="2280" y="745"/>
                    </a:lnTo>
                    <a:lnTo>
                      <a:pt x="2276" y="844"/>
                    </a:lnTo>
                    <a:lnTo>
                      <a:pt x="2271" y="943"/>
                    </a:lnTo>
                    <a:lnTo>
                      <a:pt x="2265" y="1036"/>
                    </a:lnTo>
                    <a:lnTo>
                      <a:pt x="2260" y="1119"/>
                    </a:lnTo>
                    <a:lnTo>
                      <a:pt x="2255" y="1188"/>
                    </a:lnTo>
                    <a:lnTo>
                      <a:pt x="2250" y="1269"/>
                    </a:lnTo>
                    <a:lnTo>
                      <a:pt x="2810" y="1391"/>
                    </a:lnTo>
                    <a:lnTo>
                      <a:pt x="2892" y="1334"/>
                    </a:lnTo>
                    <a:lnTo>
                      <a:pt x="2905" y="414"/>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8" name="Freeform 31"/>
              <p:cNvSpPr>
                <a:spLocks/>
              </p:cNvSpPr>
              <p:nvPr/>
            </p:nvSpPr>
            <p:spPr bwMode="auto">
              <a:xfrm>
                <a:off x="11691" y="7256"/>
                <a:ext cx="2905" cy="1392"/>
              </a:xfrm>
              <a:custGeom>
                <a:avLst/>
                <a:gdLst>
                  <a:gd name="T0" fmla="+- 0 14174 11691"/>
                  <a:gd name="T1" fmla="*/ T0 w 2905"/>
                  <a:gd name="T2" fmla="+- 0 7256 7256"/>
                  <a:gd name="T3" fmla="*/ 7256 h 1392"/>
                  <a:gd name="T4" fmla="+- 0 12015 11691"/>
                  <a:gd name="T5" fmla="*/ T4 w 2905"/>
                  <a:gd name="T6" fmla="+- 0 7833 7256"/>
                  <a:gd name="T7" fmla="*/ 7833 h 1392"/>
                  <a:gd name="T8" fmla="+- 0 11691 11691"/>
                  <a:gd name="T9" fmla="*/ T8 w 2905"/>
                  <a:gd name="T10" fmla="+- 0 8015 7256"/>
                  <a:gd name="T11" fmla="*/ 8015 h 1392"/>
                  <a:gd name="T12" fmla="+- 0 12252 11691"/>
                  <a:gd name="T13" fmla="*/ T12 w 2905"/>
                  <a:gd name="T14" fmla="+- 0 8141 7256"/>
                  <a:gd name="T15" fmla="*/ 8141 h 1392"/>
                  <a:gd name="T16" fmla="+- 0 13476 11691"/>
                  <a:gd name="T17" fmla="*/ T16 w 2905"/>
                  <a:gd name="T18" fmla="+- 0 7771 7256"/>
                  <a:gd name="T19" fmla="*/ 7771 h 1392"/>
                  <a:gd name="T20" fmla="+- 0 13757 11691"/>
                  <a:gd name="T21" fmla="*/ T20 w 2905"/>
                  <a:gd name="T22" fmla="+- 0 7691 7256"/>
                  <a:gd name="T23" fmla="*/ 7691 h 1392"/>
                  <a:gd name="T24" fmla="+- 0 13833 11691"/>
                  <a:gd name="T25" fmla="*/ T24 w 2905"/>
                  <a:gd name="T26" fmla="+- 0 7675 7256"/>
                  <a:gd name="T27" fmla="*/ 7675 h 1392"/>
                  <a:gd name="T28" fmla="+- 0 14596 11691"/>
                  <a:gd name="T29" fmla="*/ T28 w 2905"/>
                  <a:gd name="T30" fmla="+- 0 7670 7256"/>
                  <a:gd name="T31" fmla="*/ 7670 h 1392"/>
                  <a:gd name="T32" fmla="+- 0 14601 11691"/>
                  <a:gd name="T33" fmla="*/ T32 w 2905"/>
                  <a:gd name="T34" fmla="+- 0 7331 7256"/>
                  <a:gd name="T35" fmla="*/ 7331 h 1392"/>
                  <a:gd name="T36" fmla="+- 0 14174 11691"/>
                  <a:gd name="T37" fmla="*/ T36 w 2905"/>
                  <a:gd name="T38" fmla="+- 0 7256 7256"/>
                  <a:gd name="T39" fmla="*/ 7256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905" h="1392">
                    <a:moveTo>
                      <a:pt x="2483" y="0"/>
                    </a:moveTo>
                    <a:lnTo>
                      <a:pt x="324" y="577"/>
                    </a:lnTo>
                    <a:lnTo>
                      <a:pt x="0" y="759"/>
                    </a:lnTo>
                    <a:lnTo>
                      <a:pt x="561" y="885"/>
                    </a:lnTo>
                    <a:lnTo>
                      <a:pt x="1785" y="515"/>
                    </a:lnTo>
                    <a:lnTo>
                      <a:pt x="2066" y="435"/>
                    </a:lnTo>
                    <a:lnTo>
                      <a:pt x="2142" y="419"/>
                    </a:lnTo>
                    <a:lnTo>
                      <a:pt x="2905" y="414"/>
                    </a:lnTo>
                    <a:lnTo>
                      <a:pt x="2910" y="75"/>
                    </a:lnTo>
                    <a:lnTo>
                      <a:pt x="24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32"/>
            <p:cNvGrpSpPr>
              <a:grpSpLocks/>
            </p:cNvGrpSpPr>
            <p:nvPr/>
          </p:nvGrpSpPr>
          <p:grpSpPr bwMode="auto">
            <a:xfrm>
              <a:off x="14510" y="8584"/>
              <a:ext cx="75" cy="154"/>
              <a:chOff x="14510" y="8584"/>
              <a:chExt cx="75" cy="154"/>
            </a:xfrm>
          </p:grpSpPr>
          <p:sp>
            <p:nvSpPr>
              <p:cNvPr id="156" name="Freeform 33"/>
              <p:cNvSpPr>
                <a:spLocks/>
              </p:cNvSpPr>
              <p:nvPr/>
            </p:nvSpPr>
            <p:spPr bwMode="auto">
              <a:xfrm>
                <a:off x="14510" y="8584"/>
                <a:ext cx="75" cy="154"/>
              </a:xfrm>
              <a:custGeom>
                <a:avLst/>
                <a:gdLst>
                  <a:gd name="T0" fmla="+- 0 14585 14510"/>
                  <a:gd name="T1" fmla="*/ T0 w 75"/>
                  <a:gd name="T2" fmla="+- 0 8584 8584"/>
                  <a:gd name="T3" fmla="*/ 8584 h 154"/>
                  <a:gd name="T4" fmla="+- 0 14510 14510"/>
                  <a:gd name="T5" fmla="*/ T4 w 75"/>
                  <a:gd name="T6" fmla="+- 0 8640 8584"/>
                  <a:gd name="T7" fmla="*/ 8640 h 154"/>
                  <a:gd name="T8" fmla="+- 0 14510 14510"/>
                  <a:gd name="T9" fmla="*/ T8 w 75"/>
                  <a:gd name="T10" fmla="+- 0 8738 8584"/>
                  <a:gd name="T11" fmla="*/ 8738 h 154"/>
                  <a:gd name="T12" fmla="+- 0 14585 14510"/>
                  <a:gd name="T13" fmla="*/ T12 w 75"/>
                  <a:gd name="T14" fmla="+- 0 8584 8584"/>
                  <a:gd name="T15" fmla="*/ 8584 h 154"/>
                </a:gdLst>
                <a:ahLst/>
                <a:cxnLst>
                  <a:cxn ang="0">
                    <a:pos x="T1" y="T3"/>
                  </a:cxn>
                  <a:cxn ang="0">
                    <a:pos x="T5" y="T7"/>
                  </a:cxn>
                  <a:cxn ang="0">
                    <a:pos x="T9" y="T11"/>
                  </a:cxn>
                  <a:cxn ang="0">
                    <a:pos x="T13" y="T15"/>
                  </a:cxn>
                </a:cxnLst>
                <a:rect l="0" t="0" r="r" b="b"/>
                <a:pathLst>
                  <a:path w="75" h="154">
                    <a:moveTo>
                      <a:pt x="75" y="0"/>
                    </a:moveTo>
                    <a:lnTo>
                      <a:pt x="0" y="56"/>
                    </a:lnTo>
                    <a:lnTo>
                      <a:pt x="0" y="154"/>
                    </a:lnTo>
                    <a:lnTo>
                      <a:pt x="75"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4"/>
            <p:cNvGrpSpPr>
              <a:grpSpLocks/>
            </p:cNvGrpSpPr>
            <p:nvPr/>
          </p:nvGrpSpPr>
          <p:grpSpPr bwMode="auto">
            <a:xfrm>
              <a:off x="6147" y="8020"/>
              <a:ext cx="351" cy="343"/>
              <a:chOff x="6147" y="8020"/>
              <a:chExt cx="351" cy="343"/>
            </a:xfrm>
          </p:grpSpPr>
          <p:sp>
            <p:nvSpPr>
              <p:cNvPr id="155" name="Freeform 35"/>
              <p:cNvSpPr>
                <a:spLocks/>
              </p:cNvSpPr>
              <p:nvPr/>
            </p:nvSpPr>
            <p:spPr bwMode="auto">
              <a:xfrm>
                <a:off x="6147" y="8020"/>
                <a:ext cx="351" cy="343"/>
              </a:xfrm>
              <a:custGeom>
                <a:avLst/>
                <a:gdLst>
                  <a:gd name="T0" fmla="+- 0 6147 6147"/>
                  <a:gd name="T1" fmla="*/ T0 w 351"/>
                  <a:gd name="T2" fmla="+- 0 8020 8020"/>
                  <a:gd name="T3" fmla="*/ 8020 h 343"/>
                  <a:gd name="T4" fmla="+- 0 6157 6147"/>
                  <a:gd name="T5" fmla="*/ T4 w 351"/>
                  <a:gd name="T6" fmla="+- 0 8363 8020"/>
                  <a:gd name="T7" fmla="*/ 8363 h 343"/>
                  <a:gd name="T8" fmla="+- 0 6497 6147"/>
                  <a:gd name="T9" fmla="*/ T8 w 351"/>
                  <a:gd name="T10" fmla="+- 0 8104 8020"/>
                  <a:gd name="T11" fmla="*/ 8104 h 343"/>
                  <a:gd name="T12" fmla="+- 0 6147 6147"/>
                  <a:gd name="T13" fmla="*/ T12 w 351"/>
                  <a:gd name="T14" fmla="+- 0 8020 8020"/>
                  <a:gd name="T15" fmla="*/ 8020 h 343"/>
                </a:gdLst>
                <a:ahLst/>
                <a:cxnLst>
                  <a:cxn ang="0">
                    <a:pos x="T1" y="T3"/>
                  </a:cxn>
                  <a:cxn ang="0">
                    <a:pos x="T5" y="T7"/>
                  </a:cxn>
                  <a:cxn ang="0">
                    <a:pos x="T9" y="T11"/>
                  </a:cxn>
                  <a:cxn ang="0">
                    <a:pos x="T13" y="T15"/>
                  </a:cxn>
                </a:cxnLst>
                <a:rect l="0" t="0" r="r" b="b"/>
                <a:pathLst>
                  <a:path w="351" h="343">
                    <a:moveTo>
                      <a:pt x="0" y="0"/>
                    </a:moveTo>
                    <a:lnTo>
                      <a:pt x="10" y="343"/>
                    </a:lnTo>
                    <a:lnTo>
                      <a:pt x="350" y="8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6"/>
            <p:cNvGrpSpPr>
              <a:grpSpLocks/>
            </p:cNvGrpSpPr>
            <p:nvPr/>
          </p:nvGrpSpPr>
          <p:grpSpPr bwMode="auto">
            <a:xfrm>
              <a:off x="6154" y="7788"/>
              <a:ext cx="427" cy="316"/>
              <a:chOff x="6154" y="7788"/>
              <a:chExt cx="427" cy="316"/>
            </a:xfrm>
          </p:grpSpPr>
          <p:sp>
            <p:nvSpPr>
              <p:cNvPr id="154" name="Freeform 37"/>
              <p:cNvSpPr>
                <a:spLocks/>
              </p:cNvSpPr>
              <p:nvPr/>
            </p:nvSpPr>
            <p:spPr bwMode="auto">
              <a:xfrm>
                <a:off x="6154" y="7788"/>
                <a:ext cx="427" cy="316"/>
              </a:xfrm>
              <a:custGeom>
                <a:avLst/>
                <a:gdLst>
                  <a:gd name="T0" fmla="+- 0 6581 6154"/>
                  <a:gd name="T1" fmla="*/ T0 w 427"/>
                  <a:gd name="T2" fmla="+- 0 7788 7788"/>
                  <a:gd name="T3" fmla="*/ 7788 h 316"/>
                  <a:gd name="T4" fmla="+- 0 6154 6154"/>
                  <a:gd name="T5" fmla="*/ T4 w 427"/>
                  <a:gd name="T6" fmla="+- 0 8020 7788"/>
                  <a:gd name="T7" fmla="*/ 8020 h 316"/>
                  <a:gd name="T8" fmla="+- 0 6502 6154"/>
                  <a:gd name="T9" fmla="*/ T8 w 427"/>
                  <a:gd name="T10" fmla="+- 0 8104 7788"/>
                  <a:gd name="T11" fmla="*/ 8104 h 316"/>
                  <a:gd name="T12" fmla="+- 0 6581 6154"/>
                  <a:gd name="T13" fmla="*/ T12 w 427"/>
                  <a:gd name="T14" fmla="+- 0 7788 7788"/>
                  <a:gd name="T15" fmla="*/ 7788 h 316"/>
                </a:gdLst>
                <a:ahLst/>
                <a:cxnLst>
                  <a:cxn ang="0">
                    <a:pos x="T1" y="T3"/>
                  </a:cxn>
                  <a:cxn ang="0">
                    <a:pos x="T5" y="T7"/>
                  </a:cxn>
                  <a:cxn ang="0">
                    <a:pos x="T9" y="T11"/>
                  </a:cxn>
                  <a:cxn ang="0">
                    <a:pos x="T13" y="T15"/>
                  </a:cxn>
                </a:cxnLst>
                <a:rect l="0" t="0" r="r" b="b"/>
                <a:pathLst>
                  <a:path w="427" h="316">
                    <a:moveTo>
                      <a:pt x="427" y="0"/>
                    </a:moveTo>
                    <a:lnTo>
                      <a:pt x="0" y="232"/>
                    </a:lnTo>
                    <a:lnTo>
                      <a:pt x="348" y="316"/>
                    </a:lnTo>
                    <a:lnTo>
                      <a:pt x="42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8"/>
            <p:cNvGrpSpPr>
              <a:grpSpLocks/>
            </p:cNvGrpSpPr>
            <p:nvPr/>
          </p:nvGrpSpPr>
          <p:grpSpPr bwMode="auto">
            <a:xfrm>
              <a:off x="6160" y="8178"/>
              <a:ext cx="1128" cy="912"/>
              <a:chOff x="6160" y="8178"/>
              <a:chExt cx="1128" cy="912"/>
            </a:xfrm>
          </p:grpSpPr>
          <p:sp>
            <p:nvSpPr>
              <p:cNvPr id="153" name="Freeform 39"/>
              <p:cNvSpPr>
                <a:spLocks/>
              </p:cNvSpPr>
              <p:nvPr/>
            </p:nvSpPr>
            <p:spPr bwMode="auto">
              <a:xfrm>
                <a:off x="6160" y="8178"/>
                <a:ext cx="1128" cy="912"/>
              </a:xfrm>
              <a:custGeom>
                <a:avLst/>
                <a:gdLst>
                  <a:gd name="T0" fmla="+- 0 6837 6160"/>
                  <a:gd name="T1" fmla="*/ T0 w 1128"/>
                  <a:gd name="T2" fmla="+- 0 8178 8178"/>
                  <a:gd name="T3" fmla="*/ 8178 h 912"/>
                  <a:gd name="T4" fmla="+- 0 6160 6160"/>
                  <a:gd name="T5" fmla="*/ T4 w 1128"/>
                  <a:gd name="T6" fmla="+- 0 8658 8178"/>
                  <a:gd name="T7" fmla="*/ 8658 h 912"/>
                  <a:gd name="T8" fmla="+- 0 6160 6160"/>
                  <a:gd name="T9" fmla="*/ T8 w 1128"/>
                  <a:gd name="T10" fmla="+- 0 9090 8178"/>
                  <a:gd name="T11" fmla="*/ 9090 h 912"/>
                  <a:gd name="T12" fmla="+- 0 7288 6160"/>
                  <a:gd name="T13" fmla="*/ T12 w 1128"/>
                  <a:gd name="T14" fmla="+- 0 8278 8178"/>
                  <a:gd name="T15" fmla="*/ 8278 h 912"/>
                  <a:gd name="T16" fmla="+- 0 6837 6160"/>
                  <a:gd name="T17" fmla="*/ T16 w 1128"/>
                  <a:gd name="T18" fmla="+- 0 8178 8178"/>
                  <a:gd name="T19" fmla="*/ 8178 h 912"/>
                </a:gdLst>
                <a:ahLst/>
                <a:cxnLst>
                  <a:cxn ang="0">
                    <a:pos x="T1" y="T3"/>
                  </a:cxn>
                  <a:cxn ang="0">
                    <a:pos x="T5" y="T7"/>
                  </a:cxn>
                  <a:cxn ang="0">
                    <a:pos x="T9" y="T11"/>
                  </a:cxn>
                  <a:cxn ang="0">
                    <a:pos x="T13" y="T15"/>
                  </a:cxn>
                  <a:cxn ang="0">
                    <a:pos x="T17" y="T19"/>
                  </a:cxn>
                </a:cxnLst>
                <a:rect l="0" t="0" r="r" b="b"/>
                <a:pathLst>
                  <a:path w="1128" h="912">
                    <a:moveTo>
                      <a:pt x="677" y="0"/>
                    </a:moveTo>
                    <a:lnTo>
                      <a:pt x="0" y="480"/>
                    </a:lnTo>
                    <a:lnTo>
                      <a:pt x="0" y="912"/>
                    </a:lnTo>
                    <a:lnTo>
                      <a:pt x="1128" y="100"/>
                    </a:lnTo>
                    <a:lnTo>
                      <a:pt x="6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40"/>
            <p:cNvGrpSpPr>
              <a:grpSpLocks/>
            </p:cNvGrpSpPr>
            <p:nvPr/>
          </p:nvGrpSpPr>
          <p:grpSpPr bwMode="auto">
            <a:xfrm>
              <a:off x="6835" y="7274"/>
              <a:ext cx="662" cy="1007"/>
              <a:chOff x="6835" y="7274"/>
              <a:chExt cx="662" cy="1007"/>
            </a:xfrm>
          </p:grpSpPr>
          <p:sp>
            <p:nvSpPr>
              <p:cNvPr id="152" name="Freeform 41"/>
              <p:cNvSpPr>
                <a:spLocks/>
              </p:cNvSpPr>
              <p:nvPr/>
            </p:nvSpPr>
            <p:spPr bwMode="auto">
              <a:xfrm>
                <a:off x="6835" y="7274"/>
                <a:ext cx="662" cy="1007"/>
              </a:xfrm>
              <a:custGeom>
                <a:avLst/>
                <a:gdLst>
                  <a:gd name="T0" fmla="+- 0 7496 6835"/>
                  <a:gd name="T1" fmla="*/ T0 w 662"/>
                  <a:gd name="T2" fmla="+- 0 7274 7274"/>
                  <a:gd name="T3" fmla="*/ 7274 h 1007"/>
                  <a:gd name="T4" fmla="+- 0 6961 6835"/>
                  <a:gd name="T5" fmla="*/ T4 w 662"/>
                  <a:gd name="T6" fmla="+- 0 7577 7274"/>
                  <a:gd name="T7" fmla="*/ 7577 h 1007"/>
                  <a:gd name="T8" fmla="+- 0 6835 6835"/>
                  <a:gd name="T9" fmla="*/ T8 w 662"/>
                  <a:gd name="T10" fmla="+- 0 8173 7274"/>
                  <a:gd name="T11" fmla="*/ 8173 h 1007"/>
                  <a:gd name="T12" fmla="+- 0 7275 6835"/>
                  <a:gd name="T13" fmla="*/ T12 w 662"/>
                  <a:gd name="T14" fmla="+- 0 8281 7274"/>
                  <a:gd name="T15" fmla="*/ 8281 h 1007"/>
                  <a:gd name="T16" fmla="+- 0 7496 6835"/>
                  <a:gd name="T17" fmla="*/ T16 w 662"/>
                  <a:gd name="T18" fmla="+- 0 7274 7274"/>
                  <a:gd name="T19" fmla="*/ 7274 h 1007"/>
                </a:gdLst>
                <a:ahLst/>
                <a:cxnLst>
                  <a:cxn ang="0">
                    <a:pos x="T1" y="T3"/>
                  </a:cxn>
                  <a:cxn ang="0">
                    <a:pos x="T5" y="T7"/>
                  </a:cxn>
                  <a:cxn ang="0">
                    <a:pos x="T9" y="T11"/>
                  </a:cxn>
                  <a:cxn ang="0">
                    <a:pos x="T13" y="T15"/>
                  </a:cxn>
                  <a:cxn ang="0">
                    <a:pos x="T17" y="T19"/>
                  </a:cxn>
                </a:cxnLst>
                <a:rect l="0" t="0" r="r" b="b"/>
                <a:pathLst>
                  <a:path w="662" h="1007">
                    <a:moveTo>
                      <a:pt x="661" y="0"/>
                    </a:moveTo>
                    <a:lnTo>
                      <a:pt x="126" y="303"/>
                    </a:lnTo>
                    <a:lnTo>
                      <a:pt x="0" y="899"/>
                    </a:lnTo>
                    <a:lnTo>
                      <a:pt x="440" y="1007"/>
                    </a:lnTo>
                    <a:lnTo>
                      <a:pt x="66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2"/>
            <p:cNvGrpSpPr>
              <a:grpSpLocks/>
            </p:cNvGrpSpPr>
            <p:nvPr/>
          </p:nvGrpSpPr>
          <p:grpSpPr bwMode="auto">
            <a:xfrm>
              <a:off x="6154" y="8278"/>
              <a:ext cx="2815" cy="1755"/>
              <a:chOff x="6154" y="8278"/>
              <a:chExt cx="2815" cy="1755"/>
            </a:xfrm>
          </p:grpSpPr>
          <p:sp>
            <p:nvSpPr>
              <p:cNvPr id="151" name="Freeform 43"/>
              <p:cNvSpPr>
                <a:spLocks/>
              </p:cNvSpPr>
              <p:nvPr/>
            </p:nvSpPr>
            <p:spPr bwMode="auto">
              <a:xfrm>
                <a:off x="6154" y="8278"/>
                <a:ext cx="2815" cy="1755"/>
              </a:xfrm>
              <a:custGeom>
                <a:avLst/>
                <a:gdLst>
                  <a:gd name="T0" fmla="+- 0 7291 6154"/>
                  <a:gd name="T1" fmla="*/ T0 w 2815"/>
                  <a:gd name="T2" fmla="+- 0 8278 8278"/>
                  <a:gd name="T3" fmla="*/ 8278 h 1755"/>
                  <a:gd name="T4" fmla="+- 0 6157 6154"/>
                  <a:gd name="T5" fmla="*/ T4 w 2815"/>
                  <a:gd name="T6" fmla="+- 0 9088 8278"/>
                  <a:gd name="T7" fmla="*/ 9088 h 1755"/>
                  <a:gd name="T8" fmla="+- 0 6154 6154"/>
                  <a:gd name="T9" fmla="*/ T8 w 2815"/>
                  <a:gd name="T10" fmla="+- 0 9327 8278"/>
                  <a:gd name="T11" fmla="*/ 9327 h 1755"/>
                  <a:gd name="T12" fmla="+- 0 6692 6154"/>
                  <a:gd name="T13" fmla="*/ T12 w 2815"/>
                  <a:gd name="T14" fmla="+- 0 9459 8278"/>
                  <a:gd name="T15" fmla="*/ 9459 h 1755"/>
                  <a:gd name="T16" fmla="+- 0 7215 6154"/>
                  <a:gd name="T17" fmla="*/ T16 w 2815"/>
                  <a:gd name="T18" fmla="+- 0 9079 8278"/>
                  <a:gd name="T19" fmla="*/ 9079 h 1755"/>
                  <a:gd name="T20" fmla="+- 0 7221 6154"/>
                  <a:gd name="T21" fmla="*/ T20 w 2815"/>
                  <a:gd name="T22" fmla="+- 0 9076 8278"/>
                  <a:gd name="T23" fmla="*/ 9076 h 1755"/>
                  <a:gd name="T24" fmla="+- 0 7279 6154"/>
                  <a:gd name="T25" fmla="*/ T24 w 2815"/>
                  <a:gd name="T26" fmla="+- 0 9047 8278"/>
                  <a:gd name="T27" fmla="*/ 9047 h 1755"/>
                  <a:gd name="T28" fmla="+- 0 7347 6154"/>
                  <a:gd name="T29" fmla="*/ T28 w 2815"/>
                  <a:gd name="T30" fmla="+- 0 9020 8278"/>
                  <a:gd name="T31" fmla="*/ 9020 h 1755"/>
                  <a:gd name="T32" fmla="+- 0 7421 6154"/>
                  <a:gd name="T33" fmla="*/ T32 w 2815"/>
                  <a:gd name="T34" fmla="+- 0 9002 8278"/>
                  <a:gd name="T35" fmla="*/ 9002 h 1755"/>
                  <a:gd name="T36" fmla="+- 0 8343 6154"/>
                  <a:gd name="T37" fmla="*/ T36 w 2815"/>
                  <a:gd name="T38" fmla="+- 0 9000 8278"/>
                  <a:gd name="T39" fmla="*/ 9000 h 1755"/>
                  <a:gd name="T40" fmla="+- 0 7886 6154"/>
                  <a:gd name="T41" fmla="*/ T40 w 2815"/>
                  <a:gd name="T42" fmla="+- 0 8413 8278"/>
                  <a:gd name="T43" fmla="*/ 8413 h 1755"/>
                  <a:gd name="T44" fmla="+- 0 7291 6154"/>
                  <a:gd name="T45" fmla="*/ T44 w 2815"/>
                  <a:gd name="T46" fmla="+- 0 8278 8278"/>
                  <a:gd name="T47" fmla="*/ 8278 h 175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2815" h="1755">
                    <a:moveTo>
                      <a:pt x="1137" y="0"/>
                    </a:moveTo>
                    <a:lnTo>
                      <a:pt x="3" y="810"/>
                    </a:lnTo>
                    <a:lnTo>
                      <a:pt x="0" y="1049"/>
                    </a:lnTo>
                    <a:lnTo>
                      <a:pt x="538" y="1181"/>
                    </a:lnTo>
                    <a:lnTo>
                      <a:pt x="1061" y="801"/>
                    </a:lnTo>
                    <a:lnTo>
                      <a:pt x="1067" y="798"/>
                    </a:lnTo>
                    <a:lnTo>
                      <a:pt x="1125" y="769"/>
                    </a:lnTo>
                    <a:lnTo>
                      <a:pt x="1193" y="742"/>
                    </a:lnTo>
                    <a:lnTo>
                      <a:pt x="1267" y="724"/>
                    </a:lnTo>
                    <a:lnTo>
                      <a:pt x="2189" y="722"/>
                    </a:lnTo>
                    <a:lnTo>
                      <a:pt x="1732" y="135"/>
                    </a:lnTo>
                    <a:lnTo>
                      <a:pt x="11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4"/>
            <p:cNvGrpSpPr>
              <a:grpSpLocks/>
            </p:cNvGrpSpPr>
            <p:nvPr/>
          </p:nvGrpSpPr>
          <p:grpSpPr bwMode="auto">
            <a:xfrm>
              <a:off x="8964" y="7590"/>
              <a:ext cx="1381" cy="2443"/>
              <a:chOff x="8964" y="7590"/>
              <a:chExt cx="1381" cy="2443"/>
            </a:xfrm>
          </p:grpSpPr>
          <p:sp>
            <p:nvSpPr>
              <p:cNvPr id="150" name="Freeform 45"/>
              <p:cNvSpPr>
                <a:spLocks/>
              </p:cNvSpPr>
              <p:nvPr/>
            </p:nvSpPr>
            <p:spPr bwMode="auto">
              <a:xfrm>
                <a:off x="8964" y="7590"/>
                <a:ext cx="1381" cy="2443"/>
              </a:xfrm>
              <a:custGeom>
                <a:avLst/>
                <a:gdLst>
                  <a:gd name="T0" fmla="+- 0 10340 8964"/>
                  <a:gd name="T1" fmla="*/ T0 w 1381"/>
                  <a:gd name="T2" fmla="+- 0 7590 7590"/>
                  <a:gd name="T3" fmla="*/ 7590 h 2443"/>
                  <a:gd name="T4" fmla="+- 0 10219 8964"/>
                  <a:gd name="T5" fmla="*/ T4 w 1381"/>
                  <a:gd name="T6" fmla="+- 0 7699 7590"/>
                  <a:gd name="T7" fmla="*/ 7699 h 2443"/>
                  <a:gd name="T8" fmla="+- 0 8970 8964"/>
                  <a:gd name="T9" fmla="*/ T8 w 1381"/>
                  <a:gd name="T10" fmla="+- 0 9807 7590"/>
                  <a:gd name="T11" fmla="*/ 9807 h 2443"/>
                  <a:gd name="T12" fmla="+- 0 8964 8964"/>
                  <a:gd name="T13" fmla="*/ T12 w 1381"/>
                  <a:gd name="T14" fmla="+- 0 10034 7590"/>
                  <a:gd name="T15" fmla="*/ 10034 h 2443"/>
                  <a:gd name="T16" fmla="+- 0 10034 8964"/>
                  <a:gd name="T17" fmla="*/ T16 w 1381"/>
                  <a:gd name="T18" fmla="+- 0 9032 7590"/>
                  <a:gd name="T19" fmla="*/ 9032 h 2443"/>
                  <a:gd name="T20" fmla="+- 0 10345 8964"/>
                  <a:gd name="T21" fmla="*/ T20 w 1381"/>
                  <a:gd name="T22" fmla="+- 0 8510 7590"/>
                  <a:gd name="T23" fmla="*/ 8510 h 2443"/>
                  <a:gd name="T24" fmla="+- 0 10340 8964"/>
                  <a:gd name="T25" fmla="*/ T24 w 1381"/>
                  <a:gd name="T26" fmla="+- 0 7590 7590"/>
                  <a:gd name="T27" fmla="*/ 7590 h 2443"/>
                </a:gdLst>
                <a:ahLst/>
                <a:cxnLst>
                  <a:cxn ang="0">
                    <a:pos x="T1" y="T3"/>
                  </a:cxn>
                  <a:cxn ang="0">
                    <a:pos x="T5" y="T7"/>
                  </a:cxn>
                  <a:cxn ang="0">
                    <a:pos x="T9" y="T11"/>
                  </a:cxn>
                  <a:cxn ang="0">
                    <a:pos x="T13" y="T15"/>
                  </a:cxn>
                  <a:cxn ang="0">
                    <a:pos x="T17" y="T19"/>
                  </a:cxn>
                  <a:cxn ang="0">
                    <a:pos x="T21" y="T23"/>
                  </a:cxn>
                  <a:cxn ang="0">
                    <a:pos x="T25" y="T27"/>
                  </a:cxn>
                </a:cxnLst>
                <a:rect l="0" t="0" r="r" b="b"/>
                <a:pathLst>
                  <a:path w="1381" h="2443">
                    <a:moveTo>
                      <a:pt x="1376" y="0"/>
                    </a:moveTo>
                    <a:lnTo>
                      <a:pt x="1255" y="109"/>
                    </a:lnTo>
                    <a:lnTo>
                      <a:pt x="6" y="2217"/>
                    </a:lnTo>
                    <a:lnTo>
                      <a:pt x="0" y="2444"/>
                    </a:lnTo>
                    <a:lnTo>
                      <a:pt x="1070" y="1442"/>
                    </a:lnTo>
                    <a:lnTo>
                      <a:pt x="1381" y="920"/>
                    </a:lnTo>
                    <a:lnTo>
                      <a:pt x="137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6"/>
            <p:cNvGrpSpPr>
              <a:grpSpLocks/>
            </p:cNvGrpSpPr>
            <p:nvPr/>
          </p:nvGrpSpPr>
          <p:grpSpPr bwMode="auto">
            <a:xfrm>
              <a:off x="14585" y="7319"/>
              <a:ext cx="1079" cy="1265"/>
              <a:chOff x="14585" y="7319"/>
              <a:chExt cx="1079" cy="1265"/>
            </a:xfrm>
          </p:grpSpPr>
          <p:sp>
            <p:nvSpPr>
              <p:cNvPr id="149" name="Freeform 47"/>
              <p:cNvSpPr>
                <a:spLocks/>
              </p:cNvSpPr>
              <p:nvPr/>
            </p:nvSpPr>
            <p:spPr bwMode="auto">
              <a:xfrm>
                <a:off x="14585" y="7319"/>
                <a:ext cx="1079" cy="1265"/>
              </a:xfrm>
              <a:custGeom>
                <a:avLst/>
                <a:gdLst>
                  <a:gd name="T0" fmla="+- 0 14601 14585"/>
                  <a:gd name="T1" fmla="*/ T0 w 1079"/>
                  <a:gd name="T2" fmla="+- 0 7319 7319"/>
                  <a:gd name="T3" fmla="*/ 7319 h 1265"/>
                  <a:gd name="T4" fmla="+- 0 14585 14585"/>
                  <a:gd name="T5" fmla="*/ T4 w 1079"/>
                  <a:gd name="T6" fmla="+- 0 8584 7319"/>
                  <a:gd name="T7" fmla="*/ 8584 h 1265"/>
                  <a:gd name="T8" fmla="+- 0 15664 14585"/>
                  <a:gd name="T9" fmla="*/ T8 w 1079"/>
                  <a:gd name="T10" fmla="+- 0 7751 7319"/>
                  <a:gd name="T11" fmla="*/ 7751 h 1265"/>
                  <a:gd name="T12" fmla="+- 0 15646 14585"/>
                  <a:gd name="T13" fmla="*/ T12 w 1079"/>
                  <a:gd name="T14" fmla="+- 0 7543 7319"/>
                  <a:gd name="T15" fmla="*/ 7543 h 1265"/>
                  <a:gd name="T16" fmla="+- 0 14601 14585"/>
                  <a:gd name="T17" fmla="*/ T16 w 1079"/>
                  <a:gd name="T18" fmla="+- 0 7319 7319"/>
                  <a:gd name="T19" fmla="*/ 7319 h 1265"/>
                </a:gdLst>
                <a:ahLst/>
                <a:cxnLst>
                  <a:cxn ang="0">
                    <a:pos x="T1" y="T3"/>
                  </a:cxn>
                  <a:cxn ang="0">
                    <a:pos x="T5" y="T7"/>
                  </a:cxn>
                  <a:cxn ang="0">
                    <a:pos x="T9" y="T11"/>
                  </a:cxn>
                  <a:cxn ang="0">
                    <a:pos x="T13" y="T15"/>
                  </a:cxn>
                  <a:cxn ang="0">
                    <a:pos x="T17" y="T19"/>
                  </a:cxn>
                </a:cxnLst>
                <a:rect l="0" t="0" r="r" b="b"/>
                <a:pathLst>
                  <a:path w="1079" h="1265">
                    <a:moveTo>
                      <a:pt x="16" y="0"/>
                    </a:moveTo>
                    <a:lnTo>
                      <a:pt x="0" y="1265"/>
                    </a:lnTo>
                    <a:lnTo>
                      <a:pt x="1079" y="432"/>
                    </a:lnTo>
                    <a:lnTo>
                      <a:pt x="1061" y="224"/>
                    </a:lnTo>
                    <a:lnTo>
                      <a:pt x="1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8"/>
            <p:cNvGrpSpPr>
              <a:grpSpLocks/>
            </p:cNvGrpSpPr>
            <p:nvPr/>
          </p:nvGrpSpPr>
          <p:grpSpPr bwMode="auto">
            <a:xfrm>
              <a:off x="12031" y="7086"/>
              <a:ext cx="2167" cy="743"/>
              <a:chOff x="12031" y="7086"/>
              <a:chExt cx="2167" cy="743"/>
            </a:xfrm>
          </p:grpSpPr>
          <p:sp>
            <p:nvSpPr>
              <p:cNvPr id="148" name="Freeform 49"/>
              <p:cNvSpPr>
                <a:spLocks/>
              </p:cNvSpPr>
              <p:nvPr/>
            </p:nvSpPr>
            <p:spPr bwMode="auto">
              <a:xfrm>
                <a:off x="12031" y="7086"/>
                <a:ext cx="2167" cy="743"/>
              </a:xfrm>
              <a:custGeom>
                <a:avLst/>
                <a:gdLst>
                  <a:gd name="T0" fmla="+- 0 13351 12031"/>
                  <a:gd name="T1" fmla="*/ T0 w 2167"/>
                  <a:gd name="T2" fmla="+- 0 7086 7086"/>
                  <a:gd name="T3" fmla="*/ 7086 h 743"/>
                  <a:gd name="T4" fmla="+- 0 12031 12031"/>
                  <a:gd name="T5" fmla="*/ T4 w 2167"/>
                  <a:gd name="T6" fmla="+- 0 7829 7086"/>
                  <a:gd name="T7" fmla="*/ 7829 h 743"/>
                  <a:gd name="T8" fmla="+- 0 14197 12031"/>
                  <a:gd name="T9" fmla="*/ T8 w 2167"/>
                  <a:gd name="T10" fmla="+- 0 7248 7086"/>
                  <a:gd name="T11" fmla="*/ 7248 h 743"/>
                  <a:gd name="T12" fmla="+- 0 13351 12031"/>
                  <a:gd name="T13" fmla="*/ T12 w 2167"/>
                  <a:gd name="T14" fmla="+- 0 7086 7086"/>
                  <a:gd name="T15" fmla="*/ 7086 h 743"/>
                </a:gdLst>
                <a:ahLst/>
                <a:cxnLst>
                  <a:cxn ang="0">
                    <a:pos x="T1" y="T3"/>
                  </a:cxn>
                  <a:cxn ang="0">
                    <a:pos x="T5" y="T7"/>
                  </a:cxn>
                  <a:cxn ang="0">
                    <a:pos x="T9" y="T11"/>
                  </a:cxn>
                  <a:cxn ang="0">
                    <a:pos x="T13" y="T15"/>
                  </a:cxn>
                </a:cxnLst>
                <a:rect l="0" t="0" r="r" b="b"/>
                <a:pathLst>
                  <a:path w="2167" h="743">
                    <a:moveTo>
                      <a:pt x="1320" y="0"/>
                    </a:moveTo>
                    <a:lnTo>
                      <a:pt x="0" y="743"/>
                    </a:lnTo>
                    <a:lnTo>
                      <a:pt x="2166" y="162"/>
                    </a:lnTo>
                    <a:lnTo>
                      <a:pt x="132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50"/>
            <p:cNvGrpSpPr>
              <a:grpSpLocks/>
            </p:cNvGrpSpPr>
            <p:nvPr/>
          </p:nvGrpSpPr>
          <p:grpSpPr bwMode="auto">
            <a:xfrm>
              <a:off x="13379" y="8742"/>
              <a:ext cx="1131" cy="1205"/>
              <a:chOff x="13379" y="8742"/>
              <a:chExt cx="1131" cy="1205"/>
            </a:xfrm>
          </p:grpSpPr>
          <p:sp>
            <p:nvSpPr>
              <p:cNvPr id="147" name="Freeform 51"/>
              <p:cNvSpPr>
                <a:spLocks/>
              </p:cNvSpPr>
              <p:nvPr/>
            </p:nvSpPr>
            <p:spPr bwMode="auto">
              <a:xfrm>
                <a:off x="13379" y="8742"/>
                <a:ext cx="1131" cy="1205"/>
              </a:xfrm>
              <a:custGeom>
                <a:avLst/>
                <a:gdLst>
                  <a:gd name="T0" fmla="+- 0 14510 13379"/>
                  <a:gd name="T1" fmla="*/ T0 w 1131"/>
                  <a:gd name="T2" fmla="+- 0 8742 8742"/>
                  <a:gd name="T3" fmla="*/ 8742 h 1205"/>
                  <a:gd name="T4" fmla="+- 0 13379 13379"/>
                  <a:gd name="T5" fmla="*/ T4 w 1131"/>
                  <a:gd name="T6" fmla="+- 0 9747 8742"/>
                  <a:gd name="T7" fmla="*/ 9747 h 1205"/>
                  <a:gd name="T8" fmla="+- 0 14202 13379"/>
                  <a:gd name="T9" fmla="*/ T8 w 1131"/>
                  <a:gd name="T10" fmla="+- 0 9947 8742"/>
                  <a:gd name="T11" fmla="*/ 9947 h 1205"/>
                  <a:gd name="T12" fmla="+- 0 14506 13379"/>
                  <a:gd name="T13" fmla="*/ T12 w 1131"/>
                  <a:gd name="T14" fmla="+- 0 9691 8742"/>
                  <a:gd name="T15" fmla="*/ 9691 h 1205"/>
                  <a:gd name="T16" fmla="+- 0 14510 13379"/>
                  <a:gd name="T17" fmla="*/ T16 w 1131"/>
                  <a:gd name="T18" fmla="+- 0 8742 8742"/>
                  <a:gd name="T19" fmla="*/ 8742 h 1205"/>
                </a:gdLst>
                <a:ahLst/>
                <a:cxnLst>
                  <a:cxn ang="0">
                    <a:pos x="T1" y="T3"/>
                  </a:cxn>
                  <a:cxn ang="0">
                    <a:pos x="T5" y="T7"/>
                  </a:cxn>
                  <a:cxn ang="0">
                    <a:pos x="T9" y="T11"/>
                  </a:cxn>
                  <a:cxn ang="0">
                    <a:pos x="T13" y="T15"/>
                  </a:cxn>
                  <a:cxn ang="0">
                    <a:pos x="T17" y="T19"/>
                  </a:cxn>
                </a:cxnLst>
                <a:rect l="0" t="0" r="r" b="b"/>
                <a:pathLst>
                  <a:path w="1131" h="1205">
                    <a:moveTo>
                      <a:pt x="1131" y="0"/>
                    </a:moveTo>
                    <a:lnTo>
                      <a:pt x="0" y="1005"/>
                    </a:lnTo>
                    <a:lnTo>
                      <a:pt x="823" y="1205"/>
                    </a:lnTo>
                    <a:lnTo>
                      <a:pt x="1127" y="949"/>
                    </a:lnTo>
                    <a:lnTo>
                      <a:pt x="113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2"/>
            <p:cNvGrpSpPr>
              <a:grpSpLocks/>
            </p:cNvGrpSpPr>
            <p:nvPr/>
          </p:nvGrpSpPr>
          <p:grpSpPr bwMode="auto">
            <a:xfrm>
              <a:off x="11691" y="8216"/>
              <a:ext cx="811" cy="1313"/>
              <a:chOff x="11691" y="8216"/>
              <a:chExt cx="811" cy="1313"/>
            </a:xfrm>
          </p:grpSpPr>
          <p:sp>
            <p:nvSpPr>
              <p:cNvPr id="146" name="Freeform 53"/>
              <p:cNvSpPr>
                <a:spLocks/>
              </p:cNvSpPr>
              <p:nvPr/>
            </p:nvSpPr>
            <p:spPr bwMode="auto">
              <a:xfrm>
                <a:off x="11691" y="8216"/>
                <a:ext cx="811" cy="1313"/>
              </a:xfrm>
              <a:custGeom>
                <a:avLst/>
                <a:gdLst>
                  <a:gd name="T0" fmla="+- 0 11691 11691"/>
                  <a:gd name="T1" fmla="*/ T0 w 811"/>
                  <a:gd name="T2" fmla="+- 0 8216 8216"/>
                  <a:gd name="T3" fmla="*/ 8216 h 1313"/>
                  <a:gd name="T4" fmla="+- 0 11696 11691"/>
                  <a:gd name="T5" fmla="*/ T4 w 811"/>
                  <a:gd name="T6" fmla="+- 0 9322 8216"/>
                  <a:gd name="T7" fmla="*/ 9322 h 1313"/>
                  <a:gd name="T8" fmla="+- 0 12501 11691"/>
                  <a:gd name="T9" fmla="*/ T8 w 811"/>
                  <a:gd name="T10" fmla="+- 0 9529 8216"/>
                  <a:gd name="T11" fmla="*/ 9529 h 1313"/>
                  <a:gd name="T12" fmla="+- 0 11691 11691"/>
                  <a:gd name="T13" fmla="*/ T12 w 811"/>
                  <a:gd name="T14" fmla="+- 0 8216 8216"/>
                  <a:gd name="T15" fmla="*/ 8216 h 1313"/>
                </a:gdLst>
                <a:ahLst/>
                <a:cxnLst>
                  <a:cxn ang="0">
                    <a:pos x="T1" y="T3"/>
                  </a:cxn>
                  <a:cxn ang="0">
                    <a:pos x="T5" y="T7"/>
                  </a:cxn>
                  <a:cxn ang="0">
                    <a:pos x="T9" y="T11"/>
                  </a:cxn>
                  <a:cxn ang="0">
                    <a:pos x="T13" y="T15"/>
                  </a:cxn>
                </a:cxnLst>
                <a:rect l="0" t="0" r="r" b="b"/>
                <a:pathLst>
                  <a:path w="811" h="1313">
                    <a:moveTo>
                      <a:pt x="0" y="0"/>
                    </a:moveTo>
                    <a:lnTo>
                      <a:pt x="5" y="1106"/>
                    </a:lnTo>
                    <a:lnTo>
                      <a:pt x="810" y="1313"/>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4"/>
            <p:cNvGrpSpPr>
              <a:grpSpLocks/>
            </p:cNvGrpSpPr>
            <p:nvPr/>
          </p:nvGrpSpPr>
          <p:grpSpPr bwMode="auto">
            <a:xfrm>
              <a:off x="14508" y="7746"/>
              <a:ext cx="1171" cy="1956"/>
              <a:chOff x="14508" y="7746"/>
              <a:chExt cx="1171" cy="1956"/>
            </a:xfrm>
          </p:grpSpPr>
          <p:sp>
            <p:nvSpPr>
              <p:cNvPr id="145" name="Freeform 55"/>
              <p:cNvSpPr>
                <a:spLocks/>
              </p:cNvSpPr>
              <p:nvPr/>
            </p:nvSpPr>
            <p:spPr bwMode="auto">
              <a:xfrm>
                <a:off x="14508" y="7746"/>
                <a:ext cx="1171" cy="1956"/>
              </a:xfrm>
              <a:custGeom>
                <a:avLst/>
                <a:gdLst>
                  <a:gd name="T0" fmla="+- 0 15679 14508"/>
                  <a:gd name="T1" fmla="*/ T0 w 1171"/>
                  <a:gd name="T2" fmla="+- 0 7746 7746"/>
                  <a:gd name="T3" fmla="*/ 7746 h 1956"/>
                  <a:gd name="T4" fmla="+- 0 14579 14508"/>
                  <a:gd name="T5" fmla="*/ T4 w 1171"/>
                  <a:gd name="T6" fmla="+- 0 8598 7746"/>
                  <a:gd name="T7" fmla="*/ 8598 h 1956"/>
                  <a:gd name="T8" fmla="+- 0 14508 14508"/>
                  <a:gd name="T9" fmla="*/ T8 w 1171"/>
                  <a:gd name="T10" fmla="+- 0 8746 7746"/>
                  <a:gd name="T11" fmla="*/ 8746 h 1956"/>
                  <a:gd name="T12" fmla="+- 0 14511 14508"/>
                  <a:gd name="T13" fmla="*/ T12 w 1171"/>
                  <a:gd name="T14" fmla="+- 0 9702 7746"/>
                  <a:gd name="T15" fmla="*/ 9702 h 1956"/>
                  <a:gd name="T16" fmla="+- 0 15679 14508"/>
                  <a:gd name="T17" fmla="*/ T16 w 1171"/>
                  <a:gd name="T18" fmla="+- 0 7746 7746"/>
                  <a:gd name="T19" fmla="*/ 7746 h 1956"/>
                </a:gdLst>
                <a:ahLst/>
                <a:cxnLst>
                  <a:cxn ang="0">
                    <a:pos x="T1" y="T3"/>
                  </a:cxn>
                  <a:cxn ang="0">
                    <a:pos x="T5" y="T7"/>
                  </a:cxn>
                  <a:cxn ang="0">
                    <a:pos x="T9" y="T11"/>
                  </a:cxn>
                  <a:cxn ang="0">
                    <a:pos x="T13" y="T15"/>
                  </a:cxn>
                  <a:cxn ang="0">
                    <a:pos x="T17" y="T19"/>
                  </a:cxn>
                </a:cxnLst>
                <a:rect l="0" t="0" r="r" b="b"/>
                <a:pathLst>
                  <a:path w="1171" h="1956">
                    <a:moveTo>
                      <a:pt x="1171" y="0"/>
                    </a:moveTo>
                    <a:lnTo>
                      <a:pt x="71" y="852"/>
                    </a:lnTo>
                    <a:lnTo>
                      <a:pt x="0" y="1000"/>
                    </a:lnTo>
                    <a:lnTo>
                      <a:pt x="3" y="1956"/>
                    </a:lnTo>
                    <a:lnTo>
                      <a:pt x="117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6"/>
            <p:cNvGrpSpPr>
              <a:grpSpLocks/>
            </p:cNvGrpSpPr>
            <p:nvPr/>
          </p:nvGrpSpPr>
          <p:grpSpPr bwMode="auto">
            <a:xfrm>
              <a:off x="10040" y="8500"/>
              <a:ext cx="311" cy="527"/>
              <a:chOff x="10040" y="8500"/>
              <a:chExt cx="311" cy="527"/>
            </a:xfrm>
          </p:grpSpPr>
          <p:sp>
            <p:nvSpPr>
              <p:cNvPr id="144" name="Freeform 57"/>
              <p:cNvSpPr>
                <a:spLocks/>
              </p:cNvSpPr>
              <p:nvPr/>
            </p:nvSpPr>
            <p:spPr bwMode="auto">
              <a:xfrm>
                <a:off x="10040" y="8500"/>
                <a:ext cx="311" cy="527"/>
              </a:xfrm>
              <a:custGeom>
                <a:avLst/>
                <a:gdLst>
                  <a:gd name="T0" fmla="+- 0 10351 10040"/>
                  <a:gd name="T1" fmla="*/ T0 w 311"/>
                  <a:gd name="T2" fmla="+- 0 8500 8500"/>
                  <a:gd name="T3" fmla="*/ 8500 h 527"/>
                  <a:gd name="T4" fmla="+- 0 10040 10040"/>
                  <a:gd name="T5" fmla="*/ T4 w 311"/>
                  <a:gd name="T6" fmla="+- 0 9027 8500"/>
                  <a:gd name="T7" fmla="*/ 9027 h 527"/>
                  <a:gd name="T8" fmla="+- 0 10351 10040"/>
                  <a:gd name="T9" fmla="*/ T8 w 311"/>
                  <a:gd name="T10" fmla="+- 0 8748 8500"/>
                  <a:gd name="T11" fmla="*/ 8748 h 527"/>
                  <a:gd name="T12" fmla="+- 0 10351 10040"/>
                  <a:gd name="T13" fmla="*/ T12 w 311"/>
                  <a:gd name="T14" fmla="+- 0 8500 8500"/>
                  <a:gd name="T15" fmla="*/ 8500 h 527"/>
                </a:gdLst>
                <a:ahLst/>
                <a:cxnLst>
                  <a:cxn ang="0">
                    <a:pos x="T1" y="T3"/>
                  </a:cxn>
                  <a:cxn ang="0">
                    <a:pos x="T5" y="T7"/>
                  </a:cxn>
                  <a:cxn ang="0">
                    <a:pos x="T9" y="T11"/>
                  </a:cxn>
                  <a:cxn ang="0">
                    <a:pos x="T13" y="T15"/>
                  </a:cxn>
                </a:cxnLst>
                <a:rect l="0" t="0" r="r" b="b"/>
                <a:pathLst>
                  <a:path w="311" h="527">
                    <a:moveTo>
                      <a:pt x="311" y="0"/>
                    </a:moveTo>
                    <a:lnTo>
                      <a:pt x="0" y="527"/>
                    </a:lnTo>
                    <a:lnTo>
                      <a:pt x="311" y="248"/>
                    </a:lnTo>
                    <a:lnTo>
                      <a:pt x="311"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8"/>
            <p:cNvGrpSpPr>
              <a:grpSpLocks/>
            </p:cNvGrpSpPr>
            <p:nvPr/>
          </p:nvGrpSpPr>
          <p:grpSpPr bwMode="auto">
            <a:xfrm>
              <a:off x="14190" y="9697"/>
              <a:ext cx="316" cy="337"/>
              <a:chOff x="14190" y="9697"/>
              <a:chExt cx="316" cy="337"/>
            </a:xfrm>
          </p:grpSpPr>
          <p:sp>
            <p:nvSpPr>
              <p:cNvPr id="143" name="Freeform 59"/>
              <p:cNvSpPr>
                <a:spLocks/>
              </p:cNvSpPr>
              <p:nvPr/>
            </p:nvSpPr>
            <p:spPr bwMode="auto">
              <a:xfrm>
                <a:off x="14190" y="9697"/>
                <a:ext cx="316" cy="337"/>
              </a:xfrm>
              <a:custGeom>
                <a:avLst/>
                <a:gdLst>
                  <a:gd name="T0" fmla="+- 0 14495 14190"/>
                  <a:gd name="T1" fmla="*/ T0 w 316"/>
                  <a:gd name="T2" fmla="+- 0 9697 9697"/>
                  <a:gd name="T3" fmla="*/ 9697 h 337"/>
                  <a:gd name="T4" fmla="+- 0 14190 14190"/>
                  <a:gd name="T5" fmla="*/ T4 w 316"/>
                  <a:gd name="T6" fmla="+- 0 9955 9697"/>
                  <a:gd name="T7" fmla="*/ 9955 h 337"/>
                  <a:gd name="T8" fmla="+- 0 14506 14190"/>
                  <a:gd name="T9" fmla="*/ T8 w 316"/>
                  <a:gd name="T10" fmla="+- 0 10034 9697"/>
                  <a:gd name="T11" fmla="*/ 10034 h 337"/>
                  <a:gd name="T12" fmla="+- 0 14495 14190"/>
                  <a:gd name="T13" fmla="*/ T12 w 316"/>
                  <a:gd name="T14" fmla="+- 0 9697 9697"/>
                  <a:gd name="T15" fmla="*/ 9697 h 337"/>
                </a:gdLst>
                <a:ahLst/>
                <a:cxnLst>
                  <a:cxn ang="0">
                    <a:pos x="T1" y="T3"/>
                  </a:cxn>
                  <a:cxn ang="0">
                    <a:pos x="T5" y="T7"/>
                  </a:cxn>
                  <a:cxn ang="0">
                    <a:pos x="T9" y="T11"/>
                  </a:cxn>
                  <a:cxn ang="0">
                    <a:pos x="T13" y="T15"/>
                  </a:cxn>
                </a:cxnLst>
                <a:rect l="0" t="0" r="r" b="b"/>
                <a:pathLst>
                  <a:path w="316" h="337">
                    <a:moveTo>
                      <a:pt x="305" y="0"/>
                    </a:moveTo>
                    <a:lnTo>
                      <a:pt x="0" y="258"/>
                    </a:lnTo>
                    <a:lnTo>
                      <a:pt x="316" y="337"/>
                    </a:lnTo>
                    <a:lnTo>
                      <a:pt x="30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60"/>
            <p:cNvGrpSpPr>
              <a:grpSpLocks/>
            </p:cNvGrpSpPr>
            <p:nvPr/>
          </p:nvGrpSpPr>
          <p:grpSpPr bwMode="auto">
            <a:xfrm>
              <a:off x="14514" y="7577"/>
              <a:ext cx="1384" cy="2436"/>
              <a:chOff x="14514" y="7577"/>
              <a:chExt cx="1384" cy="2436"/>
            </a:xfrm>
          </p:grpSpPr>
          <p:sp>
            <p:nvSpPr>
              <p:cNvPr id="142" name="Freeform 61"/>
              <p:cNvSpPr>
                <a:spLocks/>
              </p:cNvSpPr>
              <p:nvPr/>
            </p:nvSpPr>
            <p:spPr bwMode="auto">
              <a:xfrm>
                <a:off x="14514" y="7577"/>
                <a:ext cx="1384" cy="2436"/>
              </a:xfrm>
              <a:custGeom>
                <a:avLst/>
                <a:gdLst>
                  <a:gd name="T0" fmla="+- 0 15892 14514"/>
                  <a:gd name="T1" fmla="*/ T0 w 1384"/>
                  <a:gd name="T2" fmla="+- 0 7577 7577"/>
                  <a:gd name="T3" fmla="*/ 7577 h 2436"/>
                  <a:gd name="T4" fmla="+- 0 15687 14514"/>
                  <a:gd name="T5" fmla="*/ T4 w 1384"/>
                  <a:gd name="T6" fmla="+- 0 7735 7577"/>
                  <a:gd name="T7" fmla="*/ 7735 h 2436"/>
                  <a:gd name="T8" fmla="+- 0 14514 14514"/>
                  <a:gd name="T9" fmla="*/ T8 w 1384"/>
                  <a:gd name="T10" fmla="+- 0 9699 7577"/>
                  <a:gd name="T11" fmla="*/ 9699 h 2436"/>
                  <a:gd name="T12" fmla="+- 0 14516 14514"/>
                  <a:gd name="T13" fmla="*/ T12 w 1384"/>
                  <a:gd name="T14" fmla="+- 0 10013 7577"/>
                  <a:gd name="T15" fmla="*/ 10013 h 2436"/>
                  <a:gd name="T16" fmla="+- 0 15898 14514"/>
                  <a:gd name="T17" fmla="*/ T16 w 1384"/>
                  <a:gd name="T18" fmla="+- 0 8727 7577"/>
                  <a:gd name="T19" fmla="*/ 8727 h 2436"/>
                  <a:gd name="T20" fmla="+- 0 15892 14514"/>
                  <a:gd name="T21" fmla="*/ T20 w 1384"/>
                  <a:gd name="T22" fmla="+- 0 7577 7577"/>
                  <a:gd name="T23" fmla="*/ 7577 h 2436"/>
                </a:gdLst>
                <a:ahLst/>
                <a:cxnLst>
                  <a:cxn ang="0">
                    <a:pos x="T1" y="T3"/>
                  </a:cxn>
                  <a:cxn ang="0">
                    <a:pos x="T5" y="T7"/>
                  </a:cxn>
                  <a:cxn ang="0">
                    <a:pos x="T9" y="T11"/>
                  </a:cxn>
                  <a:cxn ang="0">
                    <a:pos x="T13" y="T15"/>
                  </a:cxn>
                  <a:cxn ang="0">
                    <a:pos x="T17" y="T19"/>
                  </a:cxn>
                  <a:cxn ang="0">
                    <a:pos x="T21" y="T23"/>
                  </a:cxn>
                </a:cxnLst>
                <a:rect l="0" t="0" r="r" b="b"/>
                <a:pathLst>
                  <a:path w="1384" h="2436">
                    <a:moveTo>
                      <a:pt x="1378" y="0"/>
                    </a:moveTo>
                    <a:lnTo>
                      <a:pt x="1173" y="158"/>
                    </a:lnTo>
                    <a:lnTo>
                      <a:pt x="0" y="2122"/>
                    </a:lnTo>
                    <a:lnTo>
                      <a:pt x="2" y="2436"/>
                    </a:lnTo>
                    <a:lnTo>
                      <a:pt x="1384" y="1150"/>
                    </a:lnTo>
                    <a:lnTo>
                      <a:pt x="137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2"/>
            <p:cNvGrpSpPr>
              <a:grpSpLocks/>
            </p:cNvGrpSpPr>
            <p:nvPr/>
          </p:nvGrpSpPr>
          <p:grpSpPr bwMode="auto">
            <a:xfrm>
              <a:off x="15647" y="7538"/>
              <a:ext cx="232" cy="211"/>
              <a:chOff x="15647" y="7538"/>
              <a:chExt cx="232" cy="211"/>
            </a:xfrm>
          </p:grpSpPr>
          <p:sp>
            <p:nvSpPr>
              <p:cNvPr id="139" name="Freeform 63"/>
              <p:cNvSpPr>
                <a:spLocks/>
              </p:cNvSpPr>
              <p:nvPr/>
            </p:nvSpPr>
            <p:spPr bwMode="auto">
              <a:xfrm>
                <a:off x="15647" y="7538"/>
                <a:ext cx="232" cy="211"/>
              </a:xfrm>
              <a:custGeom>
                <a:avLst/>
                <a:gdLst>
                  <a:gd name="T0" fmla="+- 0 15647 15647"/>
                  <a:gd name="T1" fmla="*/ T0 w 232"/>
                  <a:gd name="T2" fmla="+- 0 7538 7538"/>
                  <a:gd name="T3" fmla="*/ 7538 h 211"/>
                  <a:gd name="T4" fmla="+- 0 15676 15647"/>
                  <a:gd name="T5" fmla="*/ T4 w 232"/>
                  <a:gd name="T6" fmla="+- 0 7749 7538"/>
                  <a:gd name="T7" fmla="*/ 7749 h 211"/>
                  <a:gd name="T8" fmla="+- 0 15879 15647"/>
                  <a:gd name="T9" fmla="*/ T8 w 232"/>
                  <a:gd name="T10" fmla="+- 0 7585 7538"/>
                  <a:gd name="T11" fmla="*/ 7585 h 211"/>
                  <a:gd name="T12" fmla="+- 0 15647 15647"/>
                  <a:gd name="T13" fmla="*/ T12 w 232"/>
                  <a:gd name="T14" fmla="+- 0 7538 7538"/>
                  <a:gd name="T15" fmla="*/ 7538 h 211"/>
                </a:gdLst>
                <a:ahLst/>
                <a:cxnLst>
                  <a:cxn ang="0">
                    <a:pos x="T1" y="T3"/>
                  </a:cxn>
                  <a:cxn ang="0">
                    <a:pos x="T5" y="T7"/>
                  </a:cxn>
                  <a:cxn ang="0">
                    <a:pos x="T9" y="T11"/>
                  </a:cxn>
                  <a:cxn ang="0">
                    <a:pos x="T13" y="T15"/>
                  </a:cxn>
                </a:cxnLst>
                <a:rect l="0" t="0" r="r" b="b"/>
                <a:pathLst>
                  <a:path w="232" h="211">
                    <a:moveTo>
                      <a:pt x="0" y="0"/>
                    </a:moveTo>
                    <a:lnTo>
                      <a:pt x="29" y="211"/>
                    </a:lnTo>
                    <a:lnTo>
                      <a:pt x="232" y="47"/>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40" name="Picture 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3" y="8430"/>
                <a:ext cx="2684" cy="1989"/>
              </a:xfrm>
              <a:prstGeom prst="rect">
                <a:avLst/>
              </a:prstGeom>
              <a:noFill/>
              <a:extLst>
                <a:ext uri="{909E8E84-426E-40DD-AFC4-6F175D3DCCD1}">
                  <a14:hiddenFill xmlns:a14="http://schemas.microsoft.com/office/drawing/2010/main">
                    <a:solidFill>
                      <a:srgbClr val="FFFFFF"/>
                    </a:solidFill>
                  </a14:hiddenFill>
                </a:ext>
              </a:extLst>
            </p:spPr>
          </p:pic>
          <p:pic>
            <p:nvPicPr>
              <p:cNvPr id="141" name="Picture 6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0" y="7930"/>
                <a:ext cx="1450" cy="16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3" name="Group 66"/>
            <p:cNvGrpSpPr>
              <a:grpSpLocks/>
            </p:cNvGrpSpPr>
            <p:nvPr/>
          </p:nvGrpSpPr>
          <p:grpSpPr bwMode="auto">
            <a:xfrm>
              <a:off x="6162" y="3428"/>
              <a:ext cx="2016" cy="1033"/>
              <a:chOff x="6162" y="3428"/>
              <a:chExt cx="2016" cy="1033"/>
            </a:xfrm>
          </p:grpSpPr>
          <p:sp>
            <p:nvSpPr>
              <p:cNvPr id="138" name="Freeform 67"/>
              <p:cNvSpPr>
                <a:spLocks/>
              </p:cNvSpPr>
              <p:nvPr/>
            </p:nvSpPr>
            <p:spPr bwMode="auto">
              <a:xfrm>
                <a:off x="6162" y="3428"/>
                <a:ext cx="2016" cy="1033"/>
              </a:xfrm>
              <a:custGeom>
                <a:avLst/>
                <a:gdLst>
                  <a:gd name="T0" fmla="+- 0 7815 6162"/>
                  <a:gd name="T1" fmla="*/ T0 w 2016"/>
                  <a:gd name="T2" fmla="+- 0 3428 3428"/>
                  <a:gd name="T3" fmla="*/ 3428 h 1033"/>
                  <a:gd name="T4" fmla="+- 0 6162 6162"/>
                  <a:gd name="T5" fmla="*/ T4 w 2016"/>
                  <a:gd name="T6" fmla="+- 0 4362 3428"/>
                  <a:gd name="T7" fmla="*/ 4362 h 1033"/>
                  <a:gd name="T8" fmla="+- 0 6621 6162"/>
                  <a:gd name="T9" fmla="*/ T8 w 2016"/>
                  <a:gd name="T10" fmla="+- 0 4462 3428"/>
                  <a:gd name="T11" fmla="*/ 4462 h 1033"/>
                  <a:gd name="T12" fmla="+- 0 8179 6162"/>
                  <a:gd name="T13" fmla="*/ T12 w 2016"/>
                  <a:gd name="T14" fmla="+- 0 3497 3428"/>
                  <a:gd name="T15" fmla="*/ 3497 h 1033"/>
                  <a:gd name="T16" fmla="+- 0 7815 6162"/>
                  <a:gd name="T17" fmla="*/ T16 w 2016"/>
                  <a:gd name="T18" fmla="+- 0 3428 3428"/>
                  <a:gd name="T19" fmla="*/ 3428 h 1033"/>
                </a:gdLst>
                <a:ahLst/>
                <a:cxnLst>
                  <a:cxn ang="0">
                    <a:pos x="T1" y="T3"/>
                  </a:cxn>
                  <a:cxn ang="0">
                    <a:pos x="T5" y="T7"/>
                  </a:cxn>
                  <a:cxn ang="0">
                    <a:pos x="T9" y="T11"/>
                  </a:cxn>
                  <a:cxn ang="0">
                    <a:pos x="T13" y="T15"/>
                  </a:cxn>
                  <a:cxn ang="0">
                    <a:pos x="T17" y="T19"/>
                  </a:cxn>
                </a:cxnLst>
                <a:rect l="0" t="0" r="r" b="b"/>
                <a:pathLst>
                  <a:path w="2016" h="1033">
                    <a:moveTo>
                      <a:pt x="1653" y="0"/>
                    </a:moveTo>
                    <a:lnTo>
                      <a:pt x="0" y="934"/>
                    </a:lnTo>
                    <a:lnTo>
                      <a:pt x="459" y="1034"/>
                    </a:lnTo>
                    <a:lnTo>
                      <a:pt x="2017" y="69"/>
                    </a:lnTo>
                    <a:lnTo>
                      <a:pt x="165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8"/>
            <p:cNvGrpSpPr>
              <a:grpSpLocks/>
            </p:cNvGrpSpPr>
            <p:nvPr/>
          </p:nvGrpSpPr>
          <p:grpSpPr bwMode="auto">
            <a:xfrm>
              <a:off x="6157" y="4362"/>
              <a:ext cx="461" cy="390"/>
              <a:chOff x="6157" y="4362"/>
              <a:chExt cx="461" cy="390"/>
            </a:xfrm>
          </p:grpSpPr>
          <p:sp>
            <p:nvSpPr>
              <p:cNvPr id="137" name="Freeform 69"/>
              <p:cNvSpPr>
                <a:spLocks/>
              </p:cNvSpPr>
              <p:nvPr/>
            </p:nvSpPr>
            <p:spPr bwMode="auto">
              <a:xfrm>
                <a:off x="6157" y="4362"/>
                <a:ext cx="461" cy="390"/>
              </a:xfrm>
              <a:custGeom>
                <a:avLst/>
                <a:gdLst>
                  <a:gd name="T0" fmla="+- 0 6157 6157"/>
                  <a:gd name="T1" fmla="*/ T0 w 461"/>
                  <a:gd name="T2" fmla="+- 0 4362 4362"/>
                  <a:gd name="T3" fmla="*/ 4362 h 390"/>
                  <a:gd name="T4" fmla="+- 0 6157 6157"/>
                  <a:gd name="T5" fmla="*/ T4 w 461"/>
                  <a:gd name="T6" fmla="+- 0 4752 4362"/>
                  <a:gd name="T7" fmla="*/ 4752 h 390"/>
                  <a:gd name="T8" fmla="+- 0 6618 6157"/>
                  <a:gd name="T9" fmla="*/ T8 w 461"/>
                  <a:gd name="T10" fmla="+- 0 4456 4362"/>
                  <a:gd name="T11" fmla="*/ 4456 h 390"/>
                  <a:gd name="T12" fmla="+- 0 6157 6157"/>
                  <a:gd name="T13" fmla="*/ T12 w 461"/>
                  <a:gd name="T14" fmla="+- 0 4362 4362"/>
                  <a:gd name="T15" fmla="*/ 4362 h 390"/>
                </a:gdLst>
                <a:ahLst/>
                <a:cxnLst>
                  <a:cxn ang="0">
                    <a:pos x="T1" y="T3"/>
                  </a:cxn>
                  <a:cxn ang="0">
                    <a:pos x="T5" y="T7"/>
                  </a:cxn>
                  <a:cxn ang="0">
                    <a:pos x="T9" y="T11"/>
                  </a:cxn>
                  <a:cxn ang="0">
                    <a:pos x="T13" y="T15"/>
                  </a:cxn>
                </a:cxnLst>
                <a:rect l="0" t="0" r="r" b="b"/>
                <a:pathLst>
                  <a:path w="461" h="390">
                    <a:moveTo>
                      <a:pt x="0" y="0"/>
                    </a:moveTo>
                    <a:lnTo>
                      <a:pt x="0" y="390"/>
                    </a:lnTo>
                    <a:lnTo>
                      <a:pt x="461" y="9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70"/>
            <p:cNvGrpSpPr>
              <a:grpSpLocks/>
            </p:cNvGrpSpPr>
            <p:nvPr/>
          </p:nvGrpSpPr>
          <p:grpSpPr bwMode="auto">
            <a:xfrm>
              <a:off x="8664" y="3866"/>
              <a:ext cx="1679" cy="1125"/>
              <a:chOff x="8664" y="3866"/>
              <a:chExt cx="1679" cy="1125"/>
            </a:xfrm>
          </p:grpSpPr>
          <p:sp>
            <p:nvSpPr>
              <p:cNvPr id="136" name="Freeform 71"/>
              <p:cNvSpPr>
                <a:spLocks/>
              </p:cNvSpPr>
              <p:nvPr/>
            </p:nvSpPr>
            <p:spPr bwMode="auto">
              <a:xfrm>
                <a:off x="8664" y="3866"/>
                <a:ext cx="1679" cy="1125"/>
              </a:xfrm>
              <a:custGeom>
                <a:avLst/>
                <a:gdLst>
                  <a:gd name="T0" fmla="+- 0 10063 8664"/>
                  <a:gd name="T1" fmla="*/ T0 w 1679"/>
                  <a:gd name="T2" fmla="+- 0 3866 3866"/>
                  <a:gd name="T3" fmla="*/ 3866 h 1125"/>
                  <a:gd name="T4" fmla="+- 0 8664 8664"/>
                  <a:gd name="T5" fmla="*/ T4 w 1679"/>
                  <a:gd name="T6" fmla="+- 0 4920 3866"/>
                  <a:gd name="T7" fmla="*/ 4920 h 1125"/>
                  <a:gd name="T8" fmla="+- 0 8972 8664"/>
                  <a:gd name="T9" fmla="*/ T8 w 1679"/>
                  <a:gd name="T10" fmla="+- 0 4991 3866"/>
                  <a:gd name="T11" fmla="*/ 4991 h 1125"/>
                  <a:gd name="T12" fmla="+- 0 10343 8664"/>
                  <a:gd name="T13" fmla="*/ T12 w 1679"/>
                  <a:gd name="T14" fmla="+- 0 3921 3866"/>
                  <a:gd name="T15" fmla="*/ 3921 h 1125"/>
                  <a:gd name="T16" fmla="+- 0 10063 8664"/>
                  <a:gd name="T17" fmla="*/ T16 w 1679"/>
                  <a:gd name="T18" fmla="+- 0 3866 3866"/>
                  <a:gd name="T19" fmla="*/ 3866 h 1125"/>
                </a:gdLst>
                <a:ahLst/>
                <a:cxnLst>
                  <a:cxn ang="0">
                    <a:pos x="T1" y="T3"/>
                  </a:cxn>
                  <a:cxn ang="0">
                    <a:pos x="T5" y="T7"/>
                  </a:cxn>
                  <a:cxn ang="0">
                    <a:pos x="T9" y="T11"/>
                  </a:cxn>
                  <a:cxn ang="0">
                    <a:pos x="T13" y="T15"/>
                  </a:cxn>
                  <a:cxn ang="0">
                    <a:pos x="T17" y="T19"/>
                  </a:cxn>
                </a:cxnLst>
                <a:rect l="0" t="0" r="r" b="b"/>
                <a:pathLst>
                  <a:path w="1679" h="1125">
                    <a:moveTo>
                      <a:pt x="1399" y="0"/>
                    </a:moveTo>
                    <a:lnTo>
                      <a:pt x="0" y="1054"/>
                    </a:lnTo>
                    <a:lnTo>
                      <a:pt x="308" y="1125"/>
                    </a:lnTo>
                    <a:lnTo>
                      <a:pt x="1679" y="55"/>
                    </a:lnTo>
                    <a:lnTo>
                      <a:pt x="13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72"/>
            <p:cNvGrpSpPr>
              <a:grpSpLocks/>
            </p:cNvGrpSpPr>
            <p:nvPr/>
          </p:nvGrpSpPr>
          <p:grpSpPr bwMode="auto">
            <a:xfrm>
              <a:off x="8677" y="4920"/>
              <a:ext cx="295" cy="378"/>
              <a:chOff x="8677" y="4920"/>
              <a:chExt cx="295" cy="378"/>
            </a:xfrm>
          </p:grpSpPr>
          <p:sp>
            <p:nvSpPr>
              <p:cNvPr id="135" name="Freeform 73"/>
              <p:cNvSpPr>
                <a:spLocks/>
              </p:cNvSpPr>
              <p:nvPr/>
            </p:nvSpPr>
            <p:spPr bwMode="auto">
              <a:xfrm>
                <a:off x="8677" y="4920"/>
                <a:ext cx="295" cy="378"/>
              </a:xfrm>
              <a:custGeom>
                <a:avLst/>
                <a:gdLst>
                  <a:gd name="T0" fmla="+- 0 8677 8677"/>
                  <a:gd name="T1" fmla="*/ T0 w 295"/>
                  <a:gd name="T2" fmla="+- 0 4920 4920"/>
                  <a:gd name="T3" fmla="*/ 4920 h 378"/>
                  <a:gd name="T4" fmla="+- 0 8972 8677"/>
                  <a:gd name="T5" fmla="*/ T4 w 295"/>
                  <a:gd name="T6" fmla="+- 0 5299 4920"/>
                  <a:gd name="T7" fmla="*/ 5299 h 378"/>
                  <a:gd name="T8" fmla="+- 0 8962 8677"/>
                  <a:gd name="T9" fmla="*/ T8 w 295"/>
                  <a:gd name="T10" fmla="+- 0 4981 4920"/>
                  <a:gd name="T11" fmla="*/ 4981 h 378"/>
                  <a:gd name="T12" fmla="+- 0 8677 8677"/>
                  <a:gd name="T13" fmla="*/ T12 w 295"/>
                  <a:gd name="T14" fmla="+- 0 4920 4920"/>
                  <a:gd name="T15" fmla="*/ 4920 h 378"/>
                </a:gdLst>
                <a:ahLst/>
                <a:cxnLst>
                  <a:cxn ang="0">
                    <a:pos x="T1" y="T3"/>
                  </a:cxn>
                  <a:cxn ang="0">
                    <a:pos x="T5" y="T7"/>
                  </a:cxn>
                  <a:cxn ang="0">
                    <a:pos x="T9" y="T11"/>
                  </a:cxn>
                  <a:cxn ang="0">
                    <a:pos x="T13" y="T15"/>
                  </a:cxn>
                </a:cxnLst>
                <a:rect l="0" t="0" r="r" b="b"/>
                <a:pathLst>
                  <a:path w="295" h="378">
                    <a:moveTo>
                      <a:pt x="0" y="0"/>
                    </a:moveTo>
                    <a:lnTo>
                      <a:pt x="295" y="379"/>
                    </a:lnTo>
                    <a:lnTo>
                      <a:pt x="285" y="61"/>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4"/>
            <p:cNvGrpSpPr>
              <a:grpSpLocks/>
            </p:cNvGrpSpPr>
            <p:nvPr/>
          </p:nvGrpSpPr>
          <p:grpSpPr bwMode="auto">
            <a:xfrm>
              <a:off x="8968" y="3921"/>
              <a:ext cx="1381" cy="1389"/>
              <a:chOff x="8968" y="3921"/>
              <a:chExt cx="1381" cy="1389"/>
            </a:xfrm>
          </p:grpSpPr>
          <p:sp>
            <p:nvSpPr>
              <p:cNvPr id="134" name="Freeform 75"/>
              <p:cNvSpPr>
                <a:spLocks/>
              </p:cNvSpPr>
              <p:nvPr/>
            </p:nvSpPr>
            <p:spPr bwMode="auto">
              <a:xfrm>
                <a:off x="8968" y="3921"/>
                <a:ext cx="1381" cy="1389"/>
              </a:xfrm>
              <a:custGeom>
                <a:avLst/>
                <a:gdLst>
                  <a:gd name="T0" fmla="+- 0 10349 8968"/>
                  <a:gd name="T1" fmla="*/ T0 w 1381"/>
                  <a:gd name="T2" fmla="+- 0 3921 3921"/>
                  <a:gd name="T3" fmla="*/ 3921 h 1389"/>
                  <a:gd name="T4" fmla="+- 0 8968 8968"/>
                  <a:gd name="T5" fmla="*/ T4 w 1381"/>
                  <a:gd name="T6" fmla="+- 0 4978 3921"/>
                  <a:gd name="T7" fmla="*/ 4978 h 1389"/>
                  <a:gd name="T8" fmla="+- 0 8968 8968"/>
                  <a:gd name="T9" fmla="*/ T8 w 1381"/>
                  <a:gd name="T10" fmla="+- 0 5310 3921"/>
                  <a:gd name="T11" fmla="*/ 5310 h 1389"/>
                  <a:gd name="T12" fmla="+- 0 10349 8968"/>
                  <a:gd name="T13" fmla="*/ T12 w 1381"/>
                  <a:gd name="T14" fmla="+- 0 4218 3921"/>
                  <a:gd name="T15" fmla="*/ 4218 h 1389"/>
                  <a:gd name="T16" fmla="+- 0 10349 8968"/>
                  <a:gd name="T17" fmla="*/ T16 w 1381"/>
                  <a:gd name="T18" fmla="+- 0 3921 3921"/>
                  <a:gd name="T19" fmla="*/ 3921 h 1389"/>
                </a:gdLst>
                <a:ahLst/>
                <a:cxnLst>
                  <a:cxn ang="0">
                    <a:pos x="T1" y="T3"/>
                  </a:cxn>
                  <a:cxn ang="0">
                    <a:pos x="T5" y="T7"/>
                  </a:cxn>
                  <a:cxn ang="0">
                    <a:pos x="T9" y="T11"/>
                  </a:cxn>
                  <a:cxn ang="0">
                    <a:pos x="T13" y="T15"/>
                  </a:cxn>
                  <a:cxn ang="0">
                    <a:pos x="T17" y="T19"/>
                  </a:cxn>
                </a:cxnLst>
                <a:rect l="0" t="0" r="r" b="b"/>
                <a:pathLst>
                  <a:path w="1381" h="1389">
                    <a:moveTo>
                      <a:pt x="1381" y="0"/>
                    </a:moveTo>
                    <a:lnTo>
                      <a:pt x="0" y="1057"/>
                    </a:lnTo>
                    <a:lnTo>
                      <a:pt x="0" y="1389"/>
                    </a:lnTo>
                    <a:lnTo>
                      <a:pt x="1381" y="297"/>
                    </a:lnTo>
                    <a:lnTo>
                      <a:pt x="138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6"/>
            <p:cNvGrpSpPr>
              <a:grpSpLocks/>
            </p:cNvGrpSpPr>
            <p:nvPr/>
          </p:nvGrpSpPr>
          <p:grpSpPr bwMode="auto">
            <a:xfrm>
              <a:off x="8163" y="3776"/>
              <a:ext cx="1898" cy="1144"/>
              <a:chOff x="8163" y="3776"/>
              <a:chExt cx="1898" cy="1144"/>
            </a:xfrm>
          </p:grpSpPr>
          <p:sp>
            <p:nvSpPr>
              <p:cNvPr id="133" name="Freeform 77"/>
              <p:cNvSpPr>
                <a:spLocks/>
              </p:cNvSpPr>
              <p:nvPr/>
            </p:nvSpPr>
            <p:spPr bwMode="auto">
              <a:xfrm>
                <a:off x="8163" y="3776"/>
                <a:ext cx="1898" cy="1144"/>
              </a:xfrm>
              <a:custGeom>
                <a:avLst/>
                <a:gdLst>
                  <a:gd name="T0" fmla="+- 0 9602 8163"/>
                  <a:gd name="T1" fmla="*/ T0 w 1898"/>
                  <a:gd name="T2" fmla="+- 0 3776 3776"/>
                  <a:gd name="T3" fmla="*/ 3776 h 1144"/>
                  <a:gd name="T4" fmla="+- 0 8163 8163"/>
                  <a:gd name="T5" fmla="*/ T4 w 1898"/>
                  <a:gd name="T6" fmla="+- 0 4810 3776"/>
                  <a:gd name="T7" fmla="*/ 4810 h 1144"/>
                  <a:gd name="T8" fmla="+- 0 8664 8163"/>
                  <a:gd name="T9" fmla="*/ T8 w 1898"/>
                  <a:gd name="T10" fmla="+- 0 4920 3776"/>
                  <a:gd name="T11" fmla="*/ 4920 h 1144"/>
                  <a:gd name="T12" fmla="+- 0 10061 8163"/>
                  <a:gd name="T13" fmla="*/ T12 w 1898"/>
                  <a:gd name="T14" fmla="+- 0 3866 3776"/>
                  <a:gd name="T15" fmla="*/ 3866 h 1144"/>
                  <a:gd name="T16" fmla="+- 0 9602 8163"/>
                  <a:gd name="T17" fmla="*/ T16 w 1898"/>
                  <a:gd name="T18" fmla="+- 0 3776 3776"/>
                  <a:gd name="T19" fmla="*/ 3776 h 1144"/>
                </a:gdLst>
                <a:ahLst/>
                <a:cxnLst>
                  <a:cxn ang="0">
                    <a:pos x="T1" y="T3"/>
                  </a:cxn>
                  <a:cxn ang="0">
                    <a:pos x="T5" y="T7"/>
                  </a:cxn>
                  <a:cxn ang="0">
                    <a:pos x="T9" y="T11"/>
                  </a:cxn>
                  <a:cxn ang="0">
                    <a:pos x="T13" y="T15"/>
                  </a:cxn>
                  <a:cxn ang="0">
                    <a:pos x="T17" y="T19"/>
                  </a:cxn>
                </a:cxnLst>
                <a:rect l="0" t="0" r="r" b="b"/>
                <a:pathLst>
                  <a:path w="1898" h="1144">
                    <a:moveTo>
                      <a:pt x="1439" y="0"/>
                    </a:moveTo>
                    <a:lnTo>
                      <a:pt x="0" y="1034"/>
                    </a:lnTo>
                    <a:lnTo>
                      <a:pt x="501" y="1144"/>
                    </a:lnTo>
                    <a:lnTo>
                      <a:pt x="1898" y="90"/>
                    </a:lnTo>
                    <a:lnTo>
                      <a:pt x="143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8"/>
            <p:cNvGrpSpPr>
              <a:grpSpLocks/>
            </p:cNvGrpSpPr>
            <p:nvPr/>
          </p:nvGrpSpPr>
          <p:grpSpPr bwMode="auto">
            <a:xfrm>
              <a:off x="6624" y="3497"/>
              <a:ext cx="2051" cy="1070"/>
              <a:chOff x="6624" y="3497"/>
              <a:chExt cx="2051" cy="1070"/>
            </a:xfrm>
          </p:grpSpPr>
          <p:sp>
            <p:nvSpPr>
              <p:cNvPr id="132" name="Freeform 79"/>
              <p:cNvSpPr>
                <a:spLocks/>
              </p:cNvSpPr>
              <p:nvPr/>
            </p:nvSpPr>
            <p:spPr bwMode="auto">
              <a:xfrm>
                <a:off x="6624" y="3497"/>
                <a:ext cx="2051" cy="1070"/>
              </a:xfrm>
              <a:custGeom>
                <a:avLst/>
                <a:gdLst>
                  <a:gd name="T0" fmla="+- 0 8184 6624"/>
                  <a:gd name="T1" fmla="*/ T0 w 2051"/>
                  <a:gd name="T2" fmla="+- 0 3497 3497"/>
                  <a:gd name="T3" fmla="*/ 3497 h 1070"/>
                  <a:gd name="T4" fmla="+- 0 6624 6624"/>
                  <a:gd name="T5" fmla="*/ T4 w 2051"/>
                  <a:gd name="T6" fmla="+- 0 4462 3497"/>
                  <a:gd name="T7" fmla="*/ 4462 h 1070"/>
                  <a:gd name="T8" fmla="+- 0 7082 6624"/>
                  <a:gd name="T9" fmla="*/ T8 w 2051"/>
                  <a:gd name="T10" fmla="+- 0 4567 3497"/>
                  <a:gd name="T11" fmla="*/ 4567 h 1070"/>
                  <a:gd name="T12" fmla="+- 0 8674 6624"/>
                  <a:gd name="T13" fmla="*/ T12 w 2051"/>
                  <a:gd name="T14" fmla="+- 0 3595 3497"/>
                  <a:gd name="T15" fmla="*/ 3595 h 1070"/>
                  <a:gd name="T16" fmla="+- 0 8184 6624"/>
                  <a:gd name="T17" fmla="*/ T16 w 2051"/>
                  <a:gd name="T18" fmla="+- 0 3497 3497"/>
                  <a:gd name="T19" fmla="*/ 3497 h 1070"/>
                </a:gdLst>
                <a:ahLst/>
                <a:cxnLst>
                  <a:cxn ang="0">
                    <a:pos x="T1" y="T3"/>
                  </a:cxn>
                  <a:cxn ang="0">
                    <a:pos x="T5" y="T7"/>
                  </a:cxn>
                  <a:cxn ang="0">
                    <a:pos x="T9" y="T11"/>
                  </a:cxn>
                  <a:cxn ang="0">
                    <a:pos x="T13" y="T15"/>
                  </a:cxn>
                  <a:cxn ang="0">
                    <a:pos x="T17" y="T19"/>
                  </a:cxn>
                </a:cxnLst>
                <a:rect l="0" t="0" r="r" b="b"/>
                <a:pathLst>
                  <a:path w="2051" h="1070">
                    <a:moveTo>
                      <a:pt x="1560" y="0"/>
                    </a:moveTo>
                    <a:lnTo>
                      <a:pt x="0" y="965"/>
                    </a:lnTo>
                    <a:lnTo>
                      <a:pt x="458" y="1070"/>
                    </a:lnTo>
                    <a:lnTo>
                      <a:pt x="2050" y="98"/>
                    </a:lnTo>
                    <a:lnTo>
                      <a:pt x="156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80"/>
            <p:cNvGrpSpPr>
              <a:grpSpLocks/>
            </p:cNvGrpSpPr>
            <p:nvPr/>
          </p:nvGrpSpPr>
          <p:grpSpPr bwMode="auto">
            <a:xfrm>
              <a:off x="6160" y="4463"/>
              <a:ext cx="934" cy="731"/>
              <a:chOff x="6160" y="4463"/>
              <a:chExt cx="934" cy="731"/>
            </a:xfrm>
          </p:grpSpPr>
          <p:sp>
            <p:nvSpPr>
              <p:cNvPr id="131" name="Freeform 81"/>
              <p:cNvSpPr>
                <a:spLocks/>
              </p:cNvSpPr>
              <p:nvPr/>
            </p:nvSpPr>
            <p:spPr bwMode="auto">
              <a:xfrm>
                <a:off x="6160" y="4463"/>
                <a:ext cx="934" cy="731"/>
              </a:xfrm>
              <a:custGeom>
                <a:avLst/>
                <a:gdLst>
                  <a:gd name="T0" fmla="+- 0 6607 6160"/>
                  <a:gd name="T1" fmla="*/ T0 w 934"/>
                  <a:gd name="T2" fmla="+- 0 4463 4463"/>
                  <a:gd name="T3" fmla="*/ 4463 h 731"/>
                  <a:gd name="T4" fmla="+- 0 6160 6160"/>
                  <a:gd name="T5" fmla="*/ T4 w 934"/>
                  <a:gd name="T6" fmla="+- 0 4749 4463"/>
                  <a:gd name="T7" fmla="*/ 4749 h 731"/>
                  <a:gd name="T8" fmla="+- 0 6160 6160"/>
                  <a:gd name="T9" fmla="*/ T8 w 934"/>
                  <a:gd name="T10" fmla="+- 0 5194 4463"/>
                  <a:gd name="T11" fmla="*/ 5194 h 731"/>
                  <a:gd name="T12" fmla="+- 0 7094 6160"/>
                  <a:gd name="T13" fmla="*/ T12 w 934"/>
                  <a:gd name="T14" fmla="+- 0 4563 4463"/>
                  <a:gd name="T15" fmla="*/ 4563 h 731"/>
                  <a:gd name="T16" fmla="+- 0 6607 6160"/>
                  <a:gd name="T17" fmla="*/ T16 w 934"/>
                  <a:gd name="T18" fmla="+- 0 4463 4463"/>
                  <a:gd name="T19" fmla="*/ 4463 h 731"/>
                </a:gdLst>
                <a:ahLst/>
                <a:cxnLst>
                  <a:cxn ang="0">
                    <a:pos x="T1" y="T3"/>
                  </a:cxn>
                  <a:cxn ang="0">
                    <a:pos x="T5" y="T7"/>
                  </a:cxn>
                  <a:cxn ang="0">
                    <a:pos x="T9" y="T11"/>
                  </a:cxn>
                  <a:cxn ang="0">
                    <a:pos x="T13" y="T15"/>
                  </a:cxn>
                  <a:cxn ang="0">
                    <a:pos x="T17" y="T19"/>
                  </a:cxn>
                </a:cxnLst>
                <a:rect l="0" t="0" r="r" b="b"/>
                <a:pathLst>
                  <a:path w="934" h="731">
                    <a:moveTo>
                      <a:pt x="447" y="0"/>
                    </a:moveTo>
                    <a:lnTo>
                      <a:pt x="0" y="286"/>
                    </a:lnTo>
                    <a:lnTo>
                      <a:pt x="0" y="731"/>
                    </a:lnTo>
                    <a:lnTo>
                      <a:pt x="934" y="100"/>
                    </a:lnTo>
                    <a:lnTo>
                      <a:pt x="447"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82"/>
            <p:cNvGrpSpPr>
              <a:grpSpLocks/>
            </p:cNvGrpSpPr>
            <p:nvPr/>
          </p:nvGrpSpPr>
          <p:grpSpPr bwMode="auto">
            <a:xfrm>
              <a:off x="8152" y="4810"/>
              <a:ext cx="817" cy="1044"/>
              <a:chOff x="8152" y="4810"/>
              <a:chExt cx="817" cy="1044"/>
            </a:xfrm>
          </p:grpSpPr>
          <p:sp>
            <p:nvSpPr>
              <p:cNvPr id="130" name="Freeform 83"/>
              <p:cNvSpPr>
                <a:spLocks/>
              </p:cNvSpPr>
              <p:nvPr/>
            </p:nvSpPr>
            <p:spPr bwMode="auto">
              <a:xfrm>
                <a:off x="8152" y="4810"/>
                <a:ext cx="817" cy="1044"/>
              </a:xfrm>
              <a:custGeom>
                <a:avLst/>
                <a:gdLst>
                  <a:gd name="T0" fmla="+- 0 8152 8152"/>
                  <a:gd name="T1" fmla="*/ T0 w 817"/>
                  <a:gd name="T2" fmla="+- 0 4810 4810"/>
                  <a:gd name="T3" fmla="*/ 4810 h 1044"/>
                  <a:gd name="T4" fmla="+- 0 8970 8152"/>
                  <a:gd name="T5" fmla="*/ T4 w 817"/>
                  <a:gd name="T6" fmla="+- 0 5853 4810"/>
                  <a:gd name="T7" fmla="*/ 5853 h 1044"/>
                  <a:gd name="T8" fmla="+- 0 8970 8152"/>
                  <a:gd name="T9" fmla="*/ T8 w 817"/>
                  <a:gd name="T10" fmla="+- 0 5291 4810"/>
                  <a:gd name="T11" fmla="*/ 5291 h 1044"/>
                  <a:gd name="T12" fmla="+- 0 8674 8152"/>
                  <a:gd name="T13" fmla="*/ T12 w 817"/>
                  <a:gd name="T14" fmla="+- 0 4915 4810"/>
                  <a:gd name="T15" fmla="*/ 4915 h 1044"/>
                  <a:gd name="T16" fmla="+- 0 8152 8152"/>
                  <a:gd name="T17" fmla="*/ T16 w 817"/>
                  <a:gd name="T18" fmla="+- 0 4810 4810"/>
                  <a:gd name="T19" fmla="*/ 4810 h 1044"/>
                </a:gdLst>
                <a:ahLst/>
                <a:cxnLst>
                  <a:cxn ang="0">
                    <a:pos x="T1" y="T3"/>
                  </a:cxn>
                  <a:cxn ang="0">
                    <a:pos x="T5" y="T7"/>
                  </a:cxn>
                  <a:cxn ang="0">
                    <a:pos x="T9" y="T11"/>
                  </a:cxn>
                  <a:cxn ang="0">
                    <a:pos x="T13" y="T15"/>
                  </a:cxn>
                  <a:cxn ang="0">
                    <a:pos x="T17" y="T19"/>
                  </a:cxn>
                </a:cxnLst>
                <a:rect l="0" t="0" r="r" b="b"/>
                <a:pathLst>
                  <a:path w="817" h="1044">
                    <a:moveTo>
                      <a:pt x="0" y="0"/>
                    </a:moveTo>
                    <a:lnTo>
                      <a:pt x="818" y="1043"/>
                    </a:lnTo>
                    <a:lnTo>
                      <a:pt x="818" y="481"/>
                    </a:lnTo>
                    <a:lnTo>
                      <a:pt x="522" y="105"/>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4"/>
            <p:cNvGrpSpPr>
              <a:grpSpLocks/>
            </p:cNvGrpSpPr>
            <p:nvPr/>
          </p:nvGrpSpPr>
          <p:grpSpPr bwMode="auto">
            <a:xfrm>
              <a:off x="8972" y="4219"/>
              <a:ext cx="1376" cy="1646"/>
              <a:chOff x="8972" y="4219"/>
              <a:chExt cx="1376" cy="1646"/>
            </a:xfrm>
          </p:grpSpPr>
          <p:sp>
            <p:nvSpPr>
              <p:cNvPr id="129" name="Freeform 85"/>
              <p:cNvSpPr>
                <a:spLocks/>
              </p:cNvSpPr>
              <p:nvPr/>
            </p:nvSpPr>
            <p:spPr bwMode="auto">
              <a:xfrm>
                <a:off x="8972" y="4219"/>
                <a:ext cx="1376" cy="1646"/>
              </a:xfrm>
              <a:custGeom>
                <a:avLst/>
                <a:gdLst>
                  <a:gd name="T0" fmla="+- 0 10348 8972"/>
                  <a:gd name="T1" fmla="*/ T0 w 1376"/>
                  <a:gd name="T2" fmla="+- 0 4219 4219"/>
                  <a:gd name="T3" fmla="*/ 4219 h 1646"/>
                  <a:gd name="T4" fmla="+- 0 8972 8972"/>
                  <a:gd name="T5" fmla="*/ T4 w 1376"/>
                  <a:gd name="T6" fmla="+- 0 5300 4219"/>
                  <a:gd name="T7" fmla="*/ 5300 h 1646"/>
                  <a:gd name="T8" fmla="+- 0 8972 8972"/>
                  <a:gd name="T9" fmla="*/ T8 w 1376"/>
                  <a:gd name="T10" fmla="+- 0 5865 4219"/>
                  <a:gd name="T11" fmla="*/ 5865 h 1646"/>
                  <a:gd name="T12" fmla="+- 0 10348 8972"/>
                  <a:gd name="T13" fmla="*/ T12 w 1376"/>
                  <a:gd name="T14" fmla="+- 0 4646 4219"/>
                  <a:gd name="T15" fmla="*/ 4646 h 1646"/>
                  <a:gd name="T16" fmla="+- 0 10348 8972"/>
                  <a:gd name="T17" fmla="*/ T16 w 1376"/>
                  <a:gd name="T18" fmla="+- 0 4219 4219"/>
                  <a:gd name="T19" fmla="*/ 4219 h 1646"/>
                </a:gdLst>
                <a:ahLst/>
                <a:cxnLst>
                  <a:cxn ang="0">
                    <a:pos x="T1" y="T3"/>
                  </a:cxn>
                  <a:cxn ang="0">
                    <a:pos x="T5" y="T7"/>
                  </a:cxn>
                  <a:cxn ang="0">
                    <a:pos x="T9" y="T11"/>
                  </a:cxn>
                  <a:cxn ang="0">
                    <a:pos x="T13" y="T15"/>
                  </a:cxn>
                  <a:cxn ang="0">
                    <a:pos x="T17" y="T19"/>
                  </a:cxn>
                </a:cxnLst>
                <a:rect l="0" t="0" r="r" b="b"/>
                <a:pathLst>
                  <a:path w="1376" h="1646">
                    <a:moveTo>
                      <a:pt x="1376" y="0"/>
                    </a:moveTo>
                    <a:lnTo>
                      <a:pt x="0" y="1081"/>
                    </a:lnTo>
                    <a:lnTo>
                      <a:pt x="0" y="1646"/>
                    </a:lnTo>
                    <a:lnTo>
                      <a:pt x="1376" y="427"/>
                    </a:lnTo>
                    <a:lnTo>
                      <a:pt x="13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6"/>
            <p:cNvGrpSpPr>
              <a:grpSpLocks/>
            </p:cNvGrpSpPr>
            <p:nvPr/>
          </p:nvGrpSpPr>
          <p:grpSpPr bwMode="auto">
            <a:xfrm>
              <a:off x="7086" y="3592"/>
              <a:ext cx="2519" cy="1218"/>
              <a:chOff x="7086" y="3592"/>
              <a:chExt cx="2519" cy="1218"/>
            </a:xfrm>
          </p:grpSpPr>
          <p:sp>
            <p:nvSpPr>
              <p:cNvPr id="128" name="Freeform 87"/>
              <p:cNvSpPr>
                <a:spLocks/>
              </p:cNvSpPr>
              <p:nvPr/>
            </p:nvSpPr>
            <p:spPr bwMode="auto">
              <a:xfrm>
                <a:off x="7086" y="3592"/>
                <a:ext cx="2519" cy="1218"/>
              </a:xfrm>
              <a:custGeom>
                <a:avLst/>
                <a:gdLst>
                  <a:gd name="T0" fmla="+- 0 8674 7086"/>
                  <a:gd name="T1" fmla="*/ T0 w 2519"/>
                  <a:gd name="T2" fmla="+- 0 3592 3592"/>
                  <a:gd name="T3" fmla="*/ 3592 h 1218"/>
                  <a:gd name="T4" fmla="+- 0 7086 7086"/>
                  <a:gd name="T5" fmla="*/ T4 w 2519"/>
                  <a:gd name="T6" fmla="+- 0 4571 3592"/>
                  <a:gd name="T7" fmla="*/ 4571 h 1218"/>
                  <a:gd name="T8" fmla="+- 0 8168 7086"/>
                  <a:gd name="T9" fmla="*/ T8 w 2519"/>
                  <a:gd name="T10" fmla="+- 0 4810 3592"/>
                  <a:gd name="T11" fmla="*/ 4810 h 1218"/>
                  <a:gd name="T12" fmla="+- 0 9605 7086"/>
                  <a:gd name="T13" fmla="*/ T12 w 2519"/>
                  <a:gd name="T14" fmla="+- 0 3776 3592"/>
                  <a:gd name="T15" fmla="*/ 3776 h 1218"/>
                  <a:gd name="T16" fmla="+- 0 8674 7086"/>
                  <a:gd name="T17" fmla="*/ T16 w 2519"/>
                  <a:gd name="T18" fmla="+- 0 3592 3592"/>
                  <a:gd name="T19" fmla="*/ 3592 h 1218"/>
                </a:gdLst>
                <a:ahLst/>
                <a:cxnLst>
                  <a:cxn ang="0">
                    <a:pos x="T1" y="T3"/>
                  </a:cxn>
                  <a:cxn ang="0">
                    <a:pos x="T5" y="T7"/>
                  </a:cxn>
                  <a:cxn ang="0">
                    <a:pos x="T9" y="T11"/>
                  </a:cxn>
                  <a:cxn ang="0">
                    <a:pos x="T13" y="T15"/>
                  </a:cxn>
                  <a:cxn ang="0">
                    <a:pos x="T17" y="T19"/>
                  </a:cxn>
                </a:cxnLst>
                <a:rect l="0" t="0" r="r" b="b"/>
                <a:pathLst>
                  <a:path w="2519" h="1218">
                    <a:moveTo>
                      <a:pt x="1588" y="0"/>
                    </a:moveTo>
                    <a:lnTo>
                      <a:pt x="0" y="979"/>
                    </a:lnTo>
                    <a:lnTo>
                      <a:pt x="1082" y="1218"/>
                    </a:lnTo>
                    <a:lnTo>
                      <a:pt x="2519" y="184"/>
                    </a:lnTo>
                    <a:lnTo>
                      <a:pt x="15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8"/>
            <p:cNvGrpSpPr>
              <a:grpSpLocks/>
            </p:cNvGrpSpPr>
            <p:nvPr/>
          </p:nvGrpSpPr>
          <p:grpSpPr bwMode="auto">
            <a:xfrm>
              <a:off x="6154" y="4570"/>
              <a:ext cx="2820" cy="1792"/>
              <a:chOff x="6154" y="4570"/>
              <a:chExt cx="2820" cy="1792"/>
            </a:xfrm>
          </p:grpSpPr>
          <p:sp>
            <p:nvSpPr>
              <p:cNvPr id="126" name="Freeform 89"/>
              <p:cNvSpPr>
                <a:spLocks/>
              </p:cNvSpPr>
              <p:nvPr/>
            </p:nvSpPr>
            <p:spPr bwMode="auto">
              <a:xfrm>
                <a:off x="6154" y="4570"/>
                <a:ext cx="2820" cy="1792"/>
              </a:xfrm>
              <a:custGeom>
                <a:avLst/>
                <a:gdLst>
                  <a:gd name="T0" fmla="+- 0 8154 6154"/>
                  <a:gd name="T1" fmla="*/ T0 w 2820"/>
                  <a:gd name="T2" fmla="+- 0 4815 4570"/>
                  <a:gd name="T3" fmla="*/ 4815 h 1792"/>
                  <a:gd name="T4" fmla="+- 0 7546 6154"/>
                  <a:gd name="T5" fmla="*/ T4 w 2820"/>
                  <a:gd name="T6" fmla="+- 0 4815 4570"/>
                  <a:gd name="T7" fmla="*/ 4815 h 1792"/>
                  <a:gd name="T8" fmla="+- 0 7567 6154"/>
                  <a:gd name="T9" fmla="*/ T8 w 2820"/>
                  <a:gd name="T10" fmla="+- 0 4818 4570"/>
                  <a:gd name="T11" fmla="*/ 4818 h 1792"/>
                  <a:gd name="T12" fmla="+- 0 7588 6154"/>
                  <a:gd name="T13" fmla="*/ T12 w 2820"/>
                  <a:gd name="T14" fmla="+- 0 4822 4570"/>
                  <a:gd name="T15" fmla="*/ 4822 h 1792"/>
                  <a:gd name="T16" fmla="+- 0 7644 6154"/>
                  <a:gd name="T17" fmla="*/ T16 w 2820"/>
                  <a:gd name="T18" fmla="+- 0 4844 4570"/>
                  <a:gd name="T19" fmla="*/ 4844 h 1792"/>
                  <a:gd name="T20" fmla="+- 0 7696 6154"/>
                  <a:gd name="T21" fmla="*/ T20 w 2820"/>
                  <a:gd name="T22" fmla="+- 0 4877 4570"/>
                  <a:gd name="T23" fmla="*/ 4877 h 1792"/>
                  <a:gd name="T24" fmla="+- 0 7743 6154"/>
                  <a:gd name="T25" fmla="*/ T24 w 2820"/>
                  <a:gd name="T26" fmla="+- 0 4916 4570"/>
                  <a:gd name="T27" fmla="*/ 4916 h 1792"/>
                  <a:gd name="T28" fmla="+- 0 7788 6154"/>
                  <a:gd name="T29" fmla="*/ T28 w 2820"/>
                  <a:gd name="T30" fmla="+- 0 4959 4570"/>
                  <a:gd name="T31" fmla="*/ 4959 h 1792"/>
                  <a:gd name="T32" fmla="+- 0 7836 6154"/>
                  <a:gd name="T33" fmla="*/ T32 w 2820"/>
                  <a:gd name="T34" fmla="+- 0 5014 4570"/>
                  <a:gd name="T35" fmla="*/ 5014 h 1792"/>
                  <a:gd name="T36" fmla="+- 0 7881 6154"/>
                  <a:gd name="T37" fmla="*/ T36 w 2820"/>
                  <a:gd name="T38" fmla="+- 0 5070 4570"/>
                  <a:gd name="T39" fmla="*/ 5070 h 1792"/>
                  <a:gd name="T40" fmla="+- 0 7996 6154"/>
                  <a:gd name="T41" fmla="*/ T40 w 2820"/>
                  <a:gd name="T42" fmla="+- 0 5214 4570"/>
                  <a:gd name="T43" fmla="*/ 5214 h 1792"/>
                  <a:gd name="T44" fmla="+- 0 8877 6154"/>
                  <a:gd name="T45" fmla="*/ T44 w 2820"/>
                  <a:gd name="T46" fmla="+- 0 6341 4570"/>
                  <a:gd name="T47" fmla="*/ 6341 h 1792"/>
                  <a:gd name="T48" fmla="+- 0 8975 6154"/>
                  <a:gd name="T49" fmla="*/ T48 w 2820"/>
                  <a:gd name="T50" fmla="+- 0 6362 4570"/>
                  <a:gd name="T51" fmla="*/ 6362 h 1792"/>
                  <a:gd name="T52" fmla="+- 0 8970 6154"/>
                  <a:gd name="T53" fmla="*/ T52 w 2820"/>
                  <a:gd name="T54" fmla="+- 0 5856 4570"/>
                  <a:gd name="T55" fmla="*/ 5856 h 1792"/>
                  <a:gd name="T56" fmla="+- 0 8154 6154"/>
                  <a:gd name="T57" fmla="*/ T56 w 2820"/>
                  <a:gd name="T58" fmla="+- 0 4815 4570"/>
                  <a:gd name="T59" fmla="*/ 4815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20" h="1792">
                    <a:moveTo>
                      <a:pt x="2000" y="245"/>
                    </a:moveTo>
                    <a:lnTo>
                      <a:pt x="1392" y="245"/>
                    </a:lnTo>
                    <a:lnTo>
                      <a:pt x="1413" y="248"/>
                    </a:lnTo>
                    <a:lnTo>
                      <a:pt x="1434" y="252"/>
                    </a:lnTo>
                    <a:lnTo>
                      <a:pt x="1490" y="274"/>
                    </a:lnTo>
                    <a:lnTo>
                      <a:pt x="1542" y="307"/>
                    </a:lnTo>
                    <a:lnTo>
                      <a:pt x="1589" y="346"/>
                    </a:lnTo>
                    <a:lnTo>
                      <a:pt x="1634" y="389"/>
                    </a:lnTo>
                    <a:lnTo>
                      <a:pt x="1682" y="444"/>
                    </a:lnTo>
                    <a:lnTo>
                      <a:pt x="1727" y="500"/>
                    </a:lnTo>
                    <a:lnTo>
                      <a:pt x="1842" y="644"/>
                    </a:lnTo>
                    <a:lnTo>
                      <a:pt x="2723" y="1771"/>
                    </a:lnTo>
                    <a:lnTo>
                      <a:pt x="2821" y="1792"/>
                    </a:lnTo>
                    <a:lnTo>
                      <a:pt x="2816" y="1286"/>
                    </a:lnTo>
                    <a:lnTo>
                      <a:pt x="2000" y="245"/>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7" name="Freeform 90"/>
              <p:cNvSpPr>
                <a:spLocks/>
              </p:cNvSpPr>
              <p:nvPr/>
            </p:nvSpPr>
            <p:spPr bwMode="auto">
              <a:xfrm>
                <a:off x="6154" y="4570"/>
                <a:ext cx="2820" cy="1792"/>
              </a:xfrm>
              <a:custGeom>
                <a:avLst/>
                <a:gdLst>
                  <a:gd name="T0" fmla="+- 0 7080 6154"/>
                  <a:gd name="T1" fmla="*/ T0 w 2820"/>
                  <a:gd name="T2" fmla="+- 0 4570 4570"/>
                  <a:gd name="T3" fmla="*/ 4570 h 1792"/>
                  <a:gd name="T4" fmla="+- 0 6157 6154"/>
                  <a:gd name="T5" fmla="*/ T4 w 2820"/>
                  <a:gd name="T6" fmla="+- 0 5197 4570"/>
                  <a:gd name="T7" fmla="*/ 5197 h 1792"/>
                  <a:gd name="T8" fmla="+- 0 6154 6154"/>
                  <a:gd name="T9" fmla="*/ T8 w 2820"/>
                  <a:gd name="T10" fmla="+- 0 5648 4570"/>
                  <a:gd name="T11" fmla="*/ 5648 h 1792"/>
                  <a:gd name="T12" fmla="+- 0 6183 6154"/>
                  <a:gd name="T13" fmla="*/ T12 w 2820"/>
                  <a:gd name="T14" fmla="+- 0 5656 4570"/>
                  <a:gd name="T15" fmla="*/ 5656 h 1792"/>
                  <a:gd name="T16" fmla="+- 0 7354 6154"/>
                  <a:gd name="T17" fmla="*/ T16 w 2820"/>
                  <a:gd name="T18" fmla="+- 0 4873 4570"/>
                  <a:gd name="T19" fmla="*/ 4873 h 1792"/>
                  <a:gd name="T20" fmla="+- 0 7357 6154"/>
                  <a:gd name="T21" fmla="*/ T20 w 2820"/>
                  <a:gd name="T22" fmla="+- 0 4871 4570"/>
                  <a:gd name="T23" fmla="*/ 4871 h 1792"/>
                  <a:gd name="T24" fmla="+- 0 7365 6154"/>
                  <a:gd name="T25" fmla="*/ T24 w 2820"/>
                  <a:gd name="T26" fmla="+- 0 4866 4570"/>
                  <a:gd name="T27" fmla="*/ 4866 h 1792"/>
                  <a:gd name="T28" fmla="+- 0 7433 6154"/>
                  <a:gd name="T29" fmla="*/ T28 w 2820"/>
                  <a:gd name="T30" fmla="+- 0 4834 4570"/>
                  <a:gd name="T31" fmla="*/ 4834 h 1792"/>
                  <a:gd name="T32" fmla="+- 0 7515 6154"/>
                  <a:gd name="T33" fmla="*/ T32 w 2820"/>
                  <a:gd name="T34" fmla="+- 0 4816 4570"/>
                  <a:gd name="T35" fmla="*/ 4816 h 1792"/>
                  <a:gd name="T36" fmla="+- 0 7546 6154"/>
                  <a:gd name="T37" fmla="*/ T36 w 2820"/>
                  <a:gd name="T38" fmla="+- 0 4815 4570"/>
                  <a:gd name="T39" fmla="*/ 4815 h 1792"/>
                  <a:gd name="T40" fmla="+- 0 8154 6154"/>
                  <a:gd name="T41" fmla="*/ T40 w 2820"/>
                  <a:gd name="T42" fmla="+- 0 4815 4570"/>
                  <a:gd name="T43" fmla="*/ 4815 h 1792"/>
                  <a:gd name="T44" fmla="+- 0 8150 6154"/>
                  <a:gd name="T45" fmla="*/ T44 w 2820"/>
                  <a:gd name="T46" fmla="+- 0 4810 4570"/>
                  <a:gd name="T47" fmla="*/ 4810 h 1792"/>
                  <a:gd name="T48" fmla="+- 0 7080 6154"/>
                  <a:gd name="T49" fmla="*/ T48 w 2820"/>
                  <a:gd name="T50" fmla="+- 0 4570 4570"/>
                  <a:gd name="T51" fmla="*/ 4570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20" h="1792">
                    <a:moveTo>
                      <a:pt x="926" y="0"/>
                    </a:moveTo>
                    <a:lnTo>
                      <a:pt x="3" y="627"/>
                    </a:lnTo>
                    <a:lnTo>
                      <a:pt x="0" y="1078"/>
                    </a:lnTo>
                    <a:lnTo>
                      <a:pt x="29" y="1086"/>
                    </a:lnTo>
                    <a:lnTo>
                      <a:pt x="1200" y="303"/>
                    </a:lnTo>
                    <a:lnTo>
                      <a:pt x="1203" y="301"/>
                    </a:lnTo>
                    <a:lnTo>
                      <a:pt x="1211" y="296"/>
                    </a:lnTo>
                    <a:lnTo>
                      <a:pt x="1279" y="264"/>
                    </a:lnTo>
                    <a:lnTo>
                      <a:pt x="1361" y="246"/>
                    </a:lnTo>
                    <a:lnTo>
                      <a:pt x="1392" y="245"/>
                    </a:lnTo>
                    <a:lnTo>
                      <a:pt x="2000" y="245"/>
                    </a:lnTo>
                    <a:lnTo>
                      <a:pt x="1996" y="240"/>
                    </a:lnTo>
                    <a:lnTo>
                      <a:pt x="926"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91"/>
            <p:cNvGrpSpPr>
              <a:grpSpLocks/>
            </p:cNvGrpSpPr>
            <p:nvPr/>
          </p:nvGrpSpPr>
          <p:grpSpPr bwMode="auto">
            <a:xfrm>
              <a:off x="8972" y="4641"/>
              <a:ext cx="1379" cy="1712"/>
              <a:chOff x="8972" y="4641"/>
              <a:chExt cx="1379" cy="1712"/>
            </a:xfrm>
          </p:grpSpPr>
          <p:sp>
            <p:nvSpPr>
              <p:cNvPr id="125" name="Freeform 92"/>
              <p:cNvSpPr>
                <a:spLocks/>
              </p:cNvSpPr>
              <p:nvPr/>
            </p:nvSpPr>
            <p:spPr bwMode="auto">
              <a:xfrm>
                <a:off x="8972" y="4641"/>
                <a:ext cx="1379" cy="1712"/>
              </a:xfrm>
              <a:custGeom>
                <a:avLst/>
                <a:gdLst>
                  <a:gd name="T0" fmla="+- 0 10351 8972"/>
                  <a:gd name="T1" fmla="*/ T0 w 1379"/>
                  <a:gd name="T2" fmla="+- 0 4641 4641"/>
                  <a:gd name="T3" fmla="*/ 4641 h 1712"/>
                  <a:gd name="T4" fmla="+- 0 8972 8972"/>
                  <a:gd name="T5" fmla="*/ T4 w 1379"/>
                  <a:gd name="T6" fmla="+- 0 5864 4641"/>
                  <a:gd name="T7" fmla="*/ 5864 h 1712"/>
                  <a:gd name="T8" fmla="+- 0 8977 8972"/>
                  <a:gd name="T9" fmla="*/ T8 w 1379"/>
                  <a:gd name="T10" fmla="+- 0 6353 4641"/>
                  <a:gd name="T11" fmla="*/ 6353 h 1712"/>
                  <a:gd name="T12" fmla="+- 0 10351 8972"/>
                  <a:gd name="T13" fmla="*/ T12 w 1379"/>
                  <a:gd name="T14" fmla="+- 0 5073 4641"/>
                  <a:gd name="T15" fmla="*/ 5073 h 1712"/>
                  <a:gd name="T16" fmla="+- 0 10351 8972"/>
                  <a:gd name="T17" fmla="*/ T16 w 1379"/>
                  <a:gd name="T18" fmla="+- 0 4641 4641"/>
                  <a:gd name="T19" fmla="*/ 4641 h 1712"/>
                </a:gdLst>
                <a:ahLst/>
                <a:cxnLst>
                  <a:cxn ang="0">
                    <a:pos x="T1" y="T3"/>
                  </a:cxn>
                  <a:cxn ang="0">
                    <a:pos x="T5" y="T7"/>
                  </a:cxn>
                  <a:cxn ang="0">
                    <a:pos x="T9" y="T11"/>
                  </a:cxn>
                  <a:cxn ang="0">
                    <a:pos x="T13" y="T15"/>
                  </a:cxn>
                  <a:cxn ang="0">
                    <a:pos x="T17" y="T19"/>
                  </a:cxn>
                </a:cxnLst>
                <a:rect l="0" t="0" r="r" b="b"/>
                <a:pathLst>
                  <a:path w="1379" h="1712">
                    <a:moveTo>
                      <a:pt x="1379" y="0"/>
                    </a:moveTo>
                    <a:lnTo>
                      <a:pt x="0" y="1223"/>
                    </a:lnTo>
                    <a:lnTo>
                      <a:pt x="5" y="1712"/>
                    </a:lnTo>
                    <a:lnTo>
                      <a:pt x="1379" y="432"/>
                    </a:lnTo>
                    <a:lnTo>
                      <a:pt x="137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93"/>
            <p:cNvGrpSpPr>
              <a:grpSpLocks/>
            </p:cNvGrpSpPr>
            <p:nvPr/>
          </p:nvGrpSpPr>
          <p:grpSpPr bwMode="auto">
            <a:xfrm>
              <a:off x="6183" y="4815"/>
              <a:ext cx="10285" cy="5788"/>
              <a:chOff x="6183" y="4815"/>
              <a:chExt cx="10285" cy="5788"/>
            </a:xfrm>
          </p:grpSpPr>
          <p:sp>
            <p:nvSpPr>
              <p:cNvPr id="120" name="Freeform 94"/>
              <p:cNvSpPr>
                <a:spLocks/>
              </p:cNvSpPr>
              <p:nvPr/>
            </p:nvSpPr>
            <p:spPr bwMode="auto">
              <a:xfrm>
                <a:off x="6183" y="4815"/>
                <a:ext cx="2694" cy="1526"/>
              </a:xfrm>
              <a:custGeom>
                <a:avLst/>
                <a:gdLst>
                  <a:gd name="T0" fmla="+- 0 8323 6183"/>
                  <a:gd name="T1" fmla="*/ T0 w 2694"/>
                  <a:gd name="T2" fmla="+- 0 5631 4815"/>
                  <a:gd name="T3" fmla="*/ 5631 h 1526"/>
                  <a:gd name="T4" fmla="+- 0 7486 6183"/>
                  <a:gd name="T5" fmla="*/ T4 w 2694"/>
                  <a:gd name="T6" fmla="+- 0 5631 4815"/>
                  <a:gd name="T7" fmla="*/ 5631 h 1526"/>
                  <a:gd name="T8" fmla="+- 0 7500 6183"/>
                  <a:gd name="T9" fmla="*/ T8 w 2694"/>
                  <a:gd name="T10" fmla="+- 0 5632 4815"/>
                  <a:gd name="T11" fmla="*/ 5632 h 1526"/>
                  <a:gd name="T12" fmla="+- 0 7514 6183"/>
                  <a:gd name="T13" fmla="*/ T12 w 2694"/>
                  <a:gd name="T14" fmla="+- 0 5633 4815"/>
                  <a:gd name="T15" fmla="*/ 5633 h 1526"/>
                  <a:gd name="T16" fmla="+- 0 7587 6183"/>
                  <a:gd name="T17" fmla="*/ T16 w 2694"/>
                  <a:gd name="T18" fmla="+- 0 5655 4815"/>
                  <a:gd name="T19" fmla="*/ 5655 h 1526"/>
                  <a:gd name="T20" fmla="+- 0 7637 6183"/>
                  <a:gd name="T21" fmla="*/ T20 w 2694"/>
                  <a:gd name="T22" fmla="+- 0 5693 4815"/>
                  <a:gd name="T23" fmla="*/ 5693 h 1526"/>
                  <a:gd name="T24" fmla="+- 0 7694 6183"/>
                  <a:gd name="T25" fmla="*/ T24 w 2694"/>
                  <a:gd name="T26" fmla="+- 0 5748 4815"/>
                  <a:gd name="T27" fmla="*/ 5748 h 1526"/>
                  <a:gd name="T28" fmla="+- 0 7754 6183"/>
                  <a:gd name="T29" fmla="*/ T28 w 2694"/>
                  <a:gd name="T30" fmla="+- 0 5813 4815"/>
                  <a:gd name="T31" fmla="*/ 5813 h 1526"/>
                  <a:gd name="T32" fmla="+- 0 7814 6183"/>
                  <a:gd name="T33" fmla="*/ T32 w 2694"/>
                  <a:gd name="T34" fmla="+- 0 5883 4815"/>
                  <a:gd name="T35" fmla="*/ 5883 h 1526"/>
                  <a:gd name="T36" fmla="+- 0 7870 6183"/>
                  <a:gd name="T37" fmla="*/ T36 w 2694"/>
                  <a:gd name="T38" fmla="+- 0 5953 4815"/>
                  <a:gd name="T39" fmla="*/ 5953 h 1526"/>
                  <a:gd name="T40" fmla="+- 0 7919 6183"/>
                  <a:gd name="T41" fmla="*/ T40 w 2694"/>
                  <a:gd name="T42" fmla="+- 0 6016 4815"/>
                  <a:gd name="T43" fmla="*/ 6016 h 1526"/>
                  <a:gd name="T44" fmla="+- 0 7959 6183"/>
                  <a:gd name="T45" fmla="*/ T44 w 2694"/>
                  <a:gd name="T46" fmla="+- 0 6069 4815"/>
                  <a:gd name="T47" fmla="*/ 6069 h 1526"/>
                  <a:gd name="T48" fmla="+- 0 7994 6183"/>
                  <a:gd name="T49" fmla="*/ T48 w 2694"/>
                  <a:gd name="T50" fmla="+- 0 6117 4815"/>
                  <a:gd name="T51" fmla="*/ 6117 h 1526"/>
                  <a:gd name="T52" fmla="+- 0 8877 6183"/>
                  <a:gd name="T53" fmla="*/ T52 w 2694"/>
                  <a:gd name="T54" fmla="+- 0 6341 4815"/>
                  <a:gd name="T55" fmla="*/ 6341 h 1526"/>
                  <a:gd name="T56" fmla="+- 0 8323 6183"/>
                  <a:gd name="T57" fmla="*/ T56 w 2694"/>
                  <a:gd name="T58" fmla="+- 0 5631 4815"/>
                  <a:gd name="T59" fmla="*/ 5631 h 15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694" h="1526">
                    <a:moveTo>
                      <a:pt x="2140" y="816"/>
                    </a:moveTo>
                    <a:lnTo>
                      <a:pt x="1303" y="816"/>
                    </a:lnTo>
                    <a:lnTo>
                      <a:pt x="1317" y="817"/>
                    </a:lnTo>
                    <a:lnTo>
                      <a:pt x="1331" y="818"/>
                    </a:lnTo>
                    <a:lnTo>
                      <a:pt x="1404" y="840"/>
                    </a:lnTo>
                    <a:lnTo>
                      <a:pt x="1454" y="878"/>
                    </a:lnTo>
                    <a:lnTo>
                      <a:pt x="1511" y="933"/>
                    </a:lnTo>
                    <a:lnTo>
                      <a:pt x="1571" y="998"/>
                    </a:lnTo>
                    <a:lnTo>
                      <a:pt x="1631" y="1068"/>
                    </a:lnTo>
                    <a:lnTo>
                      <a:pt x="1687" y="1138"/>
                    </a:lnTo>
                    <a:lnTo>
                      <a:pt x="1736" y="1201"/>
                    </a:lnTo>
                    <a:lnTo>
                      <a:pt x="1776" y="1254"/>
                    </a:lnTo>
                    <a:lnTo>
                      <a:pt x="1811" y="1302"/>
                    </a:lnTo>
                    <a:lnTo>
                      <a:pt x="2694" y="1526"/>
                    </a:lnTo>
                    <a:lnTo>
                      <a:pt x="2140" y="816"/>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21" name="Picture 9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11" y="5062"/>
                <a:ext cx="2156" cy="1628"/>
              </a:xfrm>
              <a:prstGeom prst="rect">
                <a:avLst/>
              </a:prstGeom>
              <a:noFill/>
              <a:extLst>
                <a:ext uri="{909E8E84-426E-40DD-AFC4-6F175D3DCCD1}">
                  <a14:hiddenFill xmlns:a14="http://schemas.microsoft.com/office/drawing/2010/main">
                    <a:solidFill>
                      <a:srgbClr val="FFFFFF"/>
                    </a:solidFill>
                  </a14:hiddenFill>
                </a:ext>
              </a:extLst>
            </p:spPr>
          </p:pic>
          <p:pic>
            <p:nvPicPr>
              <p:cNvPr id="122" name="Picture 9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55" y="6597"/>
                <a:ext cx="2862" cy="1932"/>
              </a:xfrm>
              <a:prstGeom prst="rect">
                <a:avLst/>
              </a:prstGeom>
              <a:noFill/>
              <a:extLst>
                <a:ext uri="{909E8E84-426E-40DD-AFC4-6F175D3DCCD1}">
                  <a14:hiddenFill xmlns:a14="http://schemas.microsoft.com/office/drawing/2010/main">
                    <a:solidFill>
                      <a:srgbClr val="FFFFFF"/>
                    </a:solidFill>
                  </a14:hiddenFill>
                </a:ext>
              </a:extLst>
            </p:spPr>
          </p:pic>
          <p:pic>
            <p:nvPicPr>
              <p:cNvPr id="123" name="Picture 9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620" y="9127"/>
                <a:ext cx="1458" cy="1476"/>
              </a:xfrm>
              <a:prstGeom prst="rect">
                <a:avLst/>
              </a:prstGeom>
              <a:noFill/>
              <a:extLst>
                <a:ext uri="{909E8E84-426E-40DD-AFC4-6F175D3DCCD1}">
                  <a14:hiddenFill xmlns:a14="http://schemas.microsoft.com/office/drawing/2010/main">
                    <a:solidFill>
                      <a:srgbClr val="FFFFFF"/>
                    </a:solidFill>
                  </a14:hiddenFill>
                </a:ext>
              </a:extLst>
            </p:spPr>
          </p:pic>
          <p:pic>
            <p:nvPicPr>
              <p:cNvPr id="124" name="Picture 9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944" y="7008"/>
                <a:ext cx="2524" cy="3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7" name="Group 99"/>
            <p:cNvGrpSpPr>
              <a:grpSpLocks/>
            </p:cNvGrpSpPr>
            <p:nvPr/>
          </p:nvGrpSpPr>
          <p:grpSpPr bwMode="auto">
            <a:xfrm>
              <a:off x="12625" y="3607"/>
              <a:ext cx="2573" cy="1223"/>
              <a:chOff x="12625" y="3607"/>
              <a:chExt cx="2573" cy="1223"/>
            </a:xfrm>
          </p:grpSpPr>
          <p:sp>
            <p:nvSpPr>
              <p:cNvPr id="119" name="Freeform 100"/>
              <p:cNvSpPr>
                <a:spLocks/>
              </p:cNvSpPr>
              <p:nvPr/>
            </p:nvSpPr>
            <p:spPr bwMode="auto">
              <a:xfrm>
                <a:off x="12625" y="3607"/>
                <a:ext cx="2573" cy="1223"/>
              </a:xfrm>
              <a:custGeom>
                <a:avLst/>
                <a:gdLst>
                  <a:gd name="T0" fmla="+- 0 14249 12625"/>
                  <a:gd name="T1" fmla="*/ T0 w 2573"/>
                  <a:gd name="T2" fmla="+- 0 3607 3607"/>
                  <a:gd name="T3" fmla="*/ 3607 h 1223"/>
                  <a:gd name="T4" fmla="+- 0 12625 12625"/>
                  <a:gd name="T5" fmla="*/ T4 w 2573"/>
                  <a:gd name="T6" fmla="+- 0 4582 3607"/>
                  <a:gd name="T7" fmla="*/ 4582 h 1223"/>
                  <a:gd name="T8" fmla="+- 0 13727 12625"/>
                  <a:gd name="T9" fmla="*/ T8 w 2573"/>
                  <a:gd name="T10" fmla="+- 0 4830 3607"/>
                  <a:gd name="T11" fmla="*/ 4830 h 1223"/>
                  <a:gd name="T12" fmla="+- 0 15198 12625"/>
                  <a:gd name="T13" fmla="*/ T12 w 2573"/>
                  <a:gd name="T14" fmla="+- 0 3786 3607"/>
                  <a:gd name="T15" fmla="*/ 3786 h 1223"/>
                  <a:gd name="T16" fmla="+- 0 14249 12625"/>
                  <a:gd name="T17" fmla="*/ T16 w 2573"/>
                  <a:gd name="T18" fmla="+- 0 3607 3607"/>
                  <a:gd name="T19" fmla="*/ 3607 h 1223"/>
                </a:gdLst>
                <a:ahLst/>
                <a:cxnLst>
                  <a:cxn ang="0">
                    <a:pos x="T1" y="T3"/>
                  </a:cxn>
                  <a:cxn ang="0">
                    <a:pos x="T5" y="T7"/>
                  </a:cxn>
                  <a:cxn ang="0">
                    <a:pos x="T9" y="T11"/>
                  </a:cxn>
                  <a:cxn ang="0">
                    <a:pos x="T13" y="T15"/>
                  </a:cxn>
                  <a:cxn ang="0">
                    <a:pos x="T17" y="T19"/>
                  </a:cxn>
                </a:cxnLst>
                <a:rect l="0" t="0" r="r" b="b"/>
                <a:pathLst>
                  <a:path w="2573" h="1223">
                    <a:moveTo>
                      <a:pt x="1624" y="0"/>
                    </a:moveTo>
                    <a:lnTo>
                      <a:pt x="0" y="975"/>
                    </a:lnTo>
                    <a:lnTo>
                      <a:pt x="1102" y="1223"/>
                    </a:lnTo>
                    <a:lnTo>
                      <a:pt x="2573" y="179"/>
                    </a:lnTo>
                    <a:lnTo>
                      <a:pt x="1624"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101"/>
            <p:cNvGrpSpPr>
              <a:grpSpLocks/>
            </p:cNvGrpSpPr>
            <p:nvPr/>
          </p:nvGrpSpPr>
          <p:grpSpPr bwMode="auto">
            <a:xfrm>
              <a:off x="12388" y="3559"/>
              <a:ext cx="1850" cy="1012"/>
              <a:chOff x="12388" y="3559"/>
              <a:chExt cx="1850" cy="1012"/>
            </a:xfrm>
          </p:grpSpPr>
          <p:sp>
            <p:nvSpPr>
              <p:cNvPr id="118" name="Freeform 102"/>
              <p:cNvSpPr>
                <a:spLocks/>
              </p:cNvSpPr>
              <p:nvPr/>
            </p:nvSpPr>
            <p:spPr bwMode="auto">
              <a:xfrm>
                <a:off x="12388" y="3559"/>
                <a:ext cx="1850" cy="1012"/>
              </a:xfrm>
              <a:custGeom>
                <a:avLst/>
                <a:gdLst>
                  <a:gd name="T0" fmla="+- 0 14011 12388"/>
                  <a:gd name="T1" fmla="*/ T0 w 1850"/>
                  <a:gd name="T2" fmla="+- 0 3559 3559"/>
                  <a:gd name="T3" fmla="*/ 3559 h 1012"/>
                  <a:gd name="T4" fmla="+- 0 12388 12388"/>
                  <a:gd name="T5" fmla="*/ T4 w 1850"/>
                  <a:gd name="T6" fmla="+- 0 4513 3559"/>
                  <a:gd name="T7" fmla="*/ 4513 h 1012"/>
                  <a:gd name="T8" fmla="+- 0 12646 12388"/>
                  <a:gd name="T9" fmla="*/ T8 w 1850"/>
                  <a:gd name="T10" fmla="+- 0 4571 3559"/>
                  <a:gd name="T11" fmla="*/ 4571 h 1012"/>
                  <a:gd name="T12" fmla="+- 0 14238 12388"/>
                  <a:gd name="T13" fmla="*/ T12 w 1850"/>
                  <a:gd name="T14" fmla="+- 0 3601 3559"/>
                  <a:gd name="T15" fmla="*/ 3601 h 1012"/>
                  <a:gd name="T16" fmla="+- 0 14011 12388"/>
                  <a:gd name="T17" fmla="*/ T16 w 1850"/>
                  <a:gd name="T18" fmla="+- 0 3559 3559"/>
                  <a:gd name="T19" fmla="*/ 3559 h 1012"/>
                </a:gdLst>
                <a:ahLst/>
                <a:cxnLst>
                  <a:cxn ang="0">
                    <a:pos x="T1" y="T3"/>
                  </a:cxn>
                  <a:cxn ang="0">
                    <a:pos x="T5" y="T7"/>
                  </a:cxn>
                  <a:cxn ang="0">
                    <a:pos x="T9" y="T11"/>
                  </a:cxn>
                  <a:cxn ang="0">
                    <a:pos x="T13" y="T15"/>
                  </a:cxn>
                  <a:cxn ang="0">
                    <a:pos x="T17" y="T19"/>
                  </a:cxn>
                </a:cxnLst>
                <a:rect l="0" t="0" r="r" b="b"/>
                <a:pathLst>
                  <a:path w="1850" h="1012">
                    <a:moveTo>
                      <a:pt x="1623" y="0"/>
                    </a:moveTo>
                    <a:lnTo>
                      <a:pt x="0" y="954"/>
                    </a:lnTo>
                    <a:lnTo>
                      <a:pt x="258" y="1012"/>
                    </a:lnTo>
                    <a:lnTo>
                      <a:pt x="1850" y="42"/>
                    </a:lnTo>
                    <a:lnTo>
                      <a:pt x="162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103"/>
            <p:cNvGrpSpPr>
              <a:grpSpLocks/>
            </p:cNvGrpSpPr>
            <p:nvPr/>
          </p:nvGrpSpPr>
          <p:grpSpPr bwMode="auto">
            <a:xfrm>
              <a:off x="13732" y="3791"/>
              <a:ext cx="1898" cy="1144"/>
              <a:chOff x="13732" y="3791"/>
              <a:chExt cx="1898" cy="1144"/>
            </a:xfrm>
          </p:grpSpPr>
          <p:sp>
            <p:nvSpPr>
              <p:cNvPr id="117" name="Freeform 104"/>
              <p:cNvSpPr>
                <a:spLocks/>
              </p:cNvSpPr>
              <p:nvPr/>
            </p:nvSpPr>
            <p:spPr bwMode="auto">
              <a:xfrm>
                <a:off x="13732" y="3791"/>
                <a:ext cx="1898" cy="1144"/>
              </a:xfrm>
              <a:custGeom>
                <a:avLst/>
                <a:gdLst>
                  <a:gd name="T0" fmla="+- 0 15208 13732"/>
                  <a:gd name="T1" fmla="*/ T0 w 1898"/>
                  <a:gd name="T2" fmla="+- 0 3791 3791"/>
                  <a:gd name="T3" fmla="*/ 3791 h 1144"/>
                  <a:gd name="T4" fmla="+- 0 13732 13732"/>
                  <a:gd name="T5" fmla="*/ T4 w 1898"/>
                  <a:gd name="T6" fmla="+- 0 4819 3791"/>
                  <a:gd name="T7" fmla="*/ 4819 h 1144"/>
                  <a:gd name="T8" fmla="+- 0 14254 13732"/>
                  <a:gd name="T9" fmla="*/ T8 w 1898"/>
                  <a:gd name="T10" fmla="+- 0 4935 3791"/>
                  <a:gd name="T11" fmla="*/ 4935 h 1144"/>
                  <a:gd name="T12" fmla="+- 0 15630 13732"/>
                  <a:gd name="T13" fmla="*/ T12 w 1898"/>
                  <a:gd name="T14" fmla="+- 0 3875 3791"/>
                  <a:gd name="T15" fmla="*/ 3875 h 1144"/>
                  <a:gd name="T16" fmla="+- 0 15208 13732"/>
                  <a:gd name="T17" fmla="*/ T16 w 1898"/>
                  <a:gd name="T18" fmla="+- 0 3791 3791"/>
                  <a:gd name="T19" fmla="*/ 3791 h 1144"/>
                </a:gdLst>
                <a:ahLst/>
                <a:cxnLst>
                  <a:cxn ang="0">
                    <a:pos x="T1" y="T3"/>
                  </a:cxn>
                  <a:cxn ang="0">
                    <a:pos x="T5" y="T7"/>
                  </a:cxn>
                  <a:cxn ang="0">
                    <a:pos x="T9" y="T11"/>
                  </a:cxn>
                  <a:cxn ang="0">
                    <a:pos x="T13" y="T15"/>
                  </a:cxn>
                  <a:cxn ang="0">
                    <a:pos x="T17" y="T19"/>
                  </a:cxn>
                </a:cxnLst>
                <a:rect l="0" t="0" r="r" b="b"/>
                <a:pathLst>
                  <a:path w="1898" h="1144">
                    <a:moveTo>
                      <a:pt x="1476" y="0"/>
                    </a:moveTo>
                    <a:lnTo>
                      <a:pt x="0" y="1028"/>
                    </a:lnTo>
                    <a:lnTo>
                      <a:pt x="522" y="1144"/>
                    </a:lnTo>
                    <a:lnTo>
                      <a:pt x="1898" y="84"/>
                    </a:lnTo>
                    <a:lnTo>
                      <a:pt x="14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105"/>
            <p:cNvGrpSpPr>
              <a:grpSpLocks/>
            </p:cNvGrpSpPr>
            <p:nvPr/>
          </p:nvGrpSpPr>
          <p:grpSpPr bwMode="auto">
            <a:xfrm>
              <a:off x="12369" y="4509"/>
              <a:ext cx="1904" cy="626"/>
              <a:chOff x="12369" y="4509"/>
              <a:chExt cx="1904" cy="626"/>
            </a:xfrm>
          </p:grpSpPr>
          <p:sp>
            <p:nvSpPr>
              <p:cNvPr id="115" name="Freeform 106"/>
              <p:cNvSpPr>
                <a:spLocks/>
              </p:cNvSpPr>
              <p:nvPr/>
            </p:nvSpPr>
            <p:spPr bwMode="auto">
              <a:xfrm>
                <a:off x="12369" y="4509"/>
                <a:ext cx="1904" cy="626"/>
              </a:xfrm>
              <a:custGeom>
                <a:avLst/>
                <a:gdLst>
                  <a:gd name="T0" fmla="+- 0 12381 12369"/>
                  <a:gd name="T1" fmla="*/ T0 w 1904"/>
                  <a:gd name="T2" fmla="+- 0 4509 4509"/>
                  <a:gd name="T3" fmla="*/ 4509 h 626"/>
                  <a:gd name="T4" fmla="+- 0 12377 12369"/>
                  <a:gd name="T5" fmla="*/ T4 w 1904"/>
                  <a:gd name="T6" fmla="+- 0 4575 4509"/>
                  <a:gd name="T7" fmla="*/ 4575 h 626"/>
                  <a:gd name="T8" fmla="+- 0 12371 12369"/>
                  <a:gd name="T9" fmla="*/ T8 w 1904"/>
                  <a:gd name="T10" fmla="+- 0 4688 4509"/>
                  <a:gd name="T11" fmla="*/ 4688 h 626"/>
                  <a:gd name="T12" fmla="+- 0 12369 12369"/>
                  <a:gd name="T13" fmla="*/ T12 w 1904"/>
                  <a:gd name="T14" fmla="+- 0 4779 4509"/>
                  <a:gd name="T15" fmla="*/ 4779 h 626"/>
                  <a:gd name="T16" fmla="+- 0 12370 12369"/>
                  <a:gd name="T17" fmla="*/ T16 w 1904"/>
                  <a:gd name="T18" fmla="+- 0 4817 4509"/>
                  <a:gd name="T19" fmla="*/ 4817 h 626"/>
                  <a:gd name="T20" fmla="+- 0 12376 12369"/>
                  <a:gd name="T21" fmla="*/ T20 w 1904"/>
                  <a:gd name="T22" fmla="+- 0 4880 4509"/>
                  <a:gd name="T23" fmla="*/ 4880 h 626"/>
                  <a:gd name="T24" fmla="+- 0 12398 12369"/>
                  <a:gd name="T25" fmla="*/ T24 w 1904"/>
                  <a:gd name="T26" fmla="+- 0 4952 4509"/>
                  <a:gd name="T27" fmla="*/ 4952 h 626"/>
                  <a:gd name="T28" fmla="+- 0 12441 12369"/>
                  <a:gd name="T29" fmla="*/ T28 w 1904"/>
                  <a:gd name="T30" fmla="+- 0 5004 4509"/>
                  <a:gd name="T31" fmla="*/ 5004 h 626"/>
                  <a:gd name="T32" fmla="+- 0 12509 12369"/>
                  <a:gd name="T33" fmla="*/ T32 w 1904"/>
                  <a:gd name="T34" fmla="+- 0 5051 4509"/>
                  <a:gd name="T35" fmla="*/ 5051 h 626"/>
                  <a:gd name="T36" fmla="+- 0 12570 12369"/>
                  <a:gd name="T37" fmla="*/ T36 w 1904"/>
                  <a:gd name="T38" fmla="+- 0 5084 4509"/>
                  <a:gd name="T39" fmla="*/ 5084 h 626"/>
                  <a:gd name="T40" fmla="+- 0 12653 12369"/>
                  <a:gd name="T41" fmla="*/ T40 w 1904"/>
                  <a:gd name="T42" fmla="+- 0 5119 4509"/>
                  <a:gd name="T43" fmla="*/ 5119 h 626"/>
                  <a:gd name="T44" fmla="+- 0 12715 12369"/>
                  <a:gd name="T45" fmla="*/ T44 w 1904"/>
                  <a:gd name="T46" fmla="+- 0 5130 4509"/>
                  <a:gd name="T47" fmla="*/ 5130 h 626"/>
                  <a:gd name="T48" fmla="+- 0 12790 12369"/>
                  <a:gd name="T49" fmla="*/ T48 w 1904"/>
                  <a:gd name="T50" fmla="+- 0 5135 4509"/>
                  <a:gd name="T51" fmla="*/ 5135 h 626"/>
                  <a:gd name="T52" fmla="+- 0 12877 12369"/>
                  <a:gd name="T53" fmla="*/ T52 w 1904"/>
                  <a:gd name="T54" fmla="+- 0 5135 4509"/>
                  <a:gd name="T55" fmla="*/ 5135 h 626"/>
                  <a:gd name="T56" fmla="+- 0 12974 12369"/>
                  <a:gd name="T57" fmla="*/ T56 w 1904"/>
                  <a:gd name="T58" fmla="+- 0 5132 4509"/>
                  <a:gd name="T59" fmla="*/ 5132 h 626"/>
                  <a:gd name="T60" fmla="+- 0 13078 12369"/>
                  <a:gd name="T61" fmla="*/ T60 w 1904"/>
                  <a:gd name="T62" fmla="+- 0 5124 4509"/>
                  <a:gd name="T63" fmla="*/ 5124 h 626"/>
                  <a:gd name="T64" fmla="+- 0 13188 12369"/>
                  <a:gd name="T65" fmla="*/ T64 w 1904"/>
                  <a:gd name="T66" fmla="+- 0 5114 4509"/>
                  <a:gd name="T67" fmla="*/ 5114 h 626"/>
                  <a:gd name="T68" fmla="+- 0 13302 12369"/>
                  <a:gd name="T69" fmla="*/ T68 w 1904"/>
                  <a:gd name="T70" fmla="+- 0 5100 4509"/>
                  <a:gd name="T71" fmla="*/ 5100 h 626"/>
                  <a:gd name="T72" fmla="+- 0 13419 12369"/>
                  <a:gd name="T73" fmla="*/ T72 w 1904"/>
                  <a:gd name="T74" fmla="+- 0 5085 4509"/>
                  <a:gd name="T75" fmla="*/ 5085 h 626"/>
                  <a:gd name="T76" fmla="+- 0 13535 12369"/>
                  <a:gd name="T77" fmla="*/ T76 w 1904"/>
                  <a:gd name="T78" fmla="+- 0 5068 4509"/>
                  <a:gd name="T79" fmla="*/ 5068 h 626"/>
                  <a:gd name="T80" fmla="+- 0 13759 12369"/>
                  <a:gd name="T81" fmla="*/ T80 w 1904"/>
                  <a:gd name="T82" fmla="+- 0 5032 4509"/>
                  <a:gd name="T83" fmla="*/ 5032 h 626"/>
                  <a:gd name="T84" fmla="+- 0 14048 12369"/>
                  <a:gd name="T85" fmla="*/ T84 w 1904"/>
                  <a:gd name="T86" fmla="+- 0 4981 4509"/>
                  <a:gd name="T87" fmla="*/ 4981 h 626"/>
                  <a:gd name="T88" fmla="+- 0 14228 12369"/>
                  <a:gd name="T89" fmla="*/ T88 w 1904"/>
                  <a:gd name="T90" fmla="+- 0 4946 4509"/>
                  <a:gd name="T91" fmla="*/ 4946 h 626"/>
                  <a:gd name="T92" fmla="+- 0 12797 12369"/>
                  <a:gd name="T93" fmla="*/ T92 w 1904"/>
                  <a:gd name="T94" fmla="+- 0 4946 4509"/>
                  <a:gd name="T95" fmla="*/ 4946 h 626"/>
                  <a:gd name="T96" fmla="+- 0 12780 12369"/>
                  <a:gd name="T97" fmla="*/ T96 w 1904"/>
                  <a:gd name="T98" fmla="+- 0 4945 4509"/>
                  <a:gd name="T99" fmla="*/ 4945 h 626"/>
                  <a:gd name="T100" fmla="+- 0 12719 12369"/>
                  <a:gd name="T101" fmla="*/ T100 w 1904"/>
                  <a:gd name="T102" fmla="+- 0 4929 4509"/>
                  <a:gd name="T103" fmla="*/ 4929 h 626"/>
                  <a:gd name="T104" fmla="+- 0 12678 12369"/>
                  <a:gd name="T105" fmla="*/ T104 w 1904"/>
                  <a:gd name="T106" fmla="+- 0 4872 4509"/>
                  <a:gd name="T107" fmla="*/ 4872 h 626"/>
                  <a:gd name="T108" fmla="+- 0 12659 12369"/>
                  <a:gd name="T109" fmla="*/ T108 w 1904"/>
                  <a:gd name="T110" fmla="+- 0 4798 4509"/>
                  <a:gd name="T111" fmla="*/ 4798 h 626"/>
                  <a:gd name="T112" fmla="+- 0 12649 12369"/>
                  <a:gd name="T113" fmla="*/ T112 w 1904"/>
                  <a:gd name="T114" fmla="+- 0 4714 4509"/>
                  <a:gd name="T115" fmla="*/ 4714 h 626"/>
                  <a:gd name="T116" fmla="+- 0 12644 12369"/>
                  <a:gd name="T117" fmla="*/ T116 w 1904"/>
                  <a:gd name="T118" fmla="+- 0 4638 4509"/>
                  <a:gd name="T119" fmla="*/ 4638 h 626"/>
                  <a:gd name="T120" fmla="+- 0 12642 12369"/>
                  <a:gd name="T121" fmla="*/ T120 w 1904"/>
                  <a:gd name="T122" fmla="+- 0 4573 4509"/>
                  <a:gd name="T123" fmla="*/ 4573 h 626"/>
                  <a:gd name="T124" fmla="+- 0 12381 12369"/>
                  <a:gd name="T125" fmla="*/ T124 w 1904"/>
                  <a:gd name="T126" fmla="+- 0 4509 4509"/>
                  <a:gd name="T127" fmla="*/ 4509 h 6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Lst>
                <a:rect l="0" t="0" r="r" b="b"/>
                <a:pathLst>
                  <a:path w="1904" h="626">
                    <a:moveTo>
                      <a:pt x="12" y="0"/>
                    </a:moveTo>
                    <a:lnTo>
                      <a:pt x="8" y="66"/>
                    </a:lnTo>
                    <a:lnTo>
                      <a:pt x="2" y="179"/>
                    </a:lnTo>
                    <a:lnTo>
                      <a:pt x="0" y="270"/>
                    </a:lnTo>
                    <a:lnTo>
                      <a:pt x="1" y="308"/>
                    </a:lnTo>
                    <a:lnTo>
                      <a:pt x="7" y="371"/>
                    </a:lnTo>
                    <a:lnTo>
                      <a:pt x="29" y="443"/>
                    </a:lnTo>
                    <a:lnTo>
                      <a:pt x="72" y="495"/>
                    </a:lnTo>
                    <a:lnTo>
                      <a:pt x="140" y="542"/>
                    </a:lnTo>
                    <a:lnTo>
                      <a:pt x="201" y="575"/>
                    </a:lnTo>
                    <a:lnTo>
                      <a:pt x="284" y="610"/>
                    </a:lnTo>
                    <a:lnTo>
                      <a:pt x="346" y="621"/>
                    </a:lnTo>
                    <a:lnTo>
                      <a:pt x="421" y="626"/>
                    </a:lnTo>
                    <a:lnTo>
                      <a:pt x="508" y="626"/>
                    </a:lnTo>
                    <a:lnTo>
                      <a:pt x="605" y="623"/>
                    </a:lnTo>
                    <a:lnTo>
                      <a:pt x="709" y="615"/>
                    </a:lnTo>
                    <a:lnTo>
                      <a:pt x="819" y="605"/>
                    </a:lnTo>
                    <a:lnTo>
                      <a:pt x="933" y="591"/>
                    </a:lnTo>
                    <a:lnTo>
                      <a:pt x="1050" y="576"/>
                    </a:lnTo>
                    <a:lnTo>
                      <a:pt x="1166" y="559"/>
                    </a:lnTo>
                    <a:lnTo>
                      <a:pt x="1390" y="523"/>
                    </a:lnTo>
                    <a:lnTo>
                      <a:pt x="1679" y="472"/>
                    </a:lnTo>
                    <a:lnTo>
                      <a:pt x="1859" y="437"/>
                    </a:lnTo>
                    <a:lnTo>
                      <a:pt x="428" y="437"/>
                    </a:lnTo>
                    <a:lnTo>
                      <a:pt x="411" y="436"/>
                    </a:lnTo>
                    <a:lnTo>
                      <a:pt x="350" y="420"/>
                    </a:lnTo>
                    <a:lnTo>
                      <a:pt x="309" y="363"/>
                    </a:lnTo>
                    <a:lnTo>
                      <a:pt x="290" y="289"/>
                    </a:lnTo>
                    <a:lnTo>
                      <a:pt x="280" y="205"/>
                    </a:lnTo>
                    <a:lnTo>
                      <a:pt x="275" y="129"/>
                    </a:lnTo>
                    <a:lnTo>
                      <a:pt x="273" y="64"/>
                    </a:lnTo>
                    <a:lnTo>
                      <a:pt x="12"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6" name="Freeform 107"/>
              <p:cNvSpPr>
                <a:spLocks/>
              </p:cNvSpPr>
              <p:nvPr/>
            </p:nvSpPr>
            <p:spPr bwMode="auto">
              <a:xfrm>
                <a:off x="12369" y="4509"/>
                <a:ext cx="1904" cy="626"/>
              </a:xfrm>
              <a:custGeom>
                <a:avLst/>
                <a:gdLst>
                  <a:gd name="T0" fmla="+- 0 13745 12369"/>
                  <a:gd name="T1" fmla="*/ T0 w 1904"/>
                  <a:gd name="T2" fmla="+- 0 4822 4509"/>
                  <a:gd name="T3" fmla="*/ 4822 h 626"/>
                  <a:gd name="T4" fmla="+- 0 13055 12369"/>
                  <a:gd name="T5" fmla="*/ T4 w 1904"/>
                  <a:gd name="T6" fmla="+- 0 4921 4509"/>
                  <a:gd name="T7" fmla="*/ 4921 h 626"/>
                  <a:gd name="T8" fmla="+- 0 12949 12369"/>
                  <a:gd name="T9" fmla="*/ T8 w 1904"/>
                  <a:gd name="T10" fmla="+- 0 4934 4509"/>
                  <a:gd name="T11" fmla="*/ 4934 h 626"/>
                  <a:gd name="T12" fmla="+- 0 12871 12369"/>
                  <a:gd name="T13" fmla="*/ T12 w 1904"/>
                  <a:gd name="T14" fmla="+- 0 4942 4509"/>
                  <a:gd name="T15" fmla="*/ 4942 h 626"/>
                  <a:gd name="T16" fmla="+- 0 12797 12369"/>
                  <a:gd name="T17" fmla="*/ T16 w 1904"/>
                  <a:gd name="T18" fmla="+- 0 4946 4509"/>
                  <a:gd name="T19" fmla="*/ 4946 h 626"/>
                  <a:gd name="T20" fmla="+- 0 14228 12369"/>
                  <a:gd name="T21" fmla="*/ T20 w 1904"/>
                  <a:gd name="T22" fmla="+- 0 4946 4509"/>
                  <a:gd name="T23" fmla="*/ 4946 h 626"/>
                  <a:gd name="T24" fmla="+- 0 14273 12369"/>
                  <a:gd name="T25" fmla="*/ T24 w 1904"/>
                  <a:gd name="T26" fmla="+- 0 4936 4509"/>
                  <a:gd name="T27" fmla="*/ 4936 h 626"/>
                  <a:gd name="T28" fmla="+- 0 13745 12369"/>
                  <a:gd name="T29" fmla="*/ T28 w 1904"/>
                  <a:gd name="T30" fmla="+- 0 4822 4509"/>
                  <a:gd name="T31" fmla="*/ 4822 h 62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904" h="626">
                    <a:moveTo>
                      <a:pt x="1376" y="313"/>
                    </a:moveTo>
                    <a:lnTo>
                      <a:pt x="686" y="412"/>
                    </a:lnTo>
                    <a:lnTo>
                      <a:pt x="580" y="425"/>
                    </a:lnTo>
                    <a:lnTo>
                      <a:pt x="502" y="433"/>
                    </a:lnTo>
                    <a:lnTo>
                      <a:pt x="428" y="437"/>
                    </a:lnTo>
                    <a:lnTo>
                      <a:pt x="1859" y="437"/>
                    </a:lnTo>
                    <a:lnTo>
                      <a:pt x="1904" y="427"/>
                    </a:lnTo>
                    <a:lnTo>
                      <a:pt x="1376" y="31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108"/>
            <p:cNvGrpSpPr>
              <a:grpSpLocks/>
            </p:cNvGrpSpPr>
            <p:nvPr/>
          </p:nvGrpSpPr>
          <p:grpSpPr bwMode="auto">
            <a:xfrm>
              <a:off x="11994" y="3490"/>
              <a:ext cx="2019" cy="1024"/>
              <a:chOff x="11994" y="3490"/>
              <a:chExt cx="2019" cy="1024"/>
            </a:xfrm>
          </p:grpSpPr>
          <p:sp>
            <p:nvSpPr>
              <p:cNvPr id="114" name="Freeform 109"/>
              <p:cNvSpPr>
                <a:spLocks/>
              </p:cNvSpPr>
              <p:nvPr/>
            </p:nvSpPr>
            <p:spPr bwMode="auto">
              <a:xfrm>
                <a:off x="11994" y="3490"/>
                <a:ext cx="2019" cy="1024"/>
              </a:xfrm>
              <a:custGeom>
                <a:avLst/>
                <a:gdLst>
                  <a:gd name="T0" fmla="+- 0 13687 11994"/>
                  <a:gd name="T1" fmla="*/ T0 w 2019"/>
                  <a:gd name="T2" fmla="+- 0 3490 3490"/>
                  <a:gd name="T3" fmla="*/ 3490 h 1024"/>
                  <a:gd name="T4" fmla="+- 0 11994 11994"/>
                  <a:gd name="T5" fmla="*/ T4 w 2019"/>
                  <a:gd name="T6" fmla="+- 0 4416 3490"/>
                  <a:gd name="T7" fmla="*/ 4416 h 1024"/>
                  <a:gd name="T8" fmla="+- 0 12389 11994"/>
                  <a:gd name="T9" fmla="*/ T8 w 2019"/>
                  <a:gd name="T10" fmla="+- 0 4513 3490"/>
                  <a:gd name="T11" fmla="*/ 4513 h 1024"/>
                  <a:gd name="T12" fmla="+- 0 14013 11994"/>
                  <a:gd name="T13" fmla="*/ T12 w 2019"/>
                  <a:gd name="T14" fmla="+- 0 3565 3490"/>
                  <a:gd name="T15" fmla="*/ 3565 h 1024"/>
                  <a:gd name="T16" fmla="+- 0 13687 11994"/>
                  <a:gd name="T17" fmla="*/ T16 w 2019"/>
                  <a:gd name="T18" fmla="+- 0 3490 3490"/>
                  <a:gd name="T19" fmla="*/ 3490 h 1024"/>
                </a:gdLst>
                <a:ahLst/>
                <a:cxnLst>
                  <a:cxn ang="0">
                    <a:pos x="T1" y="T3"/>
                  </a:cxn>
                  <a:cxn ang="0">
                    <a:pos x="T5" y="T7"/>
                  </a:cxn>
                  <a:cxn ang="0">
                    <a:pos x="T9" y="T11"/>
                  </a:cxn>
                  <a:cxn ang="0">
                    <a:pos x="T13" y="T15"/>
                  </a:cxn>
                  <a:cxn ang="0">
                    <a:pos x="T17" y="T19"/>
                  </a:cxn>
                </a:cxnLst>
                <a:rect l="0" t="0" r="r" b="b"/>
                <a:pathLst>
                  <a:path w="2019" h="1024">
                    <a:moveTo>
                      <a:pt x="1693" y="0"/>
                    </a:moveTo>
                    <a:lnTo>
                      <a:pt x="0" y="926"/>
                    </a:lnTo>
                    <a:lnTo>
                      <a:pt x="395" y="1023"/>
                    </a:lnTo>
                    <a:lnTo>
                      <a:pt x="2019" y="75"/>
                    </a:lnTo>
                    <a:lnTo>
                      <a:pt x="169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10"/>
            <p:cNvGrpSpPr>
              <a:grpSpLocks/>
            </p:cNvGrpSpPr>
            <p:nvPr/>
          </p:nvGrpSpPr>
          <p:grpSpPr bwMode="auto">
            <a:xfrm>
              <a:off x="14277" y="3873"/>
              <a:ext cx="1606" cy="1131"/>
              <a:chOff x="14277" y="3873"/>
              <a:chExt cx="1606" cy="1131"/>
            </a:xfrm>
          </p:grpSpPr>
          <p:sp>
            <p:nvSpPr>
              <p:cNvPr id="113" name="Freeform 111"/>
              <p:cNvSpPr>
                <a:spLocks/>
              </p:cNvSpPr>
              <p:nvPr/>
            </p:nvSpPr>
            <p:spPr bwMode="auto">
              <a:xfrm>
                <a:off x="14277" y="3873"/>
                <a:ext cx="1606" cy="1131"/>
              </a:xfrm>
              <a:custGeom>
                <a:avLst/>
                <a:gdLst>
                  <a:gd name="T0" fmla="+- 0 15648 14277"/>
                  <a:gd name="T1" fmla="*/ T0 w 1606"/>
                  <a:gd name="T2" fmla="+- 0 3873 3873"/>
                  <a:gd name="T3" fmla="*/ 3873 h 1131"/>
                  <a:gd name="T4" fmla="+- 0 14277 14277"/>
                  <a:gd name="T5" fmla="*/ T4 w 1606"/>
                  <a:gd name="T6" fmla="+- 0 4932 3873"/>
                  <a:gd name="T7" fmla="*/ 4932 h 1131"/>
                  <a:gd name="T8" fmla="+- 0 14496 14277"/>
                  <a:gd name="T9" fmla="*/ T8 w 1606"/>
                  <a:gd name="T10" fmla="+- 0 5004 3873"/>
                  <a:gd name="T11" fmla="*/ 5004 h 1131"/>
                  <a:gd name="T12" fmla="+- 0 15882 14277"/>
                  <a:gd name="T13" fmla="*/ T12 w 1606"/>
                  <a:gd name="T14" fmla="+- 0 3924 3873"/>
                  <a:gd name="T15" fmla="*/ 3924 h 1131"/>
                  <a:gd name="T16" fmla="+- 0 15648 14277"/>
                  <a:gd name="T17" fmla="*/ T16 w 1606"/>
                  <a:gd name="T18" fmla="+- 0 3873 3873"/>
                  <a:gd name="T19" fmla="*/ 3873 h 1131"/>
                </a:gdLst>
                <a:ahLst/>
                <a:cxnLst>
                  <a:cxn ang="0">
                    <a:pos x="T1" y="T3"/>
                  </a:cxn>
                  <a:cxn ang="0">
                    <a:pos x="T5" y="T7"/>
                  </a:cxn>
                  <a:cxn ang="0">
                    <a:pos x="T9" y="T11"/>
                  </a:cxn>
                  <a:cxn ang="0">
                    <a:pos x="T13" y="T15"/>
                  </a:cxn>
                  <a:cxn ang="0">
                    <a:pos x="T17" y="T19"/>
                  </a:cxn>
                </a:cxnLst>
                <a:rect l="0" t="0" r="r" b="b"/>
                <a:pathLst>
                  <a:path w="1606" h="1131">
                    <a:moveTo>
                      <a:pt x="1371" y="0"/>
                    </a:moveTo>
                    <a:lnTo>
                      <a:pt x="0" y="1059"/>
                    </a:lnTo>
                    <a:lnTo>
                      <a:pt x="219" y="1131"/>
                    </a:lnTo>
                    <a:lnTo>
                      <a:pt x="1605" y="51"/>
                    </a:lnTo>
                    <a:lnTo>
                      <a:pt x="13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2"/>
            <p:cNvGrpSpPr>
              <a:grpSpLocks/>
            </p:cNvGrpSpPr>
            <p:nvPr/>
          </p:nvGrpSpPr>
          <p:grpSpPr bwMode="auto">
            <a:xfrm>
              <a:off x="11975" y="4417"/>
              <a:ext cx="2536" cy="1070"/>
              <a:chOff x="11975" y="4417"/>
              <a:chExt cx="2536" cy="1070"/>
            </a:xfrm>
          </p:grpSpPr>
          <p:sp>
            <p:nvSpPr>
              <p:cNvPr id="110" name="Freeform 113"/>
              <p:cNvSpPr>
                <a:spLocks/>
              </p:cNvSpPr>
              <p:nvPr/>
            </p:nvSpPr>
            <p:spPr bwMode="auto">
              <a:xfrm>
                <a:off x="11975" y="4417"/>
                <a:ext cx="2536" cy="1070"/>
              </a:xfrm>
              <a:custGeom>
                <a:avLst/>
                <a:gdLst>
                  <a:gd name="T0" fmla="+- 0 11975 11975"/>
                  <a:gd name="T1" fmla="*/ T0 w 2536"/>
                  <a:gd name="T2" fmla="+- 0 4417 4417"/>
                  <a:gd name="T3" fmla="*/ 4417 h 1070"/>
                  <a:gd name="T4" fmla="+- 0 11995 11975"/>
                  <a:gd name="T5" fmla="*/ T4 w 2536"/>
                  <a:gd name="T6" fmla="+- 0 4515 4417"/>
                  <a:gd name="T7" fmla="*/ 4515 h 1070"/>
                  <a:gd name="T8" fmla="+- 0 12012 11975"/>
                  <a:gd name="T9" fmla="*/ T8 w 2536"/>
                  <a:gd name="T10" fmla="+- 0 4602 4417"/>
                  <a:gd name="T11" fmla="*/ 4602 h 1070"/>
                  <a:gd name="T12" fmla="+- 0 12028 11975"/>
                  <a:gd name="T13" fmla="*/ T12 w 2536"/>
                  <a:gd name="T14" fmla="+- 0 4681 4417"/>
                  <a:gd name="T15" fmla="*/ 4681 h 1070"/>
                  <a:gd name="T16" fmla="+- 0 12043 11975"/>
                  <a:gd name="T17" fmla="*/ T16 w 2536"/>
                  <a:gd name="T18" fmla="+- 0 4752 4417"/>
                  <a:gd name="T19" fmla="*/ 4752 h 1070"/>
                  <a:gd name="T20" fmla="+- 0 12056 11975"/>
                  <a:gd name="T21" fmla="*/ T20 w 2536"/>
                  <a:gd name="T22" fmla="+- 0 4816 4417"/>
                  <a:gd name="T23" fmla="*/ 4816 h 1070"/>
                  <a:gd name="T24" fmla="+- 0 12079 11975"/>
                  <a:gd name="T25" fmla="*/ T24 w 2536"/>
                  <a:gd name="T26" fmla="+- 0 4923 4417"/>
                  <a:gd name="T27" fmla="*/ 4923 h 1070"/>
                  <a:gd name="T28" fmla="+- 0 12100 11975"/>
                  <a:gd name="T29" fmla="*/ T28 w 2536"/>
                  <a:gd name="T30" fmla="+- 0 5010 4417"/>
                  <a:gd name="T31" fmla="*/ 5010 h 1070"/>
                  <a:gd name="T32" fmla="+- 0 12119 11975"/>
                  <a:gd name="T33" fmla="*/ T32 w 2536"/>
                  <a:gd name="T34" fmla="+- 0 5080 4417"/>
                  <a:gd name="T35" fmla="*/ 5080 h 1070"/>
                  <a:gd name="T36" fmla="+- 0 12139 11975"/>
                  <a:gd name="T37" fmla="*/ T36 w 2536"/>
                  <a:gd name="T38" fmla="+- 0 5140 4417"/>
                  <a:gd name="T39" fmla="*/ 5140 h 1070"/>
                  <a:gd name="T40" fmla="+- 0 12173 11975"/>
                  <a:gd name="T41" fmla="*/ T40 w 2536"/>
                  <a:gd name="T42" fmla="+- 0 5224 4417"/>
                  <a:gd name="T43" fmla="*/ 5224 h 1070"/>
                  <a:gd name="T44" fmla="+- 0 12200 11975"/>
                  <a:gd name="T45" fmla="*/ T44 w 2536"/>
                  <a:gd name="T46" fmla="+- 0 5284 4417"/>
                  <a:gd name="T47" fmla="*/ 5284 h 1070"/>
                  <a:gd name="T48" fmla="+- 0 12234 11975"/>
                  <a:gd name="T49" fmla="*/ T48 w 2536"/>
                  <a:gd name="T50" fmla="+- 0 5353 4417"/>
                  <a:gd name="T51" fmla="*/ 5353 h 1070"/>
                  <a:gd name="T52" fmla="+- 0 12277 11975"/>
                  <a:gd name="T53" fmla="*/ T52 w 2536"/>
                  <a:gd name="T54" fmla="+- 0 5420 4417"/>
                  <a:gd name="T55" fmla="*/ 5420 h 1070"/>
                  <a:gd name="T56" fmla="+- 0 12334 11975"/>
                  <a:gd name="T57" fmla="*/ T56 w 2536"/>
                  <a:gd name="T58" fmla="+- 0 5465 4417"/>
                  <a:gd name="T59" fmla="*/ 5465 h 1070"/>
                  <a:gd name="T60" fmla="+- 0 12397 11975"/>
                  <a:gd name="T61" fmla="*/ T60 w 2536"/>
                  <a:gd name="T62" fmla="+- 0 5483 4417"/>
                  <a:gd name="T63" fmla="*/ 5483 h 1070"/>
                  <a:gd name="T64" fmla="+- 0 12462 11975"/>
                  <a:gd name="T65" fmla="*/ T64 w 2536"/>
                  <a:gd name="T66" fmla="+- 0 5487 4417"/>
                  <a:gd name="T67" fmla="*/ 5487 h 1070"/>
                  <a:gd name="T68" fmla="+- 0 12481 11975"/>
                  <a:gd name="T69" fmla="*/ T68 w 2536"/>
                  <a:gd name="T70" fmla="+- 0 5487 4417"/>
                  <a:gd name="T71" fmla="*/ 5487 h 1070"/>
                  <a:gd name="T72" fmla="+- 0 12549 11975"/>
                  <a:gd name="T73" fmla="*/ T72 w 2536"/>
                  <a:gd name="T74" fmla="+- 0 5484 4417"/>
                  <a:gd name="T75" fmla="*/ 5484 h 1070"/>
                  <a:gd name="T76" fmla="+- 0 13041 11975"/>
                  <a:gd name="T77" fmla="*/ T76 w 2536"/>
                  <a:gd name="T78" fmla="+- 0 5440 4417"/>
                  <a:gd name="T79" fmla="*/ 5440 h 1070"/>
                  <a:gd name="T80" fmla="+- 0 13174 11975"/>
                  <a:gd name="T81" fmla="*/ T80 w 2536"/>
                  <a:gd name="T82" fmla="+- 0 5425 4417"/>
                  <a:gd name="T83" fmla="*/ 5425 h 1070"/>
                  <a:gd name="T84" fmla="+- 0 13307 11975"/>
                  <a:gd name="T85" fmla="*/ T84 w 2536"/>
                  <a:gd name="T86" fmla="+- 0 5409 4417"/>
                  <a:gd name="T87" fmla="*/ 5409 h 1070"/>
                  <a:gd name="T88" fmla="+- 0 13528 11975"/>
                  <a:gd name="T89" fmla="*/ T88 w 2536"/>
                  <a:gd name="T90" fmla="+- 0 5378 4417"/>
                  <a:gd name="T91" fmla="*/ 5378 h 1070"/>
                  <a:gd name="T92" fmla="+- 0 14512 11975"/>
                  <a:gd name="T93" fmla="*/ T92 w 2536"/>
                  <a:gd name="T94" fmla="+- 0 5219 4417"/>
                  <a:gd name="T95" fmla="*/ 5219 h 1070"/>
                  <a:gd name="T96" fmla="+- 0 14511 11975"/>
                  <a:gd name="T97" fmla="*/ T96 w 2536"/>
                  <a:gd name="T98" fmla="+- 0 5186 4417"/>
                  <a:gd name="T99" fmla="*/ 5186 h 1070"/>
                  <a:gd name="T100" fmla="+- 0 12903 11975"/>
                  <a:gd name="T101" fmla="*/ T100 w 2536"/>
                  <a:gd name="T102" fmla="+- 0 5186 4417"/>
                  <a:gd name="T103" fmla="*/ 5186 h 1070"/>
                  <a:gd name="T104" fmla="+- 0 12858 11975"/>
                  <a:gd name="T105" fmla="*/ T104 w 2536"/>
                  <a:gd name="T106" fmla="+- 0 5185 4417"/>
                  <a:gd name="T107" fmla="*/ 5185 h 1070"/>
                  <a:gd name="T108" fmla="+- 0 12783 11975"/>
                  <a:gd name="T109" fmla="*/ T108 w 2536"/>
                  <a:gd name="T110" fmla="+- 0 5173 4417"/>
                  <a:gd name="T111" fmla="*/ 5173 h 1070"/>
                  <a:gd name="T112" fmla="+- 0 12717 11975"/>
                  <a:gd name="T113" fmla="*/ T112 w 2536"/>
                  <a:gd name="T114" fmla="+- 0 5152 4417"/>
                  <a:gd name="T115" fmla="*/ 5152 h 1070"/>
                  <a:gd name="T116" fmla="+- 0 12651 11975"/>
                  <a:gd name="T117" fmla="*/ T116 w 2536"/>
                  <a:gd name="T118" fmla="+- 0 5121 4417"/>
                  <a:gd name="T119" fmla="*/ 5121 h 1070"/>
                  <a:gd name="T120" fmla="+- 0 12582 11975"/>
                  <a:gd name="T121" fmla="*/ T120 w 2536"/>
                  <a:gd name="T122" fmla="+- 0 5082 4417"/>
                  <a:gd name="T123" fmla="*/ 5082 h 1070"/>
                  <a:gd name="T124" fmla="+- 0 12526 11975"/>
                  <a:gd name="T125" fmla="*/ T124 w 2536"/>
                  <a:gd name="T126" fmla="+- 0 5025 4417"/>
                  <a:gd name="T127" fmla="*/ 5025 h 1070"/>
                  <a:gd name="T128" fmla="+- 0 12481 11975"/>
                  <a:gd name="T129" fmla="*/ T128 w 2536"/>
                  <a:gd name="T130" fmla="+- 0 4953 4417"/>
                  <a:gd name="T131" fmla="*/ 4953 h 1070"/>
                  <a:gd name="T132" fmla="+- 0 12447 11975"/>
                  <a:gd name="T133" fmla="*/ T132 w 2536"/>
                  <a:gd name="T134" fmla="+- 0 4871 4417"/>
                  <a:gd name="T135" fmla="*/ 4871 h 1070"/>
                  <a:gd name="T136" fmla="+- 0 12422 11975"/>
                  <a:gd name="T137" fmla="*/ T136 w 2536"/>
                  <a:gd name="T138" fmla="+- 0 4786 4417"/>
                  <a:gd name="T139" fmla="*/ 4786 h 1070"/>
                  <a:gd name="T140" fmla="+- 0 12405 11975"/>
                  <a:gd name="T141" fmla="*/ T140 w 2536"/>
                  <a:gd name="T142" fmla="+- 0 4703 4417"/>
                  <a:gd name="T143" fmla="*/ 4703 h 1070"/>
                  <a:gd name="T144" fmla="+- 0 12394 11975"/>
                  <a:gd name="T145" fmla="*/ T144 w 2536"/>
                  <a:gd name="T146" fmla="+- 0 4628 4417"/>
                  <a:gd name="T147" fmla="*/ 4628 h 1070"/>
                  <a:gd name="T148" fmla="+- 0 12387 11975"/>
                  <a:gd name="T149" fmla="*/ T148 w 2536"/>
                  <a:gd name="T150" fmla="+- 0 4567 4417"/>
                  <a:gd name="T151" fmla="*/ 4567 h 1070"/>
                  <a:gd name="T152" fmla="+- 0 12384 11975"/>
                  <a:gd name="T153" fmla="*/ T152 w 2536"/>
                  <a:gd name="T154" fmla="+- 0 4526 4417"/>
                  <a:gd name="T155" fmla="*/ 4526 h 1070"/>
                  <a:gd name="T156" fmla="+- 0 12383 11975"/>
                  <a:gd name="T157" fmla="*/ T156 w 2536"/>
                  <a:gd name="T158" fmla="+- 0 4515 4417"/>
                  <a:gd name="T159" fmla="*/ 4515 h 1070"/>
                  <a:gd name="T160" fmla="+- 0 12382 11975"/>
                  <a:gd name="T161" fmla="*/ T160 w 2536"/>
                  <a:gd name="T162" fmla="+- 0 4514 4417"/>
                  <a:gd name="T163" fmla="*/ 4514 h 1070"/>
                  <a:gd name="T164" fmla="+- 0 12381 11975"/>
                  <a:gd name="T165" fmla="*/ T164 w 2536"/>
                  <a:gd name="T166" fmla="+- 0 4514 4417"/>
                  <a:gd name="T167" fmla="*/ 4514 h 1070"/>
                  <a:gd name="T168" fmla="+- 0 11975 11975"/>
                  <a:gd name="T169" fmla="*/ T168 w 2536"/>
                  <a:gd name="T170" fmla="+- 0 4417 4417"/>
                  <a:gd name="T171" fmla="*/ 4417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2536" h="1070">
                    <a:moveTo>
                      <a:pt x="0" y="0"/>
                    </a:moveTo>
                    <a:lnTo>
                      <a:pt x="20" y="98"/>
                    </a:lnTo>
                    <a:lnTo>
                      <a:pt x="37" y="185"/>
                    </a:lnTo>
                    <a:lnTo>
                      <a:pt x="53" y="264"/>
                    </a:lnTo>
                    <a:lnTo>
                      <a:pt x="68" y="335"/>
                    </a:lnTo>
                    <a:lnTo>
                      <a:pt x="81" y="399"/>
                    </a:lnTo>
                    <a:lnTo>
                      <a:pt x="104" y="506"/>
                    </a:lnTo>
                    <a:lnTo>
                      <a:pt x="125" y="593"/>
                    </a:lnTo>
                    <a:lnTo>
                      <a:pt x="144" y="663"/>
                    </a:lnTo>
                    <a:lnTo>
                      <a:pt x="164" y="723"/>
                    </a:lnTo>
                    <a:lnTo>
                      <a:pt x="198" y="807"/>
                    </a:lnTo>
                    <a:lnTo>
                      <a:pt x="225" y="867"/>
                    </a:lnTo>
                    <a:lnTo>
                      <a:pt x="259" y="936"/>
                    </a:lnTo>
                    <a:lnTo>
                      <a:pt x="302" y="1003"/>
                    </a:lnTo>
                    <a:lnTo>
                      <a:pt x="359" y="1048"/>
                    </a:lnTo>
                    <a:lnTo>
                      <a:pt x="422" y="1066"/>
                    </a:lnTo>
                    <a:lnTo>
                      <a:pt x="487" y="1070"/>
                    </a:lnTo>
                    <a:lnTo>
                      <a:pt x="506" y="1070"/>
                    </a:lnTo>
                    <a:lnTo>
                      <a:pt x="574" y="1067"/>
                    </a:lnTo>
                    <a:lnTo>
                      <a:pt x="1066" y="1023"/>
                    </a:lnTo>
                    <a:lnTo>
                      <a:pt x="1199" y="1008"/>
                    </a:lnTo>
                    <a:lnTo>
                      <a:pt x="1332" y="992"/>
                    </a:lnTo>
                    <a:lnTo>
                      <a:pt x="1553" y="961"/>
                    </a:lnTo>
                    <a:lnTo>
                      <a:pt x="2537" y="802"/>
                    </a:lnTo>
                    <a:lnTo>
                      <a:pt x="2536" y="769"/>
                    </a:lnTo>
                    <a:lnTo>
                      <a:pt x="928" y="769"/>
                    </a:lnTo>
                    <a:lnTo>
                      <a:pt x="883" y="768"/>
                    </a:lnTo>
                    <a:lnTo>
                      <a:pt x="808" y="756"/>
                    </a:lnTo>
                    <a:lnTo>
                      <a:pt x="742" y="735"/>
                    </a:lnTo>
                    <a:lnTo>
                      <a:pt x="676" y="704"/>
                    </a:lnTo>
                    <a:lnTo>
                      <a:pt x="607" y="665"/>
                    </a:lnTo>
                    <a:lnTo>
                      <a:pt x="551" y="608"/>
                    </a:lnTo>
                    <a:lnTo>
                      <a:pt x="506" y="536"/>
                    </a:lnTo>
                    <a:lnTo>
                      <a:pt x="472" y="454"/>
                    </a:lnTo>
                    <a:lnTo>
                      <a:pt x="447" y="369"/>
                    </a:lnTo>
                    <a:lnTo>
                      <a:pt x="430" y="286"/>
                    </a:lnTo>
                    <a:lnTo>
                      <a:pt x="419" y="211"/>
                    </a:lnTo>
                    <a:lnTo>
                      <a:pt x="412" y="150"/>
                    </a:lnTo>
                    <a:lnTo>
                      <a:pt x="409" y="109"/>
                    </a:lnTo>
                    <a:lnTo>
                      <a:pt x="408" y="98"/>
                    </a:lnTo>
                    <a:lnTo>
                      <a:pt x="407" y="97"/>
                    </a:lnTo>
                    <a:lnTo>
                      <a:pt x="406" y="97"/>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114"/>
              <p:cNvSpPr>
                <a:spLocks/>
              </p:cNvSpPr>
              <p:nvPr/>
            </p:nvSpPr>
            <p:spPr bwMode="auto">
              <a:xfrm>
                <a:off x="11975" y="4417"/>
                <a:ext cx="2536" cy="1070"/>
              </a:xfrm>
              <a:custGeom>
                <a:avLst/>
                <a:gdLst>
                  <a:gd name="T0" fmla="+- 0 14272 11975"/>
                  <a:gd name="T1" fmla="*/ T0 w 2536"/>
                  <a:gd name="T2" fmla="+- 0 4943 4417"/>
                  <a:gd name="T3" fmla="*/ 4943 h 1070"/>
                  <a:gd name="T4" fmla="+- 0 13342 11975"/>
                  <a:gd name="T5" fmla="*/ T4 w 2536"/>
                  <a:gd name="T6" fmla="+- 0 5130 4417"/>
                  <a:gd name="T7" fmla="*/ 5130 h 1070"/>
                  <a:gd name="T8" fmla="+- 0 13242 11975"/>
                  <a:gd name="T9" fmla="*/ T8 w 2536"/>
                  <a:gd name="T10" fmla="+- 0 5148 4417"/>
                  <a:gd name="T11" fmla="*/ 5148 h 1070"/>
                  <a:gd name="T12" fmla="+- 0 13155 11975"/>
                  <a:gd name="T13" fmla="*/ T12 w 2536"/>
                  <a:gd name="T14" fmla="+- 0 5162 4417"/>
                  <a:gd name="T15" fmla="*/ 5162 h 1070"/>
                  <a:gd name="T16" fmla="+- 0 13078 11975"/>
                  <a:gd name="T17" fmla="*/ T16 w 2536"/>
                  <a:gd name="T18" fmla="+- 0 5173 4417"/>
                  <a:gd name="T19" fmla="*/ 5173 h 1070"/>
                  <a:gd name="T20" fmla="+- 0 13011 11975"/>
                  <a:gd name="T21" fmla="*/ T20 w 2536"/>
                  <a:gd name="T22" fmla="+- 0 5180 4417"/>
                  <a:gd name="T23" fmla="*/ 5180 h 1070"/>
                  <a:gd name="T24" fmla="+- 0 12903 11975"/>
                  <a:gd name="T25" fmla="*/ T24 w 2536"/>
                  <a:gd name="T26" fmla="+- 0 5186 4417"/>
                  <a:gd name="T27" fmla="*/ 5186 h 1070"/>
                  <a:gd name="T28" fmla="+- 0 14511 11975"/>
                  <a:gd name="T29" fmla="*/ T28 w 2536"/>
                  <a:gd name="T30" fmla="+- 0 5186 4417"/>
                  <a:gd name="T31" fmla="*/ 5186 h 1070"/>
                  <a:gd name="T32" fmla="+- 0 14504 11975"/>
                  <a:gd name="T33" fmla="*/ T32 w 2536"/>
                  <a:gd name="T34" fmla="+- 0 4996 4417"/>
                  <a:gd name="T35" fmla="*/ 4996 h 1070"/>
                  <a:gd name="T36" fmla="+- 0 14272 11975"/>
                  <a:gd name="T37" fmla="*/ T36 w 2536"/>
                  <a:gd name="T38" fmla="+- 0 4943 4417"/>
                  <a:gd name="T39" fmla="*/ 4943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536" h="1070">
                    <a:moveTo>
                      <a:pt x="2297" y="526"/>
                    </a:moveTo>
                    <a:lnTo>
                      <a:pt x="1367" y="713"/>
                    </a:lnTo>
                    <a:lnTo>
                      <a:pt x="1267" y="731"/>
                    </a:lnTo>
                    <a:lnTo>
                      <a:pt x="1180" y="745"/>
                    </a:lnTo>
                    <a:lnTo>
                      <a:pt x="1103" y="756"/>
                    </a:lnTo>
                    <a:lnTo>
                      <a:pt x="1036" y="763"/>
                    </a:lnTo>
                    <a:lnTo>
                      <a:pt x="928" y="769"/>
                    </a:lnTo>
                    <a:lnTo>
                      <a:pt x="2536" y="769"/>
                    </a:lnTo>
                    <a:lnTo>
                      <a:pt x="2529" y="579"/>
                    </a:lnTo>
                    <a:lnTo>
                      <a:pt x="2297" y="52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115"/>
              <p:cNvSpPr>
                <a:spLocks/>
              </p:cNvSpPr>
              <p:nvPr/>
            </p:nvSpPr>
            <p:spPr bwMode="auto">
              <a:xfrm>
                <a:off x="11975" y="4417"/>
                <a:ext cx="2536" cy="1070"/>
              </a:xfrm>
              <a:custGeom>
                <a:avLst/>
                <a:gdLst>
                  <a:gd name="T0" fmla="+- 0 12382 11975"/>
                  <a:gd name="T1" fmla="*/ T0 w 2536"/>
                  <a:gd name="T2" fmla="+- 0 4510 4417"/>
                  <a:gd name="T3" fmla="*/ 4510 h 1070"/>
                  <a:gd name="T4" fmla="+- 0 12381 11975"/>
                  <a:gd name="T5" fmla="*/ T4 w 2536"/>
                  <a:gd name="T6" fmla="+- 0 4514 4417"/>
                  <a:gd name="T7" fmla="*/ 4514 h 1070"/>
                  <a:gd name="T8" fmla="+- 0 12382 11975"/>
                  <a:gd name="T9" fmla="*/ T8 w 2536"/>
                  <a:gd name="T10" fmla="+- 0 4514 4417"/>
                  <a:gd name="T11" fmla="*/ 4514 h 1070"/>
                  <a:gd name="T12" fmla="+- 0 12382 11975"/>
                  <a:gd name="T13" fmla="*/ T12 w 2536"/>
                  <a:gd name="T14" fmla="+- 0 4510 4417"/>
                  <a:gd name="T15" fmla="*/ 4510 h 1070"/>
                </a:gdLst>
                <a:ahLst/>
                <a:cxnLst>
                  <a:cxn ang="0">
                    <a:pos x="T1" y="T3"/>
                  </a:cxn>
                  <a:cxn ang="0">
                    <a:pos x="T5" y="T7"/>
                  </a:cxn>
                  <a:cxn ang="0">
                    <a:pos x="T9" y="T11"/>
                  </a:cxn>
                  <a:cxn ang="0">
                    <a:pos x="T13" y="T15"/>
                  </a:cxn>
                </a:cxnLst>
                <a:rect l="0" t="0" r="r" b="b"/>
                <a:pathLst>
                  <a:path w="2536" h="1070">
                    <a:moveTo>
                      <a:pt x="407" y="93"/>
                    </a:moveTo>
                    <a:lnTo>
                      <a:pt x="406" y="97"/>
                    </a:lnTo>
                    <a:lnTo>
                      <a:pt x="407" y="97"/>
                    </a:lnTo>
                    <a:lnTo>
                      <a:pt x="407" y="93"/>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6"/>
            <p:cNvGrpSpPr>
              <a:grpSpLocks/>
            </p:cNvGrpSpPr>
            <p:nvPr/>
          </p:nvGrpSpPr>
          <p:grpSpPr bwMode="auto">
            <a:xfrm>
              <a:off x="14512" y="3930"/>
              <a:ext cx="1382" cy="1287"/>
              <a:chOff x="14512" y="3930"/>
              <a:chExt cx="1382" cy="1287"/>
            </a:xfrm>
          </p:grpSpPr>
          <p:sp>
            <p:nvSpPr>
              <p:cNvPr id="109" name="Freeform 117"/>
              <p:cNvSpPr>
                <a:spLocks/>
              </p:cNvSpPr>
              <p:nvPr/>
            </p:nvSpPr>
            <p:spPr bwMode="auto">
              <a:xfrm>
                <a:off x="14512" y="3930"/>
                <a:ext cx="1382" cy="1287"/>
              </a:xfrm>
              <a:custGeom>
                <a:avLst/>
                <a:gdLst>
                  <a:gd name="T0" fmla="+- 0 15888 14512"/>
                  <a:gd name="T1" fmla="*/ T0 w 1382"/>
                  <a:gd name="T2" fmla="+- 0 3930 3930"/>
                  <a:gd name="T3" fmla="*/ 3930 h 1287"/>
                  <a:gd name="T4" fmla="+- 0 14515 14512"/>
                  <a:gd name="T5" fmla="*/ T4 w 1382"/>
                  <a:gd name="T6" fmla="+- 0 4981 3930"/>
                  <a:gd name="T7" fmla="*/ 4981 h 1287"/>
                  <a:gd name="T8" fmla="+- 0 14512 14512"/>
                  <a:gd name="T9" fmla="*/ T8 w 1382"/>
                  <a:gd name="T10" fmla="+- 0 5217 3930"/>
                  <a:gd name="T11" fmla="*/ 5217 h 1287"/>
                  <a:gd name="T12" fmla="+- 0 15894 14512"/>
                  <a:gd name="T13" fmla="*/ T12 w 1382"/>
                  <a:gd name="T14" fmla="+- 0 4088 3930"/>
                  <a:gd name="T15" fmla="*/ 4088 h 1287"/>
                  <a:gd name="T16" fmla="+- 0 15888 14512"/>
                  <a:gd name="T17" fmla="*/ T16 w 1382"/>
                  <a:gd name="T18" fmla="+- 0 3930 3930"/>
                  <a:gd name="T19" fmla="*/ 3930 h 1287"/>
                </a:gdLst>
                <a:ahLst/>
                <a:cxnLst>
                  <a:cxn ang="0">
                    <a:pos x="T1" y="T3"/>
                  </a:cxn>
                  <a:cxn ang="0">
                    <a:pos x="T5" y="T7"/>
                  </a:cxn>
                  <a:cxn ang="0">
                    <a:pos x="T9" y="T11"/>
                  </a:cxn>
                  <a:cxn ang="0">
                    <a:pos x="T13" y="T15"/>
                  </a:cxn>
                  <a:cxn ang="0">
                    <a:pos x="T17" y="T19"/>
                  </a:cxn>
                </a:cxnLst>
                <a:rect l="0" t="0" r="r" b="b"/>
                <a:pathLst>
                  <a:path w="1382" h="1287">
                    <a:moveTo>
                      <a:pt x="1376" y="0"/>
                    </a:moveTo>
                    <a:lnTo>
                      <a:pt x="3" y="1051"/>
                    </a:lnTo>
                    <a:lnTo>
                      <a:pt x="0" y="1287"/>
                    </a:lnTo>
                    <a:lnTo>
                      <a:pt x="1382" y="158"/>
                    </a:lnTo>
                    <a:lnTo>
                      <a:pt x="137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8"/>
            <p:cNvGrpSpPr>
              <a:grpSpLocks/>
            </p:cNvGrpSpPr>
            <p:nvPr/>
          </p:nvGrpSpPr>
          <p:grpSpPr bwMode="auto">
            <a:xfrm>
              <a:off x="11689" y="3430"/>
              <a:ext cx="1988" cy="986"/>
              <a:chOff x="11689" y="3430"/>
              <a:chExt cx="1988" cy="986"/>
            </a:xfrm>
          </p:grpSpPr>
          <p:sp>
            <p:nvSpPr>
              <p:cNvPr id="108" name="Freeform 119"/>
              <p:cNvSpPr>
                <a:spLocks/>
              </p:cNvSpPr>
              <p:nvPr/>
            </p:nvSpPr>
            <p:spPr bwMode="auto">
              <a:xfrm>
                <a:off x="11689" y="3430"/>
                <a:ext cx="1988" cy="986"/>
              </a:xfrm>
              <a:custGeom>
                <a:avLst/>
                <a:gdLst>
                  <a:gd name="T0" fmla="+- 0 13350 11689"/>
                  <a:gd name="T1" fmla="*/ T0 w 1988"/>
                  <a:gd name="T2" fmla="+- 0 3430 3430"/>
                  <a:gd name="T3" fmla="*/ 3430 h 986"/>
                  <a:gd name="T4" fmla="+- 0 11689 11689"/>
                  <a:gd name="T5" fmla="*/ T4 w 1988"/>
                  <a:gd name="T6" fmla="+- 0 4355 3430"/>
                  <a:gd name="T7" fmla="*/ 4355 h 986"/>
                  <a:gd name="T8" fmla="+- 0 11992 11689"/>
                  <a:gd name="T9" fmla="*/ T8 w 1988"/>
                  <a:gd name="T10" fmla="+- 0 4416 3430"/>
                  <a:gd name="T11" fmla="*/ 4416 h 986"/>
                  <a:gd name="T12" fmla="+- 0 13677 11689"/>
                  <a:gd name="T13" fmla="*/ T12 w 1988"/>
                  <a:gd name="T14" fmla="+- 0 3495 3430"/>
                  <a:gd name="T15" fmla="*/ 3495 h 986"/>
                  <a:gd name="T16" fmla="+- 0 13350 11689"/>
                  <a:gd name="T17" fmla="*/ T16 w 1988"/>
                  <a:gd name="T18" fmla="+- 0 3430 3430"/>
                  <a:gd name="T19" fmla="*/ 3430 h 986"/>
                </a:gdLst>
                <a:ahLst/>
                <a:cxnLst>
                  <a:cxn ang="0">
                    <a:pos x="T1" y="T3"/>
                  </a:cxn>
                  <a:cxn ang="0">
                    <a:pos x="T5" y="T7"/>
                  </a:cxn>
                  <a:cxn ang="0">
                    <a:pos x="T9" y="T11"/>
                  </a:cxn>
                  <a:cxn ang="0">
                    <a:pos x="T13" y="T15"/>
                  </a:cxn>
                  <a:cxn ang="0">
                    <a:pos x="T17" y="T19"/>
                  </a:cxn>
                </a:cxnLst>
                <a:rect l="0" t="0" r="r" b="b"/>
                <a:pathLst>
                  <a:path w="1988" h="986">
                    <a:moveTo>
                      <a:pt x="1661" y="0"/>
                    </a:moveTo>
                    <a:lnTo>
                      <a:pt x="0" y="925"/>
                    </a:lnTo>
                    <a:lnTo>
                      <a:pt x="303" y="986"/>
                    </a:lnTo>
                    <a:lnTo>
                      <a:pt x="1988" y="65"/>
                    </a:lnTo>
                    <a:lnTo>
                      <a:pt x="166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20"/>
            <p:cNvGrpSpPr>
              <a:grpSpLocks/>
            </p:cNvGrpSpPr>
            <p:nvPr/>
          </p:nvGrpSpPr>
          <p:grpSpPr bwMode="auto">
            <a:xfrm>
              <a:off x="14508" y="4095"/>
              <a:ext cx="1376" cy="1757"/>
              <a:chOff x="14508" y="4095"/>
              <a:chExt cx="1376" cy="1757"/>
            </a:xfrm>
          </p:grpSpPr>
          <p:sp>
            <p:nvSpPr>
              <p:cNvPr id="107" name="Freeform 121"/>
              <p:cNvSpPr>
                <a:spLocks/>
              </p:cNvSpPr>
              <p:nvPr/>
            </p:nvSpPr>
            <p:spPr bwMode="auto">
              <a:xfrm>
                <a:off x="14508" y="4095"/>
                <a:ext cx="1376" cy="1757"/>
              </a:xfrm>
              <a:custGeom>
                <a:avLst/>
                <a:gdLst>
                  <a:gd name="T0" fmla="+- 0 15882 14508"/>
                  <a:gd name="T1" fmla="*/ T0 w 1376"/>
                  <a:gd name="T2" fmla="+- 0 4095 4095"/>
                  <a:gd name="T3" fmla="*/ 4095 h 1757"/>
                  <a:gd name="T4" fmla="+- 0 14508 14508"/>
                  <a:gd name="T5" fmla="*/ T4 w 1376"/>
                  <a:gd name="T6" fmla="+- 0 5221 4095"/>
                  <a:gd name="T7" fmla="*/ 5221 h 1757"/>
                  <a:gd name="T8" fmla="+- 0 14514 14508"/>
                  <a:gd name="T9" fmla="*/ T8 w 1376"/>
                  <a:gd name="T10" fmla="+- 0 5852 4095"/>
                  <a:gd name="T11" fmla="*/ 5852 h 1757"/>
                  <a:gd name="T12" fmla="+- 0 15884 14508"/>
                  <a:gd name="T13" fmla="*/ T12 w 1376"/>
                  <a:gd name="T14" fmla="+- 0 4668 4095"/>
                  <a:gd name="T15" fmla="*/ 4668 h 1757"/>
                  <a:gd name="T16" fmla="+- 0 15882 14508"/>
                  <a:gd name="T17" fmla="*/ T16 w 1376"/>
                  <a:gd name="T18" fmla="+- 0 4095 4095"/>
                  <a:gd name="T19" fmla="*/ 4095 h 1757"/>
                </a:gdLst>
                <a:ahLst/>
                <a:cxnLst>
                  <a:cxn ang="0">
                    <a:pos x="T1" y="T3"/>
                  </a:cxn>
                  <a:cxn ang="0">
                    <a:pos x="T5" y="T7"/>
                  </a:cxn>
                  <a:cxn ang="0">
                    <a:pos x="T9" y="T11"/>
                  </a:cxn>
                  <a:cxn ang="0">
                    <a:pos x="T13" y="T15"/>
                  </a:cxn>
                  <a:cxn ang="0">
                    <a:pos x="T17" y="T19"/>
                  </a:cxn>
                </a:cxnLst>
                <a:rect l="0" t="0" r="r" b="b"/>
                <a:pathLst>
                  <a:path w="1376" h="1757">
                    <a:moveTo>
                      <a:pt x="1374" y="0"/>
                    </a:moveTo>
                    <a:lnTo>
                      <a:pt x="0" y="1126"/>
                    </a:lnTo>
                    <a:lnTo>
                      <a:pt x="6" y="1757"/>
                    </a:lnTo>
                    <a:lnTo>
                      <a:pt x="1376" y="573"/>
                    </a:lnTo>
                    <a:lnTo>
                      <a:pt x="137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22"/>
            <p:cNvGrpSpPr>
              <a:grpSpLocks/>
            </p:cNvGrpSpPr>
            <p:nvPr/>
          </p:nvGrpSpPr>
          <p:grpSpPr bwMode="auto">
            <a:xfrm>
              <a:off x="11689" y="4355"/>
              <a:ext cx="2817" cy="1676"/>
              <a:chOff x="11689" y="4355"/>
              <a:chExt cx="2817" cy="1676"/>
            </a:xfrm>
          </p:grpSpPr>
          <p:sp>
            <p:nvSpPr>
              <p:cNvPr id="105" name="Freeform 123"/>
              <p:cNvSpPr>
                <a:spLocks/>
              </p:cNvSpPr>
              <p:nvPr/>
            </p:nvSpPr>
            <p:spPr bwMode="auto">
              <a:xfrm>
                <a:off x="11689" y="4355"/>
                <a:ext cx="2817" cy="1676"/>
              </a:xfrm>
              <a:custGeom>
                <a:avLst/>
                <a:gdLst>
                  <a:gd name="T0" fmla="+- 0 11689 11689"/>
                  <a:gd name="T1" fmla="*/ T0 w 2817"/>
                  <a:gd name="T2" fmla="+- 0 5652 4355"/>
                  <a:gd name="T3" fmla="*/ 5652 h 1676"/>
                  <a:gd name="T4" fmla="+- 0 13210 11689"/>
                  <a:gd name="T5" fmla="*/ T4 w 2817"/>
                  <a:gd name="T6" fmla="+- 0 6032 4355"/>
                  <a:gd name="T7" fmla="*/ 6032 h 1676"/>
                  <a:gd name="T8" fmla="+- 0 14506 11689"/>
                  <a:gd name="T9" fmla="*/ T8 w 2817"/>
                  <a:gd name="T10" fmla="+- 0 5846 4355"/>
                  <a:gd name="T11" fmla="*/ 5846 h 1676"/>
                  <a:gd name="T12" fmla="+- 0 14506 11689"/>
                  <a:gd name="T13" fmla="*/ T12 w 2817"/>
                  <a:gd name="T14" fmla="+- 0 5488 4355"/>
                  <a:gd name="T15" fmla="*/ 5488 h 1676"/>
                  <a:gd name="T16" fmla="+- 0 12468 11689"/>
                  <a:gd name="T17" fmla="*/ T16 w 2817"/>
                  <a:gd name="T18" fmla="+- 0 5488 4355"/>
                  <a:gd name="T19" fmla="*/ 5488 h 1676"/>
                  <a:gd name="T20" fmla="+- 0 12449 11689"/>
                  <a:gd name="T21" fmla="*/ T20 w 2817"/>
                  <a:gd name="T22" fmla="+- 0 5487 4355"/>
                  <a:gd name="T23" fmla="*/ 5487 h 1676"/>
                  <a:gd name="T24" fmla="+- 0 12378 11689"/>
                  <a:gd name="T25" fmla="*/ T24 w 2817"/>
                  <a:gd name="T26" fmla="+- 0 5480 4355"/>
                  <a:gd name="T27" fmla="*/ 5480 h 1676"/>
                  <a:gd name="T28" fmla="+- 0 12314 11689"/>
                  <a:gd name="T29" fmla="*/ T28 w 2817"/>
                  <a:gd name="T30" fmla="+- 0 5452 4355"/>
                  <a:gd name="T31" fmla="*/ 5452 h 1676"/>
                  <a:gd name="T32" fmla="+- 0 12270 11689"/>
                  <a:gd name="T33" fmla="*/ T32 w 2817"/>
                  <a:gd name="T34" fmla="+- 0 5411 4355"/>
                  <a:gd name="T35" fmla="*/ 5411 h 1676"/>
                  <a:gd name="T36" fmla="+- 0 12229 11689"/>
                  <a:gd name="T37" fmla="*/ T36 w 2817"/>
                  <a:gd name="T38" fmla="+- 0 5346 4355"/>
                  <a:gd name="T39" fmla="*/ 5346 h 1676"/>
                  <a:gd name="T40" fmla="+- 0 12192 11689"/>
                  <a:gd name="T41" fmla="*/ T40 w 2817"/>
                  <a:gd name="T42" fmla="+- 0 5253 4355"/>
                  <a:gd name="T43" fmla="*/ 5253 h 1676"/>
                  <a:gd name="T44" fmla="+- 0 12154 11689"/>
                  <a:gd name="T45" fmla="*/ T44 w 2817"/>
                  <a:gd name="T46" fmla="+- 0 5143 4355"/>
                  <a:gd name="T47" fmla="*/ 5143 h 1676"/>
                  <a:gd name="T48" fmla="+- 0 12136 11689"/>
                  <a:gd name="T49" fmla="*/ T48 w 2817"/>
                  <a:gd name="T50" fmla="+- 0 5084 4355"/>
                  <a:gd name="T51" fmla="*/ 5084 h 1676"/>
                  <a:gd name="T52" fmla="+- 0 12119 11689"/>
                  <a:gd name="T53" fmla="*/ T52 w 2817"/>
                  <a:gd name="T54" fmla="+- 0 5023 4355"/>
                  <a:gd name="T55" fmla="*/ 5023 h 1676"/>
                  <a:gd name="T56" fmla="+- 0 12101 11689"/>
                  <a:gd name="T57" fmla="*/ T56 w 2817"/>
                  <a:gd name="T58" fmla="+- 0 4961 4355"/>
                  <a:gd name="T59" fmla="*/ 4961 h 1676"/>
                  <a:gd name="T60" fmla="+- 0 12085 11689"/>
                  <a:gd name="T61" fmla="*/ T60 w 2817"/>
                  <a:gd name="T62" fmla="+- 0 4898 4355"/>
                  <a:gd name="T63" fmla="*/ 4898 h 1676"/>
                  <a:gd name="T64" fmla="+- 0 12069 11689"/>
                  <a:gd name="T65" fmla="*/ T64 w 2817"/>
                  <a:gd name="T66" fmla="+- 0 4836 4355"/>
                  <a:gd name="T67" fmla="*/ 4836 h 1676"/>
                  <a:gd name="T68" fmla="+- 0 12054 11689"/>
                  <a:gd name="T69" fmla="*/ T68 w 2817"/>
                  <a:gd name="T70" fmla="+- 0 4776 4355"/>
                  <a:gd name="T71" fmla="*/ 4776 h 1676"/>
                  <a:gd name="T72" fmla="+- 0 12040 11689"/>
                  <a:gd name="T73" fmla="*/ T72 w 2817"/>
                  <a:gd name="T74" fmla="+- 0 4718 4355"/>
                  <a:gd name="T75" fmla="*/ 4718 h 1676"/>
                  <a:gd name="T76" fmla="+- 0 12016 11689"/>
                  <a:gd name="T77" fmla="*/ T76 w 2817"/>
                  <a:gd name="T78" fmla="+- 0 4610 4355"/>
                  <a:gd name="T79" fmla="*/ 4610 h 1676"/>
                  <a:gd name="T80" fmla="+- 0 11996 11689"/>
                  <a:gd name="T81" fmla="*/ T80 w 2817"/>
                  <a:gd name="T82" fmla="+- 0 4520 4355"/>
                  <a:gd name="T83" fmla="*/ 4520 h 1676"/>
                  <a:gd name="T84" fmla="+- 0 11982 11689"/>
                  <a:gd name="T85" fmla="*/ T84 w 2817"/>
                  <a:gd name="T86" fmla="+- 0 4454 4355"/>
                  <a:gd name="T87" fmla="*/ 4454 h 1676"/>
                  <a:gd name="T88" fmla="+- 0 11974 11689"/>
                  <a:gd name="T89" fmla="*/ T88 w 2817"/>
                  <a:gd name="T90" fmla="+- 0 4413 4355"/>
                  <a:gd name="T91" fmla="*/ 4413 h 1676"/>
                  <a:gd name="T92" fmla="+- 0 11689 11689"/>
                  <a:gd name="T93" fmla="*/ T92 w 2817"/>
                  <a:gd name="T94" fmla="+- 0 4355 4355"/>
                  <a:gd name="T95" fmla="*/ 4355 h 1676"/>
                  <a:gd name="T96" fmla="+- 0 11689 11689"/>
                  <a:gd name="T97" fmla="*/ T96 w 2817"/>
                  <a:gd name="T98" fmla="+- 0 5652 4355"/>
                  <a:gd name="T99" fmla="*/ 5652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2817" h="1676">
                    <a:moveTo>
                      <a:pt x="0" y="1297"/>
                    </a:moveTo>
                    <a:lnTo>
                      <a:pt x="1521" y="1677"/>
                    </a:lnTo>
                    <a:lnTo>
                      <a:pt x="2817" y="1491"/>
                    </a:lnTo>
                    <a:lnTo>
                      <a:pt x="2817" y="1133"/>
                    </a:lnTo>
                    <a:lnTo>
                      <a:pt x="779" y="1133"/>
                    </a:lnTo>
                    <a:lnTo>
                      <a:pt x="760" y="1132"/>
                    </a:lnTo>
                    <a:lnTo>
                      <a:pt x="689" y="1125"/>
                    </a:lnTo>
                    <a:lnTo>
                      <a:pt x="625" y="1097"/>
                    </a:lnTo>
                    <a:lnTo>
                      <a:pt x="581" y="1056"/>
                    </a:lnTo>
                    <a:lnTo>
                      <a:pt x="540" y="991"/>
                    </a:lnTo>
                    <a:lnTo>
                      <a:pt x="503" y="898"/>
                    </a:lnTo>
                    <a:lnTo>
                      <a:pt x="465" y="788"/>
                    </a:lnTo>
                    <a:lnTo>
                      <a:pt x="447" y="729"/>
                    </a:lnTo>
                    <a:lnTo>
                      <a:pt x="430" y="668"/>
                    </a:lnTo>
                    <a:lnTo>
                      <a:pt x="412" y="606"/>
                    </a:lnTo>
                    <a:lnTo>
                      <a:pt x="396" y="543"/>
                    </a:lnTo>
                    <a:lnTo>
                      <a:pt x="380" y="481"/>
                    </a:lnTo>
                    <a:lnTo>
                      <a:pt x="365" y="421"/>
                    </a:lnTo>
                    <a:lnTo>
                      <a:pt x="351" y="363"/>
                    </a:lnTo>
                    <a:lnTo>
                      <a:pt x="327" y="255"/>
                    </a:lnTo>
                    <a:lnTo>
                      <a:pt x="307" y="165"/>
                    </a:lnTo>
                    <a:lnTo>
                      <a:pt x="293" y="99"/>
                    </a:lnTo>
                    <a:lnTo>
                      <a:pt x="285" y="58"/>
                    </a:lnTo>
                    <a:lnTo>
                      <a:pt x="0" y="0"/>
                    </a:lnTo>
                    <a:lnTo>
                      <a:pt x="0" y="129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24"/>
              <p:cNvSpPr>
                <a:spLocks/>
              </p:cNvSpPr>
              <p:nvPr/>
            </p:nvSpPr>
            <p:spPr bwMode="auto">
              <a:xfrm>
                <a:off x="11689" y="4355"/>
                <a:ext cx="2817" cy="1676"/>
              </a:xfrm>
              <a:custGeom>
                <a:avLst/>
                <a:gdLst>
                  <a:gd name="T0" fmla="+- 0 14506 11689"/>
                  <a:gd name="T1" fmla="*/ T0 w 2817"/>
                  <a:gd name="T2" fmla="+- 0 5220 4355"/>
                  <a:gd name="T3" fmla="*/ 5220 h 1676"/>
                  <a:gd name="T4" fmla="+- 0 13613 11689"/>
                  <a:gd name="T5" fmla="*/ T4 w 2817"/>
                  <a:gd name="T6" fmla="+- 0 5365 4355"/>
                  <a:gd name="T7" fmla="*/ 5365 h 1676"/>
                  <a:gd name="T8" fmla="+- 0 13381 11689"/>
                  <a:gd name="T9" fmla="*/ T8 w 2817"/>
                  <a:gd name="T10" fmla="+- 0 5398 4355"/>
                  <a:gd name="T11" fmla="*/ 5398 h 1676"/>
                  <a:gd name="T12" fmla="+- 0 13249 11689"/>
                  <a:gd name="T13" fmla="*/ T12 w 2817"/>
                  <a:gd name="T14" fmla="+- 0 5415 4355"/>
                  <a:gd name="T15" fmla="*/ 5415 h 1676"/>
                  <a:gd name="T16" fmla="+- 0 13121 11689"/>
                  <a:gd name="T17" fmla="*/ T16 w 2817"/>
                  <a:gd name="T18" fmla="+- 0 5430 4355"/>
                  <a:gd name="T19" fmla="*/ 5430 h 1676"/>
                  <a:gd name="T20" fmla="+- 0 12620 11689"/>
                  <a:gd name="T21" fmla="*/ T20 w 2817"/>
                  <a:gd name="T22" fmla="+- 0 5479 4355"/>
                  <a:gd name="T23" fmla="*/ 5479 h 1676"/>
                  <a:gd name="T24" fmla="+- 0 12560 11689"/>
                  <a:gd name="T25" fmla="*/ T24 w 2817"/>
                  <a:gd name="T26" fmla="+- 0 5484 4355"/>
                  <a:gd name="T27" fmla="*/ 5484 h 1676"/>
                  <a:gd name="T28" fmla="+- 0 12488 11689"/>
                  <a:gd name="T29" fmla="*/ T28 w 2817"/>
                  <a:gd name="T30" fmla="+- 0 5487 4355"/>
                  <a:gd name="T31" fmla="*/ 5487 h 1676"/>
                  <a:gd name="T32" fmla="+- 0 12468 11689"/>
                  <a:gd name="T33" fmla="*/ T32 w 2817"/>
                  <a:gd name="T34" fmla="+- 0 5488 4355"/>
                  <a:gd name="T35" fmla="*/ 5488 h 1676"/>
                  <a:gd name="T36" fmla="+- 0 14506 11689"/>
                  <a:gd name="T37" fmla="*/ T36 w 2817"/>
                  <a:gd name="T38" fmla="+- 0 5488 4355"/>
                  <a:gd name="T39" fmla="*/ 5488 h 1676"/>
                  <a:gd name="T40" fmla="+- 0 14506 11689"/>
                  <a:gd name="T41" fmla="*/ T40 w 2817"/>
                  <a:gd name="T42" fmla="+- 0 5220 4355"/>
                  <a:gd name="T43" fmla="*/ 5220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2817" h="1676">
                    <a:moveTo>
                      <a:pt x="2817" y="865"/>
                    </a:moveTo>
                    <a:lnTo>
                      <a:pt x="1924" y="1010"/>
                    </a:lnTo>
                    <a:lnTo>
                      <a:pt x="1692" y="1043"/>
                    </a:lnTo>
                    <a:lnTo>
                      <a:pt x="1560" y="1060"/>
                    </a:lnTo>
                    <a:lnTo>
                      <a:pt x="1432" y="1075"/>
                    </a:lnTo>
                    <a:lnTo>
                      <a:pt x="931" y="1124"/>
                    </a:lnTo>
                    <a:lnTo>
                      <a:pt x="871" y="1129"/>
                    </a:lnTo>
                    <a:lnTo>
                      <a:pt x="799" y="1132"/>
                    </a:lnTo>
                    <a:lnTo>
                      <a:pt x="779" y="1133"/>
                    </a:lnTo>
                    <a:lnTo>
                      <a:pt x="2817" y="1133"/>
                    </a:lnTo>
                    <a:lnTo>
                      <a:pt x="2817" y="86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5"/>
            <p:cNvGrpSpPr>
              <a:grpSpLocks/>
            </p:cNvGrpSpPr>
            <p:nvPr/>
          </p:nvGrpSpPr>
          <p:grpSpPr bwMode="auto">
            <a:xfrm>
              <a:off x="14502" y="4661"/>
              <a:ext cx="1386" cy="1703"/>
              <a:chOff x="14502" y="4661"/>
              <a:chExt cx="1386" cy="1703"/>
            </a:xfrm>
          </p:grpSpPr>
          <p:sp>
            <p:nvSpPr>
              <p:cNvPr id="104" name="Freeform 126"/>
              <p:cNvSpPr>
                <a:spLocks/>
              </p:cNvSpPr>
              <p:nvPr/>
            </p:nvSpPr>
            <p:spPr bwMode="auto">
              <a:xfrm>
                <a:off x="14502" y="4661"/>
                <a:ext cx="1386" cy="1703"/>
              </a:xfrm>
              <a:custGeom>
                <a:avLst/>
                <a:gdLst>
                  <a:gd name="T0" fmla="+- 0 15888 14502"/>
                  <a:gd name="T1" fmla="*/ T0 w 1386"/>
                  <a:gd name="T2" fmla="+- 0 4661 4661"/>
                  <a:gd name="T3" fmla="*/ 4661 h 1703"/>
                  <a:gd name="T4" fmla="+- 0 14507 14502"/>
                  <a:gd name="T5" fmla="*/ T4 w 1386"/>
                  <a:gd name="T6" fmla="+- 0 5852 4661"/>
                  <a:gd name="T7" fmla="*/ 5852 h 1703"/>
                  <a:gd name="T8" fmla="+- 0 14502 14502"/>
                  <a:gd name="T9" fmla="*/ T8 w 1386"/>
                  <a:gd name="T10" fmla="+- 0 6364 4661"/>
                  <a:gd name="T11" fmla="*/ 6364 h 1703"/>
                  <a:gd name="T12" fmla="+- 0 15888 14502"/>
                  <a:gd name="T13" fmla="*/ T12 w 1386"/>
                  <a:gd name="T14" fmla="+- 0 5083 4661"/>
                  <a:gd name="T15" fmla="*/ 5083 h 1703"/>
                  <a:gd name="T16" fmla="+- 0 15888 14502"/>
                  <a:gd name="T17" fmla="*/ T16 w 1386"/>
                  <a:gd name="T18" fmla="+- 0 4661 4661"/>
                  <a:gd name="T19" fmla="*/ 4661 h 1703"/>
                </a:gdLst>
                <a:ahLst/>
                <a:cxnLst>
                  <a:cxn ang="0">
                    <a:pos x="T1" y="T3"/>
                  </a:cxn>
                  <a:cxn ang="0">
                    <a:pos x="T5" y="T7"/>
                  </a:cxn>
                  <a:cxn ang="0">
                    <a:pos x="T9" y="T11"/>
                  </a:cxn>
                  <a:cxn ang="0">
                    <a:pos x="T13" y="T15"/>
                  </a:cxn>
                  <a:cxn ang="0">
                    <a:pos x="T17" y="T19"/>
                  </a:cxn>
                </a:cxnLst>
                <a:rect l="0" t="0" r="r" b="b"/>
                <a:pathLst>
                  <a:path w="1386" h="1703">
                    <a:moveTo>
                      <a:pt x="1386" y="0"/>
                    </a:moveTo>
                    <a:lnTo>
                      <a:pt x="5" y="1191"/>
                    </a:lnTo>
                    <a:lnTo>
                      <a:pt x="0" y="1703"/>
                    </a:lnTo>
                    <a:lnTo>
                      <a:pt x="1386" y="422"/>
                    </a:lnTo>
                    <a:lnTo>
                      <a:pt x="1386"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7"/>
            <p:cNvGrpSpPr>
              <a:grpSpLocks/>
            </p:cNvGrpSpPr>
            <p:nvPr/>
          </p:nvGrpSpPr>
          <p:grpSpPr bwMode="auto">
            <a:xfrm>
              <a:off x="13184" y="5847"/>
              <a:ext cx="1323" cy="517"/>
              <a:chOff x="13184" y="5847"/>
              <a:chExt cx="1323" cy="517"/>
            </a:xfrm>
          </p:grpSpPr>
          <p:sp>
            <p:nvSpPr>
              <p:cNvPr id="100" name="Freeform 128"/>
              <p:cNvSpPr>
                <a:spLocks/>
              </p:cNvSpPr>
              <p:nvPr/>
            </p:nvSpPr>
            <p:spPr bwMode="auto">
              <a:xfrm>
                <a:off x="13184" y="5847"/>
                <a:ext cx="1323" cy="517"/>
              </a:xfrm>
              <a:custGeom>
                <a:avLst/>
                <a:gdLst>
                  <a:gd name="T0" fmla="+- 0 14507 13184"/>
                  <a:gd name="T1" fmla="*/ T0 w 1323"/>
                  <a:gd name="T2" fmla="+- 0 5847 5847"/>
                  <a:gd name="T3" fmla="*/ 5847 h 517"/>
                  <a:gd name="T4" fmla="+- 0 13184 13184"/>
                  <a:gd name="T5" fmla="*/ T4 w 1323"/>
                  <a:gd name="T6" fmla="+- 0 6032 5847"/>
                  <a:gd name="T7" fmla="*/ 6032 h 517"/>
                  <a:gd name="T8" fmla="+- 0 14507 13184"/>
                  <a:gd name="T9" fmla="*/ T8 w 1323"/>
                  <a:gd name="T10" fmla="+- 0 6364 5847"/>
                  <a:gd name="T11" fmla="*/ 6364 h 517"/>
                  <a:gd name="T12" fmla="+- 0 14507 13184"/>
                  <a:gd name="T13" fmla="*/ T12 w 1323"/>
                  <a:gd name="T14" fmla="+- 0 5847 5847"/>
                  <a:gd name="T15" fmla="*/ 5847 h 517"/>
                </a:gdLst>
                <a:ahLst/>
                <a:cxnLst>
                  <a:cxn ang="0">
                    <a:pos x="T1" y="T3"/>
                  </a:cxn>
                  <a:cxn ang="0">
                    <a:pos x="T5" y="T7"/>
                  </a:cxn>
                  <a:cxn ang="0">
                    <a:pos x="T9" y="T11"/>
                  </a:cxn>
                  <a:cxn ang="0">
                    <a:pos x="T13" y="T15"/>
                  </a:cxn>
                </a:cxnLst>
                <a:rect l="0" t="0" r="r" b="b"/>
                <a:pathLst>
                  <a:path w="1323" h="517">
                    <a:moveTo>
                      <a:pt x="1323" y="0"/>
                    </a:moveTo>
                    <a:lnTo>
                      <a:pt x="0" y="185"/>
                    </a:lnTo>
                    <a:lnTo>
                      <a:pt x="1323" y="517"/>
                    </a:lnTo>
                    <a:lnTo>
                      <a:pt x="132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01" name="Picture 12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932" y="4092"/>
                <a:ext cx="2528" cy="2843"/>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3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614" y="5278"/>
                <a:ext cx="2463" cy="1659"/>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3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078" y="6968"/>
                <a:ext cx="1374" cy="13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0" name="Group 132"/>
            <p:cNvGrpSpPr>
              <a:grpSpLocks/>
            </p:cNvGrpSpPr>
            <p:nvPr/>
          </p:nvGrpSpPr>
          <p:grpSpPr bwMode="auto">
            <a:xfrm>
              <a:off x="6165" y="3425"/>
              <a:ext cx="4185" cy="1564"/>
              <a:chOff x="6165" y="3425"/>
              <a:chExt cx="4185" cy="1564"/>
            </a:xfrm>
          </p:grpSpPr>
          <p:sp>
            <p:nvSpPr>
              <p:cNvPr id="99" name="Freeform 133"/>
              <p:cNvSpPr>
                <a:spLocks/>
              </p:cNvSpPr>
              <p:nvPr/>
            </p:nvSpPr>
            <p:spPr bwMode="auto">
              <a:xfrm>
                <a:off x="6165" y="3425"/>
                <a:ext cx="4185" cy="1564"/>
              </a:xfrm>
              <a:custGeom>
                <a:avLst/>
                <a:gdLst>
                  <a:gd name="T0" fmla="+- 0 10350 6165"/>
                  <a:gd name="T1" fmla="*/ T0 w 4185"/>
                  <a:gd name="T2" fmla="+- 0 3921 3425"/>
                  <a:gd name="T3" fmla="*/ 3921 h 1564"/>
                  <a:gd name="T4" fmla="+- 0 7813 6165"/>
                  <a:gd name="T5" fmla="*/ T4 w 4185"/>
                  <a:gd name="T6" fmla="+- 0 3425 3425"/>
                  <a:gd name="T7" fmla="*/ 3425 h 1564"/>
                  <a:gd name="T8" fmla="+- 0 6165 6165"/>
                  <a:gd name="T9" fmla="*/ T8 w 4185"/>
                  <a:gd name="T10" fmla="+- 0 4346 3425"/>
                  <a:gd name="T11" fmla="*/ 4346 h 1564"/>
                  <a:gd name="T12" fmla="+- 0 8968 6165"/>
                  <a:gd name="T13" fmla="*/ T12 w 4185"/>
                  <a:gd name="T14" fmla="+- 0 4989 3425"/>
                  <a:gd name="T15" fmla="*/ 4989 h 1564"/>
                  <a:gd name="T16" fmla="+- 0 10350 6165"/>
                  <a:gd name="T17" fmla="*/ T16 w 4185"/>
                  <a:gd name="T18" fmla="+- 0 3921 3425"/>
                  <a:gd name="T19" fmla="*/ 3921 h 1564"/>
                </a:gdLst>
                <a:ahLst/>
                <a:cxnLst>
                  <a:cxn ang="0">
                    <a:pos x="T1" y="T3"/>
                  </a:cxn>
                  <a:cxn ang="0">
                    <a:pos x="T5" y="T7"/>
                  </a:cxn>
                  <a:cxn ang="0">
                    <a:pos x="T9" y="T11"/>
                  </a:cxn>
                  <a:cxn ang="0">
                    <a:pos x="T13" y="T15"/>
                  </a:cxn>
                  <a:cxn ang="0">
                    <a:pos x="T17" y="T19"/>
                  </a:cxn>
                </a:cxnLst>
                <a:rect l="0" t="0" r="r" b="b"/>
                <a:pathLst>
                  <a:path w="4185" h="1564">
                    <a:moveTo>
                      <a:pt x="4185" y="496"/>
                    </a:moveTo>
                    <a:lnTo>
                      <a:pt x="1648" y="0"/>
                    </a:lnTo>
                    <a:lnTo>
                      <a:pt x="0" y="921"/>
                    </a:lnTo>
                    <a:lnTo>
                      <a:pt x="2803" y="1564"/>
                    </a:lnTo>
                    <a:lnTo>
                      <a:pt x="4185"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1" name="Group 134"/>
            <p:cNvGrpSpPr>
              <a:grpSpLocks/>
            </p:cNvGrpSpPr>
            <p:nvPr/>
          </p:nvGrpSpPr>
          <p:grpSpPr bwMode="auto">
            <a:xfrm>
              <a:off x="8971" y="3922"/>
              <a:ext cx="1379" cy="2433"/>
              <a:chOff x="8971" y="3922"/>
              <a:chExt cx="1379" cy="2433"/>
            </a:xfrm>
          </p:grpSpPr>
          <p:sp>
            <p:nvSpPr>
              <p:cNvPr id="98" name="Freeform 135"/>
              <p:cNvSpPr>
                <a:spLocks/>
              </p:cNvSpPr>
              <p:nvPr/>
            </p:nvSpPr>
            <p:spPr bwMode="auto">
              <a:xfrm>
                <a:off x="8971" y="3922"/>
                <a:ext cx="1379" cy="2433"/>
              </a:xfrm>
              <a:custGeom>
                <a:avLst/>
                <a:gdLst>
                  <a:gd name="T0" fmla="+- 0 10350 8971"/>
                  <a:gd name="T1" fmla="*/ T0 w 1379"/>
                  <a:gd name="T2" fmla="+- 0 3922 3922"/>
                  <a:gd name="T3" fmla="*/ 3922 h 2433"/>
                  <a:gd name="T4" fmla="+- 0 8971 8971"/>
                  <a:gd name="T5" fmla="*/ T4 w 1379"/>
                  <a:gd name="T6" fmla="+- 0 4987 3922"/>
                  <a:gd name="T7" fmla="*/ 4987 h 2433"/>
                  <a:gd name="T8" fmla="+- 0 8971 8971"/>
                  <a:gd name="T9" fmla="*/ T8 w 1379"/>
                  <a:gd name="T10" fmla="+- 0 6355 3922"/>
                  <a:gd name="T11" fmla="*/ 6355 h 2433"/>
                  <a:gd name="T12" fmla="+- 0 10350 8971"/>
                  <a:gd name="T13" fmla="*/ T12 w 1379"/>
                  <a:gd name="T14" fmla="+- 0 5073 3922"/>
                  <a:gd name="T15" fmla="*/ 5073 h 2433"/>
                  <a:gd name="T16" fmla="+- 0 10350 8971"/>
                  <a:gd name="T17" fmla="*/ T16 w 1379"/>
                  <a:gd name="T18" fmla="+- 0 3922 3922"/>
                  <a:gd name="T19" fmla="*/ 392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36"/>
            <p:cNvGrpSpPr>
              <a:grpSpLocks/>
            </p:cNvGrpSpPr>
            <p:nvPr/>
          </p:nvGrpSpPr>
          <p:grpSpPr bwMode="auto">
            <a:xfrm>
              <a:off x="6156" y="4349"/>
              <a:ext cx="2815" cy="2015"/>
              <a:chOff x="6156" y="4349"/>
              <a:chExt cx="2815" cy="2015"/>
            </a:xfrm>
          </p:grpSpPr>
          <p:sp>
            <p:nvSpPr>
              <p:cNvPr id="97" name="Freeform 137"/>
              <p:cNvSpPr>
                <a:spLocks/>
              </p:cNvSpPr>
              <p:nvPr/>
            </p:nvSpPr>
            <p:spPr bwMode="auto">
              <a:xfrm>
                <a:off x="6156" y="4349"/>
                <a:ext cx="2815" cy="2015"/>
              </a:xfrm>
              <a:custGeom>
                <a:avLst/>
                <a:gdLst>
                  <a:gd name="T0" fmla="+- 0 8971 6156"/>
                  <a:gd name="T1" fmla="*/ T0 w 2815"/>
                  <a:gd name="T2" fmla="+- 0 6364 4349"/>
                  <a:gd name="T3" fmla="*/ 6364 h 2015"/>
                  <a:gd name="T4" fmla="+- 0 6156 6156"/>
                  <a:gd name="T5" fmla="*/ T4 w 2815"/>
                  <a:gd name="T6" fmla="+- 0 5652 4349"/>
                  <a:gd name="T7" fmla="*/ 5652 h 2015"/>
                  <a:gd name="T8" fmla="+- 0 6156 6156"/>
                  <a:gd name="T9" fmla="*/ T8 w 2815"/>
                  <a:gd name="T10" fmla="+- 0 4349 4349"/>
                  <a:gd name="T11" fmla="*/ 4349 h 2015"/>
                  <a:gd name="T12" fmla="+- 0 8971 6156"/>
                  <a:gd name="T13" fmla="*/ T12 w 2815"/>
                  <a:gd name="T14" fmla="+- 0 4988 4349"/>
                  <a:gd name="T15" fmla="*/ 4988 h 2015"/>
                  <a:gd name="T16" fmla="+- 0 8971 6156"/>
                  <a:gd name="T17" fmla="*/ T16 w 2815"/>
                  <a:gd name="T18" fmla="+- 0 6364 4349"/>
                  <a:gd name="T19" fmla="*/ 6364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8"/>
            <p:cNvGrpSpPr>
              <a:grpSpLocks/>
            </p:cNvGrpSpPr>
            <p:nvPr/>
          </p:nvGrpSpPr>
          <p:grpSpPr bwMode="auto">
            <a:xfrm>
              <a:off x="11701" y="3428"/>
              <a:ext cx="4187" cy="1564"/>
              <a:chOff x="11701" y="3428"/>
              <a:chExt cx="4187" cy="1564"/>
            </a:xfrm>
          </p:grpSpPr>
          <p:sp>
            <p:nvSpPr>
              <p:cNvPr id="96" name="Freeform 139"/>
              <p:cNvSpPr>
                <a:spLocks/>
              </p:cNvSpPr>
              <p:nvPr/>
            </p:nvSpPr>
            <p:spPr bwMode="auto">
              <a:xfrm>
                <a:off x="11701" y="3428"/>
                <a:ext cx="4187" cy="1564"/>
              </a:xfrm>
              <a:custGeom>
                <a:avLst/>
                <a:gdLst>
                  <a:gd name="T0" fmla="+- 0 15888 11701"/>
                  <a:gd name="T1" fmla="*/ T0 w 4187"/>
                  <a:gd name="T2" fmla="+- 0 3924 3428"/>
                  <a:gd name="T3" fmla="*/ 3924 h 1564"/>
                  <a:gd name="T4" fmla="+- 0 13351 11701"/>
                  <a:gd name="T5" fmla="*/ T4 w 4187"/>
                  <a:gd name="T6" fmla="+- 0 3428 3428"/>
                  <a:gd name="T7" fmla="*/ 3428 h 1564"/>
                  <a:gd name="T8" fmla="+- 0 11701 11701"/>
                  <a:gd name="T9" fmla="*/ T8 w 4187"/>
                  <a:gd name="T10" fmla="+- 0 4351 3428"/>
                  <a:gd name="T11" fmla="*/ 4351 h 1564"/>
                  <a:gd name="T12" fmla="+- 0 14507 11701"/>
                  <a:gd name="T13" fmla="*/ T12 w 4187"/>
                  <a:gd name="T14" fmla="+- 0 4992 3428"/>
                  <a:gd name="T15" fmla="*/ 4992 h 1564"/>
                  <a:gd name="T16" fmla="+- 0 15888 11701"/>
                  <a:gd name="T17" fmla="*/ T16 w 4187"/>
                  <a:gd name="T18" fmla="+- 0 3924 3428"/>
                  <a:gd name="T19" fmla="*/ 3924 h 1564"/>
                </a:gdLst>
                <a:ahLst/>
                <a:cxnLst>
                  <a:cxn ang="0">
                    <a:pos x="T1" y="T3"/>
                  </a:cxn>
                  <a:cxn ang="0">
                    <a:pos x="T5" y="T7"/>
                  </a:cxn>
                  <a:cxn ang="0">
                    <a:pos x="T9" y="T11"/>
                  </a:cxn>
                  <a:cxn ang="0">
                    <a:pos x="T13" y="T15"/>
                  </a:cxn>
                  <a:cxn ang="0">
                    <a:pos x="T17" y="T19"/>
                  </a:cxn>
                </a:cxnLst>
                <a:rect l="0" t="0" r="r" b="b"/>
                <a:pathLst>
                  <a:path w="4187" h="1564">
                    <a:moveTo>
                      <a:pt x="4187" y="496"/>
                    </a:moveTo>
                    <a:lnTo>
                      <a:pt x="1650" y="0"/>
                    </a:lnTo>
                    <a:lnTo>
                      <a:pt x="0" y="923"/>
                    </a:lnTo>
                    <a:lnTo>
                      <a:pt x="2806" y="1564"/>
                    </a:lnTo>
                    <a:lnTo>
                      <a:pt x="418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40"/>
            <p:cNvGrpSpPr>
              <a:grpSpLocks/>
            </p:cNvGrpSpPr>
            <p:nvPr/>
          </p:nvGrpSpPr>
          <p:grpSpPr bwMode="auto">
            <a:xfrm>
              <a:off x="14509" y="3925"/>
              <a:ext cx="1379" cy="2433"/>
              <a:chOff x="14509" y="3925"/>
              <a:chExt cx="1379" cy="2433"/>
            </a:xfrm>
          </p:grpSpPr>
          <p:sp>
            <p:nvSpPr>
              <p:cNvPr id="95" name="Freeform 141"/>
              <p:cNvSpPr>
                <a:spLocks/>
              </p:cNvSpPr>
              <p:nvPr/>
            </p:nvSpPr>
            <p:spPr bwMode="auto">
              <a:xfrm>
                <a:off x="14509" y="3925"/>
                <a:ext cx="1379" cy="2433"/>
              </a:xfrm>
              <a:custGeom>
                <a:avLst/>
                <a:gdLst>
                  <a:gd name="T0" fmla="+- 0 15888 14509"/>
                  <a:gd name="T1" fmla="*/ T0 w 1379"/>
                  <a:gd name="T2" fmla="+- 0 3925 3925"/>
                  <a:gd name="T3" fmla="*/ 3925 h 2433"/>
                  <a:gd name="T4" fmla="+- 0 14509 14509"/>
                  <a:gd name="T5" fmla="*/ T4 w 1379"/>
                  <a:gd name="T6" fmla="+- 0 4990 3925"/>
                  <a:gd name="T7" fmla="*/ 4990 h 2433"/>
                  <a:gd name="T8" fmla="+- 0 14509 14509"/>
                  <a:gd name="T9" fmla="*/ T8 w 1379"/>
                  <a:gd name="T10" fmla="+- 0 6358 3925"/>
                  <a:gd name="T11" fmla="*/ 6358 h 2433"/>
                  <a:gd name="T12" fmla="+- 0 15888 14509"/>
                  <a:gd name="T13" fmla="*/ T12 w 1379"/>
                  <a:gd name="T14" fmla="+- 0 5076 3925"/>
                  <a:gd name="T15" fmla="*/ 5076 h 2433"/>
                  <a:gd name="T16" fmla="+- 0 15888 14509"/>
                  <a:gd name="T17" fmla="*/ T16 w 1379"/>
                  <a:gd name="T18" fmla="+- 0 3925 3925"/>
                  <a:gd name="T19" fmla="*/ 3925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42"/>
            <p:cNvGrpSpPr>
              <a:grpSpLocks/>
            </p:cNvGrpSpPr>
            <p:nvPr/>
          </p:nvGrpSpPr>
          <p:grpSpPr bwMode="auto">
            <a:xfrm>
              <a:off x="11694" y="4352"/>
              <a:ext cx="2815" cy="2015"/>
              <a:chOff x="11694" y="4352"/>
              <a:chExt cx="2815" cy="2015"/>
            </a:xfrm>
          </p:grpSpPr>
          <p:sp>
            <p:nvSpPr>
              <p:cNvPr id="94" name="Freeform 143"/>
              <p:cNvSpPr>
                <a:spLocks/>
              </p:cNvSpPr>
              <p:nvPr/>
            </p:nvSpPr>
            <p:spPr bwMode="auto">
              <a:xfrm>
                <a:off x="11694" y="4352"/>
                <a:ext cx="2815" cy="2015"/>
              </a:xfrm>
              <a:custGeom>
                <a:avLst/>
                <a:gdLst>
                  <a:gd name="T0" fmla="+- 0 14509 11694"/>
                  <a:gd name="T1" fmla="*/ T0 w 2815"/>
                  <a:gd name="T2" fmla="+- 0 6367 4352"/>
                  <a:gd name="T3" fmla="*/ 6367 h 2015"/>
                  <a:gd name="T4" fmla="+- 0 11694 11694"/>
                  <a:gd name="T5" fmla="*/ T4 w 2815"/>
                  <a:gd name="T6" fmla="+- 0 5655 4352"/>
                  <a:gd name="T7" fmla="*/ 5655 h 2015"/>
                  <a:gd name="T8" fmla="+- 0 11694 11694"/>
                  <a:gd name="T9" fmla="*/ T8 w 2815"/>
                  <a:gd name="T10" fmla="+- 0 4352 4352"/>
                  <a:gd name="T11" fmla="*/ 4352 h 2015"/>
                  <a:gd name="T12" fmla="+- 0 14509 11694"/>
                  <a:gd name="T13" fmla="*/ T12 w 2815"/>
                  <a:gd name="T14" fmla="+- 0 4991 4352"/>
                  <a:gd name="T15" fmla="*/ 4991 h 2015"/>
                  <a:gd name="T16" fmla="+- 0 14509 11694"/>
                  <a:gd name="T17" fmla="*/ T16 w 2815"/>
                  <a:gd name="T18" fmla="+- 0 6367 4352"/>
                  <a:gd name="T19" fmla="*/ 6367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44"/>
            <p:cNvGrpSpPr>
              <a:grpSpLocks/>
            </p:cNvGrpSpPr>
            <p:nvPr/>
          </p:nvGrpSpPr>
          <p:grpSpPr bwMode="auto">
            <a:xfrm>
              <a:off x="6157" y="7098"/>
              <a:ext cx="4193" cy="1564"/>
              <a:chOff x="6157" y="7098"/>
              <a:chExt cx="4193" cy="1564"/>
            </a:xfrm>
          </p:grpSpPr>
          <p:sp>
            <p:nvSpPr>
              <p:cNvPr id="93" name="Freeform 145"/>
              <p:cNvSpPr>
                <a:spLocks/>
              </p:cNvSpPr>
              <p:nvPr/>
            </p:nvSpPr>
            <p:spPr bwMode="auto">
              <a:xfrm>
                <a:off x="6157" y="7098"/>
                <a:ext cx="4193" cy="1564"/>
              </a:xfrm>
              <a:custGeom>
                <a:avLst/>
                <a:gdLst>
                  <a:gd name="T0" fmla="+- 0 10350 6157"/>
                  <a:gd name="T1" fmla="*/ T0 w 4193"/>
                  <a:gd name="T2" fmla="+- 0 7593 7098"/>
                  <a:gd name="T3" fmla="*/ 7593 h 1564"/>
                  <a:gd name="T4" fmla="+- 0 7813 6157"/>
                  <a:gd name="T5" fmla="*/ T4 w 4193"/>
                  <a:gd name="T6" fmla="+- 0 7098 7098"/>
                  <a:gd name="T7" fmla="*/ 7098 h 1564"/>
                  <a:gd name="T8" fmla="+- 0 6157 6157"/>
                  <a:gd name="T9" fmla="*/ T8 w 4193"/>
                  <a:gd name="T10" fmla="+- 0 8019 7098"/>
                  <a:gd name="T11" fmla="*/ 8019 h 1564"/>
                  <a:gd name="T12" fmla="+- 0 8968 6157"/>
                  <a:gd name="T13" fmla="*/ T12 w 4193"/>
                  <a:gd name="T14" fmla="+- 0 8661 7098"/>
                  <a:gd name="T15" fmla="*/ 8661 h 1564"/>
                  <a:gd name="T16" fmla="+- 0 10350 6157"/>
                  <a:gd name="T17" fmla="*/ T16 w 4193"/>
                  <a:gd name="T18" fmla="+- 0 7593 7098"/>
                  <a:gd name="T19" fmla="*/ 7593 h 1564"/>
                </a:gdLst>
                <a:ahLst/>
                <a:cxnLst>
                  <a:cxn ang="0">
                    <a:pos x="T1" y="T3"/>
                  </a:cxn>
                  <a:cxn ang="0">
                    <a:pos x="T5" y="T7"/>
                  </a:cxn>
                  <a:cxn ang="0">
                    <a:pos x="T9" y="T11"/>
                  </a:cxn>
                  <a:cxn ang="0">
                    <a:pos x="T13" y="T15"/>
                  </a:cxn>
                  <a:cxn ang="0">
                    <a:pos x="T17" y="T19"/>
                  </a:cxn>
                </a:cxnLst>
                <a:rect l="0" t="0" r="r" b="b"/>
                <a:pathLst>
                  <a:path w="4193" h="1564">
                    <a:moveTo>
                      <a:pt x="4193" y="495"/>
                    </a:moveTo>
                    <a:lnTo>
                      <a:pt x="1656" y="0"/>
                    </a:lnTo>
                    <a:lnTo>
                      <a:pt x="0" y="921"/>
                    </a:lnTo>
                    <a:lnTo>
                      <a:pt x="2811" y="1563"/>
                    </a:lnTo>
                    <a:lnTo>
                      <a:pt x="4193" y="49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46"/>
            <p:cNvGrpSpPr>
              <a:grpSpLocks/>
            </p:cNvGrpSpPr>
            <p:nvPr/>
          </p:nvGrpSpPr>
          <p:grpSpPr bwMode="auto">
            <a:xfrm>
              <a:off x="8971" y="7594"/>
              <a:ext cx="1379" cy="2433"/>
              <a:chOff x="8971" y="7594"/>
              <a:chExt cx="1379" cy="2433"/>
            </a:xfrm>
          </p:grpSpPr>
          <p:sp>
            <p:nvSpPr>
              <p:cNvPr id="92" name="Freeform 147"/>
              <p:cNvSpPr>
                <a:spLocks/>
              </p:cNvSpPr>
              <p:nvPr/>
            </p:nvSpPr>
            <p:spPr bwMode="auto">
              <a:xfrm>
                <a:off x="8971" y="7594"/>
                <a:ext cx="1379" cy="2433"/>
              </a:xfrm>
              <a:custGeom>
                <a:avLst/>
                <a:gdLst>
                  <a:gd name="T0" fmla="+- 0 10350 8971"/>
                  <a:gd name="T1" fmla="*/ T0 w 1379"/>
                  <a:gd name="T2" fmla="+- 0 7594 7594"/>
                  <a:gd name="T3" fmla="*/ 7594 h 2433"/>
                  <a:gd name="T4" fmla="+- 0 8971 8971"/>
                  <a:gd name="T5" fmla="*/ T4 w 1379"/>
                  <a:gd name="T6" fmla="+- 0 8659 7594"/>
                  <a:gd name="T7" fmla="*/ 8659 h 2433"/>
                  <a:gd name="T8" fmla="+- 0 8971 8971"/>
                  <a:gd name="T9" fmla="*/ T8 w 1379"/>
                  <a:gd name="T10" fmla="+- 0 10027 7594"/>
                  <a:gd name="T11" fmla="*/ 10027 h 2433"/>
                  <a:gd name="T12" fmla="+- 0 10350 8971"/>
                  <a:gd name="T13" fmla="*/ T12 w 1379"/>
                  <a:gd name="T14" fmla="+- 0 8746 7594"/>
                  <a:gd name="T15" fmla="*/ 8746 h 2433"/>
                  <a:gd name="T16" fmla="+- 0 10350 8971"/>
                  <a:gd name="T17" fmla="*/ T16 w 1379"/>
                  <a:gd name="T18" fmla="+- 0 7594 7594"/>
                  <a:gd name="T19" fmla="*/ 7594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2"/>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8"/>
            <p:cNvGrpSpPr>
              <a:grpSpLocks/>
            </p:cNvGrpSpPr>
            <p:nvPr/>
          </p:nvGrpSpPr>
          <p:grpSpPr bwMode="auto">
            <a:xfrm>
              <a:off x="6156" y="8021"/>
              <a:ext cx="2815" cy="2015"/>
              <a:chOff x="6156" y="8021"/>
              <a:chExt cx="2815" cy="2015"/>
            </a:xfrm>
          </p:grpSpPr>
          <p:sp>
            <p:nvSpPr>
              <p:cNvPr id="91" name="Freeform 149"/>
              <p:cNvSpPr>
                <a:spLocks/>
              </p:cNvSpPr>
              <p:nvPr/>
            </p:nvSpPr>
            <p:spPr bwMode="auto">
              <a:xfrm>
                <a:off x="6156" y="8021"/>
                <a:ext cx="2815" cy="2015"/>
              </a:xfrm>
              <a:custGeom>
                <a:avLst/>
                <a:gdLst>
                  <a:gd name="T0" fmla="+- 0 8971 6156"/>
                  <a:gd name="T1" fmla="*/ T0 w 2815"/>
                  <a:gd name="T2" fmla="+- 0 10036 8021"/>
                  <a:gd name="T3" fmla="*/ 10036 h 2015"/>
                  <a:gd name="T4" fmla="+- 0 6156 6156"/>
                  <a:gd name="T5" fmla="*/ T4 w 2815"/>
                  <a:gd name="T6" fmla="+- 0 9324 8021"/>
                  <a:gd name="T7" fmla="*/ 9324 h 2015"/>
                  <a:gd name="T8" fmla="+- 0 6156 6156"/>
                  <a:gd name="T9" fmla="*/ T8 w 2815"/>
                  <a:gd name="T10" fmla="+- 0 8021 8021"/>
                  <a:gd name="T11" fmla="*/ 8021 h 2015"/>
                  <a:gd name="T12" fmla="+- 0 8971 6156"/>
                  <a:gd name="T13" fmla="*/ T12 w 2815"/>
                  <a:gd name="T14" fmla="+- 0 8660 8021"/>
                  <a:gd name="T15" fmla="*/ 8660 h 2015"/>
                  <a:gd name="T16" fmla="+- 0 8971 6156"/>
                  <a:gd name="T17" fmla="*/ T16 w 2815"/>
                  <a:gd name="T18" fmla="+- 0 10036 8021"/>
                  <a:gd name="T19" fmla="*/ 10036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50"/>
            <p:cNvGrpSpPr>
              <a:grpSpLocks/>
            </p:cNvGrpSpPr>
            <p:nvPr/>
          </p:nvGrpSpPr>
          <p:grpSpPr bwMode="auto">
            <a:xfrm>
              <a:off x="11691" y="7085"/>
              <a:ext cx="4197" cy="1564"/>
              <a:chOff x="11691" y="7085"/>
              <a:chExt cx="4197" cy="1564"/>
            </a:xfrm>
          </p:grpSpPr>
          <p:sp>
            <p:nvSpPr>
              <p:cNvPr id="90" name="Freeform 151"/>
              <p:cNvSpPr>
                <a:spLocks/>
              </p:cNvSpPr>
              <p:nvPr/>
            </p:nvSpPr>
            <p:spPr bwMode="auto">
              <a:xfrm>
                <a:off x="11691" y="7085"/>
                <a:ext cx="4197" cy="1564"/>
              </a:xfrm>
              <a:custGeom>
                <a:avLst/>
                <a:gdLst>
                  <a:gd name="T0" fmla="+- 0 15888 11691"/>
                  <a:gd name="T1" fmla="*/ T0 w 4197"/>
                  <a:gd name="T2" fmla="+- 0 7581 7085"/>
                  <a:gd name="T3" fmla="*/ 7581 h 1564"/>
                  <a:gd name="T4" fmla="+- 0 13351 11691"/>
                  <a:gd name="T5" fmla="*/ T4 w 4197"/>
                  <a:gd name="T6" fmla="+- 0 7085 7085"/>
                  <a:gd name="T7" fmla="*/ 7085 h 1564"/>
                  <a:gd name="T8" fmla="+- 0 11691 11691"/>
                  <a:gd name="T9" fmla="*/ T8 w 4197"/>
                  <a:gd name="T10" fmla="+- 0 8015 7085"/>
                  <a:gd name="T11" fmla="*/ 8015 h 1564"/>
                  <a:gd name="T12" fmla="+- 0 14507 11691"/>
                  <a:gd name="T13" fmla="*/ T12 w 4197"/>
                  <a:gd name="T14" fmla="+- 0 8649 7085"/>
                  <a:gd name="T15" fmla="*/ 8649 h 1564"/>
                  <a:gd name="T16" fmla="+- 0 15888 11691"/>
                  <a:gd name="T17" fmla="*/ T16 w 4197"/>
                  <a:gd name="T18" fmla="+- 0 7581 7085"/>
                  <a:gd name="T19" fmla="*/ 7581 h 1564"/>
                </a:gdLst>
                <a:ahLst/>
                <a:cxnLst>
                  <a:cxn ang="0">
                    <a:pos x="T1" y="T3"/>
                  </a:cxn>
                  <a:cxn ang="0">
                    <a:pos x="T5" y="T7"/>
                  </a:cxn>
                  <a:cxn ang="0">
                    <a:pos x="T9" y="T11"/>
                  </a:cxn>
                  <a:cxn ang="0">
                    <a:pos x="T13" y="T15"/>
                  </a:cxn>
                  <a:cxn ang="0">
                    <a:pos x="T17" y="T19"/>
                  </a:cxn>
                </a:cxnLst>
                <a:rect l="0" t="0" r="r" b="b"/>
                <a:pathLst>
                  <a:path w="4197" h="1564">
                    <a:moveTo>
                      <a:pt x="4197" y="496"/>
                    </a:moveTo>
                    <a:lnTo>
                      <a:pt x="1660" y="0"/>
                    </a:lnTo>
                    <a:lnTo>
                      <a:pt x="0" y="930"/>
                    </a:lnTo>
                    <a:lnTo>
                      <a:pt x="2816" y="1564"/>
                    </a:lnTo>
                    <a:lnTo>
                      <a:pt x="419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0" name="Group 152"/>
            <p:cNvGrpSpPr>
              <a:grpSpLocks/>
            </p:cNvGrpSpPr>
            <p:nvPr/>
          </p:nvGrpSpPr>
          <p:grpSpPr bwMode="auto">
            <a:xfrm>
              <a:off x="14509" y="7582"/>
              <a:ext cx="1379" cy="2433"/>
              <a:chOff x="14509" y="7582"/>
              <a:chExt cx="1379" cy="2433"/>
            </a:xfrm>
          </p:grpSpPr>
          <p:sp>
            <p:nvSpPr>
              <p:cNvPr id="89" name="Freeform 153"/>
              <p:cNvSpPr>
                <a:spLocks/>
              </p:cNvSpPr>
              <p:nvPr/>
            </p:nvSpPr>
            <p:spPr bwMode="auto">
              <a:xfrm>
                <a:off x="14509" y="7582"/>
                <a:ext cx="1379" cy="2433"/>
              </a:xfrm>
              <a:custGeom>
                <a:avLst/>
                <a:gdLst>
                  <a:gd name="T0" fmla="+- 0 15888 14509"/>
                  <a:gd name="T1" fmla="*/ T0 w 1379"/>
                  <a:gd name="T2" fmla="+- 0 7582 7582"/>
                  <a:gd name="T3" fmla="*/ 7582 h 2433"/>
                  <a:gd name="T4" fmla="+- 0 14509 14509"/>
                  <a:gd name="T5" fmla="*/ T4 w 1379"/>
                  <a:gd name="T6" fmla="+- 0 8647 7582"/>
                  <a:gd name="T7" fmla="*/ 8647 h 2433"/>
                  <a:gd name="T8" fmla="+- 0 14509 14509"/>
                  <a:gd name="T9" fmla="*/ T8 w 1379"/>
                  <a:gd name="T10" fmla="+- 0 10014 7582"/>
                  <a:gd name="T11" fmla="*/ 10014 h 2433"/>
                  <a:gd name="T12" fmla="+- 0 15888 14509"/>
                  <a:gd name="T13" fmla="*/ T12 w 1379"/>
                  <a:gd name="T14" fmla="+- 0 8733 7582"/>
                  <a:gd name="T15" fmla="*/ 8733 h 2433"/>
                  <a:gd name="T16" fmla="+- 0 15888 14509"/>
                  <a:gd name="T17" fmla="*/ T16 w 1379"/>
                  <a:gd name="T18" fmla="+- 0 7582 7582"/>
                  <a:gd name="T19" fmla="*/ 758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2"/>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1" name="Group 154"/>
            <p:cNvGrpSpPr>
              <a:grpSpLocks/>
            </p:cNvGrpSpPr>
            <p:nvPr/>
          </p:nvGrpSpPr>
          <p:grpSpPr bwMode="auto">
            <a:xfrm>
              <a:off x="7544" y="4667"/>
              <a:ext cx="2" cy="1334"/>
              <a:chOff x="7544" y="4667"/>
              <a:chExt cx="2" cy="1334"/>
            </a:xfrm>
          </p:grpSpPr>
          <p:sp>
            <p:nvSpPr>
              <p:cNvPr id="88" name="Freeform 155"/>
              <p:cNvSpPr>
                <a:spLocks/>
              </p:cNvSpPr>
              <p:nvPr/>
            </p:nvSpPr>
            <p:spPr bwMode="auto">
              <a:xfrm>
                <a:off x="7544" y="4667"/>
                <a:ext cx="2" cy="1334"/>
              </a:xfrm>
              <a:custGeom>
                <a:avLst/>
                <a:gdLst>
                  <a:gd name="T0" fmla="+- 0 4667 4667"/>
                  <a:gd name="T1" fmla="*/ 4667 h 1334"/>
                  <a:gd name="T2" fmla="+- 0 6001 4667"/>
                  <a:gd name="T3" fmla="*/ 6001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2" name="Group 156"/>
            <p:cNvGrpSpPr>
              <a:grpSpLocks/>
            </p:cNvGrpSpPr>
            <p:nvPr/>
          </p:nvGrpSpPr>
          <p:grpSpPr bwMode="auto">
            <a:xfrm>
              <a:off x="7549" y="3670"/>
              <a:ext cx="1542" cy="988"/>
              <a:chOff x="7549" y="3670"/>
              <a:chExt cx="1542" cy="988"/>
            </a:xfrm>
          </p:grpSpPr>
          <p:sp>
            <p:nvSpPr>
              <p:cNvPr id="87" name="Freeform 157"/>
              <p:cNvSpPr>
                <a:spLocks/>
              </p:cNvSpPr>
              <p:nvPr/>
            </p:nvSpPr>
            <p:spPr bwMode="auto">
              <a:xfrm>
                <a:off x="7549" y="3670"/>
                <a:ext cx="1542" cy="988"/>
              </a:xfrm>
              <a:custGeom>
                <a:avLst/>
                <a:gdLst>
                  <a:gd name="T0" fmla="+- 0 7549 7549"/>
                  <a:gd name="T1" fmla="*/ T0 w 1542"/>
                  <a:gd name="T2" fmla="+- 0 4658 3670"/>
                  <a:gd name="T3" fmla="*/ 4658 h 988"/>
                  <a:gd name="T4" fmla="+- 0 9091 7549"/>
                  <a:gd name="T5" fmla="*/ T4 w 1542"/>
                  <a:gd name="T6" fmla="+- 0 3670 3670"/>
                  <a:gd name="T7" fmla="*/ 3670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3" name="Group 158"/>
            <p:cNvGrpSpPr>
              <a:grpSpLocks/>
            </p:cNvGrpSpPr>
            <p:nvPr/>
          </p:nvGrpSpPr>
          <p:grpSpPr bwMode="auto">
            <a:xfrm>
              <a:off x="12069" y="4648"/>
              <a:ext cx="886" cy="1099"/>
              <a:chOff x="12069" y="4648"/>
              <a:chExt cx="886" cy="1099"/>
            </a:xfrm>
          </p:grpSpPr>
          <p:sp>
            <p:nvSpPr>
              <p:cNvPr id="86" name="Freeform 159"/>
              <p:cNvSpPr>
                <a:spLocks/>
              </p:cNvSpPr>
              <p:nvPr/>
            </p:nvSpPr>
            <p:spPr bwMode="auto">
              <a:xfrm>
                <a:off x="12069" y="4648"/>
                <a:ext cx="886" cy="1099"/>
              </a:xfrm>
              <a:custGeom>
                <a:avLst/>
                <a:gdLst>
                  <a:gd name="T0" fmla="+- 0 12954 12069"/>
                  <a:gd name="T1" fmla="*/ T0 w 886"/>
                  <a:gd name="T2" fmla="+- 0 4648 4648"/>
                  <a:gd name="T3" fmla="*/ 4648 h 1099"/>
                  <a:gd name="T4" fmla="+- 0 12069 12069"/>
                  <a:gd name="T5" fmla="*/ T4 w 886"/>
                  <a:gd name="T6" fmla="+- 0 5747 4648"/>
                  <a:gd name="T7" fmla="*/ 5747 h 1099"/>
                </a:gdLst>
                <a:ahLst/>
                <a:cxnLst>
                  <a:cxn ang="0">
                    <a:pos x="T1" y="T3"/>
                  </a:cxn>
                  <a:cxn ang="0">
                    <a:pos x="T5" y="T7"/>
                  </a:cxn>
                </a:cxnLst>
                <a:rect l="0" t="0" r="r" b="b"/>
                <a:pathLst>
                  <a:path w="886" h="1099">
                    <a:moveTo>
                      <a:pt x="885" y="0"/>
                    </a:moveTo>
                    <a:lnTo>
                      <a:pt x="0" y="1099"/>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4" name="Group 160"/>
            <p:cNvGrpSpPr>
              <a:grpSpLocks/>
            </p:cNvGrpSpPr>
            <p:nvPr/>
          </p:nvGrpSpPr>
          <p:grpSpPr bwMode="auto">
            <a:xfrm>
              <a:off x="12962" y="3667"/>
              <a:ext cx="1558" cy="981"/>
              <a:chOff x="12962" y="3667"/>
              <a:chExt cx="1558" cy="981"/>
            </a:xfrm>
          </p:grpSpPr>
          <p:sp>
            <p:nvSpPr>
              <p:cNvPr id="85" name="Freeform 161"/>
              <p:cNvSpPr>
                <a:spLocks/>
              </p:cNvSpPr>
              <p:nvPr/>
            </p:nvSpPr>
            <p:spPr bwMode="auto">
              <a:xfrm>
                <a:off x="12962" y="3667"/>
                <a:ext cx="1558" cy="981"/>
              </a:xfrm>
              <a:custGeom>
                <a:avLst/>
                <a:gdLst>
                  <a:gd name="T0" fmla="+- 0 12962 12962"/>
                  <a:gd name="T1" fmla="*/ T0 w 1558"/>
                  <a:gd name="T2" fmla="+- 0 4648 3667"/>
                  <a:gd name="T3" fmla="*/ 4648 h 981"/>
                  <a:gd name="T4" fmla="+- 0 14520 12962"/>
                  <a:gd name="T5" fmla="*/ T4 w 1558"/>
                  <a:gd name="T6" fmla="+- 0 3667 3667"/>
                  <a:gd name="T7" fmla="*/ 3667 h 981"/>
                </a:gdLst>
                <a:ahLst/>
                <a:cxnLst>
                  <a:cxn ang="0">
                    <a:pos x="T1" y="T3"/>
                  </a:cxn>
                  <a:cxn ang="0">
                    <a:pos x="T5" y="T7"/>
                  </a:cxn>
                </a:cxnLst>
                <a:rect l="0" t="0" r="r" b="b"/>
                <a:pathLst>
                  <a:path w="1558" h="981">
                    <a:moveTo>
                      <a:pt x="0" y="981"/>
                    </a:moveTo>
                    <a:lnTo>
                      <a:pt x="1558"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5" name="Group 162"/>
            <p:cNvGrpSpPr>
              <a:grpSpLocks/>
            </p:cNvGrpSpPr>
            <p:nvPr/>
          </p:nvGrpSpPr>
          <p:grpSpPr bwMode="auto">
            <a:xfrm>
              <a:off x="11691" y="8018"/>
              <a:ext cx="2815" cy="2015"/>
              <a:chOff x="11691" y="8018"/>
              <a:chExt cx="2815" cy="2015"/>
            </a:xfrm>
          </p:grpSpPr>
          <p:sp>
            <p:nvSpPr>
              <p:cNvPr id="84" name="Freeform 163"/>
              <p:cNvSpPr>
                <a:spLocks/>
              </p:cNvSpPr>
              <p:nvPr/>
            </p:nvSpPr>
            <p:spPr bwMode="auto">
              <a:xfrm>
                <a:off x="11691" y="8018"/>
                <a:ext cx="2815" cy="2015"/>
              </a:xfrm>
              <a:custGeom>
                <a:avLst/>
                <a:gdLst>
                  <a:gd name="T0" fmla="+- 0 14506 11691"/>
                  <a:gd name="T1" fmla="*/ T0 w 2815"/>
                  <a:gd name="T2" fmla="+- 0 10033 8018"/>
                  <a:gd name="T3" fmla="*/ 10033 h 2015"/>
                  <a:gd name="T4" fmla="+- 0 11691 11691"/>
                  <a:gd name="T5" fmla="*/ T4 w 2815"/>
                  <a:gd name="T6" fmla="+- 0 9321 8018"/>
                  <a:gd name="T7" fmla="*/ 9321 h 2015"/>
                  <a:gd name="T8" fmla="+- 0 11691 11691"/>
                  <a:gd name="T9" fmla="*/ T8 w 2815"/>
                  <a:gd name="T10" fmla="+- 0 8018 8018"/>
                  <a:gd name="T11" fmla="*/ 8018 h 2015"/>
                  <a:gd name="T12" fmla="+- 0 14506 11691"/>
                  <a:gd name="T13" fmla="*/ T12 w 2815"/>
                  <a:gd name="T14" fmla="+- 0 8657 8018"/>
                  <a:gd name="T15" fmla="*/ 8657 h 2015"/>
                  <a:gd name="T16" fmla="+- 0 14506 11691"/>
                  <a:gd name="T17" fmla="*/ T16 w 2815"/>
                  <a:gd name="T18" fmla="+- 0 10033 8018"/>
                  <a:gd name="T19" fmla="*/ 10033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6" name="Group 164"/>
            <p:cNvGrpSpPr>
              <a:grpSpLocks/>
            </p:cNvGrpSpPr>
            <p:nvPr/>
          </p:nvGrpSpPr>
          <p:grpSpPr bwMode="auto">
            <a:xfrm>
              <a:off x="13041" y="8336"/>
              <a:ext cx="2" cy="1334"/>
              <a:chOff x="13041" y="8336"/>
              <a:chExt cx="2" cy="1334"/>
            </a:xfrm>
          </p:grpSpPr>
          <p:sp>
            <p:nvSpPr>
              <p:cNvPr id="83" name="Freeform 165"/>
              <p:cNvSpPr>
                <a:spLocks/>
              </p:cNvSpPr>
              <p:nvPr/>
            </p:nvSpPr>
            <p:spPr bwMode="auto">
              <a:xfrm>
                <a:off x="13041" y="8336"/>
                <a:ext cx="2" cy="1334"/>
              </a:xfrm>
              <a:custGeom>
                <a:avLst/>
                <a:gdLst>
                  <a:gd name="T0" fmla="+- 0 8336 8336"/>
                  <a:gd name="T1" fmla="*/ 8336 h 1334"/>
                  <a:gd name="T2" fmla="+- 0 9670 8336"/>
                  <a:gd name="T3" fmla="*/ 9670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7" name="Group 166"/>
            <p:cNvGrpSpPr>
              <a:grpSpLocks/>
            </p:cNvGrpSpPr>
            <p:nvPr/>
          </p:nvGrpSpPr>
          <p:grpSpPr bwMode="auto">
            <a:xfrm>
              <a:off x="13038" y="7303"/>
              <a:ext cx="1404" cy="1037"/>
              <a:chOff x="13038" y="7303"/>
              <a:chExt cx="1404" cy="1037"/>
            </a:xfrm>
          </p:grpSpPr>
          <p:sp>
            <p:nvSpPr>
              <p:cNvPr id="82" name="Freeform 167"/>
              <p:cNvSpPr>
                <a:spLocks/>
              </p:cNvSpPr>
              <p:nvPr/>
            </p:nvSpPr>
            <p:spPr bwMode="auto">
              <a:xfrm>
                <a:off x="13038" y="7303"/>
                <a:ext cx="1404" cy="1037"/>
              </a:xfrm>
              <a:custGeom>
                <a:avLst/>
                <a:gdLst>
                  <a:gd name="T0" fmla="+- 0 13038 13038"/>
                  <a:gd name="T1" fmla="*/ T0 w 1404"/>
                  <a:gd name="T2" fmla="+- 0 8341 7303"/>
                  <a:gd name="T3" fmla="*/ 8341 h 1037"/>
                  <a:gd name="T4" fmla="+- 0 14443 13038"/>
                  <a:gd name="T5" fmla="*/ T4 w 1404"/>
                  <a:gd name="T6" fmla="+- 0 7303 7303"/>
                  <a:gd name="T7" fmla="*/ 7303 h 1037"/>
                </a:gdLst>
                <a:ahLst/>
                <a:cxnLst>
                  <a:cxn ang="0">
                    <a:pos x="T1" y="T3"/>
                  </a:cxn>
                  <a:cxn ang="0">
                    <a:pos x="T5" y="T7"/>
                  </a:cxn>
                </a:cxnLst>
                <a:rect l="0" t="0" r="r" b="b"/>
                <a:pathLst>
                  <a:path w="1404" h="1037">
                    <a:moveTo>
                      <a:pt x="0" y="1038"/>
                    </a:moveTo>
                    <a:lnTo>
                      <a:pt x="1405"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8" name="Group 168"/>
            <p:cNvGrpSpPr>
              <a:grpSpLocks/>
            </p:cNvGrpSpPr>
            <p:nvPr/>
          </p:nvGrpSpPr>
          <p:grpSpPr bwMode="auto">
            <a:xfrm>
              <a:off x="7464" y="8336"/>
              <a:ext cx="2" cy="1325"/>
              <a:chOff x="7464" y="8336"/>
              <a:chExt cx="2" cy="1325"/>
            </a:xfrm>
          </p:grpSpPr>
          <p:sp>
            <p:nvSpPr>
              <p:cNvPr id="81" name="Freeform 169"/>
              <p:cNvSpPr>
                <a:spLocks/>
              </p:cNvSpPr>
              <p:nvPr/>
            </p:nvSpPr>
            <p:spPr bwMode="auto">
              <a:xfrm>
                <a:off x="7464" y="8336"/>
                <a:ext cx="2" cy="1325"/>
              </a:xfrm>
              <a:custGeom>
                <a:avLst/>
                <a:gdLst>
                  <a:gd name="T0" fmla="+- 0 8336 8336"/>
                  <a:gd name="T1" fmla="*/ 8336 h 1325"/>
                  <a:gd name="T2" fmla="+- 0 9661 8336"/>
                  <a:gd name="T3" fmla="*/ 9661 h 1325"/>
                </a:gdLst>
                <a:ahLst/>
                <a:cxnLst>
                  <a:cxn ang="0">
                    <a:pos x="0" y="T1"/>
                  </a:cxn>
                  <a:cxn ang="0">
                    <a:pos x="0" y="T3"/>
                  </a:cxn>
                </a:cxnLst>
                <a:rect l="0" t="0" r="r" b="b"/>
                <a:pathLst>
                  <a:path h="1325">
                    <a:moveTo>
                      <a:pt x="0" y="0"/>
                    </a:moveTo>
                    <a:lnTo>
                      <a:pt x="0" y="1325"/>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9" name="Group 170"/>
            <p:cNvGrpSpPr>
              <a:grpSpLocks/>
            </p:cNvGrpSpPr>
            <p:nvPr/>
          </p:nvGrpSpPr>
          <p:grpSpPr bwMode="auto">
            <a:xfrm>
              <a:off x="7470" y="7339"/>
              <a:ext cx="1542" cy="988"/>
              <a:chOff x="7470" y="7339"/>
              <a:chExt cx="1542" cy="988"/>
            </a:xfrm>
          </p:grpSpPr>
          <p:sp>
            <p:nvSpPr>
              <p:cNvPr id="80" name="Freeform 171"/>
              <p:cNvSpPr>
                <a:spLocks/>
              </p:cNvSpPr>
              <p:nvPr/>
            </p:nvSpPr>
            <p:spPr bwMode="auto">
              <a:xfrm>
                <a:off x="7470" y="7339"/>
                <a:ext cx="1542" cy="988"/>
              </a:xfrm>
              <a:custGeom>
                <a:avLst/>
                <a:gdLst>
                  <a:gd name="T0" fmla="+- 0 7470 7470"/>
                  <a:gd name="T1" fmla="*/ T0 w 1542"/>
                  <a:gd name="T2" fmla="+- 0 8327 7339"/>
                  <a:gd name="T3" fmla="*/ 8327 h 988"/>
                  <a:gd name="T4" fmla="+- 0 9012 7470"/>
                  <a:gd name="T5" fmla="*/ T4 w 1542"/>
                  <a:gd name="T6" fmla="+- 0 7339 7339"/>
                  <a:gd name="T7" fmla="*/ 7339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73" name="Rectangle 172"/>
          <p:cNvSpPr/>
          <p:nvPr/>
        </p:nvSpPr>
        <p:spPr>
          <a:xfrm>
            <a:off x="5612650" y="4097122"/>
            <a:ext cx="290464" cy="369332"/>
          </a:xfrm>
          <a:prstGeom prst="rect">
            <a:avLst/>
          </a:prstGeom>
        </p:spPr>
        <p:txBody>
          <a:bodyPr wrap="none">
            <a:spAutoFit/>
          </a:bodyPr>
          <a:lstStyle/>
          <a:p>
            <a:r>
              <a:rPr lang="en-US" dirty="0"/>
              <a:t>c</a:t>
            </a:r>
            <a:endParaRPr lang="en-GB" dirty="0"/>
          </a:p>
        </p:txBody>
      </p:sp>
      <p:sp>
        <p:nvSpPr>
          <p:cNvPr id="174" name="Rectangle 173"/>
          <p:cNvSpPr/>
          <p:nvPr/>
        </p:nvSpPr>
        <p:spPr>
          <a:xfrm>
            <a:off x="7255149" y="4127198"/>
            <a:ext cx="316112" cy="369332"/>
          </a:xfrm>
          <a:prstGeom prst="rect">
            <a:avLst/>
          </a:prstGeom>
        </p:spPr>
        <p:txBody>
          <a:bodyPr wrap="none">
            <a:spAutoFit/>
          </a:bodyPr>
          <a:lstStyle/>
          <a:p>
            <a:r>
              <a:rPr lang="en-US" dirty="0"/>
              <a:t>d</a:t>
            </a:r>
            <a:endParaRPr lang="en-GB" dirty="0"/>
          </a:p>
        </p:txBody>
      </p:sp>
      <p:pic>
        <p:nvPicPr>
          <p:cNvPr id="175" name="Picture 2" descr="http://bc.outcrop.org/images/structural/press4e/figure-11-17.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66390" y="3236004"/>
            <a:ext cx="4529138" cy="2005873"/>
          </a:xfrm>
          <a:prstGeom prst="rect">
            <a:avLst/>
          </a:prstGeom>
          <a:noFill/>
          <a:extLst>
            <a:ext uri="{909E8E84-426E-40DD-AFC4-6F175D3DCCD1}">
              <a14:hiddenFill xmlns:a14="http://schemas.microsoft.com/office/drawing/2010/main">
                <a:solidFill>
                  <a:srgbClr val="FFFFFF"/>
                </a:solidFill>
              </a14:hiddenFill>
            </a:ext>
          </a:extLst>
        </p:spPr>
      </p:pic>
      <p:cxnSp>
        <p:nvCxnSpPr>
          <p:cNvPr id="178" name="Straight Arrow Connector 177"/>
          <p:cNvCxnSpPr/>
          <p:nvPr/>
        </p:nvCxnSpPr>
        <p:spPr>
          <a:xfrm flipV="1">
            <a:off x="4799312" y="3378251"/>
            <a:ext cx="779301" cy="17272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a:off x="1447951" y="5373216"/>
            <a:ext cx="6598476"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8" name="Straight Arrow Connector 187"/>
          <p:cNvCxnSpPr/>
          <p:nvPr/>
        </p:nvCxnSpPr>
        <p:spPr>
          <a:xfrm flipH="1" flipV="1">
            <a:off x="8046427" y="4381675"/>
            <a:ext cx="1948" cy="99154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96" name="Straight Connector 195"/>
          <p:cNvCxnSpPr/>
          <p:nvPr/>
        </p:nvCxnSpPr>
        <p:spPr>
          <a:xfrm flipV="1">
            <a:off x="1447951" y="5157192"/>
            <a:ext cx="0" cy="216024"/>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99" name="Rectangle 198"/>
          <p:cNvSpPr/>
          <p:nvPr/>
        </p:nvSpPr>
        <p:spPr>
          <a:xfrm>
            <a:off x="395536" y="188640"/>
            <a:ext cx="3101939" cy="584775"/>
          </a:xfrm>
          <a:prstGeom prst="rect">
            <a:avLst/>
          </a:prstGeom>
          <a:solidFill>
            <a:schemeClr val="bg1">
              <a:lumMod val="95000"/>
            </a:schemeClr>
          </a:solidFill>
        </p:spPr>
        <p:txBody>
          <a:bodyPr wrap="none">
            <a:spAutoFit/>
          </a:bodyPr>
          <a:lstStyle/>
          <a:p>
            <a:r>
              <a:rPr lang="en-US" sz="3200" b="1" dirty="0">
                <a:solidFill>
                  <a:srgbClr val="0070C0"/>
                </a:solidFill>
              </a:rPr>
              <a:t>Plunging folds </a:t>
            </a:r>
            <a:endParaRPr lang="en-GB" sz="3200" dirty="0"/>
          </a:p>
        </p:txBody>
      </p:sp>
    </p:spTree>
    <p:extLst>
      <p:ext uri="{BB962C8B-B14F-4D97-AF65-F5344CB8AC3E}">
        <p14:creationId xmlns:p14="http://schemas.microsoft.com/office/powerpoint/2010/main" val="2286787812"/>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60008" y="404664"/>
            <a:ext cx="8156503" cy="2954655"/>
          </a:xfrm>
          <a:prstGeom prst="rect">
            <a:avLst/>
          </a:prstGeom>
          <a:solidFill>
            <a:schemeClr val="bg1"/>
          </a:solidFill>
        </p:spPr>
        <p:txBody>
          <a:bodyPr wrap="square">
            <a:spAutoFit/>
          </a:bodyPr>
          <a:lstStyle/>
          <a:p>
            <a:r>
              <a:rPr lang="en-US" sz="2400" b="1" dirty="0">
                <a:solidFill>
                  <a:srgbClr val="0070C0"/>
                </a:solidFill>
              </a:rPr>
              <a:t>Faults on maps</a:t>
            </a:r>
            <a:endParaRPr lang="en-GB" sz="2400" b="1" dirty="0">
              <a:solidFill>
                <a:srgbClr val="0070C0"/>
              </a:solidFill>
            </a:endParaRPr>
          </a:p>
          <a:p>
            <a:r>
              <a:rPr lang="en-US" dirty="0"/>
              <a:t> </a:t>
            </a:r>
            <a:endParaRPr lang="en-GB" dirty="0"/>
          </a:p>
          <a:p>
            <a:pPr algn="just"/>
            <a:r>
              <a:rPr lang="en-US" b="1" dirty="0">
                <a:solidFill>
                  <a:srgbClr val="0070C0"/>
                </a:solidFill>
              </a:rPr>
              <a:t>Faults can occur at any angle with respect to bedding and so the outcrop patterns produced are not unique to any one fault type.</a:t>
            </a:r>
            <a:r>
              <a:rPr lang="en-US" dirty="0"/>
              <a:t>  Figure 5a and 5b show two potential outcrop patterns for a normal fault.</a:t>
            </a:r>
            <a:endParaRPr lang="en-GB" dirty="0"/>
          </a:p>
          <a:p>
            <a:pPr algn="just"/>
            <a:r>
              <a:rPr lang="en-US" dirty="0"/>
              <a:t/>
            </a:r>
            <a:br>
              <a:rPr lang="en-US" dirty="0"/>
            </a:br>
            <a:r>
              <a:rPr lang="en-US" b="1" dirty="0">
                <a:solidFill>
                  <a:srgbClr val="0070C0"/>
                </a:solidFill>
              </a:rPr>
              <a:t>In a) the fault is parallel to the strike of the beds and in b) the fault is perpendicular to the strike of the beds. </a:t>
            </a:r>
            <a:r>
              <a:rPr lang="en-US" dirty="0"/>
              <a:t> Figure 5b and 5c show how the same outcrop pattern can result from different fault movement. Most geological maps include a symbol on the fault indicating the style of faulting.</a:t>
            </a:r>
            <a:endParaRPr lang="en-GB" dirty="0"/>
          </a:p>
        </p:txBody>
      </p:sp>
      <p:grpSp>
        <p:nvGrpSpPr>
          <p:cNvPr id="3" name="Group 2"/>
          <p:cNvGrpSpPr>
            <a:grpSpLocks/>
          </p:cNvGrpSpPr>
          <p:nvPr/>
        </p:nvGrpSpPr>
        <p:grpSpPr bwMode="auto">
          <a:xfrm>
            <a:off x="-27528" y="3902071"/>
            <a:ext cx="9207461" cy="2982913"/>
            <a:chOff x="444" y="6146"/>
            <a:chExt cx="15947" cy="4697"/>
          </a:xfrm>
        </p:grpSpPr>
        <p:grpSp>
          <p:nvGrpSpPr>
            <p:cNvPr id="4" name="Group 3"/>
            <p:cNvGrpSpPr>
              <a:grpSpLocks/>
            </p:cNvGrpSpPr>
            <p:nvPr/>
          </p:nvGrpSpPr>
          <p:grpSpPr bwMode="auto">
            <a:xfrm>
              <a:off x="454" y="9592"/>
              <a:ext cx="15927" cy="1241"/>
              <a:chOff x="454" y="9592"/>
              <a:chExt cx="15927" cy="1241"/>
            </a:xfrm>
          </p:grpSpPr>
          <p:sp>
            <p:nvSpPr>
              <p:cNvPr id="4167" name="Freeform 4"/>
              <p:cNvSpPr>
                <a:spLocks/>
              </p:cNvSpPr>
              <p:nvPr/>
            </p:nvSpPr>
            <p:spPr bwMode="auto">
              <a:xfrm>
                <a:off x="454" y="9592"/>
                <a:ext cx="15927" cy="1241"/>
              </a:xfrm>
              <a:custGeom>
                <a:avLst/>
                <a:gdLst>
                  <a:gd name="T0" fmla="+- 0 454 454"/>
                  <a:gd name="T1" fmla="*/ T0 w 15927"/>
                  <a:gd name="T2" fmla="+- 0 10833 9592"/>
                  <a:gd name="T3" fmla="*/ 10833 h 1241"/>
                  <a:gd name="T4" fmla="+- 0 16381 454"/>
                  <a:gd name="T5" fmla="*/ T4 w 15927"/>
                  <a:gd name="T6" fmla="+- 0 10833 9592"/>
                  <a:gd name="T7" fmla="*/ 10833 h 1241"/>
                  <a:gd name="T8" fmla="+- 0 16381 454"/>
                  <a:gd name="T9" fmla="*/ T8 w 15927"/>
                  <a:gd name="T10" fmla="+- 0 9592 9592"/>
                  <a:gd name="T11" fmla="*/ 9592 h 1241"/>
                  <a:gd name="T12" fmla="+- 0 454 454"/>
                  <a:gd name="T13" fmla="*/ T12 w 15927"/>
                  <a:gd name="T14" fmla="+- 0 9592 9592"/>
                  <a:gd name="T15" fmla="*/ 9592 h 1241"/>
                  <a:gd name="T16" fmla="+- 0 454 454"/>
                  <a:gd name="T17" fmla="*/ T16 w 15927"/>
                  <a:gd name="T18" fmla="+- 0 10833 9592"/>
                  <a:gd name="T19" fmla="*/ 10833 h 1241"/>
                </a:gdLst>
                <a:ahLst/>
                <a:cxnLst>
                  <a:cxn ang="0">
                    <a:pos x="T1" y="T3"/>
                  </a:cxn>
                  <a:cxn ang="0">
                    <a:pos x="T5" y="T7"/>
                  </a:cxn>
                  <a:cxn ang="0">
                    <a:pos x="T9" y="T11"/>
                  </a:cxn>
                  <a:cxn ang="0">
                    <a:pos x="T13" y="T15"/>
                  </a:cxn>
                  <a:cxn ang="0">
                    <a:pos x="T17" y="T19"/>
                  </a:cxn>
                </a:cxnLst>
                <a:rect l="0" t="0" r="r" b="b"/>
                <a:pathLst>
                  <a:path w="15927" h="1241">
                    <a:moveTo>
                      <a:pt x="0" y="1241"/>
                    </a:moveTo>
                    <a:lnTo>
                      <a:pt x="15927" y="1241"/>
                    </a:lnTo>
                    <a:lnTo>
                      <a:pt x="15927"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 name="Group 5"/>
            <p:cNvGrpSpPr>
              <a:grpSpLocks/>
            </p:cNvGrpSpPr>
            <p:nvPr/>
          </p:nvGrpSpPr>
          <p:grpSpPr bwMode="auto">
            <a:xfrm>
              <a:off x="746" y="9376"/>
              <a:ext cx="15347" cy="1111"/>
              <a:chOff x="746" y="9376"/>
              <a:chExt cx="15347" cy="1111"/>
            </a:xfrm>
          </p:grpSpPr>
          <p:sp>
            <p:nvSpPr>
              <p:cNvPr id="4166" name="Freeform 6"/>
              <p:cNvSpPr>
                <a:spLocks/>
              </p:cNvSpPr>
              <p:nvPr/>
            </p:nvSpPr>
            <p:spPr bwMode="auto">
              <a:xfrm>
                <a:off x="746" y="9376"/>
                <a:ext cx="15347" cy="1111"/>
              </a:xfrm>
              <a:custGeom>
                <a:avLst/>
                <a:gdLst>
                  <a:gd name="T0" fmla="+- 0 746 746"/>
                  <a:gd name="T1" fmla="*/ T0 w 15347"/>
                  <a:gd name="T2" fmla="+- 0 10487 9376"/>
                  <a:gd name="T3" fmla="*/ 10487 h 1111"/>
                  <a:gd name="T4" fmla="+- 0 16092 746"/>
                  <a:gd name="T5" fmla="*/ T4 w 15347"/>
                  <a:gd name="T6" fmla="+- 0 10487 9376"/>
                  <a:gd name="T7" fmla="*/ 10487 h 1111"/>
                  <a:gd name="T8" fmla="+- 0 16092 746"/>
                  <a:gd name="T9" fmla="*/ T8 w 15347"/>
                  <a:gd name="T10" fmla="+- 0 9376 9376"/>
                  <a:gd name="T11" fmla="*/ 9376 h 1111"/>
                  <a:gd name="T12" fmla="+- 0 746 746"/>
                  <a:gd name="T13" fmla="*/ T12 w 15347"/>
                  <a:gd name="T14" fmla="+- 0 9376 9376"/>
                  <a:gd name="T15" fmla="*/ 9376 h 1111"/>
                  <a:gd name="T16" fmla="+- 0 746 746"/>
                  <a:gd name="T17" fmla="*/ T16 w 15347"/>
                  <a:gd name="T18" fmla="+- 0 10487 9376"/>
                  <a:gd name="T19" fmla="*/ 10487 h 1111"/>
                </a:gdLst>
                <a:ahLst/>
                <a:cxnLst>
                  <a:cxn ang="0">
                    <a:pos x="T1" y="T3"/>
                  </a:cxn>
                  <a:cxn ang="0">
                    <a:pos x="T5" y="T7"/>
                  </a:cxn>
                  <a:cxn ang="0">
                    <a:pos x="T9" y="T11"/>
                  </a:cxn>
                  <a:cxn ang="0">
                    <a:pos x="T13" y="T15"/>
                  </a:cxn>
                  <a:cxn ang="0">
                    <a:pos x="T17" y="T19"/>
                  </a:cxn>
                </a:cxnLst>
                <a:rect l="0" t="0" r="r" b="b"/>
                <a:pathLst>
                  <a:path w="15347" h="1111">
                    <a:moveTo>
                      <a:pt x="0" y="1111"/>
                    </a:moveTo>
                    <a:lnTo>
                      <a:pt x="15346" y="1111"/>
                    </a:lnTo>
                    <a:lnTo>
                      <a:pt x="15346"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7"/>
            <p:cNvGrpSpPr>
              <a:grpSpLocks/>
            </p:cNvGrpSpPr>
            <p:nvPr/>
          </p:nvGrpSpPr>
          <p:grpSpPr bwMode="auto">
            <a:xfrm>
              <a:off x="4009" y="7927"/>
              <a:ext cx="1420" cy="1825"/>
              <a:chOff x="4009" y="7927"/>
              <a:chExt cx="1420" cy="1825"/>
            </a:xfrm>
          </p:grpSpPr>
          <p:sp>
            <p:nvSpPr>
              <p:cNvPr id="4165" name="Freeform 8"/>
              <p:cNvSpPr>
                <a:spLocks/>
              </p:cNvSpPr>
              <p:nvPr/>
            </p:nvSpPr>
            <p:spPr bwMode="auto">
              <a:xfrm>
                <a:off x="4009" y="7927"/>
                <a:ext cx="1420" cy="1825"/>
              </a:xfrm>
              <a:custGeom>
                <a:avLst/>
                <a:gdLst>
                  <a:gd name="T0" fmla="+- 0 5429 4009"/>
                  <a:gd name="T1" fmla="*/ T0 w 1420"/>
                  <a:gd name="T2" fmla="+- 0 7927 7927"/>
                  <a:gd name="T3" fmla="*/ 7927 h 1825"/>
                  <a:gd name="T4" fmla="+- 0 4015 4009"/>
                  <a:gd name="T5" fmla="*/ T4 w 1420"/>
                  <a:gd name="T6" fmla="+- 0 9182 7927"/>
                  <a:gd name="T7" fmla="*/ 9182 h 1825"/>
                  <a:gd name="T8" fmla="+- 0 4009 4009"/>
                  <a:gd name="T9" fmla="*/ T8 w 1420"/>
                  <a:gd name="T10" fmla="+- 0 9752 7927"/>
                  <a:gd name="T11" fmla="*/ 9752 h 1825"/>
                  <a:gd name="T12" fmla="+- 0 5421 4009"/>
                  <a:gd name="T13" fmla="*/ T12 w 1420"/>
                  <a:gd name="T14" fmla="+- 0 8436 7927"/>
                  <a:gd name="T15" fmla="*/ 8436 h 1825"/>
                  <a:gd name="T16" fmla="+- 0 5429 4009"/>
                  <a:gd name="T17" fmla="*/ T16 w 1420"/>
                  <a:gd name="T18" fmla="+- 0 7927 7927"/>
                  <a:gd name="T19" fmla="*/ 7927 h 1825"/>
                </a:gdLst>
                <a:ahLst/>
                <a:cxnLst>
                  <a:cxn ang="0">
                    <a:pos x="T1" y="T3"/>
                  </a:cxn>
                  <a:cxn ang="0">
                    <a:pos x="T5" y="T7"/>
                  </a:cxn>
                  <a:cxn ang="0">
                    <a:pos x="T9" y="T11"/>
                  </a:cxn>
                  <a:cxn ang="0">
                    <a:pos x="T13" y="T15"/>
                  </a:cxn>
                  <a:cxn ang="0">
                    <a:pos x="T17" y="T19"/>
                  </a:cxn>
                </a:cxnLst>
                <a:rect l="0" t="0" r="r" b="b"/>
                <a:pathLst>
                  <a:path w="1420" h="1825">
                    <a:moveTo>
                      <a:pt x="1420" y="0"/>
                    </a:moveTo>
                    <a:lnTo>
                      <a:pt x="6" y="1255"/>
                    </a:lnTo>
                    <a:lnTo>
                      <a:pt x="0" y="1825"/>
                    </a:lnTo>
                    <a:lnTo>
                      <a:pt x="1412" y="509"/>
                    </a:lnTo>
                    <a:lnTo>
                      <a:pt x="142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9"/>
            <p:cNvGrpSpPr>
              <a:grpSpLocks/>
            </p:cNvGrpSpPr>
            <p:nvPr/>
          </p:nvGrpSpPr>
          <p:grpSpPr bwMode="auto">
            <a:xfrm>
              <a:off x="3327" y="9182"/>
              <a:ext cx="682" cy="554"/>
              <a:chOff x="3327" y="9182"/>
              <a:chExt cx="682" cy="554"/>
            </a:xfrm>
          </p:grpSpPr>
          <p:sp>
            <p:nvSpPr>
              <p:cNvPr id="4164" name="Freeform 10"/>
              <p:cNvSpPr>
                <a:spLocks/>
              </p:cNvSpPr>
              <p:nvPr/>
            </p:nvSpPr>
            <p:spPr bwMode="auto">
              <a:xfrm>
                <a:off x="3327" y="9182"/>
                <a:ext cx="682" cy="554"/>
              </a:xfrm>
              <a:custGeom>
                <a:avLst/>
                <a:gdLst>
                  <a:gd name="T0" fmla="+- 0 4009 3327"/>
                  <a:gd name="T1" fmla="*/ T0 w 682"/>
                  <a:gd name="T2" fmla="+- 0 9182 9182"/>
                  <a:gd name="T3" fmla="*/ 9182 h 554"/>
                  <a:gd name="T4" fmla="+- 0 3327 3327"/>
                  <a:gd name="T5" fmla="*/ T4 w 682"/>
                  <a:gd name="T6" fmla="+- 0 9568 9182"/>
                  <a:gd name="T7" fmla="*/ 9568 h 554"/>
                  <a:gd name="T8" fmla="+- 0 4009 3327"/>
                  <a:gd name="T9" fmla="*/ T8 w 682"/>
                  <a:gd name="T10" fmla="+- 0 9736 9182"/>
                  <a:gd name="T11" fmla="*/ 9736 h 554"/>
                  <a:gd name="T12" fmla="+- 0 4009 3327"/>
                  <a:gd name="T13" fmla="*/ T12 w 682"/>
                  <a:gd name="T14" fmla="+- 0 9182 9182"/>
                  <a:gd name="T15" fmla="*/ 9182 h 554"/>
                </a:gdLst>
                <a:ahLst/>
                <a:cxnLst>
                  <a:cxn ang="0">
                    <a:pos x="T1" y="T3"/>
                  </a:cxn>
                  <a:cxn ang="0">
                    <a:pos x="T5" y="T7"/>
                  </a:cxn>
                  <a:cxn ang="0">
                    <a:pos x="T9" y="T11"/>
                  </a:cxn>
                  <a:cxn ang="0">
                    <a:pos x="T13" y="T15"/>
                  </a:cxn>
                </a:cxnLst>
                <a:rect l="0" t="0" r="r" b="b"/>
                <a:pathLst>
                  <a:path w="682" h="554">
                    <a:moveTo>
                      <a:pt x="682" y="0"/>
                    </a:moveTo>
                    <a:lnTo>
                      <a:pt x="0" y="386"/>
                    </a:lnTo>
                    <a:lnTo>
                      <a:pt x="682" y="554"/>
                    </a:lnTo>
                    <a:lnTo>
                      <a:pt x="682"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11"/>
            <p:cNvGrpSpPr>
              <a:grpSpLocks/>
            </p:cNvGrpSpPr>
            <p:nvPr/>
          </p:nvGrpSpPr>
          <p:grpSpPr bwMode="auto">
            <a:xfrm>
              <a:off x="1907" y="8744"/>
              <a:ext cx="970" cy="710"/>
              <a:chOff x="1907" y="8744"/>
              <a:chExt cx="970" cy="710"/>
            </a:xfrm>
          </p:grpSpPr>
          <p:sp>
            <p:nvSpPr>
              <p:cNvPr id="4163" name="Freeform 12"/>
              <p:cNvSpPr>
                <a:spLocks/>
              </p:cNvSpPr>
              <p:nvPr/>
            </p:nvSpPr>
            <p:spPr bwMode="auto">
              <a:xfrm>
                <a:off x="1907" y="8744"/>
                <a:ext cx="970" cy="710"/>
              </a:xfrm>
              <a:custGeom>
                <a:avLst/>
                <a:gdLst>
                  <a:gd name="T0" fmla="+- 0 2722 1907"/>
                  <a:gd name="T1" fmla="*/ T0 w 970"/>
                  <a:gd name="T2" fmla="+- 0 8744 8744"/>
                  <a:gd name="T3" fmla="*/ 8744 h 710"/>
                  <a:gd name="T4" fmla="+- 0 1907 1907"/>
                  <a:gd name="T5" fmla="*/ T4 w 970"/>
                  <a:gd name="T6" fmla="+- 0 9207 8744"/>
                  <a:gd name="T7" fmla="*/ 9207 h 710"/>
                  <a:gd name="T8" fmla="+- 0 2877 1907"/>
                  <a:gd name="T9" fmla="*/ T8 w 970"/>
                  <a:gd name="T10" fmla="+- 0 9454 8744"/>
                  <a:gd name="T11" fmla="*/ 9454 h 710"/>
                  <a:gd name="T12" fmla="+- 0 2722 1907"/>
                  <a:gd name="T13" fmla="*/ T12 w 970"/>
                  <a:gd name="T14" fmla="+- 0 8744 8744"/>
                  <a:gd name="T15" fmla="*/ 8744 h 710"/>
                </a:gdLst>
                <a:ahLst/>
                <a:cxnLst>
                  <a:cxn ang="0">
                    <a:pos x="T1" y="T3"/>
                  </a:cxn>
                  <a:cxn ang="0">
                    <a:pos x="T5" y="T7"/>
                  </a:cxn>
                  <a:cxn ang="0">
                    <a:pos x="T9" y="T11"/>
                  </a:cxn>
                  <a:cxn ang="0">
                    <a:pos x="T13" y="T15"/>
                  </a:cxn>
                </a:cxnLst>
                <a:rect l="0" t="0" r="r" b="b"/>
                <a:pathLst>
                  <a:path w="970" h="710">
                    <a:moveTo>
                      <a:pt x="815" y="0"/>
                    </a:moveTo>
                    <a:lnTo>
                      <a:pt x="0" y="463"/>
                    </a:lnTo>
                    <a:lnTo>
                      <a:pt x="970" y="710"/>
                    </a:lnTo>
                    <a:lnTo>
                      <a:pt x="81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3"/>
            <p:cNvGrpSpPr>
              <a:grpSpLocks/>
            </p:cNvGrpSpPr>
            <p:nvPr/>
          </p:nvGrpSpPr>
          <p:grpSpPr bwMode="auto">
            <a:xfrm>
              <a:off x="6170" y="8878"/>
              <a:ext cx="1756" cy="589"/>
              <a:chOff x="6170" y="8878"/>
              <a:chExt cx="1756" cy="589"/>
            </a:xfrm>
          </p:grpSpPr>
          <p:sp>
            <p:nvSpPr>
              <p:cNvPr id="4162" name="Freeform 14"/>
              <p:cNvSpPr>
                <a:spLocks/>
              </p:cNvSpPr>
              <p:nvPr/>
            </p:nvSpPr>
            <p:spPr bwMode="auto">
              <a:xfrm>
                <a:off x="6170" y="8878"/>
                <a:ext cx="1756" cy="589"/>
              </a:xfrm>
              <a:custGeom>
                <a:avLst/>
                <a:gdLst>
                  <a:gd name="T0" fmla="+- 0 6170 6170"/>
                  <a:gd name="T1" fmla="*/ T0 w 1756"/>
                  <a:gd name="T2" fmla="+- 0 8878 8878"/>
                  <a:gd name="T3" fmla="*/ 8878 h 589"/>
                  <a:gd name="T4" fmla="+- 0 6170 6170"/>
                  <a:gd name="T5" fmla="*/ T4 w 1756"/>
                  <a:gd name="T6" fmla="+- 0 9028 8878"/>
                  <a:gd name="T7" fmla="*/ 9028 h 589"/>
                  <a:gd name="T8" fmla="+- 0 7926 6170"/>
                  <a:gd name="T9" fmla="*/ T8 w 1756"/>
                  <a:gd name="T10" fmla="+- 0 9467 8878"/>
                  <a:gd name="T11" fmla="*/ 9467 h 589"/>
                  <a:gd name="T12" fmla="+- 0 7893 6170"/>
                  <a:gd name="T13" fmla="*/ T12 w 1756"/>
                  <a:gd name="T14" fmla="+- 0 9317 8878"/>
                  <a:gd name="T15" fmla="*/ 9317 h 589"/>
                  <a:gd name="T16" fmla="+- 0 6170 6170"/>
                  <a:gd name="T17" fmla="*/ T16 w 1756"/>
                  <a:gd name="T18" fmla="+- 0 8878 8878"/>
                  <a:gd name="T19" fmla="*/ 8878 h 589"/>
                </a:gdLst>
                <a:ahLst/>
                <a:cxnLst>
                  <a:cxn ang="0">
                    <a:pos x="T1" y="T3"/>
                  </a:cxn>
                  <a:cxn ang="0">
                    <a:pos x="T5" y="T7"/>
                  </a:cxn>
                  <a:cxn ang="0">
                    <a:pos x="T9" y="T11"/>
                  </a:cxn>
                  <a:cxn ang="0">
                    <a:pos x="T13" y="T15"/>
                  </a:cxn>
                  <a:cxn ang="0">
                    <a:pos x="T17" y="T19"/>
                  </a:cxn>
                </a:cxnLst>
                <a:rect l="0" t="0" r="r" b="b"/>
                <a:pathLst>
                  <a:path w="1756" h="589">
                    <a:moveTo>
                      <a:pt x="0" y="0"/>
                    </a:moveTo>
                    <a:lnTo>
                      <a:pt x="0" y="150"/>
                    </a:lnTo>
                    <a:lnTo>
                      <a:pt x="1756" y="589"/>
                    </a:lnTo>
                    <a:lnTo>
                      <a:pt x="1723" y="439"/>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5"/>
            <p:cNvGrpSpPr>
              <a:grpSpLocks/>
            </p:cNvGrpSpPr>
            <p:nvPr/>
          </p:nvGrpSpPr>
          <p:grpSpPr bwMode="auto">
            <a:xfrm>
              <a:off x="11193" y="8894"/>
              <a:ext cx="1756" cy="589"/>
              <a:chOff x="11193" y="8894"/>
              <a:chExt cx="1756" cy="589"/>
            </a:xfrm>
          </p:grpSpPr>
          <p:sp>
            <p:nvSpPr>
              <p:cNvPr id="4161" name="Freeform 16"/>
              <p:cNvSpPr>
                <a:spLocks/>
              </p:cNvSpPr>
              <p:nvPr/>
            </p:nvSpPr>
            <p:spPr bwMode="auto">
              <a:xfrm>
                <a:off x="11193" y="8894"/>
                <a:ext cx="1756" cy="589"/>
              </a:xfrm>
              <a:custGeom>
                <a:avLst/>
                <a:gdLst>
                  <a:gd name="T0" fmla="+- 0 11193 11193"/>
                  <a:gd name="T1" fmla="*/ T0 w 1756"/>
                  <a:gd name="T2" fmla="+- 0 8894 8894"/>
                  <a:gd name="T3" fmla="*/ 8894 h 589"/>
                  <a:gd name="T4" fmla="+- 0 11193 11193"/>
                  <a:gd name="T5" fmla="*/ T4 w 1756"/>
                  <a:gd name="T6" fmla="+- 0 9044 8894"/>
                  <a:gd name="T7" fmla="*/ 9044 h 589"/>
                  <a:gd name="T8" fmla="+- 0 12949 11193"/>
                  <a:gd name="T9" fmla="*/ T8 w 1756"/>
                  <a:gd name="T10" fmla="+- 0 9483 8894"/>
                  <a:gd name="T11" fmla="*/ 9483 h 589"/>
                  <a:gd name="T12" fmla="+- 0 12917 11193"/>
                  <a:gd name="T13" fmla="*/ T12 w 1756"/>
                  <a:gd name="T14" fmla="+- 0 9333 8894"/>
                  <a:gd name="T15" fmla="*/ 9333 h 589"/>
                  <a:gd name="T16" fmla="+- 0 11193 11193"/>
                  <a:gd name="T17" fmla="*/ T16 w 1756"/>
                  <a:gd name="T18" fmla="+- 0 8894 8894"/>
                  <a:gd name="T19" fmla="*/ 8894 h 589"/>
                </a:gdLst>
                <a:ahLst/>
                <a:cxnLst>
                  <a:cxn ang="0">
                    <a:pos x="T1" y="T3"/>
                  </a:cxn>
                  <a:cxn ang="0">
                    <a:pos x="T5" y="T7"/>
                  </a:cxn>
                  <a:cxn ang="0">
                    <a:pos x="T9" y="T11"/>
                  </a:cxn>
                  <a:cxn ang="0">
                    <a:pos x="T13" y="T15"/>
                  </a:cxn>
                  <a:cxn ang="0">
                    <a:pos x="T17" y="T19"/>
                  </a:cxn>
                </a:cxnLst>
                <a:rect l="0" t="0" r="r" b="b"/>
                <a:pathLst>
                  <a:path w="1756" h="589">
                    <a:moveTo>
                      <a:pt x="0" y="0"/>
                    </a:moveTo>
                    <a:lnTo>
                      <a:pt x="0" y="150"/>
                    </a:lnTo>
                    <a:lnTo>
                      <a:pt x="1756" y="589"/>
                    </a:lnTo>
                    <a:lnTo>
                      <a:pt x="1724" y="439"/>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7"/>
            <p:cNvGrpSpPr>
              <a:grpSpLocks/>
            </p:cNvGrpSpPr>
            <p:nvPr/>
          </p:nvGrpSpPr>
          <p:grpSpPr bwMode="auto">
            <a:xfrm>
              <a:off x="4016" y="7357"/>
              <a:ext cx="1414" cy="1821"/>
              <a:chOff x="4016" y="7357"/>
              <a:chExt cx="1414" cy="1821"/>
            </a:xfrm>
          </p:grpSpPr>
          <p:sp>
            <p:nvSpPr>
              <p:cNvPr id="4160" name="Freeform 18"/>
              <p:cNvSpPr>
                <a:spLocks/>
              </p:cNvSpPr>
              <p:nvPr/>
            </p:nvSpPr>
            <p:spPr bwMode="auto">
              <a:xfrm>
                <a:off x="4016" y="7357"/>
                <a:ext cx="1414" cy="1821"/>
              </a:xfrm>
              <a:custGeom>
                <a:avLst/>
                <a:gdLst>
                  <a:gd name="T0" fmla="+- 0 5429 4016"/>
                  <a:gd name="T1" fmla="*/ T0 w 1414"/>
                  <a:gd name="T2" fmla="+- 0 7357 7357"/>
                  <a:gd name="T3" fmla="*/ 7357 h 1821"/>
                  <a:gd name="T4" fmla="+- 0 4016 4016"/>
                  <a:gd name="T5" fmla="*/ T4 w 1414"/>
                  <a:gd name="T6" fmla="+- 0 8446 7357"/>
                  <a:gd name="T7" fmla="*/ 8446 h 1821"/>
                  <a:gd name="T8" fmla="+- 0 4016 4016"/>
                  <a:gd name="T9" fmla="*/ T8 w 1414"/>
                  <a:gd name="T10" fmla="+- 0 9177 7357"/>
                  <a:gd name="T11" fmla="*/ 9177 h 1821"/>
                  <a:gd name="T12" fmla="+- 0 5430 4016"/>
                  <a:gd name="T13" fmla="*/ T12 w 1414"/>
                  <a:gd name="T14" fmla="+- 0 7931 7357"/>
                  <a:gd name="T15" fmla="*/ 7931 h 1821"/>
                  <a:gd name="T16" fmla="+- 0 5429 4016"/>
                  <a:gd name="T17" fmla="*/ T16 w 1414"/>
                  <a:gd name="T18" fmla="+- 0 7357 7357"/>
                  <a:gd name="T19" fmla="*/ 7357 h 1821"/>
                </a:gdLst>
                <a:ahLst/>
                <a:cxnLst>
                  <a:cxn ang="0">
                    <a:pos x="T1" y="T3"/>
                  </a:cxn>
                  <a:cxn ang="0">
                    <a:pos x="T5" y="T7"/>
                  </a:cxn>
                  <a:cxn ang="0">
                    <a:pos x="T9" y="T11"/>
                  </a:cxn>
                  <a:cxn ang="0">
                    <a:pos x="T13" y="T15"/>
                  </a:cxn>
                  <a:cxn ang="0">
                    <a:pos x="T17" y="T19"/>
                  </a:cxn>
                </a:cxnLst>
                <a:rect l="0" t="0" r="r" b="b"/>
                <a:pathLst>
                  <a:path w="1414" h="1821">
                    <a:moveTo>
                      <a:pt x="1413" y="0"/>
                    </a:moveTo>
                    <a:lnTo>
                      <a:pt x="0" y="1089"/>
                    </a:lnTo>
                    <a:lnTo>
                      <a:pt x="0" y="1820"/>
                    </a:lnTo>
                    <a:lnTo>
                      <a:pt x="1414" y="574"/>
                    </a:lnTo>
                    <a:lnTo>
                      <a:pt x="141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9"/>
            <p:cNvGrpSpPr>
              <a:grpSpLocks/>
            </p:cNvGrpSpPr>
            <p:nvPr/>
          </p:nvGrpSpPr>
          <p:grpSpPr bwMode="auto">
            <a:xfrm>
              <a:off x="2808" y="8450"/>
              <a:ext cx="1196" cy="1118"/>
              <a:chOff x="2808" y="8450"/>
              <a:chExt cx="1196" cy="1118"/>
            </a:xfrm>
          </p:grpSpPr>
          <p:sp>
            <p:nvSpPr>
              <p:cNvPr id="127" name="Freeform 20"/>
              <p:cNvSpPr>
                <a:spLocks/>
              </p:cNvSpPr>
              <p:nvPr/>
            </p:nvSpPr>
            <p:spPr bwMode="auto">
              <a:xfrm>
                <a:off x="2808" y="8450"/>
                <a:ext cx="1196" cy="1118"/>
              </a:xfrm>
              <a:custGeom>
                <a:avLst/>
                <a:gdLst>
                  <a:gd name="T0" fmla="+- 0 4004 2808"/>
                  <a:gd name="T1" fmla="*/ T0 w 1196"/>
                  <a:gd name="T2" fmla="+- 0 8450 8450"/>
                  <a:gd name="T3" fmla="*/ 8450 h 1118"/>
                  <a:gd name="T4" fmla="+- 0 2808 2808"/>
                  <a:gd name="T5" fmla="*/ T4 w 1196"/>
                  <a:gd name="T6" fmla="+- 0 9117 8450"/>
                  <a:gd name="T7" fmla="*/ 9117 h 1118"/>
                  <a:gd name="T8" fmla="+- 0 2877 2808"/>
                  <a:gd name="T9" fmla="*/ T8 w 1196"/>
                  <a:gd name="T10" fmla="+- 0 9446 8450"/>
                  <a:gd name="T11" fmla="*/ 9446 h 1118"/>
                  <a:gd name="T12" fmla="+- 0 3328 2808"/>
                  <a:gd name="T13" fmla="*/ T12 w 1196"/>
                  <a:gd name="T14" fmla="+- 0 9568 8450"/>
                  <a:gd name="T15" fmla="*/ 9568 h 1118"/>
                  <a:gd name="T16" fmla="+- 0 4004 2808"/>
                  <a:gd name="T17" fmla="*/ T16 w 1196"/>
                  <a:gd name="T18" fmla="+- 0 9182 8450"/>
                  <a:gd name="T19" fmla="*/ 9182 h 1118"/>
                  <a:gd name="T20" fmla="+- 0 4004 2808"/>
                  <a:gd name="T21" fmla="*/ T20 w 1196"/>
                  <a:gd name="T22" fmla="+- 0 8450 8450"/>
                  <a:gd name="T23" fmla="*/ 8450 h 1118"/>
                </a:gdLst>
                <a:ahLst/>
                <a:cxnLst>
                  <a:cxn ang="0">
                    <a:pos x="T1" y="T3"/>
                  </a:cxn>
                  <a:cxn ang="0">
                    <a:pos x="T5" y="T7"/>
                  </a:cxn>
                  <a:cxn ang="0">
                    <a:pos x="T9" y="T11"/>
                  </a:cxn>
                  <a:cxn ang="0">
                    <a:pos x="T13" y="T15"/>
                  </a:cxn>
                  <a:cxn ang="0">
                    <a:pos x="T17" y="T19"/>
                  </a:cxn>
                  <a:cxn ang="0">
                    <a:pos x="T21" y="T23"/>
                  </a:cxn>
                </a:cxnLst>
                <a:rect l="0" t="0" r="r" b="b"/>
                <a:pathLst>
                  <a:path w="1196" h="1118">
                    <a:moveTo>
                      <a:pt x="1196" y="0"/>
                    </a:moveTo>
                    <a:lnTo>
                      <a:pt x="0" y="667"/>
                    </a:lnTo>
                    <a:lnTo>
                      <a:pt x="69" y="996"/>
                    </a:lnTo>
                    <a:lnTo>
                      <a:pt x="520" y="1118"/>
                    </a:lnTo>
                    <a:lnTo>
                      <a:pt x="1196" y="732"/>
                    </a:lnTo>
                    <a:lnTo>
                      <a:pt x="119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21"/>
            <p:cNvGrpSpPr>
              <a:grpSpLocks/>
            </p:cNvGrpSpPr>
            <p:nvPr/>
          </p:nvGrpSpPr>
          <p:grpSpPr bwMode="auto">
            <a:xfrm>
              <a:off x="1119" y="8076"/>
              <a:ext cx="1607" cy="1134"/>
              <a:chOff x="1119" y="8076"/>
              <a:chExt cx="1607" cy="1134"/>
            </a:xfrm>
          </p:grpSpPr>
          <p:sp>
            <p:nvSpPr>
              <p:cNvPr id="126" name="Freeform 22"/>
              <p:cNvSpPr>
                <a:spLocks/>
              </p:cNvSpPr>
              <p:nvPr/>
            </p:nvSpPr>
            <p:spPr bwMode="auto">
              <a:xfrm>
                <a:off x="1119" y="8076"/>
                <a:ext cx="1607" cy="1134"/>
              </a:xfrm>
              <a:custGeom>
                <a:avLst/>
                <a:gdLst>
                  <a:gd name="T0" fmla="+- 0 2579 1119"/>
                  <a:gd name="T1" fmla="*/ T0 w 1607"/>
                  <a:gd name="T2" fmla="+- 0 8076 8076"/>
                  <a:gd name="T3" fmla="*/ 8076 h 1134"/>
                  <a:gd name="T4" fmla="+- 0 1119 1119"/>
                  <a:gd name="T5" fmla="*/ T4 w 1607"/>
                  <a:gd name="T6" fmla="+- 0 8898 8076"/>
                  <a:gd name="T7" fmla="*/ 8898 h 1134"/>
                  <a:gd name="T8" fmla="+- 0 1122 1119"/>
                  <a:gd name="T9" fmla="*/ T8 w 1607"/>
                  <a:gd name="T10" fmla="+- 0 9009 8076"/>
                  <a:gd name="T11" fmla="*/ 9009 h 1134"/>
                  <a:gd name="T12" fmla="+- 0 1910 1119"/>
                  <a:gd name="T13" fmla="*/ T12 w 1607"/>
                  <a:gd name="T14" fmla="+- 0 9210 8076"/>
                  <a:gd name="T15" fmla="*/ 9210 h 1134"/>
                  <a:gd name="T16" fmla="+- 0 2725 1119"/>
                  <a:gd name="T17" fmla="*/ T16 w 1607"/>
                  <a:gd name="T18" fmla="+- 0 8741 8076"/>
                  <a:gd name="T19" fmla="*/ 8741 h 1134"/>
                  <a:gd name="T20" fmla="+- 0 2579 1119"/>
                  <a:gd name="T21" fmla="*/ T20 w 1607"/>
                  <a:gd name="T22" fmla="+- 0 8076 8076"/>
                  <a:gd name="T23" fmla="*/ 8076 h 1134"/>
                </a:gdLst>
                <a:ahLst/>
                <a:cxnLst>
                  <a:cxn ang="0">
                    <a:pos x="T1" y="T3"/>
                  </a:cxn>
                  <a:cxn ang="0">
                    <a:pos x="T5" y="T7"/>
                  </a:cxn>
                  <a:cxn ang="0">
                    <a:pos x="T9" y="T11"/>
                  </a:cxn>
                  <a:cxn ang="0">
                    <a:pos x="T13" y="T15"/>
                  </a:cxn>
                  <a:cxn ang="0">
                    <a:pos x="T17" y="T19"/>
                  </a:cxn>
                  <a:cxn ang="0">
                    <a:pos x="T21" y="T23"/>
                  </a:cxn>
                </a:cxnLst>
                <a:rect l="0" t="0" r="r" b="b"/>
                <a:pathLst>
                  <a:path w="1607" h="1134">
                    <a:moveTo>
                      <a:pt x="1460" y="0"/>
                    </a:moveTo>
                    <a:lnTo>
                      <a:pt x="0" y="822"/>
                    </a:lnTo>
                    <a:lnTo>
                      <a:pt x="3" y="933"/>
                    </a:lnTo>
                    <a:lnTo>
                      <a:pt x="791" y="1134"/>
                    </a:lnTo>
                    <a:lnTo>
                      <a:pt x="1606" y="665"/>
                    </a:lnTo>
                    <a:lnTo>
                      <a:pt x="146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3"/>
            <p:cNvGrpSpPr>
              <a:grpSpLocks/>
            </p:cNvGrpSpPr>
            <p:nvPr/>
          </p:nvGrpSpPr>
          <p:grpSpPr bwMode="auto">
            <a:xfrm>
              <a:off x="6163" y="8340"/>
              <a:ext cx="1734" cy="981"/>
              <a:chOff x="6163" y="8340"/>
              <a:chExt cx="1734" cy="981"/>
            </a:xfrm>
          </p:grpSpPr>
          <p:sp>
            <p:nvSpPr>
              <p:cNvPr id="125" name="Freeform 24"/>
              <p:cNvSpPr>
                <a:spLocks/>
              </p:cNvSpPr>
              <p:nvPr/>
            </p:nvSpPr>
            <p:spPr bwMode="auto">
              <a:xfrm>
                <a:off x="6163" y="8340"/>
                <a:ext cx="1734" cy="981"/>
              </a:xfrm>
              <a:custGeom>
                <a:avLst/>
                <a:gdLst>
                  <a:gd name="T0" fmla="+- 0 6163 6163"/>
                  <a:gd name="T1" fmla="*/ T0 w 1734"/>
                  <a:gd name="T2" fmla="+- 0 8340 8340"/>
                  <a:gd name="T3" fmla="*/ 8340 h 981"/>
                  <a:gd name="T4" fmla="+- 0 6163 6163"/>
                  <a:gd name="T5" fmla="*/ T4 w 1734"/>
                  <a:gd name="T6" fmla="+- 0 8876 8340"/>
                  <a:gd name="T7" fmla="*/ 8876 h 981"/>
                  <a:gd name="T8" fmla="+- 0 7897 6163"/>
                  <a:gd name="T9" fmla="*/ T8 w 1734"/>
                  <a:gd name="T10" fmla="+- 0 9321 8340"/>
                  <a:gd name="T11" fmla="*/ 9321 h 981"/>
                  <a:gd name="T12" fmla="+- 0 7778 6163"/>
                  <a:gd name="T13" fmla="*/ T12 w 1734"/>
                  <a:gd name="T14" fmla="+- 0 8746 8340"/>
                  <a:gd name="T15" fmla="*/ 8746 h 981"/>
                  <a:gd name="T16" fmla="+- 0 6163 6163"/>
                  <a:gd name="T17" fmla="*/ T16 w 1734"/>
                  <a:gd name="T18" fmla="+- 0 8340 8340"/>
                  <a:gd name="T19" fmla="*/ 8340 h 981"/>
                </a:gdLst>
                <a:ahLst/>
                <a:cxnLst>
                  <a:cxn ang="0">
                    <a:pos x="T1" y="T3"/>
                  </a:cxn>
                  <a:cxn ang="0">
                    <a:pos x="T5" y="T7"/>
                  </a:cxn>
                  <a:cxn ang="0">
                    <a:pos x="T9" y="T11"/>
                  </a:cxn>
                  <a:cxn ang="0">
                    <a:pos x="T13" y="T15"/>
                  </a:cxn>
                  <a:cxn ang="0">
                    <a:pos x="T17" y="T19"/>
                  </a:cxn>
                </a:cxnLst>
                <a:rect l="0" t="0" r="r" b="b"/>
                <a:pathLst>
                  <a:path w="1734" h="981">
                    <a:moveTo>
                      <a:pt x="0" y="0"/>
                    </a:moveTo>
                    <a:lnTo>
                      <a:pt x="0" y="536"/>
                    </a:lnTo>
                    <a:lnTo>
                      <a:pt x="1734" y="981"/>
                    </a:lnTo>
                    <a:lnTo>
                      <a:pt x="1615" y="406"/>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5"/>
            <p:cNvGrpSpPr>
              <a:grpSpLocks/>
            </p:cNvGrpSpPr>
            <p:nvPr/>
          </p:nvGrpSpPr>
          <p:grpSpPr bwMode="auto">
            <a:xfrm>
              <a:off x="9633" y="7611"/>
              <a:ext cx="849" cy="1616"/>
              <a:chOff x="9633" y="7611"/>
              <a:chExt cx="849" cy="1616"/>
            </a:xfrm>
          </p:grpSpPr>
          <p:sp>
            <p:nvSpPr>
              <p:cNvPr id="124" name="Freeform 26"/>
              <p:cNvSpPr>
                <a:spLocks/>
              </p:cNvSpPr>
              <p:nvPr/>
            </p:nvSpPr>
            <p:spPr bwMode="auto">
              <a:xfrm>
                <a:off x="9633" y="7611"/>
                <a:ext cx="849" cy="1616"/>
              </a:xfrm>
              <a:custGeom>
                <a:avLst/>
                <a:gdLst>
                  <a:gd name="T0" fmla="+- 0 10482 9633"/>
                  <a:gd name="T1" fmla="*/ T0 w 849"/>
                  <a:gd name="T2" fmla="+- 0 7611 7611"/>
                  <a:gd name="T3" fmla="*/ 7611 h 1616"/>
                  <a:gd name="T4" fmla="+- 0 9633 9633"/>
                  <a:gd name="T5" fmla="*/ T4 w 849"/>
                  <a:gd name="T6" fmla="+- 0 9226 7611"/>
                  <a:gd name="T7" fmla="*/ 9226 h 1616"/>
                  <a:gd name="T8" fmla="+- 0 10482 9633"/>
                  <a:gd name="T9" fmla="*/ T8 w 849"/>
                  <a:gd name="T10" fmla="+- 0 8435 7611"/>
                  <a:gd name="T11" fmla="*/ 8435 h 1616"/>
                  <a:gd name="T12" fmla="+- 0 10482 9633"/>
                  <a:gd name="T13" fmla="*/ T12 w 849"/>
                  <a:gd name="T14" fmla="+- 0 7611 7611"/>
                  <a:gd name="T15" fmla="*/ 7611 h 1616"/>
                </a:gdLst>
                <a:ahLst/>
                <a:cxnLst>
                  <a:cxn ang="0">
                    <a:pos x="T1" y="T3"/>
                  </a:cxn>
                  <a:cxn ang="0">
                    <a:pos x="T5" y="T7"/>
                  </a:cxn>
                  <a:cxn ang="0">
                    <a:pos x="T9" y="T11"/>
                  </a:cxn>
                  <a:cxn ang="0">
                    <a:pos x="T13" y="T15"/>
                  </a:cxn>
                </a:cxnLst>
                <a:rect l="0" t="0" r="r" b="b"/>
                <a:pathLst>
                  <a:path w="849" h="1616">
                    <a:moveTo>
                      <a:pt x="849" y="0"/>
                    </a:moveTo>
                    <a:lnTo>
                      <a:pt x="0" y="1615"/>
                    </a:lnTo>
                    <a:lnTo>
                      <a:pt x="849" y="824"/>
                    </a:lnTo>
                    <a:lnTo>
                      <a:pt x="849"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7"/>
            <p:cNvGrpSpPr>
              <a:grpSpLocks/>
            </p:cNvGrpSpPr>
            <p:nvPr/>
          </p:nvGrpSpPr>
          <p:grpSpPr bwMode="auto">
            <a:xfrm>
              <a:off x="9069" y="7248"/>
              <a:ext cx="1413" cy="2507"/>
              <a:chOff x="9069" y="7248"/>
              <a:chExt cx="1413" cy="2507"/>
            </a:xfrm>
          </p:grpSpPr>
          <p:sp>
            <p:nvSpPr>
              <p:cNvPr id="123" name="Freeform 28"/>
              <p:cNvSpPr>
                <a:spLocks/>
              </p:cNvSpPr>
              <p:nvPr/>
            </p:nvSpPr>
            <p:spPr bwMode="auto">
              <a:xfrm>
                <a:off x="9069" y="7248"/>
                <a:ext cx="1413" cy="2507"/>
              </a:xfrm>
              <a:custGeom>
                <a:avLst/>
                <a:gdLst>
                  <a:gd name="T0" fmla="+- 0 10482 9069"/>
                  <a:gd name="T1" fmla="*/ T0 w 1413"/>
                  <a:gd name="T2" fmla="+- 0 7248 7248"/>
                  <a:gd name="T3" fmla="*/ 7248 h 2507"/>
                  <a:gd name="T4" fmla="+- 0 10316 9069"/>
                  <a:gd name="T5" fmla="*/ T4 w 1413"/>
                  <a:gd name="T6" fmla="+- 0 7374 7248"/>
                  <a:gd name="T7" fmla="*/ 7374 h 2507"/>
                  <a:gd name="T8" fmla="+- 0 9069 9069"/>
                  <a:gd name="T9" fmla="*/ T8 w 1413"/>
                  <a:gd name="T10" fmla="+- 0 9755 7248"/>
                  <a:gd name="T11" fmla="*/ 9755 h 2507"/>
                  <a:gd name="T12" fmla="+- 0 9641 9069"/>
                  <a:gd name="T13" fmla="*/ T12 w 1413"/>
                  <a:gd name="T14" fmla="+- 0 9211 7248"/>
                  <a:gd name="T15" fmla="*/ 9211 h 2507"/>
                  <a:gd name="T16" fmla="+- 0 10482 9069"/>
                  <a:gd name="T17" fmla="*/ T16 w 1413"/>
                  <a:gd name="T18" fmla="+- 0 7610 7248"/>
                  <a:gd name="T19" fmla="*/ 7610 h 2507"/>
                  <a:gd name="T20" fmla="+- 0 10482 9069"/>
                  <a:gd name="T21" fmla="*/ T20 w 1413"/>
                  <a:gd name="T22" fmla="+- 0 7248 7248"/>
                  <a:gd name="T23" fmla="*/ 7248 h 2507"/>
                </a:gdLst>
                <a:ahLst/>
                <a:cxnLst>
                  <a:cxn ang="0">
                    <a:pos x="T1" y="T3"/>
                  </a:cxn>
                  <a:cxn ang="0">
                    <a:pos x="T5" y="T7"/>
                  </a:cxn>
                  <a:cxn ang="0">
                    <a:pos x="T9" y="T11"/>
                  </a:cxn>
                  <a:cxn ang="0">
                    <a:pos x="T13" y="T15"/>
                  </a:cxn>
                  <a:cxn ang="0">
                    <a:pos x="T17" y="T19"/>
                  </a:cxn>
                  <a:cxn ang="0">
                    <a:pos x="T21" y="T23"/>
                  </a:cxn>
                </a:cxnLst>
                <a:rect l="0" t="0" r="r" b="b"/>
                <a:pathLst>
                  <a:path w="1413" h="2507">
                    <a:moveTo>
                      <a:pt x="1413" y="0"/>
                    </a:moveTo>
                    <a:lnTo>
                      <a:pt x="1247" y="126"/>
                    </a:lnTo>
                    <a:lnTo>
                      <a:pt x="0" y="2507"/>
                    </a:lnTo>
                    <a:lnTo>
                      <a:pt x="572" y="1963"/>
                    </a:lnTo>
                    <a:lnTo>
                      <a:pt x="1413" y="362"/>
                    </a:lnTo>
                    <a:lnTo>
                      <a:pt x="141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9"/>
            <p:cNvGrpSpPr>
              <a:grpSpLocks/>
            </p:cNvGrpSpPr>
            <p:nvPr/>
          </p:nvGrpSpPr>
          <p:grpSpPr bwMode="auto">
            <a:xfrm>
              <a:off x="7689" y="6732"/>
              <a:ext cx="1476" cy="375"/>
              <a:chOff x="7689" y="6732"/>
              <a:chExt cx="1476" cy="375"/>
            </a:xfrm>
          </p:grpSpPr>
          <p:sp>
            <p:nvSpPr>
              <p:cNvPr id="122" name="Freeform 30"/>
              <p:cNvSpPr>
                <a:spLocks/>
              </p:cNvSpPr>
              <p:nvPr/>
            </p:nvSpPr>
            <p:spPr bwMode="auto">
              <a:xfrm>
                <a:off x="7689" y="6732"/>
                <a:ext cx="1476" cy="375"/>
              </a:xfrm>
              <a:custGeom>
                <a:avLst/>
                <a:gdLst>
                  <a:gd name="T0" fmla="+- 0 7877 7689"/>
                  <a:gd name="T1" fmla="*/ T0 w 1476"/>
                  <a:gd name="T2" fmla="+- 0 6732 6732"/>
                  <a:gd name="T3" fmla="*/ 6732 h 375"/>
                  <a:gd name="T4" fmla="+- 0 7689 7689"/>
                  <a:gd name="T5" fmla="*/ T4 w 1476"/>
                  <a:gd name="T6" fmla="+- 0 6843 6732"/>
                  <a:gd name="T7" fmla="*/ 6843 h 375"/>
                  <a:gd name="T8" fmla="+- 0 8977 7689"/>
                  <a:gd name="T9" fmla="*/ T8 w 1476"/>
                  <a:gd name="T10" fmla="+- 0 7106 6732"/>
                  <a:gd name="T11" fmla="*/ 7106 h 375"/>
                  <a:gd name="T12" fmla="+- 0 9165 7689"/>
                  <a:gd name="T13" fmla="*/ T12 w 1476"/>
                  <a:gd name="T14" fmla="+- 0 6988 6732"/>
                  <a:gd name="T15" fmla="*/ 6988 h 375"/>
                  <a:gd name="T16" fmla="+- 0 7877 7689"/>
                  <a:gd name="T17" fmla="*/ T16 w 1476"/>
                  <a:gd name="T18" fmla="+- 0 6732 6732"/>
                  <a:gd name="T19" fmla="*/ 6732 h 375"/>
                </a:gdLst>
                <a:ahLst/>
                <a:cxnLst>
                  <a:cxn ang="0">
                    <a:pos x="T1" y="T3"/>
                  </a:cxn>
                  <a:cxn ang="0">
                    <a:pos x="T5" y="T7"/>
                  </a:cxn>
                  <a:cxn ang="0">
                    <a:pos x="T9" y="T11"/>
                  </a:cxn>
                  <a:cxn ang="0">
                    <a:pos x="T13" y="T15"/>
                  </a:cxn>
                  <a:cxn ang="0">
                    <a:pos x="T17" y="T19"/>
                  </a:cxn>
                </a:cxnLst>
                <a:rect l="0" t="0" r="r" b="b"/>
                <a:pathLst>
                  <a:path w="1476" h="375">
                    <a:moveTo>
                      <a:pt x="188" y="0"/>
                    </a:moveTo>
                    <a:lnTo>
                      <a:pt x="0" y="111"/>
                    </a:lnTo>
                    <a:lnTo>
                      <a:pt x="1288" y="374"/>
                    </a:lnTo>
                    <a:lnTo>
                      <a:pt x="1476" y="256"/>
                    </a:lnTo>
                    <a:lnTo>
                      <a:pt x="18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1"/>
            <p:cNvGrpSpPr>
              <a:grpSpLocks/>
            </p:cNvGrpSpPr>
            <p:nvPr/>
          </p:nvGrpSpPr>
          <p:grpSpPr bwMode="auto">
            <a:xfrm>
              <a:off x="8981" y="6990"/>
              <a:ext cx="1496" cy="390"/>
              <a:chOff x="8981" y="6990"/>
              <a:chExt cx="1496" cy="390"/>
            </a:xfrm>
          </p:grpSpPr>
          <p:sp>
            <p:nvSpPr>
              <p:cNvPr id="121" name="Freeform 32"/>
              <p:cNvSpPr>
                <a:spLocks/>
              </p:cNvSpPr>
              <p:nvPr/>
            </p:nvSpPr>
            <p:spPr bwMode="auto">
              <a:xfrm>
                <a:off x="8981" y="6990"/>
                <a:ext cx="1496" cy="390"/>
              </a:xfrm>
              <a:custGeom>
                <a:avLst/>
                <a:gdLst>
                  <a:gd name="T0" fmla="+- 0 9156 8981"/>
                  <a:gd name="T1" fmla="*/ T0 w 1496"/>
                  <a:gd name="T2" fmla="+- 0 6990 6990"/>
                  <a:gd name="T3" fmla="*/ 6990 h 390"/>
                  <a:gd name="T4" fmla="+- 0 8981 8981"/>
                  <a:gd name="T5" fmla="*/ T4 w 1496"/>
                  <a:gd name="T6" fmla="+- 0 7116 6990"/>
                  <a:gd name="T7" fmla="*/ 7116 h 390"/>
                  <a:gd name="T8" fmla="+- 0 10304 8981"/>
                  <a:gd name="T9" fmla="*/ T8 w 1496"/>
                  <a:gd name="T10" fmla="+- 0 7380 6990"/>
                  <a:gd name="T11" fmla="*/ 7380 h 390"/>
                  <a:gd name="T12" fmla="+- 0 10477 8981"/>
                  <a:gd name="T13" fmla="*/ T12 w 1496"/>
                  <a:gd name="T14" fmla="+- 0 7250 6990"/>
                  <a:gd name="T15" fmla="*/ 7250 h 390"/>
                  <a:gd name="T16" fmla="+- 0 9156 8981"/>
                  <a:gd name="T17" fmla="*/ T16 w 1496"/>
                  <a:gd name="T18" fmla="+- 0 6990 6990"/>
                  <a:gd name="T19" fmla="*/ 6990 h 390"/>
                </a:gdLst>
                <a:ahLst/>
                <a:cxnLst>
                  <a:cxn ang="0">
                    <a:pos x="T1" y="T3"/>
                  </a:cxn>
                  <a:cxn ang="0">
                    <a:pos x="T5" y="T7"/>
                  </a:cxn>
                  <a:cxn ang="0">
                    <a:pos x="T9" y="T11"/>
                  </a:cxn>
                  <a:cxn ang="0">
                    <a:pos x="T13" y="T15"/>
                  </a:cxn>
                  <a:cxn ang="0">
                    <a:pos x="T17" y="T19"/>
                  </a:cxn>
                </a:cxnLst>
                <a:rect l="0" t="0" r="r" b="b"/>
                <a:pathLst>
                  <a:path w="1496" h="390">
                    <a:moveTo>
                      <a:pt x="175" y="0"/>
                    </a:moveTo>
                    <a:lnTo>
                      <a:pt x="0" y="126"/>
                    </a:lnTo>
                    <a:lnTo>
                      <a:pt x="1323" y="390"/>
                    </a:lnTo>
                    <a:lnTo>
                      <a:pt x="1496" y="260"/>
                    </a:lnTo>
                    <a:lnTo>
                      <a:pt x="17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3"/>
            <p:cNvGrpSpPr>
              <a:grpSpLocks/>
            </p:cNvGrpSpPr>
            <p:nvPr/>
          </p:nvGrpSpPr>
          <p:grpSpPr bwMode="auto">
            <a:xfrm>
              <a:off x="7057" y="6844"/>
              <a:ext cx="1940" cy="666"/>
              <a:chOff x="7057" y="6844"/>
              <a:chExt cx="1940" cy="666"/>
            </a:xfrm>
          </p:grpSpPr>
          <p:sp>
            <p:nvSpPr>
              <p:cNvPr id="120" name="Freeform 34"/>
              <p:cNvSpPr>
                <a:spLocks/>
              </p:cNvSpPr>
              <p:nvPr/>
            </p:nvSpPr>
            <p:spPr bwMode="auto">
              <a:xfrm>
                <a:off x="7057" y="6844"/>
                <a:ext cx="1940" cy="666"/>
              </a:xfrm>
              <a:custGeom>
                <a:avLst/>
                <a:gdLst>
                  <a:gd name="T0" fmla="+- 0 7697 7057"/>
                  <a:gd name="T1" fmla="*/ T0 w 1940"/>
                  <a:gd name="T2" fmla="+- 0 6844 6844"/>
                  <a:gd name="T3" fmla="*/ 6844 h 666"/>
                  <a:gd name="T4" fmla="+- 0 7057 7057"/>
                  <a:gd name="T5" fmla="*/ T4 w 1940"/>
                  <a:gd name="T6" fmla="+- 0 7207 6844"/>
                  <a:gd name="T7" fmla="*/ 7207 h 666"/>
                  <a:gd name="T8" fmla="+- 0 8389 7057"/>
                  <a:gd name="T9" fmla="*/ T8 w 1940"/>
                  <a:gd name="T10" fmla="+- 0 7510 6844"/>
                  <a:gd name="T11" fmla="*/ 7510 h 666"/>
                  <a:gd name="T12" fmla="+- 0 8997 7057"/>
                  <a:gd name="T13" fmla="*/ T12 w 1940"/>
                  <a:gd name="T14" fmla="+- 0 7110 6844"/>
                  <a:gd name="T15" fmla="*/ 7110 h 666"/>
                  <a:gd name="T16" fmla="+- 0 7697 7057"/>
                  <a:gd name="T17" fmla="*/ T16 w 1940"/>
                  <a:gd name="T18" fmla="+- 0 6844 6844"/>
                  <a:gd name="T19" fmla="*/ 6844 h 666"/>
                </a:gdLst>
                <a:ahLst/>
                <a:cxnLst>
                  <a:cxn ang="0">
                    <a:pos x="T1" y="T3"/>
                  </a:cxn>
                  <a:cxn ang="0">
                    <a:pos x="T5" y="T7"/>
                  </a:cxn>
                  <a:cxn ang="0">
                    <a:pos x="T9" y="T11"/>
                  </a:cxn>
                  <a:cxn ang="0">
                    <a:pos x="T13" y="T15"/>
                  </a:cxn>
                  <a:cxn ang="0">
                    <a:pos x="T17" y="T19"/>
                  </a:cxn>
                </a:cxnLst>
                <a:rect l="0" t="0" r="r" b="b"/>
                <a:pathLst>
                  <a:path w="1940" h="666">
                    <a:moveTo>
                      <a:pt x="640" y="0"/>
                    </a:moveTo>
                    <a:lnTo>
                      <a:pt x="0" y="363"/>
                    </a:lnTo>
                    <a:lnTo>
                      <a:pt x="1332" y="666"/>
                    </a:lnTo>
                    <a:lnTo>
                      <a:pt x="1940" y="266"/>
                    </a:lnTo>
                    <a:lnTo>
                      <a:pt x="64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5"/>
            <p:cNvGrpSpPr>
              <a:grpSpLocks/>
            </p:cNvGrpSpPr>
            <p:nvPr/>
          </p:nvGrpSpPr>
          <p:grpSpPr bwMode="auto">
            <a:xfrm>
              <a:off x="11187" y="8356"/>
              <a:ext cx="1456" cy="910"/>
              <a:chOff x="11187" y="8356"/>
              <a:chExt cx="1456" cy="910"/>
            </a:xfrm>
          </p:grpSpPr>
          <p:sp>
            <p:nvSpPr>
              <p:cNvPr id="119" name="Freeform 36"/>
              <p:cNvSpPr>
                <a:spLocks/>
              </p:cNvSpPr>
              <p:nvPr/>
            </p:nvSpPr>
            <p:spPr bwMode="auto">
              <a:xfrm>
                <a:off x="11187" y="8356"/>
                <a:ext cx="1456" cy="910"/>
              </a:xfrm>
              <a:custGeom>
                <a:avLst/>
                <a:gdLst>
                  <a:gd name="T0" fmla="+- 0 11187 11187"/>
                  <a:gd name="T1" fmla="*/ T0 w 1456"/>
                  <a:gd name="T2" fmla="+- 0 8356 8356"/>
                  <a:gd name="T3" fmla="*/ 8356 h 910"/>
                  <a:gd name="T4" fmla="+- 0 11187 11187"/>
                  <a:gd name="T5" fmla="*/ T4 w 1456"/>
                  <a:gd name="T6" fmla="+- 0 8893 8356"/>
                  <a:gd name="T7" fmla="*/ 8893 h 910"/>
                  <a:gd name="T8" fmla="+- 0 12642 11187"/>
                  <a:gd name="T9" fmla="*/ T8 w 1456"/>
                  <a:gd name="T10" fmla="+- 0 9266 8356"/>
                  <a:gd name="T11" fmla="*/ 9266 h 910"/>
                  <a:gd name="T12" fmla="+- 0 12641 11187"/>
                  <a:gd name="T13" fmla="*/ T12 w 1456"/>
                  <a:gd name="T14" fmla="+- 0 8724 8356"/>
                  <a:gd name="T15" fmla="*/ 8724 h 910"/>
                  <a:gd name="T16" fmla="+- 0 11187 11187"/>
                  <a:gd name="T17" fmla="*/ T16 w 1456"/>
                  <a:gd name="T18" fmla="+- 0 8356 8356"/>
                  <a:gd name="T19" fmla="*/ 8356 h 910"/>
                </a:gdLst>
                <a:ahLst/>
                <a:cxnLst>
                  <a:cxn ang="0">
                    <a:pos x="T1" y="T3"/>
                  </a:cxn>
                  <a:cxn ang="0">
                    <a:pos x="T5" y="T7"/>
                  </a:cxn>
                  <a:cxn ang="0">
                    <a:pos x="T9" y="T11"/>
                  </a:cxn>
                  <a:cxn ang="0">
                    <a:pos x="T13" y="T15"/>
                  </a:cxn>
                  <a:cxn ang="0">
                    <a:pos x="T17" y="T19"/>
                  </a:cxn>
                </a:cxnLst>
                <a:rect l="0" t="0" r="r" b="b"/>
                <a:pathLst>
                  <a:path w="1456" h="910">
                    <a:moveTo>
                      <a:pt x="0" y="0"/>
                    </a:moveTo>
                    <a:lnTo>
                      <a:pt x="0" y="537"/>
                    </a:lnTo>
                    <a:lnTo>
                      <a:pt x="1455" y="910"/>
                    </a:lnTo>
                    <a:lnTo>
                      <a:pt x="1454" y="368"/>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37"/>
            <p:cNvGrpSpPr>
              <a:grpSpLocks/>
            </p:cNvGrpSpPr>
            <p:nvPr/>
          </p:nvGrpSpPr>
          <p:grpSpPr bwMode="auto">
            <a:xfrm>
              <a:off x="14656" y="7627"/>
              <a:ext cx="849" cy="1616"/>
              <a:chOff x="14656" y="7627"/>
              <a:chExt cx="849" cy="1616"/>
            </a:xfrm>
          </p:grpSpPr>
          <p:sp>
            <p:nvSpPr>
              <p:cNvPr id="118" name="Freeform 38"/>
              <p:cNvSpPr>
                <a:spLocks/>
              </p:cNvSpPr>
              <p:nvPr/>
            </p:nvSpPr>
            <p:spPr bwMode="auto">
              <a:xfrm>
                <a:off x="14656" y="7627"/>
                <a:ext cx="849" cy="1616"/>
              </a:xfrm>
              <a:custGeom>
                <a:avLst/>
                <a:gdLst>
                  <a:gd name="T0" fmla="+- 0 15506 14656"/>
                  <a:gd name="T1" fmla="*/ T0 w 849"/>
                  <a:gd name="T2" fmla="+- 0 7627 7627"/>
                  <a:gd name="T3" fmla="*/ 7627 h 1616"/>
                  <a:gd name="T4" fmla="+- 0 14656 14656"/>
                  <a:gd name="T5" fmla="*/ T4 w 849"/>
                  <a:gd name="T6" fmla="+- 0 9243 7627"/>
                  <a:gd name="T7" fmla="*/ 9243 h 1616"/>
                  <a:gd name="T8" fmla="+- 0 15506 14656"/>
                  <a:gd name="T9" fmla="*/ T8 w 849"/>
                  <a:gd name="T10" fmla="+- 0 8451 7627"/>
                  <a:gd name="T11" fmla="*/ 8451 h 1616"/>
                  <a:gd name="T12" fmla="+- 0 15506 14656"/>
                  <a:gd name="T13" fmla="*/ T12 w 849"/>
                  <a:gd name="T14" fmla="+- 0 7627 7627"/>
                  <a:gd name="T15" fmla="*/ 7627 h 1616"/>
                </a:gdLst>
                <a:ahLst/>
                <a:cxnLst>
                  <a:cxn ang="0">
                    <a:pos x="T1" y="T3"/>
                  </a:cxn>
                  <a:cxn ang="0">
                    <a:pos x="T5" y="T7"/>
                  </a:cxn>
                  <a:cxn ang="0">
                    <a:pos x="T9" y="T11"/>
                  </a:cxn>
                  <a:cxn ang="0">
                    <a:pos x="T13" y="T15"/>
                  </a:cxn>
                </a:cxnLst>
                <a:rect l="0" t="0" r="r" b="b"/>
                <a:pathLst>
                  <a:path w="849" h="1616">
                    <a:moveTo>
                      <a:pt x="850" y="0"/>
                    </a:moveTo>
                    <a:lnTo>
                      <a:pt x="0" y="1616"/>
                    </a:lnTo>
                    <a:lnTo>
                      <a:pt x="850" y="824"/>
                    </a:lnTo>
                    <a:lnTo>
                      <a:pt x="85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39"/>
            <p:cNvGrpSpPr>
              <a:grpSpLocks/>
            </p:cNvGrpSpPr>
            <p:nvPr/>
          </p:nvGrpSpPr>
          <p:grpSpPr bwMode="auto">
            <a:xfrm>
              <a:off x="14092" y="7264"/>
              <a:ext cx="1413" cy="2507"/>
              <a:chOff x="14092" y="7264"/>
              <a:chExt cx="1413" cy="2507"/>
            </a:xfrm>
          </p:grpSpPr>
          <p:sp>
            <p:nvSpPr>
              <p:cNvPr id="117" name="Freeform 40"/>
              <p:cNvSpPr>
                <a:spLocks/>
              </p:cNvSpPr>
              <p:nvPr/>
            </p:nvSpPr>
            <p:spPr bwMode="auto">
              <a:xfrm>
                <a:off x="14092" y="7264"/>
                <a:ext cx="1413" cy="2507"/>
              </a:xfrm>
              <a:custGeom>
                <a:avLst/>
                <a:gdLst>
                  <a:gd name="T0" fmla="+- 0 15506 14092"/>
                  <a:gd name="T1" fmla="*/ T0 w 1413"/>
                  <a:gd name="T2" fmla="+- 0 7264 7264"/>
                  <a:gd name="T3" fmla="*/ 7264 h 2507"/>
                  <a:gd name="T4" fmla="+- 0 15339 14092"/>
                  <a:gd name="T5" fmla="*/ T4 w 1413"/>
                  <a:gd name="T6" fmla="+- 0 7390 7264"/>
                  <a:gd name="T7" fmla="*/ 7390 h 2507"/>
                  <a:gd name="T8" fmla="+- 0 14092 14092"/>
                  <a:gd name="T9" fmla="*/ T8 w 1413"/>
                  <a:gd name="T10" fmla="+- 0 9771 7264"/>
                  <a:gd name="T11" fmla="*/ 9771 h 2507"/>
                  <a:gd name="T12" fmla="+- 0 14664 14092"/>
                  <a:gd name="T13" fmla="*/ T12 w 1413"/>
                  <a:gd name="T14" fmla="+- 0 9227 7264"/>
                  <a:gd name="T15" fmla="*/ 9227 h 2507"/>
                  <a:gd name="T16" fmla="+- 0 15506 14092"/>
                  <a:gd name="T17" fmla="*/ T16 w 1413"/>
                  <a:gd name="T18" fmla="+- 0 7626 7264"/>
                  <a:gd name="T19" fmla="*/ 7626 h 2507"/>
                  <a:gd name="T20" fmla="+- 0 15506 14092"/>
                  <a:gd name="T21" fmla="*/ T20 w 1413"/>
                  <a:gd name="T22" fmla="+- 0 7264 7264"/>
                  <a:gd name="T23" fmla="*/ 7264 h 2507"/>
                </a:gdLst>
                <a:ahLst/>
                <a:cxnLst>
                  <a:cxn ang="0">
                    <a:pos x="T1" y="T3"/>
                  </a:cxn>
                  <a:cxn ang="0">
                    <a:pos x="T5" y="T7"/>
                  </a:cxn>
                  <a:cxn ang="0">
                    <a:pos x="T9" y="T11"/>
                  </a:cxn>
                  <a:cxn ang="0">
                    <a:pos x="T13" y="T15"/>
                  </a:cxn>
                  <a:cxn ang="0">
                    <a:pos x="T17" y="T19"/>
                  </a:cxn>
                  <a:cxn ang="0">
                    <a:pos x="T21" y="T23"/>
                  </a:cxn>
                </a:cxnLst>
                <a:rect l="0" t="0" r="r" b="b"/>
                <a:pathLst>
                  <a:path w="1413" h="2507">
                    <a:moveTo>
                      <a:pt x="1414" y="0"/>
                    </a:moveTo>
                    <a:lnTo>
                      <a:pt x="1247" y="126"/>
                    </a:lnTo>
                    <a:lnTo>
                      <a:pt x="0" y="2507"/>
                    </a:lnTo>
                    <a:lnTo>
                      <a:pt x="572" y="1963"/>
                    </a:lnTo>
                    <a:lnTo>
                      <a:pt x="1414" y="362"/>
                    </a:lnTo>
                    <a:lnTo>
                      <a:pt x="141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1"/>
            <p:cNvGrpSpPr>
              <a:grpSpLocks/>
            </p:cNvGrpSpPr>
            <p:nvPr/>
          </p:nvGrpSpPr>
          <p:grpSpPr bwMode="auto">
            <a:xfrm>
              <a:off x="12713" y="6748"/>
              <a:ext cx="1476" cy="375"/>
              <a:chOff x="12713" y="6748"/>
              <a:chExt cx="1476" cy="375"/>
            </a:xfrm>
          </p:grpSpPr>
          <p:sp>
            <p:nvSpPr>
              <p:cNvPr id="116" name="Freeform 42"/>
              <p:cNvSpPr>
                <a:spLocks/>
              </p:cNvSpPr>
              <p:nvPr/>
            </p:nvSpPr>
            <p:spPr bwMode="auto">
              <a:xfrm>
                <a:off x="12713" y="6748"/>
                <a:ext cx="1476" cy="375"/>
              </a:xfrm>
              <a:custGeom>
                <a:avLst/>
                <a:gdLst>
                  <a:gd name="T0" fmla="+- 0 12901 12713"/>
                  <a:gd name="T1" fmla="*/ T0 w 1476"/>
                  <a:gd name="T2" fmla="+- 0 6748 6748"/>
                  <a:gd name="T3" fmla="*/ 6748 h 375"/>
                  <a:gd name="T4" fmla="+- 0 12713 12713"/>
                  <a:gd name="T5" fmla="*/ T4 w 1476"/>
                  <a:gd name="T6" fmla="+- 0 6859 6748"/>
                  <a:gd name="T7" fmla="*/ 6859 h 375"/>
                  <a:gd name="T8" fmla="+- 0 14000 12713"/>
                  <a:gd name="T9" fmla="*/ T8 w 1476"/>
                  <a:gd name="T10" fmla="+- 0 7123 6748"/>
                  <a:gd name="T11" fmla="*/ 7123 h 375"/>
                  <a:gd name="T12" fmla="+- 0 14189 12713"/>
                  <a:gd name="T13" fmla="*/ T12 w 1476"/>
                  <a:gd name="T14" fmla="+- 0 7004 6748"/>
                  <a:gd name="T15" fmla="*/ 7004 h 375"/>
                  <a:gd name="T16" fmla="+- 0 12901 12713"/>
                  <a:gd name="T17" fmla="*/ T16 w 1476"/>
                  <a:gd name="T18" fmla="+- 0 6748 6748"/>
                  <a:gd name="T19" fmla="*/ 6748 h 375"/>
                </a:gdLst>
                <a:ahLst/>
                <a:cxnLst>
                  <a:cxn ang="0">
                    <a:pos x="T1" y="T3"/>
                  </a:cxn>
                  <a:cxn ang="0">
                    <a:pos x="T5" y="T7"/>
                  </a:cxn>
                  <a:cxn ang="0">
                    <a:pos x="T9" y="T11"/>
                  </a:cxn>
                  <a:cxn ang="0">
                    <a:pos x="T13" y="T15"/>
                  </a:cxn>
                  <a:cxn ang="0">
                    <a:pos x="T17" y="T19"/>
                  </a:cxn>
                </a:cxnLst>
                <a:rect l="0" t="0" r="r" b="b"/>
                <a:pathLst>
                  <a:path w="1476" h="375">
                    <a:moveTo>
                      <a:pt x="188" y="0"/>
                    </a:moveTo>
                    <a:lnTo>
                      <a:pt x="0" y="111"/>
                    </a:lnTo>
                    <a:lnTo>
                      <a:pt x="1287" y="375"/>
                    </a:lnTo>
                    <a:lnTo>
                      <a:pt x="1476" y="256"/>
                    </a:lnTo>
                    <a:lnTo>
                      <a:pt x="18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3"/>
            <p:cNvGrpSpPr>
              <a:grpSpLocks/>
            </p:cNvGrpSpPr>
            <p:nvPr/>
          </p:nvGrpSpPr>
          <p:grpSpPr bwMode="auto">
            <a:xfrm>
              <a:off x="14005" y="7006"/>
              <a:ext cx="1496" cy="390"/>
              <a:chOff x="14005" y="7006"/>
              <a:chExt cx="1496" cy="390"/>
            </a:xfrm>
          </p:grpSpPr>
          <p:sp>
            <p:nvSpPr>
              <p:cNvPr id="115" name="Freeform 44"/>
              <p:cNvSpPr>
                <a:spLocks/>
              </p:cNvSpPr>
              <p:nvPr/>
            </p:nvSpPr>
            <p:spPr bwMode="auto">
              <a:xfrm>
                <a:off x="14005" y="7006"/>
                <a:ext cx="1496" cy="390"/>
              </a:xfrm>
              <a:custGeom>
                <a:avLst/>
                <a:gdLst>
                  <a:gd name="T0" fmla="+- 0 14180 14005"/>
                  <a:gd name="T1" fmla="*/ T0 w 1496"/>
                  <a:gd name="T2" fmla="+- 0 7006 7006"/>
                  <a:gd name="T3" fmla="*/ 7006 h 390"/>
                  <a:gd name="T4" fmla="+- 0 14005 14005"/>
                  <a:gd name="T5" fmla="*/ T4 w 1496"/>
                  <a:gd name="T6" fmla="+- 0 7132 7006"/>
                  <a:gd name="T7" fmla="*/ 7132 h 390"/>
                  <a:gd name="T8" fmla="+- 0 15328 14005"/>
                  <a:gd name="T9" fmla="*/ T8 w 1496"/>
                  <a:gd name="T10" fmla="+- 0 7396 7006"/>
                  <a:gd name="T11" fmla="*/ 7396 h 390"/>
                  <a:gd name="T12" fmla="+- 0 15501 14005"/>
                  <a:gd name="T13" fmla="*/ T12 w 1496"/>
                  <a:gd name="T14" fmla="+- 0 7266 7006"/>
                  <a:gd name="T15" fmla="*/ 7266 h 390"/>
                  <a:gd name="T16" fmla="+- 0 14180 14005"/>
                  <a:gd name="T17" fmla="*/ T16 w 1496"/>
                  <a:gd name="T18" fmla="+- 0 7006 7006"/>
                  <a:gd name="T19" fmla="*/ 7006 h 390"/>
                </a:gdLst>
                <a:ahLst/>
                <a:cxnLst>
                  <a:cxn ang="0">
                    <a:pos x="T1" y="T3"/>
                  </a:cxn>
                  <a:cxn ang="0">
                    <a:pos x="T5" y="T7"/>
                  </a:cxn>
                  <a:cxn ang="0">
                    <a:pos x="T9" y="T11"/>
                  </a:cxn>
                  <a:cxn ang="0">
                    <a:pos x="T13" y="T15"/>
                  </a:cxn>
                  <a:cxn ang="0">
                    <a:pos x="T17" y="T19"/>
                  </a:cxn>
                </a:cxnLst>
                <a:rect l="0" t="0" r="r" b="b"/>
                <a:pathLst>
                  <a:path w="1496" h="390">
                    <a:moveTo>
                      <a:pt x="175" y="0"/>
                    </a:moveTo>
                    <a:lnTo>
                      <a:pt x="0" y="126"/>
                    </a:lnTo>
                    <a:lnTo>
                      <a:pt x="1323" y="390"/>
                    </a:lnTo>
                    <a:lnTo>
                      <a:pt x="1496" y="260"/>
                    </a:lnTo>
                    <a:lnTo>
                      <a:pt x="17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5"/>
            <p:cNvGrpSpPr>
              <a:grpSpLocks/>
            </p:cNvGrpSpPr>
            <p:nvPr/>
          </p:nvGrpSpPr>
          <p:grpSpPr bwMode="auto">
            <a:xfrm>
              <a:off x="12081" y="6860"/>
              <a:ext cx="1940" cy="666"/>
              <a:chOff x="12081" y="6860"/>
              <a:chExt cx="1940" cy="666"/>
            </a:xfrm>
          </p:grpSpPr>
          <p:sp>
            <p:nvSpPr>
              <p:cNvPr id="114" name="Freeform 46"/>
              <p:cNvSpPr>
                <a:spLocks/>
              </p:cNvSpPr>
              <p:nvPr/>
            </p:nvSpPr>
            <p:spPr bwMode="auto">
              <a:xfrm>
                <a:off x="12081" y="6860"/>
                <a:ext cx="1940" cy="666"/>
              </a:xfrm>
              <a:custGeom>
                <a:avLst/>
                <a:gdLst>
                  <a:gd name="T0" fmla="+- 0 12720 12081"/>
                  <a:gd name="T1" fmla="*/ T0 w 1940"/>
                  <a:gd name="T2" fmla="+- 0 6860 6860"/>
                  <a:gd name="T3" fmla="*/ 6860 h 666"/>
                  <a:gd name="T4" fmla="+- 0 12081 12081"/>
                  <a:gd name="T5" fmla="*/ T4 w 1940"/>
                  <a:gd name="T6" fmla="+- 0 7224 6860"/>
                  <a:gd name="T7" fmla="*/ 7224 h 666"/>
                  <a:gd name="T8" fmla="+- 0 13413 12081"/>
                  <a:gd name="T9" fmla="*/ T8 w 1940"/>
                  <a:gd name="T10" fmla="+- 0 7526 6860"/>
                  <a:gd name="T11" fmla="*/ 7526 h 666"/>
                  <a:gd name="T12" fmla="+- 0 14021 12081"/>
                  <a:gd name="T13" fmla="*/ T12 w 1940"/>
                  <a:gd name="T14" fmla="+- 0 7126 6860"/>
                  <a:gd name="T15" fmla="*/ 7126 h 666"/>
                  <a:gd name="T16" fmla="+- 0 12720 12081"/>
                  <a:gd name="T17" fmla="*/ T16 w 1940"/>
                  <a:gd name="T18" fmla="+- 0 6860 6860"/>
                  <a:gd name="T19" fmla="*/ 6860 h 666"/>
                </a:gdLst>
                <a:ahLst/>
                <a:cxnLst>
                  <a:cxn ang="0">
                    <a:pos x="T1" y="T3"/>
                  </a:cxn>
                  <a:cxn ang="0">
                    <a:pos x="T5" y="T7"/>
                  </a:cxn>
                  <a:cxn ang="0">
                    <a:pos x="T9" y="T11"/>
                  </a:cxn>
                  <a:cxn ang="0">
                    <a:pos x="T13" y="T15"/>
                  </a:cxn>
                  <a:cxn ang="0">
                    <a:pos x="T17" y="T19"/>
                  </a:cxn>
                </a:cxnLst>
                <a:rect l="0" t="0" r="r" b="b"/>
                <a:pathLst>
                  <a:path w="1940" h="666">
                    <a:moveTo>
                      <a:pt x="639" y="0"/>
                    </a:moveTo>
                    <a:lnTo>
                      <a:pt x="0" y="364"/>
                    </a:lnTo>
                    <a:lnTo>
                      <a:pt x="1332" y="666"/>
                    </a:lnTo>
                    <a:lnTo>
                      <a:pt x="1940" y="266"/>
                    </a:lnTo>
                    <a:lnTo>
                      <a:pt x="639"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7"/>
            <p:cNvGrpSpPr>
              <a:grpSpLocks/>
            </p:cNvGrpSpPr>
            <p:nvPr/>
          </p:nvGrpSpPr>
          <p:grpSpPr bwMode="auto">
            <a:xfrm>
              <a:off x="3557" y="7137"/>
              <a:ext cx="1893" cy="1202"/>
              <a:chOff x="3557" y="7137"/>
              <a:chExt cx="1893" cy="1202"/>
            </a:xfrm>
          </p:grpSpPr>
          <p:sp>
            <p:nvSpPr>
              <p:cNvPr id="113" name="Freeform 48"/>
              <p:cNvSpPr>
                <a:spLocks/>
              </p:cNvSpPr>
              <p:nvPr/>
            </p:nvSpPr>
            <p:spPr bwMode="auto">
              <a:xfrm>
                <a:off x="3557" y="7137"/>
                <a:ext cx="1893" cy="1202"/>
              </a:xfrm>
              <a:custGeom>
                <a:avLst/>
                <a:gdLst>
                  <a:gd name="T0" fmla="+- 0 4995 3557"/>
                  <a:gd name="T1" fmla="*/ T0 w 1893"/>
                  <a:gd name="T2" fmla="+- 0 7137 7137"/>
                  <a:gd name="T3" fmla="*/ 7137 h 1202"/>
                  <a:gd name="T4" fmla="+- 0 3557 3557"/>
                  <a:gd name="T5" fmla="*/ T4 w 1893"/>
                  <a:gd name="T6" fmla="+- 0 8221 7137"/>
                  <a:gd name="T7" fmla="*/ 8221 h 1202"/>
                  <a:gd name="T8" fmla="+- 0 4040 3557"/>
                  <a:gd name="T9" fmla="*/ T8 w 1893"/>
                  <a:gd name="T10" fmla="+- 0 8339 7137"/>
                  <a:gd name="T11" fmla="*/ 8339 h 1202"/>
                  <a:gd name="T12" fmla="+- 0 5449 3557"/>
                  <a:gd name="T13" fmla="*/ T12 w 1893"/>
                  <a:gd name="T14" fmla="+- 0 7238 7137"/>
                  <a:gd name="T15" fmla="*/ 7238 h 1202"/>
                  <a:gd name="T16" fmla="+- 0 4995 3557"/>
                  <a:gd name="T17" fmla="*/ T16 w 1893"/>
                  <a:gd name="T18" fmla="+- 0 7137 7137"/>
                  <a:gd name="T19" fmla="*/ 7137 h 1202"/>
                </a:gdLst>
                <a:ahLst/>
                <a:cxnLst>
                  <a:cxn ang="0">
                    <a:pos x="T1" y="T3"/>
                  </a:cxn>
                  <a:cxn ang="0">
                    <a:pos x="T5" y="T7"/>
                  </a:cxn>
                  <a:cxn ang="0">
                    <a:pos x="T9" y="T11"/>
                  </a:cxn>
                  <a:cxn ang="0">
                    <a:pos x="T13" y="T15"/>
                  </a:cxn>
                  <a:cxn ang="0">
                    <a:pos x="T17" y="T19"/>
                  </a:cxn>
                </a:cxnLst>
                <a:rect l="0" t="0" r="r" b="b"/>
                <a:pathLst>
                  <a:path w="1893" h="1202">
                    <a:moveTo>
                      <a:pt x="1438" y="0"/>
                    </a:moveTo>
                    <a:lnTo>
                      <a:pt x="0" y="1084"/>
                    </a:lnTo>
                    <a:lnTo>
                      <a:pt x="483" y="1202"/>
                    </a:lnTo>
                    <a:lnTo>
                      <a:pt x="1892" y="101"/>
                    </a:lnTo>
                    <a:lnTo>
                      <a:pt x="143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49"/>
            <p:cNvGrpSpPr>
              <a:grpSpLocks/>
            </p:cNvGrpSpPr>
            <p:nvPr/>
          </p:nvGrpSpPr>
          <p:grpSpPr bwMode="auto">
            <a:xfrm>
              <a:off x="4004" y="7240"/>
              <a:ext cx="1426" cy="1213"/>
              <a:chOff x="4004" y="7240"/>
              <a:chExt cx="1426" cy="1213"/>
            </a:xfrm>
          </p:grpSpPr>
          <p:sp>
            <p:nvSpPr>
              <p:cNvPr id="112" name="Freeform 50"/>
              <p:cNvSpPr>
                <a:spLocks/>
              </p:cNvSpPr>
              <p:nvPr/>
            </p:nvSpPr>
            <p:spPr bwMode="auto">
              <a:xfrm>
                <a:off x="4004" y="7240"/>
                <a:ext cx="1426" cy="1213"/>
              </a:xfrm>
              <a:custGeom>
                <a:avLst/>
                <a:gdLst>
                  <a:gd name="T0" fmla="+- 0 5423 4004"/>
                  <a:gd name="T1" fmla="*/ T0 w 1426"/>
                  <a:gd name="T2" fmla="+- 0 7240 7240"/>
                  <a:gd name="T3" fmla="*/ 7240 h 1213"/>
                  <a:gd name="T4" fmla="+- 0 4004 4004"/>
                  <a:gd name="T5" fmla="*/ T4 w 1426"/>
                  <a:gd name="T6" fmla="+- 0 8327 7240"/>
                  <a:gd name="T7" fmla="*/ 8327 h 1213"/>
                  <a:gd name="T8" fmla="+- 0 4012 4004"/>
                  <a:gd name="T9" fmla="*/ T8 w 1426"/>
                  <a:gd name="T10" fmla="+- 0 8453 7240"/>
                  <a:gd name="T11" fmla="*/ 8453 h 1213"/>
                  <a:gd name="T12" fmla="+- 0 5429 4004"/>
                  <a:gd name="T13" fmla="*/ T12 w 1426"/>
                  <a:gd name="T14" fmla="+- 0 7357 7240"/>
                  <a:gd name="T15" fmla="*/ 7357 h 1213"/>
                  <a:gd name="T16" fmla="+- 0 5423 4004"/>
                  <a:gd name="T17" fmla="*/ T16 w 1426"/>
                  <a:gd name="T18" fmla="+- 0 7240 7240"/>
                  <a:gd name="T19" fmla="*/ 7240 h 1213"/>
                </a:gdLst>
                <a:ahLst/>
                <a:cxnLst>
                  <a:cxn ang="0">
                    <a:pos x="T1" y="T3"/>
                  </a:cxn>
                  <a:cxn ang="0">
                    <a:pos x="T5" y="T7"/>
                  </a:cxn>
                  <a:cxn ang="0">
                    <a:pos x="T9" y="T11"/>
                  </a:cxn>
                  <a:cxn ang="0">
                    <a:pos x="T13" y="T15"/>
                  </a:cxn>
                  <a:cxn ang="0">
                    <a:pos x="T17" y="T19"/>
                  </a:cxn>
                </a:cxnLst>
                <a:rect l="0" t="0" r="r" b="b"/>
                <a:pathLst>
                  <a:path w="1426" h="1213">
                    <a:moveTo>
                      <a:pt x="1419" y="0"/>
                    </a:moveTo>
                    <a:lnTo>
                      <a:pt x="0" y="1087"/>
                    </a:lnTo>
                    <a:lnTo>
                      <a:pt x="8" y="1213"/>
                    </a:lnTo>
                    <a:lnTo>
                      <a:pt x="1425" y="117"/>
                    </a:lnTo>
                    <a:lnTo>
                      <a:pt x="141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1"/>
            <p:cNvGrpSpPr>
              <a:grpSpLocks/>
            </p:cNvGrpSpPr>
            <p:nvPr/>
          </p:nvGrpSpPr>
          <p:grpSpPr bwMode="auto">
            <a:xfrm>
              <a:off x="2051" y="6877"/>
              <a:ext cx="2070" cy="1118"/>
              <a:chOff x="2051" y="6877"/>
              <a:chExt cx="2070" cy="1118"/>
            </a:xfrm>
          </p:grpSpPr>
          <p:sp>
            <p:nvSpPr>
              <p:cNvPr id="111" name="Freeform 52"/>
              <p:cNvSpPr>
                <a:spLocks/>
              </p:cNvSpPr>
              <p:nvPr/>
            </p:nvSpPr>
            <p:spPr bwMode="auto">
              <a:xfrm>
                <a:off x="2051" y="6877"/>
                <a:ext cx="2070" cy="1118"/>
              </a:xfrm>
              <a:custGeom>
                <a:avLst/>
                <a:gdLst>
                  <a:gd name="T0" fmla="+- 0 3669 2051"/>
                  <a:gd name="T1" fmla="*/ T0 w 2070"/>
                  <a:gd name="T2" fmla="+- 0 6877 6877"/>
                  <a:gd name="T3" fmla="*/ 6877 h 1118"/>
                  <a:gd name="T4" fmla="+- 0 2051 2051"/>
                  <a:gd name="T5" fmla="*/ T4 w 2070"/>
                  <a:gd name="T6" fmla="+- 0 7875 6877"/>
                  <a:gd name="T7" fmla="*/ 7875 h 1118"/>
                  <a:gd name="T8" fmla="+- 0 2580 2051"/>
                  <a:gd name="T9" fmla="*/ T8 w 2070"/>
                  <a:gd name="T10" fmla="+- 0 7995 6877"/>
                  <a:gd name="T11" fmla="*/ 7995 h 1118"/>
                  <a:gd name="T12" fmla="+- 0 4121 2051"/>
                  <a:gd name="T13" fmla="*/ T12 w 2070"/>
                  <a:gd name="T14" fmla="+- 0 6966 6877"/>
                  <a:gd name="T15" fmla="*/ 6966 h 1118"/>
                  <a:gd name="T16" fmla="+- 0 3669 2051"/>
                  <a:gd name="T17" fmla="*/ T16 w 2070"/>
                  <a:gd name="T18" fmla="+- 0 6877 6877"/>
                  <a:gd name="T19" fmla="*/ 6877 h 1118"/>
                </a:gdLst>
                <a:ahLst/>
                <a:cxnLst>
                  <a:cxn ang="0">
                    <a:pos x="T1" y="T3"/>
                  </a:cxn>
                  <a:cxn ang="0">
                    <a:pos x="T5" y="T7"/>
                  </a:cxn>
                  <a:cxn ang="0">
                    <a:pos x="T9" y="T11"/>
                  </a:cxn>
                  <a:cxn ang="0">
                    <a:pos x="T13" y="T15"/>
                  </a:cxn>
                  <a:cxn ang="0">
                    <a:pos x="T17" y="T19"/>
                  </a:cxn>
                </a:cxnLst>
                <a:rect l="0" t="0" r="r" b="b"/>
                <a:pathLst>
                  <a:path w="2070" h="1118">
                    <a:moveTo>
                      <a:pt x="1618" y="0"/>
                    </a:moveTo>
                    <a:lnTo>
                      <a:pt x="0" y="998"/>
                    </a:lnTo>
                    <a:lnTo>
                      <a:pt x="529" y="1118"/>
                    </a:lnTo>
                    <a:lnTo>
                      <a:pt x="2070" y="89"/>
                    </a:lnTo>
                    <a:lnTo>
                      <a:pt x="161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3"/>
            <p:cNvGrpSpPr>
              <a:grpSpLocks/>
            </p:cNvGrpSpPr>
            <p:nvPr/>
          </p:nvGrpSpPr>
          <p:grpSpPr bwMode="auto">
            <a:xfrm>
              <a:off x="2717" y="8218"/>
              <a:ext cx="1290" cy="905"/>
              <a:chOff x="2717" y="8218"/>
              <a:chExt cx="1290" cy="905"/>
            </a:xfrm>
          </p:grpSpPr>
          <p:sp>
            <p:nvSpPr>
              <p:cNvPr id="110" name="Freeform 54"/>
              <p:cNvSpPr>
                <a:spLocks/>
              </p:cNvSpPr>
              <p:nvPr/>
            </p:nvSpPr>
            <p:spPr bwMode="auto">
              <a:xfrm>
                <a:off x="2717" y="8218"/>
                <a:ext cx="1290" cy="905"/>
              </a:xfrm>
              <a:custGeom>
                <a:avLst/>
                <a:gdLst>
                  <a:gd name="T0" fmla="+- 0 3552 2717"/>
                  <a:gd name="T1" fmla="*/ T0 w 1290"/>
                  <a:gd name="T2" fmla="+- 0 8218 8218"/>
                  <a:gd name="T3" fmla="*/ 8218 h 905"/>
                  <a:gd name="T4" fmla="+- 0 2717 2717"/>
                  <a:gd name="T5" fmla="*/ T4 w 1290"/>
                  <a:gd name="T6" fmla="+- 0 8693 8218"/>
                  <a:gd name="T7" fmla="*/ 8693 h 905"/>
                  <a:gd name="T8" fmla="+- 0 2804 2717"/>
                  <a:gd name="T9" fmla="*/ T8 w 1290"/>
                  <a:gd name="T10" fmla="+- 0 9123 8218"/>
                  <a:gd name="T11" fmla="*/ 9123 h 905"/>
                  <a:gd name="T12" fmla="+- 0 4007 2717"/>
                  <a:gd name="T13" fmla="*/ T12 w 1290"/>
                  <a:gd name="T14" fmla="+- 0 8449 8218"/>
                  <a:gd name="T15" fmla="*/ 8449 h 905"/>
                  <a:gd name="T16" fmla="+- 0 4007 2717"/>
                  <a:gd name="T17" fmla="*/ T16 w 1290"/>
                  <a:gd name="T18" fmla="+- 0 8324 8218"/>
                  <a:gd name="T19" fmla="*/ 8324 h 905"/>
                  <a:gd name="T20" fmla="+- 0 3552 2717"/>
                  <a:gd name="T21" fmla="*/ T20 w 1290"/>
                  <a:gd name="T22" fmla="+- 0 8218 8218"/>
                  <a:gd name="T23" fmla="*/ 8218 h 905"/>
                </a:gdLst>
                <a:ahLst/>
                <a:cxnLst>
                  <a:cxn ang="0">
                    <a:pos x="T1" y="T3"/>
                  </a:cxn>
                  <a:cxn ang="0">
                    <a:pos x="T5" y="T7"/>
                  </a:cxn>
                  <a:cxn ang="0">
                    <a:pos x="T9" y="T11"/>
                  </a:cxn>
                  <a:cxn ang="0">
                    <a:pos x="T13" y="T15"/>
                  </a:cxn>
                  <a:cxn ang="0">
                    <a:pos x="T17" y="T19"/>
                  </a:cxn>
                  <a:cxn ang="0">
                    <a:pos x="T21" y="T23"/>
                  </a:cxn>
                </a:cxnLst>
                <a:rect l="0" t="0" r="r" b="b"/>
                <a:pathLst>
                  <a:path w="1290" h="905">
                    <a:moveTo>
                      <a:pt x="835" y="0"/>
                    </a:moveTo>
                    <a:lnTo>
                      <a:pt x="0" y="475"/>
                    </a:lnTo>
                    <a:lnTo>
                      <a:pt x="87" y="905"/>
                    </a:lnTo>
                    <a:lnTo>
                      <a:pt x="1290" y="231"/>
                    </a:lnTo>
                    <a:lnTo>
                      <a:pt x="1290" y="106"/>
                    </a:lnTo>
                    <a:lnTo>
                      <a:pt x="835"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5"/>
            <p:cNvGrpSpPr>
              <a:grpSpLocks/>
            </p:cNvGrpSpPr>
            <p:nvPr/>
          </p:nvGrpSpPr>
          <p:grpSpPr bwMode="auto">
            <a:xfrm>
              <a:off x="1124" y="7882"/>
              <a:ext cx="1460" cy="1005"/>
              <a:chOff x="1124" y="7882"/>
              <a:chExt cx="1460" cy="1005"/>
            </a:xfrm>
          </p:grpSpPr>
          <p:sp>
            <p:nvSpPr>
              <p:cNvPr id="109" name="Freeform 56"/>
              <p:cNvSpPr>
                <a:spLocks/>
              </p:cNvSpPr>
              <p:nvPr/>
            </p:nvSpPr>
            <p:spPr bwMode="auto">
              <a:xfrm>
                <a:off x="1124" y="7882"/>
                <a:ext cx="1460" cy="1005"/>
              </a:xfrm>
              <a:custGeom>
                <a:avLst/>
                <a:gdLst>
                  <a:gd name="T0" fmla="+- 0 2042 1124"/>
                  <a:gd name="T1" fmla="*/ T0 w 1460"/>
                  <a:gd name="T2" fmla="+- 0 7882 7882"/>
                  <a:gd name="T3" fmla="*/ 7882 h 1005"/>
                  <a:gd name="T4" fmla="+- 0 1124 1124"/>
                  <a:gd name="T5" fmla="*/ T4 w 1460"/>
                  <a:gd name="T6" fmla="+- 0 8392 7882"/>
                  <a:gd name="T7" fmla="*/ 8392 h 1005"/>
                  <a:gd name="T8" fmla="+- 0 1124 1124"/>
                  <a:gd name="T9" fmla="*/ T8 w 1460"/>
                  <a:gd name="T10" fmla="+- 0 8888 7882"/>
                  <a:gd name="T11" fmla="*/ 8888 h 1005"/>
                  <a:gd name="T12" fmla="+- 0 1135 1124"/>
                  <a:gd name="T13" fmla="*/ T12 w 1460"/>
                  <a:gd name="T14" fmla="+- 0 8888 7882"/>
                  <a:gd name="T15" fmla="*/ 8888 h 1005"/>
                  <a:gd name="T16" fmla="+- 0 2584 1124"/>
                  <a:gd name="T17" fmla="*/ T16 w 1460"/>
                  <a:gd name="T18" fmla="+- 0 8072 7882"/>
                  <a:gd name="T19" fmla="*/ 8072 h 1005"/>
                  <a:gd name="T20" fmla="+- 0 2568 1124"/>
                  <a:gd name="T21" fmla="*/ T20 w 1460"/>
                  <a:gd name="T22" fmla="+- 0 8002 7882"/>
                  <a:gd name="T23" fmla="*/ 8002 h 1005"/>
                  <a:gd name="T24" fmla="+- 0 2042 1124"/>
                  <a:gd name="T25" fmla="*/ T24 w 1460"/>
                  <a:gd name="T26" fmla="+- 0 7882 7882"/>
                  <a:gd name="T27" fmla="*/ 7882 h 1005"/>
                </a:gdLst>
                <a:ahLst/>
                <a:cxnLst>
                  <a:cxn ang="0">
                    <a:pos x="T1" y="T3"/>
                  </a:cxn>
                  <a:cxn ang="0">
                    <a:pos x="T5" y="T7"/>
                  </a:cxn>
                  <a:cxn ang="0">
                    <a:pos x="T9" y="T11"/>
                  </a:cxn>
                  <a:cxn ang="0">
                    <a:pos x="T13" y="T15"/>
                  </a:cxn>
                  <a:cxn ang="0">
                    <a:pos x="T17" y="T19"/>
                  </a:cxn>
                  <a:cxn ang="0">
                    <a:pos x="T21" y="T23"/>
                  </a:cxn>
                  <a:cxn ang="0">
                    <a:pos x="T25" y="T27"/>
                  </a:cxn>
                </a:cxnLst>
                <a:rect l="0" t="0" r="r" b="b"/>
                <a:pathLst>
                  <a:path w="1460" h="1005">
                    <a:moveTo>
                      <a:pt x="918" y="0"/>
                    </a:moveTo>
                    <a:lnTo>
                      <a:pt x="0" y="510"/>
                    </a:lnTo>
                    <a:lnTo>
                      <a:pt x="0" y="1006"/>
                    </a:lnTo>
                    <a:lnTo>
                      <a:pt x="11" y="1006"/>
                    </a:lnTo>
                    <a:lnTo>
                      <a:pt x="1460" y="190"/>
                    </a:lnTo>
                    <a:lnTo>
                      <a:pt x="1444" y="120"/>
                    </a:lnTo>
                    <a:lnTo>
                      <a:pt x="918"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7"/>
            <p:cNvGrpSpPr>
              <a:grpSpLocks/>
            </p:cNvGrpSpPr>
            <p:nvPr/>
          </p:nvGrpSpPr>
          <p:grpSpPr bwMode="auto">
            <a:xfrm>
              <a:off x="8640" y="7114"/>
              <a:ext cx="1668" cy="538"/>
              <a:chOff x="8640" y="7114"/>
              <a:chExt cx="1668" cy="538"/>
            </a:xfrm>
          </p:grpSpPr>
          <p:sp>
            <p:nvSpPr>
              <p:cNvPr id="108" name="Freeform 58"/>
              <p:cNvSpPr>
                <a:spLocks/>
              </p:cNvSpPr>
              <p:nvPr/>
            </p:nvSpPr>
            <p:spPr bwMode="auto">
              <a:xfrm>
                <a:off x="8640" y="7114"/>
                <a:ext cx="1668" cy="538"/>
              </a:xfrm>
              <a:custGeom>
                <a:avLst/>
                <a:gdLst>
                  <a:gd name="T0" fmla="+- 0 8980 8640"/>
                  <a:gd name="T1" fmla="*/ T0 w 1668"/>
                  <a:gd name="T2" fmla="+- 0 7114 7114"/>
                  <a:gd name="T3" fmla="*/ 7114 h 538"/>
                  <a:gd name="T4" fmla="+- 0 8640 8640"/>
                  <a:gd name="T5" fmla="*/ T4 w 1668"/>
                  <a:gd name="T6" fmla="+- 0 7337 7114"/>
                  <a:gd name="T7" fmla="*/ 7337 h 538"/>
                  <a:gd name="T8" fmla="+- 0 9962 8640"/>
                  <a:gd name="T9" fmla="*/ T8 w 1668"/>
                  <a:gd name="T10" fmla="+- 0 7652 7114"/>
                  <a:gd name="T11" fmla="*/ 7652 h 538"/>
                  <a:gd name="T12" fmla="+- 0 10307 8640"/>
                  <a:gd name="T13" fmla="*/ T12 w 1668"/>
                  <a:gd name="T14" fmla="+- 0 7379 7114"/>
                  <a:gd name="T15" fmla="*/ 7379 h 538"/>
                  <a:gd name="T16" fmla="+- 0 8980 8640"/>
                  <a:gd name="T17" fmla="*/ T16 w 1668"/>
                  <a:gd name="T18" fmla="+- 0 7114 7114"/>
                  <a:gd name="T19" fmla="*/ 7114 h 538"/>
                </a:gdLst>
                <a:ahLst/>
                <a:cxnLst>
                  <a:cxn ang="0">
                    <a:pos x="T1" y="T3"/>
                  </a:cxn>
                  <a:cxn ang="0">
                    <a:pos x="T5" y="T7"/>
                  </a:cxn>
                  <a:cxn ang="0">
                    <a:pos x="T9" y="T11"/>
                  </a:cxn>
                  <a:cxn ang="0">
                    <a:pos x="T13" y="T15"/>
                  </a:cxn>
                  <a:cxn ang="0">
                    <a:pos x="T17" y="T19"/>
                  </a:cxn>
                </a:cxnLst>
                <a:rect l="0" t="0" r="r" b="b"/>
                <a:pathLst>
                  <a:path w="1668" h="538">
                    <a:moveTo>
                      <a:pt x="340" y="0"/>
                    </a:moveTo>
                    <a:lnTo>
                      <a:pt x="0" y="223"/>
                    </a:lnTo>
                    <a:lnTo>
                      <a:pt x="1322" y="538"/>
                    </a:lnTo>
                    <a:lnTo>
                      <a:pt x="1667" y="265"/>
                    </a:lnTo>
                    <a:lnTo>
                      <a:pt x="34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59"/>
            <p:cNvGrpSpPr>
              <a:grpSpLocks/>
            </p:cNvGrpSpPr>
            <p:nvPr/>
          </p:nvGrpSpPr>
          <p:grpSpPr bwMode="auto">
            <a:xfrm>
              <a:off x="9068" y="7364"/>
              <a:ext cx="1257" cy="2390"/>
              <a:chOff x="9068" y="7364"/>
              <a:chExt cx="1257" cy="2390"/>
            </a:xfrm>
          </p:grpSpPr>
          <p:sp>
            <p:nvSpPr>
              <p:cNvPr id="107" name="Freeform 60"/>
              <p:cNvSpPr>
                <a:spLocks/>
              </p:cNvSpPr>
              <p:nvPr/>
            </p:nvSpPr>
            <p:spPr bwMode="auto">
              <a:xfrm>
                <a:off x="9068" y="7364"/>
                <a:ext cx="1257" cy="2390"/>
              </a:xfrm>
              <a:custGeom>
                <a:avLst/>
                <a:gdLst>
                  <a:gd name="T0" fmla="+- 0 10325 9068"/>
                  <a:gd name="T1" fmla="*/ T0 w 1257"/>
                  <a:gd name="T2" fmla="+- 0 7364 7364"/>
                  <a:gd name="T3" fmla="*/ 7364 h 2390"/>
                  <a:gd name="T4" fmla="+- 0 9962 9068"/>
                  <a:gd name="T5" fmla="*/ T4 w 1257"/>
                  <a:gd name="T6" fmla="+- 0 7652 7364"/>
                  <a:gd name="T7" fmla="*/ 7652 h 2390"/>
                  <a:gd name="T8" fmla="+- 0 9068 9068"/>
                  <a:gd name="T9" fmla="*/ T8 w 1257"/>
                  <a:gd name="T10" fmla="+- 0 9337 7364"/>
                  <a:gd name="T11" fmla="*/ 9337 h 2390"/>
                  <a:gd name="T12" fmla="+- 0 9068 9068"/>
                  <a:gd name="T13" fmla="*/ T12 w 1257"/>
                  <a:gd name="T14" fmla="+- 0 9754 7364"/>
                  <a:gd name="T15" fmla="*/ 9754 h 2390"/>
                  <a:gd name="T16" fmla="+- 0 10325 9068"/>
                  <a:gd name="T17" fmla="*/ T16 w 1257"/>
                  <a:gd name="T18" fmla="+- 0 7364 7364"/>
                  <a:gd name="T19" fmla="*/ 7364 h 2390"/>
                </a:gdLst>
                <a:ahLst/>
                <a:cxnLst>
                  <a:cxn ang="0">
                    <a:pos x="T1" y="T3"/>
                  </a:cxn>
                  <a:cxn ang="0">
                    <a:pos x="T5" y="T7"/>
                  </a:cxn>
                  <a:cxn ang="0">
                    <a:pos x="T9" y="T11"/>
                  </a:cxn>
                  <a:cxn ang="0">
                    <a:pos x="T13" y="T15"/>
                  </a:cxn>
                  <a:cxn ang="0">
                    <a:pos x="T17" y="T19"/>
                  </a:cxn>
                </a:cxnLst>
                <a:rect l="0" t="0" r="r" b="b"/>
                <a:pathLst>
                  <a:path w="1257" h="2390">
                    <a:moveTo>
                      <a:pt x="1257" y="0"/>
                    </a:moveTo>
                    <a:lnTo>
                      <a:pt x="894" y="288"/>
                    </a:lnTo>
                    <a:lnTo>
                      <a:pt x="0" y="1973"/>
                    </a:lnTo>
                    <a:lnTo>
                      <a:pt x="0" y="2390"/>
                    </a:lnTo>
                    <a:lnTo>
                      <a:pt x="1257"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1"/>
            <p:cNvGrpSpPr>
              <a:grpSpLocks/>
            </p:cNvGrpSpPr>
            <p:nvPr/>
          </p:nvGrpSpPr>
          <p:grpSpPr bwMode="auto">
            <a:xfrm>
              <a:off x="7835" y="9025"/>
              <a:ext cx="1233" cy="729"/>
              <a:chOff x="7835" y="9025"/>
              <a:chExt cx="1233" cy="729"/>
            </a:xfrm>
          </p:grpSpPr>
          <p:sp>
            <p:nvSpPr>
              <p:cNvPr id="106" name="Freeform 62"/>
              <p:cNvSpPr>
                <a:spLocks/>
              </p:cNvSpPr>
              <p:nvPr/>
            </p:nvSpPr>
            <p:spPr bwMode="auto">
              <a:xfrm>
                <a:off x="7835" y="9025"/>
                <a:ext cx="1233" cy="729"/>
              </a:xfrm>
              <a:custGeom>
                <a:avLst/>
                <a:gdLst>
                  <a:gd name="T0" fmla="+- 0 7835 7835"/>
                  <a:gd name="T1" fmla="*/ T0 w 1233"/>
                  <a:gd name="T2" fmla="+- 0 9025 9025"/>
                  <a:gd name="T3" fmla="*/ 9025 h 729"/>
                  <a:gd name="T4" fmla="+- 0 7930 7835"/>
                  <a:gd name="T5" fmla="*/ T4 w 1233"/>
                  <a:gd name="T6" fmla="+- 0 9467 9025"/>
                  <a:gd name="T7" fmla="*/ 9467 h 729"/>
                  <a:gd name="T8" fmla="+- 0 9068 7835"/>
                  <a:gd name="T9" fmla="*/ T8 w 1233"/>
                  <a:gd name="T10" fmla="+- 0 9754 9025"/>
                  <a:gd name="T11" fmla="*/ 9754 h 729"/>
                  <a:gd name="T12" fmla="+- 0 9068 7835"/>
                  <a:gd name="T13" fmla="*/ T12 w 1233"/>
                  <a:gd name="T14" fmla="+- 0 9337 9025"/>
                  <a:gd name="T15" fmla="*/ 9337 h 729"/>
                  <a:gd name="T16" fmla="+- 0 7835 7835"/>
                  <a:gd name="T17" fmla="*/ T16 w 1233"/>
                  <a:gd name="T18" fmla="+- 0 9025 9025"/>
                  <a:gd name="T19" fmla="*/ 9025 h 729"/>
                </a:gdLst>
                <a:ahLst/>
                <a:cxnLst>
                  <a:cxn ang="0">
                    <a:pos x="T1" y="T3"/>
                  </a:cxn>
                  <a:cxn ang="0">
                    <a:pos x="T5" y="T7"/>
                  </a:cxn>
                  <a:cxn ang="0">
                    <a:pos x="T9" y="T11"/>
                  </a:cxn>
                  <a:cxn ang="0">
                    <a:pos x="T13" y="T15"/>
                  </a:cxn>
                  <a:cxn ang="0">
                    <a:pos x="T17" y="T19"/>
                  </a:cxn>
                </a:cxnLst>
                <a:rect l="0" t="0" r="r" b="b"/>
                <a:pathLst>
                  <a:path w="1233" h="729">
                    <a:moveTo>
                      <a:pt x="0" y="0"/>
                    </a:moveTo>
                    <a:lnTo>
                      <a:pt x="95" y="442"/>
                    </a:lnTo>
                    <a:lnTo>
                      <a:pt x="1233" y="729"/>
                    </a:lnTo>
                    <a:lnTo>
                      <a:pt x="1233" y="312"/>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3"/>
            <p:cNvGrpSpPr>
              <a:grpSpLocks/>
            </p:cNvGrpSpPr>
            <p:nvPr/>
          </p:nvGrpSpPr>
          <p:grpSpPr bwMode="auto">
            <a:xfrm>
              <a:off x="6169" y="7933"/>
              <a:ext cx="1603" cy="812"/>
              <a:chOff x="6169" y="7933"/>
              <a:chExt cx="1603" cy="812"/>
            </a:xfrm>
          </p:grpSpPr>
          <p:sp>
            <p:nvSpPr>
              <p:cNvPr id="105" name="Freeform 64"/>
              <p:cNvSpPr>
                <a:spLocks/>
              </p:cNvSpPr>
              <p:nvPr/>
            </p:nvSpPr>
            <p:spPr bwMode="auto">
              <a:xfrm>
                <a:off x="6169" y="7933"/>
                <a:ext cx="1603" cy="812"/>
              </a:xfrm>
              <a:custGeom>
                <a:avLst/>
                <a:gdLst>
                  <a:gd name="T0" fmla="+- 0 6169 6169"/>
                  <a:gd name="T1" fmla="*/ T0 w 1603"/>
                  <a:gd name="T2" fmla="+- 0 7933 7933"/>
                  <a:gd name="T3" fmla="*/ 7933 h 812"/>
                  <a:gd name="T4" fmla="+- 0 6169 6169"/>
                  <a:gd name="T5" fmla="*/ T4 w 1603"/>
                  <a:gd name="T6" fmla="+- 0 8345 7933"/>
                  <a:gd name="T7" fmla="*/ 8345 h 812"/>
                  <a:gd name="T8" fmla="+- 0 7771 6169"/>
                  <a:gd name="T9" fmla="*/ T8 w 1603"/>
                  <a:gd name="T10" fmla="+- 0 8745 7933"/>
                  <a:gd name="T11" fmla="*/ 8745 h 812"/>
                  <a:gd name="T12" fmla="+- 0 7674 6169"/>
                  <a:gd name="T13" fmla="*/ T12 w 1603"/>
                  <a:gd name="T14" fmla="+- 0 8311 7933"/>
                  <a:gd name="T15" fmla="*/ 8311 h 812"/>
                  <a:gd name="T16" fmla="+- 0 6169 6169"/>
                  <a:gd name="T17" fmla="*/ T16 w 1603"/>
                  <a:gd name="T18" fmla="+- 0 7933 7933"/>
                  <a:gd name="T19" fmla="*/ 7933 h 812"/>
                </a:gdLst>
                <a:ahLst/>
                <a:cxnLst>
                  <a:cxn ang="0">
                    <a:pos x="T1" y="T3"/>
                  </a:cxn>
                  <a:cxn ang="0">
                    <a:pos x="T5" y="T7"/>
                  </a:cxn>
                  <a:cxn ang="0">
                    <a:pos x="T9" y="T11"/>
                  </a:cxn>
                  <a:cxn ang="0">
                    <a:pos x="T13" y="T15"/>
                  </a:cxn>
                  <a:cxn ang="0">
                    <a:pos x="T17" y="T19"/>
                  </a:cxn>
                </a:cxnLst>
                <a:rect l="0" t="0" r="r" b="b"/>
                <a:pathLst>
                  <a:path w="1603" h="812">
                    <a:moveTo>
                      <a:pt x="0" y="0"/>
                    </a:moveTo>
                    <a:lnTo>
                      <a:pt x="0" y="412"/>
                    </a:lnTo>
                    <a:lnTo>
                      <a:pt x="1602" y="812"/>
                    </a:lnTo>
                    <a:lnTo>
                      <a:pt x="1505" y="378"/>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5"/>
            <p:cNvGrpSpPr>
              <a:grpSpLocks/>
            </p:cNvGrpSpPr>
            <p:nvPr/>
          </p:nvGrpSpPr>
          <p:grpSpPr bwMode="auto">
            <a:xfrm>
              <a:off x="6589" y="7205"/>
              <a:ext cx="1791" cy="572"/>
              <a:chOff x="6589" y="7205"/>
              <a:chExt cx="1791" cy="572"/>
            </a:xfrm>
          </p:grpSpPr>
          <p:sp>
            <p:nvSpPr>
              <p:cNvPr id="104" name="Freeform 66"/>
              <p:cNvSpPr>
                <a:spLocks/>
              </p:cNvSpPr>
              <p:nvPr/>
            </p:nvSpPr>
            <p:spPr bwMode="auto">
              <a:xfrm>
                <a:off x="6589" y="7205"/>
                <a:ext cx="1791" cy="572"/>
              </a:xfrm>
              <a:custGeom>
                <a:avLst/>
                <a:gdLst>
                  <a:gd name="T0" fmla="+- 0 7036 6589"/>
                  <a:gd name="T1" fmla="*/ T0 w 1791"/>
                  <a:gd name="T2" fmla="+- 0 7205 7205"/>
                  <a:gd name="T3" fmla="*/ 7205 h 572"/>
                  <a:gd name="T4" fmla="+- 0 6589 6589"/>
                  <a:gd name="T5" fmla="*/ T4 w 1791"/>
                  <a:gd name="T6" fmla="+- 0 7454 7205"/>
                  <a:gd name="T7" fmla="*/ 7454 h 572"/>
                  <a:gd name="T8" fmla="+- 0 7995 6589"/>
                  <a:gd name="T9" fmla="*/ T8 w 1791"/>
                  <a:gd name="T10" fmla="+- 0 7776 7205"/>
                  <a:gd name="T11" fmla="*/ 7776 h 572"/>
                  <a:gd name="T12" fmla="+- 0 8380 6589"/>
                  <a:gd name="T13" fmla="*/ T12 w 1791"/>
                  <a:gd name="T14" fmla="+- 0 7508 7205"/>
                  <a:gd name="T15" fmla="*/ 7508 h 572"/>
                  <a:gd name="T16" fmla="+- 0 7036 6589"/>
                  <a:gd name="T17" fmla="*/ T16 w 1791"/>
                  <a:gd name="T18" fmla="+- 0 7205 7205"/>
                  <a:gd name="T19" fmla="*/ 7205 h 572"/>
                </a:gdLst>
                <a:ahLst/>
                <a:cxnLst>
                  <a:cxn ang="0">
                    <a:pos x="T1" y="T3"/>
                  </a:cxn>
                  <a:cxn ang="0">
                    <a:pos x="T5" y="T7"/>
                  </a:cxn>
                  <a:cxn ang="0">
                    <a:pos x="T9" y="T11"/>
                  </a:cxn>
                  <a:cxn ang="0">
                    <a:pos x="T13" y="T15"/>
                  </a:cxn>
                  <a:cxn ang="0">
                    <a:pos x="T17" y="T19"/>
                  </a:cxn>
                </a:cxnLst>
                <a:rect l="0" t="0" r="r" b="b"/>
                <a:pathLst>
                  <a:path w="1791" h="572">
                    <a:moveTo>
                      <a:pt x="447" y="0"/>
                    </a:moveTo>
                    <a:lnTo>
                      <a:pt x="0" y="249"/>
                    </a:lnTo>
                    <a:lnTo>
                      <a:pt x="1406" y="571"/>
                    </a:lnTo>
                    <a:lnTo>
                      <a:pt x="1791" y="303"/>
                    </a:lnTo>
                    <a:lnTo>
                      <a:pt x="447"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67"/>
            <p:cNvGrpSpPr>
              <a:grpSpLocks/>
            </p:cNvGrpSpPr>
            <p:nvPr/>
          </p:nvGrpSpPr>
          <p:grpSpPr bwMode="auto">
            <a:xfrm>
              <a:off x="13663" y="7130"/>
              <a:ext cx="1668" cy="538"/>
              <a:chOff x="13663" y="7130"/>
              <a:chExt cx="1668" cy="538"/>
            </a:xfrm>
          </p:grpSpPr>
          <p:sp>
            <p:nvSpPr>
              <p:cNvPr id="103" name="Freeform 68"/>
              <p:cNvSpPr>
                <a:spLocks/>
              </p:cNvSpPr>
              <p:nvPr/>
            </p:nvSpPr>
            <p:spPr bwMode="auto">
              <a:xfrm>
                <a:off x="13663" y="7130"/>
                <a:ext cx="1668" cy="538"/>
              </a:xfrm>
              <a:custGeom>
                <a:avLst/>
                <a:gdLst>
                  <a:gd name="T0" fmla="+- 0 14003 13663"/>
                  <a:gd name="T1" fmla="*/ T0 w 1668"/>
                  <a:gd name="T2" fmla="+- 0 7130 7130"/>
                  <a:gd name="T3" fmla="*/ 7130 h 538"/>
                  <a:gd name="T4" fmla="+- 0 13663 13663"/>
                  <a:gd name="T5" fmla="*/ T4 w 1668"/>
                  <a:gd name="T6" fmla="+- 0 7354 7130"/>
                  <a:gd name="T7" fmla="*/ 7354 h 538"/>
                  <a:gd name="T8" fmla="+- 0 14986 13663"/>
                  <a:gd name="T9" fmla="*/ T8 w 1668"/>
                  <a:gd name="T10" fmla="+- 0 7668 7130"/>
                  <a:gd name="T11" fmla="*/ 7668 h 538"/>
                  <a:gd name="T12" fmla="+- 0 15331 13663"/>
                  <a:gd name="T13" fmla="*/ T12 w 1668"/>
                  <a:gd name="T14" fmla="+- 0 7396 7130"/>
                  <a:gd name="T15" fmla="*/ 7396 h 538"/>
                  <a:gd name="T16" fmla="+- 0 14003 13663"/>
                  <a:gd name="T17" fmla="*/ T16 w 1668"/>
                  <a:gd name="T18" fmla="+- 0 7130 7130"/>
                  <a:gd name="T19" fmla="*/ 7130 h 538"/>
                </a:gdLst>
                <a:ahLst/>
                <a:cxnLst>
                  <a:cxn ang="0">
                    <a:pos x="T1" y="T3"/>
                  </a:cxn>
                  <a:cxn ang="0">
                    <a:pos x="T5" y="T7"/>
                  </a:cxn>
                  <a:cxn ang="0">
                    <a:pos x="T9" y="T11"/>
                  </a:cxn>
                  <a:cxn ang="0">
                    <a:pos x="T13" y="T15"/>
                  </a:cxn>
                  <a:cxn ang="0">
                    <a:pos x="T17" y="T19"/>
                  </a:cxn>
                </a:cxnLst>
                <a:rect l="0" t="0" r="r" b="b"/>
                <a:pathLst>
                  <a:path w="1668" h="538">
                    <a:moveTo>
                      <a:pt x="340" y="0"/>
                    </a:moveTo>
                    <a:lnTo>
                      <a:pt x="0" y="224"/>
                    </a:lnTo>
                    <a:lnTo>
                      <a:pt x="1323" y="538"/>
                    </a:lnTo>
                    <a:lnTo>
                      <a:pt x="1668" y="266"/>
                    </a:lnTo>
                    <a:lnTo>
                      <a:pt x="34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69"/>
            <p:cNvGrpSpPr>
              <a:grpSpLocks/>
            </p:cNvGrpSpPr>
            <p:nvPr/>
          </p:nvGrpSpPr>
          <p:grpSpPr bwMode="auto">
            <a:xfrm>
              <a:off x="14091" y="7381"/>
              <a:ext cx="1257" cy="2390"/>
              <a:chOff x="14091" y="7381"/>
              <a:chExt cx="1257" cy="2390"/>
            </a:xfrm>
          </p:grpSpPr>
          <p:sp>
            <p:nvSpPr>
              <p:cNvPr id="102" name="Freeform 70"/>
              <p:cNvSpPr>
                <a:spLocks/>
              </p:cNvSpPr>
              <p:nvPr/>
            </p:nvSpPr>
            <p:spPr bwMode="auto">
              <a:xfrm>
                <a:off x="14091" y="7381"/>
                <a:ext cx="1257" cy="2390"/>
              </a:xfrm>
              <a:custGeom>
                <a:avLst/>
                <a:gdLst>
                  <a:gd name="T0" fmla="+- 0 15349 14091"/>
                  <a:gd name="T1" fmla="*/ T0 w 1257"/>
                  <a:gd name="T2" fmla="+- 0 7381 7381"/>
                  <a:gd name="T3" fmla="*/ 7381 h 2390"/>
                  <a:gd name="T4" fmla="+- 0 14986 14091"/>
                  <a:gd name="T5" fmla="*/ T4 w 1257"/>
                  <a:gd name="T6" fmla="+- 0 7668 7381"/>
                  <a:gd name="T7" fmla="*/ 7668 h 2390"/>
                  <a:gd name="T8" fmla="+- 0 14091 14091"/>
                  <a:gd name="T9" fmla="*/ T8 w 1257"/>
                  <a:gd name="T10" fmla="+- 0 9353 7381"/>
                  <a:gd name="T11" fmla="*/ 9353 h 2390"/>
                  <a:gd name="T12" fmla="+- 0 14091 14091"/>
                  <a:gd name="T13" fmla="*/ T12 w 1257"/>
                  <a:gd name="T14" fmla="+- 0 9771 7381"/>
                  <a:gd name="T15" fmla="*/ 9771 h 2390"/>
                  <a:gd name="T16" fmla="+- 0 15349 14091"/>
                  <a:gd name="T17" fmla="*/ T16 w 1257"/>
                  <a:gd name="T18" fmla="+- 0 7381 7381"/>
                  <a:gd name="T19" fmla="*/ 7381 h 2390"/>
                </a:gdLst>
                <a:ahLst/>
                <a:cxnLst>
                  <a:cxn ang="0">
                    <a:pos x="T1" y="T3"/>
                  </a:cxn>
                  <a:cxn ang="0">
                    <a:pos x="T5" y="T7"/>
                  </a:cxn>
                  <a:cxn ang="0">
                    <a:pos x="T9" y="T11"/>
                  </a:cxn>
                  <a:cxn ang="0">
                    <a:pos x="T13" y="T15"/>
                  </a:cxn>
                  <a:cxn ang="0">
                    <a:pos x="T17" y="T19"/>
                  </a:cxn>
                </a:cxnLst>
                <a:rect l="0" t="0" r="r" b="b"/>
                <a:pathLst>
                  <a:path w="1257" h="2390">
                    <a:moveTo>
                      <a:pt x="1258" y="0"/>
                    </a:moveTo>
                    <a:lnTo>
                      <a:pt x="895" y="287"/>
                    </a:lnTo>
                    <a:lnTo>
                      <a:pt x="0" y="1972"/>
                    </a:lnTo>
                    <a:lnTo>
                      <a:pt x="0" y="2390"/>
                    </a:lnTo>
                    <a:lnTo>
                      <a:pt x="1258"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1"/>
            <p:cNvGrpSpPr>
              <a:grpSpLocks/>
            </p:cNvGrpSpPr>
            <p:nvPr/>
          </p:nvGrpSpPr>
          <p:grpSpPr bwMode="auto">
            <a:xfrm>
              <a:off x="12637" y="8989"/>
              <a:ext cx="1454" cy="782"/>
              <a:chOff x="12637" y="8989"/>
              <a:chExt cx="1454" cy="782"/>
            </a:xfrm>
          </p:grpSpPr>
          <p:sp>
            <p:nvSpPr>
              <p:cNvPr id="101" name="Freeform 72"/>
              <p:cNvSpPr>
                <a:spLocks/>
              </p:cNvSpPr>
              <p:nvPr/>
            </p:nvSpPr>
            <p:spPr bwMode="auto">
              <a:xfrm>
                <a:off x="12637" y="8989"/>
                <a:ext cx="1454" cy="782"/>
              </a:xfrm>
              <a:custGeom>
                <a:avLst/>
                <a:gdLst>
                  <a:gd name="T0" fmla="+- 0 12637 12637"/>
                  <a:gd name="T1" fmla="*/ T0 w 1454"/>
                  <a:gd name="T2" fmla="+- 0 8989 8989"/>
                  <a:gd name="T3" fmla="*/ 8989 h 782"/>
                  <a:gd name="T4" fmla="+- 0 12642 12637"/>
                  <a:gd name="T5" fmla="*/ T4 w 1454"/>
                  <a:gd name="T6" fmla="+- 0 9408 8989"/>
                  <a:gd name="T7" fmla="*/ 9408 h 782"/>
                  <a:gd name="T8" fmla="+- 0 14091 12637"/>
                  <a:gd name="T9" fmla="*/ T8 w 1454"/>
                  <a:gd name="T10" fmla="+- 0 9771 8989"/>
                  <a:gd name="T11" fmla="*/ 9771 h 782"/>
                  <a:gd name="T12" fmla="+- 0 14091 12637"/>
                  <a:gd name="T13" fmla="*/ T12 w 1454"/>
                  <a:gd name="T14" fmla="+- 0 9353 8989"/>
                  <a:gd name="T15" fmla="*/ 9353 h 782"/>
                  <a:gd name="T16" fmla="+- 0 12637 12637"/>
                  <a:gd name="T17" fmla="*/ T16 w 1454"/>
                  <a:gd name="T18" fmla="+- 0 8989 8989"/>
                  <a:gd name="T19" fmla="*/ 8989 h 782"/>
                </a:gdLst>
                <a:ahLst/>
                <a:cxnLst>
                  <a:cxn ang="0">
                    <a:pos x="T1" y="T3"/>
                  </a:cxn>
                  <a:cxn ang="0">
                    <a:pos x="T5" y="T7"/>
                  </a:cxn>
                  <a:cxn ang="0">
                    <a:pos x="T9" y="T11"/>
                  </a:cxn>
                  <a:cxn ang="0">
                    <a:pos x="T13" y="T15"/>
                  </a:cxn>
                  <a:cxn ang="0">
                    <a:pos x="T17" y="T19"/>
                  </a:cxn>
                </a:cxnLst>
                <a:rect l="0" t="0" r="r" b="b"/>
                <a:pathLst>
                  <a:path w="1454" h="782">
                    <a:moveTo>
                      <a:pt x="0" y="0"/>
                    </a:moveTo>
                    <a:lnTo>
                      <a:pt x="5" y="419"/>
                    </a:lnTo>
                    <a:lnTo>
                      <a:pt x="1454" y="782"/>
                    </a:lnTo>
                    <a:lnTo>
                      <a:pt x="1454" y="364"/>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3"/>
            <p:cNvGrpSpPr>
              <a:grpSpLocks/>
            </p:cNvGrpSpPr>
            <p:nvPr/>
          </p:nvGrpSpPr>
          <p:grpSpPr bwMode="auto">
            <a:xfrm>
              <a:off x="11192" y="7950"/>
              <a:ext cx="1450" cy="774"/>
              <a:chOff x="11192" y="7950"/>
              <a:chExt cx="1450" cy="774"/>
            </a:xfrm>
          </p:grpSpPr>
          <p:sp>
            <p:nvSpPr>
              <p:cNvPr id="100" name="Freeform 74"/>
              <p:cNvSpPr>
                <a:spLocks/>
              </p:cNvSpPr>
              <p:nvPr/>
            </p:nvSpPr>
            <p:spPr bwMode="auto">
              <a:xfrm>
                <a:off x="11192" y="7950"/>
                <a:ext cx="1450" cy="774"/>
              </a:xfrm>
              <a:custGeom>
                <a:avLst/>
                <a:gdLst>
                  <a:gd name="T0" fmla="+- 0 11192 11192"/>
                  <a:gd name="T1" fmla="*/ T0 w 1450"/>
                  <a:gd name="T2" fmla="+- 0 7950 7950"/>
                  <a:gd name="T3" fmla="*/ 7950 h 774"/>
                  <a:gd name="T4" fmla="+- 0 11192 11192"/>
                  <a:gd name="T5" fmla="*/ T4 w 1450"/>
                  <a:gd name="T6" fmla="+- 0 8362 7950"/>
                  <a:gd name="T7" fmla="*/ 8362 h 774"/>
                  <a:gd name="T8" fmla="+- 0 12642 11192"/>
                  <a:gd name="T9" fmla="*/ T8 w 1450"/>
                  <a:gd name="T10" fmla="+- 0 8723 7950"/>
                  <a:gd name="T11" fmla="*/ 8723 h 774"/>
                  <a:gd name="T12" fmla="+- 0 12642 11192"/>
                  <a:gd name="T13" fmla="*/ T12 w 1450"/>
                  <a:gd name="T14" fmla="+- 0 8315 7950"/>
                  <a:gd name="T15" fmla="*/ 8315 h 774"/>
                  <a:gd name="T16" fmla="+- 0 11192 11192"/>
                  <a:gd name="T17" fmla="*/ T16 w 1450"/>
                  <a:gd name="T18" fmla="+- 0 7950 7950"/>
                  <a:gd name="T19" fmla="*/ 7950 h 774"/>
                </a:gdLst>
                <a:ahLst/>
                <a:cxnLst>
                  <a:cxn ang="0">
                    <a:pos x="T1" y="T3"/>
                  </a:cxn>
                  <a:cxn ang="0">
                    <a:pos x="T5" y="T7"/>
                  </a:cxn>
                  <a:cxn ang="0">
                    <a:pos x="T9" y="T11"/>
                  </a:cxn>
                  <a:cxn ang="0">
                    <a:pos x="T13" y="T15"/>
                  </a:cxn>
                  <a:cxn ang="0">
                    <a:pos x="T17" y="T19"/>
                  </a:cxn>
                </a:cxnLst>
                <a:rect l="0" t="0" r="r" b="b"/>
                <a:pathLst>
                  <a:path w="1450" h="774">
                    <a:moveTo>
                      <a:pt x="0" y="0"/>
                    </a:moveTo>
                    <a:lnTo>
                      <a:pt x="0" y="412"/>
                    </a:lnTo>
                    <a:lnTo>
                      <a:pt x="1450" y="773"/>
                    </a:lnTo>
                    <a:lnTo>
                      <a:pt x="1450" y="365"/>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5"/>
            <p:cNvGrpSpPr>
              <a:grpSpLocks/>
            </p:cNvGrpSpPr>
            <p:nvPr/>
          </p:nvGrpSpPr>
          <p:grpSpPr bwMode="auto">
            <a:xfrm>
              <a:off x="11612" y="7221"/>
              <a:ext cx="1791" cy="572"/>
              <a:chOff x="11612" y="7221"/>
              <a:chExt cx="1791" cy="572"/>
            </a:xfrm>
          </p:grpSpPr>
          <p:sp>
            <p:nvSpPr>
              <p:cNvPr id="99" name="Freeform 76"/>
              <p:cNvSpPr>
                <a:spLocks/>
              </p:cNvSpPr>
              <p:nvPr/>
            </p:nvSpPr>
            <p:spPr bwMode="auto">
              <a:xfrm>
                <a:off x="11612" y="7221"/>
                <a:ext cx="1791" cy="572"/>
              </a:xfrm>
              <a:custGeom>
                <a:avLst/>
                <a:gdLst>
                  <a:gd name="T0" fmla="+- 0 12059 11612"/>
                  <a:gd name="T1" fmla="*/ T0 w 1791"/>
                  <a:gd name="T2" fmla="+- 0 7221 7221"/>
                  <a:gd name="T3" fmla="*/ 7221 h 572"/>
                  <a:gd name="T4" fmla="+- 0 11612 11612"/>
                  <a:gd name="T5" fmla="*/ T4 w 1791"/>
                  <a:gd name="T6" fmla="+- 0 7470 7221"/>
                  <a:gd name="T7" fmla="*/ 7470 h 572"/>
                  <a:gd name="T8" fmla="+- 0 13018 11612"/>
                  <a:gd name="T9" fmla="*/ T8 w 1791"/>
                  <a:gd name="T10" fmla="+- 0 7793 7221"/>
                  <a:gd name="T11" fmla="*/ 7793 h 572"/>
                  <a:gd name="T12" fmla="+- 0 13403 11612"/>
                  <a:gd name="T13" fmla="*/ T12 w 1791"/>
                  <a:gd name="T14" fmla="+- 0 7524 7221"/>
                  <a:gd name="T15" fmla="*/ 7524 h 572"/>
                  <a:gd name="T16" fmla="+- 0 12059 11612"/>
                  <a:gd name="T17" fmla="*/ T16 w 1791"/>
                  <a:gd name="T18" fmla="+- 0 7221 7221"/>
                  <a:gd name="T19" fmla="*/ 7221 h 572"/>
                </a:gdLst>
                <a:ahLst/>
                <a:cxnLst>
                  <a:cxn ang="0">
                    <a:pos x="T1" y="T3"/>
                  </a:cxn>
                  <a:cxn ang="0">
                    <a:pos x="T5" y="T7"/>
                  </a:cxn>
                  <a:cxn ang="0">
                    <a:pos x="T9" y="T11"/>
                  </a:cxn>
                  <a:cxn ang="0">
                    <a:pos x="T13" y="T15"/>
                  </a:cxn>
                  <a:cxn ang="0">
                    <a:pos x="T17" y="T19"/>
                  </a:cxn>
                </a:cxnLst>
                <a:rect l="0" t="0" r="r" b="b"/>
                <a:pathLst>
                  <a:path w="1791" h="572">
                    <a:moveTo>
                      <a:pt x="447" y="0"/>
                    </a:moveTo>
                    <a:lnTo>
                      <a:pt x="0" y="249"/>
                    </a:lnTo>
                    <a:lnTo>
                      <a:pt x="1406" y="572"/>
                    </a:lnTo>
                    <a:lnTo>
                      <a:pt x="1791" y="303"/>
                    </a:lnTo>
                    <a:lnTo>
                      <a:pt x="447"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77"/>
            <p:cNvGrpSpPr>
              <a:grpSpLocks/>
            </p:cNvGrpSpPr>
            <p:nvPr/>
          </p:nvGrpSpPr>
          <p:grpSpPr bwMode="auto">
            <a:xfrm>
              <a:off x="2577" y="6969"/>
              <a:ext cx="1966" cy="1131"/>
              <a:chOff x="2577" y="6969"/>
              <a:chExt cx="1966" cy="1131"/>
            </a:xfrm>
          </p:grpSpPr>
          <p:sp>
            <p:nvSpPr>
              <p:cNvPr id="98" name="Freeform 78"/>
              <p:cNvSpPr>
                <a:spLocks/>
              </p:cNvSpPr>
              <p:nvPr/>
            </p:nvSpPr>
            <p:spPr bwMode="auto">
              <a:xfrm>
                <a:off x="2577" y="6969"/>
                <a:ext cx="1966" cy="1131"/>
              </a:xfrm>
              <a:custGeom>
                <a:avLst/>
                <a:gdLst>
                  <a:gd name="T0" fmla="+- 0 4124 2577"/>
                  <a:gd name="T1" fmla="*/ T0 w 1966"/>
                  <a:gd name="T2" fmla="+- 0 6969 6969"/>
                  <a:gd name="T3" fmla="*/ 6969 h 1131"/>
                  <a:gd name="T4" fmla="+- 0 2577 2577"/>
                  <a:gd name="T5" fmla="*/ T4 w 1966"/>
                  <a:gd name="T6" fmla="+- 0 7998 6969"/>
                  <a:gd name="T7" fmla="*/ 7998 h 1131"/>
                  <a:gd name="T8" fmla="+- 0 3036 2577"/>
                  <a:gd name="T9" fmla="*/ T8 w 1966"/>
                  <a:gd name="T10" fmla="+- 0 8100 6969"/>
                  <a:gd name="T11" fmla="*/ 8100 h 1131"/>
                  <a:gd name="T12" fmla="+- 0 4543 2577"/>
                  <a:gd name="T13" fmla="*/ T12 w 1966"/>
                  <a:gd name="T14" fmla="+- 0 7064 6969"/>
                  <a:gd name="T15" fmla="*/ 7064 h 1131"/>
                  <a:gd name="T16" fmla="+- 0 4124 2577"/>
                  <a:gd name="T17" fmla="*/ T16 w 1966"/>
                  <a:gd name="T18" fmla="+- 0 6969 6969"/>
                  <a:gd name="T19" fmla="*/ 6969 h 1131"/>
                </a:gdLst>
                <a:ahLst/>
                <a:cxnLst>
                  <a:cxn ang="0">
                    <a:pos x="T1" y="T3"/>
                  </a:cxn>
                  <a:cxn ang="0">
                    <a:pos x="T5" y="T7"/>
                  </a:cxn>
                  <a:cxn ang="0">
                    <a:pos x="T9" y="T11"/>
                  </a:cxn>
                  <a:cxn ang="0">
                    <a:pos x="T13" y="T15"/>
                  </a:cxn>
                  <a:cxn ang="0">
                    <a:pos x="T17" y="T19"/>
                  </a:cxn>
                </a:cxnLst>
                <a:rect l="0" t="0" r="r" b="b"/>
                <a:pathLst>
                  <a:path w="1966" h="1131">
                    <a:moveTo>
                      <a:pt x="1547" y="0"/>
                    </a:moveTo>
                    <a:lnTo>
                      <a:pt x="0" y="1029"/>
                    </a:lnTo>
                    <a:lnTo>
                      <a:pt x="459" y="1131"/>
                    </a:lnTo>
                    <a:lnTo>
                      <a:pt x="1966" y="95"/>
                    </a:lnTo>
                    <a:lnTo>
                      <a:pt x="154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79"/>
            <p:cNvGrpSpPr>
              <a:grpSpLocks/>
            </p:cNvGrpSpPr>
            <p:nvPr/>
          </p:nvGrpSpPr>
          <p:grpSpPr bwMode="auto">
            <a:xfrm>
              <a:off x="1115" y="6720"/>
              <a:ext cx="2103" cy="1047"/>
              <a:chOff x="1115" y="6720"/>
              <a:chExt cx="2103" cy="1047"/>
            </a:xfrm>
          </p:grpSpPr>
          <p:sp>
            <p:nvSpPr>
              <p:cNvPr id="97" name="Freeform 80"/>
              <p:cNvSpPr>
                <a:spLocks/>
              </p:cNvSpPr>
              <p:nvPr/>
            </p:nvSpPr>
            <p:spPr bwMode="auto">
              <a:xfrm>
                <a:off x="1115" y="6720"/>
                <a:ext cx="2103" cy="1047"/>
              </a:xfrm>
              <a:custGeom>
                <a:avLst/>
                <a:gdLst>
                  <a:gd name="T0" fmla="+- 0 2814 1115"/>
                  <a:gd name="T1" fmla="*/ T0 w 2103"/>
                  <a:gd name="T2" fmla="+- 0 6720 6720"/>
                  <a:gd name="T3" fmla="*/ 6720 h 1047"/>
                  <a:gd name="T4" fmla="+- 0 1115 1115"/>
                  <a:gd name="T5" fmla="*/ T4 w 2103"/>
                  <a:gd name="T6" fmla="+- 0 7679 6720"/>
                  <a:gd name="T7" fmla="*/ 7679 h 1047"/>
                  <a:gd name="T8" fmla="+- 0 1547 1115"/>
                  <a:gd name="T9" fmla="*/ T8 w 2103"/>
                  <a:gd name="T10" fmla="+- 0 7767 6720"/>
                  <a:gd name="T11" fmla="*/ 7767 h 1047"/>
                  <a:gd name="T12" fmla="+- 0 3218 1115"/>
                  <a:gd name="T13" fmla="*/ T12 w 2103"/>
                  <a:gd name="T14" fmla="+- 0 6804 6720"/>
                  <a:gd name="T15" fmla="*/ 6804 h 1047"/>
                  <a:gd name="T16" fmla="+- 0 2814 1115"/>
                  <a:gd name="T17" fmla="*/ T16 w 2103"/>
                  <a:gd name="T18" fmla="+- 0 6720 6720"/>
                  <a:gd name="T19" fmla="*/ 6720 h 1047"/>
                </a:gdLst>
                <a:ahLst/>
                <a:cxnLst>
                  <a:cxn ang="0">
                    <a:pos x="T1" y="T3"/>
                  </a:cxn>
                  <a:cxn ang="0">
                    <a:pos x="T5" y="T7"/>
                  </a:cxn>
                  <a:cxn ang="0">
                    <a:pos x="T9" y="T11"/>
                  </a:cxn>
                  <a:cxn ang="0">
                    <a:pos x="T13" y="T15"/>
                  </a:cxn>
                  <a:cxn ang="0">
                    <a:pos x="T17" y="T19"/>
                  </a:cxn>
                </a:cxnLst>
                <a:rect l="0" t="0" r="r" b="b"/>
                <a:pathLst>
                  <a:path w="2103" h="1047">
                    <a:moveTo>
                      <a:pt x="1699" y="0"/>
                    </a:moveTo>
                    <a:lnTo>
                      <a:pt x="0" y="959"/>
                    </a:lnTo>
                    <a:lnTo>
                      <a:pt x="432" y="1047"/>
                    </a:lnTo>
                    <a:lnTo>
                      <a:pt x="2103" y="84"/>
                    </a:lnTo>
                    <a:lnTo>
                      <a:pt x="16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1"/>
            <p:cNvGrpSpPr>
              <a:grpSpLocks/>
            </p:cNvGrpSpPr>
            <p:nvPr/>
          </p:nvGrpSpPr>
          <p:grpSpPr bwMode="auto">
            <a:xfrm>
              <a:off x="2576" y="8007"/>
              <a:ext cx="463" cy="325"/>
              <a:chOff x="2576" y="8007"/>
              <a:chExt cx="463" cy="325"/>
            </a:xfrm>
          </p:grpSpPr>
          <p:sp>
            <p:nvSpPr>
              <p:cNvPr id="96" name="Freeform 82"/>
              <p:cNvSpPr>
                <a:spLocks/>
              </p:cNvSpPr>
              <p:nvPr/>
            </p:nvSpPr>
            <p:spPr bwMode="auto">
              <a:xfrm>
                <a:off x="2576" y="8007"/>
                <a:ext cx="463" cy="325"/>
              </a:xfrm>
              <a:custGeom>
                <a:avLst/>
                <a:gdLst>
                  <a:gd name="T0" fmla="+- 0 2576 2576"/>
                  <a:gd name="T1" fmla="*/ T0 w 463"/>
                  <a:gd name="T2" fmla="+- 0 8007 8007"/>
                  <a:gd name="T3" fmla="*/ 8007 h 325"/>
                  <a:gd name="T4" fmla="+- 0 2641 2576"/>
                  <a:gd name="T5" fmla="*/ T4 w 463"/>
                  <a:gd name="T6" fmla="+- 0 8332 8007"/>
                  <a:gd name="T7" fmla="*/ 8332 h 325"/>
                  <a:gd name="T8" fmla="+- 0 3040 2576"/>
                  <a:gd name="T9" fmla="*/ T8 w 463"/>
                  <a:gd name="T10" fmla="+- 0 8097 8007"/>
                  <a:gd name="T11" fmla="*/ 8097 h 325"/>
                  <a:gd name="T12" fmla="+- 0 2576 2576"/>
                  <a:gd name="T13" fmla="*/ T12 w 463"/>
                  <a:gd name="T14" fmla="+- 0 8007 8007"/>
                  <a:gd name="T15" fmla="*/ 8007 h 325"/>
                </a:gdLst>
                <a:ahLst/>
                <a:cxnLst>
                  <a:cxn ang="0">
                    <a:pos x="T1" y="T3"/>
                  </a:cxn>
                  <a:cxn ang="0">
                    <a:pos x="T5" y="T7"/>
                  </a:cxn>
                  <a:cxn ang="0">
                    <a:pos x="T9" y="T11"/>
                  </a:cxn>
                  <a:cxn ang="0">
                    <a:pos x="T13" y="T15"/>
                  </a:cxn>
                </a:cxnLst>
                <a:rect l="0" t="0" r="r" b="b"/>
                <a:pathLst>
                  <a:path w="463" h="325">
                    <a:moveTo>
                      <a:pt x="0" y="0"/>
                    </a:moveTo>
                    <a:lnTo>
                      <a:pt x="65" y="325"/>
                    </a:lnTo>
                    <a:lnTo>
                      <a:pt x="464" y="9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3"/>
            <p:cNvGrpSpPr>
              <a:grpSpLocks/>
            </p:cNvGrpSpPr>
            <p:nvPr/>
          </p:nvGrpSpPr>
          <p:grpSpPr bwMode="auto">
            <a:xfrm>
              <a:off x="1127" y="7674"/>
              <a:ext cx="425" cy="325"/>
              <a:chOff x="1127" y="7674"/>
              <a:chExt cx="425" cy="325"/>
            </a:xfrm>
          </p:grpSpPr>
          <p:sp>
            <p:nvSpPr>
              <p:cNvPr id="95" name="Freeform 84"/>
              <p:cNvSpPr>
                <a:spLocks/>
              </p:cNvSpPr>
              <p:nvPr/>
            </p:nvSpPr>
            <p:spPr bwMode="auto">
              <a:xfrm>
                <a:off x="1127" y="7674"/>
                <a:ext cx="425" cy="325"/>
              </a:xfrm>
              <a:custGeom>
                <a:avLst/>
                <a:gdLst>
                  <a:gd name="T0" fmla="+- 0 1129 1127"/>
                  <a:gd name="T1" fmla="*/ T0 w 425"/>
                  <a:gd name="T2" fmla="+- 0 7674 7674"/>
                  <a:gd name="T3" fmla="*/ 7674 h 325"/>
                  <a:gd name="T4" fmla="+- 0 1127 1127"/>
                  <a:gd name="T5" fmla="*/ T4 w 425"/>
                  <a:gd name="T6" fmla="+- 0 7999 7674"/>
                  <a:gd name="T7" fmla="*/ 7999 h 325"/>
                  <a:gd name="T8" fmla="+- 0 1552 1127"/>
                  <a:gd name="T9" fmla="*/ T8 w 425"/>
                  <a:gd name="T10" fmla="+- 0 7763 7674"/>
                  <a:gd name="T11" fmla="*/ 7763 h 325"/>
                  <a:gd name="T12" fmla="+- 0 1129 1127"/>
                  <a:gd name="T13" fmla="*/ T12 w 425"/>
                  <a:gd name="T14" fmla="+- 0 7674 7674"/>
                  <a:gd name="T15" fmla="*/ 7674 h 325"/>
                </a:gdLst>
                <a:ahLst/>
                <a:cxnLst>
                  <a:cxn ang="0">
                    <a:pos x="T1" y="T3"/>
                  </a:cxn>
                  <a:cxn ang="0">
                    <a:pos x="T5" y="T7"/>
                  </a:cxn>
                  <a:cxn ang="0">
                    <a:pos x="T9" y="T11"/>
                  </a:cxn>
                  <a:cxn ang="0">
                    <a:pos x="T13" y="T15"/>
                  </a:cxn>
                </a:cxnLst>
                <a:rect l="0" t="0" r="r" b="b"/>
                <a:pathLst>
                  <a:path w="425" h="325">
                    <a:moveTo>
                      <a:pt x="2" y="0"/>
                    </a:moveTo>
                    <a:lnTo>
                      <a:pt x="0" y="325"/>
                    </a:lnTo>
                    <a:lnTo>
                      <a:pt x="425" y="89"/>
                    </a:lnTo>
                    <a:lnTo>
                      <a:pt x="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5"/>
            <p:cNvGrpSpPr>
              <a:grpSpLocks/>
            </p:cNvGrpSpPr>
            <p:nvPr/>
          </p:nvGrpSpPr>
          <p:grpSpPr bwMode="auto">
            <a:xfrm>
              <a:off x="7613" y="8016"/>
              <a:ext cx="1451" cy="683"/>
              <a:chOff x="7613" y="8016"/>
              <a:chExt cx="1451" cy="683"/>
            </a:xfrm>
          </p:grpSpPr>
          <p:sp>
            <p:nvSpPr>
              <p:cNvPr id="94" name="Freeform 86"/>
              <p:cNvSpPr>
                <a:spLocks/>
              </p:cNvSpPr>
              <p:nvPr/>
            </p:nvSpPr>
            <p:spPr bwMode="auto">
              <a:xfrm>
                <a:off x="7613" y="8016"/>
                <a:ext cx="1451" cy="683"/>
              </a:xfrm>
              <a:custGeom>
                <a:avLst/>
                <a:gdLst>
                  <a:gd name="T0" fmla="+- 0 7613 7613"/>
                  <a:gd name="T1" fmla="*/ T0 w 1451"/>
                  <a:gd name="T2" fmla="+- 0 8016 8016"/>
                  <a:gd name="T3" fmla="*/ 8016 h 683"/>
                  <a:gd name="T4" fmla="+- 0 7692 7613"/>
                  <a:gd name="T5" fmla="*/ T4 w 1451"/>
                  <a:gd name="T6" fmla="+- 0 8378 8016"/>
                  <a:gd name="T7" fmla="*/ 8378 h 683"/>
                  <a:gd name="T8" fmla="+- 0 9064 7613"/>
                  <a:gd name="T9" fmla="*/ T8 w 1451"/>
                  <a:gd name="T10" fmla="+- 0 8699 8016"/>
                  <a:gd name="T11" fmla="*/ 8699 h 683"/>
                  <a:gd name="T12" fmla="+- 0 9064 7613"/>
                  <a:gd name="T13" fmla="*/ T12 w 1451"/>
                  <a:gd name="T14" fmla="+- 0 8345 8016"/>
                  <a:gd name="T15" fmla="*/ 8345 h 683"/>
                  <a:gd name="T16" fmla="+- 0 7613 7613"/>
                  <a:gd name="T17" fmla="*/ T16 w 1451"/>
                  <a:gd name="T18" fmla="+- 0 8016 8016"/>
                  <a:gd name="T19" fmla="*/ 8016 h 683"/>
                </a:gdLst>
                <a:ahLst/>
                <a:cxnLst>
                  <a:cxn ang="0">
                    <a:pos x="T1" y="T3"/>
                  </a:cxn>
                  <a:cxn ang="0">
                    <a:pos x="T5" y="T7"/>
                  </a:cxn>
                  <a:cxn ang="0">
                    <a:pos x="T9" y="T11"/>
                  </a:cxn>
                  <a:cxn ang="0">
                    <a:pos x="T13" y="T15"/>
                  </a:cxn>
                  <a:cxn ang="0">
                    <a:pos x="T17" y="T19"/>
                  </a:cxn>
                </a:cxnLst>
                <a:rect l="0" t="0" r="r" b="b"/>
                <a:pathLst>
                  <a:path w="1451" h="683">
                    <a:moveTo>
                      <a:pt x="0" y="0"/>
                    </a:moveTo>
                    <a:lnTo>
                      <a:pt x="79" y="362"/>
                    </a:lnTo>
                    <a:lnTo>
                      <a:pt x="1451" y="683"/>
                    </a:lnTo>
                    <a:lnTo>
                      <a:pt x="1451" y="329"/>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87"/>
            <p:cNvGrpSpPr>
              <a:grpSpLocks/>
            </p:cNvGrpSpPr>
            <p:nvPr/>
          </p:nvGrpSpPr>
          <p:grpSpPr bwMode="auto">
            <a:xfrm>
              <a:off x="7613" y="7768"/>
              <a:ext cx="1780" cy="577"/>
              <a:chOff x="7613" y="7768"/>
              <a:chExt cx="1780" cy="577"/>
            </a:xfrm>
          </p:grpSpPr>
          <p:sp>
            <p:nvSpPr>
              <p:cNvPr id="93" name="Freeform 88"/>
              <p:cNvSpPr>
                <a:spLocks/>
              </p:cNvSpPr>
              <p:nvPr/>
            </p:nvSpPr>
            <p:spPr bwMode="auto">
              <a:xfrm>
                <a:off x="7613" y="7768"/>
                <a:ext cx="1780" cy="577"/>
              </a:xfrm>
              <a:custGeom>
                <a:avLst/>
                <a:gdLst>
                  <a:gd name="T0" fmla="+- 0 7999 7613"/>
                  <a:gd name="T1" fmla="*/ T0 w 1780"/>
                  <a:gd name="T2" fmla="+- 0 7768 7768"/>
                  <a:gd name="T3" fmla="*/ 7768 h 577"/>
                  <a:gd name="T4" fmla="+- 0 7613 7613"/>
                  <a:gd name="T5" fmla="*/ T4 w 1780"/>
                  <a:gd name="T6" fmla="+- 0 8016 7768"/>
                  <a:gd name="T7" fmla="*/ 8016 h 577"/>
                  <a:gd name="T8" fmla="+- 0 9064 7613"/>
                  <a:gd name="T9" fmla="*/ T8 w 1780"/>
                  <a:gd name="T10" fmla="+- 0 8345 7768"/>
                  <a:gd name="T11" fmla="*/ 8345 h 577"/>
                  <a:gd name="T12" fmla="+- 0 9393 7613"/>
                  <a:gd name="T13" fmla="*/ T12 w 1780"/>
                  <a:gd name="T14" fmla="+- 0 8085 7768"/>
                  <a:gd name="T15" fmla="*/ 8085 h 577"/>
                  <a:gd name="T16" fmla="+- 0 7999 7613"/>
                  <a:gd name="T17" fmla="*/ T16 w 1780"/>
                  <a:gd name="T18" fmla="+- 0 7768 7768"/>
                  <a:gd name="T19" fmla="*/ 7768 h 577"/>
                </a:gdLst>
                <a:ahLst/>
                <a:cxnLst>
                  <a:cxn ang="0">
                    <a:pos x="T1" y="T3"/>
                  </a:cxn>
                  <a:cxn ang="0">
                    <a:pos x="T5" y="T7"/>
                  </a:cxn>
                  <a:cxn ang="0">
                    <a:pos x="T9" y="T11"/>
                  </a:cxn>
                  <a:cxn ang="0">
                    <a:pos x="T13" y="T15"/>
                  </a:cxn>
                  <a:cxn ang="0">
                    <a:pos x="T17" y="T19"/>
                  </a:cxn>
                </a:cxnLst>
                <a:rect l="0" t="0" r="r" b="b"/>
                <a:pathLst>
                  <a:path w="1780" h="577">
                    <a:moveTo>
                      <a:pt x="386" y="0"/>
                    </a:moveTo>
                    <a:lnTo>
                      <a:pt x="0" y="248"/>
                    </a:lnTo>
                    <a:lnTo>
                      <a:pt x="1451" y="577"/>
                    </a:lnTo>
                    <a:lnTo>
                      <a:pt x="1780" y="317"/>
                    </a:lnTo>
                    <a:lnTo>
                      <a:pt x="38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89"/>
            <p:cNvGrpSpPr>
              <a:grpSpLocks/>
            </p:cNvGrpSpPr>
            <p:nvPr/>
          </p:nvGrpSpPr>
          <p:grpSpPr bwMode="auto">
            <a:xfrm>
              <a:off x="9064" y="8085"/>
              <a:ext cx="329" cy="614"/>
              <a:chOff x="9064" y="8085"/>
              <a:chExt cx="329" cy="614"/>
            </a:xfrm>
          </p:grpSpPr>
          <p:sp>
            <p:nvSpPr>
              <p:cNvPr id="92" name="Freeform 90"/>
              <p:cNvSpPr>
                <a:spLocks/>
              </p:cNvSpPr>
              <p:nvPr/>
            </p:nvSpPr>
            <p:spPr bwMode="auto">
              <a:xfrm>
                <a:off x="9064" y="8085"/>
                <a:ext cx="329" cy="614"/>
              </a:xfrm>
              <a:custGeom>
                <a:avLst/>
                <a:gdLst>
                  <a:gd name="T0" fmla="+- 0 9393 9064"/>
                  <a:gd name="T1" fmla="*/ T0 w 329"/>
                  <a:gd name="T2" fmla="+- 0 8085 8085"/>
                  <a:gd name="T3" fmla="*/ 8085 h 614"/>
                  <a:gd name="T4" fmla="+- 0 9064 9064"/>
                  <a:gd name="T5" fmla="*/ T4 w 329"/>
                  <a:gd name="T6" fmla="+- 0 8345 8085"/>
                  <a:gd name="T7" fmla="*/ 8345 h 614"/>
                  <a:gd name="T8" fmla="+- 0 9064 9064"/>
                  <a:gd name="T9" fmla="*/ T8 w 329"/>
                  <a:gd name="T10" fmla="+- 0 8699 8085"/>
                  <a:gd name="T11" fmla="*/ 8699 h 614"/>
                  <a:gd name="T12" fmla="+- 0 9393 9064"/>
                  <a:gd name="T13" fmla="*/ T12 w 329"/>
                  <a:gd name="T14" fmla="+- 0 8085 8085"/>
                  <a:gd name="T15" fmla="*/ 8085 h 614"/>
                </a:gdLst>
                <a:ahLst/>
                <a:cxnLst>
                  <a:cxn ang="0">
                    <a:pos x="T1" y="T3"/>
                  </a:cxn>
                  <a:cxn ang="0">
                    <a:pos x="T5" y="T7"/>
                  </a:cxn>
                  <a:cxn ang="0">
                    <a:pos x="T9" y="T11"/>
                  </a:cxn>
                  <a:cxn ang="0">
                    <a:pos x="T13" y="T15"/>
                  </a:cxn>
                </a:cxnLst>
                <a:rect l="0" t="0" r="r" b="b"/>
                <a:pathLst>
                  <a:path w="329" h="614">
                    <a:moveTo>
                      <a:pt x="329" y="0"/>
                    </a:moveTo>
                    <a:lnTo>
                      <a:pt x="0" y="260"/>
                    </a:lnTo>
                    <a:lnTo>
                      <a:pt x="0" y="614"/>
                    </a:lnTo>
                    <a:lnTo>
                      <a:pt x="32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91"/>
            <p:cNvGrpSpPr>
              <a:grpSpLocks/>
            </p:cNvGrpSpPr>
            <p:nvPr/>
          </p:nvGrpSpPr>
          <p:grpSpPr bwMode="auto">
            <a:xfrm>
              <a:off x="12636" y="8032"/>
              <a:ext cx="1451" cy="683"/>
              <a:chOff x="12636" y="8032"/>
              <a:chExt cx="1451" cy="683"/>
            </a:xfrm>
          </p:grpSpPr>
          <p:sp>
            <p:nvSpPr>
              <p:cNvPr id="91" name="Freeform 92"/>
              <p:cNvSpPr>
                <a:spLocks/>
              </p:cNvSpPr>
              <p:nvPr/>
            </p:nvSpPr>
            <p:spPr bwMode="auto">
              <a:xfrm>
                <a:off x="12636" y="8032"/>
                <a:ext cx="1451" cy="683"/>
              </a:xfrm>
              <a:custGeom>
                <a:avLst/>
                <a:gdLst>
                  <a:gd name="T0" fmla="+- 0 12636 12636"/>
                  <a:gd name="T1" fmla="*/ T0 w 1451"/>
                  <a:gd name="T2" fmla="+- 0 8032 8032"/>
                  <a:gd name="T3" fmla="*/ 8032 h 683"/>
                  <a:gd name="T4" fmla="+- 0 12640 12636"/>
                  <a:gd name="T5" fmla="*/ T4 w 1451"/>
                  <a:gd name="T6" fmla="+- 0 8378 8032"/>
                  <a:gd name="T7" fmla="*/ 8378 h 683"/>
                  <a:gd name="T8" fmla="+- 0 14087 12636"/>
                  <a:gd name="T9" fmla="*/ T8 w 1451"/>
                  <a:gd name="T10" fmla="+- 0 8715 8032"/>
                  <a:gd name="T11" fmla="*/ 8715 h 683"/>
                  <a:gd name="T12" fmla="+- 0 14087 12636"/>
                  <a:gd name="T13" fmla="*/ T12 w 1451"/>
                  <a:gd name="T14" fmla="+- 0 8362 8032"/>
                  <a:gd name="T15" fmla="*/ 8362 h 683"/>
                  <a:gd name="T16" fmla="+- 0 12636 12636"/>
                  <a:gd name="T17" fmla="*/ T16 w 1451"/>
                  <a:gd name="T18" fmla="+- 0 8032 8032"/>
                  <a:gd name="T19" fmla="*/ 8032 h 683"/>
                </a:gdLst>
                <a:ahLst/>
                <a:cxnLst>
                  <a:cxn ang="0">
                    <a:pos x="T1" y="T3"/>
                  </a:cxn>
                  <a:cxn ang="0">
                    <a:pos x="T5" y="T7"/>
                  </a:cxn>
                  <a:cxn ang="0">
                    <a:pos x="T9" y="T11"/>
                  </a:cxn>
                  <a:cxn ang="0">
                    <a:pos x="T13" y="T15"/>
                  </a:cxn>
                  <a:cxn ang="0">
                    <a:pos x="T17" y="T19"/>
                  </a:cxn>
                </a:cxnLst>
                <a:rect l="0" t="0" r="r" b="b"/>
                <a:pathLst>
                  <a:path w="1451" h="683">
                    <a:moveTo>
                      <a:pt x="0" y="0"/>
                    </a:moveTo>
                    <a:lnTo>
                      <a:pt x="4" y="346"/>
                    </a:lnTo>
                    <a:lnTo>
                      <a:pt x="1451" y="683"/>
                    </a:lnTo>
                    <a:lnTo>
                      <a:pt x="1451" y="33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93"/>
            <p:cNvGrpSpPr>
              <a:grpSpLocks/>
            </p:cNvGrpSpPr>
            <p:nvPr/>
          </p:nvGrpSpPr>
          <p:grpSpPr bwMode="auto">
            <a:xfrm>
              <a:off x="12636" y="7784"/>
              <a:ext cx="1780" cy="577"/>
              <a:chOff x="12636" y="7784"/>
              <a:chExt cx="1780" cy="577"/>
            </a:xfrm>
          </p:grpSpPr>
          <p:sp>
            <p:nvSpPr>
              <p:cNvPr id="90" name="Freeform 94"/>
              <p:cNvSpPr>
                <a:spLocks/>
              </p:cNvSpPr>
              <p:nvPr/>
            </p:nvSpPr>
            <p:spPr bwMode="auto">
              <a:xfrm>
                <a:off x="12636" y="7784"/>
                <a:ext cx="1780" cy="577"/>
              </a:xfrm>
              <a:custGeom>
                <a:avLst/>
                <a:gdLst>
                  <a:gd name="T0" fmla="+- 0 13022 12636"/>
                  <a:gd name="T1" fmla="*/ T0 w 1780"/>
                  <a:gd name="T2" fmla="+- 0 7784 7784"/>
                  <a:gd name="T3" fmla="*/ 7784 h 577"/>
                  <a:gd name="T4" fmla="+- 0 12636 12636"/>
                  <a:gd name="T5" fmla="*/ T4 w 1780"/>
                  <a:gd name="T6" fmla="+- 0 8032 7784"/>
                  <a:gd name="T7" fmla="*/ 8032 h 577"/>
                  <a:gd name="T8" fmla="+- 0 14087 12636"/>
                  <a:gd name="T9" fmla="*/ T8 w 1780"/>
                  <a:gd name="T10" fmla="+- 0 8362 7784"/>
                  <a:gd name="T11" fmla="*/ 8362 h 577"/>
                  <a:gd name="T12" fmla="+- 0 14417 12636"/>
                  <a:gd name="T13" fmla="*/ T12 w 1780"/>
                  <a:gd name="T14" fmla="+- 0 8101 7784"/>
                  <a:gd name="T15" fmla="*/ 8101 h 577"/>
                  <a:gd name="T16" fmla="+- 0 13022 12636"/>
                  <a:gd name="T17" fmla="*/ T16 w 1780"/>
                  <a:gd name="T18" fmla="+- 0 7784 7784"/>
                  <a:gd name="T19" fmla="*/ 7784 h 577"/>
                </a:gdLst>
                <a:ahLst/>
                <a:cxnLst>
                  <a:cxn ang="0">
                    <a:pos x="T1" y="T3"/>
                  </a:cxn>
                  <a:cxn ang="0">
                    <a:pos x="T5" y="T7"/>
                  </a:cxn>
                  <a:cxn ang="0">
                    <a:pos x="T9" y="T11"/>
                  </a:cxn>
                  <a:cxn ang="0">
                    <a:pos x="T13" y="T15"/>
                  </a:cxn>
                  <a:cxn ang="0">
                    <a:pos x="T17" y="T19"/>
                  </a:cxn>
                </a:cxnLst>
                <a:rect l="0" t="0" r="r" b="b"/>
                <a:pathLst>
                  <a:path w="1780" h="577">
                    <a:moveTo>
                      <a:pt x="386" y="0"/>
                    </a:moveTo>
                    <a:lnTo>
                      <a:pt x="0" y="248"/>
                    </a:lnTo>
                    <a:lnTo>
                      <a:pt x="1451" y="578"/>
                    </a:lnTo>
                    <a:lnTo>
                      <a:pt x="1781" y="317"/>
                    </a:lnTo>
                    <a:lnTo>
                      <a:pt x="38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95"/>
            <p:cNvGrpSpPr>
              <a:grpSpLocks/>
            </p:cNvGrpSpPr>
            <p:nvPr/>
          </p:nvGrpSpPr>
          <p:grpSpPr bwMode="auto">
            <a:xfrm>
              <a:off x="14087" y="8101"/>
              <a:ext cx="329" cy="614"/>
              <a:chOff x="14087" y="8101"/>
              <a:chExt cx="329" cy="614"/>
            </a:xfrm>
          </p:grpSpPr>
          <p:sp>
            <p:nvSpPr>
              <p:cNvPr id="89" name="Freeform 96"/>
              <p:cNvSpPr>
                <a:spLocks/>
              </p:cNvSpPr>
              <p:nvPr/>
            </p:nvSpPr>
            <p:spPr bwMode="auto">
              <a:xfrm>
                <a:off x="14087" y="8101"/>
                <a:ext cx="329" cy="614"/>
              </a:xfrm>
              <a:custGeom>
                <a:avLst/>
                <a:gdLst>
                  <a:gd name="T0" fmla="+- 0 14417 14087"/>
                  <a:gd name="T1" fmla="*/ T0 w 329"/>
                  <a:gd name="T2" fmla="+- 0 8101 8101"/>
                  <a:gd name="T3" fmla="*/ 8101 h 614"/>
                  <a:gd name="T4" fmla="+- 0 14087 14087"/>
                  <a:gd name="T5" fmla="*/ T4 w 329"/>
                  <a:gd name="T6" fmla="+- 0 8362 8101"/>
                  <a:gd name="T7" fmla="*/ 8362 h 614"/>
                  <a:gd name="T8" fmla="+- 0 14087 14087"/>
                  <a:gd name="T9" fmla="*/ T8 w 329"/>
                  <a:gd name="T10" fmla="+- 0 8715 8101"/>
                  <a:gd name="T11" fmla="*/ 8715 h 614"/>
                  <a:gd name="T12" fmla="+- 0 14417 14087"/>
                  <a:gd name="T13" fmla="*/ T12 w 329"/>
                  <a:gd name="T14" fmla="+- 0 8101 8101"/>
                  <a:gd name="T15" fmla="*/ 8101 h 614"/>
                </a:gdLst>
                <a:ahLst/>
                <a:cxnLst>
                  <a:cxn ang="0">
                    <a:pos x="T1" y="T3"/>
                  </a:cxn>
                  <a:cxn ang="0">
                    <a:pos x="T5" y="T7"/>
                  </a:cxn>
                  <a:cxn ang="0">
                    <a:pos x="T9" y="T11"/>
                  </a:cxn>
                  <a:cxn ang="0">
                    <a:pos x="T13" y="T15"/>
                  </a:cxn>
                </a:cxnLst>
                <a:rect l="0" t="0" r="r" b="b"/>
                <a:pathLst>
                  <a:path w="329" h="614">
                    <a:moveTo>
                      <a:pt x="330" y="0"/>
                    </a:moveTo>
                    <a:lnTo>
                      <a:pt x="0" y="261"/>
                    </a:lnTo>
                    <a:lnTo>
                      <a:pt x="0" y="614"/>
                    </a:lnTo>
                    <a:lnTo>
                      <a:pt x="33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4193" name="Picture 9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24" y="7342"/>
                <a:ext cx="2591" cy="2997"/>
              </a:xfrm>
              <a:prstGeom prst="rect">
                <a:avLst/>
              </a:prstGeom>
              <a:noFill/>
              <a:extLst>
                <a:ext uri="{909E8E84-426E-40DD-AFC4-6F175D3DCCD1}">
                  <a14:hiddenFill xmlns:a14="http://schemas.microsoft.com/office/drawing/2010/main">
                    <a:solidFill>
                      <a:srgbClr val="FFFFFF"/>
                    </a:solidFill>
                  </a14:hiddenFill>
                </a:ext>
              </a:extLst>
            </p:spPr>
          </p:pic>
          <p:pic>
            <p:nvPicPr>
              <p:cNvPr id="4194" name="Picture 9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1" y="8596"/>
                <a:ext cx="1853" cy="1728"/>
              </a:xfrm>
              <a:prstGeom prst="rect">
                <a:avLst/>
              </a:prstGeom>
              <a:noFill/>
              <a:extLst>
                <a:ext uri="{909E8E84-426E-40DD-AFC4-6F175D3DCCD1}">
                  <a14:hiddenFill xmlns:a14="http://schemas.microsoft.com/office/drawing/2010/main">
                    <a:solidFill>
                      <a:srgbClr val="FFFFFF"/>
                    </a:solidFill>
                  </a14:hiddenFill>
                </a:ext>
              </a:extLst>
            </p:spPr>
          </p:pic>
          <p:pic>
            <p:nvPicPr>
              <p:cNvPr id="4195" name="Picture 9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22" y="8159"/>
                <a:ext cx="2142" cy="1881"/>
              </a:xfrm>
              <a:prstGeom prst="rect">
                <a:avLst/>
              </a:prstGeom>
              <a:noFill/>
              <a:extLst>
                <a:ext uri="{909E8E84-426E-40DD-AFC4-6F175D3DCCD1}">
                  <a14:hiddenFill xmlns:a14="http://schemas.microsoft.com/office/drawing/2010/main">
                    <a:solidFill>
                      <a:srgbClr val="FFFFFF"/>
                    </a:solidFill>
                  </a14:hiddenFill>
                </a:ext>
              </a:extLst>
            </p:spPr>
          </p:pic>
          <p:pic>
            <p:nvPicPr>
              <p:cNvPr id="4196" name="Picture 10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04" y="6146"/>
                <a:ext cx="2649" cy="1549"/>
              </a:xfrm>
              <a:prstGeom prst="rect">
                <a:avLst/>
              </a:prstGeom>
              <a:noFill/>
              <a:extLst>
                <a:ext uri="{909E8E84-426E-40DD-AFC4-6F175D3DCCD1}">
                  <a14:hiddenFill xmlns:a14="http://schemas.microsoft.com/office/drawing/2010/main">
                    <a:solidFill>
                      <a:srgbClr val="FFFFFF"/>
                    </a:solidFill>
                  </a14:hiddenFill>
                </a:ext>
              </a:extLst>
            </p:spPr>
          </p:pic>
          <p:pic>
            <p:nvPicPr>
              <p:cNvPr id="4197" name="Picture 1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47" y="7025"/>
                <a:ext cx="2021" cy="2790"/>
              </a:xfrm>
              <a:prstGeom prst="rect">
                <a:avLst/>
              </a:prstGeom>
              <a:noFill/>
              <a:extLst>
                <a:ext uri="{909E8E84-426E-40DD-AFC4-6F175D3DCCD1}">
                  <a14:hiddenFill xmlns:a14="http://schemas.microsoft.com/office/drawing/2010/main">
                    <a:solidFill>
                      <a:srgbClr val="FFFFFF"/>
                    </a:solidFill>
                  </a14:hiddenFill>
                </a:ext>
              </a:extLst>
            </p:spPr>
          </p:pic>
          <p:pic>
            <p:nvPicPr>
              <p:cNvPr id="4198" name="Picture 10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85" y="8292"/>
                <a:ext cx="2926" cy="1764"/>
              </a:xfrm>
              <a:prstGeom prst="rect">
                <a:avLst/>
              </a:prstGeom>
              <a:noFill/>
              <a:extLst>
                <a:ext uri="{909E8E84-426E-40DD-AFC4-6F175D3DCCD1}">
                  <a14:hiddenFill xmlns:a14="http://schemas.microsoft.com/office/drawing/2010/main">
                    <a:solidFill>
                      <a:srgbClr val="FFFFFF"/>
                    </a:solidFill>
                  </a14:hiddenFill>
                </a:ext>
              </a:extLst>
            </p:spPr>
          </p:pic>
          <p:pic>
            <p:nvPicPr>
              <p:cNvPr id="4199" name="Picture 10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2128" y="6163"/>
                <a:ext cx="2649" cy="1549"/>
              </a:xfrm>
              <a:prstGeom prst="rect">
                <a:avLst/>
              </a:prstGeom>
              <a:noFill/>
              <a:extLst>
                <a:ext uri="{909E8E84-426E-40DD-AFC4-6F175D3DCCD1}">
                  <a14:hiddenFill xmlns:a14="http://schemas.microsoft.com/office/drawing/2010/main">
                    <a:solidFill>
                      <a:srgbClr val="FFFFFF"/>
                    </a:solidFill>
                  </a14:hiddenFill>
                </a:ext>
              </a:extLst>
            </p:spPr>
          </p:pic>
          <p:pic>
            <p:nvPicPr>
              <p:cNvPr id="4200" name="Picture 10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071" y="7042"/>
                <a:ext cx="2021" cy="2790"/>
              </a:xfrm>
              <a:prstGeom prst="rect">
                <a:avLst/>
              </a:prstGeom>
              <a:noFill/>
              <a:extLst>
                <a:ext uri="{909E8E84-426E-40DD-AFC4-6F175D3DCCD1}">
                  <a14:hiddenFill xmlns:a14="http://schemas.microsoft.com/office/drawing/2010/main">
                    <a:solidFill>
                      <a:srgbClr val="FFFFFF"/>
                    </a:solidFill>
                  </a14:hiddenFill>
                </a:ext>
              </a:extLst>
            </p:spPr>
          </p:pic>
          <p:pic>
            <p:nvPicPr>
              <p:cNvPr id="4201" name="Picture 10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608" y="8309"/>
                <a:ext cx="2622" cy="168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1" name="Group 106"/>
            <p:cNvGrpSpPr>
              <a:grpSpLocks/>
            </p:cNvGrpSpPr>
            <p:nvPr/>
          </p:nvGrpSpPr>
          <p:grpSpPr bwMode="auto">
            <a:xfrm>
              <a:off x="2565" y="7999"/>
              <a:ext cx="312" cy="1459"/>
              <a:chOff x="2565" y="7999"/>
              <a:chExt cx="312" cy="1459"/>
            </a:xfrm>
          </p:grpSpPr>
          <p:sp>
            <p:nvSpPr>
              <p:cNvPr id="88" name="Freeform 107"/>
              <p:cNvSpPr>
                <a:spLocks/>
              </p:cNvSpPr>
              <p:nvPr/>
            </p:nvSpPr>
            <p:spPr bwMode="auto">
              <a:xfrm>
                <a:off x="2565" y="7999"/>
                <a:ext cx="312" cy="1459"/>
              </a:xfrm>
              <a:custGeom>
                <a:avLst/>
                <a:gdLst>
                  <a:gd name="T0" fmla="+- 0 2565 2565"/>
                  <a:gd name="T1" fmla="*/ T0 w 312"/>
                  <a:gd name="T2" fmla="+- 0 7999 7999"/>
                  <a:gd name="T3" fmla="*/ 7999 h 1459"/>
                  <a:gd name="T4" fmla="+- 0 2877 2565"/>
                  <a:gd name="T5" fmla="*/ T4 w 312"/>
                  <a:gd name="T6" fmla="+- 0 9458 7999"/>
                  <a:gd name="T7" fmla="*/ 9458 h 1459"/>
                </a:gdLst>
                <a:ahLst/>
                <a:cxnLst>
                  <a:cxn ang="0">
                    <a:pos x="T1" y="T3"/>
                  </a:cxn>
                  <a:cxn ang="0">
                    <a:pos x="T5" y="T7"/>
                  </a:cxn>
                </a:cxnLst>
                <a:rect l="0" t="0" r="r" b="b"/>
                <a:pathLst>
                  <a:path w="312" h="1459">
                    <a:moveTo>
                      <a:pt x="0" y="0"/>
                    </a:moveTo>
                    <a:lnTo>
                      <a:pt x="312" y="145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08"/>
            <p:cNvGrpSpPr>
              <a:grpSpLocks/>
            </p:cNvGrpSpPr>
            <p:nvPr/>
          </p:nvGrpSpPr>
          <p:grpSpPr bwMode="auto">
            <a:xfrm>
              <a:off x="2568" y="6975"/>
              <a:ext cx="1540" cy="1028"/>
              <a:chOff x="2568" y="6975"/>
              <a:chExt cx="1540" cy="1028"/>
            </a:xfrm>
          </p:grpSpPr>
          <p:sp>
            <p:nvSpPr>
              <p:cNvPr id="87" name="Freeform 109"/>
              <p:cNvSpPr>
                <a:spLocks/>
              </p:cNvSpPr>
              <p:nvPr/>
            </p:nvSpPr>
            <p:spPr bwMode="auto">
              <a:xfrm>
                <a:off x="2568" y="6975"/>
                <a:ext cx="1540" cy="1028"/>
              </a:xfrm>
              <a:custGeom>
                <a:avLst/>
                <a:gdLst>
                  <a:gd name="T0" fmla="+- 0 2568 2568"/>
                  <a:gd name="T1" fmla="*/ T0 w 1540"/>
                  <a:gd name="T2" fmla="+- 0 8003 6975"/>
                  <a:gd name="T3" fmla="*/ 8003 h 1028"/>
                  <a:gd name="T4" fmla="+- 0 4108 2568"/>
                  <a:gd name="T5" fmla="*/ T4 w 1540"/>
                  <a:gd name="T6" fmla="+- 0 6975 6975"/>
                  <a:gd name="T7" fmla="*/ 6975 h 1028"/>
                </a:gdLst>
                <a:ahLst/>
                <a:cxnLst>
                  <a:cxn ang="0">
                    <a:pos x="T1" y="T3"/>
                  </a:cxn>
                  <a:cxn ang="0">
                    <a:pos x="T5" y="T7"/>
                  </a:cxn>
                </a:cxnLst>
                <a:rect l="0" t="0" r="r" b="b"/>
                <a:pathLst>
                  <a:path w="1540" h="1028">
                    <a:moveTo>
                      <a:pt x="0" y="1028"/>
                    </a:moveTo>
                    <a:lnTo>
                      <a:pt x="1540"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0"/>
            <p:cNvGrpSpPr>
              <a:grpSpLocks/>
            </p:cNvGrpSpPr>
            <p:nvPr/>
          </p:nvGrpSpPr>
          <p:grpSpPr bwMode="auto">
            <a:xfrm>
              <a:off x="7618" y="8017"/>
              <a:ext cx="312" cy="1459"/>
              <a:chOff x="7618" y="8017"/>
              <a:chExt cx="312" cy="1459"/>
            </a:xfrm>
          </p:grpSpPr>
          <p:sp>
            <p:nvSpPr>
              <p:cNvPr id="86" name="Freeform 111"/>
              <p:cNvSpPr>
                <a:spLocks/>
              </p:cNvSpPr>
              <p:nvPr/>
            </p:nvSpPr>
            <p:spPr bwMode="auto">
              <a:xfrm>
                <a:off x="7618" y="8017"/>
                <a:ext cx="312" cy="1459"/>
              </a:xfrm>
              <a:custGeom>
                <a:avLst/>
                <a:gdLst>
                  <a:gd name="T0" fmla="+- 0 7618 7618"/>
                  <a:gd name="T1" fmla="*/ T0 w 312"/>
                  <a:gd name="T2" fmla="+- 0 8017 8017"/>
                  <a:gd name="T3" fmla="*/ 8017 h 1459"/>
                  <a:gd name="T4" fmla="+- 0 7930 7618"/>
                  <a:gd name="T5" fmla="*/ T4 w 312"/>
                  <a:gd name="T6" fmla="+- 0 9476 8017"/>
                  <a:gd name="T7" fmla="*/ 9476 h 1459"/>
                </a:gdLst>
                <a:ahLst/>
                <a:cxnLst>
                  <a:cxn ang="0">
                    <a:pos x="T1" y="T3"/>
                  </a:cxn>
                  <a:cxn ang="0">
                    <a:pos x="T5" y="T7"/>
                  </a:cxn>
                </a:cxnLst>
                <a:rect l="0" t="0" r="r" b="b"/>
                <a:pathLst>
                  <a:path w="312" h="1459">
                    <a:moveTo>
                      <a:pt x="0" y="0"/>
                    </a:moveTo>
                    <a:lnTo>
                      <a:pt x="312" y="145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2"/>
            <p:cNvGrpSpPr>
              <a:grpSpLocks/>
            </p:cNvGrpSpPr>
            <p:nvPr/>
          </p:nvGrpSpPr>
          <p:grpSpPr bwMode="auto">
            <a:xfrm>
              <a:off x="7621" y="6993"/>
              <a:ext cx="1540" cy="1028"/>
              <a:chOff x="7621" y="6993"/>
              <a:chExt cx="1540" cy="1028"/>
            </a:xfrm>
          </p:grpSpPr>
          <p:sp>
            <p:nvSpPr>
              <p:cNvPr id="85" name="Freeform 113"/>
              <p:cNvSpPr>
                <a:spLocks/>
              </p:cNvSpPr>
              <p:nvPr/>
            </p:nvSpPr>
            <p:spPr bwMode="auto">
              <a:xfrm>
                <a:off x="7621" y="6993"/>
                <a:ext cx="1540" cy="1028"/>
              </a:xfrm>
              <a:custGeom>
                <a:avLst/>
                <a:gdLst>
                  <a:gd name="T0" fmla="+- 0 7621 7621"/>
                  <a:gd name="T1" fmla="*/ T0 w 1540"/>
                  <a:gd name="T2" fmla="+- 0 8021 6993"/>
                  <a:gd name="T3" fmla="*/ 8021 h 1028"/>
                  <a:gd name="T4" fmla="+- 0 9161 7621"/>
                  <a:gd name="T5" fmla="*/ T4 w 1540"/>
                  <a:gd name="T6" fmla="+- 0 6993 6993"/>
                  <a:gd name="T7" fmla="*/ 6993 h 1028"/>
                </a:gdLst>
                <a:ahLst/>
                <a:cxnLst>
                  <a:cxn ang="0">
                    <a:pos x="T1" y="T3"/>
                  </a:cxn>
                  <a:cxn ang="0">
                    <a:pos x="T5" y="T7"/>
                  </a:cxn>
                </a:cxnLst>
                <a:rect l="0" t="0" r="r" b="b"/>
                <a:pathLst>
                  <a:path w="1540" h="1028">
                    <a:moveTo>
                      <a:pt x="0" y="1028"/>
                    </a:moveTo>
                    <a:lnTo>
                      <a:pt x="1540"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4"/>
            <p:cNvGrpSpPr>
              <a:grpSpLocks/>
            </p:cNvGrpSpPr>
            <p:nvPr/>
          </p:nvGrpSpPr>
          <p:grpSpPr bwMode="auto">
            <a:xfrm>
              <a:off x="12640" y="8033"/>
              <a:ext cx="2" cy="1379"/>
              <a:chOff x="12640" y="8033"/>
              <a:chExt cx="2" cy="1379"/>
            </a:xfrm>
          </p:grpSpPr>
          <p:sp>
            <p:nvSpPr>
              <p:cNvPr id="84" name="Freeform 115"/>
              <p:cNvSpPr>
                <a:spLocks/>
              </p:cNvSpPr>
              <p:nvPr/>
            </p:nvSpPr>
            <p:spPr bwMode="auto">
              <a:xfrm>
                <a:off x="12640" y="8033"/>
                <a:ext cx="2" cy="1379"/>
              </a:xfrm>
              <a:custGeom>
                <a:avLst/>
                <a:gdLst>
                  <a:gd name="T0" fmla="+- 0 12642 12640"/>
                  <a:gd name="T1" fmla="*/ T0 w 1"/>
                  <a:gd name="T2" fmla="+- 0 8033 8033"/>
                  <a:gd name="T3" fmla="*/ 8033 h 1379"/>
                  <a:gd name="T4" fmla="+- 0 12640 12640"/>
                  <a:gd name="T5" fmla="*/ T4 w 1"/>
                  <a:gd name="T6" fmla="+- 0 9412 8033"/>
                  <a:gd name="T7" fmla="*/ 9412 h 1379"/>
                </a:gdLst>
                <a:ahLst/>
                <a:cxnLst>
                  <a:cxn ang="0">
                    <a:pos x="T1" y="T3"/>
                  </a:cxn>
                  <a:cxn ang="0">
                    <a:pos x="T5" y="T7"/>
                  </a:cxn>
                </a:cxnLst>
                <a:rect l="0" t="0" r="r" b="b"/>
                <a:pathLst>
                  <a:path w="1" h="1379">
                    <a:moveTo>
                      <a:pt x="2" y="0"/>
                    </a:moveTo>
                    <a:lnTo>
                      <a:pt x="0" y="137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16"/>
            <p:cNvGrpSpPr>
              <a:grpSpLocks/>
            </p:cNvGrpSpPr>
            <p:nvPr/>
          </p:nvGrpSpPr>
          <p:grpSpPr bwMode="auto">
            <a:xfrm>
              <a:off x="12644" y="7009"/>
              <a:ext cx="1540" cy="1028"/>
              <a:chOff x="12644" y="7009"/>
              <a:chExt cx="1540" cy="1028"/>
            </a:xfrm>
          </p:grpSpPr>
          <p:sp>
            <p:nvSpPr>
              <p:cNvPr id="83" name="Freeform 117"/>
              <p:cNvSpPr>
                <a:spLocks/>
              </p:cNvSpPr>
              <p:nvPr/>
            </p:nvSpPr>
            <p:spPr bwMode="auto">
              <a:xfrm>
                <a:off x="12644" y="7009"/>
                <a:ext cx="1540" cy="1028"/>
              </a:xfrm>
              <a:custGeom>
                <a:avLst/>
                <a:gdLst>
                  <a:gd name="T0" fmla="+- 0 12644 12644"/>
                  <a:gd name="T1" fmla="*/ T0 w 1540"/>
                  <a:gd name="T2" fmla="+- 0 8037 7009"/>
                  <a:gd name="T3" fmla="*/ 8037 h 1028"/>
                  <a:gd name="T4" fmla="+- 0 14185 12644"/>
                  <a:gd name="T5" fmla="*/ T4 w 1540"/>
                  <a:gd name="T6" fmla="+- 0 7009 7009"/>
                  <a:gd name="T7" fmla="*/ 7009 h 1028"/>
                </a:gdLst>
                <a:ahLst/>
                <a:cxnLst>
                  <a:cxn ang="0">
                    <a:pos x="T1" y="T3"/>
                  </a:cxn>
                  <a:cxn ang="0">
                    <a:pos x="T5" y="T7"/>
                  </a:cxn>
                </a:cxnLst>
                <a:rect l="0" t="0" r="r" b="b"/>
                <a:pathLst>
                  <a:path w="1540" h="1028">
                    <a:moveTo>
                      <a:pt x="0" y="1028"/>
                    </a:moveTo>
                    <a:lnTo>
                      <a:pt x="1541"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18"/>
            <p:cNvGrpSpPr>
              <a:grpSpLocks/>
            </p:cNvGrpSpPr>
            <p:nvPr/>
          </p:nvGrpSpPr>
          <p:grpSpPr bwMode="auto">
            <a:xfrm>
              <a:off x="2711" y="8345"/>
              <a:ext cx="203" cy="683"/>
              <a:chOff x="2711" y="8345"/>
              <a:chExt cx="203" cy="683"/>
            </a:xfrm>
          </p:grpSpPr>
          <p:sp>
            <p:nvSpPr>
              <p:cNvPr id="82" name="Freeform 119"/>
              <p:cNvSpPr>
                <a:spLocks/>
              </p:cNvSpPr>
              <p:nvPr/>
            </p:nvSpPr>
            <p:spPr bwMode="auto">
              <a:xfrm>
                <a:off x="2711" y="8345"/>
                <a:ext cx="203" cy="683"/>
              </a:xfrm>
              <a:custGeom>
                <a:avLst/>
                <a:gdLst>
                  <a:gd name="T0" fmla="+- 0 2711 2711"/>
                  <a:gd name="T1" fmla="*/ T0 w 203"/>
                  <a:gd name="T2" fmla="+- 0 8345 8345"/>
                  <a:gd name="T3" fmla="*/ 8345 h 683"/>
                  <a:gd name="T4" fmla="+- 0 2849 2711"/>
                  <a:gd name="T5" fmla="*/ T4 w 203"/>
                  <a:gd name="T6" fmla="+- 0 9028 8345"/>
                  <a:gd name="T7" fmla="*/ 9028 h 683"/>
                  <a:gd name="T8" fmla="+- 0 2914 2711"/>
                  <a:gd name="T9" fmla="*/ T8 w 203"/>
                  <a:gd name="T10" fmla="+- 0 8841 8345"/>
                  <a:gd name="T11" fmla="*/ 8841 h 683"/>
                </a:gdLst>
                <a:ahLst/>
                <a:cxnLst>
                  <a:cxn ang="0">
                    <a:pos x="T1" y="T3"/>
                  </a:cxn>
                  <a:cxn ang="0">
                    <a:pos x="T5" y="T7"/>
                  </a:cxn>
                  <a:cxn ang="0">
                    <a:pos x="T9" y="T11"/>
                  </a:cxn>
                </a:cxnLst>
                <a:rect l="0" t="0" r="r" b="b"/>
                <a:pathLst>
                  <a:path w="203" h="683">
                    <a:moveTo>
                      <a:pt x="0" y="0"/>
                    </a:moveTo>
                    <a:lnTo>
                      <a:pt x="138" y="683"/>
                    </a:lnTo>
                    <a:lnTo>
                      <a:pt x="203" y="496"/>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0"/>
            <p:cNvGrpSpPr>
              <a:grpSpLocks/>
            </p:cNvGrpSpPr>
            <p:nvPr/>
          </p:nvGrpSpPr>
          <p:grpSpPr bwMode="auto">
            <a:xfrm>
              <a:off x="7783" y="8451"/>
              <a:ext cx="203" cy="683"/>
              <a:chOff x="7783" y="8451"/>
              <a:chExt cx="203" cy="683"/>
            </a:xfrm>
          </p:grpSpPr>
          <p:sp>
            <p:nvSpPr>
              <p:cNvPr id="81" name="Freeform 121"/>
              <p:cNvSpPr>
                <a:spLocks/>
              </p:cNvSpPr>
              <p:nvPr/>
            </p:nvSpPr>
            <p:spPr bwMode="auto">
              <a:xfrm>
                <a:off x="7783" y="8451"/>
                <a:ext cx="203" cy="683"/>
              </a:xfrm>
              <a:custGeom>
                <a:avLst/>
                <a:gdLst>
                  <a:gd name="T0" fmla="+- 0 7783 7783"/>
                  <a:gd name="T1" fmla="*/ T0 w 203"/>
                  <a:gd name="T2" fmla="+- 0 8451 8451"/>
                  <a:gd name="T3" fmla="*/ 8451 h 683"/>
                  <a:gd name="T4" fmla="+- 0 7922 7783"/>
                  <a:gd name="T5" fmla="*/ T4 w 203"/>
                  <a:gd name="T6" fmla="+- 0 9134 8451"/>
                  <a:gd name="T7" fmla="*/ 9134 h 683"/>
                  <a:gd name="T8" fmla="+- 0 7987 7783"/>
                  <a:gd name="T9" fmla="*/ T8 w 203"/>
                  <a:gd name="T10" fmla="+- 0 8947 8451"/>
                  <a:gd name="T11" fmla="*/ 8947 h 683"/>
                </a:gdLst>
                <a:ahLst/>
                <a:cxnLst>
                  <a:cxn ang="0">
                    <a:pos x="T1" y="T3"/>
                  </a:cxn>
                  <a:cxn ang="0">
                    <a:pos x="T5" y="T7"/>
                  </a:cxn>
                  <a:cxn ang="0">
                    <a:pos x="T9" y="T11"/>
                  </a:cxn>
                </a:cxnLst>
                <a:rect l="0" t="0" r="r" b="b"/>
                <a:pathLst>
                  <a:path w="203" h="683">
                    <a:moveTo>
                      <a:pt x="0" y="0"/>
                    </a:moveTo>
                    <a:lnTo>
                      <a:pt x="139" y="683"/>
                    </a:lnTo>
                    <a:lnTo>
                      <a:pt x="204" y="496"/>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2"/>
            <p:cNvGrpSpPr>
              <a:grpSpLocks/>
            </p:cNvGrpSpPr>
            <p:nvPr/>
          </p:nvGrpSpPr>
          <p:grpSpPr bwMode="auto">
            <a:xfrm>
              <a:off x="12953" y="7337"/>
              <a:ext cx="585" cy="374"/>
              <a:chOff x="12953" y="7337"/>
              <a:chExt cx="585" cy="374"/>
            </a:xfrm>
          </p:grpSpPr>
          <p:sp>
            <p:nvSpPr>
              <p:cNvPr id="80" name="Freeform 123"/>
              <p:cNvSpPr>
                <a:spLocks/>
              </p:cNvSpPr>
              <p:nvPr/>
            </p:nvSpPr>
            <p:spPr bwMode="auto">
              <a:xfrm>
                <a:off x="12953" y="7337"/>
                <a:ext cx="585" cy="374"/>
              </a:xfrm>
              <a:custGeom>
                <a:avLst/>
                <a:gdLst>
                  <a:gd name="T0" fmla="+- 0 13539 12953"/>
                  <a:gd name="T1" fmla="*/ T0 w 585"/>
                  <a:gd name="T2" fmla="+- 0 7337 7337"/>
                  <a:gd name="T3" fmla="*/ 7337 h 374"/>
                  <a:gd name="T4" fmla="+- 0 12953 12953"/>
                  <a:gd name="T5" fmla="*/ T4 w 585"/>
                  <a:gd name="T6" fmla="+- 0 7711 7337"/>
                  <a:gd name="T7" fmla="*/ 7711 h 374"/>
                  <a:gd name="T8" fmla="+- 0 12986 12953"/>
                  <a:gd name="T9" fmla="*/ T8 w 585"/>
                  <a:gd name="T10" fmla="+- 0 7541 7337"/>
                  <a:gd name="T11" fmla="*/ 7541 h 374"/>
                </a:gdLst>
                <a:ahLst/>
                <a:cxnLst>
                  <a:cxn ang="0">
                    <a:pos x="T1" y="T3"/>
                  </a:cxn>
                  <a:cxn ang="0">
                    <a:pos x="T5" y="T7"/>
                  </a:cxn>
                  <a:cxn ang="0">
                    <a:pos x="T9" y="T11"/>
                  </a:cxn>
                </a:cxnLst>
                <a:rect l="0" t="0" r="r" b="b"/>
                <a:pathLst>
                  <a:path w="585" h="374">
                    <a:moveTo>
                      <a:pt x="586" y="0"/>
                    </a:moveTo>
                    <a:lnTo>
                      <a:pt x="0" y="374"/>
                    </a:lnTo>
                    <a:lnTo>
                      <a:pt x="33" y="204"/>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0" name="Group 124"/>
            <p:cNvGrpSpPr>
              <a:grpSpLocks/>
            </p:cNvGrpSpPr>
            <p:nvPr/>
          </p:nvGrpSpPr>
          <p:grpSpPr bwMode="auto">
            <a:xfrm>
              <a:off x="13167" y="7407"/>
              <a:ext cx="580" cy="382"/>
              <a:chOff x="13167" y="7407"/>
              <a:chExt cx="580" cy="382"/>
            </a:xfrm>
          </p:grpSpPr>
          <p:sp>
            <p:nvSpPr>
              <p:cNvPr id="79" name="Freeform 125"/>
              <p:cNvSpPr>
                <a:spLocks/>
              </p:cNvSpPr>
              <p:nvPr/>
            </p:nvSpPr>
            <p:spPr bwMode="auto">
              <a:xfrm>
                <a:off x="13167" y="7407"/>
                <a:ext cx="580" cy="382"/>
              </a:xfrm>
              <a:custGeom>
                <a:avLst/>
                <a:gdLst>
                  <a:gd name="T0" fmla="+- 0 13167 13167"/>
                  <a:gd name="T1" fmla="*/ T0 w 580"/>
                  <a:gd name="T2" fmla="+- 0 7788 7407"/>
                  <a:gd name="T3" fmla="*/ 7788 h 382"/>
                  <a:gd name="T4" fmla="+- 0 13747 13167"/>
                  <a:gd name="T5" fmla="*/ T4 w 580"/>
                  <a:gd name="T6" fmla="+- 0 7407 7407"/>
                  <a:gd name="T7" fmla="*/ 7407 h 382"/>
                  <a:gd name="T8" fmla="+- 0 13717 13167"/>
                  <a:gd name="T9" fmla="*/ T8 w 580"/>
                  <a:gd name="T10" fmla="+- 0 7578 7407"/>
                  <a:gd name="T11" fmla="*/ 7578 h 382"/>
                </a:gdLst>
                <a:ahLst/>
                <a:cxnLst>
                  <a:cxn ang="0">
                    <a:pos x="T1" y="T3"/>
                  </a:cxn>
                  <a:cxn ang="0">
                    <a:pos x="T5" y="T7"/>
                  </a:cxn>
                  <a:cxn ang="0">
                    <a:pos x="T9" y="T11"/>
                  </a:cxn>
                </a:cxnLst>
                <a:rect l="0" t="0" r="r" b="b"/>
                <a:pathLst>
                  <a:path w="580" h="382">
                    <a:moveTo>
                      <a:pt x="0" y="381"/>
                    </a:moveTo>
                    <a:lnTo>
                      <a:pt x="580" y="0"/>
                    </a:lnTo>
                    <a:lnTo>
                      <a:pt x="550" y="171"/>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1" name="Group 126"/>
            <p:cNvGrpSpPr>
              <a:grpSpLocks/>
            </p:cNvGrpSpPr>
            <p:nvPr/>
          </p:nvGrpSpPr>
          <p:grpSpPr bwMode="auto">
            <a:xfrm>
              <a:off x="1128" y="6720"/>
              <a:ext cx="4302" cy="1607"/>
              <a:chOff x="1128" y="6720"/>
              <a:chExt cx="4302" cy="1607"/>
            </a:xfrm>
          </p:grpSpPr>
          <p:sp>
            <p:nvSpPr>
              <p:cNvPr id="78" name="Freeform 127"/>
              <p:cNvSpPr>
                <a:spLocks/>
              </p:cNvSpPr>
              <p:nvPr/>
            </p:nvSpPr>
            <p:spPr bwMode="auto">
              <a:xfrm>
                <a:off x="1128" y="6720"/>
                <a:ext cx="4302" cy="1607"/>
              </a:xfrm>
              <a:custGeom>
                <a:avLst/>
                <a:gdLst>
                  <a:gd name="T0" fmla="+- 0 5429 1128"/>
                  <a:gd name="T1" fmla="*/ T0 w 4302"/>
                  <a:gd name="T2" fmla="+- 0 7229 6720"/>
                  <a:gd name="T3" fmla="*/ 7229 h 1607"/>
                  <a:gd name="T4" fmla="+- 0 2822 1128"/>
                  <a:gd name="T5" fmla="*/ T4 w 4302"/>
                  <a:gd name="T6" fmla="+- 0 6720 6720"/>
                  <a:gd name="T7" fmla="*/ 6720 h 1607"/>
                  <a:gd name="T8" fmla="+- 0 1128 1128"/>
                  <a:gd name="T9" fmla="*/ T8 w 4302"/>
                  <a:gd name="T10" fmla="+- 0 7666 6720"/>
                  <a:gd name="T11" fmla="*/ 7666 h 1607"/>
                  <a:gd name="T12" fmla="+- 0 4009 1128"/>
                  <a:gd name="T13" fmla="*/ T12 w 4302"/>
                  <a:gd name="T14" fmla="+- 0 8327 6720"/>
                  <a:gd name="T15" fmla="*/ 8327 h 1607"/>
                  <a:gd name="T16" fmla="+- 0 5429 1128"/>
                  <a:gd name="T17" fmla="*/ T16 w 4302"/>
                  <a:gd name="T18" fmla="+- 0 7229 6720"/>
                  <a:gd name="T19" fmla="*/ 7229 h 1607"/>
                </a:gdLst>
                <a:ahLst/>
                <a:cxnLst>
                  <a:cxn ang="0">
                    <a:pos x="T1" y="T3"/>
                  </a:cxn>
                  <a:cxn ang="0">
                    <a:pos x="T5" y="T7"/>
                  </a:cxn>
                  <a:cxn ang="0">
                    <a:pos x="T9" y="T11"/>
                  </a:cxn>
                  <a:cxn ang="0">
                    <a:pos x="T13" y="T15"/>
                  </a:cxn>
                  <a:cxn ang="0">
                    <a:pos x="T17" y="T19"/>
                  </a:cxn>
                </a:cxnLst>
                <a:rect l="0" t="0" r="r" b="b"/>
                <a:pathLst>
                  <a:path w="4302" h="1607">
                    <a:moveTo>
                      <a:pt x="4301" y="509"/>
                    </a:moveTo>
                    <a:lnTo>
                      <a:pt x="1694" y="0"/>
                    </a:lnTo>
                    <a:lnTo>
                      <a:pt x="0" y="946"/>
                    </a:lnTo>
                    <a:lnTo>
                      <a:pt x="2881" y="1607"/>
                    </a:lnTo>
                    <a:lnTo>
                      <a:pt x="4301" y="509"/>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28"/>
            <p:cNvGrpSpPr>
              <a:grpSpLocks/>
            </p:cNvGrpSpPr>
            <p:nvPr/>
          </p:nvGrpSpPr>
          <p:grpSpPr bwMode="auto">
            <a:xfrm>
              <a:off x="4012" y="7230"/>
              <a:ext cx="1418" cy="2501"/>
              <a:chOff x="4012" y="7230"/>
              <a:chExt cx="1418" cy="2501"/>
            </a:xfrm>
          </p:grpSpPr>
          <p:sp>
            <p:nvSpPr>
              <p:cNvPr id="77" name="Freeform 129"/>
              <p:cNvSpPr>
                <a:spLocks/>
              </p:cNvSpPr>
              <p:nvPr/>
            </p:nvSpPr>
            <p:spPr bwMode="auto">
              <a:xfrm>
                <a:off x="4012" y="7230"/>
                <a:ext cx="1418" cy="2501"/>
              </a:xfrm>
              <a:custGeom>
                <a:avLst/>
                <a:gdLst>
                  <a:gd name="T0" fmla="+- 0 5429 4012"/>
                  <a:gd name="T1" fmla="*/ T0 w 1418"/>
                  <a:gd name="T2" fmla="+- 0 7230 7230"/>
                  <a:gd name="T3" fmla="*/ 7230 h 2501"/>
                  <a:gd name="T4" fmla="+- 0 4012 4012"/>
                  <a:gd name="T5" fmla="*/ T4 w 1418"/>
                  <a:gd name="T6" fmla="+- 0 8325 7230"/>
                  <a:gd name="T7" fmla="*/ 8325 h 2501"/>
                  <a:gd name="T8" fmla="+- 0 4012 4012"/>
                  <a:gd name="T9" fmla="*/ T8 w 1418"/>
                  <a:gd name="T10" fmla="+- 0 9731 7230"/>
                  <a:gd name="T11" fmla="*/ 9731 h 2501"/>
                  <a:gd name="T12" fmla="+- 0 5429 4012"/>
                  <a:gd name="T13" fmla="*/ T12 w 1418"/>
                  <a:gd name="T14" fmla="+- 0 8414 7230"/>
                  <a:gd name="T15" fmla="*/ 8414 h 2501"/>
                  <a:gd name="T16" fmla="+- 0 5429 4012"/>
                  <a:gd name="T17" fmla="*/ T16 w 1418"/>
                  <a:gd name="T18" fmla="+- 0 7230 7230"/>
                  <a:gd name="T19" fmla="*/ 7230 h 2501"/>
                </a:gdLst>
                <a:ahLst/>
                <a:cxnLst>
                  <a:cxn ang="0">
                    <a:pos x="T1" y="T3"/>
                  </a:cxn>
                  <a:cxn ang="0">
                    <a:pos x="T5" y="T7"/>
                  </a:cxn>
                  <a:cxn ang="0">
                    <a:pos x="T9" y="T11"/>
                  </a:cxn>
                  <a:cxn ang="0">
                    <a:pos x="T13" y="T15"/>
                  </a:cxn>
                  <a:cxn ang="0">
                    <a:pos x="T17" y="T19"/>
                  </a:cxn>
                </a:cxnLst>
                <a:rect l="0" t="0" r="r" b="b"/>
                <a:pathLst>
                  <a:path w="1418" h="2501">
                    <a:moveTo>
                      <a:pt x="1417" y="0"/>
                    </a:moveTo>
                    <a:lnTo>
                      <a:pt x="0" y="1095"/>
                    </a:lnTo>
                    <a:lnTo>
                      <a:pt x="0" y="2501"/>
                    </a:lnTo>
                    <a:lnTo>
                      <a:pt x="1417" y="1184"/>
                    </a:lnTo>
                    <a:lnTo>
                      <a:pt x="1417"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0"/>
            <p:cNvGrpSpPr>
              <a:grpSpLocks/>
            </p:cNvGrpSpPr>
            <p:nvPr/>
          </p:nvGrpSpPr>
          <p:grpSpPr bwMode="auto">
            <a:xfrm>
              <a:off x="1118" y="7669"/>
              <a:ext cx="2894" cy="2071"/>
              <a:chOff x="1118" y="7669"/>
              <a:chExt cx="2894" cy="2071"/>
            </a:xfrm>
          </p:grpSpPr>
          <p:sp>
            <p:nvSpPr>
              <p:cNvPr id="76" name="Freeform 131"/>
              <p:cNvSpPr>
                <a:spLocks/>
              </p:cNvSpPr>
              <p:nvPr/>
            </p:nvSpPr>
            <p:spPr bwMode="auto">
              <a:xfrm>
                <a:off x="1118" y="7669"/>
                <a:ext cx="2894" cy="2071"/>
              </a:xfrm>
              <a:custGeom>
                <a:avLst/>
                <a:gdLst>
                  <a:gd name="T0" fmla="+- 0 4012 1118"/>
                  <a:gd name="T1" fmla="*/ T0 w 2894"/>
                  <a:gd name="T2" fmla="+- 0 9740 7669"/>
                  <a:gd name="T3" fmla="*/ 9740 h 2071"/>
                  <a:gd name="T4" fmla="+- 0 1118 1118"/>
                  <a:gd name="T5" fmla="*/ T4 w 2894"/>
                  <a:gd name="T6" fmla="+- 0 9009 7669"/>
                  <a:gd name="T7" fmla="*/ 9009 h 2071"/>
                  <a:gd name="T8" fmla="+- 0 1118 1118"/>
                  <a:gd name="T9" fmla="*/ T8 w 2894"/>
                  <a:gd name="T10" fmla="+- 0 7669 7669"/>
                  <a:gd name="T11" fmla="*/ 7669 h 2071"/>
                  <a:gd name="T12" fmla="+- 0 4012 1118"/>
                  <a:gd name="T13" fmla="*/ T12 w 2894"/>
                  <a:gd name="T14" fmla="+- 0 8326 7669"/>
                  <a:gd name="T15" fmla="*/ 8326 h 2071"/>
                  <a:gd name="T16" fmla="+- 0 4012 1118"/>
                  <a:gd name="T17" fmla="*/ T16 w 2894"/>
                  <a:gd name="T18" fmla="+- 0 9740 7669"/>
                  <a:gd name="T19" fmla="*/ 9740 h 2071"/>
                </a:gdLst>
                <a:ahLst/>
                <a:cxnLst>
                  <a:cxn ang="0">
                    <a:pos x="T1" y="T3"/>
                  </a:cxn>
                  <a:cxn ang="0">
                    <a:pos x="T5" y="T7"/>
                  </a:cxn>
                  <a:cxn ang="0">
                    <a:pos x="T9" y="T11"/>
                  </a:cxn>
                  <a:cxn ang="0">
                    <a:pos x="T13" y="T15"/>
                  </a:cxn>
                  <a:cxn ang="0">
                    <a:pos x="T17" y="T19"/>
                  </a:cxn>
                </a:cxnLst>
                <a:rect l="0" t="0" r="r" b="b"/>
                <a:pathLst>
                  <a:path w="2894" h="2071">
                    <a:moveTo>
                      <a:pt x="2894" y="2071"/>
                    </a:moveTo>
                    <a:lnTo>
                      <a:pt x="0" y="1340"/>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32"/>
            <p:cNvGrpSpPr>
              <a:grpSpLocks/>
            </p:cNvGrpSpPr>
            <p:nvPr/>
          </p:nvGrpSpPr>
          <p:grpSpPr bwMode="auto">
            <a:xfrm>
              <a:off x="6180" y="6737"/>
              <a:ext cx="4302" cy="1607"/>
              <a:chOff x="6180" y="6737"/>
              <a:chExt cx="4302" cy="1607"/>
            </a:xfrm>
          </p:grpSpPr>
          <p:sp>
            <p:nvSpPr>
              <p:cNvPr id="75" name="Freeform 133"/>
              <p:cNvSpPr>
                <a:spLocks/>
              </p:cNvSpPr>
              <p:nvPr/>
            </p:nvSpPr>
            <p:spPr bwMode="auto">
              <a:xfrm>
                <a:off x="6180" y="6737"/>
                <a:ext cx="4302" cy="1607"/>
              </a:xfrm>
              <a:custGeom>
                <a:avLst/>
                <a:gdLst>
                  <a:gd name="T0" fmla="+- 0 10482 6180"/>
                  <a:gd name="T1" fmla="*/ T0 w 4302"/>
                  <a:gd name="T2" fmla="+- 0 7247 6737"/>
                  <a:gd name="T3" fmla="*/ 7247 h 1607"/>
                  <a:gd name="T4" fmla="+- 0 7875 6180"/>
                  <a:gd name="T5" fmla="*/ T4 w 4302"/>
                  <a:gd name="T6" fmla="+- 0 6737 6737"/>
                  <a:gd name="T7" fmla="*/ 6737 h 1607"/>
                  <a:gd name="T8" fmla="+- 0 6180 6180"/>
                  <a:gd name="T9" fmla="*/ T8 w 4302"/>
                  <a:gd name="T10" fmla="+- 0 7684 6737"/>
                  <a:gd name="T11" fmla="*/ 7684 h 1607"/>
                  <a:gd name="T12" fmla="+- 0 9062 6180"/>
                  <a:gd name="T13" fmla="*/ T12 w 4302"/>
                  <a:gd name="T14" fmla="+- 0 8345 6737"/>
                  <a:gd name="T15" fmla="*/ 8345 h 1607"/>
                  <a:gd name="T16" fmla="+- 0 10482 6180"/>
                  <a:gd name="T17" fmla="*/ T16 w 4302"/>
                  <a:gd name="T18" fmla="+- 0 7247 6737"/>
                  <a:gd name="T19" fmla="*/ 7247 h 1607"/>
                </a:gdLst>
                <a:ahLst/>
                <a:cxnLst>
                  <a:cxn ang="0">
                    <a:pos x="T1" y="T3"/>
                  </a:cxn>
                  <a:cxn ang="0">
                    <a:pos x="T5" y="T7"/>
                  </a:cxn>
                  <a:cxn ang="0">
                    <a:pos x="T9" y="T11"/>
                  </a:cxn>
                  <a:cxn ang="0">
                    <a:pos x="T13" y="T15"/>
                  </a:cxn>
                  <a:cxn ang="0">
                    <a:pos x="T17" y="T19"/>
                  </a:cxn>
                </a:cxnLst>
                <a:rect l="0" t="0" r="r" b="b"/>
                <a:pathLst>
                  <a:path w="4302" h="1607">
                    <a:moveTo>
                      <a:pt x="4302" y="510"/>
                    </a:moveTo>
                    <a:lnTo>
                      <a:pt x="1695" y="0"/>
                    </a:lnTo>
                    <a:lnTo>
                      <a:pt x="0" y="947"/>
                    </a:lnTo>
                    <a:lnTo>
                      <a:pt x="2882" y="1608"/>
                    </a:lnTo>
                    <a:lnTo>
                      <a:pt x="4302" y="51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34"/>
            <p:cNvGrpSpPr>
              <a:grpSpLocks/>
            </p:cNvGrpSpPr>
            <p:nvPr/>
          </p:nvGrpSpPr>
          <p:grpSpPr bwMode="auto">
            <a:xfrm>
              <a:off x="9065" y="7248"/>
              <a:ext cx="1418" cy="2501"/>
              <a:chOff x="9065" y="7248"/>
              <a:chExt cx="1418" cy="2501"/>
            </a:xfrm>
          </p:grpSpPr>
          <p:sp>
            <p:nvSpPr>
              <p:cNvPr id="74" name="Freeform 135"/>
              <p:cNvSpPr>
                <a:spLocks/>
              </p:cNvSpPr>
              <p:nvPr/>
            </p:nvSpPr>
            <p:spPr bwMode="auto">
              <a:xfrm>
                <a:off x="9065" y="7248"/>
                <a:ext cx="1418" cy="2501"/>
              </a:xfrm>
              <a:custGeom>
                <a:avLst/>
                <a:gdLst>
                  <a:gd name="T0" fmla="+- 0 10482 9065"/>
                  <a:gd name="T1" fmla="*/ T0 w 1418"/>
                  <a:gd name="T2" fmla="+- 0 7248 7248"/>
                  <a:gd name="T3" fmla="*/ 7248 h 2501"/>
                  <a:gd name="T4" fmla="+- 0 9065 9065"/>
                  <a:gd name="T5" fmla="*/ T4 w 1418"/>
                  <a:gd name="T6" fmla="+- 0 8343 7248"/>
                  <a:gd name="T7" fmla="*/ 8343 h 2501"/>
                  <a:gd name="T8" fmla="+- 0 9065 9065"/>
                  <a:gd name="T9" fmla="*/ T8 w 1418"/>
                  <a:gd name="T10" fmla="+- 0 9749 7248"/>
                  <a:gd name="T11" fmla="*/ 9749 h 2501"/>
                  <a:gd name="T12" fmla="+- 0 10482 9065"/>
                  <a:gd name="T13" fmla="*/ T12 w 1418"/>
                  <a:gd name="T14" fmla="+- 0 8431 7248"/>
                  <a:gd name="T15" fmla="*/ 8431 h 2501"/>
                  <a:gd name="T16" fmla="+- 0 10482 9065"/>
                  <a:gd name="T17" fmla="*/ T16 w 1418"/>
                  <a:gd name="T18" fmla="+- 0 7248 7248"/>
                  <a:gd name="T19" fmla="*/ 7248 h 2501"/>
                </a:gdLst>
                <a:ahLst/>
                <a:cxnLst>
                  <a:cxn ang="0">
                    <a:pos x="T1" y="T3"/>
                  </a:cxn>
                  <a:cxn ang="0">
                    <a:pos x="T5" y="T7"/>
                  </a:cxn>
                  <a:cxn ang="0">
                    <a:pos x="T9" y="T11"/>
                  </a:cxn>
                  <a:cxn ang="0">
                    <a:pos x="T13" y="T15"/>
                  </a:cxn>
                  <a:cxn ang="0">
                    <a:pos x="T17" y="T19"/>
                  </a:cxn>
                </a:cxnLst>
                <a:rect l="0" t="0" r="r" b="b"/>
                <a:pathLst>
                  <a:path w="1418" h="2501">
                    <a:moveTo>
                      <a:pt x="1417" y="0"/>
                    </a:moveTo>
                    <a:lnTo>
                      <a:pt x="0" y="1095"/>
                    </a:lnTo>
                    <a:lnTo>
                      <a:pt x="0" y="2501"/>
                    </a:lnTo>
                    <a:lnTo>
                      <a:pt x="1417" y="1183"/>
                    </a:lnTo>
                    <a:lnTo>
                      <a:pt x="1417"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36"/>
            <p:cNvGrpSpPr>
              <a:grpSpLocks/>
            </p:cNvGrpSpPr>
            <p:nvPr/>
          </p:nvGrpSpPr>
          <p:grpSpPr bwMode="auto">
            <a:xfrm>
              <a:off x="6171" y="7687"/>
              <a:ext cx="2894" cy="2071"/>
              <a:chOff x="6171" y="7687"/>
              <a:chExt cx="2894" cy="2071"/>
            </a:xfrm>
          </p:grpSpPr>
          <p:sp>
            <p:nvSpPr>
              <p:cNvPr id="73" name="Freeform 137"/>
              <p:cNvSpPr>
                <a:spLocks/>
              </p:cNvSpPr>
              <p:nvPr/>
            </p:nvSpPr>
            <p:spPr bwMode="auto">
              <a:xfrm>
                <a:off x="6171" y="7687"/>
                <a:ext cx="2894" cy="2071"/>
              </a:xfrm>
              <a:custGeom>
                <a:avLst/>
                <a:gdLst>
                  <a:gd name="T0" fmla="+- 0 9065 6171"/>
                  <a:gd name="T1" fmla="*/ T0 w 2894"/>
                  <a:gd name="T2" fmla="+- 0 9758 7687"/>
                  <a:gd name="T3" fmla="*/ 9758 h 2071"/>
                  <a:gd name="T4" fmla="+- 0 6171 6171"/>
                  <a:gd name="T5" fmla="*/ T4 w 2894"/>
                  <a:gd name="T6" fmla="+- 0 9026 7687"/>
                  <a:gd name="T7" fmla="*/ 9026 h 2071"/>
                  <a:gd name="T8" fmla="+- 0 6171 6171"/>
                  <a:gd name="T9" fmla="*/ T8 w 2894"/>
                  <a:gd name="T10" fmla="+- 0 7687 7687"/>
                  <a:gd name="T11" fmla="*/ 7687 h 2071"/>
                  <a:gd name="T12" fmla="+- 0 9065 6171"/>
                  <a:gd name="T13" fmla="*/ T12 w 2894"/>
                  <a:gd name="T14" fmla="+- 0 8344 7687"/>
                  <a:gd name="T15" fmla="*/ 8344 h 2071"/>
                  <a:gd name="T16" fmla="+- 0 9065 6171"/>
                  <a:gd name="T17" fmla="*/ T16 w 2894"/>
                  <a:gd name="T18" fmla="+- 0 9758 7687"/>
                  <a:gd name="T19" fmla="*/ 9758 h 2071"/>
                </a:gdLst>
                <a:ahLst/>
                <a:cxnLst>
                  <a:cxn ang="0">
                    <a:pos x="T1" y="T3"/>
                  </a:cxn>
                  <a:cxn ang="0">
                    <a:pos x="T5" y="T7"/>
                  </a:cxn>
                  <a:cxn ang="0">
                    <a:pos x="T9" y="T11"/>
                  </a:cxn>
                  <a:cxn ang="0">
                    <a:pos x="T13" y="T15"/>
                  </a:cxn>
                  <a:cxn ang="0">
                    <a:pos x="T17" y="T19"/>
                  </a:cxn>
                </a:cxnLst>
                <a:rect l="0" t="0" r="r" b="b"/>
                <a:pathLst>
                  <a:path w="2894" h="2071">
                    <a:moveTo>
                      <a:pt x="2894" y="2071"/>
                    </a:moveTo>
                    <a:lnTo>
                      <a:pt x="0" y="1339"/>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38"/>
            <p:cNvGrpSpPr>
              <a:grpSpLocks/>
            </p:cNvGrpSpPr>
            <p:nvPr/>
          </p:nvGrpSpPr>
          <p:grpSpPr bwMode="auto">
            <a:xfrm>
              <a:off x="11204" y="6754"/>
              <a:ext cx="4302" cy="1607"/>
              <a:chOff x="11204" y="6754"/>
              <a:chExt cx="4302" cy="1607"/>
            </a:xfrm>
          </p:grpSpPr>
          <p:sp>
            <p:nvSpPr>
              <p:cNvPr id="72" name="Freeform 139"/>
              <p:cNvSpPr>
                <a:spLocks/>
              </p:cNvSpPr>
              <p:nvPr/>
            </p:nvSpPr>
            <p:spPr bwMode="auto">
              <a:xfrm>
                <a:off x="11204" y="6754"/>
                <a:ext cx="4302" cy="1607"/>
              </a:xfrm>
              <a:custGeom>
                <a:avLst/>
                <a:gdLst>
                  <a:gd name="T0" fmla="+- 0 15506 11204"/>
                  <a:gd name="T1" fmla="*/ T0 w 4302"/>
                  <a:gd name="T2" fmla="+- 0 7263 6754"/>
                  <a:gd name="T3" fmla="*/ 7263 h 1607"/>
                  <a:gd name="T4" fmla="+- 0 12898 11204"/>
                  <a:gd name="T5" fmla="*/ T4 w 4302"/>
                  <a:gd name="T6" fmla="+- 0 6754 6754"/>
                  <a:gd name="T7" fmla="*/ 6754 h 1607"/>
                  <a:gd name="T8" fmla="+- 0 11204 11204"/>
                  <a:gd name="T9" fmla="*/ T8 w 4302"/>
                  <a:gd name="T10" fmla="+- 0 7700 6754"/>
                  <a:gd name="T11" fmla="*/ 7700 h 1607"/>
                  <a:gd name="T12" fmla="+- 0 14086 11204"/>
                  <a:gd name="T13" fmla="*/ T12 w 4302"/>
                  <a:gd name="T14" fmla="+- 0 8361 6754"/>
                  <a:gd name="T15" fmla="*/ 8361 h 1607"/>
                  <a:gd name="T16" fmla="+- 0 15506 11204"/>
                  <a:gd name="T17" fmla="*/ T16 w 4302"/>
                  <a:gd name="T18" fmla="+- 0 7263 6754"/>
                  <a:gd name="T19" fmla="*/ 7263 h 1607"/>
                </a:gdLst>
                <a:ahLst/>
                <a:cxnLst>
                  <a:cxn ang="0">
                    <a:pos x="T1" y="T3"/>
                  </a:cxn>
                  <a:cxn ang="0">
                    <a:pos x="T5" y="T7"/>
                  </a:cxn>
                  <a:cxn ang="0">
                    <a:pos x="T9" y="T11"/>
                  </a:cxn>
                  <a:cxn ang="0">
                    <a:pos x="T13" y="T15"/>
                  </a:cxn>
                  <a:cxn ang="0">
                    <a:pos x="T17" y="T19"/>
                  </a:cxn>
                </a:cxnLst>
                <a:rect l="0" t="0" r="r" b="b"/>
                <a:pathLst>
                  <a:path w="4302" h="1607">
                    <a:moveTo>
                      <a:pt x="4302" y="509"/>
                    </a:moveTo>
                    <a:lnTo>
                      <a:pt x="1694" y="0"/>
                    </a:lnTo>
                    <a:lnTo>
                      <a:pt x="0" y="946"/>
                    </a:lnTo>
                    <a:lnTo>
                      <a:pt x="2882" y="1607"/>
                    </a:lnTo>
                    <a:lnTo>
                      <a:pt x="4302" y="509"/>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0"/>
            <p:cNvGrpSpPr>
              <a:grpSpLocks/>
            </p:cNvGrpSpPr>
            <p:nvPr/>
          </p:nvGrpSpPr>
          <p:grpSpPr bwMode="auto">
            <a:xfrm>
              <a:off x="14088" y="7264"/>
              <a:ext cx="1418" cy="2501"/>
              <a:chOff x="14088" y="7264"/>
              <a:chExt cx="1418" cy="2501"/>
            </a:xfrm>
          </p:grpSpPr>
          <p:sp>
            <p:nvSpPr>
              <p:cNvPr id="71" name="Freeform 141"/>
              <p:cNvSpPr>
                <a:spLocks/>
              </p:cNvSpPr>
              <p:nvPr/>
            </p:nvSpPr>
            <p:spPr bwMode="auto">
              <a:xfrm>
                <a:off x="14088" y="7264"/>
                <a:ext cx="1418" cy="2501"/>
              </a:xfrm>
              <a:custGeom>
                <a:avLst/>
                <a:gdLst>
                  <a:gd name="T0" fmla="+- 0 15506 14088"/>
                  <a:gd name="T1" fmla="*/ T0 w 1418"/>
                  <a:gd name="T2" fmla="+- 0 7264 7264"/>
                  <a:gd name="T3" fmla="*/ 7264 h 2501"/>
                  <a:gd name="T4" fmla="+- 0 14088 14088"/>
                  <a:gd name="T5" fmla="*/ T4 w 1418"/>
                  <a:gd name="T6" fmla="+- 0 8359 7264"/>
                  <a:gd name="T7" fmla="*/ 8359 h 2501"/>
                  <a:gd name="T8" fmla="+- 0 14088 14088"/>
                  <a:gd name="T9" fmla="*/ T8 w 1418"/>
                  <a:gd name="T10" fmla="+- 0 9765 7264"/>
                  <a:gd name="T11" fmla="*/ 9765 h 2501"/>
                  <a:gd name="T12" fmla="+- 0 15506 14088"/>
                  <a:gd name="T13" fmla="*/ T12 w 1418"/>
                  <a:gd name="T14" fmla="+- 0 8448 7264"/>
                  <a:gd name="T15" fmla="*/ 8448 h 2501"/>
                  <a:gd name="T16" fmla="+- 0 15506 14088"/>
                  <a:gd name="T17" fmla="*/ T16 w 1418"/>
                  <a:gd name="T18" fmla="+- 0 7264 7264"/>
                  <a:gd name="T19" fmla="*/ 7264 h 2501"/>
                </a:gdLst>
                <a:ahLst/>
                <a:cxnLst>
                  <a:cxn ang="0">
                    <a:pos x="T1" y="T3"/>
                  </a:cxn>
                  <a:cxn ang="0">
                    <a:pos x="T5" y="T7"/>
                  </a:cxn>
                  <a:cxn ang="0">
                    <a:pos x="T9" y="T11"/>
                  </a:cxn>
                  <a:cxn ang="0">
                    <a:pos x="T13" y="T15"/>
                  </a:cxn>
                  <a:cxn ang="0">
                    <a:pos x="T17" y="T19"/>
                  </a:cxn>
                </a:cxnLst>
                <a:rect l="0" t="0" r="r" b="b"/>
                <a:pathLst>
                  <a:path w="1418" h="2501">
                    <a:moveTo>
                      <a:pt x="1418" y="0"/>
                    </a:moveTo>
                    <a:lnTo>
                      <a:pt x="0" y="1095"/>
                    </a:lnTo>
                    <a:lnTo>
                      <a:pt x="0" y="2501"/>
                    </a:lnTo>
                    <a:lnTo>
                      <a:pt x="1418" y="1184"/>
                    </a:lnTo>
                    <a:lnTo>
                      <a:pt x="1418"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42"/>
            <p:cNvGrpSpPr>
              <a:grpSpLocks/>
            </p:cNvGrpSpPr>
            <p:nvPr/>
          </p:nvGrpSpPr>
          <p:grpSpPr bwMode="auto">
            <a:xfrm>
              <a:off x="11194" y="7703"/>
              <a:ext cx="2894" cy="2071"/>
              <a:chOff x="11194" y="7703"/>
              <a:chExt cx="2894" cy="2071"/>
            </a:xfrm>
          </p:grpSpPr>
          <p:sp>
            <p:nvSpPr>
              <p:cNvPr id="70" name="Freeform 143"/>
              <p:cNvSpPr>
                <a:spLocks/>
              </p:cNvSpPr>
              <p:nvPr/>
            </p:nvSpPr>
            <p:spPr bwMode="auto">
              <a:xfrm>
                <a:off x="11194" y="7703"/>
                <a:ext cx="2894" cy="2071"/>
              </a:xfrm>
              <a:custGeom>
                <a:avLst/>
                <a:gdLst>
                  <a:gd name="T0" fmla="+- 0 14088 11194"/>
                  <a:gd name="T1" fmla="*/ T0 w 2894"/>
                  <a:gd name="T2" fmla="+- 0 9774 7703"/>
                  <a:gd name="T3" fmla="*/ 9774 h 2071"/>
                  <a:gd name="T4" fmla="+- 0 11194 11194"/>
                  <a:gd name="T5" fmla="*/ T4 w 2894"/>
                  <a:gd name="T6" fmla="+- 0 9043 7703"/>
                  <a:gd name="T7" fmla="*/ 9043 h 2071"/>
                  <a:gd name="T8" fmla="+- 0 11194 11194"/>
                  <a:gd name="T9" fmla="*/ T8 w 2894"/>
                  <a:gd name="T10" fmla="+- 0 7703 7703"/>
                  <a:gd name="T11" fmla="*/ 7703 h 2071"/>
                  <a:gd name="T12" fmla="+- 0 14088 11194"/>
                  <a:gd name="T13" fmla="*/ T12 w 2894"/>
                  <a:gd name="T14" fmla="+- 0 8360 7703"/>
                  <a:gd name="T15" fmla="*/ 8360 h 2071"/>
                  <a:gd name="T16" fmla="+- 0 14088 11194"/>
                  <a:gd name="T17" fmla="*/ T16 w 2894"/>
                  <a:gd name="T18" fmla="+- 0 9774 7703"/>
                  <a:gd name="T19" fmla="*/ 9774 h 2071"/>
                </a:gdLst>
                <a:ahLst/>
                <a:cxnLst>
                  <a:cxn ang="0">
                    <a:pos x="T1" y="T3"/>
                  </a:cxn>
                  <a:cxn ang="0">
                    <a:pos x="T5" y="T7"/>
                  </a:cxn>
                  <a:cxn ang="0">
                    <a:pos x="T9" y="T11"/>
                  </a:cxn>
                  <a:cxn ang="0">
                    <a:pos x="T13" y="T15"/>
                  </a:cxn>
                  <a:cxn ang="0">
                    <a:pos x="T17" y="T19"/>
                  </a:cxn>
                </a:cxnLst>
                <a:rect l="0" t="0" r="r" b="b"/>
                <a:pathLst>
                  <a:path w="2894" h="2071">
                    <a:moveTo>
                      <a:pt x="2894" y="2071"/>
                    </a:moveTo>
                    <a:lnTo>
                      <a:pt x="0" y="1340"/>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4168" name="TextBox 4167"/>
          <p:cNvSpPr txBox="1"/>
          <p:nvPr/>
        </p:nvSpPr>
        <p:spPr>
          <a:xfrm>
            <a:off x="642520" y="3789040"/>
            <a:ext cx="454686" cy="369332"/>
          </a:xfrm>
          <a:prstGeom prst="rect">
            <a:avLst/>
          </a:prstGeom>
          <a:noFill/>
        </p:spPr>
        <p:txBody>
          <a:bodyPr wrap="square" rtlCol="0">
            <a:spAutoFit/>
          </a:bodyPr>
          <a:lstStyle/>
          <a:p>
            <a:r>
              <a:rPr lang="en-GB" dirty="0" smtClean="0"/>
              <a:t>5a</a:t>
            </a:r>
            <a:endParaRPr lang="en-GB" dirty="0"/>
          </a:p>
        </p:txBody>
      </p:sp>
      <p:sp>
        <p:nvSpPr>
          <p:cNvPr id="4169" name="Rectangle 4168"/>
          <p:cNvSpPr/>
          <p:nvPr/>
        </p:nvSpPr>
        <p:spPr>
          <a:xfrm>
            <a:off x="4139739" y="3789040"/>
            <a:ext cx="421910" cy="369332"/>
          </a:xfrm>
          <a:prstGeom prst="rect">
            <a:avLst/>
          </a:prstGeom>
        </p:spPr>
        <p:txBody>
          <a:bodyPr wrap="none">
            <a:spAutoFit/>
          </a:bodyPr>
          <a:lstStyle/>
          <a:p>
            <a:r>
              <a:rPr lang="en-GB" dirty="0" smtClean="0"/>
              <a:t>5b</a:t>
            </a:r>
            <a:endParaRPr lang="en-GB" dirty="0"/>
          </a:p>
        </p:txBody>
      </p:sp>
      <p:sp>
        <p:nvSpPr>
          <p:cNvPr id="4170" name="Rectangle 4169"/>
          <p:cNvSpPr/>
          <p:nvPr/>
        </p:nvSpPr>
        <p:spPr>
          <a:xfrm>
            <a:off x="7070028" y="3789040"/>
            <a:ext cx="399468" cy="369332"/>
          </a:xfrm>
          <a:prstGeom prst="rect">
            <a:avLst/>
          </a:prstGeom>
        </p:spPr>
        <p:txBody>
          <a:bodyPr wrap="none">
            <a:spAutoFit/>
          </a:bodyPr>
          <a:lstStyle/>
          <a:p>
            <a:r>
              <a:rPr lang="en-GB" dirty="0" smtClean="0"/>
              <a:t>5c</a:t>
            </a:r>
            <a:endParaRPr lang="en-GB" dirty="0"/>
          </a:p>
        </p:txBody>
      </p:sp>
      <p:cxnSp>
        <p:nvCxnSpPr>
          <p:cNvPr id="4172" name="Straight Arrow Connector 4171"/>
          <p:cNvCxnSpPr/>
          <p:nvPr/>
        </p:nvCxnSpPr>
        <p:spPr>
          <a:xfrm>
            <a:off x="1478341" y="6054856"/>
            <a:ext cx="95780" cy="429717"/>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51" name="Straight Arrow Connector 150"/>
          <p:cNvCxnSpPr/>
          <p:nvPr/>
        </p:nvCxnSpPr>
        <p:spPr>
          <a:xfrm>
            <a:off x="4452645" y="6075273"/>
            <a:ext cx="101906" cy="48963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4183" name="Rectangle 4182"/>
          <p:cNvSpPr/>
          <p:nvPr/>
        </p:nvSpPr>
        <p:spPr>
          <a:xfrm>
            <a:off x="1787556" y="3891833"/>
            <a:ext cx="2049215" cy="369332"/>
          </a:xfrm>
          <a:prstGeom prst="rect">
            <a:avLst/>
          </a:prstGeom>
        </p:spPr>
        <p:txBody>
          <a:bodyPr wrap="none">
            <a:spAutoFit/>
          </a:bodyPr>
          <a:lstStyle/>
          <a:p>
            <a:pPr algn="just"/>
            <a:r>
              <a:rPr lang="en-US" dirty="0" smtClean="0"/>
              <a:t>Both normal faults</a:t>
            </a:r>
            <a:endParaRPr lang="en-GB" dirty="0"/>
          </a:p>
        </p:txBody>
      </p:sp>
    </p:spTree>
    <p:extLst>
      <p:ext uri="{BB962C8B-B14F-4D97-AF65-F5344CB8AC3E}">
        <p14:creationId xmlns:p14="http://schemas.microsoft.com/office/powerpoint/2010/main" val="3553899087"/>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23728" y="2276872"/>
            <a:ext cx="4608512" cy="2554545"/>
          </a:xfrm>
          <a:prstGeom prst="rect">
            <a:avLst/>
          </a:prstGeom>
          <a:noFill/>
        </p:spPr>
        <p:txBody>
          <a:bodyPr wrap="square" rtlCol="0">
            <a:spAutoFit/>
          </a:bodyPr>
          <a:lstStyle/>
          <a:p>
            <a:pPr algn="ctr"/>
            <a:r>
              <a:rPr lang="en-GB" sz="4000" b="1" dirty="0" smtClean="0">
                <a:solidFill>
                  <a:schemeClr val="bg1"/>
                </a:solidFill>
              </a:rPr>
              <a:t>Exercise 1 and 2 </a:t>
            </a:r>
          </a:p>
          <a:p>
            <a:pPr algn="ctr"/>
            <a:endParaRPr lang="en-GB" sz="4000" b="1" dirty="0" smtClean="0">
              <a:solidFill>
                <a:schemeClr val="bg1"/>
              </a:solidFill>
            </a:endParaRPr>
          </a:p>
          <a:p>
            <a:pPr algn="ctr"/>
            <a:r>
              <a:rPr lang="en-GB" sz="4000" b="1" dirty="0" smtClean="0">
                <a:solidFill>
                  <a:schemeClr val="bg1"/>
                </a:solidFill>
              </a:rPr>
              <a:t>Basic geological cross sections</a:t>
            </a:r>
            <a:endParaRPr lang="en-GB" sz="4000" b="1" dirty="0">
              <a:solidFill>
                <a:schemeClr val="bg1"/>
              </a:solidFill>
            </a:endParaRPr>
          </a:p>
        </p:txBody>
      </p:sp>
    </p:spTree>
    <p:extLst>
      <p:ext uri="{BB962C8B-B14F-4D97-AF65-F5344CB8AC3E}">
        <p14:creationId xmlns:p14="http://schemas.microsoft.com/office/powerpoint/2010/main" val="14427634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123728" y="260648"/>
            <a:ext cx="4502451"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Introduction to cross sections</a:t>
            </a:r>
          </a:p>
        </p:txBody>
      </p:sp>
      <p:sp>
        <p:nvSpPr>
          <p:cNvPr id="9" name="TextBox 8"/>
          <p:cNvSpPr txBox="1"/>
          <p:nvPr/>
        </p:nvSpPr>
        <p:spPr>
          <a:xfrm>
            <a:off x="755576" y="836712"/>
            <a:ext cx="7992888" cy="5355312"/>
          </a:xfrm>
          <a:prstGeom prst="rect">
            <a:avLst/>
          </a:prstGeom>
          <a:noFill/>
        </p:spPr>
        <p:txBody>
          <a:bodyPr wrap="square" rtlCol="0">
            <a:spAutoFit/>
          </a:bodyPr>
          <a:lstStyle/>
          <a:p>
            <a:pPr algn="just">
              <a:buFont typeface="Arial" pitchFamily="34" charset="0"/>
              <a:buChar char="•"/>
            </a:pPr>
            <a:r>
              <a:rPr lang="en-GB" dirty="0" smtClean="0"/>
              <a:t>  A </a:t>
            </a:r>
            <a:r>
              <a:rPr lang="en-GB" b="1" dirty="0" smtClean="0">
                <a:solidFill>
                  <a:srgbClr val="0070C0"/>
                </a:solidFill>
              </a:rPr>
              <a:t>key goal </a:t>
            </a:r>
            <a:r>
              <a:rPr lang="en-GB" dirty="0" smtClean="0"/>
              <a:t>of the structural geologist is to </a:t>
            </a:r>
            <a:r>
              <a:rPr lang="en-GB" b="1" dirty="0" smtClean="0">
                <a:solidFill>
                  <a:srgbClr val="0070C0"/>
                </a:solidFill>
              </a:rPr>
              <a:t>understand the three</a:t>
            </a:r>
          </a:p>
          <a:p>
            <a:pPr algn="just"/>
            <a:r>
              <a:rPr lang="en-GB" b="1" dirty="0">
                <a:solidFill>
                  <a:srgbClr val="0070C0"/>
                </a:solidFill>
              </a:rPr>
              <a:t> </a:t>
            </a:r>
            <a:r>
              <a:rPr lang="en-GB" b="1" dirty="0" smtClean="0">
                <a:solidFill>
                  <a:srgbClr val="0070C0"/>
                </a:solidFill>
              </a:rPr>
              <a:t>  dimensional geometry of the rock strata.</a:t>
            </a:r>
          </a:p>
          <a:p>
            <a:pPr algn="just">
              <a:buFont typeface="Arial" pitchFamily="34" charset="0"/>
              <a:buChar char="•"/>
            </a:pPr>
            <a:endParaRPr lang="en-GB" dirty="0" smtClean="0"/>
          </a:p>
          <a:p>
            <a:pPr algn="just">
              <a:buFont typeface="Arial" pitchFamily="34" charset="0"/>
              <a:buChar char="•"/>
            </a:pPr>
            <a:r>
              <a:rPr lang="en-GB" dirty="0" smtClean="0"/>
              <a:t> Unfortunately, all that can be directly observed are rocks at the Earth’s</a:t>
            </a:r>
          </a:p>
          <a:p>
            <a:pPr algn="just"/>
            <a:r>
              <a:rPr lang="en-GB" dirty="0"/>
              <a:t> </a:t>
            </a:r>
            <a:r>
              <a:rPr lang="en-GB" dirty="0" smtClean="0"/>
              <a:t>  surface or, in special cases, one dimensional information obtained from</a:t>
            </a:r>
          </a:p>
          <a:p>
            <a:pPr algn="just"/>
            <a:r>
              <a:rPr lang="en-GB" dirty="0"/>
              <a:t> </a:t>
            </a:r>
            <a:r>
              <a:rPr lang="en-GB" dirty="0" smtClean="0"/>
              <a:t>  bore hole.</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The shape of the structures below the surface and the projection of</a:t>
            </a:r>
          </a:p>
          <a:p>
            <a:pPr algn="just"/>
            <a:r>
              <a:rPr lang="en-GB" b="1" dirty="0">
                <a:solidFill>
                  <a:srgbClr val="0070C0"/>
                </a:solidFill>
              </a:rPr>
              <a:t> </a:t>
            </a:r>
            <a:r>
              <a:rPr lang="en-GB" b="1" dirty="0" smtClean="0">
                <a:solidFill>
                  <a:srgbClr val="0070C0"/>
                </a:solidFill>
              </a:rPr>
              <a:t>  those features into the air (before they were eroded) must be</a:t>
            </a:r>
          </a:p>
          <a:p>
            <a:pPr algn="just"/>
            <a:r>
              <a:rPr lang="en-GB" b="1" dirty="0">
                <a:solidFill>
                  <a:srgbClr val="0070C0"/>
                </a:solidFill>
              </a:rPr>
              <a:t> </a:t>
            </a:r>
            <a:r>
              <a:rPr lang="en-GB" b="1" dirty="0" smtClean="0">
                <a:solidFill>
                  <a:srgbClr val="0070C0"/>
                </a:solidFill>
              </a:rPr>
              <a:t>  inferred.</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Cross sections are 2-D educated guesses </a:t>
            </a:r>
            <a:r>
              <a:rPr lang="en-GB" dirty="0" smtClean="0"/>
              <a:t>at the geology along a plane</a:t>
            </a:r>
          </a:p>
          <a:p>
            <a:pPr algn="just"/>
            <a:r>
              <a:rPr lang="en-GB" dirty="0" smtClean="0"/>
              <a:t>   different from the land surface.</a:t>
            </a:r>
          </a:p>
          <a:p>
            <a:pPr algn="just">
              <a:buFont typeface="Arial" pitchFamily="34" charset="0"/>
              <a:buChar char="•"/>
            </a:pPr>
            <a:endParaRPr lang="en-GB" dirty="0" smtClean="0"/>
          </a:p>
          <a:p>
            <a:pPr algn="just">
              <a:buFont typeface="Arial" pitchFamily="34" charset="0"/>
              <a:buChar char="•"/>
            </a:pPr>
            <a:r>
              <a:rPr lang="en-GB" dirty="0" smtClean="0"/>
              <a:t> As is true of many problems in geology, </a:t>
            </a:r>
            <a:r>
              <a:rPr lang="en-GB" b="1" dirty="0" smtClean="0">
                <a:solidFill>
                  <a:srgbClr val="0070C0"/>
                </a:solidFill>
              </a:rPr>
              <a:t>there are often numerous</a:t>
            </a:r>
          </a:p>
          <a:p>
            <a:pPr algn="just"/>
            <a:r>
              <a:rPr lang="en-GB" b="1" dirty="0">
                <a:solidFill>
                  <a:srgbClr val="0070C0"/>
                </a:solidFill>
              </a:rPr>
              <a:t> </a:t>
            </a:r>
            <a:r>
              <a:rPr lang="en-GB" b="1" dirty="0" smtClean="0">
                <a:solidFill>
                  <a:srgbClr val="0070C0"/>
                </a:solidFill>
              </a:rPr>
              <a:t> possible interpretations of the same data.</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The best we can do in drawing a cross section is to come up with an</a:t>
            </a:r>
          </a:p>
          <a:p>
            <a:pPr algn="just"/>
            <a:r>
              <a:rPr lang="en-GB" b="1" dirty="0">
                <a:solidFill>
                  <a:srgbClr val="0070C0"/>
                </a:solidFill>
              </a:rPr>
              <a:t> </a:t>
            </a:r>
            <a:r>
              <a:rPr lang="en-GB" b="1" dirty="0" smtClean="0">
                <a:solidFill>
                  <a:srgbClr val="0070C0"/>
                </a:solidFill>
              </a:rPr>
              <a:t> interpretation that is consistent with all the available data.</a:t>
            </a:r>
            <a:endParaRPr lang="en-GB" b="1" dirty="0">
              <a:solidFill>
                <a:srgbClr val="0070C0"/>
              </a:solidFill>
            </a:endParaRPr>
          </a:p>
        </p:txBody>
      </p:sp>
    </p:spTree>
    <p:extLst>
      <p:ext uri="{BB962C8B-B14F-4D97-AF65-F5344CB8AC3E}">
        <p14:creationId xmlns:p14="http://schemas.microsoft.com/office/powerpoint/2010/main" val="25632469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23" y="1196752"/>
            <a:ext cx="8208912" cy="5262979"/>
          </a:xfrm>
          <a:prstGeom prst="rect">
            <a:avLst/>
          </a:prstGeom>
        </p:spPr>
        <p:txBody>
          <a:bodyPr wrap="square">
            <a:spAutoFit/>
          </a:bodyPr>
          <a:lstStyle/>
          <a:p>
            <a:r>
              <a:rPr lang="en-GB" dirty="0"/>
              <a:t>A common use of contours to depict geological structure is a </a:t>
            </a:r>
            <a:r>
              <a:rPr lang="en-GB" b="1" dirty="0">
                <a:solidFill>
                  <a:srgbClr val="0070C0"/>
                </a:solidFill>
              </a:rPr>
              <a:t>‘Contour Map</a:t>
            </a:r>
            <a:r>
              <a:rPr lang="en-GB" b="1" dirty="0" smtClean="0">
                <a:solidFill>
                  <a:srgbClr val="0070C0"/>
                </a:solidFill>
              </a:rPr>
              <a:t>’</a:t>
            </a:r>
            <a:r>
              <a:rPr lang="en-GB" dirty="0" smtClean="0"/>
              <a:t>, </a:t>
            </a:r>
            <a:r>
              <a:rPr lang="en-GB" dirty="0"/>
              <a:t>which shows the reduced level at the rock surface</a:t>
            </a:r>
            <a:r>
              <a:rPr lang="en-GB" dirty="0" smtClean="0"/>
              <a:t>.</a:t>
            </a:r>
          </a:p>
          <a:p>
            <a:endParaRPr lang="en-GB" dirty="0"/>
          </a:p>
          <a:p>
            <a:r>
              <a:rPr lang="en-GB" dirty="0"/>
              <a:t>To distinguish them </a:t>
            </a:r>
            <a:r>
              <a:rPr lang="en-GB" dirty="0" smtClean="0"/>
              <a:t> from </a:t>
            </a:r>
            <a:r>
              <a:rPr lang="en-GB" dirty="0"/>
              <a:t>T</a:t>
            </a:r>
            <a:r>
              <a:rPr lang="en-GB" dirty="0" smtClean="0"/>
              <a:t>opographic </a:t>
            </a:r>
            <a:r>
              <a:rPr lang="en-GB" dirty="0"/>
              <a:t>C</a:t>
            </a:r>
            <a:r>
              <a:rPr lang="en-GB" dirty="0" smtClean="0"/>
              <a:t>ontours, </a:t>
            </a:r>
            <a:r>
              <a:rPr lang="en-GB" dirty="0"/>
              <a:t>they are referred to as… </a:t>
            </a:r>
            <a:endParaRPr lang="en-GB" dirty="0" smtClean="0"/>
          </a:p>
          <a:p>
            <a:pPr algn="just"/>
            <a:endParaRPr lang="en-GB" dirty="0"/>
          </a:p>
          <a:p>
            <a:pPr algn="just"/>
            <a:r>
              <a:rPr lang="en-GB" sz="2400" b="1" dirty="0" smtClean="0">
                <a:solidFill>
                  <a:srgbClr val="0070C0"/>
                </a:solidFill>
              </a:rPr>
              <a:t>                   ‘Stratum (or Structure) Contours’</a:t>
            </a:r>
          </a:p>
          <a:p>
            <a:pPr algn="just"/>
            <a:endParaRPr lang="en-GB" sz="2400" b="1" dirty="0" smtClean="0">
              <a:solidFill>
                <a:srgbClr val="0070C0"/>
              </a:solidFill>
            </a:endParaRPr>
          </a:p>
          <a:p>
            <a:pPr marL="285750" indent="-285750" algn="just">
              <a:buFont typeface="Arial" panose="020B0604020202020204" pitchFamily="34" charset="0"/>
              <a:buChar char="•"/>
            </a:pPr>
            <a:r>
              <a:rPr lang="en-GB" dirty="0" smtClean="0"/>
              <a:t>Stratum Contours are lines drawn on a map </a:t>
            </a:r>
            <a:r>
              <a:rPr lang="en-GB" b="1" dirty="0" smtClean="0">
                <a:solidFill>
                  <a:srgbClr val="0070C0"/>
                </a:solidFill>
              </a:rPr>
              <a:t>joining points of equal height on a bed (or stratum).</a:t>
            </a:r>
            <a:r>
              <a:rPr lang="en-GB" dirty="0" smtClean="0"/>
              <a:t>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They are like topographic contours, except that </a:t>
            </a:r>
            <a:r>
              <a:rPr lang="en-GB" b="1" dirty="0" smtClean="0">
                <a:solidFill>
                  <a:srgbClr val="0070C0"/>
                </a:solidFill>
              </a:rPr>
              <a:t>they show us the shape of buried geological structures. </a:t>
            </a:r>
          </a:p>
          <a:p>
            <a:pPr algn="just"/>
            <a:endParaRPr lang="en-GB" dirty="0" smtClean="0"/>
          </a:p>
          <a:p>
            <a:pPr marL="285750" indent="-285750" algn="just">
              <a:buFont typeface="Arial" panose="020B0604020202020204" pitchFamily="34" charset="0"/>
              <a:buChar char="•"/>
            </a:pPr>
            <a:r>
              <a:rPr lang="en-GB" b="1" dirty="0" smtClean="0">
                <a:solidFill>
                  <a:srgbClr val="0070C0"/>
                </a:solidFill>
              </a:rPr>
              <a:t>Each contour is labelled with its altitude and the bed boundary </a:t>
            </a:r>
            <a:r>
              <a:rPr lang="en-GB" dirty="0" smtClean="0"/>
              <a:t>to which it refers.</a:t>
            </a:r>
          </a:p>
          <a:p>
            <a:pPr algn="just"/>
            <a:endParaRPr lang="en-GB" dirty="0" smtClean="0"/>
          </a:p>
          <a:p>
            <a:pPr marL="285750" indent="-285750" algn="just">
              <a:buFont typeface="Arial" panose="020B0604020202020204" pitchFamily="34" charset="0"/>
              <a:buChar char="•"/>
            </a:pPr>
            <a:r>
              <a:rPr lang="en-GB" dirty="0" smtClean="0"/>
              <a:t>As we have seen, with uniform dip, stratum contours are straight, parallel and equidistant.</a:t>
            </a:r>
            <a:endParaRPr lang="en-GB" dirty="0"/>
          </a:p>
        </p:txBody>
      </p:sp>
      <p:sp>
        <p:nvSpPr>
          <p:cNvPr id="3" name="Rectangle 2"/>
          <p:cNvSpPr/>
          <p:nvPr/>
        </p:nvSpPr>
        <p:spPr>
          <a:xfrm>
            <a:off x="2051720" y="491869"/>
            <a:ext cx="5256605" cy="461665"/>
          </a:xfrm>
          <a:prstGeom prst="rect">
            <a:avLst/>
          </a:prstGeom>
          <a:solidFill>
            <a:schemeClr val="bg1"/>
          </a:solidFill>
        </p:spPr>
        <p:txBody>
          <a:bodyPr wrap="square">
            <a:spAutoFit/>
          </a:bodyPr>
          <a:lstStyle/>
          <a:p>
            <a:r>
              <a:rPr lang="en-GB" sz="2400" b="1" dirty="0" smtClean="0">
                <a:solidFill>
                  <a:srgbClr val="0070C0"/>
                </a:solidFill>
              </a:rPr>
              <a:t>Topographic and Stratum Contour</a:t>
            </a:r>
            <a:endParaRPr lang="en-GB" sz="2400" b="1" dirty="0">
              <a:solidFill>
                <a:srgbClr val="0070C0"/>
              </a:solidFill>
            </a:endParaRPr>
          </a:p>
        </p:txBody>
      </p:sp>
    </p:spTree>
    <p:extLst>
      <p:ext uri="{BB962C8B-B14F-4D97-AF65-F5344CB8AC3E}">
        <p14:creationId xmlns:p14="http://schemas.microsoft.com/office/powerpoint/2010/main" val="8737373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4880" y="188640"/>
            <a:ext cx="417712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Drawing the  Cross-Section</a:t>
            </a:r>
            <a:endParaRPr lang="en-GB" sz="2400" b="1" dirty="0">
              <a:solidFill>
                <a:srgbClr val="0070C0"/>
              </a:solidFill>
            </a:endParaRPr>
          </a:p>
        </p:txBody>
      </p:sp>
      <p:sp>
        <p:nvSpPr>
          <p:cNvPr id="3" name="TextBox 2"/>
          <p:cNvSpPr txBox="1"/>
          <p:nvPr/>
        </p:nvSpPr>
        <p:spPr>
          <a:xfrm>
            <a:off x="369511" y="670568"/>
            <a:ext cx="5472608" cy="2585323"/>
          </a:xfrm>
          <a:prstGeom prst="rect">
            <a:avLst/>
          </a:prstGeom>
          <a:noFill/>
        </p:spPr>
        <p:txBody>
          <a:bodyPr wrap="square" rtlCol="0">
            <a:spAutoFit/>
          </a:bodyPr>
          <a:lstStyle/>
          <a:p>
            <a:pPr algn="just"/>
            <a:r>
              <a:rPr lang="en-GB" dirty="0" smtClean="0"/>
              <a:t>A cross section is drawn by </a:t>
            </a:r>
            <a:r>
              <a:rPr lang="en-GB" b="1" dirty="0" smtClean="0">
                <a:solidFill>
                  <a:srgbClr val="0070C0"/>
                </a:solidFill>
              </a:rPr>
              <a:t>projecting the data from a single line on the map onto a profile of the same scale</a:t>
            </a:r>
            <a:r>
              <a:rPr lang="en-GB" dirty="0" smtClean="0"/>
              <a:t>(or with vertical exaggeration if required for clarity) such as A-B below</a:t>
            </a:r>
          </a:p>
          <a:p>
            <a:pPr algn="just"/>
            <a:endParaRPr lang="en-GB" dirty="0" smtClean="0"/>
          </a:p>
          <a:p>
            <a:pPr algn="just"/>
            <a:r>
              <a:rPr lang="en-GB" dirty="0" smtClean="0"/>
              <a:t>The topography and each geological boundary are then constructed individually from the relevant contours, whose intersections on the section line are projected to the correct height on the profile</a:t>
            </a:r>
            <a:endParaRPr lang="en-GB" dirty="0"/>
          </a:p>
        </p:txBody>
      </p:sp>
      <p:pic>
        <p:nvPicPr>
          <p:cNvPr id="2050" name="Picture 2" descr="C:\Users\fad-an\Desktop\cross se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3130" y="3429000"/>
            <a:ext cx="4248472" cy="31724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2051" name="Picture 3" descr="C:\Users\fad-an\Desktop\secti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82151" y="0"/>
            <a:ext cx="3006747" cy="68580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36119" y="2636912"/>
            <a:ext cx="92065" cy="230832"/>
          </a:xfrm>
          <a:prstGeom prst="rect">
            <a:avLst/>
          </a:prstGeom>
          <a:noFill/>
        </p:spPr>
        <p:txBody>
          <a:bodyPr wrap="square" rtlCol="0">
            <a:spAutoFit/>
          </a:bodyPr>
          <a:lstStyle/>
          <a:p>
            <a:r>
              <a:rPr lang="en-GB" sz="900" dirty="0" smtClean="0"/>
              <a:t>A</a:t>
            </a:r>
            <a:endParaRPr lang="en-GB" sz="900" dirty="0"/>
          </a:p>
        </p:txBody>
      </p:sp>
      <p:cxnSp>
        <p:nvCxnSpPr>
          <p:cNvPr id="6" name="Straight Arrow Connector 5"/>
          <p:cNvCxnSpPr/>
          <p:nvPr/>
        </p:nvCxnSpPr>
        <p:spPr>
          <a:xfrm>
            <a:off x="5652120" y="1700808"/>
            <a:ext cx="483999"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endCxn id="2051" idx="1"/>
          </p:cNvCxnSpPr>
          <p:nvPr/>
        </p:nvCxnSpPr>
        <p:spPr>
          <a:xfrm flipV="1">
            <a:off x="4847634" y="3429000"/>
            <a:ext cx="1334517" cy="93610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4160319" y="6430608"/>
            <a:ext cx="1282566" cy="307777"/>
          </a:xfrm>
          <a:prstGeom prst="rect">
            <a:avLst/>
          </a:prstGeom>
          <a:solidFill>
            <a:srgbClr val="FFFF00"/>
          </a:solidFill>
          <a:ln w="12700">
            <a:solidFill>
              <a:schemeClr val="tx1"/>
            </a:solidFill>
          </a:ln>
        </p:spPr>
        <p:txBody>
          <a:bodyPr wrap="square" rtlCol="0">
            <a:spAutoFit/>
          </a:bodyPr>
          <a:lstStyle/>
          <a:p>
            <a:r>
              <a:rPr lang="en-GB" sz="1400" dirty="0" smtClean="0"/>
              <a:t>Contour Map</a:t>
            </a:r>
            <a:endParaRPr lang="en-GB" sz="1400" dirty="0"/>
          </a:p>
        </p:txBody>
      </p:sp>
      <p:sp>
        <p:nvSpPr>
          <p:cNvPr id="12" name="TextBox 11"/>
          <p:cNvSpPr txBox="1"/>
          <p:nvPr/>
        </p:nvSpPr>
        <p:spPr>
          <a:xfrm>
            <a:off x="9059626" y="2596639"/>
            <a:ext cx="67616" cy="230832"/>
          </a:xfrm>
          <a:prstGeom prst="rect">
            <a:avLst/>
          </a:prstGeom>
          <a:noFill/>
        </p:spPr>
        <p:txBody>
          <a:bodyPr wrap="square" rtlCol="0">
            <a:spAutoFit/>
          </a:bodyPr>
          <a:lstStyle/>
          <a:p>
            <a:r>
              <a:rPr lang="en-GB" sz="900" dirty="0" smtClean="0"/>
              <a:t>B</a:t>
            </a:r>
            <a:endParaRPr lang="en-GB" sz="900" dirty="0"/>
          </a:p>
        </p:txBody>
      </p:sp>
    </p:spTree>
    <p:extLst>
      <p:ext uri="{BB962C8B-B14F-4D97-AF65-F5344CB8AC3E}">
        <p14:creationId xmlns:p14="http://schemas.microsoft.com/office/powerpoint/2010/main" val="24906020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58341" y="579014"/>
            <a:ext cx="5214121" cy="523220"/>
          </a:xfrm>
          <a:prstGeom prst="rect">
            <a:avLst/>
          </a:prstGeom>
        </p:spPr>
        <p:txBody>
          <a:bodyPr wrap="none">
            <a:spAutoFit/>
          </a:bodyPr>
          <a:lstStyle/>
          <a:p>
            <a:pPr lvl="0" algn="ctr"/>
            <a:r>
              <a:rPr lang="en-GB" sz="2800" b="1" dirty="0" smtClean="0"/>
              <a:t>Introduction to cross sections</a:t>
            </a:r>
          </a:p>
        </p:txBody>
      </p:sp>
      <p:sp>
        <p:nvSpPr>
          <p:cNvPr id="9" name="TextBox 8"/>
          <p:cNvSpPr txBox="1"/>
          <p:nvPr/>
        </p:nvSpPr>
        <p:spPr>
          <a:xfrm>
            <a:off x="467544" y="1340768"/>
            <a:ext cx="8019513" cy="4001095"/>
          </a:xfrm>
          <a:prstGeom prst="rect">
            <a:avLst/>
          </a:prstGeom>
          <a:noFill/>
        </p:spPr>
        <p:txBody>
          <a:bodyPr wrap="square" rtlCol="0">
            <a:spAutoFit/>
          </a:bodyPr>
          <a:lstStyle/>
          <a:p>
            <a:pPr>
              <a:buFont typeface="Arial" pitchFamily="34" charset="0"/>
              <a:buChar char="•"/>
            </a:pPr>
            <a:r>
              <a:rPr lang="en-GB" dirty="0" smtClean="0"/>
              <a:t> This presentation is to be completed in conjunction with: </a:t>
            </a:r>
          </a:p>
          <a:p>
            <a:r>
              <a:rPr lang="en-GB" dirty="0" smtClean="0"/>
              <a:t> </a:t>
            </a:r>
          </a:p>
          <a:p>
            <a:r>
              <a:rPr lang="en-GB" sz="2400" b="1" dirty="0">
                <a:solidFill>
                  <a:srgbClr val="0070C0"/>
                </a:solidFill>
              </a:rPr>
              <a:t> </a:t>
            </a:r>
            <a:r>
              <a:rPr lang="en-GB" sz="2400" b="1" dirty="0" smtClean="0">
                <a:solidFill>
                  <a:srgbClr val="0070C0"/>
                </a:solidFill>
              </a:rPr>
              <a:t>                  </a:t>
            </a:r>
            <a:r>
              <a:rPr lang="en-GB" sz="2400" b="1" dirty="0" smtClean="0"/>
              <a:t>Exercise  </a:t>
            </a:r>
            <a:r>
              <a:rPr lang="en-GB" sz="2400" b="1" dirty="0"/>
              <a:t>W</a:t>
            </a:r>
            <a:r>
              <a:rPr lang="en-GB" sz="2400" b="1" dirty="0" smtClean="0"/>
              <a:t>orksheet 1 – Horizontal Beds</a:t>
            </a:r>
          </a:p>
          <a:p>
            <a:pPr>
              <a:buFont typeface="Arial" pitchFamily="34" charset="0"/>
              <a:buChar char="•"/>
            </a:pPr>
            <a:endParaRPr lang="en-GB" dirty="0"/>
          </a:p>
          <a:p>
            <a:r>
              <a:rPr lang="en-GB" dirty="0" smtClean="0"/>
              <a:t>Objectives:</a:t>
            </a:r>
          </a:p>
          <a:p>
            <a:endParaRPr lang="en-GB" dirty="0" smtClean="0"/>
          </a:p>
          <a:p>
            <a:pPr lvl="2">
              <a:buFont typeface="Arial" pitchFamily="34" charset="0"/>
              <a:buChar char="•"/>
            </a:pPr>
            <a:r>
              <a:rPr lang="en-GB" dirty="0"/>
              <a:t> </a:t>
            </a:r>
            <a:r>
              <a:rPr lang="en-GB" sz="2000" dirty="0" smtClean="0"/>
              <a:t>By the end of this exercise you should:</a:t>
            </a:r>
          </a:p>
          <a:p>
            <a:pPr lvl="2">
              <a:buFont typeface="Arial" pitchFamily="34" charset="0"/>
              <a:buChar char="•"/>
            </a:pPr>
            <a:endParaRPr lang="en-GB" sz="2000" dirty="0" smtClean="0"/>
          </a:p>
          <a:p>
            <a:pPr lvl="4">
              <a:buFont typeface="Arial" pitchFamily="34" charset="0"/>
              <a:buChar char="•"/>
            </a:pPr>
            <a:r>
              <a:rPr lang="en-GB" sz="2000" dirty="0"/>
              <a:t> </a:t>
            </a:r>
            <a:r>
              <a:rPr lang="en-GB" sz="2000" dirty="0" smtClean="0"/>
              <a:t>Understand the importance of cross sections.</a:t>
            </a:r>
          </a:p>
          <a:p>
            <a:pPr lvl="4">
              <a:buFont typeface="Arial" pitchFamily="34" charset="0"/>
              <a:buChar char="•"/>
            </a:pPr>
            <a:endParaRPr lang="en-GB" sz="2000" dirty="0" smtClean="0"/>
          </a:p>
          <a:p>
            <a:pPr lvl="4">
              <a:buFont typeface="Arial" pitchFamily="34" charset="0"/>
              <a:buChar char="•"/>
            </a:pPr>
            <a:r>
              <a:rPr lang="en-GB" sz="2000" dirty="0"/>
              <a:t> </a:t>
            </a:r>
            <a:r>
              <a:rPr lang="en-GB" sz="2000" dirty="0" smtClean="0"/>
              <a:t>Be able to construct a cross section from a </a:t>
            </a:r>
          </a:p>
          <a:p>
            <a:pPr lvl="4"/>
            <a:r>
              <a:rPr lang="en-GB" sz="2000" dirty="0"/>
              <a:t> </a:t>
            </a:r>
            <a:r>
              <a:rPr lang="en-GB" sz="2000" dirty="0" smtClean="0"/>
              <a:t>                basic geological map.</a:t>
            </a:r>
          </a:p>
          <a:p>
            <a:pPr lvl="4"/>
            <a:endParaRPr lang="en-GB" sz="2000" dirty="0" smtClean="0"/>
          </a:p>
        </p:txBody>
      </p:sp>
    </p:spTree>
    <p:extLst>
      <p:ext uri="{BB962C8B-B14F-4D97-AF65-F5344CB8AC3E}">
        <p14:creationId xmlns:p14="http://schemas.microsoft.com/office/powerpoint/2010/main" val="17575673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420" y="404664"/>
            <a:ext cx="2246380" cy="362304"/>
          </a:xfrm>
          <a:solidFill>
            <a:schemeClr val="bg1">
              <a:lumMod val="95000"/>
            </a:schemeClr>
          </a:solidFill>
        </p:spPr>
        <p:txBody>
          <a:bodyPr>
            <a:normAutofit fontScale="90000"/>
          </a:bodyPr>
          <a:lstStyle/>
          <a:p>
            <a:r>
              <a:rPr lang="en-GB" sz="2400" b="1" dirty="0" smtClean="0">
                <a:solidFill>
                  <a:schemeClr val="tx1"/>
                </a:solidFill>
              </a:rPr>
              <a:t>READING THE MAP</a:t>
            </a:r>
            <a:endParaRPr lang="en-GB" sz="2400" b="1" dirty="0">
              <a:solidFill>
                <a:schemeClr val="tx1"/>
              </a:solidFill>
            </a:endParaRPr>
          </a:p>
        </p:txBody>
      </p:sp>
      <p:sp>
        <p:nvSpPr>
          <p:cNvPr id="3" name="Content Placeholder 2"/>
          <p:cNvSpPr>
            <a:spLocks noGrp="1"/>
          </p:cNvSpPr>
          <p:nvPr>
            <p:ph idx="1"/>
          </p:nvPr>
        </p:nvSpPr>
        <p:spPr>
          <a:xfrm>
            <a:off x="467544" y="960246"/>
            <a:ext cx="8229600" cy="4389120"/>
          </a:xfrm>
        </p:spPr>
        <p:txBody>
          <a:bodyPr>
            <a:normAutofit/>
          </a:bodyPr>
          <a:lstStyle/>
          <a:p>
            <a:pPr marL="0" indent="0">
              <a:buNone/>
            </a:pPr>
            <a:r>
              <a:rPr lang="en-GB" sz="1800" dirty="0" smtClean="0"/>
              <a:t>Here is your map: </a:t>
            </a:r>
            <a:r>
              <a:rPr lang="en-GB" sz="2000" dirty="0" smtClean="0"/>
              <a:t>HANDOUT </a:t>
            </a:r>
          </a:p>
          <a:p>
            <a:pPr marL="0" indent="0">
              <a:buNone/>
            </a:pPr>
            <a:r>
              <a:rPr lang="en-GB" sz="1800" dirty="0" smtClean="0"/>
              <a:t>Before you start….take time (5 minutes or so) to just examine it.</a:t>
            </a:r>
          </a:p>
          <a:p>
            <a:pPr marL="0" indent="0">
              <a:buNone/>
            </a:pPr>
            <a:endParaRPr lang="en-GB" sz="1800" dirty="0" smtClean="0"/>
          </a:p>
          <a:p>
            <a:pPr>
              <a:buFont typeface="Arial" pitchFamily="34" charset="0"/>
              <a:buChar char="•"/>
            </a:pPr>
            <a:r>
              <a:rPr lang="en-GB" sz="1800" b="1" dirty="0" smtClean="0">
                <a:solidFill>
                  <a:srgbClr val="0070C0"/>
                </a:solidFill>
              </a:rPr>
              <a:t>What is the scale of the map?</a:t>
            </a:r>
          </a:p>
          <a:p>
            <a:pPr>
              <a:buFont typeface="Arial" pitchFamily="34" charset="0"/>
              <a:buChar char="•"/>
            </a:pPr>
            <a:r>
              <a:rPr lang="en-GB" sz="1800" b="1" dirty="0" smtClean="0">
                <a:solidFill>
                  <a:srgbClr val="0070C0"/>
                </a:solidFill>
              </a:rPr>
              <a:t>What kind of landscape are you looking at? – </a:t>
            </a:r>
          </a:p>
          <a:p>
            <a:pPr marL="0" indent="0">
              <a:buNone/>
            </a:pPr>
            <a:r>
              <a:rPr lang="en-GB" sz="1800" b="1" dirty="0">
                <a:solidFill>
                  <a:srgbClr val="0070C0"/>
                </a:solidFill>
              </a:rPr>
              <a:t> </a:t>
            </a:r>
            <a:r>
              <a:rPr lang="en-GB" sz="1800" b="1" dirty="0" smtClean="0">
                <a:solidFill>
                  <a:srgbClr val="0070C0"/>
                </a:solidFill>
              </a:rPr>
              <a:t>     Flat…Rolling Hill…Mountain.</a:t>
            </a:r>
          </a:p>
          <a:p>
            <a:pPr>
              <a:buFont typeface="Arial" pitchFamily="34" charset="0"/>
              <a:buChar char="•"/>
            </a:pPr>
            <a:r>
              <a:rPr lang="en-GB" sz="1800" b="1" dirty="0" smtClean="0">
                <a:solidFill>
                  <a:srgbClr val="0070C0"/>
                </a:solidFill>
              </a:rPr>
              <a:t>What is the topographic contour interval?</a:t>
            </a:r>
          </a:p>
          <a:p>
            <a:pPr>
              <a:buFont typeface="Arial" pitchFamily="34" charset="0"/>
              <a:buChar char="•"/>
            </a:pPr>
            <a:r>
              <a:rPr lang="en-GB" sz="1800" b="1" dirty="0" smtClean="0">
                <a:solidFill>
                  <a:srgbClr val="0070C0"/>
                </a:solidFill>
              </a:rPr>
              <a:t>What are the units used? </a:t>
            </a:r>
          </a:p>
          <a:p>
            <a:pPr>
              <a:buFont typeface="Arial" pitchFamily="34" charset="0"/>
              <a:buChar char="•"/>
            </a:pPr>
            <a:r>
              <a:rPr lang="en-GB" sz="1800" b="1" dirty="0" smtClean="0">
                <a:solidFill>
                  <a:srgbClr val="0070C0"/>
                </a:solidFill>
              </a:rPr>
              <a:t>What do the different lines and symbols represent?</a:t>
            </a:r>
          </a:p>
          <a:p>
            <a:pPr>
              <a:buFont typeface="Arial" pitchFamily="34" charset="0"/>
              <a:buChar char="•"/>
            </a:pPr>
            <a:r>
              <a:rPr lang="en-GB" sz="1800" b="1" dirty="0" smtClean="0">
                <a:solidFill>
                  <a:srgbClr val="0070C0"/>
                </a:solidFill>
              </a:rPr>
              <a:t>What do the colours / shades represent?</a:t>
            </a:r>
          </a:p>
          <a:p>
            <a:pPr>
              <a:buFont typeface="Arial" pitchFamily="34" charset="0"/>
              <a:buChar char="•"/>
            </a:pPr>
            <a:r>
              <a:rPr lang="en-GB" sz="1800" b="1" dirty="0" smtClean="0">
                <a:solidFill>
                  <a:srgbClr val="0070C0"/>
                </a:solidFill>
              </a:rPr>
              <a:t>What type of rocks are we looking at ? Geological era?</a:t>
            </a:r>
          </a:p>
          <a:p>
            <a:pPr>
              <a:buFont typeface="Arial" pitchFamily="34" charset="0"/>
              <a:buChar char="•"/>
            </a:pPr>
            <a:endParaRPr lang="en-GB" sz="1800" b="1" dirty="0">
              <a:solidFill>
                <a:srgbClr val="0070C0"/>
              </a:solidFill>
            </a:endParaRPr>
          </a:p>
        </p:txBody>
      </p:sp>
      <p:sp>
        <p:nvSpPr>
          <p:cNvPr id="4" name="TextBox 3"/>
          <p:cNvSpPr txBox="1"/>
          <p:nvPr/>
        </p:nvSpPr>
        <p:spPr>
          <a:xfrm>
            <a:off x="674569" y="4778161"/>
            <a:ext cx="6696744" cy="1569660"/>
          </a:xfrm>
          <a:prstGeom prst="rect">
            <a:avLst/>
          </a:prstGeom>
          <a:noFill/>
        </p:spPr>
        <p:txBody>
          <a:bodyPr wrap="square" rtlCol="0">
            <a:spAutoFit/>
          </a:bodyPr>
          <a:lstStyle/>
          <a:p>
            <a:r>
              <a:rPr lang="en-GB" sz="1200" dirty="0" smtClean="0"/>
              <a:t>Dip direction and extent will sometimes be indicated as follows:</a:t>
            </a:r>
          </a:p>
          <a:p>
            <a:r>
              <a:rPr lang="en-GB" sz="1200" dirty="0" smtClean="0"/>
              <a:t>Indicates a dip towards the SE of 24 degrees.</a:t>
            </a:r>
          </a:p>
          <a:p>
            <a:endParaRPr lang="en-GB" sz="1200" dirty="0" smtClean="0"/>
          </a:p>
          <a:p>
            <a:endParaRPr lang="en-GB" sz="1200" dirty="0"/>
          </a:p>
          <a:p>
            <a:r>
              <a:rPr lang="en-GB" sz="1200" dirty="0" smtClean="0"/>
              <a:t>A Syncline Axis will look as follows : </a:t>
            </a:r>
          </a:p>
          <a:p>
            <a:endParaRPr lang="en-GB" sz="1200" dirty="0"/>
          </a:p>
          <a:p>
            <a:endParaRPr lang="en-GB" sz="1200" dirty="0"/>
          </a:p>
          <a:p>
            <a:r>
              <a:rPr lang="en-GB" sz="1200" dirty="0" smtClean="0"/>
              <a:t>A Anticline Axis will look as follows: </a:t>
            </a:r>
            <a:endParaRPr lang="en-GB" sz="1200" dirty="0"/>
          </a:p>
        </p:txBody>
      </p:sp>
      <p:cxnSp>
        <p:nvCxnSpPr>
          <p:cNvPr id="6" name="Straight Arrow Connector 5"/>
          <p:cNvCxnSpPr/>
          <p:nvPr/>
        </p:nvCxnSpPr>
        <p:spPr>
          <a:xfrm>
            <a:off x="5436096" y="4934386"/>
            <a:ext cx="288032"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8" name="TextBox 7"/>
          <p:cNvSpPr txBox="1"/>
          <p:nvPr/>
        </p:nvSpPr>
        <p:spPr>
          <a:xfrm>
            <a:off x="5652120" y="4811276"/>
            <a:ext cx="576064" cy="307777"/>
          </a:xfrm>
          <a:prstGeom prst="rect">
            <a:avLst/>
          </a:prstGeom>
          <a:noFill/>
        </p:spPr>
        <p:txBody>
          <a:bodyPr wrap="square" rtlCol="0">
            <a:spAutoFit/>
          </a:bodyPr>
          <a:lstStyle/>
          <a:p>
            <a:r>
              <a:rPr lang="en-GB" sz="1400" dirty="0" smtClean="0"/>
              <a:t>24</a:t>
            </a:r>
            <a:endParaRPr lang="en-GB" sz="1400" dirty="0"/>
          </a:p>
        </p:txBody>
      </p:sp>
      <p:cxnSp>
        <p:nvCxnSpPr>
          <p:cNvPr id="10" name="Straight Connector 9"/>
          <p:cNvCxnSpPr/>
          <p:nvPr/>
        </p:nvCxnSpPr>
        <p:spPr>
          <a:xfrm>
            <a:off x="3632108" y="5650489"/>
            <a:ext cx="1371940" cy="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3635896" y="6237312"/>
            <a:ext cx="1512168" cy="2433"/>
          </a:xfrm>
          <a:prstGeom prst="line">
            <a:avLst/>
          </a:prstGeom>
        </p:spPr>
        <p:style>
          <a:lnRef idx="2">
            <a:schemeClr val="dk1"/>
          </a:lnRef>
          <a:fillRef idx="0">
            <a:schemeClr val="dk1"/>
          </a:fillRef>
          <a:effectRef idx="1">
            <a:schemeClr val="dk1"/>
          </a:effectRef>
          <a:fontRef idx="minor">
            <a:schemeClr val="tx1"/>
          </a:fontRef>
        </p:style>
      </p:cxnSp>
      <p:sp>
        <p:nvSpPr>
          <p:cNvPr id="13" name="Chevron 12"/>
          <p:cNvSpPr/>
          <p:nvPr/>
        </p:nvSpPr>
        <p:spPr>
          <a:xfrm rot="5400000">
            <a:off x="4302815" y="5388672"/>
            <a:ext cx="213624" cy="135013"/>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hevron 13"/>
          <p:cNvSpPr/>
          <p:nvPr/>
        </p:nvSpPr>
        <p:spPr>
          <a:xfrm rot="16200000">
            <a:off x="4301615" y="5808035"/>
            <a:ext cx="216024" cy="162017"/>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8" name="Straight Connector 17"/>
          <p:cNvCxnSpPr>
            <a:stCxn id="13" idx="3"/>
            <a:endCxn id="14" idx="3"/>
          </p:cNvCxnSpPr>
          <p:nvPr/>
        </p:nvCxnSpPr>
        <p:spPr>
          <a:xfrm>
            <a:off x="4409627" y="5562991"/>
            <a:ext cx="1" cy="218041"/>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4932040" y="5997056"/>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25" name="Straight Arrow Connector 24"/>
          <p:cNvCxnSpPr/>
          <p:nvPr/>
        </p:nvCxnSpPr>
        <p:spPr>
          <a:xfrm>
            <a:off x="4022941" y="6011605"/>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8" name="TextBox 27"/>
          <p:cNvSpPr txBox="1"/>
          <p:nvPr/>
        </p:nvSpPr>
        <p:spPr>
          <a:xfrm>
            <a:off x="6012160" y="5456178"/>
            <a:ext cx="2952328" cy="738664"/>
          </a:xfrm>
          <a:prstGeom prst="rect">
            <a:avLst/>
          </a:prstGeom>
          <a:noFill/>
        </p:spPr>
        <p:txBody>
          <a:bodyPr wrap="square" rtlCol="0">
            <a:spAutoFit/>
          </a:bodyPr>
          <a:lstStyle/>
          <a:p>
            <a:r>
              <a:rPr lang="en-GB" sz="1400" dirty="0" smtClean="0"/>
              <a:t>Main Fault : </a:t>
            </a:r>
          </a:p>
          <a:p>
            <a:endParaRPr lang="en-GB" sz="1400" dirty="0"/>
          </a:p>
          <a:p>
            <a:r>
              <a:rPr lang="en-GB" sz="1400" dirty="0" smtClean="0"/>
              <a:t>Unconformity : </a:t>
            </a:r>
            <a:endParaRPr lang="en-GB" sz="1400" dirty="0"/>
          </a:p>
        </p:txBody>
      </p:sp>
      <p:cxnSp>
        <p:nvCxnSpPr>
          <p:cNvPr id="31" name="Straight Connector 30"/>
          <p:cNvCxnSpPr/>
          <p:nvPr/>
        </p:nvCxnSpPr>
        <p:spPr>
          <a:xfrm>
            <a:off x="7371313" y="5650489"/>
            <a:ext cx="1449159" cy="0"/>
          </a:xfrm>
          <a:prstGeom prst="line">
            <a:avLst/>
          </a:prstGeom>
        </p:spPr>
        <p:style>
          <a:lnRef idx="2">
            <a:schemeClr val="dk1"/>
          </a:lnRef>
          <a:fillRef idx="0">
            <a:schemeClr val="dk1"/>
          </a:fillRef>
          <a:effectRef idx="1">
            <a:schemeClr val="dk1"/>
          </a:effectRef>
          <a:fontRef idx="minor">
            <a:schemeClr val="tx1"/>
          </a:fontRef>
        </p:style>
      </p:cxnSp>
      <p:cxnSp>
        <p:nvCxnSpPr>
          <p:cNvPr id="33" name="Curved Connector 32"/>
          <p:cNvCxnSpPr/>
          <p:nvPr/>
        </p:nvCxnSpPr>
        <p:spPr>
          <a:xfrm rot="16200000" flipH="1">
            <a:off x="7765237" y="5779104"/>
            <a:ext cx="152979" cy="607568"/>
          </a:xfrm>
          <a:prstGeom prst="curvedConnector2">
            <a:avLst/>
          </a:prstGeom>
        </p:spPr>
        <p:style>
          <a:lnRef idx="2">
            <a:schemeClr val="dk1"/>
          </a:lnRef>
          <a:fillRef idx="0">
            <a:schemeClr val="dk1"/>
          </a:fillRef>
          <a:effectRef idx="1">
            <a:schemeClr val="dk1"/>
          </a:effectRef>
          <a:fontRef idx="minor">
            <a:schemeClr val="tx1"/>
          </a:fontRef>
        </p:style>
      </p:cxnSp>
      <p:cxnSp>
        <p:nvCxnSpPr>
          <p:cNvPr id="35" name="Curved Connector 34"/>
          <p:cNvCxnSpPr/>
          <p:nvPr/>
        </p:nvCxnSpPr>
        <p:spPr>
          <a:xfrm>
            <a:off x="8145514" y="6158799"/>
            <a:ext cx="674958" cy="294539"/>
          </a:xfrm>
          <a:prstGeom prst="curvedConnector3">
            <a:avLst>
              <a:gd name="adj1" fmla="val 50000"/>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013361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72665" y="116632"/>
            <a:ext cx="5840574"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Constructing a cross section: Example 1</a:t>
            </a:r>
          </a:p>
        </p:txBody>
      </p:sp>
      <p:sp>
        <p:nvSpPr>
          <p:cNvPr id="7" name="TextBox 6"/>
          <p:cNvSpPr txBox="1"/>
          <p:nvPr/>
        </p:nvSpPr>
        <p:spPr>
          <a:xfrm>
            <a:off x="251519" y="1700808"/>
            <a:ext cx="3960439" cy="4678204"/>
          </a:xfrm>
          <a:prstGeom prst="rect">
            <a:avLst/>
          </a:prstGeom>
          <a:noFill/>
        </p:spPr>
        <p:txBody>
          <a:bodyPr wrap="square" rtlCol="0">
            <a:spAutoFit/>
          </a:bodyPr>
          <a:lstStyle/>
          <a:p>
            <a:r>
              <a:rPr lang="en-GB" sz="2800" b="1" dirty="0" smtClean="0"/>
              <a:t>Step 1 : </a:t>
            </a:r>
          </a:p>
          <a:p>
            <a:endParaRPr lang="en-GB" b="1" dirty="0" smtClean="0"/>
          </a:p>
          <a:p>
            <a:r>
              <a:rPr lang="en-GB" dirty="0" smtClean="0"/>
              <a:t>First determine the line along which you are going to draw the section, it should:</a:t>
            </a:r>
          </a:p>
          <a:p>
            <a:endParaRPr lang="en-GB" dirty="0" smtClean="0"/>
          </a:p>
          <a:p>
            <a:pPr marL="285750" indent="-285750">
              <a:buFont typeface="Arial" panose="020B0604020202020204" pitchFamily="34" charset="0"/>
              <a:buChar char="•"/>
            </a:pPr>
            <a:r>
              <a:rPr lang="en-GB" dirty="0" smtClean="0"/>
              <a:t>Be representative of</a:t>
            </a:r>
          </a:p>
          <a:p>
            <a:r>
              <a:rPr lang="en-GB" dirty="0"/>
              <a:t> </a:t>
            </a:r>
            <a:r>
              <a:rPr lang="en-GB" dirty="0" smtClean="0"/>
              <a:t>    the study area.</a:t>
            </a:r>
          </a:p>
          <a:p>
            <a:endParaRPr lang="en-GB" dirty="0" smtClean="0"/>
          </a:p>
          <a:p>
            <a:pPr marL="285750" indent="-285750">
              <a:buFont typeface="Arial" panose="020B0604020202020204" pitchFamily="34" charset="0"/>
              <a:buChar char="•"/>
            </a:pPr>
            <a:r>
              <a:rPr lang="en-GB" dirty="0" smtClean="0"/>
              <a:t>Cross all major structural features (e.g. faults and folds)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a:t>
            </a:r>
            <a:r>
              <a:rPr lang="en-GB" dirty="0" smtClean="0"/>
              <a:t>ave appropriate data on the map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Often be drawn perpendicular to major structural features.	</a:t>
            </a:r>
          </a:p>
        </p:txBody>
      </p:sp>
      <p:pic>
        <p:nvPicPr>
          <p:cNvPr id="1026" name="Picture 2"/>
          <p:cNvPicPr>
            <a:picLocks noChangeAspect="1" noChangeArrowheads="1"/>
          </p:cNvPicPr>
          <p:nvPr/>
        </p:nvPicPr>
        <p:blipFill>
          <a:blip r:embed="rId2" cstate="print"/>
          <a:srcRect/>
          <a:stretch>
            <a:fillRect/>
          </a:stretch>
        </p:blipFill>
        <p:spPr bwMode="auto">
          <a:xfrm>
            <a:off x="4283968" y="620688"/>
            <a:ext cx="4608511" cy="5343821"/>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4283968" y="620688"/>
            <a:ext cx="4608512" cy="5393858"/>
          </a:xfrm>
          <a:prstGeom prst="rect">
            <a:avLst/>
          </a:prstGeom>
          <a:noFill/>
          <a:ln w="9525">
            <a:noFill/>
            <a:miter lim="800000"/>
            <a:headEnd/>
            <a:tailEnd/>
          </a:ln>
        </p:spPr>
      </p:pic>
      <p:sp>
        <p:nvSpPr>
          <p:cNvPr id="11" name="Rectangle 10"/>
          <p:cNvSpPr/>
          <p:nvPr/>
        </p:nvSpPr>
        <p:spPr>
          <a:xfrm>
            <a:off x="251520" y="777478"/>
            <a:ext cx="4032448" cy="923330"/>
          </a:xfrm>
          <a:prstGeom prst="rect">
            <a:avLst/>
          </a:prstGeom>
        </p:spPr>
        <p:txBody>
          <a:bodyPr wrap="square">
            <a:spAutoFit/>
          </a:bodyPr>
          <a:lstStyle/>
          <a:p>
            <a:r>
              <a:rPr lang="en-GB" dirty="0" smtClean="0"/>
              <a:t>Here is our original map.  Fill in the example on  your exercise sheet as we run through it.</a:t>
            </a:r>
            <a:endParaRPr lang="en-GB" dirty="0"/>
          </a:p>
        </p:txBody>
      </p:sp>
    </p:spTree>
    <p:extLst>
      <p:ext uri="{BB962C8B-B14F-4D97-AF65-F5344CB8AC3E}">
        <p14:creationId xmlns:p14="http://schemas.microsoft.com/office/powerpoint/2010/main" val="238884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wipe(down)">
                                      <p:cBhvr>
                                        <p:cTn id="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7" name="TextBox 6"/>
          <p:cNvSpPr txBox="1"/>
          <p:nvPr/>
        </p:nvSpPr>
        <p:spPr>
          <a:xfrm>
            <a:off x="179512" y="764704"/>
            <a:ext cx="8820472" cy="2462213"/>
          </a:xfrm>
          <a:prstGeom prst="rect">
            <a:avLst/>
          </a:prstGeom>
          <a:noFill/>
        </p:spPr>
        <p:txBody>
          <a:bodyPr wrap="square" rtlCol="0">
            <a:spAutoFit/>
          </a:bodyPr>
          <a:lstStyle/>
          <a:p>
            <a:r>
              <a:rPr lang="en-GB" sz="2800" b="1" dirty="0" smtClean="0"/>
              <a:t>Step 2: </a:t>
            </a:r>
          </a:p>
          <a:p>
            <a:endParaRPr lang="en-GB" b="1" dirty="0" smtClean="0"/>
          </a:p>
          <a:p>
            <a:pPr>
              <a:buFont typeface="Arial" pitchFamily="34" charset="0"/>
              <a:buChar char="•"/>
            </a:pPr>
            <a:r>
              <a:rPr lang="en-GB" dirty="0" smtClean="0"/>
              <a:t>Now on some graph paper draw an x axis with the same scale and length as the line of</a:t>
            </a:r>
          </a:p>
          <a:p>
            <a:r>
              <a:rPr lang="en-GB" dirty="0"/>
              <a:t> </a:t>
            </a:r>
            <a:r>
              <a:rPr lang="en-GB" dirty="0" smtClean="0"/>
              <a:t> the cross section. </a:t>
            </a:r>
          </a:p>
          <a:p>
            <a:endParaRPr lang="en-GB" dirty="0" smtClean="0"/>
          </a:p>
          <a:p>
            <a:pPr>
              <a:buFont typeface="Arial" pitchFamily="34" charset="0"/>
              <a:buChar char="•"/>
            </a:pPr>
            <a:r>
              <a:rPr lang="en-GB" dirty="0"/>
              <a:t> </a:t>
            </a:r>
            <a:r>
              <a:rPr lang="en-GB" dirty="0" smtClean="0"/>
              <a:t>Then add y axes to both ends, that have a relevant scale to  the topographic contours.</a:t>
            </a:r>
          </a:p>
          <a:p>
            <a:pPr>
              <a:buFont typeface="Arial" pitchFamily="34" charset="0"/>
              <a:buChar char="•"/>
            </a:pPr>
            <a:endParaRPr lang="en-GB" dirty="0" smtClean="0"/>
          </a:p>
          <a:p>
            <a:pPr>
              <a:buFont typeface="Arial" pitchFamily="34" charset="0"/>
              <a:buChar char="•"/>
            </a:pPr>
            <a:r>
              <a:rPr lang="en-GB" dirty="0" smtClean="0"/>
              <a:t> So that it looks something like this:</a:t>
            </a:r>
          </a:p>
        </p:txBody>
      </p:sp>
      <p:pic>
        <p:nvPicPr>
          <p:cNvPr id="2050" name="Picture 2"/>
          <p:cNvPicPr>
            <a:picLocks noChangeAspect="1" noChangeArrowheads="1"/>
          </p:cNvPicPr>
          <p:nvPr/>
        </p:nvPicPr>
        <p:blipFill>
          <a:blip r:embed="rId2" cstate="print"/>
          <a:srcRect/>
          <a:stretch>
            <a:fillRect/>
          </a:stretch>
        </p:blipFill>
        <p:spPr bwMode="auto">
          <a:xfrm>
            <a:off x="2267744" y="3501008"/>
            <a:ext cx="4838700" cy="1905000"/>
          </a:xfrm>
          <a:prstGeom prst="rect">
            <a:avLst/>
          </a:prstGeom>
          <a:noFill/>
          <a:ln w="9525">
            <a:noFill/>
            <a:miter lim="800000"/>
            <a:headEnd/>
            <a:tailEnd/>
          </a:ln>
        </p:spPr>
      </p:pic>
      <p:sp>
        <p:nvSpPr>
          <p:cNvPr id="2" name="TextBox 1"/>
          <p:cNvSpPr txBox="1"/>
          <p:nvPr/>
        </p:nvSpPr>
        <p:spPr>
          <a:xfrm>
            <a:off x="2563643" y="5301208"/>
            <a:ext cx="216024" cy="369332"/>
          </a:xfrm>
          <a:prstGeom prst="rect">
            <a:avLst/>
          </a:prstGeom>
          <a:noFill/>
        </p:spPr>
        <p:txBody>
          <a:bodyPr wrap="square" rtlCol="0">
            <a:spAutoFit/>
          </a:bodyPr>
          <a:lstStyle/>
          <a:p>
            <a:r>
              <a:rPr lang="en-GB" dirty="0" smtClean="0"/>
              <a:t>A</a:t>
            </a:r>
            <a:endParaRPr lang="en-GB" dirty="0"/>
          </a:p>
        </p:txBody>
      </p:sp>
      <p:sp>
        <p:nvSpPr>
          <p:cNvPr id="8" name="TextBox 7"/>
          <p:cNvSpPr txBox="1"/>
          <p:nvPr/>
        </p:nvSpPr>
        <p:spPr>
          <a:xfrm>
            <a:off x="6438162" y="5285841"/>
            <a:ext cx="216024" cy="369332"/>
          </a:xfrm>
          <a:prstGeom prst="rect">
            <a:avLst/>
          </a:prstGeom>
          <a:noFill/>
        </p:spPr>
        <p:txBody>
          <a:bodyPr wrap="square" rtlCol="0">
            <a:spAutoFit/>
          </a:bodyPr>
          <a:lstStyle/>
          <a:p>
            <a:r>
              <a:rPr lang="en-GB" dirty="0"/>
              <a:t>B</a:t>
            </a:r>
          </a:p>
        </p:txBody>
      </p:sp>
    </p:spTree>
    <p:extLst>
      <p:ext uri="{BB962C8B-B14F-4D97-AF65-F5344CB8AC3E}">
        <p14:creationId xmlns:p14="http://schemas.microsoft.com/office/powerpoint/2010/main" val="31900701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7"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pic>
        <p:nvPicPr>
          <p:cNvPr id="3074" name="Picture 2"/>
          <p:cNvPicPr>
            <a:picLocks noChangeAspect="1" noChangeArrowheads="1"/>
          </p:cNvPicPr>
          <p:nvPr/>
        </p:nvPicPr>
        <p:blipFill>
          <a:blip r:embed="rId2" cstate="print"/>
          <a:srcRect/>
          <a:stretch>
            <a:fillRect/>
          </a:stretch>
        </p:blipFill>
        <p:spPr bwMode="auto">
          <a:xfrm>
            <a:off x="4067944" y="618173"/>
            <a:ext cx="4824536" cy="5341001"/>
          </a:xfrm>
          <a:prstGeom prst="rect">
            <a:avLst/>
          </a:prstGeom>
          <a:noFill/>
          <a:ln w="9525">
            <a:noFill/>
            <a:miter lim="800000"/>
            <a:headEnd/>
            <a:tailEnd/>
          </a:ln>
        </p:spPr>
      </p:pic>
      <p:sp>
        <p:nvSpPr>
          <p:cNvPr id="8" name="TextBox 7"/>
          <p:cNvSpPr txBox="1"/>
          <p:nvPr/>
        </p:nvSpPr>
        <p:spPr>
          <a:xfrm>
            <a:off x="251520" y="1628800"/>
            <a:ext cx="3960439" cy="1631216"/>
          </a:xfrm>
          <a:prstGeom prst="rect">
            <a:avLst/>
          </a:prstGeom>
          <a:noFill/>
        </p:spPr>
        <p:txBody>
          <a:bodyPr wrap="square" rtlCol="0">
            <a:spAutoFit/>
          </a:bodyPr>
          <a:lstStyle/>
          <a:p>
            <a:r>
              <a:rPr lang="en-GB" sz="2800" b="1" dirty="0" smtClean="0"/>
              <a:t>Step 3 : </a:t>
            </a:r>
          </a:p>
          <a:p>
            <a:endParaRPr lang="en-GB" b="1" dirty="0" smtClean="0"/>
          </a:p>
          <a:p>
            <a:pPr algn="just"/>
            <a:r>
              <a:rPr lang="en-GB" dirty="0" smtClean="0"/>
              <a:t>Using a scrap piece of paper, mark on where </a:t>
            </a:r>
            <a:r>
              <a:rPr lang="en-GB" b="1" dirty="0" smtClean="0">
                <a:solidFill>
                  <a:srgbClr val="0070C0"/>
                </a:solidFill>
              </a:rPr>
              <a:t>topographic contours </a:t>
            </a:r>
            <a:r>
              <a:rPr lang="en-GB" dirty="0" smtClean="0"/>
              <a:t>intercept your cross sectional line.	</a:t>
            </a:r>
          </a:p>
        </p:txBody>
      </p:sp>
    </p:spTree>
    <p:extLst>
      <p:ext uri="{BB962C8B-B14F-4D97-AF65-F5344CB8AC3E}">
        <p14:creationId xmlns:p14="http://schemas.microsoft.com/office/powerpoint/2010/main" val="2290701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3851920" y="1787893"/>
            <a:ext cx="5248250" cy="4233395"/>
          </a:xfrm>
          <a:prstGeom prst="rect">
            <a:avLst/>
          </a:prstGeom>
          <a:noFill/>
          <a:ln w="9525">
            <a:noFill/>
            <a:miter lim="800000"/>
            <a:headEnd/>
            <a:tailEnd/>
          </a:ln>
        </p:spPr>
      </p:pic>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8" name="TextBox 7"/>
          <p:cNvSpPr txBox="1"/>
          <p:nvPr/>
        </p:nvSpPr>
        <p:spPr>
          <a:xfrm>
            <a:off x="195320" y="1787893"/>
            <a:ext cx="3744416" cy="1908215"/>
          </a:xfrm>
          <a:prstGeom prst="rect">
            <a:avLst/>
          </a:prstGeom>
          <a:noFill/>
        </p:spPr>
        <p:txBody>
          <a:bodyPr wrap="square" rtlCol="0">
            <a:spAutoFit/>
          </a:bodyPr>
          <a:lstStyle/>
          <a:p>
            <a:r>
              <a:rPr lang="en-GB" sz="2800" b="1" dirty="0" smtClean="0"/>
              <a:t>Step 4 : </a:t>
            </a:r>
          </a:p>
          <a:p>
            <a:endParaRPr lang="en-GB" b="1" dirty="0" smtClean="0"/>
          </a:p>
          <a:p>
            <a:pPr algn="just"/>
            <a:r>
              <a:rPr lang="en-GB" dirty="0" smtClean="0"/>
              <a:t>Now, overlay your scrap piece of paper with your cross section and mark on the different topographical contour points.</a:t>
            </a:r>
          </a:p>
        </p:txBody>
      </p:sp>
      <p:pic>
        <p:nvPicPr>
          <p:cNvPr id="4099" name="Picture 3"/>
          <p:cNvPicPr>
            <a:picLocks noChangeAspect="1" noChangeArrowheads="1"/>
          </p:cNvPicPr>
          <p:nvPr/>
        </p:nvPicPr>
        <p:blipFill>
          <a:blip r:embed="rId3" cstate="print"/>
          <a:srcRect/>
          <a:stretch>
            <a:fillRect/>
          </a:stretch>
        </p:blipFill>
        <p:spPr bwMode="auto">
          <a:xfrm>
            <a:off x="3923928" y="764704"/>
            <a:ext cx="4960319" cy="5040560"/>
          </a:xfrm>
          <a:prstGeom prst="rect">
            <a:avLst/>
          </a:prstGeom>
          <a:noFill/>
          <a:ln w="9525">
            <a:noFill/>
            <a:miter lim="800000"/>
            <a:headEnd/>
            <a:tailEnd/>
          </a:ln>
        </p:spPr>
      </p:pic>
    </p:spTree>
    <p:extLst>
      <p:ext uri="{BB962C8B-B14F-4D97-AF65-F5344CB8AC3E}">
        <p14:creationId xmlns:p14="http://schemas.microsoft.com/office/powerpoint/2010/main" val="337282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wipe(down)">
                                      <p:cBhvr>
                                        <p:cTn id="7"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7" name="TextBox 6"/>
          <p:cNvSpPr txBox="1"/>
          <p:nvPr/>
        </p:nvSpPr>
        <p:spPr>
          <a:xfrm>
            <a:off x="251520" y="980728"/>
            <a:ext cx="7704856" cy="1354217"/>
          </a:xfrm>
          <a:prstGeom prst="rect">
            <a:avLst/>
          </a:prstGeom>
          <a:noFill/>
        </p:spPr>
        <p:txBody>
          <a:bodyPr wrap="square" rtlCol="0">
            <a:spAutoFit/>
          </a:bodyPr>
          <a:lstStyle/>
          <a:p>
            <a:r>
              <a:rPr lang="en-GB" sz="2800" b="1" dirty="0" smtClean="0"/>
              <a:t>Step 5 : </a:t>
            </a:r>
          </a:p>
          <a:p>
            <a:endParaRPr lang="en-GB" b="1" dirty="0" smtClean="0"/>
          </a:p>
          <a:p>
            <a:r>
              <a:rPr lang="en-GB" dirty="0" smtClean="0"/>
              <a:t>If you join these dots up, you should end up with an accurate scaled  topographic cross section that looks something like the one below.</a:t>
            </a:r>
          </a:p>
        </p:txBody>
      </p:sp>
      <p:pic>
        <p:nvPicPr>
          <p:cNvPr id="5122" name="Picture 2"/>
          <p:cNvPicPr>
            <a:picLocks noChangeAspect="1" noChangeArrowheads="1"/>
          </p:cNvPicPr>
          <p:nvPr/>
        </p:nvPicPr>
        <p:blipFill>
          <a:blip r:embed="rId2" cstate="print"/>
          <a:srcRect/>
          <a:stretch>
            <a:fillRect/>
          </a:stretch>
        </p:blipFill>
        <p:spPr bwMode="auto">
          <a:xfrm>
            <a:off x="1466850" y="2780928"/>
            <a:ext cx="6210300" cy="2314575"/>
          </a:xfrm>
          <a:prstGeom prst="rect">
            <a:avLst/>
          </a:prstGeom>
          <a:noFill/>
          <a:ln w="9525">
            <a:noFill/>
            <a:miter lim="800000"/>
            <a:headEnd/>
            <a:tailEnd/>
          </a:ln>
        </p:spPr>
      </p:pic>
      <p:sp>
        <p:nvSpPr>
          <p:cNvPr id="5" name="TextBox 4"/>
          <p:cNvSpPr txBox="1"/>
          <p:nvPr/>
        </p:nvSpPr>
        <p:spPr>
          <a:xfrm>
            <a:off x="1877333" y="4949258"/>
            <a:ext cx="216024" cy="369332"/>
          </a:xfrm>
          <a:prstGeom prst="rect">
            <a:avLst/>
          </a:prstGeom>
          <a:noFill/>
        </p:spPr>
        <p:txBody>
          <a:bodyPr wrap="square" rtlCol="0">
            <a:spAutoFit/>
          </a:bodyPr>
          <a:lstStyle/>
          <a:p>
            <a:r>
              <a:rPr lang="en-GB" dirty="0" smtClean="0"/>
              <a:t>A</a:t>
            </a:r>
            <a:endParaRPr lang="en-GB" dirty="0"/>
          </a:p>
        </p:txBody>
      </p:sp>
      <p:sp>
        <p:nvSpPr>
          <p:cNvPr id="8" name="TextBox 7"/>
          <p:cNvSpPr txBox="1"/>
          <p:nvPr/>
        </p:nvSpPr>
        <p:spPr>
          <a:xfrm>
            <a:off x="6901189" y="4949258"/>
            <a:ext cx="216024" cy="369332"/>
          </a:xfrm>
          <a:prstGeom prst="rect">
            <a:avLst/>
          </a:prstGeom>
          <a:noFill/>
        </p:spPr>
        <p:txBody>
          <a:bodyPr wrap="square" rtlCol="0">
            <a:spAutoFit/>
          </a:bodyPr>
          <a:lstStyle/>
          <a:p>
            <a:r>
              <a:rPr lang="en-GB" dirty="0"/>
              <a:t>B</a:t>
            </a:r>
          </a:p>
        </p:txBody>
      </p:sp>
      <p:sp>
        <p:nvSpPr>
          <p:cNvPr id="2" name="TextBox 1"/>
          <p:cNvSpPr txBox="1"/>
          <p:nvPr/>
        </p:nvSpPr>
        <p:spPr>
          <a:xfrm>
            <a:off x="1442151" y="5733256"/>
            <a:ext cx="6793685" cy="646331"/>
          </a:xfrm>
          <a:prstGeom prst="rect">
            <a:avLst/>
          </a:prstGeom>
          <a:noFill/>
        </p:spPr>
        <p:txBody>
          <a:bodyPr wrap="square" rtlCol="0">
            <a:spAutoFit/>
          </a:bodyPr>
          <a:lstStyle/>
          <a:p>
            <a:pPr algn="ctr"/>
            <a:r>
              <a:rPr lang="en-GB" dirty="0" smtClean="0"/>
              <a:t>Convention: We know that the highest outcrop lies </a:t>
            </a:r>
            <a:r>
              <a:rPr lang="en-GB" b="1" dirty="0" smtClean="0">
                <a:solidFill>
                  <a:srgbClr val="0070C0"/>
                </a:solidFill>
              </a:rPr>
              <a:t>somewhere between </a:t>
            </a:r>
            <a:r>
              <a:rPr lang="en-GB" dirty="0" smtClean="0"/>
              <a:t>400m and 500m….so we take our curve to 450m</a:t>
            </a:r>
            <a:endParaRPr lang="en-GB" dirty="0"/>
          </a:p>
        </p:txBody>
      </p:sp>
      <p:cxnSp>
        <p:nvCxnSpPr>
          <p:cNvPr id="4" name="Straight Arrow Connector 3"/>
          <p:cNvCxnSpPr/>
          <p:nvPr/>
        </p:nvCxnSpPr>
        <p:spPr>
          <a:xfrm flipV="1">
            <a:off x="4664508" y="3284984"/>
            <a:ext cx="2236681" cy="247546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8525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cstate="print"/>
          <a:srcRect/>
          <a:stretch>
            <a:fillRect/>
          </a:stretch>
        </p:blipFill>
        <p:spPr bwMode="auto">
          <a:xfrm>
            <a:off x="4067945" y="1988840"/>
            <a:ext cx="3456384" cy="4009921"/>
          </a:xfrm>
          <a:prstGeom prst="rect">
            <a:avLst/>
          </a:prstGeom>
          <a:noFill/>
          <a:ln w="9525">
            <a:noFill/>
            <a:miter lim="800000"/>
            <a:headEnd/>
            <a:tailEnd/>
          </a:ln>
        </p:spPr>
      </p:pic>
      <p:pic>
        <p:nvPicPr>
          <p:cNvPr id="6146" name="Picture 2"/>
          <p:cNvPicPr>
            <a:picLocks noChangeAspect="1" noChangeArrowheads="1"/>
          </p:cNvPicPr>
          <p:nvPr/>
        </p:nvPicPr>
        <p:blipFill>
          <a:blip r:embed="rId3" cstate="print"/>
          <a:srcRect/>
          <a:stretch>
            <a:fillRect/>
          </a:stretch>
        </p:blipFill>
        <p:spPr bwMode="auto">
          <a:xfrm>
            <a:off x="4067945" y="908720"/>
            <a:ext cx="4798168" cy="5472609"/>
          </a:xfrm>
          <a:prstGeom prst="rect">
            <a:avLst/>
          </a:prstGeom>
          <a:noFill/>
          <a:ln w="9525">
            <a:noFill/>
            <a:miter lim="800000"/>
            <a:headEnd/>
            <a:tailEnd/>
          </a:ln>
        </p:spPr>
      </p:pic>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8" name="TextBox 7"/>
          <p:cNvSpPr txBox="1"/>
          <p:nvPr/>
        </p:nvSpPr>
        <p:spPr>
          <a:xfrm>
            <a:off x="251520" y="1829532"/>
            <a:ext cx="3744416" cy="2739211"/>
          </a:xfrm>
          <a:prstGeom prst="rect">
            <a:avLst/>
          </a:prstGeom>
          <a:noFill/>
        </p:spPr>
        <p:txBody>
          <a:bodyPr wrap="square" rtlCol="0">
            <a:spAutoFit/>
          </a:bodyPr>
          <a:lstStyle/>
          <a:p>
            <a:r>
              <a:rPr lang="en-GB" sz="2800" b="1" dirty="0" smtClean="0"/>
              <a:t>Step 6 : </a:t>
            </a:r>
          </a:p>
          <a:p>
            <a:endParaRPr lang="en-GB" b="1" dirty="0" smtClean="0"/>
          </a:p>
          <a:p>
            <a:pPr algn="just"/>
            <a:r>
              <a:rPr lang="en-GB" dirty="0" smtClean="0"/>
              <a:t>Now, with your scrap piece of paper add in where the </a:t>
            </a:r>
            <a:r>
              <a:rPr lang="en-GB" b="1" dirty="0" smtClean="0">
                <a:solidFill>
                  <a:srgbClr val="0070C0"/>
                </a:solidFill>
              </a:rPr>
              <a:t>lithological boundaries (structure contours)</a:t>
            </a:r>
            <a:r>
              <a:rPr lang="en-GB" dirty="0" smtClean="0"/>
              <a:t> intercept your cross sectional line.</a:t>
            </a:r>
          </a:p>
          <a:p>
            <a:pPr algn="just"/>
            <a:endParaRPr lang="en-GB" dirty="0" smtClean="0"/>
          </a:p>
          <a:p>
            <a:pPr algn="just"/>
            <a:r>
              <a:rPr lang="en-GB" b="1" dirty="0" smtClean="0">
                <a:solidFill>
                  <a:srgbClr val="0070C0"/>
                </a:solidFill>
              </a:rPr>
              <a:t>This is the point where one rock type changes to the next.</a:t>
            </a:r>
          </a:p>
        </p:txBody>
      </p:sp>
      <p:sp>
        <p:nvSpPr>
          <p:cNvPr id="6" name="TextBox 5"/>
          <p:cNvSpPr txBox="1"/>
          <p:nvPr/>
        </p:nvSpPr>
        <p:spPr>
          <a:xfrm>
            <a:off x="2386998" y="4797152"/>
            <a:ext cx="1584176" cy="1477328"/>
          </a:xfrm>
          <a:prstGeom prst="rect">
            <a:avLst/>
          </a:prstGeom>
          <a:noFill/>
        </p:spPr>
        <p:txBody>
          <a:bodyPr wrap="square" rtlCol="0">
            <a:spAutoFit/>
          </a:bodyPr>
          <a:lstStyle/>
          <a:p>
            <a:r>
              <a:rPr lang="en-GB" dirty="0" smtClean="0"/>
              <a:t>Sandstone</a:t>
            </a:r>
          </a:p>
          <a:p>
            <a:endParaRPr lang="en-GB" dirty="0" smtClean="0"/>
          </a:p>
          <a:p>
            <a:r>
              <a:rPr lang="en-GB" dirty="0" smtClean="0"/>
              <a:t>Limestone</a:t>
            </a:r>
          </a:p>
          <a:p>
            <a:endParaRPr lang="en-GB" dirty="0" smtClean="0"/>
          </a:p>
          <a:p>
            <a:r>
              <a:rPr lang="en-GB" dirty="0" smtClean="0"/>
              <a:t>Chalk</a:t>
            </a:r>
            <a:endParaRPr lang="en-GB" dirty="0"/>
          </a:p>
        </p:txBody>
      </p:sp>
      <p:sp>
        <p:nvSpPr>
          <p:cNvPr id="2" name="TextBox 1"/>
          <p:cNvSpPr txBox="1"/>
          <p:nvPr/>
        </p:nvSpPr>
        <p:spPr>
          <a:xfrm>
            <a:off x="1943708" y="4807397"/>
            <a:ext cx="360040" cy="369332"/>
          </a:xfrm>
          <a:prstGeom prst="rect">
            <a:avLst/>
          </a:prstGeom>
          <a:solidFill>
            <a:schemeClr val="tx1">
              <a:lumMod val="65000"/>
              <a:lumOff val="35000"/>
            </a:schemeClr>
          </a:solidFill>
          <a:ln>
            <a:solidFill>
              <a:schemeClr val="tx1"/>
            </a:solidFill>
          </a:ln>
        </p:spPr>
        <p:txBody>
          <a:bodyPr wrap="square" rtlCol="0">
            <a:spAutoFit/>
          </a:bodyPr>
          <a:lstStyle/>
          <a:p>
            <a:endParaRPr lang="en-GB" dirty="0"/>
          </a:p>
        </p:txBody>
      </p:sp>
      <p:sp>
        <p:nvSpPr>
          <p:cNvPr id="9" name="TextBox 8"/>
          <p:cNvSpPr txBox="1"/>
          <p:nvPr/>
        </p:nvSpPr>
        <p:spPr>
          <a:xfrm>
            <a:off x="1943708" y="5351150"/>
            <a:ext cx="360040" cy="369332"/>
          </a:xfrm>
          <a:prstGeom prst="rect">
            <a:avLst/>
          </a:prstGeom>
          <a:solidFill>
            <a:schemeClr val="bg1">
              <a:lumMod val="85000"/>
            </a:schemeClr>
          </a:solidFill>
          <a:ln w="9525">
            <a:solidFill>
              <a:schemeClr val="tx1"/>
            </a:solidFill>
          </a:ln>
        </p:spPr>
        <p:txBody>
          <a:bodyPr wrap="square" rtlCol="0">
            <a:spAutoFit/>
          </a:bodyPr>
          <a:lstStyle/>
          <a:p>
            <a:endParaRPr lang="en-GB" dirty="0"/>
          </a:p>
        </p:txBody>
      </p:sp>
      <p:sp>
        <p:nvSpPr>
          <p:cNvPr id="10" name="TextBox 9"/>
          <p:cNvSpPr txBox="1"/>
          <p:nvPr/>
        </p:nvSpPr>
        <p:spPr>
          <a:xfrm>
            <a:off x="1943708" y="5939988"/>
            <a:ext cx="360040" cy="369332"/>
          </a:xfrm>
          <a:prstGeom prst="rect">
            <a:avLst/>
          </a:prstGeom>
          <a:solidFill>
            <a:schemeClr val="bg1"/>
          </a:solidFill>
          <a:ln w="9525">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076980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wipe(down)">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7504" y="1340768"/>
            <a:ext cx="3528392" cy="2185214"/>
          </a:xfrm>
          <a:prstGeom prst="rect">
            <a:avLst/>
          </a:prstGeom>
          <a:noFill/>
        </p:spPr>
        <p:txBody>
          <a:bodyPr wrap="square" rtlCol="0">
            <a:spAutoFit/>
          </a:bodyPr>
          <a:lstStyle/>
          <a:p>
            <a:r>
              <a:rPr lang="en-GB" sz="2800" b="1" dirty="0" smtClean="0"/>
              <a:t>Step 7 : </a:t>
            </a:r>
          </a:p>
          <a:p>
            <a:endParaRPr lang="en-GB" b="1" dirty="0" smtClean="0"/>
          </a:p>
          <a:p>
            <a:r>
              <a:rPr lang="en-GB" dirty="0" smtClean="0"/>
              <a:t>Now, overlay your scrap piece of paper with your cross section and mark on the different </a:t>
            </a:r>
            <a:r>
              <a:rPr lang="en-GB" b="1" dirty="0" smtClean="0">
                <a:solidFill>
                  <a:srgbClr val="0070C0"/>
                </a:solidFill>
              </a:rPr>
              <a:t>lithological boundaries (structure contours).</a:t>
            </a:r>
          </a:p>
        </p:txBody>
      </p:sp>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pic>
        <p:nvPicPr>
          <p:cNvPr id="7170" name="Picture 2"/>
          <p:cNvPicPr>
            <a:picLocks noChangeAspect="1" noChangeArrowheads="1"/>
          </p:cNvPicPr>
          <p:nvPr/>
        </p:nvPicPr>
        <p:blipFill>
          <a:blip r:embed="rId2" cstate="print"/>
          <a:srcRect/>
          <a:stretch>
            <a:fillRect/>
          </a:stretch>
        </p:blipFill>
        <p:spPr bwMode="auto">
          <a:xfrm>
            <a:off x="3635896" y="1655241"/>
            <a:ext cx="5478660" cy="4366047"/>
          </a:xfrm>
          <a:prstGeom prst="rect">
            <a:avLst/>
          </a:prstGeom>
          <a:noFill/>
          <a:ln w="9525">
            <a:noFill/>
            <a:miter lim="800000"/>
            <a:headEnd/>
            <a:tailEnd/>
          </a:ln>
        </p:spPr>
      </p:pic>
      <p:pic>
        <p:nvPicPr>
          <p:cNvPr id="7171" name="Picture 3"/>
          <p:cNvPicPr>
            <a:picLocks noChangeAspect="1" noChangeArrowheads="1"/>
          </p:cNvPicPr>
          <p:nvPr/>
        </p:nvPicPr>
        <p:blipFill>
          <a:blip r:embed="rId3" cstate="print"/>
          <a:srcRect/>
          <a:stretch>
            <a:fillRect/>
          </a:stretch>
        </p:blipFill>
        <p:spPr bwMode="auto">
          <a:xfrm>
            <a:off x="3669348" y="1523671"/>
            <a:ext cx="5295139" cy="4794248"/>
          </a:xfrm>
          <a:prstGeom prst="rect">
            <a:avLst/>
          </a:prstGeom>
          <a:noFill/>
          <a:ln w="9525">
            <a:noFill/>
            <a:miter lim="800000"/>
            <a:headEnd/>
            <a:tailEnd/>
          </a:ln>
        </p:spPr>
      </p:pic>
    </p:spTree>
    <p:extLst>
      <p:ext uri="{BB962C8B-B14F-4D97-AF65-F5344CB8AC3E}">
        <p14:creationId xmlns:p14="http://schemas.microsoft.com/office/powerpoint/2010/main" val="282954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wipe(down)">
                                      <p:cBhvr>
                                        <p:cTn id="7" dur="5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483039" y="3933056"/>
            <a:ext cx="6134100" cy="2305050"/>
          </a:xfrm>
          <a:prstGeom prst="rect">
            <a:avLst/>
          </a:prstGeom>
          <a:noFill/>
          <a:ln w="9525">
            <a:noFill/>
            <a:miter lim="800000"/>
            <a:headEnd/>
            <a:tailEnd/>
          </a:ln>
        </p:spPr>
      </p:pic>
      <p:sp>
        <p:nvSpPr>
          <p:cNvPr id="7" name="Rectangle 6"/>
          <p:cNvSpPr/>
          <p:nvPr/>
        </p:nvSpPr>
        <p:spPr>
          <a:xfrm>
            <a:off x="630742" y="116632"/>
            <a:ext cx="7724422" cy="584775"/>
          </a:xfrm>
          <a:prstGeom prst="rect">
            <a:avLst/>
          </a:prstGeom>
        </p:spPr>
        <p:txBody>
          <a:bodyPr wrap="none">
            <a:spAutoFit/>
          </a:bodyPr>
          <a:lstStyle/>
          <a:p>
            <a:pPr lvl="0" algn="ctr"/>
            <a:r>
              <a:rPr lang="en-GB" sz="3200" b="1" dirty="0" smtClean="0">
                <a:solidFill>
                  <a:srgbClr val="0070C0"/>
                </a:solidFill>
              </a:rPr>
              <a:t>Constructing a cross section: Example 1</a:t>
            </a:r>
          </a:p>
        </p:txBody>
      </p:sp>
      <p:sp>
        <p:nvSpPr>
          <p:cNvPr id="8" name="TextBox 7"/>
          <p:cNvSpPr txBox="1"/>
          <p:nvPr/>
        </p:nvSpPr>
        <p:spPr>
          <a:xfrm>
            <a:off x="251520" y="764704"/>
            <a:ext cx="8208912" cy="2185214"/>
          </a:xfrm>
          <a:prstGeom prst="rect">
            <a:avLst/>
          </a:prstGeom>
          <a:noFill/>
        </p:spPr>
        <p:txBody>
          <a:bodyPr wrap="square" rtlCol="0">
            <a:spAutoFit/>
          </a:bodyPr>
          <a:lstStyle/>
          <a:p>
            <a:r>
              <a:rPr lang="en-GB" sz="2800" b="1" dirty="0" smtClean="0"/>
              <a:t>Step 8 : </a:t>
            </a:r>
          </a:p>
          <a:p>
            <a:endParaRPr lang="en-GB" b="1" dirty="0" smtClean="0"/>
          </a:p>
          <a:p>
            <a:pPr>
              <a:buFont typeface="Arial" pitchFamily="34" charset="0"/>
              <a:buChar char="•"/>
            </a:pPr>
            <a:r>
              <a:rPr lang="en-GB" dirty="0" smtClean="0"/>
              <a:t> Now, extrapolate from these points the bed boundaries</a:t>
            </a:r>
          </a:p>
          <a:p>
            <a:pPr>
              <a:buFont typeface="Arial" pitchFamily="34" charset="0"/>
              <a:buChar char="•"/>
            </a:pPr>
            <a:r>
              <a:rPr lang="en-GB" dirty="0" smtClean="0"/>
              <a:t> However for this example, as the unit boundaries followed the contours, they are </a:t>
            </a:r>
          </a:p>
          <a:p>
            <a:r>
              <a:rPr lang="en-GB" dirty="0"/>
              <a:t> </a:t>
            </a:r>
            <a:r>
              <a:rPr lang="en-GB" dirty="0" smtClean="0"/>
              <a:t>  evidently horizontal. </a:t>
            </a:r>
          </a:p>
          <a:p>
            <a:pPr>
              <a:buFont typeface="Arial" pitchFamily="34" charset="0"/>
              <a:buChar char="•"/>
            </a:pPr>
            <a:endParaRPr lang="en-GB" dirty="0" smtClean="0"/>
          </a:p>
          <a:p>
            <a:pPr>
              <a:buFont typeface="Arial" pitchFamily="34" charset="0"/>
              <a:buChar char="•"/>
            </a:pPr>
            <a:r>
              <a:rPr lang="en-GB" dirty="0" smtClean="0"/>
              <a:t> </a:t>
            </a:r>
            <a:r>
              <a:rPr lang="en-GB" b="1" dirty="0" smtClean="0">
                <a:solidFill>
                  <a:srgbClr val="0070C0"/>
                </a:solidFill>
              </a:rPr>
              <a:t>Now you have drawn an accurate, to scale, cross section</a:t>
            </a:r>
            <a:r>
              <a:rPr lang="en-GB" dirty="0" smtClean="0"/>
              <a:t>.</a:t>
            </a:r>
          </a:p>
        </p:txBody>
      </p:sp>
      <p:sp>
        <p:nvSpPr>
          <p:cNvPr id="5" name="TextBox 4"/>
          <p:cNvSpPr txBox="1"/>
          <p:nvPr/>
        </p:nvSpPr>
        <p:spPr>
          <a:xfrm>
            <a:off x="6830419" y="6053440"/>
            <a:ext cx="216024" cy="369332"/>
          </a:xfrm>
          <a:prstGeom prst="rect">
            <a:avLst/>
          </a:prstGeom>
          <a:noFill/>
        </p:spPr>
        <p:txBody>
          <a:bodyPr wrap="square" rtlCol="0">
            <a:spAutoFit/>
          </a:bodyPr>
          <a:lstStyle/>
          <a:p>
            <a:r>
              <a:rPr lang="en-GB" dirty="0"/>
              <a:t>B</a:t>
            </a:r>
          </a:p>
        </p:txBody>
      </p:sp>
      <p:sp>
        <p:nvSpPr>
          <p:cNvPr id="6" name="TextBox 5"/>
          <p:cNvSpPr txBox="1"/>
          <p:nvPr/>
        </p:nvSpPr>
        <p:spPr>
          <a:xfrm>
            <a:off x="1835696" y="6084004"/>
            <a:ext cx="216024" cy="369332"/>
          </a:xfrm>
          <a:prstGeom prst="rect">
            <a:avLst/>
          </a:prstGeom>
          <a:noFill/>
        </p:spPr>
        <p:txBody>
          <a:bodyPr wrap="square" rtlCol="0">
            <a:spAutoFit/>
          </a:bodyPr>
          <a:lstStyle/>
          <a:p>
            <a:r>
              <a:rPr lang="en-GB" dirty="0" smtClean="0"/>
              <a:t>A</a:t>
            </a:r>
            <a:endParaRPr lang="en-GB" dirty="0"/>
          </a:p>
        </p:txBody>
      </p:sp>
    </p:spTree>
    <p:extLst>
      <p:ext uri="{BB962C8B-B14F-4D97-AF65-F5344CB8AC3E}">
        <p14:creationId xmlns:p14="http://schemas.microsoft.com/office/powerpoint/2010/main" val="27913783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3361" y="1268760"/>
            <a:ext cx="8640961" cy="3693319"/>
          </a:xfrm>
          <a:prstGeom prst="rect">
            <a:avLst/>
          </a:prstGeom>
          <a:noFill/>
        </p:spPr>
        <p:txBody>
          <a:bodyPr wrap="square" rtlCol="0">
            <a:spAutoFit/>
          </a:bodyPr>
          <a:lstStyle/>
          <a:p>
            <a:r>
              <a:rPr lang="en-GB" dirty="0" smtClean="0"/>
              <a:t> </a:t>
            </a:r>
          </a:p>
          <a:p>
            <a:r>
              <a:rPr lang="en-GB" sz="2400" dirty="0"/>
              <a:t> </a:t>
            </a:r>
            <a:r>
              <a:rPr lang="en-GB" sz="2400" dirty="0" smtClean="0"/>
              <a:t>          </a:t>
            </a:r>
            <a:r>
              <a:rPr lang="en-GB" sz="2400" b="1" dirty="0" smtClean="0"/>
              <a:t>Exercise Worksheet 2 – Horizontal Beds</a:t>
            </a:r>
          </a:p>
          <a:p>
            <a:endParaRPr lang="en-GB" sz="2400" b="1" dirty="0"/>
          </a:p>
          <a:p>
            <a:endParaRPr lang="en-GB" sz="2400" b="1" dirty="0" smtClean="0"/>
          </a:p>
          <a:p>
            <a:r>
              <a:rPr lang="en-GB" b="1" dirty="0" smtClean="0">
                <a:solidFill>
                  <a:srgbClr val="0070C0"/>
                </a:solidFill>
              </a:rPr>
              <a:t>Questions:</a:t>
            </a:r>
          </a:p>
          <a:p>
            <a:endParaRPr lang="en-GB" b="1" u="sng" dirty="0" smtClean="0"/>
          </a:p>
          <a:p>
            <a:r>
              <a:rPr lang="en-GB" dirty="0" smtClean="0"/>
              <a:t>                       Geological outcrops are shown on the map Exercise 2.</a:t>
            </a:r>
          </a:p>
          <a:p>
            <a:endParaRPr lang="en-GB" dirty="0" smtClean="0"/>
          </a:p>
          <a:p>
            <a:pPr marL="342900" indent="-342900">
              <a:buFont typeface="+mj-lt"/>
              <a:buAutoNum type="arabicPeriod"/>
            </a:pPr>
            <a:r>
              <a:rPr lang="en-GB" dirty="0" smtClean="0"/>
              <a:t>Draw a vertical column showing each of the beds in stratigraphic order and to </a:t>
            </a:r>
          </a:p>
          <a:p>
            <a:r>
              <a:rPr lang="en-GB" dirty="0"/>
              <a:t> </a:t>
            </a:r>
            <a:r>
              <a:rPr lang="en-GB" dirty="0" smtClean="0"/>
              <a:t>      scale (use a scale of 1cm = 100m). Indicate the actual thickness of each bed.</a:t>
            </a:r>
          </a:p>
          <a:p>
            <a:pPr marL="342900" indent="-342900">
              <a:buFont typeface="+mj-lt"/>
              <a:buAutoNum type="arabicPeriod"/>
            </a:pPr>
            <a:endParaRPr lang="en-GB" dirty="0" smtClean="0"/>
          </a:p>
          <a:p>
            <a:r>
              <a:rPr lang="en-GB" dirty="0" smtClean="0"/>
              <a:t>3.    Draw a section along the line A-B. </a:t>
            </a:r>
            <a:endParaRPr lang="en-GB" dirty="0"/>
          </a:p>
        </p:txBody>
      </p:sp>
      <p:sp>
        <p:nvSpPr>
          <p:cNvPr id="3" name="Rectangle 2"/>
          <p:cNvSpPr/>
          <p:nvPr/>
        </p:nvSpPr>
        <p:spPr>
          <a:xfrm>
            <a:off x="1422108" y="674982"/>
            <a:ext cx="6012223" cy="461665"/>
          </a:xfrm>
          <a:prstGeom prst="rect">
            <a:avLst/>
          </a:prstGeom>
        </p:spPr>
        <p:txBody>
          <a:bodyPr wrap="none">
            <a:spAutoFit/>
          </a:bodyPr>
          <a:lstStyle/>
          <a:p>
            <a:pPr lvl="0" algn="ctr"/>
            <a:r>
              <a:rPr lang="en-GB" sz="2400" b="1" dirty="0" smtClean="0">
                <a:solidFill>
                  <a:srgbClr val="0070C0"/>
                </a:solidFill>
              </a:rPr>
              <a:t>Constructing a cross section – Example 2</a:t>
            </a:r>
          </a:p>
        </p:txBody>
      </p:sp>
      <p:sp>
        <p:nvSpPr>
          <p:cNvPr id="4" name="TextBox 3"/>
          <p:cNvSpPr txBox="1"/>
          <p:nvPr/>
        </p:nvSpPr>
        <p:spPr>
          <a:xfrm>
            <a:off x="1043608" y="1988840"/>
            <a:ext cx="6624736" cy="646331"/>
          </a:xfrm>
          <a:prstGeom prst="rect">
            <a:avLst/>
          </a:prstGeom>
          <a:noFill/>
        </p:spPr>
        <p:txBody>
          <a:bodyPr wrap="square" rtlCol="0">
            <a:spAutoFit/>
          </a:bodyPr>
          <a:lstStyle/>
          <a:p>
            <a:pPr algn="ctr"/>
            <a:r>
              <a:rPr lang="en-GB" b="1" dirty="0" smtClean="0">
                <a:solidFill>
                  <a:srgbClr val="0070C0"/>
                </a:solidFill>
              </a:rPr>
              <a:t>Once again….take 5 minutes to examine the map before continuing</a:t>
            </a:r>
            <a:endParaRPr lang="en-GB" b="1" dirty="0">
              <a:solidFill>
                <a:srgbClr val="0070C0"/>
              </a:solidFill>
            </a:endParaRPr>
          </a:p>
        </p:txBody>
      </p:sp>
    </p:spTree>
    <p:extLst>
      <p:ext uri="{BB962C8B-B14F-4D97-AF65-F5344CB8AC3E}">
        <p14:creationId xmlns:p14="http://schemas.microsoft.com/office/powerpoint/2010/main" val="4713590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1043608" y="857494"/>
            <a:ext cx="7365666" cy="5469749"/>
          </a:xfrm>
          <a:prstGeom prst="rect">
            <a:avLst/>
          </a:prstGeom>
          <a:noFill/>
          <a:ln w="9525">
            <a:noFill/>
            <a:miter lim="800000"/>
            <a:headEnd/>
            <a:tailEnd/>
          </a:ln>
        </p:spPr>
      </p:pic>
      <p:sp>
        <p:nvSpPr>
          <p:cNvPr id="6" name="Rectangle 5"/>
          <p:cNvSpPr/>
          <p:nvPr/>
        </p:nvSpPr>
        <p:spPr>
          <a:xfrm>
            <a:off x="1587831" y="116632"/>
            <a:ext cx="5810244" cy="584775"/>
          </a:xfrm>
          <a:prstGeom prst="rect">
            <a:avLst/>
          </a:prstGeom>
        </p:spPr>
        <p:txBody>
          <a:bodyPr wrap="none">
            <a:spAutoFit/>
          </a:bodyPr>
          <a:lstStyle/>
          <a:p>
            <a:pPr lvl="0" algn="ctr"/>
            <a:r>
              <a:rPr lang="en-GB" sz="3200" b="1" dirty="0" smtClean="0"/>
              <a:t>Constructing a cross section</a:t>
            </a:r>
          </a:p>
        </p:txBody>
      </p:sp>
      <p:sp>
        <p:nvSpPr>
          <p:cNvPr id="2" name="Rectangle 1"/>
          <p:cNvSpPr/>
          <p:nvPr/>
        </p:nvSpPr>
        <p:spPr>
          <a:xfrm>
            <a:off x="395536" y="3105834"/>
            <a:ext cx="3456384" cy="646331"/>
          </a:xfrm>
          <a:prstGeom prst="rect">
            <a:avLst/>
          </a:prstGeom>
        </p:spPr>
        <p:txBody>
          <a:bodyPr wrap="square">
            <a:spAutoFit/>
          </a:bodyPr>
          <a:lstStyle/>
          <a:p>
            <a:pPr marL="342900" indent="-342900">
              <a:buFont typeface="+mj-lt"/>
              <a:buAutoNum type="arabicPeriod"/>
            </a:pPr>
            <a:r>
              <a:rPr lang="en-GB" dirty="0"/>
              <a:t>Complete the geological outcrops over the whole map.</a:t>
            </a:r>
          </a:p>
        </p:txBody>
      </p:sp>
    </p:spTree>
    <p:extLst>
      <p:ext uri="{BB962C8B-B14F-4D97-AF65-F5344CB8AC3E}">
        <p14:creationId xmlns:p14="http://schemas.microsoft.com/office/powerpoint/2010/main" val="13237713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8969" y="395834"/>
            <a:ext cx="3233449" cy="461665"/>
          </a:xfrm>
          <a:prstGeom prst="rect">
            <a:avLst/>
          </a:prstGeom>
        </p:spPr>
        <p:txBody>
          <a:bodyPr wrap="none">
            <a:spAutoFit/>
          </a:bodyPr>
          <a:lstStyle/>
          <a:p>
            <a:r>
              <a:rPr lang="en-GB" sz="2400" b="1" dirty="0"/>
              <a:t>Answer to question 1</a:t>
            </a:r>
            <a:r>
              <a:rPr lang="en-GB" sz="2400" b="1" dirty="0" smtClean="0"/>
              <a:t>:</a:t>
            </a:r>
            <a:endParaRPr lang="en-GB" sz="2400" b="1" dirty="0"/>
          </a:p>
        </p:txBody>
      </p:sp>
      <p:pic>
        <p:nvPicPr>
          <p:cNvPr id="4" name="Picture 2"/>
          <p:cNvPicPr>
            <a:picLocks noChangeAspect="1" noChangeArrowheads="1"/>
          </p:cNvPicPr>
          <p:nvPr/>
        </p:nvPicPr>
        <p:blipFill>
          <a:blip r:embed="rId2" cstate="print"/>
          <a:srcRect/>
          <a:stretch>
            <a:fillRect/>
          </a:stretch>
        </p:blipFill>
        <p:spPr bwMode="auto">
          <a:xfrm>
            <a:off x="899592" y="846004"/>
            <a:ext cx="7365666" cy="5469749"/>
          </a:xfrm>
          <a:prstGeom prst="rect">
            <a:avLst/>
          </a:prstGeom>
          <a:noFill/>
          <a:ln w="9525">
            <a:noFill/>
            <a:miter lim="800000"/>
            <a:headEnd/>
            <a:tailEnd/>
          </a:ln>
        </p:spPr>
      </p:pic>
      <p:pic>
        <p:nvPicPr>
          <p:cNvPr id="2" name="Picture 3"/>
          <p:cNvPicPr>
            <a:picLocks noChangeAspect="1" noChangeArrowheads="1"/>
          </p:cNvPicPr>
          <p:nvPr/>
        </p:nvPicPr>
        <p:blipFill>
          <a:blip r:embed="rId3" cstate="print"/>
          <a:srcRect/>
          <a:stretch>
            <a:fillRect/>
          </a:stretch>
        </p:blipFill>
        <p:spPr bwMode="auto">
          <a:xfrm>
            <a:off x="4056348" y="824219"/>
            <a:ext cx="4264561" cy="5491534"/>
          </a:xfrm>
          <a:prstGeom prst="rect">
            <a:avLst/>
          </a:prstGeom>
          <a:noFill/>
          <a:ln w="9525">
            <a:noFill/>
            <a:miter lim="800000"/>
            <a:headEnd/>
            <a:tailEnd/>
          </a:ln>
        </p:spPr>
      </p:pic>
    </p:spTree>
    <p:extLst>
      <p:ext uri="{BB962C8B-B14F-4D97-AF65-F5344CB8AC3E}">
        <p14:creationId xmlns:p14="http://schemas.microsoft.com/office/powerpoint/2010/main" val="115998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2915816" y="908720"/>
            <a:ext cx="3744416" cy="5300140"/>
          </a:xfrm>
          <a:prstGeom prst="rect">
            <a:avLst/>
          </a:prstGeom>
          <a:noFill/>
          <a:ln w="9525">
            <a:noFill/>
            <a:miter lim="800000"/>
            <a:headEnd/>
            <a:tailEnd/>
          </a:ln>
        </p:spPr>
      </p:pic>
      <p:sp>
        <p:nvSpPr>
          <p:cNvPr id="6" name="Rectangle 5"/>
          <p:cNvSpPr/>
          <p:nvPr/>
        </p:nvSpPr>
        <p:spPr>
          <a:xfrm>
            <a:off x="1587831" y="116632"/>
            <a:ext cx="5810244" cy="584775"/>
          </a:xfrm>
          <a:prstGeom prst="rect">
            <a:avLst/>
          </a:prstGeom>
        </p:spPr>
        <p:txBody>
          <a:bodyPr wrap="none">
            <a:spAutoFit/>
          </a:bodyPr>
          <a:lstStyle/>
          <a:p>
            <a:pPr lvl="0" algn="ctr"/>
            <a:r>
              <a:rPr lang="en-GB" sz="3200" b="1" dirty="0" smtClean="0"/>
              <a:t>Constructing a cross section</a:t>
            </a:r>
          </a:p>
        </p:txBody>
      </p:sp>
      <p:sp>
        <p:nvSpPr>
          <p:cNvPr id="10" name="TextBox 9"/>
          <p:cNvSpPr txBox="1"/>
          <p:nvPr/>
        </p:nvSpPr>
        <p:spPr>
          <a:xfrm>
            <a:off x="539552" y="2204864"/>
            <a:ext cx="4608512" cy="369332"/>
          </a:xfrm>
          <a:prstGeom prst="rect">
            <a:avLst/>
          </a:prstGeom>
          <a:noFill/>
        </p:spPr>
        <p:txBody>
          <a:bodyPr wrap="square" rtlCol="0">
            <a:spAutoFit/>
          </a:bodyPr>
          <a:lstStyle/>
          <a:p>
            <a:pPr algn="just"/>
            <a:r>
              <a:rPr lang="en-GB" dirty="0" smtClean="0"/>
              <a:t> </a:t>
            </a:r>
          </a:p>
        </p:txBody>
      </p:sp>
      <p:sp>
        <p:nvSpPr>
          <p:cNvPr id="2" name="Rectangle 1"/>
          <p:cNvSpPr/>
          <p:nvPr/>
        </p:nvSpPr>
        <p:spPr>
          <a:xfrm>
            <a:off x="179512" y="1484784"/>
            <a:ext cx="2376264" cy="3077766"/>
          </a:xfrm>
          <a:prstGeom prst="rect">
            <a:avLst/>
          </a:prstGeom>
        </p:spPr>
        <p:txBody>
          <a:bodyPr wrap="square">
            <a:spAutoFit/>
          </a:bodyPr>
          <a:lstStyle/>
          <a:p>
            <a:r>
              <a:rPr lang="en-GB" dirty="0" smtClean="0"/>
              <a:t>2. Draw </a:t>
            </a:r>
            <a:r>
              <a:rPr lang="en-GB" dirty="0"/>
              <a:t>a vertical </a:t>
            </a:r>
            <a:r>
              <a:rPr lang="en-GB" dirty="0" smtClean="0"/>
              <a:t> column </a:t>
            </a:r>
            <a:r>
              <a:rPr lang="en-GB" dirty="0"/>
              <a:t>showing each of the beds </a:t>
            </a:r>
            <a:r>
              <a:rPr lang="en-GB" b="1" dirty="0">
                <a:solidFill>
                  <a:srgbClr val="0070C0"/>
                </a:solidFill>
              </a:rPr>
              <a:t>in stratigraphic order </a:t>
            </a:r>
            <a:r>
              <a:rPr lang="en-GB" dirty="0"/>
              <a:t>and to </a:t>
            </a:r>
            <a:r>
              <a:rPr lang="en-GB" dirty="0" smtClean="0"/>
              <a:t>scale </a:t>
            </a:r>
          </a:p>
          <a:p>
            <a:endParaRPr lang="en-GB" dirty="0" smtClean="0"/>
          </a:p>
          <a:p>
            <a:r>
              <a:rPr lang="en-GB" sz="1400" dirty="0" smtClean="0"/>
              <a:t>(</a:t>
            </a:r>
            <a:r>
              <a:rPr lang="en-GB" sz="1400" dirty="0"/>
              <a:t>use a scale of 1cm = 100m). </a:t>
            </a:r>
            <a:endParaRPr lang="en-GB" sz="1400" dirty="0" smtClean="0"/>
          </a:p>
          <a:p>
            <a:endParaRPr lang="en-GB" dirty="0" smtClean="0"/>
          </a:p>
          <a:p>
            <a:r>
              <a:rPr lang="en-GB" dirty="0" smtClean="0"/>
              <a:t>Indicate </a:t>
            </a:r>
            <a:r>
              <a:rPr lang="en-GB" dirty="0"/>
              <a:t>the actual thickness of each bed.</a:t>
            </a:r>
          </a:p>
          <a:p>
            <a:pPr marL="342900" indent="-342900">
              <a:buFont typeface="+mj-lt"/>
              <a:buAutoNum type="arabicPeriod"/>
            </a:pPr>
            <a:endParaRPr lang="en-GB" dirty="0"/>
          </a:p>
        </p:txBody>
      </p:sp>
    </p:spTree>
    <p:extLst>
      <p:ext uri="{BB962C8B-B14F-4D97-AF65-F5344CB8AC3E}">
        <p14:creationId xmlns:p14="http://schemas.microsoft.com/office/powerpoint/2010/main" val="8218113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cstate="print"/>
          <a:srcRect/>
          <a:stretch>
            <a:fillRect/>
          </a:stretch>
        </p:blipFill>
        <p:spPr bwMode="auto">
          <a:xfrm>
            <a:off x="4644008" y="620687"/>
            <a:ext cx="3816424" cy="5441087"/>
          </a:xfrm>
          <a:prstGeom prst="rect">
            <a:avLst/>
          </a:prstGeom>
          <a:noFill/>
          <a:ln w="9525">
            <a:noFill/>
            <a:miter lim="800000"/>
            <a:headEnd/>
            <a:tailEnd/>
          </a:ln>
        </p:spPr>
      </p:pic>
      <p:sp>
        <p:nvSpPr>
          <p:cNvPr id="3" name="Rectangle 2"/>
          <p:cNvSpPr/>
          <p:nvPr/>
        </p:nvSpPr>
        <p:spPr>
          <a:xfrm>
            <a:off x="251520" y="2325567"/>
            <a:ext cx="4572000" cy="2031325"/>
          </a:xfrm>
          <a:prstGeom prst="rect">
            <a:avLst/>
          </a:prstGeom>
        </p:spPr>
        <p:txBody>
          <a:bodyPr>
            <a:spAutoFit/>
          </a:bodyPr>
          <a:lstStyle/>
          <a:p>
            <a:pPr algn="just">
              <a:buFont typeface="Arial" pitchFamily="34" charset="0"/>
              <a:buChar char="•"/>
            </a:pPr>
            <a:r>
              <a:rPr lang="en-GB" dirty="0"/>
              <a:t>Often a jagged line is drawn at the bottom</a:t>
            </a:r>
          </a:p>
          <a:p>
            <a:pPr algn="just"/>
            <a:r>
              <a:rPr lang="en-GB" dirty="0"/>
              <a:t>   of a strati-graphic column where the</a:t>
            </a:r>
          </a:p>
          <a:p>
            <a:pPr algn="just"/>
            <a:r>
              <a:rPr lang="en-GB" dirty="0"/>
              <a:t>   thickness of a unit is unknown.</a:t>
            </a:r>
          </a:p>
          <a:p>
            <a:pPr algn="just"/>
            <a:endParaRPr lang="en-GB" dirty="0"/>
          </a:p>
          <a:p>
            <a:pPr algn="just">
              <a:buFont typeface="Arial" pitchFamily="34" charset="0"/>
              <a:buChar char="•"/>
            </a:pPr>
            <a:r>
              <a:rPr lang="en-GB" dirty="0"/>
              <a:t> As these beds are horizontal the </a:t>
            </a:r>
            <a:r>
              <a:rPr lang="en-GB" b="1" dirty="0"/>
              <a:t>actual</a:t>
            </a:r>
          </a:p>
          <a:p>
            <a:pPr algn="just"/>
            <a:r>
              <a:rPr lang="en-GB" b="1" dirty="0"/>
              <a:t>  thickness</a:t>
            </a:r>
            <a:r>
              <a:rPr lang="en-GB" dirty="0"/>
              <a:t> is the same as the </a:t>
            </a:r>
            <a:r>
              <a:rPr lang="en-GB" b="1" dirty="0"/>
              <a:t>outcrop</a:t>
            </a:r>
          </a:p>
          <a:p>
            <a:pPr algn="just"/>
            <a:r>
              <a:rPr lang="en-GB" b="1" dirty="0"/>
              <a:t>  width</a:t>
            </a:r>
            <a:r>
              <a:rPr lang="en-GB" dirty="0"/>
              <a:t>.</a:t>
            </a:r>
          </a:p>
        </p:txBody>
      </p:sp>
      <p:sp>
        <p:nvSpPr>
          <p:cNvPr id="4" name="Rectangle 3"/>
          <p:cNvSpPr/>
          <p:nvPr/>
        </p:nvSpPr>
        <p:spPr>
          <a:xfrm>
            <a:off x="273123" y="1070999"/>
            <a:ext cx="3270319" cy="461665"/>
          </a:xfrm>
          <a:prstGeom prst="rect">
            <a:avLst/>
          </a:prstGeom>
        </p:spPr>
        <p:txBody>
          <a:bodyPr wrap="none">
            <a:spAutoFit/>
          </a:bodyPr>
          <a:lstStyle/>
          <a:p>
            <a:r>
              <a:rPr lang="en-GB" sz="2400" b="1" dirty="0"/>
              <a:t>Answer to question 2:</a:t>
            </a:r>
          </a:p>
        </p:txBody>
      </p:sp>
      <p:sp>
        <p:nvSpPr>
          <p:cNvPr id="5" name="TextBox 4"/>
          <p:cNvSpPr txBox="1"/>
          <p:nvPr/>
        </p:nvSpPr>
        <p:spPr>
          <a:xfrm>
            <a:off x="395536" y="5239855"/>
            <a:ext cx="3672408" cy="461665"/>
          </a:xfrm>
          <a:prstGeom prst="rect">
            <a:avLst/>
          </a:prstGeom>
          <a:noFill/>
        </p:spPr>
        <p:txBody>
          <a:bodyPr wrap="square" rtlCol="0">
            <a:spAutoFit/>
          </a:bodyPr>
          <a:lstStyle/>
          <a:p>
            <a:pPr algn="ctr"/>
            <a:r>
              <a:rPr lang="en-GB" sz="2400" b="1" dirty="0" smtClean="0">
                <a:solidFill>
                  <a:srgbClr val="0070C0"/>
                </a:solidFill>
              </a:rPr>
              <a:t>Label the Rock Strata</a:t>
            </a:r>
            <a:endParaRPr lang="en-GB" sz="2400" b="1" dirty="0">
              <a:solidFill>
                <a:srgbClr val="0070C0"/>
              </a:solidFill>
            </a:endParaRPr>
          </a:p>
        </p:txBody>
      </p:sp>
      <p:sp>
        <p:nvSpPr>
          <p:cNvPr id="6" name="TextBox 5"/>
          <p:cNvSpPr txBox="1"/>
          <p:nvPr/>
        </p:nvSpPr>
        <p:spPr>
          <a:xfrm>
            <a:off x="7740352" y="1258887"/>
            <a:ext cx="1152128" cy="307777"/>
          </a:xfrm>
          <a:prstGeom prst="rect">
            <a:avLst/>
          </a:prstGeom>
          <a:noFill/>
        </p:spPr>
        <p:txBody>
          <a:bodyPr wrap="square" rtlCol="0">
            <a:spAutoFit/>
          </a:bodyPr>
          <a:lstStyle/>
          <a:p>
            <a:r>
              <a:rPr lang="en-GB" sz="1400" dirty="0" smtClean="0"/>
              <a:t>Limestone</a:t>
            </a:r>
            <a:endParaRPr lang="en-GB" sz="1400" dirty="0"/>
          </a:p>
        </p:txBody>
      </p:sp>
      <p:sp>
        <p:nvSpPr>
          <p:cNvPr id="7" name="TextBox 6"/>
          <p:cNvSpPr txBox="1"/>
          <p:nvPr/>
        </p:nvSpPr>
        <p:spPr>
          <a:xfrm>
            <a:off x="7740352" y="1916832"/>
            <a:ext cx="1152128" cy="307777"/>
          </a:xfrm>
          <a:prstGeom prst="rect">
            <a:avLst/>
          </a:prstGeom>
          <a:noFill/>
        </p:spPr>
        <p:txBody>
          <a:bodyPr wrap="square" rtlCol="0">
            <a:spAutoFit/>
          </a:bodyPr>
          <a:lstStyle/>
          <a:p>
            <a:r>
              <a:rPr lang="en-GB" sz="1400" dirty="0" smtClean="0"/>
              <a:t>Sandstone</a:t>
            </a:r>
            <a:endParaRPr lang="en-GB" sz="1400" dirty="0"/>
          </a:p>
        </p:txBody>
      </p:sp>
      <p:sp>
        <p:nvSpPr>
          <p:cNvPr id="8" name="TextBox 7"/>
          <p:cNvSpPr txBox="1"/>
          <p:nvPr/>
        </p:nvSpPr>
        <p:spPr>
          <a:xfrm>
            <a:off x="7740352" y="2636912"/>
            <a:ext cx="1152128" cy="307777"/>
          </a:xfrm>
          <a:prstGeom prst="rect">
            <a:avLst/>
          </a:prstGeom>
          <a:noFill/>
        </p:spPr>
        <p:txBody>
          <a:bodyPr wrap="square" rtlCol="0">
            <a:spAutoFit/>
          </a:bodyPr>
          <a:lstStyle/>
          <a:p>
            <a:r>
              <a:rPr lang="en-GB" sz="1400" dirty="0" smtClean="0"/>
              <a:t>Siltstone</a:t>
            </a:r>
            <a:endParaRPr lang="en-GB" sz="1400" dirty="0"/>
          </a:p>
        </p:txBody>
      </p:sp>
      <p:sp>
        <p:nvSpPr>
          <p:cNvPr id="9" name="TextBox 8"/>
          <p:cNvSpPr txBox="1"/>
          <p:nvPr/>
        </p:nvSpPr>
        <p:spPr>
          <a:xfrm>
            <a:off x="7740352" y="3051904"/>
            <a:ext cx="1152128" cy="307777"/>
          </a:xfrm>
          <a:prstGeom prst="rect">
            <a:avLst/>
          </a:prstGeom>
          <a:noFill/>
        </p:spPr>
        <p:txBody>
          <a:bodyPr wrap="square" rtlCol="0">
            <a:spAutoFit/>
          </a:bodyPr>
          <a:lstStyle/>
          <a:p>
            <a:r>
              <a:rPr lang="en-GB" sz="1400" dirty="0" smtClean="0"/>
              <a:t>Shale </a:t>
            </a:r>
            <a:endParaRPr lang="en-GB" sz="1400" dirty="0"/>
          </a:p>
        </p:txBody>
      </p:sp>
      <p:sp>
        <p:nvSpPr>
          <p:cNvPr id="10" name="TextBox 9"/>
          <p:cNvSpPr txBox="1"/>
          <p:nvPr/>
        </p:nvSpPr>
        <p:spPr>
          <a:xfrm>
            <a:off x="7740352" y="3573016"/>
            <a:ext cx="1152128" cy="307777"/>
          </a:xfrm>
          <a:prstGeom prst="rect">
            <a:avLst/>
          </a:prstGeom>
          <a:noFill/>
        </p:spPr>
        <p:txBody>
          <a:bodyPr wrap="square" rtlCol="0">
            <a:spAutoFit/>
          </a:bodyPr>
          <a:lstStyle/>
          <a:p>
            <a:r>
              <a:rPr lang="en-GB" sz="1400" dirty="0" smtClean="0"/>
              <a:t>Grit</a:t>
            </a:r>
            <a:endParaRPr lang="en-GB" sz="1400" dirty="0"/>
          </a:p>
        </p:txBody>
      </p:sp>
      <p:sp>
        <p:nvSpPr>
          <p:cNvPr id="11" name="TextBox 10"/>
          <p:cNvSpPr txBox="1"/>
          <p:nvPr/>
        </p:nvSpPr>
        <p:spPr>
          <a:xfrm>
            <a:off x="7668344" y="4203003"/>
            <a:ext cx="1368152" cy="307777"/>
          </a:xfrm>
          <a:prstGeom prst="rect">
            <a:avLst/>
          </a:prstGeom>
          <a:noFill/>
        </p:spPr>
        <p:txBody>
          <a:bodyPr wrap="square" rtlCol="0">
            <a:spAutoFit/>
          </a:bodyPr>
          <a:lstStyle/>
          <a:p>
            <a:r>
              <a:rPr lang="en-GB" sz="1400" dirty="0" smtClean="0"/>
              <a:t>Conglomerate</a:t>
            </a:r>
            <a:endParaRPr lang="en-GB" sz="1400" dirty="0"/>
          </a:p>
        </p:txBody>
      </p:sp>
    </p:spTree>
    <p:extLst>
      <p:ext uri="{BB962C8B-B14F-4D97-AF65-F5344CB8AC3E}">
        <p14:creationId xmlns:p14="http://schemas.microsoft.com/office/powerpoint/2010/main" val="383171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87832" y="116632"/>
            <a:ext cx="5810244" cy="584775"/>
          </a:xfrm>
          <a:prstGeom prst="rect">
            <a:avLst/>
          </a:prstGeom>
        </p:spPr>
        <p:txBody>
          <a:bodyPr wrap="none">
            <a:spAutoFit/>
          </a:bodyPr>
          <a:lstStyle/>
          <a:p>
            <a:pPr lvl="0" algn="ctr"/>
            <a:r>
              <a:rPr lang="en-GB" sz="3200" b="1" dirty="0" smtClean="0"/>
              <a:t>Constructing a cross section</a:t>
            </a:r>
          </a:p>
        </p:txBody>
      </p:sp>
      <p:pic>
        <p:nvPicPr>
          <p:cNvPr id="2051" name="Picture 3"/>
          <p:cNvPicPr>
            <a:picLocks noChangeAspect="1" noChangeArrowheads="1"/>
          </p:cNvPicPr>
          <p:nvPr/>
        </p:nvPicPr>
        <p:blipFill>
          <a:blip r:embed="rId2" cstate="print"/>
          <a:srcRect/>
          <a:stretch>
            <a:fillRect/>
          </a:stretch>
        </p:blipFill>
        <p:spPr bwMode="auto">
          <a:xfrm>
            <a:off x="107504" y="1484784"/>
            <a:ext cx="8777039" cy="4370348"/>
          </a:xfrm>
          <a:prstGeom prst="rect">
            <a:avLst/>
          </a:prstGeom>
          <a:noFill/>
          <a:ln w="9525">
            <a:noFill/>
            <a:miter lim="800000"/>
            <a:headEnd/>
            <a:tailEnd/>
          </a:ln>
        </p:spPr>
      </p:pic>
      <p:sp>
        <p:nvSpPr>
          <p:cNvPr id="9" name="Rectangle 8"/>
          <p:cNvSpPr/>
          <p:nvPr/>
        </p:nvSpPr>
        <p:spPr>
          <a:xfrm>
            <a:off x="179512" y="888317"/>
            <a:ext cx="3262303" cy="461665"/>
          </a:xfrm>
          <a:prstGeom prst="rect">
            <a:avLst/>
          </a:prstGeom>
        </p:spPr>
        <p:txBody>
          <a:bodyPr wrap="none">
            <a:spAutoFit/>
          </a:bodyPr>
          <a:lstStyle/>
          <a:p>
            <a:r>
              <a:rPr lang="en-GB" sz="2400" b="1" dirty="0" smtClean="0"/>
              <a:t>Answer to question 3:</a:t>
            </a:r>
          </a:p>
        </p:txBody>
      </p:sp>
      <p:pic>
        <p:nvPicPr>
          <p:cNvPr id="2052" name="Picture 4"/>
          <p:cNvPicPr>
            <a:picLocks noChangeAspect="1" noChangeArrowheads="1"/>
          </p:cNvPicPr>
          <p:nvPr/>
        </p:nvPicPr>
        <p:blipFill>
          <a:blip r:embed="rId3" cstate="print"/>
          <a:srcRect/>
          <a:stretch>
            <a:fillRect/>
          </a:stretch>
        </p:blipFill>
        <p:spPr bwMode="auto">
          <a:xfrm>
            <a:off x="0" y="1556792"/>
            <a:ext cx="8892480" cy="4259653"/>
          </a:xfrm>
          <a:prstGeom prst="rect">
            <a:avLst/>
          </a:prstGeom>
          <a:noFill/>
          <a:ln w="9525">
            <a:noFill/>
            <a:miter lim="800000"/>
            <a:headEnd/>
            <a:tailEnd/>
          </a:ln>
        </p:spPr>
      </p:pic>
      <p:pic>
        <p:nvPicPr>
          <p:cNvPr id="2053" name="Picture 5"/>
          <p:cNvPicPr>
            <a:picLocks noChangeAspect="1" noChangeArrowheads="1"/>
          </p:cNvPicPr>
          <p:nvPr/>
        </p:nvPicPr>
        <p:blipFill>
          <a:blip r:embed="rId4" cstate="print"/>
          <a:srcRect/>
          <a:stretch>
            <a:fillRect/>
          </a:stretch>
        </p:blipFill>
        <p:spPr bwMode="auto">
          <a:xfrm>
            <a:off x="143086" y="1556791"/>
            <a:ext cx="8712968" cy="4197819"/>
          </a:xfrm>
          <a:prstGeom prst="rect">
            <a:avLst/>
          </a:prstGeom>
          <a:noFill/>
          <a:ln w="9525">
            <a:noFill/>
            <a:miter lim="800000"/>
            <a:headEnd/>
            <a:tailEnd/>
          </a:ln>
        </p:spPr>
      </p:pic>
      <p:sp>
        <p:nvSpPr>
          <p:cNvPr id="2" name="Rectangle 1"/>
          <p:cNvSpPr/>
          <p:nvPr/>
        </p:nvSpPr>
        <p:spPr>
          <a:xfrm>
            <a:off x="3602360" y="973040"/>
            <a:ext cx="3525902" cy="369332"/>
          </a:xfrm>
          <a:prstGeom prst="rect">
            <a:avLst/>
          </a:prstGeom>
        </p:spPr>
        <p:txBody>
          <a:bodyPr wrap="none">
            <a:spAutoFit/>
          </a:bodyPr>
          <a:lstStyle/>
          <a:p>
            <a:r>
              <a:rPr lang="en-GB" dirty="0"/>
              <a:t>Draw a section along the line A-B.</a:t>
            </a:r>
          </a:p>
        </p:txBody>
      </p:sp>
      <p:sp>
        <p:nvSpPr>
          <p:cNvPr id="3" name="TextBox 2"/>
          <p:cNvSpPr txBox="1"/>
          <p:nvPr/>
        </p:nvSpPr>
        <p:spPr>
          <a:xfrm>
            <a:off x="251520" y="548680"/>
            <a:ext cx="2664296" cy="461665"/>
          </a:xfrm>
          <a:prstGeom prst="rect">
            <a:avLst/>
          </a:prstGeom>
          <a:noFill/>
        </p:spPr>
        <p:txBody>
          <a:bodyPr wrap="square" rtlCol="0">
            <a:spAutoFit/>
          </a:bodyPr>
          <a:lstStyle/>
          <a:p>
            <a:r>
              <a:rPr lang="en-GB" sz="2400" b="1" dirty="0" smtClean="0"/>
              <a:t>Example 2:</a:t>
            </a:r>
            <a:endParaRPr lang="en-GB" sz="2400" b="1" dirty="0"/>
          </a:p>
        </p:txBody>
      </p:sp>
      <p:sp>
        <p:nvSpPr>
          <p:cNvPr id="4" name="TextBox 3"/>
          <p:cNvSpPr txBox="1"/>
          <p:nvPr/>
        </p:nvSpPr>
        <p:spPr>
          <a:xfrm>
            <a:off x="1259632" y="5949280"/>
            <a:ext cx="6840760" cy="369332"/>
          </a:xfrm>
          <a:prstGeom prst="rect">
            <a:avLst/>
          </a:prstGeom>
          <a:noFill/>
        </p:spPr>
        <p:txBody>
          <a:bodyPr wrap="square" rtlCol="0">
            <a:spAutoFit/>
          </a:bodyPr>
          <a:lstStyle/>
          <a:p>
            <a:r>
              <a:rPr lang="en-GB" dirty="0" smtClean="0"/>
              <a:t>Convention: Beds eroded by time are added in as </a:t>
            </a:r>
            <a:r>
              <a:rPr lang="en-GB" b="1" dirty="0" smtClean="0">
                <a:solidFill>
                  <a:srgbClr val="0070C0"/>
                </a:solidFill>
              </a:rPr>
              <a:t>dotted lines</a:t>
            </a:r>
            <a:r>
              <a:rPr lang="en-GB" b="1" dirty="0" smtClean="0"/>
              <a:t>.</a:t>
            </a:r>
            <a:endParaRPr lang="en-GB" b="1" dirty="0">
              <a:solidFill>
                <a:srgbClr val="0070C0"/>
              </a:solidFill>
            </a:endParaRPr>
          </a:p>
        </p:txBody>
      </p:sp>
    </p:spTree>
    <p:extLst>
      <p:ext uri="{BB962C8B-B14F-4D97-AF65-F5344CB8AC3E}">
        <p14:creationId xmlns:p14="http://schemas.microsoft.com/office/powerpoint/2010/main" val="289400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3"/>
                                        </p:tgtEl>
                                        <p:attrNameLst>
                                          <p:attrName>style.visibility</p:attrName>
                                        </p:attrNameLst>
                                      </p:cBhvr>
                                      <p:to>
                                        <p:strVal val="visible"/>
                                      </p:to>
                                    </p:set>
                                    <p:animEffect transition="in" filter="fade">
                                      <p:cBhvr>
                                        <p:cTn id="12" dur="20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23728" y="1234495"/>
            <a:ext cx="4608512" cy="3170099"/>
          </a:xfrm>
          <a:prstGeom prst="rect">
            <a:avLst/>
          </a:prstGeom>
          <a:noFill/>
        </p:spPr>
        <p:txBody>
          <a:bodyPr wrap="square" rtlCol="0">
            <a:spAutoFit/>
          </a:bodyPr>
          <a:lstStyle/>
          <a:p>
            <a:pPr algn="ctr"/>
            <a:r>
              <a:rPr lang="en-GB" sz="4000" b="1" dirty="0" smtClean="0">
                <a:solidFill>
                  <a:schemeClr val="bg1"/>
                </a:solidFill>
              </a:rPr>
              <a:t>Exercise 3 and 4</a:t>
            </a:r>
          </a:p>
          <a:p>
            <a:pPr algn="ctr"/>
            <a:endParaRPr lang="en-GB" sz="4000" b="1" dirty="0">
              <a:solidFill>
                <a:schemeClr val="bg1"/>
              </a:solidFill>
            </a:endParaRPr>
          </a:p>
          <a:p>
            <a:pPr algn="ctr"/>
            <a:r>
              <a:rPr lang="en-GB" sz="4000" b="1" dirty="0" smtClean="0">
                <a:solidFill>
                  <a:schemeClr val="bg1"/>
                </a:solidFill>
              </a:rPr>
              <a:t>Cross sections of Dipping and Folded beds</a:t>
            </a:r>
            <a:endParaRPr lang="en-GB" sz="4000" b="1" dirty="0">
              <a:solidFill>
                <a:schemeClr val="bg1"/>
              </a:solidFill>
            </a:endParaRPr>
          </a:p>
        </p:txBody>
      </p:sp>
    </p:spTree>
    <p:extLst>
      <p:ext uri="{BB962C8B-B14F-4D97-AF65-F5344CB8AC3E}">
        <p14:creationId xmlns:p14="http://schemas.microsoft.com/office/powerpoint/2010/main" val="355474127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55576" y="1340768"/>
            <a:ext cx="7179979" cy="2308324"/>
          </a:xfrm>
          <a:prstGeom prst="rect">
            <a:avLst/>
          </a:prstGeom>
          <a:noFill/>
        </p:spPr>
        <p:txBody>
          <a:bodyPr wrap="none" rtlCol="0">
            <a:spAutoFit/>
          </a:bodyPr>
          <a:lstStyle/>
          <a:p>
            <a:pPr>
              <a:buFont typeface="Arial" pitchFamily="34" charset="0"/>
              <a:buChar char="•"/>
            </a:pPr>
            <a:r>
              <a:rPr lang="en-GB" dirty="0" smtClean="0"/>
              <a:t> This presentation is to be completed in conjunction with the </a:t>
            </a:r>
          </a:p>
          <a:p>
            <a:r>
              <a:rPr lang="en-GB" dirty="0"/>
              <a:t> </a:t>
            </a:r>
            <a:r>
              <a:rPr lang="en-GB" dirty="0" smtClean="0"/>
              <a:t>			Exercise  worksheet 3</a:t>
            </a:r>
          </a:p>
          <a:p>
            <a:pPr>
              <a:buFont typeface="Arial" pitchFamily="34" charset="0"/>
              <a:buChar char="•"/>
            </a:pPr>
            <a:endParaRPr lang="en-GB" dirty="0"/>
          </a:p>
          <a:p>
            <a:pPr>
              <a:buFont typeface="Arial" pitchFamily="34" charset="0"/>
              <a:buChar char="•"/>
            </a:pPr>
            <a:endParaRPr lang="en-GB" dirty="0" smtClean="0"/>
          </a:p>
          <a:p>
            <a:r>
              <a:rPr lang="en-GB" dirty="0" smtClean="0"/>
              <a:t>Objectives:</a:t>
            </a:r>
          </a:p>
          <a:p>
            <a:pPr lvl="2">
              <a:buFont typeface="Arial" pitchFamily="34" charset="0"/>
              <a:buChar char="•"/>
            </a:pPr>
            <a:r>
              <a:rPr lang="en-GB" dirty="0"/>
              <a:t> </a:t>
            </a:r>
            <a:r>
              <a:rPr lang="en-GB" dirty="0" smtClean="0"/>
              <a:t>By the end of these two exercises you should:</a:t>
            </a:r>
          </a:p>
          <a:p>
            <a:pPr lvl="4">
              <a:buFont typeface="Arial" pitchFamily="34" charset="0"/>
              <a:buChar char="•"/>
            </a:pPr>
            <a:r>
              <a:rPr lang="en-GB" dirty="0"/>
              <a:t> </a:t>
            </a:r>
            <a:r>
              <a:rPr lang="en-GB" dirty="0" smtClean="0"/>
              <a:t>Be able to construct cross sections of dipping beds.</a:t>
            </a:r>
          </a:p>
          <a:p>
            <a:pPr lvl="4">
              <a:buFont typeface="Arial" pitchFamily="34" charset="0"/>
              <a:buChar char="•"/>
            </a:pPr>
            <a:r>
              <a:rPr lang="en-GB" dirty="0" smtClean="0"/>
              <a:t> Be able to construct cross sections of folded beds.</a:t>
            </a:r>
            <a:endParaRPr lang="en-GB" dirty="0"/>
          </a:p>
        </p:txBody>
      </p:sp>
      <p:sp>
        <p:nvSpPr>
          <p:cNvPr id="9" name="Rectangle 8"/>
          <p:cNvSpPr/>
          <p:nvPr/>
        </p:nvSpPr>
        <p:spPr>
          <a:xfrm>
            <a:off x="1999592" y="553035"/>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11" name="TextBox 10"/>
          <p:cNvSpPr txBox="1"/>
          <p:nvPr/>
        </p:nvSpPr>
        <p:spPr>
          <a:xfrm>
            <a:off x="755576" y="3789040"/>
            <a:ext cx="8169031" cy="2031325"/>
          </a:xfrm>
          <a:prstGeom prst="rect">
            <a:avLst/>
          </a:prstGeom>
          <a:noFill/>
        </p:spPr>
        <p:txBody>
          <a:bodyPr wrap="none" rtlCol="0">
            <a:spAutoFit/>
          </a:bodyPr>
          <a:lstStyle/>
          <a:p>
            <a:pPr>
              <a:buFont typeface="Arial" pitchFamily="34" charset="0"/>
              <a:buChar char="•"/>
            </a:pPr>
            <a:r>
              <a:rPr lang="en-GB" dirty="0" smtClean="0"/>
              <a:t> This exercise will build on many of the concepts you have learnt so far, utilising:</a:t>
            </a:r>
          </a:p>
          <a:p>
            <a:pPr>
              <a:buFont typeface="Arial" pitchFamily="34" charset="0"/>
              <a:buChar char="•"/>
            </a:pPr>
            <a:endParaRPr lang="en-GB" dirty="0" smtClean="0"/>
          </a:p>
          <a:p>
            <a:pPr lvl="4">
              <a:buFont typeface="Arial" pitchFamily="34" charset="0"/>
              <a:buChar char="•"/>
            </a:pPr>
            <a:r>
              <a:rPr lang="en-GB" dirty="0" smtClean="0">
                <a:solidFill>
                  <a:srgbClr val="0070C0"/>
                </a:solidFill>
              </a:rPr>
              <a:t> </a:t>
            </a:r>
            <a:r>
              <a:rPr lang="en-GB" b="1" dirty="0" smtClean="0">
                <a:solidFill>
                  <a:srgbClr val="0070C0"/>
                </a:solidFill>
              </a:rPr>
              <a:t>Dipping and Folded structures</a:t>
            </a:r>
          </a:p>
          <a:p>
            <a:pPr lvl="4">
              <a:buFont typeface="Arial" pitchFamily="34" charset="0"/>
              <a:buChar char="•"/>
            </a:pPr>
            <a:r>
              <a:rPr lang="en-GB" b="1" dirty="0" smtClean="0">
                <a:solidFill>
                  <a:srgbClr val="0070C0"/>
                </a:solidFill>
              </a:rPr>
              <a:t> Using the Law of “V’s”</a:t>
            </a:r>
          </a:p>
          <a:p>
            <a:pPr lvl="4">
              <a:buFont typeface="Arial" pitchFamily="34" charset="0"/>
              <a:buChar char="•"/>
            </a:pPr>
            <a:r>
              <a:rPr lang="en-GB" b="1" dirty="0" smtClean="0">
                <a:solidFill>
                  <a:srgbClr val="0070C0"/>
                </a:solidFill>
              </a:rPr>
              <a:t> Calculating ‘true thickness’</a:t>
            </a:r>
          </a:p>
          <a:p>
            <a:pPr lvl="4">
              <a:buFont typeface="Arial" pitchFamily="34" charset="0"/>
              <a:buChar char="•"/>
            </a:pPr>
            <a:r>
              <a:rPr lang="en-GB" b="1" dirty="0" smtClean="0">
                <a:solidFill>
                  <a:srgbClr val="0070C0"/>
                </a:solidFill>
              </a:rPr>
              <a:t> Drawing the Cross Section</a:t>
            </a:r>
          </a:p>
          <a:p>
            <a:pPr lvl="4">
              <a:buFont typeface="Arial" pitchFamily="34" charset="0"/>
              <a:buChar char="•"/>
            </a:pPr>
            <a:endParaRPr lang="en-GB" dirty="0" smtClean="0"/>
          </a:p>
        </p:txBody>
      </p:sp>
    </p:spTree>
    <p:extLst>
      <p:ext uri="{BB962C8B-B14F-4D97-AF65-F5344CB8AC3E}">
        <p14:creationId xmlns:p14="http://schemas.microsoft.com/office/powerpoint/2010/main" val="43546310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257877" y="332656"/>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9" name="TextBox 8"/>
          <p:cNvSpPr txBox="1"/>
          <p:nvPr/>
        </p:nvSpPr>
        <p:spPr>
          <a:xfrm>
            <a:off x="491242" y="1340768"/>
            <a:ext cx="8064896" cy="5355312"/>
          </a:xfrm>
          <a:prstGeom prst="rect">
            <a:avLst/>
          </a:prstGeom>
          <a:noFill/>
        </p:spPr>
        <p:txBody>
          <a:bodyPr wrap="square" rtlCol="0">
            <a:spAutoFit/>
          </a:bodyPr>
          <a:lstStyle/>
          <a:p>
            <a:pPr>
              <a:buFont typeface="Arial" pitchFamily="34" charset="0"/>
              <a:buChar char="•"/>
            </a:pPr>
            <a:endParaRPr lang="en-GB" dirty="0" smtClean="0"/>
          </a:p>
          <a:p>
            <a:pPr>
              <a:buFont typeface="Arial" pitchFamily="34" charset="0"/>
              <a:buChar char="•"/>
            </a:pPr>
            <a:r>
              <a:rPr lang="en-GB" dirty="0" smtClean="0"/>
              <a:t> Using </a:t>
            </a:r>
            <a:r>
              <a:rPr lang="en-GB" b="1" dirty="0"/>
              <a:t>E</a:t>
            </a:r>
            <a:r>
              <a:rPr lang="en-GB" b="1" dirty="0" smtClean="0"/>
              <a:t>xercise </a:t>
            </a:r>
            <a:r>
              <a:rPr lang="en-GB" b="1" dirty="0"/>
              <a:t>W</a:t>
            </a:r>
            <a:r>
              <a:rPr lang="en-GB" b="1" dirty="0" smtClean="0"/>
              <a:t>orksheet </a:t>
            </a:r>
            <a:r>
              <a:rPr lang="en-GB" b="1" dirty="0"/>
              <a:t>3</a:t>
            </a:r>
            <a:r>
              <a:rPr lang="en-GB" dirty="0" smtClean="0"/>
              <a:t> attempt problem (a) before continuing onto the</a:t>
            </a:r>
          </a:p>
          <a:p>
            <a:r>
              <a:rPr lang="en-GB" dirty="0" smtClean="0"/>
              <a:t>                                                next slide.</a:t>
            </a:r>
          </a:p>
          <a:p>
            <a:endParaRPr lang="en-GB" dirty="0"/>
          </a:p>
          <a:p>
            <a:endParaRPr lang="en-GB" dirty="0" smtClean="0"/>
          </a:p>
          <a:p>
            <a:pPr>
              <a:buFont typeface="Arial" pitchFamily="34" charset="0"/>
              <a:buChar char="•"/>
            </a:pPr>
            <a:r>
              <a:rPr lang="en-GB" dirty="0"/>
              <a:t> </a:t>
            </a:r>
            <a:r>
              <a:rPr lang="en-GB" dirty="0" smtClean="0"/>
              <a:t>Questions :</a:t>
            </a:r>
          </a:p>
          <a:p>
            <a:pPr>
              <a:buFont typeface="Arial" pitchFamily="34" charset="0"/>
              <a:buChar char="•"/>
            </a:pPr>
            <a:endParaRPr lang="en-GB" dirty="0" smtClean="0"/>
          </a:p>
          <a:p>
            <a:pPr marL="1257300" lvl="2" indent="-342900">
              <a:buFont typeface="+mj-lt"/>
              <a:buAutoNum type="alphaLcParenR"/>
            </a:pPr>
            <a:r>
              <a:rPr lang="en-GB" dirty="0"/>
              <a:t> </a:t>
            </a:r>
            <a:r>
              <a:rPr lang="en-GB" dirty="0" smtClean="0"/>
              <a:t>Look at the outcrop pattern and deduce the direction of dip. </a:t>
            </a:r>
          </a:p>
          <a:p>
            <a:pPr lvl="2"/>
            <a:r>
              <a:rPr lang="en-GB" dirty="0"/>
              <a:t> </a:t>
            </a:r>
            <a:r>
              <a:rPr lang="en-GB" dirty="0" smtClean="0"/>
              <a:t>      Which is the oldest bed and which is the youngest?</a:t>
            </a:r>
          </a:p>
          <a:p>
            <a:pPr lvl="2"/>
            <a:endParaRPr lang="en-GB" dirty="0" smtClean="0"/>
          </a:p>
          <a:p>
            <a:pPr marL="1257300" lvl="2" indent="-342900">
              <a:buAutoNum type="alphaLcParenR" startAt="2"/>
            </a:pPr>
            <a:r>
              <a:rPr lang="en-GB" dirty="0" smtClean="0"/>
              <a:t>Calculate the strike and amount of dip from a representative area of the map</a:t>
            </a:r>
            <a:r>
              <a:rPr lang="en-GB" dirty="0"/>
              <a:t>. </a:t>
            </a:r>
            <a:endParaRPr lang="en-GB" dirty="0" smtClean="0"/>
          </a:p>
          <a:p>
            <a:pPr marL="1257300" lvl="2" indent="-342900">
              <a:buAutoNum type="alphaLcParenR" startAt="2"/>
            </a:pPr>
            <a:endParaRPr lang="en-GB" dirty="0" smtClean="0"/>
          </a:p>
          <a:p>
            <a:pPr marL="1257300" lvl="2" indent="-342900">
              <a:buAutoNum type="alphaLcParenR" startAt="3"/>
            </a:pPr>
            <a:r>
              <a:rPr lang="en-GB" dirty="0" smtClean="0"/>
              <a:t>Draw a cross section from A to B -  </a:t>
            </a:r>
            <a:r>
              <a:rPr lang="en-GB" b="1" dirty="0" smtClean="0">
                <a:solidFill>
                  <a:srgbClr val="0070C0"/>
                </a:solidFill>
              </a:rPr>
              <a:t>assuming constant dip</a:t>
            </a:r>
            <a:r>
              <a:rPr lang="en-GB" dirty="0" smtClean="0"/>
              <a:t>.</a:t>
            </a:r>
          </a:p>
          <a:p>
            <a:pPr marL="1257300" lvl="2" indent="-342900">
              <a:buAutoNum type="alphaLcParenR" startAt="3"/>
            </a:pPr>
            <a:endParaRPr lang="en-GB" dirty="0"/>
          </a:p>
          <a:p>
            <a:pPr marL="1257300" lvl="2" indent="-342900">
              <a:buFontTx/>
              <a:buAutoNum type="alphaLcParenR" startAt="3"/>
            </a:pPr>
            <a:r>
              <a:rPr lang="en-GB" dirty="0"/>
              <a:t>Draw structure contours for each geological interface</a:t>
            </a:r>
            <a:r>
              <a:rPr lang="en-GB" dirty="0" smtClean="0"/>
              <a:t>.</a:t>
            </a:r>
          </a:p>
          <a:p>
            <a:pPr marL="1257300" lvl="2" indent="-342900">
              <a:buFontTx/>
              <a:buAutoNum type="alphaLcParenR" startAt="3"/>
            </a:pPr>
            <a:endParaRPr lang="en-GB" dirty="0"/>
          </a:p>
          <a:p>
            <a:pPr marL="1257300" lvl="2" indent="-342900">
              <a:buFontTx/>
              <a:buAutoNum type="alphaLcParenR" startAt="3"/>
            </a:pPr>
            <a:r>
              <a:rPr lang="en-GB" dirty="0" smtClean="0"/>
              <a:t>Draw the strata beds onto the cross section, illustrating Dip angle.</a:t>
            </a:r>
            <a:endParaRPr lang="en-GB" dirty="0"/>
          </a:p>
          <a:p>
            <a:pPr marL="1257300" lvl="2" indent="-342900">
              <a:buAutoNum type="alphaLcParenR" startAt="3"/>
            </a:pPr>
            <a:endParaRPr lang="en-GB" dirty="0"/>
          </a:p>
        </p:txBody>
      </p:sp>
    </p:spTree>
    <p:extLst>
      <p:ext uri="{BB962C8B-B14F-4D97-AF65-F5344CB8AC3E}">
        <p14:creationId xmlns:p14="http://schemas.microsoft.com/office/powerpoint/2010/main" val="11883102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901293" y="6716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9" name="TextBox 8"/>
          <p:cNvSpPr txBox="1"/>
          <p:nvPr/>
        </p:nvSpPr>
        <p:spPr>
          <a:xfrm>
            <a:off x="179513" y="764704"/>
            <a:ext cx="5544615" cy="1846659"/>
          </a:xfrm>
          <a:prstGeom prst="rect">
            <a:avLst/>
          </a:prstGeom>
          <a:noFill/>
        </p:spPr>
        <p:txBody>
          <a:bodyPr wrap="square" rtlCol="0">
            <a:spAutoFit/>
          </a:bodyPr>
          <a:lstStyle/>
          <a:p>
            <a:r>
              <a:rPr lang="en-GB" b="1" dirty="0" smtClean="0"/>
              <a:t>Answers for exercise 3:</a:t>
            </a:r>
          </a:p>
          <a:p>
            <a:endParaRPr lang="en-GB" b="1" dirty="0" smtClean="0"/>
          </a:p>
          <a:p>
            <a:pPr marL="342900" indent="-342900">
              <a:buFont typeface="+mj-lt"/>
              <a:buAutoNum type="alphaLcParenR"/>
            </a:pPr>
            <a:r>
              <a:rPr lang="en-GB" dirty="0" smtClean="0"/>
              <a:t>Following the law of “Vee’s” that: </a:t>
            </a:r>
          </a:p>
          <a:p>
            <a:r>
              <a:rPr lang="en-GB" b="1" dirty="0"/>
              <a:t> </a:t>
            </a:r>
            <a:r>
              <a:rPr lang="en-GB" b="1" dirty="0" smtClean="0"/>
              <a:t>     </a:t>
            </a:r>
            <a:r>
              <a:rPr lang="en-GB" b="1" dirty="0" smtClean="0">
                <a:solidFill>
                  <a:srgbClr val="0070C0"/>
                </a:solidFill>
              </a:rPr>
              <a:t>Beds dipping downstream… V-downstream</a:t>
            </a:r>
            <a:r>
              <a:rPr lang="en-GB" dirty="0" smtClean="0"/>
              <a:t>; </a:t>
            </a:r>
          </a:p>
          <a:p>
            <a:r>
              <a:rPr lang="en-GB" dirty="0"/>
              <a:t> </a:t>
            </a:r>
            <a:r>
              <a:rPr lang="en-GB" dirty="0" smtClean="0"/>
              <a:t>     the beds must dip </a:t>
            </a:r>
            <a:r>
              <a:rPr lang="en-GB" sz="2400" dirty="0" smtClean="0"/>
              <a:t>to the </a:t>
            </a:r>
            <a:r>
              <a:rPr lang="en-GB" sz="2400" b="1" dirty="0" smtClean="0"/>
              <a:t>South</a:t>
            </a:r>
            <a:r>
              <a:rPr lang="en-GB" sz="2400" dirty="0" smtClean="0"/>
              <a:t>. </a:t>
            </a:r>
          </a:p>
          <a:p>
            <a:pPr marL="342900" indent="-342900">
              <a:buFont typeface="+mj-lt"/>
              <a:buAutoNum type="alphaLcParenR"/>
            </a:pP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5430229" y="736339"/>
            <a:ext cx="3448878" cy="3565380"/>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6084168" y="4221088"/>
            <a:ext cx="2688818" cy="2548310"/>
          </a:xfrm>
          <a:prstGeom prst="rect">
            <a:avLst/>
          </a:prstGeom>
          <a:noFill/>
          <a:ln w="9525">
            <a:noFill/>
            <a:miter lim="800000"/>
            <a:headEnd/>
            <a:tailEnd/>
          </a:ln>
        </p:spPr>
      </p:pic>
      <p:sp>
        <p:nvSpPr>
          <p:cNvPr id="2" name="Rectangle 1"/>
          <p:cNvSpPr/>
          <p:nvPr/>
        </p:nvSpPr>
        <p:spPr>
          <a:xfrm>
            <a:off x="-1404664" y="2348880"/>
            <a:ext cx="7272808" cy="2585323"/>
          </a:xfrm>
          <a:prstGeom prst="rect">
            <a:avLst/>
          </a:prstGeom>
        </p:spPr>
        <p:txBody>
          <a:bodyPr wrap="square">
            <a:spAutoFit/>
          </a:bodyPr>
          <a:lstStyle/>
          <a:p>
            <a:pPr marL="1714500" lvl="3" indent="-342900" algn="just"/>
            <a:r>
              <a:rPr lang="en-GB" dirty="0" smtClean="0"/>
              <a:t>        The </a:t>
            </a:r>
            <a:r>
              <a:rPr lang="en-GB" b="1" dirty="0" smtClean="0">
                <a:solidFill>
                  <a:srgbClr val="0070C0"/>
                </a:solidFill>
              </a:rPr>
              <a:t>‘Law </a:t>
            </a:r>
            <a:r>
              <a:rPr lang="en-GB" b="1" dirty="0">
                <a:solidFill>
                  <a:srgbClr val="0070C0"/>
                </a:solidFill>
              </a:rPr>
              <a:t>of S</a:t>
            </a:r>
            <a:r>
              <a:rPr lang="en-GB" b="1" dirty="0" smtClean="0">
                <a:solidFill>
                  <a:srgbClr val="0070C0"/>
                </a:solidFill>
              </a:rPr>
              <a:t>uperposition’  </a:t>
            </a:r>
          </a:p>
          <a:p>
            <a:pPr marL="1714500" lvl="3" indent="-342900" algn="just"/>
            <a:r>
              <a:rPr lang="en-GB" b="1" dirty="0">
                <a:solidFill>
                  <a:srgbClr val="0070C0"/>
                </a:solidFill>
              </a:rPr>
              <a:t> </a:t>
            </a:r>
            <a:r>
              <a:rPr lang="en-GB" b="1" dirty="0" smtClean="0">
                <a:solidFill>
                  <a:srgbClr val="0070C0"/>
                </a:solidFill>
              </a:rPr>
              <a:t>       </a:t>
            </a:r>
            <a:r>
              <a:rPr lang="en-GB" dirty="0" smtClean="0"/>
              <a:t>states that for horizontal beds:</a:t>
            </a:r>
            <a:endParaRPr lang="en-GB" dirty="0"/>
          </a:p>
          <a:p>
            <a:pPr marL="1714500" lvl="3" indent="-342900" algn="just"/>
            <a:r>
              <a:rPr lang="en-GB" dirty="0"/>
              <a:t>	</a:t>
            </a:r>
            <a:endParaRPr lang="en-GB" b="1" dirty="0" smtClean="0"/>
          </a:p>
          <a:p>
            <a:pPr marL="1714500" lvl="3" indent="-342900" algn="just"/>
            <a:r>
              <a:rPr lang="en-GB" b="1" dirty="0" smtClean="0"/>
              <a:t>       “The youngest layer is on top and the</a:t>
            </a:r>
          </a:p>
          <a:p>
            <a:pPr marL="1714500" lvl="3" indent="-342900" algn="just"/>
            <a:r>
              <a:rPr lang="en-GB" b="1" dirty="0" smtClean="0"/>
              <a:t>         oldest </a:t>
            </a:r>
            <a:r>
              <a:rPr lang="en-GB" b="1" dirty="0"/>
              <a:t>on the bottom; each </a:t>
            </a:r>
            <a:r>
              <a:rPr lang="en-GB" b="1" dirty="0" smtClean="0"/>
              <a:t>layer</a:t>
            </a:r>
          </a:p>
          <a:p>
            <a:pPr marL="1714500" lvl="3" indent="-342900" algn="just"/>
            <a:r>
              <a:rPr lang="en-GB" b="1" dirty="0"/>
              <a:t> </a:t>
            </a:r>
            <a:r>
              <a:rPr lang="en-GB" b="1" dirty="0" smtClean="0"/>
              <a:t>        being </a:t>
            </a:r>
            <a:r>
              <a:rPr lang="en-GB" b="1" dirty="0" smtClean="0">
                <a:solidFill>
                  <a:srgbClr val="0070C0"/>
                </a:solidFill>
              </a:rPr>
              <a:t>younger</a:t>
            </a:r>
            <a:r>
              <a:rPr lang="en-GB" b="1" dirty="0" smtClean="0"/>
              <a:t> </a:t>
            </a:r>
            <a:r>
              <a:rPr lang="en-GB" b="1" dirty="0">
                <a:solidFill>
                  <a:srgbClr val="0070C0"/>
                </a:solidFill>
              </a:rPr>
              <a:t>than the one </a:t>
            </a:r>
            <a:r>
              <a:rPr lang="en-GB" b="1" dirty="0" smtClean="0">
                <a:solidFill>
                  <a:srgbClr val="0070C0"/>
                </a:solidFill>
              </a:rPr>
              <a:t>beneath</a:t>
            </a:r>
          </a:p>
          <a:p>
            <a:pPr marL="1714500" lvl="3" indent="-342900" algn="just"/>
            <a:r>
              <a:rPr lang="en-GB" b="1" dirty="0">
                <a:solidFill>
                  <a:srgbClr val="0070C0"/>
                </a:solidFill>
              </a:rPr>
              <a:t> </a:t>
            </a:r>
            <a:r>
              <a:rPr lang="en-GB" b="1" dirty="0" smtClean="0">
                <a:solidFill>
                  <a:srgbClr val="0070C0"/>
                </a:solidFill>
              </a:rPr>
              <a:t>        it </a:t>
            </a:r>
            <a:r>
              <a:rPr lang="en-GB" b="1" dirty="0"/>
              <a:t>and </a:t>
            </a:r>
            <a:r>
              <a:rPr lang="en-GB" b="1" dirty="0">
                <a:solidFill>
                  <a:srgbClr val="0070C0"/>
                </a:solidFill>
              </a:rPr>
              <a:t>older</a:t>
            </a:r>
            <a:r>
              <a:rPr lang="en-GB" b="1" dirty="0"/>
              <a:t> </a:t>
            </a:r>
            <a:r>
              <a:rPr lang="en-GB" b="1" dirty="0" smtClean="0"/>
              <a:t>than the </a:t>
            </a:r>
            <a:r>
              <a:rPr lang="en-GB" b="1" dirty="0"/>
              <a:t>one above</a:t>
            </a:r>
            <a:r>
              <a:rPr lang="en-GB" b="1" dirty="0" smtClean="0"/>
              <a:t>”</a:t>
            </a:r>
          </a:p>
          <a:p>
            <a:pPr marL="1714500" lvl="3" indent="-342900" algn="just"/>
            <a:endParaRPr lang="en-GB" b="1" dirty="0"/>
          </a:p>
          <a:p>
            <a:pPr algn="just"/>
            <a:r>
              <a:rPr lang="en-GB" dirty="0"/>
              <a:t>	</a:t>
            </a:r>
          </a:p>
        </p:txBody>
      </p:sp>
      <p:sp>
        <p:nvSpPr>
          <p:cNvPr id="3" name="TextBox 2"/>
          <p:cNvSpPr txBox="1"/>
          <p:nvPr/>
        </p:nvSpPr>
        <p:spPr>
          <a:xfrm>
            <a:off x="6012160" y="4365104"/>
            <a:ext cx="841516" cy="276999"/>
          </a:xfrm>
          <a:prstGeom prst="rect">
            <a:avLst/>
          </a:prstGeom>
          <a:solidFill>
            <a:schemeClr val="bg1">
              <a:lumMod val="85000"/>
            </a:schemeClr>
          </a:solidFill>
        </p:spPr>
        <p:txBody>
          <a:bodyPr wrap="square" rtlCol="0">
            <a:spAutoFit/>
          </a:bodyPr>
          <a:lstStyle/>
          <a:p>
            <a:r>
              <a:rPr lang="en-GB" sz="1200" dirty="0" smtClean="0"/>
              <a:t>OLDEST</a:t>
            </a:r>
            <a:endParaRPr lang="en-GB" sz="1200" dirty="0"/>
          </a:p>
        </p:txBody>
      </p:sp>
      <p:sp>
        <p:nvSpPr>
          <p:cNvPr id="10" name="TextBox 9"/>
          <p:cNvSpPr txBox="1"/>
          <p:nvPr/>
        </p:nvSpPr>
        <p:spPr>
          <a:xfrm>
            <a:off x="5868144" y="6202488"/>
            <a:ext cx="985532" cy="276999"/>
          </a:xfrm>
          <a:prstGeom prst="rect">
            <a:avLst/>
          </a:prstGeom>
          <a:solidFill>
            <a:schemeClr val="bg1">
              <a:lumMod val="85000"/>
            </a:schemeClr>
          </a:solidFill>
        </p:spPr>
        <p:txBody>
          <a:bodyPr wrap="square" rtlCol="0">
            <a:spAutoFit/>
          </a:bodyPr>
          <a:lstStyle/>
          <a:p>
            <a:r>
              <a:rPr lang="en-GB" sz="1200" dirty="0" smtClean="0"/>
              <a:t>YOUNGEST</a:t>
            </a:r>
            <a:endParaRPr lang="en-GB" sz="1200" dirty="0"/>
          </a:p>
        </p:txBody>
      </p:sp>
      <p:sp>
        <p:nvSpPr>
          <p:cNvPr id="4" name="Rectangle 3"/>
          <p:cNvSpPr/>
          <p:nvPr/>
        </p:nvSpPr>
        <p:spPr>
          <a:xfrm>
            <a:off x="323528" y="4373619"/>
            <a:ext cx="4863769" cy="1323439"/>
          </a:xfrm>
          <a:prstGeom prst="rect">
            <a:avLst/>
          </a:prstGeom>
        </p:spPr>
        <p:txBody>
          <a:bodyPr wrap="square">
            <a:spAutoFit/>
          </a:bodyPr>
          <a:lstStyle/>
          <a:p>
            <a:pPr algn="just"/>
            <a:r>
              <a:rPr lang="en-GB" dirty="0"/>
              <a:t>We said that </a:t>
            </a:r>
            <a:r>
              <a:rPr lang="en-GB" dirty="0" smtClean="0"/>
              <a:t>‘</a:t>
            </a:r>
            <a:r>
              <a:rPr lang="en-GB" sz="2000" b="1" dirty="0" smtClean="0">
                <a:solidFill>
                  <a:srgbClr val="0070C0"/>
                </a:solidFill>
              </a:rPr>
              <a:t>Succession’ </a:t>
            </a:r>
            <a:r>
              <a:rPr lang="en-GB" sz="2000" b="1" dirty="0">
                <a:solidFill>
                  <a:srgbClr val="0070C0"/>
                </a:solidFill>
              </a:rPr>
              <a:t>in dipping </a:t>
            </a:r>
            <a:r>
              <a:rPr lang="en-GB" sz="2000" b="1" dirty="0" smtClean="0">
                <a:solidFill>
                  <a:srgbClr val="0070C0"/>
                </a:solidFill>
              </a:rPr>
              <a:t>strata (following </a:t>
            </a:r>
            <a:r>
              <a:rPr lang="en-GB" sz="2000" b="1" dirty="0">
                <a:solidFill>
                  <a:srgbClr val="0070C0"/>
                </a:solidFill>
              </a:rPr>
              <a:t>erosion)</a:t>
            </a:r>
            <a:r>
              <a:rPr lang="en-GB" sz="2000" dirty="0"/>
              <a:t> – is </a:t>
            </a:r>
            <a:r>
              <a:rPr lang="en-GB" sz="2000" dirty="0" smtClean="0"/>
              <a:t>recognised by </a:t>
            </a:r>
            <a:r>
              <a:rPr lang="en-GB" sz="2000" b="1" dirty="0" smtClean="0">
                <a:solidFill>
                  <a:srgbClr val="0070C0"/>
                </a:solidFill>
              </a:rPr>
              <a:t>younger </a:t>
            </a:r>
            <a:r>
              <a:rPr lang="en-GB" sz="2000" b="1" dirty="0">
                <a:solidFill>
                  <a:srgbClr val="0070C0"/>
                </a:solidFill>
              </a:rPr>
              <a:t>rocks </a:t>
            </a:r>
            <a:r>
              <a:rPr lang="en-GB" sz="2000" b="1" dirty="0" smtClean="0">
                <a:solidFill>
                  <a:srgbClr val="0070C0"/>
                </a:solidFill>
              </a:rPr>
              <a:t>outcropping in </a:t>
            </a:r>
            <a:r>
              <a:rPr lang="en-GB" sz="2000" b="1" dirty="0">
                <a:solidFill>
                  <a:srgbClr val="0070C0"/>
                </a:solidFill>
              </a:rPr>
              <a:t>the </a:t>
            </a:r>
            <a:r>
              <a:rPr lang="en-GB" sz="2000" b="1" dirty="0" smtClean="0">
                <a:solidFill>
                  <a:srgbClr val="0070C0"/>
                </a:solidFill>
              </a:rPr>
              <a:t>direction of dip’</a:t>
            </a:r>
            <a:r>
              <a:rPr lang="en-GB" sz="2000" dirty="0" smtClean="0"/>
              <a:t>. </a:t>
            </a:r>
            <a:endParaRPr lang="en-GB" dirty="0"/>
          </a:p>
        </p:txBody>
      </p:sp>
      <p:pic>
        <p:nvPicPr>
          <p:cNvPr id="11" name="Picture 2" descr="C:\Users\fad-an\Desktop\scan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0916" y="5688657"/>
            <a:ext cx="3581807" cy="105273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430229" y="1268760"/>
            <a:ext cx="365907" cy="2585323"/>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6" name="TextBox 5"/>
          <p:cNvSpPr txBox="1"/>
          <p:nvPr/>
        </p:nvSpPr>
        <p:spPr>
          <a:xfrm>
            <a:off x="7356569" y="5795972"/>
            <a:ext cx="1247879" cy="338554"/>
          </a:xfrm>
          <a:prstGeom prst="rect">
            <a:avLst/>
          </a:prstGeom>
          <a:solidFill>
            <a:schemeClr val="bg1"/>
          </a:solidFill>
        </p:spPr>
        <p:txBody>
          <a:bodyPr wrap="square" rtlCol="0">
            <a:spAutoFit/>
          </a:bodyPr>
          <a:lstStyle/>
          <a:p>
            <a:r>
              <a:rPr lang="en-GB" sz="1600" dirty="0" smtClean="0">
                <a:solidFill>
                  <a:schemeClr val="tx1">
                    <a:lumMod val="75000"/>
                    <a:lumOff val="25000"/>
                  </a:schemeClr>
                </a:solidFill>
              </a:rPr>
              <a:t>Siltstone</a:t>
            </a:r>
            <a:endParaRPr lang="en-GB" sz="1600" dirty="0">
              <a:solidFill>
                <a:schemeClr val="tx1">
                  <a:lumMod val="75000"/>
                  <a:lumOff val="25000"/>
                </a:schemeClr>
              </a:solidFill>
            </a:endParaRPr>
          </a:p>
        </p:txBody>
      </p:sp>
      <p:sp>
        <p:nvSpPr>
          <p:cNvPr id="7" name="TextBox 6"/>
          <p:cNvSpPr txBox="1"/>
          <p:nvPr/>
        </p:nvSpPr>
        <p:spPr>
          <a:xfrm>
            <a:off x="6228184" y="6556726"/>
            <a:ext cx="1703670" cy="276999"/>
          </a:xfrm>
          <a:prstGeom prst="rect">
            <a:avLst/>
          </a:prstGeom>
          <a:noFill/>
          <a:ln w="19050">
            <a:solidFill>
              <a:schemeClr val="tx1"/>
            </a:solidFill>
          </a:ln>
        </p:spPr>
        <p:txBody>
          <a:bodyPr wrap="square" rtlCol="0">
            <a:spAutoFit/>
          </a:bodyPr>
          <a:lstStyle/>
          <a:p>
            <a:r>
              <a:rPr lang="en-GB" sz="1200" dirty="0" smtClean="0"/>
              <a:t>Stratigraphic Column</a:t>
            </a:r>
            <a:endParaRPr lang="en-GB" sz="1200" dirty="0"/>
          </a:p>
        </p:txBody>
      </p:sp>
    </p:spTree>
    <p:extLst>
      <p:ext uri="{BB962C8B-B14F-4D97-AF65-F5344CB8AC3E}">
        <p14:creationId xmlns:p14="http://schemas.microsoft.com/office/powerpoint/2010/main" val="58132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 calcmode="lin" valueType="num">
                                      <p:cBhvr additive="base">
                                        <p:cTn id="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anim calcmode="lin" valueType="num">
                                      <p:cBhvr additive="base">
                                        <p:cTn id="1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 calcmode="lin" valueType="num">
                                      <p:cBhvr additive="base">
                                        <p:cTn id="3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anim calcmode="lin" valueType="num">
                                      <p:cBhvr additive="base">
                                        <p:cTn id="3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anim calcmode="lin" valueType="num">
                                      <p:cBhvr additive="base">
                                        <p:cTn id="3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anim calcmode="lin" valueType="num">
                                      <p:cBhvr additive="base">
                                        <p:cTn id="4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5" end="5"/>
                                            </p:txEl>
                                          </p:spTgt>
                                        </p:tgtEl>
                                        <p:attrNameLst>
                                          <p:attrName>style.visibility</p:attrName>
                                        </p:attrNameLst>
                                      </p:cBhvr>
                                      <p:to>
                                        <p:strVal val="visible"/>
                                      </p:to>
                                    </p:set>
                                    <p:anim calcmode="lin" valueType="num">
                                      <p:cBhvr additive="base">
                                        <p:cTn id="4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6" end="6"/>
                                            </p:txEl>
                                          </p:spTgt>
                                        </p:tgtEl>
                                        <p:attrNameLst>
                                          <p:attrName>style.visibility</p:attrName>
                                        </p:attrNameLst>
                                      </p:cBhvr>
                                      <p:to>
                                        <p:strVal val="visible"/>
                                      </p:to>
                                    </p:set>
                                    <p:anim calcmode="lin" valueType="num">
                                      <p:cBhvr additive="base">
                                        <p:cTn id="5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0" end="0"/>
                                            </p:txEl>
                                          </p:spTgt>
                                        </p:tgtEl>
                                        <p:attrNameLst>
                                          <p:attrName>style.visibility</p:attrName>
                                        </p:attrNameLst>
                                      </p:cBhvr>
                                      <p:to>
                                        <p:strVal val="visible"/>
                                      </p:to>
                                    </p:set>
                                    <p:anim calcmode="lin" valueType="num">
                                      <p:cBhvr additive="base">
                                        <p:cTn id="6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1"/>
                                        </p:tgtEl>
                                        <p:attrNameLst>
                                          <p:attrName>style.visibility</p:attrName>
                                        </p:attrNameLst>
                                      </p:cBhvr>
                                      <p:to>
                                        <p:strVal val="visible"/>
                                      </p:to>
                                    </p:set>
                                    <p:anim calcmode="lin" valueType="num">
                                      <p:cBhvr additive="base">
                                        <p:cTn id="67" dur="500" fill="hold"/>
                                        <p:tgtEl>
                                          <p:spTgt spid="11"/>
                                        </p:tgtEl>
                                        <p:attrNameLst>
                                          <p:attrName>ppt_x</p:attrName>
                                        </p:attrNameLst>
                                      </p:cBhvr>
                                      <p:tavLst>
                                        <p:tav tm="0">
                                          <p:val>
                                            <p:strVal val="#ppt_x"/>
                                          </p:val>
                                        </p:tav>
                                        <p:tav tm="100000">
                                          <p:val>
                                            <p:strVal val="#ppt_x"/>
                                          </p:val>
                                        </p:tav>
                                      </p:tavLst>
                                    </p:anim>
                                    <p:anim calcmode="lin" valueType="num">
                                      <p:cBhvr additive="base">
                                        <p:cTn id="6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2" fill="hold" nodeType="clickEffect">
                                  <p:stCondLst>
                                    <p:cond delay="0"/>
                                  </p:stCondLst>
                                  <p:childTnLst>
                                    <p:set>
                                      <p:cBhvr>
                                        <p:cTn id="72" dur="1" fill="hold">
                                          <p:stCondLst>
                                            <p:cond delay="0"/>
                                          </p:stCondLst>
                                        </p:cTn>
                                        <p:tgtEl>
                                          <p:spTgt spid="1028"/>
                                        </p:tgtEl>
                                        <p:attrNameLst>
                                          <p:attrName>style.visibility</p:attrName>
                                        </p:attrNameLst>
                                      </p:cBhvr>
                                      <p:to>
                                        <p:strVal val="visible"/>
                                      </p:to>
                                    </p:set>
                                    <p:anim calcmode="lin" valueType="num">
                                      <p:cBhvr additive="base">
                                        <p:cTn id="73" dur="500" fill="hold"/>
                                        <p:tgtEl>
                                          <p:spTgt spid="1028"/>
                                        </p:tgtEl>
                                        <p:attrNameLst>
                                          <p:attrName>ppt_x</p:attrName>
                                        </p:attrNameLst>
                                      </p:cBhvr>
                                      <p:tavLst>
                                        <p:tav tm="0">
                                          <p:val>
                                            <p:strVal val="1+#ppt_w/2"/>
                                          </p:val>
                                        </p:tav>
                                        <p:tav tm="100000">
                                          <p:val>
                                            <p:strVal val="#ppt_x"/>
                                          </p:val>
                                        </p:tav>
                                      </p:tavLst>
                                    </p:anim>
                                    <p:anim calcmode="lin" valueType="num">
                                      <p:cBhvr additive="base">
                                        <p:cTn id="74" dur="500" fill="hold"/>
                                        <p:tgtEl>
                                          <p:spTgt spid="1028"/>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gtEl>
                                        <p:attrNameLst>
                                          <p:attrName>style.visibility</p:attrName>
                                        </p:attrNameLst>
                                      </p:cBhvr>
                                      <p:to>
                                        <p:strVal val="visible"/>
                                      </p:to>
                                    </p:set>
                                    <p:anim calcmode="lin" valueType="num">
                                      <p:cBhvr additive="base">
                                        <p:cTn id="79" dur="500" fill="hold"/>
                                        <p:tgtEl>
                                          <p:spTgt spid="6"/>
                                        </p:tgtEl>
                                        <p:attrNameLst>
                                          <p:attrName>ppt_x</p:attrName>
                                        </p:attrNameLst>
                                      </p:cBhvr>
                                      <p:tavLst>
                                        <p:tav tm="0">
                                          <p:val>
                                            <p:strVal val="#ppt_x"/>
                                          </p:val>
                                        </p:tav>
                                        <p:tav tm="100000">
                                          <p:val>
                                            <p:strVal val="#ppt_x"/>
                                          </p:val>
                                        </p:tav>
                                      </p:tavLst>
                                    </p:anim>
                                    <p:anim calcmode="lin" valueType="num">
                                      <p:cBhvr additive="base">
                                        <p:cTn id="8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5536" y="755412"/>
            <a:ext cx="4752528" cy="7191712"/>
          </a:xfrm>
          <a:prstGeom prst="rect">
            <a:avLst/>
          </a:prstGeom>
        </p:spPr>
        <p:txBody>
          <a:bodyPr wrap="square">
            <a:spAutoFit/>
          </a:bodyPr>
          <a:lstStyle/>
          <a:p>
            <a:r>
              <a:rPr lang="en-GB" b="1" dirty="0" smtClean="0"/>
              <a:t>Answers for exercise 3:</a:t>
            </a:r>
          </a:p>
          <a:p>
            <a:endParaRPr lang="en-GB" b="1" dirty="0" smtClean="0"/>
          </a:p>
          <a:p>
            <a:pPr marL="342900" indent="-342900">
              <a:buFont typeface="+mj-lt"/>
              <a:buAutoNum type="alphaLcParenR" startAt="2"/>
            </a:pPr>
            <a:r>
              <a:rPr lang="en-GB" dirty="0" smtClean="0"/>
              <a:t> Remember: to draw structure contours, the </a:t>
            </a:r>
            <a:r>
              <a:rPr lang="en-GB" b="1" dirty="0" smtClean="0">
                <a:solidFill>
                  <a:srgbClr val="0070C0"/>
                </a:solidFill>
              </a:rPr>
              <a:t>geological boundary is known where it crosses a topographic contour line. </a:t>
            </a:r>
          </a:p>
          <a:p>
            <a:endParaRPr lang="en-GB" dirty="0"/>
          </a:p>
          <a:p>
            <a:r>
              <a:rPr lang="en-GB" dirty="0" smtClean="0"/>
              <a:t>A line can be therefore be drawn through the  geological boundaries where they cross the same contour (e.g</a:t>
            </a:r>
            <a:r>
              <a:rPr lang="en-GB" dirty="0"/>
              <a:t>.</a:t>
            </a:r>
            <a:r>
              <a:rPr lang="en-GB" dirty="0" smtClean="0"/>
              <a:t> 600m). </a:t>
            </a:r>
          </a:p>
          <a:p>
            <a:r>
              <a:rPr lang="en-GB" b="1" dirty="0" smtClean="0">
                <a:solidFill>
                  <a:srgbClr val="0070C0"/>
                </a:solidFill>
              </a:rPr>
              <a:t>The angle that this straight line gives us with the geological boundary is the</a:t>
            </a:r>
          </a:p>
          <a:p>
            <a:r>
              <a:rPr lang="en-GB" b="1" dirty="0" smtClean="0">
                <a:solidFill>
                  <a:srgbClr val="0070C0"/>
                </a:solidFill>
              </a:rPr>
              <a:t>‘</a:t>
            </a:r>
            <a:r>
              <a:rPr lang="en-GB" b="1" dirty="0">
                <a:solidFill>
                  <a:srgbClr val="0070C0"/>
                </a:solidFill>
              </a:rPr>
              <a:t>A</a:t>
            </a:r>
            <a:r>
              <a:rPr lang="en-GB" b="1" dirty="0" smtClean="0">
                <a:solidFill>
                  <a:srgbClr val="0070C0"/>
                </a:solidFill>
              </a:rPr>
              <a:t>ngle of Strike’.</a:t>
            </a:r>
          </a:p>
          <a:p>
            <a:pPr marL="342900" indent="-342900"/>
            <a:r>
              <a:rPr lang="en-GB" dirty="0" smtClean="0"/>
              <a:t>	</a:t>
            </a:r>
          </a:p>
          <a:p>
            <a:pPr marL="342900" indent="-342900"/>
            <a:endParaRPr lang="en-GB" dirty="0"/>
          </a:p>
          <a:p>
            <a:pPr marL="342900" indent="-342900"/>
            <a:endParaRPr lang="en-GB" dirty="0" smtClean="0"/>
          </a:p>
          <a:p>
            <a:pPr marL="342900" indent="-342900"/>
            <a:endParaRPr lang="en-GB" dirty="0" smtClean="0"/>
          </a:p>
          <a:p>
            <a:pPr marL="342900" indent="-342900"/>
            <a:endParaRPr lang="en-GB" dirty="0" smtClean="0"/>
          </a:p>
          <a:p>
            <a:pPr marL="342900" indent="-342900"/>
            <a:r>
              <a:rPr lang="en-GB" dirty="0"/>
              <a:t>U</a:t>
            </a:r>
            <a:r>
              <a:rPr lang="en-GB" dirty="0" smtClean="0"/>
              <a:t>se your protractor to measure the strike;</a:t>
            </a:r>
          </a:p>
          <a:p>
            <a:pPr marL="342900" indent="-342900"/>
            <a:endParaRPr lang="en-GB" dirty="0"/>
          </a:p>
          <a:p>
            <a:pPr marL="342900" indent="-342900"/>
            <a:r>
              <a:rPr lang="en-GB" dirty="0" smtClean="0"/>
              <a:t>	</a:t>
            </a:r>
            <a:r>
              <a:rPr lang="en-GB" sz="2800" b="1" dirty="0" smtClean="0"/>
              <a:t>Strike = 85</a:t>
            </a:r>
            <a:r>
              <a:rPr lang="en-GB" sz="2800" b="1" baseline="30000" dirty="0" smtClean="0"/>
              <a:t>o</a:t>
            </a:r>
          </a:p>
          <a:p>
            <a:pPr marL="342900" indent="-342900"/>
            <a:endParaRPr lang="en-GB" sz="2800" b="1" baseline="30000" dirty="0"/>
          </a:p>
          <a:p>
            <a:pPr marL="342900" indent="-342900"/>
            <a:endParaRPr lang="en-GB" sz="2800" b="1" baseline="30000" dirty="0" smtClean="0"/>
          </a:p>
          <a:p>
            <a:pPr marL="342900" indent="-342900"/>
            <a:endParaRPr lang="en-GB" dirty="0" smtClean="0"/>
          </a:p>
          <a:p>
            <a:pPr marL="342900" indent="-342900"/>
            <a:r>
              <a:rPr lang="en-GB" dirty="0" smtClean="0"/>
              <a:t>	</a:t>
            </a:r>
          </a:p>
        </p:txBody>
      </p:sp>
      <p:sp>
        <p:nvSpPr>
          <p:cNvPr id="8" name="Rectangle 7"/>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pic>
        <p:nvPicPr>
          <p:cNvPr id="2050" name="Picture 2"/>
          <p:cNvPicPr>
            <a:picLocks noChangeAspect="1" noChangeArrowheads="1"/>
          </p:cNvPicPr>
          <p:nvPr/>
        </p:nvPicPr>
        <p:blipFill>
          <a:blip r:embed="rId2" cstate="print"/>
          <a:srcRect/>
          <a:stretch>
            <a:fillRect/>
          </a:stretch>
        </p:blipFill>
        <p:spPr bwMode="auto">
          <a:xfrm>
            <a:off x="5334379" y="908720"/>
            <a:ext cx="3342077" cy="5328592"/>
          </a:xfrm>
          <a:prstGeom prst="rect">
            <a:avLst/>
          </a:prstGeom>
          <a:noFill/>
          <a:ln w="9525">
            <a:noFill/>
            <a:miter lim="800000"/>
            <a:headEnd/>
            <a:tailEnd/>
          </a:ln>
        </p:spPr>
      </p:pic>
      <p:pic>
        <p:nvPicPr>
          <p:cNvPr id="2052" name="Picture 4"/>
          <p:cNvPicPr>
            <a:picLocks noChangeAspect="1" noChangeArrowheads="1"/>
          </p:cNvPicPr>
          <p:nvPr/>
        </p:nvPicPr>
        <p:blipFill>
          <a:blip r:embed="rId3" cstate="print"/>
          <a:srcRect/>
          <a:stretch>
            <a:fillRect/>
          </a:stretch>
        </p:blipFill>
        <p:spPr bwMode="auto">
          <a:xfrm>
            <a:off x="5313229" y="922202"/>
            <a:ext cx="3384376" cy="5315110"/>
          </a:xfrm>
          <a:prstGeom prst="rect">
            <a:avLst/>
          </a:prstGeom>
          <a:noFill/>
          <a:ln w="9525">
            <a:noFill/>
            <a:miter lim="800000"/>
            <a:headEnd/>
            <a:tailEnd/>
          </a:ln>
        </p:spPr>
      </p:pic>
      <p:sp>
        <p:nvSpPr>
          <p:cNvPr id="2" name="Rectangle 1"/>
          <p:cNvSpPr/>
          <p:nvPr/>
        </p:nvSpPr>
        <p:spPr>
          <a:xfrm>
            <a:off x="411058" y="4581128"/>
            <a:ext cx="4572000" cy="738664"/>
          </a:xfrm>
          <a:prstGeom prst="rect">
            <a:avLst/>
          </a:prstGeom>
        </p:spPr>
        <p:txBody>
          <a:bodyPr>
            <a:spAutoFit/>
          </a:bodyPr>
          <a:lstStyle/>
          <a:p>
            <a:r>
              <a:rPr lang="en-GB" dirty="0" smtClean="0"/>
              <a:t>Remember</a:t>
            </a:r>
            <a:r>
              <a:rPr lang="en-GB" sz="1600" dirty="0" smtClean="0">
                <a:solidFill>
                  <a:srgbClr val="0070C0"/>
                </a:solidFill>
              </a:rPr>
              <a:t> </a:t>
            </a:r>
            <a:r>
              <a:rPr lang="en-GB" sz="2400" b="1" dirty="0" smtClean="0">
                <a:solidFill>
                  <a:srgbClr val="0070C0"/>
                </a:solidFill>
              </a:rPr>
              <a:t>Strike</a:t>
            </a:r>
            <a:r>
              <a:rPr lang="en-GB" dirty="0" smtClean="0"/>
              <a:t> </a:t>
            </a:r>
            <a:r>
              <a:rPr lang="en-GB" dirty="0"/>
              <a:t>is the direction of the horizontal on the dipping surface.</a:t>
            </a:r>
          </a:p>
        </p:txBody>
      </p:sp>
      <p:cxnSp>
        <p:nvCxnSpPr>
          <p:cNvPr id="5" name="Straight Connector 4"/>
          <p:cNvCxnSpPr/>
          <p:nvPr/>
        </p:nvCxnSpPr>
        <p:spPr>
          <a:xfrm>
            <a:off x="6516216" y="1196752"/>
            <a:ext cx="0" cy="2455013"/>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33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xEl>
                                              <p:pRg st="5" end="5"/>
                                            </p:txEl>
                                          </p:spTgt>
                                        </p:tgtEl>
                                        <p:attrNameLst>
                                          <p:attrName>style.visibility</p:attrName>
                                        </p:attrNameLst>
                                      </p:cBhvr>
                                      <p:to>
                                        <p:strVal val="visible"/>
                                      </p:to>
                                    </p:set>
                                    <p:anim calcmode="lin" valueType="num">
                                      <p:cBhvr additive="base">
                                        <p:cTn id="12"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
                                            <p:txEl>
                                              <p:pRg st="5" end="5"/>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7">
                                            <p:txEl>
                                              <p:pRg st="6" end="6"/>
                                            </p:txEl>
                                          </p:spTgt>
                                        </p:tgtEl>
                                        <p:attrNameLst>
                                          <p:attrName>style.visibility</p:attrName>
                                        </p:attrNameLst>
                                      </p:cBhvr>
                                      <p:to>
                                        <p:strVal val="visible"/>
                                      </p:to>
                                    </p:set>
                                    <p:anim calcmode="lin" valueType="num">
                                      <p:cBhvr additive="base">
                                        <p:cTn id="16"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7">
                                            <p:txEl>
                                              <p:pRg st="6" end="6"/>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7">
                                            <p:txEl>
                                              <p:pRg st="7" end="7"/>
                                            </p:txEl>
                                          </p:spTgt>
                                        </p:tgtEl>
                                        <p:attrNameLst>
                                          <p:attrName>style.visibility</p:attrName>
                                        </p:attrNameLst>
                                      </p:cBhvr>
                                      <p:to>
                                        <p:strVal val="visible"/>
                                      </p:to>
                                    </p:set>
                                    <p:anim calcmode="lin" valueType="num">
                                      <p:cBhvr additive="base">
                                        <p:cTn id="20"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7">
                                            <p:txEl>
                                              <p:pRg st="7" end="7"/>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7">
                                            <p:txEl>
                                              <p:pRg st="12" end="12"/>
                                            </p:txEl>
                                          </p:spTgt>
                                        </p:tgtEl>
                                        <p:attrNameLst>
                                          <p:attrName>style.visibility</p:attrName>
                                        </p:attrNameLst>
                                      </p:cBhvr>
                                      <p:to>
                                        <p:strVal val="visible"/>
                                      </p:to>
                                    </p:set>
                                    <p:anim calcmode="lin" valueType="num">
                                      <p:cBhvr additive="base">
                                        <p:cTn id="24"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7">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xEl>
                                              <p:pRg st="14" end="14"/>
                                            </p:txEl>
                                          </p:spTgt>
                                        </p:tgtEl>
                                        <p:attrNameLst>
                                          <p:attrName>style.visibility</p:attrName>
                                        </p:attrNameLst>
                                      </p:cBhvr>
                                      <p:to>
                                        <p:strVal val="visible"/>
                                      </p:to>
                                    </p:set>
                                    <p:anim calcmode="lin" valueType="num">
                                      <p:cBhvr additive="base">
                                        <p:cTn id="36" dur="500" fill="hold"/>
                                        <p:tgtEl>
                                          <p:spTgt spid="7">
                                            <p:txEl>
                                              <p:pRg st="14" end="1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7">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0055" y="4520649"/>
            <a:ext cx="5112568" cy="1631216"/>
          </a:xfrm>
          <a:prstGeom prst="rect">
            <a:avLst/>
          </a:prstGeom>
        </p:spPr>
        <p:txBody>
          <a:bodyPr wrap="square">
            <a:spAutoFit/>
          </a:bodyPr>
          <a:lstStyle/>
          <a:p>
            <a:r>
              <a:rPr lang="es-ES" dirty="0" smtClean="0"/>
              <a:t>Then using simple trigonometry:</a:t>
            </a:r>
          </a:p>
          <a:p>
            <a:r>
              <a:rPr lang="es-ES" dirty="0" smtClean="0"/>
              <a:t>	tan(θ) = (opposite / adjacent)</a:t>
            </a:r>
            <a:br>
              <a:rPr lang="es-ES" dirty="0" smtClean="0"/>
            </a:br>
            <a:r>
              <a:rPr lang="es-ES" dirty="0" smtClean="0"/>
              <a:t>	tan(θ) = (100m/250m)</a:t>
            </a:r>
            <a:br>
              <a:rPr lang="es-ES" dirty="0" smtClean="0"/>
            </a:br>
            <a:r>
              <a:rPr lang="es-ES" dirty="0" smtClean="0"/>
              <a:t>	tan</a:t>
            </a:r>
            <a:r>
              <a:rPr lang="es-ES" baseline="30000" dirty="0" smtClean="0"/>
              <a:t>-1</a:t>
            </a:r>
            <a:r>
              <a:rPr lang="es-ES" dirty="0" smtClean="0"/>
              <a:t>(100m/250m) = θ = 22° </a:t>
            </a:r>
          </a:p>
          <a:p>
            <a:r>
              <a:rPr lang="es-ES" b="1" dirty="0" smtClean="0"/>
              <a:t>	</a:t>
            </a:r>
            <a:r>
              <a:rPr lang="es-ES" sz="2800" b="1" dirty="0" smtClean="0"/>
              <a:t>True dip = 22° </a:t>
            </a:r>
            <a:endParaRPr lang="es-ES" sz="2800" b="1" dirty="0"/>
          </a:p>
        </p:txBody>
      </p:sp>
      <p:sp>
        <p:nvSpPr>
          <p:cNvPr id="4" name="Rectangle 3"/>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5" name="Rectangle 4"/>
          <p:cNvSpPr/>
          <p:nvPr/>
        </p:nvSpPr>
        <p:spPr>
          <a:xfrm>
            <a:off x="395537" y="1196752"/>
            <a:ext cx="8496943" cy="3416320"/>
          </a:xfrm>
          <a:prstGeom prst="rect">
            <a:avLst/>
          </a:prstGeom>
        </p:spPr>
        <p:txBody>
          <a:bodyPr wrap="square">
            <a:spAutoFit/>
          </a:bodyPr>
          <a:lstStyle/>
          <a:p>
            <a:r>
              <a:rPr lang="en-GB" b="1" dirty="0" smtClean="0"/>
              <a:t>Answers for exercise 3:</a:t>
            </a:r>
          </a:p>
          <a:p>
            <a:endParaRPr lang="en-GB" b="1" dirty="0" smtClean="0"/>
          </a:p>
          <a:p>
            <a:pPr marL="342900" indent="-342900">
              <a:buFont typeface="+mj-lt"/>
              <a:buAutoNum type="alphaLcParenR" startAt="2"/>
            </a:pPr>
            <a:r>
              <a:rPr lang="en-GB" b="1" dirty="0" smtClean="0"/>
              <a:t> </a:t>
            </a:r>
            <a:r>
              <a:rPr lang="en-GB" b="1" dirty="0" smtClean="0">
                <a:solidFill>
                  <a:srgbClr val="0070C0"/>
                </a:solidFill>
              </a:rPr>
              <a:t>Then to calculate dip</a:t>
            </a:r>
            <a:r>
              <a:rPr lang="en-GB" dirty="0" smtClean="0"/>
              <a:t>, </a:t>
            </a:r>
            <a:r>
              <a:rPr lang="en-GB" dirty="0" smtClean="0">
                <a:solidFill>
                  <a:srgbClr val="0070C0"/>
                </a:solidFill>
              </a:rPr>
              <a:t>choose two structure contours </a:t>
            </a:r>
            <a:r>
              <a:rPr lang="en-GB" b="1" dirty="0" smtClean="0">
                <a:solidFill>
                  <a:srgbClr val="0070C0"/>
                </a:solidFill>
              </a:rPr>
              <a:t>that are representative</a:t>
            </a:r>
          </a:p>
          <a:p>
            <a:r>
              <a:rPr lang="en-GB" b="1" dirty="0">
                <a:solidFill>
                  <a:srgbClr val="0070C0"/>
                </a:solidFill>
              </a:rPr>
              <a:t> </a:t>
            </a:r>
            <a:r>
              <a:rPr lang="en-GB" b="1" dirty="0" smtClean="0">
                <a:solidFill>
                  <a:srgbClr val="0070C0"/>
                </a:solidFill>
              </a:rPr>
              <a:t>      </a:t>
            </a:r>
            <a:r>
              <a:rPr lang="en-GB" dirty="0" smtClean="0">
                <a:solidFill>
                  <a:srgbClr val="0070C0"/>
                </a:solidFill>
              </a:rPr>
              <a:t>of our cross section, e.g. 400m and 500m </a:t>
            </a:r>
          </a:p>
          <a:p>
            <a:pPr marL="342900" indent="-342900">
              <a:buFont typeface="+mj-lt"/>
              <a:buAutoNum type="alphaLcParenR" startAt="2"/>
            </a:pPr>
            <a:endParaRPr lang="en-GB" dirty="0" smtClean="0"/>
          </a:p>
          <a:p>
            <a:pPr marL="285750" indent="-285750">
              <a:buFont typeface="Arial" panose="020B0604020202020204" pitchFamily="34" charset="0"/>
              <a:buChar char="•"/>
            </a:pPr>
            <a:r>
              <a:rPr lang="en-GB" dirty="0"/>
              <a:t> </a:t>
            </a:r>
            <a:r>
              <a:rPr lang="en-GB" dirty="0" smtClean="0"/>
              <a:t>     Using your ruler measure the distance between these on the map, comparing</a:t>
            </a:r>
          </a:p>
          <a:p>
            <a:r>
              <a:rPr lang="en-GB" dirty="0"/>
              <a:t> </a:t>
            </a:r>
            <a:r>
              <a:rPr lang="en-GB" dirty="0" smtClean="0"/>
              <a:t>          this measurement to the map scale. (value approx. 250m)</a:t>
            </a:r>
          </a:p>
          <a:p>
            <a:r>
              <a:rPr lang="en-GB" dirty="0"/>
              <a:t> </a:t>
            </a:r>
            <a:r>
              <a:rPr lang="en-GB" dirty="0" smtClean="0"/>
              <a:t>     ……this gives you the adjacent length of the triangle (see below). </a:t>
            </a:r>
          </a:p>
          <a:p>
            <a:endParaRPr lang="en-GB" dirty="0" smtClean="0"/>
          </a:p>
          <a:p>
            <a:pPr marL="285750" indent="-285750">
              <a:buFont typeface="Arial" panose="020B0604020202020204" pitchFamily="34" charset="0"/>
              <a:buChar char="•"/>
            </a:pPr>
            <a:r>
              <a:rPr lang="en-GB" dirty="0"/>
              <a:t> </a:t>
            </a:r>
            <a:r>
              <a:rPr lang="en-GB" dirty="0" smtClean="0"/>
              <a:t>     Then calculate the difference in vertical height from the topographic contours </a:t>
            </a:r>
          </a:p>
          <a:p>
            <a:r>
              <a:rPr lang="en-GB" dirty="0"/>
              <a:t> </a:t>
            </a:r>
            <a:r>
              <a:rPr lang="en-GB" dirty="0" smtClean="0"/>
              <a:t>          (100m) , this gives you the opposite side of the triangle.</a:t>
            </a:r>
          </a:p>
          <a:p>
            <a:pPr marL="342900" indent="-342900">
              <a:buFont typeface="+mj-lt"/>
              <a:buAutoNum type="alphaLcParenR" startAt="2"/>
            </a:pPr>
            <a:endParaRPr lang="en-GB" b="1" dirty="0" smtClean="0"/>
          </a:p>
        </p:txBody>
      </p:sp>
      <p:pic>
        <p:nvPicPr>
          <p:cNvPr id="3074" name="Picture 2"/>
          <p:cNvPicPr>
            <a:picLocks noChangeAspect="1" noChangeArrowheads="1"/>
          </p:cNvPicPr>
          <p:nvPr/>
        </p:nvPicPr>
        <p:blipFill>
          <a:blip r:embed="rId2" cstate="print"/>
          <a:srcRect/>
          <a:stretch>
            <a:fillRect/>
          </a:stretch>
        </p:blipFill>
        <p:spPr bwMode="auto">
          <a:xfrm>
            <a:off x="4800775" y="4298032"/>
            <a:ext cx="3705225" cy="2076450"/>
          </a:xfrm>
          <a:prstGeom prst="rect">
            <a:avLst/>
          </a:prstGeom>
          <a:noFill/>
          <a:ln w="9525">
            <a:noFill/>
            <a:miter lim="800000"/>
            <a:headEnd/>
            <a:tailEnd/>
          </a:ln>
        </p:spPr>
      </p:pic>
    </p:spTree>
    <p:extLst>
      <p:ext uri="{BB962C8B-B14F-4D97-AF65-F5344CB8AC3E}">
        <p14:creationId xmlns:p14="http://schemas.microsoft.com/office/powerpoint/2010/main" val="3925823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 calcmode="lin" valueType="num">
                                      <p:cBhvr additive="base">
                                        <p:cTn id="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6" end="6"/>
                                            </p:txEl>
                                          </p:spTgt>
                                        </p:tgtEl>
                                        <p:attrNameLst>
                                          <p:attrName>style.visibility</p:attrName>
                                        </p:attrNameLst>
                                      </p:cBhvr>
                                      <p:to>
                                        <p:strVal val="visible"/>
                                      </p:to>
                                    </p:set>
                                    <p:anim calcmode="lin" valueType="num">
                                      <p:cBhvr additive="base">
                                        <p:cTn id="1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anim calcmode="lin" valueType="num">
                                      <p:cBhvr additive="base">
                                        <p:cTn id="1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9" end="9"/>
                                            </p:txEl>
                                          </p:spTgt>
                                        </p:tgtEl>
                                        <p:attrNameLst>
                                          <p:attrName>style.visibility</p:attrName>
                                        </p:attrNameLst>
                                      </p:cBhvr>
                                      <p:to>
                                        <p:strVal val="visible"/>
                                      </p:to>
                                    </p:set>
                                    <p:anim calcmode="lin" valueType="num">
                                      <p:cBhvr additive="base">
                                        <p:cTn id="21"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9" end="9"/>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0" end="10"/>
                                            </p:txEl>
                                          </p:spTgt>
                                        </p:tgtEl>
                                        <p:attrNameLst>
                                          <p:attrName>style.visibility</p:attrName>
                                        </p:attrNameLst>
                                      </p:cBhvr>
                                      <p:to>
                                        <p:strVal val="visible"/>
                                      </p:to>
                                    </p:set>
                                    <p:anim calcmode="lin" valueType="num">
                                      <p:cBhvr additive="base">
                                        <p:cTn id="2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anim calcmode="lin" valueType="num">
                                      <p:cBhvr additive="base">
                                        <p:cTn id="3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anim calcmode="lin" valueType="num">
                                      <p:cBhvr additive="base">
                                        <p:cTn id="3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2" end="2"/>
                                            </p:txEl>
                                          </p:spTgt>
                                        </p:tgtEl>
                                        <p:attrNameLst>
                                          <p:attrName>style.visibility</p:attrName>
                                        </p:attrNameLst>
                                      </p:cBhvr>
                                      <p:to>
                                        <p:strVal val="visible"/>
                                      </p:to>
                                    </p:set>
                                    <p:anim calcmode="lin" valueType="num">
                                      <p:cBhvr additive="base">
                                        <p:cTn id="4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cstate="print"/>
          <a:srcRect/>
          <a:stretch>
            <a:fillRect/>
          </a:stretch>
        </p:blipFill>
        <p:spPr bwMode="auto">
          <a:xfrm>
            <a:off x="323528" y="2348880"/>
            <a:ext cx="8208912" cy="2786269"/>
          </a:xfrm>
          <a:prstGeom prst="rect">
            <a:avLst/>
          </a:prstGeom>
          <a:noFill/>
          <a:ln w="9525">
            <a:noFill/>
            <a:miter lim="800000"/>
            <a:headEnd/>
            <a:tailEnd/>
          </a:ln>
        </p:spPr>
      </p:pic>
      <p:sp>
        <p:nvSpPr>
          <p:cNvPr id="7" name="Rectangle 6"/>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8" name="TextBox 7"/>
          <p:cNvSpPr txBox="1"/>
          <p:nvPr/>
        </p:nvSpPr>
        <p:spPr>
          <a:xfrm>
            <a:off x="683568" y="836712"/>
            <a:ext cx="5116465" cy="923330"/>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First mark on the topographic contour points.</a:t>
            </a:r>
            <a:endParaRPr lang="en-GB" dirty="0"/>
          </a:p>
        </p:txBody>
      </p:sp>
      <p:pic>
        <p:nvPicPr>
          <p:cNvPr id="4099" name="Picture 3"/>
          <p:cNvPicPr>
            <a:picLocks noChangeAspect="1" noChangeArrowheads="1"/>
          </p:cNvPicPr>
          <p:nvPr/>
        </p:nvPicPr>
        <p:blipFill>
          <a:blip r:embed="rId3" cstate="print"/>
          <a:srcRect/>
          <a:stretch>
            <a:fillRect/>
          </a:stretch>
        </p:blipFill>
        <p:spPr bwMode="auto">
          <a:xfrm>
            <a:off x="332884" y="2371888"/>
            <a:ext cx="8280920" cy="2852317"/>
          </a:xfrm>
          <a:prstGeom prst="rect">
            <a:avLst/>
          </a:prstGeom>
          <a:noFill/>
          <a:ln w="9525">
            <a:noFill/>
            <a:miter lim="800000"/>
            <a:headEnd/>
            <a:tailEnd/>
          </a:ln>
        </p:spPr>
      </p:pic>
      <p:sp>
        <p:nvSpPr>
          <p:cNvPr id="2" name="TextBox 1"/>
          <p:cNvSpPr txBox="1"/>
          <p:nvPr/>
        </p:nvSpPr>
        <p:spPr>
          <a:xfrm>
            <a:off x="911385" y="5673964"/>
            <a:ext cx="1296144" cy="369332"/>
          </a:xfrm>
          <a:prstGeom prst="rect">
            <a:avLst/>
          </a:prstGeom>
          <a:solidFill>
            <a:schemeClr val="bg1">
              <a:lumMod val="85000"/>
            </a:schemeClr>
          </a:solidFill>
          <a:ln>
            <a:solidFill>
              <a:schemeClr val="tx1"/>
            </a:solidFill>
          </a:ln>
        </p:spPr>
        <p:txBody>
          <a:bodyPr wrap="square" rtlCol="0">
            <a:spAutoFit/>
          </a:bodyPr>
          <a:lstStyle/>
          <a:p>
            <a:r>
              <a:rPr lang="en-GB" dirty="0" smtClean="0"/>
              <a:t>NORTH</a:t>
            </a:r>
            <a:endParaRPr lang="en-GB" dirty="0"/>
          </a:p>
        </p:txBody>
      </p:sp>
      <p:sp>
        <p:nvSpPr>
          <p:cNvPr id="9" name="TextBox 8"/>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3" name="TextBox 2"/>
          <p:cNvSpPr txBox="1"/>
          <p:nvPr/>
        </p:nvSpPr>
        <p:spPr>
          <a:xfrm>
            <a:off x="1187624" y="1760042"/>
            <a:ext cx="5817469" cy="369332"/>
          </a:xfrm>
          <a:prstGeom prst="rect">
            <a:avLst/>
          </a:prstGeom>
          <a:noFill/>
        </p:spPr>
        <p:txBody>
          <a:bodyPr wrap="square" rtlCol="0">
            <a:spAutoFit/>
          </a:bodyPr>
          <a:lstStyle/>
          <a:p>
            <a:r>
              <a:rPr lang="en-GB" b="1" dirty="0" smtClean="0"/>
              <a:t>IMPORTANT : Use a scale of 1 cm to 100m for Y axis.</a:t>
            </a:r>
            <a:endParaRPr lang="en-GB" b="1" dirty="0"/>
          </a:p>
        </p:txBody>
      </p:sp>
      <p:sp>
        <p:nvSpPr>
          <p:cNvPr id="10" name="TextBox 9"/>
          <p:cNvSpPr txBox="1"/>
          <p:nvPr/>
        </p:nvSpPr>
        <p:spPr>
          <a:xfrm>
            <a:off x="827584" y="5229200"/>
            <a:ext cx="432048" cy="369332"/>
          </a:xfrm>
          <a:prstGeom prst="rect">
            <a:avLst/>
          </a:prstGeom>
          <a:noFill/>
        </p:spPr>
        <p:txBody>
          <a:bodyPr wrap="square" rtlCol="0">
            <a:spAutoFit/>
          </a:bodyPr>
          <a:lstStyle/>
          <a:p>
            <a:r>
              <a:rPr lang="en-US" dirty="0" smtClean="0"/>
              <a:t>A</a:t>
            </a:r>
            <a:endParaRPr lang="en-GB" dirty="0"/>
          </a:p>
        </p:txBody>
      </p:sp>
      <p:sp>
        <p:nvSpPr>
          <p:cNvPr id="11" name="TextBox 10"/>
          <p:cNvSpPr txBox="1"/>
          <p:nvPr/>
        </p:nvSpPr>
        <p:spPr>
          <a:xfrm>
            <a:off x="7740352"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206148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07530"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endParaRPr lang="en-GB" sz="3200" b="1" dirty="0" smtClean="0"/>
          </a:p>
        </p:txBody>
      </p:sp>
      <p:sp>
        <p:nvSpPr>
          <p:cNvPr id="7" name="TextBox 6"/>
          <p:cNvSpPr txBox="1"/>
          <p:nvPr/>
        </p:nvSpPr>
        <p:spPr>
          <a:xfrm>
            <a:off x="683567" y="836712"/>
            <a:ext cx="7882673" cy="923330"/>
          </a:xfrm>
          <a:prstGeom prst="rect">
            <a:avLst/>
          </a:prstGeom>
          <a:noFill/>
        </p:spPr>
        <p:txBody>
          <a:bodyPr wrap="squar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Then mark on the lithological interface points from Structure Contours.</a:t>
            </a:r>
            <a:endParaRPr lang="en-GB" dirty="0"/>
          </a:p>
        </p:txBody>
      </p:sp>
      <p:pic>
        <p:nvPicPr>
          <p:cNvPr id="8" name="Picture 3"/>
          <p:cNvPicPr>
            <a:picLocks noChangeAspect="1" noChangeArrowheads="1"/>
          </p:cNvPicPr>
          <p:nvPr/>
        </p:nvPicPr>
        <p:blipFill>
          <a:blip r:embed="rId3" cstate="print"/>
          <a:srcRect/>
          <a:stretch>
            <a:fillRect/>
          </a:stretch>
        </p:blipFill>
        <p:spPr bwMode="auto">
          <a:xfrm>
            <a:off x="323528" y="2376883"/>
            <a:ext cx="8280920" cy="2852317"/>
          </a:xfrm>
          <a:prstGeom prst="rect">
            <a:avLst/>
          </a:prstGeom>
          <a:noFill/>
          <a:ln w="9525">
            <a:noFill/>
            <a:miter lim="800000"/>
            <a:headEnd/>
            <a:tailEnd/>
          </a:ln>
        </p:spPr>
      </p:pic>
      <p:pic>
        <p:nvPicPr>
          <p:cNvPr id="5122" name="Picture 2"/>
          <p:cNvPicPr>
            <a:picLocks noChangeAspect="1" noChangeArrowheads="1"/>
          </p:cNvPicPr>
          <p:nvPr/>
        </p:nvPicPr>
        <p:blipFill>
          <a:blip r:embed="rId4" cstate="print"/>
          <a:srcRect/>
          <a:stretch>
            <a:fillRect/>
          </a:stretch>
        </p:blipFill>
        <p:spPr bwMode="auto">
          <a:xfrm>
            <a:off x="327741" y="2423009"/>
            <a:ext cx="8238500" cy="2760064"/>
          </a:xfrm>
          <a:prstGeom prst="rect">
            <a:avLst/>
          </a:prstGeom>
          <a:noFill/>
          <a:ln w="9525">
            <a:noFill/>
            <a:miter lim="800000"/>
            <a:headEnd/>
            <a:tailEnd/>
          </a:ln>
        </p:spPr>
      </p:pic>
      <p:sp>
        <p:nvSpPr>
          <p:cNvPr id="2" name="Rectangle 1"/>
          <p:cNvSpPr/>
          <p:nvPr/>
        </p:nvSpPr>
        <p:spPr>
          <a:xfrm>
            <a:off x="971600" y="5660605"/>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9" name="TextBox 8"/>
          <p:cNvSpPr txBox="1"/>
          <p:nvPr/>
        </p:nvSpPr>
        <p:spPr>
          <a:xfrm>
            <a:off x="6763734"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10" name="TextBox 9"/>
          <p:cNvSpPr txBox="1"/>
          <p:nvPr/>
        </p:nvSpPr>
        <p:spPr>
          <a:xfrm>
            <a:off x="827584" y="5229200"/>
            <a:ext cx="432048" cy="369332"/>
          </a:xfrm>
          <a:prstGeom prst="rect">
            <a:avLst/>
          </a:prstGeom>
          <a:noFill/>
        </p:spPr>
        <p:txBody>
          <a:bodyPr wrap="square" rtlCol="0">
            <a:spAutoFit/>
          </a:bodyPr>
          <a:lstStyle/>
          <a:p>
            <a:r>
              <a:rPr lang="en-US" dirty="0" smtClean="0"/>
              <a:t> A</a:t>
            </a:r>
            <a:endParaRPr lang="en-GB" dirty="0"/>
          </a:p>
        </p:txBody>
      </p:sp>
      <p:sp>
        <p:nvSpPr>
          <p:cNvPr id="11" name="TextBox 10"/>
          <p:cNvSpPr txBox="1"/>
          <p:nvPr/>
        </p:nvSpPr>
        <p:spPr>
          <a:xfrm>
            <a:off x="7524328"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387380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323528" y="2420888"/>
            <a:ext cx="8238500" cy="2760064"/>
          </a:xfrm>
          <a:prstGeom prst="rect">
            <a:avLst/>
          </a:prstGeom>
          <a:noFill/>
          <a:ln w="9525">
            <a:noFill/>
            <a:miter lim="800000"/>
            <a:headEnd/>
            <a:tailEnd/>
          </a:ln>
        </p:spPr>
      </p:pic>
      <p:sp>
        <p:nvSpPr>
          <p:cNvPr id="3" name="TextBox 2"/>
          <p:cNvSpPr txBox="1"/>
          <p:nvPr/>
        </p:nvSpPr>
        <p:spPr>
          <a:xfrm>
            <a:off x="683568" y="836712"/>
            <a:ext cx="8057270" cy="2031325"/>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Then using a protractor, measure a dip of 22</a:t>
            </a:r>
            <a:r>
              <a:rPr lang="en-GB" baseline="30000" dirty="0" smtClean="0"/>
              <a:t>o</a:t>
            </a:r>
            <a:r>
              <a:rPr lang="en-GB" dirty="0" smtClean="0"/>
              <a:t> and draw on the dipping beds,</a:t>
            </a:r>
          </a:p>
          <a:p>
            <a:r>
              <a:rPr lang="en-GB" dirty="0"/>
              <a:t> </a:t>
            </a:r>
            <a:r>
              <a:rPr lang="en-GB" dirty="0" smtClean="0"/>
              <a:t>       </a:t>
            </a:r>
            <a:r>
              <a:rPr lang="en-GB" b="1" dirty="0" smtClean="0">
                <a:solidFill>
                  <a:srgbClr val="0070C0"/>
                </a:solidFill>
              </a:rPr>
              <a:t>assuming constant dip.</a:t>
            </a:r>
          </a:p>
          <a:p>
            <a:pPr marL="342900" indent="-342900">
              <a:buFont typeface="+mj-lt"/>
              <a:buAutoNum type="alphaLcParenR" startAt="3"/>
            </a:pPr>
            <a:endParaRPr lang="en-GB" dirty="0"/>
          </a:p>
          <a:p>
            <a:pPr marL="342900" indent="-342900">
              <a:buFont typeface="+mj-lt"/>
              <a:buAutoNum type="alphaLcParenR" startAt="3"/>
            </a:pPr>
            <a:endParaRPr lang="en-GB" dirty="0" smtClean="0"/>
          </a:p>
          <a:p>
            <a:endParaRPr lang="en-GB" dirty="0"/>
          </a:p>
        </p:txBody>
      </p:sp>
      <p:sp>
        <p:nvSpPr>
          <p:cNvPr id="8" name="Rectangle 7"/>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pic>
        <p:nvPicPr>
          <p:cNvPr id="6146" name="Picture 2"/>
          <p:cNvPicPr>
            <a:picLocks noChangeAspect="1" noChangeArrowheads="1"/>
          </p:cNvPicPr>
          <p:nvPr/>
        </p:nvPicPr>
        <p:blipFill>
          <a:blip r:embed="rId3" cstate="print"/>
          <a:srcRect/>
          <a:stretch>
            <a:fillRect/>
          </a:stretch>
        </p:blipFill>
        <p:spPr bwMode="auto">
          <a:xfrm>
            <a:off x="323528" y="2420888"/>
            <a:ext cx="8208912" cy="2758528"/>
          </a:xfrm>
          <a:prstGeom prst="rect">
            <a:avLst/>
          </a:prstGeom>
          <a:noFill/>
          <a:ln w="9525">
            <a:noFill/>
            <a:miter lim="800000"/>
            <a:headEnd/>
            <a:tailEnd/>
          </a:ln>
        </p:spPr>
      </p:pic>
      <p:sp>
        <p:nvSpPr>
          <p:cNvPr id="6" name="TextBox 5"/>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4" name="Rectangle 3"/>
          <p:cNvSpPr/>
          <p:nvPr/>
        </p:nvSpPr>
        <p:spPr>
          <a:xfrm>
            <a:off x="929136" y="5672212"/>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9" name="TextBox 8"/>
          <p:cNvSpPr txBox="1"/>
          <p:nvPr/>
        </p:nvSpPr>
        <p:spPr>
          <a:xfrm>
            <a:off x="827584" y="5229200"/>
            <a:ext cx="432048" cy="369332"/>
          </a:xfrm>
          <a:prstGeom prst="rect">
            <a:avLst/>
          </a:prstGeom>
          <a:noFill/>
        </p:spPr>
        <p:txBody>
          <a:bodyPr wrap="square" rtlCol="0">
            <a:spAutoFit/>
          </a:bodyPr>
          <a:lstStyle/>
          <a:p>
            <a:r>
              <a:rPr lang="en-US" dirty="0" smtClean="0"/>
              <a:t>A</a:t>
            </a:r>
            <a:endParaRPr lang="en-GB" dirty="0"/>
          </a:p>
        </p:txBody>
      </p:sp>
      <p:sp>
        <p:nvSpPr>
          <p:cNvPr id="11" name="TextBox 10"/>
          <p:cNvSpPr txBox="1"/>
          <p:nvPr/>
        </p:nvSpPr>
        <p:spPr>
          <a:xfrm>
            <a:off x="7668344"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198704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323528" y="2420888"/>
            <a:ext cx="8208912" cy="2758528"/>
          </a:xfrm>
          <a:prstGeom prst="rect">
            <a:avLst/>
          </a:prstGeom>
          <a:noFill/>
          <a:ln w="9525">
            <a:noFill/>
            <a:miter lim="800000"/>
            <a:headEnd/>
            <a:tailEnd/>
          </a:ln>
        </p:spPr>
      </p:pic>
      <p:sp>
        <p:nvSpPr>
          <p:cNvPr id="7" name="Rectangle 6"/>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8" name="TextBox 7"/>
          <p:cNvSpPr txBox="1"/>
          <p:nvPr/>
        </p:nvSpPr>
        <p:spPr>
          <a:xfrm>
            <a:off x="683568" y="836712"/>
            <a:ext cx="4631011" cy="923330"/>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Now fill in the beds lithological patterns.</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323528" y="2420888"/>
            <a:ext cx="8280920" cy="2774276"/>
          </a:xfrm>
          <a:prstGeom prst="rect">
            <a:avLst/>
          </a:prstGeom>
          <a:noFill/>
          <a:ln w="9525">
            <a:noFill/>
            <a:miter lim="800000"/>
            <a:headEnd/>
            <a:tailEnd/>
          </a:ln>
        </p:spPr>
      </p:pic>
      <p:sp>
        <p:nvSpPr>
          <p:cNvPr id="6" name="TextBox 5"/>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3" name="Rectangle 2"/>
          <p:cNvSpPr/>
          <p:nvPr/>
        </p:nvSpPr>
        <p:spPr>
          <a:xfrm>
            <a:off x="929136" y="5681448"/>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Tree>
    <p:extLst>
      <p:ext uri="{BB962C8B-B14F-4D97-AF65-F5344CB8AC3E}">
        <p14:creationId xmlns:p14="http://schemas.microsoft.com/office/powerpoint/2010/main" val="320081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3" name="TextBox 2"/>
          <p:cNvSpPr txBox="1"/>
          <p:nvPr/>
        </p:nvSpPr>
        <p:spPr>
          <a:xfrm>
            <a:off x="683568" y="836712"/>
            <a:ext cx="8280920" cy="923330"/>
          </a:xfrm>
          <a:prstGeom prst="rect">
            <a:avLst/>
          </a:prstGeom>
          <a:noFill/>
        </p:spPr>
        <p:txBody>
          <a:bodyPr wrap="square" rtlCol="0">
            <a:spAutoFit/>
          </a:bodyPr>
          <a:lstStyle/>
          <a:p>
            <a:pPr marL="342900" indent="-342900"/>
            <a:r>
              <a:rPr lang="en-GB" b="1" dirty="0" smtClean="0"/>
              <a:t>Answers for exercise 3:</a:t>
            </a:r>
          </a:p>
          <a:p>
            <a:pPr marL="342900" indent="-342900">
              <a:buFont typeface="+mj-lt"/>
              <a:buAutoNum type="alphaLcParenR" startAt="3"/>
            </a:pPr>
            <a:r>
              <a:rPr lang="en-GB" dirty="0" smtClean="0"/>
              <a:t> Finally extend the structure contours, to show where the beds would </a:t>
            </a:r>
          </a:p>
          <a:p>
            <a:r>
              <a:rPr lang="en-GB" dirty="0"/>
              <a:t> </a:t>
            </a:r>
            <a:r>
              <a:rPr lang="en-GB" dirty="0" smtClean="0"/>
              <a:t>      extend to if they hadn’t been eroded.</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23528" y="2420888"/>
            <a:ext cx="8280920" cy="2774276"/>
          </a:xfrm>
          <a:prstGeom prst="rect">
            <a:avLst/>
          </a:prstGeom>
          <a:noFill/>
          <a:ln w="9525">
            <a:noFill/>
            <a:miter lim="800000"/>
            <a:headEnd/>
            <a:tailEnd/>
          </a:ln>
        </p:spPr>
      </p:pic>
      <p:pic>
        <p:nvPicPr>
          <p:cNvPr id="8194" name="Picture 2"/>
          <p:cNvPicPr>
            <a:picLocks noChangeAspect="1" noChangeArrowheads="1"/>
          </p:cNvPicPr>
          <p:nvPr/>
        </p:nvPicPr>
        <p:blipFill>
          <a:blip r:embed="rId3" cstate="print"/>
          <a:srcRect/>
          <a:stretch>
            <a:fillRect/>
          </a:stretch>
        </p:blipFill>
        <p:spPr bwMode="auto">
          <a:xfrm>
            <a:off x="323528" y="2420888"/>
            <a:ext cx="8328584" cy="2952328"/>
          </a:xfrm>
          <a:prstGeom prst="rect">
            <a:avLst/>
          </a:prstGeom>
          <a:noFill/>
          <a:ln w="9525">
            <a:noFill/>
            <a:miter lim="800000"/>
            <a:headEnd/>
            <a:tailEnd/>
          </a:ln>
        </p:spPr>
      </p:pic>
      <p:sp>
        <p:nvSpPr>
          <p:cNvPr id="5" name="Rectangle 4"/>
          <p:cNvSpPr/>
          <p:nvPr/>
        </p:nvSpPr>
        <p:spPr>
          <a:xfrm>
            <a:off x="929136" y="5517232"/>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6" name="Rectangle 5"/>
          <p:cNvSpPr/>
          <p:nvPr/>
        </p:nvSpPr>
        <p:spPr>
          <a:xfrm>
            <a:off x="6804248" y="5517232"/>
            <a:ext cx="982961" cy="369332"/>
          </a:xfrm>
          <a:prstGeom prst="rect">
            <a:avLst/>
          </a:prstGeom>
          <a:solidFill>
            <a:schemeClr val="bg1">
              <a:lumMod val="85000"/>
            </a:schemeClr>
          </a:solidFill>
          <a:ln>
            <a:solidFill>
              <a:schemeClr val="tx1"/>
            </a:solidFill>
          </a:ln>
        </p:spPr>
        <p:txBody>
          <a:bodyPr wrap="none">
            <a:spAutoFit/>
          </a:bodyPr>
          <a:lstStyle/>
          <a:p>
            <a:r>
              <a:rPr lang="en-GB" dirty="0"/>
              <a:t>SOUTH</a:t>
            </a:r>
          </a:p>
        </p:txBody>
      </p:sp>
    </p:spTree>
    <p:extLst>
      <p:ext uri="{BB962C8B-B14F-4D97-AF65-F5344CB8AC3E}">
        <p14:creationId xmlns:p14="http://schemas.microsoft.com/office/powerpoint/2010/main" val="316353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908720"/>
            <a:ext cx="8352928" cy="4247317"/>
          </a:xfrm>
          <a:prstGeom prst="rect">
            <a:avLst/>
          </a:prstGeom>
          <a:noFill/>
        </p:spPr>
        <p:txBody>
          <a:bodyPr wrap="square" rtlCol="0">
            <a:spAutoFit/>
          </a:bodyPr>
          <a:lstStyle/>
          <a:p>
            <a:pPr>
              <a:buFont typeface="Arial" pitchFamily="34" charset="0"/>
              <a:buChar char="•"/>
            </a:pPr>
            <a:r>
              <a:rPr lang="en-GB" dirty="0" smtClean="0"/>
              <a:t> This presentation is to be completed in conjunction with </a:t>
            </a:r>
            <a:r>
              <a:rPr lang="en-GB" b="1" dirty="0"/>
              <a:t>E</a:t>
            </a:r>
            <a:r>
              <a:rPr lang="en-GB" b="1" dirty="0" smtClean="0"/>
              <a:t>xercise </a:t>
            </a:r>
            <a:r>
              <a:rPr lang="en-GB" b="1" dirty="0"/>
              <a:t>W</a:t>
            </a:r>
            <a:r>
              <a:rPr lang="en-GB" b="1" dirty="0" smtClean="0"/>
              <a:t>orksheet 4</a:t>
            </a:r>
            <a:r>
              <a:rPr lang="en-GB" dirty="0"/>
              <a:t>.</a:t>
            </a:r>
          </a:p>
          <a:p>
            <a:endParaRPr lang="en-GB" dirty="0" smtClean="0"/>
          </a:p>
          <a:p>
            <a:pPr>
              <a:buFont typeface="Arial" pitchFamily="34" charset="0"/>
              <a:buChar char="•"/>
            </a:pPr>
            <a:r>
              <a:rPr lang="en-GB" dirty="0"/>
              <a:t> </a:t>
            </a:r>
            <a:r>
              <a:rPr lang="en-GB" b="1" dirty="0" smtClean="0"/>
              <a:t>Questions:</a:t>
            </a:r>
          </a:p>
          <a:p>
            <a:r>
              <a:rPr lang="en-GB" dirty="0" smtClean="0"/>
              <a:t>                      On the map draw structure contours for each boundary </a:t>
            </a:r>
          </a:p>
          <a:p>
            <a:r>
              <a:rPr lang="en-GB" dirty="0" smtClean="0"/>
              <a:t>                 (i.e. Siltstone-Shale boundary and the Shale-Grit boundary)</a:t>
            </a:r>
          </a:p>
          <a:p>
            <a:endParaRPr lang="en-GB" dirty="0" smtClean="0"/>
          </a:p>
          <a:p>
            <a:pPr marL="1257300" lvl="2" indent="-342900">
              <a:buFont typeface="+mj-lt"/>
              <a:buAutoNum type="alphaLcParenR"/>
            </a:pPr>
            <a:r>
              <a:rPr lang="en-GB" dirty="0" smtClean="0"/>
              <a:t> Calculate the true thickness of the shale bed.</a:t>
            </a:r>
          </a:p>
          <a:p>
            <a:pPr marL="1257300" lvl="2" indent="-342900">
              <a:buFont typeface="+mj-lt"/>
              <a:buAutoNum type="alphaLcParenR"/>
            </a:pPr>
            <a:endParaRPr lang="en-GB" dirty="0" smtClean="0"/>
          </a:p>
          <a:p>
            <a:pPr marL="1257300" lvl="2" indent="-342900">
              <a:buFont typeface="+mj-lt"/>
              <a:buAutoNum type="alphaLcParenR"/>
            </a:pPr>
            <a:r>
              <a:rPr lang="en-GB" dirty="0" smtClean="0"/>
              <a:t> Using the topographic and structure contours, construct  a cross  section through A to B.</a:t>
            </a:r>
          </a:p>
          <a:p>
            <a:pPr marL="1257300" lvl="2" indent="-342900">
              <a:buFont typeface="+mj-lt"/>
              <a:buAutoNum type="alphaLcParenR"/>
            </a:pPr>
            <a:endParaRPr lang="en-GB" dirty="0" smtClean="0"/>
          </a:p>
          <a:p>
            <a:pPr marL="1257300" lvl="2" indent="-342900">
              <a:buFont typeface="+mj-lt"/>
              <a:buAutoNum type="alphaLcParenR"/>
            </a:pPr>
            <a:r>
              <a:rPr lang="en-GB" dirty="0" smtClean="0"/>
              <a:t> Indicate on the map the position of an anticlinal axis with the symbol:</a:t>
            </a:r>
          </a:p>
          <a:p>
            <a:pPr marL="1257300" lvl="2" indent="-342900"/>
            <a:endParaRPr lang="en-GB" dirty="0" smtClean="0"/>
          </a:p>
          <a:p>
            <a:pPr marL="1257300" lvl="2" indent="-342900"/>
            <a:endParaRPr lang="en-GB" dirty="0" smtClean="0"/>
          </a:p>
          <a:p>
            <a:pPr marL="1257300" lvl="2" indent="-342900"/>
            <a:r>
              <a:rPr lang="en-GB" dirty="0" smtClean="0"/>
              <a:t>	and a synclinal axis with the symbol:</a:t>
            </a:r>
          </a:p>
        </p:txBody>
      </p:sp>
      <p:pic>
        <p:nvPicPr>
          <p:cNvPr id="9218" name="Picture 2"/>
          <p:cNvPicPr>
            <a:picLocks noChangeAspect="1" noChangeArrowheads="1"/>
          </p:cNvPicPr>
          <p:nvPr/>
        </p:nvPicPr>
        <p:blipFill>
          <a:blip r:embed="rId2" cstate="print"/>
          <a:srcRect/>
          <a:stretch>
            <a:fillRect/>
          </a:stretch>
        </p:blipFill>
        <p:spPr bwMode="auto">
          <a:xfrm>
            <a:off x="3244246" y="5156037"/>
            <a:ext cx="2505075" cy="457200"/>
          </a:xfrm>
          <a:prstGeom prst="rect">
            <a:avLst/>
          </a:prstGeom>
          <a:noFill/>
          <a:ln w="9525">
            <a:noFill/>
            <a:miter lim="800000"/>
            <a:headEnd/>
            <a:tailEnd/>
          </a:ln>
        </p:spPr>
      </p:pic>
      <p:sp>
        <p:nvSpPr>
          <p:cNvPr id="9" name="Rectangle 8"/>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cxnSp>
        <p:nvCxnSpPr>
          <p:cNvPr id="7" name="Straight Connector 6"/>
          <p:cNvCxnSpPr/>
          <p:nvPr/>
        </p:nvCxnSpPr>
        <p:spPr>
          <a:xfrm>
            <a:off x="3666635" y="4581128"/>
            <a:ext cx="1512168" cy="2433"/>
          </a:xfrm>
          <a:prstGeom prst="line">
            <a:avLst/>
          </a:prstGeom>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a:off x="3923928" y="4355421"/>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0" name="Straight Arrow Connector 9"/>
          <p:cNvCxnSpPr/>
          <p:nvPr/>
        </p:nvCxnSpPr>
        <p:spPr>
          <a:xfrm>
            <a:off x="4932040" y="4358268"/>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6609505" y="6281839"/>
            <a:ext cx="1922935" cy="461665"/>
          </a:xfrm>
          <a:prstGeom prst="rect">
            <a:avLst/>
          </a:prstGeom>
          <a:noFill/>
        </p:spPr>
        <p:txBody>
          <a:bodyPr wrap="square" rtlCol="0">
            <a:spAutoFit/>
          </a:bodyPr>
          <a:lstStyle/>
          <a:p>
            <a:r>
              <a:rPr lang="en-GB" sz="2400" b="1" dirty="0" smtClean="0">
                <a:solidFill>
                  <a:srgbClr val="0070C0"/>
                </a:solidFill>
              </a:rPr>
              <a:t>HANDOUT</a:t>
            </a:r>
            <a:endParaRPr lang="en-GB" sz="2400" b="1" dirty="0">
              <a:solidFill>
                <a:srgbClr val="0070C0"/>
              </a:solidFill>
            </a:endParaRPr>
          </a:p>
        </p:txBody>
      </p:sp>
    </p:spTree>
    <p:extLst>
      <p:ext uri="{BB962C8B-B14F-4D97-AF65-F5344CB8AC3E}">
        <p14:creationId xmlns:p14="http://schemas.microsoft.com/office/powerpoint/2010/main" val="47398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37182" y="-27384"/>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1520" y="836713"/>
            <a:ext cx="2793706" cy="452431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a:p>
          <a:p>
            <a:pPr marL="342900" indent="-342900"/>
            <a:r>
              <a:rPr lang="en-GB" b="1" dirty="0"/>
              <a:t>b</a:t>
            </a:r>
            <a:r>
              <a:rPr lang="en-GB" b="1" dirty="0" smtClean="0"/>
              <a:t>)  Draw a straight line…. linking the structure contours where they intersect the geological boundaries</a:t>
            </a:r>
          </a:p>
          <a:p>
            <a:pPr marL="342900" indent="-342900"/>
            <a:endParaRPr lang="en-GB" dirty="0" smtClean="0"/>
          </a:p>
          <a:p>
            <a:r>
              <a:rPr lang="en-GB" dirty="0" smtClean="0"/>
              <a:t>Remember: </a:t>
            </a:r>
            <a:r>
              <a:rPr lang="en-GB" b="1" dirty="0" smtClean="0">
                <a:solidFill>
                  <a:srgbClr val="0070C0"/>
                </a:solidFill>
              </a:rPr>
              <a:t>the geological boundary is known where it crosses a topographic contour line.</a:t>
            </a:r>
          </a:p>
          <a:p>
            <a:pPr marL="342900" indent="-342900"/>
            <a:r>
              <a:rPr lang="en-GB" b="1" dirty="0" smtClean="0">
                <a:solidFill>
                  <a:srgbClr val="0070C0"/>
                </a:solidFill>
              </a:rPr>
              <a:t>	</a:t>
            </a:r>
          </a:p>
          <a:p>
            <a:pPr marL="342900" indent="-342900"/>
            <a:r>
              <a:rPr lang="en-GB" dirty="0" smtClean="0"/>
              <a:t>	 </a:t>
            </a:r>
            <a:endParaRPr lang="en-GB" b="1" dirty="0" smtClean="0"/>
          </a:p>
        </p:txBody>
      </p:sp>
      <p:pic>
        <p:nvPicPr>
          <p:cNvPr id="10244" name="Picture 4"/>
          <p:cNvPicPr>
            <a:picLocks noChangeAspect="1" noChangeArrowheads="1"/>
          </p:cNvPicPr>
          <p:nvPr/>
        </p:nvPicPr>
        <p:blipFill>
          <a:blip r:embed="rId2" cstate="print"/>
          <a:srcRect/>
          <a:stretch>
            <a:fillRect/>
          </a:stretch>
        </p:blipFill>
        <p:spPr bwMode="auto">
          <a:xfrm>
            <a:off x="3131840" y="980728"/>
            <a:ext cx="5984288" cy="4032448"/>
          </a:xfrm>
          <a:prstGeom prst="rect">
            <a:avLst/>
          </a:prstGeom>
          <a:noFill/>
          <a:ln w="9525">
            <a:noFill/>
            <a:miter lim="800000"/>
            <a:headEnd/>
            <a:tailEnd/>
          </a:ln>
        </p:spPr>
      </p:pic>
      <p:pic>
        <p:nvPicPr>
          <p:cNvPr id="10245" name="Picture 5"/>
          <p:cNvPicPr>
            <a:picLocks noChangeAspect="1" noChangeArrowheads="1"/>
          </p:cNvPicPr>
          <p:nvPr/>
        </p:nvPicPr>
        <p:blipFill>
          <a:blip r:embed="rId3" cstate="print"/>
          <a:srcRect/>
          <a:stretch>
            <a:fillRect/>
          </a:stretch>
        </p:blipFill>
        <p:spPr bwMode="auto">
          <a:xfrm>
            <a:off x="323528" y="5242400"/>
            <a:ext cx="2736304" cy="1162711"/>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rcRect/>
          <a:stretch>
            <a:fillRect/>
          </a:stretch>
        </p:blipFill>
        <p:spPr bwMode="auto">
          <a:xfrm>
            <a:off x="3045226" y="554243"/>
            <a:ext cx="5945053" cy="4806785"/>
          </a:xfrm>
          <a:prstGeom prst="rect">
            <a:avLst/>
          </a:prstGeom>
          <a:noFill/>
          <a:ln w="9525">
            <a:noFill/>
            <a:miter lim="800000"/>
            <a:headEnd/>
            <a:tailEnd/>
          </a:ln>
        </p:spPr>
      </p:pic>
      <p:sp>
        <p:nvSpPr>
          <p:cNvPr id="13" name="TextBox 12"/>
          <p:cNvSpPr txBox="1"/>
          <p:nvPr/>
        </p:nvSpPr>
        <p:spPr>
          <a:xfrm>
            <a:off x="4067944" y="5697282"/>
            <a:ext cx="4576766" cy="707886"/>
          </a:xfrm>
          <a:prstGeom prst="rect">
            <a:avLst/>
          </a:prstGeom>
          <a:noFill/>
        </p:spPr>
        <p:txBody>
          <a:bodyPr wrap="none" rtlCol="0">
            <a:spAutoFit/>
          </a:bodyPr>
          <a:lstStyle/>
          <a:p>
            <a:r>
              <a:rPr lang="en-GB" sz="2000" b="1" dirty="0" smtClean="0">
                <a:solidFill>
                  <a:srgbClr val="0070C0"/>
                </a:solidFill>
              </a:rPr>
              <a:t>Blue Line </a:t>
            </a:r>
            <a:r>
              <a:rPr lang="en-GB" sz="2000" dirty="0" smtClean="0"/>
              <a:t>= Siltstone-shale boundaries </a:t>
            </a:r>
          </a:p>
          <a:p>
            <a:r>
              <a:rPr lang="en-GB" sz="2000" b="1" dirty="0" smtClean="0">
                <a:solidFill>
                  <a:srgbClr val="00B050"/>
                </a:solidFill>
              </a:rPr>
              <a:t>Green Line </a:t>
            </a:r>
            <a:r>
              <a:rPr lang="en-GB" sz="2000" dirty="0" smtClean="0"/>
              <a:t>= Grit-shale boundaries</a:t>
            </a:r>
            <a:endParaRPr lang="en-GB" sz="2000" dirty="0"/>
          </a:p>
        </p:txBody>
      </p:sp>
      <p:sp>
        <p:nvSpPr>
          <p:cNvPr id="2" name="TextBox 1"/>
          <p:cNvSpPr txBox="1"/>
          <p:nvPr/>
        </p:nvSpPr>
        <p:spPr>
          <a:xfrm>
            <a:off x="251520" y="1124744"/>
            <a:ext cx="1944216" cy="307777"/>
          </a:xfrm>
          <a:prstGeom prst="rect">
            <a:avLst/>
          </a:prstGeom>
          <a:noFill/>
        </p:spPr>
        <p:txBody>
          <a:bodyPr wrap="square" rtlCol="0">
            <a:spAutoFit/>
          </a:bodyPr>
          <a:lstStyle/>
          <a:p>
            <a:r>
              <a:rPr lang="en-GB" sz="1400" b="1" u="sng" dirty="0" smtClean="0">
                <a:solidFill>
                  <a:srgbClr val="0070C0"/>
                </a:solidFill>
              </a:rPr>
              <a:t>STEP  ONE</a:t>
            </a:r>
            <a:endParaRPr lang="en-GB" sz="1400" b="1" u="sng" dirty="0">
              <a:solidFill>
                <a:srgbClr val="0070C0"/>
              </a:solidFill>
            </a:endParaRPr>
          </a:p>
        </p:txBody>
      </p:sp>
    </p:spTree>
    <p:extLst>
      <p:ext uri="{BB962C8B-B14F-4D97-AF65-F5344CB8AC3E}">
        <p14:creationId xmlns:p14="http://schemas.microsoft.com/office/powerpoint/2010/main" val="2911226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6"/>
                                        </p:tgtEl>
                                        <p:attrNameLst>
                                          <p:attrName>style.visibility</p:attrName>
                                        </p:attrNameLst>
                                      </p:cBhvr>
                                      <p:to>
                                        <p:strVal val="visible"/>
                                      </p:to>
                                    </p:set>
                                    <p:animEffect transition="in" filter="fade">
                                      <p:cBhvr>
                                        <p:cTn id="7" dur="2000"/>
                                        <p:tgtEl>
                                          <p:spTgt spid="102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63334" y="13260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5069" y="836712"/>
            <a:ext cx="8424936" cy="5355312"/>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AutoNum type="alphaLcParenR"/>
            </a:pPr>
            <a:r>
              <a:rPr lang="en-GB" b="1" dirty="0">
                <a:solidFill>
                  <a:srgbClr val="0070C0"/>
                </a:solidFill>
              </a:rPr>
              <a:t>C</a:t>
            </a:r>
            <a:r>
              <a:rPr lang="en-GB" b="1" dirty="0" smtClean="0">
                <a:solidFill>
                  <a:srgbClr val="0070C0"/>
                </a:solidFill>
              </a:rPr>
              <a:t>alculate true thickness of the shale bed: </a:t>
            </a:r>
          </a:p>
          <a:p>
            <a:pPr marL="342900" indent="-342900">
              <a:buAutoNum type="alphaLcParenR"/>
            </a:pPr>
            <a:endParaRPr lang="en-GB" b="1" dirty="0" smtClean="0">
              <a:solidFill>
                <a:srgbClr val="0070C0"/>
              </a:solidFill>
            </a:endParaRPr>
          </a:p>
          <a:p>
            <a:pPr marL="342900" indent="-342900"/>
            <a:r>
              <a:rPr lang="en-GB" dirty="0"/>
              <a:t> </a:t>
            </a:r>
            <a:r>
              <a:rPr lang="en-GB" dirty="0" smtClean="0"/>
              <a:t>    </a:t>
            </a:r>
            <a:r>
              <a:rPr lang="en-GB" b="1" dirty="0" smtClean="0"/>
              <a:t>True thickness (t) = width of outcrop (w) x </a:t>
            </a:r>
            <a:r>
              <a:rPr lang="es-ES" b="1" dirty="0" smtClean="0"/>
              <a:t>sin(θ) (angle of dip)</a:t>
            </a:r>
          </a:p>
          <a:p>
            <a:pPr marL="342900" indent="-342900"/>
            <a:r>
              <a:rPr lang="es-ES" dirty="0" smtClean="0"/>
              <a:t>	</a:t>
            </a:r>
          </a:p>
          <a:p>
            <a:pPr marL="342900" indent="-342900"/>
            <a:r>
              <a:rPr lang="es-ES" dirty="0" smtClean="0"/>
              <a:t>	So first we must </a:t>
            </a:r>
            <a:r>
              <a:rPr lang="es-ES" b="1" dirty="0" smtClean="0">
                <a:solidFill>
                  <a:srgbClr val="0070C0"/>
                </a:solidFill>
              </a:rPr>
              <a:t>calculate the angle of dip </a:t>
            </a:r>
            <a:r>
              <a:rPr lang="es-ES" dirty="0" smtClean="0"/>
              <a:t>using structure  contours</a:t>
            </a:r>
            <a:r>
              <a:rPr lang="es-ES" dirty="0"/>
              <a:t>.</a:t>
            </a:r>
            <a:endParaRPr lang="es-ES" dirty="0" smtClean="0"/>
          </a:p>
          <a:p>
            <a:pPr marL="342900" indent="-342900"/>
            <a:r>
              <a:rPr lang="es-ES" dirty="0"/>
              <a:t> </a:t>
            </a:r>
            <a:r>
              <a:rPr lang="es-ES" dirty="0" smtClean="0"/>
              <a:t>    (e.g. </a:t>
            </a:r>
            <a:r>
              <a:rPr lang="es-ES" dirty="0"/>
              <a:t>T</a:t>
            </a:r>
            <a:r>
              <a:rPr lang="es-ES" dirty="0" smtClean="0"/>
              <a:t>he most Westerly shale structure contours: 700m and 600m.)</a:t>
            </a:r>
          </a:p>
          <a:p>
            <a:pPr marL="342900" indent="-342900"/>
            <a:endParaRPr lang="es-ES" dirty="0" smtClean="0"/>
          </a:p>
          <a:p>
            <a:pPr marL="342900" indent="-342900"/>
            <a:r>
              <a:rPr lang="es-ES" dirty="0" smtClean="0"/>
              <a:t>	The distance between these is: 8mm (</a:t>
            </a:r>
            <a:r>
              <a:rPr lang="es-ES" dirty="0" err="1" smtClean="0"/>
              <a:t>approx</a:t>
            </a:r>
            <a:r>
              <a:rPr lang="es-ES" dirty="0" smtClean="0"/>
              <a:t>) = 165m (</a:t>
            </a:r>
            <a:r>
              <a:rPr lang="es-ES" b="1" dirty="0" smtClean="0">
                <a:solidFill>
                  <a:srgbClr val="0070C0"/>
                </a:solidFill>
              </a:rPr>
              <a:t>given the map scale</a:t>
            </a:r>
            <a:r>
              <a:rPr lang="es-ES" dirty="0" smtClean="0"/>
              <a:t>)</a:t>
            </a:r>
          </a:p>
          <a:p>
            <a:pPr marL="342900" indent="-342900"/>
            <a:r>
              <a:rPr lang="es-ES" dirty="0" smtClean="0"/>
              <a:t>	The difference in height is: 700m-600m = 100m</a:t>
            </a:r>
          </a:p>
          <a:p>
            <a:pPr marL="342900" indent="-342900"/>
            <a:endParaRPr lang="es-ES" dirty="0" smtClean="0"/>
          </a:p>
          <a:p>
            <a:pPr marL="342900" indent="-342900"/>
            <a:r>
              <a:rPr lang="es-ES" dirty="0" smtClean="0"/>
              <a:t>	Therefore: </a:t>
            </a:r>
          </a:p>
          <a:p>
            <a:r>
              <a:rPr lang="es-ES" dirty="0" smtClean="0"/>
              <a:t>	tan(θ) = (opposite/adjacent)</a:t>
            </a:r>
            <a:br>
              <a:rPr lang="es-ES" dirty="0" smtClean="0"/>
            </a:br>
            <a:r>
              <a:rPr lang="es-ES" dirty="0" smtClean="0"/>
              <a:t>	tan(θ) = (100m/165m)</a:t>
            </a:r>
            <a:br>
              <a:rPr lang="es-ES" dirty="0" smtClean="0"/>
            </a:br>
            <a:r>
              <a:rPr lang="es-ES" dirty="0" smtClean="0"/>
              <a:t>	tan</a:t>
            </a:r>
            <a:r>
              <a:rPr lang="es-ES" baseline="30000" dirty="0" smtClean="0"/>
              <a:t>-1</a:t>
            </a:r>
            <a:r>
              <a:rPr lang="es-ES" dirty="0" smtClean="0"/>
              <a:t>(100m/165m) = θ = 31° </a:t>
            </a:r>
          </a:p>
          <a:p>
            <a:r>
              <a:rPr lang="es-ES" b="1" dirty="0" smtClean="0"/>
              <a:t>	True dip = 31°</a:t>
            </a:r>
          </a:p>
          <a:p>
            <a:endParaRPr lang="es-ES" b="1" dirty="0" smtClean="0"/>
          </a:p>
          <a:p>
            <a:r>
              <a:rPr lang="es-ES" b="1" dirty="0" smtClean="0"/>
              <a:t> </a:t>
            </a:r>
          </a:p>
        </p:txBody>
      </p:sp>
      <p:pic>
        <p:nvPicPr>
          <p:cNvPr id="11267" name="Picture 3"/>
          <p:cNvPicPr>
            <a:picLocks noChangeAspect="1" noChangeArrowheads="1"/>
          </p:cNvPicPr>
          <p:nvPr/>
        </p:nvPicPr>
        <p:blipFill>
          <a:blip r:embed="rId2" cstate="print"/>
          <a:srcRect/>
          <a:stretch>
            <a:fillRect/>
          </a:stretch>
        </p:blipFill>
        <p:spPr bwMode="auto">
          <a:xfrm>
            <a:off x="5580112" y="3662791"/>
            <a:ext cx="3368677" cy="1846659"/>
          </a:xfrm>
          <a:prstGeom prst="rect">
            <a:avLst/>
          </a:prstGeom>
          <a:noFill/>
          <a:ln w="9525">
            <a:noFill/>
            <a:miter lim="800000"/>
            <a:headEnd/>
            <a:tailEnd/>
          </a:ln>
        </p:spPr>
      </p:pic>
      <p:sp>
        <p:nvSpPr>
          <p:cNvPr id="11" name="TextBox 10"/>
          <p:cNvSpPr txBox="1"/>
          <p:nvPr/>
        </p:nvSpPr>
        <p:spPr>
          <a:xfrm>
            <a:off x="107504" y="5661248"/>
            <a:ext cx="9145016" cy="384721"/>
          </a:xfrm>
          <a:prstGeom prst="rect">
            <a:avLst/>
          </a:prstGeom>
          <a:noFill/>
        </p:spPr>
        <p:txBody>
          <a:bodyPr wrap="square" rtlCol="0">
            <a:spAutoFit/>
          </a:bodyPr>
          <a:lstStyle/>
          <a:p>
            <a:r>
              <a:rPr lang="en-GB" sz="1900" b="1" dirty="0" smtClean="0">
                <a:solidFill>
                  <a:srgbClr val="0070C0"/>
                </a:solidFill>
              </a:rPr>
              <a:t>So:       True thickness (t) = 415m (width of outcrop from map scale)  x  sin(</a:t>
            </a:r>
            <a:r>
              <a:rPr lang="es-ES" sz="1900" b="1" dirty="0" smtClean="0">
                <a:solidFill>
                  <a:srgbClr val="0070C0"/>
                </a:solidFill>
              </a:rPr>
              <a:t>31°) </a:t>
            </a:r>
            <a:endParaRPr lang="en-GB" sz="1900" b="1" dirty="0">
              <a:solidFill>
                <a:srgbClr val="0070C0"/>
              </a:solidFill>
            </a:endParaRPr>
          </a:p>
        </p:txBody>
      </p:sp>
      <p:sp>
        <p:nvSpPr>
          <p:cNvPr id="12" name="TextBox 11"/>
          <p:cNvSpPr txBox="1"/>
          <p:nvPr/>
        </p:nvSpPr>
        <p:spPr>
          <a:xfrm>
            <a:off x="1164572" y="6165304"/>
            <a:ext cx="6302495" cy="461665"/>
          </a:xfrm>
          <a:prstGeom prst="rect">
            <a:avLst/>
          </a:prstGeom>
          <a:noFill/>
        </p:spPr>
        <p:txBody>
          <a:bodyPr wrap="none" rtlCol="0">
            <a:spAutoFit/>
          </a:bodyPr>
          <a:lstStyle/>
          <a:p>
            <a:r>
              <a:rPr lang="en-GB" sz="2400" b="1" dirty="0" smtClean="0">
                <a:solidFill>
                  <a:srgbClr val="0070C0"/>
                </a:solidFill>
              </a:rPr>
              <a:t>True thickness of the shale bed (t) = 214 m </a:t>
            </a:r>
            <a:endParaRPr lang="en-GB" sz="2400" b="1" dirty="0">
              <a:solidFill>
                <a:srgbClr val="0070C0"/>
              </a:solidFill>
            </a:endParaRPr>
          </a:p>
        </p:txBody>
      </p:sp>
      <p:sp>
        <p:nvSpPr>
          <p:cNvPr id="2" name="TextBox 1"/>
          <p:cNvSpPr txBox="1"/>
          <p:nvPr/>
        </p:nvSpPr>
        <p:spPr>
          <a:xfrm>
            <a:off x="6948264" y="3645024"/>
            <a:ext cx="720080" cy="307777"/>
          </a:xfrm>
          <a:prstGeom prst="rect">
            <a:avLst/>
          </a:prstGeom>
          <a:solidFill>
            <a:schemeClr val="bg1"/>
          </a:solidFill>
        </p:spPr>
        <p:txBody>
          <a:bodyPr wrap="square" rtlCol="0">
            <a:spAutoFit/>
          </a:bodyPr>
          <a:lstStyle/>
          <a:p>
            <a:r>
              <a:rPr lang="en-GB" sz="1400" b="1" dirty="0" smtClean="0"/>
              <a:t>165m</a:t>
            </a:r>
            <a:endParaRPr lang="en-GB" sz="1400" b="1" dirty="0"/>
          </a:p>
        </p:txBody>
      </p:sp>
      <p:pic>
        <p:nvPicPr>
          <p:cNvPr id="8" name="Picture 6"/>
          <p:cNvPicPr>
            <a:picLocks noChangeAspect="1" noChangeArrowheads="1"/>
          </p:cNvPicPr>
          <p:nvPr/>
        </p:nvPicPr>
        <p:blipFill>
          <a:blip r:embed="rId3" cstate="print"/>
          <a:srcRect/>
          <a:stretch>
            <a:fillRect/>
          </a:stretch>
        </p:blipFill>
        <p:spPr bwMode="auto">
          <a:xfrm>
            <a:off x="6516216" y="0"/>
            <a:ext cx="2627784" cy="1916832"/>
          </a:xfrm>
          <a:prstGeom prst="rect">
            <a:avLst/>
          </a:prstGeom>
          <a:noFill/>
          <a:ln w="9525">
            <a:noFill/>
            <a:miter lim="800000"/>
            <a:headEnd/>
            <a:tailEnd/>
          </a:ln>
        </p:spPr>
      </p:pic>
      <p:cxnSp>
        <p:nvCxnSpPr>
          <p:cNvPr id="4" name="Straight Connector 3"/>
          <p:cNvCxnSpPr/>
          <p:nvPr/>
        </p:nvCxnSpPr>
        <p:spPr>
          <a:xfrm flipV="1">
            <a:off x="6733243" y="958942"/>
            <a:ext cx="215021" cy="13776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076056" y="836712"/>
            <a:ext cx="1224136" cy="276999"/>
          </a:xfrm>
          <a:prstGeom prst="rect">
            <a:avLst/>
          </a:prstGeom>
          <a:noFill/>
        </p:spPr>
        <p:txBody>
          <a:bodyPr wrap="square" rtlCol="0">
            <a:spAutoFit/>
          </a:bodyPr>
          <a:lstStyle/>
          <a:p>
            <a:r>
              <a:rPr lang="en-GB" sz="1200" dirty="0" smtClean="0"/>
              <a:t>Width of bed</a:t>
            </a:r>
            <a:endParaRPr lang="en-GB" sz="1200" dirty="0"/>
          </a:p>
        </p:txBody>
      </p:sp>
      <p:cxnSp>
        <p:nvCxnSpPr>
          <p:cNvPr id="13" name="Straight Arrow Connector 12"/>
          <p:cNvCxnSpPr/>
          <p:nvPr/>
        </p:nvCxnSpPr>
        <p:spPr>
          <a:xfrm>
            <a:off x="6156176" y="975211"/>
            <a:ext cx="577067" cy="1209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8024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6" end="6"/>
                                            </p:txEl>
                                          </p:spTgt>
                                        </p:tgtEl>
                                        <p:attrNameLst>
                                          <p:attrName>style.visibility</p:attrName>
                                        </p:attrNameLst>
                                      </p:cBhvr>
                                      <p:to>
                                        <p:strVal val="visible"/>
                                      </p:to>
                                    </p:set>
                                    <p:anim calcmode="lin" valueType="num">
                                      <p:cBhvr additive="base">
                                        <p:cTn id="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7" end="7"/>
                                            </p:txEl>
                                          </p:spTgt>
                                        </p:tgtEl>
                                        <p:attrNameLst>
                                          <p:attrName>style.visibility</p:attrName>
                                        </p:attrNameLst>
                                      </p:cBhvr>
                                      <p:to>
                                        <p:strVal val="visible"/>
                                      </p:to>
                                    </p:set>
                                    <p:anim calcmode="lin" valueType="num">
                                      <p:cBhvr additive="base">
                                        <p:cTn id="1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9" end="9"/>
                                            </p:txEl>
                                          </p:spTgt>
                                        </p:tgtEl>
                                        <p:attrNameLst>
                                          <p:attrName>style.visibility</p:attrName>
                                        </p:attrNameLst>
                                      </p:cBhvr>
                                      <p:to>
                                        <p:strVal val="visible"/>
                                      </p:to>
                                    </p:set>
                                    <p:anim calcmode="lin" valueType="num">
                                      <p:cBhvr additive="base">
                                        <p:cTn id="15"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10" end="10"/>
                                            </p:txEl>
                                          </p:spTgt>
                                        </p:tgtEl>
                                        <p:attrNameLst>
                                          <p:attrName>style.visibility</p:attrName>
                                        </p:attrNameLst>
                                      </p:cBhvr>
                                      <p:to>
                                        <p:strVal val="visible"/>
                                      </p:to>
                                    </p:set>
                                    <p:anim calcmode="lin" valueType="num">
                                      <p:cBhvr additive="base">
                                        <p:cTn id="19"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gtEl>
                                        <p:attrNameLst>
                                          <p:attrName>style.visibility</p:attrName>
                                        </p:attrNameLst>
                                      </p:cBhvr>
                                      <p:to>
                                        <p:strVal val="visible"/>
                                      </p:to>
                                    </p:set>
                                    <p:anim calcmode="lin" valueType="num">
                                      <p:cBhvr additive="base">
                                        <p:cTn id="25" dur="500" fill="hold"/>
                                        <p:tgtEl>
                                          <p:spTgt spid="11267"/>
                                        </p:tgtEl>
                                        <p:attrNameLst>
                                          <p:attrName>ppt_x</p:attrName>
                                        </p:attrNameLst>
                                      </p:cBhvr>
                                      <p:tavLst>
                                        <p:tav tm="0">
                                          <p:val>
                                            <p:strVal val="#ppt_x"/>
                                          </p:val>
                                        </p:tav>
                                        <p:tav tm="100000">
                                          <p:val>
                                            <p:strVal val="#ppt_x"/>
                                          </p:val>
                                        </p:tav>
                                      </p:tavLst>
                                    </p:anim>
                                    <p:anim calcmode="lin" valueType="num">
                                      <p:cBhvr additive="base">
                                        <p:cTn id="26" dur="500" fill="hold"/>
                                        <p:tgtEl>
                                          <p:spTgt spid="11267"/>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xEl>
                                              <p:pRg st="12" end="12"/>
                                            </p:txEl>
                                          </p:spTgt>
                                        </p:tgtEl>
                                        <p:attrNameLst>
                                          <p:attrName>style.visibility</p:attrName>
                                        </p:attrNameLst>
                                      </p:cBhvr>
                                      <p:to>
                                        <p:strVal val="visible"/>
                                      </p:to>
                                    </p:set>
                                    <p:anim calcmode="lin" valueType="num">
                                      <p:cBhvr additive="base">
                                        <p:cTn id="35"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12" end="1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7">
                                            <p:txEl>
                                              <p:pRg st="13" end="13"/>
                                            </p:txEl>
                                          </p:spTgt>
                                        </p:tgtEl>
                                        <p:attrNameLst>
                                          <p:attrName>style.visibility</p:attrName>
                                        </p:attrNameLst>
                                      </p:cBhvr>
                                      <p:to>
                                        <p:strVal val="visible"/>
                                      </p:to>
                                    </p:set>
                                    <p:anim calcmode="lin" valueType="num">
                                      <p:cBhvr additive="base">
                                        <p:cTn id="39" dur="500" fill="hold"/>
                                        <p:tgtEl>
                                          <p:spTgt spid="7">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13" end="1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
                                            <p:txEl>
                                              <p:pRg st="14" end="14"/>
                                            </p:txEl>
                                          </p:spTgt>
                                        </p:tgtEl>
                                        <p:attrNameLst>
                                          <p:attrName>style.visibility</p:attrName>
                                        </p:attrNameLst>
                                      </p:cBhvr>
                                      <p:to>
                                        <p:strVal val="visible"/>
                                      </p:to>
                                    </p:set>
                                    <p:anim calcmode="lin" valueType="num">
                                      <p:cBhvr additive="base">
                                        <p:cTn id="43" dur="500" fill="hold"/>
                                        <p:tgtEl>
                                          <p:spTgt spid="7">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0" end="0"/>
                                            </p:txEl>
                                          </p:spTgt>
                                        </p:tgtEl>
                                        <p:attrNameLst>
                                          <p:attrName>style.visibility</p:attrName>
                                        </p:attrNameLst>
                                      </p:cBhvr>
                                      <p:to>
                                        <p:strVal val="visible"/>
                                      </p:to>
                                    </p:set>
                                    <p:anim calcmode="lin" valueType="num">
                                      <p:cBhvr additive="base">
                                        <p:cTn id="5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
                                        </p:tgtEl>
                                        <p:attrNameLst>
                                          <p:attrName>style.visibility</p:attrName>
                                        </p:attrNameLst>
                                      </p:cBhvr>
                                      <p:to>
                                        <p:strVal val="visible"/>
                                      </p:to>
                                    </p:set>
                                    <p:animEffect transition="in" filter="fade">
                                      <p:cBhvr>
                                        <p:cTn id="61" dur="1000"/>
                                        <p:tgtEl>
                                          <p:spTgt spid="4"/>
                                        </p:tgtEl>
                                      </p:cBhvr>
                                    </p:animEffect>
                                    <p:anim calcmode="lin" valueType="num">
                                      <p:cBhvr>
                                        <p:cTn id="62" dur="1000" fill="hold"/>
                                        <p:tgtEl>
                                          <p:spTgt spid="4"/>
                                        </p:tgtEl>
                                        <p:attrNameLst>
                                          <p:attrName>ppt_x</p:attrName>
                                        </p:attrNameLst>
                                      </p:cBhvr>
                                      <p:tavLst>
                                        <p:tav tm="0">
                                          <p:val>
                                            <p:strVal val="#ppt_x"/>
                                          </p:val>
                                        </p:tav>
                                        <p:tav tm="100000">
                                          <p:val>
                                            <p:strVal val="#ppt_x"/>
                                          </p:val>
                                        </p:tav>
                                      </p:tavLst>
                                    </p:anim>
                                    <p:anim calcmode="lin" valueType="num">
                                      <p:cBhvr>
                                        <p:cTn id="6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9"/>
                                        </p:tgtEl>
                                        <p:attrNameLst>
                                          <p:attrName>style.visibility</p:attrName>
                                        </p:attrNameLst>
                                      </p:cBhvr>
                                      <p:to>
                                        <p:strVal val="visible"/>
                                      </p:to>
                                    </p:set>
                                    <p:anim calcmode="lin" valueType="num">
                                      <p:cBhvr additive="base">
                                        <p:cTn id="68" dur="500" fill="hold"/>
                                        <p:tgtEl>
                                          <p:spTgt spid="9"/>
                                        </p:tgtEl>
                                        <p:attrNameLst>
                                          <p:attrName>ppt_x</p:attrName>
                                        </p:attrNameLst>
                                      </p:cBhvr>
                                      <p:tavLst>
                                        <p:tav tm="0">
                                          <p:val>
                                            <p:strVal val="#ppt_x"/>
                                          </p:val>
                                        </p:tav>
                                        <p:tav tm="100000">
                                          <p:val>
                                            <p:strVal val="#ppt_x"/>
                                          </p:val>
                                        </p:tav>
                                      </p:tavLst>
                                    </p:anim>
                                    <p:anim calcmode="lin" valueType="num">
                                      <p:cBhvr additive="base">
                                        <p:cTn id="6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gtEl>
                                        <p:attrNameLst>
                                          <p:attrName>style.visibility</p:attrName>
                                        </p:attrNameLst>
                                      </p:cBhvr>
                                      <p:to>
                                        <p:strVal val="visible"/>
                                      </p:to>
                                    </p:set>
                                    <p:anim calcmode="lin" valueType="num">
                                      <p:cBhvr additive="base">
                                        <p:cTn id="74" dur="500" fill="hold"/>
                                        <p:tgtEl>
                                          <p:spTgt spid="13"/>
                                        </p:tgtEl>
                                        <p:attrNameLst>
                                          <p:attrName>ppt_x</p:attrName>
                                        </p:attrNameLst>
                                      </p:cBhvr>
                                      <p:tavLst>
                                        <p:tav tm="0">
                                          <p:val>
                                            <p:strVal val="#ppt_x"/>
                                          </p:val>
                                        </p:tav>
                                        <p:tav tm="100000">
                                          <p:val>
                                            <p:strVal val="#ppt_x"/>
                                          </p:val>
                                        </p:tav>
                                      </p:tavLst>
                                    </p:anim>
                                    <p:anim calcmode="lin" valueType="num">
                                      <p:cBhvr additive="base">
                                        <p:cTn id="7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0" y="3494208"/>
            <a:ext cx="9036496" cy="1526246"/>
          </a:xfrm>
          <a:prstGeom prst="rect">
            <a:avLst/>
          </a:prstGeom>
          <a:noFill/>
          <a:ln w="9525">
            <a:noFill/>
            <a:miter lim="800000"/>
            <a:headEnd/>
            <a:tailEnd/>
          </a:ln>
        </p:spPr>
      </p:pic>
      <p:sp>
        <p:nvSpPr>
          <p:cNvPr id="6" name="Rectangle 5"/>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pic>
        <p:nvPicPr>
          <p:cNvPr id="1026" name="Picture 2"/>
          <p:cNvPicPr>
            <a:picLocks noChangeAspect="1" noChangeArrowheads="1"/>
          </p:cNvPicPr>
          <p:nvPr/>
        </p:nvPicPr>
        <p:blipFill>
          <a:blip r:embed="rId3" cstate="print"/>
          <a:srcRect/>
          <a:stretch>
            <a:fillRect/>
          </a:stretch>
        </p:blipFill>
        <p:spPr bwMode="auto">
          <a:xfrm>
            <a:off x="0" y="3140968"/>
            <a:ext cx="9036496" cy="2091090"/>
          </a:xfrm>
          <a:prstGeom prst="rect">
            <a:avLst/>
          </a:prstGeom>
          <a:noFill/>
          <a:ln w="9525">
            <a:noFill/>
            <a:miter lim="800000"/>
            <a:headEnd/>
            <a:tailEnd/>
          </a:ln>
        </p:spPr>
      </p:pic>
      <p:sp>
        <p:nvSpPr>
          <p:cNvPr id="8" name="TextBox 7"/>
          <p:cNvSpPr txBox="1"/>
          <p:nvPr/>
        </p:nvSpPr>
        <p:spPr>
          <a:xfrm>
            <a:off x="251520" y="848648"/>
            <a:ext cx="842493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First mark on the topographic contour points.</a:t>
            </a:r>
            <a:r>
              <a:rPr lang="es-ES" b="1" dirty="0" smtClean="0"/>
              <a:t> </a:t>
            </a:r>
          </a:p>
        </p:txBody>
      </p:sp>
      <p:sp>
        <p:nvSpPr>
          <p:cNvPr id="2" name="TextBox 1"/>
          <p:cNvSpPr txBox="1"/>
          <p:nvPr/>
        </p:nvSpPr>
        <p:spPr>
          <a:xfrm>
            <a:off x="417503" y="5260558"/>
            <a:ext cx="432048" cy="369332"/>
          </a:xfrm>
          <a:prstGeom prst="rect">
            <a:avLst/>
          </a:prstGeom>
          <a:noFill/>
        </p:spPr>
        <p:txBody>
          <a:bodyPr wrap="square" rtlCol="0">
            <a:spAutoFit/>
          </a:bodyPr>
          <a:lstStyle/>
          <a:p>
            <a:r>
              <a:rPr lang="en-GB" dirty="0" smtClean="0"/>
              <a:t>A</a:t>
            </a:r>
            <a:endParaRPr lang="en-GB" dirty="0"/>
          </a:p>
        </p:txBody>
      </p:sp>
      <p:sp>
        <p:nvSpPr>
          <p:cNvPr id="3" name="Rectangle 2"/>
          <p:cNvSpPr/>
          <p:nvPr/>
        </p:nvSpPr>
        <p:spPr>
          <a:xfrm>
            <a:off x="8261654" y="5260558"/>
            <a:ext cx="322524" cy="369332"/>
          </a:xfrm>
          <a:prstGeom prst="rect">
            <a:avLst/>
          </a:prstGeom>
        </p:spPr>
        <p:txBody>
          <a:bodyPr wrap="none">
            <a:spAutoFit/>
          </a:bodyPr>
          <a:lstStyle/>
          <a:p>
            <a:r>
              <a:rPr lang="en-GB" dirty="0" smtClean="0"/>
              <a:t>B</a:t>
            </a:r>
            <a:endParaRPr lang="en-GB" dirty="0"/>
          </a:p>
        </p:txBody>
      </p:sp>
      <p:sp>
        <p:nvSpPr>
          <p:cNvPr id="9" name="TextBox 8"/>
          <p:cNvSpPr txBox="1"/>
          <p:nvPr/>
        </p:nvSpPr>
        <p:spPr>
          <a:xfrm>
            <a:off x="539552" y="1944708"/>
            <a:ext cx="7344816" cy="369332"/>
          </a:xfrm>
          <a:prstGeom prst="rect">
            <a:avLst/>
          </a:prstGeom>
          <a:noFill/>
        </p:spPr>
        <p:txBody>
          <a:bodyPr wrap="square" rtlCol="0">
            <a:spAutoFit/>
          </a:bodyPr>
          <a:lstStyle/>
          <a:p>
            <a:r>
              <a:rPr lang="en-GB" b="1" dirty="0" smtClean="0"/>
              <a:t>IMPORTANT : Use a scale of </a:t>
            </a:r>
            <a:r>
              <a:rPr lang="en-GB" b="1" dirty="0"/>
              <a:t>1</a:t>
            </a:r>
            <a:r>
              <a:rPr lang="en-GB" b="1" dirty="0" smtClean="0"/>
              <a:t> cm to 100m for Y axis.</a:t>
            </a:r>
            <a:endParaRPr lang="en-GB" b="1" dirty="0"/>
          </a:p>
        </p:txBody>
      </p:sp>
    </p:spTree>
    <p:extLst>
      <p:ext uri="{BB962C8B-B14F-4D97-AF65-F5344CB8AC3E}">
        <p14:creationId xmlns:p14="http://schemas.microsoft.com/office/powerpoint/2010/main" val="425682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1520" y="836712"/>
            <a:ext cx="878497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Then mark on the lithological interfaces (Structure Contours) from the A-B line.</a:t>
            </a:r>
            <a:r>
              <a:rPr lang="es-ES" b="1" dirty="0" smtClean="0"/>
              <a:t> </a:t>
            </a:r>
          </a:p>
        </p:txBody>
      </p:sp>
      <p:pic>
        <p:nvPicPr>
          <p:cNvPr id="8" name="Picture 2"/>
          <p:cNvPicPr>
            <a:picLocks noChangeAspect="1" noChangeArrowheads="1"/>
          </p:cNvPicPr>
          <p:nvPr/>
        </p:nvPicPr>
        <p:blipFill>
          <a:blip r:embed="rId2" cstate="print"/>
          <a:srcRect/>
          <a:stretch>
            <a:fillRect/>
          </a:stretch>
        </p:blipFill>
        <p:spPr bwMode="auto">
          <a:xfrm>
            <a:off x="0" y="3140968"/>
            <a:ext cx="9036496" cy="2091090"/>
          </a:xfrm>
          <a:prstGeom prst="rect">
            <a:avLst/>
          </a:prstGeom>
          <a:noFill/>
          <a:ln w="9525">
            <a:noFill/>
            <a:miter lim="800000"/>
            <a:headEnd/>
            <a:tailEnd/>
          </a:ln>
        </p:spPr>
      </p:pic>
      <p:pic>
        <p:nvPicPr>
          <p:cNvPr id="2050" name="Picture 2"/>
          <p:cNvPicPr>
            <a:picLocks noChangeAspect="1" noChangeArrowheads="1"/>
          </p:cNvPicPr>
          <p:nvPr/>
        </p:nvPicPr>
        <p:blipFill>
          <a:blip r:embed="rId3" cstate="print"/>
          <a:srcRect/>
          <a:stretch>
            <a:fillRect/>
          </a:stretch>
        </p:blipFill>
        <p:spPr bwMode="auto">
          <a:xfrm>
            <a:off x="0" y="3262314"/>
            <a:ext cx="9073008" cy="1894877"/>
          </a:xfrm>
          <a:prstGeom prst="rect">
            <a:avLst/>
          </a:prstGeom>
          <a:noFill/>
          <a:ln w="9525">
            <a:noFill/>
            <a:miter lim="800000"/>
            <a:headEnd/>
            <a:tailEnd/>
          </a:ln>
        </p:spPr>
      </p:pic>
      <p:sp>
        <p:nvSpPr>
          <p:cNvPr id="2" name="TextBox 1"/>
          <p:cNvSpPr txBox="1"/>
          <p:nvPr/>
        </p:nvSpPr>
        <p:spPr>
          <a:xfrm>
            <a:off x="539552" y="1760042"/>
            <a:ext cx="3168352" cy="369332"/>
          </a:xfrm>
          <a:prstGeom prst="rect">
            <a:avLst/>
          </a:prstGeom>
          <a:noFill/>
        </p:spPr>
        <p:txBody>
          <a:bodyPr wrap="square" rtlCol="0">
            <a:spAutoFit/>
          </a:bodyPr>
          <a:lstStyle/>
          <a:p>
            <a:r>
              <a:rPr lang="en-GB" b="1" dirty="0" smtClean="0"/>
              <a:t>Keep your Colour Coding !</a:t>
            </a:r>
            <a:endParaRPr lang="en-GB" b="1" dirty="0"/>
          </a:p>
        </p:txBody>
      </p:sp>
      <p:sp>
        <p:nvSpPr>
          <p:cNvPr id="9" name="TextBox 8"/>
          <p:cNvSpPr txBox="1"/>
          <p:nvPr/>
        </p:nvSpPr>
        <p:spPr>
          <a:xfrm>
            <a:off x="2352259" y="2220852"/>
            <a:ext cx="4587987" cy="707886"/>
          </a:xfrm>
          <a:prstGeom prst="rect">
            <a:avLst/>
          </a:prstGeom>
          <a:noFill/>
        </p:spPr>
        <p:txBody>
          <a:bodyPr wrap="none" rtlCol="0">
            <a:spAutoFit/>
          </a:bodyPr>
          <a:lstStyle/>
          <a:p>
            <a:r>
              <a:rPr lang="en-GB" sz="2000" b="1" dirty="0" smtClean="0">
                <a:solidFill>
                  <a:srgbClr val="0070C0"/>
                </a:solidFill>
              </a:rPr>
              <a:t>Blue Spot </a:t>
            </a:r>
            <a:r>
              <a:rPr lang="en-GB" sz="2000" dirty="0" smtClean="0"/>
              <a:t>= Siltstone-shale boundaries </a:t>
            </a:r>
          </a:p>
          <a:p>
            <a:r>
              <a:rPr lang="en-GB" sz="2000" b="1" dirty="0" smtClean="0">
                <a:solidFill>
                  <a:srgbClr val="00B050"/>
                </a:solidFill>
              </a:rPr>
              <a:t>Green Spot </a:t>
            </a:r>
            <a:r>
              <a:rPr lang="en-GB" sz="2000" dirty="0" smtClean="0"/>
              <a:t>= Grit-shale boundaries</a:t>
            </a:r>
            <a:endParaRPr lang="en-GB" sz="2000" dirty="0"/>
          </a:p>
        </p:txBody>
      </p:sp>
    </p:spTree>
    <p:extLst>
      <p:ext uri="{BB962C8B-B14F-4D97-AF65-F5344CB8AC3E}">
        <p14:creationId xmlns:p14="http://schemas.microsoft.com/office/powerpoint/2010/main" val="362763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noChangeArrowheads="1"/>
          </p:cNvPicPr>
          <p:nvPr/>
        </p:nvPicPr>
        <p:blipFill>
          <a:blip r:embed="rId2" cstate="print"/>
          <a:srcRect/>
          <a:stretch>
            <a:fillRect/>
          </a:stretch>
        </p:blipFill>
        <p:spPr bwMode="auto">
          <a:xfrm>
            <a:off x="57644" y="3262315"/>
            <a:ext cx="9073008" cy="1894877"/>
          </a:xfrm>
          <a:prstGeom prst="rect">
            <a:avLst/>
          </a:prstGeom>
          <a:noFill/>
          <a:ln w="9525">
            <a:noFill/>
            <a:miter lim="800000"/>
            <a:headEnd/>
            <a:tailEnd/>
          </a:ln>
        </p:spPr>
      </p:pic>
      <p:sp>
        <p:nvSpPr>
          <p:cNvPr id="6" name="TextBox 5"/>
          <p:cNvSpPr txBox="1"/>
          <p:nvPr/>
        </p:nvSpPr>
        <p:spPr>
          <a:xfrm>
            <a:off x="93140" y="836712"/>
            <a:ext cx="8943356" cy="203132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Then assuming constant dip, the structure contour points from other areas of the</a:t>
            </a:r>
          </a:p>
          <a:p>
            <a:r>
              <a:rPr lang="en-GB" dirty="0"/>
              <a:t> </a:t>
            </a:r>
            <a:r>
              <a:rPr lang="en-GB" dirty="0" smtClean="0"/>
              <a:t>    map can be added to this cross section.</a:t>
            </a:r>
          </a:p>
          <a:p>
            <a:r>
              <a:rPr lang="en-GB" b="1" dirty="0" smtClean="0"/>
              <a:t>     KEEPING YOUR COLOUR CODING AND METERAGE, </a:t>
            </a:r>
            <a:r>
              <a:rPr lang="en-GB" dirty="0" smtClean="0"/>
              <a:t>transfer the additional</a:t>
            </a:r>
          </a:p>
          <a:p>
            <a:r>
              <a:rPr lang="en-GB" dirty="0"/>
              <a:t> </a:t>
            </a:r>
            <a:r>
              <a:rPr lang="en-GB" dirty="0" smtClean="0"/>
              <a:t>    structure contour points onto you’re A-B line on your blank sheet, and then transfer</a:t>
            </a:r>
          </a:p>
          <a:p>
            <a:r>
              <a:rPr lang="en-GB" dirty="0"/>
              <a:t> </a:t>
            </a:r>
            <a:r>
              <a:rPr lang="en-GB" dirty="0" smtClean="0"/>
              <a:t>    these points onto your cross section graph paper drawing. </a:t>
            </a:r>
            <a:endParaRPr lang="es-ES" dirty="0" smtClean="0"/>
          </a:p>
        </p:txBody>
      </p:sp>
      <p:sp>
        <p:nvSpPr>
          <p:cNvPr id="7" name="Rectangle 6"/>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pic>
        <p:nvPicPr>
          <p:cNvPr id="3074" name="Picture 2"/>
          <p:cNvPicPr>
            <a:picLocks noChangeAspect="1" noChangeArrowheads="1"/>
          </p:cNvPicPr>
          <p:nvPr/>
        </p:nvPicPr>
        <p:blipFill>
          <a:blip r:embed="rId3" cstate="print"/>
          <a:srcRect/>
          <a:stretch>
            <a:fillRect/>
          </a:stretch>
        </p:blipFill>
        <p:spPr bwMode="auto">
          <a:xfrm>
            <a:off x="93140" y="3204236"/>
            <a:ext cx="9037512" cy="1978046"/>
          </a:xfrm>
          <a:prstGeom prst="rect">
            <a:avLst/>
          </a:prstGeom>
          <a:noFill/>
          <a:ln w="9525">
            <a:noFill/>
            <a:miter lim="800000"/>
            <a:headEnd/>
            <a:tailEnd/>
          </a:ln>
        </p:spPr>
      </p:pic>
      <p:sp>
        <p:nvSpPr>
          <p:cNvPr id="2" name="Rectangle 1"/>
          <p:cNvSpPr/>
          <p:nvPr/>
        </p:nvSpPr>
        <p:spPr>
          <a:xfrm>
            <a:off x="2369782" y="5661248"/>
            <a:ext cx="4572000" cy="646331"/>
          </a:xfrm>
          <a:prstGeom prst="rect">
            <a:avLst/>
          </a:prstGeom>
        </p:spPr>
        <p:txBody>
          <a:bodyPr>
            <a:spAutoFit/>
          </a:bodyPr>
          <a:lstStyle/>
          <a:p>
            <a:r>
              <a:rPr lang="en-GB" b="1" dirty="0">
                <a:solidFill>
                  <a:srgbClr val="0070C0"/>
                </a:solidFill>
              </a:rPr>
              <a:t>Blue Spot </a:t>
            </a:r>
            <a:r>
              <a:rPr lang="en-GB" dirty="0"/>
              <a:t>= Siltstone-shale boundaries; </a:t>
            </a:r>
          </a:p>
          <a:p>
            <a:r>
              <a:rPr lang="en-GB" b="1" dirty="0">
                <a:solidFill>
                  <a:srgbClr val="00B050"/>
                </a:solidFill>
              </a:rPr>
              <a:t>Green Spot </a:t>
            </a:r>
            <a:r>
              <a:rPr lang="en-GB" dirty="0"/>
              <a:t>= Grit-shale boundaries</a:t>
            </a:r>
          </a:p>
        </p:txBody>
      </p:sp>
    </p:spTree>
    <p:extLst>
      <p:ext uri="{BB962C8B-B14F-4D97-AF65-F5344CB8AC3E}">
        <p14:creationId xmlns:p14="http://schemas.microsoft.com/office/powerpoint/2010/main" val="3567018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2" cstate="print"/>
          <a:srcRect/>
          <a:stretch>
            <a:fillRect/>
          </a:stretch>
        </p:blipFill>
        <p:spPr bwMode="auto">
          <a:xfrm>
            <a:off x="6167" y="3501008"/>
            <a:ext cx="9073008" cy="1978046"/>
          </a:xfrm>
          <a:prstGeom prst="rect">
            <a:avLst/>
          </a:prstGeom>
          <a:noFill/>
          <a:ln w="9525">
            <a:noFill/>
            <a:miter lim="800000"/>
            <a:headEnd/>
            <a:tailEnd/>
          </a:ln>
        </p:spPr>
      </p:pic>
      <p:sp>
        <p:nvSpPr>
          <p:cNvPr id="7" name="Rectangle 6"/>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8" name="TextBox 7"/>
          <p:cNvSpPr txBox="1"/>
          <p:nvPr/>
        </p:nvSpPr>
        <p:spPr>
          <a:xfrm>
            <a:off x="251520" y="764704"/>
            <a:ext cx="8424936" cy="203132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Font typeface="+mj-lt"/>
              <a:buAutoNum type="alphaLcParenR" startAt="3"/>
            </a:pPr>
            <a:r>
              <a:rPr lang="en-GB" dirty="0" smtClean="0"/>
              <a:t>Now the beds can be drawn on. </a:t>
            </a:r>
            <a:r>
              <a:rPr lang="en-GB" b="1" dirty="0" smtClean="0">
                <a:solidFill>
                  <a:srgbClr val="0070C0"/>
                </a:solidFill>
              </a:rPr>
              <a:t>Remember to use solid lines where the actual boundaries are and dotted lines for where the boundaries are unknown as well as where they would of extended to above ground level prior to erosion.</a:t>
            </a:r>
          </a:p>
          <a:p>
            <a:pPr marL="342900" indent="-342900"/>
            <a:r>
              <a:rPr lang="en-GB" b="1" dirty="0" smtClean="0"/>
              <a:t>	</a:t>
            </a:r>
            <a:endParaRPr lang="es-ES" b="1" dirty="0" smtClean="0"/>
          </a:p>
        </p:txBody>
      </p:sp>
      <p:pic>
        <p:nvPicPr>
          <p:cNvPr id="4098" name="Picture 2"/>
          <p:cNvPicPr>
            <a:picLocks noChangeAspect="1" noChangeArrowheads="1"/>
          </p:cNvPicPr>
          <p:nvPr/>
        </p:nvPicPr>
        <p:blipFill>
          <a:blip r:embed="rId3" cstate="print"/>
          <a:srcRect/>
          <a:stretch>
            <a:fillRect/>
          </a:stretch>
        </p:blipFill>
        <p:spPr bwMode="auto">
          <a:xfrm>
            <a:off x="6167" y="3284984"/>
            <a:ext cx="9144000" cy="2300025"/>
          </a:xfrm>
          <a:prstGeom prst="rect">
            <a:avLst/>
          </a:prstGeom>
          <a:noFill/>
          <a:ln w="9525">
            <a:noFill/>
            <a:miter lim="800000"/>
            <a:headEnd/>
            <a:tailEnd/>
          </a:ln>
        </p:spPr>
      </p:pic>
      <p:pic>
        <p:nvPicPr>
          <p:cNvPr id="9" name="Picture 5"/>
          <p:cNvPicPr>
            <a:picLocks noChangeAspect="1" noChangeArrowheads="1"/>
          </p:cNvPicPr>
          <p:nvPr/>
        </p:nvPicPr>
        <p:blipFill>
          <a:blip r:embed="rId4" cstate="print"/>
          <a:srcRect/>
          <a:stretch>
            <a:fillRect/>
          </a:stretch>
        </p:blipFill>
        <p:spPr bwMode="auto">
          <a:xfrm>
            <a:off x="539552" y="5585009"/>
            <a:ext cx="2736304" cy="1162711"/>
          </a:xfrm>
          <a:prstGeom prst="rect">
            <a:avLst/>
          </a:prstGeom>
          <a:noFill/>
          <a:ln w="9525">
            <a:noFill/>
            <a:miter lim="800000"/>
            <a:headEnd/>
            <a:tailEnd/>
          </a:ln>
        </p:spPr>
      </p:pic>
      <p:sp>
        <p:nvSpPr>
          <p:cNvPr id="10" name="TextBox 9"/>
          <p:cNvSpPr txBox="1"/>
          <p:nvPr/>
        </p:nvSpPr>
        <p:spPr>
          <a:xfrm>
            <a:off x="3847698" y="5870802"/>
            <a:ext cx="4900765" cy="646331"/>
          </a:xfrm>
          <a:prstGeom prst="rect">
            <a:avLst/>
          </a:prstGeom>
          <a:noFill/>
        </p:spPr>
        <p:txBody>
          <a:bodyPr wrap="square" rtlCol="0">
            <a:spAutoFit/>
          </a:bodyPr>
          <a:lstStyle/>
          <a:p>
            <a:r>
              <a:rPr lang="en-GB" b="1" dirty="0" smtClean="0">
                <a:solidFill>
                  <a:srgbClr val="0070C0"/>
                </a:solidFill>
              </a:rPr>
              <a:t>Blue Spot </a:t>
            </a:r>
            <a:r>
              <a:rPr lang="en-GB" dirty="0" smtClean="0"/>
              <a:t>= Siltstone-shale boundaries; </a:t>
            </a:r>
          </a:p>
          <a:p>
            <a:r>
              <a:rPr lang="en-GB" b="1" dirty="0" smtClean="0">
                <a:solidFill>
                  <a:srgbClr val="00B050"/>
                </a:solidFill>
              </a:rPr>
              <a:t>Green Spot </a:t>
            </a:r>
            <a:r>
              <a:rPr lang="en-GB" dirty="0" smtClean="0"/>
              <a:t>= Grit-shale boundaries</a:t>
            </a:r>
            <a:endParaRPr lang="en-GB" dirty="0"/>
          </a:p>
        </p:txBody>
      </p:sp>
      <p:sp>
        <p:nvSpPr>
          <p:cNvPr id="2" name="Rectangle 1"/>
          <p:cNvSpPr/>
          <p:nvPr/>
        </p:nvSpPr>
        <p:spPr>
          <a:xfrm>
            <a:off x="1698355" y="2796029"/>
            <a:ext cx="5688632" cy="369332"/>
          </a:xfrm>
          <a:prstGeom prst="rect">
            <a:avLst/>
          </a:prstGeom>
        </p:spPr>
        <p:txBody>
          <a:bodyPr wrap="square">
            <a:spAutoFit/>
          </a:bodyPr>
          <a:lstStyle/>
          <a:p>
            <a:r>
              <a:rPr lang="en-GB" b="1" dirty="0"/>
              <a:t>True thickness of the shale bed (t) = </a:t>
            </a:r>
            <a:r>
              <a:rPr lang="en-GB" b="1" dirty="0" smtClean="0"/>
              <a:t>214 </a:t>
            </a:r>
            <a:r>
              <a:rPr lang="en-GB" b="1" dirty="0"/>
              <a:t>m </a:t>
            </a:r>
          </a:p>
        </p:txBody>
      </p:sp>
    </p:spTree>
    <p:extLst>
      <p:ext uri="{BB962C8B-B14F-4D97-AF65-F5344CB8AC3E}">
        <p14:creationId xmlns:p14="http://schemas.microsoft.com/office/powerpoint/2010/main" val="160714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899592" y="1412777"/>
            <a:ext cx="6552728" cy="4213752"/>
          </a:xfrm>
          <a:prstGeom prst="rect">
            <a:avLst/>
          </a:prstGeom>
          <a:noFill/>
          <a:ln w="9525">
            <a:noFill/>
            <a:miter lim="800000"/>
            <a:headEnd/>
            <a:tailEnd/>
          </a:ln>
        </p:spPr>
      </p:pic>
      <p:sp>
        <p:nvSpPr>
          <p:cNvPr id="7" name="Rectangle 6"/>
          <p:cNvSpPr/>
          <p:nvPr/>
        </p:nvSpPr>
        <p:spPr>
          <a:xfrm>
            <a:off x="2337181" y="113191"/>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8" name="TextBox 7"/>
          <p:cNvSpPr txBox="1"/>
          <p:nvPr/>
        </p:nvSpPr>
        <p:spPr>
          <a:xfrm>
            <a:off x="260874" y="561454"/>
            <a:ext cx="842493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Font typeface="+mj-lt"/>
              <a:buAutoNum type="alphaLcParenR" startAt="4"/>
            </a:pPr>
            <a:r>
              <a:rPr lang="en-GB" dirty="0" smtClean="0"/>
              <a:t> Now you have drawn the cross section you can place the axis on the folds.</a:t>
            </a:r>
          </a:p>
        </p:txBody>
      </p:sp>
      <p:pic>
        <p:nvPicPr>
          <p:cNvPr id="5" name="Picture 2"/>
          <p:cNvPicPr>
            <a:picLocks noChangeAspect="1" noChangeArrowheads="1"/>
          </p:cNvPicPr>
          <p:nvPr/>
        </p:nvPicPr>
        <p:blipFill>
          <a:blip r:embed="rId3" cstate="print"/>
          <a:srcRect/>
          <a:stretch>
            <a:fillRect/>
          </a:stretch>
        </p:blipFill>
        <p:spPr bwMode="auto">
          <a:xfrm>
            <a:off x="683568" y="5633864"/>
            <a:ext cx="7128792" cy="1224136"/>
          </a:xfrm>
          <a:prstGeom prst="rect">
            <a:avLst/>
          </a:prstGeom>
          <a:noFill/>
          <a:ln w="9525">
            <a:noFill/>
            <a:miter lim="800000"/>
            <a:headEnd/>
            <a:tailEnd/>
          </a:ln>
        </p:spPr>
      </p:pic>
      <p:pic>
        <p:nvPicPr>
          <p:cNvPr id="6" name="Picture 5"/>
          <p:cNvPicPr>
            <a:picLocks noChangeAspect="1" noChangeArrowheads="1"/>
          </p:cNvPicPr>
          <p:nvPr/>
        </p:nvPicPr>
        <p:blipFill>
          <a:blip r:embed="rId4" cstate="print"/>
          <a:srcRect/>
          <a:stretch>
            <a:fillRect/>
          </a:stretch>
        </p:blipFill>
        <p:spPr bwMode="auto">
          <a:xfrm>
            <a:off x="7380313" y="1484784"/>
            <a:ext cx="1584176" cy="798440"/>
          </a:xfrm>
          <a:prstGeom prst="rect">
            <a:avLst/>
          </a:prstGeom>
          <a:noFill/>
          <a:ln w="9525">
            <a:noFill/>
            <a:miter lim="800000"/>
            <a:headEnd/>
            <a:tailEnd/>
          </a:ln>
        </p:spPr>
      </p:pic>
      <p:sp>
        <p:nvSpPr>
          <p:cNvPr id="2" name="TextBox 1"/>
          <p:cNvSpPr txBox="1"/>
          <p:nvPr/>
        </p:nvSpPr>
        <p:spPr>
          <a:xfrm>
            <a:off x="2555776" y="5496947"/>
            <a:ext cx="1224136" cy="276999"/>
          </a:xfrm>
          <a:prstGeom prst="rect">
            <a:avLst/>
          </a:prstGeom>
          <a:noFill/>
        </p:spPr>
        <p:txBody>
          <a:bodyPr wrap="square" rtlCol="0">
            <a:spAutoFit/>
          </a:bodyPr>
          <a:lstStyle/>
          <a:p>
            <a:pPr algn="ctr"/>
            <a:r>
              <a:rPr lang="en-GB" sz="1200" b="1" dirty="0" smtClean="0">
                <a:solidFill>
                  <a:srgbClr val="0070C0"/>
                </a:solidFill>
              </a:rPr>
              <a:t>Syncline</a:t>
            </a:r>
            <a:endParaRPr lang="en-GB" sz="1200" b="1" dirty="0">
              <a:solidFill>
                <a:srgbClr val="0070C0"/>
              </a:solidFill>
            </a:endParaRPr>
          </a:p>
        </p:txBody>
      </p:sp>
      <p:sp>
        <p:nvSpPr>
          <p:cNvPr id="3" name="Rectangle 2"/>
          <p:cNvSpPr/>
          <p:nvPr/>
        </p:nvSpPr>
        <p:spPr>
          <a:xfrm>
            <a:off x="4975194" y="5495364"/>
            <a:ext cx="854721" cy="276999"/>
          </a:xfrm>
          <a:prstGeom prst="rect">
            <a:avLst/>
          </a:prstGeom>
        </p:spPr>
        <p:txBody>
          <a:bodyPr wrap="none">
            <a:spAutoFit/>
          </a:bodyPr>
          <a:lstStyle/>
          <a:p>
            <a:pPr algn="ctr"/>
            <a:r>
              <a:rPr lang="en-GB" sz="1200" b="1" dirty="0" smtClean="0">
                <a:solidFill>
                  <a:srgbClr val="0070C0"/>
                </a:solidFill>
              </a:rPr>
              <a:t>Anticline</a:t>
            </a:r>
            <a:endParaRPr lang="en-GB" sz="1200" b="1" dirty="0">
              <a:solidFill>
                <a:srgbClr val="0070C0"/>
              </a:solidFill>
            </a:endParaRPr>
          </a:p>
        </p:txBody>
      </p:sp>
      <p:cxnSp>
        <p:nvCxnSpPr>
          <p:cNvPr id="9" name="Straight Arrow Connector 8"/>
          <p:cNvCxnSpPr/>
          <p:nvPr/>
        </p:nvCxnSpPr>
        <p:spPr>
          <a:xfrm>
            <a:off x="5109711" y="1959099"/>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2" name="Straight Arrow Connector 11"/>
          <p:cNvCxnSpPr/>
          <p:nvPr/>
        </p:nvCxnSpPr>
        <p:spPr>
          <a:xfrm>
            <a:off x="5109710" y="2636912"/>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3" name="Straight Arrow Connector 12"/>
          <p:cNvCxnSpPr/>
          <p:nvPr/>
        </p:nvCxnSpPr>
        <p:spPr>
          <a:xfrm>
            <a:off x="5091999" y="3284984"/>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4" name="Straight Arrow Connector 13"/>
          <p:cNvCxnSpPr/>
          <p:nvPr/>
        </p:nvCxnSpPr>
        <p:spPr>
          <a:xfrm>
            <a:off x="5091998" y="3933056"/>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a:off x="5109711" y="4581128"/>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6" name="Straight Arrow Connector 15"/>
          <p:cNvCxnSpPr/>
          <p:nvPr/>
        </p:nvCxnSpPr>
        <p:spPr>
          <a:xfrm>
            <a:off x="5091997" y="5229200"/>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07538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5536" y="1484784"/>
            <a:ext cx="6624736" cy="1754326"/>
          </a:xfrm>
          <a:prstGeom prst="rect">
            <a:avLst/>
          </a:prstGeom>
        </p:spPr>
        <p:txBody>
          <a:bodyPr wrap="square">
            <a:spAutoFit/>
          </a:bodyPr>
          <a:lstStyle/>
          <a:p>
            <a:r>
              <a:rPr lang="en-GB" dirty="0" smtClean="0"/>
              <a:t>In the exercises 3 and 4, we have worked through how to:</a:t>
            </a:r>
          </a:p>
          <a:p>
            <a:endParaRPr lang="en-GB" dirty="0"/>
          </a:p>
          <a:p>
            <a:endParaRPr lang="en-GB" dirty="0" smtClean="0"/>
          </a:p>
          <a:p>
            <a:pPr lvl="4">
              <a:buFont typeface="Arial" pitchFamily="34" charset="0"/>
              <a:buChar char="•"/>
            </a:pPr>
            <a:r>
              <a:rPr lang="en-GB" dirty="0" smtClean="0"/>
              <a:t> Construct cross sections of dipping beds.</a:t>
            </a:r>
          </a:p>
          <a:p>
            <a:pPr lvl="4">
              <a:buFont typeface="Arial" pitchFamily="34" charset="0"/>
              <a:buChar char="•"/>
            </a:pPr>
            <a:r>
              <a:rPr lang="en-GB" dirty="0" smtClean="0"/>
              <a:t> Construct cross sections of folded beds using</a:t>
            </a:r>
          </a:p>
          <a:p>
            <a:pPr lvl="4"/>
            <a:r>
              <a:rPr lang="en-GB" dirty="0"/>
              <a:t> </a:t>
            </a:r>
            <a:r>
              <a:rPr lang="en-GB" dirty="0" smtClean="0"/>
              <a:t>  structural contour points.</a:t>
            </a:r>
            <a:endParaRPr lang="en-GB" dirty="0"/>
          </a:p>
        </p:txBody>
      </p:sp>
      <p:sp>
        <p:nvSpPr>
          <p:cNvPr id="8" name="TextBox 7"/>
          <p:cNvSpPr txBox="1"/>
          <p:nvPr/>
        </p:nvSpPr>
        <p:spPr>
          <a:xfrm>
            <a:off x="404493" y="769059"/>
            <a:ext cx="1808700" cy="584775"/>
          </a:xfrm>
          <a:prstGeom prst="rect">
            <a:avLst/>
          </a:prstGeom>
          <a:noFill/>
        </p:spPr>
        <p:txBody>
          <a:bodyPr wrap="none" rtlCol="0">
            <a:spAutoFit/>
          </a:bodyPr>
          <a:lstStyle/>
          <a:p>
            <a:r>
              <a:rPr lang="en-GB" sz="3200" b="1" dirty="0" smtClean="0"/>
              <a:t>Summary</a:t>
            </a:r>
            <a:endParaRPr lang="en-GB" sz="3200" b="1" dirty="0"/>
          </a:p>
        </p:txBody>
      </p:sp>
    </p:spTree>
    <p:extLst>
      <p:ext uri="{BB962C8B-B14F-4D97-AF65-F5344CB8AC3E}">
        <p14:creationId xmlns:p14="http://schemas.microsoft.com/office/powerpoint/2010/main" val="216523800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5691" y="404461"/>
            <a:ext cx="2772556" cy="258326"/>
          </a:xfrm>
          <a:prstGeom prst="rect">
            <a:avLst/>
          </a:prstGeom>
        </p:spPr>
        <p:txBody>
          <a:bodyPr vert="horz" wrap="square" lIns="0" tIns="0" rIns="0" bIns="0" rtlCol="0">
            <a:noAutofit/>
          </a:bodyPr>
          <a:lstStyle/>
          <a:p>
            <a:pPr marL="11135"/>
            <a:endParaRPr sz="1600" dirty="0">
              <a:latin typeface="Franklin Gothic Medium"/>
              <a:cs typeface="Franklin Gothic Medium"/>
            </a:endParaRPr>
          </a:p>
        </p:txBody>
      </p:sp>
      <p:sp>
        <p:nvSpPr>
          <p:cNvPr id="3" name="object 3"/>
          <p:cNvSpPr txBox="1"/>
          <p:nvPr/>
        </p:nvSpPr>
        <p:spPr>
          <a:xfrm>
            <a:off x="7820225" y="823551"/>
            <a:ext cx="544182" cy="176053"/>
          </a:xfrm>
          <a:prstGeom prst="rect">
            <a:avLst/>
          </a:prstGeom>
        </p:spPr>
        <p:txBody>
          <a:bodyPr vert="horz" wrap="square" lIns="0" tIns="0" rIns="0" bIns="0" rtlCol="0">
            <a:noAutofit/>
          </a:bodyPr>
          <a:lstStyle/>
          <a:p>
            <a:pPr marL="11135"/>
            <a:r>
              <a:rPr sz="1100" dirty="0">
                <a:solidFill>
                  <a:srgbClr val="FFFFFF"/>
                </a:solidFill>
                <a:latin typeface="Arial"/>
                <a:cs typeface="Arial"/>
              </a:rPr>
              <a:t>Contents</a:t>
            </a:r>
            <a:endParaRPr sz="1100">
              <a:latin typeface="Arial"/>
              <a:cs typeface="Arial"/>
            </a:endParaRPr>
          </a:p>
        </p:txBody>
      </p:sp>
      <p:sp>
        <p:nvSpPr>
          <p:cNvPr id="4" name="object 4"/>
          <p:cNvSpPr txBox="1"/>
          <p:nvPr/>
        </p:nvSpPr>
        <p:spPr>
          <a:xfrm>
            <a:off x="554048" y="1630626"/>
            <a:ext cx="2806262" cy="1461352"/>
          </a:xfrm>
          <a:prstGeom prst="rect">
            <a:avLst/>
          </a:prstGeom>
        </p:spPr>
        <p:txBody>
          <a:bodyPr vert="horz" wrap="square" lIns="0" tIns="0" rIns="0" bIns="0" rtlCol="0">
            <a:noAutofit/>
          </a:bodyPr>
          <a:lstStyle/>
          <a:p>
            <a:pPr>
              <a:lnSpc>
                <a:spcPts val="658"/>
              </a:lnSpc>
              <a:spcBef>
                <a:spcPts val="18"/>
              </a:spcBef>
            </a:pPr>
            <a:endParaRPr sz="700" dirty="0"/>
          </a:p>
          <a:p>
            <a:pPr marL="11135" marR="11135" algn="just">
              <a:lnSpc>
                <a:spcPct val="111100"/>
              </a:lnSpc>
            </a:pPr>
            <a:r>
              <a:rPr sz="2000" dirty="0">
                <a:cs typeface="Arial"/>
              </a:rPr>
              <a:t>Structure </a:t>
            </a:r>
            <a:r>
              <a:rPr sz="2000" spc="-145" dirty="0">
                <a:cs typeface="Arial"/>
              </a:rPr>
              <a:t> </a:t>
            </a:r>
            <a:r>
              <a:rPr sz="2000" dirty="0">
                <a:cs typeface="Arial"/>
              </a:rPr>
              <a:t>contours </a:t>
            </a:r>
            <a:r>
              <a:rPr sz="2000" spc="-145" dirty="0">
                <a:cs typeface="Arial"/>
              </a:rPr>
              <a:t> </a:t>
            </a:r>
            <a:r>
              <a:rPr sz="2000" dirty="0">
                <a:cs typeface="Arial"/>
              </a:rPr>
              <a:t>across </a:t>
            </a:r>
            <a:r>
              <a:rPr sz="2000" spc="-145" dirty="0">
                <a:cs typeface="Arial"/>
              </a:rPr>
              <a:t> </a:t>
            </a:r>
            <a:r>
              <a:rPr sz="2000" dirty="0">
                <a:cs typeface="Arial"/>
              </a:rPr>
              <a:t>faulted </a:t>
            </a:r>
            <a:r>
              <a:rPr sz="2000" spc="-145" dirty="0">
                <a:cs typeface="Arial"/>
              </a:rPr>
              <a:t> </a:t>
            </a:r>
            <a:r>
              <a:rPr sz="2000" dirty="0">
                <a:cs typeface="Arial"/>
              </a:rPr>
              <a:t>surfaces </a:t>
            </a:r>
            <a:r>
              <a:rPr sz="2000" spc="-145" dirty="0">
                <a:cs typeface="Arial"/>
              </a:rPr>
              <a:t> </a:t>
            </a:r>
            <a:r>
              <a:rPr sz="2000" dirty="0">
                <a:cs typeface="Arial"/>
              </a:rPr>
              <a:t>can be </a:t>
            </a:r>
            <a:r>
              <a:rPr sz="2000" spc="-118" dirty="0">
                <a:cs typeface="Arial"/>
              </a:rPr>
              <a:t> </a:t>
            </a:r>
            <a:r>
              <a:rPr sz="2000" dirty="0">
                <a:cs typeface="Arial"/>
              </a:rPr>
              <a:t>drawn </a:t>
            </a:r>
            <a:r>
              <a:rPr sz="2000" spc="-123" dirty="0">
                <a:cs typeface="Arial"/>
              </a:rPr>
              <a:t> </a:t>
            </a:r>
            <a:r>
              <a:rPr sz="2000" dirty="0">
                <a:cs typeface="Arial"/>
              </a:rPr>
              <a:t>in </a:t>
            </a:r>
            <a:r>
              <a:rPr sz="2000" spc="-118" dirty="0">
                <a:cs typeface="Arial"/>
              </a:rPr>
              <a:t> </a:t>
            </a:r>
            <a:r>
              <a:rPr sz="2000" dirty="0">
                <a:cs typeface="Arial"/>
              </a:rPr>
              <a:t>the </a:t>
            </a:r>
            <a:r>
              <a:rPr sz="2000" spc="-118" dirty="0">
                <a:cs typeface="Arial"/>
              </a:rPr>
              <a:t> </a:t>
            </a:r>
            <a:r>
              <a:rPr sz="2000" dirty="0">
                <a:cs typeface="Arial"/>
              </a:rPr>
              <a:t>same </a:t>
            </a:r>
            <a:r>
              <a:rPr sz="2000" spc="-118" dirty="0">
                <a:cs typeface="Arial"/>
              </a:rPr>
              <a:t> </a:t>
            </a:r>
            <a:r>
              <a:rPr sz="2000" dirty="0">
                <a:cs typeface="Arial"/>
              </a:rPr>
              <a:t>way </a:t>
            </a:r>
            <a:r>
              <a:rPr sz="2000" spc="-118" dirty="0">
                <a:cs typeface="Arial"/>
              </a:rPr>
              <a:t> </a:t>
            </a:r>
            <a:r>
              <a:rPr sz="2000" dirty="0">
                <a:cs typeface="Arial"/>
              </a:rPr>
              <a:t>as </a:t>
            </a:r>
            <a:r>
              <a:rPr sz="2000" spc="-118" dirty="0">
                <a:cs typeface="Arial"/>
              </a:rPr>
              <a:t> </a:t>
            </a:r>
            <a:r>
              <a:rPr sz="2000" dirty="0">
                <a:cs typeface="Arial"/>
              </a:rPr>
              <a:t>across </a:t>
            </a:r>
            <a:r>
              <a:rPr sz="2000" spc="-118" dirty="0">
                <a:cs typeface="Arial"/>
              </a:rPr>
              <a:t> </a:t>
            </a:r>
            <a:r>
              <a:rPr sz="2000" dirty="0">
                <a:cs typeface="Arial"/>
              </a:rPr>
              <a:t>bedding surface</a:t>
            </a:r>
            <a:r>
              <a:rPr sz="2000" dirty="0" smtClean="0">
                <a:cs typeface="Arial"/>
              </a:rPr>
              <a:t>.</a:t>
            </a:r>
            <a:endParaRPr lang="en-GB" sz="2000" dirty="0" smtClean="0">
              <a:cs typeface="Arial"/>
            </a:endParaRPr>
          </a:p>
          <a:p>
            <a:pPr marL="11135" marR="11135" algn="just">
              <a:lnSpc>
                <a:spcPct val="111100"/>
              </a:lnSpc>
            </a:pPr>
            <a:endParaRPr lang="en-GB" sz="2000" dirty="0" smtClean="0">
              <a:cs typeface="Arial"/>
            </a:endParaRPr>
          </a:p>
          <a:p>
            <a:pPr marL="11135" marR="11135" algn="just">
              <a:lnSpc>
                <a:spcPct val="111100"/>
              </a:lnSpc>
            </a:pPr>
            <a:r>
              <a:rPr sz="2000" spc="-100" dirty="0" smtClean="0">
                <a:cs typeface="Arial"/>
              </a:rPr>
              <a:t> </a:t>
            </a:r>
            <a:r>
              <a:rPr sz="2000" dirty="0">
                <a:cs typeface="Arial"/>
              </a:rPr>
              <a:t>Map</a:t>
            </a:r>
            <a:r>
              <a:rPr sz="2000" spc="96" dirty="0">
                <a:cs typeface="Arial"/>
              </a:rPr>
              <a:t> </a:t>
            </a:r>
            <a:r>
              <a:rPr lang="en-GB" sz="2000" dirty="0">
                <a:cs typeface="Arial"/>
              </a:rPr>
              <a:t>6</a:t>
            </a:r>
            <a:r>
              <a:rPr sz="2000" spc="96" dirty="0" smtClean="0">
                <a:cs typeface="Arial"/>
              </a:rPr>
              <a:t> </a:t>
            </a:r>
            <a:r>
              <a:rPr sz="2000" dirty="0" smtClean="0">
                <a:cs typeface="Arial"/>
              </a:rPr>
              <a:t>shows</a:t>
            </a:r>
            <a:r>
              <a:rPr lang="en-GB" sz="2000" dirty="0" smtClean="0">
                <a:cs typeface="Arial"/>
              </a:rPr>
              <a:t>:</a:t>
            </a:r>
          </a:p>
          <a:p>
            <a:pPr marL="11135" marR="11135" algn="just">
              <a:lnSpc>
                <a:spcPct val="111100"/>
              </a:lnSpc>
            </a:pPr>
            <a:endParaRPr lang="en-GB" sz="2000" dirty="0" smtClean="0">
              <a:cs typeface="Arial"/>
            </a:endParaRPr>
          </a:p>
          <a:p>
            <a:pPr marL="11135" marR="11135" algn="just">
              <a:lnSpc>
                <a:spcPct val="111100"/>
              </a:lnSpc>
            </a:pPr>
            <a:r>
              <a:rPr lang="en-GB" sz="2000" b="1" dirty="0" smtClean="0">
                <a:solidFill>
                  <a:srgbClr val="0070C0"/>
                </a:solidFill>
                <a:cs typeface="Arial"/>
              </a:rPr>
              <a:t>A </a:t>
            </a:r>
            <a:r>
              <a:rPr sz="2000" b="1" dirty="0" smtClean="0">
                <a:solidFill>
                  <a:srgbClr val="0070C0"/>
                </a:solidFill>
                <a:cs typeface="Arial"/>
              </a:rPr>
              <a:t>coal</a:t>
            </a:r>
            <a:r>
              <a:rPr sz="2000" b="1" spc="92" dirty="0" smtClean="0">
                <a:solidFill>
                  <a:srgbClr val="0070C0"/>
                </a:solidFill>
                <a:cs typeface="Arial"/>
              </a:rPr>
              <a:t> </a:t>
            </a:r>
            <a:r>
              <a:rPr sz="2000" b="1" dirty="0">
                <a:solidFill>
                  <a:srgbClr val="0070C0"/>
                </a:solidFill>
                <a:cs typeface="Arial"/>
              </a:rPr>
              <a:t>seam</a:t>
            </a:r>
            <a:r>
              <a:rPr sz="2000" b="1" spc="96" dirty="0">
                <a:solidFill>
                  <a:srgbClr val="0070C0"/>
                </a:solidFill>
                <a:cs typeface="Arial"/>
              </a:rPr>
              <a:t> </a:t>
            </a:r>
            <a:r>
              <a:rPr sz="1600" b="1" dirty="0">
                <a:solidFill>
                  <a:srgbClr val="0070C0"/>
                </a:solidFill>
                <a:cs typeface="Arial"/>
              </a:rPr>
              <a:t>(thin</a:t>
            </a:r>
            <a:r>
              <a:rPr sz="1600" b="1" spc="96" dirty="0">
                <a:solidFill>
                  <a:srgbClr val="0070C0"/>
                </a:solidFill>
                <a:cs typeface="Arial"/>
              </a:rPr>
              <a:t> </a:t>
            </a:r>
            <a:r>
              <a:rPr sz="1600" b="1" dirty="0">
                <a:solidFill>
                  <a:srgbClr val="0070C0"/>
                </a:solidFill>
                <a:cs typeface="Arial"/>
              </a:rPr>
              <a:t>black line</a:t>
            </a:r>
            <a:r>
              <a:rPr sz="1600" b="1" dirty="0" smtClean="0">
                <a:solidFill>
                  <a:srgbClr val="0070C0"/>
                </a:solidFill>
                <a:cs typeface="Arial"/>
              </a:rPr>
              <a:t>)</a:t>
            </a:r>
            <a:endParaRPr lang="en-GB" sz="1600" b="1" dirty="0" smtClean="0">
              <a:solidFill>
                <a:srgbClr val="0070C0"/>
              </a:solidFill>
              <a:cs typeface="Arial"/>
            </a:endParaRPr>
          </a:p>
          <a:p>
            <a:pPr marL="11135" marR="11135" algn="just">
              <a:lnSpc>
                <a:spcPct val="111100"/>
              </a:lnSpc>
            </a:pPr>
            <a:r>
              <a:rPr lang="en-GB" sz="2000" b="1" dirty="0" smtClean="0">
                <a:solidFill>
                  <a:srgbClr val="0070C0"/>
                </a:solidFill>
                <a:cs typeface="Arial"/>
              </a:rPr>
              <a:t>A </a:t>
            </a:r>
            <a:r>
              <a:rPr sz="2000" b="1" dirty="0" smtClean="0">
                <a:solidFill>
                  <a:srgbClr val="0070C0"/>
                </a:solidFill>
                <a:cs typeface="Arial"/>
              </a:rPr>
              <a:t>dyke</a:t>
            </a:r>
            <a:r>
              <a:rPr sz="2000" b="1" spc="127" dirty="0" smtClean="0">
                <a:solidFill>
                  <a:srgbClr val="0070C0"/>
                </a:solidFill>
                <a:cs typeface="Arial"/>
              </a:rPr>
              <a:t> </a:t>
            </a:r>
            <a:r>
              <a:rPr sz="1600" b="1" dirty="0">
                <a:solidFill>
                  <a:srgbClr val="0070C0"/>
                </a:solidFill>
                <a:cs typeface="Arial"/>
              </a:rPr>
              <a:t>(thick</a:t>
            </a:r>
            <a:r>
              <a:rPr sz="1600" b="1" spc="127" dirty="0">
                <a:solidFill>
                  <a:srgbClr val="0070C0"/>
                </a:solidFill>
                <a:cs typeface="Arial"/>
              </a:rPr>
              <a:t> </a:t>
            </a:r>
            <a:r>
              <a:rPr sz="1600" b="1" dirty="0">
                <a:solidFill>
                  <a:srgbClr val="0070C0"/>
                </a:solidFill>
                <a:cs typeface="Arial"/>
              </a:rPr>
              <a:t>dark</a:t>
            </a:r>
            <a:r>
              <a:rPr sz="1600" b="1" spc="127" dirty="0">
                <a:solidFill>
                  <a:srgbClr val="0070C0"/>
                </a:solidFill>
                <a:cs typeface="Arial"/>
              </a:rPr>
              <a:t> </a:t>
            </a:r>
            <a:r>
              <a:rPr sz="1600" b="1" dirty="0">
                <a:solidFill>
                  <a:srgbClr val="0070C0"/>
                </a:solidFill>
                <a:cs typeface="Arial"/>
              </a:rPr>
              <a:t>grey</a:t>
            </a:r>
            <a:r>
              <a:rPr sz="1600" b="1" spc="127" dirty="0">
                <a:solidFill>
                  <a:srgbClr val="0070C0"/>
                </a:solidFill>
                <a:cs typeface="Arial"/>
              </a:rPr>
              <a:t> </a:t>
            </a:r>
            <a:r>
              <a:rPr sz="1600" b="1" dirty="0">
                <a:solidFill>
                  <a:srgbClr val="0070C0"/>
                </a:solidFill>
                <a:cs typeface="Arial"/>
              </a:rPr>
              <a:t>line</a:t>
            </a:r>
            <a:r>
              <a:rPr sz="1600" b="1" dirty="0" smtClean="0">
                <a:solidFill>
                  <a:srgbClr val="0070C0"/>
                </a:solidFill>
                <a:cs typeface="Arial"/>
              </a:rPr>
              <a:t>)</a:t>
            </a:r>
            <a:endParaRPr lang="en-GB" sz="1600" b="1" dirty="0" smtClean="0">
              <a:solidFill>
                <a:srgbClr val="0070C0"/>
              </a:solidFill>
              <a:cs typeface="Arial"/>
            </a:endParaRPr>
          </a:p>
          <a:p>
            <a:pPr marL="11135" marR="11135" algn="just">
              <a:lnSpc>
                <a:spcPct val="111100"/>
              </a:lnSpc>
            </a:pPr>
            <a:r>
              <a:rPr lang="en-GB" sz="2000" b="1" spc="127" dirty="0" smtClean="0">
                <a:solidFill>
                  <a:srgbClr val="0070C0"/>
                </a:solidFill>
                <a:cs typeface="Arial"/>
              </a:rPr>
              <a:t>This dyke is cut </a:t>
            </a:r>
            <a:r>
              <a:rPr sz="2000" b="1" dirty="0" smtClean="0">
                <a:solidFill>
                  <a:srgbClr val="0070C0"/>
                </a:solidFill>
                <a:cs typeface="Arial"/>
              </a:rPr>
              <a:t>by</a:t>
            </a:r>
            <a:r>
              <a:rPr sz="2000" b="1" spc="127" dirty="0" smtClean="0">
                <a:solidFill>
                  <a:srgbClr val="0070C0"/>
                </a:solidFill>
                <a:cs typeface="Arial"/>
              </a:rPr>
              <a:t> </a:t>
            </a:r>
            <a:r>
              <a:rPr sz="2000" b="1" dirty="0">
                <a:solidFill>
                  <a:srgbClr val="0070C0"/>
                </a:solidFill>
                <a:cs typeface="Arial"/>
              </a:rPr>
              <a:t>a fault </a:t>
            </a:r>
            <a:r>
              <a:rPr sz="1600" b="1" dirty="0">
                <a:solidFill>
                  <a:srgbClr val="0070C0"/>
                </a:solidFill>
                <a:cs typeface="Arial"/>
              </a:rPr>
              <a:t>(red line</a:t>
            </a:r>
            <a:r>
              <a:rPr sz="1600" b="1" dirty="0" smtClean="0">
                <a:solidFill>
                  <a:srgbClr val="0070C0"/>
                </a:solidFill>
                <a:cs typeface="Arial"/>
              </a:rPr>
              <a:t>)</a:t>
            </a:r>
            <a:r>
              <a:rPr lang="en-GB" sz="1600" b="1" dirty="0" smtClean="0">
                <a:solidFill>
                  <a:srgbClr val="0070C0"/>
                </a:solidFill>
                <a:cs typeface="Arial"/>
              </a:rPr>
              <a:t> </a:t>
            </a:r>
            <a:r>
              <a:rPr lang="en-GB" sz="2000" b="1" dirty="0" smtClean="0">
                <a:solidFill>
                  <a:srgbClr val="0070C0"/>
                </a:solidFill>
                <a:cs typeface="Arial"/>
              </a:rPr>
              <a:t>which has displaced it.</a:t>
            </a:r>
            <a:endParaRPr sz="2000" b="1" dirty="0">
              <a:solidFill>
                <a:srgbClr val="0070C0"/>
              </a:solidFill>
              <a:cs typeface="Arial"/>
            </a:endParaRPr>
          </a:p>
        </p:txBody>
      </p:sp>
      <p:sp>
        <p:nvSpPr>
          <p:cNvPr id="5" name="object 5"/>
          <p:cNvSpPr/>
          <p:nvPr/>
        </p:nvSpPr>
        <p:spPr>
          <a:xfrm>
            <a:off x="3866803" y="5742882"/>
            <a:ext cx="4223571" cy="710453"/>
          </a:xfrm>
          <a:custGeom>
            <a:avLst/>
            <a:gdLst/>
            <a:ahLst/>
            <a:cxnLst/>
            <a:rect l="l" t="t" r="r" b="b"/>
            <a:pathLst>
              <a:path w="4933365" h="480402">
                <a:moveTo>
                  <a:pt x="0" y="480402"/>
                </a:moveTo>
                <a:lnTo>
                  <a:pt x="4933365" y="480402"/>
                </a:lnTo>
                <a:lnTo>
                  <a:pt x="4933365" y="0"/>
                </a:lnTo>
                <a:lnTo>
                  <a:pt x="0" y="0"/>
                </a:lnTo>
                <a:lnTo>
                  <a:pt x="0" y="480402"/>
                </a:lnTo>
                <a:close/>
              </a:path>
            </a:pathLst>
          </a:custGeom>
          <a:solidFill>
            <a:srgbClr val="4D4D4F"/>
          </a:solidFill>
        </p:spPr>
        <p:txBody>
          <a:bodyPr wrap="square" lIns="0" tIns="0" rIns="0" bIns="0" rtlCol="0">
            <a:noAutofit/>
          </a:bodyPr>
          <a:lstStyle/>
          <a:p>
            <a:endParaRPr/>
          </a:p>
        </p:txBody>
      </p:sp>
      <p:sp>
        <p:nvSpPr>
          <p:cNvPr id="6" name="object 6"/>
          <p:cNvSpPr/>
          <p:nvPr/>
        </p:nvSpPr>
        <p:spPr>
          <a:xfrm>
            <a:off x="4010422" y="5482452"/>
            <a:ext cx="3947663" cy="505375"/>
          </a:xfrm>
          <a:custGeom>
            <a:avLst/>
            <a:gdLst/>
            <a:ahLst/>
            <a:cxnLst/>
            <a:rect l="l" t="t" r="r" b="b"/>
            <a:pathLst>
              <a:path w="4611090" h="557783">
                <a:moveTo>
                  <a:pt x="0" y="557784"/>
                </a:moveTo>
                <a:lnTo>
                  <a:pt x="4611090" y="557784"/>
                </a:lnTo>
                <a:lnTo>
                  <a:pt x="4611090" y="0"/>
                </a:lnTo>
                <a:lnTo>
                  <a:pt x="0" y="0"/>
                </a:lnTo>
                <a:lnTo>
                  <a:pt x="0" y="557784"/>
                </a:lnTo>
                <a:close/>
              </a:path>
            </a:pathLst>
          </a:custGeom>
          <a:solidFill>
            <a:srgbClr val="FFFFFF"/>
          </a:solidFill>
        </p:spPr>
        <p:txBody>
          <a:bodyPr wrap="square" lIns="0" tIns="0" rIns="0" bIns="0" rtlCol="0">
            <a:noAutofit/>
          </a:bodyPr>
          <a:lstStyle/>
          <a:p>
            <a:endParaRPr/>
          </a:p>
        </p:txBody>
      </p:sp>
      <p:sp>
        <p:nvSpPr>
          <p:cNvPr id="7" name="object 7"/>
          <p:cNvSpPr/>
          <p:nvPr/>
        </p:nvSpPr>
        <p:spPr>
          <a:xfrm>
            <a:off x="4630219" y="1677079"/>
            <a:ext cx="1134005" cy="3946815"/>
          </a:xfrm>
          <a:custGeom>
            <a:avLst/>
            <a:gdLst/>
            <a:ahLst/>
            <a:cxnLst/>
            <a:rect l="l" t="t" r="r" b="b"/>
            <a:pathLst>
              <a:path w="1324581" h="4356114">
                <a:moveTo>
                  <a:pt x="264371" y="4356114"/>
                </a:moveTo>
                <a:lnTo>
                  <a:pt x="285403" y="4320028"/>
                </a:lnTo>
                <a:lnTo>
                  <a:pt x="311313" y="4269084"/>
                </a:lnTo>
                <a:lnTo>
                  <a:pt x="340919" y="4206873"/>
                </a:lnTo>
                <a:lnTo>
                  <a:pt x="373038" y="4136985"/>
                </a:lnTo>
                <a:lnTo>
                  <a:pt x="389670" y="4100285"/>
                </a:lnTo>
                <a:lnTo>
                  <a:pt x="406489" y="4063011"/>
                </a:lnTo>
                <a:lnTo>
                  <a:pt x="423344" y="4025614"/>
                </a:lnTo>
                <a:lnTo>
                  <a:pt x="440090" y="3988541"/>
                </a:lnTo>
                <a:lnTo>
                  <a:pt x="456578" y="3952242"/>
                </a:lnTo>
                <a:lnTo>
                  <a:pt x="472660" y="3917166"/>
                </a:lnTo>
                <a:lnTo>
                  <a:pt x="503017" y="3852476"/>
                </a:lnTo>
                <a:lnTo>
                  <a:pt x="529980" y="3798061"/>
                </a:lnTo>
                <a:lnTo>
                  <a:pt x="552366" y="3757513"/>
                </a:lnTo>
                <a:lnTo>
                  <a:pt x="559678" y="3744822"/>
                </a:lnTo>
                <a:lnTo>
                  <a:pt x="567163" y="3730690"/>
                </a:lnTo>
                <a:lnTo>
                  <a:pt x="574910" y="3715214"/>
                </a:lnTo>
                <a:lnTo>
                  <a:pt x="583012" y="3698491"/>
                </a:lnTo>
                <a:lnTo>
                  <a:pt x="591557" y="3680619"/>
                </a:lnTo>
                <a:lnTo>
                  <a:pt x="600638" y="3661694"/>
                </a:lnTo>
                <a:lnTo>
                  <a:pt x="620767" y="3621073"/>
                </a:lnTo>
                <a:lnTo>
                  <a:pt x="644125" y="3577404"/>
                </a:lnTo>
                <a:lnTo>
                  <a:pt x="671438" y="3531464"/>
                </a:lnTo>
                <a:lnTo>
                  <a:pt x="703429" y="3484029"/>
                </a:lnTo>
                <a:lnTo>
                  <a:pt x="740826" y="3435874"/>
                </a:lnTo>
                <a:lnTo>
                  <a:pt x="784354" y="3387776"/>
                </a:lnTo>
                <a:lnTo>
                  <a:pt x="834737" y="3340509"/>
                </a:lnTo>
                <a:lnTo>
                  <a:pt x="846784" y="3329688"/>
                </a:lnTo>
                <a:lnTo>
                  <a:pt x="861054" y="3316118"/>
                </a:lnTo>
                <a:lnTo>
                  <a:pt x="895223" y="3281885"/>
                </a:lnTo>
                <a:lnTo>
                  <a:pt x="935171" y="3240113"/>
                </a:lnTo>
                <a:lnTo>
                  <a:pt x="978824" y="3193105"/>
                </a:lnTo>
                <a:lnTo>
                  <a:pt x="1024110" y="3143164"/>
                </a:lnTo>
                <a:lnTo>
                  <a:pt x="1068954" y="3092592"/>
                </a:lnTo>
                <a:lnTo>
                  <a:pt x="1111284" y="3043692"/>
                </a:lnTo>
                <a:lnTo>
                  <a:pt x="1149026" y="2998767"/>
                </a:lnTo>
                <a:lnTo>
                  <a:pt x="1180107" y="2960120"/>
                </a:lnTo>
                <a:lnTo>
                  <a:pt x="1212293" y="2916030"/>
                </a:lnTo>
                <a:lnTo>
                  <a:pt x="1221844" y="2902726"/>
                </a:lnTo>
                <a:lnTo>
                  <a:pt x="1248578" y="2865611"/>
                </a:lnTo>
                <a:lnTo>
                  <a:pt x="1272069" y="2829498"/>
                </a:lnTo>
                <a:lnTo>
                  <a:pt x="1291840" y="2790278"/>
                </a:lnTo>
                <a:lnTo>
                  <a:pt x="1307416" y="2743845"/>
                </a:lnTo>
                <a:lnTo>
                  <a:pt x="1318320" y="2686093"/>
                </a:lnTo>
                <a:lnTo>
                  <a:pt x="1322760" y="2639275"/>
                </a:lnTo>
                <a:lnTo>
                  <a:pt x="1324581" y="2591699"/>
                </a:lnTo>
                <a:lnTo>
                  <a:pt x="1324439" y="2571992"/>
                </a:lnTo>
                <a:lnTo>
                  <a:pt x="1319688" y="2520980"/>
                </a:lnTo>
                <a:lnTo>
                  <a:pt x="1307486" y="2480157"/>
                </a:lnTo>
                <a:lnTo>
                  <a:pt x="1286596" y="2446983"/>
                </a:lnTo>
                <a:lnTo>
                  <a:pt x="1255782" y="2418918"/>
                </a:lnTo>
                <a:lnTo>
                  <a:pt x="1213807" y="2393421"/>
                </a:lnTo>
                <a:lnTo>
                  <a:pt x="1179012" y="2376594"/>
                </a:lnTo>
                <a:lnTo>
                  <a:pt x="1143917" y="2361369"/>
                </a:lnTo>
                <a:lnTo>
                  <a:pt x="1096548" y="2342549"/>
                </a:lnTo>
                <a:lnTo>
                  <a:pt x="1048189" y="2325041"/>
                </a:lnTo>
                <a:lnTo>
                  <a:pt x="999151" y="2308755"/>
                </a:lnTo>
                <a:lnTo>
                  <a:pt x="949741" y="2293600"/>
                </a:lnTo>
                <a:lnTo>
                  <a:pt x="900267" y="2279486"/>
                </a:lnTo>
                <a:lnTo>
                  <a:pt x="851039" y="2266323"/>
                </a:lnTo>
                <a:lnTo>
                  <a:pt x="834737" y="2262130"/>
                </a:lnTo>
                <a:lnTo>
                  <a:pt x="807021" y="2254228"/>
                </a:lnTo>
                <a:lnTo>
                  <a:pt x="751135" y="2233578"/>
                </a:lnTo>
                <a:lnTo>
                  <a:pt x="695415" y="2207337"/>
                </a:lnTo>
                <a:lnTo>
                  <a:pt x="640785" y="2176550"/>
                </a:lnTo>
                <a:lnTo>
                  <a:pt x="588169" y="2142259"/>
                </a:lnTo>
                <a:lnTo>
                  <a:pt x="538492" y="2105507"/>
                </a:lnTo>
                <a:lnTo>
                  <a:pt x="492677" y="2067338"/>
                </a:lnTo>
                <a:lnTo>
                  <a:pt x="451651" y="2028795"/>
                </a:lnTo>
                <a:lnTo>
                  <a:pt x="416336" y="1990922"/>
                </a:lnTo>
                <a:lnTo>
                  <a:pt x="387657" y="1954760"/>
                </a:lnTo>
                <a:lnTo>
                  <a:pt x="366492" y="1921860"/>
                </a:lnTo>
                <a:lnTo>
                  <a:pt x="346497" y="1885671"/>
                </a:lnTo>
                <a:lnTo>
                  <a:pt x="325859" y="1844599"/>
                </a:lnTo>
                <a:lnTo>
                  <a:pt x="305071" y="1800167"/>
                </a:lnTo>
                <a:lnTo>
                  <a:pt x="284623" y="1753898"/>
                </a:lnTo>
                <a:lnTo>
                  <a:pt x="265009" y="1707313"/>
                </a:lnTo>
                <a:lnTo>
                  <a:pt x="246720" y="1661937"/>
                </a:lnTo>
                <a:lnTo>
                  <a:pt x="230248" y="1619291"/>
                </a:lnTo>
                <a:lnTo>
                  <a:pt x="216085" y="1580899"/>
                </a:lnTo>
                <a:lnTo>
                  <a:pt x="200247" y="1534616"/>
                </a:lnTo>
                <a:lnTo>
                  <a:pt x="184085" y="1477549"/>
                </a:lnTo>
                <a:lnTo>
                  <a:pt x="169376" y="1413580"/>
                </a:lnTo>
                <a:lnTo>
                  <a:pt x="156036" y="1344346"/>
                </a:lnTo>
                <a:lnTo>
                  <a:pt x="143984" y="1271479"/>
                </a:lnTo>
                <a:lnTo>
                  <a:pt x="133138" y="1196616"/>
                </a:lnTo>
                <a:lnTo>
                  <a:pt x="123414" y="1121391"/>
                </a:lnTo>
                <a:lnTo>
                  <a:pt x="114731" y="1047437"/>
                </a:lnTo>
                <a:lnTo>
                  <a:pt x="107006" y="976391"/>
                </a:lnTo>
                <a:lnTo>
                  <a:pt x="100158" y="909885"/>
                </a:lnTo>
                <a:lnTo>
                  <a:pt x="94102" y="849556"/>
                </a:lnTo>
                <a:lnTo>
                  <a:pt x="90286" y="808922"/>
                </a:lnTo>
                <a:lnTo>
                  <a:pt x="86943" y="768150"/>
                </a:lnTo>
                <a:lnTo>
                  <a:pt x="84012" y="727240"/>
                </a:lnTo>
                <a:lnTo>
                  <a:pt x="81436" y="686193"/>
                </a:lnTo>
                <a:lnTo>
                  <a:pt x="79154" y="645008"/>
                </a:lnTo>
                <a:lnTo>
                  <a:pt x="77109" y="603687"/>
                </a:lnTo>
                <a:lnTo>
                  <a:pt x="75239" y="562229"/>
                </a:lnTo>
                <a:lnTo>
                  <a:pt x="73487" y="520634"/>
                </a:lnTo>
                <a:lnTo>
                  <a:pt x="71794" y="478903"/>
                </a:lnTo>
                <a:lnTo>
                  <a:pt x="70950" y="457987"/>
                </a:lnTo>
                <a:lnTo>
                  <a:pt x="70099" y="437037"/>
                </a:lnTo>
                <a:lnTo>
                  <a:pt x="67148" y="395065"/>
                </a:lnTo>
                <a:lnTo>
                  <a:pt x="61768" y="346363"/>
                </a:lnTo>
                <a:lnTo>
                  <a:pt x="54533" y="293310"/>
                </a:lnTo>
                <a:lnTo>
                  <a:pt x="46014" y="238285"/>
                </a:lnTo>
                <a:lnTo>
                  <a:pt x="36784" y="183668"/>
                </a:lnTo>
                <a:lnTo>
                  <a:pt x="27416" y="131840"/>
                </a:lnTo>
                <a:lnTo>
                  <a:pt x="18481" y="85179"/>
                </a:lnTo>
                <a:lnTo>
                  <a:pt x="10551" y="46065"/>
                </a:lnTo>
                <a:lnTo>
                  <a:pt x="1795" y="6752"/>
                </a:lnTo>
                <a:lnTo>
                  <a:pt x="0" y="0"/>
                </a:lnTo>
              </a:path>
            </a:pathLst>
          </a:custGeom>
          <a:ln w="17994">
            <a:solidFill>
              <a:srgbClr val="000000"/>
            </a:solidFill>
          </a:ln>
        </p:spPr>
        <p:txBody>
          <a:bodyPr wrap="square" lIns="0" tIns="0" rIns="0" bIns="0" rtlCol="0">
            <a:noAutofit/>
          </a:bodyPr>
          <a:lstStyle/>
          <a:p>
            <a:endParaRPr/>
          </a:p>
        </p:txBody>
      </p:sp>
      <p:sp>
        <p:nvSpPr>
          <p:cNvPr id="8" name="object 8"/>
          <p:cNvSpPr/>
          <p:nvPr/>
        </p:nvSpPr>
        <p:spPr>
          <a:xfrm>
            <a:off x="6318152" y="1679872"/>
            <a:ext cx="994583" cy="3945361"/>
          </a:xfrm>
          <a:custGeom>
            <a:avLst/>
            <a:gdLst/>
            <a:ahLst/>
            <a:cxnLst/>
            <a:rect l="l" t="t" r="r" b="b"/>
            <a:pathLst>
              <a:path w="1161728" h="4354509">
                <a:moveTo>
                  <a:pt x="376925" y="0"/>
                </a:moveTo>
                <a:lnTo>
                  <a:pt x="359464" y="47522"/>
                </a:lnTo>
                <a:lnTo>
                  <a:pt x="341813" y="92114"/>
                </a:lnTo>
                <a:lnTo>
                  <a:pt x="322289" y="139786"/>
                </a:lnTo>
                <a:lnTo>
                  <a:pt x="302721" y="186409"/>
                </a:lnTo>
                <a:lnTo>
                  <a:pt x="284935" y="227850"/>
                </a:lnTo>
                <a:lnTo>
                  <a:pt x="267154" y="267904"/>
                </a:lnTo>
                <a:lnTo>
                  <a:pt x="250674" y="302461"/>
                </a:lnTo>
                <a:lnTo>
                  <a:pt x="232651" y="338814"/>
                </a:lnTo>
                <a:lnTo>
                  <a:pt x="223303" y="357561"/>
                </a:lnTo>
                <a:lnTo>
                  <a:pt x="213859" y="376634"/>
                </a:lnTo>
                <a:lnTo>
                  <a:pt x="195067" y="415590"/>
                </a:lnTo>
                <a:lnTo>
                  <a:pt x="177048" y="455352"/>
                </a:lnTo>
                <a:lnTo>
                  <a:pt x="160574" y="495592"/>
                </a:lnTo>
                <a:lnTo>
                  <a:pt x="146417" y="535977"/>
                </a:lnTo>
                <a:lnTo>
                  <a:pt x="135347" y="576179"/>
                </a:lnTo>
                <a:lnTo>
                  <a:pt x="128137" y="615868"/>
                </a:lnTo>
                <a:lnTo>
                  <a:pt x="125559" y="654713"/>
                </a:lnTo>
                <a:lnTo>
                  <a:pt x="125920" y="669494"/>
                </a:lnTo>
                <a:lnTo>
                  <a:pt x="131125" y="715562"/>
                </a:lnTo>
                <a:lnTo>
                  <a:pt x="141882" y="763067"/>
                </a:lnTo>
                <a:lnTo>
                  <a:pt x="157379" y="810536"/>
                </a:lnTo>
                <a:lnTo>
                  <a:pt x="176803" y="856496"/>
                </a:lnTo>
                <a:lnTo>
                  <a:pt x="199343" y="899474"/>
                </a:lnTo>
                <a:lnTo>
                  <a:pt x="224185" y="937996"/>
                </a:lnTo>
                <a:lnTo>
                  <a:pt x="255177" y="973001"/>
                </a:lnTo>
                <a:lnTo>
                  <a:pt x="295839" y="999543"/>
                </a:lnTo>
                <a:lnTo>
                  <a:pt x="342796" y="1017521"/>
                </a:lnTo>
                <a:lnTo>
                  <a:pt x="393474" y="1028866"/>
                </a:lnTo>
                <a:lnTo>
                  <a:pt x="445298" y="1035512"/>
                </a:lnTo>
                <a:lnTo>
                  <a:pt x="495695" y="1039391"/>
                </a:lnTo>
                <a:lnTo>
                  <a:pt x="511732" y="1040403"/>
                </a:lnTo>
                <a:lnTo>
                  <a:pt x="527229" y="1041394"/>
                </a:lnTo>
                <a:lnTo>
                  <a:pt x="566593" y="1043930"/>
                </a:lnTo>
                <a:lnTo>
                  <a:pt x="626360" y="1046287"/>
                </a:lnTo>
                <a:lnTo>
                  <a:pt x="660599" y="1047505"/>
                </a:lnTo>
                <a:lnTo>
                  <a:pt x="697057" y="1048987"/>
                </a:lnTo>
                <a:lnTo>
                  <a:pt x="735220" y="1050910"/>
                </a:lnTo>
                <a:lnTo>
                  <a:pt x="774577" y="1053452"/>
                </a:lnTo>
                <a:lnTo>
                  <a:pt x="814613" y="1056792"/>
                </a:lnTo>
                <a:lnTo>
                  <a:pt x="854815" y="1061106"/>
                </a:lnTo>
                <a:lnTo>
                  <a:pt x="894671" y="1066573"/>
                </a:lnTo>
                <a:lnTo>
                  <a:pt x="933666" y="1073370"/>
                </a:lnTo>
                <a:lnTo>
                  <a:pt x="971288" y="1081675"/>
                </a:lnTo>
                <a:lnTo>
                  <a:pt x="1040359" y="1103522"/>
                </a:lnTo>
                <a:lnTo>
                  <a:pt x="1097778" y="1133534"/>
                </a:lnTo>
                <a:lnTo>
                  <a:pt x="1139439" y="1173135"/>
                </a:lnTo>
                <a:lnTo>
                  <a:pt x="1161237" y="1223747"/>
                </a:lnTo>
                <a:lnTo>
                  <a:pt x="1161728" y="1231045"/>
                </a:lnTo>
                <a:lnTo>
                  <a:pt x="1160839" y="1239681"/>
                </a:lnTo>
                <a:lnTo>
                  <a:pt x="1145901" y="1284932"/>
                </a:lnTo>
                <a:lnTo>
                  <a:pt x="1126132" y="1326350"/>
                </a:lnTo>
                <a:lnTo>
                  <a:pt x="1102649" y="1370154"/>
                </a:lnTo>
                <a:lnTo>
                  <a:pt x="1078715" y="1412716"/>
                </a:lnTo>
                <a:lnTo>
                  <a:pt x="1071202" y="1426002"/>
                </a:lnTo>
                <a:lnTo>
                  <a:pt x="1051748" y="1461272"/>
                </a:lnTo>
                <a:lnTo>
                  <a:pt x="1029500" y="1510118"/>
                </a:lnTo>
                <a:lnTo>
                  <a:pt x="1010512" y="1561007"/>
                </a:lnTo>
                <a:lnTo>
                  <a:pt x="997667" y="1598886"/>
                </a:lnTo>
                <a:lnTo>
                  <a:pt x="985243" y="1638096"/>
                </a:lnTo>
                <a:lnTo>
                  <a:pt x="973726" y="1677068"/>
                </a:lnTo>
                <a:lnTo>
                  <a:pt x="963602" y="1714234"/>
                </a:lnTo>
                <a:lnTo>
                  <a:pt x="952096" y="1763161"/>
                </a:lnTo>
                <a:lnTo>
                  <a:pt x="945445" y="1811714"/>
                </a:lnTo>
                <a:lnTo>
                  <a:pt x="944222" y="1825549"/>
                </a:lnTo>
                <a:lnTo>
                  <a:pt x="939485" y="1873310"/>
                </a:lnTo>
                <a:lnTo>
                  <a:pt x="933471" y="1927021"/>
                </a:lnTo>
                <a:lnTo>
                  <a:pt x="926605" y="1982267"/>
                </a:lnTo>
                <a:lnTo>
                  <a:pt x="919308" y="2034635"/>
                </a:lnTo>
                <a:lnTo>
                  <a:pt x="912002" y="2079709"/>
                </a:lnTo>
                <a:lnTo>
                  <a:pt x="902612" y="2123277"/>
                </a:lnTo>
                <a:lnTo>
                  <a:pt x="899308" y="2137169"/>
                </a:lnTo>
                <a:lnTo>
                  <a:pt x="890622" y="2174411"/>
                </a:lnTo>
                <a:lnTo>
                  <a:pt x="879740" y="2221555"/>
                </a:lnTo>
                <a:lnTo>
                  <a:pt x="873690" y="2247828"/>
                </a:lnTo>
                <a:lnTo>
                  <a:pt x="867349" y="2275359"/>
                </a:lnTo>
                <a:lnTo>
                  <a:pt x="854135" y="2332578"/>
                </a:lnTo>
                <a:lnTo>
                  <a:pt x="840787" y="2389967"/>
                </a:lnTo>
                <a:lnTo>
                  <a:pt x="827992" y="2444281"/>
                </a:lnTo>
                <a:lnTo>
                  <a:pt x="816436" y="2492278"/>
                </a:lnTo>
                <a:lnTo>
                  <a:pt x="806807" y="2530711"/>
                </a:lnTo>
                <a:lnTo>
                  <a:pt x="793635" y="2572893"/>
                </a:lnTo>
                <a:lnTo>
                  <a:pt x="769861" y="2622942"/>
                </a:lnTo>
                <a:lnTo>
                  <a:pt x="733478" y="2691254"/>
                </a:lnTo>
                <a:lnTo>
                  <a:pt x="711558" y="2730638"/>
                </a:lnTo>
                <a:lnTo>
                  <a:pt x="687685" y="2772642"/>
                </a:lnTo>
                <a:lnTo>
                  <a:pt x="662261" y="2816620"/>
                </a:lnTo>
                <a:lnTo>
                  <a:pt x="635684" y="2861922"/>
                </a:lnTo>
                <a:lnTo>
                  <a:pt x="608355" y="2907900"/>
                </a:lnTo>
                <a:lnTo>
                  <a:pt x="580673" y="2953906"/>
                </a:lnTo>
                <a:lnTo>
                  <a:pt x="553040" y="2999293"/>
                </a:lnTo>
                <a:lnTo>
                  <a:pt x="525854" y="3043411"/>
                </a:lnTo>
                <a:lnTo>
                  <a:pt x="499516" y="3085612"/>
                </a:lnTo>
                <a:lnTo>
                  <a:pt x="474426" y="3125249"/>
                </a:lnTo>
                <a:lnTo>
                  <a:pt x="450984" y="3161673"/>
                </a:lnTo>
                <a:lnTo>
                  <a:pt x="429590" y="3194235"/>
                </a:lnTo>
                <a:lnTo>
                  <a:pt x="394545" y="3245184"/>
                </a:lnTo>
                <a:lnTo>
                  <a:pt x="363140" y="3284884"/>
                </a:lnTo>
                <a:lnTo>
                  <a:pt x="319887" y="3334009"/>
                </a:lnTo>
                <a:lnTo>
                  <a:pt x="270790" y="3387029"/>
                </a:lnTo>
                <a:lnTo>
                  <a:pt x="218664" y="3442370"/>
                </a:lnTo>
                <a:lnTo>
                  <a:pt x="192346" y="3470419"/>
                </a:lnTo>
                <a:lnTo>
                  <a:pt x="166327" y="3498458"/>
                </a:lnTo>
                <a:lnTo>
                  <a:pt x="116592" y="3553719"/>
                </a:lnTo>
                <a:lnTo>
                  <a:pt x="72276" y="3606578"/>
                </a:lnTo>
                <a:lnTo>
                  <a:pt x="36195" y="3655461"/>
                </a:lnTo>
                <a:lnTo>
                  <a:pt x="11164" y="3698794"/>
                </a:lnTo>
                <a:lnTo>
                  <a:pt x="0" y="3735003"/>
                </a:lnTo>
                <a:lnTo>
                  <a:pt x="497" y="3749944"/>
                </a:lnTo>
                <a:lnTo>
                  <a:pt x="30313" y="3791067"/>
                </a:lnTo>
                <a:lnTo>
                  <a:pt x="73275" y="3816949"/>
                </a:lnTo>
                <a:lnTo>
                  <a:pt x="125468" y="3839288"/>
                </a:lnTo>
                <a:lnTo>
                  <a:pt x="161646" y="3852528"/>
                </a:lnTo>
                <a:lnTo>
                  <a:pt x="196310" y="3864666"/>
                </a:lnTo>
                <a:lnTo>
                  <a:pt x="212371" y="3870381"/>
                </a:lnTo>
                <a:lnTo>
                  <a:pt x="252102" y="3886394"/>
                </a:lnTo>
                <a:lnTo>
                  <a:pt x="281983" y="3907196"/>
                </a:lnTo>
                <a:lnTo>
                  <a:pt x="295901" y="3918289"/>
                </a:lnTo>
                <a:lnTo>
                  <a:pt x="341020" y="3952967"/>
                </a:lnTo>
                <a:lnTo>
                  <a:pt x="373238" y="3977105"/>
                </a:lnTo>
                <a:lnTo>
                  <a:pt x="389789" y="3989435"/>
                </a:lnTo>
                <a:lnTo>
                  <a:pt x="406544" y="4001921"/>
                </a:lnTo>
                <a:lnTo>
                  <a:pt x="440405" y="4027296"/>
                </a:lnTo>
                <a:lnTo>
                  <a:pt x="474287" y="4053114"/>
                </a:lnTo>
                <a:lnTo>
                  <a:pt x="507656" y="4079256"/>
                </a:lnTo>
                <a:lnTo>
                  <a:pt x="539980" y="4105604"/>
                </a:lnTo>
                <a:lnTo>
                  <a:pt x="570723" y="4132040"/>
                </a:lnTo>
                <a:lnTo>
                  <a:pt x="602609" y="4161423"/>
                </a:lnTo>
                <a:lnTo>
                  <a:pt x="612124" y="4170338"/>
                </a:lnTo>
                <a:lnTo>
                  <a:pt x="648892" y="4204599"/>
                </a:lnTo>
                <a:lnTo>
                  <a:pt x="678079" y="4231517"/>
                </a:lnTo>
                <a:lnTo>
                  <a:pt x="708972" y="4259656"/>
                </a:lnTo>
                <a:lnTo>
                  <a:pt x="739830" y="4287268"/>
                </a:lnTo>
                <a:lnTo>
                  <a:pt x="768909" y="4312604"/>
                </a:lnTo>
                <a:lnTo>
                  <a:pt x="805381" y="4342515"/>
                </a:lnTo>
                <a:lnTo>
                  <a:pt x="814762" y="4349452"/>
                </a:lnTo>
                <a:lnTo>
                  <a:pt x="822392" y="4354509"/>
                </a:lnTo>
              </a:path>
            </a:pathLst>
          </a:custGeom>
          <a:ln w="17995">
            <a:solidFill>
              <a:srgbClr val="000000"/>
            </a:solidFill>
          </a:ln>
        </p:spPr>
        <p:txBody>
          <a:bodyPr wrap="square" lIns="0" tIns="0" rIns="0" bIns="0" rtlCol="0">
            <a:noAutofit/>
          </a:bodyPr>
          <a:lstStyle/>
          <a:p>
            <a:endParaRPr/>
          </a:p>
        </p:txBody>
      </p:sp>
      <p:sp>
        <p:nvSpPr>
          <p:cNvPr id="9" name="object 9"/>
          <p:cNvSpPr/>
          <p:nvPr/>
        </p:nvSpPr>
        <p:spPr>
          <a:xfrm>
            <a:off x="5933303" y="1676064"/>
            <a:ext cx="173059" cy="3950406"/>
          </a:xfrm>
          <a:custGeom>
            <a:avLst/>
            <a:gdLst/>
            <a:ahLst/>
            <a:cxnLst/>
            <a:rect l="l" t="t" r="r" b="b"/>
            <a:pathLst>
              <a:path w="202142" h="4360078">
                <a:moveTo>
                  <a:pt x="131650" y="0"/>
                </a:moveTo>
                <a:lnTo>
                  <a:pt x="137568" y="48499"/>
                </a:lnTo>
                <a:lnTo>
                  <a:pt x="142934" y="89557"/>
                </a:lnTo>
                <a:lnTo>
                  <a:pt x="149982" y="136715"/>
                </a:lnTo>
                <a:lnTo>
                  <a:pt x="157860" y="180223"/>
                </a:lnTo>
                <a:lnTo>
                  <a:pt x="164934" y="213753"/>
                </a:lnTo>
                <a:lnTo>
                  <a:pt x="168221" y="229280"/>
                </a:lnTo>
                <a:lnTo>
                  <a:pt x="177125" y="282688"/>
                </a:lnTo>
                <a:lnTo>
                  <a:pt x="182262" y="322596"/>
                </a:lnTo>
                <a:lnTo>
                  <a:pt x="186760" y="364647"/>
                </a:lnTo>
                <a:lnTo>
                  <a:pt x="190618" y="407731"/>
                </a:lnTo>
                <a:lnTo>
                  <a:pt x="193835" y="450735"/>
                </a:lnTo>
                <a:lnTo>
                  <a:pt x="196410" y="492548"/>
                </a:lnTo>
                <a:lnTo>
                  <a:pt x="198341" y="532058"/>
                </a:lnTo>
                <a:lnTo>
                  <a:pt x="200032" y="584573"/>
                </a:lnTo>
                <a:lnTo>
                  <a:pt x="200678" y="636518"/>
                </a:lnTo>
                <a:lnTo>
                  <a:pt x="201140" y="681891"/>
                </a:lnTo>
                <a:lnTo>
                  <a:pt x="201586" y="733455"/>
                </a:lnTo>
                <a:lnTo>
                  <a:pt x="201941" y="788821"/>
                </a:lnTo>
                <a:lnTo>
                  <a:pt x="202132" y="845603"/>
                </a:lnTo>
                <a:lnTo>
                  <a:pt x="202142" y="873778"/>
                </a:lnTo>
                <a:lnTo>
                  <a:pt x="202084" y="901411"/>
                </a:lnTo>
                <a:lnTo>
                  <a:pt x="201723" y="953860"/>
                </a:lnTo>
                <a:lnTo>
                  <a:pt x="200976" y="1000561"/>
                </a:lnTo>
                <a:lnTo>
                  <a:pt x="199767" y="1039126"/>
                </a:lnTo>
                <a:lnTo>
                  <a:pt x="196447" y="1083388"/>
                </a:lnTo>
                <a:lnTo>
                  <a:pt x="191320" y="1124730"/>
                </a:lnTo>
                <a:lnTo>
                  <a:pt x="182059" y="1170084"/>
                </a:lnTo>
                <a:lnTo>
                  <a:pt x="167662" y="1215733"/>
                </a:lnTo>
                <a:lnTo>
                  <a:pt x="164537" y="1225817"/>
                </a:lnTo>
                <a:lnTo>
                  <a:pt x="154176" y="1275341"/>
                </a:lnTo>
                <a:lnTo>
                  <a:pt x="146739" y="1320569"/>
                </a:lnTo>
                <a:lnTo>
                  <a:pt x="139150" y="1371974"/>
                </a:lnTo>
                <a:lnTo>
                  <a:pt x="131643" y="1426480"/>
                </a:lnTo>
                <a:lnTo>
                  <a:pt x="124453" y="1481006"/>
                </a:lnTo>
                <a:lnTo>
                  <a:pt x="117812" y="1532474"/>
                </a:lnTo>
                <a:lnTo>
                  <a:pt x="114771" y="1556099"/>
                </a:lnTo>
                <a:lnTo>
                  <a:pt x="109393" y="1597208"/>
                </a:lnTo>
                <a:lnTo>
                  <a:pt x="103525" y="1637746"/>
                </a:lnTo>
                <a:lnTo>
                  <a:pt x="100745" y="1654352"/>
                </a:lnTo>
                <a:lnTo>
                  <a:pt x="97871" y="1672558"/>
                </a:lnTo>
                <a:lnTo>
                  <a:pt x="91880" y="1713096"/>
                </a:lnTo>
                <a:lnTo>
                  <a:pt x="85636" y="1758011"/>
                </a:lnTo>
                <a:lnTo>
                  <a:pt x="79218" y="1805954"/>
                </a:lnTo>
                <a:lnTo>
                  <a:pt x="72709" y="1855577"/>
                </a:lnTo>
                <a:lnTo>
                  <a:pt x="69446" y="1880596"/>
                </a:lnTo>
                <a:lnTo>
                  <a:pt x="66191" y="1905529"/>
                </a:lnTo>
                <a:lnTo>
                  <a:pt x="59744" y="1954462"/>
                </a:lnTo>
                <a:lnTo>
                  <a:pt x="53451" y="2001026"/>
                </a:lnTo>
                <a:lnTo>
                  <a:pt x="47393" y="2043873"/>
                </a:lnTo>
                <a:lnTo>
                  <a:pt x="41651" y="2081653"/>
                </a:lnTo>
                <a:lnTo>
                  <a:pt x="34000" y="2127638"/>
                </a:lnTo>
                <a:lnTo>
                  <a:pt x="28498" y="2159788"/>
                </a:lnTo>
                <a:lnTo>
                  <a:pt x="25709" y="2176213"/>
                </a:lnTo>
                <a:lnTo>
                  <a:pt x="17507" y="2226482"/>
                </a:lnTo>
                <a:lnTo>
                  <a:pt x="10125" y="2277550"/>
                </a:lnTo>
                <a:lnTo>
                  <a:pt x="4293" y="2328519"/>
                </a:lnTo>
                <a:lnTo>
                  <a:pt x="740" y="2378494"/>
                </a:lnTo>
                <a:lnTo>
                  <a:pt x="0" y="2410816"/>
                </a:lnTo>
                <a:lnTo>
                  <a:pt x="197" y="2443317"/>
                </a:lnTo>
                <a:lnTo>
                  <a:pt x="1695" y="2500807"/>
                </a:lnTo>
                <a:lnTo>
                  <a:pt x="4468" y="2549662"/>
                </a:lnTo>
                <a:lnTo>
                  <a:pt x="8290" y="2591537"/>
                </a:lnTo>
                <a:lnTo>
                  <a:pt x="15482" y="2644890"/>
                </a:lnTo>
                <a:lnTo>
                  <a:pt x="23737" y="2691860"/>
                </a:lnTo>
                <a:lnTo>
                  <a:pt x="26591" y="2707064"/>
                </a:lnTo>
                <a:lnTo>
                  <a:pt x="29448" y="2722388"/>
                </a:lnTo>
                <a:lnTo>
                  <a:pt x="37751" y="2771147"/>
                </a:lnTo>
                <a:lnTo>
                  <a:pt x="44046" y="2819238"/>
                </a:lnTo>
                <a:lnTo>
                  <a:pt x="50487" y="2880824"/>
                </a:lnTo>
                <a:lnTo>
                  <a:pt x="56499" y="2939624"/>
                </a:lnTo>
                <a:lnTo>
                  <a:pt x="59879" y="2972669"/>
                </a:lnTo>
                <a:lnTo>
                  <a:pt x="67150" y="3043248"/>
                </a:lnTo>
                <a:lnTo>
                  <a:pt x="74787" y="3116084"/>
                </a:lnTo>
                <a:lnTo>
                  <a:pt x="82410" y="3186698"/>
                </a:lnTo>
                <a:lnTo>
                  <a:pt x="89643" y="3250614"/>
                </a:lnTo>
                <a:lnTo>
                  <a:pt x="96104" y="3303355"/>
                </a:lnTo>
                <a:lnTo>
                  <a:pt x="103525" y="3351719"/>
                </a:lnTo>
                <a:lnTo>
                  <a:pt x="113924" y="3397141"/>
                </a:lnTo>
                <a:lnTo>
                  <a:pt x="125602" y="3445670"/>
                </a:lnTo>
                <a:lnTo>
                  <a:pt x="135830" y="3486337"/>
                </a:lnTo>
                <a:lnTo>
                  <a:pt x="146968" y="3528634"/>
                </a:lnTo>
                <a:lnTo>
                  <a:pt x="158701" y="3570733"/>
                </a:lnTo>
                <a:lnTo>
                  <a:pt x="162690" y="3584406"/>
                </a:lnTo>
                <a:lnTo>
                  <a:pt x="166397" y="3597680"/>
                </a:lnTo>
                <a:lnTo>
                  <a:pt x="174241" y="3637288"/>
                </a:lnTo>
                <a:lnTo>
                  <a:pt x="178347" y="3676174"/>
                </a:lnTo>
                <a:lnTo>
                  <a:pt x="180634" y="3726008"/>
                </a:lnTo>
                <a:lnTo>
                  <a:pt x="181011" y="3737979"/>
                </a:lnTo>
                <a:lnTo>
                  <a:pt x="181423" y="3749716"/>
                </a:lnTo>
                <a:lnTo>
                  <a:pt x="181926" y="3761201"/>
                </a:lnTo>
                <a:lnTo>
                  <a:pt x="182501" y="3773602"/>
                </a:lnTo>
                <a:lnTo>
                  <a:pt x="182803" y="3786331"/>
                </a:lnTo>
                <a:lnTo>
                  <a:pt x="182205" y="3825831"/>
                </a:lnTo>
                <a:lnTo>
                  <a:pt x="179620" y="3865913"/>
                </a:lnTo>
                <a:lnTo>
                  <a:pt x="175400" y="3904799"/>
                </a:lnTo>
                <a:lnTo>
                  <a:pt x="167833" y="3951712"/>
                </a:lnTo>
                <a:lnTo>
                  <a:pt x="164021" y="3970599"/>
                </a:lnTo>
                <a:lnTo>
                  <a:pt x="160362" y="3989969"/>
                </a:lnTo>
                <a:lnTo>
                  <a:pt x="153528" y="4029939"/>
                </a:lnTo>
                <a:lnTo>
                  <a:pt x="147364" y="4071195"/>
                </a:lnTo>
                <a:lnTo>
                  <a:pt x="141908" y="4113309"/>
                </a:lnTo>
                <a:lnTo>
                  <a:pt x="137194" y="4155854"/>
                </a:lnTo>
                <a:lnTo>
                  <a:pt x="133258" y="4198402"/>
                </a:lnTo>
                <a:lnTo>
                  <a:pt x="130135" y="4240526"/>
                </a:lnTo>
                <a:lnTo>
                  <a:pt x="127860" y="4281798"/>
                </a:lnTo>
                <a:lnTo>
                  <a:pt x="126469" y="4321791"/>
                </a:lnTo>
                <a:lnTo>
                  <a:pt x="126116" y="4341175"/>
                </a:lnTo>
                <a:lnTo>
                  <a:pt x="125998" y="4360078"/>
                </a:lnTo>
              </a:path>
            </a:pathLst>
          </a:custGeom>
          <a:ln w="17999">
            <a:solidFill>
              <a:srgbClr val="ED1D24"/>
            </a:solidFill>
          </a:ln>
        </p:spPr>
        <p:txBody>
          <a:bodyPr wrap="square" lIns="0" tIns="0" rIns="0" bIns="0" rtlCol="0">
            <a:noAutofit/>
          </a:bodyPr>
          <a:lstStyle/>
          <a:p>
            <a:endParaRPr/>
          </a:p>
        </p:txBody>
      </p:sp>
      <p:sp>
        <p:nvSpPr>
          <p:cNvPr id="10" name="object 10"/>
          <p:cNvSpPr/>
          <p:nvPr/>
        </p:nvSpPr>
        <p:spPr>
          <a:xfrm>
            <a:off x="4145759" y="2387332"/>
            <a:ext cx="1967340" cy="0"/>
          </a:xfrm>
          <a:custGeom>
            <a:avLst/>
            <a:gdLst/>
            <a:ahLst/>
            <a:cxnLst/>
            <a:rect l="l" t="t" r="r" b="b"/>
            <a:pathLst>
              <a:path w="2297962">
                <a:moveTo>
                  <a:pt x="0" y="0"/>
                </a:moveTo>
                <a:lnTo>
                  <a:pt x="2297962" y="0"/>
                </a:lnTo>
              </a:path>
            </a:pathLst>
          </a:custGeom>
          <a:ln w="89678">
            <a:solidFill>
              <a:srgbClr val="6D6E71"/>
            </a:solidFill>
          </a:ln>
        </p:spPr>
        <p:txBody>
          <a:bodyPr wrap="square" lIns="0" tIns="0" rIns="0" bIns="0" rtlCol="0">
            <a:noAutofit/>
          </a:bodyPr>
          <a:lstStyle/>
          <a:p>
            <a:endParaRPr/>
          </a:p>
        </p:txBody>
      </p:sp>
      <p:sp>
        <p:nvSpPr>
          <p:cNvPr id="11" name="object 11"/>
          <p:cNvSpPr/>
          <p:nvPr/>
        </p:nvSpPr>
        <p:spPr>
          <a:xfrm>
            <a:off x="6097690" y="2159826"/>
            <a:ext cx="1710509" cy="0"/>
          </a:xfrm>
          <a:custGeom>
            <a:avLst/>
            <a:gdLst/>
            <a:ahLst/>
            <a:cxnLst/>
            <a:rect l="l" t="t" r="r" b="b"/>
            <a:pathLst>
              <a:path w="1997970">
                <a:moveTo>
                  <a:pt x="0" y="0"/>
                </a:moveTo>
                <a:lnTo>
                  <a:pt x="1997970" y="0"/>
                </a:lnTo>
              </a:path>
            </a:pathLst>
          </a:custGeom>
          <a:ln w="89678">
            <a:solidFill>
              <a:srgbClr val="6D6E71"/>
            </a:solidFill>
          </a:ln>
        </p:spPr>
        <p:txBody>
          <a:bodyPr wrap="square" lIns="0" tIns="0" rIns="0" bIns="0" rtlCol="0">
            <a:noAutofit/>
          </a:bodyPr>
          <a:lstStyle/>
          <a:p>
            <a:endParaRPr/>
          </a:p>
        </p:txBody>
      </p:sp>
      <p:sp>
        <p:nvSpPr>
          <p:cNvPr id="12" name="object 12"/>
          <p:cNvSpPr/>
          <p:nvPr/>
        </p:nvSpPr>
        <p:spPr>
          <a:xfrm>
            <a:off x="4161108" y="3394546"/>
            <a:ext cx="699388" cy="253219"/>
          </a:xfrm>
          <a:custGeom>
            <a:avLst/>
            <a:gdLst/>
            <a:ahLst/>
            <a:cxnLst/>
            <a:rect l="l" t="t" r="r" b="b"/>
            <a:pathLst>
              <a:path w="816924" h="279479">
                <a:moveTo>
                  <a:pt x="816924" y="279479"/>
                </a:moveTo>
                <a:lnTo>
                  <a:pt x="776230" y="267651"/>
                </a:lnTo>
                <a:lnTo>
                  <a:pt x="735437" y="252481"/>
                </a:lnTo>
                <a:lnTo>
                  <a:pt x="694981" y="234849"/>
                </a:lnTo>
                <a:lnTo>
                  <a:pt x="655298" y="215633"/>
                </a:lnTo>
                <a:lnTo>
                  <a:pt x="616823" y="195710"/>
                </a:lnTo>
                <a:lnTo>
                  <a:pt x="579992" y="175959"/>
                </a:lnTo>
                <a:lnTo>
                  <a:pt x="562330" y="166423"/>
                </a:lnTo>
                <a:lnTo>
                  <a:pt x="545242" y="157258"/>
                </a:lnTo>
                <a:lnTo>
                  <a:pt x="497970" y="133097"/>
                </a:lnTo>
                <a:lnTo>
                  <a:pt x="457829" y="116238"/>
                </a:lnTo>
                <a:lnTo>
                  <a:pt x="418873" y="104788"/>
                </a:lnTo>
                <a:lnTo>
                  <a:pt x="375018" y="94477"/>
                </a:lnTo>
                <a:lnTo>
                  <a:pt x="328450" y="85034"/>
                </a:lnTo>
                <a:lnTo>
                  <a:pt x="281354" y="76185"/>
                </a:lnTo>
                <a:lnTo>
                  <a:pt x="265916" y="73321"/>
                </a:lnTo>
                <a:lnTo>
                  <a:pt x="250744" y="70482"/>
                </a:lnTo>
                <a:lnTo>
                  <a:pt x="207628" y="62021"/>
                </a:lnTo>
                <a:lnTo>
                  <a:pt x="169815" y="53428"/>
                </a:lnTo>
                <a:lnTo>
                  <a:pt x="124804" y="41236"/>
                </a:lnTo>
                <a:lnTo>
                  <a:pt x="86110" y="29450"/>
                </a:lnTo>
                <a:lnTo>
                  <a:pt x="41205" y="14367"/>
                </a:lnTo>
                <a:lnTo>
                  <a:pt x="20409" y="7094"/>
                </a:lnTo>
                <a:lnTo>
                  <a:pt x="10189" y="3524"/>
                </a:lnTo>
                <a:lnTo>
                  <a:pt x="0" y="0"/>
                </a:lnTo>
              </a:path>
            </a:pathLst>
          </a:custGeom>
          <a:ln w="8971">
            <a:solidFill>
              <a:srgbClr val="010101"/>
            </a:solidFill>
            <a:prstDash val="dash"/>
          </a:ln>
        </p:spPr>
        <p:txBody>
          <a:bodyPr wrap="square" lIns="0" tIns="0" rIns="0" bIns="0" rtlCol="0">
            <a:noAutofit/>
          </a:bodyPr>
          <a:lstStyle/>
          <a:p>
            <a:endParaRPr/>
          </a:p>
        </p:txBody>
      </p:sp>
      <p:sp>
        <p:nvSpPr>
          <p:cNvPr id="13" name="object 13"/>
          <p:cNvSpPr/>
          <p:nvPr/>
        </p:nvSpPr>
        <p:spPr>
          <a:xfrm>
            <a:off x="5148858" y="3194201"/>
            <a:ext cx="1546782" cy="847065"/>
          </a:xfrm>
          <a:custGeom>
            <a:avLst/>
            <a:gdLst/>
            <a:ahLst/>
            <a:cxnLst/>
            <a:rect l="l" t="t" r="r" b="b"/>
            <a:pathLst>
              <a:path w="1806727" h="934909">
                <a:moveTo>
                  <a:pt x="1212551" y="934909"/>
                </a:moveTo>
                <a:lnTo>
                  <a:pt x="1246457" y="908302"/>
                </a:lnTo>
                <a:lnTo>
                  <a:pt x="1278801" y="882774"/>
                </a:lnTo>
                <a:lnTo>
                  <a:pt x="1309155" y="858600"/>
                </a:lnTo>
                <a:lnTo>
                  <a:pt x="1345793" y="828949"/>
                </a:lnTo>
                <a:lnTo>
                  <a:pt x="1377809" y="802424"/>
                </a:lnTo>
                <a:lnTo>
                  <a:pt x="1392408" y="790410"/>
                </a:lnTo>
                <a:lnTo>
                  <a:pt x="1406034" y="779284"/>
                </a:lnTo>
                <a:lnTo>
                  <a:pt x="1418735" y="768957"/>
                </a:lnTo>
                <a:lnTo>
                  <a:pt x="1430564" y="759340"/>
                </a:lnTo>
                <a:lnTo>
                  <a:pt x="1441571" y="750346"/>
                </a:lnTo>
                <a:lnTo>
                  <a:pt x="1478395" y="718834"/>
                </a:lnTo>
                <a:lnTo>
                  <a:pt x="1506135" y="690230"/>
                </a:lnTo>
                <a:lnTo>
                  <a:pt x="1529971" y="654393"/>
                </a:lnTo>
                <a:lnTo>
                  <a:pt x="1544206" y="617233"/>
                </a:lnTo>
                <a:lnTo>
                  <a:pt x="1554058" y="570418"/>
                </a:lnTo>
                <a:lnTo>
                  <a:pt x="1556124" y="559051"/>
                </a:lnTo>
                <a:lnTo>
                  <a:pt x="1568341" y="514251"/>
                </a:lnTo>
                <a:lnTo>
                  <a:pt x="1589313" y="469898"/>
                </a:lnTo>
                <a:lnTo>
                  <a:pt x="1613288" y="427350"/>
                </a:lnTo>
                <a:lnTo>
                  <a:pt x="1633729" y="394434"/>
                </a:lnTo>
                <a:lnTo>
                  <a:pt x="1648719" y="371157"/>
                </a:lnTo>
                <a:lnTo>
                  <a:pt x="1655613" y="360485"/>
                </a:lnTo>
                <a:lnTo>
                  <a:pt x="1676692" y="326977"/>
                </a:lnTo>
                <a:lnTo>
                  <a:pt x="1697761" y="292186"/>
                </a:lnTo>
                <a:lnTo>
                  <a:pt x="1718036" y="257346"/>
                </a:lnTo>
                <a:lnTo>
                  <a:pt x="1736735" y="223686"/>
                </a:lnTo>
                <a:lnTo>
                  <a:pt x="1757859" y="182772"/>
                </a:lnTo>
                <a:lnTo>
                  <a:pt x="1778171" y="139099"/>
                </a:lnTo>
                <a:lnTo>
                  <a:pt x="1794470" y="100019"/>
                </a:lnTo>
                <a:lnTo>
                  <a:pt x="1806148" y="57556"/>
                </a:lnTo>
                <a:lnTo>
                  <a:pt x="1806727" y="49019"/>
                </a:lnTo>
                <a:lnTo>
                  <a:pt x="1806206" y="41420"/>
                </a:lnTo>
                <a:lnTo>
                  <a:pt x="1790425" y="6090"/>
                </a:lnTo>
                <a:lnTo>
                  <a:pt x="1768513" y="0"/>
                </a:lnTo>
                <a:lnTo>
                  <a:pt x="1751902" y="1398"/>
                </a:lnTo>
                <a:lnTo>
                  <a:pt x="1713221" y="13711"/>
                </a:lnTo>
                <a:lnTo>
                  <a:pt x="1668595" y="31291"/>
                </a:lnTo>
                <a:lnTo>
                  <a:pt x="1620217" y="52673"/>
                </a:lnTo>
                <a:lnTo>
                  <a:pt x="1570281" y="76395"/>
                </a:lnTo>
                <a:lnTo>
                  <a:pt x="1520978" y="100992"/>
                </a:lnTo>
                <a:lnTo>
                  <a:pt x="1474501" y="125001"/>
                </a:lnTo>
                <a:lnTo>
                  <a:pt x="1433089" y="147084"/>
                </a:lnTo>
                <a:lnTo>
                  <a:pt x="1397930" y="168027"/>
                </a:lnTo>
                <a:lnTo>
                  <a:pt x="1356170" y="195807"/>
                </a:lnTo>
                <a:lnTo>
                  <a:pt x="1345856" y="202884"/>
                </a:lnTo>
                <a:lnTo>
                  <a:pt x="1335357" y="210061"/>
                </a:lnTo>
                <a:lnTo>
                  <a:pt x="1301562" y="232425"/>
                </a:lnTo>
                <a:lnTo>
                  <a:pt x="1261843" y="256535"/>
                </a:lnTo>
                <a:lnTo>
                  <a:pt x="1213010" y="283029"/>
                </a:lnTo>
                <a:lnTo>
                  <a:pt x="1173655" y="302566"/>
                </a:lnTo>
                <a:lnTo>
                  <a:pt x="1127645" y="324920"/>
                </a:lnTo>
                <a:lnTo>
                  <a:pt x="1076171" y="349562"/>
                </a:lnTo>
                <a:lnTo>
                  <a:pt x="1020692" y="375685"/>
                </a:lnTo>
                <a:lnTo>
                  <a:pt x="962665" y="402480"/>
                </a:lnTo>
                <a:lnTo>
                  <a:pt x="903550" y="429141"/>
                </a:lnTo>
                <a:lnTo>
                  <a:pt x="844803" y="454859"/>
                </a:lnTo>
                <a:lnTo>
                  <a:pt x="787883" y="478828"/>
                </a:lnTo>
                <a:lnTo>
                  <a:pt x="734249" y="500240"/>
                </a:lnTo>
                <a:lnTo>
                  <a:pt x="685357" y="518288"/>
                </a:lnTo>
                <a:lnTo>
                  <a:pt x="642154" y="532302"/>
                </a:lnTo>
                <a:lnTo>
                  <a:pt x="602374" y="542822"/>
                </a:lnTo>
                <a:lnTo>
                  <a:pt x="547599" y="553387"/>
                </a:lnTo>
                <a:lnTo>
                  <a:pt x="497726" y="559309"/>
                </a:lnTo>
                <a:lnTo>
                  <a:pt x="451663" y="562405"/>
                </a:lnTo>
                <a:lnTo>
                  <a:pt x="422531" y="563797"/>
                </a:lnTo>
                <a:lnTo>
                  <a:pt x="408316" y="564493"/>
                </a:lnTo>
                <a:lnTo>
                  <a:pt x="366589" y="567388"/>
                </a:lnTo>
                <a:lnTo>
                  <a:pt x="324011" y="572964"/>
                </a:lnTo>
                <a:lnTo>
                  <a:pt x="280736" y="580305"/>
                </a:lnTo>
                <a:lnTo>
                  <a:pt x="240397" y="587811"/>
                </a:lnTo>
                <a:lnTo>
                  <a:pt x="227560" y="590241"/>
                </a:lnTo>
                <a:lnTo>
                  <a:pt x="215011" y="592596"/>
                </a:lnTo>
                <a:lnTo>
                  <a:pt x="167515" y="600803"/>
                </a:lnTo>
                <a:lnTo>
                  <a:pt x="123890" y="605948"/>
                </a:lnTo>
                <a:lnTo>
                  <a:pt x="112722" y="606628"/>
                </a:lnTo>
                <a:lnTo>
                  <a:pt x="103505" y="607400"/>
                </a:lnTo>
                <a:lnTo>
                  <a:pt x="95947" y="608212"/>
                </a:lnTo>
                <a:lnTo>
                  <a:pt x="89754" y="609010"/>
                </a:lnTo>
                <a:lnTo>
                  <a:pt x="84632" y="609743"/>
                </a:lnTo>
                <a:lnTo>
                  <a:pt x="80288" y="610357"/>
                </a:lnTo>
                <a:lnTo>
                  <a:pt x="76429" y="610801"/>
                </a:lnTo>
                <a:lnTo>
                  <a:pt x="72762" y="611021"/>
                </a:lnTo>
                <a:lnTo>
                  <a:pt x="68994" y="610965"/>
                </a:lnTo>
                <a:lnTo>
                  <a:pt x="27828" y="601892"/>
                </a:lnTo>
                <a:lnTo>
                  <a:pt x="15138" y="598433"/>
                </a:lnTo>
                <a:lnTo>
                  <a:pt x="0" y="594278"/>
                </a:lnTo>
              </a:path>
            </a:pathLst>
          </a:custGeom>
          <a:ln w="8974">
            <a:solidFill>
              <a:srgbClr val="010101"/>
            </a:solidFill>
            <a:prstDash val="dash"/>
          </a:ln>
        </p:spPr>
        <p:txBody>
          <a:bodyPr wrap="square" lIns="0" tIns="0" rIns="0" bIns="0" rtlCol="0">
            <a:noAutofit/>
          </a:bodyPr>
          <a:lstStyle/>
          <a:p>
            <a:endParaRPr/>
          </a:p>
        </p:txBody>
      </p:sp>
      <p:sp>
        <p:nvSpPr>
          <p:cNvPr id="14" name="object 14"/>
          <p:cNvSpPr/>
          <p:nvPr/>
        </p:nvSpPr>
        <p:spPr>
          <a:xfrm>
            <a:off x="4476013" y="4227371"/>
            <a:ext cx="1488868" cy="1386223"/>
          </a:xfrm>
          <a:custGeom>
            <a:avLst/>
            <a:gdLst/>
            <a:ahLst/>
            <a:cxnLst/>
            <a:rect l="l" t="t" r="r" b="b"/>
            <a:pathLst>
              <a:path w="1739080" h="1529980">
                <a:moveTo>
                  <a:pt x="0" y="1529980"/>
                </a:moveTo>
                <a:lnTo>
                  <a:pt x="33063" y="1489031"/>
                </a:lnTo>
                <a:lnTo>
                  <a:pt x="66034" y="1448284"/>
                </a:lnTo>
                <a:lnTo>
                  <a:pt x="76988" y="1434746"/>
                </a:lnTo>
                <a:lnTo>
                  <a:pt x="109694" y="1394267"/>
                </a:lnTo>
                <a:lnTo>
                  <a:pt x="142097" y="1353989"/>
                </a:lnTo>
                <a:lnTo>
                  <a:pt x="174106" y="1313913"/>
                </a:lnTo>
                <a:lnTo>
                  <a:pt x="205630" y="1274040"/>
                </a:lnTo>
                <a:lnTo>
                  <a:pt x="226448" y="1247464"/>
                </a:lnTo>
                <a:lnTo>
                  <a:pt x="237027" y="1233966"/>
                </a:lnTo>
                <a:lnTo>
                  <a:pt x="269307" y="1192800"/>
                </a:lnTo>
                <a:lnTo>
                  <a:pt x="301689" y="1151329"/>
                </a:lnTo>
                <a:lnTo>
                  <a:pt x="333261" y="1110464"/>
                </a:lnTo>
                <a:lnTo>
                  <a:pt x="363113" y="1071112"/>
                </a:lnTo>
                <a:lnTo>
                  <a:pt x="390334" y="1034182"/>
                </a:lnTo>
                <a:lnTo>
                  <a:pt x="414011" y="1000583"/>
                </a:lnTo>
                <a:lnTo>
                  <a:pt x="437446" y="960320"/>
                </a:lnTo>
                <a:lnTo>
                  <a:pt x="453191" y="924191"/>
                </a:lnTo>
                <a:lnTo>
                  <a:pt x="457603" y="913029"/>
                </a:lnTo>
                <a:lnTo>
                  <a:pt x="461910" y="902294"/>
                </a:lnTo>
                <a:lnTo>
                  <a:pt x="481820" y="863462"/>
                </a:lnTo>
                <a:lnTo>
                  <a:pt x="515416" y="832542"/>
                </a:lnTo>
                <a:lnTo>
                  <a:pt x="557513" y="814282"/>
                </a:lnTo>
                <a:lnTo>
                  <a:pt x="603096" y="801911"/>
                </a:lnTo>
                <a:lnTo>
                  <a:pt x="614912" y="798795"/>
                </a:lnTo>
                <a:lnTo>
                  <a:pt x="663364" y="782453"/>
                </a:lnTo>
                <a:lnTo>
                  <a:pt x="699475" y="763098"/>
                </a:lnTo>
                <a:lnTo>
                  <a:pt x="732465" y="739991"/>
                </a:lnTo>
                <a:lnTo>
                  <a:pt x="764841" y="714332"/>
                </a:lnTo>
                <a:lnTo>
                  <a:pt x="798159" y="686335"/>
                </a:lnTo>
                <a:lnTo>
                  <a:pt x="809744" y="676519"/>
                </a:lnTo>
                <a:lnTo>
                  <a:pt x="821665" y="666476"/>
                </a:lnTo>
                <a:lnTo>
                  <a:pt x="860018" y="635056"/>
                </a:lnTo>
                <a:lnTo>
                  <a:pt x="903470" y="601866"/>
                </a:lnTo>
                <a:lnTo>
                  <a:pt x="936040" y="578863"/>
                </a:lnTo>
                <a:lnTo>
                  <a:pt x="972407" y="554844"/>
                </a:lnTo>
                <a:lnTo>
                  <a:pt x="1012581" y="529550"/>
                </a:lnTo>
                <a:lnTo>
                  <a:pt x="1055780" y="503144"/>
                </a:lnTo>
                <a:lnTo>
                  <a:pt x="1101218" y="475786"/>
                </a:lnTo>
                <a:lnTo>
                  <a:pt x="1124533" y="461800"/>
                </a:lnTo>
                <a:lnTo>
                  <a:pt x="1148115" y="447638"/>
                </a:lnTo>
                <a:lnTo>
                  <a:pt x="1195685" y="418862"/>
                </a:lnTo>
                <a:lnTo>
                  <a:pt x="1243147" y="389620"/>
                </a:lnTo>
                <a:lnTo>
                  <a:pt x="1289718" y="360072"/>
                </a:lnTo>
                <a:lnTo>
                  <a:pt x="1334613" y="330381"/>
                </a:lnTo>
                <a:lnTo>
                  <a:pt x="1377051" y="300708"/>
                </a:lnTo>
                <a:lnTo>
                  <a:pt x="1416877" y="271130"/>
                </a:lnTo>
                <a:lnTo>
                  <a:pt x="1454737" y="241582"/>
                </a:lnTo>
                <a:lnTo>
                  <a:pt x="1491068" y="212012"/>
                </a:lnTo>
                <a:lnTo>
                  <a:pt x="1526304" y="182366"/>
                </a:lnTo>
                <a:lnTo>
                  <a:pt x="1560880" y="152594"/>
                </a:lnTo>
                <a:lnTo>
                  <a:pt x="1595231" y="122642"/>
                </a:lnTo>
                <a:lnTo>
                  <a:pt x="1612457" y="107583"/>
                </a:lnTo>
                <a:lnTo>
                  <a:pt x="1629791" y="92459"/>
                </a:lnTo>
                <a:lnTo>
                  <a:pt x="1664996" y="61992"/>
                </a:lnTo>
                <a:lnTo>
                  <a:pt x="1701280" y="31190"/>
                </a:lnTo>
                <a:lnTo>
                  <a:pt x="1719964" y="15646"/>
                </a:lnTo>
                <a:lnTo>
                  <a:pt x="1739080" y="0"/>
                </a:lnTo>
              </a:path>
            </a:pathLst>
          </a:custGeom>
          <a:ln w="8981">
            <a:solidFill>
              <a:srgbClr val="010101"/>
            </a:solidFill>
            <a:prstDash val="dash"/>
          </a:ln>
        </p:spPr>
        <p:txBody>
          <a:bodyPr wrap="square" lIns="0" tIns="0" rIns="0" bIns="0" rtlCol="0">
            <a:noAutofit/>
          </a:bodyPr>
          <a:lstStyle/>
          <a:p>
            <a:endParaRPr/>
          </a:p>
        </p:txBody>
      </p:sp>
      <p:sp>
        <p:nvSpPr>
          <p:cNvPr id="15" name="object 15"/>
          <p:cNvSpPr/>
          <p:nvPr/>
        </p:nvSpPr>
        <p:spPr>
          <a:xfrm>
            <a:off x="5771964" y="3914471"/>
            <a:ext cx="1896638" cy="1368081"/>
          </a:xfrm>
          <a:custGeom>
            <a:avLst/>
            <a:gdLst/>
            <a:ahLst/>
            <a:cxnLst/>
            <a:rect l="l" t="t" r="r" b="b"/>
            <a:pathLst>
              <a:path w="2215379" h="1509956">
                <a:moveTo>
                  <a:pt x="1713325" y="171962"/>
                </a:moveTo>
                <a:lnTo>
                  <a:pt x="1722007" y="163084"/>
                </a:lnTo>
                <a:lnTo>
                  <a:pt x="1731086" y="153730"/>
                </a:lnTo>
                <a:lnTo>
                  <a:pt x="1740500" y="143994"/>
                </a:lnTo>
                <a:lnTo>
                  <a:pt x="1750189" y="133969"/>
                </a:lnTo>
                <a:lnTo>
                  <a:pt x="1760091" y="123745"/>
                </a:lnTo>
                <a:lnTo>
                  <a:pt x="1790467" y="92815"/>
                </a:lnTo>
                <a:lnTo>
                  <a:pt x="1820567" y="63436"/>
                </a:lnTo>
                <a:lnTo>
                  <a:pt x="1857422" y="30991"/>
                </a:lnTo>
                <a:lnTo>
                  <a:pt x="1894348" y="8066"/>
                </a:lnTo>
                <a:lnTo>
                  <a:pt x="1928336" y="0"/>
                </a:lnTo>
                <a:lnTo>
                  <a:pt x="1938825" y="270"/>
                </a:lnTo>
                <a:lnTo>
                  <a:pt x="1949747" y="1409"/>
                </a:lnTo>
                <a:lnTo>
                  <a:pt x="1961617" y="3048"/>
                </a:lnTo>
                <a:lnTo>
                  <a:pt x="1974947" y="4821"/>
                </a:lnTo>
                <a:lnTo>
                  <a:pt x="1986383" y="5852"/>
                </a:lnTo>
                <a:lnTo>
                  <a:pt x="1998519" y="6680"/>
                </a:lnTo>
                <a:lnTo>
                  <a:pt x="2011201" y="7439"/>
                </a:lnTo>
                <a:lnTo>
                  <a:pt x="2024274" y="8263"/>
                </a:lnTo>
                <a:lnTo>
                  <a:pt x="2064284" y="12472"/>
                </a:lnTo>
                <a:lnTo>
                  <a:pt x="2102226" y="22108"/>
                </a:lnTo>
                <a:lnTo>
                  <a:pt x="2141562" y="48271"/>
                </a:lnTo>
                <a:lnTo>
                  <a:pt x="2170901" y="86547"/>
                </a:lnTo>
                <a:lnTo>
                  <a:pt x="2189968" y="121852"/>
                </a:lnTo>
                <a:lnTo>
                  <a:pt x="2204785" y="160450"/>
                </a:lnTo>
                <a:lnTo>
                  <a:pt x="2213794" y="200215"/>
                </a:lnTo>
                <a:lnTo>
                  <a:pt x="2215379" y="225035"/>
                </a:lnTo>
                <a:lnTo>
                  <a:pt x="2214768" y="236774"/>
                </a:lnTo>
                <a:lnTo>
                  <a:pt x="2206091" y="284353"/>
                </a:lnTo>
                <a:lnTo>
                  <a:pt x="2190554" y="332815"/>
                </a:lnTo>
                <a:lnTo>
                  <a:pt x="2176893" y="369651"/>
                </a:lnTo>
                <a:lnTo>
                  <a:pt x="2172303" y="382010"/>
                </a:lnTo>
                <a:lnTo>
                  <a:pt x="2159327" y="419298"/>
                </a:lnTo>
                <a:lnTo>
                  <a:pt x="2151762" y="445258"/>
                </a:lnTo>
                <a:lnTo>
                  <a:pt x="2147875" y="458713"/>
                </a:lnTo>
                <a:lnTo>
                  <a:pt x="2135560" y="498943"/>
                </a:lnTo>
                <a:lnTo>
                  <a:pt x="2127156" y="525599"/>
                </a:lnTo>
                <a:lnTo>
                  <a:pt x="2123000" y="538862"/>
                </a:lnTo>
                <a:lnTo>
                  <a:pt x="2111138" y="578333"/>
                </a:lnTo>
                <a:lnTo>
                  <a:pt x="2100917" y="617217"/>
                </a:lnTo>
                <a:lnTo>
                  <a:pt x="2093279" y="655375"/>
                </a:lnTo>
                <a:lnTo>
                  <a:pt x="2088875" y="705141"/>
                </a:lnTo>
                <a:lnTo>
                  <a:pt x="2089321" y="717471"/>
                </a:lnTo>
                <a:lnTo>
                  <a:pt x="2096761" y="765800"/>
                </a:lnTo>
                <a:lnTo>
                  <a:pt x="2109077" y="813576"/>
                </a:lnTo>
                <a:lnTo>
                  <a:pt x="2112266" y="825594"/>
                </a:lnTo>
                <a:lnTo>
                  <a:pt x="2122855" y="874615"/>
                </a:lnTo>
                <a:lnTo>
                  <a:pt x="2126086" y="912974"/>
                </a:lnTo>
                <a:lnTo>
                  <a:pt x="2125803" y="926179"/>
                </a:lnTo>
                <a:lnTo>
                  <a:pt x="2120468" y="970415"/>
                </a:lnTo>
                <a:lnTo>
                  <a:pt x="2111990" y="1016564"/>
                </a:lnTo>
                <a:lnTo>
                  <a:pt x="2100815" y="1063334"/>
                </a:lnTo>
                <a:lnTo>
                  <a:pt x="2087392" y="1109430"/>
                </a:lnTo>
                <a:lnTo>
                  <a:pt x="2072166" y="1153558"/>
                </a:lnTo>
                <a:lnTo>
                  <a:pt x="2055585" y="1194423"/>
                </a:lnTo>
                <a:lnTo>
                  <a:pt x="2037769" y="1231535"/>
                </a:lnTo>
                <a:lnTo>
                  <a:pt x="2018111" y="1267422"/>
                </a:lnTo>
                <a:lnTo>
                  <a:pt x="1996828" y="1301290"/>
                </a:lnTo>
                <a:lnTo>
                  <a:pt x="1973711" y="1332619"/>
                </a:lnTo>
                <a:lnTo>
                  <a:pt x="1939674" y="1369540"/>
                </a:lnTo>
                <a:lnTo>
                  <a:pt x="1901507" y="1399788"/>
                </a:lnTo>
                <a:lnTo>
                  <a:pt x="1858919" y="1421551"/>
                </a:lnTo>
                <a:lnTo>
                  <a:pt x="1811678" y="1435183"/>
                </a:lnTo>
                <a:lnTo>
                  <a:pt x="1773894" y="1441502"/>
                </a:lnTo>
                <a:lnTo>
                  <a:pt x="1734722" y="1445551"/>
                </a:lnTo>
                <a:lnTo>
                  <a:pt x="1694731" y="1448305"/>
                </a:lnTo>
                <a:lnTo>
                  <a:pt x="1667894" y="1449900"/>
                </a:lnTo>
                <a:lnTo>
                  <a:pt x="1654486" y="1450733"/>
                </a:lnTo>
                <a:lnTo>
                  <a:pt x="1611568" y="1452752"/>
                </a:lnTo>
                <a:lnTo>
                  <a:pt x="1582883" y="1453195"/>
                </a:lnTo>
                <a:lnTo>
                  <a:pt x="1568520" y="1453177"/>
                </a:lnTo>
                <a:lnTo>
                  <a:pt x="1525365" y="1452287"/>
                </a:lnTo>
                <a:lnTo>
                  <a:pt x="1482127" y="1450365"/>
                </a:lnTo>
                <a:lnTo>
                  <a:pt x="1438827" y="1447692"/>
                </a:lnTo>
                <a:lnTo>
                  <a:pt x="1395489" y="1444550"/>
                </a:lnTo>
                <a:lnTo>
                  <a:pt x="1352038" y="1441111"/>
                </a:lnTo>
                <a:lnTo>
                  <a:pt x="1307407" y="1436337"/>
                </a:lnTo>
                <a:lnTo>
                  <a:pt x="1261801" y="1430399"/>
                </a:lnTo>
                <a:lnTo>
                  <a:pt x="1215859" y="1423928"/>
                </a:lnTo>
                <a:lnTo>
                  <a:pt x="1200582" y="1421762"/>
                </a:lnTo>
                <a:lnTo>
                  <a:pt x="1155189" y="1415565"/>
                </a:lnTo>
                <a:lnTo>
                  <a:pt x="1110955" y="1410311"/>
                </a:lnTo>
                <a:lnTo>
                  <a:pt x="1068520" y="1406633"/>
                </a:lnTo>
                <a:lnTo>
                  <a:pt x="1054850" y="1406088"/>
                </a:lnTo>
                <a:lnTo>
                  <a:pt x="1041377" y="1406193"/>
                </a:lnTo>
                <a:lnTo>
                  <a:pt x="1001994" y="1409763"/>
                </a:lnTo>
                <a:lnTo>
                  <a:pt x="963828" y="1416852"/>
                </a:lnTo>
                <a:lnTo>
                  <a:pt x="926455" y="1425710"/>
                </a:lnTo>
                <a:lnTo>
                  <a:pt x="914100" y="1428754"/>
                </a:lnTo>
                <a:lnTo>
                  <a:pt x="901770" y="1431734"/>
                </a:lnTo>
                <a:lnTo>
                  <a:pt x="852383" y="1441731"/>
                </a:lnTo>
                <a:lnTo>
                  <a:pt x="802136" y="1445849"/>
                </a:lnTo>
                <a:lnTo>
                  <a:pt x="789338" y="1446325"/>
                </a:lnTo>
                <a:lnTo>
                  <a:pt x="776436" y="1446817"/>
                </a:lnTo>
                <a:lnTo>
                  <a:pt x="763430" y="1447322"/>
                </a:lnTo>
                <a:lnTo>
                  <a:pt x="750319" y="1447836"/>
                </a:lnTo>
                <a:lnTo>
                  <a:pt x="737102" y="1448355"/>
                </a:lnTo>
                <a:lnTo>
                  <a:pt x="723777" y="1448877"/>
                </a:lnTo>
                <a:lnTo>
                  <a:pt x="683149" y="1450424"/>
                </a:lnTo>
                <a:lnTo>
                  <a:pt x="641520" y="1451871"/>
                </a:lnTo>
                <a:lnTo>
                  <a:pt x="598861" y="1453130"/>
                </a:lnTo>
                <a:lnTo>
                  <a:pt x="555147" y="1454110"/>
                </a:lnTo>
                <a:lnTo>
                  <a:pt x="540336" y="1454359"/>
                </a:lnTo>
                <a:lnTo>
                  <a:pt x="526943" y="1454841"/>
                </a:lnTo>
                <a:lnTo>
                  <a:pt x="486623" y="1459174"/>
                </a:lnTo>
                <a:lnTo>
                  <a:pt x="446513" y="1466672"/>
                </a:lnTo>
                <a:lnTo>
                  <a:pt x="407153" y="1475837"/>
                </a:lnTo>
                <a:lnTo>
                  <a:pt x="381598" y="1482134"/>
                </a:lnTo>
                <a:lnTo>
                  <a:pt x="369086" y="1485172"/>
                </a:lnTo>
                <a:lnTo>
                  <a:pt x="321280" y="1495293"/>
                </a:lnTo>
                <a:lnTo>
                  <a:pt x="267878" y="1500379"/>
                </a:lnTo>
                <a:lnTo>
                  <a:pt x="250316" y="1501465"/>
                </a:lnTo>
                <a:lnTo>
                  <a:pt x="210562" y="1503957"/>
                </a:lnTo>
                <a:lnTo>
                  <a:pt x="180820" y="1504880"/>
                </a:lnTo>
                <a:lnTo>
                  <a:pt x="171045" y="1504746"/>
                </a:lnTo>
                <a:lnTo>
                  <a:pt x="160596" y="1504357"/>
                </a:lnTo>
                <a:lnTo>
                  <a:pt x="149024" y="1503694"/>
                </a:lnTo>
                <a:lnTo>
                  <a:pt x="136333" y="1503478"/>
                </a:lnTo>
                <a:lnTo>
                  <a:pt x="123189" y="1504222"/>
                </a:lnTo>
                <a:lnTo>
                  <a:pt x="109811" y="1505573"/>
                </a:lnTo>
                <a:lnTo>
                  <a:pt x="96418" y="1507176"/>
                </a:lnTo>
                <a:lnTo>
                  <a:pt x="83229" y="1508677"/>
                </a:lnTo>
                <a:lnTo>
                  <a:pt x="70462" y="1509721"/>
                </a:lnTo>
                <a:lnTo>
                  <a:pt x="58337" y="1509956"/>
                </a:lnTo>
                <a:lnTo>
                  <a:pt x="47071" y="1509025"/>
                </a:lnTo>
                <a:lnTo>
                  <a:pt x="14437" y="1482714"/>
                </a:lnTo>
                <a:lnTo>
                  <a:pt x="703" y="1435071"/>
                </a:lnTo>
                <a:lnTo>
                  <a:pt x="0" y="1422270"/>
                </a:lnTo>
                <a:lnTo>
                  <a:pt x="369" y="1409420"/>
                </a:lnTo>
                <a:lnTo>
                  <a:pt x="12877" y="1361389"/>
                </a:lnTo>
                <a:lnTo>
                  <a:pt x="40870" y="1319397"/>
                </a:lnTo>
                <a:lnTo>
                  <a:pt x="67628" y="1289587"/>
                </a:lnTo>
                <a:lnTo>
                  <a:pt x="96793" y="1262059"/>
                </a:lnTo>
                <a:lnTo>
                  <a:pt x="126088" y="1237568"/>
                </a:lnTo>
                <a:lnTo>
                  <a:pt x="166067" y="1209240"/>
                </a:lnTo>
                <a:lnTo>
                  <a:pt x="206070" y="1188016"/>
                </a:lnTo>
                <a:lnTo>
                  <a:pt x="239230" y="1172809"/>
                </a:lnTo>
                <a:lnTo>
                  <a:pt x="251455" y="1167214"/>
                </a:lnTo>
                <a:lnTo>
                  <a:pt x="264443" y="1161148"/>
                </a:lnTo>
                <a:lnTo>
                  <a:pt x="278301" y="1154489"/>
                </a:lnTo>
                <a:lnTo>
                  <a:pt x="291388" y="1148418"/>
                </a:lnTo>
                <a:lnTo>
                  <a:pt x="335470" y="1133086"/>
                </a:lnTo>
                <a:lnTo>
                  <a:pt x="384930" y="1120738"/>
                </a:lnTo>
                <a:lnTo>
                  <a:pt x="437387" y="1109656"/>
                </a:lnTo>
                <a:lnTo>
                  <a:pt x="455128" y="1105946"/>
                </a:lnTo>
                <a:lnTo>
                  <a:pt x="507880" y="1093876"/>
                </a:lnTo>
                <a:lnTo>
                  <a:pt x="558076" y="1079059"/>
                </a:lnTo>
                <a:lnTo>
                  <a:pt x="603335" y="1059776"/>
                </a:lnTo>
                <a:lnTo>
                  <a:pt x="617431" y="1052503"/>
                </a:lnTo>
                <a:lnTo>
                  <a:pt x="631711" y="1045401"/>
                </a:lnTo>
                <a:lnTo>
                  <a:pt x="675590" y="1024928"/>
                </a:lnTo>
                <a:lnTo>
                  <a:pt x="720879" y="1005310"/>
                </a:lnTo>
                <a:lnTo>
                  <a:pt x="767388" y="986041"/>
                </a:lnTo>
                <a:lnTo>
                  <a:pt x="798978" y="973138"/>
                </a:lnTo>
                <a:lnTo>
                  <a:pt x="814927" y="966614"/>
                </a:lnTo>
                <a:lnTo>
                  <a:pt x="863307" y="946522"/>
                </a:lnTo>
                <a:lnTo>
                  <a:pt x="912337" y="925258"/>
                </a:lnTo>
                <a:lnTo>
                  <a:pt x="950958" y="907784"/>
                </a:lnTo>
                <a:lnTo>
                  <a:pt x="988404" y="890216"/>
                </a:lnTo>
                <a:lnTo>
                  <a:pt x="1024498" y="872377"/>
                </a:lnTo>
                <a:lnTo>
                  <a:pt x="1059061" y="854089"/>
                </a:lnTo>
                <a:lnTo>
                  <a:pt x="1107646" y="825427"/>
                </a:lnTo>
                <a:lnTo>
                  <a:pt x="1151786" y="794754"/>
                </a:lnTo>
                <a:lnTo>
                  <a:pt x="1190879" y="761472"/>
                </a:lnTo>
                <a:lnTo>
                  <a:pt x="1224326" y="724980"/>
                </a:lnTo>
                <a:lnTo>
                  <a:pt x="1250496" y="691908"/>
                </a:lnTo>
                <a:lnTo>
                  <a:pt x="1263906" y="674910"/>
                </a:lnTo>
                <a:lnTo>
                  <a:pt x="1277475" y="657722"/>
                </a:lnTo>
                <a:lnTo>
                  <a:pt x="1304917" y="623117"/>
                </a:lnTo>
                <a:lnTo>
                  <a:pt x="1332474" y="588789"/>
                </a:lnTo>
                <a:lnTo>
                  <a:pt x="1359800" y="555433"/>
                </a:lnTo>
                <a:lnTo>
                  <a:pt x="1386548" y="523742"/>
                </a:lnTo>
                <a:lnTo>
                  <a:pt x="1412371" y="494413"/>
                </a:lnTo>
                <a:lnTo>
                  <a:pt x="1448612" y="456368"/>
                </a:lnTo>
                <a:lnTo>
                  <a:pt x="1470606" y="435983"/>
                </a:lnTo>
                <a:lnTo>
                  <a:pt x="1480822" y="427545"/>
                </a:lnTo>
              </a:path>
            </a:pathLst>
          </a:custGeom>
          <a:ln w="8977">
            <a:solidFill>
              <a:srgbClr val="010101"/>
            </a:solidFill>
            <a:prstDash val="dash"/>
          </a:ln>
        </p:spPr>
        <p:txBody>
          <a:bodyPr wrap="square" lIns="0" tIns="0" rIns="0" bIns="0" rtlCol="0">
            <a:noAutofit/>
          </a:bodyPr>
          <a:lstStyle/>
          <a:p>
            <a:endParaRPr/>
          </a:p>
        </p:txBody>
      </p:sp>
      <p:sp>
        <p:nvSpPr>
          <p:cNvPr id="16" name="object 16"/>
          <p:cNvSpPr/>
          <p:nvPr/>
        </p:nvSpPr>
        <p:spPr>
          <a:xfrm>
            <a:off x="4153978" y="2105746"/>
            <a:ext cx="608053" cy="899661"/>
          </a:xfrm>
          <a:custGeom>
            <a:avLst/>
            <a:gdLst/>
            <a:ahLst/>
            <a:cxnLst/>
            <a:rect l="l" t="t" r="r" b="b"/>
            <a:pathLst>
              <a:path w="710240" h="992959">
                <a:moveTo>
                  <a:pt x="710240" y="992959"/>
                </a:moveTo>
                <a:lnTo>
                  <a:pt x="695276" y="956439"/>
                </a:lnTo>
                <a:lnTo>
                  <a:pt x="681033" y="916554"/>
                </a:lnTo>
                <a:lnTo>
                  <a:pt x="667512" y="874249"/>
                </a:lnTo>
                <a:lnTo>
                  <a:pt x="654711" y="830463"/>
                </a:lnTo>
                <a:lnTo>
                  <a:pt x="642632" y="786139"/>
                </a:lnTo>
                <a:lnTo>
                  <a:pt x="631274" y="742219"/>
                </a:lnTo>
                <a:lnTo>
                  <a:pt x="620637" y="699644"/>
                </a:lnTo>
                <a:lnTo>
                  <a:pt x="610722" y="659356"/>
                </a:lnTo>
                <a:lnTo>
                  <a:pt x="606034" y="640364"/>
                </a:lnTo>
                <a:lnTo>
                  <a:pt x="601527" y="622297"/>
                </a:lnTo>
                <a:lnTo>
                  <a:pt x="597200" y="605272"/>
                </a:lnTo>
                <a:lnTo>
                  <a:pt x="593053" y="589408"/>
                </a:lnTo>
                <a:lnTo>
                  <a:pt x="588766" y="572466"/>
                </a:lnTo>
                <a:lnTo>
                  <a:pt x="579925" y="528930"/>
                </a:lnTo>
                <a:lnTo>
                  <a:pt x="573608" y="482834"/>
                </a:lnTo>
                <a:lnTo>
                  <a:pt x="572308" y="472541"/>
                </a:lnTo>
                <a:lnTo>
                  <a:pt x="565079" y="432234"/>
                </a:lnTo>
                <a:lnTo>
                  <a:pt x="549577" y="386806"/>
                </a:lnTo>
                <a:lnTo>
                  <a:pt x="532356" y="349562"/>
                </a:lnTo>
                <a:lnTo>
                  <a:pt x="512213" y="309600"/>
                </a:lnTo>
                <a:lnTo>
                  <a:pt x="489665" y="268752"/>
                </a:lnTo>
                <a:lnTo>
                  <a:pt x="465228" y="228851"/>
                </a:lnTo>
                <a:lnTo>
                  <a:pt x="439418" y="191730"/>
                </a:lnTo>
                <a:lnTo>
                  <a:pt x="412750" y="159222"/>
                </a:lnTo>
                <a:lnTo>
                  <a:pt x="384435" y="132104"/>
                </a:lnTo>
                <a:lnTo>
                  <a:pt x="351603" y="109847"/>
                </a:lnTo>
                <a:lnTo>
                  <a:pt x="316648" y="93006"/>
                </a:lnTo>
                <a:lnTo>
                  <a:pt x="280478" y="79904"/>
                </a:lnTo>
                <a:lnTo>
                  <a:pt x="244002" y="68861"/>
                </a:lnTo>
                <a:lnTo>
                  <a:pt x="231932" y="65348"/>
                </a:lnTo>
                <a:lnTo>
                  <a:pt x="219963" y="61814"/>
                </a:lnTo>
                <a:lnTo>
                  <a:pt x="208128" y="58199"/>
                </a:lnTo>
                <a:lnTo>
                  <a:pt x="196461" y="54439"/>
                </a:lnTo>
                <a:lnTo>
                  <a:pt x="183003" y="49776"/>
                </a:lnTo>
                <a:lnTo>
                  <a:pt x="169780" y="45350"/>
                </a:lnTo>
                <a:lnTo>
                  <a:pt x="131358" y="33351"/>
                </a:lnTo>
                <a:lnTo>
                  <a:pt x="94452" y="22955"/>
                </a:lnTo>
                <a:lnTo>
                  <a:pt x="46818" y="10889"/>
                </a:lnTo>
                <a:lnTo>
                  <a:pt x="11687" y="2664"/>
                </a:lnTo>
                <a:lnTo>
                  <a:pt x="0" y="0"/>
                </a:lnTo>
              </a:path>
            </a:pathLst>
          </a:custGeom>
          <a:ln w="8989">
            <a:solidFill>
              <a:srgbClr val="010101"/>
            </a:solidFill>
            <a:prstDash val="dash"/>
          </a:ln>
        </p:spPr>
        <p:txBody>
          <a:bodyPr wrap="square" lIns="0" tIns="0" rIns="0" bIns="0" rtlCol="0">
            <a:noAutofit/>
          </a:bodyPr>
          <a:lstStyle/>
          <a:p>
            <a:endParaRPr/>
          </a:p>
        </p:txBody>
      </p:sp>
      <p:sp>
        <p:nvSpPr>
          <p:cNvPr id="17" name="object 17"/>
          <p:cNvSpPr/>
          <p:nvPr/>
        </p:nvSpPr>
        <p:spPr>
          <a:xfrm>
            <a:off x="4920872" y="2659055"/>
            <a:ext cx="2737744" cy="1496067"/>
          </a:xfrm>
          <a:custGeom>
            <a:avLst/>
            <a:gdLst/>
            <a:ahLst/>
            <a:cxnLst/>
            <a:rect l="l" t="t" r="r" b="b"/>
            <a:pathLst>
              <a:path w="3197837" h="1651215">
                <a:moveTo>
                  <a:pt x="2240820" y="1651215"/>
                </a:moveTo>
                <a:lnTo>
                  <a:pt x="2269523" y="1614721"/>
                </a:lnTo>
                <a:lnTo>
                  <a:pt x="2293175" y="1579600"/>
                </a:lnTo>
                <a:lnTo>
                  <a:pt x="2313419" y="1544397"/>
                </a:lnTo>
                <a:lnTo>
                  <a:pt x="2331898" y="1507660"/>
                </a:lnTo>
                <a:lnTo>
                  <a:pt x="2350253" y="1467937"/>
                </a:lnTo>
                <a:lnTo>
                  <a:pt x="2363233" y="1439078"/>
                </a:lnTo>
                <a:lnTo>
                  <a:pt x="2370128" y="1423774"/>
                </a:lnTo>
                <a:lnTo>
                  <a:pt x="2377375" y="1407815"/>
                </a:lnTo>
                <a:lnTo>
                  <a:pt x="2385034" y="1391148"/>
                </a:lnTo>
                <a:lnTo>
                  <a:pt x="2393150" y="1373471"/>
                </a:lnTo>
                <a:lnTo>
                  <a:pt x="2410557" y="1334699"/>
                </a:lnTo>
                <a:lnTo>
                  <a:pt x="2429126" y="1292290"/>
                </a:lnTo>
                <a:lnTo>
                  <a:pt x="2448371" y="1247349"/>
                </a:lnTo>
                <a:lnTo>
                  <a:pt x="2467805" y="1200977"/>
                </a:lnTo>
                <a:lnTo>
                  <a:pt x="2486940" y="1154279"/>
                </a:lnTo>
                <a:lnTo>
                  <a:pt x="2505292" y="1108356"/>
                </a:lnTo>
                <a:lnTo>
                  <a:pt x="2522372" y="1064312"/>
                </a:lnTo>
                <a:lnTo>
                  <a:pt x="2537695" y="1023250"/>
                </a:lnTo>
                <a:lnTo>
                  <a:pt x="2550774" y="986273"/>
                </a:lnTo>
                <a:lnTo>
                  <a:pt x="2565564" y="937271"/>
                </a:lnTo>
                <a:lnTo>
                  <a:pt x="2573204" y="895981"/>
                </a:lnTo>
                <a:lnTo>
                  <a:pt x="2576528" y="850538"/>
                </a:lnTo>
                <a:lnTo>
                  <a:pt x="2576889" y="840257"/>
                </a:lnTo>
                <a:lnTo>
                  <a:pt x="2577289" y="830217"/>
                </a:lnTo>
                <a:lnTo>
                  <a:pt x="2581545" y="790562"/>
                </a:lnTo>
                <a:lnTo>
                  <a:pt x="2595410" y="747332"/>
                </a:lnTo>
                <a:lnTo>
                  <a:pt x="2616713" y="701482"/>
                </a:lnTo>
                <a:lnTo>
                  <a:pt x="2635220" y="667295"/>
                </a:lnTo>
                <a:lnTo>
                  <a:pt x="2655828" y="634017"/>
                </a:lnTo>
                <a:lnTo>
                  <a:pt x="2678478" y="602311"/>
                </a:lnTo>
                <a:lnTo>
                  <a:pt x="2703112" y="572838"/>
                </a:lnTo>
                <a:lnTo>
                  <a:pt x="2730890" y="545667"/>
                </a:lnTo>
                <a:lnTo>
                  <a:pt x="2764034" y="520551"/>
                </a:lnTo>
                <a:lnTo>
                  <a:pt x="2799668" y="498285"/>
                </a:lnTo>
                <a:lnTo>
                  <a:pt x="2836566" y="478373"/>
                </a:lnTo>
                <a:lnTo>
                  <a:pt x="2873499" y="460318"/>
                </a:lnTo>
                <a:lnTo>
                  <a:pt x="2909242" y="443625"/>
                </a:lnTo>
                <a:lnTo>
                  <a:pt x="2920680" y="438276"/>
                </a:lnTo>
                <a:lnTo>
                  <a:pt x="2931803" y="433006"/>
                </a:lnTo>
                <a:lnTo>
                  <a:pt x="2942567" y="427795"/>
                </a:lnTo>
                <a:lnTo>
                  <a:pt x="2952926" y="422624"/>
                </a:lnTo>
                <a:lnTo>
                  <a:pt x="2966013" y="416156"/>
                </a:lnTo>
                <a:lnTo>
                  <a:pt x="3005370" y="398466"/>
                </a:lnTo>
                <a:lnTo>
                  <a:pt x="3043663" y="382747"/>
                </a:lnTo>
                <a:lnTo>
                  <a:pt x="3055923" y="377813"/>
                </a:lnTo>
                <a:lnTo>
                  <a:pt x="3067833" y="372983"/>
                </a:lnTo>
                <a:lnTo>
                  <a:pt x="3110842" y="354141"/>
                </a:lnTo>
                <a:lnTo>
                  <a:pt x="3143336" y="335671"/>
                </a:lnTo>
                <a:lnTo>
                  <a:pt x="3156671" y="327551"/>
                </a:lnTo>
                <a:lnTo>
                  <a:pt x="3193036" y="297474"/>
                </a:lnTo>
                <a:lnTo>
                  <a:pt x="3197837" y="279862"/>
                </a:lnTo>
                <a:lnTo>
                  <a:pt x="3195052" y="270689"/>
                </a:lnTo>
                <a:lnTo>
                  <a:pt x="3173774" y="231746"/>
                </a:lnTo>
                <a:lnTo>
                  <a:pt x="3148676" y="201720"/>
                </a:lnTo>
                <a:lnTo>
                  <a:pt x="3117358" y="172649"/>
                </a:lnTo>
                <a:lnTo>
                  <a:pt x="3081273" y="146023"/>
                </a:lnTo>
                <a:lnTo>
                  <a:pt x="3040205" y="121523"/>
                </a:lnTo>
                <a:lnTo>
                  <a:pt x="3005302" y="103162"/>
                </a:lnTo>
                <a:lnTo>
                  <a:pt x="2967848" y="85388"/>
                </a:lnTo>
                <a:lnTo>
                  <a:pt x="2928714" y="68717"/>
                </a:lnTo>
                <a:lnTo>
                  <a:pt x="2888768" y="53665"/>
                </a:lnTo>
                <a:lnTo>
                  <a:pt x="2848880" y="40750"/>
                </a:lnTo>
                <a:lnTo>
                  <a:pt x="2809304" y="30031"/>
                </a:lnTo>
                <a:lnTo>
                  <a:pt x="2768634" y="20472"/>
                </a:lnTo>
                <a:lnTo>
                  <a:pt x="2727000" y="12327"/>
                </a:lnTo>
                <a:lnTo>
                  <a:pt x="2684678" y="5958"/>
                </a:lnTo>
                <a:lnTo>
                  <a:pt x="2641940" y="1727"/>
                </a:lnTo>
                <a:lnTo>
                  <a:pt x="2599063" y="0"/>
                </a:lnTo>
                <a:lnTo>
                  <a:pt x="2584787" y="42"/>
                </a:lnTo>
                <a:lnTo>
                  <a:pt x="2542109" y="2222"/>
                </a:lnTo>
                <a:lnTo>
                  <a:pt x="2499344" y="7596"/>
                </a:lnTo>
                <a:lnTo>
                  <a:pt x="2456377" y="15793"/>
                </a:lnTo>
                <a:lnTo>
                  <a:pt x="2413209" y="26362"/>
                </a:lnTo>
                <a:lnTo>
                  <a:pt x="2369840" y="38846"/>
                </a:lnTo>
                <a:lnTo>
                  <a:pt x="2326270" y="52793"/>
                </a:lnTo>
                <a:lnTo>
                  <a:pt x="2282500" y="67749"/>
                </a:lnTo>
                <a:lnTo>
                  <a:pt x="2237630" y="84031"/>
                </a:lnTo>
                <a:lnTo>
                  <a:pt x="2189693" y="103355"/>
                </a:lnTo>
                <a:lnTo>
                  <a:pt x="2140437" y="124748"/>
                </a:lnTo>
                <a:lnTo>
                  <a:pt x="2091872" y="147030"/>
                </a:lnTo>
                <a:lnTo>
                  <a:pt x="2046004" y="169019"/>
                </a:lnTo>
                <a:lnTo>
                  <a:pt x="2004841" y="189535"/>
                </a:lnTo>
                <a:lnTo>
                  <a:pt x="1970392" y="207397"/>
                </a:lnTo>
                <a:lnTo>
                  <a:pt x="1934861" y="230744"/>
                </a:lnTo>
                <a:lnTo>
                  <a:pt x="1923512" y="244148"/>
                </a:lnTo>
                <a:lnTo>
                  <a:pt x="1920682" y="247607"/>
                </a:lnTo>
                <a:lnTo>
                  <a:pt x="1881913" y="277024"/>
                </a:lnTo>
                <a:lnTo>
                  <a:pt x="1837743" y="300922"/>
                </a:lnTo>
                <a:lnTo>
                  <a:pt x="1801388" y="319523"/>
                </a:lnTo>
                <a:lnTo>
                  <a:pt x="1760986" y="339737"/>
                </a:lnTo>
                <a:lnTo>
                  <a:pt x="1717414" y="361181"/>
                </a:lnTo>
                <a:lnTo>
                  <a:pt x="1671550" y="383475"/>
                </a:lnTo>
                <a:lnTo>
                  <a:pt x="1624271" y="406239"/>
                </a:lnTo>
                <a:lnTo>
                  <a:pt x="1576457" y="429090"/>
                </a:lnTo>
                <a:lnTo>
                  <a:pt x="1528983" y="451650"/>
                </a:lnTo>
                <a:lnTo>
                  <a:pt x="1482729" y="473535"/>
                </a:lnTo>
                <a:lnTo>
                  <a:pt x="1438572" y="494367"/>
                </a:lnTo>
                <a:lnTo>
                  <a:pt x="1394654" y="514944"/>
                </a:lnTo>
                <a:lnTo>
                  <a:pt x="1349006" y="536121"/>
                </a:lnTo>
                <a:lnTo>
                  <a:pt x="1302330" y="557604"/>
                </a:lnTo>
                <a:lnTo>
                  <a:pt x="1255331" y="579096"/>
                </a:lnTo>
                <a:lnTo>
                  <a:pt x="1208710" y="600300"/>
                </a:lnTo>
                <a:lnTo>
                  <a:pt x="1163171" y="620922"/>
                </a:lnTo>
                <a:lnTo>
                  <a:pt x="1119417" y="640665"/>
                </a:lnTo>
                <a:lnTo>
                  <a:pt x="1078151" y="659232"/>
                </a:lnTo>
                <a:lnTo>
                  <a:pt x="1040076" y="676329"/>
                </a:lnTo>
                <a:lnTo>
                  <a:pt x="1005895" y="691659"/>
                </a:lnTo>
                <a:lnTo>
                  <a:pt x="988759" y="699421"/>
                </a:lnTo>
                <a:lnTo>
                  <a:pt x="946172" y="719446"/>
                </a:lnTo>
                <a:lnTo>
                  <a:pt x="913081" y="735581"/>
                </a:lnTo>
                <a:lnTo>
                  <a:pt x="903331" y="740317"/>
                </a:lnTo>
                <a:lnTo>
                  <a:pt x="865991" y="757330"/>
                </a:lnTo>
                <a:lnTo>
                  <a:pt x="822771" y="773545"/>
                </a:lnTo>
                <a:lnTo>
                  <a:pt x="779321" y="787248"/>
                </a:lnTo>
                <a:lnTo>
                  <a:pt x="730946" y="801998"/>
                </a:lnTo>
                <a:lnTo>
                  <a:pt x="680405" y="816596"/>
                </a:lnTo>
                <a:lnTo>
                  <a:pt x="629023" y="830021"/>
                </a:lnTo>
                <a:lnTo>
                  <a:pt x="578123" y="841256"/>
                </a:lnTo>
                <a:lnTo>
                  <a:pt x="529032" y="849282"/>
                </a:lnTo>
                <a:lnTo>
                  <a:pt x="483074" y="853079"/>
                </a:lnTo>
                <a:lnTo>
                  <a:pt x="468474" y="853296"/>
                </a:lnTo>
                <a:lnTo>
                  <a:pt x="453967" y="853065"/>
                </a:lnTo>
                <a:lnTo>
                  <a:pt x="411038" y="849926"/>
                </a:lnTo>
                <a:lnTo>
                  <a:pt x="369071" y="843609"/>
                </a:lnTo>
                <a:lnTo>
                  <a:pt x="328158" y="834750"/>
                </a:lnTo>
                <a:lnTo>
                  <a:pt x="288391" y="823984"/>
                </a:lnTo>
                <a:lnTo>
                  <a:pt x="249863" y="811947"/>
                </a:lnTo>
                <a:lnTo>
                  <a:pt x="212664" y="799273"/>
                </a:lnTo>
                <a:lnTo>
                  <a:pt x="200194" y="794922"/>
                </a:lnTo>
                <a:lnTo>
                  <a:pt x="187928" y="790647"/>
                </a:lnTo>
                <a:lnTo>
                  <a:pt x="140697" y="773407"/>
                </a:lnTo>
                <a:lnTo>
                  <a:pt x="95858" y="753806"/>
                </a:lnTo>
                <a:lnTo>
                  <a:pt x="52692" y="728993"/>
                </a:lnTo>
                <a:lnTo>
                  <a:pt x="20987" y="705246"/>
                </a:lnTo>
                <a:lnTo>
                  <a:pt x="10485" y="696114"/>
                </a:lnTo>
                <a:lnTo>
                  <a:pt x="0" y="686301"/>
                </a:lnTo>
              </a:path>
            </a:pathLst>
          </a:custGeom>
          <a:ln w="8974">
            <a:solidFill>
              <a:srgbClr val="010101"/>
            </a:solidFill>
            <a:prstDash val="dash"/>
          </a:ln>
        </p:spPr>
        <p:txBody>
          <a:bodyPr wrap="square" lIns="0" tIns="0" rIns="0" bIns="0" rtlCol="0">
            <a:noAutofit/>
          </a:bodyPr>
          <a:lstStyle/>
          <a:p>
            <a:endParaRPr/>
          </a:p>
        </p:txBody>
      </p:sp>
      <p:sp>
        <p:nvSpPr>
          <p:cNvPr id="18" name="object 18"/>
          <p:cNvSpPr/>
          <p:nvPr/>
        </p:nvSpPr>
        <p:spPr>
          <a:xfrm>
            <a:off x="5117018" y="4343830"/>
            <a:ext cx="1510495" cy="1286015"/>
          </a:xfrm>
          <a:custGeom>
            <a:avLst/>
            <a:gdLst/>
            <a:ahLst/>
            <a:cxnLst/>
            <a:rect l="l" t="t" r="r" b="b"/>
            <a:pathLst>
              <a:path w="1764342" h="1419380">
                <a:moveTo>
                  <a:pt x="0" y="1419380"/>
                </a:moveTo>
                <a:lnTo>
                  <a:pt x="3596" y="1406387"/>
                </a:lnTo>
                <a:lnTo>
                  <a:pt x="7186" y="1393413"/>
                </a:lnTo>
                <a:lnTo>
                  <a:pt x="10788" y="1380455"/>
                </a:lnTo>
                <a:lnTo>
                  <a:pt x="21831" y="1341641"/>
                </a:lnTo>
                <a:lnTo>
                  <a:pt x="33585" y="1302847"/>
                </a:lnTo>
                <a:lnTo>
                  <a:pt x="46507" y="1263984"/>
                </a:lnTo>
                <a:lnTo>
                  <a:pt x="61052" y="1224959"/>
                </a:lnTo>
                <a:lnTo>
                  <a:pt x="77678" y="1185682"/>
                </a:lnTo>
                <a:lnTo>
                  <a:pt x="96798" y="1146032"/>
                </a:lnTo>
                <a:lnTo>
                  <a:pt x="118186" y="1105651"/>
                </a:lnTo>
                <a:lnTo>
                  <a:pt x="141565" y="1064745"/>
                </a:lnTo>
                <a:lnTo>
                  <a:pt x="166750" y="1023676"/>
                </a:lnTo>
                <a:lnTo>
                  <a:pt x="193559" y="982810"/>
                </a:lnTo>
                <a:lnTo>
                  <a:pt x="221809" y="942508"/>
                </a:lnTo>
                <a:lnTo>
                  <a:pt x="251317" y="903134"/>
                </a:lnTo>
                <a:lnTo>
                  <a:pt x="271460" y="877480"/>
                </a:lnTo>
                <a:lnTo>
                  <a:pt x="281390" y="864654"/>
                </a:lnTo>
                <a:lnTo>
                  <a:pt x="291241" y="851816"/>
                </a:lnTo>
                <a:lnTo>
                  <a:pt x="301064" y="838983"/>
                </a:lnTo>
                <a:lnTo>
                  <a:pt x="310909" y="826174"/>
                </a:lnTo>
                <a:lnTo>
                  <a:pt x="341088" y="788047"/>
                </a:lnTo>
                <a:lnTo>
                  <a:pt x="373294" y="750727"/>
                </a:lnTo>
                <a:lnTo>
                  <a:pt x="408897" y="714668"/>
                </a:lnTo>
                <a:lnTo>
                  <a:pt x="449264" y="680324"/>
                </a:lnTo>
                <a:lnTo>
                  <a:pt x="495766" y="648148"/>
                </a:lnTo>
                <a:lnTo>
                  <a:pt x="530800" y="628526"/>
                </a:lnTo>
                <a:lnTo>
                  <a:pt x="568890" y="610626"/>
                </a:lnTo>
                <a:lnTo>
                  <a:pt x="609576" y="594018"/>
                </a:lnTo>
                <a:lnTo>
                  <a:pt x="652398" y="578270"/>
                </a:lnTo>
                <a:lnTo>
                  <a:pt x="696897" y="562954"/>
                </a:lnTo>
                <a:lnTo>
                  <a:pt x="742613" y="547637"/>
                </a:lnTo>
                <a:lnTo>
                  <a:pt x="765783" y="539844"/>
                </a:lnTo>
                <a:lnTo>
                  <a:pt x="812461" y="523721"/>
                </a:lnTo>
                <a:lnTo>
                  <a:pt x="859206" y="506520"/>
                </a:lnTo>
                <a:lnTo>
                  <a:pt x="905559" y="487813"/>
                </a:lnTo>
                <a:lnTo>
                  <a:pt x="951427" y="467070"/>
                </a:lnTo>
                <a:lnTo>
                  <a:pt x="998564" y="443649"/>
                </a:lnTo>
                <a:lnTo>
                  <a:pt x="1046864" y="417985"/>
                </a:lnTo>
                <a:lnTo>
                  <a:pt x="1095854" y="390656"/>
                </a:lnTo>
                <a:lnTo>
                  <a:pt x="1145060" y="362239"/>
                </a:lnTo>
                <a:lnTo>
                  <a:pt x="1194006" y="333308"/>
                </a:lnTo>
                <a:lnTo>
                  <a:pt x="1242220" y="304442"/>
                </a:lnTo>
                <a:lnTo>
                  <a:pt x="1265904" y="290214"/>
                </a:lnTo>
                <a:lnTo>
                  <a:pt x="1289227" y="276217"/>
                </a:lnTo>
                <a:lnTo>
                  <a:pt x="1334553" y="249209"/>
                </a:lnTo>
                <a:lnTo>
                  <a:pt x="1377724" y="223995"/>
                </a:lnTo>
                <a:lnTo>
                  <a:pt x="1418477" y="200830"/>
                </a:lnTo>
                <a:lnTo>
                  <a:pt x="1438297" y="189470"/>
                </a:lnTo>
                <a:lnTo>
                  <a:pt x="1477103" y="166923"/>
                </a:lnTo>
                <a:lnTo>
                  <a:pt x="1514920" y="144645"/>
                </a:lnTo>
                <a:lnTo>
                  <a:pt x="1551895" y="122681"/>
                </a:lnTo>
                <a:lnTo>
                  <a:pt x="1570113" y="111831"/>
                </a:lnTo>
                <a:lnTo>
                  <a:pt x="1588175" y="101076"/>
                </a:lnTo>
                <a:lnTo>
                  <a:pt x="1623910" y="79874"/>
                </a:lnTo>
                <a:lnTo>
                  <a:pt x="1659246" y="59120"/>
                </a:lnTo>
                <a:lnTo>
                  <a:pt x="1694332" y="38860"/>
                </a:lnTo>
                <a:lnTo>
                  <a:pt x="1729314" y="19138"/>
                </a:lnTo>
                <a:lnTo>
                  <a:pt x="1746813" y="9493"/>
                </a:lnTo>
                <a:lnTo>
                  <a:pt x="1764342" y="0"/>
                </a:lnTo>
              </a:path>
            </a:pathLst>
          </a:custGeom>
          <a:ln w="8980">
            <a:solidFill>
              <a:srgbClr val="010101"/>
            </a:solidFill>
            <a:prstDash val="dash"/>
          </a:ln>
        </p:spPr>
        <p:txBody>
          <a:bodyPr wrap="square" lIns="0" tIns="0" rIns="0" bIns="0" rtlCol="0">
            <a:noAutofit/>
          </a:bodyPr>
          <a:lstStyle/>
          <a:p>
            <a:endParaRPr/>
          </a:p>
        </p:txBody>
      </p:sp>
      <p:sp>
        <p:nvSpPr>
          <p:cNvPr id="19" name="object 19"/>
          <p:cNvSpPr/>
          <p:nvPr/>
        </p:nvSpPr>
        <p:spPr>
          <a:xfrm>
            <a:off x="5068983" y="1845546"/>
            <a:ext cx="1840493" cy="1173302"/>
          </a:xfrm>
          <a:custGeom>
            <a:avLst/>
            <a:gdLst/>
            <a:ahLst/>
            <a:cxnLst/>
            <a:rect l="l" t="t" r="r" b="b"/>
            <a:pathLst>
              <a:path w="2149798" h="1294978">
                <a:moveTo>
                  <a:pt x="122306" y="1068558"/>
                </a:moveTo>
                <a:lnTo>
                  <a:pt x="101392" y="1036171"/>
                </a:lnTo>
                <a:lnTo>
                  <a:pt x="86915" y="1014303"/>
                </a:lnTo>
                <a:lnTo>
                  <a:pt x="79688" y="1003308"/>
                </a:lnTo>
                <a:lnTo>
                  <a:pt x="58742" y="970162"/>
                </a:lnTo>
                <a:lnTo>
                  <a:pt x="40102" y="936927"/>
                </a:lnTo>
                <a:lnTo>
                  <a:pt x="20939" y="890738"/>
                </a:lnTo>
                <a:lnTo>
                  <a:pt x="9997" y="852863"/>
                </a:lnTo>
                <a:lnTo>
                  <a:pt x="1359" y="804248"/>
                </a:lnTo>
                <a:lnTo>
                  <a:pt x="0" y="780196"/>
                </a:lnTo>
                <a:lnTo>
                  <a:pt x="140" y="768126"/>
                </a:lnTo>
                <a:lnTo>
                  <a:pt x="6569" y="719834"/>
                </a:lnTo>
                <a:lnTo>
                  <a:pt x="19617" y="673526"/>
                </a:lnTo>
                <a:lnTo>
                  <a:pt x="38421" y="627231"/>
                </a:lnTo>
                <a:lnTo>
                  <a:pt x="56784" y="592722"/>
                </a:lnTo>
                <a:lnTo>
                  <a:pt x="79173" y="558554"/>
                </a:lnTo>
                <a:lnTo>
                  <a:pt x="106034" y="525704"/>
                </a:lnTo>
                <a:lnTo>
                  <a:pt x="136408" y="494213"/>
                </a:lnTo>
                <a:lnTo>
                  <a:pt x="169357" y="463652"/>
                </a:lnTo>
                <a:lnTo>
                  <a:pt x="204122" y="433915"/>
                </a:lnTo>
                <a:lnTo>
                  <a:pt x="239944" y="404898"/>
                </a:lnTo>
                <a:lnTo>
                  <a:pt x="276065" y="376496"/>
                </a:lnTo>
                <a:lnTo>
                  <a:pt x="288040" y="367147"/>
                </a:lnTo>
                <a:lnTo>
                  <a:pt x="299937" y="357851"/>
                </a:lnTo>
                <a:lnTo>
                  <a:pt x="335482" y="329713"/>
                </a:lnTo>
                <a:lnTo>
                  <a:pt x="359789" y="310156"/>
                </a:lnTo>
                <a:lnTo>
                  <a:pt x="372123" y="300229"/>
                </a:lnTo>
                <a:lnTo>
                  <a:pt x="409728" y="270341"/>
                </a:lnTo>
                <a:lnTo>
                  <a:pt x="448021" y="241142"/>
                </a:lnTo>
                <a:lnTo>
                  <a:pt x="486730" y="213726"/>
                </a:lnTo>
                <a:lnTo>
                  <a:pt x="525581" y="189184"/>
                </a:lnTo>
                <a:lnTo>
                  <a:pt x="564298" y="168611"/>
                </a:lnTo>
                <a:lnTo>
                  <a:pt x="603912" y="152649"/>
                </a:lnTo>
                <a:lnTo>
                  <a:pt x="644957" y="140545"/>
                </a:lnTo>
                <a:lnTo>
                  <a:pt x="686429" y="131296"/>
                </a:lnTo>
                <a:lnTo>
                  <a:pt x="727321" y="123899"/>
                </a:lnTo>
                <a:lnTo>
                  <a:pt x="753765" y="119503"/>
                </a:lnTo>
                <a:lnTo>
                  <a:pt x="766630" y="117354"/>
                </a:lnTo>
                <a:lnTo>
                  <a:pt x="814842" y="108217"/>
                </a:lnTo>
                <a:lnTo>
                  <a:pt x="853343" y="98321"/>
                </a:lnTo>
                <a:lnTo>
                  <a:pt x="884475" y="89153"/>
                </a:lnTo>
                <a:lnTo>
                  <a:pt x="893704" y="86486"/>
                </a:lnTo>
                <a:lnTo>
                  <a:pt x="935054" y="77219"/>
                </a:lnTo>
                <a:lnTo>
                  <a:pt x="981415" y="71162"/>
                </a:lnTo>
                <a:lnTo>
                  <a:pt x="999486" y="69109"/>
                </a:lnTo>
                <a:lnTo>
                  <a:pt x="1041238" y="62542"/>
                </a:lnTo>
                <a:lnTo>
                  <a:pt x="1089164" y="53489"/>
                </a:lnTo>
                <a:lnTo>
                  <a:pt x="1141701" y="42905"/>
                </a:lnTo>
                <a:lnTo>
                  <a:pt x="1169209" y="37337"/>
                </a:lnTo>
                <a:lnTo>
                  <a:pt x="1225726" y="26246"/>
                </a:lnTo>
                <a:lnTo>
                  <a:pt x="1282940" y="16012"/>
                </a:lnTo>
                <a:lnTo>
                  <a:pt x="1339286" y="7590"/>
                </a:lnTo>
                <a:lnTo>
                  <a:pt x="1393198" y="1934"/>
                </a:lnTo>
                <a:lnTo>
                  <a:pt x="1443110" y="0"/>
                </a:lnTo>
                <a:lnTo>
                  <a:pt x="1466078" y="727"/>
                </a:lnTo>
                <a:lnTo>
                  <a:pt x="1507803" y="5804"/>
                </a:lnTo>
                <a:lnTo>
                  <a:pt x="1547456" y="13967"/>
                </a:lnTo>
                <a:lnTo>
                  <a:pt x="1585788" y="24559"/>
                </a:lnTo>
                <a:lnTo>
                  <a:pt x="1622872" y="37232"/>
                </a:lnTo>
                <a:lnTo>
                  <a:pt x="1658780" y="51636"/>
                </a:lnTo>
                <a:lnTo>
                  <a:pt x="1693582" y="67423"/>
                </a:lnTo>
                <a:lnTo>
                  <a:pt x="1743873" y="92934"/>
                </a:lnTo>
                <a:lnTo>
                  <a:pt x="1792082" y="119594"/>
                </a:lnTo>
                <a:lnTo>
                  <a:pt x="1838454" y="146227"/>
                </a:lnTo>
                <a:lnTo>
                  <a:pt x="1853162" y="154690"/>
                </a:lnTo>
                <a:lnTo>
                  <a:pt x="1895666" y="179190"/>
                </a:lnTo>
                <a:lnTo>
                  <a:pt x="1935432" y="202563"/>
                </a:lnTo>
                <a:lnTo>
                  <a:pt x="1972064" y="225069"/>
                </a:lnTo>
                <a:lnTo>
                  <a:pt x="2005166" y="246970"/>
                </a:lnTo>
                <a:lnTo>
                  <a:pt x="2043128" y="275683"/>
                </a:lnTo>
                <a:lnTo>
                  <a:pt x="2074731" y="305464"/>
                </a:lnTo>
                <a:lnTo>
                  <a:pt x="2082957" y="313340"/>
                </a:lnTo>
                <a:lnTo>
                  <a:pt x="2113806" y="343838"/>
                </a:lnTo>
                <a:lnTo>
                  <a:pt x="2137604" y="379840"/>
                </a:lnTo>
                <a:lnTo>
                  <a:pt x="2149337" y="430829"/>
                </a:lnTo>
                <a:lnTo>
                  <a:pt x="2149798" y="447029"/>
                </a:lnTo>
                <a:lnTo>
                  <a:pt x="2149113" y="464907"/>
                </a:lnTo>
                <a:lnTo>
                  <a:pt x="2137588" y="513370"/>
                </a:lnTo>
                <a:lnTo>
                  <a:pt x="2116937" y="552717"/>
                </a:lnTo>
                <a:lnTo>
                  <a:pt x="2089596" y="584882"/>
                </a:lnTo>
                <a:lnTo>
                  <a:pt x="2058001" y="611795"/>
                </a:lnTo>
                <a:lnTo>
                  <a:pt x="2024591" y="635389"/>
                </a:lnTo>
                <a:lnTo>
                  <a:pt x="2013472" y="642850"/>
                </a:lnTo>
                <a:lnTo>
                  <a:pt x="2002512" y="650228"/>
                </a:lnTo>
                <a:lnTo>
                  <a:pt x="1991801" y="657596"/>
                </a:lnTo>
                <a:lnTo>
                  <a:pt x="1981431" y="665024"/>
                </a:lnTo>
                <a:lnTo>
                  <a:pt x="1971490" y="672584"/>
                </a:lnTo>
                <a:lnTo>
                  <a:pt x="1961432" y="680308"/>
                </a:lnTo>
                <a:lnTo>
                  <a:pt x="1951189" y="687779"/>
                </a:lnTo>
                <a:lnTo>
                  <a:pt x="1908657" y="715489"/>
                </a:lnTo>
                <a:lnTo>
                  <a:pt x="1875521" y="734499"/>
                </a:lnTo>
                <a:lnTo>
                  <a:pt x="1841755" y="752535"/>
                </a:lnTo>
                <a:lnTo>
                  <a:pt x="1807744" y="770086"/>
                </a:lnTo>
                <a:lnTo>
                  <a:pt x="1796420" y="775913"/>
                </a:lnTo>
                <a:lnTo>
                  <a:pt x="1785126" y="781759"/>
                </a:lnTo>
                <a:lnTo>
                  <a:pt x="1773877" y="787642"/>
                </a:lnTo>
                <a:lnTo>
                  <a:pt x="1762686" y="793581"/>
                </a:lnTo>
                <a:lnTo>
                  <a:pt x="1750908" y="799865"/>
                </a:lnTo>
                <a:lnTo>
                  <a:pt x="1739073" y="806034"/>
                </a:lnTo>
                <a:lnTo>
                  <a:pt x="1703409" y="823941"/>
                </a:lnTo>
                <a:lnTo>
                  <a:pt x="1667866" y="841140"/>
                </a:lnTo>
                <a:lnTo>
                  <a:pt x="1644468" y="852338"/>
                </a:lnTo>
                <a:lnTo>
                  <a:pt x="1632910" y="857884"/>
                </a:lnTo>
                <a:lnTo>
                  <a:pt x="1588021" y="879935"/>
                </a:lnTo>
                <a:lnTo>
                  <a:pt x="1546111" y="902218"/>
                </a:lnTo>
                <a:lnTo>
                  <a:pt x="1534884" y="908586"/>
                </a:lnTo>
                <a:lnTo>
                  <a:pt x="1523817" y="914598"/>
                </a:lnTo>
                <a:lnTo>
                  <a:pt x="1480411" y="935778"/>
                </a:lnTo>
                <a:lnTo>
                  <a:pt x="1436590" y="954023"/>
                </a:lnTo>
                <a:lnTo>
                  <a:pt x="1389964" y="971541"/>
                </a:lnTo>
                <a:lnTo>
                  <a:pt x="1364853" y="980718"/>
                </a:lnTo>
                <a:lnTo>
                  <a:pt x="1351717" y="985531"/>
                </a:lnTo>
                <a:lnTo>
                  <a:pt x="1338145" y="990541"/>
                </a:lnTo>
                <a:lnTo>
                  <a:pt x="1324099" y="995781"/>
                </a:lnTo>
                <a:lnTo>
                  <a:pt x="1309716" y="1001101"/>
                </a:lnTo>
                <a:lnTo>
                  <a:pt x="1263258" y="1017402"/>
                </a:lnTo>
                <a:lnTo>
                  <a:pt x="1213006" y="1034225"/>
                </a:lnTo>
                <a:lnTo>
                  <a:pt x="1178144" y="1045739"/>
                </a:lnTo>
                <a:lnTo>
                  <a:pt x="1160472" y="1051587"/>
                </a:lnTo>
                <a:lnTo>
                  <a:pt x="1107165" y="1069504"/>
                </a:lnTo>
                <a:lnTo>
                  <a:pt x="1054597" y="1087991"/>
                </a:lnTo>
                <a:lnTo>
                  <a:pt x="1004276" y="1107066"/>
                </a:lnTo>
                <a:lnTo>
                  <a:pt x="956831" y="1127308"/>
                </a:lnTo>
                <a:lnTo>
                  <a:pt x="910249" y="1149976"/>
                </a:lnTo>
                <a:lnTo>
                  <a:pt x="864429" y="1173960"/>
                </a:lnTo>
                <a:lnTo>
                  <a:pt x="834351" y="1190051"/>
                </a:lnTo>
                <a:lnTo>
                  <a:pt x="819463" y="1197985"/>
                </a:lnTo>
                <a:lnTo>
                  <a:pt x="775439" y="1220775"/>
                </a:lnTo>
                <a:lnTo>
                  <a:pt x="732449" y="1241054"/>
                </a:lnTo>
                <a:lnTo>
                  <a:pt x="690584" y="1257545"/>
                </a:lnTo>
                <a:lnTo>
                  <a:pt x="647450" y="1270782"/>
                </a:lnTo>
                <a:lnTo>
                  <a:pt x="601574" y="1281726"/>
                </a:lnTo>
                <a:lnTo>
                  <a:pt x="554442" y="1289755"/>
                </a:lnTo>
                <a:lnTo>
                  <a:pt x="507538" y="1294250"/>
                </a:lnTo>
                <a:lnTo>
                  <a:pt x="477129" y="1294978"/>
                </a:lnTo>
                <a:lnTo>
                  <a:pt x="462347" y="1294591"/>
                </a:lnTo>
                <a:lnTo>
                  <a:pt x="447921" y="1293675"/>
                </a:lnTo>
                <a:lnTo>
                  <a:pt x="433904" y="1292204"/>
                </a:lnTo>
                <a:lnTo>
                  <a:pt x="420353" y="1290158"/>
                </a:lnTo>
                <a:lnTo>
                  <a:pt x="407322" y="1287511"/>
                </a:lnTo>
                <a:lnTo>
                  <a:pt x="394866" y="1284243"/>
                </a:lnTo>
              </a:path>
            </a:pathLst>
          </a:custGeom>
          <a:ln w="8976">
            <a:solidFill>
              <a:srgbClr val="010101"/>
            </a:solidFill>
            <a:prstDash val="dash"/>
          </a:ln>
        </p:spPr>
        <p:txBody>
          <a:bodyPr wrap="square" lIns="0" tIns="0" rIns="0" bIns="0" rtlCol="0">
            <a:noAutofit/>
          </a:bodyPr>
          <a:lstStyle/>
          <a:p>
            <a:endParaRPr/>
          </a:p>
        </p:txBody>
      </p:sp>
      <p:sp>
        <p:nvSpPr>
          <p:cNvPr id="20" name="object 20"/>
          <p:cNvSpPr/>
          <p:nvPr/>
        </p:nvSpPr>
        <p:spPr>
          <a:xfrm>
            <a:off x="5245405" y="2226724"/>
            <a:ext cx="779199" cy="452346"/>
          </a:xfrm>
          <a:custGeom>
            <a:avLst/>
            <a:gdLst/>
            <a:ahLst/>
            <a:cxnLst/>
            <a:rect l="l" t="t" r="r" b="b"/>
            <a:pathLst>
              <a:path w="910148" h="499256">
                <a:moveTo>
                  <a:pt x="273399" y="495262"/>
                </a:moveTo>
                <a:lnTo>
                  <a:pt x="225598" y="498710"/>
                </a:lnTo>
                <a:lnTo>
                  <a:pt x="197909" y="499256"/>
                </a:lnTo>
                <a:lnTo>
                  <a:pt x="185112" y="498948"/>
                </a:lnTo>
                <a:lnTo>
                  <a:pt x="139319" y="493406"/>
                </a:lnTo>
                <a:lnTo>
                  <a:pt x="95471" y="477506"/>
                </a:lnTo>
                <a:lnTo>
                  <a:pt x="63912" y="450654"/>
                </a:lnTo>
                <a:lnTo>
                  <a:pt x="41921" y="417989"/>
                </a:lnTo>
                <a:lnTo>
                  <a:pt x="21428" y="374972"/>
                </a:lnTo>
                <a:lnTo>
                  <a:pt x="7204" y="338323"/>
                </a:lnTo>
                <a:lnTo>
                  <a:pt x="0" y="290001"/>
                </a:lnTo>
                <a:lnTo>
                  <a:pt x="1038" y="278236"/>
                </a:lnTo>
                <a:lnTo>
                  <a:pt x="18972" y="231856"/>
                </a:lnTo>
                <a:lnTo>
                  <a:pt x="49498" y="192299"/>
                </a:lnTo>
                <a:lnTo>
                  <a:pt x="85840" y="161204"/>
                </a:lnTo>
                <a:lnTo>
                  <a:pt x="123174" y="135848"/>
                </a:lnTo>
                <a:lnTo>
                  <a:pt x="156258" y="116180"/>
                </a:lnTo>
                <a:lnTo>
                  <a:pt x="192685" y="96876"/>
                </a:lnTo>
                <a:lnTo>
                  <a:pt x="231545" y="78767"/>
                </a:lnTo>
                <a:lnTo>
                  <a:pt x="271924" y="62684"/>
                </a:lnTo>
                <a:lnTo>
                  <a:pt x="313264" y="49278"/>
                </a:lnTo>
                <a:lnTo>
                  <a:pt x="358943" y="36953"/>
                </a:lnTo>
                <a:lnTo>
                  <a:pt x="408537" y="25550"/>
                </a:lnTo>
                <a:lnTo>
                  <a:pt x="460140" y="15612"/>
                </a:lnTo>
                <a:lnTo>
                  <a:pt x="511843" y="7680"/>
                </a:lnTo>
                <a:lnTo>
                  <a:pt x="561740" y="2295"/>
                </a:lnTo>
                <a:lnTo>
                  <a:pt x="607923" y="0"/>
                </a:lnTo>
                <a:lnTo>
                  <a:pt x="622162" y="14"/>
                </a:lnTo>
                <a:lnTo>
                  <a:pt x="665869" y="2626"/>
                </a:lnTo>
                <a:lnTo>
                  <a:pt x="708518" y="8709"/>
                </a:lnTo>
                <a:lnTo>
                  <a:pt x="749051" y="17738"/>
                </a:lnTo>
                <a:lnTo>
                  <a:pt x="786413" y="29188"/>
                </a:lnTo>
                <a:lnTo>
                  <a:pt x="829464" y="47310"/>
                </a:lnTo>
                <a:lnTo>
                  <a:pt x="866846" y="71333"/>
                </a:lnTo>
                <a:lnTo>
                  <a:pt x="892357" y="103421"/>
                </a:lnTo>
                <a:lnTo>
                  <a:pt x="906020" y="140070"/>
                </a:lnTo>
                <a:lnTo>
                  <a:pt x="910148" y="177162"/>
                </a:lnTo>
                <a:lnTo>
                  <a:pt x="909805" y="188913"/>
                </a:lnTo>
                <a:lnTo>
                  <a:pt x="899055" y="235806"/>
                </a:lnTo>
                <a:lnTo>
                  <a:pt x="874190" y="278617"/>
                </a:lnTo>
                <a:lnTo>
                  <a:pt x="843928" y="308964"/>
                </a:lnTo>
                <a:lnTo>
                  <a:pt x="812593" y="332026"/>
                </a:lnTo>
                <a:lnTo>
                  <a:pt x="772867" y="357232"/>
                </a:lnTo>
                <a:lnTo>
                  <a:pt x="729519" y="380778"/>
                </a:lnTo>
                <a:lnTo>
                  <a:pt x="694236" y="397213"/>
                </a:lnTo>
                <a:lnTo>
                  <a:pt x="656269" y="412493"/>
                </a:lnTo>
                <a:lnTo>
                  <a:pt x="629328" y="421991"/>
                </a:lnTo>
              </a:path>
            </a:pathLst>
          </a:custGeom>
          <a:ln w="8975">
            <a:solidFill>
              <a:srgbClr val="010101"/>
            </a:solidFill>
            <a:prstDash val="dash"/>
          </a:ln>
        </p:spPr>
        <p:txBody>
          <a:bodyPr wrap="square" lIns="0" tIns="0" rIns="0" bIns="0" rtlCol="0">
            <a:noAutofit/>
          </a:bodyPr>
          <a:lstStyle/>
          <a:p>
            <a:endParaRPr/>
          </a:p>
        </p:txBody>
      </p:sp>
      <p:sp>
        <p:nvSpPr>
          <p:cNvPr id="21" name="object 21"/>
          <p:cNvSpPr/>
          <p:nvPr/>
        </p:nvSpPr>
        <p:spPr>
          <a:xfrm>
            <a:off x="4160093" y="3939804"/>
            <a:ext cx="1178543" cy="430636"/>
          </a:xfrm>
          <a:custGeom>
            <a:avLst/>
            <a:gdLst/>
            <a:ahLst/>
            <a:cxnLst/>
            <a:rect l="l" t="t" r="r" b="b"/>
            <a:pathLst>
              <a:path w="1376604" h="475294">
                <a:moveTo>
                  <a:pt x="1207880" y="475294"/>
                </a:moveTo>
                <a:lnTo>
                  <a:pt x="1236938" y="444371"/>
                </a:lnTo>
                <a:lnTo>
                  <a:pt x="1265263" y="411965"/>
                </a:lnTo>
                <a:lnTo>
                  <a:pt x="1291872" y="379539"/>
                </a:lnTo>
                <a:lnTo>
                  <a:pt x="1315783" y="348558"/>
                </a:lnTo>
                <a:lnTo>
                  <a:pt x="1341770" y="312029"/>
                </a:lnTo>
                <a:lnTo>
                  <a:pt x="1368527" y="267650"/>
                </a:lnTo>
                <a:lnTo>
                  <a:pt x="1376604" y="246619"/>
                </a:lnTo>
                <a:lnTo>
                  <a:pt x="1376566" y="238654"/>
                </a:lnTo>
                <a:lnTo>
                  <a:pt x="1341424" y="222399"/>
                </a:lnTo>
                <a:lnTo>
                  <a:pt x="1331082" y="222351"/>
                </a:lnTo>
                <a:lnTo>
                  <a:pt x="1319909" y="222836"/>
                </a:lnTo>
                <a:lnTo>
                  <a:pt x="1307970" y="223746"/>
                </a:lnTo>
                <a:lnTo>
                  <a:pt x="1295329" y="224971"/>
                </a:lnTo>
                <a:lnTo>
                  <a:pt x="1282050" y="226401"/>
                </a:lnTo>
                <a:lnTo>
                  <a:pt x="1268196" y="227927"/>
                </a:lnTo>
                <a:lnTo>
                  <a:pt x="1253831" y="229439"/>
                </a:lnTo>
                <a:lnTo>
                  <a:pt x="1239019" y="230827"/>
                </a:lnTo>
                <a:lnTo>
                  <a:pt x="1223825" y="231982"/>
                </a:lnTo>
                <a:lnTo>
                  <a:pt x="1208311" y="232795"/>
                </a:lnTo>
                <a:lnTo>
                  <a:pt x="1192543" y="233154"/>
                </a:lnTo>
                <a:lnTo>
                  <a:pt x="1180670" y="233122"/>
                </a:lnTo>
                <a:lnTo>
                  <a:pt x="1129577" y="232388"/>
                </a:lnTo>
                <a:lnTo>
                  <a:pt x="1088175" y="231296"/>
                </a:lnTo>
                <a:lnTo>
                  <a:pt x="1044882" y="229839"/>
                </a:lnTo>
                <a:lnTo>
                  <a:pt x="1000373" y="228109"/>
                </a:lnTo>
                <a:lnTo>
                  <a:pt x="955323" y="226197"/>
                </a:lnTo>
                <a:lnTo>
                  <a:pt x="910408" y="224195"/>
                </a:lnTo>
                <a:lnTo>
                  <a:pt x="895383" y="223607"/>
                </a:lnTo>
                <a:lnTo>
                  <a:pt x="848754" y="222616"/>
                </a:lnTo>
                <a:lnTo>
                  <a:pt x="816710" y="222298"/>
                </a:lnTo>
                <a:lnTo>
                  <a:pt x="800502" y="222150"/>
                </a:lnTo>
                <a:lnTo>
                  <a:pt x="751540" y="221391"/>
                </a:lnTo>
                <a:lnTo>
                  <a:pt x="702781" y="219523"/>
                </a:lnTo>
                <a:lnTo>
                  <a:pt x="655138" y="215728"/>
                </a:lnTo>
                <a:lnTo>
                  <a:pt x="609523" y="209190"/>
                </a:lnTo>
                <a:lnTo>
                  <a:pt x="566919" y="199090"/>
                </a:lnTo>
                <a:lnTo>
                  <a:pt x="527461" y="185452"/>
                </a:lnTo>
                <a:lnTo>
                  <a:pt x="489930" y="169240"/>
                </a:lnTo>
                <a:lnTo>
                  <a:pt x="453050" y="151455"/>
                </a:lnTo>
                <a:lnTo>
                  <a:pt x="440680" y="145349"/>
                </a:lnTo>
                <a:lnTo>
                  <a:pt x="428192" y="139217"/>
                </a:lnTo>
                <a:lnTo>
                  <a:pt x="389555" y="121028"/>
                </a:lnTo>
                <a:lnTo>
                  <a:pt x="348158" y="103930"/>
                </a:lnTo>
                <a:lnTo>
                  <a:pt x="303255" y="88378"/>
                </a:lnTo>
                <a:lnTo>
                  <a:pt x="256057" y="73144"/>
                </a:lnTo>
                <a:lnTo>
                  <a:pt x="207034" y="58112"/>
                </a:lnTo>
                <a:lnTo>
                  <a:pt x="156552" y="43281"/>
                </a:lnTo>
                <a:lnTo>
                  <a:pt x="104975" y="28652"/>
                </a:lnTo>
                <a:lnTo>
                  <a:pt x="52669" y="14225"/>
                </a:lnTo>
                <a:lnTo>
                  <a:pt x="17574" y="4719"/>
                </a:lnTo>
                <a:lnTo>
                  <a:pt x="0" y="0"/>
                </a:lnTo>
              </a:path>
            </a:pathLst>
          </a:custGeom>
          <a:ln w="8971">
            <a:solidFill>
              <a:srgbClr val="010101"/>
            </a:solidFill>
            <a:prstDash val="dash"/>
          </a:ln>
        </p:spPr>
        <p:txBody>
          <a:bodyPr wrap="square" lIns="0" tIns="0" rIns="0" bIns="0" rtlCol="0">
            <a:noAutofit/>
          </a:bodyPr>
          <a:lstStyle/>
          <a:p>
            <a:endParaRPr/>
          </a:p>
        </p:txBody>
      </p:sp>
      <p:sp>
        <p:nvSpPr>
          <p:cNvPr id="22" name="object 22"/>
          <p:cNvSpPr/>
          <p:nvPr/>
        </p:nvSpPr>
        <p:spPr>
          <a:xfrm>
            <a:off x="4160095" y="4576755"/>
            <a:ext cx="828826" cy="565578"/>
          </a:xfrm>
          <a:custGeom>
            <a:avLst/>
            <a:gdLst/>
            <a:ahLst/>
            <a:cxnLst/>
            <a:rect l="l" t="t" r="r" b="b"/>
            <a:pathLst>
              <a:path w="968115" h="624231">
                <a:moveTo>
                  <a:pt x="0" y="624231"/>
                </a:moveTo>
                <a:lnTo>
                  <a:pt x="19964" y="591590"/>
                </a:lnTo>
                <a:lnTo>
                  <a:pt x="40457" y="559344"/>
                </a:lnTo>
                <a:lnTo>
                  <a:pt x="62005" y="527887"/>
                </a:lnTo>
                <a:lnTo>
                  <a:pt x="85138" y="497611"/>
                </a:lnTo>
                <a:lnTo>
                  <a:pt x="110381" y="468910"/>
                </a:lnTo>
                <a:lnTo>
                  <a:pt x="138204" y="442419"/>
                </a:lnTo>
                <a:lnTo>
                  <a:pt x="175290" y="412030"/>
                </a:lnTo>
                <a:lnTo>
                  <a:pt x="212965" y="385559"/>
                </a:lnTo>
                <a:lnTo>
                  <a:pt x="254469" y="361151"/>
                </a:lnTo>
                <a:lnTo>
                  <a:pt x="290058" y="343083"/>
                </a:lnTo>
                <a:lnTo>
                  <a:pt x="330988" y="324347"/>
                </a:lnTo>
                <a:lnTo>
                  <a:pt x="366720" y="310342"/>
                </a:lnTo>
                <a:lnTo>
                  <a:pt x="405993" y="297146"/>
                </a:lnTo>
                <a:lnTo>
                  <a:pt x="447903" y="284460"/>
                </a:lnTo>
                <a:lnTo>
                  <a:pt x="491546" y="271984"/>
                </a:lnTo>
                <a:lnTo>
                  <a:pt x="513734" y="265732"/>
                </a:lnTo>
                <a:lnTo>
                  <a:pt x="536017" y="259420"/>
                </a:lnTo>
                <a:lnTo>
                  <a:pt x="580412" y="246469"/>
                </a:lnTo>
                <a:lnTo>
                  <a:pt x="623827" y="232831"/>
                </a:lnTo>
                <a:lnTo>
                  <a:pt x="665358" y="218208"/>
                </a:lnTo>
                <a:lnTo>
                  <a:pt x="704100" y="202300"/>
                </a:lnTo>
                <a:lnTo>
                  <a:pt x="739149" y="184808"/>
                </a:lnTo>
                <a:lnTo>
                  <a:pt x="784232" y="157603"/>
                </a:lnTo>
                <a:lnTo>
                  <a:pt x="822205" y="130861"/>
                </a:lnTo>
                <a:lnTo>
                  <a:pt x="855202" y="104167"/>
                </a:lnTo>
                <a:lnTo>
                  <a:pt x="885359" y="77107"/>
                </a:lnTo>
                <a:lnTo>
                  <a:pt x="914808" y="49265"/>
                </a:lnTo>
                <a:lnTo>
                  <a:pt x="924836" y="39739"/>
                </a:lnTo>
                <a:lnTo>
                  <a:pt x="935102" y="30065"/>
                </a:lnTo>
                <a:lnTo>
                  <a:pt x="945684" y="20227"/>
                </a:lnTo>
                <a:lnTo>
                  <a:pt x="956662" y="10211"/>
                </a:lnTo>
                <a:lnTo>
                  <a:pt x="968115" y="0"/>
                </a:lnTo>
              </a:path>
            </a:pathLst>
          </a:custGeom>
          <a:ln w="8977">
            <a:solidFill>
              <a:srgbClr val="010101"/>
            </a:solidFill>
            <a:prstDash val="dash"/>
          </a:ln>
        </p:spPr>
        <p:txBody>
          <a:bodyPr wrap="square" lIns="0" tIns="0" rIns="0" bIns="0" rtlCol="0">
            <a:noAutofit/>
          </a:bodyPr>
          <a:lstStyle/>
          <a:p>
            <a:endParaRPr/>
          </a:p>
        </p:txBody>
      </p:sp>
      <p:sp>
        <p:nvSpPr>
          <p:cNvPr id="23" name="object 23"/>
          <p:cNvSpPr txBox="1"/>
          <p:nvPr/>
        </p:nvSpPr>
        <p:spPr>
          <a:xfrm rot="18780000">
            <a:off x="6982657" y="4112897"/>
            <a:ext cx="300380" cy="162004"/>
          </a:xfrm>
          <a:prstGeom prst="rect">
            <a:avLst/>
          </a:prstGeom>
        </p:spPr>
        <p:txBody>
          <a:bodyPr vert="horz" wrap="square" lIns="0" tIns="0" rIns="0" bIns="0" rtlCol="0">
            <a:noAutofit/>
          </a:bodyPr>
          <a:lstStyle/>
          <a:p>
            <a:pPr>
              <a:lnSpc>
                <a:spcPts val="1306"/>
              </a:lnSpc>
            </a:pPr>
            <a:r>
              <a:rPr sz="1100" spc="4" dirty="0">
                <a:latin typeface="Arial"/>
                <a:cs typeface="Arial"/>
              </a:rPr>
              <a:t>250</a:t>
            </a:r>
            <a:endParaRPr sz="1100">
              <a:latin typeface="Arial"/>
              <a:cs typeface="Arial"/>
            </a:endParaRPr>
          </a:p>
        </p:txBody>
      </p:sp>
      <p:sp>
        <p:nvSpPr>
          <p:cNvPr id="24" name="object 24"/>
          <p:cNvSpPr txBox="1"/>
          <p:nvPr/>
        </p:nvSpPr>
        <p:spPr>
          <a:xfrm rot="19080000">
            <a:off x="6598902" y="4153418"/>
            <a:ext cx="283386" cy="171450"/>
          </a:xfrm>
          <a:prstGeom prst="rect">
            <a:avLst/>
          </a:prstGeom>
        </p:spPr>
        <p:txBody>
          <a:bodyPr vert="horz" wrap="square" lIns="0" tIns="0" rIns="0" bIns="0" rtlCol="0">
            <a:noAutofit/>
          </a:bodyPr>
          <a:lstStyle/>
          <a:p>
            <a:pPr>
              <a:lnSpc>
                <a:spcPts val="1306"/>
              </a:lnSpc>
            </a:pPr>
            <a:r>
              <a:rPr sz="1100" spc="4" dirty="0">
                <a:latin typeface="Arial"/>
                <a:cs typeface="Arial"/>
              </a:rPr>
              <a:t>200</a:t>
            </a:r>
            <a:endParaRPr sz="1100">
              <a:latin typeface="Arial"/>
              <a:cs typeface="Arial"/>
            </a:endParaRPr>
          </a:p>
        </p:txBody>
      </p:sp>
      <p:sp>
        <p:nvSpPr>
          <p:cNvPr id="25" name="object 25"/>
          <p:cNvSpPr txBox="1"/>
          <p:nvPr/>
        </p:nvSpPr>
        <p:spPr>
          <a:xfrm rot="600000">
            <a:off x="4857185" y="3601877"/>
            <a:ext cx="286913" cy="143834"/>
          </a:xfrm>
          <a:prstGeom prst="rect">
            <a:avLst/>
          </a:prstGeom>
        </p:spPr>
        <p:txBody>
          <a:bodyPr vert="horz" wrap="square" lIns="0" tIns="0" rIns="0" bIns="0" rtlCol="0">
            <a:noAutofit/>
          </a:bodyPr>
          <a:lstStyle/>
          <a:p>
            <a:pPr>
              <a:lnSpc>
                <a:spcPct val="100000"/>
              </a:lnSpc>
            </a:pPr>
            <a:r>
              <a:rPr sz="1100" spc="9" dirty="0">
                <a:latin typeface="Arial"/>
                <a:cs typeface="Arial"/>
              </a:rPr>
              <a:t>150</a:t>
            </a:r>
            <a:endParaRPr sz="1100">
              <a:latin typeface="Arial"/>
              <a:cs typeface="Arial"/>
            </a:endParaRPr>
          </a:p>
        </p:txBody>
      </p:sp>
      <p:sp>
        <p:nvSpPr>
          <p:cNvPr id="26" name="object 26"/>
          <p:cNvSpPr txBox="1"/>
          <p:nvPr/>
        </p:nvSpPr>
        <p:spPr>
          <a:xfrm rot="19080000">
            <a:off x="4941782" y="4384036"/>
            <a:ext cx="283832" cy="171450"/>
          </a:xfrm>
          <a:prstGeom prst="rect">
            <a:avLst/>
          </a:prstGeom>
        </p:spPr>
        <p:txBody>
          <a:bodyPr vert="horz" wrap="square" lIns="0" tIns="0" rIns="0" bIns="0" rtlCol="0">
            <a:noAutofit/>
          </a:bodyPr>
          <a:lstStyle/>
          <a:p>
            <a:pPr>
              <a:lnSpc>
                <a:spcPts val="1306"/>
              </a:lnSpc>
            </a:pPr>
            <a:r>
              <a:rPr sz="1100" spc="4" dirty="0">
                <a:latin typeface="Arial"/>
                <a:cs typeface="Arial"/>
              </a:rPr>
              <a:t>100</a:t>
            </a:r>
            <a:endParaRPr sz="1100">
              <a:latin typeface="Arial"/>
              <a:cs typeface="Arial"/>
            </a:endParaRPr>
          </a:p>
        </p:txBody>
      </p:sp>
      <p:sp>
        <p:nvSpPr>
          <p:cNvPr id="27" name="object 27"/>
          <p:cNvSpPr txBox="1"/>
          <p:nvPr/>
        </p:nvSpPr>
        <p:spPr>
          <a:xfrm rot="19380000">
            <a:off x="5923589" y="4045088"/>
            <a:ext cx="284724" cy="171450"/>
          </a:xfrm>
          <a:prstGeom prst="rect">
            <a:avLst/>
          </a:prstGeom>
        </p:spPr>
        <p:txBody>
          <a:bodyPr vert="horz" wrap="square" lIns="0" tIns="0" rIns="0" bIns="0" rtlCol="0">
            <a:noAutofit/>
          </a:bodyPr>
          <a:lstStyle/>
          <a:p>
            <a:pPr>
              <a:lnSpc>
                <a:spcPts val="1306"/>
              </a:lnSpc>
            </a:pPr>
            <a:r>
              <a:rPr sz="1100" spc="4" dirty="0">
                <a:latin typeface="Arial"/>
                <a:cs typeface="Arial"/>
              </a:rPr>
              <a:t>150</a:t>
            </a:r>
            <a:endParaRPr sz="1100">
              <a:latin typeface="Arial"/>
              <a:cs typeface="Arial"/>
            </a:endParaRPr>
          </a:p>
        </p:txBody>
      </p:sp>
      <p:sp>
        <p:nvSpPr>
          <p:cNvPr id="28" name="object 28"/>
          <p:cNvSpPr txBox="1"/>
          <p:nvPr/>
        </p:nvSpPr>
        <p:spPr>
          <a:xfrm rot="3240000">
            <a:off x="4697388" y="3065504"/>
            <a:ext cx="302839" cy="135910"/>
          </a:xfrm>
          <a:prstGeom prst="rect">
            <a:avLst/>
          </a:prstGeom>
        </p:spPr>
        <p:txBody>
          <a:bodyPr vert="horz" wrap="square" lIns="0" tIns="0" rIns="0" bIns="0" rtlCol="0">
            <a:noAutofit/>
          </a:bodyPr>
          <a:lstStyle/>
          <a:p>
            <a:pPr>
              <a:lnSpc>
                <a:spcPct val="100000"/>
              </a:lnSpc>
            </a:pPr>
            <a:r>
              <a:rPr sz="1100" spc="4" dirty="0">
                <a:latin typeface="Arial"/>
                <a:cs typeface="Arial"/>
              </a:rPr>
              <a:t>200</a:t>
            </a:r>
            <a:endParaRPr sz="1100">
              <a:latin typeface="Arial"/>
              <a:cs typeface="Arial"/>
            </a:endParaRPr>
          </a:p>
        </p:txBody>
      </p:sp>
      <p:sp>
        <p:nvSpPr>
          <p:cNvPr id="29" name="object 29"/>
          <p:cNvSpPr txBox="1"/>
          <p:nvPr/>
        </p:nvSpPr>
        <p:spPr>
          <a:xfrm rot="2460000">
            <a:off x="5153434" y="2841667"/>
            <a:ext cx="284011" cy="143834"/>
          </a:xfrm>
          <a:prstGeom prst="rect">
            <a:avLst/>
          </a:prstGeom>
        </p:spPr>
        <p:txBody>
          <a:bodyPr vert="horz" wrap="square" lIns="0" tIns="0" rIns="0" bIns="0" rtlCol="0">
            <a:noAutofit/>
          </a:bodyPr>
          <a:lstStyle/>
          <a:p>
            <a:pPr>
              <a:lnSpc>
                <a:spcPct val="100000"/>
              </a:lnSpc>
            </a:pPr>
            <a:r>
              <a:rPr sz="1100" spc="4" dirty="0">
                <a:latin typeface="Arial"/>
                <a:cs typeface="Arial"/>
              </a:rPr>
              <a:t>250</a:t>
            </a:r>
            <a:endParaRPr sz="1100">
              <a:latin typeface="Arial"/>
              <a:cs typeface="Arial"/>
            </a:endParaRPr>
          </a:p>
        </p:txBody>
      </p:sp>
      <p:sp>
        <p:nvSpPr>
          <p:cNvPr id="30" name="object 30"/>
          <p:cNvSpPr txBox="1"/>
          <p:nvPr/>
        </p:nvSpPr>
        <p:spPr>
          <a:xfrm rot="20640000">
            <a:off x="5488924" y="2548294"/>
            <a:ext cx="282941" cy="171450"/>
          </a:xfrm>
          <a:prstGeom prst="rect">
            <a:avLst/>
          </a:prstGeom>
        </p:spPr>
        <p:txBody>
          <a:bodyPr vert="horz" wrap="square" lIns="0" tIns="0" rIns="0" bIns="0" rtlCol="0">
            <a:noAutofit/>
          </a:bodyPr>
          <a:lstStyle/>
          <a:p>
            <a:pPr>
              <a:lnSpc>
                <a:spcPts val="1306"/>
              </a:lnSpc>
            </a:pPr>
            <a:r>
              <a:rPr sz="1100" spc="9" dirty="0">
                <a:latin typeface="Arial"/>
                <a:cs typeface="Arial"/>
              </a:rPr>
              <a:t>300</a:t>
            </a:r>
            <a:endParaRPr sz="1100">
              <a:latin typeface="Arial"/>
              <a:cs typeface="Arial"/>
            </a:endParaRPr>
          </a:p>
        </p:txBody>
      </p:sp>
      <p:sp>
        <p:nvSpPr>
          <p:cNvPr id="31" name="object 31"/>
          <p:cNvSpPr/>
          <p:nvPr/>
        </p:nvSpPr>
        <p:spPr>
          <a:xfrm>
            <a:off x="4143968" y="5083220"/>
            <a:ext cx="3672717" cy="0"/>
          </a:xfrm>
          <a:custGeom>
            <a:avLst/>
            <a:gdLst/>
            <a:ahLst/>
            <a:cxnLst/>
            <a:rect l="l" t="t" r="r" b="b"/>
            <a:pathLst>
              <a:path w="4289938">
                <a:moveTo>
                  <a:pt x="4289938" y="0"/>
                </a:moveTo>
                <a:lnTo>
                  <a:pt x="0" y="0"/>
                </a:lnTo>
              </a:path>
            </a:pathLst>
          </a:custGeom>
          <a:ln w="8967">
            <a:solidFill>
              <a:srgbClr val="000000"/>
            </a:solidFill>
          </a:ln>
        </p:spPr>
        <p:txBody>
          <a:bodyPr wrap="square" lIns="0" tIns="0" rIns="0" bIns="0" rtlCol="0">
            <a:noAutofit/>
          </a:bodyPr>
          <a:lstStyle/>
          <a:p>
            <a:endParaRPr/>
          </a:p>
        </p:txBody>
      </p:sp>
      <p:sp>
        <p:nvSpPr>
          <p:cNvPr id="32" name="object 32"/>
          <p:cNvSpPr txBox="1"/>
          <p:nvPr/>
        </p:nvSpPr>
        <p:spPr>
          <a:xfrm>
            <a:off x="7827608" y="4990827"/>
            <a:ext cx="123950" cy="162820"/>
          </a:xfrm>
          <a:prstGeom prst="rect">
            <a:avLst/>
          </a:prstGeom>
        </p:spPr>
        <p:txBody>
          <a:bodyPr vert="horz" wrap="square" lIns="0" tIns="0" rIns="0" bIns="0" rtlCol="0">
            <a:noAutofit/>
          </a:bodyPr>
          <a:lstStyle/>
          <a:p>
            <a:pPr marL="11135"/>
            <a:r>
              <a:rPr sz="1000" spc="-70" dirty="0">
                <a:latin typeface="Arial"/>
                <a:cs typeface="Arial"/>
              </a:rPr>
              <a:t>A</a:t>
            </a:r>
            <a:r>
              <a:rPr sz="1000" spc="4" dirty="0">
                <a:latin typeface="Arial"/>
                <a:cs typeface="Arial"/>
              </a:rPr>
              <a:t>’</a:t>
            </a:r>
            <a:endParaRPr sz="1000">
              <a:latin typeface="Arial"/>
              <a:cs typeface="Arial"/>
            </a:endParaRPr>
          </a:p>
        </p:txBody>
      </p:sp>
      <p:sp>
        <p:nvSpPr>
          <p:cNvPr id="33" name="object 33"/>
          <p:cNvSpPr txBox="1"/>
          <p:nvPr/>
        </p:nvSpPr>
        <p:spPr>
          <a:xfrm>
            <a:off x="4002577" y="4994681"/>
            <a:ext cx="104379" cy="162820"/>
          </a:xfrm>
          <a:prstGeom prst="rect">
            <a:avLst/>
          </a:prstGeom>
        </p:spPr>
        <p:txBody>
          <a:bodyPr vert="horz" wrap="square" lIns="0" tIns="0" rIns="0" bIns="0" rtlCol="0">
            <a:noAutofit/>
          </a:bodyPr>
          <a:lstStyle/>
          <a:p>
            <a:pPr marL="11135"/>
            <a:r>
              <a:rPr sz="1000" spc="18" dirty="0">
                <a:latin typeface="Arial"/>
                <a:cs typeface="Arial"/>
              </a:rPr>
              <a:t>A</a:t>
            </a:r>
            <a:endParaRPr sz="1000">
              <a:latin typeface="Arial"/>
              <a:cs typeface="Arial"/>
            </a:endParaRPr>
          </a:p>
        </p:txBody>
      </p:sp>
      <p:sp>
        <p:nvSpPr>
          <p:cNvPr id="34" name="object 34"/>
          <p:cNvSpPr/>
          <p:nvPr/>
        </p:nvSpPr>
        <p:spPr>
          <a:xfrm>
            <a:off x="4148518" y="1676938"/>
            <a:ext cx="3665637" cy="3948846"/>
          </a:xfrm>
          <a:custGeom>
            <a:avLst/>
            <a:gdLst/>
            <a:ahLst/>
            <a:cxnLst/>
            <a:rect l="l" t="t" r="r" b="b"/>
            <a:pathLst>
              <a:path w="4281668" h="4358356">
                <a:moveTo>
                  <a:pt x="4281668" y="4358356"/>
                </a:moveTo>
                <a:lnTo>
                  <a:pt x="0" y="4358356"/>
                </a:lnTo>
                <a:lnTo>
                  <a:pt x="0" y="0"/>
                </a:lnTo>
                <a:lnTo>
                  <a:pt x="4281668" y="0"/>
                </a:lnTo>
                <a:lnTo>
                  <a:pt x="4281668" y="4358356"/>
                </a:lnTo>
                <a:close/>
              </a:path>
            </a:pathLst>
          </a:custGeom>
          <a:ln w="8984">
            <a:solidFill>
              <a:srgbClr val="010101"/>
            </a:solidFill>
          </a:ln>
        </p:spPr>
        <p:txBody>
          <a:bodyPr wrap="square" lIns="0" tIns="0" rIns="0" bIns="0" rtlCol="0">
            <a:noAutofit/>
          </a:bodyPr>
          <a:lstStyle/>
          <a:p>
            <a:endParaRPr/>
          </a:p>
        </p:txBody>
      </p:sp>
      <p:sp>
        <p:nvSpPr>
          <p:cNvPr id="35" name="object 35"/>
          <p:cNvSpPr/>
          <p:nvPr/>
        </p:nvSpPr>
        <p:spPr>
          <a:xfrm>
            <a:off x="7649074" y="2077555"/>
            <a:ext cx="0" cy="481759"/>
          </a:xfrm>
          <a:custGeom>
            <a:avLst/>
            <a:gdLst/>
            <a:ahLst/>
            <a:cxnLst/>
            <a:rect l="l" t="t" r="r" b="b"/>
            <a:pathLst>
              <a:path h="531719">
                <a:moveTo>
                  <a:pt x="0" y="0"/>
                </a:moveTo>
                <a:lnTo>
                  <a:pt x="0" y="531719"/>
                </a:lnTo>
              </a:path>
            </a:pathLst>
          </a:custGeom>
          <a:ln w="17999">
            <a:solidFill>
              <a:srgbClr val="000000"/>
            </a:solidFill>
          </a:ln>
        </p:spPr>
        <p:txBody>
          <a:bodyPr wrap="square" lIns="0" tIns="0" rIns="0" bIns="0" rtlCol="0">
            <a:noAutofit/>
          </a:bodyPr>
          <a:lstStyle/>
          <a:p>
            <a:endParaRPr/>
          </a:p>
        </p:txBody>
      </p:sp>
      <p:sp>
        <p:nvSpPr>
          <p:cNvPr id="36" name="object 36"/>
          <p:cNvSpPr/>
          <p:nvPr/>
        </p:nvSpPr>
        <p:spPr>
          <a:xfrm>
            <a:off x="7592705" y="1974299"/>
            <a:ext cx="112740" cy="145514"/>
          </a:xfrm>
          <a:custGeom>
            <a:avLst/>
            <a:gdLst/>
            <a:ahLst/>
            <a:cxnLst/>
            <a:rect l="l" t="t" r="r" b="b"/>
            <a:pathLst>
              <a:path w="131686" h="160604">
                <a:moveTo>
                  <a:pt x="0" y="160604"/>
                </a:moveTo>
                <a:lnTo>
                  <a:pt x="65843" y="0"/>
                </a:lnTo>
                <a:lnTo>
                  <a:pt x="116057" y="122482"/>
                </a:lnTo>
                <a:lnTo>
                  <a:pt x="65843" y="122482"/>
                </a:lnTo>
                <a:lnTo>
                  <a:pt x="0" y="160604"/>
                </a:lnTo>
                <a:close/>
              </a:path>
              <a:path w="131686" h="160604">
                <a:moveTo>
                  <a:pt x="131686" y="160604"/>
                </a:moveTo>
                <a:lnTo>
                  <a:pt x="65843" y="122482"/>
                </a:lnTo>
                <a:lnTo>
                  <a:pt x="116057" y="122482"/>
                </a:lnTo>
                <a:lnTo>
                  <a:pt x="131686" y="160604"/>
                </a:lnTo>
                <a:close/>
              </a:path>
            </a:pathLst>
          </a:custGeom>
          <a:solidFill>
            <a:srgbClr val="000000"/>
          </a:solidFill>
        </p:spPr>
        <p:txBody>
          <a:bodyPr wrap="square" lIns="0" tIns="0" rIns="0" bIns="0" rtlCol="0">
            <a:noAutofit/>
          </a:bodyPr>
          <a:lstStyle/>
          <a:p>
            <a:endParaRPr/>
          </a:p>
        </p:txBody>
      </p:sp>
      <p:sp>
        <p:nvSpPr>
          <p:cNvPr id="37" name="object 37"/>
          <p:cNvSpPr txBox="1"/>
          <p:nvPr/>
        </p:nvSpPr>
        <p:spPr>
          <a:xfrm>
            <a:off x="7591968" y="1787122"/>
            <a:ext cx="122319" cy="184107"/>
          </a:xfrm>
          <a:prstGeom prst="rect">
            <a:avLst/>
          </a:prstGeom>
        </p:spPr>
        <p:txBody>
          <a:bodyPr vert="horz" wrap="square" lIns="0" tIns="0" rIns="0" bIns="0" rtlCol="0">
            <a:noAutofit/>
          </a:bodyPr>
          <a:lstStyle/>
          <a:p>
            <a:pPr marL="11135"/>
            <a:r>
              <a:rPr sz="1100" spc="13" dirty="0">
                <a:latin typeface="Times New Roman"/>
                <a:cs typeface="Times New Roman"/>
              </a:rPr>
              <a:t>N</a:t>
            </a:r>
            <a:endParaRPr sz="1100">
              <a:latin typeface="Times New Roman"/>
              <a:cs typeface="Times New Roman"/>
            </a:endParaRPr>
          </a:p>
        </p:txBody>
      </p:sp>
      <p:sp>
        <p:nvSpPr>
          <p:cNvPr id="38" name="object 38"/>
          <p:cNvSpPr/>
          <p:nvPr/>
        </p:nvSpPr>
        <p:spPr>
          <a:xfrm>
            <a:off x="4148762" y="5789382"/>
            <a:ext cx="1088970" cy="65001"/>
          </a:xfrm>
          <a:custGeom>
            <a:avLst/>
            <a:gdLst/>
            <a:ahLst/>
            <a:cxnLst/>
            <a:rect l="l" t="t" r="r" b="b"/>
            <a:pathLst>
              <a:path w="1271977" h="71742">
                <a:moveTo>
                  <a:pt x="0" y="0"/>
                </a:moveTo>
                <a:lnTo>
                  <a:pt x="0" y="71742"/>
                </a:lnTo>
                <a:lnTo>
                  <a:pt x="1271977" y="71742"/>
                </a:lnTo>
                <a:lnTo>
                  <a:pt x="1271977" y="0"/>
                </a:lnTo>
              </a:path>
            </a:pathLst>
          </a:custGeom>
          <a:ln w="8967">
            <a:solidFill>
              <a:srgbClr val="000000"/>
            </a:solidFill>
          </a:ln>
        </p:spPr>
        <p:txBody>
          <a:bodyPr wrap="square" lIns="0" tIns="0" rIns="0" bIns="0" rtlCol="0">
            <a:noAutofit/>
          </a:bodyPr>
          <a:lstStyle/>
          <a:p>
            <a:endParaRPr/>
          </a:p>
        </p:txBody>
      </p:sp>
      <p:sp>
        <p:nvSpPr>
          <p:cNvPr id="39" name="object 39"/>
          <p:cNvSpPr txBox="1"/>
          <p:nvPr/>
        </p:nvSpPr>
        <p:spPr>
          <a:xfrm>
            <a:off x="4083921" y="5668064"/>
            <a:ext cx="150588" cy="128300"/>
          </a:xfrm>
          <a:prstGeom prst="rect">
            <a:avLst/>
          </a:prstGeom>
        </p:spPr>
        <p:txBody>
          <a:bodyPr vert="horz" wrap="square" lIns="0" tIns="0" rIns="0" bIns="0" rtlCol="0">
            <a:noAutofit/>
          </a:bodyPr>
          <a:lstStyle/>
          <a:p>
            <a:pPr marL="11135"/>
            <a:r>
              <a:rPr sz="700" dirty="0">
                <a:latin typeface="Arial"/>
                <a:cs typeface="Arial"/>
              </a:rPr>
              <a:t>0m</a:t>
            </a:r>
            <a:endParaRPr sz="700">
              <a:latin typeface="Arial"/>
              <a:cs typeface="Arial"/>
            </a:endParaRPr>
          </a:p>
        </p:txBody>
      </p:sp>
      <p:sp>
        <p:nvSpPr>
          <p:cNvPr id="40" name="object 40"/>
          <p:cNvSpPr txBox="1"/>
          <p:nvPr/>
        </p:nvSpPr>
        <p:spPr>
          <a:xfrm>
            <a:off x="5126683" y="5668064"/>
            <a:ext cx="253336" cy="128300"/>
          </a:xfrm>
          <a:prstGeom prst="rect">
            <a:avLst/>
          </a:prstGeom>
        </p:spPr>
        <p:txBody>
          <a:bodyPr vert="horz" wrap="square" lIns="0" tIns="0" rIns="0" bIns="0" rtlCol="0">
            <a:noAutofit/>
          </a:bodyPr>
          <a:lstStyle/>
          <a:p>
            <a:pPr marL="11135"/>
            <a:r>
              <a:rPr sz="700" dirty="0">
                <a:latin typeface="Arial"/>
                <a:cs typeface="Arial"/>
              </a:rPr>
              <a:t>500m</a:t>
            </a:r>
            <a:endParaRPr sz="700">
              <a:latin typeface="Arial"/>
              <a:cs typeface="Arial"/>
            </a:endParaRPr>
          </a:p>
        </p:txBody>
      </p:sp>
      <p:sp>
        <p:nvSpPr>
          <p:cNvPr id="41" name="object 41"/>
          <p:cNvSpPr txBox="1"/>
          <p:nvPr/>
        </p:nvSpPr>
        <p:spPr>
          <a:xfrm>
            <a:off x="4090246" y="6010787"/>
            <a:ext cx="2288175" cy="148437"/>
          </a:xfrm>
          <a:prstGeom prst="rect">
            <a:avLst/>
          </a:prstGeom>
        </p:spPr>
        <p:txBody>
          <a:bodyPr vert="horz" wrap="square" lIns="0" tIns="0" rIns="0" bIns="0" rtlCol="0">
            <a:noAutofit/>
          </a:bodyPr>
          <a:lstStyle/>
          <a:p>
            <a:pPr marL="11135"/>
            <a:r>
              <a:rPr sz="900" dirty="0">
                <a:solidFill>
                  <a:srgbClr val="FFFFFF"/>
                </a:solidFill>
                <a:latin typeface="Arial"/>
                <a:cs typeface="Arial"/>
              </a:rPr>
              <a:t>Map </a:t>
            </a:r>
            <a:r>
              <a:rPr lang="en-GB" sz="900" dirty="0">
                <a:solidFill>
                  <a:srgbClr val="FFFFFF"/>
                </a:solidFill>
                <a:latin typeface="Arial"/>
                <a:cs typeface="Arial"/>
              </a:rPr>
              <a:t>6</a:t>
            </a:r>
            <a:r>
              <a:rPr sz="900" dirty="0" smtClean="0">
                <a:solidFill>
                  <a:srgbClr val="FFFFFF"/>
                </a:solidFill>
                <a:latin typeface="Arial"/>
                <a:cs typeface="Arial"/>
              </a:rPr>
              <a:t>: </a:t>
            </a:r>
            <a:r>
              <a:rPr sz="900" dirty="0">
                <a:solidFill>
                  <a:srgbClr val="FFFFFF"/>
                </a:solidFill>
                <a:latin typeface="Arial"/>
                <a:cs typeface="Arial"/>
              </a:rPr>
              <a:t>Structure contours on a faulted surface.</a:t>
            </a:r>
            <a:endParaRPr sz="900" dirty="0">
              <a:latin typeface="Arial"/>
              <a:cs typeface="Arial"/>
            </a:endParaRPr>
          </a:p>
        </p:txBody>
      </p:sp>
      <p:sp>
        <p:nvSpPr>
          <p:cNvPr id="43" name="Rectangle 42"/>
          <p:cNvSpPr/>
          <p:nvPr/>
        </p:nvSpPr>
        <p:spPr>
          <a:xfrm>
            <a:off x="515573" y="153506"/>
            <a:ext cx="7920880" cy="584775"/>
          </a:xfrm>
          <a:prstGeom prst="rect">
            <a:avLst/>
          </a:prstGeom>
        </p:spPr>
        <p:txBody>
          <a:bodyPr wrap="square">
            <a:spAutoFit/>
          </a:bodyPr>
          <a:lstStyle/>
          <a:p>
            <a:pPr marL="11135" marR="209345"/>
            <a:r>
              <a:rPr lang="en-GB" sz="3200" b="1" dirty="0">
                <a:solidFill>
                  <a:srgbClr val="00B0F0"/>
                </a:solidFill>
                <a:cs typeface="Arial"/>
              </a:rPr>
              <a:t>Structure</a:t>
            </a:r>
            <a:r>
              <a:rPr lang="en-GB" sz="3200" b="1" spc="-4" dirty="0">
                <a:solidFill>
                  <a:srgbClr val="00B0F0"/>
                </a:solidFill>
                <a:cs typeface="Arial"/>
              </a:rPr>
              <a:t> </a:t>
            </a:r>
            <a:r>
              <a:rPr lang="en-GB" sz="3200" b="1" spc="-9" dirty="0">
                <a:solidFill>
                  <a:srgbClr val="00B0F0"/>
                </a:solidFill>
                <a:cs typeface="Arial"/>
              </a:rPr>
              <a:t>contours on a</a:t>
            </a:r>
            <a:r>
              <a:rPr lang="en-GB" sz="3200" b="1" spc="-4" dirty="0">
                <a:solidFill>
                  <a:srgbClr val="00B0F0"/>
                </a:solidFill>
                <a:cs typeface="Arial"/>
              </a:rPr>
              <a:t> </a:t>
            </a:r>
            <a:r>
              <a:rPr lang="en-GB" sz="3200" b="1" spc="-9" dirty="0">
                <a:solidFill>
                  <a:srgbClr val="00B0F0"/>
                </a:solidFill>
                <a:cs typeface="Arial"/>
              </a:rPr>
              <a:t>faulted</a:t>
            </a:r>
            <a:r>
              <a:rPr lang="en-GB" sz="3200" b="1" spc="-4" dirty="0">
                <a:solidFill>
                  <a:srgbClr val="00B0F0"/>
                </a:solidFill>
                <a:cs typeface="Arial"/>
              </a:rPr>
              <a:t> surface</a:t>
            </a:r>
            <a:endParaRPr lang="en-GB" sz="3200" dirty="0">
              <a:solidFill>
                <a:srgbClr val="00B0F0"/>
              </a:solidFill>
              <a:cs typeface="Arial"/>
            </a:endParaRPr>
          </a:p>
        </p:txBody>
      </p:sp>
      <p:sp>
        <p:nvSpPr>
          <p:cNvPr id="44" name="TextBox 43"/>
          <p:cNvSpPr txBox="1"/>
          <p:nvPr/>
        </p:nvSpPr>
        <p:spPr>
          <a:xfrm>
            <a:off x="672337" y="1230516"/>
            <a:ext cx="2592288" cy="461665"/>
          </a:xfrm>
          <a:prstGeom prst="rect">
            <a:avLst/>
          </a:prstGeom>
          <a:noFill/>
        </p:spPr>
        <p:txBody>
          <a:bodyPr wrap="square" rtlCol="0">
            <a:spAutoFit/>
          </a:bodyPr>
          <a:lstStyle/>
          <a:p>
            <a:r>
              <a:rPr lang="en-GB" sz="2400" b="1" u="sng" dirty="0" smtClean="0">
                <a:solidFill>
                  <a:srgbClr val="0070C0"/>
                </a:solidFill>
              </a:rPr>
              <a:t>Exercise </a:t>
            </a:r>
            <a:r>
              <a:rPr lang="en-GB" sz="2400" b="1" u="sng" dirty="0">
                <a:solidFill>
                  <a:srgbClr val="0070C0"/>
                </a:solidFill>
              </a:rPr>
              <a:t>5</a:t>
            </a:r>
            <a:r>
              <a:rPr lang="en-GB" sz="2400" b="1" u="sng" dirty="0" smtClean="0">
                <a:solidFill>
                  <a:srgbClr val="0070C0"/>
                </a:solidFill>
              </a:rPr>
              <a:t> </a:t>
            </a:r>
            <a:r>
              <a:rPr lang="en-GB" b="1" u="sng" dirty="0" smtClean="0">
                <a:solidFill>
                  <a:srgbClr val="0070C0"/>
                </a:solidFill>
              </a:rPr>
              <a:t>(Final)</a:t>
            </a:r>
            <a:endParaRPr lang="en-GB" b="1" u="sng" dirty="0">
              <a:solidFill>
                <a:srgbClr val="0070C0"/>
              </a:solidFill>
            </a:endParaRPr>
          </a:p>
        </p:txBody>
      </p:sp>
      <p:sp>
        <p:nvSpPr>
          <p:cNvPr id="45" name="TextBox 44"/>
          <p:cNvSpPr txBox="1"/>
          <p:nvPr/>
        </p:nvSpPr>
        <p:spPr>
          <a:xfrm>
            <a:off x="489543" y="836712"/>
            <a:ext cx="5394788" cy="400110"/>
          </a:xfrm>
          <a:prstGeom prst="rect">
            <a:avLst/>
          </a:prstGeom>
          <a:noFill/>
        </p:spPr>
        <p:txBody>
          <a:bodyPr wrap="square" rtlCol="0">
            <a:spAutoFit/>
          </a:bodyPr>
          <a:lstStyle/>
          <a:p>
            <a:r>
              <a:rPr lang="en-GB" b="1" dirty="0" smtClean="0">
                <a:solidFill>
                  <a:srgbClr val="0070C0"/>
                </a:solidFill>
              </a:rPr>
              <a:t>  </a:t>
            </a:r>
            <a:r>
              <a:rPr lang="en-GB" sz="2000" b="1" dirty="0" smtClean="0">
                <a:solidFill>
                  <a:srgbClr val="0070C0"/>
                </a:solidFill>
              </a:rPr>
              <a:t>USE SCALE OF : 2.2cm to 100m vertically</a:t>
            </a:r>
            <a:endParaRPr lang="en-GB" sz="2000" b="1" dirty="0">
              <a:solidFill>
                <a:srgbClr val="0070C0"/>
              </a:solidFill>
            </a:endParaRPr>
          </a:p>
        </p:txBody>
      </p:sp>
    </p:spTree>
    <p:extLst>
      <p:ext uri="{BB962C8B-B14F-4D97-AF65-F5344CB8AC3E}">
        <p14:creationId xmlns:p14="http://schemas.microsoft.com/office/powerpoint/2010/main" val="997024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5691" y="404461"/>
            <a:ext cx="2772556" cy="258326"/>
          </a:xfrm>
          <a:prstGeom prst="rect">
            <a:avLst/>
          </a:prstGeom>
        </p:spPr>
        <p:txBody>
          <a:bodyPr vert="horz" wrap="square" lIns="0" tIns="0" rIns="0" bIns="0" rtlCol="0">
            <a:noAutofit/>
          </a:bodyPr>
          <a:lstStyle/>
          <a:p>
            <a:pPr marL="11135"/>
            <a:endParaRPr sz="1600" dirty="0">
              <a:latin typeface="Franklin Gothic Medium"/>
              <a:cs typeface="Franklin Gothic Medium"/>
            </a:endParaRPr>
          </a:p>
        </p:txBody>
      </p:sp>
      <p:sp>
        <p:nvSpPr>
          <p:cNvPr id="3" name="object 3"/>
          <p:cNvSpPr txBox="1"/>
          <p:nvPr/>
        </p:nvSpPr>
        <p:spPr>
          <a:xfrm>
            <a:off x="7820225" y="823551"/>
            <a:ext cx="544182" cy="176053"/>
          </a:xfrm>
          <a:prstGeom prst="rect">
            <a:avLst/>
          </a:prstGeom>
        </p:spPr>
        <p:txBody>
          <a:bodyPr vert="horz" wrap="square" lIns="0" tIns="0" rIns="0" bIns="0" rtlCol="0">
            <a:noAutofit/>
          </a:bodyPr>
          <a:lstStyle/>
          <a:p>
            <a:pPr marL="11135"/>
            <a:r>
              <a:rPr sz="1100" dirty="0">
                <a:solidFill>
                  <a:srgbClr val="FFFFFF"/>
                </a:solidFill>
                <a:latin typeface="Arial"/>
                <a:cs typeface="Arial"/>
              </a:rPr>
              <a:t>Contents</a:t>
            </a:r>
            <a:endParaRPr sz="1100">
              <a:latin typeface="Arial"/>
              <a:cs typeface="Arial"/>
            </a:endParaRPr>
          </a:p>
        </p:txBody>
      </p:sp>
      <p:sp>
        <p:nvSpPr>
          <p:cNvPr id="4" name="object 4"/>
          <p:cNvSpPr txBox="1"/>
          <p:nvPr/>
        </p:nvSpPr>
        <p:spPr>
          <a:xfrm>
            <a:off x="755576" y="1896719"/>
            <a:ext cx="2806262" cy="1461352"/>
          </a:xfrm>
          <a:prstGeom prst="rect">
            <a:avLst/>
          </a:prstGeom>
        </p:spPr>
        <p:txBody>
          <a:bodyPr vert="horz" wrap="square" lIns="0" tIns="0" rIns="0" bIns="0" rtlCol="0">
            <a:noAutofit/>
          </a:bodyPr>
          <a:lstStyle/>
          <a:p>
            <a:pPr>
              <a:lnSpc>
                <a:spcPts val="658"/>
              </a:lnSpc>
              <a:spcBef>
                <a:spcPts val="18"/>
              </a:spcBef>
            </a:pPr>
            <a:endParaRPr sz="700" dirty="0"/>
          </a:p>
          <a:p>
            <a:pPr marL="11135" marR="11135" algn="just">
              <a:lnSpc>
                <a:spcPct val="111100"/>
              </a:lnSpc>
            </a:pPr>
            <a:r>
              <a:rPr sz="2000" dirty="0">
                <a:cs typeface="Arial"/>
              </a:rPr>
              <a:t>Structure </a:t>
            </a:r>
            <a:r>
              <a:rPr sz="2000" spc="-44" dirty="0">
                <a:cs typeface="Arial"/>
              </a:rPr>
              <a:t> </a:t>
            </a:r>
            <a:r>
              <a:rPr sz="2000" dirty="0">
                <a:cs typeface="Arial"/>
              </a:rPr>
              <a:t>contours </a:t>
            </a:r>
            <a:r>
              <a:rPr sz="2000" spc="-44" dirty="0">
                <a:cs typeface="Arial"/>
              </a:rPr>
              <a:t> </a:t>
            </a:r>
            <a:r>
              <a:rPr sz="2000" dirty="0">
                <a:cs typeface="Arial"/>
              </a:rPr>
              <a:t>can </a:t>
            </a:r>
            <a:r>
              <a:rPr sz="2000" spc="-44" dirty="0">
                <a:cs typeface="Arial"/>
              </a:rPr>
              <a:t> </a:t>
            </a:r>
            <a:r>
              <a:rPr sz="2000" dirty="0">
                <a:cs typeface="Arial"/>
              </a:rPr>
              <a:t>be </a:t>
            </a:r>
            <a:r>
              <a:rPr sz="2000" spc="-44" dirty="0">
                <a:cs typeface="Arial"/>
              </a:rPr>
              <a:t> </a:t>
            </a:r>
            <a:r>
              <a:rPr sz="2000" dirty="0">
                <a:cs typeface="Arial"/>
              </a:rPr>
              <a:t>drawn </a:t>
            </a:r>
            <a:r>
              <a:rPr sz="2000" spc="-44" dirty="0">
                <a:cs typeface="Arial"/>
              </a:rPr>
              <a:t> </a:t>
            </a:r>
            <a:r>
              <a:rPr sz="2000" dirty="0">
                <a:cs typeface="Arial"/>
              </a:rPr>
              <a:t>on </a:t>
            </a:r>
            <a:r>
              <a:rPr sz="2000" spc="-44" dirty="0">
                <a:cs typeface="Arial"/>
              </a:rPr>
              <a:t> </a:t>
            </a:r>
            <a:r>
              <a:rPr sz="2000" dirty="0">
                <a:cs typeface="Arial"/>
              </a:rPr>
              <a:t>the </a:t>
            </a:r>
            <a:r>
              <a:rPr sz="2000" spc="-44" dirty="0">
                <a:cs typeface="Arial"/>
              </a:rPr>
              <a:t> </a:t>
            </a:r>
            <a:r>
              <a:rPr sz="2000" dirty="0">
                <a:cs typeface="Arial"/>
              </a:rPr>
              <a:t>fault and</a:t>
            </a:r>
            <a:r>
              <a:rPr sz="2000" spc="127" dirty="0">
                <a:cs typeface="Arial"/>
              </a:rPr>
              <a:t> </a:t>
            </a:r>
            <a:r>
              <a:rPr sz="2000" dirty="0">
                <a:cs typeface="Arial"/>
              </a:rPr>
              <a:t>the</a:t>
            </a:r>
            <a:r>
              <a:rPr sz="2000" spc="127" dirty="0">
                <a:cs typeface="Arial"/>
              </a:rPr>
              <a:t> </a:t>
            </a:r>
            <a:r>
              <a:rPr sz="2000" dirty="0">
                <a:cs typeface="Arial"/>
              </a:rPr>
              <a:t>coal</a:t>
            </a:r>
            <a:r>
              <a:rPr sz="2000" spc="127" dirty="0">
                <a:cs typeface="Arial"/>
              </a:rPr>
              <a:t> </a:t>
            </a:r>
            <a:r>
              <a:rPr sz="2000" dirty="0">
                <a:cs typeface="Arial"/>
              </a:rPr>
              <a:t>seam</a:t>
            </a:r>
            <a:r>
              <a:rPr sz="2000" spc="127" dirty="0">
                <a:cs typeface="Arial"/>
              </a:rPr>
              <a:t> </a:t>
            </a:r>
            <a:r>
              <a:rPr sz="2000" dirty="0">
                <a:cs typeface="Arial"/>
              </a:rPr>
              <a:t>in</a:t>
            </a:r>
            <a:r>
              <a:rPr sz="2000" spc="127" dirty="0">
                <a:cs typeface="Arial"/>
              </a:rPr>
              <a:t> </a:t>
            </a:r>
            <a:r>
              <a:rPr sz="2000" dirty="0">
                <a:cs typeface="Arial"/>
              </a:rPr>
              <a:t>the</a:t>
            </a:r>
            <a:r>
              <a:rPr sz="2000" spc="127" dirty="0">
                <a:cs typeface="Arial"/>
              </a:rPr>
              <a:t> </a:t>
            </a:r>
            <a:r>
              <a:rPr sz="2000" dirty="0">
                <a:cs typeface="Arial"/>
              </a:rPr>
              <a:t>usual</a:t>
            </a:r>
            <a:r>
              <a:rPr sz="2000" spc="127" dirty="0">
                <a:cs typeface="Arial"/>
              </a:rPr>
              <a:t> </a:t>
            </a:r>
            <a:r>
              <a:rPr sz="2000" dirty="0">
                <a:cs typeface="Arial"/>
              </a:rPr>
              <a:t>manne</a:t>
            </a:r>
            <a:r>
              <a:rPr sz="2000" spc="-61" dirty="0">
                <a:cs typeface="Arial"/>
              </a:rPr>
              <a:t>r</a:t>
            </a:r>
            <a:r>
              <a:rPr sz="2000" spc="-4" dirty="0">
                <a:cs typeface="Arial"/>
              </a:rPr>
              <a:t>.  </a:t>
            </a:r>
            <a:endParaRPr lang="en-GB" sz="2000" spc="-4" dirty="0" smtClean="0">
              <a:cs typeface="Arial"/>
            </a:endParaRPr>
          </a:p>
          <a:p>
            <a:pPr marL="11135" marR="11135" algn="just">
              <a:lnSpc>
                <a:spcPct val="111100"/>
              </a:lnSpc>
            </a:pPr>
            <a:endParaRPr lang="en-GB" sz="2000" spc="-4" dirty="0" smtClean="0">
              <a:cs typeface="Arial"/>
            </a:endParaRPr>
          </a:p>
          <a:p>
            <a:pPr marL="11135" marR="11135" algn="just">
              <a:lnSpc>
                <a:spcPct val="111100"/>
              </a:lnSpc>
            </a:pPr>
            <a:endParaRPr lang="en-GB" sz="2000" spc="-4" dirty="0" smtClean="0">
              <a:cs typeface="Arial"/>
            </a:endParaRPr>
          </a:p>
        </p:txBody>
      </p:sp>
      <p:sp>
        <p:nvSpPr>
          <p:cNvPr id="5" name="object 5"/>
          <p:cNvSpPr/>
          <p:nvPr/>
        </p:nvSpPr>
        <p:spPr>
          <a:xfrm>
            <a:off x="3866803" y="5742882"/>
            <a:ext cx="4223571" cy="566437"/>
          </a:xfrm>
          <a:custGeom>
            <a:avLst/>
            <a:gdLst/>
            <a:ahLst/>
            <a:cxnLst/>
            <a:rect l="l" t="t" r="r" b="b"/>
            <a:pathLst>
              <a:path w="4933365" h="480402">
                <a:moveTo>
                  <a:pt x="0" y="480402"/>
                </a:moveTo>
                <a:lnTo>
                  <a:pt x="4933365" y="480402"/>
                </a:lnTo>
                <a:lnTo>
                  <a:pt x="4933365" y="0"/>
                </a:lnTo>
                <a:lnTo>
                  <a:pt x="0" y="0"/>
                </a:lnTo>
                <a:lnTo>
                  <a:pt x="0" y="480402"/>
                </a:lnTo>
                <a:close/>
              </a:path>
            </a:pathLst>
          </a:custGeom>
          <a:solidFill>
            <a:srgbClr val="4D4D4F"/>
          </a:solidFill>
        </p:spPr>
        <p:txBody>
          <a:bodyPr wrap="square" lIns="0" tIns="0" rIns="0" bIns="0" rtlCol="0">
            <a:noAutofit/>
          </a:bodyPr>
          <a:lstStyle/>
          <a:p>
            <a:endParaRPr/>
          </a:p>
        </p:txBody>
      </p:sp>
      <p:sp>
        <p:nvSpPr>
          <p:cNvPr id="6" name="object 6"/>
          <p:cNvSpPr/>
          <p:nvPr/>
        </p:nvSpPr>
        <p:spPr>
          <a:xfrm>
            <a:off x="4010422" y="5482452"/>
            <a:ext cx="3947663" cy="505375"/>
          </a:xfrm>
          <a:custGeom>
            <a:avLst/>
            <a:gdLst/>
            <a:ahLst/>
            <a:cxnLst/>
            <a:rect l="l" t="t" r="r" b="b"/>
            <a:pathLst>
              <a:path w="4611090" h="557783">
                <a:moveTo>
                  <a:pt x="0" y="557784"/>
                </a:moveTo>
                <a:lnTo>
                  <a:pt x="4611090" y="557784"/>
                </a:lnTo>
                <a:lnTo>
                  <a:pt x="4611090" y="0"/>
                </a:lnTo>
                <a:lnTo>
                  <a:pt x="0" y="0"/>
                </a:lnTo>
                <a:lnTo>
                  <a:pt x="0" y="557784"/>
                </a:lnTo>
                <a:close/>
              </a:path>
            </a:pathLst>
          </a:custGeom>
          <a:solidFill>
            <a:srgbClr val="FFFFFF"/>
          </a:solidFill>
        </p:spPr>
        <p:txBody>
          <a:bodyPr wrap="square" lIns="0" tIns="0" rIns="0" bIns="0" rtlCol="0">
            <a:noAutofit/>
          </a:bodyPr>
          <a:lstStyle/>
          <a:p>
            <a:endParaRPr/>
          </a:p>
        </p:txBody>
      </p:sp>
      <p:sp>
        <p:nvSpPr>
          <p:cNvPr id="7" name="object 7"/>
          <p:cNvSpPr/>
          <p:nvPr/>
        </p:nvSpPr>
        <p:spPr>
          <a:xfrm>
            <a:off x="4630219" y="1687744"/>
            <a:ext cx="1134005" cy="3946815"/>
          </a:xfrm>
          <a:custGeom>
            <a:avLst/>
            <a:gdLst/>
            <a:ahLst/>
            <a:cxnLst/>
            <a:rect l="l" t="t" r="r" b="b"/>
            <a:pathLst>
              <a:path w="1324581" h="4356114">
                <a:moveTo>
                  <a:pt x="264371" y="4356114"/>
                </a:moveTo>
                <a:lnTo>
                  <a:pt x="285403" y="4320028"/>
                </a:lnTo>
                <a:lnTo>
                  <a:pt x="311313" y="4269084"/>
                </a:lnTo>
                <a:lnTo>
                  <a:pt x="340919" y="4206873"/>
                </a:lnTo>
                <a:lnTo>
                  <a:pt x="373038" y="4136985"/>
                </a:lnTo>
                <a:lnTo>
                  <a:pt x="389670" y="4100285"/>
                </a:lnTo>
                <a:lnTo>
                  <a:pt x="406489" y="4063011"/>
                </a:lnTo>
                <a:lnTo>
                  <a:pt x="423344" y="4025614"/>
                </a:lnTo>
                <a:lnTo>
                  <a:pt x="440090" y="3988541"/>
                </a:lnTo>
                <a:lnTo>
                  <a:pt x="456578" y="3952242"/>
                </a:lnTo>
                <a:lnTo>
                  <a:pt x="472660" y="3917166"/>
                </a:lnTo>
                <a:lnTo>
                  <a:pt x="503017" y="3852476"/>
                </a:lnTo>
                <a:lnTo>
                  <a:pt x="529980" y="3798061"/>
                </a:lnTo>
                <a:lnTo>
                  <a:pt x="552366" y="3757513"/>
                </a:lnTo>
                <a:lnTo>
                  <a:pt x="559678" y="3744822"/>
                </a:lnTo>
                <a:lnTo>
                  <a:pt x="567163" y="3730690"/>
                </a:lnTo>
                <a:lnTo>
                  <a:pt x="574910" y="3715214"/>
                </a:lnTo>
                <a:lnTo>
                  <a:pt x="583012" y="3698491"/>
                </a:lnTo>
                <a:lnTo>
                  <a:pt x="591557" y="3680619"/>
                </a:lnTo>
                <a:lnTo>
                  <a:pt x="600638" y="3661694"/>
                </a:lnTo>
                <a:lnTo>
                  <a:pt x="620767" y="3621073"/>
                </a:lnTo>
                <a:lnTo>
                  <a:pt x="644125" y="3577404"/>
                </a:lnTo>
                <a:lnTo>
                  <a:pt x="671438" y="3531464"/>
                </a:lnTo>
                <a:lnTo>
                  <a:pt x="703429" y="3484029"/>
                </a:lnTo>
                <a:lnTo>
                  <a:pt x="740826" y="3435874"/>
                </a:lnTo>
                <a:lnTo>
                  <a:pt x="784354" y="3387776"/>
                </a:lnTo>
                <a:lnTo>
                  <a:pt x="834737" y="3340509"/>
                </a:lnTo>
                <a:lnTo>
                  <a:pt x="846784" y="3329688"/>
                </a:lnTo>
                <a:lnTo>
                  <a:pt x="861054" y="3316118"/>
                </a:lnTo>
                <a:lnTo>
                  <a:pt x="895223" y="3281885"/>
                </a:lnTo>
                <a:lnTo>
                  <a:pt x="935171" y="3240113"/>
                </a:lnTo>
                <a:lnTo>
                  <a:pt x="978824" y="3193105"/>
                </a:lnTo>
                <a:lnTo>
                  <a:pt x="1024110" y="3143164"/>
                </a:lnTo>
                <a:lnTo>
                  <a:pt x="1068954" y="3092592"/>
                </a:lnTo>
                <a:lnTo>
                  <a:pt x="1111284" y="3043692"/>
                </a:lnTo>
                <a:lnTo>
                  <a:pt x="1149026" y="2998767"/>
                </a:lnTo>
                <a:lnTo>
                  <a:pt x="1180107" y="2960120"/>
                </a:lnTo>
                <a:lnTo>
                  <a:pt x="1212293" y="2916030"/>
                </a:lnTo>
                <a:lnTo>
                  <a:pt x="1221844" y="2902726"/>
                </a:lnTo>
                <a:lnTo>
                  <a:pt x="1248578" y="2865611"/>
                </a:lnTo>
                <a:lnTo>
                  <a:pt x="1272069" y="2829498"/>
                </a:lnTo>
                <a:lnTo>
                  <a:pt x="1291840" y="2790278"/>
                </a:lnTo>
                <a:lnTo>
                  <a:pt x="1307416" y="2743845"/>
                </a:lnTo>
                <a:lnTo>
                  <a:pt x="1318320" y="2686093"/>
                </a:lnTo>
                <a:lnTo>
                  <a:pt x="1322760" y="2639275"/>
                </a:lnTo>
                <a:lnTo>
                  <a:pt x="1324581" y="2591699"/>
                </a:lnTo>
                <a:lnTo>
                  <a:pt x="1324439" y="2571992"/>
                </a:lnTo>
                <a:lnTo>
                  <a:pt x="1319688" y="2520980"/>
                </a:lnTo>
                <a:lnTo>
                  <a:pt x="1307486" y="2480157"/>
                </a:lnTo>
                <a:lnTo>
                  <a:pt x="1286596" y="2446983"/>
                </a:lnTo>
                <a:lnTo>
                  <a:pt x="1255782" y="2418918"/>
                </a:lnTo>
                <a:lnTo>
                  <a:pt x="1213807" y="2393421"/>
                </a:lnTo>
                <a:lnTo>
                  <a:pt x="1179012" y="2376594"/>
                </a:lnTo>
                <a:lnTo>
                  <a:pt x="1143917" y="2361369"/>
                </a:lnTo>
                <a:lnTo>
                  <a:pt x="1096548" y="2342549"/>
                </a:lnTo>
                <a:lnTo>
                  <a:pt x="1048189" y="2325041"/>
                </a:lnTo>
                <a:lnTo>
                  <a:pt x="999151" y="2308755"/>
                </a:lnTo>
                <a:lnTo>
                  <a:pt x="949741" y="2293600"/>
                </a:lnTo>
                <a:lnTo>
                  <a:pt x="900267" y="2279486"/>
                </a:lnTo>
                <a:lnTo>
                  <a:pt x="851039" y="2266323"/>
                </a:lnTo>
                <a:lnTo>
                  <a:pt x="834737" y="2262130"/>
                </a:lnTo>
                <a:lnTo>
                  <a:pt x="807021" y="2254228"/>
                </a:lnTo>
                <a:lnTo>
                  <a:pt x="751135" y="2233578"/>
                </a:lnTo>
                <a:lnTo>
                  <a:pt x="695415" y="2207337"/>
                </a:lnTo>
                <a:lnTo>
                  <a:pt x="640785" y="2176550"/>
                </a:lnTo>
                <a:lnTo>
                  <a:pt x="588169" y="2142259"/>
                </a:lnTo>
                <a:lnTo>
                  <a:pt x="538492" y="2105507"/>
                </a:lnTo>
                <a:lnTo>
                  <a:pt x="492677" y="2067338"/>
                </a:lnTo>
                <a:lnTo>
                  <a:pt x="451651" y="2028795"/>
                </a:lnTo>
                <a:lnTo>
                  <a:pt x="416336" y="1990922"/>
                </a:lnTo>
                <a:lnTo>
                  <a:pt x="387657" y="1954760"/>
                </a:lnTo>
                <a:lnTo>
                  <a:pt x="366492" y="1921860"/>
                </a:lnTo>
                <a:lnTo>
                  <a:pt x="346497" y="1885671"/>
                </a:lnTo>
                <a:lnTo>
                  <a:pt x="325859" y="1844599"/>
                </a:lnTo>
                <a:lnTo>
                  <a:pt x="305071" y="1800167"/>
                </a:lnTo>
                <a:lnTo>
                  <a:pt x="284623" y="1753898"/>
                </a:lnTo>
                <a:lnTo>
                  <a:pt x="265009" y="1707313"/>
                </a:lnTo>
                <a:lnTo>
                  <a:pt x="246720" y="1661937"/>
                </a:lnTo>
                <a:lnTo>
                  <a:pt x="230248" y="1619291"/>
                </a:lnTo>
                <a:lnTo>
                  <a:pt x="216085" y="1580899"/>
                </a:lnTo>
                <a:lnTo>
                  <a:pt x="200247" y="1534616"/>
                </a:lnTo>
                <a:lnTo>
                  <a:pt x="184085" y="1477549"/>
                </a:lnTo>
                <a:lnTo>
                  <a:pt x="169376" y="1413580"/>
                </a:lnTo>
                <a:lnTo>
                  <a:pt x="156036" y="1344346"/>
                </a:lnTo>
                <a:lnTo>
                  <a:pt x="143984" y="1271479"/>
                </a:lnTo>
                <a:lnTo>
                  <a:pt x="133138" y="1196616"/>
                </a:lnTo>
                <a:lnTo>
                  <a:pt x="123414" y="1121391"/>
                </a:lnTo>
                <a:lnTo>
                  <a:pt x="114731" y="1047437"/>
                </a:lnTo>
                <a:lnTo>
                  <a:pt x="107006" y="976391"/>
                </a:lnTo>
                <a:lnTo>
                  <a:pt x="100158" y="909885"/>
                </a:lnTo>
                <a:lnTo>
                  <a:pt x="94102" y="849556"/>
                </a:lnTo>
                <a:lnTo>
                  <a:pt x="90286" y="808922"/>
                </a:lnTo>
                <a:lnTo>
                  <a:pt x="86943" y="768150"/>
                </a:lnTo>
                <a:lnTo>
                  <a:pt x="84012" y="727240"/>
                </a:lnTo>
                <a:lnTo>
                  <a:pt x="81436" y="686193"/>
                </a:lnTo>
                <a:lnTo>
                  <a:pt x="79154" y="645008"/>
                </a:lnTo>
                <a:lnTo>
                  <a:pt x="77109" y="603687"/>
                </a:lnTo>
                <a:lnTo>
                  <a:pt x="75239" y="562229"/>
                </a:lnTo>
                <a:lnTo>
                  <a:pt x="73487" y="520634"/>
                </a:lnTo>
                <a:lnTo>
                  <a:pt x="71794" y="478903"/>
                </a:lnTo>
                <a:lnTo>
                  <a:pt x="70950" y="457987"/>
                </a:lnTo>
                <a:lnTo>
                  <a:pt x="70099" y="437037"/>
                </a:lnTo>
                <a:lnTo>
                  <a:pt x="67148" y="395065"/>
                </a:lnTo>
                <a:lnTo>
                  <a:pt x="61768" y="346363"/>
                </a:lnTo>
                <a:lnTo>
                  <a:pt x="54533" y="293310"/>
                </a:lnTo>
                <a:lnTo>
                  <a:pt x="46014" y="238285"/>
                </a:lnTo>
                <a:lnTo>
                  <a:pt x="36784" y="183668"/>
                </a:lnTo>
                <a:lnTo>
                  <a:pt x="27416" y="131840"/>
                </a:lnTo>
                <a:lnTo>
                  <a:pt x="18481" y="85179"/>
                </a:lnTo>
                <a:lnTo>
                  <a:pt x="10551" y="46065"/>
                </a:lnTo>
                <a:lnTo>
                  <a:pt x="1795" y="6752"/>
                </a:lnTo>
                <a:lnTo>
                  <a:pt x="0" y="0"/>
                </a:lnTo>
              </a:path>
            </a:pathLst>
          </a:custGeom>
          <a:ln w="17994">
            <a:solidFill>
              <a:srgbClr val="000000"/>
            </a:solidFill>
          </a:ln>
        </p:spPr>
        <p:txBody>
          <a:bodyPr wrap="square" lIns="0" tIns="0" rIns="0" bIns="0" rtlCol="0">
            <a:noAutofit/>
          </a:bodyPr>
          <a:lstStyle/>
          <a:p>
            <a:endParaRPr/>
          </a:p>
        </p:txBody>
      </p:sp>
      <p:sp>
        <p:nvSpPr>
          <p:cNvPr id="8" name="object 8"/>
          <p:cNvSpPr/>
          <p:nvPr/>
        </p:nvSpPr>
        <p:spPr>
          <a:xfrm>
            <a:off x="6318152" y="1690537"/>
            <a:ext cx="994583" cy="3945361"/>
          </a:xfrm>
          <a:custGeom>
            <a:avLst/>
            <a:gdLst/>
            <a:ahLst/>
            <a:cxnLst/>
            <a:rect l="l" t="t" r="r" b="b"/>
            <a:pathLst>
              <a:path w="1161728" h="4354509">
                <a:moveTo>
                  <a:pt x="376925" y="0"/>
                </a:moveTo>
                <a:lnTo>
                  <a:pt x="359464" y="47522"/>
                </a:lnTo>
                <a:lnTo>
                  <a:pt x="341813" y="92114"/>
                </a:lnTo>
                <a:lnTo>
                  <a:pt x="322289" y="139786"/>
                </a:lnTo>
                <a:lnTo>
                  <a:pt x="302721" y="186409"/>
                </a:lnTo>
                <a:lnTo>
                  <a:pt x="284935" y="227850"/>
                </a:lnTo>
                <a:lnTo>
                  <a:pt x="267154" y="267904"/>
                </a:lnTo>
                <a:lnTo>
                  <a:pt x="250674" y="302461"/>
                </a:lnTo>
                <a:lnTo>
                  <a:pt x="232651" y="338814"/>
                </a:lnTo>
                <a:lnTo>
                  <a:pt x="223303" y="357561"/>
                </a:lnTo>
                <a:lnTo>
                  <a:pt x="213859" y="376634"/>
                </a:lnTo>
                <a:lnTo>
                  <a:pt x="195067" y="415590"/>
                </a:lnTo>
                <a:lnTo>
                  <a:pt x="177048" y="455352"/>
                </a:lnTo>
                <a:lnTo>
                  <a:pt x="160574" y="495592"/>
                </a:lnTo>
                <a:lnTo>
                  <a:pt x="146417" y="535977"/>
                </a:lnTo>
                <a:lnTo>
                  <a:pt x="135347" y="576179"/>
                </a:lnTo>
                <a:lnTo>
                  <a:pt x="128137" y="615868"/>
                </a:lnTo>
                <a:lnTo>
                  <a:pt x="125559" y="654713"/>
                </a:lnTo>
                <a:lnTo>
                  <a:pt x="125920" y="669494"/>
                </a:lnTo>
                <a:lnTo>
                  <a:pt x="131125" y="715562"/>
                </a:lnTo>
                <a:lnTo>
                  <a:pt x="141882" y="763067"/>
                </a:lnTo>
                <a:lnTo>
                  <a:pt x="157379" y="810536"/>
                </a:lnTo>
                <a:lnTo>
                  <a:pt x="176803" y="856496"/>
                </a:lnTo>
                <a:lnTo>
                  <a:pt x="199343" y="899474"/>
                </a:lnTo>
                <a:lnTo>
                  <a:pt x="224185" y="937996"/>
                </a:lnTo>
                <a:lnTo>
                  <a:pt x="255177" y="973001"/>
                </a:lnTo>
                <a:lnTo>
                  <a:pt x="295839" y="999543"/>
                </a:lnTo>
                <a:lnTo>
                  <a:pt x="342796" y="1017521"/>
                </a:lnTo>
                <a:lnTo>
                  <a:pt x="393474" y="1028866"/>
                </a:lnTo>
                <a:lnTo>
                  <a:pt x="445298" y="1035512"/>
                </a:lnTo>
                <a:lnTo>
                  <a:pt x="495695" y="1039391"/>
                </a:lnTo>
                <a:lnTo>
                  <a:pt x="511732" y="1040403"/>
                </a:lnTo>
                <a:lnTo>
                  <a:pt x="527229" y="1041394"/>
                </a:lnTo>
                <a:lnTo>
                  <a:pt x="566593" y="1043930"/>
                </a:lnTo>
                <a:lnTo>
                  <a:pt x="626360" y="1046287"/>
                </a:lnTo>
                <a:lnTo>
                  <a:pt x="660599" y="1047505"/>
                </a:lnTo>
                <a:lnTo>
                  <a:pt x="697057" y="1048987"/>
                </a:lnTo>
                <a:lnTo>
                  <a:pt x="735220" y="1050910"/>
                </a:lnTo>
                <a:lnTo>
                  <a:pt x="774577" y="1053452"/>
                </a:lnTo>
                <a:lnTo>
                  <a:pt x="814613" y="1056792"/>
                </a:lnTo>
                <a:lnTo>
                  <a:pt x="854815" y="1061106"/>
                </a:lnTo>
                <a:lnTo>
                  <a:pt x="894671" y="1066573"/>
                </a:lnTo>
                <a:lnTo>
                  <a:pt x="933666" y="1073370"/>
                </a:lnTo>
                <a:lnTo>
                  <a:pt x="971288" y="1081675"/>
                </a:lnTo>
                <a:lnTo>
                  <a:pt x="1040359" y="1103522"/>
                </a:lnTo>
                <a:lnTo>
                  <a:pt x="1097778" y="1133534"/>
                </a:lnTo>
                <a:lnTo>
                  <a:pt x="1139439" y="1173135"/>
                </a:lnTo>
                <a:lnTo>
                  <a:pt x="1161237" y="1223747"/>
                </a:lnTo>
                <a:lnTo>
                  <a:pt x="1161728" y="1231045"/>
                </a:lnTo>
                <a:lnTo>
                  <a:pt x="1160839" y="1239681"/>
                </a:lnTo>
                <a:lnTo>
                  <a:pt x="1145901" y="1284932"/>
                </a:lnTo>
                <a:lnTo>
                  <a:pt x="1126132" y="1326350"/>
                </a:lnTo>
                <a:lnTo>
                  <a:pt x="1102649" y="1370154"/>
                </a:lnTo>
                <a:lnTo>
                  <a:pt x="1078715" y="1412716"/>
                </a:lnTo>
                <a:lnTo>
                  <a:pt x="1071202" y="1426002"/>
                </a:lnTo>
                <a:lnTo>
                  <a:pt x="1051748" y="1461272"/>
                </a:lnTo>
                <a:lnTo>
                  <a:pt x="1029500" y="1510118"/>
                </a:lnTo>
                <a:lnTo>
                  <a:pt x="1010512" y="1561007"/>
                </a:lnTo>
                <a:lnTo>
                  <a:pt x="997667" y="1598886"/>
                </a:lnTo>
                <a:lnTo>
                  <a:pt x="985243" y="1638096"/>
                </a:lnTo>
                <a:lnTo>
                  <a:pt x="973726" y="1677068"/>
                </a:lnTo>
                <a:lnTo>
                  <a:pt x="963602" y="1714234"/>
                </a:lnTo>
                <a:lnTo>
                  <a:pt x="952096" y="1763161"/>
                </a:lnTo>
                <a:lnTo>
                  <a:pt x="945445" y="1811714"/>
                </a:lnTo>
                <a:lnTo>
                  <a:pt x="944222" y="1825549"/>
                </a:lnTo>
                <a:lnTo>
                  <a:pt x="939485" y="1873310"/>
                </a:lnTo>
                <a:lnTo>
                  <a:pt x="933471" y="1927021"/>
                </a:lnTo>
                <a:lnTo>
                  <a:pt x="926605" y="1982267"/>
                </a:lnTo>
                <a:lnTo>
                  <a:pt x="919308" y="2034635"/>
                </a:lnTo>
                <a:lnTo>
                  <a:pt x="912002" y="2079709"/>
                </a:lnTo>
                <a:lnTo>
                  <a:pt x="902612" y="2123277"/>
                </a:lnTo>
                <a:lnTo>
                  <a:pt x="899308" y="2137169"/>
                </a:lnTo>
                <a:lnTo>
                  <a:pt x="890622" y="2174411"/>
                </a:lnTo>
                <a:lnTo>
                  <a:pt x="879740" y="2221555"/>
                </a:lnTo>
                <a:lnTo>
                  <a:pt x="873690" y="2247828"/>
                </a:lnTo>
                <a:lnTo>
                  <a:pt x="867349" y="2275359"/>
                </a:lnTo>
                <a:lnTo>
                  <a:pt x="854135" y="2332578"/>
                </a:lnTo>
                <a:lnTo>
                  <a:pt x="840787" y="2389967"/>
                </a:lnTo>
                <a:lnTo>
                  <a:pt x="827992" y="2444281"/>
                </a:lnTo>
                <a:lnTo>
                  <a:pt x="816436" y="2492278"/>
                </a:lnTo>
                <a:lnTo>
                  <a:pt x="806807" y="2530711"/>
                </a:lnTo>
                <a:lnTo>
                  <a:pt x="793635" y="2572893"/>
                </a:lnTo>
                <a:lnTo>
                  <a:pt x="769861" y="2622942"/>
                </a:lnTo>
                <a:lnTo>
                  <a:pt x="733478" y="2691254"/>
                </a:lnTo>
                <a:lnTo>
                  <a:pt x="711558" y="2730638"/>
                </a:lnTo>
                <a:lnTo>
                  <a:pt x="687685" y="2772642"/>
                </a:lnTo>
                <a:lnTo>
                  <a:pt x="662261" y="2816620"/>
                </a:lnTo>
                <a:lnTo>
                  <a:pt x="635684" y="2861922"/>
                </a:lnTo>
                <a:lnTo>
                  <a:pt x="608355" y="2907900"/>
                </a:lnTo>
                <a:lnTo>
                  <a:pt x="580673" y="2953906"/>
                </a:lnTo>
                <a:lnTo>
                  <a:pt x="553040" y="2999293"/>
                </a:lnTo>
                <a:lnTo>
                  <a:pt x="525854" y="3043411"/>
                </a:lnTo>
                <a:lnTo>
                  <a:pt x="499516" y="3085612"/>
                </a:lnTo>
                <a:lnTo>
                  <a:pt x="474426" y="3125249"/>
                </a:lnTo>
                <a:lnTo>
                  <a:pt x="450984" y="3161673"/>
                </a:lnTo>
                <a:lnTo>
                  <a:pt x="429590" y="3194235"/>
                </a:lnTo>
                <a:lnTo>
                  <a:pt x="394545" y="3245184"/>
                </a:lnTo>
                <a:lnTo>
                  <a:pt x="363140" y="3284884"/>
                </a:lnTo>
                <a:lnTo>
                  <a:pt x="319887" y="3334009"/>
                </a:lnTo>
                <a:lnTo>
                  <a:pt x="270790" y="3387029"/>
                </a:lnTo>
                <a:lnTo>
                  <a:pt x="218664" y="3442370"/>
                </a:lnTo>
                <a:lnTo>
                  <a:pt x="192346" y="3470419"/>
                </a:lnTo>
                <a:lnTo>
                  <a:pt x="166327" y="3498458"/>
                </a:lnTo>
                <a:lnTo>
                  <a:pt x="116592" y="3553719"/>
                </a:lnTo>
                <a:lnTo>
                  <a:pt x="72276" y="3606578"/>
                </a:lnTo>
                <a:lnTo>
                  <a:pt x="36195" y="3655461"/>
                </a:lnTo>
                <a:lnTo>
                  <a:pt x="11164" y="3698794"/>
                </a:lnTo>
                <a:lnTo>
                  <a:pt x="0" y="3735003"/>
                </a:lnTo>
                <a:lnTo>
                  <a:pt x="497" y="3749944"/>
                </a:lnTo>
                <a:lnTo>
                  <a:pt x="30313" y="3791067"/>
                </a:lnTo>
                <a:lnTo>
                  <a:pt x="73275" y="3816949"/>
                </a:lnTo>
                <a:lnTo>
                  <a:pt x="125468" y="3839288"/>
                </a:lnTo>
                <a:lnTo>
                  <a:pt x="161646" y="3852528"/>
                </a:lnTo>
                <a:lnTo>
                  <a:pt x="196310" y="3864666"/>
                </a:lnTo>
                <a:lnTo>
                  <a:pt x="212371" y="3870381"/>
                </a:lnTo>
                <a:lnTo>
                  <a:pt x="252102" y="3886394"/>
                </a:lnTo>
                <a:lnTo>
                  <a:pt x="281983" y="3907196"/>
                </a:lnTo>
                <a:lnTo>
                  <a:pt x="295901" y="3918289"/>
                </a:lnTo>
                <a:lnTo>
                  <a:pt x="341020" y="3952967"/>
                </a:lnTo>
                <a:lnTo>
                  <a:pt x="373238" y="3977105"/>
                </a:lnTo>
                <a:lnTo>
                  <a:pt x="389789" y="3989435"/>
                </a:lnTo>
                <a:lnTo>
                  <a:pt x="406544" y="4001921"/>
                </a:lnTo>
                <a:lnTo>
                  <a:pt x="440405" y="4027296"/>
                </a:lnTo>
                <a:lnTo>
                  <a:pt x="474287" y="4053114"/>
                </a:lnTo>
                <a:lnTo>
                  <a:pt x="507656" y="4079256"/>
                </a:lnTo>
                <a:lnTo>
                  <a:pt x="539980" y="4105604"/>
                </a:lnTo>
                <a:lnTo>
                  <a:pt x="570723" y="4132040"/>
                </a:lnTo>
                <a:lnTo>
                  <a:pt x="602609" y="4161423"/>
                </a:lnTo>
                <a:lnTo>
                  <a:pt x="612124" y="4170338"/>
                </a:lnTo>
                <a:lnTo>
                  <a:pt x="648892" y="4204599"/>
                </a:lnTo>
                <a:lnTo>
                  <a:pt x="678079" y="4231517"/>
                </a:lnTo>
                <a:lnTo>
                  <a:pt x="708972" y="4259656"/>
                </a:lnTo>
                <a:lnTo>
                  <a:pt x="739830" y="4287268"/>
                </a:lnTo>
                <a:lnTo>
                  <a:pt x="768909" y="4312604"/>
                </a:lnTo>
                <a:lnTo>
                  <a:pt x="805381" y="4342515"/>
                </a:lnTo>
                <a:lnTo>
                  <a:pt x="814762" y="4349452"/>
                </a:lnTo>
                <a:lnTo>
                  <a:pt x="822392" y="4354509"/>
                </a:lnTo>
              </a:path>
            </a:pathLst>
          </a:custGeom>
          <a:ln w="17995">
            <a:solidFill>
              <a:srgbClr val="000000"/>
            </a:solidFill>
          </a:ln>
        </p:spPr>
        <p:txBody>
          <a:bodyPr wrap="square" lIns="0" tIns="0" rIns="0" bIns="0" rtlCol="0">
            <a:noAutofit/>
          </a:bodyPr>
          <a:lstStyle/>
          <a:p>
            <a:endParaRPr/>
          </a:p>
        </p:txBody>
      </p:sp>
      <p:sp>
        <p:nvSpPr>
          <p:cNvPr id="9" name="object 9"/>
          <p:cNvSpPr/>
          <p:nvPr/>
        </p:nvSpPr>
        <p:spPr>
          <a:xfrm>
            <a:off x="5933303" y="1686729"/>
            <a:ext cx="173059" cy="3950406"/>
          </a:xfrm>
          <a:custGeom>
            <a:avLst/>
            <a:gdLst/>
            <a:ahLst/>
            <a:cxnLst/>
            <a:rect l="l" t="t" r="r" b="b"/>
            <a:pathLst>
              <a:path w="202142" h="4360078">
                <a:moveTo>
                  <a:pt x="131650" y="0"/>
                </a:moveTo>
                <a:lnTo>
                  <a:pt x="137568" y="48499"/>
                </a:lnTo>
                <a:lnTo>
                  <a:pt x="142934" y="89557"/>
                </a:lnTo>
                <a:lnTo>
                  <a:pt x="149982" y="136715"/>
                </a:lnTo>
                <a:lnTo>
                  <a:pt x="157860" y="180223"/>
                </a:lnTo>
                <a:lnTo>
                  <a:pt x="164934" y="213753"/>
                </a:lnTo>
                <a:lnTo>
                  <a:pt x="168221" y="229280"/>
                </a:lnTo>
                <a:lnTo>
                  <a:pt x="177125" y="282688"/>
                </a:lnTo>
                <a:lnTo>
                  <a:pt x="182262" y="322596"/>
                </a:lnTo>
                <a:lnTo>
                  <a:pt x="186760" y="364647"/>
                </a:lnTo>
                <a:lnTo>
                  <a:pt x="190618" y="407731"/>
                </a:lnTo>
                <a:lnTo>
                  <a:pt x="193835" y="450735"/>
                </a:lnTo>
                <a:lnTo>
                  <a:pt x="196410" y="492548"/>
                </a:lnTo>
                <a:lnTo>
                  <a:pt x="198341" y="532058"/>
                </a:lnTo>
                <a:lnTo>
                  <a:pt x="200032" y="584573"/>
                </a:lnTo>
                <a:lnTo>
                  <a:pt x="200678" y="636518"/>
                </a:lnTo>
                <a:lnTo>
                  <a:pt x="201140" y="681891"/>
                </a:lnTo>
                <a:lnTo>
                  <a:pt x="201586" y="733455"/>
                </a:lnTo>
                <a:lnTo>
                  <a:pt x="201941" y="788821"/>
                </a:lnTo>
                <a:lnTo>
                  <a:pt x="202132" y="845603"/>
                </a:lnTo>
                <a:lnTo>
                  <a:pt x="202142" y="873778"/>
                </a:lnTo>
                <a:lnTo>
                  <a:pt x="202084" y="901411"/>
                </a:lnTo>
                <a:lnTo>
                  <a:pt x="201723" y="953860"/>
                </a:lnTo>
                <a:lnTo>
                  <a:pt x="200976" y="1000561"/>
                </a:lnTo>
                <a:lnTo>
                  <a:pt x="199767" y="1039126"/>
                </a:lnTo>
                <a:lnTo>
                  <a:pt x="196447" y="1083388"/>
                </a:lnTo>
                <a:lnTo>
                  <a:pt x="191320" y="1124730"/>
                </a:lnTo>
                <a:lnTo>
                  <a:pt x="182059" y="1170084"/>
                </a:lnTo>
                <a:lnTo>
                  <a:pt x="167662" y="1215733"/>
                </a:lnTo>
                <a:lnTo>
                  <a:pt x="164537" y="1225817"/>
                </a:lnTo>
                <a:lnTo>
                  <a:pt x="154176" y="1275341"/>
                </a:lnTo>
                <a:lnTo>
                  <a:pt x="146739" y="1320569"/>
                </a:lnTo>
                <a:lnTo>
                  <a:pt x="139150" y="1371974"/>
                </a:lnTo>
                <a:lnTo>
                  <a:pt x="131643" y="1426480"/>
                </a:lnTo>
                <a:lnTo>
                  <a:pt x="124453" y="1481006"/>
                </a:lnTo>
                <a:lnTo>
                  <a:pt x="117812" y="1532474"/>
                </a:lnTo>
                <a:lnTo>
                  <a:pt x="114771" y="1556099"/>
                </a:lnTo>
                <a:lnTo>
                  <a:pt x="109393" y="1597208"/>
                </a:lnTo>
                <a:lnTo>
                  <a:pt x="103525" y="1637746"/>
                </a:lnTo>
                <a:lnTo>
                  <a:pt x="100745" y="1654352"/>
                </a:lnTo>
                <a:lnTo>
                  <a:pt x="97871" y="1672558"/>
                </a:lnTo>
                <a:lnTo>
                  <a:pt x="91880" y="1713096"/>
                </a:lnTo>
                <a:lnTo>
                  <a:pt x="85636" y="1758011"/>
                </a:lnTo>
                <a:lnTo>
                  <a:pt x="79218" y="1805954"/>
                </a:lnTo>
                <a:lnTo>
                  <a:pt x="72709" y="1855577"/>
                </a:lnTo>
                <a:lnTo>
                  <a:pt x="69446" y="1880596"/>
                </a:lnTo>
                <a:lnTo>
                  <a:pt x="66191" y="1905529"/>
                </a:lnTo>
                <a:lnTo>
                  <a:pt x="59744" y="1954462"/>
                </a:lnTo>
                <a:lnTo>
                  <a:pt x="53451" y="2001026"/>
                </a:lnTo>
                <a:lnTo>
                  <a:pt x="47393" y="2043873"/>
                </a:lnTo>
                <a:lnTo>
                  <a:pt x="41651" y="2081653"/>
                </a:lnTo>
                <a:lnTo>
                  <a:pt x="34000" y="2127638"/>
                </a:lnTo>
                <a:lnTo>
                  <a:pt x="28498" y="2159788"/>
                </a:lnTo>
                <a:lnTo>
                  <a:pt x="25709" y="2176213"/>
                </a:lnTo>
                <a:lnTo>
                  <a:pt x="17507" y="2226482"/>
                </a:lnTo>
                <a:lnTo>
                  <a:pt x="10125" y="2277550"/>
                </a:lnTo>
                <a:lnTo>
                  <a:pt x="4293" y="2328519"/>
                </a:lnTo>
                <a:lnTo>
                  <a:pt x="740" y="2378494"/>
                </a:lnTo>
                <a:lnTo>
                  <a:pt x="0" y="2410816"/>
                </a:lnTo>
                <a:lnTo>
                  <a:pt x="197" y="2443317"/>
                </a:lnTo>
                <a:lnTo>
                  <a:pt x="1695" y="2500807"/>
                </a:lnTo>
                <a:lnTo>
                  <a:pt x="4468" y="2549662"/>
                </a:lnTo>
                <a:lnTo>
                  <a:pt x="8290" y="2591537"/>
                </a:lnTo>
                <a:lnTo>
                  <a:pt x="15482" y="2644890"/>
                </a:lnTo>
                <a:lnTo>
                  <a:pt x="23737" y="2691860"/>
                </a:lnTo>
                <a:lnTo>
                  <a:pt x="26591" y="2707064"/>
                </a:lnTo>
                <a:lnTo>
                  <a:pt x="29448" y="2722388"/>
                </a:lnTo>
                <a:lnTo>
                  <a:pt x="37751" y="2771147"/>
                </a:lnTo>
                <a:lnTo>
                  <a:pt x="44046" y="2819238"/>
                </a:lnTo>
                <a:lnTo>
                  <a:pt x="50487" y="2880824"/>
                </a:lnTo>
                <a:lnTo>
                  <a:pt x="56499" y="2939624"/>
                </a:lnTo>
                <a:lnTo>
                  <a:pt x="59879" y="2972669"/>
                </a:lnTo>
                <a:lnTo>
                  <a:pt x="67150" y="3043248"/>
                </a:lnTo>
                <a:lnTo>
                  <a:pt x="74787" y="3116084"/>
                </a:lnTo>
                <a:lnTo>
                  <a:pt x="82410" y="3186698"/>
                </a:lnTo>
                <a:lnTo>
                  <a:pt x="89643" y="3250614"/>
                </a:lnTo>
                <a:lnTo>
                  <a:pt x="96104" y="3303355"/>
                </a:lnTo>
                <a:lnTo>
                  <a:pt x="103525" y="3351719"/>
                </a:lnTo>
                <a:lnTo>
                  <a:pt x="113924" y="3397141"/>
                </a:lnTo>
                <a:lnTo>
                  <a:pt x="125602" y="3445670"/>
                </a:lnTo>
                <a:lnTo>
                  <a:pt x="135830" y="3486337"/>
                </a:lnTo>
                <a:lnTo>
                  <a:pt x="146968" y="3528634"/>
                </a:lnTo>
                <a:lnTo>
                  <a:pt x="158701" y="3570733"/>
                </a:lnTo>
                <a:lnTo>
                  <a:pt x="162690" y="3584406"/>
                </a:lnTo>
                <a:lnTo>
                  <a:pt x="166397" y="3597680"/>
                </a:lnTo>
                <a:lnTo>
                  <a:pt x="174241" y="3637288"/>
                </a:lnTo>
                <a:lnTo>
                  <a:pt x="178347" y="3676174"/>
                </a:lnTo>
                <a:lnTo>
                  <a:pt x="180634" y="3726008"/>
                </a:lnTo>
                <a:lnTo>
                  <a:pt x="181011" y="3737979"/>
                </a:lnTo>
                <a:lnTo>
                  <a:pt x="181423" y="3749716"/>
                </a:lnTo>
                <a:lnTo>
                  <a:pt x="181926" y="3761201"/>
                </a:lnTo>
                <a:lnTo>
                  <a:pt x="182501" y="3773602"/>
                </a:lnTo>
                <a:lnTo>
                  <a:pt x="182803" y="3786331"/>
                </a:lnTo>
                <a:lnTo>
                  <a:pt x="182205" y="3825831"/>
                </a:lnTo>
                <a:lnTo>
                  <a:pt x="179620" y="3865913"/>
                </a:lnTo>
                <a:lnTo>
                  <a:pt x="175400" y="3904799"/>
                </a:lnTo>
                <a:lnTo>
                  <a:pt x="167833" y="3951712"/>
                </a:lnTo>
                <a:lnTo>
                  <a:pt x="164021" y="3970599"/>
                </a:lnTo>
                <a:lnTo>
                  <a:pt x="160362" y="3989969"/>
                </a:lnTo>
                <a:lnTo>
                  <a:pt x="153528" y="4029939"/>
                </a:lnTo>
                <a:lnTo>
                  <a:pt x="147364" y="4071195"/>
                </a:lnTo>
                <a:lnTo>
                  <a:pt x="141908" y="4113309"/>
                </a:lnTo>
                <a:lnTo>
                  <a:pt x="137194" y="4155854"/>
                </a:lnTo>
                <a:lnTo>
                  <a:pt x="133258" y="4198402"/>
                </a:lnTo>
                <a:lnTo>
                  <a:pt x="130135" y="4240526"/>
                </a:lnTo>
                <a:lnTo>
                  <a:pt x="127860" y="4281798"/>
                </a:lnTo>
                <a:lnTo>
                  <a:pt x="126469" y="4321791"/>
                </a:lnTo>
                <a:lnTo>
                  <a:pt x="126116" y="4341175"/>
                </a:lnTo>
                <a:lnTo>
                  <a:pt x="125998" y="4360078"/>
                </a:lnTo>
              </a:path>
            </a:pathLst>
          </a:custGeom>
          <a:ln w="17999">
            <a:solidFill>
              <a:srgbClr val="ED1D24"/>
            </a:solidFill>
          </a:ln>
        </p:spPr>
        <p:txBody>
          <a:bodyPr wrap="square" lIns="0" tIns="0" rIns="0" bIns="0" rtlCol="0">
            <a:noAutofit/>
          </a:bodyPr>
          <a:lstStyle/>
          <a:p>
            <a:endParaRPr/>
          </a:p>
        </p:txBody>
      </p:sp>
      <p:sp>
        <p:nvSpPr>
          <p:cNvPr id="10" name="object 10"/>
          <p:cNvSpPr/>
          <p:nvPr/>
        </p:nvSpPr>
        <p:spPr>
          <a:xfrm>
            <a:off x="4145759" y="2397997"/>
            <a:ext cx="1967340" cy="0"/>
          </a:xfrm>
          <a:custGeom>
            <a:avLst/>
            <a:gdLst/>
            <a:ahLst/>
            <a:cxnLst/>
            <a:rect l="l" t="t" r="r" b="b"/>
            <a:pathLst>
              <a:path w="2297962">
                <a:moveTo>
                  <a:pt x="0" y="0"/>
                </a:moveTo>
                <a:lnTo>
                  <a:pt x="2297962" y="0"/>
                </a:lnTo>
              </a:path>
            </a:pathLst>
          </a:custGeom>
          <a:ln w="89678">
            <a:solidFill>
              <a:srgbClr val="6D6E71"/>
            </a:solidFill>
          </a:ln>
        </p:spPr>
        <p:txBody>
          <a:bodyPr wrap="square" lIns="0" tIns="0" rIns="0" bIns="0" rtlCol="0">
            <a:noAutofit/>
          </a:bodyPr>
          <a:lstStyle/>
          <a:p>
            <a:endParaRPr/>
          </a:p>
        </p:txBody>
      </p:sp>
      <p:sp>
        <p:nvSpPr>
          <p:cNvPr id="11" name="object 11"/>
          <p:cNvSpPr/>
          <p:nvPr/>
        </p:nvSpPr>
        <p:spPr>
          <a:xfrm>
            <a:off x="6097690" y="2170491"/>
            <a:ext cx="1710509" cy="0"/>
          </a:xfrm>
          <a:custGeom>
            <a:avLst/>
            <a:gdLst/>
            <a:ahLst/>
            <a:cxnLst/>
            <a:rect l="l" t="t" r="r" b="b"/>
            <a:pathLst>
              <a:path w="1997970">
                <a:moveTo>
                  <a:pt x="0" y="0"/>
                </a:moveTo>
                <a:lnTo>
                  <a:pt x="1997970" y="0"/>
                </a:lnTo>
              </a:path>
            </a:pathLst>
          </a:custGeom>
          <a:ln w="89678">
            <a:solidFill>
              <a:srgbClr val="6D6E71"/>
            </a:solidFill>
          </a:ln>
        </p:spPr>
        <p:txBody>
          <a:bodyPr wrap="square" lIns="0" tIns="0" rIns="0" bIns="0" rtlCol="0">
            <a:noAutofit/>
          </a:bodyPr>
          <a:lstStyle/>
          <a:p>
            <a:endParaRPr/>
          </a:p>
        </p:txBody>
      </p:sp>
      <p:sp>
        <p:nvSpPr>
          <p:cNvPr id="12" name="object 12"/>
          <p:cNvSpPr/>
          <p:nvPr/>
        </p:nvSpPr>
        <p:spPr>
          <a:xfrm>
            <a:off x="6021227" y="1685713"/>
            <a:ext cx="0" cy="3951178"/>
          </a:xfrm>
          <a:custGeom>
            <a:avLst/>
            <a:gdLst/>
            <a:ahLst/>
            <a:cxnLst/>
            <a:rect l="l" t="t" r="r" b="b"/>
            <a:pathLst>
              <a:path h="4360930">
                <a:moveTo>
                  <a:pt x="0" y="0"/>
                </a:moveTo>
                <a:lnTo>
                  <a:pt x="0" y="4360930"/>
                </a:lnTo>
              </a:path>
            </a:pathLst>
          </a:custGeom>
          <a:ln w="8999">
            <a:solidFill>
              <a:srgbClr val="000000"/>
            </a:solidFill>
          </a:ln>
        </p:spPr>
        <p:txBody>
          <a:bodyPr wrap="square" lIns="0" tIns="0" rIns="0" bIns="0" rtlCol="0">
            <a:noAutofit/>
          </a:bodyPr>
          <a:lstStyle/>
          <a:p>
            <a:endParaRPr/>
          </a:p>
        </p:txBody>
      </p:sp>
      <p:sp>
        <p:nvSpPr>
          <p:cNvPr id="13" name="object 13"/>
          <p:cNvSpPr/>
          <p:nvPr/>
        </p:nvSpPr>
        <p:spPr>
          <a:xfrm>
            <a:off x="5968566" y="1684075"/>
            <a:ext cx="0" cy="3948586"/>
          </a:xfrm>
          <a:custGeom>
            <a:avLst/>
            <a:gdLst/>
            <a:ahLst/>
            <a:cxnLst/>
            <a:rect l="l" t="t" r="r" b="b"/>
            <a:pathLst>
              <a:path h="4358069">
                <a:moveTo>
                  <a:pt x="0" y="0"/>
                </a:moveTo>
                <a:lnTo>
                  <a:pt x="0" y="4358069"/>
                </a:lnTo>
              </a:path>
            </a:pathLst>
          </a:custGeom>
          <a:ln w="8999">
            <a:solidFill>
              <a:srgbClr val="000000"/>
            </a:solidFill>
          </a:ln>
        </p:spPr>
        <p:txBody>
          <a:bodyPr wrap="square" lIns="0" tIns="0" rIns="0" bIns="0" rtlCol="0">
            <a:noAutofit/>
          </a:bodyPr>
          <a:lstStyle/>
          <a:p>
            <a:endParaRPr/>
          </a:p>
        </p:txBody>
      </p:sp>
      <p:sp>
        <p:nvSpPr>
          <p:cNvPr id="14" name="object 14"/>
          <p:cNvSpPr/>
          <p:nvPr/>
        </p:nvSpPr>
        <p:spPr>
          <a:xfrm>
            <a:off x="6131654" y="1684075"/>
            <a:ext cx="0" cy="3950967"/>
          </a:xfrm>
          <a:custGeom>
            <a:avLst/>
            <a:gdLst/>
            <a:ahLst/>
            <a:cxnLst/>
            <a:rect l="l" t="t" r="r" b="b"/>
            <a:pathLst>
              <a:path h="4360697">
                <a:moveTo>
                  <a:pt x="0" y="0"/>
                </a:moveTo>
                <a:lnTo>
                  <a:pt x="0" y="4360697"/>
                </a:lnTo>
              </a:path>
            </a:pathLst>
          </a:custGeom>
          <a:ln w="8999">
            <a:solidFill>
              <a:srgbClr val="000000"/>
            </a:solidFill>
          </a:ln>
        </p:spPr>
        <p:txBody>
          <a:bodyPr wrap="square" lIns="0" tIns="0" rIns="0" bIns="0" rtlCol="0">
            <a:noAutofit/>
          </a:bodyPr>
          <a:lstStyle/>
          <a:p>
            <a:endParaRPr/>
          </a:p>
        </p:txBody>
      </p:sp>
      <p:sp>
        <p:nvSpPr>
          <p:cNvPr id="15" name="object 15"/>
          <p:cNvSpPr/>
          <p:nvPr/>
        </p:nvSpPr>
        <p:spPr>
          <a:xfrm>
            <a:off x="6076434" y="1689776"/>
            <a:ext cx="0" cy="3949569"/>
          </a:xfrm>
          <a:custGeom>
            <a:avLst/>
            <a:gdLst/>
            <a:ahLst/>
            <a:cxnLst/>
            <a:rect l="l" t="t" r="r" b="b"/>
            <a:pathLst>
              <a:path h="4359154">
                <a:moveTo>
                  <a:pt x="0" y="0"/>
                </a:moveTo>
                <a:lnTo>
                  <a:pt x="0" y="4359154"/>
                </a:lnTo>
              </a:path>
            </a:pathLst>
          </a:custGeom>
          <a:ln w="8999">
            <a:solidFill>
              <a:srgbClr val="000000"/>
            </a:solidFill>
          </a:ln>
        </p:spPr>
        <p:txBody>
          <a:bodyPr wrap="square" lIns="0" tIns="0" rIns="0" bIns="0" rtlCol="0">
            <a:noAutofit/>
          </a:bodyPr>
          <a:lstStyle/>
          <a:p>
            <a:endParaRPr/>
          </a:p>
        </p:txBody>
      </p:sp>
      <p:sp>
        <p:nvSpPr>
          <p:cNvPr id="16" name="object 16"/>
          <p:cNvSpPr/>
          <p:nvPr/>
        </p:nvSpPr>
        <p:spPr>
          <a:xfrm>
            <a:off x="4799696" y="1691530"/>
            <a:ext cx="0" cy="3943028"/>
          </a:xfrm>
          <a:custGeom>
            <a:avLst/>
            <a:gdLst/>
            <a:ahLst/>
            <a:cxnLst/>
            <a:rect l="l" t="t" r="r" b="b"/>
            <a:pathLst>
              <a:path h="4351935">
                <a:moveTo>
                  <a:pt x="0" y="0"/>
                </a:moveTo>
                <a:lnTo>
                  <a:pt x="0" y="4351935"/>
                </a:lnTo>
              </a:path>
            </a:pathLst>
          </a:custGeom>
          <a:ln w="8999">
            <a:solidFill>
              <a:srgbClr val="000000"/>
            </a:solidFill>
          </a:ln>
        </p:spPr>
        <p:txBody>
          <a:bodyPr wrap="square" lIns="0" tIns="0" rIns="0" bIns="0" rtlCol="0">
            <a:noAutofit/>
          </a:bodyPr>
          <a:lstStyle/>
          <a:p>
            <a:endParaRPr/>
          </a:p>
        </p:txBody>
      </p:sp>
      <p:sp>
        <p:nvSpPr>
          <p:cNvPr id="17" name="object 17"/>
          <p:cNvSpPr/>
          <p:nvPr/>
        </p:nvSpPr>
        <p:spPr>
          <a:xfrm>
            <a:off x="7635416" y="1691529"/>
            <a:ext cx="0" cy="3950780"/>
          </a:xfrm>
          <a:custGeom>
            <a:avLst/>
            <a:gdLst/>
            <a:ahLst/>
            <a:cxnLst/>
            <a:rect l="l" t="t" r="r" b="b"/>
            <a:pathLst>
              <a:path h="4360490">
                <a:moveTo>
                  <a:pt x="0" y="0"/>
                </a:moveTo>
                <a:lnTo>
                  <a:pt x="0" y="4360490"/>
                </a:lnTo>
              </a:path>
            </a:pathLst>
          </a:custGeom>
          <a:ln w="8999">
            <a:solidFill>
              <a:srgbClr val="000000"/>
            </a:solidFill>
          </a:ln>
        </p:spPr>
        <p:txBody>
          <a:bodyPr wrap="square" lIns="0" tIns="0" rIns="0" bIns="0" rtlCol="0">
            <a:noAutofit/>
          </a:bodyPr>
          <a:lstStyle/>
          <a:p>
            <a:endParaRPr/>
          </a:p>
        </p:txBody>
      </p:sp>
      <p:sp>
        <p:nvSpPr>
          <p:cNvPr id="18" name="object 18"/>
          <p:cNvSpPr/>
          <p:nvPr/>
        </p:nvSpPr>
        <p:spPr>
          <a:xfrm>
            <a:off x="5344824" y="1691530"/>
            <a:ext cx="0" cy="3943028"/>
          </a:xfrm>
          <a:custGeom>
            <a:avLst/>
            <a:gdLst/>
            <a:ahLst/>
            <a:cxnLst/>
            <a:rect l="l" t="t" r="r" b="b"/>
            <a:pathLst>
              <a:path h="4351935">
                <a:moveTo>
                  <a:pt x="0" y="0"/>
                </a:moveTo>
                <a:lnTo>
                  <a:pt x="0" y="4351935"/>
                </a:lnTo>
              </a:path>
            </a:pathLst>
          </a:custGeom>
          <a:ln w="8999">
            <a:solidFill>
              <a:srgbClr val="000000"/>
            </a:solidFill>
          </a:ln>
        </p:spPr>
        <p:txBody>
          <a:bodyPr wrap="square" lIns="0" tIns="0" rIns="0" bIns="0" rtlCol="0">
            <a:noAutofit/>
          </a:bodyPr>
          <a:lstStyle/>
          <a:p>
            <a:endParaRPr/>
          </a:p>
        </p:txBody>
      </p:sp>
      <p:sp>
        <p:nvSpPr>
          <p:cNvPr id="19" name="object 19"/>
          <p:cNvSpPr/>
          <p:nvPr/>
        </p:nvSpPr>
        <p:spPr>
          <a:xfrm>
            <a:off x="6547711" y="1682328"/>
            <a:ext cx="0" cy="3954940"/>
          </a:xfrm>
          <a:custGeom>
            <a:avLst/>
            <a:gdLst/>
            <a:ahLst/>
            <a:cxnLst/>
            <a:rect l="l" t="t" r="r" b="b"/>
            <a:pathLst>
              <a:path h="4365082">
                <a:moveTo>
                  <a:pt x="0" y="0"/>
                </a:moveTo>
                <a:lnTo>
                  <a:pt x="0" y="4365082"/>
                </a:lnTo>
              </a:path>
            </a:pathLst>
          </a:custGeom>
          <a:ln w="8999">
            <a:solidFill>
              <a:srgbClr val="000000"/>
            </a:solidFill>
          </a:ln>
        </p:spPr>
        <p:txBody>
          <a:bodyPr wrap="square" lIns="0" tIns="0" rIns="0" bIns="0" rtlCol="0">
            <a:noAutofit/>
          </a:bodyPr>
          <a:lstStyle/>
          <a:p>
            <a:endParaRPr/>
          </a:p>
        </p:txBody>
      </p:sp>
      <p:sp>
        <p:nvSpPr>
          <p:cNvPr id="20" name="object 20"/>
          <p:cNvSpPr/>
          <p:nvPr/>
        </p:nvSpPr>
        <p:spPr>
          <a:xfrm>
            <a:off x="7094140" y="1689776"/>
            <a:ext cx="0" cy="3945084"/>
          </a:xfrm>
          <a:custGeom>
            <a:avLst/>
            <a:gdLst/>
            <a:ahLst/>
            <a:cxnLst/>
            <a:rect l="l" t="t" r="r" b="b"/>
            <a:pathLst>
              <a:path h="4354204">
                <a:moveTo>
                  <a:pt x="0" y="0"/>
                </a:moveTo>
                <a:lnTo>
                  <a:pt x="0" y="4354204"/>
                </a:lnTo>
              </a:path>
            </a:pathLst>
          </a:custGeom>
          <a:ln w="8999">
            <a:solidFill>
              <a:srgbClr val="000000"/>
            </a:solidFill>
          </a:ln>
        </p:spPr>
        <p:txBody>
          <a:bodyPr wrap="square" lIns="0" tIns="0" rIns="0" bIns="0" rtlCol="0">
            <a:noAutofit/>
          </a:bodyPr>
          <a:lstStyle/>
          <a:p>
            <a:endParaRPr/>
          </a:p>
        </p:txBody>
      </p:sp>
      <p:sp>
        <p:nvSpPr>
          <p:cNvPr id="21" name="object 21"/>
          <p:cNvSpPr/>
          <p:nvPr/>
        </p:nvSpPr>
        <p:spPr>
          <a:xfrm>
            <a:off x="6003221" y="1676910"/>
            <a:ext cx="0" cy="3954940"/>
          </a:xfrm>
          <a:custGeom>
            <a:avLst/>
            <a:gdLst/>
            <a:ahLst/>
            <a:cxnLst/>
            <a:rect l="l" t="t" r="r" b="b"/>
            <a:pathLst>
              <a:path h="4365082">
                <a:moveTo>
                  <a:pt x="0" y="0"/>
                </a:moveTo>
                <a:lnTo>
                  <a:pt x="0" y="4365082"/>
                </a:lnTo>
              </a:path>
            </a:pathLst>
          </a:custGeom>
          <a:ln w="8999">
            <a:solidFill>
              <a:srgbClr val="2BB673"/>
            </a:solidFill>
          </a:ln>
        </p:spPr>
        <p:txBody>
          <a:bodyPr wrap="square" lIns="0" tIns="0" rIns="0" bIns="0" rtlCol="0">
            <a:noAutofit/>
          </a:bodyPr>
          <a:lstStyle/>
          <a:p>
            <a:endParaRPr/>
          </a:p>
        </p:txBody>
      </p:sp>
      <p:sp>
        <p:nvSpPr>
          <p:cNvPr id="22" name="object 22"/>
          <p:cNvSpPr/>
          <p:nvPr/>
        </p:nvSpPr>
        <p:spPr>
          <a:xfrm>
            <a:off x="6549651" y="1684357"/>
            <a:ext cx="0" cy="3945084"/>
          </a:xfrm>
          <a:custGeom>
            <a:avLst/>
            <a:gdLst/>
            <a:ahLst/>
            <a:cxnLst/>
            <a:rect l="l" t="t" r="r" b="b"/>
            <a:pathLst>
              <a:path h="4354204">
                <a:moveTo>
                  <a:pt x="0" y="0"/>
                </a:moveTo>
                <a:lnTo>
                  <a:pt x="0" y="4354204"/>
                </a:lnTo>
              </a:path>
            </a:pathLst>
          </a:custGeom>
          <a:ln w="8999">
            <a:solidFill>
              <a:srgbClr val="2BB673"/>
            </a:solidFill>
          </a:ln>
        </p:spPr>
        <p:txBody>
          <a:bodyPr wrap="square" lIns="0" tIns="0" rIns="0" bIns="0" rtlCol="0">
            <a:noAutofit/>
          </a:bodyPr>
          <a:lstStyle/>
          <a:p>
            <a:endParaRPr/>
          </a:p>
        </p:txBody>
      </p:sp>
      <p:sp>
        <p:nvSpPr>
          <p:cNvPr id="24" name="object 24"/>
          <p:cNvSpPr/>
          <p:nvPr/>
        </p:nvSpPr>
        <p:spPr>
          <a:xfrm>
            <a:off x="6000031" y="1689776"/>
            <a:ext cx="0" cy="3945084"/>
          </a:xfrm>
          <a:custGeom>
            <a:avLst/>
            <a:gdLst/>
            <a:ahLst/>
            <a:cxnLst/>
            <a:rect l="l" t="t" r="r" b="b"/>
            <a:pathLst>
              <a:path h="4354204">
                <a:moveTo>
                  <a:pt x="0" y="0"/>
                </a:moveTo>
                <a:lnTo>
                  <a:pt x="0" y="4354204"/>
                </a:lnTo>
              </a:path>
            </a:pathLst>
          </a:custGeom>
          <a:ln w="8999">
            <a:solidFill>
              <a:srgbClr val="2BB673"/>
            </a:solidFill>
          </a:ln>
        </p:spPr>
        <p:txBody>
          <a:bodyPr wrap="square" lIns="0" tIns="0" rIns="0" bIns="0" rtlCol="0">
            <a:noAutofit/>
          </a:bodyPr>
          <a:lstStyle/>
          <a:p>
            <a:endParaRPr/>
          </a:p>
        </p:txBody>
      </p:sp>
      <p:sp>
        <p:nvSpPr>
          <p:cNvPr id="25" name="object 25"/>
          <p:cNvSpPr/>
          <p:nvPr/>
        </p:nvSpPr>
        <p:spPr>
          <a:xfrm>
            <a:off x="5890592" y="1689776"/>
            <a:ext cx="0" cy="3947490"/>
          </a:xfrm>
          <a:custGeom>
            <a:avLst/>
            <a:gdLst/>
            <a:ahLst/>
            <a:cxnLst/>
            <a:rect l="l" t="t" r="r" b="b"/>
            <a:pathLst>
              <a:path h="4356859">
                <a:moveTo>
                  <a:pt x="0" y="0"/>
                </a:moveTo>
                <a:lnTo>
                  <a:pt x="0" y="4356859"/>
                </a:lnTo>
              </a:path>
            </a:pathLst>
          </a:custGeom>
          <a:ln w="8999">
            <a:solidFill>
              <a:srgbClr val="000000"/>
            </a:solidFill>
          </a:ln>
        </p:spPr>
        <p:txBody>
          <a:bodyPr wrap="square" lIns="0" tIns="0" rIns="0" bIns="0" rtlCol="0">
            <a:noAutofit/>
          </a:bodyPr>
          <a:lstStyle/>
          <a:p>
            <a:endParaRPr/>
          </a:p>
        </p:txBody>
      </p:sp>
      <p:sp>
        <p:nvSpPr>
          <p:cNvPr id="26" name="object 26"/>
          <p:cNvSpPr/>
          <p:nvPr/>
        </p:nvSpPr>
        <p:spPr>
          <a:xfrm>
            <a:off x="7075293" y="2643824"/>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27" name="object 27"/>
          <p:cNvSpPr/>
          <p:nvPr/>
        </p:nvSpPr>
        <p:spPr>
          <a:xfrm>
            <a:off x="7075293" y="2643824"/>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28" name="object 28"/>
          <p:cNvSpPr/>
          <p:nvPr/>
        </p:nvSpPr>
        <p:spPr>
          <a:xfrm>
            <a:off x="5327410" y="3721580"/>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29" name="object 29"/>
          <p:cNvSpPr/>
          <p:nvPr/>
        </p:nvSpPr>
        <p:spPr>
          <a:xfrm>
            <a:off x="5327410" y="3721580"/>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30" name="object 30"/>
          <p:cNvSpPr/>
          <p:nvPr/>
        </p:nvSpPr>
        <p:spPr>
          <a:xfrm>
            <a:off x="6529675" y="1916174"/>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31" name="object 31"/>
          <p:cNvSpPr/>
          <p:nvPr/>
        </p:nvSpPr>
        <p:spPr>
          <a:xfrm>
            <a:off x="6529675" y="1916174"/>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32" name="object 32"/>
          <p:cNvSpPr/>
          <p:nvPr/>
        </p:nvSpPr>
        <p:spPr>
          <a:xfrm>
            <a:off x="7077219" y="3595377"/>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33" name="object 33"/>
          <p:cNvSpPr/>
          <p:nvPr/>
        </p:nvSpPr>
        <p:spPr>
          <a:xfrm>
            <a:off x="7077219" y="3595377"/>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34" name="object 34"/>
          <p:cNvSpPr/>
          <p:nvPr/>
        </p:nvSpPr>
        <p:spPr>
          <a:xfrm>
            <a:off x="6532248" y="2571265"/>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35" name="object 35"/>
          <p:cNvSpPr/>
          <p:nvPr/>
        </p:nvSpPr>
        <p:spPr>
          <a:xfrm>
            <a:off x="6532248" y="2571265"/>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36" name="object 36"/>
          <p:cNvSpPr/>
          <p:nvPr/>
        </p:nvSpPr>
        <p:spPr>
          <a:xfrm>
            <a:off x="4782281" y="3061408"/>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37" name="object 37"/>
          <p:cNvSpPr/>
          <p:nvPr/>
        </p:nvSpPr>
        <p:spPr>
          <a:xfrm>
            <a:off x="4782281" y="3061408"/>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38" name="object 38"/>
          <p:cNvSpPr/>
          <p:nvPr/>
        </p:nvSpPr>
        <p:spPr>
          <a:xfrm>
            <a:off x="5327410" y="4696604"/>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39" name="object 39"/>
          <p:cNvSpPr/>
          <p:nvPr/>
        </p:nvSpPr>
        <p:spPr>
          <a:xfrm>
            <a:off x="5327410" y="4696604"/>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40" name="object 40"/>
          <p:cNvSpPr/>
          <p:nvPr/>
        </p:nvSpPr>
        <p:spPr>
          <a:xfrm>
            <a:off x="6530368" y="4753670"/>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41" name="object 41"/>
          <p:cNvSpPr/>
          <p:nvPr/>
        </p:nvSpPr>
        <p:spPr>
          <a:xfrm>
            <a:off x="6530368" y="4753670"/>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42" name="object 42"/>
          <p:cNvSpPr/>
          <p:nvPr/>
        </p:nvSpPr>
        <p:spPr>
          <a:xfrm>
            <a:off x="6531406" y="5204960"/>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43" name="object 43"/>
          <p:cNvSpPr/>
          <p:nvPr/>
        </p:nvSpPr>
        <p:spPr>
          <a:xfrm>
            <a:off x="6531406" y="5204960"/>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44" name="object 44"/>
          <p:cNvSpPr/>
          <p:nvPr/>
        </p:nvSpPr>
        <p:spPr>
          <a:xfrm>
            <a:off x="6060348" y="4928172"/>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45" name="object 45"/>
          <p:cNvSpPr/>
          <p:nvPr/>
        </p:nvSpPr>
        <p:spPr>
          <a:xfrm>
            <a:off x="6060348" y="4928172"/>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46" name="object 46"/>
          <p:cNvSpPr/>
          <p:nvPr/>
        </p:nvSpPr>
        <p:spPr>
          <a:xfrm>
            <a:off x="5949256" y="3555944"/>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47" name="object 47"/>
          <p:cNvSpPr/>
          <p:nvPr/>
        </p:nvSpPr>
        <p:spPr>
          <a:xfrm>
            <a:off x="5949256" y="3555944"/>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48" name="object 48"/>
          <p:cNvSpPr/>
          <p:nvPr/>
        </p:nvSpPr>
        <p:spPr>
          <a:xfrm>
            <a:off x="6003522" y="4710823"/>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49" name="object 49"/>
          <p:cNvSpPr/>
          <p:nvPr/>
        </p:nvSpPr>
        <p:spPr>
          <a:xfrm>
            <a:off x="6003522" y="4710823"/>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50" name="object 50"/>
          <p:cNvSpPr/>
          <p:nvPr/>
        </p:nvSpPr>
        <p:spPr>
          <a:xfrm>
            <a:off x="6060649" y="5262867"/>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51" name="object 51"/>
          <p:cNvSpPr/>
          <p:nvPr/>
        </p:nvSpPr>
        <p:spPr>
          <a:xfrm>
            <a:off x="6060649" y="5262867"/>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52" name="object 52"/>
          <p:cNvSpPr/>
          <p:nvPr/>
        </p:nvSpPr>
        <p:spPr>
          <a:xfrm>
            <a:off x="5952145" y="4217470"/>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53" name="object 53"/>
          <p:cNvSpPr/>
          <p:nvPr/>
        </p:nvSpPr>
        <p:spPr>
          <a:xfrm>
            <a:off x="5952145" y="4217470"/>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54" name="object 54"/>
          <p:cNvSpPr/>
          <p:nvPr/>
        </p:nvSpPr>
        <p:spPr>
          <a:xfrm>
            <a:off x="6059362" y="1869580"/>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55" name="object 55"/>
          <p:cNvSpPr/>
          <p:nvPr/>
        </p:nvSpPr>
        <p:spPr>
          <a:xfrm>
            <a:off x="6059362" y="1869580"/>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56" name="object 56"/>
          <p:cNvSpPr/>
          <p:nvPr/>
        </p:nvSpPr>
        <p:spPr>
          <a:xfrm>
            <a:off x="6055510" y="2787392"/>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57" name="object 57"/>
          <p:cNvSpPr/>
          <p:nvPr/>
        </p:nvSpPr>
        <p:spPr>
          <a:xfrm>
            <a:off x="6055510" y="2787392"/>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58" name="object 58"/>
          <p:cNvSpPr/>
          <p:nvPr/>
        </p:nvSpPr>
        <p:spPr>
          <a:xfrm>
            <a:off x="6005426" y="3155735"/>
            <a:ext cx="33821" cy="34747"/>
          </a:xfrm>
          <a:custGeom>
            <a:avLst/>
            <a:gdLst/>
            <a:ahLst/>
            <a:cxnLst/>
            <a:rect l="l" t="t" r="r" b="b"/>
            <a:pathLst>
              <a:path w="39505" h="38350">
                <a:moveTo>
                  <a:pt x="22905" y="38350"/>
                </a:moveTo>
                <a:lnTo>
                  <a:pt x="7991" y="34652"/>
                </a:lnTo>
                <a:lnTo>
                  <a:pt x="0" y="24674"/>
                </a:lnTo>
                <a:lnTo>
                  <a:pt x="2711" y="8721"/>
                </a:lnTo>
                <a:lnTo>
                  <a:pt x="11403" y="0"/>
                </a:lnTo>
                <a:lnTo>
                  <a:pt x="28008" y="1905"/>
                </a:lnTo>
                <a:lnTo>
                  <a:pt x="37250" y="9645"/>
                </a:lnTo>
                <a:lnTo>
                  <a:pt x="39505" y="18500"/>
                </a:lnTo>
                <a:lnTo>
                  <a:pt x="34744" y="31493"/>
                </a:lnTo>
                <a:lnTo>
                  <a:pt x="22905" y="38350"/>
                </a:lnTo>
                <a:close/>
              </a:path>
            </a:pathLst>
          </a:custGeom>
          <a:solidFill>
            <a:srgbClr val="ED1D24"/>
          </a:solidFill>
        </p:spPr>
        <p:txBody>
          <a:bodyPr wrap="square" lIns="0" tIns="0" rIns="0" bIns="0" rtlCol="0">
            <a:noAutofit/>
          </a:bodyPr>
          <a:lstStyle/>
          <a:p>
            <a:endParaRPr/>
          </a:p>
        </p:txBody>
      </p:sp>
      <p:sp>
        <p:nvSpPr>
          <p:cNvPr id="59" name="object 59"/>
          <p:cNvSpPr/>
          <p:nvPr/>
        </p:nvSpPr>
        <p:spPr>
          <a:xfrm>
            <a:off x="6005426" y="3155735"/>
            <a:ext cx="33821" cy="34747"/>
          </a:xfrm>
          <a:custGeom>
            <a:avLst/>
            <a:gdLst/>
            <a:ahLst/>
            <a:cxnLst/>
            <a:rect l="l" t="t" r="r" b="b"/>
            <a:pathLst>
              <a:path w="39505" h="38350">
                <a:moveTo>
                  <a:pt x="39505" y="18500"/>
                </a:moveTo>
                <a:lnTo>
                  <a:pt x="34744" y="31493"/>
                </a:lnTo>
                <a:lnTo>
                  <a:pt x="22905" y="38350"/>
                </a:lnTo>
                <a:lnTo>
                  <a:pt x="7991" y="34652"/>
                </a:lnTo>
                <a:lnTo>
                  <a:pt x="0" y="24674"/>
                </a:lnTo>
                <a:lnTo>
                  <a:pt x="2711" y="8721"/>
                </a:lnTo>
                <a:lnTo>
                  <a:pt x="11403" y="0"/>
                </a:lnTo>
                <a:lnTo>
                  <a:pt x="28008" y="1905"/>
                </a:lnTo>
                <a:lnTo>
                  <a:pt x="37250" y="9645"/>
                </a:lnTo>
                <a:lnTo>
                  <a:pt x="39505" y="18500"/>
                </a:lnTo>
                <a:close/>
              </a:path>
            </a:pathLst>
          </a:custGeom>
          <a:ln w="4491">
            <a:solidFill>
              <a:srgbClr val="ED1D24"/>
            </a:solidFill>
          </a:ln>
        </p:spPr>
        <p:txBody>
          <a:bodyPr wrap="square" lIns="0" tIns="0" rIns="0" bIns="0" rtlCol="0">
            <a:noAutofit/>
          </a:bodyPr>
          <a:lstStyle/>
          <a:p>
            <a:endParaRPr/>
          </a:p>
        </p:txBody>
      </p:sp>
      <p:sp>
        <p:nvSpPr>
          <p:cNvPr id="60" name="object 60"/>
          <p:cNvSpPr/>
          <p:nvPr/>
        </p:nvSpPr>
        <p:spPr>
          <a:xfrm>
            <a:off x="4161108" y="3405211"/>
            <a:ext cx="699388" cy="253219"/>
          </a:xfrm>
          <a:custGeom>
            <a:avLst/>
            <a:gdLst/>
            <a:ahLst/>
            <a:cxnLst/>
            <a:rect l="l" t="t" r="r" b="b"/>
            <a:pathLst>
              <a:path w="816924" h="279479">
                <a:moveTo>
                  <a:pt x="816924" y="279479"/>
                </a:moveTo>
                <a:lnTo>
                  <a:pt x="776230" y="267651"/>
                </a:lnTo>
                <a:lnTo>
                  <a:pt x="735437" y="252481"/>
                </a:lnTo>
                <a:lnTo>
                  <a:pt x="694981" y="234849"/>
                </a:lnTo>
                <a:lnTo>
                  <a:pt x="655298" y="215633"/>
                </a:lnTo>
                <a:lnTo>
                  <a:pt x="616823" y="195710"/>
                </a:lnTo>
                <a:lnTo>
                  <a:pt x="579992" y="175959"/>
                </a:lnTo>
                <a:lnTo>
                  <a:pt x="562330" y="166423"/>
                </a:lnTo>
                <a:lnTo>
                  <a:pt x="545242" y="157258"/>
                </a:lnTo>
                <a:lnTo>
                  <a:pt x="497970" y="133097"/>
                </a:lnTo>
                <a:lnTo>
                  <a:pt x="457829" y="116238"/>
                </a:lnTo>
                <a:lnTo>
                  <a:pt x="418873" y="104788"/>
                </a:lnTo>
                <a:lnTo>
                  <a:pt x="375018" y="94477"/>
                </a:lnTo>
                <a:lnTo>
                  <a:pt x="328450" y="85034"/>
                </a:lnTo>
                <a:lnTo>
                  <a:pt x="281354" y="76185"/>
                </a:lnTo>
                <a:lnTo>
                  <a:pt x="265916" y="73321"/>
                </a:lnTo>
                <a:lnTo>
                  <a:pt x="250744" y="70482"/>
                </a:lnTo>
                <a:lnTo>
                  <a:pt x="207628" y="62021"/>
                </a:lnTo>
                <a:lnTo>
                  <a:pt x="169815" y="53428"/>
                </a:lnTo>
                <a:lnTo>
                  <a:pt x="124804" y="41236"/>
                </a:lnTo>
                <a:lnTo>
                  <a:pt x="86110" y="29450"/>
                </a:lnTo>
                <a:lnTo>
                  <a:pt x="41205" y="14367"/>
                </a:lnTo>
                <a:lnTo>
                  <a:pt x="20409" y="7094"/>
                </a:lnTo>
                <a:lnTo>
                  <a:pt x="10189" y="3524"/>
                </a:lnTo>
                <a:lnTo>
                  <a:pt x="0" y="0"/>
                </a:lnTo>
              </a:path>
            </a:pathLst>
          </a:custGeom>
          <a:ln w="8971">
            <a:solidFill>
              <a:srgbClr val="010101"/>
            </a:solidFill>
            <a:prstDash val="dash"/>
          </a:ln>
        </p:spPr>
        <p:txBody>
          <a:bodyPr wrap="square" lIns="0" tIns="0" rIns="0" bIns="0" rtlCol="0">
            <a:noAutofit/>
          </a:bodyPr>
          <a:lstStyle/>
          <a:p>
            <a:endParaRPr/>
          </a:p>
        </p:txBody>
      </p:sp>
      <p:sp>
        <p:nvSpPr>
          <p:cNvPr id="61" name="object 61"/>
          <p:cNvSpPr/>
          <p:nvPr/>
        </p:nvSpPr>
        <p:spPr>
          <a:xfrm>
            <a:off x="5148858" y="3204866"/>
            <a:ext cx="1546782" cy="847065"/>
          </a:xfrm>
          <a:custGeom>
            <a:avLst/>
            <a:gdLst/>
            <a:ahLst/>
            <a:cxnLst/>
            <a:rect l="l" t="t" r="r" b="b"/>
            <a:pathLst>
              <a:path w="1806727" h="934909">
                <a:moveTo>
                  <a:pt x="1212551" y="934909"/>
                </a:moveTo>
                <a:lnTo>
                  <a:pt x="1246457" y="908302"/>
                </a:lnTo>
                <a:lnTo>
                  <a:pt x="1278801" y="882774"/>
                </a:lnTo>
                <a:lnTo>
                  <a:pt x="1309155" y="858600"/>
                </a:lnTo>
                <a:lnTo>
                  <a:pt x="1345793" y="828949"/>
                </a:lnTo>
                <a:lnTo>
                  <a:pt x="1377809" y="802424"/>
                </a:lnTo>
                <a:lnTo>
                  <a:pt x="1392408" y="790410"/>
                </a:lnTo>
                <a:lnTo>
                  <a:pt x="1406034" y="779284"/>
                </a:lnTo>
                <a:lnTo>
                  <a:pt x="1418735" y="768957"/>
                </a:lnTo>
                <a:lnTo>
                  <a:pt x="1430564" y="759340"/>
                </a:lnTo>
                <a:lnTo>
                  <a:pt x="1441571" y="750346"/>
                </a:lnTo>
                <a:lnTo>
                  <a:pt x="1478395" y="718834"/>
                </a:lnTo>
                <a:lnTo>
                  <a:pt x="1506135" y="690230"/>
                </a:lnTo>
                <a:lnTo>
                  <a:pt x="1529971" y="654393"/>
                </a:lnTo>
                <a:lnTo>
                  <a:pt x="1544206" y="617233"/>
                </a:lnTo>
                <a:lnTo>
                  <a:pt x="1554058" y="570418"/>
                </a:lnTo>
                <a:lnTo>
                  <a:pt x="1556124" y="559051"/>
                </a:lnTo>
                <a:lnTo>
                  <a:pt x="1568341" y="514251"/>
                </a:lnTo>
                <a:lnTo>
                  <a:pt x="1589313" y="469898"/>
                </a:lnTo>
                <a:lnTo>
                  <a:pt x="1613288" y="427350"/>
                </a:lnTo>
                <a:lnTo>
                  <a:pt x="1633729" y="394434"/>
                </a:lnTo>
                <a:lnTo>
                  <a:pt x="1648719" y="371157"/>
                </a:lnTo>
                <a:lnTo>
                  <a:pt x="1655613" y="360485"/>
                </a:lnTo>
                <a:lnTo>
                  <a:pt x="1676692" y="326977"/>
                </a:lnTo>
                <a:lnTo>
                  <a:pt x="1697761" y="292186"/>
                </a:lnTo>
                <a:lnTo>
                  <a:pt x="1718036" y="257346"/>
                </a:lnTo>
                <a:lnTo>
                  <a:pt x="1736735" y="223686"/>
                </a:lnTo>
                <a:lnTo>
                  <a:pt x="1757859" y="182772"/>
                </a:lnTo>
                <a:lnTo>
                  <a:pt x="1778171" y="139099"/>
                </a:lnTo>
                <a:lnTo>
                  <a:pt x="1794470" y="100019"/>
                </a:lnTo>
                <a:lnTo>
                  <a:pt x="1806148" y="57556"/>
                </a:lnTo>
                <a:lnTo>
                  <a:pt x="1806727" y="49019"/>
                </a:lnTo>
                <a:lnTo>
                  <a:pt x="1806206" y="41420"/>
                </a:lnTo>
                <a:lnTo>
                  <a:pt x="1790425" y="6090"/>
                </a:lnTo>
                <a:lnTo>
                  <a:pt x="1768513" y="0"/>
                </a:lnTo>
                <a:lnTo>
                  <a:pt x="1751902" y="1398"/>
                </a:lnTo>
                <a:lnTo>
                  <a:pt x="1713221" y="13711"/>
                </a:lnTo>
                <a:lnTo>
                  <a:pt x="1668595" y="31291"/>
                </a:lnTo>
                <a:lnTo>
                  <a:pt x="1620217" y="52673"/>
                </a:lnTo>
                <a:lnTo>
                  <a:pt x="1570281" y="76395"/>
                </a:lnTo>
                <a:lnTo>
                  <a:pt x="1520978" y="100992"/>
                </a:lnTo>
                <a:lnTo>
                  <a:pt x="1474501" y="125001"/>
                </a:lnTo>
                <a:lnTo>
                  <a:pt x="1433089" y="147084"/>
                </a:lnTo>
                <a:lnTo>
                  <a:pt x="1397930" y="168027"/>
                </a:lnTo>
                <a:lnTo>
                  <a:pt x="1356170" y="195807"/>
                </a:lnTo>
                <a:lnTo>
                  <a:pt x="1345856" y="202884"/>
                </a:lnTo>
                <a:lnTo>
                  <a:pt x="1335357" y="210061"/>
                </a:lnTo>
                <a:lnTo>
                  <a:pt x="1301562" y="232425"/>
                </a:lnTo>
                <a:lnTo>
                  <a:pt x="1261843" y="256535"/>
                </a:lnTo>
                <a:lnTo>
                  <a:pt x="1213010" y="283029"/>
                </a:lnTo>
                <a:lnTo>
                  <a:pt x="1173655" y="302566"/>
                </a:lnTo>
                <a:lnTo>
                  <a:pt x="1127645" y="324920"/>
                </a:lnTo>
                <a:lnTo>
                  <a:pt x="1076171" y="349562"/>
                </a:lnTo>
                <a:lnTo>
                  <a:pt x="1020692" y="375685"/>
                </a:lnTo>
                <a:lnTo>
                  <a:pt x="962665" y="402480"/>
                </a:lnTo>
                <a:lnTo>
                  <a:pt x="903550" y="429141"/>
                </a:lnTo>
                <a:lnTo>
                  <a:pt x="844803" y="454859"/>
                </a:lnTo>
                <a:lnTo>
                  <a:pt x="787883" y="478828"/>
                </a:lnTo>
                <a:lnTo>
                  <a:pt x="734249" y="500240"/>
                </a:lnTo>
                <a:lnTo>
                  <a:pt x="685357" y="518288"/>
                </a:lnTo>
                <a:lnTo>
                  <a:pt x="642154" y="532302"/>
                </a:lnTo>
                <a:lnTo>
                  <a:pt x="602374" y="542822"/>
                </a:lnTo>
                <a:lnTo>
                  <a:pt x="547599" y="553387"/>
                </a:lnTo>
                <a:lnTo>
                  <a:pt x="497726" y="559309"/>
                </a:lnTo>
                <a:lnTo>
                  <a:pt x="451663" y="562405"/>
                </a:lnTo>
                <a:lnTo>
                  <a:pt x="422531" y="563797"/>
                </a:lnTo>
                <a:lnTo>
                  <a:pt x="408316" y="564493"/>
                </a:lnTo>
                <a:lnTo>
                  <a:pt x="366589" y="567388"/>
                </a:lnTo>
                <a:lnTo>
                  <a:pt x="324011" y="572964"/>
                </a:lnTo>
                <a:lnTo>
                  <a:pt x="280736" y="580305"/>
                </a:lnTo>
                <a:lnTo>
                  <a:pt x="240397" y="587811"/>
                </a:lnTo>
                <a:lnTo>
                  <a:pt x="227560" y="590241"/>
                </a:lnTo>
                <a:lnTo>
                  <a:pt x="215011" y="592596"/>
                </a:lnTo>
                <a:lnTo>
                  <a:pt x="167515" y="600803"/>
                </a:lnTo>
                <a:lnTo>
                  <a:pt x="123890" y="605948"/>
                </a:lnTo>
                <a:lnTo>
                  <a:pt x="112722" y="606628"/>
                </a:lnTo>
                <a:lnTo>
                  <a:pt x="103505" y="607400"/>
                </a:lnTo>
                <a:lnTo>
                  <a:pt x="95947" y="608212"/>
                </a:lnTo>
                <a:lnTo>
                  <a:pt x="89754" y="609010"/>
                </a:lnTo>
                <a:lnTo>
                  <a:pt x="84632" y="609743"/>
                </a:lnTo>
                <a:lnTo>
                  <a:pt x="80288" y="610357"/>
                </a:lnTo>
                <a:lnTo>
                  <a:pt x="76429" y="610801"/>
                </a:lnTo>
                <a:lnTo>
                  <a:pt x="72762" y="611021"/>
                </a:lnTo>
                <a:lnTo>
                  <a:pt x="68994" y="610965"/>
                </a:lnTo>
                <a:lnTo>
                  <a:pt x="27828" y="601892"/>
                </a:lnTo>
                <a:lnTo>
                  <a:pt x="15138" y="598433"/>
                </a:lnTo>
                <a:lnTo>
                  <a:pt x="0" y="594278"/>
                </a:lnTo>
              </a:path>
            </a:pathLst>
          </a:custGeom>
          <a:ln w="8974">
            <a:solidFill>
              <a:srgbClr val="010101"/>
            </a:solidFill>
            <a:prstDash val="dash"/>
          </a:ln>
        </p:spPr>
        <p:txBody>
          <a:bodyPr wrap="square" lIns="0" tIns="0" rIns="0" bIns="0" rtlCol="0">
            <a:noAutofit/>
          </a:bodyPr>
          <a:lstStyle/>
          <a:p>
            <a:endParaRPr/>
          </a:p>
        </p:txBody>
      </p:sp>
      <p:sp>
        <p:nvSpPr>
          <p:cNvPr id="62" name="object 62"/>
          <p:cNvSpPr/>
          <p:nvPr/>
        </p:nvSpPr>
        <p:spPr>
          <a:xfrm>
            <a:off x="4476013" y="4238036"/>
            <a:ext cx="1488868" cy="1386223"/>
          </a:xfrm>
          <a:custGeom>
            <a:avLst/>
            <a:gdLst/>
            <a:ahLst/>
            <a:cxnLst/>
            <a:rect l="l" t="t" r="r" b="b"/>
            <a:pathLst>
              <a:path w="1739080" h="1529980">
                <a:moveTo>
                  <a:pt x="0" y="1529980"/>
                </a:moveTo>
                <a:lnTo>
                  <a:pt x="33063" y="1489031"/>
                </a:lnTo>
                <a:lnTo>
                  <a:pt x="66034" y="1448284"/>
                </a:lnTo>
                <a:lnTo>
                  <a:pt x="76988" y="1434746"/>
                </a:lnTo>
                <a:lnTo>
                  <a:pt x="109694" y="1394267"/>
                </a:lnTo>
                <a:lnTo>
                  <a:pt x="142097" y="1353989"/>
                </a:lnTo>
                <a:lnTo>
                  <a:pt x="174106" y="1313913"/>
                </a:lnTo>
                <a:lnTo>
                  <a:pt x="205630" y="1274040"/>
                </a:lnTo>
                <a:lnTo>
                  <a:pt x="226448" y="1247464"/>
                </a:lnTo>
                <a:lnTo>
                  <a:pt x="237027" y="1233966"/>
                </a:lnTo>
                <a:lnTo>
                  <a:pt x="269307" y="1192800"/>
                </a:lnTo>
                <a:lnTo>
                  <a:pt x="301689" y="1151329"/>
                </a:lnTo>
                <a:lnTo>
                  <a:pt x="333261" y="1110464"/>
                </a:lnTo>
                <a:lnTo>
                  <a:pt x="363113" y="1071112"/>
                </a:lnTo>
                <a:lnTo>
                  <a:pt x="390334" y="1034182"/>
                </a:lnTo>
                <a:lnTo>
                  <a:pt x="414011" y="1000583"/>
                </a:lnTo>
                <a:lnTo>
                  <a:pt x="437446" y="960320"/>
                </a:lnTo>
                <a:lnTo>
                  <a:pt x="453191" y="924191"/>
                </a:lnTo>
                <a:lnTo>
                  <a:pt x="457603" y="913029"/>
                </a:lnTo>
                <a:lnTo>
                  <a:pt x="461910" y="902294"/>
                </a:lnTo>
                <a:lnTo>
                  <a:pt x="481820" y="863462"/>
                </a:lnTo>
                <a:lnTo>
                  <a:pt x="515416" y="832542"/>
                </a:lnTo>
                <a:lnTo>
                  <a:pt x="557513" y="814282"/>
                </a:lnTo>
                <a:lnTo>
                  <a:pt x="603096" y="801911"/>
                </a:lnTo>
                <a:lnTo>
                  <a:pt x="614912" y="798795"/>
                </a:lnTo>
                <a:lnTo>
                  <a:pt x="663364" y="782453"/>
                </a:lnTo>
                <a:lnTo>
                  <a:pt x="699475" y="763098"/>
                </a:lnTo>
                <a:lnTo>
                  <a:pt x="732465" y="739991"/>
                </a:lnTo>
                <a:lnTo>
                  <a:pt x="764841" y="714332"/>
                </a:lnTo>
                <a:lnTo>
                  <a:pt x="798159" y="686335"/>
                </a:lnTo>
                <a:lnTo>
                  <a:pt x="809744" y="676519"/>
                </a:lnTo>
                <a:lnTo>
                  <a:pt x="821665" y="666476"/>
                </a:lnTo>
                <a:lnTo>
                  <a:pt x="860018" y="635056"/>
                </a:lnTo>
                <a:lnTo>
                  <a:pt x="903470" y="601866"/>
                </a:lnTo>
                <a:lnTo>
                  <a:pt x="936040" y="578863"/>
                </a:lnTo>
                <a:lnTo>
                  <a:pt x="972407" y="554844"/>
                </a:lnTo>
                <a:lnTo>
                  <a:pt x="1012581" y="529550"/>
                </a:lnTo>
                <a:lnTo>
                  <a:pt x="1055780" y="503144"/>
                </a:lnTo>
                <a:lnTo>
                  <a:pt x="1101218" y="475786"/>
                </a:lnTo>
                <a:lnTo>
                  <a:pt x="1124533" y="461800"/>
                </a:lnTo>
                <a:lnTo>
                  <a:pt x="1148115" y="447638"/>
                </a:lnTo>
                <a:lnTo>
                  <a:pt x="1195685" y="418862"/>
                </a:lnTo>
                <a:lnTo>
                  <a:pt x="1243147" y="389620"/>
                </a:lnTo>
                <a:lnTo>
                  <a:pt x="1289718" y="360072"/>
                </a:lnTo>
                <a:lnTo>
                  <a:pt x="1334613" y="330381"/>
                </a:lnTo>
                <a:lnTo>
                  <a:pt x="1377051" y="300708"/>
                </a:lnTo>
                <a:lnTo>
                  <a:pt x="1416877" y="271130"/>
                </a:lnTo>
                <a:lnTo>
                  <a:pt x="1454737" y="241582"/>
                </a:lnTo>
                <a:lnTo>
                  <a:pt x="1491068" y="212012"/>
                </a:lnTo>
                <a:lnTo>
                  <a:pt x="1526304" y="182366"/>
                </a:lnTo>
                <a:lnTo>
                  <a:pt x="1560880" y="152594"/>
                </a:lnTo>
                <a:lnTo>
                  <a:pt x="1595231" y="122642"/>
                </a:lnTo>
                <a:lnTo>
                  <a:pt x="1612457" y="107583"/>
                </a:lnTo>
                <a:lnTo>
                  <a:pt x="1629791" y="92459"/>
                </a:lnTo>
                <a:lnTo>
                  <a:pt x="1664996" y="61992"/>
                </a:lnTo>
                <a:lnTo>
                  <a:pt x="1701280" y="31190"/>
                </a:lnTo>
                <a:lnTo>
                  <a:pt x="1719964" y="15646"/>
                </a:lnTo>
                <a:lnTo>
                  <a:pt x="1739080" y="0"/>
                </a:lnTo>
              </a:path>
            </a:pathLst>
          </a:custGeom>
          <a:ln w="8981">
            <a:solidFill>
              <a:srgbClr val="010101"/>
            </a:solidFill>
            <a:prstDash val="dash"/>
          </a:ln>
        </p:spPr>
        <p:txBody>
          <a:bodyPr wrap="square" lIns="0" tIns="0" rIns="0" bIns="0" rtlCol="0">
            <a:noAutofit/>
          </a:bodyPr>
          <a:lstStyle/>
          <a:p>
            <a:endParaRPr/>
          </a:p>
        </p:txBody>
      </p:sp>
      <p:sp>
        <p:nvSpPr>
          <p:cNvPr id="63" name="object 63"/>
          <p:cNvSpPr/>
          <p:nvPr/>
        </p:nvSpPr>
        <p:spPr>
          <a:xfrm>
            <a:off x="5771964" y="3925135"/>
            <a:ext cx="1896638" cy="1368081"/>
          </a:xfrm>
          <a:custGeom>
            <a:avLst/>
            <a:gdLst/>
            <a:ahLst/>
            <a:cxnLst/>
            <a:rect l="l" t="t" r="r" b="b"/>
            <a:pathLst>
              <a:path w="2215379" h="1509956">
                <a:moveTo>
                  <a:pt x="1713325" y="171962"/>
                </a:moveTo>
                <a:lnTo>
                  <a:pt x="1722007" y="163084"/>
                </a:lnTo>
                <a:lnTo>
                  <a:pt x="1731086" y="153730"/>
                </a:lnTo>
                <a:lnTo>
                  <a:pt x="1740500" y="143994"/>
                </a:lnTo>
                <a:lnTo>
                  <a:pt x="1750189" y="133969"/>
                </a:lnTo>
                <a:lnTo>
                  <a:pt x="1760091" y="123745"/>
                </a:lnTo>
                <a:lnTo>
                  <a:pt x="1790467" y="92815"/>
                </a:lnTo>
                <a:lnTo>
                  <a:pt x="1820567" y="63436"/>
                </a:lnTo>
                <a:lnTo>
                  <a:pt x="1857422" y="30991"/>
                </a:lnTo>
                <a:lnTo>
                  <a:pt x="1894348" y="8066"/>
                </a:lnTo>
                <a:lnTo>
                  <a:pt x="1928336" y="0"/>
                </a:lnTo>
                <a:lnTo>
                  <a:pt x="1938825" y="270"/>
                </a:lnTo>
                <a:lnTo>
                  <a:pt x="1949747" y="1409"/>
                </a:lnTo>
                <a:lnTo>
                  <a:pt x="1961617" y="3048"/>
                </a:lnTo>
                <a:lnTo>
                  <a:pt x="1974947" y="4821"/>
                </a:lnTo>
                <a:lnTo>
                  <a:pt x="1986383" y="5852"/>
                </a:lnTo>
                <a:lnTo>
                  <a:pt x="1998519" y="6680"/>
                </a:lnTo>
                <a:lnTo>
                  <a:pt x="2011201" y="7439"/>
                </a:lnTo>
                <a:lnTo>
                  <a:pt x="2024274" y="8263"/>
                </a:lnTo>
                <a:lnTo>
                  <a:pt x="2064284" y="12472"/>
                </a:lnTo>
                <a:lnTo>
                  <a:pt x="2102226" y="22108"/>
                </a:lnTo>
                <a:lnTo>
                  <a:pt x="2141562" y="48271"/>
                </a:lnTo>
                <a:lnTo>
                  <a:pt x="2170901" y="86547"/>
                </a:lnTo>
                <a:lnTo>
                  <a:pt x="2189968" y="121852"/>
                </a:lnTo>
                <a:lnTo>
                  <a:pt x="2204785" y="160450"/>
                </a:lnTo>
                <a:lnTo>
                  <a:pt x="2213794" y="200215"/>
                </a:lnTo>
                <a:lnTo>
                  <a:pt x="2215379" y="225035"/>
                </a:lnTo>
                <a:lnTo>
                  <a:pt x="2214768" y="236774"/>
                </a:lnTo>
                <a:lnTo>
                  <a:pt x="2206091" y="284353"/>
                </a:lnTo>
                <a:lnTo>
                  <a:pt x="2190554" y="332815"/>
                </a:lnTo>
                <a:lnTo>
                  <a:pt x="2176893" y="369651"/>
                </a:lnTo>
                <a:lnTo>
                  <a:pt x="2172303" y="382010"/>
                </a:lnTo>
                <a:lnTo>
                  <a:pt x="2159327" y="419298"/>
                </a:lnTo>
                <a:lnTo>
                  <a:pt x="2151762" y="445258"/>
                </a:lnTo>
                <a:lnTo>
                  <a:pt x="2147875" y="458713"/>
                </a:lnTo>
                <a:lnTo>
                  <a:pt x="2135560" y="498943"/>
                </a:lnTo>
                <a:lnTo>
                  <a:pt x="2127156" y="525599"/>
                </a:lnTo>
                <a:lnTo>
                  <a:pt x="2123000" y="538862"/>
                </a:lnTo>
                <a:lnTo>
                  <a:pt x="2111138" y="578333"/>
                </a:lnTo>
                <a:lnTo>
                  <a:pt x="2100917" y="617217"/>
                </a:lnTo>
                <a:lnTo>
                  <a:pt x="2093279" y="655375"/>
                </a:lnTo>
                <a:lnTo>
                  <a:pt x="2088875" y="705141"/>
                </a:lnTo>
                <a:lnTo>
                  <a:pt x="2089321" y="717471"/>
                </a:lnTo>
                <a:lnTo>
                  <a:pt x="2096761" y="765800"/>
                </a:lnTo>
                <a:lnTo>
                  <a:pt x="2109077" y="813576"/>
                </a:lnTo>
                <a:lnTo>
                  <a:pt x="2112266" y="825594"/>
                </a:lnTo>
                <a:lnTo>
                  <a:pt x="2122855" y="874615"/>
                </a:lnTo>
                <a:lnTo>
                  <a:pt x="2126086" y="912974"/>
                </a:lnTo>
                <a:lnTo>
                  <a:pt x="2125803" y="926179"/>
                </a:lnTo>
                <a:lnTo>
                  <a:pt x="2120468" y="970415"/>
                </a:lnTo>
                <a:lnTo>
                  <a:pt x="2111990" y="1016564"/>
                </a:lnTo>
                <a:lnTo>
                  <a:pt x="2100815" y="1063334"/>
                </a:lnTo>
                <a:lnTo>
                  <a:pt x="2087392" y="1109430"/>
                </a:lnTo>
                <a:lnTo>
                  <a:pt x="2072166" y="1153558"/>
                </a:lnTo>
                <a:lnTo>
                  <a:pt x="2055585" y="1194423"/>
                </a:lnTo>
                <a:lnTo>
                  <a:pt x="2037769" y="1231535"/>
                </a:lnTo>
                <a:lnTo>
                  <a:pt x="2018111" y="1267422"/>
                </a:lnTo>
                <a:lnTo>
                  <a:pt x="1996828" y="1301290"/>
                </a:lnTo>
                <a:lnTo>
                  <a:pt x="1973711" y="1332619"/>
                </a:lnTo>
                <a:lnTo>
                  <a:pt x="1939674" y="1369540"/>
                </a:lnTo>
                <a:lnTo>
                  <a:pt x="1901507" y="1399788"/>
                </a:lnTo>
                <a:lnTo>
                  <a:pt x="1858919" y="1421551"/>
                </a:lnTo>
                <a:lnTo>
                  <a:pt x="1811678" y="1435183"/>
                </a:lnTo>
                <a:lnTo>
                  <a:pt x="1773894" y="1441502"/>
                </a:lnTo>
                <a:lnTo>
                  <a:pt x="1734722" y="1445551"/>
                </a:lnTo>
                <a:lnTo>
                  <a:pt x="1694731" y="1448305"/>
                </a:lnTo>
                <a:lnTo>
                  <a:pt x="1667894" y="1449900"/>
                </a:lnTo>
                <a:lnTo>
                  <a:pt x="1654486" y="1450733"/>
                </a:lnTo>
                <a:lnTo>
                  <a:pt x="1611568" y="1452752"/>
                </a:lnTo>
                <a:lnTo>
                  <a:pt x="1582883" y="1453195"/>
                </a:lnTo>
                <a:lnTo>
                  <a:pt x="1568520" y="1453177"/>
                </a:lnTo>
                <a:lnTo>
                  <a:pt x="1525365" y="1452287"/>
                </a:lnTo>
                <a:lnTo>
                  <a:pt x="1482127" y="1450365"/>
                </a:lnTo>
                <a:lnTo>
                  <a:pt x="1438827" y="1447692"/>
                </a:lnTo>
                <a:lnTo>
                  <a:pt x="1395489" y="1444550"/>
                </a:lnTo>
                <a:lnTo>
                  <a:pt x="1352038" y="1441111"/>
                </a:lnTo>
                <a:lnTo>
                  <a:pt x="1307407" y="1436337"/>
                </a:lnTo>
                <a:lnTo>
                  <a:pt x="1261801" y="1430399"/>
                </a:lnTo>
                <a:lnTo>
                  <a:pt x="1215859" y="1423928"/>
                </a:lnTo>
                <a:lnTo>
                  <a:pt x="1200582" y="1421762"/>
                </a:lnTo>
                <a:lnTo>
                  <a:pt x="1155189" y="1415565"/>
                </a:lnTo>
                <a:lnTo>
                  <a:pt x="1110955" y="1410311"/>
                </a:lnTo>
                <a:lnTo>
                  <a:pt x="1068520" y="1406633"/>
                </a:lnTo>
                <a:lnTo>
                  <a:pt x="1054850" y="1406088"/>
                </a:lnTo>
                <a:lnTo>
                  <a:pt x="1041377" y="1406193"/>
                </a:lnTo>
                <a:lnTo>
                  <a:pt x="1001994" y="1409763"/>
                </a:lnTo>
                <a:lnTo>
                  <a:pt x="963828" y="1416852"/>
                </a:lnTo>
                <a:lnTo>
                  <a:pt x="926455" y="1425710"/>
                </a:lnTo>
                <a:lnTo>
                  <a:pt x="914100" y="1428754"/>
                </a:lnTo>
                <a:lnTo>
                  <a:pt x="901770" y="1431734"/>
                </a:lnTo>
                <a:lnTo>
                  <a:pt x="852383" y="1441731"/>
                </a:lnTo>
                <a:lnTo>
                  <a:pt x="802136" y="1445849"/>
                </a:lnTo>
                <a:lnTo>
                  <a:pt x="789338" y="1446325"/>
                </a:lnTo>
                <a:lnTo>
                  <a:pt x="776436" y="1446817"/>
                </a:lnTo>
                <a:lnTo>
                  <a:pt x="763430" y="1447322"/>
                </a:lnTo>
                <a:lnTo>
                  <a:pt x="750319" y="1447836"/>
                </a:lnTo>
                <a:lnTo>
                  <a:pt x="737102" y="1448355"/>
                </a:lnTo>
                <a:lnTo>
                  <a:pt x="723777" y="1448877"/>
                </a:lnTo>
                <a:lnTo>
                  <a:pt x="683149" y="1450424"/>
                </a:lnTo>
                <a:lnTo>
                  <a:pt x="641520" y="1451871"/>
                </a:lnTo>
                <a:lnTo>
                  <a:pt x="598861" y="1453130"/>
                </a:lnTo>
                <a:lnTo>
                  <a:pt x="555147" y="1454110"/>
                </a:lnTo>
                <a:lnTo>
                  <a:pt x="540336" y="1454359"/>
                </a:lnTo>
                <a:lnTo>
                  <a:pt x="526943" y="1454841"/>
                </a:lnTo>
                <a:lnTo>
                  <a:pt x="486623" y="1459174"/>
                </a:lnTo>
                <a:lnTo>
                  <a:pt x="446513" y="1466672"/>
                </a:lnTo>
                <a:lnTo>
                  <a:pt x="407153" y="1475837"/>
                </a:lnTo>
                <a:lnTo>
                  <a:pt x="381598" y="1482134"/>
                </a:lnTo>
                <a:lnTo>
                  <a:pt x="369086" y="1485172"/>
                </a:lnTo>
                <a:lnTo>
                  <a:pt x="321280" y="1495293"/>
                </a:lnTo>
                <a:lnTo>
                  <a:pt x="267878" y="1500379"/>
                </a:lnTo>
                <a:lnTo>
                  <a:pt x="250316" y="1501465"/>
                </a:lnTo>
                <a:lnTo>
                  <a:pt x="210562" y="1503957"/>
                </a:lnTo>
                <a:lnTo>
                  <a:pt x="180820" y="1504880"/>
                </a:lnTo>
                <a:lnTo>
                  <a:pt x="171045" y="1504746"/>
                </a:lnTo>
                <a:lnTo>
                  <a:pt x="160596" y="1504357"/>
                </a:lnTo>
                <a:lnTo>
                  <a:pt x="149024" y="1503694"/>
                </a:lnTo>
                <a:lnTo>
                  <a:pt x="136333" y="1503478"/>
                </a:lnTo>
                <a:lnTo>
                  <a:pt x="123189" y="1504222"/>
                </a:lnTo>
                <a:lnTo>
                  <a:pt x="109811" y="1505573"/>
                </a:lnTo>
                <a:lnTo>
                  <a:pt x="96418" y="1507176"/>
                </a:lnTo>
                <a:lnTo>
                  <a:pt x="83229" y="1508677"/>
                </a:lnTo>
                <a:lnTo>
                  <a:pt x="70462" y="1509721"/>
                </a:lnTo>
                <a:lnTo>
                  <a:pt x="58337" y="1509956"/>
                </a:lnTo>
                <a:lnTo>
                  <a:pt x="47071" y="1509025"/>
                </a:lnTo>
                <a:lnTo>
                  <a:pt x="14437" y="1482714"/>
                </a:lnTo>
                <a:lnTo>
                  <a:pt x="703" y="1435071"/>
                </a:lnTo>
                <a:lnTo>
                  <a:pt x="0" y="1422270"/>
                </a:lnTo>
                <a:lnTo>
                  <a:pt x="369" y="1409420"/>
                </a:lnTo>
                <a:lnTo>
                  <a:pt x="12877" y="1361389"/>
                </a:lnTo>
                <a:lnTo>
                  <a:pt x="40870" y="1319397"/>
                </a:lnTo>
                <a:lnTo>
                  <a:pt x="67628" y="1289587"/>
                </a:lnTo>
                <a:lnTo>
                  <a:pt x="96793" y="1262059"/>
                </a:lnTo>
                <a:lnTo>
                  <a:pt x="126088" y="1237568"/>
                </a:lnTo>
                <a:lnTo>
                  <a:pt x="166067" y="1209240"/>
                </a:lnTo>
                <a:lnTo>
                  <a:pt x="206070" y="1188016"/>
                </a:lnTo>
                <a:lnTo>
                  <a:pt x="239230" y="1172809"/>
                </a:lnTo>
                <a:lnTo>
                  <a:pt x="251455" y="1167214"/>
                </a:lnTo>
                <a:lnTo>
                  <a:pt x="264443" y="1161148"/>
                </a:lnTo>
                <a:lnTo>
                  <a:pt x="278301" y="1154489"/>
                </a:lnTo>
                <a:lnTo>
                  <a:pt x="291388" y="1148418"/>
                </a:lnTo>
                <a:lnTo>
                  <a:pt x="335470" y="1133086"/>
                </a:lnTo>
                <a:lnTo>
                  <a:pt x="384930" y="1120738"/>
                </a:lnTo>
                <a:lnTo>
                  <a:pt x="437387" y="1109656"/>
                </a:lnTo>
                <a:lnTo>
                  <a:pt x="455128" y="1105946"/>
                </a:lnTo>
                <a:lnTo>
                  <a:pt x="507880" y="1093876"/>
                </a:lnTo>
                <a:lnTo>
                  <a:pt x="558076" y="1079059"/>
                </a:lnTo>
                <a:lnTo>
                  <a:pt x="603335" y="1059776"/>
                </a:lnTo>
                <a:lnTo>
                  <a:pt x="617431" y="1052503"/>
                </a:lnTo>
                <a:lnTo>
                  <a:pt x="631711" y="1045401"/>
                </a:lnTo>
                <a:lnTo>
                  <a:pt x="675590" y="1024928"/>
                </a:lnTo>
                <a:lnTo>
                  <a:pt x="720879" y="1005310"/>
                </a:lnTo>
                <a:lnTo>
                  <a:pt x="767388" y="986041"/>
                </a:lnTo>
                <a:lnTo>
                  <a:pt x="798978" y="973138"/>
                </a:lnTo>
                <a:lnTo>
                  <a:pt x="814927" y="966614"/>
                </a:lnTo>
                <a:lnTo>
                  <a:pt x="863307" y="946522"/>
                </a:lnTo>
                <a:lnTo>
                  <a:pt x="912337" y="925258"/>
                </a:lnTo>
                <a:lnTo>
                  <a:pt x="950958" y="907784"/>
                </a:lnTo>
                <a:lnTo>
                  <a:pt x="988404" y="890216"/>
                </a:lnTo>
                <a:lnTo>
                  <a:pt x="1024498" y="872377"/>
                </a:lnTo>
                <a:lnTo>
                  <a:pt x="1059061" y="854089"/>
                </a:lnTo>
                <a:lnTo>
                  <a:pt x="1107646" y="825427"/>
                </a:lnTo>
                <a:lnTo>
                  <a:pt x="1151786" y="794754"/>
                </a:lnTo>
                <a:lnTo>
                  <a:pt x="1190879" y="761472"/>
                </a:lnTo>
                <a:lnTo>
                  <a:pt x="1224326" y="724980"/>
                </a:lnTo>
                <a:lnTo>
                  <a:pt x="1250496" y="691908"/>
                </a:lnTo>
                <a:lnTo>
                  <a:pt x="1263906" y="674910"/>
                </a:lnTo>
                <a:lnTo>
                  <a:pt x="1277475" y="657722"/>
                </a:lnTo>
                <a:lnTo>
                  <a:pt x="1304917" y="623117"/>
                </a:lnTo>
                <a:lnTo>
                  <a:pt x="1332474" y="588789"/>
                </a:lnTo>
                <a:lnTo>
                  <a:pt x="1359800" y="555433"/>
                </a:lnTo>
                <a:lnTo>
                  <a:pt x="1386548" y="523742"/>
                </a:lnTo>
                <a:lnTo>
                  <a:pt x="1412371" y="494413"/>
                </a:lnTo>
                <a:lnTo>
                  <a:pt x="1448612" y="456368"/>
                </a:lnTo>
                <a:lnTo>
                  <a:pt x="1470606" y="435983"/>
                </a:lnTo>
                <a:lnTo>
                  <a:pt x="1480822" y="427545"/>
                </a:lnTo>
              </a:path>
            </a:pathLst>
          </a:custGeom>
          <a:ln w="8977">
            <a:solidFill>
              <a:srgbClr val="010101"/>
            </a:solidFill>
            <a:prstDash val="dash"/>
          </a:ln>
        </p:spPr>
        <p:txBody>
          <a:bodyPr wrap="square" lIns="0" tIns="0" rIns="0" bIns="0" rtlCol="0">
            <a:noAutofit/>
          </a:bodyPr>
          <a:lstStyle/>
          <a:p>
            <a:endParaRPr/>
          </a:p>
        </p:txBody>
      </p:sp>
      <p:sp>
        <p:nvSpPr>
          <p:cNvPr id="64" name="object 64"/>
          <p:cNvSpPr/>
          <p:nvPr/>
        </p:nvSpPr>
        <p:spPr>
          <a:xfrm>
            <a:off x="4153978" y="2116410"/>
            <a:ext cx="608053" cy="899661"/>
          </a:xfrm>
          <a:custGeom>
            <a:avLst/>
            <a:gdLst/>
            <a:ahLst/>
            <a:cxnLst/>
            <a:rect l="l" t="t" r="r" b="b"/>
            <a:pathLst>
              <a:path w="710240" h="992959">
                <a:moveTo>
                  <a:pt x="710240" y="992959"/>
                </a:moveTo>
                <a:lnTo>
                  <a:pt x="695276" y="956439"/>
                </a:lnTo>
                <a:lnTo>
                  <a:pt x="681033" y="916554"/>
                </a:lnTo>
                <a:lnTo>
                  <a:pt x="667512" y="874249"/>
                </a:lnTo>
                <a:lnTo>
                  <a:pt x="654711" y="830463"/>
                </a:lnTo>
                <a:lnTo>
                  <a:pt x="642632" y="786139"/>
                </a:lnTo>
                <a:lnTo>
                  <a:pt x="631274" y="742219"/>
                </a:lnTo>
                <a:lnTo>
                  <a:pt x="620637" y="699644"/>
                </a:lnTo>
                <a:lnTo>
                  <a:pt x="610722" y="659356"/>
                </a:lnTo>
                <a:lnTo>
                  <a:pt x="606034" y="640364"/>
                </a:lnTo>
                <a:lnTo>
                  <a:pt x="601527" y="622297"/>
                </a:lnTo>
                <a:lnTo>
                  <a:pt x="597200" y="605272"/>
                </a:lnTo>
                <a:lnTo>
                  <a:pt x="593053" y="589408"/>
                </a:lnTo>
                <a:lnTo>
                  <a:pt x="588766" y="572466"/>
                </a:lnTo>
                <a:lnTo>
                  <a:pt x="579925" y="528930"/>
                </a:lnTo>
                <a:lnTo>
                  <a:pt x="573608" y="482834"/>
                </a:lnTo>
                <a:lnTo>
                  <a:pt x="572308" y="472541"/>
                </a:lnTo>
                <a:lnTo>
                  <a:pt x="565079" y="432234"/>
                </a:lnTo>
                <a:lnTo>
                  <a:pt x="549577" y="386806"/>
                </a:lnTo>
                <a:lnTo>
                  <a:pt x="532356" y="349562"/>
                </a:lnTo>
                <a:lnTo>
                  <a:pt x="512213" y="309600"/>
                </a:lnTo>
                <a:lnTo>
                  <a:pt x="489665" y="268752"/>
                </a:lnTo>
                <a:lnTo>
                  <a:pt x="465228" y="228851"/>
                </a:lnTo>
                <a:lnTo>
                  <a:pt x="439418" y="191730"/>
                </a:lnTo>
                <a:lnTo>
                  <a:pt x="412750" y="159222"/>
                </a:lnTo>
                <a:lnTo>
                  <a:pt x="384435" y="132104"/>
                </a:lnTo>
                <a:lnTo>
                  <a:pt x="351603" y="109847"/>
                </a:lnTo>
                <a:lnTo>
                  <a:pt x="316648" y="93006"/>
                </a:lnTo>
                <a:lnTo>
                  <a:pt x="280478" y="79904"/>
                </a:lnTo>
                <a:lnTo>
                  <a:pt x="244002" y="68861"/>
                </a:lnTo>
                <a:lnTo>
                  <a:pt x="231932" y="65348"/>
                </a:lnTo>
                <a:lnTo>
                  <a:pt x="219963" y="61814"/>
                </a:lnTo>
                <a:lnTo>
                  <a:pt x="208128" y="58199"/>
                </a:lnTo>
                <a:lnTo>
                  <a:pt x="196461" y="54439"/>
                </a:lnTo>
                <a:lnTo>
                  <a:pt x="183003" y="49776"/>
                </a:lnTo>
                <a:lnTo>
                  <a:pt x="169780" y="45350"/>
                </a:lnTo>
                <a:lnTo>
                  <a:pt x="131358" y="33351"/>
                </a:lnTo>
                <a:lnTo>
                  <a:pt x="94452" y="22955"/>
                </a:lnTo>
                <a:lnTo>
                  <a:pt x="46818" y="10889"/>
                </a:lnTo>
                <a:lnTo>
                  <a:pt x="11687" y="2664"/>
                </a:lnTo>
                <a:lnTo>
                  <a:pt x="0" y="0"/>
                </a:lnTo>
              </a:path>
            </a:pathLst>
          </a:custGeom>
          <a:ln w="8989">
            <a:solidFill>
              <a:srgbClr val="010101"/>
            </a:solidFill>
            <a:prstDash val="dash"/>
          </a:ln>
        </p:spPr>
        <p:txBody>
          <a:bodyPr wrap="square" lIns="0" tIns="0" rIns="0" bIns="0" rtlCol="0">
            <a:noAutofit/>
          </a:bodyPr>
          <a:lstStyle/>
          <a:p>
            <a:endParaRPr/>
          </a:p>
        </p:txBody>
      </p:sp>
      <p:sp>
        <p:nvSpPr>
          <p:cNvPr id="65" name="object 65"/>
          <p:cNvSpPr/>
          <p:nvPr/>
        </p:nvSpPr>
        <p:spPr>
          <a:xfrm>
            <a:off x="4927234" y="2657532"/>
            <a:ext cx="2737744" cy="1496067"/>
          </a:xfrm>
          <a:custGeom>
            <a:avLst/>
            <a:gdLst/>
            <a:ahLst/>
            <a:cxnLst/>
            <a:rect l="l" t="t" r="r" b="b"/>
            <a:pathLst>
              <a:path w="3197837" h="1651215">
                <a:moveTo>
                  <a:pt x="2240820" y="1651215"/>
                </a:moveTo>
                <a:lnTo>
                  <a:pt x="2269523" y="1614721"/>
                </a:lnTo>
                <a:lnTo>
                  <a:pt x="2293175" y="1579600"/>
                </a:lnTo>
                <a:lnTo>
                  <a:pt x="2313419" y="1544397"/>
                </a:lnTo>
                <a:lnTo>
                  <a:pt x="2331898" y="1507660"/>
                </a:lnTo>
                <a:lnTo>
                  <a:pt x="2350253" y="1467937"/>
                </a:lnTo>
                <a:lnTo>
                  <a:pt x="2363233" y="1439078"/>
                </a:lnTo>
                <a:lnTo>
                  <a:pt x="2370128" y="1423774"/>
                </a:lnTo>
                <a:lnTo>
                  <a:pt x="2377375" y="1407815"/>
                </a:lnTo>
                <a:lnTo>
                  <a:pt x="2385034" y="1391148"/>
                </a:lnTo>
                <a:lnTo>
                  <a:pt x="2393150" y="1373471"/>
                </a:lnTo>
                <a:lnTo>
                  <a:pt x="2410557" y="1334699"/>
                </a:lnTo>
                <a:lnTo>
                  <a:pt x="2429126" y="1292290"/>
                </a:lnTo>
                <a:lnTo>
                  <a:pt x="2448371" y="1247349"/>
                </a:lnTo>
                <a:lnTo>
                  <a:pt x="2467805" y="1200977"/>
                </a:lnTo>
                <a:lnTo>
                  <a:pt x="2486940" y="1154279"/>
                </a:lnTo>
                <a:lnTo>
                  <a:pt x="2505292" y="1108356"/>
                </a:lnTo>
                <a:lnTo>
                  <a:pt x="2522372" y="1064312"/>
                </a:lnTo>
                <a:lnTo>
                  <a:pt x="2537695" y="1023250"/>
                </a:lnTo>
                <a:lnTo>
                  <a:pt x="2550774" y="986273"/>
                </a:lnTo>
                <a:lnTo>
                  <a:pt x="2565564" y="937271"/>
                </a:lnTo>
                <a:lnTo>
                  <a:pt x="2573204" y="895981"/>
                </a:lnTo>
                <a:lnTo>
                  <a:pt x="2576528" y="850538"/>
                </a:lnTo>
                <a:lnTo>
                  <a:pt x="2576889" y="840257"/>
                </a:lnTo>
                <a:lnTo>
                  <a:pt x="2577289" y="830217"/>
                </a:lnTo>
                <a:lnTo>
                  <a:pt x="2581545" y="790562"/>
                </a:lnTo>
                <a:lnTo>
                  <a:pt x="2595410" y="747332"/>
                </a:lnTo>
                <a:lnTo>
                  <a:pt x="2616713" y="701482"/>
                </a:lnTo>
                <a:lnTo>
                  <a:pt x="2635220" y="667295"/>
                </a:lnTo>
                <a:lnTo>
                  <a:pt x="2655828" y="634017"/>
                </a:lnTo>
                <a:lnTo>
                  <a:pt x="2678478" y="602311"/>
                </a:lnTo>
                <a:lnTo>
                  <a:pt x="2703112" y="572838"/>
                </a:lnTo>
                <a:lnTo>
                  <a:pt x="2730890" y="545667"/>
                </a:lnTo>
                <a:lnTo>
                  <a:pt x="2764034" y="520551"/>
                </a:lnTo>
                <a:lnTo>
                  <a:pt x="2799668" y="498285"/>
                </a:lnTo>
                <a:lnTo>
                  <a:pt x="2836566" y="478373"/>
                </a:lnTo>
                <a:lnTo>
                  <a:pt x="2873499" y="460318"/>
                </a:lnTo>
                <a:lnTo>
                  <a:pt x="2909242" y="443625"/>
                </a:lnTo>
                <a:lnTo>
                  <a:pt x="2920680" y="438276"/>
                </a:lnTo>
                <a:lnTo>
                  <a:pt x="2931803" y="433006"/>
                </a:lnTo>
                <a:lnTo>
                  <a:pt x="2942567" y="427795"/>
                </a:lnTo>
                <a:lnTo>
                  <a:pt x="2952926" y="422624"/>
                </a:lnTo>
                <a:lnTo>
                  <a:pt x="2966013" y="416156"/>
                </a:lnTo>
                <a:lnTo>
                  <a:pt x="3005370" y="398466"/>
                </a:lnTo>
                <a:lnTo>
                  <a:pt x="3043663" y="382747"/>
                </a:lnTo>
                <a:lnTo>
                  <a:pt x="3055923" y="377813"/>
                </a:lnTo>
                <a:lnTo>
                  <a:pt x="3067833" y="372983"/>
                </a:lnTo>
                <a:lnTo>
                  <a:pt x="3110842" y="354141"/>
                </a:lnTo>
                <a:lnTo>
                  <a:pt x="3143336" y="335671"/>
                </a:lnTo>
                <a:lnTo>
                  <a:pt x="3156671" y="327551"/>
                </a:lnTo>
                <a:lnTo>
                  <a:pt x="3193036" y="297474"/>
                </a:lnTo>
                <a:lnTo>
                  <a:pt x="3197837" y="279862"/>
                </a:lnTo>
                <a:lnTo>
                  <a:pt x="3195052" y="270689"/>
                </a:lnTo>
                <a:lnTo>
                  <a:pt x="3173774" y="231746"/>
                </a:lnTo>
                <a:lnTo>
                  <a:pt x="3148676" y="201720"/>
                </a:lnTo>
                <a:lnTo>
                  <a:pt x="3117358" y="172649"/>
                </a:lnTo>
                <a:lnTo>
                  <a:pt x="3081273" y="146023"/>
                </a:lnTo>
                <a:lnTo>
                  <a:pt x="3040205" y="121523"/>
                </a:lnTo>
                <a:lnTo>
                  <a:pt x="3005302" y="103162"/>
                </a:lnTo>
                <a:lnTo>
                  <a:pt x="2967848" y="85388"/>
                </a:lnTo>
                <a:lnTo>
                  <a:pt x="2928714" y="68717"/>
                </a:lnTo>
                <a:lnTo>
                  <a:pt x="2888768" y="53665"/>
                </a:lnTo>
                <a:lnTo>
                  <a:pt x="2848880" y="40750"/>
                </a:lnTo>
                <a:lnTo>
                  <a:pt x="2809304" y="30031"/>
                </a:lnTo>
                <a:lnTo>
                  <a:pt x="2768634" y="20472"/>
                </a:lnTo>
                <a:lnTo>
                  <a:pt x="2727000" y="12327"/>
                </a:lnTo>
                <a:lnTo>
                  <a:pt x="2684678" y="5958"/>
                </a:lnTo>
                <a:lnTo>
                  <a:pt x="2641940" y="1727"/>
                </a:lnTo>
                <a:lnTo>
                  <a:pt x="2599063" y="0"/>
                </a:lnTo>
                <a:lnTo>
                  <a:pt x="2584787" y="42"/>
                </a:lnTo>
                <a:lnTo>
                  <a:pt x="2542109" y="2222"/>
                </a:lnTo>
                <a:lnTo>
                  <a:pt x="2499344" y="7596"/>
                </a:lnTo>
                <a:lnTo>
                  <a:pt x="2456377" y="15793"/>
                </a:lnTo>
                <a:lnTo>
                  <a:pt x="2413209" y="26362"/>
                </a:lnTo>
                <a:lnTo>
                  <a:pt x="2369840" y="38846"/>
                </a:lnTo>
                <a:lnTo>
                  <a:pt x="2326270" y="52793"/>
                </a:lnTo>
                <a:lnTo>
                  <a:pt x="2282500" y="67749"/>
                </a:lnTo>
                <a:lnTo>
                  <a:pt x="2237630" y="84031"/>
                </a:lnTo>
                <a:lnTo>
                  <a:pt x="2189693" y="103355"/>
                </a:lnTo>
                <a:lnTo>
                  <a:pt x="2140437" y="124748"/>
                </a:lnTo>
                <a:lnTo>
                  <a:pt x="2091872" y="147030"/>
                </a:lnTo>
                <a:lnTo>
                  <a:pt x="2046004" y="169019"/>
                </a:lnTo>
                <a:lnTo>
                  <a:pt x="2004841" y="189535"/>
                </a:lnTo>
                <a:lnTo>
                  <a:pt x="1970392" y="207397"/>
                </a:lnTo>
                <a:lnTo>
                  <a:pt x="1934861" y="230744"/>
                </a:lnTo>
                <a:lnTo>
                  <a:pt x="1923512" y="244148"/>
                </a:lnTo>
                <a:lnTo>
                  <a:pt x="1920682" y="247607"/>
                </a:lnTo>
                <a:lnTo>
                  <a:pt x="1881913" y="277024"/>
                </a:lnTo>
                <a:lnTo>
                  <a:pt x="1837743" y="300922"/>
                </a:lnTo>
                <a:lnTo>
                  <a:pt x="1801388" y="319523"/>
                </a:lnTo>
                <a:lnTo>
                  <a:pt x="1760986" y="339737"/>
                </a:lnTo>
                <a:lnTo>
                  <a:pt x="1717414" y="361181"/>
                </a:lnTo>
                <a:lnTo>
                  <a:pt x="1671550" y="383475"/>
                </a:lnTo>
                <a:lnTo>
                  <a:pt x="1624271" y="406239"/>
                </a:lnTo>
                <a:lnTo>
                  <a:pt x="1576457" y="429090"/>
                </a:lnTo>
                <a:lnTo>
                  <a:pt x="1528983" y="451650"/>
                </a:lnTo>
                <a:lnTo>
                  <a:pt x="1482729" y="473535"/>
                </a:lnTo>
                <a:lnTo>
                  <a:pt x="1438572" y="494367"/>
                </a:lnTo>
                <a:lnTo>
                  <a:pt x="1394654" y="514944"/>
                </a:lnTo>
                <a:lnTo>
                  <a:pt x="1349006" y="536121"/>
                </a:lnTo>
                <a:lnTo>
                  <a:pt x="1302330" y="557604"/>
                </a:lnTo>
                <a:lnTo>
                  <a:pt x="1255331" y="579096"/>
                </a:lnTo>
                <a:lnTo>
                  <a:pt x="1208710" y="600300"/>
                </a:lnTo>
                <a:lnTo>
                  <a:pt x="1163171" y="620922"/>
                </a:lnTo>
                <a:lnTo>
                  <a:pt x="1119417" y="640665"/>
                </a:lnTo>
                <a:lnTo>
                  <a:pt x="1078151" y="659232"/>
                </a:lnTo>
                <a:lnTo>
                  <a:pt x="1040076" y="676329"/>
                </a:lnTo>
                <a:lnTo>
                  <a:pt x="1005895" y="691659"/>
                </a:lnTo>
                <a:lnTo>
                  <a:pt x="988759" y="699421"/>
                </a:lnTo>
                <a:lnTo>
                  <a:pt x="946172" y="719446"/>
                </a:lnTo>
                <a:lnTo>
                  <a:pt x="913081" y="735581"/>
                </a:lnTo>
                <a:lnTo>
                  <a:pt x="903331" y="740317"/>
                </a:lnTo>
                <a:lnTo>
                  <a:pt x="865991" y="757330"/>
                </a:lnTo>
                <a:lnTo>
                  <a:pt x="822771" y="773545"/>
                </a:lnTo>
                <a:lnTo>
                  <a:pt x="779321" y="787248"/>
                </a:lnTo>
                <a:lnTo>
                  <a:pt x="730946" y="801998"/>
                </a:lnTo>
                <a:lnTo>
                  <a:pt x="680405" y="816596"/>
                </a:lnTo>
                <a:lnTo>
                  <a:pt x="629023" y="830021"/>
                </a:lnTo>
                <a:lnTo>
                  <a:pt x="578123" y="841256"/>
                </a:lnTo>
                <a:lnTo>
                  <a:pt x="529032" y="849282"/>
                </a:lnTo>
                <a:lnTo>
                  <a:pt x="483074" y="853079"/>
                </a:lnTo>
                <a:lnTo>
                  <a:pt x="468474" y="853296"/>
                </a:lnTo>
                <a:lnTo>
                  <a:pt x="453967" y="853065"/>
                </a:lnTo>
                <a:lnTo>
                  <a:pt x="411038" y="849926"/>
                </a:lnTo>
                <a:lnTo>
                  <a:pt x="369071" y="843609"/>
                </a:lnTo>
                <a:lnTo>
                  <a:pt x="328158" y="834750"/>
                </a:lnTo>
                <a:lnTo>
                  <a:pt x="288391" y="823984"/>
                </a:lnTo>
                <a:lnTo>
                  <a:pt x="249863" y="811947"/>
                </a:lnTo>
                <a:lnTo>
                  <a:pt x="212664" y="799273"/>
                </a:lnTo>
                <a:lnTo>
                  <a:pt x="200194" y="794922"/>
                </a:lnTo>
                <a:lnTo>
                  <a:pt x="187928" y="790647"/>
                </a:lnTo>
                <a:lnTo>
                  <a:pt x="140697" y="773407"/>
                </a:lnTo>
                <a:lnTo>
                  <a:pt x="95858" y="753806"/>
                </a:lnTo>
                <a:lnTo>
                  <a:pt x="52692" y="728993"/>
                </a:lnTo>
                <a:lnTo>
                  <a:pt x="20987" y="705246"/>
                </a:lnTo>
                <a:lnTo>
                  <a:pt x="10485" y="696114"/>
                </a:lnTo>
                <a:lnTo>
                  <a:pt x="0" y="686301"/>
                </a:lnTo>
              </a:path>
            </a:pathLst>
          </a:custGeom>
          <a:ln w="8974">
            <a:solidFill>
              <a:srgbClr val="010101"/>
            </a:solidFill>
            <a:prstDash val="dash"/>
          </a:ln>
        </p:spPr>
        <p:txBody>
          <a:bodyPr wrap="square" lIns="0" tIns="0" rIns="0" bIns="0" rtlCol="0">
            <a:noAutofit/>
          </a:bodyPr>
          <a:lstStyle/>
          <a:p>
            <a:endParaRPr/>
          </a:p>
        </p:txBody>
      </p:sp>
      <p:sp>
        <p:nvSpPr>
          <p:cNvPr id="66" name="object 66"/>
          <p:cNvSpPr/>
          <p:nvPr/>
        </p:nvSpPr>
        <p:spPr>
          <a:xfrm>
            <a:off x="5117018" y="4354495"/>
            <a:ext cx="1510495" cy="1286015"/>
          </a:xfrm>
          <a:custGeom>
            <a:avLst/>
            <a:gdLst/>
            <a:ahLst/>
            <a:cxnLst/>
            <a:rect l="l" t="t" r="r" b="b"/>
            <a:pathLst>
              <a:path w="1764342" h="1419380">
                <a:moveTo>
                  <a:pt x="0" y="1419380"/>
                </a:moveTo>
                <a:lnTo>
                  <a:pt x="3596" y="1406387"/>
                </a:lnTo>
                <a:lnTo>
                  <a:pt x="7186" y="1393413"/>
                </a:lnTo>
                <a:lnTo>
                  <a:pt x="10788" y="1380455"/>
                </a:lnTo>
                <a:lnTo>
                  <a:pt x="21831" y="1341641"/>
                </a:lnTo>
                <a:lnTo>
                  <a:pt x="33585" y="1302847"/>
                </a:lnTo>
                <a:lnTo>
                  <a:pt x="46507" y="1263984"/>
                </a:lnTo>
                <a:lnTo>
                  <a:pt x="61052" y="1224959"/>
                </a:lnTo>
                <a:lnTo>
                  <a:pt x="77678" y="1185682"/>
                </a:lnTo>
                <a:lnTo>
                  <a:pt x="96798" y="1146032"/>
                </a:lnTo>
                <a:lnTo>
                  <a:pt x="118186" y="1105651"/>
                </a:lnTo>
                <a:lnTo>
                  <a:pt x="141565" y="1064745"/>
                </a:lnTo>
                <a:lnTo>
                  <a:pt x="166750" y="1023676"/>
                </a:lnTo>
                <a:lnTo>
                  <a:pt x="193559" y="982810"/>
                </a:lnTo>
                <a:lnTo>
                  <a:pt x="221809" y="942508"/>
                </a:lnTo>
                <a:lnTo>
                  <a:pt x="251317" y="903134"/>
                </a:lnTo>
                <a:lnTo>
                  <a:pt x="271460" y="877480"/>
                </a:lnTo>
                <a:lnTo>
                  <a:pt x="281390" y="864654"/>
                </a:lnTo>
                <a:lnTo>
                  <a:pt x="291241" y="851816"/>
                </a:lnTo>
                <a:lnTo>
                  <a:pt x="301064" y="838983"/>
                </a:lnTo>
                <a:lnTo>
                  <a:pt x="310909" y="826174"/>
                </a:lnTo>
                <a:lnTo>
                  <a:pt x="341088" y="788047"/>
                </a:lnTo>
                <a:lnTo>
                  <a:pt x="373294" y="750727"/>
                </a:lnTo>
                <a:lnTo>
                  <a:pt x="408897" y="714668"/>
                </a:lnTo>
                <a:lnTo>
                  <a:pt x="449264" y="680324"/>
                </a:lnTo>
                <a:lnTo>
                  <a:pt x="495766" y="648148"/>
                </a:lnTo>
                <a:lnTo>
                  <a:pt x="530800" y="628526"/>
                </a:lnTo>
                <a:lnTo>
                  <a:pt x="568890" y="610626"/>
                </a:lnTo>
                <a:lnTo>
                  <a:pt x="609576" y="594018"/>
                </a:lnTo>
                <a:lnTo>
                  <a:pt x="652398" y="578270"/>
                </a:lnTo>
                <a:lnTo>
                  <a:pt x="696897" y="562954"/>
                </a:lnTo>
                <a:lnTo>
                  <a:pt x="742613" y="547637"/>
                </a:lnTo>
                <a:lnTo>
                  <a:pt x="765783" y="539844"/>
                </a:lnTo>
                <a:lnTo>
                  <a:pt x="812461" y="523721"/>
                </a:lnTo>
                <a:lnTo>
                  <a:pt x="859206" y="506520"/>
                </a:lnTo>
                <a:lnTo>
                  <a:pt x="905559" y="487813"/>
                </a:lnTo>
                <a:lnTo>
                  <a:pt x="951427" y="467070"/>
                </a:lnTo>
                <a:lnTo>
                  <a:pt x="998564" y="443649"/>
                </a:lnTo>
                <a:lnTo>
                  <a:pt x="1046864" y="417985"/>
                </a:lnTo>
                <a:lnTo>
                  <a:pt x="1095854" y="390656"/>
                </a:lnTo>
                <a:lnTo>
                  <a:pt x="1145060" y="362239"/>
                </a:lnTo>
                <a:lnTo>
                  <a:pt x="1194006" y="333308"/>
                </a:lnTo>
                <a:lnTo>
                  <a:pt x="1242220" y="304442"/>
                </a:lnTo>
                <a:lnTo>
                  <a:pt x="1265904" y="290214"/>
                </a:lnTo>
                <a:lnTo>
                  <a:pt x="1289227" y="276217"/>
                </a:lnTo>
                <a:lnTo>
                  <a:pt x="1334553" y="249209"/>
                </a:lnTo>
                <a:lnTo>
                  <a:pt x="1377724" y="223995"/>
                </a:lnTo>
                <a:lnTo>
                  <a:pt x="1418477" y="200830"/>
                </a:lnTo>
                <a:lnTo>
                  <a:pt x="1438297" y="189470"/>
                </a:lnTo>
                <a:lnTo>
                  <a:pt x="1477103" y="166923"/>
                </a:lnTo>
                <a:lnTo>
                  <a:pt x="1514920" y="144645"/>
                </a:lnTo>
                <a:lnTo>
                  <a:pt x="1551895" y="122681"/>
                </a:lnTo>
                <a:lnTo>
                  <a:pt x="1570113" y="111831"/>
                </a:lnTo>
                <a:lnTo>
                  <a:pt x="1588175" y="101076"/>
                </a:lnTo>
                <a:lnTo>
                  <a:pt x="1623910" y="79874"/>
                </a:lnTo>
                <a:lnTo>
                  <a:pt x="1659246" y="59120"/>
                </a:lnTo>
                <a:lnTo>
                  <a:pt x="1694332" y="38860"/>
                </a:lnTo>
                <a:lnTo>
                  <a:pt x="1729314" y="19138"/>
                </a:lnTo>
                <a:lnTo>
                  <a:pt x="1746813" y="9493"/>
                </a:lnTo>
                <a:lnTo>
                  <a:pt x="1764342" y="0"/>
                </a:lnTo>
              </a:path>
            </a:pathLst>
          </a:custGeom>
          <a:ln w="8980">
            <a:solidFill>
              <a:srgbClr val="010101"/>
            </a:solidFill>
            <a:prstDash val="dash"/>
          </a:ln>
        </p:spPr>
        <p:txBody>
          <a:bodyPr wrap="square" lIns="0" tIns="0" rIns="0" bIns="0" rtlCol="0">
            <a:noAutofit/>
          </a:bodyPr>
          <a:lstStyle/>
          <a:p>
            <a:endParaRPr/>
          </a:p>
        </p:txBody>
      </p:sp>
      <p:sp>
        <p:nvSpPr>
          <p:cNvPr id="67" name="object 67"/>
          <p:cNvSpPr/>
          <p:nvPr/>
        </p:nvSpPr>
        <p:spPr>
          <a:xfrm>
            <a:off x="5068983" y="1856211"/>
            <a:ext cx="1840493" cy="1173302"/>
          </a:xfrm>
          <a:custGeom>
            <a:avLst/>
            <a:gdLst/>
            <a:ahLst/>
            <a:cxnLst/>
            <a:rect l="l" t="t" r="r" b="b"/>
            <a:pathLst>
              <a:path w="2149798" h="1294978">
                <a:moveTo>
                  <a:pt x="122306" y="1068558"/>
                </a:moveTo>
                <a:lnTo>
                  <a:pt x="101392" y="1036171"/>
                </a:lnTo>
                <a:lnTo>
                  <a:pt x="86915" y="1014303"/>
                </a:lnTo>
                <a:lnTo>
                  <a:pt x="79688" y="1003308"/>
                </a:lnTo>
                <a:lnTo>
                  <a:pt x="58742" y="970162"/>
                </a:lnTo>
                <a:lnTo>
                  <a:pt x="40102" y="936927"/>
                </a:lnTo>
                <a:lnTo>
                  <a:pt x="20939" y="890738"/>
                </a:lnTo>
                <a:lnTo>
                  <a:pt x="9997" y="852863"/>
                </a:lnTo>
                <a:lnTo>
                  <a:pt x="1359" y="804248"/>
                </a:lnTo>
                <a:lnTo>
                  <a:pt x="0" y="780196"/>
                </a:lnTo>
                <a:lnTo>
                  <a:pt x="140" y="768126"/>
                </a:lnTo>
                <a:lnTo>
                  <a:pt x="6569" y="719834"/>
                </a:lnTo>
                <a:lnTo>
                  <a:pt x="19617" y="673526"/>
                </a:lnTo>
                <a:lnTo>
                  <a:pt x="38421" y="627231"/>
                </a:lnTo>
                <a:lnTo>
                  <a:pt x="56784" y="592722"/>
                </a:lnTo>
                <a:lnTo>
                  <a:pt x="79173" y="558554"/>
                </a:lnTo>
                <a:lnTo>
                  <a:pt x="106034" y="525704"/>
                </a:lnTo>
                <a:lnTo>
                  <a:pt x="136408" y="494213"/>
                </a:lnTo>
                <a:lnTo>
                  <a:pt x="169357" y="463652"/>
                </a:lnTo>
                <a:lnTo>
                  <a:pt x="204122" y="433915"/>
                </a:lnTo>
                <a:lnTo>
                  <a:pt x="239944" y="404898"/>
                </a:lnTo>
                <a:lnTo>
                  <a:pt x="276065" y="376496"/>
                </a:lnTo>
                <a:lnTo>
                  <a:pt x="288040" y="367147"/>
                </a:lnTo>
                <a:lnTo>
                  <a:pt x="299937" y="357851"/>
                </a:lnTo>
                <a:lnTo>
                  <a:pt x="335482" y="329713"/>
                </a:lnTo>
                <a:lnTo>
                  <a:pt x="359789" y="310156"/>
                </a:lnTo>
                <a:lnTo>
                  <a:pt x="372123" y="300229"/>
                </a:lnTo>
                <a:lnTo>
                  <a:pt x="409728" y="270341"/>
                </a:lnTo>
                <a:lnTo>
                  <a:pt x="448021" y="241142"/>
                </a:lnTo>
                <a:lnTo>
                  <a:pt x="486730" y="213726"/>
                </a:lnTo>
                <a:lnTo>
                  <a:pt x="525581" y="189184"/>
                </a:lnTo>
                <a:lnTo>
                  <a:pt x="564298" y="168611"/>
                </a:lnTo>
                <a:lnTo>
                  <a:pt x="603912" y="152649"/>
                </a:lnTo>
                <a:lnTo>
                  <a:pt x="644957" y="140545"/>
                </a:lnTo>
                <a:lnTo>
                  <a:pt x="686429" y="131296"/>
                </a:lnTo>
                <a:lnTo>
                  <a:pt x="727321" y="123899"/>
                </a:lnTo>
                <a:lnTo>
                  <a:pt x="753765" y="119503"/>
                </a:lnTo>
                <a:lnTo>
                  <a:pt x="766630" y="117354"/>
                </a:lnTo>
                <a:lnTo>
                  <a:pt x="814842" y="108217"/>
                </a:lnTo>
                <a:lnTo>
                  <a:pt x="853343" y="98321"/>
                </a:lnTo>
                <a:lnTo>
                  <a:pt x="884475" y="89153"/>
                </a:lnTo>
                <a:lnTo>
                  <a:pt x="893704" y="86486"/>
                </a:lnTo>
                <a:lnTo>
                  <a:pt x="935054" y="77219"/>
                </a:lnTo>
                <a:lnTo>
                  <a:pt x="981415" y="71162"/>
                </a:lnTo>
                <a:lnTo>
                  <a:pt x="999486" y="69109"/>
                </a:lnTo>
                <a:lnTo>
                  <a:pt x="1041238" y="62542"/>
                </a:lnTo>
                <a:lnTo>
                  <a:pt x="1089164" y="53489"/>
                </a:lnTo>
                <a:lnTo>
                  <a:pt x="1141701" y="42905"/>
                </a:lnTo>
                <a:lnTo>
                  <a:pt x="1169209" y="37337"/>
                </a:lnTo>
                <a:lnTo>
                  <a:pt x="1225726" y="26246"/>
                </a:lnTo>
                <a:lnTo>
                  <a:pt x="1282940" y="16012"/>
                </a:lnTo>
                <a:lnTo>
                  <a:pt x="1339286" y="7590"/>
                </a:lnTo>
                <a:lnTo>
                  <a:pt x="1393198" y="1934"/>
                </a:lnTo>
                <a:lnTo>
                  <a:pt x="1443110" y="0"/>
                </a:lnTo>
                <a:lnTo>
                  <a:pt x="1466078" y="727"/>
                </a:lnTo>
                <a:lnTo>
                  <a:pt x="1507803" y="5804"/>
                </a:lnTo>
                <a:lnTo>
                  <a:pt x="1547456" y="13967"/>
                </a:lnTo>
                <a:lnTo>
                  <a:pt x="1585788" y="24559"/>
                </a:lnTo>
                <a:lnTo>
                  <a:pt x="1622872" y="37232"/>
                </a:lnTo>
                <a:lnTo>
                  <a:pt x="1658780" y="51636"/>
                </a:lnTo>
                <a:lnTo>
                  <a:pt x="1693582" y="67423"/>
                </a:lnTo>
                <a:lnTo>
                  <a:pt x="1743873" y="92934"/>
                </a:lnTo>
                <a:lnTo>
                  <a:pt x="1792082" y="119594"/>
                </a:lnTo>
                <a:lnTo>
                  <a:pt x="1838454" y="146227"/>
                </a:lnTo>
                <a:lnTo>
                  <a:pt x="1853162" y="154690"/>
                </a:lnTo>
                <a:lnTo>
                  <a:pt x="1895666" y="179190"/>
                </a:lnTo>
                <a:lnTo>
                  <a:pt x="1935432" y="202563"/>
                </a:lnTo>
                <a:lnTo>
                  <a:pt x="1972064" y="225069"/>
                </a:lnTo>
                <a:lnTo>
                  <a:pt x="2005166" y="246970"/>
                </a:lnTo>
                <a:lnTo>
                  <a:pt x="2043128" y="275683"/>
                </a:lnTo>
                <a:lnTo>
                  <a:pt x="2074731" y="305464"/>
                </a:lnTo>
                <a:lnTo>
                  <a:pt x="2082957" y="313340"/>
                </a:lnTo>
                <a:lnTo>
                  <a:pt x="2113806" y="343838"/>
                </a:lnTo>
                <a:lnTo>
                  <a:pt x="2137604" y="379840"/>
                </a:lnTo>
                <a:lnTo>
                  <a:pt x="2149337" y="430829"/>
                </a:lnTo>
                <a:lnTo>
                  <a:pt x="2149798" y="447029"/>
                </a:lnTo>
                <a:lnTo>
                  <a:pt x="2149113" y="464907"/>
                </a:lnTo>
                <a:lnTo>
                  <a:pt x="2137588" y="513370"/>
                </a:lnTo>
                <a:lnTo>
                  <a:pt x="2116937" y="552717"/>
                </a:lnTo>
                <a:lnTo>
                  <a:pt x="2089596" y="584882"/>
                </a:lnTo>
                <a:lnTo>
                  <a:pt x="2058001" y="611795"/>
                </a:lnTo>
                <a:lnTo>
                  <a:pt x="2024591" y="635389"/>
                </a:lnTo>
                <a:lnTo>
                  <a:pt x="2013472" y="642850"/>
                </a:lnTo>
                <a:lnTo>
                  <a:pt x="2002512" y="650228"/>
                </a:lnTo>
                <a:lnTo>
                  <a:pt x="1991801" y="657596"/>
                </a:lnTo>
                <a:lnTo>
                  <a:pt x="1981431" y="665024"/>
                </a:lnTo>
                <a:lnTo>
                  <a:pt x="1971490" y="672584"/>
                </a:lnTo>
                <a:lnTo>
                  <a:pt x="1961432" y="680308"/>
                </a:lnTo>
                <a:lnTo>
                  <a:pt x="1951189" y="687779"/>
                </a:lnTo>
                <a:lnTo>
                  <a:pt x="1908657" y="715489"/>
                </a:lnTo>
                <a:lnTo>
                  <a:pt x="1875521" y="734499"/>
                </a:lnTo>
                <a:lnTo>
                  <a:pt x="1841755" y="752535"/>
                </a:lnTo>
                <a:lnTo>
                  <a:pt x="1807744" y="770086"/>
                </a:lnTo>
                <a:lnTo>
                  <a:pt x="1796420" y="775913"/>
                </a:lnTo>
                <a:lnTo>
                  <a:pt x="1785126" y="781759"/>
                </a:lnTo>
                <a:lnTo>
                  <a:pt x="1773877" y="787642"/>
                </a:lnTo>
                <a:lnTo>
                  <a:pt x="1762686" y="793581"/>
                </a:lnTo>
                <a:lnTo>
                  <a:pt x="1750908" y="799865"/>
                </a:lnTo>
                <a:lnTo>
                  <a:pt x="1739073" y="806034"/>
                </a:lnTo>
                <a:lnTo>
                  <a:pt x="1703409" y="823941"/>
                </a:lnTo>
                <a:lnTo>
                  <a:pt x="1667866" y="841140"/>
                </a:lnTo>
                <a:lnTo>
                  <a:pt x="1644468" y="852338"/>
                </a:lnTo>
                <a:lnTo>
                  <a:pt x="1632910" y="857884"/>
                </a:lnTo>
                <a:lnTo>
                  <a:pt x="1588021" y="879935"/>
                </a:lnTo>
                <a:lnTo>
                  <a:pt x="1546111" y="902218"/>
                </a:lnTo>
                <a:lnTo>
                  <a:pt x="1534884" y="908586"/>
                </a:lnTo>
                <a:lnTo>
                  <a:pt x="1523817" y="914598"/>
                </a:lnTo>
                <a:lnTo>
                  <a:pt x="1480411" y="935778"/>
                </a:lnTo>
                <a:lnTo>
                  <a:pt x="1436590" y="954023"/>
                </a:lnTo>
                <a:lnTo>
                  <a:pt x="1389964" y="971541"/>
                </a:lnTo>
                <a:lnTo>
                  <a:pt x="1364853" y="980718"/>
                </a:lnTo>
                <a:lnTo>
                  <a:pt x="1351717" y="985531"/>
                </a:lnTo>
                <a:lnTo>
                  <a:pt x="1338145" y="990541"/>
                </a:lnTo>
                <a:lnTo>
                  <a:pt x="1324099" y="995781"/>
                </a:lnTo>
                <a:lnTo>
                  <a:pt x="1309716" y="1001101"/>
                </a:lnTo>
                <a:lnTo>
                  <a:pt x="1263258" y="1017402"/>
                </a:lnTo>
                <a:lnTo>
                  <a:pt x="1213006" y="1034225"/>
                </a:lnTo>
                <a:lnTo>
                  <a:pt x="1178144" y="1045739"/>
                </a:lnTo>
                <a:lnTo>
                  <a:pt x="1160472" y="1051587"/>
                </a:lnTo>
                <a:lnTo>
                  <a:pt x="1107165" y="1069504"/>
                </a:lnTo>
                <a:lnTo>
                  <a:pt x="1054597" y="1087991"/>
                </a:lnTo>
                <a:lnTo>
                  <a:pt x="1004276" y="1107066"/>
                </a:lnTo>
                <a:lnTo>
                  <a:pt x="956831" y="1127308"/>
                </a:lnTo>
                <a:lnTo>
                  <a:pt x="910249" y="1149976"/>
                </a:lnTo>
                <a:lnTo>
                  <a:pt x="864429" y="1173960"/>
                </a:lnTo>
                <a:lnTo>
                  <a:pt x="834351" y="1190051"/>
                </a:lnTo>
                <a:lnTo>
                  <a:pt x="819463" y="1197985"/>
                </a:lnTo>
                <a:lnTo>
                  <a:pt x="775439" y="1220775"/>
                </a:lnTo>
                <a:lnTo>
                  <a:pt x="732449" y="1241054"/>
                </a:lnTo>
                <a:lnTo>
                  <a:pt x="690584" y="1257545"/>
                </a:lnTo>
                <a:lnTo>
                  <a:pt x="647450" y="1270782"/>
                </a:lnTo>
                <a:lnTo>
                  <a:pt x="601574" y="1281726"/>
                </a:lnTo>
                <a:lnTo>
                  <a:pt x="554442" y="1289755"/>
                </a:lnTo>
                <a:lnTo>
                  <a:pt x="507538" y="1294250"/>
                </a:lnTo>
                <a:lnTo>
                  <a:pt x="477129" y="1294978"/>
                </a:lnTo>
                <a:lnTo>
                  <a:pt x="462347" y="1294591"/>
                </a:lnTo>
                <a:lnTo>
                  <a:pt x="447921" y="1293675"/>
                </a:lnTo>
                <a:lnTo>
                  <a:pt x="433904" y="1292204"/>
                </a:lnTo>
                <a:lnTo>
                  <a:pt x="420353" y="1290158"/>
                </a:lnTo>
                <a:lnTo>
                  <a:pt x="407322" y="1287511"/>
                </a:lnTo>
                <a:lnTo>
                  <a:pt x="394866" y="1284243"/>
                </a:lnTo>
              </a:path>
            </a:pathLst>
          </a:custGeom>
          <a:ln w="8976">
            <a:solidFill>
              <a:srgbClr val="010101"/>
            </a:solidFill>
            <a:prstDash val="dash"/>
          </a:ln>
        </p:spPr>
        <p:txBody>
          <a:bodyPr wrap="square" lIns="0" tIns="0" rIns="0" bIns="0" rtlCol="0">
            <a:noAutofit/>
          </a:bodyPr>
          <a:lstStyle/>
          <a:p>
            <a:endParaRPr/>
          </a:p>
        </p:txBody>
      </p:sp>
      <p:sp>
        <p:nvSpPr>
          <p:cNvPr id="68" name="object 68"/>
          <p:cNvSpPr/>
          <p:nvPr/>
        </p:nvSpPr>
        <p:spPr>
          <a:xfrm>
            <a:off x="5245405" y="2237388"/>
            <a:ext cx="779199" cy="452346"/>
          </a:xfrm>
          <a:custGeom>
            <a:avLst/>
            <a:gdLst/>
            <a:ahLst/>
            <a:cxnLst/>
            <a:rect l="l" t="t" r="r" b="b"/>
            <a:pathLst>
              <a:path w="910148" h="499256">
                <a:moveTo>
                  <a:pt x="273399" y="495262"/>
                </a:moveTo>
                <a:lnTo>
                  <a:pt x="225598" y="498710"/>
                </a:lnTo>
                <a:lnTo>
                  <a:pt x="197909" y="499256"/>
                </a:lnTo>
                <a:lnTo>
                  <a:pt x="185112" y="498948"/>
                </a:lnTo>
                <a:lnTo>
                  <a:pt x="139319" y="493406"/>
                </a:lnTo>
                <a:lnTo>
                  <a:pt x="95471" y="477506"/>
                </a:lnTo>
                <a:lnTo>
                  <a:pt x="63912" y="450654"/>
                </a:lnTo>
                <a:lnTo>
                  <a:pt x="41921" y="417989"/>
                </a:lnTo>
                <a:lnTo>
                  <a:pt x="21428" y="374972"/>
                </a:lnTo>
                <a:lnTo>
                  <a:pt x="7204" y="338323"/>
                </a:lnTo>
                <a:lnTo>
                  <a:pt x="0" y="290001"/>
                </a:lnTo>
                <a:lnTo>
                  <a:pt x="1038" y="278236"/>
                </a:lnTo>
                <a:lnTo>
                  <a:pt x="18972" y="231856"/>
                </a:lnTo>
                <a:lnTo>
                  <a:pt x="49498" y="192299"/>
                </a:lnTo>
                <a:lnTo>
                  <a:pt x="85840" y="161204"/>
                </a:lnTo>
                <a:lnTo>
                  <a:pt x="123174" y="135848"/>
                </a:lnTo>
                <a:lnTo>
                  <a:pt x="156258" y="116180"/>
                </a:lnTo>
                <a:lnTo>
                  <a:pt x="192685" y="96876"/>
                </a:lnTo>
                <a:lnTo>
                  <a:pt x="231545" y="78767"/>
                </a:lnTo>
                <a:lnTo>
                  <a:pt x="271924" y="62684"/>
                </a:lnTo>
                <a:lnTo>
                  <a:pt x="313264" y="49278"/>
                </a:lnTo>
                <a:lnTo>
                  <a:pt x="358943" y="36953"/>
                </a:lnTo>
                <a:lnTo>
                  <a:pt x="408537" y="25550"/>
                </a:lnTo>
                <a:lnTo>
                  <a:pt x="460140" y="15612"/>
                </a:lnTo>
                <a:lnTo>
                  <a:pt x="511843" y="7680"/>
                </a:lnTo>
                <a:lnTo>
                  <a:pt x="561740" y="2295"/>
                </a:lnTo>
                <a:lnTo>
                  <a:pt x="607923" y="0"/>
                </a:lnTo>
                <a:lnTo>
                  <a:pt x="622162" y="14"/>
                </a:lnTo>
                <a:lnTo>
                  <a:pt x="665869" y="2626"/>
                </a:lnTo>
                <a:lnTo>
                  <a:pt x="708518" y="8709"/>
                </a:lnTo>
                <a:lnTo>
                  <a:pt x="749051" y="17738"/>
                </a:lnTo>
                <a:lnTo>
                  <a:pt x="786413" y="29188"/>
                </a:lnTo>
                <a:lnTo>
                  <a:pt x="829464" y="47310"/>
                </a:lnTo>
                <a:lnTo>
                  <a:pt x="866846" y="71333"/>
                </a:lnTo>
                <a:lnTo>
                  <a:pt x="892357" y="103421"/>
                </a:lnTo>
                <a:lnTo>
                  <a:pt x="906020" y="140070"/>
                </a:lnTo>
                <a:lnTo>
                  <a:pt x="910148" y="177162"/>
                </a:lnTo>
                <a:lnTo>
                  <a:pt x="909805" y="188913"/>
                </a:lnTo>
                <a:lnTo>
                  <a:pt x="899055" y="235806"/>
                </a:lnTo>
                <a:lnTo>
                  <a:pt x="874190" y="278617"/>
                </a:lnTo>
                <a:lnTo>
                  <a:pt x="843928" y="308964"/>
                </a:lnTo>
                <a:lnTo>
                  <a:pt x="812593" y="332026"/>
                </a:lnTo>
                <a:lnTo>
                  <a:pt x="772867" y="357232"/>
                </a:lnTo>
                <a:lnTo>
                  <a:pt x="729519" y="380778"/>
                </a:lnTo>
                <a:lnTo>
                  <a:pt x="694236" y="397213"/>
                </a:lnTo>
                <a:lnTo>
                  <a:pt x="656269" y="412493"/>
                </a:lnTo>
                <a:lnTo>
                  <a:pt x="629328" y="421991"/>
                </a:lnTo>
              </a:path>
            </a:pathLst>
          </a:custGeom>
          <a:ln w="8975">
            <a:solidFill>
              <a:srgbClr val="010101"/>
            </a:solidFill>
            <a:prstDash val="dash"/>
          </a:ln>
        </p:spPr>
        <p:txBody>
          <a:bodyPr wrap="square" lIns="0" tIns="0" rIns="0" bIns="0" rtlCol="0">
            <a:noAutofit/>
          </a:bodyPr>
          <a:lstStyle/>
          <a:p>
            <a:endParaRPr/>
          </a:p>
        </p:txBody>
      </p:sp>
      <p:sp>
        <p:nvSpPr>
          <p:cNvPr id="69" name="object 69"/>
          <p:cNvSpPr/>
          <p:nvPr/>
        </p:nvSpPr>
        <p:spPr>
          <a:xfrm>
            <a:off x="4160093" y="3950469"/>
            <a:ext cx="1178543" cy="430636"/>
          </a:xfrm>
          <a:custGeom>
            <a:avLst/>
            <a:gdLst/>
            <a:ahLst/>
            <a:cxnLst/>
            <a:rect l="l" t="t" r="r" b="b"/>
            <a:pathLst>
              <a:path w="1376604" h="475294">
                <a:moveTo>
                  <a:pt x="1207880" y="475294"/>
                </a:moveTo>
                <a:lnTo>
                  <a:pt x="1236938" y="444371"/>
                </a:lnTo>
                <a:lnTo>
                  <a:pt x="1265263" y="411965"/>
                </a:lnTo>
                <a:lnTo>
                  <a:pt x="1291872" y="379539"/>
                </a:lnTo>
                <a:lnTo>
                  <a:pt x="1315783" y="348558"/>
                </a:lnTo>
                <a:lnTo>
                  <a:pt x="1341770" y="312029"/>
                </a:lnTo>
                <a:lnTo>
                  <a:pt x="1368527" y="267650"/>
                </a:lnTo>
                <a:lnTo>
                  <a:pt x="1376604" y="246619"/>
                </a:lnTo>
                <a:lnTo>
                  <a:pt x="1376566" y="238654"/>
                </a:lnTo>
                <a:lnTo>
                  <a:pt x="1341424" y="222399"/>
                </a:lnTo>
                <a:lnTo>
                  <a:pt x="1331082" y="222351"/>
                </a:lnTo>
                <a:lnTo>
                  <a:pt x="1319909" y="222836"/>
                </a:lnTo>
                <a:lnTo>
                  <a:pt x="1307970" y="223746"/>
                </a:lnTo>
                <a:lnTo>
                  <a:pt x="1295329" y="224971"/>
                </a:lnTo>
                <a:lnTo>
                  <a:pt x="1282050" y="226401"/>
                </a:lnTo>
                <a:lnTo>
                  <a:pt x="1268196" y="227927"/>
                </a:lnTo>
                <a:lnTo>
                  <a:pt x="1253831" y="229439"/>
                </a:lnTo>
                <a:lnTo>
                  <a:pt x="1239019" y="230827"/>
                </a:lnTo>
                <a:lnTo>
                  <a:pt x="1223825" y="231982"/>
                </a:lnTo>
                <a:lnTo>
                  <a:pt x="1208311" y="232795"/>
                </a:lnTo>
                <a:lnTo>
                  <a:pt x="1192543" y="233154"/>
                </a:lnTo>
                <a:lnTo>
                  <a:pt x="1180670" y="233122"/>
                </a:lnTo>
                <a:lnTo>
                  <a:pt x="1129577" y="232388"/>
                </a:lnTo>
                <a:lnTo>
                  <a:pt x="1088175" y="231296"/>
                </a:lnTo>
                <a:lnTo>
                  <a:pt x="1044882" y="229839"/>
                </a:lnTo>
                <a:lnTo>
                  <a:pt x="1000373" y="228109"/>
                </a:lnTo>
                <a:lnTo>
                  <a:pt x="955323" y="226197"/>
                </a:lnTo>
                <a:lnTo>
                  <a:pt x="910408" y="224195"/>
                </a:lnTo>
                <a:lnTo>
                  <a:pt x="895383" y="223607"/>
                </a:lnTo>
                <a:lnTo>
                  <a:pt x="848754" y="222616"/>
                </a:lnTo>
                <a:lnTo>
                  <a:pt x="816710" y="222298"/>
                </a:lnTo>
                <a:lnTo>
                  <a:pt x="800502" y="222150"/>
                </a:lnTo>
                <a:lnTo>
                  <a:pt x="751540" y="221391"/>
                </a:lnTo>
                <a:lnTo>
                  <a:pt x="702781" y="219523"/>
                </a:lnTo>
                <a:lnTo>
                  <a:pt x="655138" y="215728"/>
                </a:lnTo>
                <a:lnTo>
                  <a:pt x="609523" y="209190"/>
                </a:lnTo>
                <a:lnTo>
                  <a:pt x="566919" y="199090"/>
                </a:lnTo>
                <a:lnTo>
                  <a:pt x="527461" y="185452"/>
                </a:lnTo>
                <a:lnTo>
                  <a:pt x="489930" y="169240"/>
                </a:lnTo>
                <a:lnTo>
                  <a:pt x="453050" y="151455"/>
                </a:lnTo>
                <a:lnTo>
                  <a:pt x="440680" y="145349"/>
                </a:lnTo>
                <a:lnTo>
                  <a:pt x="428192" y="139217"/>
                </a:lnTo>
                <a:lnTo>
                  <a:pt x="389555" y="121028"/>
                </a:lnTo>
                <a:lnTo>
                  <a:pt x="348158" y="103930"/>
                </a:lnTo>
                <a:lnTo>
                  <a:pt x="303255" y="88378"/>
                </a:lnTo>
                <a:lnTo>
                  <a:pt x="256057" y="73144"/>
                </a:lnTo>
                <a:lnTo>
                  <a:pt x="207034" y="58112"/>
                </a:lnTo>
                <a:lnTo>
                  <a:pt x="156552" y="43281"/>
                </a:lnTo>
                <a:lnTo>
                  <a:pt x="104975" y="28652"/>
                </a:lnTo>
                <a:lnTo>
                  <a:pt x="52669" y="14225"/>
                </a:lnTo>
                <a:lnTo>
                  <a:pt x="17574" y="4719"/>
                </a:lnTo>
                <a:lnTo>
                  <a:pt x="0" y="0"/>
                </a:lnTo>
              </a:path>
            </a:pathLst>
          </a:custGeom>
          <a:ln w="8971">
            <a:solidFill>
              <a:srgbClr val="010101"/>
            </a:solidFill>
            <a:prstDash val="dash"/>
          </a:ln>
        </p:spPr>
        <p:txBody>
          <a:bodyPr wrap="square" lIns="0" tIns="0" rIns="0" bIns="0" rtlCol="0">
            <a:noAutofit/>
          </a:bodyPr>
          <a:lstStyle/>
          <a:p>
            <a:endParaRPr/>
          </a:p>
        </p:txBody>
      </p:sp>
      <p:sp>
        <p:nvSpPr>
          <p:cNvPr id="70" name="object 70"/>
          <p:cNvSpPr/>
          <p:nvPr/>
        </p:nvSpPr>
        <p:spPr>
          <a:xfrm>
            <a:off x="4160095" y="4587420"/>
            <a:ext cx="828826" cy="565578"/>
          </a:xfrm>
          <a:custGeom>
            <a:avLst/>
            <a:gdLst/>
            <a:ahLst/>
            <a:cxnLst/>
            <a:rect l="l" t="t" r="r" b="b"/>
            <a:pathLst>
              <a:path w="968115" h="624231">
                <a:moveTo>
                  <a:pt x="0" y="624231"/>
                </a:moveTo>
                <a:lnTo>
                  <a:pt x="19964" y="591590"/>
                </a:lnTo>
                <a:lnTo>
                  <a:pt x="40457" y="559344"/>
                </a:lnTo>
                <a:lnTo>
                  <a:pt x="62005" y="527887"/>
                </a:lnTo>
                <a:lnTo>
                  <a:pt x="85138" y="497611"/>
                </a:lnTo>
                <a:lnTo>
                  <a:pt x="110381" y="468910"/>
                </a:lnTo>
                <a:lnTo>
                  <a:pt x="138204" y="442419"/>
                </a:lnTo>
                <a:lnTo>
                  <a:pt x="175290" y="412030"/>
                </a:lnTo>
                <a:lnTo>
                  <a:pt x="212965" y="385559"/>
                </a:lnTo>
                <a:lnTo>
                  <a:pt x="254469" y="361151"/>
                </a:lnTo>
                <a:lnTo>
                  <a:pt x="290058" y="343083"/>
                </a:lnTo>
                <a:lnTo>
                  <a:pt x="330988" y="324347"/>
                </a:lnTo>
                <a:lnTo>
                  <a:pt x="366720" y="310342"/>
                </a:lnTo>
                <a:lnTo>
                  <a:pt x="405993" y="297146"/>
                </a:lnTo>
                <a:lnTo>
                  <a:pt x="447903" y="284460"/>
                </a:lnTo>
                <a:lnTo>
                  <a:pt x="491546" y="271984"/>
                </a:lnTo>
                <a:lnTo>
                  <a:pt x="513734" y="265732"/>
                </a:lnTo>
                <a:lnTo>
                  <a:pt x="536017" y="259420"/>
                </a:lnTo>
                <a:lnTo>
                  <a:pt x="580412" y="246469"/>
                </a:lnTo>
                <a:lnTo>
                  <a:pt x="623827" y="232831"/>
                </a:lnTo>
                <a:lnTo>
                  <a:pt x="665358" y="218208"/>
                </a:lnTo>
                <a:lnTo>
                  <a:pt x="704100" y="202300"/>
                </a:lnTo>
                <a:lnTo>
                  <a:pt x="739149" y="184808"/>
                </a:lnTo>
                <a:lnTo>
                  <a:pt x="784232" y="157603"/>
                </a:lnTo>
                <a:lnTo>
                  <a:pt x="822205" y="130861"/>
                </a:lnTo>
                <a:lnTo>
                  <a:pt x="855202" y="104167"/>
                </a:lnTo>
                <a:lnTo>
                  <a:pt x="885359" y="77107"/>
                </a:lnTo>
                <a:lnTo>
                  <a:pt x="914808" y="49265"/>
                </a:lnTo>
                <a:lnTo>
                  <a:pt x="924836" y="39739"/>
                </a:lnTo>
                <a:lnTo>
                  <a:pt x="935102" y="30065"/>
                </a:lnTo>
                <a:lnTo>
                  <a:pt x="945684" y="20227"/>
                </a:lnTo>
                <a:lnTo>
                  <a:pt x="956662" y="10211"/>
                </a:lnTo>
                <a:lnTo>
                  <a:pt x="968115" y="0"/>
                </a:lnTo>
              </a:path>
            </a:pathLst>
          </a:custGeom>
          <a:ln w="8977">
            <a:solidFill>
              <a:srgbClr val="010101"/>
            </a:solidFill>
            <a:prstDash val="dash"/>
          </a:ln>
        </p:spPr>
        <p:txBody>
          <a:bodyPr wrap="square" lIns="0" tIns="0" rIns="0" bIns="0" rtlCol="0">
            <a:noAutofit/>
          </a:bodyPr>
          <a:lstStyle/>
          <a:p>
            <a:endParaRPr/>
          </a:p>
        </p:txBody>
      </p:sp>
      <p:sp>
        <p:nvSpPr>
          <p:cNvPr id="71" name="object 71"/>
          <p:cNvSpPr txBox="1"/>
          <p:nvPr/>
        </p:nvSpPr>
        <p:spPr>
          <a:xfrm rot="18780000">
            <a:off x="6982657" y="4123561"/>
            <a:ext cx="300380" cy="162004"/>
          </a:xfrm>
          <a:prstGeom prst="rect">
            <a:avLst/>
          </a:prstGeom>
        </p:spPr>
        <p:txBody>
          <a:bodyPr vert="horz" wrap="square" lIns="0" tIns="0" rIns="0" bIns="0" rtlCol="0">
            <a:noAutofit/>
          </a:bodyPr>
          <a:lstStyle/>
          <a:p>
            <a:pPr>
              <a:lnSpc>
                <a:spcPts val="1306"/>
              </a:lnSpc>
            </a:pPr>
            <a:r>
              <a:rPr sz="1100" spc="4" dirty="0">
                <a:latin typeface="Arial"/>
                <a:cs typeface="Arial"/>
              </a:rPr>
              <a:t>250</a:t>
            </a:r>
            <a:endParaRPr sz="1100">
              <a:latin typeface="Arial"/>
              <a:cs typeface="Arial"/>
            </a:endParaRPr>
          </a:p>
        </p:txBody>
      </p:sp>
      <p:sp>
        <p:nvSpPr>
          <p:cNvPr id="72" name="object 72"/>
          <p:cNvSpPr txBox="1"/>
          <p:nvPr/>
        </p:nvSpPr>
        <p:spPr>
          <a:xfrm rot="19080000">
            <a:off x="6598902" y="4164082"/>
            <a:ext cx="283386" cy="171450"/>
          </a:xfrm>
          <a:prstGeom prst="rect">
            <a:avLst/>
          </a:prstGeom>
        </p:spPr>
        <p:txBody>
          <a:bodyPr vert="horz" wrap="square" lIns="0" tIns="0" rIns="0" bIns="0" rtlCol="0">
            <a:noAutofit/>
          </a:bodyPr>
          <a:lstStyle/>
          <a:p>
            <a:pPr>
              <a:lnSpc>
                <a:spcPts val="1306"/>
              </a:lnSpc>
            </a:pPr>
            <a:r>
              <a:rPr sz="1100" spc="4" dirty="0">
                <a:latin typeface="Arial"/>
                <a:cs typeface="Arial"/>
              </a:rPr>
              <a:t>200</a:t>
            </a:r>
            <a:endParaRPr sz="1100">
              <a:latin typeface="Arial"/>
              <a:cs typeface="Arial"/>
            </a:endParaRPr>
          </a:p>
        </p:txBody>
      </p:sp>
      <p:sp>
        <p:nvSpPr>
          <p:cNvPr id="73" name="object 73"/>
          <p:cNvSpPr txBox="1"/>
          <p:nvPr/>
        </p:nvSpPr>
        <p:spPr>
          <a:xfrm rot="600000">
            <a:off x="4857185" y="3612541"/>
            <a:ext cx="286913" cy="143834"/>
          </a:xfrm>
          <a:prstGeom prst="rect">
            <a:avLst/>
          </a:prstGeom>
        </p:spPr>
        <p:txBody>
          <a:bodyPr vert="horz" wrap="square" lIns="0" tIns="0" rIns="0" bIns="0" rtlCol="0">
            <a:noAutofit/>
          </a:bodyPr>
          <a:lstStyle/>
          <a:p>
            <a:pPr>
              <a:lnSpc>
                <a:spcPct val="100000"/>
              </a:lnSpc>
            </a:pPr>
            <a:r>
              <a:rPr sz="1100" spc="9" dirty="0">
                <a:latin typeface="Arial"/>
                <a:cs typeface="Arial"/>
              </a:rPr>
              <a:t>150</a:t>
            </a:r>
            <a:endParaRPr sz="1100">
              <a:latin typeface="Arial"/>
              <a:cs typeface="Arial"/>
            </a:endParaRPr>
          </a:p>
        </p:txBody>
      </p:sp>
      <p:sp>
        <p:nvSpPr>
          <p:cNvPr id="74" name="object 74"/>
          <p:cNvSpPr txBox="1"/>
          <p:nvPr/>
        </p:nvSpPr>
        <p:spPr>
          <a:xfrm rot="19080000">
            <a:off x="4941781" y="4394700"/>
            <a:ext cx="283832" cy="171450"/>
          </a:xfrm>
          <a:prstGeom prst="rect">
            <a:avLst/>
          </a:prstGeom>
        </p:spPr>
        <p:txBody>
          <a:bodyPr vert="horz" wrap="square" lIns="0" tIns="0" rIns="0" bIns="0" rtlCol="0">
            <a:noAutofit/>
          </a:bodyPr>
          <a:lstStyle/>
          <a:p>
            <a:pPr>
              <a:lnSpc>
                <a:spcPts val="1306"/>
              </a:lnSpc>
            </a:pPr>
            <a:r>
              <a:rPr sz="1100" spc="4" dirty="0">
                <a:latin typeface="Arial"/>
                <a:cs typeface="Arial"/>
              </a:rPr>
              <a:t>100</a:t>
            </a:r>
            <a:endParaRPr sz="1100">
              <a:latin typeface="Arial"/>
              <a:cs typeface="Arial"/>
            </a:endParaRPr>
          </a:p>
        </p:txBody>
      </p:sp>
      <p:sp>
        <p:nvSpPr>
          <p:cNvPr id="75" name="object 75"/>
          <p:cNvSpPr txBox="1"/>
          <p:nvPr/>
        </p:nvSpPr>
        <p:spPr>
          <a:xfrm rot="19380000">
            <a:off x="5923589" y="4055754"/>
            <a:ext cx="284724" cy="171450"/>
          </a:xfrm>
          <a:prstGeom prst="rect">
            <a:avLst/>
          </a:prstGeom>
        </p:spPr>
        <p:txBody>
          <a:bodyPr vert="horz" wrap="square" lIns="0" tIns="0" rIns="0" bIns="0" rtlCol="0">
            <a:noAutofit/>
          </a:bodyPr>
          <a:lstStyle/>
          <a:p>
            <a:pPr>
              <a:lnSpc>
                <a:spcPts val="1306"/>
              </a:lnSpc>
            </a:pPr>
            <a:r>
              <a:rPr sz="1100" spc="4" dirty="0">
                <a:latin typeface="Arial"/>
                <a:cs typeface="Arial"/>
              </a:rPr>
              <a:t>150</a:t>
            </a:r>
            <a:endParaRPr sz="1100">
              <a:latin typeface="Arial"/>
              <a:cs typeface="Arial"/>
            </a:endParaRPr>
          </a:p>
        </p:txBody>
      </p:sp>
      <p:sp>
        <p:nvSpPr>
          <p:cNvPr id="76" name="object 76"/>
          <p:cNvSpPr txBox="1"/>
          <p:nvPr/>
        </p:nvSpPr>
        <p:spPr>
          <a:xfrm rot="3240000">
            <a:off x="4697389" y="3076168"/>
            <a:ext cx="302839" cy="135910"/>
          </a:xfrm>
          <a:prstGeom prst="rect">
            <a:avLst/>
          </a:prstGeom>
        </p:spPr>
        <p:txBody>
          <a:bodyPr vert="horz" wrap="square" lIns="0" tIns="0" rIns="0" bIns="0" rtlCol="0">
            <a:noAutofit/>
          </a:bodyPr>
          <a:lstStyle/>
          <a:p>
            <a:pPr>
              <a:lnSpc>
                <a:spcPct val="100000"/>
              </a:lnSpc>
            </a:pPr>
            <a:r>
              <a:rPr sz="1100" spc="4" dirty="0">
                <a:latin typeface="Arial"/>
                <a:cs typeface="Arial"/>
              </a:rPr>
              <a:t>200</a:t>
            </a:r>
            <a:endParaRPr sz="1100">
              <a:latin typeface="Arial"/>
              <a:cs typeface="Arial"/>
            </a:endParaRPr>
          </a:p>
        </p:txBody>
      </p:sp>
      <p:sp>
        <p:nvSpPr>
          <p:cNvPr id="77" name="object 77"/>
          <p:cNvSpPr txBox="1"/>
          <p:nvPr/>
        </p:nvSpPr>
        <p:spPr>
          <a:xfrm rot="2460000">
            <a:off x="5153434" y="2852332"/>
            <a:ext cx="284011" cy="143834"/>
          </a:xfrm>
          <a:prstGeom prst="rect">
            <a:avLst/>
          </a:prstGeom>
        </p:spPr>
        <p:txBody>
          <a:bodyPr vert="horz" wrap="square" lIns="0" tIns="0" rIns="0" bIns="0" rtlCol="0">
            <a:noAutofit/>
          </a:bodyPr>
          <a:lstStyle/>
          <a:p>
            <a:pPr>
              <a:lnSpc>
                <a:spcPct val="100000"/>
              </a:lnSpc>
            </a:pPr>
            <a:r>
              <a:rPr sz="1100" spc="4" dirty="0">
                <a:latin typeface="Arial"/>
                <a:cs typeface="Arial"/>
              </a:rPr>
              <a:t>250</a:t>
            </a:r>
            <a:endParaRPr sz="1100">
              <a:latin typeface="Arial"/>
              <a:cs typeface="Arial"/>
            </a:endParaRPr>
          </a:p>
        </p:txBody>
      </p:sp>
      <p:sp>
        <p:nvSpPr>
          <p:cNvPr id="78" name="object 78"/>
          <p:cNvSpPr txBox="1"/>
          <p:nvPr/>
        </p:nvSpPr>
        <p:spPr>
          <a:xfrm rot="20640000">
            <a:off x="5488924" y="2558959"/>
            <a:ext cx="282941" cy="171450"/>
          </a:xfrm>
          <a:prstGeom prst="rect">
            <a:avLst/>
          </a:prstGeom>
        </p:spPr>
        <p:txBody>
          <a:bodyPr vert="horz" wrap="square" lIns="0" tIns="0" rIns="0" bIns="0" rtlCol="0">
            <a:noAutofit/>
          </a:bodyPr>
          <a:lstStyle/>
          <a:p>
            <a:pPr>
              <a:lnSpc>
                <a:spcPts val="1306"/>
              </a:lnSpc>
            </a:pPr>
            <a:r>
              <a:rPr sz="1100" spc="9" dirty="0">
                <a:latin typeface="Arial"/>
                <a:cs typeface="Arial"/>
              </a:rPr>
              <a:t>300</a:t>
            </a:r>
            <a:endParaRPr sz="1100">
              <a:latin typeface="Arial"/>
              <a:cs typeface="Arial"/>
            </a:endParaRPr>
          </a:p>
        </p:txBody>
      </p:sp>
      <p:sp>
        <p:nvSpPr>
          <p:cNvPr id="79" name="object 79"/>
          <p:cNvSpPr/>
          <p:nvPr/>
        </p:nvSpPr>
        <p:spPr>
          <a:xfrm>
            <a:off x="4143968" y="5093885"/>
            <a:ext cx="3672717" cy="0"/>
          </a:xfrm>
          <a:custGeom>
            <a:avLst/>
            <a:gdLst/>
            <a:ahLst/>
            <a:cxnLst/>
            <a:rect l="l" t="t" r="r" b="b"/>
            <a:pathLst>
              <a:path w="4289938">
                <a:moveTo>
                  <a:pt x="4289938" y="0"/>
                </a:moveTo>
                <a:lnTo>
                  <a:pt x="0" y="0"/>
                </a:lnTo>
              </a:path>
            </a:pathLst>
          </a:custGeom>
          <a:ln w="8967">
            <a:solidFill>
              <a:srgbClr val="000000"/>
            </a:solidFill>
          </a:ln>
        </p:spPr>
        <p:txBody>
          <a:bodyPr wrap="square" lIns="0" tIns="0" rIns="0" bIns="0" rtlCol="0">
            <a:noAutofit/>
          </a:bodyPr>
          <a:lstStyle/>
          <a:p>
            <a:endParaRPr/>
          </a:p>
        </p:txBody>
      </p:sp>
      <p:sp>
        <p:nvSpPr>
          <p:cNvPr id="80" name="object 80"/>
          <p:cNvSpPr txBox="1"/>
          <p:nvPr/>
        </p:nvSpPr>
        <p:spPr>
          <a:xfrm>
            <a:off x="7827608" y="5001491"/>
            <a:ext cx="123950" cy="162820"/>
          </a:xfrm>
          <a:prstGeom prst="rect">
            <a:avLst/>
          </a:prstGeom>
        </p:spPr>
        <p:txBody>
          <a:bodyPr vert="horz" wrap="square" lIns="0" tIns="0" rIns="0" bIns="0" rtlCol="0">
            <a:noAutofit/>
          </a:bodyPr>
          <a:lstStyle/>
          <a:p>
            <a:pPr marL="11135"/>
            <a:r>
              <a:rPr sz="1000" spc="-70" dirty="0">
                <a:latin typeface="Arial"/>
                <a:cs typeface="Arial"/>
              </a:rPr>
              <a:t>A</a:t>
            </a:r>
            <a:r>
              <a:rPr sz="1000" spc="4" dirty="0">
                <a:latin typeface="Arial"/>
                <a:cs typeface="Arial"/>
              </a:rPr>
              <a:t>’</a:t>
            </a:r>
            <a:endParaRPr sz="1000">
              <a:latin typeface="Arial"/>
              <a:cs typeface="Arial"/>
            </a:endParaRPr>
          </a:p>
        </p:txBody>
      </p:sp>
      <p:sp>
        <p:nvSpPr>
          <p:cNvPr id="81" name="object 81"/>
          <p:cNvSpPr txBox="1"/>
          <p:nvPr/>
        </p:nvSpPr>
        <p:spPr>
          <a:xfrm>
            <a:off x="4002577" y="5005346"/>
            <a:ext cx="104379" cy="162820"/>
          </a:xfrm>
          <a:prstGeom prst="rect">
            <a:avLst/>
          </a:prstGeom>
        </p:spPr>
        <p:txBody>
          <a:bodyPr vert="horz" wrap="square" lIns="0" tIns="0" rIns="0" bIns="0" rtlCol="0">
            <a:noAutofit/>
          </a:bodyPr>
          <a:lstStyle/>
          <a:p>
            <a:pPr marL="11135"/>
            <a:r>
              <a:rPr sz="1000" spc="18" dirty="0">
                <a:latin typeface="Arial"/>
                <a:cs typeface="Arial"/>
              </a:rPr>
              <a:t>A</a:t>
            </a:r>
            <a:endParaRPr sz="1000">
              <a:latin typeface="Arial"/>
              <a:cs typeface="Arial"/>
            </a:endParaRPr>
          </a:p>
        </p:txBody>
      </p:sp>
      <p:sp>
        <p:nvSpPr>
          <p:cNvPr id="82" name="object 82"/>
          <p:cNvSpPr/>
          <p:nvPr/>
        </p:nvSpPr>
        <p:spPr>
          <a:xfrm>
            <a:off x="4148518" y="1687602"/>
            <a:ext cx="3665637" cy="3948846"/>
          </a:xfrm>
          <a:custGeom>
            <a:avLst/>
            <a:gdLst/>
            <a:ahLst/>
            <a:cxnLst/>
            <a:rect l="l" t="t" r="r" b="b"/>
            <a:pathLst>
              <a:path w="4281668" h="4358356">
                <a:moveTo>
                  <a:pt x="4281668" y="4358356"/>
                </a:moveTo>
                <a:lnTo>
                  <a:pt x="0" y="4358356"/>
                </a:lnTo>
                <a:lnTo>
                  <a:pt x="0" y="0"/>
                </a:lnTo>
                <a:lnTo>
                  <a:pt x="4281668" y="0"/>
                </a:lnTo>
                <a:lnTo>
                  <a:pt x="4281668" y="4358356"/>
                </a:lnTo>
                <a:close/>
              </a:path>
            </a:pathLst>
          </a:custGeom>
          <a:ln w="8984">
            <a:solidFill>
              <a:srgbClr val="010101"/>
            </a:solidFill>
          </a:ln>
        </p:spPr>
        <p:txBody>
          <a:bodyPr wrap="square" lIns="0" tIns="0" rIns="0" bIns="0" rtlCol="0">
            <a:noAutofit/>
          </a:bodyPr>
          <a:lstStyle/>
          <a:p>
            <a:endParaRPr/>
          </a:p>
        </p:txBody>
      </p:sp>
      <p:sp>
        <p:nvSpPr>
          <p:cNvPr id="83" name="object 83"/>
          <p:cNvSpPr/>
          <p:nvPr/>
        </p:nvSpPr>
        <p:spPr>
          <a:xfrm>
            <a:off x="4148762" y="5800047"/>
            <a:ext cx="1088970" cy="65001"/>
          </a:xfrm>
          <a:custGeom>
            <a:avLst/>
            <a:gdLst/>
            <a:ahLst/>
            <a:cxnLst/>
            <a:rect l="l" t="t" r="r" b="b"/>
            <a:pathLst>
              <a:path w="1271977" h="71742">
                <a:moveTo>
                  <a:pt x="0" y="0"/>
                </a:moveTo>
                <a:lnTo>
                  <a:pt x="0" y="71742"/>
                </a:lnTo>
                <a:lnTo>
                  <a:pt x="1271977" y="71742"/>
                </a:lnTo>
                <a:lnTo>
                  <a:pt x="1271977" y="0"/>
                </a:lnTo>
              </a:path>
            </a:pathLst>
          </a:custGeom>
          <a:ln w="8967">
            <a:solidFill>
              <a:srgbClr val="000000"/>
            </a:solidFill>
          </a:ln>
        </p:spPr>
        <p:txBody>
          <a:bodyPr wrap="square" lIns="0" tIns="0" rIns="0" bIns="0" rtlCol="0">
            <a:noAutofit/>
          </a:bodyPr>
          <a:lstStyle/>
          <a:p>
            <a:endParaRPr/>
          </a:p>
        </p:txBody>
      </p:sp>
      <p:sp>
        <p:nvSpPr>
          <p:cNvPr id="84" name="object 84"/>
          <p:cNvSpPr txBox="1"/>
          <p:nvPr/>
        </p:nvSpPr>
        <p:spPr>
          <a:xfrm>
            <a:off x="4083921" y="5678730"/>
            <a:ext cx="150588" cy="128300"/>
          </a:xfrm>
          <a:prstGeom prst="rect">
            <a:avLst/>
          </a:prstGeom>
        </p:spPr>
        <p:txBody>
          <a:bodyPr vert="horz" wrap="square" lIns="0" tIns="0" rIns="0" bIns="0" rtlCol="0">
            <a:noAutofit/>
          </a:bodyPr>
          <a:lstStyle/>
          <a:p>
            <a:pPr marL="11135"/>
            <a:r>
              <a:rPr sz="700" dirty="0">
                <a:latin typeface="Arial"/>
                <a:cs typeface="Arial"/>
              </a:rPr>
              <a:t>0m</a:t>
            </a:r>
            <a:endParaRPr sz="700">
              <a:latin typeface="Arial"/>
              <a:cs typeface="Arial"/>
            </a:endParaRPr>
          </a:p>
        </p:txBody>
      </p:sp>
      <p:sp>
        <p:nvSpPr>
          <p:cNvPr id="85" name="object 85"/>
          <p:cNvSpPr txBox="1"/>
          <p:nvPr/>
        </p:nvSpPr>
        <p:spPr>
          <a:xfrm>
            <a:off x="5126683" y="5678730"/>
            <a:ext cx="253336" cy="128300"/>
          </a:xfrm>
          <a:prstGeom prst="rect">
            <a:avLst/>
          </a:prstGeom>
        </p:spPr>
        <p:txBody>
          <a:bodyPr vert="horz" wrap="square" lIns="0" tIns="0" rIns="0" bIns="0" rtlCol="0">
            <a:noAutofit/>
          </a:bodyPr>
          <a:lstStyle/>
          <a:p>
            <a:pPr marL="11135"/>
            <a:r>
              <a:rPr sz="700" dirty="0">
                <a:latin typeface="Arial"/>
                <a:cs typeface="Arial"/>
              </a:rPr>
              <a:t>500m</a:t>
            </a:r>
            <a:endParaRPr sz="700">
              <a:latin typeface="Arial"/>
              <a:cs typeface="Arial"/>
            </a:endParaRPr>
          </a:p>
        </p:txBody>
      </p:sp>
      <p:sp>
        <p:nvSpPr>
          <p:cNvPr id="86" name="object 86"/>
          <p:cNvSpPr/>
          <p:nvPr/>
        </p:nvSpPr>
        <p:spPr>
          <a:xfrm>
            <a:off x="7649074" y="2088219"/>
            <a:ext cx="0" cy="481759"/>
          </a:xfrm>
          <a:custGeom>
            <a:avLst/>
            <a:gdLst/>
            <a:ahLst/>
            <a:cxnLst/>
            <a:rect l="l" t="t" r="r" b="b"/>
            <a:pathLst>
              <a:path h="531719">
                <a:moveTo>
                  <a:pt x="0" y="0"/>
                </a:moveTo>
                <a:lnTo>
                  <a:pt x="0" y="531719"/>
                </a:lnTo>
              </a:path>
            </a:pathLst>
          </a:custGeom>
          <a:ln w="17999">
            <a:solidFill>
              <a:srgbClr val="000000"/>
            </a:solidFill>
          </a:ln>
        </p:spPr>
        <p:txBody>
          <a:bodyPr wrap="square" lIns="0" tIns="0" rIns="0" bIns="0" rtlCol="0">
            <a:noAutofit/>
          </a:bodyPr>
          <a:lstStyle/>
          <a:p>
            <a:endParaRPr/>
          </a:p>
        </p:txBody>
      </p:sp>
      <p:sp>
        <p:nvSpPr>
          <p:cNvPr id="87" name="object 87"/>
          <p:cNvSpPr/>
          <p:nvPr/>
        </p:nvSpPr>
        <p:spPr>
          <a:xfrm>
            <a:off x="7592705" y="1984959"/>
            <a:ext cx="112740" cy="145514"/>
          </a:xfrm>
          <a:custGeom>
            <a:avLst/>
            <a:gdLst/>
            <a:ahLst/>
            <a:cxnLst/>
            <a:rect l="l" t="t" r="r" b="b"/>
            <a:pathLst>
              <a:path w="131686" h="160604">
                <a:moveTo>
                  <a:pt x="0" y="160604"/>
                </a:moveTo>
                <a:lnTo>
                  <a:pt x="65843" y="0"/>
                </a:lnTo>
                <a:lnTo>
                  <a:pt x="116060" y="122491"/>
                </a:lnTo>
                <a:lnTo>
                  <a:pt x="65843" y="122491"/>
                </a:lnTo>
                <a:lnTo>
                  <a:pt x="0" y="160604"/>
                </a:lnTo>
                <a:close/>
              </a:path>
              <a:path w="131686" h="160604">
                <a:moveTo>
                  <a:pt x="131686" y="160604"/>
                </a:moveTo>
                <a:lnTo>
                  <a:pt x="65843" y="122491"/>
                </a:lnTo>
                <a:lnTo>
                  <a:pt x="116060" y="122491"/>
                </a:lnTo>
                <a:lnTo>
                  <a:pt x="131686" y="160604"/>
                </a:lnTo>
                <a:close/>
              </a:path>
            </a:pathLst>
          </a:custGeom>
          <a:solidFill>
            <a:srgbClr val="000000"/>
          </a:solidFill>
        </p:spPr>
        <p:txBody>
          <a:bodyPr wrap="square" lIns="0" tIns="0" rIns="0" bIns="0" rtlCol="0">
            <a:noAutofit/>
          </a:bodyPr>
          <a:lstStyle/>
          <a:p>
            <a:endParaRPr/>
          </a:p>
        </p:txBody>
      </p:sp>
      <p:sp>
        <p:nvSpPr>
          <p:cNvPr id="88" name="object 88"/>
          <p:cNvSpPr txBox="1"/>
          <p:nvPr/>
        </p:nvSpPr>
        <p:spPr>
          <a:xfrm>
            <a:off x="7591968" y="1797788"/>
            <a:ext cx="122319" cy="184107"/>
          </a:xfrm>
          <a:prstGeom prst="rect">
            <a:avLst/>
          </a:prstGeom>
        </p:spPr>
        <p:txBody>
          <a:bodyPr vert="horz" wrap="square" lIns="0" tIns="0" rIns="0" bIns="0" rtlCol="0">
            <a:noAutofit/>
          </a:bodyPr>
          <a:lstStyle/>
          <a:p>
            <a:pPr marL="11135"/>
            <a:r>
              <a:rPr sz="1100" spc="13" dirty="0">
                <a:latin typeface="Times New Roman"/>
                <a:cs typeface="Times New Roman"/>
              </a:rPr>
              <a:t>N</a:t>
            </a:r>
            <a:endParaRPr sz="1100">
              <a:latin typeface="Times New Roman"/>
              <a:cs typeface="Times New Roman"/>
            </a:endParaRPr>
          </a:p>
        </p:txBody>
      </p:sp>
      <p:sp>
        <p:nvSpPr>
          <p:cNvPr id="89" name="object 89"/>
          <p:cNvSpPr txBox="1"/>
          <p:nvPr/>
        </p:nvSpPr>
        <p:spPr>
          <a:xfrm>
            <a:off x="4090246" y="6010787"/>
            <a:ext cx="2288175" cy="298533"/>
          </a:xfrm>
          <a:prstGeom prst="rect">
            <a:avLst/>
          </a:prstGeom>
        </p:spPr>
        <p:txBody>
          <a:bodyPr vert="horz" wrap="square" lIns="0" tIns="0" rIns="0" bIns="0" rtlCol="0">
            <a:noAutofit/>
          </a:bodyPr>
          <a:lstStyle/>
          <a:p>
            <a:pPr marL="11135"/>
            <a:r>
              <a:rPr sz="900" dirty="0">
                <a:solidFill>
                  <a:srgbClr val="FFFFFF"/>
                </a:solidFill>
                <a:latin typeface="Arial"/>
                <a:cs typeface="Arial"/>
              </a:rPr>
              <a:t>Map </a:t>
            </a:r>
            <a:r>
              <a:rPr lang="en-GB" sz="900" dirty="0">
                <a:solidFill>
                  <a:srgbClr val="FFFFFF"/>
                </a:solidFill>
                <a:latin typeface="Arial"/>
                <a:cs typeface="Arial"/>
              </a:rPr>
              <a:t>6</a:t>
            </a:r>
            <a:r>
              <a:rPr sz="900" dirty="0" smtClean="0">
                <a:solidFill>
                  <a:srgbClr val="FFFFFF"/>
                </a:solidFill>
                <a:latin typeface="Arial"/>
                <a:cs typeface="Arial"/>
              </a:rPr>
              <a:t>: </a:t>
            </a:r>
            <a:r>
              <a:rPr sz="900" dirty="0">
                <a:solidFill>
                  <a:srgbClr val="FFFFFF"/>
                </a:solidFill>
                <a:latin typeface="Arial"/>
                <a:cs typeface="Arial"/>
              </a:rPr>
              <a:t>Structure contours on a faulted surface.</a:t>
            </a:r>
            <a:endParaRPr sz="900" dirty="0">
              <a:latin typeface="Arial"/>
              <a:cs typeface="Arial"/>
            </a:endParaRPr>
          </a:p>
        </p:txBody>
      </p:sp>
      <p:sp>
        <p:nvSpPr>
          <p:cNvPr id="91" name="Rectangle 90"/>
          <p:cNvSpPr/>
          <p:nvPr/>
        </p:nvSpPr>
        <p:spPr>
          <a:xfrm>
            <a:off x="395536" y="404664"/>
            <a:ext cx="7878026" cy="646331"/>
          </a:xfrm>
          <a:prstGeom prst="rect">
            <a:avLst/>
          </a:prstGeom>
        </p:spPr>
        <p:txBody>
          <a:bodyPr wrap="square">
            <a:spAutoFit/>
          </a:bodyPr>
          <a:lstStyle/>
          <a:p>
            <a:pPr marL="11135" marR="209345"/>
            <a:r>
              <a:rPr lang="en-GB" sz="3600" b="1" dirty="0">
                <a:solidFill>
                  <a:srgbClr val="00B0F0"/>
                </a:solidFill>
                <a:cs typeface="Arial"/>
              </a:rPr>
              <a:t>Structure</a:t>
            </a:r>
            <a:r>
              <a:rPr lang="en-GB" sz="3600" b="1" spc="-4" dirty="0">
                <a:solidFill>
                  <a:srgbClr val="00B0F0"/>
                </a:solidFill>
                <a:cs typeface="Arial"/>
              </a:rPr>
              <a:t> </a:t>
            </a:r>
            <a:r>
              <a:rPr lang="en-GB" sz="3600" b="1" spc="-9" dirty="0">
                <a:solidFill>
                  <a:srgbClr val="00B0F0"/>
                </a:solidFill>
                <a:cs typeface="Arial"/>
              </a:rPr>
              <a:t>contours on a</a:t>
            </a:r>
            <a:r>
              <a:rPr lang="en-GB" sz="3600" b="1" spc="-4" dirty="0">
                <a:solidFill>
                  <a:srgbClr val="00B0F0"/>
                </a:solidFill>
                <a:cs typeface="Arial"/>
              </a:rPr>
              <a:t> </a:t>
            </a:r>
            <a:r>
              <a:rPr lang="en-GB" sz="3600" b="1" spc="-9" dirty="0">
                <a:solidFill>
                  <a:srgbClr val="00B0F0"/>
                </a:solidFill>
                <a:cs typeface="Arial"/>
              </a:rPr>
              <a:t>faulted</a:t>
            </a:r>
            <a:r>
              <a:rPr lang="en-GB" sz="3600" b="1" spc="-4" dirty="0">
                <a:solidFill>
                  <a:srgbClr val="00B0F0"/>
                </a:solidFill>
                <a:cs typeface="Arial"/>
              </a:rPr>
              <a:t> surface</a:t>
            </a:r>
            <a:endParaRPr lang="en-GB" sz="3600" dirty="0">
              <a:solidFill>
                <a:srgbClr val="00B0F0"/>
              </a:solidFill>
              <a:cs typeface="Arial"/>
            </a:endParaRPr>
          </a:p>
        </p:txBody>
      </p:sp>
    </p:spTree>
    <p:extLst>
      <p:ext uri="{BB962C8B-B14F-4D97-AF65-F5344CB8AC3E}">
        <p14:creationId xmlns:p14="http://schemas.microsoft.com/office/powerpoint/2010/main" val="6358796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5691" y="404461"/>
            <a:ext cx="2772556" cy="258326"/>
          </a:xfrm>
          <a:prstGeom prst="rect">
            <a:avLst/>
          </a:prstGeom>
        </p:spPr>
        <p:txBody>
          <a:bodyPr vert="horz" wrap="square" lIns="0" tIns="0" rIns="0" bIns="0" rtlCol="0">
            <a:noAutofit/>
          </a:bodyPr>
          <a:lstStyle/>
          <a:p>
            <a:pPr marL="11135"/>
            <a:endParaRPr sz="1600" dirty="0">
              <a:latin typeface="Franklin Gothic Medium"/>
              <a:cs typeface="Franklin Gothic Medium"/>
            </a:endParaRPr>
          </a:p>
        </p:txBody>
      </p:sp>
      <p:sp>
        <p:nvSpPr>
          <p:cNvPr id="3" name="object 3"/>
          <p:cNvSpPr txBox="1"/>
          <p:nvPr/>
        </p:nvSpPr>
        <p:spPr>
          <a:xfrm>
            <a:off x="7820225" y="823551"/>
            <a:ext cx="544182" cy="176053"/>
          </a:xfrm>
          <a:prstGeom prst="rect">
            <a:avLst/>
          </a:prstGeom>
        </p:spPr>
        <p:txBody>
          <a:bodyPr vert="horz" wrap="square" lIns="0" tIns="0" rIns="0" bIns="0" rtlCol="0">
            <a:noAutofit/>
          </a:bodyPr>
          <a:lstStyle/>
          <a:p>
            <a:pPr marL="11135"/>
            <a:r>
              <a:rPr sz="1100" dirty="0">
                <a:solidFill>
                  <a:srgbClr val="FFFFFF"/>
                </a:solidFill>
                <a:latin typeface="Arial"/>
                <a:cs typeface="Arial"/>
              </a:rPr>
              <a:t>Contents</a:t>
            </a:r>
            <a:endParaRPr sz="1100">
              <a:latin typeface="Arial"/>
              <a:cs typeface="Arial"/>
            </a:endParaRPr>
          </a:p>
        </p:txBody>
      </p:sp>
      <p:sp>
        <p:nvSpPr>
          <p:cNvPr id="4" name="object 4"/>
          <p:cNvSpPr/>
          <p:nvPr/>
        </p:nvSpPr>
        <p:spPr>
          <a:xfrm>
            <a:off x="4345977" y="6088592"/>
            <a:ext cx="3967843" cy="580768"/>
          </a:xfrm>
          <a:custGeom>
            <a:avLst/>
            <a:gdLst/>
            <a:ahLst/>
            <a:cxnLst/>
            <a:rect l="l" t="t" r="r" b="b"/>
            <a:pathLst>
              <a:path w="4634661" h="481279">
                <a:moveTo>
                  <a:pt x="0" y="481279"/>
                </a:moveTo>
                <a:lnTo>
                  <a:pt x="4634661" y="481279"/>
                </a:lnTo>
                <a:lnTo>
                  <a:pt x="4634661" y="0"/>
                </a:lnTo>
                <a:lnTo>
                  <a:pt x="0" y="0"/>
                </a:lnTo>
                <a:lnTo>
                  <a:pt x="0" y="481279"/>
                </a:lnTo>
                <a:close/>
              </a:path>
            </a:pathLst>
          </a:custGeom>
          <a:solidFill>
            <a:srgbClr val="4D4D4F"/>
          </a:solidFill>
        </p:spPr>
        <p:txBody>
          <a:bodyPr wrap="square" lIns="0" tIns="0" rIns="0" bIns="0" rtlCol="0">
            <a:noAutofit/>
          </a:bodyPr>
          <a:lstStyle/>
          <a:p>
            <a:endParaRPr/>
          </a:p>
        </p:txBody>
      </p:sp>
      <p:sp>
        <p:nvSpPr>
          <p:cNvPr id="5" name="object 5"/>
          <p:cNvSpPr/>
          <p:nvPr/>
        </p:nvSpPr>
        <p:spPr>
          <a:xfrm>
            <a:off x="4492085" y="5694636"/>
            <a:ext cx="3677910" cy="639347"/>
          </a:xfrm>
          <a:custGeom>
            <a:avLst/>
            <a:gdLst/>
            <a:ahLst/>
            <a:cxnLst/>
            <a:rect l="l" t="t" r="r" b="b"/>
            <a:pathLst>
              <a:path w="4296003" h="705650">
                <a:moveTo>
                  <a:pt x="0" y="705650"/>
                </a:moveTo>
                <a:lnTo>
                  <a:pt x="4296003" y="705650"/>
                </a:lnTo>
                <a:lnTo>
                  <a:pt x="4296003" y="0"/>
                </a:lnTo>
                <a:lnTo>
                  <a:pt x="0" y="0"/>
                </a:lnTo>
                <a:lnTo>
                  <a:pt x="0" y="705650"/>
                </a:lnTo>
                <a:close/>
              </a:path>
            </a:pathLst>
          </a:custGeom>
          <a:solidFill>
            <a:srgbClr val="FFFFFF"/>
          </a:solidFill>
        </p:spPr>
        <p:txBody>
          <a:bodyPr wrap="square" lIns="0" tIns="0" rIns="0" bIns="0" rtlCol="0">
            <a:noAutofit/>
          </a:bodyPr>
          <a:lstStyle/>
          <a:p>
            <a:endParaRPr/>
          </a:p>
        </p:txBody>
      </p:sp>
      <p:sp>
        <p:nvSpPr>
          <p:cNvPr id="6" name="object 6"/>
          <p:cNvSpPr/>
          <p:nvPr/>
        </p:nvSpPr>
        <p:spPr>
          <a:xfrm>
            <a:off x="7728331" y="5079717"/>
            <a:ext cx="0" cy="1069146"/>
          </a:xfrm>
          <a:custGeom>
            <a:avLst/>
            <a:gdLst/>
            <a:ahLst/>
            <a:cxnLst/>
            <a:rect l="l" t="t" r="r" b="b"/>
            <a:pathLst>
              <a:path h="1180020">
                <a:moveTo>
                  <a:pt x="0" y="1180020"/>
                </a:moveTo>
                <a:lnTo>
                  <a:pt x="0" y="0"/>
                </a:lnTo>
              </a:path>
            </a:pathLst>
          </a:custGeom>
          <a:ln w="6934">
            <a:solidFill>
              <a:srgbClr val="000000"/>
            </a:solidFill>
          </a:ln>
        </p:spPr>
        <p:txBody>
          <a:bodyPr wrap="square" lIns="0" tIns="0" rIns="0" bIns="0" rtlCol="0">
            <a:noAutofit/>
          </a:bodyPr>
          <a:lstStyle/>
          <a:p>
            <a:endParaRPr/>
          </a:p>
        </p:txBody>
      </p:sp>
      <p:sp>
        <p:nvSpPr>
          <p:cNvPr id="7" name="object 7"/>
          <p:cNvSpPr/>
          <p:nvPr/>
        </p:nvSpPr>
        <p:spPr>
          <a:xfrm>
            <a:off x="4902816" y="5080504"/>
            <a:ext cx="0" cy="1066787"/>
          </a:xfrm>
          <a:custGeom>
            <a:avLst/>
            <a:gdLst/>
            <a:ahLst/>
            <a:cxnLst/>
            <a:rect l="l" t="t" r="r" b="b"/>
            <a:pathLst>
              <a:path h="1177417">
                <a:moveTo>
                  <a:pt x="0" y="0"/>
                </a:moveTo>
                <a:lnTo>
                  <a:pt x="0" y="1177417"/>
                </a:lnTo>
              </a:path>
            </a:pathLst>
          </a:custGeom>
          <a:ln w="6934">
            <a:solidFill>
              <a:srgbClr val="000000"/>
            </a:solidFill>
          </a:ln>
        </p:spPr>
        <p:txBody>
          <a:bodyPr wrap="square" lIns="0" tIns="0" rIns="0" bIns="0" rtlCol="0">
            <a:noAutofit/>
          </a:bodyPr>
          <a:lstStyle/>
          <a:p>
            <a:endParaRPr/>
          </a:p>
        </p:txBody>
      </p:sp>
      <p:sp>
        <p:nvSpPr>
          <p:cNvPr id="8" name="object 8"/>
          <p:cNvSpPr/>
          <p:nvPr/>
        </p:nvSpPr>
        <p:spPr>
          <a:xfrm>
            <a:off x="4862742" y="5790228"/>
            <a:ext cx="2906120" cy="0"/>
          </a:xfrm>
          <a:custGeom>
            <a:avLst/>
            <a:gdLst/>
            <a:ahLst/>
            <a:cxnLst/>
            <a:rect l="l" t="t" r="r" b="b"/>
            <a:pathLst>
              <a:path w="3394510">
                <a:moveTo>
                  <a:pt x="0" y="0"/>
                </a:moveTo>
                <a:lnTo>
                  <a:pt x="3394510" y="0"/>
                </a:lnTo>
              </a:path>
            </a:pathLst>
          </a:custGeom>
          <a:ln w="6940">
            <a:solidFill>
              <a:srgbClr val="000000"/>
            </a:solidFill>
          </a:ln>
        </p:spPr>
        <p:txBody>
          <a:bodyPr wrap="square" lIns="0" tIns="0" rIns="0" bIns="0" rtlCol="0">
            <a:noAutofit/>
          </a:bodyPr>
          <a:lstStyle/>
          <a:p>
            <a:endParaRPr/>
          </a:p>
        </p:txBody>
      </p:sp>
      <p:sp>
        <p:nvSpPr>
          <p:cNvPr id="9" name="object 9"/>
          <p:cNvSpPr/>
          <p:nvPr/>
        </p:nvSpPr>
        <p:spPr>
          <a:xfrm>
            <a:off x="4902796" y="5304040"/>
            <a:ext cx="2824778" cy="322025"/>
          </a:xfrm>
          <a:custGeom>
            <a:avLst/>
            <a:gdLst/>
            <a:ahLst/>
            <a:cxnLst/>
            <a:rect l="l" t="t" r="r" b="b"/>
            <a:pathLst>
              <a:path w="3299498" h="355420">
                <a:moveTo>
                  <a:pt x="0" y="355420"/>
                </a:moveTo>
                <a:lnTo>
                  <a:pt x="46857" y="339774"/>
                </a:lnTo>
                <a:lnTo>
                  <a:pt x="94247" y="330394"/>
                </a:lnTo>
                <a:lnTo>
                  <a:pt x="155683" y="319666"/>
                </a:lnTo>
                <a:lnTo>
                  <a:pt x="227025" y="308035"/>
                </a:lnTo>
                <a:lnTo>
                  <a:pt x="265117" y="302019"/>
                </a:lnTo>
                <a:lnTo>
                  <a:pt x="304134" y="295943"/>
                </a:lnTo>
                <a:lnTo>
                  <a:pt x="343557" y="289864"/>
                </a:lnTo>
                <a:lnTo>
                  <a:pt x="382870" y="283836"/>
                </a:lnTo>
                <a:lnTo>
                  <a:pt x="421555" y="277915"/>
                </a:lnTo>
                <a:lnTo>
                  <a:pt x="459094" y="272156"/>
                </a:lnTo>
                <a:lnTo>
                  <a:pt x="528666" y="261348"/>
                </a:lnTo>
                <a:lnTo>
                  <a:pt x="587446" y="251857"/>
                </a:lnTo>
                <a:lnTo>
                  <a:pt x="631296" y="244124"/>
                </a:lnTo>
                <a:lnTo>
                  <a:pt x="660445" y="237994"/>
                </a:lnTo>
                <a:lnTo>
                  <a:pt x="677615" y="234394"/>
                </a:lnTo>
                <a:lnTo>
                  <a:pt x="719742" y="225819"/>
                </a:lnTo>
                <a:lnTo>
                  <a:pt x="769964" y="215809"/>
                </a:lnTo>
                <a:lnTo>
                  <a:pt x="825537" y="204844"/>
                </a:lnTo>
                <a:lnTo>
                  <a:pt x="883716" y="193401"/>
                </a:lnTo>
                <a:lnTo>
                  <a:pt x="912925" y="187650"/>
                </a:lnTo>
                <a:lnTo>
                  <a:pt x="969867" y="176387"/>
                </a:lnTo>
                <a:lnTo>
                  <a:pt x="1022553" y="165842"/>
                </a:lnTo>
                <a:lnTo>
                  <a:pt x="1068239" y="156492"/>
                </a:lnTo>
                <a:lnTo>
                  <a:pt x="1117638" y="145756"/>
                </a:lnTo>
                <a:lnTo>
                  <a:pt x="1159902" y="134858"/>
                </a:lnTo>
                <a:lnTo>
                  <a:pt x="1213677" y="119882"/>
                </a:lnTo>
                <a:lnTo>
                  <a:pt x="1233557" y="114263"/>
                </a:lnTo>
                <a:lnTo>
                  <a:pt x="1254201" y="108430"/>
                </a:lnTo>
                <a:lnTo>
                  <a:pt x="1297260" y="96362"/>
                </a:lnTo>
                <a:lnTo>
                  <a:pt x="1341822" y="84156"/>
                </a:lnTo>
                <a:lnTo>
                  <a:pt x="1386854" y="72291"/>
                </a:lnTo>
                <a:lnTo>
                  <a:pt x="1431324" y="61244"/>
                </a:lnTo>
                <a:lnTo>
                  <a:pt x="1474200" y="51495"/>
                </a:lnTo>
                <a:lnTo>
                  <a:pt x="1514449" y="43521"/>
                </a:lnTo>
                <a:lnTo>
                  <a:pt x="1573239" y="35938"/>
                </a:lnTo>
                <a:lnTo>
                  <a:pt x="1633976" y="30126"/>
                </a:lnTo>
                <a:lnTo>
                  <a:pt x="1708754" y="24072"/>
                </a:lnTo>
                <a:lnTo>
                  <a:pt x="1750552" y="21050"/>
                </a:lnTo>
                <a:lnTo>
                  <a:pt x="1794833" y="18084"/>
                </a:lnTo>
                <a:lnTo>
                  <a:pt x="1841255" y="15212"/>
                </a:lnTo>
                <a:lnTo>
                  <a:pt x="1889476" y="12474"/>
                </a:lnTo>
                <a:lnTo>
                  <a:pt x="1939152" y="9906"/>
                </a:lnTo>
                <a:lnTo>
                  <a:pt x="1989943" y="7550"/>
                </a:lnTo>
                <a:lnTo>
                  <a:pt x="2041505" y="5442"/>
                </a:lnTo>
                <a:lnTo>
                  <a:pt x="2093496" y="3623"/>
                </a:lnTo>
                <a:lnTo>
                  <a:pt x="2145575" y="2130"/>
                </a:lnTo>
                <a:lnTo>
                  <a:pt x="2197398" y="1003"/>
                </a:lnTo>
                <a:lnTo>
                  <a:pt x="2248623" y="280"/>
                </a:lnTo>
                <a:lnTo>
                  <a:pt x="2298909" y="0"/>
                </a:lnTo>
                <a:lnTo>
                  <a:pt x="2347912" y="201"/>
                </a:lnTo>
                <a:lnTo>
                  <a:pt x="2398351" y="896"/>
                </a:lnTo>
                <a:lnTo>
                  <a:pt x="2447122" y="1984"/>
                </a:lnTo>
                <a:lnTo>
                  <a:pt x="2494183" y="3425"/>
                </a:lnTo>
                <a:lnTo>
                  <a:pt x="2539493" y="5176"/>
                </a:lnTo>
                <a:lnTo>
                  <a:pt x="2583010" y="7198"/>
                </a:lnTo>
                <a:lnTo>
                  <a:pt x="2624693" y="9448"/>
                </a:lnTo>
                <a:lnTo>
                  <a:pt x="2664501" y="11885"/>
                </a:lnTo>
                <a:lnTo>
                  <a:pt x="2738324" y="17156"/>
                </a:lnTo>
                <a:lnTo>
                  <a:pt x="2804149" y="22679"/>
                </a:lnTo>
                <a:lnTo>
                  <a:pt x="2861644" y="28124"/>
                </a:lnTo>
                <a:lnTo>
                  <a:pt x="2910479" y="33161"/>
                </a:lnTo>
                <a:lnTo>
                  <a:pt x="2950321" y="37458"/>
                </a:lnTo>
                <a:lnTo>
                  <a:pt x="2966767" y="39225"/>
                </a:lnTo>
                <a:lnTo>
                  <a:pt x="3014050" y="43643"/>
                </a:lnTo>
                <a:lnTo>
                  <a:pt x="3056305" y="47026"/>
                </a:lnTo>
                <a:lnTo>
                  <a:pt x="3096996" y="50038"/>
                </a:lnTo>
                <a:lnTo>
                  <a:pt x="3135600" y="52734"/>
                </a:lnTo>
                <a:lnTo>
                  <a:pt x="3171593" y="55173"/>
                </a:lnTo>
                <a:lnTo>
                  <a:pt x="3188447" y="56313"/>
                </a:lnTo>
                <a:lnTo>
                  <a:pt x="3233654" y="59502"/>
                </a:lnTo>
                <a:lnTo>
                  <a:pt x="3278991" y="63481"/>
                </a:lnTo>
                <a:lnTo>
                  <a:pt x="3294078" y="65480"/>
                </a:lnTo>
                <a:lnTo>
                  <a:pt x="3299498" y="66508"/>
                </a:lnTo>
              </a:path>
            </a:pathLst>
          </a:custGeom>
          <a:ln w="6934">
            <a:solidFill>
              <a:srgbClr val="000000"/>
            </a:solidFill>
          </a:ln>
        </p:spPr>
        <p:txBody>
          <a:bodyPr wrap="square" lIns="0" tIns="0" rIns="0" bIns="0" rtlCol="0">
            <a:noAutofit/>
          </a:bodyPr>
          <a:lstStyle/>
          <a:p>
            <a:endParaRPr/>
          </a:p>
        </p:txBody>
      </p:sp>
      <p:sp>
        <p:nvSpPr>
          <p:cNvPr id="10" name="object 10"/>
          <p:cNvSpPr/>
          <p:nvPr/>
        </p:nvSpPr>
        <p:spPr>
          <a:xfrm>
            <a:off x="4862742" y="525555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1" name="object 11"/>
          <p:cNvSpPr/>
          <p:nvPr/>
        </p:nvSpPr>
        <p:spPr>
          <a:xfrm>
            <a:off x="4862742" y="5612051"/>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2" name="object 12"/>
          <p:cNvSpPr/>
          <p:nvPr/>
        </p:nvSpPr>
        <p:spPr>
          <a:xfrm>
            <a:off x="4862742" y="543374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3" name="object 13"/>
          <p:cNvSpPr/>
          <p:nvPr/>
        </p:nvSpPr>
        <p:spPr>
          <a:xfrm>
            <a:off x="4862742" y="507971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4" name="object 14"/>
          <p:cNvSpPr/>
          <p:nvPr/>
        </p:nvSpPr>
        <p:spPr>
          <a:xfrm>
            <a:off x="4862742" y="596988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5" name="object 15"/>
          <p:cNvSpPr/>
          <p:nvPr/>
        </p:nvSpPr>
        <p:spPr>
          <a:xfrm>
            <a:off x="4862742" y="6147293"/>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6" name="object 16"/>
          <p:cNvSpPr/>
          <p:nvPr/>
        </p:nvSpPr>
        <p:spPr>
          <a:xfrm>
            <a:off x="7725839" y="525555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7" name="object 17"/>
          <p:cNvSpPr/>
          <p:nvPr/>
        </p:nvSpPr>
        <p:spPr>
          <a:xfrm>
            <a:off x="7725839" y="5612051"/>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8" name="object 18"/>
          <p:cNvSpPr/>
          <p:nvPr/>
        </p:nvSpPr>
        <p:spPr>
          <a:xfrm>
            <a:off x="7725839" y="543374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9" name="object 19"/>
          <p:cNvSpPr/>
          <p:nvPr/>
        </p:nvSpPr>
        <p:spPr>
          <a:xfrm>
            <a:off x="7725839" y="507971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0" name="object 20"/>
          <p:cNvSpPr/>
          <p:nvPr/>
        </p:nvSpPr>
        <p:spPr>
          <a:xfrm>
            <a:off x="7725839" y="596988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1" name="object 21"/>
          <p:cNvSpPr/>
          <p:nvPr/>
        </p:nvSpPr>
        <p:spPr>
          <a:xfrm>
            <a:off x="7725839" y="6147293"/>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2" name="object 22"/>
          <p:cNvSpPr/>
          <p:nvPr/>
        </p:nvSpPr>
        <p:spPr>
          <a:xfrm>
            <a:off x="7156783" y="2410509"/>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23" name="object 23"/>
          <p:cNvSpPr/>
          <p:nvPr/>
        </p:nvSpPr>
        <p:spPr>
          <a:xfrm>
            <a:off x="7156783" y="2410509"/>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24" name="object 24"/>
          <p:cNvSpPr/>
          <p:nvPr/>
        </p:nvSpPr>
        <p:spPr>
          <a:xfrm>
            <a:off x="5810680" y="3243492"/>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25" name="object 25"/>
          <p:cNvSpPr/>
          <p:nvPr/>
        </p:nvSpPr>
        <p:spPr>
          <a:xfrm>
            <a:off x="5810680" y="3243492"/>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26" name="object 26"/>
          <p:cNvSpPr/>
          <p:nvPr/>
        </p:nvSpPr>
        <p:spPr>
          <a:xfrm>
            <a:off x="6736585" y="1848118"/>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27" name="object 27"/>
          <p:cNvSpPr/>
          <p:nvPr/>
        </p:nvSpPr>
        <p:spPr>
          <a:xfrm>
            <a:off x="6736585" y="1848118"/>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28" name="object 28"/>
          <p:cNvSpPr/>
          <p:nvPr/>
        </p:nvSpPr>
        <p:spPr>
          <a:xfrm>
            <a:off x="7158265" y="3145951"/>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29" name="object 29"/>
          <p:cNvSpPr/>
          <p:nvPr/>
        </p:nvSpPr>
        <p:spPr>
          <a:xfrm>
            <a:off x="7158265" y="3145951"/>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30" name="object 30"/>
          <p:cNvSpPr/>
          <p:nvPr/>
        </p:nvSpPr>
        <p:spPr>
          <a:xfrm>
            <a:off x="6738566" y="2354429"/>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31" name="object 31"/>
          <p:cNvSpPr/>
          <p:nvPr/>
        </p:nvSpPr>
        <p:spPr>
          <a:xfrm>
            <a:off x="6738566" y="2354429"/>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32" name="object 32"/>
          <p:cNvSpPr/>
          <p:nvPr/>
        </p:nvSpPr>
        <p:spPr>
          <a:xfrm>
            <a:off x="5390856" y="2733254"/>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33" name="object 33"/>
          <p:cNvSpPr/>
          <p:nvPr/>
        </p:nvSpPr>
        <p:spPr>
          <a:xfrm>
            <a:off x="5390856" y="2733254"/>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34" name="object 34"/>
          <p:cNvSpPr/>
          <p:nvPr/>
        </p:nvSpPr>
        <p:spPr>
          <a:xfrm>
            <a:off x="5810680" y="3997075"/>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35" name="object 35"/>
          <p:cNvSpPr/>
          <p:nvPr/>
        </p:nvSpPr>
        <p:spPr>
          <a:xfrm>
            <a:off x="5810680" y="3997075"/>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36" name="object 36"/>
          <p:cNvSpPr/>
          <p:nvPr/>
        </p:nvSpPr>
        <p:spPr>
          <a:xfrm>
            <a:off x="6737118" y="4041180"/>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37" name="object 37"/>
          <p:cNvSpPr/>
          <p:nvPr/>
        </p:nvSpPr>
        <p:spPr>
          <a:xfrm>
            <a:off x="6737118" y="4041180"/>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38" name="object 38"/>
          <p:cNvSpPr/>
          <p:nvPr/>
        </p:nvSpPr>
        <p:spPr>
          <a:xfrm>
            <a:off x="6737917" y="4389976"/>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39" name="object 39"/>
          <p:cNvSpPr/>
          <p:nvPr/>
        </p:nvSpPr>
        <p:spPr>
          <a:xfrm>
            <a:off x="6737917" y="4389976"/>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40" name="object 40"/>
          <p:cNvSpPr/>
          <p:nvPr/>
        </p:nvSpPr>
        <p:spPr>
          <a:xfrm>
            <a:off x="6375139" y="4176051"/>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41" name="object 41"/>
          <p:cNvSpPr/>
          <p:nvPr/>
        </p:nvSpPr>
        <p:spPr>
          <a:xfrm>
            <a:off x="6375139" y="4176051"/>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42" name="object 42"/>
          <p:cNvSpPr/>
          <p:nvPr/>
        </p:nvSpPr>
        <p:spPr>
          <a:xfrm>
            <a:off x="6289585" y="3115474"/>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43" name="object 43"/>
          <p:cNvSpPr/>
          <p:nvPr/>
        </p:nvSpPr>
        <p:spPr>
          <a:xfrm>
            <a:off x="6289585" y="3115474"/>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44" name="object 44"/>
          <p:cNvSpPr/>
          <p:nvPr/>
        </p:nvSpPr>
        <p:spPr>
          <a:xfrm>
            <a:off x="6331376" y="4008064"/>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45" name="object 45"/>
          <p:cNvSpPr/>
          <p:nvPr/>
        </p:nvSpPr>
        <p:spPr>
          <a:xfrm>
            <a:off x="6331376" y="4008064"/>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46" name="object 46"/>
          <p:cNvSpPr/>
          <p:nvPr/>
        </p:nvSpPr>
        <p:spPr>
          <a:xfrm>
            <a:off x="6375371" y="4434732"/>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47" name="object 47"/>
          <p:cNvSpPr/>
          <p:nvPr/>
        </p:nvSpPr>
        <p:spPr>
          <a:xfrm>
            <a:off x="6375371" y="4434732"/>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48" name="object 48"/>
          <p:cNvSpPr/>
          <p:nvPr/>
        </p:nvSpPr>
        <p:spPr>
          <a:xfrm>
            <a:off x="6291809" y="3626759"/>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49" name="object 49"/>
          <p:cNvSpPr/>
          <p:nvPr/>
        </p:nvSpPr>
        <p:spPr>
          <a:xfrm>
            <a:off x="6291809" y="3626759"/>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50" name="object 50"/>
          <p:cNvSpPr/>
          <p:nvPr/>
        </p:nvSpPr>
        <p:spPr>
          <a:xfrm>
            <a:off x="6374381" y="1812107"/>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51" name="object 51"/>
          <p:cNvSpPr/>
          <p:nvPr/>
        </p:nvSpPr>
        <p:spPr>
          <a:xfrm>
            <a:off x="6374381" y="1812107"/>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52" name="object 52"/>
          <p:cNvSpPr/>
          <p:nvPr/>
        </p:nvSpPr>
        <p:spPr>
          <a:xfrm>
            <a:off x="6371413" y="2521471"/>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53" name="object 53"/>
          <p:cNvSpPr/>
          <p:nvPr/>
        </p:nvSpPr>
        <p:spPr>
          <a:xfrm>
            <a:off x="6371413" y="2521471"/>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54" name="object 54"/>
          <p:cNvSpPr/>
          <p:nvPr/>
        </p:nvSpPr>
        <p:spPr>
          <a:xfrm>
            <a:off x="6332843" y="2806158"/>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55" name="object 55"/>
          <p:cNvSpPr/>
          <p:nvPr/>
        </p:nvSpPr>
        <p:spPr>
          <a:xfrm>
            <a:off x="6332843" y="2806158"/>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56" name="object 56"/>
          <p:cNvSpPr/>
          <p:nvPr/>
        </p:nvSpPr>
        <p:spPr>
          <a:xfrm>
            <a:off x="5811670" y="5512875"/>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57" name="object 57"/>
          <p:cNvSpPr/>
          <p:nvPr/>
        </p:nvSpPr>
        <p:spPr>
          <a:xfrm>
            <a:off x="5811670" y="5512875"/>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58" name="object 58"/>
          <p:cNvSpPr/>
          <p:nvPr/>
        </p:nvSpPr>
        <p:spPr>
          <a:xfrm>
            <a:off x="6418902" y="5237083"/>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59" name="object 59"/>
          <p:cNvSpPr/>
          <p:nvPr/>
        </p:nvSpPr>
        <p:spPr>
          <a:xfrm>
            <a:off x="6418902" y="5237083"/>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60" name="object 60"/>
          <p:cNvSpPr/>
          <p:nvPr/>
        </p:nvSpPr>
        <p:spPr>
          <a:xfrm>
            <a:off x="6739330" y="5330759"/>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61" name="object 61"/>
          <p:cNvSpPr/>
          <p:nvPr/>
        </p:nvSpPr>
        <p:spPr>
          <a:xfrm>
            <a:off x="6739330" y="5330759"/>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62" name="object 62"/>
          <p:cNvSpPr/>
          <p:nvPr/>
        </p:nvSpPr>
        <p:spPr>
          <a:xfrm>
            <a:off x="6288356" y="5500316"/>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63" name="object 63"/>
          <p:cNvSpPr/>
          <p:nvPr/>
        </p:nvSpPr>
        <p:spPr>
          <a:xfrm>
            <a:off x="6288356" y="5500316"/>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64" name="object 64"/>
          <p:cNvSpPr/>
          <p:nvPr/>
        </p:nvSpPr>
        <p:spPr>
          <a:xfrm>
            <a:off x="6329401" y="5416586"/>
            <a:ext cx="26703" cy="28260"/>
          </a:xfrm>
          <a:custGeom>
            <a:avLst/>
            <a:gdLst/>
            <a:ahLst/>
            <a:cxnLst/>
            <a:rect l="l" t="t" r="r" b="b"/>
            <a:pathLst>
              <a:path w="31191" h="31191">
                <a:moveTo>
                  <a:pt x="24206" y="0"/>
                </a:moveTo>
                <a:lnTo>
                  <a:pt x="6985" y="0"/>
                </a:lnTo>
                <a:lnTo>
                  <a:pt x="0" y="6984"/>
                </a:lnTo>
                <a:lnTo>
                  <a:pt x="0" y="24206"/>
                </a:lnTo>
                <a:lnTo>
                  <a:pt x="6985" y="31191"/>
                </a:lnTo>
                <a:lnTo>
                  <a:pt x="24206" y="31191"/>
                </a:lnTo>
                <a:lnTo>
                  <a:pt x="31191" y="24206"/>
                </a:lnTo>
                <a:lnTo>
                  <a:pt x="31191" y="6984"/>
                </a:lnTo>
                <a:lnTo>
                  <a:pt x="24206" y="0"/>
                </a:lnTo>
                <a:close/>
              </a:path>
            </a:pathLst>
          </a:custGeom>
          <a:solidFill>
            <a:srgbClr val="ED1D24"/>
          </a:solidFill>
        </p:spPr>
        <p:txBody>
          <a:bodyPr wrap="square" lIns="0" tIns="0" rIns="0" bIns="0" rtlCol="0">
            <a:noAutofit/>
          </a:bodyPr>
          <a:lstStyle/>
          <a:p>
            <a:endParaRPr/>
          </a:p>
        </p:txBody>
      </p:sp>
      <p:sp>
        <p:nvSpPr>
          <p:cNvPr id="65" name="object 65"/>
          <p:cNvSpPr/>
          <p:nvPr/>
        </p:nvSpPr>
        <p:spPr>
          <a:xfrm>
            <a:off x="6329401" y="5416586"/>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4"/>
                </a:lnTo>
                <a:lnTo>
                  <a:pt x="6985" y="0"/>
                </a:lnTo>
                <a:lnTo>
                  <a:pt x="15595" y="0"/>
                </a:lnTo>
                <a:lnTo>
                  <a:pt x="24206" y="0"/>
                </a:lnTo>
                <a:lnTo>
                  <a:pt x="31191" y="6984"/>
                </a:lnTo>
                <a:lnTo>
                  <a:pt x="31191" y="15595"/>
                </a:lnTo>
                <a:close/>
              </a:path>
            </a:pathLst>
          </a:custGeom>
          <a:ln w="3467">
            <a:solidFill>
              <a:srgbClr val="ED1D24"/>
            </a:solidFill>
          </a:ln>
        </p:spPr>
        <p:txBody>
          <a:bodyPr wrap="square" lIns="0" tIns="0" rIns="0" bIns="0" rtlCol="0">
            <a:noAutofit/>
          </a:bodyPr>
          <a:lstStyle/>
          <a:p>
            <a:endParaRPr/>
          </a:p>
        </p:txBody>
      </p:sp>
      <p:sp>
        <p:nvSpPr>
          <p:cNvPr id="66" name="object 66"/>
          <p:cNvSpPr/>
          <p:nvPr/>
        </p:nvSpPr>
        <p:spPr>
          <a:xfrm>
            <a:off x="6238909" y="5598701"/>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67" name="object 67"/>
          <p:cNvSpPr/>
          <p:nvPr/>
        </p:nvSpPr>
        <p:spPr>
          <a:xfrm>
            <a:off x="6238909" y="5598701"/>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68" name="object 68"/>
          <p:cNvSpPr/>
          <p:nvPr/>
        </p:nvSpPr>
        <p:spPr>
          <a:xfrm>
            <a:off x="7574032" y="5497696"/>
            <a:ext cx="26703" cy="28260"/>
          </a:xfrm>
          <a:custGeom>
            <a:avLst/>
            <a:gdLst/>
            <a:ahLst/>
            <a:cxnLst/>
            <a:rect l="l" t="t" r="r" b="b"/>
            <a:pathLst>
              <a:path w="31191" h="31191">
                <a:moveTo>
                  <a:pt x="24206" y="0"/>
                </a:moveTo>
                <a:lnTo>
                  <a:pt x="6985" y="0"/>
                </a:lnTo>
                <a:lnTo>
                  <a:pt x="0" y="6985"/>
                </a:lnTo>
                <a:lnTo>
                  <a:pt x="0" y="24206"/>
                </a:lnTo>
                <a:lnTo>
                  <a:pt x="6985" y="31191"/>
                </a:lnTo>
                <a:lnTo>
                  <a:pt x="24206" y="31191"/>
                </a:lnTo>
                <a:lnTo>
                  <a:pt x="31191" y="24206"/>
                </a:lnTo>
                <a:lnTo>
                  <a:pt x="31191" y="6985"/>
                </a:lnTo>
                <a:lnTo>
                  <a:pt x="24206" y="0"/>
                </a:lnTo>
                <a:close/>
              </a:path>
            </a:pathLst>
          </a:custGeom>
          <a:solidFill>
            <a:srgbClr val="ED1D24"/>
          </a:solidFill>
        </p:spPr>
        <p:txBody>
          <a:bodyPr wrap="square" lIns="0" tIns="0" rIns="0" bIns="0" rtlCol="0">
            <a:noAutofit/>
          </a:bodyPr>
          <a:lstStyle/>
          <a:p>
            <a:endParaRPr/>
          </a:p>
        </p:txBody>
      </p:sp>
      <p:sp>
        <p:nvSpPr>
          <p:cNvPr id="69" name="object 69"/>
          <p:cNvSpPr/>
          <p:nvPr/>
        </p:nvSpPr>
        <p:spPr>
          <a:xfrm>
            <a:off x="7574032" y="5497696"/>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5"/>
                </a:lnTo>
                <a:lnTo>
                  <a:pt x="6985" y="0"/>
                </a:lnTo>
                <a:lnTo>
                  <a:pt x="15595" y="0"/>
                </a:lnTo>
                <a:lnTo>
                  <a:pt x="24206" y="0"/>
                </a:lnTo>
                <a:lnTo>
                  <a:pt x="31191" y="6985"/>
                </a:lnTo>
                <a:lnTo>
                  <a:pt x="31191" y="15595"/>
                </a:lnTo>
                <a:close/>
              </a:path>
            </a:pathLst>
          </a:custGeom>
          <a:ln w="3467">
            <a:solidFill>
              <a:srgbClr val="ED1D24"/>
            </a:solidFill>
          </a:ln>
        </p:spPr>
        <p:txBody>
          <a:bodyPr wrap="square" lIns="0" tIns="0" rIns="0" bIns="0" rtlCol="0">
            <a:noAutofit/>
          </a:bodyPr>
          <a:lstStyle/>
          <a:p>
            <a:endParaRPr/>
          </a:p>
        </p:txBody>
      </p:sp>
      <p:sp>
        <p:nvSpPr>
          <p:cNvPr id="70" name="object 70"/>
          <p:cNvSpPr/>
          <p:nvPr/>
        </p:nvSpPr>
        <p:spPr>
          <a:xfrm>
            <a:off x="5392341" y="5422865"/>
            <a:ext cx="26703" cy="28260"/>
          </a:xfrm>
          <a:custGeom>
            <a:avLst/>
            <a:gdLst/>
            <a:ahLst/>
            <a:cxnLst/>
            <a:rect l="l" t="t" r="r" b="b"/>
            <a:pathLst>
              <a:path w="31191" h="31191">
                <a:moveTo>
                  <a:pt x="24206" y="0"/>
                </a:moveTo>
                <a:lnTo>
                  <a:pt x="6985" y="0"/>
                </a:lnTo>
                <a:lnTo>
                  <a:pt x="0" y="6984"/>
                </a:lnTo>
                <a:lnTo>
                  <a:pt x="0" y="24206"/>
                </a:lnTo>
                <a:lnTo>
                  <a:pt x="6985" y="31191"/>
                </a:lnTo>
                <a:lnTo>
                  <a:pt x="24206" y="31191"/>
                </a:lnTo>
                <a:lnTo>
                  <a:pt x="31191" y="24206"/>
                </a:lnTo>
                <a:lnTo>
                  <a:pt x="31191" y="6984"/>
                </a:lnTo>
                <a:lnTo>
                  <a:pt x="24206" y="0"/>
                </a:lnTo>
                <a:close/>
              </a:path>
            </a:pathLst>
          </a:custGeom>
          <a:solidFill>
            <a:srgbClr val="ED1D24"/>
          </a:solidFill>
        </p:spPr>
        <p:txBody>
          <a:bodyPr wrap="square" lIns="0" tIns="0" rIns="0" bIns="0" rtlCol="0">
            <a:noAutofit/>
          </a:bodyPr>
          <a:lstStyle/>
          <a:p>
            <a:endParaRPr/>
          </a:p>
        </p:txBody>
      </p:sp>
      <p:sp>
        <p:nvSpPr>
          <p:cNvPr id="71" name="object 71"/>
          <p:cNvSpPr/>
          <p:nvPr/>
        </p:nvSpPr>
        <p:spPr>
          <a:xfrm>
            <a:off x="5392341" y="5422865"/>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4"/>
                </a:lnTo>
                <a:lnTo>
                  <a:pt x="6985" y="0"/>
                </a:lnTo>
                <a:lnTo>
                  <a:pt x="15595" y="0"/>
                </a:lnTo>
                <a:lnTo>
                  <a:pt x="24206" y="0"/>
                </a:lnTo>
                <a:lnTo>
                  <a:pt x="31191" y="6984"/>
                </a:lnTo>
                <a:lnTo>
                  <a:pt x="31191" y="15595"/>
                </a:lnTo>
                <a:close/>
              </a:path>
            </a:pathLst>
          </a:custGeom>
          <a:ln w="3467">
            <a:solidFill>
              <a:srgbClr val="ED1D24"/>
            </a:solidFill>
          </a:ln>
        </p:spPr>
        <p:txBody>
          <a:bodyPr wrap="square" lIns="0" tIns="0" rIns="0" bIns="0" rtlCol="0">
            <a:noAutofit/>
          </a:bodyPr>
          <a:lstStyle/>
          <a:p>
            <a:endParaRPr/>
          </a:p>
        </p:txBody>
      </p:sp>
      <p:sp>
        <p:nvSpPr>
          <p:cNvPr id="72" name="object 72"/>
          <p:cNvSpPr/>
          <p:nvPr/>
        </p:nvSpPr>
        <p:spPr>
          <a:xfrm>
            <a:off x="7156685" y="5416586"/>
            <a:ext cx="26703" cy="28260"/>
          </a:xfrm>
          <a:custGeom>
            <a:avLst/>
            <a:gdLst/>
            <a:ahLst/>
            <a:cxnLst/>
            <a:rect l="l" t="t" r="r" b="b"/>
            <a:pathLst>
              <a:path w="31191" h="31191">
                <a:moveTo>
                  <a:pt x="24206" y="0"/>
                </a:moveTo>
                <a:lnTo>
                  <a:pt x="6985" y="0"/>
                </a:lnTo>
                <a:lnTo>
                  <a:pt x="0" y="6984"/>
                </a:lnTo>
                <a:lnTo>
                  <a:pt x="0" y="24206"/>
                </a:lnTo>
                <a:lnTo>
                  <a:pt x="6985" y="31191"/>
                </a:lnTo>
                <a:lnTo>
                  <a:pt x="24206" y="31191"/>
                </a:lnTo>
                <a:lnTo>
                  <a:pt x="31191" y="24206"/>
                </a:lnTo>
                <a:lnTo>
                  <a:pt x="31191" y="6984"/>
                </a:lnTo>
                <a:lnTo>
                  <a:pt x="24206" y="0"/>
                </a:lnTo>
                <a:close/>
              </a:path>
            </a:pathLst>
          </a:custGeom>
          <a:solidFill>
            <a:srgbClr val="ED1D24"/>
          </a:solidFill>
        </p:spPr>
        <p:txBody>
          <a:bodyPr wrap="square" lIns="0" tIns="0" rIns="0" bIns="0" rtlCol="0">
            <a:noAutofit/>
          </a:bodyPr>
          <a:lstStyle/>
          <a:p>
            <a:endParaRPr/>
          </a:p>
        </p:txBody>
      </p:sp>
      <p:sp>
        <p:nvSpPr>
          <p:cNvPr id="73" name="object 73"/>
          <p:cNvSpPr/>
          <p:nvPr/>
        </p:nvSpPr>
        <p:spPr>
          <a:xfrm>
            <a:off x="7156685" y="5416586"/>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4"/>
                </a:lnTo>
                <a:lnTo>
                  <a:pt x="6985" y="0"/>
                </a:lnTo>
                <a:lnTo>
                  <a:pt x="15595" y="0"/>
                </a:lnTo>
                <a:lnTo>
                  <a:pt x="24206" y="0"/>
                </a:lnTo>
                <a:lnTo>
                  <a:pt x="31191" y="6984"/>
                </a:lnTo>
                <a:lnTo>
                  <a:pt x="31191" y="15595"/>
                </a:lnTo>
                <a:close/>
              </a:path>
            </a:pathLst>
          </a:custGeom>
          <a:ln w="3467">
            <a:solidFill>
              <a:srgbClr val="ED1D24"/>
            </a:solidFill>
          </a:ln>
        </p:spPr>
        <p:txBody>
          <a:bodyPr wrap="square" lIns="0" tIns="0" rIns="0" bIns="0" rtlCol="0">
            <a:noAutofit/>
          </a:bodyPr>
          <a:lstStyle/>
          <a:p>
            <a:endParaRPr/>
          </a:p>
        </p:txBody>
      </p:sp>
      <p:sp>
        <p:nvSpPr>
          <p:cNvPr id="74" name="object 74"/>
          <p:cNvSpPr/>
          <p:nvPr/>
        </p:nvSpPr>
        <p:spPr>
          <a:xfrm>
            <a:off x="6375388" y="5328667"/>
            <a:ext cx="26703" cy="28260"/>
          </a:xfrm>
          <a:custGeom>
            <a:avLst/>
            <a:gdLst/>
            <a:ahLst/>
            <a:cxnLst/>
            <a:rect l="l" t="t" r="r" b="b"/>
            <a:pathLst>
              <a:path w="31191" h="31191">
                <a:moveTo>
                  <a:pt x="24206" y="0"/>
                </a:moveTo>
                <a:lnTo>
                  <a:pt x="6985" y="0"/>
                </a:lnTo>
                <a:lnTo>
                  <a:pt x="0" y="6984"/>
                </a:lnTo>
                <a:lnTo>
                  <a:pt x="0" y="24206"/>
                </a:lnTo>
                <a:lnTo>
                  <a:pt x="6985" y="31191"/>
                </a:lnTo>
                <a:lnTo>
                  <a:pt x="24206" y="31191"/>
                </a:lnTo>
                <a:lnTo>
                  <a:pt x="31191" y="24206"/>
                </a:lnTo>
                <a:lnTo>
                  <a:pt x="31191" y="6984"/>
                </a:lnTo>
                <a:lnTo>
                  <a:pt x="24206" y="0"/>
                </a:lnTo>
                <a:close/>
              </a:path>
            </a:pathLst>
          </a:custGeom>
          <a:solidFill>
            <a:srgbClr val="ED1D24"/>
          </a:solidFill>
        </p:spPr>
        <p:txBody>
          <a:bodyPr wrap="square" lIns="0" tIns="0" rIns="0" bIns="0" rtlCol="0">
            <a:noAutofit/>
          </a:bodyPr>
          <a:lstStyle/>
          <a:p>
            <a:endParaRPr/>
          </a:p>
        </p:txBody>
      </p:sp>
      <p:sp>
        <p:nvSpPr>
          <p:cNvPr id="75" name="object 75"/>
          <p:cNvSpPr/>
          <p:nvPr/>
        </p:nvSpPr>
        <p:spPr>
          <a:xfrm>
            <a:off x="6375388" y="5328667"/>
            <a:ext cx="26703" cy="28260"/>
          </a:xfrm>
          <a:custGeom>
            <a:avLst/>
            <a:gdLst/>
            <a:ahLst/>
            <a:cxnLst/>
            <a:rect l="l" t="t" r="r" b="b"/>
            <a:pathLst>
              <a:path w="31191" h="31191">
                <a:moveTo>
                  <a:pt x="31191" y="15595"/>
                </a:moveTo>
                <a:lnTo>
                  <a:pt x="31191" y="24206"/>
                </a:lnTo>
                <a:lnTo>
                  <a:pt x="24206" y="31191"/>
                </a:lnTo>
                <a:lnTo>
                  <a:pt x="15595" y="31191"/>
                </a:lnTo>
                <a:lnTo>
                  <a:pt x="6985" y="31191"/>
                </a:lnTo>
                <a:lnTo>
                  <a:pt x="0" y="24206"/>
                </a:lnTo>
                <a:lnTo>
                  <a:pt x="0" y="15595"/>
                </a:lnTo>
                <a:lnTo>
                  <a:pt x="0" y="6984"/>
                </a:lnTo>
                <a:lnTo>
                  <a:pt x="6985" y="0"/>
                </a:lnTo>
                <a:lnTo>
                  <a:pt x="15595" y="0"/>
                </a:lnTo>
                <a:lnTo>
                  <a:pt x="24206" y="0"/>
                </a:lnTo>
                <a:lnTo>
                  <a:pt x="31191" y="6984"/>
                </a:lnTo>
                <a:lnTo>
                  <a:pt x="31191" y="15595"/>
                </a:lnTo>
                <a:close/>
              </a:path>
            </a:pathLst>
          </a:custGeom>
          <a:ln w="3467">
            <a:solidFill>
              <a:srgbClr val="ED1D24"/>
            </a:solidFill>
          </a:ln>
        </p:spPr>
        <p:txBody>
          <a:bodyPr wrap="square" lIns="0" tIns="0" rIns="0" bIns="0" rtlCol="0">
            <a:noAutofit/>
          </a:bodyPr>
          <a:lstStyle/>
          <a:p>
            <a:endParaRPr/>
          </a:p>
        </p:txBody>
      </p:sp>
      <p:sp>
        <p:nvSpPr>
          <p:cNvPr id="76" name="object 76"/>
          <p:cNvSpPr/>
          <p:nvPr/>
        </p:nvSpPr>
        <p:spPr>
          <a:xfrm>
            <a:off x="6345667" y="1671172"/>
            <a:ext cx="0" cy="519112"/>
          </a:xfrm>
          <a:custGeom>
            <a:avLst/>
            <a:gdLst/>
            <a:ahLst/>
            <a:cxnLst/>
            <a:rect l="l" t="t" r="r" b="b"/>
            <a:pathLst>
              <a:path h="572946">
                <a:moveTo>
                  <a:pt x="0" y="0"/>
                </a:moveTo>
                <a:lnTo>
                  <a:pt x="0" y="572946"/>
                </a:lnTo>
              </a:path>
            </a:pathLst>
          </a:custGeom>
          <a:ln w="6934">
            <a:solidFill>
              <a:srgbClr val="000000"/>
            </a:solidFill>
          </a:ln>
        </p:spPr>
        <p:txBody>
          <a:bodyPr wrap="square" lIns="0" tIns="0" rIns="0" bIns="0" rtlCol="0">
            <a:noAutofit/>
          </a:bodyPr>
          <a:lstStyle/>
          <a:p>
            <a:endParaRPr/>
          </a:p>
        </p:txBody>
      </p:sp>
      <p:sp>
        <p:nvSpPr>
          <p:cNvPr id="77" name="object 77"/>
          <p:cNvSpPr/>
          <p:nvPr/>
        </p:nvSpPr>
        <p:spPr>
          <a:xfrm>
            <a:off x="6345667" y="2253089"/>
            <a:ext cx="0" cy="3173229"/>
          </a:xfrm>
          <a:custGeom>
            <a:avLst/>
            <a:gdLst/>
            <a:ahLst/>
            <a:cxnLst/>
            <a:rect l="l" t="t" r="r" b="b"/>
            <a:pathLst>
              <a:path h="3502305">
                <a:moveTo>
                  <a:pt x="0" y="0"/>
                </a:moveTo>
                <a:lnTo>
                  <a:pt x="0" y="3502305"/>
                </a:lnTo>
              </a:path>
            </a:pathLst>
          </a:custGeom>
          <a:ln w="6934">
            <a:solidFill>
              <a:srgbClr val="000000"/>
            </a:solidFill>
          </a:ln>
        </p:spPr>
        <p:txBody>
          <a:bodyPr wrap="square" lIns="0" tIns="0" rIns="0" bIns="0" rtlCol="0">
            <a:noAutofit/>
          </a:bodyPr>
          <a:lstStyle/>
          <a:p>
            <a:endParaRPr/>
          </a:p>
        </p:txBody>
      </p:sp>
      <p:sp>
        <p:nvSpPr>
          <p:cNvPr id="78" name="object 78"/>
          <p:cNvSpPr/>
          <p:nvPr/>
        </p:nvSpPr>
        <p:spPr>
          <a:xfrm>
            <a:off x="6321399" y="5401224"/>
            <a:ext cx="48535" cy="31908"/>
          </a:xfrm>
          <a:custGeom>
            <a:avLst/>
            <a:gdLst/>
            <a:ahLst/>
            <a:cxnLst/>
            <a:rect l="l" t="t" r="r" b="b"/>
            <a:pathLst>
              <a:path w="56692" h="35217">
                <a:moveTo>
                  <a:pt x="5067" y="0"/>
                </a:moveTo>
                <a:lnTo>
                  <a:pt x="0" y="4737"/>
                </a:lnTo>
                <a:lnTo>
                  <a:pt x="28346" y="35217"/>
                </a:lnTo>
                <a:lnTo>
                  <a:pt x="37807" y="25044"/>
                </a:lnTo>
                <a:lnTo>
                  <a:pt x="28346" y="25044"/>
                </a:lnTo>
                <a:lnTo>
                  <a:pt x="5067" y="0"/>
                </a:lnTo>
                <a:close/>
              </a:path>
              <a:path w="56692" h="35217">
                <a:moveTo>
                  <a:pt x="51612" y="0"/>
                </a:moveTo>
                <a:lnTo>
                  <a:pt x="28346" y="25044"/>
                </a:lnTo>
                <a:lnTo>
                  <a:pt x="37807" y="25044"/>
                </a:lnTo>
                <a:lnTo>
                  <a:pt x="56692" y="4737"/>
                </a:lnTo>
                <a:lnTo>
                  <a:pt x="51612" y="0"/>
                </a:lnTo>
                <a:close/>
              </a:path>
            </a:pathLst>
          </a:custGeom>
          <a:solidFill>
            <a:srgbClr val="000000"/>
          </a:solidFill>
        </p:spPr>
        <p:txBody>
          <a:bodyPr wrap="square" lIns="0" tIns="0" rIns="0" bIns="0" rtlCol="0">
            <a:noAutofit/>
          </a:bodyPr>
          <a:lstStyle/>
          <a:p>
            <a:endParaRPr/>
          </a:p>
        </p:txBody>
      </p:sp>
      <p:sp>
        <p:nvSpPr>
          <p:cNvPr id="79" name="object 79"/>
          <p:cNvSpPr/>
          <p:nvPr/>
        </p:nvSpPr>
        <p:spPr>
          <a:xfrm>
            <a:off x="6305113" y="1669906"/>
            <a:ext cx="0" cy="520379"/>
          </a:xfrm>
          <a:custGeom>
            <a:avLst/>
            <a:gdLst/>
            <a:ahLst/>
            <a:cxnLst/>
            <a:rect l="l" t="t" r="r" b="b"/>
            <a:pathLst>
              <a:path h="574344">
                <a:moveTo>
                  <a:pt x="0" y="0"/>
                </a:moveTo>
                <a:lnTo>
                  <a:pt x="0" y="574344"/>
                </a:lnTo>
              </a:path>
            </a:pathLst>
          </a:custGeom>
          <a:ln w="6934">
            <a:solidFill>
              <a:srgbClr val="000000"/>
            </a:solidFill>
          </a:ln>
        </p:spPr>
        <p:txBody>
          <a:bodyPr wrap="square" lIns="0" tIns="0" rIns="0" bIns="0" rtlCol="0">
            <a:noAutofit/>
          </a:bodyPr>
          <a:lstStyle/>
          <a:p>
            <a:endParaRPr/>
          </a:p>
        </p:txBody>
      </p:sp>
      <p:sp>
        <p:nvSpPr>
          <p:cNvPr id="80" name="object 80"/>
          <p:cNvSpPr/>
          <p:nvPr/>
        </p:nvSpPr>
        <p:spPr>
          <a:xfrm>
            <a:off x="6305113" y="2253088"/>
            <a:ext cx="0" cy="3258021"/>
          </a:xfrm>
          <a:custGeom>
            <a:avLst/>
            <a:gdLst/>
            <a:ahLst/>
            <a:cxnLst/>
            <a:rect l="l" t="t" r="r" b="b"/>
            <a:pathLst>
              <a:path h="3595890">
                <a:moveTo>
                  <a:pt x="0" y="0"/>
                </a:moveTo>
                <a:lnTo>
                  <a:pt x="0" y="3595890"/>
                </a:lnTo>
              </a:path>
            </a:pathLst>
          </a:custGeom>
          <a:ln w="6934">
            <a:solidFill>
              <a:srgbClr val="000000"/>
            </a:solidFill>
          </a:ln>
        </p:spPr>
        <p:txBody>
          <a:bodyPr wrap="square" lIns="0" tIns="0" rIns="0" bIns="0" rtlCol="0">
            <a:noAutofit/>
          </a:bodyPr>
          <a:lstStyle/>
          <a:p>
            <a:endParaRPr/>
          </a:p>
        </p:txBody>
      </p:sp>
      <p:sp>
        <p:nvSpPr>
          <p:cNvPr id="81" name="object 81"/>
          <p:cNvSpPr/>
          <p:nvPr/>
        </p:nvSpPr>
        <p:spPr>
          <a:xfrm>
            <a:off x="6280844" y="5486013"/>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82" name="object 82"/>
          <p:cNvSpPr/>
          <p:nvPr/>
        </p:nvSpPr>
        <p:spPr>
          <a:xfrm>
            <a:off x="6430712" y="1669905"/>
            <a:ext cx="0" cy="344544"/>
          </a:xfrm>
          <a:custGeom>
            <a:avLst/>
            <a:gdLst/>
            <a:ahLst/>
            <a:cxnLst/>
            <a:rect l="l" t="t" r="r" b="b"/>
            <a:pathLst>
              <a:path h="380274">
                <a:moveTo>
                  <a:pt x="0" y="0"/>
                </a:moveTo>
                <a:lnTo>
                  <a:pt x="0" y="380274"/>
                </a:lnTo>
              </a:path>
            </a:pathLst>
          </a:custGeom>
          <a:ln w="6934">
            <a:solidFill>
              <a:srgbClr val="000000"/>
            </a:solidFill>
          </a:ln>
        </p:spPr>
        <p:txBody>
          <a:bodyPr wrap="square" lIns="0" tIns="0" rIns="0" bIns="0" rtlCol="0">
            <a:noAutofit/>
          </a:bodyPr>
          <a:lstStyle/>
          <a:p>
            <a:endParaRPr/>
          </a:p>
        </p:txBody>
      </p:sp>
      <p:sp>
        <p:nvSpPr>
          <p:cNvPr id="83" name="object 83"/>
          <p:cNvSpPr/>
          <p:nvPr/>
        </p:nvSpPr>
        <p:spPr>
          <a:xfrm>
            <a:off x="6430712" y="2077253"/>
            <a:ext cx="0" cy="3169041"/>
          </a:xfrm>
          <a:custGeom>
            <a:avLst/>
            <a:gdLst/>
            <a:ahLst/>
            <a:cxnLst/>
            <a:rect l="l" t="t" r="r" b="b"/>
            <a:pathLst>
              <a:path h="3497682">
                <a:moveTo>
                  <a:pt x="0" y="0"/>
                </a:moveTo>
                <a:lnTo>
                  <a:pt x="0" y="3497682"/>
                </a:lnTo>
              </a:path>
            </a:pathLst>
          </a:custGeom>
          <a:ln w="6934">
            <a:solidFill>
              <a:srgbClr val="000000"/>
            </a:solidFill>
          </a:ln>
        </p:spPr>
        <p:txBody>
          <a:bodyPr wrap="square" lIns="0" tIns="0" rIns="0" bIns="0" rtlCol="0">
            <a:noAutofit/>
          </a:bodyPr>
          <a:lstStyle/>
          <a:p>
            <a:endParaRPr/>
          </a:p>
        </p:txBody>
      </p:sp>
      <p:sp>
        <p:nvSpPr>
          <p:cNvPr id="84" name="object 84"/>
          <p:cNvSpPr/>
          <p:nvPr/>
        </p:nvSpPr>
        <p:spPr>
          <a:xfrm>
            <a:off x="6406444" y="5221204"/>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85" name="object 85"/>
          <p:cNvSpPr/>
          <p:nvPr/>
        </p:nvSpPr>
        <p:spPr>
          <a:xfrm>
            <a:off x="6388184" y="1674312"/>
            <a:ext cx="0" cy="515972"/>
          </a:xfrm>
          <a:custGeom>
            <a:avLst/>
            <a:gdLst/>
            <a:ahLst/>
            <a:cxnLst/>
            <a:rect l="l" t="t" r="r" b="b"/>
            <a:pathLst>
              <a:path h="569480">
                <a:moveTo>
                  <a:pt x="0" y="0"/>
                </a:moveTo>
                <a:lnTo>
                  <a:pt x="0" y="569480"/>
                </a:lnTo>
              </a:path>
            </a:pathLst>
          </a:custGeom>
          <a:ln w="6934">
            <a:solidFill>
              <a:srgbClr val="000000"/>
            </a:solidFill>
          </a:ln>
        </p:spPr>
        <p:txBody>
          <a:bodyPr wrap="square" lIns="0" tIns="0" rIns="0" bIns="0" rtlCol="0">
            <a:noAutofit/>
          </a:bodyPr>
          <a:lstStyle/>
          <a:p>
            <a:endParaRPr/>
          </a:p>
        </p:txBody>
      </p:sp>
      <p:sp>
        <p:nvSpPr>
          <p:cNvPr id="86" name="object 86"/>
          <p:cNvSpPr/>
          <p:nvPr/>
        </p:nvSpPr>
        <p:spPr>
          <a:xfrm>
            <a:off x="6388184" y="2253088"/>
            <a:ext cx="0" cy="3084270"/>
          </a:xfrm>
          <a:custGeom>
            <a:avLst/>
            <a:gdLst/>
            <a:ahLst/>
            <a:cxnLst/>
            <a:rect l="l" t="t" r="r" b="b"/>
            <a:pathLst>
              <a:path h="3404120">
                <a:moveTo>
                  <a:pt x="0" y="0"/>
                </a:moveTo>
                <a:lnTo>
                  <a:pt x="0" y="3404120"/>
                </a:lnTo>
              </a:path>
            </a:pathLst>
          </a:custGeom>
          <a:ln w="6934">
            <a:solidFill>
              <a:srgbClr val="000000"/>
            </a:solidFill>
          </a:ln>
        </p:spPr>
        <p:txBody>
          <a:bodyPr wrap="square" lIns="0" tIns="0" rIns="0" bIns="0" rtlCol="0">
            <a:noAutofit/>
          </a:bodyPr>
          <a:lstStyle/>
          <a:p>
            <a:endParaRPr/>
          </a:p>
        </p:txBody>
      </p:sp>
      <p:sp>
        <p:nvSpPr>
          <p:cNvPr id="87" name="object 87"/>
          <p:cNvSpPr/>
          <p:nvPr/>
        </p:nvSpPr>
        <p:spPr>
          <a:xfrm>
            <a:off x="6363915" y="5312263"/>
            <a:ext cx="48535" cy="31896"/>
          </a:xfrm>
          <a:custGeom>
            <a:avLst/>
            <a:gdLst/>
            <a:ahLst/>
            <a:cxnLst/>
            <a:rect l="l" t="t" r="r" b="b"/>
            <a:pathLst>
              <a:path w="56692" h="35204">
                <a:moveTo>
                  <a:pt x="5080" y="0"/>
                </a:moveTo>
                <a:lnTo>
                  <a:pt x="0" y="4724"/>
                </a:lnTo>
                <a:lnTo>
                  <a:pt x="28346" y="35204"/>
                </a:lnTo>
                <a:lnTo>
                  <a:pt x="37807" y="25031"/>
                </a:lnTo>
                <a:lnTo>
                  <a:pt x="28346" y="25031"/>
                </a:lnTo>
                <a:lnTo>
                  <a:pt x="5080"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88" name="object 88"/>
          <p:cNvSpPr/>
          <p:nvPr/>
        </p:nvSpPr>
        <p:spPr>
          <a:xfrm>
            <a:off x="5638538" y="4308714"/>
            <a:ext cx="0" cy="1164382"/>
          </a:xfrm>
          <a:custGeom>
            <a:avLst/>
            <a:gdLst/>
            <a:ahLst/>
            <a:cxnLst/>
            <a:rect l="l" t="t" r="r" b="b"/>
            <a:pathLst>
              <a:path h="1285133">
                <a:moveTo>
                  <a:pt x="0" y="0"/>
                </a:moveTo>
                <a:lnTo>
                  <a:pt x="0" y="1285133"/>
                </a:lnTo>
              </a:path>
            </a:pathLst>
          </a:custGeom>
          <a:ln w="6934">
            <a:solidFill>
              <a:srgbClr val="000000"/>
            </a:solidFill>
          </a:ln>
        </p:spPr>
        <p:txBody>
          <a:bodyPr wrap="square" lIns="0" tIns="0" rIns="0" bIns="0" rtlCol="0">
            <a:noAutofit/>
          </a:bodyPr>
          <a:lstStyle/>
          <a:p>
            <a:endParaRPr/>
          </a:p>
        </p:txBody>
      </p:sp>
      <p:sp>
        <p:nvSpPr>
          <p:cNvPr id="89" name="object 89"/>
          <p:cNvSpPr/>
          <p:nvPr/>
        </p:nvSpPr>
        <p:spPr>
          <a:xfrm>
            <a:off x="5614272" y="5448003"/>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90" name="object 90"/>
          <p:cNvSpPr/>
          <p:nvPr/>
        </p:nvSpPr>
        <p:spPr>
          <a:xfrm>
            <a:off x="6579059" y="4305573"/>
            <a:ext cx="0" cy="994826"/>
          </a:xfrm>
          <a:custGeom>
            <a:avLst/>
            <a:gdLst/>
            <a:ahLst/>
            <a:cxnLst/>
            <a:rect l="l" t="t" r="r" b="b"/>
            <a:pathLst>
              <a:path h="1097993">
                <a:moveTo>
                  <a:pt x="0" y="0"/>
                </a:moveTo>
                <a:lnTo>
                  <a:pt x="0" y="1097993"/>
                </a:lnTo>
              </a:path>
            </a:pathLst>
          </a:custGeom>
          <a:ln w="6934">
            <a:solidFill>
              <a:srgbClr val="000000"/>
            </a:solidFill>
          </a:ln>
        </p:spPr>
        <p:txBody>
          <a:bodyPr wrap="square" lIns="0" tIns="0" rIns="0" bIns="0" rtlCol="0">
            <a:noAutofit/>
          </a:bodyPr>
          <a:lstStyle/>
          <a:p>
            <a:endParaRPr/>
          </a:p>
        </p:txBody>
      </p:sp>
      <p:sp>
        <p:nvSpPr>
          <p:cNvPr id="91" name="object 91"/>
          <p:cNvSpPr/>
          <p:nvPr/>
        </p:nvSpPr>
        <p:spPr>
          <a:xfrm>
            <a:off x="6554790" y="5275307"/>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92" name="object 92"/>
          <p:cNvSpPr/>
          <p:nvPr/>
        </p:nvSpPr>
        <p:spPr>
          <a:xfrm>
            <a:off x="6401042" y="4305572"/>
            <a:ext cx="0" cy="1001106"/>
          </a:xfrm>
          <a:custGeom>
            <a:avLst/>
            <a:gdLst/>
            <a:ahLst/>
            <a:cxnLst/>
            <a:rect l="l" t="t" r="r" b="b"/>
            <a:pathLst>
              <a:path h="1104924">
                <a:moveTo>
                  <a:pt x="0" y="0"/>
                </a:moveTo>
                <a:lnTo>
                  <a:pt x="0" y="1104924"/>
                </a:lnTo>
              </a:path>
            </a:pathLst>
          </a:custGeom>
          <a:ln w="6934">
            <a:solidFill>
              <a:srgbClr val="000000"/>
            </a:solidFill>
          </a:ln>
        </p:spPr>
        <p:txBody>
          <a:bodyPr wrap="square" lIns="0" tIns="0" rIns="0" bIns="0" rtlCol="0">
            <a:noAutofit/>
          </a:bodyPr>
          <a:lstStyle/>
          <a:p>
            <a:endParaRPr/>
          </a:p>
        </p:txBody>
      </p:sp>
      <p:sp>
        <p:nvSpPr>
          <p:cNvPr id="93" name="object 93"/>
          <p:cNvSpPr/>
          <p:nvPr/>
        </p:nvSpPr>
        <p:spPr>
          <a:xfrm>
            <a:off x="6376774" y="5281587"/>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94" name="object 94"/>
          <p:cNvSpPr/>
          <p:nvPr/>
        </p:nvSpPr>
        <p:spPr>
          <a:xfrm>
            <a:off x="6250995" y="1674312"/>
            <a:ext cx="0" cy="515972"/>
          </a:xfrm>
          <a:custGeom>
            <a:avLst/>
            <a:gdLst/>
            <a:ahLst/>
            <a:cxnLst/>
            <a:rect l="l" t="t" r="r" b="b"/>
            <a:pathLst>
              <a:path h="569480">
                <a:moveTo>
                  <a:pt x="0" y="0"/>
                </a:moveTo>
                <a:lnTo>
                  <a:pt x="0" y="569480"/>
                </a:lnTo>
              </a:path>
            </a:pathLst>
          </a:custGeom>
          <a:ln w="6934">
            <a:solidFill>
              <a:srgbClr val="000000"/>
            </a:solidFill>
          </a:ln>
        </p:spPr>
        <p:txBody>
          <a:bodyPr wrap="square" lIns="0" tIns="0" rIns="0" bIns="0" rtlCol="0">
            <a:noAutofit/>
          </a:bodyPr>
          <a:lstStyle/>
          <a:p>
            <a:endParaRPr/>
          </a:p>
        </p:txBody>
      </p:sp>
      <p:sp>
        <p:nvSpPr>
          <p:cNvPr id="95" name="object 95"/>
          <p:cNvSpPr/>
          <p:nvPr/>
        </p:nvSpPr>
        <p:spPr>
          <a:xfrm>
            <a:off x="6250995" y="2253089"/>
            <a:ext cx="0" cy="3346140"/>
          </a:xfrm>
          <a:custGeom>
            <a:avLst/>
            <a:gdLst/>
            <a:ahLst/>
            <a:cxnLst/>
            <a:rect l="l" t="t" r="r" b="b"/>
            <a:pathLst>
              <a:path h="3693147">
                <a:moveTo>
                  <a:pt x="0" y="0"/>
                </a:moveTo>
                <a:lnTo>
                  <a:pt x="0" y="3693147"/>
                </a:lnTo>
              </a:path>
            </a:pathLst>
          </a:custGeom>
          <a:ln w="6934">
            <a:solidFill>
              <a:srgbClr val="000000"/>
            </a:solidFill>
          </a:ln>
        </p:spPr>
        <p:txBody>
          <a:bodyPr wrap="square" lIns="0" tIns="0" rIns="0" bIns="0" rtlCol="0">
            <a:noAutofit/>
          </a:bodyPr>
          <a:lstStyle/>
          <a:p>
            <a:endParaRPr/>
          </a:p>
        </p:txBody>
      </p:sp>
      <p:sp>
        <p:nvSpPr>
          <p:cNvPr id="96" name="object 96"/>
          <p:cNvSpPr/>
          <p:nvPr/>
        </p:nvSpPr>
        <p:spPr>
          <a:xfrm>
            <a:off x="6226725" y="5574128"/>
            <a:ext cx="48535" cy="31896"/>
          </a:xfrm>
          <a:custGeom>
            <a:avLst/>
            <a:gdLst/>
            <a:ahLst/>
            <a:cxnLst/>
            <a:rect l="l" t="t" r="r" b="b"/>
            <a:pathLst>
              <a:path w="56692" h="35204">
                <a:moveTo>
                  <a:pt x="5080" y="0"/>
                </a:moveTo>
                <a:lnTo>
                  <a:pt x="0" y="4724"/>
                </a:lnTo>
                <a:lnTo>
                  <a:pt x="28346" y="35204"/>
                </a:lnTo>
                <a:lnTo>
                  <a:pt x="37807" y="25031"/>
                </a:lnTo>
                <a:lnTo>
                  <a:pt x="28346" y="25031"/>
                </a:lnTo>
                <a:lnTo>
                  <a:pt x="5080"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97" name="object 97"/>
          <p:cNvSpPr/>
          <p:nvPr/>
        </p:nvSpPr>
        <p:spPr>
          <a:xfrm>
            <a:off x="7171954" y="1674312"/>
            <a:ext cx="0" cy="340137"/>
          </a:xfrm>
          <a:custGeom>
            <a:avLst/>
            <a:gdLst/>
            <a:ahLst/>
            <a:cxnLst/>
            <a:rect l="l" t="t" r="r" b="b"/>
            <a:pathLst>
              <a:path h="375410">
                <a:moveTo>
                  <a:pt x="0" y="0"/>
                </a:moveTo>
                <a:lnTo>
                  <a:pt x="0" y="375410"/>
                </a:lnTo>
              </a:path>
            </a:pathLst>
          </a:custGeom>
          <a:ln w="6934">
            <a:solidFill>
              <a:srgbClr val="000000"/>
            </a:solidFill>
          </a:ln>
        </p:spPr>
        <p:txBody>
          <a:bodyPr wrap="square" lIns="0" tIns="0" rIns="0" bIns="0" rtlCol="0">
            <a:noAutofit/>
          </a:bodyPr>
          <a:lstStyle/>
          <a:p>
            <a:endParaRPr/>
          </a:p>
        </p:txBody>
      </p:sp>
      <p:sp>
        <p:nvSpPr>
          <p:cNvPr id="98" name="object 98"/>
          <p:cNvSpPr/>
          <p:nvPr/>
        </p:nvSpPr>
        <p:spPr>
          <a:xfrm>
            <a:off x="7171954" y="2077254"/>
            <a:ext cx="0" cy="3347499"/>
          </a:xfrm>
          <a:custGeom>
            <a:avLst/>
            <a:gdLst/>
            <a:ahLst/>
            <a:cxnLst/>
            <a:rect l="l" t="t" r="r" b="b"/>
            <a:pathLst>
              <a:path h="3694647">
                <a:moveTo>
                  <a:pt x="0" y="0"/>
                </a:moveTo>
                <a:lnTo>
                  <a:pt x="0" y="3694647"/>
                </a:lnTo>
              </a:path>
            </a:pathLst>
          </a:custGeom>
          <a:ln w="6934">
            <a:solidFill>
              <a:srgbClr val="000000"/>
            </a:solidFill>
          </a:ln>
        </p:spPr>
        <p:txBody>
          <a:bodyPr wrap="square" lIns="0" tIns="0" rIns="0" bIns="0" rtlCol="0">
            <a:noAutofit/>
          </a:bodyPr>
          <a:lstStyle/>
          <a:p>
            <a:endParaRPr/>
          </a:p>
        </p:txBody>
      </p:sp>
      <p:sp>
        <p:nvSpPr>
          <p:cNvPr id="99" name="object 99"/>
          <p:cNvSpPr/>
          <p:nvPr/>
        </p:nvSpPr>
        <p:spPr>
          <a:xfrm>
            <a:off x="7147685" y="5399654"/>
            <a:ext cx="48535" cy="31908"/>
          </a:xfrm>
          <a:custGeom>
            <a:avLst/>
            <a:gdLst/>
            <a:ahLst/>
            <a:cxnLst/>
            <a:rect l="l" t="t" r="r" b="b"/>
            <a:pathLst>
              <a:path w="56692" h="35217">
                <a:moveTo>
                  <a:pt x="5067" y="0"/>
                </a:moveTo>
                <a:lnTo>
                  <a:pt x="0" y="4737"/>
                </a:lnTo>
                <a:lnTo>
                  <a:pt x="28346" y="35217"/>
                </a:lnTo>
                <a:lnTo>
                  <a:pt x="37807" y="25044"/>
                </a:lnTo>
                <a:lnTo>
                  <a:pt x="28346" y="25044"/>
                </a:lnTo>
                <a:lnTo>
                  <a:pt x="5067" y="0"/>
                </a:lnTo>
                <a:close/>
              </a:path>
              <a:path w="56692" h="35217">
                <a:moveTo>
                  <a:pt x="51612" y="0"/>
                </a:moveTo>
                <a:lnTo>
                  <a:pt x="28346" y="25044"/>
                </a:lnTo>
                <a:lnTo>
                  <a:pt x="37807" y="25044"/>
                </a:lnTo>
                <a:lnTo>
                  <a:pt x="56692" y="4737"/>
                </a:lnTo>
                <a:lnTo>
                  <a:pt x="51612" y="0"/>
                </a:lnTo>
                <a:close/>
              </a:path>
            </a:pathLst>
          </a:custGeom>
          <a:solidFill>
            <a:srgbClr val="000000"/>
          </a:solidFill>
        </p:spPr>
        <p:txBody>
          <a:bodyPr wrap="square" lIns="0" tIns="0" rIns="0" bIns="0" rtlCol="0">
            <a:noAutofit/>
          </a:bodyPr>
          <a:lstStyle/>
          <a:p>
            <a:endParaRPr/>
          </a:p>
        </p:txBody>
      </p:sp>
      <p:sp>
        <p:nvSpPr>
          <p:cNvPr id="100" name="object 100"/>
          <p:cNvSpPr/>
          <p:nvPr/>
        </p:nvSpPr>
        <p:spPr>
          <a:xfrm>
            <a:off x="6751130" y="1668557"/>
            <a:ext cx="0" cy="345893"/>
          </a:xfrm>
          <a:custGeom>
            <a:avLst/>
            <a:gdLst/>
            <a:ahLst/>
            <a:cxnLst/>
            <a:rect l="l" t="t" r="r" b="b"/>
            <a:pathLst>
              <a:path h="381763">
                <a:moveTo>
                  <a:pt x="0" y="0"/>
                </a:moveTo>
                <a:lnTo>
                  <a:pt x="0" y="381763"/>
                </a:lnTo>
              </a:path>
            </a:pathLst>
          </a:custGeom>
          <a:ln w="6934">
            <a:solidFill>
              <a:srgbClr val="000000"/>
            </a:solidFill>
          </a:ln>
        </p:spPr>
        <p:txBody>
          <a:bodyPr wrap="square" lIns="0" tIns="0" rIns="0" bIns="0" rtlCol="0">
            <a:noAutofit/>
          </a:bodyPr>
          <a:lstStyle/>
          <a:p>
            <a:endParaRPr/>
          </a:p>
        </p:txBody>
      </p:sp>
      <p:sp>
        <p:nvSpPr>
          <p:cNvPr id="101" name="object 101"/>
          <p:cNvSpPr/>
          <p:nvPr/>
        </p:nvSpPr>
        <p:spPr>
          <a:xfrm>
            <a:off x="6751130" y="2077253"/>
            <a:ext cx="0" cy="3262405"/>
          </a:xfrm>
          <a:custGeom>
            <a:avLst/>
            <a:gdLst/>
            <a:ahLst/>
            <a:cxnLst/>
            <a:rect l="l" t="t" r="r" b="b"/>
            <a:pathLst>
              <a:path h="3600728">
                <a:moveTo>
                  <a:pt x="0" y="0"/>
                </a:moveTo>
                <a:lnTo>
                  <a:pt x="0" y="3600728"/>
                </a:lnTo>
              </a:path>
            </a:pathLst>
          </a:custGeom>
          <a:ln w="6934">
            <a:solidFill>
              <a:srgbClr val="000000"/>
            </a:solidFill>
          </a:ln>
        </p:spPr>
        <p:txBody>
          <a:bodyPr wrap="square" lIns="0" tIns="0" rIns="0" bIns="0" rtlCol="0">
            <a:noAutofit/>
          </a:bodyPr>
          <a:lstStyle/>
          <a:p>
            <a:endParaRPr/>
          </a:p>
        </p:txBody>
      </p:sp>
      <p:sp>
        <p:nvSpPr>
          <p:cNvPr id="102" name="object 102"/>
          <p:cNvSpPr/>
          <p:nvPr/>
        </p:nvSpPr>
        <p:spPr>
          <a:xfrm>
            <a:off x="6726861" y="5314556"/>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103" name="object 103"/>
          <p:cNvSpPr/>
          <p:nvPr/>
        </p:nvSpPr>
        <p:spPr>
          <a:xfrm>
            <a:off x="5824746" y="1675668"/>
            <a:ext cx="0" cy="514616"/>
          </a:xfrm>
          <a:custGeom>
            <a:avLst/>
            <a:gdLst/>
            <a:ahLst/>
            <a:cxnLst/>
            <a:rect l="l" t="t" r="r" b="b"/>
            <a:pathLst>
              <a:path h="567984">
                <a:moveTo>
                  <a:pt x="0" y="0"/>
                </a:moveTo>
                <a:lnTo>
                  <a:pt x="0" y="567984"/>
                </a:lnTo>
              </a:path>
            </a:pathLst>
          </a:custGeom>
          <a:ln w="6934">
            <a:solidFill>
              <a:srgbClr val="000000"/>
            </a:solidFill>
          </a:ln>
        </p:spPr>
        <p:txBody>
          <a:bodyPr wrap="square" lIns="0" tIns="0" rIns="0" bIns="0" rtlCol="0">
            <a:noAutofit/>
          </a:bodyPr>
          <a:lstStyle/>
          <a:p>
            <a:endParaRPr/>
          </a:p>
        </p:txBody>
      </p:sp>
      <p:sp>
        <p:nvSpPr>
          <p:cNvPr id="104" name="object 104"/>
          <p:cNvSpPr/>
          <p:nvPr/>
        </p:nvSpPr>
        <p:spPr>
          <a:xfrm>
            <a:off x="5824746" y="2253089"/>
            <a:ext cx="0" cy="3269203"/>
          </a:xfrm>
          <a:custGeom>
            <a:avLst/>
            <a:gdLst/>
            <a:ahLst/>
            <a:cxnLst/>
            <a:rect l="l" t="t" r="r" b="b"/>
            <a:pathLst>
              <a:path h="3608232">
                <a:moveTo>
                  <a:pt x="0" y="0"/>
                </a:moveTo>
                <a:lnTo>
                  <a:pt x="0" y="3608232"/>
                </a:lnTo>
              </a:path>
            </a:pathLst>
          </a:custGeom>
          <a:ln w="6934">
            <a:solidFill>
              <a:srgbClr val="000000"/>
            </a:solidFill>
          </a:ln>
        </p:spPr>
        <p:txBody>
          <a:bodyPr wrap="square" lIns="0" tIns="0" rIns="0" bIns="0" rtlCol="0">
            <a:noAutofit/>
          </a:bodyPr>
          <a:lstStyle/>
          <a:p>
            <a:endParaRPr/>
          </a:p>
        </p:txBody>
      </p:sp>
      <p:sp>
        <p:nvSpPr>
          <p:cNvPr id="105" name="object 105"/>
          <p:cNvSpPr/>
          <p:nvPr/>
        </p:nvSpPr>
        <p:spPr>
          <a:xfrm>
            <a:off x="5800479" y="5497200"/>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106" name="object 106"/>
          <p:cNvSpPr/>
          <p:nvPr/>
        </p:nvSpPr>
        <p:spPr>
          <a:xfrm>
            <a:off x="7588809" y="1675668"/>
            <a:ext cx="0" cy="338781"/>
          </a:xfrm>
          <a:custGeom>
            <a:avLst/>
            <a:gdLst/>
            <a:ahLst/>
            <a:cxnLst/>
            <a:rect l="l" t="t" r="r" b="b"/>
            <a:pathLst>
              <a:path h="373914">
                <a:moveTo>
                  <a:pt x="0" y="0"/>
                </a:moveTo>
                <a:lnTo>
                  <a:pt x="0" y="373914"/>
                </a:lnTo>
              </a:path>
            </a:pathLst>
          </a:custGeom>
          <a:ln w="6934">
            <a:solidFill>
              <a:srgbClr val="000000"/>
            </a:solidFill>
          </a:ln>
        </p:spPr>
        <p:txBody>
          <a:bodyPr wrap="square" lIns="0" tIns="0" rIns="0" bIns="0" rtlCol="0">
            <a:noAutofit/>
          </a:bodyPr>
          <a:lstStyle/>
          <a:p>
            <a:endParaRPr/>
          </a:p>
        </p:txBody>
      </p:sp>
      <p:sp>
        <p:nvSpPr>
          <p:cNvPr id="107" name="object 107"/>
          <p:cNvSpPr/>
          <p:nvPr/>
        </p:nvSpPr>
        <p:spPr>
          <a:xfrm>
            <a:off x="7588809" y="2077254"/>
            <a:ext cx="0" cy="3427560"/>
          </a:xfrm>
          <a:custGeom>
            <a:avLst/>
            <a:gdLst/>
            <a:ahLst/>
            <a:cxnLst/>
            <a:rect l="l" t="t" r="r" b="b"/>
            <a:pathLst>
              <a:path h="3783011">
                <a:moveTo>
                  <a:pt x="0" y="0"/>
                </a:moveTo>
                <a:lnTo>
                  <a:pt x="0" y="3783011"/>
                </a:lnTo>
              </a:path>
            </a:pathLst>
          </a:custGeom>
          <a:ln w="6934">
            <a:solidFill>
              <a:srgbClr val="000000"/>
            </a:solidFill>
          </a:ln>
        </p:spPr>
        <p:txBody>
          <a:bodyPr wrap="square" lIns="0" tIns="0" rIns="0" bIns="0" rtlCol="0">
            <a:noAutofit/>
          </a:bodyPr>
          <a:lstStyle/>
          <a:p>
            <a:endParaRPr/>
          </a:p>
        </p:txBody>
      </p:sp>
      <p:sp>
        <p:nvSpPr>
          <p:cNvPr id="108" name="object 108"/>
          <p:cNvSpPr/>
          <p:nvPr/>
        </p:nvSpPr>
        <p:spPr>
          <a:xfrm>
            <a:off x="7564542" y="5479723"/>
            <a:ext cx="48535" cy="31908"/>
          </a:xfrm>
          <a:custGeom>
            <a:avLst/>
            <a:gdLst/>
            <a:ahLst/>
            <a:cxnLst/>
            <a:rect l="l" t="t" r="r" b="b"/>
            <a:pathLst>
              <a:path w="56692" h="35217">
                <a:moveTo>
                  <a:pt x="5067" y="0"/>
                </a:moveTo>
                <a:lnTo>
                  <a:pt x="0" y="4737"/>
                </a:lnTo>
                <a:lnTo>
                  <a:pt x="28346" y="35217"/>
                </a:lnTo>
                <a:lnTo>
                  <a:pt x="37807" y="25044"/>
                </a:lnTo>
                <a:lnTo>
                  <a:pt x="28346" y="25044"/>
                </a:lnTo>
                <a:lnTo>
                  <a:pt x="5067" y="0"/>
                </a:lnTo>
                <a:close/>
              </a:path>
              <a:path w="56692" h="35217">
                <a:moveTo>
                  <a:pt x="51612" y="0"/>
                </a:moveTo>
                <a:lnTo>
                  <a:pt x="28346" y="25044"/>
                </a:lnTo>
                <a:lnTo>
                  <a:pt x="37807" y="25044"/>
                </a:lnTo>
                <a:lnTo>
                  <a:pt x="56692" y="4737"/>
                </a:lnTo>
                <a:lnTo>
                  <a:pt x="51612" y="0"/>
                </a:lnTo>
                <a:close/>
              </a:path>
            </a:pathLst>
          </a:custGeom>
          <a:solidFill>
            <a:srgbClr val="000000"/>
          </a:solidFill>
        </p:spPr>
        <p:txBody>
          <a:bodyPr wrap="square" lIns="0" tIns="0" rIns="0" bIns="0" rtlCol="0">
            <a:noAutofit/>
          </a:bodyPr>
          <a:lstStyle/>
          <a:p>
            <a:endParaRPr/>
          </a:p>
        </p:txBody>
      </p:sp>
      <p:sp>
        <p:nvSpPr>
          <p:cNvPr id="109" name="object 109"/>
          <p:cNvSpPr/>
          <p:nvPr/>
        </p:nvSpPr>
        <p:spPr>
          <a:xfrm>
            <a:off x="5404924" y="1675668"/>
            <a:ext cx="0" cy="514616"/>
          </a:xfrm>
          <a:custGeom>
            <a:avLst/>
            <a:gdLst/>
            <a:ahLst/>
            <a:cxnLst/>
            <a:rect l="l" t="t" r="r" b="b"/>
            <a:pathLst>
              <a:path h="567984">
                <a:moveTo>
                  <a:pt x="0" y="0"/>
                </a:moveTo>
                <a:lnTo>
                  <a:pt x="0" y="567984"/>
                </a:lnTo>
              </a:path>
            </a:pathLst>
          </a:custGeom>
          <a:ln w="6934">
            <a:solidFill>
              <a:srgbClr val="000000"/>
            </a:solidFill>
          </a:ln>
        </p:spPr>
        <p:txBody>
          <a:bodyPr wrap="square" lIns="0" tIns="0" rIns="0" bIns="0" rtlCol="0">
            <a:noAutofit/>
          </a:bodyPr>
          <a:lstStyle/>
          <a:p>
            <a:endParaRPr/>
          </a:p>
        </p:txBody>
      </p:sp>
      <p:sp>
        <p:nvSpPr>
          <p:cNvPr id="110" name="object 110"/>
          <p:cNvSpPr/>
          <p:nvPr/>
        </p:nvSpPr>
        <p:spPr>
          <a:xfrm>
            <a:off x="5404924" y="2253089"/>
            <a:ext cx="0" cy="3178151"/>
          </a:xfrm>
          <a:custGeom>
            <a:avLst/>
            <a:gdLst/>
            <a:ahLst/>
            <a:cxnLst/>
            <a:rect l="l" t="t" r="r" b="b"/>
            <a:pathLst>
              <a:path h="3507737">
                <a:moveTo>
                  <a:pt x="0" y="0"/>
                </a:moveTo>
                <a:lnTo>
                  <a:pt x="0" y="3507737"/>
                </a:lnTo>
              </a:path>
            </a:pathLst>
          </a:custGeom>
          <a:ln w="6934">
            <a:solidFill>
              <a:srgbClr val="000000"/>
            </a:solidFill>
          </a:ln>
        </p:spPr>
        <p:txBody>
          <a:bodyPr wrap="square" lIns="0" tIns="0" rIns="0" bIns="0" rtlCol="0">
            <a:noAutofit/>
          </a:bodyPr>
          <a:lstStyle/>
          <a:p>
            <a:endParaRPr/>
          </a:p>
        </p:txBody>
      </p:sp>
      <p:sp>
        <p:nvSpPr>
          <p:cNvPr id="111" name="object 111"/>
          <p:cNvSpPr/>
          <p:nvPr/>
        </p:nvSpPr>
        <p:spPr>
          <a:xfrm>
            <a:off x="5380657" y="5406141"/>
            <a:ext cx="48535" cy="31896"/>
          </a:xfrm>
          <a:custGeom>
            <a:avLst/>
            <a:gdLst/>
            <a:ahLst/>
            <a:cxnLst/>
            <a:rect l="l" t="t" r="r" b="b"/>
            <a:pathLst>
              <a:path w="56692" h="35204">
                <a:moveTo>
                  <a:pt x="5067" y="0"/>
                </a:moveTo>
                <a:lnTo>
                  <a:pt x="0" y="4724"/>
                </a:lnTo>
                <a:lnTo>
                  <a:pt x="28346" y="35204"/>
                </a:lnTo>
                <a:lnTo>
                  <a:pt x="37807" y="25031"/>
                </a:lnTo>
                <a:lnTo>
                  <a:pt x="28346" y="25031"/>
                </a:lnTo>
                <a:lnTo>
                  <a:pt x="5067" y="0"/>
                </a:lnTo>
                <a:close/>
              </a:path>
              <a:path w="56692" h="35204">
                <a:moveTo>
                  <a:pt x="51612" y="0"/>
                </a:moveTo>
                <a:lnTo>
                  <a:pt x="28346" y="25031"/>
                </a:lnTo>
                <a:lnTo>
                  <a:pt x="37807" y="25031"/>
                </a:lnTo>
                <a:lnTo>
                  <a:pt x="56692" y="4724"/>
                </a:lnTo>
                <a:lnTo>
                  <a:pt x="51612" y="0"/>
                </a:lnTo>
                <a:close/>
              </a:path>
            </a:pathLst>
          </a:custGeom>
          <a:solidFill>
            <a:srgbClr val="000000"/>
          </a:solidFill>
        </p:spPr>
        <p:txBody>
          <a:bodyPr wrap="square" lIns="0" tIns="0" rIns="0" bIns="0" rtlCol="0">
            <a:noAutofit/>
          </a:bodyPr>
          <a:lstStyle/>
          <a:p>
            <a:endParaRPr/>
          </a:p>
        </p:txBody>
      </p:sp>
      <p:sp>
        <p:nvSpPr>
          <p:cNvPr id="112" name="object 112"/>
          <p:cNvSpPr/>
          <p:nvPr/>
        </p:nvSpPr>
        <p:spPr>
          <a:xfrm>
            <a:off x="5274400" y="1672742"/>
            <a:ext cx="873349" cy="3050440"/>
          </a:xfrm>
          <a:custGeom>
            <a:avLst/>
            <a:gdLst/>
            <a:ahLst/>
            <a:cxnLst/>
            <a:rect l="l" t="t" r="r" b="b"/>
            <a:pathLst>
              <a:path w="1020120" h="3366782">
                <a:moveTo>
                  <a:pt x="203606" y="3366782"/>
                </a:moveTo>
                <a:lnTo>
                  <a:pt x="229368" y="3320465"/>
                </a:lnTo>
                <a:lnTo>
                  <a:pt x="250859" y="3276389"/>
                </a:lnTo>
                <a:lnTo>
                  <a:pt x="274740" y="3224994"/>
                </a:lnTo>
                <a:lnTo>
                  <a:pt x="300103" y="3169052"/>
                </a:lnTo>
                <a:lnTo>
                  <a:pt x="326035" y="3111341"/>
                </a:lnTo>
                <a:lnTo>
                  <a:pt x="338932" y="3082688"/>
                </a:lnTo>
                <a:lnTo>
                  <a:pt x="364015" y="3027524"/>
                </a:lnTo>
                <a:lnTo>
                  <a:pt x="387393" y="2977527"/>
                </a:lnTo>
                <a:lnTo>
                  <a:pt x="408158" y="2935472"/>
                </a:lnTo>
                <a:lnTo>
                  <a:pt x="431031" y="2894324"/>
                </a:lnTo>
                <a:lnTo>
                  <a:pt x="436796" y="2883402"/>
                </a:lnTo>
                <a:lnTo>
                  <a:pt x="442763" y="2871440"/>
                </a:lnTo>
                <a:lnTo>
                  <a:pt x="449002" y="2858515"/>
                </a:lnTo>
                <a:lnTo>
                  <a:pt x="455584" y="2844702"/>
                </a:lnTo>
                <a:lnTo>
                  <a:pt x="462577" y="2830075"/>
                </a:lnTo>
                <a:lnTo>
                  <a:pt x="486728" y="2782061"/>
                </a:lnTo>
                <a:lnTo>
                  <a:pt x="506169" y="2747358"/>
                </a:lnTo>
                <a:lnTo>
                  <a:pt x="528934" y="2711199"/>
                </a:lnTo>
                <a:lnTo>
                  <a:pt x="555583" y="2674184"/>
                </a:lnTo>
                <a:lnTo>
                  <a:pt x="586673" y="2636912"/>
                </a:lnTo>
                <a:lnTo>
                  <a:pt x="622765" y="2599982"/>
                </a:lnTo>
                <a:lnTo>
                  <a:pt x="652140" y="2573470"/>
                </a:lnTo>
                <a:lnTo>
                  <a:pt x="663131" y="2562982"/>
                </a:lnTo>
                <a:lnTo>
                  <a:pt x="704373" y="2520998"/>
                </a:lnTo>
                <a:lnTo>
                  <a:pt x="736765" y="2486467"/>
                </a:lnTo>
                <a:lnTo>
                  <a:pt x="771212" y="2448779"/>
                </a:lnTo>
                <a:lnTo>
                  <a:pt x="806118" y="2409714"/>
                </a:lnTo>
                <a:lnTo>
                  <a:pt x="839885" y="2371052"/>
                </a:lnTo>
                <a:lnTo>
                  <a:pt x="870918" y="2334572"/>
                </a:lnTo>
                <a:lnTo>
                  <a:pt x="897619" y="2302054"/>
                </a:lnTo>
                <a:lnTo>
                  <a:pt x="926058" y="2264600"/>
                </a:lnTo>
                <a:lnTo>
                  <a:pt x="933636" y="2253762"/>
                </a:lnTo>
                <a:lnTo>
                  <a:pt x="940990" y="2243479"/>
                </a:lnTo>
                <a:lnTo>
                  <a:pt x="967903" y="2205559"/>
                </a:lnTo>
                <a:lnTo>
                  <a:pt x="990158" y="2167134"/>
                </a:lnTo>
                <a:lnTo>
                  <a:pt x="1006887" y="2120680"/>
                </a:lnTo>
                <a:lnTo>
                  <a:pt x="1015285" y="2076045"/>
                </a:lnTo>
                <a:lnTo>
                  <a:pt x="1019721" y="2019490"/>
                </a:lnTo>
                <a:lnTo>
                  <a:pt x="1020120" y="2001643"/>
                </a:lnTo>
                <a:lnTo>
                  <a:pt x="1019924" y="1985178"/>
                </a:lnTo>
                <a:lnTo>
                  <a:pt x="1015299" y="1943132"/>
                </a:lnTo>
                <a:lnTo>
                  <a:pt x="998001" y="1900679"/>
                </a:lnTo>
                <a:lnTo>
                  <a:pt x="965290" y="1868224"/>
                </a:lnTo>
                <a:lnTo>
                  <a:pt x="928874" y="1846798"/>
                </a:lnTo>
                <a:lnTo>
                  <a:pt x="885540" y="1827063"/>
                </a:lnTo>
                <a:lnTo>
                  <a:pt x="847221" y="1811715"/>
                </a:lnTo>
                <a:lnTo>
                  <a:pt x="808716" y="1797632"/>
                </a:lnTo>
                <a:lnTo>
                  <a:pt x="770153" y="1784697"/>
                </a:lnTo>
                <a:lnTo>
                  <a:pt x="731663" y="1772793"/>
                </a:lnTo>
                <a:lnTo>
                  <a:pt x="693374" y="1761803"/>
                </a:lnTo>
                <a:lnTo>
                  <a:pt x="655417" y="1751611"/>
                </a:lnTo>
                <a:lnTo>
                  <a:pt x="642861" y="1748370"/>
                </a:lnTo>
                <a:lnTo>
                  <a:pt x="621516" y="1742263"/>
                </a:lnTo>
                <a:lnTo>
                  <a:pt x="578476" y="1726303"/>
                </a:lnTo>
                <a:lnTo>
                  <a:pt x="535565" y="1706022"/>
                </a:lnTo>
                <a:lnTo>
                  <a:pt x="493493" y="1682227"/>
                </a:lnTo>
                <a:lnTo>
                  <a:pt x="452973" y="1655723"/>
                </a:lnTo>
                <a:lnTo>
                  <a:pt x="414716" y="1627318"/>
                </a:lnTo>
                <a:lnTo>
                  <a:pt x="379434" y="1597818"/>
                </a:lnTo>
                <a:lnTo>
                  <a:pt x="347838" y="1568028"/>
                </a:lnTo>
                <a:lnTo>
                  <a:pt x="320641" y="1538757"/>
                </a:lnTo>
                <a:lnTo>
                  <a:pt x="289648" y="1497583"/>
                </a:lnTo>
                <a:lnTo>
                  <a:pt x="266856" y="1457410"/>
                </a:lnTo>
                <a:lnTo>
                  <a:pt x="242950" y="1408746"/>
                </a:lnTo>
                <a:lnTo>
                  <a:pt x="227024" y="1373547"/>
                </a:lnTo>
                <a:lnTo>
                  <a:pt x="211550" y="1337517"/>
                </a:lnTo>
                <a:lnTo>
                  <a:pt x="196906" y="1301833"/>
                </a:lnTo>
                <a:lnTo>
                  <a:pt x="177327" y="1251530"/>
                </a:lnTo>
                <a:lnTo>
                  <a:pt x="161748" y="1208623"/>
                </a:lnTo>
                <a:lnTo>
                  <a:pt x="147849" y="1164781"/>
                </a:lnTo>
                <a:lnTo>
                  <a:pt x="135970" y="1117847"/>
                </a:lnTo>
                <a:lnTo>
                  <a:pt x="125178" y="1066213"/>
                </a:lnTo>
                <a:lnTo>
                  <a:pt x="115409" y="1011140"/>
                </a:lnTo>
                <a:lnTo>
                  <a:pt x="106600" y="953893"/>
                </a:lnTo>
                <a:lnTo>
                  <a:pt x="98688" y="895734"/>
                </a:lnTo>
                <a:lnTo>
                  <a:pt x="91609" y="837928"/>
                </a:lnTo>
                <a:lnTo>
                  <a:pt x="85300" y="781736"/>
                </a:lnTo>
                <a:lnTo>
                  <a:pt x="79697" y="728424"/>
                </a:lnTo>
                <a:lnTo>
                  <a:pt x="74737" y="679253"/>
                </a:lnTo>
                <a:lnTo>
                  <a:pt x="70961" y="640925"/>
                </a:lnTo>
                <a:lnTo>
                  <a:pt x="66965" y="593697"/>
                </a:lnTo>
                <a:lnTo>
                  <a:pt x="63684" y="546229"/>
                </a:lnTo>
                <a:lnTo>
                  <a:pt x="60966" y="498522"/>
                </a:lnTo>
                <a:lnTo>
                  <a:pt x="58655" y="450577"/>
                </a:lnTo>
                <a:lnTo>
                  <a:pt x="56599" y="402394"/>
                </a:lnTo>
                <a:lnTo>
                  <a:pt x="54643" y="353974"/>
                </a:lnTo>
                <a:lnTo>
                  <a:pt x="53987" y="337781"/>
                </a:lnTo>
                <a:lnTo>
                  <a:pt x="49852" y="287055"/>
                </a:lnTo>
                <a:lnTo>
                  <a:pt x="44941" y="247502"/>
                </a:lnTo>
                <a:lnTo>
                  <a:pt x="38820" y="205506"/>
                </a:lnTo>
                <a:lnTo>
                  <a:pt x="31931" y="162905"/>
                </a:lnTo>
                <a:lnTo>
                  <a:pt x="24715" y="121541"/>
                </a:lnTo>
                <a:lnTo>
                  <a:pt x="17611" y="83251"/>
                </a:lnTo>
                <a:lnTo>
                  <a:pt x="8131" y="35603"/>
                </a:lnTo>
                <a:lnTo>
                  <a:pt x="1384" y="5219"/>
                </a:lnTo>
                <a:lnTo>
                  <a:pt x="0" y="0"/>
                </a:lnTo>
              </a:path>
            </a:pathLst>
          </a:custGeom>
          <a:ln w="13868">
            <a:solidFill>
              <a:srgbClr val="000000"/>
            </a:solidFill>
          </a:ln>
        </p:spPr>
        <p:txBody>
          <a:bodyPr wrap="square" lIns="0" tIns="0" rIns="0" bIns="0" rtlCol="0">
            <a:noAutofit/>
          </a:bodyPr>
          <a:lstStyle/>
          <a:p>
            <a:endParaRPr/>
          </a:p>
        </p:txBody>
      </p:sp>
      <p:sp>
        <p:nvSpPr>
          <p:cNvPr id="113" name="object 113"/>
          <p:cNvSpPr/>
          <p:nvPr/>
        </p:nvSpPr>
        <p:spPr>
          <a:xfrm>
            <a:off x="6574338" y="1674902"/>
            <a:ext cx="765924" cy="3048678"/>
          </a:xfrm>
          <a:custGeom>
            <a:avLst/>
            <a:gdLst/>
            <a:ahLst/>
            <a:cxnLst/>
            <a:rect l="l" t="t" r="r" b="b"/>
            <a:pathLst>
              <a:path w="894642" h="3364837">
                <a:moveTo>
                  <a:pt x="290285" y="0"/>
                </a:moveTo>
                <a:lnTo>
                  <a:pt x="274549" y="42645"/>
                </a:lnTo>
                <a:lnTo>
                  <a:pt x="258574" y="82753"/>
                </a:lnTo>
                <a:lnTo>
                  <a:pt x="241312" y="124628"/>
                </a:lnTo>
                <a:lnTo>
                  <a:pt x="224825" y="163594"/>
                </a:lnTo>
                <a:lnTo>
                  <a:pt x="207615" y="202940"/>
                </a:lnTo>
                <a:lnTo>
                  <a:pt x="187373" y="245131"/>
                </a:lnTo>
                <a:lnTo>
                  <a:pt x="172763" y="274619"/>
                </a:lnTo>
                <a:lnTo>
                  <a:pt x="165342" y="289685"/>
                </a:lnTo>
                <a:lnTo>
                  <a:pt x="143490" y="335825"/>
                </a:lnTo>
                <a:lnTo>
                  <a:pt x="123784" y="382775"/>
                </a:lnTo>
                <a:lnTo>
                  <a:pt x="108193" y="429756"/>
                </a:lnTo>
                <a:lnTo>
                  <a:pt x="98686" y="475992"/>
                </a:lnTo>
                <a:lnTo>
                  <a:pt x="96698" y="506018"/>
                </a:lnTo>
                <a:lnTo>
                  <a:pt x="97004" y="517994"/>
                </a:lnTo>
                <a:lnTo>
                  <a:pt x="103923" y="568136"/>
                </a:lnTo>
                <a:lnTo>
                  <a:pt x="114350" y="606733"/>
                </a:lnTo>
                <a:lnTo>
                  <a:pt x="128467" y="644725"/>
                </a:lnTo>
                <a:lnTo>
                  <a:pt x="145555" y="680802"/>
                </a:lnTo>
                <a:lnTo>
                  <a:pt x="164895" y="713654"/>
                </a:lnTo>
                <a:lnTo>
                  <a:pt x="196365" y="751691"/>
                </a:lnTo>
                <a:lnTo>
                  <a:pt x="228488" y="772648"/>
                </a:lnTo>
                <a:lnTo>
                  <a:pt x="265495" y="786728"/>
                </a:lnTo>
                <a:lnTo>
                  <a:pt x="305322" y="795515"/>
                </a:lnTo>
                <a:lnTo>
                  <a:pt x="345901" y="800594"/>
                </a:lnTo>
                <a:lnTo>
                  <a:pt x="385166" y="803549"/>
                </a:lnTo>
                <a:lnTo>
                  <a:pt x="397606" y="804335"/>
                </a:lnTo>
                <a:lnTo>
                  <a:pt x="409593" y="805121"/>
                </a:lnTo>
                <a:lnTo>
                  <a:pt x="429588" y="806357"/>
                </a:lnTo>
                <a:lnTo>
                  <a:pt x="452365" y="807376"/>
                </a:lnTo>
                <a:lnTo>
                  <a:pt x="477536" y="808316"/>
                </a:lnTo>
                <a:lnTo>
                  <a:pt x="504710" y="809315"/>
                </a:lnTo>
                <a:lnTo>
                  <a:pt x="533498" y="810512"/>
                </a:lnTo>
                <a:lnTo>
                  <a:pt x="594361" y="814046"/>
                </a:lnTo>
                <a:lnTo>
                  <a:pt x="657010" y="820023"/>
                </a:lnTo>
                <a:lnTo>
                  <a:pt x="718329" y="829544"/>
                </a:lnTo>
                <a:lnTo>
                  <a:pt x="775205" y="843712"/>
                </a:lnTo>
                <a:lnTo>
                  <a:pt x="824522" y="863631"/>
                </a:lnTo>
                <a:lnTo>
                  <a:pt x="863167" y="890402"/>
                </a:lnTo>
                <a:lnTo>
                  <a:pt x="888024" y="925128"/>
                </a:lnTo>
                <a:lnTo>
                  <a:pt x="894642" y="952559"/>
                </a:lnTo>
                <a:lnTo>
                  <a:pt x="893529" y="960705"/>
                </a:lnTo>
                <a:lnTo>
                  <a:pt x="877639" y="1003963"/>
                </a:lnTo>
                <a:lnTo>
                  <a:pt x="857949" y="1042898"/>
                </a:lnTo>
                <a:lnTo>
                  <a:pt x="836134" y="1082341"/>
                </a:lnTo>
                <a:lnTo>
                  <a:pt x="829097" y="1094814"/>
                </a:lnTo>
                <a:lnTo>
                  <a:pt x="822429" y="1106670"/>
                </a:lnTo>
                <a:lnTo>
                  <a:pt x="801961" y="1145656"/>
                </a:lnTo>
                <a:lnTo>
                  <a:pt x="783204" y="1192559"/>
                </a:lnTo>
                <a:lnTo>
                  <a:pt x="768351" y="1235730"/>
                </a:lnTo>
                <a:lnTo>
                  <a:pt x="754229" y="1281209"/>
                </a:lnTo>
                <a:lnTo>
                  <a:pt x="742104" y="1324902"/>
                </a:lnTo>
                <a:lnTo>
                  <a:pt x="733241" y="1362721"/>
                </a:lnTo>
                <a:lnTo>
                  <a:pt x="728088" y="1400640"/>
                </a:lnTo>
                <a:lnTo>
                  <a:pt x="727102" y="1411797"/>
                </a:lnTo>
                <a:lnTo>
                  <a:pt x="723263" y="1450393"/>
                </a:lnTo>
                <a:lnTo>
                  <a:pt x="718387" y="1493712"/>
                </a:lnTo>
                <a:lnTo>
                  <a:pt x="712838" y="1537935"/>
                </a:lnTo>
                <a:lnTo>
                  <a:pt x="706980" y="1579246"/>
                </a:lnTo>
                <a:lnTo>
                  <a:pt x="699318" y="1623204"/>
                </a:lnTo>
                <a:lnTo>
                  <a:pt x="695529" y="1639420"/>
                </a:lnTo>
                <a:lnTo>
                  <a:pt x="692925" y="1650403"/>
                </a:lnTo>
                <a:lnTo>
                  <a:pt x="682081" y="1697192"/>
                </a:lnTo>
                <a:lnTo>
                  <a:pt x="672984" y="1736797"/>
                </a:lnTo>
                <a:lnTo>
                  <a:pt x="668073" y="1758188"/>
                </a:lnTo>
                <a:lnTo>
                  <a:pt x="657855" y="1802585"/>
                </a:lnTo>
                <a:lnTo>
                  <a:pt x="647548" y="1847057"/>
                </a:lnTo>
                <a:lnTo>
                  <a:pt x="637677" y="1889106"/>
                </a:lnTo>
                <a:lnTo>
                  <a:pt x="628770" y="1926238"/>
                </a:lnTo>
                <a:lnTo>
                  <a:pt x="618366" y="1967255"/>
                </a:lnTo>
                <a:lnTo>
                  <a:pt x="603421" y="2005886"/>
                </a:lnTo>
                <a:lnTo>
                  <a:pt x="579948" y="2052126"/>
                </a:lnTo>
                <a:lnTo>
                  <a:pt x="547997" y="2110477"/>
                </a:lnTo>
                <a:lnTo>
                  <a:pt x="510031" y="2176931"/>
                </a:lnTo>
                <a:lnTo>
                  <a:pt x="489563" y="2211945"/>
                </a:lnTo>
                <a:lnTo>
                  <a:pt x="468516" y="2247480"/>
                </a:lnTo>
                <a:lnTo>
                  <a:pt x="447198" y="2283038"/>
                </a:lnTo>
                <a:lnTo>
                  <a:pt x="425916" y="2318116"/>
                </a:lnTo>
                <a:lnTo>
                  <a:pt x="404980" y="2352214"/>
                </a:lnTo>
                <a:lnTo>
                  <a:pt x="384696" y="2384831"/>
                </a:lnTo>
                <a:lnTo>
                  <a:pt x="347319" y="2443616"/>
                </a:lnTo>
                <a:lnTo>
                  <a:pt x="316251" y="2490465"/>
                </a:lnTo>
                <a:lnTo>
                  <a:pt x="293955" y="2521369"/>
                </a:lnTo>
                <a:lnTo>
                  <a:pt x="263709" y="2557375"/>
                </a:lnTo>
                <a:lnTo>
                  <a:pt x="227877" y="2596999"/>
                </a:lnTo>
                <a:lnTo>
                  <a:pt x="188630" y="2639027"/>
                </a:lnTo>
                <a:lnTo>
                  <a:pt x="168402" y="2660561"/>
                </a:lnTo>
                <a:lnTo>
                  <a:pt x="148134" y="2682239"/>
                </a:lnTo>
                <a:lnTo>
                  <a:pt x="108559" y="2725421"/>
                </a:lnTo>
                <a:lnTo>
                  <a:pt x="72072" y="2767355"/>
                </a:lnTo>
                <a:lnTo>
                  <a:pt x="40843" y="2806824"/>
                </a:lnTo>
                <a:lnTo>
                  <a:pt x="17039" y="2842613"/>
                </a:lnTo>
                <a:lnTo>
                  <a:pt x="0" y="2886732"/>
                </a:lnTo>
                <a:lnTo>
                  <a:pt x="382" y="2898279"/>
                </a:lnTo>
                <a:lnTo>
                  <a:pt x="26295" y="2932294"/>
                </a:lnTo>
                <a:lnTo>
                  <a:pt x="63420" y="2953412"/>
                </a:lnTo>
                <a:lnTo>
                  <a:pt x="107570" y="2971452"/>
                </a:lnTo>
                <a:lnTo>
                  <a:pt x="151421" y="2987031"/>
                </a:lnTo>
                <a:lnTo>
                  <a:pt x="164705" y="2991785"/>
                </a:lnTo>
                <a:lnTo>
                  <a:pt x="203946" y="3009211"/>
                </a:lnTo>
                <a:lnTo>
                  <a:pt x="214577" y="3017903"/>
                </a:lnTo>
                <a:lnTo>
                  <a:pt x="225682" y="3026763"/>
                </a:lnTo>
                <a:lnTo>
                  <a:pt x="261356" y="3054251"/>
                </a:lnTo>
                <a:lnTo>
                  <a:pt x="299535" y="3082898"/>
                </a:lnTo>
                <a:lnTo>
                  <a:pt x="312589" y="3092659"/>
                </a:lnTo>
                <a:lnTo>
                  <a:pt x="352046" y="3122441"/>
                </a:lnTo>
                <a:lnTo>
                  <a:pt x="390914" y="3152769"/>
                </a:lnTo>
                <a:lnTo>
                  <a:pt x="427869" y="3183380"/>
                </a:lnTo>
                <a:lnTo>
                  <a:pt x="458538" y="3211086"/>
                </a:lnTo>
                <a:lnTo>
                  <a:pt x="464930" y="3217102"/>
                </a:lnTo>
                <a:lnTo>
                  <a:pt x="472748" y="3224451"/>
                </a:lnTo>
                <a:lnTo>
                  <a:pt x="502859" y="3252587"/>
                </a:lnTo>
                <a:lnTo>
                  <a:pt x="538978" y="3285846"/>
                </a:lnTo>
                <a:lnTo>
                  <a:pt x="575989" y="3319077"/>
                </a:lnTo>
                <a:lnTo>
                  <a:pt x="608776" y="3347125"/>
                </a:lnTo>
                <a:lnTo>
                  <a:pt x="625760" y="3360400"/>
                </a:lnTo>
                <a:lnTo>
                  <a:pt x="632222" y="3364837"/>
                </a:lnTo>
              </a:path>
            </a:pathLst>
          </a:custGeom>
          <a:ln w="13868">
            <a:solidFill>
              <a:srgbClr val="000000"/>
            </a:solidFill>
          </a:ln>
        </p:spPr>
        <p:txBody>
          <a:bodyPr wrap="square" lIns="0" tIns="0" rIns="0" bIns="0" rtlCol="0">
            <a:noAutofit/>
          </a:bodyPr>
          <a:lstStyle/>
          <a:p>
            <a:endParaRPr/>
          </a:p>
        </p:txBody>
      </p:sp>
      <p:sp>
        <p:nvSpPr>
          <p:cNvPr id="114" name="object 114"/>
          <p:cNvSpPr/>
          <p:nvPr/>
        </p:nvSpPr>
        <p:spPr>
          <a:xfrm>
            <a:off x="6277958" y="1671958"/>
            <a:ext cx="133271" cy="3053213"/>
          </a:xfrm>
          <a:custGeom>
            <a:avLst/>
            <a:gdLst/>
            <a:ahLst/>
            <a:cxnLst/>
            <a:rect l="l" t="t" r="r" b="b"/>
            <a:pathLst>
              <a:path w="155668" h="3369843">
                <a:moveTo>
                  <a:pt x="101384" y="0"/>
                </a:moveTo>
                <a:lnTo>
                  <a:pt x="107186" y="47332"/>
                </a:lnTo>
                <a:lnTo>
                  <a:pt x="112441" y="85910"/>
                </a:lnTo>
                <a:lnTo>
                  <a:pt x="119856" y="130417"/>
                </a:lnTo>
                <a:lnTo>
                  <a:pt x="126668" y="163611"/>
                </a:lnTo>
                <a:lnTo>
                  <a:pt x="129248" y="175838"/>
                </a:lnTo>
                <a:lnTo>
                  <a:pt x="136224" y="217668"/>
                </a:lnTo>
                <a:lnTo>
                  <a:pt x="142056" y="264987"/>
                </a:lnTo>
                <a:lnTo>
                  <a:pt x="146749" y="314929"/>
                </a:lnTo>
                <a:lnTo>
                  <a:pt x="150308" y="364624"/>
                </a:lnTo>
                <a:lnTo>
                  <a:pt x="152737" y="411205"/>
                </a:lnTo>
                <a:lnTo>
                  <a:pt x="154042" y="451804"/>
                </a:lnTo>
                <a:lnTo>
                  <a:pt x="154540" y="491951"/>
                </a:lnTo>
                <a:lnTo>
                  <a:pt x="155073" y="546464"/>
                </a:lnTo>
                <a:lnTo>
                  <a:pt x="155389" y="588018"/>
                </a:lnTo>
                <a:lnTo>
                  <a:pt x="155606" y="631588"/>
                </a:lnTo>
                <a:lnTo>
                  <a:pt x="155668" y="675329"/>
                </a:lnTo>
                <a:lnTo>
                  <a:pt x="155624" y="696687"/>
                </a:lnTo>
                <a:lnTo>
                  <a:pt x="155346" y="737224"/>
                </a:lnTo>
                <a:lnTo>
                  <a:pt x="154355" y="789124"/>
                </a:lnTo>
                <a:lnTo>
                  <a:pt x="150926" y="840817"/>
                </a:lnTo>
                <a:lnTo>
                  <a:pt x="145534" y="880144"/>
                </a:lnTo>
                <a:lnTo>
                  <a:pt x="134286" y="924446"/>
                </a:lnTo>
                <a:lnTo>
                  <a:pt x="130301" y="936249"/>
                </a:lnTo>
                <a:lnTo>
                  <a:pt x="127727" y="944525"/>
                </a:lnTo>
                <a:lnTo>
                  <a:pt x="119340" y="983968"/>
                </a:lnTo>
                <a:lnTo>
                  <a:pt x="110413" y="1039142"/>
                </a:lnTo>
                <a:lnTo>
                  <a:pt x="104450" y="1080734"/>
                </a:lnTo>
                <a:lnTo>
                  <a:pt x="98679" y="1123419"/>
                </a:lnTo>
                <a:lnTo>
                  <a:pt x="93274" y="1164840"/>
                </a:lnTo>
                <a:lnTo>
                  <a:pt x="88407" y="1202638"/>
                </a:lnTo>
                <a:lnTo>
                  <a:pt x="86229" y="1219440"/>
                </a:lnTo>
                <a:lnTo>
                  <a:pt x="80980" y="1257925"/>
                </a:lnTo>
                <a:lnTo>
                  <a:pt x="77588" y="1278629"/>
                </a:lnTo>
                <a:lnTo>
                  <a:pt x="75374" y="1292699"/>
                </a:lnTo>
                <a:lnTo>
                  <a:pt x="68375" y="1341028"/>
                </a:lnTo>
                <a:lnTo>
                  <a:pt x="61007" y="1395797"/>
                </a:lnTo>
                <a:lnTo>
                  <a:pt x="55994" y="1434150"/>
                </a:lnTo>
                <a:lnTo>
                  <a:pt x="53481" y="1453488"/>
                </a:lnTo>
                <a:lnTo>
                  <a:pt x="50973" y="1472758"/>
                </a:lnTo>
                <a:lnTo>
                  <a:pt x="46007" y="1510579"/>
                </a:lnTo>
                <a:lnTo>
                  <a:pt x="38799" y="1563552"/>
                </a:lnTo>
                <a:lnTo>
                  <a:pt x="32067" y="1608886"/>
                </a:lnTo>
                <a:lnTo>
                  <a:pt x="24075" y="1656751"/>
                </a:lnTo>
                <a:lnTo>
                  <a:pt x="21940" y="1669274"/>
                </a:lnTo>
                <a:lnTo>
                  <a:pt x="19792" y="1681968"/>
                </a:lnTo>
                <a:lnTo>
                  <a:pt x="13477" y="1720820"/>
                </a:lnTo>
                <a:lnTo>
                  <a:pt x="7794" y="1760289"/>
                </a:lnTo>
                <a:lnTo>
                  <a:pt x="3304" y="1799683"/>
                </a:lnTo>
                <a:lnTo>
                  <a:pt x="570" y="1838310"/>
                </a:lnTo>
                <a:lnTo>
                  <a:pt x="0" y="1863293"/>
                </a:lnTo>
                <a:lnTo>
                  <a:pt x="152" y="1888412"/>
                </a:lnTo>
                <a:lnTo>
                  <a:pt x="1305" y="1932845"/>
                </a:lnTo>
                <a:lnTo>
                  <a:pt x="4823" y="1987379"/>
                </a:lnTo>
                <a:lnTo>
                  <a:pt x="9956" y="2031218"/>
                </a:lnTo>
                <a:lnTo>
                  <a:pt x="18281" y="2080503"/>
                </a:lnTo>
                <a:lnTo>
                  <a:pt x="20479" y="2092254"/>
                </a:lnTo>
                <a:lnTo>
                  <a:pt x="22679" y="2104098"/>
                </a:lnTo>
                <a:lnTo>
                  <a:pt x="29074" y="2141783"/>
                </a:lnTo>
                <a:lnTo>
                  <a:pt x="35261" y="2191498"/>
                </a:lnTo>
                <a:lnTo>
                  <a:pt x="41088" y="2248188"/>
                </a:lnTo>
                <a:lnTo>
                  <a:pt x="43511" y="2271993"/>
                </a:lnTo>
                <a:lnTo>
                  <a:pt x="46114" y="2297533"/>
                </a:lnTo>
                <a:lnTo>
                  <a:pt x="51713" y="2352082"/>
                </a:lnTo>
                <a:lnTo>
                  <a:pt x="57594" y="2408376"/>
                </a:lnTo>
                <a:lnTo>
                  <a:pt x="63465" y="2462952"/>
                </a:lnTo>
                <a:lnTo>
                  <a:pt x="69035" y="2512352"/>
                </a:lnTo>
                <a:lnTo>
                  <a:pt x="74013" y="2553115"/>
                </a:lnTo>
                <a:lnTo>
                  <a:pt x="81402" y="2598004"/>
                </a:lnTo>
                <a:lnTo>
                  <a:pt x="90811" y="2638629"/>
                </a:lnTo>
                <a:lnTo>
                  <a:pt x="100180" y="2677040"/>
                </a:lnTo>
                <a:lnTo>
                  <a:pt x="110945" y="2718858"/>
                </a:lnTo>
                <a:lnTo>
                  <a:pt x="122581" y="2761024"/>
                </a:lnTo>
                <a:lnTo>
                  <a:pt x="126563" y="2774628"/>
                </a:lnTo>
                <a:lnTo>
                  <a:pt x="129955" y="2787248"/>
                </a:lnTo>
                <a:lnTo>
                  <a:pt x="136212" y="2825825"/>
                </a:lnTo>
                <a:lnTo>
                  <a:pt x="138634" y="2864322"/>
                </a:lnTo>
                <a:lnTo>
                  <a:pt x="139414" y="2889211"/>
                </a:lnTo>
                <a:lnTo>
                  <a:pt x="139845" y="2901257"/>
                </a:lnTo>
                <a:lnTo>
                  <a:pt x="140423" y="2914519"/>
                </a:lnTo>
                <a:lnTo>
                  <a:pt x="140668" y="2927955"/>
                </a:lnTo>
                <a:lnTo>
                  <a:pt x="140602" y="2941483"/>
                </a:lnTo>
                <a:lnTo>
                  <a:pt x="138733" y="2981808"/>
                </a:lnTo>
                <a:lnTo>
                  <a:pt x="134785" y="3020034"/>
                </a:lnTo>
                <a:lnTo>
                  <a:pt x="126359" y="3068598"/>
                </a:lnTo>
                <a:lnTo>
                  <a:pt x="123535" y="3083602"/>
                </a:lnTo>
                <a:lnTo>
                  <a:pt x="115814" y="3130413"/>
                </a:lnTo>
                <a:lnTo>
                  <a:pt x="109293" y="3179061"/>
                </a:lnTo>
                <a:lnTo>
                  <a:pt x="104063" y="3228438"/>
                </a:lnTo>
                <a:lnTo>
                  <a:pt x="100215" y="3277434"/>
                </a:lnTo>
                <a:lnTo>
                  <a:pt x="97840" y="3324939"/>
                </a:lnTo>
                <a:lnTo>
                  <a:pt x="97119" y="3355232"/>
                </a:lnTo>
                <a:lnTo>
                  <a:pt x="97027" y="3369843"/>
                </a:lnTo>
              </a:path>
            </a:pathLst>
          </a:custGeom>
          <a:ln w="13868">
            <a:solidFill>
              <a:srgbClr val="ED1D24"/>
            </a:solidFill>
          </a:ln>
        </p:spPr>
        <p:txBody>
          <a:bodyPr wrap="square" lIns="0" tIns="0" rIns="0" bIns="0" rtlCol="0">
            <a:noAutofit/>
          </a:bodyPr>
          <a:lstStyle/>
          <a:p>
            <a:endParaRPr/>
          </a:p>
        </p:txBody>
      </p:sp>
      <p:sp>
        <p:nvSpPr>
          <p:cNvPr id="115" name="object 115"/>
          <p:cNvSpPr/>
          <p:nvPr/>
        </p:nvSpPr>
        <p:spPr>
          <a:xfrm>
            <a:off x="4901306" y="2221687"/>
            <a:ext cx="1515109" cy="0"/>
          </a:xfrm>
          <a:custGeom>
            <a:avLst/>
            <a:gdLst/>
            <a:ahLst/>
            <a:cxnLst/>
            <a:rect l="l" t="t" r="r" b="b"/>
            <a:pathLst>
              <a:path w="1769732">
                <a:moveTo>
                  <a:pt x="0" y="0"/>
                </a:moveTo>
                <a:lnTo>
                  <a:pt x="1769732" y="0"/>
                </a:lnTo>
              </a:path>
            </a:pathLst>
          </a:custGeom>
          <a:ln w="69316">
            <a:solidFill>
              <a:srgbClr val="6D6E71"/>
            </a:solidFill>
          </a:ln>
        </p:spPr>
        <p:txBody>
          <a:bodyPr wrap="square" lIns="0" tIns="0" rIns="0" bIns="0" rtlCol="0">
            <a:noAutofit/>
          </a:bodyPr>
          <a:lstStyle/>
          <a:p>
            <a:endParaRPr/>
          </a:p>
        </p:txBody>
      </p:sp>
      <p:sp>
        <p:nvSpPr>
          <p:cNvPr id="116" name="object 116"/>
          <p:cNvSpPr/>
          <p:nvPr/>
        </p:nvSpPr>
        <p:spPr>
          <a:xfrm>
            <a:off x="6404554" y="2045852"/>
            <a:ext cx="1317323" cy="0"/>
          </a:xfrm>
          <a:custGeom>
            <a:avLst/>
            <a:gdLst/>
            <a:ahLst/>
            <a:cxnLst/>
            <a:rect l="l" t="t" r="r" b="b"/>
            <a:pathLst>
              <a:path w="1538706">
                <a:moveTo>
                  <a:pt x="0" y="0"/>
                </a:moveTo>
                <a:lnTo>
                  <a:pt x="1538706" y="0"/>
                </a:lnTo>
              </a:path>
            </a:pathLst>
          </a:custGeom>
          <a:ln w="69316">
            <a:solidFill>
              <a:srgbClr val="6D6E71"/>
            </a:solidFill>
          </a:ln>
        </p:spPr>
        <p:txBody>
          <a:bodyPr wrap="square" lIns="0" tIns="0" rIns="0" bIns="0" rtlCol="0">
            <a:noAutofit/>
          </a:bodyPr>
          <a:lstStyle/>
          <a:p>
            <a:endParaRPr/>
          </a:p>
        </p:txBody>
      </p:sp>
      <p:sp>
        <p:nvSpPr>
          <p:cNvPr id="117" name="object 117"/>
          <p:cNvSpPr/>
          <p:nvPr/>
        </p:nvSpPr>
        <p:spPr>
          <a:xfrm>
            <a:off x="4917268" y="3001665"/>
            <a:ext cx="534481" cy="194194"/>
          </a:xfrm>
          <a:custGeom>
            <a:avLst/>
            <a:gdLst/>
            <a:ahLst/>
            <a:cxnLst/>
            <a:rect l="l" t="t" r="r" b="b"/>
            <a:pathLst>
              <a:path w="624304" h="214333">
                <a:moveTo>
                  <a:pt x="624304" y="214333"/>
                </a:moveTo>
                <a:lnTo>
                  <a:pt x="577246" y="199610"/>
                </a:lnTo>
                <a:lnTo>
                  <a:pt x="530393" y="179840"/>
                </a:lnTo>
                <a:lnTo>
                  <a:pt x="484879" y="157314"/>
                </a:lnTo>
                <a:lnTo>
                  <a:pt x="441835" y="134324"/>
                </a:lnTo>
                <a:lnTo>
                  <a:pt x="428232" y="126954"/>
                </a:lnTo>
                <a:lnTo>
                  <a:pt x="415072" y="119871"/>
                </a:lnTo>
                <a:lnTo>
                  <a:pt x="378664" y="101198"/>
                </a:lnTo>
                <a:lnTo>
                  <a:pt x="337110" y="84754"/>
                </a:lnTo>
                <a:lnTo>
                  <a:pt x="288713" y="72386"/>
                </a:lnTo>
                <a:lnTo>
                  <a:pt x="248726" y="64168"/>
                </a:lnTo>
                <a:lnTo>
                  <a:pt x="208195" y="56530"/>
                </a:lnTo>
                <a:lnTo>
                  <a:pt x="194971" y="54062"/>
                </a:lnTo>
                <a:lnTo>
                  <a:pt x="157381" y="46740"/>
                </a:lnTo>
                <a:lnTo>
                  <a:pt x="118065" y="37438"/>
                </a:lnTo>
                <a:lnTo>
                  <a:pt x="74778" y="25109"/>
                </a:lnTo>
                <a:lnTo>
                  <a:pt x="29342" y="10252"/>
                </a:lnTo>
                <a:lnTo>
                  <a:pt x="9585" y="3349"/>
                </a:lnTo>
                <a:lnTo>
                  <a:pt x="0" y="0"/>
                </a:lnTo>
              </a:path>
            </a:pathLst>
          </a:custGeom>
          <a:ln w="6934">
            <a:solidFill>
              <a:srgbClr val="010101"/>
            </a:solidFill>
            <a:prstDash val="dash"/>
          </a:ln>
        </p:spPr>
        <p:txBody>
          <a:bodyPr wrap="square" lIns="0" tIns="0" rIns="0" bIns="0" rtlCol="0">
            <a:noAutofit/>
          </a:bodyPr>
          <a:lstStyle/>
          <a:p>
            <a:endParaRPr/>
          </a:p>
        </p:txBody>
      </p:sp>
      <p:sp>
        <p:nvSpPr>
          <p:cNvPr id="118" name="object 118"/>
          <p:cNvSpPr/>
          <p:nvPr/>
        </p:nvSpPr>
        <p:spPr>
          <a:xfrm>
            <a:off x="5676146" y="2845443"/>
            <a:ext cx="1188818" cy="654547"/>
          </a:xfrm>
          <a:custGeom>
            <a:avLst/>
            <a:gdLst/>
            <a:ahLst/>
            <a:cxnLst/>
            <a:rect l="l" t="t" r="r" b="b"/>
            <a:pathLst>
              <a:path w="1388605" h="722426">
                <a:moveTo>
                  <a:pt x="931118" y="722426"/>
                </a:moveTo>
                <a:lnTo>
                  <a:pt x="964761" y="695915"/>
                </a:lnTo>
                <a:lnTo>
                  <a:pt x="996215" y="670910"/>
                </a:lnTo>
                <a:lnTo>
                  <a:pt x="1033512" y="640713"/>
                </a:lnTo>
                <a:lnTo>
                  <a:pt x="1057683" y="620633"/>
                </a:lnTo>
                <a:lnTo>
                  <a:pt x="1072185" y="608688"/>
                </a:lnTo>
                <a:lnTo>
                  <a:pt x="1085422" y="597863"/>
                </a:lnTo>
                <a:lnTo>
                  <a:pt x="1097482" y="588016"/>
                </a:lnTo>
                <a:lnTo>
                  <a:pt x="1108451" y="579004"/>
                </a:lnTo>
                <a:lnTo>
                  <a:pt x="1143148" y="548467"/>
                </a:lnTo>
                <a:lnTo>
                  <a:pt x="1172368" y="512017"/>
                </a:lnTo>
                <a:lnTo>
                  <a:pt x="1187318" y="475581"/>
                </a:lnTo>
                <a:lnTo>
                  <a:pt x="1194297" y="440299"/>
                </a:lnTo>
                <a:lnTo>
                  <a:pt x="1196376" y="428701"/>
                </a:lnTo>
                <a:lnTo>
                  <a:pt x="1213039" y="380761"/>
                </a:lnTo>
                <a:lnTo>
                  <a:pt x="1235977" y="336815"/>
                </a:lnTo>
                <a:lnTo>
                  <a:pt x="1262020" y="294477"/>
                </a:lnTo>
                <a:lnTo>
                  <a:pt x="1269245" y="283283"/>
                </a:lnTo>
                <a:lnTo>
                  <a:pt x="1275839" y="273010"/>
                </a:lnTo>
                <a:lnTo>
                  <a:pt x="1296424" y="239759"/>
                </a:lnTo>
                <a:lnTo>
                  <a:pt x="1317003" y="204768"/>
                </a:lnTo>
                <a:lnTo>
                  <a:pt x="1336019" y="170489"/>
                </a:lnTo>
                <a:lnTo>
                  <a:pt x="1358801" y="124711"/>
                </a:lnTo>
                <a:lnTo>
                  <a:pt x="1376719" y="83864"/>
                </a:lnTo>
                <a:lnTo>
                  <a:pt x="1388605" y="40757"/>
                </a:lnTo>
                <a:lnTo>
                  <a:pt x="1388433" y="32728"/>
                </a:lnTo>
                <a:lnTo>
                  <a:pt x="1354266" y="0"/>
                </a:lnTo>
                <a:lnTo>
                  <a:pt x="1335316" y="3339"/>
                </a:lnTo>
                <a:lnTo>
                  <a:pt x="1298875" y="16244"/>
                </a:lnTo>
                <a:lnTo>
                  <a:pt x="1252782" y="36476"/>
                </a:lnTo>
                <a:lnTo>
                  <a:pt x="1214829" y="54638"/>
                </a:lnTo>
                <a:lnTo>
                  <a:pt x="1176278" y="73945"/>
                </a:lnTo>
                <a:lnTo>
                  <a:pt x="1139197" y="93120"/>
                </a:lnTo>
                <a:lnTo>
                  <a:pt x="1104550" y="111636"/>
                </a:lnTo>
                <a:lnTo>
                  <a:pt x="1063996" y="136369"/>
                </a:lnTo>
                <a:lnTo>
                  <a:pt x="1036974" y="154600"/>
                </a:lnTo>
                <a:lnTo>
                  <a:pt x="1027958" y="160756"/>
                </a:lnTo>
                <a:lnTo>
                  <a:pt x="988571" y="186479"/>
                </a:lnTo>
                <a:lnTo>
                  <a:pt x="952102" y="207662"/>
                </a:lnTo>
                <a:lnTo>
                  <a:pt x="906045" y="231263"/>
                </a:lnTo>
                <a:lnTo>
                  <a:pt x="869226" y="249230"/>
                </a:lnTo>
                <a:lnTo>
                  <a:pt x="828489" y="268820"/>
                </a:lnTo>
                <a:lnTo>
                  <a:pt x="784924" y="289428"/>
                </a:lnTo>
                <a:lnTo>
                  <a:pt x="739619" y="310445"/>
                </a:lnTo>
                <a:lnTo>
                  <a:pt x="693663" y="331265"/>
                </a:lnTo>
                <a:lnTo>
                  <a:pt x="648146" y="351280"/>
                </a:lnTo>
                <a:lnTo>
                  <a:pt x="604155" y="369884"/>
                </a:lnTo>
                <a:lnTo>
                  <a:pt x="562780" y="386469"/>
                </a:lnTo>
                <a:lnTo>
                  <a:pt x="525110" y="400429"/>
                </a:lnTo>
                <a:lnTo>
                  <a:pt x="476247" y="415630"/>
                </a:lnTo>
                <a:lnTo>
                  <a:pt x="432616" y="425303"/>
                </a:lnTo>
                <a:lnTo>
                  <a:pt x="393043" y="430920"/>
                </a:lnTo>
                <a:lnTo>
                  <a:pt x="345133" y="434525"/>
                </a:lnTo>
                <a:lnTo>
                  <a:pt x="322696" y="435600"/>
                </a:lnTo>
                <a:lnTo>
                  <a:pt x="311748" y="436138"/>
                </a:lnTo>
                <a:lnTo>
                  <a:pt x="269030" y="439501"/>
                </a:lnTo>
                <a:lnTo>
                  <a:pt x="228785" y="445659"/>
                </a:lnTo>
                <a:lnTo>
                  <a:pt x="187533" y="453191"/>
                </a:lnTo>
                <a:lnTo>
                  <a:pt x="174590" y="455650"/>
                </a:lnTo>
                <a:lnTo>
                  <a:pt x="162025" y="458018"/>
                </a:lnTo>
                <a:lnTo>
                  <a:pt x="115223" y="465789"/>
                </a:lnTo>
                <a:lnTo>
                  <a:pt x="82666" y="468811"/>
                </a:lnTo>
                <a:lnTo>
                  <a:pt x="74080" y="469617"/>
                </a:lnTo>
                <a:lnTo>
                  <a:pt x="67430" y="470432"/>
                </a:lnTo>
                <a:lnTo>
                  <a:pt x="62228" y="471170"/>
                </a:lnTo>
                <a:lnTo>
                  <a:pt x="57985" y="471742"/>
                </a:lnTo>
                <a:lnTo>
                  <a:pt x="54214" y="472061"/>
                </a:lnTo>
                <a:lnTo>
                  <a:pt x="50427" y="472041"/>
                </a:lnTo>
                <a:lnTo>
                  <a:pt x="46134" y="471594"/>
                </a:lnTo>
                <a:lnTo>
                  <a:pt x="40847" y="470632"/>
                </a:lnTo>
                <a:lnTo>
                  <a:pt x="34079" y="469069"/>
                </a:lnTo>
                <a:lnTo>
                  <a:pt x="25340" y="466818"/>
                </a:lnTo>
                <a:lnTo>
                  <a:pt x="14143" y="463790"/>
                </a:lnTo>
                <a:lnTo>
                  <a:pt x="0" y="459899"/>
                </a:lnTo>
              </a:path>
            </a:pathLst>
          </a:custGeom>
          <a:ln w="6934">
            <a:solidFill>
              <a:srgbClr val="010101"/>
            </a:solidFill>
            <a:prstDash val="dash"/>
          </a:ln>
        </p:spPr>
        <p:txBody>
          <a:bodyPr wrap="square" lIns="0" tIns="0" rIns="0" bIns="0" rtlCol="0">
            <a:noAutofit/>
          </a:bodyPr>
          <a:lstStyle/>
          <a:p>
            <a:endParaRPr/>
          </a:p>
        </p:txBody>
      </p:sp>
      <p:sp>
        <p:nvSpPr>
          <p:cNvPr id="119" name="object 119"/>
          <p:cNvSpPr/>
          <p:nvPr/>
        </p:nvSpPr>
        <p:spPr>
          <a:xfrm>
            <a:off x="5155647" y="3643833"/>
            <a:ext cx="1146631" cy="1071390"/>
          </a:xfrm>
          <a:custGeom>
            <a:avLst/>
            <a:gdLst/>
            <a:ahLst/>
            <a:cxnLst/>
            <a:rect l="l" t="t" r="r" b="b"/>
            <a:pathLst>
              <a:path w="1339329" h="1182497">
                <a:moveTo>
                  <a:pt x="0" y="1182497"/>
                </a:moveTo>
                <a:lnTo>
                  <a:pt x="25464" y="1150850"/>
                </a:lnTo>
                <a:lnTo>
                  <a:pt x="50855" y="1119358"/>
                </a:lnTo>
                <a:lnTo>
                  <a:pt x="59291" y="1108895"/>
                </a:lnTo>
                <a:lnTo>
                  <a:pt x="84478" y="1077609"/>
                </a:lnTo>
                <a:lnTo>
                  <a:pt x="109431" y="1046478"/>
                </a:lnTo>
                <a:lnTo>
                  <a:pt x="134081" y="1015503"/>
                </a:lnTo>
                <a:lnTo>
                  <a:pt x="158359" y="984684"/>
                </a:lnTo>
                <a:lnTo>
                  <a:pt x="174444" y="964077"/>
                </a:lnTo>
                <a:lnTo>
                  <a:pt x="182645" y="953578"/>
                </a:lnTo>
                <a:lnTo>
                  <a:pt x="207667" y="921554"/>
                </a:lnTo>
                <a:lnTo>
                  <a:pt x="232761" y="889300"/>
                </a:lnTo>
                <a:lnTo>
                  <a:pt x="257212" y="857530"/>
                </a:lnTo>
                <a:lnTo>
                  <a:pt x="280304" y="826962"/>
                </a:lnTo>
                <a:lnTo>
                  <a:pt x="307743" y="789310"/>
                </a:lnTo>
                <a:lnTo>
                  <a:pt x="331169" y="752016"/>
                </a:lnTo>
                <a:lnTo>
                  <a:pt x="348353" y="714861"/>
                </a:lnTo>
                <a:lnTo>
                  <a:pt x="352844" y="703871"/>
                </a:lnTo>
                <a:lnTo>
                  <a:pt x="357180" y="693520"/>
                </a:lnTo>
                <a:lnTo>
                  <a:pt x="378569" y="657787"/>
                </a:lnTo>
                <a:lnTo>
                  <a:pt x="414953" y="633499"/>
                </a:lnTo>
                <a:lnTo>
                  <a:pt x="459457" y="620779"/>
                </a:lnTo>
                <a:lnTo>
                  <a:pt x="471429" y="617784"/>
                </a:lnTo>
                <a:lnTo>
                  <a:pt x="508692" y="605659"/>
                </a:lnTo>
                <a:lnTo>
                  <a:pt x="550855" y="580667"/>
                </a:lnTo>
                <a:lnTo>
                  <a:pt x="587432" y="552746"/>
                </a:lnTo>
                <a:lnTo>
                  <a:pt x="624046" y="522266"/>
                </a:lnTo>
                <a:lnTo>
                  <a:pt x="633600" y="514268"/>
                </a:lnTo>
                <a:lnTo>
                  <a:pt x="664065" y="489407"/>
                </a:lnTo>
                <a:lnTo>
                  <a:pt x="698341" y="463310"/>
                </a:lnTo>
                <a:lnTo>
                  <a:pt x="741582" y="433898"/>
                </a:lnTo>
                <a:lnTo>
                  <a:pt x="774696" y="412838"/>
                </a:lnTo>
                <a:lnTo>
                  <a:pt x="809658" y="391254"/>
                </a:lnTo>
                <a:lnTo>
                  <a:pt x="845924" y="369226"/>
                </a:lnTo>
                <a:lnTo>
                  <a:pt x="864376" y="358072"/>
                </a:lnTo>
                <a:lnTo>
                  <a:pt x="882951" y="346839"/>
                </a:lnTo>
                <a:lnTo>
                  <a:pt x="920198" y="324175"/>
                </a:lnTo>
                <a:lnTo>
                  <a:pt x="957120" y="301317"/>
                </a:lnTo>
                <a:lnTo>
                  <a:pt x="993175" y="278348"/>
                </a:lnTo>
                <a:lnTo>
                  <a:pt x="1027820" y="255351"/>
                </a:lnTo>
                <a:lnTo>
                  <a:pt x="1060513" y="232410"/>
                </a:lnTo>
                <a:lnTo>
                  <a:pt x="1091184" y="209548"/>
                </a:lnTo>
                <a:lnTo>
                  <a:pt x="1134459" y="175287"/>
                </a:lnTo>
                <a:lnTo>
                  <a:pt x="1175459" y="140943"/>
                </a:lnTo>
                <a:lnTo>
                  <a:pt x="1215316" y="106379"/>
                </a:lnTo>
                <a:lnTo>
                  <a:pt x="1241810" y="83146"/>
                </a:lnTo>
                <a:lnTo>
                  <a:pt x="1255160" y="71458"/>
                </a:lnTo>
                <a:lnTo>
                  <a:pt x="1296121" y="36044"/>
                </a:lnTo>
                <a:lnTo>
                  <a:pt x="1324607" y="12093"/>
                </a:lnTo>
                <a:lnTo>
                  <a:pt x="1339329" y="0"/>
                </a:lnTo>
              </a:path>
            </a:pathLst>
          </a:custGeom>
          <a:ln w="6934">
            <a:solidFill>
              <a:srgbClr val="010101"/>
            </a:solidFill>
            <a:prstDash val="dash"/>
          </a:ln>
        </p:spPr>
        <p:txBody>
          <a:bodyPr wrap="square" lIns="0" tIns="0" rIns="0" bIns="0" rtlCol="0">
            <a:noAutofit/>
          </a:bodyPr>
          <a:lstStyle/>
          <a:p>
            <a:endParaRPr/>
          </a:p>
        </p:txBody>
      </p:sp>
      <p:sp>
        <p:nvSpPr>
          <p:cNvPr id="120" name="object 120"/>
          <p:cNvSpPr/>
          <p:nvPr/>
        </p:nvSpPr>
        <p:spPr>
          <a:xfrm>
            <a:off x="6153400" y="3402364"/>
            <a:ext cx="1460759" cy="1056939"/>
          </a:xfrm>
          <a:custGeom>
            <a:avLst/>
            <a:gdLst/>
            <a:ahLst/>
            <a:cxnLst/>
            <a:rect l="l" t="t" r="r" b="b"/>
            <a:pathLst>
              <a:path w="1706248" h="1166548">
                <a:moveTo>
                  <a:pt x="1319842" y="132496"/>
                </a:moveTo>
                <a:lnTo>
                  <a:pt x="1328571" y="123526"/>
                </a:lnTo>
                <a:lnTo>
                  <a:pt x="1337790" y="113975"/>
                </a:lnTo>
                <a:lnTo>
                  <a:pt x="1347396" y="103999"/>
                </a:lnTo>
                <a:lnTo>
                  <a:pt x="1357287" y="93754"/>
                </a:lnTo>
                <a:lnTo>
                  <a:pt x="1387645" y="62955"/>
                </a:lnTo>
                <a:lnTo>
                  <a:pt x="1416881" y="35334"/>
                </a:lnTo>
                <a:lnTo>
                  <a:pt x="1457147" y="7518"/>
                </a:lnTo>
                <a:lnTo>
                  <a:pt x="1491095" y="0"/>
                </a:lnTo>
                <a:lnTo>
                  <a:pt x="1501403" y="731"/>
                </a:lnTo>
                <a:lnTo>
                  <a:pt x="1512503" y="2168"/>
                </a:lnTo>
                <a:lnTo>
                  <a:pt x="1525172" y="3762"/>
                </a:lnTo>
                <a:lnTo>
                  <a:pt x="1536020" y="4664"/>
                </a:lnTo>
                <a:lnTo>
                  <a:pt x="1547980" y="5374"/>
                </a:lnTo>
                <a:lnTo>
                  <a:pt x="1560740" y="6136"/>
                </a:lnTo>
                <a:lnTo>
                  <a:pt x="1600711" y="11198"/>
                </a:lnTo>
                <a:lnTo>
                  <a:pt x="1636692" y="25589"/>
                </a:lnTo>
                <a:lnTo>
                  <a:pt x="1669562" y="64037"/>
                </a:lnTo>
                <a:lnTo>
                  <a:pt x="1688919" y="99177"/>
                </a:lnTo>
                <a:lnTo>
                  <a:pt x="1701892" y="136827"/>
                </a:lnTo>
                <a:lnTo>
                  <a:pt x="1706248" y="174036"/>
                </a:lnTo>
                <a:lnTo>
                  <a:pt x="1705393" y="186057"/>
                </a:lnTo>
                <a:lnTo>
                  <a:pt x="1694769" y="234366"/>
                </a:lnTo>
                <a:lnTo>
                  <a:pt x="1682165" y="270854"/>
                </a:lnTo>
                <a:lnTo>
                  <a:pt x="1677638" y="283069"/>
                </a:lnTo>
                <a:lnTo>
                  <a:pt x="1673121" y="295312"/>
                </a:lnTo>
                <a:lnTo>
                  <a:pt x="1668720" y="307583"/>
                </a:lnTo>
                <a:lnTo>
                  <a:pt x="1664539" y="319884"/>
                </a:lnTo>
                <a:lnTo>
                  <a:pt x="1660683" y="332214"/>
                </a:lnTo>
                <a:lnTo>
                  <a:pt x="1657130" y="345043"/>
                </a:lnTo>
                <a:lnTo>
                  <a:pt x="1653403" y="357833"/>
                </a:lnTo>
                <a:lnTo>
                  <a:pt x="1649550" y="370577"/>
                </a:lnTo>
                <a:lnTo>
                  <a:pt x="1645617" y="383269"/>
                </a:lnTo>
                <a:lnTo>
                  <a:pt x="1641653" y="395905"/>
                </a:lnTo>
                <a:lnTo>
                  <a:pt x="1637706" y="408479"/>
                </a:lnTo>
                <a:lnTo>
                  <a:pt x="1633823" y="420984"/>
                </a:lnTo>
                <a:lnTo>
                  <a:pt x="1623036" y="458035"/>
                </a:lnTo>
                <a:lnTo>
                  <a:pt x="1612451" y="506142"/>
                </a:lnTo>
                <a:lnTo>
                  <a:pt x="1609393" y="542637"/>
                </a:lnTo>
                <a:lnTo>
                  <a:pt x="1610024" y="555442"/>
                </a:lnTo>
                <a:lnTo>
                  <a:pt x="1618698" y="604565"/>
                </a:lnTo>
                <a:lnTo>
                  <a:pt x="1624846" y="628456"/>
                </a:lnTo>
                <a:lnTo>
                  <a:pt x="1627904" y="640379"/>
                </a:lnTo>
                <a:lnTo>
                  <a:pt x="1636891" y="688910"/>
                </a:lnTo>
                <a:lnTo>
                  <a:pt x="1637656" y="701460"/>
                </a:lnTo>
                <a:lnTo>
                  <a:pt x="1637561" y="714261"/>
                </a:lnTo>
                <a:lnTo>
                  <a:pt x="1630869" y="764395"/>
                </a:lnTo>
                <a:lnTo>
                  <a:pt x="1622739" y="803398"/>
                </a:lnTo>
                <a:lnTo>
                  <a:pt x="1612415" y="842255"/>
                </a:lnTo>
                <a:lnTo>
                  <a:pt x="1600325" y="879749"/>
                </a:lnTo>
                <a:lnTo>
                  <a:pt x="1582194" y="925525"/>
                </a:lnTo>
                <a:lnTo>
                  <a:pt x="1564165" y="961582"/>
                </a:lnTo>
                <a:lnTo>
                  <a:pt x="1543219" y="997248"/>
                </a:lnTo>
                <a:lnTo>
                  <a:pt x="1520574" y="1029054"/>
                </a:lnTo>
                <a:lnTo>
                  <a:pt x="1486961" y="1064569"/>
                </a:lnTo>
                <a:lnTo>
                  <a:pt x="1447894" y="1091132"/>
                </a:lnTo>
                <a:lnTo>
                  <a:pt x="1401497" y="1107322"/>
                </a:lnTo>
                <a:lnTo>
                  <a:pt x="1363840" y="1113959"/>
                </a:lnTo>
                <a:lnTo>
                  <a:pt x="1324677" y="1117702"/>
                </a:lnTo>
                <a:lnTo>
                  <a:pt x="1284858" y="1120194"/>
                </a:lnTo>
                <a:lnTo>
                  <a:pt x="1271586" y="1121030"/>
                </a:lnTo>
                <a:lnTo>
                  <a:pt x="1222124" y="1122805"/>
                </a:lnTo>
                <a:lnTo>
                  <a:pt x="1209600" y="1122810"/>
                </a:lnTo>
                <a:lnTo>
                  <a:pt x="1197023" y="1122665"/>
                </a:lnTo>
                <a:lnTo>
                  <a:pt x="1146256" y="1120820"/>
                </a:lnTo>
                <a:lnTo>
                  <a:pt x="1107826" y="1118454"/>
                </a:lnTo>
                <a:lnTo>
                  <a:pt x="1069227" y="1115614"/>
                </a:lnTo>
                <a:lnTo>
                  <a:pt x="1030893" y="1112303"/>
                </a:lnTo>
                <a:lnTo>
                  <a:pt x="992155" y="1107746"/>
                </a:lnTo>
                <a:lnTo>
                  <a:pt x="953218" y="1102434"/>
                </a:lnTo>
                <a:lnTo>
                  <a:pt x="927412" y="1098777"/>
                </a:lnTo>
                <a:lnTo>
                  <a:pt x="914615" y="1096981"/>
                </a:lnTo>
                <a:lnTo>
                  <a:pt x="864586" y="1090549"/>
                </a:lnTo>
                <a:lnTo>
                  <a:pt x="814830" y="1086634"/>
                </a:lnTo>
                <a:lnTo>
                  <a:pt x="801172" y="1086884"/>
                </a:lnTo>
                <a:lnTo>
                  <a:pt x="761995" y="1091249"/>
                </a:lnTo>
                <a:lnTo>
                  <a:pt x="712789" y="1101918"/>
                </a:lnTo>
                <a:lnTo>
                  <a:pt x="700820" y="1104811"/>
                </a:lnTo>
                <a:lnTo>
                  <a:pt x="688923" y="1107600"/>
                </a:lnTo>
                <a:lnTo>
                  <a:pt x="641420" y="1115813"/>
                </a:lnTo>
                <a:lnTo>
                  <a:pt x="617487" y="1117083"/>
                </a:lnTo>
                <a:lnTo>
                  <a:pt x="605482" y="1117537"/>
                </a:lnTo>
                <a:lnTo>
                  <a:pt x="593392" y="1118005"/>
                </a:lnTo>
                <a:lnTo>
                  <a:pt x="581214" y="1118484"/>
                </a:lnTo>
                <a:lnTo>
                  <a:pt x="568944" y="1118968"/>
                </a:lnTo>
                <a:lnTo>
                  <a:pt x="556580" y="1119454"/>
                </a:lnTo>
                <a:lnTo>
                  <a:pt x="506113" y="1121330"/>
                </a:lnTo>
                <a:lnTo>
                  <a:pt x="467111" y="1122544"/>
                </a:lnTo>
                <a:lnTo>
                  <a:pt x="427025" y="1123466"/>
                </a:lnTo>
                <a:lnTo>
                  <a:pt x="412579" y="1124009"/>
                </a:lnTo>
                <a:lnTo>
                  <a:pt x="370405" y="1128813"/>
                </a:lnTo>
                <a:lnTo>
                  <a:pt x="330269" y="1136737"/>
                </a:lnTo>
                <a:lnTo>
                  <a:pt x="292545" y="1145665"/>
                </a:lnTo>
                <a:lnTo>
                  <a:pt x="280570" y="1148499"/>
                </a:lnTo>
                <a:lnTo>
                  <a:pt x="236046" y="1157034"/>
                </a:lnTo>
                <a:lnTo>
                  <a:pt x="205330" y="1159282"/>
                </a:lnTo>
                <a:lnTo>
                  <a:pt x="188466" y="1160350"/>
                </a:lnTo>
                <a:lnTo>
                  <a:pt x="174520" y="1161252"/>
                </a:lnTo>
                <a:lnTo>
                  <a:pt x="162775" y="1161959"/>
                </a:lnTo>
                <a:lnTo>
                  <a:pt x="152513" y="1162441"/>
                </a:lnTo>
                <a:lnTo>
                  <a:pt x="143018" y="1162672"/>
                </a:lnTo>
                <a:lnTo>
                  <a:pt x="133573" y="1162621"/>
                </a:lnTo>
                <a:lnTo>
                  <a:pt x="123462" y="1162261"/>
                </a:lnTo>
                <a:lnTo>
                  <a:pt x="109132" y="1162017"/>
                </a:lnTo>
                <a:lnTo>
                  <a:pt x="94885" y="1162808"/>
                </a:lnTo>
                <a:lnTo>
                  <a:pt x="80952" y="1164143"/>
                </a:lnTo>
                <a:lnTo>
                  <a:pt x="67562" y="1165537"/>
                </a:lnTo>
                <a:lnTo>
                  <a:pt x="54948" y="1166501"/>
                </a:lnTo>
                <a:lnTo>
                  <a:pt x="16853" y="1156308"/>
                </a:lnTo>
                <a:lnTo>
                  <a:pt x="742" y="1113407"/>
                </a:lnTo>
                <a:lnTo>
                  <a:pt x="0" y="1100339"/>
                </a:lnTo>
                <a:lnTo>
                  <a:pt x="623" y="1087012"/>
                </a:lnTo>
                <a:lnTo>
                  <a:pt x="11295" y="1050075"/>
                </a:lnTo>
                <a:lnTo>
                  <a:pt x="32732" y="1018366"/>
                </a:lnTo>
                <a:lnTo>
                  <a:pt x="59937" y="988888"/>
                </a:lnTo>
                <a:lnTo>
                  <a:pt x="89184" y="962806"/>
                </a:lnTo>
                <a:lnTo>
                  <a:pt x="120800" y="939371"/>
                </a:lnTo>
                <a:lnTo>
                  <a:pt x="161505" y="916827"/>
                </a:lnTo>
                <a:lnTo>
                  <a:pt x="182996" y="906816"/>
                </a:lnTo>
                <a:lnTo>
                  <a:pt x="194648" y="901433"/>
                </a:lnTo>
                <a:lnTo>
                  <a:pt x="207142" y="895534"/>
                </a:lnTo>
                <a:lnTo>
                  <a:pt x="220655" y="888922"/>
                </a:lnTo>
                <a:lnTo>
                  <a:pt x="229881" y="884652"/>
                </a:lnTo>
                <a:lnTo>
                  <a:pt x="273555" y="870716"/>
                </a:lnTo>
                <a:lnTo>
                  <a:pt x="311389" y="862255"/>
                </a:lnTo>
                <a:lnTo>
                  <a:pt x="337944" y="856857"/>
                </a:lnTo>
                <a:lnTo>
                  <a:pt x="351405" y="854089"/>
                </a:lnTo>
                <a:lnTo>
                  <a:pt x="391649" y="844950"/>
                </a:lnTo>
                <a:lnTo>
                  <a:pt x="430167" y="833569"/>
                </a:lnTo>
                <a:lnTo>
                  <a:pt x="475860" y="813056"/>
                </a:lnTo>
                <a:lnTo>
                  <a:pt x="486858" y="807566"/>
                </a:lnTo>
                <a:lnTo>
                  <a:pt x="532162" y="786632"/>
                </a:lnTo>
                <a:lnTo>
                  <a:pt x="567369" y="771603"/>
                </a:lnTo>
                <a:lnTo>
                  <a:pt x="603467" y="756714"/>
                </a:lnTo>
                <a:lnTo>
                  <a:pt x="615673" y="751714"/>
                </a:lnTo>
                <a:lnTo>
                  <a:pt x="627956" y="746672"/>
                </a:lnTo>
                <a:lnTo>
                  <a:pt x="665215" y="731146"/>
                </a:lnTo>
                <a:lnTo>
                  <a:pt x="702978" y="714715"/>
                </a:lnTo>
                <a:lnTo>
                  <a:pt x="747260" y="694435"/>
                </a:lnTo>
                <a:lnTo>
                  <a:pt x="789353" y="673838"/>
                </a:lnTo>
                <a:lnTo>
                  <a:pt x="828795" y="652461"/>
                </a:lnTo>
                <a:lnTo>
                  <a:pt x="865122" y="629841"/>
                </a:lnTo>
                <a:lnTo>
                  <a:pt x="897872" y="605514"/>
                </a:lnTo>
                <a:lnTo>
                  <a:pt x="926582" y="579015"/>
                </a:lnTo>
                <a:lnTo>
                  <a:pt x="953232" y="547275"/>
                </a:lnTo>
                <a:lnTo>
                  <a:pt x="973732" y="521217"/>
                </a:lnTo>
                <a:lnTo>
                  <a:pt x="984183" y="507932"/>
                </a:lnTo>
                <a:lnTo>
                  <a:pt x="1015934" y="467862"/>
                </a:lnTo>
                <a:lnTo>
                  <a:pt x="1047584" y="428876"/>
                </a:lnTo>
                <a:lnTo>
                  <a:pt x="1078232" y="392788"/>
                </a:lnTo>
                <a:lnTo>
                  <a:pt x="1106977" y="361410"/>
                </a:lnTo>
                <a:lnTo>
                  <a:pt x="1132917" y="336554"/>
                </a:lnTo>
                <a:lnTo>
                  <a:pt x="1140785" y="330032"/>
                </a:lnTo>
              </a:path>
            </a:pathLst>
          </a:custGeom>
          <a:ln w="6934">
            <a:solidFill>
              <a:srgbClr val="010101"/>
            </a:solidFill>
            <a:prstDash val="dash"/>
          </a:ln>
        </p:spPr>
        <p:txBody>
          <a:bodyPr wrap="square" lIns="0" tIns="0" rIns="0" bIns="0" rtlCol="0">
            <a:noAutofit/>
          </a:bodyPr>
          <a:lstStyle/>
          <a:p>
            <a:endParaRPr/>
          </a:p>
        </p:txBody>
      </p:sp>
      <p:sp>
        <p:nvSpPr>
          <p:cNvPr id="121" name="object 121"/>
          <p:cNvSpPr/>
          <p:nvPr/>
        </p:nvSpPr>
        <p:spPr>
          <a:xfrm>
            <a:off x="4908448" y="2004249"/>
            <a:ext cx="467470" cy="695139"/>
          </a:xfrm>
          <a:custGeom>
            <a:avLst/>
            <a:gdLst/>
            <a:ahLst/>
            <a:cxnLst/>
            <a:rect l="l" t="t" r="r" b="b"/>
            <a:pathLst>
              <a:path w="546031" h="767228">
                <a:moveTo>
                  <a:pt x="546031" y="767228"/>
                </a:moveTo>
                <a:lnTo>
                  <a:pt x="528952" y="723867"/>
                </a:lnTo>
                <a:lnTo>
                  <a:pt x="513123" y="675477"/>
                </a:lnTo>
                <a:lnTo>
                  <a:pt x="498546" y="624513"/>
                </a:lnTo>
                <a:lnTo>
                  <a:pt x="485218" y="573433"/>
                </a:lnTo>
                <a:lnTo>
                  <a:pt x="473140" y="524693"/>
                </a:lnTo>
                <a:lnTo>
                  <a:pt x="469391" y="509390"/>
                </a:lnTo>
                <a:lnTo>
                  <a:pt x="465782" y="494712"/>
                </a:lnTo>
                <a:lnTo>
                  <a:pt x="462311" y="480748"/>
                </a:lnTo>
                <a:lnTo>
                  <a:pt x="458978" y="467590"/>
                </a:lnTo>
                <a:lnTo>
                  <a:pt x="455785" y="455329"/>
                </a:lnTo>
                <a:lnTo>
                  <a:pt x="451622" y="438577"/>
                </a:lnTo>
                <a:lnTo>
                  <a:pt x="443925" y="397243"/>
                </a:lnTo>
                <a:lnTo>
                  <a:pt x="441039" y="374853"/>
                </a:lnTo>
                <a:lnTo>
                  <a:pt x="439744" y="364527"/>
                </a:lnTo>
                <a:lnTo>
                  <a:pt x="431468" y="323718"/>
                </a:lnTo>
                <a:lnTo>
                  <a:pt x="413100" y="278622"/>
                </a:lnTo>
                <a:lnTo>
                  <a:pt x="395888" y="243713"/>
                </a:lnTo>
                <a:lnTo>
                  <a:pt x="376361" y="207920"/>
                </a:lnTo>
                <a:lnTo>
                  <a:pt x="355064" y="173200"/>
                </a:lnTo>
                <a:lnTo>
                  <a:pt x="332540" y="141515"/>
                </a:lnTo>
                <a:lnTo>
                  <a:pt x="298225" y="105199"/>
                </a:lnTo>
                <a:lnTo>
                  <a:pt x="263737" y="82406"/>
                </a:lnTo>
                <a:lnTo>
                  <a:pt x="228264" y="66550"/>
                </a:lnTo>
                <a:lnTo>
                  <a:pt x="181144" y="51361"/>
                </a:lnTo>
                <a:lnTo>
                  <a:pt x="169640" y="47935"/>
                </a:lnTo>
                <a:lnTo>
                  <a:pt x="158320" y="44451"/>
                </a:lnTo>
                <a:lnTo>
                  <a:pt x="147220" y="40803"/>
                </a:lnTo>
                <a:lnTo>
                  <a:pt x="134210" y="36298"/>
                </a:lnTo>
                <a:lnTo>
                  <a:pt x="121405" y="32073"/>
                </a:lnTo>
                <a:lnTo>
                  <a:pt x="84009" y="20842"/>
                </a:lnTo>
                <a:lnTo>
                  <a:pt x="35742" y="8346"/>
                </a:lnTo>
                <a:lnTo>
                  <a:pt x="11912" y="2732"/>
                </a:lnTo>
                <a:lnTo>
                  <a:pt x="0" y="0"/>
                </a:lnTo>
              </a:path>
            </a:pathLst>
          </a:custGeom>
          <a:ln w="6934">
            <a:solidFill>
              <a:srgbClr val="010101"/>
            </a:solidFill>
            <a:prstDash val="dash"/>
          </a:ln>
        </p:spPr>
        <p:txBody>
          <a:bodyPr wrap="square" lIns="0" tIns="0" rIns="0" bIns="0" rtlCol="0">
            <a:noAutofit/>
          </a:bodyPr>
          <a:lstStyle/>
          <a:p>
            <a:endParaRPr/>
          </a:p>
        </p:txBody>
      </p:sp>
      <p:sp>
        <p:nvSpPr>
          <p:cNvPr id="122" name="object 122"/>
          <p:cNvSpPr/>
          <p:nvPr/>
        </p:nvSpPr>
        <p:spPr>
          <a:xfrm>
            <a:off x="5506286" y="2422293"/>
            <a:ext cx="2105194" cy="1156275"/>
          </a:xfrm>
          <a:custGeom>
            <a:avLst/>
            <a:gdLst/>
            <a:ahLst/>
            <a:cxnLst/>
            <a:rect l="l" t="t" r="r" b="b"/>
            <a:pathLst>
              <a:path w="2458984" h="1276185">
                <a:moveTo>
                  <a:pt x="1722065" y="1276185"/>
                </a:moveTo>
                <a:lnTo>
                  <a:pt x="1746264" y="1245068"/>
                </a:lnTo>
                <a:lnTo>
                  <a:pt x="1771677" y="1205109"/>
                </a:lnTo>
                <a:lnTo>
                  <a:pt x="1792980" y="1163597"/>
                </a:lnTo>
                <a:lnTo>
                  <a:pt x="1814230" y="1116929"/>
                </a:lnTo>
                <a:lnTo>
                  <a:pt x="1820010" y="1104035"/>
                </a:lnTo>
                <a:lnTo>
                  <a:pt x="1826104" y="1090536"/>
                </a:lnTo>
                <a:lnTo>
                  <a:pt x="1832575" y="1076378"/>
                </a:lnTo>
                <a:lnTo>
                  <a:pt x="1838905" y="1062545"/>
                </a:lnTo>
                <a:lnTo>
                  <a:pt x="1845544" y="1047813"/>
                </a:lnTo>
                <a:lnTo>
                  <a:pt x="1866854" y="999281"/>
                </a:lnTo>
                <a:lnTo>
                  <a:pt x="1889277" y="946464"/>
                </a:lnTo>
                <a:lnTo>
                  <a:pt x="1904225" y="910283"/>
                </a:lnTo>
                <a:lnTo>
                  <a:pt x="1918740" y="874310"/>
                </a:lnTo>
                <a:lnTo>
                  <a:pt x="1938888" y="822594"/>
                </a:lnTo>
                <a:lnTo>
                  <a:pt x="1955972" y="776106"/>
                </a:lnTo>
                <a:lnTo>
                  <a:pt x="1969990" y="732839"/>
                </a:lnTo>
                <a:lnTo>
                  <a:pt x="1978254" y="690763"/>
                </a:lnTo>
                <a:lnTo>
                  <a:pt x="1980982" y="646628"/>
                </a:lnTo>
                <a:lnTo>
                  <a:pt x="1981446" y="636665"/>
                </a:lnTo>
                <a:lnTo>
                  <a:pt x="1988112" y="596299"/>
                </a:lnTo>
                <a:lnTo>
                  <a:pt x="2006989" y="551285"/>
                </a:lnTo>
                <a:lnTo>
                  <a:pt x="2024979" y="517092"/>
                </a:lnTo>
                <a:lnTo>
                  <a:pt x="2045779" y="483884"/>
                </a:lnTo>
                <a:lnTo>
                  <a:pt x="2069268" y="452844"/>
                </a:lnTo>
                <a:lnTo>
                  <a:pt x="2104720" y="416961"/>
                </a:lnTo>
                <a:lnTo>
                  <a:pt x="2136066" y="394522"/>
                </a:lnTo>
                <a:lnTo>
                  <a:pt x="2170549" y="374807"/>
                </a:lnTo>
                <a:lnTo>
                  <a:pt x="2206108" y="357190"/>
                </a:lnTo>
                <a:lnTo>
                  <a:pt x="2229393" y="346300"/>
                </a:lnTo>
                <a:lnTo>
                  <a:pt x="2240680" y="341041"/>
                </a:lnTo>
                <a:lnTo>
                  <a:pt x="2251629" y="335876"/>
                </a:lnTo>
                <a:lnTo>
                  <a:pt x="2262162" y="330781"/>
                </a:lnTo>
                <a:lnTo>
                  <a:pt x="2276309" y="323795"/>
                </a:lnTo>
                <a:lnTo>
                  <a:pt x="2290219" y="317296"/>
                </a:lnTo>
                <a:lnTo>
                  <a:pt x="2329961" y="300195"/>
                </a:lnTo>
                <a:lnTo>
                  <a:pt x="2354232" y="290267"/>
                </a:lnTo>
                <a:lnTo>
                  <a:pt x="2365529" y="285587"/>
                </a:lnTo>
                <a:lnTo>
                  <a:pt x="2403810" y="267536"/>
                </a:lnTo>
                <a:lnTo>
                  <a:pt x="2442414" y="243028"/>
                </a:lnTo>
                <a:lnTo>
                  <a:pt x="2458984" y="219442"/>
                </a:lnTo>
                <a:lnTo>
                  <a:pt x="2458126" y="209605"/>
                </a:lnTo>
                <a:lnTo>
                  <a:pt x="2438061" y="174404"/>
                </a:lnTo>
                <a:lnTo>
                  <a:pt x="2410043" y="144597"/>
                </a:lnTo>
                <a:lnTo>
                  <a:pt x="2374120" y="116061"/>
                </a:lnTo>
                <a:lnTo>
                  <a:pt x="2333082" y="91628"/>
                </a:lnTo>
                <a:lnTo>
                  <a:pt x="2298901" y="74043"/>
                </a:lnTo>
                <a:lnTo>
                  <a:pt x="2262889" y="57724"/>
                </a:lnTo>
                <a:lnTo>
                  <a:pt x="2226020" y="43239"/>
                </a:lnTo>
                <a:lnTo>
                  <a:pt x="2189271" y="31158"/>
                </a:lnTo>
                <a:lnTo>
                  <a:pt x="2151135" y="21244"/>
                </a:lnTo>
                <a:lnTo>
                  <a:pt x="2113195" y="12856"/>
                </a:lnTo>
                <a:lnTo>
                  <a:pt x="2075488" y="6313"/>
                </a:lnTo>
                <a:lnTo>
                  <a:pt x="2025645" y="1006"/>
                </a:lnTo>
                <a:lnTo>
                  <a:pt x="1988638" y="0"/>
                </a:lnTo>
                <a:lnTo>
                  <a:pt x="1976381" y="293"/>
                </a:lnTo>
                <a:lnTo>
                  <a:pt x="1937006" y="4138"/>
                </a:lnTo>
                <a:lnTo>
                  <a:pt x="1898898" y="10462"/>
                </a:lnTo>
                <a:lnTo>
                  <a:pt x="1849588" y="22054"/>
                </a:lnTo>
                <a:lnTo>
                  <a:pt x="1801405" y="36387"/>
                </a:lnTo>
                <a:lnTo>
                  <a:pt x="1753704" y="52508"/>
                </a:lnTo>
                <a:lnTo>
                  <a:pt x="1714150" y="67339"/>
                </a:lnTo>
                <a:lnTo>
                  <a:pt x="1673790" y="83940"/>
                </a:lnTo>
                <a:lnTo>
                  <a:pt x="1633953" y="101476"/>
                </a:lnTo>
                <a:lnTo>
                  <a:pt x="1595965" y="119111"/>
                </a:lnTo>
                <a:lnTo>
                  <a:pt x="1561153" y="136011"/>
                </a:lnTo>
                <a:lnTo>
                  <a:pt x="1521973" y="155956"/>
                </a:lnTo>
                <a:lnTo>
                  <a:pt x="1485888" y="178848"/>
                </a:lnTo>
                <a:lnTo>
                  <a:pt x="1477522" y="188901"/>
                </a:lnTo>
                <a:lnTo>
                  <a:pt x="1474580" y="192422"/>
                </a:lnTo>
                <a:lnTo>
                  <a:pt x="1437224" y="218953"/>
                </a:lnTo>
                <a:lnTo>
                  <a:pt x="1398920" y="239104"/>
                </a:lnTo>
                <a:lnTo>
                  <a:pt x="1353000" y="262298"/>
                </a:lnTo>
                <a:lnTo>
                  <a:pt x="1301718" y="287559"/>
                </a:lnTo>
                <a:lnTo>
                  <a:pt x="1265664" y="305065"/>
                </a:lnTo>
                <a:lnTo>
                  <a:pt x="1228895" y="322765"/>
                </a:lnTo>
                <a:lnTo>
                  <a:pt x="1192081" y="340371"/>
                </a:lnTo>
                <a:lnTo>
                  <a:pt x="1155887" y="357591"/>
                </a:lnTo>
                <a:lnTo>
                  <a:pt x="1120983" y="374137"/>
                </a:lnTo>
                <a:lnTo>
                  <a:pt x="1070400" y="397973"/>
                </a:lnTo>
                <a:lnTo>
                  <a:pt x="1035246" y="414344"/>
                </a:lnTo>
                <a:lnTo>
                  <a:pt x="999300" y="430949"/>
                </a:lnTo>
                <a:lnTo>
                  <a:pt x="963105" y="447561"/>
                </a:lnTo>
                <a:lnTo>
                  <a:pt x="927202" y="463950"/>
                </a:lnTo>
                <a:lnTo>
                  <a:pt x="892132" y="479889"/>
                </a:lnTo>
                <a:lnTo>
                  <a:pt x="842274" y="502450"/>
                </a:lnTo>
                <a:lnTo>
                  <a:pt x="797336" y="522710"/>
                </a:lnTo>
                <a:lnTo>
                  <a:pt x="771013" y="534556"/>
                </a:lnTo>
                <a:lnTo>
                  <a:pt x="754129" y="542255"/>
                </a:lnTo>
                <a:lnTo>
                  <a:pt x="739237" y="549223"/>
                </a:lnTo>
                <a:lnTo>
                  <a:pt x="726038" y="555541"/>
                </a:lnTo>
                <a:lnTo>
                  <a:pt x="714231" y="561289"/>
                </a:lnTo>
                <a:lnTo>
                  <a:pt x="703518" y="566548"/>
                </a:lnTo>
                <a:lnTo>
                  <a:pt x="693600" y="571399"/>
                </a:lnTo>
                <a:lnTo>
                  <a:pt x="655887" y="588341"/>
                </a:lnTo>
                <a:lnTo>
                  <a:pt x="609552" y="604373"/>
                </a:lnTo>
                <a:lnTo>
                  <a:pt x="572610" y="615789"/>
                </a:lnTo>
                <a:lnTo>
                  <a:pt x="533807" y="627301"/>
                </a:lnTo>
                <a:lnTo>
                  <a:pt x="494134" y="638133"/>
                </a:lnTo>
                <a:lnTo>
                  <a:pt x="454584" y="647504"/>
                </a:lnTo>
                <a:lnTo>
                  <a:pt x="416151" y="654637"/>
                </a:lnTo>
                <a:lnTo>
                  <a:pt x="368359" y="659321"/>
                </a:lnTo>
                <a:lnTo>
                  <a:pt x="354979" y="659479"/>
                </a:lnTo>
                <a:lnTo>
                  <a:pt x="341702" y="659152"/>
                </a:lnTo>
                <a:lnTo>
                  <a:pt x="302528" y="655570"/>
                </a:lnTo>
                <a:lnTo>
                  <a:pt x="264434" y="648728"/>
                </a:lnTo>
                <a:lnTo>
                  <a:pt x="215531" y="635967"/>
                </a:lnTo>
                <a:lnTo>
                  <a:pt x="169048" y="620846"/>
                </a:lnTo>
                <a:lnTo>
                  <a:pt x="129978" y="607098"/>
                </a:lnTo>
                <a:lnTo>
                  <a:pt x="94356" y="593423"/>
                </a:lnTo>
                <a:lnTo>
                  <a:pt x="50811" y="572032"/>
                </a:lnTo>
                <a:lnTo>
                  <a:pt x="10002" y="542928"/>
                </a:lnTo>
                <a:lnTo>
                  <a:pt x="0" y="533922"/>
                </a:lnTo>
              </a:path>
            </a:pathLst>
          </a:custGeom>
          <a:ln w="6934">
            <a:solidFill>
              <a:srgbClr val="010101"/>
            </a:solidFill>
            <a:prstDash val="dash"/>
          </a:ln>
        </p:spPr>
        <p:txBody>
          <a:bodyPr wrap="square" lIns="0" tIns="0" rIns="0" bIns="0" rtlCol="0">
            <a:noAutofit/>
          </a:bodyPr>
          <a:lstStyle/>
          <a:p>
            <a:endParaRPr/>
          </a:p>
        </p:txBody>
      </p:sp>
      <p:sp>
        <p:nvSpPr>
          <p:cNvPr id="123" name="object 123"/>
          <p:cNvSpPr/>
          <p:nvPr/>
        </p:nvSpPr>
        <p:spPr>
          <a:xfrm>
            <a:off x="5649305" y="3733833"/>
            <a:ext cx="1163288" cy="993950"/>
          </a:xfrm>
          <a:custGeom>
            <a:avLst/>
            <a:gdLst/>
            <a:ahLst/>
            <a:cxnLst/>
            <a:rect l="l" t="t" r="r" b="b"/>
            <a:pathLst>
              <a:path w="1358785" h="1097026">
                <a:moveTo>
                  <a:pt x="0" y="1097026"/>
                </a:moveTo>
                <a:lnTo>
                  <a:pt x="13301" y="1049158"/>
                </a:lnTo>
                <a:lnTo>
                  <a:pt x="27629" y="1001405"/>
                </a:lnTo>
                <a:lnTo>
                  <a:pt x="44402" y="953480"/>
                </a:lnTo>
                <a:lnTo>
                  <a:pt x="59439" y="917252"/>
                </a:lnTo>
                <a:lnTo>
                  <a:pt x="76663" y="882035"/>
                </a:lnTo>
                <a:lnTo>
                  <a:pt x="95007" y="847871"/>
                </a:lnTo>
                <a:lnTo>
                  <a:pt x="114395" y="814314"/>
                </a:lnTo>
                <a:lnTo>
                  <a:pt x="134772" y="781459"/>
                </a:lnTo>
                <a:lnTo>
                  <a:pt x="156087" y="749405"/>
                </a:lnTo>
                <a:lnTo>
                  <a:pt x="178287" y="718248"/>
                </a:lnTo>
                <a:lnTo>
                  <a:pt x="209066" y="678195"/>
                </a:lnTo>
                <a:lnTo>
                  <a:pt x="216712" y="668282"/>
                </a:lnTo>
                <a:lnTo>
                  <a:pt x="224297" y="658361"/>
                </a:lnTo>
                <a:lnTo>
                  <a:pt x="231861" y="648443"/>
                </a:lnTo>
                <a:lnTo>
                  <a:pt x="239443" y="638543"/>
                </a:lnTo>
                <a:lnTo>
                  <a:pt x="270724" y="599375"/>
                </a:lnTo>
                <a:lnTo>
                  <a:pt x="296282" y="570816"/>
                </a:lnTo>
                <a:lnTo>
                  <a:pt x="324809" y="543350"/>
                </a:lnTo>
                <a:lnTo>
                  <a:pt x="357358" y="517325"/>
                </a:lnTo>
                <a:lnTo>
                  <a:pt x="394985" y="493181"/>
                </a:lnTo>
                <a:lnTo>
                  <a:pt x="438123" y="471952"/>
                </a:lnTo>
                <a:lnTo>
                  <a:pt x="485760" y="452969"/>
                </a:lnTo>
                <a:lnTo>
                  <a:pt x="536702" y="435108"/>
                </a:lnTo>
                <a:lnTo>
                  <a:pt x="571908" y="423270"/>
                </a:lnTo>
                <a:lnTo>
                  <a:pt x="589752" y="417247"/>
                </a:lnTo>
                <a:lnTo>
                  <a:pt x="643716" y="398263"/>
                </a:lnTo>
                <a:lnTo>
                  <a:pt x="679609" y="384429"/>
                </a:lnTo>
                <a:lnTo>
                  <a:pt x="715022" y="369265"/>
                </a:lnTo>
                <a:lnTo>
                  <a:pt x="750739" y="352194"/>
                </a:lnTo>
                <a:lnTo>
                  <a:pt x="787535" y="333168"/>
                </a:lnTo>
                <a:lnTo>
                  <a:pt x="825044" y="312633"/>
                </a:lnTo>
                <a:lnTo>
                  <a:pt x="862902" y="291035"/>
                </a:lnTo>
                <a:lnTo>
                  <a:pt x="900744" y="268817"/>
                </a:lnTo>
                <a:lnTo>
                  <a:pt x="938203" y="246427"/>
                </a:lnTo>
                <a:lnTo>
                  <a:pt x="974916" y="224309"/>
                </a:lnTo>
                <a:lnTo>
                  <a:pt x="992878" y="213492"/>
                </a:lnTo>
                <a:lnTo>
                  <a:pt x="1027786" y="192618"/>
                </a:lnTo>
                <a:lnTo>
                  <a:pt x="1061034" y="173130"/>
                </a:lnTo>
                <a:lnTo>
                  <a:pt x="1092419" y="155226"/>
                </a:lnTo>
                <a:lnTo>
                  <a:pt x="1107684" y="146446"/>
                </a:lnTo>
                <a:lnTo>
                  <a:pt x="1152220" y="120382"/>
                </a:lnTo>
                <a:lnTo>
                  <a:pt x="1195170" y="94826"/>
                </a:lnTo>
                <a:lnTo>
                  <a:pt x="1209200" y="86439"/>
                </a:lnTo>
                <a:lnTo>
                  <a:pt x="1223111" y="78127"/>
                </a:lnTo>
                <a:lnTo>
                  <a:pt x="1264270" y="53674"/>
                </a:lnTo>
                <a:lnTo>
                  <a:pt x="1304867" y="30039"/>
                </a:lnTo>
                <a:lnTo>
                  <a:pt x="1345285" y="7338"/>
                </a:lnTo>
                <a:lnTo>
                  <a:pt x="1358785" y="0"/>
                </a:lnTo>
              </a:path>
            </a:pathLst>
          </a:custGeom>
          <a:ln w="6934">
            <a:solidFill>
              <a:srgbClr val="010101"/>
            </a:solidFill>
            <a:prstDash val="dash"/>
          </a:ln>
        </p:spPr>
        <p:txBody>
          <a:bodyPr wrap="square" lIns="0" tIns="0" rIns="0" bIns="0" rtlCol="0">
            <a:noAutofit/>
          </a:bodyPr>
          <a:lstStyle/>
          <a:p>
            <a:endParaRPr/>
          </a:p>
        </p:txBody>
      </p:sp>
      <p:sp>
        <p:nvSpPr>
          <p:cNvPr id="124" name="object 124"/>
          <p:cNvSpPr/>
          <p:nvPr/>
        </p:nvSpPr>
        <p:spPr>
          <a:xfrm>
            <a:off x="5612316" y="1802944"/>
            <a:ext cx="1417412" cy="906831"/>
          </a:xfrm>
          <a:custGeom>
            <a:avLst/>
            <a:gdLst/>
            <a:ahLst/>
            <a:cxnLst/>
            <a:rect l="l" t="t" r="r" b="b"/>
            <a:pathLst>
              <a:path w="1655616" h="1000873">
                <a:moveTo>
                  <a:pt x="94186" y="825878"/>
                </a:moveTo>
                <a:lnTo>
                  <a:pt x="87384" y="815128"/>
                </a:lnTo>
                <a:lnTo>
                  <a:pt x="80343" y="804294"/>
                </a:lnTo>
                <a:lnTo>
                  <a:pt x="73158" y="793387"/>
                </a:lnTo>
                <a:lnTo>
                  <a:pt x="65926" y="782419"/>
                </a:lnTo>
                <a:lnTo>
                  <a:pt x="58741" y="771403"/>
                </a:lnTo>
                <a:lnTo>
                  <a:pt x="38434" y="738185"/>
                </a:lnTo>
                <a:lnTo>
                  <a:pt x="17847" y="693946"/>
                </a:lnTo>
                <a:lnTo>
                  <a:pt x="7033" y="657256"/>
                </a:lnTo>
                <a:lnTo>
                  <a:pt x="72" y="608568"/>
                </a:lnTo>
                <a:lnTo>
                  <a:pt x="0" y="596205"/>
                </a:lnTo>
                <a:lnTo>
                  <a:pt x="694" y="583695"/>
                </a:lnTo>
                <a:lnTo>
                  <a:pt x="11081" y="534388"/>
                </a:lnTo>
                <a:lnTo>
                  <a:pt x="28493" y="487504"/>
                </a:lnTo>
                <a:lnTo>
                  <a:pt x="46479" y="453584"/>
                </a:lnTo>
                <a:lnTo>
                  <a:pt x="69326" y="420547"/>
                </a:lnTo>
                <a:lnTo>
                  <a:pt x="101520" y="385192"/>
                </a:lnTo>
                <a:lnTo>
                  <a:pt x="138759" y="350891"/>
                </a:lnTo>
                <a:lnTo>
                  <a:pt x="168771" y="325795"/>
                </a:lnTo>
                <a:lnTo>
                  <a:pt x="199613" y="301189"/>
                </a:lnTo>
                <a:lnTo>
                  <a:pt x="220211" y="285037"/>
                </a:lnTo>
                <a:lnTo>
                  <a:pt x="230425" y="277031"/>
                </a:lnTo>
                <a:lnTo>
                  <a:pt x="241000" y="268641"/>
                </a:lnTo>
                <a:lnTo>
                  <a:pt x="251551" y="260199"/>
                </a:lnTo>
                <a:lnTo>
                  <a:pt x="262076" y="251731"/>
                </a:lnTo>
                <a:lnTo>
                  <a:pt x="272577" y="243263"/>
                </a:lnTo>
                <a:lnTo>
                  <a:pt x="283051" y="234822"/>
                </a:lnTo>
                <a:lnTo>
                  <a:pt x="314311" y="209922"/>
                </a:lnTo>
                <a:lnTo>
                  <a:pt x="345315" y="186213"/>
                </a:lnTo>
                <a:lnTo>
                  <a:pt x="386228" y="157686"/>
                </a:lnTo>
                <a:lnTo>
                  <a:pt x="426617" y="134236"/>
                </a:lnTo>
                <a:lnTo>
                  <a:pt x="466153" y="118327"/>
                </a:lnTo>
                <a:lnTo>
                  <a:pt x="505801" y="106957"/>
                </a:lnTo>
                <a:lnTo>
                  <a:pt x="544564" y="98736"/>
                </a:lnTo>
                <a:lnTo>
                  <a:pt x="581444" y="92274"/>
                </a:lnTo>
                <a:lnTo>
                  <a:pt x="593147" y="90271"/>
                </a:lnTo>
                <a:lnTo>
                  <a:pt x="636019" y="81639"/>
                </a:lnTo>
                <a:lnTo>
                  <a:pt x="672987" y="71359"/>
                </a:lnTo>
                <a:lnTo>
                  <a:pt x="682524" y="68510"/>
                </a:lnTo>
                <a:lnTo>
                  <a:pt x="691741" y="65891"/>
                </a:lnTo>
                <a:lnTo>
                  <a:pt x="738264" y="57023"/>
                </a:lnTo>
                <a:lnTo>
                  <a:pt x="769483" y="53443"/>
                </a:lnTo>
                <a:lnTo>
                  <a:pt x="784928" y="51188"/>
                </a:lnTo>
                <a:lnTo>
                  <a:pt x="838675" y="41357"/>
                </a:lnTo>
                <a:lnTo>
                  <a:pt x="879179" y="33171"/>
                </a:lnTo>
                <a:lnTo>
                  <a:pt x="900381" y="28866"/>
                </a:lnTo>
                <a:lnTo>
                  <a:pt x="943933" y="20291"/>
                </a:lnTo>
                <a:lnTo>
                  <a:pt x="988014" y="12379"/>
                </a:lnTo>
                <a:lnTo>
                  <a:pt x="1031419" y="5868"/>
                </a:lnTo>
                <a:lnTo>
                  <a:pt x="1072944" y="1495"/>
                </a:lnTo>
                <a:lnTo>
                  <a:pt x="1111387" y="0"/>
                </a:lnTo>
                <a:lnTo>
                  <a:pt x="1129076" y="561"/>
                </a:lnTo>
                <a:lnTo>
                  <a:pt x="1176610" y="7390"/>
                </a:lnTo>
                <a:lnTo>
                  <a:pt x="1221268" y="18985"/>
                </a:lnTo>
                <a:lnTo>
                  <a:pt x="1263763" y="34198"/>
                </a:lnTo>
                <a:lnTo>
                  <a:pt x="1304281" y="52118"/>
                </a:lnTo>
                <a:lnTo>
                  <a:pt x="1343010" y="71836"/>
                </a:lnTo>
                <a:lnTo>
                  <a:pt x="1380137" y="92442"/>
                </a:lnTo>
                <a:lnTo>
                  <a:pt x="1415850" y="113027"/>
                </a:lnTo>
                <a:lnTo>
                  <a:pt x="1429473" y="120892"/>
                </a:lnTo>
                <a:lnTo>
                  <a:pt x="1468497" y="143514"/>
                </a:lnTo>
                <a:lnTo>
                  <a:pt x="1504338" y="164950"/>
                </a:lnTo>
                <a:lnTo>
                  <a:pt x="1536464" y="185555"/>
                </a:lnTo>
                <a:lnTo>
                  <a:pt x="1572599" y="212346"/>
                </a:lnTo>
                <a:lnTo>
                  <a:pt x="1596251" y="234477"/>
                </a:lnTo>
                <a:lnTo>
                  <a:pt x="1604857" y="242709"/>
                </a:lnTo>
                <a:lnTo>
                  <a:pt x="1635043" y="274753"/>
                </a:lnTo>
                <a:lnTo>
                  <a:pt x="1653216" y="316682"/>
                </a:lnTo>
                <a:lnTo>
                  <a:pt x="1655616" y="346062"/>
                </a:lnTo>
                <a:lnTo>
                  <a:pt x="1654764" y="363680"/>
                </a:lnTo>
                <a:lnTo>
                  <a:pt x="1643012" y="406547"/>
                </a:lnTo>
                <a:lnTo>
                  <a:pt x="1621292" y="440068"/>
                </a:lnTo>
                <a:lnTo>
                  <a:pt x="1593066" y="466826"/>
                </a:lnTo>
                <a:lnTo>
                  <a:pt x="1561794" y="489402"/>
                </a:lnTo>
                <a:lnTo>
                  <a:pt x="1551292" y="496444"/>
                </a:lnTo>
                <a:lnTo>
                  <a:pt x="1540964" y="503405"/>
                </a:lnTo>
                <a:lnTo>
                  <a:pt x="1530938" y="510379"/>
                </a:lnTo>
                <a:lnTo>
                  <a:pt x="1521342" y="517462"/>
                </a:lnTo>
                <a:lnTo>
                  <a:pt x="1510908" y="525455"/>
                </a:lnTo>
                <a:lnTo>
                  <a:pt x="1500322" y="533081"/>
                </a:lnTo>
                <a:lnTo>
                  <a:pt x="1467824" y="554081"/>
                </a:lnTo>
                <a:lnTo>
                  <a:pt x="1434588" y="572956"/>
                </a:lnTo>
                <a:lnTo>
                  <a:pt x="1389946" y="596349"/>
                </a:lnTo>
                <a:lnTo>
                  <a:pt x="1378844" y="602098"/>
                </a:lnTo>
                <a:lnTo>
                  <a:pt x="1367801" y="607875"/>
                </a:lnTo>
                <a:lnTo>
                  <a:pt x="1356834" y="613710"/>
                </a:lnTo>
                <a:lnTo>
                  <a:pt x="1345130" y="619953"/>
                </a:lnTo>
                <a:lnTo>
                  <a:pt x="1333345" y="626056"/>
                </a:lnTo>
                <a:lnTo>
                  <a:pt x="1297803" y="643686"/>
                </a:lnTo>
                <a:lnTo>
                  <a:pt x="1274258" y="655022"/>
                </a:lnTo>
                <a:lnTo>
                  <a:pt x="1262623" y="660611"/>
                </a:lnTo>
                <a:lnTo>
                  <a:pt x="1217706" y="682796"/>
                </a:lnTo>
                <a:lnTo>
                  <a:pt x="1175898" y="705711"/>
                </a:lnTo>
                <a:lnTo>
                  <a:pt x="1165308" y="711334"/>
                </a:lnTo>
                <a:lnTo>
                  <a:pt x="1122672" y="730908"/>
                </a:lnTo>
                <a:lnTo>
                  <a:pt x="1076733" y="748604"/>
                </a:lnTo>
                <a:lnTo>
                  <a:pt x="1051335" y="757912"/>
                </a:lnTo>
                <a:lnTo>
                  <a:pt x="1037821" y="762885"/>
                </a:lnTo>
                <a:lnTo>
                  <a:pt x="1000006" y="776816"/>
                </a:lnTo>
                <a:lnTo>
                  <a:pt x="961910" y="790003"/>
                </a:lnTo>
                <a:lnTo>
                  <a:pt x="921681" y="803448"/>
                </a:lnTo>
                <a:lnTo>
                  <a:pt x="907984" y="807994"/>
                </a:lnTo>
                <a:lnTo>
                  <a:pt x="894211" y="812575"/>
                </a:lnTo>
                <a:lnTo>
                  <a:pt x="852832" y="826546"/>
                </a:lnTo>
                <a:lnTo>
                  <a:pt x="812208" y="840888"/>
                </a:lnTo>
                <a:lnTo>
                  <a:pt x="773422" y="855645"/>
                </a:lnTo>
                <a:lnTo>
                  <a:pt x="736881" y="871291"/>
                </a:lnTo>
                <a:lnTo>
                  <a:pt x="701008" y="888811"/>
                </a:lnTo>
                <a:lnTo>
                  <a:pt x="665723" y="907348"/>
                </a:lnTo>
                <a:lnTo>
                  <a:pt x="642559" y="919784"/>
                </a:lnTo>
                <a:lnTo>
                  <a:pt x="631094" y="925915"/>
                </a:lnTo>
                <a:lnTo>
                  <a:pt x="597191" y="943528"/>
                </a:lnTo>
                <a:lnTo>
                  <a:pt x="553236" y="963820"/>
                </a:lnTo>
                <a:lnTo>
                  <a:pt x="508155" y="979476"/>
                </a:lnTo>
                <a:lnTo>
                  <a:pt x="470395" y="989124"/>
                </a:lnTo>
                <a:lnTo>
                  <a:pt x="431240" y="996250"/>
                </a:lnTo>
                <a:lnTo>
                  <a:pt x="392135" y="1000246"/>
                </a:lnTo>
                <a:lnTo>
                  <a:pt x="366807" y="1000873"/>
                </a:lnTo>
                <a:lnTo>
                  <a:pt x="354525" y="1000508"/>
                </a:lnTo>
                <a:lnTo>
                  <a:pt x="342570" y="999661"/>
                </a:lnTo>
                <a:lnTo>
                  <a:pt x="330995" y="998308"/>
                </a:lnTo>
                <a:lnTo>
                  <a:pt x="319854" y="996429"/>
                </a:lnTo>
                <a:lnTo>
                  <a:pt x="309199" y="994000"/>
                </a:lnTo>
              </a:path>
            </a:pathLst>
          </a:custGeom>
          <a:ln w="6934">
            <a:solidFill>
              <a:srgbClr val="010101"/>
            </a:solidFill>
            <a:prstDash val="dash"/>
          </a:ln>
        </p:spPr>
        <p:txBody>
          <a:bodyPr wrap="square" lIns="0" tIns="0" rIns="0" bIns="0" rtlCol="0">
            <a:noAutofit/>
          </a:bodyPr>
          <a:lstStyle/>
          <a:p>
            <a:endParaRPr/>
          </a:p>
        </p:txBody>
      </p:sp>
      <p:sp>
        <p:nvSpPr>
          <p:cNvPr id="125" name="object 125"/>
          <p:cNvSpPr/>
          <p:nvPr/>
        </p:nvSpPr>
        <p:spPr>
          <a:xfrm>
            <a:off x="5748313" y="2097559"/>
            <a:ext cx="599935" cy="349586"/>
          </a:xfrm>
          <a:custGeom>
            <a:avLst/>
            <a:gdLst/>
            <a:ahLst/>
            <a:cxnLst/>
            <a:rect l="l" t="t" r="r" b="b"/>
            <a:pathLst>
              <a:path w="700757" h="385839">
                <a:moveTo>
                  <a:pt x="210400" y="382777"/>
                </a:moveTo>
                <a:lnTo>
                  <a:pt x="193686" y="384209"/>
                </a:lnTo>
                <a:lnTo>
                  <a:pt x="178179" y="385217"/>
                </a:lnTo>
                <a:lnTo>
                  <a:pt x="163762" y="385771"/>
                </a:lnTo>
                <a:lnTo>
                  <a:pt x="150320" y="385839"/>
                </a:lnTo>
                <a:lnTo>
                  <a:pt x="137738" y="385390"/>
                </a:lnTo>
                <a:lnTo>
                  <a:pt x="93708" y="377791"/>
                </a:lnTo>
                <a:lnTo>
                  <a:pt x="59479" y="358909"/>
                </a:lnTo>
                <a:lnTo>
                  <a:pt x="34713" y="327644"/>
                </a:lnTo>
                <a:lnTo>
                  <a:pt x="12825" y="281524"/>
                </a:lnTo>
                <a:lnTo>
                  <a:pt x="1439" y="244298"/>
                </a:lnTo>
                <a:lnTo>
                  <a:pt x="0" y="221305"/>
                </a:lnTo>
                <a:lnTo>
                  <a:pt x="1486" y="210266"/>
                </a:lnTo>
                <a:lnTo>
                  <a:pt x="21610" y="167521"/>
                </a:lnTo>
                <a:lnTo>
                  <a:pt x="49698" y="137605"/>
                </a:lnTo>
                <a:lnTo>
                  <a:pt x="84692" y="111859"/>
                </a:lnTo>
                <a:lnTo>
                  <a:pt x="128049" y="85614"/>
                </a:lnTo>
                <a:lnTo>
                  <a:pt x="164394" y="67135"/>
                </a:lnTo>
                <a:lnTo>
                  <a:pt x="202724" y="50884"/>
                </a:lnTo>
                <a:lnTo>
                  <a:pt x="239821" y="38487"/>
                </a:lnTo>
                <a:lnTo>
                  <a:pt x="288118" y="25716"/>
                </a:lnTo>
                <a:lnTo>
                  <a:pt x="327298" y="17136"/>
                </a:lnTo>
                <a:lnTo>
                  <a:pt x="367413" y="9867"/>
                </a:lnTo>
                <a:lnTo>
                  <a:pt x="407026" y="4318"/>
                </a:lnTo>
                <a:lnTo>
                  <a:pt x="456576" y="299"/>
                </a:lnTo>
                <a:lnTo>
                  <a:pt x="468025" y="0"/>
                </a:lnTo>
                <a:lnTo>
                  <a:pt x="478992" y="12"/>
                </a:lnTo>
                <a:lnTo>
                  <a:pt x="522569" y="3169"/>
                </a:lnTo>
                <a:lnTo>
                  <a:pt x="564363" y="10644"/>
                </a:lnTo>
                <a:lnTo>
                  <a:pt x="602594" y="21547"/>
                </a:lnTo>
                <a:lnTo>
                  <a:pt x="644944" y="39881"/>
                </a:lnTo>
                <a:lnTo>
                  <a:pt x="675928" y="65111"/>
                </a:lnTo>
                <a:lnTo>
                  <a:pt x="695063" y="100155"/>
                </a:lnTo>
                <a:lnTo>
                  <a:pt x="700757" y="136098"/>
                </a:lnTo>
                <a:lnTo>
                  <a:pt x="700422" y="147343"/>
                </a:lnTo>
                <a:lnTo>
                  <a:pt x="687620" y="192972"/>
                </a:lnTo>
                <a:lnTo>
                  <a:pt x="665097" y="224504"/>
                </a:lnTo>
                <a:lnTo>
                  <a:pt x="632782" y="251570"/>
                </a:lnTo>
                <a:lnTo>
                  <a:pt x="592600" y="277427"/>
                </a:lnTo>
                <a:lnTo>
                  <a:pt x="548447" y="300661"/>
                </a:lnTo>
                <a:lnTo>
                  <a:pt x="511929" y="316268"/>
                </a:lnTo>
                <a:lnTo>
                  <a:pt x="485651" y="325770"/>
                </a:lnTo>
              </a:path>
            </a:pathLst>
          </a:custGeom>
          <a:ln w="6934">
            <a:solidFill>
              <a:srgbClr val="010101"/>
            </a:solidFill>
            <a:prstDash val="dash"/>
          </a:ln>
        </p:spPr>
        <p:txBody>
          <a:bodyPr wrap="square" lIns="0" tIns="0" rIns="0" bIns="0" rtlCol="0">
            <a:noAutofit/>
          </a:bodyPr>
          <a:lstStyle/>
          <a:p>
            <a:endParaRPr/>
          </a:p>
        </p:txBody>
      </p:sp>
      <p:sp>
        <p:nvSpPr>
          <p:cNvPr id="126" name="object 126"/>
          <p:cNvSpPr/>
          <p:nvPr/>
        </p:nvSpPr>
        <p:spPr>
          <a:xfrm>
            <a:off x="4912351" y="3421574"/>
            <a:ext cx="907625" cy="332831"/>
          </a:xfrm>
          <a:custGeom>
            <a:avLst/>
            <a:gdLst/>
            <a:ahLst/>
            <a:cxnLst/>
            <a:rect l="l" t="t" r="r" b="b"/>
            <a:pathLst>
              <a:path w="1060157" h="367347">
                <a:moveTo>
                  <a:pt x="930224" y="367347"/>
                </a:moveTo>
                <a:lnTo>
                  <a:pt x="959144" y="336109"/>
                </a:lnTo>
                <a:lnTo>
                  <a:pt x="986740" y="303509"/>
                </a:lnTo>
                <a:lnTo>
                  <a:pt x="1011368" y="272009"/>
                </a:lnTo>
                <a:lnTo>
                  <a:pt x="1036747" y="235972"/>
                </a:lnTo>
                <a:lnTo>
                  <a:pt x="1058762" y="194995"/>
                </a:lnTo>
                <a:lnTo>
                  <a:pt x="1060157" y="186555"/>
                </a:lnTo>
                <a:lnTo>
                  <a:pt x="1058108" y="180074"/>
                </a:lnTo>
                <a:lnTo>
                  <a:pt x="1052333" y="175160"/>
                </a:lnTo>
                <a:lnTo>
                  <a:pt x="1044767" y="173014"/>
                </a:lnTo>
                <a:lnTo>
                  <a:pt x="1035880" y="171947"/>
                </a:lnTo>
                <a:lnTo>
                  <a:pt x="1025780" y="171773"/>
                </a:lnTo>
                <a:lnTo>
                  <a:pt x="1014579" y="172306"/>
                </a:lnTo>
                <a:lnTo>
                  <a:pt x="1002386" y="173360"/>
                </a:lnTo>
                <a:lnTo>
                  <a:pt x="989311" y="174749"/>
                </a:lnTo>
                <a:lnTo>
                  <a:pt x="975463" y="176287"/>
                </a:lnTo>
                <a:lnTo>
                  <a:pt x="960953" y="177788"/>
                </a:lnTo>
                <a:lnTo>
                  <a:pt x="945891" y="179066"/>
                </a:lnTo>
                <a:lnTo>
                  <a:pt x="930386" y="179934"/>
                </a:lnTo>
                <a:lnTo>
                  <a:pt x="918361" y="179947"/>
                </a:lnTo>
                <a:lnTo>
                  <a:pt x="906182" y="179894"/>
                </a:lnTo>
                <a:lnTo>
                  <a:pt x="856218" y="179109"/>
                </a:lnTo>
                <a:lnTo>
                  <a:pt x="817821" y="178024"/>
                </a:lnTo>
                <a:lnTo>
                  <a:pt x="779050" y="176627"/>
                </a:lnTo>
                <a:lnTo>
                  <a:pt x="740284" y="175023"/>
                </a:lnTo>
                <a:lnTo>
                  <a:pt x="701898" y="173313"/>
                </a:lnTo>
                <a:lnTo>
                  <a:pt x="689788" y="172839"/>
                </a:lnTo>
                <a:lnTo>
                  <a:pt x="639428" y="171917"/>
                </a:lnTo>
                <a:lnTo>
                  <a:pt x="626499" y="171799"/>
                </a:lnTo>
                <a:lnTo>
                  <a:pt x="613492" y="171675"/>
                </a:lnTo>
                <a:lnTo>
                  <a:pt x="574282" y="170998"/>
                </a:lnTo>
                <a:lnTo>
                  <a:pt x="535384" y="169320"/>
                </a:lnTo>
                <a:lnTo>
                  <a:pt x="485328" y="164306"/>
                </a:lnTo>
                <a:lnTo>
                  <a:pt x="435876" y="153446"/>
                </a:lnTo>
                <a:lnTo>
                  <a:pt x="388869" y="135833"/>
                </a:lnTo>
                <a:lnTo>
                  <a:pt x="344601" y="114850"/>
                </a:lnTo>
                <a:lnTo>
                  <a:pt x="333519" y="109396"/>
                </a:lnTo>
                <a:lnTo>
                  <a:pt x="322313" y="103944"/>
                </a:lnTo>
                <a:lnTo>
                  <a:pt x="287360" y="88020"/>
                </a:lnTo>
                <a:lnTo>
                  <a:pt x="250015" y="73935"/>
                </a:lnTo>
                <a:lnTo>
                  <a:pt x="212298" y="61435"/>
                </a:lnTo>
                <a:lnTo>
                  <a:pt x="173675" y="49302"/>
                </a:lnTo>
                <a:lnTo>
                  <a:pt x="134316" y="37496"/>
                </a:lnTo>
                <a:lnTo>
                  <a:pt x="94393" y="25978"/>
                </a:lnTo>
                <a:lnTo>
                  <a:pt x="54075" y="14708"/>
                </a:lnTo>
                <a:lnTo>
                  <a:pt x="13534" y="3647"/>
                </a:lnTo>
                <a:lnTo>
                  <a:pt x="0" y="0"/>
                </a:lnTo>
              </a:path>
            </a:pathLst>
          </a:custGeom>
          <a:ln w="6934">
            <a:solidFill>
              <a:srgbClr val="010101"/>
            </a:solidFill>
            <a:prstDash val="dash"/>
          </a:ln>
        </p:spPr>
        <p:txBody>
          <a:bodyPr wrap="square" lIns="0" tIns="0" rIns="0" bIns="0" rtlCol="0">
            <a:noAutofit/>
          </a:bodyPr>
          <a:lstStyle/>
          <a:p>
            <a:endParaRPr/>
          </a:p>
        </p:txBody>
      </p:sp>
      <p:sp>
        <p:nvSpPr>
          <p:cNvPr id="127" name="object 127"/>
          <p:cNvSpPr/>
          <p:nvPr/>
        </p:nvSpPr>
        <p:spPr>
          <a:xfrm>
            <a:off x="4912346" y="3920816"/>
            <a:ext cx="630961" cy="430174"/>
          </a:xfrm>
          <a:custGeom>
            <a:avLst/>
            <a:gdLst/>
            <a:ahLst/>
            <a:cxnLst/>
            <a:rect l="l" t="t" r="r" b="b"/>
            <a:pathLst>
              <a:path w="736997" h="474785">
                <a:moveTo>
                  <a:pt x="0" y="474785"/>
                </a:moveTo>
                <a:lnTo>
                  <a:pt x="19980" y="442150"/>
                </a:lnTo>
                <a:lnTo>
                  <a:pt x="40843" y="410175"/>
                </a:lnTo>
                <a:lnTo>
                  <a:pt x="71562" y="369716"/>
                </a:lnTo>
                <a:lnTo>
                  <a:pt x="97926" y="341858"/>
                </a:lnTo>
                <a:lnTo>
                  <a:pt x="135579" y="310414"/>
                </a:lnTo>
                <a:lnTo>
                  <a:pt x="173792" y="284223"/>
                </a:lnTo>
                <a:lnTo>
                  <a:pt x="218003" y="260112"/>
                </a:lnTo>
                <a:lnTo>
                  <a:pt x="258368" y="241486"/>
                </a:lnTo>
                <a:lnTo>
                  <a:pt x="299375" y="226088"/>
                </a:lnTo>
                <a:lnTo>
                  <a:pt x="346133" y="211660"/>
                </a:lnTo>
                <a:lnTo>
                  <a:pt x="396220" y="197454"/>
                </a:lnTo>
                <a:lnTo>
                  <a:pt x="413237" y="192639"/>
                </a:lnTo>
                <a:lnTo>
                  <a:pt x="463998" y="177564"/>
                </a:lnTo>
                <a:lnTo>
                  <a:pt x="512440" y="160963"/>
                </a:lnTo>
                <a:lnTo>
                  <a:pt x="556143" y="142088"/>
                </a:lnTo>
                <a:lnTo>
                  <a:pt x="595730" y="119426"/>
                </a:lnTo>
                <a:lnTo>
                  <a:pt x="629528" y="96238"/>
                </a:lnTo>
                <a:lnTo>
                  <a:pt x="667092" y="65400"/>
                </a:lnTo>
                <a:lnTo>
                  <a:pt x="701095" y="33675"/>
                </a:lnTo>
                <a:lnTo>
                  <a:pt x="709679" y="25480"/>
                </a:lnTo>
                <a:lnTo>
                  <a:pt x="718467" y="17147"/>
                </a:lnTo>
                <a:lnTo>
                  <a:pt x="727545" y="8659"/>
                </a:lnTo>
                <a:lnTo>
                  <a:pt x="736997" y="0"/>
                </a:lnTo>
              </a:path>
            </a:pathLst>
          </a:custGeom>
          <a:ln w="6934">
            <a:solidFill>
              <a:srgbClr val="010101"/>
            </a:solidFill>
            <a:prstDash val="dash"/>
          </a:ln>
        </p:spPr>
        <p:txBody>
          <a:bodyPr wrap="square" lIns="0" tIns="0" rIns="0" bIns="0" rtlCol="0">
            <a:noAutofit/>
          </a:bodyPr>
          <a:lstStyle/>
          <a:p>
            <a:endParaRPr/>
          </a:p>
        </p:txBody>
      </p:sp>
      <p:sp>
        <p:nvSpPr>
          <p:cNvPr id="128" name="object 128"/>
          <p:cNvSpPr txBox="1"/>
          <p:nvPr/>
        </p:nvSpPr>
        <p:spPr>
          <a:xfrm rot="18780000">
            <a:off x="7086790" y="3557147"/>
            <a:ext cx="231242" cy="123406"/>
          </a:xfrm>
          <a:prstGeom prst="rect">
            <a:avLst/>
          </a:prstGeom>
        </p:spPr>
        <p:txBody>
          <a:bodyPr vert="horz" wrap="square" lIns="0" tIns="0" rIns="0" bIns="0" rtlCol="0">
            <a:noAutofit/>
          </a:bodyPr>
          <a:lstStyle/>
          <a:p>
            <a:pPr>
              <a:lnSpc>
                <a:spcPts val="995"/>
              </a:lnSpc>
            </a:pPr>
            <a:r>
              <a:rPr sz="800" spc="13" dirty="0">
                <a:latin typeface="Arial"/>
                <a:cs typeface="Arial"/>
              </a:rPr>
              <a:t>250</a:t>
            </a:r>
            <a:endParaRPr sz="800">
              <a:latin typeface="Arial"/>
              <a:cs typeface="Arial"/>
            </a:endParaRPr>
          </a:p>
        </p:txBody>
      </p:sp>
      <p:sp>
        <p:nvSpPr>
          <p:cNvPr id="129" name="object 129"/>
          <p:cNvSpPr txBox="1"/>
          <p:nvPr/>
        </p:nvSpPr>
        <p:spPr>
          <a:xfrm rot="19080000">
            <a:off x="6791211" y="3588523"/>
            <a:ext cx="217608" cy="130601"/>
          </a:xfrm>
          <a:prstGeom prst="rect">
            <a:avLst/>
          </a:prstGeom>
        </p:spPr>
        <p:txBody>
          <a:bodyPr vert="horz" wrap="square" lIns="0" tIns="0" rIns="0" bIns="0" rtlCol="0">
            <a:noAutofit/>
          </a:bodyPr>
          <a:lstStyle/>
          <a:p>
            <a:pPr>
              <a:lnSpc>
                <a:spcPts val="995"/>
              </a:lnSpc>
            </a:pPr>
            <a:r>
              <a:rPr sz="800" spc="13" dirty="0">
                <a:latin typeface="Arial"/>
                <a:cs typeface="Arial"/>
              </a:rPr>
              <a:t>200</a:t>
            </a:r>
            <a:endParaRPr sz="800">
              <a:latin typeface="Arial"/>
              <a:cs typeface="Arial"/>
            </a:endParaRPr>
          </a:p>
        </p:txBody>
      </p:sp>
      <p:sp>
        <p:nvSpPr>
          <p:cNvPr id="130" name="object 130"/>
          <p:cNvSpPr txBox="1"/>
          <p:nvPr/>
        </p:nvSpPr>
        <p:spPr>
          <a:xfrm rot="600000">
            <a:off x="5449507" y="3162098"/>
            <a:ext cx="220501" cy="109314"/>
          </a:xfrm>
          <a:prstGeom prst="rect">
            <a:avLst/>
          </a:prstGeom>
        </p:spPr>
        <p:txBody>
          <a:bodyPr vert="horz" wrap="square" lIns="0" tIns="0" rIns="0" bIns="0" rtlCol="0">
            <a:noAutofit/>
          </a:bodyPr>
          <a:lstStyle/>
          <a:p>
            <a:pPr>
              <a:lnSpc>
                <a:spcPct val="100000"/>
              </a:lnSpc>
            </a:pPr>
            <a:r>
              <a:rPr sz="800" spc="13" dirty="0">
                <a:latin typeface="Arial"/>
                <a:cs typeface="Arial"/>
              </a:rPr>
              <a:t>150</a:t>
            </a:r>
            <a:endParaRPr sz="800">
              <a:latin typeface="Arial"/>
              <a:cs typeface="Arial"/>
            </a:endParaRPr>
          </a:p>
        </p:txBody>
      </p:sp>
      <p:sp>
        <p:nvSpPr>
          <p:cNvPr id="131" name="object 131"/>
          <p:cNvSpPr txBox="1"/>
          <p:nvPr/>
        </p:nvSpPr>
        <p:spPr>
          <a:xfrm rot="19080000">
            <a:off x="5515066" y="3766763"/>
            <a:ext cx="218502" cy="130601"/>
          </a:xfrm>
          <a:prstGeom prst="rect">
            <a:avLst/>
          </a:prstGeom>
        </p:spPr>
        <p:txBody>
          <a:bodyPr vert="horz" wrap="square" lIns="0" tIns="0" rIns="0" bIns="0" rtlCol="0">
            <a:noAutofit/>
          </a:bodyPr>
          <a:lstStyle/>
          <a:p>
            <a:pPr>
              <a:lnSpc>
                <a:spcPts val="995"/>
              </a:lnSpc>
            </a:pPr>
            <a:r>
              <a:rPr sz="800" spc="13" dirty="0">
                <a:latin typeface="Arial"/>
                <a:cs typeface="Arial"/>
              </a:rPr>
              <a:t>100</a:t>
            </a:r>
            <a:endParaRPr sz="800">
              <a:latin typeface="Arial"/>
              <a:cs typeface="Arial"/>
            </a:endParaRPr>
          </a:p>
        </p:txBody>
      </p:sp>
      <p:sp>
        <p:nvSpPr>
          <p:cNvPr id="132" name="object 132"/>
          <p:cNvSpPr txBox="1"/>
          <p:nvPr/>
        </p:nvSpPr>
        <p:spPr>
          <a:xfrm rot="19320000">
            <a:off x="6270804" y="3503627"/>
            <a:ext cx="217161" cy="130601"/>
          </a:xfrm>
          <a:prstGeom prst="rect">
            <a:avLst/>
          </a:prstGeom>
        </p:spPr>
        <p:txBody>
          <a:bodyPr vert="horz" wrap="square" lIns="0" tIns="0" rIns="0" bIns="0" rtlCol="0">
            <a:noAutofit/>
          </a:bodyPr>
          <a:lstStyle/>
          <a:p>
            <a:pPr>
              <a:lnSpc>
                <a:spcPts val="995"/>
              </a:lnSpc>
            </a:pPr>
            <a:r>
              <a:rPr sz="800" spc="13" dirty="0">
                <a:latin typeface="Arial"/>
                <a:cs typeface="Arial"/>
              </a:rPr>
              <a:t>150</a:t>
            </a:r>
            <a:endParaRPr sz="800">
              <a:latin typeface="Arial"/>
              <a:cs typeface="Arial"/>
            </a:endParaRPr>
          </a:p>
        </p:txBody>
      </p:sp>
      <p:sp>
        <p:nvSpPr>
          <p:cNvPr id="133" name="object 133"/>
          <p:cNvSpPr txBox="1"/>
          <p:nvPr/>
        </p:nvSpPr>
        <p:spPr>
          <a:xfrm rot="3240000">
            <a:off x="5325547" y="2747434"/>
            <a:ext cx="233357" cy="103291"/>
          </a:xfrm>
          <a:prstGeom prst="rect">
            <a:avLst/>
          </a:prstGeom>
        </p:spPr>
        <p:txBody>
          <a:bodyPr vert="horz" wrap="square" lIns="0" tIns="0" rIns="0" bIns="0" rtlCol="0">
            <a:noAutofit/>
          </a:bodyPr>
          <a:lstStyle/>
          <a:p>
            <a:pPr>
              <a:lnSpc>
                <a:spcPct val="100000"/>
              </a:lnSpc>
            </a:pPr>
            <a:r>
              <a:rPr sz="800" spc="13" dirty="0">
                <a:latin typeface="Arial"/>
                <a:cs typeface="Arial"/>
              </a:rPr>
              <a:t>200</a:t>
            </a:r>
            <a:endParaRPr sz="800">
              <a:latin typeface="Arial"/>
              <a:cs typeface="Arial"/>
            </a:endParaRPr>
          </a:p>
        </p:txBody>
      </p:sp>
      <p:sp>
        <p:nvSpPr>
          <p:cNvPr id="134" name="object 134"/>
          <p:cNvSpPr txBox="1"/>
          <p:nvPr/>
        </p:nvSpPr>
        <p:spPr>
          <a:xfrm rot="2460000">
            <a:off x="5677035" y="2574508"/>
            <a:ext cx="218675" cy="109314"/>
          </a:xfrm>
          <a:prstGeom prst="rect">
            <a:avLst/>
          </a:prstGeom>
        </p:spPr>
        <p:txBody>
          <a:bodyPr vert="horz" wrap="square" lIns="0" tIns="0" rIns="0" bIns="0" rtlCol="0">
            <a:noAutofit/>
          </a:bodyPr>
          <a:lstStyle/>
          <a:p>
            <a:pPr>
              <a:lnSpc>
                <a:spcPct val="100000"/>
              </a:lnSpc>
            </a:pPr>
            <a:r>
              <a:rPr sz="800" spc="13" dirty="0">
                <a:latin typeface="Arial"/>
                <a:cs typeface="Arial"/>
              </a:rPr>
              <a:t>250</a:t>
            </a:r>
            <a:endParaRPr sz="800">
              <a:latin typeface="Arial"/>
              <a:cs typeface="Arial"/>
            </a:endParaRPr>
          </a:p>
        </p:txBody>
      </p:sp>
      <p:sp>
        <p:nvSpPr>
          <p:cNvPr id="135" name="object 135"/>
          <p:cNvSpPr txBox="1"/>
          <p:nvPr/>
        </p:nvSpPr>
        <p:spPr>
          <a:xfrm rot="20640000">
            <a:off x="5936236" y="2348072"/>
            <a:ext cx="217608" cy="130601"/>
          </a:xfrm>
          <a:prstGeom prst="rect">
            <a:avLst/>
          </a:prstGeom>
        </p:spPr>
        <p:txBody>
          <a:bodyPr vert="horz" wrap="square" lIns="0" tIns="0" rIns="0" bIns="0" rtlCol="0">
            <a:noAutofit/>
          </a:bodyPr>
          <a:lstStyle/>
          <a:p>
            <a:pPr>
              <a:lnSpc>
                <a:spcPts val="995"/>
              </a:lnSpc>
            </a:pPr>
            <a:r>
              <a:rPr sz="800" spc="13" dirty="0">
                <a:latin typeface="Arial"/>
                <a:cs typeface="Arial"/>
              </a:rPr>
              <a:t>300</a:t>
            </a:r>
            <a:endParaRPr sz="800">
              <a:latin typeface="Arial"/>
              <a:cs typeface="Arial"/>
            </a:endParaRPr>
          </a:p>
        </p:txBody>
      </p:sp>
      <p:sp>
        <p:nvSpPr>
          <p:cNvPr id="136" name="object 136"/>
          <p:cNvSpPr/>
          <p:nvPr/>
        </p:nvSpPr>
        <p:spPr>
          <a:xfrm>
            <a:off x="4899925" y="4305302"/>
            <a:ext cx="2828485" cy="0"/>
          </a:xfrm>
          <a:custGeom>
            <a:avLst/>
            <a:gdLst/>
            <a:ahLst/>
            <a:cxnLst/>
            <a:rect l="l" t="t" r="r" b="b"/>
            <a:pathLst>
              <a:path w="3303828">
                <a:moveTo>
                  <a:pt x="3303828" y="0"/>
                </a:moveTo>
                <a:lnTo>
                  <a:pt x="0" y="0"/>
                </a:lnTo>
              </a:path>
            </a:pathLst>
          </a:custGeom>
          <a:ln w="6934">
            <a:solidFill>
              <a:srgbClr val="000000"/>
            </a:solidFill>
          </a:ln>
        </p:spPr>
        <p:txBody>
          <a:bodyPr wrap="square" lIns="0" tIns="0" rIns="0" bIns="0" rtlCol="0">
            <a:noAutofit/>
          </a:bodyPr>
          <a:lstStyle/>
          <a:p>
            <a:endParaRPr/>
          </a:p>
        </p:txBody>
      </p:sp>
      <p:sp>
        <p:nvSpPr>
          <p:cNvPr id="137" name="object 137"/>
          <p:cNvSpPr txBox="1"/>
          <p:nvPr/>
        </p:nvSpPr>
        <p:spPr>
          <a:xfrm>
            <a:off x="7734324" y="4233913"/>
            <a:ext cx="100573" cy="128875"/>
          </a:xfrm>
          <a:prstGeom prst="rect">
            <a:avLst/>
          </a:prstGeom>
        </p:spPr>
        <p:txBody>
          <a:bodyPr vert="horz" wrap="square" lIns="0" tIns="0" rIns="0" bIns="0" rtlCol="0">
            <a:noAutofit/>
          </a:bodyPr>
          <a:lstStyle/>
          <a:p>
            <a:pPr marL="11135"/>
            <a:r>
              <a:rPr sz="700" spc="-61" dirty="0">
                <a:latin typeface="Arial"/>
                <a:cs typeface="Arial"/>
              </a:rPr>
              <a:t>A</a:t>
            </a:r>
            <a:r>
              <a:rPr sz="700" dirty="0">
                <a:latin typeface="Arial"/>
                <a:cs typeface="Arial"/>
              </a:rPr>
              <a:t>’</a:t>
            </a:r>
            <a:endParaRPr sz="700">
              <a:latin typeface="Arial"/>
              <a:cs typeface="Arial"/>
            </a:endParaRPr>
          </a:p>
        </p:txBody>
      </p:sp>
      <p:sp>
        <p:nvSpPr>
          <p:cNvPr id="138" name="object 138"/>
          <p:cNvSpPr txBox="1"/>
          <p:nvPr/>
        </p:nvSpPr>
        <p:spPr>
          <a:xfrm>
            <a:off x="4788537" y="4236892"/>
            <a:ext cx="85351" cy="128875"/>
          </a:xfrm>
          <a:prstGeom prst="rect">
            <a:avLst/>
          </a:prstGeom>
        </p:spPr>
        <p:txBody>
          <a:bodyPr vert="horz" wrap="square" lIns="0" tIns="0" rIns="0" bIns="0" rtlCol="0">
            <a:noAutofit/>
          </a:bodyPr>
          <a:lstStyle/>
          <a:p>
            <a:pPr marL="11135"/>
            <a:r>
              <a:rPr sz="700" spc="9" dirty="0">
                <a:latin typeface="Arial"/>
                <a:cs typeface="Arial"/>
              </a:rPr>
              <a:t>A</a:t>
            </a:r>
            <a:endParaRPr sz="700">
              <a:latin typeface="Arial"/>
              <a:cs typeface="Arial"/>
            </a:endParaRPr>
          </a:p>
        </p:txBody>
      </p:sp>
      <p:sp>
        <p:nvSpPr>
          <p:cNvPr id="139" name="object 139"/>
          <p:cNvSpPr/>
          <p:nvPr/>
        </p:nvSpPr>
        <p:spPr>
          <a:xfrm>
            <a:off x="4903435" y="1672639"/>
            <a:ext cx="2823028" cy="3052005"/>
          </a:xfrm>
          <a:custGeom>
            <a:avLst/>
            <a:gdLst/>
            <a:ahLst/>
            <a:cxnLst/>
            <a:rect l="l" t="t" r="r" b="b"/>
            <a:pathLst>
              <a:path w="3297453" h="3368509">
                <a:moveTo>
                  <a:pt x="3297453" y="3368509"/>
                </a:moveTo>
                <a:lnTo>
                  <a:pt x="0" y="3368509"/>
                </a:lnTo>
                <a:lnTo>
                  <a:pt x="0" y="0"/>
                </a:lnTo>
                <a:lnTo>
                  <a:pt x="3297453" y="0"/>
                </a:lnTo>
                <a:lnTo>
                  <a:pt x="3297453" y="3368509"/>
                </a:lnTo>
                <a:close/>
              </a:path>
            </a:pathLst>
          </a:custGeom>
          <a:ln w="6934">
            <a:solidFill>
              <a:srgbClr val="010101"/>
            </a:solidFill>
          </a:ln>
        </p:spPr>
        <p:txBody>
          <a:bodyPr wrap="square" lIns="0" tIns="0" rIns="0" bIns="0" rtlCol="0">
            <a:noAutofit/>
          </a:bodyPr>
          <a:lstStyle/>
          <a:p>
            <a:endParaRPr/>
          </a:p>
        </p:txBody>
      </p:sp>
      <p:sp>
        <p:nvSpPr>
          <p:cNvPr id="140" name="object 140"/>
          <p:cNvSpPr/>
          <p:nvPr/>
        </p:nvSpPr>
        <p:spPr>
          <a:xfrm>
            <a:off x="4903620" y="4851086"/>
            <a:ext cx="838649" cy="50238"/>
          </a:xfrm>
          <a:custGeom>
            <a:avLst/>
            <a:gdLst/>
            <a:ahLst/>
            <a:cxnLst/>
            <a:rect l="l" t="t" r="r" b="b"/>
            <a:pathLst>
              <a:path w="979589" h="55448">
                <a:moveTo>
                  <a:pt x="0" y="0"/>
                </a:moveTo>
                <a:lnTo>
                  <a:pt x="0" y="55448"/>
                </a:lnTo>
                <a:lnTo>
                  <a:pt x="979589" y="55448"/>
                </a:lnTo>
                <a:lnTo>
                  <a:pt x="979589" y="0"/>
                </a:lnTo>
              </a:path>
            </a:pathLst>
          </a:custGeom>
          <a:ln w="6934">
            <a:solidFill>
              <a:srgbClr val="000000"/>
            </a:solidFill>
          </a:ln>
        </p:spPr>
        <p:txBody>
          <a:bodyPr wrap="square" lIns="0" tIns="0" rIns="0" bIns="0" rtlCol="0">
            <a:noAutofit/>
          </a:bodyPr>
          <a:lstStyle/>
          <a:p>
            <a:endParaRPr/>
          </a:p>
        </p:txBody>
      </p:sp>
      <p:sp>
        <p:nvSpPr>
          <p:cNvPr id="141" name="object 141"/>
          <p:cNvSpPr txBox="1"/>
          <p:nvPr/>
        </p:nvSpPr>
        <p:spPr>
          <a:xfrm>
            <a:off x="4851183" y="4758122"/>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142" name="object 142"/>
          <p:cNvSpPr txBox="1"/>
          <p:nvPr/>
        </p:nvSpPr>
        <p:spPr>
          <a:xfrm>
            <a:off x="5654254" y="4758122"/>
            <a:ext cx="200058" cy="100684"/>
          </a:xfrm>
          <a:prstGeom prst="rect">
            <a:avLst/>
          </a:prstGeom>
        </p:spPr>
        <p:txBody>
          <a:bodyPr vert="horz" wrap="square" lIns="0" tIns="0" rIns="0" bIns="0" rtlCol="0">
            <a:noAutofit/>
          </a:bodyPr>
          <a:lstStyle/>
          <a:p>
            <a:pPr marL="11135"/>
            <a:r>
              <a:rPr sz="600" dirty="0">
                <a:latin typeface="Arial"/>
                <a:cs typeface="Arial"/>
              </a:rPr>
              <a:t>500m</a:t>
            </a:r>
            <a:endParaRPr sz="600">
              <a:latin typeface="Arial"/>
              <a:cs typeface="Arial"/>
            </a:endParaRPr>
          </a:p>
        </p:txBody>
      </p:sp>
      <p:sp>
        <p:nvSpPr>
          <p:cNvPr id="143" name="object 143"/>
          <p:cNvSpPr/>
          <p:nvPr/>
        </p:nvSpPr>
        <p:spPr>
          <a:xfrm>
            <a:off x="7599327" y="1982265"/>
            <a:ext cx="0" cy="372345"/>
          </a:xfrm>
          <a:custGeom>
            <a:avLst/>
            <a:gdLst/>
            <a:ahLst/>
            <a:cxnLst/>
            <a:rect l="l" t="t" r="r" b="b"/>
            <a:pathLst>
              <a:path h="410959">
                <a:moveTo>
                  <a:pt x="0" y="0"/>
                </a:moveTo>
                <a:lnTo>
                  <a:pt x="0" y="410959"/>
                </a:lnTo>
              </a:path>
            </a:pathLst>
          </a:custGeom>
          <a:ln w="13868">
            <a:solidFill>
              <a:srgbClr val="000000"/>
            </a:solidFill>
          </a:ln>
        </p:spPr>
        <p:txBody>
          <a:bodyPr wrap="square" lIns="0" tIns="0" rIns="0" bIns="0" rtlCol="0">
            <a:noAutofit/>
          </a:bodyPr>
          <a:lstStyle/>
          <a:p>
            <a:endParaRPr/>
          </a:p>
        </p:txBody>
      </p:sp>
      <p:sp>
        <p:nvSpPr>
          <p:cNvPr id="144" name="object 144"/>
          <p:cNvSpPr/>
          <p:nvPr/>
        </p:nvSpPr>
        <p:spPr>
          <a:xfrm>
            <a:off x="7555912" y="1902454"/>
            <a:ext cx="86830" cy="112466"/>
          </a:xfrm>
          <a:custGeom>
            <a:avLst/>
            <a:gdLst/>
            <a:ahLst/>
            <a:cxnLst/>
            <a:rect l="l" t="t" r="r" b="b"/>
            <a:pathLst>
              <a:path w="101422" h="124129">
                <a:moveTo>
                  <a:pt x="50711" y="0"/>
                </a:moveTo>
                <a:lnTo>
                  <a:pt x="0" y="124129"/>
                </a:lnTo>
                <a:lnTo>
                  <a:pt x="50711" y="94665"/>
                </a:lnTo>
                <a:lnTo>
                  <a:pt x="89385" y="94665"/>
                </a:lnTo>
                <a:lnTo>
                  <a:pt x="50711" y="0"/>
                </a:lnTo>
                <a:close/>
              </a:path>
              <a:path w="101422" h="124129">
                <a:moveTo>
                  <a:pt x="89385" y="94665"/>
                </a:moveTo>
                <a:lnTo>
                  <a:pt x="50711" y="94665"/>
                </a:lnTo>
                <a:lnTo>
                  <a:pt x="101422" y="124129"/>
                </a:lnTo>
                <a:lnTo>
                  <a:pt x="89385" y="94665"/>
                </a:lnTo>
                <a:close/>
              </a:path>
            </a:pathLst>
          </a:custGeom>
          <a:solidFill>
            <a:srgbClr val="000000"/>
          </a:solidFill>
        </p:spPr>
        <p:txBody>
          <a:bodyPr wrap="square" lIns="0" tIns="0" rIns="0" bIns="0" rtlCol="0">
            <a:noAutofit/>
          </a:bodyPr>
          <a:lstStyle/>
          <a:p>
            <a:endParaRPr/>
          </a:p>
        </p:txBody>
      </p:sp>
      <p:sp>
        <p:nvSpPr>
          <p:cNvPr id="145" name="object 145"/>
          <p:cNvSpPr txBox="1"/>
          <p:nvPr/>
        </p:nvSpPr>
        <p:spPr>
          <a:xfrm>
            <a:off x="566364" y="1046075"/>
            <a:ext cx="6925744" cy="1056316"/>
          </a:xfrm>
          <a:prstGeom prst="rect">
            <a:avLst/>
          </a:prstGeom>
        </p:spPr>
        <p:txBody>
          <a:bodyPr vert="horz" wrap="square" lIns="0" tIns="0" rIns="0" bIns="0" rtlCol="0">
            <a:noAutofit/>
          </a:bodyPr>
          <a:lstStyle/>
          <a:p>
            <a:pPr marR="11135" algn="r"/>
            <a:r>
              <a:rPr sz="800" spc="18" dirty="0">
                <a:latin typeface="Times New Roman"/>
                <a:cs typeface="Times New Roman"/>
              </a:rPr>
              <a:t>N</a:t>
            </a:r>
            <a:endParaRPr sz="800" dirty="0">
              <a:latin typeface="Times New Roman"/>
              <a:cs typeface="Times New Roman"/>
            </a:endParaRPr>
          </a:p>
          <a:p>
            <a:pPr>
              <a:lnSpc>
                <a:spcPts val="658"/>
              </a:lnSpc>
              <a:spcBef>
                <a:spcPts val="18"/>
              </a:spcBef>
            </a:pPr>
            <a:endParaRPr sz="700" dirty="0"/>
          </a:p>
          <a:p>
            <a:pPr marL="11135" marR="4732528">
              <a:lnSpc>
                <a:spcPct val="111100"/>
              </a:lnSpc>
            </a:pPr>
            <a:r>
              <a:rPr sz="2000" dirty="0">
                <a:cs typeface="Arial"/>
              </a:rPr>
              <a:t>The  </a:t>
            </a:r>
            <a:r>
              <a:rPr sz="2000" spc="-44" dirty="0">
                <a:cs typeface="Arial"/>
              </a:rPr>
              <a:t> </a:t>
            </a:r>
            <a:r>
              <a:rPr sz="2000" dirty="0">
                <a:cs typeface="Arial"/>
              </a:rPr>
              <a:t>cross  </a:t>
            </a:r>
            <a:r>
              <a:rPr sz="2000" spc="-44" dirty="0">
                <a:cs typeface="Arial"/>
              </a:rPr>
              <a:t> </a:t>
            </a:r>
            <a:r>
              <a:rPr sz="2000" dirty="0" smtClean="0">
                <a:cs typeface="Arial"/>
              </a:rPr>
              <a:t>section</a:t>
            </a:r>
            <a:r>
              <a:rPr lang="en-GB" sz="2000" dirty="0" smtClean="0">
                <a:cs typeface="Arial"/>
              </a:rPr>
              <a:t> </a:t>
            </a:r>
            <a:r>
              <a:rPr sz="2000" spc="-44" dirty="0" smtClean="0">
                <a:cs typeface="Arial"/>
              </a:rPr>
              <a:t> </a:t>
            </a:r>
            <a:r>
              <a:rPr sz="2000" dirty="0">
                <a:cs typeface="Arial"/>
              </a:rPr>
              <a:t>is  </a:t>
            </a:r>
            <a:r>
              <a:rPr sz="2000" spc="-44" dirty="0">
                <a:cs typeface="Arial"/>
              </a:rPr>
              <a:t> </a:t>
            </a:r>
            <a:r>
              <a:rPr sz="2000" dirty="0">
                <a:cs typeface="Arial"/>
              </a:rPr>
              <a:t>constructed  </a:t>
            </a:r>
            <a:r>
              <a:rPr sz="2000" spc="-44" dirty="0">
                <a:cs typeface="Arial"/>
              </a:rPr>
              <a:t> </a:t>
            </a:r>
            <a:r>
              <a:rPr sz="2000" dirty="0">
                <a:cs typeface="Arial"/>
              </a:rPr>
              <a:t>from  </a:t>
            </a:r>
            <a:r>
              <a:rPr sz="2000" spc="-44" dirty="0">
                <a:cs typeface="Arial"/>
              </a:rPr>
              <a:t> </a:t>
            </a:r>
            <a:r>
              <a:rPr sz="2000" dirty="0">
                <a:cs typeface="Arial"/>
              </a:rPr>
              <a:t>the structure</a:t>
            </a:r>
            <a:r>
              <a:rPr sz="2000" spc="-4" dirty="0">
                <a:cs typeface="Arial"/>
              </a:rPr>
              <a:t> </a:t>
            </a:r>
            <a:r>
              <a:rPr sz="2000" dirty="0">
                <a:cs typeface="Arial"/>
              </a:rPr>
              <a:t>contours.</a:t>
            </a:r>
          </a:p>
        </p:txBody>
      </p:sp>
      <p:sp>
        <p:nvSpPr>
          <p:cNvPr id="146" name="object 146"/>
          <p:cNvSpPr txBox="1"/>
          <p:nvPr/>
        </p:nvSpPr>
        <p:spPr>
          <a:xfrm>
            <a:off x="4492085" y="5022567"/>
            <a:ext cx="370365" cy="100684"/>
          </a:xfrm>
          <a:prstGeom prst="rect">
            <a:avLst/>
          </a:prstGeom>
        </p:spPr>
        <p:txBody>
          <a:bodyPr vert="horz" wrap="square" lIns="0" tIns="0" rIns="0" bIns="0" rtlCol="0">
            <a:noAutofit/>
          </a:bodyPr>
          <a:lstStyle/>
          <a:p>
            <a:pPr marL="11135"/>
            <a:r>
              <a:rPr sz="600" dirty="0">
                <a:latin typeface="Arial"/>
                <a:cs typeface="Arial"/>
              </a:rPr>
              <a:t>400m</a:t>
            </a:r>
          </a:p>
        </p:txBody>
      </p:sp>
      <p:sp>
        <p:nvSpPr>
          <p:cNvPr id="147" name="object 147"/>
          <p:cNvSpPr txBox="1"/>
          <p:nvPr/>
        </p:nvSpPr>
        <p:spPr>
          <a:xfrm>
            <a:off x="7789546" y="5022567"/>
            <a:ext cx="302770" cy="57937"/>
          </a:xfrm>
          <a:prstGeom prst="rect">
            <a:avLst/>
          </a:prstGeom>
        </p:spPr>
        <p:txBody>
          <a:bodyPr vert="horz" wrap="square" lIns="0" tIns="0" rIns="0" bIns="0" rtlCol="0">
            <a:noAutofit/>
          </a:bodyPr>
          <a:lstStyle/>
          <a:p>
            <a:pPr marL="11135"/>
            <a:r>
              <a:rPr sz="600" dirty="0">
                <a:latin typeface="Arial"/>
                <a:cs typeface="Arial"/>
              </a:rPr>
              <a:t>400m</a:t>
            </a:r>
          </a:p>
        </p:txBody>
      </p:sp>
      <p:sp>
        <p:nvSpPr>
          <p:cNvPr id="148" name="object 148"/>
          <p:cNvSpPr txBox="1"/>
          <p:nvPr/>
        </p:nvSpPr>
        <p:spPr>
          <a:xfrm>
            <a:off x="4517712" y="5192126"/>
            <a:ext cx="344719" cy="114551"/>
          </a:xfrm>
          <a:prstGeom prst="rect">
            <a:avLst/>
          </a:prstGeom>
        </p:spPr>
        <p:txBody>
          <a:bodyPr vert="horz" wrap="square" lIns="0" tIns="0" rIns="0" bIns="0" rtlCol="0">
            <a:noAutofit/>
          </a:bodyPr>
          <a:lstStyle/>
          <a:p>
            <a:pPr marL="11135"/>
            <a:r>
              <a:rPr sz="600" dirty="0">
                <a:latin typeface="Arial"/>
                <a:cs typeface="Arial"/>
              </a:rPr>
              <a:t>300m</a:t>
            </a:r>
          </a:p>
        </p:txBody>
      </p:sp>
      <p:sp>
        <p:nvSpPr>
          <p:cNvPr id="149" name="object 149"/>
          <p:cNvSpPr txBox="1"/>
          <p:nvPr/>
        </p:nvSpPr>
        <p:spPr>
          <a:xfrm>
            <a:off x="7789584" y="5192125"/>
            <a:ext cx="302732" cy="73218"/>
          </a:xfrm>
          <a:prstGeom prst="rect">
            <a:avLst/>
          </a:prstGeom>
        </p:spPr>
        <p:txBody>
          <a:bodyPr vert="horz" wrap="square" lIns="0" tIns="0" rIns="0" bIns="0" rtlCol="0">
            <a:noAutofit/>
          </a:bodyPr>
          <a:lstStyle/>
          <a:p>
            <a:pPr marL="11135"/>
            <a:r>
              <a:rPr sz="600" dirty="0">
                <a:latin typeface="Arial"/>
                <a:cs typeface="Arial"/>
              </a:rPr>
              <a:t>300m</a:t>
            </a:r>
          </a:p>
        </p:txBody>
      </p:sp>
      <p:sp>
        <p:nvSpPr>
          <p:cNvPr id="150" name="object 150"/>
          <p:cNvSpPr txBox="1">
            <a:spLocks noGrp="1"/>
          </p:cNvSpPr>
          <p:nvPr>
            <p:ph type="dt" sz="half" idx="4294967295"/>
          </p:nvPr>
        </p:nvSpPr>
        <p:spPr>
          <a:xfrm>
            <a:off x="4517712" y="5369549"/>
            <a:ext cx="344527" cy="126127"/>
          </a:xfrm>
          <a:prstGeom prst="rect">
            <a:avLst/>
          </a:prstGeom>
        </p:spPr>
        <p:txBody>
          <a:bodyPr vert="horz" wrap="square" lIns="0" tIns="0" rIns="0" bIns="0" rtlCol="0">
            <a:noAutofit/>
          </a:bodyPr>
          <a:lstStyle/>
          <a:p>
            <a:pPr marL="11135"/>
            <a:r>
              <a:rPr sz="600" dirty="0">
                <a:latin typeface="Arial"/>
                <a:cs typeface="Arial"/>
              </a:rPr>
              <a:t>200m</a:t>
            </a:r>
          </a:p>
        </p:txBody>
      </p:sp>
      <p:sp>
        <p:nvSpPr>
          <p:cNvPr id="151" name="object 151"/>
          <p:cNvSpPr txBox="1"/>
          <p:nvPr/>
        </p:nvSpPr>
        <p:spPr>
          <a:xfrm>
            <a:off x="7789584" y="5372157"/>
            <a:ext cx="302732" cy="78968"/>
          </a:xfrm>
          <a:prstGeom prst="rect">
            <a:avLst/>
          </a:prstGeom>
        </p:spPr>
        <p:txBody>
          <a:bodyPr vert="horz" wrap="square" lIns="0" tIns="0" rIns="0" bIns="0" rtlCol="0">
            <a:noAutofit/>
          </a:bodyPr>
          <a:lstStyle/>
          <a:p>
            <a:pPr marL="11135"/>
            <a:r>
              <a:rPr sz="600" dirty="0">
                <a:latin typeface="Arial"/>
                <a:cs typeface="Arial"/>
              </a:rPr>
              <a:t>200m</a:t>
            </a:r>
          </a:p>
        </p:txBody>
      </p:sp>
      <p:sp>
        <p:nvSpPr>
          <p:cNvPr id="152" name="object 152"/>
          <p:cNvSpPr txBox="1">
            <a:spLocks noGrp="1"/>
          </p:cNvSpPr>
          <p:nvPr>
            <p:ph type="ftr" sz="quarter" idx="4294967295"/>
          </p:nvPr>
        </p:nvSpPr>
        <p:spPr>
          <a:xfrm>
            <a:off x="4517712" y="5545361"/>
            <a:ext cx="344527" cy="80704"/>
          </a:xfrm>
          <a:prstGeom prst="rect">
            <a:avLst/>
          </a:prstGeom>
        </p:spPr>
        <p:txBody>
          <a:bodyPr vert="horz" wrap="square" lIns="0" tIns="0" rIns="0" bIns="0" rtlCol="0">
            <a:noAutofit/>
          </a:bodyPr>
          <a:lstStyle/>
          <a:p>
            <a:pPr marL="11135"/>
            <a:r>
              <a:rPr sz="600" dirty="0">
                <a:latin typeface="Arial"/>
                <a:cs typeface="Arial"/>
              </a:rPr>
              <a:t>100m</a:t>
            </a:r>
          </a:p>
        </p:txBody>
      </p:sp>
      <p:sp>
        <p:nvSpPr>
          <p:cNvPr id="153" name="object 153"/>
          <p:cNvSpPr txBox="1"/>
          <p:nvPr/>
        </p:nvSpPr>
        <p:spPr>
          <a:xfrm>
            <a:off x="7789584" y="5547968"/>
            <a:ext cx="302732" cy="100684"/>
          </a:xfrm>
          <a:prstGeom prst="rect">
            <a:avLst/>
          </a:prstGeom>
        </p:spPr>
        <p:txBody>
          <a:bodyPr vert="horz" wrap="square" lIns="0" tIns="0" rIns="0" bIns="0" rtlCol="0">
            <a:noAutofit/>
          </a:bodyPr>
          <a:lstStyle/>
          <a:p>
            <a:pPr marL="11135"/>
            <a:r>
              <a:rPr sz="600" dirty="0">
                <a:latin typeface="Arial"/>
                <a:cs typeface="Arial"/>
              </a:rPr>
              <a:t>100m</a:t>
            </a:r>
          </a:p>
        </p:txBody>
      </p:sp>
      <p:sp>
        <p:nvSpPr>
          <p:cNvPr id="154" name="object 154"/>
          <p:cNvSpPr txBox="1"/>
          <p:nvPr/>
        </p:nvSpPr>
        <p:spPr>
          <a:xfrm>
            <a:off x="4737638" y="5728002"/>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155" name="object 155"/>
          <p:cNvSpPr txBox="1"/>
          <p:nvPr/>
        </p:nvSpPr>
        <p:spPr>
          <a:xfrm>
            <a:off x="7799552" y="5728000"/>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156" name="object 156"/>
          <p:cNvSpPr txBox="1"/>
          <p:nvPr/>
        </p:nvSpPr>
        <p:spPr>
          <a:xfrm>
            <a:off x="4638661" y="5903814"/>
            <a:ext cx="223979" cy="10068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157" name="object 157"/>
          <p:cNvSpPr txBox="1"/>
          <p:nvPr/>
        </p:nvSpPr>
        <p:spPr>
          <a:xfrm>
            <a:off x="7765871" y="5903811"/>
            <a:ext cx="223979" cy="10068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158" name="object 158"/>
          <p:cNvSpPr txBox="1"/>
          <p:nvPr/>
        </p:nvSpPr>
        <p:spPr>
          <a:xfrm>
            <a:off x="4638661" y="6083846"/>
            <a:ext cx="223979" cy="10068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159" name="object 159"/>
          <p:cNvSpPr txBox="1"/>
          <p:nvPr/>
        </p:nvSpPr>
        <p:spPr>
          <a:xfrm>
            <a:off x="7765871" y="6083842"/>
            <a:ext cx="223979" cy="10068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160" name="object 160"/>
          <p:cNvSpPr txBox="1"/>
          <p:nvPr/>
        </p:nvSpPr>
        <p:spPr>
          <a:xfrm>
            <a:off x="4517712" y="6348384"/>
            <a:ext cx="2288175" cy="248968"/>
          </a:xfrm>
          <a:prstGeom prst="rect">
            <a:avLst/>
          </a:prstGeom>
        </p:spPr>
        <p:txBody>
          <a:bodyPr vert="horz" wrap="square" lIns="0" tIns="0" rIns="0" bIns="0" rtlCol="0">
            <a:noAutofit/>
          </a:bodyPr>
          <a:lstStyle/>
          <a:p>
            <a:pPr marL="11135"/>
            <a:r>
              <a:rPr sz="900" dirty="0">
                <a:solidFill>
                  <a:srgbClr val="FFFFFF"/>
                </a:solidFill>
                <a:latin typeface="Arial"/>
                <a:cs typeface="Arial"/>
              </a:rPr>
              <a:t>Map </a:t>
            </a:r>
            <a:r>
              <a:rPr lang="en-GB" sz="900" dirty="0">
                <a:solidFill>
                  <a:srgbClr val="FFFFFF"/>
                </a:solidFill>
                <a:latin typeface="Arial"/>
                <a:cs typeface="Arial"/>
              </a:rPr>
              <a:t>6</a:t>
            </a:r>
            <a:r>
              <a:rPr sz="900" dirty="0" smtClean="0">
                <a:solidFill>
                  <a:srgbClr val="FFFFFF"/>
                </a:solidFill>
                <a:latin typeface="Arial"/>
                <a:cs typeface="Arial"/>
              </a:rPr>
              <a:t>: </a:t>
            </a:r>
            <a:r>
              <a:rPr sz="900" dirty="0">
                <a:solidFill>
                  <a:srgbClr val="FFFFFF"/>
                </a:solidFill>
                <a:latin typeface="Arial"/>
                <a:cs typeface="Arial"/>
              </a:rPr>
              <a:t>Structure contours on a faulted surface.</a:t>
            </a:r>
            <a:endParaRPr sz="900" dirty="0">
              <a:latin typeface="Arial"/>
              <a:cs typeface="Arial"/>
            </a:endParaRPr>
          </a:p>
        </p:txBody>
      </p:sp>
      <p:sp>
        <p:nvSpPr>
          <p:cNvPr id="164" name="Rectangle 163"/>
          <p:cNvSpPr/>
          <p:nvPr/>
        </p:nvSpPr>
        <p:spPr>
          <a:xfrm>
            <a:off x="323528" y="260648"/>
            <a:ext cx="7840864" cy="646331"/>
          </a:xfrm>
          <a:prstGeom prst="rect">
            <a:avLst/>
          </a:prstGeom>
        </p:spPr>
        <p:txBody>
          <a:bodyPr wrap="none">
            <a:spAutoFit/>
          </a:bodyPr>
          <a:lstStyle/>
          <a:p>
            <a:pPr marL="11135" marR="209345"/>
            <a:r>
              <a:rPr lang="en-GB" sz="3600" b="1" dirty="0">
                <a:solidFill>
                  <a:srgbClr val="00B0F0"/>
                </a:solidFill>
                <a:cs typeface="Arial"/>
              </a:rPr>
              <a:t>Structure</a:t>
            </a:r>
            <a:r>
              <a:rPr lang="en-GB" sz="3600" b="1" spc="-4" dirty="0">
                <a:solidFill>
                  <a:srgbClr val="00B0F0"/>
                </a:solidFill>
                <a:cs typeface="Arial"/>
              </a:rPr>
              <a:t> </a:t>
            </a:r>
            <a:r>
              <a:rPr lang="en-GB" sz="3600" b="1" spc="-9" dirty="0">
                <a:solidFill>
                  <a:srgbClr val="00B0F0"/>
                </a:solidFill>
                <a:cs typeface="Arial"/>
              </a:rPr>
              <a:t>contours on a</a:t>
            </a:r>
            <a:r>
              <a:rPr lang="en-GB" sz="3600" b="1" spc="-4" dirty="0">
                <a:solidFill>
                  <a:srgbClr val="00B0F0"/>
                </a:solidFill>
                <a:cs typeface="Arial"/>
              </a:rPr>
              <a:t> </a:t>
            </a:r>
            <a:r>
              <a:rPr lang="en-GB" sz="3600" b="1" spc="-9" dirty="0">
                <a:solidFill>
                  <a:srgbClr val="00B0F0"/>
                </a:solidFill>
                <a:cs typeface="Arial"/>
              </a:rPr>
              <a:t>faulted</a:t>
            </a:r>
            <a:r>
              <a:rPr lang="en-GB" sz="3600" b="1" spc="-4" dirty="0">
                <a:solidFill>
                  <a:srgbClr val="00B0F0"/>
                </a:solidFill>
                <a:cs typeface="Arial"/>
              </a:rPr>
              <a:t> surface</a:t>
            </a:r>
            <a:endParaRPr lang="en-GB" sz="3600" dirty="0">
              <a:solidFill>
                <a:srgbClr val="00B0F0"/>
              </a:solidFill>
              <a:cs typeface="Arial"/>
            </a:endParaRPr>
          </a:p>
        </p:txBody>
      </p:sp>
      <p:sp>
        <p:nvSpPr>
          <p:cNvPr id="161" name="TextBox 160"/>
          <p:cNvSpPr txBox="1"/>
          <p:nvPr/>
        </p:nvSpPr>
        <p:spPr>
          <a:xfrm>
            <a:off x="459600" y="2629165"/>
            <a:ext cx="2918900" cy="3539430"/>
          </a:xfrm>
          <a:prstGeom prst="rect">
            <a:avLst/>
          </a:prstGeom>
          <a:noFill/>
        </p:spPr>
        <p:txBody>
          <a:bodyPr wrap="square" rtlCol="0">
            <a:spAutoFit/>
          </a:bodyPr>
          <a:lstStyle/>
          <a:p>
            <a:pPr marL="342900" indent="-342900">
              <a:buAutoNum type="arabicPeriod"/>
            </a:pPr>
            <a:r>
              <a:rPr lang="en-GB" sz="1600" dirty="0" smtClean="0"/>
              <a:t>Bring down the topography across A-A’ from contours</a:t>
            </a:r>
          </a:p>
          <a:p>
            <a:pPr marL="342900" indent="-342900">
              <a:buAutoNum type="arabicPeriod"/>
            </a:pPr>
            <a:r>
              <a:rPr lang="en-GB" sz="1600" dirty="0" smtClean="0"/>
              <a:t>Mark the position of the Coal seam on the cross section.</a:t>
            </a:r>
          </a:p>
          <a:p>
            <a:pPr marL="342900" indent="-342900">
              <a:buAutoNum type="arabicPeriod"/>
            </a:pPr>
            <a:r>
              <a:rPr lang="en-GB" sz="1600" dirty="0" smtClean="0"/>
              <a:t>Mark the position of the fault lines structure contours on the cross section.</a:t>
            </a:r>
          </a:p>
          <a:p>
            <a:pPr marL="342900" indent="-342900">
              <a:buAutoNum type="arabicPeriod"/>
            </a:pPr>
            <a:r>
              <a:rPr lang="en-GB" sz="1600" dirty="0" smtClean="0"/>
              <a:t>Bring in lithological boundary heights from other areas of the map.</a:t>
            </a:r>
          </a:p>
          <a:p>
            <a:pPr marL="342900" indent="-342900">
              <a:buAutoNum type="arabicPeriod"/>
            </a:pPr>
            <a:r>
              <a:rPr lang="en-GB" sz="1600" dirty="0" smtClean="0"/>
              <a:t>Draw in your fault line and the coal seam position on your cross section</a:t>
            </a:r>
            <a:endParaRPr lang="en-GB" sz="1600" dirty="0"/>
          </a:p>
        </p:txBody>
      </p:sp>
      <p:sp>
        <p:nvSpPr>
          <p:cNvPr id="162" name="TextBox 161"/>
          <p:cNvSpPr txBox="1"/>
          <p:nvPr/>
        </p:nvSpPr>
        <p:spPr>
          <a:xfrm>
            <a:off x="7441875" y="1268760"/>
            <a:ext cx="264313" cy="369332"/>
          </a:xfrm>
          <a:prstGeom prst="rect">
            <a:avLst/>
          </a:prstGeom>
          <a:solidFill>
            <a:schemeClr val="bg1"/>
          </a:solidFill>
        </p:spPr>
        <p:txBody>
          <a:bodyPr wrap="square" rtlCol="0">
            <a:spAutoFit/>
          </a:bodyPr>
          <a:lstStyle/>
          <a:p>
            <a:r>
              <a:rPr lang="en-GB" dirty="0" smtClean="0"/>
              <a:t>N</a:t>
            </a:r>
            <a:endParaRPr lang="en-GB" dirty="0"/>
          </a:p>
        </p:txBody>
      </p:sp>
    </p:spTree>
    <p:extLst>
      <p:ext uri="{BB962C8B-B14F-4D97-AF65-F5344CB8AC3E}">
        <p14:creationId xmlns:p14="http://schemas.microsoft.com/office/powerpoint/2010/main" val="10473764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5691" y="404461"/>
            <a:ext cx="2772556" cy="258326"/>
          </a:xfrm>
          <a:prstGeom prst="rect">
            <a:avLst/>
          </a:prstGeom>
        </p:spPr>
        <p:txBody>
          <a:bodyPr vert="horz" wrap="square" lIns="0" tIns="0" rIns="0" bIns="0" rtlCol="0">
            <a:noAutofit/>
          </a:bodyPr>
          <a:lstStyle/>
          <a:p>
            <a:pPr marL="11135"/>
            <a:endParaRPr sz="1600" dirty="0">
              <a:latin typeface="Franklin Gothic Medium"/>
              <a:cs typeface="Franklin Gothic Medium"/>
            </a:endParaRPr>
          </a:p>
        </p:txBody>
      </p:sp>
      <p:sp>
        <p:nvSpPr>
          <p:cNvPr id="3" name="object 3"/>
          <p:cNvSpPr txBox="1"/>
          <p:nvPr/>
        </p:nvSpPr>
        <p:spPr>
          <a:xfrm>
            <a:off x="7820225" y="823551"/>
            <a:ext cx="544182" cy="176053"/>
          </a:xfrm>
          <a:prstGeom prst="rect">
            <a:avLst/>
          </a:prstGeom>
        </p:spPr>
        <p:txBody>
          <a:bodyPr vert="horz" wrap="square" lIns="0" tIns="0" rIns="0" bIns="0" rtlCol="0">
            <a:noAutofit/>
          </a:bodyPr>
          <a:lstStyle/>
          <a:p>
            <a:pPr marL="11135"/>
            <a:r>
              <a:rPr sz="1100" dirty="0">
                <a:solidFill>
                  <a:srgbClr val="FFFFFF"/>
                </a:solidFill>
                <a:latin typeface="Arial"/>
                <a:cs typeface="Arial"/>
              </a:rPr>
              <a:t>Contents</a:t>
            </a:r>
            <a:endParaRPr sz="1100">
              <a:latin typeface="Arial"/>
              <a:cs typeface="Arial"/>
            </a:endParaRPr>
          </a:p>
        </p:txBody>
      </p:sp>
      <p:sp>
        <p:nvSpPr>
          <p:cNvPr id="4" name="object 4"/>
          <p:cNvSpPr/>
          <p:nvPr/>
        </p:nvSpPr>
        <p:spPr>
          <a:xfrm>
            <a:off x="4345977" y="6088592"/>
            <a:ext cx="3967843" cy="652776"/>
          </a:xfrm>
          <a:custGeom>
            <a:avLst/>
            <a:gdLst/>
            <a:ahLst/>
            <a:cxnLst/>
            <a:rect l="l" t="t" r="r" b="b"/>
            <a:pathLst>
              <a:path w="4634661" h="481279">
                <a:moveTo>
                  <a:pt x="0" y="481279"/>
                </a:moveTo>
                <a:lnTo>
                  <a:pt x="4634661" y="481279"/>
                </a:lnTo>
                <a:lnTo>
                  <a:pt x="4634661" y="0"/>
                </a:lnTo>
                <a:lnTo>
                  <a:pt x="0" y="0"/>
                </a:lnTo>
                <a:lnTo>
                  <a:pt x="0" y="481279"/>
                </a:lnTo>
                <a:close/>
              </a:path>
            </a:pathLst>
          </a:custGeom>
          <a:solidFill>
            <a:srgbClr val="4D4D4F"/>
          </a:solidFill>
        </p:spPr>
        <p:txBody>
          <a:bodyPr wrap="square" lIns="0" tIns="0" rIns="0" bIns="0" rtlCol="0">
            <a:noAutofit/>
          </a:bodyPr>
          <a:lstStyle/>
          <a:p>
            <a:endParaRPr/>
          </a:p>
        </p:txBody>
      </p:sp>
      <p:sp>
        <p:nvSpPr>
          <p:cNvPr id="5" name="object 5"/>
          <p:cNvSpPr/>
          <p:nvPr/>
        </p:nvSpPr>
        <p:spPr>
          <a:xfrm>
            <a:off x="4492085" y="5694636"/>
            <a:ext cx="3677910" cy="639347"/>
          </a:xfrm>
          <a:custGeom>
            <a:avLst/>
            <a:gdLst/>
            <a:ahLst/>
            <a:cxnLst/>
            <a:rect l="l" t="t" r="r" b="b"/>
            <a:pathLst>
              <a:path w="4296003" h="705650">
                <a:moveTo>
                  <a:pt x="0" y="705650"/>
                </a:moveTo>
                <a:lnTo>
                  <a:pt x="4296003" y="705650"/>
                </a:lnTo>
                <a:lnTo>
                  <a:pt x="4296003" y="0"/>
                </a:lnTo>
                <a:lnTo>
                  <a:pt x="0" y="0"/>
                </a:lnTo>
                <a:lnTo>
                  <a:pt x="0" y="705650"/>
                </a:lnTo>
                <a:close/>
              </a:path>
            </a:pathLst>
          </a:custGeom>
          <a:solidFill>
            <a:srgbClr val="FFFFFF"/>
          </a:solidFill>
        </p:spPr>
        <p:txBody>
          <a:bodyPr wrap="square" lIns="0" tIns="0" rIns="0" bIns="0" rtlCol="0">
            <a:noAutofit/>
          </a:bodyPr>
          <a:lstStyle/>
          <a:p>
            <a:endParaRPr/>
          </a:p>
        </p:txBody>
      </p:sp>
      <p:sp>
        <p:nvSpPr>
          <p:cNvPr id="6" name="object 6"/>
          <p:cNvSpPr/>
          <p:nvPr/>
        </p:nvSpPr>
        <p:spPr>
          <a:xfrm>
            <a:off x="7728331" y="5069360"/>
            <a:ext cx="0" cy="1069146"/>
          </a:xfrm>
          <a:custGeom>
            <a:avLst/>
            <a:gdLst/>
            <a:ahLst/>
            <a:cxnLst/>
            <a:rect l="l" t="t" r="r" b="b"/>
            <a:pathLst>
              <a:path h="1180020">
                <a:moveTo>
                  <a:pt x="0" y="1180020"/>
                </a:moveTo>
                <a:lnTo>
                  <a:pt x="0" y="0"/>
                </a:lnTo>
              </a:path>
            </a:pathLst>
          </a:custGeom>
          <a:ln w="6934">
            <a:solidFill>
              <a:srgbClr val="000000"/>
            </a:solidFill>
          </a:ln>
        </p:spPr>
        <p:txBody>
          <a:bodyPr wrap="square" lIns="0" tIns="0" rIns="0" bIns="0" rtlCol="0">
            <a:noAutofit/>
          </a:bodyPr>
          <a:lstStyle/>
          <a:p>
            <a:endParaRPr/>
          </a:p>
        </p:txBody>
      </p:sp>
      <p:sp>
        <p:nvSpPr>
          <p:cNvPr id="7" name="object 7"/>
          <p:cNvSpPr/>
          <p:nvPr/>
        </p:nvSpPr>
        <p:spPr>
          <a:xfrm>
            <a:off x="4902816" y="5070148"/>
            <a:ext cx="0" cy="1066787"/>
          </a:xfrm>
          <a:custGeom>
            <a:avLst/>
            <a:gdLst/>
            <a:ahLst/>
            <a:cxnLst/>
            <a:rect l="l" t="t" r="r" b="b"/>
            <a:pathLst>
              <a:path h="1177417">
                <a:moveTo>
                  <a:pt x="0" y="0"/>
                </a:moveTo>
                <a:lnTo>
                  <a:pt x="0" y="1177417"/>
                </a:lnTo>
              </a:path>
            </a:pathLst>
          </a:custGeom>
          <a:ln w="6934">
            <a:solidFill>
              <a:srgbClr val="000000"/>
            </a:solidFill>
          </a:ln>
        </p:spPr>
        <p:txBody>
          <a:bodyPr wrap="square" lIns="0" tIns="0" rIns="0" bIns="0" rtlCol="0">
            <a:noAutofit/>
          </a:bodyPr>
          <a:lstStyle/>
          <a:p>
            <a:endParaRPr/>
          </a:p>
        </p:txBody>
      </p:sp>
      <p:sp>
        <p:nvSpPr>
          <p:cNvPr id="8" name="object 8"/>
          <p:cNvSpPr/>
          <p:nvPr/>
        </p:nvSpPr>
        <p:spPr>
          <a:xfrm>
            <a:off x="4862742" y="5779871"/>
            <a:ext cx="2906120" cy="0"/>
          </a:xfrm>
          <a:custGeom>
            <a:avLst/>
            <a:gdLst/>
            <a:ahLst/>
            <a:cxnLst/>
            <a:rect l="l" t="t" r="r" b="b"/>
            <a:pathLst>
              <a:path w="3394510">
                <a:moveTo>
                  <a:pt x="0" y="0"/>
                </a:moveTo>
                <a:lnTo>
                  <a:pt x="3394510" y="0"/>
                </a:lnTo>
              </a:path>
            </a:pathLst>
          </a:custGeom>
          <a:ln w="6940">
            <a:solidFill>
              <a:srgbClr val="000000"/>
            </a:solidFill>
          </a:ln>
        </p:spPr>
        <p:txBody>
          <a:bodyPr wrap="square" lIns="0" tIns="0" rIns="0" bIns="0" rtlCol="0">
            <a:noAutofit/>
          </a:bodyPr>
          <a:lstStyle/>
          <a:p>
            <a:endParaRPr/>
          </a:p>
        </p:txBody>
      </p:sp>
      <p:sp>
        <p:nvSpPr>
          <p:cNvPr id="9" name="object 9"/>
          <p:cNvSpPr/>
          <p:nvPr/>
        </p:nvSpPr>
        <p:spPr>
          <a:xfrm>
            <a:off x="4902796" y="5293683"/>
            <a:ext cx="2824778" cy="322025"/>
          </a:xfrm>
          <a:custGeom>
            <a:avLst/>
            <a:gdLst/>
            <a:ahLst/>
            <a:cxnLst/>
            <a:rect l="l" t="t" r="r" b="b"/>
            <a:pathLst>
              <a:path w="3299498" h="355420">
                <a:moveTo>
                  <a:pt x="0" y="355420"/>
                </a:moveTo>
                <a:lnTo>
                  <a:pt x="46857" y="339774"/>
                </a:lnTo>
                <a:lnTo>
                  <a:pt x="94247" y="330394"/>
                </a:lnTo>
                <a:lnTo>
                  <a:pt x="155683" y="319666"/>
                </a:lnTo>
                <a:lnTo>
                  <a:pt x="227025" y="308035"/>
                </a:lnTo>
                <a:lnTo>
                  <a:pt x="265117" y="302019"/>
                </a:lnTo>
                <a:lnTo>
                  <a:pt x="304134" y="295943"/>
                </a:lnTo>
                <a:lnTo>
                  <a:pt x="343557" y="289864"/>
                </a:lnTo>
                <a:lnTo>
                  <a:pt x="382870" y="283836"/>
                </a:lnTo>
                <a:lnTo>
                  <a:pt x="421555" y="277915"/>
                </a:lnTo>
                <a:lnTo>
                  <a:pt x="459094" y="272156"/>
                </a:lnTo>
                <a:lnTo>
                  <a:pt x="528666" y="261348"/>
                </a:lnTo>
                <a:lnTo>
                  <a:pt x="587446" y="251857"/>
                </a:lnTo>
                <a:lnTo>
                  <a:pt x="631296" y="244124"/>
                </a:lnTo>
                <a:lnTo>
                  <a:pt x="660445" y="237996"/>
                </a:lnTo>
                <a:lnTo>
                  <a:pt x="677615" y="234397"/>
                </a:lnTo>
                <a:lnTo>
                  <a:pt x="719742" y="225823"/>
                </a:lnTo>
                <a:lnTo>
                  <a:pt x="769964" y="215815"/>
                </a:lnTo>
                <a:lnTo>
                  <a:pt x="825537" y="204850"/>
                </a:lnTo>
                <a:lnTo>
                  <a:pt x="883716" y="193406"/>
                </a:lnTo>
                <a:lnTo>
                  <a:pt x="912925" y="187654"/>
                </a:lnTo>
                <a:lnTo>
                  <a:pt x="969867" y="176390"/>
                </a:lnTo>
                <a:lnTo>
                  <a:pt x="1022553" y="165844"/>
                </a:lnTo>
                <a:lnTo>
                  <a:pt x="1068239" y="156493"/>
                </a:lnTo>
                <a:lnTo>
                  <a:pt x="1117638" y="145756"/>
                </a:lnTo>
                <a:lnTo>
                  <a:pt x="1159902" y="134858"/>
                </a:lnTo>
                <a:lnTo>
                  <a:pt x="1213677" y="119882"/>
                </a:lnTo>
                <a:lnTo>
                  <a:pt x="1233557" y="114263"/>
                </a:lnTo>
                <a:lnTo>
                  <a:pt x="1254201" y="108430"/>
                </a:lnTo>
                <a:lnTo>
                  <a:pt x="1297260" y="96362"/>
                </a:lnTo>
                <a:lnTo>
                  <a:pt x="1341822" y="84156"/>
                </a:lnTo>
                <a:lnTo>
                  <a:pt x="1386854" y="72291"/>
                </a:lnTo>
                <a:lnTo>
                  <a:pt x="1431324" y="61244"/>
                </a:lnTo>
                <a:lnTo>
                  <a:pt x="1474200" y="51495"/>
                </a:lnTo>
                <a:lnTo>
                  <a:pt x="1514449" y="43521"/>
                </a:lnTo>
                <a:lnTo>
                  <a:pt x="1573239" y="35938"/>
                </a:lnTo>
                <a:lnTo>
                  <a:pt x="1633976" y="30126"/>
                </a:lnTo>
                <a:lnTo>
                  <a:pt x="1708754" y="24072"/>
                </a:lnTo>
                <a:lnTo>
                  <a:pt x="1750552" y="21050"/>
                </a:lnTo>
                <a:lnTo>
                  <a:pt x="1794833" y="18084"/>
                </a:lnTo>
                <a:lnTo>
                  <a:pt x="1841255" y="15212"/>
                </a:lnTo>
                <a:lnTo>
                  <a:pt x="1889476" y="12474"/>
                </a:lnTo>
                <a:lnTo>
                  <a:pt x="1939152" y="9906"/>
                </a:lnTo>
                <a:lnTo>
                  <a:pt x="1989943" y="7550"/>
                </a:lnTo>
                <a:lnTo>
                  <a:pt x="2041505" y="5442"/>
                </a:lnTo>
                <a:lnTo>
                  <a:pt x="2093496" y="3623"/>
                </a:lnTo>
                <a:lnTo>
                  <a:pt x="2145575" y="2130"/>
                </a:lnTo>
                <a:lnTo>
                  <a:pt x="2197398" y="1003"/>
                </a:lnTo>
                <a:lnTo>
                  <a:pt x="2248623" y="280"/>
                </a:lnTo>
                <a:lnTo>
                  <a:pt x="2298909" y="0"/>
                </a:lnTo>
                <a:lnTo>
                  <a:pt x="2347912" y="201"/>
                </a:lnTo>
                <a:lnTo>
                  <a:pt x="2398351" y="896"/>
                </a:lnTo>
                <a:lnTo>
                  <a:pt x="2447122" y="1984"/>
                </a:lnTo>
                <a:lnTo>
                  <a:pt x="2494183" y="3425"/>
                </a:lnTo>
                <a:lnTo>
                  <a:pt x="2539493" y="5176"/>
                </a:lnTo>
                <a:lnTo>
                  <a:pt x="2583010" y="7198"/>
                </a:lnTo>
                <a:lnTo>
                  <a:pt x="2624693" y="9448"/>
                </a:lnTo>
                <a:lnTo>
                  <a:pt x="2664501" y="11885"/>
                </a:lnTo>
                <a:lnTo>
                  <a:pt x="2738324" y="17156"/>
                </a:lnTo>
                <a:lnTo>
                  <a:pt x="2804149" y="22679"/>
                </a:lnTo>
                <a:lnTo>
                  <a:pt x="2861644" y="28124"/>
                </a:lnTo>
                <a:lnTo>
                  <a:pt x="2910479" y="33161"/>
                </a:lnTo>
                <a:lnTo>
                  <a:pt x="2950321" y="37458"/>
                </a:lnTo>
                <a:lnTo>
                  <a:pt x="2966767" y="39225"/>
                </a:lnTo>
                <a:lnTo>
                  <a:pt x="3014050" y="43643"/>
                </a:lnTo>
                <a:lnTo>
                  <a:pt x="3056305" y="47027"/>
                </a:lnTo>
                <a:lnTo>
                  <a:pt x="3096996" y="50040"/>
                </a:lnTo>
                <a:lnTo>
                  <a:pt x="3135600" y="52737"/>
                </a:lnTo>
                <a:lnTo>
                  <a:pt x="3171593" y="55177"/>
                </a:lnTo>
                <a:lnTo>
                  <a:pt x="3188447" y="56318"/>
                </a:lnTo>
                <a:lnTo>
                  <a:pt x="3233654" y="59508"/>
                </a:lnTo>
                <a:lnTo>
                  <a:pt x="3278991" y="63485"/>
                </a:lnTo>
                <a:lnTo>
                  <a:pt x="3294078" y="65482"/>
                </a:lnTo>
                <a:lnTo>
                  <a:pt x="3299498" y="66508"/>
                </a:lnTo>
              </a:path>
            </a:pathLst>
          </a:custGeom>
          <a:ln w="6934">
            <a:solidFill>
              <a:srgbClr val="000000"/>
            </a:solidFill>
          </a:ln>
        </p:spPr>
        <p:txBody>
          <a:bodyPr wrap="square" lIns="0" tIns="0" rIns="0" bIns="0" rtlCol="0">
            <a:noAutofit/>
          </a:bodyPr>
          <a:lstStyle/>
          <a:p>
            <a:endParaRPr/>
          </a:p>
        </p:txBody>
      </p:sp>
      <p:sp>
        <p:nvSpPr>
          <p:cNvPr id="10" name="object 10"/>
          <p:cNvSpPr/>
          <p:nvPr/>
        </p:nvSpPr>
        <p:spPr>
          <a:xfrm>
            <a:off x="4862742" y="524519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1" name="object 11"/>
          <p:cNvSpPr/>
          <p:nvPr/>
        </p:nvSpPr>
        <p:spPr>
          <a:xfrm>
            <a:off x="4862742" y="560169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2" name="object 12"/>
          <p:cNvSpPr/>
          <p:nvPr/>
        </p:nvSpPr>
        <p:spPr>
          <a:xfrm>
            <a:off x="4862742" y="5423388"/>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3" name="object 13"/>
          <p:cNvSpPr/>
          <p:nvPr/>
        </p:nvSpPr>
        <p:spPr>
          <a:xfrm>
            <a:off x="4862742" y="5069361"/>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4" name="object 14"/>
          <p:cNvSpPr/>
          <p:nvPr/>
        </p:nvSpPr>
        <p:spPr>
          <a:xfrm>
            <a:off x="4862742" y="5959530"/>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5" name="object 15"/>
          <p:cNvSpPr/>
          <p:nvPr/>
        </p:nvSpPr>
        <p:spPr>
          <a:xfrm>
            <a:off x="4862742" y="613693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6" name="object 16"/>
          <p:cNvSpPr/>
          <p:nvPr/>
        </p:nvSpPr>
        <p:spPr>
          <a:xfrm>
            <a:off x="7725839" y="524519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7" name="object 17"/>
          <p:cNvSpPr/>
          <p:nvPr/>
        </p:nvSpPr>
        <p:spPr>
          <a:xfrm>
            <a:off x="7725839" y="5601695"/>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8" name="object 18"/>
          <p:cNvSpPr/>
          <p:nvPr/>
        </p:nvSpPr>
        <p:spPr>
          <a:xfrm>
            <a:off x="7725839" y="5423388"/>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19" name="object 19"/>
          <p:cNvSpPr/>
          <p:nvPr/>
        </p:nvSpPr>
        <p:spPr>
          <a:xfrm>
            <a:off x="7725839" y="5069361"/>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0" name="object 20"/>
          <p:cNvSpPr/>
          <p:nvPr/>
        </p:nvSpPr>
        <p:spPr>
          <a:xfrm>
            <a:off x="7725839" y="5959530"/>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1" name="object 21"/>
          <p:cNvSpPr/>
          <p:nvPr/>
        </p:nvSpPr>
        <p:spPr>
          <a:xfrm>
            <a:off x="7725839" y="6136937"/>
            <a:ext cx="43023" cy="0"/>
          </a:xfrm>
          <a:custGeom>
            <a:avLst/>
            <a:gdLst/>
            <a:ahLst/>
            <a:cxnLst/>
            <a:rect l="l" t="t" r="r" b="b"/>
            <a:pathLst>
              <a:path w="50253">
                <a:moveTo>
                  <a:pt x="0" y="0"/>
                </a:moveTo>
                <a:lnTo>
                  <a:pt x="50253" y="0"/>
                </a:lnTo>
              </a:path>
            </a:pathLst>
          </a:custGeom>
          <a:ln w="6934">
            <a:solidFill>
              <a:srgbClr val="000000"/>
            </a:solidFill>
          </a:ln>
        </p:spPr>
        <p:txBody>
          <a:bodyPr wrap="square" lIns="0" tIns="0" rIns="0" bIns="0" rtlCol="0">
            <a:noAutofit/>
          </a:bodyPr>
          <a:lstStyle/>
          <a:p>
            <a:endParaRPr/>
          </a:p>
        </p:txBody>
      </p:sp>
      <p:sp>
        <p:nvSpPr>
          <p:cNvPr id="22" name="object 22"/>
          <p:cNvSpPr/>
          <p:nvPr/>
        </p:nvSpPr>
        <p:spPr>
          <a:xfrm>
            <a:off x="6576016" y="5305180"/>
            <a:ext cx="1149817" cy="230306"/>
          </a:xfrm>
          <a:custGeom>
            <a:avLst/>
            <a:gdLst/>
            <a:ahLst/>
            <a:cxnLst/>
            <a:rect l="l" t="t" r="r" b="b"/>
            <a:pathLst>
              <a:path w="1343050" h="254190">
                <a:moveTo>
                  <a:pt x="0" y="0"/>
                </a:moveTo>
                <a:lnTo>
                  <a:pt x="1343050" y="254190"/>
                </a:lnTo>
              </a:path>
            </a:pathLst>
          </a:custGeom>
          <a:ln w="13868">
            <a:solidFill>
              <a:srgbClr val="000000"/>
            </a:solidFill>
          </a:ln>
        </p:spPr>
        <p:txBody>
          <a:bodyPr wrap="square" lIns="0" tIns="0" rIns="0" bIns="0" rtlCol="0">
            <a:noAutofit/>
          </a:bodyPr>
          <a:lstStyle/>
          <a:p>
            <a:endParaRPr/>
          </a:p>
        </p:txBody>
      </p:sp>
      <p:sp>
        <p:nvSpPr>
          <p:cNvPr id="23" name="object 23"/>
          <p:cNvSpPr/>
          <p:nvPr/>
        </p:nvSpPr>
        <p:spPr>
          <a:xfrm>
            <a:off x="6417877" y="5273499"/>
            <a:ext cx="17483" cy="3509"/>
          </a:xfrm>
          <a:custGeom>
            <a:avLst/>
            <a:gdLst/>
            <a:ahLst/>
            <a:cxnLst/>
            <a:rect l="l" t="t" r="r" b="b"/>
            <a:pathLst>
              <a:path w="20421" h="3873">
                <a:moveTo>
                  <a:pt x="0" y="0"/>
                </a:moveTo>
                <a:lnTo>
                  <a:pt x="20421" y="3873"/>
                </a:lnTo>
              </a:path>
            </a:pathLst>
          </a:custGeom>
          <a:ln w="13868">
            <a:solidFill>
              <a:srgbClr val="000000"/>
            </a:solidFill>
          </a:ln>
        </p:spPr>
        <p:txBody>
          <a:bodyPr wrap="square" lIns="0" tIns="0" rIns="0" bIns="0" rtlCol="0">
            <a:noAutofit/>
          </a:bodyPr>
          <a:lstStyle/>
          <a:p>
            <a:endParaRPr/>
          </a:p>
        </p:txBody>
      </p:sp>
      <p:sp>
        <p:nvSpPr>
          <p:cNvPr id="24" name="object 24"/>
          <p:cNvSpPr/>
          <p:nvPr/>
        </p:nvSpPr>
        <p:spPr>
          <a:xfrm>
            <a:off x="6465028" y="5282944"/>
            <a:ext cx="59322" cy="11886"/>
          </a:xfrm>
          <a:custGeom>
            <a:avLst/>
            <a:gdLst/>
            <a:ahLst/>
            <a:cxnLst/>
            <a:rect l="l" t="t" r="r" b="b"/>
            <a:pathLst>
              <a:path w="69291" h="13119">
                <a:moveTo>
                  <a:pt x="0" y="0"/>
                </a:moveTo>
                <a:lnTo>
                  <a:pt x="69291" y="13119"/>
                </a:lnTo>
              </a:path>
            </a:pathLst>
          </a:custGeom>
          <a:ln w="13868">
            <a:solidFill>
              <a:srgbClr val="000000"/>
            </a:solidFill>
            <a:prstDash val="dash"/>
          </a:ln>
        </p:spPr>
        <p:txBody>
          <a:bodyPr wrap="square" lIns="0" tIns="0" rIns="0" bIns="0" rtlCol="0">
            <a:noAutofit/>
          </a:bodyPr>
          <a:lstStyle/>
          <a:p>
            <a:endParaRPr/>
          </a:p>
        </p:txBody>
      </p:sp>
      <p:sp>
        <p:nvSpPr>
          <p:cNvPr id="25" name="object 25"/>
          <p:cNvSpPr/>
          <p:nvPr/>
        </p:nvSpPr>
        <p:spPr>
          <a:xfrm>
            <a:off x="6539185" y="5297804"/>
            <a:ext cx="17483" cy="3509"/>
          </a:xfrm>
          <a:custGeom>
            <a:avLst/>
            <a:gdLst/>
            <a:ahLst/>
            <a:cxnLst/>
            <a:rect l="l" t="t" r="r" b="b"/>
            <a:pathLst>
              <a:path w="20421" h="3873">
                <a:moveTo>
                  <a:pt x="0" y="0"/>
                </a:moveTo>
                <a:lnTo>
                  <a:pt x="20421" y="3873"/>
                </a:lnTo>
              </a:path>
            </a:pathLst>
          </a:custGeom>
          <a:ln w="13868">
            <a:solidFill>
              <a:srgbClr val="000000"/>
            </a:solidFill>
          </a:ln>
        </p:spPr>
        <p:txBody>
          <a:bodyPr wrap="square" lIns="0" tIns="0" rIns="0" bIns="0" rtlCol="0">
            <a:noAutofit/>
          </a:bodyPr>
          <a:lstStyle/>
          <a:p>
            <a:endParaRPr/>
          </a:p>
        </p:txBody>
      </p:sp>
      <p:sp>
        <p:nvSpPr>
          <p:cNvPr id="26" name="object 26"/>
          <p:cNvSpPr/>
          <p:nvPr/>
        </p:nvSpPr>
        <p:spPr>
          <a:xfrm>
            <a:off x="5640125" y="5475441"/>
            <a:ext cx="625945" cy="125699"/>
          </a:xfrm>
          <a:custGeom>
            <a:avLst/>
            <a:gdLst/>
            <a:ahLst/>
            <a:cxnLst/>
            <a:rect l="l" t="t" r="r" b="b"/>
            <a:pathLst>
              <a:path w="731139" h="138734">
                <a:moveTo>
                  <a:pt x="0" y="0"/>
                </a:moveTo>
                <a:lnTo>
                  <a:pt x="731139" y="138734"/>
                </a:lnTo>
              </a:path>
            </a:pathLst>
          </a:custGeom>
          <a:ln w="13868">
            <a:solidFill>
              <a:srgbClr val="000000"/>
            </a:solidFill>
          </a:ln>
        </p:spPr>
        <p:txBody>
          <a:bodyPr wrap="square" lIns="0" tIns="0" rIns="0" bIns="0" rtlCol="0">
            <a:noAutofit/>
          </a:bodyPr>
          <a:lstStyle/>
          <a:p>
            <a:endParaRPr/>
          </a:p>
        </p:txBody>
      </p:sp>
      <p:sp>
        <p:nvSpPr>
          <p:cNvPr id="27" name="object 27"/>
          <p:cNvSpPr/>
          <p:nvPr/>
        </p:nvSpPr>
        <p:spPr>
          <a:xfrm>
            <a:off x="4907246" y="5328252"/>
            <a:ext cx="17483" cy="3521"/>
          </a:xfrm>
          <a:custGeom>
            <a:avLst/>
            <a:gdLst/>
            <a:ahLst/>
            <a:cxnLst/>
            <a:rect l="l" t="t" r="r" b="b"/>
            <a:pathLst>
              <a:path w="20421" h="3886">
                <a:moveTo>
                  <a:pt x="0" y="0"/>
                </a:moveTo>
                <a:lnTo>
                  <a:pt x="20421" y="3886"/>
                </a:lnTo>
              </a:path>
            </a:pathLst>
          </a:custGeom>
          <a:ln w="13868">
            <a:solidFill>
              <a:srgbClr val="000000"/>
            </a:solidFill>
          </a:ln>
        </p:spPr>
        <p:txBody>
          <a:bodyPr wrap="square" lIns="0" tIns="0" rIns="0" bIns="0" rtlCol="0">
            <a:noAutofit/>
          </a:bodyPr>
          <a:lstStyle/>
          <a:p>
            <a:endParaRPr/>
          </a:p>
        </p:txBody>
      </p:sp>
      <p:sp>
        <p:nvSpPr>
          <p:cNvPr id="28" name="object 28"/>
          <p:cNvSpPr/>
          <p:nvPr/>
        </p:nvSpPr>
        <p:spPr>
          <a:xfrm>
            <a:off x="4948639" y="5336567"/>
            <a:ext cx="645364" cy="129611"/>
          </a:xfrm>
          <a:custGeom>
            <a:avLst/>
            <a:gdLst/>
            <a:ahLst/>
            <a:cxnLst/>
            <a:rect l="l" t="t" r="r" b="b"/>
            <a:pathLst>
              <a:path w="753821" h="143052">
                <a:moveTo>
                  <a:pt x="0" y="0"/>
                </a:moveTo>
                <a:lnTo>
                  <a:pt x="753821" y="143052"/>
                </a:lnTo>
              </a:path>
            </a:pathLst>
          </a:custGeom>
          <a:ln w="13868">
            <a:solidFill>
              <a:srgbClr val="000000"/>
            </a:solidFill>
            <a:prstDash val="dash"/>
          </a:ln>
        </p:spPr>
        <p:txBody>
          <a:bodyPr wrap="square" lIns="0" tIns="0" rIns="0" bIns="0" rtlCol="0">
            <a:noAutofit/>
          </a:bodyPr>
          <a:lstStyle/>
          <a:p>
            <a:endParaRPr/>
          </a:p>
        </p:txBody>
      </p:sp>
      <p:sp>
        <p:nvSpPr>
          <p:cNvPr id="29" name="object 29"/>
          <p:cNvSpPr/>
          <p:nvPr/>
        </p:nvSpPr>
        <p:spPr>
          <a:xfrm>
            <a:off x="5605952" y="5468574"/>
            <a:ext cx="17483" cy="3521"/>
          </a:xfrm>
          <a:custGeom>
            <a:avLst/>
            <a:gdLst/>
            <a:ahLst/>
            <a:cxnLst/>
            <a:rect l="l" t="t" r="r" b="b"/>
            <a:pathLst>
              <a:path w="20421" h="3886">
                <a:moveTo>
                  <a:pt x="0" y="0"/>
                </a:moveTo>
                <a:lnTo>
                  <a:pt x="20421" y="3886"/>
                </a:lnTo>
              </a:path>
            </a:pathLst>
          </a:custGeom>
          <a:ln w="13868">
            <a:solidFill>
              <a:srgbClr val="000000"/>
            </a:solidFill>
          </a:ln>
        </p:spPr>
        <p:txBody>
          <a:bodyPr wrap="square" lIns="0" tIns="0" rIns="0" bIns="0" rtlCol="0">
            <a:noAutofit/>
          </a:bodyPr>
          <a:lstStyle/>
          <a:p>
            <a:endParaRPr/>
          </a:p>
        </p:txBody>
      </p:sp>
      <p:sp>
        <p:nvSpPr>
          <p:cNvPr id="30" name="object 30"/>
          <p:cNvSpPr/>
          <p:nvPr/>
        </p:nvSpPr>
        <p:spPr>
          <a:xfrm>
            <a:off x="6400701" y="5286038"/>
            <a:ext cx="7882" cy="16891"/>
          </a:xfrm>
          <a:custGeom>
            <a:avLst/>
            <a:gdLst/>
            <a:ahLst/>
            <a:cxnLst/>
            <a:rect l="l" t="t" r="r" b="b"/>
            <a:pathLst>
              <a:path w="9207" h="18643">
                <a:moveTo>
                  <a:pt x="0" y="18643"/>
                </a:moveTo>
                <a:lnTo>
                  <a:pt x="9207" y="0"/>
                </a:lnTo>
              </a:path>
            </a:pathLst>
          </a:custGeom>
          <a:ln w="13868">
            <a:solidFill>
              <a:srgbClr val="ED1D24"/>
            </a:solidFill>
          </a:ln>
        </p:spPr>
        <p:txBody>
          <a:bodyPr wrap="square" lIns="0" tIns="0" rIns="0" bIns="0" rtlCol="0">
            <a:noAutofit/>
          </a:bodyPr>
          <a:lstStyle/>
          <a:p>
            <a:endParaRPr/>
          </a:p>
        </p:txBody>
      </p:sp>
      <p:sp>
        <p:nvSpPr>
          <p:cNvPr id="31" name="object 31"/>
          <p:cNvSpPr/>
          <p:nvPr/>
        </p:nvSpPr>
        <p:spPr>
          <a:xfrm>
            <a:off x="6419198" y="5104337"/>
            <a:ext cx="74271" cy="158987"/>
          </a:xfrm>
          <a:custGeom>
            <a:avLst/>
            <a:gdLst/>
            <a:ahLst/>
            <a:cxnLst/>
            <a:rect l="l" t="t" r="r" b="b"/>
            <a:pathLst>
              <a:path w="86753" h="175475">
                <a:moveTo>
                  <a:pt x="0" y="175475"/>
                </a:moveTo>
                <a:lnTo>
                  <a:pt x="86753" y="0"/>
                </a:lnTo>
              </a:path>
            </a:pathLst>
          </a:custGeom>
          <a:ln w="13868">
            <a:solidFill>
              <a:srgbClr val="ED1D24"/>
            </a:solidFill>
            <a:prstDash val="dash"/>
          </a:ln>
        </p:spPr>
        <p:txBody>
          <a:bodyPr wrap="square" lIns="0" tIns="0" rIns="0" bIns="0" rtlCol="0">
            <a:noAutofit/>
          </a:bodyPr>
          <a:lstStyle/>
          <a:p>
            <a:endParaRPr/>
          </a:p>
        </p:txBody>
      </p:sp>
      <p:sp>
        <p:nvSpPr>
          <p:cNvPr id="32" name="object 32"/>
          <p:cNvSpPr/>
          <p:nvPr/>
        </p:nvSpPr>
        <p:spPr>
          <a:xfrm>
            <a:off x="6498773" y="5076080"/>
            <a:ext cx="7882" cy="16891"/>
          </a:xfrm>
          <a:custGeom>
            <a:avLst/>
            <a:gdLst/>
            <a:ahLst/>
            <a:cxnLst/>
            <a:rect l="l" t="t" r="r" b="b"/>
            <a:pathLst>
              <a:path w="9207" h="18643">
                <a:moveTo>
                  <a:pt x="0" y="18643"/>
                </a:moveTo>
                <a:lnTo>
                  <a:pt x="9207" y="0"/>
                </a:lnTo>
              </a:path>
            </a:pathLst>
          </a:custGeom>
          <a:ln w="13868">
            <a:solidFill>
              <a:srgbClr val="ED1D24"/>
            </a:solidFill>
          </a:ln>
        </p:spPr>
        <p:txBody>
          <a:bodyPr wrap="square" lIns="0" tIns="0" rIns="0" bIns="0" rtlCol="0">
            <a:noAutofit/>
          </a:bodyPr>
          <a:lstStyle/>
          <a:p>
            <a:endParaRPr/>
          </a:p>
        </p:txBody>
      </p:sp>
      <p:sp>
        <p:nvSpPr>
          <p:cNvPr id="33" name="object 33"/>
          <p:cNvSpPr/>
          <p:nvPr/>
        </p:nvSpPr>
        <p:spPr>
          <a:xfrm>
            <a:off x="6010262" y="5313623"/>
            <a:ext cx="385450" cy="825215"/>
          </a:xfrm>
          <a:custGeom>
            <a:avLst/>
            <a:gdLst/>
            <a:ahLst/>
            <a:cxnLst/>
            <a:rect l="l" t="t" r="r" b="b"/>
            <a:pathLst>
              <a:path w="450227" h="910793">
                <a:moveTo>
                  <a:pt x="0" y="910793"/>
                </a:moveTo>
                <a:lnTo>
                  <a:pt x="450227" y="0"/>
                </a:lnTo>
              </a:path>
            </a:pathLst>
          </a:custGeom>
          <a:ln w="13868">
            <a:solidFill>
              <a:srgbClr val="ED1D24"/>
            </a:solidFill>
          </a:ln>
        </p:spPr>
        <p:txBody>
          <a:bodyPr wrap="square" lIns="0" tIns="0" rIns="0" bIns="0" rtlCol="0">
            <a:noAutofit/>
          </a:bodyPr>
          <a:lstStyle/>
          <a:p>
            <a:endParaRPr/>
          </a:p>
        </p:txBody>
      </p:sp>
      <p:sp>
        <p:nvSpPr>
          <p:cNvPr id="34" name="object 34"/>
          <p:cNvSpPr/>
          <p:nvPr/>
        </p:nvSpPr>
        <p:spPr>
          <a:xfrm>
            <a:off x="5274400" y="1662386"/>
            <a:ext cx="873349" cy="3050440"/>
          </a:xfrm>
          <a:custGeom>
            <a:avLst/>
            <a:gdLst/>
            <a:ahLst/>
            <a:cxnLst/>
            <a:rect l="l" t="t" r="r" b="b"/>
            <a:pathLst>
              <a:path w="1020120" h="3366782">
                <a:moveTo>
                  <a:pt x="203606" y="3366782"/>
                </a:moveTo>
                <a:lnTo>
                  <a:pt x="229368" y="3320465"/>
                </a:lnTo>
                <a:lnTo>
                  <a:pt x="250859" y="3276389"/>
                </a:lnTo>
                <a:lnTo>
                  <a:pt x="274740" y="3224994"/>
                </a:lnTo>
                <a:lnTo>
                  <a:pt x="300103" y="3169052"/>
                </a:lnTo>
                <a:lnTo>
                  <a:pt x="326035" y="3111341"/>
                </a:lnTo>
                <a:lnTo>
                  <a:pt x="338932" y="3082688"/>
                </a:lnTo>
                <a:lnTo>
                  <a:pt x="364015" y="3027524"/>
                </a:lnTo>
                <a:lnTo>
                  <a:pt x="387393" y="2977527"/>
                </a:lnTo>
                <a:lnTo>
                  <a:pt x="408158" y="2935472"/>
                </a:lnTo>
                <a:lnTo>
                  <a:pt x="431031" y="2894324"/>
                </a:lnTo>
                <a:lnTo>
                  <a:pt x="436796" y="2883402"/>
                </a:lnTo>
                <a:lnTo>
                  <a:pt x="442763" y="2871440"/>
                </a:lnTo>
                <a:lnTo>
                  <a:pt x="449002" y="2858515"/>
                </a:lnTo>
                <a:lnTo>
                  <a:pt x="455584" y="2844702"/>
                </a:lnTo>
                <a:lnTo>
                  <a:pt x="462577" y="2830075"/>
                </a:lnTo>
                <a:lnTo>
                  <a:pt x="486728" y="2782061"/>
                </a:lnTo>
                <a:lnTo>
                  <a:pt x="506169" y="2747358"/>
                </a:lnTo>
                <a:lnTo>
                  <a:pt x="528934" y="2711199"/>
                </a:lnTo>
                <a:lnTo>
                  <a:pt x="555583" y="2674184"/>
                </a:lnTo>
                <a:lnTo>
                  <a:pt x="586673" y="2636912"/>
                </a:lnTo>
                <a:lnTo>
                  <a:pt x="622765" y="2599982"/>
                </a:lnTo>
                <a:lnTo>
                  <a:pt x="652140" y="2573470"/>
                </a:lnTo>
                <a:lnTo>
                  <a:pt x="663131" y="2562982"/>
                </a:lnTo>
                <a:lnTo>
                  <a:pt x="704373" y="2520998"/>
                </a:lnTo>
                <a:lnTo>
                  <a:pt x="736765" y="2486467"/>
                </a:lnTo>
                <a:lnTo>
                  <a:pt x="771212" y="2448779"/>
                </a:lnTo>
                <a:lnTo>
                  <a:pt x="806118" y="2409714"/>
                </a:lnTo>
                <a:lnTo>
                  <a:pt x="839885" y="2371052"/>
                </a:lnTo>
                <a:lnTo>
                  <a:pt x="870918" y="2334572"/>
                </a:lnTo>
                <a:lnTo>
                  <a:pt x="897619" y="2302054"/>
                </a:lnTo>
                <a:lnTo>
                  <a:pt x="926058" y="2264600"/>
                </a:lnTo>
                <a:lnTo>
                  <a:pt x="933636" y="2253762"/>
                </a:lnTo>
                <a:lnTo>
                  <a:pt x="940990" y="2243479"/>
                </a:lnTo>
                <a:lnTo>
                  <a:pt x="967903" y="2205559"/>
                </a:lnTo>
                <a:lnTo>
                  <a:pt x="990158" y="2167134"/>
                </a:lnTo>
                <a:lnTo>
                  <a:pt x="1006887" y="2120680"/>
                </a:lnTo>
                <a:lnTo>
                  <a:pt x="1015285" y="2076045"/>
                </a:lnTo>
                <a:lnTo>
                  <a:pt x="1019721" y="2019490"/>
                </a:lnTo>
                <a:lnTo>
                  <a:pt x="1020120" y="2001643"/>
                </a:lnTo>
                <a:lnTo>
                  <a:pt x="1019924" y="1985178"/>
                </a:lnTo>
                <a:lnTo>
                  <a:pt x="1015299" y="1943132"/>
                </a:lnTo>
                <a:lnTo>
                  <a:pt x="998001" y="1900679"/>
                </a:lnTo>
                <a:lnTo>
                  <a:pt x="965290" y="1868224"/>
                </a:lnTo>
                <a:lnTo>
                  <a:pt x="928874" y="1846798"/>
                </a:lnTo>
                <a:lnTo>
                  <a:pt x="885540" y="1827063"/>
                </a:lnTo>
                <a:lnTo>
                  <a:pt x="847221" y="1811715"/>
                </a:lnTo>
                <a:lnTo>
                  <a:pt x="808716" y="1797632"/>
                </a:lnTo>
                <a:lnTo>
                  <a:pt x="770153" y="1784697"/>
                </a:lnTo>
                <a:lnTo>
                  <a:pt x="731663" y="1772793"/>
                </a:lnTo>
                <a:lnTo>
                  <a:pt x="693374" y="1761803"/>
                </a:lnTo>
                <a:lnTo>
                  <a:pt x="655417" y="1751611"/>
                </a:lnTo>
                <a:lnTo>
                  <a:pt x="642861" y="1748370"/>
                </a:lnTo>
                <a:lnTo>
                  <a:pt x="621516" y="1742263"/>
                </a:lnTo>
                <a:lnTo>
                  <a:pt x="578476" y="1726303"/>
                </a:lnTo>
                <a:lnTo>
                  <a:pt x="535565" y="1706022"/>
                </a:lnTo>
                <a:lnTo>
                  <a:pt x="493493" y="1682227"/>
                </a:lnTo>
                <a:lnTo>
                  <a:pt x="452973" y="1655723"/>
                </a:lnTo>
                <a:lnTo>
                  <a:pt x="414716" y="1627318"/>
                </a:lnTo>
                <a:lnTo>
                  <a:pt x="379434" y="1597818"/>
                </a:lnTo>
                <a:lnTo>
                  <a:pt x="347838" y="1568028"/>
                </a:lnTo>
                <a:lnTo>
                  <a:pt x="320641" y="1538757"/>
                </a:lnTo>
                <a:lnTo>
                  <a:pt x="289648" y="1497583"/>
                </a:lnTo>
                <a:lnTo>
                  <a:pt x="266856" y="1457410"/>
                </a:lnTo>
                <a:lnTo>
                  <a:pt x="242950" y="1408746"/>
                </a:lnTo>
                <a:lnTo>
                  <a:pt x="227024" y="1373547"/>
                </a:lnTo>
                <a:lnTo>
                  <a:pt x="211550" y="1337517"/>
                </a:lnTo>
                <a:lnTo>
                  <a:pt x="196906" y="1301833"/>
                </a:lnTo>
                <a:lnTo>
                  <a:pt x="177327" y="1251530"/>
                </a:lnTo>
                <a:lnTo>
                  <a:pt x="161748" y="1208623"/>
                </a:lnTo>
                <a:lnTo>
                  <a:pt x="147849" y="1164781"/>
                </a:lnTo>
                <a:lnTo>
                  <a:pt x="135970" y="1117847"/>
                </a:lnTo>
                <a:lnTo>
                  <a:pt x="125178" y="1066213"/>
                </a:lnTo>
                <a:lnTo>
                  <a:pt x="115409" y="1011140"/>
                </a:lnTo>
                <a:lnTo>
                  <a:pt x="106600" y="953893"/>
                </a:lnTo>
                <a:lnTo>
                  <a:pt x="98688" y="895734"/>
                </a:lnTo>
                <a:lnTo>
                  <a:pt x="91609" y="837928"/>
                </a:lnTo>
                <a:lnTo>
                  <a:pt x="85300" y="781736"/>
                </a:lnTo>
                <a:lnTo>
                  <a:pt x="79697" y="728424"/>
                </a:lnTo>
                <a:lnTo>
                  <a:pt x="74737" y="679253"/>
                </a:lnTo>
                <a:lnTo>
                  <a:pt x="70961" y="640925"/>
                </a:lnTo>
                <a:lnTo>
                  <a:pt x="66965" y="593697"/>
                </a:lnTo>
                <a:lnTo>
                  <a:pt x="63684" y="546229"/>
                </a:lnTo>
                <a:lnTo>
                  <a:pt x="60966" y="498522"/>
                </a:lnTo>
                <a:lnTo>
                  <a:pt x="58655" y="450577"/>
                </a:lnTo>
                <a:lnTo>
                  <a:pt x="56599" y="402394"/>
                </a:lnTo>
                <a:lnTo>
                  <a:pt x="54643" y="353974"/>
                </a:lnTo>
                <a:lnTo>
                  <a:pt x="53987" y="337781"/>
                </a:lnTo>
                <a:lnTo>
                  <a:pt x="49852" y="287055"/>
                </a:lnTo>
                <a:lnTo>
                  <a:pt x="44941" y="247502"/>
                </a:lnTo>
                <a:lnTo>
                  <a:pt x="38820" y="205506"/>
                </a:lnTo>
                <a:lnTo>
                  <a:pt x="31931" y="162905"/>
                </a:lnTo>
                <a:lnTo>
                  <a:pt x="24715" y="121541"/>
                </a:lnTo>
                <a:lnTo>
                  <a:pt x="17611" y="83251"/>
                </a:lnTo>
                <a:lnTo>
                  <a:pt x="8131" y="35603"/>
                </a:lnTo>
                <a:lnTo>
                  <a:pt x="1384" y="5219"/>
                </a:lnTo>
                <a:lnTo>
                  <a:pt x="0" y="0"/>
                </a:lnTo>
              </a:path>
            </a:pathLst>
          </a:custGeom>
          <a:ln w="13868">
            <a:solidFill>
              <a:srgbClr val="000000"/>
            </a:solidFill>
          </a:ln>
        </p:spPr>
        <p:txBody>
          <a:bodyPr wrap="square" lIns="0" tIns="0" rIns="0" bIns="0" rtlCol="0">
            <a:noAutofit/>
          </a:bodyPr>
          <a:lstStyle/>
          <a:p>
            <a:endParaRPr/>
          </a:p>
        </p:txBody>
      </p:sp>
      <p:sp>
        <p:nvSpPr>
          <p:cNvPr id="35" name="object 35"/>
          <p:cNvSpPr/>
          <p:nvPr/>
        </p:nvSpPr>
        <p:spPr>
          <a:xfrm>
            <a:off x="6574338" y="1664545"/>
            <a:ext cx="765924" cy="3048678"/>
          </a:xfrm>
          <a:custGeom>
            <a:avLst/>
            <a:gdLst/>
            <a:ahLst/>
            <a:cxnLst/>
            <a:rect l="l" t="t" r="r" b="b"/>
            <a:pathLst>
              <a:path w="894642" h="3364837">
                <a:moveTo>
                  <a:pt x="290285" y="0"/>
                </a:moveTo>
                <a:lnTo>
                  <a:pt x="274549" y="42645"/>
                </a:lnTo>
                <a:lnTo>
                  <a:pt x="258574" y="82753"/>
                </a:lnTo>
                <a:lnTo>
                  <a:pt x="241312" y="124628"/>
                </a:lnTo>
                <a:lnTo>
                  <a:pt x="224825" y="163594"/>
                </a:lnTo>
                <a:lnTo>
                  <a:pt x="207615" y="202940"/>
                </a:lnTo>
                <a:lnTo>
                  <a:pt x="187373" y="245131"/>
                </a:lnTo>
                <a:lnTo>
                  <a:pt x="172763" y="274619"/>
                </a:lnTo>
                <a:lnTo>
                  <a:pt x="165342" y="289685"/>
                </a:lnTo>
                <a:lnTo>
                  <a:pt x="143490" y="335825"/>
                </a:lnTo>
                <a:lnTo>
                  <a:pt x="123784" y="382775"/>
                </a:lnTo>
                <a:lnTo>
                  <a:pt x="108193" y="429756"/>
                </a:lnTo>
                <a:lnTo>
                  <a:pt x="98686" y="475992"/>
                </a:lnTo>
                <a:lnTo>
                  <a:pt x="96698" y="506018"/>
                </a:lnTo>
                <a:lnTo>
                  <a:pt x="97004" y="517994"/>
                </a:lnTo>
                <a:lnTo>
                  <a:pt x="103923" y="568136"/>
                </a:lnTo>
                <a:lnTo>
                  <a:pt x="114350" y="606733"/>
                </a:lnTo>
                <a:lnTo>
                  <a:pt x="128467" y="644725"/>
                </a:lnTo>
                <a:lnTo>
                  <a:pt x="145555" y="680802"/>
                </a:lnTo>
                <a:lnTo>
                  <a:pt x="164895" y="713654"/>
                </a:lnTo>
                <a:lnTo>
                  <a:pt x="196365" y="751691"/>
                </a:lnTo>
                <a:lnTo>
                  <a:pt x="228488" y="772648"/>
                </a:lnTo>
                <a:lnTo>
                  <a:pt x="265495" y="786728"/>
                </a:lnTo>
                <a:lnTo>
                  <a:pt x="305322" y="795515"/>
                </a:lnTo>
                <a:lnTo>
                  <a:pt x="345901" y="800594"/>
                </a:lnTo>
                <a:lnTo>
                  <a:pt x="385166" y="803549"/>
                </a:lnTo>
                <a:lnTo>
                  <a:pt x="397606" y="804335"/>
                </a:lnTo>
                <a:lnTo>
                  <a:pt x="409593" y="805121"/>
                </a:lnTo>
                <a:lnTo>
                  <a:pt x="429588" y="806357"/>
                </a:lnTo>
                <a:lnTo>
                  <a:pt x="452365" y="807376"/>
                </a:lnTo>
                <a:lnTo>
                  <a:pt x="477536" y="808316"/>
                </a:lnTo>
                <a:lnTo>
                  <a:pt x="504710" y="809315"/>
                </a:lnTo>
                <a:lnTo>
                  <a:pt x="533498" y="810512"/>
                </a:lnTo>
                <a:lnTo>
                  <a:pt x="594361" y="814046"/>
                </a:lnTo>
                <a:lnTo>
                  <a:pt x="657010" y="820023"/>
                </a:lnTo>
                <a:lnTo>
                  <a:pt x="718329" y="829544"/>
                </a:lnTo>
                <a:lnTo>
                  <a:pt x="775205" y="843712"/>
                </a:lnTo>
                <a:lnTo>
                  <a:pt x="824522" y="863631"/>
                </a:lnTo>
                <a:lnTo>
                  <a:pt x="863167" y="890402"/>
                </a:lnTo>
                <a:lnTo>
                  <a:pt x="888024" y="925128"/>
                </a:lnTo>
                <a:lnTo>
                  <a:pt x="894642" y="952559"/>
                </a:lnTo>
                <a:lnTo>
                  <a:pt x="893529" y="960705"/>
                </a:lnTo>
                <a:lnTo>
                  <a:pt x="877639" y="1003963"/>
                </a:lnTo>
                <a:lnTo>
                  <a:pt x="857949" y="1042898"/>
                </a:lnTo>
                <a:lnTo>
                  <a:pt x="836134" y="1082341"/>
                </a:lnTo>
                <a:lnTo>
                  <a:pt x="829097" y="1094814"/>
                </a:lnTo>
                <a:lnTo>
                  <a:pt x="822429" y="1106670"/>
                </a:lnTo>
                <a:lnTo>
                  <a:pt x="801961" y="1145656"/>
                </a:lnTo>
                <a:lnTo>
                  <a:pt x="783204" y="1192559"/>
                </a:lnTo>
                <a:lnTo>
                  <a:pt x="768351" y="1235730"/>
                </a:lnTo>
                <a:lnTo>
                  <a:pt x="754229" y="1281209"/>
                </a:lnTo>
                <a:lnTo>
                  <a:pt x="742104" y="1324902"/>
                </a:lnTo>
                <a:lnTo>
                  <a:pt x="733241" y="1362721"/>
                </a:lnTo>
                <a:lnTo>
                  <a:pt x="728088" y="1400640"/>
                </a:lnTo>
                <a:lnTo>
                  <a:pt x="727102" y="1411797"/>
                </a:lnTo>
                <a:lnTo>
                  <a:pt x="723263" y="1450393"/>
                </a:lnTo>
                <a:lnTo>
                  <a:pt x="718387" y="1493712"/>
                </a:lnTo>
                <a:lnTo>
                  <a:pt x="712838" y="1537935"/>
                </a:lnTo>
                <a:lnTo>
                  <a:pt x="706980" y="1579246"/>
                </a:lnTo>
                <a:lnTo>
                  <a:pt x="699318" y="1623204"/>
                </a:lnTo>
                <a:lnTo>
                  <a:pt x="695529" y="1639420"/>
                </a:lnTo>
                <a:lnTo>
                  <a:pt x="692925" y="1650403"/>
                </a:lnTo>
                <a:lnTo>
                  <a:pt x="682081" y="1697192"/>
                </a:lnTo>
                <a:lnTo>
                  <a:pt x="672984" y="1736797"/>
                </a:lnTo>
                <a:lnTo>
                  <a:pt x="668073" y="1758188"/>
                </a:lnTo>
                <a:lnTo>
                  <a:pt x="657855" y="1802585"/>
                </a:lnTo>
                <a:lnTo>
                  <a:pt x="647548" y="1847057"/>
                </a:lnTo>
                <a:lnTo>
                  <a:pt x="637677" y="1889106"/>
                </a:lnTo>
                <a:lnTo>
                  <a:pt x="628770" y="1926238"/>
                </a:lnTo>
                <a:lnTo>
                  <a:pt x="618366" y="1967255"/>
                </a:lnTo>
                <a:lnTo>
                  <a:pt x="603421" y="2005886"/>
                </a:lnTo>
                <a:lnTo>
                  <a:pt x="579948" y="2052126"/>
                </a:lnTo>
                <a:lnTo>
                  <a:pt x="547997" y="2110477"/>
                </a:lnTo>
                <a:lnTo>
                  <a:pt x="510031" y="2176931"/>
                </a:lnTo>
                <a:lnTo>
                  <a:pt x="489563" y="2211945"/>
                </a:lnTo>
                <a:lnTo>
                  <a:pt x="468516" y="2247480"/>
                </a:lnTo>
                <a:lnTo>
                  <a:pt x="447198" y="2283038"/>
                </a:lnTo>
                <a:lnTo>
                  <a:pt x="425916" y="2318116"/>
                </a:lnTo>
                <a:lnTo>
                  <a:pt x="404980" y="2352214"/>
                </a:lnTo>
                <a:lnTo>
                  <a:pt x="384696" y="2384831"/>
                </a:lnTo>
                <a:lnTo>
                  <a:pt x="347319" y="2443616"/>
                </a:lnTo>
                <a:lnTo>
                  <a:pt x="316251" y="2490465"/>
                </a:lnTo>
                <a:lnTo>
                  <a:pt x="293955" y="2521369"/>
                </a:lnTo>
                <a:lnTo>
                  <a:pt x="263709" y="2557375"/>
                </a:lnTo>
                <a:lnTo>
                  <a:pt x="227877" y="2596999"/>
                </a:lnTo>
                <a:lnTo>
                  <a:pt x="188630" y="2639027"/>
                </a:lnTo>
                <a:lnTo>
                  <a:pt x="168402" y="2660561"/>
                </a:lnTo>
                <a:lnTo>
                  <a:pt x="148134" y="2682239"/>
                </a:lnTo>
                <a:lnTo>
                  <a:pt x="108559" y="2725421"/>
                </a:lnTo>
                <a:lnTo>
                  <a:pt x="72072" y="2767355"/>
                </a:lnTo>
                <a:lnTo>
                  <a:pt x="40843" y="2806824"/>
                </a:lnTo>
                <a:lnTo>
                  <a:pt x="17039" y="2842613"/>
                </a:lnTo>
                <a:lnTo>
                  <a:pt x="0" y="2886732"/>
                </a:lnTo>
                <a:lnTo>
                  <a:pt x="382" y="2898279"/>
                </a:lnTo>
                <a:lnTo>
                  <a:pt x="26295" y="2932294"/>
                </a:lnTo>
                <a:lnTo>
                  <a:pt x="63420" y="2953412"/>
                </a:lnTo>
                <a:lnTo>
                  <a:pt x="107570" y="2971452"/>
                </a:lnTo>
                <a:lnTo>
                  <a:pt x="151421" y="2987031"/>
                </a:lnTo>
                <a:lnTo>
                  <a:pt x="164705" y="2991785"/>
                </a:lnTo>
                <a:lnTo>
                  <a:pt x="203946" y="3009211"/>
                </a:lnTo>
                <a:lnTo>
                  <a:pt x="214577" y="3017903"/>
                </a:lnTo>
                <a:lnTo>
                  <a:pt x="225682" y="3026763"/>
                </a:lnTo>
                <a:lnTo>
                  <a:pt x="261356" y="3054251"/>
                </a:lnTo>
                <a:lnTo>
                  <a:pt x="299535" y="3082898"/>
                </a:lnTo>
                <a:lnTo>
                  <a:pt x="312589" y="3092659"/>
                </a:lnTo>
                <a:lnTo>
                  <a:pt x="352046" y="3122441"/>
                </a:lnTo>
                <a:lnTo>
                  <a:pt x="390914" y="3152769"/>
                </a:lnTo>
                <a:lnTo>
                  <a:pt x="427869" y="3183380"/>
                </a:lnTo>
                <a:lnTo>
                  <a:pt x="458538" y="3211086"/>
                </a:lnTo>
                <a:lnTo>
                  <a:pt x="464930" y="3217102"/>
                </a:lnTo>
                <a:lnTo>
                  <a:pt x="472748" y="3224451"/>
                </a:lnTo>
                <a:lnTo>
                  <a:pt x="502859" y="3252587"/>
                </a:lnTo>
                <a:lnTo>
                  <a:pt x="538978" y="3285846"/>
                </a:lnTo>
                <a:lnTo>
                  <a:pt x="575989" y="3319077"/>
                </a:lnTo>
                <a:lnTo>
                  <a:pt x="608776" y="3347125"/>
                </a:lnTo>
                <a:lnTo>
                  <a:pt x="625760" y="3360400"/>
                </a:lnTo>
                <a:lnTo>
                  <a:pt x="632222" y="3364837"/>
                </a:lnTo>
              </a:path>
            </a:pathLst>
          </a:custGeom>
          <a:ln w="13868">
            <a:solidFill>
              <a:srgbClr val="000000"/>
            </a:solidFill>
          </a:ln>
        </p:spPr>
        <p:txBody>
          <a:bodyPr wrap="square" lIns="0" tIns="0" rIns="0" bIns="0" rtlCol="0">
            <a:noAutofit/>
          </a:bodyPr>
          <a:lstStyle/>
          <a:p>
            <a:endParaRPr/>
          </a:p>
        </p:txBody>
      </p:sp>
      <p:sp>
        <p:nvSpPr>
          <p:cNvPr id="36" name="object 36"/>
          <p:cNvSpPr/>
          <p:nvPr/>
        </p:nvSpPr>
        <p:spPr>
          <a:xfrm>
            <a:off x="6277958" y="1661602"/>
            <a:ext cx="133271" cy="3053213"/>
          </a:xfrm>
          <a:custGeom>
            <a:avLst/>
            <a:gdLst/>
            <a:ahLst/>
            <a:cxnLst/>
            <a:rect l="l" t="t" r="r" b="b"/>
            <a:pathLst>
              <a:path w="155668" h="3369843">
                <a:moveTo>
                  <a:pt x="101384" y="0"/>
                </a:moveTo>
                <a:lnTo>
                  <a:pt x="107186" y="47332"/>
                </a:lnTo>
                <a:lnTo>
                  <a:pt x="112441" y="85910"/>
                </a:lnTo>
                <a:lnTo>
                  <a:pt x="119856" y="130417"/>
                </a:lnTo>
                <a:lnTo>
                  <a:pt x="126668" y="163611"/>
                </a:lnTo>
                <a:lnTo>
                  <a:pt x="129248" y="175838"/>
                </a:lnTo>
                <a:lnTo>
                  <a:pt x="136224" y="217668"/>
                </a:lnTo>
                <a:lnTo>
                  <a:pt x="142056" y="264987"/>
                </a:lnTo>
                <a:lnTo>
                  <a:pt x="146749" y="314929"/>
                </a:lnTo>
                <a:lnTo>
                  <a:pt x="150308" y="364624"/>
                </a:lnTo>
                <a:lnTo>
                  <a:pt x="152737" y="411205"/>
                </a:lnTo>
                <a:lnTo>
                  <a:pt x="154042" y="451804"/>
                </a:lnTo>
                <a:lnTo>
                  <a:pt x="154540" y="491951"/>
                </a:lnTo>
                <a:lnTo>
                  <a:pt x="155073" y="546464"/>
                </a:lnTo>
                <a:lnTo>
                  <a:pt x="155389" y="588018"/>
                </a:lnTo>
                <a:lnTo>
                  <a:pt x="155606" y="631588"/>
                </a:lnTo>
                <a:lnTo>
                  <a:pt x="155668" y="675329"/>
                </a:lnTo>
                <a:lnTo>
                  <a:pt x="155624" y="696687"/>
                </a:lnTo>
                <a:lnTo>
                  <a:pt x="155346" y="737224"/>
                </a:lnTo>
                <a:lnTo>
                  <a:pt x="154355" y="789124"/>
                </a:lnTo>
                <a:lnTo>
                  <a:pt x="150926" y="840817"/>
                </a:lnTo>
                <a:lnTo>
                  <a:pt x="145534" y="880144"/>
                </a:lnTo>
                <a:lnTo>
                  <a:pt x="134286" y="924446"/>
                </a:lnTo>
                <a:lnTo>
                  <a:pt x="130301" y="936249"/>
                </a:lnTo>
                <a:lnTo>
                  <a:pt x="127727" y="944525"/>
                </a:lnTo>
                <a:lnTo>
                  <a:pt x="119340" y="983968"/>
                </a:lnTo>
                <a:lnTo>
                  <a:pt x="110413" y="1039142"/>
                </a:lnTo>
                <a:lnTo>
                  <a:pt x="104450" y="1080734"/>
                </a:lnTo>
                <a:lnTo>
                  <a:pt x="98679" y="1123419"/>
                </a:lnTo>
                <a:lnTo>
                  <a:pt x="93274" y="1164840"/>
                </a:lnTo>
                <a:lnTo>
                  <a:pt x="88407" y="1202638"/>
                </a:lnTo>
                <a:lnTo>
                  <a:pt x="86229" y="1219440"/>
                </a:lnTo>
                <a:lnTo>
                  <a:pt x="80980" y="1257925"/>
                </a:lnTo>
                <a:lnTo>
                  <a:pt x="77588" y="1278629"/>
                </a:lnTo>
                <a:lnTo>
                  <a:pt x="75374" y="1292699"/>
                </a:lnTo>
                <a:lnTo>
                  <a:pt x="68375" y="1341028"/>
                </a:lnTo>
                <a:lnTo>
                  <a:pt x="61007" y="1395797"/>
                </a:lnTo>
                <a:lnTo>
                  <a:pt x="55994" y="1434150"/>
                </a:lnTo>
                <a:lnTo>
                  <a:pt x="53481" y="1453488"/>
                </a:lnTo>
                <a:lnTo>
                  <a:pt x="50973" y="1472758"/>
                </a:lnTo>
                <a:lnTo>
                  <a:pt x="46007" y="1510579"/>
                </a:lnTo>
                <a:lnTo>
                  <a:pt x="38799" y="1563552"/>
                </a:lnTo>
                <a:lnTo>
                  <a:pt x="32067" y="1608886"/>
                </a:lnTo>
                <a:lnTo>
                  <a:pt x="24075" y="1656751"/>
                </a:lnTo>
                <a:lnTo>
                  <a:pt x="21940" y="1669274"/>
                </a:lnTo>
                <a:lnTo>
                  <a:pt x="19792" y="1681968"/>
                </a:lnTo>
                <a:lnTo>
                  <a:pt x="13477" y="1720820"/>
                </a:lnTo>
                <a:lnTo>
                  <a:pt x="7794" y="1760289"/>
                </a:lnTo>
                <a:lnTo>
                  <a:pt x="3304" y="1799683"/>
                </a:lnTo>
                <a:lnTo>
                  <a:pt x="570" y="1838310"/>
                </a:lnTo>
                <a:lnTo>
                  <a:pt x="0" y="1863293"/>
                </a:lnTo>
                <a:lnTo>
                  <a:pt x="152" y="1888412"/>
                </a:lnTo>
                <a:lnTo>
                  <a:pt x="1305" y="1932845"/>
                </a:lnTo>
                <a:lnTo>
                  <a:pt x="4823" y="1987379"/>
                </a:lnTo>
                <a:lnTo>
                  <a:pt x="9956" y="2031218"/>
                </a:lnTo>
                <a:lnTo>
                  <a:pt x="18281" y="2080503"/>
                </a:lnTo>
                <a:lnTo>
                  <a:pt x="20479" y="2092254"/>
                </a:lnTo>
                <a:lnTo>
                  <a:pt x="22679" y="2104098"/>
                </a:lnTo>
                <a:lnTo>
                  <a:pt x="29074" y="2141783"/>
                </a:lnTo>
                <a:lnTo>
                  <a:pt x="35261" y="2191498"/>
                </a:lnTo>
                <a:lnTo>
                  <a:pt x="41088" y="2248188"/>
                </a:lnTo>
                <a:lnTo>
                  <a:pt x="43511" y="2271993"/>
                </a:lnTo>
                <a:lnTo>
                  <a:pt x="46114" y="2297533"/>
                </a:lnTo>
                <a:lnTo>
                  <a:pt x="51713" y="2352082"/>
                </a:lnTo>
                <a:lnTo>
                  <a:pt x="57594" y="2408376"/>
                </a:lnTo>
                <a:lnTo>
                  <a:pt x="63465" y="2462952"/>
                </a:lnTo>
                <a:lnTo>
                  <a:pt x="69035" y="2512352"/>
                </a:lnTo>
                <a:lnTo>
                  <a:pt x="74013" y="2553115"/>
                </a:lnTo>
                <a:lnTo>
                  <a:pt x="81402" y="2598004"/>
                </a:lnTo>
                <a:lnTo>
                  <a:pt x="90811" y="2638629"/>
                </a:lnTo>
                <a:lnTo>
                  <a:pt x="100180" y="2677040"/>
                </a:lnTo>
                <a:lnTo>
                  <a:pt x="110945" y="2718858"/>
                </a:lnTo>
                <a:lnTo>
                  <a:pt x="122581" y="2761024"/>
                </a:lnTo>
                <a:lnTo>
                  <a:pt x="126563" y="2774628"/>
                </a:lnTo>
                <a:lnTo>
                  <a:pt x="129955" y="2787248"/>
                </a:lnTo>
                <a:lnTo>
                  <a:pt x="136212" y="2825825"/>
                </a:lnTo>
                <a:lnTo>
                  <a:pt x="138634" y="2864322"/>
                </a:lnTo>
                <a:lnTo>
                  <a:pt x="139414" y="2889211"/>
                </a:lnTo>
                <a:lnTo>
                  <a:pt x="139845" y="2901257"/>
                </a:lnTo>
                <a:lnTo>
                  <a:pt x="140423" y="2914519"/>
                </a:lnTo>
                <a:lnTo>
                  <a:pt x="140668" y="2927954"/>
                </a:lnTo>
                <a:lnTo>
                  <a:pt x="140602" y="2941482"/>
                </a:lnTo>
                <a:lnTo>
                  <a:pt x="138733" y="2981804"/>
                </a:lnTo>
                <a:lnTo>
                  <a:pt x="134785" y="3020028"/>
                </a:lnTo>
                <a:lnTo>
                  <a:pt x="126359" y="3068597"/>
                </a:lnTo>
                <a:lnTo>
                  <a:pt x="123535" y="3083601"/>
                </a:lnTo>
                <a:lnTo>
                  <a:pt x="115814" y="3130412"/>
                </a:lnTo>
                <a:lnTo>
                  <a:pt x="109293" y="3179061"/>
                </a:lnTo>
                <a:lnTo>
                  <a:pt x="104063" y="3228438"/>
                </a:lnTo>
                <a:lnTo>
                  <a:pt x="100215" y="3277434"/>
                </a:lnTo>
                <a:lnTo>
                  <a:pt x="97840" y="3324939"/>
                </a:lnTo>
                <a:lnTo>
                  <a:pt x="97119" y="3355232"/>
                </a:lnTo>
                <a:lnTo>
                  <a:pt x="97027" y="3369843"/>
                </a:lnTo>
              </a:path>
            </a:pathLst>
          </a:custGeom>
          <a:ln w="13868">
            <a:solidFill>
              <a:srgbClr val="ED1D24"/>
            </a:solidFill>
          </a:ln>
        </p:spPr>
        <p:txBody>
          <a:bodyPr wrap="square" lIns="0" tIns="0" rIns="0" bIns="0" rtlCol="0">
            <a:noAutofit/>
          </a:bodyPr>
          <a:lstStyle/>
          <a:p>
            <a:endParaRPr/>
          </a:p>
        </p:txBody>
      </p:sp>
      <p:sp>
        <p:nvSpPr>
          <p:cNvPr id="37" name="object 37"/>
          <p:cNvSpPr/>
          <p:nvPr/>
        </p:nvSpPr>
        <p:spPr>
          <a:xfrm>
            <a:off x="4901306" y="2211331"/>
            <a:ext cx="1515109" cy="0"/>
          </a:xfrm>
          <a:custGeom>
            <a:avLst/>
            <a:gdLst/>
            <a:ahLst/>
            <a:cxnLst/>
            <a:rect l="l" t="t" r="r" b="b"/>
            <a:pathLst>
              <a:path w="1769732">
                <a:moveTo>
                  <a:pt x="0" y="0"/>
                </a:moveTo>
                <a:lnTo>
                  <a:pt x="1769732" y="0"/>
                </a:lnTo>
              </a:path>
            </a:pathLst>
          </a:custGeom>
          <a:ln w="69316">
            <a:solidFill>
              <a:srgbClr val="6D6E71"/>
            </a:solidFill>
          </a:ln>
        </p:spPr>
        <p:txBody>
          <a:bodyPr wrap="square" lIns="0" tIns="0" rIns="0" bIns="0" rtlCol="0">
            <a:noAutofit/>
          </a:bodyPr>
          <a:lstStyle/>
          <a:p>
            <a:endParaRPr/>
          </a:p>
        </p:txBody>
      </p:sp>
      <p:sp>
        <p:nvSpPr>
          <p:cNvPr id="38" name="object 38"/>
          <p:cNvSpPr/>
          <p:nvPr/>
        </p:nvSpPr>
        <p:spPr>
          <a:xfrm>
            <a:off x="6404554" y="2035495"/>
            <a:ext cx="1317323" cy="0"/>
          </a:xfrm>
          <a:custGeom>
            <a:avLst/>
            <a:gdLst/>
            <a:ahLst/>
            <a:cxnLst/>
            <a:rect l="l" t="t" r="r" b="b"/>
            <a:pathLst>
              <a:path w="1538706">
                <a:moveTo>
                  <a:pt x="0" y="0"/>
                </a:moveTo>
                <a:lnTo>
                  <a:pt x="1538706" y="0"/>
                </a:lnTo>
              </a:path>
            </a:pathLst>
          </a:custGeom>
          <a:ln w="69316">
            <a:solidFill>
              <a:srgbClr val="6D6E71"/>
            </a:solidFill>
          </a:ln>
        </p:spPr>
        <p:txBody>
          <a:bodyPr wrap="square" lIns="0" tIns="0" rIns="0" bIns="0" rtlCol="0">
            <a:noAutofit/>
          </a:bodyPr>
          <a:lstStyle/>
          <a:p>
            <a:endParaRPr/>
          </a:p>
        </p:txBody>
      </p:sp>
      <p:sp>
        <p:nvSpPr>
          <p:cNvPr id="39" name="object 39"/>
          <p:cNvSpPr/>
          <p:nvPr/>
        </p:nvSpPr>
        <p:spPr>
          <a:xfrm>
            <a:off x="4917268" y="2991309"/>
            <a:ext cx="534481" cy="194194"/>
          </a:xfrm>
          <a:custGeom>
            <a:avLst/>
            <a:gdLst/>
            <a:ahLst/>
            <a:cxnLst/>
            <a:rect l="l" t="t" r="r" b="b"/>
            <a:pathLst>
              <a:path w="624304" h="214333">
                <a:moveTo>
                  <a:pt x="624304" y="214333"/>
                </a:moveTo>
                <a:lnTo>
                  <a:pt x="577246" y="199610"/>
                </a:lnTo>
                <a:lnTo>
                  <a:pt x="530393" y="179840"/>
                </a:lnTo>
                <a:lnTo>
                  <a:pt x="484879" y="157314"/>
                </a:lnTo>
                <a:lnTo>
                  <a:pt x="441835" y="134324"/>
                </a:lnTo>
                <a:lnTo>
                  <a:pt x="428232" y="126954"/>
                </a:lnTo>
                <a:lnTo>
                  <a:pt x="415072" y="119871"/>
                </a:lnTo>
                <a:lnTo>
                  <a:pt x="378664" y="101198"/>
                </a:lnTo>
                <a:lnTo>
                  <a:pt x="337110" y="84754"/>
                </a:lnTo>
                <a:lnTo>
                  <a:pt x="288713" y="72386"/>
                </a:lnTo>
                <a:lnTo>
                  <a:pt x="248726" y="64168"/>
                </a:lnTo>
                <a:lnTo>
                  <a:pt x="208195" y="56530"/>
                </a:lnTo>
                <a:lnTo>
                  <a:pt x="194971" y="54062"/>
                </a:lnTo>
                <a:lnTo>
                  <a:pt x="157381" y="46740"/>
                </a:lnTo>
                <a:lnTo>
                  <a:pt x="118065" y="37438"/>
                </a:lnTo>
                <a:lnTo>
                  <a:pt x="74778" y="25109"/>
                </a:lnTo>
                <a:lnTo>
                  <a:pt x="29342" y="10252"/>
                </a:lnTo>
                <a:lnTo>
                  <a:pt x="9585" y="3349"/>
                </a:lnTo>
                <a:lnTo>
                  <a:pt x="0" y="0"/>
                </a:lnTo>
              </a:path>
            </a:pathLst>
          </a:custGeom>
          <a:ln w="6934">
            <a:solidFill>
              <a:srgbClr val="010101"/>
            </a:solidFill>
            <a:prstDash val="dash"/>
          </a:ln>
        </p:spPr>
        <p:txBody>
          <a:bodyPr wrap="square" lIns="0" tIns="0" rIns="0" bIns="0" rtlCol="0">
            <a:noAutofit/>
          </a:bodyPr>
          <a:lstStyle/>
          <a:p>
            <a:endParaRPr/>
          </a:p>
        </p:txBody>
      </p:sp>
      <p:sp>
        <p:nvSpPr>
          <p:cNvPr id="40" name="object 40"/>
          <p:cNvSpPr/>
          <p:nvPr/>
        </p:nvSpPr>
        <p:spPr>
          <a:xfrm>
            <a:off x="5676146" y="2835087"/>
            <a:ext cx="1188818" cy="654547"/>
          </a:xfrm>
          <a:custGeom>
            <a:avLst/>
            <a:gdLst/>
            <a:ahLst/>
            <a:cxnLst/>
            <a:rect l="l" t="t" r="r" b="b"/>
            <a:pathLst>
              <a:path w="1388605" h="722426">
                <a:moveTo>
                  <a:pt x="931118" y="722426"/>
                </a:moveTo>
                <a:lnTo>
                  <a:pt x="964761" y="695915"/>
                </a:lnTo>
                <a:lnTo>
                  <a:pt x="996215" y="670910"/>
                </a:lnTo>
                <a:lnTo>
                  <a:pt x="1033512" y="640713"/>
                </a:lnTo>
                <a:lnTo>
                  <a:pt x="1057683" y="620633"/>
                </a:lnTo>
                <a:lnTo>
                  <a:pt x="1072185" y="608688"/>
                </a:lnTo>
                <a:lnTo>
                  <a:pt x="1085422" y="597863"/>
                </a:lnTo>
                <a:lnTo>
                  <a:pt x="1097482" y="588016"/>
                </a:lnTo>
                <a:lnTo>
                  <a:pt x="1108451" y="579004"/>
                </a:lnTo>
                <a:lnTo>
                  <a:pt x="1143148" y="548467"/>
                </a:lnTo>
                <a:lnTo>
                  <a:pt x="1172368" y="512017"/>
                </a:lnTo>
                <a:lnTo>
                  <a:pt x="1187318" y="475581"/>
                </a:lnTo>
                <a:lnTo>
                  <a:pt x="1194297" y="440299"/>
                </a:lnTo>
                <a:lnTo>
                  <a:pt x="1196376" y="428701"/>
                </a:lnTo>
                <a:lnTo>
                  <a:pt x="1213039" y="380761"/>
                </a:lnTo>
                <a:lnTo>
                  <a:pt x="1235977" y="336815"/>
                </a:lnTo>
                <a:lnTo>
                  <a:pt x="1262020" y="294477"/>
                </a:lnTo>
                <a:lnTo>
                  <a:pt x="1269245" y="283283"/>
                </a:lnTo>
                <a:lnTo>
                  <a:pt x="1275839" y="273010"/>
                </a:lnTo>
                <a:lnTo>
                  <a:pt x="1296424" y="239759"/>
                </a:lnTo>
                <a:lnTo>
                  <a:pt x="1317003" y="204768"/>
                </a:lnTo>
                <a:lnTo>
                  <a:pt x="1336019" y="170489"/>
                </a:lnTo>
                <a:lnTo>
                  <a:pt x="1358801" y="124711"/>
                </a:lnTo>
                <a:lnTo>
                  <a:pt x="1376719" y="83864"/>
                </a:lnTo>
                <a:lnTo>
                  <a:pt x="1388605" y="40757"/>
                </a:lnTo>
                <a:lnTo>
                  <a:pt x="1388433" y="32728"/>
                </a:lnTo>
                <a:lnTo>
                  <a:pt x="1354266" y="0"/>
                </a:lnTo>
                <a:lnTo>
                  <a:pt x="1335316" y="3339"/>
                </a:lnTo>
                <a:lnTo>
                  <a:pt x="1298875" y="16244"/>
                </a:lnTo>
                <a:lnTo>
                  <a:pt x="1252782" y="36476"/>
                </a:lnTo>
                <a:lnTo>
                  <a:pt x="1214829" y="54638"/>
                </a:lnTo>
                <a:lnTo>
                  <a:pt x="1176278" y="73945"/>
                </a:lnTo>
                <a:lnTo>
                  <a:pt x="1139197" y="93120"/>
                </a:lnTo>
                <a:lnTo>
                  <a:pt x="1104550" y="111636"/>
                </a:lnTo>
                <a:lnTo>
                  <a:pt x="1063996" y="136369"/>
                </a:lnTo>
                <a:lnTo>
                  <a:pt x="1036974" y="154600"/>
                </a:lnTo>
                <a:lnTo>
                  <a:pt x="1027958" y="160756"/>
                </a:lnTo>
                <a:lnTo>
                  <a:pt x="988571" y="186479"/>
                </a:lnTo>
                <a:lnTo>
                  <a:pt x="952102" y="207662"/>
                </a:lnTo>
                <a:lnTo>
                  <a:pt x="906045" y="231263"/>
                </a:lnTo>
                <a:lnTo>
                  <a:pt x="869226" y="249230"/>
                </a:lnTo>
                <a:lnTo>
                  <a:pt x="828489" y="268820"/>
                </a:lnTo>
                <a:lnTo>
                  <a:pt x="784924" y="289428"/>
                </a:lnTo>
                <a:lnTo>
                  <a:pt x="739619" y="310445"/>
                </a:lnTo>
                <a:lnTo>
                  <a:pt x="693663" y="331265"/>
                </a:lnTo>
                <a:lnTo>
                  <a:pt x="648146" y="351280"/>
                </a:lnTo>
                <a:lnTo>
                  <a:pt x="604155" y="369884"/>
                </a:lnTo>
                <a:lnTo>
                  <a:pt x="562780" y="386469"/>
                </a:lnTo>
                <a:lnTo>
                  <a:pt x="525110" y="400429"/>
                </a:lnTo>
                <a:lnTo>
                  <a:pt x="476247" y="415630"/>
                </a:lnTo>
                <a:lnTo>
                  <a:pt x="432616" y="425303"/>
                </a:lnTo>
                <a:lnTo>
                  <a:pt x="393043" y="430920"/>
                </a:lnTo>
                <a:lnTo>
                  <a:pt x="345133" y="434525"/>
                </a:lnTo>
                <a:lnTo>
                  <a:pt x="322696" y="435600"/>
                </a:lnTo>
                <a:lnTo>
                  <a:pt x="311748" y="436138"/>
                </a:lnTo>
                <a:lnTo>
                  <a:pt x="269030" y="439501"/>
                </a:lnTo>
                <a:lnTo>
                  <a:pt x="228785" y="445659"/>
                </a:lnTo>
                <a:lnTo>
                  <a:pt x="187533" y="453191"/>
                </a:lnTo>
                <a:lnTo>
                  <a:pt x="174590" y="455650"/>
                </a:lnTo>
                <a:lnTo>
                  <a:pt x="162025" y="458018"/>
                </a:lnTo>
                <a:lnTo>
                  <a:pt x="115223" y="465789"/>
                </a:lnTo>
                <a:lnTo>
                  <a:pt x="82666" y="468811"/>
                </a:lnTo>
                <a:lnTo>
                  <a:pt x="74080" y="469617"/>
                </a:lnTo>
                <a:lnTo>
                  <a:pt x="67430" y="470432"/>
                </a:lnTo>
                <a:lnTo>
                  <a:pt x="62228" y="471170"/>
                </a:lnTo>
                <a:lnTo>
                  <a:pt x="57985" y="471742"/>
                </a:lnTo>
                <a:lnTo>
                  <a:pt x="54214" y="472061"/>
                </a:lnTo>
                <a:lnTo>
                  <a:pt x="50427" y="472041"/>
                </a:lnTo>
                <a:lnTo>
                  <a:pt x="46134" y="471594"/>
                </a:lnTo>
                <a:lnTo>
                  <a:pt x="40847" y="470632"/>
                </a:lnTo>
                <a:lnTo>
                  <a:pt x="34079" y="469069"/>
                </a:lnTo>
                <a:lnTo>
                  <a:pt x="25340" y="466818"/>
                </a:lnTo>
                <a:lnTo>
                  <a:pt x="14143" y="463790"/>
                </a:lnTo>
                <a:lnTo>
                  <a:pt x="0" y="459899"/>
                </a:lnTo>
              </a:path>
            </a:pathLst>
          </a:custGeom>
          <a:ln w="6934">
            <a:solidFill>
              <a:srgbClr val="010101"/>
            </a:solidFill>
            <a:prstDash val="dash"/>
          </a:ln>
        </p:spPr>
        <p:txBody>
          <a:bodyPr wrap="square" lIns="0" tIns="0" rIns="0" bIns="0" rtlCol="0">
            <a:noAutofit/>
          </a:bodyPr>
          <a:lstStyle/>
          <a:p>
            <a:endParaRPr/>
          </a:p>
        </p:txBody>
      </p:sp>
      <p:sp>
        <p:nvSpPr>
          <p:cNvPr id="41" name="object 41"/>
          <p:cNvSpPr/>
          <p:nvPr/>
        </p:nvSpPr>
        <p:spPr>
          <a:xfrm>
            <a:off x="5155647" y="3633476"/>
            <a:ext cx="1146631" cy="1071390"/>
          </a:xfrm>
          <a:custGeom>
            <a:avLst/>
            <a:gdLst/>
            <a:ahLst/>
            <a:cxnLst/>
            <a:rect l="l" t="t" r="r" b="b"/>
            <a:pathLst>
              <a:path w="1339329" h="1182497">
                <a:moveTo>
                  <a:pt x="0" y="1182497"/>
                </a:moveTo>
                <a:lnTo>
                  <a:pt x="25464" y="1150850"/>
                </a:lnTo>
                <a:lnTo>
                  <a:pt x="50855" y="1119358"/>
                </a:lnTo>
                <a:lnTo>
                  <a:pt x="59291" y="1108895"/>
                </a:lnTo>
                <a:lnTo>
                  <a:pt x="84478" y="1077609"/>
                </a:lnTo>
                <a:lnTo>
                  <a:pt x="109431" y="1046478"/>
                </a:lnTo>
                <a:lnTo>
                  <a:pt x="134081" y="1015503"/>
                </a:lnTo>
                <a:lnTo>
                  <a:pt x="158359" y="984684"/>
                </a:lnTo>
                <a:lnTo>
                  <a:pt x="174444" y="964077"/>
                </a:lnTo>
                <a:lnTo>
                  <a:pt x="182645" y="953578"/>
                </a:lnTo>
                <a:lnTo>
                  <a:pt x="207667" y="921554"/>
                </a:lnTo>
                <a:lnTo>
                  <a:pt x="232761" y="889300"/>
                </a:lnTo>
                <a:lnTo>
                  <a:pt x="257212" y="857530"/>
                </a:lnTo>
                <a:lnTo>
                  <a:pt x="280304" y="826962"/>
                </a:lnTo>
                <a:lnTo>
                  <a:pt x="307743" y="789310"/>
                </a:lnTo>
                <a:lnTo>
                  <a:pt x="331169" y="752016"/>
                </a:lnTo>
                <a:lnTo>
                  <a:pt x="348353" y="714861"/>
                </a:lnTo>
                <a:lnTo>
                  <a:pt x="352844" y="703871"/>
                </a:lnTo>
                <a:lnTo>
                  <a:pt x="357180" y="693520"/>
                </a:lnTo>
                <a:lnTo>
                  <a:pt x="378569" y="657787"/>
                </a:lnTo>
                <a:lnTo>
                  <a:pt x="414953" y="633499"/>
                </a:lnTo>
                <a:lnTo>
                  <a:pt x="459457" y="620779"/>
                </a:lnTo>
                <a:lnTo>
                  <a:pt x="471429" y="617784"/>
                </a:lnTo>
                <a:lnTo>
                  <a:pt x="508692" y="605659"/>
                </a:lnTo>
                <a:lnTo>
                  <a:pt x="550855" y="580667"/>
                </a:lnTo>
                <a:lnTo>
                  <a:pt x="587432" y="552746"/>
                </a:lnTo>
                <a:lnTo>
                  <a:pt x="624046" y="522266"/>
                </a:lnTo>
                <a:lnTo>
                  <a:pt x="633600" y="514268"/>
                </a:lnTo>
                <a:lnTo>
                  <a:pt x="664065" y="489407"/>
                </a:lnTo>
                <a:lnTo>
                  <a:pt x="698341" y="463310"/>
                </a:lnTo>
                <a:lnTo>
                  <a:pt x="741582" y="433898"/>
                </a:lnTo>
                <a:lnTo>
                  <a:pt x="774696" y="412838"/>
                </a:lnTo>
                <a:lnTo>
                  <a:pt x="809658" y="391254"/>
                </a:lnTo>
                <a:lnTo>
                  <a:pt x="845924" y="369226"/>
                </a:lnTo>
                <a:lnTo>
                  <a:pt x="864376" y="358072"/>
                </a:lnTo>
                <a:lnTo>
                  <a:pt x="882951" y="346839"/>
                </a:lnTo>
                <a:lnTo>
                  <a:pt x="920198" y="324175"/>
                </a:lnTo>
                <a:lnTo>
                  <a:pt x="957120" y="301317"/>
                </a:lnTo>
                <a:lnTo>
                  <a:pt x="993175" y="278348"/>
                </a:lnTo>
                <a:lnTo>
                  <a:pt x="1027820" y="255351"/>
                </a:lnTo>
                <a:lnTo>
                  <a:pt x="1060513" y="232410"/>
                </a:lnTo>
                <a:lnTo>
                  <a:pt x="1091184" y="209548"/>
                </a:lnTo>
                <a:lnTo>
                  <a:pt x="1134459" y="175287"/>
                </a:lnTo>
                <a:lnTo>
                  <a:pt x="1175459" y="140943"/>
                </a:lnTo>
                <a:lnTo>
                  <a:pt x="1215316" y="106379"/>
                </a:lnTo>
                <a:lnTo>
                  <a:pt x="1241810" y="83146"/>
                </a:lnTo>
                <a:lnTo>
                  <a:pt x="1255160" y="71458"/>
                </a:lnTo>
                <a:lnTo>
                  <a:pt x="1296121" y="36044"/>
                </a:lnTo>
                <a:lnTo>
                  <a:pt x="1324607" y="12093"/>
                </a:lnTo>
                <a:lnTo>
                  <a:pt x="1339329" y="0"/>
                </a:lnTo>
              </a:path>
            </a:pathLst>
          </a:custGeom>
          <a:ln w="6934">
            <a:solidFill>
              <a:srgbClr val="010101"/>
            </a:solidFill>
            <a:prstDash val="dash"/>
          </a:ln>
        </p:spPr>
        <p:txBody>
          <a:bodyPr wrap="square" lIns="0" tIns="0" rIns="0" bIns="0" rtlCol="0">
            <a:noAutofit/>
          </a:bodyPr>
          <a:lstStyle/>
          <a:p>
            <a:endParaRPr/>
          </a:p>
        </p:txBody>
      </p:sp>
      <p:sp>
        <p:nvSpPr>
          <p:cNvPr id="42" name="object 42"/>
          <p:cNvSpPr/>
          <p:nvPr/>
        </p:nvSpPr>
        <p:spPr>
          <a:xfrm>
            <a:off x="6153400" y="3392008"/>
            <a:ext cx="1460759" cy="1056939"/>
          </a:xfrm>
          <a:custGeom>
            <a:avLst/>
            <a:gdLst/>
            <a:ahLst/>
            <a:cxnLst/>
            <a:rect l="l" t="t" r="r" b="b"/>
            <a:pathLst>
              <a:path w="1706248" h="1166548">
                <a:moveTo>
                  <a:pt x="1319842" y="132496"/>
                </a:moveTo>
                <a:lnTo>
                  <a:pt x="1328571" y="123526"/>
                </a:lnTo>
                <a:lnTo>
                  <a:pt x="1337790" y="113975"/>
                </a:lnTo>
                <a:lnTo>
                  <a:pt x="1347396" y="103999"/>
                </a:lnTo>
                <a:lnTo>
                  <a:pt x="1357287" y="93754"/>
                </a:lnTo>
                <a:lnTo>
                  <a:pt x="1387645" y="62955"/>
                </a:lnTo>
                <a:lnTo>
                  <a:pt x="1416881" y="35334"/>
                </a:lnTo>
                <a:lnTo>
                  <a:pt x="1457147" y="7518"/>
                </a:lnTo>
                <a:lnTo>
                  <a:pt x="1491095" y="0"/>
                </a:lnTo>
                <a:lnTo>
                  <a:pt x="1501403" y="731"/>
                </a:lnTo>
                <a:lnTo>
                  <a:pt x="1512503" y="2168"/>
                </a:lnTo>
                <a:lnTo>
                  <a:pt x="1525172" y="3762"/>
                </a:lnTo>
                <a:lnTo>
                  <a:pt x="1536020" y="4664"/>
                </a:lnTo>
                <a:lnTo>
                  <a:pt x="1547980" y="5374"/>
                </a:lnTo>
                <a:lnTo>
                  <a:pt x="1560740" y="6136"/>
                </a:lnTo>
                <a:lnTo>
                  <a:pt x="1600711" y="11198"/>
                </a:lnTo>
                <a:lnTo>
                  <a:pt x="1636692" y="25589"/>
                </a:lnTo>
                <a:lnTo>
                  <a:pt x="1669562" y="64037"/>
                </a:lnTo>
                <a:lnTo>
                  <a:pt x="1688919" y="99177"/>
                </a:lnTo>
                <a:lnTo>
                  <a:pt x="1701892" y="136827"/>
                </a:lnTo>
                <a:lnTo>
                  <a:pt x="1706248" y="174036"/>
                </a:lnTo>
                <a:lnTo>
                  <a:pt x="1705393" y="186057"/>
                </a:lnTo>
                <a:lnTo>
                  <a:pt x="1694769" y="234366"/>
                </a:lnTo>
                <a:lnTo>
                  <a:pt x="1682165" y="270854"/>
                </a:lnTo>
                <a:lnTo>
                  <a:pt x="1677638" y="283069"/>
                </a:lnTo>
                <a:lnTo>
                  <a:pt x="1673121" y="295312"/>
                </a:lnTo>
                <a:lnTo>
                  <a:pt x="1668720" y="307583"/>
                </a:lnTo>
                <a:lnTo>
                  <a:pt x="1664539" y="319884"/>
                </a:lnTo>
                <a:lnTo>
                  <a:pt x="1660683" y="332214"/>
                </a:lnTo>
                <a:lnTo>
                  <a:pt x="1657130" y="345043"/>
                </a:lnTo>
                <a:lnTo>
                  <a:pt x="1653403" y="357833"/>
                </a:lnTo>
                <a:lnTo>
                  <a:pt x="1649550" y="370577"/>
                </a:lnTo>
                <a:lnTo>
                  <a:pt x="1645617" y="383269"/>
                </a:lnTo>
                <a:lnTo>
                  <a:pt x="1641653" y="395905"/>
                </a:lnTo>
                <a:lnTo>
                  <a:pt x="1637706" y="408479"/>
                </a:lnTo>
                <a:lnTo>
                  <a:pt x="1633823" y="420984"/>
                </a:lnTo>
                <a:lnTo>
                  <a:pt x="1623036" y="458035"/>
                </a:lnTo>
                <a:lnTo>
                  <a:pt x="1612451" y="506142"/>
                </a:lnTo>
                <a:lnTo>
                  <a:pt x="1609393" y="542637"/>
                </a:lnTo>
                <a:lnTo>
                  <a:pt x="1610024" y="555442"/>
                </a:lnTo>
                <a:lnTo>
                  <a:pt x="1618698" y="604565"/>
                </a:lnTo>
                <a:lnTo>
                  <a:pt x="1624846" y="628456"/>
                </a:lnTo>
                <a:lnTo>
                  <a:pt x="1627904" y="640379"/>
                </a:lnTo>
                <a:lnTo>
                  <a:pt x="1636891" y="688910"/>
                </a:lnTo>
                <a:lnTo>
                  <a:pt x="1637656" y="701460"/>
                </a:lnTo>
                <a:lnTo>
                  <a:pt x="1637561" y="714261"/>
                </a:lnTo>
                <a:lnTo>
                  <a:pt x="1630869" y="764395"/>
                </a:lnTo>
                <a:lnTo>
                  <a:pt x="1622739" y="803398"/>
                </a:lnTo>
                <a:lnTo>
                  <a:pt x="1612415" y="842255"/>
                </a:lnTo>
                <a:lnTo>
                  <a:pt x="1600325" y="879749"/>
                </a:lnTo>
                <a:lnTo>
                  <a:pt x="1582194" y="925525"/>
                </a:lnTo>
                <a:lnTo>
                  <a:pt x="1564165" y="961582"/>
                </a:lnTo>
                <a:lnTo>
                  <a:pt x="1543219" y="997248"/>
                </a:lnTo>
                <a:lnTo>
                  <a:pt x="1520574" y="1029054"/>
                </a:lnTo>
                <a:lnTo>
                  <a:pt x="1486961" y="1064569"/>
                </a:lnTo>
                <a:lnTo>
                  <a:pt x="1447894" y="1091132"/>
                </a:lnTo>
                <a:lnTo>
                  <a:pt x="1401497" y="1107322"/>
                </a:lnTo>
                <a:lnTo>
                  <a:pt x="1363840" y="1113959"/>
                </a:lnTo>
                <a:lnTo>
                  <a:pt x="1324677" y="1117702"/>
                </a:lnTo>
                <a:lnTo>
                  <a:pt x="1284858" y="1120194"/>
                </a:lnTo>
                <a:lnTo>
                  <a:pt x="1271586" y="1121030"/>
                </a:lnTo>
                <a:lnTo>
                  <a:pt x="1222124" y="1122805"/>
                </a:lnTo>
                <a:lnTo>
                  <a:pt x="1209600" y="1122810"/>
                </a:lnTo>
                <a:lnTo>
                  <a:pt x="1197023" y="1122665"/>
                </a:lnTo>
                <a:lnTo>
                  <a:pt x="1146256" y="1120820"/>
                </a:lnTo>
                <a:lnTo>
                  <a:pt x="1107826" y="1118454"/>
                </a:lnTo>
                <a:lnTo>
                  <a:pt x="1069227" y="1115614"/>
                </a:lnTo>
                <a:lnTo>
                  <a:pt x="1030893" y="1112303"/>
                </a:lnTo>
                <a:lnTo>
                  <a:pt x="992155" y="1107746"/>
                </a:lnTo>
                <a:lnTo>
                  <a:pt x="953218" y="1102434"/>
                </a:lnTo>
                <a:lnTo>
                  <a:pt x="927412" y="1098777"/>
                </a:lnTo>
                <a:lnTo>
                  <a:pt x="914615" y="1096981"/>
                </a:lnTo>
                <a:lnTo>
                  <a:pt x="864586" y="1090549"/>
                </a:lnTo>
                <a:lnTo>
                  <a:pt x="814830" y="1086634"/>
                </a:lnTo>
                <a:lnTo>
                  <a:pt x="801172" y="1086884"/>
                </a:lnTo>
                <a:lnTo>
                  <a:pt x="761995" y="1091249"/>
                </a:lnTo>
                <a:lnTo>
                  <a:pt x="712789" y="1101918"/>
                </a:lnTo>
                <a:lnTo>
                  <a:pt x="700820" y="1104811"/>
                </a:lnTo>
                <a:lnTo>
                  <a:pt x="688923" y="1107600"/>
                </a:lnTo>
                <a:lnTo>
                  <a:pt x="641420" y="1115813"/>
                </a:lnTo>
                <a:lnTo>
                  <a:pt x="617487" y="1117083"/>
                </a:lnTo>
                <a:lnTo>
                  <a:pt x="605482" y="1117537"/>
                </a:lnTo>
                <a:lnTo>
                  <a:pt x="593392" y="1118005"/>
                </a:lnTo>
                <a:lnTo>
                  <a:pt x="581214" y="1118484"/>
                </a:lnTo>
                <a:lnTo>
                  <a:pt x="568944" y="1118968"/>
                </a:lnTo>
                <a:lnTo>
                  <a:pt x="556580" y="1119454"/>
                </a:lnTo>
                <a:lnTo>
                  <a:pt x="506113" y="1121330"/>
                </a:lnTo>
                <a:lnTo>
                  <a:pt x="467111" y="1122544"/>
                </a:lnTo>
                <a:lnTo>
                  <a:pt x="427025" y="1123466"/>
                </a:lnTo>
                <a:lnTo>
                  <a:pt x="412579" y="1124009"/>
                </a:lnTo>
                <a:lnTo>
                  <a:pt x="370405" y="1128813"/>
                </a:lnTo>
                <a:lnTo>
                  <a:pt x="330269" y="1136737"/>
                </a:lnTo>
                <a:lnTo>
                  <a:pt x="292545" y="1145665"/>
                </a:lnTo>
                <a:lnTo>
                  <a:pt x="280570" y="1148499"/>
                </a:lnTo>
                <a:lnTo>
                  <a:pt x="236046" y="1157034"/>
                </a:lnTo>
                <a:lnTo>
                  <a:pt x="205330" y="1159282"/>
                </a:lnTo>
                <a:lnTo>
                  <a:pt x="188466" y="1160350"/>
                </a:lnTo>
                <a:lnTo>
                  <a:pt x="174520" y="1161252"/>
                </a:lnTo>
                <a:lnTo>
                  <a:pt x="162775" y="1161959"/>
                </a:lnTo>
                <a:lnTo>
                  <a:pt x="152513" y="1162441"/>
                </a:lnTo>
                <a:lnTo>
                  <a:pt x="143018" y="1162672"/>
                </a:lnTo>
                <a:lnTo>
                  <a:pt x="133573" y="1162621"/>
                </a:lnTo>
                <a:lnTo>
                  <a:pt x="123462" y="1162261"/>
                </a:lnTo>
                <a:lnTo>
                  <a:pt x="109132" y="1162017"/>
                </a:lnTo>
                <a:lnTo>
                  <a:pt x="94885" y="1162808"/>
                </a:lnTo>
                <a:lnTo>
                  <a:pt x="80952" y="1164143"/>
                </a:lnTo>
                <a:lnTo>
                  <a:pt x="67562" y="1165537"/>
                </a:lnTo>
                <a:lnTo>
                  <a:pt x="54948" y="1166501"/>
                </a:lnTo>
                <a:lnTo>
                  <a:pt x="16853" y="1156308"/>
                </a:lnTo>
                <a:lnTo>
                  <a:pt x="742" y="1113407"/>
                </a:lnTo>
                <a:lnTo>
                  <a:pt x="0" y="1100339"/>
                </a:lnTo>
                <a:lnTo>
                  <a:pt x="623" y="1087012"/>
                </a:lnTo>
                <a:lnTo>
                  <a:pt x="11295" y="1050075"/>
                </a:lnTo>
                <a:lnTo>
                  <a:pt x="32732" y="1018366"/>
                </a:lnTo>
                <a:lnTo>
                  <a:pt x="59937" y="988888"/>
                </a:lnTo>
                <a:lnTo>
                  <a:pt x="89184" y="962806"/>
                </a:lnTo>
                <a:lnTo>
                  <a:pt x="120800" y="939371"/>
                </a:lnTo>
                <a:lnTo>
                  <a:pt x="161505" y="916827"/>
                </a:lnTo>
                <a:lnTo>
                  <a:pt x="182996" y="906816"/>
                </a:lnTo>
                <a:lnTo>
                  <a:pt x="194648" y="901433"/>
                </a:lnTo>
                <a:lnTo>
                  <a:pt x="207142" y="895534"/>
                </a:lnTo>
                <a:lnTo>
                  <a:pt x="220655" y="888922"/>
                </a:lnTo>
                <a:lnTo>
                  <a:pt x="229881" y="884652"/>
                </a:lnTo>
                <a:lnTo>
                  <a:pt x="273555" y="870716"/>
                </a:lnTo>
                <a:lnTo>
                  <a:pt x="311389" y="862255"/>
                </a:lnTo>
                <a:lnTo>
                  <a:pt x="337944" y="856857"/>
                </a:lnTo>
                <a:lnTo>
                  <a:pt x="351405" y="854089"/>
                </a:lnTo>
                <a:lnTo>
                  <a:pt x="391649" y="844950"/>
                </a:lnTo>
                <a:lnTo>
                  <a:pt x="430167" y="833569"/>
                </a:lnTo>
                <a:lnTo>
                  <a:pt x="475860" y="813056"/>
                </a:lnTo>
                <a:lnTo>
                  <a:pt x="486858" y="807566"/>
                </a:lnTo>
                <a:lnTo>
                  <a:pt x="532162" y="786632"/>
                </a:lnTo>
                <a:lnTo>
                  <a:pt x="567369" y="771602"/>
                </a:lnTo>
                <a:lnTo>
                  <a:pt x="603467" y="756711"/>
                </a:lnTo>
                <a:lnTo>
                  <a:pt x="615673" y="751711"/>
                </a:lnTo>
                <a:lnTo>
                  <a:pt x="627956" y="746668"/>
                </a:lnTo>
                <a:lnTo>
                  <a:pt x="665215" y="731138"/>
                </a:lnTo>
                <a:lnTo>
                  <a:pt x="702978" y="714702"/>
                </a:lnTo>
                <a:lnTo>
                  <a:pt x="747260" y="694427"/>
                </a:lnTo>
                <a:lnTo>
                  <a:pt x="789353" y="673834"/>
                </a:lnTo>
                <a:lnTo>
                  <a:pt x="828795" y="652459"/>
                </a:lnTo>
                <a:lnTo>
                  <a:pt x="865122" y="629840"/>
                </a:lnTo>
                <a:lnTo>
                  <a:pt x="897872" y="605514"/>
                </a:lnTo>
                <a:lnTo>
                  <a:pt x="926582" y="579015"/>
                </a:lnTo>
                <a:lnTo>
                  <a:pt x="953232" y="547275"/>
                </a:lnTo>
                <a:lnTo>
                  <a:pt x="973732" y="521217"/>
                </a:lnTo>
                <a:lnTo>
                  <a:pt x="984183" y="507932"/>
                </a:lnTo>
                <a:lnTo>
                  <a:pt x="1015934" y="467862"/>
                </a:lnTo>
                <a:lnTo>
                  <a:pt x="1047584" y="428876"/>
                </a:lnTo>
                <a:lnTo>
                  <a:pt x="1078232" y="392788"/>
                </a:lnTo>
                <a:lnTo>
                  <a:pt x="1106977" y="361410"/>
                </a:lnTo>
                <a:lnTo>
                  <a:pt x="1132917" y="336554"/>
                </a:lnTo>
                <a:lnTo>
                  <a:pt x="1140785" y="330032"/>
                </a:lnTo>
              </a:path>
            </a:pathLst>
          </a:custGeom>
          <a:ln w="6934">
            <a:solidFill>
              <a:srgbClr val="010101"/>
            </a:solidFill>
            <a:prstDash val="dash"/>
          </a:ln>
        </p:spPr>
        <p:txBody>
          <a:bodyPr wrap="square" lIns="0" tIns="0" rIns="0" bIns="0" rtlCol="0">
            <a:noAutofit/>
          </a:bodyPr>
          <a:lstStyle/>
          <a:p>
            <a:endParaRPr/>
          </a:p>
        </p:txBody>
      </p:sp>
      <p:sp>
        <p:nvSpPr>
          <p:cNvPr id="43" name="object 43"/>
          <p:cNvSpPr/>
          <p:nvPr/>
        </p:nvSpPr>
        <p:spPr>
          <a:xfrm>
            <a:off x="4908448" y="1993891"/>
            <a:ext cx="467470" cy="695139"/>
          </a:xfrm>
          <a:custGeom>
            <a:avLst/>
            <a:gdLst/>
            <a:ahLst/>
            <a:cxnLst/>
            <a:rect l="l" t="t" r="r" b="b"/>
            <a:pathLst>
              <a:path w="546031" h="767228">
                <a:moveTo>
                  <a:pt x="546031" y="767228"/>
                </a:moveTo>
                <a:lnTo>
                  <a:pt x="528952" y="723867"/>
                </a:lnTo>
                <a:lnTo>
                  <a:pt x="513123" y="675477"/>
                </a:lnTo>
                <a:lnTo>
                  <a:pt x="498546" y="624513"/>
                </a:lnTo>
                <a:lnTo>
                  <a:pt x="485218" y="573433"/>
                </a:lnTo>
                <a:lnTo>
                  <a:pt x="473140" y="524693"/>
                </a:lnTo>
                <a:lnTo>
                  <a:pt x="469391" y="509390"/>
                </a:lnTo>
                <a:lnTo>
                  <a:pt x="465782" y="494712"/>
                </a:lnTo>
                <a:lnTo>
                  <a:pt x="462311" y="480748"/>
                </a:lnTo>
                <a:lnTo>
                  <a:pt x="458978" y="467590"/>
                </a:lnTo>
                <a:lnTo>
                  <a:pt x="455785" y="455329"/>
                </a:lnTo>
                <a:lnTo>
                  <a:pt x="451622" y="438577"/>
                </a:lnTo>
                <a:lnTo>
                  <a:pt x="443925" y="397243"/>
                </a:lnTo>
                <a:lnTo>
                  <a:pt x="441039" y="374853"/>
                </a:lnTo>
                <a:lnTo>
                  <a:pt x="439744" y="364527"/>
                </a:lnTo>
                <a:lnTo>
                  <a:pt x="431468" y="323718"/>
                </a:lnTo>
                <a:lnTo>
                  <a:pt x="413100" y="278622"/>
                </a:lnTo>
                <a:lnTo>
                  <a:pt x="395888" y="243713"/>
                </a:lnTo>
                <a:lnTo>
                  <a:pt x="376361" y="207920"/>
                </a:lnTo>
                <a:lnTo>
                  <a:pt x="355064" y="173200"/>
                </a:lnTo>
                <a:lnTo>
                  <a:pt x="332540" y="141515"/>
                </a:lnTo>
                <a:lnTo>
                  <a:pt x="298225" y="105199"/>
                </a:lnTo>
                <a:lnTo>
                  <a:pt x="263737" y="82406"/>
                </a:lnTo>
                <a:lnTo>
                  <a:pt x="228264" y="66550"/>
                </a:lnTo>
                <a:lnTo>
                  <a:pt x="181144" y="51361"/>
                </a:lnTo>
                <a:lnTo>
                  <a:pt x="169640" y="47935"/>
                </a:lnTo>
                <a:lnTo>
                  <a:pt x="158320" y="44451"/>
                </a:lnTo>
                <a:lnTo>
                  <a:pt x="147220" y="40803"/>
                </a:lnTo>
                <a:lnTo>
                  <a:pt x="134210" y="36298"/>
                </a:lnTo>
                <a:lnTo>
                  <a:pt x="121405" y="32073"/>
                </a:lnTo>
                <a:lnTo>
                  <a:pt x="84009" y="20842"/>
                </a:lnTo>
                <a:lnTo>
                  <a:pt x="35742" y="8346"/>
                </a:lnTo>
                <a:lnTo>
                  <a:pt x="11912" y="2732"/>
                </a:lnTo>
                <a:lnTo>
                  <a:pt x="0" y="0"/>
                </a:lnTo>
              </a:path>
            </a:pathLst>
          </a:custGeom>
          <a:ln w="6934">
            <a:solidFill>
              <a:srgbClr val="010101"/>
            </a:solidFill>
            <a:prstDash val="dash"/>
          </a:ln>
        </p:spPr>
        <p:txBody>
          <a:bodyPr wrap="square" lIns="0" tIns="0" rIns="0" bIns="0" rtlCol="0">
            <a:noAutofit/>
          </a:bodyPr>
          <a:lstStyle/>
          <a:p>
            <a:endParaRPr/>
          </a:p>
        </p:txBody>
      </p:sp>
      <p:sp>
        <p:nvSpPr>
          <p:cNvPr id="44" name="object 44"/>
          <p:cNvSpPr/>
          <p:nvPr/>
        </p:nvSpPr>
        <p:spPr>
          <a:xfrm>
            <a:off x="5506286" y="2411938"/>
            <a:ext cx="2105194" cy="1156275"/>
          </a:xfrm>
          <a:custGeom>
            <a:avLst/>
            <a:gdLst/>
            <a:ahLst/>
            <a:cxnLst/>
            <a:rect l="l" t="t" r="r" b="b"/>
            <a:pathLst>
              <a:path w="2458984" h="1276185">
                <a:moveTo>
                  <a:pt x="1722065" y="1276185"/>
                </a:moveTo>
                <a:lnTo>
                  <a:pt x="1746264" y="1245068"/>
                </a:lnTo>
                <a:lnTo>
                  <a:pt x="1771677" y="1205109"/>
                </a:lnTo>
                <a:lnTo>
                  <a:pt x="1792980" y="1163597"/>
                </a:lnTo>
                <a:lnTo>
                  <a:pt x="1814230" y="1116929"/>
                </a:lnTo>
                <a:lnTo>
                  <a:pt x="1820010" y="1104035"/>
                </a:lnTo>
                <a:lnTo>
                  <a:pt x="1826104" y="1090536"/>
                </a:lnTo>
                <a:lnTo>
                  <a:pt x="1832575" y="1076378"/>
                </a:lnTo>
                <a:lnTo>
                  <a:pt x="1838905" y="1062545"/>
                </a:lnTo>
                <a:lnTo>
                  <a:pt x="1845544" y="1047813"/>
                </a:lnTo>
                <a:lnTo>
                  <a:pt x="1866854" y="999281"/>
                </a:lnTo>
                <a:lnTo>
                  <a:pt x="1889277" y="946464"/>
                </a:lnTo>
                <a:lnTo>
                  <a:pt x="1904225" y="910283"/>
                </a:lnTo>
                <a:lnTo>
                  <a:pt x="1918740" y="874310"/>
                </a:lnTo>
                <a:lnTo>
                  <a:pt x="1938888" y="822594"/>
                </a:lnTo>
                <a:lnTo>
                  <a:pt x="1955972" y="776106"/>
                </a:lnTo>
                <a:lnTo>
                  <a:pt x="1969990" y="732839"/>
                </a:lnTo>
                <a:lnTo>
                  <a:pt x="1978254" y="690763"/>
                </a:lnTo>
                <a:lnTo>
                  <a:pt x="1980982" y="646628"/>
                </a:lnTo>
                <a:lnTo>
                  <a:pt x="1981446" y="636665"/>
                </a:lnTo>
                <a:lnTo>
                  <a:pt x="1988112" y="596299"/>
                </a:lnTo>
                <a:lnTo>
                  <a:pt x="2006989" y="551285"/>
                </a:lnTo>
                <a:lnTo>
                  <a:pt x="2024979" y="517092"/>
                </a:lnTo>
                <a:lnTo>
                  <a:pt x="2045779" y="483884"/>
                </a:lnTo>
                <a:lnTo>
                  <a:pt x="2069268" y="452844"/>
                </a:lnTo>
                <a:lnTo>
                  <a:pt x="2104720" y="416961"/>
                </a:lnTo>
                <a:lnTo>
                  <a:pt x="2136066" y="394522"/>
                </a:lnTo>
                <a:lnTo>
                  <a:pt x="2170549" y="374807"/>
                </a:lnTo>
                <a:lnTo>
                  <a:pt x="2206108" y="357190"/>
                </a:lnTo>
                <a:lnTo>
                  <a:pt x="2229393" y="346300"/>
                </a:lnTo>
                <a:lnTo>
                  <a:pt x="2240680" y="341041"/>
                </a:lnTo>
                <a:lnTo>
                  <a:pt x="2251629" y="335876"/>
                </a:lnTo>
                <a:lnTo>
                  <a:pt x="2262162" y="330781"/>
                </a:lnTo>
                <a:lnTo>
                  <a:pt x="2276309" y="323795"/>
                </a:lnTo>
                <a:lnTo>
                  <a:pt x="2290219" y="317296"/>
                </a:lnTo>
                <a:lnTo>
                  <a:pt x="2329961" y="300195"/>
                </a:lnTo>
                <a:lnTo>
                  <a:pt x="2354232" y="290267"/>
                </a:lnTo>
                <a:lnTo>
                  <a:pt x="2365529" y="285587"/>
                </a:lnTo>
                <a:lnTo>
                  <a:pt x="2403810" y="267536"/>
                </a:lnTo>
                <a:lnTo>
                  <a:pt x="2442414" y="243028"/>
                </a:lnTo>
                <a:lnTo>
                  <a:pt x="2458984" y="219442"/>
                </a:lnTo>
                <a:lnTo>
                  <a:pt x="2458126" y="209605"/>
                </a:lnTo>
                <a:lnTo>
                  <a:pt x="2438061" y="174404"/>
                </a:lnTo>
                <a:lnTo>
                  <a:pt x="2410043" y="144597"/>
                </a:lnTo>
                <a:lnTo>
                  <a:pt x="2374120" y="116061"/>
                </a:lnTo>
                <a:lnTo>
                  <a:pt x="2333082" y="91628"/>
                </a:lnTo>
                <a:lnTo>
                  <a:pt x="2298901" y="74043"/>
                </a:lnTo>
                <a:lnTo>
                  <a:pt x="2262889" y="57724"/>
                </a:lnTo>
                <a:lnTo>
                  <a:pt x="2226020" y="43239"/>
                </a:lnTo>
                <a:lnTo>
                  <a:pt x="2189271" y="31158"/>
                </a:lnTo>
                <a:lnTo>
                  <a:pt x="2151135" y="21244"/>
                </a:lnTo>
                <a:lnTo>
                  <a:pt x="2113195" y="12856"/>
                </a:lnTo>
                <a:lnTo>
                  <a:pt x="2075488" y="6313"/>
                </a:lnTo>
                <a:lnTo>
                  <a:pt x="2025645" y="1006"/>
                </a:lnTo>
                <a:lnTo>
                  <a:pt x="1988638" y="0"/>
                </a:lnTo>
                <a:lnTo>
                  <a:pt x="1976381" y="293"/>
                </a:lnTo>
                <a:lnTo>
                  <a:pt x="1937006" y="4138"/>
                </a:lnTo>
                <a:lnTo>
                  <a:pt x="1898898" y="10462"/>
                </a:lnTo>
                <a:lnTo>
                  <a:pt x="1849588" y="22054"/>
                </a:lnTo>
                <a:lnTo>
                  <a:pt x="1801405" y="36387"/>
                </a:lnTo>
                <a:lnTo>
                  <a:pt x="1753704" y="52508"/>
                </a:lnTo>
                <a:lnTo>
                  <a:pt x="1714150" y="67339"/>
                </a:lnTo>
                <a:lnTo>
                  <a:pt x="1673790" y="83940"/>
                </a:lnTo>
                <a:lnTo>
                  <a:pt x="1633953" y="101476"/>
                </a:lnTo>
                <a:lnTo>
                  <a:pt x="1595965" y="119111"/>
                </a:lnTo>
                <a:lnTo>
                  <a:pt x="1561153" y="136011"/>
                </a:lnTo>
                <a:lnTo>
                  <a:pt x="1521973" y="155956"/>
                </a:lnTo>
                <a:lnTo>
                  <a:pt x="1485888" y="178848"/>
                </a:lnTo>
                <a:lnTo>
                  <a:pt x="1477522" y="188901"/>
                </a:lnTo>
                <a:lnTo>
                  <a:pt x="1474580" y="192422"/>
                </a:lnTo>
                <a:lnTo>
                  <a:pt x="1437224" y="218953"/>
                </a:lnTo>
                <a:lnTo>
                  <a:pt x="1398920" y="239104"/>
                </a:lnTo>
                <a:lnTo>
                  <a:pt x="1353000" y="262298"/>
                </a:lnTo>
                <a:lnTo>
                  <a:pt x="1301718" y="287559"/>
                </a:lnTo>
                <a:lnTo>
                  <a:pt x="1265664" y="305065"/>
                </a:lnTo>
                <a:lnTo>
                  <a:pt x="1228895" y="322765"/>
                </a:lnTo>
                <a:lnTo>
                  <a:pt x="1192081" y="340371"/>
                </a:lnTo>
                <a:lnTo>
                  <a:pt x="1155887" y="357591"/>
                </a:lnTo>
                <a:lnTo>
                  <a:pt x="1120983" y="374137"/>
                </a:lnTo>
                <a:lnTo>
                  <a:pt x="1070400" y="397973"/>
                </a:lnTo>
                <a:lnTo>
                  <a:pt x="1035246" y="414344"/>
                </a:lnTo>
                <a:lnTo>
                  <a:pt x="999300" y="430949"/>
                </a:lnTo>
                <a:lnTo>
                  <a:pt x="963105" y="447561"/>
                </a:lnTo>
                <a:lnTo>
                  <a:pt x="927202" y="463950"/>
                </a:lnTo>
                <a:lnTo>
                  <a:pt x="892132" y="479889"/>
                </a:lnTo>
                <a:lnTo>
                  <a:pt x="842274" y="502450"/>
                </a:lnTo>
                <a:lnTo>
                  <a:pt x="797336" y="522710"/>
                </a:lnTo>
                <a:lnTo>
                  <a:pt x="771013" y="534556"/>
                </a:lnTo>
                <a:lnTo>
                  <a:pt x="754129" y="542255"/>
                </a:lnTo>
                <a:lnTo>
                  <a:pt x="739237" y="549223"/>
                </a:lnTo>
                <a:lnTo>
                  <a:pt x="726038" y="555541"/>
                </a:lnTo>
                <a:lnTo>
                  <a:pt x="714231" y="561289"/>
                </a:lnTo>
                <a:lnTo>
                  <a:pt x="703518" y="566548"/>
                </a:lnTo>
                <a:lnTo>
                  <a:pt x="693600" y="571399"/>
                </a:lnTo>
                <a:lnTo>
                  <a:pt x="655887" y="588341"/>
                </a:lnTo>
                <a:lnTo>
                  <a:pt x="609552" y="604373"/>
                </a:lnTo>
                <a:lnTo>
                  <a:pt x="572610" y="615789"/>
                </a:lnTo>
                <a:lnTo>
                  <a:pt x="533807" y="627301"/>
                </a:lnTo>
                <a:lnTo>
                  <a:pt x="494134" y="638133"/>
                </a:lnTo>
                <a:lnTo>
                  <a:pt x="454584" y="647504"/>
                </a:lnTo>
                <a:lnTo>
                  <a:pt x="416151" y="654637"/>
                </a:lnTo>
                <a:lnTo>
                  <a:pt x="368359" y="659321"/>
                </a:lnTo>
                <a:lnTo>
                  <a:pt x="354979" y="659479"/>
                </a:lnTo>
                <a:lnTo>
                  <a:pt x="341702" y="659152"/>
                </a:lnTo>
                <a:lnTo>
                  <a:pt x="302528" y="655570"/>
                </a:lnTo>
                <a:lnTo>
                  <a:pt x="264434" y="648728"/>
                </a:lnTo>
                <a:lnTo>
                  <a:pt x="215531" y="635967"/>
                </a:lnTo>
                <a:lnTo>
                  <a:pt x="169048" y="620846"/>
                </a:lnTo>
                <a:lnTo>
                  <a:pt x="129978" y="607098"/>
                </a:lnTo>
                <a:lnTo>
                  <a:pt x="94356" y="593423"/>
                </a:lnTo>
                <a:lnTo>
                  <a:pt x="50811" y="572032"/>
                </a:lnTo>
                <a:lnTo>
                  <a:pt x="10002" y="542928"/>
                </a:lnTo>
                <a:lnTo>
                  <a:pt x="0" y="533922"/>
                </a:lnTo>
              </a:path>
            </a:pathLst>
          </a:custGeom>
          <a:ln w="6934">
            <a:solidFill>
              <a:srgbClr val="010101"/>
            </a:solidFill>
            <a:prstDash val="dash"/>
          </a:ln>
        </p:spPr>
        <p:txBody>
          <a:bodyPr wrap="square" lIns="0" tIns="0" rIns="0" bIns="0" rtlCol="0">
            <a:noAutofit/>
          </a:bodyPr>
          <a:lstStyle/>
          <a:p>
            <a:endParaRPr/>
          </a:p>
        </p:txBody>
      </p:sp>
      <p:sp>
        <p:nvSpPr>
          <p:cNvPr id="45" name="object 45"/>
          <p:cNvSpPr/>
          <p:nvPr/>
        </p:nvSpPr>
        <p:spPr>
          <a:xfrm>
            <a:off x="5649305" y="3723476"/>
            <a:ext cx="1163288" cy="993950"/>
          </a:xfrm>
          <a:custGeom>
            <a:avLst/>
            <a:gdLst/>
            <a:ahLst/>
            <a:cxnLst/>
            <a:rect l="l" t="t" r="r" b="b"/>
            <a:pathLst>
              <a:path w="1358785" h="1097026">
                <a:moveTo>
                  <a:pt x="0" y="1097026"/>
                </a:moveTo>
                <a:lnTo>
                  <a:pt x="13301" y="1049158"/>
                </a:lnTo>
                <a:lnTo>
                  <a:pt x="27629" y="1001405"/>
                </a:lnTo>
                <a:lnTo>
                  <a:pt x="44402" y="953480"/>
                </a:lnTo>
                <a:lnTo>
                  <a:pt x="59439" y="917252"/>
                </a:lnTo>
                <a:lnTo>
                  <a:pt x="76663" y="882035"/>
                </a:lnTo>
                <a:lnTo>
                  <a:pt x="95007" y="847871"/>
                </a:lnTo>
                <a:lnTo>
                  <a:pt x="114395" y="814314"/>
                </a:lnTo>
                <a:lnTo>
                  <a:pt x="134772" y="781459"/>
                </a:lnTo>
                <a:lnTo>
                  <a:pt x="156087" y="749405"/>
                </a:lnTo>
                <a:lnTo>
                  <a:pt x="178287" y="718248"/>
                </a:lnTo>
                <a:lnTo>
                  <a:pt x="209066" y="678195"/>
                </a:lnTo>
                <a:lnTo>
                  <a:pt x="216712" y="668282"/>
                </a:lnTo>
                <a:lnTo>
                  <a:pt x="224297" y="658361"/>
                </a:lnTo>
                <a:lnTo>
                  <a:pt x="231861" y="648443"/>
                </a:lnTo>
                <a:lnTo>
                  <a:pt x="239443" y="638543"/>
                </a:lnTo>
                <a:lnTo>
                  <a:pt x="270724" y="599375"/>
                </a:lnTo>
                <a:lnTo>
                  <a:pt x="296282" y="570816"/>
                </a:lnTo>
                <a:lnTo>
                  <a:pt x="324809" y="543350"/>
                </a:lnTo>
                <a:lnTo>
                  <a:pt x="357358" y="517325"/>
                </a:lnTo>
                <a:lnTo>
                  <a:pt x="394985" y="493181"/>
                </a:lnTo>
                <a:lnTo>
                  <a:pt x="438123" y="471952"/>
                </a:lnTo>
                <a:lnTo>
                  <a:pt x="485760" y="452969"/>
                </a:lnTo>
                <a:lnTo>
                  <a:pt x="536702" y="435108"/>
                </a:lnTo>
                <a:lnTo>
                  <a:pt x="571908" y="423270"/>
                </a:lnTo>
                <a:lnTo>
                  <a:pt x="589752" y="417247"/>
                </a:lnTo>
                <a:lnTo>
                  <a:pt x="643716" y="398263"/>
                </a:lnTo>
                <a:lnTo>
                  <a:pt x="679609" y="384429"/>
                </a:lnTo>
                <a:lnTo>
                  <a:pt x="715022" y="369265"/>
                </a:lnTo>
                <a:lnTo>
                  <a:pt x="750739" y="352194"/>
                </a:lnTo>
                <a:lnTo>
                  <a:pt x="787535" y="333168"/>
                </a:lnTo>
                <a:lnTo>
                  <a:pt x="825044" y="312633"/>
                </a:lnTo>
                <a:lnTo>
                  <a:pt x="862902" y="291035"/>
                </a:lnTo>
                <a:lnTo>
                  <a:pt x="900744" y="268817"/>
                </a:lnTo>
                <a:lnTo>
                  <a:pt x="938203" y="246427"/>
                </a:lnTo>
                <a:lnTo>
                  <a:pt x="974916" y="224309"/>
                </a:lnTo>
                <a:lnTo>
                  <a:pt x="992878" y="213492"/>
                </a:lnTo>
                <a:lnTo>
                  <a:pt x="1027786" y="192618"/>
                </a:lnTo>
                <a:lnTo>
                  <a:pt x="1061034" y="173130"/>
                </a:lnTo>
                <a:lnTo>
                  <a:pt x="1092419" y="155226"/>
                </a:lnTo>
                <a:lnTo>
                  <a:pt x="1107684" y="146446"/>
                </a:lnTo>
                <a:lnTo>
                  <a:pt x="1152220" y="120382"/>
                </a:lnTo>
                <a:lnTo>
                  <a:pt x="1195170" y="94826"/>
                </a:lnTo>
                <a:lnTo>
                  <a:pt x="1209200" y="86439"/>
                </a:lnTo>
                <a:lnTo>
                  <a:pt x="1223111" y="78127"/>
                </a:lnTo>
                <a:lnTo>
                  <a:pt x="1264270" y="53674"/>
                </a:lnTo>
                <a:lnTo>
                  <a:pt x="1304867" y="30039"/>
                </a:lnTo>
                <a:lnTo>
                  <a:pt x="1345285" y="7338"/>
                </a:lnTo>
                <a:lnTo>
                  <a:pt x="1358785" y="0"/>
                </a:lnTo>
              </a:path>
            </a:pathLst>
          </a:custGeom>
          <a:ln w="6934">
            <a:solidFill>
              <a:srgbClr val="010101"/>
            </a:solidFill>
            <a:prstDash val="dash"/>
          </a:ln>
        </p:spPr>
        <p:txBody>
          <a:bodyPr wrap="square" lIns="0" tIns="0" rIns="0" bIns="0" rtlCol="0">
            <a:noAutofit/>
          </a:bodyPr>
          <a:lstStyle/>
          <a:p>
            <a:endParaRPr/>
          </a:p>
        </p:txBody>
      </p:sp>
      <p:sp>
        <p:nvSpPr>
          <p:cNvPr id="46" name="object 46"/>
          <p:cNvSpPr/>
          <p:nvPr/>
        </p:nvSpPr>
        <p:spPr>
          <a:xfrm>
            <a:off x="5612316" y="1792588"/>
            <a:ext cx="1417412" cy="906831"/>
          </a:xfrm>
          <a:custGeom>
            <a:avLst/>
            <a:gdLst/>
            <a:ahLst/>
            <a:cxnLst/>
            <a:rect l="l" t="t" r="r" b="b"/>
            <a:pathLst>
              <a:path w="1655616" h="1000873">
                <a:moveTo>
                  <a:pt x="94186" y="825878"/>
                </a:moveTo>
                <a:lnTo>
                  <a:pt x="87384" y="815128"/>
                </a:lnTo>
                <a:lnTo>
                  <a:pt x="80343" y="804294"/>
                </a:lnTo>
                <a:lnTo>
                  <a:pt x="73158" y="793387"/>
                </a:lnTo>
                <a:lnTo>
                  <a:pt x="65926" y="782419"/>
                </a:lnTo>
                <a:lnTo>
                  <a:pt x="58741" y="771403"/>
                </a:lnTo>
                <a:lnTo>
                  <a:pt x="38434" y="738185"/>
                </a:lnTo>
                <a:lnTo>
                  <a:pt x="17847" y="693946"/>
                </a:lnTo>
                <a:lnTo>
                  <a:pt x="7033" y="657256"/>
                </a:lnTo>
                <a:lnTo>
                  <a:pt x="72" y="608568"/>
                </a:lnTo>
                <a:lnTo>
                  <a:pt x="0" y="596205"/>
                </a:lnTo>
                <a:lnTo>
                  <a:pt x="694" y="583695"/>
                </a:lnTo>
                <a:lnTo>
                  <a:pt x="11081" y="534388"/>
                </a:lnTo>
                <a:lnTo>
                  <a:pt x="28493" y="487504"/>
                </a:lnTo>
                <a:lnTo>
                  <a:pt x="46479" y="453584"/>
                </a:lnTo>
                <a:lnTo>
                  <a:pt x="69326" y="420547"/>
                </a:lnTo>
                <a:lnTo>
                  <a:pt x="101520" y="385192"/>
                </a:lnTo>
                <a:lnTo>
                  <a:pt x="138759" y="350891"/>
                </a:lnTo>
                <a:lnTo>
                  <a:pt x="168771" y="325795"/>
                </a:lnTo>
                <a:lnTo>
                  <a:pt x="199613" y="301189"/>
                </a:lnTo>
                <a:lnTo>
                  <a:pt x="220211" y="285037"/>
                </a:lnTo>
                <a:lnTo>
                  <a:pt x="230425" y="277031"/>
                </a:lnTo>
                <a:lnTo>
                  <a:pt x="241000" y="268641"/>
                </a:lnTo>
                <a:lnTo>
                  <a:pt x="251551" y="260199"/>
                </a:lnTo>
                <a:lnTo>
                  <a:pt x="262076" y="251731"/>
                </a:lnTo>
                <a:lnTo>
                  <a:pt x="272577" y="243263"/>
                </a:lnTo>
                <a:lnTo>
                  <a:pt x="283051" y="234822"/>
                </a:lnTo>
                <a:lnTo>
                  <a:pt x="314311" y="209922"/>
                </a:lnTo>
                <a:lnTo>
                  <a:pt x="345315" y="186213"/>
                </a:lnTo>
                <a:lnTo>
                  <a:pt x="386228" y="157686"/>
                </a:lnTo>
                <a:lnTo>
                  <a:pt x="426617" y="134236"/>
                </a:lnTo>
                <a:lnTo>
                  <a:pt x="466153" y="118327"/>
                </a:lnTo>
                <a:lnTo>
                  <a:pt x="505801" y="106957"/>
                </a:lnTo>
                <a:lnTo>
                  <a:pt x="544564" y="98736"/>
                </a:lnTo>
                <a:lnTo>
                  <a:pt x="581444" y="92274"/>
                </a:lnTo>
                <a:lnTo>
                  <a:pt x="593147" y="90271"/>
                </a:lnTo>
                <a:lnTo>
                  <a:pt x="636019" y="81639"/>
                </a:lnTo>
                <a:lnTo>
                  <a:pt x="672987" y="71359"/>
                </a:lnTo>
                <a:lnTo>
                  <a:pt x="682524" y="68510"/>
                </a:lnTo>
                <a:lnTo>
                  <a:pt x="691741" y="65891"/>
                </a:lnTo>
                <a:lnTo>
                  <a:pt x="738264" y="57023"/>
                </a:lnTo>
                <a:lnTo>
                  <a:pt x="769483" y="53443"/>
                </a:lnTo>
                <a:lnTo>
                  <a:pt x="784928" y="51188"/>
                </a:lnTo>
                <a:lnTo>
                  <a:pt x="838675" y="41357"/>
                </a:lnTo>
                <a:lnTo>
                  <a:pt x="879179" y="33171"/>
                </a:lnTo>
                <a:lnTo>
                  <a:pt x="900381" y="28866"/>
                </a:lnTo>
                <a:lnTo>
                  <a:pt x="943933" y="20291"/>
                </a:lnTo>
                <a:lnTo>
                  <a:pt x="988014" y="12379"/>
                </a:lnTo>
                <a:lnTo>
                  <a:pt x="1031419" y="5868"/>
                </a:lnTo>
                <a:lnTo>
                  <a:pt x="1072944" y="1495"/>
                </a:lnTo>
                <a:lnTo>
                  <a:pt x="1111387" y="0"/>
                </a:lnTo>
                <a:lnTo>
                  <a:pt x="1129076" y="561"/>
                </a:lnTo>
                <a:lnTo>
                  <a:pt x="1176610" y="7390"/>
                </a:lnTo>
                <a:lnTo>
                  <a:pt x="1221268" y="18985"/>
                </a:lnTo>
                <a:lnTo>
                  <a:pt x="1263763" y="34198"/>
                </a:lnTo>
                <a:lnTo>
                  <a:pt x="1304281" y="52118"/>
                </a:lnTo>
                <a:lnTo>
                  <a:pt x="1343010" y="71836"/>
                </a:lnTo>
                <a:lnTo>
                  <a:pt x="1380137" y="92442"/>
                </a:lnTo>
                <a:lnTo>
                  <a:pt x="1415850" y="113027"/>
                </a:lnTo>
                <a:lnTo>
                  <a:pt x="1429473" y="120892"/>
                </a:lnTo>
                <a:lnTo>
                  <a:pt x="1468497" y="143514"/>
                </a:lnTo>
                <a:lnTo>
                  <a:pt x="1504338" y="164950"/>
                </a:lnTo>
                <a:lnTo>
                  <a:pt x="1536464" y="185555"/>
                </a:lnTo>
                <a:lnTo>
                  <a:pt x="1572599" y="212346"/>
                </a:lnTo>
                <a:lnTo>
                  <a:pt x="1596251" y="234477"/>
                </a:lnTo>
                <a:lnTo>
                  <a:pt x="1604857" y="242709"/>
                </a:lnTo>
                <a:lnTo>
                  <a:pt x="1635043" y="274753"/>
                </a:lnTo>
                <a:lnTo>
                  <a:pt x="1653216" y="316682"/>
                </a:lnTo>
                <a:lnTo>
                  <a:pt x="1655616" y="346062"/>
                </a:lnTo>
                <a:lnTo>
                  <a:pt x="1654764" y="363680"/>
                </a:lnTo>
                <a:lnTo>
                  <a:pt x="1643012" y="406547"/>
                </a:lnTo>
                <a:lnTo>
                  <a:pt x="1621292" y="440068"/>
                </a:lnTo>
                <a:lnTo>
                  <a:pt x="1593066" y="466826"/>
                </a:lnTo>
                <a:lnTo>
                  <a:pt x="1561794" y="489402"/>
                </a:lnTo>
                <a:lnTo>
                  <a:pt x="1551292" y="496444"/>
                </a:lnTo>
                <a:lnTo>
                  <a:pt x="1540964" y="503405"/>
                </a:lnTo>
                <a:lnTo>
                  <a:pt x="1530938" y="510379"/>
                </a:lnTo>
                <a:lnTo>
                  <a:pt x="1521342" y="517462"/>
                </a:lnTo>
                <a:lnTo>
                  <a:pt x="1510908" y="525455"/>
                </a:lnTo>
                <a:lnTo>
                  <a:pt x="1500322" y="533081"/>
                </a:lnTo>
                <a:lnTo>
                  <a:pt x="1467824" y="554081"/>
                </a:lnTo>
                <a:lnTo>
                  <a:pt x="1434588" y="572956"/>
                </a:lnTo>
                <a:lnTo>
                  <a:pt x="1389946" y="596349"/>
                </a:lnTo>
                <a:lnTo>
                  <a:pt x="1378844" y="602098"/>
                </a:lnTo>
                <a:lnTo>
                  <a:pt x="1367801" y="607875"/>
                </a:lnTo>
                <a:lnTo>
                  <a:pt x="1356834" y="613710"/>
                </a:lnTo>
                <a:lnTo>
                  <a:pt x="1345130" y="619953"/>
                </a:lnTo>
                <a:lnTo>
                  <a:pt x="1333345" y="626056"/>
                </a:lnTo>
                <a:lnTo>
                  <a:pt x="1297803" y="643686"/>
                </a:lnTo>
                <a:lnTo>
                  <a:pt x="1274258" y="655022"/>
                </a:lnTo>
                <a:lnTo>
                  <a:pt x="1262623" y="660611"/>
                </a:lnTo>
                <a:lnTo>
                  <a:pt x="1217706" y="682796"/>
                </a:lnTo>
                <a:lnTo>
                  <a:pt x="1175898" y="705711"/>
                </a:lnTo>
                <a:lnTo>
                  <a:pt x="1165308" y="711334"/>
                </a:lnTo>
                <a:lnTo>
                  <a:pt x="1122672" y="730908"/>
                </a:lnTo>
                <a:lnTo>
                  <a:pt x="1076733" y="748604"/>
                </a:lnTo>
                <a:lnTo>
                  <a:pt x="1051335" y="757912"/>
                </a:lnTo>
                <a:lnTo>
                  <a:pt x="1037821" y="762885"/>
                </a:lnTo>
                <a:lnTo>
                  <a:pt x="1000006" y="776816"/>
                </a:lnTo>
                <a:lnTo>
                  <a:pt x="961910" y="790003"/>
                </a:lnTo>
                <a:lnTo>
                  <a:pt x="921681" y="803448"/>
                </a:lnTo>
                <a:lnTo>
                  <a:pt x="907984" y="807994"/>
                </a:lnTo>
                <a:lnTo>
                  <a:pt x="894211" y="812575"/>
                </a:lnTo>
                <a:lnTo>
                  <a:pt x="852832" y="826546"/>
                </a:lnTo>
                <a:lnTo>
                  <a:pt x="812208" y="840888"/>
                </a:lnTo>
                <a:lnTo>
                  <a:pt x="773422" y="855645"/>
                </a:lnTo>
                <a:lnTo>
                  <a:pt x="736881" y="871291"/>
                </a:lnTo>
                <a:lnTo>
                  <a:pt x="701008" y="888811"/>
                </a:lnTo>
                <a:lnTo>
                  <a:pt x="665723" y="907348"/>
                </a:lnTo>
                <a:lnTo>
                  <a:pt x="642559" y="919784"/>
                </a:lnTo>
                <a:lnTo>
                  <a:pt x="631094" y="925915"/>
                </a:lnTo>
                <a:lnTo>
                  <a:pt x="597191" y="943528"/>
                </a:lnTo>
                <a:lnTo>
                  <a:pt x="553236" y="963820"/>
                </a:lnTo>
                <a:lnTo>
                  <a:pt x="508155" y="979476"/>
                </a:lnTo>
                <a:lnTo>
                  <a:pt x="470395" y="989124"/>
                </a:lnTo>
                <a:lnTo>
                  <a:pt x="431240" y="996250"/>
                </a:lnTo>
                <a:lnTo>
                  <a:pt x="392135" y="1000246"/>
                </a:lnTo>
                <a:lnTo>
                  <a:pt x="366807" y="1000873"/>
                </a:lnTo>
                <a:lnTo>
                  <a:pt x="354525" y="1000508"/>
                </a:lnTo>
                <a:lnTo>
                  <a:pt x="342570" y="999661"/>
                </a:lnTo>
                <a:lnTo>
                  <a:pt x="330995" y="998308"/>
                </a:lnTo>
                <a:lnTo>
                  <a:pt x="319854" y="996429"/>
                </a:lnTo>
                <a:lnTo>
                  <a:pt x="309199" y="994000"/>
                </a:lnTo>
              </a:path>
            </a:pathLst>
          </a:custGeom>
          <a:ln w="6934">
            <a:solidFill>
              <a:srgbClr val="010101"/>
            </a:solidFill>
            <a:prstDash val="dash"/>
          </a:ln>
        </p:spPr>
        <p:txBody>
          <a:bodyPr wrap="square" lIns="0" tIns="0" rIns="0" bIns="0" rtlCol="0">
            <a:noAutofit/>
          </a:bodyPr>
          <a:lstStyle/>
          <a:p>
            <a:endParaRPr/>
          </a:p>
        </p:txBody>
      </p:sp>
      <p:sp>
        <p:nvSpPr>
          <p:cNvPr id="47" name="object 47"/>
          <p:cNvSpPr/>
          <p:nvPr/>
        </p:nvSpPr>
        <p:spPr>
          <a:xfrm>
            <a:off x="5748313" y="2087203"/>
            <a:ext cx="599935" cy="349586"/>
          </a:xfrm>
          <a:custGeom>
            <a:avLst/>
            <a:gdLst/>
            <a:ahLst/>
            <a:cxnLst/>
            <a:rect l="l" t="t" r="r" b="b"/>
            <a:pathLst>
              <a:path w="700757" h="385839">
                <a:moveTo>
                  <a:pt x="210400" y="382777"/>
                </a:moveTo>
                <a:lnTo>
                  <a:pt x="193686" y="384209"/>
                </a:lnTo>
                <a:lnTo>
                  <a:pt x="178179" y="385217"/>
                </a:lnTo>
                <a:lnTo>
                  <a:pt x="163762" y="385771"/>
                </a:lnTo>
                <a:lnTo>
                  <a:pt x="150320" y="385839"/>
                </a:lnTo>
                <a:lnTo>
                  <a:pt x="137738" y="385390"/>
                </a:lnTo>
                <a:lnTo>
                  <a:pt x="93708" y="377791"/>
                </a:lnTo>
                <a:lnTo>
                  <a:pt x="59479" y="358909"/>
                </a:lnTo>
                <a:lnTo>
                  <a:pt x="34713" y="327644"/>
                </a:lnTo>
                <a:lnTo>
                  <a:pt x="12825" y="281524"/>
                </a:lnTo>
                <a:lnTo>
                  <a:pt x="1439" y="244298"/>
                </a:lnTo>
                <a:lnTo>
                  <a:pt x="0" y="221305"/>
                </a:lnTo>
                <a:lnTo>
                  <a:pt x="1486" y="210266"/>
                </a:lnTo>
                <a:lnTo>
                  <a:pt x="21610" y="167521"/>
                </a:lnTo>
                <a:lnTo>
                  <a:pt x="49698" y="137605"/>
                </a:lnTo>
                <a:lnTo>
                  <a:pt x="84692" y="111859"/>
                </a:lnTo>
                <a:lnTo>
                  <a:pt x="128049" y="85614"/>
                </a:lnTo>
                <a:lnTo>
                  <a:pt x="164394" y="67135"/>
                </a:lnTo>
                <a:lnTo>
                  <a:pt x="202724" y="50884"/>
                </a:lnTo>
                <a:lnTo>
                  <a:pt x="239821" y="38487"/>
                </a:lnTo>
                <a:lnTo>
                  <a:pt x="288118" y="25716"/>
                </a:lnTo>
                <a:lnTo>
                  <a:pt x="327298" y="17136"/>
                </a:lnTo>
                <a:lnTo>
                  <a:pt x="367413" y="9867"/>
                </a:lnTo>
                <a:lnTo>
                  <a:pt x="407026" y="4318"/>
                </a:lnTo>
                <a:lnTo>
                  <a:pt x="456576" y="299"/>
                </a:lnTo>
                <a:lnTo>
                  <a:pt x="468025" y="0"/>
                </a:lnTo>
                <a:lnTo>
                  <a:pt x="478992" y="12"/>
                </a:lnTo>
                <a:lnTo>
                  <a:pt x="522569" y="3169"/>
                </a:lnTo>
                <a:lnTo>
                  <a:pt x="564363" y="10644"/>
                </a:lnTo>
                <a:lnTo>
                  <a:pt x="602594" y="21547"/>
                </a:lnTo>
                <a:lnTo>
                  <a:pt x="644944" y="39881"/>
                </a:lnTo>
                <a:lnTo>
                  <a:pt x="675928" y="65111"/>
                </a:lnTo>
                <a:lnTo>
                  <a:pt x="695063" y="100155"/>
                </a:lnTo>
                <a:lnTo>
                  <a:pt x="700757" y="136098"/>
                </a:lnTo>
                <a:lnTo>
                  <a:pt x="700422" y="147343"/>
                </a:lnTo>
                <a:lnTo>
                  <a:pt x="687620" y="192972"/>
                </a:lnTo>
                <a:lnTo>
                  <a:pt x="665097" y="224504"/>
                </a:lnTo>
                <a:lnTo>
                  <a:pt x="632782" y="251570"/>
                </a:lnTo>
                <a:lnTo>
                  <a:pt x="592600" y="277427"/>
                </a:lnTo>
                <a:lnTo>
                  <a:pt x="548447" y="300661"/>
                </a:lnTo>
                <a:lnTo>
                  <a:pt x="511929" y="316268"/>
                </a:lnTo>
                <a:lnTo>
                  <a:pt x="485651" y="325770"/>
                </a:lnTo>
              </a:path>
            </a:pathLst>
          </a:custGeom>
          <a:ln w="6934">
            <a:solidFill>
              <a:srgbClr val="010101"/>
            </a:solidFill>
            <a:prstDash val="dash"/>
          </a:ln>
        </p:spPr>
        <p:txBody>
          <a:bodyPr wrap="square" lIns="0" tIns="0" rIns="0" bIns="0" rtlCol="0">
            <a:noAutofit/>
          </a:bodyPr>
          <a:lstStyle/>
          <a:p>
            <a:endParaRPr/>
          </a:p>
        </p:txBody>
      </p:sp>
      <p:sp>
        <p:nvSpPr>
          <p:cNvPr id="48" name="object 48"/>
          <p:cNvSpPr/>
          <p:nvPr/>
        </p:nvSpPr>
        <p:spPr>
          <a:xfrm>
            <a:off x="4912351" y="3411217"/>
            <a:ext cx="907625" cy="332831"/>
          </a:xfrm>
          <a:custGeom>
            <a:avLst/>
            <a:gdLst/>
            <a:ahLst/>
            <a:cxnLst/>
            <a:rect l="l" t="t" r="r" b="b"/>
            <a:pathLst>
              <a:path w="1060157" h="367347">
                <a:moveTo>
                  <a:pt x="930224" y="367347"/>
                </a:moveTo>
                <a:lnTo>
                  <a:pt x="959144" y="336109"/>
                </a:lnTo>
                <a:lnTo>
                  <a:pt x="986740" y="303509"/>
                </a:lnTo>
                <a:lnTo>
                  <a:pt x="1011368" y="272009"/>
                </a:lnTo>
                <a:lnTo>
                  <a:pt x="1036747" y="235972"/>
                </a:lnTo>
                <a:lnTo>
                  <a:pt x="1058762" y="194995"/>
                </a:lnTo>
                <a:lnTo>
                  <a:pt x="1060157" y="186555"/>
                </a:lnTo>
                <a:lnTo>
                  <a:pt x="1058108" y="180074"/>
                </a:lnTo>
                <a:lnTo>
                  <a:pt x="1052333" y="175160"/>
                </a:lnTo>
                <a:lnTo>
                  <a:pt x="1044767" y="173014"/>
                </a:lnTo>
                <a:lnTo>
                  <a:pt x="1035880" y="171947"/>
                </a:lnTo>
                <a:lnTo>
                  <a:pt x="1025780" y="171773"/>
                </a:lnTo>
                <a:lnTo>
                  <a:pt x="1014579" y="172306"/>
                </a:lnTo>
                <a:lnTo>
                  <a:pt x="1002386" y="173360"/>
                </a:lnTo>
                <a:lnTo>
                  <a:pt x="989311" y="174749"/>
                </a:lnTo>
                <a:lnTo>
                  <a:pt x="975463" y="176287"/>
                </a:lnTo>
                <a:lnTo>
                  <a:pt x="960953" y="177788"/>
                </a:lnTo>
                <a:lnTo>
                  <a:pt x="945891" y="179066"/>
                </a:lnTo>
                <a:lnTo>
                  <a:pt x="930386" y="179934"/>
                </a:lnTo>
                <a:lnTo>
                  <a:pt x="918361" y="179947"/>
                </a:lnTo>
                <a:lnTo>
                  <a:pt x="906182" y="179894"/>
                </a:lnTo>
                <a:lnTo>
                  <a:pt x="856218" y="179109"/>
                </a:lnTo>
                <a:lnTo>
                  <a:pt x="817821" y="178024"/>
                </a:lnTo>
                <a:lnTo>
                  <a:pt x="779050" y="176627"/>
                </a:lnTo>
                <a:lnTo>
                  <a:pt x="740284" y="175023"/>
                </a:lnTo>
                <a:lnTo>
                  <a:pt x="701898" y="173313"/>
                </a:lnTo>
                <a:lnTo>
                  <a:pt x="689788" y="172839"/>
                </a:lnTo>
                <a:lnTo>
                  <a:pt x="639428" y="171917"/>
                </a:lnTo>
                <a:lnTo>
                  <a:pt x="626499" y="171799"/>
                </a:lnTo>
                <a:lnTo>
                  <a:pt x="613492" y="171675"/>
                </a:lnTo>
                <a:lnTo>
                  <a:pt x="574282" y="170998"/>
                </a:lnTo>
                <a:lnTo>
                  <a:pt x="535384" y="169320"/>
                </a:lnTo>
                <a:lnTo>
                  <a:pt x="485328" y="164306"/>
                </a:lnTo>
                <a:lnTo>
                  <a:pt x="435876" y="153446"/>
                </a:lnTo>
                <a:lnTo>
                  <a:pt x="388869" y="135833"/>
                </a:lnTo>
                <a:lnTo>
                  <a:pt x="344601" y="114850"/>
                </a:lnTo>
                <a:lnTo>
                  <a:pt x="333519" y="109396"/>
                </a:lnTo>
                <a:lnTo>
                  <a:pt x="322313" y="103944"/>
                </a:lnTo>
                <a:lnTo>
                  <a:pt x="287360" y="88020"/>
                </a:lnTo>
                <a:lnTo>
                  <a:pt x="250015" y="73935"/>
                </a:lnTo>
                <a:lnTo>
                  <a:pt x="212298" y="61435"/>
                </a:lnTo>
                <a:lnTo>
                  <a:pt x="173675" y="49302"/>
                </a:lnTo>
                <a:lnTo>
                  <a:pt x="134316" y="37496"/>
                </a:lnTo>
                <a:lnTo>
                  <a:pt x="94393" y="25978"/>
                </a:lnTo>
                <a:lnTo>
                  <a:pt x="54075" y="14708"/>
                </a:lnTo>
                <a:lnTo>
                  <a:pt x="13534" y="3647"/>
                </a:lnTo>
                <a:lnTo>
                  <a:pt x="0" y="0"/>
                </a:lnTo>
              </a:path>
            </a:pathLst>
          </a:custGeom>
          <a:ln w="6934">
            <a:solidFill>
              <a:srgbClr val="010101"/>
            </a:solidFill>
            <a:prstDash val="dash"/>
          </a:ln>
        </p:spPr>
        <p:txBody>
          <a:bodyPr wrap="square" lIns="0" tIns="0" rIns="0" bIns="0" rtlCol="0">
            <a:noAutofit/>
          </a:bodyPr>
          <a:lstStyle/>
          <a:p>
            <a:endParaRPr/>
          </a:p>
        </p:txBody>
      </p:sp>
      <p:sp>
        <p:nvSpPr>
          <p:cNvPr id="49" name="object 49"/>
          <p:cNvSpPr/>
          <p:nvPr/>
        </p:nvSpPr>
        <p:spPr>
          <a:xfrm>
            <a:off x="4912346" y="3910460"/>
            <a:ext cx="630961" cy="430174"/>
          </a:xfrm>
          <a:custGeom>
            <a:avLst/>
            <a:gdLst/>
            <a:ahLst/>
            <a:cxnLst/>
            <a:rect l="l" t="t" r="r" b="b"/>
            <a:pathLst>
              <a:path w="736997" h="474785">
                <a:moveTo>
                  <a:pt x="0" y="474785"/>
                </a:moveTo>
                <a:lnTo>
                  <a:pt x="19980" y="442150"/>
                </a:lnTo>
                <a:lnTo>
                  <a:pt x="40843" y="410175"/>
                </a:lnTo>
                <a:lnTo>
                  <a:pt x="71562" y="369716"/>
                </a:lnTo>
                <a:lnTo>
                  <a:pt x="97926" y="341858"/>
                </a:lnTo>
                <a:lnTo>
                  <a:pt x="135579" y="310414"/>
                </a:lnTo>
                <a:lnTo>
                  <a:pt x="173792" y="284223"/>
                </a:lnTo>
                <a:lnTo>
                  <a:pt x="218003" y="260112"/>
                </a:lnTo>
                <a:lnTo>
                  <a:pt x="258368" y="241486"/>
                </a:lnTo>
                <a:lnTo>
                  <a:pt x="299375" y="226088"/>
                </a:lnTo>
                <a:lnTo>
                  <a:pt x="346133" y="211660"/>
                </a:lnTo>
                <a:lnTo>
                  <a:pt x="396220" y="197454"/>
                </a:lnTo>
                <a:lnTo>
                  <a:pt x="413237" y="192639"/>
                </a:lnTo>
                <a:lnTo>
                  <a:pt x="463998" y="177564"/>
                </a:lnTo>
                <a:lnTo>
                  <a:pt x="512440" y="160963"/>
                </a:lnTo>
                <a:lnTo>
                  <a:pt x="556143" y="142088"/>
                </a:lnTo>
                <a:lnTo>
                  <a:pt x="595730" y="119426"/>
                </a:lnTo>
                <a:lnTo>
                  <a:pt x="629528" y="96238"/>
                </a:lnTo>
                <a:lnTo>
                  <a:pt x="667092" y="65400"/>
                </a:lnTo>
                <a:lnTo>
                  <a:pt x="701095" y="33675"/>
                </a:lnTo>
                <a:lnTo>
                  <a:pt x="709679" y="25480"/>
                </a:lnTo>
                <a:lnTo>
                  <a:pt x="718467" y="17147"/>
                </a:lnTo>
                <a:lnTo>
                  <a:pt x="727545" y="8659"/>
                </a:lnTo>
                <a:lnTo>
                  <a:pt x="736997" y="0"/>
                </a:lnTo>
              </a:path>
            </a:pathLst>
          </a:custGeom>
          <a:ln w="6934">
            <a:solidFill>
              <a:srgbClr val="010101"/>
            </a:solidFill>
            <a:prstDash val="dash"/>
          </a:ln>
        </p:spPr>
        <p:txBody>
          <a:bodyPr wrap="square" lIns="0" tIns="0" rIns="0" bIns="0" rtlCol="0">
            <a:noAutofit/>
          </a:bodyPr>
          <a:lstStyle/>
          <a:p>
            <a:endParaRPr/>
          </a:p>
        </p:txBody>
      </p:sp>
      <p:sp>
        <p:nvSpPr>
          <p:cNvPr id="50" name="object 50"/>
          <p:cNvSpPr txBox="1"/>
          <p:nvPr/>
        </p:nvSpPr>
        <p:spPr>
          <a:xfrm rot="18780000">
            <a:off x="7086789" y="3546791"/>
            <a:ext cx="231242" cy="123406"/>
          </a:xfrm>
          <a:prstGeom prst="rect">
            <a:avLst/>
          </a:prstGeom>
        </p:spPr>
        <p:txBody>
          <a:bodyPr vert="horz" wrap="square" lIns="0" tIns="0" rIns="0" bIns="0" rtlCol="0">
            <a:noAutofit/>
          </a:bodyPr>
          <a:lstStyle/>
          <a:p>
            <a:pPr>
              <a:lnSpc>
                <a:spcPts val="995"/>
              </a:lnSpc>
            </a:pPr>
            <a:r>
              <a:rPr sz="800" spc="13" dirty="0">
                <a:latin typeface="Arial"/>
                <a:cs typeface="Arial"/>
              </a:rPr>
              <a:t>250</a:t>
            </a:r>
            <a:endParaRPr sz="800">
              <a:latin typeface="Arial"/>
              <a:cs typeface="Arial"/>
            </a:endParaRPr>
          </a:p>
        </p:txBody>
      </p:sp>
      <p:sp>
        <p:nvSpPr>
          <p:cNvPr id="51" name="object 51"/>
          <p:cNvSpPr txBox="1"/>
          <p:nvPr/>
        </p:nvSpPr>
        <p:spPr>
          <a:xfrm rot="19080000">
            <a:off x="6791211" y="3578166"/>
            <a:ext cx="217608" cy="130601"/>
          </a:xfrm>
          <a:prstGeom prst="rect">
            <a:avLst/>
          </a:prstGeom>
        </p:spPr>
        <p:txBody>
          <a:bodyPr vert="horz" wrap="square" lIns="0" tIns="0" rIns="0" bIns="0" rtlCol="0">
            <a:noAutofit/>
          </a:bodyPr>
          <a:lstStyle/>
          <a:p>
            <a:pPr>
              <a:lnSpc>
                <a:spcPts val="995"/>
              </a:lnSpc>
            </a:pPr>
            <a:r>
              <a:rPr sz="800" spc="13" dirty="0">
                <a:latin typeface="Arial"/>
                <a:cs typeface="Arial"/>
              </a:rPr>
              <a:t>200</a:t>
            </a:r>
            <a:endParaRPr sz="800">
              <a:latin typeface="Arial"/>
              <a:cs typeface="Arial"/>
            </a:endParaRPr>
          </a:p>
        </p:txBody>
      </p:sp>
      <p:sp>
        <p:nvSpPr>
          <p:cNvPr id="52" name="object 52"/>
          <p:cNvSpPr txBox="1"/>
          <p:nvPr/>
        </p:nvSpPr>
        <p:spPr>
          <a:xfrm rot="19080000">
            <a:off x="5515065" y="3756405"/>
            <a:ext cx="218502" cy="130601"/>
          </a:xfrm>
          <a:prstGeom prst="rect">
            <a:avLst/>
          </a:prstGeom>
        </p:spPr>
        <p:txBody>
          <a:bodyPr vert="horz" wrap="square" lIns="0" tIns="0" rIns="0" bIns="0" rtlCol="0">
            <a:noAutofit/>
          </a:bodyPr>
          <a:lstStyle/>
          <a:p>
            <a:pPr>
              <a:lnSpc>
                <a:spcPts val="995"/>
              </a:lnSpc>
            </a:pPr>
            <a:r>
              <a:rPr sz="800" spc="13" dirty="0">
                <a:latin typeface="Arial"/>
                <a:cs typeface="Arial"/>
              </a:rPr>
              <a:t>100</a:t>
            </a:r>
            <a:endParaRPr sz="800">
              <a:latin typeface="Arial"/>
              <a:cs typeface="Arial"/>
            </a:endParaRPr>
          </a:p>
        </p:txBody>
      </p:sp>
      <p:sp>
        <p:nvSpPr>
          <p:cNvPr id="53" name="object 53"/>
          <p:cNvSpPr txBox="1"/>
          <p:nvPr/>
        </p:nvSpPr>
        <p:spPr>
          <a:xfrm rot="19320000">
            <a:off x="6270804" y="3493271"/>
            <a:ext cx="217161" cy="130601"/>
          </a:xfrm>
          <a:prstGeom prst="rect">
            <a:avLst/>
          </a:prstGeom>
        </p:spPr>
        <p:txBody>
          <a:bodyPr vert="horz" wrap="square" lIns="0" tIns="0" rIns="0" bIns="0" rtlCol="0">
            <a:noAutofit/>
          </a:bodyPr>
          <a:lstStyle/>
          <a:p>
            <a:pPr>
              <a:lnSpc>
                <a:spcPts val="995"/>
              </a:lnSpc>
            </a:pPr>
            <a:r>
              <a:rPr sz="800" spc="13" dirty="0">
                <a:latin typeface="Arial"/>
                <a:cs typeface="Arial"/>
              </a:rPr>
              <a:t>150</a:t>
            </a:r>
            <a:endParaRPr sz="800">
              <a:latin typeface="Arial"/>
              <a:cs typeface="Arial"/>
            </a:endParaRPr>
          </a:p>
        </p:txBody>
      </p:sp>
      <p:sp>
        <p:nvSpPr>
          <p:cNvPr id="54" name="object 54"/>
          <p:cNvSpPr txBox="1"/>
          <p:nvPr/>
        </p:nvSpPr>
        <p:spPr>
          <a:xfrm rot="3240000">
            <a:off x="5325547" y="2737077"/>
            <a:ext cx="233357" cy="103291"/>
          </a:xfrm>
          <a:prstGeom prst="rect">
            <a:avLst/>
          </a:prstGeom>
        </p:spPr>
        <p:txBody>
          <a:bodyPr vert="horz" wrap="square" lIns="0" tIns="0" rIns="0" bIns="0" rtlCol="0">
            <a:noAutofit/>
          </a:bodyPr>
          <a:lstStyle/>
          <a:p>
            <a:pPr>
              <a:lnSpc>
                <a:spcPct val="100000"/>
              </a:lnSpc>
            </a:pPr>
            <a:r>
              <a:rPr sz="800" spc="13" dirty="0">
                <a:latin typeface="Arial"/>
                <a:cs typeface="Arial"/>
              </a:rPr>
              <a:t>200</a:t>
            </a:r>
            <a:endParaRPr sz="800">
              <a:latin typeface="Arial"/>
              <a:cs typeface="Arial"/>
            </a:endParaRPr>
          </a:p>
        </p:txBody>
      </p:sp>
      <p:sp>
        <p:nvSpPr>
          <p:cNvPr id="55" name="object 55"/>
          <p:cNvSpPr txBox="1"/>
          <p:nvPr/>
        </p:nvSpPr>
        <p:spPr>
          <a:xfrm rot="20640000">
            <a:off x="5936236" y="2337715"/>
            <a:ext cx="217608" cy="130601"/>
          </a:xfrm>
          <a:prstGeom prst="rect">
            <a:avLst/>
          </a:prstGeom>
        </p:spPr>
        <p:txBody>
          <a:bodyPr vert="horz" wrap="square" lIns="0" tIns="0" rIns="0" bIns="0" rtlCol="0">
            <a:noAutofit/>
          </a:bodyPr>
          <a:lstStyle/>
          <a:p>
            <a:pPr>
              <a:lnSpc>
                <a:spcPts val="995"/>
              </a:lnSpc>
            </a:pPr>
            <a:r>
              <a:rPr sz="800" spc="13" dirty="0">
                <a:latin typeface="Arial"/>
                <a:cs typeface="Arial"/>
              </a:rPr>
              <a:t>300</a:t>
            </a:r>
            <a:endParaRPr sz="800">
              <a:latin typeface="Arial"/>
              <a:cs typeface="Arial"/>
            </a:endParaRPr>
          </a:p>
        </p:txBody>
      </p:sp>
      <p:sp>
        <p:nvSpPr>
          <p:cNvPr id="56" name="object 56"/>
          <p:cNvSpPr/>
          <p:nvPr/>
        </p:nvSpPr>
        <p:spPr>
          <a:xfrm>
            <a:off x="4899925" y="4294945"/>
            <a:ext cx="2828485" cy="0"/>
          </a:xfrm>
          <a:custGeom>
            <a:avLst/>
            <a:gdLst/>
            <a:ahLst/>
            <a:cxnLst/>
            <a:rect l="l" t="t" r="r" b="b"/>
            <a:pathLst>
              <a:path w="3303828">
                <a:moveTo>
                  <a:pt x="3303828" y="0"/>
                </a:moveTo>
                <a:lnTo>
                  <a:pt x="0" y="0"/>
                </a:lnTo>
              </a:path>
            </a:pathLst>
          </a:custGeom>
          <a:ln w="6934">
            <a:solidFill>
              <a:srgbClr val="000000"/>
            </a:solidFill>
          </a:ln>
        </p:spPr>
        <p:txBody>
          <a:bodyPr wrap="square" lIns="0" tIns="0" rIns="0" bIns="0" rtlCol="0">
            <a:noAutofit/>
          </a:bodyPr>
          <a:lstStyle/>
          <a:p>
            <a:endParaRPr/>
          </a:p>
        </p:txBody>
      </p:sp>
      <p:sp>
        <p:nvSpPr>
          <p:cNvPr id="57" name="object 57"/>
          <p:cNvSpPr/>
          <p:nvPr/>
        </p:nvSpPr>
        <p:spPr>
          <a:xfrm>
            <a:off x="4903435" y="1662282"/>
            <a:ext cx="2823028" cy="3052005"/>
          </a:xfrm>
          <a:custGeom>
            <a:avLst/>
            <a:gdLst/>
            <a:ahLst/>
            <a:cxnLst/>
            <a:rect l="l" t="t" r="r" b="b"/>
            <a:pathLst>
              <a:path w="3297453" h="3368509">
                <a:moveTo>
                  <a:pt x="3297453" y="3368509"/>
                </a:moveTo>
                <a:lnTo>
                  <a:pt x="0" y="3368509"/>
                </a:lnTo>
                <a:lnTo>
                  <a:pt x="0" y="0"/>
                </a:lnTo>
                <a:lnTo>
                  <a:pt x="3297453" y="0"/>
                </a:lnTo>
                <a:lnTo>
                  <a:pt x="3297453" y="3368509"/>
                </a:lnTo>
                <a:close/>
              </a:path>
            </a:pathLst>
          </a:custGeom>
          <a:ln w="6934">
            <a:solidFill>
              <a:srgbClr val="010101"/>
            </a:solidFill>
          </a:ln>
        </p:spPr>
        <p:txBody>
          <a:bodyPr wrap="square" lIns="0" tIns="0" rIns="0" bIns="0" rtlCol="0">
            <a:noAutofit/>
          </a:bodyPr>
          <a:lstStyle/>
          <a:p>
            <a:endParaRPr/>
          </a:p>
        </p:txBody>
      </p:sp>
      <p:sp>
        <p:nvSpPr>
          <p:cNvPr id="58" name="object 58"/>
          <p:cNvSpPr/>
          <p:nvPr/>
        </p:nvSpPr>
        <p:spPr>
          <a:xfrm>
            <a:off x="4903620" y="4840729"/>
            <a:ext cx="838649" cy="50238"/>
          </a:xfrm>
          <a:custGeom>
            <a:avLst/>
            <a:gdLst/>
            <a:ahLst/>
            <a:cxnLst/>
            <a:rect l="l" t="t" r="r" b="b"/>
            <a:pathLst>
              <a:path w="979589" h="55448">
                <a:moveTo>
                  <a:pt x="0" y="0"/>
                </a:moveTo>
                <a:lnTo>
                  <a:pt x="0" y="55448"/>
                </a:lnTo>
                <a:lnTo>
                  <a:pt x="979589" y="55448"/>
                </a:lnTo>
                <a:lnTo>
                  <a:pt x="979589" y="0"/>
                </a:lnTo>
              </a:path>
            </a:pathLst>
          </a:custGeom>
          <a:ln w="6934">
            <a:solidFill>
              <a:srgbClr val="000000"/>
            </a:solidFill>
          </a:ln>
        </p:spPr>
        <p:txBody>
          <a:bodyPr wrap="square" lIns="0" tIns="0" rIns="0" bIns="0" rtlCol="0">
            <a:noAutofit/>
          </a:bodyPr>
          <a:lstStyle/>
          <a:p>
            <a:endParaRPr/>
          </a:p>
        </p:txBody>
      </p:sp>
      <p:sp>
        <p:nvSpPr>
          <p:cNvPr id="59" name="object 59"/>
          <p:cNvSpPr/>
          <p:nvPr/>
        </p:nvSpPr>
        <p:spPr>
          <a:xfrm>
            <a:off x="7599327" y="1971908"/>
            <a:ext cx="0" cy="372345"/>
          </a:xfrm>
          <a:custGeom>
            <a:avLst/>
            <a:gdLst/>
            <a:ahLst/>
            <a:cxnLst/>
            <a:rect l="l" t="t" r="r" b="b"/>
            <a:pathLst>
              <a:path h="410959">
                <a:moveTo>
                  <a:pt x="0" y="0"/>
                </a:moveTo>
                <a:lnTo>
                  <a:pt x="0" y="410959"/>
                </a:lnTo>
              </a:path>
            </a:pathLst>
          </a:custGeom>
          <a:ln w="13868">
            <a:solidFill>
              <a:srgbClr val="000000"/>
            </a:solidFill>
          </a:ln>
        </p:spPr>
        <p:txBody>
          <a:bodyPr wrap="square" lIns="0" tIns="0" rIns="0" bIns="0" rtlCol="0">
            <a:noAutofit/>
          </a:bodyPr>
          <a:lstStyle/>
          <a:p>
            <a:endParaRPr/>
          </a:p>
        </p:txBody>
      </p:sp>
      <p:sp>
        <p:nvSpPr>
          <p:cNvPr id="60" name="object 60"/>
          <p:cNvSpPr/>
          <p:nvPr/>
        </p:nvSpPr>
        <p:spPr>
          <a:xfrm>
            <a:off x="7555912" y="1892098"/>
            <a:ext cx="86830" cy="112466"/>
          </a:xfrm>
          <a:custGeom>
            <a:avLst/>
            <a:gdLst/>
            <a:ahLst/>
            <a:cxnLst/>
            <a:rect l="l" t="t" r="r" b="b"/>
            <a:pathLst>
              <a:path w="101422" h="124129">
                <a:moveTo>
                  <a:pt x="50711" y="0"/>
                </a:moveTo>
                <a:lnTo>
                  <a:pt x="0" y="124129"/>
                </a:lnTo>
                <a:lnTo>
                  <a:pt x="50711" y="94665"/>
                </a:lnTo>
                <a:lnTo>
                  <a:pt x="89385" y="94665"/>
                </a:lnTo>
                <a:lnTo>
                  <a:pt x="50711" y="0"/>
                </a:lnTo>
                <a:close/>
              </a:path>
              <a:path w="101422" h="124129">
                <a:moveTo>
                  <a:pt x="89385" y="94665"/>
                </a:moveTo>
                <a:lnTo>
                  <a:pt x="50711" y="94665"/>
                </a:lnTo>
                <a:lnTo>
                  <a:pt x="101422" y="124129"/>
                </a:lnTo>
                <a:lnTo>
                  <a:pt x="89385" y="94665"/>
                </a:lnTo>
                <a:close/>
              </a:path>
            </a:pathLst>
          </a:custGeom>
          <a:solidFill>
            <a:srgbClr val="000000"/>
          </a:solidFill>
        </p:spPr>
        <p:txBody>
          <a:bodyPr wrap="square" lIns="0" tIns="0" rIns="0" bIns="0" rtlCol="0">
            <a:noAutofit/>
          </a:bodyPr>
          <a:lstStyle/>
          <a:p>
            <a:endParaRPr/>
          </a:p>
        </p:txBody>
      </p:sp>
      <p:sp>
        <p:nvSpPr>
          <p:cNvPr id="61" name="object 61"/>
          <p:cNvSpPr txBox="1"/>
          <p:nvPr/>
        </p:nvSpPr>
        <p:spPr>
          <a:xfrm>
            <a:off x="539553" y="1457811"/>
            <a:ext cx="7182324" cy="1987209"/>
          </a:xfrm>
          <a:prstGeom prst="rect">
            <a:avLst/>
          </a:prstGeom>
        </p:spPr>
        <p:txBody>
          <a:bodyPr vert="horz" wrap="square" lIns="0" tIns="0" rIns="0" bIns="0" rtlCol="0">
            <a:noAutofit/>
          </a:bodyPr>
          <a:lstStyle/>
          <a:p>
            <a:pPr marR="11135" algn="r"/>
            <a:endParaRPr sz="800" dirty="0">
              <a:latin typeface="Times New Roman"/>
              <a:cs typeface="Times New Roman"/>
            </a:endParaRPr>
          </a:p>
          <a:p>
            <a:pPr>
              <a:lnSpc>
                <a:spcPts val="658"/>
              </a:lnSpc>
              <a:spcBef>
                <a:spcPts val="18"/>
              </a:spcBef>
            </a:pPr>
            <a:endParaRPr sz="700" dirty="0"/>
          </a:p>
          <a:p>
            <a:pPr marL="11135" marR="4731971" algn="just">
              <a:lnSpc>
                <a:spcPct val="111100"/>
              </a:lnSpc>
            </a:pPr>
            <a:r>
              <a:rPr sz="2000" dirty="0">
                <a:cs typeface="Arial"/>
              </a:rPr>
              <a:t>Provided </a:t>
            </a:r>
            <a:r>
              <a:rPr sz="2000" spc="4" dirty="0">
                <a:cs typeface="Arial"/>
              </a:rPr>
              <a:t> </a:t>
            </a:r>
            <a:r>
              <a:rPr sz="2000" dirty="0">
                <a:cs typeface="Arial"/>
              </a:rPr>
              <a:t>the </a:t>
            </a:r>
            <a:r>
              <a:rPr sz="2000" spc="4" dirty="0">
                <a:cs typeface="Arial"/>
              </a:rPr>
              <a:t> </a:t>
            </a:r>
            <a:r>
              <a:rPr sz="2000" dirty="0">
                <a:cs typeface="Arial"/>
              </a:rPr>
              <a:t>section </a:t>
            </a:r>
            <a:r>
              <a:rPr sz="2000" spc="4" dirty="0">
                <a:cs typeface="Arial"/>
              </a:rPr>
              <a:t> </a:t>
            </a:r>
            <a:r>
              <a:rPr sz="2000" dirty="0">
                <a:cs typeface="Arial"/>
              </a:rPr>
              <a:t>is </a:t>
            </a:r>
            <a:r>
              <a:rPr sz="2000" spc="4" dirty="0">
                <a:cs typeface="Arial"/>
              </a:rPr>
              <a:t> </a:t>
            </a:r>
            <a:r>
              <a:rPr sz="2000" dirty="0">
                <a:cs typeface="Arial"/>
              </a:rPr>
              <a:t>true </a:t>
            </a:r>
            <a:r>
              <a:rPr sz="2000" spc="4" dirty="0">
                <a:cs typeface="Arial"/>
              </a:rPr>
              <a:t> </a:t>
            </a:r>
            <a:r>
              <a:rPr sz="2000" dirty="0">
                <a:cs typeface="Arial"/>
              </a:rPr>
              <a:t>scale, </a:t>
            </a:r>
            <a:r>
              <a:rPr sz="2000" spc="4" dirty="0">
                <a:cs typeface="Arial"/>
              </a:rPr>
              <a:t> </a:t>
            </a:r>
            <a:r>
              <a:rPr sz="2000" dirty="0">
                <a:cs typeface="Arial"/>
              </a:rPr>
              <a:t>the </a:t>
            </a:r>
            <a:r>
              <a:rPr sz="2000" spc="4" dirty="0">
                <a:cs typeface="Arial"/>
              </a:rPr>
              <a:t> </a:t>
            </a:r>
            <a:r>
              <a:rPr sz="2000" dirty="0">
                <a:cs typeface="Arial"/>
              </a:rPr>
              <a:t>throw </a:t>
            </a:r>
            <a:r>
              <a:rPr sz="2000" spc="-4" dirty="0">
                <a:cs typeface="Arial"/>
              </a:rPr>
              <a:t>of </a:t>
            </a:r>
            <a:r>
              <a:rPr sz="2000" spc="-48" dirty="0">
                <a:cs typeface="Arial"/>
              </a:rPr>
              <a:t> </a:t>
            </a:r>
            <a:r>
              <a:rPr sz="2000" dirty="0">
                <a:cs typeface="Arial"/>
              </a:rPr>
              <a:t>the </a:t>
            </a:r>
            <a:r>
              <a:rPr sz="2000" spc="-48" dirty="0">
                <a:cs typeface="Arial"/>
              </a:rPr>
              <a:t> </a:t>
            </a:r>
            <a:r>
              <a:rPr sz="2000" dirty="0">
                <a:cs typeface="Arial"/>
              </a:rPr>
              <a:t>fault </a:t>
            </a:r>
            <a:r>
              <a:rPr sz="2000" spc="-48" dirty="0">
                <a:cs typeface="Arial"/>
              </a:rPr>
              <a:t> </a:t>
            </a:r>
            <a:r>
              <a:rPr sz="2000" dirty="0">
                <a:cs typeface="Arial"/>
              </a:rPr>
              <a:t>can </a:t>
            </a:r>
            <a:r>
              <a:rPr sz="2000" spc="-48" dirty="0">
                <a:cs typeface="Arial"/>
              </a:rPr>
              <a:t> </a:t>
            </a:r>
            <a:r>
              <a:rPr sz="2000" dirty="0">
                <a:cs typeface="Arial"/>
              </a:rPr>
              <a:t>be </a:t>
            </a:r>
            <a:r>
              <a:rPr sz="2000" spc="-48" dirty="0">
                <a:cs typeface="Arial"/>
              </a:rPr>
              <a:t> </a:t>
            </a:r>
            <a:r>
              <a:rPr sz="2000" dirty="0">
                <a:cs typeface="Arial"/>
              </a:rPr>
              <a:t>measured </a:t>
            </a:r>
            <a:r>
              <a:rPr sz="2000" spc="-48" dirty="0">
                <a:cs typeface="Arial"/>
              </a:rPr>
              <a:t> </a:t>
            </a:r>
            <a:r>
              <a:rPr sz="2000" dirty="0">
                <a:cs typeface="Arial"/>
              </a:rPr>
              <a:t>directly </a:t>
            </a:r>
            <a:r>
              <a:rPr sz="2000" spc="-48" dirty="0">
                <a:cs typeface="Arial"/>
              </a:rPr>
              <a:t> </a:t>
            </a:r>
            <a:r>
              <a:rPr sz="2000" dirty="0">
                <a:cs typeface="Arial"/>
              </a:rPr>
              <a:t>from </a:t>
            </a:r>
            <a:r>
              <a:rPr sz="2000" spc="-48" dirty="0">
                <a:cs typeface="Arial"/>
              </a:rPr>
              <a:t> </a:t>
            </a:r>
            <a:r>
              <a:rPr sz="2000" spc="-4" dirty="0">
                <a:cs typeface="Arial"/>
              </a:rPr>
              <a:t>it. </a:t>
            </a:r>
            <a:endParaRPr lang="en-GB" sz="2000" spc="-4" dirty="0" smtClean="0">
              <a:cs typeface="Arial"/>
            </a:endParaRPr>
          </a:p>
          <a:p>
            <a:pPr marL="11135" marR="4731971" algn="just">
              <a:lnSpc>
                <a:spcPct val="111100"/>
              </a:lnSpc>
            </a:pPr>
            <a:endParaRPr lang="en-GB" sz="2000" spc="-4" dirty="0" smtClean="0">
              <a:cs typeface="Arial"/>
            </a:endParaRPr>
          </a:p>
          <a:p>
            <a:pPr marL="11135" marR="4731971" algn="just">
              <a:lnSpc>
                <a:spcPct val="111100"/>
              </a:lnSpc>
            </a:pPr>
            <a:r>
              <a:rPr sz="2000" dirty="0" smtClean="0">
                <a:cs typeface="Arial"/>
              </a:rPr>
              <a:t>The </a:t>
            </a:r>
            <a:r>
              <a:rPr sz="2000" spc="-145" dirty="0" smtClean="0">
                <a:cs typeface="Arial"/>
              </a:rPr>
              <a:t> </a:t>
            </a:r>
            <a:r>
              <a:rPr sz="2000" dirty="0">
                <a:cs typeface="Arial"/>
              </a:rPr>
              <a:t>dyke </a:t>
            </a:r>
            <a:r>
              <a:rPr sz="2000" spc="-145" dirty="0">
                <a:cs typeface="Arial"/>
              </a:rPr>
              <a:t> </a:t>
            </a:r>
            <a:r>
              <a:rPr sz="2000" dirty="0">
                <a:cs typeface="Arial"/>
              </a:rPr>
              <a:t>shows horizontal</a:t>
            </a:r>
            <a:r>
              <a:rPr sz="2000" spc="9" dirty="0">
                <a:cs typeface="Arial"/>
              </a:rPr>
              <a:t> </a:t>
            </a:r>
            <a:r>
              <a:rPr sz="2000" spc="-9" dirty="0">
                <a:cs typeface="Arial"/>
              </a:rPr>
              <a:t>o</a:t>
            </a:r>
            <a:r>
              <a:rPr sz="2000" spc="-26" dirty="0">
                <a:cs typeface="Arial"/>
              </a:rPr>
              <a:t>f</a:t>
            </a:r>
            <a:r>
              <a:rPr sz="2000" spc="-4" dirty="0">
                <a:cs typeface="Arial"/>
              </a:rPr>
              <a:t>fset</a:t>
            </a:r>
            <a:r>
              <a:rPr sz="2000" spc="9" dirty="0">
                <a:cs typeface="Arial"/>
              </a:rPr>
              <a:t> </a:t>
            </a:r>
            <a:r>
              <a:rPr sz="2000" dirty="0">
                <a:cs typeface="Arial"/>
              </a:rPr>
              <a:t>indicating</a:t>
            </a:r>
            <a:r>
              <a:rPr sz="2000" spc="9" dirty="0">
                <a:cs typeface="Arial"/>
              </a:rPr>
              <a:t> </a:t>
            </a:r>
            <a:r>
              <a:rPr sz="2000" b="1" dirty="0">
                <a:solidFill>
                  <a:srgbClr val="0070C0"/>
                </a:solidFill>
                <a:cs typeface="Arial"/>
              </a:rPr>
              <a:t>the</a:t>
            </a:r>
            <a:r>
              <a:rPr sz="2000" b="1" spc="9" dirty="0">
                <a:solidFill>
                  <a:srgbClr val="0070C0"/>
                </a:solidFill>
                <a:cs typeface="Arial"/>
              </a:rPr>
              <a:t> </a:t>
            </a:r>
            <a:r>
              <a:rPr sz="2000" b="1" dirty="0">
                <a:solidFill>
                  <a:srgbClr val="0070C0"/>
                </a:solidFill>
                <a:cs typeface="Arial"/>
              </a:rPr>
              <a:t>fault</a:t>
            </a:r>
            <a:r>
              <a:rPr sz="2000" b="1" spc="9" dirty="0">
                <a:solidFill>
                  <a:srgbClr val="0070C0"/>
                </a:solidFill>
                <a:cs typeface="Arial"/>
              </a:rPr>
              <a:t> </a:t>
            </a:r>
            <a:r>
              <a:rPr sz="2000" b="1" dirty="0">
                <a:solidFill>
                  <a:srgbClr val="0070C0"/>
                </a:solidFill>
                <a:cs typeface="Arial"/>
              </a:rPr>
              <a:t>is</a:t>
            </a:r>
            <a:r>
              <a:rPr sz="2000" b="1" spc="9" dirty="0">
                <a:solidFill>
                  <a:srgbClr val="0070C0"/>
                </a:solidFill>
                <a:cs typeface="Arial"/>
              </a:rPr>
              <a:t> </a:t>
            </a:r>
            <a:r>
              <a:rPr sz="2000" b="1" dirty="0">
                <a:solidFill>
                  <a:srgbClr val="0070C0"/>
                </a:solidFill>
                <a:cs typeface="Arial"/>
              </a:rPr>
              <a:t>an</a:t>
            </a:r>
            <a:r>
              <a:rPr sz="2000" b="1" spc="9" dirty="0">
                <a:solidFill>
                  <a:srgbClr val="0070C0"/>
                </a:solidFill>
                <a:cs typeface="Arial"/>
              </a:rPr>
              <a:t> </a:t>
            </a:r>
            <a:r>
              <a:rPr sz="2000" b="1" dirty="0">
                <a:solidFill>
                  <a:srgbClr val="0070C0"/>
                </a:solidFill>
                <a:cs typeface="Arial"/>
              </a:rPr>
              <a:t>oblique </a:t>
            </a:r>
            <a:r>
              <a:rPr lang="en-GB" sz="2000" b="1" dirty="0" smtClean="0">
                <a:solidFill>
                  <a:srgbClr val="0070C0"/>
                </a:solidFill>
                <a:cs typeface="Arial"/>
              </a:rPr>
              <a:t>normal </a:t>
            </a:r>
            <a:r>
              <a:rPr sz="2000" b="1" dirty="0" smtClean="0">
                <a:solidFill>
                  <a:srgbClr val="0070C0"/>
                </a:solidFill>
                <a:cs typeface="Arial"/>
              </a:rPr>
              <a:t>slip</a:t>
            </a:r>
            <a:r>
              <a:rPr sz="2000" b="1" spc="-4" dirty="0" smtClean="0">
                <a:solidFill>
                  <a:srgbClr val="0070C0"/>
                </a:solidFill>
                <a:cs typeface="Arial"/>
              </a:rPr>
              <a:t> </a:t>
            </a:r>
            <a:r>
              <a:rPr sz="2000" b="1" spc="-4" dirty="0">
                <a:solidFill>
                  <a:srgbClr val="0070C0"/>
                </a:solidFill>
                <a:cs typeface="Arial"/>
              </a:rPr>
              <a:t>fault.</a:t>
            </a:r>
            <a:endParaRPr sz="2000" b="1" dirty="0">
              <a:solidFill>
                <a:srgbClr val="0070C0"/>
              </a:solidFill>
              <a:cs typeface="Arial"/>
            </a:endParaRPr>
          </a:p>
        </p:txBody>
      </p:sp>
      <p:sp>
        <p:nvSpPr>
          <p:cNvPr id="68" name="object 68"/>
          <p:cNvSpPr txBox="1"/>
          <p:nvPr/>
        </p:nvSpPr>
        <p:spPr>
          <a:xfrm>
            <a:off x="4662392" y="5022567"/>
            <a:ext cx="200058" cy="100684"/>
          </a:xfrm>
          <a:prstGeom prst="rect">
            <a:avLst/>
          </a:prstGeom>
        </p:spPr>
        <p:txBody>
          <a:bodyPr vert="horz" wrap="square" lIns="0" tIns="0" rIns="0" bIns="0" rtlCol="0">
            <a:noAutofit/>
          </a:bodyPr>
          <a:lstStyle/>
          <a:p>
            <a:pPr marL="11135"/>
            <a:r>
              <a:rPr sz="600" dirty="0">
                <a:latin typeface="Arial"/>
                <a:cs typeface="Arial"/>
              </a:rPr>
              <a:t>400m</a:t>
            </a:r>
            <a:endParaRPr sz="600">
              <a:latin typeface="Arial"/>
              <a:cs typeface="Arial"/>
            </a:endParaRPr>
          </a:p>
        </p:txBody>
      </p:sp>
      <p:sp>
        <p:nvSpPr>
          <p:cNvPr id="69" name="object 69"/>
          <p:cNvSpPr txBox="1"/>
          <p:nvPr/>
        </p:nvSpPr>
        <p:spPr>
          <a:xfrm>
            <a:off x="7789546" y="5022567"/>
            <a:ext cx="200058" cy="100684"/>
          </a:xfrm>
          <a:prstGeom prst="rect">
            <a:avLst/>
          </a:prstGeom>
        </p:spPr>
        <p:txBody>
          <a:bodyPr vert="horz" wrap="square" lIns="0" tIns="0" rIns="0" bIns="0" rtlCol="0">
            <a:noAutofit/>
          </a:bodyPr>
          <a:lstStyle/>
          <a:p>
            <a:pPr marL="11135"/>
            <a:r>
              <a:rPr sz="600" dirty="0">
                <a:latin typeface="Arial"/>
                <a:cs typeface="Arial"/>
              </a:rPr>
              <a:t>400m</a:t>
            </a:r>
            <a:endParaRPr sz="600">
              <a:latin typeface="Arial"/>
              <a:cs typeface="Arial"/>
            </a:endParaRPr>
          </a:p>
        </p:txBody>
      </p:sp>
      <p:sp>
        <p:nvSpPr>
          <p:cNvPr id="70" name="object 70"/>
          <p:cNvSpPr txBox="1"/>
          <p:nvPr/>
        </p:nvSpPr>
        <p:spPr>
          <a:xfrm>
            <a:off x="4662373" y="5192127"/>
            <a:ext cx="200058" cy="100684"/>
          </a:xfrm>
          <a:prstGeom prst="rect">
            <a:avLst/>
          </a:prstGeom>
        </p:spPr>
        <p:txBody>
          <a:bodyPr vert="horz" wrap="square" lIns="0" tIns="0" rIns="0" bIns="0" rtlCol="0">
            <a:noAutofit/>
          </a:bodyPr>
          <a:lstStyle/>
          <a:p>
            <a:pPr marL="11135"/>
            <a:r>
              <a:rPr sz="600" dirty="0">
                <a:latin typeface="Arial"/>
                <a:cs typeface="Arial"/>
              </a:rPr>
              <a:t>300m</a:t>
            </a:r>
            <a:endParaRPr sz="600">
              <a:latin typeface="Arial"/>
              <a:cs typeface="Arial"/>
            </a:endParaRPr>
          </a:p>
        </p:txBody>
      </p:sp>
      <p:sp>
        <p:nvSpPr>
          <p:cNvPr id="71" name="object 71"/>
          <p:cNvSpPr txBox="1"/>
          <p:nvPr/>
        </p:nvSpPr>
        <p:spPr>
          <a:xfrm>
            <a:off x="7789584" y="5192125"/>
            <a:ext cx="200058" cy="100684"/>
          </a:xfrm>
          <a:prstGeom prst="rect">
            <a:avLst/>
          </a:prstGeom>
        </p:spPr>
        <p:txBody>
          <a:bodyPr vert="horz" wrap="square" lIns="0" tIns="0" rIns="0" bIns="0" rtlCol="0">
            <a:noAutofit/>
          </a:bodyPr>
          <a:lstStyle/>
          <a:p>
            <a:pPr marL="11135"/>
            <a:r>
              <a:rPr sz="600" dirty="0">
                <a:latin typeface="Arial"/>
                <a:cs typeface="Arial"/>
              </a:rPr>
              <a:t>300m</a:t>
            </a:r>
            <a:endParaRPr sz="600">
              <a:latin typeface="Arial"/>
              <a:cs typeface="Arial"/>
            </a:endParaRPr>
          </a:p>
        </p:txBody>
      </p:sp>
      <p:sp>
        <p:nvSpPr>
          <p:cNvPr id="72" name="object 72"/>
          <p:cNvSpPr txBox="1">
            <a:spLocks noGrp="1"/>
          </p:cNvSpPr>
          <p:nvPr>
            <p:ph type="dt" sz="half" idx="4294967295"/>
          </p:nvPr>
        </p:nvSpPr>
        <p:spPr>
          <a:xfrm>
            <a:off x="4662373" y="5369550"/>
            <a:ext cx="199866" cy="10059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73" name="object 73"/>
          <p:cNvSpPr txBox="1"/>
          <p:nvPr/>
        </p:nvSpPr>
        <p:spPr>
          <a:xfrm>
            <a:off x="7789584" y="5372157"/>
            <a:ext cx="200058" cy="10068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74" name="object 74"/>
          <p:cNvSpPr txBox="1">
            <a:spLocks noGrp="1"/>
          </p:cNvSpPr>
          <p:nvPr>
            <p:ph type="ftr" sz="quarter" idx="4294967295"/>
          </p:nvPr>
        </p:nvSpPr>
        <p:spPr>
          <a:xfrm>
            <a:off x="4662373" y="5545361"/>
            <a:ext cx="199866" cy="10059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75" name="object 75"/>
          <p:cNvSpPr txBox="1"/>
          <p:nvPr/>
        </p:nvSpPr>
        <p:spPr>
          <a:xfrm>
            <a:off x="7789584" y="5547968"/>
            <a:ext cx="200058" cy="10068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76" name="object 76"/>
          <p:cNvSpPr txBox="1"/>
          <p:nvPr/>
        </p:nvSpPr>
        <p:spPr>
          <a:xfrm>
            <a:off x="4737638" y="5728002"/>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77" name="object 77"/>
          <p:cNvSpPr txBox="1"/>
          <p:nvPr/>
        </p:nvSpPr>
        <p:spPr>
          <a:xfrm>
            <a:off x="7799552" y="5728000"/>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78" name="object 78"/>
          <p:cNvSpPr txBox="1"/>
          <p:nvPr/>
        </p:nvSpPr>
        <p:spPr>
          <a:xfrm>
            <a:off x="4638661" y="5903814"/>
            <a:ext cx="223979" cy="10068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79" name="object 79"/>
          <p:cNvSpPr txBox="1"/>
          <p:nvPr/>
        </p:nvSpPr>
        <p:spPr>
          <a:xfrm>
            <a:off x="7765871" y="5903811"/>
            <a:ext cx="223979" cy="100684"/>
          </a:xfrm>
          <a:prstGeom prst="rect">
            <a:avLst/>
          </a:prstGeom>
        </p:spPr>
        <p:txBody>
          <a:bodyPr vert="horz" wrap="square" lIns="0" tIns="0" rIns="0" bIns="0" rtlCol="0">
            <a:noAutofit/>
          </a:bodyPr>
          <a:lstStyle/>
          <a:p>
            <a:pPr marL="11135"/>
            <a:r>
              <a:rPr sz="600" dirty="0">
                <a:latin typeface="Arial"/>
                <a:cs typeface="Arial"/>
              </a:rPr>
              <a:t>-100m</a:t>
            </a:r>
            <a:endParaRPr sz="600">
              <a:latin typeface="Arial"/>
              <a:cs typeface="Arial"/>
            </a:endParaRPr>
          </a:p>
        </p:txBody>
      </p:sp>
      <p:sp>
        <p:nvSpPr>
          <p:cNvPr id="80" name="object 80"/>
          <p:cNvSpPr txBox="1"/>
          <p:nvPr/>
        </p:nvSpPr>
        <p:spPr>
          <a:xfrm>
            <a:off x="4638661" y="6083846"/>
            <a:ext cx="223979" cy="10068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81" name="object 81"/>
          <p:cNvSpPr txBox="1"/>
          <p:nvPr/>
        </p:nvSpPr>
        <p:spPr>
          <a:xfrm>
            <a:off x="7765871" y="6083842"/>
            <a:ext cx="223979" cy="100684"/>
          </a:xfrm>
          <a:prstGeom prst="rect">
            <a:avLst/>
          </a:prstGeom>
        </p:spPr>
        <p:txBody>
          <a:bodyPr vert="horz" wrap="square" lIns="0" tIns="0" rIns="0" bIns="0" rtlCol="0">
            <a:noAutofit/>
          </a:bodyPr>
          <a:lstStyle/>
          <a:p>
            <a:pPr marL="11135"/>
            <a:r>
              <a:rPr sz="600" dirty="0">
                <a:latin typeface="Arial"/>
                <a:cs typeface="Arial"/>
              </a:rPr>
              <a:t>-200m</a:t>
            </a:r>
            <a:endParaRPr sz="600">
              <a:latin typeface="Arial"/>
              <a:cs typeface="Arial"/>
            </a:endParaRPr>
          </a:p>
        </p:txBody>
      </p:sp>
      <p:sp>
        <p:nvSpPr>
          <p:cNvPr id="82" name="object 82"/>
          <p:cNvSpPr txBox="1"/>
          <p:nvPr/>
        </p:nvSpPr>
        <p:spPr>
          <a:xfrm>
            <a:off x="4788024" y="6348384"/>
            <a:ext cx="2720223" cy="509616"/>
          </a:xfrm>
          <a:prstGeom prst="rect">
            <a:avLst/>
          </a:prstGeom>
        </p:spPr>
        <p:txBody>
          <a:bodyPr vert="horz" wrap="square" lIns="0" tIns="0" rIns="0" bIns="0" rtlCol="0">
            <a:noAutofit/>
          </a:bodyPr>
          <a:lstStyle/>
          <a:p>
            <a:pPr marL="11135"/>
            <a:r>
              <a:rPr sz="900" dirty="0">
                <a:solidFill>
                  <a:srgbClr val="FFFFFF"/>
                </a:solidFill>
                <a:latin typeface="Arial"/>
                <a:cs typeface="Arial"/>
              </a:rPr>
              <a:t>Map </a:t>
            </a:r>
            <a:r>
              <a:rPr lang="en-GB" sz="900" dirty="0">
                <a:solidFill>
                  <a:srgbClr val="FFFFFF"/>
                </a:solidFill>
                <a:latin typeface="Arial"/>
                <a:cs typeface="Arial"/>
              </a:rPr>
              <a:t>6</a:t>
            </a:r>
            <a:r>
              <a:rPr sz="900" dirty="0" smtClean="0">
                <a:solidFill>
                  <a:srgbClr val="FFFFFF"/>
                </a:solidFill>
                <a:latin typeface="Arial"/>
                <a:cs typeface="Arial"/>
              </a:rPr>
              <a:t>: </a:t>
            </a:r>
            <a:r>
              <a:rPr sz="900" dirty="0">
                <a:solidFill>
                  <a:srgbClr val="FFFFFF"/>
                </a:solidFill>
                <a:latin typeface="Arial"/>
                <a:cs typeface="Arial"/>
              </a:rPr>
              <a:t>Structure contours on a faulted surface.</a:t>
            </a:r>
            <a:endParaRPr sz="900" dirty="0">
              <a:latin typeface="Arial"/>
              <a:cs typeface="Arial"/>
            </a:endParaRPr>
          </a:p>
        </p:txBody>
      </p:sp>
      <p:sp>
        <p:nvSpPr>
          <p:cNvPr id="62" name="object 62"/>
          <p:cNvSpPr txBox="1"/>
          <p:nvPr/>
        </p:nvSpPr>
        <p:spPr>
          <a:xfrm rot="600000">
            <a:off x="5449507" y="3151740"/>
            <a:ext cx="220501" cy="109314"/>
          </a:xfrm>
          <a:prstGeom prst="rect">
            <a:avLst/>
          </a:prstGeom>
        </p:spPr>
        <p:txBody>
          <a:bodyPr vert="horz" wrap="square" lIns="0" tIns="0" rIns="0" bIns="0" rtlCol="0">
            <a:noAutofit/>
          </a:bodyPr>
          <a:lstStyle/>
          <a:p>
            <a:pPr>
              <a:lnSpc>
                <a:spcPct val="100000"/>
              </a:lnSpc>
            </a:pPr>
            <a:r>
              <a:rPr sz="800" spc="13" dirty="0">
                <a:latin typeface="Arial"/>
                <a:cs typeface="Arial"/>
              </a:rPr>
              <a:t>150</a:t>
            </a:r>
            <a:endParaRPr sz="800">
              <a:latin typeface="Arial"/>
              <a:cs typeface="Arial"/>
            </a:endParaRPr>
          </a:p>
        </p:txBody>
      </p:sp>
      <p:sp>
        <p:nvSpPr>
          <p:cNvPr id="63" name="object 63"/>
          <p:cNvSpPr txBox="1"/>
          <p:nvPr/>
        </p:nvSpPr>
        <p:spPr>
          <a:xfrm rot="2460000">
            <a:off x="5677035" y="2564152"/>
            <a:ext cx="218675" cy="109314"/>
          </a:xfrm>
          <a:prstGeom prst="rect">
            <a:avLst/>
          </a:prstGeom>
        </p:spPr>
        <p:txBody>
          <a:bodyPr vert="horz" wrap="square" lIns="0" tIns="0" rIns="0" bIns="0" rtlCol="0">
            <a:noAutofit/>
          </a:bodyPr>
          <a:lstStyle/>
          <a:p>
            <a:pPr>
              <a:lnSpc>
                <a:spcPct val="100000"/>
              </a:lnSpc>
            </a:pPr>
            <a:r>
              <a:rPr sz="800" spc="13" dirty="0">
                <a:latin typeface="Arial"/>
                <a:cs typeface="Arial"/>
              </a:rPr>
              <a:t>250</a:t>
            </a:r>
            <a:endParaRPr sz="800">
              <a:latin typeface="Arial"/>
              <a:cs typeface="Arial"/>
            </a:endParaRPr>
          </a:p>
        </p:txBody>
      </p:sp>
      <p:sp>
        <p:nvSpPr>
          <p:cNvPr id="64" name="object 64"/>
          <p:cNvSpPr txBox="1"/>
          <p:nvPr/>
        </p:nvSpPr>
        <p:spPr>
          <a:xfrm>
            <a:off x="7734324" y="4223557"/>
            <a:ext cx="100573" cy="128875"/>
          </a:xfrm>
          <a:prstGeom prst="rect">
            <a:avLst/>
          </a:prstGeom>
        </p:spPr>
        <p:txBody>
          <a:bodyPr vert="horz" wrap="square" lIns="0" tIns="0" rIns="0" bIns="0" rtlCol="0">
            <a:noAutofit/>
          </a:bodyPr>
          <a:lstStyle/>
          <a:p>
            <a:pPr marL="11135"/>
            <a:r>
              <a:rPr sz="700" spc="-61" dirty="0">
                <a:latin typeface="Arial"/>
                <a:cs typeface="Arial"/>
              </a:rPr>
              <a:t>A</a:t>
            </a:r>
            <a:r>
              <a:rPr sz="700" dirty="0">
                <a:latin typeface="Arial"/>
                <a:cs typeface="Arial"/>
              </a:rPr>
              <a:t>’</a:t>
            </a:r>
            <a:endParaRPr sz="700">
              <a:latin typeface="Arial"/>
              <a:cs typeface="Arial"/>
            </a:endParaRPr>
          </a:p>
        </p:txBody>
      </p:sp>
      <p:sp>
        <p:nvSpPr>
          <p:cNvPr id="65" name="object 65"/>
          <p:cNvSpPr txBox="1"/>
          <p:nvPr/>
        </p:nvSpPr>
        <p:spPr>
          <a:xfrm>
            <a:off x="4788537" y="4226535"/>
            <a:ext cx="85351" cy="128875"/>
          </a:xfrm>
          <a:prstGeom prst="rect">
            <a:avLst/>
          </a:prstGeom>
        </p:spPr>
        <p:txBody>
          <a:bodyPr vert="horz" wrap="square" lIns="0" tIns="0" rIns="0" bIns="0" rtlCol="0">
            <a:noAutofit/>
          </a:bodyPr>
          <a:lstStyle/>
          <a:p>
            <a:pPr marL="11135"/>
            <a:r>
              <a:rPr sz="700" spc="9" dirty="0">
                <a:latin typeface="Arial"/>
                <a:cs typeface="Arial"/>
              </a:rPr>
              <a:t>A</a:t>
            </a:r>
            <a:endParaRPr sz="700">
              <a:latin typeface="Arial"/>
              <a:cs typeface="Arial"/>
            </a:endParaRPr>
          </a:p>
        </p:txBody>
      </p:sp>
      <p:sp>
        <p:nvSpPr>
          <p:cNvPr id="66" name="object 66"/>
          <p:cNvSpPr txBox="1"/>
          <p:nvPr/>
        </p:nvSpPr>
        <p:spPr>
          <a:xfrm>
            <a:off x="4851183" y="4747765"/>
            <a:ext cx="120688" cy="100684"/>
          </a:xfrm>
          <a:prstGeom prst="rect">
            <a:avLst/>
          </a:prstGeom>
        </p:spPr>
        <p:txBody>
          <a:bodyPr vert="horz" wrap="square" lIns="0" tIns="0" rIns="0" bIns="0" rtlCol="0">
            <a:noAutofit/>
          </a:bodyPr>
          <a:lstStyle/>
          <a:p>
            <a:pPr marL="11135"/>
            <a:r>
              <a:rPr sz="600" dirty="0">
                <a:latin typeface="Arial"/>
                <a:cs typeface="Arial"/>
              </a:rPr>
              <a:t>0m</a:t>
            </a:r>
            <a:endParaRPr sz="600">
              <a:latin typeface="Arial"/>
              <a:cs typeface="Arial"/>
            </a:endParaRPr>
          </a:p>
        </p:txBody>
      </p:sp>
      <p:sp>
        <p:nvSpPr>
          <p:cNvPr id="67" name="object 67"/>
          <p:cNvSpPr txBox="1"/>
          <p:nvPr/>
        </p:nvSpPr>
        <p:spPr>
          <a:xfrm>
            <a:off x="5654254" y="4747765"/>
            <a:ext cx="200058" cy="100684"/>
          </a:xfrm>
          <a:prstGeom prst="rect">
            <a:avLst/>
          </a:prstGeom>
        </p:spPr>
        <p:txBody>
          <a:bodyPr vert="horz" wrap="square" lIns="0" tIns="0" rIns="0" bIns="0" rtlCol="0">
            <a:noAutofit/>
          </a:bodyPr>
          <a:lstStyle/>
          <a:p>
            <a:pPr marL="11135"/>
            <a:r>
              <a:rPr sz="600" dirty="0">
                <a:latin typeface="Arial"/>
                <a:cs typeface="Arial"/>
              </a:rPr>
              <a:t>500m</a:t>
            </a:r>
            <a:endParaRPr sz="600">
              <a:latin typeface="Arial"/>
              <a:cs typeface="Arial"/>
            </a:endParaRPr>
          </a:p>
        </p:txBody>
      </p:sp>
      <p:sp>
        <p:nvSpPr>
          <p:cNvPr id="84" name="Rectangle 83"/>
          <p:cNvSpPr/>
          <p:nvPr/>
        </p:nvSpPr>
        <p:spPr>
          <a:xfrm>
            <a:off x="323528" y="332656"/>
            <a:ext cx="7840864" cy="646331"/>
          </a:xfrm>
          <a:prstGeom prst="rect">
            <a:avLst/>
          </a:prstGeom>
        </p:spPr>
        <p:txBody>
          <a:bodyPr wrap="none">
            <a:spAutoFit/>
          </a:bodyPr>
          <a:lstStyle/>
          <a:p>
            <a:pPr marL="11135" marR="209345"/>
            <a:r>
              <a:rPr lang="en-GB" sz="3600" b="1" dirty="0">
                <a:solidFill>
                  <a:srgbClr val="00B0F0"/>
                </a:solidFill>
                <a:cs typeface="Arial"/>
              </a:rPr>
              <a:t>Structure</a:t>
            </a:r>
            <a:r>
              <a:rPr lang="en-GB" sz="3600" b="1" spc="-4" dirty="0">
                <a:solidFill>
                  <a:srgbClr val="00B0F0"/>
                </a:solidFill>
                <a:cs typeface="Arial"/>
              </a:rPr>
              <a:t> </a:t>
            </a:r>
            <a:r>
              <a:rPr lang="en-GB" sz="3600" b="1" spc="-9" dirty="0">
                <a:solidFill>
                  <a:srgbClr val="00B0F0"/>
                </a:solidFill>
                <a:cs typeface="Arial"/>
              </a:rPr>
              <a:t>contours on a</a:t>
            </a:r>
            <a:r>
              <a:rPr lang="en-GB" sz="3600" b="1" spc="-4" dirty="0">
                <a:solidFill>
                  <a:srgbClr val="00B0F0"/>
                </a:solidFill>
                <a:cs typeface="Arial"/>
              </a:rPr>
              <a:t> </a:t>
            </a:r>
            <a:r>
              <a:rPr lang="en-GB" sz="3600" b="1" spc="-9" dirty="0">
                <a:solidFill>
                  <a:srgbClr val="00B0F0"/>
                </a:solidFill>
                <a:cs typeface="Arial"/>
              </a:rPr>
              <a:t>faulted</a:t>
            </a:r>
            <a:r>
              <a:rPr lang="en-GB" sz="3600" b="1" spc="-4" dirty="0">
                <a:solidFill>
                  <a:srgbClr val="00B0F0"/>
                </a:solidFill>
                <a:cs typeface="Arial"/>
              </a:rPr>
              <a:t> surface</a:t>
            </a:r>
            <a:endParaRPr lang="en-GB" sz="3600" dirty="0">
              <a:solidFill>
                <a:srgbClr val="00B0F0"/>
              </a:solidFill>
              <a:cs typeface="Arial"/>
            </a:endParaRPr>
          </a:p>
        </p:txBody>
      </p:sp>
    </p:spTree>
    <p:extLst>
      <p:ext uri="{BB962C8B-B14F-4D97-AF65-F5344CB8AC3E}">
        <p14:creationId xmlns:p14="http://schemas.microsoft.com/office/powerpoint/2010/main" val="3726610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4230</TotalTime>
  <Words>4042</Words>
  <Application>Microsoft Office PowerPoint</Application>
  <PresentationFormat>On-screen Show (4:3)</PresentationFormat>
  <Paragraphs>727</Paragraphs>
  <Slides>59</Slides>
  <Notes>2</Notes>
  <HiddenSlides>3</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Calibri</vt:lpstr>
      <vt:lpstr>Constantia</vt:lpstr>
      <vt:lpstr>Franklin Gothic Medium</vt:lpstr>
      <vt:lpstr>Lucida Sans Unicode</vt:lpstr>
      <vt:lpstr>Times New Roman</vt:lpstr>
      <vt:lpstr>Wingdings 2</vt:lpstr>
      <vt:lpstr>Flow</vt:lpstr>
      <vt:lpstr>GEOLOGICAL MAPPING</vt:lpstr>
      <vt:lpstr> Why make a Map – Horizontal / Vertical?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THE MAP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GEOLOGICAL MAPPING</dc:title>
  <dc:creator>Nantel, Allan</dc:creator>
  <cp:lastModifiedBy>Allan Nantel</cp:lastModifiedBy>
  <cp:revision>232</cp:revision>
  <cp:lastPrinted>2015-11-12T09:34:29Z</cp:lastPrinted>
  <dcterms:created xsi:type="dcterms:W3CDTF">2013-08-23T09:32:23Z</dcterms:created>
  <dcterms:modified xsi:type="dcterms:W3CDTF">2019-01-08T09:06:58Z</dcterms:modified>
</cp:coreProperties>
</file>