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1"/>
  </p:sldMasterIdLst>
  <p:notesMasterIdLst>
    <p:notesMasterId r:id="rId31"/>
  </p:notesMasterIdLst>
  <p:sldIdLst>
    <p:sldId id="306" r:id="rId2"/>
    <p:sldId id="305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  <p:sldId id="302" r:id="rId28"/>
    <p:sldId id="303" r:id="rId29"/>
    <p:sldId id="304" r:id="rId3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5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 autoAdjust="0"/>
    <p:restoredTop sz="94807" autoAdjust="0"/>
  </p:normalViewPr>
  <p:slideViewPr>
    <p:cSldViewPr snapToGrid="0" snapToObjects="1">
      <p:cViewPr varScale="1">
        <p:scale>
          <a:sx n="111" d="100"/>
          <a:sy n="111" d="100"/>
        </p:scale>
        <p:origin x="77" y="8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5364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99" d="100"/>
          <a:sy n="99" d="100"/>
        </p:scale>
        <p:origin x="427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9092A4-BE5D-4D65-8474-DACFC188A68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3AA2B041-92DA-45CA-A04B-1B943C5F4521}">
      <dgm:prSet phldrT="[Text]"/>
      <dgm:spPr/>
      <dgm:t>
        <a:bodyPr/>
        <a:lstStyle/>
        <a:p>
          <a:r>
            <a:rPr lang="en-GB" dirty="0" smtClean="0"/>
            <a:t>Capture</a:t>
          </a:r>
          <a:endParaRPr lang="en-GB" dirty="0"/>
        </a:p>
      </dgm:t>
    </dgm:pt>
    <dgm:pt modelId="{CA540765-AD6E-498C-B77B-6ECFF90B26F2}" type="parTrans" cxnId="{811E3204-BF95-4D0E-ACFA-D057CC16381F}">
      <dgm:prSet/>
      <dgm:spPr/>
      <dgm:t>
        <a:bodyPr/>
        <a:lstStyle/>
        <a:p>
          <a:endParaRPr lang="en-GB"/>
        </a:p>
      </dgm:t>
    </dgm:pt>
    <dgm:pt modelId="{21CDE0D0-64D4-4947-BD5A-83F7650E5447}" type="sibTrans" cxnId="{811E3204-BF95-4D0E-ACFA-D057CC16381F}">
      <dgm:prSet/>
      <dgm:spPr/>
      <dgm:t>
        <a:bodyPr/>
        <a:lstStyle/>
        <a:p>
          <a:endParaRPr lang="en-GB"/>
        </a:p>
      </dgm:t>
    </dgm:pt>
    <dgm:pt modelId="{4FE4AFF6-D3ED-4527-A262-D4B4513A2751}">
      <dgm:prSet phldrT="[Text]"/>
      <dgm:spPr/>
      <dgm:t>
        <a:bodyPr/>
        <a:lstStyle/>
        <a:p>
          <a:r>
            <a:rPr lang="en-GB" dirty="0" smtClean="0"/>
            <a:t>Store</a:t>
          </a:r>
          <a:endParaRPr lang="en-GB" dirty="0"/>
        </a:p>
      </dgm:t>
    </dgm:pt>
    <dgm:pt modelId="{08463DF4-EEBC-48D9-9B4B-47AF18E4B86E}" type="parTrans" cxnId="{F7C4596D-21CB-4824-90CF-E9E3252680C7}">
      <dgm:prSet/>
      <dgm:spPr/>
      <dgm:t>
        <a:bodyPr/>
        <a:lstStyle/>
        <a:p>
          <a:endParaRPr lang="en-GB"/>
        </a:p>
      </dgm:t>
    </dgm:pt>
    <dgm:pt modelId="{48FDFC67-CA91-4E7C-AC25-21273F4BFD04}" type="sibTrans" cxnId="{F7C4596D-21CB-4824-90CF-E9E3252680C7}">
      <dgm:prSet/>
      <dgm:spPr/>
      <dgm:t>
        <a:bodyPr/>
        <a:lstStyle/>
        <a:p>
          <a:endParaRPr lang="en-GB"/>
        </a:p>
      </dgm:t>
    </dgm:pt>
    <dgm:pt modelId="{38AFC248-F736-48C5-AD3D-C74ED1692F99}">
      <dgm:prSet phldrT="[Text]"/>
      <dgm:spPr/>
      <dgm:t>
        <a:bodyPr/>
        <a:lstStyle/>
        <a:p>
          <a:r>
            <a:rPr lang="en-GB" dirty="0" smtClean="0"/>
            <a:t>Manipulate</a:t>
          </a:r>
          <a:endParaRPr lang="en-GB" dirty="0"/>
        </a:p>
      </dgm:t>
    </dgm:pt>
    <dgm:pt modelId="{37BF7717-9792-4676-8686-8160DD190B29}" type="parTrans" cxnId="{6F0CA2CB-47C3-4C2D-A37E-2D237D895CE7}">
      <dgm:prSet/>
      <dgm:spPr/>
      <dgm:t>
        <a:bodyPr/>
        <a:lstStyle/>
        <a:p>
          <a:endParaRPr lang="en-GB"/>
        </a:p>
      </dgm:t>
    </dgm:pt>
    <dgm:pt modelId="{E550485D-C80A-440C-A786-690737C2DFAA}" type="sibTrans" cxnId="{6F0CA2CB-47C3-4C2D-A37E-2D237D895CE7}">
      <dgm:prSet/>
      <dgm:spPr/>
      <dgm:t>
        <a:bodyPr/>
        <a:lstStyle/>
        <a:p>
          <a:endParaRPr lang="en-GB"/>
        </a:p>
      </dgm:t>
    </dgm:pt>
    <dgm:pt modelId="{04E5B42D-4806-4F7E-AC20-F9DA7685FBEC}">
      <dgm:prSet/>
      <dgm:spPr/>
      <dgm:t>
        <a:bodyPr/>
        <a:lstStyle/>
        <a:p>
          <a:r>
            <a:rPr lang="en-GB" dirty="0" smtClean="0"/>
            <a:t>Distribute</a:t>
          </a:r>
          <a:endParaRPr lang="en-GB" dirty="0"/>
        </a:p>
      </dgm:t>
    </dgm:pt>
    <dgm:pt modelId="{451BD945-42FC-4973-BD73-79520FFC3AAC}" type="parTrans" cxnId="{55F97B38-4527-4A10-A88B-83DD09F59B73}">
      <dgm:prSet/>
      <dgm:spPr/>
      <dgm:t>
        <a:bodyPr/>
        <a:lstStyle/>
        <a:p>
          <a:endParaRPr lang="en-GB"/>
        </a:p>
      </dgm:t>
    </dgm:pt>
    <dgm:pt modelId="{53E88D63-1597-489E-B920-D60529C82E2A}" type="sibTrans" cxnId="{55F97B38-4527-4A10-A88B-83DD09F59B73}">
      <dgm:prSet/>
      <dgm:spPr/>
      <dgm:t>
        <a:bodyPr/>
        <a:lstStyle/>
        <a:p>
          <a:endParaRPr lang="en-GB"/>
        </a:p>
      </dgm:t>
    </dgm:pt>
    <dgm:pt modelId="{3C6AFC63-B428-44BA-894A-0A120DA6A645}" type="pres">
      <dgm:prSet presAssocID="{049092A4-BE5D-4D65-8474-DACFC188A68B}" presName="Name0" presStyleCnt="0">
        <dgm:presLayoutVars>
          <dgm:dir/>
          <dgm:resizeHandles val="exact"/>
        </dgm:presLayoutVars>
      </dgm:prSet>
      <dgm:spPr/>
    </dgm:pt>
    <dgm:pt modelId="{13091257-B4FA-4EEB-B0DD-B9E8BCEF9984}" type="pres">
      <dgm:prSet presAssocID="{3AA2B041-92DA-45CA-A04B-1B943C5F4521}" presName="node" presStyleLbl="node1" presStyleIdx="0" presStyleCnt="4" custScaleY="1601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D4BD85-A57E-4E10-B7A4-7924A2A096AD}" type="pres">
      <dgm:prSet presAssocID="{21CDE0D0-64D4-4947-BD5A-83F7650E5447}" presName="sibTrans" presStyleLbl="sibTrans2D1" presStyleIdx="0" presStyleCnt="3" custScaleX="129505" custScaleY="316233"/>
      <dgm:spPr/>
      <dgm:t>
        <a:bodyPr/>
        <a:lstStyle/>
        <a:p>
          <a:endParaRPr lang="en-GB"/>
        </a:p>
      </dgm:t>
    </dgm:pt>
    <dgm:pt modelId="{ED4C133C-8BD4-47A8-BC01-E325B438DF89}" type="pres">
      <dgm:prSet presAssocID="{21CDE0D0-64D4-4947-BD5A-83F7650E5447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D044081E-E3C4-4D7B-AC99-8F6F100349F5}" type="pres">
      <dgm:prSet presAssocID="{4FE4AFF6-D3ED-4527-A262-D4B4513A2751}" presName="node" presStyleLbl="node1" presStyleIdx="1" presStyleCnt="4" custScaleY="1601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F24796-B4D3-476C-AAA7-B3BB4B4CF577}" type="pres">
      <dgm:prSet presAssocID="{48FDFC67-CA91-4E7C-AC25-21273F4BFD04}" presName="sibTrans" presStyleLbl="sibTrans2D1" presStyleIdx="1" presStyleCnt="3" custScaleX="98659" custScaleY="280663"/>
      <dgm:spPr/>
      <dgm:t>
        <a:bodyPr/>
        <a:lstStyle/>
        <a:p>
          <a:endParaRPr lang="en-GB"/>
        </a:p>
      </dgm:t>
    </dgm:pt>
    <dgm:pt modelId="{D4B2B696-65D0-4C0E-BAC3-14C7DD8EA276}" type="pres">
      <dgm:prSet presAssocID="{48FDFC67-CA91-4E7C-AC25-21273F4BFD04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7640BFFE-9C5C-434E-92ED-32ADDC279D35}" type="pres">
      <dgm:prSet presAssocID="{38AFC248-F736-48C5-AD3D-C74ED1692F99}" presName="node" presStyleLbl="node1" presStyleIdx="2" presStyleCnt="4" custScaleY="1601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56A2D0-F26D-4844-88A9-EF3D1B9D1554}" type="pres">
      <dgm:prSet presAssocID="{E550485D-C80A-440C-A786-690737C2DFAA}" presName="sibTrans" presStyleLbl="sibTrans2D1" presStyleIdx="2" presStyleCnt="3" custScaleX="109423" custScaleY="280663"/>
      <dgm:spPr/>
      <dgm:t>
        <a:bodyPr/>
        <a:lstStyle/>
        <a:p>
          <a:endParaRPr lang="en-GB"/>
        </a:p>
      </dgm:t>
    </dgm:pt>
    <dgm:pt modelId="{D8FA7213-F8C9-43C4-81BA-862E1DCA36AE}" type="pres">
      <dgm:prSet presAssocID="{E550485D-C80A-440C-A786-690737C2DFAA}" presName="connectorText" presStyleLbl="sibTrans2D1" presStyleIdx="2" presStyleCnt="3"/>
      <dgm:spPr/>
      <dgm:t>
        <a:bodyPr/>
        <a:lstStyle/>
        <a:p>
          <a:endParaRPr lang="en-GB"/>
        </a:p>
      </dgm:t>
    </dgm:pt>
    <dgm:pt modelId="{EB8EB85E-8DA1-415B-8457-3EB0B90AA026}" type="pres">
      <dgm:prSet presAssocID="{04E5B42D-4806-4F7E-AC20-F9DA7685FBEC}" presName="node" presStyleLbl="node1" presStyleIdx="3" presStyleCnt="4" custScaleY="1601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A635237-9604-4E0F-AD0D-29346E011B32}" type="presOf" srcId="{38AFC248-F736-48C5-AD3D-C74ED1692F99}" destId="{7640BFFE-9C5C-434E-92ED-32ADDC279D35}" srcOrd="0" destOrd="0" presId="urn:microsoft.com/office/officeart/2005/8/layout/process1"/>
    <dgm:cxn modelId="{90B8BD15-1A76-48AE-8BDC-123565CFD94F}" type="presOf" srcId="{E550485D-C80A-440C-A786-690737C2DFAA}" destId="{4C56A2D0-F26D-4844-88A9-EF3D1B9D1554}" srcOrd="0" destOrd="0" presId="urn:microsoft.com/office/officeart/2005/8/layout/process1"/>
    <dgm:cxn modelId="{FB6560AE-081D-4B3E-907C-E2DC42DC370E}" type="presOf" srcId="{48FDFC67-CA91-4E7C-AC25-21273F4BFD04}" destId="{1CF24796-B4D3-476C-AAA7-B3BB4B4CF577}" srcOrd="0" destOrd="0" presId="urn:microsoft.com/office/officeart/2005/8/layout/process1"/>
    <dgm:cxn modelId="{DE3F3FA2-8390-4483-ADCA-9DF7134F0D6E}" type="presOf" srcId="{4FE4AFF6-D3ED-4527-A262-D4B4513A2751}" destId="{D044081E-E3C4-4D7B-AC99-8F6F100349F5}" srcOrd="0" destOrd="0" presId="urn:microsoft.com/office/officeart/2005/8/layout/process1"/>
    <dgm:cxn modelId="{811E3204-BF95-4D0E-ACFA-D057CC16381F}" srcId="{049092A4-BE5D-4D65-8474-DACFC188A68B}" destId="{3AA2B041-92DA-45CA-A04B-1B943C5F4521}" srcOrd="0" destOrd="0" parTransId="{CA540765-AD6E-498C-B77B-6ECFF90B26F2}" sibTransId="{21CDE0D0-64D4-4947-BD5A-83F7650E5447}"/>
    <dgm:cxn modelId="{6F0CA2CB-47C3-4C2D-A37E-2D237D895CE7}" srcId="{049092A4-BE5D-4D65-8474-DACFC188A68B}" destId="{38AFC248-F736-48C5-AD3D-C74ED1692F99}" srcOrd="2" destOrd="0" parTransId="{37BF7717-9792-4676-8686-8160DD190B29}" sibTransId="{E550485D-C80A-440C-A786-690737C2DFAA}"/>
    <dgm:cxn modelId="{E354D805-21AE-488D-BA95-8BC4F9171207}" type="presOf" srcId="{48FDFC67-CA91-4E7C-AC25-21273F4BFD04}" destId="{D4B2B696-65D0-4C0E-BAC3-14C7DD8EA276}" srcOrd="1" destOrd="0" presId="urn:microsoft.com/office/officeart/2005/8/layout/process1"/>
    <dgm:cxn modelId="{AF48B7D9-371B-4413-AE7F-8DD8B0EA39F2}" type="presOf" srcId="{E550485D-C80A-440C-A786-690737C2DFAA}" destId="{D8FA7213-F8C9-43C4-81BA-862E1DCA36AE}" srcOrd="1" destOrd="0" presId="urn:microsoft.com/office/officeart/2005/8/layout/process1"/>
    <dgm:cxn modelId="{F7C4596D-21CB-4824-90CF-E9E3252680C7}" srcId="{049092A4-BE5D-4D65-8474-DACFC188A68B}" destId="{4FE4AFF6-D3ED-4527-A262-D4B4513A2751}" srcOrd="1" destOrd="0" parTransId="{08463DF4-EEBC-48D9-9B4B-47AF18E4B86E}" sibTransId="{48FDFC67-CA91-4E7C-AC25-21273F4BFD04}"/>
    <dgm:cxn modelId="{653C1D36-104F-4583-BDB1-B75B4F6A8A4B}" type="presOf" srcId="{21CDE0D0-64D4-4947-BD5A-83F7650E5447}" destId="{ED4C133C-8BD4-47A8-BC01-E325B438DF89}" srcOrd="1" destOrd="0" presId="urn:microsoft.com/office/officeart/2005/8/layout/process1"/>
    <dgm:cxn modelId="{0344F7BE-F8FA-492A-9772-5E2F6C7DB424}" type="presOf" srcId="{049092A4-BE5D-4D65-8474-DACFC188A68B}" destId="{3C6AFC63-B428-44BA-894A-0A120DA6A645}" srcOrd="0" destOrd="0" presId="urn:microsoft.com/office/officeart/2005/8/layout/process1"/>
    <dgm:cxn modelId="{55F97B38-4527-4A10-A88B-83DD09F59B73}" srcId="{049092A4-BE5D-4D65-8474-DACFC188A68B}" destId="{04E5B42D-4806-4F7E-AC20-F9DA7685FBEC}" srcOrd="3" destOrd="0" parTransId="{451BD945-42FC-4973-BD73-79520FFC3AAC}" sibTransId="{53E88D63-1597-489E-B920-D60529C82E2A}"/>
    <dgm:cxn modelId="{11590B0E-6BE2-4532-AA22-DDB9C882F015}" type="presOf" srcId="{3AA2B041-92DA-45CA-A04B-1B943C5F4521}" destId="{13091257-B4FA-4EEB-B0DD-B9E8BCEF9984}" srcOrd="0" destOrd="0" presId="urn:microsoft.com/office/officeart/2005/8/layout/process1"/>
    <dgm:cxn modelId="{E2A32D28-9E55-41FF-90A6-E2BEDD35AACE}" type="presOf" srcId="{04E5B42D-4806-4F7E-AC20-F9DA7685FBEC}" destId="{EB8EB85E-8DA1-415B-8457-3EB0B90AA026}" srcOrd="0" destOrd="0" presId="urn:microsoft.com/office/officeart/2005/8/layout/process1"/>
    <dgm:cxn modelId="{31B30093-726B-473D-BC1F-C012B7D9104C}" type="presOf" srcId="{21CDE0D0-64D4-4947-BD5A-83F7650E5447}" destId="{3AD4BD85-A57E-4E10-B7A4-7924A2A096AD}" srcOrd="0" destOrd="0" presId="urn:microsoft.com/office/officeart/2005/8/layout/process1"/>
    <dgm:cxn modelId="{1F9B16D8-2A2F-4218-A76F-383A50167B20}" type="presParOf" srcId="{3C6AFC63-B428-44BA-894A-0A120DA6A645}" destId="{13091257-B4FA-4EEB-B0DD-B9E8BCEF9984}" srcOrd="0" destOrd="0" presId="urn:microsoft.com/office/officeart/2005/8/layout/process1"/>
    <dgm:cxn modelId="{314C24BC-1950-44F7-A6A3-18A8FD48632A}" type="presParOf" srcId="{3C6AFC63-B428-44BA-894A-0A120DA6A645}" destId="{3AD4BD85-A57E-4E10-B7A4-7924A2A096AD}" srcOrd="1" destOrd="0" presId="urn:microsoft.com/office/officeart/2005/8/layout/process1"/>
    <dgm:cxn modelId="{5B13C032-B8EC-4403-9836-5949933E31E8}" type="presParOf" srcId="{3AD4BD85-A57E-4E10-B7A4-7924A2A096AD}" destId="{ED4C133C-8BD4-47A8-BC01-E325B438DF89}" srcOrd="0" destOrd="0" presId="urn:microsoft.com/office/officeart/2005/8/layout/process1"/>
    <dgm:cxn modelId="{7CB5E44F-742A-490B-A9DB-5EE92A0CD5F2}" type="presParOf" srcId="{3C6AFC63-B428-44BA-894A-0A120DA6A645}" destId="{D044081E-E3C4-4D7B-AC99-8F6F100349F5}" srcOrd="2" destOrd="0" presId="urn:microsoft.com/office/officeart/2005/8/layout/process1"/>
    <dgm:cxn modelId="{55B0B251-72A9-48BA-9C5B-AD683798EE4F}" type="presParOf" srcId="{3C6AFC63-B428-44BA-894A-0A120DA6A645}" destId="{1CF24796-B4D3-476C-AAA7-B3BB4B4CF577}" srcOrd="3" destOrd="0" presId="urn:microsoft.com/office/officeart/2005/8/layout/process1"/>
    <dgm:cxn modelId="{55A98131-8233-49D6-901E-716DB86E307C}" type="presParOf" srcId="{1CF24796-B4D3-476C-AAA7-B3BB4B4CF577}" destId="{D4B2B696-65D0-4C0E-BAC3-14C7DD8EA276}" srcOrd="0" destOrd="0" presId="urn:microsoft.com/office/officeart/2005/8/layout/process1"/>
    <dgm:cxn modelId="{B410D8C4-D885-4815-9809-6DC635C3CCDD}" type="presParOf" srcId="{3C6AFC63-B428-44BA-894A-0A120DA6A645}" destId="{7640BFFE-9C5C-434E-92ED-32ADDC279D35}" srcOrd="4" destOrd="0" presId="urn:microsoft.com/office/officeart/2005/8/layout/process1"/>
    <dgm:cxn modelId="{D246CDBA-6C14-4BA3-B2C4-F6F47F02129F}" type="presParOf" srcId="{3C6AFC63-B428-44BA-894A-0A120DA6A645}" destId="{4C56A2D0-F26D-4844-88A9-EF3D1B9D1554}" srcOrd="5" destOrd="0" presId="urn:microsoft.com/office/officeart/2005/8/layout/process1"/>
    <dgm:cxn modelId="{508A7FB0-468B-4AE9-A366-6A00A3F190B8}" type="presParOf" srcId="{4C56A2D0-F26D-4844-88A9-EF3D1B9D1554}" destId="{D8FA7213-F8C9-43C4-81BA-862E1DCA36AE}" srcOrd="0" destOrd="0" presId="urn:microsoft.com/office/officeart/2005/8/layout/process1"/>
    <dgm:cxn modelId="{61A01CF4-7505-4E3C-B39C-3797C93C94E3}" type="presParOf" srcId="{3C6AFC63-B428-44BA-894A-0A120DA6A645}" destId="{EB8EB85E-8DA1-415B-8457-3EB0B90AA02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91257-B4FA-4EEB-B0DD-B9E8BCEF9984}">
      <dsp:nvSpPr>
        <dsp:cNvPr id="0" name=""/>
        <dsp:cNvSpPr/>
      </dsp:nvSpPr>
      <dsp:spPr>
        <a:xfrm>
          <a:off x="2800" y="983938"/>
          <a:ext cx="1224443" cy="1176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Capture</a:t>
          </a:r>
          <a:endParaRPr lang="en-GB" sz="1700" kern="1200" dirty="0"/>
        </a:p>
      </dsp:txBody>
      <dsp:txXfrm>
        <a:off x="37253" y="1018391"/>
        <a:ext cx="1155537" cy="1107397"/>
      </dsp:txXfrm>
    </dsp:sp>
    <dsp:sp modelId="{3AD4BD85-A57E-4E10-B7A4-7924A2A096AD}">
      <dsp:nvSpPr>
        <dsp:cNvPr id="0" name=""/>
        <dsp:cNvSpPr/>
      </dsp:nvSpPr>
      <dsp:spPr>
        <a:xfrm>
          <a:off x="1311393" y="1091950"/>
          <a:ext cx="336171" cy="9602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1311393" y="1284006"/>
        <a:ext cx="235320" cy="576167"/>
      </dsp:txXfrm>
    </dsp:sp>
    <dsp:sp modelId="{D044081E-E3C4-4D7B-AC99-8F6F100349F5}">
      <dsp:nvSpPr>
        <dsp:cNvPr id="0" name=""/>
        <dsp:cNvSpPr/>
      </dsp:nvSpPr>
      <dsp:spPr>
        <a:xfrm>
          <a:off x="1717021" y="983938"/>
          <a:ext cx="1224443" cy="1176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Store</a:t>
          </a:r>
          <a:endParaRPr lang="en-GB" sz="1700" kern="1200" dirty="0"/>
        </a:p>
      </dsp:txBody>
      <dsp:txXfrm>
        <a:off x="1751474" y="1018391"/>
        <a:ext cx="1155537" cy="1107397"/>
      </dsp:txXfrm>
    </dsp:sp>
    <dsp:sp modelId="{1CF24796-B4D3-476C-AAA7-B3BB4B4CF577}">
      <dsp:nvSpPr>
        <dsp:cNvPr id="0" name=""/>
        <dsp:cNvSpPr/>
      </dsp:nvSpPr>
      <dsp:spPr>
        <a:xfrm>
          <a:off x="3065650" y="1145956"/>
          <a:ext cx="256101" cy="8522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065650" y="1316409"/>
        <a:ext cx="179271" cy="511360"/>
      </dsp:txXfrm>
    </dsp:sp>
    <dsp:sp modelId="{7640BFFE-9C5C-434E-92ED-32ADDC279D35}">
      <dsp:nvSpPr>
        <dsp:cNvPr id="0" name=""/>
        <dsp:cNvSpPr/>
      </dsp:nvSpPr>
      <dsp:spPr>
        <a:xfrm>
          <a:off x="3431242" y="983938"/>
          <a:ext cx="1224443" cy="1176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Manipulate</a:t>
          </a:r>
          <a:endParaRPr lang="en-GB" sz="1700" kern="1200" dirty="0"/>
        </a:p>
      </dsp:txBody>
      <dsp:txXfrm>
        <a:off x="3465695" y="1018391"/>
        <a:ext cx="1155537" cy="1107397"/>
      </dsp:txXfrm>
    </dsp:sp>
    <dsp:sp modelId="{4C56A2D0-F26D-4844-88A9-EF3D1B9D1554}">
      <dsp:nvSpPr>
        <dsp:cNvPr id="0" name=""/>
        <dsp:cNvSpPr/>
      </dsp:nvSpPr>
      <dsp:spPr>
        <a:xfrm>
          <a:off x="4765900" y="1145956"/>
          <a:ext cx="284042" cy="8522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4765900" y="1316409"/>
        <a:ext cx="198829" cy="511360"/>
      </dsp:txXfrm>
    </dsp:sp>
    <dsp:sp modelId="{EB8EB85E-8DA1-415B-8457-3EB0B90AA026}">
      <dsp:nvSpPr>
        <dsp:cNvPr id="0" name=""/>
        <dsp:cNvSpPr/>
      </dsp:nvSpPr>
      <dsp:spPr>
        <a:xfrm>
          <a:off x="5145463" y="983938"/>
          <a:ext cx="1224443" cy="1176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Distribute</a:t>
          </a:r>
          <a:endParaRPr lang="en-GB" sz="1700" kern="1200" dirty="0"/>
        </a:p>
      </dsp:txBody>
      <dsp:txXfrm>
        <a:off x="5179916" y="1018391"/>
        <a:ext cx="1155537" cy="11073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8C644-6C86-4E4A-A4FA-99B3368CB135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A2F83-5FFA-344C-8077-37B14AA0F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825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75012-36EE-41ED-9C74-5C26D62F820D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092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51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3461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99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AutoNum type="arabicPeriod"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13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379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663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342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064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FBECF-9E2A-4983-92EF-F8C0CB41EB3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5739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3979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811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529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276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626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744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9743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1967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627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6487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2158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939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899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138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2B621-CF69-43DC-A848-D792F80FC75D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Users/Test/Desktop/DE_BROC_PP_TEMPLATE/REF/COVER.jpg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Users/Test/Desktop/DE_BROC_PP_TEMPLATE/REF/FOOTER.jpg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41772"/>
            <a:ext cx="77724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CB32-7658-40B1-B35D-C0352DE9E9BB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690-64DA-40D4-A3D9-45EE69D87752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F26A2-E4BE-4291-805B-69F447287CB9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9A12-D0C2-48A7-932A-54544C8CB61B}" type="datetime1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5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383DA-CB13-4960-834B-9A31A313F1DF}" type="datetime1">
              <a:rPr lang="en-GB" smtClean="0"/>
              <a:t>05/12/2018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C4F17-825C-4410-BBEC-1301F45BE2FC}" type="datetime1">
              <a:rPr lang="en-GB" smtClean="0"/>
              <a:t>05/12/2018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DB48A-E23B-4E49-8AA1-94E21F199659}" type="datetime1">
              <a:rPr lang="en-GB" smtClean="0"/>
              <a:t>05/12/2018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D243E-9EA9-484A-99F5-8DC1EC38DE37}" type="datetime1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632B-0A02-40F9-B108-A993A7CA465D}" type="datetime1">
              <a:rPr lang="en-GB" smtClean="0"/>
              <a:t>05/12/2018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4A0C8-6C9F-48A9-B056-921957C41161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4ED5B-49AA-4C22-8761-2973588866F3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VER.jpg"/>
          <p:cNvPicPr>
            <a:picLocks noChangeAspect="1"/>
          </p:cNvPicPr>
          <p:nvPr userDrawn="1"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9141291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2494" y="1989187"/>
            <a:ext cx="7772400" cy="1102519"/>
          </a:xfrm>
        </p:spPr>
        <p:txBody>
          <a:bodyPr>
            <a:normAutofit/>
          </a:bodyPr>
          <a:lstStyle>
            <a:lvl1pPr algn="l">
              <a:defRPr sz="260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358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FOOTER.jpg" descr="/Users/Test/Desktop/DE_BROC_PP_TEMPLATE/REF/FOOTER.jpg"/>
          <p:cNvPicPr>
            <a:picLocks noChangeAspect="1"/>
          </p:cNvPicPr>
          <p:nvPr userDrawn="1"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77740"/>
            <a:ext cx="9144000" cy="3657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2"/>
          </p:nvPr>
        </p:nvSpPr>
        <p:spPr>
          <a:xfrm>
            <a:off x="457200" y="1206500"/>
            <a:ext cx="8229600" cy="3079750"/>
          </a:xfrm>
        </p:spPr>
        <p:txBody>
          <a:bodyPr>
            <a:normAutofit/>
          </a:bodyPr>
          <a:lstStyle>
            <a:lvl1pPr>
              <a:defRPr sz="1800">
                <a:latin typeface="Arial"/>
                <a:cs typeface="Arial"/>
              </a:defRPr>
            </a:lvl1pPr>
            <a:lvl2pPr>
              <a:defRPr sz="1800">
                <a:latin typeface="Arial"/>
                <a:cs typeface="Arial"/>
              </a:defRPr>
            </a:lvl2pPr>
            <a:lvl3pPr>
              <a:defRPr sz="1800">
                <a:latin typeface="Arial"/>
                <a:cs typeface="Arial"/>
              </a:defRPr>
            </a:lvl3pPr>
            <a:lvl4pPr>
              <a:defRPr sz="1800">
                <a:latin typeface="Arial"/>
                <a:cs typeface="Arial"/>
              </a:defRPr>
            </a:lvl4pPr>
            <a:lvl5pPr>
              <a:defRPr sz="1800">
                <a:latin typeface="Arial"/>
                <a:cs typeface="Arial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927100" y="4788186"/>
            <a:ext cx="3149600" cy="36000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rial"/>
                <a:cs typeface="Arial"/>
              </a:rPr>
              <a:t>De </a:t>
            </a:r>
            <a:r>
              <a:rPr lang="en-US" sz="800" dirty="0" err="1">
                <a:solidFill>
                  <a:schemeClr val="bg1"/>
                </a:solidFill>
                <a:latin typeface="Arial"/>
                <a:cs typeface="Arial"/>
              </a:rPr>
              <a:t>Broc</a:t>
            </a:r>
            <a:r>
              <a:rPr lang="en-US" sz="800" dirty="0">
                <a:solidFill>
                  <a:schemeClr val="bg1"/>
                </a:solidFill>
                <a:latin typeface="Arial"/>
                <a:cs typeface="Arial"/>
              </a:rPr>
              <a:t> School of Business</a:t>
            </a:r>
          </a:p>
        </p:txBody>
      </p:sp>
    </p:spTree>
    <p:extLst>
      <p:ext uri="{BB962C8B-B14F-4D97-AF65-F5344CB8AC3E}">
        <p14:creationId xmlns:p14="http://schemas.microsoft.com/office/powerpoint/2010/main" val="1251141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5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26558-79FB-43D7-BFCF-9F5F1966AB89}" type="datetime1">
              <a:rPr lang="en-GB" smtClean="0"/>
              <a:t>05/12/2018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7C403-80D4-3E43-B642-A89F08249C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92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74" r:id="rId12"/>
    <p:sldLayoutId id="2147483675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emf"/><Relationship Id="rId5" Type="http://schemas.openxmlformats.org/officeDocument/2006/relationships/package" Target="../embeddings/Microsoft_Excel_Worksheet2.xlsx"/><Relationship Id="rId4" Type="http://schemas.openxmlformats.org/officeDocument/2006/relationships/oleObject" Target="../embeddings/oleObject2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emf"/><Relationship Id="rId5" Type="http://schemas.openxmlformats.org/officeDocument/2006/relationships/package" Target="../embeddings/Microsoft_Excel_Worksheet3.xlsx"/><Relationship Id="rId4" Type="http://schemas.openxmlformats.org/officeDocument/2006/relationships/oleObject" Target="../embeddings/oleObject3.bin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emf"/><Relationship Id="rId5" Type="http://schemas.openxmlformats.org/officeDocument/2006/relationships/package" Target="../embeddings/Microsoft_Excel_Worksheet4.xlsx"/><Relationship Id="rId4" Type="http://schemas.openxmlformats.org/officeDocument/2006/relationships/oleObject" Target="../embeddings/oleObject4.bin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1498727" y="2000250"/>
            <a:ext cx="6218634" cy="6727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000" dirty="0">
                <a:solidFill>
                  <a:srgbClr val="19245E"/>
                </a:solidFill>
              </a:rPr>
              <a:t>EPF: </a:t>
            </a:r>
            <a:r>
              <a:rPr lang="en-GB" sz="3000" dirty="0" smtClean="0">
                <a:solidFill>
                  <a:srgbClr val="19245E"/>
                </a:solidFill>
              </a:rPr>
              <a:t>Lecture</a:t>
            </a:r>
            <a:r>
              <a:rPr lang="en-GB" sz="3000" dirty="0">
                <a:solidFill>
                  <a:srgbClr val="19245E"/>
                </a:solidFill>
              </a:rPr>
              <a:t/>
            </a:r>
            <a:br>
              <a:rPr lang="en-GB" sz="3000" dirty="0">
                <a:solidFill>
                  <a:srgbClr val="19245E"/>
                </a:solidFill>
              </a:rPr>
            </a:br>
            <a:r>
              <a:rPr lang="en-GB" sz="3000" dirty="0">
                <a:solidFill>
                  <a:srgbClr val="19245E"/>
                </a:solidFill>
              </a:rPr>
              <a:t>Introduction </a:t>
            </a:r>
            <a:r>
              <a:rPr lang="en-GB" sz="3000" dirty="0">
                <a:solidFill>
                  <a:srgbClr val="19245E"/>
                </a:solidFill>
              </a:rPr>
              <a:t>to </a:t>
            </a:r>
            <a:r>
              <a:rPr lang="en-GB" sz="3000" dirty="0" smtClean="0">
                <a:solidFill>
                  <a:srgbClr val="19245E"/>
                </a:solidFill>
              </a:rPr>
              <a:t>Excel</a:t>
            </a:r>
            <a:endParaRPr lang="en-GB" sz="3000" dirty="0">
              <a:solidFill>
                <a:srgbClr val="19245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242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By the end of this session, you should be able to:</a:t>
            </a:r>
          </a:p>
          <a:p>
            <a:r>
              <a:rPr lang="en-GB" dirty="0" smtClean="0"/>
              <a:t>Understand basic functions of Microsoft Excel</a:t>
            </a:r>
          </a:p>
          <a:p>
            <a:r>
              <a:rPr lang="en-GB" dirty="0" smtClean="0"/>
              <a:t>Apply basic functions for routine arithmetic activities</a:t>
            </a:r>
          </a:p>
          <a:p>
            <a:r>
              <a:rPr lang="en-GB" dirty="0" smtClean="0"/>
              <a:t>Apply basic functions for statistical purposes, e.g. Mean, Median, Mode, Standard Deviation etc.</a:t>
            </a:r>
          </a:p>
          <a:p>
            <a:r>
              <a:rPr lang="en-GB" dirty="0" smtClean="0"/>
              <a:t>Examples of Excel application: e.g. financial forecasting.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46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1439652" y="1329612"/>
          <a:ext cx="6372708" cy="3144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ounded Rectangle 5"/>
          <p:cNvSpPr/>
          <p:nvPr/>
        </p:nvSpPr>
        <p:spPr>
          <a:xfrm>
            <a:off x="1655676" y="573528"/>
            <a:ext cx="5940660" cy="10261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Information &amp; Communications Technology</a:t>
            </a:r>
          </a:p>
        </p:txBody>
      </p:sp>
      <p:sp>
        <p:nvSpPr>
          <p:cNvPr id="7" name="Right Brace 6"/>
          <p:cNvSpPr/>
          <p:nvPr/>
        </p:nvSpPr>
        <p:spPr>
          <a:xfrm rot="16200000">
            <a:off x="4058943" y="-1235673"/>
            <a:ext cx="1080120" cy="6210690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14568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Section </a:t>
            </a:r>
            <a:r>
              <a:rPr lang="en-GB" dirty="0"/>
              <a:t>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Microsoft Excel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03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1200150"/>
            <a:ext cx="6172200" cy="36938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Spreadsheets are THE most used software for accounting, finance, statistics</a:t>
            </a:r>
          </a:p>
        </p:txBody>
      </p:sp>
      <p:pic>
        <p:nvPicPr>
          <p:cNvPr id="4" name="Picture 3" descr="excel1[1]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03748" y="951571"/>
            <a:ext cx="4482498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20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Excel Terms</a:t>
            </a:r>
            <a:endParaRPr lang="en-GB" dirty="0"/>
          </a:p>
        </p:txBody>
      </p:sp>
      <p:pic>
        <p:nvPicPr>
          <p:cNvPr id="6" name="Content Placeholder 5" descr="excel1[1]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249742" y="832153"/>
            <a:ext cx="4752528" cy="37918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277634" y="897564"/>
            <a:ext cx="7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Office button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1817694" y="1059582"/>
            <a:ext cx="378042" cy="326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218294" y="1831781"/>
            <a:ext cx="594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Ribbon</a:t>
            </a:r>
          </a:p>
        </p:txBody>
      </p:sp>
      <p:cxnSp>
        <p:nvCxnSpPr>
          <p:cNvPr id="12" name="Straight Arrow Connector 11"/>
          <p:cNvCxnSpPr>
            <a:stCxn id="10" idx="1"/>
          </p:cNvCxnSpPr>
          <p:nvPr/>
        </p:nvCxnSpPr>
        <p:spPr>
          <a:xfrm flipH="1" flipV="1">
            <a:off x="6894258" y="1653650"/>
            <a:ext cx="324036" cy="40896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385646" y="2463739"/>
            <a:ext cx="7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Active cell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1979712" y="2463738"/>
            <a:ext cx="594066" cy="21602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385646" y="1869673"/>
            <a:ext cx="7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box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1871700" y="2085696"/>
            <a:ext cx="432048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7056276" y="2403199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Formula bar</a:t>
            </a:r>
          </a:p>
        </p:txBody>
      </p:sp>
      <p:cxnSp>
        <p:nvCxnSpPr>
          <p:cNvPr id="20" name="Straight Arrow Connector 19"/>
          <p:cNvCxnSpPr>
            <a:stCxn id="19" idx="1"/>
          </p:cNvCxnSpPr>
          <p:nvPr/>
        </p:nvCxnSpPr>
        <p:spPr>
          <a:xfrm flipH="1" flipV="1">
            <a:off x="5166066" y="2139704"/>
            <a:ext cx="1890210" cy="49432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1499946" y="3267295"/>
            <a:ext cx="7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Row number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1986000" y="3435846"/>
            <a:ext cx="432048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437874" y="2679762"/>
            <a:ext cx="7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Column letter</a:t>
            </a:r>
          </a:p>
        </p:txBody>
      </p:sp>
      <p:cxnSp>
        <p:nvCxnSpPr>
          <p:cNvPr id="26" name="Straight Arrow Connector 25"/>
          <p:cNvCxnSpPr>
            <a:stCxn id="24" idx="0"/>
          </p:cNvCxnSpPr>
          <p:nvPr/>
        </p:nvCxnSpPr>
        <p:spPr>
          <a:xfrm flipH="1" flipV="1">
            <a:off x="3761911" y="2301720"/>
            <a:ext cx="27002" cy="37804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1331640" y="413139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Worksheet tab</a:t>
            </a:r>
          </a:p>
        </p:txBody>
      </p:sp>
      <p:cxnSp>
        <p:nvCxnSpPr>
          <p:cNvPr id="28" name="Straight Arrow Connector 27"/>
          <p:cNvCxnSpPr/>
          <p:nvPr/>
        </p:nvCxnSpPr>
        <p:spPr>
          <a:xfrm>
            <a:off x="2100300" y="4407954"/>
            <a:ext cx="689502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110282" y="1221601"/>
            <a:ext cx="702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Toolbar</a:t>
            </a:r>
          </a:p>
        </p:txBody>
      </p:sp>
      <p:cxnSp>
        <p:nvCxnSpPr>
          <p:cNvPr id="31" name="Straight Arrow Connector 30"/>
          <p:cNvCxnSpPr>
            <a:stCxn id="30" idx="1"/>
          </p:cNvCxnSpPr>
          <p:nvPr/>
        </p:nvCxnSpPr>
        <p:spPr>
          <a:xfrm flipH="1" flipV="1">
            <a:off x="6192180" y="1221601"/>
            <a:ext cx="918102" cy="13850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7056276" y="805667"/>
            <a:ext cx="890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Workbook</a:t>
            </a:r>
          </a:p>
        </p:txBody>
      </p:sp>
      <p:cxnSp>
        <p:nvCxnSpPr>
          <p:cNvPr id="38" name="Straight Arrow Connector 37"/>
          <p:cNvCxnSpPr/>
          <p:nvPr/>
        </p:nvCxnSpPr>
        <p:spPr>
          <a:xfrm flipH="1">
            <a:off x="5274078" y="916510"/>
            <a:ext cx="1836204" cy="3506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69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Steps to building a good spreadsheet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5763" indent="-385763">
              <a:buAutoNum type="arabicPeriod"/>
            </a:pPr>
            <a:r>
              <a:rPr lang="en-GB" dirty="0" smtClean="0"/>
              <a:t>Identify </a:t>
            </a:r>
            <a:r>
              <a:rPr lang="en-GB" dirty="0"/>
              <a:t>the </a:t>
            </a:r>
            <a:r>
              <a:rPr lang="en-GB" dirty="0" smtClean="0"/>
              <a:t>problem</a:t>
            </a:r>
            <a:endParaRPr lang="en-GB" dirty="0"/>
          </a:p>
          <a:p>
            <a:pPr marL="385763" indent="-385763">
              <a:buAutoNum type="arabicPeriod"/>
            </a:pPr>
            <a:r>
              <a:rPr lang="en-GB" dirty="0" smtClean="0"/>
              <a:t>Think </a:t>
            </a:r>
            <a:r>
              <a:rPr lang="en-GB" dirty="0"/>
              <a:t>about what you want your spreadsheet to do / how you want it to </a:t>
            </a:r>
            <a:r>
              <a:rPr lang="en-GB" dirty="0" smtClean="0"/>
              <a:t>look</a:t>
            </a:r>
            <a:endParaRPr lang="en-GB" dirty="0"/>
          </a:p>
          <a:p>
            <a:pPr marL="385763" indent="-385763">
              <a:buAutoNum type="arabicPeriod"/>
            </a:pPr>
            <a:r>
              <a:rPr lang="en-GB" dirty="0" smtClean="0"/>
              <a:t>Set </a:t>
            </a:r>
            <a:r>
              <a:rPr lang="en-GB" dirty="0"/>
              <a:t>out the basic spreadsheet </a:t>
            </a:r>
            <a:r>
              <a:rPr lang="en-GB" dirty="0" smtClean="0"/>
              <a:t>model</a:t>
            </a:r>
            <a:endParaRPr lang="en-GB" dirty="0"/>
          </a:p>
          <a:p>
            <a:pPr marL="385763" indent="-385763">
              <a:buAutoNum type="arabicPeriod"/>
            </a:pPr>
            <a:r>
              <a:rPr lang="en-GB" dirty="0" smtClean="0"/>
              <a:t>Input </a:t>
            </a:r>
            <a:r>
              <a:rPr lang="en-GB" dirty="0"/>
              <a:t>the data you </a:t>
            </a:r>
            <a:r>
              <a:rPr lang="en-GB" dirty="0" smtClean="0"/>
              <a:t>know</a:t>
            </a:r>
            <a:endParaRPr lang="en-GB" dirty="0"/>
          </a:p>
          <a:p>
            <a:pPr marL="385763" indent="-385763">
              <a:buAutoNum type="arabicPeriod"/>
            </a:pPr>
            <a:r>
              <a:rPr lang="en-GB" dirty="0" smtClean="0"/>
              <a:t>Write </a:t>
            </a:r>
            <a:r>
              <a:rPr lang="en-GB" dirty="0"/>
              <a:t>the formulae needed to calculate your </a:t>
            </a:r>
            <a:r>
              <a:rPr lang="en-GB" dirty="0" smtClean="0"/>
              <a:t>outputs</a:t>
            </a:r>
            <a:endParaRPr lang="en-GB" dirty="0"/>
          </a:p>
          <a:p>
            <a:pPr marL="385763" indent="-385763">
              <a:buAutoNum type="arabicPeriod"/>
            </a:pPr>
            <a:r>
              <a:rPr lang="en-GB" dirty="0" smtClean="0"/>
              <a:t>Review </a:t>
            </a:r>
            <a:r>
              <a:rPr lang="en-GB" dirty="0"/>
              <a:t>your outputs</a:t>
            </a:r>
          </a:p>
        </p:txBody>
      </p:sp>
    </p:spTree>
    <p:extLst>
      <p:ext uri="{BB962C8B-B14F-4D97-AF65-F5344CB8AC3E}">
        <p14:creationId xmlns:p14="http://schemas.microsoft.com/office/powerpoint/2010/main" val="5149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Autofill</a:t>
            </a:r>
            <a:endParaRPr lang="en-GB" dirty="0"/>
          </a:p>
        </p:txBody>
      </p:sp>
      <p:pic>
        <p:nvPicPr>
          <p:cNvPr id="624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676" y="1167594"/>
            <a:ext cx="4050450" cy="1124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46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0931" y="2733768"/>
            <a:ext cx="315935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3822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formula</a:t>
            </a:r>
            <a:endParaRPr lang="en-GB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478756" y="1275606"/>
          <a:ext cx="6186488" cy="2300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Worksheet" r:id="rId5" imgW="8248785" imgH="3066960" progId="Excel.Sheet.12">
                  <p:embed/>
                </p:oleObj>
              </mc:Choice>
              <mc:Fallback>
                <p:oleObj name="Worksheet" r:id="rId5" imgW="8248785" imgH="3066960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8756" y="1275606"/>
                        <a:ext cx="6186488" cy="2300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317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Spreadsheet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Column widths</a:t>
            </a:r>
          </a:p>
          <a:p>
            <a:r>
              <a:rPr lang="en-GB" dirty="0" smtClean="0"/>
              <a:t>Underlining</a:t>
            </a:r>
          </a:p>
          <a:p>
            <a:r>
              <a:rPr lang="en-GB" dirty="0" smtClean="0"/>
              <a:t>Cell alignment</a:t>
            </a:r>
          </a:p>
          <a:p>
            <a:r>
              <a:rPr lang="en-GB" dirty="0" smtClean="0"/>
              <a:t>Decimal places</a:t>
            </a:r>
          </a:p>
          <a:p>
            <a:r>
              <a:rPr lang="en-GB" dirty="0" smtClean="0"/>
              <a:t>Number formats</a:t>
            </a:r>
          </a:p>
          <a:p>
            <a:r>
              <a:rPr lang="en-GB" dirty="0" smtClean="0"/>
              <a:t>Inserting rows or columns</a:t>
            </a:r>
          </a:p>
          <a:p>
            <a:r>
              <a:rPr lang="en-GB" dirty="0" smtClean="0"/>
              <a:t>Merging cells</a:t>
            </a:r>
          </a:p>
          <a:p>
            <a:r>
              <a:rPr lang="en-GB" dirty="0" smtClean="0"/>
              <a:t>Alignment</a:t>
            </a:r>
          </a:p>
          <a:p>
            <a:r>
              <a:rPr lang="en-GB" dirty="0" smtClean="0"/>
              <a:t>Freeze panes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189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problems when inputting formulas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Start every formula with an =</a:t>
            </a:r>
          </a:p>
          <a:p>
            <a:r>
              <a:rPr lang="en-GB" dirty="0" smtClean="0"/>
              <a:t>Use a colon to indicate a range (</a:t>
            </a:r>
            <a:r>
              <a:rPr lang="en-GB" dirty="0" err="1" smtClean="0"/>
              <a:t>eg</a:t>
            </a:r>
            <a:r>
              <a:rPr lang="en-GB" dirty="0" smtClean="0"/>
              <a:t> A1:A10)</a:t>
            </a:r>
          </a:p>
          <a:p>
            <a:r>
              <a:rPr lang="en-GB" dirty="0" smtClean="0"/>
              <a:t>Match opening and closing parentheses</a:t>
            </a:r>
          </a:p>
          <a:p>
            <a:r>
              <a:rPr lang="en-GB" dirty="0" smtClean="0"/>
              <a:t>Take care when switching between pages when writing a formula</a:t>
            </a:r>
          </a:p>
          <a:p>
            <a:r>
              <a:rPr lang="en-GB" dirty="0" smtClean="0"/>
              <a:t>Enter numbers without formatting - don’t type in £  $  or  , </a:t>
            </a:r>
          </a:p>
        </p:txBody>
      </p:sp>
    </p:spTree>
    <p:extLst>
      <p:ext uri="{BB962C8B-B14F-4D97-AF65-F5344CB8AC3E}">
        <p14:creationId xmlns:p14="http://schemas.microsoft.com/office/powerpoint/2010/main" val="12596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Solving problems</a:t>
            </a:r>
            <a:endParaRPr lang="en-GB" dirty="0"/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331641" y="992982"/>
          <a:ext cx="6521576" cy="37930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Worksheet" r:id="rId5" imgW="7000943" imgH="4191090" progId="Excel.Sheet.12">
                  <p:embed/>
                </p:oleObj>
              </mc:Choice>
              <mc:Fallback>
                <p:oleObj name="Worksheet" r:id="rId5" imgW="7000943" imgH="4191090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1" y="992982"/>
                        <a:ext cx="6521576" cy="37930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196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Section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the use of Formulas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23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will learn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Data entry</a:t>
            </a:r>
          </a:p>
          <a:p>
            <a:pPr>
              <a:buNone/>
            </a:pPr>
            <a:r>
              <a:rPr lang="en-GB" dirty="0" smtClean="0"/>
              <a:t>More formulas:  </a:t>
            </a:r>
          </a:p>
          <a:p>
            <a:pPr marL="0" indent="0">
              <a:buNone/>
            </a:pPr>
            <a:r>
              <a:rPr lang="en-GB" dirty="0" smtClean="0"/>
              <a:t>=COUNT( </a:t>
            </a:r>
            <a:r>
              <a:rPr lang="en-GB" dirty="0"/>
              <a:t>)</a:t>
            </a:r>
            <a:r>
              <a:rPr lang="en-GB" dirty="0" smtClean="0"/>
              <a:t> 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=SUMPRODUCT(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96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entry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Setting up the spreadsheet</a:t>
            </a:r>
          </a:p>
          <a:p>
            <a:r>
              <a:rPr lang="en-GB" dirty="0" smtClean="0"/>
              <a:t>Saving time entering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15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Text – just type in</a:t>
            </a:r>
          </a:p>
          <a:p>
            <a:r>
              <a:rPr lang="en-GB" dirty="0" smtClean="0"/>
              <a:t>Values – just type in</a:t>
            </a:r>
            <a:br>
              <a:rPr lang="en-GB" dirty="0" smtClean="0"/>
            </a:br>
            <a:r>
              <a:rPr lang="en-GB" dirty="0" smtClean="0"/>
              <a:t>                minus values enter –</a:t>
            </a:r>
          </a:p>
          <a:p>
            <a:r>
              <a:rPr lang="en-GB" dirty="0" smtClean="0"/>
              <a:t>Dates – type in as a date and Excel will</a:t>
            </a:r>
            <a:br>
              <a:rPr lang="en-GB" dirty="0" smtClean="0"/>
            </a:br>
            <a:r>
              <a:rPr lang="en-GB" dirty="0" smtClean="0"/>
              <a:t>               recognise this</a:t>
            </a:r>
          </a:p>
          <a:p>
            <a:r>
              <a:rPr lang="en-GB" dirty="0" smtClean="0"/>
              <a:t>Auto fill as much as possible</a:t>
            </a:r>
          </a:p>
          <a:p>
            <a:r>
              <a:rPr lang="en-GB" dirty="0" smtClean="0"/>
              <a:t>Modifying cell contents – use formula bar</a:t>
            </a:r>
          </a:p>
          <a:p>
            <a:r>
              <a:rPr lang="en-GB" dirty="0" smtClean="0"/>
              <a:t>Move cell contents – click on box around cell and drag</a:t>
            </a:r>
          </a:p>
        </p:txBody>
      </p:sp>
    </p:spTree>
    <p:extLst>
      <p:ext uri="{BB962C8B-B14F-4D97-AF65-F5344CB8AC3E}">
        <p14:creationId xmlns:p14="http://schemas.microsoft.com/office/powerpoint/2010/main" val="153840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simple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new worksheet</a:t>
            </a:r>
          </a:p>
          <a:p>
            <a:r>
              <a:rPr lang="en-GB" dirty="0" smtClean="0"/>
              <a:t>Change worksheet name</a:t>
            </a:r>
          </a:p>
          <a:p>
            <a:r>
              <a:rPr lang="en-GB" dirty="0" smtClean="0"/>
              <a:t>Selecting non continuous cells</a:t>
            </a:r>
          </a:p>
          <a:p>
            <a:r>
              <a:rPr lang="en-GB" dirty="0" smtClean="0"/>
              <a:t>Paste special</a:t>
            </a:r>
          </a:p>
          <a:p>
            <a:r>
              <a:rPr lang="en-GB" dirty="0" smtClean="0"/>
              <a:t>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11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 Parenthesis 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Built in order of precedence: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Multiply	*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Divide</a:t>
            </a:r>
            <a:r>
              <a:rPr lang="en-GB"/>
              <a:t>		/</a:t>
            </a:r>
            <a:endParaRPr lang="en-GB" dirty="0"/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Add		+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Subtract	-</a:t>
            </a:r>
          </a:p>
          <a:p>
            <a:r>
              <a:rPr lang="en-GB" dirty="0" smtClean="0"/>
              <a:t>Tells Excel what needs to be done first</a:t>
            </a:r>
          </a:p>
          <a:p>
            <a:r>
              <a:rPr lang="en-GB" dirty="0" smtClean="0"/>
              <a:t>Think about your calculation!</a:t>
            </a:r>
          </a:p>
          <a:p>
            <a:r>
              <a:rPr lang="en-GB" dirty="0" smtClean="0"/>
              <a:t>Nesting</a:t>
            </a:r>
          </a:p>
        </p:txBody>
      </p:sp>
    </p:spTree>
    <p:extLst>
      <p:ext uri="{BB962C8B-B14F-4D97-AF65-F5344CB8AC3E}">
        <p14:creationId xmlns:p14="http://schemas.microsoft.com/office/powerpoint/2010/main" val="383507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 with formulas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Drop down list</a:t>
            </a:r>
          </a:p>
          <a:p>
            <a:r>
              <a:rPr lang="en-GB" dirty="0" smtClean="0"/>
              <a:t>Insert Function (formulas tab)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70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=SUMPRODUCT( 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Adds the sums of products of corresponding ranges of cells</a:t>
            </a:r>
          </a:p>
          <a:p>
            <a:pPr>
              <a:buNone/>
            </a:pPr>
            <a:r>
              <a:rPr lang="en-GB" dirty="0" smtClean="0"/>
              <a:t>e.g.  =SUMPRODUCT(B5:B8,C5:C8) </a:t>
            </a:r>
          </a:p>
          <a:p>
            <a:pPr>
              <a:buNone/>
            </a:pPr>
            <a:r>
              <a:rPr lang="en-GB" dirty="0" smtClean="0"/>
              <a:t>         =(B5*C5)+(B6*C6)+(B7*C7)+(B8*C8)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865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=SUMPRODUCT(  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You </a:t>
            </a:r>
            <a:r>
              <a:rPr lang="en-GB" dirty="0"/>
              <a:t>can also use SUMPRODUCT to only sum cells with a given criteria</a:t>
            </a:r>
            <a:r>
              <a:rPr lang="en-GB" dirty="0" smtClean="0"/>
              <a:t> </a:t>
            </a:r>
            <a:r>
              <a:rPr lang="en-GB" dirty="0"/>
              <a:t>e.g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=SUMPRODUCT((B5:B16*C5:C16)*(A5:A16="February"))</a:t>
            </a:r>
            <a:r>
              <a:rPr lang="en-GB" dirty="0" smtClean="0"/>
              <a:t> </a:t>
            </a:r>
            <a:endParaRPr lang="en-GB" dirty="0"/>
          </a:p>
          <a:p>
            <a:pPr>
              <a:buNone/>
            </a:pPr>
            <a:r>
              <a:rPr lang="en-GB" dirty="0" err="1" smtClean="0"/>
              <a:t>Sumproduct</a:t>
            </a:r>
            <a:r>
              <a:rPr lang="en-GB" dirty="0" smtClean="0"/>
              <a:t> </a:t>
            </a:r>
            <a:r>
              <a:rPr lang="en-GB" dirty="0"/>
              <a:t>of columns B and C only if column B shows the text </a:t>
            </a:r>
            <a:r>
              <a:rPr lang="en-GB" dirty="0" smtClean="0"/>
              <a:t>February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34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=SUMPRODUCT ( ) example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3839" y="1042620"/>
            <a:ext cx="3037481" cy="3739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0177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422094" y="411511"/>
          <a:ext cx="6214679" cy="41584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Worksheet" r:id="rId5" imgW="9458257" imgH="5991315" progId="Excel.Sheet.12">
                  <p:embed/>
                </p:oleObj>
              </mc:Choice>
              <mc:Fallback>
                <p:oleObj name="Worksheet" r:id="rId5" imgW="9458257" imgH="5991315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2094" y="411511"/>
                        <a:ext cx="6214679" cy="41584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288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Formula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871700" y="2247714"/>
            <a:ext cx="1188132" cy="9721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Question</a:t>
            </a:r>
          </a:p>
        </p:txBody>
      </p:sp>
      <p:sp>
        <p:nvSpPr>
          <p:cNvPr id="7" name="Right Arrow 6"/>
          <p:cNvSpPr/>
          <p:nvPr/>
        </p:nvSpPr>
        <p:spPr>
          <a:xfrm rot="20778942">
            <a:off x="3329862" y="1882552"/>
            <a:ext cx="1782198" cy="540060"/>
          </a:xfrm>
          <a:prstGeom prst="right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Right Arrow 7"/>
          <p:cNvSpPr/>
          <p:nvPr/>
        </p:nvSpPr>
        <p:spPr>
          <a:xfrm rot="810414">
            <a:off x="3368450" y="3019163"/>
            <a:ext cx="1782198" cy="540060"/>
          </a:xfrm>
          <a:prstGeom prst="right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Rectangle 8"/>
          <p:cNvSpPr/>
          <p:nvPr/>
        </p:nvSpPr>
        <p:spPr>
          <a:xfrm>
            <a:off x="5490102" y="3219822"/>
            <a:ext cx="1188132" cy="9721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Answer B</a:t>
            </a:r>
          </a:p>
        </p:txBody>
      </p:sp>
      <p:sp>
        <p:nvSpPr>
          <p:cNvPr id="10" name="Rectangle 9"/>
          <p:cNvSpPr/>
          <p:nvPr/>
        </p:nvSpPr>
        <p:spPr>
          <a:xfrm>
            <a:off x="5490102" y="1383618"/>
            <a:ext cx="1188132" cy="9721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Answer A</a:t>
            </a:r>
          </a:p>
        </p:txBody>
      </p:sp>
      <p:sp>
        <p:nvSpPr>
          <p:cNvPr id="11" name="TextBox 10"/>
          <p:cNvSpPr txBox="1"/>
          <p:nvPr/>
        </p:nvSpPr>
        <p:spPr>
          <a:xfrm rot="20866230">
            <a:off x="3902556" y="1948729"/>
            <a:ext cx="702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12" name="TextBox 11"/>
          <p:cNvSpPr txBox="1"/>
          <p:nvPr/>
        </p:nvSpPr>
        <p:spPr>
          <a:xfrm rot="938817">
            <a:off x="3984222" y="3131147"/>
            <a:ext cx="702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83545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an IF Formula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=IF(cell reference of cell you are testing </a:t>
            </a:r>
            <a:r>
              <a:rPr lang="en-GB" dirty="0" smtClean="0"/>
              <a:t>,  </a:t>
            </a:r>
            <a:r>
              <a:rPr lang="en-GB" dirty="0"/>
              <a:t>what you want to test = &gt; &lt;    the value you want to test  ,  answer to return if TRUE  ,  answer to return if FALSE)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err="1" smtClean="0"/>
              <a:t>eg</a:t>
            </a:r>
            <a:r>
              <a:rPr lang="en-GB" dirty="0" smtClean="0"/>
              <a:t>  =IF(A1</a:t>
            </a:r>
            <a:r>
              <a:rPr lang="en-GB" dirty="0"/>
              <a:t>&gt;=10,"text </a:t>
            </a:r>
            <a:r>
              <a:rPr lang="en-GB" dirty="0" err="1" smtClean="0"/>
              <a:t>A”,"</a:t>
            </a:r>
            <a:r>
              <a:rPr lang="en-GB" dirty="0" err="1"/>
              <a:t>text</a:t>
            </a:r>
            <a:r>
              <a:rPr lang="en-GB" dirty="0"/>
              <a:t> B")</a:t>
            </a:r>
            <a:r>
              <a:rPr lang="en-GB" dirty="0" smtClean="0"/>
              <a:t>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34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formula – example to try</a:t>
            </a:r>
            <a:endParaRPr lang="en-GB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1720086" y="1218010"/>
          <a:ext cx="5552214" cy="36469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Worksheet" r:id="rId5" imgW="5495857" imgH="3609885" progId="Excel.Sheet.12">
                  <p:embed/>
                </p:oleObj>
              </mc:Choice>
              <mc:Fallback>
                <p:oleObj name="Worksheet" r:id="rId5" imgW="5495857" imgH="3609885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0086" y="1218010"/>
                        <a:ext cx="5552214" cy="364694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6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=COUNT ( )  Counts the number of cells that contain a number</a:t>
            </a:r>
          </a:p>
          <a:p>
            <a:pPr>
              <a:buNone/>
            </a:pPr>
            <a:r>
              <a:rPr lang="en-GB" dirty="0" smtClean="0"/>
              <a:t>=COUNTA ( )  Counts the number of cells that contain data (number, text, etc)</a:t>
            </a:r>
          </a:p>
          <a:p>
            <a:pPr>
              <a:buNone/>
            </a:pPr>
            <a:r>
              <a:rPr lang="en-GB" dirty="0" smtClean="0"/>
              <a:t>=COUNTIF ( )   Counts the number of cells that meet a specified criteria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01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=COUNTIF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Counts the number of items in a range that meet a specified criteria</a:t>
            </a:r>
            <a:r>
              <a:rPr lang="en-GB" dirty="0" smtClean="0"/>
              <a:t> </a:t>
            </a:r>
            <a:r>
              <a:rPr lang="en-GB" dirty="0"/>
              <a:t>=COUNTIF(range, criteria)</a:t>
            </a:r>
            <a:r>
              <a:rPr lang="en-GB" dirty="0" smtClean="0"/>
              <a:t> </a:t>
            </a:r>
          </a:p>
          <a:p>
            <a:r>
              <a:rPr lang="en-GB" dirty="0" smtClean="0"/>
              <a:t>Criteria:  </a:t>
            </a:r>
          </a:p>
          <a:p>
            <a:pPr lvl="1"/>
            <a:r>
              <a:rPr lang="en-GB" dirty="0" smtClean="0"/>
              <a:t>Text </a:t>
            </a:r>
            <a:r>
              <a:rPr lang="en-GB" dirty="0"/>
              <a:t>– needs to be entered as “text” </a:t>
            </a:r>
            <a:endParaRPr lang="en-GB" dirty="0" smtClean="0"/>
          </a:p>
          <a:p>
            <a:pPr lvl="1"/>
            <a:r>
              <a:rPr lang="en-GB" dirty="0" smtClean="0"/>
              <a:t>Specific </a:t>
            </a:r>
            <a:r>
              <a:rPr lang="en-GB" dirty="0"/>
              <a:t>number </a:t>
            </a:r>
            <a:endParaRPr lang="en-GB" dirty="0" smtClean="0"/>
          </a:p>
          <a:p>
            <a:pPr lvl="1"/>
            <a:r>
              <a:rPr lang="en-GB" dirty="0" smtClean="0"/>
              <a:t>Cell references</a:t>
            </a:r>
          </a:p>
          <a:p>
            <a:pPr lvl="1"/>
            <a:r>
              <a:rPr lang="en-GB" dirty="0" smtClean="0"/>
              <a:t>Relational </a:t>
            </a:r>
            <a:r>
              <a:rPr lang="en-GB" dirty="0"/>
              <a:t>operators ( </a:t>
            </a:r>
            <a:r>
              <a:rPr lang="en-GB" dirty="0" smtClean="0"/>
              <a:t>&gt;,&lt;,&gt;=,&lt;=,&lt;&gt;)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16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=SUMIF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Works in the same way as =COUNTIF</a:t>
            </a:r>
          </a:p>
          <a:p>
            <a:r>
              <a:rPr lang="en-GB" dirty="0" smtClean="0"/>
              <a:t>Sums cells that meet a given criteria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7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siness School Template 1 Stacked SS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School Template 1 Stacked SS</Template>
  <TotalTime>6623</TotalTime>
  <Words>587</Words>
  <Application>Microsoft Office PowerPoint</Application>
  <PresentationFormat>On-screen Show (16:9)</PresentationFormat>
  <Paragraphs>157</Paragraphs>
  <Slides>29</Slides>
  <Notes>25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Business School Template 1 Stacked SS</vt:lpstr>
      <vt:lpstr>Worksheet</vt:lpstr>
      <vt:lpstr>EPF: Lecture Introduction to Excel</vt:lpstr>
      <vt:lpstr>Learning Outcomes</vt:lpstr>
      <vt:lpstr>PowerPoint Presentation</vt:lpstr>
      <vt:lpstr>Section 1</vt:lpstr>
      <vt:lpstr>Excel</vt:lpstr>
      <vt:lpstr>Basic Excel Terms</vt:lpstr>
      <vt:lpstr>Steps to building a good spreadsheet model</vt:lpstr>
      <vt:lpstr>Autofill</vt:lpstr>
      <vt:lpstr>Simple formula</vt:lpstr>
      <vt:lpstr>Spreadsheet layout</vt:lpstr>
      <vt:lpstr>Common problems when inputting formulas</vt:lpstr>
      <vt:lpstr>Solving problems</vt:lpstr>
      <vt:lpstr>Section 2</vt:lpstr>
      <vt:lpstr>You will learn about</vt:lpstr>
      <vt:lpstr>Data entry</vt:lpstr>
      <vt:lpstr>Entering data</vt:lpstr>
      <vt:lpstr>Other simple tips</vt:lpstr>
      <vt:lpstr>( Parenthesis )</vt:lpstr>
      <vt:lpstr>Help with formulas</vt:lpstr>
      <vt:lpstr>=SUMPRODUCT( )</vt:lpstr>
      <vt:lpstr>=SUMPRODUCT(  )</vt:lpstr>
      <vt:lpstr>=SUMPRODUCT ( ) example</vt:lpstr>
      <vt:lpstr>PowerPoint Presentation</vt:lpstr>
      <vt:lpstr>IF Formula</vt:lpstr>
      <vt:lpstr>Writing an IF Formula</vt:lpstr>
      <vt:lpstr>IF formula – example to try</vt:lpstr>
      <vt:lpstr>COUNT</vt:lpstr>
      <vt:lpstr>=COUNTIF</vt:lpstr>
      <vt:lpstr>=SUMIF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Hamilton</dc:creator>
  <cp:lastModifiedBy>Helen Hu</cp:lastModifiedBy>
  <cp:revision>126</cp:revision>
  <dcterms:created xsi:type="dcterms:W3CDTF">2015-11-27T15:49:23Z</dcterms:created>
  <dcterms:modified xsi:type="dcterms:W3CDTF">2018-12-05T16:22:57Z</dcterms:modified>
</cp:coreProperties>
</file>