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3" r:id="rId5"/>
    <p:sldId id="259" r:id="rId6"/>
    <p:sldId id="265" r:id="rId7"/>
    <p:sldId id="264" r:id="rId8"/>
    <p:sldId id="260" r:id="rId9"/>
    <p:sldId id="261"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50" d="100"/>
          <a:sy n="50" d="100"/>
        </p:scale>
        <p:origin x="-666"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BA40F19E-7CE9-4937-AE1F-70C370D141EA}" type="datetimeFigureOut">
              <a:rPr lang="en-US" smtClean="0"/>
              <a:pPr/>
              <a:t>6/22/2012</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F9C26F6F-A635-4365-8E5C-504D2E5872E2}"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BA40F19E-7CE9-4937-AE1F-70C370D141EA}" type="datetimeFigureOut">
              <a:rPr lang="en-US" smtClean="0"/>
              <a:pPr/>
              <a:t>6/22/2012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F9C26F6F-A635-4365-8E5C-504D2E5872E2}"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BA40F19E-7CE9-4937-AE1F-70C370D141EA}" type="datetimeFigureOut">
              <a:rPr lang="en-US" smtClean="0"/>
              <a:pPr/>
              <a:t>6/22/2012</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F9C26F6F-A635-4365-8E5C-504D2E5872E2}"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BA40F19E-7CE9-4937-AE1F-70C370D141EA}" type="datetimeFigureOut">
              <a:rPr lang="en-US" smtClean="0"/>
              <a:pPr/>
              <a:t>6/22/2012</a:t>
            </a:fld>
            <a:endParaRPr lang="en-GB"/>
          </a:p>
        </p:txBody>
      </p:sp>
      <p:sp>
        <p:nvSpPr>
          <p:cNvPr id="10" name="Slide Number Placeholder 9"/>
          <p:cNvSpPr>
            <a:spLocks noGrp="1"/>
          </p:cNvSpPr>
          <p:nvPr>
            <p:ph type="sldNum" sz="quarter" idx="16"/>
          </p:nvPr>
        </p:nvSpPr>
        <p:spPr/>
        <p:txBody>
          <a:bodyPr rtlCol="0"/>
          <a:lstStyle/>
          <a:p>
            <a:fld id="{F9C26F6F-A635-4365-8E5C-504D2E5872E2}"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BA40F19E-7CE9-4937-AE1F-70C370D141EA}" type="datetimeFigureOut">
              <a:rPr lang="en-US" smtClean="0"/>
              <a:pPr/>
              <a:t>6/22/2012</a:t>
            </a:fld>
            <a:endParaRPr lang="en-GB"/>
          </a:p>
        </p:txBody>
      </p:sp>
      <p:sp>
        <p:nvSpPr>
          <p:cNvPr id="12" name="Slide Number Placeholder 11"/>
          <p:cNvSpPr>
            <a:spLocks noGrp="1"/>
          </p:cNvSpPr>
          <p:nvPr>
            <p:ph type="sldNum" sz="quarter" idx="16"/>
          </p:nvPr>
        </p:nvSpPr>
        <p:spPr/>
        <p:txBody>
          <a:bodyPr rtlCol="0"/>
          <a:lstStyle/>
          <a:p>
            <a:fld id="{F9C26F6F-A635-4365-8E5C-504D2E5872E2}"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A40F19E-7CE9-4937-AE1F-70C370D141EA}" type="datetimeFigureOut">
              <a:rPr lang="en-US" smtClean="0"/>
              <a:pPr/>
              <a:t>6/22/2012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F9C26F6F-A635-4365-8E5C-504D2E5872E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40F19E-7CE9-4937-AE1F-70C370D141EA}" type="datetimeFigureOut">
              <a:rPr lang="en-US" smtClean="0"/>
              <a:pPr/>
              <a:t>6/22/2012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F9C26F6F-A635-4365-8E5C-504D2E5872E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BA40F19E-7CE9-4937-AE1F-70C370D141EA}" type="datetimeFigureOut">
              <a:rPr lang="en-US" smtClean="0"/>
              <a:pPr/>
              <a:t>6/22/2012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F9C26F6F-A635-4365-8E5C-504D2E5872E2}"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BA40F19E-7CE9-4937-AE1F-70C370D141EA}" type="datetimeFigureOut">
              <a:rPr lang="en-US" smtClean="0"/>
              <a:pPr/>
              <a:t>6/22/2012</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F9C26F6F-A635-4365-8E5C-504D2E5872E2}"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A40F19E-7CE9-4937-AE1F-70C370D141EA}" type="datetimeFigureOut">
              <a:rPr lang="en-US" smtClean="0"/>
              <a:pPr/>
              <a:t>6/22/2012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C26F6F-A635-4365-8E5C-504D2E5872E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BA40F19E-7CE9-4937-AE1F-70C370D141EA}" type="datetimeFigureOut">
              <a:rPr lang="en-US" smtClean="0"/>
              <a:pPr/>
              <a:t>6/22/2012</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F9C26F6F-A635-4365-8E5C-504D2E5872E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BA40F19E-7CE9-4937-AE1F-70C370D141EA}" type="datetimeFigureOut">
              <a:rPr lang="en-US" smtClean="0"/>
              <a:pPr/>
              <a:t>6/22/2012</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F9C26F6F-A635-4365-8E5C-504D2E5872E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Research Plans for Analysis of Internet Behaviour’</a:t>
            </a:r>
            <a:endParaRPr lang="en-GB" dirty="0"/>
          </a:p>
        </p:txBody>
      </p:sp>
      <p:sp>
        <p:nvSpPr>
          <p:cNvPr id="3" name="Subtitle 2"/>
          <p:cNvSpPr>
            <a:spLocks noGrp="1"/>
          </p:cNvSpPr>
          <p:nvPr>
            <p:ph type="subTitle" idx="1"/>
          </p:nvPr>
        </p:nvSpPr>
        <p:spPr/>
        <p:txBody>
          <a:bodyPr/>
          <a:lstStyle/>
          <a:p>
            <a:r>
              <a:rPr lang="en-GB" dirty="0" smtClean="0"/>
              <a:t>Jamie Michael Tavender</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Crime Rates amongst youth </a:t>
            </a:r>
            <a:endParaRPr lang="en-GB" dirty="0"/>
          </a:p>
        </p:txBody>
      </p:sp>
      <p:pic>
        <p:nvPicPr>
          <p:cNvPr id="1026" name="Picture 2"/>
          <p:cNvPicPr>
            <a:picLocks noChangeAspect="1" noChangeArrowheads="1"/>
          </p:cNvPicPr>
          <p:nvPr/>
        </p:nvPicPr>
        <p:blipFill>
          <a:blip r:embed="rId2" cstate="print"/>
          <a:srcRect/>
          <a:stretch>
            <a:fillRect/>
          </a:stretch>
        </p:blipFill>
        <p:spPr bwMode="auto">
          <a:xfrm>
            <a:off x="1428728" y="1785926"/>
            <a:ext cx="6181725" cy="4200525"/>
          </a:xfrm>
          <a:prstGeom prst="rect">
            <a:avLst/>
          </a:prstGeom>
          <a:noFill/>
          <a:ln w="9525">
            <a:noFill/>
            <a:miter lim="800000"/>
            <a:headEnd/>
            <a:tailEnd/>
          </a:ln>
        </p:spPr>
      </p:pic>
      <p:sp>
        <p:nvSpPr>
          <p:cNvPr id="5" name="Rectangle 4"/>
          <p:cNvSpPr/>
          <p:nvPr/>
        </p:nvSpPr>
        <p:spPr>
          <a:xfrm>
            <a:off x="0" y="6604084"/>
            <a:ext cx="9144000" cy="253916"/>
          </a:xfrm>
          <a:prstGeom prst="rect">
            <a:avLst/>
          </a:prstGeom>
        </p:spPr>
        <p:txBody>
          <a:bodyPr wrap="square">
            <a:spAutoFit/>
          </a:bodyPr>
          <a:lstStyle/>
          <a:p>
            <a:r>
              <a:rPr lang="en-US" sz="1050" dirty="0" err="1" smtClean="0"/>
              <a:t>Natale</a:t>
            </a:r>
            <a:r>
              <a:rPr lang="en-US" sz="1050" dirty="0" smtClean="0"/>
              <a:t>, L. (2012). </a:t>
            </a:r>
            <a:r>
              <a:rPr lang="en-US" sz="1050" i="1" dirty="0" smtClean="0"/>
              <a:t>Youth Crime in England and Wales.</a:t>
            </a:r>
            <a:r>
              <a:rPr lang="en-US" sz="1050" dirty="0" smtClean="0"/>
              <a:t> CIVITAS Institute for the Study of Civil Society 2010-12.</a:t>
            </a:r>
            <a:endParaRPr lang="en-GB" sz="105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Illegal Torrents</a:t>
            </a:r>
            <a:endParaRPr lang="en-GB" dirty="0"/>
          </a:p>
        </p:txBody>
      </p:sp>
      <p:pic>
        <p:nvPicPr>
          <p:cNvPr id="30722" name="Picture 2" descr="Graph showing increase in illegal downloads"/>
          <p:cNvPicPr>
            <a:picLocks noGrp="1" noChangeAspect="1" noChangeArrowheads="1"/>
          </p:cNvPicPr>
          <p:nvPr>
            <p:ph sz="quarter" idx="1"/>
          </p:nvPr>
        </p:nvPicPr>
        <p:blipFill>
          <a:blip r:embed="rId2" cstate="print"/>
          <a:srcRect/>
          <a:stretch>
            <a:fillRect/>
          </a:stretch>
        </p:blipFill>
        <p:spPr bwMode="auto">
          <a:xfrm>
            <a:off x="2000232" y="1785926"/>
            <a:ext cx="5500726" cy="3947719"/>
          </a:xfrm>
          <a:prstGeom prst="rect">
            <a:avLst/>
          </a:prstGeom>
          <a:noFill/>
        </p:spPr>
      </p:pic>
      <p:sp>
        <p:nvSpPr>
          <p:cNvPr id="30723" name="Rectangle 3"/>
          <p:cNvSpPr>
            <a:spLocks noChangeArrowheads="1"/>
          </p:cNvSpPr>
          <p:nvPr/>
        </p:nvSpPr>
        <p:spPr bwMode="auto">
          <a:xfrm>
            <a:off x="0" y="6321097"/>
            <a:ext cx="9144000" cy="43088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dirty="0" smtClean="0">
                <a:ln>
                  <a:noFill/>
                </a:ln>
                <a:solidFill>
                  <a:schemeClr val="tx1"/>
                </a:solidFill>
                <a:effectLst/>
                <a:latin typeface="Palatino Linotype" pitchFamily="18" charset="0"/>
                <a:ea typeface="Calibri" pitchFamily="34" charset="0"/>
                <a:cs typeface="Times New Roman" pitchFamily="18" charset="0"/>
              </a:rPr>
              <a:t>Whitworth, D. (2011, </a:t>
            </a:r>
            <a:r>
              <a:rPr kumimoji="0" lang="en-US" sz="1100" b="0" i="0" u="none" strike="noStrike" cap="none" normalizeH="0" baseline="0" dirty="0" err="1" smtClean="0">
                <a:ln>
                  <a:noFill/>
                </a:ln>
                <a:solidFill>
                  <a:schemeClr val="tx1"/>
                </a:solidFill>
                <a:effectLst/>
                <a:latin typeface="Palatino Linotype" pitchFamily="18" charset="0"/>
                <a:ea typeface="Calibri" pitchFamily="34" charset="0"/>
                <a:cs typeface="Times New Roman" pitchFamily="18" charset="0"/>
              </a:rPr>
              <a:t>Jule</a:t>
            </a:r>
            <a:r>
              <a:rPr kumimoji="0" lang="en-US" sz="1100" b="0" i="0" u="none" strike="noStrike" cap="none" normalizeH="0" baseline="0" dirty="0" smtClean="0">
                <a:ln>
                  <a:noFill/>
                </a:ln>
                <a:solidFill>
                  <a:schemeClr val="tx1"/>
                </a:solidFill>
                <a:effectLst/>
                <a:latin typeface="Palatino Linotype" pitchFamily="18" charset="0"/>
                <a:ea typeface="Calibri" pitchFamily="34" charset="0"/>
                <a:cs typeface="Times New Roman" pitchFamily="18" charset="0"/>
              </a:rPr>
              <a:t> 7). </a:t>
            </a:r>
            <a:r>
              <a:rPr kumimoji="0" lang="en-US" sz="1100" b="0" i="1" u="none" strike="noStrike" cap="none" normalizeH="0" baseline="0" dirty="0" smtClean="0">
                <a:ln>
                  <a:noFill/>
                </a:ln>
                <a:solidFill>
                  <a:schemeClr val="tx1"/>
                </a:solidFill>
                <a:effectLst/>
                <a:latin typeface="Palatino Linotype" pitchFamily="18" charset="0"/>
                <a:ea typeface="Calibri" pitchFamily="34" charset="0"/>
                <a:cs typeface="Times New Roman" pitchFamily="18" charset="0"/>
              </a:rPr>
              <a:t>Illegal UK film downloads up 30%, new figures suggest</a:t>
            </a:r>
            <a:r>
              <a:rPr kumimoji="0" lang="en-US" sz="1100" b="0" i="0" u="none" strike="noStrike" cap="none" normalizeH="0" baseline="0" dirty="0" smtClean="0">
                <a:ln>
                  <a:noFill/>
                </a:ln>
                <a:solidFill>
                  <a:schemeClr val="tx1"/>
                </a:solidFill>
                <a:effectLst/>
                <a:latin typeface="Palatino Linotype" pitchFamily="18" charset="0"/>
                <a:ea typeface="Calibri" pitchFamily="34" charset="0"/>
                <a:cs typeface="Times New Roman" pitchFamily="18" charset="0"/>
              </a:rPr>
              <a:t>. Retrieved June 18, 2012, from BBC Newsbeat: http://www.bbc.co.uk/newsbeat/14029865</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Illegal Music</a:t>
            </a:r>
            <a:endParaRPr lang="en-GB" dirty="0"/>
          </a:p>
        </p:txBody>
      </p:sp>
      <p:sp>
        <p:nvSpPr>
          <p:cNvPr id="3" name="Content Placeholder 2"/>
          <p:cNvSpPr>
            <a:spLocks noGrp="1"/>
          </p:cNvSpPr>
          <p:nvPr>
            <p:ph sz="quarter" idx="1"/>
          </p:nvPr>
        </p:nvSpPr>
        <p:spPr/>
        <p:txBody>
          <a:bodyPr/>
          <a:lstStyle/>
          <a:p>
            <a:r>
              <a:rPr lang="en-GB" dirty="0" smtClean="0"/>
              <a:t>Britons 'downloaded 1.2bn illegal tracks this year'</a:t>
            </a:r>
          </a:p>
          <a:p>
            <a:r>
              <a:rPr lang="en-GB" dirty="0" smtClean="0"/>
              <a:t>Three out of every four tracks downloaded in 2010 were illegally acquired</a:t>
            </a:r>
          </a:p>
          <a:p>
            <a:r>
              <a:rPr lang="en-GB" dirty="0" smtClean="0"/>
              <a:t>That’s more than all of the legally acquired tracks ever downloaded at the end of 2010</a:t>
            </a:r>
          </a:p>
          <a:p>
            <a:r>
              <a:rPr lang="en-GB" dirty="0" smtClean="0"/>
              <a:t>The cost to the industry of illegal downloading was £984m in lost retail sales</a:t>
            </a:r>
            <a:endParaRPr lang="en-GB" dirty="0"/>
          </a:p>
        </p:txBody>
      </p:sp>
      <p:sp>
        <p:nvSpPr>
          <p:cNvPr id="4" name="Rectangle 3"/>
          <p:cNvSpPr/>
          <p:nvPr/>
        </p:nvSpPr>
        <p:spPr>
          <a:xfrm>
            <a:off x="0" y="6596390"/>
            <a:ext cx="9144000" cy="261610"/>
          </a:xfrm>
          <a:prstGeom prst="rect">
            <a:avLst/>
          </a:prstGeom>
        </p:spPr>
        <p:txBody>
          <a:bodyPr wrap="square">
            <a:spAutoFit/>
          </a:bodyPr>
          <a:lstStyle/>
          <a:p>
            <a:r>
              <a:rPr lang="en-US" sz="1100" dirty="0" smtClean="0"/>
              <a:t>Robinson, J. (2010, December 16). Britons 'downloaded 1.2bn illegal tracks this year'. </a:t>
            </a:r>
            <a:r>
              <a:rPr lang="en-US" sz="1100" i="1" dirty="0" smtClean="0"/>
              <a:t>The Guardian</a:t>
            </a:r>
            <a:endParaRPr lang="en-GB" sz="11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Idea One</a:t>
            </a:r>
            <a:endParaRPr lang="en-GB" dirty="0"/>
          </a:p>
        </p:txBody>
      </p:sp>
      <p:sp>
        <p:nvSpPr>
          <p:cNvPr id="4" name="Rectangle 3"/>
          <p:cNvSpPr/>
          <p:nvPr/>
        </p:nvSpPr>
        <p:spPr>
          <a:xfrm>
            <a:off x="142844" y="1571612"/>
            <a:ext cx="8715436" cy="1323439"/>
          </a:xfrm>
          <a:prstGeom prst="rect">
            <a:avLst/>
          </a:prstGeom>
        </p:spPr>
        <p:txBody>
          <a:bodyPr wrap="square">
            <a:spAutoFit/>
          </a:bodyPr>
          <a:lstStyle/>
          <a:p>
            <a:r>
              <a:rPr lang="en-GB" sz="4000" dirty="0" smtClean="0"/>
              <a:t>Piracy and its effect on attitudes in our youngsters</a:t>
            </a:r>
            <a:endParaRPr lang="en-GB" sz="4000" dirty="0"/>
          </a:p>
        </p:txBody>
      </p:sp>
      <p:pic>
        <p:nvPicPr>
          <p:cNvPr id="29697" name="Picture 1"/>
          <p:cNvPicPr>
            <a:picLocks noChangeAspect="1" noChangeArrowheads="1"/>
          </p:cNvPicPr>
          <p:nvPr/>
        </p:nvPicPr>
        <p:blipFill>
          <a:blip r:embed="rId2" cstate="print"/>
          <a:srcRect/>
          <a:stretch>
            <a:fillRect/>
          </a:stretch>
        </p:blipFill>
        <p:spPr bwMode="auto">
          <a:xfrm>
            <a:off x="1500166" y="3214686"/>
            <a:ext cx="6143625" cy="25527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Behaviour towards </a:t>
            </a:r>
            <a:r>
              <a:rPr lang="en-GB" dirty="0" err="1" smtClean="0"/>
              <a:t>eachother</a:t>
            </a:r>
            <a:endParaRPr lang="en-GB" dirty="0"/>
          </a:p>
        </p:txBody>
      </p:sp>
      <p:sp>
        <p:nvSpPr>
          <p:cNvPr id="3" name="Content Placeholder 2"/>
          <p:cNvSpPr>
            <a:spLocks noGrp="1"/>
          </p:cNvSpPr>
          <p:nvPr>
            <p:ph sz="quarter" idx="1"/>
          </p:nvPr>
        </p:nvSpPr>
        <p:spPr/>
        <p:txBody>
          <a:bodyPr/>
          <a:lstStyle/>
          <a:p>
            <a:r>
              <a:rPr lang="en-GB" dirty="0" smtClean="0"/>
              <a:t>38% of young people had been victims of a form of abuse</a:t>
            </a:r>
          </a:p>
          <a:p>
            <a:pPr lvl="1"/>
            <a:r>
              <a:rPr lang="en-GB" dirty="0" smtClean="0"/>
              <a:t>Trolling</a:t>
            </a:r>
          </a:p>
          <a:p>
            <a:pPr lvl="1"/>
            <a:r>
              <a:rPr lang="en-GB" dirty="0" smtClean="0"/>
              <a:t>Cyber-bullying</a:t>
            </a:r>
          </a:p>
          <a:p>
            <a:pPr lvl="1"/>
            <a:r>
              <a:rPr lang="en-GB" dirty="0" smtClean="0"/>
              <a:t>E-Stalking</a:t>
            </a:r>
          </a:p>
          <a:p>
            <a:pPr lvl="1"/>
            <a:r>
              <a:rPr lang="en-GB" dirty="0" smtClean="0"/>
              <a:t>Subject to graphical abuse</a:t>
            </a:r>
            <a:endParaRPr lang="en-GB" dirty="0"/>
          </a:p>
        </p:txBody>
      </p:sp>
      <p:sp>
        <p:nvSpPr>
          <p:cNvPr id="4" name="Rectangle 3"/>
          <p:cNvSpPr/>
          <p:nvPr/>
        </p:nvSpPr>
        <p:spPr>
          <a:xfrm>
            <a:off x="0" y="6427113"/>
            <a:ext cx="9144000" cy="430887"/>
          </a:xfrm>
          <a:prstGeom prst="rect">
            <a:avLst/>
          </a:prstGeom>
        </p:spPr>
        <p:txBody>
          <a:bodyPr wrap="square">
            <a:spAutoFit/>
          </a:bodyPr>
          <a:lstStyle/>
          <a:p>
            <a:r>
              <a:rPr lang="en-US" sz="1100" dirty="0" smtClean="0"/>
              <a:t>Bishop, J. (2012, May 4). </a:t>
            </a:r>
            <a:r>
              <a:rPr lang="en-US" sz="1100" i="1" dirty="0" smtClean="0"/>
              <a:t>POLICE REVEAL MASSIVE GROWTH IN CYBER CRIME</a:t>
            </a:r>
            <a:r>
              <a:rPr lang="en-US" sz="1100" dirty="0" smtClean="0"/>
              <a:t>. Retrieved June 18, 2012, from jonathanbishop.com: http://www.jonathanbishop.com/3728/unplugged-and-uncut/police-reveal-massive-growth-in-cyber-crime/</a:t>
            </a:r>
            <a:endParaRPr lang="en-GB" sz="11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Trolling, a keyboard warriors story</a:t>
            </a:r>
            <a:endParaRPr lang="en-GB" dirty="0"/>
          </a:p>
        </p:txBody>
      </p:sp>
      <p:sp>
        <p:nvSpPr>
          <p:cNvPr id="3" name="Content Placeholder 2"/>
          <p:cNvSpPr>
            <a:spLocks noGrp="1"/>
          </p:cNvSpPr>
          <p:nvPr>
            <p:ph sz="quarter" idx="1"/>
          </p:nvPr>
        </p:nvSpPr>
        <p:spPr/>
        <p:txBody>
          <a:bodyPr>
            <a:normAutofit fontScale="85000" lnSpcReduction="20000"/>
          </a:bodyPr>
          <a:lstStyle/>
          <a:p>
            <a:r>
              <a:rPr lang="en-GB" sz="2800" dirty="0" smtClean="0"/>
              <a:t>Sean Duffy, a  25-year-old unemployed loner, who was eventually tracked down by police. Was sentenced to 18 weeks in prison for persecuting four families of dead youngsters on Facebook. He has been linked to many more.</a:t>
            </a:r>
          </a:p>
          <a:p>
            <a:endParaRPr lang="en-GB" dirty="0" smtClean="0"/>
          </a:p>
          <a:p>
            <a:r>
              <a:rPr lang="en-GB" sz="3300" dirty="0" smtClean="0"/>
              <a:t>With such a large community able to communicate anonymously through text, voice and video chat it is perhaps somewhat inevitable that this  side of human nature has reared its head in online gaming.  Indeed problems with racism, bigotry and homophobia are rampant. </a:t>
            </a:r>
            <a:br>
              <a:rPr lang="en-GB" sz="3300" dirty="0" smtClean="0"/>
            </a:br>
            <a:r>
              <a:rPr lang="en-GB" sz="3300" dirty="0" smtClean="0"/>
              <a:t/>
            </a:r>
            <a:br>
              <a:rPr lang="en-GB" sz="3300" dirty="0" smtClean="0"/>
            </a:br>
            <a:endParaRPr lang="en-GB" sz="3300" dirty="0"/>
          </a:p>
        </p:txBody>
      </p:sp>
      <p:sp>
        <p:nvSpPr>
          <p:cNvPr id="46081" name="Rectangle 1"/>
          <p:cNvSpPr>
            <a:spLocks noChangeArrowheads="1"/>
          </p:cNvSpPr>
          <p:nvPr/>
        </p:nvSpPr>
        <p:spPr bwMode="auto">
          <a:xfrm>
            <a:off x="0" y="6521678"/>
            <a:ext cx="8703024" cy="215444"/>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800" b="0" i="0" u="none" strike="noStrike" cap="none" normalizeH="0" baseline="0" dirty="0" smtClean="0">
                <a:ln>
                  <a:noFill/>
                </a:ln>
                <a:solidFill>
                  <a:schemeClr val="tx1"/>
                </a:solidFill>
                <a:effectLst/>
                <a:latin typeface="Palatino Linotype" pitchFamily="18" charset="0"/>
                <a:ea typeface="Calibri" pitchFamily="34" charset="0"/>
                <a:cs typeface="Times New Roman" pitchFamily="18" charset="0"/>
              </a:rPr>
              <a:t>Carey, T. (2011, September 24). 'Help me, mummy. It's hot here in hell': A special investigation into the distress of grieving families caused by the sick internet craze of 'trolling'. </a:t>
            </a:r>
            <a:r>
              <a:rPr kumimoji="0" lang="en-US" sz="800" b="0" i="1" u="none" strike="noStrike" cap="none" normalizeH="0" baseline="0" dirty="0" smtClean="0">
                <a:ln>
                  <a:noFill/>
                </a:ln>
                <a:solidFill>
                  <a:schemeClr val="tx1"/>
                </a:solidFill>
                <a:effectLst/>
                <a:latin typeface="Palatino Linotype" pitchFamily="18" charset="0"/>
                <a:ea typeface="Calibri" pitchFamily="34" charset="0"/>
                <a:cs typeface="Times New Roman" pitchFamily="18" charset="0"/>
              </a:rPr>
              <a:t>Daily Mail</a:t>
            </a:r>
            <a:r>
              <a:rPr kumimoji="0" lang="en-US" sz="800" b="0" i="0" u="none" strike="noStrike" cap="none" normalizeH="0" baseline="0" dirty="0" smtClean="0">
                <a:ln>
                  <a:noFill/>
                </a:ln>
                <a:solidFill>
                  <a:schemeClr val="tx1"/>
                </a:solidFill>
                <a:effectLst/>
                <a:latin typeface="Palatino Linotype" pitchFamily="18" charset="0"/>
                <a:ea typeface="Calibri" pitchFamily="34" charset="0"/>
                <a:cs typeface="Times New Roman" pitchFamily="18" charset="0"/>
              </a:rPr>
              <a:t> .</a:t>
            </a:r>
            <a:endParaRPr kumimoji="0" lang="en-US" sz="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Idea Two</a:t>
            </a:r>
            <a:endParaRPr lang="en-GB" dirty="0"/>
          </a:p>
        </p:txBody>
      </p:sp>
      <p:sp>
        <p:nvSpPr>
          <p:cNvPr id="3" name="Content Placeholder 2"/>
          <p:cNvSpPr>
            <a:spLocks noGrp="1"/>
          </p:cNvSpPr>
          <p:nvPr>
            <p:ph sz="quarter" idx="1"/>
          </p:nvPr>
        </p:nvSpPr>
        <p:spPr/>
        <p:txBody>
          <a:bodyPr/>
          <a:lstStyle/>
          <a:p>
            <a:pPr>
              <a:buNone/>
            </a:pPr>
            <a:r>
              <a:rPr lang="en-GB" dirty="0" smtClean="0"/>
              <a:t>Is the abuse being seen online, a sign of things to come, and will our now liberal attitude to such things, go backwards as more and more of the “trollers” get away with such comments.</a:t>
            </a:r>
          </a:p>
          <a:p>
            <a:pPr>
              <a:buNone/>
            </a:pPr>
            <a:endParaRPr lang="en-GB" dirty="0" smtClean="0"/>
          </a:p>
          <a:p>
            <a:pPr>
              <a:buNone/>
            </a:pPr>
            <a:r>
              <a:rPr lang="en-GB" dirty="0" smtClean="0"/>
              <a:t>Liam Stacey – Jailed for Racially Abusing </a:t>
            </a:r>
            <a:r>
              <a:rPr lang="en-GB" dirty="0" err="1" smtClean="0"/>
              <a:t>Fabrice</a:t>
            </a:r>
            <a:r>
              <a:rPr lang="en-GB" dirty="0" smtClean="0"/>
              <a:t> </a:t>
            </a:r>
            <a:r>
              <a:rPr lang="en-GB" dirty="0" err="1" smtClean="0"/>
              <a:t>Muamba</a:t>
            </a:r>
            <a:r>
              <a:rPr lang="en-GB" dirty="0" smtClean="0"/>
              <a:t> on Twitter – 55 days</a:t>
            </a:r>
          </a:p>
          <a:p>
            <a:pPr>
              <a:buNone/>
            </a:pPr>
            <a:r>
              <a:rPr lang="en-GB" dirty="0" smtClean="0"/>
              <a:t>Sean Duffy – Jailed for abusing four dead youngsters on </a:t>
            </a:r>
            <a:r>
              <a:rPr lang="en-GB" dirty="0" err="1" smtClean="0"/>
              <a:t>facebook</a:t>
            </a:r>
            <a:r>
              <a:rPr lang="en-GB" dirty="0" smtClean="0"/>
              <a:t> and possibly others – 126 days</a:t>
            </a:r>
          </a:p>
          <a:p>
            <a:pPr>
              <a:buNone/>
            </a:pP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Questions for me are</a:t>
            </a:r>
            <a:endParaRPr lang="en-GB" dirty="0"/>
          </a:p>
        </p:txBody>
      </p:sp>
      <p:sp>
        <p:nvSpPr>
          <p:cNvPr id="3" name="Content Placeholder 2"/>
          <p:cNvSpPr>
            <a:spLocks noGrp="1"/>
          </p:cNvSpPr>
          <p:nvPr>
            <p:ph sz="quarter" idx="1"/>
          </p:nvPr>
        </p:nvSpPr>
        <p:spPr/>
        <p:txBody>
          <a:bodyPr/>
          <a:lstStyle/>
          <a:p>
            <a:r>
              <a:rPr lang="en-GB" sz="4400" dirty="0" smtClean="0"/>
              <a:t>How would I conduct my primary research in these fields?</a:t>
            </a:r>
          </a:p>
          <a:p>
            <a:endParaRPr lang="en-GB" dirty="0" smtClean="0"/>
          </a:p>
          <a:p>
            <a:r>
              <a:rPr lang="en-GB" sz="4400" dirty="0" smtClean="0"/>
              <a:t>How can I put a business twist on these research ideas?</a:t>
            </a:r>
            <a:endParaRPr lang="en-GB" sz="44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273</TotalTime>
  <Words>367</Words>
  <Application>Microsoft Office PowerPoint</Application>
  <PresentationFormat>On-screen Show (4:3)</PresentationFormat>
  <Paragraphs>35</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Median</vt:lpstr>
      <vt:lpstr>Research Plans for Analysis of Internet Behaviour’</vt:lpstr>
      <vt:lpstr>Crime Rates amongst youth </vt:lpstr>
      <vt:lpstr>Illegal Torrents</vt:lpstr>
      <vt:lpstr>Illegal Music</vt:lpstr>
      <vt:lpstr>Idea One</vt:lpstr>
      <vt:lpstr>Behaviour towards eachother</vt:lpstr>
      <vt:lpstr>Trolling, a keyboard warriors story</vt:lpstr>
      <vt:lpstr>Idea Two</vt:lpstr>
      <vt:lpstr>The Questions for me are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Jamie</dc:creator>
  <cp:lastModifiedBy>Steve Griffiths</cp:lastModifiedBy>
  <cp:revision>26</cp:revision>
  <dcterms:created xsi:type="dcterms:W3CDTF">2012-06-20T22:40:49Z</dcterms:created>
  <dcterms:modified xsi:type="dcterms:W3CDTF">2012-06-22T11:57:23Z</dcterms:modified>
</cp:coreProperties>
</file>