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xlsx" ContentType="application/vnd.openxmlformats-officedocument.spreadsheetml.sheet"/>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charts/chart1.xml" ContentType="application/vnd.openxmlformats-officedocument.drawingml.char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24"/>
  </p:notesMasterIdLst>
  <p:sldIdLst>
    <p:sldId id="257" r:id="rId2"/>
    <p:sldId id="258" r:id="rId3"/>
    <p:sldId id="259" r:id="rId4"/>
    <p:sldId id="260" r:id="rId5"/>
    <p:sldId id="269" r:id="rId6"/>
    <p:sldId id="267" r:id="rId7"/>
    <p:sldId id="271" r:id="rId8"/>
    <p:sldId id="266" r:id="rId9"/>
    <p:sldId id="272" r:id="rId10"/>
    <p:sldId id="273" r:id="rId11"/>
    <p:sldId id="274" r:id="rId12"/>
    <p:sldId id="275" r:id="rId13"/>
    <p:sldId id="276" r:id="rId14"/>
    <p:sldId id="277" r:id="rId15"/>
    <p:sldId id="278" r:id="rId16"/>
    <p:sldId id="279" r:id="rId17"/>
    <p:sldId id="280" r:id="rId18"/>
    <p:sldId id="281" r:id="rId19"/>
    <p:sldId id="282" r:id="rId20"/>
    <p:sldId id="283" r:id="rId21"/>
    <p:sldId id="284" r:id="rId22"/>
    <p:sldId id="285" r:id="rId2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3396" autoAdjust="0"/>
    <p:restoredTop sz="94660"/>
  </p:normalViewPr>
  <p:slideViewPr>
    <p:cSldViewPr snapToGrid="0">
      <p:cViewPr varScale="1">
        <p:scale>
          <a:sx n="116" d="100"/>
          <a:sy n="116" d="100"/>
        </p:scale>
        <p:origin x="1056" y="10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viewProps" Target="viewProp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theme" Target="theme/theme1.xml"/></Relationships>
</file>

<file path=ppt/charts/_rels/chart1.xml.rels><?xml version="1.0" encoding="UTF-8" standalone="yes"?>
<Relationships xmlns="http://schemas.openxmlformats.org/package/2006/relationships"><Relationship Id="rId1" Type="http://schemas.openxmlformats.org/officeDocument/2006/relationships/package" Target="../embeddings/Microsoft_Excel_Worksheet1.xlsx"/></Relationships>
</file>

<file path=ppt/charts/chart1.xml><?xml version="1.0" encoding="utf-8"?>
<c:chartSpace xmlns:c="http://schemas.openxmlformats.org/drawingml/2006/chart" xmlns:a="http://schemas.openxmlformats.org/drawingml/2006/main" xmlns:r="http://schemas.openxmlformats.org/officeDocument/2006/relationships">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a:lstStyle/>
          <a:p>
            <a:pPr>
              <a:defRPr sz="843" b="1" i="0" u="none" strike="noStrike" baseline="0">
                <a:solidFill>
                  <a:srgbClr val="000000"/>
                </a:solidFill>
                <a:latin typeface="Arial"/>
                <a:ea typeface="Arial"/>
                <a:cs typeface="Arial"/>
              </a:defRPr>
            </a:pPr>
            <a:r>
              <a:rPr lang="en-GB"/>
              <a:t>Mothers' Work Experience</a:t>
            </a:r>
          </a:p>
        </c:rich>
      </c:tx>
      <c:layout>
        <c:manualLayout>
          <c:xMode val="edge"/>
          <c:yMode val="edge"/>
          <c:x val="0.30579063980638788"/>
          <c:y val="3.0092085946883756E-2"/>
        </c:manualLayout>
      </c:layout>
      <c:overlay val="0"/>
      <c:spPr>
        <a:noFill/>
        <a:ln w="19032">
          <a:noFill/>
        </a:ln>
      </c:spPr>
    </c:title>
    <c:autoTitleDeleted val="0"/>
    <c:plotArea>
      <c:layout>
        <c:manualLayout>
          <c:layoutTarget val="inner"/>
          <c:xMode val="edge"/>
          <c:yMode val="edge"/>
          <c:x val="0.11238532110091744"/>
          <c:y val="0.21403508771929824"/>
          <c:w val="0.6330275229357798"/>
          <c:h val="0.5859649122807018"/>
        </c:manualLayout>
      </c:layout>
      <c:barChart>
        <c:barDir val="col"/>
        <c:grouping val="clustered"/>
        <c:varyColors val="0"/>
        <c:ser>
          <c:idx val="0"/>
          <c:order val="0"/>
          <c:tx>
            <c:strRef>
              <c:f>Sheet1!$A$2</c:f>
              <c:strCache>
                <c:ptCount val="1"/>
                <c:pt idx="0">
                  <c:v>Libya group</c:v>
                </c:pt>
              </c:strCache>
            </c:strRef>
          </c:tx>
          <c:spPr>
            <a:solidFill>
              <a:srgbClr val="9999FF"/>
            </a:solidFill>
            <a:ln w="9516">
              <a:solidFill>
                <a:srgbClr val="000000"/>
              </a:solidFill>
              <a:prstDash val="solid"/>
            </a:ln>
          </c:spPr>
          <c:invertIfNegative val="0"/>
          <c:cat>
            <c:strRef>
              <c:f>Sheet1!$B$1:$F$1</c:f>
              <c:strCache>
                <c:ptCount val="4"/>
                <c:pt idx="0">
                  <c:v>1 year </c:v>
                </c:pt>
                <c:pt idx="1">
                  <c:v>2-5 years</c:v>
                </c:pt>
                <c:pt idx="2">
                  <c:v>6-10 years</c:v>
                </c:pt>
                <c:pt idx="3">
                  <c:v>10 years or more</c:v>
                </c:pt>
              </c:strCache>
            </c:strRef>
          </c:cat>
          <c:val>
            <c:numRef>
              <c:f>Sheet1!$B$2:$F$2</c:f>
              <c:numCache>
                <c:formatCode>0%</c:formatCode>
                <c:ptCount val="5"/>
                <c:pt idx="0">
                  <c:v>0.48</c:v>
                </c:pt>
                <c:pt idx="1">
                  <c:v>0.36</c:v>
                </c:pt>
                <c:pt idx="2">
                  <c:v>0.1</c:v>
                </c:pt>
                <c:pt idx="3">
                  <c:v>0.06</c:v>
                </c:pt>
              </c:numCache>
            </c:numRef>
          </c:val>
        </c:ser>
        <c:ser>
          <c:idx val="1"/>
          <c:order val="1"/>
          <c:tx>
            <c:strRef>
              <c:f>Sheet1!$A$3</c:f>
              <c:strCache>
                <c:ptCount val="1"/>
                <c:pt idx="0">
                  <c:v>British group </c:v>
                </c:pt>
              </c:strCache>
            </c:strRef>
          </c:tx>
          <c:spPr>
            <a:solidFill>
              <a:srgbClr val="993366"/>
            </a:solidFill>
            <a:ln w="9516">
              <a:solidFill>
                <a:srgbClr val="000000"/>
              </a:solidFill>
              <a:prstDash val="solid"/>
            </a:ln>
          </c:spPr>
          <c:invertIfNegative val="0"/>
          <c:cat>
            <c:strRef>
              <c:f>Sheet1!$B$1:$F$1</c:f>
              <c:strCache>
                <c:ptCount val="4"/>
                <c:pt idx="0">
                  <c:v>1 year </c:v>
                </c:pt>
                <c:pt idx="1">
                  <c:v>2-5 years</c:v>
                </c:pt>
                <c:pt idx="2">
                  <c:v>6-10 years</c:v>
                </c:pt>
                <c:pt idx="3">
                  <c:v>10 years or more</c:v>
                </c:pt>
              </c:strCache>
            </c:strRef>
          </c:cat>
          <c:val>
            <c:numRef>
              <c:f>Sheet1!$B$3:$F$3</c:f>
              <c:numCache>
                <c:formatCode>0%</c:formatCode>
                <c:ptCount val="5"/>
                <c:pt idx="0">
                  <c:v>0.06</c:v>
                </c:pt>
                <c:pt idx="1">
                  <c:v>0.33</c:v>
                </c:pt>
                <c:pt idx="2">
                  <c:v>0.37</c:v>
                </c:pt>
                <c:pt idx="3">
                  <c:v>0.24</c:v>
                </c:pt>
              </c:numCache>
            </c:numRef>
          </c:val>
        </c:ser>
        <c:dLbls>
          <c:showLegendKey val="0"/>
          <c:showVal val="0"/>
          <c:showCatName val="0"/>
          <c:showSerName val="0"/>
          <c:showPercent val="0"/>
          <c:showBubbleSize val="0"/>
        </c:dLbls>
        <c:gapWidth val="150"/>
        <c:axId val="345690512"/>
        <c:axId val="345690904"/>
      </c:barChart>
      <c:catAx>
        <c:axId val="345690512"/>
        <c:scaling>
          <c:orientation val="minMax"/>
        </c:scaling>
        <c:delete val="0"/>
        <c:axPos val="b"/>
        <c:numFmt formatCode="General" sourceLinked="1"/>
        <c:majorTickMark val="out"/>
        <c:minorTickMark val="none"/>
        <c:tickLblPos val="nextTo"/>
        <c:spPr>
          <a:ln w="2379">
            <a:solidFill>
              <a:srgbClr val="000000"/>
            </a:solidFill>
            <a:prstDash val="solid"/>
          </a:ln>
        </c:spPr>
        <c:txPr>
          <a:bodyPr rot="0" vert="horz"/>
          <a:lstStyle/>
          <a:p>
            <a:pPr>
              <a:defRPr sz="712" b="0" i="0" u="none" strike="noStrike" baseline="0">
                <a:solidFill>
                  <a:srgbClr val="000000"/>
                </a:solidFill>
                <a:latin typeface="Arial"/>
                <a:ea typeface="Arial"/>
                <a:cs typeface="Arial"/>
              </a:defRPr>
            </a:pPr>
            <a:endParaRPr lang="en-US"/>
          </a:p>
        </c:txPr>
        <c:crossAx val="345690904"/>
        <c:crosses val="autoZero"/>
        <c:auto val="1"/>
        <c:lblAlgn val="ctr"/>
        <c:lblOffset val="100"/>
        <c:tickLblSkip val="1"/>
        <c:tickMarkSkip val="1"/>
        <c:noMultiLvlLbl val="0"/>
      </c:catAx>
      <c:valAx>
        <c:axId val="345690904"/>
        <c:scaling>
          <c:orientation val="minMax"/>
        </c:scaling>
        <c:delete val="0"/>
        <c:axPos val="l"/>
        <c:majorGridlines>
          <c:spPr>
            <a:ln w="2379">
              <a:solidFill>
                <a:srgbClr val="000000"/>
              </a:solidFill>
              <a:prstDash val="solid"/>
            </a:ln>
          </c:spPr>
        </c:majorGridlines>
        <c:numFmt formatCode="0%" sourceLinked="1"/>
        <c:majorTickMark val="out"/>
        <c:minorTickMark val="none"/>
        <c:tickLblPos val="nextTo"/>
        <c:spPr>
          <a:ln w="2379">
            <a:solidFill>
              <a:srgbClr val="000000"/>
            </a:solidFill>
            <a:prstDash val="solid"/>
          </a:ln>
        </c:spPr>
        <c:txPr>
          <a:bodyPr rot="0" vert="horz"/>
          <a:lstStyle/>
          <a:p>
            <a:pPr>
              <a:defRPr sz="712" b="0" i="0" u="none" strike="noStrike" baseline="0">
                <a:solidFill>
                  <a:srgbClr val="000000"/>
                </a:solidFill>
                <a:latin typeface="Arial"/>
                <a:ea typeface="Arial"/>
                <a:cs typeface="Arial"/>
              </a:defRPr>
            </a:pPr>
            <a:endParaRPr lang="en-US"/>
          </a:p>
        </c:txPr>
        <c:crossAx val="345690512"/>
        <c:crosses val="autoZero"/>
        <c:crossBetween val="between"/>
      </c:valAx>
      <c:spPr>
        <a:solidFill>
          <a:srgbClr val="C0C0C0"/>
        </a:solidFill>
        <a:ln w="9516">
          <a:solidFill>
            <a:srgbClr val="808080"/>
          </a:solidFill>
          <a:prstDash val="solid"/>
        </a:ln>
      </c:spPr>
    </c:plotArea>
    <c:legend>
      <c:legendPos val="r"/>
      <c:layout>
        <c:manualLayout>
          <c:xMode val="edge"/>
          <c:yMode val="edge"/>
          <c:x val="0.76834862385321101"/>
          <c:y val="0.42807017543859649"/>
          <c:w val="0.22247706422018348"/>
          <c:h val="0.15087719298245614"/>
        </c:manualLayout>
      </c:layout>
      <c:overlay val="0"/>
      <c:spPr>
        <a:solidFill>
          <a:srgbClr val="FFFFFF"/>
        </a:solidFill>
        <a:ln w="2379">
          <a:solidFill>
            <a:srgbClr val="000000"/>
          </a:solidFill>
          <a:prstDash val="solid"/>
        </a:ln>
      </c:spPr>
      <c:txPr>
        <a:bodyPr/>
        <a:lstStyle/>
        <a:p>
          <a:pPr>
            <a:defRPr sz="652" b="0" i="0" u="none" strike="noStrike" baseline="0">
              <a:solidFill>
                <a:srgbClr val="000000"/>
              </a:solidFill>
              <a:latin typeface="Arial"/>
              <a:ea typeface="Arial"/>
              <a:cs typeface="Arial"/>
            </a:defRPr>
          </a:pPr>
          <a:endParaRPr lang="en-US"/>
        </a:p>
      </c:txPr>
    </c:legend>
    <c:plotVisOnly val="1"/>
    <c:dispBlanksAs val="gap"/>
    <c:showDLblsOverMax val="0"/>
  </c:chart>
  <c:spPr>
    <a:solidFill>
      <a:srgbClr val="FFFFFF"/>
    </a:solidFill>
    <a:ln w="2379">
      <a:solidFill>
        <a:srgbClr val="000000"/>
      </a:solidFill>
      <a:prstDash val="solid"/>
    </a:ln>
  </c:spPr>
  <c:txPr>
    <a:bodyPr/>
    <a:lstStyle/>
    <a:p>
      <a:pPr>
        <a:defRPr sz="712" b="0" i="0" u="none" strike="noStrike" baseline="0">
          <a:solidFill>
            <a:srgbClr val="000000"/>
          </a:solidFill>
          <a:latin typeface="Arial"/>
          <a:ea typeface="Arial"/>
          <a:cs typeface="Arial"/>
        </a:defRPr>
      </a:pPr>
      <a:endParaRPr lang="en-US"/>
    </a:p>
  </c:txPr>
  <c:externalData r:id="rId1">
    <c:autoUpdate val="0"/>
  </c:externalData>
</c:chartSpace>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40AF23A0-C167-435F-AFD1-12BDA5F26718}" type="datetimeFigureOut">
              <a:rPr lang="en-GB" smtClean="0"/>
              <a:t>22/01/2021</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D224703-184B-4F43-8FF1-E550B972FCCF}" type="slidenum">
              <a:rPr lang="en-GB" smtClean="0"/>
              <a:t>‹#›</a:t>
            </a:fld>
            <a:endParaRPr lang="en-GB"/>
          </a:p>
        </p:txBody>
      </p:sp>
    </p:spTree>
    <p:extLst>
      <p:ext uri="{BB962C8B-B14F-4D97-AF65-F5344CB8AC3E}">
        <p14:creationId xmlns:p14="http://schemas.microsoft.com/office/powerpoint/2010/main" val="9839954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2DD20446-8C1E-4A9F-89ED-EBC5FC072511}" type="slidenum">
              <a:rPr lang="en-GB" smtClean="0"/>
              <a:t>1</a:t>
            </a:fld>
            <a:endParaRPr lang="en-GB"/>
          </a:p>
        </p:txBody>
      </p:sp>
    </p:spTree>
    <p:extLst>
      <p:ext uri="{BB962C8B-B14F-4D97-AF65-F5344CB8AC3E}">
        <p14:creationId xmlns:p14="http://schemas.microsoft.com/office/powerpoint/2010/main" val="69756048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smtClean="0"/>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4111C7C5-0CCA-4229-BC19-74E7DACA8A8E}" type="datetime1">
              <a:rPr lang="en-GB" smtClean="0"/>
              <a:t>22/01/2021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AA39EEE-4BC5-4251-8E26-D6DC0D15F5A2}" type="slidenum">
              <a:rPr lang="en-GB" smtClean="0"/>
              <a:t>‹#›</a:t>
            </a:fld>
            <a:endParaRPr lang="en-GB"/>
          </a:p>
        </p:txBody>
      </p:sp>
    </p:spTree>
    <p:extLst>
      <p:ext uri="{BB962C8B-B14F-4D97-AF65-F5344CB8AC3E}">
        <p14:creationId xmlns:p14="http://schemas.microsoft.com/office/powerpoint/2010/main" val="425404695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2151630B-7350-47E5-A919-9C1BE29989FD}" type="datetime1">
              <a:rPr lang="en-GB" smtClean="0"/>
              <a:t>22/01/2021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AA39EEE-4BC5-4251-8E26-D6DC0D15F5A2}" type="slidenum">
              <a:rPr lang="en-GB" smtClean="0"/>
              <a:t>‹#›</a:t>
            </a:fld>
            <a:endParaRPr lang="en-GB"/>
          </a:p>
        </p:txBody>
      </p:sp>
    </p:spTree>
    <p:extLst>
      <p:ext uri="{BB962C8B-B14F-4D97-AF65-F5344CB8AC3E}">
        <p14:creationId xmlns:p14="http://schemas.microsoft.com/office/powerpoint/2010/main" val="84483617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smtClean="0"/>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6C375207-4C66-4BE7-9190-19DD9AF6228E}" type="datetime1">
              <a:rPr lang="en-GB" smtClean="0"/>
              <a:t>22/01/2021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AA39EEE-4BC5-4251-8E26-D6DC0D15F5A2}" type="slidenum">
              <a:rPr lang="en-GB" smtClean="0"/>
              <a:t>‹#›</a:t>
            </a:fld>
            <a:endParaRPr lang="en-GB"/>
          </a:p>
        </p:txBody>
      </p:sp>
    </p:spTree>
    <p:extLst>
      <p:ext uri="{BB962C8B-B14F-4D97-AF65-F5344CB8AC3E}">
        <p14:creationId xmlns:p14="http://schemas.microsoft.com/office/powerpoint/2010/main" val="200065830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D416EC7A-2AA3-409C-A617-A5A03FCD72C0}" type="datetime1">
              <a:rPr lang="en-GB" smtClean="0"/>
              <a:t>22/01/2021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AA39EEE-4BC5-4251-8E26-D6DC0D15F5A2}" type="slidenum">
              <a:rPr lang="en-GB" smtClean="0"/>
              <a:t>‹#›</a:t>
            </a:fld>
            <a:endParaRPr lang="en-GB"/>
          </a:p>
        </p:txBody>
      </p:sp>
    </p:spTree>
    <p:extLst>
      <p:ext uri="{BB962C8B-B14F-4D97-AF65-F5344CB8AC3E}">
        <p14:creationId xmlns:p14="http://schemas.microsoft.com/office/powerpoint/2010/main" val="296668507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smtClean="0"/>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B524638C-203C-4310-94D9-1D7E287FE12C}" type="datetime1">
              <a:rPr lang="en-GB" smtClean="0"/>
              <a:t>22/01/2021</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1AA39EEE-4BC5-4251-8E26-D6DC0D15F5A2}" type="slidenum">
              <a:rPr lang="en-GB" smtClean="0"/>
              <a:t>‹#›</a:t>
            </a:fld>
            <a:endParaRPr lang="en-GB"/>
          </a:p>
        </p:txBody>
      </p:sp>
    </p:spTree>
    <p:extLst>
      <p:ext uri="{BB962C8B-B14F-4D97-AF65-F5344CB8AC3E}">
        <p14:creationId xmlns:p14="http://schemas.microsoft.com/office/powerpoint/2010/main" val="52630813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F738CEA7-2C72-482E-ADFA-F6AD5FAE351F}" type="datetime1">
              <a:rPr lang="en-GB" smtClean="0"/>
              <a:t>22/01/2021</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1AA39EEE-4BC5-4251-8E26-D6DC0D15F5A2}" type="slidenum">
              <a:rPr lang="en-GB" smtClean="0"/>
              <a:t>‹#›</a:t>
            </a:fld>
            <a:endParaRPr lang="en-GB"/>
          </a:p>
        </p:txBody>
      </p:sp>
    </p:spTree>
    <p:extLst>
      <p:ext uri="{BB962C8B-B14F-4D97-AF65-F5344CB8AC3E}">
        <p14:creationId xmlns:p14="http://schemas.microsoft.com/office/powerpoint/2010/main" val="422867575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D928E294-1E60-4170-877F-EB8BE9DAD358}" type="datetime1">
              <a:rPr lang="en-GB" smtClean="0"/>
              <a:t>22/01/2021</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1AA39EEE-4BC5-4251-8E26-D6DC0D15F5A2}" type="slidenum">
              <a:rPr lang="en-GB" smtClean="0"/>
              <a:t>‹#›</a:t>
            </a:fld>
            <a:endParaRPr lang="en-GB"/>
          </a:p>
        </p:txBody>
      </p:sp>
    </p:spTree>
    <p:extLst>
      <p:ext uri="{BB962C8B-B14F-4D97-AF65-F5344CB8AC3E}">
        <p14:creationId xmlns:p14="http://schemas.microsoft.com/office/powerpoint/2010/main" val="6732759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C9F3EDE0-873C-43F3-A49D-3501F90EC04E}" type="datetime1">
              <a:rPr lang="en-GB" smtClean="0"/>
              <a:t>22/01/2021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AA39EEE-4BC5-4251-8E26-D6DC0D15F5A2}" type="slidenum">
              <a:rPr lang="en-GB" smtClean="0"/>
              <a:t>‹#›</a:t>
            </a:fld>
            <a:endParaRPr lang="en-GB"/>
          </a:p>
        </p:txBody>
      </p:sp>
    </p:spTree>
    <p:extLst>
      <p:ext uri="{BB962C8B-B14F-4D97-AF65-F5344CB8AC3E}">
        <p14:creationId xmlns:p14="http://schemas.microsoft.com/office/powerpoint/2010/main" val="299609945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B6EEBCD3-9840-49BD-876E-CFFBAC00953C}" type="datetime1">
              <a:rPr lang="en-GB" smtClean="0"/>
              <a:t>22/01/2021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AA39EEE-4BC5-4251-8E26-D6DC0D15F5A2}" type="slidenum">
              <a:rPr lang="en-GB" smtClean="0"/>
              <a:t>‹#›</a:t>
            </a:fld>
            <a:endParaRPr lang="en-GB"/>
          </a:p>
        </p:txBody>
      </p:sp>
    </p:spTree>
    <p:extLst>
      <p:ext uri="{BB962C8B-B14F-4D97-AF65-F5344CB8AC3E}">
        <p14:creationId xmlns:p14="http://schemas.microsoft.com/office/powerpoint/2010/main" val="22800891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FCD4DA97-F142-471F-B49E-FC094D86C810}" type="datetime1">
              <a:rPr lang="en-GB" smtClean="0"/>
              <a:t>22/01/2021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AA39EEE-4BC5-4251-8E26-D6DC0D15F5A2}" type="slidenum">
              <a:rPr lang="en-GB" smtClean="0"/>
              <a:t>‹#›</a:t>
            </a:fld>
            <a:endParaRPr lang="en-GB"/>
          </a:p>
        </p:txBody>
      </p:sp>
    </p:spTree>
    <p:extLst>
      <p:ext uri="{BB962C8B-B14F-4D97-AF65-F5344CB8AC3E}">
        <p14:creationId xmlns:p14="http://schemas.microsoft.com/office/powerpoint/2010/main" val="246836412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D884DF03-A62E-4C33-8073-9727ADB70BB2}" type="datetime1">
              <a:rPr lang="en-GB" smtClean="0"/>
              <a:t>22/01/2021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AA39EEE-4BC5-4251-8E26-D6DC0D15F5A2}" type="slidenum">
              <a:rPr lang="en-GB" smtClean="0"/>
              <a:t>‹#›</a:t>
            </a:fld>
            <a:endParaRPr lang="en-GB"/>
          </a:p>
        </p:txBody>
      </p:sp>
    </p:spTree>
    <p:extLst>
      <p:ext uri="{BB962C8B-B14F-4D97-AF65-F5344CB8AC3E}">
        <p14:creationId xmlns:p14="http://schemas.microsoft.com/office/powerpoint/2010/main" val="235937827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5BF8EEA-54EE-4037-A6D3-553B5A845224}" type="datetime1">
              <a:rPr lang="en-GB" smtClean="0"/>
              <a:t>22/01/2021</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1AA39EEE-4BC5-4251-8E26-D6DC0D15F5A2}" type="slidenum">
              <a:rPr lang="en-GB" smtClean="0"/>
              <a:t>‹#›</a:t>
            </a:fld>
            <a:endParaRPr lang="en-GB"/>
          </a:p>
        </p:txBody>
      </p:sp>
    </p:spTree>
    <p:extLst>
      <p:ext uri="{BB962C8B-B14F-4D97-AF65-F5344CB8AC3E}">
        <p14:creationId xmlns:p14="http://schemas.microsoft.com/office/powerpoint/2010/main" val="4255614260"/>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hf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2" Type="http://schemas.openxmlformats.org/officeDocument/2006/relationships/chart" Target="../charts/chart1.xml"/><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5.xml"/></Relationships>
</file>

<file path=ppt/slides/_rels/slide17.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5.xml"/></Relationships>
</file>

<file path=ppt/slides/_rels/slide18.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5.xml"/></Relationships>
</file>

<file path=ppt/slides/_rels/slide19.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5.xml"/></Relationships>
</file>

<file path=ppt/slides/_rels/slide20.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5.xml"/></Relationships>
</file>

<file path=ppt/slides/_rels/slide21.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5.xml"/></Relationships>
</file>

<file path=ppt/slides/_rels/slide22.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5.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621381"/>
            <a:ext cx="9144000" cy="235354"/>
          </a:xfrm>
        </p:spPr>
        <p:txBody>
          <a:bodyPr>
            <a:normAutofit fontScale="90000"/>
          </a:bodyPr>
          <a:lstStyle/>
          <a:p>
            <a:r>
              <a:rPr lang="en-GB" dirty="0" smtClean="0"/>
              <a:t/>
            </a:r>
            <a:br>
              <a:rPr lang="en-GB" dirty="0" smtClean="0"/>
            </a:br>
            <a:r>
              <a:rPr lang="en-GB" dirty="0"/>
              <a:t/>
            </a:r>
            <a:br>
              <a:rPr lang="en-GB" dirty="0"/>
            </a:br>
            <a:r>
              <a:rPr lang="en-GB" dirty="0" smtClean="0"/>
              <a:t/>
            </a:r>
            <a:br>
              <a:rPr lang="en-GB" dirty="0" smtClean="0"/>
            </a:br>
            <a:r>
              <a:rPr lang="en-GB" dirty="0" smtClean="0"/>
              <a:t/>
            </a:r>
            <a:br>
              <a:rPr lang="en-GB" dirty="0" smtClean="0"/>
            </a:br>
            <a:r>
              <a:rPr lang="en-GB" dirty="0"/>
              <a:t/>
            </a:r>
            <a:br>
              <a:rPr lang="en-GB" dirty="0"/>
            </a:br>
            <a:r>
              <a:rPr lang="en-GB" dirty="0" smtClean="0"/>
              <a:t/>
            </a:r>
            <a:br>
              <a:rPr lang="en-GB" dirty="0" smtClean="0"/>
            </a:br>
            <a:r>
              <a:rPr lang="en-GB" dirty="0"/>
              <a:t/>
            </a:r>
            <a:br>
              <a:rPr lang="en-GB" dirty="0"/>
            </a:br>
            <a:r>
              <a:rPr lang="en-GB" dirty="0" smtClean="0"/>
              <a:t/>
            </a:r>
            <a:br>
              <a:rPr lang="en-GB" dirty="0" smtClean="0"/>
            </a:br>
            <a:r>
              <a:rPr lang="en-GB" dirty="0"/>
              <a:t/>
            </a:r>
            <a:br>
              <a:rPr lang="en-GB" dirty="0"/>
            </a:br>
            <a:r>
              <a:rPr lang="en-GB" dirty="0" smtClean="0"/>
              <a:t/>
            </a:r>
            <a:br>
              <a:rPr lang="en-GB" dirty="0" smtClean="0"/>
            </a:br>
            <a:r>
              <a:rPr lang="en-GB" dirty="0"/>
              <a:t/>
            </a:r>
            <a:br>
              <a:rPr lang="en-GB" dirty="0"/>
            </a:br>
            <a:endParaRPr lang="en-GB" dirty="0"/>
          </a:p>
        </p:txBody>
      </p:sp>
      <p:sp>
        <p:nvSpPr>
          <p:cNvPr id="3" name="Subtitle 2"/>
          <p:cNvSpPr>
            <a:spLocks noGrp="1"/>
          </p:cNvSpPr>
          <p:nvPr>
            <p:ph type="subTitle" idx="1"/>
          </p:nvPr>
        </p:nvSpPr>
        <p:spPr>
          <a:xfrm>
            <a:off x="1524000" y="2215978"/>
            <a:ext cx="9144000" cy="3041822"/>
          </a:xfrm>
        </p:spPr>
        <p:txBody>
          <a:bodyPr>
            <a:normAutofit/>
          </a:bodyPr>
          <a:lstStyle/>
          <a:p>
            <a:endParaRPr lang="en-GB" dirty="0" smtClean="0"/>
          </a:p>
          <a:p>
            <a:r>
              <a:rPr lang="en-GB" sz="3600" dirty="0" smtClean="0"/>
              <a:t>Factual descriptions   </a:t>
            </a:r>
          </a:p>
          <a:p>
            <a:r>
              <a:rPr lang="en-GB" dirty="0" smtClean="0"/>
              <a:t>by David C. Williams </a:t>
            </a:r>
            <a:r>
              <a:rPr lang="en-GB" sz="2000" dirty="0" smtClean="0"/>
              <a:t>MA (TEFL) RSA Dip. (TEFL)</a:t>
            </a:r>
          </a:p>
          <a:p>
            <a:r>
              <a:rPr lang="en-GB" dirty="0" smtClean="0"/>
              <a:t>Lecturer English for Academic Purposes (EAP) </a:t>
            </a:r>
          </a:p>
          <a:p>
            <a:r>
              <a:rPr lang="en-GB" dirty="0" smtClean="0"/>
              <a:t>UWTSD Swansea campus</a:t>
            </a:r>
            <a:endParaRPr lang="en-GB" dirty="0"/>
          </a:p>
        </p:txBody>
      </p:sp>
      <p:sp>
        <p:nvSpPr>
          <p:cNvPr id="4" name="Slide Number Placeholder 3"/>
          <p:cNvSpPr>
            <a:spLocks noGrp="1"/>
          </p:cNvSpPr>
          <p:nvPr>
            <p:ph type="sldNum" sz="quarter" idx="12"/>
          </p:nvPr>
        </p:nvSpPr>
        <p:spPr/>
        <p:txBody>
          <a:bodyPr/>
          <a:lstStyle/>
          <a:p>
            <a:fld id="{49F81A9B-40D1-48DE-9F55-896B8958FC5F}" type="slidenum">
              <a:rPr lang="en-GB" smtClean="0"/>
              <a:t>1</a:t>
            </a:fld>
            <a:endParaRPr lang="en-GB"/>
          </a:p>
        </p:txBody>
      </p:sp>
      <p:pic>
        <p:nvPicPr>
          <p:cNvPr id="5" name="Picture 4"/>
          <p:cNvPicPr/>
          <p:nvPr/>
        </p:nvPicPr>
        <p:blipFill>
          <a:blip r:embed="rId3">
            <a:extLst>
              <a:ext uri="{28A0092B-C50C-407E-A947-70E740481C1C}">
                <a14:useLocalDpi xmlns:a14="http://schemas.microsoft.com/office/drawing/2010/main" val="0"/>
              </a:ext>
            </a:extLst>
          </a:blip>
          <a:srcRect/>
          <a:stretch>
            <a:fillRect/>
          </a:stretch>
        </p:blipFill>
        <p:spPr bwMode="auto">
          <a:xfrm>
            <a:off x="419246" y="621381"/>
            <a:ext cx="3205403" cy="1405127"/>
          </a:xfrm>
          <a:prstGeom prst="rect">
            <a:avLst/>
          </a:prstGeom>
          <a:noFill/>
        </p:spPr>
      </p:pic>
    </p:spTree>
    <p:extLst>
      <p:ext uri="{BB962C8B-B14F-4D97-AF65-F5344CB8AC3E}">
        <p14:creationId xmlns:p14="http://schemas.microsoft.com/office/powerpoint/2010/main" val="875402358"/>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Structure of presentation</a:t>
            </a:r>
            <a:endParaRPr lang="en-GB" dirty="0"/>
          </a:p>
        </p:txBody>
      </p:sp>
      <p:sp>
        <p:nvSpPr>
          <p:cNvPr id="3" name="Content Placeholder 2"/>
          <p:cNvSpPr>
            <a:spLocks noGrp="1"/>
          </p:cNvSpPr>
          <p:nvPr>
            <p:ph idx="1"/>
          </p:nvPr>
        </p:nvSpPr>
        <p:spPr/>
        <p:txBody>
          <a:bodyPr>
            <a:normAutofit/>
          </a:bodyPr>
          <a:lstStyle/>
          <a:p>
            <a:r>
              <a:rPr lang="en-GB" dirty="0" smtClean="0"/>
              <a:t>Introduction </a:t>
            </a:r>
          </a:p>
          <a:p>
            <a:pPr lvl="1"/>
            <a:r>
              <a:rPr lang="en-GB" dirty="0" smtClean="0"/>
              <a:t>What is meant be the term factual descriptions?</a:t>
            </a:r>
          </a:p>
          <a:p>
            <a:pPr lvl="1"/>
            <a:r>
              <a:rPr lang="en-GB" dirty="0" smtClean="0"/>
              <a:t>When do they need to be used?</a:t>
            </a:r>
          </a:p>
          <a:p>
            <a:r>
              <a:rPr lang="en-GB" dirty="0" smtClean="0"/>
              <a:t>Examples of factual descriptions</a:t>
            </a:r>
          </a:p>
          <a:p>
            <a:pPr lvl="1"/>
            <a:r>
              <a:rPr lang="en-GB" dirty="0" smtClean="0"/>
              <a:t>Example of a text accompanying a table</a:t>
            </a:r>
          </a:p>
          <a:p>
            <a:pPr lvl="1"/>
            <a:r>
              <a:rPr lang="en-GB" dirty="0" smtClean="0"/>
              <a:t>Example of a text accompanying a graph</a:t>
            </a:r>
          </a:p>
          <a:p>
            <a:pPr lvl="1"/>
            <a:r>
              <a:rPr lang="en-GB" b="1" dirty="0" smtClean="0">
                <a:solidFill>
                  <a:srgbClr val="FF0000"/>
                </a:solidFill>
              </a:rPr>
              <a:t>The Gantt chart </a:t>
            </a:r>
            <a:r>
              <a:rPr lang="en-GB" dirty="0" smtClean="0"/>
              <a:t>and associated language</a:t>
            </a:r>
          </a:p>
          <a:p>
            <a:r>
              <a:rPr lang="en-GB" dirty="0" smtClean="0"/>
              <a:t>The type of language used</a:t>
            </a:r>
          </a:p>
          <a:p>
            <a:pPr lvl="1"/>
            <a:r>
              <a:rPr lang="en-GB" dirty="0" smtClean="0"/>
              <a:t>Specific language focus on percentages, decimals, and fractions </a:t>
            </a:r>
          </a:p>
          <a:p>
            <a:pPr lvl="1"/>
            <a:r>
              <a:rPr lang="en-GB" dirty="0" smtClean="0"/>
              <a:t>The types of language used for factual descriptions   </a:t>
            </a:r>
          </a:p>
          <a:p>
            <a:endParaRPr lang="en-GB" dirty="0"/>
          </a:p>
        </p:txBody>
      </p:sp>
      <p:sp>
        <p:nvSpPr>
          <p:cNvPr id="4" name="Slide Number Placeholder 3"/>
          <p:cNvSpPr>
            <a:spLocks noGrp="1"/>
          </p:cNvSpPr>
          <p:nvPr>
            <p:ph type="sldNum" sz="quarter" idx="12"/>
          </p:nvPr>
        </p:nvSpPr>
        <p:spPr/>
        <p:txBody>
          <a:bodyPr/>
          <a:lstStyle/>
          <a:p>
            <a:fld id="{1AA39EEE-4BC5-4251-8E26-D6DC0D15F5A2}" type="slidenum">
              <a:rPr lang="en-GB" smtClean="0"/>
              <a:t>2</a:t>
            </a:fld>
            <a:endParaRPr lang="en-GB"/>
          </a:p>
        </p:txBody>
      </p:sp>
    </p:spTree>
    <p:extLst>
      <p:ext uri="{BB962C8B-B14F-4D97-AF65-F5344CB8AC3E}">
        <p14:creationId xmlns:p14="http://schemas.microsoft.com/office/powerpoint/2010/main" val="1386213615"/>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What is meant by the term factual description?</a:t>
            </a:r>
            <a:endParaRPr lang="en-GB" dirty="0"/>
          </a:p>
        </p:txBody>
      </p:sp>
      <p:sp>
        <p:nvSpPr>
          <p:cNvPr id="3" name="Content Placeholder 2"/>
          <p:cNvSpPr>
            <a:spLocks noGrp="1"/>
          </p:cNvSpPr>
          <p:nvPr>
            <p:ph idx="1"/>
          </p:nvPr>
        </p:nvSpPr>
        <p:spPr/>
        <p:txBody>
          <a:bodyPr>
            <a:normAutofit fontScale="85000" lnSpcReduction="20000"/>
          </a:bodyPr>
          <a:lstStyle/>
          <a:p>
            <a:r>
              <a:rPr lang="en-GB" dirty="0" smtClean="0"/>
              <a:t>*A </a:t>
            </a:r>
            <a:r>
              <a:rPr lang="en-GB" dirty="0"/>
              <a:t>factual description requires you to comment on numerical information in the form of a table, pie chart, </a:t>
            </a:r>
            <a:r>
              <a:rPr lang="en-GB" dirty="0" smtClean="0"/>
              <a:t>or </a:t>
            </a:r>
            <a:r>
              <a:rPr lang="en-GB" dirty="0"/>
              <a:t>graph. </a:t>
            </a:r>
            <a:r>
              <a:rPr lang="en-GB" dirty="0" smtClean="0"/>
              <a:t>It is important that </a:t>
            </a:r>
            <a:r>
              <a:rPr lang="en-GB" dirty="0"/>
              <a:t>you only </a:t>
            </a:r>
            <a:r>
              <a:rPr lang="en-GB" dirty="0" smtClean="0"/>
              <a:t>comment </a:t>
            </a:r>
            <a:r>
              <a:rPr lang="en-GB" dirty="0"/>
              <a:t>on the facts that you are given, and do not speculate about reasons for any changes. </a:t>
            </a:r>
            <a:endParaRPr lang="en-GB" dirty="0" smtClean="0"/>
          </a:p>
          <a:p>
            <a:r>
              <a:rPr lang="en-GB" dirty="0" smtClean="0"/>
              <a:t>Special language </a:t>
            </a:r>
            <a:r>
              <a:rPr lang="en-GB" dirty="0"/>
              <a:t>used to describe the components of a diagram and the relationship between those components </a:t>
            </a:r>
          </a:p>
          <a:p>
            <a:r>
              <a:rPr lang="en-GB" dirty="0" smtClean="0"/>
              <a:t>For example, the language may compare and contrast information expressed as whole numbers, decimals or percentages</a:t>
            </a:r>
          </a:p>
          <a:p>
            <a:r>
              <a:rPr lang="en-GB" dirty="0" smtClean="0"/>
              <a:t>The writer needs to demonstrate their ability to avoid using numbers and percentages as much as possible and use language</a:t>
            </a:r>
          </a:p>
          <a:p>
            <a:r>
              <a:rPr lang="en-GB" dirty="0" smtClean="0"/>
              <a:t>Understanding how to convert percentages into fractions (and vice versa) is an important skill here, e.g. 35% would be </a:t>
            </a:r>
            <a:r>
              <a:rPr lang="en-GB" i="1" dirty="0" smtClean="0"/>
              <a:t>just over a third.</a:t>
            </a:r>
          </a:p>
          <a:p>
            <a:endParaRPr lang="en-GB" i="1" dirty="0" smtClean="0"/>
          </a:p>
          <a:p>
            <a:r>
              <a:rPr lang="en-GB" i="1" dirty="0" smtClean="0"/>
              <a:t>* </a:t>
            </a:r>
            <a:r>
              <a:rPr lang="en-GB" sz="1900" i="1" dirty="0" smtClean="0"/>
              <a:t>above definition from Longman Exams Dictionary ©2006  </a:t>
            </a:r>
            <a:endParaRPr lang="en-GB" sz="1900" i="1" dirty="0"/>
          </a:p>
        </p:txBody>
      </p:sp>
      <p:sp>
        <p:nvSpPr>
          <p:cNvPr id="4" name="Slide Number Placeholder 3"/>
          <p:cNvSpPr>
            <a:spLocks noGrp="1"/>
          </p:cNvSpPr>
          <p:nvPr>
            <p:ph type="sldNum" sz="quarter" idx="12"/>
          </p:nvPr>
        </p:nvSpPr>
        <p:spPr/>
        <p:txBody>
          <a:bodyPr/>
          <a:lstStyle/>
          <a:p>
            <a:fld id="{1AA39EEE-4BC5-4251-8E26-D6DC0D15F5A2}" type="slidenum">
              <a:rPr lang="en-GB" smtClean="0"/>
              <a:t>3</a:t>
            </a:fld>
            <a:endParaRPr lang="en-GB"/>
          </a:p>
        </p:txBody>
      </p:sp>
    </p:spTree>
    <p:extLst>
      <p:ext uri="{BB962C8B-B14F-4D97-AF65-F5344CB8AC3E}">
        <p14:creationId xmlns:p14="http://schemas.microsoft.com/office/powerpoint/2010/main" val="3995489900"/>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When do factual descriptions need to be used?</a:t>
            </a:r>
            <a:br>
              <a:rPr lang="en-GB" dirty="0" smtClean="0"/>
            </a:br>
            <a:endParaRPr lang="en-GB" dirty="0"/>
          </a:p>
        </p:txBody>
      </p:sp>
      <p:sp>
        <p:nvSpPr>
          <p:cNvPr id="3" name="Content Placeholder 2"/>
          <p:cNvSpPr>
            <a:spLocks noGrp="1"/>
          </p:cNvSpPr>
          <p:nvPr>
            <p:ph idx="1"/>
          </p:nvPr>
        </p:nvSpPr>
        <p:spPr/>
        <p:txBody>
          <a:bodyPr/>
          <a:lstStyle/>
          <a:p>
            <a:r>
              <a:rPr lang="en-GB" dirty="0" smtClean="0"/>
              <a:t>They are used in any text that involves showing results or findings</a:t>
            </a:r>
          </a:p>
          <a:p>
            <a:r>
              <a:rPr lang="en-GB" dirty="0" smtClean="0"/>
              <a:t>Most commonly there are to be found in documents associated with research. Thus they are always shown in dissertations as a separate section (or chapter)</a:t>
            </a:r>
          </a:p>
          <a:p>
            <a:r>
              <a:rPr lang="en-GB" dirty="0" smtClean="0"/>
              <a:t>However, they can also be included in reports, especially those requiring an analysis of financial data, scientific data etc...</a:t>
            </a:r>
          </a:p>
          <a:p>
            <a:r>
              <a:rPr lang="en-GB" dirty="0" smtClean="0"/>
              <a:t>Small tables, charts or graphs can be included in the main body of a documents. However, much larger diagrams should be included only as an appendix (at the end of the document) for the reader to look at the information in much more detail  </a:t>
            </a:r>
          </a:p>
          <a:p>
            <a:endParaRPr lang="en-GB" dirty="0"/>
          </a:p>
        </p:txBody>
      </p:sp>
      <p:sp>
        <p:nvSpPr>
          <p:cNvPr id="4" name="Slide Number Placeholder 3"/>
          <p:cNvSpPr>
            <a:spLocks noGrp="1"/>
          </p:cNvSpPr>
          <p:nvPr>
            <p:ph type="sldNum" sz="quarter" idx="12"/>
          </p:nvPr>
        </p:nvSpPr>
        <p:spPr/>
        <p:txBody>
          <a:bodyPr/>
          <a:lstStyle/>
          <a:p>
            <a:fld id="{1AA39EEE-4BC5-4251-8E26-D6DC0D15F5A2}" type="slidenum">
              <a:rPr lang="en-GB" smtClean="0"/>
              <a:t>4</a:t>
            </a:fld>
            <a:endParaRPr lang="en-GB"/>
          </a:p>
        </p:txBody>
      </p:sp>
    </p:spTree>
    <p:extLst>
      <p:ext uri="{BB962C8B-B14F-4D97-AF65-F5344CB8AC3E}">
        <p14:creationId xmlns:p14="http://schemas.microsoft.com/office/powerpoint/2010/main" val="814335981"/>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Example of a text accompanying a table</a:t>
            </a:r>
          </a:p>
        </p:txBody>
      </p:sp>
      <p:graphicFrame>
        <p:nvGraphicFramePr>
          <p:cNvPr id="6" name="Content Placeholder 5"/>
          <p:cNvGraphicFramePr>
            <a:graphicFrameLocks noGrp="1"/>
          </p:cNvGraphicFramePr>
          <p:nvPr>
            <p:ph sz="half" idx="1"/>
            <p:extLst>
              <p:ext uri="{D42A27DB-BD31-4B8C-83A1-F6EECF244321}">
                <p14:modId xmlns:p14="http://schemas.microsoft.com/office/powerpoint/2010/main" val="748942168"/>
              </p:ext>
            </p:extLst>
          </p:nvPr>
        </p:nvGraphicFramePr>
        <p:xfrm>
          <a:off x="838201" y="1528547"/>
          <a:ext cx="5596718" cy="4196752"/>
        </p:xfrm>
        <a:graphic>
          <a:graphicData uri="http://schemas.openxmlformats.org/drawingml/2006/table">
            <a:tbl>
              <a:tblPr firstRow="1" firstCol="1" bandRow="1">
                <a:tableStyleId>{5C22544A-7EE6-4342-B048-85BDC9FD1C3A}</a:tableStyleId>
              </a:tblPr>
              <a:tblGrid>
                <a:gridCol w="799358"/>
                <a:gridCol w="799358"/>
                <a:gridCol w="799358"/>
                <a:gridCol w="799358"/>
                <a:gridCol w="799358"/>
                <a:gridCol w="799964"/>
                <a:gridCol w="799964"/>
              </a:tblGrid>
              <a:tr h="466308">
                <a:tc>
                  <a:txBody>
                    <a:bodyPr/>
                    <a:lstStyle/>
                    <a:p>
                      <a:pPr>
                        <a:lnSpc>
                          <a:spcPct val="115000"/>
                        </a:lnSpc>
                        <a:spcAft>
                          <a:spcPts val="0"/>
                        </a:spcAft>
                      </a:pPr>
                      <a:r>
                        <a:rPr lang="en-GB" sz="1000" dirty="0">
                          <a:effectLst/>
                        </a:rPr>
                        <a:t> </a:t>
                      </a:r>
                      <a:endParaRPr lang="en-GB" sz="1000" dirty="0">
                        <a:effectLst/>
                        <a:latin typeface="Calibri" panose="020F0502020204030204" pitchFamily="34" charset="0"/>
                        <a:ea typeface="Calibri" panose="020F0502020204030204" pitchFamily="34" charset="0"/>
                        <a:cs typeface="Times New Roman" panose="02020603050405020304" pitchFamily="18" charset="0"/>
                      </a:endParaRPr>
                    </a:p>
                  </a:txBody>
                  <a:tcPr marL="60551" marR="60551" marT="0" marB="0"/>
                </a:tc>
                <a:tc>
                  <a:txBody>
                    <a:bodyPr/>
                    <a:lstStyle/>
                    <a:p>
                      <a:pPr>
                        <a:lnSpc>
                          <a:spcPct val="115000"/>
                        </a:lnSpc>
                        <a:spcAft>
                          <a:spcPts val="0"/>
                        </a:spcAft>
                      </a:pPr>
                      <a:r>
                        <a:rPr lang="en-GB" sz="1600" dirty="0">
                          <a:effectLst/>
                        </a:rPr>
                        <a:t>1980</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0551" marR="60551" marT="0" marB="0"/>
                </a:tc>
                <a:tc>
                  <a:txBody>
                    <a:bodyPr/>
                    <a:lstStyle/>
                    <a:p>
                      <a:pPr>
                        <a:lnSpc>
                          <a:spcPct val="115000"/>
                        </a:lnSpc>
                        <a:spcAft>
                          <a:spcPts val="0"/>
                        </a:spcAft>
                      </a:pPr>
                      <a:r>
                        <a:rPr lang="en-GB" sz="1600" dirty="0">
                          <a:effectLst/>
                        </a:rPr>
                        <a:t>1985</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0551" marR="60551" marT="0" marB="0"/>
                </a:tc>
                <a:tc>
                  <a:txBody>
                    <a:bodyPr/>
                    <a:lstStyle/>
                    <a:p>
                      <a:pPr>
                        <a:lnSpc>
                          <a:spcPct val="115000"/>
                        </a:lnSpc>
                        <a:spcAft>
                          <a:spcPts val="0"/>
                        </a:spcAft>
                      </a:pPr>
                      <a:r>
                        <a:rPr lang="en-GB" sz="1600" dirty="0">
                          <a:effectLst/>
                        </a:rPr>
                        <a:t>1990</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0551" marR="60551" marT="0" marB="0"/>
                </a:tc>
                <a:tc>
                  <a:txBody>
                    <a:bodyPr/>
                    <a:lstStyle/>
                    <a:p>
                      <a:pPr>
                        <a:lnSpc>
                          <a:spcPct val="115000"/>
                        </a:lnSpc>
                        <a:spcAft>
                          <a:spcPts val="0"/>
                        </a:spcAft>
                      </a:pPr>
                      <a:r>
                        <a:rPr lang="en-GB" sz="1600" dirty="0">
                          <a:effectLst/>
                        </a:rPr>
                        <a:t>1995 </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0551" marR="60551" marT="0" marB="0"/>
                </a:tc>
                <a:tc>
                  <a:txBody>
                    <a:bodyPr/>
                    <a:lstStyle/>
                    <a:p>
                      <a:pPr>
                        <a:lnSpc>
                          <a:spcPct val="115000"/>
                        </a:lnSpc>
                        <a:spcAft>
                          <a:spcPts val="0"/>
                        </a:spcAft>
                      </a:pPr>
                      <a:r>
                        <a:rPr lang="en-GB" sz="1600" dirty="0">
                          <a:effectLst/>
                        </a:rPr>
                        <a:t>2000</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0551" marR="60551" marT="0" marB="0"/>
                </a:tc>
                <a:tc>
                  <a:txBody>
                    <a:bodyPr/>
                    <a:lstStyle/>
                    <a:p>
                      <a:pPr>
                        <a:lnSpc>
                          <a:spcPct val="115000"/>
                        </a:lnSpc>
                        <a:spcAft>
                          <a:spcPts val="0"/>
                        </a:spcAft>
                      </a:pPr>
                      <a:r>
                        <a:rPr lang="en-GB" sz="1600" dirty="0">
                          <a:effectLst/>
                        </a:rPr>
                        <a:t>2005</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0551" marR="60551" marT="0" marB="0"/>
                </a:tc>
              </a:tr>
              <a:tr h="932611">
                <a:tc>
                  <a:txBody>
                    <a:bodyPr/>
                    <a:lstStyle/>
                    <a:p>
                      <a:pPr>
                        <a:lnSpc>
                          <a:spcPct val="115000"/>
                        </a:lnSpc>
                        <a:spcAft>
                          <a:spcPts val="0"/>
                        </a:spcAft>
                      </a:pPr>
                      <a:r>
                        <a:rPr lang="en-GB" sz="1400" dirty="0">
                          <a:effectLst/>
                        </a:rPr>
                        <a:t>London</a:t>
                      </a:r>
                    </a:p>
                    <a:p>
                      <a:pPr>
                        <a:lnSpc>
                          <a:spcPct val="115000"/>
                        </a:lnSpc>
                        <a:spcAft>
                          <a:spcPts val="0"/>
                        </a:spcAft>
                      </a:pPr>
                      <a:r>
                        <a:rPr lang="en-GB" sz="1400" dirty="0">
                          <a:effectLst/>
                        </a:rPr>
                        <a:t> </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txBody>
                  <a:tcPr marL="60551" marR="60551" marT="0" marB="0"/>
                </a:tc>
                <a:tc>
                  <a:txBody>
                    <a:bodyPr/>
                    <a:lstStyle/>
                    <a:p>
                      <a:pPr>
                        <a:lnSpc>
                          <a:spcPct val="115000"/>
                        </a:lnSpc>
                        <a:spcAft>
                          <a:spcPts val="0"/>
                        </a:spcAft>
                      </a:pPr>
                      <a:r>
                        <a:rPr lang="en-GB" sz="1600" dirty="0">
                          <a:effectLst/>
                        </a:rPr>
                        <a:t>495</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0551" marR="60551" marT="0" marB="0"/>
                </a:tc>
                <a:tc>
                  <a:txBody>
                    <a:bodyPr/>
                    <a:lstStyle/>
                    <a:p>
                      <a:pPr>
                        <a:lnSpc>
                          <a:spcPct val="115000"/>
                        </a:lnSpc>
                        <a:spcAft>
                          <a:spcPts val="0"/>
                        </a:spcAft>
                      </a:pPr>
                      <a:r>
                        <a:rPr lang="en-GB" sz="1600" dirty="0">
                          <a:effectLst/>
                        </a:rPr>
                        <a:t>998</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0551" marR="60551" marT="0" marB="0"/>
                </a:tc>
                <a:tc>
                  <a:txBody>
                    <a:bodyPr/>
                    <a:lstStyle/>
                    <a:p>
                      <a:pPr>
                        <a:lnSpc>
                          <a:spcPct val="115000"/>
                        </a:lnSpc>
                        <a:spcAft>
                          <a:spcPts val="0"/>
                        </a:spcAft>
                      </a:pPr>
                      <a:r>
                        <a:rPr lang="en-GB" sz="1600" dirty="0">
                          <a:effectLst/>
                        </a:rPr>
                        <a:t>1501</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0551" marR="60551" marT="0" marB="0"/>
                </a:tc>
                <a:tc>
                  <a:txBody>
                    <a:bodyPr/>
                    <a:lstStyle/>
                    <a:p>
                      <a:pPr>
                        <a:lnSpc>
                          <a:spcPct val="115000"/>
                        </a:lnSpc>
                        <a:spcAft>
                          <a:spcPts val="0"/>
                        </a:spcAft>
                      </a:pPr>
                      <a:r>
                        <a:rPr lang="en-GB" sz="1600" dirty="0">
                          <a:effectLst/>
                        </a:rPr>
                        <a:t>1200</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0551" marR="60551" marT="0" marB="0"/>
                </a:tc>
                <a:tc>
                  <a:txBody>
                    <a:bodyPr/>
                    <a:lstStyle/>
                    <a:p>
                      <a:pPr>
                        <a:lnSpc>
                          <a:spcPct val="115000"/>
                        </a:lnSpc>
                        <a:spcAft>
                          <a:spcPts val="0"/>
                        </a:spcAft>
                      </a:pPr>
                      <a:r>
                        <a:rPr lang="en-GB" sz="1600" dirty="0">
                          <a:effectLst/>
                        </a:rPr>
                        <a:t>1562</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0551" marR="60551" marT="0" marB="0"/>
                </a:tc>
                <a:tc>
                  <a:txBody>
                    <a:bodyPr/>
                    <a:lstStyle/>
                    <a:p>
                      <a:pPr>
                        <a:lnSpc>
                          <a:spcPct val="115000"/>
                        </a:lnSpc>
                        <a:spcAft>
                          <a:spcPts val="0"/>
                        </a:spcAft>
                      </a:pPr>
                      <a:r>
                        <a:rPr lang="en-GB" sz="1600" dirty="0">
                          <a:effectLst/>
                        </a:rPr>
                        <a:t>1360</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0551" marR="60551" marT="0" marB="0"/>
                </a:tc>
              </a:tr>
              <a:tr h="932611">
                <a:tc>
                  <a:txBody>
                    <a:bodyPr/>
                    <a:lstStyle/>
                    <a:p>
                      <a:pPr>
                        <a:lnSpc>
                          <a:spcPct val="115000"/>
                        </a:lnSpc>
                        <a:spcAft>
                          <a:spcPts val="0"/>
                        </a:spcAft>
                      </a:pPr>
                      <a:r>
                        <a:rPr lang="en-GB" sz="1400" dirty="0">
                          <a:effectLst/>
                        </a:rPr>
                        <a:t>New York</a:t>
                      </a:r>
                    </a:p>
                    <a:p>
                      <a:pPr>
                        <a:lnSpc>
                          <a:spcPct val="115000"/>
                        </a:lnSpc>
                        <a:spcAft>
                          <a:spcPts val="0"/>
                        </a:spcAft>
                      </a:pPr>
                      <a:r>
                        <a:rPr lang="en-GB" sz="1400" dirty="0">
                          <a:effectLst/>
                        </a:rPr>
                        <a:t> </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txBody>
                  <a:tcPr marL="60551" marR="60551" marT="0" marB="0"/>
                </a:tc>
                <a:tc>
                  <a:txBody>
                    <a:bodyPr/>
                    <a:lstStyle/>
                    <a:p>
                      <a:pPr>
                        <a:lnSpc>
                          <a:spcPct val="115000"/>
                        </a:lnSpc>
                        <a:spcAft>
                          <a:spcPts val="0"/>
                        </a:spcAft>
                      </a:pPr>
                      <a:r>
                        <a:rPr lang="en-GB" sz="1600">
                          <a:effectLst/>
                        </a:rPr>
                        <a:t>-</a:t>
                      </a:r>
                      <a:endParaRPr lang="en-GB" sz="1600">
                        <a:effectLst/>
                        <a:latin typeface="Calibri" panose="020F0502020204030204" pitchFamily="34" charset="0"/>
                        <a:ea typeface="Calibri" panose="020F0502020204030204" pitchFamily="34" charset="0"/>
                        <a:cs typeface="Times New Roman" panose="02020603050405020304" pitchFamily="18" charset="0"/>
                      </a:endParaRPr>
                    </a:p>
                  </a:txBody>
                  <a:tcPr marL="60551" marR="60551" marT="0" marB="0"/>
                </a:tc>
                <a:tc>
                  <a:txBody>
                    <a:bodyPr/>
                    <a:lstStyle/>
                    <a:p>
                      <a:pPr>
                        <a:lnSpc>
                          <a:spcPct val="115000"/>
                        </a:lnSpc>
                        <a:spcAft>
                          <a:spcPts val="0"/>
                        </a:spcAft>
                      </a:pPr>
                      <a:r>
                        <a:rPr lang="en-GB" sz="1600" dirty="0">
                          <a:effectLst/>
                        </a:rPr>
                        <a:t>203</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0551" marR="60551" marT="0" marB="0"/>
                </a:tc>
                <a:tc>
                  <a:txBody>
                    <a:bodyPr/>
                    <a:lstStyle/>
                    <a:p>
                      <a:pPr>
                        <a:lnSpc>
                          <a:spcPct val="115000"/>
                        </a:lnSpc>
                        <a:spcAft>
                          <a:spcPts val="0"/>
                        </a:spcAft>
                      </a:pPr>
                      <a:r>
                        <a:rPr lang="en-GB" sz="1600" dirty="0">
                          <a:effectLst/>
                        </a:rPr>
                        <a:t>306</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0551" marR="60551" marT="0" marB="0"/>
                </a:tc>
                <a:tc>
                  <a:txBody>
                    <a:bodyPr/>
                    <a:lstStyle/>
                    <a:p>
                      <a:pPr>
                        <a:lnSpc>
                          <a:spcPct val="115000"/>
                        </a:lnSpc>
                        <a:spcAft>
                          <a:spcPts val="0"/>
                        </a:spcAft>
                      </a:pPr>
                      <a:r>
                        <a:rPr lang="en-GB" sz="1600">
                          <a:effectLst/>
                        </a:rPr>
                        <a:t>612</a:t>
                      </a:r>
                      <a:endParaRPr lang="en-GB" sz="1600">
                        <a:effectLst/>
                        <a:latin typeface="Calibri" panose="020F0502020204030204" pitchFamily="34" charset="0"/>
                        <a:ea typeface="Calibri" panose="020F0502020204030204" pitchFamily="34" charset="0"/>
                        <a:cs typeface="Times New Roman" panose="02020603050405020304" pitchFamily="18" charset="0"/>
                      </a:endParaRPr>
                    </a:p>
                  </a:txBody>
                  <a:tcPr marL="60551" marR="60551" marT="0" marB="0"/>
                </a:tc>
                <a:tc>
                  <a:txBody>
                    <a:bodyPr/>
                    <a:lstStyle/>
                    <a:p>
                      <a:pPr>
                        <a:lnSpc>
                          <a:spcPct val="115000"/>
                        </a:lnSpc>
                        <a:spcAft>
                          <a:spcPts val="0"/>
                        </a:spcAft>
                      </a:pPr>
                      <a:r>
                        <a:rPr lang="en-GB" sz="1600">
                          <a:effectLst/>
                        </a:rPr>
                        <a:t>1093</a:t>
                      </a:r>
                      <a:endParaRPr lang="en-GB" sz="1600">
                        <a:effectLst/>
                        <a:latin typeface="Calibri" panose="020F0502020204030204" pitchFamily="34" charset="0"/>
                        <a:ea typeface="Calibri" panose="020F0502020204030204" pitchFamily="34" charset="0"/>
                        <a:cs typeface="Times New Roman" panose="02020603050405020304" pitchFamily="18" charset="0"/>
                      </a:endParaRPr>
                    </a:p>
                  </a:txBody>
                  <a:tcPr marL="60551" marR="60551" marT="0" marB="0"/>
                </a:tc>
                <a:tc>
                  <a:txBody>
                    <a:bodyPr/>
                    <a:lstStyle/>
                    <a:p>
                      <a:pPr>
                        <a:lnSpc>
                          <a:spcPct val="115000"/>
                        </a:lnSpc>
                        <a:spcAft>
                          <a:spcPts val="0"/>
                        </a:spcAft>
                      </a:pPr>
                      <a:r>
                        <a:rPr lang="en-GB" sz="1600" dirty="0">
                          <a:effectLst/>
                        </a:rPr>
                        <a:t>1459</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0551" marR="60551" marT="0" marB="0"/>
                </a:tc>
              </a:tr>
              <a:tr h="932611">
                <a:tc>
                  <a:txBody>
                    <a:bodyPr/>
                    <a:lstStyle/>
                    <a:p>
                      <a:pPr>
                        <a:lnSpc>
                          <a:spcPct val="115000"/>
                        </a:lnSpc>
                        <a:spcAft>
                          <a:spcPts val="0"/>
                        </a:spcAft>
                      </a:pPr>
                      <a:r>
                        <a:rPr lang="en-GB" sz="1400" dirty="0">
                          <a:effectLst/>
                        </a:rPr>
                        <a:t>Sydney</a:t>
                      </a:r>
                    </a:p>
                    <a:p>
                      <a:pPr>
                        <a:lnSpc>
                          <a:spcPct val="115000"/>
                        </a:lnSpc>
                        <a:spcAft>
                          <a:spcPts val="0"/>
                        </a:spcAft>
                      </a:pPr>
                      <a:r>
                        <a:rPr lang="en-GB" sz="1400" dirty="0">
                          <a:effectLst/>
                        </a:rPr>
                        <a:t> </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txBody>
                  <a:tcPr marL="60551" marR="60551" marT="0" marB="0"/>
                </a:tc>
                <a:tc>
                  <a:txBody>
                    <a:bodyPr/>
                    <a:lstStyle/>
                    <a:p>
                      <a:pPr>
                        <a:lnSpc>
                          <a:spcPct val="115000"/>
                        </a:lnSpc>
                        <a:spcAft>
                          <a:spcPts val="0"/>
                        </a:spcAft>
                      </a:pPr>
                      <a:r>
                        <a:rPr lang="en-GB" sz="1600" dirty="0">
                          <a:effectLst/>
                        </a:rPr>
                        <a:t>-</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0551" marR="60551" marT="0" marB="0"/>
                </a:tc>
                <a:tc>
                  <a:txBody>
                    <a:bodyPr/>
                    <a:lstStyle/>
                    <a:p>
                      <a:pPr>
                        <a:lnSpc>
                          <a:spcPct val="115000"/>
                        </a:lnSpc>
                        <a:spcAft>
                          <a:spcPts val="0"/>
                        </a:spcAft>
                      </a:pPr>
                      <a:r>
                        <a:rPr lang="en-GB" sz="1600">
                          <a:effectLst/>
                        </a:rPr>
                        <a:t>-</a:t>
                      </a:r>
                      <a:endParaRPr lang="en-GB" sz="1600">
                        <a:effectLst/>
                        <a:latin typeface="Calibri" panose="020F0502020204030204" pitchFamily="34" charset="0"/>
                        <a:ea typeface="Calibri" panose="020F0502020204030204" pitchFamily="34" charset="0"/>
                        <a:cs typeface="Times New Roman" panose="02020603050405020304" pitchFamily="18" charset="0"/>
                      </a:endParaRPr>
                    </a:p>
                  </a:txBody>
                  <a:tcPr marL="60551" marR="60551" marT="0" marB="0"/>
                </a:tc>
                <a:tc>
                  <a:txBody>
                    <a:bodyPr/>
                    <a:lstStyle/>
                    <a:p>
                      <a:pPr>
                        <a:lnSpc>
                          <a:spcPct val="115000"/>
                        </a:lnSpc>
                        <a:spcAft>
                          <a:spcPts val="0"/>
                        </a:spcAft>
                      </a:pPr>
                      <a:r>
                        <a:rPr lang="en-GB" sz="1600" dirty="0">
                          <a:effectLst/>
                        </a:rPr>
                        <a:t>701</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0551" marR="60551" marT="0" marB="0"/>
                </a:tc>
                <a:tc>
                  <a:txBody>
                    <a:bodyPr/>
                    <a:lstStyle/>
                    <a:p>
                      <a:pPr>
                        <a:lnSpc>
                          <a:spcPct val="115000"/>
                        </a:lnSpc>
                        <a:spcAft>
                          <a:spcPts val="0"/>
                        </a:spcAft>
                      </a:pPr>
                      <a:r>
                        <a:rPr lang="en-GB" sz="1600" dirty="0">
                          <a:effectLst/>
                        </a:rPr>
                        <a:t>650</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0551" marR="60551" marT="0" marB="0"/>
                </a:tc>
                <a:tc>
                  <a:txBody>
                    <a:bodyPr/>
                    <a:lstStyle/>
                    <a:p>
                      <a:pPr>
                        <a:lnSpc>
                          <a:spcPct val="115000"/>
                        </a:lnSpc>
                        <a:spcAft>
                          <a:spcPts val="0"/>
                        </a:spcAft>
                      </a:pPr>
                      <a:r>
                        <a:rPr lang="en-GB" sz="1600">
                          <a:effectLst/>
                        </a:rPr>
                        <a:t>503</a:t>
                      </a:r>
                      <a:endParaRPr lang="en-GB" sz="1600">
                        <a:effectLst/>
                        <a:latin typeface="Calibri" panose="020F0502020204030204" pitchFamily="34" charset="0"/>
                        <a:ea typeface="Calibri" panose="020F0502020204030204" pitchFamily="34" charset="0"/>
                        <a:cs typeface="Times New Roman" panose="02020603050405020304" pitchFamily="18" charset="0"/>
                      </a:endParaRPr>
                    </a:p>
                  </a:txBody>
                  <a:tcPr marL="60551" marR="60551" marT="0" marB="0"/>
                </a:tc>
                <a:tc>
                  <a:txBody>
                    <a:bodyPr/>
                    <a:lstStyle/>
                    <a:p>
                      <a:pPr>
                        <a:lnSpc>
                          <a:spcPct val="115000"/>
                        </a:lnSpc>
                        <a:spcAft>
                          <a:spcPts val="0"/>
                        </a:spcAft>
                      </a:pPr>
                      <a:r>
                        <a:rPr lang="en-GB" sz="1600" dirty="0">
                          <a:effectLst/>
                        </a:rPr>
                        <a:t>450</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0551" marR="60551" marT="0" marB="0"/>
                </a:tc>
              </a:tr>
              <a:tr h="932611">
                <a:tc>
                  <a:txBody>
                    <a:bodyPr/>
                    <a:lstStyle/>
                    <a:p>
                      <a:pPr>
                        <a:lnSpc>
                          <a:spcPct val="115000"/>
                        </a:lnSpc>
                        <a:spcAft>
                          <a:spcPts val="0"/>
                        </a:spcAft>
                      </a:pPr>
                      <a:r>
                        <a:rPr lang="en-GB" sz="1400" dirty="0">
                          <a:effectLst/>
                        </a:rPr>
                        <a:t>Toronto</a:t>
                      </a:r>
                    </a:p>
                    <a:p>
                      <a:pPr>
                        <a:lnSpc>
                          <a:spcPct val="115000"/>
                        </a:lnSpc>
                        <a:spcAft>
                          <a:spcPts val="0"/>
                        </a:spcAft>
                      </a:pPr>
                      <a:r>
                        <a:rPr lang="en-GB" sz="1000" dirty="0">
                          <a:effectLst/>
                        </a:rPr>
                        <a:t> </a:t>
                      </a:r>
                      <a:endParaRPr lang="en-GB" sz="1000" dirty="0">
                        <a:effectLst/>
                        <a:latin typeface="Calibri" panose="020F0502020204030204" pitchFamily="34" charset="0"/>
                        <a:ea typeface="Calibri" panose="020F0502020204030204" pitchFamily="34" charset="0"/>
                        <a:cs typeface="Times New Roman" panose="02020603050405020304" pitchFamily="18" charset="0"/>
                      </a:endParaRPr>
                    </a:p>
                  </a:txBody>
                  <a:tcPr marL="60551" marR="60551" marT="0" marB="0"/>
                </a:tc>
                <a:tc>
                  <a:txBody>
                    <a:bodyPr/>
                    <a:lstStyle/>
                    <a:p>
                      <a:pPr>
                        <a:lnSpc>
                          <a:spcPct val="115000"/>
                        </a:lnSpc>
                        <a:spcAft>
                          <a:spcPts val="0"/>
                        </a:spcAft>
                      </a:pPr>
                      <a:r>
                        <a:rPr lang="en-GB" sz="1600" dirty="0">
                          <a:effectLst/>
                        </a:rPr>
                        <a:t>-</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0551" marR="60551" marT="0" marB="0"/>
                </a:tc>
                <a:tc>
                  <a:txBody>
                    <a:bodyPr/>
                    <a:lstStyle/>
                    <a:p>
                      <a:pPr>
                        <a:lnSpc>
                          <a:spcPct val="115000"/>
                        </a:lnSpc>
                        <a:spcAft>
                          <a:spcPts val="0"/>
                        </a:spcAft>
                      </a:pPr>
                      <a:r>
                        <a:rPr lang="en-GB" sz="1600">
                          <a:effectLst/>
                        </a:rPr>
                        <a:t>-</a:t>
                      </a:r>
                      <a:endParaRPr lang="en-GB" sz="1600">
                        <a:effectLst/>
                        <a:latin typeface="Calibri" panose="020F0502020204030204" pitchFamily="34" charset="0"/>
                        <a:ea typeface="Calibri" panose="020F0502020204030204" pitchFamily="34" charset="0"/>
                        <a:cs typeface="Times New Roman" panose="02020603050405020304" pitchFamily="18" charset="0"/>
                      </a:endParaRPr>
                    </a:p>
                  </a:txBody>
                  <a:tcPr marL="60551" marR="60551" marT="0" marB="0"/>
                </a:tc>
                <a:tc>
                  <a:txBody>
                    <a:bodyPr/>
                    <a:lstStyle/>
                    <a:p>
                      <a:pPr>
                        <a:lnSpc>
                          <a:spcPct val="115000"/>
                        </a:lnSpc>
                        <a:spcAft>
                          <a:spcPts val="0"/>
                        </a:spcAft>
                      </a:pPr>
                      <a:r>
                        <a:rPr lang="en-GB" sz="1600" dirty="0">
                          <a:effectLst/>
                        </a:rPr>
                        <a:t>-</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0551" marR="60551" marT="0" marB="0"/>
                </a:tc>
                <a:tc>
                  <a:txBody>
                    <a:bodyPr/>
                    <a:lstStyle/>
                    <a:p>
                      <a:pPr>
                        <a:lnSpc>
                          <a:spcPct val="115000"/>
                        </a:lnSpc>
                        <a:spcAft>
                          <a:spcPts val="0"/>
                        </a:spcAft>
                      </a:pPr>
                      <a:r>
                        <a:rPr lang="en-GB" sz="1600" dirty="0">
                          <a:effectLst/>
                        </a:rPr>
                        <a:t>313</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0551" marR="60551" marT="0" marB="0"/>
                </a:tc>
                <a:tc>
                  <a:txBody>
                    <a:bodyPr/>
                    <a:lstStyle/>
                    <a:p>
                      <a:pPr>
                        <a:lnSpc>
                          <a:spcPct val="115000"/>
                        </a:lnSpc>
                        <a:spcAft>
                          <a:spcPts val="0"/>
                        </a:spcAft>
                      </a:pPr>
                      <a:r>
                        <a:rPr lang="en-GB" sz="1600" dirty="0">
                          <a:effectLst/>
                        </a:rPr>
                        <a:t>355</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0551" marR="60551" marT="0" marB="0"/>
                </a:tc>
                <a:tc>
                  <a:txBody>
                    <a:bodyPr/>
                    <a:lstStyle/>
                    <a:p>
                      <a:pPr>
                        <a:lnSpc>
                          <a:spcPct val="115000"/>
                        </a:lnSpc>
                        <a:spcAft>
                          <a:spcPts val="0"/>
                        </a:spcAft>
                      </a:pPr>
                      <a:r>
                        <a:rPr lang="en-GB" sz="1600" dirty="0">
                          <a:effectLst/>
                        </a:rPr>
                        <a:t>500</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0551" marR="60551" marT="0" marB="0"/>
                </a:tc>
              </a:tr>
            </a:tbl>
          </a:graphicData>
        </a:graphic>
      </p:graphicFrame>
      <p:sp>
        <p:nvSpPr>
          <p:cNvPr id="4" name="Content Placeholder 3"/>
          <p:cNvSpPr>
            <a:spLocks noGrp="1"/>
          </p:cNvSpPr>
          <p:nvPr>
            <p:ph sz="half" idx="2"/>
          </p:nvPr>
        </p:nvSpPr>
        <p:spPr>
          <a:xfrm>
            <a:off x="6646460" y="1589964"/>
            <a:ext cx="4707340" cy="4586999"/>
          </a:xfrm>
        </p:spPr>
        <p:txBody>
          <a:bodyPr>
            <a:normAutofit fontScale="62500" lnSpcReduction="20000"/>
          </a:bodyPr>
          <a:lstStyle/>
          <a:p>
            <a:r>
              <a:rPr lang="en-GB" dirty="0"/>
              <a:t>The table illustrates the number of students studying in various branches of the Global Language School (GLS) around the world over a 25-year period. There are significant differences in the size of the school in the five different cities in the survey.</a:t>
            </a:r>
          </a:p>
          <a:p>
            <a:r>
              <a:rPr lang="en-GB" dirty="0" smtClean="0"/>
              <a:t>Numbers </a:t>
            </a:r>
            <a:r>
              <a:rPr lang="en-GB" dirty="0"/>
              <a:t>at the oldest school, based in London, remained consistently high throughout the period. There was a dramatic increase in the first five years, and the numbers doubled during this time. The numbers continued to rise significantly up to 1990, after which time they have fluctuated between 1200 and 1562. The biggest growth, however, has been in the New York branch. Since opening in 1985, the figures have increased by over seven times. By 2005, it had become the most popular GLS in the world.</a:t>
            </a:r>
          </a:p>
          <a:p>
            <a:r>
              <a:rPr lang="en-GB" sz="1900" dirty="0" smtClean="0"/>
              <a:t>Table and text from Longman Exams Dictionary © 2006 </a:t>
            </a:r>
            <a:endParaRPr lang="en-GB" sz="1900" dirty="0"/>
          </a:p>
        </p:txBody>
      </p:sp>
      <p:sp>
        <p:nvSpPr>
          <p:cNvPr id="5" name="Slide Number Placeholder 4"/>
          <p:cNvSpPr>
            <a:spLocks noGrp="1"/>
          </p:cNvSpPr>
          <p:nvPr>
            <p:ph type="sldNum" sz="quarter" idx="12"/>
          </p:nvPr>
        </p:nvSpPr>
        <p:spPr/>
        <p:txBody>
          <a:bodyPr/>
          <a:lstStyle/>
          <a:p>
            <a:fld id="{1AA39EEE-4BC5-4251-8E26-D6DC0D15F5A2}" type="slidenum">
              <a:rPr lang="en-GB" smtClean="0"/>
              <a:t>5</a:t>
            </a:fld>
            <a:endParaRPr lang="en-GB"/>
          </a:p>
        </p:txBody>
      </p:sp>
      <p:sp>
        <p:nvSpPr>
          <p:cNvPr id="7" name="Rectangle 1"/>
          <p:cNvSpPr>
            <a:spLocks noChangeArrowheads="1"/>
          </p:cNvSpPr>
          <p:nvPr/>
        </p:nvSpPr>
        <p:spPr bwMode="auto">
          <a:xfrm>
            <a:off x="0" y="0"/>
            <a:ext cx="12192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endParaRPr lang="en-GB"/>
          </a:p>
        </p:txBody>
      </p:sp>
    </p:spTree>
    <p:extLst>
      <p:ext uri="{BB962C8B-B14F-4D97-AF65-F5344CB8AC3E}">
        <p14:creationId xmlns:p14="http://schemas.microsoft.com/office/powerpoint/2010/main" val="548966149"/>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Example of a text accompanying a graph</a:t>
            </a:r>
          </a:p>
        </p:txBody>
      </p:sp>
      <p:sp>
        <p:nvSpPr>
          <p:cNvPr id="4" name="Content Placeholder 3"/>
          <p:cNvSpPr>
            <a:spLocks noGrp="1"/>
          </p:cNvSpPr>
          <p:nvPr>
            <p:ph sz="half" idx="2"/>
          </p:nvPr>
        </p:nvSpPr>
        <p:spPr/>
        <p:txBody>
          <a:bodyPr>
            <a:normAutofit fontScale="77500" lnSpcReduction="20000"/>
          </a:bodyPr>
          <a:lstStyle/>
          <a:p>
            <a:r>
              <a:rPr lang="en-GB" dirty="0" smtClean="0"/>
              <a:t>The graph opposite presents a comparison between working mothers in the UK and in Libya</a:t>
            </a:r>
            <a:endParaRPr lang="en-GB" dirty="0"/>
          </a:p>
          <a:p>
            <a:r>
              <a:rPr lang="en-GB" dirty="0" smtClean="0"/>
              <a:t>It shows that a higher percentage of Libyan women had been in the workplace for less than a year, compared to British women.</a:t>
            </a:r>
          </a:p>
          <a:p>
            <a:r>
              <a:rPr lang="en-GB" dirty="0" smtClean="0"/>
              <a:t>It also shows that a higher percentage of British women had been in the workplace for 10 years or more, compared to Libyan women</a:t>
            </a:r>
            <a:endParaRPr lang="en-GB" dirty="0"/>
          </a:p>
          <a:p>
            <a:endParaRPr lang="en-GB" sz="1600" dirty="0" smtClean="0"/>
          </a:p>
          <a:p>
            <a:endParaRPr lang="en-GB" sz="1600" dirty="0"/>
          </a:p>
          <a:p>
            <a:endParaRPr lang="en-GB" sz="1600" dirty="0" smtClean="0"/>
          </a:p>
          <a:p>
            <a:endParaRPr lang="en-GB" sz="1600" dirty="0"/>
          </a:p>
          <a:p>
            <a:r>
              <a:rPr lang="en-GB" sz="1600" dirty="0" smtClean="0"/>
              <a:t>Graph and adapted text courtesy of PhD student </a:t>
            </a:r>
            <a:endParaRPr lang="en-GB" sz="1600" dirty="0"/>
          </a:p>
        </p:txBody>
      </p:sp>
      <p:sp>
        <p:nvSpPr>
          <p:cNvPr id="5" name="Slide Number Placeholder 4"/>
          <p:cNvSpPr>
            <a:spLocks noGrp="1"/>
          </p:cNvSpPr>
          <p:nvPr>
            <p:ph type="sldNum" sz="quarter" idx="12"/>
          </p:nvPr>
        </p:nvSpPr>
        <p:spPr/>
        <p:txBody>
          <a:bodyPr/>
          <a:lstStyle/>
          <a:p>
            <a:fld id="{1AA39EEE-4BC5-4251-8E26-D6DC0D15F5A2}" type="slidenum">
              <a:rPr lang="en-GB" smtClean="0"/>
              <a:t>6</a:t>
            </a:fld>
            <a:endParaRPr lang="en-GB"/>
          </a:p>
        </p:txBody>
      </p:sp>
      <p:graphicFrame>
        <p:nvGraphicFramePr>
          <p:cNvPr id="6" name="Content Placeholder 5"/>
          <p:cNvGraphicFramePr>
            <a:graphicFrameLocks noGrp="1" noChangeAspect="1"/>
          </p:cNvGraphicFramePr>
          <p:nvPr>
            <p:ph sz="half" idx="1"/>
          </p:nvPr>
        </p:nvGraphicFramePr>
        <p:xfrm>
          <a:off x="838200" y="1825625"/>
          <a:ext cx="5181600" cy="4351338"/>
        </p:xfrm>
        <a:graphic>
          <a:graphicData uri="http://schemas.openxmlformats.org/drawingml/2006/chart">
            <c:chart xmlns:c="http://schemas.openxmlformats.org/drawingml/2006/chart" xmlns:r="http://schemas.openxmlformats.org/officeDocument/2006/relationships" r:id="rId2"/>
          </a:graphicData>
        </a:graphic>
      </p:graphicFrame>
    </p:spTree>
    <p:extLst>
      <p:ext uri="{BB962C8B-B14F-4D97-AF65-F5344CB8AC3E}">
        <p14:creationId xmlns:p14="http://schemas.microsoft.com/office/powerpoint/2010/main" val="4254619650"/>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Example of a text accompanying a Gantt chart</a:t>
            </a:r>
            <a:endParaRPr lang="en-GB" dirty="0"/>
          </a:p>
        </p:txBody>
      </p:sp>
      <p:sp>
        <p:nvSpPr>
          <p:cNvPr id="3" name="Content Placeholder 2"/>
          <p:cNvSpPr>
            <a:spLocks noGrp="1"/>
          </p:cNvSpPr>
          <p:nvPr>
            <p:ph sz="half" idx="1"/>
          </p:nvPr>
        </p:nvSpPr>
        <p:spPr>
          <a:xfrm>
            <a:off x="838200" y="1690688"/>
            <a:ext cx="5181600" cy="4351338"/>
          </a:xfrm>
        </p:spPr>
        <p:txBody>
          <a:bodyPr>
            <a:normAutofit fontScale="62500" lnSpcReduction="20000"/>
          </a:bodyPr>
          <a:lstStyle/>
          <a:p>
            <a:r>
              <a:rPr lang="en-GB" b="1" dirty="0" smtClean="0"/>
              <a:t>Description </a:t>
            </a:r>
            <a:r>
              <a:rPr lang="en-GB" b="1" dirty="0"/>
              <a:t>of Gantt chart for a generic construction project</a:t>
            </a:r>
            <a:endParaRPr lang="en-GB" dirty="0"/>
          </a:p>
          <a:p>
            <a:r>
              <a:rPr lang="en-GB" dirty="0"/>
              <a:t>The entire project </a:t>
            </a:r>
            <a:r>
              <a:rPr lang="en-GB" b="1" dirty="0">
                <a:solidFill>
                  <a:srgbClr val="FF0000"/>
                </a:solidFill>
              </a:rPr>
              <a:t>is scheduled </a:t>
            </a:r>
            <a:r>
              <a:rPr lang="en-GB" dirty="0"/>
              <a:t>to take 12 weeks and there are three main stages involved, namely excavation, foundation and steel work. The excavation stage </a:t>
            </a:r>
            <a:r>
              <a:rPr lang="en-GB" b="1" dirty="0">
                <a:solidFill>
                  <a:srgbClr val="FF0000"/>
                </a:solidFill>
              </a:rPr>
              <a:t>is scheduled </a:t>
            </a:r>
            <a:r>
              <a:rPr lang="en-GB" u="sng" dirty="0"/>
              <a:t>to be completed </a:t>
            </a:r>
            <a:r>
              <a:rPr lang="en-GB" dirty="0"/>
              <a:t>after 6 weeks, the foundation stage after 7, and steel work after a total of 6. Each stage </a:t>
            </a:r>
            <a:r>
              <a:rPr lang="en-GB" b="1" dirty="0">
                <a:solidFill>
                  <a:srgbClr val="FF0000"/>
                </a:solidFill>
              </a:rPr>
              <a:t>is sub-divided </a:t>
            </a:r>
            <a:r>
              <a:rPr lang="en-GB" dirty="0"/>
              <a:t>into 5 sub-stages, except the excavation stage as shoring </a:t>
            </a:r>
            <a:r>
              <a:rPr lang="en-GB" b="1" dirty="0">
                <a:solidFill>
                  <a:srgbClr val="FF0000"/>
                </a:solidFill>
              </a:rPr>
              <a:t>is not expected</a:t>
            </a:r>
            <a:r>
              <a:rPr lang="en-GB" dirty="0"/>
              <a:t>. Let us now examine each stage in further detail.</a:t>
            </a:r>
          </a:p>
          <a:p>
            <a:r>
              <a:rPr lang="en-GB" b="1" dirty="0" smtClean="0"/>
              <a:t>Excavation </a:t>
            </a:r>
            <a:r>
              <a:rPr lang="en-GB" b="1" dirty="0"/>
              <a:t>stage</a:t>
            </a:r>
            <a:endParaRPr lang="en-GB" dirty="0"/>
          </a:p>
          <a:p>
            <a:r>
              <a:rPr lang="en-GB" dirty="0"/>
              <a:t>The utility clearance and surface scraping sub-stages </a:t>
            </a:r>
            <a:r>
              <a:rPr lang="en-GB" b="1" dirty="0">
                <a:solidFill>
                  <a:srgbClr val="FF0000"/>
                </a:solidFill>
              </a:rPr>
              <a:t>are both scheduled </a:t>
            </a:r>
            <a:r>
              <a:rPr lang="en-GB" u="sng" dirty="0"/>
              <a:t>to be completed </a:t>
            </a:r>
            <a:r>
              <a:rPr lang="en-GB" dirty="0"/>
              <a:t>by the end of week 1. Major excavation work does not start until week 2 and lasts until the end of week 4. Finally, periodic surveying starts during week 1 and </a:t>
            </a:r>
            <a:r>
              <a:rPr lang="en-GB" b="1" dirty="0">
                <a:solidFill>
                  <a:srgbClr val="FF0000"/>
                </a:solidFill>
              </a:rPr>
              <a:t>is scheduled </a:t>
            </a:r>
            <a:r>
              <a:rPr lang="en-GB" dirty="0"/>
              <a:t>to continue until the end of week 6. Thus, three of the 4 scheduled sub-stages of the evacuation phase all begin in week 1</a:t>
            </a:r>
            <a:r>
              <a:rPr lang="en-GB" dirty="0" smtClean="0"/>
              <a:t>.</a:t>
            </a:r>
            <a:endParaRPr lang="en-GB" dirty="0"/>
          </a:p>
        </p:txBody>
      </p:sp>
      <p:pic>
        <p:nvPicPr>
          <p:cNvPr id="8" name="Content Placeholder 7"/>
          <p:cNvPicPr>
            <a:picLocks noGrp="1" noChangeAspect="1"/>
          </p:cNvPicPr>
          <p:nvPr>
            <p:ph sz="half" idx="2"/>
          </p:nvPr>
        </p:nvPicPr>
        <p:blipFill>
          <a:blip r:embed="rId2" cstate="print">
            <a:extLst>
              <a:ext uri="{28A0092B-C50C-407E-A947-70E740481C1C}">
                <a14:useLocalDpi xmlns:a14="http://schemas.microsoft.com/office/drawing/2010/main" val="0"/>
              </a:ext>
            </a:extLst>
          </a:blip>
          <a:stretch>
            <a:fillRect/>
          </a:stretch>
        </p:blipFill>
        <p:spPr>
          <a:xfrm>
            <a:off x="6172200" y="1690688"/>
            <a:ext cx="5181600" cy="4136923"/>
          </a:xfrm>
        </p:spPr>
      </p:pic>
      <p:sp>
        <p:nvSpPr>
          <p:cNvPr id="5" name="Slide Number Placeholder 4"/>
          <p:cNvSpPr>
            <a:spLocks noGrp="1"/>
          </p:cNvSpPr>
          <p:nvPr>
            <p:ph type="sldNum" sz="quarter" idx="12"/>
          </p:nvPr>
        </p:nvSpPr>
        <p:spPr/>
        <p:txBody>
          <a:bodyPr/>
          <a:lstStyle/>
          <a:p>
            <a:fld id="{1AA39EEE-4BC5-4251-8E26-D6DC0D15F5A2}" type="slidenum">
              <a:rPr lang="en-GB" smtClean="0"/>
              <a:t>7</a:t>
            </a:fld>
            <a:endParaRPr lang="en-GB"/>
          </a:p>
        </p:txBody>
      </p:sp>
    </p:spTree>
    <p:extLst>
      <p:ext uri="{BB962C8B-B14F-4D97-AF65-F5344CB8AC3E}">
        <p14:creationId xmlns:p14="http://schemas.microsoft.com/office/powerpoint/2010/main" val="2804991"/>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
            </a:r>
            <a:br>
              <a:rPr lang="en-GB" dirty="0" smtClean="0"/>
            </a:br>
            <a:r>
              <a:rPr lang="en-GB" dirty="0" smtClean="0"/>
              <a:t>Specific </a:t>
            </a:r>
            <a:r>
              <a:rPr lang="en-GB" dirty="0"/>
              <a:t>language focus on percentages, decimals, and fractions </a:t>
            </a:r>
            <a:br>
              <a:rPr lang="en-GB" dirty="0"/>
            </a:br>
            <a:endParaRPr lang="en-GB" dirty="0"/>
          </a:p>
        </p:txBody>
      </p:sp>
      <p:sp>
        <p:nvSpPr>
          <p:cNvPr id="3" name="Content Placeholder 2"/>
          <p:cNvSpPr>
            <a:spLocks noGrp="1"/>
          </p:cNvSpPr>
          <p:nvPr>
            <p:ph idx="1"/>
          </p:nvPr>
        </p:nvSpPr>
        <p:spPr/>
        <p:txBody>
          <a:bodyPr/>
          <a:lstStyle/>
          <a:p>
            <a:endParaRPr lang="en-GB" dirty="0" smtClean="0"/>
          </a:p>
          <a:p>
            <a:endParaRPr lang="en-GB" dirty="0"/>
          </a:p>
        </p:txBody>
      </p:sp>
      <p:sp>
        <p:nvSpPr>
          <p:cNvPr id="4" name="Slide Number Placeholder 3"/>
          <p:cNvSpPr>
            <a:spLocks noGrp="1"/>
          </p:cNvSpPr>
          <p:nvPr>
            <p:ph type="sldNum" sz="quarter" idx="12"/>
          </p:nvPr>
        </p:nvSpPr>
        <p:spPr/>
        <p:txBody>
          <a:bodyPr/>
          <a:lstStyle/>
          <a:p>
            <a:fld id="{1AA39EEE-4BC5-4251-8E26-D6DC0D15F5A2}" type="slidenum">
              <a:rPr lang="en-GB" smtClean="0"/>
              <a:t>8</a:t>
            </a:fld>
            <a:endParaRPr lang="en-GB"/>
          </a:p>
        </p:txBody>
      </p:sp>
      <p:graphicFrame>
        <p:nvGraphicFramePr>
          <p:cNvPr id="5" name="Table 4"/>
          <p:cNvGraphicFramePr>
            <a:graphicFrameLocks noGrp="1"/>
          </p:cNvGraphicFramePr>
          <p:nvPr>
            <p:extLst>
              <p:ext uri="{D42A27DB-BD31-4B8C-83A1-F6EECF244321}">
                <p14:modId xmlns:p14="http://schemas.microsoft.com/office/powerpoint/2010/main" val="4240579756"/>
              </p:ext>
            </p:extLst>
          </p:nvPr>
        </p:nvGraphicFramePr>
        <p:xfrm>
          <a:off x="838200" y="2098763"/>
          <a:ext cx="9925594" cy="3823066"/>
        </p:xfrm>
        <a:graphic>
          <a:graphicData uri="http://schemas.openxmlformats.org/drawingml/2006/table">
            <a:tbl>
              <a:tblPr firstRow="1" firstCol="1" bandRow="1">
                <a:tableStyleId>{5C22544A-7EE6-4342-B048-85BDC9FD1C3A}</a:tableStyleId>
              </a:tblPr>
              <a:tblGrid>
                <a:gridCol w="1000706"/>
                <a:gridCol w="1031530"/>
                <a:gridCol w="1043641"/>
                <a:gridCol w="6849717"/>
              </a:tblGrid>
              <a:tr h="294082">
                <a:tc>
                  <a:txBody>
                    <a:bodyPr/>
                    <a:lstStyle/>
                    <a:p>
                      <a:pPr>
                        <a:lnSpc>
                          <a:spcPct val="107000"/>
                        </a:lnSpc>
                        <a:spcAft>
                          <a:spcPts val="0"/>
                        </a:spcAft>
                      </a:pPr>
                      <a:r>
                        <a:rPr lang="en-GB" sz="1800" dirty="0">
                          <a:effectLst/>
                        </a:rPr>
                        <a:t>Percent</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0"/>
                        </a:spcAft>
                      </a:pPr>
                      <a:r>
                        <a:rPr lang="en-GB" sz="1800" dirty="0">
                          <a:effectLst/>
                        </a:rPr>
                        <a:t>Decimal</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0"/>
                        </a:spcAft>
                      </a:pPr>
                      <a:r>
                        <a:rPr lang="en-GB" sz="1800" dirty="0">
                          <a:effectLst/>
                        </a:rPr>
                        <a:t>Fraction</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0"/>
                        </a:spcAft>
                      </a:pPr>
                      <a:r>
                        <a:rPr lang="en-GB" sz="1800" dirty="0">
                          <a:effectLst/>
                        </a:rPr>
                        <a:t>Description in words (percentages, decimals, fractions)</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r>
              <a:tr h="294082">
                <a:tc>
                  <a:txBody>
                    <a:bodyPr/>
                    <a:lstStyle/>
                    <a:p>
                      <a:pPr>
                        <a:lnSpc>
                          <a:spcPct val="107000"/>
                        </a:lnSpc>
                        <a:spcAft>
                          <a:spcPts val="0"/>
                        </a:spcAft>
                      </a:pPr>
                      <a:r>
                        <a:rPr lang="en-GB" sz="1800" dirty="0">
                          <a:effectLst/>
                        </a:rPr>
                        <a:t>90</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0"/>
                        </a:spcAft>
                      </a:pPr>
                      <a:r>
                        <a:rPr lang="en-GB" sz="1800" dirty="0">
                          <a:effectLst/>
                        </a:rPr>
                        <a:t>0.90</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0"/>
                        </a:spcAft>
                      </a:pPr>
                      <a:r>
                        <a:rPr lang="en-GB" sz="1800" dirty="0">
                          <a:effectLst/>
                        </a:rPr>
                        <a:t>9/10</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0"/>
                        </a:spcAft>
                      </a:pPr>
                      <a:r>
                        <a:rPr lang="en-GB" sz="1800" dirty="0">
                          <a:effectLst/>
                        </a:rPr>
                        <a:t>Ninety percent, point nine, nine tenths</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r>
              <a:tr h="294082">
                <a:tc>
                  <a:txBody>
                    <a:bodyPr/>
                    <a:lstStyle/>
                    <a:p>
                      <a:pPr>
                        <a:lnSpc>
                          <a:spcPct val="107000"/>
                        </a:lnSpc>
                        <a:spcAft>
                          <a:spcPts val="0"/>
                        </a:spcAft>
                      </a:pPr>
                      <a:r>
                        <a:rPr lang="en-GB" sz="1800" dirty="0">
                          <a:effectLst/>
                        </a:rPr>
                        <a:t>80</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0"/>
                        </a:spcAft>
                      </a:pPr>
                      <a:r>
                        <a:rPr lang="en-GB" sz="1800" dirty="0">
                          <a:effectLst/>
                        </a:rPr>
                        <a:t>0.80</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0"/>
                        </a:spcAft>
                      </a:pPr>
                      <a:r>
                        <a:rPr lang="en-GB" sz="1800" dirty="0">
                          <a:effectLst/>
                        </a:rPr>
                        <a:t>4/5</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0"/>
                        </a:spcAft>
                      </a:pPr>
                      <a:r>
                        <a:rPr lang="en-GB" sz="1800" dirty="0">
                          <a:effectLst/>
                        </a:rPr>
                        <a:t>Eighty percent, point eight, four fifths (OR, eight tenths)</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r>
              <a:tr h="294082">
                <a:tc>
                  <a:txBody>
                    <a:bodyPr/>
                    <a:lstStyle/>
                    <a:p>
                      <a:pPr>
                        <a:lnSpc>
                          <a:spcPct val="107000"/>
                        </a:lnSpc>
                        <a:spcAft>
                          <a:spcPts val="0"/>
                        </a:spcAft>
                      </a:pPr>
                      <a:r>
                        <a:rPr lang="en-GB" sz="1800" dirty="0">
                          <a:effectLst/>
                        </a:rPr>
                        <a:t>75</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0"/>
                        </a:spcAft>
                      </a:pPr>
                      <a:r>
                        <a:rPr lang="en-GB" sz="1800" dirty="0">
                          <a:effectLst/>
                        </a:rPr>
                        <a:t>0.75</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0"/>
                        </a:spcAft>
                      </a:pPr>
                      <a:r>
                        <a:rPr lang="en-GB" sz="1800" dirty="0">
                          <a:effectLst/>
                        </a:rPr>
                        <a:t>3/4</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0"/>
                        </a:spcAft>
                      </a:pPr>
                      <a:r>
                        <a:rPr lang="en-GB" sz="1800" dirty="0">
                          <a:effectLst/>
                        </a:rPr>
                        <a:t>Seventy five percent, point seven five, three quarters</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r>
              <a:tr h="294082">
                <a:tc>
                  <a:txBody>
                    <a:bodyPr/>
                    <a:lstStyle/>
                    <a:p>
                      <a:pPr>
                        <a:lnSpc>
                          <a:spcPct val="107000"/>
                        </a:lnSpc>
                        <a:spcAft>
                          <a:spcPts val="0"/>
                        </a:spcAft>
                      </a:pPr>
                      <a:r>
                        <a:rPr lang="en-GB" sz="1800" dirty="0">
                          <a:effectLst/>
                        </a:rPr>
                        <a:t>70</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0"/>
                        </a:spcAft>
                      </a:pPr>
                      <a:r>
                        <a:rPr lang="en-GB" sz="1800" dirty="0">
                          <a:effectLst/>
                        </a:rPr>
                        <a:t>0.70</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0"/>
                        </a:spcAft>
                      </a:pPr>
                      <a:r>
                        <a:rPr lang="en-GB" sz="1800" dirty="0">
                          <a:effectLst/>
                        </a:rPr>
                        <a:t>7/10</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0"/>
                        </a:spcAft>
                      </a:pPr>
                      <a:r>
                        <a:rPr lang="en-GB" sz="1800" dirty="0">
                          <a:effectLst/>
                        </a:rPr>
                        <a:t>Seventy percent, point seven, seven tenths</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r>
              <a:tr h="294082">
                <a:tc>
                  <a:txBody>
                    <a:bodyPr/>
                    <a:lstStyle/>
                    <a:p>
                      <a:pPr>
                        <a:lnSpc>
                          <a:spcPct val="107000"/>
                        </a:lnSpc>
                        <a:spcAft>
                          <a:spcPts val="0"/>
                        </a:spcAft>
                      </a:pPr>
                      <a:r>
                        <a:rPr lang="en-GB" sz="1800" dirty="0">
                          <a:effectLst/>
                        </a:rPr>
                        <a:t>66</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0"/>
                        </a:spcAft>
                      </a:pPr>
                      <a:r>
                        <a:rPr lang="en-GB" sz="1800" dirty="0">
                          <a:effectLst/>
                        </a:rPr>
                        <a:t>0.66</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0"/>
                        </a:spcAft>
                      </a:pPr>
                      <a:r>
                        <a:rPr lang="en-GB" sz="1800" dirty="0">
                          <a:effectLst/>
                        </a:rPr>
                        <a:t>2/3</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0"/>
                        </a:spcAft>
                      </a:pPr>
                      <a:r>
                        <a:rPr lang="en-GB" sz="1800" dirty="0">
                          <a:effectLst/>
                        </a:rPr>
                        <a:t>Sixty six percent, point six </a:t>
                      </a:r>
                      <a:r>
                        <a:rPr lang="en-GB" sz="1800" dirty="0" err="1">
                          <a:effectLst/>
                        </a:rPr>
                        <a:t>six</a:t>
                      </a:r>
                      <a:r>
                        <a:rPr lang="en-GB" sz="1800" dirty="0">
                          <a:effectLst/>
                        </a:rPr>
                        <a:t>, two thirds</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r>
              <a:tr h="294082">
                <a:tc>
                  <a:txBody>
                    <a:bodyPr/>
                    <a:lstStyle/>
                    <a:p>
                      <a:pPr>
                        <a:lnSpc>
                          <a:spcPct val="107000"/>
                        </a:lnSpc>
                        <a:spcAft>
                          <a:spcPts val="0"/>
                        </a:spcAft>
                      </a:pPr>
                      <a:r>
                        <a:rPr lang="en-GB" sz="1800" dirty="0">
                          <a:effectLst/>
                        </a:rPr>
                        <a:t>50</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0"/>
                        </a:spcAft>
                      </a:pPr>
                      <a:r>
                        <a:rPr lang="en-GB" sz="1800" dirty="0">
                          <a:effectLst/>
                        </a:rPr>
                        <a:t>0.50</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0"/>
                        </a:spcAft>
                      </a:pPr>
                      <a:r>
                        <a:rPr lang="en-GB" sz="1800" dirty="0">
                          <a:effectLst/>
                        </a:rPr>
                        <a:t>1/2</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0"/>
                        </a:spcAft>
                      </a:pPr>
                      <a:r>
                        <a:rPr lang="en-GB" sz="1800" dirty="0">
                          <a:effectLst/>
                        </a:rPr>
                        <a:t>Fifty percent, point five, a half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r>
              <a:tr h="294082">
                <a:tc>
                  <a:txBody>
                    <a:bodyPr/>
                    <a:lstStyle/>
                    <a:p>
                      <a:pPr>
                        <a:lnSpc>
                          <a:spcPct val="107000"/>
                        </a:lnSpc>
                        <a:spcAft>
                          <a:spcPts val="0"/>
                        </a:spcAft>
                      </a:pPr>
                      <a:r>
                        <a:rPr lang="en-GB" sz="1800" dirty="0">
                          <a:effectLst/>
                        </a:rPr>
                        <a:t>40</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0"/>
                        </a:spcAft>
                      </a:pPr>
                      <a:r>
                        <a:rPr lang="en-GB" sz="1800">
                          <a:effectLst/>
                        </a:rPr>
                        <a:t>0.40</a:t>
                      </a:r>
                      <a:endParaRPr lang="en-GB" sz="18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0"/>
                        </a:spcAft>
                      </a:pPr>
                      <a:r>
                        <a:rPr lang="en-GB" sz="1800">
                          <a:effectLst/>
                        </a:rPr>
                        <a:t>2/5</a:t>
                      </a:r>
                      <a:endParaRPr lang="en-GB" sz="18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0"/>
                        </a:spcAft>
                      </a:pPr>
                      <a:r>
                        <a:rPr lang="en-GB" sz="1800" dirty="0">
                          <a:effectLst/>
                        </a:rPr>
                        <a:t>Forty percent, point four, two fifths (OR, four tenths)</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r>
              <a:tr h="294082">
                <a:tc>
                  <a:txBody>
                    <a:bodyPr/>
                    <a:lstStyle/>
                    <a:p>
                      <a:pPr>
                        <a:lnSpc>
                          <a:spcPct val="107000"/>
                        </a:lnSpc>
                        <a:spcAft>
                          <a:spcPts val="0"/>
                        </a:spcAft>
                      </a:pPr>
                      <a:r>
                        <a:rPr lang="en-GB" sz="1800" dirty="0">
                          <a:effectLst/>
                        </a:rPr>
                        <a:t>33</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0"/>
                        </a:spcAft>
                      </a:pPr>
                      <a:r>
                        <a:rPr lang="en-GB" sz="1800" dirty="0">
                          <a:effectLst/>
                        </a:rPr>
                        <a:t>0.33</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0"/>
                        </a:spcAft>
                      </a:pPr>
                      <a:r>
                        <a:rPr lang="en-GB" sz="1800" dirty="0">
                          <a:effectLst/>
                        </a:rPr>
                        <a:t>1/3</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0"/>
                        </a:spcAft>
                      </a:pPr>
                      <a:r>
                        <a:rPr lang="en-GB" sz="1800" dirty="0">
                          <a:effectLst/>
                        </a:rPr>
                        <a:t>Thirty three percent, point three </a:t>
                      </a:r>
                      <a:r>
                        <a:rPr lang="en-GB" sz="1800" dirty="0" err="1">
                          <a:effectLst/>
                        </a:rPr>
                        <a:t>three</a:t>
                      </a:r>
                      <a:r>
                        <a:rPr lang="en-GB" sz="1800" dirty="0">
                          <a:effectLst/>
                        </a:rPr>
                        <a:t>, one third</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r>
              <a:tr h="294082">
                <a:tc>
                  <a:txBody>
                    <a:bodyPr/>
                    <a:lstStyle/>
                    <a:p>
                      <a:pPr>
                        <a:lnSpc>
                          <a:spcPct val="107000"/>
                        </a:lnSpc>
                        <a:spcAft>
                          <a:spcPts val="0"/>
                        </a:spcAft>
                      </a:pPr>
                      <a:r>
                        <a:rPr lang="en-GB" sz="1800">
                          <a:effectLst/>
                        </a:rPr>
                        <a:t>30</a:t>
                      </a:r>
                      <a:endParaRPr lang="en-GB" sz="18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0"/>
                        </a:spcAft>
                      </a:pPr>
                      <a:r>
                        <a:rPr lang="en-GB" sz="1800" dirty="0">
                          <a:effectLst/>
                        </a:rPr>
                        <a:t>0.30</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0"/>
                        </a:spcAft>
                      </a:pPr>
                      <a:r>
                        <a:rPr lang="en-GB" sz="1800" dirty="0">
                          <a:effectLst/>
                        </a:rPr>
                        <a:t>3/10</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0"/>
                        </a:spcAft>
                      </a:pPr>
                      <a:r>
                        <a:rPr lang="en-GB" sz="1800" dirty="0">
                          <a:effectLst/>
                        </a:rPr>
                        <a:t>Thirty percent, point three, three tenths</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r>
              <a:tr h="294082">
                <a:tc>
                  <a:txBody>
                    <a:bodyPr/>
                    <a:lstStyle/>
                    <a:p>
                      <a:pPr>
                        <a:lnSpc>
                          <a:spcPct val="107000"/>
                        </a:lnSpc>
                        <a:spcAft>
                          <a:spcPts val="0"/>
                        </a:spcAft>
                      </a:pPr>
                      <a:r>
                        <a:rPr lang="en-GB" sz="1800">
                          <a:effectLst/>
                        </a:rPr>
                        <a:t>20</a:t>
                      </a:r>
                      <a:endParaRPr lang="en-GB" sz="18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0"/>
                        </a:spcAft>
                      </a:pPr>
                      <a:r>
                        <a:rPr lang="en-GB" sz="1800">
                          <a:effectLst/>
                        </a:rPr>
                        <a:t>0.20</a:t>
                      </a:r>
                      <a:endParaRPr lang="en-GB" sz="18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0"/>
                        </a:spcAft>
                      </a:pPr>
                      <a:r>
                        <a:rPr lang="en-GB" sz="1800">
                          <a:effectLst/>
                        </a:rPr>
                        <a:t>1/5</a:t>
                      </a:r>
                      <a:endParaRPr lang="en-GB" sz="18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0"/>
                        </a:spcAft>
                      </a:pPr>
                      <a:r>
                        <a:rPr lang="en-GB" sz="1800" dirty="0">
                          <a:effectLst/>
                        </a:rPr>
                        <a:t>Twenty percent, point two, one fifth</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r>
              <a:tr h="294082">
                <a:tc>
                  <a:txBody>
                    <a:bodyPr/>
                    <a:lstStyle/>
                    <a:p>
                      <a:pPr>
                        <a:lnSpc>
                          <a:spcPct val="107000"/>
                        </a:lnSpc>
                        <a:spcAft>
                          <a:spcPts val="0"/>
                        </a:spcAft>
                      </a:pPr>
                      <a:r>
                        <a:rPr lang="en-GB" sz="1800">
                          <a:effectLst/>
                        </a:rPr>
                        <a:t>10</a:t>
                      </a:r>
                      <a:endParaRPr lang="en-GB" sz="18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0"/>
                        </a:spcAft>
                      </a:pPr>
                      <a:r>
                        <a:rPr lang="en-GB" sz="1800">
                          <a:effectLst/>
                        </a:rPr>
                        <a:t>0.10</a:t>
                      </a:r>
                      <a:endParaRPr lang="en-GB" sz="18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0"/>
                        </a:spcAft>
                      </a:pPr>
                      <a:r>
                        <a:rPr lang="en-GB" sz="1800">
                          <a:effectLst/>
                        </a:rPr>
                        <a:t>1/10</a:t>
                      </a:r>
                      <a:endParaRPr lang="en-GB" sz="18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0"/>
                        </a:spcAft>
                      </a:pPr>
                      <a:r>
                        <a:rPr lang="en-GB" sz="1800" dirty="0">
                          <a:effectLst/>
                        </a:rPr>
                        <a:t>Ten percent, point one, one tenth</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r>
              <a:tr h="294082">
                <a:tc>
                  <a:txBody>
                    <a:bodyPr/>
                    <a:lstStyle/>
                    <a:p>
                      <a:pPr>
                        <a:lnSpc>
                          <a:spcPct val="107000"/>
                        </a:lnSpc>
                        <a:spcAft>
                          <a:spcPts val="0"/>
                        </a:spcAft>
                      </a:pPr>
                      <a:r>
                        <a:rPr lang="en-GB" sz="1800">
                          <a:effectLst/>
                        </a:rPr>
                        <a:t>5</a:t>
                      </a:r>
                      <a:endParaRPr lang="en-GB" sz="18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0"/>
                        </a:spcAft>
                      </a:pPr>
                      <a:r>
                        <a:rPr lang="en-GB" sz="1800" dirty="0">
                          <a:effectLst/>
                        </a:rPr>
                        <a:t>0.05</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0"/>
                        </a:spcAft>
                      </a:pPr>
                      <a:r>
                        <a:rPr lang="en-GB" sz="1800">
                          <a:effectLst/>
                        </a:rPr>
                        <a:t>1/20</a:t>
                      </a:r>
                      <a:endParaRPr lang="en-GB" sz="18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0"/>
                        </a:spcAft>
                      </a:pPr>
                      <a:r>
                        <a:rPr lang="en-GB" sz="1800" dirty="0">
                          <a:effectLst/>
                        </a:rPr>
                        <a:t>Five percent, point zero five (OR, point ‘oh’ five), one twentieth</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r>
            </a:tbl>
          </a:graphicData>
        </a:graphic>
      </p:graphicFrame>
      <p:sp>
        <p:nvSpPr>
          <p:cNvPr id="6" name="Rectangle 1"/>
          <p:cNvSpPr>
            <a:spLocks noChangeArrowheads="1"/>
          </p:cNvSpPr>
          <p:nvPr/>
        </p:nvSpPr>
        <p:spPr bwMode="auto">
          <a:xfrm>
            <a:off x="3233738" y="2744788"/>
            <a:ext cx="12192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endParaRPr lang="en-GB"/>
          </a:p>
        </p:txBody>
      </p:sp>
    </p:spTree>
    <p:extLst>
      <p:ext uri="{BB962C8B-B14F-4D97-AF65-F5344CB8AC3E}">
        <p14:creationId xmlns:p14="http://schemas.microsoft.com/office/powerpoint/2010/main" val="1925435745"/>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
            </a:r>
            <a:br>
              <a:rPr lang="en-GB" dirty="0" smtClean="0"/>
            </a:br>
            <a:r>
              <a:rPr lang="en-GB" dirty="0" smtClean="0"/>
              <a:t>The </a:t>
            </a:r>
            <a:r>
              <a:rPr lang="en-GB" dirty="0"/>
              <a:t>types of language used for factual descriptions   </a:t>
            </a:r>
            <a:br>
              <a:rPr lang="en-GB" dirty="0"/>
            </a:br>
            <a:endParaRPr lang="en-GB" dirty="0"/>
          </a:p>
        </p:txBody>
      </p:sp>
      <p:sp>
        <p:nvSpPr>
          <p:cNvPr id="3" name="Content Placeholder 2"/>
          <p:cNvSpPr>
            <a:spLocks noGrp="1"/>
          </p:cNvSpPr>
          <p:nvPr>
            <p:ph idx="1"/>
          </p:nvPr>
        </p:nvSpPr>
        <p:spPr/>
        <p:txBody>
          <a:bodyPr>
            <a:normAutofit fontScale="70000" lnSpcReduction="20000"/>
          </a:bodyPr>
          <a:lstStyle/>
          <a:p>
            <a:r>
              <a:rPr lang="en-GB" b="1" dirty="0"/>
              <a:t>1 Openings</a:t>
            </a:r>
            <a:endParaRPr lang="en-GB" dirty="0"/>
          </a:p>
          <a:p>
            <a:r>
              <a:rPr lang="en-GB" dirty="0"/>
              <a:t>Begin by rewriting the title that you are given, but using different language, and make a general comment on the statistics.</a:t>
            </a:r>
          </a:p>
          <a:p>
            <a:r>
              <a:rPr lang="en-GB" dirty="0"/>
              <a:t> </a:t>
            </a:r>
          </a:p>
          <a:p>
            <a:r>
              <a:rPr lang="en-GB" b="1" dirty="0"/>
              <a:t>USEFUL PHRASES</a:t>
            </a:r>
            <a:endParaRPr lang="en-GB" dirty="0"/>
          </a:p>
          <a:p>
            <a:r>
              <a:rPr lang="en-GB" b="1" dirty="0"/>
              <a:t>Use synonyms</a:t>
            </a:r>
            <a:r>
              <a:rPr lang="en-GB" dirty="0"/>
              <a:t>: </a:t>
            </a:r>
          </a:p>
          <a:p>
            <a:pPr lvl="0"/>
            <a:r>
              <a:rPr lang="en-GB" dirty="0"/>
              <a:t>The bar chart </a:t>
            </a:r>
            <a:r>
              <a:rPr lang="en-GB" b="1" dirty="0">
                <a:solidFill>
                  <a:srgbClr val="FF0000"/>
                </a:solidFill>
              </a:rPr>
              <a:t>shows</a:t>
            </a:r>
            <a:r>
              <a:rPr lang="en-GB" dirty="0"/>
              <a:t> the number of children leaving school at the age of 16 between 1995 and 2000. </a:t>
            </a:r>
          </a:p>
          <a:p>
            <a:pPr lvl="0"/>
            <a:r>
              <a:rPr lang="en-GB" dirty="0"/>
              <a:t>The bar chart </a:t>
            </a:r>
            <a:r>
              <a:rPr lang="en-GB" b="1" dirty="0">
                <a:solidFill>
                  <a:srgbClr val="FF0000"/>
                </a:solidFill>
              </a:rPr>
              <a:t>illustrates</a:t>
            </a:r>
            <a:r>
              <a:rPr lang="en-GB" dirty="0"/>
              <a:t> the number of children who left school after they reached 16 years of age over a five year period, starting in 1995.</a:t>
            </a:r>
          </a:p>
          <a:p>
            <a:r>
              <a:rPr lang="en-GB" dirty="0"/>
              <a:t> </a:t>
            </a:r>
          </a:p>
          <a:p>
            <a:r>
              <a:rPr lang="en-GB" b="1" dirty="0"/>
              <a:t>Make a general comment</a:t>
            </a:r>
            <a:r>
              <a:rPr lang="en-GB" dirty="0"/>
              <a:t>: </a:t>
            </a:r>
          </a:p>
          <a:p>
            <a:pPr lvl="0"/>
            <a:r>
              <a:rPr lang="en-GB" dirty="0"/>
              <a:t>Overall, the numbers are significantly lower in the later years of the study.</a:t>
            </a:r>
          </a:p>
          <a:p>
            <a:r>
              <a:rPr lang="en-GB" dirty="0"/>
              <a:t> </a:t>
            </a:r>
          </a:p>
          <a:p>
            <a:endParaRPr lang="en-GB" dirty="0"/>
          </a:p>
        </p:txBody>
      </p:sp>
      <p:sp>
        <p:nvSpPr>
          <p:cNvPr id="4" name="Slide Number Placeholder 3"/>
          <p:cNvSpPr>
            <a:spLocks noGrp="1"/>
          </p:cNvSpPr>
          <p:nvPr>
            <p:ph type="sldNum" sz="quarter" idx="12"/>
          </p:nvPr>
        </p:nvSpPr>
        <p:spPr/>
        <p:txBody>
          <a:bodyPr/>
          <a:lstStyle/>
          <a:p>
            <a:fld id="{1AA39EEE-4BC5-4251-8E26-D6DC0D15F5A2}" type="slidenum">
              <a:rPr lang="en-GB" smtClean="0"/>
              <a:t>9</a:t>
            </a:fld>
            <a:endParaRPr lang="en-GB"/>
          </a:p>
        </p:txBody>
      </p:sp>
    </p:spTree>
    <p:extLst>
      <p:ext uri="{BB962C8B-B14F-4D97-AF65-F5344CB8AC3E}">
        <p14:creationId xmlns:p14="http://schemas.microsoft.com/office/powerpoint/2010/main" val="3267145985"/>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
            </a:r>
            <a:br>
              <a:rPr lang="en-GB" dirty="0" smtClean="0"/>
            </a:br>
            <a:r>
              <a:rPr lang="en-GB" dirty="0" smtClean="0"/>
              <a:t>The </a:t>
            </a:r>
            <a:r>
              <a:rPr lang="en-GB" dirty="0"/>
              <a:t>types of language used for factual descriptions   </a:t>
            </a:r>
            <a:br>
              <a:rPr lang="en-GB" dirty="0"/>
            </a:br>
            <a:endParaRPr lang="en-GB" dirty="0"/>
          </a:p>
        </p:txBody>
      </p:sp>
      <p:sp>
        <p:nvSpPr>
          <p:cNvPr id="3" name="Content Placeholder 2"/>
          <p:cNvSpPr>
            <a:spLocks noGrp="1"/>
          </p:cNvSpPr>
          <p:nvPr>
            <p:ph idx="1"/>
          </p:nvPr>
        </p:nvSpPr>
        <p:spPr/>
        <p:txBody>
          <a:bodyPr>
            <a:normAutofit fontScale="70000" lnSpcReduction="20000"/>
          </a:bodyPr>
          <a:lstStyle/>
          <a:p>
            <a:r>
              <a:rPr lang="en-GB" b="1" dirty="0"/>
              <a:t>2 The main body</a:t>
            </a:r>
            <a:endParaRPr lang="en-GB" dirty="0"/>
          </a:p>
          <a:p>
            <a:r>
              <a:rPr lang="en-GB" dirty="0"/>
              <a:t>Start with the most interesting point from the statistics. This is often the category that has shown the greatest increase or decrease over the period of the study, although it may also be the category that is the largest or the smallest.</a:t>
            </a:r>
          </a:p>
          <a:p>
            <a:r>
              <a:rPr lang="en-GB" b="1" dirty="0" smtClean="0"/>
              <a:t>USEFUL </a:t>
            </a:r>
            <a:r>
              <a:rPr lang="en-GB" b="1" dirty="0"/>
              <a:t>PHRASES </a:t>
            </a:r>
            <a:endParaRPr lang="en-GB" dirty="0"/>
          </a:p>
          <a:p>
            <a:r>
              <a:rPr lang="en-GB" b="1" dirty="0"/>
              <a:t>Describing a large change</a:t>
            </a:r>
            <a:r>
              <a:rPr lang="en-GB" dirty="0"/>
              <a:t>: </a:t>
            </a:r>
          </a:p>
          <a:p>
            <a:pPr lvl="0"/>
            <a:r>
              <a:rPr lang="en-GB" b="1" dirty="0">
                <a:solidFill>
                  <a:srgbClr val="FF0000"/>
                </a:solidFill>
              </a:rPr>
              <a:t>The most interesting growth </a:t>
            </a:r>
            <a:r>
              <a:rPr lang="en-GB" dirty="0"/>
              <a:t>occurred in the cities of Jakarta and Bombay.</a:t>
            </a:r>
          </a:p>
          <a:p>
            <a:pPr lvl="0"/>
            <a:r>
              <a:rPr lang="en-GB" b="1" dirty="0">
                <a:solidFill>
                  <a:srgbClr val="FF0000"/>
                </a:solidFill>
              </a:rPr>
              <a:t>The greatest change </a:t>
            </a:r>
            <a:r>
              <a:rPr lang="en-GB" dirty="0"/>
              <a:t>can be seen in the figures for the United States.</a:t>
            </a:r>
          </a:p>
          <a:p>
            <a:endParaRPr lang="en-GB" dirty="0" smtClean="0"/>
          </a:p>
          <a:p>
            <a:r>
              <a:rPr lang="en-GB" dirty="0" smtClean="0"/>
              <a:t> </a:t>
            </a:r>
            <a:r>
              <a:rPr lang="en-GB" b="1" dirty="0" smtClean="0"/>
              <a:t>Describing </a:t>
            </a:r>
            <a:r>
              <a:rPr lang="en-GB" b="1" dirty="0"/>
              <a:t>the largest/smallest category</a:t>
            </a:r>
            <a:r>
              <a:rPr lang="en-GB" dirty="0"/>
              <a:t>: </a:t>
            </a:r>
          </a:p>
          <a:p>
            <a:pPr lvl="0"/>
            <a:r>
              <a:rPr lang="en-GB" dirty="0"/>
              <a:t>Tokyo had </a:t>
            </a:r>
            <a:r>
              <a:rPr lang="en-GB" b="1" dirty="0">
                <a:solidFill>
                  <a:srgbClr val="FF0000"/>
                </a:solidFill>
              </a:rPr>
              <a:t>by far the largest </a:t>
            </a:r>
            <a:r>
              <a:rPr lang="en-GB" dirty="0"/>
              <a:t>population in the year 1992.</a:t>
            </a:r>
          </a:p>
          <a:p>
            <a:pPr lvl="0"/>
            <a:r>
              <a:rPr lang="en-GB" b="1" dirty="0">
                <a:solidFill>
                  <a:srgbClr val="FF0000"/>
                </a:solidFill>
              </a:rPr>
              <a:t>The highest levels of </a:t>
            </a:r>
            <a:r>
              <a:rPr lang="en-GB" dirty="0"/>
              <a:t>smoking can be seen in Europe. </a:t>
            </a:r>
          </a:p>
          <a:p>
            <a:pPr lvl="0"/>
            <a:r>
              <a:rPr lang="en-GB" dirty="0"/>
              <a:t>Levels of literacy </a:t>
            </a:r>
            <a:r>
              <a:rPr lang="en-GB" b="1" dirty="0">
                <a:solidFill>
                  <a:srgbClr val="FF0000"/>
                </a:solidFill>
              </a:rPr>
              <a:t>were lowest in the </a:t>
            </a:r>
            <a:r>
              <a:rPr lang="en-GB" dirty="0"/>
              <a:t>African countries in the survey</a:t>
            </a:r>
            <a:r>
              <a:rPr lang="en-GB" dirty="0" smtClean="0"/>
              <a:t>.</a:t>
            </a:r>
          </a:p>
          <a:p>
            <a:pPr lvl="8"/>
            <a:r>
              <a:rPr lang="en-GB" dirty="0"/>
              <a:t>Adapted from Longman Exams Dictionary © 2006 </a:t>
            </a:r>
          </a:p>
          <a:p>
            <a:pPr lvl="0"/>
            <a:endParaRPr lang="en-GB" dirty="0" smtClean="0"/>
          </a:p>
          <a:p>
            <a:pPr lvl="0"/>
            <a:endParaRPr lang="en-GB" dirty="0"/>
          </a:p>
          <a:p>
            <a:endParaRPr lang="en-GB" dirty="0"/>
          </a:p>
        </p:txBody>
      </p:sp>
      <p:sp>
        <p:nvSpPr>
          <p:cNvPr id="4" name="Slide Number Placeholder 3"/>
          <p:cNvSpPr>
            <a:spLocks noGrp="1"/>
          </p:cNvSpPr>
          <p:nvPr>
            <p:ph type="sldNum" sz="quarter" idx="12"/>
          </p:nvPr>
        </p:nvSpPr>
        <p:spPr/>
        <p:txBody>
          <a:bodyPr/>
          <a:lstStyle/>
          <a:p>
            <a:fld id="{1AA39EEE-4BC5-4251-8E26-D6DC0D15F5A2}" type="slidenum">
              <a:rPr lang="en-GB" smtClean="0"/>
              <a:t>10</a:t>
            </a:fld>
            <a:endParaRPr lang="en-GB"/>
          </a:p>
        </p:txBody>
      </p:sp>
    </p:spTree>
    <p:extLst>
      <p:ext uri="{BB962C8B-B14F-4D97-AF65-F5344CB8AC3E}">
        <p14:creationId xmlns:p14="http://schemas.microsoft.com/office/powerpoint/2010/main" val="3254101132"/>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
            </a:r>
            <a:br>
              <a:rPr lang="en-GB" dirty="0" smtClean="0"/>
            </a:br>
            <a:r>
              <a:rPr lang="en-GB" dirty="0" smtClean="0"/>
              <a:t>The </a:t>
            </a:r>
            <a:r>
              <a:rPr lang="en-GB" dirty="0"/>
              <a:t>types of language used for factual descriptions   </a:t>
            </a:r>
            <a:br>
              <a:rPr lang="en-GB" dirty="0"/>
            </a:br>
            <a:endParaRPr lang="en-GB" dirty="0"/>
          </a:p>
        </p:txBody>
      </p:sp>
      <p:sp>
        <p:nvSpPr>
          <p:cNvPr id="3" name="Content Placeholder 2"/>
          <p:cNvSpPr>
            <a:spLocks noGrp="1"/>
          </p:cNvSpPr>
          <p:nvPr>
            <p:ph idx="1"/>
          </p:nvPr>
        </p:nvSpPr>
        <p:spPr/>
        <p:txBody>
          <a:bodyPr>
            <a:normAutofit fontScale="70000" lnSpcReduction="20000"/>
          </a:bodyPr>
          <a:lstStyle/>
          <a:p>
            <a:r>
              <a:rPr lang="en-GB" dirty="0" smtClean="0"/>
              <a:t>The main body (continued…)</a:t>
            </a:r>
          </a:p>
          <a:p>
            <a:r>
              <a:rPr lang="en-GB" b="1" dirty="0"/>
              <a:t>Contrasting results</a:t>
            </a:r>
            <a:r>
              <a:rPr lang="en-GB" dirty="0"/>
              <a:t>: </a:t>
            </a:r>
          </a:p>
          <a:p>
            <a:pPr lvl="0"/>
            <a:r>
              <a:rPr lang="en-GB" dirty="0"/>
              <a:t>This trend is reversed in the under 16 category. </a:t>
            </a:r>
          </a:p>
          <a:p>
            <a:pPr lvl="0"/>
            <a:r>
              <a:rPr lang="en-GB" dirty="0"/>
              <a:t>While the number of male smokers has fallen, the number of female smokers has remained stable. </a:t>
            </a:r>
          </a:p>
          <a:p>
            <a:pPr lvl="0"/>
            <a:r>
              <a:rPr lang="en-GB" dirty="0"/>
              <a:t>There was a clear distinction between the answers given by men and women.</a:t>
            </a:r>
          </a:p>
          <a:p>
            <a:r>
              <a:rPr lang="en-GB" dirty="0"/>
              <a:t> </a:t>
            </a:r>
          </a:p>
          <a:p>
            <a:r>
              <a:rPr lang="en-GB" b="1" dirty="0"/>
              <a:t>Finding similarities</a:t>
            </a:r>
            <a:r>
              <a:rPr lang="en-GB" dirty="0"/>
              <a:t>: </a:t>
            </a:r>
          </a:p>
          <a:p>
            <a:pPr lvl="0"/>
            <a:r>
              <a:rPr lang="en-GB" dirty="0"/>
              <a:t>There was a similar trend in the United States. </a:t>
            </a:r>
          </a:p>
          <a:p>
            <a:pPr lvl="0"/>
            <a:r>
              <a:rPr lang="en-GB" dirty="0"/>
              <a:t>A similar patterns can be observed among the unemployed. </a:t>
            </a:r>
          </a:p>
          <a:p>
            <a:endParaRPr lang="en-GB" dirty="0" smtClean="0"/>
          </a:p>
          <a:p>
            <a:endParaRPr lang="en-GB" dirty="0"/>
          </a:p>
          <a:p>
            <a:pPr lvl="8"/>
            <a:r>
              <a:rPr lang="en-GB" dirty="0" smtClean="0"/>
              <a:t>Adapted </a:t>
            </a:r>
            <a:r>
              <a:rPr lang="en-GB" dirty="0"/>
              <a:t>from Longman Exams Dictionary © 2006 </a:t>
            </a:r>
          </a:p>
          <a:p>
            <a:endParaRPr lang="en-GB" dirty="0"/>
          </a:p>
          <a:p>
            <a:endParaRPr lang="en-GB" dirty="0"/>
          </a:p>
        </p:txBody>
      </p:sp>
      <p:sp>
        <p:nvSpPr>
          <p:cNvPr id="4" name="Slide Number Placeholder 3"/>
          <p:cNvSpPr>
            <a:spLocks noGrp="1"/>
          </p:cNvSpPr>
          <p:nvPr>
            <p:ph type="sldNum" sz="quarter" idx="12"/>
          </p:nvPr>
        </p:nvSpPr>
        <p:spPr/>
        <p:txBody>
          <a:bodyPr/>
          <a:lstStyle/>
          <a:p>
            <a:fld id="{1AA39EEE-4BC5-4251-8E26-D6DC0D15F5A2}" type="slidenum">
              <a:rPr lang="en-GB" smtClean="0"/>
              <a:t>11</a:t>
            </a:fld>
            <a:endParaRPr lang="en-GB"/>
          </a:p>
        </p:txBody>
      </p:sp>
    </p:spTree>
    <p:extLst>
      <p:ext uri="{BB962C8B-B14F-4D97-AF65-F5344CB8AC3E}">
        <p14:creationId xmlns:p14="http://schemas.microsoft.com/office/powerpoint/2010/main" val="921306796"/>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
            </a:r>
            <a:br>
              <a:rPr lang="en-GB" dirty="0" smtClean="0"/>
            </a:br>
            <a:r>
              <a:rPr lang="en-GB" dirty="0" smtClean="0"/>
              <a:t>The </a:t>
            </a:r>
            <a:r>
              <a:rPr lang="en-GB" dirty="0"/>
              <a:t>types of language used for factual descriptions   </a:t>
            </a:r>
            <a:br>
              <a:rPr lang="en-GB" dirty="0"/>
            </a:br>
            <a:endParaRPr lang="en-GB" dirty="0"/>
          </a:p>
        </p:txBody>
      </p:sp>
      <p:sp>
        <p:nvSpPr>
          <p:cNvPr id="3" name="Content Placeholder 2"/>
          <p:cNvSpPr>
            <a:spLocks noGrp="1"/>
          </p:cNvSpPr>
          <p:nvPr>
            <p:ph idx="1"/>
          </p:nvPr>
        </p:nvSpPr>
        <p:spPr/>
        <p:txBody>
          <a:bodyPr>
            <a:normAutofit fontScale="77500" lnSpcReduction="20000"/>
          </a:bodyPr>
          <a:lstStyle/>
          <a:p>
            <a:r>
              <a:rPr lang="en-GB" b="1" dirty="0"/>
              <a:t>3 Ending your description</a:t>
            </a:r>
            <a:endParaRPr lang="en-GB" dirty="0"/>
          </a:p>
          <a:p>
            <a:r>
              <a:rPr lang="en-GB" dirty="0"/>
              <a:t>You should keep a general comment on the statistics for the last sentence. It is important not to speculate about the information or make suggestions, unless you are specifically asked to do so in the question.</a:t>
            </a:r>
          </a:p>
          <a:p>
            <a:endParaRPr lang="en-GB" b="1" dirty="0" smtClean="0"/>
          </a:p>
          <a:p>
            <a:r>
              <a:rPr lang="en-GB" b="1" dirty="0" smtClean="0"/>
              <a:t>USEFUL </a:t>
            </a:r>
            <a:r>
              <a:rPr lang="en-GB" b="1" dirty="0"/>
              <a:t>PHRASES</a:t>
            </a:r>
            <a:endParaRPr lang="en-GB" dirty="0"/>
          </a:p>
          <a:p>
            <a:r>
              <a:rPr lang="en-GB" b="1" dirty="0"/>
              <a:t>Concluding your findings</a:t>
            </a:r>
            <a:r>
              <a:rPr lang="en-GB" dirty="0"/>
              <a:t>: </a:t>
            </a:r>
          </a:p>
          <a:p>
            <a:pPr lvl="0"/>
            <a:r>
              <a:rPr lang="en-GB" dirty="0"/>
              <a:t>Overall, there was a general rise in pollution in all three countries.</a:t>
            </a:r>
          </a:p>
          <a:p>
            <a:pPr lvl="0"/>
            <a:r>
              <a:rPr lang="en-GB" dirty="0"/>
              <a:t>Finally, we can see that there were significant differences in the results for the different socio-economic groups</a:t>
            </a:r>
            <a:r>
              <a:rPr lang="en-GB" dirty="0" smtClean="0"/>
              <a:t>.</a:t>
            </a:r>
          </a:p>
          <a:p>
            <a:endParaRPr lang="en-GB" dirty="0" smtClean="0"/>
          </a:p>
          <a:p>
            <a:endParaRPr lang="en-GB" dirty="0"/>
          </a:p>
          <a:p>
            <a:pPr lvl="8"/>
            <a:r>
              <a:rPr lang="en-GB" dirty="0" smtClean="0"/>
              <a:t>Adapted </a:t>
            </a:r>
            <a:r>
              <a:rPr lang="en-GB" dirty="0"/>
              <a:t>from Longman Exams Dictionary © 2006 </a:t>
            </a:r>
          </a:p>
          <a:p>
            <a:pPr lvl="0"/>
            <a:endParaRPr lang="en-GB" dirty="0" smtClean="0"/>
          </a:p>
          <a:p>
            <a:pPr lvl="0"/>
            <a:endParaRPr lang="en-GB" dirty="0"/>
          </a:p>
          <a:p>
            <a:pPr lvl="0"/>
            <a:endParaRPr lang="en-GB" dirty="0" smtClean="0"/>
          </a:p>
          <a:p>
            <a:pPr lvl="0"/>
            <a:endParaRPr lang="en-GB" dirty="0"/>
          </a:p>
          <a:p>
            <a:pPr lvl="0"/>
            <a:endParaRPr lang="en-GB" dirty="0"/>
          </a:p>
          <a:p>
            <a:endParaRPr lang="en-GB" dirty="0"/>
          </a:p>
        </p:txBody>
      </p:sp>
      <p:sp>
        <p:nvSpPr>
          <p:cNvPr id="4" name="Slide Number Placeholder 3"/>
          <p:cNvSpPr>
            <a:spLocks noGrp="1"/>
          </p:cNvSpPr>
          <p:nvPr>
            <p:ph type="sldNum" sz="quarter" idx="12"/>
          </p:nvPr>
        </p:nvSpPr>
        <p:spPr/>
        <p:txBody>
          <a:bodyPr/>
          <a:lstStyle/>
          <a:p>
            <a:fld id="{1AA39EEE-4BC5-4251-8E26-D6DC0D15F5A2}" type="slidenum">
              <a:rPr lang="en-GB" smtClean="0"/>
              <a:t>12</a:t>
            </a:fld>
            <a:endParaRPr lang="en-GB"/>
          </a:p>
        </p:txBody>
      </p:sp>
    </p:spTree>
    <p:extLst>
      <p:ext uri="{BB962C8B-B14F-4D97-AF65-F5344CB8AC3E}">
        <p14:creationId xmlns:p14="http://schemas.microsoft.com/office/powerpoint/2010/main" val="1327096923"/>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Describing percentages</a:t>
            </a:r>
            <a:endParaRPr lang="en-GB" dirty="0"/>
          </a:p>
        </p:txBody>
      </p:sp>
      <p:sp>
        <p:nvSpPr>
          <p:cNvPr id="3" name="Content Placeholder 2"/>
          <p:cNvSpPr>
            <a:spLocks noGrp="1"/>
          </p:cNvSpPr>
          <p:nvPr>
            <p:ph idx="1"/>
          </p:nvPr>
        </p:nvSpPr>
        <p:spPr/>
        <p:txBody>
          <a:bodyPr>
            <a:normAutofit fontScale="62500" lnSpcReduction="20000"/>
          </a:bodyPr>
          <a:lstStyle/>
          <a:p>
            <a:r>
              <a:rPr lang="en-GB" dirty="0" smtClean="0"/>
              <a:t>Try </a:t>
            </a:r>
            <a:r>
              <a:rPr lang="en-GB" dirty="0"/>
              <a:t>to generalize about percentages, rather than repeat the exact figure that you are given.</a:t>
            </a:r>
          </a:p>
          <a:p>
            <a:r>
              <a:rPr lang="en-GB" b="1" dirty="0" smtClean="0"/>
              <a:t>USEFUL </a:t>
            </a:r>
            <a:r>
              <a:rPr lang="en-GB" b="1" dirty="0"/>
              <a:t>PHRASES</a:t>
            </a:r>
            <a:endParaRPr lang="en-GB" dirty="0"/>
          </a:p>
          <a:p>
            <a:r>
              <a:rPr lang="en-GB" b="1" dirty="0"/>
              <a:t>Using fractions</a:t>
            </a:r>
            <a:r>
              <a:rPr lang="en-GB" dirty="0"/>
              <a:t>: </a:t>
            </a:r>
          </a:p>
          <a:p>
            <a:pPr lvl="0"/>
            <a:r>
              <a:rPr lang="en-GB" dirty="0"/>
              <a:t>A third of the money was spent on entertainment. </a:t>
            </a:r>
          </a:p>
          <a:p>
            <a:pPr lvl="0"/>
            <a:r>
              <a:rPr lang="en-GB" dirty="0"/>
              <a:t>Three quarters of the respondents stated that they were travelling for business purposes. </a:t>
            </a:r>
          </a:p>
          <a:p>
            <a:r>
              <a:rPr lang="en-GB" b="1" dirty="0" smtClean="0"/>
              <a:t>The </a:t>
            </a:r>
            <a:r>
              <a:rPr lang="en-GB" b="1" dirty="0"/>
              <a:t>general construction for fractions is: a + third + of + the + plural verb,</a:t>
            </a:r>
            <a:r>
              <a:rPr lang="en-GB" dirty="0"/>
              <a:t> e.g. </a:t>
            </a:r>
            <a:r>
              <a:rPr lang="en-GB" i="1" dirty="0"/>
              <a:t>A quarter of the people had never smoked in their lives.</a:t>
            </a:r>
            <a:endParaRPr lang="en-GB" dirty="0"/>
          </a:p>
          <a:p>
            <a:r>
              <a:rPr lang="en-GB" b="1" dirty="0" smtClean="0"/>
              <a:t>Half </a:t>
            </a:r>
            <a:r>
              <a:rPr lang="en-GB" b="1" dirty="0"/>
              <a:t>is an exception: a + half + of + the + singular verb, or half + the + singular verb</a:t>
            </a:r>
            <a:r>
              <a:rPr lang="en-GB" dirty="0"/>
              <a:t>, e.g. </a:t>
            </a:r>
            <a:r>
              <a:rPr lang="en-GB" i="1" dirty="0"/>
              <a:t>A half of the money was spent on food. Half the money was spent on food.</a:t>
            </a:r>
            <a:endParaRPr lang="en-GB" dirty="0"/>
          </a:p>
          <a:p>
            <a:r>
              <a:rPr lang="en-GB" b="1" dirty="0" smtClean="0"/>
              <a:t>Use </a:t>
            </a:r>
            <a:r>
              <a:rPr lang="en-GB" b="1" dirty="0"/>
              <a:t>proportions</a:t>
            </a:r>
            <a:r>
              <a:rPr lang="en-GB" dirty="0"/>
              <a:t>: Two out of three people felt that the government should be responsible, compared to only one in four who felt that it was the responsibility of business and industry. (Instead of two thirds or a quarter</a:t>
            </a:r>
            <a:r>
              <a:rPr lang="en-GB" dirty="0" smtClean="0"/>
              <a:t>.)</a:t>
            </a:r>
          </a:p>
          <a:p>
            <a:endParaRPr lang="en-GB" dirty="0"/>
          </a:p>
          <a:p>
            <a:endParaRPr lang="en-GB" dirty="0" smtClean="0"/>
          </a:p>
          <a:p>
            <a:pPr lvl="8"/>
            <a:r>
              <a:rPr lang="en-GB" dirty="0" smtClean="0"/>
              <a:t>Adapted </a:t>
            </a:r>
            <a:r>
              <a:rPr lang="en-GB" dirty="0"/>
              <a:t>from Longman Exams Dictionary © 2006 </a:t>
            </a:r>
          </a:p>
          <a:p>
            <a:endParaRPr lang="en-GB" dirty="0"/>
          </a:p>
          <a:p>
            <a:endParaRPr lang="en-GB" dirty="0"/>
          </a:p>
        </p:txBody>
      </p:sp>
      <p:sp>
        <p:nvSpPr>
          <p:cNvPr id="4" name="Slide Number Placeholder 3"/>
          <p:cNvSpPr>
            <a:spLocks noGrp="1"/>
          </p:cNvSpPr>
          <p:nvPr>
            <p:ph type="sldNum" sz="quarter" idx="12"/>
          </p:nvPr>
        </p:nvSpPr>
        <p:spPr/>
        <p:txBody>
          <a:bodyPr/>
          <a:lstStyle/>
          <a:p>
            <a:fld id="{1AA39EEE-4BC5-4251-8E26-D6DC0D15F5A2}" type="slidenum">
              <a:rPr lang="en-GB" smtClean="0"/>
              <a:t>13</a:t>
            </a:fld>
            <a:endParaRPr lang="en-GB"/>
          </a:p>
        </p:txBody>
      </p:sp>
    </p:spTree>
    <p:extLst>
      <p:ext uri="{BB962C8B-B14F-4D97-AF65-F5344CB8AC3E}">
        <p14:creationId xmlns:p14="http://schemas.microsoft.com/office/powerpoint/2010/main" val="4177111653"/>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Comparing between categories</a:t>
            </a:r>
            <a:endParaRPr lang="en-GB" dirty="0"/>
          </a:p>
        </p:txBody>
      </p:sp>
      <p:sp>
        <p:nvSpPr>
          <p:cNvPr id="3" name="Content Placeholder 2"/>
          <p:cNvSpPr>
            <a:spLocks noGrp="1"/>
          </p:cNvSpPr>
          <p:nvPr>
            <p:ph idx="1"/>
          </p:nvPr>
        </p:nvSpPr>
        <p:spPr/>
        <p:txBody>
          <a:bodyPr>
            <a:normAutofit fontScale="62500" lnSpcReduction="20000"/>
          </a:bodyPr>
          <a:lstStyle/>
          <a:p>
            <a:r>
              <a:rPr lang="en-GB" dirty="0"/>
              <a:t>You will often have to compare the results of two different categories in the statistical information.</a:t>
            </a:r>
          </a:p>
          <a:p>
            <a:r>
              <a:rPr lang="en-GB" b="1" dirty="0" smtClean="0"/>
              <a:t>USEFUL </a:t>
            </a:r>
            <a:r>
              <a:rPr lang="en-GB" b="1" dirty="0"/>
              <a:t>PHRASES</a:t>
            </a:r>
            <a:endParaRPr lang="en-GB" dirty="0"/>
          </a:p>
          <a:p>
            <a:r>
              <a:rPr lang="en-GB" b="1" dirty="0"/>
              <a:t>Use a general comparative adjective + than:</a:t>
            </a:r>
            <a:r>
              <a:rPr lang="en-GB" dirty="0"/>
              <a:t> </a:t>
            </a:r>
          </a:p>
          <a:p>
            <a:pPr lvl="0"/>
            <a:r>
              <a:rPr lang="en-GB" dirty="0"/>
              <a:t>The figures for France </a:t>
            </a:r>
            <a:r>
              <a:rPr lang="en-GB" b="1" dirty="0">
                <a:solidFill>
                  <a:srgbClr val="FF0000"/>
                </a:solidFill>
              </a:rPr>
              <a:t>were significantly lower </a:t>
            </a:r>
            <a:r>
              <a:rPr lang="en-GB" dirty="0"/>
              <a:t>than the other three groups. </a:t>
            </a:r>
          </a:p>
          <a:p>
            <a:pPr lvl="0"/>
            <a:r>
              <a:rPr lang="en-GB" dirty="0"/>
              <a:t>Levels of pollution </a:t>
            </a:r>
            <a:r>
              <a:rPr lang="en-GB" b="1" dirty="0">
                <a:solidFill>
                  <a:srgbClr val="FF0000"/>
                </a:solidFill>
              </a:rPr>
              <a:t>were slightly better </a:t>
            </a:r>
            <a:r>
              <a:rPr lang="en-GB" dirty="0"/>
              <a:t>the following year.</a:t>
            </a:r>
          </a:p>
          <a:p>
            <a:r>
              <a:rPr lang="en-GB" b="1" dirty="0" smtClean="0"/>
              <a:t>We </a:t>
            </a:r>
            <a:r>
              <a:rPr lang="en-GB" b="1" dirty="0"/>
              <a:t>often use comparative adjective + than when the difference is small and must be expressed as a percentage: </a:t>
            </a:r>
            <a:endParaRPr lang="en-GB" dirty="0"/>
          </a:p>
          <a:p>
            <a:pPr lvl="0"/>
            <a:r>
              <a:rPr lang="en-GB" dirty="0"/>
              <a:t>The amount was 50% lower than the previous year. </a:t>
            </a:r>
          </a:p>
          <a:p>
            <a:pPr lvl="0"/>
            <a:r>
              <a:rPr lang="en-GB" dirty="0"/>
              <a:t>The numbers were only 20% higher than the results before the change.</a:t>
            </a:r>
          </a:p>
          <a:p>
            <a:r>
              <a:rPr lang="en-GB" b="1" dirty="0"/>
              <a:t>Use as + adjective + as</a:t>
            </a:r>
            <a:r>
              <a:rPr lang="en-GB" dirty="0"/>
              <a:t>: </a:t>
            </a:r>
          </a:p>
          <a:p>
            <a:pPr lvl="0"/>
            <a:r>
              <a:rPr lang="en-GB" dirty="0"/>
              <a:t>The figures were three times as high in France as in Germany. </a:t>
            </a:r>
          </a:p>
          <a:p>
            <a:pPr lvl="0"/>
            <a:r>
              <a:rPr lang="en-GB" dirty="0"/>
              <a:t>The newer model was four times as popular as the older version</a:t>
            </a:r>
            <a:r>
              <a:rPr lang="en-GB" dirty="0" smtClean="0"/>
              <a:t>.</a:t>
            </a:r>
          </a:p>
          <a:p>
            <a:endParaRPr lang="en-GB" dirty="0" smtClean="0"/>
          </a:p>
          <a:p>
            <a:pPr lvl="8"/>
            <a:r>
              <a:rPr lang="en-GB" dirty="0" smtClean="0"/>
              <a:t>Adapted </a:t>
            </a:r>
            <a:r>
              <a:rPr lang="en-GB" dirty="0"/>
              <a:t>from Longman Exams Dictionary © 2006 </a:t>
            </a:r>
          </a:p>
          <a:p>
            <a:pPr lvl="0"/>
            <a:endParaRPr lang="en-GB" dirty="0"/>
          </a:p>
          <a:p>
            <a:pPr lvl="0"/>
            <a:endParaRPr lang="en-GB" dirty="0"/>
          </a:p>
          <a:p>
            <a:endParaRPr lang="en-GB" dirty="0"/>
          </a:p>
        </p:txBody>
      </p:sp>
      <p:sp>
        <p:nvSpPr>
          <p:cNvPr id="4" name="Slide Number Placeholder 3"/>
          <p:cNvSpPr>
            <a:spLocks noGrp="1"/>
          </p:cNvSpPr>
          <p:nvPr>
            <p:ph type="sldNum" sz="quarter" idx="12"/>
          </p:nvPr>
        </p:nvSpPr>
        <p:spPr/>
        <p:txBody>
          <a:bodyPr/>
          <a:lstStyle/>
          <a:p>
            <a:fld id="{1AA39EEE-4BC5-4251-8E26-D6DC0D15F5A2}" type="slidenum">
              <a:rPr lang="en-GB" smtClean="0"/>
              <a:t>14</a:t>
            </a:fld>
            <a:endParaRPr lang="en-GB"/>
          </a:p>
        </p:txBody>
      </p:sp>
    </p:spTree>
    <p:extLst>
      <p:ext uri="{BB962C8B-B14F-4D97-AF65-F5344CB8AC3E}">
        <p14:creationId xmlns:p14="http://schemas.microsoft.com/office/powerpoint/2010/main" val="3824616773"/>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Describing trends</a:t>
            </a:r>
            <a:endParaRPr lang="en-GB" dirty="0"/>
          </a:p>
        </p:txBody>
      </p:sp>
      <p:sp>
        <p:nvSpPr>
          <p:cNvPr id="3" name="Content Placeholder 2"/>
          <p:cNvSpPr>
            <a:spLocks noGrp="1"/>
          </p:cNvSpPr>
          <p:nvPr>
            <p:ph idx="1"/>
          </p:nvPr>
        </p:nvSpPr>
        <p:spPr/>
        <p:txBody>
          <a:bodyPr>
            <a:normAutofit fontScale="70000" lnSpcReduction="20000"/>
          </a:bodyPr>
          <a:lstStyle/>
          <a:p>
            <a:r>
              <a:rPr lang="en-GB" dirty="0"/>
              <a:t>Many factual descriptions require you to compare information over a period of time.</a:t>
            </a:r>
          </a:p>
          <a:p>
            <a:r>
              <a:rPr lang="en-GB" dirty="0"/>
              <a:t> </a:t>
            </a:r>
          </a:p>
          <a:p>
            <a:r>
              <a:rPr lang="en-GB" b="1" dirty="0"/>
              <a:t>USEFUL PHRASES</a:t>
            </a:r>
            <a:endParaRPr lang="en-GB" dirty="0"/>
          </a:p>
          <a:p>
            <a:r>
              <a:rPr lang="en-GB" b="1" dirty="0"/>
              <a:t>Describing increases</a:t>
            </a:r>
            <a:r>
              <a:rPr lang="en-GB" dirty="0"/>
              <a:t>: The number of people smoking more than ten cigarettes a day rose significantly in the five year period.</a:t>
            </a:r>
          </a:p>
          <a:p>
            <a:r>
              <a:rPr lang="en-GB" dirty="0"/>
              <a:t> </a:t>
            </a:r>
          </a:p>
          <a:p>
            <a:r>
              <a:rPr lang="en-GB" b="1" dirty="0"/>
              <a:t>Describing decreases</a:t>
            </a:r>
            <a:r>
              <a:rPr lang="en-GB" dirty="0"/>
              <a:t>: There was a significant drop in the number of deaths caused by heart disease. The number of people using public transport fell significantly between 1950 and 2005.</a:t>
            </a:r>
          </a:p>
          <a:p>
            <a:r>
              <a:rPr lang="en-GB" dirty="0"/>
              <a:t> </a:t>
            </a:r>
          </a:p>
          <a:p>
            <a:r>
              <a:rPr lang="en-GB" b="1" dirty="0"/>
              <a:t>Describing future predictions</a:t>
            </a:r>
            <a:r>
              <a:rPr lang="en-GB" dirty="0"/>
              <a:t>: The statistics predict an increase in the levels of pollution in these major cities in the next five years</a:t>
            </a:r>
            <a:r>
              <a:rPr lang="en-GB" dirty="0" smtClean="0"/>
              <a:t>.</a:t>
            </a:r>
          </a:p>
          <a:p>
            <a:endParaRPr lang="en-GB" dirty="0"/>
          </a:p>
          <a:p>
            <a:endParaRPr lang="en-GB" dirty="0"/>
          </a:p>
          <a:p>
            <a:pPr lvl="8"/>
            <a:r>
              <a:rPr lang="en-GB" dirty="0" smtClean="0"/>
              <a:t>Adapted </a:t>
            </a:r>
            <a:r>
              <a:rPr lang="en-GB" dirty="0"/>
              <a:t>from Longman Exams Dictionary © 2006 </a:t>
            </a:r>
          </a:p>
          <a:p>
            <a:endParaRPr lang="en-GB" dirty="0" smtClean="0"/>
          </a:p>
          <a:p>
            <a:endParaRPr lang="en-GB" dirty="0"/>
          </a:p>
          <a:p>
            <a:endParaRPr lang="en-GB" dirty="0"/>
          </a:p>
        </p:txBody>
      </p:sp>
      <p:sp>
        <p:nvSpPr>
          <p:cNvPr id="4" name="Slide Number Placeholder 3"/>
          <p:cNvSpPr>
            <a:spLocks noGrp="1"/>
          </p:cNvSpPr>
          <p:nvPr>
            <p:ph type="sldNum" sz="quarter" idx="12"/>
          </p:nvPr>
        </p:nvSpPr>
        <p:spPr/>
        <p:txBody>
          <a:bodyPr/>
          <a:lstStyle/>
          <a:p>
            <a:fld id="{1AA39EEE-4BC5-4251-8E26-D6DC0D15F5A2}" type="slidenum">
              <a:rPr lang="en-GB" smtClean="0"/>
              <a:t>15</a:t>
            </a:fld>
            <a:endParaRPr lang="en-GB"/>
          </a:p>
        </p:txBody>
      </p:sp>
    </p:spTree>
    <p:extLst>
      <p:ext uri="{BB962C8B-B14F-4D97-AF65-F5344CB8AC3E}">
        <p14:creationId xmlns:p14="http://schemas.microsoft.com/office/powerpoint/2010/main" val="3008000653"/>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3600" dirty="0"/>
              <a:t>Describing </a:t>
            </a:r>
            <a:r>
              <a:rPr lang="en-GB" sz="3600" dirty="0" smtClean="0"/>
              <a:t>bar graph activity- </a:t>
            </a:r>
            <a:r>
              <a:rPr lang="en-GB" sz="3600" dirty="0"/>
              <a:t>Example </a:t>
            </a:r>
            <a:r>
              <a:rPr lang="en-GB" sz="3600" dirty="0" smtClean="0"/>
              <a:t>1</a:t>
            </a:r>
            <a:r>
              <a:rPr lang="en-GB" sz="3600" dirty="0"/>
              <a:t/>
            </a:r>
            <a:br>
              <a:rPr lang="en-GB" sz="3600" dirty="0"/>
            </a:br>
            <a:r>
              <a:rPr lang="en-GB" sz="800" dirty="0"/>
              <a:t/>
            </a:r>
            <a:br>
              <a:rPr lang="en-GB" sz="800" dirty="0"/>
            </a:br>
            <a:r>
              <a:rPr lang="en-GB" sz="1200" dirty="0"/>
              <a:t/>
            </a:r>
            <a:br>
              <a:rPr lang="en-GB" sz="1200" dirty="0"/>
            </a:br>
            <a:r>
              <a:rPr lang="en-GB" sz="1200" dirty="0" smtClean="0"/>
              <a:t>https</a:t>
            </a:r>
            <a:r>
              <a:rPr lang="en-GB" sz="1200" dirty="0"/>
              <a:t>://learnenglishteens.britishcouncil.org/skills/writing/upper-intermediate-b2-writing/writing-about-bar-chart</a:t>
            </a:r>
          </a:p>
        </p:txBody>
      </p:sp>
      <p:sp>
        <p:nvSpPr>
          <p:cNvPr id="3" name="Text Placeholder 2"/>
          <p:cNvSpPr>
            <a:spLocks noGrp="1"/>
          </p:cNvSpPr>
          <p:nvPr>
            <p:ph type="body" idx="1"/>
          </p:nvPr>
        </p:nvSpPr>
        <p:spPr/>
        <p:txBody>
          <a:bodyPr/>
          <a:lstStyle/>
          <a:p>
            <a:r>
              <a:rPr lang="en-GB" dirty="0" smtClean="0"/>
              <a:t>1</a:t>
            </a:r>
            <a:endParaRPr lang="en-GB" dirty="0"/>
          </a:p>
        </p:txBody>
      </p:sp>
      <p:sp>
        <p:nvSpPr>
          <p:cNvPr id="5" name="Text Placeholder 4"/>
          <p:cNvSpPr>
            <a:spLocks noGrp="1"/>
          </p:cNvSpPr>
          <p:nvPr>
            <p:ph type="body" sz="quarter" idx="3"/>
          </p:nvPr>
        </p:nvSpPr>
        <p:spPr/>
        <p:txBody>
          <a:bodyPr>
            <a:normAutofit fontScale="25000" lnSpcReduction="20000"/>
          </a:bodyPr>
          <a:lstStyle/>
          <a:p>
            <a:endParaRPr lang="en-GB" dirty="0" smtClean="0"/>
          </a:p>
          <a:p>
            <a:endParaRPr lang="en-GB" dirty="0"/>
          </a:p>
          <a:p>
            <a:endParaRPr lang="en-GB" dirty="0" smtClean="0"/>
          </a:p>
          <a:p>
            <a:endParaRPr lang="en-GB" sz="4900" dirty="0" smtClean="0"/>
          </a:p>
          <a:p>
            <a:endParaRPr lang="en-GB" sz="4900" dirty="0"/>
          </a:p>
          <a:p>
            <a:endParaRPr lang="en-GB" sz="4900" dirty="0" smtClean="0"/>
          </a:p>
          <a:p>
            <a:endParaRPr lang="en-GB" sz="4900" dirty="0"/>
          </a:p>
          <a:p>
            <a:endParaRPr lang="en-GB" sz="4900" dirty="0" smtClean="0"/>
          </a:p>
          <a:p>
            <a:endParaRPr lang="en-GB" sz="4900" dirty="0" smtClean="0"/>
          </a:p>
          <a:p>
            <a:endParaRPr lang="en-GB" sz="4900" dirty="0"/>
          </a:p>
          <a:p>
            <a:endParaRPr lang="en-GB" sz="4000" dirty="0" smtClean="0"/>
          </a:p>
          <a:p>
            <a:endParaRPr lang="en-GB" sz="4000" dirty="0"/>
          </a:p>
          <a:p>
            <a:endParaRPr lang="en-GB" sz="4000" dirty="0" smtClean="0"/>
          </a:p>
          <a:p>
            <a:endParaRPr lang="en-GB" sz="4000" dirty="0" smtClean="0"/>
          </a:p>
          <a:p>
            <a:endParaRPr lang="en-GB" sz="4000" dirty="0"/>
          </a:p>
          <a:p>
            <a:endParaRPr lang="en-GB" sz="4000" dirty="0" smtClean="0"/>
          </a:p>
          <a:p>
            <a:endParaRPr lang="en-GB" sz="4000" dirty="0"/>
          </a:p>
          <a:p>
            <a:endParaRPr lang="en-GB" sz="4000" dirty="0"/>
          </a:p>
          <a:p>
            <a:endParaRPr lang="en-GB" sz="6400" dirty="0" smtClean="0"/>
          </a:p>
          <a:p>
            <a:endParaRPr lang="en-GB" sz="6400" dirty="0"/>
          </a:p>
          <a:p>
            <a:r>
              <a:rPr lang="en-GB" sz="6400" dirty="0" smtClean="0"/>
              <a:t>Select </a:t>
            </a:r>
            <a:r>
              <a:rPr lang="en-GB" sz="6400" dirty="0"/>
              <a:t>the best way to describe what is happening </a:t>
            </a:r>
            <a:r>
              <a:rPr lang="en-GB" sz="6400" dirty="0" smtClean="0"/>
              <a:t>in this </a:t>
            </a:r>
            <a:r>
              <a:rPr lang="en-GB" sz="6400" dirty="0"/>
              <a:t>graph, from the 7 </a:t>
            </a:r>
            <a:r>
              <a:rPr lang="en-GB" sz="6400" dirty="0" smtClean="0"/>
              <a:t>alternatives </a:t>
            </a:r>
            <a:r>
              <a:rPr lang="en-GB" sz="6400" dirty="0"/>
              <a:t>below:- </a:t>
            </a:r>
          </a:p>
          <a:p>
            <a:endParaRPr lang="en-GB" sz="6400" dirty="0"/>
          </a:p>
          <a:p>
            <a:endParaRPr lang="en-GB" dirty="0"/>
          </a:p>
        </p:txBody>
      </p:sp>
      <p:sp>
        <p:nvSpPr>
          <p:cNvPr id="6" name="Content Placeholder 5"/>
          <p:cNvSpPr>
            <a:spLocks noGrp="1"/>
          </p:cNvSpPr>
          <p:nvPr>
            <p:ph sz="quarter" idx="4"/>
          </p:nvPr>
        </p:nvSpPr>
        <p:spPr/>
        <p:txBody>
          <a:bodyPr/>
          <a:lstStyle/>
          <a:p>
            <a:pPr lvl="0"/>
            <a:r>
              <a:rPr lang="en-GB" b="1" dirty="0" smtClean="0">
                <a:solidFill>
                  <a:srgbClr val="FF0000"/>
                </a:solidFill>
              </a:rPr>
              <a:t>a sharp </a:t>
            </a:r>
            <a:r>
              <a:rPr lang="en-GB" b="1" dirty="0" smtClean="0">
                <a:solidFill>
                  <a:srgbClr val="FF0000"/>
                </a:solidFill>
              </a:rPr>
              <a:t>rise/a dramatic rise</a:t>
            </a:r>
            <a:endParaRPr lang="en-GB" b="1" dirty="0">
              <a:solidFill>
                <a:srgbClr val="FF0000"/>
              </a:solidFill>
            </a:endParaRPr>
          </a:p>
          <a:p>
            <a:pPr lvl="0"/>
            <a:r>
              <a:rPr lang="en-GB" dirty="0"/>
              <a:t>a steady fall</a:t>
            </a:r>
          </a:p>
          <a:p>
            <a:pPr lvl="0"/>
            <a:r>
              <a:rPr lang="en-GB" dirty="0"/>
              <a:t>a slight fall</a:t>
            </a:r>
          </a:p>
          <a:p>
            <a:pPr lvl="0"/>
            <a:r>
              <a:rPr lang="en-GB" dirty="0"/>
              <a:t>a sharp fall</a:t>
            </a:r>
          </a:p>
          <a:p>
            <a:pPr lvl="0"/>
            <a:r>
              <a:rPr lang="en-GB" dirty="0"/>
              <a:t>a slight rise</a:t>
            </a:r>
          </a:p>
          <a:p>
            <a:pPr lvl="0"/>
            <a:r>
              <a:rPr lang="en-GB" dirty="0" smtClean="0"/>
              <a:t>a steady </a:t>
            </a:r>
            <a:r>
              <a:rPr lang="en-GB" dirty="0"/>
              <a:t>rise</a:t>
            </a:r>
          </a:p>
          <a:p>
            <a:pPr lvl="0"/>
            <a:r>
              <a:rPr lang="en-GB" dirty="0"/>
              <a:t>no change</a:t>
            </a:r>
          </a:p>
          <a:p>
            <a:endParaRPr lang="en-GB" dirty="0"/>
          </a:p>
        </p:txBody>
      </p:sp>
      <p:sp>
        <p:nvSpPr>
          <p:cNvPr id="7" name="Slide Number Placeholder 6"/>
          <p:cNvSpPr>
            <a:spLocks noGrp="1"/>
          </p:cNvSpPr>
          <p:nvPr>
            <p:ph type="sldNum" sz="quarter" idx="12"/>
          </p:nvPr>
        </p:nvSpPr>
        <p:spPr/>
        <p:txBody>
          <a:bodyPr/>
          <a:lstStyle/>
          <a:p>
            <a:fld id="{1AA39EEE-4BC5-4251-8E26-D6DC0D15F5A2}" type="slidenum">
              <a:rPr lang="en-GB" smtClean="0"/>
              <a:t>16</a:t>
            </a:fld>
            <a:endParaRPr lang="en-GB"/>
          </a:p>
        </p:txBody>
      </p:sp>
      <p:pic>
        <p:nvPicPr>
          <p:cNvPr id="8" name="Content Placeholder 7" descr="https://gamedata.britishcouncil.org/sites/default/files/attachment/a%20sharp%20rise.jpg"/>
          <p:cNvPicPr>
            <a:picLocks noGrp="1"/>
          </p:cNvPicPr>
          <p:nvPr>
            <p:ph sz="half" idx="2"/>
          </p:nvPr>
        </p:nvPicPr>
        <p:blipFill>
          <a:blip r:embed="rId2">
            <a:extLst>
              <a:ext uri="{28A0092B-C50C-407E-A947-70E740481C1C}">
                <a14:useLocalDpi xmlns:a14="http://schemas.microsoft.com/office/drawing/2010/main" val="0"/>
              </a:ext>
            </a:extLst>
          </a:blip>
          <a:srcRect/>
          <a:stretch>
            <a:fillRect/>
          </a:stretch>
        </p:blipFill>
        <p:spPr bwMode="auto">
          <a:xfrm>
            <a:off x="839788" y="2842054"/>
            <a:ext cx="4160579" cy="3451654"/>
          </a:xfrm>
          <a:prstGeom prst="rect">
            <a:avLst/>
          </a:prstGeom>
          <a:noFill/>
          <a:ln>
            <a:noFill/>
          </a:ln>
        </p:spPr>
      </p:pic>
    </p:spTree>
    <p:extLst>
      <p:ext uri="{BB962C8B-B14F-4D97-AF65-F5344CB8AC3E}">
        <p14:creationId xmlns:p14="http://schemas.microsoft.com/office/powerpoint/2010/main" val="4218391189"/>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3600" dirty="0" smtClean="0"/>
              <a:t>Describing bar graph activity- Example 2</a:t>
            </a:r>
            <a:r>
              <a:rPr lang="en-GB" sz="1600" dirty="0"/>
              <a:t/>
            </a:r>
            <a:br>
              <a:rPr lang="en-GB" sz="1600" dirty="0"/>
            </a:br>
            <a:r>
              <a:rPr lang="en-GB" sz="1600" dirty="0" smtClean="0"/>
              <a:t/>
            </a:r>
            <a:br>
              <a:rPr lang="en-GB" sz="1600" dirty="0" smtClean="0"/>
            </a:br>
            <a:r>
              <a:rPr lang="en-GB" sz="1200" dirty="0" smtClean="0"/>
              <a:t>https</a:t>
            </a:r>
            <a:r>
              <a:rPr lang="en-GB" sz="1200" dirty="0"/>
              <a:t>://learnenglishteens.britishcouncil.org/skills/writing/upper-intermediate-b2-writing/writing-about-bar-chart</a:t>
            </a:r>
          </a:p>
        </p:txBody>
      </p:sp>
      <p:sp>
        <p:nvSpPr>
          <p:cNvPr id="3" name="Text Placeholder 2"/>
          <p:cNvSpPr>
            <a:spLocks noGrp="1"/>
          </p:cNvSpPr>
          <p:nvPr>
            <p:ph type="body" idx="1"/>
          </p:nvPr>
        </p:nvSpPr>
        <p:spPr/>
        <p:txBody>
          <a:bodyPr/>
          <a:lstStyle/>
          <a:p>
            <a:r>
              <a:rPr lang="en-GB" dirty="0" smtClean="0"/>
              <a:t>2</a:t>
            </a:r>
            <a:endParaRPr lang="en-GB" dirty="0"/>
          </a:p>
        </p:txBody>
      </p:sp>
      <p:sp>
        <p:nvSpPr>
          <p:cNvPr id="5" name="Text Placeholder 4"/>
          <p:cNvSpPr>
            <a:spLocks noGrp="1"/>
          </p:cNvSpPr>
          <p:nvPr>
            <p:ph type="body" sz="quarter" idx="3"/>
          </p:nvPr>
        </p:nvSpPr>
        <p:spPr/>
        <p:txBody>
          <a:bodyPr>
            <a:normAutofit fontScale="25000" lnSpcReduction="20000"/>
          </a:bodyPr>
          <a:lstStyle/>
          <a:p>
            <a:endParaRPr lang="en-GB" dirty="0" smtClean="0"/>
          </a:p>
          <a:p>
            <a:endParaRPr lang="en-GB" dirty="0"/>
          </a:p>
          <a:p>
            <a:endParaRPr lang="en-GB" dirty="0" smtClean="0"/>
          </a:p>
          <a:p>
            <a:endParaRPr lang="en-GB" dirty="0" smtClean="0"/>
          </a:p>
          <a:p>
            <a:endParaRPr lang="en-GB" dirty="0"/>
          </a:p>
          <a:p>
            <a:endParaRPr lang="en-GB" sz="4000" dirty="0" smtClean="0"/>
          </a:p>
          <a:p>
            <a:endParaRPr lang="en-GB" sz="4000" dirty="0"/>
          </a:p>
          <a:p>
            <a:endParaRPr lang="en-GB" sz="4000" dirty="0" smtClean="0"/>
          </a:p>
          <a:p>
            <a:endParaRPr lang="en-GB" sz="6400" dirty="0" smtClean="0"/>
          </a:p>
          <a:p>
            <a:endParaRPr lang="en-GB" sz="6400" dirty="0"/>
          </a:p>
          <a:p>
            <a:r>
              <a:rPr lang="en-GB" sz="6400" dirty="0" smtClean="0"/>
              <a:t>Select </a:t>
            </a:r>
            <a:r>
              <a:rPr lang="en-GB" sz="6400" dirty="0"/>
              <a:t>the best way to describe what is happening </a:t>
            </a:r>
            <a:r>
              <a:rPr lang="en-GB" sz="6400" dirty="0" smtClean="0"/>
              <a:t>in this </a:t>
            </a:r>
            <a:r>
              <a:rPr lang="en-GB" sz="6400" dirty="0"/>
              <a:t>graph, from the 7 alternatives below:- </a:t>
            </a:r>
          </a:p>
          <a:p>
            <a:endParaRPr lang="en-GB" sz="6400" dirty="0"/>
          </a:p>
          <a:p>
            <a:endParaRPr lang="en-GB" dirty="0"/>
          </a:p>
        </p:txBody>
      </p:sp>
      <p:sp>
        <p:nvSpPr>
          <p:cNvPr id="6" name="Content Placeholder 5"/>
          <p:cNvSpPr>
            <a:spLocks noGrp="1"/>
          </p:cNvSpPr>
          <p:nvPr>
            <p:ph sz="quarter" idx="4"/>
          </p:nvPr>
        </p:nvSpPr>
        <p:spPr/>
        <p:txBody>
          <a:bodyPr/>
          <a:lstStyle/>
          <a:p>
            <a:pPr lvl="0"/>
            <a:r>
              <a:rPr lang="en-GB" dirty="0"/>
              <a:t>a sharp rise</a:t>
            </a:r>
          </a:p>
          <a:p>
            <a:pPr lvl="0"/>
            <a:r>
              <a:rPr lang="en-GB" dirty="0"/>
              <a:t>a steady fall</a:t>
            </a:r>
          </a:p>
          <a:p>
            <a:pPr lvl="0"/>
            <a:r>
              <a:rPr lang="en-GB" dirty="0"/>
              <a:t>a slight fall</a:t>
            </a:r>
          </a:p>
          <a:p>
            <a:pPr lvl="0"/>
            <a:r>
              <a:rPr lang="en-GB" dirty="0"/>
              <a:t>a sharp fall</a:t>
            </a:r>
          </a:p>
          <a:p>
            <a:pPr lvl="0"/>
            <a:r>
              <a:rPr lang="en-GB" b="1" dirty="0">
                <a:solidFill>
                  <a:srgbClr val="FF0000"/>
                </a:solidFill>
              </a:rPr>
              <a:t>a slight </a:t>
            </a:r>
            <a:r>
              <a:rPr lang="en-GB" b="1" dirty="0" smtClean="0">
                <a:solidFill>
                  <a:srgbClr val="FF0000"/>
                </a:solidFill>
              </a:rPr>
              <a:t>rise</a:t>
            </a:r>
            <a:endParaRPr lang="en-GB" b="1" dirty="0">
              <a:solidFill>
                <a:srgbClr val="FF0000"/>
              </a:solidFill>
            </a:endParaRPr>
          </a:p>
          <a:p>
            <a:pPr lvl="0"/>
            <a:r>
              <a:rPr lang="en-GB" dirty="0"/>
              <a:t>a steady rise</a:t>
            </a:r>
          </a:p>
          <a:p>
            <a:pPr lvl="0"/>
            <a:r>
              <a:rPr lang="en-GB" dirty="0"/>
              <a:t>no change</a:t>
            </a:r>
          </a:p>
          <a:p>
            <a:endParaRPr lang="en-GB" dirty="0"/>
          </a:p>
        </p:txBody>
      </p:sp>
      <p:sp>
        <p:nvSpPr>
          <p:cNvPr id="7" name="Slide Number Placeholder 6"/>
          <p:cNvSpPr>
            <a:spLocks noGrp="1"/>
          </p:cNvSpPr>
          <p:nvPr>
            <p:ph type="sldNum" sz="quarter" idx="12"/>
          </p:nvPr>
        </p:nvSpPr>
        <p:spPr/>
        <p:txBody>
          <a:bodyPr/>
          <a:lstStyle/>
          <a:p>
            <a:fld id="{1AA39EEE-4BC5-4251-8E26-D6DC0D15F5A2}" type="slidenum">
              <a:rPr lang="en-GB" smtClean="0"/>
              <a:t>17</a:t>
            </a:fld>
            <a:endParaRPr lang="en-GB"/>
          </a:p>
        </p:txBody>
      </p:sp>
      <p:pic>
        <p:nvPicPr>
          <p:cNvPr id="9" name="Content Placeholder 8" descr="https://gamedata.britishcouncil.org/sites/default/files/attachment/a%20slight%20rise.jpg"/>
          <p:cNvPicPr>
            <a:picLocks noGrp="1"/>
          </p:cNvPicPr>
          <p:nvPr>
            <p:ph sz="half" idx="2"/>
          </p:nvPr>
        </p:nvPicPr>
        <p:blipFill>
          <a:blip r:embed="rId2">
            <a:extLst>
              <a:ext uri="{28A0092B-C50C-407E-A947-70E740481C1C}">
                <a14:useLocalDpi xmlns:a14="http://schemas.microsoft.com/office/drawing/2010/main" val="0"/>
              </a:ext>
            </a:extLst>
          </a:blip>
          <a:srcRect/>
          <a:stretch>
            <a:fillRect/>
          </a:stretch>
        </p:blipFill>
        <p:spPr bwMode="auto">
          <a:xfrm>
            <a:off x="839788" y="2866768"/>
            <a:ext cx="4917989" cy="3026917"/>
          </a:xfrm>
          <a:prstGeom prst="rect">
            <a:avLst/>
          </a:prstGeom>
          <a:noFill/>
          <a:ln>
            <a:noFill/>
          </a:ln>
        </p:spPr>
      </p:pic>
    </p:spTree>
    <p:extLst>
      <p:ext uri="{BB962C8B-B14F-4D97-AF65-F5344CB8AC3E}">
        <p14:creationId xmlns:p14="http://schemas.microsoft.com/office/powerpoint/2010/main" val="762893975"/>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1200" dirty="0" smtClean="0"/>
              <a:t/>
            </a:r>
            <a:br>
              <a:rPr lang="en-GB" sz="1200" dirty="0" smtClean="0"/>
            </a:br>
            <a:r>
              <a:rPr lang="en-GB" sz="3600" dirty="0"/>
              <a:t>Describing bar </a:t>
            </a:r>
            <a:r>
              <a:rPr lang="en-GB" sz="3600" dirty="0" smtClean="0"/>
              <a:t>graph </a:t>
            </a:r>
            <a:r>
              <a:rPr lang="en-GB" sz="3600" dirty="0"/>
              <a:t>activity- Example </a:t>
            </a:r>
            <a:r>
              <a:rPr lang="en-GB" sz="3600" dirty="0" smtClean="0"/>
              <a:t>3</a:t>
            </a:r>
            <a:r>
              <a:rPr lang="en-GB" sz="3600" dirty="0"/>
              <a:t/>
            </a:r>
            <a:br>
              <a:rPr lang="en-GB" sz="3600" dirty="0"/>
            </a:br>
            <a:r>
              <a:rPr lang="en-GB" sz="1200" dirty="0"/>
              <a:t/>
            </a:r>
            <a:br>
              <a:rPr lang="en-GB" sz="1200" dirty="0"/>
            </a:br>
            <a:r>
              <a:rPr lang="en-GB" sz="1200" dirty="0" smtClean="0"/>
              <a:t>https</a:t>
            </a:r>
            <a:r>
              <a:rPr lang="en-GB" sz="1200" dirty="0"/>
              <a:t>://learnenglishteens.britishcouncil.org/skills/writing/upper-intermediate-b2-writing/writing-about-bar-chart</a:t>
            </a:r>
          </a:p>
        </p:txBody>
      </p:sp>
      <p:sp>
        <p:nvSpPr>
          <p:cNvPr id="3" name="Text Placeholder 2"/>
          <p:cNvSpPr>
            <a:spLocks noGrp="1"/>
          </p:cNvSpPr>
          <p:nvPr>
            <p:ph type="body" idx="1"/>
          </p:nvPr>
        </p:nvSpPr>
        <p:spPr/>
        <p:txBody>
          <a:bodyPr/>
          <a:lstStyle/>
          <a:p>
            <a:r>
              <a:rPr lang="en-GB" dirty="0" smtClean="0"/>
              <a:t>3</a:t>
            </a:r>
            <a:endParaRPr lang="en-GB" dirty="0"/>
          </a:p>
        </p:txBody>
      </p:sp>
      <p:sp>
        <p:nvSpPr>
          <p:cNvPr id="5" name="Text Placeholder 4"/>
          <p:cNvSpPr>
            <a:spLocks noGrp="1"/>
          </p:cNvSpPr>
          <p:nvPr>
            <p:ph type="body" sz="quarter" idx="3"/>
          </p:nvPr>
        </p:nvSpPr>
        <p:spPr/>
        <p:txBody>
          <a:bodyPr>
            <a:normAutofit fontScale="25000" lnSpcReduction="20000"/>
          </a:bodyPr>
          <a:lstStyle/>
          <a:p>
            <a:endParaRPr lang="en-GB" dirty="0" smtClean="0"/>
          </a:p>
          <a:p>
            <a:endParaRPr lang="en-GB" dirty="0"/>
          </a:p>
          <a:p>
            <a:endParaRPr lang="en-GB" dirty="0" smtClean="0"/>
          </a:p>
          <a:p>
            <a:r>
              <a:rPr lang="en-GB" sz="6400" dirty="0" smtClean="0"/>
              <a:t>Select </a:t>
            </a:r>
            <a:r>
              <a:rPr lang="en-GB" sz="6400" dirty="0"/>
              <a:t>the best way to describe what is happening </a:t>
            </a:r>
            <a:r>
              <a:rPr lang="en-GB" sz="6400" dirty="0" smtClean="0"/>
              <a:t>in this </a:t>
            </a:r>
            <a:r>
              <a:rPr lang="en-GB" sz="6400" dirty="0"/>
              <a:t>graph, from the 7 alternatives below:- </a:t>
            </a:r>
          </a:p>
          <a:p>
            <a:endParaRPr lang="en-GB" dirty="0"/>
          </a:p>
          <a:p>
            <a:endParaRPr lang="en-GB" dirty="0"/>
          </a:p>
        </p:txBody>
      </p:sp>
      <p:sp>
        <p:nvSpPr>
          <p:cNvPr id="6" name="Content Placeholder 5"/>
          <p:cNvSpPr>
            <a:spLocks noGrp="1"/>
          </p:cNvSpPr>
          <p:nvPr>
            <p:ph sz="quarter" idx="4"/>
          </p:nvPr>
        </p:nvSpPr>
        <p:spPr/>
        <p:txBody>
          <a:bodyPr/>
          <a:lstStyle/>
          <a:p>
            <a:pPr lvl="0"/>
            <a:r>
              <a:rPr lang="en-GB" dirty="0"/>
              <a:t>a sharp rise</a:t>
            </a:r>
          </a:p>
          <a:p>
            <a:pPr lvl="0"/>
            <a:r>
              <a:rPr lang="en-GB" dirty="0"/>
              <a:t>a steady fall</a:t>
            </a:r>
          </a:p>
          <a:p>
            <a:pPr lvl="0"/>
            <a:r>
              <a:rPr lang="en-GB" dirty="0"/>
              <a:t>a slight fall</a:t>
            </a:r>
          </a:p>
          <a:p>
            <a:pPr lvl="0"/>
            <a:r>
              <a:rPr lang="en-GB" dirty="0"/>
              <a:t>a sharp fall</a:t>
            </a:r>
          </a:p>
          <a:p>
            <a:pPr lvl="0"/>
            <a:r>
              <a:rPr lang="en-GB" dirty="0"/>
              <a:t>a slight rise</a:t>
            </a:r>
          </a:p>
          <a:p>
            <a:pPr lvl="0"/>
            <a:r>
              <a:rPr lang="en-GB" b="1" dirty="0">
                <a:solidFill>
                  <a:srgbClr val="FF0000"/>
                </a:solidFill>
              </a:rPr>
              <a:t>a steady rise</a:t>
            </a:r>
          </a:p>
          <a:p>
            <a:pPr lvl="0"/>
            <a:r>
              <a:rPr lang="en-GB" dirty="0"/>
              <a:t>no change</a:t>
            </a:r>
          </a:p>
          <a:p>
            <a:endParaRPr lang="en-GB" dirty="0"/>
          </a:p>
        </p:txBody>
      </p:sp>
      <p:sp>
        <p:nvSpPr>
          <p:cNvPr id="7" name="Slide Number Placeholder 6"/>
          <p:cNvSpPr>
            <a:spLocks noGrp="1"/>
          </p:cNvSpPr>
          <p:nvPr>
            <p:ph type="sldNum" sz="quarter" idx="12"/>
          </p:nvPr>
        </p:nvSpPr>
        <p:spPr/>
        <p:txBody>
          <a:bodyPr/>
          <a:lstStyle/>
          <a:p>
            <a:fld id="{1AA39EEE-4BC5-4251-8E26-D6DC0D15F5A2}" type="slidenum">
              <a:rPr lang="en-GB" smtClean="0"/>
              <a:t>18</a:t>
            </a:fld>
            <a:endParaRPr lang="en-GB"/>
          </a:p>
        </p:txBody>
      </p:sp>
      <p:pic>
        <p:nvPicPr>
          <p:cNvPr id="9" name="Content Placeholder 8" descr="https://gamedata.britishcouncil.org/sites/default/files/attachment/a%20steady%20rise.jpg"/>
          <p:cNvPicPr>
            <a:picLocks noGrp="1"/>
          </p:cNvPicPr>
          <p:nvPr>
            <p:ph sz="half" idx="2"/>
          </p:nvPr>
        </p:nvPicPr>
        <p:blipFill>
          <a:blip r:embed="rId2">
            <a:extLst>
              <a:ext uri="{28A0092B-C50C-407E-A947-70E740481C1C}">
                <a14:useLocalDpi xmlns:a14="http://schemas.microsoft.com/office/drawing/2010/main" val="0"/>
              </a:ext>
            </a:extLst>
          </a:blip>
          <a:srcRect/>
          <a:stretch>
            <a:fillRect/>
          </a:stretch>
        </p:blipFill>
        <p:spPr bwMode="auto">
          <a:xfrm>
            <a:off x="839788" y="2864557"/>
            <a:ext cx="4852557" cy="2965623"/>
          </a:xfrm>
          <a:prstGeom prst="rect">
            <a:avLst/>
          </a:prstGeom>
          <a:noFill/>
          <a:ln>
            <a:noFill/>
          </a:ln>
        </p:spPr>
      </p:pic>
    </p:spTree>
    <p:extLst>
      <p:ext uri="{BB962C8B-B14F-4D97-AF65-F5344CB8AC3E}">
        <p14:creationId xmlns:p14="http://schemas.microsoft.com/office/powerpoint/2010/main" val="779364022"/>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1200" dirty="0" smtClean="0"/>
              <a:t/>
            </a:r>
            <a:br>
              <a:rPr lang="en-GB" sz="1200" dirty="0" smtClean="0"/>
            </a:br>
            <a:r>
              <a:rPr lang="en-GB" sz="3600" dirty="0" smtClean="0"/>
              <a:t>Describing bar graph activity – example 4</a:t>
            </a:r>
            <a:r>
              <a:rPr lang="en-GB" sz="3600" dirty="0"/>
              <a:t/>
            </a:r>
            <a:br>
              <a:rPr lang="en-GB" sz="3600" dirty="0"/>
            </a:br>
            <a:r>
              <a:rPr lang="en-GB" sz="1200" dirty="0" smtClean="0"/>
              <a:t/>
            </a:r>
            <a:br>
              <a:rPr lang="en-GB" sz="1200" dirty="0" smtClean="0"/>
            </a:br>
            <a:r>
              <a:rPr lang="en-GB" sz="1200" dirty="0" smtClean="0"/>
              <a:t>https</a:t>
            </a:r>
            <a:r>
              <a:rPr lang="en-GB" sz="1200" dirty="0"/>
              <a:t>://learnenglishteens.britishcouncil.org/skills/writing/upper-intermediate-b2-writing/writing-about-bar-chart</a:t>
            </a:r>
          </a:p>
        </p:txBody>
      </p:sp>
      <p:sp>
        <p:nvSpPr>
          <p:cNvPr id="3" name="Text Placeholder 2"/>
          <p:cNvSpPr>
            <a:spLocks noGrp="1"/>
          </p:cNvSpPr>
          <p:nvPr>
            <p:ph type="body" idx="1"/>
          </p:nvPr>
        </p:nvSpPr>
        <p:spPr/>
        <p:txBody>
          <a:bodyPr/>
          <a:lstStyle/>
          <a:p>
            <a:r>
              <a:rPr lang="en-GB" dirty="0" smtClean="0"/>
              <a:t>4</a:t>
            </a:r>
            <a:endParaRPr lang="en-GB" dirty="0"/>
          </a:p>
        </p:txBody>
      </p:sp>
      <p:sp>
        <p:nvSpPr>
          <p:cNvPr id="5" name="Text Placeholder 4"/>
          <p:cNvSpPr>
            <a:spLocks noGrp="1"/>
          </p:cNvSpPr>
          <p:nvPr>
            <p:ph type="body" sz="quarter" idx="3"/>
          </p:nvPr>
        </p:nvSpPr>
        <p:spPr/>
        <p:txBody>
          <a:bodyPr>
            <a:normAutofit fontScale="25000" lnSpcReduction="20000"/>
          </a:bodyPr>
          <a:lstStyle/>
          <a:p>
            <a:endParaRPr lang="en-GB" dirty="0" smtClean="0"/>
          </a:p>
          <a:p>
            <a:endParaRPr lang="en-GB" dirty="0"/>
          </a:p>
          <a:p>
            <a:endParaRPr lang="en-GB" dirty="0" smtClean="0"/>
          </a:p>
          <a:p>
            <a:endParaRPr lang="en-GB" dirty="0" smtClean="0"/>
          </a:p>
          <a:p>
            <a:endParaRPr lang="en-GB" dirty="0" smtClean="0"/>
          </a:p>
          <a:p>
            <a:endParaRPr lang="en-GB" dirty="0"/>
          </a:p>
          <a:p>
            <a:endParaRPr lang="en-GB" dirty="0" smtClean="0"/>
          </a:p>
          <a:p>
            <a:r>
              <a:rPr lang="en-GB" dirty="0" smtClean="0"/>
              <a:t>:- </a:t>
            </a:r>
            <a:endParaRPr lang="en-GB" dirty="0"/>
          </a:p>
          <a:p>
            <a:r>
              <a:rPr lang="en-GB" sz="6400" dirty="0"/>
              <a:t>Select the best way to describe what is happening in this graph, from the 7 alternatives below:- </a:t>
            </a:r>
          </a:p>
          <a:p>
            <a:endParaRPr lang="en-GB" dirty="0"/>
          </a:p>
          <a:p>
            <a:endParaRPr lang="en-GB" dirty="0"/>
          </a:p>
        </p:txBody>
      </p:sp>
      <p:sp>
        <p:nvSpPr>
          <p:cNvPr id="6" name="Content Placeholder 5"/>
          <p:cNvSpPr>
            <a:spLocks noGrp="1"/>
          </p:cNvSpPr>
          <p:nvPr>
            <p:ph sz="quarter" idx="4"/>
          </p:nvPr>
        </p:nvSpPr>
        <p:spPr/>
        <p:txBody>
          <a:bodyPr/>
          <a:lstStyle/>
          <a:p>
            <a:pPr lvl="0"/>
            <a:r>
              <a:rPr lang="en-GB" dirty="0"/>
              <a:t>a sharp rise</a:t>
            </a:r>
          </a:p>
          <a:p>
            <a:pPr lvl="0"/>
            <a:r>
              <a:rPr lang="en-GB" dirty="0"/>
              <a:t>a steady fall</a:t>
            </a:r>
          </a:p>
          <a:p>
            <a:pPr lvl="0"/>
            <a:r>
              <a:rPr lang="en-GB" dirty="0"/>
              <a:t>a slight fall</a:t>
            </a:r>
          </a:p>
          <a:p>
            <a:pPr lvl="0"/>
            <a:r>
              <a:rPr lang="en-GB" dirty="0"/>
              <a:t>a sharp fall</a:t>
            </a:r>
          </a:p>
          <a:p>
            <a:pPr lvl="0"/>
            <a:r>
              <a:rPr lang="en-GB" dirty="0"/>
              <a:t>a slight rise</a:t>
            </a:r>
          </a:p>
          <a:p>
            <a:pPr lvl="0"/>
            <a:r>
              <a:rPr lang="en-GB" dirty="0"/>
              <a:t>a steady rise</a:t>
            </a:r>
          </a:p>
          <a:p>
            <a:pPr lvl="0"/>
            <a:r>
              <a:rPr lang="en-GB" b="1" dirty="0">
                <a:solidFill>
                  <a:srgbClr val="FF0000"/>
                </a:solidFill>
              </a:rPr>
              <a:t>no change</a:t>
            </a:r>
          </a:p>
          <a:p>
            <a:endParaRPr lang="en-GB" dirty="0"/>
          </a:p>
        </p:txBody>
      </p:sp>
      <p:sp>
        <p:nvSpPr>
          <p:cNvPr id="7" name="Slide Number Placeholder 6"/>
          <p:cNvSpPr>
            <a:spLocks noGrp="1"/>
          </p:cNvSpPr>
          <p:nvPr>
            <p:ph type="sldNum" sz="quarter" idx="12"/>
          </p:nvPr>
        </p:nvSpPr>
        <p:spPr/>
        <p:txBody>
          <a:bodyPr/>
          <a:lstStyle/>
          <a:p>
            <a:fld id="{1AA39EEE-4BC5-4251-8E26-D6DC0D15F5A2}" type="slidenum">
              <a:rPr lang="en-GB" smtClean="0"/>
              <a:t>19</a:t>
            </a:fld>
            <a:endParaRPr lang="en-GB"/>
          </a:p>
        </p:txBody>
      </p:sp>
      <p:pic>
        <p:nvPicPr>
          <p:cNvPr id="9" name="Content Placeholder 8" descr="https://gamedata.britishcouncil.org/sites/default/files/attachment/no%20change.jpg"/>
          <p:cNvPicPr>
            <a:picLocks noGrp="1"/>
          </p:cNvPicPr>
          <p:nvPr>
            <p:ph sz="half" idx="2"/>
          </p:nvPr>
        </p:nvPicPr>
        <p:blipFill>
          <a:blip r:embed="rId2">
            <a:extLst>
              <a:ext uri="{28A0092B-C50C-407E-A947-70E740481C1C}">
                <a14:useLocalDpi xmlns:a14="http://schemas.microsoft.com/office/drawing/2010/main" val="0"/>
              </a:ext>
            </a:extLst>
          </a:blip>
          <a:srcRect/>
          <a:stretch>
            <a:fillRect/>
          </a:stretch>
        </p:blipFill>
        <p:spPr bwMode="auto">
          <a:xfrm>
            <a:off x="839788" y="2858530"/>
            <a:ext cx="4786655" cy="3138616"/>
          </a:xfrm>
          <a:prstGeom prst="rect">
            <a:avLst/>
          </a:prstGeom>
          <a:noFill/>
          <a:ln>
            <a:noFill/>
          </a:ln>
        </p:spPr>
      </p:pic>
    </p:spTree>
    <p:extLst>
      <p:ext uri="{BB962C8B-B14F-4D97-AF65-F5344CB8AC3E}">
        <p14:creationId xmlns:p14="http://schemas.microsoft.com/office/powerpoint/2010/main" val="1796312489"/>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3600" dirty="0"/>
              <a:t>Describing bar </a:t>
            </a:r>
            <a:r>
              <a:rPr lang="en-GB" sz="3600" dirty="0" smtClean="0"/>
              <a:t>graph </a:t>
            </a:r>
            <a:r>
              <a:rPr lang="en-GB" sz="3600" dirty="0"/>
              <a:t>activity – example </a:t>
            </a:r>
            <a:r>
              <a:rPr lang="en-GB" sz="3600" dirty="0" smtClean="0"/>
              <a:t>5</a:t>
            </a:r>
            <a:r>
              <a:rPr lang="en-GB" sz="3600" dirty="0"/>
              <a:t/>
            </a:r>
            <a:br>
              <a:rPr lang="en-GB" sz="3600" dirty="0"/>
            </a:br>
            <a:r>
              <a:rPr lang="en-GB" sz="800" dirty="0"/>
              <a:t/>
            </a:r>
            <a:br>
              <a:rPr lang="en-GB" sz="800" dirty="0"/>
            </a:br>
            <a:r>
              <a:rPr lang="en-GB" sz="1200" dirty="0" smtClean="0"/>
              <a:t>https</a:t>
            </a:r>
            <a:r>
              <a:rPr lang="en-GB" sz="1200" dirty="0"/>
              <a:t>://learnenglishteens.britishcouncil.org/skills/writing/upper-intermediate-b2-writing/writing-about-bar-chart</a:t>
            </a:r>
          </a:p>
        </p:txBody>
      </p:sp>
      <p:sp>
        <p:nvSpPr>
          <p:cNvPr id="3" name="Text Placeholder 2"/>
          <p:cNvSpPr>
            <a:spLocks noGrp="1"/>
          </p:cNvSpPr>
          <p:nvPr>
            <p:ph type="body" idx="1"/>
          </p:nvPr>
        </p:nvSpPr>
        <p:spPr/>
        <p:txBody>
          <a:bodyPr/>
          <a:lstStyle/>
          <a:p>
            <a:r>
              <a:rPr lang="en-GB" dirty="0" smtClean="0"/>
              <a:t>5</a:t>
            </a:r>
            <a:endParaRPr lang="en-GB" dirty="0"/>
          </a:p>
        </p:txBody>
      </p:sp>
      <p:sp>
        <p:nvSpPr>
          <p:cNvPr id="5" name="Text Placeholder 4"/>
          <p:cNvSpPr>
            <a:spLocks noGrp="1"/>
          </p:cNvSpPr>
          <p:nvPr>
            <p:ph type="body" sz="quarter" idx="3"/>
          </p:nvPr>
        </p:nvSpPr>
        <p:spPr/>
        <p:txBody>
          <a:bodyPr>
            <a:normAutofit fontScale="25000" lnSpcReduction="20000"/>
          </a:bodyPr>
          <a:lstStyle/>
          <a:p>
            <a:endParaRPr lang="en-GB" dirty="0" smtClean="0"/>
          </a:p>
          <a:p>
            <a:endParaRPr lang="en-GB" dirty="0"/>
          </a:p>
          <a:p>
            <a:endParaRPr lang="en-GB" dirty="0" smtClean="0"/>
          </a:p>
          <a:p>
            <a:r>
              <a:rPr lang="en-GB" sz="6400" dirty="0"/>
              <a:t>Select the best way to describe what is happening in this graph, from the 7 alternatives below:- </a:t>
            </a:r>
          </a:p>
          <a:p>
            <a:endParaRPr lang="en-GB" sz="6400" dirty="0"/>
          </a:p>
        </p:txBody>
      </p:sp>
      <p:sp>
        <p:nvSpPr>
          <p:cNvPr id="6" name="Content Placeholder 5"/>
          <p:cNvSpPr>
            <a:spLocks noGrp="1"/>
          </p:cNvSpPr>
          <p:nvPr>
            <p:ph sz="quarter" idx="4"/>
          </p:nvPr>
        </p:nvSpPr>
        <p:spPr/>
        <p:txBody>
          <a:bodyPr>
            <a:normAutofit/>
          </a:bodyPr>
          <a:lstStyle/>
          <a:p>
            <a:pPr lvl="0"/>
            <a:r>
              <a:rPr lang="en-GB" dirty="0"/>
              <a:t>a sharp rise</a:t>
            </a:r>
          </a:p>
          <a:p>
            <a:pPr lvl="0"/>
            <a:r>
              <a:rPr lang="en-GB" dirty="0"/>
              <a:t>a steady fall</a:t>
            </a:r>
          </a:p>
          <a:p>
            <a:pPr lvl="0"/>
            <a:r>
              <a:rPr lang="en-GB" dirty="0"/>
              <a:t>a slight fall</a:t>
            </a:r>
          </a:p>
          <a:p>
            <a:pPr lvl="0"/>
            <a:r>
              <a:rPr lang="en-GB" b="1" dirty="0">
                <a:solidFill>
                  <a:srgbClr val="FF0000"/>
                </a:solidFill>
              </a:rPr>
              <a:t>a sharp </a:t>
            </a:r>
            <a:r>
              <a:rPr lang="en-GB" b="1" smtClean="0">
                <a:solidFill>
                  <a:srgbClr val="FF0000"/>
                </a:solidFill>
              </a:rPr>
              <a:t>fall/a dramatic fall</a:t>
            </a:r>
            <a:endParaRPr lang="en-GB" b="1" dirty="0">
              <a:solidFill>
                <a:srgbClr val="FF0000"/>
              </a:solidFill>
            </a:endParaRPr>
          </a:p>
          <a:p>
            <a:pPr lvl="0"/>
            <a:r>
              <a:rPr lang="en-GB" dirty="0"/>
              <a:t>a slight rise</a:t>
            </a:r>
          </a:p>
          <a:p>
            <a:pPr lvl="0"/>
            <a:r>
              <a:rPr lang="en-GB" dirty="0"/>
              <a:t>a steady rise</a:t>
            </a:r>
          </a:p>
          <a:p>
            <a:pPr lvl="0"/>
            <a:r>
              <a:rPr lang="en-GB" dirty="0"/>
              <a:t>no change</a:t>
            </a:r>
          </a:p>
          <a:p>
            <a:endParaRPr lang="en-GB" dirty="0"/>
          </a:p>
        </p:txBody>
      </p:sp>
      <p:sp>
        <p:nvSpPr>
          <p:cNvPr id="7" name="Slide Number Placeholder 6"/>
          <p:cNvSpPr>
            <a:spLocks noGrp="1"/>
          </p:cNvSpPr>
          <p:nvPr>
            <p:ph type="sldNum" sz="quarter" idx="12"/>
          </p:nvPr>
        </p:nvSpPr>
        <p:spPr/>
        <p:txBody>
          <a:bodyPr/>
          <a:lstStyle/>
          <a:p>
            <a:fld id="{1AA39EEE-4BC5-4251-8E26-D6DC0D15F5A2}" type="slidenum">
              <a:rPr lang="en-GB" smtClean="0"/>
              <a:t>20</a:t>
            </a:fld>
            <a:endParaRPr lang="en-GB"/>
          </a:p>
        </p:txBody>
      </p:sp>
      <p:pic>
        <p:nvPicPr>
          <p:cNvPr id="9" name="Content Placeholder 8" descr="https://gamedata.britishcouncil.org/sites/default/files/attachment/a%20sharp%20fall_0.jpg"/>
          <p:cNvPicPr>
            <a:picLocks noGrp="1"/>
          </p:cNvPicPr>
          <p:nvPr>
            <p:ph sz="half" idx="2"/>
          </p:nvPr>
        </p:nvPicPr>
        <p:blipFill>
          <a:blip r:embed="rId2">
            <a:extLst>
              <a:ext uri="{28A0092B-C50C-407E-A947-70E740481C1C}">
                <a14:useLocalDpi xmlns:a14="http://schemas.microsoft.com/office/drawing/2010/main" val="0"/>
              </a:ext>
            </a:extLst>
          </a:blip>
          <a:srcRect/>
          <a:stretch>
            <a:fillRect/>
          </a:stretch>
        </p:blipFill>
        <p:spPr bwMode="auto">
          <a:xfrm>
            <a:off x="1309816" y="2505074"/>
            <a:ext cx="4151869" cy="3582687"/>
          </a:xfrm>
          <a:prstGeom prst="rect">
            <a:avLst/>
          </a:prstGeom>
          <a:noFill/>
          <a:ln>
            <a:noFill/>
          </a:ln>
        </p:spPr>
      </p:pic>
    </p:spTree>
    <p:extLst>
      <p:ext uri="{BB962C8B-B14F-4D97-AF65-F5344CB8AC3E}">
        <p14:creationId xmlns:p14="http://schemas.microsoft.com/office/powerpoint/2010/main" val="952525291"/>
      </p:ext>
    </p:extLst>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3600" dirty="0" smtClean="0"/>
              <a:t>Describing bar graph activity </a:t>
            </a:r>
            <a:r>
              <a:rPr lang="en-GB" sz="3600" dirty="0"/>
              <a:t>– </a:t>
            </a:r>
            <a:r>
              <a:rPr lang="en-GB" sz="3600" dirty="0" smtClean="0"/>
              <a:t>example 6</a:t>
            </a:r>
            <a:r>
              <a:rPr lang="en-GB" sz="3600" dirty="0"/>
              <a:t/>
            </a:r>
            <a:br>
              <a:rPr lang="en-GB" sz="3600" dirty="0"/>
            </a:br>
            <a:r>
              <a:rPr lang="en-GB" sz="1200" dirty="0" smtClean="0"/>
              <a:t/>
            </a:r>
            <a:br>
              <a:rPr lang="en-GB" sz="1200" dirty="0" smtClean="0"/>
            </a:br>
            <a:r>
              <a:rPr lang="en-GB" sz="1200" dirty="0" smtClean="0"/>
              <a:t>https</a:t>
            </a:r>
            <a:r>
              <a:rPr lang="en-GB" sz="1200" dirty="0"/>
              <a:t>://learnenglishteens.britishcouncil.org/skills/writing/upper-intermediate-b2-writing/writing-about-bar-chart</a:t>
            </a:r>
          </a:p>
        </p:txBody>
      </p:sp>
      <p:sp>
        <p:nvSpPr>
          <p:cNvPr id="3" name="Text Placeholder 2"/>
          <p:cNvSpPr>
            <a:spLocks noGrp="1"/>
          </p:cNvSpPr>
          <p:nvPr>
            <p:ph type="body" idx="1"/>
          </p:nvPr>
        </p:nvSpPr>
        <p:spPr/>
        <p:txBody>
          <a:bodyPr/>
          <a:lstStyle/>
          <a:p>
            <a:r>
              <a:rPr lang="en-GB" dirty="0" smtClean="0"/>
              <a:t>6</a:t>
            </a:r>
            <a:endParaRPr lang="en-GB" dirty="0"/>
          </a:p>
        </p:txBody>
      </p:sp>
      <p:sp>
        <p:nvSpPr>
          <p:cNvPr id="5" name="Text Placeholder 4"/>
          <p:cNvSpPr>
            <a:spLocks noGrp="1"/>
          </p:cNvSpPr>
          <p:nvPr>
            <p:ph type="body" sz="quarter" idx="3"/>
          </p:nvPr>
        </p:nvSpPr>
        <p:spPr/>
        <p:txBody>
          <a:bodyPr>
            <a:normAutofit fontScale="25000" lnSpcReduction="20000"/>
          </a:bodyPr>
          <a:lstStyle/>
          <a:p>
            <a:endParaRPr lang="en-GB" dirty="0" smtClean="0"/>
          </a:p>
          <a:p>
            <a:endParaRPr lang="en-GB" dirty="0"/>
          </a:p>
          <a:p>
            <a:endParaRPr lang="en-GB" dirty="0" smtClean="0"/>
          </a:p>
          <a:p>
            <a:r>
              <a:rPr lang="en-GB" sz="6400" dirty="0"/>
              <a:t>Select the best way to describe what is happening in this graph, from the 7 alternatives below:- </a:t>
            </a:r>
          </a:p>
          <a:p>
            <a:endParaRPr lang="en-GB" sz="4900" dirty="0"/>
          </a:p>
        </p:txBody>
      </p:sp>
      <p:sp>
        <p:nvSpPr>
          <p:cNvPr id="6" name="Content Placeholder 5"/>
          <p:cNvSpPr>
            <a:spLocks noGrp="1"/>
          </p:cNvSpPr>
          <p:nvPr>
            <p:ph sz="quarter" idx="4"/>
          </p:nvPr>
        </p:nvSpPr>
        <p:spPr/>
        <p:txBody>
          <a:bodyPr/>
          <a:lstStyle/>
          <a:p>
            <a:pPr lvl="0"/>
            <a:r>
              <a:rPr lang="en-GB" dirty="0"/>
              <a:t>a sharp rise</a:t>
            </a:r>
          </a:p>
          <a:p>
            <a:pPr lvl="0"/>
            <a:r>
              <a:rPr lang="en-GB" dirty="0"/>
              <a:t>a steady fall</a:t>
            </a:r>
          </a:p>
          <a:p>
            <a:pPr lvl="0"/>
            <a:r>
              <a:rPr lang="en-GB" dirty="0"/>
              <a:t>a slight </a:t>
            </a:r>
            <a:r>
              <a:rPr lang="en-GB" dirty="0" smtClean="0"/>
              <a:t>fall</a:t>
            </a:r>
            <a:endParaRPr lang="en-GB" dirty="0"/>
          </a:p>
          <a:p>
            <a:pPr lvl="0"/>
            <a:r>
              <a:rPr lang="en-GB" dirty="0"/>
              <a:t>a sharp fall</a:t>
            </a:r>
          </a:p>
          <a:p>
            <a:pPr lvl="0"/>
            <a:r>
              <a:rPr lang="en-GB" dirty="0"/>
              <a:t>a slight rise</a:t>
            </a:r>
          </a:p>
          <a:p>
            <a:pPr lvl="0"/>
            <a:r>
              <a:rPr lang="en-GB" dirty="0"/>
              <a:t>a steady rise</a:t>
            </a:r>
          </a:p>
          <a:p>
            <a:pPr lvl="0"/>
            <a:r>
              <a:rPr lang="en-GB" dirty="0"/>
              <a:t>no change</a:t>
            </a:r>
          </a:p>
          <a:p>
            <a:endParaRPr lang="en-GB" dirty="0"/>
          </a:p>
        </p:txBody>
      </p:sp>
      <p:sp>
        <p:nvSpPr>
          <p:cNvPr id="7" name="Slide Number Placeholder 6"/>
          <p:cNvSpPr>
            <a:spLocks noGrp="1"/>
          </p:cNvSpPr>
          <p:nvPr>
            <p:ph type="sldNum" sz="quarter" idx="12"/>
          </p:nvPr>
        </p:nvSpPr>
        <p:spPr/>
        <p:txBody>
          <a:bodyPr/>
          <a:lstStyle/>
          <a:p>
            <a:fld id="{1AA39EEE-4BC5-4251-8E26-D6DC0D15F5A2}" type="slidenum">
              <a:rPr lang="en-GB" smtClean="0"/>
              <a:t>21</a:t>
            </a:fld>
            <a:endParaRPr lang="en-GB"/>
          </a:p>
        </p:txBody>
      </p:sp>
      <p:pic>
        <p:nvPicPr>
          <p:cNvPr id="9" name="Content Placeholder 8" descr="https://gamedata.britishcouncil.org/sites/default/files/attachment/a%20slight%20fall.jpg"/>
          <p:cNvPicPr>
            <a:picLocks noGrp="1"/>
          </p:cNvPicPr>
          <p:nvPr>
            <p:ph sz="half" idx="2"/>
          </p:nvPr>
        </p:nvPicPr>
        <p:blipFill>
          <a:blip r:embed="rId2">
            <a:extLst>
              <a:ext uri="{28A0092B-C50C-407E-A947-70E740481C1C}">
                <a14:useLocalDpi xmlns:a14="http://schemas.microsoft.com/office/drawing/2010/main" val="0"/>
              </a:ext>
            </a:extLst>
          </a:blip>
          <a:srcRect/>
          <a:stretch>
            <a:fillRect/>
          </a:stretch>
        </p:blipFill>
        <p:spPr bwMode="auto">
          <a:xfrm>
            <a:off x="1598142" y="2505075"/>
            <a:ext cx="3764690" cy="3533260"/>
          </a:xfrm>
          <a:prstGeom prst="rect">
            <a:avLst/>
          </a:prstGeom>
          <a:noFill/>
          <a:ln>
            <a:noFill/>
          </a:ln>
        </p:spPr>
      </p:pic>
    </p:spTree>
    <p:extLst>
      <p:ext uri="{BB962C8B-B14F-4D97-AF65-F5344CB8AC3E}">
        <p14:creationId xmlns:p14="http://schemas.microsoft.com/office/powerpoint/2010/main" val="1439359073"/>
      </p:ext>
    </p:extLst>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1200" dirty="0" smtClean="0"/>
              <a:t/>
            </a:r>
            <a:br>
              <a:rPr lang="en-GB" sz="1200" dirty="0" smtClean="0"/>
            </a:br>
            <a:r>
              <a:rPr lang="en-GB" sz="3600" dirty="0"/>
              <a:t>Describing bar </a:t>
            </a:r>
            <a:r>
              <a:rPr lang="en-GB" sz="3600" dirty="0" smtClean="0"/>
              <a:t>graph </a:t>
            </a:r>
            <a:r>
              <a:rPr lang="en-GB" sz="3600" dirty="0"/>
              <a:t>activity – example </a:t>
            </a:r>
            <a:r>
              <a:rPr lang="en-GB" sz="3600" dirty="0" smtClean="0"/>
              <a:t>7</a:t>
            </a:r>
            <a:r>
              <a:rPr lang="en-GB" sz="3600" dirty="0"/>
              <a:t/>
            </a:r>
            <a:br>
              <a:rPr lang="en-GB" sz="3600" dirty="0"/>
            </a:br>
            <a:r>
              <a:rPr lang="en-GB" sz="1200" dirty="0" smtClean="0"/>
              <a:t>https</a:t>
            </a:r>
            <a:r>
              <a:rPr lang="en-GB" sz="1200" dirty="0"/>
              <a:t>://learnenglishteens.britishcouncil.org/skills/writing/upper-intermediate-b2-writing/writing-about-bar-chart</a:t>
            </a:r>
          </a:p>
        </p:txBody>
      </p:sp>
      <p:sp>
        <p:nvSpPr>
          <p:cNvPr id="3" name="Text Placeholder 2"/>
          <p:cNvSpPr>
            <a:spLocks noGrp="1"/>
          </p:cNvSpPr>
          <p:nvPr>
            <p:ph type="body" idx="1"/>
          </p:nvPr>
        </p:nvSpPr>
        <p:spPr/>
        <p:txBody>
          <a:bodyPr/>
          <a:lstStyle/>
          <a:p>
            <a:r>
              <a:rPr lang="en-GB" dirty="0" smtClean="0"/>
              <a:t>7</a:t>
            </a:r>
            <a:endParaRPr lang="en-GB" dirty="0"/>
          </a:p>
        </p:txBody>
      </p:sp>
      <p:sp>
        <p:nvSpPr>
          <p:cNvPr id="5" name="Text Placeholder 4"/>
          <p:cNvSpPr>
            <a:spLocks noGrp="1"/>
          </p:cNvSpPr>
          <p:nvPr>
            <p:ph type="body" sz="quarter" idx="3"/>
          </p:nvPr>
        </p:nvSpPr>
        <p:spPr/>
        <p:txBody>
          <a:bodyPr>
            <a:normAutofit fontScale="70000" lnSpcReduction="20000"/>
          </a:bodyPr>
          <a:lstStyle/>
          <a:p>
            <a:endParaRPr lang="en-GB" dirty="0" smtClean="0"/>
          </a:p>
          <a:p>
            <a:r>
              <a:rPr lang="en-GB" sz="2600" dirty="0" smtClean="0"/>
              <a:t>Select the best way to describe what is happening in this graph, from the 7 alternatives below:- </a:t>
            </a:r>
          </a:p>
          <a:p>
            <a:endParaRPr lang="en-GB" dirty="0"/>
          </a:p>
        </p:txBody>
      </p:sp>
      <p:sp>
        <p:nvSpPr>
          <p:cNvPr id="6" name="Content Placeholder 5"/>
          <p:cNvSpPr>
            <a:spLocks noGrp="1"/>
          </p:cNvSpPr>
          <p:nvPr>
            <p:ph sz="quarter" idx="4"/>
          </p:nvPr>
        </p:nvSpPr>
        <p:spPr/>
        <p:txBody>
          <a:bodyPr/>
          <a:lstStyle/>
          <a:p>
            <a:pPr lvl="0"/>
            <a:r>
              <a:rPr lang="en-GB" dirty="0"/>
              <a:t>a sharp rise</a:t>
            </a:r>
          </a:p>
          <a:p>
            <a:pPr lvl="0"/>
            <a:r>
              <a:rPr lang="en-GB" dirty="0"/>
              <a:t>a steady fall</a:t>
            </a:r>
          </a:p>
          <a:p>
            <a:pPr lvl="0"/>
            <a:r>
              <a:rPr lang="en-GB" dirty="0"/>
              <a:t>a slight fall</a:t>
            </a:r>
          </a:p>
          <a:p>
            <a:pPr lvl="0"/>
            <a:r>
              <a:rPr lang="en-GB" dirty="0"/>
              <a:t>a sharp fall</a:t>
            </a:r>
          </a:p>
          <a:p>
            <a:pPr lvl="0"/>
            <a:r>
              <a:rPr lang="en-GB" dirty="0"/>
              <a:t>a slight rise</a:t>
            </a:r>
          </a:p>
          <a:p>
            <a:pPr lvl="0"/>
            <a:r>
              <a:rPr lang="en-GB" dirty="0"/>
              <a:t>a steady rise</a:t>
            </a:r>
          </a:p>
          <a:p>
            <a:pPr lvl="0"/>
            <a:r>
              <a:rPr lang="en-GB" dirty="0"/>
              <a:t>no change</a:t>
            </a:r>
          </a:p>
          <a:p>
            <a:endParaRPr lang="en-GB" dirty="0"/>
          </a:p>
        </p:txBody>
      </p:sp>
      <p:sp>
        <p:nvSpPr>
          <p:cNvPr id="7" name="Slide Number Placeholder 6"/>
          <p:cNvSpPr>
            <a:spLocks noGrp="1"/>
          </p:cNvSpPr>
          <p:nvPr>
            <p:ph type="sldNum" sz="quarter" idx="12"/>
          </p:nvPr>
        </p:nvSpPr>
        <p:spPr/>
        <p:txBody>
          <a:bodyPr/>
          <a:lstStyle/>
          <a:p>
            <a:fld id="{1AA39EEE-4BC5-4251-8E26-D6DC0D15F5A2}" type="slidenum">
              <a:rPr lang="en-GB" smtClean="0"/>
              <a:t>22</a:t>
            </a:fld>
            <a:endParaRPr lang="en-GB"/>
          </a:p>
        </p:txBody>
      </p:sp>
      <p:pic>
        <p:nvPicPr>
          <p:cNvPr id="9" name="Content Placeholder 8" descr="https://gamedata.britishcouncil.org/sites/default/files/attachment/a%20steady%20fall.jpg"/>
          <p:cNvPicPr>
            <a:picLocks noGrp="1"/>
          </p:cNvPicPr>
          <p:nvPr>
            <p:ph sz="half" idx="2"/>
          </p:nvPr>
        </p:nvPicPr>
        <p:blipFill>
          <a:blip r:embed="rId2">
            <a:extLst>
              <a:ext uri="{28A0092B-C50C-407E-A947-70E740481C1C}">
                <a14:useLocalDpi xmlns:a14="http://schemas.microsoft.com/office/drawing/2010/main" val="0"/>
              </a:ext>
            </a:extLst>
          </a:blip>
          <a:srcRect/>
          <a:stretch>
            <a:fillRect/>
          </a:stretch>
        </p:blipFill>
        <p:spPr bwMode="auto">
          <a:xfrm>
            <a:off x="1488390" y="2505075"/>
            <a:ext cx="3693210" cy="3393218"/>
          </a:xfrm>
          <a:prstGeom prst="rect">
            <a:avLst/>
          </a:prstGeom>
          <a:noFill/>
          <a:ln>
            <a:noFill/>
          </a:ln>
        </p:spPr>
      </p:pic>
    </p:spTree>
    <p:extLst>
      <p:ext uri="{BB962C8B-B14F-4D97-AF65-F5344CB8AC3E}">
        <p14:creationId xmlns:p14="http://schemas.microsoft.com/office/powerpoint/2010/main" val="778661882"/>
      </p:ext>
    </p:extLst>
  </p:cSld>
  <p:clrMapOvr>
    <a:masterClrMapping/>
  </p:clrMapOvr>
  <p:timing>
    <p:tnLst>
      <p:par>
        <p:cTn id="1" dur="indefinite" restart="never" nodeType="tmRoot"/>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408</TotalTime>
  <Words>1905</Words>
  <Application>Microsoft Office PowerPoint</Application>
  <PresentationFormat>Widescreen</PresentationFormat>
  <Paragraphs>376</Paragraphs>
  <Slides>22</Slides>
  <Notes>1</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22</vt:i4>
      </vt:variant>
    </vt:vector>
  </HeadingPairs>
  <TitlesOfParts>
    <vt:vector size="27" baseType="lpstr">
      <vt:lpstr>Arial</vt:lpstr>
      <vt:lpstr>Calibri</vt:lpstr>
      <vt:lpstr>Calibri Light</vt:lpstr>
      <vt:lpstr>Times New Roman</vt:lpstr>
      <vt:lpstr>Office Theme</vt:lpstr>
      <vt:lpstr>           </vt:lpstr>
      <vt:lpstr>Structure of presentation</vt:lpstr>
      <vt:lpstr>What is meant by the term factual description?</vt:lpstr>
      <vt:lpstr>When do factual descriptions need to be used? </vt:lpstr>
      <vt:lpstr>Example of a text accompanying a table</vt:lpstr>
      <vt:lpstr>Example of a text accompanying a graph</vt:lpstr>
      <vt:lpstr>Example of a text accompanying a Gantt chart</vt:lpstr>
      <vt:lpstr> Specific language focus on percentages, decimals, and fractions  </vt:lpstr>
      <vt:lpstr> The types of language used for factual descriptions    </vt:lpstr>
      <vt:lpstr> The types of language used for factual descriptions    </vt:lpstr>
      <vt:lpstr> The types of language used for factual descriptions    </vt:lpstr>
      <vt:lpstr> The types of language used for factual descriptions    </vt:lpstr>
      <vt:lpstr>Describing percentages</vt:lpstr>
      <vt:lpstr>Comparing between categories</vt:lpstr>
      <vt:lpstr>Describing trends</vt:lpstr>
      <vt:lpstr>Describing bar graph activity- Example 1   https://learnenglishteens.britishcouncil.org/skills/writing/upper-intermediate-b2-writing/writing-about-bar-chart</vt:lpstr>
      <vt:lpstr>Describing bar graph activity- Example 2  https://learnenglishteens.britishcouncil.org/skills/writing/upper-intermediate-b2-writing/writing-about-bar-chart</vt:lpstr>
      <vt:lpstr> Describing bar graph activity- Example 3  https://learnenglishteens.britishcouncil.org/skills/writing/upper-intermediate-b2-writing/writing-about-bar-chart</vt:lpstr>
      <vt:lpstr> Describing bar graph activity – example 4  https://learnenglishteens.britishcouncil.org/skills/writing/upper-intermediate-b2-writing/writing-about-bar-chart</vt:lpstr>
      <vt:lpstr>Describing bar graph activity – example 5  https://learnenglishteens.britishcouncil.org/skills/writing/upper-intermediate-b2-writing/writing-about-bar-chart</vt:lpstr>
      <vt:lpstr>Describing bar graph activity – example 6  https://learnenglishteens.britishcouncil.org/skills/writing/upper-intermediate-b2-writing/writing-about-bar-chart</vt:lpstr>
      <vt:lpstr> Describing bar graph activity – example 7 https://learnenglishteens.britishcouncil.org/skills/writing/upper-intermediate-b2-writing/writing-about-bar-chart</vt:lpstr>
    </vt:vector>
  </TitlesOfParts>
  <Company>University of Wales Trinity Saint David</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title>
  <dc:creator>David Charles Williams (International Centre)</dc:creator>
  <cp:lastModifiedBy>David Charles Williams (International Centre)</cp:lastModifiedBy>
  <cp:revision>116</cp:revision>
  <dcterms:created xsi:type="dcterms:W3CDTF">2021-01-10T12:52:42Z</dcterms:created>
  <dcterms:modified xsi:type="dcterms:W3CDTF">2021-01-22T09:33:10Z</dcterms:modified>
</cp:coreProperties>
</file>