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303" r:id="rId4"/>
    <p:sldId id="304" r:id="rId5"/>
    <p:sldId id="302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307" r:id="rId14"/>
    <p:sldId id="305" r:id="rId15"/>
    <p:sldId id="306" r:id="rId16"/>
    <p:sldId id="267" r:id="rId17"/>
    <p:sldId id="268" r:id="rId18"/>
    <p:sldId id="270" r:id="rId19"/>
    <p:sldId id="271" r:id="rId20"/>
    <p:sldId id="274" r:id="rId21"/>
    <p:sldId id="275" r:id="rId22"/>
    <p:sldId id="277" r:id="rId23"/>
    <p:sldId id="278" r:id="rId24"/>
    <p:sldId id="279" r:id="rId25"/>
    <p:sldId id="281" r:id="rId26"/>
    <p:sldId id="288" r:id="rId27"/>
    <p:sldId id="299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275"/>
    <p:restoredTop sz="94643"/>
  </p:normalViewPr>
  <p:slideViewPr>
    <p:cSldViewPr snapToGrid="0" snapToObjects="1">
      <p:cViewPr>
        <p:scale>
          <a:sx n="94" d="100"/>
          <a:sy n="94" d="100"/>
        </p:scale>
        <p:origin x="148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presProps" Target="presProps.xml"/><Relationship Id="rId30" Type="http://schemas.openxmlformats.org/officeDocument/2006/relationships/viewProps" Target="viewProps.xml"/><Relationship Id="rId31" Type="http://schemas.openxmlformats.org/officeDocument/2006/relationships/theme" Target="theme/theme1.xml"/><Relationship Id="rId3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3/5/19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3/5/19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2000"/>
            </a:lvl6pPr>
            <a:lvl7pPr marL="2055813" indent="-344488">
              <a:defRPr sz="2000"/>
            </a:lvl7pPr>
            <a:lvl8pPr marL="2055813" indent="-344488">
              <a:defRPr sz="2000"/>
            </a:lvl8pPr>
            <a:lvl9pPr marL="2055813" indent="-344488">
              <a:defRPr sz="20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x-non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x-non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8D62949B-8D83-8E4B-A210-990E9B1F3F46}" type="slidenum">
              <a:rPr lang="en-GB" altLang="x-none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1243686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0FAA508-F0CD-46EA-95FB-26B559A0B5D9}" type="datetimeFigureOut">
              <a:rPr lang="en-US" smtClean="0"/>
              <a:t>3/5/19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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image" Target="../media/image2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1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4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692811"/>
            <a:ext cx="8915400" cy="2342332"/>
          </a:xfrm>
        </p:spPr>
        <p:txBody>
          <a:bodyPr>
            <a:normAutofit/>
          </a:bodyPr>
          <a:lstStyle/>
          <a:p>
            <a:r>
              <a:rPr lang="en-US" dirty="0" smtClean="0"/>
              <a:t>Assessing Health &amp; Functional Fitness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RESPIRATORY HEALTH, INTERPRETING DATA AND REPORTS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4045049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NZ" altLang="x-none"/>
              <a:t>Lung Function Testing (PFTs)</a:t>
            </a:r>
            <a:endParaRPr lang="en-GB" altLang="x-none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altLang="x-none" sz="2800" dirty="0"/>
              <a:t>Spirometry </a:t>
            </a:r>
            <a:r>
              <a:rPr lang="en-GB" altLang="x-none" sz="2800" dirty="0" smtClean="0"/>
              <a:t>(FV loop spirometry, dynamic lung volumes</a:t>
            </a:r>
            <a:r>
              <a:rPr lang="en-GB" altLang="x-none" sz="2800" dirty="0"/>
              <a:t>)</a:t>
            </a:r>
          </a:p>
          <a:p>
            <a:r>
              <a:rPr lang="en-GB" altLang="x-none" sz="2800" dirty="0"/>
              <a:t>Reversibility testing</a:t>
            </a:r>
          </a:p>
          <a:p>
            <a:r>
              <a:rPr lang="en-GB" altLang="x-none" sz="2800" dirty="0"/>
              <a:t>Bronchial challenge testing</a:t>
            </a:r>
          </a:p>
          <a:p>
            <a:r>
              <a:rPr lang="en-GB" altLang="x-none" sz="2800" dirty="0"/>
              <a:t>Static lung volumes (TLC, FRC)</a:t>
            </a:r>
          </a:p>
          <a:p>
            <a:r>
              <a:rPr lang="en-GB" altLang="x-none" sz="2800" dirty="0"/>
              <a:t>Gas Transfer (DL</a:t>
            </a:r>
            <a:r>
              <a:rPr lang="en-GB" altLang="x-none" sz="2800" baseline="-25000" dirty="0"/>
              <a:t>CO</a:t>
            </a:r>
            <a:r>
              <a:rPr lang="en-GB" altLang="x-none" sz="2800" dirty="0"/>
              <a:t>, TL</a:t>
            </a:r>
            <a:r>
              <a:rPr lang="en-GB" altLang="x-none" sz="2800" baseline="-25000" dirty="0"/>
              <a:t>CO </a:t>
            </a:r>
            <a:r>
              <a:rPr lang="en-GB" altLang="x-none" sz="2800" dirty="0"/>
              <a:t>Transfer factor, K</a:t>
            </a:r>
            <a:r>
              <a:rPr lang="en-GB" altLang="x-none" sz="2800" baseline="-25000" dirty="0"/>
              <a:t>CO,</a:t>
            </a:r>
            <a:r>
              <a:rPr lang="en-GB" altLang="x-none" sz="2800" dirty="0"/>
              <a:t> )</a:t>
            </a:r>
          </a:p>
          <a:p>
            <a:r>
              <a:rPr lang="en-GB" altLang="x-none" sz="2800" dirty="0"/>
              <a:t>Maximal respiratory pressures (Mouth pressures)</a:t>
            </a:r>
          </a:p>
          <a:p>
            <a:r>
              <a:rPr lang="en-GB" altLang="x-none" sz="2800" dirty="0"/>
              <a:t>CPEST (Cardiopulmonary exercise test)</a:t>
            </a:r>
          </a:p>
        </p:txBody>
      </p:sp>
    </p:spTree>
    <p:extLst>
      <p:ext uri="{BB962C8B-B14F-4D97-AF65-F5344CB8AC3E}">
        <p14:creationId xmlns:p14="http://schemas.microsoft.com/office/powerpoint/2010/main" val="1710436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Indications for Spirometry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Evaluate respiratory health</a:t>
            </a:r>
          </a:p>
          <a:p>
            <a:r>
              <a:rPr lang="en-US" dirty="0" smtClean="0"/>
              <a:t>Determine the presence and severity of a lung defect or dysfunction</a:t>
            </a:r>
          </a:p>
          <a:p>
            <a:r>
              <a:rPr lang="en-US" dirty="0" smtClean="0"/>
              <a:t>Monitor progress of lung conditions</a:t>
            </a:r>
          </a:p>
          <a:p>
            <a:r>
              <a:rPr lang="en-US" dirty="0" smtClean="0"/>
              <a:t>Assess efficacy of interventions on parameters of lung function</a:t>
            </a:r>
          </a:p>
          <a:p>
            <a:r>
              <a:rPr lang="en-US" dirty="0" smtClean="0"/>
              <a:t>For research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420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ContraIndications</a:t>
            </a:r>
            <a:r>
              <a:rPr lang="en-US" dirty="0" smtClean="0"/>
              <a:t> for Spirometry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9582" y="2158833"/>
            <a:ext cx="7610476" cy="4419387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It can generate high intra-thoracic pressures therefore anyone with the following conditions should be excluded:</a:t>
            </a:r>
          </a:p>
          <a:p>
            <a:pPr lvl="1"/>
            <a:r>
              <a:rPr lang="en-US" dirty="0" smtClean="0"/>
              <a:t>Thoracic/abdominal surgery</a:t>
            </a:r>
          </a:p>
          <a:p>
            <a:pPr lvl="1"/>
            <a:r>
              <a:rPr lang="en-US" dirty="0" smtClean="0"/>
              <a:t>Brain, eye, ear, nose, throat surgery	</a:t>
            </a:r>
          </a:p>
          <a:p>
            <a:pPr lvl="1"/>
            <a:r>
              <a:rPr lang="en-US" dirty="0" smtClean="0"/>
              <a:t>pneumothorax</a:t>
            </a:r>
          </a:p>
          <a:p>
            <a:pPr lvl="1"/>
            <a:r>
              <a:rPr lang="en-US" dirty="0" smtClean="0"/>
              <a:t>Recent MI</a:t>
            </a:r>
          </a:p>
          <a:p>
            <a:pPr lvl="1"/>
            <a:r>
              <a:rPr lang="en-US" dirty="0" err="1" smtClean="0"/>
              <a:t>Haemoptysis</a:t>
            </a:r>
            <a:endParaRPr lang="en-US" dirty="0" smtClean="0"/>
          </a:p>
          <a:p>
            <a:pPr lvl="1"/>
            <a:r>
              <a:rPr lang="en-US" dirty="0" smtClean="0"/>
              <a:t>PE</a:t>
            </a:r>
          </a:p>
          <a:p>
            <a:pPr lvl="1"/>
            <a:r>
              <a:rPr lang="en-US" dirty="0" smtClean="0"/>
              <a:t>Unstable Angina</a:t>
            </a:r>
          </a:p>
          <a:p>
            <a:pPr lvl="1"/>
            <a:r>
              <a:rPr lang="en-US" dirty="0" smtClean="0"/>
              <a:t>Uncontrolled BP (&gt;200 Systolic &gt;120 Diastolic)</a:t>
            </a:r>
          </a:p>
          <a:p>
            <a:pPr lvl="1"/>
            <a:r>
              <a:rPr lang="en-US" dirty="0" smtClean="0"/>
              <a:t>Confused Patients</a:t>
            </a:r>
          </a:p>
          <a:p>
            <a:pPr lvl="1"/>
            <a:r>
              <a:rPr lang="en-US" dirty="0" smtClean="0"/>
              <a:t>Infection</a:t>
            </a:r>
          </a:p>
          <a:p>
            <a:pPr lvl="1"/>
            <a:r>
              <a:rPr lang="en-US" dirty="0" smtClean="0"/>
              <a:t>Participant Discomfort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033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73457"/>
            <a:ext cx="8913813" cy="1164799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Volume Time effects on </a:t>
            </a:r>
            <a:r>
              <a:rPr lang="en-US" smtClean="0"/>
              <a:t>Lung Function</a:t>
            </a:r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881" y="2388358"/>
            <a:ext cx="7992050" cy="4123164"/>
          </a:xfrm>
        </p:spPr>
      </p:pic>
    </p:spTree>
    <p:extLst>
      <p:ext uri="{BB962C8B-B14F-4D97-AF65-F5344CB8AC3E}">
        <p14:creationId xmlns:p14="http://schemas.microsoft.com/office/powerpoint/2010/main" val="718757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/>
              <a:t>General principles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x-none" dirty="0"/>
              <a:t>Technical factors</a:t>
            </a:r>
          </a:p>
          <a:p>
            <a:pPr lvl="1"/>
            <a:r>
              <a:rPr lang="en-GB" altLang="x-none" dirty="0" smtClean="0"/>
              <a:t>Operator</a:t>
            </a:r>
            <a:endParaRPr lang="en-GB" altLang="x-none" dirty="0"/>
          </a:p>
          <a:p>
            <a:pPr lvl="1"/>
            <a:r>
              <a:rPr lang="en-GB" altLang="x-none" dirty="0" smtClean="0"/>
              <a:t>Patient</a:t>
            </a:r>
            <a:endParaRPr lang="en-GB" altLang="x-none" dirty="0"/>
          </a:p>
          <a:p>
            <a:pPr lvl="2"/>
            <a:r>
              <a:rPr lang="en-GB" altLang="x-none" dirty="0"/>
              <a:t>within test repeatability</a:t>
            </a:r>
          </a:p>
          <a:p>
            <a:pPr lvl="1"/>
            <a:r>
              <a:rPr lang="en-GB" altLang="x-none" dirty="0" smtClean="0"/>
              <a:t>Confounding </a:t>
            </a:r>
            <a:r>
              <a:rPr lang="en-GB" altLang="x-none" dirty="0"/>
              <a:t>factors</a:t>
            </a:r>
          </a:p>
          <a:p>
            <a:r>
              <a:rPr lang="en-GB" altLang="x-none" dirty="0"/>
              <a:t>Quality control – between test repeatability</a:t>
            </a:r>
          </a:p>
          <a:p>
            <a:r>
              <a:rPr lang="en-GB" altLang="x-none" dirty="0"/>
              <a:t>Appropriate reference values</a:t>
            </a:r>
          </a:p>
        </p:txBody>
      </p:sp>
    </p:spTree>
    <p:extLst>
      <p:ext uri="{BB962C8B-B14F-4D97-AF65-F5344CB8AC3E}">
        <p14:creationId xmlns:p14="http://schemas.microsoft.com/office/powerpoint/2010/main" val="1096929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/>
              <a:t>Spirometry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x-none" dirty="0"/>
              <a:t>Measures the ability to move air rapidly</a:t>
            </a:r>
          </a:p>
          <a:p>
            <a:pPr lvl="1"/>
            <a:r>
              <a:rPr lang="en-GB" altLang="x-none" dirty="0"/>
              <a:t>Depends </a:t>
            </a:r>
            <a:r>
              <a:rPr lang="en-GB" altLang="x-none" dirty="0" smtClean="0"/>
              <a:t>on</a:t>
            </a:r>
          </a:p>
          <a:p>
            <a:pPr lvl="2"/>
            <a:r>
              <a:rPr lang="en-GB" altLang="x-none" dirty="0"/>
              <a:t>N</a:t>
            </a:r>
            <a:r>
              <a:rPr lang="en-GB" altLang="x-none" dirty="0" smtClean="0"/>
              <a:t>ervous system</a:t>
            </a:r>
            <a:endParaRPr lang="en-GB" altLang="x-none" dirty="0"/>
          </a:p>
          <a:p>
            <a:pPr lvl="2"/>
            <a:r>
              <a:rPr lang="en-GB" altLang="x-none" dirty="0" smtClean="0"/>
              <a:t>MSK</a:t>
            </a:r>
          </a:p>
          <a:p>
            <a:pPr lvl="2"/>
            <a:r>
              <a:rPr lang="en-GB" altLang="x-none" dirty="0" smtClean="0"/>
              <a:t>Skin</a:t>
            </a:r>
          </a:p>
          <a:p>
            <a:pPr lvl="2"/>
            <a:r>
              <a:rPr lang="en-GB" altLang="x-none" dirty="0"/>
              <a:t>C</a:t>
            </a:r>
            <a:r>
              <a:rPr lang="en-GB" altLang="x-none" dirty="0" smtClean="0"/>
              <a:t>onnective tissue</a:t>
            </a:r>
          </a:p>
          <a:p>
            <a:pPr lvl="2"/>
            <a:r>
              <a:rPr lang="en-GB" altLang="x-none" dirty="0" smtClean="0"/>
              <a:t>Lungs</a:t>
            </a:r>
          </a:p>
          <a:p>
            <a:pPr lvl="2"/>
            <a:r>
              <a:rPr lang="en-GB" altLang="x-none" dirty="0" smtClean="0"/>
              <a:t>Airways</a:t>
            </a:r>
          </a:p>
          <a:p>
            <a:pPr lvl="2"/>
            <a:r>
              <a:rPr lang="en-GB" altLang="x-none" dirty="0"/>
              <a:t>I</a:t>
            </a:r>
            <a:r>
              <a:rPr lang="en-GB" altLang="x-none" dirty="0" smtClean="0"/>
              <a:t>nhaled </a:t>
            </a:r>
            <a:r>
              <a:rPr lang="en-GB" altLang="x-none" dirty="0"/>
              <a:t>gas</a:t>
            </a:r>
          </a:p>
        </p:txBody>
      </p:sp>
    </p:spTree>
    <p:extLst>
      <p:ext uri="{BB962C8B-B14F-4D97-AF65-F5344CB8AC3E}">
        <p14:creationId xmlns:p14="http://schemas.microsoft.com/office/powerpoint/2010/main" val="2102531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/>
              <a:t>How is the test done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x-none" dirty="0"/>
              <a:t>Apparatus</a:t>
            </a:r>
          </a:p>
          <a:p>
            <a:pPr lvl="1">
              <a:lnSpc>
                <a:spcPct val="90000"/>
              </a:lnSpc>
            </a:pPr>
            <a:r>
              <a:rPr lang="en-GB" altLang="x-none" dirty="0"/>
              <a:t>true spirometers - volume &amp; time</a:t>
            </a:r>
          </a:p>
          <a:p>
            <a:pPr>
              <a:lnSpc>
                <a:spcPct val="90000"/>
              </a:lnSpc>
            </a:pPr>
            <a:r>
              <a:rPr lang="en-GB" altLang="x-none" dirty="0" smtClean="0"/>
              <a:t>Method</a:t>
            </a:r>
            <a:endParaRPr lang="en-GB" altLang="x-none" dirty="0"/>
          </a:p>
          <a:p>
            <a:pPr lvl="1">
              <a:lnSpc>
                <a:spcPct val="90000"/>
              </a:lnSpc>
            </a:pPr>
            <a:r>
              <a:rPr lang="en-GB" altLang="x-none" dirty="0"/>
              <a:t>Full inspiration, forced maximal expiration</a:t>
            </a:r>
          </a:p>
          <a:p>
            <a:pPr lvl="1">
              <a:lnSpc>
                <a:spcPct val="90000"/>
              </a:lnSpc>
            </a:pPr>
            <a:r>
              <a:rPr lang="en-GB" altLang="x-none" dirty="0"/>
              <a:t>Minimum 3 technically acceptable attempts</a:t>
            </a:r>
          </a:p>
          <a:p>
            <a:pPr lvl="1">
              <a:lnSpc>
                <a:spcPct val="90000"/>
              </a:lnSpc>
            </a:pPr>
            <a:r>
              <a:rPr lang="en-GB" altLang="x-none" dirty="0" smtClean="0"/>
              <a:t>Within </a:t>
            </a:r>
            <a:r>
              <a:rPr lang="en-GB" altLang="x-none" dirty="0"/>
              <a:t>5% repeatability FEV1 and </a:t>
            </a:r>
            <a:r>
              <a:rPr lang="en-GB" altLang="x-none" dirty="0" smtClean="0"/>
              <a:t>FVC</a:t>
            </a:r>
            <a:endParaRPr lang="en-GB" altLang="x-none" dirty="0"/>
          </a:p>
        </p:txBody>
      </p:sp>
    </p:spTree>
    <p:extLst>
      <p:ext uri="{BB962C8B-B14F-4D97-AF65-F5344CB8AC3E}">
        <p14:creationId xmlns:p14="http://schemas.microsoft.com/office/powerpoint/2010/main" val="398551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/>
              <a:t>Data generated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x-none" dirty="0"/>
              <a:t>Volume time curve (</a:t>
            </a:r>
            <a:r>
              <a:rPr lang="en-GB" altLang="x-none" dirty="0" err="1"/>
              <a:t>spirogram</a:t>
            </a:r>
            <a:r>
              <a:rPr lang="en-GB" altLang="x-none" dirty="0"/>
              <a:t>)</a:t>
            </a:r>
          </a:p>
          <a:p>
            <a:pPr lvl="1"/>
            <a:r>
              <a:rPr lang="en-GB" altLang="x-none" dirty="0"/>
              <a:t>FEV1, FVC, Ratio</a:t>
            </a:r>
          </a:p>
          <a:p>
            <a:r>
              <a:rPr lang="en-GB" altLang="x-none" dirty="0"/>
              <a:t>Flow volume loop</a:t>
            </a:r>
          </a:p>
          <a:p>
            <a:pPr lvl="1"/>
            <a:r>
              <a:rPr lang="en-GB" altLang="x-none" dirty="0"/>
              <a:t>Peak flow</a:t>
            </a:r>
          </a:p>
          <a:p>
            <a:pPr lvl="1"/>
            <a:r>
              <a:rPr lang="en-GB" altLang="x-none" dirty="0"/>
              <a:t>FVC</a:t>
            </a:r>
          </a:p>
          <a:p>
            <a:pPr lvl="1"/>
            <a:r>
              <a:rPr lang="en-GB" altLang="x-none" dirty="0"/>
              <a:t>FEF 25-75%</a:t>
            </a:r>
          </a:p>
          <a:p>
            <a:pPr lvl="1"/>
            <a:r>
              <a:rPr lang="en-GB" altLang="x-none" dirty="0"/>
              <a:t>MEF 75, 50, and 25</a:t>
            </a:r>
          </a:p>
          <a:p>
            <a:pPr lvl="1"/>
            <a:r>
              <a:rPr lang="en-GB" altLang="x-none" dirty="0"/>
              <a:t>Inspiratory flow data</a:t>
            </a:r>
          </a:p>
        </p:txBody>
      </p:sp>
    </p:spTree>
    <p:extLst>
      <p:ext uri="{BB962C8B-B14F-4D97-AF65-F5344CB8AC3E}">
        <p14:creationId xmlns:p14="http://schemas.microsoft.com/office/powerpoint/2010/main" val="446002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25" name="Picture 5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71650" y="188913"/>
            <a:ext cx="5953125" cy="6408737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1173425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513" y="692150"/>
            <a:ext cx="3989387" cy="548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00" y="3573463"/>
            <a:ext cx="4824413" cy="259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4716463" y="1628775"/>
            <a:ext cx="38100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x-none" sz="3600">
                <a:latin typeface="Times New Roman" charset="0"/>
              </a:rPr>
              <a:t>NORMAL</a:t>
            </a:r>
          </a:p>
        </p:txBody>
      </p:sp>
    </p:spTree>
    <p:extLst>
      <p:ext uri="{BB962C8B-B14F-4D97-AF65-F5344CB8AC3E}">
        <p14:creationId xmlns:p14="http://schemas.microsoft.com/office/powerpoint/2010/main" val="1418905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 dirty="0" smtClean="0"/>
              <a:t>Calculation of Values</a:t>
            </a:r>
            <a:endParaRPr lang="en-GB" altLang="x-none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x-none"/>
              <a:t>Obstructive v. Restrictive</a:t>
            </a:r>
          </a:p>
          <a:p>
            <a:r>
              <a:rPr lang="en-GB" altLang="x-none"/>
              <a:t>Mid flow obstruction</a:t>
            </a:r>
          </a:p>
          <a:p>
            <a:r>
              <a:rPr lang="en-GB" altLang="x-none"/>
              <a:t>Shape of the FV loop</a:t>
            </a:r>
          </a:p>
          <a:p>
            <a:pPr lvl="1"/>
            <a:r>
              <a:rPr lang="en-GB" altLang="x-none"/>
              <a:t>Obstruction v. restriction</a:t>
            </a:r>
          </a:p>
          <a:p>
            <a:pPr lvl="1"/>
            <a:r>
              <a:rPr lang="en-GB" altLang="x-none"/>
              <a:t>Fixed large airway obstruction</a:t>
            </a:r>
          </a:p>
          <a:p>
            <a:pPr lvl="1"/>
            <a:r>
              <a:rPr lang="en-GB" altLang="x-none"/>
              <a:t>Variable airway obstruction</a:t>
            </a:r>
          </a:p>
          <a:p>
            <a:pPr lvl="2"/>
            <a:r>
              <a:rPr lang="en-GB" altLang="x-none"/>
              <a:t>Extrathoracic</a:t>
            </a:r>
          </a:p>
          <a:p>
            <a:pPr lvl="2"/>
            <a:r>
              <a:rPr lang="en-GB" altLang="x-none"/>
              <a:t>Intrathoracic</a:t>
            </a:r>
          </a:p>
        </p:txBody>
      </p:sp>
    </p:spTree>
    <p:extLst>
      <p:ext uri="{BB962C8B-B14F-4D97-AF65-F5344CB8AC3E}">
        <p14:creationId xmlns:p14="http://schemas.microsoft.com/office/powerpoint/2010/main" val="1881666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/>
              <a:t>Spirometry interpretation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x-none"/>
              <a:t>Obstructive v. Restrictive</a:t>
            </a:r>
          </a:p>
          <a:p>
            <a:r>
              <a:rPr lang="en-GB" altLang="x-none"/>
              <a:t>Mid flow obstruction</a:t>
            </a:r>
          </a:p>
          <a:p>
            <a:r>
              <a:rPr lang="en-GB" altLang="x-none"/>
              <a:t>Shape of the FV loop</a:t>
            </a:r>
          </a:p>
          <a:p>
            <a:pPr lvl="1"/>
            <a:r>
              <a:rPr lang="en-GB" altLang="x-none"/>
              <a:t>Obstruction v. restriction</a:t>
            </a:r>
          </a:p>
          <a:p>
            <a:pPr lvl="1"/>
            <a:r>
              <a:rPr lang="en-GB" altLang="x-none"/>
              <a:t>Fixed large airway obstruction</a:t>
            </a:r>
          </a:p>
          <a:p>
            <a:pPr lvl="1"/>
            <a:r>
              <a:rPr lang="en-GB" altLang="x-none"/>
              <a:t>Variable airway obstruction</a:t>
            </a:r>
          </a:p>
          <a:p>
            <a:pPr lvl="2"/>
            <a:r>
              <a:rPr lang="en-GB" altLang="x-none"/>
              <a:t>Extrathoracic</a:t>
            </a:r>
          </a:p>
          <a:p>
            <a:pPr lvl="2"/>
            <a:r>
              <a:rPr lang="en-GB" altLang="x-none"/>
              <a:t>Intrathoracic</a:t>
            </a:r>
          </a:p>
        </p:txBody>
      </p:sp>
    </p:spTree>
    <p:extLst>
      <p:ext uri="{BB962C8B-B14F-4D97-AF65-F5344CB8AC3E}">
        <p14:creationId xmlns:p14="http://schemas.microsoft.com/office/powerpoint/2010/main" val="2049370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 dirty="0" smtClean="0"/>
              <a:t>Obstructive</a:t>
            </a:r>
            <a:endParaRPr lang="en-GB" altLang="x-none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x-none" dirty="0" smtClean="0"/>
              <a:t>COPD (Chronic Obstructive Pulmonary Disease)</a:t>
            </a:r>
          </a:p>
          <a:p>
            <a:pPr lvl="1"/>
            <a:r>
              <a:rPr lang="en-GB" altLang="x-none" dirty="0" smtClean="0"/>
              <a:t>Non-reversible</a:t>
            </a:r>
          </a:p>
          <a:p>
            <a:r>
              <a:rPr lang="en-GB" altLang="x-none" dirty="0" smtClean="0"/>
              <a:t>Asthma</a:t>
            </a:r>
          </a:p>
          <a:p>
            <a:pPr lvl="1"/>
            <a:r>
              <a:rPr lang="en-GB" altLang="x-none" dirty="0" smtClean="0"/>
              <a:t>Can be </a:t>
            </a:r>
            <a:r>
              <a:rPr lang="en-GB" altLang="x-none" dirty="0" smtClean="0"/>
              <a:t>reversible</a:t>
            </a:r>
          </a:p>
          <a:p>
            <a:pPr lvl="1"/>
            <a:r>
              <a:rPr lang="en-GB" altLang="x-none" dirty="0" smtClean="0"/>
              <a:t>Moderate attack (&gt;92% SaO</a:t>
            </a:r>
            <a:r>
              <a:rPr lang="en-GB" altLang="x-none" baseline="-25000" dirty="0" smtClean="0"/>
              <a:t>2</a:t>
            </a:r>
            <a:r>
              <a:rPr lang="en-GB" altLang="x-none" dirty="0" smtClean="0"/>
              <a:t>), PEF &gt;50%, able to talk in sentences</a:t>
            </a:r>
          </a:p>
          <a:p>
            <a:pPr lvl="1"/>
            <a:r>
              <a:rPr lang="en-GB" altLang="x-none" dirty="0" smtClean="0"/>
              <a:t>Severe (&lt;92% SaO</a:t>
            </a:r>
            <a:r>
              <a:rPr lang="en-GB" altLang="x-none" baseline="-25000" dirty="0" smtClean="0"/>
              <a:t>2</a:t>
            </a:r>
            <a:r>
              <a:rPr lang="en-GB" altLang="x-none" dirty="0" smtClean="0"/>
              <a:t>), unable to talk in sentences</a:t>
            </a:r>
          </a:p>
          <a:p>
            <a:pPr lvl="1"/>
            <a:r>
              <a:rPr lang="en-GB" altLang="x-none" dirty="0" smtClean="0"/>
              <a:t>Life threatening </a:t>
            </a:r>
            <a:r>
              <a:rPr lang="en-GB" altLang="x-none" dirty="0"/>
              <a:t>(&lt;92% SaO</a:t>
            </a:r>
            <a:r>
              <a:rPr lang="en-GB" altLang="x-none" baseline="-25000" dirty="0"/>
              <a:t>2</a:t>
            </a:r>
            <a:r>
              <a:rPr lang="en-GB" altLang="x-none" dirty="0"/>
              <a:t>), </a:t>
            </a:r>
            <a:r>
              <a:rPr lang="en-GB" altLang="x-none" dirty="0" smtClean="0"/>
              <a:t>Silent chest, Cyanosis, Confused</a:t>
            </a:r>
            <a:endParaRPr lang="en-GB" altLang="x-none" dirty="0" smtClean="0"/>
          </a:p>
          <a:p>
            <a:endParaRPr lang="en-GB" altLang="x-none" dirty="0"/>
          </a:p>
        </p:txBody>
      </p:sp>
    </p:spTree>
    <p:extLst>
      <p:ext uri="{BB962C8B-B14F-4D97-AF65-F5344CB8AC3E}">
        <p14:creationId xmlns:p14="http://schemas.microsoft.com/office/powerpoint/2010/main" val="1025626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 dirty="0" smtClean="0"/>
              <a:t>Obstructive</a:t>
            </a:r>
            <a:endParaRPr lang="en-GB" altLang="x-none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39" y="2784143"/>
            <a:ext cx="8082461" cy="3111443"/>
          </a:xfrm>
        </p:spPr>
      </p:pic>
    </p:spTree>
    <p:extLst>
      <p:ext uri="{BB962C8B-B14F-4D97-AF65-F5344CB8AC3E}">
        <p14:creationId xmlns:p14="http://schemas.microsoft.com/office/powerpoint/2010/main" val="173876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260350"/>
            <a:ext cx="2989263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4419600"/>
            <a:ext cx="4038600" cy="221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152400"/>
            <a:ext cx="2946400" cy="4195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4932363" y="4581525"/>
            <a:ext cx="3733800" cy="1674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x-none" sz="3200" u="sng">
                <a:latin typeface="Times New Roman" charset="0"/>
              </a:rPr>
              <a:t>Airflow obstruction</a:t>
            </a:r>
          </a:p>
          <a:p>
            <a:pPr eaLnBrk="0" hangingPunct="0">
              <a:spcBef>
                <a:spcPct val="50000"/>
              </a:spcBef>
            </a:pPr>
            <a:r>
              <a:rPr lang="en-GB" altLang="x-none" sz="2400">
                <a:latin typeface="Times New Roman" charset="0"/>
              </a:rPr>
              <a:t>Mild on left</a:t>
            </a:r>
          </a:p>
          <a:p>
            <a:pPr eaLnBrk="0" hangingPunct="0">
              <a:spcBef>
                <a:spcPct val="50000"/>
              </a:spcBef>
            </a:pPr>
            <a:r>
              <a:rPr lang="en-GB" altLang="x-none" sz="2400">
                <a:latin typeface="Times New Roman" charset="0"/>
              </a:rPr>
              <a:t>Severe on right</a:t>
            </a:r>
          </a:p>
        </p:txBody>
      </p:sp>
    </p:spTree>
    <p:extLst>
      <p:ext uri="{BB962C8B-B14F-4D97-AF65-F5344CB8AC3E}">
        <p14:creationId xmlns:p14="http://schemas.microsoft.com/office/powerpoint/2010/main" val="1327587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ChangeArrowheads="1"/>
          </p:cNvSpPr>
          <p:nvPr/>
        </p:nvSpPr>
        <p:spPr bwMode="auto">
          <a:xfrm>
            <a:off x="1625601" y="417513"/>
            <a:ext cx="7183437" cy="131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x-none" sz="4000">
                <a:solidFill>
                  <a:srgbClr val="FFCC00"/>
                </a:solidFill>
                <a:latin typeface="Tahoma" charset="0"/>
              </a:rPr>
              <a:t>Classification of COPD Severity</a:t>
            </a:r>
          </a:p>
          <a:p>
            <a:pPr algn="ctr"/>
            <a:r>
              <a:rPr lang="en-US" altLang="x-none" sz="4000" dirty="0">
                <a:solidFill>
                  <a:srgbClr val="FFCC00"/>
                </a:solidFill>
                <a:latin typeface="Tahoma" charset="0"/>
              </a:rPr>
              <a:t> by Spirometry</a:t>
            </a:r>
          </a:p>
        </p:txBody>
      </p:sp>
      <p:sp>
        <p:nvSpPr>
          <p:cNvPr id="132099" name="Text Box 3"/>
          <p:cNvSpPr txBox="1">
            <a:spLocks noChangeArrowheads="1"/>
          </p:cNvSpPr>
          <p:nvPr/>
        </p:nvSpPr>
        <p:spPr bwMode="auto">
          <a:xfrm>
            <a:off x="382588" y="1735138"/>
            <a:ext cx="8305800" cy="4955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x-none" sz="2400" dirty="0">
                <a:latin typeface="Tahoma" charset="0"/>
              </a:rPr>
              <a:t>Stage I:   Mild	      FEV</a:t>
            </a:r>
            <a:r>
              <a:rPr lang="en-US" altLang="x-none" sz="2400" baseline="-25000" dirty="0">
                <a:latin typeface="Tahoma" charset="0"/>
              </a:rPr>
              <a:t>1</a:t>
            </a:r>
            <a:r>
              <a:rPr lang="en-US" altLang="x-none" sz="2400" dirty="0">
                <a:latin typeface="Tahoma" charset="0"/>
              </a:rPr>
              <a:t>/FVC &lt; 0.70 </a:t>
            </a:r>
          </a:p>
          <a:p>
            <a:r>
              <a:rPr lang="en-US" altLang="x-none" sz="2400" dirty="0">
                <a:latin typeface="Tahoma" charset="0"/>
              </a:rPr>
              <a:t>			      FEV</a:t>
            </a:r>
            <a:r>
              <a:rPr lang="en-US" altLang="x-none" sz="2400" baseline="-25000" dirty="0">
                <a:latin typeface="Tahoma" charset="0"/>
              </a:rPr>
              <a:t>1</a:t>
            </a:r>
            <a:r>
              <a:rPr lang="en-US" altLang="x-none" sz="2400" dirty="0">
                <a:latin typeface="Tahoma" charset="0"/>
              </a:rPr>
              <a:t> </a:t>
            </a:r>
            <a:r>
              <a:rPr lang="en-US" altLang="x-none" sz="2400" u="sng" dirty="0">
                <a:latin typeface="Tahoma" charset="0"/>
              </a:rPr>
              <a:t>&gt;</a:t>
            </a:r>
            <a:r>
              <a:rPr lang="en-US" altLang="x-none" sz="2400" dirty="0">
                <a:latin typeface="Tahoma" charset="0"/>
              </a:rPr>
              <a:t> 80% predicted</a:t>
            </a:r>
            <a:r>
              <a:rPr lang="en-US" altLang="x-none" sz="2800" dirty="0">
                <a:latin typeface="Tahoma" charset="0"/>
              </a:rPr>
              <a:t>	</a:t>
            </a:r>
          </a:p>
          <a:p>
            <a:r>
              <a:rPr lang="en-US" altLang="x-none" sz="2400" dirty="0">
                <a:latin typeface="Tahoma" charset="0"/>
              </a:rPr>
              <a:t>		</a:t>
            </a:r>
          </a:p>
          <a:p>
            <a:r>
              <a:rPr lang="en-US" altLang="x-none" sz="2400" dirty="0">
                <a:latin typeface="Tahoma" charset="0"/>
              </a:rPr>
              <a:t>Stage II:  Moderate       FEV</a:t>
            </a:r>
            <a:r>
              <a:rPr lang="en-US" altLang="x-none" sz="2400" baseline="-25000" dirty="0">
                <a:latin typeface="Tahoma" charset="0"/>
              </a:rPr>
              <a:t>1</a:t>
            </a:r>
            <a:r>
              <a:rPr lang="en-US" altLang="x-none" sz="2400" dirty="0">
                <a:latin typeface="Tahoma" charset="0"/>
              </a:rPr>
              <a:t>/FVC &lt; </a:t>
            </a:r>
            <a:r>
              <a:rPr lang="en-US" altLang="x-none" sz="2400" dirty="0" smtClean="0">
                <a:latin typeface="Tahoma" charset="0"/>
              </a:rPr>
              <a:t>0.70, </a:t>
            </a:r>
          </a:p>
          <a:p>
            <a:r>
              <a:rPr lang="en-US" altLang="x-none" sz="2400" dirty="0">
                <a:latin typeface="Tahoma" charset="0"/>
              </a:rPr>
              <a:t>	</a:t>
            </a:r>
            <a:r>
              <a:rPr lang="en-US" altLang="x-none" sz="2400" dirty="0" smtClean="0">
                <a:latin typeface="Tahoma" charset="0"/>
              </a:rPr>
              <a:t>		      </a:t>
            </a:r>
            <a:r>
              <a:rPr lang="en-US" altLang="x-none" sz="2400" dirty="0" smtClean="0">
                <a:latin typeface="Tahoma" charset="0"/>
              </a:rPr>
              <a:t>50</a:t>
            </a:r>
            <a:r>
              <a:rPr lang="en-US" altLang="x-none" sz="2400" dirty="0">
                <a:latin typeface="Tahoma" charset="0"/>
              </a:rPr>
              <a:t>% </a:t>
            </a:r>
            <a:r>
              <a:rPr lang="en-US" altLang="x-none" sz="2400" u="sng" dirty="0">
                <a:latin typeface="Tahoma" charset="0"/>
              </a:rPr>
              <a:t>&lt;</a:t>
            </a:r>
            <a:r>
              <a:rPr lang="en-US" altLang="x-none" sz="2400" dirty="0">
                <a:latin typeface="Tahoma" charset="0"/>
              </a:rPr>
              <a:t> FEV</a:t>
            </a:r>
            <a:r>
              <a:rPr lang="en-US" altLang="x-none" sz="2400" baseline="-25000" dirty="0">
                <a:latin typeface="Tahoma" charset="0"/>
              </a:rPr>
              <a:t>1</a:t>
            </a:r>
            <a:r>
              <a:rPr lang="en-US" altLang="x-none" sz="2400" dirty="0">
                <a:latin typeface="Tahoma" charset="0"/>
              </a:rPr>
              <a:t> &lt; 80% predicted</a:t>
            </a:r>
          </a:p>
          <a:p>
            <a:endParaRPr lang="en-US" altLang="x-none" sz="2400" dirty="0">
              <a:latin typeface="Tahoma" charset="0"/>
            </a:endParaRPr>
          </a:p>
          <a:p>
            <a:r>
              <a:rPr lang="en-US" altLang="x-none" sz="2400" dirty="0">
                <a:latin typeface="Tahoma" charset="0"/>
              </a:rPr>
              <a:t>Stage III: Severe	      FEV</a:t>
            </a:r>
            <a:r>
              <a:rPr lang="en-US" altLang="x-none" sz="2400" baseline="-25000" dirty="0">
                <a:latin typeface="Tahoma" charset="0"/>
              </a:rPr>
              <a:t>1</a:t>
            </a:r>
            <a:r>
              <a:rPr lang="en-US" altLang="x-none" sz="2400" dirty="0">
                <a:latin typeface="Tahoma" charset="0"/>
              </a:rPr>
              <a:t>/FVC &lt; </a:t>
            </a:r>
            <a:r>
              <a:rPr lang="en-US" altLang="x-none" sz="2400" dirty="0" smtClean="0">
                <a:latin typeface="Tahoma" charset="0"/>
              </a:rPr>
              <a:t>0.70, 30</a:t>
            </a:r>
            <a:r>
              <a:rPr lang="en-US" altLang="x-none" sz="2400" dirty="0">
                <a:latin typeface="Tahoma" charset="0"/>
              </a:rPr>
              <a:t>% </a:t>
            </a:r>
            <a:r>
              <a:rPr lang="en-US" altLang="x-none" sz="2400" u="sng" dirty="0">
                <a:latin typeface="Tahoma" charset="0"/>
              </a:rPr>
              <a:t>&lt;</a:t>
            </a:r>
            <a:r>
              <a:rPr lang="en-US" altLang="x-none" sz="2400" dirty="0">
                <a:latin typeface="Tahoma" charset="0"/>
              </a:rPr>
              <a:t> FEV</a:t>
            </a:r>
            <a:r>
              <a:rPr lang="en-US" altLang="x-none" sz="2400" baseline="-25000" dirty="0">
                <a:latin typeface="Tahoma" charset="0"/>
              </a:rPr>
              <a:t>1</a:t>
            </a:r>
            <a:r>
              <a:rPr lang="en-US" altLang="x-none" sz="2400" dirty="0">
                <a:latin typeface="Tahoma" charset="0"/>
              </a:rPr>
              <a:t> &lt; </a:t>
            </a:r>
            <a:endParaRPr lang="en-US" altLang="x-none" sz="2400" dirty="0" smtClean="0">
              <a:latin typeface="Tahoma" charset="0"/>
            </a:endParaRPr>
          </a:p>
          <a:p>
            <a:r>
              <a:rPr lang="en-US" altLang="x-none" sz="2400" dirty="0">
                <a:latin typeface="Tahoma" charset="0"/>
              </a:rPr>
              <a:t>	</a:t>
            </a:r>
            <a:r>
              <a:rPr lang="en-US" altLang="x-none" sz="2400" dirty="0" smtClean="0">
                <a:latin typeface="Tahoma" charset="0"/>
              </a:rPr>
              <a:t>		      </a:t>
            </a:r>
            <a:r>
              <a:rPr lang="en-US" altLang="x-none" sz="2400" dirty="0" smtClean="0">
                <a:latin typeface="Tahoma" charset="0"/>
              </a:rPr>
              <a:t>50</a:t>
            </a:r>
            <a:r>
              <a:rPr lang="en-US" altLang="x-none" sz="2400" dirty="0">
                <a:latin typeface="Tahoma" charset="0"/>
              </a:rPr>
              <a:t>% predicted</a:t>
            </a:r>
          </a:p>
          <a:p>
            <a:endParaRPr lang="en-US" altLang="x-none" sz="2400" dirty="0">
              <a:latin typeface="Tahoma" charset="0"/>
            </a:endParaRPr>
          </a:p>
          <a:p>
            <a:r>
              <a:rPr lang="en-US" altLang="x-none" sz="2400" dirty="0">
                <a:latin typeface="Tahoma" charset="0"/>
              </a:rPr>
              <a:t>Stage IV: Very Severe    FEV</a:t>
            </a:r>
            <a:r>
              <a:rPr lang="en-US" altLang="x-none" sz="2400" baseline="-25000" dirty="0">
                <a:latin typeface="Tahoma" charset="0"/>
              </a:rPr>
              <a:t>1</a:t>
            </a:r>
            <a:r>
              <a:rPr lang="en-US" altLang="x-none" sz="2400" dirty="0">
                <a:latin typeface="Tahoma" charset="0"/>
              </a:rPr>
              <a:t>/FVC &lt; </a:t>
            </a:r>
            <a:r>
              <a:rPr lang="en-US" altLang="x-none" sz="2400" dirty="0" smtClean="0">
                <a:latin typeface="Tahoma" charset="0"/>
              </a:rPr>
              <a:t>0.70, </a:t>
            </a:r>
            <a:endParaRPr lang="en-US" altLang="x-none" sz="2400" dirty="0">
              <a:latin typeface="Tahoma" charset="0"/>
            </a:endParaRPr>
          </a:p>
          <a:p>
            <a:r>
              <a:rPr lang="en-US" altLang="x-none" sz="2400" dirty="0">
                <a:latin typeface="Tahoma" charset="0"/>
              </a:rPr>
              <a:t>		                FEV</a:t>
            </a:r>
            <a:r>
              <a:rPr lang="en-US" altLang="x-none" sz="2400" baseline="-25000" dirty="0">
                <a:latin typeface="Tahoma" charset="0"/>
              </a:rPr>
              <a:t>1</a:t>
            </a:r>
            <a:r>
              <a:rPr lang="en-US" altLang="x-none" sz="2400" dirty="0">
                <a:latin typeface="Tahoma" charset="0"/>
              </a:rPr>
              <a:t> &lt; 30% predicted </a:t>
            </a:r>
            <a:r>
              <a:rPr lang="en-US" altLang="x-none" sz="2400" i="1" dirty="0">
                <a:latin typeface="Tahoma" charset="0"/>
              </a:rPr>
              <a:t>or </a:t>
            </a:r>
          </a:p>
          <a:p>
            <a:r>
              <a:rPr lang="en-US" altLang="x-none" sz="2400" i="1" dirty="0">
                <a:latin typeface="Tahoma" charset="0"/>
              </a:rPr>
              <a:t>				</a:t>
            </a:r>
            <a:r>
              <a:rPr lang="en-US" altLang="x-none" sz="2400" dirty="0">
                <a:latin typeface="Tahoma" charset="0"/>
              </a:rPr>
              <a:t>FEV</a:t>
            </a:r>
            <a:r>
              <a:rPr lang="en-US" altLang="x-none" sz="2400" baseline="-25000" dirty="0">
                <a:latin typeface="Tahoma" charset="0"/>
              </a:rPr>
              <a:t>1</a:t>
            </a:r>
            <a:r>
              <a:rPr lang="en-US" altLang="x-none" sz="2400" dirty="0">
                <a:latin typeface="Tahoma" charset="0"/>
              </a:rPr>
              <a:t> &lt; 50% predicted </a:t>
            </a:r>
            <a:r>
              <a:rPr lang="en-US" altLang="x-none" sz="2400" i="1" dirty="0">
                <a:latin typeface="Tahoma" charset="0"/>
              </a:rPr>
              <a:t>plus</a:t>
            </a:r>
            <a:r>
              <a:rPr lang="en-US" altLang="x-none" sz="2400" dirty="0">
                <a:latin typeface="Tahoma" charset="0"/>
              </a:rPr>
              <a:t> 				chronic respiratory failure </a:t>
            </a:r>
          </a:p>
        </p:txBody>
      </p:sp>
      <p:pic>
        <p:nvPicPr>
          <p:cNvPr id="132100" name="Picture 4" descr="GOLD2-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4" y="417513"/>
            <a:ext cx="1296987" cy="129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154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ChangeArrowheads="1"/>
          </p:cNvSpPr>
          <p:nvPr/>
        </p:nvSpPr>
        <p:spPr bwMode="auto">
          <a:xfrm>
            <a:off x="0" y="1470025"/>
            <a:ext cx="2692400" cy="434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defTabSz="501650">
              <a:defRPr>
                <a:solidFill>
                  <a:schemeClr val="tx1"/>
                </a:solidFill>
                <a:latin typeface="Arial" charset="0"/>
              </a:defRPr>
            </a:lvl1pPr>
            <a:lvl2pPr defTabSz="501650">
              <a:defRPr>
                <a:solidFill>
                  <a:schemeClr val="tx1"/>
                </a:solidFill>
                <a:latin typeface="Arial" charset="0"/>
              </a:defRPr>
            </a:lvl2pPr>
            <a:lvl3pPr defTabSz="501650">
              <a:defRPr>
                <a:solidFill>
                  <a:schemeClr val="tx1"/>
                </a:solidFill>
                <a:latin typeface="Arial" charset="0"/>
              </a:defRPr>
            </a:lvl3pPr>
            <a:lvl4pPr defTabSz="501650">
              <a:defRPr>
                <a:solidFill>
                  <a:schemeClr val="tx1"/>
                </a:solidFill>
                <a:latin typeface="Arial" charset="0"/>
              </a:defRPr>
            </a:lvl4pPr>
            <a:lvl5pPr defTabSz="501650">
              <a:defRPr>
                <a:solidFill>
                  <a:schemeClr val="tx1"/>
                </a:solidFill>
                <a:latin typeface="Arial" charset="0"/>
              </a:defRPr>
            </a:lvl5pPr>
            <a:lvl6pPr defTabSz="5016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defTabSz="5016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defTabSz="5016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defTabSz="5016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NZ" altLang="x-none" sz="1400" b="1" dirty="0"/>
              <a:t>Spirometry	</a:t>
            </a:r>
            <a:r>
              <a:rPr lang="en-NZ" altLang="x-none" sz="1400" dirty="0"/>
              <a:t>		</a:t>
            </a:r>
            <a:endParaRPr lang="en-GB" altLang="x-none" sz="1400" dirty="0"/>
          </a:p>
          <a:p>
            <a:r>
              <a:rPr lang="en-NZ" altLang="x-none" sz="1400" dirty="0"/>
              <a:t>FVC	</a:t>
            </a:r>
          </a:p>
          <a:p>
            <a:r>
              <a:rPr lang="en-NZ" altLang="x-none" sz="1400" dirty="0"/>
              <a:t>FEV</a:t>
            </a:r>
            <a:r>
              <a:rPr lang="en-NZ" altLang="x-none" sz="1400" baseline="-25000" dirty="0"/>
              <a:t>1</a:t>
            </a:r>
            <a:r>
              <a:rPr lang="en-NZ" altLang="x-none" sz="1400" dirty="0"/>
              <a:t> 		</a:t>
            </a:r>
          </a:p>
          <a:p>
            <a:r>
              <a:rPr lang="en-NZ" altLang="x-none" sz="1400" dirty="0"/>
              <a:t>FEV</a:t>
            </a:r>
            <a:r>
              <a:rPr lang="en-NZ" altLang="x-none" sz="1400" baseline="-25000" dirty="0"/>
              <a:t>1</a:t>
            </a:r>
            <a:r>
              <a:rPr lang="en-NZ" altLang="x-none" sz="1400" dirty="0"/>
              <a:t>/FVC</a:t>
            </a:r>
          </a:p>
          <a:p>
            <a:r>
              <a:rPr lang="en-NZ" altLang="x-none" sz="1400" dirty="0"/>
              <a:t>FEF</a:t>
            </a:r>
            <a:r>
              <a:rPr lang="en-NZ" altLang="x-none" sz="1400" baseline="-25000" dirty="0"/>
              <a:t>25-75</a:t>
            </a:r>
            <a:r>
              <a:rPr lang="en-NZ" altLang="x-none" sz="1400" dirty="0"/>
              <a:t>%	</a:t>
            </a:r>
          </a:p>
          <a:p>
            <a:r>
              <a:rPr lang="en-NZ" altLang="x-none" sz="1400" dirty="0"/>
              <a:t>PEF	</a:t>
            </a:r>
          </a:p>
          <a:p>
            <a:r>
              <a:rPr lang="en-NZ" altLang="x-none" sz="1400" b="1" dirty="0"/>
              <a:t>Lung Volumes		</a:t>
            </a:r>
            <a:r>
              <a:rPr lang="en-NZ" altLang="x-none" sz="1400" dirty="0"/>
              <a:t>	</a:t>
            </a:r>
            <a:endParaRPr lang="en-GB" altLang="x-none" sz="1400" dirty="0"/>
          </a:p>
          <a:p>
            <a:r>
              <a:rPr lang="en-NZ" altLang="x-none" sz="1400" dirty="0"/>
              <a:t>TLC		</a:t>
            </a:r>
          </a:p>
          <a:p>
            <a:r>
              <a:rPr lang="en-NZ" altLang="x-none" sz="1400" dirty="0"/>
              <a:t>RV		</a:t>
            </a:r>
          </a:p>
          <a:p>
            <a:r>
              <a:rPr lang="en-NZ" altLang="x-none" sz="1400" dirty="0"/>
              <a:t>RV/TLC	</a:t>
            </a:r>
          </a:p>
          <a:p>
            <a:r>
              <a:rPr lang="en-NZ" altLang="x-none" sz="1400" dirty="0"/>
              <a:t>FRC PL	</a:t>
            </a:r>
          </a:p>
          <a:p>
            <a:r>
              <a:rPr lang="en-NZ" altLang="x-none" sz="1400" dirty="0"/>
              <a:t>ERV		</a:t>
            </a:r>
          </a:p>
          <a:p>
            <a:r>
              <a:rPr lang="en-NZ" altLang="x-none" sz="1400" dirty="0"/>
              <a:t>VC		</a:t>
            </a:r>
          </a:p>
          <a:p>
            <a:r>
              <a:rPr lang="en-NZ" altLang="x-none" sz="1400" b="1" dirty="0"/>
              <a:t>Resistance		</a:t>
            </a:r>
            <a:r>
              <a:rPr lang="en-NZ" altLang="x-none" sz="1400" dirty="0"/>
              <a:t>	</a:t>
            </a:r>
            <a:endParaRPr lang="en-GB" altLang="x-none" sz="1400" dirty="0"/>
          </a:p>
          <a:p>
            <a:r>
              <a:rPr lang="en-NZ" altLang="x-none" sz="1400" dirty="0"/>
              <a:t>Raw			</a:t>
            </a:r>
          </a:p>
          <a:p>
            <a:r>
              <a:rPr lang="en-NZ" altLang="x-none" sz="1400" dirty="0" err="1"/>
              <a:t>sRaw</a:t>
            </a:r>
            <a:r>
              <a:rPr lang="en-NZ" altLang="x-none" sz="1400" dirty="0"/>
              <a:t>			</a:t>
            </a:r>
          </a:p>
          <a:p>
            <a:r>
              <a:rPr lang="en-NZ" altLang="x-none" sz="1400" b="1" dirty="0"/>
              <a:t>Diffusion</a:t>
            </a:r>
            <a:r>
              <a:rPr lang="en-NZ" altLang="x-none" sz="1400" dirty="0"/>
              <a:t>				</a:t>
            </a:r>
            <a:endParaRPr lang="en-GB" altLang="x-none" sz="1400" dirty="0"/>
          </a:p>
          <a:p>
            <a:r>
              <a:rPr lang="en-NZ" altLang="x-none" sz="1400" dirty="0"/>
              <a:t>D</a:t>
            </a:r>
            <a:r>
              <a:rPr lang="en-NZ" altLang="x-none" sz="1400" baseline="-15000" dirty="0"/>
              <a:t>L</a:t>
            </a:r>
            <a:r>
              <a:rPr lang="en-NZ" altLang="x-none" sz="1400" baseline="-25000" dirty="0"/>
              <a:t>CO</a:t>
            </a:r>
            <a:r>
              <a:rPr lang="en-NZ" altLang="x-none" sz="1400" dirty="0"/>
              <a:t>			</a:t>
            </a:r>
          </a:p>
          <a:p>
            <a:r>
              <a:rPr lang="en-NZ" altLang="x-none" sz="1400" dirty="0"/>
              <a:t>D</a:t>
            </a:r>
            <a:r>
              <a:rPr lang="en-NZ" altLang="x-none" sz="1400" baseline="-15000" dirty="0"/>
              <a:t>L</a:t>
            </a:r>
            <a:r>
              <a:rPr lang="en-NZ" altLang="x-none" sz="1400" baseline="-25000" dirty="0"/>
              <a:t>CO</a:t>
            </a:r>
            <a:r>
              <a:rPr lang="en-NZ" altLang="x-none" sz="1400" dirty="0"/>
              <a:t> /V</a:t>
            </a:r>
            <a:r>
              <a:rPr lang="en-NZ" altLang="x-none" sz="1400" baseline="-25000" dirty="0"/>
              <a:t>A</a:t>
            </a:r>
            <a:r>
              <a:rPr lang="en-NZ" altLang="x-none" sz="1400" dirty="0"/>
              <a:t>		</a:t>
            </a:r>
          </a:p>
          <a:p>
            <a:r>
              <a:rPr lang="en-NZ" altLang="x-none" sz="1400" dirty="0"/>
              <a:t>V</a:t>
            </a:r>
            <a:r>
              <a:rPr lang="en-NZ" altLang="x-none" sz="1400" baseline="-25000" dirty="0"/>
              <a:t>A</a:t>
            </a:r>
            <a:r>
              <a:rPr lang="en-NZ" altLang="x-none" sz="1400" dirty="0"/>
              <a:t>		</a:t>
            </a:r>
          </a:p>
        </p:txBody>
      </p:sp>
      <p:sp>
        <p:nvSpPr>
          <p:cNvPr id="49155" name="Rectangle 3"/>
          <p:cNvSpPr>
            <a:spLocks noChangeArrowheads="1"/>
          </p:cNvSpPr>
          <p:nvPr/>
        </p:nvSpPr>
        <p:spPr bwMode="auto">
          <a:xfrm>
            <a:off x="0" y="6154738"/>
            <a:ext cx="896461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x-none" sz="1400" b="1" dirty="0" err="1"/>
              <a:t>Comments:</a:t>
            </a:r>
            <a:r>
              <a:rPr lang="en-GB" altLang="x-none" sz="1400" dirty="0" err="1"/>
              <a:t>The</a:t>
            </a:r>
            <a:r>
              <a:rPr lang="en-GB" altLang="x-none" sz="1400" dirty="0"/>
              <a:t> patient could not fully expire during to </a:t>
            </a:r>
            <a:r>
              <a:rPr lang="en-GB" altLang="x-none" sz="1400" dirty="0" smtClean="0"/>
              <a:t>FVC, </a:t>
            </a:r>
            <a:r>
              <a:rPr lang="en-GB" altLang="x-none" sz="1400" dirty="0"/>
              <a:t>therefore the results for both vital capacities may be underestimated. See attached FV loops</a:t>
            </a:r>
            <a:endParaRPr lang="en-GB" altLang="x-none" sz="1400" b="1" dirty="0"/>
          </a:p>
        </p:txBody>
      </p:sp>
      <p:sp>
        <p:nvSpPr>
          <p:cNvPr id="49156" name="Rectangle 4"/>
          <p:cNvSpPr>
            <a:spLocks noChangeArrowheads="1"/>
          </p:cNvSpPr>
          <p:nvPr/>
        </p:nvSpPr>
        <p:spPr bwMode="auto">
          <a:xfrm>
            <a:off x="0" y="340518"/>
            <a:ext cx="91440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altLang="x-none" sz="1400" dirty="0"/>
          </a:p>
          <a:p>
            <a:r>
              <a:rPr lang="en-GB" altLang="x-none" sz="1400" dirty="0"/>
              <a:t>ID: CSM4166	Date: 10/03/04	Gender: Male 	 Age:   62</a:t>
            </a:r>
          </a:p>
          <a:p>
            <a:r>
              <a:rPr lang="en-GB" altLang="x-none" sz="1400" dirty="0"/>
              <a:t>Weight(kg): 79.0 	Height(cm): 184 	 BMI: 23.33</a:t>
            </a:r>
          </a:p>
          <a:p>
            <a:r>
              <a:rPr lang="en-GB" altLang="x-none" sz="1400" dirty="0"/>
              <a:t>PB: 753	 	Temp: 23 	</a:t>
            </a:r>
          </a:p>
        </p:txBody>
      </p:sp>
      <p:sp>
        <p:nvSpPr>
          <p:cNvPr id="49157" name="Rectangle 5"/>
          <p:cNvSpPr>
            <a:spLocks noChangeArrowheads="1"/>
          </p:cNvSpPr>
          <p:nvPr/>
        </p:nvSpPr>
        <p:spPr bwMode="auto">
          <a:xfrm>
            <a:off x="1044575" y="1236662"/>
            <a:ext cx="4394200" cy="206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1pPr>
            <a:lvl2pPr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2pPr>
            <a:lvl3pPr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3pPr>
            <a:lvl4pPr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4pPr>
            <a:lvl5pPr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NZ" altLang="x-none" b="1" dirty="0"/>
              <a:t>	</a:t>
            </a:r>
            <a:r>
              <a:rPr lang="en-NZ" altLang="x-none" sz="1400" b="1" dirty="0"/>
              <a:t>Pre	Pre	Post	Post	Post</a:t>
            </a:r>
          </a:p>
          <a:p>
            <a:r>
              <a:rPr lang="en-NZ" altLang="x-none" sz="1400" b="1" dirty="0"/>
              <a:t>Ref	</a:t>
            </a:r>
            <a:r>
              <a:rPr lang="en-NZ" altLang="x-none" sz="1400" b="1" dirty="0" err="1"/>
              <a:t>Meas</a:t>
            </a:r>
            <a:r>
              <a:rPr lang="en-NZ" altLang="x-none" sz="1400" b="1" dirty="0"/>
              <a:t>	% Ref	</a:t>
            </a:r>
            <a:r>
              <a:rPr lang="en-NZ" altLang="x-none" sz="1400" b="1" dirty="0" err="1"/>
              <a:t>Meas</a:t>
            </a:r>
            <a:r>
              <a:rPr lang="en-NZ" altLang="x-none" sz="1400" b="1" dirty="0"/>
              <a:t>	% Ref	% </a:t>
            </a:r>
            <a:r>
              <a:rPr lang="en-NZ" altLang="x-none" sz="1400" b="1" dirty="0" err="1"/>
              <a:t>Chg</a:t>
            </a:r>
            <a:endParaRPr lang="en-NZ" altLang="x-none" sz="1400" b="1" dirty="0"/>
          </a:p>
          <a:p>
            <a:r>
              <a:rPr lang="en-NZ" altLang="x-none" sz="1400" dirty="0"/>
              <a:t>4.86	4.48	92</a:t>
            </a:r>
          </a:p>
          <a:p>
            <a:r>
              <a:rPr lang="en-NZ" altLang="x-none" sz="1400" dirty="0"/>
              <a:t>3.38	(1.61)	(48)</a:t>
            </a:r>
          </a:p>
          <a:p>
            <a:r>
              <a:rPr lang="en-NZ" altLang="x-none" sz="1400" dirty="0"/>
              <a:t>70.0	(36.0)	</a:t>
            </a:r>
          </a:p>
          <a:p>
            <a:r>
              <a:rPr lang="en-NZ" altLang="x-none" sz="1400" dirty="0"/>
              <a:t>3.11	(0.35)	(11)</a:t>
            </a:r>
          </a:p>
          <a:p>
            <a:r>
              <a:rPr lang="en-NZ" altLang="x-none" sz="1400" dirty="0"/>
              <a:t>9.02	5.43	60</a:t>
            </a:r>
          </a:p>
          <a:p>
            <a:r>
              <a:rPr lang="en-NZ" altLang="x-none" sz="1400" dirty="0"/>
              <a:t>		</a:t>
            </a:r>
          </a:p>
          <a:p>
            <a:endParaRPr lang="en-NZ" altLang="x-none" sz="1400" dirty="0"/>
          </a:p>
        </p:txBody>
      </p:sp>
      <p:pic>
        <p:nvPicPr>
          <p:cNvPr id="4915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332" y="1330325"/>
            <a:ext cx="3887787" cy="4824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49159" name="Rectangle 7"/>
          <p:cNvSpPr>
            <a:spLocks noGrp="1" noChangeArrowheads="1"/>
          </p:cNvSpPr>
          <p:nvPr>
            <p:ph type="ctrTitle"/>
          </p:nvPr>
        </p:nvSpPr>
        <p:spPr>
          <a:xfrm>
            <a:off x="685800" y="188913"/>
            <a:ext cx="7772400" cy="1281112"/>
          </a:xfrm>
          <a:noFill/>
          <a:ln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anchor="t" anchorCtr="1"/>
          <a:lstStyle/>
          <a:p>
            <a:r>
              <a:rPr lang="en-NZ" altLang="x-none" sz="2000" b="1">
                <a:solidFill>
                  <a:schemeClr val="tx1"/>
                </a:solidFill>
              </a:rPr>
              <a:t>COPD</a:t>
            </a:r>
            <a:endParaRPr lang="en-GB" altLang="x-none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895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59524"/>
            <a:ext cx="7997588" cy="6698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65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NZ" altLang="x-none"/>
              <a:t>Large Airway obstruction</a:t>
            </a:r>
            <a:endParaRPr lang="en-GB" altLang="x-none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NZ" altLang="x-none"/>
              <a:t>Tracheal</a:t>
            </a:r>
          </a:p>
          <a:p>
            <a:pPr lvl="1"/>
            <a:r>
              <a:rPr lang="en-NZ" altLang="x-none"/>
              <a:t>Fixed obstruction – expiratory and inspiratory limitation</a:t>
            </a:r>
          </a:p>
          <a:p>
            <a:pPr lvl="1"/>
            <a:r>
              <a:rPr lang="en-NZ" altLang="x-none"/>
              <a:t>Variable obstruction</a:t>
            </a:r>
          </a:p>
          <a:p>
            <a:pPr lvl="2"/>
            <a:r>
              <a:rPr lang="en-NZ" altLang="x-none"/>
              <a:t>Inspiratory limitation indicates extrathoracic obstruction</a:t>
            </a:r>
          </a:p>
          <a:p>
            <a:pPr lvl="2"/>
            <a:r>
              <a:rPr lang="en-NZ" altLang="x-none"/>
              <a:t>Expiratory limitation indictaes intrathoracic obstruction</a:t>
            </a:r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443877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533400"/>
            <a:ext cx="3413125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533400"/>
            <a:ext cx="3127375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684213" y="5300663"/>
            <a:ext cx="6840537" cy="944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r>
              <a:rPr lang="en-GB" altLang="x-none" sz="2400" u="sng">
                <a:latin typeface="Times New Roman" charset="0"/>
              </a:rPr>
              <a:t>Variable extrathoracic</a:t>
            </a:r>
            <a:r>
              <a:rPr lang="en-GB" altLang="x-none" sz="2400">
                <a:latin typeface="Times New Roman" charset="0"/>
              </a:rPr>
              <a:t> 			</a:t>
            </a:r>
            <a:r>
              <a:rPr lang="en-GB" altLang="x-none" sz="2400" u="sng">
                <a:latin typeface="Times New Roman" charset="0"/>
              </a:rPr>
              <a:t>Fixed</a:t>
            </a:r>
          </a:p>
          <a:p>
            <a:pPr eaLnBrk="0" hangingPunct="0"/>
            <a:r>
              <a:rPr lang="en-GB" altLang="x-none" sz="3200">
                <a:latin typeface="Times New Roman" charset="0"/>
              </a:rPr>
              <a:t>	    Large airway obstruction</a:t>
            </a:r>
          </a:p>
        </p:txBody>
      </p:sp>
    </p:spTree>
    <p:extLst>
      <p:ext uri="{BB962C8B-B14F-4D97-AF65-F5344CB8AC3E}">
        <p14:creationId xmlns:p14="http://schemas.microsoft.com/office/powerpoint/2010/main" val="2043192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/>
              <a:t>Reversibility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x-none" dirty="0"/>
              <a:t>How?</a:t>
            </a:r>
          </a:p>
          <a:p>
            <a:pPr lvl="1"/>
            <a:r>
              <a:rPr lang="en-GB" altLang="x-none" dirty="0"/>
              <a:t>Off inhalers</a:t>
            </a:r>
          </a:p>
          <a:p>
            <a:pPr lvl="1"/>
            <a:r>
              <a:rPr lang="en-GB" altLang="x-none" dirty="0"/>
              <a:t>Spiro</a:t>
            </a:r>
          </a:p>
          <a:p>
            <a:pPr lvl="1"/>
            <a:r>
              <a:rPr lang="en-GB" altLang="x-none" dirty="0"/>
              <a:t>Inhaled bronchodilator</a:t>
            </a:r>
          </a:p>
          <a:p>
            <a:pPr lvl="1"/>
            <a:r>
              <a:rPr lang="en-GB" altLang="x-none" dirty="0"/>
              <a:t>Check </a:t>
            </a:r>
            <a:r>
              <a:rPr lang="en-GB" altLang="x-none" dirty="0" smtClean="0"/>
              <a:t>spirometry </a:t>
            </a:r>
            <a:r>
              <a:rPr lang="en-GB" altLang="x-none" dirty="0"/>
              <a:t>again</a:t>
            </a:r>
          </a:p>
          <a:p>
            <a:r>
              <a:rPr lang="en-GB" altLang="x-none" dirty="0"/>
              <a:t>Data</a:t>
            </a:r>
          </a:p>
          <a:p>
            <a:pPr lvl="1"/>
            <a:r>
              <a:rPr lang="en-GB" altLang="x-none" dirty="0"/>
              <a:t>Absolute and </a:t>
            </a:r>
            <a:r>
              <a:rPr lang="en-GB" altLang="x-none" dirty="0" smtClean="0"/>
              <a:t>% predicted </a:t>
            </a:r>
            <a:r>
              <a:rPr lang="en-GB" altLang="x-none" dirty="0" err="1"/>
              <a:t>pre&amp;post</a:t>
            </a:r>
            <a:r>
              <a:rPr lang="en-GB" altLang="x-none" dirty="0"/>
              <a:t> FEV</a:t>
            </a:r>
            <a:r>
              <a:rPr lang="en-GB" altLang="x-none" baseline="-25000" dirty="0"/>
              <a:t>1</a:t>
            </a:r>
            <a:r>
              <a:rPr lang="en-GB" altLang="x-none" dirty="0"/>
              <a:t> &amp; FVC</a:t>
            </a:r>
          </a:p>
        </p:txBody>
      </p:sp>
    </p:spTree>
    <p:extLst>
      <p:ext uri="{BB962C8B-B14F-4D97-AF65-F5344CB8AC3E}">
        <p14:creationId xmlns:p14="http://schemas.microsoft.com/office/powerpoint/2010/main" val="513102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/>
              <a:t>Interpretation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x-none" dirty="0"/>
              <a:t>Definition of significant response</a:t>
            </a:r>
          </a:p>
          <a:p>
            <a:pPr lvl="1"/>
            <a:r>
              <a:rPr lang="en-GB" altLang="x-none" dirty="0"/>
              <a:t>FEV1 </a:t>
            </a:r>
            <a:r>
              <a:rPr lang="en-GB" altLang="x-none" dirty="0" err="1"/>
              <a:t>inc.</a:t>
            </a:r>
            <a:r>
              <a:rPr lang="en-GB" altLang="x-none" dirty="0"/>
              <a:t> by 15% AND 200ml</a:t>
            </a:r>
          </a:p>
          <a:p>
            <a:pPr lvl="1"/>
            <a:r>
              <a:rPr lang="en-GB" altLang="x-none" dirty="0"/>
              <a:t>FEV1 or FVC </a:t>
            </a:r>
            <a:r>
              <a:rPr lang="en-GB" altLang="x-none" dirty="0" err="1"/>
              <a:t>inc.</a:t>
            </a:r>
            <a:r>
              <a:rPr lang="en-GB" altLang="x-none" dirty="0"/>
              <a:t> by 12% AND 200ml</a:t>
            </a:r>
          </a:p>
          <a:p>
            <a:r>
              <a:rPr lang="en-GB" altLang="x-none" dirty="0"/>
              <a:t>What does reversibility mean?</a:t>
            </a:r>
          </a:p>
          <a:p>
            <a:pPr lvl="1"/>
            <a:r>
              <a:rPr lang="en-GB" altLang="x-none" dirty="0"/>
              <a:t>Reversible airflow obstruction</a:t>
            </a:r>
          </a:p>
          <a:p>
            <a:pPr lvl="1"/>
            <a:r>
              <a:rPr lang="en-GB" altLang="x-none" dirty="0"/>
              <a:t>Asthma</a:t>
            </a:r>
          </a:p>
          <a:p>
            <a:pPr lvl="1"/>
            <a:r>
              <a:rPr lang="en-GB" altLang="x-none" dirty="0"/>
              <a:t>COPD with reversibility</a:t>
            </a:r>
          </a:p>
          <a:p>
            <a:pPr lvl="1"/>
            <a:r>
              <a:rPr lang="en-GB" altLang="x-none" dirty="0"/>
              <a:t>COPD + asthma</a:t>
            </a:r>
          </a:p>
        </p:txBody>
      </p:sp>
    </p:spTree>
    <p:extLst>
      <p:ext uri="{BB962C8B-B14F-4D97-AF65-F5344CB8AC3E}">
        <p14:creationId xmlns:p14="http://schemas.microsoft.com/office/powerpoint/2010/main" val="1569463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ChangeArrowheads="1"/>
          </p:cNvSpPr>
          <p:nvPr/>
        </p:nvSpPr>
        <p:spPr bwMode="auto">
          <a:xfrm>
            <a:off x="0" y="1645444"/>
            <a:ext cx="2692400" cy="434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defTabSz="501650">
              <a:defRPr>
                <a:solidFill>
                  <a:schemeClr val="tx1"/>
                </a:solidFill>
                <a:latin typeface="Arial" charset="0"/>
              </a:defRPr>
            </a:lvl1pPr>
            <a:lvl2pPr defTabSz="501650">
              <a:defRPr>
                <a:solidFill>
                  <a:schemeClr val="tx1"/>
                </a:solidFill>
                <a:latin typeface="Arial" charset="0"/>
              </a:defRPr>
            </a:lvl2pPr>
            <a:lvl3pPr defTabSz="501650">
              <a:defRPr>
                <a:solidFill>
                  <a:schemeClr val="tx1"/>
                </a:solidFill>
                <a:latin typeface="Arial" charset="0"/>
              </a:defRPr>
            </a:lvl3pPr>
            <a:lvl4pPr defTabSz="501650">
              <a:defRPr>
                <a:solidFill>
                  <a:schemeClr val="tx1"/>
                </a:solidFill>
                <a:latin typeface="Arial" charset="0"/>
              </a:defRPr>
            </a:lvl4pPr>
            <a:lvl5pPr defTabSz="501650">
              <a:defRPr>
                <a:solidFill>
                  <a:schemeClr val="tx1"/>
                </a:solidFill>
                <a:latin typeface="Arial" charset="0"/>
              </a:defRPr>
            </a:lvl5pPr>
            <a:lvl6pPr defTabSz="5016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defTabSz="5016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defTabSz="5016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defTabSz="50165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NZ" altLang="x-none" sz="1400" b="1" dirty="0"/>
              <a:t>Spirometry	</a:t>
            </a:r>
            <a:r>
              <a:rPr lang="en-NZ" altLang="x-none" sz="1400" dirty="0"/>
              <a:t>		</a:t>
            </a:r>
            <a:endParaRPr lang="en-GB" altLang="x-none" sz="1400" dirty="0"/>
          </a:p>
          <a:p>
            <a:r>
              <a:rPr lang="en-NZ" altLang="x-none" sz="1400" dirty="0"/>
              <a:t>FVC	</a:t>
            </a:r>
          </a:p>
          <a:p>
            <a:r>
              <a:rPr lang="en-NZ" altLang="x-none" sz="1400" dirty="0"/>
              <a:t>FEV</a:t>
            </a:r>
            <a:r>
              <a:rPr lang="en-NZ" altLang="x-none" sz="1400" baseline="-25000" dirty="0"/>
              <a:t>1</a:t>
            </a:r>
            <a:r>
              <a:rPr lang="en-NZ" altLang="x-none" sz="1400" dirty="0"/>
              <a:t> 		</a:t>
            </a:r>
          </a:p>
          <a:p>
            <a:r>
              <a:rPr lang="en-NZ" altLang="x-none" sz="1400" dirty="0"/>
              <a:t>FEV</a:t>
            </a:r>
            <a:r>
              <a:rPr lang="en-NZ" altLang="x-none" sz="1400" baseline="-25000" dirty="0"/>
              <a:t>1</a:t>
            </a:r>
            <a:r>
              <a:rPr lang="en-NZ" altLang="x-none" sz="1400" dirty="0"/>
              <a:t>/FVC</a:t>
            </a:r>
          </a:p>
          <a:p>
            <a:r>
              <a:rPr lang="en-NZ" altLang="x-none" sz="1400" dirty="0"/>
              <a:t>FEF</a:t>
            </a:r>
            <a:r>
              <a:rPr lang="en-NZ" altLang="x-none" sz="1400" baseline="-25000" dirty="0"/>
              <a:t>25-75</a:t>
            </a:r>
            <a:r>
              <a:rPr lang="en-NZ" altLang="x-none" sz="1400" dirty="0"/>
              <a:t>%	</a:t>
            </a:r>
          </a:p>
          <a:p>
            <a:r>
              <a:rPr lang="en-NZ" altLang="x-none" sz="1400" dirty="0"/>
              <a:t>PEF	</a:t>
            </a:r>
          </a:p>
          <a:p>
            <a:r>
              <a:rPr lang="en-NZ" altLang="x-none" sz="1400" b="1" dirty="0"/>
              <a:t>Lung Volumes		</a:t>
            </a:r>
            <a:r>
              <a:rPr lang="en-NZ" altLang="x-none" sz="1400" dirty="0"/>
              <a:t>	</a:t>
            </a:r>
            <a:endParaRPr lang="en-GB" altLang="x-none" sz="1400" dirty="0"/>
          </a:p>
          <a:p>
            <a:r>
              <a:rPr lang="en-NZ" altLang="x-none" sz="1400" dirty="0"/>
              <a:t>TLC		</a:t>
            </a:r>
          </a:p>
          <a:p>
            <a:r>
              <a:rPr lang="en-NZ" altLang="x-none" sz="1400" dirty="0"/>
              <a:t>RV		</a:t>
            </a:r>
          </a:p>
          <a:p>
            <a:r>
              <a:rPr lang="en-NZ" altLang="x-none" sz="1400" dirty="0"/>
              <a:t>RV/TLC	</a:t>
            </a:r>
          </a:p>
          <a:p>
            <a:r>
              <a:rPr lang="en-NZ" altLang="x-none" sz="1400" dirty="0"/>
              <a:t>FRC PL	</a:t>
            </a:r>
          </a:p>
          <a:p>
            <a:r>
              <a:rPr lang="en-NZ" altLang="x-none" sz="1400" dirty="0"/>
              <a:t>ERV		</a:t>
            </a:r>
          </a:p>
          <a:p>
            <a:r>
              <a:rPr lang="en-NZ" altLang="x-none" sz="1400" dirty="0"/>
              <a:t>VC		</a:t>
            </a:r>
          </a:p>
          <a:p>
            <a:r>
              <a:rPr lang="en-NZ" altLang="x-none" sz="1400" b="1" dirty="0"/>
              <a:t>Resistance		</a:t>
            </a:r>
            <a:r>
              <a:rPr lang="en-NZ" altLang="x-none" sz="1400" dirty="0"/>
              <a:t>	</a:t>
            </a:r>
            <a:endParaRPr lang="en-GB" altLang="x-none" sz="1400" dirty="0"/>
          </a:p>
          <a:p>
            <a:r>
              <a:rPr lang="en-NZ" altLang="x-none" sz="1400" dirty="0"/>
              <a:t>Raw			</a:t>
            </a:r>
          </a:p>
          <a:p>
            <a:r>
              <a:rPr lang="en-NZ" altLang="x-none" sz="1400" dirty="0" err="1"/>
              <a:t>sRaw</a:t>
            </a:r>
            <a:r>
              <a:rPr lang="en-NZ" altLang="x-none" sz="1400" dirty="0"/>
              <a:t>			</a:t>
            </a:r>
          </a:p>
          <a:p>
            <a:r>
              <a:rPr lang="en-NZ" altLang="x-none" sz="1400" b="1" dirty="0"/>
              <a:t>Diffusion</a:t>
            </a:r>
            <a:r>
              <a:rPr lang="en-NZ" altLang="x-none" sz="1400" dirty="0"/>
              <a:t>				</a:t>
            </a:r>
            <a:endParaRPr lang="en-GB" altLang="x-none" sz="1400" dirty="0"/>
          </a:p>
          <a:p>
            <a:r>
              <a:rPr lang="en-NZ" altLang="x-none" sz="1400" dirty="0"/>
              <a:t>D</a:t>
            </a:r>
            <a:r>
              <a:rPr lang="en-NZ" altLang="x-none" sz="1400" baseline="-15000" dirty="0"/>
              <a:t>L</a:t>
            </a:r>
            <a:r>
              <a:rPr lang="en-NZ" altLang="x-none" sz="1400" baseline="-25000" dirty="0"/>
              <a:t>CO</a:t>
            </a:r>
            <a:r>
              <a:rPr lang="en-NZ" altLang="x-none" sz="1400" dirty="0"/>
              <a:t>			</a:t>
            </a:r>
          </a:p>
          <a:p>
            <a:r>
              <a:rPr lang="en-NZ" altLang="x-none" sz="1400" dirty="0"/>
              <a:t>D</a:t>
            </a:r>
            <a:r>
              <a:rPr lang="en-NZ" altLang="x-none" sz="1400" baseline="-15000" dirty="0"/>
              <a:t>L</a:t>
            </a:r>
            <a:r>
              <a:rPr lang="en-NZ" altLang="x-none" sz="1400" baseline="-25000" dirty="0"/>
              <a:t>CO</a:t>
            </a:r>
            <a:r>
              <a:rPr lang="en-NZ" altLang="x-none" sz="1400" dirty="0"/>
              <a:t> /V</a:t>
            </a:r>
            <a:r>
              <a:rPr lang="en-NZ" altLang="x-none" sz="1400" baseline="-25000" dirty="0"/>
              <a:t>A</a:t>
            </a:r>
            <a:r>
              <a:rPr lang="en-NZ" altLang="x-none" sz="1400" dirty="0"/>
              <a:t>		</a:t>
            </a:r>
          </a:p>
          <a:p>
            <a:r>
              <a:rPr lang="en-NZ" altLang="x-none" sz="1400" dirty="0"/>
              <a:t>V</a:t>
            </a:r>
            <a:r>
              <a:rPr lang="en-NZ" altLang="x-none" sz="1400" baseline="-25000" dirty="0"/>
              <a:t>A</a:t>
            </a:r>
            <a:r>
              <a:rPr lang="en-NZ" altLang="x-none" sz="1400" dirty="0"/>
              <a:t>		</a:t>
            </a:r>
          </a:p>
        </p:txBody>
      </p:sp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89693" y="5938838"/>
            <a:ext cx="8964613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x-none" sz="1400" b="1" dirty="0"/>
              <a:t>Comments: </a:t>
            </a:r>
            <a:r>
              <a:rPr lang="en-GB" altLang="x-none" sz="1400" dirty="0"/>
              <a:t>Acceptable and repeatable results obtained. Ventolin (2.5gm) was administered for bronchodilator testing.</a:t>
            </a:r>
          </a:p>
          <a:p>
            <a:r>
              <a:rPr lang="en-GB" altLang="x-none" sz="1400" b="1" dirty="0"/>
              <a:t>Interpretation:</a:t>
            </a:r>
          </a:p>
          <a:p>
            <a:endParaRPr lang="en-GB" altLang="x-none" sz="1400" b="1" dirty="0"/>
          </a:p>
        </p:txBody>
      </p:sp>
      <p:sp>
        <p:nvSpPr>
          <p:cNvPr id="58372" name="Rectangle 4"/>
          <p:cNvSpPr>
            <a:spLocks noChangeArrowheads="1"/>
          </p:cNvSpPr>
          <p:nvPr/>
        </p:nvSpPr>
        <p:spPr bwMode="auto">
          <a:xfrm>
            <a:off x="0" y="348059"/>
            <a:ext cx="91440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altLang="x-none" sz="1400" dirty="0"/>
          </a:p>
          <a:p>
            <a:r>
              <a:rPr lang="en-GB" altLang="x-none" sz="1400" dirty="0"/>
              <a:t>ID: AKC1991 	Date: 21/06/04 	Gender: Male 	 Age: 40</a:t>
            </a:r>
          </a:p>
          <a:p>
            <a:r>
              <a:rPr lang="en-GB" altLang="x-none" sz="1400" dirty="0"/>
              <a:t>Weight(kg): 96.0 	Height(cm): 189 	 BMI: 26.87</a:t>
            </a:r>
          </a:p>
          <a:p>
            <a:r>
              <a:rPr lang="en-GB" altLang="x-none" sz="1400" dirty="0"/>
              <a:t>PB: 745 	Temp: 	 21</a:t>
            </a:r>
          </a:p>
        </p:txBody>
      </p:sp>
      <p:sp>
        <p:nvSpPr>
          <p:cNvPr id="58373" name="Rectangle 5"/>
          <p:cNvSpPr>
            <a:spLocks noChangeArrowheads="1"/>
          </p:cNvSpPr>
          <p:nvPr/>
        </p:nvSpPr>
        <p:spPr bwMode="auto">
          <a:xfrm>
            <a:off x="1042988" y="1470025"/>
            <a:ext cx="4394200" cy="179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1pPr>
            <a:lvl2pPr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2pPr>
            <a:lvl3pPr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3pPr>
            <a:lvl4pPr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4pPr>
            <a:lvl5pPr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tabLst>
                <a:tab pos="668338" algn="l"/>
                <a:tab pos="1277938" algn="l"/>
              </a:tabLs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NZ" altLang="x-none" sz="1400" b="1"/>
              <a:t>Pre	Pre	Post	Post	Post</a:t>
            </a:r>
          </a:p>
          <a:p>
            <a:r>
              <a:rPr lang="en-NZ" altLang="x-none" sz="1400" b="1"/>
              <a:t>Ref	Meas	% Ref	Meas	% Ref	% Chg</a:t>
            </a:r>
          </a:p>
          <a:p>
            <a:r>
              <a:rPr lang="en-NZ" altLang="x-none" sz="1400"/>
              <a:t>5.71	6.05	106	6.31	110	4</a:t>
            </a:r>
          </a:p>
          <a:p>
            <a:r>
              <a:rPr lang="en-NZ" altLang="x-none" sz="1400"/>
              <a:t>4.27	3.74	88	4.27	100	14</a:t>
            </a:r>
          </a:p>
          <a:p>
            <a:r>
              <a:rPr lang="en-NZ" altLang="x-none" sz="1400"/>
              <a:t>74.0	62.0		68		</a:t>
            </a:r>
          </a:p>
          <a:p>
            <a:r>
              <a:rPr lang="en-NZ" altLang="x-none" sz="1400"/>
              <a:t>4.19	(1.99)	(47)	2.66	63	33</a:t>
            </a:r>
          </a:p>
          <a:p>
            <a:r>
              <a:rPr lang="en-NZ" altLang="x-none" sz="1400"/>
              <a:t>10.27	10.19	99	9.4	91	-8</a:t>
            </a:r>
          </a:p>
          <a:p>
            <a:r>
              <a:rPr lang="en-NZ" altLang="x-none" sz="1400"/>
              <a:t>					</a:t>
            </a:r>
          </a:p>
        </p:txBody>
      </p:sp>
      <p:pic>
        <p:nvPicPr>
          <p:cNvPr id="5837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881" y="2366962"/>
            <a:ext cx="2943225" cy="358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sp>
        <p:nvSpPr>
          <p:cNvPr id="58375" name="Rectangle 7"/>
          <p:cNvSpPr>
            <a:spLocks noGrp="1" noChangeArrowheads="1"/>
          </p:cNvSpPr>
          <p:nvPr>
            <p:ph type="ctrTitle"/>
          </p:nvPr>
        </p:nvSpPr>
        <p:spPr>
          <a:xfrm>
            <a:off x="685800" y="242888"/>
            <a:ext cx="7772400" cy="1227137"/>
          </a:xfrm>
          <a:noFill/>
          <a:ln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anchor="t" anchorCtr="1"/>
          <a:lstStyle/>
          <a:p>
            <a:r>
              <a:rPr lang="en-NZ" altLang="x-none" sz="2000" b="1">
                <a:solidFill>
                  <a:schemeClr val="tx1"/>
                </a:solidFill>
              </a:rPr>
              <a:t>Bronchodilator Response PFT </a:t>
            </a:r>
            <a:endParaRPr lang="en-GB" altLang="x-none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31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/>
              <a:t>Bronchial challenge testing -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x-none"/>
              <a:t>Often used for asthma diagnosis</a:t>
            </a:r>
          </a:p>
          <a:p>
            <a:r>
              <a:rPr lang="en-GB" altLang="x-none"/>
              <a:t>How? </a:t>
            </a:r>
          </a:p>
          <a:p>
            <a:pPr lvl="1"/>
            <a:r>
              <a:rPr lang="en-GB" altLang="x-none"/>
              <a:t>Off inhalers</a:t>
            </a:r>
          </a:p>
          <a:p>
            <a:pPr lvl="1"/>
            <a:r>
              <a:rPr lang="en-GB" altLang="x-none"/>
              <a:t>Check spirometry</a:t>
            </a:r>
          </a:p>
          <a:p>
            <a:pPr lvl="1"/>
            <a:r>
              <a:rPr lang="en-GB" altLang="x-none"/>
              <a:t>Inhale a bronchoprovocator (histamine, methacholine, saline) at inc. concentrations</a:t>
            </a:r>
          </a:p>
          <a:p>
            <a:pPr lvl="1"/>
            <a:r>
              <a:rPr lang="en-GB" altLang="x-none"/>
              <a:t>measure spirometry after each inhalation</a:t>
            </a:r>
          </a:p>
          <a:p>
            <a:r>
              <a:rPr lang="en-GB" altLang="x-none"/>
              <a:t>N.B. exercise as a bronchoprovocator</a:t>
            </a:r>
          </a:p>
          <a:p>
            <a:pPr lvl="1"/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203446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/>
              <a:t>Lung volumes - interpretation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x-none"/>
              <a:t>True restriction - reduced TLC</a:t>
            </a:r>
          </a:p>
          <a:p>
            <a:r>
              <a:rPr lang="en-GB" altLang="x-none"/>
              <a:t>Hyperinflation - high TLC</a:t>
            </a:r>
          </a:p>
          <a:p>
            <a:pPr lvl="1"/>
            <a:r>
              <a:rPr lang="en-GB" altLang="x-none"/>
              <a:t>Gas trapping - High RV, RV/TLC ratio</a:t>
            </a:r>
          </a:p>
          <a:p>
            <a:r>
              <a:rPr lang="en-GB" altLang="x-none"/>
              <a:t>Neuromuscular disease - </a:t>
            </a:r>
            <a:r>
              <a:rPr lang="en-GB" altLang="x-none">
                <a:sym typeface="Symbol" charset="2"/>
              </a:rPr>
              <a:t></a:t>
            </a:r>
            <a:r>
              <a:rPr lang="en-GB" altLang="x-none"/>
              <a:t> TLC, preserved  or raised RV</a:t>
            </a:r>
          </a:p>
          <a:p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166335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NZ" altLang="x-none"/>
              <a:t>Other patterns</a:t>
            </a:r>
            <a:endParaRPr lang="en-GB" altLang="x-none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NZ" altLang="x-none" sz="2800" dirty="0"/>
              <a:t>Obesity</a:t>
            </a:r>
          </a:p>
          <a:p>
            <a:pPr lvl="1"/>
            <a:r>
              <a:rPr lang="en-NZ" altLang="x-none" sz="2400" dirty="0"/>
              <a:t>Restrictive Spirometry and TLC, very reduced FRC, reduced RV. </a:t>
            </a:r>
          </a:p>
          <a:p>
            <a:r>
              <a:rPr lang="en-NZ" altLang="x-none" sz="2800" dirty="0"/>
              <a:t>Heart Failure</a:t>
            </a:r>
          </a:p>
          <a:p>
            <a:pPr lvl="1"/>
            <a:r>
              <a:rPr lang="en-NZ" altLang="x-none" sz="2400" dirty="0"/>
              <a:t>Obstructive in Acute, Restrictive in Chronic with decreased gas </a:t>
            </a:r>
            <a:r>
              <a:rPr lang="en-NZ" altLang="x-none" sz="2400" dirty="0" smtClean="0"/>
              <a:t>transfer.</a:t>
            </a:r>
            <a:endParaRPr lang="en-NZ" altLang="x-none" sz="2400" dirty="0"/>
          </a:p>
          <a:p>
            <a:r>
              <a:rPr lang="en-NZ" altLang="x-none" sz="2800" dirty="0" smtClean="0"/>
              <a:t>Neuromuscular</a:t>
            </a:r>
            <a:endParaRPr lang="en-NZ" altLang="x-none" sz="2800" dirty="0"/>
          </a:p>
          <a:p>
            <a:pPr lvl="1"/>
            <a:r>
              <a:rPr lang="en-NZ" altLang="x-none" sz="2400" dirty="0"/>
              <a:t>Decreased FVC, lower when supine, decreased TLC,  preserved </a:t>
            </a:r>
            <a:r>
              <a:rPr lang="en-NZ" altLang="x-none" sz="2400" dirty="0" smtClean="0"/>
              <a:t>RV</a:t>
            </a:r>
            <a:r>
              <a:rPr lang="en-NZ" altLang="x-none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75281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ception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Perception">
      <a:majorFont>
        <a:latin typeface="Century Gothic"/>
        <a:ea typeface=""/>
        <a:cs typeface=""/>
        <a:font script="Jpan" typeface="メイリオ"/>
        <a:font script="Hans" typeface="宋体"/>
        <a:font script="Hant" typeface="新細明體"/>
      </a:majorFont>
      <a:minorFont>
        <a:latin typeface="Century Gothic"/>
        <a:ea typeface=""/>
        <a:cs typeface=""/>
        <a:font script="Jpan" typeface="メイリオ"/>
        <a:font script="Hans" typeface="宋体"/>
        <a:font script="Hant" typeface="新細明體"/>
      </a:minorFont>
    </a:fontScheme>
    <a:fmtScheme name="Perception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Perception.thmx</Template>
  <TotalTime>1156</TotalTime>
  <Words>623</Words>
  <Application>Microsoft Macintosh PowerPoint</Application>
  <PresentationFormat>On-screen Show (4:3)</PresentationFormat>
  <Paragraphs>223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Century Gothic</vt:lpstr>
      <vt:lpstr>Symbol</vt:lpstr>
      <vt:lpstr>Tahoma</vt:lpstr>
      <vt:lpstr>Times New Roman</vt:lpstr>
      <vt:lpstr>Wingdings 2</vt:lpstr>
      <vt:lpstr>Arial</vt:lpstr>
      <vt:lpstr>Perception</vt:lpstr>
      <vt:lpstr>Assessing Health &amp; Functional Fitness </vt:lpstr>
      <vt:lpstr>Lung Function Testing (PFTs)</vt:lpstr>
      <vt:lpstr>Indications for Spirometry</vt:lpstr>
      <vt:lpstr>ContraIndications for Spirometry</vt:lpstr>
      <vt:lpstr>Volume Time effects on Lung Function</vt:lpstr>
      <vt:lpstr>General principles</vt:lpstr>
      <vt:lpstr>Spirometry</vt:lpstr>
      <vt:lpstr>How is the test done</vt:lpstr>
      <vt:lpstr>Data generated</vt:lpstr>
      <vt:lpstr>PowerPoint Presentation</vt:lpstr>
      <vt:lpstr>PowerPoint Presentation</vt:lpstr>
      <vt:lpstr>Calculation of Values</vt:lpstr>
      <vt:lpstr>Spirometry interpretation</vt:lpstr>
      <vt:lpstr>Obstructive</vt:lpstr>
      <vt:lpstr>Obstructive</vt:lpstr>
      <vt:lpstr>PowerPoint Presentation</vt:lpstr>
      <vt:lpstr>PowerPoint Presentation</vt:lpstr>
      <vt:lpstr>COPD</vt:lpstr>
      <vt:lpstr>PowerPoint Presentation</vt:lpstr>
      <vt:lpstr>Large Airway obstruction</vt:lpstr>
      <vt:lpstr>PowerPoint Presentation</vt:lpstr>
      <vt:lpstr>Reversibility</vt:lpstr>
      <vt:lpstr>Interpretation</vt:lpstr>
      <vt:lpstr>Bronchodilator Response PFT </vt:lpstr>
      <vt:lpstr>Bronchial challenge testing -</vt:lpstr>
      <vt:lpstr>Lung volumes - interpretation</vt:lpstr>
      <vt:lpstr>Other patterns</vt:lpstr>
    </vt:vector>
  </TitlesOfParts>
  <Company/>
  <LinksUpToDate>false</LinksUpToDate>
  <SharedDoc>false</SharedDoc>
  <HyperlinksChanged>false</HyperlinksChanged>
  <AppVersion>15.0023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Assessing Health &amp; Functional Fitness </dc:title>
  <dc:creator>daniel martin</dc:creator>
  <cp:lastModifiedBy>Daniel Martin</cp:lastModifiedBy>
  <cp:revision>16</cp:revision>
  <dcterms:created xsi:type="dcterms:W3CDTF">2015-12-21T23:23:13Z</dcterms:created>
  <dcterms:modified xsi:type="dcterms:W3CDTF">2019-03-05T13:21:49Z</dcterms:modified>
</cp:coreProperties>
</file>