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3" r:id="rId3"/>
    <p:sldId id="261" r:id="rId4"/>
    <p:sldId id="260" r:id="rId5"/>
    <p:sldId id="262" r:id="rId6"/>
    <p:sldId id="264" r:id="rId7"/>
    <p:sldId id="265" r:id="rId8"/>
    <p:sldId id="257" r:id="rId9"/>
    <p:sldId id="269" r:id="rId10"/>
    <p:sldId id="267" r:id="rId11"/>
    <p:sldId id="26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42" autoAdjust="0"/>
    <p:restoredTop sz="94660"/>
  </p:normalViewPr>
  <p:slideViewPr>
    <p:cSldViewPr snapToGrid="0">
      <p:cViewPr varScale="1">
        <p:scale>
          <a:sx n="50" d="100"/>
          <a:sy n="50" d="100"/>
        </p:scale>
        <p:origin x="6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B0CF1F-A73A-4F58-8A16-74719BC0CD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2DA4CD-9251-4A30-8A5B-A63413EF46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5BED00-F824-493E-B697-399971DFAE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D23BBD-66ED-41E6-A76F-01C9652DFF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6D205B-89D5-4D2A-9EC5-488C2300A6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9667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727CF-E0B5-4CBC-B9A1-0E5ECC784B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29769E-7AFE-4696-B6B3-9B55F6A168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E9A40B-CE94-4A1D-97DC-27D1B9C17A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BAEF5-8372-44FC-ABCD-23EAB88AA6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5BA50D-60B3-44BE-ABCA-961FF016D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905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B0902-88A4-4B1F-82FC-C0E856156A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C604E61-6E13-40F6-9460-14D301F3F2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0D122E-EB0D-41CB-B029-D2E6493E6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174E0D-5537-43D8-969C-6DB5ACA4C3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5792E6-7320-4450-A95C-4B252F2719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6786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D74F0-D6F8-49F9-84A0-A2B89BD9F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0EA684-3E46-492F-978D-6C8824D53E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7F3029D-3907-4ADE-A87C-C02FE8473F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CC1FF8-FD3B-4489-8FF7-5B12609FAC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DE0706A-6CD1-481C-8784-4A11C0A922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744740-CA62-4150-9B6D-0F96A698D8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85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808150-5B80-40B2-B04C-C09DF92099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65726A-A8AF-4EA1-801F-92C0B1DD83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2ED62B-38EF-420D-863B-6A7F187CB0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FD4A7B-66B9-4059-B08F-535B6FC06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F0BB7A-F732-40E1-B94E-C1C6FD4666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E840C0D-3C68-497B-BF9D-C716245097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9ED719-A0EE-4531-8FFF-32966827E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7832A72-01D5-4277-8E51-7C823F6789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725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B38F74-8BA1-4523-8682-277BD57FE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9402BE-EE0A-49D9-A0FC-E7DA0F2F6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F109AF-68DB-4B96-B334-92F308AD5F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918EE0-5281-41B0-A077-641DB83847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8683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9F5149C-3057-4ED7-A5B4-8909069BAA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0A3D3E-D467-4286-811F-6EF7766270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6A5D729-9A0F-48DA-99D9-A3BDCEF29A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26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A1DCF-0EDA-4152-9704-FBF578B684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A780E-8D8A-4BDD-BF08-A2CF57B685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FC1948-5B49-48AF-95FE-500A3986D97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58110-94C7-405C-B729-C9DB0095F4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D609C00-AC84-4647-B811-8E9B40AED1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8D2212-C95C-4AE0-A63D-6648F1B2C7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440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946F4-2801-44DA-AC09-97F379A0C2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FE1BEA2-2FB1-44C3-9263-7A3638A0FC8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09EEF1-CBB4-46B9-87F0-0D542E347F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BD8311-F970-4F2F-B12A-42FB97F86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EE88B3-BA47-4C11-9F91-3CC4E05121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334F38-76CD-409F-9418-2DE2E3FA9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6900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EC05C-F6CC-4E39-A0C5-F08995709E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D925984-78D7-4D2C-8611-2F0C71AF897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050A0-965F-4BCD-B386-E14794B8E9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7FDA40-0723-49F1-8B5C-D7E96D6E26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A7793F-4037-4729-9BED-A216983F6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83190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3F47B24-D8C9-453F-88B1-C6067CB3C8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265A7B-E0C7-490F-8872-759FD43DCB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D66242-10F4-4D0B-9BA4-9F84B3266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2F538B-E6BF-4395-AED0-A9A591D1D7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3D4758-101A-4D6C-B8A4-A68FCF6D7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0368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393BA71-5365-4A65-88AB-073D7D312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E825F9-BD60-47FD-B91B-ABD34AB0D3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E78AD-9E0F-496A-A9FA-8B0088E851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DD99F6-5C38-4EF6-B488-F3DC81042EDF}" type="datetimeFigureOut">
              <a:rPr lang="en-GB" smtClean="0"/>
              <a:t>13/05/2020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E2C4D-2AE8-4221-81D9-30FE902EE6C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DEDDB-A3DC-45D5-8868-C097F991AB9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16D8DA-2D75-4CD2-8C32-97DEC96805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4867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mh.nih.gov/health/topics/schizophrenia/index.shtml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hallucinations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imh.nih.gov/health/topics/psychotherapies/index.shtml" TargetMode="Externa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mh.nih.gov/health/topics/psychotherapies/index.shtml" TargetMode="External"/><Relationship Id="rId2" Type="http://schemas.openxmlformats.org/officeDocument/2006/relationships/hyperlink" Target="https://www.nimh.nih.gov/health/topics/schizophrenia/index.s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A3752788-7FF1-46EC-961D-5C9CF437BCB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63826" y="391629"/>
            <a:ext cx="10515600" cy="5691118"/>
          </a:xfrm>
        </p:spPr>
        <p:txBody>
          <a:bodyPr>
            <a:noAutofit/>
          </a:bodyPr>
          <a:lstStyle/>
          <a:p>
            <a:pPr algn="ctr"/>
            <a:r>
              <a:rPr lang="en-GB" sz="2800" dirty="0">
                <a:latin typeface="+mn-lt"/>
              </a:rPr>
              <a:t>UNIVERSITY OF WALES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Trinity Saint David, London.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 </a:t>
            </a:r>
            <a:br>
              <a:rPr lang="en-GB" sz="2800" dirty="0">
                <a:latin typeface="+mn-lt"/>
              </a:rPr>
            </a:b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A PRSENTATION ON SCHIZOPHRENIA 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Introduction to Research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BMHP5005</a:t>
            </a:r>
            <a:br>
              <a:rPr lang="en-GB" sz="2800" dirty="0">
                <a:latin typeface="+mn-lt"/>
              </a:rPr>
            </a:b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 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Marice Ezeigbe Okunbor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1807133</a:t>
            </a:r>
            <a:br>
              <a:rPr lang="en-GB" sz="2800" dirty="0">
                <a:latin typeface="+mn-lt"/>
              </a:rPr>
            </a:b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 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Lecturer:  Barbara Chiyani</a:t>
            </a:r>
            <a:br>
              <a:rPr lang="en-GB" sz="2800" dirty="0">
                <a:latin typeface="+mn-lt"/>
              </a:rPr>
            </a:br>
            <a:r>
              <a:rPr lang="en-GB" sz="2800" dirty="0">
                <a:latin typeface="+mn-lt"/>
              </a:rPr>
              <a:t>5</a:t>
            </a:r>
            <a:r>
              <a:rPr lang="en-GB" sz="2800" baseline="30000" dirty="0">
                <a:latin typeface="+mn-lt"/>
              </a:rPr>
              <a:t>th</a:t>
            </a:r>
            <a:r>
              <a:rPr lang="en-GB" sz="2800" dirty="0">
                <a:latin typeface="+mn-lt"/>
              </a:rPr>
              <a:t> May, 2020.</a:t>
            </a:r>
          </a:p>
        </p:txBody>
      </p:sp>
    </p:spTree>
    <p:extLst>
      <p:ext uri="{BB962C8B-B14F-4D97-AF65-F5344CB8AC3E}">
        <p14:creationId xmlns:p14="http://schemas.microsoft.com/office/powerpoint/2010/main" val="33867151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10E7CA-633E-4B53-8B5F-09DBE28EA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78377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u="sng" dirty="0"/>
              <a:t>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B5C728-3468-4F40-8233-B7CCB8F4A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7496"/>
            <a:ext cx="10515600" cy="462500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dirty="0"/>
              <a:t>The aim of the research is to study schizophrenia as a mental health illness.</a:t>
            </a:r>
          </a:p>
          <a:p>
            <a:pPr>
              <a:lnSpc>
                <a:spcPct val="150000"/>
              </a:lnSpc>
            </a:pPr>
            <a:r>
              <a:rPr lang="en-GB" dirty="0"/>
              <a:t>To understand the causes, symptoms, and its treatment </a:t>
            </a:r>
          </a:p>
          <a:p>
            <a:pPr>
              <a:lnSpc>
                <a:spcPct val="150000"/>
              </a:lnSpc>
            </a:pPr>
            <a:r>
              <a:rPr lang="en-GB" dirty="0"/>
              <a:t>To understand the management of schizophrenia in patients</a:t>
            </a:r>
          </a:p>
          <a:p>
            <a:pPr>
              <a:lnSpc>
                <a:spcPct val="150000"/>
              </a:lnSpc>
            </a:pPr>
            <a:r>
              <a:rPr lang="en-GB" dirty="0"/>
              <a:t>To know the impact schizophrenia has in the lives of affected people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5776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68263E-33AB-4A46-85DA-158150E58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                </a:t>
            </a:r>
            <a:r>
              <a:rPr lang="en-GB" sz="4000" u="sng" dirty="0"/>
              <a:t>PURPOSE OF THE RESEARCH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55DD2-A2D3-4D0E-A760-561BDFFC2A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The main purpose of this research is to identify and understand the: 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Symptoms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Causes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Diagnosis and Treatment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Impact of schizophrenia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920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1B989-AB8D-4F3A-BAFB-6C6052F631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/>
              <a:t>     </a:t>
            </a:r>
            <a:r>
              <a:rPr lang="en-GB" sz="4000" u="sng" dirty="0"/>
              <a:t>DEFINITION OF SCHIZOPHRENIA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8CEA6-36BE-4892-AD5E-BD7C6BBCFF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2183" y="1584670"/>
            <a:ext cx="10515600" cy="4351338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170000"/>
              </a:lnSpc>
            </a:pPr>
            <a:r>
              <a:rPr lang="en-GB" sz="9600" dirty="0"/>
              <a:t>Schizophrenia is a severe long-term mental health condition that  causes people to understand or interpret things abnormally (Kao YC, 2010). 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en-GB" sz="9600" dirty="0"/>
              <a:t>It is a mental illness that </a:t>
            </a:r>
            <a:r>
              <a:rPr lang="en-GB" sz="9600" dirty="0">
                <a:solidFill>
                  <a:srgbClr val="293340"/>
                </a:solidFill>
              </a:rPr>
              <a:t>affects how a person thinks, feels, or behaves </a:t>
            </a:r>
            <a:r>
              <a:rPr lang="en-GB" sz="9600" dirty="0">
                <a:hlinkClick r:id="rId2"/>
              </a:rPr>
              <a:t>https://www.nimh.nih.gov/health/topics/schizophrenia/index.shtml</a:t>
            </a:r>
            <a:endParaRPr lang="en-GB" sz="9600" dirty="0"/>
          </a:p>
          <a:p>
            <a:pPr>
              <a:lnSpc>
                <a:spcPct val="170000"/>
              </a:lnSpc>
            </a:pPr>
            <a:r>
              <a:rPr lang="en-GB" sz="9600" dirty="0"/>
              <a:t>Schizophrenia can start between the age of adolescent to early adulthood (16 to 30 years), and in some rare cases, it can affect children too (</a:t>
            </a:r>
            <a:r>
              <a:rPr lang="en-GB" sz="9600" dirty="0">
                <a:solidFill>
                  <a:srgbClr val="000000"/>
                </a:solidFill>
              </a:rPr>
              <a:t>Schimmelmann et al., 2013) </a:t>
            </a:r>
            <a:endParaRPr lang="en-GB" sz="9600" dirty="0"/>
          </a:p>
          <a:p>
            <a:pPr marL="0" indent="0">
              <a:lnSpc>
                <a:spcPct val="170000"/>
              </a:lnSpc>
              <a:buNone/>
            </a:pPr>
            <a:endParaRPr lang="en-GB" sz="14400" dirty="0"/>
          </a:p>
          <a:p>
            <a:endParaRPr lang="en-GB" sz="2400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9</a:t>
            </a:r>
          </a:p>
        </p:txBody>
      </p:sp>
    </p:spTree>
    <p:extLst>
      <p:ext uri="{BB962C8B-B14F-4D97-AF65-F5344CB8AC3E}">
        <p14:creationId xmlns:p14="http://schemas.microsoft.com/office/powerpoint/2010/main" val="18980135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D4A77-30C2-4975-8036-CE8285763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u="sng" dirty="0"/>
              <a:t>SCHIZOPHRENIA SYMPTOMS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5738D-0839-4BF6-A673-28E485124C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5218"/>
            <a:ext cx="10515600" cy="4903304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70000"/>
              </a:lnSpc>
              <a:buNone/>
            </a:pPr>
            <a:r>
              <a:rPr lang="en-GB" sz="2400" dirty="0"/>
              <a:t>It causes a range of different psychological symptoms that could be life threatening, such as (</a:t>
            </a:r>
            <a:r>
              <a:rPr lang="en-GB" sz="2400" dirty="0">
                <a:solidFill>
                  <a:srgbClr val="000000"/>
                </a:solidFill>
              </a:rPr>
              <a:t>Haggman, 2014)</a:t>
            </a:r>
            <a:endParaRPr lang="en-GB" sz="2400" dirty="0"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70000"/>
              </a:lnSpc>
            </a:pPr>
            <a:r>
              <a:rPr lang="en-GB" sz="2400" dirty="0"/>
              <a:t>Hallucinations</a:t>
            </a:r>
            <a:r>
              <a:rPr lang="en-GB" sz="2400" dirty="0">
                <a:solidFill>
                  <a:srgbClr val="212B32"/>
                </a:solidFill>
              </a:rPr>
              <a:t> – hearing or seeing things that do not exist outside of the mind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rgbClr val="212B32"/>
                </a:solidFill>
              </a:rPr>
              <a:t>Delusions – unusual beliefs not based on reality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rgbClr val="212B32"/>
                </a:solidFill>
              </a:rPr>
              <a:t>Losing interest in everyday activities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rgbClr val="212B32"/>
                </a:solidFill>
              </a:rPr>
              <a:t>Reduced speaking and avoiding people, including friends and family</a:t>
            </a:r>
          </a:p>
          <a:p>
            <a:pPr>
              <a:lnSpc>
                <a:spcPct val="170000"/>
              </a:lnSpc>
            </a:pPr>
            <a:r>
              <a:rPr lang="en-GB" sz="2400" dirty="0">
                <a:solidFill>
                  <a:srgbClr val="212B32"/>
                </a:solidFill>
              </a:rPr>
              <a:t>Difficulty in paying attention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486043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55550-0DB6-414A-BC4D-7E4B71EA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u="sng" dirty="0"/>
              <a:t>CAUSES AND DIAGNOSIS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80A78-ABB7-4E83-A065-D71EDFD78A5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596348" y="1524000"/>
            <a:ext cx="10515600" cy="4512436"/>
          </a:xfrm>
        </p:spPr>
        <p:txBody>
          <a:bodyPr>
            <a:normAutofit fontScale="70000" lnSpcReduction="20000"/>
          </a:bodyPr>
          <a:lstStyle/>
          <a:p>
            <a:pPr marL="0" indent="0" fontAlgn="base">
              <a:lnSpc>
                <a:spcPct val="170000"/>
              </a:lnSpc>
              <a:buNone/>
            </a:pPr>
            <a:r>
              <a:rPr lang="en-GB" sz="3200" dirty="0"/>
              <a:t>Some of the causes of schizophrenia according to research are : </a:t>
            </a:r>
          </a:p>
          <a:p>
            <a:pPr fontAlgn="base">
              <a:lnSpc>
                <a:spcPct val="120000"/>
              </a:lnSpc>
            </a:pPr>
            <a:r>
              <a:rPr lang="en-GB" sz="3200" b="1" dirty="0"/>
              <a:t>Environmental factors- </a:t>
            </a:r>
            <a:r>
              <a:rPr lang="en-GB" sz="3200" dirty="0"/>
              <a:t>infections  like viruses, stress, financial challenges, work pressure</a:t>
            </a:r>
          </a:p>
          <a:p>
            <a:pPr fontAlgn="base">
              <a:lnSpc>
                <a:spcPct val="120000"/>
              </a:lnSpc>
            </a:pPr>
            <a:r>
              <a:rPr lang="en-GB" sz="3200" b="1" dirty="0"/>
              <a:t>Genetic factors </a:t>
            </a:r>
            <a:r>
              <a:rPr lang="en-GB" sz="3200" dirty="0"/>
              <a:t>– this could be inherited from immediate family members</a:t>
            </a:r>
          </a:p>
          <a:p>
            <a:pPr fontAlgn="base">
              <a:lnSpc>
                <a:spcPct val="120000"/>
              </a:lnSpc>
            </a:pPr>
            <a:r>
              <a:rPr lang="en-GB" sz="3200" b="1" dirty="0"/>
              <a:t>Psychological factors- </a:t>
            </a:r>
            <a:r>
              <a:rPr lang="en-GB" sz="3200" dirty="0"/>
              <a:t>negative feedback, abuse or depression (Jornm A. F, et al., 2011)</a:t>
            </a:r>
          </a:p>
          <a:p>
            <a:pPr marL="0" indent="0" fontAlgn="base">
              <a:lnSpc>
                <a:spcPct val="170000"/>
              </a:lnSpc>
              <a:buNone/>
            </a:pPr>
            <a:r>
              <a:rPr lang="en-GB" sz="3200" dirty="0"/>
              <a:t>For a person to be diagnosed with schizophrenia, there will be a continuous signs for at least six months, and report of any abnormal behaviour by their family or friends. </a:t>
            </a:r>
          </a:p>
          <a:p>
            <a:pPr marL="0" indent="0" fontAlgn="base">
              <a:lnSpc>
                <a:spcPct val="170000"/>
              </a:lnSpc>
              <a:buNone/>
            </a:pPr>
            <a:r>
              <a:rPr lang="en-GB" sz="3200" dirty="0"/>
              <a:t>Also, an assessment of the person will be done by a social worker, clinical psychologist, mental health nurse, or psychiatrist (Kyriakopoulos M, 2007).</a:t>
            </a:r>
          </a:p>
          <a:p>
            <a:pPr marL="0" indent="0" fontAlgn="base">
              <a:lnSpc>
                <a:spcPct val="110000"/>
              </a:lnSpc>
              <a:buNone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EB2D1C9-0F05-41C2-BC8F-9BF47141B927}"/>
              </a:ext>
            </a:extLst>
          </p:cNvPr>
          <p:cNvSpPr/>
          <p:nvPr/>
        </p:nvSpPr>
        <p:spPr>
          <a:xfrm>
            <a:off x="3048000" y="255183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04992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55550-0DB6-414A-BC4D-7E4B71EA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u="sng" dirty="0"/>
              <a:t>TREATMENT AND THERAPIES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80A78-ABB7-4E83-A065-D71EDFD78A5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811696" y="1505157"/>
            <a:ext cx="10515600" cy="4351338"/>
          </a:xfrm>
        </p:spPr>
        <p:txBody>
          <a:bodyPr>
            <a:normAutofit/>
          </a:bodyPr>
          <a:lstStyle/>
          <a:p>
            <a:pPr marL="0" indent="0" fontAlgn="base">
              <a:lnSpc>
                <a:spcPct val="150000"/>
              </a:lnSpc>
              <a:buNone/>
            </a:pPr>
            <a:r>
              <a:rPr lang="en-GB" sz="2400" dirty="0"/>
              <a:t>Schizophrenia causes are not fully known, therefore treatment focuses on eliminating the disease with: </a:t>
            </a:r>
          </a:p>
          <a:p>
            <a:pPr fontAlgn="base">
              <a:lnSpc>
                <a:spcPct val="150000"/>
              </a:lnSpc>
            </a:pPr>
            <a:r>
              <a:rPr lang="en-GB" sz="2400" b="1" dirty="0"/>
              <a:t>Antipsychotic medications</a:t>
            </a:r>
            <a:r>
              <a:rPr lang="en-GB" sz="2400" dirty="0"/>
              <a:t>. </a:t>
            </a:r>
          </a:p>
          <a:p>
            <a:pPr fontAlgn="base">
              <a:lnSpc>
                <a:spcPct val="150000"/>
              </a:lnSpc>
            </a:pPr>
            <a:r>
              <a:rPr lang="en-GB" sz="2400" b="1" dirty="0"/>
              <a:t>Psychotherapy treatment- </a:t>
            </a:r>
            <a:r>
              <a:rPr lang="en-GB" sz="2400" dirty="0"/>
              <a:t>To help a person identify and change troubling emotions, thoughts, and behaviour (Masi G, 2008)</a:t>
            </a:r>
          </a:p>
          <a:p>
            <a:r>
              <a:rPr lang="en-GB" sz="2400" b="1" dirty="0"/>
              <a:t>Coordinated specialty care (CSC</a:t>
            </a:r>
            <a:r>
              <a:rPr lang="en-GB" sz="2400" dirty="0"/>
              <a:t>)- The use of medicine, therapy, family and loved ones to support and  improve their life’s</a:t>
            </a:r>
          </a:p>
          <a:p>
            <a:pPr marL="0" indent="0">
              <a:buNone/>
            </a:pPr>
            <a:r>
              <a:rPr lang="en-GB" sz="2400" dirty="0">
                <a:hlinkClick r:id="rId2"/>
              </a:rPr>
              <a:t>https://www.nimh.nih.gov/health/topics/psychotherapies/index.shtml</a:t>
            </a:r>
            <a:endParaRPr lang="en-GB" sz="2400" dirty="0"/>
          </a:p>
          <a:p>
            <a:pPr marL="0" indent="0" fontAlgn="base">
              <a:buNone/>
            </a:pPr>
            <a:endParaRPr lang="en-GB" sz="18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0EB2D1C9-0F05-41C2-BC8F-9BF47141B927}"/>
              </a:ext>
            </a:extLst>
          </p:cNvPr>
          <p:cNvSpPr/>
          <p:nvPr/>
        </p:nvSpPr>
        <p:spPr>
          <a:xfrm>
            <a:off x="3048000" y="255183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base"/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96288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B55550-0DB6-414A-BC4D-7E4B71EA8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600" u="sng" dirty="0"/>
              <a:t>IMPACT OF SCHIZOPHRENIA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80A78-ABB7-4E83-A065-D71EDFD78A5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49357" y="1690688"/>
            <a:ext cx="10515600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People with schizophrenia may find it difficult to perform their usual activities, as they could be interrupted by the symptoms or the medication side effects (Buchanan, 2012)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/>
              <a:t>Normal tasks like bathing, dressing themselves, eating and cleaning up could be a challenge with schizophrenia. Therefore, they may require people to do these tasks for them (Buchanan, 2012) .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6480547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1C97B4-2BB5-40AB-B5FF-F5E86B4E47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u="sng" dirty="0"/>
              <a:t>CONCLUSION</a:t>
            </a:r>
            <a:endParaRPr lang="en-GB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C15255-4D84-4BAB-B7CD-50656A85E1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Schizophrenia can be life threatening, depressing and emotional on the patients and their family.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If it is detected early, patients can have a better chance of improvement in their life (Lieberman JA, 2009).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However, it can be worse when a patient refuse to continue with their treatments which could cause a total loss of their education, work and social life (Wyatt RJ, 2013).</a:t>
            </a:r>
          </a:p>
        </p:txBody>
      </p:sp>
    </p:spTree>
    <p:extLst>
      <p:ext uri="{BB962C8B-B14F-4D97-AF65-F5344CB8AC3E}">
        <p14:creationId xmlns:p14="http://schemas.microsoft.com/office/powerpoint/2010/main" val="27903025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0007AC-D41E-49DC-BF2C-76021DDF0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  <a:r>
              <a:rPr lang="en-GB" dirty="0"/>
              <a:t>	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EE1DDD-D7B1-4D75-A5B5-931E2DEA22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Buchanan A. A two-year prospective study of treatment compliance in patients with schizophrenia. Psychol Med. 2012; 22:787–797.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solidFill>
                  <a:srgbClr val="000000"/>
                </a:solidFill>
              </a:rPr>
              <a:t>Haggman S, Maher CG, Rafshauge KM. Screening for symptoms of depression by physical therapists managing low back pain. Phys Ther. 2014; 84:1157–66. </a:t>
            </a:r>
            <a:endParaRPr lang="en-GB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Jornm, A. F., Korten, A.E., Jacomb, P.A., et al (2011) Public beliefs about causes and risk factors for depressions and schizophrenia. Social psychiatry and Psychiatric Epidemilogy, 32, 144-148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Kyriakopoulos M, Frangou S. Pathophysiology of early onset schizophrenia. Int Rev Psychiatr. 2007;19:315–24.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Kao YC, Liu YP. Effects of age of onset on clinical characteristics in schizophrenia spectrum disorders. BMC Psychiatry. 2010;10:63. </a:t>
            </a:r>
          </a:p>
          <a:p>
            <a:pPr marL="0" indent="0">
              <a:lnSpc>
                <a:spcPct val="100000"/>
              </a:lnSpc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0294091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CE2EE3-A4AD-4725-A56B-11C65273F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2A2DA7-C944-480C-B537-39E075B8AA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930" y="1690688"/>
            <a:ext cx="10515600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Lieberman JA, </a:t>
            </a:r>
            <a:r>
              <a:rPr lang="en-GB" sz="2000" dirty="0" err="1"/>
              <a:t>Koreen</a:t>
            </a:r>
            <a:r>
              <a:rPr lang="en-GB" sz="2000" dirty="0"/>
              <a:t> AR, </a:t>
            </a:r>
            <a:r>
              <a:rPr lang="en-GB" sz="2000" dirty="0" err="1"/>
              <a:t>Chakos</a:t>
            </a:r>
            <a:r>
              <a:rPr lang="en-GB" sz="2000" dirty="0"/>
              <a:t> M, et al. Factors influencing treatment response and outcome of first-episode schizophrenia: implications for understanding the pathophysiology of schizophrenia. J Clin Psychiatry. 2009; 57(</a:t>
            </a:r>
            <a:r>
              <a:rPr lang="en-GB" sz="2000" dirty="0" err="1"/>
              <a:t>suppl</a:t>
            </a:r>
            <a:r>
              <a:rPr lang="en-GB" sz="2000" dirty="0"/>
              <a:t> 9):5–9. 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Masi G, </a:t>
            </a:r>
            <a:r>
              <a:rPr lang="en-GB" sz="2000" dirty="0" err="1"/>
              <a:t>Mucci</a:t>
            </a:r>
            <a:r>
              <a:rPr lang="en-GB" sz="2000" dirty="0"/>
              <a:t> M, Pari C. Children with schizophrenia: Clinical picture and pharmacological treatment. CNS Drugs. 2008; 20:841–66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>
                <a:solidFill>
                  <a:srgbClr val="000000"/>
                </a:solidFill>
              </a:rPr>
              <a:t>Schimmelmann BG, Schmidt SJ, Carbon M, </a:t>
            </a:r>
            <a:r>
              <a:rPr lang="en-GB" sz="2000" dirty="0" err="1">
                <a:solidFill>
                  <a:srgbClr val="000000"/>
                </a:solidFill>
              </a:rPr>
              <a:t>Correll</a:t>
            </a:r>
            <a:r>
              <a:rPr lang="en-GB" sz="2000" dirty="0">
                <a:solidFill>
                  <a:srgbClr val="000000"/>
                </a:solidFill>
              </a:rPr>
              <a:t> CU. Treatment of adolescents with early-onset schizophrenia spectrum disorders: In search of rational, evidence-informed approach. Cur Opin Psychiatr. 2013;26:219–30</a:t>
            </a:r>
            <a:endParaRPr lang="en-GB" sz="2000" dirty="0"/>
          </a:p>
          <a:p>
            <a:pPr marL="0" indent="0">
              <a:lnSpc>
                <a:spcPct val="100000"/>
              </a:lnSpc>
              <a:buNone/>
            </a:pPr>
            <a:r>
              <a:rPr lang="en-GB" sz="2000" dirty="0"/>
              <a:t>Wyatt RJ, </a:t>
            </a:r>
            <a:r>
              <a:rPr lang="en-GB" sz="2000" dirty="0" err="1"/>
              <a:t>Henter</a:t>
            </a:r>
            <a:r>
              <a:rPr lang="en-GB" sz="2000" dirty="0"/>
              <a:t> ID. The effects of early and sustained intervention on the long-term morbidity of schizophrenia. J Psychiatr Res. 2013 ;32:169–177</a:t>
            </a:r>
          </a:p>
          <a:p>
            <a:pPr marL="0" indent="0">
              <a:buNone/>
            </a:pPr>
            <a:r>
              <a:rPr lang="en-GB" sz="2000" dirty="0">
                <a:hlinkClick r:id="rId2"/>
              </a:rPr>
              <a:t>Https://www.nimh.nih.gov/health/topics/schizophrenia/index.shtml</a:t>
            </a:r>
            <a:endParaRPr lang="en-GB" sz="2000" dirty="0"/>
          </a:p>
          <a:p>
            <a:pPr marL="0" indent="0">
              <a:buNone/>
            </a:pPr>
            <a:r>
              <a:rPr lang="en-GB" sz="2000" dirty="0">
                <a:hlinkClick r:id="rId3"/>
              </a:rPr>
              <a:t>https://www.nimh.nih.gov/health/topics/psychotherapies/index.shtml</a:t>
            </a:r>
            <a:endParaRPr lang="en-GB" sz="2000" dirty="0"/>
          </a:p>
          <a:p>
            <a:pPr marL="0" indent="0">
              <a:lnSpc>
                <a:spcPct val="100000"/>
              </a:lnSpc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6615977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945</Words>
  <Application>Microsoft Office PowerPoint</Application>
  <PresentationFormat>Widescreen</PresentationFormat>
  <Paragraphs>84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UNIVERSITY OF WALES Trinity Saint David, London.    A PRSENTATION ON SCHIZOPHRENIA  Introduction to Research BMHP5005    Marice Ezeigbe Okunbor 1807133    Lecturer:  Barbara Chiyani 5th May, 2020.</vt:lpstr>
      <vt:lpstr>AIMS AND OBJECTIVES</vt:lpstr>
      <vt:lpstr>                 PURPOSE OF THE RESEARCH</vt:lpstr>
      <vt:lpstr>     DEFINITION OF SCHIZOPHRENIA</vt:lpstr>
      <vt:lpstr>SCHIZOPHRENIA SYMPTOMS</vt:lpstr>
      <vt:lpstr>CAUSES AND DIAGNOSIS</vt:lpstr>
      <vt:lpstr>TREATMENT AND THERAPIES</vt:lpstr>
      <vt:lpstr>IMPACT OF SCHIZOPHRENIA </vt:lpstr>
      <vt:lpstr>CONCLUSION</vt:lpstr>
      <vt:lpstr>REFERENCES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SCHIZOPRENIA</dc:title>
  <dc:creator>Marice Okunbor (1807133)</dc:creator>
  <cp:lastModifiedBy>Linda Okunbor</cp:lastModifiedBy>
  <cp:revision>66</cp:revision>
  <dcterms:created xsi:type="dcterms:W3CDTF">2020-04-30T18:23:48Z</dcterms:created>
  <dcterms:modified xsi:type="dcterms:W3CDTF">2020-05-13T09:09:24Z</dcterms:modified>
</cp:coreProperties>
</file>