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8" r:id="rId6"/>
    <p:sldId id="259" r:id="rId7"/>
    <p:sldId id="260" r:id="rId8"/>
    <p:sldId id="262" r:id="rId9"/>
    <p:sldId id="261" r:id="rId10"/>
    <p:sldId id="263" r:id="rId11"/>
    <p:sldId id="265"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27" autoAdjust="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907172D-86EC-4979-A3DE-ED3E99F38B81}" type="datetimeFigureOut">
              <a:rPr lang="en-GB" smtClean="0"/>
              <a:t>11/10/2019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1602989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07172D-86EC-4979-A3DE-ED3E99F38B81}" type="datetimeFigureOut">
              <a:rPr lang="en-GB" smtClean="0"/>
              <a:t>11/10/2019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229387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907172D-86EC-4979-A3DE-ED3E99F38B81}" type="datetimeFigureOut">
              <a:rPr lang="en-GB" smtClean="0"/>
              <a:t>11/10/2019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1268000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907172D-86EC-4979-A3DE-ED3E99F38B81}" type="datetimeFigureOut">
              <a:rPr lang="en-GB" smtClean="0"/>
              <a:t>11/10/2019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2972308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907172D-86EC-4979-A3DE-ED3E99F38B81}" type="datetimeFigureOut">
              <a:rPr lang="en-GB" smtClean="0"/>
              <a:t>11/10/2019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3673678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907172D-86EC-4979-A3DE-ED3E99F38B81}" type="datetimeFigureOut">
              <a:rPr lang="en-GB" smtClean="0"/>
              <a:t>11/10/2019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42322139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07172D-86EC-4979-A3DE-ED3E99F38B81}" type="datetimeFigureOut">
              <a:rPr lang="en-GB" smtClean="0"/>
              <a:t>11/10/2019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2106673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907172D-86EC-4979-A3DE-ED3E99F38B81}" type="datetimeFigureOut">
              <a:rPr lang="en-GB" smtClean="0"/>
              <a:t>11/10/2019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1918241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907172D-86EC-4979-A3DE-ED3E99F38B81}" type="datetimeFigureOut">
              <a:rPr lang="en-GB" smtClean="0"/>
              <a:t>11/10/2019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18232052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07172D-86EC-4979-A3DE-ED3E99F38B81}" type="datetimeFigureOut">
              <a:rPr lang="en-GB" smtClean="0"/>
              <a:t>11/10/2019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2111435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07172D-86EC-4979-A3DE-ED3E99F38B81}" type="datetimeFigureOut">
              <a:rPr lang="en-GB" smtClean="0"/>
              <a:t>11/10/2019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B3A85D-E198-41F7-97EE-EF429BE19C43}" type="slidenum">
              <a:rPr lang="en-GB" smtClean="0"/>
              <a:t>‹#›</a:t>
            </a:fld>
            <a:endParaRPr lang="en-GB"/>
          </a:p>
        </p:txBody>
      </p:sp>
    </p:spTree>
    <p:extLst>
      <p:ext uri="{BB962C8B-B14F-4D97-AF65-F5344CB8AC3E}">
        <p14:creationId xmlns:p14="http://schemas.microsoft.com/office/powerpoint/2010/main" val="3027627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07172D-86EC-4979-A3DE-ED3E99F38B81}" type="datetimeFigureOut">
              <a:rPr lang="en-GB" smtClean="0"/>
              <a:t>11/10/2019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B3A85D-E198-41F7-97EE-EF429BE19C43}" type="slidenum">
              <a:rPr lang="en-GB" smtClean="0"/>
              <a:t>‹#›</a:t>
            </a:fld>
            <a:endParaRPr lang="en-GB"/>
          </a:p>
        </p:txBody>
      </p:sp>
    </p:spTree>
    <p:extLst>
      <p:ext uri="{BB962C8B-B14F-4D97-AF65-F5344CB8AC3E}">
        <p14:creationId xmlns:p14="http://schemas.microsoft.com/office/powerpoint/2010/main" val="11753297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2.m4a"/><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png"/><Relationship Id="rId5" Type="http://schemas.openxmlformats.org/officeDocument/2006/relationships/slideLayout" Target="../slideLayouts/slideLayout4.xml"/><Relationship Id="rId4" Type="http://schemas.openxmlformats.org/officeDocument/2006/relationships/audio" Target="../media/media2.m4a"/></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ECAD6008/C </a:t>
            </a:r>
            <a:br>
              <a:rPr lang="en-GB" dirty="0" smtClean="0"/>
            </a:br>
            <a:r>
              <a:rPr lang="en-GB" dirty="0" err="1" smtClean="0"/>
              <a:t>Aseniad</a:t>
            </a:r>
            <a:r>
              <a:rPr lang="en-GB" dirty="0" smtClean="0"/>
              <a:t> &amp; PAP1/Assignment &amp; PTE1</a:t>
            </a:r>
            <a:endParaRPr lang="en-GB" dirty="0"/>
          </a:p>
        </p:txBody>
      </p:sp>
      <p:sp>
        <p:nvSpPr>
          <p:cNvPr id="5" name="Content Placeholder 4"/>
          <p:cNvSpPr>
            <a:spLocks noGrp="1"/>
          </p:cNvSpPr>
          <p:nvPr>
            <p:ph sz="half" idx="1"/>
          </p:nvPr>
        </p:nvSpPr>
        <p:spPr>
          <a:xfrm>
            <a:off x="838200" y="1825625"/>
            <a:ext cx="5334000" cy="4351338"/>
          </a:xfrm>
        </p:spPr>
        <p:txBody>
          <a:bodyPr>
            <a:normAutofit lnSpcReduction="10000"/>
          </a:bodyPr>
          <a:lstStyle/>
          <a:p>
            <a:pPr marL="0" indent="0">
              <a:buNone/>
            </a:pPr>
            <a:r>
              <a:rPr lang="en-GB" dirty="0" err="1" smtClean="0"/>
              <a:t>Paratowch</a:t>
            </a:r>
            <a:r>
              <a:rPr lang="en-GB" dirty="0" smtClean="0"/>
              <a:t> </a:t>
            </a:r>
            <a:r>
              <a:rPr lang="en-GB" dirty="0" err="1"/>
              <a:t>bortffolio</a:t>
            </a:r>
            <a:r>
              <a:rPr lang="en-GB" dirty="0"/>
              <a:t> (</a:t>
            </a:r>
            <a:r>
              <a:rPr lang="en-GB" dirty="0" err="1"/>
              <a:t>fel</a:t>
            </a:r>
            <a:r>
              <a:rPr lang="en-GB" dirty="0"/>
              <a:t> </a:t>
            </a:r>
            <a:r>
              <a:rPr lang="en-GB" dirty="0" err="1"/>
              <a:t>petaech</a:t>
            </a:r>
            <a:r>
              <a:rPr lang="en-GB" dirty="0"/>
              <a:t> </a:t>
            </a:r>
            <a:r>
              <a:rPr lang="en-GB" dirty="0" err="1"/>
              <a:t>yn</a:t>
            </a:r>
            <a:r>
              <a:rPr lang="en-GB" dirty="0"/>
              <a:t> </a:t>
            </a:r>
            <a:r>
              <a:rPr lang="en-GB" dirty="0" err="1"/>
              <a:t>ei</a:t>
            </a:r>
            <a:r>
              <a:rPr lang="en-GB" dirty="0"/>
              <a:t> </a:t>
            </a:r>
            <a:r>
              <a:rPr lang="en-GB" dirty="0" err="1"/>
              <a:t>rannu</a:t>
            </a:r>
            <a:r>
              <a:rPr lang="en-GB" dirty="0"/>
              <a:t> </a:t>
            </a:r>
            <a:r>
              <a:rPr lang="en-GB" dirty="0" err="1"/>
              <a:t>gyda</a:t>
            </a:r>
            <a:r>
              <a:rPr lang="en-GB" dirty="0"/>
              <a:t> mentor </a:t>
            </a:r>
            <a:r>
              <a:rPr lang="en-GB" dirty="0" err="1"/>
              <a:t>neu</a:t>
            </a:r>
            <a:r>
              <a:rPr lang="en-GB" dirty="0"/>
              <a:t> </a:t>
            </a:r>
            <a:r>
              <a:rPr lang="en-GB" dirty="0" err="1"/>
              <a:t>gyd-fyfyrwyr</a:t>
            </a:r>
            <a:r>
              <a:rPr lang="en-GB" dirty="0"/>
              <a:t>) </a:t>
            </a:r>
            <a:r>
              <a:rPr lang="en-GB" dirty="0" err="1"/>
              <a:t>sy’n</a:t>
            </a:r>
            <a:r>
              <a:rPr lang="en-GB" dirty="0"/>
              <a:t> </a:t>
            </a:r>
            <a:r>
              <a:rPr lang="en-GB" dirty="0" err="1"/>
              <a:t>cyfleu</a:t>
            </a:r>
            <a:r>
              <a:rPr lang="en-GB" dirty="0"/>
              <a:t> </a:t>
            </a:r>
            <a:r>
              <a:rPr lang="en-GB" dirty="0" err="1"/>
              <a:t>adfyfyrio</a:t>
            </a:r>
            <a:r>
              <a:rPr lang="en-GB" dirty="0"/>
              <a:t> </a:t>
            </a:r>
            <a:r>
              <a:rPr lang="en-GB" dirty="0" err="1"/>
              <a:t>beirniadol</a:t>
            </a:r>
            <a:r>
              <a:rPr lang="en-GB" dirty="0"/>
              <a:t> </a:t>
            </a:r>
            <a:r>
              <a:rPr lang="en-GB" dirty="0" err="1"/>
              <a:t>ar</a:t>
            </a:r>
            <a:r>
              <a:rPr lang="en-GB" dirty="0"/>
              <a:t> </a:t>
            </a:r>
            <a:r>
              <a:rPr lang="en-GB" dirty="0" err="1"/>
              <a:t>gynnydd</a:t>
            </a:r>
            <a:r>
              <a:rPr lang="en-GB" dirty="0"/>
              <a:t> a </a:t>
            </a:r>
            <a:r>
              <a:rPr lang="en-GB" dirty="0" err="1"/>
              <a:t>wnaed</a:t>
            </a:r>
            <a:r>
              <a:rPr lang="en-GB" dirty="0"/>
              <a:t> o ran </a:t>
            </a:r>
            <a:r>
              <a:rPr lang="en-GB" dirty="0" err="1"/>
              <a:t>cynllunio</a:t>
            </a:r>
            <a:r>
              <a:rPr lang="en-GB" dirty="0"/>
              <a:t> a </a:t>
            </a:r>
            <a:r>
              <a:rPr lang="en-GB" dirty="0" err="1"/>
              <a:t>gweithredu</a:t>
            </a:r>
            <a:r>
              <a:rPr lang="en-GB" dirty="0"/>
              <a:t> </a:t>
            </a:r>
            <a:r>
              <a:rPr lang="en-GB" dirty="0" err="1"/>
              <a:t>tair</a:t>
            </a:r>
            <a:r>
              <a:rPr lang="en-GB" dirty="0"/>
              <a:t> </a:t>
            </a:r>
            <a:r>
              <a:rPr lang="en-GB" dirty="0" err="1"/>
              <a:t>egwyddor</a:t>
            </a:r>
            <a:r>
              <a:rPr lang="en-GB" dirty="0"/>
              <a:t> </a:t>
            </a:r>
            <a:r>
              <a:rPr lang="en-GB" dirty="0" err="1"/>
              <a:t>addysgegol</a:t>
            </a:r>
            <a:r>
              <a:rPr lang="en-GB" dirty="0"/>
              <a:t>. 	</a:t>
            </a:r>
          </a:p>
          <a:p>
            <a:pPr marL="0" indent="0">
              <a:buNone/>
            </a:pPr>
            <a:endParaRPr lang="en-GB" dirty="0" smtClean="0"/>
          </a:p>
          <a:p>
            <a:pPr marL="0" indent="0">
              <a:buNone/>
            </a:pPr>
            <a:endParaRPr lang="en-GB" dirty="0"/>
          </a:p>
          <a:p>
            <a:pPr marL="0" indent="0">
              <a:buNone/>
            </a:pPr>
            <a:r>
              <a:rPr lang="en-GB" dirty="0" err="1" smtClean="0"/>
              <a:t>Dyddiad</a:t>
            </a:r>
            <a:r>
              <a:rPr lang="en-GB" dirty="0" smtClean="0"/>
              <a:t> cyflwyno:6/01/2020</a:t>
            </a:r>
          </a:p>
          <a:p>
            <a:pPr marL="0" indent="0">
              <a:buNone/>
            </a:pPr>
            <a:r>
              <a:rPr lang="en-GB" dirty="0" err="1" smtClean="0"/>
              <a:t>Sesiwn</a:t>
            </a:r>
            <a:r>
              <a:rPr lang="en-GB" dirty="0" smtClean="0"/>
              <a:t> </a:t>
            </a:r>
            <a:r>
              <a:rPr lang="en-GB" dirty="0" err="1" smtClean="0"/>
              <a:t>gymorth</a:t>
            </a:r>
            <a:r>
              <a:rPr lang="en-GB" dirty="0" smtClean="0"/>
              <a:t>: </a:t>
            </a:r>
            <a:r>
              <a:rPr lang="en-GB" dirty="0" err="1" smtClean="0"/>
              <a:t>Rhagfyr</a:t>
            </a:r>
            <a:r>
              <a:rPr lang="en-GB" dirty="0" smtClean="0"/>
              <a:t> 2019</a:t>
            </a:r>
            <a:endParaRPr lang="en-GB" dirty="0"/>
          </a:p>
        </p:txBody>
      </p:sp>
      <p:sp>
        <p:nvSpPr>
          <p:cNvPr id="6" name="Content Placeholder 5"/>
          <p:cNvSpPr>
            <a:spLocks noGrp="1"/>
          </p:cNvSpPr>
          <p:nvPr>
            <p:ph sz="half" idx="2"/>
          </p:nvPr>
        </p:nvSpPr>
        <p:spPr/>
        <p:txBody>
          <a:bodyPr>
            <a:normAutofit lnSpcReduction="10000"/>
          </a:bodyPr>
          <a:lstStyle/>
          <a:p>
            <a:pPr marL="0" indent="0">
              <a:buNone/>
            </a:pPr>
            <a:r>
              <a:rPr lang="en-GB" dirty="0" smtClean="0"/>
              <a:t>Prepare </a:t>
            </a:r>
            <a:r>
              <a:rPr lang="en-GB" dirty="0"/>
              <a:t>a portfolio (as though you were sharing with a mentor or student colleagues) which illustrates a critical reflection of progress made on the planning and implementation of three pedagogical </a:t>
            </a:r>
            <a:r>
              <a:rPr lang="en-GB" dirty="0" smtClean="0"/>
              <a:t>principles </a:t>
            </a:r>
          </a:p>
          <a:p>
            <a:pPr marL="0" indent="0">
              <a:buNone/>
            </a:pPr>
            <a:endParaRPr lang="en-GB" dirty="0"/>
          </a:p>
          <a:p>
            <a:pPr marL="0" indent="0">
              <a:buNone/>
            </a:pPr>
            <a:r>
              <a:rPr lang="en-GB" dirty="0" smtClean="0"/>
              <a:t>Submit: 6/01/2020 </a:t>
            </a:r>
          </a:p>
          <a:p>
            <a:pPr marL="0" indent="0">
              <a:buNone/>
            </a:pPr>
            <a:r>
              <a:rPr lang="en-GB" dirty="0" smtClean="0"/>
              <a:t>Support session: </a:t>
            </a:r>
            <a:r>
              <a:rPr lang="en-GB" dirty="0" smtClean="0"/>
              <a:t>December </a:t>
            </a:r>
            <a:r>
              <a:rPr lang="en-GB" dirty="0" smtClean="0"/>
              <a:t>2019</a:t>
            </a:r>
            <a:r>
              <a:rPr lang="en-GB" dirty="0"/>
              <a:t>	</a:t>
            </a:r>
          </a:p>
          <a:p>
            <a:pPr marL="0" indent="0">
              <a:buNone/>
            </a:pPr>
            <a:endParaRPr lang="en-GB" dirty="0"/>
          </a:p>
          <a:p>
            <a:pPr marL="0" indent="0">
              <a:buNone/>
            </a:pPr>
            <a:endParaRPr lang="en-GB" dirty="0"/>
          </a:p>
        </p:txBody>
      </p:sp>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20051" y="6107690"/>
            <a:ext cx="304800" cy="304800"/>
          </a:xfrm>
          <a:prstGeom prst="rect">
            <a:avLst/>
          </a:prstGeom>
        </p:spPr>
      </p:pic>
      <p:pic>
        <p:nvPicPr>
          <p:cNvPr id="8" name="Recorded Sound">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0036925" y="6107690"/>
            <a:ext cx="304800" cy="304800"/>
          </a:xfrm>
          <a:prstGeom prst="rect">
            <a:avLst/>
          </a:prstGeom>
        </p:spPr>
      </p:pic>
    </p:spTree>
    <p:extLst>
      <p:ext uri="{BB962C8B-B14F-4D97-AF65-F5344CB8AC3E}">
        <p14:creationId xmlns:p14="http://schemas.microsoft.com/office/powerpoint/2010/main" val="12146365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6007"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44910" fill="hold"/>
                                        <p:tgtEl>
                                          <p:spTgt spid="8"/>
                                        </p:tgtEl>
                                      </p:cBhvr>
                                    </p:cmd>
                                  </p:childTnLst>
                                </p:cTn>
                              </p:par>
                            </p:childTnLst>
                          </p:cTn>
                        </p:par>
                      </p:childTnLst>
                    </p:cTn>
                  </p:par>
                </p:childTnLst>
              </p:cTn>
              <p:nextCondLst>
                <p:cond evt="onClick" delay="0">
                  <p:tgtEl>
                    <p:spTgt spid="8"/>
                  </p:tgtEl>
                </p:cond>
              </p:nextCondLst>
            </p:seq>
            <p:audio>
              <p:cMediaNode vol="80000">
                <p:cTn id="13"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576349" y="759229"/>
            <a:ext cx="5443451" cy="5417734"/>
          </a:xfrm>
        </p:spPr>
        <p:txBody>
          <a:bodyPr>
            <a:noAutofit/>
          </a:bodyPr>
          <a:lstStyle/>
          <a:p>
            <a:pPr marL="0" indent="0">
              <a:buNone/>
            </a:pPr>
            <a:r>
              <a:rPr lang="en-GB" sz="1200" dirty="0" err="1">
                <a:latin typeface="Arial" panose="020B0604020202020204" pitchFamily="34" charset="0"/>
                <a:cs typeface="Arial" panose="020B0604020202020204" pitchFamily="34" charset="0"/>
              </a:rPr>
              <a:t>Mae’r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aseiniad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hwn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gofyn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chi </a:t>
            </a:r>
            <a:r>
              <a:rPr lang="en-GB" sz="1200" dirty="0" err="1">
                <a:latin typeface="Arial" panose="020B0604020202020204" pitchFamily="34" charset="0"/>
                <a:cs typeface="Arial" panose="020B0604020202020204" pitchFamily="34" charset="0"/>
              </a:rPr>
              <a:t>gasglu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coladu</a:t>
            </a:r>
            <a:r>
              <a:rPr lang="en-GB" sz="1200" dirty="0">
                <a:latin typeface="Arial" panose="020B0604020202020204" pitchFamily="34" charset="0"/>
                <a:cs typeface="Arial" panose="020B0604020202020204" pitchFamily="34" charset="0"/>
              </a:rPr>
              <a:t> ac </a:t>
            </a:r>
            <a:r>
              <a:rPr lang="en-GB" sz="1200" dirty="0" err="1">
                <a:latin typeface="Arial" panose="020B0604020202020204" pitchFamily="34" charset="0"/>
                <a:cs typeface="Arial" panose="020B0604020202020204" pitchFamily="34" charset="0"/>
              </a:rPr>
              <a:t>adfyfyrio’n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feirniadol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enghreifftiau</a:t>
            </a:r>
            <a:r>
              <a:rPr lang="en-GB" sz="1200" dirty="0">
                <a:latin typeface="Arial" panose="020B0604020202020204" pitchFamily="34" charset="0"/>
                <a:cs typeface="Arial" panose="020B0604020202020204" pitchFamily="34" charset="0"/>
              </a:rPr>
              <a:t> o </a:t>
            </a:r>
            <a:r>
              <a:rPr lang="en-GB" sz="1200" dirty="0" err="1">
                <a:latin typeface="Arial" panose="020B0604020202020204" pitchFamily="34" charset="0"/>
                <a:cs typeface="Arial" panose="020B0604020202020204" pitchFamily="34" charset="0"/>
              </a:rPr>
              <a:t>weithredu’r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tair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egwyddor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addysgegol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rhan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gyntaf</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Profiad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Proffesiynol</a:t>
            </a:r>
            <a:r>
              <a:rPr lang="en-GB" sz="1200" dirty="0">
                <a:latin typeface="Arial" panose="020B0604020202020204" pitchFamily="34" charset="0"/>
                <a:cs typeface="Arial" panose="020B0604020202020204" pitchFamily="34" charset="0"/>
              </a:rPr>
              <a:t> 1. </a:t>
            </a:r>
            <a:r>
              <a:rPr lang="en-GB" sz="1200" dirty="0" err="1">
                <a:latin typeface="Arial" panose="020B0604020202020204" pitchFamily="34" charset="0"/>
                <a:cs typeface="Arial" panose="020B0604020202020204" pitchFamily="34" charset="0"/>
              </a:rPr>
              <a:t>Dylai’r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enghreifftiau</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byddwch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chi’n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cynnwys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drafodaeth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gysylltiedig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ganolbwyntio</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ddangos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eich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cynnydd</a:t>
            </a:r>
            <a:r>
              <a:rPr lang="en-GB" sz="1200" dirty="0">
                <a:latin typeface="Arial" panose="020B0604020202020204" pitchFamily="34" charset="0"/>
                <a:cs typeface="Arial" panose="020B0604020202020204" pitchFamily="34" charset="0"/>
              </a:rPr>
              <a:t> o ran </a:t>
            </a:r>
            <a:r>
              <a:rPr lang="en-GB" sz="1200" dirty="0" err="1">
                <a:latin typeface="Arial" panose="020B0604020202020204" pitchFamily="34" charset="0"/>
                <a:cs typeface="Arial" panose="020B0604020202020204" pitchFamily="34" charset="0"/>
              </a:rPr>
              <a:t>cynllunio</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gweithredu</a:t>
            </a: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tri </a:t>
            </a:r>
            <a:r>
              <a:rPr lang="en-GB" sz="1200" dirty="0" err="1">
                <a:latin typeface="Arial" panose="020B0604020202020204" pitchFamily="34" charset="0"/>
                <a:cs typeface="Arial" panose="020B0604020202020204" pitchFamily="34" charset="0"/>
              </a:rPr>
              <a:t>o’r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egwyddorion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addysgegol</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amlinellwyd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gan</a:t>
            </a:r>
            <a:r>
              <a:rPr lang="en-GB" sz="1200" dirty="0">
                <a:latin typeface="Arial" panose="020B0604020202020204" pitchFamily="34" charset="0"/>
                <a:cs typeface="Arial" panose="020B0604020202020204" pitchFamily="34" charset="0"/>
              </a:rPr>
              <a:t> Donaldson (2015). </a:t>
            </a:r>
          </a:p>
          <a:p>
            <a:pPr marL="0" indent="0">
              <a:buNone/>
            </a:pPr>
            <a:r>
              <a:rPr lang="en-GB" sz="1200" dirty="0" err="1">
                <a:latin typeface="Arial" panose="020B0604020202020204" pitchFamily="34" charset="0"/>
                <a:cs typeface="Arial" panose="020B0604020202020204" pitchFamily="34" charset="0"/>
              </a:rPr>
              <a:t>M</a:t>
            </a:r>
            <a:r>
              <a:rPr lang="en-GB" sz="1200" dirty="0" err="1" smtClean="0">
                <a:latin typeface="Arial" panose="020B0604020202020204" pitchFamily="34" charset="0"/>
                <a:cs typeface="Arial" panose="020B0604020202020204" pitchFamily="34" charset="0"/>
              </a:rPr>
              <a:t>ae’n</a:t>
            </a:r>
            <a:r>
              <a:rPr lang="en-GB" sz="1200" dirty="0" smtClean="0">
                <a:latin typeface="Arial" panose="020B0604020202020204" pitchFamily="34" charset="0"/>
                <a:cs typeface="Arial" panose="020B0604020202020204" pitchFamily="34" charset="0"/>
              </a:rPr>
              <a:t> </a:t>
            </a:r>
            <a:r>
              <a:rPr lang="en-GB" sz="1200" b="1" dirty="0" err="1">
                <a:latin typeface="Arial" panose="020B0604020202020204" pitchFamily="34" charset="0"/>
                <a:cs typeface="Arial" panose="020B0604020202020204" pitchFamily="34" charset="0"/>
              </a:rPr>
              <a:t>rhaid</a:t>
            </a:r>
            <a:r>
              <a:rPr lang="en-GB" sz="1200" b="1"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chi </a:t>
            </a:r>
            <a:r>
              <a:rPr lang="en-GB" sz="1200" dirty="0" err="1">
                <a:latin typeface="Arial" panose="020B0604020202020204" pitchFamily="34" charset="0"/>
                <a:cs typeface="Arial" panose="020B0604020202020204" pitchFamily="34" charset="0"/>
              </a:rPr>
              <a:t>gynnwys</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ddwy</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egwyddor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addysgegol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hyn</a:t>
            </a:r>
            <a:r>
              <a:rPr lang="en-GB" sz="1200" dirty="0">
                <a:latin typeface="Arial" panose="020B0604020202020204" pitchFamily="34" charset="0"/>
                <a:cs typeface="Arial" panose="020B0604020202020204" pitchFamily="34" charset="0"/>
              </a:rPr>
              <a:t>: </a:t>
            </a:r>
          </a:p>
          <a:p>
            <a:r>
              <a:rPr lang="en-GB" sz="1200" dirty="0" smtClean="0">
                <a:latin typeface="Arial" panose="020B0604020202020204" pitchFamily="34" charset="0"/>
                <a:cs typeface="Arial" panose="020B0604020202020204" pitchFamily="34" charset="0"/>
              </a:rPr>
              <a:t>Mae </a:t>
            </a:r>
            <a:r>
              <a:rPr lang="en-GB" sz="1200" dirty="0" err="1">
                <a:latin typeface="Arial" panose="020B0604020202020204" pitchFamily="34" charset="0"/>
                <a:cs typeface="Arial" panose="020B0604020202020204" pitchFamily="34" charset="0"/>
              </a:rPr>
              <a:t>addysgu</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da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golygu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dilyn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egwyddorion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asesu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gyfer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a:t>
            </a:r>
          </a:p>
          <a:p>
            <a:r>
              <a:rPr lang="en-GB" sz="1200" dirty="0" err="1" smtClean="0">
                <a:latin typeface="Arial" panose="020B0604020202020204" pitchFamily="34" charset="0"/>
                <a:cs typeface="Arial" panose="020B0604020202020204" pitchFamily="34" charset="0"/>
              </a:rPr>
              <a:t>Drwy</a:t>
            </a:r>
            <a:r>
              <a:rPr lang="en-GB" sz="1200" dirty="0" smtClean="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addysgu</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da </a:t>
            </a:r>
            <a:r>
              <a:rPr lang="en-GB" sz="1200" dirty="0" err="1">
                <a:latin typeface="Arial" panose="020B0604020202020204" pitchFamily="34" charset="0"/>
                <a:cs typeface="Arial" panose="020B0604020202020204" pitchFamily="34" charset="0"/>
              </a:rPr>
              <a:t>bydd</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Cyfrifoldebau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Trawsgwricwlaidd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gynnwys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llythrennedd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rhifedd</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chymhwysedd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digidol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cryfhau’n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gyson</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chyfleoedd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darparu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harfer</a:t>
            </a:r>
            <a:r>
              <a:rPr lang="en-GB" sz="1200" dirty="0">
                <a:latin typeface="Arial" panose="020B0604020202020204" pitchFamily="34" charset="0"/>
                <a:cs typeface="Arial" panose="020B0604020202020204" pitchFamily="34" charset="0"/>
              </a:rPr>
              <a:t>. </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err="1">
                <a:latin typeface="Arial" panose="020B0604020202020204" pitchFamily="34" charset="0"/>
                <a:cs typeface="Arial" panose="020B0604020202020204" pitchFamily="34" charset="0"/>
              </a:rPr>
              <a:t>Dylai’r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drydedd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egwyddor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addysgegol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fod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un </a:t>
            </a:r>
            <a:r>
              <a:rPr lang="en-GB" sz="1200" dirty="0" err="1">
                <a:latin typeface="Arial" panose="020B0604020202020204" pitchFamily="34" charset="0"/>
                <a:cs typeface="Arial" panose="020B0604020202020204" pitchFamily="34" charset="0"/>
              </a:rPr>
              <a:t>o’r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canlynol</a:t>
            </a:r>
            <a:r>
              <a:rPr lang="en-GB" sz="1200" dirty="0">
                <a:latin typeface="Arial" panose="020B0604020202020204" pitchFamily="34" charset="0"/>
                <a:cs typeface="Arial" panose="020B0604020202020204" pitchFamily="34" charset="0"/>
              </a:rPr>
              <a:t>: </a:t>
            </a:r>
          </a:p>
          <a:p>
            <a:r>
              <a:rPr lang="en-GB" sz="1200" dirty="0" smtClean="0">
                <a:latin typeface="Arial" panose="020B0604020202020204" pitchFamily="34" charset="0"/>
                <a:cs typeface="Arial" panose="020B0604020202020204" pitchFamily="34" charset="0"/>
              </a:rPr>
              <a:t>Mae </a:t>
            </a:r>
            <a:r>
              <a:rPr lang="en-GB" sz="1200" dirty="0" err="1">
                <a:latin typeface="Arial" panose="020B0604020202020204" pitchFamily="34" charset="0"/>
                <a:cs typeface="Arial" panose="020B0604020202020204" pitchFamily="34" charset="0"/>
              </a:rPr>
              <a:t>addysgu</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da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galw</a:t>
            </a:r>
            <a:r>
              <a:rPr lang="en-GB" sz="1200" dirty="0">
                <a:latin typeface="Arial" panose="020B0604020202020204" pitchFamily="34" charset="0"/>
                <a:cs typeface="Arial" panose="020B0604020202020204" pitchFamily="34" charset="0"/>
              </a:rPr>
              <a:t> am </a:t>
            </a:r>
            <a:r>
              <a:rPr lang="en-GB" sz="1200" dirty="0" err="1">
                <a:latin typeface="Arial" panose="020B0604020202020204" pitchFamily="34" charset="0"/>
                <a:cs typeface="Arial" panose="020B0604020202020204" pitchFamily="34" charset="0"/>
              </a:rPr>
              <a:t>ddefnyddio</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cymysgedd</a:t>
            </a:r>
            <a:r>
              <a:rPr lang="en-GB" sz="1200" dirty="0">
                <a:latin typeface="Arial" panose="020B0604020202020204" pitchFamily="34" charset="0"/>
                <a:cs typeface="Arial" panose="020B0604020202020204" pitchFamily="34" charset="0"/>
              </a:rPr>
              <a:t> o </a:t>
            </a:r>
            <a:r>
              <a:rPr lang="en-GB" sz="1200" dirty="0" err="1">
                <a:latin typeface="Arial" panose="020B0604020202020204" pitchFamily="34" charset="0"/>
                <a:cs typeface="Arial" panose="020B0604020202020204" pitchFamily="34" charset="0"/>
              </a:rPr>
              <a:t>ddulliau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cynnwys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uniongyrchol</a:t>
            </a:r>
            <a:r>
              <a:rPr lang="en-GB" sz="1200" dirty="0">
                <a:latin typeface="Arial" panose="020B0604020202020204" pitchFamily="34" charset="0"/>
                <a:cs typeface="Arial" panose="020B0604020202020204" pitchFamily="34" charset="0"/>
              </a:rPr>
              <a:t>. </a:t>
            </a:r>
          </a:p>
          <a:p>
            <a:r>
              <a:rPr lang="en-GB" sz="1200" dirty="0" smtClean="0">
                <a:latin typeface="Arial" panose="020B0604020202020204" pitchFamily="34" charset="0"/>
                <a:cs typeface="Arial" panose="020B0604020202020204" pitchFamily="34" charset="0"/>
              </a:rPr>
              <a:t>Mae </a:t>
            </a:r>
            <a:r>
              <a:rPr lang="en-GB" sz="1200" dirty="0" err="1">
                <a:latin typeface="Arial" panose="020B0604020202020204" pitchFamily="34" charset="0"/>
                <a:cs typeface="Arial" panose="020B0604020202020204" pitchFamily="34" charset="0"/>
              </a:rPr>
              <a:t>addysgu</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da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golygu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defnyddio</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cymysgedd</a:t>
            </a:r>
            <a:r>
              <a:rPr lang="en-GB" sz="1200" dirty="0">
                <a:latin typeface="Arial" panose="020B0604020202020204" pitchFamily="34" charset="0"/>
                <a:cs typeface="Arial" panose="020B0604020202020204" pitchFamily="34" charset="0"/>
              </a:rPr>
              <a:t> o </a:t>
            </a:r>
            <a:r>
              <a:rPr lang="en-GB" sz="1200" dirty="0" err="1">
                <a:latin typeface="Arial" panose="020B0604020202020204" pitchFamily="34" charset="0"/>
                <a:cs typeface="Arial" panose="020B0604020202020204" pitchFamily="34" charset="0"/>
              </a:rPr>
              <a:t>ddulliau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gynnwys</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rheini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hybu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sgiliau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datrys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problemau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sgiliau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creadigol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gallu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feddwl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mewn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modd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beirniadol</a:t>
            </a:r>
            <a:r>
              <a:rPr lang="en-GB" sz="1200" dirty="0">
                <a:latin typeface="Arial" panose="020B0604020202020204" pitchFamily="34" charset="0"/>
                <a:cs typeface="Arial" panose="020B0604020202020204" pitchFamily="34" charset="0"/>
              </a:rPr>
              <a:t>. </a:t>
            </a:r>
          </a:p>
          <a:p>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Mae </a:t>
            </a:r>
            <a:r>
              <a:rPr lang="en-GB" sz="1200" dirty="0" err="1">
                <a:latin typeface="Arial" panose="020B0604020202020204" pitchFamily="34" charset="0"/>
                <a:cs typeface="Arial" panose="020B0604020202020204" pitchFamily="34" charset="0"/>
              </a:rPr>
              <a:t>addysgu</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da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golygu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gosod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tasgau</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dewis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adnoddau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adeiladu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wybodaeth</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phrofiad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blaenorol</a:t>
            </a:r>
            <a:r>
              <a:rPr lang="en-GB" sz="1200" dirty="0">
                <a:latin typeface="Arial" panose="020B0604020202020204" pitchFamily="34" charset="0"/>
                <a:cs typeface="Arial" panose="020B0604020202020204" pitchFamily="34" charset="0"/>
              </a:rPr>
              <a:t> ac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ennyn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diddordeb</a:t>
            </a:r>
            <a:r>
              <a:rPr lang="en-GB" sz="1200" dirty="0">
                <a:latin typeface="Arial" panose="020B0604020202020204" pitchFamily="34" charset="0"/>
                <a:cs typeface="Arial" panose="020B0604020202020204" pitchFamily="34" charset="0"/>
              </a:rPr>
              <a:t>. </a:t>
            </a:r>
          </a:p>
          <a:p>
            <a:r>
              <a:rPr lang="en-GB" sz="1200" dirty="0" smtClean="0">
                <a:latin typeface="Arial" panose="020B0604020202020204" pitchFamily="34" charset="0"/>
                <a:cs typeface="Arial" panose="020B0604020202020204" pitchFamily="34" charset="0"/>
              </a:rPr>
              <a:t>Mae </a:t>
            </a:r>
            <a:r>
              <a:rPr lang="en-GB" sz="1200" dirty="0" err="1">
                <a:latin typeface="Arial" panose="020B0604020202020204" pitchFamily="34" charset="0"/>
                <a:cs typeface="Arial" panose="020B0604020202020204" pitchFamily="34" charset="0"/>
              </a:rPr>
              <a:t>addysgu</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da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creu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cyd-destunau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dilys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gyfer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a:t>
            </a:r>
          </a:p>
          <a:p>
            <a:r>
              <a:rPr lang="en-GB" sz="1200" dirty="0" smtClean="0">
                <a:latin typeface="Arial" panose="020B0604020202020204" pitchFamily="34" charset="0"/>
                <a:cs typeface="Arial" panose="020B0604020202020204" pitchFamily="34" charset="0"/>
              </a:rPr>
              <a:t>Mae </a:t>
            </a:r>
            <a:r>
              <a:rPr lang="en-GB" sz="1200" dirty="0" err="1">
                <a:latin typeface="Arial" panose="020B0604020202020204" pitchFamily="34" charset="0"/>
                <a:cs typeface="Arial" panose="020B0604020202020204" pitchFamily="34" charset="0"/>
              </a:rPr>
              <a:t>addysgu</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da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ymestyn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oddi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mewn</a:t>
            </a:r>
            <a:r>
              <a:rPr lang="en-GB" sz="1200" dirty="0">
                <a:latin typeface="Arial" panose="020B0604020202020204" pitchFamily="34" charset="0"/>
                <a:cs typeface="Arial" panose="020B0604020202020204" pitchFamily="34" charset="0"/>
              </a:rPr>
              <a:t> ac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draws </a:t>
            </a:r>
            <a:r>
              <a:rPr lang="en-GB" sz="1200" dirty="0" err="1">
                <a:latin typeface="Arial" panose="020B0604020202020204" pitchFamily="34" charset="0"/>
                <a:cs typeface="Arial" panose="020B0604020202020204" pitchFamily="34" charset="0"/>
              </a:rPr>
              <a:t>Meysydd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Phrofiad</a:t>
            </a:r>
            <a:r>
              <a:rPr lang="en-GB" sz="1200" dirty="0">
                <a:latin typeface="Arial" panose="020B0604020202020204" pitchFamily="34" charset="0"/>
                <a:cs typeface="Arial" panose="020B0604020202020204" pitchFamily="34" charset="0"/>
              </a:rPr>
              <a:t>. </a:t>
            </a:r>
          </a:p>
          <a:p>
            <a:pPr marL="0" indent="0">
              <a:buNone/>
            </a:pPr>
            <a:endParaRPr lang="en-GB" sz="12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019800" y="759229"/>
            <a:ext cx="5421285" cy="5766668"/>
          </a:xfrm>
        </p:spPr>
        <p:txBody>
          <a:bodyPr>
            <a:noAutofit/>
          </a:bodyPr>
          <a:lstStyle/>
          <a:p>
            <a:pPr marL="0" indent="0">
              <a:buNone/>
            </a:pPr>
            <a:r>
              <a:rPr lang="en-GB" sz="1200" dirty="0">
                <a:latin typeface="Arial" panose="020B0604020202020204" pitchFamily="34" charset="0"/>
                <a:cs typeface="Arial" panose="020B0604020202020204" pitchFamily="34" charset="0"/>
              </a:rPr>
              <a:t>This assignment requires you to collect, collate and critically reflect on examples of the implementation of three pedagogical principles in the first part of Professional Teaching Experience 1. The examples you include and the related discussion should be focused on illustrating your progress in planning and implementing </a:t>
            </a:r>
            <a:r>
              <a:rPr lang="en-GB" sz="1200" b="1" dirty="0">
                <a:latin typeface="Arial" panose="020B0604020202020204" pitchFamily="34" charset="0"/>
                <a:cs typeface="Arial" panose="020B0604020202020204" pitchFamily="34" charset="0"/>
              </a:rPr>
              <a:t>three </a:t>
            </a:r>
            <a:r>
              <a:rPr lang="en-GB" sz="1200" dirty="0">
                <a:latin typeface="Arial" panose="020B0604020202020204" pitchFamily="34" charset="0"/>
                <a:cs typeface="Arial" panose="020B0604020202020204" pitchFamily="34" charset="0"/>
              </a:rPr>
              <a:t>of the pedagogical principles, outlined by Donaldson (2015). </a:t>
            </a:r>
          </a:p>
          <a:p>
            <a:pPr marL="0" indent="0">
              <a:buNone/>
            </a:pPr>
            <a:r>
              <a:rPr lang="en-GB" sz="1200" dirty="0">
                <a:latin typeface="Arial" panose="020B0604020202020204" pitchFamily="34" charset="0"/>
                <a:cs typeface="Arial" panose="020B0604020202020204" pitchFamily="34" charset="0"/>
              </a:rPr>
              <a:t>Y</a:t>
            </a:r>
            <a:r>
              <a:rPr lang="en-GB" sz="1200" dirty="0" smtClean="0">
                <a:latin typeface="Arial" panose="020B0604020202020204" pitchFamily="34" charset="0"/>
                <a:cs typeface="Arial" panose="020B0604020202020204" pitchFamily="34" charset="0"/>
              </a:rPr>
              <a:t>ou </a:t>
            </a:r>
            <a:r>
              <a:rPr lang="en-GB" sz="1200" b="1" dirty="0">
                <a:latin typeface="Arial" panose="020B0604020202020204" pitchFamily="34" charset="0"/>
                <a:cs typeface="Arial" panose="020B0604020202020204" pitchFamily="34" charset="0"/>
              </a:rPr>
              <a:t>must </a:t>
            </a:r>
            <a:r>
              <a:rPr lang="en-GB" sz="1200" dirty="0">
                <a:latin typeface="Arial" panose="020B0604020202020204" pitchFamily="34" charset="0"/>
                <a:cs typeface="Arial" panose="020B0604020202020204" pitchFamily="34" charset="0"/>
              </a:rPr>
              <a:t>include these two pedagogical principles: </a:t>
            </a:r>
          </a:p>
          <a:p>
            <a:pPr marL="0" indent="0">
              <a:buNone/>
            </a:pPr>
            <a:r>
              <a:rPr lang="en-GB" sz="1200" dirty="0">
                <a:latin typeface="Arial" panose="020B0604020202020204" pitchFamily="34" charset="0"/>
                <a:cs typeface="Arial" panose="020B0604020202020204" pitchFamily="34" charset="0"/>
              </a:rPr>
              <a:t>• Good teaching and learning means employing assessment for learning principles. </a:t>
            </a:r>
          </a:p>
          <a:p>
            <a:pPr marL="0" indent="0">
              <a:buNone/>
            </a:pPr>
            <a:r>
              <a:rPr lang="en-GB" sz="1200" dirty="0">
                <a:latin typeface="Arial" panose="020B0604020202020204" pitchFamily="34" charset="0"/>
                <a:cs typeface="Arial" panose="020B0604020202020204" pitchFamily="34" charset="0"/>
              </a:rPr>
              <a:t>• Good teaching and learning regularly reinforces Cross-Curriculum Responsibilities, including literacy, numeracy and digital competence, and provides opportunities to practice them. </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The third pedagogical principle should be </a:t>
            </a:r>
            <a:r>
              <a:rPr lang="en-GB" sz="1200" b="1" dirty="0">
                <a:latin typeface="Arial" panose="020B0604020202020204" pitchFamily="34" charset="0"/>
                <a:cs typeface="Arial" panose="020B0604020202020204" pitchFamily="34" charset="0"/>
              </a:rPr>
              <a:t>one </a:t>
            </a:r>
            <a:r>
              <a:rPr lang="en-GB" sz="1200" dirty="0">
                <a:latin typeface="Arial" panose="020B0604020202020204" pitchFamily="34" charset="0"/>
                <a:cs typeface="Arial" panose="020B0604020202020204" pitchFamily="34" charset="0"/>
              </a:rPr>
              <a:t>of the following: </a:t>
            </a:r>
          </a:p>
          <a:p>
            <a:pPr marL="0" indent="0">
              <a:buNone/>
            </a:pPr>
            <a:r>
              <a:rPr lang="en-GB" sz="1200" dirty="0">
                <a:latin typeface="Arial" panose="020B0604020202020204" pitchFamily="34" charset="0"/>
                <a:cs typeface="Arial" panose="020B0604020202020204" pitchFamily="34" charset="0"/>
              </a:rPr>
              <a:t>• Good teaching and learning means employing a blend of approaches including direct teaching. </a:t>
            </a:r>
          </a:p>
          <a:p>
            <a:pPr marL="0" indent="0">
              <a:buNone/>
            </a:pPr>
            <a:r>
              <a:rPr lang="en-GB" sz="1200" dirty="0">
                <a:latin typeface="Arial" panose="020B0604020202020204" pitchFamily="34" charset="0"/>
                <a:cs typeface="Arial" panose="020B0604020202020204" pitchFamily="34" charset="0"/>
              </a:rPr>
              <a:t>• Good teaching and learning means employing a blend of approaches including those that promote problem solving, creative and critical thinking. </a:t>
            </a:r>
          </a:p>
          <a:p>
            <a:pPr marL="0" indent="0">
              <a:buNone/>
            </a:pPr>
            <a:r>
              <a:rPr lang="en-GB" sz="1200" dirty="0">
                <a:latin typeface="Arial" panose="020B0604020202020204" pitchFamily="34" charset="0"/>
                <a:cs typeface="Arial" panose="020B0604020202020204" pitchFamily="34" charset="0"/>
              </a:rPr>
              <a:t>• Good teaching and learning sets tasks and selects resources that build on previous knowledge and experience and engage interest. </a:t>
            </a:r>
          </a:p>
          <a:p>
            <a:pPr marL="0" indent="0">
              <a:buNone/>
            </a:pPr>
            <a:r>
              <a:rPr lang="en-GB" sz="1200" dirty="0">
                <a:latin typeface="Arial" panose="020B0604020202020204" pitchFamily="34" charset="0"/>
                <a:cs typeface="Arial" panose="020B0604020202020204" pitchFamily="34" charset="0"/>
              </a:rPr>
              <a:t>• Good teaching and learning creates authentic contexts for learning. </a:t>
            </a:r>
          </a:p>
          <a:p>
            <a:pPr marL="0" indent="0">
              <a:buNone/>
            </a:pPr>
            <a:r>
              <a:rPr lang="en-GB" sz="1200" dirty="0">
                <a:latin typeface="Arial" panose="020B0604020202020204" pitchFamily="34" charset="0"/>
                <a:cs typeface="Arial" panose="020B0604020202020204" pitchFamily="34" charset="0"/>
              </a:rPr>
              <a:t>• Good teaching and learning ranges within and across Areas of Learning and Experience. </a:t>
            </a:r>
          </a:p>
          <a:p>
            <a:pPr marL="0" indent="0">
              <a:buNone/>
            </a:pPr>
            <a:endParaRPr lang="en-GB" sz="1200" dirty="0"/>
          </a:p>
          <a:p>
            <a:pPr marL="0" indent="0">
              <a:buNone/>
            </a:pPr>
            <a:endParaRPr lang="en-GB" sz="1200"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011295" y="6221097"/>
            <a:ext cx="304800" cy="304800"/>
          </a:xfrm>
          <a:prstGeom prst="rect">
            <a:avLst/>
          </a:prstGeom>
        </p:spPr>
      </p:pic>
    </p:spTree>
    <p:extLst>
      <p:ext uri="{BB962C8B-B14F-4D97-AF65-F5344CB8AC3E}">
        <p14:creationId xmlns:p14="http://schemas.microsoft.com/office/powerpoint/2010/main" val="263592741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58841"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2658" y="570807"/>
            <a:ext cx="5181600" cy="4569836"/>
          </a:xfrm>
        </p:spPr>
        <p:txBody>
          <a:bodyPr/>
          <a:lstStyle/>
          <a:p>
            <a:pPr marL="0" indent="0">
              <a:buNone/>
            </a:pPr>
            <a:r>
              <a:rPr lang="en-GB" dirty="0"/>
              <a:t>Mae </a:t>
            </a:r>
            <a:r>
              <a:rPr lang="en-GB" dirty="0" err="1"/>
              <a:t>dwy</a:t>
            </a:r>
            <a:r>
              <a:rPr lang="en-GB" dirty="0"/>
              <a:t> </a:t>
            </a:r>
            <a:r>
              <a:rPr lang="en-GB" dirty="0" err="1"/>
              <a:t>brif</a:t>
            </a:r>
            <a:r>
              <a:rPr lang="en-GB" dirty="0"/>
              <a:t> </a:t>
            </a:r>
            <a:r>
              <a:rPr lang="en-GB" dirty="0" err="1"/>
              <a:t>agwedd</a:t>
            </a:r>
            <a:r>
              <a:rPr lang="en-GB" dirty="0"/>
              <a:t> </a:t>
            </a:r>
            <a:r>
              <a:rPr lang="en-GB" dirty="0" err="1"/>
              <a:t>i’r</a:t>
            </a:r>
            <a:r>
              <a:rPr lang="en-GB" dirty="0"/>
              <a:t> </a:t>
            </a:r>
            <a:r>
              <a:rPr lang="en-GB" dirty="0" err="1"/>
              <a:t>aseiniad</a:t>
            </a:r>
            <a:r>
              <a:rPr lang="en-GB" dirty="0"/>
              <a:t>: </a:t>
            </a:r>
          </a:p>
          <a:p>
            <a:r>
              <a:rPr lang="en-GB" dirty="0"/>
              <a:t>1. </a:t>
            </a:r>
            <a:r>
              <a:rPr lang="en-GB" dirty="0" err="1"/>
              <a:t>Cyflwyno</a:t>
            </a:r>
            <a:r>
              <a:rPr lang="en-GB" dirty="0"/>
              <a:t> </a:t>
            </a:r>
            <a:r>
              <a:rPr lang="en-GB" dirty="0" err="1"/>
              <a:t>enghreifftiau</a:t>
            </a:r>
            <a:r>
              <a:rPr lang="en-GB" dirty="0"/>
              <a:t> </a:t>
            </a:r>
            <a:r>
              <a:rPr lang="en-GB" dirty="0" err="1"/>
              <a:t>eglurhaol</a:t>
            </a:r>
            <a:r>
              <a:rPr lang="en-GB" dirty="0"/>
              <a:t> </a:t>
            </a:r>
            <a:r>
              <a:rPr lang="en-GB" dirty="0" err="1"/>
              <a:t>o’r</a:t>
            </a:r>
            <a:r>
              <a:rPr lang="en-GB" dirty="0"/>
              <a:t> PAP. </a:t>
            </a:r>
          </a:p>
          <a:p>
            <a:r>
              <a:rPr lang="en-GB" dirty="0"/>
              <a:t>2. </a:t>
            </a:r>
            <a:r>
              <a:rPr lang="en-GB" dirty="0" err="1"/>
              <a:t>Adfyfyrio</a:t>
            </a:r>
            <a:r>
              <a:rPr lang="en-GB" dirty="0"/>
              <a:t> </a:t>
            </a:r>
            <a:r>
              <a:rPr lang="en-GB" dirty="0" err="1"/>
              <a:t>beirniadol</a:t>
            </a:r>
            <a:r>
              <a:rPr lang="en-GB" dirty="0"/>
              <a:t> </a:t>
            </a:r>
            <a:r>
              <a:rPr lang="en-GB" dirty="0" err="1"/>
              <a:t>ysgrifenedig</a:t>
            </a:r>
            <a:r>
              <a:rPr lang="en-GB" dirty="0"/>
              <a:t> </a:t>
            </a:r>
            <a:r>
              <a:rPr lang="en-GB" dirty="0" err="1"/>
              <a:t>ar</a:t>
            </a:r>
            <a:r>
              <a:rPr lang="en-GB" dirty="0"/>
              <a:t> </a:t>
            </a:r>
            <a:r>
              <a:rPr lang="en-GB" dirty="0" err="1"/>
              <a:t>eich</a:t>
            </a:r>
            <a:r>
              <a:rPr lang="en-GB" dirty="0"/>
              <a:t> </a:t>
            </a:r>
            <a:r>
              <a:rPr lang="en-GB" dirty="0" err="1"/>
              <a:t>cynnydd</a:t>
            </a:r>
            <a:r>
              <a:rPr lang="en-GB" dirty="0"/>
              <a:t> o ran </a:t>
            </a:r>
            <a:r>
              <a:rPr lang="en-GB" dirty="0" err="1"/>
              <a:t>cynllunio</a:t>
            </a:r>
            <a:r>
              <a:rPr lang="en-GB" dirty="0"/>
              <a:t> a </a:t>
            </a:r>
            <a:r>
              <a:rPr lang="en-GB" dirty="0" err="1"/>
              <a:t>gweithredu’r</a:t>
            </a:r>
            <a:r>
              <a:rPr lang="en-GB" dirty="0"/>
              <a:t> </a:t>
            </a:r>
            <a:r>
              <a:rPr lang="en-GB" dirty="0" err="1"/>
              <a:t>egwyddorion</a:t>
            </a:r>
            <a:r>
              <a:rPr lang="en-GB" dirty="0"/>
              <a:t> </a:t>
            </a:r>
            <a:r>
              <a:rPr lang="en-GB" dirty="0" err="1"/>
              <a:t>addysgegol</a:t>
            </a:r>
            <a:r>
              <a:rPr lang="en-GB" dirty="0"/>
              <a:t>, </a:t>
            </a:r>
            <a:r>
              <a:rPr lang="en-GB" dirty="0" err="1"/>
              <a:t>gydag</a:t>
            </a:r>
            <a:r>
              <a:rPr lang="en-GB" dirty="0"/>
              <a:t> </a:t>
            </a:r>
            <a:r>
              <a:rPr lang="en-GB" dirty="0" err="1"/>
              <a:t>argymhellion</a:t>
            </a:r>
            <a:r>
              <a:rPr lang="en-GB" dirty="0"/>
              <a:t> </a:t>
            </a:r>
            <a:r>
              <a:rPr lang="en-GB" dirty="0" err="1"/>
              <a:t>ar</a:t>
            </a:r>
            <a:r>
              <a:rPr lang="en-GB" dirty="0"/>
              <a:t> </a:t>
            </a:r>
            <a:r>
              <a:rPr lang="en-GB" dirty="0" err="1"/>
              <a:t>gyfer</a:t>
            </a:r>
            <a:r>
              <a:rPr lang="en-GB" dirty="0"/>
              <a:t> </a:t>
            </a:r>
            <a:r>
              <a:rPr lang="en-GB" dirty="0" err="1"/>
              <a:t>sicrhau</a:t>
            </a:r>
            <a:r>
              <a:rPr lang="en-GB" dirty="0"/>
              <a:t> </a:t>
            </a:r>
            <a:r>
              <a:rPr lang="en-GB" dirty="0" err="1"/>
              <a:t>cynnydd</a:t>
            </a:r>
            <a:r>
              <a:rPr lang="en-GB" dirty="0"/>
              <a:t> </a:t>
            </a:r>
            <a:r>
              <a:rPr lang="en-GB" dirty="0" err="1"/>
              <a:t>pellach</a:t>
            </a:r>
            <a:r>
              <a:rPr lang="en-GB" dirty="0"/>
              <a:t>. </a:t>
            </a:r>
          </a:p>
          <a:p>
            <a:pPr marL="0" indent="0">
              <a:buNone/>
            </a:pPr>
            <a:endParaRPr lang="en-GB" dirty="0"/>
          </a:p>
        </p:txBody>
      </p:sp>
      <p:sp>
        <p:nvSpPr>
          <p:cNvPr id="4" name="Content Placeholder 3"/>
          <p:cNvSpPr>
            <a:spLocks noGrp="1"/>
          </p:cNvSpPr>
          <p:nvPr>
            <p:ph sz="half" idx="2"/>
          </p:nvPr>
        </p:nvSpPr>
        <p:spPr>
          <a:xfrm>
            <a:off x="6123709" y="570807"/>
            <a:ext cx="5230091" cy="5606156"/>
          </a:xfrm>
        </p:spPr>
        <p:txBody>
          <a:bodyPr/>
          <a:lstStyle/>
          <a:p>
            <a:pPr marL="0" indent="0">
              <a:buNone/>
            </a:pPr>
            <a:r>
              <a:rPr lang="en-GB" dirty="0"/>
              <a:t>The assignment involves two main aspects: </a:t>
            </a:r>
          </a:p>
          <a:p>
            <a:r>
              <a:rPr lang="en-GB" dirty="0"/>
              <a:t>1. The presentation of illustrative examples from PTE. </a:t>
            </a:r>
          </a:p>
          <a:p>
            <a:r>
              <a:rPr lang="en-GB" dirty="0"/>
              <a:t>2. A written critical reflection of your progress in planning and implementing the pedagogical principles, with recommendations for ensuring further progress. </a:t>
            </a:r>
          </a:p>
          <a:p>
            <a:pPr marL="0" indent="0">
              <a:buNone/>
            </a:pPr>
            <a:endParaRPr lang="en-GB"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540240" y="5872163"/>
            <a:ext cx="304800" cy="304800"/>
          </a:xfrm>
          <a:prstGeom prst="rect">
            <a:avLst/>
          </a:prstGeom>
        </p:spPr>
      </p:pic>
    </p:spTree>
    <p:extLst>
      <p:ext uri="{BB962C8B-B14F-4D97-AF65-F5344CB8AC3E}">
        <p14:creationId xmlns:p14="http://schemas.microsoft.com/office/powerpoint/2010/main" val="215545092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7323"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493222"/>
            <a:ext cx="5181600" cy="5683741"/>
          </a:xfrm>
        </p:spPr>
        <p:txBody>
          <a:bodyPr>
            <a:normAutofit fontScale="77500" lnSpcReduction="20000"/>
          </a:bodyPr>
          <a:lstStyle/>
          <a:p>
            <a:pPr marL="0" indent="0">
              <a:buNone/>
            </a:pPr>
            <a:r>
              <a:rPr lang="en-GB" dirty="0" err="1" smtClean="0"/>
              <a:t>Cyflwyno</a:t>
            </a:r>
            <a:r>
              <a:rPr lang="en-GB" dirty="0" smtClean="0"/>
              <a:t> </a:t>
            </a:r>
            <a:r>
              <a:rPr lang="en-GB" dirty="0" err="1" smtClean="0"/>
              <a:t>enghreifftiau</a:t>
            </a:r>
            <a:r>
              <a:rPr lang="en-GB" dirty="0" smtClean="0"/>
              <a:t> </a:t>
            </a:r>
            <a:r>
              <a:rPr lang="en-GB" dirty="0" err="1" smtClean="0"/>
              <a:t>eglurhaol</a:t>
            </a:r>
            <a:r>
              <a:rPr lang="en-GB" dirty="0" smtClean="0"/>
              <a:t> </a:t>
            </a:r>
            <a:r>
              <a:rPr lang="en-GB" dirty="0" err="1" smtClean="0"/>
              <a:t>o’r</a:t>
            </a:r>
            <a:r>
              <a:rPr lang="en-GB" dirty="0" smtClean="0"/>
              <a:t> PAP</a:t>
            </a:r>
          </a:p>
          <a:p>
            <a:pPr marL="0" indent="0">
              <a:buNone/>
            </a:pPr>
            <a:r>
              <a:rPr lang="en-GB" dirty="0" err="1" smtClean="0"/>
              <a:t>Bydd</a:t>
            </a:r>
            <a:r>
              <a:rPr lang="en-GB" dirty="0" smtClean="0"/>
              <a:t> </a:t>
            </a:r>
            <a:r>
              <a:rPr lang="en-GB" dirty="0" err="1" smtClean="0"/>
              <a:t>angen</a:t>
            </a:r>
            <a:r>
              <a:rPr lang="en-GB" dirty="0" smtClean="0"/>
              <a:t> </a:t>
            </a:r>
            <a:r>
              <a:rPr lang="en-GB" dirty="0" err="1" smtClean="0"/>
              <a:t>i</a:t>
            </a:r>
            <a:r>
              <a:rPr lang="en-GB" dirty="0" smtClean="0"/>
              <a:t> chi </a:t>
            </a:r>
            <a:r>
              <a:rPr lang="en-GB" dirty="0" err="1" smtClean="0"/>
              <a:t>gasglu</a:t>
            </a:r>
            <a:r>
              <a:rPr lang="en-GB" dirty="0" smtClean="0"/>
              <a:t> a </a:t>
            </a:r>
            <a:r>
              <a:rPr lang="en-GB" dirty="0" err="1" smtClean="0"/>
              <a:t>choladu</a:t>
            </a:r>
            <a:r>
              <a:rPr lang="en-GB" dirty="0" smtClean="0"/>
              <a:t> </a:t>
            </a:r>
            <a:r>
              <a:rPr lang="en-GB" dirty="0" err="1" smtClean="0"/>
              <a:t>enghreifftiau</a:t>
            </a:r>
            <a:r>
              <a:rPr lang="en-GB" dirty="0" smtClean="0"/>
              <a:t> </a:t>
            </a:r>
            <a:r>
              <a:rPr lang="en-GB" dirty="0" err="1" smtClean="0"/>
              <a:t>eglurhaol</a:t>
            </a:r>
            <a:r>
              <a:rPr lang="en-GB" dirty="0" smtClean="0"/>
              <a:t> (</a:t>
            </a:r>
            <a:r>
              <a:rPr lang="en-GB" dirty="0" err="1" smtClean="0"/>
              <a:t>h.y</a:t>
            </a:r>
            <a:r>
              <a:rPr lang="en-GB" dirty="0" smtClean="0"/>
              <a:t>. </a:t>
            </a:r>
            <a:r>
              <a:rPr lang="en-GB" dirty="0" err="1" smtClean="0"/>
              <a:t>enghreifftiau</a:t>
            </a:r>
            <a:r>
              <a:rPr lang="en-GB" dirty="0" smtClean="0"/>
              <a:t> </a:t>
            </a:r>
            <a:r>
              <a:rPr lang="en-GB" dirty="0" err="1" smtClean="0"/>
              <a:t>sy’n</a:t>
            </a:r>
            <a:r>
              <a:rPr lang="en-GB" dirty="0" smtClean="0"/>
              <a:t> </a:t>
            </a:r>
            <a:r>
              <a:rPr lang="en-GB" dirty="0" err="1" smtClean="0"/>
              <a:t>amlygu</a:t>
            </a:r>
            <a:r>
              <a:rPr lang="en-GB" dirty="0" smtClean="0"/>
              <a:t> </a:t>
            </a:r>
            <a:r>
              <a:rPr lang="en-GB" dirty="0" err="1" smtClean="0"/>
              <a:t>cynnydd</a:t>
            </a:r>
            <a:r>
              <a:rPr lang="en-GB" dirty="0" smtClean="0"/>
              <a:t> ac </a:t>
            </a:r>
            <a:r>
              <a:rPr lang="en-GB" dirty="0" err="1" smtClean="0"/>
              <a:t>sy’n</a:t>
            </a:r>
            <a:r>
              <a:rPr lang="en-GB" dirty="0" smtClean="0"/>
              <a:t> </a:t>
            </a:r>
            <a:r>
              <a:rPr lang="en-GB" dirty="0" err="1" smtClean="0"/>
              <a:t>galluogi</a:t>
            </a:r>
            <a:r>
              <a:rPr lang="en-GB" dirty="0" smtClean="0"/>
              <a:t> </a:t>
            </a:r>
            <a:r>
              <a:rPr lang="en-GB" dirty="0" err="1" smtClean="0"/>
              <a:t>adfyfyrio</a:t>
            </a:r>
            <a:r>
              <a:rPr lang="en-GB" dirty="0" smtClean="0"/>
              <a:t> </a:t>
            </a:r>
            <a:r>
              <a:rPr lang="en-GB" dirty="0" err="1" smtClean="0"/>
              <a:t>arno</a:t>
            </a:r>
            <a:r>
              <a:rPr lang="en-GB" dirty="0" smtClean="0"/>
              <a:t>) </a:t>
            </a:r>
            <a:r>
              <a:rPr lang="en-GB" dirty="0" err="1" smtClean="0"/>
              <a:t>yn</a:t>
            </a:r>
            <a:r>
              <a:rPr lang="en-GB" dirty="0" smtClean="0"/>
              <a:t> </a:t>
            </a:r>
            <a:r>
              <a:rPr lang="en-GB" dirty="0" err="1" smtClean="0"/>
              <a:t>gysylltiedig</a:t>
            </a:r>
            <a:r>
              <a:rPr lang="en-GB" dirty="0" smtClean="0"/>
              <a:t> â </a:t>
            </a:r>
            <a:r>
              <a:rPr lang="en-GB" dirty="0" err="1" smtClean="0"/>
              <a:t>chynllunio</a:t>
            </a:r>
            <a:r>
              <a:rPr lang="en-GB" dirty="0" smtClean="0"/>
              <a:t> a </a:t>
            </a:r>
            <a:r>
              <a:rPr lang="en-GB" dirty="0" err="1" smtClean="0"/>
              <a:t>gweithredu</a:t>
            </a:r>
            <a:r>
              <a:rPr lang="en-GB" dirty="0" smtClean="0"/>
              <a:t> (</a:t>
            </a:r>
            <a:r>
              <a:rPr lang="en-GB" dirty="0" err="1" smtClean="0"/>
              <a:t>h.y</a:t>
            </a:r>
            <a:r>
              <a:rPr lang="en-GB" dirty="0" smtClean="0"/>
              <a:t>. </a:t>
            </a:r>
            <a:r>
              <a:rPr lang="en-GB" dirty="0" err="1" smtClean="0"/>
              <a:t>cymhwyso</a:t>
            </a:r>
            <a:r>
              <a:rPr lang="en-GB" dirty="0" smtClean="0"/>
              <a:t>) </a:t>
            </a:r>
            <a:r>
              <a:rPr lang="en-GB" dirty="0" err="1" smtClean="0"/>
              <a:t>pob</a:t>
            </a:r>
            <a:r>
              <a:rPr lang="en-GB" dirty="0" smtClean="0"/>
              <a:t> </a:t>
            </a:r>
            <a:r>
              <a:rPr lang="en-GB" dirty="0" err="1" smtClean="0"/>
              <a:t>egwyddor</a:t>
            </a:r>
            <a:r>
              <a:rPr lang="en-GB" dirty="0" smtClean="0"/>
              <a:t> </a:t>
            </a:r>
            <a:r>
              <a:rPr lang="en-GB" dirty="0" err="1" smtClean="0"/>
              <a:t>addysgegol</a:t>
            </a:r>
            <a:r>
              <a:rPr lang="en-GB" dirty="0" smtClean="0"/>
              <a:t> a </a:t>
            </a:r>
            <a:r>
              <a:rPr lang="en-GB" dirty="0" err="1" smtClean="0"/>
              <a:t>ystyriwyd</a:t>
            </a:r>
            <a:r>
              <a:rPr lang="en-GB" dirty="0" smtClean="0"/>
              <a:t>. </a:t>
            </a:r>
            <a:r>
              <a:rPr lang="en-GB" dirty="0" err="1" smtClean="0"/>
              <a:t>Gallai’r</a:t>
            </a:r>
            <a:r>
              <a:rPr lang="en-GB" dirty="0" smtClean="0"/>
              <a:t> </a:t>
            </a:r>
            <a:r>
              <a:rPr lang="en-GB" dirty="0" err="1" smtClean="0"/>
              <a:t>enghreifftiau</a:t>
            </a:r>
            <a:r>
              <a:rPr lang="en-GB" dirty="0" smtClean="0"/>
              <a:t> </a:t>
            </a:r>
            <a:r>
              <a:rPr lang="en-GB" dirty="0" err="1" smtClean="0"/>
              <a:t>hyn</a:t>
            </a:r>
            <a:r>
              <a:rPr lang="en-GB" dirty="0" smtClean="0"/>
              <a:t> </a:t>
            </a:r>
            <a:r>
              <a:rPr lang="en-GB" dirty="0" err="1" smtClean="0"/>
              <a:t>gynnwys</a:t>
            </a:r>
            <a:r>
              <a:rPr lang="en-GB" dirty="0" smtClean="0"/>
              <a:t> </a:t>
            </a:r>
            <a:r>
              <a:rPr lang="en-GB" dirty="0" err="1" smtClean="0"/>
              <a:t>rhai</a:t>
            </a:r>
            <a:r>
              <a:rPr lang="en-GB" dirty="0" smtClean="0"/>
              <a:t> </a:t>
            </a:r>
            <a:r>
              <a:rPr lang="en-GB" dirty="0" err="1" smtClean="0"/>
              <a:t>o’r</a:t>
            </a:r>
            <a:r>
              <a:rPr lang="en-GB" dirty="0" smtClean="0"/>
              <a:t> </a:t>
            </a:r>
            <a:r>
              <a:rPr lang="en-GB" dirty="0" err="1" smtClean="0"/>
              <a:t>canlynol</a:t>
            </a:r>
            <a:r>
              <a:rPr lang="en-GB" dirty="0" smtClean="0"/>
              <a:t>:</a:t>
            </a:r>
          </a:p>
          <a:p>
            <a:r>
              <a:rPr lang="en-GB" dirty="0" err="1" smtClean="0"/>
              <a:t>cynlluniau</a:t>
            </a:r>
            <a:r>
              <a:rPr lang="en-GB" dirty="0" smtClean="0"/>
              <a:t> </a:t>
            </a:r>
            <a:r>
              <a:rPr lang="en-GB" dirty="0" err="1" smtClean="0"/>
              <a:t>gwersi</a:t>
            </a:r>
            <a:r>
              <a:rPr lang="en-GB" dirty="0" smtClean="0"/>
              <a:t> (</a:t>
            </a:r>
            <a:r>
              <a:rPr lang="en-GB" dirty="0" err="1" smtClean="0"/>
              <a:t>neu</a:t>
            </a:r>
            <a:r>
              <a:rPr lang="en-GB" dirty="0" smtClean="0"/>
              <a:t> </a:t>
            </a:r>
            <a:r>
              <a:rPr lang="en-GB" dirty="0" err="1" smtClean="0"/>
              <a:t>rannau</a:t>
            </a:r>
            <a:r>
              <a:rPr lang="en-GB" dirty="0" smtClean="0"/>
              <a:t> </a:t>
            </a:r>
            <a:r>
              <a:rPr lang="en-GB" dirty="0" err="1" smtClean="0"/>
              <a:t>perthnasol</a:t>
            </a:r>
            <a:r>
              <a:rPr lang="en-GB" dirty="0" smtClean="0"/>
              <a:t> o </a:t>
            </a:r>
            <a:r>
              <a:rPr lang="en-GB" dirty="0" err="1" smtClean="0"/>
              <a:t>gynlluniau</a:t>
            </a:r>
            <a:r>
              <a:rPr lang="en-GB" dirty="0" smtClean="0"/>
              <a:t> </a:t>
            </a:r>
            <a:r>
              <a:rPr lang="en-GB" dirty="0" err="1" smtClean="0"/>
              <a:t>gwersi</a:t>
            </a:r>
            <a:r>
              <a:rPr lang="en-GB" dirty="0" smtClean="0"/>
              <a:t>);</a:t>
            </a:r>
          </a:p>
          <a:p>
            <a:r>
              <a:rPr lang="en-GB" dirty="0" err="1" smtClean="0"/>
              <a:t>adfyfyrdodau</a:t>
            </a:r>
            <a:r>
              <a:rPr lang="en-GB" dirty="0" smtClean="0"/>
              <a:t> </a:t>
            </a:r>
            <a:r>
              <a:rPr lang="en-GB" dirty="0" err="1" smtClean="0"/>
              <a:t>ar</a:t>
            </a:r>
            <a:r>
              <a:rPr lang="en-GB" dirty="0" smtClean="0"/>
              <a:t> </a:t>
            </a:r>
            <a:r>
              <a:rPr lang="en-GB" dirty="0" err="1" smtClean="0"/>
              <a:t>wersi</a:t>
            </a:r>
            <a:r>
              <a:rPr lang="en-GB" dirty="0" smtClean="0"/>
              <a:t> (</a:t>
            </a:r>
            <a:r>
              <a:rPr lang="en-GB" dirty="0" err="1" smtClean="0"/>
              <a:t>neu</a:t>
            </a:r>
            <a:r>
              <a:rPr lang="en-GB" dirty="0" smtClean="0"/>
              <a:t> </a:t>
            </a:r>
            <a:r>
              <a:rPr lang="en-GB" dirty="0" err="1" smtClean="0"/>
              <a:t>rannau</a:t>
            </a:r>
            <a:r>
              <a:rPr lang="en-GB" dirty="0" smtClean="0"/>
              <a:t> </a:t>
            </a:r>
            <a:r>
              <a:rPr lang="en-GB" dirty="0" err="1" smtClean="0"/>
              <a:t>perthnasol</a:t>
            </a:r>
            <a:r>
              <a:rPr lang="en-GB" dirty="0" smtClean="0"/>
              <a:t> o </a:t>
            </a:r>
            <a:r>
              <a:rPr lang="en-GB" dirty="0" err="1" smtClean="0"/>
              <a:t>adfyfyrdodau</a:t>
            </a:r>
            <a:r>
              <a:rPr lang="en-GB" dirty="0" smtClean="0"/>
              <a:t> </a:t>
            </a:r>
            <a:r>
              <a:rPr lang="en-GB" dirty="0" err="1" smtClean="0"/>
              <a:t>ar</a:t>
            </a:r>
            <a:r>
              <a:rPr lang="en-GB" dirty="0" smtClean="0"/>
              <a:t> </a:t>
            </a:r>
            <a:r>
              <a:rPr lang="en-GB" dirty="0" err="1" smtClean="0"/>
              <a:t>wersi</a:t>
            </a:r>
            <a:r>
              <a:rPr lang="en-GB" dirty="0" smtClean="0"/>
              <a:t>);</a:t>
            </a:r>
          </a:p>
          <a:p>
            <a:r>
              <a:rPr lang="en-GB" dirty="0" err="1" smtClean="0"/>
              <a:t>enghreifftiau</a:t>
            </a:r>
            <a:r>
              <a:rPr lang="en-GB" dirty="0" smtClean="0"/>
              <a:t> o </a:t>
            </a:r>
            <a:r>
              <a:rPr lang="en-GB" dirty="0" err="1" smtClean="0"/>
              <a:t>waith</a:t>
            </a:r>
            <a:r>
              <a:rPr lang="en-GB" dirty="0" smtClean="0"/>
              <a:t> </a:t>
            </a:r>
            <a:r>
              <a:rPr lang="en-GB" dirty="0" err="1" smtClean="0"/>
              <a:t>dysgwyr</a:t>
            </a:r>
            <a:r>
              <a:rPr lang="en-GB" dirty="0" smtClean="0"/>
              <a:t>/</a:t>
            </a:r>
            <a:r>
              <a:rPr lang="en-GB" dirty="0" err="1" smtClean="0"/>
              <a:t>ymatebion</a:t>
            </a:r>
            <a:r>
              <a:rPr lang="en-GB" dirty="0" smtClean="0"/>
              <a:t> </a:t>
            </a:r>
            <a:r>
              <a:rPr lang="en-GB" dirty="0" err="1" smtClean="0"/>
              <a:t>dysgwyr</a:t>
            </a:r>
            <a:r>
              <a:rPr lang="en-GB" dirty="0" smtClean="0"/>
              <a:t> </a:t>
            </a:r>
            <a:r>
              <a:rPr lang="en-GB" dirty="0" err="1" smtClean="0"/>
              <a:t>i</a:t>
            </a:r>
            <a:r>
              <a:rPr lang="en-GB" dirty="0" smtClean="0"/>
              <a:t> </a:t>
            </a:r>
            <a:r>
              <a:rPr lang="en-GB" dirty="0" err="1" smtClean="0"/>
              <a:t>dasgau</a:t>
            </a:r>
            <a:r>
              <a:rPr lang="en-GB" dirty="0" smtClean="0"/>
              <a:t>;</a:t>
            </a:r>
          </a:p>
          <a:p>
            <a:r>
              <a:rPr lang="en-GB" dirty="0" err="1" smtClean="0"/>
              <a:t>ffotograffau</a:t>
            </a:r>
            <a:r>
              <a:rPr lang="en-GB" dirty="0" smtClean="0"/>
              <a:t> (</a:t>
            </a:r>
            <a:r>
              <a:rPr lang="en-GB" dirty="0" err="1" smtClean="0"/>
              <a:t>ar</a:t>
            </a:r>
            <a:r>
              <a:rPr lang="en-GB" dirty="0" smtClean="0"/>
              <a:t> </a:t>
            </a:r>
            <a:r>
              <a:rPr lang="en-GB" dirty="0" err="1" smtClean="0"/>
              <a:t>yr</a:t>
            </a:r>
            <a:r>
              <a:rPr lang="en-GB" dirty="0" smtClean="0"/>
              <a:t> </a:t>
            </a:r>
            <a:r>
              <a:rPr lang="en-GB" dirty="0" err="1" smtClean="0"/>
              <a:t>amod</a:t>
            </a:r>
            <a:r>
              <a:rPr lang="en-GB" dirty="0" smtClean="0"/>
              <a:t> y </a:t>
            </a:r>
            <a:r>
              <a:rPr lang="en-GB" dirty="0" err="1" smtClean="0"/>
              <a:t>cafwyd</a:t>
            </a:r>
            <a:r>
              <a:rPr lang="en-GB" dirty="0" smtClean="0"/>
              <a:t> </a:t>
            </a:r>
            <a:r>
              <a:rPr lang="en-GB" dirty="0" err="1" smtClean="0"/>
              <a:t>caniatâd</a:t>
            </a:r>
            <a:r>
              <a:rPr lang="en-GB" dirty="0" smtClean="0"/>
              <a:t> </a:t>
            </a:r>
            <a:r>
              <a:rPr lang="en-GB" dirty="0" err="1" smtClean="0"/>
              <a:t>gan</a:t>
            </a:r>
            <a:r>
              <a:rPr lang="en-GB" dirty="0" smtClean="0"/>
              <a:t> </a:t>
            </a:r>
            <a:r>
              <a:rPr lang="en-GB" dirty="0" err="1" smtClean="0"/>
              <a:t>yr</a:t>
            </a:r>
            <a:r>
              <a:rPr lang="en-GB" dirty="0" smtClean="0"/>
              <a:t> </a:t>
            </a:r>
            <a:r>
              <a:rPr lang="en-GB" dirty="0" err="1" smtClean="0"/>
              <a:t>ysgol</a:t>
            </a:r>
            <a:r>
              <a:rPr lang="en-GB" dirty="0" smtClean="0"/>
              <a:t>);</a:t>
            </a:r>
            <a:endParaRPr lang="en-GB" dirty="0"/>
          </a:p>
          <a:p>
            <a:r>
              <a:rPr lang="en-GB" dirty="0" err="1"/>
              <a:t>sylwadau</a:t>
            </a:r>
            <a:r>
              <a:rPr lang="en-GB" dirty="0"/>
              <a:t> o </a:t>
            </a:r>
            <a:r>
              <a:rPr lang="en-GB" dirty="0" err="1"/>
              <a:t>adborth</a:t>
            </a:r>
            <a:r>
              <a:rPr lang="en-GB" dirty="0"/>
              <a:t> </a:t>
            </a:r>
            <a:r>
              <a:rPr lang="en-GB" dirty="0" err="1"/>
              <a:t>ffurfiannol</a:t>
            </a:r>
            <a:r>
              <a:rPr lang="en-GB" dirty="0"/>
              <a:t>; </a:t>
            </a:r>
          </a:p>
          <a:p>
            <a:r>
              <a:rPr lang="en-GB" dirty="0" err="1" smtClean="0"/>
              <a:t>nodiadau</a:t>
            </a:r>
            <a:r>
              <a:rPr lang="en-GB" dirty="0" smtClean="0"/>
              <a:t> </a:t>
            </a:r>
            <a:r>
              <a:rPr lang="en-GB" dirty="0"/>
              <a:t>o </a:t>
            </a:r>
            <a:r>
              <a:rPr lang="en-GB" dirty="0" err="1"/>
              <a:t>arsylwadau</a:t>
            </a:r>
            <a:r>
              <a:rPr lang="en-GB" dirty="0"/>
              <a:t> PAP </a:t>
            </a:r>
            <a:r>
              <a:rPr lang="en-GB" dirty="0" err="1"/>
              <a:t>perthnasol</a:t>
            </a:r>
            <a:r>
              <a:rPr lang="en-GB" dirty="0"/>
              <a:t> </a:t>
            </a:r>
            <a:r>
              <a:rPr lang="en-GB" dirty="0" err="1"/>
              <a:t>neu</a:t>
            </a:r>
            <a:r>
              <a:rPr lang="en-GB" dirty="0"/>
              <a:t> </a:t>
            </a:r>
            <a:r>
              <a:rPr lang="en-GB" dirty="0" err="1"/>
              <a:t>brofiadau</a:t>
            </a:r>
            <a:r>
              <a:rPr lang="en-GB" dirty="0"/>
              <a:t> </a:t>
            </a:r>
            <a:r>
              <a:rPr lang="en-GB" dirty="0" err="1"/>
              <a:t>pontio</a:t>
            </a:r>
            <a:r>
              <a:rPr lang="en-GB" dirty="0"/>
              <a:t>. </a:t>
            </a:r>
          </a:p>
          <a:p>
            <a:endParaRPr lang="en-GB" dirty="0"/>
          </a:p>
        </p:txBody>
      </p:sp>
      <p:sp>
        <p:nvSpPr>
          <p:cNvPr id="4" name="Content Placeholder 3"/>
          <p:cNvSpPr>
            <a:spLocks noGrp="1"/>
          </p:cNvSpPr>
          <p:nvPr>
            <p:ph sz="half" idx="2"/>
          </p:nvPr>
        </p:nvSpPr>
        <p:spPr>
          <a:xfrm>
            <a:off x="6172200" y="493222"/>
            <a:ext cx="5181600" cy="5683741"/>
          </a:xfrm>
        </p:spPr>
        <p:txBody>
          <a:bodyPr>
            <a:normAutofit fontScale="77500" lnSpcReduction="20000"/>
          </a:bodyPr>
          <a:lstStyle/>
          <a:p>
            <a:pPr marL="0" indent="0">
              <a:buNone/>
            </a:pPr>
            <a:r>
              <a:rPr lang="en-GB" dirty="0" smtClean="0"/>
              <a:t>The presentation of illustrative examples from PTE</a:t>
            </a:r>
          </a:p>
          <a:p>
            <a:pPr marL="0" indent="0">
              <a:buNone/>
            </a:pPr>
            <a:r>
              <a:rPr lang="en-GB" dirty="0" smtClean="0"/>
              <a:t>You will need to collect and collate illustrative examples (i.e. examples that exemplify and enable reflection of progress) related to the planning and implementation (i.e. the application) of each pedagogical principle considered. These examples might include some of the following:</a:t>
            </a:r>
          </a:p>
          <a:p>
            <a:pPr marL="0" indent="0">
              <a:buNone/>
            </a:pPr>
            <a:r>
              <a:rPr lang="en-GB" dirty="0" smtClean="0"/>
              <a:t>• lesson plans (or relevant parts from lesson plans);</a:t>
            </a:r>
          </a:p>
          <a:p>
            <a:pPr marL="0" indent="0">
              <a:buNone/>
            </a:pPr>
            <a:r>
              <a:rPr lang="en-GB" dirty="0" smtClean="0"/>
              <a:t>• lesson reflections (or relevant parts from lesson reflections);</a:t>
            </a:r>
          </a:p>
          <a:p>
            <a:pPr marL="0" indent="0">
              <a:buNone/>
            </a:pPr>
            <a:r>
              <a:rPr lang="en-GB" dirty="0" smtClean="0"/>
              <a:t>• examples of learner work/learner responses to tasks;</a:t>
            </a:r>
          </a:p>
          <a:p>
            <a:pPr marL="0" indent="0">
              <a:buNone/>
            </a:pPr>
            <a:r>
              <a:rPr lang="en-GB" dirty="0" smtClean="0"/>
              <a:t>• photographs (provided permission has been sought from school);</a:t>
            </a:r>
            <a:endParaRPr lang="en-GB" dirty="0"/>
          </a:p>
          <a:p>
            <a:r>
              <a:rPr lang="en-GB" dirty="0"/>
              <a:t>comments from formative feedback; </a:t>
            </a:r>
          </a:p>
          <a:p>
            <a:r>
              <a:rPr lang="en-GB" dirty="0" smtClean="0"/>
              <a:t>notes </a:t>
            </a:r>
            <a:r>
              <a:rPr lang="en-GB" dirty="0"/>
              <a:t>from relevant PTE observations or bridging experiences. </a:t>
            </a:r>
          </a:p>
          <a:p>
            <a:pPr marL="0" indent="0">
              <a:buNone/>
            </a:pPr>
            <a:endParaRPr lang="en-GB"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65971" y="6102927"/>
            <a:ext cx="304800" cy="304800"/>
          </a:xfrm>
          <a:prstGeom prst="rect">
            <a:avLst/>
          </a:prstGeom>
        </p:spPr>
      </p:pic>
    </p:spTree>
    <p:extLst>
      <p:ext uri="{BB962C8B-B14F-4D97-AF65-F5344CB8AC3E}">
        <p14:creationId xmlns:p14="http://schemas.microsoft.com/office/powerpoint/2010/main" val="135324029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6162"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404553"/>
            <a:ext cx="5181600" cy="5772410"/>
          </a:xfrm>
        </p:spPr>
        <p:txBody>
          <a:bodyPr>
            <a:normAutofit fontScale="92500"/>
          </a:bodyPr>
          <a:lstStyle/>
          <a:p>
            <a:pPr marL="0" indent="0">
              <a:buNone/>
            </a:pPr>
            <a:r>
              <a:rPr lang="en-GB" dirty="0" err="1" smtClean="0"/>
              <a:t>Sylwer</a:t>
            </a:r>
            <a:r>
              <a:rPr lang="en-GB" dirty="0" smtClean="0"/>
              <a:t> </a:t>
            </a:r>
            <a:r>
              <a:rPr lang="en-GB" dirty="0" err="1" smtClean="0"/>
              <a:t>nad</a:t>
            </a:r>
            <a:r>
              <a:rPr lang="en-GB" dirty="0" smtClean="0"/>
              <a:t> </a:t>
            </a:r>
            <a:r>
              <a:rPr lang="en-GB" dirty="0" err="1" smtClean="0"/>
              <a:t>yw’r</a:t>
            </a:r>
            <a:r>
              <a:rPr lang="en-GB" dirty="0" smtClean="0"/>
              <a:t> </a:t>
            </a:r>
            <a:r>
              <a:rPr lang="en-GB" dirty="0" err="1" smtClean="0"/>
              <a:t>rhestr</a:t>
            </a:r>
            <a:r>
              <a:rPr lang="en-GB" dirty="0" smtClean="0"/>
              <a:t> </a:t>
            </a:r>
            <a:r>
              <a:rPr lang="en-GB" dirty="0" err="1" smtClean="0"/>
              <a:t>uchod</a:t>
            </a:r>
            <a:r>
              <a:rPr lang="en-GB" dirty="0" smtClean="0"/>
              <a:t> </a:t>
            </a:r>
            <a:r>
              <a:rPr lang="en-GB" dirty="0" err="1" smtClean="0"/>
              <a:t>yn</a:t>
            </a:r>
            <a:r>
              <a:rPr lang="en-GB" dirty="0" smtClean="0"/>
              <a:t> un </a:t>
            </a:r>
            <a:r>
              <a:rPr lang="en-GB" dirty="0" err="1" smtClean="0"/>
              <a:t>gyflawn</a:t>
            </a:r>
            <a:r>
              <a:rPr lang="en-GB" dirty="0" smtClean="0"/>
              <a:t> ac felly </a:t>
            </a:r>
            <a:r>
              <a:rPr lang="en-GB" dirty="0" err="1" smtClean="0"/>
              <a:t>gallech</a:t>
            </a:r>
            <a:r>
              <a:rPr lang="en-GB" dirty="0" smtClean="0"/>
              <a:t> </a:t>
            </a:r>
            <a:r>
              <a:rPr lang="en-GB" dirty="0" err="1" smtClean="0"/>
              <a:t>gynnwys</a:t>
            </a:r>
            <a:r>
              <a:rPr lang="en-GB" dirty="0" smtClean="0"/>
              <a:t> </a:t>
            </a:r>
            <a:r>
              <a:rPr lang="en-GB" dirty="0" err="1" smtClean="0"/>
              <a:t>enghreifftiau</a:t>
            </a:r>
            <a:r>
              <a:rPr lang="en-GB" dirty="0" smtClean="0"/>
              <a:t> </a:t>
            </a:r>
            <a:r>
              <a:rPr lang="en-GB" dirty="0" err="1" smtClean="0"/>
              <a:t>eraill</a:t>
            </a:r>
            <a:r>
              <a:rPr lang="en-GB" dirty="0" smtClean="0"/>
              <a:t> </a:t>
            </a:r>
            <a:r>
              <a:rPr lang="en-GB" dirty="0" err="1" smtClean="0"/>
              <a:t>o’r</a:t>
            </a:r>
            <a:r>
              <a:rPr lang="en-GB" dirty="0" smtClean="0"/>
              <a:t> PAP y </a:t>
            </a:r>
            <a:r>
              <a:rPr lang="en-GB" dirty="0" err="1" smtClean="0"/>
              <a:t>gallai</a:t>
            </a:r>
            <a:r>
              <a:rPr lang="en-GB" dirty="0" smtClean="0"/>
              <a:t> </a:t>
            </a:r>
            <a:r>
              <a:rPr lang="en-GB" dirty="0" err="1" smtClean="0"/>
              <a:t>fod</a:t>
            </a:r>
            <a:r>
              <a:rPr lang="en-GB" dirty="0" smtClean="0"/>
              <a:t> </a:t>
            </a:r>
            <a:r>
              <a:rPr lang="en-GB" dirty="0" err="1" smtClean="0"/>
              <a:t>yn</a:t>
            </a:r>
            <a:r>
              <a:rPr lang="en-GB" dirty="0" smtClean="0"/>
              <a:t> </a:t>
            </a:r>
            <a:r>
              <a:rPr lang="en-GB" dirty="0" err="1" smtClean="0"/>
              <a:t>berthnasol</a:t>
            </a:r>
            <a:r>
              <a:rPr lang="en-GB" dirty="0" smtClean="0"/>
              <a:t> </a:t>
            </a:r>
            <a:r>
              <a:rPr lang="en-GB" dirty="0" err="1" smtClean="0"/>
              <a:t>adfyfyrio</a:t>
            </a:r>
            <a:r>
              <a:rPr lang="en-GB" dirty="0" smtClean="0"/>
              <a:t> </a:t>
            </a:r>
            <a:r>
              <a:rPr lang="en-GB" dirty="0" err="1" smtClean="0"/>
              <a:t>arnynt</a:t>
            </a:r>
            <a:r>
              <a:rPr lang="en-GB" dirty="0" smtClean="0"/>
              <a:t>, </a:t>
            </a:r>
            <a:r>
              <a:rPr lang="en-GB" dirty="0" err="1" smtClean="0"/>
              <a:t>lle</a:t>
            </a:r>
            <a:r>
              <a:rPr lang="en-GB" dirty="0" smtClean="0"/>
              <a:t> </a:t>
            </a:r>
            <a:r>
              <a:rPr lang="en-GB" dirty="0" err="1" smtClean="0"/>
              <a:t>bo’n</a:t>
            </a:r>
            <a:r>
              <a:rPr lang="en-GB" dirty="0" smtClean="0"/>
              <a:t> </a:t>
            </a:r>
            <a:r>
              <a:rPr lang="en-GB" dirty="0" err="1" smtClean="0"/>
              <a:t>briodol</a:t>
            </a:r>
            <a:r>
              <a:rPr lang="en-GB" dirty="0" smtClean="0"/>
              <a:t>. </a:t>
            </a:r>
            <a:r>
              <a:rPr lang="en-GB" dirty="0" err="1" smtClean="0"/>
              <a:t>Fel</a:t>
            </a:r>
            <a:r>
              <a:rPr lang="en-GB" dirty="0" smtClean="0"/>
              <a:t> </a:t>
            </a:r>
            <a:r>
              <a:rPr lang="en-GB" dirty="0" err="1" smtClean="0"/>
              <a:t>arwydd</a:t>
            </a:r>
            <a:r>
              <a:rPr lang="en-GB" dirty="0" smtClean="0"/>
              <a:t> </a:t>
            </a:r>
            <a:r>
              <a:rPr lang="en-GB" dirty="0" err="1" smtClean="0"/>
              <a:t>cyffredinol</a:t>
            </a:r>
            <a:r>
              <a:rPr lang="en-GB" dirty="0" smtClean="0"/>
              <a:t> </a:t>
            </a:r>
            <a:r>
              <a:rPr lang="en-GB" dirty="0" err="1" smtClean="0"/>
              <a:t>o’r</a:t>
            </a:r>
            <a:r>
              <a:rPr lang="en-GB" dirty="0" smtClean="0"/>
              <a:t> </a:t>
            </a:r>
            <a:r>
              <a:rPr lang="en-GB" dirty="0" err="1" smtClean="0"/>
              <a:t>disgwyliadau</a:t>
            </a:r>
            <a:r>
              <a:rPr lang="en-GB" dirty="0" smtClean="0"/>
              <a:t>, </a:t>
            </a:r>
            <a:r>
              <a:rPr lang="en-GB" dirty="0" err="1" smtClean="0"/>
              <a:t>dylech</a:t>
            </a:r>
            <a:r>
              <a:rPr lang="en-GB" dirty="0" smtClean="0"/>
              <a:t> </a:t>
            </a:r>
            <a:r>
              <a:rPr lang="en-GB" dirty="0" err="1" smtClean="0"/>
              <a:t>anelu</a:t>
            </a:r>
            <a:r>
              <a:rPr lang="en-GB" dirty="0" smtClean="0"/>
              <a:t> at </a:t>
            </a:r>
            <a:r>
              <a:rPr lang="en-GB" dirty="0" err="1" smtClean="0"/>
              <a:t>gael</a:t>
            </a:r>
            <a:r>
              <a:rPr lang="en-GB" dirty="0" smtClean="0"/>
              <a:t> o </a:t>
            </a:r>
            <a:r>
              <a:rPr lang="en-GB" dirty="0" err="1" smtClean="0"/>
              <a:t>leiaf</a:t>
            </a:r>
            <a:r>
              <a:rPr lang="en-GB" dirty="0" smtClean="0"/>
              <a:t> </a:t>
            </a:r>
            <a:r>
              <a:rPr lang="en-GB" dirty="0" err="1" smtClean="0"/>
              <a:t>dair</a:t>
            </a:r>
            <a:r>
              <a:rPr lang="en-GB" dirty="0" smtClean="0"/>
              <a:t> </a:t>
            </a:r>
            <a:r>
              <a:rPr lang="en-GB" dirty="0" err="1" smtClean="0"/>
              <a:t>enghraifft</a:t>
            </a:r>
            <a:r>
              <a:rPr lang="en-GB" dirty="0" smtClean="0"/>
              <a:t> o </a:t>
            </a:r>
            <a:r>
              <a:rPr lang="en-GB" dirty="0" err="1" smtClean="0"/>
              <a:t>gymhwyso</a:t>
            </a:r>
            <a:r>
              <a:rPr lang="en-GB" dirty="0" smtClean="0"/>
              <a:t> </a:t>
            </a:r>
            <a:r>
              <a:rPr lang="en-GB" dirty="0" err="1" smtClean="0"/>
              <a:t>ar</a:t>
            </a:r>
            <a:r>
              <a:rPr lang="en-GB" dirty="0" smtClean="0"/>
              <a:t> </a:t>
            </a:r>
            <a:r>
              <a:rPr lang="en-GB" dirty="0" err="1" smtClean="0"/>
              <a:t>gyfer</a:t>
            </a:r>
            <a:r>
              <a:rPr lang="en-GB" dirty="0" smtClean="0"/>
              <a:t> </a:t>
            </a:r>
            <a:r>
              <a:rPr lang="en-GB" dirty="0" err="1" smtClean="0"/>
              <a:t>pob</a:t>
            </a:r>
            <a:r>
              <a:rPr lang="en-GB" dirty="0" smtClean="0"/>
              <a:t> </a:t>
            </a:r>
            <a:r>
              <a:rPr lang="en-GB" dirty="0" err="1" smtClean="0"/>
              <a:t>egwyddor</a:t>
            </a:r>
            <a:r>
              <a:rPr lang="en-GB" dirty="0" smtClean="0"/>
              <a:t> </a:t>
            </a:r>
            <a:r>
              <a:rPr lang="en-GB" dirty="0" err="1" smtClean="0"/>
              <a:t>addysgegol</a:t>
            </a:r>
            <a:r>
              <a:rPr lang="en-GB" dirty="0" smtClean="0"/>
              <a:t>. </a:t>
            </a:r>
            <a:r>
              <a:rPr lang="en-GB" dirty="0" err="1" smtClean="0"/>
              <a:t>Gallai’r</a:t>
            </a:r>
            <a:r>
              <a:rPr lang="en-GB" dirty="0" smtClean="0"/>
              <a:t> </a:t>
            </a:r>
            <a:r>
              <a:rPr lang="en-GB" dirty="0" err="1" smtClean="0"/>
              <a:t>rhain</a:t>
            </a:r>
            <a:r>
              <a:rPr lang="en-GB" dirty="0" smtClean="0"/>
              <a:t> </a:t>
            </a:r>
            <a:r>
              <a:rPr lang="en-GB" dirty="0" err="1" smtClean="0"/>
              <a:t>fod</a:t>
            </a:r>
            <a:r>
              <a:rPr lang="en-GB" dirty="0" smtClean="0"/>
              <a:t> </a:t>
            </a:r>
            <a:r>
              <a:rPr lang="en-GB" dirty="0" err="1" smtClean="0"/>
              <a:t>yn</a:t>
            </a:r>
            <a:r>
              <a:rPr lang="en-GB" dirty="0" smtClean="0"/>
              <a:t> </a:t>
            </a:r>
            <a:r>
              <a:rPr lang="en-GB" dirty="0" err="1" smtClean="0"/>
              <a:t>berthnasol</a:t>
            </a:r>
            <a:r>
              <a:rPr lang="en-GB" dirty="0" smtClean="0"/>
              <a:t> </a:t>
            </a:r>
            <a:r>
              <a:rPr lang="en-GB" dirty="0" err="1" smtClean="0"/>
              <a:t>i</a:t>
            </a:r>
            <a:r>
              <a:rPr lang="en-GB" dirty="0" smtClean="0"/>
              <a:t> un </a:t>
            </a:r>
            <a:r>
              <a:rPr lang="en-GB" dirty="0" err="1" smtClean="0"/>
              <a:t>wers</a:t>
            </a:r>
            <a:r>
              <a:rPr lang="en-GB" dirty="0" smtClean="0"/>
              <a:t> </a:t>
            </a:r>
            <a:r>
              <a:rPr lang="en-GB" dirty="0" err="1" smtClean="0"/>
              <a:t>neu</a:t>
            </a:r>
            <a:r>
              <a:rPr lang="en-GB" dirty="0" smtClean="0"/>
              <a:t> </a:t>
            </a:r>
            <a:r>
              <a:rPr lang="en-GB" dirty="0" err="1" smtClean="0"/>
              <a:t>nifer</a:t>
            </a:r>
            <a:r>
              <a:rPr lang="en-GB" dirty="0" smtClean="0"/>
              <a:t> o </a:t>
            </a:r>
            <a:r>
              <a:rPr lang="en-GB" dirty="0" err="1" smtClean="0"/>
              <a:t>wersi</a:t>
            </a:r>
            <a:r>
              <a:rPr lang="en-GB" dirty="0" smtClean="0"/>
              <a:t>. </a:t>
            </a:r>
            <a:r>
              <a:rPr lang="en-GB" dirty="0" err="1" smtClean="0"/>
              <a:t>Gallai</a:t>
            </a:r>
            <a:r>
              <a:rPr lang="en-GB" dirty="0" smtClean="0"/>
              <a:t> </a:t>
            </a:r>
            <a:r>
              <a:rPr lang="en-GB" dirty="0" err="1" smtClean="0"/>
              <a:t>rhai</a:t>
            </a:r>
            <a:r>
              <a:rPr lang="en-GB" dirty="0" smtClean="0"/>
              <a:t> </a:t>
            </a:r>
            <a:r>
              <a:rPr lang="en-GB" dirty="0" err="1" smtClean="0"/>
              <a:t>enghreifftiau</a:t>
            </a:r>
            <a:r>
              <a:rPr lang="en-GB" dirty="0" smtClean="0"/>
              <a:t> </a:t>
            </a:r>
            <a:r>
              <a:rPr lang="en-GB" dirty="0" err="1" smtClean="0"/>
              <a:t>ymwneud</a:t>
            </a:r>
            <a:r>
              <a:rPr lang="en-GB" dirty="0" smtClean="0"/>
              <a:t> ag un </a:t>
            </a:r>
            <a:r>
              <a:rPr lang="en-GB" dirty="0" err="1" smtClean="0"/>
              <a:t>neu</a:t>
            </a:r>
            <a:r>
              <a:rPr lang="en-GB" dirty="0" smtClean="0"/>
              <a:t> </a:t>
            </a:r>
            <a:r>
              <a:rPr lang="en-GB" dirty="0" err="1" smtClean="0"/>
              <a:t>fwy</a:t>
            </a:r>
            <a:r>
              <a:rPr lang="en-GB" dirty="0" smtClean="0"/>
              <a:t> o </a:t>
            </a:r>
            <a:r>
              <a:rPr lang="en-GB" dirty="0" err="1" smtClean="0"/>
              <a:t>egwyddorion</a:t>
            </a:r>
            <a:r>
              <a:rPr lang="en-GB" dirty="0" smtClean="0"/>
              <a:t> </a:t>
            </a:r>
            <a:r>
              <a:rPr lang="en-GB" dirty="0" err="1" smtClean="0"/>
              <a:t>addysgegol</a:t>
            </a:r>
            <a:r>
              <a:rPr lang="en-GB" dirty="0" smtClean="0"/>
              <a:t> (</a:t>
            </a:r>
            <a:r>
              <a:rPr lang="en-GB" dirty="0" err="1" smtClean="0"/>
              <a:t>h.y</a:t>
            </a:r>
            <a:r>
              <a:rPr lang="en-GB" dirty="0" smtClean="0"/>
              <a:t>. </a:t>
            </a:r>
            <a:r>
              <a:rPr lang="en-GB" dirty="0" err="1" smtClean="0"/>
              <a:t>gallai</a:t>
            </a:r>
            <a:r>
              <a:rPr lang="en-GB" dirty="0" smtClean="0"/>
              <a:t> </a:t>
            </a:r>
            <a:r>
              <a:rPr lang="en-GB" dirty="0" err="1" smtClean="0"/>
              <a:t>fod</a:t>
            </a:r>
            <a:r>
              <a:rPr lang="en-GB" dirty="0" smtClean="0"/>
              <a:t> </a:t>
            </a:r>
            <a:r>
              <a:rPr lang="en-GB" dirty="0" err="1" smtClean="0"/>
              <a:t>yn</a:t>
            </a:r>
            <a:r>
              <a:rPr lang="en-GB" dirty="0" smtClean="0"/>
              <a:t> </a:t>
            </a:r>
            <a:r>
              <a:rPr lang="en-GB" dirty="0" err="1" smtClean="0"/>
              <a:t>bosibl</a:t>
            </a:r>
            <a:r>
              <a:rPr lang="en-GB" dirty="0" smtClean="0"/>
              <a:t> </a:t>
            </a:r>
            <a:r>
              <a:rPr lang="en-GB" dirty="0" err="1" smtClean="0"/>
              <a:t>defnyddio’r</a:t>
            </a:r>
            <a:r>
              <a:rPr lang="en-GB" dirty="0" smtClean="0"/>
              <a:t> un </a:t>
            </a:r>
            <a:r>
              <a:rPr lang="en-GB" dirty="0" err="1" smtClean="0"/>
              <a:t>enghreifftiau</a:t>
            </a:r>
            <a:r>
              <a:rPr lang="en-GB" dirty="0" smtClean="0"/>
              <a:t> </a:t>
            </a:r>
            <a:r>
              <a:rPr lang="en-GB" dirty="0" err="1" smtClean="0"/>
              <a:t>i</a:t>
            </a:r>
            <a:r>
              <a:rPr lang="en-GB" dirty="0" smtClean="0"/>
              <a:t> </a:t>
            </a:r>
            <a:r>
              <a:rPr lang="en-GB" dirty="0" err="1" smtClean="0"/>
              <a:t>adfyfyrio</a:t>
            </a:r>
            <a:r>
              <a:rPr lang="en-GB" dirty="0" smtClean="0"/>
              <a:t> </a:t>
            </a:r>
            <a:r>
              <a:rPr lang="en-GB" dirty="0" err="1" smtClean="0"/>
              <a:t>ar</a:t>
            </a:r>
            <a:r>
              <a:rPr lang="en-GB" dirty="0" smtClean="0"/>
              <a:t> </a:t>
            </a:r>
            <a:r>
              <a:rPr lang="en-GB" dirty="0" err="1" smtClean="0"/>
              <a:t>fwy</a:t>
            </a:r>
            <a:r>
              <a:rPr lang="en-GB" dirty="0" smtClean="0"/>
              <a:t> nag un </a:t>
            </a:r>
            <a:r>
              <a:rPr lang="en-GB" dirty="0" err="1" smtClean="0"/>
              <a:t>egwyddor</a:t>
            </a:r>
            <a:r>
              <a:rPr lang="en-GB" dirty="0" smtClean="0"/>
              <a:t> </a:t>
            </a:r>
            <a:r>
              <a:rPr lang="en-GB" dirty="0" err="1" smtClean="0"/>
              <a:t>addysgegol</a:t>
            </a:r>
            <a:r>
              <a:rPr lang="en-GB" dirty="0" smtClean="0"/>
              <a:t>).</a:t>
            </a:r>
            <a:endParaRPr lang="en-GB" dirty="0"/>
          </a:p>
        </p:txBody>
      </p:sp>
      <p:sp>
        <p:nvSpPr>
          <p:cNvPr id="4" name="Content Placeholder 3"/>
          <p:cNvSpPr>
            <a:spLocks noGrp="1"/>
          </p:cNvSpPr>
          <p:nvPr>
            <p:ph sz="half" idx="2"/>
          </p:nvPr>
        </p:nvSpPr>
        <p:spPr>
          <a:xfrm>
            <a:off x="6172200" y="404553"/>
            <a:ext cx="5181600" cy="5772410"/>
          </a:xfrm>
        </p:spPr>
        <p:txBody>
          <a:bodyPr>
            <a:normAutofit fontScale="92500"/>
          </a:bodyPr>
          <a:lstStyle/>
          <a:p>
            <a:pPr marL="0" indent="0">
              <a:buNone/>
            </a:pPr>
            <a:r>
              <a:rPr lang="en-GB" dirty="0" smtClean="0"/>
              <a:t>Please note that the above list is not exhaustive and therefore you could include other PTE examples that may be relevant to reflect on where appropriate. As a general indication of expectations, you should aim to have at least three examples of application for each pedagogical principle. These may relate to one or several lessons. Some examples might relate to one or more pedagogical principle (i.e. it could be possible to use the same examples in reflecting on more than one pedagogical principle).</a:t>
            </a:r>
            <a:endParaRPr lang="en-GB"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49345" y="6024563"/>
            <a:ext cx="304800" cy="304800"/>
          </a:xfrm>
          <a:prstGeom prst="rect">
            <a:avLst/>
          </a:prstGeom>
        </p:spPr>
      </p:pic>
    </p:spTree>
    <p:extLst>
      <p:ext uri="{BB962C8B-B14F-4D97-AF65-F5344CB8AC3E}">
        <p14:creationId xmlns:p14="http://schemas.microsoft.com/office/powerpoint/2010/main" val="257996208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6828"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476596"/>
            <a:ext cx="5181600" cy="5700367"/>
          </a:xfrm>
        </p:spPr>
        <p:txBody>
          <a:bodyPr>
            <a:normAutofit fontScale="85000" lnSpcReduction="20000"/>
          </a:bodyPr>
          <a:lstStyle/>
          <a:p>
            <a:r>
              <a:rPr lang="en-GB" dirty="0" err="1"/>
              <a:t>Ar</a:t>
            </a:r>
            <a:r>
              <a:rPr lang="en-GB" dirty="0"/>
              <a:t> </a:t>
            </a:r>
            <a:r>
              <a:rPr lang="en-GB" dirty="0" err="1"/>
              <a:t>gyfer</a:t>
            </a:r>
            <a:r>
              <a:rPr lang="en-GB" dirty="0"/>
              <a:t> </a:t>
            </a:r>
            <a:r>
              <a:rPr lang="en-GB" dirty="0" err="1"/>
              <a:t>yr</a:t>
            </a:r>
            <a:r>
              <a:rPr lang="en-GB" dirty="0"/>
              <a:t> </a:t>
            </a:r>
            <a:r>
              <a:rPr lang="en-GB" dirty="0" err="1"/>
              <a:t>enghreifftiau</a:t>
            </a:r>
            <a:r>
              <a:rPr lang="en-GB" dirty="0"/>
              <a:t> </a:t>
            </a:r>
            <a:r>
              <a:rPr lang="en-GB" dirty="0" err="1"/>
              <a:t>sydd</a:t>
            </a:r>
            <a:r>
              <a:rPr lang="en-GB" dirty="0"/>
              <a:t> </a:t>
            </a:r>
            <a:r>
              <a:rPr lang="en-GB" dirty="0" err="1"/>
              <a:t>wedi’u</a:t>
            </a:r>
            <a:r>
              <a:rPr lang="en-GB" dirty="0"/>
              <a:t> </a:t>
            </a:r>
            <a:r>
              <a:rPr lang="en-GB" dirty="0" err="1"/>
              <a:t>cynnwys</a:t>
            </a:r>
            <a:r>
              <a:rPr lang="en-GB" dirty="0"/>
              <a:t>, </a:t>
            </a:r>
            <a:r>
              <a:rPr lang="en-GB" dirty="0" err="1"/>
              <a:t>dylech</a:t>
            </a:r>
            <a:r>
              <a:rPr lang="en-GB" dirty="0"/>
              <a:t> </a:t>
            </a:r>
            <a:r>
              <a:rPr lang="en-GB" dirty="0" err="1"/>
              <a:t>geisio’u</a:t>
            </a:r>
            <a:r>
              <a:rPr lang="en-GB" dirty="0"/>
              <a:t> </a:t>
            </a:r>
            <a:r>
              <a:rPr lang="en-GB" dirty="0" err="1"/>
              <a:t>hanodi</a:t>
            </a:r>
            <a:r>
              <a:rPr lang="en-GB" dirty="0"/>
              <a:t> </a:t>
            </a:r>
            <a:r>
              <a:rPr lang="en-GB" dirty="0" err="1"/>
              <a:t>â’r</a:t>
            </a:r>
            <a:r>
              <a:rPr lang="en-GB" dirty="0"/>
              <a:t> </a:t>
            </a:r>
            <a:r>
              <a:rPr lang="en-GB" dirty="0" err="1"/>
              <a:t>canlynol</a:t>
            </a:r>
            <a:r>
              <a:rPr lang="en-GB" dirty="0"/>
              <a:t>: </a:t>
            </a:r>
          </a:p>
          <a:p>
            <a:r>
              <a:rPr lang="en-GB" dirty="0" err="1" smtClean="0"/>
              <a:t>nodiadau</a:t>
            </a:r>
            <a:r>
              <a:rPr lang="en-GB" dirty="0" smtClean="0"/>
              <a:t> </a:t>
            </a:r>
            <a:r>
              <a:rPr lang="en-GB" dirty="0"/>
              <a:t>am </a:t>
            </a:r>
            <a:r>
              <a:rPr lang="en-GB" dirty="0" err="1"/>
              <a:t>gyd-destun</a:t>
            </a:r>
            <a:r>
              <a:rPr lang="en-GB" dirty="0"/>
              <a:t> y </a:t>
            </a:r>
            <a:r>
              <a:rPr lang="en-GB" dirty="0" err="1"/>
              <a:t>cymhwyso</a:t>
            </a:r>
            <a:r>
              <a:rPr lang="en-GB" dirty="0"/>
              <a:t> (</a:t>
            </a:r>
            <a:r>
              <a:rPr lang="en-GB" dirty="0" err="1"/>
              <a:t>e.e</a:t>
            </a:r>
            <a:r>
              <a:rPr lang="en-GB" dirty="0"/>
              <a:t>. </a:t>
            </a:r>
            <a:r>
              <a:rPr lang="en-GB" dirty="0" err="1"/>
              <a:t>oed</a:t>
            </a:r>
            <a:r>
              <a:rPr lang="en-GB" dirty="0"/>
              <a:t>/</a:t>
            </a:r>
            <a:r>
              <a:rPr lang="en-GB" dirty="0" err="1"/>
              <a:t>grŵp</a:t>
            </a:r>
            <a:r>
              <a:rPr lang="en-GB" dirty="0"/>
              <a:t>/</a:t>
            </a:r>
            <a:r>
              <a:rPr lang="en-GB" dirty="0" err="1"/>
              <a:t>ffocws</a:t>
            </a:r>
            <a:r>
              <a:rPr lang="en-GB" dirty="0"/>
              <a:t> y </a:t>
            </a:r>
            <a:r>
              <a:rPr lang="en-GB" dirty="0" err="1"/>
              <a:t>wers</a:t>
            </a:r>
            <a:r>
              <a:rPr lang="en-GB" dirty="0"/>
              <a:t> ac </a:t>
            </a:r>
            <a:r>
              <a:rPr lang="en-GB" dirty="0" err="1"/>
              <a:t>ati</a:t>
            </a:r>
            <a:r>
              <a:rPr lang="en-GB" dirty="0"/>
              <a:t>) </a:t>
            </a:r>
          </a:p>
          <a:p>
            <a:r>
              <a:rPr lang="en-GB" dirty="0" err="1" smtClean="0"/>
              <a:t>rhesymwaith</a:t>
            </a:r>
            <a:r>
              <a:rPr lang="en-GB" dirty="0" smtClean="0"/>
              <a:t> </a:t>
            </a:r>
            <a:r>
              <a:rPr lang="en-GB" dirty="0"/>
              <a:t>am y </a:t>
            </a:r>
            <a:r>
              <a:rPr lang="en-GB" dirty="0" err="1"/>
              <a:t>dewisiadau</a:t>
            </a:r>
            <a:r>
              <a:rPr lang="en-GB" dirty="0"/>
              <a:t> a </a:t>
            </a:r>
            <a:r>
              <a:rPr lang="en-GB" dirty="0" err="1"/>
              <a:t>wnaed</a:t>
            </a:r>
            <a:r>
              <a:rPr lang="en-GB" dirty="0"/>
              <a:t> </a:t>
            </a:r>
            <a:r>
              <a:rPr lang="en-GB" dirty="0" err="1"/>
              <a:t>wrth</a:t>
            </a:r>
            <a:r>
              <a:rPr lang="en-GB" dirty="0"/>
              <a:t> </a:t>
            </a:r>
            <a:r>
              <a:rPr lang="en-GB" dirty="0" err="1"/>
              <a:t>gymhwyso</a:t>
            </a:r>
            <a:r>
              <a:rPr lang="en-GB" dirty="0"/>
              <a:t> (</a:t>
            </a:r>
            <a:r>
              <a:rPr lang="en-GB" i="1" dirty="0"/>
              <a:t>pam </a:t>
            </a:r>
            <a:r>
              <a:rPr lang="en-GB" dirty="0"/>
              <a:t>y </a:t>
            </a:r>
            <a:r>
              <a:rPr lang="en-GB" dirty="0" err="1"/>
              <a:t>penderfynoch</a:t>
            </a:r>
            <a:r>
              <a:rPr lang="en-GB" dirty="0"/>
              <a:t> chi </a:t>
            </a:r>
            <a:r>
              <a:rPr lang="en-GB" dirty="0" err="1"/>
              <a:t>wneud</a:t>
            </a:r>
            <a:r>
              <a:rPr lang="en-GB" dirty="0"/>
              <a:t> </a:t>
            </a:r>
            <a:r>
              <a:rPr lang="en-GB" dirty="0" err="1"/>
              <a:t>rhywbeth</a:t>
            </a:r>
            <a:r>
              <a:rPr lang="en-GB" dirty="0"/>
              <a:t> </a:t>
            </a:r>
            <a:r>
              <a:rPr lang="en-GB" dirty="0" err="1"/>
              <a:t>mewn</a:t>
            </a:r>
            <a:r>
              <a:rPr lang="en-GB" dirty="0"/>
              <a:t> </a:t>
            </a:r>
            <a:r>
              <a:rPr lang="en-GB" dirty="0" err="1"/>
              <a:t>ffordd</a:t>
            </a:r>
            <a:r>
              <a:rPr lang="en-GB" dirty="0"/>
              <a:t> </a:t>
            </a:r>
            <a:r>
              <a:rPr lang="en-GB" dirty="0" err="1"/>
              <a:t>arbennig</a:t>
            </a:r>
            <a:r>
              <a:rPr lang="en-GB" dirty="0"/>
              <a:t> a </a:t>
            </a:r>
            <a:r>
              <a:rPr lang="en-GB" dirty="0" err="1"/>
              <a:t>beth</a:t>
            </a:r>
            <a:r>
              <a:rPr lang="en-GB" dirty="0"/>
              <a:t> </a:t>
            </a:r>
            <a:r>
              <a:rPr lang="en-GB" dirty="0" err="1"/>
              <a:t>allai</a:t>
            </a:r>
            <a:r>
              <a:rPr lang="en-GB" dirty="0"/>
              <a:t> </a:t>
            </a:r>
            <a:r>
              <a:rPr lang="en-GB" dirty="0" err="1"/>
              <a:t>fod</a:t>
            </a:r>
            <a:r>
              <a:rPr lang="en-GB" dirty="0"/>
              <a:t> </a:t>
            </a:r>
            <a:r>
              <a:rPr lang="en-GB" dirty="0" err="1"/>
              <a:t>wedi</a:t>
            </a:r>
            <a:r>
              <a:rPr lang="en-GB" dirty="0"/>
              <a:t> </a:t>
            </a:r>
            <a:r>
              <a:rPr lang="en-GB" dirty="0" err="1"/>
              <a:t>dylanwadu</a:t>
            </a:r>
            <a:r>
              <a:rPr lang="en-GB" dirty="0"/>
              <a:t> </a:t>
            </a:r>
            <a:r>
              <a:rPr lang="en-GB" dirty="0" err="1"/>
              <a:t>ar</a:t>
            </a:r>
            <a:r>
              <a:rPr lang="en-GB" dirty="0"/>
              <a:t> </a:t>
            </a:r>
            <a:r>
              <a:rPr lang="en-GB" dirty="0" err="1"/>
              <a:t>eich</a:t>
            </a:r>
            <a:r>
              <a:rPr lang="en-GB" dirty="0"/>
              <a:t> </a:t>
            </a:r>
            <a:r>
              <a:rPr lang="en-GB" dirty="0" err="1"/>
              <a:t>dewisiadau</a:t>
            </a:r>
            <a:r>
              <a:rPr lang="en-GB" dirty="0"/>
              <a:t>) </a:t>
            </a:r>
          </a:p>
          <a:p>
            <a:r>
              <a:rPr lang="en-GB" dirty="0" err="1" smtClean="0"/>
              <a:t>pwyntiau</a:t>
            </a:r>
            <a:r>
              <a:rPr lang="en-GB" dirty="0" smtClean="0"/>
              <a:t> </a:t>
            </a:r>
            <a:r>
              <a:rPr lang="en-GB" dirty="0" err="1"/>
              <a:t>gwerthuso</a:t>
            </a:r>
            <a:r>
              <a:rPr lang="en-GB" dirty="0"/>
              <a:t> </a:t>
            </a:r>
            <a:r>
              <a:rPr lang="en-GB" dirty="0" err="1"/>
              <a:t>yn</a:t>
            </a:r>
            <a:r>
              <a:rPr lang="en-GB" dirty="0"/>
              <a:t> </a:t>
            </a:r>
            <a:r>
              <a:rPr lang="en-GB" dirty="0" err="1"/>
              <a:t>gysylltiedig</a:t>
            </a:r>
            <a:r>
              <a:rPr lang="en-GB" dirty="0"/>
              <a:t> </a:t>
            </a:r>
            <a:r>
              <a:rPr lang="en-GB" dirty="0" err="1"/>
              <a:t>â’r</a:t>
            </a:r>
            <a:r>
              <a:rPr lang="en-GB" dirty="0"/>
              <a:t> </a:t>
            </a:r>
            <a:r>
              <a:rPr lang="en-GB" dirty="0" err="1"/>
              <a:t>cymhwyso</a:t>
            </a:r>
            <a:r>
              <a:rPr lang="en-GB" dirty="0"/>
              <a:t> (</a:t>
            </a:r>
            <a:r>
              <a:rPr lang="en-GB" dirty="0" err="1"/>
              <a:t>e.e</a:t>
            </a:r>
            <a:r>
              <a:rPr lang="en-GB" dirty="0"/>
              <a:t>. </a:t>
            </a:r>
            <a:r>
              <a:rPr lang="en-GB" dirty="0" err="1"/>
              <a:t>os</a:t>
            </a:r>
            <a:r>
              <a:rPr lang="en-GB" dirty="0"/>
              <a:t> </a:t>
            </a:r>
            <a:r>
              <a:rPr lang="en-GB" dirty="0" err="1"/>
              <a:t>sylweddolwch</a:t>
            </a:r>
            <a:r>
              <a:rPr lang="en-GB" dirty="0"/>
              <a:t> </a:t>
            </a:r>
            <a:r>
              <a:rPr lang="en-GB" dirty="0" err="1"/>
              <a:t>fod</a:t>
            </a:r>
            <a:r>
              <a:rPr lang="en-GB" dirty="0"/>
              <a:t> </a:t>
            </a:r>
            <a:r>
              <a:rPr lang="en-GB" dirty="0" err="1"/>
              <a:t>angen</a:t>
            </a:r>
            <a:r>
              <a:rPr lang="en-GB" dirty="0"/>
              <a:t> </a:t>
            </a:r>
            <a:r>
              <a:rPr lang="en-GB" dirty="0" err="1"/>
              <a:t>i</a:t>
            </a:r>
            <a:r>
              <a:rPr lang="en-GB" dirty="0"/>
              <a:t> </a:t>
            </a:r>
            <a:r>
              <a:rPr lang="en-GB" dirty="0" err="1"/>
              <a:t>agwedd</a:t>
            </a:r>
            <a:r>
              <a:rPr lang="en-GB" dirty="0"/>
              <a:t> </a:t>
            </a:r>
            <a:r>
              <a:rPr lang="en-GB" dirty="0" err="1"/>
              <a:t>benodol</a:t>
            </a:r>
            <a:r>
              <a:rPr lang="en-GB" dirty="0"/>
              <a:t> </a:t>
            </a:r>
            <a:r>
              <a:rPr lang="en-GB" dirty="0" err="1"/>
              <a:t>ar</a:t>
            </a:r>
            <a:r>
              <a:rPr lang="en-GB" dirty="0"/>
              <a:t> y </a:t>
            </a:r>
            <a:r>
              <a:rPr lang="en-GB" dirty="0" err="1"/>
              <a:t>cynllunio</a:t>
            </a:r>
            <a:r>
              <a:rPr lang="en-GB" dirty="0"/>
              <a:t> </a:t>
            </a:r>
            <a:r>
              <a:rPr lang="en-GB" dirty="0" err="1"/>
              <a:t>fod</a:t>
            </a:r>
            <a:r>
              <a:rPr lang="en-GB" dirty="0"/>
              <a:t> </a:t>
            </a:r>
            <a:r>
              <a:rPr lang="en-GB" dirty="0" err="1"/>
              <a:t>yn</a:t>
            </a:r>
            <a:r>
              <a:rPr lang="en-GB" dirty="0"/>
              <a:t> </a:t>
            </a:r>
            <a:r>
              <a:rPr lang="en-GB" dirty="0" err="1"/>
              <a:t>fwy</a:t>
            </a:r>
            <a:r>
              <a:rPr lang="en-GB" dirty="0"/>
              <a:t> </a:t>
            </a:r>
            <a:r>
              <a:rPr lang="en-GB" dirty="0" err="1"/>
              <a:t>manwl</a:t>
            </a:r>
            <a:r>
              <a:rPr lang="en-GB" dirty="0"/>
              <a:t>, </a:t>
            </a:r>
            <a:r>
              <a:rPr lang="en-GB" dirty="0" err="1"/>
              <a:t>gallech</a:t>
            </a:r>
            <a:r>
              <a:rPr lang="en-GB" dirty="0"/>
              <a:t> </a:t>
            </a:r>
            <a:r>
              <a:rPr lang="en-GB" dirty="0" err="1"/>
              <a:t>anodi</a:t>
            </a:r>
            <a:r>
              <a:rPr lang="en-GB" dirty="0"/>
              <a:t> </a:t>
            </a:r>
            <a:r>
              <a:rPr lang="en-GB" dirty="0" err="1"/>
              <a:t>hyn</a:t>
            </a:r>
            <a:r>
              <a:rPr lang="en-GB" dirty="0"/>
              <a:t> â </a:t>
            </a:r>
            <a:r>
              <a:rPr lang="en-GB" dirty="0" err="1"/>
              <a:t>gwelliant</a:t>
            </a:r>
            <a:r>
              <a:rPr lang="en-GB" dirty="0"/>
              <a:t> </a:t>
            </a:r>
            <a:r>
              <a:rPr lang="en-GB" dirty="0" err="1"/>
              <a:t>awgrymedig</a:t>
            </a:r>
            <a:r>
              <a:rPr lang="en-GB" dirty="0"/>
              <a:t>, </a:t>
            </a:r>
            <a:r>
              <a:rPr lang="en-GB" dirty="0" err="1"/>
              <a:t>neu</a:t>
            </a:r>
            <a:r>
              <a:rPr lang="en-GB" dirty="0"/>
              <a:t> </a:t>
            </a:r>
            <a:r>
              <a:rPr lang="en-GB" dirty="0" err="1"/>
              <a:t>os</a:t>
            </a:r>
            <a:r>
              <a:rPr lang="en-GB" dirty="0"/>
              <a:t> </a:t>
            </a:r>
            <a:r>
              <a:rPr lang="en-GB" dirty="0" err="1"/>
              <a:t>teimlwch</a:t>
            </a:r>
            <a:r>
              <a:rPr lang="en-GB" dirty="0"/>
              <a:t> </a:t>
            </a:r>
            <a:r>
              <a:rPr lang="en-GB" dirty="0" err="1"/>
              <a:t>fod</a:t>
            </a:r>
            <a:r>
              <a:rPr lang="en-GB" dirty="0"/>
              <a:t> </a:t>
            </a:r>
            <a:r>
              <a:rPr lang="en-GB" dirty="0" err="1"/>
              <a:t>rhywbeth</a:t>
            </a:r>
            <a:r>
              <a:rPr lang="en-GB" dirty="0"/>
              <a:t> </a:t>
            </a:r>
            <a:r>
              <a:rPr lang="en-GB" dirty="0" err="1"/>
              <a:t>yn</a:t>
            </a:r>
            <a:r>
              <a:rPr lang="en-GB" dirty="0"/>
              <a:t> </a:t>
            </a:r>
            <a:r>
              <a:rPr lang="en-GB" dirty="0" err="1"/>
              <a:t>arbennig</a:t>
            </a:r>
            <a:r>
              <a:rPr lang="en-GB" dirty="0"/>
              <a:t> o </a:t>
            </a:r>
            <a:r>
              <a:rPr lang="en-GB" dirty="0" err="1"/>
              <a:t>lwyddiannus</a:t>
            </a:r>
            <a:r>
              <a:rPr lang="en-GB" dirty="0"/>
              <a:t>, </a:t>
            </a:r>
            <a:r>
              <a:rPr lang="en-GB" dirty="0" err="1"/>
              <a:t>ceisiwch</a:t>
            </a:r>
            <a:r>
              <a:rPr lang="en-GB" dirty="0"/>
              <a:t> </a:t>
            </a:r>
            <a:r>
              <a:rPr lang="en-GB" dirty="0" err="1"/>
              <a:t>egluro</a:t>
            </a:r>
            <a:r>
              <a:rPr lang="en-GB" dirty="0"/>
              <a:t> pam </a:t>
            </a:r>
            <a:r>
              <a:rPr lang="en-GB" dirty="0" err="1"/>
              <a:t>ei</a:t>
            </a:r>
            <a:r>
              <a:rPr lang="en-GB" dirty="0"/>
              <a:t> </a:t>
            </a:r>
            <a:r>
              <a:rPr lang="en-GB" dirty="0" err="1"/>
              <a:t>fod</a:t>
            </a:r>
            <a:r>
              <a:rPr lang="en-GB" dirty="0"/>
              <a:t> </a:t>
            </a:r>
            <a:r>
              <a:rPr lang="en-GB" dirty="0" err="1"/>
              <a:t>yn</a:t>
            </a:r>
            <a:r>
              <a:rPr lang="en-GB" dirty="0"/>
              <a:t> </a:t>
            </a:r>
            <a:r>
              <a:rPr lang="en-GB" dirty="0" err="1"/>
              <a:t>llwyddiannus</a:t>
            </a:r>
            <a:r>
              <a:rPr lang="en-GB" dirty="0"/>
              <a:t>). </a:t>
            </a:r>
          </a:p>
          <a:p>
            <a:pPr marL="0" indent="0">
              <a:buNone/>
            </a:pPr>
            <a:endParaRPr lang="en-GB" dirty="0"/>
          </a:p>
        </p:txBody>
      </p:sp>
      <p:sp>
        <p:nvSpPr>
          <p:cNvPr id="4" name="Content Placeholder 3"/>
          <p:cNvSpPr>
            <a:spLocks noGrp="1"/>
          </p:cNvSpPr>
          <p:nvPr>
            <p:ph sz="half" idx="2"/>
          </p:nvPr>
        </p:nvSpPr>
        <p:spPr>
          <a:xfrm>
            <a:off x="6172200" y="526473"/>
            <a:ext cx="5181600" cy="5650490"/>
          </a:xfrm>
        </p:spPr>
        <p:txBody>
          <a:bodyPr>
            <a:normAutofit fontScale="85000" lnSpcReduction="20000"/>
          </a:bodyPr>
          <a:lstStyle/>
          <a:p>
            <a:pPr marL="0" indent="0">
              <a:buNone/>
            </a:pPr>
            <a:r>
              <a:rPr lang="en-GB" dirty="0"/>
              <a:t>For the examples included you should try to annotate with the following: </a:t>
            </a:r>
          </a:p>
          <a:p>
            <a:pPr marL="0" indent="0">
              <a:buNone/>
            </a:pPr>
            <a:r>
              <a:rPr lang="en-GB" dirty="0"/>
              <a:t>• notes about context of the application (e.g. age/group/focus of lesson etc.) </a:t>
            </a:r>
          </a:p>
          <a:p>
            <a:pPr marL="0" indent="0">
              <a:buNone/>
            </a:pPr>
            <a:r>
              <a:rPr lang="en-GB" dirty="0"/>
              <a:t>• rationale for choices made in the application (</a:t>
            </a:r>
            <a:r>
              <a:rPr lang="en-GB" i="1" dirty="0"/>
              <a:t>why </a:t>
            </a:r>
            <a:r>
              <a:rPr lang="en-GB" dirty="0"/>
              <a:t>you chose to do something in a particular way and what may have informed your choices) </a:t>
            </a:r>
          </a:p>
          <a:p>
            <a:pPr marL="0" indent="0">
              <a:buNone/>
            </a:pPr>
            <a:r>
              <a:rPr lang="en-GB" dirty="0"/>
              <a:t>• evaluative points related to the application (e.g. if you realise that a particular aspect of planning needed to be more detailed, you could annotate this with a suggested improvement or if you felt that something was particularly successful try to account for why it was successful). </a:t>
            </a:r>
          </a:p>
          <a:p>
            <a:pPr marL="0" indent="0">
              <a:buNone/>
            </a:pPr>
            <a:endParaRPr lang="en-GB"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227425" y="6024563"/>
            <a:ext cx="304800" cy="304800"/>
          </a:xfrm>
          <a:prstGeom prst="rect">
            <a:avLst/>
          </a:prstGeom>
        </p:spPr>
      </p:pic>
    </p:spTree>
    <p:extLst>
      <p:ext uri="{BB962C8B-B14F-4D97-AF65-F5344CB8AC3E}">
        <p14:creationId xmlns:p14="http://schemas.microsoft.com/office/powerpoint/2010/main" val="284522427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9568"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33648" y="955559"/>
            <a:ext cx="5181600" cy="4351338"/>
          </a:xfrm>
        </p:spPr>
        <p:txBody>
          <a:bodyPr>
            <a:normAutofit fontScale="85000" lnSpcReduction="20000"/>
          </a:bodyPr>
          <a:lstStyle/>
          <a:p>
            <a:pPr marL="0" indent="0">
              <a:buNone/>
            </a:pPr>
            <a:r>
              <a:rPr lang="en-GB" dirty="0" err="1" smtClean="0"/>
              <a:t>Sylwch</a:t>
            </a:r>
            <a:r>
              <a:rPr lang="en-GB" dirty="0" smtClean="0"/>
              <a:t>, </a:t>
            </a:r>
            <a:r>
              <a:rPr lang="en-GB" dirty="0" err="1" smtClean="0"/>
              <a:t>er</a:t>
            </a:r>
            <a:r>
              <a:rPr lang="en-GB" dirty="0" smtClean="0"/>
              <a:t> </a:t>
            </a:r>
            <a:r>
              <a:rPr lang="en-GB" dirty="0" err="1" smtClean="0"/>
              <a:t>ei</a:t>
            </a:r>
            <a:r>
              <a:rPr lang="en-GB" dirty="0" smtClean="0"/>
              <a:t> bod </a:t>
            </a:r>
            <a:r>
              <a:rPr lang="en-GB" dirty="0" err="1" smtClean="0"/>
              <a:t>yn</a:t>
            </a:r>
            <a:r>
              <a:rPr lang="en-GB" dirty="0" smtClean="0"/>
              <a:t> </a:t>
            </a:r>
            <a:r>
              <a:rPr lang="en-GB" dirty="0" err="1" smtClean="0"/>
              <a:t>bwysig</a:t>
            </a:r>
            <a:r>
              <a:rPr lang="en-GB" dirty="0" smtClean="0"/>
              <a:t> </a:t>
            </a:r>
            <a:r>
              <a:rPr lang="en-GB" dirty="0" err="1" smtClean="0"/>
              <a:t>cynnwys</a:t>
            </a:r>
            <a:r>
              <a:rPr lang="en-GB" dirty="0" smtClean="0"/>
              <a:t> </a:t>
            </a:r>
            <a:r>
              <a:rPr lang="en-GB" dirty="0" err="1" smtClean="0"/>
              <a:t>enghreifftiau</a:t>
            </a:r>
            <a:r>
              <a:rPr lang="en-GB" dirty="0" smtClean="0"/>
              <a:t> </a:t>
            </a:r>
            <a:r>
              <a:rPr lang="en-GB" dirty="0" err="1" smtClean="0"/>
              <a:t>anodedig</a:t>
            </a:r>
            <a:r>
              <a:rPr lang="en-GB" dirty="0" smtClean="0"/>
              <a:t>, </a:t>
            </a:r>
            <a:r>
              <a:rPr lang="en-GB" dirty="0" err="1" smtClean="0"/>
              <a:t>bydd</a:t>
            </a:r>
            <a:r>
              <a:rPr lang="en-GB" dirty="0" smtClean="0"/>
              <a:t> </a:t>
            </a:r>
            <a:r>
              <a:rPr lang="en-GB" dirty="0" err="1" smtClean="0"/>
              <a:t>eich</a:t>
            </a:r>
            <a:r>
              <a:rPr lang="en-GB" dirty="0" smtClean="0"/>
              <a:t> </a:t>
            </a:r>
            <a:r>
              <a:rPr lang="en-GB" dirty="0" err="1" smtClean="0"/>
              <a:t>aseiniad</a:t>
            </a:r>
            <a:r>
              <a:rPr lang="en-GB" dirty="0" smtClean="0"/>
              <a:t> </a:t>
            </a:r>
            <a:r>
              <a:rPr lang="en-GB" dirty="0" err="1" smtClean="0"/>
              <a:t>yn</a:t>
            </a:r>
            <a:r>
              <a:rPr lang="en-GB" dirty="0" smtClean="0"/>
              <a:t> </a:t>
            </a:r>
            <a:r>
              <a:rPr lang="en-GB" dirty="0" err="1" smtClean="0"/>
              <a:t>cael</a:t>
            </a:r>
            <a:r>
              <a:rPr lang="en-GB" dirty="0" smtClean="0"/>
              <a:t> </a:t>
            </a:r>
            <a:r>
              <a:rPr lang="en-GB" dirty="0" err="1" smtClean="0"/>
              <a:t>ei</a:t>
            </a:r>
            <a:r>
              <a:rPr lang="en-GB" dirty="0" smtClean="0"/>
              <a:t> </a:t>
            </a:r>
            <a:r>
              <a:rPr lang="en-GB" dirty="0" err="1" smtClean="0"/>
              <a:t>farcio</a:t>
            </a:r>
            <a:r>
              <a:rPr lang="en-GB" dirty="0" smtClean="0"/>
              <a:t> </a:t>
            </a:r>
            <a:r>
              <a:rPr lang="en-GB" dirty="0" err="1" smtClean="0"/>
              <a:t>ar</a:t>
            </a:r>
            <a:r>
              <a:rPr lang="en-GB" dirty="0" smtClean="0"/>
              <a:t> </a:t>
            </a:r>
            <a:r>
              <a:rPr lang="en-GB" dirty="0" err="1" smtClean="0"/>
              <a:t>ansawdd</a:t>
            </a:r>
            <a:r>
              <a:rPr lang="en-GB" dirty="0" smtClean="0"/>
              <a:t> </a:t>
            </a:r>
            <a:r>
              <a:rPr lang="en-GB" dirty="0" err="1" smtClean="0"/>
              <a:t>eich</a:t>
            </a:r>
            <a:r>
              <a:rPr lang="en-GB" dirty="0" smtClean="0"/>
              <a:t> </a:t>
            </a:r>
            <a:r>
              <a:rPr lang="en-GB" dirty="0" err="1" smtClean="0"/>
              <a:t>adfyfyrio</a:t>
            </a:r>
            <a:r>
              <a:rPr lang="en-GB" dirty="0" smtClean="0"/>
              <a:t> </a:t>
            </a:r>
            <a:r>
              <a:rPr lang="en-GB" dirty="0" err="1" smtClean="0"/>
              <a:t>beirniadol</a:t>
            </a:r>
            <a:r>
              <a:rPr lang="en-GB" dirty="0" smtClean="0"/>
              <a:t> </a:t>
            </a:r>
            <a:r>
              <a:rPr lang="en-GB" dirty="0" err="1" smtClean="0"/>
              <a:t>ar</a:t>
            </a:r>
            <a:r>
              <a:rPr lang="en-GB" dirty="0" smtClean="0"/>
              <a:t> </a:t>
            </a:r>
            <a:r>
              <a:rPr lang="en-GB" dirty="0" err="1" smtClean="0"/>
              <a:t>gynnydd</a:t>
            </a:r>
            <a:r>
              <a:rPr lang="en-GB" dirty="0" smtClean="0"/>
              <a:t> o ran </a:t>
            </a:r>
            <a:r>
              <a:rPr lang="en-GB" dirty="0" err="1" smtClean="0"/>
              <a:t>cynllunio</a:t>
            </a:r>
            <a:r>
              <a:rPr lang="en-GB" dirty="0" smtClean="0"/>
              <a:t> a </a:t>
            </a:r>
            <a:r>
              <a:rPr lang="en-GB" dirty="0" err="1" smtClean="0"/>
              <a:t>gweithredu’r</a:t>
            </a:r>
            <a:r>
              <a:rPr lang="en-GB" dirty="0" smtClean="0"/>
              <a:t> </a:t>
            </a:r>
            <a:r>
              <a:rPr lang="en-GB" dirty="0" err="1" smtClean="0"/>
              <a:t>egwyddorion</a:t>
            </a:r>
            <a:r>
              <a:rPr lang="en-GB" dirty="0" smtClean="0"/>
              <a:t> </a:t>
            </a:r>
            <a:r>
              <a:rPr lang="en-GB" dirty="0" err="1" smtClean="0"/>
              <a:t>addysgegol</a:t>
            </a:r>
            <a:r>
              <a:rPr lang="en-GB" dirty="0" smtClean="0"/>
              <a:t> (a </a:t>
            </a:r>
            <a:r>
              <a:rPr lang="en-GB" dirty="0" err="1" smtClean="0"/>
              <a:t>gefnogir</a:t>
            </a:r>
            <a:r>
              <a:rPr lang="en-GB" dirty="0" smtClean="0"/>
              <a:t> </a:t>
            </a:r>
            <a:r>
              <a:rPr lang="en-GB" dirty="0" err="1" smtClean="0"/>
              <a:t>gan</a:t>
            </a:r>
            <a:r>
              <a:rPr lang="en-GB" dirty="0" smtClean="0"/>
              <a:t> </a:t>
            </a:r>
            <a:r>
              <a:rPr lang="en-GB" dirty="0" err="1" smtClean="0"/>
              <a:t>yr</a:t>
            </a:r>
            <a:r>
              <a:rPr lang="en-GB" dirty="0" smtClean="0"/>
              <a:t> </a:t>
            </a:r>
            <a:r>
              <a:rPr lang="en-GB" dirty="0" err="1" smtClean="0"/>
              <a:t>enghreifftiau</a:t>
            </a:r>
            <a:r>
              <a:rPr lang="en-GB" dirty="0" smtClean="0"/>
              <a:t> </a:t>
            </a:r>
            <a:r>
              <a:rPr lang="en-GB" dirty="0" err="1" smtClean="0"/>
              <a:t>eglurhaol</a:t>
            </a:r>
            <a:r>
              <a:rPr lang="en-GB" dirty="0" smtClean="0"/>
              <a:t>), ac </a:t>
            </a:r>
            <a:r>
              <a:rPr lang="en-GB" dirty="0" err="1" smtClean="0"/>
              <a:t>nid</a:t>
            </a:r>
            <a:r>
              <a:rPr lang="en-GB" dirty="0" smtClean="0"/>
              <a:t> </a:t>
            </a:r>
            <a:r>
              <a:rPr lang="en-GB" dirty="0" err="1" smtClean="0"/>
              <a:t>ar</a:t>
            </a:r>
            <a:r>
              <a:rPr lang="en-GB" dirty="0" smtClean="0"/>
              <a:t> y </a:t>
            </a:r>
            <a:r>
              <a:rPr lang="en-GB" dirty="0" err="1" smtClean="0"/>
              <a:t>nifer</a:t>
            </a:r>
            <a:r>
              <a:rPr lang="en-GB" dirty="0" smtClean="0"/>
              <a:t> o </a:t>
            </a:r>
            <a:r>
              <a:rPr lang="en-GB" dirty="0" err="1" smtClean="0"/>
              <a:t>enghreifftiau</a:t>
            </a:r>
            <a:r>
              <a:rPr lang="en-GB" dirty="0" smtClean="0"/>
              <a:t> ac </a:t>
            </a:r>
            <a:r>
              <a:rPr lang="en-GB" dirty="0" err="1" smtClean="0"/>
              <a:t>anodiadau</a:t>
            </a:r>
            <a:r>
              <a:rPr lang="en-GB" dirty="0" smtClean="0"/>
              <a:t> </a:t>
            </a:r>
            <a:r>
              <a:rPr lang="en-GB" dirty="0" err="1" smtClean="0"/>
              <a:t>sydd</a:t>
            </a:r>
            <a:r>
              <a:rPr lang="en-GB" dirty="0" smtClean="0"/>
              <a:t> </a:t>
            </a:r>
            <a:r>
              <a:rPr lang="en-GB" dirty="0" err="1" smtClean="0"/>
              <a:t>wedi’u</a:t>
            </a:r>
            <a:r>
              <a:rPr lang="en-GB" dirty="0" smtClean="0"/>
              <a:t> </a:t>
            </a:r>
            <a:r>
              <a:rPr lang="en-GB" dirty="0" err="1" smtClean="0"/>
              <a:t>cynnwys</a:t>
            </a:r>
            <a:r>
              <a:rPr lang="en-GB" dirty="0" smtClean="0"/>
              <a:t>. Ni </a:t>
            </a:r>
            <a:r>
              <a:rPr lang="en-GB" dirty="0" err="1" smtClean="0"/>
              <a:t>fydd</a:t>
            </a:r>
            <a:r>
              <a:rPr lang="en-GB" dirty="0" smtClean="0"/>
              <a:t> </a:t>
            </a:r>
            <a:r>
              <a:rPr lang="en-GB" dirty="0" err="1" smtClean="0"/>
              <a:t>nifer</a:t>
            </a:r>
            <a:r>
              <a:rPr lang="en-GB" dirty="0" smtClean="0"/>
              <a:t> y </a:t>
            </a:r>
            <a:r>
              <a:rPr lang="en-GB" dirty="0" err="1" smtClean="0"/>
              <a:t>geiriau’n</a:t>
            </a:r>
            <a:r>
              <a:rPr lang="en-GB" dirty="0" smtClean="0"/>
              <a:t> </a:t>
            </a:r>
            <a:r>
              <a:rPr lang="en-GB" dirty="0" err="1" smtClean="0"/>
              <a:t>cael</a:t>
            </a:r>
            <a:r>
              <a:rPr lang="en-GB" dirty="0" smtClean="0"/>
              <a:t> </a:t>
            </a:r>
            <a:r>
              <a:rPr lang="en-GB" dirty="0" err="1" smtClean="0"/>
              <a:t>eu</a:t>
            </a:r>
            <a:r>
              <a:rPr lang="en-GB" dirty="0" smtClean="0"/>
              <a:t> </a:t>
            </a:r>
            <a:r>
              <a:rPr lang="en-GB" dirty="0" err="1" smtClean="0"/>
              <a:t>cyfrif</a:t>
            </a:r>
            <a:r>
              <a:rPr lang="en-GB" dirty="0" smtClean="0"/>
              <a:t> </a:t>
            </a:r>
            <a:r>
              <a:rPr lang="en-GB" dirty="0" err="1" smtClean="0"/>
              <a:t>yn</a:t>
            </a:r>
            <a:r>
              <a:rPr lang="en-GB" dirty="0" smtClean="0"/>
              <a:t> </a:t>
            </a:r>
            <a:r>
              <a:rPr lang="en-GB" dirty="0" err="1" smtClean="0"/>
              <a:t>yr</a:t>
            </a:r>
            <a:r>
              <a:rPr lang="en-GB" dirty="0" smtClean="0"/>
              <a:t> </a:t>
            </a:r>
            <a:r>
              <a:rPr lang="en-GB" dirty="0" err="1" smtClean="0"/>
              <a:t>agwedd</a:t>
            </a:r>
            <a:r>
              <a:rPr lang="en-GB" dirty="0" smtClean="0"/>
              <a:t> hon </a:t>
            </a:r>
            <a:r>
              <a:rPr lang="en-GB" dirty="0" err="1" smtClean="0"/>
              <a:t>o’r</a:t>
            </a:r>
            <a:r>
              <a:rPr lang="en-GB" dirty="0" smtClean="0"/>
              <a:t> </a:t>
            </a:r>
            <a:r>
              <a:rPr lang="en-GB" dirty="0" err="1" smtClean="0"/>
              <a:t>aseiniad</a:t>
            </a:r>
            <a:r>
              <a:rPr lang="en-GB" dirty="0" smtClean="0"/>
              <a:t>, </a:t>
            </a:r>
            <a:r>
              <a:rPr lang="en-GB" dirty="0" err="1" smtClean="0"/>
              <a:t>ond</a:t>
            </a:r>
            <a:r>
              <a:rPr lang="en-GB" dirty="0" smtClean="0"/>
              <a:t> </a:t>
            </a:r>
            <a:r>
              <a:rPr lang="en-GB" dirty="0" err="1" smtClean="0"/>
              <a:t>ystyrir</a:t>
            </a:r>
            <a:r>
              <a:rPr lang="en-GB" dirty="0" smtClean="0"/>
              <a:t> bod y </a:t>
            </a:r>
            <a:r>
              <a:rPr lang="en-GB" dirty="0" err="1" smtClean="0"/>
              <a:t>gwaith</a:t>
            </a:r>
            <a:r>
              <a:rPr lang="en-GB" dirty="0" smtClean="0"/>
              <a:t> y </a:t>
            </a:r>
            <a:r>
              <a:rPr lang="en-GB" dirty="0" err="1" smtClean="0"/>
              <a:t>byddwch</a:t>
            </a:r>
            <a:r>
              <a:rPr lang="en-GB" dirty="0" smtClean="0"/>
              <a:t> </a:t>
            </a:r>
            <a:r>
              <a:rPr lang="en-GB" dirty="0" err="1" smtClean="0"/>
              <a:t>yn</a:t>
            </a:r>
            <a:r>
              <a:rPr lang="en-GB" dirty="0" smtClean="0"/>
              <a:t> </a:t>
            </a:r>
            <a:r>
              <a:rPr lang="en-GB" dirty="0" err="1" smtClean="0"/>
              <a:t>ei</a:t>
            </a:r>
            <a:r>
              <a:rPr lang="en-GB" dirty="0" smtClean="0"/>
              <a:t> </a:t>
            </a:r>
            <a:r>
              <a:rPr lang="en-GB" dirty="0" err="1" smtClean="0"/>
              <a:t>wneud</a:t>
            </a:r>
            <a:r>
              <a:rPr lang="en-GB" dirty="0" smtClean="0"/>
              <a:t> </a:t>
            </a:r>
            <a:r>
              <a:rPr lang="en-GB" dirty="0" err="1" smtClean="0"/>
              <a:t>wrth</a:t>
            </a:r>
            <a:r>
              <a:rPr lang="en-GB" dirty="0" smtClean="0"/>
              <a:t> </a:t>
            </a:r>
            <a:r>
              <a:rPr lang="en-GB" dirty="0" err="1" smtClean="0"/>
              <a:t>baratoi</a:t>
            </a:r>
            <a:r>
              <a:rPr lang="en-GB" dirty="0" smtClean="0"/>
              <a:t> </a:t>
            </a:r>
            <a:r>
              <a:rPr lang="en-GB" dirty="0" err="1" smtClean="0"/>
              <a:t>ar</a:t>
            </a:r>
            <a:r>
              <a:rPr lang="en-GB" dirty="0" smtClean="0"/>
              <a:t> </a:t>
            </a:r>
            <a:r>
              <a:rPr lang="en-GB" dirty="0" err="1" smtClean="0"/>
              <a:t>ei</a:t>
            </a:r>
            <a:r>
              <a:rPr lang="en-GB" dirty="0" smtClean="0"/>
              <a:t> </a:t>
            </a:r>
            <a:r>
              <a:rPr lang="en-GB" dirty="0" err="1" smtClean="0"/>
              <a:t>chyfer</a:t>
            </a:r>
            <a:r>
              <a:rPr lang="en-GB" dirty="0" smtClean="0"/>
              <a:t> </a:t>
            </a:r>
            <a:r>
              <a:rPr lang="en-GB" dirty="0" err="1" smtClean="0"/>
              <a:t>yn</a:t>
            </a:r>
            <a:r>
              <a:rPr lang="en-GB" dirty="0" smtClean="0"/>
              <a:t> </a:t>
            </a:r>
            <a:r>
              <a:rPr lang="en-GB" dirty="0" err="1" smtClean="0"/>
              <a:t>gyfwerth</a:t>
            </a:r>
            <a:r>
              <a:rPr lang="en-GB" dirty="0" smtClean="0"/>
              <a:t> â 2000 o </a:t>
            </a:r>
            <a:r>
              <a:rPr lang="en-GB" dirty="0" err="1" smtClean="0"/>
              <a:t>eiriau</a:t>
            </a:r>
            <a:r>
              <a:rPr lang="en-GB" dirty="0" smtClean="0"/>
              <a:t> o </a:t>
            </a:r>
            <a:r>
              <a:rPr lang="en-GB" dirty="0" err="1" smtClean="0"/>
              <a:t>waith</a:t>
            </a:r>
            <a:r>
              <a:rPr lang="en-GB" dirty="0" smtClean="0"/>
              <a:t>, a </a:t>
            </a:r>
            <a:r>
              <a:rPr lang="en-GB" dirty="0" err="1" smtClean="0"/>
              <a:t>dylai</a:t>
            </a:r>
            <a:r>
              <a:rPr lang="en-GB" dirty="0" smtClean="0"/>
              <a:t> </a:t>
            </a:r>
            <a:r>
              <a:rPr lang="en-GB" dirty="0" err="1" smtClean="0"/>
              <a:t>paratoi’r</a:t>
            </a:r>
            <a:r>
              <a:rPr lang="en-GB" dirty="0" smtClean="0"/>
              <a:t> </a:t>
            </a:r>
            <a:r>
              <a:rPr lang="en-GB" dirty="0" err="1" smtClean="0"/>
              <a:t>enghreifftiau</a:t>
            </a:r>
            <a:r>
              <a:rPr lang="en-GB" dirty="0" smtClean="0"/>
              <a:t> </a:t>
            </a:r>
            <a:r>
              <a:rPr lang="en-GB" dirty="0" err="1" smtClean="0"/>
              <a:t>hyn</a:t>
            </a:r>
            <a:r>
              <a:rPr lang="en-GB" dirty="0" smtClean="0"/>
              <a:t> </a:t>
            </a:r>
            <a:r>
              <a:rPr lang="en-GB" dirty="0" err="1" smtClean="0"/>
              <a:t>gyfrannu</a:t>
            </a:r>
            <a:r>
              <a:rPr lang="en-GB" dirty="0" smtClean="0"/>
              <a:t> at a </a:t>
            </a:r>
            <a:r>
              <a:rPr lang="en-GB" dirty="0" err="1" smtClean="0"/>
              <a:t>chefnogi’r</a:t>
            </a:r>
            <a:r>
              <a:rPr lang="en-GB" dirty="0" smtClean="0"/>
              <a:t> </a:t>
            </a:r>
            <a:r>
              <a:rPr lang="en-GB" dirty="0" err="1" smtClean="0"/>
              <a:t>adfyfyrio</a:t>
            </a:r>
            <a:r>
              <a:rPr lang="en-GB" dirty="0" smtClean="0"/>
              <a:t> </a:t>
            </a:r>
            <a:r>
              <a:rPr lang="en-GB" dirty="0" err="1" smtClean="0"/>
              <a:t>beirniadol</a:t>
            </a:r>
            <a:r>
              <a:rPr lang="en-GB" dirty="0" smtClean="0"/>
              <a:t> </a:t>
            </a:r>
            <a:r>
              <a:rPr lang="en-GB" dirty="0" err="1" smtClean="0"/>
              <a:t>ysgrifenedig</a:t>
            </a:r>
            <a:r>
              <a:rPr lang="en-GB" dirty="0" smtClean="0"/>
              <a:t>.</a:t>
            </a:r>
            <a:endParaRPr lang="en-GB" dirty="0"/>
          </a:p>
        </p:txBody>
      </p:sp>
      <p:sp>
        <p:nvSpPr>
          <p:cNvPr id="4" name="Content Placeholder 3"/>
          <p:cNvSpPr>
            <a:spLocks noGrp="1"/>
          </p:cNvSpPr>
          <p:nvPr>
            <p:ph sz="half" idx="2"/>
          </p:nvPr>
        </p:nvSpPr>
        <p:spPr>
          <a:xfrm>
            <a:off x="5989320" y="963468"/>
            <a:ext cx="5181600" cy="4351338"/>
          </a:xfrm>
        </p:spPr>
        <p:txBody>
          <a:bodyPr>
            <a:normAutofit fontScale="85000" lnSpcReduction="20000"/>
          </a:bodyPr>
          <a:lstStyle/>
          <a:p>
            <a:pPr marL="0" indent="0">
              <a:buNone/>
            </a:pPr>
            <a:r>
              <a:rPr lang="en-GB" dirty="0"/>
              <a:t>Please note that, whilst it is important to provide annotated examples, your assignment will be marked on the </a:t>
            </a:r>
            <a:r>
              <a:rPr lang="en-GB" i="1" dirty="0"/>
              <a:t>quality </a:t>
            </a:r>
            <a:r>
              <a:rPr lang="en-GB" dirty="0"/>
              <a:t>of your critical reflection of progress in planning and implementing the pedagogical principles (supported by the illustrative examples), and not on the </a:t>
            </a:r>
            <a:r>
              <a:rPr lang="en-GB" i="1" dirty="0"/>
              <a:t>quantity </a:t>
            </a:r>
            <a:r>
              <a:rPr lang="en-GB" dirty="0"/>
              <a:t>of examples and annotations included. Words will not be counted in this aspect of the assignment, but the work you undertake in preparing it is considered equivalent to 2000 words of work and the preparation of these examples should inform and support the written critical reflection.</a:t>
            </a: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216342" y="5903423"/>
            <a:ext cx="304800" cy="304800"/>
          </a:xfrm>
          <a:prstGeom prst="rect">
            <a:avLst/>
          </a:prstGeom>
        </p:spPr>
      </p:pic>
    </p:spTree>
    <p:extLst>
      <p:ext uri="{BB962C8B-B14F-4D97-AF65-F5344CB8AC3E}">
        <p14:creationId xmlns:p14="http://schemas.microsoft.com/office/powerpoint/2010/main" val="38972512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03518"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574706" y="415674"/>
            <a:ext cx="7460932" cy="5230832"/>
          </a:xfrm>
          <a:prstGeom prst="rect">
            <a:avLst/>
          </a:prstGeom>
        </p:spPr>
      </p:pic>
      <p:pic>
        <p:nvPicPr>
          <p:cNvPr id="6" name="Picture 5"/>
          <p:cNvPicPr>
            <a:picLocks noChangeAspect="1"/>
          </p:cNvPicPr>
          <p:nvPr/>
        </p:nvPicPr>
        <p:blipFill>
          <a:blip r:embed="rId5"/>
          <a:stretch>
            <a:fillRect/>
          </a:stretch>
        </p:blipFill>
        <p:spPr>
          <a:xfrm>
            <a:off x="8754081" y="251545"/>
            <a:ext cx="2143125" cy="2143125"/>
          </a:xfrm>
          <a:prstGeom prst="rect">
            <a:avLst/>
          </a:prstGeom>
        </p:spPr>
      </p:pic>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343804" y="5864628"/>
            <a:ext cx="304800" cy="304800"/>
          </a:xfrm>
          <a:prstGeom prst="rect">
            <a:avLst/>
          </a:prstGeom>
        </p:spPr>
      </p:pic>
    </p:spTree>
    <p:extLst>
      <p:ext uri="{BB962C8B-B14F-4D97-AF65-F5344CB8AC3E}">
        <p14:creationId xmlns:p14="http://schemas.microsoft.com/office/powerpoint/2010/main" val="298379957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9134"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2327029" y="1178308"/>
            <a:ext cx="7163663" cy="4447627"/>
          </a:xfrm>
          <a:prstGeom prst="rect">
            <a:avLst/>
          </a:prstGeom>
        </p:spPr>
      </p:pic>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013569" y="6039846"/>
            <a:ext cx="304800" cy="304800"/>
          </a:xfrm>
          <a:prstGeom prst="rect">
            <a:avLst/>
          </a:prstGeom>
        </p:spPr>
      </p:pic>
    </p:spTree>
    <p:extLst>
      <p:ext uri="{BB962C8B-B14F-4D97-AF65-F5344CB8AC3E}">
        <p14:creationId xmlns:p14="http://schemas.microsoft.com/office/powerpoint/2010/main" val="154557605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8322"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Owner xmlns="19514574-b5d9-49eb-9678-28308461b4ba">
      <UserInfo>
        <DisplayName/>
        <AccountId xsi:nil="true"/>
        <AccountType/>
      </UserInfo>
    </Owner>
    <CultureName xmlns="19514574-b5d9-49eb-9678-28308461b4ba" xsi:nil="true"/>
    <Students xmlns="19514574-b5d9-49eb-9678-28308461b4ba">
      <UserInfo>
        <DisplayName/>
        <AccountId xsi:nil="true"/>
        <AccountType/>
      </UserInfo>
    </Students>
    <Student_Groups xmlns="19514574-b5d9-49eb-9678-28308461b4ba">
      <UserInfo>
        <DisplayName/>
        <AccountId xsi:nil="true"/>
        <AccountType/>
      </UserInfo>
    </Student_Groups>
    <Invited_Students xmlns="19514574-b5d9-49eb-9678-28308461b4ba" xsi:nil="true"/>
    <DefaultSectionNames xmlns="19514574-b5d9-49eb-9678-28308461b4ba" xsi:nil="true"/>
    <Has_Teacher_Only_SectionGroup xmlns="19514574-b5d9-49eb-9678-28308461b4ba" xsi:nil="true"/>
    <Self_Registration_Enabled xmlns="19514574-b5d9-49eb-9678-28308461b4ba" xsi:nil="true"/>
    <FolderType xmlns="19514574-b5d9-49eb-9678-28308461b4ba" xsi:nil="true"/>
    <Teachers xmlns="19514574-b5d9-49eb-9678-28308461b4ba">
      <UserInfo>
        <DisplayName/>
        <AccountId xsi:nil="true"/>
        <AccountType/>
      </UserInfo>
    </Teachers>
    <AppVersion xmlns="19514574-b5d9-49eb-9678-28308461b4ba" xsi:nil="true"/>
    <NotebookType xmlns="19514574-b5d9-49eb-9678-28308461b4ba" xsi:nil="true"/>
    <Invited_Teachers xmlns="19514574-b5d9-49eb-9678-28308461b4b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21" ma:contentTypeDescription="Create a new document." ma:contentTypeScope="" ma:versionID="f7503c1f194ed13e5e35437cfe0ceff0">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f3b1d70b72433e7b5b4ac69833389fe0"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MediaServiceMetadata" minOccurs="0"/>
                <xsd:element ref="ns4:MediaServiceFastMetadata" minOccurs="0"/>
                <xsd:element ref="ns4:MediaServiceAutoTags"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4" nillable="true" ma:displayName="MediaServiceMetadata" ma:description="" ma:hidden="true" ma:internalName="MediaServiceMetadata" ma:readOnly="true">
      <xsd:simpleType>
        <xsd:restriction base="dms:Note"/>
      </xsd:simpleType>
    </xsd:element>
    <xsd:element name="MediaServiceFastMetadata" ma:index="25" nillable="true" ma:displayName="MediaServiceFastMetadata" ma:description="" ma:hidden="true" ma:internalName="MediaServiceFastMetadata" ma:readOnly="true">
      <xsd:simpleType>
        <xsd:restriction base="dms:Note"/>
      </xsd:simpleType>
    </xsd:element>
    <xsd:element name="MediaServiceAutoTags" ma:index="26" nillable="true" ma:displayName="MediaServiceAutoTags" ma:internalName="MediaServiceAutoTags" ma:readOnly="true">
      <xsd:simpleType>
        <xsd:restriction base="dms:Text"/>
      </xsd:simpleType>
    </xsd:element>
    <xsd:element name="MediaServiceOCR" ma:index="27" nillable="true" ma:displayName="MediaServiceOCR" ma:internalName="MediaServiceOCR" ma:readOnly="true">
      <xsd:simpleType>
        <xsd:restriction base="dms:Note">
          <xsd:maxLength value="255"/>
        </xsd:restriction>
      </xsd:simpleType>
    </xsd:element>
    <xsd:element name="MediaServiceDateTaken" ma:index="2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B329534-27FE-4E3D-875B-C0DA4412DE1D}">
  <ds:schemaRefs>
    <ds:schemaRef ds:uri="http://schemas.openxmlformats.org/package/2006/metadata/core-properties"/>
    <ds:schemaRef ds:uri="4f627824-a7cf-4e54-9661-934e5f85792b"/>
    <ds:schemaRef ds:uri="http://purl.org/dc/terms/"/>
    <ds:schemaRef ds:uri="http://schemas.microsoft.com/office/2006/documentManagement/types"/>
    <ds:schemaRef ds:uri="http://schemas.microsoft.com/office/2006/metadata/properties"/>
    <ds:schemaRef ds:uri="http://purl.org/dc/elements/1.1/"/>
    <ds:schemaRef ds:uri="19514574-b5d9-49eb-9678-28308461b4ba"/>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D98767AB-7C7C-457E-B081-78359CB65EBD}">
  <ds:schemaRefs>
    <ds:schemaRef ds:uri="http://schemas.microsoft.com/sharepoint/v3/contenttype/forms"/>
  </ds:schemaRefs>
</ds:datastoreItem>
</file>

<file path=customXml/itemProps3.xml><?xml version="1.0" encoding="utf-8"?>
<ds:datastoreItem xmlns:ds="http://schemas.openxmlformats.org/officeDocument/2006/customXml" ds:itemID="{55F00D8B-B555-4121-9B33-629534F748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109</TotalTime>
  <Words>1399</Words>
  <Application>Microsoft Office PowerPoint</Application>
  <PresentationFormat>Widescreen</PresentationFormat>
  <Paragraphs>66</Paragraphs>
  <Slides>9</Slides>
  <Notes>0</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ECAD6008/C  Aseniad &amp; PAP1/Assignment &amp; PTE1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ECAD6008/C  Aseniad&amp; PAP1/Assignment &amp; PTE1</dc:title>
  <dc:creator>Rachel Wallis</dc:creator>
  <cp:lastModifiedBy>Rachel Wallis</cp:lastModifiedBy>
  <cp:revision>12</cp:revision>
  <dcterms:created xsi:type="dcterms:W3CDTF">2019-10-09T13:46:04Z</dcterms:created>
  <dcterms:modified xsi:type="dcterms:W3CDTF">2019-10-11T16:28:31Z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