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18" r:id="rId2"/>
  </p:sldMasterIdLst>
  <p:notesMasterIdLst>
    <p:notesMasterId r:id="rId47"/>
  </p:notesMasterIdLst>
  <p:handoutMasterIdLst>
    <p:handoutMasterId r:id="rId48"/>
  </p:handoutMasterIdLst>
  <p:sldIdLst>
    <p:sldId id="256" r:id="rId3"/>
    <p:sldId id="315" r:id="rId4"/>
    <p:sldId id="316" r:id="rId5"/>
    <p:sldId id="282" r:id="rId6"/>
    <p:sldId id="300" r:id="rId7"/>
    <p:sldId id="307" r:id="rId8"/>
    <p:sldId id="340" r:id="rId9"/>
    <p:sldId id="345" r:id="rId10"/>
    <p:sldId id="309" r:id="rId11"/>
    <p:sldId id="331" r:id="rId12"/>
    <p:sldId id="310" r:id="rId13"/>
    <p:sldId id="311" r:id="rId14"/>
    <p:sldId id="312" r:id="rId15"/>
    <p:sldId id="347" r:id="rId16"/>
    <p:sldId id="327" r:id="rId17"/>
    <p:sldId id="329" r:id="rId18"/>
    <p:sldId id="317" r:id="rId19"/>
    <p:sldId id="341" r:id="rId20"/>
    <p:sldId id="342" r:id="rId21"/>
    <p:sldId id="343" r:id="rId22"/>
    <p:sldId id="328" r:id="rId23"/>
    <p:sldId id="330" r:id="rId24"/>
    <p:sldId id="344" r:id="rId25"/>
    <p:sldId id="346" r:id="rId26"/>
    <p:sldId id="349" r:id="rId27"/>
    <p:sldId id="313" r:id="rId28"/>
    <p:sldId id="348" r:id="rId29"/>
    <p:sldId id="332" r:id="rId30"/>
    <p:sldId id="334" r:id="rId31"/>
    <p:sldId id="339" r:id="rId32"/>
    <p:sldId id="336" r:id="rId33"/>
    <p:sldId id="314" r:id="rId34"/>
    <p:sldId id="337" r:id="rId35"/>
    <p:sldId id="320" r:id="rId36"/>
    <p:sldId id="319" r:id="rId37"/>
    <p:sldId id="333" r:id="rId38"/>
    <p:sldId id="318" r:id="rId39"/>
    <p:sldId id="323" r:id="rId40"/>
    <p:sldId id="338" r:id="rId41"/>
    <p:sldId id="324" r:id="rId42"/>
    <p:sldId id="325" r:id="rId43"/>
    <p:sldId id="322" r:id="rId44"/>
    <p:sldId id="326" r:id="rId45"/>
    <p:sldId id="304" r:id="rId46"/>
  </p:sldIdLst>
  <p:sldSz cx="12192000" cy="6858000"/>
  <p:notesSz cx="7023100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000" autoAdjust="0"/>
    <p:restoredTop sz="94434" autoAdjust="0"/>
  </p:normalViewPr>
  <p:slideViewPr>
    <p:cSldViewPr snapToGrid="0" showGuides="1">
      <p:cViewPr varScale="1">
        <p:scale>
          <a:sx n="84" d="100"/>
          <a:sy n="84" d="100"/>
        </p:scale>
        <p:origin x="96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8060"/>
    </p:cViewPr>
  </p:sorterViewPr>
  <p:notesViewPr>
    <p:cSldViewPr snapToGrid="0">
      <p:cViewPr varScale="1">
        <p:scale>
          <a:sx n="63" d="100"/>
          <a:sy n="63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51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09T11:42:20.360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275" y="0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4AC39-44E6-425E-AF49-CF7D189F346F}" type="datetimeFigureOut">
              <a:rPr lang="en-US" smtClean="0"/>
              <a:pPr/>
              <a:t>10/9/2018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275" y="8842375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20F472-929B-459B-8D82-2FABCC5B32A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264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DF2775BC-6312-42C7-B7C5-EA6783C2D9CA}" type="datetimeFigureOut">
              <a:rPr lang="en-US" smtClean="0"/>
              <a:pPr/>
              <a:t>10/9/2018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67F715A1-4ADC-44E0-9587-804FF39D6B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42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9766-4E34-47EE-AD7D-00153BA7C325}" type="datetime1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99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F4C9B-4227-4B5C-B533-83A6A05B2D6F}" type="datetime1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95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8FFF-68B5-447B-A067-FE55729CD948}" type="datetime1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755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C3454-5537-456D-A50E-720E4B957FEE}" type="datetime1">
              <a:rPr lang="en-US" smtClean="0"/>
              <a:t>10/9/2018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4C609-6B69-413E-B22E-9825F2B2EEE9}" type="datetime1">
              <a:rPr lang="en-US" smtClean="0"/>
              <a:t>10/9/2018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64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6743-5D75-4F55-BEE9-F9FC15391E38}" type="datetime1">
              <a:rPr lang="en-US" smtClean="0"/>
              <a:t>10/9/2018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3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F051-36AD-456E-AA0C-6BCFCB4F5CB9}" type="datetime1">
              <a:rPr lang="en-US" smtClean="0"/>
              <a:t>10/9/2018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24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1E38-D031-41AE-B81A-70C76E0533C4}" type="datetime1">
              <a:rPr lang="en-US" smtClean="0"/>
              <a:t>10/9/2018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807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6F9D8-427F-430E-ABC1-DCC9C2DB03C7}" type="datetime1">
              <a:rPr lang="en-US" smtClean="0"/>
              <a:t>10/9/2018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213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FFC9B-D936-4BAD-A351-8717824AEA54}" type="datetime1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9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A4FA-5031-4B0B-96E3-9053EA98841E}" type="datetime1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882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0AEE5-28CF-4DD3-9850-FF36F4BD0583}" type="datetime1">
              <a:rPr lang="en-US" smtClean="0"/>
              <a:t>10/9/2018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827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1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pHfu4Odioc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yUc84RqJD4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oliceboxes.co.uk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hyperlink" Target="https://www.bbc.co.uk/news/av/technology-30430475/uk-s-first-mobile-phone-user-remembers-his-call-30-years-on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jp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3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56" y="2200275"/>
            <a:ext cx="9260401" cy="1401762"/>
          </a:xfrm>
        </p:spPr>
        <p:txBody>
          <a:bodyPr>
            <a:normAutofit/>
          </a:bodyPr>
          <a:lstStyle/>
          <a:p>
            <a:r>
              <a:rPr lang="en-US" sz="7200" b="1" dirty="0"/>
              <a:t>Context and Language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9790" y="3602037"/>
            <a:ext cx="9714368" cy="2391357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sz="4000" dirty="0"/>
              <a:t>Mike Durke</a:t>
            </a:r>
          </a:p>
        </p:txBody>
      </p:sp>
    </p:spTree>
    <p:extLst>
      <p:ext uri="{BB962C8B-B14F-4D97-AF65-F5344CB8AC3E}">
        <p14:creationId xmlns:p14="http://schemas.microsoft.com/office/powerpoint/2010/main" val="400544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365126"/>
            <a:ext cx="11375136" cy="964248"/>
          </a:xfrm>
        </p:spPr>
        <p:txBody>
          <a:bodyPr>
            <a:normAutofit/>
          </a:bodyPr>
          <a:lstStyle/>
          <a:p>
            <a:r>
              <a:rPr lang="en-GB" sz="5400" dirty="0"/>
              <a:t>Define and discuss key terms to include: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4048" y="1508760"/>
            <a:ext cx="4305315" cy="4668203"/>
          </a:xfrm>
        </p:spPr>
        <p:txBody>
          <a:bodyPr>
            <a:normAutofit/>
          </a:bodyPr>
          <a:lstStyle/>
          <a:p>
            <a:r>
              <a:rPr lang="en-GB" sz="3200" dirty="0"/>
              <a:t>Social theory</a:t>
            </a:r>
          </a:p>
          <a:p>
            <a:r>
              <a:rPr lang="en-GB" sz="3200" dirty="0"/>
              <a:t>Sociology</a:t>
            </a:r>
          </a:p>
          <a:p>
            <a:r>
              <a:rPr lang="en-GB" sz="3200" dirty="0"/>
              <a:t>Social action</a:t>
            </a:r>
          </a:p>
          <a:p>
            <a:r>
              <a:rPr lang="en-GB" sz="3200" dirty="0"/>
              <a:t>Capitalist society</a:t>
            </a:r>
          </a:p>
          <a:p>
            <a:r>
              <a:rPr lang="en-GB" sz="3200" dirty="0"/>
              <a:t>Modern society</a:t>
            </a:r>
          </a:p>
          <a:p>
            <a:r>
              <a:rPr lang="en-GB" sz="3200" dirty="0"/>
              <a:t>Industrial society</a:t>
            </a:r>
          </a:p>
          <a:p>
            <a:r>
              <a:rPr lang="en-GB" sz="3200" dirty="0"/>
              <a:t>Industrialisation</a:t>
            </a:r>
          </a:p>
          <a:p>
            <a:r>
              <a:rPr lang="en-GB" sz="3200" dirty="0"/>
              <a:t>Means of production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604986" y="1508760"/>
            <a:ext cx="5090190" cy="4668203"/>
          </a:xfrm>
        </p:spPr>
        <p:txBody>
          <a:bodyPr>
            <a:noAutofit/>
          </a:bodyPr>
          <a:lstStyle/>
          <a:p>
            <a:r>
              <a:rPr lang="en-GB" sz="3200" dirty="0"/>
              <a:t>Western society</a:t>
            </a:r>
          </a:p>
          <a:p>
            <a:r>
              <a:rPr lang="en-GB" sz="3200" dirty="0"/>
              <a:t>The struggle for resources</a:t>
            </a:r>
          </a:p>
          <a:p>
            <a:r>
              <a:rPr lang="en-GB" sz="3200" dirty="0"/>
              <a:t>Power</a:t>
            </a:r>
          </a:p>
          <a:p>
            <a:r>
              <a:rPr lang="en-GB" sz="3200" dirty="0"/>
              <a:t>Ideas, beliefs and values</a:t>
            </a:r>
          </a:p>
          <a:p>
            <a:r>
              <a:rPr lang="en-GB" sz="3200" dirty="0"/>
              <a:t>Action and structure</a:t>
            </a:r>
          </a:p>
          <a:p>
            <a:r>
              <a:rPr lang="en-GB" sz="3200" dirty="0"/>
              <a:t>Micro v macro analysis</a:t>
            </a:r>
          </a:p>
          <a:p>
            <a:r>
              <a:rPr lang="en-GB" sz="3200" dirty="0"/>
              <a:t>Models of social change</a:t>
            </a:r>
          </a:p>
          <a:p>
            <a:pPr lvl="1"/>
            <a:r>
              <a:rPr lang="en-GB" sz="3200" dirty="0"/>
              <a:t>Conflict and continuity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175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4508" y="1013460"/>
            <a:ext cx="10059292" cy="1348740"/>
          </a:xfrm>
          <a:ln w="508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>
                <a:latin typeface="Calibri" panose="020F0502020204030204" pitchFamily="34" charset="0"/>
              </a:rPr>
              <a:t>What is Social Theory?</a:t>
            </a:r>
          </a:p>
          <a:p>
            <a:pPr marL="0" indent="0">
              <a:buNone/>
            </a:pPr>
            <a:endParaRPr lang="en-GB" sz="4400" dirty="0">
              <a:latin typeface="Calibri" panose="020F050202020403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2388" y="2527300"/>
            <a:ext cx="4208202" cy="419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67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412731" y="545756"/>
            <a:ext cx="7974468" cy="1862376"/>
          </a:xfrm>
          <a:solidFill>
            <a:srgbClr val="FFFF00"/>
          </a:solidFill>
          <a:ln w="25400" cmpd="sng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‘Social theory and sociological theory attempt to provide </a:t>
            </a:r>
            <a:r>
              <a:rPr lang="en-GB" sz="4000" b="1" dirty="0"/>
              <a:t>coherent explanations of human social action </a:t>
            </a:r>
            <a:endParaRPr lang="en-GB" sz="4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3589673" y="2745183"/>
            <a:ext cx="5620584" cy="1754326"/>
          </a:xfrm>
          <a:prstGeom prst="rect">
            <a:avLst/>
          </a:prstGeom>
          <a:solidFill>
            <a:srgbClr val="FFFF00"/>
          </a:solidFill>
          <a:ln w="28575" cmpd="sng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lvl="0" indent="-228600" algn="ctr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GB" sz="4000" dirty="0">
                <a:solidFill>
                  <a:prstClr val="black"/>
                </a:solidFill>
              </a:rPr>
              <a:t>as it takes place in the </a:t>
            </a:r>
            <a:r>
              <a:rPr lang="en-GB" sz="4000" b="1" dirty="0">
                <a:solidFill>
                  <a:prstClr val="black"/>
                </a:solidFill>
              </a:rPr>
              <a:t>context</a:t>
            </a:r>
            <a:r>
              <a:rPr lang="en-GB" sz="4000" dirty="0">
                <a:solidFill>
                  <a:prstClr val="black"/>
                </a:solidFill>
              </a:rPr>
              <a:t> of other social actors and their actions</a:t>
            </a:r>
          </a:p>
        </p:txBody>
      </p:sp>
      <p:sp>
        <p:nvSpPr>
          <p:cNvPr id="6" name="Rectangle 5"/>
          <p:cNvSpPr/>
          <p:nvPr/>
        </p:nvSpPr>
        <p:spPr>
          <a:xfrm>
            <a:off x="1089778" y="4836561"/>
            <a:ext cx="10620375" cy="1605568"/>
          </a:xfrm>
          <a:prstGeom prst="rect">
            <a:avLst/>
          </a:prstGeom>
          <a:solidFill>
            <a:srgbClr val="FFFF00"/>
          </a:solidFill>
          <a:ln w="25400" cmpd="sng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28600" lvl="0" indent="-228600" algn="ctr">
              <a:lnSpc>
                <a:spcPct val="90000"/>
              </a:lnSpc>
              <a:spcBef>
                <a:spcPts val="1000"/>
              </a:spcBef>
              <a:buFontTx/>
              <a:buChar char="-"/>
            </a:pPr>
            <a:r>
              <a:rPr lang="en-GB" sz="3600" dirty="0">
                <a:solidFill>
                  <a:prstClr val="black"/>
                </a:solidFill>
              </a:rPr>
              <a:t>and with the help or hindrance of the </a:t>
            </a:r>
            <a:r>
              <a:rPr lang="en-GB" sz="3600" b="1" dirty="0">
                <a:solidFill>
                  <a:prstClr val="black"/>
                </a:solidFill>
              </a:rPr>
              <a:t>social practices </a:t>
            </a:r>
            <a:r>
              <a:rPr lang="en-GB" sz="3600" dirty="0">
                <a:solidFill>
                  <a:prstClr val="black"/>
                </a:solidFill>
              </a:rPr>
              <a:t>and </a:t>
            </a:r>
            <a:r>
              <a:rPr lang="en-GB" sz="3600" b="1" dirty="0">
                <a:solidFill>
                  <a:prstClr val="black"/>
                </a:solidFill>
              </a:rPr>
              <a:t>institutions</a:t>
            </a:r>
            <a:r>
              <a:rPr lang="en-GB" sz="3600" dirty="0">
                <a:solidFill>
                  <a:prstClr val="black"/>
                </a:solidFill>
              </a:rPr>
              <a:t> that surround them.’ </a:t>
            </a:r>
            <a:endParaRPr lang="en-GB" sz="2800" dirty="0">
              <a:solidFill>
                <a:prstClr val="black"/>
              </a:solidFill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800" dirty="0" err="1">
                <a:solidFill>
                  <a:prstClr val="black"/>
                </a:solidFill>
              </a:rPr>
              <a:t>Ransome</a:t>
            </a:r>
            <a:r>
              <a:rPr lang="en-GB" sz="2800" dirty="0">
                <a:solidFill>
                  <a:prstClr val="black"/>
                </a:solidFill>
              </a:rPr>
              <a:t> (2010:xii)</a:t>
            </a:r>
          </a:p>
        </p:txBody>
      </p:sp>
    </p:spTree>
    <p:extLst>
      <p:ext uri="{BB962C8B-B14F-4D97-AF65-F5344CB8AC3E}">
        <p14:creationId xmlns:p14="http://schemas.microsoft.com/office/powerpoint/2010/main" val="420700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88043"/>
            <a:ext cx="10515600" cy="1325563"/>
          </a:xfrm>
        </p:spPr>
        <p:txBody>
          <a:bodyPr>
            <a:noAutofit/>
          </a:bodyPr>
          <a:lstStyle/>
          <a:p>
            <a:r>
              <a:rPr lang="en-GB" sz="9600" dirty="0"/>
              <a:t>Sociology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6325" y="2503756"/>
            <a:ext cx="10515600" cy="2592120"/>
          </a:xfr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 smtClean="0"/>
              <a:t>‘The </a:t>
            </a:r>
            <a:r>
              <a:rPr lang="en-GB" sz="6000" dirty="0"/>
              <a:t>study of the development, organisation, functioning and classification of human </a:t>
            </a:r>
            <a:r>
              <a:rPr lang="en-GB" sz="6000" dirty="0" smtClean="0"/>
              <a:t>societies.’</a:t>
            </a:r>
            <a:endParaRPr lang="en-GB" sz="6000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25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7470"/>
            <a:ext cx="10515600" cy="1128697"/>
          </a:xfrm>
        </p:spPr>
        <p:txBody>
          <a:bodyPr>
            <a:normAutofit/>
          </a:bodyPr>
          <a:lstStyle/>
          <a:p>
            <a:r>
              <a:rPr lang="en-GB" sz="6000" dirty="0"/>
              <a:t>Main Elements of Social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493822"/>
            <a:ext cx="4222687" cy="4291341"/>
          </a:xfrm>
        </p:spPr>
        <p:txBody>
          <a:bodyPr>
            <a:normAutofit lnSpcReduction="10000"/>
          </a:bodyPr>
          <a:lstStyle/>
          <a:p>
            <a:r>
              <a:rPr lang="en-GB" sz="3600" b="1" dirty="0"/>
              <a:t>Social Theory</a:t>
            </a:r>
          </a:p>
          <a:p>
            <a:pPr marL="0" indent="0">
              <a:buNone/>
            </a:pPr>
            <a:endParaRPr lang="en-GB" sz="3600" b="1" dirty="0"/>
          </a:p>
          <a:p>
            <a:r>
              <a:rPr lang="en-GB" sz="3600" b="1" dirty="0"/>
              <a:t>Social Action</a:t>
            </a:r>
          </a:p>
          <a:p>
            <a:pPr marL="0" indent="0">
              <a:buNone/>
            </a:pPr>
            <a:endParaRPr lang="en-GB" sz="3600" b="1" dirty="0"/>
          </a:p>
          <a:p>
            <a:r>
              <a:rPr lang="en-GB" sz="3600" b="1" dirty="0"/>
              <a:t>Capitalist Society</a:t>
            </a:r>
          </a:p>
          <a:p>
            <a:endParaRPr lang="en-GB" sz="3600" b="1" dirty="0"/>
          </a:p>
          <a:p>
            <a:r>
              <a:rPr lang="en-GB" sz="3600" b="1" dirty="0"/>
              <a:t>Industrialisation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9567" y="1493822"/>
            <a:ext cx="7302136" cy="4291341"/>
          </a:xfrm>
        </p:spPr>
        <p:txBody>
          <a:bodyPr>
            <a:noAutofit/>
          </a:bodyPr>
          <a:lstStyle/>
          <a:p>
            <a:r>
              <a:rPr lang="en-GB" sz="3600" dirty="0"/>
              <a:t>Theories about the human social world</a:t>
            </a:r>
          </a:p>
          <a:p>
            <a:r>
              <a:rPr lang="en-GB" sz="3600" dirty="0"/>
              <a:t>Body of knowledge covered by social theory</a:t>
            </a:r>
          </a:p>
          <a:p>
            <a:r>
              <a:rPr lang="en-GB" sz="3600" dirty="0"/>
              <a:t>Prevailing economic system in Western industrialised world</a:t>
            </a:r>
          </a:p>
          <a:p>
            <a:r>
              <a:rPr lang="en-GB" sz="3600" dirty="0"/>
              <a:t>March of the machines from 18thc</a:t>
            </a:r>
          </a:p>
        </p:txBody>
      </p:sp>
      <p:sp>
        <p:nvSpPr>
          <p:cNvPr id="5" name="Rectangle 4"/>
          <p:cNvSpPr/>
          <p:nvPr/>
        </p:nvSpPr>
        <p:spPr>
          <a:xfrm>
            <a:off x="304158" y="5993393"/>
            <a:ext cx="26453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/>
              <a:t>Ransome</a:t>
            </a:r>
            <a:r>
              <a:rPr lang="en-GB" sz="2400" dirty="0"/>
              <a:t> (2010:1)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8" name="Bent Arrow 7"/>
          <p:cNvSpPr/>
          <p:nvPr/>
        </p:nvSpPr>
        <p:spPr>
          <a:xfrm rot="10800000">
            <a:off x="2949542" y="5464627"/>
            <a:ext cx="2199400" cy="1110343"/>
          </a:xfrm>
          <a:prstGeom prst="bentArrow">
            <a:avLst>
              <a:gd name="adj1" fmla="val 25000"/>
              <a:gd name="adj2" fmla="val 26649"/>
              <a:gd name="adj3" fmla="val 25000"/>
              <a:gd name="adj4" fmla="val 437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182880" y="5785163"/>
            <a:ext cx="2766662" cy="9274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16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160035-65E0-451F-800E-6B433153F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31E3E4-0084-4939-9304-D636CF26FFD0}"/>
              </a:ext>
            </a:extLst>
          </p:cNvPr>
          <p:cNvSpPr txBox="1"/>
          <p:nvPr/>
        </p:nvSpPr>
        <p:spPr>
          <a:xfrm>
            <a:off x="345963" y="596721"/>
            <a:ext cx="1172740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i="1" dirty="0">
                <a:solidFill>
                  <a:srgbClr val="7030A0"/>
                </a:solidFill>
              </a:rPr>
              <a:t>So when we use a particular source in our work we say:</a:t>
            </a:r>
          </a:p>
          <a:p>
            <a:r>
              <a:rPr lang="en-GB" sz="2400" dirty="0"/>
              <a:t> </a:t>
            </a:r>
          </a:p>
          <a:p>
            <a:r>
              <a:rPr lang="en-GB" sz="3600" dirty="0" smtClean="0"/>
              <a:t>According </a:t>
            </a:r>
            <a:r>
              <a:rPr lang="en-GB" sz="3600" dirty="0"/>
              <a:t>to </a:t>
            </a:r>
            <a:r>
              <a:rPr lang="en-GB" sz="3600" dirty="0" err="1"/>
              <a:t>Ransome</a:t>
            </a:r>
            <a:r>
              <a:rPr lang="en-GB" sz="3600" dirty="0"/>
              <a:t> (2010) there are a number of key elements to social theory </a:t>
            </a:r>
            <a:r>
              <a:rPr lang="en-GB" sz="3600" dirty="0" smtClean="0"/>
              <a:t>…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 err="1" smtClean="0"/>
              <a:t>Ransome</a:t>
            </a:r>
            <a:r>
              <a:rPr lang="en-GB" sz="3600" dirty="0" smtClean="0"/>
              <a:t> </a:t>
            </a:r>
            <a:r>
              <a:rPr lang="en-GB" sz="3600" dirty="0"/>
              <a:t>(2010:1) suggests that the essence of social theory is to, ‘provide coherent explanations of the human social world.’ </a:t>
            </a:r>
          </a:p>
          <a:p>
            <a:endParaRPr lang="en-GB" sz="2400" dirty="0"/>
          </a:p>
          <a:p>
            <a:endParaRPr lang="en-GB" sz="32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38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160035-65E0-451F-800E-6B433153F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31E3E4-0084-4939-9304-D636CF26FFD0}"/>
              </a:ext>
            </a:extLst>
          </p:cNvPr>
          <p:cNvSpPr txBox="1"/>
          <p:nvPr/>
        </p:nvSpPr>
        <p:spPr>
          <a:xfrm>
            <a:off x="355107" y="0"/>
            <a:ext cx="11727402" cy="714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i="1" dirty="0">
                <a:solidFill>
                  <a:srgbClr val="7030A0"/>
                </a:solidFill>
              </a:rPr>
              <a:t>So when we use a particular source in our work we say:</a:t>
            </a:r>
          </a:p>
          <a:p>
            <a:r>
              <a:rPr lang="en-GB" sz="2400" dirty="0">
                <a:solidFill>
                  <a:prstClr val="black"/>
                </a:solidFill>
              </a:rPr>
              <a:t> </a:t>
            </a:r>
          </a:p>
          <a:p>
            <a:r>
              <a:rPr lang="en-GB" sz="3200" i="1" dirty="0" smtClean="0">
                <a:solidFill>
                  <a:srgbClr val="7030A0"/>
                </a:solidFill>
              </a:rPr>
              <a:t>Or </a:t>
            </a:r>
            <a:r>
              <a:rPr lang="en-GB" sz="3200" i="1" dirty="0">
                <a:solidFill>
                  <a:srgbClr val="7030A0"/>
                </a:solidFill>
              </a:rPr>
              <a:t>we paraphrase by placing the entire citation in brackets:</a:t>
            </a:r>
          </a:p>
          <a:p>
            <a:endParaRPr lang="en-GB" sz="3200" dirty="0">
              <a:solidFill>
                <a:prstClr val="black"/>
              </a:solidFill>
            </a:endParaRPr>
          </a:p>
          <a:p>
            <a:r>
              <a:rPr lang="en-GB" sz="3200" dirty="0" smtClean="0">
                <a:solidFill>
                  <a:prstClr val="black"/>
                </a:solidFill>
              </a:rPr>
              <a:t>For </a:t>
            </a:r>
            <a:r>
              <a:rPr lang="en-GB" sz="3200" dirty="0">
                <a:solidFill>
                  <a:prstClr val="black"/>
                </a:solidFill>
              </a:rPr>
              <a:t>social theorists the challenge of providing clear explanations of the human social world, with emphasis on the context of human interaction, is of fundamental importance (</a:t>
            </a:r>
            <a:r>
              <a:rPr lang="en-GB" sz="3200" dirty="0" err="1">
                <a:solidFill>
                  <a:prstClr val="black"/>
                </a:solidFill>
              </a:rPr>
              <a:t>Ransome</a:t>
            </a:r>
            <a:r>
              <a:rPr lang="en-GB" sz="3200" dirty="0">
                <a:solidFill>
                  <a:prstClr val="black"/>
                </a:solidFill>
              </a:rPr>
              <a:t> 2010).</a:t>
            </a:r>
          </a:p>
          <a:p>
            <a:endParaRPr lang="en-GB" sz="3200" i="1" dirty="0">
              <a:solidFill>
                <a:prstClr val="black"/>
              </a:solidFill>
            </a:endParaRPr>
          </a:p>
          <a:p>
            <a:r>
              <a:rPr lang="en-GB" sz="3200" dirty="0">
                <a:solidFill>
                  <a:srgbClr val="7030A0"/>
                </a:solidFill>
              </a:rPr>
              <a:t>Full details of the source information is provided on our reference list:</a:t>
            </a:r>
          </a:p>
          <a:p>
            <a:endParaRPr lang="en-GB" sz="3200" i="1" dirty="0">
              <a:solidFill>
                <a:prstClr val="black"/>
              </a:solidFill>
            </a:endParaRPr>
          </a:p>
          <a:p>
            <a:r>
              <a:rPr lang="en-GB" sz="3200" dirty="0" err="1">
                <a:solidFill>
                  <a:prstClr val="black"/>
                </a:solidFill>
              </a:rPr>
              <a:t>Ransome</a:t>
            </a:r>
            <a:r>
              <a:rPr lang="en-GB" sz="3200" dirty="0">
                <a:solidFill>
                  <a:prstClr val="black"/>
                </a:solidFill>
              </a:rPr>
              <a:t>, P. (2010) </a:t>
            </a:r>
            <a:r>
              <a:rPr lang="en-GB" sz="3200" i="1" dirty="0">
                <a:solidFill>
                  <a:prstClr val="black"/>
                </a:solidFill>
              </a:rPr>
              <a:t>Social Theory for Beginners</a:t>
            </a:r>
            <a:r>
              <a:rPr lang="en-GB" sz="3200" dirty="0">
                <a:solidFill>
                  <a:prstClr val="black"/>
                </a:solidFill>
              </a:rPr>
              <a:t>, Bristol: The Policy Press</a:t>
            </a: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552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‘Modern society’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38200" y="1690688"/>
            <a:ext cx="11186160" cy="1662158"/>
          </a:xfrm>
        </p:spPr>
        <p:txBody>
          <a:bodyPr>
            <a:noAutofit/>
          </a:bodyPr>
          <a:lstStyle/>
          <a:p>
            <a:r>
              <a:rPr lang="en-GB" sz="3600" dirty="0"/>
              <a:t>A chronological label to distinguish a period in time from the last decades of the 18</a:t>
            </a:r>
            <a:r>
              <a:rPr lang="en-GB" sz="3600" baseline="30000" dirty="0"/>
              <a:t>th</a:t>
            </a:r>
            <a:r>
              <a:rPr lang="en-GB" sz="3600" dirty="0"/>
              <a:t> century to the present</a:t>
            </a:r>
          </a:p>
          <a:p>
            <a:r>
              <a:rPr lang="en-GB" sz="3600" dirty="0"/>
              <a:t>To focus on societies which have developed in this period of history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262742" y="4230588"/>
            <a:ext cx="9666514" cy="2308324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‘This is the period when mechanised forms of production emerged starting a process that became known as the Industrial Revolution’ </a:t>
            </a:r>
            <a:r>
              <a:rPr lang="en-GB" sz="3600" dirty="0" err="1"/>
              <a:t>Ransome</a:t>
            </a:r>
            <a:r>
              <a:rPr lang="en-GB" sz="3600" dirty="0"/>
              <a:t> (2010:2)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696" y="100583"/>
            <a:ext cx="5356607" cy="413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90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EE9E6-6F78-4A50-BAB0-B3DBFAB9E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E7AABF-6F0D-4652-B9AD-7DB48D8959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754" y="0"/>
            <a:ext cx="7668491" cy="6858000"/>
          </a:xfrm>
          <a:prstGeom prst="rect">
            <a:avLst/>
          </a:prstGeom>
        </p:spPr>
      </p:pic>
      <p:sp>
        <p:nvSpPr>
          <p:cNvPr id="2" name="Oval 1"/>
          <p:cNvSpPr/>
          <p:nvPr/>
        </p:nvSpPr>
        <p:spPr>
          <a:xfrm>
            <a:off x="4376058" y="74645"/>
            <a:ext cx="1719942" cy="1716833"/>
          </a:xfrm>
          <a:prstGeom prst="ellipse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857" y="5629274"/>
            <a:ext cx="2052143" cy="7270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63CFF2-69FC-4280-BE55-A9F63554C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868" y="363537"/>
            <a:ext cx="10824263" cy="5856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A8ADF3-A37A-4856-B8C1-A0E9181FDB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656" y="114300"/>
            <a:ext cx="99441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2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Industrial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489166"/>
            <a:ext cx="11088189" cy="4687797"/>
          </a:xfrm>
        </p:spPr>
        <p:txBody>
          <a:bodyPr>
            <a:noAutofit/>
          </a:bodyPr>
          <a:lstStyle/>
          <a:p>
            <a:r>
              <a:rPr lang="en-GB" sz="3200" dirty="0"/>
              <a:t>The wheels of industry are turned by mechanical sources of power, not by people or animals</a:t>
            </a:r>
          </a:p>
          <a:p>
            <a:r>
              <a:rPr lang="en-GB" sz="3200" dirty="0"/>
              <a:t>Types of power – waterwheels, steam, internal combustion engine, nuclear power</a:t>
            </a:r>
          </a:p>
          <a:p>
            <a:r>
              <a:rPr lang="en-GB" sz="3200" dirty="0"/>
              <a:t>Scale of industry – local workshops, medium then large scale factory production, then globally organised production</a:t>
            </a:r>
          </a:p>
          <a:p>
            <a:r>
              <a:rPr lang="en-GB" sz="3200" dirty="0"/>
              <a:t>Level of technology – machines that assist manual production, machines that substitute manual production, leading to fully automated production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03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408023" cy="38606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0"/>
            <a:ext cx="5715000" cy="37814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491" y="2974430"/>
            <a:ext cx="5620567" cy="37470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96608"/>
            <a:ext cx="6126480" cy="344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76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19112" y="214039"/>
            <a:ext cx="4843463" cy="1325563"/>
          </a:xfrm>
        </p:spPr>
        <p:txBody>
          <a:bodyPr>
            <a:normAutofit/>
          </a:bodyPr>
          <a:lstStyle/>
          <a:p>
            <a:r>
              <a:rPr lang="en-GB" sz="5400" dirty="0"/>
              <a:t>Industrialisation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922462"/>
            <a:ext cx="3962400" cy="4717823"/>
          </a:xfrm>
        </p:spPr>
        <p:txBody>
          <a:bodyPr>
            <a:normAutofit/>
          </a:bodyPr>
          <a:lstStyle/>
          <a:p>
            <a:r>
              <a:rPr lang="en-GB" sz="3200" dirty="0"/>
              <a:t>1760 onwards with mechanisation of spinning and weaving</a:t>
            </a:r>
          </a:p>
          <a:p>
            <a:r>
              <a:rPr lang="en-GB" sz="3200" dirty="0"/>
              <a:t>19</a:t>
            </a:r>
            <a:r>
              <a:rPr lang="en-GB" sz="3200" baseline="30000" dirty="0"/>
              <a:t>th</a:t>
            </a:r>
            <a:r>
              <a:rPr lang="en-GB" sz="3200" dirty="0"/>
              <a:t> century saw mass employment in larger workshops and factories, in the mines and the mills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1539602"/>
            <a:ext cx="7391400" cy="44971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00600" y="365125"/>
            <a:ext cx="33813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1780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10600" y="398366"/>
            <a:ext cx="33813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1880</a:t>
            </a:r>
          </a:p>
        </p:txBody>
      </p:sp>
    </p:spTree>
    <p:extLst>
      <p:ext uri="{BB962C8B-B14F-4D97-AF65-F5344CB8AC3E}">
        <p14:creationId xmlns:p14="http://schemas.microsoft.com/office/powerpoint/2010/main" val="395543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Global manufacturing</a:t>
            </a:r>
            <a:endParaRPr lang="en-GB" sz="6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040687"/>
              </p:ext>
            </p:extLst>
          </p:nvPr>
        </p:nvGraphicFramePr>
        <p:xfrm>
          <a:off x="2032000" y="1762082"/>
          <a:ext cx="8127999" cy="35052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1750</a:t>
                      </a:r>
                      <a:endParaRPr lang="en-GB" sz="4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1880</a:t>
                      </a:r>
                      <a:endParaRPr lang="en-GB" sz="4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China</a:t>
                      </a:r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33%</a:t>
                      </a:r>
                      <a:endParaRPr lang="en-GB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12.5%</a:t>
                      </a:r>
                      <a:endParaRPr lang="en-GB" sz="4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India</a:t>
                      </a:r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25%</a:t>
                      </a:r>
                      <a:endParaRPr lang="en-GB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2.8%</a:t>
                      </a:r>
                      <a:endParaRPr lang="en-GB" sz="4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UK</a:t>
                      </a:r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1.9%</a:t>
                      </a:r>
                      <a:endParaRPr lang="en-GB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23%</a:t>
                      </a:r>
                      <a:endParaRPr lang="en-GB" sz="4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US</a:t>
                      </a:r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0.1%</a:t>
                      </a:r>
                      <a:endParaRPr lang="en-GB" sz="40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 smtClean="0"/>
                        <a:t>15%</a:t>
                      </a:r>
                      <a:endParaRPr lang="en-GB" sz="4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42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82" y="174307"/>
            <a:ext cx="7206407" cy="43428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8063" y="209360"/>
            <a:ext cx="4823937" cy="4307776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767334" y="350012"/>
            <a:ext cx="10946130" cy="6371463"/>
            <a:chOff x="136398" y="2278761"/>
            <a:chExt cx="8572500" cy="447675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6398" y="2278761"/>
              <a:ext cx="8572500" cy="4476750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136398" y="2292762"/>
              <a:ext cx="2450592" cy="84338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1764 James Hargreaves’ Spinning Jenny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205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904" y="267354"/>
            <a:ext cx="6455663" cy="60140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3569" y="267354"/>
            <a:ext cx="9233007" cy="647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53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4371" y="552557"/>
            <a:ext cx="6605667" cy="532194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6330" y="365125"/>
            <a:ext cx="1108747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Industrialisation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458686"/>
            <a:ext cx="4746171" cy="5181600"/>
          </a:xfrm>
        </p:spPr>
        <p:txBody>
          <a:bodyPr>
            <a:normAutofit/>
          </a:bodyPr>
          <a:lstStyle/>
          <a:p>
            <a:r>
              <a:rPr lang="en-GB" sz="3200" dirty="0"/>
              <a:t>20</a:t>
            </a:r>
            <a:r>
              <a:rPr lang="en-GB" sz="3200" baseline="30000" dirty="0"/>
              <a:t>th</a:t>
            </a:r>
            <a:r>
              <a:rPr lang="en-GB" sz="3200" dirty="0"/>
              <a:t> century saw mass production techniques and the birth of management theory to make workers more productive</a:t>
            </a:r>
          </a:p>
          <a:p>
            <a:r>
              <a:rPr lang="en-GB" sz="3200" dirty="0"/>
              <a:t>1970s and 80s saw a 2</a:t>
            </a:r>
            <a:r>
              <a:rPr lang="en-GB" sz="3200" baseline="30000" dirty="0"/>
              <a:t>nd</a:t>
            </a:r>
            <a:r>
              <a:rPr lang="en-GB" sz="3200" dirty="0"/>
              <a:t> industrial revolution with computer based technologies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499872" cy="365125"/>
          </a:xfrm>
        </p:spPr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96510" y="6075144"/>
            <a:ext cx="76960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Lancashire cotton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www.youtube.com/watch?v=FpHfu4Odioc</a:t>
            </a:r>
            <a:r>
              <a:rPr lang="en-GB" dirty="0" smtClean="0"/>
              <a:t> … </a:t>
            </a:r>
          </a:p>
          <a:p>
            <a:r>
              <a:rPr lang="en-GB" dirty="0" smtClean="0"/>
              <a:t>and </a:t>
            </a:r>
            <a:r>
              <a:rPr lang="en-GB" dirty="0"/>
              <a:t>1950s </a:t>
            </a:r>
            <a:r>
              <a:rPr lang="en-GB" dirty="0" smtClean="0"/>
              <a:t>unemployment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www.youtube.com/watch?v=NyUc84RqJD4</a:t>
            </a:r>
            <a:r>
              <a:rPr lang="en-GB" dirty="0" smtClean="0"/>
              <a:t>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35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3546291-6DB7-4FEA-9C99-8B370296C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66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B364F-BC3A-490B-B62A-7207EDF9B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Mobile phones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57D9B-9F60-42C2-9B45-9E1A2E987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68203" y="1232300"/>
            <a:ext cx="365760" cy="36512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 fontScale="55000" lnSpcReduction="2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fld id="{BA875541-8164-4CC7-9F2F-6F0C49BB858D}" type="slidenum">
              <a:rPr lang="en-US">
                <a:solidFill>
                  <a:schemeClr val="tx1"/>
                </a:solidFill>
              </a:rPr>
              <a:pPr algn="ctr"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AB390-97AE-4EA7-9351-8E39F6EDC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154848" cy="3020171"/>
          </a:xfrm>
        </p:spPr>
        <p:txBody>
          <a:bodyPr anchor="ctr">
            <a:noAutofit/>
          </a:bodyPr>
          <a:lstStyle/>
          <a:p>
            <a:r>
              <a:rPr lang="en-GB" dirty="0"/>
              <a:t>How did people communicate at a distance before mobile phones?</a:t>
            </a:r>
          </a:p>
          <a:p>
            <a:r>
              <a:rPr lang="en-GB" dirty="0"/>
              <a:t>When did mobiles first appear?</a:t>
            </a:r>
          </a:p>
          <a:p>
            <a:r>
              <a:rPr lang="en-GB" dirty="0"/>
              <a:t>In today’s money how much was an early mobile?</a:t>
            </a:r>
          </a:p>
        </p:txBody>
      </p:sp>
    </p:spTree>
    <p:extLst>
      <p:ext uri="{BB962C8B-B14F-4D97-AF65-F5344CB8AC3E}">
        <p14:creationId xmlns:p14="http://schemas.microsoft.com/office/powerpoint/2010/main" val="41471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3BB8DD-BC02-4E52-8341-A70F496AD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150F24-C639-4C3D-8E33-CB7F28AE0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199" y="-1"/>
            <a:ext cx="7839969" cy="5626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6F7781-E3CA-48D3-B020-FD38FFFB3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9551" y="1231524"/>
            <a:ext cx="7974068" cy="51588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435EC2-BC86-4EBA-A8E4-AEDA33CD8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0295" y="2723337"/>
            <a:ext cx="4922175" cy="366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43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35DD10-5AFC-42DA-B363-087BD50F39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31" r="-1" b="9789"/>
          <a:stretch/>
        </p:blipFill>
        <p:spPr>
          <a:xfrm>
            <a:off x="-838725" y="-10481"/>
            <a:ext cx="9141724" cy="6863475"/>
          </a:xfrm>
          <a:custGeom>
            <a:avLst/>
            <a:gdLst>
              <a:gd name="connsiteX0" fmla="*/ 0 w 9141744"/>
              <a:gd name="connsiteY0" fmla="*/ 0 h 6863485"/>
              <a:gd name="connsiteX1" fmla="*/ 5963051 w 9141744"/>
              <a:gd name="connsiteY1" fmla="*/ 0 h 6863485"/>
              <a:gd name="connsiteX2" fmla="*/ 9141744 w 9141744"/>
              <a:gd name="connsiteY2" fmla="*/ 6863485 h 6863485"/>
              <a:gd name="connsiteX3" fmla="*/ 0 w 9141744"/>
              <a:gd name="connsiteY3" fmla="*/ 6863485 h 6863485"/>
              <a:gd name="connsiteX4" fmla="*/ 0 w 9141744"/>
              <a:gd name="connsiteY4" fmla="*/ 0 h 6863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0AAE23-5A8D-4714-8750-FD5A70C339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0" r="4333" b="-3"/>
          <a:stretch/>
        </p:blipFill>
        <p:spPr>
          <a:xfrm>
            <a:off x="5790353" y="10"/>
            <a:ext cx="6401647" cy="6852984"/>
          </a:xfrm>
          <a:custGeom>
            <a:avLst/>
            <a:gdLst>
              <a:gd name="connsiteX0" fmla="*/ 354282 w 6401647"/>
              <a:gd name="connsiteY0" fmla="*/ 0 h 6852994"/>
              <a:gd name="connsiteX1" fmla="*/ 6401647 w 6401647"/>
              <a:gd name="connsiteY1" fmla="*/ 0 h 6852994"/>
              <a:gd name="connsiteX2" fmla="*/ 6401647 w 6401647"/>
              <a:gd name="connsiteY2" fmla="*/ 6852994 h 6852994"/>
              <a:gd name="connsiteX3" fmla="*/ 0 w 6401647"/>
              <a:gd name="connsiteY3" fmla="*/ 6852994 h 6852994"/>
              <a:gd name="connsiteX4" fmla="*/ 0 w 6401647"/>
              <a:gd name="connsiteY4" fmla="*/ 6852993 h 6852994"/>
              <a:gd name="connsiteX5" fmla="*/ 3528116 w 6401647"/>
              <a:gd name="connsiteY5" fmla="*/ 6852993 h 6852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21C8F1-3869-4D1F-B496-46F823789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08204" y="6356350"/>
            <a:ext cx="164559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5677CB-3513-4BF4-BA09-D8A9FED5EBDE}"/>
              </a:ext>
            </a:extLst>
          </p:cNvPr>
          <p:cNvSpPr/>
          <p:nvPr/>
        </p:nvSpPr>
        <p:spPr>
          <a:xfrm>
            <a:off x="2584952" y="4027518"/>
            <a:ext cx="341071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Appeared first in 1929 – by 1953, 685 Gilbert Mackenzie Trench police boxes on the streets of London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7C87E8-C238-4AE0-B5B5-6EAD428E617C}"/>
              </a:ext>
            </a:extLst>
          </p:cNvPr>
          <p:cNvSpPr/>
          <p:nvPr/>
        </p:nvSpPr>
        <p:spPr>
          <a:xfrm rot="16200000">
            <a:off x="5495004" y="5318687"/>
            <a:ext cx="249780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hlinkClick r:id="rId4"/>
              </a:rPr>
              <a:t>http://www.policeboxes.co.uk/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378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96" y="225083"/>
            <a:ext cx="9189720" cy="613126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FEE50BF-E4FB-49AD-8E8A-C9D74FEF21FB}"/>
              </a:ext>
            </a:extLst>
          </p:cNvPr>
          <p:cNvSpPr/>
          <p:nvPr/>
        </p:nvSpPr>
        <p:spPr>
          <a:xfrm>
            <a:off x="6940296" y="3290716"/>
            <a:ext cx="786384" cy="11166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2EC4AED-512D-4FDC-8043-80EB20D3B822}"/>
              </a:ext>
            </a:extLst>
          </p:cNvPr>
          <p:cNvSpPr/>
          <p:nvPr/>
        </p:nvSpPr>
        <p:spPr>
          <a:xfrm>
            <a:off x="6766560" y="4946904"/>
            <a:ext cx="960120" cy="1042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7187184" y="136524"/>
            <a:ext cx="4884420" cy="3073019"/>
            <a:chOff x="6428232" y="1859654"/>
            <a:chExt cx="5763768" cy="3096393"/>
          </a:xfrm>
        </p:grpSpPr>
        <p:sp>
          <p:nvSpPr>
            <p:cNvPr id="8" name="TextBox 7"/>
            <p:cNvSpPr txBox="1"/>
            <p:nvPr/>
          </p:nvSpPr>
          <p:spPr>
            <a:xfrm>
              <a:off x="9361640" y="2275454"/>
              <a:ext cx="2830360" cy="5220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1</a:t>
              </a:r>
              <a:r>
                <a:rPr lang="en-GB" sz="4000" b="1" baseline="30000" dirty="0">
                  <a:solidFill>
                    <a:schemeClr val="bg1"/>
                  </a:solidFill>
                </a:rPr>
                <a:t>st</a:t>
              </a:r>
              <a:r>
                <a:rPr lang="en-GB" sz="4000" b="1" dirty="0">
                  <a:solidFill>
                    <a:schemeClr val="bg1"/>
                  </a:solidFill>
                </a:rPr>
                <a:t> January 1985</a:t>
              </a: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28232" y="1859654"/>
              <a:ext cx="5763768" cy="3096393"/>
            </a:xfrm>
            <a:prstGeom prst="rect">
              <a:avLst/>
            </a:prstGeom>
          </p:spPr>
        </p:pic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F8BA4586-16B9-4C4F-8BAC-48D5548404A7}"/>
              </a:ext>
            </a:extLst>
          </p:cNvPr>
          <p:cNvSpPr/>
          <p:nvPr/>
        </p:nvSpPr>
        <p:spPr>
          <a:xfrm>
            <a:off x="3663" y="6344150"/>
            <a:ext cx="115154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https://www.bbc.co.uk/news/av/technology-30430475/uk-s-first-mobile-phone-user-remembers-his-call-30-years-on</a:t>
            </a:r>
            <a:r>
              <a:rPr lang="en-GB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F64DDB-500C-451F-A932-B8B4E79CCA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463" y="151266"/>
            <a:ext cx="6717217" cy="58983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B825AC-E631-443A-9DCC-B685B90B1174}"/>
              </a:ext>
            </a:extLst>
          </p:cNvPr>
          <p:cNvSpPr txBox="1"/>
          <p:nvPr/>
        </p:nvSpPr>
        <p:spPr>
          <a:xfrm>
            <a:off x="8283607" y="3622204"/>
            <a:ext cx="363645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Michael Harrison of Racal Vodaphone rang his dad Sir Earnest Harrison 1 min after midnight on 1.1.85.</a:t>
            </a:r>
          </a:p>
        </p:txBody>
      </p:sp>
    </p:spTree>
    <p:extLst>
      <p:ext uri="{BB962C8B-B14F-4D97-AF65-F5344CB8AC3E}">
        <p14:creationId xmlns:p14="http://schemas.microsoft.com/office/powerpoint/2010/main" val="225114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69" y="160019"/>
            <a:ext cx="6938963" cy="452975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5069" y="402336"/>
            <a:ext cx="2167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29</a:t>
            </a:r>
            <a:r>
              <a:rPr lang="en-GB" sz="2400" baseline="30000" dirty="0">
                <a:solidFill>
                  <a:schemeClr val="bg1"/>
                </a:solidFill>
              </a:rPr>
              <a:t>th</a:t>
            </a:r>
            <a:r>
              <a:rPr lang="en-GB" sz="2400" dirty="0">
                <a:solidFill>
                  <a:schemeClr val="bg1"/>
                </a:solidFill>
              </a:rPr>
              <a:t> July 2007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8633" y="1197863"/>
            <a:ext cx="8449056" cy="4815962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859535" y="0"/>
            <a:ext cx="10221975" cy="6818017"/>
            <a:chOff x="859535" y="0"/>
            <a:chExt cx="10221975" cy="6818017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9535" y="0"/>
              <a:ext cx="10221975" cy="6818017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1645920" y="5824728"/>
              <a:ext cx="29443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/>
                <a:t>iphone</a:t>
              </a:r>
              <a:r>
                <a:rPr lang="en-GB" sz="2400" dirty="0"/>
                <a:t> 7 2016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2563954" y="160019"/>
            <a:ext cx="8198534" cy="6501438"/>
            <a:chOff x="2563954" y="160019"/>
            <a:chExt cx="8198534" cy="6501438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563954" y="160019"/>
              <a:ext cx="8198534" cy="650143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3703320" y="530352"/>
              <a:ext cx="292608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000" dirty="0">
                  <a:solidFill>
                    <a:schemeClr val="bg1"/>
                  </a:solidFill>
                </a:rPr>
                <a:t>2017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23059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s://tse2.mm.bing.net/th?id=OIP.Hpbzxl8fWgi2ucXO0MB46wHaD1&amp;pid=15.1&amp;P=0&amp;w=333&amp;h=174">
            <a:extLst>
              <a:ext uri="{FF2B5EF4-FFF2-40B4-BE49-F238E27FC236}">
                <a16:creationId xmlns:a16="http://schemas.microsoft.com/office/drawing/2014/main" id="{03843DB1-AAFE-4896-81EE-9DA10E8C35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23" r="1" b="11066"/>
          <a:stretch/>
        </p:blipFill>
        <p:spPr bwMode="auto">
          <a:xfrm>
            <a:off x="20" y="10"/>
            <a:ext cx="7215381" cy="2969294"/>
          </a:xfrm>
          <a:custGeom>
            <a:avLst/>
            <a:gdLst>
              <a:gd name="connsiteX0" fmla="*/ 0 w 7215401"/>
              <a:gd name="connsiteY0" fmla="*/ 0 h 2969304"/>
              <a:gd name="connsiteX1" fmla="*/ 677334 w 7215401"/>
              <a:gd name="connsiteY1" fmla="*/ 0 h 2969304"/>
              <a:gd name="connsiteX2" fmla="*/ 1168036 w 7215401"/>
              <a:gd name="connsiteY2" fmla="*/ 0 h 2969304"/>
              <a:gd name="connsiteX3" fmla="*/ 1205499 w 7215401"/>
              <a:gd name="connsiteY3" fmla="*/ 0 h 2969304"/>
              <a:gd name="connsiteX4" fmla="*/ 1647632 w 7215401"/>
              <a:gd name="connsiteY4" fmla="*/ 0 h 2969304"/>
              <a:gd name="connsiteX5" fmla="*/ 7215401 w 7215401"/>
              <a:gd name="connsiteY5" fmla="*/ 0 h 2969304"/>
              <a:gd name="connsiteX6" fmla="*/ 5840224 w 7215401"/>
              <a:gd name="connsiteY6" fmla="*/ 2969304 h 2969304"/>
              <a:gd name="connsiteX7" fmla="*/ 0 w 7215401"/>
              <a:gd name="connsiteY7" fmla="*/ 2969304 h 296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B1FBDA-4BE8-4227-AB9A-299672B8D1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898" r="1" b="18866"/>
          <a:stretch/>
        </p:blipFill>
        <p:spPr>
          <a:xfrm>
            <a:off x="5622233" y="10"/>
            <a:ext cx="6569769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BA30E9-075E-479B-B80B-D235857178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2887"/>
          <a:stretch/>
        </p:blipFill>
        <p:spPr>
          <a:xfrm>
            <a:off x="4182011" y="3887894"/>
            <a:ext cx="8009991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732652-FC73-48AB-8C8B-5248C8B243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132" r="1" b="19999"/>
          <a:stretch/>
        </p:blipFill>
        <p:spPr>
          <a:xfrm>
            <a:off x="1" y="3106464"/>
            <a:ext cx="6209553" cy="3751536"/>
          </a:xfrm>
          <a:custGeom>
            <a:avLst/>
            <a:gdLst>
              <a:gd name="connsiteX0" fmla="*/ 0 w 6209553"/>
              <a:gd name="connsiteY0" fmla="*/ 0 h 3751536"/>
              <a:gd name="connsiteX1" fmla="*/ 5776701 w 6209553"/>
              <a:gd name="connsiteY1" fmla="*/ 0 h 3751536"/>
              <a:gd name="connsiteX2" fmla="*/ 4041567 w 6209553"/>
              <a:gd name="connsiteY2" fmla="*/ 3746529 h 3751536"/>
              <a:gd name="connsiteX3" fmla="*/ 6209553 w 6209553"/>
              <a:gd name="connsiteY3" fmla="*/ 3746529 h 3751536"/>
              <a:gd name="connsiteX4" fmla="*/ 6209553 w 6209553"/>
              <a:gd name="connsiteY4" fmla="*/ 3746530 h 3751536"/>
              <a:gd name="connsiteX5" fmla="*/ 1647632 w 6209553"/>
              <a:gd name="connsiteY5" fmla="*/ 3746530 h 3751536"/>
              <a:gd name="connsiteX6" fmla="*/ 1647632 w 6209553"/>
              <a:gd name="connsiteY6" fmla="*/ 3751536 h 3751536"/>
              <a:gd name="connsiteX7" fmla="*/ 0 w 6209553"/>
              <a:gd name="connsiteY7" fmla="*/ 3751536 h 37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3AA9F1-AA25-4F8A-974C-A17A97BE0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17959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88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292608" y="752316"/>
            <a:ext cx="5209032" cy="1302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1</a:t>
            </a:r>
            <a:r>
              <a:rPr lang="en-GB" sz="3600" baseline="30000" dirty="0" smtClean="0"/>
              <a:t>st</a:t>
            </a:r>
            <a:r>
              <a:rPr lang="en-GB" sz="3600" dirty="0" smtClean="0"/>
              <a:t> Industrial revolution</a:t>
            </a:r>
          </a:p>
          <a:p>
            <a:pPr algn="ctr"/>
            <a:r>
              <a:rPr lang="en-GB" sz="3600" dirty="0" smtClean="0"/>
              <a:t>1760s - </a:t>
            </a:r>
            <a:endParaRPr lang="en-GB" sz="3600" dirty="0"/>
          </a:p>
        </p:txBody>
      </p:sp>
      <p:sp>
        <p:nvSpPr>
          <p:cNvPr id="7" name="Rectangle 6"/>
          <p:cNvSpPr/>
          <p:nvPr/>
        </p:nvSpPr>
        <p:spPr>
          <a:xfrm>
            <a:off x="292608" y="2797524"/>
            <a:ext cx="5209032" cy="130257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2</a:t>
            </a:r>
            <a:r>
              <a:rPr lang="en-GB" sz="3600" baseline="30000" dirty="0" smtClean="0"/>
              <a:t>nd</a:t>
            </a:r>
            <a:r>
              <a:rPr lang="en-GB" sz="3600" dirty="0" smtClean="0"/>
              <a:t> Industrial revolution</a:t>
            </a:r>
          </a:p>
          <a:p>
            <a:pPr algn="ctr"/>
            <a:r>
              <a:rPr lang="en-GB" sz="3600" dirty="0" smtClean="0"/>
              <a:t>1860s - </a:t>
            </a:r>
            <a:endParaRPr lang="en-GB" sz="3600" dirty="0"/>
          </a:p>
        </p:txBody>
      </p:sp>
      <p:sp>
        <p:nvSpPr>
          <p:cNvPr id="8" name="Rectangle 7"/>
          <p:cNvSpPr/>
          <p:nvPr/>
        </p:nvSpPr>
        <p:spPr>
          <a:xfrm>
            <a:off x="292608" y="4842732"/>
            <a:ext cx="5209032" cy="130257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/>
              <a:t>3</a:t>
            </a:r>
            <a:r>
              <a:rPr lang="en-GB" sz="3600" baseline="30000" dirty="0" smtClean="0"/>
              <a:t>rd</a:t>
            </a:r>
            <a:r>
              <a:rPr lang="en-GB" sz="3600" dirty="0" smtClean="0"/>
              <a:t> Industrial revolution</a:t>
            </a:r>
          </a:p>
          <a:p>
            <a:pPr algn="ctr"/>
            <a:r>
              <a:rPr lang="en-GB" sz="3600" dirty="0" smtClean="0"/>
              <a:t>1990s - </a:t>
            </a:r>
            <a:endParaRPr lang="en-GB" sz="3600" dirty="0"/>
          </a:p>
        </p:txBody>
      </p:sp>
      <p:sp>
        <p:nvSpPr>
          <p:cNvPr id="9" name="Rectangle 8"/>
          <p:cNvSpPr/>
          <p:nvPr/>
        </p:nvSpPr>
        <p:spPr>
          <a:xfrm>
            <a:off x="6153912" y="267017"/>
            <a:ext cx="5620512" cy="2004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Mechanisation: engines, looms, factories</a:t>
            </a:r>
          </a:p>
          <a:p>
            <a:pPr algn="ctr"/>
            <a:r>
              <a:rPr lang="en-GB" sz="2400" dirty="0" smtClean="0"/>
              <a:t>Energy: from people, animals &amp; water to coal and steam</a:t>
            </a:r>
          </a:p>
          <a:p>
            <a:pPr algn="ctr"/>
            <a:r>
              <a:rPr lang="en-GB" sz="2400" dirty="0" smtClean="0"/>
              <a:t>Mass Labour: local crafts to large labour</a:t>
            </a:r>
          </a:p>
          <a:p>
            <a:pPr algn="ctr"/>
            <a:r>
              <a:rPr lang="en-GB" sz="2400" dirty="0" smtClean="0"/>
              <a:t>Transport: canals, roads and railways</a:t>
            </a:r>
            <a:endParaRPr lang="en-GB" sz="2400" dirty="0"/>
          </a:p>
        </p:txBody>
      </p:sp>
      <p:sp>
        <p:nvSpPr>
          <p:cNvPr id="10" name="Rectangle 9"/>
          <p:cNvSpPr/>
          <p:nvPr/>
        </p:nvSpPr>
        <p:spPr>
          <a:xfrm>
            <a:off x="6153912" y="2446401"/>
            <a:ext cx="5620512" cy="200482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Mass production</a:t>
            </a:r>
          </a:p>
          <a:p>
            <a:pPr algn="ctr"/>
            <a:r>
              <a:rPr lang="en-GB" sz="2400" dirty="0" smtClean="0"/>
              <a:t>Steel, petrol, electrification</a:t>
            </a:r>
          </a:p>
          <a:p>
            <a:pPr algn="ctr"/>
            <a:r>
              <a:rPr lang="en-GB" sz="2400" dirty="0" smtClean="0"/>
              <a:t>New production methods</a:t>
            </a:r>
          </a:p>
          <a:p>
            <a:pPr algn="ctr"/>
            <a:r>
              <a:rPr lang="en-GB" sz="2400" dirty="0" smtClean="0"/>
              <a:t>New management theory</a:t>
            </a:r>
          </a:p>
          <a:p>
            <a:pPr algn="ctr"/>
            <a:r>
              <a:rPr lang="en-GB" sz="2400" dirty="0" smtClean="0"/>
              <a:t>More advanced distribution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6153912" y="4625785"/>
            <a:ext cx="5620512" cy="200482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Internet</a:t>
            </a:r>
          </a:p>
          <a:p>
            <a:pPr algn="ctr"/>
            <a:r>
              <a:rPr lang="en-GB" sz="2400" dirty="0" smtClean="0"/>
              <a:t>Renewables &amp; smart tech (</a:t>
            </a:r>
            <a:r>
              <a:rPr lang="en-GB" sz="2400" dirty="0" err="1" smtClean="0"/>
              <a:t>IoT</a:t>
            </a:r>
            <a:r>
              <a:rPr lang="en-GB" sz="2400" dirty="0" smtClean="0"/>
              <a:t>)</a:t>
            </a:r>
          </a:p>
          <a:p>
            <a:pPr algn="ctr"/>
            <a:r>
              <a:rPr lang="en-GB" sz="2400" dirty="0" smtClean="0"/>
              <a:t>Consumers, collaboration, huge data</a:t>
            </a:r>
          </a:p>
          <a:p>
            <a:pPr algn="ctr"/>
            <a:r>
              <a:rPr lang="en-GB" sz="2400" dirty="0" smtClean="0"/>
              <a:t>Design, human behaviour &amp; needs</a:t>
            </a:r>
          </a:p>
          <a:p>
            <a:pPr algn="ctr"/>
            <a:r>
              <a:rPr lang="en-GB" sz="2400" dirty="0" smtClean="0"/>
              <a:t>People power &amp; consumer control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9110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515" y="0"/>
            <a:ext cx="10087359" cy="67214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45336"/>
            <a:ext cx="7533978" cy="3950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6926" y="64514"/>
            <a:ext cx="5645597" cy="4027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6927" y="1810650"/>
            <a:ext cx="5645597" cy="42341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Post-industrial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583" y="1690688"/>
            <a:ext cx="5682344" cy="4932181"/>
          </a:xfrm>
        </p:spPr>
        <p:txBody>
          <a:bodyPr/>
          <a:lstStyle/>
          <a:p>
            <a:r>
              <a:rPr lang="en-GB" dirty="0"/>
              <a:t>Emphasises that work has moved away from the heavy industry which dominated our grandparents’ generation</a:t>
            </a:r>
          </a:p>
          <a:p>
            <a:r>
              <a:rPr lang="en-GB" dirty="0"/>
              <a:t>A move towards personal, social and financial services, Information Communication Technology (ICT)</a:t>
            </a:r>
          </a:p>
          <a:p>
            <a:r>
              <a:rPr lang="en-GB" dirty="0"/>
              <a:t>Heavy industrial tasks tend to be carried our on a global level where they are cheapest to run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6107" y="3174068"/>
            <a:ext cx="5796417" cy="3547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974" y="75989"/>
            <a:ext cx="8577402" cy="54689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10" y="398379"/>
            <a:ext cx="9942848" cy="5957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76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F4B241-C814-422A-8954-C5CFE9CECE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705" b="232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9B9E5B-B6A7-43AF-84CE-5D5D0FA70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524C06-DBA3-4E0F-87D0-D10324E50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76300"/>
            <a:ext cx="12192000" cy="5105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DE2447-5BED-437E-BC13-56E10EDE38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265" y="223736"/>
            <a:ext cx="11820265" cy="620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00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614" y="909066"/>
            <a:ext cx="5392674" cy="53926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209" y="1532382"/>
            <a:ext cx="6219063" cy="414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7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2253" y="509778"/>
            <a:ext cx="3719893" cy="57372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357">
            <a:off x="201168" y="70952"/>
            <a:ext cx="4001210" cy="22456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6773">
            <a:off x="4005072" y="509778"/>
            <a:ext cx="4023550" cy="18352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49667">
            <a:off x="442722" y="1975105"/>
            <a:ext cx="2857500" cy="183051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194" y="4076175"/>
            <a:ext cx="2721028" cy="22801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0402">
            <a:off x="4613499" y="2490376"/>
            <a:ext cx="2683824" cy="20665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445371">
            <a:off x="3653379" y="4568134"/>
            <a:ext cx="2871121" cy="21533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48FD3A-C001-4596-9A73-7C10952A6C13}"/>
              </a:ext>
            </a:extLst>
          </p:cNvPr>
          <p:cNvSpPr txBox="1"/>
          <p:nvPr/>
        </p:nvSpPr>
        <p:spPr>
          <a:xfrm>
            <a:off x="563241" y="472376"/>
            <a:ext cx="7505539" cy="600164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Huge modern companies market themselves as champions of individual freedom and liberty but are they placing chains around the global population?</a:t>
            </a:r>
          </a:p>
          <a:p>
            <a:endParaRPr lang="en-GB" sz="2400" dirty="0"/>
          </a:p>
          <a:p>
            <a:r>
              <a:rPr lang="en-GB" sz="2400" dirty="0"/>
              <a:t>Do huge super-companies want to dominate us and the world?</a:t>
            </a:r>
          </a:p>
          <a:p>
            <a:endParaRPr lang="en-GB" sz="2400" dirty="0"/>
          </a:p>
          <a:p>
            <a:r>
              <a:rPr lang="en-GB" sz="2400" dirty="0"/>
              <a:t>Are we all being groomed not to think for ourselves but to conform, blindly, to their expectations?</a:t>
            </a:r>
          </a:p>
          <a:p>
            <a:endParaRPr lang="en-GB" sz="2400" dirty="0"/>
          </a:p>
          <a:p>
            <a:r>
              <a:rPr lang="en-GB" sz="2400" dirty="0"/>
              <a:t>Are these companies simply about making money or is there something more insidious going on?</a:t>
            </a:r>
          </a:p>
          <a:p>
            <a:endParaRPr lang="en-GB" sz="2400" dirty="0"/>
          </a:p>
          <a:p>
            <a:r>
              <a:rPr lang="en-GB" sz="2400" dirty="0"/>
              <a:t>We all give up personal data and information without question, could this be used and manipulated to control how we think, feel and behave? (Foer 2017)</a:t>
            </a:r>
          </a:p>
        </p:txBody>
      </p:sp>
    </p:spTree>
    <p:extLst>
      <p:ext uri="{BB962C8B-B14F-4D97-AF65-F5344CB8AC3E}">
        <p14:creationId xmlns:p14="http://schemas.microsoft.com/office/powerpoint/2010/main" val="331987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2166" y="1690688"/>
            <a:ext cx="4349626" cy="43340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/>
              <a:t>Means of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83664"/>
            <a:ext cx="7226809" cy="4225798"/>
          </a:xfrm>
        </p:spPr>
        <p:txBody>
          <a:bodyPr>
            <a:noAutofit/>
          </a:bodyPr>
          <a:lstStyle/>
          <a:p>
            <a:r>
              <a:rPr lang="en-GB" sz="3600" dirty="0"/>
              <a:t>Who is in the more powerful position – the employer or the employee?</a:t>
            </a:r>
          </a:p>
          <a:p>
            <a:r>
              <a:rPr lang="en-GB" sz="3600" dirty="0"/>
              <a:t>What kinds of opportunities and risks might apply to those who own the means of production and those who work within organisations?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42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633" y="154813"/>
            <a:ext cx="6650355" cy="1325563"/>
          </a:xfrm>
        </p:spPr>
        <p:txBody>
          <a:bodyPr>
            <a:noAutofit/>
          </a:bodyPr>
          <a:lstStyle/>
          <a:p>
            <a:r>
              <a:rPr lang="en-GB" sz="5400" dirty="0"/>
              <a:t>Means of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72768"/>
            <a:ext cx="5983225" cy="5056632"/>
          </a:xfrm>
        </p:spPr>
        <p:txBody>
          <a:bodyPr>
            <a:noAutofit/>
          </a:bodyPr>
          <a:lstStyle/>
          <a:p>
            <a:r>
              <a:rPr lang="en-GB" sz="3600" b="1" dirty="0"/>
              <a:t>Questions of ownership </a:t>
            </a:r>
            <a:r>
              <a:rPr lang="en-GB" sz="3600" dirty="0"/>
              <a:t>accompany the process of technological innovation</a:t>
            </a:r>
          </a:p>
          <a:p>
            <a:r>
              <a:rPr lang="en-GB" sz="3600" dirty="0"/>
              <a:t>There are important distinctions between </a:t>
            </a:r>
            <a:r>
              <a:rPr lang="en-GB" sz="3600" b="1" dirty="0"/>
              <a:t>those who own the means of production and the employees who work for the owners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5467" y="-82296"/>
            <a:ext cx="5026533" cy="704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746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33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236" y="0"/>
            <a:ext cx="10325528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406640" y="1792224"/>
            <a:ext cx="3291840" cy="4764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08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372" y="131537"/>
            <a:ext cx="10515600" cy="761092"/>
          </a:xfrm>
        </p:spPr>
        <p:txBody>
          <a:bodyPr>
            <a:noAutofit/>
          </a:bodyPr>
          <a:lstStyle/>
          <a:p>
            <a:r>
              <a:rPr lang="en-GB" sz="6000" dirty="0"/>
              <a:t>Western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14" y="1133475"/>
            <a:ext cx="5671457" cy="5724524"/>
          </a:xfrm>
        </p:spPr>
        <p:txBody>
          <a:bodyPr>
            <a:normAutofit/>
          </a:bodyPr>
          <a:lstStyle/>
          <a:p>
            <a:r>
              <a:rPr lang="en-GB" sz="3200" dirty="0"/>
              <a:t>Northern Europe and North America</a:t>
            </a:r>
          </a:p>
          <a:p>
            <a:r>
              <a:rPr lang="en-GB" sz="3200" dirty="0"/>
              <a:t>Industrialised areas like Central and Eastern Europe, Canada, Australia and New Zealand</a:t>
            </a:r>
          </a:p>
          <a:p>
            <a:r>
              <a:rPr lang="en-GB" sz="3200" dirty="0"/>
              <a:t>Newly industrialised like Malaysia, Thailand, Indonesia</a:t>
            </a:r>
          </a:p>
          <a:p>
            <a:r>
              <a:rPr lang="en-GB" sz="3200" dirty="0"/>
              <a:t>Industrialised countries like Japan, South Korea, Taiwan and Singapore are also categorised as Western societies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1146" y="135617"/>
            <a:ext cx="5970854" cy="672147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282535" y="292464"/>
            <a:ext cx="5848076" cy="1200329"/>
          </a:xfrm>
          <a:prstGeom prst="rect">
            <a:avLst/>
          </a:prstGeom>
          <a:ln cmpd="sng"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Is global society converging</a:t>
            </a:r>
          </a:p>
          <a:p>
            <a:pPr algn="ctr"/>
            <a:r>
              <a:rPr lang="en-GB" sz="3600" b="1" dirty="0">
                <a:solidFill>
                  <a:schemeClr val="bg1"/>
                </a:solidFill>
              </a:rPr>
              <a:t> towards the Western model?</a:t>
            </a:r>
          </a:p>
        </p:txBody>
      </p:sp>
    </p:spTree>
    <p:extLst>
      <p:ext uri="{BB962C8B-B14F-4D97-AF65-F5344CB8AC3E}">
        <p14:creationId xmlns:p14="http://schemas.microsoft.com/office/powerpoint/2010/main" val="241218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3787" y="1576488"/>
            <a:ext cx="4325788" cy="43180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5915"/>
            <a:ext cx="10515600" cy="1300639"/>
          </a:xfrm>
        </p:spPr>
        <p:txBody>
          <a:bodyPr>
            <a:normAutofit/>
          </a:bodyPr>
          <a:lstStyle/>
          <a:p>
            <a:r>
              <a:rPr lang="en-GB" sz="6000" dirty="0"/>
              <a:t>Struggle for necessary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30892"/>
            <a:ext cx="6762750" cy="4009226"/>
          </a:xfrm>
        </p:spPr>
        <p:txBody>
          <a:bodyPr>
            <a:noAutofit/>
          </a:bodyPr>
          <a:lstStyle/>
          <a:p>
            <a:r>
              <a:rPr lang="en-GB" sz="3600" dirty="0"/>
              <a:t>All people need food, drink, shelter</a:t>
            </a:r>
          </a:p>
          <a:p>
            <a:r>
              <a:rPr lang="en-GB" sz="3600" b="1" dirty="0"/>
              <a:t>Co-operation is key </a:t>
            </a:r>
            <a:endParaRPr lang="en-GB" sz="3600" dirty="0"/>
          </a:p>
          <a:p>
            <a:r>
              <a:rPr lang="en-GB" sz="3600" dirty="0"/>
              <a:t>Society can be seen as the cooperative activity which allows people to secure the resources they need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3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444" y="2286843"/>
            <a:ext cx="3401863" cy="33957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12464"/>
            <a:ext cx="10515600" cy="1300639"/>
          </a:xfrm>
        </p:spPr>
        <p:txBody>
          <a:bodyPr>
            <a:normAutofit/>
          </a:bodyPr>
          <a:lstStyle/>
          <a:p>
            <a:r>
              <a:rPr lang="en-GB" sz="6000" dirty="0"/>
              <a:t>Struggle for necessary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752" y="1616862"/>
            <a:ext cx="9048750" cy="4987382"/>
          </a:xfrm>
        </p:spPr>
        <p:txBody>
          <a:bodyPr>
            <a:noAutofit/>
          </a:bodyPr>
          <a:lstStyle/>
          <a:p>
            <a:r>
              <a:rPr lang="en-GB" sz="3600" dirty="0"/>
              <a:t>Some people seem to do much better than others</a:t>
            </a:r>
          </a:p>
          <a:p>
            <a:r>
              <a:rPr lang="en-GB" sz="3600" dirty="0"/>
              <a:t>Are resources (food, drink, shelter, money etc.) distributed equally in society?</a:t>
            </a:r>
          </a:p>
          <a:p>
            <a:r>
              <a:rPr lang="en-GB" sz="3600" dirty="0"/>
              <a:t>If not, what causes the distribution to become unequal?</a:t>
            </a:r>
          </a:p>
          <a:p>
            <a:r>
              <a:rPr lang="en-GB" sz="3600" dirty="0"/>
              <a:t>Should we be concerned about equality, fairness and justice in society?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13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0629"/>
            <a:ext cx="10515600" cy="1325563"/>
          </a:xfrm>
        </p:spPr>
        <p:txBody>
          <a:bodyPr>
            <a:normAutofit/>
          </a:bodyPr>
          <a:lstStyle/>
          <a:p>
            <a:r>
              <a:rPr lang="en-GB" sz="8000" dirty="0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536192"/>
            <a:ext cx="6016316" cy="482015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more at stake, the more power comes in to play</a:t>
            </a:r>
          </a:p>
          <a:p>
            <a:r>
              <a:rPr lang="en-GB" sz="3200" dirty="0"/>
              <a:t>Force is associated with power</a:t>
            </a:r>
          </a:p>
          <a:p>
            <a:r>
              <a:rPr lang="en-GB" sz="3200" dirty="0"/>
              <a:t>We can be </a:t>
            </a:r>
            <a:r>
              <a:rPr lang="en-GB" sz="3200" b="1" dirty="0"/>
              <a:t>compelled to act by the powerful</a:t>
            </a:r>
            <a:r>
              <a:rPr lang="en-GB" sz="3200" dirty="0"/>
              <a:t>, even against our personal wishes</a:t>
            </a:r>
          </a:p>
          <a:p>
            <a:r>
              <a:rPr lang="en-GB" sz="3200" dirty="0"/>
              <a:t>Employers have power over employees</a:t>
            </a:r>
          </a:p>
          <a:p>
            <a:r>
              <a:rPr lang="en-GB" sz="3200" dirty="0"/>
              <a:t>How else might we secure money and resources?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37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5228" y="200844"/>
            <a:ext cx="5562600" cy="652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414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Ideas, beliefs and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7070" y="1690688"/>
            <a:ext cx="7697290" cy="4490656"/>
          </a:xfrm>
        </p:spPr>
        <p:txBody>
          <a:bodyPr>
            <a:noAutofit/>
          </a:bodyPr>
          <a:lstStyle/>
          <a:p>
            <a:r>
              <a:rPr lang="en-GB" sz="3200" dirty="0"/>
              <a:t>We understand the world around us through a lens of our own thoughts and ideas. We all see the world through our own eyes</a:t>
            </a:r>
          </a:p>
          <a:p>
            <a:r>
              <a:rPr lang="en-GB" sz="3200" dirty="0"/>
              <a:t>Therefore, it is important to understand where these thoughts and ideas come from</a:t>
            </a:r>
          </a:p>
          <a:p>
            <a:r>
              <a:rPr lang="en-GB" sz="3200" dirty="0"/>
              <a:t>We share common understanding with others but we also differ from those with whom we share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38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42" y="1690688"/>
            <a:ext cx="3096986" cy="4645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5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1449" y="781812"/>
            <a:ext cx="6161174" cy="410165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769" y="10065"/>
            <a:ext cx="5059680" cy="37947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67" y="3266554"/>
            <a:ext cx="5803284" cy="3454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859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650" y="165100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Action and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933950" cy="4351338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4000" dirty="0"/>
              <a:t>Are we free to act according to our own wishes and desires?</a:t>
            </a:r>
          </a:p>
          <a:p>
            <a:r>
              <a:rPr lang="en-GB" sz="4000" dirty="0"/>
              <a:t>Or, is the way we act already determined by social practices and institutions?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40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2072" y="365125"/>
            <a:ext cx="5859236" cy="5859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3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41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621361" cy="57219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828" y="84365"/>
            <a:ext cx="5812971" cy="43597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742" y="892446"/>
            <a:ext cx="6290202" cy="35434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36390" y="66135"/>
            <a:ext cx="8761506" cy="6791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52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34068"/>
            <a:ext cx="10515600" cy="1179195"/>
          </a:xfrm>
        </p:spPr>
        <p:txBody>
          <a:bodyPr>
            <a:normAutofit/>
          </a:bodyPr>
          <a:lstStyle/>
          <a:p>
            <a:r>
              <a:rPr lang="en-GB" sz="6000" dirty="0"/>
              <a:t>Micro v. macro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057400"/>
            <a:ext cx="6792686" cy="4800599"/>
          </a:xfrm>
        </p:spPr>
        <p:txBody>
          <a:bodyPr>
            <a:noAutofit/>
          </a:bodyPr>
          <a:lstStyle/>
          <a:p>
            <a:r>
              <a:rPr lang="en-GB" sz="3200" b="1" dirty="0"/>
              <a:t>Micro</a:t>
            </a:r>
            <a:r>
              <a:rPr lang="en-GB" sz="3200" dirty="0"/>
              <a:t> refers to the close-up, very specific and detailed, whereas </a:t>
            </a:r>
            <a:r>
              <a:rPr lang="en-GB" sz="3200" b="1" dirty="0"/>
              <a:t>macro</a:t>
            </a:r>
            <a:r>
              <a:rPr lang="en-GB" sz="3200" dirty="0"/>
              <a:t> refers to taking a larger scale perspective</a:t>
            </a:r>
          </a:p>
          <a:p>
            <a:r>
              <a:rPr lang="en-GB" sz="3200" dirty="0"/>
              <a:t>Google Earth </a:t>
            </a:r>
          </a:p>
          <a:p>
            <a:r>
              <a:rPr lang="en-GB" sz="3200" dirty="0"/>
              <a:t>Virtual reality enables us to stand in the street outside our homes</a:t>
            </a:r>
          </a:p>
          <a:p>
            <a:r>
              <a:rPr lang="en-GB" sz="3200" dirty="0"/>
              <a:t>This was science fiction 25 years ago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0425" y="1690688"/>
            <a:ext cx="4907417" cy="3643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26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5360" y="365125"/>
            <a:ext cx="6550479" cy="54630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" y="22225"/>
            <a:ext cx="6162675" cy="1325563"/>
          </a:xfrm>
        </p:spPr>
        <p:txBody>
          <a:bodyPr>
            <a:normAutofit/>
          </a:bodyPr>
          <a:lstStyle/>
          <a:p>
            <a:r>
              <a:rPr lang="en-GB" sz="4800" dirty="0"/>
              <a:t>Models of social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50" y="1426029"/>
            <a:ext cx="4961164" cy="4930321"/>
          </a:xfrm>
        </p:spPr>
        <p:txBody>
          <a:bodyPr>
            <a:noAutofit/>
          </a:bodyPr>
          <a:lstStyle/>
          <a:p>
            <a:r>
              <a:rPr lang="en-GB" sz="3200" dirty="0"/>
              <a:t>How society changes over time</a:t>
            </a:r>
          </a:p>
          <a:p>
            <a:r>
              <a:rPr lang="en-GB" sz="3200" dirty="0"/>
              <a:t>It is not a straight logical, predictable line</a:t>
            </a:r>
          </a:p>
          <a:p>
            <a:r>
              <a:rPr lang="en-GB" sz="3200" dirty="0"/>
              <a:t>History is to society what biography is to the individual</a:t>
            </a:r>
          </a:p>
          <a:p>
            <a:r>
              <a:rPr lang="en-GB" sz="3200" dirty="0"/>
              <a:t>Both are based on the concept that there will be a future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39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20823"/>
            <a:ext cx="10515600" cy="4156139"/>
          </a:xfrm>
        </p:spPr>
        <p:txBody>
          <a:bodyPr/>
          <a:lstStyle/>
          <a:p>
            <a:r>
              <a:rPr lang="en-GB" dirty="0" smtClean="0"/>
              <a:t>Foer, F (2018) World </a:t>
            </a:r>
            <a:r>
              <a:rPr lang="en-GB" dirty="0"/>
              <a:t>W</a:t>
            </a:r>
            <a:r>
              <a:rPr lang="en-GB" dirty="0" smtClean="0"/>
              <a:t>ithout Mind: the existential threat of big tech, New York: Penguin</a:t>
            </a:r>
          </a:p>
          <a:p>
            <a:r>
              <a:rPr lang="en-GB" dirty="0" err="1" smtClean="0"/>
              <a:t>Ransome</a:t>
            </a:r>
            <a:r>
              <a:rPr lang="en-GB" dirty="0" smtClean="0"/>
              <a:t>, </a:t>
            </a:r>
            <a:r>
              <a:rPr lang="en-GB" dirty="0"/>
              <a:t>P (2010) </a:t>
            </a:r>
            <a:r>
              <a:rPr lang="en-GB" i="1" dirty="0"/>
              <a:t>Social Theory for Beginners</a:t>
            </a:r>
            <a:r>
              <a:rPr lang="en-GB" dirty="0"/>
              <a:t>. Bristol: The Policy press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56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AE901BC-D190-49E6-8B33-2F32A0F2BF0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1388</Words>
  <Application>Microsoft Office PowerPoint</Application>
  <PresentationFormat>Widescreen</PresentationFormat>
  <Paragraphs>225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8" baseType="lpstr">
      <vt:lpstr>Arial</vt:lpstr>
      <vt:lpstr>Calibri</vt:lpstr>
      <vt:lpstr>Calibri Light</vt:lpstr>
      <vt:lpstr>Office Theme</vt:lpstr>
      <vt:lpstr>Context and Language</vt:lpstr>
      <vt:lpstr>Define and discuss key terms to include:</vt:lpstr>
      <vt:lpstr>PowerPoint Presentation</vt:lpstr>
      <vt:lpstr>PowerPoint Presentation</vt:lpstr>
      <vt:lpstr>Sociology</vt:lpstr>
      <vt:lpstr>Main Elements of Social Theory</vt:lpstr>
      <vt:lpstr>PowerPoint Presentation</vt:lpstr>
      <vt:lpstr>PowerPoint Presentation</vt:lpstr>
      <vt:lpstr>‘Modern society’</vt:lpstr>
      <vt:lpstr>PowerPoint Presentation</vt:lpstr>
      <vt:lpstr>Industrial society</vt:lpstr>
      <vt:lpstr>PowerPoint Presentation</vt:lpstr>
      <vt:lpstr>Industrialisation</vt:lpstr>
      <vt:lpstr>Global manufacturing</vt:lpstr>
      <vt:lpstr>PowerPoint Presentation</vt:lpstr>
      <vt:lpstr>PowerPoint Presentation</vt:lpstr>
      <vt:lpstr>Industrialisation</vt:lpstr>
      <vt:lpstr>Mobile phones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Post-industrial society</vt:lpstr>
      <vt:lpstr>PowerPoint Presentation</vt:lpstr>
      <vt:lpstr>PowerPoint Presentation</vt:lpstr>
      <vt:lpstr>PowerPoint Presentation</vt:lpstr>
      <vt:lpstr>PowerPoint Presentation</vt:lpstr>
      <vt:lpstr>Means of production</vt:lpstr>
      <vt:lpstr>Means of production</vt:lpstr>
      <vt:lpstr>PowerPoint Presentation</vt:lpstr>
      <vt:lpstr>Western society</vt:lpstr>
      <vt:lpstr>Struggle for necessary resources</vt:lpstr>
      <vt:lpstr>Struggle for necessary resources</vt:lpstr>
      <vt:lpstr>Power</vt:lpstr>
      <vt:lpstr>Ideas, beliefs and values</vt:lpstr>
      <vt:lpstr>PowerPoint Presentation</vt:lpstr>
      <vt:lpstr>Action and structure</vt:lpstr>
      <vt:lpstr>PowerPoint Presentation</vt:lpstr>
      <vt:lpstr>Micro v. macro analysis</vt:lpstr>
      <vt:lpstr>Models of social change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2013-10-03T11:42:18Z</dcterms:created>
  <dcterms:modified xsi:type="dcterms:W3CDTF">2018-10-09T09:54:16Z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TC030395169991</vt:lpwstr>
  </property>
</Properties>
</file>