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8" r:id="rId3"/>
    <p:sldId id="266" r:id="rId4"/>
    <p:sldId id="283" r:id="rId5"/>
    <p:sldId id="286" r:id="rId6"/>
    <p:sldId id="259" r:id="rId7"/>
    <p:sldId id="284" r:id="rId8"/>
    <p:sldId id="279" r:id="rId9"/>
    <p:sldId id="281" r:id="rId10"/>
    <p:sldId id="280" r:id="rId11"/>
    <p:sldId id="288" r:id="rId12"/>
    <p:sldId id="265" r:id="rId13"/>
    <p:sldId id="273" r:id="rId14"/>
    <p:sldId id="290" r:id="rId15"/>
    <p:sldId id="276" r:id="rId16"/>
    <p:sldId id="263" r:id="rId17"/>
    <p:sldId id="269" r:id="rId18"/>
    <p:sldId id="270" r:id="rId19"/>
    <p:sldId id="267" r:id="rId20"/>
    <p:sldId id="291" r:id="rId21"/>
    <p:sldId id="274" r:id="rId22"/>
    <p:sldId id="277" r:id="rId23"/>
    <p:sldId id="260" r:id="rId24"/>
    <p:sldId id="262" r:id="rId25"/>
    <p:sldId id="289" r:id="rId26"/>
    <p:sldId id="275" r:id="rId27"/>
    <p:sldId id="26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32" autoAdjust="0"/>
    <p:restoredTop sz="94660"/>
  </p:normalViewPr>
  <p:slideViewPr>
    <p:cSldViewPr snapToGrid="0">
      <p:cViewPr varScale="1">
        <p:scale>
          <a:sx n="68" d="100"/>
          <a:sy n="68" d="100"/>
        </p:scale>
        <p:origin x="83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753A43-79DB-460B-AF97-2ACBC8791C1A}" type="datetimeFigureOut">
              <a:rPr lang="en-GB" smtClean="0"/>
              <a:t>14/12/2017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CE1D84-C15C-46B9-9C49-5BFE50760066}" type="slidenum">
              <a:rPr lang="en-GB" smtClean="0"/>
              <a:t>‹#›</a:t>
            </a:fld>
            <a:endParaRPr lang="en-GB"/>
          </a:p>
        </p:txBody>
      </p:sp>
    </p:spTree>
    <p:extLst>
      <p:ext uri="{BB962C8B-B14F-4D97-AF65-F5344CB8AC3E}">
        <p14:creationId xmlns:p14="http://schemas.microsoft.com/office/powerpoint/2010/main" val="23939458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BCE1D84-C15C-46B9-9C49-5BFE50760066}" type="slidenum">
              <a:rPr lang="en-GB" smtClean="0"/>
              <a:t>2</a:t>
            </a:fld>
            <a:endParaRPr lang="en-GB"/>
          </a:p>
        </p:txBody>
      </p:sp>
    </p:spTree>
    <p:extLst>
      <p:ext uri="{BB962C8B-B14F-4D97-AF65-F5344CB8AC3E}">
        <p14:creationId xmlns:p14="http://schemas.microsoft.com/office/powerpoint/2010/main" val="1658477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Firstly, I'd like to begin with talking about and defining sex and gender. </a:t>
            </a:r>
          </a:p>
          <a:p>
            <a:r>
              <a:rPr lang="en-GB" dirty="0"/>
              <a:t>The quotes here were found on a Women's Organisation website in Dhaka, Bangladesh. </a:t>
            </a:r>
          </a:p>
          <a:p>
            <a:r>
              <a:rPr lang="en-GB" dirty="0"/>
              <a:t>They give us a basic definition and outline the differences of sex and gender. </a:t>
            </a:r>
          </a:p>
        </p:txBody>
      </p:sp>
      <p:sp>
        <p:nvSpPr>
          <p:cNvPr id="4" name="Slide Number Placeholder 3"/>
          <p:cNvSpPr>
            <a:spLocks noGrp="1"/>
          </p:cNvSpPr>
          <p:nvPr>
            <p:ph type="sldNum" sz="quarter" idx="10"/>
          </p:nvPr>
        </p:nvSpPr>
        <p:spPr/>
        <p:txBody>
          <a:bodyPr/>
          <a:lstStyle/>
          <a:p>
            <a:fld id="{FBCE1D84-C15C-46B9-9C49-5BFE50760066}" type="slidenum">
              <a:rPr lang="en-GB" smtClean="0"/>
              <a:t>3</a:t>
            </a:fld>
            <a:endParaRPr lang="en-GB"/>
          </a:p>
        </p:txBody>
      </p:sp>
    </p:spTree>
    <p:extLst>
      <p:ext uri="{BB962C8B-B14F-4D97-AF65-F5344CB8AC3E}">
        <p14:creationId xmlns:p14="http://schemas.microsoft.com/office/powerpoint/2010/main" val="19293617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think WHO give a nice definition of gender and sex. (quote)</a:t>
            </a:r>
          </a:p>
          <a:p>
            <a:r>
              <a:rPr lang="en-GB" dirty="0"/>
              <a:t>So when we talk about norms and behaviours that are taught we think about cultural expectations and how these are almost forced upon us from a very early age. </a:t>
            </a:r>
          </a:p>
          <a:p>
            <a:r>
              <a:rPr lang="en-GB" dirty="0"/>
              <a:t>We could be taught that, for example different sexes have different behaviours, attitudes, temperament and even ability. Men, for instance are often considered to be more athletic and women are not. Women are emotional, and men are stable. </a:t>
            </a:r>
          </a:p>
          <a:p>
            <a:r>
              <a:rPr lang="en-GB" dirty="0"/>
              <a:t>This term is referred to as enculturation. So, enculturation begins the minute we are born. You are treated depending on your sex, with differences in the behaviour shown to you, the tone of voice and words used.</a:t>
            </a:r>
          </a:p>
        </p:txBody>
      </p:sp>
      <p:sp>
        <p:nvSpPr>
          <p:cNvPr id="4" name="Slide Number Placeholder 3"/>
          <p:cNvSpPr>
            <a:spLocks noGrp="1"/>
          </p:cNvSpPr>
          <p:nvPr>
            <p:ph type="sldNum" sz="quarter" idx="10"/>
          </p:nvPr>
        </p:nvSpPr>
        <p:spPr/>
        <p:txBody>
          <a:bodyPr/>
          <a:lstStyle/>
          <a:p>
            <a:fld id="{FBCE1D84-C15C-46B9-9C49-5BFE50760066}" type="slidenum">
              <a:rPr lang="en-GB" smtClean="0"/>
              <a:t>4</a:t>
            </a:fld>
            <a:endParaRPr lang="en-GB"/>
          </a:p>
        </p:txBody>
      </p:sp>
    </p:spTree>
    <p:extLst>
      <p:ext uri="{BB962C8B-B14F-4D97-AF65-F5344CB8AC3E}">
        <p14:creationId xmlns:p14="http://schemas.microsoft.com/office/powerpoint/2010/main" val="31860322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if we think about enculturation, it (meaning, our culture) not only influences how we ourselves identify with gender, but also influences it. </a:t>
            </a:r>
          </a:p>
          <a:p>
            <a:r>
              <a:rPr lang="en-GB" dirty="0"/>
              <a:t>Professor of biochemistry William </a:t>
            </a:r>
            <a:r>
              <a:rPr lang="en-GB" dirty="0" err="1"/>
              <a:t>Reville’s</a:t>
            </a:r>
            <a:r>
              <a:rPr lang="en-GB" dirty="0"/>
              <a:t> 2013 article ‘gender is not a social construct’ states that males and females are different and behave as such from an early age. He claims that sex-stereotyped play where boys prefer rough and tumble play and girls prefer nurturing play is a persistent difference. (</a:t>
            </a:r>
            <a:r>
              <a:rPr lang="en-GB" dirty="0" err="1"/>
              <a:t>Reville</a:t>
            </a:r>
            <a:r>
              <a:rPr lang="en-GB" dirty="0"/>
              <a:t> 2013)</a:t>
            </a:r>
          </a:p>
          <a:p>
            <a:r>
              <a:rPr lang="en-GB" dirty="0"/>
              <a:t>However, using enculturation as reference, it could be argued that behaviours that are seemingly reinforced through scientific studies such as boys liking roughness and activities such as rugby and wrestling and girls play house and with dolls, are instances whereby we have already begun to influence the behaviour/ language and cultural expectations as to appropriate behaviour for a male or a female and essentially the gender identity and of that child. </a:t>
            </a:r>
          </a:p>
          <a:p>
            <a:r>
              <a:rPr lang="en-GB" dirty="0"/>
              <a:t>It could be argued that we are in fact biocultural beings and thus it proves difficult to assess what are influenced biological or cultural behaviours.  Even so, being able to pinpoint the exact moment or age whereby gender identity is influenced or impacted by either biological or cultural factors would be near impossible. </a:t>
            </a:r>
          </a:p>
        </p:txBody>
      </p:sp>
      <p:sp>
        <p:nvSpPr>
          <p:cNvPr id="4" name="Slide Number Placeholder 3"/>
          <p:cNvSpPr>
            <a:spLocks noGrp="1"/>
          </p:cNvSpPr>
          <p:nvPr>
            <p:ph type="sldNum" sz="quarter" idx="10"/>
          </p:nvPr>
        </p:nvSpPr>
        <p:spPr/>
        <p:txBody>
          <a:bodyPr/>
          <a:lstStyle/>
          <a:p>
            <a:fld id="{FBCE1D84-C15C-46B9-9C49-5BFE50760066}" type="slidenum">
              <a:rPr lang="en-GB" smtClean="0"/>
              <a:t>5</a:t>
            </a:fld>
            <a:endParaRPr lang="en-GB"/>
          </a:p>
        </p:txBody>
      </p:sp>
    </p:spTree>
    <p:extLst>
      <p:ext uri="{BB962C8B-B14F-4D97-AF65-F5344CB8AC3E}">
        <p14:creationId xmlns:p14="http://schemas.microsoft.com/office/powerpoint/2010/main" val="2601868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 we mean when we talk about gender as anthropologists? </a:t>
            </a:r>
          </a:p>
          <a:p>
            <a:r>
              <a:rPr lang="en-GB" dirty="0"/>
              <a:t>What is gender, and can it be restricted to simply male and female categories? </a:t>
            </a:r>
          </a:p>
          <a:p>
            <a:r>
              <a:rPr lang="en-GB" dirty="0"/>
              <a:t>Columnist Lucy </a:t>
            </a:r>
            <a:r>
              <a:rPr lang="en-GB" dirty="0" err="1"/>
              <a:t>Diavolo</a:t>
            </a:r>
            <a:r>
              <a:rPr lang="en-GB" dirty="0"/>
              <a:t> published the article 'Gender </a:t>
            </a:r>
            <a:r>
              <a:rPr lang="en-GB" dirty="0" err="1"/>
              <a:t>Varience</a:t>
            </a:r>
            <a:r>
              <a:rPr lang="en-GB" dirty="0"/>
              <a:t> Around the World Over Time: It's nothing new' in Teen Vogue in June of this year.  Here she introduces teenagers to gender issues, such as trans rights struggles in the US, Hijras (which I will discuss in more detail in subsequent slides) and ancient and modern struggles. The fact that gender issues are being highlighted and discussed in teen magazines, shows the sheer importance of gender and identity studies going forward. (</a:t>
            </a:r>
            <a:r>
              <a:rPr lang="en-GB" dirty="0" err="1"/>
              <a:t>Diavlo</a:t>
            </a:r>
            <a:r>
              <a:rPr lang="en-GB" dirty="0"/>
              <a:t> 2017)</a:t>
            </a:r>
          </a:p>
          <a:p>
            <a:r>
              <a:rPr lang="en-GB" dirty="0"/>
              <a:t>Here are some terms used when describing gender identity...</a:t>
            </a:r>
          </a:p>
        </p:txBody>
      </p:sp>
      <p:sp>
        <p:nvSpPr>
          <p:cNvPr id="4" name="Slide Number Placeholder 3"/>
          <p:cNvSpPr>
            <a:spLocks noGrp="1"/>
          </p:cNvSpPr>
          <p:nvPr>
            <p:ph type="sldNum" sz="quarter" idx="10"/>
          </p:nvPr>
        </p:nvSpPr>
        <p:spPr/>
        <p:txBody>
          <a:bodyPr/>
          <a:lstStyle/>
          <a:p>
            <a:fld id="{FBCE1D84-C15C-46B9-9C49-5BFE50760066}" type="slidenum">
              <a:rPr lang="en-GB" smtClean="0"/>
              <a:t>6</a:t>
            </a:fld>
            <a:endParaRPr lang="en-GB"/>
          </a:p>
        </p:txBody>
      </p:sp>
    </p:spTree>
    <p:extLst>
      <p:ext uri="{BB962C8B-B14F-4D97-AF65-F5344CB8AC3E}">
        <p14:creationId xmlns:p14="http://schemas.microsoft.com/office/powerpoint/2010/main" val="16227423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article (Sullivan 2016) highlights the results of an anonymous 15-minute survey carried out by researchers at The Queensland University of Technology into how individuals identify themselves. </a:t>
            </a:r>
          </a:p>
          <a:p>
            <a:r>
              <a:rPr lang="en-GB" dirty="0"/>
              <a:t>Stephen Whyte a Behavioural economist at The Queensland University of Technology said,</a:t>
            </a:r>
          </a:p>
          <a:p>
            <a:r>
              <a:rPr lang="en-GB" dirty="0"/>
              <a:t>“We’re looking at the changing face of gender and how that plays a part in making a decision about choosing a partner (...) Most people’s description of gender is very pigeonholed — either male or female — but there are so many new categories of different gender identities which allow people to identify across a spectrum,”</a:t>
            </a:r>
          </a:p>
        </p:txBody>
      </p:sp>
      <p:sp>
        <p:nvSpPr>
          <p:cNvPr id="4" name="Slide Number Placeholder 3"/>
          <p:cNvSpPr>
            <a:spLocks noGrp="1"/>
          </p:cNvSpPr>
          <p:nvPr>
            <p:ph type="sldNum" sz="quarter" idx="10"/>
          </p:nvPr>
        </p:nvSpPr>
        <p:spPr/>
        <p:txBody>
          <a:bodyPr/>
          <a:lstStyle/>
          <a:p>
            <a:fld id="{FBCE1D84-C15C-46B9-9C49-5BFE50760066}" type="slidenum">
              <a:rPr lang="en-GB" smtClean="0"/>
              <a:t>7</a:t>
            </a:fld>
            <a:endParaRPr lang="en-GB"/>
          </a:p>
        </p:txBody>
      </p:sp>
    </p:spTree>
    <p:extLst>
      <p:ext uri="{BB962C8B-B14F-4D97-AF65-F5344CB8AC3E}">
        <p14:creationId xmlns:p14="http://schemas.microsoft.com/office/powerpoint/2010/main" val="2577532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India, Hijra is a term used in South Asia to describe </a:t>
            </a:r>
            <a:r>
              <a:rPr lang="en-GB" dirty="0" err="1"/>
              <a:t>Enuchus</a:t>
            </a:r>
            <a:r>
              <a:rPr lang="en-GB" dirty="0"/>
              <a:t>, intersex or transgender individuals who are born male. </a:t>
            </a:r>
          </a:p>
          <a:p>
            <a:r>
              <a:rPr lang="en-GB" dirty="0"/>
              <a:t>As India’s transgender minority, they face daily discrimination, violence and harassment. </a:t>
            </a:r>
          </a:p>
          <a:p>
            <a:r>
              <a:rPr lang="en-GB" dirty="0"/>
              <a:t>Following similar legislation in Nepal, Pakistan and Bangladesh, the Supreme Court of India recognised hijras as a legally designated third gender in April 2014.</a:t>
            </a:r>
          </a:p>
          <a:p>
            <a:r>
              <a:rPr lang="en-GB" dirty="0"/>
              <a:t>Eunuchs are celebrated in sacred Hindu texts such as the Mahabharata and the Kama Sutra.</a:t>
            </a:r>
          </a:p>
        </p:txBody>
      </p:sp>
      <p:sp>
        <p:nvSpPr>
          <p:cNvPr id="4" name="Slide Number Placeholder 3"/>
          <p:cNvSpPr>
            <a:spLocks noGrp="1"/>
          </p:cNvSpPr>
          <p:nvPr>
            <p:ph type="sldNum" sz="quarter" idx="10"/>
          </p:nvPr>
        </p:nvSpPr>
        <p:spPr/>
        <p:txBody>
          <a:bodyPr/>
          <a:lstStyle/>
          <a:p>
            <a:fld id="{FBCE1D84-C15C-46B9-9C49-5BFE50760066}" type="slidenum">
              <a:rPr lang="en-GB" smtClean="0"/>
              <a:t>11</a:t>
            </a:fld>
            <a:endParaRPr lang="en-GB"/>
          </a:p>
        </p:txBody>
      </p:sp>
    </p:spTree>
    <p:extLst>
      <p:ext uri="{BB962C8B-B14F-4D97-AF65-F5344CB8AC3E}">
        <p14:creationId xmlns:p14="http://schemas.microsoft.com/office/powerpoint/2010/main" val="33009276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one of the oldest and best-known documented examples of gender variance Hijras have faced discrimination when seeking employment, education, police and even doctors who refuse to examine or treat them.</a:t>
            </a:r>
          </a:p>
          <a:p>
            <a:r>
              <a:rPr lang="en-GB" dirty="0"/>
              <a:t>Since the British introduced a law in 1897 that classed all transgender peoples as criminals, many Hijras have been ostracised for cross dressing or for being intersex. This forced them to form their own communities, usually around a guru or mother figure that provides emotional and financial security.</a:t>
            </a:r>
          </a:p>
          <a:p>
            <a:r>
              <a:rPr lang="en-GB" dirty="0"/>
              <a:t> Many use a secret language known as Hijra Farsi for protection and rely on begging or on prostitution to survive. </a:t>
            </a:r>
          </a:p>
          <a:p>
            <a:r>
              <a:rPr lang="en-GB" dirty="0"/>
              <a:t>In Indian politics, “hijra” is still used as a public insult.</a:t>
            </a:r>
          </a:p>
        </p:txBody>
      </p:sp>
      <p:sp>
        <p:nvSpPr>
          <p:cNvPr id="4" name="Slide Number Placeholder 3"/>
          <p:cNvSpPr>
            <a:spLocks noGrp="1"/>
          </p:cNvSpPr>
          <p:nvPr>
            <p:ph type="sldNum" sz="quarter" idx="10"/>
          </p:nvPr>
        </p:nvSpPr>
        <p:spPr/>
        <p:txBody>
          <a:bodyPr/>
          <a:lstStyle/>
          <a:p>
            <a:fld id="{FBCE1D84-C15C-46B9-9C49-5BFE50760066}" type="slidenum">
              <a:rPr lang="en-GB" smtClean="0"/>
              <a:t>12</a:t>
            </a:fld>
            <a:endParaRPr lang="en-GB"/>
          </a:p>
        </p:txBody>
      </p:sp>
    </p:spTree>
    <p:extLst>
      <p:ext uri="{BB962C8B-B14F-4D97-AF65-F5344CB8AC3E}">
        <p14:creationId xmlns:p14="http://schemas.microsoft.com/office/powerpoint/2010/main" val="10310890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ideology of gender is a biological difference that becomes magnified or exaggerated to represent an ideology of sex difference.</a:t>
            </a:r>
          </a:p>
          <a:p>
            <a:r>
              <a:rPr lang="en-GB" dirty="0"/>
              <a:t>It is often used to justify unequal treatment of men and women and it encompasses fundamental cultural and social values relating to the relations between men and women. </a:t>
            </a:r>
          </a:p>
          <a:p>
            <a:r>
              <a:rPr lang="en-GB" dirty="0"/>
              <a:t>This in turn then, determines – What is expected of us/ What is allowed of us and What is valued in us</a:t>
            </a:r>
          </a:p>
          <a:p>
            <a:r>
              <a:rPr lang="en-GB" dirty="0"/>
              <a:t>It also determines the nature and extent of – Disadvantage/ Disparity and Discrimination (</a:t>
            </a:r>
            <a:r>
              <a:rPr lang="en-GB" dirty="0" err="1"/>
              <a:t>Naila</a:t>
            </a:r>
            <a:r>
              <a:rPr lang="en-GB" dirty="0"/>
              <a:t> 1995)</a:t>
            </a:r>
          </a:p>
        </p:txBody>
      </p:sp>
      <p:sp>
        <p:nvSpPr>
          <p:cNvPr id="4" name="Slide Number Placeholder 3"/>
          <p:cNvSpPr>
            <a:spLocks noGrp="1"/>
          </p:cNvSpPr>
          <p:nvPr>
            <p:ph type="sldNum" sz="quarter" idx="10"/>
          </p:nvPr>
        </p:nvSpPr>
        <p:spPr/>
        <p:txBody>
          <a:bodyPr/>
          <a:lstStyle/>
          <a:p>
            <a:fld id="{FBCE1D84-C15C-46B9-9C49-5BFE50760066}" type="slidenum">
              <a:rPr lang="en-GB" smtClean="0"/>
              <a:t>13</a:t>
            </a:fld>
            <a:endParaRPr lang="en-GB"/>
          </a:p>
        </p:txBody>
      </p:sp>
    </p:spTree>
    <p:extLst>
      <p:ext uri="{BB962C8B-B14F-4D97-AF65-F5344CB8AC3E}">
        <p14:creationId xmlns:p14="http://schemas.microsoft.com/office/powerpoint/2010/main" val="1124987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ideology of gender then contains norms and rules regarding appropriate behaviour and determines attributes; it also reproduces a range of beliefs and customs to support these norms and social rules.</a:t>
            </a:r>
          </a:p>
          <a:p>
            <a:r>
              <a:rPr lang="en-GB" dirty="0"/>
              <a:t>Norms and rules have material consequences for issues of women and men's relative access to and claims over different categories of resources. </a:t>
            </a:r>
          </a:p>
          <a:p>
            <a:r>
              <a:rPr lang="en-GB" dirty="0"/>
              <a:t>Sex difference then, leads to differences in the way responsibilities are allocated, resources are distributed, and rights are granted. Asymmetries or inequalities</a:t>
            </a:r>
          </a:p>
          <a:p>
            <a:r>
              <a:rPr lang="en-GB" dirty="0"/>
              <a:t>This leads to a conflict of interest and challenges the way that social rules are made and challenge status quo within society (</a:t>
            </a:r>
            <a:r>
              <a:rPr lang="en-GB" dirty="0" err="1"/>
              <a:t>Naila</a:t>
            </a:r>
            <a:r>
              <a:rPr lang="en-GB" dirty="0"/>
              <a:t> 1995)</a:t>
            </a:r>
          </a:p>
        </p:txBody>
      </p:sp>
      <p:sp>
        <p:nvSpPr>
          <p:cNvPr id="4" name="Slide Number Placeholder 3"/>
          <p:cNvSpPr>
            <a:spLocks noGrp="1"/>
          </p:cNvSpPr>
          <p:nvPr>
            <p:ph type="sldNum" sz="quarter" idx="10"/>
          </p:nvPr>
        </p:nvSpPr>
        <p:spPr/>
        <p:txBody>
          <a:bodyPr/>
          <a:lstStyle/>
          <a:p>
            <a:fld id="{FBCE1D84-C15C-46B9-9C49-5BFE50760066}" type="slidenum">
              <a:rPr lang="en-GB" smtClean="0"/>
              <a:t>14</a:t>
            </a:fld>
            <a:endParaRPr lang="en-GB"/>
          </a:p>
        </p:txBody>
      </p:sp>
    </p:spTree>
    <p:extLst>
      <p:ext uri="{BB962C8B-B14F-4D97-AF65-F5344CB8AC3E}">
        <p14:creationId xmlns:p14="http://schemas.microsoft.com/office/powerpoint/2010/main" val="1989976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‘Feminism and Materialism: Women and Modes of Production’ (1978), Kuhn and </a:t>
            </a:r>
            <a:r>
              <a:rPr lang="en-GB" dirty="0" err="1"/>
              <a:t>Wolpe</a:t>
            </a:r>
            <a:r>
              <a:rPr lang="en-GB" dirty="0"/>
              <a:t> present essays which set out to understand women’s social and historical situation. They use a materialist perspective to provide a systematic analysis of women’s relationship to modes of production and reproduction. </a:t>
            </a:r>
          </a:p>
          <a:p>
            <a:r>
              <a:rPr lang="en-GB" dirty="0"/>
              <a:t>•	Kuhn &amp; </a:t>
            </a:r>
            <a:r>
              <a:rPr lang="en-GB" dirty="0" err="1"/>
              <a:t>Wolpe</a:t>
            </a:r>
            <a:r>
              <a:rPr lang="en-GB" dirty="0"/>
              <a:t> write of the lack of theoretical work around the position of women around 1976 in ‘Feminism and Materialism: Women and Modes of Production’ (1978)</a:t>
            </a:r>
          </a:p>
          <a:p>
            <a:r>
              <a:rPr lang="en-GB" dirty="0"/>
              <a:t>•	Women, regardless of nationality or class homogeneous group were said to be bound by one characteristic - Oppression in all aspects of life.</a:t>
            </a:r>
          </a:p>
          <a:p>
            <a:r>
              <a:rPr lang="en-GB" dirty="0"/>
              <a:t>•	</a:t>
            </a:r>
            <a:r>
              <a:rPr lang="en-GB" dirty="0" err="1"/>
              <a:t>i.e</a:t>
            </a:r>
            <a:r>
              <a:rPr lang="en-GB" dirty="0"/>
              <a:t> ‘Mental breakdowns, discriminations in jobs, education, sexuality, dependence on men, sex-role and stereotyping.’  (Kuhn &amp; </a:t>
            </a:r>
            <a:r>
              <a:rPr lang="en-GB" dirty="0" err="1"/>
              <a:t>Wolpe</a:t>
            </a:r>
            <a:r>
              <a:rPr lang="en-GB" dirty="0"/>
              <a:t>: 1978, 1)</a:t>
            </a:r>
          </a:p>
          <a:p>
            <a:r>
              <a:rPr lang="en-GB" dirty="0"/>
              <a:t>•	A Marxist Analytical Framework is used to chart a theory of society that provides women with the ideal position when constructing society. It is argued that they considerably advance Marxist feminism as social theory. </a:t>
            </a:r>
          </a:p>
          <a:p>
            <a:r>
              <a:rPr lang="en-GB" dirty="0"/>
              <a:t>•	The lack of significance given to the inclusion of women and gender within the study of anthropology has led to a deficient understanding of the human experience as despite early female pioneers in the field, it was not until the 1970s and 1980s and the real rise of feminist anthropology that gender as a distinct area of theoretical and methodological interest took hold within the discipline (Upton 2012)</a:t>
            </a:r>
          </a:p>
        </p:txBody>
      </p:sp>
      <p:sp>
        <p:nvSpPr>
          <p:cNvPr id="4" name="Slide Number Placeholder 3"/>
          <p:cNvSpPr>
            <a:spLocks noGrp="1"/>
          </p:cNvSpPr>
          <p:nvPr>
            <p:ph type="sldNum" sz="quarter" idx="10"/>
          </p:nvPr>
        </p:nvSpPr>
        <p:spPr/>
        <p:txBody>
          <a:bodyPr/>
          <a:lstStyle/>
          <a:p>
            <a:fld id="{FBCE1D84-C15C-46B9-9C49-5BFE50760066}" type="slidenum">
              <a:rPr lang="en-GB" smtClean="0"/>
              <a:t>15</a:t>
            </a:fld>
            <a:endParaRPr lang="en-GB"/>
          </a:p>
        </p:txBody>
      </p:sp>
    </p:spTree>
    <p:extLst>
      <p:ext uri="{BB962C8B-B14F-4D97-AF65-F5344CB8AC3E}">
        <p14:creationId xmlns:p14="http://schemas.microsoft.com/office/powerpoint/2010/main" val="11334205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recently, work on gender in Anthropology included a wide range of perspectives that challenged Western assumptions of gender and women in society. It is clear that non-Western writings on gender vary due to factors such as understanding of language, religious beliefs and experiences. The study of gender is now something that we see is embedded within anthropological writings and ethnographies, as it provides a holistic view to the study of culture. </a:t>
            </a:r>
          </a:p>
          <a:p>
            <a:r>
              <a:rPr lang="en-GB" dirty="0"/>
              <a:t>•	Often, feminists concentrate specifically on the study of women in society, from women's status to roles within society. Others, focus on the domestic and the public. Feminist anthropologists and those interested in the study of gender aim to highlight social and structural, economic disparities and gender politics, the importance of language, the study of sexuality and masculinity, health and human rights.</a:t>
            </a:r>
          </a:p>
          <a:p>
            <a:r>
              <a:rPr lang="en-GB" dirty="0"/>
              <a:t>•	Virtually all early studies assumed universal sexual </a:t>
            </a:r>
            <a:r>
              <a:rPr lang="en-GB" dirty="0" err="1"/>
              <a:t>asymentry</a:t>
            </a:r>
            <a:r>
              <a:rPr lang="en-GB" dirty="0"/>
              <a:t>, the worldwide subordination of women (Ortner 1975)</a:t>
            </a:r>
          </a:p>
          <a:p>
            <a:r>
              <a:rPr lang="en-GB" dirty="0"/>
              <a:t>•	Ethnographies began to challenge the classic monographs and interpretations of gender and culture by situating women’s work at the </a:t>
            </a:r>
            <a:r>
              <a:rPr lang="en-GB" dirty="0" err="1"/>
              <a:t>center</a:t>
            </a:r>
            <a:r>
              <a:rPr lang="en-GB" dirty="0"/>
              <a:t> of anthropological study of the first scholars to distinguish between sex and gender (1935) whilst studying sex (gender) roles in Papua New Guinea. </a:t>
            </a:r>
          </a:p>
          <a:p>
            <a:r>
              <a:rPr lang="en-GB" dirty="0"/>
              <a:t>•	“From Simone de Beauvoir on, it has been accepted that, at least in the modern West, women have been the other to men’s self. Feminism has been a movement devoted to helping women become selves and subjects rather than objects and men’s others.” (Abu-</a:t>
            </a:r>
            <a:r>
              <a:rPr lang="en-GB" dirty="0" err="1"/>
              <a:t>Lughod</a:t>
            </a:r>
            <a:r>
              <a:rPr lang="en-GB" dirty="0"/>
              <a:t>: 1991, 53) (Upton 2012)</a:t>
            </a:r>
          </a:p>
        </p:txBody>
      </p:sp>
      <p:sp>
        <p:nvSpPr>
          <p:cNvPr id="4" name="Slide Number Placeholder 3"/>
          <p:cNvSpPr>
            <a:spLocks noGrp="1"/>
          </p:cNvSpPr>
          <p:nvPr>
            <p:ph type="sldNum" sz="quarter" idx="10"/>
          </p:nvPr>
        </p:nvSpPr>
        <p:spPr/>
        <p:txBody>
          <a:bodyPr/>
          <a:lstStyle/>
          <a:p>
            <a:fld id="{FBCE1D84-C15C-46B9-9C49-5BFE50760066}" type="slidenum">
              <a:rPr lang="en-GB" smtClean="0"/>
              <a:t>16</a:t>
            </a:fld>
            <a:endParaRPr lang="en-GB"/>
          </a:p>
        </p:txBody>
      </p:sp>
    </p:spTree>
    <p:extLst>
      <p:ext uri="{BB962C8B-B14F-4D97-AF65-F5344CB8AC3E}">
        <p14:creationId xmlns:p14="http://schemas.microsoft.com/office/powerpoint/2010/main" val="20048228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Frederick </a:t>
            </a:r>
            <a:r>
              <a:rPr lang="en-GB" dirty="0" err="1"/>
              <a:t>Engles</a:t>
            </a:r>
            <a:r>
              <a:rPr lang="en-GB" dirty="0"/>
              <a:t> was known for his work, along with Marx who both located the origin of Women’s oppression in the rise of class society.  </a:t>
            </a:r>
          </a:p>
          <a:p>
            <a:r>
              <a:rPr lang="en-GB" dirty="0"/>
              <a:t>•	He therefore attributed the oppression of women to shifts in the mode of production at the time of the Neolithic revolution. </a:t>
            </a:r>
          </a:p>
          <a:p>
            <a:r>
              <a:rPr lang="en-GB" dirty="0"/>
              <a:t>•	‘The Origin of the family’ was a joint effort which </a:t>
            </a:r>
            <a:r>
              <a:rPr lang="en-GB" dirty="0" err="1"/>
              <a:t>Engles</a:t>
            </a:r>
            <a:r>
              <a:rPr lang="en-GB" dirty="0"/>
              <a:t> published in 1884 after Marx’s death. </a:t>
            </a:r>
          </a:p>
          <a:p>
            <a:r>
              <a:rPr lang="en-GB" dirty="0"/>
              <a:t>•	The theory they put forward is based on Henry Morgan’s 1877 work ‘Ancient </a:t>
            </a:r>
            <a:r>
              <a:rPr lang="en-GB" dirty="0" err="1"/>
              <a:t>Soicety</a:t>
            </a:r>
            <a:r>
              <a:rPr lang="en-GB" dirty="0"/>
              <a:t>’. His study found that women in his study from upside New York, had considerable authority and lived in relative equality to men. (German 1994)</a:t>
            </a:r>
          </a:p>
        </p:txBody>
      </p:sp>
      <p:sp>
        <p:nvSpPr>
          <p:cNvPr id="4" name="Slide Number Placeholder 3"/>
          <p:cNvSpPr>
            <a:spLocks noGrp="1"/>
          </p:cNvSpPr>
          <p:nvPr>
            <p:ph type="sldNum" sz="quarter" idx="10"/>
          </p:nvPr>
        </p:nvSpPr>
        <p:spPr/>
        <p:txBody>
          <a:bodyPr/>
          <a:lstStyle/>
          <a:p>
            <a:fld id="{FBCE1D84-C15C-46B9-9C49-5BFE50760066}" type="slidenum">
              <a:rPr lang="en-GB" smtClean="0"/>
              <a:t>17</a:t>
            </a:fld>
            <a:endParaRPr lang="en-GB"/>
          </a:p>
        </p:txBody>
      </p:sp>
    </p:spTree>
    <p:extLst>
      <p:ext uri="{BB962C8B-B14F-4D97-AF65-F5344CB8AC3E}">
        <p14:creationId xmlns:p14="http://schemas.microsoft.com/office/powerpoint/2010/main" val="32295927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Benedict was interested in seeing cultural systems as working to certain personality types among different societies and focused on ethnographic studies of gender which were grounded in culture and personality studies. </a:t>
            </a:r>
          </a:p>
          <a:p>
            <a:r>
              <a:rPr lang="en-GB" dirty="0"/>
              <a:t>•	Benedict’s ideas were based firmly in Culture and Personality. </a:t>
            </a:r>
          </a:p>
          <a:p>
            <a:r>
              <a:rPr lang="en-GB" dirty="0"/>
              <a:t>•	When looking at the portion of the possible range of human behaviour within any one culture, Benedict argues that it is particular complex traits and attitudes (or ones personality) that defines the individual as a success, misfit or an outcast whilst studying </a:t>
            </a:r>
            <a:r>
              <a:rPr lang="en-GB" dirty="0" err="1"/>
              <a:t>Zuñi</a:t>
            </a:r>
            <a:r>
              <a:rPr lang="en-GB" dirty="0"/>
              <a:t>, </a:t>
            </a:r>
            <a:r>
              <a:rPr lang="en-GB" dirty="0" err="1"/>
              <a:t>Dobu</a:t>
            </a:r>
            <a:r>
              <a:rPr lang="en-GB" dirty="0"/>
              <a:t> and Kwakiutl cultures. (Benedict 1934)</a:t>
            </a:r>
          </a:p>
          <a:p>
            <a:r>
              <a:rPr lang="en-GB" dirty="0"/>
              <a:t>()</a:t>
            </a:r>
          </a:p>
        </p:txBody>
      </p:sp>
      <p:sp>
        <p:nvSpPr>
          <p:cNvPr id="4" name="Slide Number Placeholder 3"/>
          <p:cNvSpPr>
            <a:spLocks noGrp="1"/>
          </p:cNvSpPr>
          <p:nvPr>
            <p:ph type="sldNum" sz="quarter" idx="10"/>
          </p:nvPr>
        </p:nvSpPr>
        <p:spPr/>
        <p:txBody>
          <a:bodyPr/>
          <a:lstStyle/>
          <a:p>
            <a:fld id="{FBCE1D84-C15C-46B9-9C49-5BFE50760066}" type="slidenum">
              <a:rPr lang="en-GB" smtClean="0"/>
              <a:t>18</a:t>
            </a:fld>
            <a:endParaRPr lang="en-GB"/>
          </a:p>
        </p:txBody>
      </p:sp>
    </p:spTree>
    <p:extLst>
      <p:ext uri="{BB962C8B-B14F-4D97-AF65-F5344CB8AC3E}">
        <p14:creationId xmlns:p14="http://schemas.microsoft.com/office/powerpoint/2010/main" val="455391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Margaret Mead was a student of Benedict and focussed her research on the concept of biological versus cultural conditioning of individuals. This was particularly in the areas of male and female temperament and cultural constructions of male and female traits. Her work was one of the first to critique a universal assumption of biologically determined male or female traits or roles. As anthropology continued to broaden its scope and become a more comparative ethnological enterprise, Explores the relationship between culture and human </a:t>
            </a:r>
          </a:p>
          <a:p>
            <a:r>
              <a:rPr lang="en-GB" dirty="0"/>
              <a:t>nature. </a:t>
            </a:r>
          </a:p>
          <a:p>
            <a:r>
              <a:rPr lang="en-GB" dirty="0"/>
              <a:t>•	Her work influences and continues to dominate the anthropological study into male-female relations.</a:t>
            </a:r>
          </a:p>
          <a:p>
            <a:r>
              <a:rPr lang="en-GB" dirty="0"/>
              <a:t>“Many if not all of the personality traits that we have called masculine or feminine are as lightly linked to sex as clothing, the manners, and the form of head-dress that a society at a given period assigns to either sex.” (Mead, 1963: 280)</a:t>
            </a:r>
          </a:p>
        </p:txBody>
      </p:sp>
      <p:sp>
        <p:nvSpPr>
          <p:cNvPr id="4" name="Slide Number Placeholder 3"/>
          <p:cNvSpPr>
            <a:spLocks noGrp="1"/>
          </p:cNvSpPr>
          <p:nvPr>
            <p:ph type="sldNum" sz="quarter" idx="10"/>
          </p:nvPr>
        </p:nvSpPr>
        <p:spPr/>
        <p:txBody>
          <a:bodyPr/>
          <a:lstStyle/>
          <a:p>
            <a:fld id="{FBCE1D84-C15C-46B9-9C49-5BFE50760066}" type="slidenum">
              <a:rPr lang="en-GB" smtClean="0"/>
              <a:t>19</a:t>
            </a:fld>
            <a:endParaRPr lang="en-GB"/>
          </a:p>
        </p:txBody>
      </p:sp>
    </p:spTree>
    <p:extLst>
      <p:ext uri="{BB962C8B-B14F-4D97-AF65-F5344CB8AC3E}">
        <p14:creationId xmlns:p14="http://schemas.microsoft.com/office/powerpoint/2010/main" val="17547956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Simone De Beauvoir was a French philosopher, born in the early 20th </a:t>
            </a:r>
            <a:r>
              <a:rPr lang="en-GB" dirty="0" err="1"/>
              <a:t>centrury</a:t>
            </a:r>
            <a:r>
              <a:rPr lang="en-GB" dirty="0"/>
              <a:t>. </a:t>
            </a:r>
          </a:p>
          <a:p>
            <a:r>
              <a:rPr lang="en-GB" dirty="0"/>
              <a:t>•	She was known for her writings particularly ‘The Second Sex’ (1949) which was a scholarly and passionate plea for the abolition of what she called ‘The Myth of The Eternal Feminine.’</a:t>
            </a:r>
          </a:p>
          <a:p>
            <a:r>
              <a:rPr lang="en-GB" dirty="0"/>
              <a:t>•	The Second Sex gives a historical accountability of how women have been continuously placed in a disadvantaged position within society. </a:t>
            </a:r>
          </a:p>
          <a:p>
            <a:r>
              <a:rPr lang="en-GB" dirty="0"/>
              <a:t>•	Abu-</a:t>
            </a:r>
            <a:r>
              <a:rPr lang="en-GB" dirty="0" err="1"/>
              <a:t>Lughod</a:t>
            </a:r>
            <a:r>
              <a:rPr lang="en-GB" dirty="0"/>
              <a:t> argues () that since the work of De Beauvoir, it has been accepted in the West that women have been the other to men’s self. </a:t>
            </a:r>
          </a:p>
        </p:txBody>
      </p:sp>
      <p:sp>
        <p:nvSpPr>
          <p:cNvPr id="4" name="Slide Number Placeholder 3"/>
          <p:cNvSpPr>
            <a:spLocks noGrp="1"/>
          </p:cNvSpPr>
          <p:nvPr>
            <p:ph type="sldNum" sz="quarter" idx="10"/>
          </p:nvPr>
        </p:nvSpPr>
        <p:spPr/>
        <p:txBody>
          <a:bodyPr/>
          <a:lstStyle/>
          <a:p>
            <a:fld id="{FBCE1D84-C15C-46B9-9C49-5BFE50760066}" type="slidenum">
              <a:rPr lang="en-GB" smtClean="0"/>
              <a:t>20</a:t>
            </a:fld>
            <a:endParaRPr lang="en-GB"/>
          </a:p>
        </p:txBody>
      </p:sp>
    </p:spTree>
    <p:extLst>
      <p:ext uri="{BB962C8B-B14F-4D97-AF65-F5344CB8AC3E}">
        <p14:creationId xmlns:p14="http://schemas.microsoft.com/office/powerpoint/2010/main" val="41035629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Ortner presented the explanatory model for gender </a:t>
            </a:r>
            <a:r>
              <a:rPr lang="en-GB" dirty="0" err="1"/>
              <a:t>asymetry</a:t>
            </a:r>
            <a:r>
              <a:rPr lang="en-GB" dirty="0"/>
              <a:t> – based on </a:t>
            </a:r>
          </a:p>
          <a:p>
            <a:r>
              <a:rPr lang="en-GB" dirty="0"/>
              <a:t>the premise that the subordination of women is a universal and cross-cultural phenomenon.  </a:t>
            </a:r>
          </a:p>
          <a:p>
            <a:r>
              <a:rPr lang="en-GB" dirty="0"/>
              <a:t>•	‘Is female to male as nature is to culture?’ (1974) </a:t>
            </a:r>
          </a:p>
          <a:p>
            <a:r>
              <a:rPr lang="en-GB" dirty="0"/>
              <a:t>She used a structuralist approach to the question of gender equality.</a:t>
            </a:r>
          </a:p>
          <a:p>
            <a:r>
              <a:rPr lang="en-GB" dirty="0"/>
              <a:t>•	States that women have at all times been symbolically linked to nature. Nature = Inferior to culture. Thus, Females = Subordinate to males. </a:t>
            </a:r>
          </a:p>
          <a:p>
            <a:r>
              <a:rPr lang="en-GB" dirty="0"/>
              <a:t>•	Women as child bearers = creators</a:t>
            </a:r>
          </a:p>
          <a:p>
            <a:r>
              <a:rPr lang="en-GB" dirty="0"/>
              <a:t>•	Men = essentially cultural creators</a:t>
            </a:r>
          </a:p>
        </p:txBody>
      </p:sp>
      <p:sp>
        <p:nvSpPr>
          <p:cNvPr id="4" name="Slide Number Placeholder 3"/>
          <p:cNvSpPr>
            <a:spLocks noGrp="1"/>
          </p:cNvSpPr>
          <p:nvPr>
            <p:ph type="sldNum" sz="quarter" idx="10"/>
          </p:nvPr>
        </p:nvSpPr>
        <p:spPr/>
        <p:txBody>
          <a:bodyPr/>
          <a:lstStyle/>
          <a:p>
            <a:fld id="{FBCE1D84-C15C-46B9-9C49-5BFE50760066}" type="slidenum">
              <a:rPr lang="en-GB" smtClean="0"/>
              <a:t>21</a:t>
            </a:fld>
            <a:endParaRPr lang="en-GB"/>
          </a:p>
        </p:txBody>
      </p:sp>
    </p:spTree>
    <p:extLst>
      <p:ext uri="{BB962C8B-B14F-4D97-AF65-F5344CB8AC3E}">
        <p14:creationId xmlns:p14="http://schemas.microsoft.com/office/powerpoint/2010/main" val="15987376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study of gender is vital within the humanities and social sciences and as anthropologists we have a duty to highlight ongoing developments in society. </a:t>
            </a:r>
          </a:p>
          <a:p>
            <a:r>
              <a:rPr lang="en-GB" dirty="0"/>
              <a:t>The motion I have presented today is one that I believe is essential to the continuing development of anthropology of gender. If we are able to understand that gender is socially constructed, we will be able to move forwards in studying and understanding the various genders that exist within societies.</a:t>
            </a:r>
          </a:p>
        </p:txBody>
      </p:sp>
      <p:sp>
        <p:nvSpPr>
          <p:cNvPr id="4" name="Slide Number Placeholder 3"/>
          <p:cNvSpPr>
            <a:spLocks noGrp="1"/>
          </p:cNvSpPr>
          <p:nvPr>
            <p:ph type="sldNum" sz="quarter" idx="10"/>
          </p:nvPr>
        </p:nvSpPr>
        <p:spPr/>
        <p:txBody>
          <a:bodyPr/>
          <a:lstStyle/>
          <a:p>
            <a:fld id="{FBCE1D84-C15C-46B9-9C49-5BFE50760066}" type="slidenum">
              <a:rPr lang="en-GB" smtClean="0"/>
              <a:t>22</a:t>
            </a:fld>
            <a:endParaRPr lang="en-GB"/>
          </a:p>
        </p:txBody>
      </p:sp>
    </p:spTree>
    <p:extLst>
      <p:ext uri="{BB962C8B-B14F-4D97-AF65-F5344CB8AC3E}">
        <p14:creationId xmlns:p14="http://schemas.microsoft.com/office/powerpoint/2010/main" val="20194899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has looked at gender as a social construct. </a:t>
            </a:r>
          </a:p>
          <a:p>
            <a:r>
              <a:rPr lang="en-GB" dirty="0"/>
              <a:t>We have considered the importance of defining sex and gender whilst considering the implications of gender identity, enculturation and cultural expectations on the study of gender. </a:t>
            </a:r>
          </a:p>
          <a:p>
            <a:r>
              <a:rPr lang="en-GB" dirty="0"/>
              <a:t>Examples of gender identity in various societies and minority groups have been taken into account. </a:t>
            </a:r>
          </a:p>
          <a:p>
            <a:r>
              <a:rPr lang="en-GB" dirty="0"/>
              <a:t>We have considered the development of gender studies within Anthropology, particularly when looking at the Anthropology of women and Anthropology and feminism. </a:t>
            </a:r>
          </a:p>
          <a:p>
            <a:r>
              <a:rPr lang="en-GB" dirty="0"/>
              <a:t>And I have given </a:t>
            </a:r>
          </a:p>
          <a:p>
            <a:r>
              <a:rPr lang="en-GB" dirty="0"/>
              <a:t>It is with hope that it is clear that once clear gender definitions are established within the discipline with the evidence provided, gender can be considered a social construct.</a:t>
            </a:r>
          </a:p>
        </p:txBody>
      </p:sp>
      <p:sp>
        <p:nvSpPr>
          <p:cNvPr id="4" name="Slide Number Placeholder 3"/>
          <p:cNvSpPr>
            <a:spLocks noGrp="1"/>
          </p:cNvSpPr>
          <p:nvPr>
            <p:ph type="sldNum" sz="quarter" idx="10"/>
          </p:nvPr>
        </p:nvSpPr>
        <p:spPr/>
        <p:txBody>
          <a:bodyPr/>
          <a:lstStyle/>
          <a:p>
            <a:fld id="{FBCE1D84-C15C-46B9-9C49-5BFE50760066}" type="slidenum">
              <a:rPr lang="en-GB" smtClean="0"/>
              <a:t>23</a:t>
            </a:fld>
            <a:endParaRPr lang="en-GB"/>
          </a:p>
        </p:txBody>
      </p:sp>
    </p:spTree>
    <p:extLst>
      <p:ext uri="{BB962C8B-B14F-4D97-AF65-F5344CB8AC3E}">
        <p14:creationId xmlns:p14="http://schemas.microsoft.com/office/powerpoint/2010/main" val="1103254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A3B88-B930-4F27-BB96-699B458AA1B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080EF2-02C2-4A68-BDAA-15FA6D1E9D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5005BD-8E04-42C8-8897-ABF127480D22}"/>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5" name="Footer Placeholder 4">
            <a:extLst>
              <a:ext uri="{FF2B5EF4-FFF2-40B4-BE49-F238E27FC236}">
                <a16:creationId xmlns:a16="http://schemas.microsoft.com/office/drawing/2014/main" id="{C6C3BB0C-5E8D-486B-B5BB-A02C8E46AC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C0BD7B-300F-4D23-B554-C72D520A47B0}"/>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71593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373AE-2C5C-4E76-BF65-6F57CB24A6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8A880E-9DD9-4E9E-9B07-C3D357FB13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57A55F-79A3-40AB-80A8-D297F7FF4913}"/>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5" name="Footer Placeholder 4">
            <a:extLst>
              <a:ext uri="{FF2B5EF4-FFF2-40B4-BE49-F238E27FC236}">
                <a16:creationId xmlns:a16="http://schemas.microsoft.com/office/drawing/2014/main" id="{A41E1787-E58F-423E-AA7F-F6D3103C1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36F377-EEE8-484E-90E3-8336B6953E39}"/>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3450538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841BC-3644-4C36-B425-9B1DF74778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F1ECB9-1BEA-4E38-B087-01FAA6B0E5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745BC01-B789-499A-885C-D7B91F36A8B7}"/>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5" name="Footer Placeholder 4">
            <a:extLst>
              <a:ext uri="{FF2B5EF4-FFF2-40B4-BE49-F238E27FC236}">
                <a16:creationId xmlns:a16="http://schemas.microsoft.com/office/drawing/2014/main" id="{EADB6B32-7AB8-4123-A971-6A0F1E28DC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E9BD6-979A-4C19-9C1D-E905EB238EFB}"/>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1302217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BA68-6518-443E-9758-636D5C71BD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D3EA66-F7DF-4403-A396-2BA77A326A7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B2EC5B0-AFE9-4E41-8E9B-32F41184150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475A1AB-7D53-4C9F-8660-954EF721EF2E}"/>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6" name="Footer Placeholder 5">
            <a:extLst>
              <a:ext uri="{FF2B5EF4-FFF2-40B4-BE49-F238E27FC236}">
                <a16:creationId xmlns:a16="http://schemas.microsoft.com/office/drawing/2014/main" id="{36CFB832-E347-4433-A20F-268873A302D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A65B33-E839-4214-9750-1840AB854AC4}"/>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2079801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A6EA-D323-4C6E-996D-0A068A0167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9E753D-8003-40CC-A995-86155DF4AD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AE2541A-AF74-42C6-BF5C-207E86A3034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268302-5289-4BF3-A93F-190C2AA105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FE5B4B92-EE68-4E8D-A91C-13C42032F4D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A38F98-B073-4900-BDE1-807982FB816C}"/>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8" name="Footer Placeholder 7">
            <a:extLst>
              <a:ext uri="{FF2B5EF4-FFF2-40B4-BE49-F238E27FC236}">
                <a16:creationId xmlns:a16="http://schemas.microsoft.com/office/drawing/2014/main" id="{B01B08C9-6137-4AD1-AF7A-C820B1E94E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E1FFC8-1205-4673-B8E6-2845370941D9}"/>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2504071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3285-5B70-4856-A9AA-9E125D29347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46BB63-C441-4292-9596-555D38F31A5A}"/>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4" name="Footer Placeholder 3">
            <a:extLst>
              <a:ext uri="{FF2B5EF4-FFF2-40B4-BE49-F238E27FC236}">
                <a16:creationId xmlns:a16="http://schemas.microsoft.com/office/drawing/2014/main" id="{13B39584-C371-48DD-B553-E9CB6876A40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AFC92A-A4F0-4C71-BBAE-1789C8D7CE82}"/>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3902442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DAB8EE-A0B0-4F94-A55D-C22A575207B7}"/>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3" name="Footer Placeholder 2">
            <a:extLst>
              <a:ext uri="{FF2B5EF4-FFF2-40B4-BE49-F238E27FC236}">
                <a16:creationId xmlns:a16="http://schemas.microsoft.com/office/drawing/2014/main" id="{3FD3D900-6DE3-4D01-B2C8-A72DBEB4E7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700771-9EE4-47DF-A74A-1CE9393649BA}"/>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191400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3CBBC-14E7-47EC-8A86-2E042BCC36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4F009D-9D89-418C-91C9-D50FB17619A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4EB01E-A143-487D-A2A3-F22947F049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7939B-A9F1-472C-87DB-DD53F913931A}"/>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6" name="Footer Placeholder 5">
            <a:extLst>
              <a:ext uri="{FF2B5EF4-FFF2-40B4-BE49-F238E27FC236}">
                <a16:creationId xmlns:a16="http://schemas.microsoft.com/office/drawing/2014/main" id="{53719364-DA85-4EB4-AEE7-5189EA889C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CAD30E-16D1-44AC-8895-0D38AA374D51}"/>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1379078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ABFC-00FF-45DB-A1B7-3CE6A3A8B2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53835A-D86D-47FA-88F0-B2988C2FCD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4CADCA5-BBDD-4AE6-9470-9FFC6F6B7C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0A9086C-C71D-4809-BAF4-52D508863FD3}"/>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6" name="Footer Placeholder 5">
            <a:extLst>
              <a:ext uri="{FF2B5EF4-FFF2-40B4-BE49-F238E27FC236}">
                <a16:creationId xmlns:a16="http://schemas.microsoft.com/office/drawing/2014/main" id="{95D68961-2CDF-4A95-8899-985AD02760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248FBD-9A48-4C0C-8839-5309F45D6C0C}"/>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18578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51B3E-DE88-493C-BCCE-5EC03B640B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BF688-E2D0-413C-AD27-14FC2D69783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B0D1F-13A1-4E51-8150-FD0574C4434F}"/>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5" name="Footer Placeholder 4">
            <a:extLst>
              <a:ext uri="{FF2B5EF4-FFF2-40B4-BE49-F238E27FC236}">
                <a16:creationId xmlns:a16="http://schemas.microsoft.com/office/drawing/2014/main" id="{90C3FDBE-F377-4976-8C01-6AB2FC3098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D6B1FA-993A-40A1-B80E-606E83CD6263}"/>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1933356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CF11940-04EF-40A2-9072-E942D405B1C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CCA0A-9BE2-43F1-B23C-1161E7D139B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F20320-0EC2-475C-828A-EC9D5EF844BB}"/>
              </a:ext>
            </a:extLst>
          </p:cNvPr>
          <p:cNvSpPr>
            <a:spLocks noGrp="1"/>
          </p:cNvSpPr>
          <p:nvPr>
            <p:ph type="dt" sz="half" idx="10"/>
          </p:nvPr>
        </p:nvSpPr>
        <p:spPr/>
        <p:txBody>
          <a:bodyPr/>
          <a:lstStyle/>
          <a:p>
            <a:fld id="{EA23FD7D-D28D-41B7-852B-AB360BCE812E}" type="datetimeFigureOut">
              <a:rPr lang="en-GB" smtClean="0"/>
              <a:t>14/12/2017</a:t>
            </a:fld>
            <a:endParaRPr lang="en-GB"/>
          </a:p>
        </p:txBody>
      </p:sp>
      <p:sp>
        <p:nvSpPr>
          <p:cNvPr id="5" name="Footer Placeholder 4">
            <a:extLst>
              <a:ext uri="{FF2B5EF4-FFF2-40B4-BE49-F238E27FC236}">
                <a16:creationId xmlns:a16="http://schemas.microsoft.com/office/drawing/2014/main" id="{84CA119C-5B3E-4551-85D4-188CBBE48E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5DC8E1-125C-4954-8E95-1ACD044C12A0}"/>
              </a:ext>
            </a:extLst>
          </p:cNvPr>
          <p:cNvSpPr>
            <a:spLocks noGrp="1"/>
          </p:cNvSpPr>
          <p:nvPr>
            <p:ph type="sldNum" sz="quarter" idx="12"/>
          </p:nvPr>
        </p:nvSpPr>
        <p:spPr/>
        <p:txBody>
          <a:bodyPr/>
          <a:lstStyle/>
          <a:p>
            <a:fld id="{A3C7DDA0-6BCD-4B65-89C5-60CF46CFD4C9}" type="slidenum">
              <a:rPr lang="en-GB" smtClean="0"/>
              <a:t>‹#›</a:t>
            </a:fld>
            <a:endParaRPr lang="en-GB"/>
          </a:p>
        </p:txBody>
      </p:sp>
    </p:spTree>
    <p:extLst>
      <p:ext uri="{BB962C8B-B14F-4D97-AF65-F5344CB8AC3E}">
        <p14:creationId xmlns:p14="http://schemas.microsoft.com/office/powerpoint/2010/main" val="35919113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EA1186-09A6-4B0C-BC3C-B533E733B0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9531B5-1364-4DAE-8621-02C2F478CFB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C9D53A-07F5-418C-A062-FDB552117D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23FD7D-D28D-41B7-852B-AB360BCE812E}" type="datetimeFigureOut">
              <a:rPr lang="en-GB" smtClean="0"/>
              <a:t>14/12/2017</a:t>
            </a:fld>
            <a:endParaRPr lang="en-GB"/>
          </a:p>
        </p:txBody>
      </p:sp>
      <p:sp>
        <p:nvSpPr>
          <p:cNvPr id="5" name="Footer Placeholder 4">
            <a:extLst>
              <a:ext uri="{FF2B5EF4-FFF2-40B4-BE49-F238E27FC236}">
                <a16:creationId xmlns:a16="http://schemas.microsoft.com/office/drawing/2014/main" id="{556472EA-81D6-4F69-A4AC-E461544155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260228-5EF3-4321-BD8D-7A5B2725B7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C7DDA0-6BCD-4B65-89C5-60CF46CFD4C9}" type="slidenum">
              <a:rPr lang="en-GB" smtClean="0"/>
              <a:t>‹#›</a:t>
            </a:fld>
            <a:endParaRPr lang="en-GB"/>
          </a:p>
        </p:txBody>
      </p:sp>
    </p:spTree>
    <p:extLst>
      <p:ext uri="{BB962C8B-B14F-4D97-AF65-F5344CB8AC3E}">
        <p14:creationId xmlns:p14="http://schemas.microsoft.com/office/powerpoint/2010/main" val="2489566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ritannica.com/topic/Zuni"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9061-BFF6-4D07-B7E9-479981202C4B}"/>
              </a:ext>
            </a:extLst>
          </p:cNvPr>
          <p:cNvSpPr>
            <a:spLocks noGrp="1"/>
          </p:cNvSpPr>
          <p:nvPr>
            <p:ph type="ctrTitle"/>
          </p:nvPr>
        </p:nvSpPr>
        <p:spPr>
          <a:xfrm>
            <a:off x="1523999" y="1052026"/>
            <a:ext cx="8812697" cy="1147836"/>
          </a:xfrm>
        </p:spPr>
        <p:txBody>
          <a:bodyPr>
            <a:normAutofit fontScale="90000"/>
          </a:bodyPr>
          <a:lstStyle/>
          <a:p>
            <a:r>
              <a:rPr lang="en-GB" dirty="0">
                <a:latin typeface="Calibri" panose="020F0502020204030204" pitchFamily="34" charset="0"/>
              </a:rPr>
              <a:t>Gender is a Social Construct</a:t>
            </a:r>
            <a:br>
              <a:rPr lang="en-GB" dirty="0">
                <a:latin typeface="Calibri" panose="020F0502020204030204" pitchFamily="34" charset="0"/>
              </a:rPr>
            </a:br>
            <a:endParaRPr lang="en-GB" dirty="0">
              <a:latin typeface="Calibri" panose="020F0502020204030204" pitchFamily="34" charset="0"/>
            </a:endParaRPr>
          </a:p>
        </p:txBody>
      </p:sp>
      <p:pic>
        <p:nvPicPr>
          <p:cNvPr id="7" name="Picture 6">
            <a:extLst>
              <a:ext uri="{FF2B5EF4-FFF2-40B4-BE49-F238E27FC236}">
                <a16:creationId xmlns:a16="http://schemas.microsoft.com/office/drawing/2014/main" id="{48A1D371-6D55-4CF8-B7D1-1C27226279AC}"/>
              </a:ext>
            </a:extLst>
          </p:cNvPr>
          <p:cNvPicPr>
            <a:picLocks noChangeAspect="1"/>
          </p:cNvPicPr>
          <p:nvPr/>
        </p:nvPicPr>
        <p:blipFill>
          <a:blip r:embed="rId2"/>
          <a:stretch>
            <a:fillRect/>
          </a:stretch>
        </p:blipFill>
        <p:spPr>
          <a:xfrm>
            <a:off x="2834357" y="2014750"/>
            <a:ext cx="6190373" cy="4130772"/>
          </a:xfrm>
          <a:prstGeom prst="rect">
            <a:avLst/>
          </a:prstGeom>
        </p:spPr>
      </p:pic>
    </p:spTree>
    <p:extLst>
      <p:ext uri="{BB962C8B-B14F-4D97-AF65-F5344CB8AC3E}">
        <p14:creationId xmlns:p14="http://schemas.microsoft.com/office/powerpoint/2010/main" val="1261773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BB8CF-B30B-463B-9335-B0F0039DA8D8}"/>
              </a:ext>
            </a:extLst>
          </p:cNvPr>
          <p:cNvSpPr>
            <a:spLocks noGrp="1"/>
          </p:cNvSpPr>
          <p:nvPr>
            <p:ph type="title"/>
          </p:nvPr>
        </p:nvSpPr>
        <p:spPr/>
        <p:txBody>
          <a:bodyPr/>
          <a:lstStyle/>
          <a:p>
            <a:r>
              <a:rPr lang="en-GB" dirty="0"/>
              <a:t>Aims and Objectives</a:t>
            </a:r>
          </a:p>
        </p:txBody>
      </p:sp>
      <p:sp>
        <p:nvSpPr>
          <p:cNvPr id="5" name="Content Placeholder 4">
            <a:extLst>
              <a:ext uri="{FF2B5EF4-FFF2-40B4-BE49-F238E27FC236}">
                <a16:creationId xmlns:a16="http://schemas.microsoft.com/office/drawing/2014/main" id="{F8B0B531-DB46-4381-A550-EB0E0BE71502}"/>
              </a:ext>
            </a:extLst>
          </p:cNvPr>
          <p:cNvSpPr>
            <a:spLocks noGrp="1"/>
          </p:cNvSpPr>
          <p:nvPr>
            <p:ph idx="1"/>
          </p:nvPr>
        </p:nvSpPr>
        <p:spPr/>
        <p:txBody>
          <a:bodyPr/>
          <a:lstStyle/>
          <a:p>
            <a:r>
              <a:rPr lang="en-GB" u="sng" dirty="0"/>
              <a:t>Aims</a:t>
            </a:r>
            <a:r>
              <a:rPr lang="en-GB" dirty="0"/>
              <a:t> - to critically assess the concept that gender is a social construct.</a:t>
            </a:r>
          </a:p>
          <a:p>
            <a:r>
              <a:rPr lang="en-GB" u="sng" dirty="0"/>
              <a:t>Objectives</a:t>
            </a:r>
            <a:r>
              <a:rPr lang="en-GB" dirty="0"/>
              <a:t> - This will be achieved by looking at what constitutes gender, sex and gender, gender and identity and the ideology of gender. </a:t>
            </a:r>
          </a:p>
          <a:p>
            <a:r>
              <a:rPr lang="en-GB" dirty="0"/>
              <a:t>I will study at the third gender in South Asia, feminism and also scholars who have contributed to the development of gender as a subdiscipline within anthropology.</a:t>
            </a:r>
          </a:p>
          <a:p>
            <a:endParaRPr lang="en-GB" dirty="0"/>
          </a:p>
        </p:txBody>
      </p:sp>
    </p:spTree>
    <p:extLst>
      <p:ext uri="{BB962C8B-B14F-4D97-AF65-F5344CB8AC3E}">
        <p14:creationId xmlns:p14="http://schemas.microsoft.com/office/powerpoint/2010/main" val="2189502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E60C1-8994-4A60-88F5-641DDC5214F8}"/>
              </a:ext>
            </a:extLst>
          </p:cNvPr>
          <p:cNvSpPr>
            <a:spLocks noGrp="1"/>
          </p:cNvSpPr>
          <p:nvPr>
            <p:ph type="title"/>
          </p:nvPr>
        </p:nvSpPr>
        <p:spPr/>
        <p:txBody>
          <a:bodyPr/>
          <a:lstStyle/>
          <a:p>
            <a:r>
              <a:rPr lang="en-GB" u="sng" dirty="0"/>
              <a:t>Gender vs Sex</a:t>
            </a:r>
          </a:p>
        </p:txBody>
      </p:sp>
      <p:sp>
        <p:nvSpPr>
          <p:cNvPr id="3" name="Content Placeholder 2">
            <a:extLst>
              <a:ext uri="{FF2B5EF4-FFF2-40B4-BE49-F238E27FC236}">
                <a16:creationId xmlns:a16="http://schemas.microsoft.com/office/drawing/2014/main" id="{4F92A18A-9470-4379-A894-C226574A7D3E}"/>
              </a:ext>
            </a:extLst>
          </p:cNvPr>
          <p:cNvSpPr>
            <a:spLocks noGrp="1"/>
          </p:cNvSpPr>
          <p:nvPr>
            <p:ph idx="1"/>
          </p:nvPr>
        </p:nvSpPr>
        <p:spPr/>
        <p:txBody>
          <a:bodyPr>
            <a:normAutofit/>
          </a:bodyPr>
          <a:lstStyle/>
          <a:p>
            <a:pPr marL="0" indent="0">
              <a:buNone/>
            </a:pPr>
            <a:r>
              <a:rPr lang="en-GB" b="1" dirty="0"/>
              <a:t>Sex</a:t>
            </a:r>
            <a:r>
              <a:rPr lang="en-GB" dirty="0"/>
              <a:t> - </a:t>
            </a:r>
            <a:r>
              <a:rPr lang="en-GB" i="1" dirty="0"/>
              <a:t>“Refers to the biological attribute of being male and female.” </a:t>
            </a:r>
          </a:p>
          <a:p>
            <a:pPr marL="0" indent="0">
              <a:buNone/>
            </a:pPr>
            <a:endParaRPr lang="en-GB" dirty="0"/>
          </a:p>
          <a:p>
            <a:pPr marL="0" indent="0">
              <a:buNone/>
            </a:pPr>
            <a:r>
              <a:rPr lang="en-GB" b="1" dirty="0"/>
              <a:t>Gender</a:t>
            </a:r>
            <a:r>
              <a:rPr lang="en-GB" dirty="0"/>
              <a:t> - </a:t>
            </a:r>
            <a:r>
              <a:rPr lang="en-GB" i="1" dirty="0"/>
              <a:t>“Refers to the socially constructed attributes of being male or female, or of femininity and masculinity. Women and men are treated unequally on the basis of the fact (of) their sex.”</a:t>
            </a:r>
          </a:p>
          <a:p>
            <a:pPr marL="0" indent="0">
              <a:buNone/>
            </a:pPr>
            <a:endParaRPr lang="en-GB" dirty="0"/>
          </a:p>
          <a:p>
            <a:pPr marL="0" indent="0">
              <a:buNone/>
            </a:pPr>
            <a:r>
              <a:rPr lang="en-GB" sz="2400" dirty="0"/>
              <a:t>Women’s organization in Dhaka, Bangladesh </a:t>
            </a:r>
          </a:p>
          <a:p>
            <a:pPr marL="0" indent="0">
              <a:buNone/>
            </a:pPr>
            <a:r>
              <a:rPr lang="en-GB" sz="1200" dirty="0"/>
              <a:t>http://www.law.hku.hk/hrportal/wp-content/uploads/file/Session4.pdf</a:t>
            </a:r>
          </a:p>
        </p:txBody>
      </p:sp>
      <p:pic>
        <p:nvPicPr>
          <p:cNvPr id="4" name="Picture 3">
            <a:extLst>
              <a:ext uri="{FF2B5EF4-FFF2-40B4-BE49-F238E27FC236}">
                <a16:creationId xmlns:a16="http://schemas.microsoft.com/office/drawing/2014/main" id="{182A7C3C-BAA8-4906-AB00-AC8658ED5545}"/>
              </a:ext>
            </a:extLst>
          </p:cNvPr>
          <p:cNvPicPr>
            <a:picLocks noChangeAspect="1"/>
          </p:cNvPicPr>
          <p:nvPr/>
        </p:nvPicPr>
        <p:blipFill>
          <a:blip r:embed="rId3"/>
          <a:stretch>
            <a:fillRect/>
          </a:stretch>
        </p:blipFill>
        <p:spPr>
          <a:xfrm>
            <a:off x="7005711" y="4299693"/>
            <a:ext cx="4348089" cy="1877270"/>
          </a:xfrm>
          <a:prstGeom prst="rect">
            <a:avLst/>
          </a:prstGeom>
        </p:spPr>
      </p:pic>
    </p:spTree>
    <p:extLst>
      <p:ext uri="{BB962C8B-B14F-4D97-AF65-F5344CB8AC3E}">
        <p14:creationId xmlns:p14="http://schemas.microsoft.com/office/powerpoint/2010/main" val="1969426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1D40B-FBC0-4238-8FF7-7C1E1B079E89}"/>
              </a:ext>
            </a:extLst>
          </p:cNvPr>
          <p:cNvSpPr>
            <a:spLocks noGrp="1"/>
          </p:cNvSpPr>
          <p:nvPr>
            <p:ph type="title"/>
          </p:nvPr>
        </p:nvSpPr>
        <p:spPr/>
        <p:txBody>
          <a:bodyPr/>
          <a:lstStyle/>
          <a:p>
            <a:r>
              <a:rPr lang="en-GB" dirty="0"/>
              <a:t>The World Health Organisation</a:t>
            </a:r>
          </a:p>
        </p:txBody>
      </p:sp>
      <p:sp>
        <p:nvSpPr>
          <p:cNvPr id="3" name="Content Placeholder 2">
            <a:extLst>
              <a:ext uri="{FF2B5EF4-FFF2-40B4-BE49-F238E27FC236}">
                <a16:creationId xmlns:a16="http://schemas.microsoft.com/office/drawing/2014/main" id="{89BEF7A2-0950-4A1B-982B-39EB8C128483}"/>
              </a:ext>
            </a:extLst>
          </p:cNvPr>
          <p:cNvSpPr>
            <a:spLocks noGrp="1"/>
          </p:cNvSpPr>
          <p:nvPr>
            <p:ph idx="1"/>
          </p:nvPr>
        </p:nvSpPr>
        <p:spPr/>
        <p:txBody>
          <a:bodyPr>
            <a:normAutofit fontScale="92500"/>
          </a:bodyPr>
          <a:lstStyle/>
          <a:p>
            <a:pPr marL="0" indent="0">
              <a:buNone/>
            </a:pPr>
            <a:r>
              <a:rPr lang="en-GB" i="1" dirty="0"/>
              <a:t>“</a:t>
            </a:r>
            <a:r>
              <a:rPr lang="en-GB" b="1" i="1" dirty="0"/>
              <a:t>Gender</a:t>
            </a:r>
            <a:r>
              <a:rPr lang="en-GB" i="1" dirty="0"/>
              <a:t> refers to the socially constructed characteristics of women and men – such as norms, roles and relationships of and between groups of women and men. It varies from society to society and can be changed. The concept of gender includes five important elements: relational, hierarchical, historical, contextual and institutional. While most people are born either male or female, they are taught appropriate norms and behaviours.”</a:t>
            </a:r>
          </a:p>
          <a:p>
            <a:pPr marL="0" indent="0">
              <a:buNone/>
            </a:pPr>
            <a:endParaRPr lang="en-GB" dirty="0"/>
          </a:p>
          <a:p>
            <a:pPr marL="0" indent="0">
              <a:buNone/>
            </a:pPr>
            <a:r>
              <a:rPr lang="en-GB" b="1" dirty="0"/>
              <a:t>Sex -</a:t>
            </a:r>
            <a:r>
              <a:rPr lang="en-GB" dirty="0"/>
              <a:t> </a:t>
            </a:r>
            <a:r>
              <a:rPr lang="en-GB" i="1" dirty="0"/>
              <a:t>“The different biological and physiological characteristics of males and females, such as reproductive organs, chromosomes, hormones, etc.”</a:t>
            </a:r>
          </a:p>
          <a:p>
            <a:pPr marL="0" indent="0">
              <a:buNone/>
            </a:pPr>
            <a:r>
              <a:rPr lang="en-GB" sz="1300" dirty="0"/>
              <a:t>http://www.who.int/gender-equity-rights/understanding/gender-definition/en/</a:t>
            </a:r>
          </a:p>
          <a:p>
            <a:endParaRPr lang="en-GB" dirty="0"/>
          </a:p>
        </p:txBody>
      </p:sp>
    </p:spTree>
    <p:extLst>
      <p:ext uri="{BB962C8B-B14F-4D97-AF65-F5344CB8AC3E}">
        <p14:creationId xmlns:p14="http://schemas.microsoft.com/office/powerpoint/2010/main" val="4115771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B014-7B3E-4A0A-98E1-4ACB8E374631}"/>
              </a:ext>
            </a:extLst>
          </p:cNvPr>
          <p:cNvSpPr>
            <a:spLocks noGrp="1"/>
          </p:cNvSpPr>
          <p:nvPr>
            <p:ph type="title"/>
          </p:nvPr>
        </p:nvSpPr>
        <p:spPr/>
        <p:txBody>
          <a:bodyPr/>
          <a:lstStyle/>
          <a:p>
            <a:r>
              <a:rPr lang="en-GB" dirty="0"/>
              <a:t>Gender Identity</a:t>
            </a:r>
          </a:p>
        </p:txBody>
      </p:sp>
      <p:sp>
        <p:nvSpPr>
          <p:cNvPr id="3" name="Content Placeholder 2">
            <a:extLst>
              <a:ext uri="{FF2B5EF4-FFF2-40B4-BE49-F238E27FC236}">
                <a16:creationId xmlns:a16="http://schemas.microsoft.com/office/drawing/2014/main" id="{02F4BC40-6F2C-4F58-B362-C1CAF555F1CB}"/>
              </a:ext>
            </a:extLst>
          </p:cNvPr>
          <p:cNvSpPr>
            <a:spLocks noGrp="1"/>
          </p:cNvSpPr>
          <p:nvPr>
            <p:ph idx="1"/>
          </p:nvPr>
        </p:nvSpPr>
        <p:spPr/>
        <p:txBody>
          <a:bodyPr/>
          <a:lstStyle/>
          <a:p>
            <a:r>
              <a:rPr lang="en-GB" dirty="0"/>
              <a:t>Enculturation – Male and Female</a:t>
            </a:r>
          </a:p>
          <a:p>
            <a:pPr marL="0" indent="0">
              <a:buNone/>
            </a:pPr>
            <a:endParaRPr lang="en-GB" dirty="0"/>
          </a:p>
          <a:p>
            <a:r>
              <a:rPr lang="en-GB" dirty="0"/>
              <a:t>Cultural expectations of what it means to be </a:t>
            </a:r>
          </a:p>
          <a:p>
            <a:pPr marL="0" indent="0">
              <a:buNone/>
            </a:pPr>
            <a:r>
              <a:rPr lang="en-GB" dirty="0"/>
              <a:t>male or female </a:t>
            </a:r>
          </a:p>
          <a:p>
            <a:pPr marL="0" indent="0">
              <a:buNone/>
            </a:pPr>
            <a:endParaRPr lang="en-GB" dirty="0"/>
          </a:p>
          <a:p>
            <a:r>
              <a:rPr lang="en-GB" dirty="0"/>
              <a:t>Culture influences how we identify gender</a:t>
            </a:r>
          </a:p>
          <a:p>
            <a:pPr marL="0" indent="0">
              <a:buNone/>
            </a:pPr>
            <a:r>
              <a:rPr lang="en-GB" dirty="0"/>
              <a:t> and also influences our gender</a:t>
            </a:r>
          </a:p>
          <a:p>
            <a:endParaRPr lang="en-GB" dirty="0"/>
          </a:p>
        </p:txBody>
      </p:sp>
      <p:pic>
        <p:nvPicPr>
          <p:cNvPr id="4" name="Picture 3">
            <a:extLst>
              <a:ext uri="{FF2B5EF4-FFF2-40B4-BE49-F238E27FC236}">
                <a16:creationId xmlns:a16="http://schemas.microsoft.com/office/drawing/2014/main" id="{1F77A083-08AF-47E7-8727-14F6CC692D62}"/>
              </a:ext>
            </a:extLst>
          </p:cNvPr>
          <p:cNvPicPr>
            <a:picLocks noChangeAspect="1"/>
          </p:cNvPicPr>
          <p:nvPr/>
        </p:nvPicPr>
        <p:blipFill>
          <a:blip r:embed="rId3"/>
          <a:stretch>
            <a:fillRect/>
          </a:stretch>
        </p:blipFill>
        <p:spPr>
          <a:xfrm>
            <a:off x="7624689" y="1165888"/>
            <a:ext cx="4228125" cy="4252565"/>
          </a:xfrm>
          <a:prstGeom prst="rect">
            <a:avLst/>
          </a:prstGeom>
        </p:spPr>
      </p:pic>
    </p:spTree>
    <p:extLst>
      <p:ext uri="{BB962C8B-B14F-4D97-AF65-F5344CB8AC3E}">
        <p14:creationId xmlns:p14="http://schemas.microsoft.com/office/powerpoint/2010/main" val="271973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CE72A-6756-4960-98E2-1FEF8106CEBC}"/>
              </a:ext>
            </a:extLst>
          </p:cNvPr>
          <p:cNvSpPr>
            <a:spLocks noGrp="1"/>
          </p:cNvSpPr>
          <p:nvPr>
            <p:ph type="title"/>
          </p:nvPr>
        </p:nvSpPr>
        <p:spPr/>
        <p:txBody>
          <a:bodyPr/>
          <a:lstStyle/>
          <a:p>
            <a:r>
              <a:rPr lang="en-GB" u="sng" dirty="0"/>
              <a:t>Gender: An Introduction</a:t>
            </a:r>
          </a:p>
        </p:txBody>
      </p:sp>
      <p:sp>
        <p:nvSpPr>
          <p:cNvPr id="3" name="Content Placeholder 2">
            <a:extLst>
              <a:ext uri="{FF2B5EF4-FFF2-40B4-BE49-F238E27FC236}">
                <a16:creationId xmlns:a16="http://schemas.microsoft.com/office/drawing/2014/main" id="{96A6B30A-AEE2-4503-B108-8644B00F9F52}"/>
              </a:ext>
            </a:extLst>
          </p:cNvPr>
          <p:cNvSpPr>
            <a:spLocks noGrp="1"/>
          </p:cNvSpPr>
          <p:nvPr>
            <p:ph idx="1"/>
          </p:nvPr>
        </p:nvSpPr>
        <p:spPr/>
        <p:txBody>
          <a:bodyPr>
            <a:normAutofit fontScale="77500" lnSpcReduction="20000"/>
          </a:bodyPr>
          <a:lstStyle/>
          <a:p>
            <a:pPr marL="0" indent="0">
              <a:buNone/>
            </a:pPr>
            <a:r>
              <a:rPr lang="en-GB" dirty="0"/>
              <a:t>What do we mean when we talk about gender as Anthropologists?</a:t>
            </a:r>
          </a:p>
          <a:p>
            <a:pPr marL="0" indent="0">
              <a:buNone/>
            </a:pPr>
            <a:r>
              <a:rPr lang="en-GB" dirty="0"/>
              <a:t>Is it a fluid, non-binary concept or something that is biologically or culturally constructed?</a:t>
            </a:r>
          </a:p>
          <a:p>
            <a:pPr marL="0" indent="0">
              <a:buNone/>
            </a:pPr>
            <a:endParaRPr lang="en-GB" dirty="0"/>
          </a:p>
          <a:p>
            <a:pPr marL="0" indent="0">
              <a:buNone/>
            </a:pPr>
            <a:r>
              <a:rPr lang="en-GB" i="1" dirty="0"/>
              <a:t>“One is not born, but, rather, becomes a woman.” </a:t>
            </a:r>
            <a:r>
              <a:rPr lang="en-GB" dirty="0"/>
              <a:t>De Beauvoir (1956)</a:t>
            </a:r>
          </a:p>
          <a:p>
            <a:pPr marL="0" indent="0">
              <a:buNone/>
            </a:pPr>
            <a:endParaRPr lang="en-GB" dirty="0"/>
          </a:p>
          <a:p>
            <a:pPr marL="0" indent="0">
              <a:buNone/>
            </a:pPr>
            <a:r>
              <a:rPr lang="en-GB" dirty="0"/>
              <a:t> </a:t>
            </a:r>
            <a:r>
              <a:rPr lang="en-GB" i="1" dirty="0"/>
              <a:t>“Hundreds of distinct societies around the globe have their own long-established traditions for third, fourth, fifth, or more genders.” </a:t>
            </a:r>
            <a:r>
              <a:rPr lang="en-GB" dirty="0"/>
              <a:t>(</a:t>
            </a:r>
            <a:r>
              <a:rPr lang="en-GB" dirty="0" err="1"/>
              <a:t>Diavlo</a:t>
            </a:r>
            <a:r>
              <a:rPr lang="en-GB" dirty="0"/>
              <a:t>: 2017)</a:t>
            </a:r>
          </a:p>
          <a:p>
            <a:pPr marL="0" indent="0">
              <a:buNone/>
            </a:pPr>
            <a:endParaRPr lang="en-GB" dirty="0"/>
          </a:p>
          <a:p>
            <a:pPr marL="0" indent="0">
              <a:buNone/>
            </a:pPr>
            <a:r>
              <a:rPr lang="en-GB" u="sng" dirty="0"/>
              <a:t>Gender Identity</a:t>
            </a:r>
          </a:p>
          <a:p>
            <a:pPr marL="0" indent="0">
              <a:buNone/>
            </a:pPr>
            <a:endParaRPr lang="en-GB" dirty="0"/>
          </a:p>
          <a:p>
            <a:pPr marL="0" indent="0">
              <a:buNone/>
            </a:pPr>
            <a:r>
              <a:rPr lang="en-GB" dirty="0"/>
              <a:t>Genderless		Transgender		Third Gender		Genderqueer</a:t>
            </a:r>
          </a:p>
          <a:p>
            <a:pPr marL="0" indent="0">
              <a:buNone/>
            </a:pPr>
            <a:r>
              <a:rPr lang="en-GB" dirty="0"/>
              <a:t>	Bigender	Binary Gender	Cisgender	Gender-Fluid</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4124376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E8F9E-41EF-4EDB-AB94-66DB3AB85D59}"/>
              </a:ext>
            </a:extLst>
          </p:cNvPr>
          <p:cNvSpPr>
            <a:spLocks noGrp="1"/>
          </p:cNvSpPr>
          <p:nvPr>
            <p:ph type="title"/>
          </p:nvPr>
        </p:nvSpPr>
        <p:spPr/>
        <p:txBody>
          <a:bodyPr/>
          <a:lstStyle/>
          <a:p>
            <a:r>
              <a:rPr lang="en-GB" dirty="0"/>
              <a:t>Gender</a:t>
            </a:r>
          </a:p>
        </p:txBody>
      </p:sp>
      <p:sp>
        <p:nvSpPr>
          <p:cNvPr id="3" name="Content Placeholder 2">
            <a:extLst>
              <a:ext uri="{FF2B5EF4-FFF2-40B4-BE49-F238E27FC236}">
                <a16:creationId xmlns:a16="http://schemas.microsoft.com/office/drawing/2014/main" id="{8210B3B0-42CC-4597-A488-1991D1907E42}"/>
              </a:ext>
            </a:extLst>
          </p:cNvPr>
          <p:cNvSpPr>
            <a:spLocks noGrp="1"/>
          </p:cNvSpPr>
          <p:nvPr>
            <p:ph idx="1"/>
          </p:nvPr>
        </p:nvSpPr>
        <p:spPr/>
        <p:txBody>
          <a:bodyPr>
            <a:normAutofit/>
          </a:bodyPr>
          <a:lstStyle/>
          <a:p>
            <a:r>
              <a:rPr lang="en-GB" dirty="0"/>
              <a:t>According to a recent sex survey carried out by Queensland University of Technology (QUT) there are 33 gender identities which Australians use to identify themselves. (Sullivan 2016)</a:t>
            </a:r>
          </a:p>
          <a:p>
            <a:endParaRPr lang="en-GB" dirty="0"/>
          </a:p>
          <a:p>
            <a:endParaRPr lang="en-GB" dirty="0"/>
          </a:p>
          <a:p>
            <a:endParaRPr lang="en-GB" dirty="0"/>
          </a:p>
          <a:p>
            <a:endParaRPr lang="en-GB" dirty="0"/>
          </a:p>
          <a:p>
            <a:pPr marL="0" indent="0">
              <a:buNone/>
            </a:pPr>
            <a:endParaRPr lang="en-GB" dirty="0"/>
          </a:p>
          <a:p>
            <a:pPr marL="0" indent="0">
              <a:buNone/>
            </a:pPr>
            <a:r>
              <a:rPr lang="en-GB" dirty="0"/>
              <a:t>“Which of the following terms do you feel best describes your gender?”</a:t>
            </a:r>
          </a:p>
          <a:p>
            <a:endParaRPr lang="en-GB" dirty="0"/>
          </a:p>
        </p:txBody>
      </p:sp>
      <p:pic>
        <p:nvPicPr>
          <p:cNvPr id="4" name="Picture 3">
            <a:extLst>
              <a:ext uri="{FF2B5EF4-FFF2-40B4-BE49-F238E27FC236}">
                <a16:creationId xmlns:a16="http://schemas.microsoft.com/office/drawing/2014/main" id="{12AC3CFA-FE3F-4E89-BA5D-828899C57C4E}"/>
              </a:ext>
            </a:extLst>
          </p:cNvPr>
          <p:cNvPicPr>
            <a:picLocks noChangeAspect="1"/>
          </p:cNvPicPr>
          <p:nvPr/>
        </p:nvPicPr>
        <p:blipFill>
          <a:blip r:embed="rId3"/>
          <a:stretch>
            <a:fillRect/>
          </a:stretch>
        </p:blipFill>
        <p:spPr>
          <a:xfrm>
            <a:off x="3081388" y="3148070"/>
            <a:ext cx="4896422" cy="2448211"/>
          </a:xfrm>
          <a:prstGeom prst="rect">
            <a:avLst/>
          </a:prstGeom>
        </p:spPr>
      </p:pic>
    </p:spTree>
    <p:extLst>
      <p:ext uri="{BB962C8B-B14F-4D97-AF65-F5344CB8AC3E}">
        <p14:creationId xmlns:p14="http://schemas.microsoft.com/office/powerpoint/2010/main" val="2549556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4A368C-A663-4C23-A01F-4CC11AC6364B}"/>
              </a:ext>
            </a:extLst>
          </p:cNvPr>
          <p:cNvSpPr>
            <a:spLocks noGrp="1"/>
          </p:cNvSpPr>
          <p:nvPr>
            <p:ph idx="1"/>
          </p:nvPr>
        </p:nvSpPr>
        <p:spPr>
          <a:xfrm>
            <a:off x="692425" y="596348"/>
            <a:ext cx="10677939" cy="5804451"/>
          </a:xfrm>
        </p:spPr>
        <p:txBody>
          <a:bodyPr>
            <a:normAutofit fontScale="25000" lnSpcReduction="20000"/>
          </a:bodyPr>
          <a:lstStyle/>
          <a:p>
            <a:r>
              <a:rPr lang="en-GB" sz="8000" b="1" dirty="0"/>
              <a:t>Woman:</a:t>
            </a:r>
            <a:r>
              <a:rPr lang="en-GB" sz="8000" dirty="0"/>
              <a:t> A person born as a female, and who identifies as female.</a:t>
            </a:r>
          </a:p>
          <a:p>
            <a:r>
              <a:rPr lang="en-GB" sz="8000" b="1" dirty="0"/>
              <a:t>Man: </a:t>
            </a:r>
            <a:r>
              <a:rPr lang="en-GB" sz="8000" dirty="0"/>
              <a:t>A person born as a male, and who identifies as a male.</a:t>
            </a:r>
          </a:p>
          <a:p>
            <a:r>
              <a:rPr lang="en-GB" sz="8000" b="1" dirty="0"/>
              <a:t>Transgender Man: </a:t>
            </a:r>
            <a:r>
              <a:rPr lang="en-GB" sz="8000" dirty="0"/>
              <a:t>A person who was assigned female at birth, but now identifies as a man. Some trans people choose to undergo gender reassignment surgery. Others prefer not to, but still identify as a different gender.</a:t>
            </a:r>
          </a:p>
          <a:p>
            <a:r>
              <a:rPr lang="en-GB" sz="8000" b="1" dirty="0"/>
              <a:t>Transgender Woman:</a:t>
            </a:r>
            <a:r>
              <a:rPr lang="en-GB" sz="8000" dirty="0"/>
              <a:t> A person who was assigned male at birth, but who identifies as a woman. As above, some trans people choose to undergo gender reassignment surgery. Others prefer not to, but still identify as a different gender.</a:t>
            </a:r>
          </a:p>
          <a:p>
            <a:r>
              <a:rPr lang="en-GB" sz="8000" b="1" dirty="0"/>
              <a:t>Trans person:</a:t>
            </a:r>
            <a:r>
              <a:rPr lang="en-GB" sz="8000" dirty="0"/>
              <a:t> This can mean transsexual or transgender. A transsexual is a person who emotionally and psychologically feels that they belong to the opposite sex.</a:t>
            </a:r>
          </a:p>
          <a:p>
            <a:r>
              <a:rPr lang="en-GB" sz="8000" b="1" dirty="0"/>
              <a:t>Trans Man:</a:t>
            </a:r>
            <a:r>
              <a:rPr lang="en-GB" sz="8000" dirty="0"/>
              <a:t> A trans man is someone who was assigned female at birth, but now identifies as a man.</a:t>
            </a:r>
          </a:p>
          <a:p>
            <a:r>
              <a:rPr lang="en-GB" sz="8000" b="1" dirty="0"/>
              <a:t>Trans Woman:</a:t>
            </a:r>
            <a:r>
              <a:rPr lang="en-GB" sz="8000" dirty="0"/>
              <a:t> A person who was assigned male at birth, but who identifies as a woman</a:t>
            </a:r>
          </a:p>
          <a:p>
            <a:r>
              <a:rPr lang="en-GB" sz="8000" b="1" dirty="0"/>
              <a:t>Female to Male:</a:t>
            </a:r>
            <a:r>
              <a:rPr lang="en-GB" sz="8000" dirty="0"/>
              <a:t> This term is often abbreviated to ‘FTM’ and refers to a transsexual or a transgender man.</a:t>
            </a:r>
          </a:p>
          <a:p>
            <a:r>
              <a:rPr lang="en-GB" sz="8000" b="1" dirty="0"/>
              <a:t>Male to Female:</a:t>
            </a:r>
            <a:r>
              <a:rPr lang="en-GB" sz="8000" dirty="0"/>
              <a:t> This term is often abbreviated to ‘FTM’ and refers to a transsexual or a transgender female.</a:t>
            </a:r>
          </a:p>
          <a:p>
            <a:r>
              <a:rPr lang="en-GB" sz="8000" b="1" dirty="0"/>
              <a:t>Transsexual:</a:t>
            </a:r>
            <a:r>
              <a:rPr lang="en-GB" sz="8000" dirty="0"/>
              <a:t> A person who emotionally and psychologically feels that they belong to the opposite sex. Transsexuals are people who transition from one sex to another, usually through dress, hormone therapy, etc.</a:t>
            </a:r>
          </a:p>
          <a:p>
            <a:r>
              <a:rPr lang="en-GB" sz="8000" b="1" dirty="0"/>
              <a:t>Cisgender:</a:t>
            </a:r>
            <a:r>
              <a:rPr lang="en-GB" sz="8000" dirty="0"/>
              <a:t> A person who identifies with the gender of which they were born. For example, if someone is born as a female and identifies as a woman.</a:t>
            </a:r>
          </a:p>
          <a:p>
            <a:endParaRPr lang="en-GB" dirty="0"/>
          </a:p>
        </p:txBody>
      </p:sp>
    </p:spTree>
    <p:extLst>
      <p:ext uri="{BB962C8B-B14F-4D97-AF65-F5344CB8AC3E}">
        <p14:creationId xmlns:p14="http://schemas.microsoft.com/office/powerpoint/2010/main" val="21422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738794-A2BF-4B33-89F8-D76EA2E653A2}"/>
              </a:ext>
            </a:extLst>
          </p:cNvPr>
          <p:cNvSpPr>
            <a:spLocks noGrp="1"/>
          </p:cNvSpPr>
          <p:nvPr>
            <p:ph idx="1"/>
          </p:nvPr>
        </p:nvSpPr>
        <p:spPr>
          <a:xfrm>
            <a:off x="838200" y="609600"/>
            <a:ext cx="10515600" cy="5567363"/>
          </a:xfrm>
        </p:spPr>
        <p:txBody>
          <a:bodyPr>
            <a:normAutofit fontScale="25000" lnSpcReduction="20000"/>
          </a:bodyPr>
          <a:lstStyle/>
          <a:p>
            <a:r>
              <a:rPr lang="en-GB" sz="8000" b="1" dirty="0"/>
              <a:t>Cis Female:</a:t>
            </a:r>
            <a:r>
              <a:rPr lang="en-GB" sz="8000" dirty="0"/>
              <a:t> Cis is short for cisgender. So a cisgender female is a female who identifies as a woman.</a:t>
            </a:r>
          </a:p>
          <a:p>
            <a:r>
              <a:rPr lang="en-GB" sz="8000" b="1" dirty="0"/>
              <a:t>Cis Male: </a:t>
            </a:r>
            <a:r>
              <a:rPr lang="en-GB" sz="8000" dirty="0"/>
              <a:t>Cis is short for cisgender. A cisgender male is a male who identifies as a man.</a:t>
            </a:r>
            <a:endParaRPr lang="en-GB" sz="8000" b="1" dirty="0"/>
          </a:p>
          <a:p>
            <a:r>
              <a:rPr lang="en-GB" sz="8000" b="1" dirty="0"/>
              <a:t>Gender Non-Conforming:</a:t>
            </a:r>
            <a:r>
              <a:rPr lang="en-GB" sz="8000" dirty="0"/>
              <a:t> A person who does not identify with either the male of female genders.</a:t>
            </a:r>
          </a:p>
          <a:p>
            <a:r>
              <a:rPr lang="en-GB" sz="8000" b="1" dirty="0"/>
              <a:t>None Gender: </a:t>
            </a:r>
            <a:r>
              <a:rPr lang="en-GB" sz="8000" dirty="0"/>
              <a:t>A person who does not identify with any gender in particular.</a:t>
            </a:r>
          </a:p>
          <a:p>
            <a:r>
              <a:rPr lang="en-GB" sz="8000" b="1" dirty="0"/>
              <a:t>Non-Binary:</a:t>
            </a:r>
            <a:r>
              <a:rPr lang="en-GB" sz="8000" dirty="0"/>
              <a:t> A person who does not identify entirely with either the female or male genders. They may identify somewhere on a spectrum.</a:t>
            </a:r>
          </a:p>
          <a:p>
            <a:r>
              <a:rPr lang="en-GB" sz="8000" b="1" dirty="0" err="1"/>
              <a:t>Neutrois</a:t>
            </a:r>
            <a:r>
              <a:rPr lang="en-GB" sz="8000" b="1" dirty="0"/>
              <a:t>:</a:t>
            </a:r>
            <a:r>
              <a:rPr lang="en-GB" sz="8000" dirty="0"/>
              <a:t> </a:t>
            </a:r>
            <a:r>
              <a:rPr lang="en-GB" sz="8000" dirty="0" err="1"/>
              <a:t>Neutrois</a:t>
            </a:r>
            <a:r>
              <a:rPr lang="en-GB" sz="8000" dirty="0"/>
              <a:t> is a non-binary gender identity which is considered to be a neutral or null gender.</a:t>
            </a:r>
          </a:p>
          <a:p>
            <a:r>
              <a:rPr lang="en-GB" sz="8000" b="1" dirty="0"/>
              <a:t>Genderfluid:</a:t>
            </a:r>
            <a:r>
              <a:rPr lang="en-GB" sz="8000" dirty="0"/>
              <a:t> A person who does not identify entirely with either the female or male genders. </a:t>
            </a:r>
            <a:r>
              <a:rPr lang="en-GB" sz="8000" b="1" dirty="0"/>
              <a:t>Genderqueer:</a:t>
            </a:r>
            <a:r>
              <a:rPr lang="en-GB" sz="8000" dirty="0"/>
              <a:t> An overarching term used to describe people who do not identify exclusively as either male or female.</a:t>
            </a:r>
          </a:p>
          <a:p>
            <a:r>
              <a:rPr lang="en-GB" sz="8000" b="1" dirty="0" err="1"/>
              <a:t>Demigender</a:t>
            </a:r>
            <a:r>
              <a:rPr lang="en-GB" sz="8000" b="1" dirty="0"/>
              <a:t>:</a:t>
            </a:r>
            <a:r>
              <a:rPr lang="en-GB" sz="8000" dirty="0"/>
              <a:t> This term, (demi means half) is an umbrella term for nonbinary gender identities that have a partial connection to a certain gender.</a:t>
            </a:r>
          </a:p>
          <a:p>
            <a:r>
              <a:rPr lang="en-GB" sz="8000" b="1" dirty="0" err="1"/>
              <a:t>Demigirl</a:t>
            </a:r>
            <a:r>
              <a:rPr lang="en-GB" sz="8000" b="1" dirty="0"/>
              <a:t>:</a:t>
            </a:r>
            <a:r>
              <a:rPr lang="en-GB" sz="8000" dirty="0"/>
              <a:t> A person (can also be called a </a:t>
            </a:r>
            <a:r>
              <a:rPr lang="en-GB" sz="8000" dirty="0" err="1"/>
              <a:t>demiwoman</a:t>
            </a:r>
            <a:r>
              <a:rPr lang="en-GB" sz="8000" dirty="0"/>
              <a:t> or a </a:t>
            </a:r>
            <a:r>
              <a:rPr lang="en-GB" sz="8000" dirty="0" err="1"/>
              <a:t>demifemale</a:t>
            </a:r>
            <a:r>
              <a:rPr lang="en-GB" sz="8000" dirty="0"/>
              <a:t>) who identifies partially with being a woman or has feminine characteristics. They may have been assigned female as birth, but they could also have been born as a male.</a:t>
            </a:r>
          </a:p>
          <a:p>
            <a:r>
              <a:rPr lang="en-GB" sz="8000" b="1" dirty="0" err="1"/>
              <a:t>Demiboy</a:t>
            </a:r>
            <a:r>
              <a:rPr lang="en-GB" sz="8000" b="1" dirty="0"/>
              <a:t>:</a:t>
            </a:r>
            <a:r>
              <a:rPr lang="en-GB" sz="8000" dirty="0"/>
              <a:t> A person (can also be called a </a:t>
            </a:r>
            <a:r>
              <a:rPr lang="en-GB" sz="8000" dirty="0" err="1"/>
              <a:t>demiman</a:t>
            </a:r>
            <a:r>
              <a:rPr lang="en-GB" sz="8000" dirty="0"/>
              <a:t> or </a:t>
            </a:r>
            <a:r>
              <a:rPr lang="en-GB" sz="8000" dirty="0" err="1"/>
              <a:t>demimale</a:t>
            </a:r>
            <a:r>
              <a:rPr lang="en-GB" sz="8000" dirty="0"/>
              <a:t>) who identifies partially with being a man or masculine characteristics. They may have been assigned male at birth, but they could also have been born as a female.</a:t>
            </a:r>
          </a:p>
          <a:p>
            <a:r>
              <a:rPr lang="en-GB" sz="8000" b="1" dirty="0"/>
              <a:t>Agender:</a:t>
            </a:r>
            <a:r>
              <a:rPr lang="en-GB" sz="8000" dirty="0"/>
              <a:t> This literally means ‘without gender’, so a person who doesn’t identify with any gender.</a:t>
            </a:r>
          </a:p>
          <a:p>
            <a:endParaRPr lang="en-GB" dirty="0"/>
          </a:p>
        </p:txBody>
      </p:sp>
    </p:spTree>
    <p:extLst>
      <p:ext uri="{BB962C8B-B14F-4D97-AF65-F5344CB8AC3E}">
        <p14:creationId xmlns:p14="http://schemas.microsoft.com/office/powerpoint/2010/main" val="2965776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2ED327-CA27-4764-8305-38D2BAFD2C46}"/>
              </a:ext>
            </a:extLst>
          </p:cNvPr>
          <p:cNvSpPr>
            <a:spLocks noGrp="1"/>
          </p:cNvSpPr>
          <p:nvPr>
            <p:ph idx="1"/>
          </p:nvPr>
        </p:nvSpPr>
        <p:spPr>
          <a:xfrm>
            <a:off x="718930" y="619677"/>
            <a:ext cx="10515600" cy="5847384"/>
          </a:xfrm>
        </p:spPr>
        <p:txBody>
          <a:bodyPr>
            <a:normAutofit fontScale="70000" lnSpcReduction="20000"/>
          </a:bodyPr>
          <a:lstStyle/>
          <a:p>
            <a:r>
              <a:rPr lang="en-GB" b="1" dirty="0"/>
              <a:t>Intergender:</a:t>
            </a:r>
            <a:r>
              <a:rPr lang="en-GB" dirty="0"/>
              <a:t> Intergender people have a gender identity that is in the middle between the binary genders of female and male, and may be a mix of both.</a:t>
            </a:r>
          </a:p>
          <a:p>
            <a:r>
              <a:rPr lang="en-GB" b="1" dirty="0"/>
              <a:t>Intersex:</a:t>
            </a:r>
            <a:r>
              <a:rPr lang="en-GB" dirty="0"/>
              <a:t> A person who is born with the reproductive anatomy of both a man and a woman. For example, they might appear to be female on the outside, but have mostly male-typical anatomy on the inside. These people were previously referred to as hermaphrodites, but that term is considered rude and outdated.</a:t>
            </a:r>
          </a:p>
          <a:p>
            <a:r>
              <a:rPr lang="en-GB" b="1" dirty="0"/>
              <a:t>Pangender:</a:t>
            </a:r>
            <a:r>
              <a:rPr lang="en-GB" dirty="0"/>
              <a:t> A person who identifies as more than one gender.</a:t>
            </a:r>
          </a:p>
          <a:p>
            <a:r>
              <a:rPr lang="en-GB" b="1" dirty="0" err="1"/>
              <a:t>Poligender</a:t>
            </a:r>
            <a:r>
              <a:rPr lang="en-GB" b="1" dirty="0"/>
              <a:t>:</a:t>
            </a:r>
            <a:r>
              <a:rPr lang="en-GB" dirty="0"/>
              <a:t> Translates to ‘many genders’. A person who identifies as more than one gender.</a:t>
            </a:r>
          </a:p>
          <a:p>
            <a:r>
              <a:rPr lang="en-GB" b="1" dirty="0"/>
              <a:t>Omnigender:</a:t>
            </a:r>
            <a:r>
              <a:rPr lang="en-GB" dirty="0"/>
              <a:t> Translates to ‘all genders’. A person who identifies as more than one gender.</a:t>
            </a:r>
          </a:p>
          <a:p>
            <a:r>
              <a:rPr lang="en-GB" b="1" dirty="0"/>
              <a:t>Bigender:</a:t>
            </a:r>
            <a:r>
              <a:rPr lang="en-GB" dirty="0"/>
              <a:t> Translates to ‘two genders’. A person who identifies as both male and female genders. Some bigender people have two distinct male and female personas.</a:t>
            </a:r>
          </a:p>
          <a:p>
            <a:r>
              <a:rPr lang="en-GB" b="1" dirty="0"/>
              <a:t>Androgyne:</a:t>
            </a:r>
            <a:r>
              <a:rPr lang="en-GB" dirty="0"/>
              <a:t> A person who doesn’t identify with either gender. They are both feminine and masculine.</a:t>
            </a:r>
          </a:p>
          <a:p>
            <a:r>
              <a:rPr lang="en-GB" b="1" dirty="0"/>
              <a:t>Androgyny: </a:t>
            </a:r>
            <a:r>
              <a:rPr lang="en-GB" dirty="0"/>
              <a:t>The combination of masculine and feminine characteristics. Androgyny can apply to many things - someone’s gender identity, sexual identity, and even fashion.</a:t>
            </a:r>
          </a:p>
          <a:p>
            <a:r>
              <a:rPr lang="en-GB" b="1" dirty="0"/>
              <a:t>Third Gender:</a:t>
            </a:r>
            <a:r>
              <a:rPr lang="en-GB" dirty="0"/>
              <a:t> People who identify as neither a man nor a woman. Some cultures refer to some of their people by a third gender. For example, in </a:t>
            </a:r>
            <a:r>
              <a:rPr lang="en-GB" dirty="0" err="1"/>
              <a:t>Samoafa’afafines</a:t>
            </a:r>
            <a:r>
              <a:rPr lang="en-GB" dirty="0"/>
              <a:t> are male at birth, but if a family had more boys than girls and needed more women to help with housework, they male children would be raised as a </a:t>
            </a:r>
            <a:r>
              <a:rPr lang="en-GB" dirty="0" err="1"/>
              <a:t>fa’afafine</a:t>
            </a:r>
            <a:r>
              <a:rPr lang="en-GB" dirty="0"/>
              <a:t>.</a:t>
            </a:r>
          </a:p>
          <a:p>
            <a:r>
              <a:rPr lang="en-GB" b="1" dirty="0"/>
              <a:t>Trigender:</a:t>
            </a:r>
            <a:r>
              <a:rPr lang="en-GB" dirty="0"/>
              <a:t> Translates to three genders. A person who shifts between the male, female and third genders.</a:t>
            </a:r>
          </a:p>
          <a:p>
            <a:endParaRPr lang="en-GB" dirty="0"/>
          </a:p>
        </p:txBody>
      </p:sp>
    </p:spTree>
    <p:extLst>
      <p:ext uri="{BB962C8B-B14F-4D97-AF65-F5344CB8AC3E}">
        <p14:creationId xmlns:p14="http://schemas.microsoft.com/office/powerpoint/2010/main" val="218294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9F6A6-8F75-4B2C-898B-37E46D755609}"/>
              </a:ext>
            </a:extLst>
          </p:cNvPr>
          <p:cNvSpPr>
            <a:spLocks noGrp="1"/>
          </p:cNvSpPr>
          <p:nvPr>
            <p:ph type="title"/>
          </p:nvPr>
        </p:nvSpPr>
        <p:spPr/>
        <p:txBody>
          <a:bodyPr/>
          <a:lstStyle/>
          <a:p>
            <a:r>
              <a:rPr lang="en-GB" u="sng" dirty="0"/>
              <a:t>Hijras: The Third Gender</a:t>
            </a:r>
          </a:p>
        </p:txBody>
      </p:sp>
      <p:sp>
        <p:nvSpPr>
          <p:cNvPr id="4" name="Text Placeholder 6">
            <a:extLst>
              <a:ext uri="{FF2B5EF4-FFF2-40B4-BE49-F238E27FC236}">
                <a16:creationId xmlns:a16="http://schemas.microsoft.com/office/drawing/2014/main" id="{E0FB986C-2856-439A-A281-2D8E10378331}"/>
              </a:ext>
            </a:extLst>
          </p:cNvPr>
          <p:cNvSpPr>
            <a:spLocks noGrp="1"/>
          </p:cNvSpPr>
          <p:nvPr>
            <p:ph idx="1"/>
          </p:nvPr>
        </p:nvSpPr>
        <p:spPr>
          <a:xfrm>
            <a:off x="838200" y="1825625"/>
            <a:ext cx="10515600" cy="4351338"/>
          </a:xfrm>
        </p:spPr>
        <p:txBody>
          <a:bodyPr>
            <a:normAutofit/>
          </a:bodyPr>
          <a:lstStyle/>
          <a:p>
            <a:r>
              <a:rPr lang="en-GB" sz="2600" i="1" dirty="0"/>
              <a:t>Hijra</a:t>
            </a:r>
            <a:r>
              <a:rPr lang="en-GB" sz="2600" dirty="0"/>
              <a:t> is a term used in South Asia to describe </a:t>
            </a:r>
          </a:p>
          <a:p>
            <a:pPr marL="0" indent="0">
              <a:buNone/>
            </a:pPr>
            <a:r>
              <a:rPr lang="en-GB" sz="2600" dirty="0"/>
              <a:t>transgender individuals who are born male. </a:t>
            </a:r>
          </a:p>
          <a:p>
            <a:r>
              <a:rPr lang="en-GB" sz="2600" dirty="0"/>
              <a:t>As India’s transgender minority, they face </a:t>
            </a:r>
          </a:p>
          <a:p>
            <a:pPr marL="0" indent="0">
              <a:buNone/>
            </a:pPr>
            <a:r>
              <a:rPr lang="en-GB" sz="2600" dirty="0"/>
              <a:t>discrimination, violence and harassment. </a:t>
            </a:r>
          </a:p>
          <a:p>
            <a:r>
              <a:rPr lang="en-GB" sz="2600" dirty="0"/>
              <a:t>The Supreme Court of India recognised hijras as a legally designated third gender in 2014.</a:t>
            </a:r>
          </a:p>
          <a:p>
            <a:r>
              <a:rPr lang="en-GB" sz="2600" dirty="0"/>
              <a:t>Eunuchs are celebrated in sacred Hindu texts such as the Mahabharata and the Kama Sutra.</a:t>
            </a:r>
          </a:p>
          <a:p>
            <a:pPr marL="0" indent="0">
              <a:buNone/>
            </a:pPr>
            <a:endParaRPr lang="en-GB" sz="1200" dirty="0"/>
          </a:p>
          <a:p>
            <a:pPr marL="0" indent="0">
              <a:buNone/>
            </a:pPr>
            <a:r>
              <a:rPr lang="en-GB" sz="1200" dirty="0"/>
              <a:t>(</a:t>
            </a:r>
            <a:r>
              <a:rPr lang="en-GB" sz="1200" dirty="0" err="1"/>
              <a:t>Khaleeli</a:t>
            </a:r>
            <a:r>
              <a:rPr lang="en-GB" sz="1200" dirty="0">
                <a:latin typeface="Calibri" panose="020F0502020204030204" pitchFamily="34" charset="0"/>
              </a:rPr>
              <a:t> 2014 and </a:t>
            </a:r>
            <a:r>
              <a:rPr lang="en-GB" sz="1200" dirty="0" err="1">
                <a:latin typeface="Calibri" panose="020F0502020204030204" pitchFamily="34" charset="0"/>
              </a:rPr>
              <a:t>Diavlo</a:t>
            </a:r>
            <a:r>
              <a:rPr lang="en-GB" sz="1200" dirty="0">
                <a:latin typeface="Calibri" panose="020F0502020204030204" pitchFamily="34" charset="0"/>
              </a:rPr>
              <a:t> 2017)</a:t>
            </a:r>
            <a:endParaRPr lang="en-GB" sz="1200" b="1" dirty="0"/>
          </a:p>
          <a:p>
            <a:endParaRPr lang="en-GB" sz="2600" dirty="0"/>
          </a:p>
          <a:p>
            <a:endParaRPr lang="en-GB" dirty="0"/>
          </a:p>
        </p:txBody>
      </p:sp>
      <p:pic>
        <p:nvPicPr>
          <p:cNvPr id="5" name="Picture 4">
            <a:extLst>
              <a:ext uri="{FF2B5EF4-FFF2-40B4-BE49-F238E27FC236}">
                <a16:creationId xmlns:a16="http://schemas.microsoft.com/office/drawing/2014/main" id="{3E7715C8-FB8D-479C-86EA-73D8FEAF5735}"/>
              </a:ext>
            </a:extLst>
          </p:cNvPr>
          <p:cNvPicPr>
            <a:picLocks noChangeAspect="1"/>
          </p:cNvPicPr>
          <p:nvPr/>
        </p:nvPicPr>
        <p:blipFill>
          <a:blip r:embed="rId3"/>
          <a:stretch>
            <a:fillRect/>
          </a:stretch>
        </p:blipFill>
        <p:spPr>
          <a:xfrm>
            <a:off x="7499056" y="681037"/>
            <a:ext cx="3854744" cy="2569829"/>
          </a:xfrm>
          <a:prstGeom prst="rect">
            <a:avLst/>
          </a:prstGeom>
        </p:spPr>
      </p:pic>
    </p:spTree>
    <p:extLst>
      <p:ext uri="{BB962C8B-B14F-4D97-AF65-F5344CB8AC3E}">
        <p14:creationId xmlns:p14="http://schemas.microsoft.com/office/powerpoint/2010/main" val="143019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CFFE-445C-46D5-AFEE-AD566C426397}"/>
              </a:ext>
            </a:extLst>
          </p:cNvPr>
          <p:cNvSpPr>
            <a:spLocks noGrp="1"/>
          </p:cNvSpPr>
          <p:nvPr>
            <p:ph type="title"/>
          </p:nvPr>
        </p:nvSpPr>
        <p:spPr/>
        <p:txBody>
          <a:bodyPr/>
          <a:lstStyle/>
          <a:p>
            <a:r>
              <a:rPr lang="en-GB" u="sng" dirty="0"/>
              <a:t>Hijras: The Third Gender</a:t>
            </a:r>
          </a:p>
        </p:txBody>
      </p:sp>
      <p:sp>
        <p:nvSpPr>
          <p:cNvPr id="3" name="Content Placeholder 2">
            <a:extLst>
              <a:ext uri="{FF2B5EF4-FFF2-40B4-BE49-F238E27FC236}">
                <a16:creationId xmlns:a16="http://schemas.microsoft.com/office/drawing/2014/main" id="{418B1504-C4A4-471F-9446-72ABF3198EE2}"/>
              </a:ext>
            </a:extLst>
          </p:cNvPr>
          <p:cNvSpPr>
            <a:spLocks noGrp="1"/>
          </p:cNvSpPr>
          <p:nvPr>
            <p:ph idx="1"/>
          </p:nvPr>
        </p:nvSpPr>
        <p:spPr>
          <a:xfrm>
            <a:off x="838200" y="1718642"/>
            <a:ext cx="10515600" cy="4351338"/>
          </a:xfrm>
        </p:spPr>
        <p:txBody>
          <a:bodyPr>
            <a:normAutofit/>
          </a:bodyPr>
          <a:lstStyle/>
          <a:p>
            <a:r>
              <a:rPr lang="en-GB" sz="2700" dirty="0"/>
              <a:t>One of the oldest and best-known </a:t>
            </a:r>
          </a:p>
          <a:p>
            <a:pPr marL="0" indent="0">
              <a:buNone/>
            </a:pPr>
            <a:r>
              <a:rPr lang="en-GB" sz="2700" dirty="0"/>
              <a:t>documented examples of gender variance. </a:t>
            </a:r>
          </a:p>
          <a:p>
            <a:r>
              <a:rPr lang="en-GB" sz="2700" dirty="0"/>
              <a:t>The British introduced a law in 1897 that</a:t>
            </a:r>
          </a:p>
          <a:p>
            <a:pPr marL="0" indent="0">
              <a:buNone/>
            </a:pPr>
            <a:r>
              <a:rPr lang="en-GB" sz="2700" dirty="0"/>
              <a:t>classed all eunuchs as criminals. </a:t>
            </a:r>
          </a:p>
          <a:p>
            <a:r>
              <a:rPr lang="en-GB" sz="2700" dirty="0"/>
              <a:t>many Hijras have been ostracised for cross dressing or for being intersex. </a:t>
            </a:r>
          </a:p>
          <a:p>
            <a:r>
              <a:rPr lang="en-GB" sz="2700" dirty="0"/>
              <a:t>This forced them to form their own communities.</a:t>
            </a:r>
          </a:p>
          <a:p>
            <a:r>
              <a:rPr lang="en-GB" sz="2700" dirty="0"/>
              <a:t>Use a secret language known as Hijra Farsi.</a:t>
            </a:r>
          </a:p>
          <a:p>
            <a:r>
              <a:rPr lang="en-GB" sz="2700" dirty="0"/>
              <a:t>In Indian politics, </a:t>
            </a:r>
            <a:r>
              <a:rPr lang="en-GB" sz="2700" i="1" dirty="0"/>
              <a:t>“hijra”</a:t>
            </a:r>
            <a:r>
              <a:rPr lang="en-GB" sz="2700" dirty="0"/>
              <a:t> is still used as a public insult.</a:t>
            </a:r>
          </a:p>
          <a:p>
            <a:pPr marL="0" indent="0">
              <a:buNone/>
            </a:pPr>
            <a:r>
              <a:rPr lang="en-GB" sz="1300" dirty="0"/>
              <a:t>(</a:t>
            </a:r>
            <a:r>
              <a:rPr lang="en-GB" sz="1300" dirty="0" err="1"/>
              <a:t>Khaleeli</a:t>
            </a:r>
            <a:r>
              <a:rPr lang="en-GB" sz="1300" dirty="0">
                <a:latin typeface="Calibri" panose="020F0502020204030204" pitchFamily="34" charset="0"/>
              </a:rPr>
              <a:t> 2014 and </a:t>
            </a:r>
            <a:r>
              <a:rPr lang="en-GB" sz="1300" dirty="0" err="1">
                <a:latin typeface="Calibri" panose="020F0502020204030204" pitchFamily="34" charset="0"/>
              </a:rPr>
              <a:t>Diavlo</a:t>
            </a:r>
            <a:r>
              <a:rPr lang="en-GB" sz="1300" dirty="0">
                <a:latin typeface="Calibri" panose="020F0502020204030204" pitchFamily="34" charset="0"/>
              </a:rPr>
              <a:t> 2017)</a:t>
            </a:r>
            <a:endParaRPr lang="en-GB" sz="1300" b="1" dirty="0"/>
          </a:p>
        </p:txBody>
      </p:sp>
      <p:pic>
        <p:nvPicPr>
          <p:cNvPr id="7" name="Picture 6">
            <a:extLst>
              <a:ext uri="{FF2B5EF4-FFF2-40B4-BE49-F238E27FC236}">
                <a16:creationId xmlns:a16="http://schemas.microsoft.com/office/drawing/2014/main" id="{7CA5846E-86B8-4B0E-BCCF-FFCD37A225D2}"/>
              </a:ext>
            </a:extLst>
          </p:cNvPr>
          <p:cNvPicPr>
            <a:picLocks noChangeAspect="1"/>
          </p:cNvPicPr>
          <p:nvPr/>
        </p:nvPicPr>
        <p:blipFill>
          <a:blip r:embed="rId3"/>
          <a:stretch>
            <a:fillRect/>
          </a:stretch>
        </p:blipFill>
        <p:spPr>
          <a:xfrm>
            <a:off x="6887091" y="681037"/>
            <a:ext cx="4560203" cy="3054361"/>
          </a:xfrm>
          <a:prstGeom prst="rect">
            <a:avLst/>
          </a:prstGeom>
        </p:spPr>
      </p:pic>
    </p:spTree>
    <p:extLst>
      <p:ext uri="{BB962C8B-B14F-4D97-AF65-F5344CB8AC3E}">
        <p14:creationId xmlns:p14="http://schemas.microsoft.com/office/powerpoint/2010/main" val="1157307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C5757-7556-4AFB-92AE-29D95E034528}"/>
              </a:ext>
            </a:extLst>
          </p:cNvPr>
          <p:cNvSpPr>
            <a:spLocks noGrp="1"/>
          </p:cNvSpPr>
          <p:nvPr>
            <p:ph type="title"/>
          </p:nvPr>
        </p:nvSpPr>
        <p:spPr/>
        <p:txBody>
          <a:bodyPr/>
          <a:lstStyle/>
          <a:p>
            <a:r>
              <a:rPr lang="en-GB" u="sng" dirty="0"/>
              <a:t>The Ideology of Gender</a:t>
            </a:r>
          </a:p>
        </p:txBody>
      </p:sp>
      <p:sp>
        <p:nvSpPr>
          <p:cNvPr id="3" name="Content Placeholder 2">
            <a:extLst>
              <a:ext uri="{FF2B5EF4-FFF2-40B4-BE49-F238E27FC236}">
                <a16:creationId xmlns:a16="http://schemas.microsoft.com/office/drawing/2014/main" id="{AAD563BA-D31C-4117-B4DA-DF973E8D1359}"/>
              </a:ext>
            </a:extLst>
          </p:cNvPr>
          <p:cNvSpPr>
            <a:spLocks noGrp="1"/>
          </p:cNvSpPr>
          <p:nvPr>
            <p:ph idx="1"/>
          </p:nvPr>
        </p:nvSpPr>
        <p:spPr/>
        <p:txBody>
          <a:bodyPr>
            <a:normAutofit fontScale="62500" lnSpcReduction="20000"/>
          </a:bodyPr>
          <a:lstStyle/>
          <a:p>
            <a:r>
              <a:rPr lang="en-GB" sz="3400" dirty="0"/>
              <a:t>The ideology of gender is a biological difference that becomes magnified or exaggerated to represent an ideology of sex difference.</a:t>
            </a:r>
          </a:p>
          <a:p>
            <a:r>
              <a:rPr lang="en-GB" sz="3400" dirty="0"/>
              <a:t>Often used to justify unequal treatment of men and women. </a:t>
            </a:r>
          </a:p>
          <a:p>
            <a:r>
              <a:rPr lang="en-GB" sz="3400" dirty="0"/>
              <a:t>Encompasses fundamental cultural and social values relating to the relations between men and women. </a:t>
            </a:r>
          </a:p>
          <a:p>
            <a:pPr marL="0" indent="0">
              <a:buNone/>
            </a:pPr>
            <a:endParaRPr lang="en-GB" sz="3400" dirty="0"/>
          </a:p>
          <a:p>
            <a:r>
              <a:rPr lang="en-GB" sz="3400" u="sng" dirty="0"/>
              <a:t>Determines</a:t>
            </a:r>
            <a:r>
              <a:rPr lang="en-GB" sz="3400" dirty="0"/>
              <a:t> –  What is expected of us</a:t>
            </a:r>
          </a:p>
          <a:p>
            <a:pPr marL="0" indent="0">
              <a:buNone/>
            </a:pPr>
            <a:r>
              <a:rPr lang="en-GB" sz="3400" dirty="0"/>
              <a:t>	            -   What is allowed of us</a:t>
            </a:r>
          </a:p>
          <a:p>
            <a:pPr marL="0" indent="0">
              <a:buNone/>
            </a:pPr>
            <a:r>
              <a:rPr lang="en-GB" sz="3400" dirty="0"/>
              <a:t>	             -  What is valued in us</a:t>
            </a:r>
          </a:p>
          <a:p>
            <a:r>
              <a:rPr lang="en-GB" sz="3400" u="sng" dirty="0"/>
              <a:t>Determines the nature and extent of </a:t>
            </a:r>
            <a:r>
              <a:rPr lang="en-GB" sz="3400" dirty="0"/>
              <a:t>–  Disadvantage</a:t>
            </a:r>
          </a:p>
          <a:p>
            <a:pPr marL="2743200" lvl="6" indent="0">
              <a:buNone/>
            </a:pPr>
            <a:r>
              <a:rPr lang="en-GB" sz="3400" dirty="0"/>
              <a:t>	            -  Disparity</a:t>
            </a:r>
          </a:p>
          <a:p>
            <a:pPr marL="2743200" lvl="6" indent="0">
              <a:buNone/>
            </a:pPr>
            <a:r>
              <a:rPr lang="en-GB" sz="3400" dirty="0"/>
              <a:t>                            - Discrimination</a:t>
            </a:r>
          </a:p>
          <a:p>
            <a:pPr marL="2743200" lvl="6" indent="0">
              <a:buNone/>
            </a:pPr>
            <a:r>
              <a:rPr lang="en-GB" sz="2800" dirty="0"/>
              <a:t>						</a:t>
            </a:r>
          </a:p>
          <a:p>
            <a:pPr marL="2743200" lvl="6" indent="0">
              <a:buNone/>
            </a:pPr>
            <a:r>
              <a:rPr lang="en-GB" sz="2800" dirty="0"/>
              <a:t>						</a:t>
            </a:r>
            <a:r>
              <a:rPr lang="en-GB" sz="1700" dirty="0"/>
              <a:t>(</a:t>
            </a:r>
            <a:r>
              <a:rPr lang="en-GB" sz="1700" dirty="0" err="1"/>
              <a:t>Naila</a:t>
            </a:r>
            <a:r>
              <a:rPr lang="en-GB" sz="1700" dirty="0"/>
              <a:t> 1995)</a:t>
            </a:r>
          </a:p>
        </p:txBody>
      </p:sp>
    </p:spTree>
    <p:extLst>
      <p:ext uri="{BB962C8B-B14F-4D97-AF65-F5344CB8AC3E}">
        <p14:creationId xmlns:p14="http://schemas.microsoft.com/office/powerpoint/2010/main" val="3430190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6B21F-6C08-4AB8-B5B9-DF965566F760}"/>
              </a:ext>
            </a:extLst>
          </p:cNvPr>
          <p:cNvSpPr>
            <a:spLocks noGrp="1"/>
          </p:cNvSpPr>
          <p:nvPr>
            <p:ph type="title"/>
          </p:nvPr>
        </p:nvSpPr>
        <p:spPr/>
        <p:txBody>
          <a:bodyPr/>
          <a:lstStyle/>
          <a:p>
            <a:r>
              <a:rPr lang="en-GB" dirty="0"/>
              <a:t>The Ideology of Gender</a:t>
            </a:r>
          </a:p>
        </p:txBody>
      </p:sp>
      <p:sp>
        <p:nvSpPr>
          <p:cNvPr id="3" name="Content Placeholder 2">
            <a:extLst>
              <a:ext uri="{FF2B5EF4-FFF2-40B4-BE49-F238E27FC236}">
                <a16:creationId xmlns:a16="http://schemas.microsoft.com/office/drawing/2014/main" id="{01655C9F-B647-4EEB-A54D-1AB038863D74}"/>
              </a:ext>
            </a:extLst>
          </p:cNvPr>
          <p:cNvSpPr>
            <a:spLocks noGrp="1"/>
          </p:cNvSpPr>
          <p:nvPr>
            <p:ph idx="1"/>
          </p:nvPr>
        </p:nvSpPr>
        <p:spPr/>
        <p:txBody>
          <a:bodyPr/>
          <a:lstStyle/>
          <a:p>
            <a:r>
              <a:rPr lang="en-GB" u="sng" dirty="0"/>
              <a:t>Gender difference can be found in the construction of </a:t>
            </a:r>
            <a:r>
              <a:rPr lang="en-GB" dirty="0"/>
              <a:t>– Role</a:t>
            </a:r>
          </a:p>
          <a:p>
            <a:pPr marL="0" indent="0">
              <a:buNone/>
            </a:pPr>
            <a:r>
              <a:rPr lang="en-GB" dirty="0"/>
              <a:t>									 - Relations</a:t>
            </a:r>
          </a:p>
          <a:p>
            <a:pPr marL="0" indent="0">
              <a:buNone/>
            </a:pPr>
            <a:r>
              <a:rPr lang="en-GB" dirty="0"/>
              <a:t>									 - Identity</a:t>
            </a:r>
          </a:p>
          <a:p>
            <a:r>
              <a:rPr lang="en-GB" dirty="0"/>
              <a:t>Contains norms and rules regarding appropriate behaviour and determines attributes.</a:t>
            </a:r>
          </a:p>
          <a:p>
            <a:r>
              <a:rPr lang="en-GB" dirty="0"/>
              <a:t>Has a range of beliefs/ customs to support these norms and social rules</a:t>
            </a:r>
          </a:p>
          <a:p>
            <a:r>
              <a:rPr lang="en-GB" dirty="0"/>
              <a:t>These rules have material consequences - Asymmetries or inequalities in responsibilities, resources and rights.</a:t>
            </a:r>
          </a:p>
        </p:txBody>
      </p:sp>
    </p:spTree>
    <p:extLst>
      <p:ext uri="{BB962C8B-B14F-4D97-AF65-F5344CB8AC3E}">
        <p14:creationId xmlns:p14="http://schemas.microsoft.com/office/powerpoint/2010/main" val="2824674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8F11A-476B-4031-BADC-D2AC0C3D1610}"/>
              </a:ext>
            </a:extLst>
          </p:cNvPr>
          <p:cNvSpPr>
            <a:spLocks noGrp="1"/>
          </p:cNvSpPr>
          <p:nvPr>
            <p:ph type="title"/>
          </p:nvPr>
        </p:nvSpPr>
        <p:spPr/>
        <p:txBody>
          <a:bodyPr/>
          <a:lstStyle/>
          <a:p>
            <a:r>
              <a:rPr lang="en-GB" u="sng" dirty="0"/>
              <a:t>Anthropology and the study of women</a:t>
            </a:r>
          </a:p>
        </p:txBody>
      </p:sp>
      <p:sp>
        <p:nvSpPr>
          <p:cNvPr id="3" name="Content Placeholder 2">
            <a:extLst>
              <a:ext uri="{FF2B5EF4-FFF2-40B4-BE49-F238E27FC236}">
                <a16:creationId xmlns:a16="http://schemas.microsoft.com/office/drawing/2014/main" id="{B07DE5D3-2820-43E2-A04E-4480CDD08878}"/>
              </a:ext>
            </a:extLst>
          </p:cNvPr>
          <p:cNvSpPr>
            <a:spLocks noGrp="1"/>
          </p:cNvSpPr>
          <p:nvPr>
            <p:ph idx="1"/>
          </p:nvPr>
        </p:nvSpPr>
        <p:spPr/>
        <p:txBody>
          <a:bodyPr>
            <a:normAutofit lnSpcReduction="10000"/>
          </a:bodyPr>
          <a:lstStyle/>
          <a:p>
            <a:r>
              <a:rPr lang="en-GB" dirty="0"/>
              <a:t>Kuhn &amp; </a:t>
            </a:r>
            <a:r>
              <a:rPr lang="en-GB" dirty="0" err="1"/>
              <a:t>Wolpe</a:t>
            </a:r>
            <a:r>
              <a:rPr lang="en-GB" dirty="0"/>
              <a:t> write of the lack of theoretical work around the position of women around 1976 in ‘</a:t>
            </a:r>
            <a:r>
              <a:rPr lang="en-GB" i="1" dirty="0"/>
              <a:t>Feminism and Materialism: Women and Modes of Production’</a:t>
            </a:r>
            <a:r>
              <a:rPr lang="en-GB" dirty="0"/>
              <a:t> (1978)</a:t>
            </a:r>
          </a:p>
          <a:p>
            <a:r>
              <a:rPr lang="en-GB" dirty="0"/>
              <a:t>Women, regardless of nationality or class homogeneous group were said to be bound by one characteristic - Oppression in all aspects of life.</a:t>
            </a:r>
          </a:p>
          <a:p>
            <a:endParaRPr lang="en-GB" dirty="0"/>
          </a:p>
          <a:p>
            <a:r>
              <a:rPr lang="en-GB" dirty="0" err="1"/>
              <a:t>i.e</a:t>
            </a:r>
            <a:r>
              <a:rPr lang="en-GB" dirty="0"/>
              <a:t> ‘Mental breakdowns, discriminations in jobs, education, sexuality, dependence on men, sex-role and stereotyping.’</a:t>
            </a:r>
          </a:p>
          <a:p>
            <a:r>
              <a:rPr lang="en-GB" dirty="0"/>
              <a:t> (Kuhn &amp; </a:t>
            </a:r>
            <a:r>
              <a:rPr lang="en-GB" dirty="0" err="1"/>
              <a:t>Wolpe</a:t>
            </a:r>
            <a:r>
              <a:rPr lang="en-GB" dirty="0"/>
              <a:t>: 1978, 1)</a:t>
            </a:r>
          </a:p>
        </p:txBody>
      </p:sp>
    </p:spTree>
    <p:extLst>
      <p:ext uri="{BB962C8B-B14F-4D97-AF65-F5344CB8AC3E}">
        <p14:creationId xmlns:p14="http://schemas.microsoft.com/office/powerpoint/2010/main" val="18649165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DA737-6372-40EB-87A0-DEA431E9C925}"/>
              </a:ext>
            </a:extLst>
          </p:cNvPr>
          <p:cNvSpPr>
            <a:spLocks noGrp="1"/>
          </p:cNvSpPr>
          <p:nvPr>
            <p:ph type="title"/>
          </p:nvPr>
        </p:nvSpPr>
        <p:spPr/>
        <p:txBody>
          <a:bodyPr/>
          <a:lstStyle/>
          <a:p>
            <a:r>
              <a:rPr lang="en-GB" u="sng" dirty="0"/>
              <a:t>Anthropology and Feminism</a:t>
            </a:r>
          </a:p>
        </p:txBody>
      </p:sp>
      <p:sp>
        <p:nvSpPr>
          <p:cNvPr id="3" name="Content Placeholder 2">
            <a:extLst>
              <a:ext uri="{FF2B5EF4-FFF2-40B4-BE49-F238E27FC236}">
                <a16:creationId xmlns:a16="http://schemas.microsoft.com/office/drawing/2014/main" id="{6B76C607-40E7-475C-86E9-644195AE55E9}"/>
              </a:ext>
            </a:extLst>
          </p:cNvPr>
          <p:cNvSpPr>
            <a:spLocks noGrp="1"/>
          </p:cNvSpPr>
          <p:nvPr>
            <p:ph idx="1"/>
          </p:nvPr>
        </p:nvSpPr>
        <p:spPr/>
        <p:txBody>
          <a:bodyPr>
            <a:normAutofit/>
          </a:bodyPr>
          <a:lstStyle/>
          <a:p>
            <a:r>
              <a:rPr lang="en-GB" sz="2100" dirty="0"/>
              <a:t>The lack of significance given to the inclusion of women and gender within the study of anthropology has led to a deficient understanding of the human experience. </a:t>
            </a:r>
          </a:p>
          <a:p>
            <a:r>
              <a:rPr lang="en-GB" sz="2100" dirty="0"/>
              <a:t>What were the ramifications of using the word ‘man’ to refer to a whole species on anthropology as a discipline. </a:t>
            </a:r>
          </a:p>
          <a:p>
            <a:r>
              <a:rPr lang="en-GB" sz="2100" dirty="0"/>
              <a:t>1970’s female Anthropologists began to question male-centred assumptions within Anthropology.</a:t>
            </a:r>
          </a:p>
          <a:p>
            <a:r>
              <a:rPr lang="en-GB" sz="2100" dirty="0"/>
              <a:t>Concentrated on focusing research specifically on women's </a:t>
            </a:r>
            <a:r>
              <a:rPr lang="en-GB" sz="2100" dirty="0" err="1"/>
              <a:t>satuses</a:t>
            </a:r>
            <a:r>
              <a:rPr lang="en-GB" sz="2100" dirty="0"/>
              <a:t> and roles within society. </a:t>
            </a:r>
          </a:p>
          <a:p>
            <a:r>
              <a:rPr lang="en-GB" sz="2100" dirty="0"/>
              <a:t>Virtually all early studies assumed universal sexual </a:t>
            </a:r>
            <a:r>
              <a:rPr lang="en-GB" sz="2100" dirty="0" err="1"/>
              <a:t>asymentry</a:t>
            </a:r>
            <a:r>
              <a:rPr lang="en-GB" sz="2100" dirty="0"/>
              <a:t>, the worldwide subordination of women (Ortner 1975)</a:t>
            </a:r>
          </a:p>
          <a:p>
            <a:pPr marL="0" indent="0">
              <a:buNone/>
            </a:pPr>
            <a:r>
              <a:rPr lang="en-GB" sz="2100" dirty="0"/>
              <a:t>“From Simone de Beauvoir on, it has been accepted that, at least in the modern West, women</a:t>
            </a:r>
          </a:p>
          <a:p>
            <a:pPr marL="0" indent="0">
              <a:buNone/>
            </a:pPr>
            <a:r>
              <a:rPr lang="en-GB" sz="2100" dirty="0"/>
              <a:t>have been the other to men’s self. Feminism has been a movement devoted to helping women become selves and subjects rather than objects and men’s others.” (Abu-</a:t>
            </a:r>
            <a:r>
              <a:rPr lang="en-GB" sz="2100" dirty="0" err="1"/>
              <a:t>Lughod</a:t>
            </a:r>
            <a:r>
              <a:rPr lang="en-GB" sz="2100" dirty="0"/>
              <a:t>: 1991, 53)</a:t>
            </a:r>
          </a:p>
        </p:txBody>
      </p:sp>
    </p:spTree>
    <p:extLst>
      <p:ext uri="{BB962C8B-B14F-4D97-AF65-F5344CB8AC3E}">
        <p14:creationId xmlns:p14="http://schemas.microsoft.com/office/powerpoint/2010/main" val="1351719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0BC69-4BBE-474B-95EC-EE7533F2DB25}"/>
              </a:ext>
            </a:extLst>
          </p:cNvPr>
          <p:cNvSpPr>
            <a:spLocks noGrp="1"/>
          </p:cNvSpPr>
          <p:nvPr>
            <p:ph type="title"/>
          </p:nvPr>
        </p:nvSpPr>
        <p:spPr/>
        <p:txBody>
          <a:bodyPr/>
          <a:lstStyle/>
          <a:p>
            <a:r>
              <a:rPr lang="en-GB" dirty="0"/>
              <a:t>Frederick </a:t>
            </a:r>
            <a:r>
              <a:rPr lang="en-GB" dirty="0" err="1"/>
              <a:t>Engles</a:t>
            </a:r>
            <a:r>
              <a:rPr lang="en-GB" dirty="0"/>
              <a:t> (1820 - 1895) </a:t>
            </a:r>
          </a:p>
        </p:txBody>
      </p:sp>
      <p:sp>
        <p:nvSpPr>
          <p:cNvPr id="3" name="Content Placeholder 2">
            <a:extLst>
              <a:ext uri="{FF2B5EF4-FFF2-40B4-BE49-F238E27FC236}">
                <a16:creationId xmlns:a16="http://schemas.microsoft.com/office/drawing/2014/main" id="{F7608952-37BB-489E-B3F0-B7EEFAB81693}"/>
              </a:ext>
            </a:extLst>
          </p:cNvPr>
          <p:cNvSpPr>
            <a:spLocks noGrp="1"/>
          </p:cNvSpPr>
          <p:nvPr>
            <p:ph idx="1"/>
          </p:nvPr>
        </p:nvSpPr>
        <p:spPr/>
        <p:txBody>
          <a:bodyPr/>
          <a:lstStyle/>
          <a:p>
            <a:pPr marL="0" indent="0">
              <a:buNone/>
            </a:pPr>
            <a:r>
              <a:rPr lang="en-GB" sz="3200" u="sng" dirty="0"/>
              <a:t>The Origin of the Family, Private Property and </a:t>
            </a:r>
          </a:p>
          <a:p>
            <a:pPr marL="0" indent="0">
              <a:buNone/>
            </a:pPr>
            <a:r>
              <a:rPr lang="en-GB" sz="3200" u="sng" dirty="0"/>
              <a:t>the State (1884)</a:t>
            </a:r>
          </a:p>
          <a:p>
            <a:pPr marL="0" indent="0">
              <a:buNone/>
            </a:pPr>
            <a:endParaRPr lang="en-GB" dirty="0"/>
          </a:p>
          <a:p>
            <a:r>
              <a:rPr lang="en-GB" dirty="0"/>
              <a:t>Attributed the oppression of women to shifts in the</a:t>
            </a:r>
          </a:p>
          <a:p>
            <a:pPr marL="0" indent="0">
              <a:buNone/>
            </a:pPr>
            <a:r>
              <a:rPr lang="en-GB" dirty="0"/>
              <a:t>mode of production at the time of the Neolithic revolution. </a:t>
            </a:r>
          </a:p>
          <a:p>
            <a:r>
              <a:rPr lang="en-GB" dirty="0"/>
              <a:t>Once man had property – land or herds, he desired to leave them to his offspring via patrilineal inheritance. </a:t>
            </a:r>
          </a:p>
        </p:txBody>
      </p:sp>
      <p:pic>
        <p:nvPicPr>
          <p:cNvPr id="4" name="Picture 3">
            <a:extLst>
              <a:ext uri="{FF2B5EF4-FFF2-40B4-BE49-F238E27FC236}">
                <a16:creationId xmlns:a16="http://schemas.microsoft.com/office/drawing/2014/main" id="{F0DF0F5D-80D5-49CF-9C89-1DBFFB71466A}"/>
              </a:ext>
            </a:extLst>
          </p:cNvPr>
          <p:cNvPicPr>
            <a:picLocks noChangeAspect="1"/>
          </p:cNvPicPr>
          <p:nvPr/>
        </p:nvPicPr>
        <p:blipFill>
          <a:blip r:embed="rId3"/>
          <a:stretch>
            <a:fillRect/>
          </a:stretch>
        </p:blipFill>
        <p:spPr>
          <a:xfrm>
            <a:off x="8759044" y="248444"/>
            <a:ext cx="2495550" cy="3752850"/>
          </a:xfrm>
          <a:prstGeom prst="rect">
            <a:avLst/>
          </a:prstGeom>
        </p:spPr>
      </p:pic>
    </p:spTree>
    <p:extLst>
      <p:ext uri="{BB962C8B-B14F-4D97-AF65-F5344CB8AC3E}">
        <p14:creationId xmlns:p14="http://schemas.microsoft.com/office/powerpoint/2010/main" val="634650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BD629-4C35-4300-B34C-753C2C31D496}"/>
              </a:ext>
            </a:extLst>
          </p:cNvPr>
          <p:cNvSpPr>
            <a:spLocks noGrp="1"/>
          </p:cNvSpPr>
          <p:nvPr>
            <p:ph type="title"/>
          </p:nvPr>
        </p:nvSpPr>
        <p:spPr/>
        <p:txBody>
          <a:bodyPr/>
          <a:lstStyle/>
          <a:p>
            <a:r>
              <a:rPr lang="en-GB" dirty="0"/>
              <a:t>Ruth Benedict (1887 - 1948)</a:t>
            </a:r>
          </a:p>
        </p:txBody>
      </p:sp>
      <p:sp>
        <p:nvSpPr>
          <p:cNvPr id="3" name="Content Placeholder 2">
            <a:extLst>
              <a:ext uri="{FF2B5EF4-FFF2-40B4-BE49-F238E27FC236}">
                <a16:creationId xmlns:a16="http://schemas.microsoft.com/office/drawing/2014/main" id="{6EA6E992-E44B-465C-B742-C7FB4AC59983}"/>
              </a:ext>
            </a:extLst>
          </p:cNvPr>
          <p:cNvSpPr>
            <a:spLocks noGrp="1"/>
          </p:cNvSpPr>
          <p:nvPr>
            <p:ph idx="1"/>
          </p:nvPr>
        </p:nvSpPr>
        <p:spPr/>
        <p:txBody>
          <a:bodyPr>
            <a:normAutofit fontScale="92500" lnSpcReduction="10000"/>
          </a:bodyPr>
          <a:lstStyle/>
          <a:p>
            <a:r>
              <a:rPr lang="en-GB" dirty="0"/>
              <a:t>Interested in seeing cultural systems as working to </a:t>
            </a:r>
          </a:p>
          <a:p>
            <a:pPr marL="0" indent="0">
              <a:buNone/>
            </a:pPr>
            <a:r>
              <a:rPr lang="en-GB" dirty="0"/>
              <a:t>certain personality types among different societies and </a:t>
            </a:r>
          </a:p>
          <a:p>
            <a:pPr marL="0" indent="0">
              <a:buNone/>
            </a:pPr>
            <a:r>
              <a:rPr lang="en-GB" dirty="0"/>
              <a:t>focused on ethnographic studies of gender which were </a:t>
            </a:r>
          </a:p>
          <a:p>
            <a:pPr marL="0" indent="0">
              <a:buNone/>
            </a:pPr>
            <a:r>
              <a:rPr lang="en-GB" dirty="0"/>
              <a:t>grounded in culture and personality studies. </a:t>
            </a:r>
          </a:p>
          <a:p>
            <a:r>
              <a:rPr lang="en-GB" dirty="0"/>
              <a:t>Ideas based firmly in Culture and Personality.</a:t>
            </a:r>
          </a:p>
          <a:p>
            <a:r>
              <a:rPr lang="en-GB" dirty="0"/>
              <a:t>When looking at the portion of the possible range of human </a:t>
            </a:r>
          </a:p>
          <a:p>
            <a:pPr marL="0" indent="0">
              <a:buNone/>
            </a:pPr>
            <a:r>
              <a:rPr lang="en-GB" dirty="0"/>
              <a:t>behaviour within any one culture, Benedict argues </a:t>
            </a:r>
          </a:p>
          <a:p>
            <a:pPr marL="0" indent="0">
              <a:buNone/>
            </a:pPr>
            <a:r>
              <a:rPr lang="en-GB" dirty="0"/>
              <a:t>that it is particular complex traits and attitudes (or ones personality) that defines the individual as a success, misfit or an outcast whilst studying </a:t>
            </a:r>
            <a:r>
              <a:rPr lang="en-GB" u="sng" dirty="0" err="1">
                <a:hlinkClick r:id="rId3"/>
              </a:rPr>
              <a:t>Zuñi</a:t>
            </a:r>
            <a:r>
              <a:rPr lang="en-GB" dirty="0"/>
              <a:t>, </a:t>
            </a:r>
            <a:r>
              <a:rPr lang="en-GB" dirty="0" err="1"/>
              <a:t>Dobu</a:t>
            </a:r>
            <a:r>
              <a:rPr lang="en-GB" dirty="0"/>
              <a:t> and Kwakiutl cultures. (Benedict 1934)</a:t>
            </a:r>
          </a:p>
        </p:txBody>
      </p:sp>
      <p:pic>
        <p:nvPicPr>
          <p:cNvPr id="4" name="Picture 3">
            <a:extLst>
              <a:ext uri="{FF2B5EF4-FFF2-40B4-BE49-F238E27FC236}">
                <a16:creationId xmlns:a16="http://schemas.microsoft.com/office/drawing/2014/main" id="{3617EAF8-78DD-48E5-A7E4-1869DD7A9233}"/>
              </a:ext>
            </a:extLst>
          </p:cNvPr>
          <p:cNvPicPr>
            <a:picLocks noChangeAspect="1"/>
          </p:cNvPicPr>
          <p:nvPr/>
        </p:nvPicPr>
        <p:blipFill>
          <a:blip r:embed="rId4"/>
          <a:stretch>
            <a:fillRect/>
          </a:stretch>
        </p:blipFill>
        <p:spPr>
          <a:xfrm>
            <a:off x="8806375" y="396874"/>
            <a:ext cx="2547425" cy="3709842"/>
          </a:xfrm>
          <a:prstGeom prst="rect">
            <a:avLst/>
          </a:prstGeom>
        </p:spPr>
      </p:pic>
    </p:spTree>
    <p:extLst>
      <p:ext uri="{BB962C8B-B14F-4D97-AF65-F5344CB8AC3E}">
        <p14:creationId xmlns:p14="http://schemas.microsoft.com/office/powerpoint/2010/main" val="42485472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F947A-AA95-4087-A523-BF22F9BC4A4E}"/>
              </a:ext>
            </a:extLst>
          </p:cNvPr>
          <p:cNvSpPr>
            <a:spLocks noGrp="1"/>
          </p:cNvSpPr>
          <p:nvPr>
            <p:ph type="title"/>
          </p:nvPr>
        </p:nvSpPr>
        <p:spPr/>
        <p:txBody>
          <a:bodyPr/>
          <a:lstStyle/>
          <a:p>
            <a:r>
              <a:rPr lang="en-GB" dirty="0"/>
              <a:t>Margaret Mead (1901 - 1978) </a:t>
            </a:r>
          </a:p>
        </p:txBody>
      </p:sp>
      <p:sp>
        <p:nvSpPr>
          <p:cNvPr id="3" name="Content Placeholder 2">
            <a:extLst>
              <a:ext uri="{FF2B5EF4-FFF2-40B4-BE49-F238E27FC236}">
                <a16:creationId xmlns:a16="http://schemas.microsoft.com/office/drawing/2014/main" id="{78452E85-7C13-47FE-B812-29D35E4D1141}"/>
              </a:ext>
            </a:extLst>
          </p:cNvPr>
          <p:cNvSpPr>
            <a:spLocks noGrp="1"/>
          </p:cNvSpPr>
          <p:nvPr>
            <p:ph idx="1"/>
          </p:nvPr>
        </p:nvSpPr>
        <p:spPr/>
        <p:txBody>
          <a:bodyPr>
            <a:normAutofit fontScale="92500" lnSpcReduction="20000"/>
          </a:bodyPr>
          <a:lstStyle/>
          <a:p>
            <a:r>
              <a:rPr lang="en-GB" dirty="0"/>
              <a:t>One of the first scholars to distinguish between sex </a:t>
            </a:r>
          </a:p>
          <a:p>
            <a:pPr marL="0" indent="0">
              <a:buNone/>
            </a:pPr>
            <a:r>
              <a:rPr lang="en-GB" dirty="0"/>
              <a:t>and gender (1935) whilst studying sex (gender) roles in </a:t>
            </a:r>
          </a:p>
          <a:p>
            <a:pPr marL="0" indent="0">
              <a:buNone/>
            </a:pPr>
            <a:r>
              <a:rPr lang="en-GB" dirty="0"/>
              <a:t>Papua New Guinea. </a:t>
            </a:r>
          </a:p>
          <a:p>
            <a:r>
              <a:rPr lang="en-GB" dirty="0"/>
              <a:t>Explores the relationship between culture and human </a:t>
            </a:r>
          </a:p>
          <a:p>
            <a:pPr marL="0" indent="0">
              <a:buNone/>
            </a:pPr>
            <a:r>
              <a:rPr lang="en-GB" dirty="0"/>
              <a:t>nature. </a:t>
            </a:r>
          </a:p>
          <a:p>
            <a:r>
              <a:rPr lang="en-GB" dirty="0"/>
              <a:t>Her work influences and continues to dominate the anthropological study into male-female relations.</a:t>
            </a:r>
          </a:p>
          <a:p>
            <a:endParaRPr lang="en-GB" dirty="0"/>
          </a:p>
          <a:p>
            <a:pPr marL="0" indent="0" algn="ctr">
              <a:buNone/>
            </a:pPr>
            <a:r>
              <a:rPr lang="en-GB" dirty="0"/>
              <a:t>“</a:t>
            </a:r>
            <a:r>
              <a:rPr lang="en-GB" i="1" dirty="0"/>
              <a:t>Many if not all of the personality traits that we have called masculine or feminine are as lightly linked to sex as clothing, the manners, and the form of head-dress that a society at a given period assigns to either sex</a:t>
            </a:r>
            <a:r>
              <a:rPr lang="en-GB" dirty="0"/>
              <a:t>.” (Mead, 1963: 280)</a:t>
            </a:r>
          </a:p>
        </p:txBody>
      </p:sp>
      <p:pic>
        <p:nvPicPr>
          <p:cNvPr id="4" name="Picture 3">
            <a:extLst>
              <a:ext uri="{FF2B5EF4-FFF2-40B4-BE49-F238E27FC236}">
                <a16:creationId xmlns:a16="http://schemas.microsoft.com/office/drawing/2014/main" id="{B3945FB3-12F9-4699-8374-4AFDECA2A965}"/>
              </a:ext>
            </a:extLst>
          </p:cNvPr>
          <p:cNvPicPr>
            <a:picLocks noChangeAspect="1"/>
          </p:cNvPicPr>
          <p:nvPr/>
        </p:nvPicPr>
        <p:blipFill>
          <a:blip r:embed="rId3"/>
          <a:stretch>
            <a:fillRect/>
          </a:stretch>
        </p:blipFill>
        <p:spPr>
          <a:xfrm>
            <a:off x="8648407" y="475126"/>
            <a:ext cx="2857500" cy="3248025"/>
          </a:xfrm>
          <a:prstGeom prst="rect">
            <a:avLst/>
          </a:prstGeom>
        </p:spPr>
      </p:pic>
    </p:spTree>
    <p:extLst>
      <p:ext uri="{BB962C8B-B14F-4D97-AF65-F5344CB8AC3E}">
        <p14:creationId xmlns:p14="http://schemas.microsoft.com/office/powerpoint/2010/main" val="2168971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1669B-F220-483A-8C1F-FD8F1C6AA6F3}"/>
              </a:ext>
            </a:extLst>
          </p:cNvPr>
          <p:cNvSpPr>
            <a:spLocks noGrp="1"/>
          </p:cNvSpPr>
          <p:nvPr>
            <p:ph type="title"/>
          </p:nvPr>
        </p:nvSpPr>
        <p:spPr/>
        <p:txBody>
          <a:bodyPr/>
          <a:lstStyle/>
          <a:p>
            <a:r>
              <a:rPr lang="en-GB" dirty="0"/>
              <a:t>Simone De Beauvoir (1908 - 1986)</a:t>
            </a:r>
          </a:p>
        </p:txBody>
      </p:sp>
      <p:sp>
        <p:nvSpPr>
          <p:cNvPr id="3" name="Content Placeholder 2">
            <a:extLst>
              <a:ext uri="{FF2B5EF4-FFF2-40B4-BE49-F238E27FC236}">
                <a16:creationId xmlns:a16="http://schemas.microsoft.com/office/drawing/2014/main" id="{D28B7115-8A13-45A7-AB89-23FD1FCEF1BA}"/>
              </a:ext>
            </a:extLst>
          </p:cNvPr>
          <p:cNvSpPr>
            <a:spLocks noGrp="1"/>
          </p:cNvSpPr>
          <p:nvPr>
            <p:ph idx="1"/>
          </p:nvPr>
        </p:nvSpPr>
        <p:spPr/>
        <p:txBody>
          <a:bodyPr/>
          <a:lstStyle/>
          <a:p>
            <a:r>
              <a:rPr lang="en-GB" dirty="0"/>
              <a:t>French Philosopher </a:t>
            </a:r>
          </a:p>
          <a:p>
            <a:r>
              <a:rPr lang="en-GB" dirty="0"/>
              <a:t>Known for her work on </a:t>
            </a:r>
            <a:r>
              <a:rPr lang="en-GB" i="1" dirty="0"/>
              <a:t>‘The Second Sex’</a:t>
            </a:r>
            <a:r>
              <a:rPr lang="en-GB" dirty="0"/>
              <a:t> (1949)</a:t>
            </a:r>
          </a:p>
          <a:p>
            <a:pPr marL="0" indent="0">
              <a:buNone/>
            </a:pPr>
            <a:r>
              <a:rPr lang="en-GB" dirty="0"/>
              <a:t>= What she called the abolition of </a:t>
            </a:r>
            <a:r>
              <a:rPr lang="en-GB" i="1" dirty="0"/>
              <a:t>‘The Myth of the </a:t>
            </a:r>
          </a:p>
          <a:p>
            <a:pPr marL="0" indent="0">
              <a:buNone/>
            </a:pPr>
            <a:r>
              <a:rPr lang="en-GB" i="1" dirty="0"/>
              <a:t>Eternal Feminine’</a:t>
            </a:r>
          </a:p>
          <a:p>
            <a:r>
              <a:rPr lang="en-GB" dirty="0"/>
              <a:t>Historical</a:t>
            </a:r>
            <a:r>
              <a:rPr lang="en-GB" i="1" dirty="0"/>
              <a:t> </a:t>
            </a:r>
            <a:r>
              <a:rPr lang="en-GB" dirty="0"/>
              <a:t>accountability of how women are unequal to men and are at a disadvantage within society</a:t>
            </a:r>
          </a:p>
          <a:p>
            <a:r>
              <a:rPr lang="en-GB" dirty="0"/>
              <a:t>Abu-</a:t>
            </a:r>
            <a:r>
              <a:rPr lang="en-GB" dirty="0" err="1"/>
              <a:t>Lughod</a:t>
            </a:r>
            <a:r>
              <a:rPr lang="en-GB" dirty="0"/>
              <a:t> ()</a:t>
            </a:r>
          </a:p>
        </p:txBody>
      </p:sp>
      <p:pic>
        <p:nvPicPr>
          <p:cNvPr id="4" name="Picture 3">
            <a:extLst>
              <a:ext uri="{FF2B5EF4-FFF2-40B4-BE49-F238E27FC236}">
                <a16:creationId xmlns:a16="http://schemas.microsoft.com/office/drawing/2014/main" id="{2D3FA1B1-35BA-46CE-815D-84A61E027BAC}"/>
              </a:ext>
            </a:extLst>
          </p:cNvPr>
          <p:cNvPicPr>
            <a:picLocks noChangeAspect="1"/>
          </p:cNvPicPr>
          <p:nvPr/>
        </p:nvPicPr>
        <p:blipFill>
          <a:blip r:embed="rId3"/>
          <a:stretch>
            <a:fillRect/>
          </a:stretch>
        </p:blipFill>
        <p:spPr>
          <a:xfrm>
            <a:off x="8859799" y="365125"/>
            <a:ext cx="2750736" cy="3429000"/>
          </a:xfrm>
          <a:prstGeom prst="rect">
            <a:avLst/>
          </a:prstGeom>
        </p:spPr>
      </p:pic>
    </p:spTree>
    <p:extLst>
      <p:ext uri="{BB962C8B-B14F-4D97-AF65-F5344CB8AC3E}">
        <p14:creationId xmlns:p14="http://schemas.microsoft.com/office/powerpoint/2010/main" val="10959922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7A731-1ED5-4E05-8A4F-E9E13D56BFEB}"/>
              </a:ext>
            </a:extLst>
          </p:cNvPr>
          <p:cNvSpPr>
            <a:spLocks noGrp="1"/>
          </p:cNvSpPr>
          <p:nvPr>
            <p:ph type="title"/>
          </p:nvPr>
        </p:nvSpPr>
        <p:spPr/>
        <p:txBody>
          <a:bodyPr/>
          <a:lstStyle/>
          <a:p>
            <a:r>
              <a:rPr lang="en-GB" dirty="0"/>
              <a:t>Sherry Ortner (1941 - )</a:t>
            </a:r>
          </a:p>
        </p:txBody>
      </p:sp>
      <p:sp>
        <p:nvSpPr>
          <p:cNvPr id="3" name="Content Placeholder 2">
            <a:extLst>
              <a:ext uri="{FF2B5EF4-FFF2-40B4-BE49-F238E27FC236}">
                <a16:creationId xmlns:a16="http://schemas.microsoft.com/office/drawing/2014/main" id="{81CB5C59-08A9-4753-835F-E07863C036C3}"/>
              </a:ext>
            </a:extLst>
          </p:cNvPr>
          <p:cNvSpPr>
            <a:spLocks noGrp="1"/>
          </p:cNvSpPr>
          <p:nvPr>
            <p:ph idx="1"/>
          </p:nvPr>
        </p:nvSpPr>
        <p:spPr/>
        <p:txBody>
          <a:bodyPr>
            <a:normAutofit/>
          </a:bodyPr>
          <a:lstStyle/>
          <a:p>
            <a:r>
              <a:rPr lang="en-GB" dirty="0"/>
              <a:t>The subordination of women is a </a:t>
            </a:r>
          </a:p>
          <a:p>
            <a:pPr marL="0" indent="0">
              <a:buNone/>
            </a:pPr>
            <a:r>
              <a:rPr lang="en-GB" dirty="0"/>
              <a:t>universal and cross cultural phenomenon.  </a:t>
            </a:r>
          </a:p>
          <a:p>
            <a:r>
              <a:rPr lang="en-GB" i="1" dirty="0"/>
              <a:t>‘Is female to male as nature is to culture?’ </a:t>
            </a:r>
            <a:r>
              <a:rPr lang="en-GB" dirty="0"/>
              <a:t>(1974) </a:t>
            </a:r>
          </a:p>
          <a:p>
            <a:pPr>
              <a:buFontTx/>
              <a:buChar char="-"/>
            </a:pPr>
            <a:r>
              <a:rPr lang="en-GB" dirty="0"/>
              <a:t>Structuralist approach to the question of gender equality.</a:t>
            </a:r>
          </a:p>
          <a:p>
            <a:r>
              <a:rPr lang="en-GB" dirty="0"/>
              <a:t>Women have at all times been symbolically linked to</a:t>
            </a:r>
          </a:p>
          <a:p>
            <a:pPr marL="0" indent="0">
              <a:buNone/>
            </a:pPr>
            <a:r>
              <a:rPr lang="en-GB" dirty="0"/>
              <a:t>nature. </a:t>
            </a:r>
          </a:p>
          <a:p>
            <a:pPr marL="0" indent="0">
              <a:buNone/>
            </a:pPr>
            <a:r>
              <a:rPr lang="en-GB" dirty="0"/>
              <a:t>Nature = Inferior to culture. Thus, Females = Subordinate to males. </a:t>
            </a:r>
          </a:p>
          <a:p>
            <a:pPr marL="0" indent="0">
              <a:buNone/>
            </a:pPr>
            <a:endParaRPr lang="en-GB" dirty="0"/>
          </a:p>
        </p:txBody>
      </p:sp>
      <p:pic>
        <p:nvPicPr>
          <p:cNvPr id="4" name="Picture 3">
            <a:extLst>
              <a:ext uri="{FF2B5EF4-FFF2-40B4-BE49-F238E27FC236}">
                <a16:creationId xmlns:a16="http://schemas.microsoft.com/office/drawing/2014/main" id="{4ED933C9-DFAE-450E-B450-2E029DF55B37}"/>
              </a:ext>
            </a:extLst>
          </p:cNvPr>
          <p:cNvPicPr>
            <a:picLocks noChangeAspect="1"/>
          </p:cNvPicPr>
          <p:nvPr/>
        </p:nvPicPr>
        <p:blipFill>
          <a:blip r:embed="rId3"/>
          <a:stretch>
            <a:fillRect/>
          </a:stretch>
        </p:blipFill>
        <p:spPr>
          <a:xfrm>
            <a:off x="8821762" y="456441"/>
            <a:ext cx="2532038" cy="3544853"/>
          </a:xfrm>
          <a:prstGeom prst="rect">
            <a:avLst/>
          </a:prstGeom>
        </p:spPr>
      </p:pic>
    </p:spTree>
    <p:extLst>
      <p:ext uri="{BB962C8B-B14F-4D97-AF65-F5344CB8AC3E}">
        <p14:creationId xmlns:p14="http://schemas.microsoft.com/office/powerpoint/2010/main" val="4009419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92BF0-344D-47C7-961C-18FA36802959}"/>
              </a:ext>
            </a:extLst>
          </p:cNvPr>
          <p:cNvSpPr>
            <a:spLocks noGrp="1"/>
          </p:cNvSpPr>
          <p:nvPr>
            <p:ph type="title"/>
          </p:nvPr>
        </p:nvSpPr>
        <p:spPr/>
        <p:txBody>
          <a:bodyPr/>
          <a:lstStyle/>
          <a:p>
            <a:r>
              <a:rPr lang="en-GB" dirty="0"/>
              <a:t>Anthropology Going Forward</a:t>
            </a:r>
          </a:p>
        </p:txBody>
      </p:sp>
      <p:sp>
        <p:nvSpPr>
          <p:cNvPr id="3" name="Content Placeholder 2">
            <a:extLst>
              <a:ext uri="{FF2B5EF4-FFF2-40B4-BE49-F238E27FC236}">
                <a16:creationId xmlns:a16="http://schemas.microsoft.com/office/drawing/2014/main" id="{E37D08A3-5276-4A68-9599-4160A5C8E418}"/>
              </a:ext>
            </a:extLst>
          </p:cNvPr>
          <p:cNvSpPr>
            <a:spLocks noGrp="1"/>
          </p:cNvSpPr>
          <p:nvPr>
            <p:ph idx="1"/>
          </p:nvPr>
        </p:nvSpPr>
        <p:spPr/>
        <p:txBody>
          <a:bodyPr>
            <a:normAutofit/>
          </a:bodyPr>
          <a:lstStyle/>
          <a:p>
            <a:r>
              <a:rPr lang="en-GB" i="1" dirty="0"/>
              <a:t>‘Anthropologists should now pursue, without exaggerated hopes for the power of their texts to change the world, a variety of strategies for writing against culture.’ </a:t>
            </a:r>
            <a:r>
              <a:rPr lang="en-GB" dirty="0"/>
              <a:t>(Abu-</a:t>
            </a:r>
            <a:r>
              <a:rPr lang="en-GB" dirty="0" err="1"/>
              <a:t>Lughod</a:t>
            </a:r>
            <a:r>
              <a:rPr lang="en-GB" dirty="0"/>
              <a:t>: 1991)</a:t>
            </a:r>
          </a:p>
          <a:p>
            <a:endParaRPr lang="en-GB" dirty="0"/>
          </a:p>
        </p:txBody>
      </p:sp>
    </p:spTree>
    <p:extLst>
      <p:ext uri="{BB962C8B-B14F-4D97-AF65-F5344CB8AC3E}">
        <p14:creationId xmlns:p14="http://schemas.microsoft.com/office/powerpoint/2010/main" val="31933534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1E1EA-50ED-4068-9276-9C5E443CA62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9DEC5A8-4573-45EB-9B09-D01030401D4C}"/>
              </a:ext>
            </a:extLst>
          </p:cNvPr>
          <p:cNvSpPr>
            <a:spLocks noGrp="1"/>
          </p:cNvSpPr>
          <p:nvPr>
            <p:ph idx="1"/>
          </p:nvPr>
        </p:nvSpPr>
        <p:spPr/>
        <p:txBody>
          <a:bodyPr>
            <a:normAutofit/>
          </a:bodyPr>
          <a:lstStyle/>
          <a:p>
            <a:r>
              <a:rPr lang="en-GB" dirty="0"/>
              <a:t>This presentation has looked at the ways in which gender is a social construct. </a:t>
            </a:r>
          </a:p>
          <a:p>
            <a:r>
              <a:rPr lang="en-GB" dirty="0"/>
              <a:t>We have considered the importance of defining sex and gender whilst considering the implications of gender identity, enculturation and cultural expectations on the study of gender. </a:t>
            </a:r>
          </a:p>
          <a:p>
            <a:r>
              <a:rPr lang="en-GB" dirty="0"/>
              <a:t>Examples of gender identity in various societies and minority groups have been taken into account. </a:t>
            </a:r>
          </a:p>
          <a:p>
            <a:r>
              <a:rPr lang="en-GB" dirty="0"/>
              <a:t>We have considered the development of gender studies within Anthropology, particularly when looking at the Anthropology of women and Anthropology and feminism.</a:t>
            </a:r>
          </a:p>
        </p:txBody>
      </p:sp>
    </p:spTree>
    <p:extLst>
      <p:ext uri="{BB962C8B-B14F-4D97-AF65-F5344CB8AC3E}">
        <p14:creationId xmlns:p14="http://schemas.microsoft.com/office/powerpoint/2010/main" val="10777732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97D1-AB03-4AA5-9F6F-E68345EB3FCF}"/>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0D8D8B9A-6D95-457B-9F52-4679F62E9AB2}"/>
              </a:ext>
            </a:extLst>
          </p:cNvPr>
          <p:cNvSpPr>
            <a:spLocks noGrp="1"/>
          </p:cNvSpPr>
          <p:nvPr>
            <p:ph idx="1"/>
          </p:nvPr>
        </p:nvSpPr>
        <p:spPr/>
        <p:txBody>
          <a:bodyPr>
            <a:normAutofit fontScale="62500" lnSpcReduction="20000"/>
          </a:bodyPr>
          <a:lstStyle/>
          <a:p>
            <a:r>
              <a:rPr lang="en-GB" sz="2400" dirty="0"/>
              <a:t>Abu-</a:t>
            </a:r>
            <a:r>
              <a:rPr lang="en-GB" sz="2400" dirty="0" err="1"/>
              <a:t>Lughod</a:t>
            </a:r>
            <a:r>
              <a:rPr lang="en-GB" sz="2400" dirty="0"/>
              <a:t>, L. (1991). "Writing Against Culture." Pp. 137-162 in Recapturing Anthropology:  Working in the Present, edited by R. G. Fox. Santa Fe: School of American Research Press.</a:t>
            </a:r>
          </a:p>
          <a:p>
            <a:r>
              <a:rPr lang="en-GB" sz="2400" dirty="0"/>
              <a:t>Benedict, R (1934) </a:t>
            </a:r>
            <a:r>
              <a:rPr lang="en-GB" sz="2400" i="1" dirty="0"/>
              <a:t>Patterns of Culture.</a:t>
            </a:r>
            <a:r>
              <a:rPr lang="en-GB" sz="2400" dirty="0"/>
              <a:t> London: Routledge &amp; Kegan Paul PLC</a:t>
            </a:r>
          </a:p>
          <a:p>
            <a:r>
              <a:rPr lang="en-GB" sz="2400" dirty="0"/>
              <a:t>Butler, J (1988) Performative Acts and Gender Constitution: An Essay in Phenomenology and Feminist Theory. Theatre Journal, Vol. 40, No.4, pp. 519 – 531</a:t>
            </a:r>
          </a:p>
          <a:p>
            <a:r>
              <a:rPr lang="en-GB" sz="2400" dirty="0"/>
              <a:t>De </a:t>
            </a:r>
            <a:r>
              <a:rPr lang="en-GB" sz="2400" dirty="0" err="1"/>
              <a:t>Bouvoir</a:t>
            </a:r>
            <a:r>
              <a:rPr lang="en-GB" sz="2400" dirty="0"/>
              <a:t> (1996) ‘The Second Sex.’ Continuum International Publishing Group Ltd</a:t>
            </a:r>
          </a:p>
          <a:p>
            <a:r>
              <a:rPr lang="en-GB" sz="2400" dirty="0" err="1"/>
              <a:t>Diavlo</a:t>
            </a:r>
            <a:r>
              <a:rPr lang="en-GB" sz="2400" dirty="0"/>
              <a:t>, L (2017) </a:t>
            </a:r>
            <a:r>
              <a:rPr lang="en-GB" sz="2400" i="1" dirty="0"/>
              <a:t>Gender Variance Around the World Over Time.</a:t>
            </a:r>
            <a:r>
              <a:rPr lang="en-GB" sz="2400" dirty="0"/>
              <a:t> https://www.teenvogue.com/story/gender-variance-around-the-world (Accessed 13/12/17)</a:t>
            </a:r>
          </a:p>
          <a:p>
            <a:r>
              <a:rPr lang="en-GB" sz="2400" dirty="0"/>
              <a:t>German, L (</a:t>
            </a:r>
            <a:r>
              <a:rPr lang="en-GB" sz="2300" dirty="0"/>
              <a:t>1994) Issue 65 of International Socialism Journal. http</a:t>
            </a:r>
            <a:r>
              <a:rPr lang="en-GB" sz="2400" dirty="0"/>
              <a:t>://pubs.socialistreviewindex.org.uk/isj65/german.htm (Accessed 13/12/17)</a:t>
            </a:r>
          </a:p>
          <a:p>
            <a:r>
              <a:rPr lang="en-GB" sz="2400" dirty="0"/>
              <a:t>Herriman, N ‘</a:t>
            </a:r>
            <a:r>
              <a:rPr lang="en-GB" sz="2400" i="1" dirty="0"/>
              <a:t>Sex, gender &amp; sexuality: an anthropological view.’</a:t>
            </a:r>
            <a:r>
              <a:rPr lang="en-GB" sz="2400" dirty="0"/>
              <a:t> http://www.latrobe.edu.au/big-fat-ideas/latest-episodes/celebrating-pride-week-with-queer-ideas/sex,-gender-and-sexuality-an-anthropological-view (Accessed 12/12/17)</a:t>
            </a:r>
          </a:p>
          <a:p>
            <a:r>
              <a:rPr lang="en-GB" sz="2300" dirty="0" err="1"/>
              <a:t>Khaleeli</a:t>
            </a:r>
            <a:r>
              <a:rPr lang="en-GB" sz="2300" dirty="0">
                <a:latin typeface="Calibri" panose="020F0502020204030204" pitchFamily="34" charset="0"/>
              </a:rPr>
              <a:t>, H (2014) ‘</a:t>
            </a:r>
            <a:r>
              <a:rPr lang="en-GB" sz="2300" i="1" dirty="0">
                <a:latin typeface="Calibri" panose="020F0502020204030204" pitchFamily="34" charset="0"/>
              </a:rPr>
              <a:t>Hijra: India's third gender claims its place in law’</a:t>
            </a:r>
            <a:r>
              <a:rPr lang="en-GB" sz="2300" dirty="0">
                <a:latin typeface="Calibri" panose="020F0502020204030204" pitchFamily="34" charset="0"/>
              </a:rPr>
              <a:t> https://www.theguardian.com/society/2014/apr/16/india-third-gender-claims-place-in-law (Accessed 10/12/17)</a:t>
            </a:r>
            <a:endParaRPr lang="en-GB" sz="2300" dirty="0"/>
          </a:p>
          <a:p>
            <a:r>
              <a:rPr lang="en-GB" sz="2400" dirty="0"/>
              <a:t>Kuhn, A and </a:t>
            </a:r>
            <a:r>
              <a:rPr lang="en-GB" sz="2400" dirty="0" err="1"/>
              <a:t>Wolpe</a:t>
            </a:r>
            <a:r>
              <a:rPr lang="en-GB" sz="2400" dirty="0"/>
              <a:t>, A (1978) </a:t>
            </a:r>
            <a:r>
              <a:rPr lang="en-GB" sz="2400" i="1" dirty="0"/>
              <a:t>Feminism and Materialism: Women and Modes of Production. </a:t>
            </a:r>
            <a:r>
              <a:rPr lang="en-GB" sz="2400" dirty="0"/>
              <a:t>London: Routledge &amp; Kegan Paul LTD</a:t>
            </a:r>
            <a:endParaRPr lang="en-GB" sz="2400" i="1" dirty="0"/>
          </a:p>
          <a:p>
            <a:r>
              <a:rPr lang="en-GB" sz="2400" dirty="0"/>
              <a:t>Mead, M (1988) ‘Sex and Temperament in Three Primitive Societies.’ William Morrow</a:t>
            </a:r>
          </a:p>
        </p:txBody>
      </p:sp>
    </p:spTree>
    <p:extLst>
      <p:ext uri="{BB962C8B-B14F-4D97-AF65-F5344CB8AC3E}">
        <p14:creationId xmlns:p14="http://schemas.microsoft.com/office/powerpoint/2010/main" val="403787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569BF-8A80-4B72-8E7B-11E6F4157577}"/>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15F01823-F859-4A85-A15D-73FFFE1F362B}"/>
              </a:ext>
            </a:extLst>
          </p:cNvPr>
          <p:cNvSpPr>
            <a:spLocks noGrp="1"/>
          </p:cNvSpPr>
          <p:nvPr>
            <p:ph idx="1"/>
          </p:nvPr>
        </p:nvSpPr>
        <p:spPr/>
        <p:txBody>
          <a:bodyPr>
            <a:normAutofit fontScale="55000" lnSpcReduction="20000"/>
          </a:bodyPr>
          <a:lstStyle/>
          <a:p>
            <a:r>
              <a:rPr lang="en-GB" dirty="0" err="1"/>
              <a:t>Naila</a:t>
            </a:r>
            <a:r>
              <a:rPr lang="en-GB" dirty="0"/>
              <a:t>, ‘K (1995) in </a:t>
            </a:r>
            <a:r>
              <a:rPr lang="en-GB" i="1" dirty="0"/>
              <a:t>IWRAW Asia Pacific. Building Capacity for Change: Training Manual on the Convention on the Elimination of all Forms of discrimination against Women. 2001’ </a:t>
            </a:r>
            <a:r>
              <a:rPr lang="en-GB" dirty="0"/>
              <a:t>http://www.law.hku.hk/hrportal/wp-content/uploads/file/Session4.pdf (Accessed 06/12/17)</a:t>
            </a:r>
          </a:p>
          <a:p>
            <a:r>
              <a:rPr lang="en-GB" dirty="0" err="1"/>
              <a:t>Reville</a:t>
            </a:r>
            <a:r>
              <a:rPr lang="en-GB" dirty="0"/>
              <a:t>, W (2013) </a:t>
            </a:r>
            <a:r>
              <a:rPr lang="en-GB" i="1" dirty="0"/>
              <a:t>Gender is not a social construct.’</a:t>
            </a:r>
            <a:r>
              <a:rPr lang="en-GB" dirty="0"/>
              <a:t> in The Irish Times. https://www.irishtimes.com/news/science/gender-is-not-a-social-construct-1.1347741 (Accessed 13/12/17)</a:t>
            </a:r>
          </a:p>
          <a:p>
            <a:r>
              <a:rPr lang="en-GB" dirty="0" err="1"/>
              <a:t>Sanday</a:t>
            </a:r>
            <a:r>
              <a:rPr lang="en-GB" dirty="0"/>
              <a:t> &amp; Goodenough (1990) ‘</a:t>
            </a:r>
            <a:r>
              <a:rPr lang="en-GB" i="1" dirty="0"/>
              <a:t>Beyond the Second Sex.’ </a:t>
            </a:r>
            <a:r>
              <a:rPr lang="en-GB" dirty="0"/>
              <a:t>University of Pennsylvania Press</a:t>
            </a:r>
          </a:p>
          <a:p>
            <a:r>
              <a:rPr lang="en-GB" dirty="0"/>
              <a:t>Sullivan, R (2016) </a:t>
            </a:r>
            <a:r>
              <a:rPr lang="en-GB" i="1" dirty="0"/>
              <a:t>‘This question about gender identity has 33 possible answers’</a:t>
            </a:r>
            <a:r>
              <a:rPr lang="en-GB" dirty="0"/>
              <a:t> http://www.news.com.au/lifestyle/relationships/sex/this-question-about-gender-identity-has-33-possible-answers/news-story/66b72adfbc566d29453581cc71279d6b (Accessed 11/12/17)</a:t>
            </a:r>
          </a:p>
          <a:p>
            <a:r>
              <a:rPr lang="en-GB" dirty="0"/>
              <a:t>Upton, R (2012) </a:t>
            </a:r>
            <a:r>
              <a:rPr lang="en-GB" i="1" dirty="0"/>
              <a:t>‘Gender’</a:t>
            </a:r>
            <a:r>
              <a:rPr lang="en-GB" dirty="0"/>
              <a:t> http://www.oxfordbibliographies.com/view/document/obo-9780199766567/obo-9780199766567-0009.xml?rskey=1B1lbx&amp;result=1&amp;q=gender+in+anthropology#firstMatch Accessed 12/12/17</a:t>
            </a:r>
          </a:p>
          <a:p>
            <a:r>
              <a:rPr lang="en-GB" dirty="0"/>
              <a:t>https://www.britannica.com/biography/Ruth-Benedict (Accessed 12/12/17)</a:t>
            </a:r>
          </a:p>
          <a:p>
            <a:r>
              <a:rPr lang="en-GB" dirty="0"/>
              <a:t>http://www.who.int/gender-equity-rights/understanding/gender-definition/en/ (Accessed 10/12/17)</a:t>
            </a:r>
          </a:p>
          <a:p>
            <a:r>
              <a:rPr lang="en-GB" dirty="0"/>
              <a:t>https://www.youtube.com/watch?v=DhhkA-w02QA (Accessed 12/12/17)</a:t>
            </a:r>
          </a:p>
          <a:p>
            <a:r>
              <a:rPr lang="en-GB" dirty="0"/>
              <a:t>Image 1 - http://www.genderandeducation.com/resources-2/feminism/ (Accessed 09/12/17)</a:t>
            </a:r>
          </a:p>
          <a:p>
            <a:r>
              <a:rPr lang="en-GB" dirty="0"/>
              <a:t>Image 2 - http://www.genderandeducation.com/resources-2/feminism/ (Accessed 09/12/17)</a:t>
            </a:r>
          </a:p>
        </p:txBody>
      </p:sp>
    </p:spTree>
    <p:extLst>
      <p:ext uri="{BB962C8B-B14F-4D97-AF65-F5344CB8AC3E}">
        <p14:creationId xmlns:p14="http://schemas.microsoft.com/office/powerpoint/2010/main" val="1683496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C60705B-FAF5-418C-B313-72DBD7E55E39}"/>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939DA51E-9DEA-44D6-8C31-4710EBE75172}"/>
              </a:ext>
            </a:extLst>
          </p:cNvPr>
          <p:cNvSpPr>
            <a:spLocks noGrp="1"/>
          </p:cNvSpPr>
          <p:nvPr>
            <p:ph idx="1"/>
          </p:nvPr>
        </p:nvSpPr>
        <p:spPr/>
        <p:txBody>
          <a:bodyPr>
            <a:normAutofit fontScale="70000" lnSpcReduction="20000"/>
          </a:bodyPr>
          <a:lstStyle/>
          <a:p>
            <a:r>
              <a:rPr lang="en-GB" sz="2400" dirty="0"/>
              <a:t>Image 3 – https://www.quora.com/Scientifically-how-many-sexes-genders-are-there (Accessed 13/12/17)</a:t>
            </a:r>
          </a:p>
          <a:p>
            <a:r>
              <a:rPr lang="en-GB" sz="2400" dirty="0"/>
              <a:t>Image 4 - http://www.soc.ucsb.edu/sexinfo/article/gender-binary  (Accessed 13/12/17)</a:t>
            </a:r>
          </a:p>
          <a:p>
            <a:r>
              <a:rPr lang="en-GB" sz="2400" dirty="0"/>
              <a:t>Image 5 – http://yourshot.nationalgeographic.com/photos/6414386/ (Accessed 13/12/17)</a:t>
            </a:r>
          </a:p>
          <a:p>
            <a:r>
              <a:rPr lang="en-GB" sz="2400" dirty="0"/>
              <a:t>Image 6 - http://www.gettyimages.co.uk/detail/news-photo/indian-hijras-dance-as-they-participate-in-a-religious-news-photo/656781732#indian-hijras-dance-as-they-participate-in-a-religious-procession-in-picture-id656781732 (Accessed 13/12/17)</a:t>
            </a:r>
          </a:p>
          <a:p>
            <a:r>
              <a:rPr lang="en-GB" sz="2400" dirty="0"/>
              <a:t>Image 7 - http://socialistappeal.org/resources/49-marxism-faq/1622-who-were-karl-marx-and-frederick-engels.html (Accessed 12/12/17)</a:t>
            </a:r>
          </a:p>
          <a:p>
            <a:r>
              <a:rPr lang="en-GB" sz="2400" dirty="0"/>
              <a:t>Image 8 - http://www.americananthro.org/ConnectWithAAA/Content.aspx?ItemNumber=2574 (Accessed 12/12/17)</a:t>
            </a:r>
          </a:p>
          <a:p>
            <a:r>
              <a:rPr lang="en-GB" sz="2400" dirty="0"/>
              <a:t>Image 9 – http://modamadison.com/2016/03/30/simone-de-beauvoir-a-feminist-thinker-before-her-time/ (Accessed 12/12/17)</a:t>
            </a:r>
          </a:p>
          <a:p>
            <a:r>
              <a:rPr lang="en-GB" sz="2400" dirty="0"/>
              <a:t>Image 10 - http://www.anthro.ucla.edu/faculty/sherry-b-ortner (Accessed 12/12/17)</a:t>
            </a:r>
          </a:p>
          <a:p>
            <a:r>
              <a:rPr lang="en-GB" sz="2400" dirty="0"/>
              <a:t>Image 11- https://www.britannica.com/biography/Ruth-Benedict (Accessed 12/12/17)</a:t>
            </a:r>
          </a:p>
          <a:p>
            <a:r>
              <a:rPr lang="en-GB" sz="2400" dirty="0"/>
              <a:t>Image 12 - http://threeohone.wikia.com/wiki/Lila_Abu-Lughod_(1952_-_) (Accessed 12/12/17)</a:t>
            </a:r>
          </a:p>
        </p:txBody>
      </p:sp>
    </p:spTree>
    <p:extLst>
      <p:ext uri="{BB962C8B-B14F-4D97-AF65-F5344CB8AC3E}">
        <p14:creationId xmlns:p14="http://schemas.microsoft.com/office/powerpoint/2010/main" val="1780697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12D894-DC09-4D27-AB67-06EA94A94107}"/>
              </a:ext>
            </a:extLst>
          </p:cNvPr>
          <p:cNvSpPr>
            <a:spLocks noGrp="1"/>
          </p:cNvSpPr>
          <p:nvPr>
            <p:ph type="title"/>
          </p:nvPr>
        </p:nvSpPr>
        <p:spPr/>
        <p:txBody>
          <a:bodyPr/>
          <a:lstStyle/>
          <a:p>
            <a:pPr algn="ctr"/>
            <a:r>
              <a:rPr lang="en-GB" dirty="0"/>
              <a:t>Thank you for listening</a:t>
            </a:r>
            <a:br>
              <a:rPr lang="en-GB" dirty="0"/>
            </a:br>
            <a:br>
              <a:rPr lang="en-GB" dirty="0"/>
            </a:br>
            <a:r>
              <a:rPr lang="en-GB" dirty="0"/>
              <a:t>Any questions?</a:t>
            </a:r>
          </a:p>
        </p:txBody>
      </p:sp>
    </p:spTree>
    <p:extLst>
      <p:ext uri="{BB962C8B-B14F-4D97-AF65-F5344CB8AC3E}">
        <p14:creationId xmlns:p14="http://schemas.microsoft.com/office/powerpoint/2010/main" val="3309262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3363</TotalTime>
  <Words>3365</Words>
  <Application>Microsoft Office PowerPoint</Application>
  <PresentationFormat>Widescreen</PresentationFormat>
  <Paragraphs>307</Paragraphs>
  <Slides>27</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Gender is a Social Construct </vt:lpstr>
      <vt:lpstr>Aims and Objectives</vt:lpstr>
      <vt:lpstr>Gender vs Sex</vt:lpstr>
      <vt:lpstr>The World Health Organisation</vt:lpstr>
      <vt:lpstr>Gender Identity</vt:lpstr>
      <vt:lpstr>Gender: An Introduction</vt:lpstr>
      <vt:lpstr>Gender</vt:lpstr>
      <vt:lpstr>PowerPoint Presentation</vt:lpstr>
      <vt:lpstr>PowerPoint Presentation</vt:lpstr>
      <vt:lpstr>PowerPoint Presentation</vt:lpstr>
      <vt:lpstr>Hijras: The Third Gender</vt:lpstr>
      <vt:lpstr>Hijras: The Third Gender</vt:lpstr>
      <vt:lpstr>The Ideology of Gender</vt:lpstr>
      <vt:lpstr>The Ideology of Gender</vt:lpstr>
      <vt:lpstr>Anthropology and the study of women</vt:lpstr>
      <vt:lpstr>Anthropology and Feminism</vt:lpstr>
      <vt:lpstr>Frederick Engles (1820 - 1895) </vt:lpstr>
      <vt:lpstr>Ruth Benedict (1887 - 1948)</vt:lpstr>
      <vt:lpstr>Margaret Mead (1901 - 1978) </vt:lpstr>
      <vt:lpstr>Simone De Beauvoir (1908 - 1986)</vt:lpstr>
      <vt:lpstr>Sherry Ortner (1941 - )</vt:lpstr>
      <vt:lpstr>Anthropology Going Forward</vt:lpstr>
      <vt:lpstr>Conclusion</vt:lpstr>
      <vt:lpstr>Bibliography</vt:lpstr>
      <vt:lpstr>Bibliography</vt:lpstr>
      <vt:lpstr>Bibliography</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is to anthropology as</dc:title>
  <dc:creator>Dell</dc:creator>
  <cp:lastModifiedBy>Dell</cp:lastModifiedBy>
  <cp:revision>234</cp:revision>
  <dcterms:created xsi:type="dcterms:W3CDTF">2017-12-11T23:39:16Z</dcterms:created>
  <dcterms:modified xsi:type="dcterms:W3CDTF">2017-12-14T14:53:08Z</dcterms:modified>
</cp:coreProperties>
</file>