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4" r:id="rId3"/>
    <p:sldId id="260" r:id="rId4"/>
    <p:sldId id="261" r:id="rId5"/>
    <p:sldId id="262" r:id="rId6"/>
    <p:sldId id="263" r:id="rId7"/>
    <p:sldId id="266" r:id="rId8"/>
    <p:sldId id="284" r:id="rId9"/>
    <p:sldId id="265" r:id="rId10"/>
    <p:sldId id="259" r:id="rId11"/>
    <p:sldId id="271" r:id="rId12"/>
    <p:sldId id="280" r:id="rId13"/>
    <p:sldId id="279" r:id="rId14"/>
    <p:sldId id="281" r:id="rId15"/>
    <p:sldId id="282" r:id="rId16"/>
    <p:sldId id="283" r:id="rId17"/>
    <p:sldId id="276" r:id="rId18"/>
    <p:sldId id="275" r:id="rId19"/>
    <p:sldId id="277" r:id="rId20"/>
    <p:sldId id="285" r:id="rId21"/>
    <p:sldId id="258" r:id="rId22"/>
  </p:sldIdLst>
  <p:sldSz cx="12192000" cy="6858000"/>
  <p:notesSz cx="6858000" cy="20288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29" autoAdjust="0"/>
    <p:restoredTop sz="77975" autoAdjust="0"/>
  </p:normalViewPr>
  <p:slideViewPr>
    <p:cSldViewPr>
      <p:cViewPr varScale="1">
        <p:scale>
          <a:sx n="89" d="100"/>
          <a:sy n="89" d="100"/>
        </p:scale>
        <p:origin x="570" y="90"/>
      </p:cViewPr>
      <p:guideLst>
        <p:guide orient="horz" pos="2160"/>
        <p:guide pos="3840"/>
      </p:guideLst>
    </p:cSldViewPr>
  </p:slideViewPr>
  <p:outlineViewPr>
    <p:cViewPr>
      <p:scale>
        <a:sx n="33" d="100"/>
        <a:sy n="33" d="100"/>
      </p:scale>
      <p:origin x="0" y="553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3B5BA2-237C-C84C-939A-DDDB1C314C0F}" type="datetimeFigureOut">
              <a:rPr lang="en-US" smtClean="0"/>
              <a:t>12/11/2019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42FBDA-2A0D-C945-835B-D5694B2A652E}" type="slidenum">
              <a:rPr lang="en-US" smtClean="0"/>
              <a:t>‹#›</a:t>
            </a:fld>
            <a:endParaRPr lang="en-US"/>
          </a:p>
        </p:txBody>
      </p:sp>
    </p:spTree>
    <p:extLst>
      <p:ext uri="{BB962C8B-B14F-4D97-AF65-F5344CB8AC3E}">
        <p14:creationId xmlns:p14="http://schemas.microsoft.com/office/powerpoint/2010/main" val="1460520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Good morning everyone.</a:t>
            </a:r>
            <a:r>
              <a:rPr lang="en-GB" dirty="0"/>
              <a:t>  </a:t>
            </a:r>
            <a:r>
              <a:rPr lang="en-GB" sz="1200" kern="1200" dirty="0">
                <a:solidFill>
                  <a:schemeClr val="tx1"/>
                </a:solidFill>
                <a:effectLst/>
                <a:latin typeface="+mn-lt"/>
                <a:ea typeface="+mn-ea"/>
                <a:cs typeface="+mn-cs"/>
              </a:rPr>
              <a:t>My name is </a:t>
            </a:r>
            <a:r>
              <a:rPr lang="en-GB" sz="1200" kern="1200" dirty="0" err="1">
                <a:solidFill>
                  <a:schemeClr val="tx1"/>
                </a:solidFill>
                <a:effectLst/>
                <a:latin typeface="+mn-lt"/>
                <a:ea typeface="+mn-ea"/>
                <a:cs typeface="+mn-cs"/>
              </a:rPr>
              <a:t>Nasima</a:t>
            </a:r>
            <a:r>
              <a:rPr lang="en-GB" sz="1200" kern="1200" dirty="0">
                <a:solidFill>
                  <a:schemeClr val="tx1"/>
                </a:solidFill>
                <a:effectLst/>
                <a:latin typeface="+mn-lt"/>
                <a:ea typeface="+mn-ea"/>
                <a:cs typeface="+mn-cs"/>
              </a:rPr>
              <a:t>, this is Alin, Ivo, Nates and Lea</a:t>
            </a:r>
            <a:r>
              <a:rPr lang="en-GB" dirty="0"/>
              <a:t> and we are here on behalf of NATWEST to  talk to you about how the company has evolved over the past few years </a:t>
            </a:r>
            <a:endParaRPr lang="en-GB" sz="1200" kern="1200" dirty="0">
              <a:solidFill>
                <a:schemeClr val="tx1"/>
              </a:solidFill>
              <a:effectLst/>
              <a:latin typeface="+mn-lt"/>
              <a:cs typeface="Calibri"/>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542FBDA-2A0D-C945-835B-D5694B2A652E}" type="slidenum">
              <a:rPr lang="en-US" smtClean="0"/>
              <a:t>1</a:t>
            </a:fld>
            <a:endParaRPr lang="en-US"/>
          </a:p>
        </p:txBody>
      </p:sp>
    </p:spTree>
    <p:extLst>
      <p:ext uri="{BB962C8B-B14F-4D97-AF65-F5344CB8AC3E}">
        <p14:creationId xmlns:p14="http://schemas.microsoft.com/office/powerpoint/2010/main" val="3332968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42FBDA-2A0D-C945-835B-D5694B2A652E}" type="slidenum">
              <a:rPr lang="en-US" smtClean="0"/>
              <a:t>2</a:t>
            </a:fld>
            <a:endParaRPr lang="en-US"/>
          </a:p>
        </p:txBody>
      </p:sp>
    </p:spTree>
    <p:extLst>
      <p:ext uri="{BB962C8B-B14F-4D97-AF65-F5344CB8AC3E}">
        <p14:creationId xmlns:p14="http://schemas.microsoft.com/office/powerpoint/2010/main" val="305912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History</a:t>
            </a:r>
          </a:p>
          <a:p>
            <a:r>
              <a:rPr lang="en-GB" sz="1200" kern="1200" dirty="0">
                <a:solidFill>
                  <a:schemeClr val="tx1"/>
                </a:solidFill>
                <a:effectLst/>
                <a:latin typeface="+mn-lt"/>
                <a:ea typeface="+mn-ea"/>
                <a:cs typeface="+mn-cs"/>
              </a:rPr>
              <a:t>Now I will </a:t>
            </a:r>
            <a:r>
              <a:rPr lang="en-GB" sz="1200" kern="1200" dirty="0" err="1">
                <a:solidFill>
                  <a:schemeClr val="tx1"/>
                </a:solidFill>
                <a:effectLst/>
                <a:latin typeface="+mn-lt"/>
                <a:ea typeface="+mn-ea"/>
                <a:cs typeface="+mn-cs"/>
              </a:rPr>
              <a:t>breifly</a:t>
            </a:r>
            <a:r>
              <a:rPr lang="en-GB" sz="1200" kern="1200" baseline="0" dirty="0">
                <a:solidFill>
                  <a:schemeClr val="tx1"/>
                </a:solidFill>
                <a:effectLst/>
                <a:latin typeface="+mn-lt"/>
                <a:ea typeface="+mn-ea"/>
                <a:cs typeface="+mn-cs"/>
              </a:rPr>
              <a:t> talk </a:t>
            </a:r>
            <a:r>
              <a:rPr lang="en-GB" sz="1200" kern="1200" dirty="0">
                <a:solidFill>
                  <a:schemeClr val="tx1"/>
                </a:solidFill>
                <a:effectLst/>
                <a:latin typeface="+mn-lt"/>
                <a:ea typeface="+mn-ea"/>
                <a:cs typeface="+mn-cs"/>
              </a:rPr>
              <a:t>about the history of </a:t>
            </a:r>
            <a:r>
              <a:rPr lang="en-GB" sz="1200" kern="1200" dirty="0" err="1">
                <a:solidFill>
                  <a:schemeClr val="tx1"/>
                </a:solidFill>
                <a:effectLst/>
                <a:latin typeface="+mn-lt"/>
                <a:ea typeface="+mn-ea"/>
                <a:cs typeface="+mn-cs"/>
              </a:rPr>
              <a:t>Natwest</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The District bank (</a:t>
            </a:r>
            <a:r>
              <a:rPr lang="en-GB" sz="1200" kern="1200" dirty="0" err="1">
                <a:solidFill>
                  <a:schemeClr val="tx1"/>
                </a:solidFill>
                <a:effectLst/>
                <a:latin typeface="+mn-lt"/>
                <a:ea typeface="+mn-ea"/>
                <a:cs typeface="+mn-cs"/>
              </a:rPr>
              <a:t>est</a:t>
            </a:r>
            <a:r>
              <a:rPr lang="en-GB" sz="1200" kern="1200" dirty="0">
                <a:solidFill>
                  <a:schemeClr val="tx1"/>
                </a:solidFill>
                <a:effectLst/>
                <a:latin typeface="+mn-lt"/>
                <a:ea typeface="+mn-ea"/>
                <a:cs typeface="+mn-cs"/>
              </a:rPr>
              <a:t> 1829) was first taken over by the National </a:t>
            </a:r>
            <a:r>
              <a:rPr lang="en-GB" sz="1200" kern="1200" dirty="0" err="1">
                <a:solidFill>
                  <a:schemeClr val="tx1"/>
                </a:solidFill>
                <a:effectLst/>
                <a:latin typeface="+mn-lt"/>
                <a:ea typeface="+mn-ea"/>
                <a:cs typeface="+mn-cs"/>
              </a:rPr>
              <a:t>Provinicial</a:t>
            </a:r>
            <a:r>
              <a:rPr lang="en-GB" sz="1200" kern="1200" dirty="0">
                <a:solidFill>
                  <a:schemeClr val="tx1"/>
                </a:solidFill>
                <a:effectLst/>
                <a:latin typeface="+mn-lt"/>
                <a:ea typeface="+mn-ea"/>
                <a:cs typeface="+mn-cs"/>
              </a:rPr>
              <a:t> bank in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1962 but was operating independently. Then In 1968 National Provincial Bank which was established in 1833 which gave us a lot of advantage over other banks.</a:t>
            </a:r>
          </a:p>
          <a:p>
            <a:r>
              <a:rPr lang="en-GB" sz="1200" kern="1200" dirty="0">
                <a:solidFill>
                  <a:schemeClr val="tx1"/>
                </a:solidFill>
                <a:effectLst/>
                <a:latin typeface="+mn-lt"/>
                <a:ea typeface="+mn-ea"/>
                <a:cs typeface="+mn-cs"/>
              </a:rPr>
              <a:t>The statutory process of integration was finalised in 1969 and National Westminster Bank started trading on the 1/1/1970.  Our creative team came up with the 3-arrowhead logo to represent the 3 banks merging together.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new bank with 3,600 branches invested in developing a vast range of New Services.  In 1972 we launched our first credit card called Access and in 1976 we lead the way to computer linked cash dispensers and service tills. The international banking division team focused in expanding in the USA, Far East and Europe.</a:t>
            </a:r>
          </a:p>
          <a:p>
            <a:r>
              <a:rPr lang="en-GB" sz="1200" kern="1200" dirty="0">
                <a:solidFill>
                  <a:schemeClr val="tx1"/>
                </a:solidFill>
                <a:effectLst/>
                <a:latin typeface="+mn-lt"/>
                <a:ea typeface="+mn-ea"/>
                <a:cs typeface="+mn-cs"/>
              </a:rPr>
              <a:t>Due to the deregulation in 1980’s we entered into the securities business and investment banking we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also introduced home loans and lots of other ranges of new services and products.  </a:t>
            </a:r>
          </a:p>
          <a:p>
            <a:r>
              <a:rPr lang="en-GB" sz="1200" kern="1200" dirty="0">
                <a:solidFill>
                  <a:schemeClr val="tx1"/>
                </a:solidFill>
                <a:effectLst/>
                <a:latin typeface="+mn-lt"/>
                <a:ea typeface="+mn-ea"/>
                <a:cs typeface="+mn-cs"/>
              </a:rPr>
              <a:t>Also</a:t>
            </a:r>
            <a:r>
              <a:rPr lang="en-GB" sz="1200" kern="1200" baseline="0" dirty="0">
                <a:solidFill>
                  <a:schemeClr val="tx1"/>
                </a:solidFill>
                <a:effectLst/>
                <a:latin typeface="+mn-lt"/>
                <a:ea typeface="+mn-ea"/>
                <a:cs typeface="+mn-cs"/>
              </a:rPr>
              <a:t> a </a:t>
            </a:r>
            <a:r>
              <a:rPr lang="en-GB" sz="1200" kern="1200" dirty="0">
                <a:solidFill>
                  <a:schemeClr val="tx1"/>
                </a:solidFill>
                <a:effectLst/>
                <a:latin typeface="+mn-lt"/>
                <a:ea typeface="+mn-ea"/>
                <a:cs typeface="+mn-cs"/>
              </a:rPr>
              <a:t>new service was created called the Telephone banking and touch screen share dealing to assist the government’s privatisation plan.  In 1988 the switch debit card extended the electronic transfer of money to point of sale.</a:t>
            </a:r>
          </a:p>
          <a:p>
            <a:r>
              <a:rPr lang="en-GB" sz="1200" kern="1200" dirty="0">
                <a:solidFill>
                  <a:schemeClr val="tx1"/>
                </a:solidFill>
                <a:effectLst/>
                <a:latin typeface="+mn-lt"/>
                <a:ea typeface="+mn-ea"/>
                <a:cs typeface="+mn-cs"/>
              </a:rPr>
              <a:t>In the early 1990’s due to major changes in the financial sector we had to refocus all our activities and exist from a number of markets.  We went through a redesign and adopted the name </a:t>
            </a:r>
            <a:r>
              <a:rPr lang="en-GB" sz="1200" kern="1200" dirty="0" err="1">
                <a:solidFill>
                  <a:schemeClr val="tx1"/>
                </a:solidFill>
                <a:effectLst/>
                <a:latin typeface="+mn-lt"/>
                <a:ea typeface="+mn-ea"/>
                <a:cs typeface="+mn-cs"/>
              </a:rPr>
              <a:t>Natwest</a:t>
            </a:r>
            <a:r>
              <a:rPr lang="en-GB" sz="1200" kern="1200" dirty="0">
                <a:solidFill>
                  <a:schemeClr val="tx1"/>
                </a:solidFill>
                <a:effectLst/>
                <a:latin typeface="+mn-lt"/>
                <a:ea typeface="+mn-ea"/>
                <a:cs typeface="+mn-cs"/>
              </a:rPr>
              <a:t> Bank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March 2000 Royal bank of Scotland completed a take over bid of </a:t>
            </a:r>
            <a:r>
              <a:rPr lang="en-GB" sz="1200" kern="1200" dirty="0" err="1">
                <a:solidFill>
                  <a:schemeClr val="tx1"/>
                </a:solidFill>
                <a:effectLst/>
                <a:latin typeface="+mn-lt"/>
                <a:ea typeface="+mn-ea"/>
                <a:cs typeface="+mn-cs"/>
              </a:rPr>
              <a:t>Natwest</a:t>
            </a:r>
            <a:r>
              <a:rPr lang="en-GB" sz="1200" kern="1200" dirty="0">
                <a:solidFill>
                  <a:schemeClr val="tx1"/>
                </a:solidFill>
                <a:effectLst/>
                <a:latin typeface="+mn-lt"/>
                <a:ea typeface="+mn-ea"/>
                <a:cs typeface="+mn-cs"/>
              </a:rPr>
              <a:t> for £21 billion.  This was the largest take over in British banking history and now we are a part of one of the worlds largest Financial Services known as RBS group.</a:t>
            </a:r>
          </a:p>
          <a:p>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3</a:t>
            </a:fld>
            <a:endParaRPr lang="en-US"/>
          </a:p>
        </p:txBody>
      </p:sp>
    </p:spTree>
    <p:extLst>
      <p:ext uri="{BB962C8B-B14F-4D97-AF65-F5344CB8AC3E}">
        <p14:creationId xmlns:p14="http://schemas.microsoft.com/office/powerpoint/2010/main" val="1717508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company’s purpose is to support our 14 million customers with personal, private and business banking needs.</a:t>
            </a:r>
            <a:endParaRPr lang="en-GB" dirty="0">
              <a:effectLst/>
            </a:endParaRPr>
          </a:p>
          <a:p>
            <a:r>
              <a:rPr lang="en-GB" sz="1200" kern="1200" dirty="0">
                <a:solidFill>
                  <a:schemeClr val="tx1"/>
                </a:solidFill>
                <a:effectLst/>
                <a:latin typeface="+mn-lt"/>
                <a:ea typeface="+mn-ea"/>
                <a:cs typeface="+mn-cs"/>
              </a:rPr>
              <a:t>Created with the aim of putting the customers and the services first by helping with all their financial needs whether it’s a student account or a mortgage for their first home we are here for them.</a:t>
            </a:r>
            <a:endParaRPr lang="en-GB" dirty="0">
              <a:effectLst/>
            </a:endParaRPr>
          </a:p>
          <a:p>
            <a:r>
              <a:rPr lang="en-GB" sz="1200" kern="1200" dirty="0">
                <a:solidFill>
                  <a:schemeClr val="tx1"/>
                </a:solidFill>
                <a:effectLst/>
                <a:latin typeface="+mn-lt"/>
                <a:ea typeface="+mn-ea"/>
                <a:cs typeface="+mn-cs"/>
              </a:rPr>
              <a:t>And continuing to automate and simplify the business and its processes with the latest banking technology.</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4</a:t>
            </a:fld>
            <a:endParaRPr lang="en-US"/>
          </a:p>
        </p:txBody>
      </p:sp>
    </p:spTree>
    <p:extLst>
      <p:ext uri="{BB962C8B-B14F-4D97-AF65-F5344CB8AC3E}">
        <p14:creationId xmlns:p14="http://schemas.microsoft.com/office/powerpoint/2010/main" val="3695144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mission statement is very simple TO SERVE CUSTOMERS well and our vision is to build a bank that is known for its consistent, high quality, high </a:t>
            </a:r>
            <a:r>
              <a:rPr lang="en-GB" sz="1200" kern="1200" dirty="0" err="1">
                <a:solidFill>
                  <a:schemeClr val="tx1"/>
                </a:solidFill>
                <a:effectLst/>
                <a:latin typeface="+mn-lt"/>
                <a:ea typeface="+mn-ea"/>
                <a:cs typeface="+mn-cs"/>
              </a:rPr>
              <a:t>performaning</a:t>
            </a:r>
            <a:r>
              <a:rPr lang="en-GB" sz="1200" kern="1200" dirty="0">
                <a:solidFill>
                  <a:schemeClr val="tx1"/>
                </a:solidFill>
                <a:effectLst/>
                <a:latin typeface="+mn-lt"/>
                <a:ea typeface="+mn-ea"/>
                <a:cs typeface="+mn-cs"/>
              </a:rPr>
              <a:t> customer service and is trusted, valued and respected by customers, shareholders and the communities.</a:t>
            </a:r>
          </a:p>
          <a:p>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5</a:t>
            </a:fld>
            <a:endParaRPr lang="en-US"/>
          </a:p>
        </p:txBody>
      </p:sp>
    </p:spTree>
    <p:extLst>
      <p:ext uri="{BB962C8B-B14F-4D97-AF65-F5344CB8AC3E}">
        <p14:creationId xmlns:p14="http://schemas.microsoft.com/office/powerpoint/2010/main" val="2948029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current status</a:t>
            </a:r>
            <a:r>
              <a:rPr lang="en-GB" sz="1200" kern="1200" baseline="0" dirty="0">
                <a:solidFill>
                  <a:schemeClr val="tx1"/>
                </a:solidFill>
                <a:effectLst/>
                <a:latin typeface="+mn-lt"/>
                <a:ea typeface="+mn-ea"/>
                <a:cs typeface="+mn-cs"/>
              </a:rPr>
              <a:t> is that w</a:t>
            </a:r>
            <a:r>
              <a:rPr lang="en-GB" sz="1200" kern="1200" dirty="0">
                <a:solidFill>
                  <a:schemeClr val="tx1"/>
                </a:solidFill>
                <a:effectLst/>
                <a:latin typeface="+mn-lt"/>
                <a:ea typeface="+mn-ea"/>
                <a:cs typeface="+mn-cs"/>
              </a:rPr>
              <a:t>e are a member of the RBS group and are regarded as one of the top four Banks in the UK and are generally known to the public with high street branches.</a:t>
            </a:r>
            <a:endParaRPr lang="en-GB" dirty="0">
              <a:effectLst/>
            </a:endParaRPr>
          </a:p>
          <a:p>
            <a:r>
              <a:rPr lang="en-GB" sz="1200" kern="1200" dirty="0">
                <a:solidFill>
                  <a:schemeClr val="tx1"/>
                </a:solidFill>
                <a:effectLst/>
                <a:latin typeface="+mn-lt"/>
                <a:ea typeface="+mn-ea"/>
                <a:cs typeface="+mn-cs"/>
              </a:rPr>
              <a:t>As you can see here is only a few of the products and services we provide to our customers and there are many more.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Now I will hand over to my colleague </a:t>
            </a:r>
            <a:r>
              <a:rPr lang="en-GB" sz="1200" kern="1200" dirty="0" err="1">
                <a:solidFill>
                  <a:schemeClr val="tx1"/>
                </a:solidFill>
                <a:effectLst/>
                <a:latin typeface="+mn-lt"/>
                <a:ea typeface="+mn-ea"/>
                <a:cs typeface="+mn-cs"/>
              </a:rPr>
              <a:t>Alin</a:t>
            </a:r>
            <a:r>
              <a:rPr lang="en-GB" sz="1200" kern="1200" dirty="0">
                <a:solidFill>
                  <a:schemeClr val="tx1"/>
                </a:solidFill>
                <a:effectLst/>
                <a:latin typeface="+mn-lt"/>
                <a:ea typeface="+mn-ea"/>
                <a:cs typeface="+mn-cs"/>
              </a:rPr>
              <a:t> who will talk about the challenges.</a:t>
            </a:r>
          </a:p>
        </p:txBody>
      </p:sp>
      <p:sp>
        <p:nvSpPr>
          <p:cNvPr id="4" name="Slide Number Placeholder 3"/>
          <p:cNvSpPr>
            <a:spLocks noGrp="1"/>
          </p:cNvSpPr>
          <p:nvPr>
            <p:ph type="sldNum" sz="quarter" idx="5"/>
          </p:nvPr>
        </p:nvSpPr>
        <p:spPr/>
        <p:txBody>
          <a:bodyPr/>
          <a:lstStyle/>
          <a:p>
            <a:fld id="{F542FBDA-2A0D-C945-835B-D5694B2A652E}" type="slidenum">
              <a:rPr lang="en-US" smtClean="0"/>
              <a:t>6</a:t>
            </a:fld>
            <a:endParaRPr lang="en-US"/>
          </a:p>
        </p:txBody>
      </p:sp>
    </p:spTree>
    <p:extLst>
      <p:ext uri="{BB962C8B-B14F-4D97-AF65-F5344CB8AC3E}">
        <p14:creationId xmlns:p14="http://schemas.microsoft.com/office/powerpoint/2010/main" val="2347322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Before modern technology </a:t>
            </a:r>
            <a:r>
              <a:rPr lang="en-GB" dirty="0"/>
              <a:t>was introduced our employees had to do everything manually which resulted in longer queues and was very time consuming as they had to manually count money behind the counter also sort out cheques,</a:t>
            </a:r>
          </a:p>
          <a:p>
            <a:r>
              <a:rPr lang="en-GB" dirty="0"/>
              <a:t>Also Customers were founding it hard to manage their bills as they were missing payments dates which resulted in receiving fines.</a:t>
            </a:r>
            <a:endParaRPr lang="en-GB" baseline="0" dirty="0">
              <a:cs typeface="Calibri"/>
            </a:endParaRPr>
          </a:p>
          <a:p>
            <a:r>
              <a:rPr lang="en-GB" baseline="0" dirty="0"/>
              <a:t>example</a:t>
            </a:r>
          </a:p>
          <a:p>
            <a:r>
              <a:rPr lang="en-US" baseline="0" dirty="0"/>
              <a:t>Forgotten to pay bill but have work</a:t>
            </a:r>
            <a:r>
              <a:rPr lang="en-GB" baseline="0" dirty="0"/>
              <a:t>, </a:t>
            </a:r>
            <a:r>
              <a:rPr lang="en-US" baseline="0" dirty="0"/>
              <a:t>have to do it at lunch time, queue was long, either miss lunch and wait or wait in queue and be late back at work. </a:t>
            </a:r>
            <a:endParaRPr lang="en-GB" baseline="0" dirty="0"/>
          </a:p>
          <a:p>
            <a:r>
              <a:rPr lang="en-US" baseline="0" dirty="0"/>
              <a:t>Then transaction is completed in 3 working days. So you have missed your payment date and incurred a fine.</a:t>
            </a:r>
            <a:endParaRPr lang="en-GB" baseline="0" dirty="0"/>
          </a:p>
          <a:p>
            <a:r>
              <a:rPr lang="en-GB" baseline="0" dirty="0"/>
              <a:t>Before the introduction of modern technology there was no way of tracking your spending from home.</a:t>
            </a:r>
          </a:p>
          <a:p>
            <a:r>
              <a:rPr lang="en-GB" baseline="0" dirty="0"/>
              <a:t>Trying to keep ahead of our competitors was hard as were had so many branches had to make sure that all of them were running smoothly and being able to provide the service.</a:t>
            </a:r>
          </a:p>
          <a:p>
            <a:endParaRPr lang="en-GB" baseline="0" dirty="0"/>
          </a:p>
          <a:p>
            <a:endParaRPr lang="en-GB" baseline="0" dirty="0"/>
          </a:p>
          <a:p>
            <a:endParaRPr lang="en-GB" baseline="0" dirty="0"/>
          </a:p>
          <a:p>
            <a:endParaRPr lang="en-US" baseline="0" dirty="0"/>
          </a:p>
        </p:txBody>
      </p:sp>
      <p:sp>
        <p:nvSpPr>
          <p:cNvPr id="4" name="Slide Number Placeholder 3"/>
          <p:cNvSpPr>
            <a:spLocks noGrp="1"/>
          </p:cNvSpPr>
          <p:nvPr>
            <p:ph type="sldNum" sz="quarter" idx="5"/>
          </p:nvPr>
        </p:nvSpPr>
        <p:spPr/>
        <p:txBody>
          <a:bodyPr/>
          <a:lstStyle/>
          <a:p>
            <a:fld id="{F542FBDA-2A0D-C945-835B-D5694B2A652E}" type="slidenum">
              <a:rPr lang="en-US" smtClean="0"/>
              <a:t>7</a:t>
            </a:fld>
            <a:endParaRPr lang="en-US"/>
          </a:p>
        </p:txBody>
      </p:sp>
    </p:spTree>
    <p:extLst>
      <p:ext uri="{BB962C8B-B14F-4D97-AF65-F5344CB8AC3E}">
        <p14:creationId xmlns:p14="http://schemas.microsoft.com/office/powerpoint/2010/main" val="559657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Also keeping all data was difficult as we needed a lot of storage space which required to spend more money on storage warehouse.</a:t>
            </a:r>
            <a:endParaRPr lang="en-GB" dirty="0">
              <a:cs typeface="Calibri"/>
            </a:endParaRPr>
          </a:p>
          <a:p>
            <a:endParaRPr lang="en-GB" baseline="0" dirty="0"/>
          </a:p>
          <a:p>
            <a:r>
              <a:rPr lang="en-US" baseline="0" dirty="0"/>
              <a:t>Transform the way </a:t>
            </a:r>
            <a:r>
              <a:rPr lang="en-US" dirty="0"/>
              <a:t>Natwest </a:t>
            </a:r>
            <a:r>
              <a:rPr lang="en-US" baseline="0" dirty="0"/>
              <a:t>was working so that we can promote better business and provide</a:t>
            </a:r>
            <a:r>
              <a:rPr lang="en-GB" baseline="0" dirty="0"/>
              <a:t> a better service to do this we </a:t>
            </a:r>
            <a:r>
              <a:rPr lang="en-GB" dirty="0"/>
              <a:t>had </a:t>
            </a:r>
            <a:r>
              <a:rPr lang="en-GB" baseline="0" dirty="0"/>
              <a:t>to improve employees skills and</a:t>
            </a:r>
            <a:r>
              <a:rPr lang="en-GB" dirty="0"/>
              <a:t> </a:t>
            </a:r>
            <a:r>
              <a:rPr lang="en-GB" baseline="0" dirty="0"/>
              <a:t> knowledge through training</a:t>
            </a:r>
            <a:r>
              <a:rPr lang="en-GB" dirty="0"/>
              <a:t> which meant that we had to invest time and money to make our employees the best at customer service.</a:t>
            </a:r>
            <a:endParaRPr lang="en-GB" dirty="0">
              <a:cs typeface="Calibri"/>
            </a:endParaRPr>
          </a:p>
        </p:txBody>
      </p:sp>
      <p:sp>
        <p:nvSpPr>
          <p:cNvPr id="4" name="Slide Number Placeholder 3"/>
          <p:cNvSpPr>
            <a:spLocks noGrp="1"/>
          </p:cNvSpPr>
          <p:nvPr>
            <p:ph type="sldNum" sz="quarter" idx="5"/>
          </p:nvPr>
        </p:nvSpPr>
        <p:spPr/>
        <p:txBody>
          <a:bodyPr/>
          <a:lstStyle/>
          <a:p>
            <a:fld id="{F542FBDA-2A0D-C945-835B-D5694B2A652E}" type="slidenum">
              <a:rPr lang="en-US" smtClean="0"/>
              <a:t>8</a:t>
            </a:fld>
            <a:endParaRPr lang="en-US"/>
          </a:p>
        </p:txBody>
      </p:sp>
    </p:spTree>
    <p:extLst>
      <p:ext uri="{BB962C8B-B14F-4D97-AF65-F5344CB8AC3E}">
        <p14:creationId xmlns:p14="http://schemas.microsoft.com/office/powerpoint/2010/main" val="1472806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Nathaniel </a:t>
            </a:r>
          </a:p>
          <a:p>
            <a:endParaRPr lang="en-GB" dirty="0"/>
          </a:p>
          <a:p>
            <a:r>
              <a:rPr lang="en-GB" dirty="0"/>
              <a:t>Computer clouding is a vital component used by many major companies to innovate their products &amp; services. Cloud computing is an algorithm that stores information on a cloud that is accessible to the public regardless on where the data is. NatWest uses cloud computing through various different components</a:t>
            </a:r>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9</a:t>
            </a:fld>
            <a:endParaRPr lang="en-US"/>
          </a:p>
        </p:txBody>
      </p:sp>
    </p:spTree>
    <p:extLst>
      <p:ext uri="{BB962C8B-B14F-4D97-AF65-F5344CB8AC3E}">
        <p14:creationId xmlns:p14="http://schemas.microsoft.com/office/powerpoint/2010/main" val="39384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Nathaniel </a:t>
            </a:r>
          </a:p>
          <a:p>
            <a:r>
              <a:rPr lang="en-GB" b="1" dirty="0"/>
              <a:t>Internet banking -</a:t>
            </a:r>
          </a:p>
          <a:p>
            <a:pPr marL="57150" indent="0">
              <a:lnSpc>
                <a:spcPct val="90000"/>
              </a:lnSpc>
              <a:spcAft>
                <a:spcPts val="600"/>
              </a:spcAft>
              <a:buFontTx/>
              <a:buNone/>
            </a:pPr>
            <a:r>
              <a:rPr lang="en-US" dirty="0"/>
              <a:t>Checking your account balance very quickly (any time), Transfer money anytime, Paperless statement</a:t>
            </a:r>
            <a:r>
              <a:rPr lang="en-GB" dirty="0"/>
              <a:t>s also</a:t>
            </a:r>
            <a:r>
              <a:rPr lang="en-US" dirty="0"/>
              <a:t> </a:t>
            </a:r>
            <a:r>
              <a:rPr lang="en-GB" dirty="0"/>
              <a:t>monitoring </a:t>
            </a:r>
            <a:r>
              <a:rPr lang="en-US" dirty="0"/>
              <a:t>your account</a:t>
            </a:r>
            <a:r>
              <a:rPr lang="en-GB" dirty="0"/>
              <a:t> and paying</a:t>
            </a:r>
            <a:r>
              <a:rPr lang="en-US" dirty="0"/>
              <a:t> bills</a:t>
            </a:r>
            <a:r>
              <a:rPr lang="en-GB" dirty="0"/>
              <a:t>.</a:t>
            </a:r>
            <a:r>
              <a:rPr lang="en-US" dirty="0"/>
              <a:t>  </a:t>
            </a:r>
            <a:endParaRPr lang="en-GB" b="1" dirty="0"/>
          </a:p>
          <a:p>
            <a:r>
              <a:rPr lang="en-GB" b="1" dirty="0"/>
              <a:t>Mobile app-</a:t>
            </a:r>
          </a:p>
          <a:p>
            <a:r>
              <a:rPr lang="en-GB" b="0" dirty="0"/>
              <a:t>Similar to Internet Banking this allows you to report a card loss or stolen and order replacement, you can also track your spending via notification alerts.</a:t>
            </a:r>
          </a:p>
          <a:p>
            <a:endParaRPr lang="en-GB" b="1" dirty="0"/>
          </a:p>
          <a:p>
            <a:r>
              <a:rPr lang="en-GB" b="1" dirty="0"/>
              <a:t>Telephones </a:t>
            </a:r>
            <a:r>
              <a:rPr lang="en-US" b="1" dirty="0"/>
              <a:t>banking</a:t>
            </a:r>
            <a:r>
              <a:rPr lang="en-US" dirty="0"/>
              <a:t> </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US" sz="1200" kern="1200" dirty="0">
                <a:solidFill>
                  <a:schemeClr val="tx1"/>
                </a:solidFill>
                <a:effectLst/>
                <a:latin typeface="+mn-lt"/>
                <a:ea typeface="+mn-ea"/>
                <a:cs typeface="+mn-cs"/>
              </a:rPr>
              <a:t>you just need to call the team in the call Centre. This is the secure way that the bank gives you access with a member of the team. There is 24 – hour automated service. If you are registered for NatWest telephone banking you can sign up for Business Alerts and you can receive updates on your account by email or text. The telephone banking helps</a:t>
            </a:r>
            <a:r>
              <a:rPr lang="en-US" sz="1200" kern="1200" baseline="0" dirty="0">
                <a:solidFill>
                  <a:schemeClr val="tx1"/>
                </a:solidFill>
                <a:effectLst/>
                <a:latin typeface="+mn-lt"/>
                <a:ea typeface="+mn-ea"/>
                <a:cs typeface="+mn-cs"/>
              </a:rPr>
              <a:t> you to get answers to any question that you may have regarding your account without leaving your house all you need is your pin number and passcode</a:t>
            </a:r>
            <a:r>
              <a:rPr lang="en-US" sz="1200" kern="1200" dirty="0">
                <a:solidFill>
                  <a:schemeClr val="tx1"/>
                </a:solidFill>
                <a:effectLst/>
                <a:latin typeface="+mn-lt"/>
                <a:ea typeface="+mn-ea"/>
                <a:cs typeface="+mn-cs"/>
              </a:rPr>
              <a:t>. </a:t>
            </a:r>
            <a:r>
              <a:rPr lang="en-GB" dirty="0"/>
              <a:t> </a:t>
            </a:r>
          </a:p>
          <a:p>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10</a:t>
            </a:fld>
            <a:endParaRPr lang="en-US"/>
          </a:p>
        </p:txBody>
      </p:sp>
    </p:spTree>
    <p:extLst>
      <p:ext uri="{BB962C8B-B14F-4D97-AF65-F5344CB8AC3E}">
        <p14:creationId xmlns:p14="http://schemas.microsoft.com/office/powerpoint/2010/main" val="1218083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Nathaniel </a:t>
            </a:r>
          </a:p>
          <a:p>
            <a:endParaRPr lang="en-GB" sz="1200" dirty="0"/>
          </a:p>
          <a:p>
            <a:r>
              <a:rPr lang="en-GB" sz="1200" b="1" dirty="0"/>
              <a:t>Biometric card payment </a:t>
            </a:r>
            <a:r>
              <a:rPr lang="en-GB" sz="1200" b="0" dirty="0"/>
              <a:t>(credit)</a:t>
            </a:r>
          </a:p>
          <a:p>
            <a:r>
              <a:rPr lang="en-GB" sz="1200" dirty="0"/>
              <a:t>The innovating biometric card is being introduced to 150 customers nationwide. From October, it will be on a three month trail. You will be able to use the card as normal, contactless payments and at ATM use sage will stay the same.</a:t>
            </a:r>
          </a:p>
          <a:p>
            <a:endParaRPr lang="en-GB" sz="1200" dirty="0"/>
          </a:p>
          <a:p>
            <a:r>
              <a:rPr lang="en-GB" sz="1200" b="1" dirty="0"/>
              <a:t>Contactless payment</a:t>
            </a:r>
          </a:p>
          <a:p>
            <a:r>
              <a:rPr lang="en-GB" dirty="0"/>
              <a:t> The payment is instant you don’t need to enter your pin, majority of stores accept contactless, you can also use it for public transport. </a:t>
            </a:r>
            <a:r>
              <a:rPr lang="en-US" dirty="0"/>
              <a:t>You can store you card details on your smartphone and use the phone to pay, its very quick and efficient and saves a lot of time. You are protected against fraudulent transactions, NFC </a:t>
            </a:r>
            <a:r>
              <a:rPr lang="en-US" u="none" dirty="0"/>
              <a:t>(</a:t>
            </a:r>
            <a:r>
              <a:rPr lang="en-GB" u="none" dirty="0"/>
              <a:t>Near field communication</a:t>
            </a:r>
            <a:r>
              <a:rPr lang="en-US" u="none" dirty="0"/>
              <a:t>)</a:t>
            </a:r>
            <a:r>
              <a:rPr lang="en-US" dirty="0"/>
              <a:t>  technology uses data encryption when sending sensitive information and the hackers are not able to scan your card. You can use your card abroad and you don’t need to worry that you will type wrong PIN.</a:t>
            </a:r>
            <a:endParaRPr lang="en-GB" dirty="0"/>
          </a:p>
          <a:p>
            <a:endParaRPr lang="en-GB" dirty="0">
              <a:cs typeface="Calibri"/>
            </a:endParaRPr>
          </a:p>
          <a:p>
            <a:endParaRPr lang="en-GB" dirty="0"/>
          </a:p>
          <a:p>
            <a:r>
              <a:rPr lang="en-GB" b="1" dirty="0"/>
              <a:t>Apple Pay </a:t>
            </a:r>
          </a:p>
          <a:p>
            <a:r>
              <a:rPr lang="en-GB" b="0" dirty="0"/>
              <a:t>You don’t need your card to use this feature. This feature is compatible with majority of iPhone models via apple Touch ID /Face ID  also Apple watches 1st generation and Apple Mac.</a:t>
            </a:r>
          </a:p>
        </p:txBody>
      </p:sp>
      <p:sp>
        <p:nvSpPr>
          <p:cNvPr id="4" name="Slide Number Placeholder 3"/>
          <p:cNvSpPr>
            <a:spLocks noGrp="1"/>
          </p:cNvSpPr>
          <p:nvPr>
            <p:ph type="sldNum" sz="quarter" idx="5"/>
          </p:nvPr>
        </p:nvSpPr>
        <p:spPr/>
        <p:txBody>
          <a:bodyPr/>
          <a:lstStyle/>
          <a:p>
            <a:fld id="{F542FBDA-2A0D-C945-835B-D5694B2A652E}" type="slidenum">
              <a:rPr lang="en-US" smtClean="0"/>
              <a:t>11</a:t>
            </a:fld>
            <a:endParaRPr lang="en-US"/>
          </a:p>
        </p:txBody>
      </p:sp>
    </p:spTree>
    <p:extLst>
      <p:ext uri="{BB962C8B-B14F-4D97-AF65-F5344CB8AC3E}">
        <p14:creationId xmlns:p14="http://schemas.microsoft.com/office/powerpoint/2010/main" val="3755654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talk about the positive and negative impact of modern technology in Natwest . </a:t>
            </a:r>
          </a:p>
          <a:p>
            <a:r>
              <a:rPr lang="en-GB" b="1" dirty="0"/>
              <a:t>The positive impact are ATM (Automated Teller Machine). </a:t>
            </a:r>
            <a:r>
              <a:rPr lang="en-GB" dirty="0"/>
              <a:t>ATM is an electronic banking terminal, which allows people to do basic transactions without the help of a branch representative or teller. So every person, who had a debit or credit card can access the ATM.  There are two types of ATM . The Basic which just allows the customers to withdraw cash and receive balance for their account, and the Complex , that accept deposits, makes transfers and gives account information.  </a:t>
            </a:r>
          </a:p>
          <a:p>
            <a:r>
              <a:rPr lang="en-GB" b="1" dirty="0"/>
              <a:t>Contactless. </a:t>
            </a:r>
            <a:r>
              <a:rPr lang="en-US" sz="1200" kern="1200" dirty="0">
                <a:solidFill>
                  <a:schemeClr val="tx1"/>
                </a:solidFill>
                <a:effectLst/>
                <a:latin typeface="+mn-lt"/>
                <a:ea typeface="+mn-ea"/>
                <a:cs typeface="+mn-cs"/>
              </a:rPr>
              <a:t>The contactless payments are the modern method to pay for everyday bargains only with one simple touch. There is no need to enter a PIN or to sign a receipt to authorize the transaction</a:t>
            </a:r>
            <a:r>
              <a:rPr lang="en-US" sz="1200" kern="1200" baseline="0" dirty="0">
                <a:solidFill>
                  <a:schemeClr val="tx1"/>
                </a:solidFill>
                <a:effectLst/>
                <a:latin typeface="+mn-lt"/>
                <a:ea typeface="+mn-ea"/>
                <a:cs typeface="+mn-cs"/>
              </a:rPr>
              <a:t> y</a:t>
            </a:r>
            <a:r>
              <a:rPr lang="en-US" sz="1200" kern="1200" dirty="0">
                <a:solidFill>
                  <a:schemeClr val="tx1"/>
                </a:solidFill>
                <a:effectLst/>
                <a:latin typeface="+mn-lt"/>
                <a:ea typeface="+mn-ea"/>
                <a:cs typeface="+mn-cs"/>
              </a:rPr>
              <a:t>ou just need to tap your card near the contactless terminal, the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maximum amount is £30. Technology</a:t>
            </a:r>
            <a:r>
              <a:rPr lang="en-US" sz="1200" kern="1200" baseline="0" dirty="0">
                <a:solidFill>
                  <a:schemeClr val="tx1"/>
                </a:solidFill>
                <a:effectLst/>
                <a:latin typeface="+mn-lt"/>
                <a:ea typeface="+mn-ea"/>
                <a:cs typeface="+mn-cs"/>
              </a:rPr>
              <a:t> as gone even further now as you don’t need to have carry your card on you.</a:t>
            </a:r>
            <a:r>
              <a:rPr lang="en-US" dirty="0"/>
              <a:t> </a:t>
            </a:r>
            <a:endParaRPr lang="en-US" sz="1200" kern="1200" dirty="0">
              <a:solidFill>
                <a:schemeClr val="tx1"/>
              </a:solidFill>
              <a:effectLst/>
              <a:latin typeface="+mn-lt"/>
              <a:cs typeface="Calibri"/>
            </a:endParaRPr>
          </a:p>
          <a:p>
            <a:r>
              <a:rPr lang="en-US" sz="1200" kern="1200" dirty="0">
                <a:solidFill>
                  <a:schemeClr val="tx1"/>
                </a:solidFill>
                <a:effectLst/>
                <a:latin typeface="+mn-lt"/>
                <a:ea typeface="+mn-ea"/>
                <a:cs typeface="+mn-cs"/>
              </a:rPr>
              <a:t>The disadvantage is a risk of </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losing</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your card, your account can be compromised. You have to </a:t>
            </a:r>
            <a:r>
              <a:rPr lang="en-US" sz="1200" kern="1200" baseline="0" dirty="0">
                <a:solidFill>
                  <a:schemeClr val="tx1"/>
                </a:solidFill>
                <a:effectLst/>
                <a:latin typeface="+mn-lt"/>
                <a:ea typeface="+mn-ea"/>
                <a:cs typeface="+mn-cs"/>
              </a:rPr>
              <a:t>report this immediately and </a:t>
            </a:r>
            <a:r>
              <a:rPr lang="en-US" sz="1200" kern="1200" dirty="0">
                <a:solidFill>
                  <a:schemeClr val="tx1"/>
                </a:solidFill>
                <a:effectLst/>
                <a:latin typeface="+mn-lt"/>
                <a:ea typeface="+mn-ea"/>
                <a:cs typeface="+mn-cs"/>
              </a:rPr>
              <a:t>check your bank statement regularly</a:t>
            </a:r>
            <a:r>
              <a:rPr lang="en-US" sz="1200" kern="1200" baseline="0" dirty="0">
                <a:solidFill>
                  <a:schemeClr val="tx1"/>
                </a:solidFill>
                <a:effectLst/>
                <a:latin typeface="+mn-lt"/>
                <a:ea typeface="+mn-ea"/>
                <a:cs typeface="+mn-cs"/>
              </a:rPr>
              <a:t> as someone else can use your card. A contactless card can be used more than 1 time but under £30.</a:t>
            </a:r>
            <a:endParaRPr lang="en-GB" dirty="0"/>
          </a:p>
          <a:p>
            <a:r>
              <a:rPr lang="en-GB" b="0" dirty="0"/>
              <a:t>To</a:t>
            </a:r>
            <a:r>
              <a:rPr lang="en-GB" b="0" baseline="0" dirty="0"/>
              <a:t> use </a:t>
            </a:r>
            <a:r>
              <a:rPr lang="en-GB" b="1" dirty="0"/>
              <a:t>Telephone banking</a:t>
            </a:r>
            <a:r>
              <a:rPr lang="en-GB" b="1" baseline="0" dirty="0"/>
              <a:t> </a:t>
            </a:r>
            <a:endParaRPr lang="en-GB" dirty="0"/>
          </a:p>
          <a:p>
            <a:r>
              <a:rPr lang="en-GB" dirty="0">
                <a:cs typeface="Calibri"/>
              </a:rPr>
              <a:t>The availability of this service is a 24 hours automated service which could be vital during emergencies also being registered for online banking gives the advantage of having alerts if you have a business account which allows you to keep track of your business activity.</a:t>
            </a:r>
          </a:p>
          <a:p>
            <a:r>
              <a:rPr lang="en-GB" b="1" dirty="0"/>
              <a:t>The Negative impact </a:t>
            </a:r>
            <a:r>
              <a:rPr lang="en-GB" b="0" dirty="0"/>
              <a:t>for</a:t>
            </a:r>
            <a:r>
              <a:rPr lang="en-GB" b="0" baseline="0" dirty="0"/>
              <a:t> all of these modernisation is that </a:t>
            </a:r>
            <a:r>
              <a:rPr lang="en-GB" dirty="0"/>
              <a:t>many branches have</a:t>
            </a:r>
            <a:r>
              <a:rPr lang="en-GB" baseline="0" dirty="0"/>
              <a:t> been</a:t>
            </a:r>
            <a:r>
              <a:rPr lang="en-GB" dirty="0"/>
              <a:t> closed down because of this new technology and a lot of people lose their jobs they have been replaced by computers.  </a:t>
            </a:r>
            <a:r>
              <a:rPr lang="en-US" sz="1200" kern="1200" dirty="0">
                <a:solidFill>
                  <a:schemeClr val="tx1"/>
                </a:solidFill>
                <a:effectLst/>
                <a:latin typeface="+mn-lt"/>
                <a:ea typeface="+mn-ea"/>
                <a:cs typeface="+mn-cs"/>
              </a:rPr>
              <a:t>In that point, the technologies are </a:t>
            </a:r>
            <a:r>
              <a:rPr lang="en-US" sz="1200" kern="1200" dirty="0" err="1">
                <a:solidFill>
                  <a:schemeClr val="tx1"/>
                </a:solidFill>
                <a:effectLst/>
                <a:latin typeface="+mn-lt"/>
                <a:ea typeface="+mn-ea"/>
                <a:cs typeface="+mn-cs"/>
              </a:rPr>
              <a:t>threated</a:t>
            </a:r>
            <a:r>
              <a:rPr lang="en-US" sz="1200" kern="1200" dirty="0">
                <a:solidFill>
                  <a:schemeClr val="tx1"/>
                </a:solidFill>
                <a:effectLst/>
                <a:latin typeface="+mn-lt"/>
                <a:ea typeface="+mn-ea"/>
                <a:cs typeface="+mn-cs"/>
              </a:rPr>
              <a:t> by Cyber Attacks, technical faults and errors and if this happens, a lot of information can be lost</a:t>
            </a:r>
            <a:r>
              <a:rPr lang="en-US" sz="1200" kern="1200" baseline="0" dirty="0">
                <a:solidFill>
                  <a:schemeClr val="tx1"/>
                </a:solidFill>
                <a:effectLst/>
                <a:latin typeface="+mn-lt"/>
                <a:ea typeface="+mn-ea"/>
                <a:cs typeface="+mn-cs"/>
              </a:rPr>
              <a:t> which can result in stealing peoples data and identity. </a:t>
            </a:r>
            <a:r>
              <a:rPr lang="en-US" sz="1200" kern="1200" dirty="0">
                <a:solidFill>
                  <a:schemeClr val="tx1"/>
                </a:solidFill>
                <a:effectLst/>
                <a:latin typeface="+mn-lt"/>
                <a:ea typeface="+mn-ea"/>
                <a:cs typeface="+mn-cs"/>
              </a:rPr>
              <a:t>These</a:t>
            </a:r>
            <a:r>
              <a:rPr lang="en-US" sz="1200" kern="1200" baseline="0" dirty="0">
                <a:solidFill>
                  <a:schemeClr val="tx1"/>
                </a:solidFill>
                <a:effectLst/>
                <a:latin typeface="+mn-lt"/>
                <a:ea typeface="+mn-ea"/>
                <a:cs typeface="+mn-cs"/>
              </a:rPr>
              <a:t> are the biggest disadvantage with technology</a:t>
            </a:r>
            <a:r>
              <a:rPr lang="en-US" sz="1200" kern="1200" dirty="0">
                <a:solidFill>
                  <a:schemeClr val="tx1"/>
                </a:solidFill>
                <a:effectLst/>
                <a:latin typeface="+mn-lt"/>
                <a:ea typeface="+mn-ea"/>
                <a:cs typeface="+mn-cs"/>
              </a:rPr>
              <a:t>.</a:t>
            </a:r>
            <a:r>
              <a:rPr lang="en-US" dirty="0"/>
              <a:t> </a:t>
            </a:r>
            <a:r>
              <a:rPr lang="en-US" sz="1200" kern="1200" dirty="0">
                <a:solidFill>
                  <a:schemeClr val="tx1"/>
                </a:solidFill>
                <a:effectLst/>
                <a:latin typeface="+mn-lt"/>
                <a:ea typeface="+mn-ea"/>
                <a:cs typeface="+mn-cs"/>
              </a:rPr>
              <a:t> Also</a:t>
            </a:r>
            <a:r>
              <a:rPr lang="en-US" sz="1200" kern="1200" baseline="0" dirty="0">
                <a:solidFill>
                  <a:schemeClr val="tx1"/>
                </a:solidFill>
                <a:effectLst/>
                <a:latin typeface="+mn-lt"/>
                <a:ea typeface="+mn-ea"/>
                <a:cs typeface="+mn-cs"/>
              </a:rPr>
              <a:t> n</a:t>
            </a:r>
            <a:r>
              <a:rPr lang="en-US" sz="1200" kern="1200" dirty="0">
                <a:solidFill>
                  <a:schemeClr val="tx1"/>
                </a:solidFill>
                <a:effectLst/>
                <a:latin typeface="+mn-lt"/>
                <a:ea typeface="+mn-ea"/>
                <a:cs typeface="+mn-cs"/>
              </a:rPr>
              <a:t>owadays because of the easy use of the online shopping, you can spend your money faster, without even realizing it. While in the past you had the money in your wallet, and you knew the exact amount you are spending.</a:t>
            </a:r>
            <a:r>
              <a:rPr lang="en-US" dirty="0"/>
              <a:t> </a:t>
            </a:r>
            <a:endParaRPr lang="en-GB" dirty="0">
              <a:cs typeface="Calibri"/>
            </a:endParaRPr>
          </a:p>
          <a:p>
            <a:r>
              <a:rPr lang="en-GB" b="1" dirty="0"/>
              <a:t>Now I go talk about Online Banking and mobile app</a:t>
            </a:r>
          </a:p>
          <a:p>
            <a:endParaRPr lang="en-GB" dirty="0"/>
          </a:p>
        </p:txBody>
      </p:sp>
      <p:sp>
        <p:nvSpPr>
          <p:cNvPr id="4" name="Slide Number Placeholder 3"/>
          <p:cNvSpPr>
            <a:spLocks noGrp="1"/>
          </p:cNvSpPr>
          <p:nvPr>
            <p:ph type="sldNum" sz="quarter" idx="5"/>
          </p:nvPr>
        </p:nvSpPr>
        <p:spPr/>
        <p:txBody>
          <a:bodyPr/>
          <a:lstStyle/>
          <a:p>
            <a:fld id="{F542FBDA-2A0D-C945-835B-D5694B2A652E}" type="slidenum">
              <a:rPr lang="en-US" smtClean="0"/>
              <a:t>12</a:t>
            </a:fld>
            <a:endParaRPr lang="en-US"/>
          </a:p>
        </p:txBody>
      </p:sp>
    </p:spTree>
    <p:extLst>
      <p:ext uri="{BB962C8B-B14F-4D97-AF65-F5344CB8AC3E}">
        <p14:creationId xmlns:p14="http://schemas.microsoft.com/office/powerpoint/2010/main" val="594349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Positives of online banking in NatWest are : </a:t>
            </a:r>
            <a:r>
              <a:rPr lang="en-US" dirty="0"/>
              <a:t>Better interest rate, Better mortgage rate, Checking your account balance very quickly (any time), Transferring money between</a:t>
            </a:r>
            <a:r>
              <a:rPr lang="en-US" baseline="0" dirty="0"/>
              <a:t> your own accounts and also to other people’s account</a:t>
            </a:r>
            <a:r>
              <a:rPr lang="en-US" dirty="0"/>
              <a:t>, Paperless statement, Monitoring your account, Paying bills</a:t>
            </a:r>
            <a:r>
              <a:rPr lang="en-US" baseline="0" dirty="0"/>
              <a:t> all of these can be done with a touch of a button.  (Or don’t need to say these can give hand outs, or say these here are all </a:t>
            </a:r>
            <a:r>
              <a:rPr lang="en-GB" baseline="0" dirty="0"/>
              <a:t>advantages </a:t>
            </a:r>
            <a:r>
              <a:rPr lang="en-US" baseline="0" dirty="0"/>
              <a: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a:t>
            </a:r>
            <a:r>
              <a:rPr lang="en-US" dirty="0" err="1"/>
              <a:t>nline</a:t>
            </a:r>
            <a:r>
              <a:rPr lang="en-US" sz="1200" kern="1200" dirty="0">
                <a:solidFill>
                  <a:schemeClr val="tx1"/>
                </a:solidFill>
                <a:effectLst/>
                <a:latin typeface="+mn-lt"/>
                <a:ea typeface="+mn-ea"/>
                <a:cs typeface="+mn-cs"/>
              </a:rPr>
              <a:t> banking</a:t>
            </a:r>
            <a:r>
              <a:rPr lang="en-US" sz="1200" kern="1200" baseline="0" dirty="0">
                <a:solidFill>
                  <a:schemeClr val="tx1"/>
                </a:solidFill>
                <a:effectLst/>
                <a:latin typeface="+mn-lt"/>
                <a:ea typeface="+mn-ea"/>
                <a:cs typeface="+mn-cs"/>
              </a:rPr>
              <a:t> is a </a:t>
            </a:r>
            <a:r>
              <a:rPr lang="en-US" sz="1200" kern="1200" dirty="0">
                <a:solidFill>
                  <a:schemeClr val="tx1"/>
                </a:solidFill>
                <a:effectLst/>
                <a:latin typeface="+mn-lt"/>
                <a:ea typeface="+mn-ea"/>
                <a:cs typeface="+mn-cs"/>
              </a:rPr>
              <a:t>very popular way to manage and track your finances</a:t>
            </a:r>
            <a:r>
              <a:rPr lang="en-US" sz="1200" kern="1200" baseline="0" dirty="0">
                <a:solidFill>
                  <a:schemeClr val="tx1"/>
                </a:solidFill>
                <a:effectLst/>
                <a:latin typeface="+mn-lt"/>
                <a:ea typeface="+mn-ea"/>
                <a:cs typeface="+mn-cs"/>
              </a:rPr>
              <a:t> and it gives customers a whole lot of options, but sometimes it gets too complicated for customers to understand. Also you are able to have a chat with a customer adviser online but the disadvantage to that is that it sometimes takes time for the adviser to get back. To you with the customer answer.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big problem</a:t>
            </a:r>
            <a:r>
              <a:rPr lang="en-US" sz="1200" kern="1200" baseline="0" dirty="0">
                <a:solidFill>
                  <a:schemeClr val="tx1"/>
                </a:solidFill>
                <a:effectLst/>
                <a:latin typeface="+mn-lt"/>
                <a:ea typeface="+mn-ea"/>
                <a:cs typeface="+mn-cs"/>
              </a:rPr>
              <a:t> with online banking is that </a:t>
            </a:r>
            <a:r>
              <a:rPr lang="en-US" sz="1200" kern="1200" dirty="0">
                <a:solidFill>
                  <a:schemeClr val="tx1"/>
                </a:solidFill>
                <a:effectLst/>
                <a:latin typeface="+mn-lt"/>
                <a:ea typeface="+mn-ea"/>
                <a:cs typeface="+mn-cs"/>
              </a:rPr>
              <a:t>If you lose your internet connection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you need to start from the beginning, a transaction might not have gone through</a:t>
            </a:r>
            <a:r>
              <a:rPr lang="en-US" sz="1200" kern="1200" baseline="0" dirty="0">
                <a:solidFill>
                  <a:schemeClr val="tx1"/>
                </a:solidFill>
                <a:effectLst/>
                <a:latin typeface="+mn-lt"/>
                <a:ea typeface="+mn-ea"/>
                <a:cs typeface="+mn-cs"/>
              </a:rPr>
              <a:t> or if there is technical update then you can’t get into your account.</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13</a:t>
            </a:fld>
            <a:endParaRPr lang="en-US"/>
          </a:p>
        </p:txBody>
      </p:sp>
    </p:spTree>
    <p:extLst>
      <p:ext uri="{BB962C8B-B14F-4D97-AF65-F5344CB8AC3E}">
        <p14:creationId xmlns:p14="http://schemas.microsoft.com/office/powerpoint/2010/main" val="3775228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Lea</a:t>
            </a:r>
          </a:p>
          <a:p>
            <a:r>
              <a:rPr lang="en-GB" dirty="0"/>
              <a:t>The difference between traditional and Morden technology is that traditional technology was more manual ,our NatWest customers did not have the privileges that they have today by banking in the comfort of they own home, before technology our NatWest customers had to stand in long queues and also if they missed closing time they would have to wait till the next day, Morden technology is much faster and More automatic at NatWest bank we offer our customers </a:t>
            </a:r>
          </a:p>
          <a:p>
            <a:endParaRPr lang="en-GB" dirty="0"/>
          </a:p>
          <a:p>
            <a:r>
              <a:rPr lang="en-GB" dirty="0"/>
              <a:t> </a:t>
            </a:r>
          </a:p>
          <a:p>
            <a:r>
              <a:rPr lang="en-GB" dirty="0"/>
              <a:t>It helps you stay in control 24/7 thanks to Modern technology you can trace any unexplained transactions it, we gives alerts via text messages which alerts our customer their cash flow such, direct debits, balances.</a:t>
            </a:r>
          </a:p>
          <a:p>
            <a:endParaRPr lang="en-GB" dirty="0"/>
          </a:p>
          <a:p>
            <a:r>
              <a:rPr lang="en-GB" dirty="0"/>
              <a:t>Also helps to prevent fraud,  if you have misplaced your card or unsure of where it is by using the mobile app you can block and unblock your card </a:t>
            </a:r>
          </a:p>
          <a:p>
            <a:r>
              <a:rPr lang="en-GB" dirty="0"/>
              <a:t>Morden Technology keeps employees engaged.</a:t>
            </a:r>
          </a:p>
          <a:p>
            <a:endParaRPr lang="en-GB" dirty="0"/>
          </a:p>
          <a:p>
            <a:endParaRPr lang="en-GB" dirty="0"/>
          </a:p>
          <a:p>
            <a:br>
              <a:rPr lang="en-GB" dirty="0"/>
            </a:br>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14</a:t>
            </a:fld>
            <a:endParaRPr lang="en-US"/>
          </a:p>
        </p:txBody>
      </p:sp>
    </p:spTree>
    <p:extLst>
      <p:ext uri="{BB962C8B-B14F-4D97-AF65-F5344CB8AC3E}">
        <p14:creationId xmlns:p14="http://schemas.microsoft.com/office/powerpoint/2010/main" val="1397328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a:t>
            </a:r>
          </a:p>
          <a:p>
            <a:endParaRPr lang="en-GB" dirty="0"/>
          </a:p>
          <a:p>
            <a:r>
              <a:rPr lang="en-GB" dirty="0"/>
              <a:t>It allows employees to telecommute to work. It encourages collaboration between coworkers in businesses through tools such as file sharing. It improves communication. It reduces stress by allowing you to schedule important deadlines and meetings on your electronic calendar.</a:t>
            </a:r>
          </a:p>
          <a:p>
            <a:endParaRPr lang="en-GB" dirty="0"/>
          </a:p>
          <a:p>
            <a:endParaRPr lang="en-GB" dirty="0"/>
          </a:p>
          <a:p>
            <a:r>
              <a:rPr lang="en-GB" dirty="0"/>
              <a:t>The impact of technology on work, both in manufacturing and in communication, has exponentially increased the rate of production and speed at which business occurs. Technology in the workplace has helped workers become more efficient than ever before.so if we was not to use technology at NatWest it make everything very slow it will</a:t>
            </a:r>
          </a:p>
          <a:p>
            <a:endParaRPr lang="en-GB" dirty="0"/>
          </a:p>
          <a:p>
            <a:r>
              <a:rPr lang="en-GB" dirty="0"/>
              <a:t>Also affect the business to stay on track in this century it’s almost impossible to manage without technology...</a:t>
            </a:r>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15</a:t>
            </a:fld>
            <a:endParaRPr lang="en-US"/>
          </a:p>
        </p:txBody>
      </p:sp>
    </p:spTree>
    <p:extLst>
      <p:ext uri="{BB962C8B-B14F-4D97-AF65-F5344CB8AC3E}">
        <p14:creationId xmlns:p14="http://schemas.microsoft.com/office/powerpoint/2010/main" val="302420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 </a:t>
            </a:r>
            <a:r>
              <a:rPr lang="en-GB" dirty="0" err="1"/>
              <a:t>Banza</a:t>
            </a:r>
            <a:endParaRPr lang="en-GB" dirty="0"/>
          </a:p>
          <a:p>
            <a:endParaRPr lang="en-GB" dirty="0"/>
          </a:p>
          <a:p>
            <a:r>
              <a:rPr lang="en-GB" dirty="0"/>
              <a:t>And it has helped NatWest stay in  competition with It’s competitors </a:t>
            </a:r>
          </a:p>
          <a:p>
            <a:r>
              <a:rPr lang="en-GB" dirty="0"/>
              <a:t>Such as </a:t>
            </a:r>
          </a:p>
          <a:p>
            <a:r>
              <a:rPr lang="en-GB" dirty="0"/>
              <a:t>&gt;Lloyd’s </a:t>
            </a:r>
          </a:p>
          <a:p>
            <a:r>
              <a:rPr lang="en-GB" dirty="0"/>
              <a:t>&gt;Barclays </a:t>
            </a:r>
          </a:p>
          <a:p>
            <a:r>
              <a:rPr lang="en-GB" dirty="0"/>
              <a:t>&gt;Halifax </a:t>
            </a:r>
          </a:p>
          <a:p>
            <a:endParaRPr lang="en-GB" dirty="0"/>
          </a:p>
          <a:p>
            <a:r>
              <a:rPr lang="en-GB" dirty="0"/>
              <a:t>Not being able to provide innovated technology would impact our services and we will end up loosing customers.</a:t>
            </a:r>
          </a:p>
          <a:p>
            <a:endParaRPr lang="en-GB" dirty="0"/>
          </a:p>
          <a:p>
            <a:r>
              <a:rPr lang="en-GB" dirty="0"/>
              <a:t>Overload of unnecessary paperwork which could be stored via cloud.</a:t>
            </a:r>
            <a:endParaRPr lang="en-US" dirty="0"/>
          </a:p>
        </p:txBody>
      </p:sp>
      <p:sp>
        <p:nvSpPr>
          <p:cNvPr id="4" name="Slide Number Placeholder 3"/>
          <p:cNvSpPr>
            <a:spLocks noGrp="1"/>
          </p:cNvSpPr>
          <p:nvPr>
            <p:ph type="sldNum" sz="quarter" idx="5"/>
          </p:nvPr>
        </p:nvSpPr>
        <p:spPr/>
        <p:txBody>
          <a:bodyPr/>
          <a:lstStyle/>
          <a:p>
            <a:fld id="{F542FBDA-2A0D-C945-835B-D5694B2A652E}" type="slidenum">
              <a:rPr lang="en-US" smtClean="0"/>
              <a:t>16</a:t>
            </a:fld>
            <a:endParaRPr lang="en-US"/>
          </a:p>
        </p:txBody>
      </p:sp>
    </p:spTree>
    <p:extLst>
      <p:ext uri="{BB962C8B-B14F-4D97-AF65-F5344CB8AC3E}">
        <p14:creationId xmlns:p14="http://schemas.microsoft.com/office/powerpoint/2010/main" val="30584418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t>NatWest has come out of the take over more focused and in a better position to give its customers a fast moving internet age of banking.  As years progressed we have redesigned our selves and our NatWest logo but yet kept hold of the vision that was created before. Always evolving the way we operate and investing in the latest banking technology to provide our customers with the best service and products. We are still leading the way in innovation as we are the first banks to launch </a:t>
            </a:r>
            <a:r>
              <a:rPr lang="en-GB" sz="1200" dirty="0" err="1"/>
              <a:t>Applepay</a:t>
            </a:r>
            <a:r>
              <a:rPr lang="en-GB" sz="1200" dirty="0"/>
              <a:t> and </a:t>
            </a:r>
            <a:r>
              <a:rPr lang="en-GB" sz="1200" dirty="0" err="1"/>
              <a:t>TouchID</a:t>
            </a:r>
            <a:r>
              <a:rPr lang="en-GB" sz="1200" dirty="0"/>
              <a:t>.</a:t>
            </a:r>
          </a:p>
          <a:p>
            <a:pPr algn="l"/>
            <a:r>
              <a:rPr lang="en-GB" sz="1200" dirty="0"/>
              <a:t>Being able to offer ours customers to contact us day or night and customers being able to access their accounts anytime of the day where ever they are through they online banking and mobile app this is all thanks to the innovation of modern technology.</a:t>
            </a:r>
          </a:p>
          <a:p>
            <a:endParaRPr lang="en-GB" dirty="0"/>
          </a:p>
        </p:txBody>
      </p:sp>
      <p:sp>
        <p:nvSpPr>
          <p:cNvPr id="4" name="Slide Number Placeholder 3"/>
          <p:cNvSpPr>
            <a:spLocks noGrp="1"/>
          </p:cNvSpPr>
          <p:nvPr>
            <p:ph type="sldNum" sz="quarter" idx="10"/>
          </p:nvPr>
        </p:nvSpPr>
        <p:spPr/>
        <p:txBody>
          <a:bodyPr/>
          <a:lstStyle/>
          <a:p>
            <a:fld id="{F542FBDA-2A0D-C945-835B-D5694B2A652E}" type="slidenum">
              <a:rPr lang="en-US" smtClean="0"/>
              <a:t>17</a:t>
            </a:fld>
            <a:endParaRPr lang="en-US"/>
          </a:p>
        </p:txBody>
      </p:sp>
    </p:spTree>
    <p:extLst>
      <p:ext uri="{BB962C8B-B14F-4D97-AF65-F5344CB8AC3E}">
        <p14:creationId xmlns:p14="http://schemas.microsoft.com/office/powerpoint/2010/main" val="5663371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included the references I have used</a:t>
            </a:r>
          </a:p>
        </p:txBody>
      </p:sp>
      <p:sp>
        <p:nvSpPr>
          <p:cNvPr id="4" name="Slide Number Placeholder 3"/>
          <p:cNvSpPr>
            <a:spLocks noGrp="1"/>
          </p:cNvSpPr>
          <p:nvPr>
            <p:ph type="sldNum" sz="quarter" idx="10"/>
          </p:nvPr>
        </p:nvSpPr>
        <p:spPr/>
        <p:txBody>
          <a:bodyPr/>
          <a:lstStyle/>
          <a:p>
            <a:fld id="{F542FBDA-2A0D-C945-835B-D5694B2A652E}" type="slidenum">
              <a:rPr lang="en-US" smtClean="0"/>
              <a:t>19</a:t>
            </a:fld>
            <a:endParaRPr lang="en-US"/>
          </a:p>
        </p:txBody>
      </p:sp>
    </p:spTree>
    <p:extLst>
      <p:ext uri="{BB962C8B-B14F-4D97-AF65-F5344CB8AC3E}">
        <p14:creationId xmlns:p14="http://schemas.microsoft.com/office/powerpoint/2010/main" val="2593985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42FBDA-2A0D-C945-835B-D5694B2A652E}" type="slidenum">
              <a:rPr lang="en-US" smtClean="0"/>
              <a:t>21</a:t>
            </a:fld>
            <a:endParaRPr lang="en-US"/>
          </a:p>
        </p:txBody>
      </p:sp>
    </p:spTree>
    <p:extLst>
      <p:ext uri="{BB962C8B-B14F-4D97-AF65-F5344CB8AC3E}">
        <p14:creationId xmlns:p14="http://schemas.microsoft.com/office/powerpoint/2010/main" val="296644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FC6D-079F-E945-A07C-EF0D614D6C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3726CC6-50CD-A144-B148-EDE68CABD1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FC5381-5087-E949-91D0-51021F0DFBEA}"/>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EFD865B9-0497-3F48-8754-0C7F50FA78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8C7162-F401-4147-8C17-C96C76A1DE8B}"/>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64652441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0786-A727-704C-A27B-A2F94D58E02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5B0107-65E8-7147-9F64-FAF0A14951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B347112-00E8-AC4B-B26D-D1AB0378E1C6}"/>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930500F3-41A9-EA42-9374-567005AB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409883-5651-E844-BFC5-D3D6F3E970C7}"/>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334365331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BDC6-2549-A94A-BA52-B1C20BD249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4C45B63-C8DC-034E-9A2A-ADE4588FC2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FF110C-5A3C-D143-9419-63A33F275614}"/>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AAB1434A-8328-1A40-8457-09890B9C8A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746D94-21DD-384A-B5B4-8B93915D9B9D}"/>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139976565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97D5-1D2D-D240-ABBD-3EEBAE584A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ABFF7B-1E0E-6C45-971D-C0D204BB3F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0DFEEB1-FC51-0148-889B-4481D5A3367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39598E-46EE-2D4A-A9E9-6DF9E0C60D87}"/>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6" name="Footer Placeholder 5">
            <a:extLst>
              <a:ext uri="{FF2B5EF4-FFF2-40B4-BE49-F238E27FC236}">
                <a16:creationId xmlns:a16="http://schemas.microsoft.com/office/drawing/2014/main" id="{A5CECEC2-446B-F840-900D-6C9E58C456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A5ECC6-62A9-0846-BADC-F70064704979}"/>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113134838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C4367-D603-5740-B82E-947AA4E95DF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01A13-83D8-8C47-8A57-F71DC18FF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8D1EB4-970C-B74B-B99D-A899B56F3B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AE9F55-9DBB-F84C-8F23-60969D574D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AFB2CF-E732-1B46-99AF-2A94846A81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F45EEE7-76DD-B244-9E87-74A67A665A3A}"/>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8" name="Footer Placeholder 7">
            <a:extLst>
              <a:ext uri="{FF2B5EF4-FFF2-40B4-BE49-F238E27FC236}">
                <a16:creationId xmlns:a16="http://schemas.microsoft.com/office/drawing/2014/main" id="{0A0EAEC6-0029-C243-9237-3130D503C5C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CFAA2A-29B5-A346-97AC-B73BE54135D8}"/>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402117046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8668-716C-5441-9E65-BD1F62FFB49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FCF5434-3233-2949-A18F-F48ADF74FF0F}"/>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4" name="Footer Placeholder 3">
            <a:extLst>
              <a:ext uri="{FF2B5EF4-FFF2-40B4-BE49-F238E27FC236}">
                <a16:creationId xmlns:a16="http://schemas.microsoft.com/office/drawing/2014/main" id="{A6EDA7C0-6247-1640-9B9E-187235E61B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5206B6-1B47-7F44-8C8C-7BC30E1D41EB}"/>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305731271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891CD4-1F83-CF49-8F99-29539D5E272F}"/>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3" name="Footer Placeholder 2">
            <a:extLst>
              <a:ext uri="{FF2B5EF4-FFF2-40B4-BE49-F238E27FC236}">
                <a16:creationId xmlns:a16="http://schemas.microsoft.com/office/drawing/2014/main" id="{482ABF94-5608-6F4B-BA98-655D9847CF1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FAEEEE2-9B62-E14E-B696-22EFB80C31D3}"/>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104068186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D7E26-2E82-9848-8CD3-65134459ED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3A5F1D-96AB-734F-B907-745976B562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047079-179A-2740-9F5D-C038138B9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B6BC20-28A9-6B4C-810A-9D3E01329308}"/>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6" name="Footer Placeholder 5">
            <a:extLst>
              <a:ext uri="{FF2B5EF4-FFF2-40B4-BE49-F238E27FC236}">
                <a16:creationId xmlns:a16="http://schemas.microsoft.com/office/drawing/2014/main" id="{F546D1BC-A53F-CA4E-915F-A8EF158A51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6B6412-3B47-EB43-8EC1-8629DA7F506E}"/>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204370896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4E26F-3E28-7D44-8EED-CAE500102A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B5852E-0089-8A4D-ADA3-33F5F2286F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DC61D11-F20B-DD4B-8D6F-A66E6B22C9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9B361D-E97A-2243-8D96-5A6C031E1C09}"/>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6" name="Footer Placeholder 5">
            <a:extLst>
              <a:ext uri="{FF2B5EF4-FFF2-40B4-BE49-F238E27FC236}">
                <a16:creationId xmlns:a16="http://schemas.microsoft.com/office/drawing/2014/main" id="{23EA3A9D-2788-704B-8AAB-C5069821E4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87A3DC-3C54-054B-8A56-F4F87E6B6B19}"/>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13960094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2160-137B-7D43-935D-4E9CCD4D6F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CABEC5-15C7-3348-8884-4CD2836635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CDEA56-7013-2241-904F-5BF6123B9B6C}"/>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8513B950-FEDF-6C46-A20D-769BD9D0F6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15B7B8-D3BC-0C42-9EE6-00F1F971A2AE}"/>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397082048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E93D0B-388C-FB41-ABBD-0C7A5A2BE25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91D4962-7D1B-444E-8317-B83D4F86CF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0DC284-000F-F943-98FC-A1DB9DF197C1}"/>
              </a:ext>
            </a:extLst>
          </p:cNvPr>
          <p:cNvSpPr>
            <a:spLocks noGrp="1"/>
          </p:cNvSpPr>
          <p:nvPr>
            <p:ph type="dt" sz="half" idx="10"/>
          </p:nvPr>
        </p:nvSpPr>
        <p:spPr/>
        <p:txBody>
          <a:body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90DE1806-2870-7F42-8278-832529BFF1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59FC2E-D788-F248-AE0D-415D0D45D238}"/>
              </a:ext>
            </a:extLst>
          </p:cNvPr>
          <p:cNvSpPr>
            <a:spLocks noGrp="1"/>
          </p:cNvSpPr>
          <p:nvPr>
            <p:ph type="sldNum" sz="quarter" idx="12"/>
          </p:nvPr>
        </p:nvSpPr>
        <p:spPr/>
        <p:txBody>
          <a:bodyPr/>
          <a:lstStyle/>
          <a:p>
            <a:fld id="{65564B67-745B-364F-9118-79A3169689A0}" type="slidenum">
              <a:rPr lang="en-US" smtClean="0"/>
              <a:t>‹#›</a:t>
            </a:fld>
            <a:endParaRPr lang="en-US"/>
          </a:p>
        </p:txBody>
      </p:sp>
    </p:spTree>
    <p:extLst>
      <p:ext uri="{BB962C8B-B14F-4D97-AF65-F5344CB8AC3E}">
        <p14:creationId xmlns:p14="http://schemas.microsoft.com/office/powerpoint/2010/main" val="39437608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53583D-B0B6-9240-A189-91C3969AF6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4F7FB3-4E66-2B41-A5C5-7B01FD754F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297F40-0884-1044-9A7C-931809EB58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C2233-069A-AB4C-9AF0-1DD8B126AB4A}" type="datetimeFigureOut">
              <a:rPr lang="en-US" smtClean="0"/>
              <a:t>12/11/2019</a:t>
            </a:fld>
            <a:endParaRPr lang="en-US"/>
          </a:p>
        </p:txBody>
      </p:sp>
      <p:sp>
        <p:nvSpPr>
          <p:cNvPr id="5" name="Footer Placeholder 4">
            <a:extLst>
              <a:ext uri="{FF2B5EF4-FFF2-40B4-BE49-F238E27FC236}">
                <a16:creationId xmlns:a16="http://schemas.microsoft.com/office/drawing/2014/main" id="{8D262FE8-7322-5D4A-A7CC-3ABF2D4C13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A75B69D-D6DE-2F4E-ADAE-F70A84F8E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564B67-745B-364F-9118-79A3169689A0}" type="slidenum">
              <a:rPr lang="en-US" smtClean="0"/>
              <a:t>‹#›</a:t>
            </a:fld>
            <a:endParaRPr lang="en-US"/>
          </a:p>
        </p:txBody>
      </p:sp>
    </p:spTree>
    <p:extLst>
      <p:ext uri="{BB962C8B-B14F-4D97-AF65-F5344CB8AC3E}">
        <p14:creationId xmlns:p14="http://schemas.microsoft.com/office/powerpoint/2010/main" val="27137222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6.jpeg"/><Relationship Id="rId4" Type="http://schemas.openxmlformats.org/officeDocument/2006/relationships/image" Target="../media/image11.png"/><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flickr.com/photos/121483302@N02/14031043893" TargetMode="External"/><Relationship Id="rId5" Type="http://schemas.openxmlformats.org/officeDocument/2006/relationships/image" Target="../media/image18.jp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rbs.com/rbs/about/our-values.html" TargetMode="External"/><Relationship Id="rId3" Type="http://schemas.openxmlformats.org/officeDocument/2006/relationships/hyperlink" Target="https://www.rbs.com/heritage/companies/district-bank-ltd.html" TargetMode="External"/><Relationship Id="rId7" Type="http://schemas.openxmlformats.org/officeDocument/2006/relationships/hyperlink" Target="https://www.creativereview.co.uk/new-natwest-logo/"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rbs.com/rbs/our-brands/natwest.html" TargetMode="External"/><Relationship Id="rId5" Type="http://schemas.openxmlformats.org/officeDocument/2006/relationships/hyperlink" Target="https://www.rbs.com/heritage/companies/national-westminster-bank-plc.html" TargetMode="External"/><Relationship Id="rId4" Type="http://schemas.openxmlformats.org/officeDocument/2006/relationships/hyperlink" Target="https://personal.natwest.com/global/about-u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bs.com/rbs/news/2019/10/natwest-first-uk-bank-to-unveil-biometric-credit-card.html" TargetMode="External"/><Relationship Id="rId7" Type="http://schemas.openxmlformats.org/officeDocument/2006/relationships/hyperlink" Target="https://www.rbs.com/rbs/news/2016/11/natwest-_-understanding-our-brands.html" TargetMode="External"/><Relationship Id="rId2" Type="http://schemas.openxmlformats.org/officeDocument/2006/relationships/hyperlink" Target="https://www.lucidchart.com/blog/cloud-computing-basics" TargetMode="External"/><Relationship Id="rId1" Type="http://schemas.openxmlformats.org/officeDocument/2006/relationships/slideLayout" Target="../slideLayouts/slideLayout2.xml"/><Relationship Id="rId6" Type="http://schemas.openxmlformats.org/officeDocument/2006/relationships/hyperlink" Target="https://www.igniyte.co.uk/in-the-press/e-commerce-is-your-brand-a-target-for-unethical-rivals-as-featured-on-natwest-content-live/natwest-logo-new/" TargetMode="External"/><Relationship Id="rId5" Type="http://schemas.openxmlformats.org/officeDocument/2006/relationships/hyperlink" Target="https://www.stickpng.com/img/icons-logos-emojis/bank-logos/natwest-logo" TargetMode="External"/><Relationship Id="rId4" Type="http://schemas.openxmlformats.org/officeDocument/2006/relationships/hyperlink" Target="https://personal.natwest.com/personal/ways-to-bank/setting-up-apple-pay.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investors.rbs.com/~/media/Files/R/RBS-IR/understanding-2018/natwest-markets-annual-report-15-02-2019.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personal.natwest.com/personal/site-ma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65FA0B0-A354-D147-B450-EB3F8338E933}"/>
              </a:ext>
            </a:extLst>
          </p:cNvPr>
          <p:cNvSpPr>
            <a:spLocks noGrp="1"/>
          </p:cNvSpPr>
          <p:nvPr>
            <p:ph type="ctrTitle"/>
          </p:nvPr>
        </p:nvSpPr>
        <p:spPr>
          <a:xfrm>
            <a:off x="801098" y="1396289"/>
            <a:ext cx="6387102" cy="1325563"/>
          </a:xfrm>
        </p:spPr>
        <p:txBody>
          <a:bodyPr vert="horz" lIns="91440" tIns="45720" rIns="91440" bIns="45720" rtlCol="0" anchor="ctr">
            <a:normAutofit/>
          </a:bodyPr>
          <a:lstStyle/>
          <a:p>
            <a:pPr algn="l"/>
            <a:r>
              <a:rPr lang="en-US" sz="4400" b="1" dirty="0">
                <a:solidFill>
                  <a:schemeClr val="bg1"/>
                </a:solidFill>
              </a:rPr>
              <a:t>Group 1 Members</a:t>
            </a:r>
            <a:r>
              <a:rPr lang="en-US" sz="4400" dirty="0"/>
              <a:t> </a:t>
            </a:r>
          </a:p>
        </p:txBody>
      </p:sp>
      <p:sp>
        <p:nvSpPr>
          <p:cNvPr id="3" name="Subtitle 2">
            <a:extLst>
              <a:ext uri="{FF2B5EF4-FFF2-40B4-BE49-F238E27FC236}">
                <a16:creationId xmlns:a16="http://schemas.microsoft.com/office/drawing/2014/main" id="{8BCC7690-047E-CD42-ABC6-85B0EFAA91FF}"/>
              </a:ext>
            </a:extLst>
          </p:cNvPr>
          <p:cNvSpPr>
            <a:spLocks noGrp="1"/>
          </p:cNvSpPr>
          <p:nvPr>
            <p:ph type="subTitle" idx="1"/>
          </p:nvPr>
        </p:nvSpPr>
        <p:spPr>
          <a:xfrm>
            <a:off x="805542" y="2871982"/>
            <a:ext cx="6382657" cy="3181684"/>
          </a:xfrm>
        </p:spPr>
        <p:txBody>
          <a:bodyPr vert="horz" lIns="91440" tIns="45720" rIns="91440" bIns="45720" rtlCol="0" anchor="t">
            <a:normAutofit/>
          </a:bodyPr>
          <a:lstStyle/>
          <a:p>
            <a:pPr marL="57150" indent="-285750" algn="l">
              <a:buFont typeface="Wingdings" pitchFamily="2" charset="2"/>
              <a:buChar char="v"/>
            </a:pPr>
            <a:r>
              <a:rPr lang="en-US" dirty="0"/>
              <a:t>Sheikh </a:t>
            </a:r>
            <a:r>
              <a:rPr lang="en-US" dirty="0" err="1"/>
              <a:t>Nasima</a:t>
            </a:r>
            <a:r>
              <a:rPr lang="en-US" dirty="0"/>
              <a:t> Ali 1906866 (Team leader)</a:t>
            </a:r>
          </a:p>
          <a:p>
            <a:pPr marL="57150" indent="-285750" algn="l">
              <a:buFont typeface="Wingdings" pitchFamily="2" charset="2"/>
              <a:buChar char="v"/>
            </a:pPr>
            <a:r>
              <a:rPr lang="en-GB" dirty="0" err="1"/>
              <a:t>Petru</a:t>
            </a:r>
            <a:r>
              <a:rPr lang="en-GB" dirty="0"/>
              <a:t> Alain </a:t>
            </a:r>
            <a:r>
              <a:rPr lang="en-US" dirty="0" err="1"/>
              <a:t>Cretu</a:t>
            </a:r>
            <a:r>
              <a:rPr lang="en-US" dirty="0"/>
              <a:t> 1906397</a:t>
            </a:r>
          </a:p>
          <a:p>
            <a:pPr marL="57150" indent="-285750" algn="l">
              <a:buFont typeface="Wingdings" pitchFamily="2" charset="2"/>
              <a:buChar char="v"/>
            </a:pPr>
            <a:r>
              <a:rPr lang="en-US" dirty="0"/>
              <a:t>Nathaniel Smith 1908672</a:t>
            </a:r>
          </a:p>
          <a:p>
            <a:pPr marL="57150" indent="-285750" algn="l">
              <a:buFont typeface="Wingdings" pitchFamily="2" charset="2"/>
              <a:buChar char="v"/>
            </a:pPr>
            <a:r>
              <a:rPr lang="en-US" dirty="0" err="1"/>
              <a:t>Ivaylo</a:t>
            </a:r>
            <a:r>
              <a:rPr lang="en-US" dirty="0"/>
              <a:t> </a:t>
            </a:r>
            <a:r>
              <a:rPr lang="en-US" dirty="0" err="1"/>
              <a:t>Dosev</a:t>
            </a:r>
            <a:r>
              <a:rPr lang="en-US" dirty="0"/>
              <a:t> 1909471</a:t>
            </a:r>
          </a:p>
          <a:p>
            <a:pPr marL="57150" indent="-285750" algn="l">
              <a:buFont typeface="Wingdings" pitchFamily="2" charset="2"/>
              <a:buChar char="v"/>
            </a:pPr>
            <a:r>
              <a:rPr lang="en-US" dirty="0"/>
              <a:t>Lea</a:t>
            </a:r>
            <a:r>
              <a:rPr lang="en-GB" dirty="0"/>
              <a:t> </a:t>
            </a:r>
            <a:r>
              <a:rPr lang="en-GB" dirty="0" err="1"/>
              <a:t>Banza</a:t>
            </a:r>
            <a:r>
              <a:rPr lang="en-US" dirty="0"/>
              <a:t> 1909480</a:t>
            </a:r>
          </a:p>
          <a:p>
            <a:pPr algn="l"/>
            <a:endParaRPr lang="en-US" sz="1800" dirty="0"/>
          </a:p>
          <a:p>
            <a:pPr indent="-228600" algn="l">
              <a:buFont typeface="Arial" panose="020B0604020202020204" pitchFamily="34" charset="0"/>
              <a:buChar char="•"/>
            </a:pPr>
            <a:endParaRPr lang="en-US" sz="1800" dirty="0"/>
          </a:p>
          <a:p>
            <a:pPr indent="-228600" algn="l">
              <a:buFont typeface="Arial" panose="020B0604020202020204" pitchFamily="34" charset="0"/>
              <a:buChar char="•"/>
            </a:pPr>
            <a:endParaRPr lang="en-US" sz="1800" dirty="0"/>
          </a:p>
        </p:txBody>
      </p:sp>
      <p:sp>
        <p:nvSpPr>
          <p:cNvPr id="57" name="Freeform: Shape 56">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46EA0402-5843-4D53-BF9C-BE7205812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9830" y="1"/>
            <a:ext cx="4502173" cy="344821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91B43EC4-7D6F-44CA-82DD-103883D2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8827" y="4082142"/>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B02CD563-15AF-F543-B728-E9B500DF653A}"/>
              </a:ext>
            </a:extLst>
          </p:cNvPr>
          <p:cNvPicPr>
            <a:picLocks noChangeAspect="1"/>
          </p:cNvPicPr>
          <p:nvPr/>
        </p:nvPicPr>
        <p:blipFill>
          <a:blip r:embed="rId3"/>
          <a:stretch>
            <a:fillRect/>
          </a:stretch>
        </p:blipFill>
        <p:spPr>
          <a:xfrm>
            <a:off x="9436232" y="5132829"/>
            <a:ext cx="2394408" cy="1197204"/>
          </a:xfrm>
          <a:prstGeom prst="rect">
            <a:avLst/>
          </a:prstGeom>
        </p:spPr>
      </p:pic>
      <p:pic>
        <p:nvPicPr>
          <p:cNvPr id="8" name="Picture 7">
            <a:extLst>
              <a:ext uri="{FF2B5EF4-FFF2-40B4-BE49-F238E27FC236}">
                <a16:creationId xmlns:a16="http://schemas.microsoft.com/office/drawing/2014/main" id="{51482703-7B0B-B246-B5ED-0E4DDBB9A4F5}"/>
              </a:ext>
            </a:extLst>
          </p:cNvPr>
          <p:cNvPicPr>
            <a:picLocks noChangeAspect="1"/>
          </p:cNvPicPr>
          <p:nvPr/>
        </p:nvPicPr>
        <p:blipFill>
          <a:blip r:embed="rId4"/>
          <a:stretch>
            <a:fillRect/>
          </a:stretch>
        </p:blipFill>
        <p:spPr>
          <a:xfrm>
            <a:off x="8446817" y="-174986"/>
            <a:ext cx="3383823" cy="3623206"/>
          </a:xfrm>
          <a:prstGeom prst="rect">
            <a:avLst/>
          </a:prstGeom>
        </p:spPr>
      </p:pic>
      <p:sp>
        <p:nvSpPr>
          <p:cNvPr id="10" name="TextBox 9">
            <a:extLst>
              <a:ext uri="{FF2B5EF4-FFF2-40B4-BE49-F238E27FC236}">
                <a16:creationId xmlns:a16="http://schemas.microsoft.com/office/drawing/2014/main" id="{28D8AFDD-D226-4F25-ADE0-864BD14C1BE5}"/>
              </a:ext>
            </a:extLst>
          </p:cNvPr>
          <p:cNvSpPr txBox="1"/>
          <p:nvPr/>
        </p:nvSpPr>
        <p:spPr>
          <a:xfrm>
            <a:off x="8957628" y="3059681"/>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1682133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E459F-B622-A544-B542-CC0EBD7911C3}"/>
              </a:ext>
            </a:extLst>
          </p:cNvPr>
          <p:cNvSpPr>
            <a:spLocks noGrp="1"/>
          </p:cNvSpPr>
          <p:nvPr>
            <p:ph type="title"/>
          </p:nvPr>
        </p:nvSpPr>
        <p:spPr>
          <a:xfrm>
            <a:off x="6053668" y="803325"/>
            <a:ext cx="5314536" cy="4454475"/>
          </a:xfrm>
        </p:spPr>
        <p:txBody>
          <a:bodyPr>
            <a:normAutofit/>
          </a:bodyPr>
          <a:lstStyle/>
          <a:p>
            <a:r>
              <a:rPr lang="en-GB" sz="5400" b="1" dirty="0">
                <a:solidFill>
                  <a:schemeClr val="bg1"/>
                </a:solidFill>
              </a:rPr>
              <a:t>The impact of modern technology in 21</a:t>
            </a:r>
            <a:r>
              <a:rPr lang="en-GB" sz="5400" b="1" baseline="30000" dirty="0">
                <a:solidFill>
                  <a:schemeClr val="bg1"/>
                </a:solidFill>
              </a:rPr>
              <a:t>st</a:t>
            </a:r>
            <a:r>
              <a:rPr lang="en-GB" sz="5400" b="1" dirty="0">
                <a:solidFill>
                  <a:schemeClr val="bg1"/>
                </a:solidFill>
              </a:rPr>
              <a:t> century </a:t>
            </a:r>
            <a:endParaRPr lang="en-US" sz="5400" b="1" dirty="0">
              <a:solidFill>
                <a:schemeClr val="bg1"/>
              </a:solidFill>
            </a:endParaRPr>
          </a:p>
        </p:txBody>
      </p:sp>
      <p:sp>
        <p:nvSpPr>
          <p:cNvPr id="2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E083FCB-17A4-F648-83CE-F8DE58153404}"/>
              </a:ext>
            </a:extLst>
          </p:cNvPr>
          <p:cNvPicPr>
            <a:picLocks noChangeAspect="1"/>
          </p:cNvPicPr>
          <p:nvPr/>
        </p:nvPicPr>
        <p:blipFill>
          <a:blip r:embed="rId3"/>
          <a:stretch>
            <a:fillRect/>
          </a:stretch>
        </p:blipFill>
        <p:spPr>
          <a:xfrm>
            <a:off x="897" y="4495800"/>
            <a:ext cx="12191999" cy="2362200"/>
          </a:xfrm>
          <a:prstGeom prst="rect">
            <a:avLst/>
          </a:prstGeom>
        </p:spPr>
      </p:pic>
      <p:pic>
        <p:nvPicPr>
          <p:cNvPr id="4" name="Picture 3">
            <a:extLst>
              <a:ext uri="{FF2B5EF4-FFF2-40B4-BE49-F238E27FC236}">
                <a16:creationId xmlns:a16="http://schemas.microsoft.com/office/drawing/2014/main" id="{61F4DC44-88CA-204E-8517-ADB6247ABAC5}"/>
              </a:ext>
            </a:extLst>
          </p:cNvPr>
          <p:cNvPicPr>
            <a:picLocks noChangeAspect="1"/>
          </p:cNvPicPr>
          <p:nvPr/>
        </p:nvPicPr>
        <p:blipFill>
          <a:blip r:embed="rId4"/>
          <a:stretch>
            <a:fillRect/>
          </a:stretch>
        </p:blipFill>
        <p:spPr>
          <a:xfrm>
            <a:off x="181964" y="144369"/>
            <a:ext cx="4199536" cy="4496625"/>
          </a:xfrm>
          <a:prstGeom prst="rect">
            <a:avLst/>
          </a:prstGeom>
        </p:spPr>
      </p:pic>
      <p:sp>
        <p:nvSpPr>
          <p:cNvPr id="5" name="TextBox 4">
            <a:extLst>
              <a:ext uri="{FF2B5EF4-FFF2-40B4-BE49-F238E27FC236}">
                <a16:creationId xmlns:a16="http://schemas.microsoft.com/office/drawing/2014/main" id="{CB17F42E-A80E-4EFD-8211-F31813AE324E}"/>
              </a:ext>
            </a:extLst>
          </p:cNvPr>
          <p:cNvSpPr txBox="1"/>
          <p:nvPr/>
        </p:nvSpPr>
        <p:spPr>
          <a:xfrm>
            <a:off x="928427" y="4096811"/>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37066808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E73C-39BF-F746-8555-2FD8D7B7B6B2}"/>
              </a:ext>
            </a:extLst>
          </p:cNvPr>
          <p:cNvSpPr>
            <a:spLocks noGrp="1"/>
          </p:cNvSpPr>
          <p:nvPr>
            <p:ph type="title"/>
          </p:nvPr>
        </p:nvSpPr>
        <p:spPr>
          <a:xfrm>
            <a:off x="6053668" y="304801"/>
            <a:ext cx="5314536" cy="1142999"/>
          </a:xfrm>
        </p:spPr>
        <p:txBody>
          <a:bodyPr>
            <a:normAutofit/>
          </a:bodyPr>
          <a:lstStyle/>
          <a:p>
            <a:r>
              <a:rPr lang="en-GB" dirty="0">
                <a:solidFill>
                  <a:srgbClr val="7030A0"/>
                </a:solidFill>
                <a:latin typeface="TimesNewRomanPSMT"/>
              </a:rPr>
              <a:t>           </a:t>
            </a:r>
            <a:r>
              <a:rPr lang="en-US" b="1" dirty="0">
                <a:solidFill>
                  <a:schemeClr val="bg1"/>
                </a:solidFill>
                <a:latin typeface="TimesNewRomanPSMT"/>
              </a:rPr>
              <a:t>History</a:t>
            </a:r>
            <a:r>
              <a:rPr lang="en-US" dirty="0">
                <a:solidFill>
                  <a:srgbClr val="7030A0"/>
                </a:solidFill>
                <a:latin typeface="TimesNewRomanPSMT"/>
              </a:rPr>
              <a:t> </a:t>
            </a:r>
            <a:endParaRPr lang="en-US" dirty="0">
              <a:solidFill>
                <a:srgbClr val="7030A0"/>
              </a:solidFill>
            </a:endParaRPr>
          </a:p>
        </p:txBody>
      </p:sp>
      <p:sp>
        <p:nvSpPr>
          <p:cNvPr id="47" name="Freeform: Shape 46">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44C08E-3D98-E942-B880-D46E71D563CC}"/>
              </a:ext>
            </a:extLst>
          </p:cNvPr>
          <p:cNvSpPr>
            <a:spLocks noGrp="1"/>
          </p:cNvSpPr>
          <p:nvPr>
            <p:ph idx="1"/>
          </p:nvPr>
        </p:nvSpPr>
        <p:spPr>
          <a:xfrm>
            <a:off x="6053667" y="1295400"/>
            <a:ext cx="5314543" cy="4544878"/>
          </a:xfrm>
        </p:spPr>
        <p:txBody>
          <a:bodyPr anchor="t">
            <a:normAutofit fontScale="92500" lnSpcReduction="10000"/>
          </a:bodyPr>
          <a:lstStyle/>
          <a:p>
            <a:pPr marL="0" indent="0">
              <a:buNone/>
            </a:pPr>
            <a:r>
              <a:rPr lang="en-US" sz="1600" dirty="0">
                <a:latin typeface="TimesNewRomanPSMT"/>
              </a:rPr>
              <a:t>                          National </a:t>
            </a:r>
            <a:r>
              <a:rPr lang="en-US" sz="1600" dirty="0" err="1">
                <a:latin typeface="TimesNewRomanPSMT"/>
              </a:rPr>
              <a:t>Provinical</a:t>
            </a:r>
            <a:r>
              <a:rPr lang="en-US" sz="1600" dirty="0">
                <a:latin typeface="TimesNewRomanPSMT"/>
              </a:rPr>
              <a:t> Bank </a:t>
            </a:r>
          </a:p>
          <a:p>
            <a:pPr marL="0" indent="0">
              <a:buNone/>
            </a:pPr>
            <a:endParaRPr lang="en-US" sz="1500" dirty="0">
              <a:latin typeface="TimesNewRomanPSMT"/>
            </a:endParaRPr>
          </a:p>
          <a:p>
            <a:pPr marL="0" indent="0">
              <a:buNone/>
            </a:pPr>
            <a:r>
              <a:rPr lang="en-US" sz="1600" dirty="0">
                <a:latin typeface="TimesNewRomanPSMT"/>
              </a:rPr>
              <a:t>       District bank                         Westminster Bank </a:t>
            </a:r>
          </a:p>
          <a:p>
            <a:pPr marL="0" indent="0">
              <a:buNone/>
            </a:pPr>
            <a:r>
              <a:rPr lang="en-US" sz="1600" dirty="0">
                <a:latin typeface="TimesNewRomanPSMT"/>
              </a:rPr>
              <a:t>    </a:t>
            </a:r>
            <a:r>
              <a:rPr lang="en-US" sz="1500" dirty="0">
                <a:latin typeface="TimesNewRomanPSMT"/>
              </a:rPr>
              <a:t>  </a:t>
            </a:r>
            <a:endParaRPr lang="en-GB" sz="2000" dirty="0">
              <a:latin typeface="TimesNewRomanPSMT"/>
            </a:endParaRPr>
          </a:p>
          <a:p>
            <a:pPr>
              <a:buFont typeface="Wingdings" pitchFamily="2" charset="2"/>
              <a:buChar char="v"/>
            </a:pPr>
            <a:r>
              <a:rPr lang="en-US" sz="2000" dirty="0">
                <a:latin typeface="TimesNewRomanPSMT"/>
              </a:rPr>
              <a:t>  </a:t>
            </a:r>
            <a:r>
              <a:rPr lang="en-GB" sz="2000" dirty="0"/>
              <a:t>A</a:t>
            </a:r>
            <a:r>
              <a:rPr lang="en-GB" sz="2000" kern="1200" dirty="0">
                <a:solidFill>
                  <a:schemeClr val="tx1"/>
                </a:solidFill>
                <a:effectLst/>
                <a:latin typeface="+mn-lt"/>
                <a:ea typeface="+mn-ea"/>
                <a:cs typeface="+mn-cs"/>
              </a:rPr>
              <a:t>nnounced the merger with Westminster Bank  and formed National Westminster Bank.  The merger created lots of opportunities to streamline branches and invest more in new technology.</a:t>
            </a:r>
            <a:r>
              <a:rPr lang="en-GB" sz="2000" i="1" kern="1200" dirty="0">
                <a:solidFill>
                  <a:schemeClr val="tx1"/>
                </a:solidFill>
                <a:effectLst/>
                <a:latin typeface="+mn-lt"/>
                <a:ea typeface="+mn-ea"/>
                <a:cs typeface="+mn-cs"/>
              </a:rPr>
              <a:t>(Reed 1989)</a:t>
            </a:r>
            <a:endParaRPr lang="en-US" sz="2000" dirty="0">
              <a:latin typeface="TimesNewRomanPSMT"/>
            </a:endParaRPr>
          </a:p>
          <a:p>
            <a:pPr>
              <a:buFont typeface="Wingdings" pitchFamily="2" charset="2"/>
              <a:buChar char="v"/>
            </a:pPr>
            <a:r>
              <a:rPr lang="en-US" sz="2000" dirty="0">
                <a:latin typeface="TimesNewRomanPSMT"/>
              </a:rPr>
              <a:t>3,600 Branches and Developed a wide range of New services (Bank credits, </a:t>
            </a:r>
            <a:r>
              <a:rPr lang="en-GB" sz="2000" dirty="0">
                <a:latin typeface="TimesNewRomanPSMT"/>
              </a:rPr>
              <a:t>service tills </a:t>
            </a:r>
            <a:r>
              <a:rPr lang="en-US" sz="2000" dirty="0">
                <a:latin typeface="TimesNewRomanPSMT"/>
              </a:rPr>
              <a:t>, telephone banking, touch-screen) </a:t>
            </a:r>
            <a:endParaRPr lang="en-GB" sz="2000" dirty="0">
              <a:latin typeface="TimesNewRomanPSMT"/>
            </a:endParaRPr>
          </a:p>
          <a:p>
            <a:pPr>
              <a:buFont typeface="Wingdings" pitchFamily="2" charset="2"/>
              <a:buChar char="v"/>
            </a:pPr>
            <a:r>
              <a:rPr lang="en-US" sz="2000" dirty="0">
                <a:latin typeface="TimesNewRomanPSMT"/>
              </a:rPr>
              <a:t>1990 become known as NATWEST </a:t>
            </a:r>
            <a:endParaRPr lang="en-GB" sz="2000" dirty="0">
              <a:latin typeface="TimesNewRomanPSMT"/>
            </a:endParaRPr>
          </a:p>
          <a:p>
            <a:pPr>
              <a:buFont typeface="Wingdings" pitchFamily="2" charset="2"/>
              <a:buChar char="v"/>
            </a:pPr>
            <a:r>
              <a:rPr lang="en-US" sz="2000" dirty="0">
                <a:latin typeface="TimesNewRomanPSMT"/>
              </a:rPr>
              <a:t>In March 2000 RBS completed a £21 billion take over bid of NATWEST </a:t>
            </a:r>
            <a:endParaRPr lang="en-GB" sz="2000" dirty="0">
              <a:latin typeface="TimesNewRomanPSMT"/>
            </a:endParaRPr>
          </a:p>
          <a:p>
            <a:pPr>
              <a:buFont typeface="Wingdings" pitchFamily="2" charset="2"/>
              <a:buChar char="v"/>
            </a:pPr>
            <a:endParaRPr lang="en-US" sz="1800" dirty="0"/>
          </a:p>
        </p:txBody>
      </p:sp>
      <p:sp>
        <p:nvSpPr>
          <p:cNvPr id="4" name="Isosceles Triangle 3">
            <a:extLst>
              <a:ext uri="{FF2B5EF4-FFF2-40B4-BE49-F238E27FC236}">
                <a16:creationId xmlns:a16="http://schemas.microsoft.com/office/drawing/2014/main" id="{02DAEF78-DBC5-4039-A5C9-70A42A083235}"/>
              </a:ext>
            </a:extLst>
          </p:cNvPr>
          <p:cNvSpPr/>
          <p:nvPr/>
        </p:nvSpPr>
        <p:spPr>
          <a:xfrm>
            <a:off x="7644136" y="1600200"/>
            <a:ext cx="1066800" cy="457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descr="Image result for images of natwest bank servicing customers">
            <a:extLst>
              <a:ext uri="{FF2B5EF4-FFF2-40B4-BE49-F238E27FC236}">
                <a16:creationId xmlns:a16="http://schemas.microsoft.com/office/drawing/2014/main" id="{8CE59B47-F1F9-4FA2-9D29-B9B806FD9B23}"/>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9271000" y="5840278"/>
            <a:ext cx="2920999" cy="1017722"/>
          </a:xfrm>
          <a:prstGeom prst="rect">
            <a:avLst/>
          </a:prstGeom>
          <a:noFill/>
          <a:ln>
            <a:noFill/>
          </a:ln>
        </p:spPr>
      </p:pic>
      <p:pic>
        <p:nvPicPr>
          <p:cNvPr id="9" name="Picture 8">
            <a:extLst>
              <a:ext uri="{FF2B5EF4-FFF2-40B4-BE49-F238E27FC236}">
                <a16:creationId xmlns:a16="http://schemas.microsoft.com/office/drawing/2014/main" id="{7C073C0B-045A-EF45-B860-DA506BCB0A56}"/>
              </a:ext>
            </a:extLst>
          </p:cNvPr>
          <p:cNvPicPr>
            <a:picLocks noChangeAspect="1"/>
          </p:cNvPicPr>
          <p:nvPr/>
        </p:nvPicPr>
        <p:blipFill>
          <a:blip r:embed="rId4"/>
          <a:stretch>
            <a:fillRect/>
          </a:stretch>
        </p:blipFill>
        <p:spPr>
          <a:xfrm>
            <a:off x="4065658" y="5840278"/>
            <a:ext cx="1778950" cy="1017722"/>
          </a:xfrm>
          <a:prstGeom prst="rect">
            <a:avLst/>
          </a:prstGeom>
        </p:spPr>
      </p:pic>
      <p:pic>
        <p:nvPicPr>
          <p:cNvPr id="12" name="Picture 11">
            <a:extLst>
              <a:ext uri="{FF2B5EF4-FFF2-40B4-BE49-F238E27FC236}">
                <a16:creationId xmlns:a16="http://schemas.microsoft.com/office/drawing/2014/main" id="{D3DFA21E-52F7-BF4F-A4AC-639A143B2933}"/>
              </a:ext>
            </a:extLst>
          </p:cNvPr>
          <p:cNvPicPr>
            <a:picLocks noChangeAspect="1"/>
          </p:cNvPicPr>
          <p:nvPr/>
        </p:nvPicPr>
        <p:blipFill>
          <a:blip r:embed="rId5"/>
          <a:stretch>
            <a:fillRect/>
          </a:stretch>
        </p:blipFill>
        <p:spPr>
          <a:xfrm>
            <a:off x="342110" y="465283"/>
            <a:ext cx="4314557" cy="4619784"/>
          </a:xfrm>
          <a:prstGeom prst="rect">
            <a:avLst/>
          </a:prstGeom>
        </p:spPr>
      </p:pic>
      <p:sp>
        <p:nvSpPr>
          <p:cNvPr id="5" name="TextBox 4">
            <a:extLst>
              <a:ext uri="{FF2B5EF4-FFF2-40B4-BE49-F238E27FC236}">
                <a16:creationId xmlns:a16="http://schemas.microsoft.com/office/drawing/2014/main" id="{B3FEE7A6-F992-074F-A897-C189F6CFF976}"/>
              </a:ext>
            </a:extLst>
          </p:cNvPr>
          <p:cNvSpPr txBox="1"/>
          <p:nvPr/>
        </p:nvSpPr>
        <p:spPr>
          <a:xfrm>
            <a:off x="-60044" y="6120223"/>
            <a:ext cx="3625100" cy="646331"/>
          </a:xfrm>
          <a:prstGeom prst="rect">
            <a:avLst/>
          </a:prstGeom>
          <a:noFill/>
        </p:spPr>
        <p:txBody>
          <a:bodyPr wrap="square" rtlCol="0">
            <a:spAutoFit/>
          </a:bodyPr>
          <a:lstStyle/>
          <a:p>
            <a:pPr algn="l"/>
            <a:endParaRPr lang="en-GB" b="1" dirty="0">
              <a:solidFill>
                <a:schemeClr val="bg1"/>
              </a:solidFill>
            </a:endParaRPr>
          </a:p>
          <a:p>
            <a:pPr algn="l"/>
            <a:r>
              <a:rPr lang="en-GB" b="1" i="1" dirty="0">
                <a:solidFill>
                  <a:schemeClr val="bg1"/>
                </a:solidFill>
              </a:rPr>
              <a:t>Sheikh </a:t>
            </a:r>
            <a:r>
              <a:rPr lang="en-GB" b="1" i="1" dirty="0" err="1">
                <a:solidFill>
                  <a:schemeClr val="bg1"/>
                </a:solidFill>
              </a:rPr>
              <a:t>Nasima</a:t>
            </a:r>
            <a:r>
              <a:rPr lang="en-GB" b="1" i="1" dirty="0">
                <a:solidFill>
                  <a:schemeClr val="bg1"/>
                </a:solidFill>
              </a:rPr>
              <a:t> Ali</a:t>
            </a:r>
            <a:endParaRPr lang="en-US" b="1" i="1" dirty="0">
              <a:solidFill>
                <a:schemeClr val="bg1"/>
              </a:solidFill>
            </a:endParaRPr>
          </a:p>
        </p:txBody>
      </p:sp>
      <p:sp>
        <p:nvSpPr>
          <p:cNvPr id="13" name="TextBox 12">
            <a:extLst>
              <a:ext uri="{FF2B5EF4-FFF2-40B4-BE49-F238E27FC236}">
                <a16:creationId xmlns:a16="http://schemas.microsoft.com/office/drawing/2014/main" id="{E3493D48-B5BE-4D8B-8707-129EE0872446}"/>
              </a:ext>
            </a:extLst>
          </p:cNvPr>
          <p:cNvSpPr txBox="1"/>
          <p:nvPr/>
        </p:nvSpPr>
        <p:spPr>
          <a:xfrm>
            <a:off x="1094542" y="44958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254349356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8E7DD-05CD-EB4D-9825-CCADF2B219EC}"/>
              </a:ext>
            </a:extLst>
          </p:cNvPr>
          <p:cNvSpPr>
            <a:spLocks noGrp="1"/>
          </p:cNvSpPr>
          <p:nvPr>
            <p:ph type="title"/>
          </p:nvPr>
        </p:nvSpPr>
        <p:spPr>
          <a:xfrm>
            <a:off x="6053668" y="533401"/>
            <a:ext cx="5314536" cy="1066800"/>
          </a:xfrm>
        </p:spPr>
        <p:txBody>
          <a:bodyPr>
            <a:normAutofit/>
          </a:bodyPr>
          <a:lstStyle/>
          <a:p>
            <a:r>
              <a:rPr lang="en-GB" dirty="0">
                <a:solidFill>
                  <a:srgbClr val="7030A0"/>
                </a:solidFill>
                <a:latin typeface="TimesNewRomanPSMT"/>
              </a:rPr>
              <a:t>  </a:t>
            </a:r>
            <a:r>
              <a:rPr lang="en-GB" dirty="0">
                <a:ln w="0"/>
                <a:solidFill>
                  <a:srgbClr val="FF0000"/>
                </a:solidFill>
                <a:effectLst>
                  <a:outerShdw blurRad="38100" dist="25400" dir="5400000" algn="ctr" rotWithShape="0">
                    <a:srgbClr val="6E747A">
                      <a:alpha val="43000"/>
                    </a:srgbClr>
                  </a:outerShdw>
                </a:effectLst>
                <a:latin typeface="TimesNewRomanPSMT"/>
              </a:rPr>
              <a:t>    </a:t>
            </a:r>
            <a:r>
              <a:rPr lang="en-US" b="1" dirty="0">
                <a:ln w="0"/>
                <a:solidFill>
                  <a:schemeClr val="bg1"/>
                </a:solidFill>
                <a:effectLst>
                  <a:outerShdw blurRad="38100" dist="25400" dir="5400000" algn="ctr" rotWithShape="0">
                    <a:srgbClr val="6E747A">
                      <a:alpha val="43000"/>
                    </a:srgbClr>
                  </a:outerShdw>
                </a:effectLst>
                <a:latin typeface="TimesNewRomanPSMT"/>
              </a:rPr>
              <a:t>Scope/Purpose</a:t>
            </a:r>
            <a:r>
              <a:rPr lang="en-US" b="1" dirty="0">
                <a:solidFill>
                  <a:schemeClr val="bg1"/>
                </a:solidFill>
                <a:latin typeface="TimesNewRomanPSMT"/>
              </a:rPr>
              <a:t> 	</a:t>
            </a:r>
            <a:endParaRPr lang="en-US" b="1" dirty="0">
              <a:solidFill>
                <a:schemeClr val="bg1"/>
              </a:solidFill>
            </a:endParaRP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6EF432-E0C0-6043-9E59-7C7BC80CBE95}"/>
              </a:ext>
            </a:extLst>
          </p:cNvPr>
          <p:cNvSpPr>
            <a:spLocks noGrp="1"/>
          </p:cNvSpPr>
          <p:nvPr>
            <p:ph idx="1"/>
          </p:nvPr>
        </p:nvSpPr>
        <p:spPr>
          <a:xfrm>
            <a:off x="6053667" y="1600201"/>
            <a:ext cx="5314543" cy="3331632"/>
          </a:xfrm>
        </p:spPr>
        <p:txBody>
          <a:bodyPr anchor="t">
            <a:normAutofit fontScale="92500" lnSpcReduction="10000"/>
          </a:bodyPr>
          <a:lstStyle/>
          <a:p>
            <a:pPr>
              <a:buFont typeface="Wingdings" pitchFamily="2" charset="2"/>
              <a:buChar char="v"/>
            </a:pPr>
            <a:r>
              <a:rPr lang="en-US" sz="2400" dirty="0">
                <a:latin typeface="TimesNewRomanPSMT"/>
              </a:rPr>
              <a:t>NatWest purpose is to support their 14 million customers with personal, private and business banking needs. </a:t>
            </a:r>
            <a:r>
              <a:rPr lang="en-GB" sz="2400" i="1" dirty="0">
                <a:latin typeface="TimesNewRomanPSMT"/>
              </a:rPr>
              <a:t>(RBS our news 16th November 2016)</a:t>
            </a:r>
            <a:endParaRPr lang="en-GB" sz="2400" dirty="0">
              <a:latin typeface="TimesNewRomanPSMT"/>
            </a:endParaRPr>
          </a:p>
          <a:p>
            <a:pPr>
              <a:buFont typeface="Wingdings" pitchFamily="2" charset="2"/>
              <a:buChar char="v"/>
            </a:pPr>
            <a:r>
              <a:rPr lang="en-US" sz="2400" dirty="0">
                <a:latin typeface="TimesNewRomanPSMT"/>
              </a:rPr>
              <a:t>Created with the aim of putting customers and services first</a:t>
            </a:r>
            <a:r>
              <a:rPr lang="en-GB" sz="2400" dirty="0">
                <a:latin typeface="TimesNewRomanPSMT"/>
              </a:rPr>
              <a:t>. </a:t>
            </a:r>
            <a:r>
              <a:rPr lang="en-GB" sz="2400" i="1" dirty="0">
                <a:latin typeface="TimesNewRomanPSMT"/>
              </a:rPr>
              <a:t>(RBS 16</a:t>
            </a:r>
            <a:r>
              <a:rPr lang="en-GB" sz="2400" i="1" baseline="30000" dirty="0">
                <a:latin typeface="TimesNewRomanPSMT"/>
              </a:rPr>
              <a:t>th</a:t>
            </a:r>
            <a:r>
              <a:rPr lang="en-GB" sz="2400" i="1" dirty="0">
                <a:latin typeface="TimesNewRomanPSMT"/>
              </a:rPr>
              <a:t> November 2016)</a:t>
            </a:r>
          </a:p>
          <a:p>
            <a:pPr>
              <a:buFont typeface="Wingdings" pitchFamily="2" charset="2"/>
              <a:buChar char="v"/>
            </a:pPr>
            <a:r>
              <a:rPr lang="en-GB" sz="2400" kern="1200" dirty="0">
                <a:solidFill>
                  <a:schemeClr val="tx1"/>
                </a:solidFill>
                <a:effectLst/>
                <a:latin typeface="+mn-lt"/>
                <a:ea typeface="+mn-ea"/>
                <a:cs typeface="+mn-cs"/>
              </a:rPr>
              <a:t>continuing to automate and simplify the business and its processes with the latest banking technology.</a:t>
            </a:r>
            <a:endParaRPr lang="en-US" sz="2400" dirty="0"/>
          </a:p>
        </p:txBody>
      </p:sp>
      <p:pic>
        <p:nvPicPr>
          <p:cNvPr id="7" name="Picture 6" descr="Image result for images of inside  natwest bank">
            <a:extLst>
              <a:ext uri="{FF2B5EF4-FFF2-40B4-BE49-F238E27FC236}">
                <a16:creationId xmlns:a16="http://schemas.microsoft.com/office/drawing/2014/main" id="{2E6E129C-3155-408E-8E65-2EDCB60B7B7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18277" y="5257799"/>
            <a:ext cx="3973722" cy="1600201"/>
          </a:xfrm>
          <a:prstGeom prst="rect">
            <a:avLst/>
          </a:prstGeom>
          <a:noFill/>
          <a:ln>
            <a:noFill/>
          </a:ln>
        </p:spPr>
      </p:pic>
      <p:pic>
        <p:nvPicPr>
          <p:cNvPr id="11" name="Picture 10">
            <a:extLst>
              <a:ext uri="{FF2B5EF4-FFF2-40B4-BE49-F238E27FC236}">
                <a16:creationId xmlns:a16="http://schemas.microsoft.com/office/drawing/2014/main" id="{96BFCB85-8B50-C94E-9271-01FDD0799685}"/>
              </a:ext>
            </a:extLst>
          </p:cNvPr>
          <p:cNvPicPr>
            <a:picLocks noChangeAspect="1"/>
          </p:cNvPicPr>
          <p:nvPr/>
        </p:nvPicPr>
        <p:blipFill>
          <a:blip r:embed="rId4"/>
          <a:stretch>
            <a:fillRect/>
          </a:stretch>
        </p:blipFill>
        <p:spPr>
          <a:xfrm>
            <a:off x="6096000" y="5257799"/>
            <a:ext cx="2184131" cy="1600201"/>
          </a:xfrm>
          <a:prstGeom prst="rect">
            <a:avLst/>
          </a:prstGeom>
        </p:spPr>
      </p:pic>
      <p:pic>
        <p:nvPicPr>
          <p:cNvPr id="15" name="Picture 14">
            <a:extLst>
              <a:ext uri="{FF2B5EF4-FFF2-40B4-BE49-F238E27FC236}">
                <a16:creationId xmlns:a16="http://schemas.microsoft.com/office/drawing/2014/main" id="{40C0B53C-98C3-7E44-89AA-AE6CD4D37146}"/>
              </a:ext>
            </a:extLst>
          </p:cNvPr>
          <p:cNvPicPr>
            <a:picLocks noChangeAspect="1"/>
          </p:cNvPicPr>
          <p:nvPr/>
        </p:nvPicPr>
        <p:blipFill>
          <a:blip r:embed="rId5"/>
          <a:stretch>
            <a:fillRect/>
          </a:stretch>
        </p:blipFill>
        <p:spPr>
          <a:xfrm>
            <a:off x="342229" y="726303"/>
            <a:ext cx="4166271" cy="4461007"/>
          </a:xfrm>
          <a:prstGeom prst="rect">
            <a:avLst/>
          </a:prstGeom>
        </p:spPr>
      </p:pic>
      <p:sp>
        <p:nvSpPr>
          <p:cNvPr id="4" name="TextBox 3">
            <a:extLst>
              <a:ext uri="{FF2B5EF4-FFF2-40B4-BE49-F238E27FC236}">
                <a16:creationId xmlns:a16="http://schemas.microsoft.com/office/drawing/2014/main" id="{35C8BF32-78B7-AE46-A4A1-32C88DC13F77}"/>
              </a:ext>
            </a:extLst>
          </p:cNvPr>
          <p:cNvSpPr txBox="1"/>
          <p:nvPr/>
        </p:nvSpPr>
        <p:spPr>
          <a:xfrm>
            <a:off x="200400" y="6381243"/>
            <a:ext cx="2434167" cy="369332"/>
          </a:xfrm>
          <a:prstGeom prst="rect">
            <a:avLst/>
          </a:prstGeom>
          <a:noFill/>
        </p:spPr>
        <p:txBody>
          <a:bodyPr wrap="square" rtlCol="0">
            <a:spAutoFit/>
          </a:bodyPr>
          <a:lstStyle/>
          <a:p>
            <a:pPr algn="l"/>
            <a:r>
              <a:rPr lang="en-GB" b="1" i="1" dirty="0">
                <a:solidFill>
                  <a:schemeClr val="bg1"/>
                </a:solidFill>
              </a:rPr>
              <a:t>Sheikh </a:t>
            </a:r>
            <a:r>
              <a:rPr lang="en-GB" b="1" i="1" dirty="0" err="1">
                <a:solidFill>
                  <a:schemeClr val="bg1"/>
                </a:solidFill>
              </a:rPr>
              <a:t>Nasima</a:t>
            </a:r>
            <a:r>
              <a:rPr lang="en-GB" b="1" i="1" dirty="0">
                <a:solidFill>
                  <a:schemeClr val="bg1"/>
                </a:solidFill>
              </a:rPr>
              <a:t> Ali</a:t>
            </a:r>
            <a:endParaRPr lang="en-US" dirty="0"/>
          </a:p>
        </p:txBody>
      </p:sp>
      <p:sp>
        <p:nvSpPr>
          <p:cNvPr id="13" name="TextBox 12">
            <a:extLst>
              <a:ext uri="{FF2B5EF4-FFF2-40B4-BE49-F238E27FC236}">
                <a16:creationId xmlns:a16="http://schemas.microsoft.com/office/drawing/2014/main" id="{0638F020-F3D9-46FB-8942-2B326F1106F9}"/>
              </a:ext>
            </a:extLst>
          </p:cNvPr>
          <p:cNvSpPr txBox="1"/>
          <p:nvPr/>
        </p:nvSpPr>
        <p:spPr>
          <a:xfrm>
            <a:off x="1244264" y="45720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4442763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D0C64-4C3D-534B-AE58-08AFCF73CA8E}"/>
              </a:ext>
            </a:extLst>
          </p:cNvPr>
          <p:cNvSpPr>
            <a:spLocks noGrp="1"/>
          </p:cNvSpPr>
          <p:nvPr>
            <p:ph type="title"/>
          </p:nvPr>
        </p:nvSpPr>
        <p:spPr>
          <a:xfrm>
            <a:off x="6053668" y="609601"/>
            <a:ext cx="5314536" cy="1066799"/>
          </a:xfrm>
        </p:spPr>
        <p:txBody>
          <a:bodyPr>
            <a:normAutofit/>
          </a:bodyPr>
          <a:lstStyle/>
          <a:p>
            <a:r>
              <a:rPr lang="en-GB" dirty="0">
                <a:solidFill>
                  <a:srgbClr val="FF0000"/>
                </a:solidFill>
                <a:latin typeface="TimesNewRomanPSMT"/>
              </a:rPr>
              <a:t> </a:t>
            </a:r>
            <a:r>
              <a:rPr lang="en-GB" dirty="0">
                <a:ln w="0"/>
                <a:solidFill>
                  <a:srgbClr val="FF0000"/>
                </a:solidFill>
                <a:effectLst>
                  <a:outerShdw blurRad="38100" dist="25400" dir="5400000" algn="ctr" rotWithShape="0">
                    <a:srgbClr val="6E747A">
                      <a:alpha val="43000"/>
                    </a:srgbClr>
                  </a:outerShdw>
                </a:effectLst>
                <a:latin typeface="TimesNewRomanPSMT"/>
              </a:rPr>
              <a:t>   </a:t>
            </a:r>
            <a:r>
              <a:rPr lang="en-US" b="1" dirty="0">
                <a:ln w="0"/>
                <a:solidFill>
                  <a:schemeClr val="bg1"/>
                </a:solidFill>
                <a:effectLst>
                  <a:outerShdw blurRad="38100" dist="25400" dir="5400000" algn="ctr" rotWithShape="0">
                    <a:srgbClr val="6E747A">
                      <a:alpha val="43000"/>
                    </a:srgbClr>
                  </a:outerShdw>
                </a:effectLst>
                <a:latin typeface="TimesNewRomanPSMT"/>
              </a:rPr>
              <a:t>Mission &amp; Vision</a:t>
            </a:r>
            <a:endParaRPr lang="en-US" b="1" dirty="0">
              <a:solidFill>
                <a:schemeClr val="bg1"/>
              </a:solidFill>
            </a:endParaRP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AB4557-C66B-184A-911C-F5FD36CC7960}"/>
              </a:ext>
            </a:extLst>
          </p:cNvPr>
          <p:cNvSpPr>
            <a:spLocks noGrp="1"/>
          </p:cNvSpPr>
          <p:nvPr>
            <p:ph idx="1"/>
          </p:nvPr>
        </p:nvSpPr>
        <p:spPr>
          <a:xfrm>
            <a:off x="6220286" y="2711536"/>
            <a:ext cx="5314543" cy="2714112"/>
          </a:xfrm>
        </p:spPr>
        <p:txBody>
          <a:bodyPr anchor="t">
            <a:normAutofit fontScale="92500" lnSpcReduction="20000"/>
          </a:bodyPr>
          <a:lstStyle/>
          <a:p>
            <a:pPr>
              <a:buFont typeface="Wingdings" pitchFamily="2" charset="2"/>
              <a:buChar char="v"/>
            </a:pPr>
            <a:r>
              <a:rPr lang="en-US" sz="2200" dirty="0">
                <a:latin typeface="TimesNewRomanPSMT"/>
              </a:rPr>
              <a:t>Single and simple purpose is to ‘SERVE OUR CUSTOMERS’ well </a:t>
            </a:r>
            <a:r>
              <a:rPr lang="en-GB" sz="2200" i="1" dirty="0">
                <a:latin typeface="TimesNewRomanPSMT"/>
              </a:rPr>
              <a:t> (RBS 2019)</a:t>
            </a:r>
          </a:p>
          <a:p>
            <a:pPr>
              <a:buFont typeface="Wingdings" pitchFamily="2" charset="2"/>
              <a:buChar char="v"/>
            </a:pPr>
            <a:r>
              <a:rPr lang="en-US" sz="2200" dirty="0">
                <a:latin typeface="TimesNewRomanPSMT"/>
              </a:rPr>
              <a:t>Staying close to our clients is really important to us – helping them </a:t>
            </a:r>
            <a:r>
              <a:rPr lang="en-GB" sz="2200" dirty="0">
                <a:latin typeface="TimesNewRomanPSMT"/>
              </a:rPr>
              <a:t>to navigate t</a:t>
            </a:r>
            <a:r>
              <a:rPr lang="en-US" sz="2200" dirty="0">
                <a:latin typeface="TimesNewRomanPSMT"/>
              </a:rPr>
              <a:t>he challenging times ahead and achieve their short and long-term financial goals. </a:t>
            </a:r>
            <a:endParaRPr lang="en-GB" sz="2200" dirty="0">
              <a:latin typeface="TimesNewRomanPSMT"/>
            </a:endParaRPr>
          </a:p>
          <a:p>
            <a:pPr>
              <a:buFont typeface="Wingdings" pitchFamily="2" charset="2"/>
              <a:buChar char="v"/>
            </a:pPr>
            <a:r>
              <a:rPr lang="en-GB" sz="2200" kern="1200" dirty="0">
                <a:solidFill>
                  <a:schemeClr val="tx1"/>
                </a:solidFill>
                <a:effectLst/>
                <a:latin typeface="+mn-lt"/>
                <a:ea typeface="+mn-ea"/>
                <a:cs typeface="+mn-cs"/>
              </a:rPr>
              <a:t>We will keep adapting and evolving our business to make it simpler and more efficient, while supporting the RBS Group to deliver its 2020 goals. </a:t>
            </a:r>
            <a:endParaRPr lang="en-GB" sz="2200" dirty="0">
              <a:effectLst/>
            </a:endParaRPr>
          </a:p>
          <a:p>
            <a:pPr>
              <a:buFont typeface="Wingdings" pitchFamily="2" charset="2"/>
              <a:buChar char="v"/>
            </a:pPr>
            <a:endParaRPr lang="en-GB" sz="2000" dirty="0">
              <a:latin typeface="TimesNewRomanPSMT"/>
            </a:endParaRPr>
          </a:p>
        </p:txBody>
      </p:sp>
      <p:pic>
        <p:nvPicPr>
          <p:cNvPr id="8" name="Picture 7" descr="Image result for image of natwest bank mission statement">
            <a:extLst>
              <a:ext uri="{FF2B5EF4-FFF2-40B4-BE49-F238E27FC236}">
                <a16:creationId xmlns:a16="http://schemas.microsoft.com/office/drawing/2014/main" id="{024E147A-27C5-4049-9C3A-2C55BBCD370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20936"/>
            <a:ext cx="5438829" cy="946063"/>
          </a:xfrm>
          <a:prstGeom prst="rect">
            <a:avLst/>
          </a:prstGeom>
          <a:noFill/>
          <a:ln>
            <a:noFill/>
          </a:ln>
        </p:spPr>
      </p:pic>
      <p:pic>
        <p:nvPicPr>
          <p:cNvPr id="4" name="Picture 3">
            <a:extLst>
              <a:ext uri="{FF2B5EF4-FFF2-40B4-BE49-F238E27FC236}">
                <a16:creationId xmlns:a16="http://schemas.microsoft.com/office/drawing/2014/main" id="{B5D93B62-8219-D84B-875E-C3E135DFA684}"/>
              </a:ext>
            </a:extLst>
          </p:cNvPr>
          <p:cNvPicPr>
            <a:picLocks noChangeAspect="1"/>
          </p:cNvPicPr>
          <p:nvPr/>
        </p:nvPicPr>
        <p:blipFill>
          <a:blip r:embed="rId4"/>
          <a:stretch>
            <a:fillRect/>
          </a:stretch>
        </p:blipFill>
        <p:spPr>
          <a:xfrm>
            <a:off x="-1" y="335029"/>
            <a:ext cx="4655534" cy="4984882"/>
          </a:xfrm>
          <a:prstGeom prst="rect">
            <a:avLst/>
          </a:prstGeom>
        </p:spPr>
      </p:pic>
      <p:pic>
        <p:nvPicPr>
          <p:cNvPr id="7" name="Picture 6">
            <a:extLst>
              <a:ext uri="{FF2B5EF4-FFF2-40B4-BE49-F238E27FC236}">
                <a16:creationId xmlns:a16="http://schemas.microsoft.com/office/drawing/2014/main" id="{63609E12-A111-E74E-B933-8921A4DE06A6}"/>
              </a:ext>
            </a:extLst>
          </p:cNvPr>
          <p:cNvPicPr>
            <a:picLocks noChangeAspect="1"/>
          </p:cNvPicPr>
          <p:nvPr/>
        </p:nvPicPr>
        <p:blipFill>
          <a:blip r:embed="rId5"/>
          <a:stretch>
            <a:fillRect/>
          </a:stretch>
        </p:blipFill>
        <p:spPr>
          <a:xfrm>
            <a:off x="10090211" y="5425648"/>
            <a:ext cx="2101788" cy="1415418"/>
          </a:xfrm>
          <a:prstGeom prst="rect">
            <a:avLst/>
          </a:prstGeom>
        </p:spPr>
      </p:pic>
      <p:sp>
        <p:nvSpPr>
          <p:cNvPr id="5" name="TextBox 4">
            <a:extLst>
              <a:ext uri="{FF2B5EF4-FFF2-40B4-BE49-F238E27FC236}">
                <a16:creationId xmlns:a16="http://schemas.microsoft.com/office/drawing/2014/main" id="{EA20EE8A-29E8-B144-B3B3-3CE46DFE8B83}"/>
              </a:ext>
            </a:extLst>
          </p:cNvPr>
          <p:cNvSpPr txBox="1"/>
          <p:nvPr/>
        </p:nvSpPr>
        <p:spPr>
          <a:xfrm rot="10800000" flipH="1" flipV="1">
            <a:off x="0" y="6338305"/>
            <a:ext cx="3445934" cy="369332"/>
          </a:xfrm>
          <a:prstGeom prst="rect">
            <a:avLst/>
          </a:prstGeom>
          <a:noFill/>
        </p:spPr>
        <p:txBody>
          <a:bodyPr wrap="square" rtlCol="0">
            <a:spAutoFit/>
          </a:bodyPr>
          <a:lstStyle/>
          <a:p>
            <a:pPr algn="l"/>
            <a:r>
              <a:rPr lang="en-GB" b="1" i="1" dirty="0">
                <a:solidFill>
                  <a:schemeClr val="bg1"/>
                </a:solidFill>
              </a:rPr>
              <a:t>Sheikh </a:t>
            </a:r>
            <a:r>
              <a:rPr lang="en-GB" b="1" i="1" dirty="0" err="1">
                <a:solidFill>
                  <a:schemeClr val="bg1"/>
                </a:solidFill>
              </a:rPr>
              <a:t>Nasima</a:t>
            </a:r>
            <a:r>
              <a:rPr lang="en-GB" b="1" i="1" dirty="0">
                <a:solidFill>
                  <a:schemeClr val="bg1"/>
                </a:solidFill>
              </a:rPr>
              <a:t> Ali</a:t>
            </a:r>
            <a:endParaRPr lang="en-US" dirty="0"/>
          </a:p>
        </p:txBody>
      </p:sp>
      <p:sp>
        <p:nvSpPr>
          <p:cNvPr id="11" name="TextBox 10">
            <a:extLst>
              <a:ext uri="{FF2B5EF4-FFF2-40B4-BE49-F238E27FC236}">
                <a16:creationId xmlns:a16="http://schemas.microsoft.com/office/drawing/2014/main" id="{1E72BB6B-16E2-4E8B-9CF3-7422ED34ED30}"/>
              </a:ext>
            </a:extLst>
          </p:cNvPr>
          <p:cNvSpPr txBox="1"/>
          <p:nvPr/>
        </p:nvSpPr>
        <p:spPr>
          <a:xfrm>
            <a:off x="1146666" y="47244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21774847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E0DCA-2A9C-E549-91EA-E39D8AF1E92C}"/>
              </a:ext>
            </a:extLst>
          </p:cNvPr>
          <p:cNvSpPr>
            <a:spLocks noGrp="1"/>
          </p:cNvSpPr>
          <p:nvPr>
            <p:ph type="title"/>
          </p:nvPr>
        </p:nvSpPr>
        <p:spPr>
          <a:xfrm>
            <a:off x="6053668" y="304801"/>
            <a:ext cx="5314536" cy="898261"/>
          </a:xfrm>
        </p:spPr>
        <p:txBody>
          <a:bodyPr>
            <a:normAutofit/>
          </a:bodyPr>
          <a:lstStyle/>
          <a:p>
            <a:r>
              <a:rPr lang="en-US" b="1" dirty="0">
                <a:ln w="0"/>
                <a:solidFill>
                  <a:schemeClr val="bg1"/>
                </a:solidFill>
                <a:effectLst>
                  <a:outerShdw blurRad="38100" dist="25400" dir="5400000" algn="ctr" rotWithShape="0">
                    <a:srgbClr val="6E747A">
                      <a:alpha val="43000"/>
                    </a:srgbClr>
                  </a:outerShdw>
                </a:effectLst>
                <a:latin typeface="TimesNewRomanPSMT"/>
              </a:rPr>
              <a:t>Current Status </a:t>
            </a:r>
            <a:endParaRPr lang="en-US" b="1" dirty="0">
              <a:ln w="0"/>
              <a:solidFill>
                <a:schemeClr val="bg1"/>
              </a:solidFill>
              <a:effectLst>
                <a:outerShdw blurRad="38100" dist="25400" dir="5400000" algn="ctr" rotWithShape="0">
                  <a:srgbClr val="6E747A">
                    <a:alpha val="43000"/>
                  </a:srgbClr>
                </a:outerShdw>
              </a:effectLst>
            </a:endParaRPr>
          </a:p>
        </p:txBody>
      </p:sp>
      <p:sp>
        <p:nvSpPr>
          <p:cNvPr id="19" name="Freeform: Shape 18">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678EE3-568B-4042-967D-2AD0FF8D1291}"/>
              </a:ext>
            </a:extLst>
          </p:cNvPr>
          <p:cNvSpPr>
            <a:spLocks noGrp="1"/>
          </p:cNvSpPr>
          <p:nvPr>
            <p:ph idx="1"/>
          </p:nvPr>
        </p:nvSpPr>
        <p:spPr>
          <a:xfrm>
            <a:off x="6567487" y="2405022"/>
            <a:ext cx="3414713" cy="3209608"/>
          </a:xfrm>
        </p:spPr>
        <p:txBody>
          <a:bodyPr anchor="t">
            <a:normAutofit fontScale="25000" lnSpcReduction="20000"/>
          </a:bodyPr>
          <a:lstStyle/>
          <a:p>
            <a:pPr marL="0" indent="0">
              <a:buNone/>
            </a:pPr>
            <a:endParaRPr lang="en-US" sz="1800" dirty="0">
              <a:latin typeface="TimesNewRomanPSMT"/>
            </a:endParaRPr>
          </a:p>
          <a:p>
            <a:pPr marL="0" indent="0">
              <a:buNone/>
            </a:pPr>
            <a:endParaRPr lang="en-GB" b="1" dirty="0">
              <a:latin typeface="TimesNewRomanPSMT"/>
            </a:endParaRPr>
          </a:p>
          <a:p>
            <a:pPr marL="0" indent="0" algn="ctr">
              <a:buNone/>
            </a:pPr>
            <a:r>
              <a:rPr lang="en-US" sz="8000" dirty="0">
                <a:latin typeface="TimesNewRomanPSMT"/>
              </a:rPr>
              <a:t>Selection of Current accounts</a:t>
            </a:r>
            <a:endParaRPr lang="en-GB" sz="8000" dirty="0">
              <a:latin typeface="TimesNewRomanPSMT"/>
            </a:endParaRPr>
          </a:p>
          <a:p>
            <a:pPr marL="0" indent="0" algn="ctr">
              <a:buNone/>
            </a:pPr>
            <a:r>
              <a:rPr lang="en-US" sz="8000" dirty="0">
                <a:latin typeface="TimesNewRomanPSMT"/>
              </a:rPr>
              <a:t>Credit /debit Cards</a:t>
            </a:r>
            <a:endParaRPr lang="en-GB" sz="8000" dirty="0">
              <a:latin typeface="TimesNewRomanPSMT"/>
            </a:endParaRPr>
          </a:p>
          <a:p>
            <a:pPr marL="0" indent="0" algn="ctr">
              <a:buNone/>
            </a:pPr>
            <a:r>
              <a:rPr lang="en-US" sz="8000" dirty="0">
                <a:latin typeface="TimesNewRomanPSMT"/>
              </a:rPr>
              <a:t>Saving Accounts</a:t>
            </a:r>
            <a:endParaRPr lang="en-GB" sz="8000" dirty="0">
              <a:latin typeface="TimesNewRomanPSMT"/>
            </a:endParaRPr>
          </a:p>
          <a:p>
            <a:pPr marL="0" indent="0" algn="ctr">
              <a:buNone/>
            </a:pPr>
            <a:r>
              <a:rPr lang="en-US" sz="8000" dirty="0">
                <a:latin typeface="TimesNewRomanPSMT"/>
              </a:rPr>
              <a:t>Investment banking</a:t>
            </a:r>
          </a:p>
          <a:p>
            <a:pPr marL="0" indent="0" algn="ctr">
              <a:buNone/>
            </a:pPr>
            <a:r>
              <a:rPr lang="en-US" sz="8000" dirty="0">
                <a:latin typeface="TimesNewRomanPSMT"/>
              </a:rPr>
              <a:t>Mortgages and loans</a:t>
            </a:r>
          </a:p>
          <a:p>
            <a:pPr marL="0" indent="0" algn="ctr">
              <a:buNone/>
            </a:pPr>
            <a:r>
              <a:rPr lang="en-US" sz="8000" dirty="0">
                <a:latin typeface="TimesNewRomanPSMT"/>
              </a:rPr>
              <a:t>Business accounts</a:t>
            </a:r>
          </a:p>
          <a:p>
            <a:pPr marL="0" indent="0" algn="ctr">
              <a:buNone/>
            </a:pPr>
            <a:r>
              <a:rPr lang="en-US" sz="8000" dirty="0">
                <a:latin typeface="TimesNewRomanPSMT"/>
              </a:rPr>
              <a:t>Financial adviser</a:t>
            </a:r>
          </a:p>
          <a:p>
            <a:pPr marL="0" indent="0" algn="ctr">
              <a:buNone/>
            </a:pPr>
            <a:r>
              <a:rPr lang="en-US" sz="8000" dirty="0">
                <a:latin typeface="TimesNewRomanPSMT"/>
              </a:rPr>
              <a:t>Online banking</a:t>
            </a:r>
          </a:p>
          <a:p>
            <a:pPr marL="0" indent="0" algn="ctr">
              <a:buNone/>
            </a:pPr>
            <a:endParaRPr lang="en-US" sz="8000" dirty="0">
              <a:latin typeface="TimesNewRomanPSMT"/>
            </a:endParaRPr>
          </a:p>
          <a:p>
            <a:pPr marL="0" indent="0" algn="ctr">
              <a:buNone/>
            </a:pPr>
            <a:endParaRPr lang="en-US" sz="1800" dirty="0">
              <a:latin typeface="TimesNewRomanPSMT"/>
            </a:endParaRPr>
          </a:p>
          <a:p>
            <a:pPr marL="0" indent="0" algn="ctr">
              <a:buNone/>
            </a:pPr>
            <a:endParaRPr lang="en-US" sz="1800" dirty="0">
              <a:latin typeface="TimesNewRomanPSMT"/>
            </a:endParaRPr>
          </a:p>
          <a:p>
            <a:pPr marL="0" indent="0">
              <a:buNone/>
            </a:pPr>
            <a:r>
              <a:rPr lang="en-US" sz="1800" dirty="0">
                <a:latin typeface="TimesNewRomanPSMT"/>
              </a:rPr>
              <a:t> </a:t>
            </a:r>
          </a:p>
          <a:p>
            <a:pPr>
              <a:buFont typeface="Wingdings" pitchFamily="2" charset="2"/>
              <a:buChar char="v"/>
            </a:pPr>
            <a:endParaRPr lang="en-US" sz="1800" dirty="0"/>
          </a:p>
        </p:txBody>
      </p:sp>
      <p:pic>
        <p:nvPicPr>
          <p:cNvPr id="7" name="Picture 6" descr="Image result for natwest status images">
            <a:extLst>
              <a:ext uri="{FF2B5EF4-FFF2-40B4-BE49-F238E27FC236}">
                <a16:creationId xmlns:a16="http://schemas.microsoft.com/office/drawing/2014/main" id="{45FD0173-A73C-4F71-A4E8-F322D1E5DA3E}"/>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74027" y="1583969"/>
            <a:ext cx="1596118" cy="1060623"/>
          </a:xfrm>
          <a:prstGeom prst="rect">
            <a:avLst/>
          </a:prstGeom>
          <a:noFill/>
          <a:ln>
            <a:noFill/>
          </a:ln>
        </p:spPr>
      </p:pic>
      <p:sp>
        <p:nvSpPr>
          <p:cNvPr id="4" name="TextBox 3">
            <a:extLst>
              <a:ext uri="{FF2B5EF4-FFF2-40B4-BE49-F238E27FC236}">
                <a16:creationId xmlns:a16="http://schemas.microsoft.com/office/drawing/2014/main" id="{926231EB-D45F-43ED-879D-8AA3F5420046}"/>
              </a:ext>
            </a:extLst>
          </p:cNvPr>
          <p:cNvSpPr txBox="1"/>
          <p:nvPr/>
        </p:nvSpPr>
        <p:spPr>
          <a:xfrm>
            <a:off x="5564429" y="1068858"/>
            <a:ext cx="5438828" cy="830997"/>
          </a:xfrm>
          <a:prstGeom prst="rect">
            <a:avLst/>
          </a:prstGeom>
          <a:noFill/>
        </p:spPr>
        <p:txBody>
          <a:bodyPr wrap="square" rtlCol="0">
            <a:spAutoFit/>
          </a:bodyPr>
          <a:lstStyle/>
          <a:p>
            <a:r>
              <a:rPr lang="en-US" sz="2400" b="1" dirty="0">
                <a:latin typeface="TimesNewRomanPSMT"/>
              </a:rPr>
              <a:t>Na</a:t>
            </a:r>
            <a:r>
              <a:rPr lang="en-GB" sz="2400" b="1" dirty="0">
                <a:latin typeface="TimesNewRomanPSMT"/>
              </a:rPr>
              <a:t>tW</a:t>
            </a:r>
            <a:r>
              <a:rPr lang="en-US" sz="2400" b="1" dirty="0" err="1">
                <a:latin typeface="TimesNewRomanPSMT"/>
              </a:rPr>
              <a:t>est</a:t>
            </a:r>
            <a:r>
              <a:rPr lang="en-US" sz="2400" b="1" dirty="0">
                <a:latin typeface="TimesNewRomanPSMT"/>
              </a:rPr>
              <a:t> is a member of the Royal Bank of Scotland Group</a:t>
            </a:r>
            <a:endParaRPr lang="en-GB" sz="2400" b="1" dirty="0">
              <a:latin typeface="TimesNewRomanPSMT"/>
            </a:endParaRPr>
          </a:p>
        </p:txBody>
      </p:sp>
      <p:pic>
        <p:nvPicPr>
          <p:cNvPr id="9" name="Picture 8" descr="Image result for natwest images of symbols">
            <a:extLst>
              <a:ext uri="{FF2B5EF4-FFF2-40B4-BE49-F238E27FC236}">
                <a16:creationId xmlns:a16="http://schemas.microsoft.com/office/drawing/2014/main" id="{0DC6A788-2609-444B-88A5-26DF5268CBA7}"/>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22212" y="4238549"/>
            <a:ext cx="1596118" cy="942781"/>
          </a:xfrm>
          <a:prstGeom prst="rect">
            <a:avLst/>
          </a:prstGeom>
          <a:noFill/>
          <a:ln>
            <a:noFill/>
          </a:ln>
        </p:spPr>
      </p:pic>
      <p:pic>
        <p:nvPicPr>
          <p:cNvPr id="10" name="Picture 9" descr="Image result for natwest status images">
            <a:extLst>
              <a:ext uri="{FF2B5EF4-FFF2-40B4-BE49-F238E27FC236}">
                <a16:creationId xmlns:a16="http://schemas.microsoft.com/office/drawing/2014/main" id="{8E34C607-25AA-49D1-A019-4F54A0118C15}"/>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0287000" y="2355164"/>
            <a:ext cx="1447800" cy="1129949"/>
          </a:xfrm>
          <a:prstGeom prst="rect">
            <a:avLst/>
          </a:prstGeom>
          <a:noFill/>
          <a:ln>
            <a:noFill/>
          </a:ln>
        </p:spPr>
      </p:pic>
      <p:pic>
        <p:nvPicPr>
          <p:cNvPr id="11" name="Picture 10" descr="Image result for natwest images of symbols">
            <a:extLst>
              <a:ext uri="{FF2B5EF4-FFF2-40B4-BE49-F238E27FC236}">
                <a16:creationId xmlns:a16="http://schemas.microsoft.com/office/drawing/2014/main" id="{E10B86EC-6C37-4978-9EBD-93F667B49860}"/>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83652" y="4238549"/>
            <a:ext cx="1607273" cy="1067561"/>
          </a:xfrm>
          <a:prstGeom prst="rect">
            <a:avLst/>
          </a:prstGeom>
          <a:noFill/>
          <a:ln>
            <a:noFill/>
          </a:ln>
        </p:spPr>
      </p:pic>
      <p:pic>
        <p:nvPicPr>
          <p:cNvPr id="12" name="Picture 11" descr="Image result for natwest images of symbols">
            <a:extLst>
              <a:ext uri="{FF2B5EF4-FFF2-40B4-BE49-F238E27FC236}">
                <a16:creationId xmlns:a16="http://schemas.microsoft.com/office/drawing/2014/main" id="{D79FFFDC-2F7F-4A72-8DEE-D1F7B55DE86B}"/>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rot="21133436">
            <a:off x="7923727" y="1994407"/>
            <a:ext cx="1086671" cy="513872"/>
          </a:xfrm>
          <a:prstGeom prst="rect">
            <a:avLst/>
          </a:prstGeom>
          <a:noFill/>
          <a:ln>
            <a:noFill/>
          </a:ln>
        </p:spPr>
      </p:pic>
      <p:pic>
        <p:nvPicPr>
          <p:cNvPr id="13" name="Picture 12" descr="Image result for natwest images of symbols">
            <a:extLst>
              <a:ext uri="{FF2B5EF4-FFF2-40B4-BE49-F238E27FC236}">
                <a16:creationId xmlns:a16="http://schemas.microsoft.com/office/drawing/2014/main" id="{B072D075-0F1A-477E-BF33-1BF24F5D9B7C}"/>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5749332" y="2460879"/>
            <a:ext cx="818155" cy="1007421"/>
          </a:xfrm>
          <a:prstGeom prst="rect">
            <a:avLst/>
          </a:prstGeom>
          <a:noFill/>
          <a:ln>
            <a:noFill/>
          </a:ln>
        </p:spPr>
      </p:pic>
      <p:pic>
        <p:nvPicPr>
          <p:cNvPr id="6" name="Picture 5">
            <a:extLst>
              <a:ext uri="{FF2B5EF4-FFF2-40B4-BE49-F238E27FC236}">
                <a16:creationId xmlns:a16="http://schemas.microsoft.com/office/drawing/2014/main" id="{B70AD84E-6994-4D4E-91DB-A7FD57115C79}"/>
              </a:ext>
            </a:extLst>
          </p:cNvPr>
          <p:cNvPicPr>
            <a:picLocks noChangeAspect="1"/>
          </p:cNvPicPr>
          <p:nvPr/>
        </p:nvPicPr>
        <p:blipFill>
          <a:blip r:embed="rId9"/>
          <a:stretch>
            <a:fillRect/>
          </a:stretch>
        </p:blipFill>
        <p:spPr>
          <a:xfrm>
            <a:off x="253556" y="484796"/>
            <a:ext cx="4169304" cy="4464254"/>
          </a:xfrm>
          <a:prstGeom prst="rect">
            <a:avLst/>
          </a:prstGeom>
        </p:spPr>
      </p:pic>
      <p:pic>
        <p:nvPicPr>
          <p:cNvPr id="15" name="Picture 14">
            <a:extLst>
              <a:ext uri="{FF2B5EF4-FFF2-40B4-BE49-F238E27FC236}">
                <a16:creationId xmlns:a16="http://schemas.microsoft.com/office/drawing/2014/main" id="{973CF3D7-29A5-9940-A2A9-2ADE802B6424}"/>
              </a:ext>
            </a:extLst>
          </p:cNvPr>
          <p:cNvPicPr>
            <a:picLocks noChangeAspect="1"/>
          </p:cNvPicPr>
          <p:nvPr/>
        </p:nvPicPr>
        <p:blipFill>
          <a:blip r:embed="rId10"/>
          <a:stretch>
            <a:fillRect/>
          </a:stretch>
        </p:blipFill>
        <p:spPr>
          <a:xfrm>
            <a:off x="7444048" y="5448710"/>
            <a:ext cx="1760038" cy="1452635"/>
          </a:xfrm>
          <a:prstGeom prst="rect">
            <a:avLst/>
          </a:prstGeom>
        </p:spPr>
      </p:pic>
      <p:sp>
        <p:nvSpPr>
          <p:cNvPr id="5" name="TextBox 4">
            <a:extLst>
              <a:ext uri="{FF2B5EF4-FFF2-40B4-BE49-F238E27FC236}">
                <a16:creationId xmlns:a16="http://schemas.microsoft.com/office/drawing/2014/main" id="{78C32A0C-B3EE-E745-AF66-3E99D466BB8B}"/>
              </a:ext>
            </a:extLst>
          </p:cNvPr>
          <p:cNvSpPr txBox="1"/>
          <p:nvPr/>
        </p:nvSpPr>
        <p:spPr>
          <a:xfrm>
            <a:off x="0" y="6484718"/>
            <a:ext cx="2424408" cy="369332"/>
          </a:xfrm>
          <a:prstGeom prst="rect">
            <a:avLst/>
          </a:prstGeom>
          <a:noFill/>
        </p:spPr>
        <p:txBody>
          <a:bodyPr wrap="square" rtlCol="0">
            <a:spAutoFit/>
          </a:bodyPr>
          <a:lstStyle/>
          <a:p>
            <a:pPr algn="l"/>
            <a:r>
              <a:rPr lang="en-GB" b="1" i="1" dirty="0">
                <a:solidFill>
                  <a:schemeClr val="bg1"/>
                </a:solidFill>
              </a:rPr>
              <a:t>Sheikh </a:t>
            </a:r>
            <a:r>
              <a:rPr lang="en-GB" b="1" i="1" dirty="0" err="1">
                <a:solidFill>
                  <a:schemeClr val="bg1"/>
                </a:solidFill>
              </a:rPr>
              <a:t>Nasima</a:t>
            </a:r>
            <a:r>
              <a:rPr lang="en-GB" b="1" i="1" dirty="0">
                <a:solidFill>
                  <a:schemeClr val="bg1"/>
                </a:solidFill>
              </a:rPr>
              <a:t> Ali</a:t>
            </a:r>
            <a:endParaRPr lang="en-US" dirty="0"/>
          </a:p>
        </p:txBody>
      </p:sp>
      <p:sp>
        <p:nvSpPr>
          <p:cNvPr id="16" name="TextBox 15">
            <a:extLst>
              <a:ext uri="{FF2B5EF4-FFF2-40B4-BE49-F238E27FC236}">
                <a16:creationId xmlns:a16="http://schemas.microsoft.com/office/drawing/2014/main" id="{C99B4053-11A5-4D95-A95B-BFF38775824B}"/>
              </a:ext>
            </a:extLst>
          </p:cNvPr>
          <p:cNvSpPr txBox="1"/>
          <p:nvPr/>
        </p:nvSpPr>
        <p:spPr>
          <a:xfrm>
            <a:off x="1157108" y="4482841"/>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19375020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364E6-26BC-904F-B12F-70FB4AD4A30D}"/>
              </a:ext>
            </a:extLst>
          </p:cNvPr>
          <p:cNvSpPr>
            <a:spLocks noGrp="1"/>
          </p:cNvSpPr>
          <p:nvPr>
            <p:ph type="title"/>
          </p:nvPr>
        </p:nvSpPr>
        <p:spPr>
          <a:xfrm>
            <a:off x="6537023" y="804334"/>
            <a:ext cx="5006336" cy="1325563"/>
          </a:xfrm>
        </p:spPr>
        <p:txBody>
          <a:bodyPr>
            <a:normAutofit/>
          </a:bodyPr>
          <a:lstStyle/>
          <a:p>
            <a:r>
              <a:rPr lang="en-GB" sz="3100" b="1" dirty="0">
                <a:solidFill>
                  <a:schemeClr val="bg1"/>
                </a:solidFill>
              </a:rPr>
              <a:t>Challenges before introducing modern technology </a:t>
            </a:r>
            <a:endParaRPr lang="en-US" sz="3100" b="1" dirty="0">
              <a:solidFill>
                <a:schemeClr val="bg1"/>
              </a:solidFill>
            </a:endParaRP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8C71572-9003-A848-9C40-4FEB18B5C6BA}"/>
              </a:ext>
            </a:extLst>
          </p:cNvPr>
          <p:cNvSpPr>
            <a:spLocks noGrp="1"/>
          </p:cNvSpPr>
          <p:nvPr>
            <p:ph idx="1"/>
          </p:nvPr>
        </p:nvSpPr>
        <p:spPr>
          <a:xfrm>
            <a:off x="6167848" y="2177802"/>
            <a:ext cx="5006336" cy="3996266"/>
          </a:xfrm>
        </p:spPr>
        <p:txBody>
          <a:bodyPr anchor="t">
            <a:normAutofit/>
          </a:bodyPr>
          <a:lstStyle/>
          <a:p>
            <a:pPr>
              <a:buFont typeface="Wingdings" pitchFamily="2" charset="2"/>
              <a:buChar char="v"/>
            </a:pPr>
            <a:r>
              <a:rPr lang="en-US" sz="2200" dirty="0"/>
              <a:t>Dealing with long queues.</a:t>
            </a:r>
            <a:endParaRPr lang="en-US" sz="2200" dirty="0">
              <a:ea typeface="+mn-lt"/>
              <a:cs typeface="+mn-lt"/>
            </a:endParaRPr>
          </a:p>
          <a:p>
            <a:pPr>
              <a:buFont typeface="Wingdings" pitchFamily="2" charset="2"/>
              <a:buChar char="v"/>
            </a:pPr>
            <a:r>
              <a:rPr lang="en-US" sz="2200" dirty="0">
                <a:ea typeface="+mn-lt"/>
                <a:cs typeface="+mn-lt"/>
              </a:rPr>
              <a:t>Time consuming as having to count money at the till, cheques , difficult to find customers details without computer</a:t>
            </a:r>
          </a:p>
          <a:p>
            <a:pPr>
              <a:buFont typeface="Wingdings" pitchFamily="2" charset="2"/>
              <a:buChar char="v"/>
            </a:pPr>
            <a:r>
              <a:rPr lang="en-US" sz="2200" dirty="0">
                <a:ea typeface="+mn-lt"/>
                <a:cs typeface="+mn-lt"/>
              </a:rPr>
              <a:t>Managing  bills and making sure to make regular payments on time</a:t>
            </a:r>
            <a:endParaRPr lang="en-US" sz="2200" dirty="0">
              <a:cs typeface="Calibri"/>
            </a:endParaRPr>
          </a:p>
          <a:p>
            <a:pPr>
              <a:buFont typeface="Wingdings" pitchFamily="2" charset="2"/>
              <a:buChar char="v"/>
            </a:pPr>
            <a:r>
              <a:rPr lang="en-US" sz="2200" dirty="0"/>
              <a:t>Keeping up with competition.</a:t>
            </a:r>
            <a:endParaRPr lang="en-US" sz="2200" dirty="0">
              <a:cs typeface="Calibri"/>
            </a:endParaRPr>
          </a:p>
          <a:p>
            <a:pPr marL="0" indent="0">
              <a:buNone/>
            </a:pPr>
            <a:endParaRPr lang="en-US" sz="1800" dirty="0">
              <a:cs typeface="Calibri"/>
            </a:endParaRPr>
          </a:p>
        </p:txBody>
      </p:sp>
      <p:pic>
        <p:nvPicPr>
          <p:cNvPr id="4" name="Picture 3">
            <a:extLst>
              <a:ext uri="{FF2B5EF4-FFF2-40B4-BE49-F238E27FC236}">
                <a16:creationId xmlns:a16="http://schemas.microsoft.com/office/drawing/2014/main" id="{736FDE4A-5A16-D84A-8B98-E06C647DB716}"/>
              </a:ext>
            </a:extLst>
          </p:cNvPr>
          <p:cNvPicPr>
            <a:picLocks noChangeAspect="1"/>
          </p:cNvPicPr>
          <p:nvPr/>
        </p:nvPicPr>
        <p:blipFill>
          <a:blip r:embed="rId3"/>
          <a:stretch>
            <a:fillRect/>
          </a:stretch>
        </p:blipFill>
        <p:spPr>
          <a:xfrm>
            <a:off x="0" y="337793"/>
            <a:ext cx="4976263" cy="5328301"/>
          </a:xfrm>
          <a:prstGeom prst="rect">
            <a:avLst/>
          </a:prstGeom>
        </p:spPr>
      </p:pic>
      <p:sp>
        <p:nvSpPr>
          <p:cNvPr id="5" name="TextBox 4">
            <a:extLst>
              <a:ext uri="{FF2B5EF4-FFF2-40B4-BE49-F238E27FC236}">
                <a16:creationId xmlns:a16="http://schemas.microsoft.com/office/drawing/2014/main" id="{951BFC1A-429D-C347-A426-704CAC9A201C}"/>
              </a:ext>
            </a:extLst>
          </p:cNvPr>
          <p:cNvSpPr txBox="1"/>
          <p:nvPr/>
        </p:nvSpPr>
        <p:spPr>
          <a:xfrm>
            <a:off x="0" y="6174067"/>
            <a:ext cx="3767667" cy="369332"/>
          </a:xfrm>
          <a:prstGeom prst="rect">
            <a:avLst/>
          </a:prstGeom>
          <a:noFill/>
        </p:spPr>
        <p:txBody>
          <a:bodyPr wrap="square" rtlCol="0">
            <a:spAutoFit/>
          </a:bodyPr>
          <a:lstStyle/>
          <a:p>
            <a:pPr algn="l"/>
            <a:r>
              <a:rPr lang="en-GB" b="1" i="1" dirty="0" err="1">
                <a:solidFill>
                  <a:schemeClr val="bg1"/>
                </a:solidFill>
              </a:rPr>
              <a:t>Petru</a:t>
            </a:r>
            <a:r>
              <a:rPr lang="en-GB" b="1" i="1" dirty="0">
                <a:solidFill>
                  <a:schemeClr val="bg1"/>
                </a:solidFill>
              </a:rPr>
              <a:t> Alain </a:t>
            </a:r>
            <a:r>
              <a:rPr lang="en-US" b="1" i="1" dirty="0" err="1">
                <a:solidFill>
                  <a:schemeClr val="bg1"/>
                </a:solidFill>
              </a:rPr>
              <a:t>Cretu</a:t>
            </a:r>
            <a:endParaRPr lang="en-US" b="1" i="1" dirty="0">
              <a:solidFill>
                <a:schemeClr val="bg1"/>
              </a:solidFill>
            </a:endParaRPr>
          </a:p>
        </p:txBody>
      </p:sp>
      <p:sp>
        <p:nvSpPr>
          <p:cNvPr id="8" name="TextBox 7">
            <a:extLst>
              <a:ext uri="{FF2B5EF4-FFF2-40B4-BE49-F238E27FC236}">
                <a16:creationId xmlns:a16="http://schemas.microsoft.com/office/drawing/2014/main" id="{39632DED-67BC-4AE2-8398-F6255682F9C8}"/>
              </a:ext>
            </a:extLst>
          </p:cNvPr>
          <p:cNvSpPr txBox="1"/>
          <p:nvPr/>
        </p:nvSpPr>
        <p:spPr>
          <a:xfrm>
            <a:off x="1307031" y="49530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14330903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F09BF8E-55BC-3345-BEE5-71C28F65A8D3}"/>
              </a:ext>
            </a:extLst>
          </p:cNvPr>
          <p:cNvSpPr>
            <a:spLocks noGrp="1"/>
          </p:cNvSpPr>
          <p:nvPr>
            <p:ph idx="1"/>
          </p:nvPr>
        </p:nvSpPr>
        <p:spPr>
          <a:xfrm>
            <a:off x="6658044" y="2871982"/>
            <a:ext cx="5006336" cy="3181684"/>
          </a:xfrm>
        </p:spPr>
        <p:txBody>
          <a:bodyPr anchor="t">
            <a:normAutofit/>
          </a:bodyPr>
          <a:lstStyle/>
          <a:p>
            <a:pPr>
              <a:buFont typeface="Wingdings" pitchFamily="2" charset="2"/>
              <a:buChar char="v"/>
            </a:pPr>
            <a:r>
              <a:rPr lang="en-GB" sz="2400" dirty="0"/>
              <a:t>High cost of storing data.</a:t>
            </a:r>
          </a:p>
          <a:p>
            <a:pPr>
              <a:buFont typeface="Wingdings" pitchFamily="2" charset="2"/>
              <a:buChar char="v"/>
            </a:pPr>
            <a:r>
              <a:rPr lang="en-GB" sz="2400" dirty="0"/>
              <a:t>Training staff efficiently to use facilities.</a:t>
            </a:r>
          </a:p>
          <a:p>
            <a:pPr>
              <a:buFont typeface="Wingdings" pitchFamily="2" charset="2"/>
              <a:buChar char="v"/>
            </a:pPr>
            <a:r>
              <a:rPr lang="en-GB" sz="2400" dirty="0"/>
              <a:t>More branches needed.</a:t>
            </a:r>
          </a:p>
          <a:p>
            <a:pPr>
              <a:buFont typeface="Wingdings" pitchFamily="2" charset="2"/>
              <a:buChar char="v"/>
            </a:pPr>
            <a:r>
              <a:rPr lang="en-US" sz="2400" dirty="0"/>
              <a:t>Hard to keep customers records safe</a:t>
            </a:r>
            <a:r>
              <a:rPr lang="en-GB" sz="2400" dirty="0"/>
              <a:t>.</a:t>
            </a:r>
          </a:p>
        </p:txBody>
      </p:sp>
      <p:pic>
        <p:nvPicPr>
          <p:cNvPr id="2" name="Picture 1">
            <a:extLst>
              <a:ext uri="{FF2B5EF4-FFF2-40B4-BE49-F238E27FC236}">
                <a16:creationId xmlns:a16="http://schemas.microsoft.com/office/drawing/2014/main" id="{73A1F3DF-4B60-FC43-B530-17E937B7DDC8}"/>
              </a:ext>
            </a:extLst>
          </p:cNvPr>
          <p:cNvPicPr>
            <a:picLocks noChangeAspect="1"/>
          </p:cNvPicPr>
          <p:nvPr/>
        </p:nvPicPr>
        <p:blipFill>
          <a:blip r:embed="rId3"/>
          <a:stretch>
            <a:fillRect/>
          </a:stretch>
        </p:blipFill>
        <p:spPr>
          <a:xfrm>
            <a:off x="294787" y="721712"/>
            <a:ext cx="4319547" cy="4625126"/>
          </a:xfrm>
          <a:prstGeom prst="rect">
            <a:avLst/>
          </a:prstGeom>
        </p:spPr>
      </p:pic>
      <p:sp>
        <p:nvSpPr>
          <p:cNvPr id="4" name="TextBox 3">
            <a:extLst>
              <a:ext uri="{FF2B5EF4-FFF2-40B4-BE49-F238E27FC236}">
                <a16:creationId xmlns:a16="http://schemas.microsoft.com/office/drawing/2014/main" id="{27BCE120-934F-3A47-ACB1-229E8620A4B4}"/>
              </a:ext>
            </a:extLst>
          </p:cNvPr>
          <p:cNvSpPr txBox="1"/>
          <p:nvPr/>
        </p:nvSpPr>
        <p:spPr>
          <a:xfrm>
            <a:off x="0" y="6176433"/>
            <a:ext cx="2396068" cy="369332"/>
          </a:xfrm>
          <a:prstGeom prst="rect">
            <a:avLst/>
          </a:prstGeom>
          <a:noFill/>
        </p:spPr>
        <p:txBody>
          <a:bodyPr wrap="square" rtlCol="0">
            <a:spAutoFit/>
          </a:bodyPr>
          <a:lstStyle/>
          <a:p>
            <a:pPr algn="l"/>
            <a:r>
              <a:rPr lang="en-GB" b="1" i="1" dirty="0" err="1">
                <a:solidFill>
                  <a:schemeClr val="bg1"/>
                </a:solidFill>
              </a:rPr>
              <a:t>Petru</a:t>
            </a:r>
            <a:r>
              <a:rPr lang="en-GB" b="1" i="1" dirty="0">
                <a:solidFill>
                  <a:schemeClr val="bg1"/>
                </a:solidFill>
              </a:rPr>
              <a:t> Alain </a:t>
            </a:r>
            <a:r>
              <a:rPr lang="en-US" b="1" i="1" dirty="0" err="1">
                <a:solidFill>
                  <a:schemeClr val="bg1"/>
                </a:solidFill>
              </a:rPr>
              <a:t>Cretu</a:t>
            </a:r>
            <a:endParaRPr lang="en-US" dirty="0"/>
          </a:p>
        </p:txBody>
      </p:sp>
      <p:sp>
        <p:nvSpPr>
          <p:cNvPr id="7" name="TextBox 6">
            <a:extLst>
              <a:ext uri="{FF2B5EF4-FFF2-40B4-BE49-F238E27FC236}">
                <a16:creationId xmlns:a16="http://schemas.microsoft.com/office/drawing/2014/main" id="{AAA0A871-2218-4916-A51C-962A5CDE988E}"/>
              </a:ext>
            </a:extLst>
          </p:cNvPr>
          <p:cNvSpPr txBox="1"/>
          <p:nvPr/>
        </p:nvSpPr>
        <p:spPr>
          <a:xfrm>
            <a:off x="1214968" y="47244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22786169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45" name="Freeform: Shape 2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3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loud 6">
            <a:extLst>
              <a:ext uri="{FF2B5EF4-FFF2-40B4-BE49-F238E27FC236}">
                <a16:creationId xmlns:a16="http://schemas.microsoft.com/office/drawing/2014/main" id="{F4672C7D-B79B-C542-A3EC-7475D153EFB2}"/>
              </a:ext>
            </a:extLst>
          </p:cNvPr>
          <p:cNvSpPr/>
          <p:nvPr/>
        </p:nvSpPr>
        <p:spPr>
          <a:xfrm>
            <a:off x="6766048" y="0"/>
            <a:ext cx="3717546" cy="1408236"/>
          </a:xfrm>
          <a:prstGeom prst="cloud">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FF0000"/>
                </a:solidFill>
              </a:rPr>
              <a:t>Computer clouding</a:t>
            </a:r>
            <a:endParaRPr lang="en-US" sz="2800" dirty="0"/>
          </a:p>
        </p:txBody>
      </p:sp>
      <p:pic>
        <p:nvPicPr>
          <p:cNvPr id="2" name="Picture 1">
            <a:extLst>
              <a:ext uri="{FF2B5EF4-FFF2-40B4-BE49-F238E27FC236}">
                <a16:creationId xmlns:a16="http://schemas.microsoft.com/office/drawing/2014/main" id="{C89DA89C-E051-DD46-91E9-CEEFFACF5B49}"/>
              </a:ext>
            </a:extLst>
          </p:cNvPr>
          <p:cNvPicPr>
            <a:picLocks noChangeAspect="1"/>
          </p:cNvPicPr>
          <p:nvPr/>
        </p:nvPicPr>
        <p:blipFill>
          <a:blip r:embed="rId3"/>
          <a:stretch>
            <a:fillRect/>
          </a:stretch>
        </p:blipFill>
        <p:spPr>
          <a:xfrm>
            <a:off x="-114266" y="407257"/>
            <a:ext cx="4940990" cy="5290533"/>
          </a:xfrm>
          <a:prstGeom prst="rect">
            <a:avLst/>
          </a:prstGeom>
        </p:spPr>
      </p:pic>
      <p:sp>
        <p:nvSpPr>
          <p:cNvPr id="4" name="TextBox 3">
            <a:extLst>
              <a:ext uri="{FF2B5EF4-FFF2-40B4-BE49-F238E27FC236}">
                <a16:creationId xmlns:a16="http://schemas.microsoft.com/office/drawing/2014/main" id="{A830FC45-C3EC-3844-BB40-787A9A72A5DE}"/>
              </a:ext>
            </a:extLst>
          </p:cNvPr>
          <p:cNvSpPr txBox="1"/>
          <p:nvPr/>
        </p:nvSpPr>
        <p:spPr>
          <a:xfrm>
            <a:off x="5612744" y="3918965"/>
            <a:ext cx="6024154" cy="2554545"/>
          </a:xfrm>
          <a:prstGeom prst="rect">
            <a:avLst/>
          </a:prstGeom>
          <a:noFill/>
        </p:spPr>
        <p:txBody>
          <a:bodyPr wrap="square" rtlCol="0">
            <a:spAutoFit/>
          </a:bodyPr>
          <a:lstStyle/>
          <a:p>
            <a:pPr marL="342900" indent="-342900" algn="l">
              <a:buFont typeface="Wingdings" pitchFamily="2" charset="2"/>
              <a:buChar char="v"/>
            </a:pPr>
            <a:r>
              <a:rPr lang="en-GB" sz="2000" dirty="0"/>
              <a:t>Computer clouding is a vital component used by many major companies to innovate their products &amp; services. Cloud computing is an algorithm that stores information on a cloud that is accessible to the public regardless on where the data is. NatWest uses cloud computing through various different components. </a:t>
            </a:r>
            <a:r>
              <a:rPr lang="en-GB" sz="2000" i="1" dirty="0"/>
              <a:t>(</a:t>
            </a:r>
            <a:r>
              <a:rPr lang="en-GB" sz="2000" i="1" dirty="0" err="1"/>
              <a:t>lucidchart</a:t>
            </a:r>
            <a:r>
              <a:rPr lang="en-GB" sz="2000" i="1" dirty="0"/>
              <a:t> Content Team 13 September 2018)</a:t>
            </a:r>
            <a:endParaRPr lang="en-US" sz="2000" i="1" dirty="0"/>
          </a:p>
        </p:txBody>
      </p:sp>
      <p:sp>
        <p:nvSpPr>
          <p:cNvPr id="9" name="TextBox 8">
            <a:extLst>
              <a:ext uri="{FF2B5EF4-FFF2-40B4-BE49-F238E27FC236}">
                <a16:creationId xmlns:a16="http://schemas.microsoft.com/office/drawing/2014/main" id="{E9B73C6C-0D82-684D-94E0-E3F05CCFC6FF}"/>
              </a:ext>
            </a:extLst>
          </p:cNvPr>
          <p:cNvSpPr txBox="1"/>
          <p:nvPr/>
        </p:nvSpPr>
        <p:spPr>
          <a:xfrm>
            <a:off x="0" y="6288844"/>
            <a:ext cx="2905761" cy="369332"/>
          </a:xfrm>
          <a:prstGeom prst="rect">
            <a:avLst/>
          </a:prstGeom>
          <a:noFill/>
        </p:spPr>
        <p:txBody>
          <a:bodyPr wrap="square" rtlCol="0">
            <a:spAutoFit/>
          </a:bodyPr>
          <a:lstStyle/>
          <a:p>
            <a:pPr algn="l"/>
            <a:r>
              <a:rPr lang="en-GB" b="1" i="1" dirty="0">
                <a:solidFill>
                  <a:schemeClr val="bg1"/>
                </a:solidFill>
              </a:rPr>
              <a:t>Nathaniel smith</a:t>
            </a:r>
            <a:endParaRPr lang="en-US" b="1" i="1" dirty="0">
              <a:solidFill>
                <a:schemeClr val="bg1"/>
              </a:solidFill>
            </a:endParaRPr>
          </a:p>
        </p:txBody>
      </p:sp>
      <p:sp>
        <p:nvSpPr>
          <p:cNvPr id="12" name="TextBox 11">
            <a:extLst>
              <a:ext uri="{FF2B5EF4-FFF2-40B4-BE49-F238E27FC236}">
                <a16:creationId xmlns:a16="http://schemas.microsoft.com/office/drawing/2014/main" id="{60BBCF48-902C-7F4B-BF78-768F0569996A}"/>
              </a:ext>
            </a:extLst>
          </p:cNvPr>
          <p:cNvSpPr txBox="1"/>
          <p:nvPr/>
        </p:nvSpPr>
        <p:spPr>
          <a:xfrm>
            <a:off x="7456474" y="2277315"/>
            <a:ext cx="3027120" cy="1323439"/>
          </a:xfrm>
          <a:prstGeom prst="rect">
            <a:avLst/>
          </a:prstGeom>
          <a:noFill/>
        </p:spPr>
        <p:txBody>
          <a:bodyPr wrap="square" rtlCol="0">
            <a:spAutoFit/>
          </a:bodyPr>
          <a:lstStyle/>
          <a:p>
            <a:pPr marL="285750" indent="-285750" algn="l">
              <a:buFont typeface="Wingdings" pitchFamily="2" charset="2"/>
              <a:buChar char="v"/>
            </a:pPr>
            <a:r>
              <a:rPr lang="en-GB" sz="2000" dirty="0"/>
              <a:t>Mobile App </a:t>
            </a:r>
          </a:p>
          <a:p>
            <a:pPr marL="285750" indent="-285750" algn="l">
              <a:buFont typeface="Wingdings" pitchFamily="2" charset="2"/>
              <a:buChar char="v"/>
            </a:pPr>
            <a:r>
              <a:rPr lang="en-GB" sz="2000" dirty="0"/>
              <a:t>Internet banking </a:t>
            </a:r>
          </a:p>
          <a:p>
            <a:pPr marL="285750" indent="-285750" algn="l">
              <a:buFont typeface="Wingdings" pitchFamily="2" charset="2"/>
              <a:buChar char="v"/>
            </a:pPr>
            <a:r>
              <a:rPr lang="en-GB" sz="2000" dirty="0"/>
              <a:t>Telephone banking</a:t>
            </a:r>
          </a:p>
          <a:p>
            <a:pPr marL="285750" indent="-285750" algn="l">
              <a:buFont typeface="Wingdings" pitchFamily="2" charset="2"/>
              <a:buChar char="v"/>
            </a:pPr>
            <a:r>
              <a:rPr lang="en-GB" sz="2000" dirty="0"/>
              <a:t>Smart technology </a:t>
            </a:r>
            <a:endParaRPr lang="en-US" sz="2000" dirty="0"/>
          </a:p>
        </p:txBody>
      </p:sp>
      <p:cxnSp>
        <p:nvCxnSpPr>
          <p:cNvPr id="14" name="Straight Arrow Connector 13">
            <a:extLst>
              <a:ext uri="{FF2B5EF4-FFF2-40B4-BE49-F238E27FC236}">
                <a16:creationId xmlns:a16="http://schemas.microsoft.com/office/drawing/2014/main" id="{E04D60C5-B1E8-CA46-8EEA-1FD27774783F}"/>
              </a:ext>
            </a:extLst>
          </p:cNvPr>
          <p:cNvCxnSpPr>
            <a:cxnSpLocks/>
          </p:cNvCxnSpPr>
          <p:nvPr/>
        </p:nvCxnSpPr>
        <p:spPr>
          <a:xfrm flipH="1">
            <a:off x="8827090" y="1325047"/>
            <a:ext cx="1" cy="63405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BF8A0819-3292-48B1-9641-96E773FC3AC4}"/>
              </a:ext>
            </a:extLst>
          </p:cNvPr>
          <p:cNvSpPr txBox="1"/>
          <p:nvPr/>
        </p:nvSpPr>
        <p:spPr>
          <a:xfrm>
            <a:off x="1175129" y="4980793"/>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37411515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BB25B91-69EF-C446-A7AF-242A084996DF}"/>
              </a:ext>
            </a:extLst>
          </p:cNvPr>
          <p:cNvSpPr>
            <a:spLocks noGrp="1"/>
          </p:cNvSpPr>
          <p:nvPr>
            <p:ph type="title"/>
          </p:nvPr>
        </p:nvSpPr>
        <p:spPr>
          <a:xfrm>
            <a:off x="6341099" y="298917"/>
            <a:ext cx="5006336" cy="1325563"/>
          </a:xfrm>
        </p:spPr>
        <p:txBody>
          <a:bodyPr>
            <a:normAutofit/>
          </a:bodyPr>
          <a:lstStyle/>
          <a:p>
            <a:r>
              <a:rPr lang="en-GB" b="1" dirty="0">
                <a:solidFill>
                  <a:schemeClr val="bg1"/>
                </a:solidFill>
              </a:rPr>
              <a:t>    How it works</a:t>
            </a:r>
            <a:r>
              <a:rPr lang="en-GB" dirty="0">
                <a:solidFill>
                  <a:schemeClr val="bg1"/>
                </a:solidFill>
              </a:rPr>
              <a:t> </a:t>
            </a:r>
            <a:endParaRPr lang="en-US" dirty="0">
              <a:solidFill>
                <a:schemeClr val="bg1"/>
              </a:solidFill>
            </a:endParaRPr>
          </a:p>
        </p:txBody>
      </p:sp>
      <p:sp>
        <p:nvSpPr>
          <p:cNvPr id="19" name="Freeform: Shape 1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ontent Placeholder 11">
            <a:extLst>
              <a:ext uri="{FF2B5EF4-FFF2-40B4-BE49-F238E27FC236}">
                <a16:creationId xmlns:a16="http://schemas.microsoft.com/office/drawing/2014/main" id="{670C1BCE-DD08-6F49-93F7-DA4F3DE9F512}"/>
              </a:ext>
            </a:extLst>
          </p:cNvPr>
          <p:cNvSpPr>
            <a:spLocks noGrp="1"/>
          </p:cNvSpPr>
          <p:nvPr>
            <p:ph idx="1"/>
          </p:nvPr>
        </p:nvSpPr>
        <p:spPr>
          <a:xfrm>
            <a:off x="6024154" y="2046482"/>
            <a:ext cx="5640226" cy="4389516"/>
          </a:xfrm>
        </p:spPr>
        <p:txBody>
          <a:bodyPr anchor="t">
            <a:normAutofit fontScale="92500" lnSpcReduction="10000"/>
          </a:bodyPr>
          <a:lstStyle/>
          <a:p>
            <a:pPr>
              <a:buFont typeface="Wingdings" pitchFamily="2" charset="2"/>
              <a:buChar char="v"/>
            </a:pPr>
            <a:r>
              <a:rPr lang="en-GB" sz="2400" b="1" dirty="0">
                <a:solidFill>
                  <a:srgbClr val="00B050"/>
                </a:solidFill>
              </a:rPr>
              <a:t>Internet banking</a:t>
            </a:r>
            <a:r>
              <a:rPr lang="en-GB" sz="2400" dirty="0"/>
              <a:t> can be used 24/7 without you having to go into the branch. You can also make transfers and check your balance.</a:t>
            </a:r>
            <a:r>
              <a:rPr lang="en-GB" sz="2400" i="1" dirty="0"/>
              <a:t> (National Westminster Bank Plc 2019)</a:t>
            </a:r>
            <a:endParaRPr lang="en-GB" sz="2400" dirty="0"/>
          </a:p>
          <a:p>
            <a:pPr>
              <a:buFont typeface="Wingdings" pitchFamily="2" charset="2"/>
              <a:buChar char="v"/>
            </a:pPr>
            <a:r>
              <a:rPr lang="en-GB" sz="2400" dirty="0">
                <a:solidFill>
                  <a:srgbClr val="7030A0"/>
                </a:solidFill>
              </a:rPr>
              <a:t>Mobile App –</a:t>
            </a:r>
            <a:r>
              <a:rPr lang="en-GB" sz="2400" dirty="0"/>
              <a:t> Signing In made easy via Face ID and fingerprint ID (on selected androids and apple devices). Freeze unfreeze card through the app, also obtaining bank statement via the app.</a:t>
            </a:r>
            <a:r>
              <a:rPr lang="en-GB" sz="2400" i="1" dirty="0"/>
              <a:t> (National Westminster Bank Plc 2019)</a:t>
            </a:r>
            <a:endParaRPr lang="en-GB" sz="2400" dirty="0"/>
          </a:p>
          <a:p>
            <a:pPr>
              <a:buFont typeface="Wingdings" pitchFamily="2" charset="2"/>
              <a:buChar char="v"/>
            </a:pPr>
            <a:r>
              <a:rPr lang="en-GB" sz="2400" dirty="0">
                <a:solidFill>
                  <a:srgbClr val="FF0000"/>
                </a:solidFill>
              </a:rPr>
              <a:t>Telephone Banking </a:t>
            </a:r>
            <a:r>
              <a:rPr lang="en-GB" sz="2400" dirty="0"/>
              <a:t>– Telephone Banking is automated service open from 8am – 8pm, you can sign in via pin and password.</a:t>
            </a:r>
            <a:r>
              <a:rPr lang="en-GB" sz="2400" i="1" dirty="0"/>
              <a:t> (National Westminster Bank Plc 2019)</a:t>
            </a:r>
            <a:endParaRPr lang="en-GB" sz="2400" dirty="0">
              <a:solidFill>
                <a:srgbClr val="FF0000"/>
              </a:solidFill>
            </a:endParaRPr>
          </a:p>
          <a:p>
            <a:pPr>
              <a:buFont typeface="Wingdings" pitchFamily="2" charset="2"/>
              <a:buChar char="v"/>
            </a:pPr>
            <a:endParaRPr lang="en-GB" sz="2400" dirty="0"/>
          </a:p>
          <a:p>
            <a:pPr>
              <a:buFont typeface="Wingdings" pitchFamily="2" charset="2"/>
              <a:buChar char="v"/>
            </a:pPr>
            <a:endParaRPr lang="en-GB" sz="2400" dirty="0"/>
          </a:p>
        </p:txBody>
      </p:sp>
      <p:pic>
        <p:nvPicPr>
          <p:cNvPr id="2" name="Picture 1">
            <a:extLst>
              <a:ext uri="{FF2B5EF4-FFF2-40B4-BE49-F238E27FC236}">
                <a16:creationId xmlns:a16="http://schemas.microsoft.com/office/drawing/2014/main" id="{04FE31FF-D806-9446-85EF-2630FBBB5912}"/>
              </a:ext>
            </a:extLst>
          </p:cNvPr>
          <p:cNvPicPr>
            <a:picLocks noChangeAspect="1"/>
          </p:cNvPicPr>
          <p:nvPr/>
        </p:nvPicPr>
        <p:blipFill>
          <a:blip r:embed="rId3"/>
          <a:stretch>
            <a:fillRect/>
          </a:stretch>
        </p:blipFill>
        <p:spPr>
          <a:xfrm>
            <a:off x="337120" y="683970"/>
            <a:ext cx="4086713" cy="4375821"/>
          </a:xfrm>
          <a:prstGeom prst="rect">
            <a:avLst/>
          </a:prstGeom>
        </p:spPr>
      </p:pic>
      <p:sp>
        <p:nvSpPr>
          <p:cNvPr id="3" name="TextBox 2">
            <a:extLst>
              <a:ext uri="{FF2B5EF4-FFF2-40B4-BE49-F238E27FC236}">
                <a16:creationId xmlns:a16="http://schemas.microsoft.com/office/drawing/2014/main" id="{2E3BB257-4049-A748-A404-7247CCD5DC47}"/>
              </a:ext>
            </a:extLst>
          </p:cNvPr>
          <p:cNvSpPr txBox="1"/>
          <p:nvPr/>
        </p:nvSpPr>
        <p:spPr>
          <a:xfrm>
            <a:off x="0" y="6483315"/>
            <a:ext cx="2899361" cy="369332"/>
          </a:xfrm>
          <a:prstGeom prst="rect">
            <a:avLst/>
          </a:prstGeom>
          <a:noFill/>
        </p:spPr>
        <p:txBody>
          <a:bodyPr wrap="square" rtlCol="0">
            <a:spAutoFit/>
          </a:bodyPr>
          <a:lstStyle/>
          <a:p>
            <a:pPr algn="l"/>
            <a:r>
              <a:rPr lang="en-GB" b="1" i="1" dirty="0">
                <a:solidFill>
                  <a:schemeClr val="bg1"/>
                </a:solidFill>
              </a:rPr>
              <a:t>Nathaniel smith</a:t>
            </a:r>
            <a:endParaRPr lang="en-US" dirty="0"/>
          </a:p>
        </p:txBody>
      </p:sp>
      <p:sp>
        <p:nvSpPr>
          <p:cNvPr id="8" name="TextBox 7">
            <a:extLst>
              <a:ext uri="{FF2B5EF4-FFF2-40B4-BE49-F238E27FC236}">
                <a16:creationId xmlns:a16="http://schemas.microsoft.com/office/drawing/2014/main" id="{93C74826-7175-41AE-BD9B-58B69CAAE6BC}"/>
              </a:ext>
            </a:extLst>
          </p:cNvPr>
          <p:cNvSpPr txBox="1"/>
          <p:nvPr/>
        </p:nvSpPr>
        <p:spPr>
          <a:xfrm>
            <a:off x="1094542" y="4495800"/>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spTree>
    <p:extLst>
      <p:ext uri="{BB962C8B-B14F-4D97-AF65-F5344CB8AC3E}">
        <p14:creationId xmlns:p14="http://schemas.microsoft.com/office/powerpoint/2010/main" val="3703216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58" name="Freeform: Shape 57">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8066B45-27B8-5B45-8EF7-D717DBA4A03B}"/>
              </a:ext>
            </a:extLst>
          </p:cNvPr>
          <p:cNvSpPr txBox="1"/>
          <p:nvPr/>
        </p:nvSpPr>
        <p:spPr>
          <a:xfrm>
            <a:off x="6642879" y="2141808"/>
            <a:ext cx="5006336" cy="4331229"/>
          </a:xfrm>
          <a:prstGeom prst="rect">
            <a:avLst/>
          </a:prstGeom>
        </p:spPr>
        <p:txBody>
          <a:bodyPr vert="horz" lIns="91440" tIns="45720" rIns="91440" bIns="45720" rtlCol="0" anchor="t">
            <a:normAutofit fontScale="92500" lnSpcReduction="20000"/>
          </a:bodyPr>
          <a:lstStyle/>
          <a:p>
            <a:pPr marL="571500" indent="-342900">
              <a:lnSpc>
                <a:spcPct val="90000"/>
              </a:lnSpc>
              <a:spcAft>
                <a:spcPts val="600"/>
              </a:spcAft>
              <a:buFont typeface="Wingdings" pitchFamily="2" charset="2"/>
              <a:buChar char="v"/>
            </a:pPr>
            <a:r>
              <a:rPr lang="en-GB" sz="2400" dirty="0">
                <a:solidFill>
                  <a:schemeClr val="accent6"/>
                </a:solidFill>
              </a:rPr>
              <a:t>Biometric card payment</a:t>
            </a:r>
            <a:r>
              <a:rPr lang="en-US" sz="2400" dirty="0"/>
              <a:t>– Th</a:t>
            </a:r>
            <a:r>
              <a:rPr lang="en-GB" sz="2400" dirty="0"/>
              <a:t>is works by customers using  their fingerprint on their card to verify payments over £30 via payment machine.(</a:t>
            </a:r>
            <a:r>
              <a:rPr lang="en-GB" sz="2400" i="1" dirty="0"/>
              <a:t>Supporting small businesses 07 October 2019)</a:t>
            </a:r>
            <a:endParaRPr lang="en-GB" sz="2400" dirty="0"/>
          </a:p>
          <a:p>
            <a:pPr marL="571500" indent="-342900">
              <a:lnSpc>
                <a:spcPct val="90000"/>
              </a:lnSpc>
              <a:spcAft>
                <a:spcPts val="600"/>
              </a:spcAft>
              <a:buFont typeface="Wingdings" pitchFamily="2" charset="2"/>
              <a:buChar char="v"/>
            </a:pPr>
            <a:r>
              <a:rPr lang="en-GB" sz="2400" dirty="0">
                <a:solidFill>
                  <a:srgbClr val="FF0000"/>
                </a:solidFill>
              </a:rPr>
              <a:t>Contactless payment – </a:t>
            </a:r>
            <a:r>
              <a:rPr lang="en-GB" sz="2400" dirty="0"/>
              <a:t>This works by tapping on the contactless reader without inserting your pin for purchases that are £30 and under. (</a:t>
            </a:r>
            <a:r>
              <a:rPr lang="en-GB" sz="2400" i="1" dirty="0"/>
              <a:t>National Westminster Bank Plc 2019)</a:t>
            </a:r>
            <a:endParaRPr lang="en-GB" sz="2400" dirty="0"/>
          </a:p>
          <a:p>
            <a:pPr marL="571500" indent="-342900">
              <a:lnSpc>
                <a:spcPct val="90000"/>
              </a:lnSpc>
              <a:spcAft>
                <a:spcPts val="600"/>
              </a:spcAft>
              <a:buFont typeface="Wingdings" pitchFamily="2" charset="2"/>
              <a:buChar char="v"/>
            </a:pPr>
            <a:r>
              <a:rPr lang="en-GB" sz="2400" dirty="0">
                <a:solidFill>
                  <a:schemeClr val="accent5"/>
                </a:solidFill>
              </a:rPr>
              <a:t>Apple  pay</a:t>
            </a:r>
            <a:r>
              <a:rPr lang="en-GB" sz="2400" dirty="0"/>
              <a:t> - This feature accepts payments through apps, online, majority of stores and also TFL. (</a:t>
            </a:r>
            <a:r>
              <a:rPr lang="en-GB" sz="2400" i="1" dirty="0"/>
              <a:t>National Westminster Bank Plc 2019)</a:t>
            </a:r>
          </a:p>
          <a:p>
            <a:pPr marL="457200" indent="-228600">
              <a:lnSpc>
                <a:spcPct val="90000"/>
              </a:lnSpc>
              <a:spcAft>
                <a:spcPts val="600"/>
              </a:spcAft>
              <a:buFont typeface="Arial" panose="020B0604020202020204" pitchFamily="34" charset="0"/>
              <a:buChar char="•"/>
            </a:pPr>
            <a:endParaRPr lang="en-US" sz="2400" dirty="0">
              <a:solidFill>
                <a:srgbClr val="FF0000"/>
              </a:solidFill>
            </a:endParaRPr>
          </a:p>
        </p:txBody>
      </p:sp>
      <p:sp>
        <p:nvSpPr>
          <p:cNvPr id="9" name="TextBox 8">
            <a:extLst>
              <a:ext uri="{FF2B5EF4-FFF2-40B4-BE49-F238E27FC236}">
                <a16:creationId xmlns:a16="http://schemas.microsoft.com/office/drawing/2014/main" id="{9801E092-F0F3-EB4D-812F-E7D297440BF3}"/>
              </a:ext>
            </a:extLst>
          </p:cNvPr>
          <p:cNvSpPr txBox="1"/>
          <p:nvPr/>
        </p:nvSpPr>
        <p:spPr>
          <a:xfrm>
            <a:off x="7048376" y="1084784"/>
            <a:ext cx="4525259" cy="646331"/>
          </a:xfrm>
          <a:prstGeom prst="rect">
            <a:avLst/>
          </a:prstGeom>
          <a:noFill/>
        </p:spPr>
        <p:txBody>
          <a:bodyPr wrap="square" rtlCol="0">
            <a:spAutoFit/>
          </a:bodyPr>
          <a:lstStyle/>
          <a:p>
            <a:pPr algn="l"/>
            <a:r>
              <a:rPr lang="en-GB" sz="3600" b="1">
                <a:solidFill>
                  <a:schemeClr val="bg1"/>
                </a:solidFill>
              </a:rPr>
              <a:t>Smart technology</a:t>
            </a:r>
            <a:r>
              <a:rPr lang="en-GB" sz="3600" b="1">
                <a:solidFill>
                  <a:srgbClr val="FF0000"/>
                </a:solidFill>
              </a:rPr>
              <a:t> </a:t>
            </a:r>
            <a:endParaRPr lang="en-US" sz="3600" b="1">
              <a:solidFill>
                <a:srgbClr val="FF0000"/>
              </a:solidFill>
            </a:endParaRPr>
          </a:p>
        </p:txBody>
      </p:sp>
      <p:sp>
        <p:nvSpPr>
          <p:cNvPr id="8" name="TextBox 7">
            <a:extLst>
              <a:ext uri="{FF2B5EF4-FFF2-40B4-BE49-F238E27FC236}">
                <a16:creationId xmlns:a16="http://schemas.microsoft.com/office/drawing/2014/main" id="{195A94EC-F799-A744-BF38-5D272E8F9332}"/>
              </a:ext>
            </a:extLst>
          </p:cNvPr>
          <p:cNvSpPr txBox="1"/>
          <p:nvPr/>
        </p:nvSpPr>
        <p:spPr>
          <a:xfrm>
            <a:off x="3048683" y="3242968"/>
            <a:ext cx="6097364" cy="369332"/>
          </a:xfrm>
          <a:prstGeom prst="rect">
            <a:avLst/>
          </a:prstGeom>
          <a:noFill/>
        </p:spPr>
        <p:txBody>
          <a:bodyPr wrap="square">
            <a:spAutoFit/>
          </a:bodyPr>
          <a:lstStyle/>
          <a:p>
            <a:r>
              <a:rPr lang="en-US"/>
              <a:t>IMG_2155.JPG</a:t>
            </a:r>
          </a:p>
        </p:txBody>
      </p:sp>
      <p:pic>
        <p:nvPicPr>
          <p:cNvPr id="5" name="Picture 4">
            <a:extLst>
              <a:ext uri="{FF2B5EF4-FFF2-40B4-BE49-F238E27FC236}">
                <a16:creationId xmlns:a16="http://schemas.microsoft.com/office/drawing/2014/main" id="{FB0A0EC0-6832-7C40-BC90-0E0645654C21}"/>
              </a:ext>
            </a:extLst>
          </p:cNvPr>
          <p:cNvPicPr>
            <a:picLocks noChangeAspect="1"/>
          </p:cNvPicPr>
          <p:nvPr/>
        </p:nvPicPr>
        <p:blipFill>
          <a:blip r:embed="rId3"/>
          <a:stretch>
            <a:fillRect/>
          </a:stretch>
        </p:blipFill>
        <p:spPr>
          <a:xfrm>
            <a:off x="820681" y="3064172"/>
            <a:ext cx="3174964" cy="2044549"/>
          </a:xfrm>
          <a:prstGeom prst="rect">
            <a:avLst/>
          </a:prstGeom>
        </p:spPr>
      </p:pic>
      <p:pic>
        <p:nvPicPr>
          <p:cNvPr id="2" name="Picture 1">
            <a:extLst>
              <a:ext uri="{FF2B5EF4-FFF2-40B4-BE49-F238E27FC236}">
                <a16:creationId xmlns:a16="http://schemas.microsoft.com/office/drawing/2014/main" id="{88F4B99F-A621-5C4C-9C26-F350120DF3E5}"/>
              </a:ext>
            </a:extLst>
          </p:cNvPr>
          <p:cNvPicPr>
            <a:picLocks noChangeAspect="1"/>
          </p:cNvPicPr>
          <p:nvPr/>
        </p:nvPicPr>
        <p:blipFill>
          <a:blip r:embed="rId4"/>
          <a:stretch>
            <a:fillRect/>
          </a:stretch>
        </p:blipFill>
        <p:spPr>
          <a:xfrm>
            <a:off x="677369" y="-179516"/>
            <a:ext cx="3383823" cy="3623206"/>
          </a:xfrm>
          <a:prstGeom prst="rect">
            <a:avLst/>
          </a:prstGeom>
        </p:spPr>
      </p:pic>
      <p:sp>
        <p:nvSpPr>
          <p:cNvPr id="11" name="TextBox 10">
            <a:extLst>
              <a:ext uri="{FF2B5EF4-FFF2-40B4-BE49-F238E27FC236}">
                <a16:creationId xmlns:a16="http://schemas.microsoft.com/office/drawing/2014/main" id="{7B40E8B3-F4A9-FE45-A35B-CE1EA910F094}"/>
              </a:ext>
            </a:extLst>
          </p:cNvPr>
          <p:cNvSpPr txBox="1"/>
          <p:nvPr/>
        </p:nvSpPr>
        <p:spPr>
          <a:xfrm rot="10800000" flipV="1">
            <a:off x="-55153" y="6535398"/>
            <a:ext cx="2806819" cy="369332"/>
          </a:xfrm>
          <a:prstGeom prst="rect">
            <a:avLst/>
          </a:prstGeom>
          <a:noFill/>
        </p:spPr>
        <p:txBody>
          <a:bodyPr wrap="square">
            <a:spAutoFit/>
          </a:bodyPr>
          <a:lstStyle/>
          <a:p>
            <a:r>
              <a:rPr lang="en-GB" b="1" i="1" dirty="0">
                <a:solidFill>
                  <a:schemeClr val="bg1"/>
                </a:solidFill>
              </a:rPr>
              <a:t>Nathaniel smith</a:t>
            </a:r>
            <a:endParaRPr lang="en-US" dirty="0"/>
          </a:p>
        </p:txBody>
      </p:sp>
      <p:sp>
        <p:nvSpPr>
          <p:cNvPr id="12" name="TextBox 11">
            <a:extLst>
              <a:ext uri="{FF2B5EF4-FFF2-40B4-BE49-F238E27FC236}">
                <a16:creationId xmlns:a16="http://schemas.microsoft.com/office/drawing/2014/main" id="{FB67A8D2-D444-4FC0-AE57-032DA3391EA9}"/>
              </a:ext>
            </a:extLst>
          </p:cNvPr>
          <p:cNvSpPr txBox="1"/>
          <p:nvPr/>
        </p:nvSpPr>
        <p:spPr>
          <a:xfrm>
            <a:off x="1188180" y="2190426"/>
            <a:ext cx="2362200" cy="215444"/>
          </a:xfrm>
          <a:prstGeom prst="rect">
            <a:avLst/>
          </a:prstGeom>
          <a:noFill/>
        </p:spPr>
        <p:txBody>
          <a:bodyPr wrap="square" rtlCol="0">
            <a:spAutoFit/>
          </a:bodyPr>
          <a:lstStyle/>
          <a:p>
            <a:pPr algn="ctr"/>
            <a:r>
              <a:rPr lang="en-GB" sz="800" dirty="0">
                <a:solidFill>
                  <a:schemeClr val="bg1">
                    <a:lumMod val="95000"/>
                    <a:lumOff val="5000"/>
                  </a:schemeClr>
                </a:solidFill>
              </a:rPr>
              <a:t>*NatWest (2016)</a:t>
            </a:r>
          </a:p>
        </p:txBody>
      </p:sp>
      <p:pic>
        <p:nvPicPr>
          <p:cNvPr id="6" name="Picture 5">
            <a:extLst>
              <a:ext uri="{FF2B5EF4-FFF2-40B4-BE49-F238E27FC236}">
                <a16:creationId xmlns:a16="http://schemas.microsoft.com/office/drawing/2014/main" id="{A4F5A08D-CF21-405A-A8EC-8C05F939902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88575" y="5127372"/>
            <a:ext cx="2064225" cy="1082509"/>
          </a:xfrm>
          <a:prstGeom prst="rect">
            <a:avLst/>
          </a:prstGeom>
        </p:spPr>
      </p:pic>
    </p:spTree>
    <p:extLst>
      <p:ext uri="{BB962C8B-B14F-4D97-AF65-F5344CB8AC3E}">
        <p14:creationId xmlns:p14="http://schemas.microsoft.com/office/powerpoint/2010/main" val="6557057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DEA53-D086-A547-AD48-E67EECB90AE6}"/>
              </a:ext>
            </a:extLst>
          </p:cNvPr>
          <p:cNvSpPr>
            <a:spLocks noGrp="1"/>
          </p:cNvSpPr>
          <p:nvPr>
            <p:ph type="title"/>
          </p:nvPr>
        </p:nvSpPr>
        <p:spPr>
          <a:xfrm>
            <a:off x="5438831" y="717177"/>
            <a:ext cx="5929374" cy="860611"/>
          </a:xfrm>
        </p:spPr>
        <p:txBody>
          <a:bodyPr vert="horz" lIns="91440" tIns="45720" rIns="91440" bIns="45720" rtlCol="0">
            <a:normAutofit/>
          </a:bodyPr>
          <a:lstStyle/>
          <a:p>
            <a:r>
              <a:rPr lang="en-US" sz="2800" b="1">
                <a:solidFill>
                  <a:schemeClr val="bg1"/>
                </a:solidFill>
              </a:rPr>
              <a:t>IMPACT OF MODERN TECHNOLOGY</a:t>
            </a:r>
            <a:r>
              <a:rPr lang="en-US" sz="2800" b="1">
                <a:solidFill>
                  <a:srgbClr val="FF0000"/>
                </a:solidFill>
              </a:rPr>
              <a:t> </a:t>
            </a:r>
            <a:endParaRPr lang="en-US" sz="2800" b="1" kern="1200">
              <a:solidFill>
                <a:srgbClr val="FF0000"/>
              </a:solidFill>
            </a:endParaRPr>
          </a:p>
        </p:txBody>
      </p:sp>
      <p:sp>
        <p:nvSpPr>
          <p:cNvPr id="22" name="Content Placeholder 21">
            <a:extLst>
              <a:ext uri="{FF2B5EF4-FFF2-40B4-BE49-F238E27FC236}">
                <a16:creationId xmlns:a16="http://schemas.microsoft.com/office/drawing/2014/main" id="{A65DBDEA-F13F-4B6A-8972-5CB66CC441F2}"/>
              </a:ext>
            </a:extLst>
          </p:cNvPr>
          <p:cNvSpPr>
            <a:spLocks noGrp="1"/>
          </p:cNvSpPr>
          <p:nvPr>
            <p:ph idx="1"/>
          </p:nvPr>
        </p:nvSpPr>
        <p:spPr>
          <a:xfrm>
            <a:off x="8624047" y="1721224"/>
            <a:ext cx="3266263" cy="3281082"/>
          </a:xfrm>
        </p:spPr>
        <p:txBody>
          <a:bodyPr anchor="t">
            <a:normAutofit fontScale="77500" lnSpcReduction="20000"/>
          </a:bodyPr>
          <a:lstStyle/>
          <a:p>
            <a:pPr marL="0" indent="0" algn="ctr">
              <a:buNone/>
            </a:pPr>
            <a:r>
              <a:rPr lang="en-US" dirty="0"/>
              <a:t>   </a:t>
            </a:r>
            <a:r>
              <a:rPr lang="en-US" sz="3900" dirty="0">
                <a:solidFill>
                  <a:srgbClr val="00B050"/>
                </a:solidFill>
              </a:rPr>
              <a:t>NEGATIVES</a:t>
            </a:r>
            <a:endParaRPr lang="en-GB" sz="3900" dirty="0">
              <a:solidFill>
                <a:srgbClr val="00B050"/>
              </a:solidFill>
            </a:endParaRPr>
          </a:p>
          <a:p>
            <a:pPr marL="0" indent="0" algn="ctr">
              <a:buNone/>
            </a:pPr>
            <a:endParaRPr lang="en-US" sz="3900" dirty="0">
              <a:solidFill>
                <a:srgbClr val="00B050"/>
              </a:solidFill>
            </a:endParaRPr>
          </a:p>
          <a:p>
            <a:pPr>
              <a:buFont typeface="Wingdings" panose="05000000000000000000" pitchFamily="2" charset="2"/>
              <a:buChar char="v"/>
            </a:pPr>
            <a:r>
              <a:rPr lang="en-US" sz="3000" dirty="0">
                <a:solidFill>
                  <a:schemeClr val="bg1"/>
                </a:solidFill>
              </a:rPr>
              <a:t>BRANCH CLOSE</a:t>
            </a:r>
            <a:r>
              <a:rPr lang="en-GB" sz="3000" dirty="0">
                <a:solidFill>
                  <a:schemeClr val="bg1"/>
                </a:solidFill>
              </a:rPr>
              <a:t> (</a:t>
            </a:r>
            <a:r>
              <a:rPr lang="en-GB" sz="3000" dirty="0" err="1">
                <a:solidFill>
                  <a:schemeClr val="bg1"/>
                </a:solidFill>
              </a:rPr>
              <a:t>Apaman</a:t>
            </a:r>
            <a:r>
              <a:rPr lang="en-GB" sz="3000" dirty="0">
                <a:solidFill>
                  <a:schemeClr val="bg1"/>
                </a:solidFill>
              </a:rPr>
              <a:t> 2013)</a:t>
            </a:r>
            <a:endParaRPr lang="en-US" sz="3000" dirty="0">
              <a:solidFill>
                <a:schemeClr val="bg1"/>
              </a:solidFill>
            </a:endParaRPr>
          </a:p>
          <a:p>
            <a:pPr>
              <a:buFont typeface="Wingdings" panose="05000000000000000000" pitchFamily="2" charset="2"/>
              <a:buChar char="v"/>
            </a:pPr>
            <a:r>
              <a:rPr lang="en-US" sz="3000" dirty="0">
                <a:solidFill>
                  <a:schemeClr val="bg1"/>
                </a:solidFill>
              </a:rPr>
              <a:t>FRAUD</a:t>
            </a:r>
            <a:r>
              <a:rPr lang="en-GB" sz="3000" dirty="0">
                <a:solidFill>
                  <a:schemeClr val="bg1"/>
                </a:solidFill>
              </a:rPr>
              <a:t> (</a:t>
            </a:r>
            <a:r>
              <a:rPr lang="en-GB" sz="3000" dirty="0" err="1">
                <a:solidFill>
                  <a:schemeClr val="bg1"/>
                </a:solidFill>
              </a:rPr>
              <a:t>Tiwari</a:t>
            </a:r>
            <a:r>
              <a:rPr lang="en-GB" sz="3000" dirty="0">
                <a:solidFill>
                  <a:schemeClr val="bg1"/>
                </a:solidFill>
              </a:rPr>
              <a:t> 2019)</a:t>
            </a:r>
            <a:endParaRPr lang="en-US" sz="3000" dirty="0">
              <a:solidFill>
                <a:schemeClr val="bg1"/>
              </a:solidFill>
            </a:endParaRPr>
          </a:p>
          <a:p>
            <a:pPr>
              <a:buFont typeface="Wingdings" panose="05000000000000000000" pitchFamily="2" charset="2"/>
              <a:buChar char="v"/>
            </a:pPr>
            <a:r>
              <a:rPr lang="en-US" sz="3000" dirty="0">
                <a:solidFill>
                  <a:schemeClr val="bg1"/>
                </a:solidFill>
              </a:rPr>
              <a:t>TECHNICAL FAULTS AND ERRORS</a:t>
            </a:r>
            <a:r>
              <a:rPr lang="en-GB" sz="3000" dirty="0">
                <a:solidFill>
                  <a:schemeClr val="bg1"/>
                </a:solidFill>
              </a:rPr>
              <a:t> (Natter 2019) </a:t>
            </a:r>
            <a:endParaRPr lang="en-US" sz="3000" dirty="0">
              <a:solidFill>
                <a:schemeClr val="bg1"/>
              </a:solidFill>
            </a:endParaRPr>
          </a:p>
          <a:p>
            <a:pPr>
              <a:buFont typeface="Wingdings" panose="05000000000000000000" pitchFamily="2" charset="2"/>
              <a:buChar char="v"/>
            </a:pPr>
            <a:r>
              <a:rPr lang="en-US" sz="3000" dirty="0">
                <a:solidFill>
                  <a:schemeClr val="bg1"/>
                </a:solidFill>
              </a:rPr>
              <a:t>LOSS CONNECTIONS</a:t>
            </a:r>
          </a:p>
          <a:p>
            <a:pPr marL="0" indent="0">
              <a:buNone/>
            </a:pPr>
            <a:endParaRPr lang="en-US" dirty="0">
              <a:solidFill>
                <a:srgbClr val="002060"/>
              </a:solidFill>
            </a:endParaRPr>
          </a:p>
          <a:p>
            <a:pPr marL="0" indent="0" algn="ctr">
              <a:buNone/>
            </a:pPr>
            <a:endParaRPr lang="en-US" dirty="0"/>
          </a:p>
        </p:txBody>
      </p:sp>
      <p:sp>
        <p:nvSpPr>
          <p:cNvPr id="7" name="Content Placeholder 21">
            <a:extLst>
              <a:ext uri="{FF2B5EF4-FFF2-40B4-BE49-F238E27FC236}">
                <a16:creationId xmlns:a16="http://schemas.microsoft.com/office/drawing/2014/main" id="{E73C7672-8726-49FB-A068-520C2FE570FB}"/>
              </a:ext>
            </a:extLst>
          </p:cNvPr>
          <p:cNvSpPr txBox="1">
            <a:spLocks/>
          </p:cNvSpPr>
          <p:nvPr/>
        </p:nvSpPr>
        <p:spPr>
          <a:xfrm>
            <a:off x="5236231" y="1721224"/>
            <a:ext cx="3167287" cy="51367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solidFill>
                  <a:srgbClr val="00B050"/>
                </a:solidFill>
              </a:rPr>
              <a:t>    </a:t>
            </a:r>
            <a:r>
              <a:rPr lang="en-US" sz="3600" dirty="0">
                <a:solidFill>
                  <a:srgbClr val="00B050"/>
                </a:solidFill>
              </a:rPr>
              <a:t>POSITIVES</a:t>
            </a:r>
            <a:endParaRPr lang="en-GB" sz="3600" dirty="0">
              <a:solidFill>
                <a:srgbClr val="00B050"/>
              </a:solidFill>
            </a:endParaRPr>
          </a:p>
          <a:p>
            <a:pPr marL="0" indent="0" algn="ctr">
              <a:buFont typeface="Arial" panose="020B0604020202020204" pitchFamily="34" charset="0"/>
              <a:buNone/>
            </a:pPr>
            <a:endParaRPr lang="en-US" sz="3600" dirty="0">
              <a:solidFill>
                <a:srgbClr val="00B050"/>
              </a:solidFill>
            </a:endParaRPr>
          </a:p>
          <a:p>
            <a:pPr>
              <a:buFont typeface="Wingdings" panose="05000000000000000000" pitchFamily="2" charset="2"/>
              <a:buChar char="v"/>
            </a:pPr>
            <a:r>
              <a:rPr lang="en-US" dirty="0">
                <a:solidFill>
                  <a:schemeClr val="bg1"/>
                </a:solidFill>
              </a:rPr>
              <a:t>ATM</a:t>
            </a:r>
            <a:r>
              <a:rPr lang="en-GB" dirty="0">
                <a:solidFill>
                  <a:schemeClr val="bg1"/>
                </a:solidFill>
              </a:rPr>
              <a:t> (</a:t>
            </a:r>
            <a:r>
              <a:rPr lang="en-GB" dirty="0" err="1">
                <a:solidFill>
                  <a:schemeClr val="bg1"/>
                </a:solidFill>
              </a:rPr>
              <a:t>Kagan</a:t>
            </a:r>
            <a:r>
              <a:rPr lang="en-GB" dirty="0">
                <a:solidFill>
                  <a:schemeClr val="bg1"/>
                </a:solidFill>
              </a:rPr>
              <a:t> 07 October)</a:t>
            </a:r>
            <a:endParaRPr lang="en-US" dirty="0">
              <a:solidFill>
                <a:schemeClr val="bg1"/>
              </a:solidFill>
            </a:endParaRPr>
          </a:p>
          <a:p>
            <a:pPr>
              <a:buFont typeface="Wingdings" panose="05000000000000000000" pitchFamily="2" charset="2"/>
              <a:buChar char="v"/>
            </a:pPr>
            <a:r>
              <a:rPr lang="en-US" dirty="0">
                <a:solidFill>
                  <a:schemeClr val="bg1"/>
                </a:solidFill>
              </a:rPr>
              <a:t>CONTACTLESS</a:t>
            </a:r>
            <a:r>
              <a:rPr lang="en-GB" dirty="0">
                <a:solidFill>
                  <a:schemeClr val="bg1"/>
                </a:solidFill>
              </a:rPr>
              <a:t> (Lily 2019)</a:t>
            </a:r>
            <a:endParaRPr lang="en-US" dirty="0">
              <a:solidFill>
                <a:schemeClr val="bg1"/>
              </a:solidFill>
            </a:endParaRPr>
          </a:p>
          <a:p>
            <a:pPr>
              <a:buFont typeface="Wingdings" panose="05000000000000000000" pitchFamily="2" charset="2"/>
              <a:buChar char="v"/>
            </a:pPr>
            <a:r>
              <a:rPr lang="en-US" dirty="0">
                <a:solidFill>
                  <a:schemeClr val="bg1"/>
                </a:solidFill>
              </a:rPr>
              <a:t>TELEPHONE BANKING</a:t>
            </a:r>
            <a:r>
              <a:rPr lang="en-GB" dirty="0">
                <a:solidFill>
                  <a:schemeClr val="bg1"/>
                </a:solidFill>
              </a:rPr>
              <a:t> (</a:t>
            </a:r>
            <a:endParaRPr lang="en-US" dirty="0">
              <a:solidFill>
                <a:schemeClr val="bg1"/>
              </a:solidFill>
            </a:endParaRPr>
          </a:p>
          <a:p>
            <a:pPr>
              <a:buFont typeface="Wingdings" panose="05000000000000000000" pitchFamily="2" charset="2"/>
              <a:buChar char="v"/>
            </a:pPr>
            <a:r>
              <a:rPr lang="en-US" dirty="0">
                <a:solidFill>
                  <a:schemeClr val="bg1"/>
                </a:solidFill>
              </a:rPr>
              <a:t>ONLINE BANKING</a:t>
            </a:r>
          </a:p>
        </p:txBody>
      </p:sp>
      <p:pic>
        <p:nvPicPr>
          <p:cNvPr id="8" name="Picture 7" descr="Image result for natwest atm machine image"/>
          <p:cNvPicPr/>
          <p:nvPr/>
        </p:nvPicPr>
        <p:blipFill>
          <a:blip r:embed="rId3">
            <a:extLst>
              <a:ext uri="{28A0092B-C50C-407E-A947-70E740481C1C}">
                <a14:useLocalDpi xmlns:a14="http://schemas.microsoft.com/office/drawing/2010/main" val="0"/>
              </a:ext>
            </a:extLst>
          </a:blip>
          <a:srcRect/>
          <a:stretch>
            <a:fillRect/>
          </a:stretch>
        </p:blipFill>
        <p:spPr bwMode="auto">
          <a:xfrm>
            <a:off x="9024713" y="5298639"/>
            <a:ext cx="3167287" cy="1559361"/>
          </a:xfrm>
          <a:prstGeom prst="rect">
            <a:avLst/>
          </a:prstGeom>
          <a:noFill/>
          <a:ln>
            <a:noFill/>
          </a:ln>
        </p:spPr>
      </p:pic>
      <p:pic>
        <p:nvPicPr>
          <p:cNvPr id="3" name="Picture 2">
            <a:extLst>
              <a:ext uri="{FF2B5EF4-FFF2-40B4-BE49-F238E27FC236}">
                <a16:creationId xmlns:a16="http://schemas.microsoft.com/office/drawing/2014/main" id="{C5F33C5F-8AC1-9E44-B281-EA50B29CDAA4}"/>
              </a:ext>
            </a:extLst>
          </p:cNvPr>
          <p:cNvPicPr>
            <a:picLocks noChangeAspect="1"/>
          </p:cNvPicPr>
          <p:nvPr/>
        </p:nvPicPr>
        <p:blipFill>
          <a:blip r:embed="rId4"/>
          <a:stretch>
            <a:fillRect/>
          </a:stretch>
        </p:blipFill>
        <p:spPr>
          <a:xfrm>
            <a:off x="184131" y="526572"/>
            <a:ext cx="3625869" cy="3882375"/>
          </a:xfrm>
          <a:prstGeom prst="rect">
            <a:avLst/>
          </a:prstGeom>
        </p:spPr>
      </p:pic>
      <p:sp>
        <p:nvSpPr>
          <p:cNvPr id="5" name="TextBox 4">
            <a:extLst>
              <a:ext uri="{FF2B5EF4-FFF2-40B4-BE49-F238E27FC236}">
                <a16:creationId xmlns:a16="http://schemas.microsoft.com/office/drawing/2014/main" id="{3D31A612-5ADD-1F43-8FD7-1515E958E32C}"/>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72F31B94-9F85-1B46-86DD-856D419EBC79}"/>
              </a:ext>
            </a:extLst>
          </p:cNvPr>
          <p:cNvSpPr txBox="1"/>
          <p:nvPr/>
        </p:nvSpPr>
        <p:spPr>
          <a:xfrm>
            <a:off x="416170" y="6331428"/>
            <a:ext cx="3218727" cy="369332"/>
          </a:xfrm>
          <a:prstGeom prst="rect">
            <a:avLst/>
          </a:prstGeom>
          <a:noFill/>
        </p:spPr>
        <p:txBody>
          <a:bodyPr wrap="square" rtlCol="0">
            <a:spAutoFit/>
          </a:bodyPr>
          <a:lstStyle/>
          <a:p>
            <a:pPr algn="l"/>
            <a:r>
              <a:rPr lang="en-GB" b="1" i="1" dirty="0" err="1">
                <a:solidFill>
                  <a:schemeClr val="bg1"/>
                </a:solidFill>
              </a:rPr>
              <a:t>Ivaylo</a:t>
            </a:r>
            <a:r>
              <a:rPr lang="en-GB" b="1" i="1" dirty="0">
                <a:solidFill>
                  <a:schemeClr val="bg1"/>
                </a:solidFill>
              </a:rPr>
              <a:t> </a:t>
            </a:r>
            <a:r>
              <a:rPr lang="en-GB" b="1" i="1" dirty="0" err="1">
                <a:solidFill>
                  <a:schemeClr val="bg1"/>
                </a:solidFill>
              </a:rPr>
              <a:t>Dosev</a:t>
            </a:r>
            <a:endParaRPr lang="en-US" b="1" i="1" dirty="0">
              <a:solidFill>
                <a:schemeClr val="bg1"/>
              </a:solidFill>
            </a:endParaRPr>
          </a:p>
        </p:txBody>
      </p:sp>
    </p:spTree>
    <p:extLst>
      <p:ext uri="{BB962C8B-B14F-4D97-AF65-F5344CB8AC3E}">
        <p14:creationId xmlns:p14="http://schemas.microsoft.com/office/powerpoint/2010/main" val="103061706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1947D2D-E7E6-A943-8872-4E0B7748533D}"/>
              </a:ext>
            </a:extLst>
          </p:cNvPr>
          <p:cNvSpPr>
            <a:spLocks noGrp="1"/>
          </p:cNvSpPr>
          <p:nvPr>
            <p:ph type="title"/>
          </p:nvPr>
        </p:nvSpPr>
        <p:spPr>
          <a:xfrm>
            <a:off x="5269134" y="150313"/>
            <a:ext cx="6783174" cy="1325563"/>
          </a:xfrm>
        </p:spPr>
        <p:txBody>
          <a:bodyPr vert="horz" lIns="91440" tIns="45720" rIns="91440" bIns="45720" rtlCol="0" anchor="ctr">
            <a:normAutofit/>
          </a:bodyPr>
          <a:lstStyle/>
          <a:p>
            <a:r>
              <a:rPr lang="en-US" b="1" kern="1200" dirty="0">
                <a:solidFill>
                  <a:schemeClr val="bg1"/>
                </a:solidFill>
                <a:latin typeface="+mj-lt"/>
                <a:ea typeface="+mj-ea"/>
                <a:cs typeface="+mj-cs"/>
              </a:rPr>
              <a:t>Online banking</a:t>
            </a:r>
            <a:r>
              <a:rPr lang="en-GB" b="1" kern="1200" dirty="0">
                <a:solidFill>
                  <a:schemeClr val="bg1"/>
                </a:solidFill>
                <a:latin typeface="+mj-lt"/>
                <a:ea typeface="+mj-ea"/>
                <a:cs typeface="+mj-cs"/>
              </a:rPr>
              <a:t> </a:t>
            </a:r>
            <a:r>
              <a:rPr lang="en-US" b="1" kern="1200" dirty="0">
                <a:solidFill>
                  <a:schemeClr val="bg1"/>
                </a:solidFill>
                <a:latin typeface="+mj-lt"/>
                <a:ea typeface="+mj-ea"/>
                <a:cs typeface="+mj-cs"/>
              </a:rPr>
              <a:t>&amp;</a:t>
            </a:r>
            <a:r>
              <a:rPr lang="en-GB" b="1" kern="1200" dirty="0">
                <a:solidFill>
                  <a:schemeClr val="bg1"/>
                </a:solidFill>
                <a:latin typeface="+mj-lt"/>
                <a:ea typeface="+mj-ea"/>
                <a:cs typeface="+mj-cs"/>
              </a:rPr>
              <a:t> </a:t>
            </a:r>
            <a:r>
              <a:rPr lang="en-US" b="1" kern="1200" dirty="0">
                <a:solidFill>
                  <a:schemeClr val="bg1"/>
                </a:solidFill>
                <a:latin typeface="+mj-lt"/>
                <a:ea typeface="+mj-ea"/>
                <a:cs typeface="+mj-cs"/>
              </a:rPr>
              <a:t>Mobile App</a:t>
            </a:r>
          </a:p>
        </p:txBody>
      </p:sp>
      <p:sp>
        <p:nvSpPr>
          <p:cNvPr id="9" name="TextBox 8">
            <a:extLst>
              <a:ext uri="{FF2B5EF4-FFF2-40B4-BE49-F238E27FC236}">
                <a16:creationId xmlns:a16="http://schemas.microsoft.com/office/drawing/2014/main" id="{2049F37A-5B26-5E4C-B861-80979E4FEBA1}"/>
              </a:ext>
            </a:extLst>
          </p:cNvPr>
          <p:cNvSpPr txBox="1"/>
          <p:nvPr/>
        </p:nvSpPr>
        <p:spPr>
          <a:xfrm>
            <a:off x="5438831" y="1004047"/>
            <a:ext cx="6466298" cy="4650894"/>
          </a:xfrm>
          <a:prstGeom prst="rect">
            <a:avLst/>
          </a:prstGeom>
        </p:spPr>
        <p:txBody>
          <a:bodyPr vert="horz" lIns="91440" tIns="45720" rIns="91440" bIns="45720" rtlCol="0" anchor="t">
            <a:noAutofit/>
          </a:bodyPr>
          <a:lstStyle/>
          <a:p>
            <a:pPr marL="57150">
              <a:lnSpc>
                <a:spcPct val="90000"/>
              </a:lnSpc>
              <a:spcAft>
                <a:spcPts val="600"/>
              </a:spcAft>
            </a:pPr>
            <a:endParaRPr lang="en-US" sz="2800" dirty="0"/>
          </a:p>
        </p:txBody>
      </p:sp>
      <p:sp>
        <p:nvSpPr>
          <p:cNvPr id="2" name="Oval 1"/>
          <p:cNvSpPr/>
          <p:nvPr/>
        </p:nvSpPr>
        <p:spPr>
          <a:xfrm>
            <a:off x="6831104" y="2857950"/>
            <a:ext cx="3281083" cy="9914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POSITIVE ASPECTS OF ONLINE BANKING</a:t>
            </a:r>
          </a:p>
        </p:txBody>
      </p:sp>
      <p:cxnSp>
        <p:nvCxnSpPr>
          <p:cNvPr id="4" name="Straight Arrow Connector 3"/>
          <p:cNvCxnSpPr>
            <a:endCxn id="2" idx="0"/>
          </p:cNvCxnSpPr>
          <p:nvPr/>
        </p:nvCxnSpPr>
        <p:spPr>
          <a:xfrm>
            <a:off x="8471645" y="1954306"/>
            <a:ext cx="1" cy="9036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7737333" y="1649506"/>
            <a:ext cx="2339615" cy="369332"/>
          </a:xfrm>
          <a:prstGeom prst="rect">
            <a:avLst/>
          </a:prstGeom>
          <a:noFill/>
        </p:spPr>
        <p:txBody>
          <a:bodyPr wrap="none" rtlCol="0">
            <a:spAutoFit/>
          </a:bodyPr>
          <a:lstStyle/>
          <a:p>
            <a:r>
              <a:rPr lang="en-GB" dirty="0"/>
              <a:t>BETTER INTEREST RATE</a:t>
            </a:r>
          </a:p>
        </p:txBody>
      </p:sp>
      <p:cxnSp>
        <p:nvCxnSpPr>
          <p:cNvPr id="11" name="Straight Arrow Connector 10"/>
          <p:cNvCxnSpPr/>
          <p:nvPr/>
        </p:nvCxnSpPr>
        <p:spPr>
          <a:xfrm flipV="1">
            <a:off x="6330160" y="3750505"/>
            <a:ext cx="1001887" cy="5192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9439838" y="3739180"/>
            <a:ext cx="206182" cy="7476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10076948" y="3472930"/>
            <a:ext cx="810686" cy="179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8172117" y="3849446"/>
            <a:ext cx="0" cy="96861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9646020" y="2406128"/>
            <a:ext cx="591670" cy="60422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7332047" y="2342003"/>
            <a:ext cx="274493" cy="6014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6185647" y="3276618"/>
            <a:ext cx="645456" cy="376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941854" y="2018838"/>
            <a:ext cx="1694333" cy="646331"/>
          </a:xfrm>
          <a:prstGeom prst="rect">
            <a:avLst/>
          </a:prstGeom>
          <a:noFill/>
        </p:spPr>
        <p:txBody>
          <a:bodyPr wrap="square" rtlCol="0">
            <a:spAutoFit/>
          </a:bodyPr>
          <a:lstStyle/>
          <a:p>
            <a:r>
              <a:rPr lang="en-GB" dirty="0"/>
              <a:t>TRANSFERRING</a:t>
            </a:r>
          </a:p>
          <a:p>
            <a:r>
              <a:rPr lang="en-GB" dirty="0"/>
              <a:t>      MONEY</a:t>
            </a:r>
          </a:p>
        </p:txBody>
      </p:sp>
      <p:sp>
        <p:nvSpPr>
          <p:cNvPr id="24" name="TextBox 23"/>
          <p:cNvSpPr txBox="1"/>
          <p:nvPr/>
        </p:nvSpPr>
        <p:spPr>
          <a:xfrm>
            <a:off x="10887634" y="3276618"/>
            <a:ext cx="945778" cy="646331"/>
          </a:xfrm>
          <a:prstGeom prst="rect">
            <a:avLst/>
          </a:prstGeom>
          <a:noFill/>
        </p:spPr>
        <p:txBody>
          <a:bodyPr wrap="square" rtlCol="0">
            <a:spAutoFit/>
          </a:bodyPr>
          <a:lstStyle/>
          <a:p>
            <a:r>
              <a:rPr lang="en-GB" dirty="0"/>
              <a:t>PAYING BILLS</a:t>
            </a:r>
          </a:p>
        </p:txBody>
      </p:sp>
      <p:sp>
        <p:nvSpPr>
          <p:cNvPr id="30" name="TextBox 29"/>
          <p:cNvSpPr txBox="1"/>
          <p:nvPr/>
        </p:nvSpPr>
        <p:spPr>
          <a:xfrm>
            <a:off x="9439838" y="4494899"/>
            <a:ext cx="2196349" cy="646331"/>
          </a:xfrm>
          <a:prstGeom prst="rect">
            <a:avLst/>
          </a:prstGeom>
          <a:noFill/>
        </p:spPr>
        <p:txBody>
          <a:bodyPr wrap="square" rtlCol="0">
            <a:spAutoFit/>
          </a:bodyPr>
          <a:lstStyle/>
          <a:p>
            <a:r>
              <a:rPr lang="en-GB" dirty="0"/>
              <a:t>CHECKING BALANCE </a:t>
            </a:r>
          </a:p>
          <a:p>
            <a:r>
              <a:rPr lang="en-GB" dirty="0"/>
              <a:t>     QUICKLY</a:t>
            </a:r>
          </a:p>
        </p:txBody>
      </p:sp>
      <p:sp>
        <p:nvSpPr>
          <p:cNvPr id="33" name="TextBox 32"/>
          <p:cNvSpPr txBox="1"/>
          <p:nvPr/>
        </p:nvSpPr>
        <p:spPr>
          <a:xfrm>
            <a:off x="7071520" y="4976375"/>
            <a:ext cx="2201193" cy="646331"/>
          </a:xfrm>
          <a:prstGeom prst="rect">
            <a:avLst/>
          </a:prstGeom>
          <a:noFill/>
        </p:spPr>
        <p:txBody>
          <a:bodyPr wrap="square" rtlCol="0">
            <a:spAutoFit/>
          </a:bodyPr>
          <a:lstStyle/>
          <a:p>
            <a:r>
              <a:rPr lang="en-GB" dirty="0"/>
              <a:t> BETTER MORTGAGE </a:t>
            </a:r>
          </a:p>
          <a:p>
            <a:r>
              <a:rPr lang="en-GB" dirty="0"/>
              <a:t>            RATES</a:t>
            </a:r>
          </a:p>
        </p:txBody>
      </p:sp>
      <p:sp>
        <p:nvSpPr>
          <p:cNvPr id="39" name="TextBox 38"/>
          <p:cNvSpPr txBox="1"/>
          <p:nvPr/>
        </p:nvSpPr>
        <p:spPr>
          <a:xfrm>
            <a:off x="5593977" y="4269758"/>
            <a:ext cx="1465726" cy="646331"/>
          </a:xfrm>
          <a:prstGeom prst="rect">
            <a:avLst/>
          </a:prstGeom>
          <a:noFill/>
        </p:spPr>
        <p:txBody>
          <a:bodyPr wrap="square" rtlCol="0">
            <a:spAutoFit/>
          </a:bodyPr>
          <a:lstStyle/>
          <a:p>
            <a:r>
              <a:rPr lang="en-GB" dirty="0"/>
              <a:t>PAPERLESS </a:t>
            </a:r>
          </a:p>
          <a:p>
            <a:r>
              <a:rPr lang="en-GB" dirty="0"/>
              <a:t>STATEMENTS</a:t>
            </a:r>
          </a:p>
        </p:txBody>
      </p:sp>
      <p:sp>
        <p:nvSpPr>
          <p:cNvPr id="43" name="TextBox 42"/>
          <p:cNvSpPr txBox="1"/>
          <p:nvPr/>
        </p:nvSpPr>
        <p:spPr>
          <a:xfrm>
            <a:off x="5385041" y="2548685"/>
            <a:ext cx="1392273" cy="923330"/>
          </a:xfrm>
          <a:prstGeom prst="rect">
            <a:avLst/>
          </a:prstGeom>
          <a:noFill/>
        </p:spPr>
        <p:txBody>
          <a:bodyPr wrap="square" rtlCol="0">
            <a:spAutoFit/>
          </a:bodyPr>
          <a:lstStyle/>
          <a:p>
            <a:r>
              <a:rPr lang="en-GB" dirty="0"/>
              <a:t>UPDATING</a:t>
            </a:r>
          </a:p>
          <a:p>
            <a:r>
              <a:rPr lang="en-GB" dirty="0"/>
              <a:t>PERSONAL </a:t>
            </a:r>
          </a:p>
          <a:p>
            <a:r>
              <a:rPr lang="en-GB" dirty="0"/>
              <a:t>DETAILS</a:t>
            </a:r>
          </a:p>
        </p:txBody>
      </p:sp>
      <p:sp>
        <p:nvSpPr>
          <p:cNvPr id="46" name="TextBox 45"/>
          <p:cNvSpPr txBox="1"/>
          <p:nvPr/>
        </p:nvSpPr>
        <p:spPr>
          <a:xfrm>
            <a:off x="6220423" y="1193242"/>
            <a:ext cx="1286731" cy="1200329"/>
          </a:xfrm>
          <a:prstGeom prst="rect">
            <a:avLst/>
          </a:prstGeom>
          <a:noFill/>
        </p:spPr>
        <p:txBody>
          <a:bodyPr wrap="square" rtlCol="0">
            <a:spAutoFit/>
          </a:bodyPr>
          <a:lstStyle/>
          <a:p>
            <a:r>
              <a:rPr lang="en-GB" dirty="0"/>
              <a:t>LINKING  DIFFERENT  BANK ACCOUNTS</a:t>
            </a:r>
          </a:p>
        </p:txBody>
      </p:sp>
      <p:pic>
        <p:nvPicPr>
          <p:cNvPr id="10" name="Picture 9">
            <a:extLst>
              <a:ext uri="{FF2B5EF4-FFF2-40B4-BE49-F238E27FC236}">
                <a16:creationId xmlns:a16="http://schemas.microsoft.com/office/drawing/2014/main" id="{6F90F537-85EA-0C4B-978B-B25700A7197B}"/>
              </a:ext>
            </a:extLst>
          </p:cNvPr>
          <p:cNvPicPr>
            <a:picLocks noChangeAspect="1"/>
          </p:cNvPicPr>
          <p:nvPr/>
        </p:nvPicPr>
        <p:blipFill>
          <a:blip r:embed="rId3"/>
          <a:stretch>
            <a:fillRect/>
          </a:stretch>
        </p:blipFill>
        <p:spPr>
          <a:xfrm>
            <a:off x="78310" y="530399"/>
            <a:ext cx="4034322" cy="4319723"/>
          </a:xfrm>
          <a:prstGeom prst="rect">
            <a:avLst/>
          </a:prstGeom>
        </p:spPr>
      </p:pic>
      <p:sp>
        <p:nvSpPr>
          <p:cNvPr id="3" name="TextBox 2">
            <a:extLst>
              <a:ext uri="{FF2B5EF4-FFF2-40B4-BE49-F238E27FC236}">
                <a16:creationId xmlns:a16="http://schemas.microsoft.com/office/drawing/2014/main" id="{E959FF19-2A3B-6B44-9855-2B361E2F4F49}"/>
              </a:ext>
            </a:extLst>
          </p:cNvPr>
          <p:cNvSpPr txBox="1"/>
          <p:nvPr/>
        </p:nvSpPr>
        <p:spPr>
          <a:xfrm>
            <a:off x="791419" y="4600832"/>
            <a:ext cx="4034321" cy="369332"/>
          </a:xfrm>
          <a:prstGeom prst="rect">
            <a:avLst/>
          </a:prstGeom>
          <a:noFill/>
        </p:spPr>
        <p:txBody>
          <a:bodyPr wrap="square" rtlCol="0">
            <a:spAutoFit/>
          </a:bodyPr>
          <a:lstStyle/>
          <a:p>
            <a:pPr algn="l"/>
            <a:r>
              <a:rPr lang="en-GB" i="1" dirty="0"/>
              <a:t>(Beard 2014)</a:t>
            </a:r>
            <a:endParaRPr lang="en-US" i="1" dirty="0"/>
          </a:p>
        </p:txBody>
      </p:sp>
      <p:sp>
        <p:nvSpPr>
          <p:cNvPr id="7" name="TextBox 6">
            <a:extLst>
              <a:ext uri="{FF2B5EF4-FFF2-40B4-BE49-F238E27FC236}">
                <a16:creationId xmlns:a16="http://schemas.microsoft.com/office/drawing/2014/main" id="{936FB345-D4E2-7E41-B81B-F4DBCB843D82}"/>
              </a:ext>
            </a:extLst>
          </p:cNvPr>
          <p:cNvSpPr txBox="1"/>
          <p:nvPr/>
        </p:nvSpPr>
        <p:spPr>
          <a:xfrm>
            <a:off x="78310" y="6409315"/>
            <a:ext cx="1840759" cy="369332"/>
          </a:xfrm>
          <a:prstGeom prst="rect">
            <a:avLst/>
          </a:prstGeom>
          <a:noFill/>
        </p:spPr>
        <p:txBody>
          <a:bodyPr wrap="square" rtlCol="0">
            <a:spAutoFit/>
          </a:bodyPr>
          <a:lstStyle/>
          <a:p>
            <a:pPr algn="l"/>
            <a:r>
              <a:rPr lang="en-GB" b="1" i="1" dirty="0" err="1">
                <a:solidFill>
                  <a:schemeClr val="bg1"/>
                </a:solidFill>
              </a:rPr>
              <a:t>Ivaylo</a:t>
            </a:r>
            <a:r>
              <a:rPr lang="en-GB" b="1" i="1" dirty="0">
                <a:solidFill>
                  <a:schemeClr val="bg1"/>
                </a:solidFill>
              </a:rPr>
              <a:t> </a:t>
            </a:r>
            <a:r>
              <a:rPr lang="en-GB" b="1" i="1" dirty="0" err="1">
                <a:solidFill>
                  <a:schemeClr val="bg1"/>
                </a:solidFill>
              </a:rPr>
              <a:t>Dosev</a:t>
            </a:r>
            <a:endParaRPr lang="en-US" dirty="0"/>
          </a:p>
        </p:txBody>
      </p:sp>
    </p:spTree>
    <p:extLst>
      <p:ext uri="{BB962C8B-B14F-4D97-AF65-F5344CB8AC3E}">
        <p14:creationId xmlns:p14="http://schemas.microsoft.com/office/powerpoint/2010/main" val="42027899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CC0-6FB4-4E4F-8C4F-913A31CB8421}"/>
              </a:ext>
            </a:extLst>
          </p:cNvPr>
          <p:cNvSpPr>
            <a:spLocks noGrp="1"/>
          </p:cNvSpPr>
          <p:nvPr>
            <p:ph type="title"/>
          </p:nvPr>
        </p:nvSpPr>
        <p:spPr>
          <a:xfrm>
            <a:off x="6896546" y="633318"/>
            <a:ext cx="5006336" cy="1325563"/>
          </a:xfrm>
        </p:spPr>
        <p:txBody>
          <a:bodyPr>
            <a:normAutofit fontScale="90000"/>
          </a:bodyPr>
          <a:lstStyle/>
          <a:p>
            <a:r>
              <a:rPr lang="en-GB" b="1" dirty="0">
                <a:solidFill>
                  <a:schemeClr val="bg1"/>
                </a:solidFill>
              </a:rPr>
              <a:t>Traditional &amp; Modern technology what’s the difference ?</a:t>
            </a:r>
            <a:endParaRPr lang="en-US" b="1" dirty="0">
              <a:solidFill>
                <a:schemeClr val="bg1"/>
              </a:solidFill>
            </a:endParaRPr>
          </a:p>
        </p:txBody>
      </p:sp>
      <p:sp>
        <p:nvSpPr>
          <p:cNvPr id="3" name="Content Placeholder 2">
            <a:extLst>
              <a:ext uri="{FF2B5EF4-FFF2-40B4-BE49-F238E27FC236}">
                <a16:creationId xmlns:a16="http://schemas.microsoft.com/office/drawing/2014/main" id="{2FCC121B-B5B5-5544-8F44-DDDFB7128D5E}"/>
              </a:ext>
            </a:extLst>
          </p:cNvPr>
          <p:cNvSpPr>
            <a:spLocks noGrp="1"/>
          </p:cNvSpPr>
          <p:nvPr>
            <p:ph idx="1"/>
          </p:nvPr>
        </p:nvSpPr>
        <p:spPr>
          <a:xfrm>
            <a:off x="6896546" y="2360387"/>
            <a:ext cx="5006336" cy="3617259"/>
          </a:xfrm>
        </p:spPr>
        <p:txBody>
          <a:bodyPr anchor="t">
            <a:normAutofit fontScale="77500" lnSpcReduction="20000"/>
          </a:bodyPr>
          <a:lstStyle/>
          <a:p>
            <a:pPr>
              <a:buFont typeface="Wingdings" pitchFamily="2" charset="2"/>
              <a:buChar char="v"/>
            </a:pPr>
            <a:r>
              <a:rPr lang="en-US" dirty="0"/>
              <a:t>Technology has transformed the way we bank and how we manage our finances </a:t>
            </a:r>
            <a:endParaRPr lang="en-GB" dirty="0"/>
          </a:p>
          <a:p>
            <a:pPr>
              <a:buFont typeface="Wingdings" pitchFamily="2" charset="2"/>
              <a:buChar char="v"/>
            </a:pPr>
            <a:r>
              <a:rPr lang="en-GB" dirty="0"/>
              <a:t>It </a:t>
            </a:r>
            <a:r>
              <a:rPr lang="en-US" dirty="0"/>
              <a:t>allow</a:t>
            </a:r>
            <a:r>
              <a:rPr lang="en-GB" dirty="0"/>
              <a:t>s</a:t>
            </a:r>
            <a:r>
              <a:rPr lang="en-US" dirty="0"/>
              <a:t> customers to be able to access their accounts whether they are on the go or at </a:t>
            </a:r>
            <a:r>
              <a:rPr lang="en-US" dirty="0" err="1"/>
              <a:t>hom</a:t>
            </a:r>
            <a:r>
              <a:rPr lang="en-GB" dirty="0"/>
              <a:t>e </a:t>
            </a:r>
          </a:p>
          <a:p>
            <a:pPr>
              <a:buFont typeface="Wingdings" pitchFamily="2" charset="2"/>
              <a:buChar char="v"/>
            </a:pPr>
            <a:r>
              <a:rPr lang="en-US" dirty="0"/>
              <a:t>provides customers with services such as:</a:t>
            </a:r>
          </a:p>
          <a:p>
            <a:pPr lvl="1">
              <a:buFont typeface="Wingdings" pitchFamily="2" charset="2"/>
              <a:buChar char="v"/>
            </a:pPr>
            <a:r>
              <a:rPr lang="en-GB" dirty="0"/>
              <a:t>Online banking</a:t>
            </a:r>
          </a:p>
          <a:p>
            <a:pPr lvl="1">
              <a:buFont typeface="Wingdings" pitchFamily="2" charset="2"/>
              <a:buChar char="v"/>
            </a:pPr>
            <a:r>
              <a:rPr lang="en-GB" dirty="0"/>
              <a:t>Mobile banking </a:t>
            </a:r>
          </a:p>
          <a:p>
            <a:pPr lvl="1">
              <a:buFont typeface="Wingdings" pitchFamily="2" charset="2"/>
              <a:buChar char="v"/>
            </a:pPr>
            <a:r>
              <a:rPr lang="en-GB" dirty="0"/>
              <a:t>Telephone banking </a:t>
            </a:r>
          </a:p>
          <a:p>
            <a:pPr lvl="1">
              <a:buFont typeface="Wingdings" pitchFamily="2" charset="2"/>
              <a:buChar char="v"/>
            </a:pPr>
            <a:r>
              <a:rPr lang="en-GB" dirty="0"/>
              <a:t>Text message service</a:t>
            </a:r>
          </a:p>
          <a:p>
            <a:pPr lvl="1">
              <a:buFont typeface="Wingdings" pitchFamily="2" charset="2"/>
              <a:buChar char="v"/>
            </a:pPr>
            <a:r>
              <a:rPr lang="en-GB" dirty="0"/>
              <a:t>Enabling customers to stay in control 24/7</a:t>
            </a:r>
          </a:p>
        </p:txBody>
      </p:sp>
      <p:pic>
        <p:nvPicPr>
          <p:cNvPr id="7" name="Picture 6">
            <a:extLst>
              <a:ext uri="{FF2B5EF4-FFF2-40B4-BE49-F238E27FC236}">
                <a16:creationId xmlns:a16="http://schemas.microsoft.com/office/drawing/2014/main" id="{4EE4AF43-E9E2-784A-9830-1237F16E2ACA}"/>
              </a:ext>
            </a:extLst>
          </p:cNvPr>
          <p:cNvPicPr>
            <a:picLocks noChangeAspect="1"/>
          </p:cNvPicPr>
          <p:nvPr/>
        </p:nvPicPr>
        <p:blipFill>
          <a:blip r:embed="rId3"/>
          <a:stretch>
            <a:fillRect/>
          </a:stretch>
        </p:blipFill>
        <p:spPr>
          <a:xfrm>
            <a:off x="-41138" y="5110436"/>
            <a:ext cx="6937684" cy="1734421"/>
          </a:xfrm>
          <a:prstGeom prst="rect">
            <a:avLst/>
          </a:prstGeom>
        </p:spPr>
      </p:pic>
      <p:pic>
        <p:nvPicPr>
          <p:cNvPr id="4" name="Picture 3">
            <a:extLst>
              <a:ext uri="{FF2B5EF4-FFF2-40B4-BE49-F238E27FC236}">
                <a16:creationId xmlns:a16="http://schemas.microsoft.com/office/drawing/2014/main" id="{485B0E2C-9337-DD43-9A72-F940392529FC}"/>
              </a:ext>
            </a:extLst>
          </p:cNvPr>
          <p:cNvPicPr>
            <a:picLocks noChangeAspect="1"/>
          </p:cNvPicPr>
          <p:nvPr/>
        </p:nvPicPr>
        <p:blipFill>
          <a:blip r:embed="rId4"/>
          <a:stretch>
            <a:fillRect/>
          </a:stretch>
        </p:blipFill>
        <p:spPr>
          <a:xfrm>
            <a:off x="758538" y="545809"/>
            <a:ext cx="3686462" cy="3947255"/>
          </a:xfrm>
          <a:prstGeom prst="rect">
            <a:avLst/>
          </a:prstGeom>
        </p:spPr>
      </p:pic>
      <p:sp>
        <p:nvSpPr>
          <p:cNvPr id="5" name="TextBox 4">
            <a:extLst>
              <a:ext uri="{FF2B5EF4-FFF2-40B4-BE49-F238E27FC236}">
                <a16:creationId xmlns:a16="http://schemas.microsoft.com/office/drawing/2014/main" id="{F0637EF2-A235-CE4F-A457-F594564EFE71}"/>
              </a:ext>
            </a:extLst>
          </p:cNvPr>
          <p:cNvSpPr txBox="1"/>
          <p:nvPr/>
        </p:nvSpPr>
        <p:spPr>
          <a:xfrm>
            <a:off x="0" y="130081"/>
            <a:ext cx="1828800" cy="369332"/>
          </a:xfrm>
          <a:prstGeom prst="rect">
            <a:avLst/>
          </a:prstGeom>
          <a:noFill/>
        </p:spPr>
        <p:txBody>
          <a:bodyPr wrap="square" rtlCol="0">
            <a:spAutoFit/>
          </a:bodyPr>
          <a:lstStyle/>
          <a:p>
            <a:pPr algn="l"/>
            <a:r>
              <a:rPr lang="en-GB" dirty="0"/>
              <a:t>Lea</a:t>
            </a:r>
            <a:endParaRPr lang="en-US" dirty="0"/>
          </a:p>
        </p:txBody>
      </p:sp>
    </p:spTree>
    <p:extLst>
      <p:ext uri="{BB962C8B-B14F-4D97-AF65-F5344CB8AC3E}">
        <p14:creationId xmlns:p14="http://schemas.microsoft.com/office/powerpoint/2010/main" val="7894551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4609C-1E73-B54F-95ED-49E3D8F9EDCD}"/>
              </a:ext>
            </a:extLst>
          </p:cNvPr>
          <p:cNvSpPr>
            <a:spLocks noGrp="1"/>
          </p:cNvSpPr>
          <p:nvPr>
            <p:ph type="title"/>
          </p:nvPr>
        </p:nvSpPr>
        <p:spPr>
          <a:xfrm>
            <a:off x="6821423" y="613834"/>
            <a:ext cx="5006336" cy="1325563"/>
          </a:xfrm>
        </p:spPr>
        <p:txBody>
          <a:bodyPr>
            <a:normAutofit/>
          </a:bodyPr>
          <a:lstStyle/>
          <a:p>
            <a:r>
              <a:rPr lang="en-GB" b="1" dirty="0">
                <a:solidFill>
                  <a:schemeClr val="bg1"/>
                </a:solidFill>
              </a:rPr>
              <a:t>Importance of modern technology</a:t>
            </a:r>
            <a:r>
              <a:rPr lang="en-GB" b="1" dirty="0">
                <a:solidFill>
                  <a:srgbClr val="FF0000"/>
                </a:solidFill>
              </a:rPr>
              <a:t> </a:t>
            </a:r>
            <a:endParaRPr lang="en-US" b="1" dirty="0">
              <a:solidFill>
                <a:srgbClr val="FF0000"/>
              </a:solidFill>
            </a:endParaRPr>
          </a:p>
        </p:txBody>
      </p:sp>
      <p:sp>
        <p:nvSpPr>
          <p:cNvPr id="3" name="Content Placeholder 2">
            <a:extLst>
              <a:ext uri="{FF2B5EF4-FFF2-40B4-BE49-F238E27FC236}">
                <a16:creationId xmlns:a16="http://schemas.microsoft.com/office/drawing/2014/main" id="{A0E92CF9-6D46-C945-AE50-53340F662F14}"/>
              </a:ext>
            </a:extLst>
          </p:cNvPr>
          <p:cNvSpPr>
            <a:spLocks noGrp="1"/>
          </p:cNvSpPr>
          <p:nvPr>
            <p:ph idx="1"/>
          </p:nvPr>
        </p:nvSpPr>
        <p:spPr>
          <a:xfrm>
            <a:off x="6658044" y="2871982"/>
            <a:ext cx="5006336" cy="3181684"/>
          </a:xfrm>
        </p:spPr>
        <p:txBody>
          <a:bodyPr anchor="t">
            <a:normAutofit fontScale="70000" lnSpcReduction="20000"/>
          </a:bodyPr>
          <a:lstStyle/>
          <a:p>
            <a:pPr>
              <a:buFont typeface="Wingdings" pitchFamily="2" charset="2"/>
              <a:buChar char="v"/>
            </a:pPr>
            <a:r>
              <a:rPr lang="en-US" dirty="0"/>
              <a:t>Technology has many benefits in the workplace and if it is not integrate</a:t>
            </a:r>
            <a:r>
              <a:rPr lang="en-GB" dirty="0"/>
              <a:t>d then our company could left behind.</a:t>
            </a:r>
            <a:endParaRPr lang="en-US" dirty="0"/>
          </a:p>
          <a:p>
            <a:pPr>
              <a:buFont typeface="Wingdings" pitchFamily="2" charset="2"/>
              <a:buChar char="v"/>
            </a:pPr>
            <a:r>
              <a:rPr lang="en-US" dirty="0"/>
              <a:t>It creates an efficient workforce using software, electronic diaries and various systems </a:t>
            </a:r>
          </a:p>
          <a:p>
            <a:pPr>
              <a:buFont typeface="Wingdings" pitchFamily="2" charset="2"/>
              <a:buChar char="v"/>
            </a:pPr>
            <a:r>
              <a:rPr lang="en-US" dirty="0"/>
              <a:t>Empowers employees and encourages mobility through introducing options such as working from home </a:t>
            </a:r>
          </a:p>
          <a:p>
            <a:pPr>
              <a:buFont typeface="Wingdings" pitchFamily="2" charset="2"/>
              <a:buChar char="v"/>
            </a:pPr>
            <a:r>
              <a:rPr lang="en-US" dirty="0"/>
              <a:t>Improved productivity across the workforce by automating menial jobs and creating time for the real work </a:t>
            </a:r>
          </a:p>
          <a:p>
            <a:endParaRPr lang="en-US" dirty="0"/>
          </a:p>
        </p:txBody>
      </p:sp>
      <p:pic>
        <p:nvPicPr>
          <p:cNvPr id="5" name="Picture 4">
            <a:extLst>
              <a:ext uri="{FF2B5EF4-FFF2-40B4-BE49-F238E27FC236}">
                <a16:creationId xmlns:a16="http://schemas.microsoft.com/office/drawing/2014/main" id="{1DC221C3-3EA6-AB42-9606-C75334F4704B}"/>
              </a:ext>
            </a:extLst>
          </p:cNvPr>
          <p:cNvPicPr>
            <a:picLocks noChangeAspect="1"/>
          </p:cNvPicPr>
          <p:nvPr/>
        </p:nvPicPr>
        <p:blipFill>
          <a:blip r:embed="rId3"/>
          <a:stretch>
            <a:fillRect/>
          </a:stretch>
        </p:blipFill>
        <p:spPr>
          <a:xfrm>
            <a:off x="884498" y="4307425"/>
            <a:ext cx="3064759" cy="2475580"/>
          </a:xfrm>
          <a:prstGeom prst="rect">
            <a:avLst/>
          </a:prstGeom>
        </p:spPr>
      </p:pic>
      <p:pic>
        <p:nvPicPr>
          <p:cNvPr id="4" name="Picture 3">
            <a:extLst>
              <a:ext uri="{FF2B5EF4-FFF2-40B4-BE49-F238E27FC236}">
                <a16:creationId xmlns:a16="http://schemas.microsoft.com/office/drawing/2014/main" id="{FF4DF1F6-7019-6140-A6AB-295AD16A2DB4}"/>
              </a:ext>
            </a:extLst>
          </p:cNvPr>
          <p:cNvPicPr>
            <a:picLocks noChangeAspect="1"/>
          </p:cNvPicPr>
          <p:nvPr/>
        </p:nvPicPr>
        <p:blipFill>
          <a:blip r:embed="rId4"/>
          <a:stretch>
            <a:fillRect/>
          </a:stretch>
        </p:blipFill>
        <p:spPr>
          <a:xfrm>
            <a:off x="527620" y="127793"/>
            <a:ext cx="3875047" cy="4149181"/>
          </a:xfrm>
          <a:prstGeom prst="rect">
            <a:avLst/>
          </a:prstGeom>
        </p:spPr>
      </p:pic>
      <p:sp>
        <p:nvSpPr>
          <p:cNvPr id="6" name="TextBox 5">
            <a:extLst>
              <a:ext uri="{FF2B5EF4-FFF2-40B4-BE49-F238E27FC236}">
                <a16:creationId xmlns:a16="http://schemas.microsoft.com/office/drawing/2014/main" id="{6F6904C9-2A66-5E41-BF64-B9E8712CD7C5}"/>
              </a:ext>
            </a:extLst>
          </p:cNvPr>
          <p:cNvSpPr txBox="1"/>
          <p:nvPr/>
        </p:nvSpPr>
        <p:spPr>
          <a:xfrm>
            <a:off x="430707" y="127793"/>
            <a:ext cx="1828800" cy="369332"/>
          </a:xfrm>
          <a:prstGeom prst="rect">
            <a:avLst/>
          </a:prstGeom>
          <a:noFill/>
        </p:spPr>
        <p:txBody>
          <a:bodyPr wrap="square" rtlCol="0">
            <a:spAutoFit/>
          </a:bodyPr>
          <a:lstStyle/>
          <a:p>
            <a:pPr algn="l"/>
            <a:r>
              <a:rPr lang="en-GB" dirty="0"/>
              <a:t>Lea</a:t>
            </a:r>
            <a:endParaRPr lang="en-US" dirty="0"/>
          </a:p>
        </p:txBody>
      </p:sp>
    </p:spTree>
    <p:extLst>
      <p:ext uri="{BB962C8B-B14F-4D97-AF65-F5344CB8AC3E}">
        <p14:creationId xmlns:p14="http://schemas.microsoft.com/office/powerpoint/2010/main" val="1264458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5403-C056-474A-A5A1-DFCAC07CDBDF}"/>
              </a:ext>
            </a:extLst>
          </p:cNvPr>
          <p:cNvSpPr>
            <a:spLocks noGrp="1"/>
          </p:cNvSpPr>
          <p:nvPr>
            <p:ph type="title"/>
          </p:nvPr>
        </p:nvSpPr>
        <p:spPr>
          <a:xfrm>
            <a:off x="6821423" y="634289"/>
            <a:ext cx="5006336" cy="1325563"/>
          </a:xfrm>
        </p:spPr>
        <p:txBody>
          <a:bodyPr>
            <a:normAutofit/>
          </a:bodyPr>
          <a:lstStyle/>
          <a:p>
            <a:r>
              <a:rPr lang="en-GB" sz="3300" b="1" dirty="0">
                <a:solidFill>
                  <a:schemeClr val="bg1"/>
                </a:solidFill>
              </a:rPr>
              <a:t>The impact of not using modern technology </a:t>
            </a:r>
            <a:endParaRPr lang="en-US" sz="3300" b="1" dirty="0">
              <a:solidFill>
                <a:schemeClr val="bg1"/>
              </a:solidFill>
            </a:endParaRPr>
          </a:p>
        </p:txBody>
      </p:sp>
      <p:sp>
        <p:nvSpPr>
          <p:cNvPr id="3" name="Content Placeholder 2">
            <a:extLst>
              <a:ext uri="{FF2B5EF4-FFF2-40B4-BE49-F238E27FC236}">
                <a16:creationId xmlns:a16="http://schemas.microsoft.com/office/drawing/2014/main" id="{54172D52-F906-1B44-8B18-37A87D4E8C21}"/>
              </a:ext>
            </a:extLst>
          </p:cNvPr>
          <p:cNvSpPr>
            <a:spLocks noGrp="1"/>
          </p:cNvSpPr>
          <p:nvPr>
            <p:ph idx="1"/>
          </p:nvPr>
        </p:nvSpPr>
        <p:spPr>
          <a:xfrm>
            <a:off x="6658044" y="2871982"/>
            <a:ext cx="5006336" cy="3181684"/>
          </a:xfrm>
        </p:spPr>
        <p:txBody>
          <a:bodyPr anchor="t">
            <a:normAutofit fontScale="92500" lnSpcReduction="20000"/>
          </a:bodyPr>
          <a:lstStyle/>
          <a:p>
            <a:pPr>
              <a:buFont typeface="Wingdings" pitchFamily="2" charset="2"/>
              <a:buChar char="v"/>
            </a:pPr>
            <a:r>
              <a:rPr lang="en-US" dirty="0"/>
              <a:t>Adapting is an important part of staying ahead </a:t>
            </a:r>
          </a:p>
          <a:p>
            <a:pPr>
              <a:buFont typeface="Wingdings" pitchFamily="2" charset="2"/>
              <a:buChar char="v"/>
            </a:pPr>
            <a:r>
              <a:rPr lang="en-US" dirty="0"/>
              <a:t>Natwest can stay in competition with similar banks by adapting to changes within the market</a:t>
            </a:r>
          </a:p>
          <a:p>
            <a:pPr>
              <a:buFont typeface="Wingdings" pitchFamily="2" charset="2"/>
              <a:buChar char="v"/>
            </a:pPr>
            <a:r>
              <a:rPr lang="en-US" dirty="0"/>
              <a:t>When </a:t>
            </a:r>
            <a:r>
              <a:rPr lang="en-GB" dirty="0"/>
              <a:t>organisation</a:t>
            </a:r>
            <a:r>
              <a:rPr lang="en-US" dirty="0"/>
              <a:t> fail to use or pilot new technology they could lose customers, employees and in turn lose revenue within the business</a:t>
            </a:r>
          </a:p>
        </p:txBody>
      </p:sp>
      <p:pic>
        <p:nvPicPr>
          <p:cNvPr id="7" name="Picture 6">
            <a:extLst>
              <a:ext uri="{FF2B5EF4-FFF2-40B4-BE49-F238E27FC236}">
                <a16:creationId xmlns:a16="http://schemas.microsoft.com/office/drawing/2014/main" id="{6C4F2844-ED93-7444-93E0-EF875BBF53D8}"/>
              </a:ext>
            </a:extLst>
          </p:cNvPr>
          <p:cNvPicPr>
            <a:picLocks noChangeAspect="1"/>
          </p:cNvPicPr>
          <p:nvPr/>
        </p:nvPicPr>
        <p:blipFill>
          <a:blip r:embed="rId3"/>
          <a:stretch>
            <a:fillRect/>
          </a:stretch>
        </p:blipFill>
        <p:spPr>
          <a:xfrm>
            <a:off x="343074" y="4462824"/>
            <a:ext cx="3937000" cy="2362200"/>
          </a:xfrm>
          <a:prstGeom prst="rect">
            <a:avLst/>
          </a:prstGeom>
        </p:spPr>
      </p:pic>
      <p:pic>
        <p:nvPicPr>
          <p:cNvPr id="4" name="Picture 3">
            <a:extLst>
              <a:ext uri="{FF2B5EF4-FFF2-40B4-BE49-F238E27FC236}">
                <a16:creationId xmlns:a16="http://schemas.microsoft.com/office/drawing/2014/main" id="{5C33295E-3963-8245-813A-12800E81E144}"/>
              </a:ext>
            </a:extLst>
          </p:cNvPr>
          <p:cNvPicPr>
            <a:picLocks noChangeAspect="1"/>
          </p:cNvPicPr>
          <p:nvPr/>
        </p:nvPicPr>
        <p:blipFill>
          <a:blip r:embed="rId4"/>
          <a:stretch>
            <a:fillRect/>
          </a:stretch>
        </p:blipFill>
        <p:spPr>
          <a:xfrm>
            <a:off x="527620" y="247307"/>
            <a:ext cx="3937000" cy="4215517"/>
          </a:xfrm>
          <a:prstGeom prst="rect">
            <a:avLst/>
          </a:prstGeom>
        </p:spPr>
      </p:pic>
      <p:sp>
        <p:nvSpPr>
          <p:cNvPr id="5" name="TextBox 4">
            <a:extLst>
              <a:ext uri="{FF2B5EF4-FFF2-40B4-BE49-F238E27FC236}">
                <a16:creationId xmlns:a16="http://schemas.microsoft.com/office/drawing/2014/main" id="{3EA894CA-932C-D747-821A-1AC36EF1D0A3}"/>
              </a:ext>
            </a:extLst>
          </p:cNvPr>
          <p:cNvSpPr txBox="1"/>
          <p:nvPr/>
        </p:nvSpPr>
        <p:spPr>
          <a:xfrm>
            <a:off x="130277" y="247307"/>
            <a:ext cx="1828800" cy="369332"/>
          </a:xfrm>
          <a:prstGeom prst="rect">
            <a:avLst/>
          </a:prstGeom>
          <a:noFill/>
        </p:spPr>
        <p:txBody>
          <a:bodyPr wrap="square" rtlCol="0">
            <a:spAutoFit/>
          </a:bodyPr>
          <a:lstStyle/>
          <a:p>
            <a:pPr algn="l"/>
            <a:r>
              <a:rPr lang="en-GB" dirty="0"/>
              <a:t>Lea</a:t>
            </a:r>
            <a:endParaRPr lang="en-US" dirty="0"/>
          </a:p>
        </p:txBody>
      </p:sp>
    </p:spTree>
    <p:extLst>
      <p:ext uri="{BB962C8B-B14F-4D97-AF65-F5344CB8AC3E}">
        <p14:creationId xmlns:p14="http://schemas.microsoft.com/office/powerpoint/2010/main" val="35605106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29834" y="685800"/>
            <a:ext cx="5006336" cy="1176866"/>
          </a:xfrm>
        </p:spPr>
        <p:txBody>
          <a:bodyPr vert="horz" lIns="91440" tIns="45720" rIns="91440" bIns="45720" rtlCol="0" anchor="ctr">
            <a:normAutofit/>
          </a:bodyPr>
          <a:lstStyle/>
          <a:p>
            <a:pPr algn="l"/>
            <a:r>
              <a:rPr lang="en-US" sz="4800" b="1" kern="1200" dirty="0">
                <a:solidFill>
                  <a:schemeClr val="tx1"/>
                </a:solidFill>
                <a:latin typeface="+mj-lt"/>
                <a:ea typeface="+mj-ea"/>
                <a:cs typeface="+mj-cs"/>
              </a:rPr>
              <a:t>Conclusion</a:t>
            </a:r>
          </a:p>
        </p:txBody>
      </p:sp>
      <p:sp>
        <p:nvSpPr>
          <p:cNvPr id="16"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1">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6197224" y="2209800"/>
            <a:ext cx="5006336" cy="3505200"/>
          </a:xfrm>
        </p:spPr>
        <p:txBody>
          <a:bodyPr vert="horz" lIns="91440" tIns="45720" rIns="91440" bIns="45720" rtlCol="0" anchor="t">
            <a:normAutofit/>
          </a:bodyPr>
          <a:lstStyle/>
          <a:p>
            <a:pPr marL="285750" indent="-228600" algn="l">
              <a:buFont typeface="Arial" panose="020B0604020202020204" pitchFamily="34" charset="0"/>
              <a:buChar char="•"/>
            </a:pPr>
            <a:r>
              <a:rPr lang="en-US" sz="2000" dirty="0"/>
              <a:t>NatWest more focused</a:t>
            </a:r>
          </a:p>
          <a:p>
            <a:pPr marL="285750" indent="-228600" algn="l">
              <a:buFont typeface="Arial" panose="020B0604020202020204" pitchFamily="34" charset="0"/>
              <a:buChar char="•"/>
            </a:pPr>
            <a:r>
              <a:rPr lang="en-US" sz="2000" dirty="0"/>
              <a:t>Kept old vision and updated</a:t>
            </a:r>
            <a:r>
              <a:rPr lang="en-GB" sz="2000" dirty="0"/>
              <a:t> logo </a:t>
            </a:r>
            <a:r>
              <a:rPr lang="en-GB" sz="2000" i="1" dirty="0"/>
              <a:t>(</a:t>
            </a:r>
            <a:r>
              <a:rPr lang="en-GB" sz="2000" i="1" dirty="0" err="1"/>
              <a:t>Dawood</a:t>
            </a:r>
            <a:r>
              <a:rPr lang="en-GB" sz="2000" i="1" dirty="0"/>
              <a:t> 4</a:t>
            </a:r>
            <a:r>
              <a:rPr lang="en-GB" sz="2000" i="1" baseline="30000" dirty="0"/>
              <a:t>th</a:t>
            </a:r>
            <a:r>
              <a:rPr lang="en-GB" sz="2000" i="1" dirty="0"/>
              <a:t> October 2016)</a:t>
            </a:r>
            <a:endParaRPr lang="en-US" sz="2000" i="1" dirty="0"/>
          </a:p>
          <a:p>
            <a:pPr marL="285750" indent="-228600" algn="l">
              <a:buFont typeface="Arial" panose="020B0604020202020204" pitchFamily="34" charset="0"/>
              <a:buChar char="•"/>
            </a:pPr>
            <a:r>
              <a:rPr lang="en-US" sz="2000" dirty="0"/>
              <a:t>Evolving the way we operate and investing in the latest banking technology </a:t>
            </a:r>
          </a:p>
          <a:p>
            <a:pPr marL="285750" indent="-228600" algn="l">
              <a:buFont typeface="Arial" panose="020B0604020202020204" pitchFamily="34" charset="0"/>
              <a:buChar char="•"/>
            </a:pPr>
            <a:r>
              <a:rPr lang="en-US" sz="2000" dirty="0"/>
              <a:t>We are still leading the way in innovation as we are the first banks to launch </a:t>
            </a:r>
            <a:r>
              <a:rPr lang="en-US" sz="2000" dirty="0" err="1"/>
              <a:t>Applepay</a:t>
            </a:r>
            <a:r>
              <a:rPr lang="en-US" sz="2000" dirty="0"/>
              <a:t> and </a:t>
            </a:r>
            <a:r>
              <a:rPr lang="en-US" sz="2000" dirty="0" err="1"/>
              <a:t>TouchID</a:t>
            </a:r>
            <a:r>
              <a:rPr lang="en-US" sz="2000" dirty="0"/>
              <a:t>.</a:t>
            </a:r>
          </a:p>
          <a:p>
            <a:pPr marL="285750" indent="-228600" algn="l">
              <a:buFont typeface="Arial" panose="020B0604020202020204" pitchFamily="34" charset="0"/>
              <a:buChar char="•"/>
            </a:pPr>
            <a:r>
              <a:rPr lang="en-US" sz="2000" dirty="0"/>
              <a:t>24/7 customer service</a:t>
            </a:r>
          </a:p>
          <a:p>
            <a:pPr marL="285750" indent="-228600" algn="l">
              <a:buFont typeface="Arial" panose="020B0604020202020204" pitchFamily="34" charset="0"/>
              <a:buChar char="•"/>
            </a:pPr>
            <a:r>
              <a:rPr lang="en-US" sz="2000" dirty="0"/>
              <a:t>24/7 access to accounts</a:t>
            </a:r>
          </a:p>
        </p:txBody>
      </p:sp>
      <p:pic>
        <p:nvPicPr>
          <p:cNvPr id="4" name="Picture 3">
            <a:extLst>
              <a:ext uri="{FF2B5EF4-FFF2-40B4-BE49-F238E27FC236}">
                <a16:creationId xmlns:a16="http://schemas.microsoft.com/office/drawing/2014/main" id="{4E7E5A6C-3DD7-3641-AE4F-80ACC3ADB2F4}"/>
              </a:ext>
            </a:extLst>
          </p:cNvPr>
          <p:cNvPicPr>
            <a:picLocks noChangeAspect="1"/>
          </p:cNvPicPr>
          <p:nvPr/>
        </p:nvPicPr>
        <p:blipFill>
          <a:blip r:embed="rId3"/>
          <a:stretch>
            <a:fillRect/>
          </a:stretch>
        </p:blipFill>
        <p:spPr>
          <a:xfrm>
            <a:off x="370018" y="548777"/>
            <a:ext cx="3987527" cy="4269618"/>
          </a:xfrm>
          <a:prstGeom prst="rect">
            <a:avLst/>
          </a:prstGeom>
        </p:spPr>
      </p:pic>
      <p:sp>
        <p:nvSpPr>
          <p:cNvPr id="5" name="TextBox 4">
            <a:extLst>
              <a:ext uri="{FF2B5EF4-FFF2-40B4-BE49-F238E27FC236}">
                <a16:creationId xmlns:a16="http://schemas.microsoft.com/office/drawing/2014/main" id="{2D166DA6-B22C-864B-9A71-14E51BB98517}"/>
              </a:ext>
            </a:extLst>
          </p:cNvPr>
          <p:cNvSpPr txBox="1"/>
          <p:nvPr/>
        </p:nvSpPr>
        <p:spPr>
          <a:xfrm>
            <a:off x="-24442" y="6488668"/>
            <a:ext cx="2651492" cy="369332"/>
          </a:xfrm>
          <a:prstGeom prst="rect">
            <a:avLst/>
          </a:prstGeom>
          <a:noFill/>
        </p:spPr>
        <p:txBody>
          <a:bodyPr wrap="square" rtlCol="0">
            <a:spAutoFit/>
          </a:bodyPr>
          <a:lstStyle/>
          <a:p>
            <a:pPr algn="l"/>
            <a:r>
              <a:rPr lang="en-GB" b="1" i="1" dirty="0">
                <a:solidFill>
                  <a:schemeClr val="bg1"/>
                </a:solidFill>
              </a:rPr>
              <a:t>Sheikh </a:t>
            </a:r>
            <a:r>
              <a:rPr lang="en-GB" b="1" i="1" dirty="0" err="1">
                <a:solidFill>
                  <a:schemeClr val="bg1"/>
                </a:solidFill>
              </a:rPr>
              <a:t>Nasima</a:t>
            </a:r>
            <a:r>
              <a:rPr lang="en-GB" b="1" i="1" dirty="0">
                <a:solidFill>
                  <a:schemeClr val="bg1"/>
                </a:solidFill>
              </a:rPr>
              <a:t> Ali</a:t>
            </a:r>
            <a:endParaRPr lang="en-US" b="1" i="1" dirty="0">
              <a:solidFill>
                <a:schemeClr val="bg1"/>
              </a:solidFill>
            </a:endParaRPr>
          </a:p>
        </p:txBody>
      </p:sp>
    </p:spTree>
    <p:extLst>
      <p:ext uri="{BB962C8B-B14F-4D97-AF65-F5344CB8AC3E}">
        <p14:creationId xmlns:p14="http://schemas.microsoft.com/office/powerpoint/2010/main" val="36655001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427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F38B0-4A26-954A-8DBF-E225ADC340C9}"/>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pPr algn="ctr"/>
            <a:r>
              <a:rPr lang="en-US" sz="6600" b="1" kern="1200" dirty="0">
                <a:solidFill>
                  <a:srgbClr val="7030A0"/>
                </a:solidFill>
                <a:latin typeface="+mj-lt"/>
                <a:ea typeface="+mj-ea"/>
                <a:cs typeface="+mj-cs"/>
              </a:rPr>
              <a:t>Q&amp;A</a:t>
            </a:r>
          </a:p>
        </p:txBody>
      </p:sp>
      <p:pic>
        <p:nvPicPr>
          <p:cNvPr id="3" name="Picture 2">
            <a:extLst>
              <a:ext uri="{FF2B5EF4-FFF2-40B4-BE49-F238E27FC236}">
                <a16:creationId xmlns:a16="http://schemas.microsoft.com/office/drawing/2014/main" id="{AE7B4400-FD79-3544-94F6-54E072B909B4}"/>
              </a:ext>
            </a:extLst>
          </p:cNvPr>
          <p:cNvPicPr>
            <a:picLocks noChangeAspect="1"/>
          </p:cNvPicPr>
          <p:nvPr/>
        </p:nvPicPr>
        <p:blipFill>
          <a:blip r:embed="rId2"/>
          <a:stretch>
            <a:fillRect/>
          </a:stretch>
        </p:blipFill>
        <p:spPr>
          <a:xfrm>
            <a:off x="4350043" y="0"/>
            <a:ext cx="5823613" cy="6235595"/>
          </a:xfrm>
          <a:prstGeom prst="rect">
            <a:avLst/>
          </a:prstGeom>
        </p:spPr>
      </p:pic>
    </p:spTree>
    <p:extLst>
      <p:ext uri="{BB962C8B-B14F-4D97-AF65-F5344CB8AC3E}">
        <p14:creationId xmlns:p14="http://schemas.microsoft.com/office/powerpoint/2010/main" val="326160575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25475"/>
          </a:xfrm>
        </p:spPr>
        <p:txBody>
          <a:bodyPr>
            <a:normAutofit/>
          </a:bodyPr>
          <a:lstStyle/>
          <a:p>
            <a:r>
              <a:rPr lang="en-GB" sz="2800" b="1" dirty="0"/>
              <a:t>References</a:t>
            </a:r>
          </a:p>
        </p:txBody>
      </p:sp>
      <p:sp>
        <p:nvSpPr>
          <p:cNvPr id="3" name="Content Placeholder 2"/>
          <p:cNvSpPr>
            <a:spLocks noGrp="1"/>
          </p:cNvSpPr>
          <p:nvPr>
            <p:ph idx="1"/>
          </p:nvPr>
        </p:nvSpPr>
        <p:spPr>
          <a:xfrm>
            <a:off x="668867" y="990599"/>
            <a:ext cx="10515600" cy="5791201"/>
          </a:xfrm>
        </p:spPr>
        <p:txBody>
          <a:bodyPr>
            <a:noAutofit/>
          </a:bodyPr>
          <a:lstStyle/>
          <a:p>
            <a:pPr marL="0" indent="0">
              <a:buNone/>
            </a:pPr>
            <a:r>
              <a:rPr lang="en-GB" sz="2000" dirty="0">
                <a:hlinkClick r:id="rId3">
                  <a:extLst>
                    <a:ext uri="{A12FA001-AC4F-418D-AE19-62706E023703}">
                      <ahyp:hlinkClr xmlns:ahyp="http://schemas.microsoft.com/office/drawing/2018/hyperlinkcolor" val="tx"/>
                    </a:ext>
                  </a:extLst>
                </a:hlinkClick>
              </a:rPr>
              <a:t>(RBS 2019) “history of the company”</a:t>
            </a:r>
          </a:p>
          <a:p>
            <a:pPr marL="0" indent="0">
              <a:buNone/>
            </a:pPr>
            <a:r>
              <a:rPr lang="en-GB" sz="2000" dirty="0">
                <a:solidFill>
                  <a:schemeClr val="accent5"/>
                </a:solidFill>
                <a:hlinkClick r:id="rId3">
                  <a:extLst>
                    <a:ext uri="{A12FA001-AC4F-418D-AE19-62706E023703}">
                      <ahyp:hlinkClr xmlns:ahyp="http://schemas.microsoft.com/office/drawing/2018/hyperlinkcolor" val="tx"/>
                    </a:ext>
                  </a:extLst>
                </a:hlinkClick>
              </a:rPr>
              <a:t>https://www.rbs.com/heritage/companies/district-bank-ltd.html</a:t>
            </a:r>
            <a:endParaRPr lang="en-GB" sz="2000" dirty="0">
              <a:solidFill>
                <a:schemeClr val="accent5"/>
              </a:solidFill>
            </a:endParaRPr>
          </a:p>
          <a:p>
            <a:pPr marL="0" indent="0">
              <a:buNone/>
            </a:pPr>
            <a:r>
              <a:rPr lang="en-GB" sz="2000" dirty="0">
                <a:hlinkClick r:id="rId3">
                  <a:extLst>
                    <a:ext uri="{A12FA001-AC4F-418D-AE19-62706E023703}">
                      <ahyp:hlinkClr xmlns:ahyp="http://schemas.microsoft.com/office/drawing/2018/hyperlinkcolor" val="tx"/>
                    </a:ext>
                  </a:extLst>
                </a:hlinkClick>
              </a:rPr>
              <a:t>(RBS 2019) “history of the company”</a:t>
            </a:r>
            <a:r>
              <a:rPr lang="en-GB" sz="2000" dirty="0"/>
              <a:t>/“current status “</a:t>
            </a:r>
            <a:endParaRPr lang="en-GB" sz="2000" dirty="0">
              <a:solidFill>
                <a:schemeClr val="accent5"/>
              </a:solidFill>
            </a:endParaRPr>
          </a:p>
          <a:p>
            <a:pPr marL="0" indent="0">
              <a:buNone/>
            </a:pPr>
            <a:r>
              <a:rPr lang="en-GB" sz="2000" dirty="0">
                <a:solidFill>
                  <a:schemeClr val="accent5"/>
                </a:solidFill>
                <a:hlinkClick r:id="rId4">
                  <a:extLst>
                    <a:ext uri="{A12FA001-AC4F-418D-AE19-62706E023703}">
                      <ahyp:hlinkClr xmlns:ahyp="http://schemas.microsoft.com/office/drawing/2018/hyperlinkcolor" val="tx"/>
                    </a:ext>
                  </a:extLst>
                </a:hlinkClick>
              </a:rPr>
              <a:t>https://personal.natwest.com/global/about-us.html</a:t>
            </a:r>
            <a:endParaRPr lang="en-GB" sz="2000" dirty="0">
              <a:solidFill>
                <a:schemeClr val="accent5"/>
              </a:solidFill>
            </a:endParaRPr>
          </a:p>
          <a:p>
            <a:pPr marL="0" indent="0">
              <a:buNone/>
            </a:pPr>
            <a:r>
              <a:rPr lang="en-GB" sz="2000" dirty="0">
                <a:hlinkClick r:id="rId3">
                  <a:extLst>
                    <a:ext uri="{A12FA001-AC4F-418D-AE19-62706E023703}">
                      <ahyp:hlinkClr xmlns:ahyp="http://schemas.microsoft.com/office/drawing/2018/hyperlinkcolor" val="tx"/>
                    </a:ext>
                  </a:extLst>
                </a:hlinkClick>
              </a:rPr>
              <a:t>(RBS 2019) “history of the company”</a:t>
            </a:r>
            <a:r>
              <a:rPr lang="en-GB" sz="2000" dirty="0"/>
              <a:t> </a:t>
            </a:r>
            <a:r>
              <a:rPr lang="en-GB" sz="2000" dirty="0">
                <a:solidFill>
                  <a:schemeClr val="accent5"/>
                </a:solidFill>
                <a:hlinkClick r:id="rId5">
                  <a:extLst>
                    <a:ext uri="{A12FA001-AC4F-418D-AE19-62706E023703}">
                      <ahyp:hlinkClr xmlns:ahyp="http://schemas.microsoft.com/office/drawing/2018/hyperlinkcolor" val="tx"/>
                    </a:ext>
                  </a:extLst>
                </a:hlinkClick>
              </a:rPr>
              <a:t>https://www.rbs.com/heritage/companies/national-westminster-bank-plc.html</a:t>
            </a:r>
            <a:endParaRPr lang="en-GB" sz="2000" dirty="0">
              <a:solidFill>
                <a:schemeClr val="accent5"/>
              </a:solidFill>
            </a:endParaRPr>
          </a:p>
          <a:p>
            <a:pPr marL="0" indent="0">
              <a:buNone/>
            </a:pPr>
            <a:r>
              <a:rPr lang="en-GB" sz="2000" dirty="0"/>
              <a:t>Mission statement/purpose</a:t>
            </a:r>
          </a:p>
          <a:p>
            <a:pPr marL="0" indent="0">
              <a:buNone/>
            </a:pPr>
            <a:r>
              <a:rPr lang="en-GB" sz="2000" dirty="0">
                <a:solidFill>
                  <a:schemeClr val="accent5"/>
                </a:solidFill>
              </a:rPr>
              <a:t> </a:t>
            </a:r>
            <a:r>
              <a:rPr lang="en-GB" sz="2000" dirty="0">
                <a:solidFill>
                  <a:schemeClr val="accent5"/>
                </a:solidFill>
                <a:hlinkClick r:id="rId6">
                  <a:extLst>
                    <a:ext uri="{A12FA001-AC4F-418D-AE19-62706E023703}">
                      <ahyp:hlinkClr xmlns:ahyp="http://schemas.microsoft.com/office/drawing/2018/hyperlinkcolor" val="tx"/>
                    </a:ext>
                  </a:extLst>
                </a:hlinkClick>
              </a:rPr>
              <a:t>https://www.rbs.com/rbs/our-brands/natwest.html</a:t>
            </a:r>
            <a:endParaRPr lang="en-GB" sz="2000" dirty="0">
              <a:solidFill>
                <a:schemeClr val="accent5"/>
              </a:solidFill>
            </a:endParaRPr>
          </a:p>
          <a:p>
            <a:pPr marL="0" indent="0">
              <a:buNone/>
            </a:pPr>
            <a:r>
              <a:rPr lang="en-GB" sz="2000" dirty="0"/>
              <a:t>NatWest logo </a:t>
            </a:r>
          </a:p>
          <a:p>
            <a:pPr marL="0" indent="0">
              <a:buNone/>
            </a:pPr>
            <a:r>
              <a:rPr lang="en-GB" sz="2000" dirty="0">
                <a:solidFill>
                  <a:schemeClr val="accent5"/>
                </a:solidFill>
                <a:hlinkClick r:id="rId7">
                  <a:extLst>
                    <a:ext uri="{A12FA001-AC4F-418D-AE19-62706E023703}">
                      <ahyp:hlinkClr xmlns:ahyp="http://schemas.microsoft.com/office/drawing/2018/hyperlinkcolor" val="tx"/>
                    </a:ext>
                  </a:extLst>
                </a:hlinkClick>
              </a:rPr>
              <a:t>https://www.creativereview.co.uk/new-natwest-logo/</a:t>
            </a:r>
            <a:endParaRPr lang="en-GB" sz="2000" dirty="0">
              <a:solidFill>
                <a:schemeClr val="accent5"/>
              </a:solidFill>
            </a:endParaRPr>
          </a:p>
          <a:p>
            <a:pPr marL="0" indent="0">
              <a:buNone/>
            </a:pPr>
            <a:r>
              <a:rPr lang="en-GB" sz="2000" dirty="0">
                <a:hlinkClick r:id="rId3">
                  <a:extLst>
                    <a:ext uri="{A12FA001-AC4F-418D-AE19-62706E023703}">
                      <ahyp:hlinkClr xmlns:ahyp="http://schemas.microsoft.com/office/drawing/2018/hyperlinkcolor" val="tx"/>
                    </a:ext>
                  </a:extLst>
                </a:hlinkClick>
              </a:rPr>
              <a:t>(RBS 2019) “history of the company”</a:t>
            </a:r>
            <a:endParaRPr lang="en-GB" sz="2000" dirty="0">
              <a:solidFill>
                <a:schemeClr val="accent5"/>
              </a:solidFill>
            </a:endParaRPr>
          </a:p>
          <a:p>
            <a:pPr marL="0" indent="0">
              <a:buNone/>
            </a:pPr>
            <a:r>
              <a:rPr lang="en-GB" sz="2000" u="sng" dirty="0">
                <a:solidFill>
                  <a:schemeClr val="accent5"/>
                </a:solidFill>
                <a:hlinkClick r:id="rId8">
                  <a:extLst>
                    <a:ext uri="{A12FA001-AC4F-418D-AE19-62706E023703}">
                      <ahyp:hlinkClr xmlns:ahyp="http://schemas.microsoft.com/office/drawing/2018/hyperlinkcolor" val="tx"/>
                    </a:ext>
                  </a:extLst>
                </a:hlinkClick>
              </a:rPr>
              <a:t>R Reed, National Westminster Bank: a Short History (London: privately published by National Westminster Bank, 1983, revised, 1989)F MacColl The Key to our Success: a Brief History of the Growth of NatWest Group (London: privately published by National Westminster Bank, 1996)</a:t>
            </a:r>
          </a:p>
          <a:p>
            <a:pPr marL="0" indent="0">
              <a:buNone/>
            </a:pPr>
            <a:endParaRPr lang="en-GB" sz="2400" i="1" dirty="0">
              <a:solidFill>
                <a:schemeClr val="accent5"/>
              </a:solidFill>
            </a:endParaRPr>
          </a:p>
        </p:txBody>
      </p:sp>
    </p:spTree>
    <p:extLst>
      <p:ext uri="{BB962C8B-B14F-4D97-AF65-F5344CB8AC3E}">
        <p14:creationId xmlns:p14="http://schemas.microsoft.com/office/powerpoint/2010/main" val="418163009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4846-9FD9-2344-8A5F-9F0285CF5916}"/>
              </a:ext>
            </a:extLst>
          </p:cNvPr>
          <p:cNvSpPr>
            <a:spLocks noGrp="1"/>
          </p:cNvSpPr>
          <p:nvPr>
            <p:ph type="title"/>
          </p:nvPr>
        </p:nvSpPr>
        <p:spPr/>
        <p:txBody>
          <a:bodyPr>
            <a:normAutofit/>
          </a:bodyPr>
          <a:lstStyle/>
          <a:p>
            <a:r>
              <a:rPr lang="en-GB" sz="2800" dirty="0"/>
              <a:t>References </a:t>
            </a:r>
            <a:endParaRPr lang="en-US" sz="2800" dirty="0"/>
          </a:p>
        </p:txBody>
      </p:sp>
      <p:sp>
        <p:nvSpPr>
          <p:cNvPr id="3" name="Content Placeholder 2">
            <a:extLst>
              <a:ext uri="{FF2B5EF4-FFF2-40B4-BE49-F238E27FC236}">
                <a16:creationId xmlns:a16="http://schemas.microsoft.com/office/drawing/2014/main" id="{ABC8BDD4-4AD4-E647-8DEA-59263AF484B2}"/>
              </a:ext>
            </a:extLst>
          </p:cNvPr>
          <p:cNvSpPr>
            <a:spLocks noGrp="1"/>
          </p:cNvSpPr>
          <p:nvPr>
            <p:ph idx="1"/>
          </p:nvPr>
        </p:nvSpPr>
        <p:spPr>
          <a:xfrm>
            <a:off x="838200" y="1502860"/>
            <a:ext cx="10515600" cy="5355140"/>
          </a:xfrm>
        </p:spPr>
        <p:txBody>
          <a:bodyPr>
            <a:normAutofit/>
          </a:bodyPr>
          <a:lstStyle/>
          <a:p>
            <a:pPr marL="0" indent="0">
              <a:buNone/>
            </a:pPr>
            <a:r>
              <a:rPr lang="en-GB" sz="2000" i="1" dirty="0"/>
              <a:t>(Computer clouding 13 September 2018) “computer clouding”</a:t>
            </a:r>
            <a:r>
              <a:rPr lang="en-GB" sz="2000" i="1" dirty="0" err="1"/>
              <a:t>lucidchart</a:t>
            </a:r>
            <a:r>
              <a:rPr lang="en-GB" sz="2000" i="1" dirty="0"/>
              <a:t> Content Team </a:t>
            </a:r>
            <a:r>
              <a:rPr lang="en-GB" sz="2000" dirty="0">
                <a:solidFill>
                  <a:schemeClr val="accent5"/>
                </a:solidFill>
                <a:hlinkClick r:id="rId2">
                  <a:extLst>
                    <a:ext uri="{A12FA001-AC4F-418D-AE19-62706E023703}">
                      <ahyp:hlinkClr xmlns:ahyp="http://schemas.microsoft.com/office/drawing/2018/hyperlinkcolor" val="tx"/>
                    </a:ext>
                  </a:extLst>
                </a:hlinkClick>
              </a:rPr>
              <a:t>https://</a:t>
            </a:r>
            <a:r>
              <a:rPr lang="en-GB" sz="2000" dirty="0" err="1">
                <a:solidFill>
                  <a:schemeClr val="accent5"/>
                </a:solidFill>
                <a:hlinkClick r:id="rId2">
                  <a:extLst>
                    <a:ext uri="{A12FA001-AC4F-418D-AE19-62706E023703}">
                      <ahyp:hlinkClr xmlns:ahyp="http://schemas.microsoft.com/office/drawing/2018/hyperlinkcolor" val="tx"/>
                    </a:ext>
                  </a:extLst>
                </a:hlinkClick>
              </a:rPr>
              <a:t>www.lucidchart.com</a:t>
            </a:r>
            <a:r>
              <a:rPr lang="en-GB" sz="2000" dirty="0">
                <a:solidFill>
                  <a:schemeClr val="accent5"/>
                </a:solidFill>
                <a:hlinkClick r:id="rId2">
                  <a:extLst>
                    <a:ext uri="{A12FA001-AC4F-418D-AE19-62706E023703}">
                      <ahyp:hlinkClr xmlns:ahyp="http://schemas.microsoft.com/office/drawing/2018/hyperlinkcolor" val="tx"/>
                    </a:ext>
                  </a:extLst>
                </a:hlinkClick>
              </a:rPr>
              <a:t>/blog/cloud-computing-basics</a:t>
            </a:r>
            <a:r>
              <a:rPr lang="en-GB" sz="2000" dirty="0">
                <a:solidFill>
                  <a:schemeClr val="accent5"/>
                </a:solidFill>
              </a:rPr>
              <a:t> </a:t>
            </a:r>
            <a:endParaRPr lang="en-GB" sz="2000" i="1" dirty="0">
              <a:solidFill>
                <a:schemeClr val="accent5"/>
              </a:solidFill>
            </a:endParaRPr>
          </a:p>
          <a:p>
            <a:pPr marL="0" indent="0">
              <a:buNone/>
            </a:pPr>
            <a:r>
              <a:rPr lang="en-GB" sz="2000" i="1" dirty="0"/>
              <a:t>(RBS 07 October 2019) “Smart technology” </a:t>
            </a:r>
            <a:r>
              <a:rPr lang="en-GB" sz="2000" i="1" dirty="0">
                <a:solidFill>
                  <a:schemeClr val="accent5"/>
                </a:solidFill>
                <a:hlinkClick r:id="rId3">
                  <a:extLst>
                    <a:ext uri="{A12FA001-AC4F-418D-AE19-62706E023703}">
                      <ahyp:hlinkClr xmlns:ahyp="http://schemas.microsoft.com/office/drawing/2018/hyperlinkcolor" val="tx"/>
                    </a:ext>
                  </a:extLst>
                </a:hlinkClick>
              </a:rPr>
              <a:t>https://</a:t>
            </a:r>
            <a:r>
              <a:rPr lang="en-GB" sz="2000" i="1" dirty="0" err="1">
                <a:solidFill>
                  <a:schemeClr val="accent5"/>
                </a:solidFill>
                <a:hlinkClick r:id="rId3">
                  <a:extLst>
                    <a:ext uri="{A12FA001-AC4F-418D-AE19-62706E023703}">
                      <ahyp:hlinkClr xmlns:ahyp="http://schemas.microsoft.com/office/drawing/2018/hyperlinkcolor" val="tx"/>
                    </a:ext>
                  </a:extLst>
                </a:hlinkClick>
              </a:rPr>
              <a:t>www.rbs.com</a:t>
            </a:r>
            <a:r>
              <a:rPr lang="en-GB" sz="2000" i="1" dirty="0">
                <a:solidFill>
                  <a:schemeClr val="accent5"/>
                </a:solidFill>
                <a:hlinkClick r:id="rId3">
                  <a:extLst>
                    <a:ext uri="{A12FA001-AC4F-418D-AE19-62706E023703}">
                      <ahyp:hlinkClr xmlns:ahyp="http://schemas.microsoft.com/office/drawing/2018/hyperlinkcolor" val="tx"/>
                    </a:ext>
                  </a:extLst>
                </a:hlinkClick>
              </a:rPr>
              <a:t>/</a:t>
            </a:r>
            <a:r>
              <a:rPr lang="en-GB" sz="2000" i="1" dirty="0" err="1">
                <a:solidFill>
                  <a:schemeClr val="accent5"/>
                </a:solidFill>
                <a:hlinkClick r:id="rId3">
                  <a:extLst>
                    <a:ext uri="{A12FA001-AC4F-418D-AE19-62706E023703}">
                      <ahyp:hlinkClr xmlns:ahyp="http://schemas.microsoft.com/office/drawing/2018/hyperlinkcolor" val="tx"/>
                    </a:ext>
                  </a:extLst>
                </a:hlinkClick>
              </a:rPr>
              <a:t>rbs</a:t>
            </a:r>
            <a:r>
              <a:rPr lang="en-GB" sz="2000" i="1" dirty="0">
                <a:solidFill>
                  <a:schemeClr val="accent5"/>
                </a:solidFill>
                <a:hlinkClick r:id="rId3">
                  <a:extLst>
                    <a:ext uri="{A12FA001-AC4F-418D-AE19-62706E023703}">
                      <ahyp:hlinkClr xmlns:ahyp="http://schemas.microsoft.com/office/drawing/2018/hyperlinkcolor" val="tx"/>
                    </a:ext>
                  </a:extLst>
                </a:hlinkClick>
              </a:rPr>
              <a:t>/news/2019/10/natwest-first-uk-bank-to-unveil-biometric-credit-card.html</a:t>
            </a:r>
            <a:endParaRPr lang="en-GB" sz="2000" i="1" dirty="0">
              <a:solidFill>
                <a:schemeClr val="accent5"/>
              </a:solidFill>
            </a:endParaRPr>
          </a:p>
          <a:p>
            <a:pPr marL="0" indent="0">
              <a:buNone/>
            </a:pPr>
            <a:r>
              <a:rPr lang="en-GB" sz="2000" i="1" dirty="0"/>
              <a:t>(National Westminster Bank Plc 2019) , “How it works”  </a:t>
            </a:r>
            <a:r>
              <a:rPr lang="en-GB" sz="2000" i="1" dirty="0">
                <a:solidFill>
                  <a:schemeClr val="accent5"/>
                </a:solidFill>
                <a:hlinkClick r:id="rId4">
                  <a:extLst>
                    <a:ext uri="{A12FA001-AC4F-418D-AE19-62706E023703}">
                      <ahyp:hlinkClr xmlns:ahyp="http://schemas.microsoft.com/office/drawing/2018/hyperlinkcolor" val="tx"/>
                    </a:ext>
                  </a:extLst>
                </a:hlinkClick>
              </a:rPr>
              <a:t>https://personal.natwest.com/personal/ways-to-bank/setting-up-apple-pay.html</a:t>
            </a:r>
            <a:r>
              <a:rPr lang="en-GB" sz="2000" i="1" dirty="0">
                <a:solidFill>
                  <a:schemeClr val="accent5"/>
                </a:solidFill>
              </a:rPr>
              <a:t> </a:t>
            </a:r>
          </a:p>
          <a:p>
            <a:pPr marL="0" indent="0">
              <a:buNone/>
            </a:pPr>
            <a:r>
              <a:rPr lang="en-GB" sz="2000" i="1" dirty="0"/>
              <a:t>(National Westminster Bank Plc 2019) , “Smart technology “</a:t>
            </a:r>
            <a:r>
              <a:rPr lang="en-GB" sz="2000" i="1" dirty="0">
                <a:solidFill>
                  <a:schemeClr val="accent5"/>
                </a:solidFill>
                <a:hlinkClick r:id="rId4">
                  <a:extLst>
                    <a:ext uri="{A12FA001-AC4F-418D-AE19-62706E023703}">
                      <ahyp:hlinkClr xmlns:ahyp="http://schemas.microsoft.com/office/drawing/2018/hyperlinkcolor" val="tx"/>
                    </a:ext>
                  </a:extLst>
                </a:hlinkClick>
              </a:rPr>
              <a:t>https://personal.natwest.com/personal/ways-to-bank/setting-up-apple-pay.html</a:t>
            </a:r>
            <a:r>
              <a:rPr lang="en-GB" sz="2000" i="1" dirty="0">
                <a:solidFill>
                  <a:schemeClr val="accent5"/>
                </a:solidFill>
              </a:rPr>
              <a:t> </a:t>
            </a:r>
          </a:p>
          <a:p>
            <a:pPr marL="0" indent="0">
              <a:buNone/>
            </a:pPr>
            <a:r>
              <a:rPr lang="en-GB" sz="2000" dirty="0"/>
              <a:t>(NatWest logo 2019) “all slides”</a:t>
            </a:r>
          </a:p>
          <a:p>
            <a:pPr marL="0" indent="0">
              <a:buNone/>
            </a:pPr>
            <a:r>
              <a:rPr lang="en-GB" sz="2000" dirty="0">
                <a:solidFill>
                  <a:schemeClr val="accent5"/>
                </a:solidFill>
                <a:hlinkClick r:id="rId5">
                  <a:extLst>
                    <a:ext uri="{A12FA001-AC4F-418D-AE19-62706E023703}">
                      <ahyp:hlinkClr xmlns:ahyp="http://schemas.microsoft.com/office/drawing/2018/hyperlinkcolor" val="tx"/>
                    </a:ext>
                  </a:extLst>
                </a:hlinkClick>
              </a:rPr>
              <a:t>https://www.stickpng.com/img/icons-logos-emojis/bank-logos/natwest-logo</a:t>
            </a:r>
            <a:endParaRPr lang="en-GB" sz="2000" dirty="0">
              <a:solidFill>
                <a:schemeClr val="accent5"/>
              </a:solidFill>
            </a:endParaRPr>
          </a:p>
          <a:p>
            <a:pPr marL="0" indent="0">
              <a:buNone/>
            </a:pPr>
            <a:r>
              <a:rPr lang="en-US" sz="2000" dirty="0">
                <a:hlinkClick r:id="rId6"/>
              </a:rPr>
              <a:t>https://www.igniyte.co.uk/in-the-press/e-commerce-is-your-brand-a-target-for-unethical-rivals-as-featured-on-natwest-content-live/natwest-logo-new/</a:t>
            </a:r>
            <a:endParaRPr lang="en-GB" sz="2000" dirty="0">
              <a:solidFill>
                <a:schemeClr val="accent5"/>
              </a:solidFill>
            </a:endParaRPr>
          </a:p>
          <a:p>
            <a:pPr marL="0" indent="0">
              <a:buNone/>
            </a:pPr>
            <a:r>
              <a:rPr lang="en-US" sz="2000" dirty="0">
                <a:solidFill>
                  <a:prstClr val="black"/>
                </a:solidFill>
                <a:latin typeface="TimesNewRomanPSMT"/>
              </a:rPr>
              <a:t>RBS 2016 - </a:t>
            </a:r>
            <a:r>
              <a:rPr lang="en-US" sz="2000" i="1" dirty="0">
                <a:solidFill>
                  <a:prstClr val="black"/>
                </a:solidFill>
                <a:latin typeface="TimesNewRomanPS-ItalicMT"/>
              </a:rPr>
              <a:t>Understanding our Brand - </a:t>
            </a:r>
            <a:r>
              <a:rPr lang="en-US" sz="2000" dirty="0">
                <a:solidFill>
                  <a:prstClr val="black"/>
                </a:solidFill>
                <a:latin typeface="TimesNewRomanPSMT"/>
              </a:rPr>
              <a:t>16 Nov 2016 </a:t>
            </a:r>
            <a:r>
              <a:rPr lang="en-US" sz="2000" u="sng" dirty="0">
                <a:solidFill>
                  <a:prstClr val="black"/>
                </a:solidFill>
                <a:latin typeface="TimesNewRomanPSMT"/>
                <a:hlinkClick r:id="rId7"/>
              </a:rPr>
              <a:t>https://www.rbs.com/rbs/news/2016/11/natwest-_-understanding-our-brands.html </a:t>
            </a:r>
            <a:endParaRPr lang="en-GB" sz="2000" u="sng" dirty="0">
              <a:solidFill>
                <a:prstClr val="black"/>
              </a:solidFill>
              <a:latin typeface="TimesNewRomanPSMT"/>
            </a:endParaRPr>
          </a:p>
          <a:p>
            <a:pPr marL="0" indent="0">
              <a:buNone/>
            </a:pPr>
            <a:endParaRPr lang="en-GB" sz="2000" i="1" dirty="0">
              <a:solidFill>
                <a:schemeClr val="accent5"/>
              </a:solidFill>
            </a:endParaRPr>
          </a:p>
          <a:p>
            <a:pPr marL="0" indent="0">
              <a:buNone/>
            </a:pPr>
            <a:endParaRPr lang="en-US" sz="2000" dirty="0"/>
          </a:p>
        </p:txBody>
      </p:sp>
    </p:spTree>
    <p:extLst>
      <p:ext uri="{BB962C8B-B14F-4D97-AF65-F5344CB8AC3E}">
        <p14:creationId xmlns:p14="http://schemas.microsoft.com/office/powerpoint/2010/main" val="96835013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9A10-91EA-854C-9AFD-37828AECA504}"/>
              </a:ext>
            </a:extLst>
          </p:cNvPr>
          <p:cNvSpPr>
            <a:spLocks noGrp="1"/>
          </p:cNvSpPr>
          <p:nvPr>
            <p:ph type="title"/>
          </p:nvPr>
        </p:nvSpPr>
        <p:spPr/>
        <p:txBody>
          <a:bodyPr>
            <a:normAutofit/>
          </a:bodyPr>
          <a:lstStyle/>
          <a:p>
            <a:r>
              <a:rPr lang="en-GB" sz="2800" dirty="0"/>
              <a:t>References </a:t>
            </a:r>
            <a:endParaRPr lang="en-US" sz="2800" dirty="0"/>
          </a:p>
        </p:txBody>
      </p:sp>
      <p:sp>
        <p:nvSpPr>
          <p:cNvPr id="3" name="Content Placeholder 2">
            <a:extLst>
              <a:ext uri="{FF2B5EF4-FFF2-40B4-BE49-F238E27FC236}">
                <a16:creationId xmlns:a16="http://schemas.microsoft.com/office/drawing/2014/main" id="{0F78A544-C118-2E46-804D-C5BE98B89A55}"/>
              </a:ext>
            </a:extLst>
          </p:cNvPr>
          <p:cNvSpPr>
            <a:spLocks noGrp="1"/>
          </p:cNvSpPr>
          <p:nvPr>
            <p:ph idx="1"/>
          </p:nvPr>
        </p:nvSpPr>
        <p:spPr/>
        <p:txBody>
          <a:bodyPr>
            <a:normAutofit/>
          </a:bodyPr>
          <a:lstStyle/>
          <a:p>
            <a:r>
              <a:rPr lang="en-US" sz="2000" dirty="0">
                <a:solidFill>
                  <a:prstClr val="black"/>
                </a:solidFill>
                <a:latin typeface="TimesNewRomanPSMT"/>
              </a:rPr>
              <a:t>Annual Report and Accounts 2018- </a:t>
            </a:r>
            <a:r>
              <a:rPr lang="en-US" sz="2000" i="1" dirty="0">
                <a:solidFill>
                  <a:prstClr val="black"/>
                </a:solidFill>
                <a:latin typeface="TimesNewRomanPS-ItalicMT"/>
              </a:rPr>
              <a:t>Natwest Market - </a:t>
            </a:r>
            <a:r>
              <a:rPr lang="en-US" sz="2000" i="0" dirty="0">
                <a:solidFill>
                  <a:prstClr val="black"/>
                </a:solidFill>
                <a:latin typeface="TimesNewRomanPSMT"/>
              </a:rPr>
              <a:t>Jan 2018 </a:t>
            </a:r>
            <a:r>
              <a:rPr lang="en-US" sz="2000" i="0" u="sng" dirty="0">
                <a:solidFill>
                  <a:prstClr val="black"/>
                </a:solidFill>
                <a:latin typeface="TimesNewRomanPSMT"/>
                <a:hlinkClick r:id="rId3"/>
              </a:rPr>
              <a:t>https://investors.rbs.com/~/media/Files/R/RBS-IR/understanding-2018/natwest-markets-annual-report-15-02-2019.pdf </a:t>
            </a:r>
            <a:endParaRPr lang="en-GB" sz="2000" i="0" u="sng" dirty="0">
              <a:solidFill>
                <a:prstClr val="black"/>
              </a:solidFill>
              <a:latin typeface="TimesNewRomanPSMT"/>
            </a:endParaRPr>
          </a:p>
          <a:p>
            <a:r>
              <a:rPr lang="en-US" sz="2000" dirty="0">
                <a:solidFill>
                  <a:prstClr val="black"/>
                </a:solidFill>
                <a:latin typeface="TimesNewRomanPSMT"/>
              </a:rPr>
              <a:t>Natwest 2019 -  </a:t>
            </a:r>
            <a:r>
              <a:rPr lang="en-US" sz="2000" i="1" dirty="0">
                <a:solidFill>
                  <a:prstClr val="black"/>
                </a:solidFill>
                <a:latin typeface="TimesNewRomanPS-ItalicMT"/>
              </a:rPr>
              <a:t>Site Map </a:t>
            </a:r>
            <a:r>
              <a:rPr lang="en-US" sz="2000" i="0" dirty="0">
                <a:solidFill>
                  <a:prstClr val="black"/>
                </a:solidFill>
                <a:latin typeface="TimesNewRomanPSMT"/>
              </a:rPr>
              <a:t>2019 </a:t>
            </a:r>
            <a:r>
              <a:rPr lang="en-US" sz="2000" i="0" u="sng" dirty="0">
                <a:solidFill>
                  <a:prstClr val="black"/>
                </a:solidFill>
                <a:latin typeface="TimesNewRomanPSMT"/>
                <a:hlinkClick r:id="rId4"/>
              </a:rPr>
              <a:t>https://personal.natwest.com/personal/site-map.html</a:t>
            </a:r>
            <a:endParaRPr lang="en-US" sz="2000" i="0" u="sng" dirty="0">
              <a:solidFill>
                <a:prstClr val="black"/>
              </a:solidFill>
              <a:latin typeface="TimesNewRomanPSMT"/>
            </a:endParaRPr>
          </a:p>
          <a:p>
            <a:r>
              <a:rPr lang="en-US" altLang="en-US" sz="2000" dirty="0">
                <a:latin typeface="Calibri" panose="020F0502020204030204" pitchFamily="34" charset="0"/>
                <a:ea typeface="Calibri" panose="020F0502020204030204" pitchFamily="34" charset="0"/>
                <a:cs typeface="Times New Roman" panose="02020603050405020304" pitchFamily="18" charset="0"/>
              </a:rPr>
              <a:t>Global Panorama, 2014.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Flickr. </a:t>
            </a:r>
            <a:r>
              <a:rPr lang="en-US" altLang="en-US" sz="20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https://www.flickr.com/photos/121483302@N02/14031043893</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[Accessed 11 December 2019].</a:t>
            </a:r>
            <a:endParaRPr lang="en-GB" altLang="en-US" sz="1200" dirty="0"/>
          </a:p>
          <a:p>
            <a:endParaRPr lang="en-US" sz="2000" i="0" u="sng" dirty="0">
              <a:solidFill>
                <a:prstClr val="black"/>
              </a:solidFill>
              <a:latin typeface="TimesNewRomanPSMT"/>
            </a:endParaRPr>
          </a:p>
          <a:p>
            <a:endParaRPr lang="en-US" sz="2000" i="0" u="sng" dirty="0">
              <a:solidFill>
                <a:prstClr val="black"/>
              </a:solidFill>
              <a:latin typeface="TimesNewRomanPSMT"/>
            </a:endParaRPr>
          </a:p>
          <a:p>
            <a:endParaRPr lang="en-US" sz="2000" dirty="0"/>
          </a:p>
          <a:p>
            <a:endParaRPr lang="en-US" sz="2000" dirty="0"/>
          </a:p>
        </p:txBody>
      </p:sp>
    </p:spTree>
    <p:extLst>
      <p:ext uri="{BB962C8B-B14F-4D97-AF65-F5344CB8AC3E}">
        <p14:creationId xmlns:p14="http://schemas.microsoft.com/office/powerpoint/2010/main" val="16986669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2653</Words>
  <Application>Microsoft Office PowerPoint</Application>
  <PresentationFormat>Widescreen</PresentationFormat>
  <Paragraphs>295</Paragraphs>
  <Slides>21</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Times New Roman</vt:lpstr>
      <vt:lpstr>TimesNewRomanPS-ItalicMT</vt:lpstr>
      <vt:lpstr>TimesNewRomanPSMT</vt:lpstr>
      <vt:lpstr>Wingdings</vt:lpstr>
      <vt:lpstr>Office Theme</vt:lpstr>
      <vt:lpstr>Group 1 Members </vt:lpstr>
      <vt:lpstr>The impact of modern technology in 21st century </vt:lpstr>
      <vt:lpstr>           History </vt:lpstr>
      <vt:lpstr>      Scope/Purpose  </vt:lpstr>
      <vt:lpstr>    Mission &amp; Vision</vt:lpstr>
      <vt:lpstr>Current Status </vt:lpstr>
      <vt:lpstr>Challenges before introducing modern technology </vt:lpstr>
      <vt:lpstr>PowerPoint Presentation</vt:lpstr>
      <vt:lpstr>PowerPoint Presentation</vt:lpstr>
      <vt:lpstr>    How it works </vt:lpstr>
      <vt:lpstr>PowerPoint Presentation</vt:lpstr>
      <vt:lpstr>IMPACT OF MODERN TECHNOLOGY </vt:lpstr>
      <vt:lpstr>Online banking &amp; Mobile App</vt:lpstr>
      <vt:lpstr>Traditional &amp; Modern technology what’s the difference ?</vt:lpstr>
      <vt:lpstr>Importance of modern technology </vt:lpstr>
      <vt:lpstr>The impact of not using modern technology </vt:lpstr>
      <vt:lpstr>Conclusion</vt:lpstr>
      <vt:lpstr>Q&amp;A</vt:lpstr>
      <vt:lpstr>References</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1 Members</dc:title>
  <dc:creator>ACER</dc:creator>
  <cp:lastModifiedBy>Sheikh Ali (1906866)</cp:lastModifiedBy>
  <cp:revision>14</cp:revision>
  <dcterms:created xsi:type="dcterms:W3CDTF">2019-12-09T10:06:56Z</dcterms:created>
  <dcterms:modified xsi:type="dcterms:W3CDTF">2019-12-11T12:57:14Z</dcterms:modified>
</cp:coreProperties>
</file>