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9" r:id="rId2"/>
    <p:sldId id="256" r:id="rId3"/>
    <p:sldId id="257" r:id="rId4"/>
    <p:sldId id="258" r:id="rId5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3C287028-CC48-4B0E-A960-2A76A98F18CE}">
          <p14:sldIdLst>
            <p14:sldId id="259"/>
            <p14:sldId id="256"/>
            <p14:sldId id="257"/>
            <p14:sldId id="25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312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83D23C-C806-445C-973D-6ACA07F42AEF}" v="2040" dt="2022-06-10T08:56:35.363"/>
    <p1510:client id="{74E0874C-941B-421C-A45C-41EB909C9BF6}" v="1258" dt="2022-06-10T11:47:02.231"/>
    <p1510:client id="{89C2EE2A-6569-4F27-8B0A-D69A32955D12}" v="78" dt="2022-06-10T10:02:41.394"/>
    <p1510:client id="{DC1342CD-B183-48D3-B90B-BAAB21011400}" v="2" dt="2022-06-10T10:08:05.7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57" d="100"/>
          <a:sy n="57" d="100"/>
        </p:scale>
        <p:origin x="2405" y="67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074420" y="519853"/>
            <a:ext cx="5554980" cy="2126488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074420" y="2672315"/>
            <a:ext cx="5554980" cy="2531533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pPr/>
              <a:t>6/17/2022</a:t>
            </a:fld>
            <a:endParaRPr lang="en-US" dirty="0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691075" y="2042158"/>
            <a:ext cx="157734" cy="303784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867882" y="1942801"/>
            <a:ext cx="48006" cy="92456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pPr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12168" y="-78"/>
            <a:ext cx="5143500" cy="9906078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3794" y="3756025"/>
            <a:ext cx="4800600" cy="3302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33794" y="1540933"/>
            <a:ext cx="4800600" cy="2180695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pPr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1714500" y="0"/>
            <a:ext cx="57150" cy="9906078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29241" y="4065614"/>
            <a:ext cx="157734" cy="303784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806048" y="3966257"/>
            <a:ext cx="48006" cy="92456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6706" y="396240"/>
            <a:ext cx="5623560" cy="1651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6706" y="2201333"/>
            <a:ext cx="2743200" cy="67360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57066" y="2201333"/>
            <a:ext cx="2743200" cy="67360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pPr/>
              <a:t>6/17/2022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7453819"/>
            <a:ext cx="6172200" cy="1651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474179"/>
            <a:ext cx="3017520" cy="92456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3497580" y="474179"/>
            <a:ext cx="3017520" cy="92456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42900" y="1400152"/>
            <a:ext cx="3017520" cy="59436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97580" y="1400152"/>
            <a:ext cx="3017520" cy="59436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pPr/>
              <a:t>6/17/2022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6706" y="396240"/>
            <a:ext cx="5623560" cy="1651000"/>
          </a:xfrm>
        </p:spPr>
        <p:txBody>
          <a:bodyPr anchor="ctr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pPr/>
              <a:t>6/17/2022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61238" y="0"/>
            <a:ext cx="6096762" cy="9906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pPr/>
              <a:t>6/17/2022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 5"/>
          <p:cNvSpPr/>
          <p:nvPr/>
        </p:nvSpPr>
        <p:spPr bwMode="invGray">
          <a:xfrm>
            <a:off x="761238" y="-78"/>
            <a:ext cx="54864" cy="9906078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13124"/>
            <a:ext cx="2857500" cy="1678517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42900" y="2032282"/>
            <a:ext cx="2857500" cy="1008944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" y="3081868"/>
            <a:ext cx="6115050" cy="57670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pPr/>
              <a:t>6/17/2022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5172" y="1540934"/>
            <a:ext cx="2057400" cy="2861733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pPr/>
              <a:t>6/17/2022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571500" y="1540933"/>
            <a:ext cx="3429000" cy="6604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/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28650" y="1651005"/>
            <a:ext cx="3314700" cy="5076545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297544" y="1378493"/>
            <a:ext cx="514350" cy="295114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3752750" y="1353136"/>
            <a:ext cx="486918" cy="295114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6934200"/>
            <a:ext cx="3314700" cy="1100667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pPr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143500" y="396701"/>
            <a:ext cx="1371600" cy="845220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7250" y="396703"/>
            <a:ext cx="4171950" cy="845220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pPr/>
              <a:t>6/17/2022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611945" y="-1178553"/>
            <a:ext cx="1229165" cy="2367281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26613" y="30482"/>
            <a:ext cx="1276643" cy="2458720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37161" y="1524000"/>
            <a:ext cx="844288" cy="1592679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759655" y="-78"/>
            <a:ext cx="6098345" cy="9906078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076706" y="396699"/>
            <a:ext cx="5623560" cy="1651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076706" y="2091267"/>
            <a:ext cx="5623560" cy="69342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2686050" y="9108017"/>
            <a:ext cx="1600200" cy="687917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764DE79-268F-4C1A-8933-263129D2AF90}" type="datetimeFigureOut">
              <a:rPr lang="en-US" smtClean="0"/>
              <a:pPr/>
              <a:t>6/17/2022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286250" y="9108017"/>
            <a:ext cx="2171700" cy="687917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6460236" y="9108017"/>
            <a:ext cx="342900" cy="687917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Rectangle 14"/>
          <p:cNvSpPr/>
          <p:nvPr/>
        </p:nvSpPr>
        <p:spPr bwMode="invGray">
          <a:xfrm>
            <a:off x="761238" y="-78"/>
            <a:ext cx="54864" cy="9906078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i="1" dirty="0"/>
              <a:t>Module title: Hotel Placement-Food &amp; Beverage Operations</a:t>
            </a:r>
            <a:br>
              <a:rPr lang="en-GB" sz="2400" b="1" i="1" dirty="0"/>
            </a:br>
            <a:r>
              <a:rPr lang="en-GB" sz="2400" b="1" i="1" dirty="0"/>
              <a:t>Module code: BMIH4002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/>
              <a:t>By: </a:t>
            </a:r>
            <a:r>
              <a:rPr lang="en-GB" sz="2400" dirty="0" err="1"/>
              <a:t>Mawa</a:t>
            </a:r>
            <a:r>
              <a:rPr lang="en-GB" sz="2400" dirty="0"/>
              <a:t> Diane </a:t>
            </a:r>
            <a:r>
              <a:rPr lang="en-GB" sz="2400" dirty="0" err="1"/>
              <a:t>Sylla</a:t>
            </a:r>
            <a:r>
              <a:rPr lang="en-GB" sz="2400" dirty="0"/>
              <a:t> </a:t>
            </a:r>
          </a:p>
          <a:p>
            <a:pPr marL="0" indent="0" algn="ctr">
              <a:buNone/>
            </a:pPr>
            <a:r>
              <a:rPr lang="en-GB" sz="2400" dirty="0"/>
              <a:t>ID:2118399</a:t>
            </a:r>
          </a:p>
          <a:p>
            <a:pPr marL="0" indent="0" algn="ctr">
              <a:buNone/>
            </a:pPr>
            <a:r>
              <a:rPr lang="en-GB" sz="2400" dirty="0"/>
              <a:t>Module leader: Lola Villard</a:t>
            </a:r>
          </a:p>
        </p:txBody>
      </p:sp>
    </p:spTree>
    <p:extLst>
      <p:ext uri="{BB962C8B-B14F-4D97-AF65-F5344CB8AC3E}">
        <p14:creationId xmlns:p14="http://schemas.microsoft.com/office/powerpoint/2010/main" val="26924246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992" y="-3393"/>
            <a:ext cx="3252597" cy="1378402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rgbClr val="FF0000"/>
                </a:solidFill>
                <a:latin typeface="Times New Roman"/>
                <a:cs typeface="Calibri Light"/>
              </a:rPr>
              <a:t>                   </a:t>
            </a:r>
            <a:endParaRPr lang="en-US" sz="2400" dirty="0">
              <a:latin typeface="Times New Roman"/>
              <a:cs typeface="Calibri Light"/>
            </a:endParaRPr>
          </a:p>
        </p:txBody>
      </p:sp>
      <p:pic>
        <p:nvPicPr>
          <p:cNvPr id="6" name="Picture 6" descr="Free stock photo of food, party, red wine">
            <a:extLst>
              <a:ext uri="{FF2B5EF4-FFF2-40B4-BE49-F238E27FC236}">
                <a16:creationId xmlns:a16="http://schemas.microsoft.com/office/drawing/2014/main" id="{8EA817BF-188A-E314-6724-0E297BFEEAC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r="685" b="5809"/>
          <a:stretch/>
        </p:blipFill>
        <p:spPr>
          <a:xfrm>
            <a:off x="34556" y="418507"/>
            <a:ext cx="1375580" cy="131695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40ED5BC-753A-3050-5D92-178044483BAD}"/>
              </a:ext>
            </a:extLst>
          </p:cNvPr>
          <p:cNvSpPr txBox="1"/>
          <p:nvPr/>
        </p:nvSpPr>
        <p:spPr>
          <a:xfrm>
            <a:off x="32374" y="35814"/>
            <a:ext cx="13755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 </a:t>
            </a:r>
            <a:r>
              <a:rPr lang="en-US" b="1" dirty="0">
                <a:latin typeface="Calibri"/>
                <a:cs typeface="Calibri"/>
              </a:rPr>
              <a:t>    </a:t>
            </a:r>
            <a:r>
              <a:rPr lang="en-US" b="1" dirty="0">
                <a:solidFill>
                  <a:srgbClr val="FF0000"/>
                </a:solidFill>
                <a:latin typeface="Calibri"/>
                <a:cs typeface="Calibri"/>
              </a:rPr>
              <a:t> </a:t>
            </a:r>
            <a:r>
              <a:rPr lang="en-US" sz="2400" b="1" dirty="0">
                <a:solidFill>
                  <a:srgbClr val="FF0000"/>
                </a:solidFill>
                <a:latin typeface="Calibri"/>
                <a:cs typeface="Calibri"/>
              </a:rPr>
              <a:t>Hotel</a:t>
            </a:r>
            <a:endParaRPr lang="en-US" sz="2400" dirty="0">
              <a:solidFill>
                <a:srgbClr val="FF00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6BEC37E-382E-555D-7A68-D24DE7CF780F}"/>
              </a:ext>
            </a:extLst>
          </p:cNvPr>
          <p:cNvSpPr txBox="1"/>
          <p:nvPr/>
        </p:nvSpPr>
        <p:spPr>
          <a:xfrm>
            <a:off x="-2449" y="1733931"/>
            <a:ext cx="283615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     Trinity</a:t>
            </a:r>
          </a:p>
          <a:p>
            <a:endParaRPr lang="en-US" sz="2400" b="1" dirty="0">
              <a:solidFill>
                <a:srgbClr val="FF0000"/>
              </a:solidFill>
              <a:cs typeface="Calibri"/>
            </a:endParaRPr>
          </a:p>
          <a:p>
            <a:endParaRPr lang="en-US" sz="24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86B9D30-6B1E-FD8F-A4C3-511E3182A361}"/>
              </a:ext>
            </a:extLst>
          </p:cNvPr>
          <p:cNvSpPr txBox="1"/>
          <p:nvPr/>
        </p:nvSpPr>
        <p:spPr>
          <a:xfrm>
            <a:off x="2882264" y="806097"/>
            <a:ext cx="3980135" cy="147424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dirty="0">
                <a:solidFill>
                  <a:srgbClr val="7030A0"/>
                </a:solidFill>
              </a:rPr>
              <a:t>MENU</a:t>
            </a:r>
          </a:p>
          <a:p>
            <a:r>
              <a:rPr lang="en-US" b="1" dirty="0">
                <a:cs typeface="Calibri"/>
              </a:rPr>
              <a:t>Starters</a:t>
            </a:r>
            <a:endParaRPr lang="en-US" dirty="0"/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Cloudy Lemonade  </a:t>
            </a:r>
            <a:r>
              <a:rPr lang="en-US" sz="1600" dirty="0">
                <a:cs typeface="Calibri"/>
              </a:rPr>
              <a:t>  </a:t>
            </a:r>
            <a:r>
              <a:rPr lang="en-US" sz="1400" dirty="0">
                <a:cs typeface="Calibri"/>
              </a:rPr>
              <a:t>                                             </a:t>
            </a:r>
            <a:r>
              <a:rPr lang="en-US" sz="1200" dirty="0">
                <a:cs typeface="Calibri"/>
              </a:rPr>
              <a:t>4.25</a:t>
            </a:r>
          </a:p>
          <a:p>
            <a:r>
              <a:rPr lang="en-US" sz="1200" i="1" dirty="0">
                <a:ea typeface="+mn-lt"/>
                <a:cs typeface="+mn-lt"/>
              </a:rPr>
              <a:t>A traditional drink made fresh every morning containing 22 calories</a:t>
            </a:r>
            <a:endParaRPr lang="en-US" sz="1200" i="1" dirty="0"/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Olives  </a:t>
            </a:r>
            <a:r>
              <a:rPr lang="en-US" sz="14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   </a:t>
            </a:r>
            <a:r>
              <a:rPr lang="en-US" sz="1400" dirty="0">
                <a:cs typeface="Calibri"/>
              </a:rPr>
              <a:t>                                                                   </a:t>
            </a:r>
            <a:r>
              <a:rPr lang="en-US" sz="1200" dirty="0">
                <a:cs typeface="Calibri"/>
              </a:rPr>
              <a:t>   3.25</a:t>
            </a:r>
          </a:p>
          <a:p>
            <a:r>
              <a:rPr lang="en-US" sz="1200" i="1" dirty="0">
                <a:ea typeface="+mn-lt"/>
                <a:cs typeface="+mn-lt"/>
              </a:rPr>
              <a:t>Mixture of Kefalonia olives containing 205 calories </a:t>
            </a:r>
            <a:endParaRPr lang="en-US" sz="1200" i="1" dirty="0"/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Halloumi Fries  </a:t>
            </a:r>
            <a:r>
              <a:rPr lang="en-US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                                          </a:t>
            </a:r>
            <a:r>
              <a:rPr lang="en-US" sz="1400" dirty="0">
                <a:cs typeface="Calibri"/>
              </a:rPr>
              <a:t>5.00</a:t>
            </a:r>
            <a:endParaRPr lang="en-US" dirty="0">
              <a:solidFill>
                <a:srgbClr val="91EAD2"/>
              </a:solidFill>
              <a:cs typeface="Calibri"/>
            </a:endParaRPr>
          </a:p>
          <a:p>
            <a:r>
              <a:rPr lang="en-US" sz="1200" i="1" dirty="0">
                <a:ea typeface="+mn-lt"/>
                <a:cs typeface="+mn-lt"/>
              </a:rPr>
              <a:t>Served with a sweet chili dipping sauce and contains 619 calories</a:t>
            </a:r>
            <a:endParaRPr lang="en-US" sz="1200" i="1" dirty="0">
              <a:cs typeface="Calibri"/>
            </a:endParaRPr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Breaded Garlic Mushrooms </a:t>
            </a:r>
            <a:r>
              <a:rPr lang="en-US" sz="14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  </a:t>
            </a:r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                     </a:t>
            </a:r>
            <a:r>
              <a:rPr lang="en-US" sz="14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 </a:t>
            </a:r>
            <a:r>
              <a:rPr lang="en-US" sz="1400" dirty="0">
                <a:cs typeface="Calibri"/>
              </a:rPr>
              <a:t>5.00</a:t>
            </a:r>
          </a:p>
          <a:p>
            <a:r>
              <a:rPr lang="en-US" sz="1200" i="1" dirty="0">
                <a:ea typeface="+mn-lt"/>
                <a:cs typeface="+mn-lt"/>
              </a:rPr>
              <a:t>Containing aioli 690 calories</a:t>
            </a:r>
            <a:endParaRPr lang="en-US" sz="1200" i="1" dirty="0">
              <a:cs typeface="Calibri"/>
            </a:endParaRPr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Salt and Pepper Calamari                              </a:t>
            </a:r>
            <a:r>
              <a:rPr lang="en-US" sz="1400" dirty="0">
                <a:cs typeface="Calibri"/>
              </a:rPr>
              <a:t>6.50</a:t>
            </a:r>
          </a:p>
          <a:p>
            <a:r>
              <a:rPr lang="en-US" sz="1200" dirty="0">
                <a:ea typeface="+mn-lt"/>
                <a:cs typeface="+mn-lt"/>
              </a:rPr>
              <a:t>Contains aioli 631 calories</a:t>
            </a:r>
            <a:endParaRPr lang="en-US" dirty="0"/>
          </a:p>
          <a:p>
            <a:endParaRPr lang="en-US" sz="1200" dirty="0">
              <a:cs typeface="Calibri"/>
            </a:endParaRPr>
          </a:p>
          <a:p>
            <a:r>
              <a:rPr lang="en-US" b="1" dirty="0">
                <a:cs typeface="Calibri"/>
              </a:rPr>
              <a:t>Mains</a:t>
            </a:r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Fish and Chips    </a:t>
            </a:r>
            <a:r>
              <a:rPr lang="en-US" sz="1600" b="1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                                        </a:t>
            </a:r>
            <a:r>
              <a:rPr lang="en-US" sz="1400" dirty="0">
                <a:cs typeface="Calibri"/>
              </a:rPr>
              <a:t>  12.25</a:t>
            </a:r>
          </a:p>
          <a:p>
            <a:r>
              <a:rPr lang="en-US" sz="1200" i="1" dirty="0">
                <a:ea typeface="+mn-lt"/>
                <a:cs typeface="+mn-lt"/>
              </a:rPr>
              <a:t>Beer-battered Atlantic cod served alongside chunky chips,  mushy peas and garden peas</a:t>
            </a:r>
            <a:endParaRPr lang="en-US" sz="1200" i="1" dirty="0"/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Hunter's Chicken                                          </a:t>
            </a:r>
            <a:r>
              <a:rPr lang="en-US" sz="1400" dirty="0">
                <a:cs typeface="Calibri"/>
              </a:rPr>
              <a:t>12.25</a:t>
            </a:r>
          </a:p>
          <a:p>
            <a:r>
              <a:rPr lang="en-US" sz="1200" i="1" dirty="0">
                <a:ea typeface="+mn-lt"/>
                <a:cs typeface="+mn-lt"/>
              </a:rPr>
              <a:t>Crispy bacon, Smoky BBQ sauce, and melting Cheddar cheese cover grilled chicken breasts. Alongside chips as well as salad on the side</a:t>
            </a:r>
            <a:endParaRPr lang="en-US" sz="1200" i="1" dirty="0"/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Rotisserie Chicken                                      </a:t>
            </a:r>
            <a:r>
              <a:rPr lang="en-US" sz="1600" dirty="0">
                <a:cs typeface="Calibri"/>
              </a:rPr>
              <a:t>  </a:t>
            </a:r>
            <a:r>
              <a:rPr lang="en-US" sz="1400" dirty="0">
                <a:cs typeface="Calibri"/>
              </a:rPr>
              <a:t> 11.45</a:t>
            </a:r>
          </a:p>
          <a:p>
            <a:r>
              <a:rPr lang="en-US" sz="1200" i="1" dirty="0">
                <a:ea typeface="+mn-lt"/>
                <a:cs typeface="+mn-lt"/>
              </a:rPr>
              <a:t>Buttery mash, seasonal greens, and gravy with a half rotisserie chicken</a:t>
            </a:r>
            <a:endParaRPr lang="en-US" sz="1200" i="1" dirty="0"/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Salmon Hollandaise                                     </a:t>
            </a:r>
            <a:r>
              <a:rPr lang="en-US" sz="1400" dirty="0">
                <a:cs typeface="Calibri"/>
              </a:rPr>
              <a:t> 15.25</a:t>
            </a:r>
          </a:p>
          <a:p>
            <a:r>
              <a:rPr lang="en-US" sz="1200" i="1" dirty="0">
                <a:ea typeface="+mn-lt"/>
                <a:cs typeface="+mn-lt"/>
              </a:rPr>
              <a:t>Caramelized butter hollandaise salmon fillet with dill-crusted new potatoes and green beans</a:t>
            </a:r>
            <a:endParaRPr lang="en-US" sz="1200" i="1" dirty="0"/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Goat’s Cheese </a:t>
            </a:r>
            <a:r>
              <a:rPr lang="en-US" sz="16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Lasagne</a:t>
            </a:r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                               </a:t>
            </a:r>
            <a:r>
              <a:rPr lang="en-US" sz="1400" dirty="0">
                <a:solidFill>
                  <a:srgbClr val="000000"/>
                </a:solidFill>
              </a:rPr>
              <a:t> </a:t>
            </a:r>
            <a:r>
              <a:rPr lang="en-US" sz="1400" dirty="0"/>
              <a:t>10.75</a:t>
            </a:r>
            <a:endParaRPr lang="en-US" sz="1400" dirty="0" err="1">
              <a:cs typeface="Calibri"/>
            </a:endParaRPr>
          </a:p>
          <a:p>
            <a:r>
              <a:rPr lang="en-US" sz="1200" i="1" dirty="0">
                <a:ea typeface="+mn-lt"/>
                <a:cs typeface="+mn-lt"/>
              </a:rPr>
              <a:t>Charred peppers, goat's cheese, butternut squash, and spinach With a side salad dressed in vinaigrette and garlic ciabatta</a:t>
            </a:r>
            <a:endParaRPr lang="en-US" i="1" dirty="0"/>
          </a:p>
          <a:p>
            <a:endParaRPr lang="en-US" sz="1200" i="1" dirty="0">
              <a:cs typeface="Calibri"/>
            </a:endParaRPr>
          </a:p>
          <a:p>
            <a:r>
              <a:rPr lang="en-US" b="1" dirty="0">
                <a:cs typeface="Calibri"/>
              </a:rPr>
              <a:t>Side</a:t>
            </a:r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House Salad                                                    </a:t>
            </a:r>
            <a:r>
              <a:rPr lang="en-US" sz="1400" dirty="0">
                <a:cs typeface="Calibri"/>
              </a:rPr>
              <a:t> 2.50</a:t>
            </a:r>
          </a:p>
          <a:p>
            <a:r>
              <a:rPr lang="en-US" sz="1200" i="1" dirty="0">
                <a:cs typeface="Calibri"/>
              </a:rPr>
              <a:t>Contains 41 calories</a:t>
            </a:r>
          </a:p>
          <a:p>
            <a:r>
              <a:rPr lang="en-US" sz="1600" dirty="0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Chili Fries                                                          </a:t>
            </a:r>
            <a:r>
              <a:rPr lang="en-US" sz="1400" dirty="0">
                <a:ea typeface="+mn-lt"/>
                <a:cs typeface="+mn-lt"/>
              </a:rPr>
              <a:t>5.25</a:t>
            </a:r>
            <a:endParaRPr lang="en-US" sz="1600" dirty="0"/>
          </a:p>
          <a:p>
            <a:r>
              <a:rPr lang="en-US" sz="1200" i="1" dirty="0">
                <a:ea typeface="+mn-lt"/>
                <a:cs typeface="+mn-lt"/>
              </a:rPr>
              <a:t>Contains cheese and chili con carne toppings</a:t>
            </a:r>
            <a:endParaRPr lang="en-US" dirty="0">
              <a:ea typeface="+mn-lt"/>
              <a:cs typeface="+mn-lt"/>
            </a:endParaRPr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Bread and Oil                                                   </a:t>
            </a:r>
            <a:r>
              <a:rPr lang="en-US" sz="1400" dirty="0">
                <a:cs typeface="Calibri"/>
              </a:rPr>
              <a:t>2.50</a:t>
            </a:r>
            <a:endParaRPr lang="en-US" sz="1400" dirty="0">
              <a:solidFill>
                <a:srgbClr val="000000"/>
              </a:solidFill>
              <a:cs typeface="Calibri"/>
            </a:endParaRPr>
          </a:p>
          <a:p>
            <a:r>
              <a:rPr lang="en-US" sz="1200" i="1" dirty="0">
                <a:cs typeface="Calibri"/>
              </a:rPr>
              <a:t>Containing 524 calories </a:t>
            </a:r>
            <a:endParaRPr lang="en-US" sz="1400" i="1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endParaRPr lang="en-US" sz="1200" dirty="0">
              <a:cs typeface="Calibri"/>
            </a:endParaRPr>
          </a:p>
          <a:p>
            <a:r>
              <a:rPr lang="en-US" sz="1200" i="1" dirty="0">
                <a:cs typeface="Calibri"/>
              </a:rPr>
              <a:t>  </a:t>
            </a:r>
            <a:r>
              <a:rPr lang="en-US" sz="1200" i="1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                  </a:t>
            </a:r>
            <a:r>
              <a:rPr lang="en-US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                                </a:t>
            </a:r>
          </a:p>
          <a:p>
            <a:endParaRPr lang="en-US" dirty="0">
              <a:solidFill>
                <a:schemeClr val="accent1">
                  <a:lumMod val="40000"/>
                  <a:lumOff val="60000"/>
                </a:schemeClr>
              </a:solidFill>
              <a:cs typeface="Calibri"/>
            </a:endParaRPr>
          </a:p>
          <a:p>
            <a:endParaRPr lang="en-US" sz="1400" dirty="0">
              <a:cs typeface="Calibri"/>
            </a:endParaRPr>
          </a:p>
          <a:p>
            <a:endParaRPr lang="en-US" sz="1400" dirty="0">
              <a:cs typeface="Calibri"/>
            </a:endParaRPr>
          </a:p>
          <a:p>
            <a:endParaRPr lang="en-US" sz="1400" dirty="0">
              <a:cs typeface="Calibri"/>
            </a:endParaRPr>
          </a:p>
          <a:p>
            <a:endParaRPr lang="en-US" b="1" dirty="0">
              <a:cs typeface="Calibri"/>
            </a:endParaRP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1F30AD7-A48C-D20B-1625-865FDCB380CA}"/>
              </a:ext>
            </a:extLst>
          </p:cNvPr>
          <p:cNvCxnSpPr/>
          <p:nvPr/>
        </p:nvCxnSpPr>
        <p:spPr>
          <a:xfrm flipV="1">
            <a:off x="2886355" y="1136510"/>
            <a:ext cx="3977871" cy="7483"/>
          </a:xfrm>
          <a:prstGeom prst="straightConnector1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A picture containing tree, cup, beverage, fruit drink&#10;&#10;Description automatically generated">
            <a:extLst>
              <a:ext uri="{FF2B5EF4-FFF2-40B4-BE49-F238E27FC236}">
                <a16:creationId xmlns:a16="http://schemas.microsoft.com/office/drawing/2014/main" id="{88E579B3-EDC3-B430-75ED-F5F33AECF80D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22" y="2420056"/>
            <a:ext cx="2311154" cy="1424517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184901A-8D68-3DEE-AC3C-CFC3DBC4DA26}"/>
              </a:ext>
            </a:extLst>
          </p:cNvPr>
          <p:cNvCxnSpPr/>
          <p:nvPr/>
        </p:nvCxnSpPr>
        <p:spPr>
          <a:xfrm>
            <a:off x="59290" y="2205565"/>
            <a:ext cx="2494192" cy="0"/>
          </a:xfrm>
          <a:prstGeom prst="straightConnector1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8DEAEBE-07F7-5918-E2CD-02EA6719F2B9}"/>
              </a:ext>
            </a:extLst>
          </p:cNvPr>
          <p:cNvCxnSpPr/>
          <p:nvPr/>
        </p:nvCxnSpPr>
        <p:spPr>
          <a:xfrm flipV="1">
            <a:off x="2879352" y="1394533"/>
            <a:ext cx="3942810" cy="27514"/>
          </a:xfrm>
          <a:prstGeom prst="straightConnector1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2">
            <a:extLst>
              <a:ext uri="{FF2B5EF4-FFF2-40B4-BE49-F238E27FC236}">
                <a16:creationId xmlns:a16="http://schemas.microsoft.com/office/drawing/2014/main" id="{8448EE8F-324B-7F93-EFFD-EA8AADFDCC96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-6347" y="3930226"/>
            <a:ext cx="2311155" cy="1825413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4CCCA8B4-5ADF-24F0-EBDE-AE6673D3AA67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-6348" y="5862919"/>
            <a:ext cx="2311156" cy="1738984"/>
          </a:xfrm>
          <a:prstGeom prst="rect">
            <a:avLst/>
          </a:prstGeom>
        </p:spPr>
      </p:pic>
      <p:pic>
        <p:nvPicPr>
          <p:cNvPr id="14" name="Picture 15" descr="A plate of food&#10;&#10;Description automatically generated">
            <a:extLst>
              <a:ext uri="{FF2B5EF4-FFF2-40B4-BE49-F238E27FC236}">
                <a16:creationId xmlns:a16="http://schemas.microsoft.com/office/drawing/2014/main" id="{3F03B902-B5D5-5814-75CE-3527844F448A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-15516" y="7744178"/>
            <a:ext cx="2347829" cy="1828800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B743E27D-AED1-D5D3-8530-0E8FA47BF054}"/>
              </a:ext>
            </a:extLst>
          </p:cNvPr>
          <p:cNvCxnSpPr>
            <a:cxnSpLocks/>
          </p:cNvCxnSpPr>
          <p:nvPr/>
        </p:nvCxnSpPr>
        <p:spPr>
          <a:xfrm flipV="1">
            <a:off x="2919947" y="8392585"/>
            <a:ext cx="3860292" cy="18343"/>
          </a:xfrm>
          <a:prstGeom prst="straightConnector1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0">
            <a:extLst>
              <a:ext uri="{FF2B5EF4-FFF2-40B4-BE49-F238E27FC236}">
                <a16:creationId xmlns:a16="http://schemas.microsoft.com/office/drawing/2014/main" id="{AA32E361-8CAB-F3E0-9565-23D7B533A9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4762" y="10295"/>
            <a:ext cx="1876425" cy="1070729"/>
          </a:xfr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F4BCDD09-375F-0BA0-D81B-E1DBE381FF92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28850" y="0"/>
            <a:ext cx="2076450" cy="1066800"/>
          </a:xfrm>
          <a:prstGeom prst="rect">
            <a:avLst/>
          </a:prstGeom>
        </p:spPr>
      </p:pic>
      <p:pic>
        <p:nvPicPr>
          <p:cNvPr id="12" name="Picture 12" descr="A picture containing food, close&#10;&#10;Description automatically generated">
            <a:extLst>
              <a:ext uri="{FF2B5EF4-FFF2-40B4-BE49-F238E27FC236}">
                <a16:creationId xmlns:a16="http://schemas.microsoft.com/office/drawing/2014/main" id="{9F109FA8-E40C-0E62-B021-7DD19EE9B7D9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95800" y="2241"/>
            <a:ext cx="2362200" cy="102421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BB90EE5-C677-F3A1-3D3F-6E1BEB013161}"/>
              </a:ext>
            </a:extLst>
          </p:cNvPr>
          <p:cNvSpPr txBox="1"/>
          <p:nvPr/>
        </p:nvSpPr>
        <p:spPr>
          <a:xfrm>
            <a:off x="0" y="1061885"/>
            <a:ext cx="368487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dirty="0">
                <a:cs typeface="Calibri"/>
              </a:rPr>
              <a:t>Desert</a:t>
            </a:r>
            <a:endParaRPr lang="en-US" dirty="0"/>
          </a:p>
          <a:p>
            <a:endParaRPr lang="en-US" sz="1400" dirty="0">
              <a:cs typeface="Calibri"/>
            </a:endParaRP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C3C327A-52CA-D7AC-C0D3-A85FD2CAF379}"/>
              </a:ext>
            </a:extLst>
          </p:cNvPr>
          <p:cNvCxnSpPr/>
          <p:nvPr/>
        </p:nvCxnSpPr>
        <p:spPr>
          <a:xfrm flipV="1">
            <a:off x="-42327" y="1353610"/>
            <a:ext cx="2745867" cy="18343"/>
          </a:xfrm>
          <a:prstGeom prst="straightConnector1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4C4820BF-DC69-4EA9-F195-CD155AF588FC}"/>
              </a:ext>
            </a:extLst>
          </p:cNvPr>
          <p:cNvSpPr txBox="1"/>
          <p:nvPr/>
        </p:nvSpPr>
        <p:spPr>
          <a:xfrm>
            <a:off x="3733800" y="1181100"/>
            <a:ext cx="21907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Soft Drinks</a:t>
            </a:r>
          </a:p>
          <a:p>
            <a:endParaRPr lang="en-US" b="1" dirty="0">
              <a:cs typeface="Calibri"/>
            </a:endParaRPr>
          </a:p>
          <a:p>
            <a:endParaRPr lang="en-US" b="1" dirty="0">
              <a:cs typeface="Calibri"/>
            </a:endParaRP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B20B6F4F-F7D6-B383-0619-C06A94C42379}"/>
              </a:ext>
            </a:extLst>
          </p:cNvPr>
          <p:cNvCxnSpPr>
            <a:cxnSpLocks/>
          </p:cNvCxnSpPr>
          <p:nvPr/>
        </p:nvCxnSpPr>
        <p:spPr>
          <a:xfrm flipV="1">
            <a:off x="3805772" y="1429809"/>
            <a:ext cx="3050667" cy="56443"/>
          </a:xfrm>
          <a:prstGeom prst="straightConnector1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5C5930F4-3550-CA52-A09C-5AFA1D40B9A0}"/>
              </a:ext>
            </a:extLst>
          </p:cNvPr>
          <p:cNvSpPr txBox="1"/>
          <p:nvPr/>
        </p:nvSpPr>
        <p:spPr>
          <a:xfrm>
            <a:off x="3667125" y="1467803"/>
            <a:ext cx="3162300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Sparkling Water 250 ML </a:t>
            </a:r>
            <a:r>
              <a:rPr lang="en-US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    </a:t>
            </a:r>
            <a:r>
              <a:rPr lang="en-US" sz="14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 </a:t>
            </a:r>
            <a:r>
              <a:rPr lang="en-US" sz="1400" dirty="0">
                <a:solidFill>
                  <a:srgbClr val="000000"/>
                </a:solidFill>
                <a:cs typeface="Calibri"/>
              </a:rPr>
              <a:t> </a:t>
            </a:r>
            <a:r>
              <a:rPr lang="en-US" sz="1400" dirty="0">
                <a:cs typeface="Calibri"/>
              </a:rPr>
              <a:t>4.00</a:t>
            </a:r>
            <a:endParaRPr lang="en-US" sz="1400">
              <a:cs typeface="Calibri" panose="020F0502020204030204"/>
            </a:endParaRPr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Soda 250ML</a:t>
            </a:r>
            <a:r>
              <a:rPr lang="en-US" sz="1600" dirty="0">
                <a:solidFill>
                  <a:srgbClr val="000000"/>
                </a:solidFill>
                <a:cs typeface="Calibri"/>
              </a:rPr>
              <a:t>  </a:t>
            </a:r>
            <a:r>
              <a:rPr lang="en-US" sz="1600" dirty="0">
                <a:cs typeface="Calibri"/>
              </a:rPr>
              <a:t>                          </a:t>
            </a:r>
            <a:r>
              <a:rPr lang="en-US" sz="1400" dirty="0">
                <a:cs typeface="Calibri"/>
              </a:rPr>
              <a:t>3.25</a:t>
            </a:r>
            <a:endParaRPr lang="en-US" dirty="0"/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Still Water 250 ML</a:t>
            </a:r>
            <a:r>
              <a:rPr lang="en-US" sz="1600" dirty="0">
                <a:cs typeface="Calibri"/>
              </a:rPr>
              <a:t>                </a:t>
            </a:r>
            <a:r>
              <a:rPr lang="en-US" sz="1400" dirty="0">
                <a:cs typeface="Calibri"/>
              </a:rPr>
              <a:t> 3.00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D52A112-F924-0AB0-1B95-8293F593EAF7}"/>
              </a:ext>
            </a:extLst>
          </p:cNvPr>
          <p:cNvSpPr txBox="1"/>
          <p:nvPr/>
        </p:nvSpPr>
        <p:spPr>
          <a:xfrm>
            <a:off x="0" y="1465660"/>
            <a:ext cx="32766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Melting Chocolate Dome      </a:t>
            </a:r>
            <a:r>
              <a:rPr lang="en-US" sz="1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 </a:t>
            </a:r>
            <a:r>
              <a:rPr lang="en-US" sz="1400" dirty="0"/>
              <a:t>7.50</a:t>
            </a:r>
            <a:endParaRPr lang="en-US" sz="1400" dirty="0">
              <a:cs typeface="Calibri"/>
            </a:endParaRPr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Apple and Pear Crumble        </a:t>
            </a:r>
            <a:r>
              <a:rPr lang="en-US" sz="1400" dirty="0">
                <a:cs typeface="Calibri"/>
              </a:rPr>
              <a:t>5.00</a:t>
            </a:r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Vanilla Cheesecake  </a:t>
            </a:r>
            <a:r>
              <a:rPr lang="en-US" sz="1600" dirty="0">
                <a:cs typeface="Calibri"/>
              </a:rPr>
              <a:t>                </a:t>
            </a:r>
            <a:r>
              <a:rPr lang="en-US" sz="1400" dirty="0">
                <a:cs typeface="Calibri"/>
              </a:rPr>
              <a:t>6.50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1A9FB81-649F-EB57-4DBE-06672B5D2567}"/>
              </a:ext>
            </a:extLst>
          </p:cNvPr>
          <p:cNvSpPr txBox="1"/>
          <p:nvPr/>
        </p:nvSpPr>
        <p:spPr>
          <a:xfrm>
            <a:off x="-28575" y="2543175"/>
            <a:ext cx="67818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cs typeface="Calibri"/>
              </a:rPr>
              <a:t>Recommended Dishes Alongside a Wine</a:t>
            </a:r>
          </a:p>
          <a:p>
            <a:endParaRPr lang="en-US" b="1" dirty="0">
              <a:cs typeface="Calibri"/>
            </a:endParaRP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F35FBB00-3319-76F7-66BA-BAF1BDAC4293}"/>
              </a:ext>
            </a:extLst>
          </p:cNvPr>
          <p:cNvCxnSpPr/>
          <p:nvPr/>
        </p:nvCxnSpPr>
        <p:spPr>
          <a:xfrm flipV="1">
            <a:off x="100548" y="2829985"/>
            <a:ext cx="6727317" cy="46918"/>
          </a:xfrm>
          <a:prstGeom prst="straightConnector1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8BD0BA12-57A6-09F7-1F02-1246B2535071}"/>
              </a:ext>
            </a:extLst>
          </p:cNvPr>
          <p:cNvSpPr txBox="1"/>
          <p:nvPr/>
        </p:nvSpPr>
        <p:spPr>
          <a:xfrm>
            <a:off x="28575" y="2924175"/>
            <a:ext cx="4086225" cy="23391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cs typeface="Calibri"/>
              </a:rPr>
              <a:t>Oyster served with </a:t>
            </a:r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Sauvignon Blanc         </a:t>
            </a:r>
            <a:r>
              <a:rPr lang="en-US" sz="1400" dirty="0">
                <a:ea typeface="+mn-lt"/>
                <a:cs typeface="+mn-lt"/>
              </a:rPr>
              <a:t>13.50</a:t>
            </a:r>
            <a:endParaRPr lang="en-US" sz="1600" dirty="0">
              <a:solidFill>
                <a:srgbClr val="91EAD2"/>
              </a:solidFill>
              <a:ea typeface="+mn-lt"/>
              <a:cs typeface="+mn-lt"/>
            </a:endParaRPr>
          </a:p>
          <a:p>
            <a:endParaRPr lang="en-US" sz="1400" dirty="0">
              <a:ea typeface="+mn-lt"/>
              <a:cs typeface="+mn-lt"/>
            </a:endParaRPr>
          </a:p>
          <a:p>
            <a:endParaRPr lang="en-US" sz="1400" dirty="0">
              <a:ea typeface="+mn-lt"/>
              <a:cs typeface="+mn-lt"/>
            </a:endParaRPr>
          </a:p>
          <a:p>
            <a:endParaRPr lang="en-US" sz="1400" dirty="0">
              <a:ea typeface="+mn-lt"/>
              <a:cs typeface="+mn-lt"/>
            </a:endParaRPr>
          </a:p>
          <a:p>
            <a:endParaRPr lang="en-US" sz="1400" dirty="0">
              <a:ea typeface="+mn-lt"/>
              <a:cs typeface="+mn-lt"/>
            </a:endParaRPr>
          </a:p>
          <a:p>
            <a:endParaRPr lang="en-US" sz="1400" dirty="0">
              <a:ea typeface="+mn-lt"/>
              <a:cs typeface="+mn-lt"/>
            </a:endParaRPr>
          </a:p>
          <a:p>
            <a:endParaRPr lang="en-US" sz="1400" dirty="0">
              <a:ea typeface="+mn-lt"/>
              <a:cs typeface="+mn-lt"/>
            </a:endParaRPr>
          </a:p>
          <a:p>
            <a:endParaRPr lang="en-US" sz="1400" dirty="0">
              <a:ea typeface="+mn-lt"/>
              <a:cs typeface="+mn-lt"/>
            </a:endParaRPr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Salmon Served with White Rioja</a:t>
            </a:r>
            <a:r>
              <a:rPr lang="en-US" sz="1400" dirty="0">
                <a:solidFill>
                  <a:srgbClr val="000000"/>
                </a:solidFill>
                <a:ea typeface="+mn-lt"/>
                <a:cs typeface="+mn-lt"/>
              </a:rPr>
              <a:t>                     14.25</a:t>
            </a:r>
            <a:endParaRPr lang="en-US" sz="1600" dirty="0">
              <a:solidFill>
                <a:schemeClr val="accent1">
                  <a:lumMod val="40000"/>
                  <a:lumOff val="60000"/>
                </a:schemeClr>
              </a:solidFill>
              <a:ea typeface="+mn-lt"/>
              <a:cs typeface="+mn-lt"/>
            </a:endParaRPr>
          </a:p>
          <a:p>
            <a:r>
              <a:rPr lang="en-US" sz="1600" dirty="0">
                <a:solidFill>
                  <a:schemeClr val="accent1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             </a:t>
            </a:r>
            <a:endParaRPr lang="en-US" sz="1600">
              <a:solidFill>
                <a:schemeClr val="accent1">
                  <a:lumMod val="40000"/>
                  <a:lumOff val="60000"/>
                </a:schemeClr>
              </a:solidFill>
              <a:cs typeface="Calibri"/>
            </a:endParaRPr>
          </a:p>
        </p:txBody>
      </p:sp>
      <p:pic>
        <p:nvPicPr>
          <p:cNvPr id="24" name="Picture 24">
            <a:extLst>
              <a:ext uri="{FF2B5EF4-FFF2-40B4-BE49-F238E27FC236}">
                <a16:creationId xmlns:a16="http://schemas.microsoft.com/office/drawing/2014/main" id="{2357A7EA-EA0A-C1E2-019D-E0BD4032B7F3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33350" y="3219450"/>
            <a:ext cx="2247900" cy="1295400"/>
          </a:xfrm>
          <a:prstGeom prst="rect">
            <a:avLst/>
          </a:prstGeom>
        </p:spPr>
      </p:pic>
      <p:pic>
        <p:nvPicPr>
          <p:cNvPr id="25" name="Picture 25">
            <a:extLst>
              <a:ext uri="{FF2B5EF4-FFF2-40B4-BE49-F238E27FC236}">
                <a16:creationId xmlns:a16="http://schemas.microsoft.com/office/drawing/2014/main" id="{59F9ED43-B6D5-7B5F-B0ED-4DC90DF858F2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5250" y="4953000"/>
            <a:ext cx="2333625" cy="12382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3FB81429-6C6D-244E-B9AE-285F1BC78D14}"/>
              </a:ext>
            </a:extLst>
          </p:cNvPr>
          <p:cNvSpPr txBox="1"/>
          <p:nvPr/>
        </p:nvSpPr>
        <p:spPr>
          <a:xfrm>
            <a:off x="4267200" y="3009900"/>
            <a:ext cx="2562225" cy="25662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NOTE</a:t>
            </a:r>
          </a:p>
          <a:p>
            <a:r>
              <a:rPr lang="en-US" dirty="0">
                <a:ea typeface="+mn-lt"/>
                <a:cs typeface="+mn-lt"/>
              </a:rPr>
              <a:t>THE FOOD WE SERVE MAY NOT BE ALLERGEN FREE. INCASE YOU HAVE ANY FOOD ALLERGY OR INTOLERANCE, KINDLY INFORM THE HOTEL'S STAFF BEFORE MAKING AN ORDER.</a:t>
            </a:r>
            <a:endParaRPr lang="en-US" dirty="0">
              <a:cs typeface="Calibri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B8C01A4-DA04-EBA1-6B31-F4C4D1802996}"/>
              </a:ext>
            </a:extLst>
          </p:cNvPr>
          <p:cNvSpPr txBox="1"/>
          <p:nvPr/>
        </p:nvSpPr>
        <p:spPr>
          <a:xfrm>
            <a:off x="933450" y="6819900"/>
            <a:ext cx="426720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Location</a:t>
            </a:r>
            <a:r>
              <a:rPr lang="en-US" dirty="0">
                <a:ea typeface="+mn-lt"/>
                <a:cs typeface="+mn-lt"/>
              </a:rPr>
              <a:t>: 34th street Swansea, South Wales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Opening and Closing Time</a:t>
            </a:r>
            <a:r>
              <a:rPr lang="en-US" dirty="0">
                <a:ea typeface="+mn-lt"/>
                <a:cs typeface="+mn-lt"/>
              </a:rPr>
              <a:t>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Monday to Friday 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8am-10pm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Saturday and Sunday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10am-7pm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Delivery only</a:t>
            </a:r>
            <a:endParaRPr lang="en-US" b="1">
              <a:cs typeface="Calibri"/>
            </a:endParaRPr>
          </a:p>
          <a:p>
            <a:r>
              <a:rPr lang="en-US" b="1" dirty="0">
                <a:ea typeface="+mn-lt"/>
                <a:cs typeface="+mn-lt"/>
              </a:rPr>
              <a:t>Pay cash on delivery</a:t>
            </a:r>
            <a:endParaRPr lang="en-US" b="1" dirty="0"/>
          </a:p>
          <a:p>
            <a:r>
              <a:rPr lang="en-US" dirty="0">
                <a:cs typeface="Calibri"/>
              </a:rPr>
              <a:t>To place an order or an enquiry, contact: 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b="1" dirty="0">
                <a:ea typeface="+mn-lt"/>
                <a:cs typeface="+mn-lt"/>
              </a:rPr>
              <a:t>03455 78 01 01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62277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8F8E5-71DC-23D5-A3AB-9981035BF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762" y="32105"/>
            <a:ext cx="6391275" cy="257352"/>
          </a:xfrm>
        </p:spPr>
        <p:txBody>
          <a:bodyPr>
            <a:noAutofit/>
          </a:bodyPr>
          <a:lstStyle/>
          <a:p>
            <a:r>
              <a:rPr lang="en-US" sz="1800" b="1" dirty="0">
                <a:latin typeface="Calibri"/>
                <a:cs typeface="Calibri Light"/>
              </a:rPr>
              <a:t>References</a:t>
            </a:r>
            <a:endParaRPr lang="en-US" sz="1800" b="1" dirty="0">
              <a:latin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B6CAB-C301-A210-39D5-9FF966BF32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762" y="293864"/>
            <a:ext cx="6562725" cy="859031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1800" dirty="0"/>
              <a:t>Cousins, J. (2020) Food and beverage service. 10th edition. Suzanne. Weekes (ed.). London: Hodder Education Group.</a:t>
            </a:r>
            <a:r>
              <a:rPr lang="en-US" sz="1800" dirty="0"/>
              <a:t> </a:t>
            </a:r>
            <a:endParaRPr lang="en-US" sz="1800">
              <a:cs typeface="Calibri"/>
            </a:endParaRPr>
          </a:p>
          <a:p>
            <a:pPr>
              <a:lnSpc>
                <a:spcPct val="150000"/>
              </a:lnSpc>
              <a:buNone/>
            </a:pPr>
            <a:r>
              <a:rPr lang="en-GB" sz="1800" dirty="0"/>
              <a:t>Fallon, M. &amp; Rutherford, D. (2010) Hotel Management and Operations, Pearson, London</a:t>
            </a:r>
            <a:r>
              <a:rPr lang="en-US" sz="1800" dirty="0"/>
              <a:t> </a:t>
            </a:r>
            <a:endParaRPr lang="en-US" sz="1800">
              <a:cs typeface="Calibri"/>
            </a:endParaRPr>
          </a:p>
          <a:p>
            <a:pPr>
              <a:lnSpc>
                <a:spcPct val="150000"/>
              </a:lnSpc>
              <a:buNone/>
            </a:pPr>
            <a:r>
              <a:rPr lang="en-GB" sz="1800" dirty="0"/>
              <a:t>Gower Inn. (2022). Hunters Chicken with Sweet Potato Fries.</a:t>
            </a:r>
            <a:r>
              <a:rPr lang="en-US" sz="1800" dirty="0"/>
              <a:t> </a:t>
            </a:r>
            <a:endParaRPr lang="en-US" sz="1800">
              <a:cs typeface="Calibri"/>
            </a:endParaRPr>
          </a:p>
          <a:p>
            <a:pPr>
              <a:lnSpc>
                <a:spcPct val="150000"/>
              </a:lnSpc>
              <a:buNone/>
            </a:pPr>
            <a:r>
              <a:rPr lang="en-US" sz="1800" dirty="0"/>
              <a:t>Holly’s Pantry. (2013). Homemade Cloudy Lemonade </a:t>
            </a:r>
            <a:endParaRPr lang="en-US" sz="1800">
              <a:cs typeface="Calibri"/>
            </a:endParaRPr>
          </a:p>
          <a:p>
            <a:pPr>
              <a:lnSpc>
                <a:spcPct val="150000"/>
              </a:lnSpc>
              <a:buNone/>
            </a:pPr>
            <a:r>
              <a:rPr lang="en-US" sz="1800" dirty="0"/>
              <a:t>Mary Dillwyn. (2022). Menus. Marston’s </a:t>
            </a:r>
            <a:endParaRPr lang="en-US" sz="1800">
              <a:cs typeface="Calibri"/>
            </a:endParaRPr>
          </a:p>
          <a:p>
            <a:pPr>
              <a:lnSpc>
                <a:spcPct val="150000"/>
              </a:lnSpc>
              <a:buNone/>
            </a:pPr>
            <a:r>
              <a:rPr lang="en-US" sz="1800" dirty="0"/>
              <a:t>Yasmine </a:t>
            </a:r>
            <a:r>
              <a:rPr lang="en-US" sz="1800" dirty="0" err="1"/>
              <a:t>Motarjemi</a:t>
            </a:r>
            <a:r>
              <a:rPr lang="en-US" sz="1800" dirty="0"/>
              <a:t>, H.L. (2014) Food safety management : a practical guide for the food industry . Illustrated edition. Yasmine. </a:t>
            </a:r>
            <a:r>
              <a:rPr lang="en-US" sz="1800" dirty="0" err="1"/>
              <a:t>Motarjemi</a:t>
            </a:r>
            <a:r>
              <a:rPr lang="en-US" sz="1800" dirty="0"/>
              <a:t> &amp; H. L. M. </a:t>
            </a:r>
            <a:r>
              <a:rPr lang="en-US" sz="1800" dirty="0" err="1"/>
              <a:t>Lelieveld</a:t>
            </a:r>
            <a:r>
              <a:rPr lang="en-US" sz="1800" dirty="0"/>
              <a:t> (eds.). Amsterdam: Academic Press </a:t>
            </a:r>
            <a:endParaRPr lang="en-US" sz="1800">
              <a:cs typeface="Calibri"/>
            </a:endParaRPr>
          </a:p>
          <a:p>
            <a:pPr marL="0" indent="-457200">
              <a:lnSpc>
                <a:spcPct val="150000"/>
              </a:lnSpc>
              <a:buNone/>
            </a:pPr>
            <a:r>
              <a:rPr lang="en-US" sz="1800" dirty="0"/>
              <a:t>Zutshi, A. (2019) How to develop well-informed and assured teams to embed food safety compliance in the UK catering and hospitality industry. Perspectives in public health. [Online] 139 (6), 294–295. Available from: doi:10.1177/1757913919872783.</a:t>
            </a:r>
            <a:endParaRPr lang="en-US" sz="1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908553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36</TotalTime>
  <Words>500</Words>
  <Application>Microsoft Office PowerPoint</Application>
  <PresentationFormat>A4 Paper (210x297 mm)</PresentationFormat>
  <Paragraphs>84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Calibri</vt:lpstr>
      <vt:lpstr>Gill Sans MT</vt:lpstr>
      <vt:lpstr>Times New Roman</vt:lpstr>
      <vt:lpstr>Verdana</vt:lpstr>
      <vt:lpstr>Wingdings 2</vt:lpstr>
      <vt:lpstr>Solstice</vt:lpstr>
      <vt:lpstr>Module title: Hotel Placement-Food &amp; Beverage Operations Module code: BMIH4002</vt:lpstr>
      <vt:lpstr>                   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Everybody</dc:creator>
  <cp:lastModifiedBy>Rose Najib</cp:lastModifiedBy>
  <cp:revision>871</cp:revision>
  <dcterms:created xsi:type="dcterms:W3CDTF">2022-06-10T05:42:26Z</dcterms:created>
  <dcterms:modified xsi:type="dcterms:W3CDTF">2022-06-17T16:05:20Z</dcterms:modified>
</cp:coreProperties>
</file>