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78" r:id="rId3"/>
    <p:sldId id="279" r:id="rId4"/>
    <p:sldId id="280" r:id="rId5"/>
    <p:sldId id="281" r:id="rId6"/>
    <p:sldId id="282" r:id="rId7"/>
    <p:sldId id="283" r:id="rId8"/>
    <p:sldId id="284" r:id="rId9"/>
    <p:sldId id="285" r:id="rId10"/>
    <p:sldId id="286" r:id="rId11"/>
    <p:sldId id="287" r:id="rId12"/>
    <p:sldId id="289" r:id="rId13"/>
    <p:sldId id="290" r:id="rId14"/>
    <p:sldId id="291" r:id="rId15"/>
    <p:sldId id="29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9" d="100"/>
          <a:sy n="109" d="100"/>
        </p:scale>
        <p:origin x="67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01/07/2022</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69733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01/07/2022</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1917246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01/07/2022</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1807788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01/07/2022</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270350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01/07/2022</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425379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01/07/2022</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2795224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01/07/2022</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47700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01/07/2022</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4089321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01/07/2022</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306365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01/07/2022</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3388279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01/07/2022</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584539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01/07/2022</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945635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evelopingchild.harvard.edu/resources/three-core-concepts-in-early-developm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1D73AD8-B084-3106-1820-3597ECE4033F}"/>
              </a:ext>
            </a:extLst>
          </p:cNvPr>
          <p:cNvSpPr>
            <a:spLocks noGrp="1"/>
          </p:cNvSpPr>
          <p:nvPr>
            <p:ph type="ctrTitle"/>
          </p:nvPr>
        </p:nvSpPr>
        <p:spPr>
          <a:xfrm>
            <a:off x="1160585" y="136524"/>
            <a:ext cx="10550768" cy="3758468"/>
          </a:xfrm>
        </p:spPr>
        <p:txBody>
          <a:bodyPr/>
          <a:lstStyle/>
          <a:p>
            <a:pPr eaLnBrk="1" hangingPunct="1"/>
            <a:r>
              <a:rPr lang="en-GB" altLang="en-US" sz="4000" b="1" dirty="0">
                <a:cs typeface="Arial" panose="020B0604020202020204" pitchFamily="34" charset="0"/>
              </a:rPr>
              <a:t>Children, Young People and Families </a:t>
            </a:r>
            <a:br>
              <a:rPr lang="en-GB" altLang="en-US" sz="4000" b="1" dirty="0">
                <a:cs typeface="Arial" panose="020B0604020202020204" pitchFamily="34" charset="0"/>
              </a:rPr>
            </a:br>
            <a:r>
              <a:rPr lang="en-GB" altLang="en-US" sz="4000" b="1" dirty="0">
                <a:cs typeface="Arial" panose="020B0604020202020204" pitchFamily="34" charset="0"/>
              </a:rPr>
              <a:t>(BMHP5004_LON)</a:t>
            </a:r>
          </a:p>
        </p:txBody>
      </p:sp>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2250831" y="3099533"/>
            <a:ext cx="8053754" cy="3758468"/>
          </a:xfrm>
        </p:spPr>
        <p:txBody>
          <a:bodyPr/>
          <a:lstStyle/>
          <a:p>
            <a:pPr eaLnBrk="1" hangingPunct="1"/>
            <a:r>
              <a:rPr lang="en-GB" altLang="en-US" sz="4400" b="1" dirty="0">
                <a:solidFill>
                  <a:schemeClr val="bg1"/>
                </a:solidFill>
              </a:rPr>
              <a:t>Week 4</a:t>
            </a:r>
          </a:p>
          <a:p>
            <a:pPr eaLnBrk="1" hangingPunct="1"/>
            <a:r>
              <a:rPr lang="en-GB" altLang="en-US" sz="4400" b="1" dirty="0">
                <a:solidFill>
                  <a:schemeClr val="bg1"/>
                </a:solidFill>
              </a:rPr>
              <a:t>The emergence of child development </a:t>
            </a:r>
          </a:p>
          <a:p>
            <a:pPr eaLnBrk="1" hangingPunct="1"/>
            <a:r>
              <a:rPr lang="en-GB" altLang="en-US" sz="3600" b="1" dirty="0">
                <a:solidFill>
                  <a:schemeClr val="bg1"/>
                </a:solidFill>
              </a:rPr>
              <a:t> </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01/07/2022</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541A-A71F-6C7A-F2DE-9EAA64210D86}"/>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74B0E775-0901-8537-C822-7AB460A7A6C4}"/>
              </a:ext>
            </a:extLst>
          </p:cNvPr>
          <p:cNvSpPr>
            <a:spLocks noGrp="1"/>
          </p:cNvSpPr>
          <p:nvPr>
            <p:ph idx="1"/>
          </p:nvPr>
        </p:nvSpPr>
        <p:spPr/>
        <p:txBody>
          <a:bodyPr/>
          <a:lstStyle/>
          <a:p>
            <a:r>
              <a:rPr lang="en-GB" dirty="0"/>
              <a:t>Discuss and analyse how the emergence of child development is a factor that has contributed to the current social construction of childhood. </a:t>
            </a:r>
          </a:p>
          <a:p>
            <a:r>
              <a:rPr lang="en-GB" dirty="0"/>
              <a:t>Evaluate the role of science in understanding the importance of early childhood experiences and their impact on Lifelong Health and Learning. </a:t>
            </a:r>
          </a:p>
          <a:p>
            <a:endParaRPr lang="en-GB" dirty="0"/>
          </a:p>
        </p:txBody>
      </p:sp>
      <p:sp>
        <p:nvSpPr>
          <p:cNvPr id="4" name="Date Placeholder 3">
            <a:extLst>
              <a:ext uri="{FF2B5EF4-FFF2-40B4-BE49-F238E27FC236}">
                <a16:creationId xmlns:a16="http://schemas.microsoft.com/office/drawing/2014/main" id="{6FBD320C-E2F3-C08A-79C2-72D75EE58DC4}"/>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CAC8BE10-75C5-4457-EB43-3B2C425E1906}"/>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3914842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7552-A31C-EB14-147E-CC322D58C061}"/>
              </a:ext>
            </a:extLst>
          </p:cNvPr>
          <p:cNvSpPr>
            <a:spLocks noGrp="1"/>
          </p:cNvSpPr>
          <p:nvPr>
            <p:ph type="title"/>
          </p:nvPr>
        </p:nvSpPr>
        <p:spPr/>
        <p:txBody>
          <a:bodyPr/>
          <a:lstStyle/>
          <a:p>
            <a:r>
              <a:rPr lang="en-GB" b="1" dirty="0"/>
              <a:t>A right to develop</a:t>
            </a:r>
          </a:p>
        </p:txBody>
      </p:sp>
      <p:sp>
        <p:nvSpPr>
          <p:cNvPr id="3" name="Content Placeholder 2">
            <a:extLst>
              <a:ext uri="{FF2B5EF4-FFF2-40B4-BE49-F238E27FC236}">
                <a16:creationId xmlns:a16="http://schemas.microsoft.com/office/drawing/2014/main" id="{5EDA7A6D-77D1-656C-3EA6-82E38E3A9DE1}"/>
              </a:ext>
            </a:extLst>
          </p:cNvPr>
          <p:cNvSpPr>
            <a:spLocks noGrp="1"/>
          </p:cNvSpPr>
          <p:nvPr>
            <p:ph idx="1"/>
          </p:nvPr>
        </p:nvSpPr>
        <p:spPr/>
        <p:txBody>
          <a:bodyPr/>
          <a:lstStyle/>
          <a:p>
            <a:r>
              <a:rPr lang="en-GB" sz="2400" dirty="0"/>
              <a:t>Article 6 of the UNCRC recognises that all children and young people have the right to survive and the right to develop. It says the government should do as much as they can to prevent the deaths of children and young people.</a:t>
            </a:r>
          </a:p>
          <a:p>
            <a:endParaRPr lang="en-GB" sz="2400" dirty="0"/>
          </a:p>
          <a:p>
            <a:r>
              <a:rPr lang="en-GB" sz="2400" dirty="0"/>
              <a:t>This Article also says that children and young people should be able to grow up in conditions that don’t impact negatively on their physical and mental wellbeing.</a:t>
            </a:r>
          </a:p>
          <a:p>
            <a:endParaRPr lang="en-GB" sz="2400" dirty="0"/>
          </a:p>
          <a:p>
            <a:r>
              <a:rPr lang="en-GB" sz="2400" dirty="0"/>
              <a:t>It says the government should do as much as they can to make sure children and young people can live in these conditions in order that they can develop.</a:t>
            </a:r>
          </a:p>
          <a:p>
            <a:endParaRPr lang="en-GB" dirty="0"/>
          </a:p>
        </p:txBody>
      </p:sp>
      <p:sp>
        <p:nvSpPr>
          <p:cNvPr id="4" name="Date Placeholder 3">
            <a:extLst>
              <a:ext uri="{FF2B5EF4-FFF2-40B4-BE49-F238E27FC236}">
                <a16:creationId xmlns:a16="http://schemas.microsoft.com/office/drawing/2014/main" id="{4DB49F5F-686A-DF24-C921-85564C064D2A}"/>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EADC78D0-0CA8-89C1-DD8F-7F856C3FD834}"/>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spTree>
    <p:extLst>
      <p:ext uri="{BB962C8B-B14F-4D97-AF65-F5344CB8AC3E}">
        <p14:creationId xmlns:p14="http://schemas.microsoft.com/office/powerpoint/2010/main" val="4254213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F8C7-D05C-FC15-DCEF-4DD6ACCC1140}"/>
              </a:ext>
            </a:extLst>
          </p:cNvPr>
          <p:cNvSpPr>
            <a:spLocks noGrp="1"/>
          </p:cNvSpPr>
          <p:nvPr>
            <p:ph type="title"/>
          </p:nvPr>
        </p:nvSpPr>
        <p:spPr/>
        <p:txBody>
          <a:bodyPr/>
          <a:lstStyle/>
          <a:p>
            <a:r>
              <a:rPr lang="en-GB" b="1" dirty="0"/>
              <a:t>Child development</a:t>
            </a:r>
          </a:p>
        </p:txBody>
      </p:sp>
      <p:sp>
        <p:nvSpPr>
          <p:cNvPr id="3" name="Content Placeholder 2">
            <a:extLst>
              <a:ext uri="{FF2B5EF4-FFF2-40B4-BE49-F238E27FC236}">
                <a16:creationId xmlns:a16="http://schemas.microsoft.com/office/drawing/2014/main" id="{E3CF49BE-4ECC-A60D-75B9-D66F966E79C5}"/>
              </a:ext>
            </a:extLst>
          </p:cNvPr>
          <p:cNvSpPr>
            <a:spLocks noGrp="1"/>
          </p:cNvSpPr>
          <p:nvPr>
            <p:ph idx="1"/>
          </p:nvPr>
        </p:nvSpPr>
        <p:spPr/>
        <p:txBody>
          <a:bodyPr/>
          <a:lstStyle/>
          <a:p>
            <a:r>
              <a:rPr lang="en-GB" dirty="0"/>
              <a:t>Recognising ‘child development’ as a particular way of thinking about childhood is also important for the understanding of the current construction of childhood in western societies. </a:t>
            </a:r>
          </a:p>
          <a:p>
            <a:endParaRPr lang="en-GB" dirty="0"/>
          </a:p>
        </p:txBody>
      </p:sp>
      <p:sp>
        <p:nvSpPr>
          <p:cNvPr id="4" name="Date Placeholder 3">
            <a:extLst>
              <a:ext uri="{FF2B5EF4-FFF2-40B4-BE49-F238E27FC236}">
                <a16:creationId xmlns:a16="http://schemas.microsoft.com/office/drawing/2014/main" id="{1AE7E3F1-488C-DEE4-6541-361F8BA3CD11}"/>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282335B5-9CD8-2FDF-C6B8-756D2A2DE0C1}"/>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Tree>
    <p:extLst>
      <p:ext uri="{BB962C8B-B14F-4D97-AF65-F5344CB8AC3E}">
        <p14:creationId xmlns:p14="http://schemas.microsoft.com/office/powerpoint/2010/main" val="1403463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6BA60-6C0C-80D6-9EEE-CE0986576D6E}"/>
              </a:ext>
            </a:extLst>
          </p:cNvPr>
          <p:cNvSpPr>
            <a:spLocks noGrp="1"/>
          </p:cNvSpPr>
          <p:nvPr>
            <p:ph type="title"/>
          </p:nvPr>
        </p:nvSpPr>
        <p:spPr/>
        <p:txBody>
          <a:bodyPr/>
          <a:lstStyle/>
          <a:p>
            <a:r>
              <a:rPr lang="en-GB" b="1" dirty="0"/>
              <a:t>Piaget’s influence </a:t>
            </a:r>
            <a:br>
              <a:rPr lang="en-GB" dirty="0"/>
            </a:br>
            <a:endParaRPr lang="en-GB" dirty="0"/>
          </a:p>
        </p:txBody>
      </p:sp>
      <p:sp>
        <p:nvSpPr>
          <p:cNvPr id="3" name="Content Placeholder 2">
            <a:extLst>
              <a:ext uri="{FF2B5EF4-FFF2-40B4-BE49-F238E27FC236}">
                <a16:creationId xmlns:a16="http://schemas.microsoft.com/office/drawing/2014/main" id="{A8DFB932-DB23-4DEA-1B43-58A6BCA7E27C}"/>
              </a:ext>
            </a:extLst>
          </p:cNvPr>
          <p:cNvSpPr>
            <a:spLocks noGrp="1"/>
          </p:cNvSpPr>
          <p:nvPr>
            <p:ph idx="1"/>
          </p:nvPr>
        </p:nvSpPr>
        <p:spPr>
          <a:xfrm>
            <a:off x="527538" y="1099038"/>
            <a:ext cx="11054862" cy="4418195"/>
          </a:xfrm>
        </p:spPr>
        <p:txBody>
          <a:bodyPr/>
          <a:lstStyle/>
          <a:p>
            <a:r>
              <a:rPr lang="en-GB" sz="2800" dirty="0"/>
              <a:t>Piaget’s image of children as active learners engaging with the world through play and exploration, and progressing through a series of stages towards mature adult understanding, has been enormously influential. </a:t>
            </a:r>
          </a:p>
          <a:p>
            <a:r>
              <a:rPr lang="en-GB" sz="2800" dirty="0"/>
              <a:t>Especially because it connected with powerful discourses in western societies about what childhood is about and how children should be treated. </a:t>
            </a:r>
          </a:p>
          <a:p>
            <a:r>
              <a:rPr lang="en-GB" sz="2800" dirty="0"/>
              <a:t>Piaget’s stage theory could be used as a basis for judging children’s capacity for understanding and taking responsibilities for their actions. </a:t>
            </a:r>
          </a:p>
        </p:txBody>
      </p:sp>
      <p:sp>
        <p:nvSpPr>
          <p:cNvPr id="4" name="Date Placeholder 3">
            <a:extLst>
              <a:ext uri="{FF2B5EF4-FFF2-40B4-BE49-F238E27FC236}">
                <a16:creationId xmlns:a16="http://schemas.microsoft.com/office/drawing/2014/main" id="{91DA6191-8C81-8AA5-C908-077EB53AEDAF}"/>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62045B69-A65A-5DE5-C7D2-F39DD22C9D14}"/>
              </a:ext>
            </a:extLst>
          </p:cNvPr>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spTree>
    <p:extLst>
      <p:ext uri="{BB962C8B-B14F-4D97-AF65-F5344CB8AC3E}">
        <p14:creationId xmlns:p14="http://schemas.microsoft.com/office/powerpoint/2010/main" val="228761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EEE0-3FEC-26D4-48EF-7B7234D6D467}"/>
              </a:ext>
            </a:extLst>
          </p:cNvPr>
          <p:cNvSpPr>
            <a:spLocks noGrp="1"/>
          </p:cNvSpPr>
          <p:nvPr>
            <p:ph type="title"/>
          </p:nvPr>
        </p:nvSpPr>
        <p:spPr/>
        <p:txBody>
          <a:bodyPr/>
          <a:lstStyle/>
          <a:p>
            <a:r>
              <a:rPr lang="en-GB" b="1" dirty="0"/>
              <a:t>The importance of Healthy development </a:t>
            </a:r>
          </a:p>
        </p:txBody>
      </p:sp>
      <p:sp>
        <p:nvSpPr>
          <p:cNvPr id="3" name="Content Placeholder 2">
            <a:extLst>
              <a:ext uri="{FF2B5EF4-FFF2-40B4-BE49-F238E27FC236}">
                <a16:creationId xmlns:a16="http://schemas.microsoft.com/office/drawing/2014/main" id="{DEAA6895-EA13-3D76-F431-EA275372907D}"/>
              </a:ext>
            </a:extLst>
          </p:cNvPr>
          <p:cNvSpPr>
            <a:spLocks noGrp="1"/>
          </p:cNvSpPr>
          <p:nvPr>
            <p:ph idx="1"/>
          </p:nvPr>
        </p:nvSpPr>
        <p:spPr>
          <a:xfrm>
            <a:off x="609600" y="1600201"/>
            <a:ext cx="7185891" cy="3917032"/>
          </a:xfrm>
        </p:spPr>
        <p:txBody>
          <a:bodyPr/>
          <a:lstStyle/>
          <a:p>
            <a:r>
              <a:rPr lang="en-GB" dirty="0"/>
              <a:t>Healthy development in the early years provides the building blocks for educational achievement, economic productivity, responsible citizenship, lifelong health, strong communities, and successful parenting of the next generation. </a:t>
            </a:r>
          </a:p>
          <a:p>
            <a:endParaRPr lang="en-GB" dirty="0"/>
          </a:p>
        </p:txBody>
      </p:sp>
      <p:sp>
        <p:nvSpPr>
          <p:cNvPr id="4" name="Date Placeholder 3">
            <a:extLst>
              <a:ext uri="{FF2B5EF4-FFF2-40B4-BE49-F238E27FC236}">
                <a16:creationId xmlns:a16="http://schemas.microsoft.com/office/drawing/2014/main" id="{357EE013-A5F0-F7E5-A1D2-10DE1E1EDBD7}"/>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E3C0A935-E209-5286-3357-57C958FCD26A}"/>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pic>
        <p:nvPicPr>
          <p:cNvPr id="6" name="Picture 5">
            <a:extLst>
              <a:ext uri="{FF2B5EF4-FFF2-40B4-BE49-F238E27FC236}">
                <a16:creationId xmlns:a16="http://schemas.microsoft.com/office/drawing/2014/main" id="{57E977A4-3162-4182-A635-DEA2242912AD}"/>
              </a:ext>
            </a:extLst>
          </p:cNvPr>
          <p:cNvPicPr>
            <a:picLocks noChangeAspect="1"/>
          </p:cNvPicPr>
          <p:nvPr/>
        </p:nvPicPr>
        <p:blipFill rotWithShape="1">
          <a:blip r:embed="rId2"/>
          <a:srcRect l="26937" r="6312" b="-1"/>
          <a:stretch/>
        </p:blipFill>
        <p:spPr>
          <a:xfrm>
            <a:off x="7528414" y="1470484"/>
            <a:ext cx="3917032" cy="3917032"/>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625418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02A-99A0-1F99-A6A0-6DDD4FE8A0A1}"/>
              </a:ext>
            </a:extLst>
          </p:cNvPr>
          <p:cNvSpPr>
            <a:spLocks noGrp="1"/>
          </p:cNvSpPr>
          <p:nvPr>
            <p:ph type="title"/>
          </p:nvPr>
        </p:nvSpPr>
        <p:spPr/>
        <p:txBody>
          <a:bodyPr/>
          <a:lstStyle/>
          <a:p>
            <a:r>
              <a:rPr lang="en-GB" b="1" dirty="0"/>
              <a:t>Bronfenbrenner’s Ecological systems theory </a:t>
            </a:r>
          </a:p>
        </p:txBody>
      </p:sp>
      <p:sp>
        <p:nvSpPr>
          <p:cNvPr id="4" name="Date Placeholder 3">
            <a:extLst>
              <a:ext uri="{FF2B5EF4-FFF2-40B4-BE49-F238E27FC236}">
                <a16:creationId xmlns:a16="http://schemas.microsoft.com/office/drawing/2014/main" id="{A65AD6F2-A6BE-3B58-F622-5399B1E173AD}"/>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9E20F460-4E65-325F-721C-89A7DF1929CF}"/>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pic>
        <p:nvPicPr>
          <p:cNvPr id="8" name="Picture 2">
            <a:extLst>
              <a:ext uri="{FF2B5EF4-FFF2-40B4-BE49-F238E27FC236}">
                <a16:creationId xmlns:a16="http://schemas.microsoft.com/office/drawing/2014/main" id="{868AD4C6-DA22-3F0D-A5C6-8D6EE76C2F9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819" b="8662"/>
          <a:stretch/>
        </p:blipFill>
        <p:spPr bwMode="auto">
          <a:xfrm>
            <a:off x="3400894" y="1806453"/>
            <a:ext cx="5774624" cy="4937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6198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876F-97A2-711B-E7CB-45E8A56689EC}"/>
              </a:ext>
            </a:extLst>
          </p:cNvPr>
          <p:cNvSpPr>
            <a:spLocks noGrp="1"/>
          </p:cNvSpPr>
          <p:nvPr>
            <p:ph type="title"/>
          </p:nvPr>
        </p:nvSpPr>
        <p:spPr/>
        <p:txBody>
          <a:bodyPr/>
          <a:lstStyle/>
          <a:p>
            <a:r>
              <a:rPr lang="en-GB" b="1" dirty="0"/>
              <a:t>The Five Ecological Systems</a:t>
            </a:r>
          </a:p>
        </p:txBody>
      </p:sp>
      <p:sp>
        <p:nvSpPr>
          <p:cNvPr id="3" name="Content Placeholder 2">
            <a:extLst>
              <a:ext uri="{FF2B5EF4-FFF2-40B4-BE49-F238E27FC236}">
                <a16:creationId xmlns:a16="http://schemas.microsoft.com/office/drawing/2014/main" id="{9486B138-CFBB-BF2A-1B1F-E75917980937}"/>
              </a:ext>
            </a:extLst>
          </p:cNvPr>
          <p:cNvSpPr>
            <a:spLocks noGrp="1"/>
          </p:cNvSpPr>
          <p:nvPr>
            <p:ph idx="1"/>
          </p:nvPr>
        </p:nvSpPr>
        <p:spPr>
          <a:xfrm>
            <a:off x="527538" y="1582615"/>
            <a:ext cx="11054862" cy="3934618"/>
          </a:xfrm>
        </p:spPr>
        <p:txBody>
          <a:bodyPr/>
          <a:lstStyle/>
          <a:p>
            <a:r>
              <a:rPr lang="en-GB" dirty="0"/>
              <a:t>Bronfenbrenner (1977) suggested that the environment of the child is a nested arrangement of structures, each contained within the next. He organized them in order of how much of an impact they have on a child.</a:t>
            </a:r>
          </a:p>
          <a:p>
            <a:endParaRPr lang="en-GB" dirty="0"/>
          </a:p>
          <a:p>
            <a:r>
              <a:rPr lang="en-GB" dirty="0"/>
              <a:t>Because the five systems are interrelated, the influence of one system on a child’s development depends on its relationship with the others.</a:t>
            </a:r>
          </a:p>
          <a:p>
            <a:endParaRPr lang="en-GB" dirty="0"/>
          </a:p>
        </p:txBody>
      </p:sp>
      <p:sp>
        <p:nvSpPr>
          <p:cNvPr id="4" name="Date Placeholder 3">
            <a:extLst>
              <a:ext uri="{FF2B5EF4-FFF2-40B4-BE49-F238E27FC236}">
                <a16:creationId xmlns:a16="http://schemas.microsoft.com/office/drawing/2014/main" id="{6580B880-91A0-8CB2-342E-02688CB102E7}"/>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4F8FE4BE-A2DF-C73A-7B06-A6B675EC51DE}"/>
              </a:ext>
            </a:extLst>
          </p:cNvPr>
          <p:cNvSpPr>
            <a:spLocks noGrp="1"/>
          </p:cNvSpPr>
          <p:nvPr>
            <p:ph type="sldNum" sz="quarter" idx="12"/>
          </p:nvPr>
        </p:nvSpPr>
        <p:spPr/>
        <p:txBody>
          <a:bodyPr/>
          <a:lstStyle/>
          <a:p>
            <a:pPr>
              <a:defRPr/>
            </a:pPr>
            <a:fld id="{8B34AADE-47AB-4FD6-A959-68A9E6432E18}" type="slidenum">
              <a:rPr lang="en-GB" altLang="en-US" smtClean="0"/>
              <a:pPr>
                <a:defRPr/>
              </a:pPr>
              <a:t>8</a:t>
            </a:fld>
            <a:endParaRPr lang="en-GB" altLang="en-US"/>
          </a:p>
        </p:txBody>
      </p:sp>
    </p:spTree>
    <p:extLst>
      <p:ext uri="{BB962C8B-B14F-4D97-AF65-F5344CB8AC3E}">
        <p14:creationId xmlns:p14="http://schemas.microsoft.com/office/powerpoint/2010/main" val="4038142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8859-B121-681C-C2F1-3C3F63FE15D2}"/>
              </a:ext>
            </a:extLst>
          </p:cNvPr>
          <p:cNvSpPr>
            <a:spLocks noGrp="1"/>
          </p:cNvSpPr>
          <p:nvPr>
            <p:ph type="title"/>
          </p:nvPr>
        </p:nvSpPr>
        <p:spPr/>
        <p:txBody>
          <a:bodyPr/>
          <a:lstStyle/>
          <a:p>
            <a:r>
              <a:rPr lang="en-GB" sz="4800" b="1" dirty="0"/>
              <a:t>Science</a:t>
            </a:r>
          </a:p>
        </p:txBody>
      </p:sp>
      <p:sp>
        <p:nvSpPr>
          <p:cNvPr id="3" name="Content Placeholder 2">
            <a:extLst>
              <a:ext uri="{FF2B5EF4-FFF2-40B4-BE49-F238E27FC236}">
                <a16:creationId xmlns:a16="http://schemas.microsoft.com/office/drawing/2014/main" id="{8CC4E7FE-316B-E95B-855C-CEE90B043A5B}"/>
              </a:ext>
            </a:extLst>
          </p:cNvPr>
          <p:cNvSpPr>
            <a:spLocks noGrp="1"/>
          </p:cNvSpPr>
          <p:nvPr>
            <p:ph idx="1"/>
          </p:nvPr>
        </p:nvSpPr>
        <p:spPr>
          <a:xfrm>
            <a:off x="609600" y="1600201"/>
            <a:ext cx="5421923" cy="3917032"/>
          </a:xfrm>
        </p:spPr>
        <p:txBody>
          <a:bodyPr/>
          <a:lstStyle/>
          <a:p>
            <a:r>
              <a:rPr lang="en-GB" dirty="0"/>
              <a:t>The science of early childhood is a source of new ideas that could be used to develop more effective policies &amp; services focused on the early years of life.</a:t>
            </a:r>
          </a:p>
          <a:p>
            <a:endParaRPr lang="en-GB" dirty="0"/>
          </a:p>
        </p:txBody>
      </p:sp>
      <p:sp>
        <p:nvSpPr>
          <p:cNvPr id="4" name="Date Placeholder 3">
            <a:extLst>
              <a:ext uri="{FF2B5EF4-FFF2-40B4-BE49-F238E27FC236}">
                <a16:creationId xmlns:a16="http://schemas.microsoft.com/office/drawing/2014/main" id="{A5EBD3F4-DA1A-DDEE-6D34-132D8EDABD10}"/>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745AC295-2B25-6B0A-00B3-4AA7923D3269}"/>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pic>
        <p:nvPicPr>
          <p:cNvPr id="6" name="Picture 5" descr="Graphical user interface, website&#10;&#10;Description automatically generated">
            <a:extLst>
              <a:ext uri="{FF2B5EF4-FFF2-40B4-BE49-F238E27FC236}">
                <a16:creationId xmlns:a16="http://schemas.microsoft.com/office/drawing/2014/main" id="{6AD52B47-5794-4F06-B20D-17B74FF75D44}"/>
              </a:ext>
            </a:extLst>
          </p:cNvPr>
          <p:cNvPicPr/>
          <p:nvPr/>
        </p:nvPicPr>
        <p:blipFill rotWithShape="1">
          <a:blip r:embed="rId2"/>
          <a:srcRect l="5874" t="18382" r="26986" b="32609"/>
          <a:stretch/>
        </p:blipFill>
        <p:spPr bwMode="auto">
          <a:xfrm>
            <a:off x="6887076" y="1417638"/>
            <a:ext cx="4103008" cy="2053628"/>
          </a:xfrm>
          <a:prstGeom prst="rect">
            <a:avLst/>
          </a:prstGeom>
          <a:extLst>
            <a:ext uri="{53640926-AAD7-44D8-BBD7-CCE9431645EC}">
              <a14:shadowObscured xmlns:a14="http://schemas.microsoft.com/office/drawing/2010/main"/>
            </a:ext>
          </a:extLst>
        </p:spPr>
      </p:pic>
      <p:pic>
        <p:nvPicPr>
          <p:cNvPr id="7" name="Picture 6" descr="Graphical user interface, website&#10;&#10;Description automatically generated">
            <a:extLst>
              <a:ext uri="{FF2B5EF4-FFF2-40B4-BE49-F238E27FC236}">
                <a16:creationId xmlns:a16="http://schemas.microsoft.com/office/drawing/2014/main" id="{DF9A2DD8-4BF2-4396-8D38-5972D2E88C82}"/>
              </a:ext>
            </a:extLst>
          </p:cNvPr>
          <p:cNvPicPr/>
          <p:nvPr/>
        </p:nvPicPr>
        <p:blipFill rotWithShape="1">
          <a:blip r:embed="rId3"/>
          <a:srcRect l="16600" t="17018" r="24946" b="33285"/>
          <a:stretch/>
        </p:blipFill>
        <p:spPr bwMode="auto">
          <a:xfrm>
            <a:off x="6887076" y="3587452"/>
            <a:ext cx="4103008" cy="205362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113436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A4E78-DE20-C9F4-9066-F0CB2BD1B9FB}"/>
              </a:ext>
            </a:extLst>
          </p:cNvPr>
          <p:cNvSpPr>
            <a:spLocks noGrp="1"/>
          </p:cNvSpPr>
          <p:nvPr>
            <p:ph type="title"/>
          </p:nvPr>
        </p:nvSpPr>
        <p:spPr/>
        <p:txBody>
          <a:bodyPr/>
          <a:lstStyle/>
          <a:p>
            <a:r>
              <a:rPr lang="en-GB" b="1" dirty="0"/>
              <a:t>Neuroscience is redefining Early Childhood Development</a:t>
            </a:r>
          </a:p>
        </p:txBody>
      </p:sp>
      <p:sp>
        <p:nvSpPr>
          <p:cNvPr id="3" name="Content Placeholder 2">
            <a:extLst>
              <a:ext uri="{FF2B5EF4-FFF2-40B4-BE49-F238E27FC236}">
                <a16:creationId xmlns:a16="http://schemas.microsoft.com/office/drawing/2014/main" id="{3F1303E7-7DE4-10EA-EF1B-C5EFC0ABFB7A}"/>
              </a:ext>
            </a:extLst>
          </p:cNvPr>
          <p:cNvSpPr>
            <a:spLocks noGrp="1"/>
          </p:cNvSpPr>
          <p:nvPr>
            <p:ph idx="1"/>
          </p:nvPr>
        </p:nvSpPr>
        <p:spPr/>
        <p:txBody>
          <a:bodyPr/>
          <a:lstStyle/>
          <a:p>
            <a:pPr indent="-228600">
              <a:lnSpc>
                <a:spcPct val="110000"/>
              </a:lnSpc>
              <a:spcAft>
                <a:spcPts val="600"/>
              </a:spcAft>
              <a:buFont typeface="Arial" panose="020B0604020202020204" pitchFamily="34" charset="0"/>
              <a:buChar char="•"/>
            </a:pPr>
            <a:r>
              <a:rPr lang="en-US" sz="2800" dirty="0"/>
              <a:t>Science is changing the way we think about </a:t>
            </a:r>
            <a:r>
              <a:rPr lang="en-US" sz="2800" b="1" dirty="0"/>
              <a:t>development policy and practice </a:t>
            </a:r>
            <a:r>
              <a:rPr lang="en-US" sz="2800" dirty="0"/>
              <a:t>when it comes to young children, radically altering our definition of early childhood development and what we do to ensure that every child has the best start in life.</a:t>
            </a:r>
          </a:p>
          <a:p>
            <a:pPr indent="-228600">
              <a:lnSpc>
                <a:spcPct val="110000"/>
              </a:lnSpc>
              <a:spcAft>
                <a:spcPts val="600"/>
              </a:spcAft>
              <a:buFont typeface="Arial" panose="020B0604020202020204" pitchFamily="34" charset="0"/>
              <a:buChar char="•"/>
            </a:pPr>
            <a:r>
              <a:rPr lang="en-US" sz="2800" dirty="0"/>
              <a:t>In the first few years of life, children’s brains develop at </a:t>
            </a:r>
            <a:r>
              <a:rPr lang="en-US" sz="2800" b="1" dirty="0"/>
              <a:t>an unprecedented rate</a:t>
            </a:r>
            <a:r>
              <a:rPr lang="en-US" sz="2800" dirty="0"/>
              <a:t>. This crucial period lays the foundation for the rest of their lives and can set a path towards creating more sustainable societies.</a:t>
            </a:r>
          </a:p>
          <a:p>
            <a:pPr indent="-228600">
              <a:lnSpc>
                <a:spcPct val="110000"/>
              </a:lnSpc>
              <a:spcAft>
                <a:spcPts val="600"/>
              </a:spcAft>
              <a:buFont typeface="Arial" panose="020B0604020202020204" pitchFamily="34" charset="0"/>
              <a:buChar char="•"/>
            </a:pPr>
            <a:r>
              <a:rPr lang="fr-FR" sz="900" dirty="0"/>
              <a:t>Source: </a:t>
            </a:r>
            <a:r>
              <a:rPr lang="fr-FR" sz="900" dirty="0">
                <a:hlinkClick r:id="rId2"/>
              </a:rPr>
              <a:t>https://developingchild.harvard.edu/resources/three-core-concepts-in-early-development/</a:t>
            </a:r>
            <a:r>
              <a:rPr lang="fr-FR" sz="900" dirty="0"/>
              <a:t> </a:t>
            </a:r>
          </a:p>
          <a:p>
            <a:pPr indent="-228600">
              <a:lnSpc>
                <a:spcPct val="110000"/>
              </a:lnSpc>
              <a:spcAft>
                <a:spcPts val="600"/>
              </a:spcAft>
              <a:buFont typeface="Arial" panose="020B0604020202020204" pitchFamily="34" charset="0"/>
              <a:buChar char="•"/>
            </a:pPr>
            <a:endParaRPr lang="en-US" sz="2800" dirty="0"/>
          </a:p>
          <a:p>
            <a:endParaRPr lang="en-GB" dirty="0"/>
          </a:p>
        </p:txBody>
      </p:sp>
      <p:sp>
        <p:nvSpPr>
          <p:cNvPr id="4" name="Date Placeholder 3">
            <a:extLst>
              <a:ext uri="{FF2B5EF4-FFF2-40B4-BE49-F238E27FC236}">
                <a16:creationId xmlns:a16="http://schemas.microsoft.com/office/drawing/2014/main" id="{A1C04341-FD77-5973-D2B1-BADEDE306F00}"/>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68228697-4B02-BF85-AA46-A969C75B7FDE}"/>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spTree>
    <p:extLst>
      <p:ext uri="{BB962C8B-B14F-4D97-AF65-F5344CB8AC3E}">
        <p14:creationId xmlns:p14="http://schemas.microsoft.com/office/powerpoint/2010/main" val="3411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D0AD3-DBDE-8F08-0700-6FDC7DE5A0F6}"/>
              </a:ext>
            </a:extLst>
          </p:cNvPr>
          <p:cNvSpPr>
            <a:spLocks noGrp="1"/>
          </p:cNvSpPr>
          <p:nvPr>
            <p:ph type="title"/>
          </p:nvPr>
        </p:nvSpPr>
        <p:spPr/>
        <p:txBody>
          <a:bodyPr/>
          <a:lstStyle/>
          <a:p>
            <a:r>
              <a:rPr lang="en-GB" sz="4000" b="1" dirty="0"/>
              <a:t>How Early Childhood Experiences Affect Lifelong Health and Learnin</a:t>
            </a:r>
            <a:r>
              <a:rPr lang="en-GB" b="1" dirty="0"/>
              <a:t>g</a:t>
            </a:r>
          </a:p>
        </p:txBody>
      </p:sp>
      <p:sp>
        <p:nvSpPr>
          <p:cNvPr id="3" name="Content Placeholder 2">
            <a:extLst>
              <a:ext uri="{FF2B5EF4-FFF2-40B4-BE49-F238E27FC236}">
                <a16:creationId xmlns:a16="http://schemas.microsoft.com/office/drawing/2014/main" id="{F01F42CE-274F-E206-D1DC-012245C722C7}"/>
              </a:ext>
            </a:extLst>
          </p:cNvPr>
          <p:cNvSpPr>
            <a:spLocks noGrp="1"/>
          </p:cNvSpPr>
          <p:nvPr>
            <p:ph idx="1"/>
          </p:nvPr>
        </p:nvSpPr>
        <p:spPr>
          <a:xfrm>
            <a:off x="703384" y="1417638"/>
            <a:ext cx="10879015" cy="4099595"/>
          </a:xfrm>
        </p:spPr>
        <p:txBody>
          <a:bodyPr/>
          <a:lstStyle/>
          <a:p>
            <a:r>
              <a:rPr lang="en-GB" sz="2800" dirty="0"/>
              <a:t>How is ongoing, severe stress and adversity in early childhood connected to chronic disease in adults?</a:t>
            </a:r>
          </a:p>
          <a:p>
            <a:r>
              <a:rPr lang="en-GB" sz="2800" dirty="0"/>
              <a:t>In this animated video, learn what the latest science tells us about how early experiences affect not only early learning and school readiness, but also lifelong health.</a:t>
            </a:r>
          </a:p>
          <a:p>
            <a:r>
              <a:rPr lang="en-GB" sz="2800" dirty="0"/>
              <a:t>Understand the effects of adversities such as poverty, discrimination, systemic racism, exposure to violence, and child maltreatment, abuse, and neglect on the developing brain and many other systems in the body.</a:t>
            </a:r>
          </a:p>
          <a:p>
            <a:pPr marL="0" indent="0">
              <a:buNone/>
            </a:pPr>
            <a:r>
              <a:rPr lang="fr-FR" sz="1000" dirty="0"/>
              <a:t>          Source: </a:t>
            </a:r>
            <a:r>
              <a:rPr lang="fr-FR" sz="1000" dirty="0">
                <a:hlinkClick r:id="rId2"/>
              </a:rPr>
              <a:t>https://developingchild.harvard.edu/resources/three-core-concepts-in-early-development/</a:t>
            </a:r>
            <a:endParaRPr lang="fr-FR" sz="1000" dirty="0"/>
          </a:p>
          <a:p>
            <a:endParaRPr lang="fr-FR" sz="2800" dirty="0"/>
          </a:p>
          <a:p>
            <a:endParaRPr lang="en-GB" sz="2800" dirty="0"/>
          </a:p>
          <a:p>
            <a:endParaRPr lang="en-GB" dirty="0"/>
          </a:p>
        </p:txBody>
      </p:sp>
      <p:sp>
        <p:nvSpPr>
          <p:cNvPr id="4" name="Date Placeholder 3">
            <a:extLst>
              <a:ext uri="{FF2B5EF4-FFF2-40B4-BE49-F238E27FC236}">
                <a16:creationId xmlns:a16="http://schemas.microsoft.com/office/drawing/2014/main" id="{C70AF5AD-B363-2526-5E93-4ED895818BFD}"/>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4B9600C8-1A2A-0623-BF45-F236A7853DA3}"/>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spTree>
    <p:extLst>
      <p:ext uri="{BB962C8B-B14F-4D97-AF65-F5344CB8AC3E}">
        <p14:creationId xmlns:p14="http://schemas.microsoft.com/office/powerpoint/2010/main" val="2395533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E7086-4ABF-8B85-D2CE-F8ECE109D786}"/>
              </a:ext>
            </a:extLst>
          </p:cNvPr>
          <p:cNvSpPr>
            <a:spLocks noGrp="1"/>
          </p:cNvSpPr>
          <p:nvPr>
            <p:ph type="title"/>
          </p:nvPr>
        </p:nvSpPr>
        <p:spPr/>
        <p:txBody>
          <a:bodyPr/>
          <a:lstStyle/>
          <a:p>
            <a:r>
              <a:rPr lang="en-GB" b="1" dirty="0"/>
              <a:t>Experiences Build Brain Architecture</a:t>
            </a:r>
            <a:br>
              <a:rPr lang="en-GB" dirty="0"/>
            </a:br>
            <a:endParaRPr lang="en-GB" dirty="0"/>
          </a:p>
        </p:txBody>
      </p:sp>
      <p:sp>
        <p:nvSpPr>
          <p:cNvPr id="3" name="Content Placeholder 2">
            <a:extLst>
              <a:ext uri="{FF2B5EF4-FFF2-40B4-BE49-F238E27FC236}">
                <a16:creationId xmlns:a16="http://schemas.microsoft.com/office/drawing/2014/main" id="{1C76A310-AEA8-173D-E467-DA59890EA99F}"/>
              </a:ext>
            </a:extLst>
          </p:cNvPr>
          <p:cNvSpPr>
            <a:spLocks noGrp="1"/>
          </p:cNvSpPr>
          <p:nvPr>
            <p:ph idx="1"/>
          </p:nvPr>
        </p:nvSpPr>
        <p:spPr>
          <a:xfrm>
            <a:off x="756138" y="1063869"/>
            <a:ext cx="10826262" cy="4453364"/>
          </a:xfrm>
        </p:spPr>
        <p:txBody>
          <a:bodyPr/>
          <a:lstStyle/>
          <a:p>
            <a:r>
              <a:rPr lang="en-GB" sz="2400" dirty="0"/>
              <a:t>The basic architecture of the brain is constructed through a process that begins early in life and continues into adulthood. Simpler circuits come first and more complex brain circuits build on them later. </a:t>
            </a:r>
          </a:p>
          <a:p>
            <a:endParaRPr lang="en-GB" sz="2400" dirty="0"/>
          </a:p>
          <a:p>
            <a:r>
              <a:rPr lang="en-GB" sz="2400" dirty="0"/>
              <a:t>Genes provide the basic blueprint, but experiences influence how or whether genes are expressed. Together, they shape the quality of brain architecture and establish either a sturdy or a fragile foundation for all of the learning, health, and behaviour that follow. </a:t>
            </a:r>
          </a:p>
          <a:p>
            <a:endParaRPr lang="en-GB" sz="2400" dirty="0"/>
          </a:p>
          <a:p>
            <a:r>
              <a:rPr lang="en-GB" sz="2400" dirty="0"/>
              <a:t>Plasticity, or the ability for the brain to reorganize and adapt, is greatest in the first years of life and decreases with age.</a:t>
            </a:r>
          </a:p>
          <a:p>
            <a:endParaRPr lang="en-GB" dirty="0"/>
          </a:p>
        </p:txBody>
      </p:sp>
      <p:sp>
        <p:nvSpPr>
          <p:cNvPr id="4" name="Date Placeholder 3">
            <a:extLst>
              <a:ext uri="{FF2B5EF4-FFF2-40B4-BE49-F238E27FC236}">
                <a16:creationId xmlns:a16="http://schemas.microsoft.com/office/drawing/2014/main" id="{E04FE7D0-79FE-BA56-D90F-D7D91A34AF28}"/>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053A2893-EBD0-C6C5-A243-21CC126A58E0}"/>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spTree>
    <p:extLst>
      <p:ext uri="{BB962C8B-B14F-4D97-AF65-F5344CB8AC3E}">
        <p14:creationId xmlns:p14="http://schemas.microsoft.com/office/powerpoint/2010/main" val="2842861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F8B8-5BD8-FFB6-178F-A4A4C70B230A}"/>
              </a:ext>
            </a:extLst>
          </p:cNvPr>
          <p:cNvSpPr>
            <a:spLocks noGrp="1"/>
          </p:cNvSpPr>
          <p:nvPr>
            <p:ph type="title"/>
          </p:nvPr>
        </p:nvSpPr>
        <p:spPr/>
        <p:txBody>
          <a:bodyPr/>
          <a:lstStyle/>
          <a:p>
            <a:r>
              <a:rPr lang="en-GB" b="1" dirty="0"/>
              <a:t>Serve and Return Interaction Shapes Brain Circuitry</a:t>
            </a:r>
          </a:p>
        </p:txBody>
      </p:sp>
      <p:sp>
        <p:nvSpPr>
          <p:cNvPr id="3" name="Content Placeholder 2">
            <a:extLst>
              <a:ext uri="{FF2B5EF4-FFF2-40B4-BE49-F238E27FC236}">
                <a16:creationId xmlns:a16="http://schemas.microsoft.com/office/drawing/2014/main" id="{A0266CEB-803F-3721-8E01-F70CEDAEFD1A}"/>
              </a:ext>
            </a:extLst>
          </p:cNvPr>
          <p:cNvSpPr>
            <a:spLocks noGrp="1"/>
          </p:cNvSpPr>
          <p:nvPr>
            <p:ph idx="1"/>
          </p:nvPr>
        </p:nvSpPr>
        <p:spPr>
          <a:xfrm>
            <a:off x="509954" y="1529862"/>
            <a:ext cx="11139854" cy="3736730"/>
          </a:xfrm>
        </p:spPr>
        <p:txBody>
          <a:bodyPr/>
          <a:lstStyle/>
          <a:p>
            <a:r>
              <a:rPr lang="en-GB" sz="2800" dirty="0"/>
              <a:t>One of the most essential experiences in shaping the architecture of the developing brain is “serve and return” interaction between children and significant adults in their lives. </a:t>
            </a:r>
          </a:p>
          <a:p>
            <a:endParaRPr lang="en-GB" sz="2800" dirty="0"/>
          </a:p>
          <a:p>
            <a:r>
              <a:rPr lang="en-GB" sz="2800" dirty="0"/>
              <a:t>Young children naturally reach out for interaction through babbling, facial expressions, and gestures, and adults respond with the same kind of vocalizing and gesturing back at them. This back-and-forth process is fundamental to the wiring of the brain, especially in the earliest years.</a:t>
            </a:r>
          </a:p>
          <a:p>
            <a:pPr marL="0" indent="0">
              <a:buNone/>
            </a:pPr>
            <a:r>
              <a:rPr lang="fr-FR" sz="1000" dirty="0"/>
              <a:t>Source: </a:t>
            </a:r>
            <a:r>
              <a:rPr lang="fr-FR" sz="1000" dirty="0">
                <a:hlinkClick r:id="rId2"/>
              </a:rPr>
              <a:t>https://developingchild.harvard.edu/resources/three-core-concepts-in-early-development/</a:t>
            </a:r>
            <a:endParaRPr lang="fr-FR" sz="1000" dirty="0"/>
          </a:p>
          <a:p>
            <a:endParaRPr lang="fr-FR" sz="2800" dirty="0"/>
          </a:p>
          <a:p>
            <a:endParaRPr lang="en-GB" sz="2800" dirty="0"/>
          </a:p>
          <a:p>
            <a:endParaRPr lang="en-GB" dirty="0"/>
          </a:p>
        </p:txBody>
      </p:sp>
      <p:sp>
        <p:nvSpPr>
          <p:cNvPr id="4" name="Date Placeholder 3">
            <a:extLst>
              <a:ext uri="{FF2B5EF4-FFF2-40B4-BE49-F238E27FC236}">
                <a16:creationId xmlns:a16="http://schemas.microsoft.com/office/drawing/2014/main" id="{C2ACFB5F-9F66-0352-C627-E4E07C8FE8F4}"/>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5F66131C-0C6B-335D-940F-017C3A1BE614}"/>
              </a:ext>
            </a:extLst>
          </p:cNvPr>
          <p:cNvSpPr>
            <a:spLocks noGrp="1"/>
          </p:cNvSpPr>
          <p:nvPr>
            <p:ph type="sldNum" sz="quarter" idx="12"/>
          </p:nvPr>
        </p:nvSpPr>
        <p:spPr/>
        <p:txBody>
          <a:bodyPr/>
          <a:lstStyle/>
          <a:p>
            <a:pPr>
              <a:defRPr/>
            </a:pPr>
            <a:fld id="{8B34AADE-47AB-4FD6-A959-68A9E6432E18}" type="slidenum">
              <a:rPr lang="en-GB" altLang="en-US" smtClean="0"/>
              <a:pPr>
                <a:defRPr/>
              </a:pPr>
              <a:t>13</a:t>
            </a:fld>
            <a:endParaRPr lang="en-GB" altLang="en-US"/>
          </a:p>
        </p:txBody>
      </p:sp>
    </p:spTree>
    <p:extLst>
      <p:ext uri="{BB962C8B-B14F-4D97-AF65-F5344CB8AC3E}">
        <p14:creationId xmlns:p14="http://schemas.microsoft.com/office/powerpoint/2010/main" val="1051893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A1BA-DDBD-9425-0C68-991C6CF19BEF}"/>
              </a:ext>
            </a:extLst>
          </p:cNvPr>
          <p:cNvSpPr>
            <a:spLocks noGrp="1"/>
          </p:cNvSpPr>
          <p:nvPr>
            <p:ph type="title"/>
          </p:nvPr>
        </p:nvSpPr>
        <p:spPr/>
        <p:txBody>
          <a:bodyPr/>
          <a:lstStyle/>
          <a:p>
            <a:r>
              <a:rPr lang="en-GB" b="1" dirty="0"/>
              <a:t>Toxic Stress Derails Healthy Development</a:t>
            </a:r>
          </a:p>
        </p:txBody>
      </p:sp>
      <p:sp>
        <p:nvSpPr>
          <p:cNvPr id="3" name="Content Placeholder 2">
            <a:extLst>
              <a:ext uri="{FF2B5EF4-FFF2-40B4-BE49-F238E27FC236}">
                <a16:creationId xmlns:a16="http://schemas.microsoft.com/office/drawing/2014/main" id="{7C041D21-14E5-CDDE-DF55-98976168901F}"/>
              </a:ext>
            </a:extLst>
          </p:cNvPr>
          <p:cNvSpPr>
            <a:spLocks noGrp="1"/>
          </p:cNvSpPr>
          <p:nvPr>
            <p:ph idx="1"/>
          </p:nvPr>
        </p:nvSpPr>
        <p:spPr>
          <a:xfrm>
            <a:off x="254977" y="1846385"/>
            <a:ext cx="11711354" cy="3670848"/>
          </a:xfrm>
        </p:spPr>
        <p:txBody>
          <a:bodyPr/>
          <a:lstStyle/>
          <a:p>
            <a:r>
              <a:rPr lang="en-GB" sz="2400" dirty="0"/>
              <a:t>Learning how to cope with adversity is an important part of healthy development.</a:t>
            </a:r>
          </a:p>
          <a:p>
            <a:r>
              <a:rPr lang="en-GB" sz="2400" dirty="0"/>
              <a:t>While moderate, short-lived stress responses in the body can promote growth, toxic stress is the strong, unrelieved activation of the body’s stress management system in the absence of protective adult support. </a:t>
            </a:r>
          </a:p>
          <a:p>
            <a:r>
              <a:rPr lang="en-GB" sz="2400" dirty="0"/>
              <a:t>Without caring adults, the unrelenting stress caused by extreme poverty, neglect, abuse, or severe maternal depression can weaken the architecture of the developing brain, with long-term consequences for learning, behaviour, and both physical and mental health.</a:t>
            </a:r>
          </a:p>
          <a:p>
            <a:pPr marL="0" indent="0">
              <a:buNone/>
            </a:pPr>
            <a:endParaRPr lang="fr-FR" sz="1000" dirty="0"/>
          </a:p>
          <a:p>
            <a:pPr marL="0" indent="0">
              <a:buNone/>
            </a:pPr>
            <a:endParaRPr lang="fr-FR" sz="1000" dirty="0"/>
          </a:p>
          <a:p>
            <a:pPr marL="0" indent="0">
              <a:buNone/>
            </a:pPr>
            <a:r>
              <a:rPr lang="fr-FR" sz="1000" dirty="0"/>
              <a:t>         Source: </a:t>
            </a:r>
            <a:r>
              <a:rPr lang="fr-FR" sz="1000" dirty="0">
                <a:hlinkClick r:id="rId2"/>
              </a:rPr>
              <a:t>https://developingchild.harvard.edu/resources/three-core-concepts-in-early-development/</a:t>
            </a:r>
            <a:endParaRPr lang="fr-FR" sz="1000" dirty="0"/>
          </a:p>
          <a:p>
            <a:endParaRPr lang="fr-FR" dirty="0"/>
          </a:p>
          <a:p>
            <a:endParaRPr lang="en-GB" dirty="0"/>
          </a:p>
        </p:txBody>
      </p:sp>
      <p:sp>
        <p:nvSpPr>
          <p:cNvPr id="4" name="Date Placeholder 3">
            <a:extLst>
              <a:ext uri="{FF2B5EF4-FFF2-40B4-BE49-F238E27FC236}">
                <a16:creationId xmlns:a16="http://schemas.microsoft.com/office/drawing/2014/main" id="{1ED3C17E-0C5B-1BF3-A933-A99135FA471F}"/>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4EFF22C1-240D-40EA-F504-99CF5BAD8F25}"/>
              </a:ext>
            </a:extLst>
          </p:cNvPr>
          <p:cNvSpPr>
            <a:spLocks noGrp="1"/>
          </p:cNvSpPr>
          <p:nvPr>
            <p:ph type="sldNum" sz="quarter" idx="12"/>
          </p:nvPr>
        </p:nvSpPr>
        <p:spPr/>
        <p:txBody>
          <a:bodyPr/>
          <a:lstStyle/>
          <a:p>
            <a:pPr>
              <a:defRPr/>
            </a:pPr>
            <a:fld id="{8B34AADE-47AB-4FD6-A959-68A9E6432E18}" type="slidenum">
              <a:rPr lang="en-GB" altLang="en-US" smtClean="0"/>
              <a:pPr>
                <a:defRPr/>
              </a:pPr>
              <a:t>14</a:t>
            </a:fld>
            <a:endParaRPr lang="en-GB" altLang="en-US"/>
          </a:p>
        </p:txBody>
      </p:sp>
    </p:spTree>
    <p:extLst>
      <p:ext uri="{BB962C8B-B14F-4D97-AF65-F5344CB8AC3E}">
        <p14:creationId xmlns:p14="http://schemas.microsoft.com/office/powerpoint/2010/main" val="1855916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D615-4AD4-FC38-CD15-9FF8106BB74D}"/>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86F1EE9-EB2D-357C-A1F2-C0EF14E63F93}"/>
              </a:ext>
            </a:extLst>
          </p:cNvPr>
          <p:cNvSpPr>
            <a:spLocks noGrp="1"/>
          </p:cNvSpPr>
          <p:nvPr>
            <p:ph idx="1"/>
          </p:nvPr>
        </p:nvSpPr>
        <p:spPr/>
        <p:txBody>
          <a:bodyPr/>
          <a:lstStyle/>
          <a:p>
            <a:r>
              <a:rPr lang="en-GB" sz="2000" dirty="0"/>
              <a:t>Bronfenbrenner, U. (2005) </a:t>
            </a:r>
            <a:r>
              <a:rPr lang="en-GB" sz="2000" i="1" dirty="0"/>
              <a:t>Making human beings human: Bioecological perspectives on human development. </a:t>
            </a:r>
            <a:r>
              <a:rPr lang="en-GB" sz="2000" dirty="0"/>
              <a:t>Thousand Oaks, CA: Sage</a:t>
            </a:r>
          </a:p>
          <a:p>
            <a:r>
              <a:rPr lang="en-GB" sz="2000" dirty="0" err="1"/>
              <a:t>Center</a:t>
            </a:r>
            <a:r>
              <a:rPr lang="en-GB" sz="2000" dirty="0"/>
              <a:t> of the Developing Child – Harvard University (2021) </a:t>
            </a:r>
            <a:r>
              <a:rPr lang="en-GB" sz="2000" i="1" dirty="0"/>
              <a:t>Three Core Concepts in Early Development. </a:t>
            </a:r>
            <a:r>
              <a:rPr lang="en-GB" sz="2000" dirty="0"/>
              <a:t>Available at: https://developingchild.harvard.edu/resources/three-core-concepts-in-early-development/(date accessed:  02 July 2021). </a:t>
            </a:r>
          </a:p>
          <a:p>
            <a:r>
              <a:rPr lang="en-GB" sz="2000" dirty="0" err="1"/>
              <a:t>Kehily</a:t>
            </a:r>
            <a:r>
              <a:rPr lang="en-GB" sz="2000" dirty="0"/>
              <a:t>, M.J. (2013) </a:t>
            </a:r>
            <a:r>
              <a:rPr lang="en-GB" sz="2000" i="1" dirty="0"/>
              <a:t>Understanding Childhood: A Cross Disciplinary Approach</a:t>
            </a:r>
            <a:r>
              <a:rPr lang="en-GB" sz="2000" dirty="0"/>
              <a:t>. Milton Keynes: Open University Press.</a:t>
            </a:r>
          </a:p>
          <a:p>
            <a:r>
              <a:rPr lang="en-GB" sz="2000" dirty="0"/>
              <a:t>Maslow, A.H. (1954) </a:t>
            </a:r>
            <a:r>
              <a:rPr lang="en-GB" sz="2000" i="1" dirty="0"/>
              <a:t>Motivation and personality</a:t>
            </a:r>
            <a:r>
              <a:rPr lang="en-GB" sz="2000" dirty="0"/>
              <a:t>. New York, NY: Harper &amp; Row Publishers.</a:t>
            </a:r>
          </a:p>
          <a:p>
            <a:r>
              <a:rPr lang="en-GB" sz="2000" dirty="0" err="1"/>
              <a:t>Unicef</a:t>
            </a:r>
            <a:r>
              <a:rPr lang="en-GB" sz="2000" dirty="0"/>
              <a:t> (2014) </a:t>
            </a:r>
            <a:r>
              <a:rPr lang="en-GB" sz="2000" i="1" dirty="0"/>
              <a:t>Neuroscience is redefining Early Childhood Development. </a:t>
            </a:r>
            <a:r>
              <a:rPr lang="en-GB" sz="2000" dirty="0"/>
              <a:t>Available at:  https://blogs.unicef.org/blog/neuroscience-is-redefining-early-childhood-development/ (date accessed: 02 July 2021). </a:t>
            </a:r>
          </a:p>
          <a:p>
            <a:endParaRPr lang="en-GB" dirty="0"/>
          </a:p>
        </p:txBody>
      </p:sp>
      <p:sp>
        <p:nvSpPr>
          <p:cNvPr id="4" name="Date Placeholder 3">
            <a:extLst>
              <a:ext uri="{FF2B5EF4-FFF2-40B4-BE49-F238E27FC236}">
                <a16:creationId xmlns:a16="http://schemas.microsoft.com/office/drawing/2014/main" id="{16FB3CFB-4FA6-2164-4332-1C83DE865B6D}"/>
              </a:ext>
            </a:extLst>
          </p:cNvPr>
          <p:cNvSpPr>
            <a:spLocks noGrp="1"/>
          </p:cNvSpPr>
          <p:nvPr>
            <p:ph type="dt" sz="half" idx="10"/>
          </p:nvPr>
        </p:nvSpPr>
        <p:spPr/>
        <p:txBody>
          <a:bodyPr/>
          <a:lstStyle/>
          <a:p>
            <a:pPr>
              <a:defRPr/>
            </a:pPr>
            <a:fld id="{63163EF8-2307-4794-9875-6B8CA664E276}" type="datetime1">
              <a:rPr lang="en-GB" altLang="en-US" smtClean="0"/>
              <a:pPr>
                <a:defRPr/>
              </a:pPr>
              <a:t>01/07/2022</a:t>
            </a:fld>
            <a:endParaRPr lang="en-GB" altLang="en-US" dirty="0"/>
          </a:p>
        </p:txBody>
      </p:sp>
      <p:sp>
        <p:nvSpPr>
          <p:cNvPr id="5" name="Slide Number Placeholder 4">
            <a:extLst>
              <a:ext uri="{FF2B5EF4-FFF2-40B4-BE49-F238E27FC236}">
                <a16:creationId xmlns:a16="http://schemas.microsoft.com/office/drawing/2014/main" id="{EDE44BC2-5D73-5681-8539-7DE25CB25E9B}"/>
              </a:ext>
            </a:extLst>
          </p:cNvPr>
          <p:cNvSpPr>
            <a:spLocks noGrp="1"/>
          </p:cNvSpPr>
          <p:nvPr>
            <p:ph type="sldNum" sz="quarter" idx="12"/>
          </p:nvPr>
        </p:nvSpPr>
        <p:spPr/>
        <p:txBody>
          <a:bodyPr/>
          <a:lstStyle/>
          <a:p>
            <a:pPr>
              <a:defRPr/>
            </a:pPr>
            <a:fld id="{8B34AADE-47AB-4FD6-A959-68A9E6432E18}" type="slidenum">
              <a:rPr lang="en-GB" altLang="en-US" smtClean="0"/>
              <a:pPr>
                <a:defRPr/>
              </a:pPr>
              <a:t>15</a:t>
            </a:fld>
            <a:endParaRPr lang="en-GB" altLang="en-US"/>
          </a:p>
        </p:txBody>
      </p:sp>
    </p:spTree>
    <p:extLst>
      <p:ext uri="{BB962C8B-B14F-4D97-AF65-F5344CB8AC3E}">
        <p14:creationId xmlns:p14="http://schemas.microsoft.com/office/powerpoint/2010/main" val="40212309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1141</Words>
  <Application>Microsoft Office PowerPoint</Application>
  <PresentationFormat>Widescreen</PresentationFormat>
  <Paragraphs>93</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Myriad Pro</vt:lpstr>
      <vt:lpstr>20140311PresentationUWTSDTemplate</vt:lpstr>
      <vt:lpstr>Children, Young People and Families  (BMHP5004_LON)</vt:lpstr>
      <vt:lpstr>Learning objectives </vt:lpstr>
      <vt:lpstr>A right to develop</vt:lpstr>
      <vt:lpstr>Child development</vt:lpstr>
      <vt:lpstr>Piaget’s influence  </vt:lpstr>
      <vt:lpstr>The importance of Healthy development </vt:lpstr>
      <vt:lpstr>Bronfenbrenner’s Ecological systems theory </vt:lpstr>
      <vt:lpstr>The Five Ecological Systems</vt:lpstr>
      <vt:lpstr>Science</vt:lpstr>
      <vt:lpstr>Neuroscience is redefining Early Childhood Development</vt:lpstr>
      <vt:lpstr>How Early Childhood Experiences Affect Lifelong Health and Learning</vt:lpstr>
      <vt:lpstr>Experiences Build Brain Architecture </vt:lpstr>
      <vt:lpstr>Serve and Return Interaction Shapes Brain Circuitry</vt:lpstr>
      <vt:lpstr>Toxic Stress Derails Healthy Development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(BMHP5004_LON)</dc:title>
  <dc:creator>bianca sanfilippo</dc:creator>
  <cp:lastModifiedBy>bianca sanfilippo</cp:lastModifiedBy>
  <cp:revision>1</cp:revision>
  <dcterms:created xsi:type="dcterms:W3CDTF">2022-07-01T16:15:17Z</dcterms:created>
  <dcterms:modified xsi:type="dcterms:W3CDTF">2022-07-01T16:47:32Z</dcterms:modified>
</cp:coreProperties>
</file>