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46" r:id="rId1"/>
  </p:sldMasterIdLst>
  <p:sldIdLst>
    <p:sldId id="256" r:id="rId2"/>
    <p:sldId id="264" r:id="rId3"/>
    <p:sldId id="257" r:id="rId4"/>
    <p:sldId id="258" r:id="rId5"/>
    <p:sldId id="259" r:id="rId6"/>
    <p:sldId id="260" r:id="rId7"/>
    <p:sldId id="265" r:id="rId8"/>
    <p:sldId id="261" r:id="rId9"/>
    <p:sldId id="262" r:id="rId10"/>
    <p:sldId id="263" r:id="rId11"/>
    <p:sldId id="277" r:id="rId12"/>
    <p:sldId id="266" r:id="rId13"/>
    <p:sldId id="267" r:id="rId14"/>
    <p:sldId id="268" r:id="rId15"/>
    <p:sldId id="270" r:id="rId16"/>
    <p:sldId id="269" r:id="rId17"/>
    <p:sldId id="271" r:id="rId18"/>
    <p:sldId id="272" r:id="rId19"/>
    <p:sldId id="273" r:id="rId20"/>
    <p:sldId id="274" r:id="rId21"/>
    <p:sldId id="275" r:id="rId22"/>
    <p:sldId id="276" r:id="rId23"/>
  </p:sldIdLst>
  <p:sldSz cx="12192000" cy="6858000"/>
  <p:notesSz cx="6858000" cy="9144000"/>
  <p:embeddedFontLst>
    <p:embeddedFont>
      <p:font typeface="Bierstadt" panose="020B0004020202020204"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CEEF69-99E1-4EE0-9A4F-D664D5D125BD}" v="2" dt="2022-02-09T14:16:11.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4660"/>
  </p:normalViewPr>
  <p:slideViewPr>
    <p:cSldViewPr snapToGrid="0">
      <p:cViewPr varScale="1">
        <p:scale>
          <a:sx n="66" d="100"/>
          <a:sy n="66" d="100"/>
        </p:scale>
        <p:origin x="75" y="5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6874E7-F4C7-424D-8483-2B4E90565F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42BA4FA-E144-4548-940B-184CB0037ABE}">
      <dgm:prSet/>
      <dgm:spPr/>
      <dgm:t>
        <a:bodyPr/>
        <a:lstStyle/>
        <a:p>
          <a:r>
            <a:rPr lang="en-GB"/>
            <a:t>Outlined by Eck &amp; Spelman (1987)</a:t>
          </a:r>
          <a:endParaRPr lang="en-US"/>
        </a:p>
      </dgm:t>
    </dgm:pt>
    <dgm:pt modelId="{E1AC3ABC-4632-4399-806C-030EB243D6D4}" type="parTrans" cxnId="{333661CC-4BA9-4B85-BF5B-FC97BF0866D3}">
      <dgm:prSet/>
      <dgm:spPr/>
      <dgm:t>
        <a:bodyPr/>
        <a:lstStyle/>
        <a:p>
          <a:endParaRPr lang="en-US"/>
        </a:p>
      </dgm:t>
    </dgm:pt>
    <dgm:pt modelId="{418F59C8-388C-4D31-8AB8-8E11D43F27B3}" type="sibTrans" cxnId="{333661CC-4BA9-4B85-BF5B-FC97BF0866D3}">
      <dgm:prSet/>
      <dgm:spPr/>
      <dgm:t>
        <a:bodyPr/>
        <a:lstStyle/>
        <a:p>
          <a:endParaRPr lang="en-US"/>
        </a:p>
      </dgm:t>
    </dgm:pt>
    <dgm:pt modelId="{9BCB60D6-03FA-418F-AEFB-11E00B8C1E30}">
      <dgm:prSet/>
      <dgm:spPr/>
      <dgm:t>
        <a:bodyPr/>
        <a:lstStyle/>
        <a:p>
          <a:r>
            <a:rPr lang="en-GB" dirty="0"/>
            <a:t>A mainstay of community policing</a:t>
          </a:r>
          <a:endParaRPr lang="en-US" dirty="0"/>
        </a:p>
      </dgm:t>
    </dgm:pt>
    <dgm:pt modelId="{F58E6255-AFEB-46BC-96FB-EEC6455C5206}" type="parTrans" cxnId="{FCBC9886-F0E6-4A58-B8D2-7FE3D4C2674D}">
      <dgm:prSet/>
      <dgm:spPr/>
      <dgm:t>
        <a:bodyPr/>
        <a:lstStyle/>
        <a:p>
          <a:endParaRPr lang="en-US"/>
        </a:p>
      </dgm:t>
    </dgm:pt>
    <dgm:pt modelId="{6AD369C2-9A77-4121-86DB-AF1DEDA29AEF}" type="sibTrans" cxnId="{FCBC9886-F0E6-4A58-B8D2-7FE3D4C2674D}">
      <dgm:prSet/>
      <dgm:spPr/>
      <dgm:t>
        <a:bodyPr/>
        <a:lstStyle/>
        <a:p>
          <a:endParaRPr lang="en-US"/>
        </a:p>
      </dgm:t>
    </dgm:pt>
    <dgm:pt modelId="{FD42602C-C6A6-47BF-8348-2D74CB484726}">
      <dgm:prSet/>
      <dgm:spPr/>
      <dgm:t>
        <a:bodyPr/>
        <a:lstStyle/>
        <a:p>
          <a:r>
            <a:rPr lang="en-GB"/>
            <a:t>Scanning – What is the problem?</a:t>
          </a:r>
          <a:endParaRPr lang="en-US"/>
        </a:p>
      </dgm:t>
    </dgm:pt>
    <dgm:pt modelId="{C99DDEDB-5B96-4A5B-A69E-7BDE144DD85E}" type="parTrans" cxnId="{11F75FDE-FDA1-4624-BAA9-E2A2A2CA37F4}">
      <dgm:prSet/>
      <dgm:spPr/>
      <dgm:t>
        <a:bodyPr/>
        <a:lstStyle/>
        <a:p>
          <a:endParaRPr lang="en-US"/>
        </a:p>
      </dgm:t>
    </dgm:pt>
    <dgm:pt modelId="{149ABC63-056B-49F1-8497-A17674567D5B}" type="sibTrans" cxnId="{11F75FDE-FDA1-4624-BAA9-E2A2A2CA37F4}">
      <dgm:prSet/>
      <dgm:spPr/>
      <dgm:t>
        <a:bodyPr/>
        <a:lstStyle/>
        <a:p>
          <a:endParaRPr lang="en-US"/>
        </a:p>
      </dgm:t>
    </dgm:pt>
    <dgm:pt modelId="{38F40585-1094-4D6C-A0E1-EF803A355071}">
      <dgm:prSet/>
      <dgm:spPr/>
      <dgm:t>
        <a:bodyPr/>
        <a:lstStyle/>
        <a:p>
          <a:r>
            <a:rPr lang="en-GB"/>
            <a:t>Analysis – What are the underlying issues affecting the problem (victim, offender, location)</a:t>
          </a:r>
          <a:endParaRPr lang="en-US"/>
        </a:p>
      </dgm:t>
    </dgm:pt>
    <dgm:pt modelId="{31FEB946-1641-465C-BCDA-1A65893BDA33}" type="parTrans" cxnId="{DF61FF84-3885-4787-B957-631848641F6B}">
      <dgm:prSet/>
      <dgm:spPr/>
      <dgm:t>
        <a:bodyPr/>
        <a:lstStyle/>
        <a:p>
          <a:endParaRPr lang="en-US"/>
        </a:p>
      </dgm:t>
    </dgm:pt>
    <dgm:pt modelId="{AED9F267-C695-40B8-BBBE-01F0CCB8C056}" type="sibTrans" cxnId="{DF61FF84-3885-4787-B957-631848641F6B}">
      <dgm:prSet/>
      <dgm:spPr/>
      <dgm:t>
        <a:bodyPr/>
        <a:lstStyle/>
        <a:p>
          <a:endParaRPr lang="en-US"/>
        </a:p>
      </dgm:t>
    </dgm:pt>
    <dgm:pt modelId="{79C8BEDB-127E-49A2-810C-0D9DFDB45A85}">
      <dgm:prSet/>
      <dgm:spPr/>
      <dgm:t>
        <a:bodyPr/>
        <a:lstStyle/>
        <a:p>
          <a:r>
            <a:rPr lang="en-GB" dirty="0"/>
            <a:t>Response – The strategy and tactics to deal with the problem, in light of the analysis</a:t>
          </a:r>
          <a:endParaRPr lang="en-US" dirty="0"/>
        </a:p>
      </dgm:t>
    </dgm:pt>
    <dgm:pt modelId="{ABF690D6-A9BF-402A-B91F-4E5EFEB9AD76}" type="parTrans" cxnId="{084A1339-116E-4EC0-BA14-70402D28FE90}">
      <dgm:prSet/>
      <dgm:spPr/>
      <dgm:t>
        <a:bodyPr/>
        <a:lstStyle/>
        <a:p>
          <a:endParaRPr lang="en-US"/>
        </a:p>
      </dgm:t>
    </dgm:pt>
    <dgm:pt modelId="{7FB2C72C-BAB1-4108-AEBB-CC51DAB0110D}" type="sibTrans" cxnId="{084A1339-116E-4EC0-BA14-70402D28FE90}">
      <dgm:prSet/>
      <dgm:spPr/>
      <dgm:t>
        <a:bodyPr/>
        <a:lstStyle/>
        <a:p>
          <a:endParaRPr lang="en-US"/>
        </a:p>
      </dgm:t>
    </dgm:pt>
    <dgm:pt modelId="{F74BF3C3-9B3E-44B5-995E-862A74F6B154}">
      <dgm:prSet/>
      <dgm:spPr/>
      <dgm:t>
        <a:bodyPr/>
        <a:lstStyle/>
        <a:p>
          <a:r>
            <a:rPr lang="en-GB"/>
            <a:t>Assessment – The measurement of the impact upon the problem. (Bullock &amp; Tilley, 2003)</a:t>
          </a:r>
          <a:endParaRPr lang="en-US"/>
        </a:p>
      </dgm:t>
    </dgm:pt>
    <dgm:pt modelId="{86FA41C9-7F99-4450-BE06-F224D5A7E726}" type="parTrans" cxnId="{3E694FB1-0BF5-41A2-9F6E-E23BE4A5C025}">
      <dgm:prSet/>
      <dgm:spPr/>
      <dgm:t>
        <a:bodyPr/>
        <a:lstStyle/>
        <a:p>
          <a:endParaRPr lang="en-US"/>
        </a:p>
      </dgm:t>
    </dgm:pt>
    <dgm:pt modelId="{6F167269-2BC7-4D4D-A7D2-49E29907549A}" type="sibTrans" cxnId="{3E694FB1-0BF5-41A2-9F6E-E23BE4A5C025}">
      <dgm:prSet/>
      <dgm:spPr/>
      <dgm:t>
        <a:bodyPr/>
        <a:lstStyle/>
        <a:p>
          <a:endParaRPr lang="en-US"/>
        </a:p>
      </dgm:t>
    </dgm:pt>
    <dgm:pt modelId="{8FDD2309-67FE-4D1E-830A-617FDA0EEEEC}" type="pres">
      <dgm:prSet presAssocID="{646874E7-F4C7-424D-8483-2B4E90565FD4}" presName="linear" presStyleCnt="0">
        <dgm:presLayoutVars>
          <dgm:animLvl val="lvl"/>
          <dgm:resizeHandles val="exact"/>
        </dgm:presLayoutVars>
      </dgm:prSet>
      <dgm:spPr/>
    </dgm:pt>
    <dgm:pt modelId="{6350A821-6995-4FFE-978B-88D49CED410C}" type="pres">
      <dgm:prSet presAssocID="{F42BA4FA-E144-4548-940B-184CB0037ABE}" presName="parentText" presStyleLbl="node1" presStyleIdx="0" presStyleCnt="2">
        <dgm:presLayoutVars>
          <dgm:chMax val="0"/>
          <dgm:bulletEnabled val="1"/>
        </dgm:presLayoutVars>
      </dgm:prSet>
      <dgm:spPr/>
    </dgm:pt>
    <dgm:pt modelId="{14CB0C67-FD8A-492E-8327-80E7DDAB8B72}" type="pres">
      <dgm:prSet presAssocID="{418F59C8-388C-4D31-8AB8-8E11D43F27B3}" presName="spacer" presStyleCnt="0"/>
      <dgm:spPr/>
    </dgm:pt>
    <dgm:pt modelId="{A72AFAAD-0B0F-4F2C-980F-268EF004E03C}" type="pres">
      <dgm:prSet presAssocID="{9BCB60D6-03FA-418F-AEFB-11E00B8C1E30}" presName="parentText" presStyleLbl="node1" presStyleIdx="1" presStyleCnt="2">
        <dgm:presLayoutVars>
          <dgm:chMax val="0"/>
          <dgm:bulletEnabled val="1"/>
        </dgm:presLayoutVars>
      </dgm:prSet>
      <dgm:spPr/>
    </dgm:pt>
    <dgm:pt modelId="{53FAB5BD-7355-411E-9D43-52B144008F60}" type="pres">
      <dgm:prSet presAssocID="{9BCB60D6-03FA-418F-AEFB-11E00B8C1E30}" presName="childText" presStyleLbl="revTx" presStyleIdx="0" presStyleCnt="1">
        <dgm:presLayoutVars>
          <dgm:bulletEnabled val="1"/>
        </dgm:presLayoutVars>
      </dgm:prSet>
      <dgm:spPr/>
    </dgm:pt>
  </dgm:ptLst>
  <dgm:cxnLst>
    <dgm:cxn modelId="{2C09DA22-B23F-4A5C-A39B-89D6632ABB58}" type="presOf" srcId="{38F40585-1094-4D6C-A0E1-EF803A355071}" destId="{53FAB5BD-7355-411E-9D43-52B144008F60}" srcOrd="0" destOrd="1" presId="urn:microsoft.com/office/officeart/2005/8/layout/vList2"/>
    <dgm:cxn modelId="{084A1339-116E-4EC0-BA14-70402D28FE90}" srcId="{9BCB60D6-03FA-418F-AEFB-11E00B8C1E30}" destId="{79C8BEDB-127E-49A2-810C-0D9DFDB45A85}" srcOrd="2" destOrd="0" parTransId="{ABF690D6-A9BF-402A-B91F-4E5EFEB9AD76}" sibTransId="{7FB2C72C-BAB1-4108-AEBB-CC51DAB0110D}"/>
    <dgm:cxn modelId="{44BBEF4B-152D-4715-84D3-C938008E95A1}" type="presOf" srcId="{F42BA4FA-E144-4548-940B-184CB0037ABE}" destId="{6350A821-6995-4FFE-978B-88D49CED410C}" srcOrd="0" destOrd="0" presId="urn:microsoft.com/office/officeart/2005/8/layout/vList2"/>
    <dgm:cxn modelId="{354ADE57-8E60-4B6A-8C45-82F66032AE14}" type="presOf" srcId="{79C8BEDB-127E-49A2-810C-0D9DFDB45A85}" destId="{53FAB5BD-7355-411E-9D43-52B144008F60}" srcOrd="0" destOrd="2" presId="urn:microsoft.com/office/officeart/2005/8/layout/vList2"/>
    <dgm:cxn modelId="{DF61FF84-3885-4787-B957-631848641F6B}" srcId="{9BCB60D6-03FA-418F-AEFB-11E00B8C1E30}" destId="{38F40585-1094-4D6C-A0E1-EF803A355071}" srcOrd="1" destOrd="0" parTransId="{31FEB946-1641-465C-BCDA-1A65893BDA33}" sibTransId="{AED9F267-C695-40B8-BBBE-01F0CCB8C056}"/>
    <dgm:cxn modelId="{FCBC9886-F0E6-4A58-B8D2-7FE3D4C2674D}" srcId="{646874E7-F4C7-424D-8483-2B4E90565FD4}" destId="{9BCB60D6-03FA-418F-AEFB-11E00B8C1E30}" srcOrd="1" destOrd="0" parTransId="{F58E6255-AFEB-46BC-96FB-EEC6455C5206}" sibTransId="{6AD369C2-9A77-4121-86DB-AF1DEDA29AEF}"/>
    <dgm:cxn modelId="{A991568A-E33B-4A80-8391-FC4F173A9A2E}" type="presOf" srcId="{F74BF3C3-9B3E-44B5-995E-862A74F6B154}" destId="{53FAB5BD-7355-411E-9D43-52B144008F60}" srcOrd="0" destOrd="3" presId="urn:microsoft.com/office/officeart/2005/8/layout/vList2"/>
    <dgm:cxn modelId="{C92F328B-B3F3-465E-86C3-65F86AD4B072}" type="presOf" srcId="{FD42602C-C6A6-47BF-8348-2D74CB484726}" destId="{53FAB5BD-7355-411E-9D43-52B144008F60}" srcOrd="0" destOrd="0" presId="urn:microsoft.com/office/officeart/2005/8/layout/vList2"/>
    <dgm:cxn modelId="{6B32969D-43B0-43E4-9206-A8431E5FCD1E}" type="presOf" srcId="{646874E7-F4C7-424D-8483-2B4E90565FD4}" destId="{8FDD2309-67FE-4D1E-830A-617FDA0EEEEC}" srcOrd="0" destOrd="0" presId="urn:microsoft.com/office/officeart/2005/8/layout/vList2"/>
    <dgm:cxn modelId="{6B6C39A4-0C4C-49E3-8B9B-D92D9280FBFF}" type="presOf" srcId="{9BCB60D6-03FA-418F-AEFB-11E00B8C1E30}" destId="{A72AFAAD-0B0F-4F2C-980F-268EF004E03C}" srcOrd="0" destOrd="0" presId="urn:microsoft.com/office/officeart/2005/8/layout/vList2"/>
    <dgm:cxn modelId="{3E694FB1-0BF5-41A2-9F6E-E23BE4A5C025}" srcId="{9BCB60D6-03FA-418F-AEFB-11E00B8C1E30}" destId="{F74BF3C3-9B3E-44B5-995E-862A74F6B154}" srcOrd="3" destOrd="0" parTransId="{86FA41C9-7F99-4450-BE06-F224D5A7E726}" sibTransId="{6F167269-2BC7-4D4D-A7D2-49E29907549A}"/>
    <dgm:cxn modelId="{333661CC-4BA9-4B85-BF5B-FC97BF0866D3}" srcId="{646874E7-F4C7-424D-8483-2B4E90565FD4}" destId="{F42BA4FA-E144-4548-940B-184CB0037ABE}" srcOrd="0" destOrd="0" parTransId="{E1AC3ABC-4632-4399-806C-030EB243D6D4}" sibTransId="{418F59C8-388C-4D31-8AB8-8E11D43F27B3}"/>
    <dgm:cxn modelId="{11F75FDE-FDA1-4624-BAA9-E2A2A2CA37F4}" srcId="{9BCB60D6-03FA-418F-AEFB-11E00B8C1E30}" destId="{FD42602C-C6A6-47BF-8348-2D74CB484726}" srcOrd="0" destOrd="0" parTransId="{C99DDEDB-5B96-4A5B-A69E-7BDE144DD85E}" sibTransId="{149ABC63-056B-49F1-8497-A17674567D5B}"/>
    <dgm:cxn modelId="{70D04EB5-B80B-4F8E-BDF9-7D5A8E401A51}" type="presParOf" srcId="{8FDD2309-67FE-4D1E-830A-617FDA0EEEEC}" destId="{6350A821-6995-4FFE-978B-88D49CED410C}" srcOrd="0" destOrd="0" presId="urn:microsoft.com/office/officeart/2005/8/layout/vList2"/>
    <dgm:cxn modelId="{CB5C88F6-B947-462B-9002-61EEC2E21DB9}" type="presParOf" srcId="{8FDD2309-67FE-4D1E-830A-617FDA0EEEEC}" destId="{14CB0C67-FD8A-492E-8327-80E7DDAB8B72}" srcOrd="1" destOrd="0" presId="urn:microsoft.com/office/officeart/2005/8/layout/vList2"/>
    <dgm:cxn modelId="{D172556A-B3F8-4C75-AF03-0D593ECBD853}" type="presParOf" srcId="{8FDD2309-67FE-4D1E-830A-617FDA0EEEEC}" destId="{A72AFAAD-0B0F-4F2C-980F-268EF004E03C}" srcOrd="2" destOrd="0" presId="urn:microsoft.com/office/officeart/2005/8/layout/vList2"/>
    <dgm:cxn modelId="{610CBFDF-0FD8-4F7F-86CC-1F9C133D5E1F}" type="presParOf" srcId="{8FDD2309-67FE-4D1E-830A-617FDA0EEEEC}" destId="{53FAB5BD-7355-411E-9D43-52B144008F6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6BF1D6-99E2-49BE-AB97-96E5149F93F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7D17D2C-AD3D-40E7-971E-9DDF25DF4CA9}">
      <dgm:prSet/>
      <dgm:spPr/>
      <dgm:t>
        <a:bodyPr/>
        <a:lstStyle/>
        <a:p>
          <a:pPr>
            <a:defRPr cap="all"/>
          </a:pPr>
          <a:r>
            <a:rPr lang="en-GB"/>
            <a:t>Thanks for listening!</a:t>
          </a:r>
          <a:endParaRPr lang="en-US"/>
        </a:p>
      </dgm:t>
    </dgm:pt>
    <dgm:pt modelId="{96C384D0-F19A-43A4-8587-48ECEFF02236}" type="parTrans" cxnId="{12802032-113B-44C9-A32D-D10BAA067EE2}">
      <dgm:prSet/>
      <dgm:spPr/>
      <dgm:t>
        <a:bodyPr/>
        <a:lstStyle/>
        <a:p>
          <a:endParaRPr lang="en-US"/>
        </a:p>
      </dgm:t>
    </dgm:pt>
    <dgm:pt modelId="{DD5CBB51-8EE0-4548-9113-1E83FF0F9D5F}" type="sibTrans" cxnId="{12802032-113B-44C9-A32D-D10BAA067EE2}">
      <dgm:prSet/>
      <dgm:spPr/>
      <dgm:t>
        <a:bodyPr/>
        <a:lstStyle/>
        <a:p>
          <a:endParaRPr lang="en-US"/>
        </a:p>
      </dgm:t>
    </dgm:pt>
    <dgm:pt modelId="{D63B2894-E06A-4A2F-9838-B2D65D4645DD}">
      <dgm:prSet/>
      <dgm:spPr/>
      <dgm:t>
        <a:bodyPr/>
        <a:lstStyle/>
        <a:p>
          <a:pPr>
            <a:defRPr cap="all"/>
          </a:pPr>
          <a:r>
            <a:rPr lang="en-GB"/>
            <a:t>See you in session 2</a:t>
          </a:r>
          <a:endParaRPr lang="en-US"/>
        </a:p>
      </dgm:t>
    </dgm:pt>
    <dgm:pt modelId="{8EDD7C23-0943-4804-87E3-C51BC07F7B6D}" type="parTrans" cxnId="{FFFBE0ED-1267-463E-81AE-AF0528965AAF}">
      <dgm:prSet/>
      <dgm:spPr/>
      <dgm:t>
        <a:bodyPr/>
        <a:lstStyle/>
        <a:p>
          <a:endParaRPr lang="en-US"/>
        </a:p>
      </dgm:t>
    </dgm:pt>
    <dgm:pt modelId="{B42F5BB3-E485-4785-8B14-03F9C5A207B1}" type="sibTrans" cxnId="{FFFBE0ED-1267-463E-81AE-AF0528965AAF}">
      <dgm:prSet/>
      <dgm:spPr/>
      <dgm:t>
        <a:bodyPr/>
        <a:lstStyle/>
        <a:p>
          <a:endParaRPr lang="en-US"/>
        </a:p>
      </dgm:t>
    </dgm:pt>
    <dgm:pt modelId="{AB402310-971B-4ED9-9DF6-E27654C7A150}" type="pres">
      <dgm:prSet presAssocID="{7C6BF1D6-99E2-49BE-AB97-96E5149F93FC}" presName="root" presStyleCnt="0">
        <dgm:presLayoutVars>
          <dgm:dir/>
          <dgm:resizeHandles val="exact"/>
        </dgm:presLayoutVars>
      </dgm:prSet>
      <dgm:spPr/>
    </dgm:pt>
    <dgm:pt modelId="{5156195F-CFE9-4456-B337-2227F1D2ED32}" type="pres">
      <dgm:prSet presAssocID="{F7D17D2C-AD3D-40E7-971E-9DDF25DF4CA9}" presName="compNode" presStyleCnt="0"/>
      <dgm:spPr/>
    </dgm:pt>
    <dgm:pt modelId="{08BA18B6-F1B7-4475-8659-EB86AA5C6B25}" type="pres">
      <dgm:prSet presAssocID="{F7D17D2C-AD3D-40E7-971E-9DDF25DF4CA9}" presName="iconBgRect" presStyleLbl="bgShp" presStyleIdx="0" presStyleCnt="2"/>
      <dgm:spPr/>
    </dgm:pt>
    <dgm:pt modelId="{FED148B1-D494-4249-8B80-69409C6317C4}" type="pres">
      <dgm:prSet presAssocID="{F7D17D2C-AD3D-40E7-971E-9DDF25DF4C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B5E87007-CEC6-4FC5-A48A-2D8D255AD2B7}" type="pres">
      <dgm:prSet presAssocID="{F7D17D2C-AD3D-40E7-971E-9DDF25DF4CA9}" presName="spaceRect" presStyleCnt="0"/>
      <dgm:spPr/>
    </dgm:pt>
    <dgm:pt modelId="{3B5DDDEB-8569-46D4-9105-9F457B01BEEA}" type="pres">
      <dgm:prSet presAssocID="{F7D17D2C-AD3D-40E7-971E-9DDF25DF4CA9}" presName="textRect" presStyleLbl="revTx" presStyleIdx="0" presStyleCnt="2">
        <dgm:presLayoutVars>
          <dgm:chMax val="1"/>
          <dgm:chPref val="1"/>
        </dgm:presLayoutVars>
      </dgm:prSet>
      <dgm:spPr/>
    </dgm:pt>
    <dgm:pt modelId="{D031CCB6-7873-4421-A733-422ACD693AF4}" type="pres">
      <dgm:prSet presAssocID="{DD5CBB51-8EE0-4548-9113-1E83FF0F9D5F}" presName="sibTrans" presStyleCnt="0"/>
      <dgm:spPr/>
    </dgm:pt>
    <dgm:pt modelId="{EE0F2074-B196-412C-B9D3-72AF9BA60308}" type="pres">
      <dgm:prSet presAssocID="{D63B2894-E06A-4A2F-9838-B2D65D4645DD}" presName="compNode" presStyleCnt="0"/>
      <dgm:spPr/>
    </dgm:pt>
    <dgm:pt modelId="{AAE41C0F-817E-4160-9B88-261487FAD213}" type="pres">
      <dgm:prSet presAssocID="{D63B2894-E06A-4A2F-9838-B2D65D4645DD}" presName="iconBgRect" presStyleLbl="bgShp" presStyleIdx="1" presStyleCnt="2"/>
      <dgm:spPr/>
    </dgm:pt>
    <dgm:pt modelId="{A8C15828-3306-4BB0-A44B-D57F8C860F6B}" type="pres">
      <dgm:prSet presAssocID="{D63B2894-E06A-4A2F-9838-B2D65D4645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32006D72-F7AD-4FF4-AA6E-57CA67D40EEC}" type="pres">
      <dgm:prSet presAssocID="{D63B2894-E06A-4A2F-9838-B2D65D4645DD}" presName="spaceRect" presStyleCnt="0"/>
      <dgm:spPr/>
    </dgm:pt>
    <dgm:pt modelId="{F6602C1A-E5F1-454E-99D9-48036D009C8F}" type="pres">
      <dgm:prSet presAssocID="{D63B2894-E06A-4A2F-9838-B2D65D4645DD}" presName="textRect" presStyleLbl="revTx" presStyleIdx="1" presStyleCnt="2">
        <dgm:presLayoutVars>
          <dgm:chMax val="1"/>
          <dgm:chPref val="1"/>
        </dgm:presLayoutVars>
      </dgm:prSet>
      <dgm:spPr/>
    </dgm:pt>
  </dgm:ptLst>
  <dgm:cxnLst>
    <dgm:cxn modelId="{529B580A-CFB2-4643-9F6A-0D0121116DBF}" type="presOf" srcId="{7C6BF1D6-99E2-49BE-AB97-96E5149F93FC}" destId="{AB402310-971B-4ED9-9DF6-E27654C7A150}" srcOrd="0" destOrd="0" presId="urn:microsoft.com/office/officeart/2018/5/layout/IconCircleLabelList"/>
    <dgm:cxn modelId="{12802032-113B-44C9-A32D-D10BAA067EE2}" srcId="{7C6BF1D6-99E2-49BE-AB97-96E5149F93FC}" destId="{F7D17D2C-AD3D-40E7-971E-9DDF25DF4CA9}" srcOrd="0" destOrd="0" parTransId="{96C384D0-F19A-43A4-8587-48ECEFF02236}" sibTransId="{DD5CBB51-8EE0-4548-9113-1E83FF0F9D5F}"/>
    <dgm:cxn modelId="{362A3042-4522-4A86-B83C-B9E63512C128}" type="presOf" srcId="{D63B2894-E06A-4A2F-9838-B2D65D4645DD}" destId="{F6602C1A-E5F1-454E-99D9-48036D009C8F}" srcOrd="0" destOrd="0" presId="urn:microsoft.com/office/officeart/2018/5/layout/IconCircleLabelList"/>
    <dgm:cxn modelId="{5DDDA6C2-3184-4DB8-ACFA-5B87BAE6DD7B}" type="presOf" srcId="{F7D17D2C-AD3D-40E7-971E-9DDF25DF4CA9}" destId="{3B5DDDEB-8569-46D4-9105-9F457B01BEEA}" srcOrd="0" destOrd="0" presId="urn:microsoft.com/office/officeart/2018/5/layout/IconCircleLabelList"/>
    <dgm:cxn modelId="{FFFBE0ED-1267-463E-81AE-AF0528965AAF}" srcId="{7C6BF1D6-99E2-49BE-AB97-96E5149F93FC}" destId="{D63B2894-E06A-4A2F-9838-B2D65D4645DD}" srcOrd="1" destOrd="0" parTransId="{8EDD7C23-0943-4804-87E3-C51BC07F7B6D}" sibTransId="{B42F5BB3-E485-4785-8B14-03F9C5A207B1}"/>
    <dgm:cxn modelId="{B8DE043F-7CB2-4105-8DB9-9A2EDA2DF9DD}" type="presParOf" srcId="{AB402310-971B-4ED9-9DF6-E27654C7A150}" destId="{5156195F-CFE9-4456-B337-2227F1D2ED32}" srcOrd="0" destOrd="0" presId="urn:microsoft.com/office/officeart/2018/5/layout/IconCircleLabelList"/>
    <dgm:cxn modelId="{4CDA38F2-E46F-455E-9181-B1338E2BD618}" type="presParOf" srcId="{5156195F-CFE9-4456-B337-2227F1D2ED32}" destId="{08BA18B6-F1B7-4475-8659-EB86AA5C6B25}" srcOrd="0" destOrd="0" presId="urn:microsoft.com/office/officeart/2018/5/layout/IconCircleLabelList"/>
    <dgm:cxn modelId="{43F884FD-B7B5-4CF9-BF72-F455C9A720D5}" type="presParOf" srcId="{5156195F-CFE9-4456-B337-2227F1D2ED32}" destId="{FED148B1-D494-4249-8B80-69409C6317C4}" srcOrd="1" destOrd="0" presId="urn:microsoft.com/office/officeart/2018/5/layout/IconCircleLabelList"/>
    <dgm:cxn modelId="{9B871ECF-9F65-4230-9C75-7929C2BD9685}" type="presParOf" srcId="{5156195F-CFE9-4456-B337-2227F1D2ED32}" destId="{B5E87007-CEC6-4FC5-A48A-2D8D255AD2B7}" srcOrd="2" destOrd="0" presId="urn:microsoft.com/office/officeart/2018/5/layout/IconCircleLabelList"/>
    <dgm:cxn modelId="{4743BDEC-0C16-47DF-BD89-F589EFEC5F13}" type="presParOf" srcId="{5156195F-CFE9-4456-B337-2227F1D2ED32}" destId="{3B5DDDEB-8569-46D4-9105-9F457B01BEEA}" srcOrd="3" destOrd="0" presId="urn:microsoft.com/office/officeart/2018/5/layout/IconCircleLabelList"/>
    <dgm:cxn modelId="{0C46F542-3A21-43FD-8831-D350EFD17054}" type="presParOf" srcId="{AB402310-971B-4ED9-9DF6-E27654C7A150}" destId="{D031CCB6-7873-4421-A733-422ACD693AF4}" srcOrd="1" destOrd="0" presId="urn:microsoft.com/office/officeart/2018/5/layout/IconCircleLabelList"/>
    <dgm:cxn modelId="{266216BB-C1D3-4A15-9DA5-59721485C623}" type="presParOf" srcId="{AB402310-971B-4ED9-9DF6-E27654C7A150}" destId="{EE0F2074-B196-412C-B9D3-72AF9BA60308}" srcOrd="2" destOrd="0" presId="urn:microsoft.com/office/officeart/2018/5/layout/IconCircleLabelList"/>
    <dgm:cxn modelId="{9A493346-9E2F-4E36-B68E-9B5C10998726}" type="presParOf" srcId="{EE0F2074-B196-412C-B9D3-72AF9BA60308}" destId="{AAE41C0F-817E-4160-9B88-261487FAD213}" srcOrd="0" destOrd="0" presId="urn:microsoft.com/office/officeart/2018/5/layout/IconCircleLabelList"/>
    <dgm:cxn modelId="{DBB12920-DE8F-4C2F-AFA1-115E55516499}" type="presParOf" srcId="{EE0F2074-B196-412C-B9D3-72AF9BA60308}" destId="{A8C15828-3306-4BB0-A44B-D57F8C860F6B}" srcOrd="1" destOrd="0" presId="urn:microsoft.com/office/officeart/2018/5/layout/IconCircleLabelList"/>
    <dgm:cxn modelId="{3615B5BC-DE34-4D7F-9B29-9AB1AA0CB4CC}" type="presParOf" srcId="{EE0F2074-B196-412C-B9D3-72AF9BA60308}" destId="{32006D72-F7AD-4FF4-AA6E-57CA67D40EEC}" srcOrd="2" destOrd="0" presId="urn:microsoft.com/office/officeart/2018/5/layout/IconCircleLabelList"/>
    <dgm:cxn modelId="{4FBAAD38-4534-4506-8A64-0FC08ACDFEFB}" type="presParOf" srcId="{EE0F2074-B196-412C-B9D3-72AF9BA60308}" destId="{F6602C1A-E5F1-454E-99D9-48036D009C8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0A821-6995-4FFE-978B-88D49CED410C}">
      <dsp:nvSpPr>
        <dsp:cNvPr id="0" name=""/>
        <dsp:cNvSpPr/>
      </dsp:nvSpPr>
      <dsp:spPr>
        <a:xfrm>
          <a:off x="0" y="182168"/>
          <a:ext cx="10649284"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Outlined by Eck &amp; Spelman (1987)</a:t>
          </a:r>
          <a:endParaRPr lang="en-US" sz="2700" kern="1200"/>
        </a:p>
      </dsp:txBody>
      <dsp:txXfrm>
        <a:off x="31613" y="213781"/>
        <a:ext cx="10586058" cy="584369"/>
      </dsp:txXfrm>
    </dsp:sp>
    <dsp:sp modelId="{A72AFAAD-0B0F-4F2C-980F-268EF004E03C}">
      <dsp:nvSpPr>
        <dsp:cNvPr id="0" name=""/>
        <dsp:cNvSpPr/>
      </dsp:nvSpPr>
      <dsp:spPr>
        <a:xfrm>
          <a:off x="0" y="907523"/>
          <a:ext cx="10649284" cy="647595"/>
        </a:xfrm>
        <a:prstGeom prst="roundRect">
          <a:avLst/>
        </a:prstGeom>
        <a:solidFill>
          <a:schemeClr val="accent2">
            <a:hueOff val="-10369007"/>
            <a:satOff val="-20408"/>
            <a:lumOff val="1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A mainstay of community policing</a:t>
          </a:r>
          <a:endParaRPr lang="en-US" sz="2700" kern="1200" dirty="0"/>
        </a:p>
      </dsp:txBody>
      <dsp:txXfrm>
        <a:off x="31613" y="939136"/>
        <a:ext cx="10586058" cy="584369"/>
      </dsp:txXfrm>
    </dsp:sp>
    <dsp:sp modelId="{53FAB5BD-7355-411E-9D43-52B144008F60}">
      <dsp:nvSpPr>
        <dsp:cNvPr id="0" name=""/>
        <dsp:cNvSpPr/>
      </dsp:nvSpPr>
      <dsp:spPr>
        <a:xfrm>
          <a:off x="0" y="1555118"/>
          <a:ext cx="10649284" cy="2012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8115"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Scanning – What is the problem?</a:t>
          </a:r>
          <a:endParaRPr lang="en-US" sz="2100" kern="1200"/>
        </a:p>
        <a:p>
          <a:pPr marL="228600" lvl="1" indent="-228600" algn="l" defTabSz="933450">
            <a:lnSpc>
              <a:spcPct val="90000"/>
            </a:lnSpc>
            <a:spcBef>
              <a:spcPct val="0"/>
            </a:spcBef>
            <a:spcAft>
              <a:spcPct val="20000"/>
            </a:spcAft>
            <a:buChar char="•"/>
          </a:pPr>
          <a:r>
            <a:rPr lang="en-GB" sz="2100" kern="1200"/>
            <a:t>Analysis – What are the underlying issues affecting the problem (victim, offender, location)</a:t>
          </a:r>
          <a:endParaRPr lang="en-US" sz="2100" kern="1200"/>
        </a:p>
        <a:p>
          <a:pPr marL="228600" lvl="1" indent="-228600" algn="l" defTabSz="933450">
            <a:lnSpc>
              <a:spcPct val="90000"/>
            </a:lnSpc>
            <a:spcBef>
              <a:spcPct val="0"/>
            </a:spcBef>
            <a:spcAft>
              <a:spcPct val="20000"/>
            </a:spcAft>
            <a:buChar char="•"/>
          </a:pPr>
          <a:r>
            <a:rPr lang="en-GB" sz="2100" kern="1200" dirty="0"/>
            <a:t>Response – The strategy and tactics to deal with the problem, in light of the analysis</a:t>
          </a:r>
          <a:endParaRPr lang="en-US" sz="2100" kern="1200" dirty="0"/>
        </a:p>
        <a:p>
          <a:pPr marL="228600" lvl="1" indent="-228600" algn="l" defTabSz="933450">
            <a:lnSpc>
              <a:spcPct val="90000"/>
            </a:lnSpc>
            <a:spcBef>
              <a:spcPct val="0"/>
            </a:spcBef>
            <a:spcAft>
              <a:spcPct val="20000"/>
            </a:spcAft>
            <a:buChar char="•"/>
          </a:pPr>
          <a:r>
            <a:rPr lang="en-GB" sz="2100" kern="1200"/>
            <a:t>Assessment – The measurement of the impact upon the problem. (Bullock &amp; Tilley, 2003)</a:t>
          </a:r>
          <a:endParaRPr lang="en-US" sz="2100" kern="1200"/>
        </a:p>
      </dsp:txBody>
      <dsp:txXfrm>
        <a:off x="0" y="1555118"/>
        <a:ext cx="10649284" cy="2012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A18B6-F1B7-4475-8659-EB86AA5C6B25}">
      <dsp:nvSpPr>
        <dsp:cNvPr id="0" name=""/>
        <dsp:cNvSpPr/>
      </dsp:nvSpPr>
      <dsp:spPr>
        <a:xfrm>
          <a:off x="2465246" y="3820"/>
          <a:ext cx="2127375" cy="2127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D148B1-D494-4249-8B80-69409C6317C4}">
      <dsp:nvSpPr>
        <dsp:cNvPr id="0" name=""/>
        <dsp:cNvSpPr/>
      </dsp:nvSpPr>
      <dsp:spPr>
        <a:xfrm>
          <a:off x="2918621" y="457195"/>
          <a:ext cx="1220625" cy="122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5DDDEB-8569-46D4-9105-9F457B01BEEA}">
      <dsp:nvSpPr>
        <dsp:cNvPr id="0" name=""/>
        <dsp:cNvSpPr/>
      </dsp:nvSpPr>
      <dsp:spPr>
        <a:xfrm>
          <a:off x="1785183" y="2793821"/>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Thanks for listening!</a:t>
          </a:r>
          <a:endParaRPr lang="en-US" sz="2600" kern="1200"/>
        </a:p>
      </dsp:txBody>
      <dsp:txXfrm>
        <a:off x="1785183" y="2793821"/>
        <a:ext cx="3487500" cy="720000"/>
      </dsp:txXfrm>
    </dsp:sp>
    <dsp:sp modelId="{AAE41C0F-817E-4160-9B88-261487FAD213}">
      <dsp:nvSpPr>
        <dsp:cNvPr id="0" name=""/>
        <dsp:cNvSpPr/>
      </dsp:nvSpPr>
      <dsp:spPr>
        <a:xfrm>
          <a:off x="6563058" y="3820"/>
          <a:ext cx="2127375" cy="2127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15828-3306-4BB0-A44B-D57F8C860F6B}">
      <dsp:nvSpPr>
        <dsp:cNvPr id="0" name=""/>
        <dsp:cNvSpPr/>
      </dsp:nvSpPr>
      <dsp:spPr>
        <a:xfrm>
          <a:off x="7016433" y="457195"/>
          <a:ext cx="1220625" cy="122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602C1A-E5F1-454E-99D9-48036D009C8F}">
      <dsp:nvSpPr>
        <dsp:cNvPr id="0" name=""/>
        <dsp:cNvSpPr/>
      </dsp:nvSpPr>
      <dsp:spPr>
        <a:xfrm>
          <a:off x="5882996" y="2793821"/>
          <a:ext cx="34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See you in session 2</a:t>
          </a:r>
          <a:endParaRPr lang="en-US" sz="2600" kern="1200"/>
        </a:p>
      </dsp:txBody>
      <dsp:txXfrm>
        <a:off x="5882996" y="2793821"/>
        <a:ext cx="34875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2/9/2022</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1484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2/9/2022</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3895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2/9/2022</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64055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2/9/2022</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70353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2/9/2022</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81777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2/9/2022</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045203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2/9/2022</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183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2/9/2022</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69096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2/9/2022</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07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2/9/2022</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821942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2/9/2022</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1308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2/9/2022</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78984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39" r:id="rId6"/>
    <p:sldLayoutId id="2147483735" r:id="rId7"/>
    <p:sldLayoutId id="2147483736" r:id="rId8"/>
    <p:sldLayoutId id="2147483737" r:id="rId9"/>
    <p:sldLayoutId id="2147483738" r:id="rId10"/>
    <p:sldLayoutId id="2147483740"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permalink/44WHELF_UWTSD/1ir6fgh/cdi_crossref_primary_10_1177_1748895809102549" TargetMode="External"/><Relationship Id="rId2" Type="http://schemas.openxmlformats.org/officeDocument/2006/relationships/hyperlink" Target="https://librarysearch.uwtsd.ac.uk/permalink/44WHELF_UWTSD/1ir6fgh/cdi_crossref_primary_10_1177_174889580910254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BF447FC5-81F5-498F-B253-3D2BBDD2E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0390D7A-B375-4BE2-82A9-33DED1CE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31F399-9A75-4677-B6FA-4FE5A4B70BB5}"/>
              </a:ext>
            </a:extLst>
          </p:cNvPr>
          <p:cNvSpPr>
            <a:spLocks noGrp="1"/>
          </p:cNvSpPr>
          <p:nvPr>
            <p:ph type="ctrTitle"/>
          </p:nvPr>
        </p:nvSpPr>
        <p:spPr>
          <a:xfrm>
            <a:off x="517868" y="976159"/>
            <a:ext cx="6144231" cy="2369713"/>
          </a:xfrm>
        </p:spPr>
        <p:txBody>
          <a:bodyPr vert="horz" lIns="91440" tIns="45720" rIns="91440" bIns="45720" rtlCol="0" anchor="t">
            <a:normAutofit/>
          </a:bodyPr>
          <a:lstStyle/>
          <a:p>
            <a:r>
              <a:rPr lang="en-US"/>
              <a:t>Evidence Based Policing</a:t>
            </a:r>
          </a:p>
        </p:txBody>
      </p:sp>
      <p:sp>
        <p:nvSpPr>
          <p:cNvPr id="22" name="Rectangle 2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AF5279-90EB-4648-B930-D48FEC65852E}"/>
              </a:ext>
            </a:extLst>
          </p:cNvPr>
          <p:cNvPicPr>
            <a:picLocks noChangeAspect="1"/>
          </p:cNvPicPr>
          <p:nvPr/>
        </p:nvPicPr>
        <p:blipFill rotWithShape="1">
          <a:blip r:embed="rId2"/>
          <a:srcRect t="10165" r="-1" b="10254"/>
          <a:stretch/>
        </p:blipFill>
        <p:spPr>
          <a:xfrm>
            <a:off x="7624146" y="657369"/>
            <a:ext cx="4061644" cy="2771631"/>
          </a:xfrm>
          <a:prstGeom prst="rect">
            <a:avLst/>
          </a:prstGeom>
        </p:spPr>
      </p:pic>
      <p:sp>
        <p:nvSpPr>
          <p:cNvPr id="24" name="Rectangle 23">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4146" y="3612975"/>
            <a:ext cx="406808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A447627-A154-4E26-A8C3-0FC0D7F03BB8}"/>
              </a:ext>
            </a:extLst>
          </p:cNvPr>
          <p:cNvSpPr>
            <a:spLocks noGrp="1"/>
          </p:cNvSpPr>
          <p:nvPr>
            <p:ph type="subTitle" idx="1"/>
          </p:nvPr>
        </p:nvSpPr>
        <p:spPr>
          <a:xfrm>
            <a:off x="7642248" y="3776870"/>
            <a:ext cx="4005257" cy="2411994"/>
          </a:xfrm>
        </p:spPr>
        <p:txBody>
          <a:bodyPr vert="horz" lIns="91440" tIns="45720" rIns="91440" bIns="45720" rtlCol="0">
            <a:normAutofit/>
          </a:bodyPr>
          <a:lstStyle/>
          <a:p>
            <a:r>
              <a:rPr lang="en-US" sz="1900" dirty="0"/>
              <a:t>Week 4</a:t>
            </a:r>
          </a:p>
          <a:p>
            <a:r>
              <a:rPr lang="en-US" sz="1900" dirty="0"/>
              <a:t>Models of Policing &amp; The College of Policing</a:t>
            </a:r>
          </a:p>
          <a:p>
            <a:endParaRPr lang="en-US" sz="1900" dirty="0"/>
          </a:p>
          <a:p>
            <a:r>
              <a:rPr lang="en-US" sz="1900" dirty="0"/>
              <a:t>Dr. Luke Roach</a:t>
            </a:r>
          </a:p>
          <a:p>
            <a:r>
              <a:rPr lang="en-US" sz="1900" dirty="0"/>
              <a:t>L.Roach@UWTSD.ac.uk</a:t>
            </a:r>
          </a:p>
        </p:txBody>
      </p:sp>
    </p:spTree>
    <p:extLst>
      <p:ext uri="{BB962C8B-B14F-4D97-AF65-F5344CB8AC3E}">
        <p14:creationId xmlns:p14="http://schemas.microsoft.com/office/powerpoint/2010/main" val="3623974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98579-0041-4069-895F-91A2E094EFE7}"/>
              </a:ext>
            </a:extLst>
          </p:cNvPr>
          <p:cNvSpPr>
            <a:spLocks noGrp="1"/>
          </p:cNvSpPr>
          <p:nvPr>
            <p:ph type="title"/>
          </p:nvPr>
        </p:nvSpPr>
        <p:spPr/>
        <p:txBody>
          <a:bodyPr/>
          <a:lstStyle/>
          <a:p>
            <a:r>
              <a:rPr lang="en-GB" dirty="0"/>
              <a:t>Problem-Oriented Policing</a:t>
            </a:r>
          </a:p>
        </p:txBody>
      </p:sp>
      <p:sp>
        <p:nvSpPr>
          <p:cNvPr id="3" name="Content Placeholder 2">
            <a:extLst>
              <a:ext uri="{FF2B5EF4-FFF2-40B4-BE49-F238E27FC236}">
                <a16:creationId xmlns:a16="http://schemas.microsoft.com/office/drawing/2014/main" id="{F2B0C716-F993-4E5B-857F-6D21E72913E8}"/>
              </a:ext>
            </a:extLst>
          </p:cNvPr>
          <p:cNvSpPr>
            <a:spLocks noGrp="1"/>
          </p:cNvSpPr>
          <p:nvPr>
            <p:ph idx="1"/>
          </p:nvPr>
        </p:nvSpPr>
        <p:spPr/>
        <p:txBody>
          <a:bodyPr/>
          <a:lstStyle/>
          <a:p>
            <a:r>
              <a:rPr lang="en-GB" dirty="0"/>
              <a:t>Herman Goldstein (1979</a:t>
            </a:r>
          </a:p>
          <a:p>
            <a:endParaRPr lang="en-GB" dirty="0"/>
          </a:p>
          <a:p>
            <a:r>
              <a:rPr lang="en-GB" dirty="0"/>
              <a:t>Called on the police to focus their efforts not on responding to isolated events but on dealing with clusters of related incidents, what Goldstein defined as ‘problems’</a:t>
            </a:r>
          </a:p>
        </p:txBody>
      </p:sp>
    </p:spTree>
    <p:extLst>
      <p:ext uri="{BB962C8B-B14F-4D97-AF65-F5344CB8AC3E}">
        <p14:creationId xmlns:p14="http://schemas.microsoft.com/office/powerpoint/2010/main" val="3210642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05F0F1-F727-4B2E-BF2F-5DF47310AB06}"/>
              </a:ext>
            </a:extLst>
          </p:cNvPr>
          <p:cNvSpPr>
            <a:spLocks noGrp="1"/>
          </p:cNvSpPr>
          <p:nvPr>
            <p:ph type="title"/>
          </p:nvPr>
        </p:nvSpPr>
        <p:spPr>
          <a:xfrm>
            <a:off x="517870" y="976160"/>
            <a:ext cx="5021183" cy="2452840"/>
          </a:xfrm>
        </p:spPr>
        <p:txBody>
          <a:bodyPr>
            <a:normAutofit/>
          </a:bodyPr>
          <a:lstStyle/>
          <a:p>
            <a:r>
              <a:rPr lang="en-GB" dirty="0"/>
              <a:t>SARA</a:t>
            </a:r>
            <a:br>
              <a:rPr lang="en-GB" dirty="0"/>
            </a:br>
            <a:endParaRPr lang="en-GB" dirty="0"/>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D9D28A-21B5-48A8-910A-57692E1E2484}"/>
              </a:ext>
            </a:extLst>
          </p:cNvPr>
          <p:cNvGraphicFramePr>
            <a:graphicFrameLocks noGrp="1"/>
          </p:cNvGraphicFramePr>
          <p:nvPr>
            <p:ph idx="1"/>
            <p:extLst>
              <p:ext uri="{D42A27DB-BD31-4B8C-83A1-F6EECF244321}">
                <p14:modId xmlns:p14="http://schemas.microsoft.com/office/powerpoint/2010/main" val="1925667209"/>
              </p:ext>
            </p:extLst>
          </p:nvPr>
        </p:nvGraphicFramePr>
        <p:xfrm>
          <a:off x="1034716" y="2091085"/>
          <a:ext cx="10649284" cy="3749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1879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9" name="Rectangle 72">
            <a:extLst>
              <a:ext uri="{FF2B5EF4-FFF2-40B4-BE49-F238E27FC236}">
                <a16:creationId xmlns:a16="http://schemas.microsoft.com/office/drawing/2014/main" id="{F1EDBAD4-CA8E-4A37-A91C-CF0FBC51C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3406AB-61AB-4AEB-BC77-2C0EB54FE052}"/>
              </a:ext>
            </a:extLst>
          </p:cNvPr>
          <p:cNvSpPr>
            <a:spLocks noGrp="1"/>
          </p:cNvSpPr>
          <p:nvPr>
            <p:ph type="title"/>
          </p:nvPr>
        </p:nvSpPr>
        <p:spPr>
          <a:xfrm>
            <a:off x="517870" y="976160"/>
            <a:ext cx="6144230" cy="1934172"/>
          </a:xfrm>
        </p:spPr>
        <p:txBody>
          <a:bodyPr>
            <a:normAutofit/>
          </a:bodyPr>
          <a:lstStyle/>
          <a:p>
            <a:r>
              <a:rPr lang="en-GB" dirty="0"/>
              <a:t>The “Triple-T” of EBP</a:t>
            </a:r>
          </a:p>
        </p:txBody>
      </p:sp>
      <p:sp>
        <p:nvSpPr>
          <p:cNvPr id="1030" name="Rectangle 7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39518-548A-481F-91A8-4D108F777F5E}"/>
              </a:ext>
            </a:extLst>
          </p:cNvPr>
          <p:cNvSpPr>
            <a:spLocks noGrp="1"/>
          </p:cNvSpPr>
          <p:nvPr>
            <p:ph idx="1"/>
          </p:nvPr>
        </p:nvSpPr>
        <p:spPr>
          <a:xfrm>
            <a:off x="517868" y="2910332"/>
            <a:ext cx="7068367" cy="3719068"/>
          </a:xfrm>
        </p:spPr>
        <p:txBody>
          <a:bodyPr>
            <a:normAutofit fontScale="92500" lnSpcReduction="20000"/>
          </a:bodyPr>
          <a:lstStyle/>
          <a:p>
            <a:pPr>
              <a:lnSpc>
                <a:spcPct val="100000"/>
              </a:lnSpc>
            </a:pPr>
            <a:r>
              <a:rPr lang="en-GB" sz="1800" dirty="0"/>
              <a:t>Targeting</a:t>
            </a:r>
          </a:p>
          <a:p>
            <a:pPr lvl="1">
              <a:lnSpc>
                <a:spcPct val="100000"/>
              </a:lnSpc>
            </a:pPr>
            <a:r>
              <a:rPr lang="en-GB" dirty="0"/>
              <a:t>Police should conduct and apply good research to target scare resources on predictable concentrations of harm from crime and disorder</a:t>
            </a:r>
          </a:p>
          <a:p>
            <a:pPr>
              <a:lnSpc>
                <a:spcPct val="100000"/>
              </a:lnSpc>
            </a:pPr>
            <a:r>
              <a:rPr lang="en-GB" sz="1800" dirty="0"/>
              <a:t>Testing</a:t>
            </a:r>
          </a:p>
          <a:p>
            <a:pPr lvl="1">
              <a:lnSpc>
                <a:spcPct val="100000"/>
              </a:lnSpc>
            </a:pPr>
            <a:r>
              <a:rPr lang="en-GB" dirty="0"/>
              <a:t>Once police choose their high-priority targets, they should review or conduct tests of police methods to help chose what works best to reduce harm</a:t>
            </a:r>
          </a:p>
          <a:p>
            <a:pPr>
              <a:lnSpc>
                <a:spcPct val="100000"/>
              </a:lnSpc>
            </a:pPr>
            <a:r>
              <a:rPr lang="en-GB" sz="1800" dirty="0"/>
              <a:t>Tracking</a:t>
            </a:r>
          </a:p>
          <a:p>
            <a:pPr lvl="1">
              <a:lnSpc>
                <a:spcPct val="100000"/>
              </a:lnSpc>
            </a:pPr>
            <a:r>
              <a:rPr lang="en-GB" dirty="0"/>
              <a:t>Once police agencies use research to target their tested practices, they should generate and use internal evidence to track the daily delivery and effects of those practices, including public perceptions of police legitimacy.</a:t>
            </a:r>
          </a:p>
          <a:p>
            <a:pPr marL="0" indent="0">
              <a:lnSpc>
                <a:spcPct val="100000"/>
              </a:lnSpc>
              <a:buNone/>
            </a:pPr>
            <a:r>
              <a:rPr lang="en-GB" sz="1800" dirty="0"/>
              <a:t>(Sherman, 2013)</a:t>
            </a:r>
          </a:p>
          <a:p>
            <a:pPr>
              <a:lnSpc>
                <a:spcPct val="100000"/>
              </a:lnSpc>
            </a:pPr>
            <a:endParaRPr lang="en-GB" sz="1800" dirty="0"/>
          </a:p>
        </p:txBody>
      </p:sp>
      <p:pic>
        <p:nvPicPr>
          <p:cNvPr id="1026" name="Picture 2" descr="Your own size - sound effects - meme soundboard - Voicy Network">
            <a:extLst>
              <a:ext uri="{FF2B5EF4-FFF2-40B4-BE49-F238E27FC236}">
                <a16:creationId xmlns:a16="http://schemas.microsoft.com/office/drawing/2014/main" id="{D6C162AC-AE27-43FD-8771-607ADD1AFF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86" r="7177" b="-6"/>
          <a:stretch/>
        </p:blipFill>
        <p:spPr bwMode="auto">
          <a:xfrm>
            <a:off x="7586236" y="657369"/>
            <a:ext cx="4081805" cy="55314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E84F89-468C-47B2-B5D9-8320D5023D3E}"/>
              </a:ext>
            </a:extLst>
          </p:cNvPr>
          <p:cNvSpPr txBox="1"/>
          <p:nvPr/>
        </p:nvSpPr>
        <p:spPr>
          <a:xfrm>
            <a:off x="7586235" y="6200631"/>
            <a:ext cx="4486101" cy="646331"/>
          </a:xfrm>
          <a:prstGeom prst="rect">
            <a:avLst/>
          </a:prstGeom>
          <a:noFill/>
        </p:spPr>
        <p:txBody>
          <a:bodyPr wrap="square" rtlCol="0">
            <a:spAutoFit/>
          </a:bodyPr>
          <a:lstStyle/>
          <a:p>
            <a:r>
              <a:rPr lang="en-GB" dirty="0"/>
              <a:t>Lawrence Sherman @ Evidence Based Policing Conference  2012</a:t>
            </a:r>
          </a:p>
        </p:txBody>
      </p:sp>
    </p:spTree>
    <p:extLst>
      <p:ext uri="{BB962C8B-B14F-4D97-AF65-F5344CB8AC3E}">
        <p14:creationId xmlns:p14="http://schemas.microsoft.com/office/powerpoint/2010/main" val="3889884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8DF03-C6E7-46D8-8E4D-B45C320445F1}"/>
              </a:ext>
            </a:extLst>
          </p:cNvPr>
          <p:cNvSpPr>
            <a:spLocks noGrp="1"/>
          </p:cNvSpPr>
          <p:nvPr>
            <p:ph type="title"/>
          </p:nvPr>
        </p:nvSpPr>
        <p:spPr/>
        <p:txBody>
          <a:bodyPr/>
          <a:lstStyle/>
          <a:p>
            <a:r>
              <a:rPr lang="en-GB" dirty="0"/>
              <a:t>Evidence-Based Policing</a:t>
            </a:r>
          </a:p>
        </p:txBody>
      </p:sp>
      <p:sp>
        <p:nvSpPr>
          <p:cNvPr id="3" name="Content Placeholder 2">
            <a:extLst>
              <a:ext uri="{FF2B5EF4-FFF2-40B4-BE49-F238E27FC236}">
                <a16:creationId xmlns:a16="http://schemas.microsoft.com/office/drawing/2014/main" id="{E2D94E99-C038-4284-BDA2-E88B0B10BA31}"/>
              </a:ext>
            </a:extLst>
          </p:cNvPr>
          <p:cNvSpPr>
            <a:spLocks noGrp="1"/>
          </p:cNvSpPr>
          <p:nvPr>
            <p:ph idx="1"/>
          </p:nvPr>
        </p:nvSpPr>
        <p:spPr>
          <a:xfrm>
            <a:off x="914400" y="2899611"/>
            <a:ext cx="10768950" cy="2940110"/>
          </a:xfrm>
        </p:spPr>
        <p:txBody>
          <a:bodyPr>
            <a:normAutofit fontScale="85000" lnSpcReduction="20000"/>
          </a:bodyPr>
          <a:lstStyle/>
          <a:p>
            <a:r>
              <a:rPr lang="en-GB" dirty="0"/>
              <a:t>Concept developed by Lawrence Sherman (1998)</a:t>
            </a:r>
          </a:p>
          <a:p>
            <a:r>
              <a:rPr lang="en-GB" dirty="0"/>
              <a:t>In an evidence-based policing approach, police officers and staff create, review and use the best available evidence to inform and challenge policies, practices and decisions.</a:t>
            </a:r>
          </a:p>
          <a:p>
            <a:r>
              <a:rPr lang="en-GB" dirty="0"/>
              <a:t>The 'best available' evidence will use appropriate research methods and sources for the question being asked.</a:t>
            </a:r>
          </a:p>
          <a:p>
            <a:r>
              <a:rPr lang="en-GB" dirty="0"/>
              <a:t>Research should be carefully conducted, peer reviewed and transparent about its methods, limitations, and how its conclusions were reached. </a:t>
            </a:r>
          </a:p>
          <a:p>
            <a:r>
              <a:rPr lang="en-GB" dirty="0"/>
              <a:t>Where there is little or no formal research, other evidence such as professional consensus and peer review, may be regarded as the 'best available', if gathered and documented in a careful and transparent way.</a:t>
            </a:r>
          </a:p>
          <a:p>
            <a:pPr marL="0" indent="0" algn="r">
              <a:buNone/>
            </a:pPr>
            <a:r>
              <a:rPr lang="en-GB" dirty="0"/>
              <a:t>(College of Policing, 2017)</a:t>
            </a:r>
          </a:p>
          <a:p>
            <a:endParaRPr lang="en-GB" dirty="0"/>
          </a:p>
        </p:txBody>
      </p:sp>
    </p:spTree>
    <p:extLst>
      <p:ext uri="{BB962C8B-B14F-4D97-AF65-F5344CB8AC3E}">
        <p14:creationId xmlns:p14="http://schemas.microsoft.com/office/powerpoint/2010/main" val="3827643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17724-89E5-4510-9E53-17EDA9A9B866}"/>
              </a:ext>
            </a:extLst>
          </p:cNvPr>
          <p:cNvSpPr>
            <a:spLocks noGrp="1"/>
          </p:cNvSpPr>
          <p:nvPr>
            <p:ph type="title"/>
          </p:nvPr>
        </p:nvSpPr>
        <p:spPr/>
        <p:txBody>
          <a:bodyPr/>
          <a:lstStyle/>
          <a:p>
            <a:r>
              <a:rPr lang="en-GB" dirty="0"/>
              <a:t>Evidence-Based Policing</a:t>
            </a:r>
          </a:p>
        </p:txBody>
      </p:sp>
      <p:sp>
        <p:nvSpPr>
          <p:cNvPr id="3" name="Content Placeholder 2">
            <a:extLst>
              <a:ext uri="{FF2B5EF4-FFF2-40B4-BE49-F238E27FC236}">
                <a16:creationId xmlns:a16="http://schemas.microsoft.com/office/drawing/2014/main" id="{2E2851FC-4490-4E91-B8D0-AF8105FB4605}"/>
              </a:ext>
            </a:extLst>
          </p:cNvPr>
          <p:cNvSpPr>
            <a:spLocks noGrp="1"/>
          </p:cNvSpPr>
          <p:nvPr>
            <p:ph idx="1"/>
          </p:nvPr>
        </p:nvSpPr>
        <p:spPr>
          <a:xfrm>
            <a:off x="818147" y="2755232"/>
            <a:ext cx="10865203" cy="3084489"/>
          </a:xfrm>
        </p:spPr>
        <p:txBody>
          <a:bodyPr>
            <a:normAutofit fontScale="85000" lnSpcReduction="10000"/>
          </a:bodyPr>
          <a:lstStyle/>
          <a:p>
            <a:r>
              <a:rPr lang="en-GB" dirty="0"/>
              <a:t>Research can be used to:</a:t>
            </a:r>
          </a:p>
          <a:p>
            <a:pPr lvl="1"/>
            <a:r>
              <a:rPr lang="en-GB" dirty="0"/>
              <a:t>develop a better understanding of an issue – by describing the nature, extent and possible causes of a problem or looking at how a change was implemented; or </a:t>
            </a:r>
          </a:p>
          <a:p>
            <a:pPr lvl="1"/>
            <a:r>
              <a:rPr lang="en-GB" dirty="0"/>
              <a:t>assess the effect of a policing intervention – by testing the impact of a new initiative in a specific context or exploring the possible consequences of a change in policing. </a:t>
            </a:r>
          </a:p>
          <a:p>
            <a:r>
              <a:rPr lang="en-GB" dirty="0"/>
              <a:t>Evidence-based policing does not provide definitive answers that officers and staff should apply uncritically.</a:t>
            </a:r>
          </a:p>
          <a:p>
            <a:r>
              <a:rPr lang="en-GB" dirty="0"/>
              <a:t>Officers and staff will reflect on their practice, consider how the 'best available' evidence applies to their day to day work, and learn from their successes and failures.</a:t>
            </a:r>
          </a:p>
          <a:p>
            <a:pPr marL="0" indent="0" algn="r">
              <a:buNone/>
            </a:pPr>
            <a:r>
              <a:rPr lang="en-GB" dirty="0"/>
              <a:t>(College of Policing, 2017)</a:t>
            </a:r>
          </a:p>
          <a:p>
            <a:endParaRPr lang="en-GB" dirty="0"/>
          </a:p>
        </p:txBody>
      </p:sp>
    </p:spTree>
    <p:extLst>
      <p:ext uri="{BB962C8B-B14F-4D97-AF65-F5344CB8AC3E}">
        <p14:creationId xmlns:p14="http://schemas.microsoft.com/office/powerpoint/2010/main" val="2916671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Chart, scatter chart&#10;&#10;Description automatically generated">
            <a:extLst>
              <a:ext uri="{FF2B5EF4-FFF2-40B4-BE49-F238E27FC236}">
                <a16:creationId xmlns:a16="http://schemas.microsoft.com/office/drawing/2014/main" id="{0C8CC785-5184-46FC-B2FD-20C333315BD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3607" r="-1" b="12090"/>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3365D-0902-480B-B7F1-763351E0DCE6}"/>
              </a:ext>
            </a:extLst>
          </p:cNvPr>
          <p:cNvSpPr>
            <a:spLocks noGrp="1"/>
          </p:cNvSpPr>
          <p:nvPr>
            <p:ph type="title"/>
          </p:nvPr>
        </p:nvSpPr>
        <p:spPr>
          <a:xfrm>
            <a:off x="5555052" y="971397"/>
            <a:ext cx="5870184" cy="2333778"/>
          </a:xfrm>
        </p:spPr>
        <p:txBody>
          <a:bodyPr vert="horz" lIns="91440" tIns="45720" rIns="91440" bIns="45720" rtlCol="0" anchor="t">
            <a:normAutofit/>
          </a:bodyPr>
          <a:lstStyle/>
          <a:p>
            <a:r>
              <a:rPr lang="en-US">
                <a:solidFill>
                  <a:srgbClr val="FFFFFF"/>
                </a:solidFill>
              </a:rPr>
              <a:t>Hot-Spot Policing</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1867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418B-BA0D-4EC7-967E-3C496E241501}"/>
              </a:ext>
            </a:extLst>
          </p:cNvPr>
          <p:cNvSpPr>
            <a:spLocks noGrp="1"/>
          </p:cNvSpPr>
          <p:nvPr>
            <p:ph type="title"/>
          </p:nvPr>
        </p:nvSpPr>
        <p:spPr/>
        <p:txBody>
          <a:bodyPr/>
          <a:lstStyle/>
          <a:p>
            <a:r>
              <a:rPr lang="en-GB" dirty="0"/>
              <a:t>Hot-Spot Policing</a:t>
            </a:r>
          </a:p>
        </p:txBody>
      </p:sp>
      <p:sp>
        <p:nvSpPr>
          <p:cNvPr id="3" name="Content Placeholder 2">
            <a:extLst>
              <a:ext uri="{FF2B5EF4-FFF2-40B4-BE49-F238E27FC236}">
                <a16:creationId xmlns:a16="http://schemas.microsoft.com/office/drawing/2014/main" id="{97E0DC93-39C2-47E8-9FA7-8E0050061F3D}"/>
              </a:ext>
            </a:extLst>
          </p:cNvPr>
          <p:cNvSpPr>
            <a:spLocks noGrp="1"/>
          </p:cNvSpPr>
          <p:nvPr>
            <p:ph idx="1"/>
          </p:nvPr>
        </p:nvSpPr>
        <p:spPr>
          <a:xfrm>
            <a:off x="926432" y="2959768"/>
            <a:ext cx="10756918" cy="2879953"/>
          </a:xfrm>
        </p:spPr>
        <p:txBody>
          <a:bodyPr/>
          <a:lstStyle/>
          <a:p>
            <a:r>
              <a:rPr lang="en-GB" dirty="0"/>
              <a:t>Entails the allocation of police resources to places where crime concentrates. (Lum &amp; Koper, 2017)</a:t>
            </a:r>
          </a:p>
          <a:p>
            <a:r>
              <a:rPr lang="en-GB" dirty="0"/>
              <a:t>Numerous studies have shown that </a:t>
            </a:r>
            <a:r>
              <a:rPr lang="en-GB" dirty="0" err="1"/>
              <a:t>approx</a:t>
            </a:r>
            <a:r>
              <a:rPr lang="en-GB" dirty="0"/>
              <a:t> half of serious crime takes place in only 5% of the jurisdiction’s locations. (e.g. Pierce et al., 1988; Sherman et al., 1989; Weisburd et al., 2004)</a:t>
            </a:r>
          </a:p>
          <a:p>
            <a:r>
              <a:rPr lang="en-GB" dirty="0"/>
              <a:t>No universally accepted definition of “Hot-Spot” (Eck, 2005)</a:t>
            </a:r>
          </a:p>
          <a:p>
            <a:r>
              <a:rPr lang="en-GB" dirty="0"/>
              <a:t>Analysis shows they tend to bring together the 3 Routine Activity Theory states. (Lum &amp; Koper, 2017)</a:t>
            </a:r>
          </a:p>
          <a:p>
            <a:endParaRPr lang="en-GB" dirty="0"/>
          </a:p>
        </p:txBody>
      </p:sp>
    </p:spTree>
    <p:extLst>
      <p:ext uri="{BB962C8B-B14F-4D97-AF65-F5344CB8AC3E}">
        <p14:creationId xmlns:p14="http://schemas.microsoft.com/office/powerpoint/2010/main" val="3426191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3F95B-AC86-4FAE-9FED-172C20EDE45E}"/>
              </a:ext>
            </a:extLst>
          </p:cNvPr>
          <p:cNvSpPr>
            <a:spLocks noGrp="1"/>
          </p:cNvSpPr>
          <p:nvPr>
            <p:ph type="title"/>
          </p:nvPr>
        </p:nvSpPr>
        <p:spPr/>
        <p:txBody>
          <a:bodyPr/>
          <a:lstStyle/>
          <a:p>
            <a:r>
              <a:rPr lang="en-GB" dirty="0"/>
              <a:t>Hot-Spot Policing</a:t>
            </a:r>
          </a:p>
        </p:txBody>
      </p:sp>
      <p:sp>
        <p:nvSpPr>
          <p:cNvPr id="3" name="Content Placeholder 2">
            <a:extLst>
              <a:ext uri="{FF2B5EF4-FFF2-40B4-BE49-F238E27FC236}">
                <a16:creationId xmlns:a16="http://schemas.microsoft.com/office/drawing/2014/main" id="{18BA5D02-8D10-44AD-9A38-B2F66507EA22}"/>
              </a:ext>
            </a:extLst>
          </p:cNvPr>
          <p:cNvSpPr>
            <a:spLocks noGrp="1"/>
          </p:cNvSpPr>
          <p:nvPr>
            <p:ph idx="1"/>
          </p:nvPr>
        </p:nvSpPr>
        <p:spPr>
          <a:xfrm>
            <a:off x="517870" y="2935705"/>
            <a:ext cx="11165480" cy="2904016"/>
          </a:xfrm>
        </p:spPr>
        <p:txBody>
          <a:bodyPr>
            <a:normAutofit/>
          </a:bodyPr>
          <a:lstStyle/>
          <a:p>
            <a:r>
              <a:rPr lang="en-GB" dirty="0"/>
              <a:t>Focusing on places can make the police more effective and efficient. </a:t>
            </a:r>
          </a:p>
          <a:p>
            <a:r>
              <a:rPr lang="en-GB" dirty="0"/>
              <a:t>People move but places don’t! (Spelman &amp; Eck, 1989; Weisburd 2008)</a:t>
            </a:r>
          </a:p>
          <a:p>
            <a:r>
              <a:rPr lang="en-GB" dirty="0"/>
              <a:t>Crime locations tends to be stable over time.</a:t>
            </a:r>
          </a:p>
          <a:p>
            <a:r>
              <a:rPr lang="en-GB" dirty="0"/>
              <a:t>Increased chances of preventing crime or catching offenders.</a:t>
            </a:r>
          </a:p>
          <a:p>
            <a:r>
              <a:rPr lang="en-GB" dirty="0"/>
              <a:t>Targeting places is more effective that targeting individual criminals (Lum &amp; Nagin, 2016)</a:t>
            </a:r>
          </a:p>
          <a:p>
            <a:r>
              <a:rPr lang="en-GB" dirty="0"/>
              <a:t>There is little evidence of displacement (Lum &amp; Koper, 2017)</a:t>
            </a:r>
          </a:p>
          <a:p>
            <a:endParaRPr lang="en-GB" dirty="0"/>
          </a:p>
        </p:txBody>
      </p:sp>
    </p:spTree>
    <p:extLst>
      <p:ext uri="{BB962C8B-B14F-4D97-AF65-F5344CB8AC3E}">
        <p14:creationId xmlns:p14="http://schemas.microsoft.com/office/powerpoint/2010/main" val="2870817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EF2BF-80F6-451D-BBC8-74F3D13AB7B7}"/>
              </a:ext>
            </a:extLst>
          </p:cNvPr>
          <p:cNvSpPr>
            <a:spLocks noGrp="1"/>
          </p:cNvSpPr>
          <p:nvPr>
            <p:ph type="title"/>
          </p:nvPr>
        </p:nvSpPr>
        <p:spPr/>
        <p:txBody>
          <a:bodyPr/>
          <a:lstStyle/>
          <a:p>
            <a:r>
              <a:rPr lang="en-GB" dirty="0"/>
              <a:t>Hot-Spots: What do we do?</a:t>
            </a:r>
          </a:p>
        </p:txBody>
      </p:sp>
      <p:sp>
        <p:nvSpPr>
          <p:cNvPr id="3" name="Content Placeholder 2">
            <a:extLst>
              <a:ext uri="{FF2B5EF4-FFF2-40B4-BE49-F238E27FC236}">
                <a16:creationId xmlns:a16="http://schemas.microsoft.com/office/drawing/2014/main" id="{0ED3F4FD-FE44-41EE-BC69-09D840E690E4}"/>
              </a:ext>
            </a:extLst>
          </p:cNvPr>
          <p:cNvSpPr>
            <a:spLocks noGrp="1"/>
          </p:cNvSpPr>
          <p:nvPr>
            <p:ph idx="1"/>
          </p:nvPr>
        </p:nvSpPr>
        <p:spPr>
          <a:xfrm>
            <a:off x="2069432" y="3176337"/>
            <a:ext cx="9613918" cy="2663384"/>
          </a:xfrm>
        </p:spPr>
        <p:txBody>
          <a:bodyPr/>
          <a:lstStyle/>
          <a:p>
            <a:r>
              <a:rPr lang="en-GB" dirty="0"/>
              <a:t>In practice, policing efforts tend to be short-term patrol &amp; enforcement (Koper, 2014).</a:t>
            </a:r>
          </a:p>
          <a:p>
            <a:r>
              <a:rPr lang="en-GB" dirty="0"/>
              <a:t>However, tailored and problem-solving approaches can be more effective that general patrol (Braga et al., 2012)</a:t>
            </a:r>
          </a:p>
          <a:p>
            <a:r>
              <a:rPr lang="en-GB" dirty="0"/>
              <a:t>Also need to analyse “Hot Times” and </a:t>
            </a:r>
            <a:r>
              <a:rPr lang="en-GB" b="1" dirty="0"/>
              <a:t>regularly </a:t>
            </a:r>
            <a:r>
              <a:rPr lang="en-GB" dirty="0"/>
              <a:t>patrol at those times. (Lum &amp; Koper, 2017)</a:t>
            </a:r>
          </a:p>
          <a:p>
            <a:r>
              <a:rPr lang="en-GB" dirty="0"/>
              <a:t>But what about deployment length?</a:t>
            </a:r>
          </a:p>
        </p:txBody>
      </p:sp>
    </p:spTree>
    <p:extLst>
      <p:ext uri="{BB962C8B-B14F-4D97-AF65-F5344CB8AC3E}">
        <p14:creationId xmlns:p14="http://schemas.microsoft.com/office/powerpoint/2010/main" val="3529649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6840-47D9-4FC9-B8E9-2F71EDEE2629}"/>
              </a:ext>
            </a:extLst>
          </p:cNvPr>
          <p:cNvSpPr>
            <a:spLocks noGrp="1"/>
          </p:cNvSpPr>
          <p:nvPr>
            <p:ph type="title"/>
          </p:nvPr>
        </p:nvSpPr>
        <p:spPr/>
        <p:txBody>
          <a:bodyPr/>
          <a:lstStyle/>
          <a:p>
            <a:r>
              <a:rPr lang="en-GB" dirty="0"/>
              <a:t>Responses to Sherman</a:t>
            </a:r>
          </a:p>
        </p:txBody>
      </p:sp>
      <p:sp>
        <p:nvSpPr>
          <p:cNvPr id="3" name="Content Placeholder 2">
            <a:extLst>
              <a:ext uri="{FF2B5EF4-FFF2-40B4-BE49-F238E27FC236}">
                <a16:creationId xmlns:a16="http://schemas.microsoft.com/office/drawing/2014/main" id="{2FF86D83-B27E-425A-9A6B-B8F2C0FFB2B5}"/>
              </a:ext>
            </a:extLst>
          </p:cNvPr>
          <p:cNvSpPr>
            <a:spLocks noGrp="1"/>
          </p:cNvSpPr>
          <p:nvPr>
            <p:ph idx="1"/>
          </p:nvPr>
        </p:nvSpPr>
        <p:spPr/>
        <p:txBody>
          <a:bodyPr/>
          <a:lstStyle/>
          <a:p>
            <a:r>
              <a:rPr lang="en-GB" dirty="0"/>
              <a:t>Tim Hope (2009)</a:t>
            </a:r>
          </a:p>
          <a:p>
            <a:endParaRPr lang="en-GB" dirty="0"/>
          </a:p>
          <a:p>
            <a:r>
              <a:rPr lang="en-GB" dirty="0">
                <a:hlinkClick r:id="rId2"/>
              </a:rPr>
              <a:t>https://librarysearch.uwtsd.ac.uk/permalink/44WHELF_UWTSD/1ir6fgh/cdi_crossref_primary_10_1177_1748895809102548</a:t>
            </a:r>
            <a:endParaRPr lang="en-GB" dirty="0"/>
          </a:p>
          <a:p>
            <a:endParaRPr lang="en-GB" dirty="0"/>
          </a:p>
          <a:p>
            <a:r>
              <a:rPr lang="en-GB" dirty="0"/>
              <a:t>Nick Tilley (2009)</a:t>
            </a:r>
          </a:p>
          <a:p>
            <a:endParaRPr lang="en-GB" dirty="0"/>
          </a:p>
          <a:p>
            <a:r>
              <a:rPr lang="en-GB" dirty="0">
                <a:hlinkClick r:id="rId3"/>
              </a:rPr>
              <a:t>https://librarysearch.uwtsd.ac.uk/permalink/44WHELF_UWTSD/1ir6fgh/cdi_crossref_primary_10_1177_1748895809102549</a:t>
            </a:r>
            <a:endParaRPr lang="en-GB" dirty="0"/>
          </a:p>
          <a:p>
            <a:endParaRPr lang="en-GB" dirty="0"/>
          </a:p>
        </p:txBody>
      </p:sp>
    </p:spTree>
    <p:extLst>
      <p:ext uri="{BB962C8B-B14F-4D97-AF65-F5344CB8AC3E}">
        <p14:creationId xmlns:p14="http://schemas.microsoft.com/office/powerpoint/2010/main" val="1288568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DEB317-DCFA-497A-8C8D-5385E442F2F7}"/>
              </a:ext>
            </a:extLst>
          </p:cNvPr>
          <p:cNvSpPr>
            <a:spLocks noGrp="1"/>
          </p:cNvSpPr>
          <p:nvPr>
            <p:ph type="title"/>
          </p:nvPr>
        </p:nvSpPr>
        <p:spPr>
          <a:xfrm>
            <a:off x="517870" y="976160"/>
            <a:ext cx="8792385" cy="2452840"/>
          </a:xfrm>
        </p:spPr>
        <p:txBody>
          <a:bodyPr>
            <a:normAutofit/>
          </a:bodyPr>
          <a:lstStyle/>
          <a:p>
            <a:pPr>
              <a:lnSpc>
                <a:spcPct val="90000"/>
              </a:lnSpc>
            </a:pPr>
            <a:r>
              <a:rPr lang="en-GB" sz="4200" dirty="0"/>
              <a:t>EBP, POP, SARA and HOT-SPOT all focus on the Preventative</a:t>
            </a:r>
          </a:p>
        </p:txBody>
      </p:sp>
      <p:sp>
        <p:nvSpPr>
          <p:cNvPr id="10" name="Rectangle 9">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4679DD-C8D7-4A64-B4F8-E81A762EA0A4}"/>
              </a:ext>
            </a:extLst>
          </p:cNvPr>
          <p:cNvSpPr>
            <a:spLocks noGrp="1"/>
          </p:cNvSpPr>
          <p:nvPr>
            <p:ph idx="1"/>
          </p:nvPr>
        </p:nvSpPr>
        <p:spPr>
          <a:xfrm>
            <a:off x="1995056" y="3428067"/>
            <a:ext cx="9612296" cy="2617088"/>
          </a:xfrm>
        </p:spPr>
        <p:txBody>
          <a:bodyPr>
            <a:normAutofit/>
          </a:bodyPr>
          <a:lstStyle/>
          <a:p>
            <a:r>
              <a:rPr lang="en-GB" sz="3200" dirty="0"/>
              <a:t>All of these models of policing are informed by contemporary classicism, and seek to be proactive and prevent crime, rather than be re-active and respond to it.</a:t>
            </a:r>
          </a:p>
        </p:txBody>
      </p:sp>
      <p:sp>
        <p:nvSpPr>
          <p:cNvPr id="12" name="Rectangle 11">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0306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Increasing the Effort:</a:t>
            </a:r>
          </a:p>
          <a:p>
            <a:pPr lvl="1">
              <a:lnSpc>
                <a:spcPct val="100000"/>
              </a:lnSpc>
            </a:pPr>
            <a:endParaRPr lang="en-GB" sz="2400" dirty="0"/>
          </a:p>
          <a:p>
            <a:pPr marL="0" lvl="1" indent="0">
              <a:lnSpc>
                <a:spcPct val="100000"/>
              </a:lnSpc>
              <a:buNone/>
            </a:pPr>
            <a:endParaRPr lang="en-GB" sz="2400" dirty="0"/>
          </a:p>
          <a:p>
            <a:pPr lvl="1">
              <a:lnSpc>
                <a:spcPct val="100000"/>
              </a:lnSpc>
            </a:pPr>
            <a:r>
              <a:rPr lang="en-GB" sz="2400" dirty="0"/>
              <a:t>Target hardening</a:t>
            </a:r>
          </a:p>
          <a:p>
            <a:pPr lvl="3">
              <a:lnSpc>
                <a:spcPct val="100000"/>
              </a:lnSpc>
            </a:pPr>
            <a:r>
              <a:rPr lang="en-GB" sz="2200" dirty="0"/>
              <a:t>Steering locks</a:t>
            </a:r>
          </a:p>
          <a:p>
            <a:pPr lvl="3">
              <a:lnSpc>
                <a:spcPct val="100000"/>
              </a:lnSpc>
            </a:pPr>
            <a:r>
              <a:rPr lang="en-GB" sz="2200" dirty="0"/>
              <a:t>Anti-robber screens</a:t>
            </a:r>
          </a:p>
          <a:p>
            <a:pPr lvl="1">
              <a:lnSpc>
                <a:spcPct val="100000"/>
              </a:lnSpc>
            </a:pPr>
            <a:r>
              <a:rPr lang="en-GB" sz="2400" dirty="0"/>
              <a:t>Access Control</a:t>
            </a:r>
          </a:p>
          <a:p>
            <a:pPr lvl="3">
              <a:lnSpc>
                <a:spcPct val="100000"/>
              </a:lnSpc>
            </a:pPr>
            <a:r>
              <a:rPr lang="en-GB" sz="2200" dirty="0"/>
              <a:t>Entry phones</a:t>
            </a:r>
          </a:p>
          <a:p>
            <a:pPr lvl="3">
              <a:lnSpc>
                <a:spcPct val="100000"/>
              </a:lnSpc>
            </a:pPr>
            <a:r>
              <a:rPr lang="en-GB" sz="2200" dirty="0"/>
              <a:t>Computer Passwords</a:t>
            </a:r>
          </a:p>
          <a:p>
            <a:pPr lvl="1">
              <a:lnSpc>
                <a:spcPct val="100000"/>
              </a:lnSpc>
            </a:pPr>
            <a:r>
              <a:rPr lang="en-GB" sz="2400" dirty="0"/>
              <a:t>Deflecting Offenders</a:t>
            </a:r>
          </a:p>
          <a:p>
            <a:pPr lvl="3">
              <a:lnSpc>
                <a:spcPct val="100000"/>
              </a:lnSpc>
            </a:pPr>
            <a:r>
              <a:rPr lang="en-GB" sz="2200" dirty="0"/>
              <a:t>Cul-de-sacs</a:t>
            </a:r>
          </a:p>
          <a:p>
            <a:pPr lvl="3">
              <a:lnSpc>
                <a:spcPct val="100000"/>
              </a:lnSpc>
            </a:pPr>
            <a:r>
              <a:rPr lang="en-GB" sz="2200" dirty="0"/>
              <a:t>Routing away fans at soccer matches</a:t>
            </a:r>
          </a:p>
          <a:p>
            <a:pPr lvl="1">
              <a:lnSpc>
                <a:spcPct val="100000"/>
              </a:lnSpc>
            </a:pPr>
            <a:r>
              <a:rPr lang="en-GB" sz="2400" dirty="0"/>
              <a:t>Controlling Means</a:t>
            </a:r>
          </a:p>
          <a:p>
            <a:pPr lvl="3">
              <a:lnSpc>
                <a:spcPct val="100000"/>
              </a:lnSpc>
            </a:pPr>
            <a:r>
              <a:rPr lang="en-GB" sz="2200" dirty="0"/>
              <a:t>Weapons availability</a:t>
            </a:r>
          </a:p>
          <a:p>
            <a:pPr lvl="3">
              <a:lnSpc>
                <a:spcPct val="100000"/>
              </a:lnSpc>
            </a:pPr>
            <a:r>
              <a:rPr lang="en-GB" sz="2200" dirty="0"/>
              <a:t>Photographs on credit cards	</a:t>
            </a:r>
          </a:p>
          <a:p>
            <a:pPr>
              <a:lnSpc>
                <a:spcPct val="100000"/>
              </a:lnSpc>
            </a:pPr>
            <a:endParaRPr lang="en-GB" sz="2400" dirty="0"/>
          </a:p>
        </p:txBody>
      </p:sp>
    </p:spTree>
    <p:extLst>
      <p:ext uri="{BB962C8B-B14F-4D97-AF65-F5344CB8AC3E}">
        <p14:creationId xmlns:p14="http://schemas.microsoft.com/office/powerpoint/2010/main" val="2352584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Increasing the Risk:</a:t>
            </a:r>
          </a:p>
          <a:p>
            <a:pPr lvl="1">
              <a:lnSpc>
                <a:spcPct val="100000"/>
              </a:lnSpc>
            </a:pPr>
            <a:endParaRPr lang="en-GB" sz="2400" dirty="0"/>
          </a:p>
          <a:p>
            <a:pPr marL="0" lvl="1" indent="0">
              <a:lnSpc>
                <a:spcPct val="100000"/>
              </a:lnSpc>
              <a:buNone/>
            </a:pPr>
            <a:endParaRPr lang="en-GB" sz="2400" dirty="0"/>
          </a:p>
          <a:p>
            <a:pPr lvl="1"/>
            <a:r>
              <a:rPr lang="en-GB" sz="2400" dirty="0"/>
              <a:t>Entry/Exit Screening</a:t>
            </a:r>
          </a:p>
          <a:p>
            <a:pPr lvl="3"/>
            <a:r>
              <a:rPr lang="en-GB" sz="2200" dirty="0"/>
              <a:t>Baggage Screening</a:t>
            </a:r>
          </a:p>
          <a:p>
            <a:pPr lvl="3"/>
            <a:r>
              <a:rPr lang="en-GB" sz="2200" dirty="0"/>
              <a:t>Merchandise Tags</a:t>
            </a:r>
          </a:p>
          <a:p>
            <a:pPr lvl="1"/>
            <a:r>
              <a:rPr lang="en-GB" sz="2400" dirty="0"/>
              <a:t>Formal Surveillance</a:t>
            </a:r>
          </a:p>
          <a:p>
            <a:pPr lvl="3"/>
            <a:r>
              <a:rPr lang="en-GB" sz="2200" dirty="0"/>
              <a:t>CCTV</a:t>
            </a:r>
          </a:p>
          <a:p>
            <a:pPr lvl="3"/>
            <a:r>
              <a:rPr lang="en-GB" sz="2200" dirty="0"/>
              <a:t>Automatic Number Plate Recognition (ANPR)</a:t>
            </a:r>
          </a:p>
          <a:p>
            <a:pPr lvl="1"/>
            <a:r>
              <a:rPr lang="en-GB" sz="2400" dirty="0"/>
              <a:t>Employee Surveillance</a:t>
            </a:r>
          </a:p>
          <a:p>
            <a:pPr lvl="3"/>
            <a:r>
              <a:rPr lang="en-GB" sz="2200" dirty="0"/>
              <a:t>Park Wardens</a:t>
            </a:r>
          </a:p>
          <a:p>
            <a:pPr lvl="3"/>
            <a:r>
              <a:rPr lang="en-GB" sz="2200" dirty="0"/>
              <a:t>Club Door Staff</a:t>
            </a:r>
          </a:p>
          <a:p>
            <a:pPr lvl="1"/>
            <a:r>
              <a:rPr lang="en-GB" sz="2400" dirty="0"/>
              <a:t>Natural Surveillance</a:t>
            </a:r>
          </a:p>
          <a:p>
            <a:pPr lvl="3"/>
            <a:r>
              <a:rPr lang="en-GB" sz="2200" dirty="0"/>
              <a:t>Street lighting</a:t>
            </a:r>
          </a:p>
          <a:p>
            <a:pPr lvl="3"/>
            <a:r>
              <a:rPr lang="en-GB" sz="2200" dirty="0"/>
              <a:t>Windows </a:t>
            </a:r>
            <a:r>
              <a:rPr lang="en-GB" sz="2600" dirty="0"/>
              <a:t>	</a:t>
            </a:r>
          </a:p>
          <a:p>
            <a:pPr>
              <a:lnSpc>
                <a:spcPct val="100000"/>
              </a:lnSpc>
            </a:pPr>
            <a:endParaRPr lang="en-GB" sz="2400" dirty="0"/>
          </a:p>
        </p:txBody>
      </p:sp>
    </p:spTree>
    <p:extLst>
      <p:ext uri="{BB962C8B-B14F-4D97-AF65-F5344CB8AC3E}">
        <p14:creationId xmlns:p14="http://schemas.microsoft.com/office/powerpoint/2010/main" val="3786916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Reducing the Reward:</a:t>
            </a:r>
          </a:p>
          <a:p>
            <a:pPr lvl="1">
              <a:lnSpc>
                <a:spcPct val="100000"/>
              </a:lnSpc>
            </a:pPr>
            <a:endParaRPr lang="en-GB" sz="2400" dirty="0"/>
          </a:p>
          <a:p>
            <a:pPr marL="0" lvl="1" indent="0">
              <a:lnSpc>
                <a:spcPct val="100000"/>
              </a:lnSpc>
              <a:buNone/>
            </a:pPr>
            <a:endParaRPr lang="en-GB" sz="2400" dirty="0"/>
          </a:p>
          <a:p>
            <a:pPr lvl="1"/>
            <a:r>
              <a:rPr lang="en-GB" sz="2200" dirty="0"/>
              <a:t>Target Removal</a:t>
            </a:r>
          </a:p>
          <a:p>
            <a:pPr lvl="3"/>
            <a:r>
              <a:rPr lang="en-GB" sz="2200" dirty="0"/>
              <a:t>Keep car in garage</a:t>
            </a:r>
          </a:p>
          <a:p>
            <a:pPr lvl="3"/>
            <a:r>
              <a:rPr lang="en-GB" sz="2200" dirty="0"/>
              <a:t>Removable car radio fascia</a:t>
            </a:r>
          </a:p>
          <a:p>
            <a:pPr lvl="1"/>
            <a:r>
              <a:rPr lang="en-GB" sz="2200" dirty="0"/>
              <a:t>Identify Property</a:t>
            </a:r>
          </a:p>
          <a:p>
            <a:pPr lvl="3"/>
            <a:r>
              <a:rPr lang="en-GB" sz="2200" dirty="0"/>
              <a:t>Product serial numbers</a:t>
            </a:r>
          </a:p>
          <a:p>
            <a:pPr lvl="3"/>
            <a:r>
              <a:rPr lang="en-GB" sz="2200" dirty="0"/>
              <a:t>Vehicle licence plate</a:t>
            </a:r>
          </a:p>
          <a:p>
            <a:pPr lvl="1"/>
            <a:r>
              <a:rPr lang="en-GB" sz="2200" dirty="0"/>
              <a:t>Removing inducements</a:t>
            </a:r>
          </a:p>
          <a:p>
            <a:pPr lvl="3"/>
            <a:r>
              <a:rPr lang="en-GB" sz="2200" dirty="0"/>
              <a:t>Rapid repair of damaged property</a:t>
            </a:r>
          </a:p>
          <a:p>
            <a:pPr lvl="3"/>
            <a:r>
              <a:rPr lang="en-GB" sz="2200" dirty="0"/>
              <a:t>Removing graffiti</a:t>
            </a:r>
          </a:p>
          <a:p>
            <a:pPr lvl="1"/>
            <a:r>
              <a:rPr lang="en-GB" sz="2200" dirty="0"/>
              <a:t>Rule Setting</a:t>
            </a:r>
          </a:p>
          <a:p>
            <a:pPr lvl="3"/>
            <a:r>
              <a:rPr lang="en-GB" sz="2200" dirty="0"/>
              <a:t>Tenancy agreements</a:t>
            </a:r>
          </a:p>
          <a:p>
            <a:pPr lvl="3"/>
            <a:r>
              <a:rPr lang="en-GB" sz="2200" dirty="0"/>
              <a:t>Software copyright agreements before installation</a:t>
            </a:r>
          </a:p>
          <a:p>
            <a:pPr>
              <a:lnSpc>
                <a:spcPct val="100000"/>
              </a:lnSpc>
            </a:pPr>
            <a:endParaRPr lang="en-GB" sz="2400" dirty="0"/>
          </a:p>
        </p:txBody>
      </p:sp>
    </p:spTree>
    <p:extLst>
      <p:ext uri="{BB962C8B-B14F-4D97-AF65-F5344CB8AC3E}">
        <p14:creationId xmlns:p14="http://schemas.microsoft.com/office/powerpoint/2010/main" val="3789203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6F9D43-0591-4AF4-8534-ED1E6CEC1334}"/>
              </a:ext>
            </a:extLst>
          </p:cNvPr>
          <p:cNvSpPr>
            <a:spLocks noGrp="1"/>
          </p:cNvSpPr>
          <p:nvPr>
            <p:ph type="title"/>
          </p:nvPr>
        </p:nvSpPr>
        <p:spPr>
          <a:xfrm>
            <a:off x="517870" y="976160"/>
            <a:ext cx="5021183" cy="2452840"/>
          </a:xfrm>
        </p:spPr>
        <p:txBody>
          <a:bodyPr>
            <a:normAutofit/>
          </a:bodyPr>
          <a:lstStyle/>
          <a:p>
            <a:pPr>
              <a:lnSpc>
                <a:spcPct val="90000"/>
              </a:lnSpc>
            </a:pPr>
            <a:r>
              <a:rPr lang="en-GB" sz="4200"/>
              <a:t>Clarke (1997) – The 16 Techniques of Primary Prevention.</a:t>
            </a:r>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89BD12-3EE9-4E16-809E-A87A53D1CD2C}"/>
              </a:ext>
            </a:extLst>
          </p:cNvPr>
          <p:cNvSpPr>
            <a:spLocks noGrp="1"/>
          </p:cNvSpPr>
          <p:nvPr>
            <p:ph idx="1"/>
          </p:nvPr>
        </p:nvSpPr>
        <p:spPr>
          <a:xfrm>
            <a:off x="625642" y="976160"/>
            <a:ext cx="10981710" cy="5171977"/>
          </a:xfrm>
        </p:spPr>
        <p:txBody>
          <a:bodyPr numCol="2">
            <a:normAutofit/>
          </a:bodyPr>
          <a:lstStyle/>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endParaRPr lang="en-GB" sz="2400" dirty="0"/>
          </a:p>
          <a:p>
            <a:pPr marL="0" indent="0">
              <a:lnSpc>
                <a:spcPct val="100000"/>
              </a:lnSpc>
              <a:buNone/>
            </a:pPr>
            <a:r>
              <a:rPr lang="en-GB" sz="2400" dirty="0"/>
              <a:t>Removing Excuses:</a:t>
            </a:r>
          </a:p>
          <a:p>
            <a:pPr lvl="1">
              <a:lnSpc>
                <a:spcPct val="100000"/>
              </a:lnSpc>
            </a:pPr>
            <a:endParaRPr lang="en-GB" sz="2400" dirty="0"/>
          </a:p>
          <a:p>
            <a:pPr marL="0" lvl="1" indent="0">
              <a:lnSpc>
                <a:spcPct val="100000"/>
              </a:lnSpc>
              <a:buNone/>
            </a:pPr>
            <a:endParaRPr lang="en-GB" sz="2400" dirty="0"/>
          </a:p>
          <a:p>
            <a:pPr lvl="1"/>
            <a:r>
              <a:rPr lang="en-GB" sz="2200" dirty="0"/>
              <a:t>Rule Setting</a:t>
            </a:r>
          </a:p>
          <a:p>
            <a:pPr lvl="3"/>
            <a:r>
              <a:rPr lang="en-GB" sz="2000" dirty="0"/>
              <a:t>Customs declaration</a:t>
            </a:r>
          </a:p>
          <a:p>
            <a:pPr lvl="3"/>
            <a:r>
              <a:rPr lang="en-GB" sz="2000" dirty="0"/>
              <a:t>Hotel registration</a:t>
            </a:r>
          </a:p>
          <a:p>
            <a:pPr lvl="1"/>
            <a:r>
              <a:rPr lang="en-GB" sz="2200" dirty="0"/>
              <a:t>Stimulating Conscience</a:t>
            </a:r>
          </a:p>
          <a:p>
            <a:pPr lvl="3"/>
            <a:r>
              <a:rPr lang="en-GB" sz="2000" dirty="0"/>
              <a:t>Roadside speed displays</a:t>
            </a:r>
          </a:p>
          <a:p>
            <a:pPr lvl="3"/>
            <a:r>
              <a:rPr lang="en-GB" sz="2000" dirty="0"/>
              <a:t>Drink-drive campaigns</a:t>
            </a:r>
          </a:p>
          <a:p>
            <a:pPr lvl="1"/>
            <a:r>
              <a:rPr lang="en-GB" sz="2200" dirty="0"/>
              <a:t>Controlling Dis-inhibitors</a:t>
            </a:r>
          </a:p>
          <a:p>
            <a:pPr lvl="3"/>
            <a:r>
              <a:rPr lang="en-GB" sz="2000" dirty="0"/>
              <a:t>Drinking age laws</a:t>
            </a:r>
          </a:p>
          <a:p>
            <a:pPr lvl="3"/>
            <a:r>
              <a:rPr lang="en-GB" sz="2000" dirty="0"/>
              <a:t>Parental controls on internet</a:t>
            </a:r>
          </a:p>
          <a:p>
            <a:pPr lvl="1"/>
            <a:r>
              <a:rPr lang="en-GB" sz="2200" dirty="0"/>
              <a:t>Facilitating Compliance</a:t>
            </a:r>
          </a:p>
          <a:p>
            <a:pPr lvl="3"/>
            <a:r>
              <a:rPr lang="en-GB" sz="2000" dirty="0"/>
              <a:t>Fine deduction from salary</a:t>
            </a:r>
          </a:p>
          <a:p>
            <a:pPr lvl="3"/>
            <a:r>
              <a:rPr lang="en-GB" sz="2000" dirty="0"/>
              <a:t>Ample litter bins</a:t>
            </a:r>
          </a:p>
          <a:p>
            <a:pPr>
              <a:lnSpc>
                <a:spcPct val="100000"/>
              </a:lnSpc>
            </a:pPr>
            <a:endParaRPr lang="en-GB" sz="2400" dirty="0"/>
          </a:p>
        </p:txBody>
      </p:sp>
    </p:spTree>
    <p:extLst>
      <p:ext uri="{BB962C8B-B14F-4D97-AF65-F5344CB8AC3E}">
        <p14:creationId xmlns:p14="http://schemas.microsoft.com/office/powerpoint/2010/main" val="3920183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F447FC5-81F5-498F-B253-3D2BBDD2E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C0390D7A-B375-4BE2-82A9-33DED1CE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3FC663-D09E-4DB4-ADB1-56FA4F627AF6}"/>
              </a:ext>
            </a:extLst>
          </p:cNvPr>
          <p:cNvSpPr>
            <a:spLocks noGrp="1"/>
          </p:cNvSpPr>
          <p:nvPr>
            <p:ph type="title"/>
          </p:nvPr>
        </p:nvSpPr>
        <p:spPr>
          <a:xfrm>
            <a:off x="517868" y="976159"/>
            <a:ext cx="6144231" cy="2369713"/>
          </a:xfrm>
        </p:spPr>
        <p:txBody>
          <a:bodyPr anchor="t">
            <a:normAutofit/>
          </a:bodyPr>
          <a:lstStyle/>
          <a:p>
            <a:pPr>
              <a:lnSpc>
                <a:spcPct val="90000"/>
              </a:lnSpc>
            </a:pPr>
            <a:r>
              <a:rPr lang="en-GB" dirty="0">
                <a:cs typeface="Calibri Light"/>
              </a:rPr>
              <a:t>College of Policing – What Works Centre</a:t>
            </a:r>
            <a:endParaRPr lang="en-GB"/>
          </a:p>
        </p:txBody>
      </p:sp>
      <p:sp>
        <p:nvSpPr>
          <p:cNvPr id="75" name="Rectangle 7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Does It Really Work: Six Month Review | wnep.com">
            <a:extLst>
              <a:ext uri="{FF2B5EF4-FFF2-40B4-BE49-F238E27FC236}">
                <a16:creationId xmlns:a16="http://schemas.microsoft.com/office/drawing/2014/main" id="{63F64700-F77E-4B72-9AA9-A06D74239D2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56" r="7810" b="-3"/>
          <a:stretch/>
        </p:blipFill>
        <p:spPr bwMode="auto">
          <a:xfrm>
            <a:off x="7624146" y="657369"/>
            <a:ext cx="4061644" cy="2771631"/>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4146" y="3612975"/>
            <a:ext cx="406808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D9DFA3-440B-4C4F-BC98-EEF79EA23CE2}"/>
              </a:ext>
            </a:extLst>
          </p:cNvPr>
          <p:cNvSpPr>
            <a:spLocks noGrp="1"/>
          </p:cNvSpPr>
          <p:nvPr>
            <p:ph idx="1"/>
          </p:nvPr>
        </p:nvSpPr>
        <p:spPr>
          <a:xfrm>
            <a:off x="619760" y="3776870"/>
            <a:ext cx="11027745" cy="2664570"/>
          </a:xfrm>
        </p:spPr>
        <p:txBody>
          <a:bodyPr>
            <a:normAutofit lnSpcReduction="10000"/>
          </a:bodyPr>
          <a:lstStyle/>
          <a:p>
            <a:pPr marL="342900" indent="-342900">
              <a:lnSpc>
                <a:spcPct val="100000"/>
              </a:lnSpc>
              <a:buFont typeface="Arial" panose="020B0604020202020204" pitchFamily="34" charset="0"/>
              <a:buChar char="•"/>
            </a:pPr>
            <a:r>
              <a:rPr lang="en-GB" sz="2400" dirty="0">
                <a:ea typeface="+mn-lt"/>
                <a:cs typeface="+mn-lt"/>
              </a:rPr>
              <a:t>The Crime Reduction Toolkit summarises the best-available research evidence on what works to reduce crime. </a:t>
            </a:r>
            <a:br>
              <a:rPr lang="en-GB" sz="2400" dirty="0">
                <a:ea typeface="+mn-lt"/>
                <a:cs typeface="+mn-lt"/>
              </a:rPr>
            </a:br>
            <a:endParaRPr lang="en-GB" sz="2400" dirty="0">
              <a:ea typeface="+mn-lt"/>
              <a:cs typeface="+mn-lt"/>
            </a:endParaRPr>
          </a:p>
          <a:p>
            <a:pPr marL="342900" indent="-342900">
              <a:lnSpc>
                <a:spcPct val="100000"/>
              </a:lnSpc>
              <a:buFont typeface="Arial" panose="020B0604020202020204" pitchFamily="34" charset="0"/>
              <a:buChar char="•"/>
            </a:pPr>
            <a:r>
              <a:rPr lang="en-GB" sz="2400" dirty="0">
                <a:ea typeface="+mn-lt"/>
                <a:cs typeface="+mn-lt"/>
              </a:rPr>
              <a:t>It allows users to see the impact of different interventions on crime and understand how they works, where they work, how to implement them and their cost.  The Toolkit can be viewed in table mode and bubble mode; both of which draw on the same research evidence.</a:t>
            </a:r>
            <a:endParaRPr lang="en-GB" sz="2400" dirty="0"/>
          </a:p>
        </p:txBody>
      </p:sp>
    </p:spTree>
    <p:extLst>
      <p:ext uri="{BB962C8B-B14F-4D97-AF65-F5344CB8AC3E}">
        <p14:creationId xmlns:p14="http://schemas.microsoft.com/office/powerpoint/2010/main" val="580220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5C60-0583-4E7A-B1B7-208C07A18EA2}"/>
              </a:ext>
            </a:extLst>
          </p:cNvPr>
          <p:cNvSpPr>
            <a:spLocks noGrp="1"/>
          </p:cNvSpPr>
          <p:nvPr>
            <p:ph type="title"/>
          </p:nvPr>
        </p:nvSpPr>
        <p:spPr>
          <a:xfrm>
            <a:off x="517870" y="978409"/>
            <a:ext cx="7213890" cy="2669032"/>
          </a:xfrm>
        </p:spPr>
        <p:txBody>
          <a:bodyPr/>
          <a:lstStyle/>
          <a:p>
            <a:r>
              <a:rPr lang="en-GB" dirty="0">
                <a:cs typeface="Calibri Light"/>
              </a:rPr>
              <a:t>College of Policing – What Works Centre</a:t>
            </a:r>
            <a:endParaRPr lang="en-GB" dirty="0"/>
          </a:p>
        </p:txBody>
      </p:sp>
      <p:sp>
        <p:nvSpPr>
          <p:cNvPr id="3" name="Content Placeholder 2">
            <a:extLst>
              <a:ext uri="{FF2B5EF4-FFF2-40B4-BE49-F238E27FC236}">
                <a16:creationId xmlns:a16="http://schemas.microsoft.com/office/drawing/2014/main" id="{192BA14D-DCAF-4561-A27B-C0D5104413AC}"/>
              </a:ext>
            </a:extLst>
          </p:cNvPr>
          <p:cNvSpPr>
            <a:spLocks noGrp="1"/>
          </p:cNvSpPr>
          <p:nvPr>
            <p:ph idx="1"/>
          </p:nvPr>
        </p:nvSpPr>
        <p:spPr>
          <a:xfrm>
            <a:off x="792480" y="2743200"/>
            <a:ext cx="10890870" cy="3911600"/>
          </a:xfrm>
        </p:spPr>
        <p:txBody>
          <a:bodyPr>
            <a:normAutofit fontScale="92500" lnSpcReduction="10000"/>
          </a:bodyPr>
          <a:lstStyle/>
          <a:p>
            <a:pPr marL="342900" indent="-342900">
              <a:buFont typeface="Arial" panose="020B0604020202020204" pitchFamily="34" charset="0"/>
              <a:buChar char="•"/>
            </a:pPr>
            <a:r>
              <a:rPr lang="en-GB" sz="2400" dirty="0"/>
              <a:t>As a way of working, it can be supported by collaboration with academics and other partners.</a:t>
            </a:r>
          </a:p>
          <a:p>
            <a:pPr marL="342900" indent="-342900">
              <a:buFont typeface="Arial" panose="020B0604020202020204" pitchFamily="34" charset="0"/>
              <a:buChar char="•"/>
            </a:pPr>
            <a:r>
              <a:rPr lang="en-GB" sz="2400" dirty="0"/>
              <a:t>The 'best available' evidence will use appropriate research methods and sources for the question being asked. Research should be carefully conducted, peer reviewed and transparent about its methods, limitations, and how its conclusions were reached. </a:t>
            </a:r>
          </a:p>
          <a:p>
            <a:pPr marL="342900" indent="-342900">
              <a:buFont typeface="Arial" panose="020B0604020202020204" pitchFamily="34" charset="0"/>
              <a:buChar char="•"/>
            </a:pPr>
            <a:r>
              <a:rPr lang="en-GB" sz="2400" dirty="0"/>
              <a:t>The theoretical basis and context of the research should also be made clear. </a:t>
            </a:r>
          </a:p>
          <a:p>
            <a:pPr marL="342900" indent="-342900">
              <a:buFont typeface="Arial" panose="020B0604020202020204" pitchFamily="34" charset="0"/>
              <a:buChar char="•"/>
            </a:pPr>
            <a:r>
              <a:rPr lang="en-GB" sz="2400" dirty="0"/>
              <a:t>Where there is little or no formal research, other evidence such as professional consensus and peer review, may be regarded as the 'best available', if gathered and documented in a careful and transparent way.</a:t>
            </a:r>
          </a:p>
        </p:txBody>
      </p:sp>
    </p:spTree>
    <p:extLst>
      <p:ext uri="{BB962C8B-B14F-4D97-AF65-F5344CB8AC3E}">
        <p14:creationId xmlns:p14="http://schemas.microsoft.com/office/powerpoint/2010/main" val="1534397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5C60-0583-4E7A-B1B7-208C07A18EA2}"/>
              </a:ext>
            </a:extLst>
          </p:cNvPr>
          <p:cNvSpPr>
            <a:spLocks noGrp="1"/>
          </p:cNvSpPr>
          <p:nvPr>
            <p:ph type="title"/>
          </p:nvPr>
        </p:nvSpPr>
        <p:spPr>
          <a:xfrm>
            <a:off x="517870" y="978409"/>
            <a:ext cx="7213890" cy="2669032"/>
          </a:xfrm>
        </p:spPr>
        <p:txBody>
          <a:bodyPr/>
          <a:lstStyle/>
          <a:p>
            <a:r>
              <a:rPr lang="en-GB" dirty="0">
                <a:cs typeface="Calibri Light"/>
              </a:rPr>
              <a:t>College of Policing – What Works Centre</a:t>
            </a:r>
            <a:endParaRPr lang="en-GB" dirty="0"/>
          </a:p>
        </p:txBody>
      </p:sp>
      <p:sp>
        <p:nvSpPr>
          <p:cNvPr id="3" name="Content Placeholder 2">
            <a:extLst>
              <a:ext uri="{FF2B5EF4-FFF2-40B4-BE49-F238E27FC236}">
                <a16:creationId xmlns:a16="http://schemas.microsoft.com/office/drawing/2014/main" id="{192BA14D-DCAF-4561-A27B-C0D5104413AC}"/>
              </a:ext>
            </a:extLst>
          </p:cNvPr>
          <p:cNvSpPr>
            <a:spLocks noGrp="1"/>
          </p:cNvSpPr>
          <p:nvPr>
            <p:ph idx="1"/>
          </p:nvPr>
        </p:nvSpPr>
        <p:spPr>
          <a:xfrm>
            <a:off x="792480" y="2743200"/>
            <a:ext cx="10890870" cy="3911600"/>
          </a:xfrm>
        </p:spPr>
        <p:txBody>
          <a:bodyPr>
            <a:normAutofit lnSpcReduction="10000"/>
          </a:bodyPr>
          <a:lstStyle/>
          <a:p>
            <a:pPr marL="0" indent="0">
              <a:buNone/>
            </a:pPr>
            <a:r>
              <a:rPr lang="en-GB" sz="2400" dirty="0"/>
              <a:t>Research can be used to:</a:t>
            </a:r>
          </a:p>
          <a:p>
            <a:endParaRPr lang="en-GB" sz="2400" dirty="0"/>
          </a:p>
          <a:p>
            <a:pPr marL="342900" indent="-342900">
              <a:buFont typeface="Arial" panose="020B0604020202020204" pitchFamily="34" charset="0"/>
              <a:buChar char="•"/>
            </a:pPr>
            <a:r>
              <a:rPr lang="en-GB" sz="2400" dirty="0"/>
              <a:t>Develop a better understanding of an issue – by describing the nature, extent and possible causes of a problem or looking at how a change was implemented; or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Assess the effect of a policing intervention – by testing the impact of a new initiative in a specific context or exploring the possible consequences of a change in policing.</a:t>
            </a:r>
          </a:p>
        </p:txBody>
      </p:sp>
    </p:spTree>
    <p:extLst>
      <p:ext uri="{BB962C8B-B14F-4D97-AF65-F5344CB8AC3E}">
        <p14:creationId xmlns:p14="http://schemas.microsoft.com/office/powerpoint/2010/main" val="2986216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5C60-0583-4E7A-B1B7-208C07A18EA2}"/>
              </a:ext>
            </a:extLst>
          </p:cNvPr>
          <p:cNvSpPr>
            <a:spLocks noGrp="1"/>
          </p:cNvSpPr>
          <p:nvPr>
            <p:ph type="title"/>
          </p:nvPr>
        </p:nvSpPr>
        <p:spPr>
          <a:xfrm>
            <a:off x="517870" y="978409"/>
            <a:ext cx="7213890" cy="2669032"/>
          </a:xfrm>
        </p:spPr>
        <p:txBody>
          <a:bodyPr/>
          <a:lstStyle/>
          <a:p>
            <a:r>
              <a:rPr lang="en-GB" dirty="0">
                <a:cs typeface="Calibri Light"/>
              </a:rPr>
              <a:t>College of Policing – What Works Centre</a:t>
            </a:r>
            <a:endParaRPr lang="en-GB" dirty="0"/>
          </a:p>
        </p:txBody>
      </p:sp>
      <p:sp>
        <p:nvSpPr>
          <p:cNvPr id="3" name="Content Placeholder 2">
            <a:extLst>
              <a:ext uri="{FF2B5EF4-FFF2-40B4-BE49-F238E27FC236}">
                <a16:creationId xmlns:a16="http://schemas.microsoft.com/office/drawing/2014/main" id="{192BA14D-DCAF-4561-A27B-C0D5104413AC}"/>
              </a:ext>
            </a:extLst>
          </p:cNvPr>
          <p:cNvSpPr>
            <a:spLocks noGrp="1"/>
          </p:cNvSpPr>
          <p:nvPr>
            <p:ph idx="1"/>
          </p:nvPr>
        </p:nvSpPr>
        <p:spPr>
          <a:xfrm>
            <a:off x="792480" y="2743200"/>
            <a:ext cx="10890870" cy="3911600"/>
          </a:xfrm>
        </p:spPr>
        <p:txBody>
          <a:bodyPr>
            <a:normAutofit lnSpcReduction="10000"/>
          </a:bodyPr>
          <a:lstStyle/>
          <a:p>
            <a:pPr marL="342900" indent="-342900">
              <a:buFont typeface="Arial" panose="020B0604020202020204" pitchFamily="34" charset="0"/>
              <a:buChar char="•"/>
            </a:pPr>
            <a:r>
              <a:rPr lang="en-GB" sz="2400" dirty="0"/>
              <a:t>Evidence-based policing does not provide definitive answers that officers and staff should apply uncritically.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Officers and staff will reflect on their practice, consider how the 'best available' evidence applies to their day to day work, and learn from their successes and failures.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approach should mean officers and staff can ask questions, challenge accepted practices and innovate in the public interest. </a:t>
            </a:r>
          </a:p>
        </p:txBody>
      </p:sp>
    </p:spTree>
    <p:extLst>
      <p:ext uri="{BB962C8B-B14F-4D97-AF65-F5344CB8AC3E}">
        <p14:creationId xmlns:p14="http://schemas.microsoft.com/office/powerpoint/2010/main" val="3644732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ACD56-F70C-4B54-9301-13D46595EEF7}"/>
              </a:ext>
            </a:extLst>
          </p:cNvPr>
          <p:cNvSpPr>
            <a:spLocks noGrp="1"/>
          </p:cNvSpPr>
          <p:nvPr>
            <p:ph type="title"/>
          </p:nvPr>
        </p:nvSpPr>
        <p:spPr/>
        <p:txBody>
          <a:bodyPr/>
          <a:lstStyle/>
          <a:p>
            <a:r>
              <a:rPr lang="en-GB" dirty="0"/>
              <a:t>Short film on EBP</a:t>
            </a:r>
          </a:p>
        </p:txBody>
      </p:sp>
      <p:sp>
        <p:nvSpPr>
          <p:cNvPr id="3" name="Content Placeholder 2">
            <a:extLst>
              <a:ext uri="{FF2B5EF4-FFF2-40B4-BE49-F238E27FC236}">
                <a16:creationId xmlns:a16="http://schemas.microsoft.com/office/drawing/2014/main" id="{9E0EAF68-812F-4300-9CE5-E3AF6571749C}"/>
              </a:ext>
            </a:extLst>
          </p:cNvPr>
          <p:cNvSpPr>
            <a:spLocks noGrp="1"/>
          </p:cNvSpPr>
          <p:nvPr>
            <p:ph idx="1"/>
          </p:nvPr>
        </p:nvSpPr>
        <p:spPr/>
        <p:txBody>
          <a:bodyPr/>
          <a:lstStyle/>
          <a:p>
            <a:r>
              <a:rPr lang="en-GB" dirty="0"/>
              <a:t>https://www.youtube.com/watch?v=af0awYdoEMg</a:t>
            </a:r>
          </a:p>
        </p:txBody>
      </p:sp>
    </p:spTree>
    <p:extLst>
      <p:ext uri="{BB962C8B-B14F-4D97-AF65-F5344CB8AC3E}">
        <p14:creationId xmlns:p14="http://schemas.microsoft.com/office/powerpoint/2010/main" val="3837492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7C6291-C294-47ED-8E66-521C970AF4F8}"/>
              </a:ext>
            </a:extLst>
          </p:cNvPr>
          <p:cNvSpPr>
            <a:spLocks noGrp="1"/>
          </p:cNvSpPr>
          <p:nvPr>
            <p:ph type="title"/>
          </p:nvPr>
        </p:nvSpPr>
        <p:spPr>
          <a:xfrm>
            <a:off x="521208" y="976160"/>
            <a:ext cx="11155680" cy="1636411"/>
          </a:xfrm>
        </p:spPr>
        <p:txBody>
          <a:bodyPr>
            <a:normAutofit/>
          </a:bodyPr>
          <a:lstStyle/>
          <a:p>
            <a:r>
              <a:rPr lang="en-GB" dirty="0"/>
              <a:t>Session 1 complete!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ADB5064-65FB-4D66-870A-B36448331A25}"/>
              </a:ext>
            </a:extLst>
          </p:cNvPr>
          <p:cNvGraphicFramePr>
            <a:graphicFrameLocks noGrp="1"/>
          </p:cNvGraphicFramePr>
          <p:nvPr>
            <p:ph idx="1"/>
            <p:extLst>
              <p:ext uri="{D42A27DB-BD31-4B8C-83A1-F6EECF244321}">
                <p14:modId xmlns:p14="http://schemas.microsoft.com/office/powerpoint/2010/main" val="4015108337"/>
              </p:ext>
            </p:extLst>
          </p:nvPr>
        </p:nvGraphicFramePr>
        <p:xfrm>
          <a:off x="528320" y="2780521"/>
          <a:ext cx="11155680" cy="3517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8707117"/>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177</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Bierstadt</vt:lpstr>
      <vt:lpstr>Arial</vt:lpstr>
      <vt:lpstr>GestaltVTI</vt:lpstr>
      <vt:lpstr>Evidence Based Policing</vt:lpstr>
      <vt:lpstr>Problem-Oriented Policing</vt:lpstr>
      <vt:lpstr>SARA </vt:lpstr>
      <vt:lpstr>The “Triple-T” of EBP</vt:lpstr>
      <vt:lpstr>Evidence-Based Policing</vt:lpstr>
      <vt:lpstr>Evidence-Based Policing</vt:lpstr>
      <vt:lpstr>Hot-Spot Policing</vt:lpstr>
      <vt:lpstr>Hot-Spot Policing</vt:lpstr>
      <vt:lpstr>Hot-Spot Policing</vt:lpstr>
      <vt:lpstr>Hot-Spots: What do we do?</vt:lpstr>
      <vt:lpstr>Responses to Sherman</vt:lpstr>
      <vt:lpstr>EBP, POP, SARA and HOT-SPOT all focus on the Preventative</vt:lpstr>
      <vt:lpstr>Clarke (1997) – The 16 Techniques of Primary Prevention.</vt:lpstr>
      <vt:lpstr>Clarke (1997) – The 16 Techniques of Primary Prevention.</vt:lpstr>
      <vt:lpstr>Clarke (1997) – The 16 Techniques of Primary Prevention.</vt:lpstr>
      <vt:lpstr>Clarke (1997) – The 16 Techniques of Primary Prevention.</vt:lpstr>
      <vt:lpstr>College of Policing – What Works Centre</vt:lpstr>
      <vt:lpstr>College of Policing – What Works Centre</vt:lpstr>
      <vt:lpstr>College of Policing – What Works Centre</vt:lpstr>
      <vt:lpstr>College of Policing – What Works Centre</vt:lpstr>
      <vt:lpstr>Short film on EBP</vt:lpstr>
      <vt:lpstr>Session 1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2022-02-09T11:20:52Z</dcterms:created>
  <dcterms:modified xsi:type="dcterms:W3CDTF">2022-02-09T15:16:23Z</dcterms:modified>
</cp:coreProperties>
</file>