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
  </p:notesMasterIdLst>
  <p:sldIdLst>
    <p:sldId id="256" r:id="rId3"/>
    <p:sldId id="257" r:id="rId4"/>
    <p:sldId id="258" r:id="rId6"/>
    <p:sldId id="259" r:id="rId7"/>
    <p:sldId id="260"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66"/>
      </p:cViewPr>
      <p:guideLst/>
    </p:cSldViewPr>
  </p:slideViewPr>
  <p:notesTextViewPr>
    <p:cViewPr>
      <p:scale>
        <a:sx n="1" d="1"/>
        <a:sy n="1" d="1"/>
      </p:scale>
      <p:origin x="0" y="-1212"/>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2" Type="http://schemas.openxmlformats.org/officeDocument/2006/relationships/tableStyles" Target="tableStyles.xml"/><Relationship Id="rId11" Type="http://schemas.openxmlformats.org/officeDocument/2006/relationships/viewProps" Target="viewProps.xml"/><Relationship Id="rId10" Type="http://schemas.openxmlformats.org/officeDocument/2006/relationships/presProps" Target="presProps.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S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F9E0AD-7312-4728-81EB-4CCE15139936}" type="datetimeFigureOut">
              <a:rPr lang="en-SG" smtClean="0"/>
            </a:fld>
            <a:endParaRPr lang="en-S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S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S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S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D3F88B-3D0A-4784-B6BB-D77238E0AE36}" type="slidenum">
              <a:rPr lang="en-SG" smtClean="0"/>
            </a:fld>
            <a:endParaRPr lang="en-SG"/>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dirty="0" smtClean="0"/>
              <a:t>On the Organizations: </a:t>
            </a:r>
            <a:r>
              <a:rPr lang="en-US" dirty="0" smtClean="0"/>
              <a:t>The UK has been facing inflation for quite a while now, which has forced multiple organizations to raise the prices for sustainability and profitability followed by the pandemic. Customers have been cutting costs and some of the top companies are falling behind – such as Torque brands.</a:t>
            </a:r>
            <a:endParaRPr lang="en-US" dirty="0" smtClean="0"/>
          </a:p>
          <a:p>
            <a:endParaRPr lang="en-US" dirty="0" smtClean="0"/>
          </a:p>
          <a:p>
            <a:r>
              <a:rPr lang="en-US" dirty="0" smtClean="0"/>
              <a:t>On the Employees: Inflation and the pandemic caused a lot of full-time employees were either laid off, or had a percentage of their salaries cut. Moreover, many employees were also dealing with health issues or with the loss of their loved ones due to covid-19, which made it difficult for them to handle their career. This has resulted in the employees having lower motivation to work, little to no commitment and poor mental and physical issues as well. </a:t>
            </a:r>
            <a:endParaRPr lang="en-US" dirty="0" smtClean="0"/>
          </a:p>
          <a:p>
            <a:endParaRPr lang="en-US" dirty="0" smtClean="0"/>
          </a:p>
          <a:p>
            <a:endParaRPr lang="en-US" dirty="0" smtClean="0"/>
          </a:p>
          <a:p>
            <a:endParaRPr lang="en-SG" dirty="0" smtClean="0"/>
          </a:p>
          <a:p>
            <a:endParaRPr lang="en-SG" dirty="0"/>
          </a:p>
        </p:txBody>
      </p:sp>
      <p:sp>
        <p:nvSpPr>
          <p:cNvPr id="4" name="Slide Number Placeholder 3"/>
          <p:cNvSpPr>
            <a:spLocks noGrp="1"/>
          </p:cNvSpPr>
          <p:nvPr>
            <p:ph type="sldNum" sz="quarter" idx="10"/>
          </p:nvPr>
        </p:nvSpPr>
        <p:spPr/>
        <p:txBody>
          <a:bodyPr/>
          <a:lstStyle/>
          <a:p>
            <a:fld id="{CFD3F88B-3D0A-4784-B6BB-D77238E0AE36}" type="slidenum">
              <a:rPr lang="en-SG" smtClean="0"/>
            </a:fld>
            <a:endParaRPr lang="en-SG"/>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dirty="0" smtClean="0"/>
              <a:t>Political:</a:t>
            </a:r>
            <a:r>
              <a:rPr lang="en-SG" baseline="0" dirty="0" smtClean="0"/>
              <a:t> </a:t>
            </a:r>
            <a:r>
              <a:rPr lang="en-SG" dirty="0" smtClean="0"/>
              <a:t>Reduced government stability. </a:t>
            </a:r>
            <a:endParaRPr lang="en-SG" dirty="0" smtClean="0"/>
          </a:p>
          <a:p>
            <a:r>
              <a:rPr lang="en-US" dirty="0" smtClean="0"/>
              <a:t>Economic:</a:t>
            </a:r>
            <a:r>
              <a:rPr lang="en-US" baseline="0" dirty="0" smtClean="0"/>
              <a:t> </a:t>
            </a:r>
            <a:r>
              <a:rPr lang="en-US" dirty="0" smtClean="0"/>
              <a:t>Increased unemployment rate and inflation</a:t>
            </a:r>
            <a:endParaRPr lang="en-US" dirty="0" smtClean="0"/>
          </a:p>
          <a:p>
            <a:r>
              <a:rPr lang="en-US" dirty="0" smtClean="0"/>
              <a:t>Social:</a:t>
            </a:r>
            <a:r>
              <a:rPr lang="en-US" baseline="0" dirty="0" smtClean="0"/>
              <a:t> </a:t>
            </a:r>
            <a:r>
              <a:rPr lang="en-US" dirty="0" smtClean="0"/>
              <a:t>Compromised lifestyle and unequal income distribution</a:t>
            </a:r>
            <a:endParaRPr lang="en-US" dirty="0" smtClean="0"/>
          </a:p>
          <a:p>
            <a:r>
              <a:rPr lang="en-US" dirty="0" smtClean="0"/>
              <a:t>Technology:</a:t>
            </a:r>
            <a:r>
              <a:rPr lang="en-US" baseline="0" dirty="0" smtClean="0"/>
              <a:t> </a:t>
            </a:r>
            <a:r>
              <a:rPr lang="en-US" dirty="0" smtClean="0"/>
              <a:t>Work from home has been a bad impact</a:t>
            </a:r>
            <a:endParaRPr lang="en-US" dirty="0" smtClean="0"/>
          </a:p>
          <a:p>
            <a:r>
              <a:rPr lang="en-US" dirty="0" smtClean="0"/>
              <a:t>Legal:</a:t>
            </a:r>
            <a:r>
              <a:rPr lang="en-US" baseline="0" dirty="0" smtClean="0"/>
              <a:t> </a:t>
            </a:r>
            <a:r>
              <a:rPr lang="en-US" dirty="0" smtClean="0"/>
              <a:t>Health and safety compromised</a:t>
            </a:r>
            <a:endParaRPr lang="en-US" dirty="0" smtClean="0"/>
          </a:p>
          <a:p>
            <a:r>
              <a:rPr lang="en-US" dirty="0" smtClean="0"/>
              <a:t>Environment:</a:t>
            </a:r>
            <a:r>
              <a:rPr lang="en-US" baseline="0" dirty="0" smtClean="0"/>
              <a:t> </a:t>
            </a:r>
            <a:r>
              <a:rPr lang="en-US" dirty="0" smtClean="0"/>
              <a:t>Negative attitude of the consumers </a:t>
            </a:r>
            <a:endParaRPr lang="en-US" dirty="0" smtClean="0"/>
          </a:p>
          <a:p>
            <a:endParaRPr lang="en-US" dirty="0" smtClean="0"/>
          </a:p>
          <a:p>
            <a:endParaRPr lang="en-US" dirty="0" smtClean="0"/>
          </a:p>
          <a:p>
            <a:endParaRPr lang="en-US" dirty="0" smtClean="0"/>
          </a:p>
          <a:p>
            <a:endParaRPr lang="en-SG" dirty="0"/>
          </a:p>
        </p:txBody>
      </p:sp>
      <p:sp>
        <p:nvSpPr>
          <p:cNvPr id="4" name="Slide Number Placeholder 3"/>
          <p:cNvSpPr>
            <a:spLocks noGrp="1"/>
          </p:cNvSpPr>
          <p:nvPr>
            <p:ph type="sldNum" sz="quarter" idx="10"/>
          </p:nvPr>
        </p:nvSpPr>
        <p:spPr/>
        <p:txBody>
          <a:bodyPr/>
          <a:lstStyle/>
          <a:p>
            <a:fld id="{CFD3F88B-3D0A-4784-B6BB-D77238E0AE36}" type="slidenum">
              <a:rPr lang="en-SG" smtClean="0"/>
            </a:fld>
            <a:endParaRPr lang="en-SG"/>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dirty="0" smtClean="0"/>
              <a:t>Alternative 1:</a:t>
            </a:r>
            <a:r>
              <a:rPr lang="en-SG" baseline="0" dirty="0" smtClean="0"/>
              <a:t> </a:t>
            </a:r>
            <a:r>
              <a:rPr lang="en-US" baseline="0" dirty="0" smtClean="0"/>
              <a:t>The first alternative is rebranding. </a:t>
            </a:r>
            <a:endParaRPr lang="en-US" baseline="0" dirty="0" smtClean="0"/>
          </a:p>
          <a:p>
            <a:r>
              <a:rPr lang="en-US" baseline="0" dirty="0" smtClean="0"/>
              <a:t>This focuses on rebuilding the brand image. </a:t>
            </a:r>
            <a:endParaRPr lang="en-US" baseline="0" dirty="0" smtClean="0"/>
          </a:p>
          <a:p>
            <a:r>
              <a:rPr lang="en-US" baseline="0" dirty="0" smtClean="0"/>
              <a:t>Will require new marketing strategies for specified target group. </a:t>
            </a:r>
            <a:endParaRPr lang="en-US" baseline="0" dirty="0" smtClean="0"/>
          </a:p>
          <a:p>
            <a:r>
              <a:rPr lang="en-US" baseline="0" dirty="0" smtClean="0"/>
              <a:t>Will help consumers lose the perception of them being a non-essential good producer. </a:t>
            </a:r>
            <a:endParaRPr lang="en-US" baseline="0" dirty="0" smtClean="0"/>
          </a:p>
          <a:p>
            <a:endParaRPr lang="en-SG" dirty="0" smtClean="0"/>
          </a:p>
          <a:p>
            <a:r>
              <a:rPr lang="en-SG" dirty="0" smtClean="0"/>
              <a:t>Alternative 2:</a:t>
            </a:r>
            <a:r>
              <a:rPr lang="en-SG" baseline="0" dirty="0" smtClean="0"/>
              <a:t> </a:t>
            </a:r>
            <a:r>
              <a:rPr lang="en-US" baseline="0" dirty="0" smtClean="0"/>
              <a:t>The second alternative is investing in staff. </a:t>
            </a:r>
            <a:endParaRPr lang="en-US" baseline="0" dirty="0" smtClean="0"/>
          </a:p>
          <a:p>
            <a:r>
              <a:rPr lang="en-US" baseline="0" dirty="0" smtClean="0"/>
              <a:t>It required torque brands to invest more in its workforce. </a:t>
            </a:r>
            <a:endParaRPr lang="en-US" baseline="0" dirty="0" smtClean="0"/>
          </a:p>
          <a:p>
            <a:r>
              <a:rPr lang="en-US" baseline="0" dirty="0" smtClean="0"/>
              <a:t>Restructuring and training the employees for better services. </a:t>
            </a:r>
            <a:endParaRPr lang="en-US" baseline="0" dirty="0" smtClean="0"/>
          </a:p>
          <a:p>
            <a:r>
              <a:rPr lang="en-US" baseline="0" dirty="0" smtClean="0"/>
              <a:t>Will attract consumers more with better quality of products and services from staff. </a:t>
            </a:r>
            <a:endParaRPr lang="en-US" baseline="0" dirty="0" smtClean="0"/>
          </a:p>
          <a:p>
            <a:endParaRPr lang="en-SG" dirty="0" smtClean="0"/>
          </a:p>
        </p:txBody>
      </p:sp>
      <p:sp>
        <p:nvSpPr>
          <p:cNvPr id="4" name="Slide Number Placeholder 3"/>
          <p:cNvSpPr>
            <a:spLocks noGrp="1"/>
          </p:cNvSpPr>
          <p:nvPr>
            <p:ph type="sldNum" sz="quarter" idx="10"/>
          </p:nvPr>
        </p:nvSpPr>
        <p:spPr/>
        <p:txBody>
          <a:bodyPr/>
          <a:lstStyle/>
          <a:p>
            <a:fld id="{CFD3F88B-3D0A-4784-B6BB-D77238E0AE36}" type="slidenum">
              <a:rPr lang="en-SG" smtClean="0"/>
            </a:fld>
            <a:endParaRPr lang="en-SG"/>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are a few success indicators that the company can keep in mind to measure the</a:t>
            </a:r>
            <a:endParaRPr lang="en-US" dirty="0" smtClean="0"/>
          </a:p>
          <a:p>
            <a:r>
              <a:rPr lang="en-US" dirty="0" smtClean="0"/>
              <a:t>effectiveness of the solution.</a:t>
            </a:r>
            <a:endParaRPr lang="en-US" dirty="0" smtClean="0"/>
          </a:p>
          <a:p>
            <a:r>
              <a:rPr lang="en-US" dirty="0" smtClean="0"/>
              <a:t>At first, the company should evaluate the solution to scope to see how feasible it is going to be. It</a:t>
            </a:r>
            <a:endParaRPr lang="en-US" dirty="0" smtClean="0"/>
          </a:p>
          <a:p>
            <a:r>
              <a:rPr lang="en-US" dirty="0" smtClean="0"/>
              <a:t>is important to see how easy it is to implement a solution in order to get an idea of its effectiveness.</a:t>
            </a:r>
            <a:endParaRPr lang="en-US" dirty="0" smtClean="0"/>
          </a:p>
          <a:p>
            <a:r>
              <a:rPr lang="en-US" dirty="0" smtClean="0"/>
              <a:t>Then the solution specifications should be evaluated. This is to review the details of the solution</a:t>
            </a:r>
            <a:endParaRPr lang="en-US" dirty="0" smtClean="0"/>
          </a:p>
          <a:p>
            <a:r>
              <a:rPr lang="en-US" dirty="0" smtClean="0"/>
              <a:t>- how useful they are, how those will be helping, etc.</a:t>
            </a:r>
            <a:endParaRPr lang="en-US" dirty="0" smtClean="0"/>
          </a:p>
          <a:p>
            <a:r>
              <a:rPr lang="en-US" dirty="0" smtClean="0"/>
              <a:t>The budget for this solution should also be analyzed because that will determine whether the</a:t>
            </a:r>
            <a:endParaRPr lang="en-US" dirty="0" smtClean="0"/>
          </a:p>
          <a:p>
            <a:r>
              <a:rPr lang="en-US" dirty="0" smtClean="0"/>
              <a:t>company can invest on it or not.</a:t>
            </a:r>
            <a:endParaRPr lang="en-US" dirty="0" smtClean="0"/>
          </a:p>
          <a:p>
            <a:r>
              <a:rPr lang="en-US" dirty="0" smtClean="0"/>
              <a:t>The revenue growth then gives the company an idea about how effective the solution was and</a:t>
            </a:r>
            <a:endParaRPr lang="en-US" dirty="0" smtClean="0"/>
          </a:p>
          <a:p>
            <a:r>
              <a:rPr lang="en-US" dirty="0" smtClean="0"/>
              <a:t>whether investing in it is going to be worth it or not.</a:t>
            </a:r>
            <a:endParaRPr lang="en-US" dirty="0" smtClean="0"/>
          </a:p>
          <a:p>
            <a:r>
              <a:rPr lang="en-US" dirty="0" smtClean="0"/>
              <a:t>Lastly, and most importantly, the company should use client satisfaction as an indicator to check</a:t>
            </a:r>
            <a:endParaRPr lang="en-US" dirty="0" smtClean="0"/>
          </a:p>
          <a:p>
            <a:r>
              <a:rPr lang="en-US" dirty="0" smtClean="0"/>
              <a:t>whether the solution has actually made a positive impact on the clients or not.</a:t>
            </a:r>
            <a:endParaRPr lang="en-US" dirty="0" smtClean="0"/>
          </a:p>
          <a:p>
            <a:endParaRPr lang="en-SG" dirty="0"/>
          </a:p>
        </p:txBody>
      </p:sp>
      <p:sp>
        <p:nvSpPr>
          <p:cNvPr id="4" name="Slide Number Placeholder 3"/>
          <p:cNvSpPr>
            <a:spLocks noGrp="1"/>
          </p:cNvSpPr>
          <p:nvPr>
            <p:ph type="sldNum" sz="quarter" idx="10"/>
          </p:nvPr>
        </p:nvSpPr>
        <p:spPr/>
        <p:txBody>
          <a:bodyPr/>
          <a:lstStyle/>
          <a:p>
            <a:fld id="{CFD3F88B-3D0A-4784-B6BB-D77238E0AE36}" type="slidenum">
              <a:rPr lang="en-SG" smtClean="0"/>
            </a:fld>
            <a:endParaRPr lang="en-SG"/>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42A54C80-263E-416B-A8E0-580EDEADCBDC}"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B61BEF0D-F0BB-DE4B-95CE-6DB70DBA9567}"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endParaRPr lang="en-US" smtClean="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panose="020B0604020202020204"/>
              </a:rPr>
              <a:t>”</a:t>
            </a:r>
            <a:endParaRPr lang="en-US" dirty="0">
              <a:solidFill>
                <a:schemeClr val="accent1">
                  <a:lumMod val="60000"/>
                  <a:lumOff val="40000"/>
                </a:schemeClr>
              </a:solidFill>
              <a:latin typeface="Arial" panose="020B060402020202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endParaRPr lang="en-US" smtClean="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endParaRPr lang="en-US" smtClean="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7" Type="http://schemas.openxmlformats.org/officeDocument/2006/relationships/theme" Target="../theme/theme1.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Problem Solving and Decision Making – Task 1</a:t>
            </a:r>
            <a:endParaRPr lang="en-SG" dirty="0"/>
          </a:p>
        </p:txBody>
      </p:sp>
      <p:sp>
        <p:nvSpPr>
          <p:cNvPr id="3" name="Subtitle 2"/>
          <p:cNvSpPr>
            <a:spLocks noGrp="1"/>
          </p:cNvSpPr>
          <p:nvPr>
            <p:ph type="subTitle" idx="1"/>
          </p:nvPr>
        </p:nvSpPr>
        <p:spPr/>
        <p:txBody>
          <a:bodyPr>
            <a:normAutofit lnSpcReduction="20000"/>
          </a:bodyPr>
          <a:lstStyle/>
          <a:p>
            <a:r>
              <a:rPr lang="en-US" dirty="0" smtClean="0"/>
              <a:t>Student Name: MARIAN TANCOS </a:t>
            </a:r>
            <a:endParaRPr lang="en-US" dirty="0" smtClean="0"/>
          </a:p>
          <a:p>
            <a:r>
              <a:rPr lang="en-US" dirty="0" smtClean="0"/>
              <a:t>Student ID: 2120437 </a:t>
            </a:r>
            <a:endParaRPr lang="en-US" dirty="0" smtClean="0"/>
          </a:p>
          <a:p>
            <a:r>
              <a:rPr lang="en-GB" altLang="en-US" dirty="0" smtClean="0"/>
              <a:t>Tutor Name :-  YOHAN MENDIS</a:t>
            </a:r>
            <a:endParaRPr lang="en-GB" altLang="en-US" dirty="0" smtClean="0"/>
          </a:p>
          <a:p>
            <a:endParaRPr lang="en-SG"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Nature and Impact of the Complex Problem </a:t>
            </a:r>
            <a:endParaRPr lang="en-SG" dirty="0"/>
          </a:p>
        </p:txBody>
      </p:sp>
      <p:sp>
        <p:nvSpPr>
          <p:cNvPr id="5" name="Text Placeholder 4"/>
          <p:cNvSpPr>
            <a:spLocks noGrp="1"/>
          </p:cNvSpPr>
          <p:nvPr>
            <p:ph type="body" idx="1"/>
          </p:nvPr>
        </p:nvSpPr>
        <p:spPr>
          <a:xfrm>
            <a:off x="790045" y="3480117"/>
            <a:ext cx="4185623" cy="576262"/>
          </a:xfrm>
        </p:spPr>
        <p:style>
          <a:lnRef idx="2">
            <a:schemeClr val="accent2"/>
          </a:lnRef>
          <a:fillRef idx="1">
            <a:schemeClr val="lt1"/>
          </a:fillRef>
          <a:effectRef idx="0">
            <a:schemeClr val="accent2"/>
          </a:effectRef>
          <a:fontRef idx="minor">
            <a:schemeClr val="dk1"/>
          </a:fontRef>
        </p:style>
        <p:txBody>
          <a:bodyPr/>
          <a:lstStyle/>
          <a:p>
            <a:pPr algn="ctr"/>
            <a:r>
              <a:rPr lang="en-US" sz="4000" dirty="0" smtClean="0"/>
              <a:t>On the Organizations</a:t>
            </a:r>
            <a:endParaRPr lang="en-SG" sz="4000" dirty="0"/>
          </a:p>
        </p:txBody>
      </p:sp>
      <p:sp>
        <p:nvSpPr>
          <p:cNvPr id="7" name="Text Placeholder 6"/>
          <p:cNvSpPr>
            <a:spLocks noGrp="1"/>
          </p:cNvSpPr>
          <p:nvPr>
            <p:ph type="body" sz="quarter" idx="3"/>
          </p:nvPr>
        </p:nvSpPr>
        <p:spPr>
          <a:xfrm>
            <a:off x="5313237" y="3480117"/>
            <a:ext cx="4185618" cy="576262"/>
          </a:xfrm>
        </p:spPr>
        <p:style>
          <a:lnRef idx="2">
            <a:schemeClr val="accent2"/>
          </a:lnRef>
          <a:fillRef idx="1">
            <a:schemeClr val="lt1"/>
          </a:fillRef>
          <a:effectRef idx="0">
            <a:schemeClr val="accent2"/>
          </a:effectRef>
          <a:fontRef idx="minor">
            <a:schemeClr val="dk1"/>
          </a:fontRef>
        </p:style>
        <p:txBody>
          <a:bodyPr/>
          <a:lstStyle/>
          <a:p>
            <a:pPr algn="ctr"/>
            <a:r>
              <a:rPr lang="en-US" sz="4000" dirty="0" smtClean="0"/>
              <a:t>On the Employees</a:t>
            </a:r>
            <a:endParaRPr lang="en-SG" sz="40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7672" y="497058"/>
            <a:ext cx="8596668" cy="670560"/>
          </a:xfrm>
        </p:spPr>
        <p:txBody>
          <a:bodyPr>
            <a:normAutofit/>
          </a:bodyPr>
          <a:lstStyle/>
          <a:p>
            <a:r>
              <a:rPr lang="en-US" dirty="0" smtClean="0"/>
              <a:t>PESTLE Analysis </a:t>
            </a:r>
            <a:endParaRPr lang="en-SG" dirty="0"/>
          </a:p>
        </p:txBody>
      </p:sp>
      <p:sp>
        <p:nvSpPr>
          <p:cNvPr id="10" name="Rounded Rectangle 9"/>
          <p:cNvSpPr/>
          <p:nvPr/>
        </p:nvSpPr>
        <p:spPr>
          <a:xfrm>
            <a:off x="984738" y="1730327"/>
            <a:ext cx="2433711" cy="1420837"/>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smtClean="0"/>
              <a:t>Political</a:t>
            </a:r>
            <a:r>
              <a:rPr lang="en-US" sz="2400" b="1" dirty="0" smtClean="0"/>
              <a:t> </a:t>
            </a:r>
            <a:endParaRPr lang="en-US" sz="2400" b="1" dirty="0" smtClean="0"/>
          </a:p>
          <a:p>
            <a:pPr algn="ctr"/>
            <a:endParaRPr lang="en-US" sz="2400" b="1" dirty="0" smtClean="0"/>
          </a:p>
        </p:txBody>
      </p:sp>
      <p:sp>
        <p:nvSpPr>
          <p:cNvPr id="11" name="Rounded Rectangle 10"/>
          <p:cNvSpPr/>
          <p:nvPr/>
        </p:nvSpPr>
        <p:spPr>
          <a:xfrm>
            <a:off x="3978812" y="1695156"/>
            <a:ext cx="2433711" cy="1420837"/>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smtClean="0"/>
              <a:t>Economic</a:t>
            </a:r>
            <a:endParaRPr lang="en-US" sz="2400" b="1" u="sng" dirty="0" smtClean="0"/>
          </a:p>
          <a:p>
            <a:pPr algn="ctr"/>
            <a:endParaRPr lang="en-US" sz="2400" b="1" u="sng" dirty="0" smtClean="0"/>
          </a:p>
        </p:txBody>
      </p:sp>
      <p:sp>
        <p:nvSpPr>
          <p:cNvPr id="12" name="Rounded Rectangle 11"/>
          <p:cNvSpPr/>
          <p:nvPr/>
        </p:nvSpPr>
        <p:spPr>
          <a:xfrm>
            <a:off x="6972886" y="1695156"/>
            <a:ext cx="2433711" cy="1420837"/>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smtClean="0"/>
              <a:t>Social</a:t>
            </a:r>
            <a:endParaRPr lang="en-US" sz="2400" b="1" u="sng" dirty="0" smtClean="0"/>
          </a:p>
          <a:p>
            <a:pPr algn="ctr"/>
            <a:r>
              <a:rPr lang="en-US" sz="2400" b="1" u="sng" dirty="0" smtClean="0"/>
              <a:t> </a:t>
            </a:r>
            <a:endParaRPr lang="en-US" sz="2400" b="1" u="sng" dirty="0" smtClean="0"/>
          </a:p>
        </p:txBody>
      </p:sp>
      <p:sp>
        <p:nvSpPr>
          <p:cNvPr id="13" name="Rounded Rectangle 12"/>
          <p:cNvSpPr/>
          <p:nvPr/>
        </p:nvSpPr>
        <p:spPr>
          <a:xfrm>
            <a:off x="984738" y="3917851"/>
            <a:ext cx="2433711" cy="1420837"/>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smtClean="0"/>
              <a:t>Technology </a:t>
            </a:r>
            <a:endParaRPr lang="en-US" sz="2400" b="1" u="sng" dirty="0" smtClean="0"/>
          </a:p>
          <a:p>
            <a:pPr algn="ctr"/>
            <a:endParaRPr lang="en-US" sz="2400" b="1" u="sng" dirty="0" smtClean="0"/>
          </a:p>
        </p:txBody>
      </p:sp>
      <p:sp>
        <p:nvSpPr>
          <p:cNvPr id="14" name="Rounded Rectangle 13"/>
          <p:cNvSpPr/>
          <p:nvPr/>
        </p:nvSpPr>
        <p:spPr>
          <a:xfrm>
            <a:off x="3978812" y="3917852"/>
            <a:ext cx="2433711" cy="1420837"/>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smtClean="0"/>
              <a:t>Legal</a:t>
            </a:r>
            <a:r>
              <a:rPr lang="en-US" sz="2000" dirty="0" smtClean="0"/>
              <a:t> </a:t>
            </a:r>
            <a:endParaRPr lang="en-US" sz="2000" dirty="0" smtClean="0"/>
          </a:p>
          <a:p>
            <a:pPr algn="ctr"/>
            <a:endParaRPr lang="en-US" sz="2000" dirty="0"/>
          </a:p>
        </p:txBody>
      </p:sp>
      <p:sp>
        <p:nvSpPr>
          <p:cNvPr id="15" name="Rounded Rectangle 14"/>
          <p:cNvSpPr/>
          <p:nvPr/>
        </p:nvSpPr>
        <p:spPr>
          <a:xfrm>
            <a:off x="6972886" y="3917852"/>
            <a:ext cx="2433711" cy="1420837"/>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smtClean="0"/>
              <a:t>Environment </a:t>
            </a:r>
            <a:endParaRPr lang="en-US" sz="2400" b="1" u="sng" dirty="0" smtClean="0"/>
          </a:p>
          <a:p>
            <a:pPr algn="ct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647" y="175844"/>
            <a:ext cx="8596668" cy="628357"/>
          </a:xfrm>
        </p:spPr>
        <p:txBody>
          <a:bodyPr>
            <a:normAutofit fontScale="90000"/>
          </a:bodyPr>
          <a:lstStyle/>
          <a:p>
            <a:r>
              <a:rPr lang="en-US" dirty="0" smtClean="0"/>
              <a:t>Cause-and-Effect Analysis</a:t>
            </a:r>
            <a:endParaRPr lang="en-SG" dirty="0"/>
          </a:p>
        </p:txBody>
      </p:sp>
      <p:sp>
        <p:nvSpPr>
          <p:cNvPr id="4" name="Flowchart: Delay 3"/>
          <p:cNvSpPr/>
          <p:nvPr/>
        </p:nvSpPr>
        <p:spPr>
          <a:xfrm>
            <a:off x="8187397" y="2757268"/>
            <a:ext cx="1463040" cy="1659988"/>
          </a:xfrm>
          <a:prstGeom prst="flowChartDelay">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Declining Profits</a:t>
            </a:r>
            <a:endParaRPr lang="en-SG" dirty="0"/>
          </a:p>
        </p:txBody>
      </p:sp>
      <p:sp>
        <p:nvSpPr>
          <p:cNvPr id="5" name="Flowchart: Stored Data 4"/>
          <p:cNvSpPr/>
          <p:nvPr/>
        </p:nvSpPr>
        <p:spPr>
          <a:xfrm>
            <a:off x="323557" y="3207434"/>
            <a:ext cx="1041009" cy="759655"/>
          </a:xfrm>
          <a:prstGeom prst="flowChartOnlineStorag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G"/>
          </a:p>
        </p:txBody>
      </p:sp>
      <p:cxnSp>
        <p:nvCxnSpPr>
          <p:cNvPr id="7" name="Straight Connector 6"/>
          <p:cNvCxnSpPr>
            <a:endCxn id="4" idx="1"/>
          </p:cNvCxnSpPr>
          <p:nvPr/>
        </p:nvCxnSpPr>
        <p:spPr>
          <a:xfrm>
            <a:off x="1364566" y="3587261"/>
            <a:ext cx="6822831" cy="1"/>
          </a:xfrm>
          <a:prstGeom prst="line">
            <a:avLst/>
          </a:prstGeom>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1941342" y="1463039"/>
            <a:ext cx="1716259" cy="5345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Pandemic</a:t>
            </a:r>
            <a:endParaRPr lang="en-SG" dirty="0"/>
          </a:p>
        </p:txBody>
      </p:sp>
      <p:sp>
        <p:nvSpPr>
          <p:cNvPr id="10" name="Rectangle 9"/>
          <p:cNvSpPr/>
          <p:nvPr/>
        </p:nvSpPr>
        <p:spPr>
          <a:xfrm>
            <a:off x="1941342" y="2421988"/>
            <a:ext cx="1716259" cy="5345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Lockdown </a:t>
            </a:r>
            <a:endParaRPr lang="en-SG" dirty="0"/>
          </a:p>
        </p:txBody>
      </p:sp>
      <p:sp>
        <p:nvSpPr>
          <p:cNvPr id="11" name="Rectangle 10"/>
          <p:cNvSpPr/>
          <p:nvPr/>
        </p:nvSpPr>
        <p:spPr>
          <a:xfrm>
            <a:off x="5235525" y="5176911"/>
            <a:ext cx="1716259" cy="5345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Employees</a:t>
            </a:r>
            <a:endParaRPr lang="en-SG" dirty="0"/>
          </a:p>
        </p:txBody>
      </p:sp>
      <p:sp>
        <p:nvSpPr>
          <p:cNvPr id="12" name="Rectangle 11"/>
          <p:cNvSpPr/>
          <p:nvPr/>
        </p:nvSpPr>
        <p:spPr>
          <a:xfrm>
            <a:off x="5235525" y="4212101"/>
            <a:ext cx="1716259" cy="5345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Unemployed</a:t>
            </a:r>
            <a:endParaRPr lang="en-SG" dirty="0"/>
          </a:p>
        </p:txBody>
      </p:sp>
      <p:sp>
        <p:nvSpPr>
          <p:cNvPr id="13" name="Rectangle 12"/>
          <p:cNvSpPr/>
          <p:nvPr/>
        </p:nvSpPr>
        <p:spPr>
          <a:xfrm>
            <a:off x="5235526" y="2407919"/>
            <a:ext cx="1716259" cy="5345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Rise in price</a:t>
            </a:r>
            <a:endParaRPr lang="en-SG" dirty="0"/>
          </a:p>
        </p:txBody>
      </p:sp>
      <p:sp>
        <p:nvSpPr>
          <p:cNvPr id="14" name="Rectangle 13"/>
          <p:cNvSpPr/>
          <p:nvPr/>
        </p:nvSpPr>
        <p:spPr>
          <a:xfrm>
            <a:off x="5235527" y="1463039"/>
            <a:ext cx="1716259" cy="5345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Inflation </a:t>
            </a:r>
            <a:endParaRPr lang="en-SG" dirty="0"/>
          </a:p>
        </p:txBody>
      </p:sp>
      <p:sp>
        <p:nvSpPr>
          <p:cNvPr id="15" name="Rectangle 14"/>
          <p:cNvSpPr/>
          <p:nvPr/>
        </p:nvSpPr>
        <p:spPr>
          <a:xfrm>
            <a:off x="1941342" y="4212100"/>
            <a:ext cx="1716259" cy="5345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Dissolution</a:t>
            </a:r>
            <a:endParaRPr lang="en-SG" dirty="0"/>
          </a:p>
        </p:txBody>
      </p:sp>
      <p:sp>
        <p:nvSpPr>
          <p:cNvPr id="16" name="Rectangle 15"/>
          <p:cNvSpPr/>
          <p:nvPr/>
        </p:nvSpPr>
        <p:spPr>
          <a:xfrm>
            <a:off x="1941342" y="5176911"/>
            <a:ext cx="1716259" cy="5345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Organizations</a:t>
            </a:r>
            <a:endParaRPr lang="en-SG" dirty="0"/>
          </a:p>
        </p:txBody>
      </p:sp>
      <p:cxnSp>
        <p:nvCxnSpPr>
          <p:cNvPr id="18" name="Straight Connector 17"/>
          <p:cNvCxnSpPr/>
          <p:nvPr/>
        </p:nvCxnSpPr>
        <p:spPr>
          <a:xfrm>
            <a:off x="2222695" y="1997612"/>
            <a:ext cx="745588" cy="410306"/>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3446585" y="2928426"/>
            <a:ext cx="841716" cy="617806"/>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348066" y="1997612"/>
            <a:ext cx="745588" cy="410306"/>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6696222" y="2983521"/>
            <a:ext cx="873369" cy="574431"/>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V="1">
            <a:off x="5393785" y="4746673"/>
            <a:ext cx="838203" cy="410599"/>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V="1">
            <a:off x="6593059" y="3632976"/>
            <a:ext cx="976532" cy="555676"/>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V="1">
            <a:off x="2139461" y="4724397"/>
            <a:ext cx="681111" cy="466581"/>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flipV="1">
            <a:off x="3307370" y="3627121"/>
            <a:ext cx="980931" cy="53516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Solutions to the Complex Problem</a:t>
            </a:r>
            <a:endParaRPr lang="en-SG" dirty="0"/>
          </a:p>
        </p:txBody>
      </p:sp>
      <p:sp>
        <p:nvSpPr>
          <p:cNvPr id="3" name="Text Placeholder 2"/>
          <p:cNvSpPr>
            <a:spLocks noGrp="1"/>
          </p:cNvSpPr>
          <p:nvPr>
            <p:ph type="body" idx="1"/>
          </p:nvPr>
        </p:nvSpPr>
        <p:spPr>
          <a:xfrm>
            <a:off x="345961" y="3615027"/>
            <a:ext cx="4185623" cy="576262"/>
          </a:xfrm>
        </p:spPr>
        <p:style>
          <a:lnRef idx="2">
            <a:schemeClr val="accent2"/>
          </a:lnRef>
          <a:fillRef idx="1">
            <a:schemeClr val="lt1"/>
          </a:fillRef>
          <a:effectRef idx="0">
            <a:schemeClr val="accent2"/>
          </a:effectRef>
          <a:fontRef idx="minor">
            <a:schemeClr val="dk1"/>
          </a:fontRef>
        </p:style>
        <p:txBody>
          <a:bodyPr/>
          <a:lstStyle/>
          <a:p>
            <a:pPr algn="ctr"/>
            <a:r>
              <a:rPr lang="en-US" sz="3200" dirty="0" smtClean="0"/>
              <a:t>Alternative 1 </a:t>
            </a:r>
            <a:endParaRPr lang="en-SG" sz="3200" dirty="0"/>
          </a:p>
        </p:txBody>
      </p:sp>
      <p:sp>
        <p:nvSpPr>
          <p:cNvPr id="5" name="Text Placeholder 4"/>
          <p:cNvSpPr>
            <a:spLocks noGrp="1"/>
          </p:cNvSpPr>
          <p:nvPr>
            <p:ph type="body" sz="quarter" idx="3"/>
          </p:nvPr>
        </p:nvSpPr>
        <p:spPr/>
        <p:style>
          <a:lnRef idx="2">
            <a:schemeClr val="accent2"/>
          </a:lnRef>
          <a:fillRef idx="1">
            <a:schemeClr val="lt1"/>
          </a:fillRef>
          <a:effectRef idx="0">
            <a:schemeClr val="accent2"/>
          </a:effectRef>
          <a:fontRef idx="minor">
            <a:schemeClr val="dk1"/>
          </a:fontRef>
        </p:style>
        <p:txBody>
          <a:bodyPr/>
          <a:lstStyle/>
          <a:p>
            <a:pPr algn="ctr"/>
            <a:r>
              <a:rPr lang="en-US" sz="3200" dirty="0" smtClean="0"/>
              <a:t>Alternative 2</a:t>
            </a:r>
            <a:endParaRPr lang="en-SG"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579619"/>
            <a:ext cx="8596668" cy="1320800"/>
          </a:xfrm>
        </p:spPr>
        <p:txBody>
          <a:bodyPr/>
          <a:lstStyle/>
          <a:p>
            <a:r>
              <a:rPr lang="en-SG" dirty="0" smtClean="0"/>
              <a:t>Conclusion </a:t>
            </a:r>
            <a:endParaRPr lang="en-SG" dirty="0"/>
          </a:p>
        </p:txBody>
      </p:sp>
      <p:sp>
        <p:nvSpPr>
          <p:cNvPr id="3" name="Content Placeholder 2"/>
          <p:cNvSpPr>
            <a:spLocks noGrp="1"/>
          </p:cNvSpPr>
          <p:nvPr>
            <p:ph idx="1"/>
          </p:nvPr>
        </p:nvSpPr>
        <p:spPr/>
        <p:txBody>
          <a:bodyPr>
            <a:normAutofit/>
          </a:bodyPr>
          <a:lstStyle/>
          <a:p>
            <a:pPr marL="0" indent="0">
              <a:buNone/>
            </a:pPr>
            <a:r>
              <a:rPr lang="en-SG" dirty="0" smtClean="0"/>
              <a:t>The solutions should be evaluated using success indicators to find the optimal solution to the rising problem. </a:t>
            </a:r>
            <a:endParaRPr lang="en-SG" dirty="0"/>
          </a:p>
          <a:p>
            <a:pPr marL="0" indent="0">
              <a:buNone/>
            </a:pPr>
            <a:r>
              <a:rPr lang="en-SG" sz="2400" b="1" dirty="0" smtClean="0"/>
              <a:t>Success Indicators:</a:t>
            </a:r>
            <a:endParaRPr lang="en-SG" sz="2400" b="1" dirty="0" smtClean="0"/>
          </a:p>
          <a:p>
            <a:pPr marL="0" indent="0">
              <a:buNone/>
            </a:pPr>
            <a:endParaRPr lang="en-SG" sz="2400" b="1" dirty="0"/>
          </a:p>
          <a:p>
            <a:pPr>
              <a:buFont typeface="Wingdings" panose="05000000000000000000" pitchFamily="2" charset="2"/>
              <a:buChar char="Ø"/>
            </a:pPr>
            <a:r>
              <a:rPr lang="en-SG" b="1" dirty="0" smtClean="0"/>
              <a:t>Evaluation of Solutions </a:t>
            </a:r>
            <a:endParaRPr lang="en-SG" b="1" dirty="0" smtClean="0"/>
          </a:p>
          <a:p>
            <a:pPr>
              <a:buFont typeface="Wingdings" panose="05000000000000000000" pitchFamily="2" charset="2"/>
              <a:buChar char="Ø"/>
            </a:pPr>
            <a:r>
              <a:rPr lang="en-SG" b="1" dirty="0" smtClean="0"/>
              <a:t>Budget Analysis</a:t>
            </a:r>
            <a:endParaRPr lang="en-SG" b="1" dirty="0" smtClean="0"/>
          </a:p>
          <a:p>
            <a:pPr>
              <a:buFont typeface="Wingdings" panose="05000000000000000000" pitchFamily="2" charset="2"/>
              <a:buChar char="Ø"/>
            </a:pPr>
            <a:r>
              <a:rPr lang="en-SG" b="1" dirty="0" smtClean="0"/>
              <a:t>Revenue Growth </a:t>
            </a:r>
            <a:endParaRPr lang="en-SG" b="1" dirty="0" smtClean="0"/>
          </a:p>
          <a:p>
            <a:pPr>
              <a:buFont typeface="Wingdings" panose="05000000000000000000" pitchFamily="2" charset="2"/>
              <a:buChar char="Ø"/>
            </a:pPr>
            <a:r>
              <a:rPr lang="en-SG" b="1" dirty="0" smtClean="0"/>
              <a:t>Client Satisfaction </a:t>
            </a:r>
            <a:endParaRPr lang="en-SG" b="1"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665</Words>
  <Application>WPS Presentation</Application>
  <PresentationFormat>Widescreen</PresentationFormat>
  <Paragraphs>69</Paragraphs>
  <Slides>6</Slides>
  <Notes>4</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6</vt:i4>
      </vt:variant>
    </vt:vector>
  </HeadingPairs>
  <TitlesOfParts>
    <vt:vector size="17" baseType="lpstr">
      <vt:lpstr>Arial</vt:lpstr>
      <vt:lpstr>SimSun</vt:lpstr>
      <vt:lpstr>Wingdings</vt:lpstr>
      <vt:lpstr>Wingdings 3</vt:lpstr>
      <vt:lpstr>Symbol</vt:lpstr>
      <vt:lpstr>Arial</vt:lpstr>
      <vt:lpstr>Trebuchet MS</vt:lpstr>
      <vt:lpstr>Microsoft YaHei</vt:lpstr>
      <vt:lpstr>Arial Unicode MS</vt:lpstr>
      <vt:lpstr>Calibri</vt:lpstr>
      <vt:lpstr>Facet</vt:lpstr>
      <vt:lpstr>Problem Solving and Decision Making – Task 1</vt:lpstr>
      <vt:lpstr>Nature and Impact of the Complex Problem </vt:lpstr>
      <vt:lpstr>PESTLE Analysis </vt:lpstr>
      <vt:lpstr>Cause-and-Effect Analysis</vt:lpstr>
      <vt:lpstr>Solutions to the Complex Problem</vt:lpstr>
      <vt:lpstr>Conclusion </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 Task 1</dc:title>
  <dc:creator>Maryam Ahmed</dc:creator>
  <cp:lastModifiedBy>ShiyanLogeswaran</cp:lastModifiedBy>
  <cp:revision>13</cp:revision>
  <dcterms:created xsi:type="dcterms:W3CDTF">2022-10-13T03:17:00Z</dcterms:created>
  <dcterms:modified xsi:type="dcterms:W3CDTF">2022-10-31T21:42:19Z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D564C34009834AD5A46F0E6D322A795E</vt:lpwstr>
  </property>
  <property fmtid="{D5CDD505-2E9C-101B-9397-08002B2CF9AE}" pid="3" name="KSOProductBuildVer">
    <vt:lpwstr>2057-11.2.0.11380</vt:lpwstr>
  </property>
</Properties>
</file>