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8" r:id="rId4"/>
    <p:sldId id="261" r:id="rId5"/>
    <p:sldId id="262" r:id="rId6"/>
    <p:sldId id="263" r:id="rId7"/>
    <p:sldId id="264" r:id="rId8"/>
    <p:sldId id="265" r:id="rId9"/>
    <p:sldId id="266" r:id="rId10"/>
    <p:sldId id="267" r:id="rId11"/>
    <p:sldId id="268" r:id="rId12"/>
    <p:sldId id="269" r:id="rId13"/>
    <p:sldId id="270" r:id="rId14"/>
    <p:sldId id="271" r:id="rId15"/>
    <p:sldId id="272" r:id="rId16"/>
    <p:sldId id="274"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DB26EE-E90B-463D-A3EC-15FCDE2C9792}" type="datetimeFigureOut">
              <a:rPr lang="en-GB" smtClean="0"/>
              <a:t>02/10/2025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EABF13-21EE-4C35-A6A5-96B85DC6E7E8}" type="slidenum">
              <a:rPr lang="en-GB" smtClean="0"/>
              <a:t>‹#›</a:t>
            </a:fld>
            <a:endParaRPr lang="en-GB"/>
          </a:p>
        </p:txBody>
      </p:sp>
    </p:spTree>
    <p:extLst>
      <p:ext uri="{BB962C8B-B14F-4D97-AF65-F5344CB8AC3E}">
        <p14:creationId xmlns:p14="http://schemas.microsoft.com/office/powerpoint/2010/main" val="13197826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7EABF13-21EE-4C35-A6A5-96B85DC6E7E8}" type="slidenum">
              <a:rPr lang="en-GB" smtClean="0"/>
              <a:t>1</a:t>
            </a:fld>
            <a:endParaRPr lang="en-GB"/>
          </a:p>
        </p:txBody>
      </p:sp>
    </p:spTree>
    <p:extLst>
      <p:ext uri="{BB962C8B-B14F-4D97-AF65-F5344CB8AC3E}">
        <p14:creationId xmlns:p14="http://schemas.microsoft.com/office/powerpoint/2010/main" val="30947617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7EABF13-21EE-4C35-A6A5-96B85DC6E7E8}" type="slidenum">
              <a:rPr lang="en-GB" smtClean="0"/>
              <a:t>4</a:t>
            </a:fld>
            <a:endParaRPr lang="en-GB"/>
          </a:p>
        </p:txBody>
      </p:sp>
    </p:spTree>
    <p:extLst>
      <p:ext uri="{BB962C8B-B14F-4D97-AF65-F5344CB8AC3E}">
        <p14:creationId xmlns:p14="http://schemas.microsoft.com/office/powerpoint/2010/main" val="13438122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7EABF13-21EE-4C35-A6A5-96B85DC6E7E8}" type="slidenum">
              <a:rPr lang="en-GB" smtClean="0"/>
              <a:t>10</a:t>
            </a:fld>
            <a:endParaRPr lang="en-GB"/>
          </a:p>
        </p:txBody>
      </p:sp>
    </p:spTree>
    <p:extLst>
      <p:ext uri="{BB962C8B-B14F-4D97-AF65-F5344CB8AC3E}">
        <p14:creationId xmlns:p14="http://schemas.microsoft.com/office/powerpoint/2010/main" val="4604193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F9141-E1A1-AA19-4BEA-6A37FA3F29E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07325EE-25B7-9D4A-B091-DC06D3C77C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5EE1447-BEF3-E3D9-3FC3-7E4C51D206BA}"/>
              </a:ext>
            </a:extLst>
          </p:cNvPr>
          <p:cNvSpPr>
            <a:spLocks noGrp="1"/>
          </p:cNvSpPr>
          <p:nvPr>
            <p:ph type="dt" sz="half" idx="10"/>
          </p:nvPr>
        </p:nvSpPr>
        <p:spPr/>
        <p:txBody>
          <a:bodyPr/>
          <a:lstStyle/>
          <a:p>
            <a:fld id="{3B04A10B-D5B2-476E-92C1-F52BA9DECEDD}" type="datetimeFigureOut">
              <a:rPr lang="en-GB" smtClean="0"/>
              <a:t>02/10/2025</a:t>
            </a:fld>
            <a:endParaRPr lang="en-GB"/>
          </a:p>
        </p:txBody>
      </p:sp>
      <p:sp>
        <p:nvSpPr>
          <p:cNvPr id="5" name="Footer Placeholder 4">
            <a:extLst>
              <a:ext uri="{FF2B5EF4-FFF2-40B4-BE49-F238E27FC236}">
                <a16:creationId xmlns:a16="http://schemas.microsoft.com/office/drawing/2014/main" id="{3AA3620F-4BF8-30F4-5385-243C05C21D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C5CB87-47B7-119A-28E5-373F4899E939}"/>
              </a:ext>
            </a:extLst>
          </p:cNvPr>
          <p:cNvSpPr>
            <a:spLocks noGrp="1"/>
          </p:cNvSpPr>
          <p:nvPr>
            <p:ph type="sldNum" sz="quarter" idx="12"/>
          </p:nvPr>
        </p:nvSpPr>
        <p:spPr/>
        <p:txBody>
          <a:bodyPr/>
          <a:lstStyle/>
          <a:p>
            <a:fld id="{E5C0982C-123E-4BD9-88EC-5FA4CA9B2FEA}" type="slidenum">
              <a:rPr lang="en-GB" smtClean="0"/>
              <a:t>‹#›</a:t>
            </a:fld>
            <a:endParaRPr lang="en-GB"/>
          </a:p>
        </p:txBody>
      </p:sp>
    </p:spTree>
    <p:extLst>
      <p:ext uri="{BB962C8B-B14F-4D97-AF65-F5344CB8AC3E}">
        <p14:creationId xmlns:p14="http://schemas.microsoft.com/office/powerpoint/2010/main" val="23300940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8F76C-6A97-96F3-73F6-23494A22C59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83F153E-4116-E877-1B75-32A567E7E6A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6EFE1D1-6A73-F219-BB6C-4658894A46FD}"/>
              </a:ext>
            </a:extLst>
          </p:cNvPr>
          <p:cNvSpPr>
            <a:spLocks noGrp="1"/>
          </p:cNvSpPr>
          <p:nvPr>
            <p:ph type="dt" sz="half" idx="10"/>
          </p:nvPr>
        </p:nvSpPr>
        <p:spPr/>
        <p:txBody>
          <a:bodyPr/>
          <a:lstStyle/>
          <a:p>
            <a:fld id="{3B04A10B-D5B2-476E-92C1-F52BA9DECEDD}" type="datetimeFigureOut">
              <a:rPr lang="en-GB" smtClean="0"/>
              <a:t>02/10/2025</a:t>
            </a:fld>
            <a:endParaRPr lang="en-GB"/>
          </a:p>
        </p:txBody>
      </p:sp>
      <p:sp>
        <p:nvSpPr>
          <p:cNvPr id="5" name="Footer Placeholder 4">
            <a:extLst>
              <a:ext uri="{FF2B5EF4-FFF2-40B4-BE49-F238E27FC236}">
                <a16:creationId xmlns:a16="http://schemas.microsoft.com/office/drawing/2014/main" id="{FA3DB935-5F36-7C98-018C-49B977EA84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69C8AB-1760-2A95-9269-84BE553A216C}"/>
              </a:ext>
            </a:extLst>
          </p:cNvPr>
          <p:cNvSpPr>
            <a:spLocks noGrp="1"/>
          </p:cNvSpPr>
          <p:nvPr>
            <p:ph type="sldNum" sz="quarter" idx="12"/>
          </p:nvPr>
        </p:nvSpPr>
        <p:spPr/>
        <p:txBody>
          <a:bodyPr/>
          <a:lstStyle/>
          <a:p>
            <a:fld id="{E5C0982C-123E-4BD9-88EC-5FA4CA9B2FEA}" type="slidenum">
              <a:rPr lang="en-GB" smtClean="0"/>
              <a:t>‹#›</a:t>
            </a:fld>
            <a:endParaRPr lang="en-GB"/>
          </a:p>
        </p:txBody>
      </p:sp>
    </p:spTree>
    <p:extLst>
      <p:ext uri="{BB962C8B-B14F-4D97-AF65-F5344CB8AC3E}">
        <p14:creationId xmlns:p14="http://schemas.microsoft.com/office/powerpoint/2010/main" val="40569148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00D7B-39F6-04CE-7BBA-D99FE5EBD2D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BF2673D-1B90-E19C-96AD-B7062D95A33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85118DF-F670-0A63-6B61-771EB92C2EB8}"/>
              </a:ext>
            </a:extLst>
          </p:cNvPr>
          <p:cNvSpPr>
            <a:spLocks noGrp="1"/>
          </p:cNvSpPr>
          <p:nvPr>
            <p:ph type="dt" sz="half" idx="10"/>
          </p:nvPr>
        </p:nvSpPr>
        <p:spPr/>
        <p:txBody>
          <a:bodyPr/>
          <a:lstStyle/>
          <a:p>
            <a:fld id="{3B04A10B-D5B2-476E-92C1-F52BA9DECEDD}" type="datetimeFigureOut">
              <a:rPr lang="en-GB" smtClean="0"/>
              <a:t>02/10/2025</a:t>
            </a:fld>
            <a:endParaRPr lang="en-GB"/>
          </a:p>
        </p:txBody>
      </p:sp>
      <p:sp>
        <p:nvSpPr>
          <p:cNvPr id="5" name="Footer Placeholder 4">
            <a:extLst>
              <a:ext uri="{FF2B5EF4-FFF2-40B4-BE49-F238E27FC236}">
                <a16:creationId xmlns:a16="http://schemas.microsoft.com/office/drawing/2014/main" id="{7C432E79-31B6-1C09-140B-D775E45EA3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27FD89-D935-FB43-BCEF-705D0CD96380}"/>
              </a:ext>
            </a:extLst>
          </p:cNvPr>
          <p:cNvSpPr>
            <a:spLocks noGrp="1"/>
          </p:cNvSpPr>
          <p:nvPr>
            <p:ph type="sldNum" sz="quarter" idx="12"/>
          </p:nvPr>
        </p:nvSpPr>
        <p:spPr/>
        <p:txBody>
          <a:bodyPr/>
          <a:lstStyle/>
          <a:p>
            <a:fld id="{E5C0982C-123E-4BD9-88EC-5FA4CA9B2FEA}" type="slidenum">
              <a:rPr lang="en-GB" smtClean="0"/>
              <a:t>‹#›</a:t>
            </a:fld>
            <a:endParaRPr lang="en-GB"/>
          </a:p>
        </p:txBody>
      </p:sp>
    </p:spTree>
    <p:extLst>
      <p:ext uri="{BB962C8B-B14F-4D97-AF65-F5344CB8AC3E}">
        <p14:creationId xmlns:p14="http://schemas.microsoft.com/office/powerpoint/2010/main" val="6044177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CCA04-74DC-7AE2-AAD9-FD3B113ABED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A318108-3187-3D83-2F2E-BA6DCB94EB7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B166B29-4C86-E042-C275-6CB91F36B43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8A7865E3-58D9-D368-F705-BE12C3BB48F0}"/>
              </a:ext>
            </a:extLst>
          </p:cNvPr>
          <p:cNvSpPr>
            <a:spLocks noGrp="1"/>
          </p:cNvSpPr>
          <p:nvPr>
            <p:ph type="dt" sz="half" idx="10"/>
          </p:nvPr>
        </p:nvSpPr>
        <p:spPr/>
        <p:txBody>
          <a:bodyPr/>
          <a:lstStyle/>
          <a:p>
            <a:fld id="{3B04A10B-D5B2-476E-92C1-F52BA9DECEDD}" type="datetimeFigureOut">
              <a:rPr lang="en-GB" smtClean="0"/>
              <a:t>02/10/2025</a:t>
            </a:fld>
            <a:endParaRPr lang="en-GB"/>
          </a:p>
        </p:txBody>
      </p:sp>
      <p:sp>
        <p:nvSpPr>
          <p:cNvPr id="6" name="Footer Placeholder 5">
            <a:extLst>
              <a:ext uri="{FF2B5EF4-FFF2-40B4-BE49-F238E27FC236}">
                <a16:creationId xmlns:a16="http://schemas.microsoft.com/office/drawing/2014/main" id="{EC2D4568-A389-A2F5-05C2-BF7D5A4CE9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2D682A-D1BE-69D5-1E67-699FD904DC7F}"/>
              </a:ext>
            </a:extLst>
          </p:cNvPr>
          <p:cNvSpPr>
            <a:spLocks noGrp="1"/>
          </p:cNvSpPr>
          <p:nvPr>
            <p:ph type="sldNum" sz="quarter" idx="12"/>
          </p:nvPr>
        </p:nvSpPr>
        <p:spPr/>
        <p:txBody>
          <a:bodyPr/>
          <a:lstStyle/>
          <a:p>
            <a:fld id="{E5C0982C-123E-4BD9-88EC-5FA4CA9B2FEA}" type="slidenum">
              <a:rPr lang="en-GB" smtClean="0"/>
              <a:t>‹#›</a:t>
            </a:fld>
            <a:endParaRPr lang="en-GB"/>
          </a:p>
        </p:txBody>
      </p:sp>
    </p:spTree>
    <p:extLst>
      <p:ext uri="{BB962C8B-B14F-4D97-AF65-F5344CB8AC3E}">
        <p14:creationId xmlns:p14="http://schemas.microsoft.com/office/powerpoint/2010/main" val="18838512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35B07-8F6E-15CF-D128-C1F96DC15B8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B8E8B7D4-9557-4DB5-D3AD-B59EE50C64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CC6BF38-C92F-B85E-82E8-C2B0A7EB988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8EF9471-CBDA-C889-C6DF-4FC2028C1C3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C0836D1-2235-DAFB-C55B-A6A71FEAE31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A74B678-0324-EE3F-D7E0-C001761E8A96}"/>
              </a:ext>
            </a:extLst>
          </p:cNvPr>
          <p:cNvSpPr>
            <a:spLocks noGrp="1"/>
          </p:cNvSpPr>
          <p:nvPr>
            <p:ph type="dt" sz="half" idx="10"/>
          </p:nvPr>
        </p:nvSpPr>
        <p:spPr/>
        <p:txBody>
          <a:bodyPr/>
          <a:lstStyle/>
          <a:p>
            <a:fld id="{3B04A10B-D5B2-476E-92C1-F52BA9DECEDD}" type="datetimeFigureOut">
              <a:rPr lang="en-GB" smtClean="0"/>
              <a:t>02/10/2025</a:t>
            </a:fld>
            <a:endParaRPr lang="en-GB"/>
          </a:p>
        </p:txBody>
      </p:sp>
      <p:sp>
        <p:nvSpPr>
          <p:cNvPr id="8" name="Footer Placeholder 7">
            <a:extLst>
              <a:ext uri="{FF2B5EF4-FFF2-40B4-BE49-F238E27FC236}">
                <a16:creationId xmlns:a16="http://schemas.microsoft.com/office/drawing/2014/main" id="{588705B5-4265-9B32-65C0-B6C6F2B9D9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6D49BF0-AD43-50FB-47B1-0E2550D32091}"/>
              </a:ext>
            </a:extLst>
          </p:cNvPr>
          <p:cNvSpPr>
            <a:spLocks noGrp="1"/>
          </p:cNvSpPr>
          <p:nvPr>
            <p:ph type="sldNum" sz="quarter" idx="12"/>
          </p:nvPr>
        </p:nvSpPr>
        <p:spPr/>
        <p:txBody>
          <a:bodyPr/>
          <a:lstStyle/>
          <a:p>
            <a:fld id="{E5C0982C-123E-4BD9-88EC-5FA4CA9B2FEA}" type="slidenum">
              <a:rPr lang="en-GB" smtClean="0"/>
              <a:t>‹#›</a:t>
            </a:fld>
            <a:endParaRPr lang="en-GB"/>
          </a:p>
        </p:txBody>
      </p:sp>
    </p:spTree>
    <p:extLst>
      <p:ext uri="{BB962C8B-B14F-4D97-AF65-F5344CB8AC3E}">
        <p14:creationId xmlns:p14="http://schemas.microsoft.com/office/powerpoint/2010/main" val="8092474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E3B06-C307-CBBB-A849-EE96DD9F81A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6D036C9-B6F1-4E06-CC47-5DA80DB64F03}"/>
              </a:ext>
            </a:extLst>
          </p:cNvPr>
          <p:cNvSpPr>
            <a:spLocks noGrp="1"/>
          </p:cNvSpPr>
          <p:nvPr>
            <p:ph type="dt" sz="half" idx="10"/>
          </p:nvPr>
        </p:nvSpPr>
        <p:spPr/>
        <p:txBody>
          <a:bodyPr/>
          <a:lstStyle/>
          <a:p>
            <a:fld id="{3B04A10B-D5B2-476E-92C1-F52BA9DECEDD}" type="datetimeFigureOut">
              <a:rPr lang="en-GB" smtClean="0"/>
              <a:t>02/10/2025</a:t>
            </a:fld>
            <a:endParaRPr lang="en-GB"/>
          </a:p>
        </p:txBody>
      </p:sp>
      <p:sp>
        <p:nvSpPr>
          <p:cNvPr id="4" name="Footer Placeholder 3">
            <a:extLst>
              <a:ext uri="{FF2B5EF4-FFF2-40B4-BE49-F238E27FC236}">
                <a16:creationId xmlns:a16="http://schemas.microsoft.com/office/drawing/2014/main" id="{0BF33A1F-AD46-726F-C22A-E6D6A1EB89B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9B4CBF5-28EE-96E0-6276-3F1E53051332}"/>
              </a:ext>
            </a:extLst>
          </p:cNvPr>
          <p:cNvSpPr>
            <a:spLocks noGrp="1"/>
          </p:cNvSpPr>
          <p:nvPr>
            <p:ph type="sldNum" sz="quarter" idx="12"/>
          </p:nvPr>
        </p:nvSpPr>
        <p:spPr/>
        <p:txBody>
          <a:bodyPr/>
          <a:lstStyle/>
          <a:p>
            <a:fld id="{E5C0982C-123E-4BD9-88EC-5FA4CA9B2FEA}" type="slidenum">
              <a:rPr lang="en-GB" smtClean="0"/>
              <a:t>‹#›</a:t>
            </a:fld>
            <a:endParaRPr lang="en-GB"/>
          </a:p>
        </p:txBody>
      </p:sp>
    </p:spTree>
    <p:extLst>
      <p:ext uri="{BB962C8B-B14F-4D97-AF65-F5344CB8AC3E}">
        <p14:creationId xmlns:p14="http://schemas.microsoft.com/office/powerpoint/2010/main" val="7509481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878517-1424-F89B-7CA7-2DED9D056254}"/>
              </a:ext>
            </a:extLst>
          </p:cNvPr>
          <p:cNvSpPr>
            <a:spLocks noGrp="1"/>
          </p:cNvSpPr>
          <p:nvPr>
            <p:ph type="dt" sz="half" idx="10"/>
          </p:nvPr>
        </p:nvSpPr>
        <p:spPr/>
        <p:txBody>
          <a:bodyPr/>
          <a:lstStyle/>
          <a:p>
            <a:fld id="{3B04A10B-D5B2-476E-92C1-F52BA9DECEDD}" type="datetimeFigureOut">
              <a:rPr lang="en-GB" smtClean="0"/>
              <a:t>02/10/2025</a:t>
            </a:fld>
            <a:endParaRPr lang="en-GB"/>
          </a:p>
        </p:txBody>
      </p:sp>
      <p:sp>
        <p:nvSpPr>
          <p:cNvPr id="3" name="Footer Placeholder 2">
            <a:extLst>
              <a:ext uri="{FF2B5EF4-FFF2-40B4-BE49-F238E27FC236}">
                <a16:creationId xmlns:a16="http://schemas.microsoft.com/office/drawing/2014/main" id="{C2B5B78C-B54D-F6E8-1E3A-128DAE26FFA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CE0B136-3A3C-D1CF-DC9D-76BEEACDA3C7}"/>
              </a:ext>
            </a:extLst>
          </p:cNvPr>
          <p:cNvSpPr>
            <a:spLocks noGrp="1"/>
          </p:cNvSpPr>
          <p:nvPr>
            <p:ph type="sldNum" sz="quarter" idx="12"/>
          </p:nvPr>
        </p:nvSpPr>
        <p:spPr/>
        <p:txBody>
          <a:bodyPr/>
          <a:lstStyle/>
          <a:p>
            <a:fld id="{E5C0982C-123E-4BD9-88EC-5FA4CA9B2FEA}" type="slidenum">
              <a:rPr lang="en-GB" smtClean="0"/>
              <a:t>‹#›</a:t>
            </a:fld>
            <a:endParaRPr lang="en-GB"/>
          </a:p>
        </p:txBody>
      </p:sp>
    </p:spTree>
    <p:extLst>
      <p:ext uri="{BB962C8B-B14F-4D97-AF65-F5344CB8AC3E}">
        <p14:creationId xmlns:p14="http://schemas.microsoft.com/office/powerpoint/2010/main" val="19929938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D5618-03B0-A27D-D608-1658F8DC506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9AAFCBC-CABA-2868-561C-B2D9B50145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703AD68-269A-FC73-5759-EAB2AE04B0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CAB0B02-C795-B2A4-0375-FBF87ACCFA81}"/>
              </a:ext>
            </a:extLst>
          </p:cNvPr>
          <p:cNvSpPr>
            <a:spLocks noGrp="1"/>
          </p:cNvSpPr>
          <p:nvPr>
            <p:ph type="dt" sz="half" idx="10"/>
          </p:nvPr>
        </p:nvSpPr>
        <p:spPr/>
        <p:txBody>
          <a:bodyPr/>
          <a:lstStyle/>
          <a:p>
            <a:fld id="{3B04A10B-D5B2-476E-92C1-F52BA9DECEDD}" type="datetimeFigureOut">
              <a:rPr lang="en-GB" smtClean="0"/>
              <a:t>02/10/2025</a:t>
            </a:fld>
            <a:endParaRPr lang="en-GB"/>
          </a:p>
        </p:txBody>
      </p:sp>
      <p:sp>
        <p:nvSpPr>
          <p:cNvPr id="6" name="Footer Placeholder 5">
            <a:extLst>
              <a:ext uri="{FF2B5EF4-FFF2-40B4-BE49-F238E27FC236}">
                <a16:creationId xmlns:a16="http://schemas.microsoft.com/office/drawing/2014/main" id="{26B90F6B-9D17-7D55-4446-208F122C34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ED5371-F662-91E3-8776-2A745BF37F08}"/>
              </a:ext>
            </a:extLst>
          </p:cNvPr>
          <p:cNvSpPr>
            <a:spLocks noGrp="1"/>
          </p:cNvSpPr>
          <p:nvPr>
            <p:ph type="sldNum" sz="quarter" idx="12"/>
          </p:nvPr>
        </p:nvSpPr>
        <p:spPr/>
        <p:txBody>
          <a:bodyPr/>
          <a:lstStyle/>
          <a:p>
            <a:fld id="{E5C0982C-123E-4BD9-88EC-5FA4CA9B2FEA}" type="slidenum">
              <a:rPr lang="en-GB" smtClean="0"/>
              <a:t>‹#›</a:t>
            </a:fld>
            <a:endParaRPr lang="en-GB"/>
          </a:p>
        </p:txBody>
      </p:sp>
    </p:spTree>
    <p:extLst>
      <p:ext uri="{BB962C8B-B14F-4D97-AF65-F5344CB8AC3E}">
        <p14:creationId xmlns:p14="http://schemas.microsoft.com/office/powerpoint/2010/main" val="13985976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E07E6-6FCE-355F-1876-290BCB73C7B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E68CD0E-310E-3C2C-D138-D5F417429BB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51B1467-806D-A1AD-1044-EF594FA548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ED2D5E3-3931-B71C-D563-556A48D1868C}"/>
              </a:ext>
            </a:extLst>
          </p:cNvPr>
          <p:cNvSpPr>
            <a:spLocks noGrp="1"/>
          </p:cNvSpPr>
          <p:nvPr>
            <p:ph type="dt" sz="half" idx="10"/>
          </p:nvPr>
        </p:nvSpPr>
        <p:spPr/>
        <p:txBody>
          <a:bodyPr/>
          <a:lstStyle/>
          <a:p>
            <a:fld id="{3B04A10B-D5B2-476E-92C1-F52BA9DECEDD}" type="datetimeFigureOut">
              <a:rPr lang="en-GB" smtClean="0"/>
              <a:t>02/10/2025</a:t>
            </a:fld>
            <a:endParaRPr lang="en-GB"/>
          </a:p>
        </p:txBody>
      </p:sp>
      <p:sp>
        <p:nvSpPr>
          <p:cNvPr id="6" name="Footer Placeholder 5">
            <a:extLst>
              <a:ext uri="{FF2B5EF4-FFF2-40B4-BE49-F238E27FC236}">
                <a16:creationId xmlns:a16="http://schemas.microsoft.com/office/drawing/2014/main" id="{E6462DAA-EB3E-7EB1-A71A-14B46EAA25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C794E5-D2BA-D148-114E-A4579467B058}"/>
              </a:ext>
            </a:extLst>
          </p:cNvPr>
          <p:cNvSpPr>
            <a:spLocks noGrp="1"/>
          </p:cNvSpPr>
          <p:nvPr>
            <p:ph type="sldNum" sz="quarter" idx="12"/>
          </p:nvPr>
        </p:nvSpPr>
        <p:spPr/>
        <p:txBody>
          <a:bodyPr/>
          <a:lstStyle/>
          <a:p>
            <a:fld id="{E5C0982C-123E-4BD9-88EC-5FA4CA9B2FEA}" type="slidenum">
              <a:rPr lang="en-GB" smtClean="0"/>
              <a:t>‹#›</a:t>
            </a:fld>
            <a:endParaRPr lang="en-GB"/>
          </a:p>
        </p:txBody>
      </p:sp>
    </p:spTree>
    <p:extLst>
      <p:ext uri="{BB962C8B-B14F-4D97-AF65-F5344CB8AC3E}">
        <p14:creationId xmlns:p14="http://schemas.microsoft.com/office/powerpoint/2010/main" val="13427916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5AF08-08E1-A381-484E-FCE0644F9D0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8A3B01D-079B-9A75-6ACB-AA1A8C7C5A8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2FE9428-FC1C-8E8B-2675-CF63EB40B059}"/>
              </a:ext>
            </a:extLst>
          </p:cNvPr>
          <p:cNvSpPr>
            <a:spLocks noGrp="1"/>
          </p:cNvSpPr>
          <p:nvPr>
            <p:ph type="dt" sz="half" idx="10"/>
          </p:nvPr>
        </p:nvSpPr>
        <p:spPr/>
        <p:txBody>
          <a:bodyPr/>
          <a:lstStyle/>
          <a:p>
            <a:fld id="{3B04A10B-D5B2-476E-92C1-F52BA9DECEDD}" type="datetimeFigureOut">
              <a:rPr lang="en-GB" smtClean="0"/>
              <a:t>02/10/2025</a:t>
            </a:fld>
            <a:endParaRPr lang="en-GB"/>
          </a:p>
        </p:txBody>
      </p:sp>
      <p:sp>
        <p:nvSpPr>
          <p:cNvPr id="5" name="Footer Placeholder 4">
            <a:extLst>
              <a:ext uri="{FF2B5EF4-FFF2-40B4-BE49-F238E27FC236}">
                <a16:creationId xmlns:a16="http://schemas.microsoft.com/office/drawing/2014/main" id="{530FFBEC-471A-578F-7F2B-2EA4E8F04C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D27D7C-78BB-31BA-ADE2-35D560ED28C8}"/>
              </a:ext>
            </a:extLst>
          </p:cNvPr>
          <p:cNvSpPr>
            <a:spLocks noGrp="1"/>
          </p:cNvSpPr>
          <p:nvPr>
            <p:ph type="sldNum" sz="quarter" idx="12"/>
          </p:nvPr>
        </p:nvSpPr>
        <p:spPr/>
        <p:txBody>
          <a:bodyPr/>
          <a:lstStyle/>
          <a:p>
            <a:fld id="{E5C0982C-123E-4BD9-88EC-5FA4CA9B2FEA}" type="slidenum">
              <a:rPr lang="en-GB" smtClean="0"/>
              <a:t>‹#›</a:t>
            </a:fld>
            <a:endParaRPr lang="en-GB"/>
          </a:p>
        </p:txBody>
      </p:sp>
    </p:spTree>
    <p:extLst>
      <p:ext uri="{BB962C8B-B14F-4D97-AF65-F5344CB8AC3E}">
        <p14:creationId xmlns:p14="http://schemas.microsoft.com/office/powerpoint/2010/main" val="41241068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E83F565-E0E0-8B5E-8BFB-D93F438210F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082BACF-35FA-1B1D-DE76-F16FEA03C98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58B7CAE-5754-AE05-AE83-8348A3244F6E}"/>
              </a:ext>
            </a:extLst>
          </p:cNvPr>
          <p:cNvSpPr>
            <a:spLocks noGrp="1"/>
          </p:cNvSpPr>
          <p:nvPr>
            <p:ph type="dt" sz="half" idx="10"/>
          </p:nvPr>
        </p:nvSpPr>
        <p:spPr/>
        <p:txBody>
          <a:bodyPr/>
          <a:lstStyle/>
          <a:p>
            <a:fld id="{3B04A10B-D5B2-476E-92C1-F52BA9DECEDD}" type="datetimeFigureOut">
              <a:rPr lang="en-GB" smtClean="0"/>
              <a:t>02/10/2025</a:t>
            </a:fld>
            <a:endParaRPr lang="en-GB"/>
          </a:p>
        </p:txBody>
      </p:sp>
      <p:sp>
        <p:nvSpPr>
          <p:cNvPr id="5" name="Footer Placeholder 4">
            <a:extLst>
              <a:ext uri="{FF2B5EF4-FFF2-40B4-BE49-F238E27FC236}">
                <a16:creationId xmlns:a16="http://schemas.microsoft.com/office/drawing/2014/main" id="{E97565F2-8964-71F2-8F16-B8AE79BB23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BB0FA2-F0D6-C71C-53DE-160EB0618D03}"/>
              </a:ext>
            </a:extLst>
          </p:cNvPr>
          <p:cNvSpPr>
            <a:spLocks noGrp="1"/>
          </p:cNvSpPr>
          <p:nvPr>
            <p:ph type="sldNum" sz="quarter" idx="12"/>
          </p:nvPr>
        </p:nvSpPr>
        <p:spPr/>
        <p:txBody>
          <a:bodyPr/>
          <a:lstStyle/>
          <a:p>
            <a:fld id="{E5C0982C-123E-4BD9-88EC-5FA4CA9B2FEA}" type="slidenum">
              <a:rPr lang="en-GB" smtClean="0"/>
              <a:t>‹#›</a:t>
            </a:fld>
            <a:endParaRPr lang="en-GB"/>
          </a:p>
        </p:txBody>
      </p:sp>
    </p:spTree>
    <p:extLst>
      <p:ext uri="{BB962C8B-B14F-4D97-AF65-F5344CB8AC3E}">
        <p14:creationId xmlns:p14="http://schemas.microsoft.com/office/powerpoint/2010/main" val="8390379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532894-3649-5C54-3C1D-75F71F4C547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2949B2B-6B2E-376A-D8EF-B2918B241C5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0D82190-1623-68F1-4BB6-717357B77C3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B04A10B-D5B2-476E-92C1-F52BA9DECEDD}" type="datetimeFigureOut">
              <a:rPr lang="en-GB" smtClean="0"/>
              <a:t>02/10/2025</a:t>
            </a:fld>
            <a:endParaRPr lang="en-GB"/>
          </a:p>
        </p:txBody>
      </p:sp>
      <p:sp>
        <p:nvSpPr>
          <p:cNvPr id="5" name="Footer Placeholder 4">
            <a:extLst>
              <a:ext uri="{FF2B5EF4-FFF2-40B4-BE49-F238E27FC236}">
                <a16:creationId xmlns:a16="http://schemas.microsoft.com/office/drawing/2014/main" id="{0B39F2F9-3CFA-0D77-3AE6-C0C7571AD3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17AF5CD-A45D-0BE3-53BB-E55B8820836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5C0982C-123E-4BD9-88EC-5FA4CA9B2FEA}" type="slidenum">
              <a:rPr lang="en-GB" smtClean="0"/>
              <a:t>‹#›</a:t>
            </a:fld>
            <a:endParaRPr lang="en-GB"/>
          </a:p>
        </p:txBody>
      </p:sp>
    </p:spTree>
    <p:extLst>
      <p:ext uri="{BB962C8B-B14F-4D97-AF65-F5344CB8AC3E}">
        <p14:creationId xmlns:p14="http://schemas.microsoft.com/office/powerpoint/2010/main" val="39309907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www.wallpaperflare.com/body-of-water-near-on-gray-sands-asia-background-beach-beautiful-wallpaper-ukjui"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bioedge.org/uncategorized/bioedge-has-gone-for-a-holiday/"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tasnimnews.com/fa/news/1401/10/07/2828222/%D8%AC%D8%B2%D8%A6%DB%8C%D8%A7%D8%AA-%D8%AE%D8%B1%DB%8C%D8%AF-%D8%A8%D9%84%DB%8C%D8%B7-%D9%87%D9%88%D8%A7%D9%BE%DB%8C%D9%85%D8%A7-%D8%A8%D8%B1%D8%A7%DB%8C-%D9%85%D8%B9%D9%84%D9%88%D9%84%DB%8C%D9%86" TargetMode="Externa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hyperlink" Target="https://www.rawpixel.com/image/71468/dog-animal-baby-barn-breed-canine-cool-cute-dog-smile-face-filter-friend-friendly-fun-gradient-grin" TargetMode="External"/><Relationship Id="rId4" Type="http://schemas.openxmlformats.org/officeDocument/2006/relationships/image" Target="../media/image4.1"/></Relationships>
</file>

<file path=ppt/slides/_rels/slide4.xml.rels><?xml version="1.0" encoding="UTF-8" standalone="yes"?>
<Relationships xmlns="http://schemas.openxmlformats.org/package/2006/relationships"><Relationship Id="rId8" Type="http://schemas.openxmlformats.org/officeDocument/2006/relationships/hyperlink" Target="https://www.thegretaescape.com/blog/scegliere-lassicurazione-viaggi/" TargetMode="External"/><Relationship Id="rId3" Type="http://schemas.openxmlformats.org/officeDocument/2006/relationships/image" Target="../media/image6.jpg"/><Relationship Id="rId7"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anakjajan.com/2020/02/12/dog-ministry-dog-cafe-hotel-grooming-etc-pluit-jakarta/" TargetMode="External"/><Relationship Id="rId11" Type="http://schemas.openxmlformats.org/officeDocument/2006/relationships/hyperlink" Target="https://creativecommons.org/licenses/by-nc-nd/3.0/" TargetMode="External"/><Relationship Id="rId5" Type="http://schemas.openxmlformats.org/officeDocument/2006/relationships/image" Target="../media/image7.jpg"/><Relationship Id="rId10" Type="http://schemas.openxmlformats.org/officeDocument/2006/relationships/hyperlink" Target="https://www.laprimerapiedra.com.ar/2014/06/la-movida-pet-friendly-simbolo-de-respeto-animal/" TargetMode="External"/><Relationship Id="rId4" Type="http://schemas.openxmlformats.org/officeDocument/2006/relationships/hyperlink" Target="https://budflyer.blog.hu/2017/06/06/ezeket_a_legijaratokat_fuggesztettek_fel_matol_a_katari_diplomaciai_konfliktus_miatt" TargetMode="External"/><Relationship Id="rId9" Type="http://schemas.openxmlformats.org/officeDocument/2006/relationships/image" Target="../media/image9.jpg"/></Relationships>
</file>

<file path=ppt/slides/_rels/slide5.xml.rels><?xml version="1.0" encoding="UTF-8" standalone="yes"?>
<Relationships xmlns="http://schemas.openxmlformats.org/package/2006/relationships"><Relationship Id="rId3" Type="http://schemas.openxmlformats.org/officeDocument/2006/relationships/hyperlink" Target="http://stackoverflow.com/questions/5053834/eclipse-ide-for-java-full-dark-theme" TargetMode="Externa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hyperlink" Target="http://www.narga.net/photoshop-cs-keyboard-shortcut/" TargetMode="External"/><Relationship Id="rId5" Type="http://schemas.openxmlformats.org/officeDocument/2006/relationships/image" Target="../media/image12.jpg"/><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8" Type="http://schemas.openxmlformats.org/officeDocument/2006/relationships/image" Target="../media/image16.jpg"/><Relationship Id="rId3" Type="http://schemas.openxmlformats.org/officeDocument/2006/relationships/hyperlink" Target="https://researchoutreach.org/articles/mice-men-restore-hearing-loss-hair-cell-regeneration/" TargetMode="External"/><Relationship Id="rId7" Type="http://schemas.openxmlformats.org/officeDocument/2006/relationships/hyperlink" Target="https://www.rawpixel.com/search/web%20developer?page=1&amp;path=_topics&amp;sort=curated" TargetMode="External"/><Relationship Id="rId2" Type="http://schemas.openxmlformats.org/officeDocument/2006/relationships/image" Target="../media/image13.jpg"/><Relationship Id="rId1" Type="http://schemas.openxmlformats.org/officeDocument/2006/relationships/slideLayout" Target="../slideLayouts/slideLayout2.xml"/><Relationship Id="rId6" Type="http://schemas.openxmlformats.org/officeDocument/2006/relationships/image" Target="../media/image15.jpg"/><Relationship Id="rId5" Type="http://schemas.openxmlformats.org/officeDocument/2006/relationships/hyperlink" Target="https://sensemaking101.com/knowledge-base/cognitive-science/cognitive-biases/" TargetMode="External"/><Relationship Id="rId10" Type="http://schemas.openxmlformats.org/officeDocument/2006/relationships/hyperlink" Target="https://creativecommons.org/licenses/by-sa/3.0/" TargetMode="External"/><Relationship Id="rId4" Type="http://schemas.openxmlformats.org/officeDocument/2006/relationships/image" Target="../media/image14.jpg"/><Relationship Id="rId9" Type="http://schemas.openxmlformats.org/officeDocument/2006/relationships/hyperlink" Target="https://pixabay.com/fr/accessibilit%C3%A9-invalidit%C3%A9-1682903/" TargetMode="External"/></Relationships>
</file>

<file path=ppt/slides/_rels/slide7.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hyperlink" Target="https://www.juku.it/multi-cloud-object-storage-and-data-mobility-a-gigaom-market-landscape-report/" TargetMode="External"/><Relationship Id="rId7" Type="http://schemas.openxmlformats.org/officeDocument/2006/relationships/hyperlink" Target="https://thevirtualassist.net/native-vs-cross-platform-app-development/" TargetMode="External"/><Relationship Id="rId2" Type="http://schemas.openxmlformats.org/officeDocument/2006/relationships/image" Target="../media/image17.jpg"/><Relationship Id="rId1" Type="http://schemas.openxmlformats.org/officeDocument/2006/relationships/slideLayout" Target="../slideLayouts/slideLayout2.xml"/><Relationship Id="rId6" Type="http://schemas.openxmlformats.org/officeDocument/2006/relationships/image" Target="../media/image19.jpg"/><Relationship Id="rId5" Type="http://schemas.openxmlformats.org/officeDocument/2006/relationships/hyperlink" Target="https://www.wallpaperflare.com/microsoft-visual-studio-code-web-development-logo-communication-wallpaper-cbvbj/download/1920x1080" TargetMode="External"/><Relationship Id="rId4" Type="http://schemas.openxmlformats.org/officeDocument/2006/relationships/image" Target="../media/image18.jpg"/><Relationship Id="rId9" Type="http://schemas.openxmlformats.org/officeDocument/2006/relationships/hyperlink" Target="https://creativecommons.org/licenses/by-nc/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devopedia.org/api-testing" TargetMode="External"/><Relationship Id="rId7" Type="http://schemas.openxmlformats.org/officeDocument/2006/relationships/hyperlink" Target="https://devopedia.org/http-cookie" TargetMode="External"/><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hyperlink" Target="https://www.pexels.com/photo/desk-laptop-macbook-pro-working-69432/" TargetMode="External"/><Relationship Id="rId4" Type="http://schemas.openxmlformats.org/officeDocument/2006/relationships/image" Target="../media/image21.jpeg"/></Relationships>
</file>

<file path=ppt/slides/_rels/slide9.xml.rels><?xml version="1.0" encoding="UTF-8" standalone="yes"?>
<Relationships xmlns="http://schemas.openxmlformats.org/package/2006/relationships"><Relationship Id="rId3" Type="http://schemas.openxmlformats.org/officeDocument/2006/relationships/hyperlink" Target="https://www.wallpaperflare.com/technology-website-under-construction-wallpaper-ttzig" TargetMode="External"/><Relationship Id="rId2" Type="http://schemas.openxmlformats.org/officeDocument/2006/relationships/image" Target="../media/image23.jpg"/><Relationship Id="rId1" Type="http://schemas.openxmlformats.org/officeDocument/2006/relationships/slideLayout" Target="../slideLayouts/slideLayout2.xml"/><Relationship Id="rId5" Type="http://schemas.openxmlformats.org/officeDocument/2006/relationships/image" Target="../media/image25.jpg"/><Relationship Id="rId4" Type="http://schemas.openxmlformats.org/officeDocument/2006/relationships/image" Target="../media/image24.jpg"/></Relationships>
</file>

<file path=ppt/slides/_rels/slide10.xml.rels><?xml version="1.0" encoding="UTF-8" standalone="yes"?>
<Relationships xmlns="http://schemas.openxmlformats.org/package/2006/relationships"><Relationship Id="rId8" Type="http://schemas.openxmlformats.org/officeDocument/2006/relationships/hyperlink" Target="https://en.wikipedia.org/wiki/Art_methodology" TargetMode="External"/><Relationship Id="rId3" Type="http://schemas.openxmlformats.org/officeDocument/2006/relationships/image" Target="../media/image26.jpg"/><Relationship Id="rId7" Type="http://schemas.openxmlformats.org/officeDocument/2006/relationships/image" Target="../media/image28.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publicdomainpictures.net/en/view-image.php?image=263860&amp;picture=feedback-survey-review" TargetMode="External"/><Relationship Id="rId5" Type="http://schemas.openxmlformats.org/officeDocument/2006/relationships/image" Target="../media/image27.jpg"/><Relationship Id="rId4" Type="http://schemas.openxmlformats.org/officeDocument/2006/relationships/hyperlink" Target="https://courses.lumenlearning.com/styleguide/chapter/preliminary-research-strategies/" TargetMode="External"/></Relationships>
</file>

<file path=ppt/slides/_rels/slide11.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hyperlink" Target="https://www.flickr.com/photos/117994717@N06/40631791164/" TargetMode="External"/><Relationship Id="rId7" Type="http://schemas.openxmlformats.org/officeDocument/2006/relationships/hyperlink" Target="http://www.salvisjuribus.it/lambito-di-applicazione-territoriale-del-gdpr/" TargetMode="External"/><Relationship Id="rId2" Type="http://schemas.openxmlformats.org/officeDocument/2006/relationships/image" Target="../media/image29.jpg"/><Relationship Id="rId1" Type="http://schemas.openxmlformats.org/officeDocument/2006/relationships/slideLayout" Target="../slideLayouts/slideLayout2.xml"/><Relationship Id="rId6" Type="http://schemas.openxmlformats.org/officeDocument/2006/relationships/image" Target="../media/image31.jpg"/><Relationship Id="rId5" Type="http://schemas.openxmlformats.org/officeDocument/2006/relationships/hyperlink" Target="https://www.wallpaperflare.com/web-background-showing-backdrop-searching-and-backgrounds-abstract-wallpaper-aggdm" TargetMode="External"/><Relationship Id="rId4" Type="http://schemas.openxmlformats.org/officeDocument/2006/relationships/image" Target="../media/image30.jpg"/><Relationship Id="rId9" Type="http://schemas.openxmlformats.org/officeDocument/2006/relationships/hyperlink" Target="https://blog.pages.kr/2808" TargetMode="External"/></Relationships>
</file>

<file path=ppt/slides/_rels/slide12.xml.rels><?xml version="1.0" encoding="UTF-8" standalone="yes"?>
<Relationships xmlns="http://schemas.openxmlformats.org/package/2006/relationships"><Relationship Id="rId8" Type="http://schemas.openxmlformats.org/officeDocument/2006/relationships/image" Target="../media/image36.1"/><Relationship Id="rId3" Type="http://schemas.openxmlformats.org/officeDocument/2006/relationships/hyperlink" Target="http://www.ruthtrumpold.id.au/destech/?page_id=1486" TargetMode="External"/><Relationship Id="rId7" Type="http://schemas.openxmlformats.org/officeDocument/2006/relationships/hyperlink" Target="https://www.pexels.com/de-de/foto/bildschirm-codes-computer-kodieren-270488/" TargetMode="External"/><Relationship Id="rId2" Type="http://schemas.openxmlformats.org/officeDocument/2006/relationships/image" Target="../media/image33.jpg"/><Relationship Id="rId1" Type="http://schemas.openxmlformats.org/officeDocument/2006/relationships/slideLayout" Target="../slideLayouts/slideLayout2.xml"/><Relationship Id="rId6" Type="http://schemas.openxmlformats.org/officeDocument/2006/relationships/image" Target="../media/image35.jpg"/><Relationship Id="rId5" Type="http://schemas.openxmlformats.org/officeDocument/2006/relationships/hyperlink" Target="https://technofaq.org/posts/2020/10/important-things-to-look-for-on-betting-sites/" TargetMode="External"/><Relationship Id="rId10" Type="http://schemas.openxmlformats.org/officeDocument/2006/relationships/hyperlink" Target="https://creativecommons.org/licenses/by-nc-sa/3.0/" TargetMode="External"/><Relationship Id="rId4" Type="http://schemas.openxmlformats.org/officeDocument/2006/relationships/image" Target="../media/image34.jpg"/><Relationship Id="rId9" Type="http://schemas.openxmlformats.org/officeDocument/2006/relationships/hyperlink" Target="https://www.rawpixel.com/search/accessibility?page=1&amp;sort=curated"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creativecommons.org/licenses/by-nc-sa/3.0/" TargetMode="External"/><Relationship Id="rId3" Type="http://schemas.openxmlformats.org/officeDocument/2006/relationships/hyperlink" Target="https://link.springer.com/article/10.1007/s41233-024-00070-1" TargetMode="External"/><Relationship Id="rId7" Type="http://schemas.openxmlformats.org/officeDocument/2006/relationships/hyperlink" Target="https://www.rawpixel.com/search/survey" TargetMode="External"/><Relationship Id="rId2" Type="http://schemas.openxmlformats.org/officeDocument/2006/relationships/image" Target="../media/image37.png"/><Relationship Id="rId1" Type="http://schemas.openxmlformats.org/officeDocument/2006/relationships/slideLayout" Target="../slideLayouts/slideLayout2.xml"/><Relationship Id="rId6" Type="http://schemas.openxmlformats.org/officeDocument/2006/relationships/image" Target="../media/image39.1"/><Relationship Id="rId5" Type="http://schemas.openxmlformats.org/officeDocument/2006/relationships/hyperlink" Target="https://www.enago.com/academy/how-to-gather-information-for-research-smartly/" TargetMode="External"/><Relationship Id="rId4" Type="http://schemas.openxmlformats.org/officeDocument/2006/relationships/image" Target="../media/image38.jpg"/><Relationship Id="rId9" Type="http://schemas.openxmlformats.org/officeDocument/2006/relationships/hyperlink" Target="https://creativecommons.org/licenses/by/3.0/"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image" Target="../media/image40.jpeg"/><Relationship Id="rId1" Type="http://schemas.openxmlformats.org/officeDocument/2006/relationships/slideLayout" Target="../slideLayouts/slideLayout2.xml"/><Relationship Id="rId6" Type="http://schemas.openxmlformats.org/officeDocument/2006/relationships/hyperlink" Target="https://technofaq.org/posts/2020/10/digital-marketing-strategy-a-must-for-every-small-business/" TargetMode="External"/><Relationship Id="rId5" Type="http://schemas.openxmlformats.org/officeDocument/2006/relationships/image" Target="../media/image42.jpeg"/><Relationship Id="rId4" Type="http://schemas.openxmlformats.org/officeDocument/2006/relationships/hyperlink" Target="https://technofaq.org/posts/2019/04/4-tips-on-building-a-successful-web-development-company/"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pixabay.com/en/maldives-coconut-tree-sea-resort-262507/" TargetMode="External"/><Relationship Id="rId2" Type="http://schemas.openxmlformats.org/officeDocument/2006/relationships/image" Target="../media/image45.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picpedia.org/chalkboard/r/reference.html" TargetMode="External"/><Relationship Id="rId2" Type="http://schemas.openxmlformats.org/officeDocument/2006/relationships/image" Target="../media/image46.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each with blue water and trees&#10;&#10;AI-generated content may be incorrect.">
            <a:extLst>
              <a:ext uri="{FF2B5EF4-FFF2-40B4-BE49-F238E27FC236}">
                <a16:creationId xmlns:a16="http://schemas.microsoft.com/office/drawing/2014/main" id="{FC093DD3-C6AA-AFB8-673C-3D599F7882B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28888" b="-1"/>
          <a:stretch>
            <a:fillRect/>
          </a:stretch>
        </p:blipFill>
        <p:spPr>
          <a:xfrm>
            <a:off x="-3047" y="10"/>
            <a:ext cx="12191999" cy="6857990"/>
          </a:xfrm>
          <a:prstGeom prst="rect">
            <a:avLst/>
          </a:prstGeom>
        </p:spPr>
      </p:pic>
      <p:sp>
        <p:nvSpPr>
          <p:cNvPr id="23" name="Rectangle 22">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2C3735-CA80-A5A0-0DB1-C588F56F49A5}"/>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b="1">
                <a:solidFill>
                  <a:srgbClr val="FFFFFF"/>
                </a:solidFill>
              </a:rPr>
              <a:t>Personalized Travel for Every Ability</a:t>
            </a:r>
            <a:br>
              <a:rPr lang="en-GB" sz="5200">
                <a:solidFill>
                  <a:srgbClr val="FFFFFF"/>
                </a:solidFill>
              </a:rPr>
            </a:br>
            <a:endParaRPr lang="en-GB" sz="5200">
              <a:solidFill>
                <a:srgbClr val="FFFFFF"/>
              </a:solidFill>
            </a:endParaRPr>
          </a:p>
        </p:txBody>
      </p:sp>
      <p:sp>
        <p:nvSpPr>
          <p:cNvPr id="3" name="Subtitle 2">
            <a:extLst>
              <a:ext uri="{FF2B5EF4-FFF2-40B4-BE49-F238E27FC236}">
                <a16:creationId xmlns:a16="http://schemas.microsoft.com/office/drawing/2014/main" id="{4A61EF2E-1D49-8DD1-9149-027CAA7BF2AE}"/>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a:solidFill>
                  <a:srgbClr val="FFFFFF"/>
                </a:solidFill>
              </a:rPr>
              <a:t>Toqeer Shah</a:t>
            </a:r>
          </a:p>
          <a:p>
            <a:r>
              <a:rPr lang="en-GB">
                <a:solidFill>
                  <a:srgbClr val="FFFFFF"/>
                </a:solidFill>
              </a:rPr>
              <a:t>Student Number 2232808</a:t>
            </a:r>
          </a:p>
        </p:txBody>
      </p:sp>
    </p:spTree>
    <p:extLst>
      <p:ext uri="{BB962C8B-B14F-4D97-AF65-F5344CB8AC3E}">
        <p14:creationId xmlns:p14="http://schemas.microsoft.com/office/powerpoint/2010/main" val="3179945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each with a chair from a tree&#10;&#10;AI-generated content may be incorrect.">
            <a:extLst>
              <a:ext uri="{FF2B5EF4-FFF2-40B4-BE49-F238E27FC236}">
                <a16:creationId xmlns:a16="http://schemas.microsoft.com/office/drawing/2014/main" id="{82D52001-658C-A553-D8ED-E206AE5B2F0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5882" b="-1"/>
          <a:stretch>
            <a:fillRect/>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3B54703-BA56-05EC-6A78-A080D79EB292}"/>
              </a:ext>
            </a:extLst>
          </p:cNvPr>
          <p:cNvSpPr>
            <a:spLocks noGrp="1"/>
          </p:cNvSpPr>
          <p:nvPr>
            <p:ph type="title"/>
          </p:nvPr>
        </p:nvSpPr>
        <p:spPr>
          <a:xfrm>
            <a:off x="7531610" y="365125"/>
            <a:ext cx="3822189" cy="1899912"/>
          </a:xfrm>
        </p:spPr>
        <p:txBody>
          <a:bodyPr>
            <a:normAutofit/>
          </a:bodyPr>
          <a:lstStyle/>
          <a:p>
            <a:r>
              <a:rPr lang="en-GB" sz="3700"/>
              <a:t>			     </a:t>
            </a:r>
            <a:r>
              <a:rPr lang="en-GB" sz="3700" b="1"/>
              <a:t>INTRODUCATION</a:t>
            </a:r>
          </a:p>
        </p:txBody>
      </p:sp>
      <p:sp>
        <p:nvSpPr>
          <p:cNvPr id="3" name="Content Placeholder 2">
            <a:extLst>
              <a:ext uri="{FF2B5EF4-FFF2-40B4-BE49-F238E27FC236}">
                <a16:creationId xmlns:a16="http://schemas.microsoft.com/office/drawing/2014/main" id="{3D2E9EA7-E9BE-1D09-B64D-27481181CD10}"/>
              </a:ext>
            </a:extLst>
          </p:cNvPr>
          <p:cNvSpPr>
            <a:spLocks noGrp="1"/>
          </p:cNvSpPr>
          <p:nvPr>
            <p:ph idx="1"/>
          </p:nvPr>
        </p:nvSpPr>
        <p:spPr>
          <a:xfrm>
            <a:off x="7531610" y="2434201"/>
            <a:ext cx="3822189" cy="3742762"/>
          </a:xfrm>
        </p:spPr>
        <p:txBody>
          <a:bodyPr>
            <a:normAutofit/>
          </a:bodyPr>
          <a:lstStyle/>
          <a:p>
            <a:pPr marL="0" indent="0">
              <a:buNone/>
            </a:pPr>
            <a:r>
              <a:rPr lang="en-GB" sz="2000" dirty="0"/>
              <a:t>Travel boosts health and happiness by reducing stress and offering new experiences. Affordable options make it accessible to more people, pushing companies to create inclusive, personalised, and innovative services [1].</a:t>
            </a:r>
          </a:p>
        </p:txBody>
      </p:sp>
    </p:spTree>
    <p:extLst>
      <p:ext uri="{BB962C8B-B14F-4D97-AF65-F5344CB8AC3E}">
        <p14:creationId xmlns:p14="http://schemas.microsoft.com/office/powerpoint/2010/main" val="39062447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AD96FDFD-4E42-4A06-B8B5-768A1DB9C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7D12EA-3A02-AADE-2650-A29CA42B30EB}"/>
              </a:ext>
            </a:extLst>
          </p:cNvPr>
          <p:cNvSpPr>
            <a:spLocks noGrp="1"/>
          </p:cNvSpPr>
          <p:nvPr>
            <p:ph type="title"/>
          </p:nvPr>
        </p:nvSpPr>
        <p:spPr>
          <a:xfrm>
            <a:off x="971368" y="371719"/>
            <a:ext cx="6125964" cy="1906863"/>
          </a:xfrm>
        </p:spPr>
        <p:txBody>
          <a:bodyPr anchor="b">
            <a:normAutofit/>
          </a:bodyPr>
          <a:lstStyle/>
          <a:p>
            <a:r>
              <a:rPr lang="en-GB" b="1"/>
              <a:t>FACE PROBLEMS ON HOLIDAYS</a:t>
            </a:r>
          </a:p>
        </p:txBody>
      </p:sp>
      <p:sp>
        <p:nvSpPr>
          <p:cNvPr id="3" name="Content Placeholder 2">
            <a:extLst>
              <a:ext uri="{FF2B5EF4-FFF2-40B4-BE49-F238E27FC236}">
                <a16:creationId xmlns:a16="http://schemas.microsoft.com/office/drawing/2014/main" id="{D2DAA9C2-2DED-4AA2-2FAE-36CF922C1607}"/>
              </a:ext>
            </a:extLst>
          </p:cNvPr>
          <p:cNvSpPr>
            <a:spLocks noGrp="1"/>
          </p:cNvSpPr>
          <p:nvPr>
            <p:ph idx="1"/>
          </p:nvPr>
        </p:nvSpPr>
        <p:spPr>
          <a:xfrm>
            <a:off x="971368" y="2711395"/>
            <a:ext cx="4114801" cy="3465568"/>
          </a:xfrm>
        </p:spPr>
        <p:txBody>
          <a:bodyPr>
            <a:normAutofit/>
          </a:bodyPr>
          <a:lstStyle/>
          <a:p>
            <a:pPr marL="0" indent="0">
              <a:buNone/>
            </a:pPr>
            <a:r>
              <a:rPr lang="en-GB" sz="2000" dirty="0"/>
              <a:t>People struggle to plane holidays easily. Information is scattered Across multiple websites. Lack of simple and fun holidays websites. Accessibility details, such as wheelchair support, aren’t always obvious to travellers. Missing sites don’t show pet options [2].</a:t>
            </a:r>
          </a:p>
        </p:txBody>
      </p:sp>
      <p:pic>
        <p:nvPicPr>
          <p:cNvPr id="5" name="Picture 4" descr="A person pushing a person in a wheelchair">
            <a:extLst>
              <a:ext uri="{FF2B5EF4-FFF2-40B4-BE49-F238E27FC236}">
                <a16:creationId xmlns:a16="http://schemas.microsoft.com/office/drawing/2014/main" id="{F958AD90-72C6-5CB7-5ADA-0410493EAA3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123" r="7928" b="3"/>
          <a:stretch>
            <a:fillRect/>
          </a:stretch>
        </p:blipFill>
        <p:spPr>
          <a:xfrm>
            <a:off x="8452968" y="3681465"/>
            <a:ext cx="3747932" cy="3176541"/>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pic>
        <p:nvPicPr>
          <p:cNvPr id="14" name="Picture 13" descr="A couple of dogs on leashes&#10;&#10;AI-generated content may be incorrect.">
            <a:extLst>
              <a:ext uri="{FF2B5EF4-FFF2-40B4-BE49-F238E27FC236}">
                <a16:creationId xmlns:a16="http://schemas.microsoft.com/office/drawing/2014/main" id="{1ADD59FB-CF5A-EC18-907E-C7CE50473CD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5441" r="7160" b="4"/>
          <a:stretch>
            <a:fillRect/>
          </a:stretch>
        </p:blipFill>
        <p:spPr>
          <a:xfrm>
            <a:off x="5398276" y="2457970"/>
            <a:ext cx="3458367" cy="3476265"/>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p:spPr>
      </p:pic>
      <p:pic>
        <p:nvPicPr>
          <p:cNvPr id="32" name="Picture 31" descr="Assorted things on a floor">
            <a:extLst>
              <a:ext uri="{FF2B5EF4-FFF2-40B4-BE49-F238E27FC236}">
                <a16:creationId xmlns:a16="http://schemas.microsoft.com/office/drawing/2014/main" id="{C6298079-01FF-7EBE-0023-90390BC5CFA9}"/>
              </a:ext>
            </a:extLst>
          </p:cNvPr>
          <p:cNvPicPr>
            <a:picLocks noChangeAspect="1"/>
          </p:cNvPicPr>
          <p:nvPr/>
        </p:nvPicPr>
        <p:blipFill>
          <a:blip r:embed="rId6"/>
          <a:srcRect r="13555" b="-2"/>
          <a:stretch>
            <a:fillRect/>
          </a:stretch>
        </p:blipFill>
        <p:spPr>
          <a:xfrm>
            <a:off x="7621024" y="-5"/>
            <a:ext cx="4579876" cy="3536502"/>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spTree>
    <p:extLst>
      <p:ext uri="{BB962C8B-B14F-4D97-AF65-F5344CB8AC3E}">
        <p14:creationId xmlns:p14="http://schemas.microsoft.com/office/powerpoint/2010/main" val="25260497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5" name="Rectangle 124">
            <a:extLst>
              <a:ext uri="{FF2B5EF4-FFF2-40B4-BE49-F238E27FC236}">
                <a16:creationId xmlns:a16="http://schemas.microsoft.com/office/drawing/2014/main" id="{8B4CCFEE-78C3-492E-93EB-649F7548F3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122AE0-A005-A727-348C-1530EC8B7756}"/>
              </a:ext>
            </a:extLst>
          </p:cNvPr>
          <p:cNvSpPr>
            <a:spLocks noGrp="1"/>
          </p:cNvSpPr>
          <p:nvPr>
            <p:ph type="title"/>
          </p:nvPr>
        </p:nvSpPr>
        <p:spPr>
          <a:xfrm>
            <a:off x="174173" y="73949"/>
            <a:ext cx="5617028" cy="2103436"/>
          </a:xfrm>
        </p:spPr>
        <p:txBody>
          <a:bodyPr>
            <a:normAutofit/>
          </a:bodyPr>
          <a:lstStyle/>
          <a:p>
            <a:r>
              <a:rPr lang="en-GB" dirty="0"/>
              <a:t>AIM AND OBJECTIVES</a:t>
            </a:r>
          </a:p>
        </p:txBody>
      </p:sp>
      <p:sp>
        <p:nvSpPr>
          <p:cNvPr id="3" name="Content Placeholder 2">
            <a:extLst>
              <a:ext uri="{FF2B5EF4-FFF2-40B4-BE49-F238E27FC236}">
                <a16:creationId xmlns:a16="http://schemas.microsoft.com/office/drawing/2014/main" id="{FB3C73C8-869B-5B1A-A396-56C3295F42D1}"/>
              </a:ext>
            </a:extLst>
          </p:cNvPr>
          <p:cNvSpPr>
            <a:spLocks noGrp="1"/>
          </p:cNvSpPr>
          <p:nvPr>
            <p:ph idx="1"/>
          </p:nvPr>
        </p:nvSpPr>
        <p:spPr>
          <a:xfrm>
            <a:off x="320070" y="2231680"/>
            <a:ext cx="4228635" cy="4261195"/>
          </a:xfrm>
        </p:spPr>
        <p:txBody>
          <a:bodyPr>
            <a:normAutofit fontScale="25000" lnSpcReduction="20000"/>
          </a:bodyPr>
          <a:lstStyle/>
          <a:p>
            <a:pPr marL="0" indent="0">
              <a:buNone/>
            </a:pPr>
            <a:r>
              <a:rPr lang="en-GB" sz="7200" dirty="0"/>
              <a:t>To develop a web-based personalised and inclusive travel planning application offering tailored resources for travellers with disabilities and highlighting pet-friendly destinations</a:t>
            </a:r>
          </a:p>
          <a:p>
            <a:pPr marL="0" indent="0">
              <a:buNone/>
            </a:pPr>
            <a:r>
              <a:rPr lang="en-GB" sz="7200" dirty="0"/>
              <a:t>1. Literature review of the available holiday booking applications and their features</a:t>
            </a:r>
          </a:p>
          <a:p>
            <a:pPr marL="0" indent="0">
              <a:buNone/>
            </a:pPr>
            <a:r>
              <a:rPr lang="en-GB" sz="7200" dirty="0"/>
              <a:t>2. Understanding and highlighting challenges faced by people while booking and going for a holiday.</a:t>
            </a:r>
          </a:p>
          <a:p>
            <a:pPr marL="0" indent="0">
              <a:buNone/>
            </a:pPr>
            <a:r>
              <a:rPr lang="en-GB" sz="7200" dirty="0"/>
              <a:t>3. Design and development of web-based application for all abilities.</a:t>
            </a:r>
          </a:p>
          <a:p>
            <a:pPr marL="0" indent="0">
              <a:buNone/>
            </a:pPr>
            <a:r>
              <a:rPr lang="en-GB" sz="7200" dirty="0"/>
              <a:t>4 Outline features list offered by the application</a:t>
            </a:r>
          </a:p>
          <a:p>
            <a:pPr marL="0" indent="0">
              <a:buNone/>
            </a:pPr>
            <a:r>
              <a:rPr lang="en-GB" sz="7200" dirty="0"/>
              <a:t>5. Testing and validation of the features outlined.</a:t>
            </a:r>
          </a:p>
          <a:p>
            <a:pPr marL="0" indent="0">
              <a:buNone/>
            </a:pPr>
            <a:r>
              <a:rPr lang="en-GB" sz="7200" dirty="0"/>
              <a:t>6. Documentation and maintenance</a:t>
            </a:r>
          </a:p>
          <a:p>
            <a:pPr marL="0" indent="0">
              <a:buNone/>
            </a:pPr>
            <a:endParaRPr lang="en-GB" sz="2000" dirty="0"/>
          </a:p>
        </p:txBody>
      </p:sp>
      <p:pic>
        <p:nvPicPr>
          <p:cNvPr id="8" name="Picture 7" descr="Close-up of a flight schedule">
            <a:extLst>
              <a:ext uri="{FF2B5EF4-FFF2-40B4-BE49-F238E27FC236}">
                <a16:creationId xmlns:a16="http://schemas.microsoft.com/office/drawing/2014/main" id="{3DACC60D-450A-14F9-903A-58BA6ACA502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4358" r="19527" b="3"/>
          <a:stretch>
            <a:fillRect/>
          </a:stretch>
        </p:blipFill>
        <p:spPr>
          <a:xfrm>
            <a:off x="4726375" y="-3"/>
            <a:ext cx="4228635" cy="3694372"/>
          </a:xfrm>
          <a:custGeom>
            <a:avLst/>
            <a:gdLst/>
            <a:ahLst/>
            <a:cxnLst/>
            <a:rect l="l" t="t" r="r" b="b"/>
            <a:pathLst>
              <a:path w="4228635" h="3694372">
                <a:moveTo>
                  <a:pt x="1225911" y="0"/>
                </a:moveTo>
                <a:lnTo>
                  <a:pt x="4228635" y="0"/>
                </a:lnTo>
                <a:lnTo>
                  <a:pt x="4228635" y="3694372"/>
                </a:lnTo>
                <a:lnTo>
                  <a:pt x="649353" y="3694372"/>
                </a:lnTo>
                <a:lnTo>
                  <a:pt x="648934" y="3686621"/>
                </a:lnTo>
                <a:cubicBezTo>
                  <a:pt x="636941" y="3642419"/>
                  <a:pt x="605849" y="3602236"/>
                  <a:pt x="554325" y="3554015"/>
                </a:cubicBezTo>
                <a:cubicBezTo>
                  <a:pt x="493918" y="3500438"/>
                  <a:pt x="433510" y="3454003"/>
                  <a:pt x="348230" y="3407569"/>
                </a:cubicBezTo>
                <a:cubicBezTo>
                  <a:pt x="543665" y="3382565"/>
                  <a:pt x="341123" y="3296841"/>
                  <a:pt x="408637" y="3243263"/>
                </a:cubicBezTo>
                <a:cubicBezTo>
                  <a:pt x="547218" y="3221831"/>
                  <a:pt x="657373" y="3393282"/>
                  <a:pt x="845701" y="3343275"/>
                </a:cubicBezTo>
                <a:cubicBezTo>
                  <a:pt x="618286" y="3196828"/>
                  <a:pt x="362443" y="3150393"/>
                  <a:pt x="195435" y="2953940"/>
                </a:cubicBezTo>
                <a:cubicBezTo>
                  <a:pt x="234522" y="2911078"/>
                  <a:pt x="273609" y="2953940"/>
                  <a:pt x="305589" y="2936081"/>
                </a:cubicBezTo>
                <a:cubicBezTo>
                  <a:pt x="305589" y="2925365"/>
                  <a:pt x="678693" y="2993232"/>
                  <a:pt x="700013" y="2714625"/>
                </a:cubicBezTo>
                <a:cubicBezTo>
                  <a:pt x="707120" y="2714625"/>
                  <a:pt x="714227" y="2714625"/>
                  <a:pt x="721333" y="2703909"/>
                </a:cubicBezTo>
                <a:cubicBezTo>
                  <a:pt x="760420" y="2664619"/>
                  <a:pt x="724887" y="2571750"/>
                  <a:pt x="788847" y="2564606"/>
                </a:cubicBezTo>
                <a:cubicBezTo>
                  <a:pt x="859915" y="2557462"/>
                  <a:pt x="927429" y="2525315"/>
                  <a:pt x="1002049" y="2543175"/>
                </a:cubicBezTo>
                <a:cubicBezTo>
                  <a:pt x="1058903" y="2557462"/>
                  <a:pt x="1119310" y="2575322"/>
                  <a:pt x="1179718" y="2575322"/>
                </a:cubicBezTo>
                <a:cubicBezTo>
                  <a:pt x="1243678" y="2575322"/>
                  <a:pt x="1332512" y="2696766"/>
                  <a:pt x="1371600" y="2536031"/>
                </a:cubicBezTo>
                <a:cubicBezTo>
                  <a:pt x="1371600" y="2528888"/>
                  <a:pt x="1481754" y="2546747"/>
                  <a:pt x="1542161" y="2553891"/>
                </a:cubicBezTo>
                <a:cubicBezTo>
                  <a:pt x="1591908" y="2561035"/>
                  <a:pt x="1652316" y="2593181"/>
                  <a:pt x="1687849" y="2528888"/>
                </a:cubicBezTo>
                <a:cubicBezTo>
                  <a:pt x="1705616" y="2489596"/>
                  <a:pt x="1620335" y="2418159"/>
                  <a:pt x="1545714" y="2411015"/>
                </a:cubicBezTo>
                <a:cubicBezTo>
                  <a:pt x="1478201" y="2403872"/>
                  <a:pt x="1410687" y="2396728"/>
                  <a:pt x="1346726" y="2411015"/>
                </a:cubicBezTo>
                <a:cubicBezTo>
                  <a:pt x="1268552" y="2428875"/>
                  <a:pt x="1225911" y="2400300"/>
                  <a:pt x="1204591" y="2336007"/>
                </a:cubicBezTo>
                <a:cubicBezTo>
                  <a:pt x="1179718" y="2268141"/>
                  <a:pt x="1133524" y="2232422"/>
                  <a:pt x="1069563" y="2200275"/>
                </a:cubicBezTo>
                <a:cubicBezTo>
                  <a:pt x="913215" y="2121694"/>
                  <a:pt x="763974" y="2028825"/>
                  <a:pt x="593412" y="1982390"/>
                </a:cubicBezTo>
                <a:cubicBezTo>
                  <a:pt x="561432" y="1975246"/>
                  <a:pt x="522345" y="1960959"/>
                  <a:pt x="508131" y="1900238"/>
                </a:cubicBezTo>
                <a:cubicBezTo>
                  <a:pt x="970069" y="1993106"/>
                  <a:pt x="1389366" y="2232422"/>
                  <a:pt x="1865518" y="2218135"/>
                </a:cubicBezTo>
                <a:cubicBezTo>
                  <a:pt x="1737596" y="2143125"/>
                  <a:pt x="1584802" y="2139554"/>
                  <a:pt x="1446220" y="2085975"/>
                </a:cubicBezTo>
                <a:cubicBezTo>
                  <a:pt x="1545714" y="2046685"/>
                  <a:pt x="1638102" y="2089547"/>
                  <a:pt x="1730490" y="2110978"/>
                </a:cubicBezTo>
                <a:cubicBezTo>
                  <a:pt x="1808664" y="2128837"/>
                  <a:pt x="1879731" y="2132410"/>
                  <a:pt x="1886838" y="2021681"/>
                </a:cubicBezTo>
                <a:cubicBezTo>
                  <a:pt x="1886838" y="2010965"/>
                  <a:pt x="1886838" y="2003821"/>
                  <a:pt x="1886838" y="1993106"/>
                </a:cubicBezTo>
                <a:cubicBezTo>
                  <a:pt x="1858411" y="1946672"/>
                  <a:pt x="1819324" y="1925240"/>
                  <a:pt x="1769577" y="1910953"/>
                </a:cubicBezTo>
                <a:cubicBezTo>
                  <a:pt x="1741150" y="1903809"/>
                  <a:pt x="1702063" y="1889522"/>
                  <a:pt x="1702063" y="1857375"/>
                </a:cubicBezTo>
                <a:cubicBezTo>
                  <a:pt x="1705616" y="1735931"/>
                  <a:pt x="1609675" y="1700212"/>
                  <a:pt x="1517288" y="1664493"/>
                </a:cubicBezTo>
                <a:cubicBezTo>
                  <a:pt x="1567035" y="1603772"/>
                  <a:pt x="1609675" y="1646635"/>
                  <a:pt x="1648762" y="1643062"/>
                </a:cubicBezTo>
                <a:cubicBezTo>
                  <a:pt x="1673636" y="1639491"/>
                  <a:pt x="1698509" y="1635919"/>
                  <a:pt x="1698509" y="1603772"/>
                </a:cubicBezTo>
                <a:cubicBezTo>
                  <a:pt x="1698509" y="1578769"/>
                  <a:pt x="1687849" y="1546622"/>
                  <a:pt x="1662976" y="1546622"/>
                </a:cubicBezTo>
                <a:cubicBezTo>
                  <a:pt x="1506628" y="1543050"/>
                  <a:pt x="1417793" y="1371600"/>
                  <a:pt x="1254338" y="1371600"/>
                </a:cubicBezTo>
                <a:cubicBezTo>
                  <a:pt x="1154844" y="1371600"/>
                  <a:pt x="1304086" y="1275159"/>
                  <a:pt x="1222358" y="1235869"/>
                </a:cubicBezTo>
                <a:cubicBezTo>
                  <a:pt x="1204591" y="1225153"/>
                  <a:pt x="1272105" y="1210866"/>
                  <a:pt x="1300532" y="1214437"/>
                </a:cubicBezTo>
                <a:cubicBezTo>
                  <a:pt x="1328959" y="1218009"/>
                  <a:pt x="1353833" y="1243013"/>
                  <a:pt x="1389366" y="1225153"/>
                </a:cubicBezTo>
                <a:cubicBezTo>
                  <a:pt x="1407133" y="1160860"/>
                  <a:pt x="1360939" y="1135856"/>
                  <a:pt x="1318299" y="1117997"/>
                </a:cubicBezTo>
                <a:cubicBezTo>
                  <a:pt x="1225911" y="1075135"/>
                  <a:pt x="1133524" y="1025129"/>
                  <a:pt x="1030476" y="1010841"/>
                </a:cubicBezTo>
                <a:cubicBezTo>
                  <a:pt x="994943" y="1007269"/>
                  <a:pt x="973622" y="989409"/>
                  <a:pt x="977176" y="953690"/>
                </a:cubicBezTo>
                <a:cubicBezTo>
                  <a:pt x="984282" y="907256"/>
                  <a:pt x="1019816" y="921544"/>
                  <a:pt x="1048243" y="925115"/>
                </a:cubicBezTo>
                <a:cubicBezTo>
                  <a:pt x="1066010" y="928688"/>
                  <a:pt x="1083777" y="939403"/>
                  <a:pt x="1101544" y="914400"/>
                </a:cubicBezTo>
                <a:cubicBezTo>
                  <a:pt x="685800" y="660797"/>
                  <a:pt x="465491" y="675085"/>
                  <a:pt x="0" y="467915"/>
                </a:cubicBezTo>
                <a:cubicBezTo>
                  <a:pt x="103047" y="428625"/>
                  <a:pt x="177668" y="457200"/>
                  <a:pt x="248735" y="464344"/>
                </a:cubicBezTo>
                <a:cubicBezTo>
                  <a:pt x="426404" y="482203"/>
                  <a:pt x="316249" y="514350"/>
                  <a:pt x="493918" y="535781"/>
                </a:cubicBezTo>
                <a:cubicBezTo>
                  <a:pt x="579199" y="546497"/>
                  <a:pt x="657373" y="582216"/>
                  <a:pt x="753314" y="525066"/>
                </a:cubicBezTo>
                <a:cubicBezTo>
                  <a:pt x="817274" y="485775"/>
                  <a:pt x="920322" y="528637"/>
                  <a:pt x="998496" y="560785"/>
                </a:cubicBezTo>
                <a:cubicBezTo>
                  <a:pt x="1062457" y="589360"/>
                  <a:pt x="1126417" y="596503"/>
                  <a:pt x="1211698" y="560785"/>
                </a:cubicBezTo>
                <a:cubicBezTo>
                  <a:pt x="1133524" y="539354"/>
                  <a:pt x="1073117" y="521494"/>
                  <a:pt x="1012709" y="507206"/>
                </a:cubicBezTo>
                <a:cubicBezTo>
                  <a:pt x="962962" y="496491"/>
                  <a:pt x="934535" y="471488"/>
                  <a:pt x="938089" y="417909"/>
                </a:cubicBezTo>
                <a:cubicBezTo>
                  <a:pt x="938089" y="389334"/>
                  <a:pt x="927429" y="350044"/>
                  <a:pt x="962962" y="335757"/>
                </a:cubicBezTo>
                <a:cubicBezTo>
                  <a:pt x="991389" y="321469"/>
                  <a:pt x="1030476" y="335757"/>
                  <a:pt x="1044690" y="360759"/>
                </a:cubicBezTo>
                <a:cubicBezTo>
                  <a:pt x="1062457" y="407194"/>
                  <a:pt x="1080223" y="450056"/>
                  <a:pt x="1140631" y="453629"/>
                </a:cubicBezTo>
                <a:cubicBezTo>
                  <a:pt x="1222358" y="460771"/>
                  <a:pt x="1176164" y="432197"/>
                  <a:pt x="1161951" y="396478"/>
                </a:cubicBezTo>
                <a:cubicBezTo>
                  <a:pt x="1147737" y="357188"/>
                  <a:pt x="1190378" y="346472"/>
                  <a:pt x="1218805" y="353615"/>
                </a:cubicBezTo>
                <a:cubicBezTo>
                  <a:pt x="1325406" y="385763"/>
                  <a:pt x="1435560" y="328613"/>
                  <a:pt x="1545714" y="375047"/>
                </a:cubicBezTo>
                <a:cubicBezTo>
                  <a:pt x="1517288" y="260747"/>
                  <a:pt x="1456880" y="210741"/>
                  <a:pt x="1328959" y="192881"/>
                </a:cubicBezTo>
                <a:cubicBezTo>
                  <a:pt x="1282765" y="189310"/>
                  <a:pt x="1233018" y="196453"/>
                  <a:pt x="1190378" y="164306"/>
                </a:cubicBezTo>
                <a:cubicBezTo>
                  <a:pt x="1165504" y="146447"/>
                  <a:pt x="1140631" y="125016"/>
                  <a:pt x="1158398" y="89297"/>
                </a:cubicBezTo>
                <a:cubicBezTo>
                  <a:pt x="1169058" y="64294"/>
                  <a:pt x="1197484" y="64294"/>
                  <a:pt x="1222358" y="71437"/>
                </a:cubicBezTo>
                <a:cubicBezTo>
                  <a:pt x="1325406" y="110728"/>
                  <a:pt x="1435560" y="121444"/>
                  <a:pt x="1542161" y="135731"/>
                </a:cubicBezTo>
                <a:cubicBezTo>
                  <a:pt x="1559928" y="139303"/>
                  <a:pt x="1577695" y="146447"/>
                  <a:pt x="1595462" y="110728"/>
                </a:cubicBezTo>
                <a:cubicBezTo>
                  <a:pt x="1471094" y="78581"/>
                  <a:pt x="1350279" y="35719"/>
                  <a:pt x="1225911" y="0"/>
                </a:cubicBezTo>
                <a:close/>
              </a:path>
            </a:pathLst>
          </a:custGeom>
        </p:spPr>
      </p:pic>
      <p:pic>
        <p:nvPicPr>
          <p:cNvPr id="7" name="Picture 6" descr="A person and person sitting on the floor with dogs&#10;&#10;AI-generated content may be incorrect.">
            <a:extLst>
              <a:ext uri="{FF2B5EF4-FFF2-40B4-BE49-F238E27FC236}">
                <a16:creationId xmlns:a16="http://schemas.microsoft.com/office/drawing/2014/main" id="{28A090F9-8C0B-58B8-8945-1A4827666BF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r="3" b="10893"/>
          <a:stretch>
            <a:fillRect/>
          </a:stretch>
        </p:blipFill>
        <p:spPr>
          <a:xfrm>
            <a:off x="9082588" y="-3"/>
            <a:ext cx="3109415" cy="3694372"/>
          </a:xfrm>
          <a:prstGeom prst="rect">
            <a:avLst/>
          </a:prstGeom>
        </p:spPr>
      </p:pic>
      <p:pic>
        <p:nvPicPr>
          <p:cNvPr id="5" name="Picture 4" descr="A black board with yellow text&#10;&#10;AI-generated content may be incorrect.">
            <a:extLst>
              <a:ext uri="{FF2B5EF4-FFF2-40B4-BE49-F238E27FC236}">
                <a16:creationId xmlns:a16="http://schemas.microsoft.com/office/drawing/2014/main" id="{3BFD87D7-4427-997C-CC36-B7E241788D55}"/>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r="13497" b="-1"/>
          <a:stretch>
            <a:fillRect/>
          </a:stretch>
        </p:blipFill>
        <p:spPr>
          <a:xfrm>
            <a:off x="4726725" y="3802960"/>
            <a:ext cx="4228282" cy="3055043"/>
          </a:xfrm>
          <a:custGeom>
            <a:avLst/>
            <a:gdLst/>
            <a:ahLst/>
            <a:cxnLst/>
            <a:rect l="l" t="t" r="r" b="b"/>
            <a:pathLst>
              <a:path w="4228282" h="3055043">
                <a:moveTo>
                  <a:pt x="638975" y="0"/>
                </a:moveTo>
                <a:lnTo>
                  <a:pt x="4228282" y="0"/>
                </a:lnTo>
                <a:lnTo>
                  <a:pt x="4228282"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pic>
        <p:nvPicPr>
          <p:cNvPr id="14" name="Picture 13" descr="A couple of white dogs lying on a red pillow&#10;&#10;AI-generated content may be incorrect.">
            <a:extLst>
              <a:ext uri="{FF2B5EF4-FFF2-40B4-BE49-F238E27FC236}">
                <a16:creationId xmlns:a16="http://schemas.microsoft.com/office/drawing/2014/main" id="{CD6E47F7-13CD-BF5D-1F8D-B2E307F73564}"/>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l="28665" r="3140" b="-4"/>
          <a:stretch>
            <a:fillRect/>
          </a:stretch>
        </p:blipFill>
        <p:spPr>
          <a:xfrm>
            <a:off x="9082585" y="3802960"/>
            <a:ext cx="3109415" cy="3055043"/>
          </a:xfrm>
          <a:prstGeom prst="rect">
            <a:avLst/>
          </a:prstGeom>
        </p:spPr>
      </p:pic>
      <p:sp>
        <p:nvSpPr>
          <p:cNvPr id="10" name="TextBox 9">
            <a:extLst>
              <a:ext uri="{FF2B5EF4-FFF2-40B4-BE49-F238E27FC236}">
                <a16:creationId xmlns:a16="http://schemas.microsoft.com/office/drawing/2014/main" id="{ECCDC6FA-81DB-7F9D-475C-83487008C7F3}"/>
              </a:ext>
            </a:extLst>
          </p:cNvPr>
          <p:cNvSpPr txBox="1"/>
          <p:nvPr/>
        </p:nvSpPr>
        <p:spPr>
          <a:xfrm>
            <a:off x="9581993" y="3494314"/>
            <a:ext cx="261001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anakjajan.com/2020/02/12/dog-ministry-dog-cafe-hotel-grooming-etc-pluit-jakarta/">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1"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1070400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9" name="Rectangle 108">
            <a:extLst>
              <a:ext uri="{FF2B5EF4-FFF2-40B4-BE49-F238E27FC236}">
                <a16:creationId xmlns:a16="http://schemas.microsoft.com/office/drawing/2014/main" id="{AD96FDFD-4E42-4A06-B8B5-768A1DB9C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9C567B-2AA3-E6FE-3253-8024748342CD}"/>
              </a:ext>
            </a:extLst>
          </p:cNvPr>
          <p:cNvSpPr>
            <a:spLocks noGrp="1"/>
          </p:cNvSpPr>
          <p:nvPr>
            <p:ph type="title"/>
          </p:nvPr>
        </p:nvSpPr>
        <p:spPr>
          <a:xfrm>
            <a:off x="971368" y="371719"/>
            <a:ext cx="6125964" cy="1906863"/>
          </a:xfrm>
        </p:spPr>
        <p:txBody>
          <a:bodyPr anchor="b">
            <a:normAutofit/>
          </a:bodyPr>
          <a:lstStyle/>
          <a:p>
            <a:r>
              <a:rPr lang="en-GB" b="1"/>
              <a:t>Design of web-based application</a:t>
            </a:r>
            <a:endParaRPr lang="en-GB"/>
          </a:p>
        </p:txBody>
      </p:sp>
      <p:sp>
        <p:nvSpPr>
          <p:cNvPr id="3" name="Content Placeholder 2">
            <a:extLst>
              <a:ext uri="{FF2B5EF4-FFF2-40B4-BE49-F238E27FC236}">
                <a16:creationId xmlns:a16="http://schemas.microsoft.com/office/drawing/2014/main" id="{9B9DC14C-C4BB-8CD9-C3DF-BD494FBD636F}"/>
              </a:ext>
            </a:extLst>
          </p:cNvPr>
          <p:cNvSpPr>
            <a:spLocks noGrp="1"/>
          </p:cNvSpPr>
          <p:nvPr>
            <p:ph idx="1"/>
          </p:nvPr>
        </p:nvSpPr>
        <p:spPr>
          <a:xfrm>
            <a:off x="971368" y="2711395"/>
            <a:ext cx="4114801" cy="3465568"/>
          </a:xfrm>
        </p:spPr>
        <p:txBody>
          <a:bodyPr>
            <a:normAutofit/>
          </a:bodyPr>
          <a:lstStyle/>
          <a:p>
            <a:pPr marL="0" indent="0">
              <a:buNone/>
            </a:pPr>
            <a:r>
              <a:rPr lang="en-GB" sz="2000"/>
              <a:t>The implementation of features such as high contrast settings, font size modifications, screen reader compatibility, and keyboard navigation.</a:t>
            </a:r>
          </a:p>
        </p:txBody>
      </p:sp>
      <p:pic>
        <p:nvPicPr>
          <p:cNvPr id="9" name="Picture 8" descr="A screenshot of a computer&#10;&#10;AI-generated content may be incorrect.">
            <a:extLst>
              <a:ext uri="{FF2B5EF4-FFF2-40B4-BE49-F238E27FC236}">
                <a16:creationId xmlns:a16="http://schemas.microsoft.com/office/drawing/2014/main" id="{2397056E-1079-67A0-B9BF-19F7775A3CA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3478" r="20154"/>
          <a:stretch>
            <a:fillRect/>
          </a:stretch>
        </p:blipFill>
        <p:spPr>
          <a:xfrm>
            <a:off x="8452968" y="3681465"/>
            <a:ext cx="3747932" cy="3176541"/>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pic>
        <p:nvPicPr>
          <p:cNvPr id="5" name="Picture 4" descr="Computer script on a screen">
            <a:extLst>
              <a:ext uri="{FF2B5EF4-FFF2-40B4-BE49-F238E27FC236}">
                <a16:creationId xmlns:a16="http://schemas.microsoft.com/office/drawing/2014/main" id="{D17396AB-9C60-A65F-AD36-49DA08BE7336}"/>
              </a:ext>
            </a:extLst>
          </p:cNvPr>
          <p:cNvPicPr>
            <a:picLocks noChangeAspect="1"/>
          </p:cNvPicPr>
          <p:nvPr/>
        </p:nvPicPr>
        <p:blipFill>
          <a:blip r:embed="rId4"/>
          <a:srcRect r="33595" b="2"/>
          <a:stretch>
            <a:fillRect/>
          </a:stretch>
        </p:blipFill>
        <p:spPr>
          <a:xfrm>
            <a:off x="5398276" y="2457970"/>
            <a:ext cx="3458367" cy="3476265"/>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p:spPr>
      </p:pic>
      <p:pic>
        <p:nvPicPr>
          <p:cNvPr id="6" name="Picture 5" descr="A close up of a keyboard&#10;&#10;AI-generated content may be incorrect.">
            <a:extLst>
              <a:ext uri="{FF2B5EF4-FFF2-40B4-BE49-F238E27FC236}">
                <a16:creationId xmlns:a16="http://schemas.microsoft.com/office/drawing/2014/main" id="{2056BB0F-9D61-BE19-3789-4724A2E2AFF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21088" r="16750" b="-2"/>
          <a:stretch>
            <a:fillRect/>
          </a:stretch>
        </p:blipFill>
        <p:spPr>
          <a:xfrm>
            <a:off x="7621024" y="-5"/>
            <a:ext cx="4579876" cy="3536502"/>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sp>
        <p:nvSpPr>
          <p:cNvPr id="7" name="TextBox 6">
            <a:extLst>
              <a:ext uri="{FF2B5EF4-FFF2-40B4-BE49-F238E27FC236}">
                <a16:creationId xmlns:a16="http://schemas.microsoft.com/office/drawing/2014/main" id="{C7B94B8E-38C5-2C82-29D0-8F40A609CF70}"/>
              </a:ext>
            </a:extLst>
          </p:cNvPr>
          <p:cNvSpPr txBox="1"/>
          <p:nvPr/>
        </p:nvSpPr>
        <p:spPr>
          <a:xfrm>
            <a:off x="12007270" y="2208362"/>
            <a:ext cx="184730" cy="200055"/>
          </a:xfrm>
          <a:prstGeom prst="rect">
            <a:avLst/>
          </a:prstGeom>
          <a:solidFill>
            <a:srgbClr val="000000"/>
          </a:solidFill>
        </p:spPr>
        <p:txBody>
          <a:bodyPr wrap="none" rtlCol="0">
            <a:spAutoFit/>
          </a:bodyPr>
          <a:lstStyle/>
          <a:p>
            <a:pPr algn="r">
              <a:spcAft>
                <a:spcPts val="600"/>
              </a:spcAft>
            </a:pPr>
            <a:endParaRPr lang="en-GB" sz="700" dirty="0">
              <a:solidFill>
                <a:srgbClr val="FFFFFF"/>
              </a:solidFill>
            </a:endParaRPr>
          </a:p>
        </p:txBody>
      </p:sp>
    </p:spTree>
    <p:extLst>
      <p:ext uri="{BB962C8B-B14F-4D97-AF65-F5344CB8AC3E}">
        <p14:creationId xmlns:p14="http://schemas.microsoft.com/office/powerpoint/2010/main" val="6795076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8B4CCFEE-78C3-492E-93EB-649F7548F3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E188B2-1F72-4A85-A702-9A74F5E72A89}"/>
              </a:ext>
            </a:extLst>
          </p:cNvPr>
          <p:cNvSpPr>
            <a:spLocks noGrp="1"/>
          </p:cNvSpPr>
          <p:nvPr>
            <p:ph type="title"/>
          </p:nvPr>
        </p:nvSpPr>
        <p:spPr>
          <a:xfrm>
            <a:off x="838201" y="365125"/>
            <a:ext cx="3816095" cy="2103436"/>
          </a:xfrm>
        </p:spPr>
        <p:txBody>
          <a:bodyPr>
            <a:normAutofit/>
          </a:bodyPr>
          <a:lstStyle/>
          <a:p>
            <a:r>
              <a:rPr lang="en-GB" sz="4100" b="1"/>
              <a:t>DEVELOPMENT OF WEB-BASED APPLICATION</a:t>
            </a:r>
          </a:p>
        </p:txBody>
      </p:sp>
      <p:sp>
        <p:nvSpPr>
          <p:cNvPr id="3" name="Content Placeholder 2">
            <a:extLst>
              <a:ext uri="{FF2B5EF4-FFF2-40B4-BE49-F238E27FC236}">
                <a16:creationId xmlns:a16="http://schemas.microsoft.com/office/drawing/2014/main" id="{0E3B3640-CD8D-204C-B81D-28CD3880F7AA}"/>
              </a:ext>
            </a:extLst>
          </p:cNvPr>
          <p:cNvSpPr>
            <a:spLocks noGrp="1"/>
          </p:cNvSpPr>
          <p:nvPr>
            <p:ph idx="1"/>
          </p:nvPr>
        </p:nvSpPr>
        <p:spPr>
          <a:xfrm>
            <a:off x="838201" y="2647949"/>
            <a:ext cx="3816096" cy="3529013"/>
          </a:xfrm>
        </p:spPr>
        <p:txBody>
          <a:bodyPr>
            <a:normAutofit/>
          </a:bodyPr>
          <a:lstStyle/>
          <a:p>
            <a:pPr marL="0" indent="0">
              <a:buNone/>
            </a:pPr>
            <a:r>
              <a:rPr lang="en-GB" sz="2000"/>
              <a:t>Developed following standards to ensure accessible, smooth use for all, including users with motor, cognitive, visual, or hearing impairments.</a:t>
            </a:r>
          </a:p>
        </p:txBody>
      </p:sp>
      <p:pic>
        <p:nvPicPr>
          <p:cNvPr id="10" name="Picture 9" descr="A close-up of several hexagons&#10;&#10;AI-generated content may be incorrect.">
            <a:extLst>
              <a:ext uri="{FF2B5EF4-FFF2-40B4-BE49-F238E27FC236}">
                <a16:creationId xmlns:a16="http://schemas.microsoft.com/office/drawing/2014/main" id="{3B45AB84-D2B8-58C7-2F33-6F9E5B7A5CD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852" r="-1" b="-1"/>
          <a:stretch>
            <a:fillRect/>
          </a:stretch>
        </p:blipFill>
        <p:spPr>
          <a:xfrm>
            <a:off x="4726375" y="-3"/>
            <a:ext cx="4228635" cy="3694372"/>
          </a:xfrm>
          <a:custGeom>
            <a:avLst/>
            <a:gdLst/>
            <a:ahLst/>
            <a:cxnLst/>
            <a:rect l="l" t="t" r="r" b="b"/>
            <a:pathLst>
              <a:path w="4228635" h="3694372">
                <a:moveTo>
                  <a:pt x="1225911" y="0"/>
                </a:moveTo>
                <a:lnTo>
                  <a:pt x="4228635" y="0"/>
                </a:lnTo>
                <a:lnTo>
                  <a:pt x="4228635" y="3694372"/>
                </a:lnTo>
                <a:lnTo>
                  <a:pt x="649353" y="3694372"/>
                </a:lnTo>
                <a:lnTo>
                  <a:pt x="648934" y="3686621"/>
                </a:lnTo>
                <a:cubicBezTo>
                  <a:pt x="636941" y="3642419"/>
                  <a:pt x="605849" y="3602236"/>
                  <a:pt x="554325" y="3554015"/>
                </a:cubicBezTo>
                <a:cubicBezTo>
                  <a:pt x="493918" y="3500438"/>
                  <a:pt x="433510" y="3454003"/>
                  <a:pt x="348230" y="3407569"/>
                </a:cubicBezTo>
                <a:cubicBezTo>
                  <a:pt x="543665" y="3382565"/>
                  <a:pt x="341123" y="3296841"/>
                  <a:pt x="408637" y="3243263"/>
                </a:cubicBezTo>
                <a:cubicBezTo>
                  <a:pt x="547218" y="3221831"/>
                  <a:pt x="657373" y="3393282"/>
                  <a:pt x="845701" y="3343275"/>
                </a:cubicBezTo>
                <a:cubicBezTo>
                  <a:pt x="618286" y="3196828"/>
                  <a:pt x="362443" y="3150393"/>
                  <a:pt x="195435" y="2953940"/>
                </a:cubicBezTo>
                <a:cubicBezTo>
                  <a:pt x="234522" y="2911078"/>
                  <a:pt x="273609" y="2953940"/>
                  <a:pt x="305589" y="2936081"/>
                </a:cubicBezTo>
                <a:cubicBezTo>
                  <a:pt x="305589" y="2925365"/>
                  <a:pt x="678693" y="2993232"/>
                  <a:pt x="700013" y="2714625"/>
                </a:cubicBezTo>
                <a:cubicBezTo>
                  <a:pt x="707120" y="2714625"/>
                  <a:pt x="714227" y="2714625"/>
                  <a:pt x="721333" y="2703909"/>
                </a:cubicBezTo>
                <a:cubicBezTo>
                  <a:pt x="760420" y="2664619"/>
                  <a:pt x="724887" y="2571750"/>
                  <a:pt x="788847" y="2564606"/>
                </a:cubicBezTo>
                <a:cubicBezTo>
                  <a:pt x="859915" y="2557462"/>
                  <a:pt x="927429" y="2525315"/>
                  <a:pt x="1002049" y="2543175"/>
                </a:cubicBezTo>
                <a:cubicBezTo>
                  <a:pt x="1058903" y="2557462"/>
                  <a:pt x="1119310" y="2575322"/>
                  <a:pt x="1179718" y="2575322"/>
                </a:cubicBezTo>
                <a:cubicBezTo>
                  <a:pt x="1243678" y="2575322"/>
                  <a:pt x="1332512" y="2696766"/>
                  <a:pt x="1371600" y="2536031"/>
                </a:cubicBezTo>
                <a:cubicBezTo>
                  <a:pt x="1371600" y="2528888"/>
                  <a:pt x="1481754" y="2546747"/>
                  <a:pt x="1542161" y="2553891"/>
                </a:cubicBezTo>
                <a:cubicBezTo>
                  <a:pt x="1591908" y="2561035"/>
                  <a:pt x="1652316" y="2593181"/>
                  <a:pt x="1687849" y="2528888"/>
                </a:cubicBezTo>
                <a:cubicBezTo>
                  <a:pt x="1705616" y="2489596"/>
                  <a:pt x="1620335" y="2418159"/>
                  <a:pt x="1545714" y="2411015"/>
                </a:cubicBezTo>
                <a:cubicBezTo>
                  <a:pt x="1478201" y="2403872"/>
                  <a:pt x="1410687" y="2396728"/>
                  <a:pt x="1346726" y="2411015"/>
                </a:cubicBezTo>
                <a:cubicBezTo>
                  <a:pt x="1268552" y="2428875"/>
                  <a:pt x="1225911" y="2400300"/>
                  <a:pt x="1204591" y="2336007"/>
                </a:cubicBezTo>
                <a:cubicBezTo>
                  <a:pt x="1179718" y="2268141"/>
                  <a:pt x="1133524" y="2232422"/>
                  <a:pt x="1069563" y="2200275"/>
                </a:cubicBezTo>
                <a:cubicBezTo>
                  <a:pt x="913215" y="2121694"/>
                  <a:pt x="763974" y="2028825"/>
                  <a:pt x="593412" y="1982390"/>
                </a:cubicBezTo>
                <a:cubicBezTo>
                  <a:pt x="561432" y="1975246"/>
                  <a:pt x="522345" y="1960959"/>
                  <a:pt x="508131" y="1900238"/>
                </a:cubicBezTo>
                <a:cubicBezTo>
                  <a:pt x="970069" y="1993106"/>
                  <a:pt x="1389366" y="2232422"/>
                  <a:pt x="1865518" y="2218135"/>
                </a:cubicBezTo>
                <a:cubicBezTo>
                  <a:pt x="1737596" y="2143125"/>
                  <a:pt x="1584802" y="2139554"/>
                  <a:pt x="1446220" y="2085975"/>
                </a:cubicBezTo>
                <a:cubicBezTo>
                  <a:pt x="1545714" y="2046685"/>
                  <a:pt x="1638102" y="2089547"/>
                  <a:pt x="1730490" y="2110978"/>
                </a:cubicBezTo>
                <a:cubicBezTo>
                  <a:pt x="1808664" y="2128837"/>
                  <a:pt x="1879731" y="2132410"/>
                  <a:pt x="1886838" y="2021681"/>
                </a:cubicBezTo>
                <a:cubicBezTo>
                  <a:pt x="1886838" y="2010965"/>
                  <a:pt x="1886838" y="2003821"/>
                  <a:pt x="1886838" y="1993106"/>
                </a:cubicBezTo>
                <a:cubicBezTo>
                  <a:pt x="1858411" y="1946672"/>
                  <a:pt x="1819324" y="1925240"/>
                  <a:pt x="1769577" y="1910953"/>
                </a:cubicBezTo>
                <a:cubicBezTo>
                  <a:pt x="1741150" y="1903809"/>
                  <a:pt x="1702063" y="1889522"/>
                  <a:pt x="1702063" y="1857375"/>
                </a:cubicBezTo>
                <a:cubicBezTo>
                  <a:pt x="1705616" y="1735931"/>
                  <a:pt x="1609675" y="1700212"/>
                  <a:pt x="1517288" y="1664493"/>
                </a:cubicBezTo>
                <a:cubicBezTo>
                  <a:pt x="1567035" y="1603772"/>
                  <a:pt x="1609675" y="1646635"/>
                  <a:pt x="1648762" y="1643062"/>
                </a:cubicBezTo>
                <a:cubicBezTo>
                  <a:pt x="1673636" y="1639491"/>
                  <a:pt x="1698509" y="1635919"/>
                  <a:pt x="1698509" y="1603772"/>
                </a:cubicBezTo>
                <a:cubicBezTo>
                  <a:pt x="1698509" y="1578769"/>
                  <a:pt x="1687849" y="1546622"/>
                  <a:pt x="1662976" y="1546622"/>
                </a:cubicBezTo>
                <a:cubicBezTo>
                  <a:pt x="1506628" y="1543050"/>
                  <a:pt x="1417793" y="1371600"/>
                  <a:pt x="1254338" y="1371600"/>
                </a:cubicBezTo>
                <a:cubicBezTo>
                  <a:pt x="1154844" y="1371600"/>
                  <a:pt x="1304086" y="1275159"/>
                  <a:pt x="1222358" y="1235869"/>
                </a:cubicBezTo>
                <a:cubicBezTo>
                  <a:pt x="1204591" y="1225153"/>
                  <a:pt x="1272105" y="1210866"/>
                  <a:pt x="1300532" y="1214437"/>
                </a:cubicBezTo>
                <a:cubicBezTo>
                  <a:pt x="1328959" y="1218009"/>
                  <a:pt x="1353833" y="1243013"/>
                  <a:pt x="1389366" y="1225153"/>
                </a:cubicBezTo>
                <a:cubicBezTo>
                  <a:pt x="1407133" y="1160860"/>
                  <a:pt x="1360939" y="1135856"/>
                  <a:pt x="1318299" y="1117997"/>
                </a:cubicBezTo>
                <a:cubicBezTo>
                  <a:pt x="1225911" y="1075135"/>
                  <a:pt x="1133524" y="1025129"/>
                  <a:pt x="1030476" y="1010841"/>
                </a:cubicBezTo>
                <a:cubicBezTo>
                  <a:pt x="994943" y="1007269"/>
                  <a:pt x="973622" y="989409"/>
                  <a:pt x="977176" y="953690"/>
                </a:cubicBezTo>
                <a:cubicBezTo>
                  <a:pt x="984282" y="907256"/>
                  <a:pt x="1019816" y="921544"/>
                  <a:pt x="1048243" y="925115"/>
                </a:cubicBezTo>
                <a:cubicBezTo>
                  <a:pt x="1066010" y="928688"/>
                  <a:pt x="1083777" y="939403"/>
                  <a:pt x="1101544" y="914400"/>
                </a:cubicBezTo>
                <a:cubicBezTo>
                  <a:pt x="685800" y="660797"/>
                  <a:pt x="465491" y="675085"/>
                  <a:pt x="0" y="467915"/>
                </a:cubicBezTo>
                <a:cubicBezTo>
                  <a:pt x="103047" y="428625"/>
                  <a:pt x="177668" y="457200"/>
                  <a:pt x="248735" y="464344"/>
                </a:cubicBezTo>
                <a:cubicBezTo>
                  <a:pt x="426404" y="482203"/>
                  <a:pt x="316249" y="514350"/>
                  <a:pt x="493918" y="535781"/>
                </a:cubicBezTo>
                <a:cubicBezTo>
                  <a:pt x="579199" y="546497"/>
                  <a:pt x="657373" y="582216"/>
                  <a:pt x="753314" y="525066"/>
                </a:cubicBezTo>
                <a:cubicBezTo>
                  <a:pt x="817274" y="485775"/>
                  <a:pt x="920322" y="528637"/>
                  <a:pt x="998496" y="560785"/>
                </a:cubicBezTo>
                <a:cubicBezTo>
                  <a:pt x="1062457" y="589360"/>
                  <a:pt x="1126417" y="596503"/>
                  <a:pt x="1211698" y="560785"/>
                </a:cubicBezTo>
                <a:cubicBezTo>
                  <a:pt x="1133524" y="539354"/>
                  <a:pt x="1073117" y="521494"/>
                  <a:pt x="1012709" y="507206"/>
                </a:cubicBezTo>
                <a:cubicBezTo>
                  <a:pt x="962962" y="496491"/>
                  <a:pt x="934535" y="471488"/>
                  <a:pt x="938089" y="417909"/>
                </a:cubicBezTo>
                <a:cubicBezTo>
                  <a:pt x="938089" y="389334"/>
                  <a:pt x="927429" y="350044"/>
                  <a:pt x="962962" y="335757"/>
                </a:cubicBezTo>
                <a:cubicBezTo>
                  <a:pt x="991389" y="321469"/>
                  <a:pt x="1030476" y="335757"/>
                  <a:pt x="1044690" y="360759"/>
                </a:cubicBezTo>
                <a:cubicBezTo>
                  <a:pt x="1062457" y="407194"/>
                  <a:pt x="1080223" y="450056"/>
                  <a:pt x="1140631" y="453629"/>
                </a:cubicBezTo>
                <a:cubicBezTo>
                  <a:pt x="1222358" y="460771"/>
                  <a:pt x="1176164" y="432197"/>
                  <a:pt x="1161951" y="396478"/>
                </a:cubicBezTo>
                <a:cubicBezTo>
                  <a:pt x="1147737" y="357188"/>
                  <a:pt x="1190378" y="346472"/>
                  <a:pt x="1218805" y="353615"/>
                </a:cubicBezTo>
                <a:cubicBezTo>
                  <a:pt x="1325406" y="385763"/>
                  <a:pt x="1435560" y="328613"/>
                  <a:pt x="1545714" y="375047"/>
                </a:cubicBezTo>
                <a:cubicBezTo>
                  <a:pt x="1517288" y="260747"/>
                  <a:pt x="1456880" y="210741"/>
                  <a:pt x="1328959" y="192881"/>
                </a:cubicBezTo>
                <a:cubicBezTo>
                  <a:pt x="1282765" y="189310"/>
                  <a:pt x="1233018" y="196453"/>
                  <a:pt x="1190378" y="164306"/>
                </a:cubicBezTo>
                <a:cubicBezTo>
                  <a:pt x="1165504" y="146447"/>
                  <a:pt x="1140631" y="125016"/>
                  <a:pt x="1158398" y="89297"/>
                </a:cubicBezTo>
                <a:cubicBezTo>
                  <a:pt x="1169058" y="64294"/>
                  <a:pt x="1197484" y="64294"/>
                  <a:pt x="1222358" y="71437"/>
                </a:cubicBezTo>
                <a:cubicBezTo>
                  <a:pt x="1325406" y="110728"/>
                  <a:pt x="1435560" y="121444"/>
                  <a:pt x="1542161" y="135731"/>
                </a:cubicBezTo>
                <a:cubicBezTo>
                  <a:pt x="1559928" y="139303"/>
                  <a:pt x="1577695" y="146447"/>
                  <a:pt x="1595462" y="110728"/>
                </a:cubicBezTo>
                <a:cubicBezTo>
                  <a:pt x="1471094" y="78581"/>
                  <a:pt x="1350279" y="35719"/>
                  <a:pt x="1225911" y="0"/>
                </a:cubicBezTo>
                <a:close/>
              </a:path>
            </a:pathLst>
          </a:custGeom>
        </p:spPr>
      </p:pic>
      <p:pic>
        <p:nvPicPr>
          <p:cNvPr id="14" name="Picture 13" descr="A diagram of a brain&#10;&#10;AI-generated content may be incorrect.">
            <a:extLst>
              <a:ext uri="{FF2B5EF4-FFF2-40B4-BE49-F238E27FC236}">
                <a16:creationId xmlns:a16="http://schemas.microsoft.com/office/drawing/2014/main" id="{68B265FD-5BB6-1B84-CDA4-D2A70E58140E}"/>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0356" r="22199" b="-4"/>
          <a:stretch>
            <a:fillRect/>
          </a:stretch>
        </p:blipFill>
        <p:spPr>
          <a:xfrm>
            <a:off x="9082588" y="-3"/>
            <a:ext cx="3109415" cy="3694372"/>
          </a:xfrm>
          <a:prstGeom prst="rect">
            <a:avLst/>
          </a:prstGeom>
        </p:spPr>
      </p:pic>
      <p:pic>
        <p:nvPicPr>
          <p:cNvPr id="5" name="Picture 4" descr="A person holding glasses in front of a computer screen&#10;&#10;AI-generated content may be incorrect.">
            <a:extLst>
              <a:ext uri="{FF2B5EF4-FFF2-40B4-BE49-F238E27FC236}">
                <a16:creationId xmlns:a16="http://schemas.microsoft.com/office/drawing/2014/main" id="{76237994-DA0B-DB46-1F8A-9337E6A5B07C}"/>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10778" r="11371"/>
          <a:stretch>
            <a:fillRect/>
          </a:stretch>
        </p:blipFill>
        <p:spPr>
          <a:xfrm>
            <a:off x="4726725" y="3802960"/>
            <a:ext cx="4228282" cy="3055043"/>
          </a:xfrm>
          <a:custGeom>
            <a:avLst/>
            <a:gdLst/>
            <a:ahLst/>
            <a:cxnLst/>
            <a:rect l="l" t="t" r="r" b="b"/>
            <a:pathLst>
              <a:path w="4228282" h="3055043">
                <a:moveTo>
                  <a:pt x="638975" y="0"/>
                </a:moveTo>
                <a:lnTo>
                  <a:pt x="4228282" y="0"/>
                </a:lnTo>
                <a:lnTo>
                  <a:pt x="4228282"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pic>
        <p:nvPicPr>
          <p:cNvPr id="24" name="Picture 23">
            <a:extLst>
              <a:ext uri="{FF2B5EF4-FFF2-40B4-BE49-F238E27FC236}">
                <a16:creationId xmlns:a16="http://schemas.microsoft.com/office/drawing/2014/main" id="{AD9EB0C5-D950-5E6E-5BAA-969150D4A1E0}"/>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t="11362" r="-3" b="19369"/>
          <a:stretch>
            <a:fillRect/>
          </a:stretch>
        </p:blipFill>
        <p:spPr>
          <a:xfrm>
            <a:off x="9082585" y="3802960"/>
            <a:ext cx="3109415" cy="3055043"/>
          </a:xfrm>
          <a:prstGeom prst="rect">
            <a:avLst/>
          </a:prstGeom>
        </p:spPr>
      </p:pic>
      <p:sp>
        <p:nvSpPr>
          <p:cNvPr id="15" name="TextBox 14">
            <a:extLst>
              <a:ext uri="{FF2B5EF4-FFF2-40B4-BE49-F238E27FC236}">
                <a16:creationId xmlns:a16="http://schemas.microsoft.com/office/drawing/2014/main" id="{43EF7953-1CEA-2013-8CE4-3A9A2A5CBF73}"/>
              </a:ext>
            </a:extLst>
          </p:cNvPr>
          <p:cNvSpPr txBox="1"/>
          <p:nvPr/>
        </p:nvSpPr>
        <p:spPr>
          <a:xfrm>
            <a:off x="9759927" y="3494314"/>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sensemaking101.com/knowledge-base/cognitive-science/cognitive-biase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7151029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D96FDFD-4E42-4A06-B8B5-768A1DB9C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A7D882-BCB6-1195-4215-D5585A8BDA7F}"/>
              </a:ext>
            </a:extLst>
          </p:cNvPr>
          <p:cNvSpPr>
            <a:spLocks noGrp="1"/>
          </p:cNvSpPr>
          <p:nvPr>
            <p:ph type="title"/>
          </p:nvPr>
        </p:nvSpPr>
        <p:spPr>
          <a:xfrm>
            <a:off x="971368" y="371719"/>
            <a:ext cx="6125964" cy="1906863"/>
          </a:xfrm>
        </p:spPr>
        <p:txBody>
          <a:bodyPr anchor="b">
            <a:normAutofit/>
          </a:bodyPr>
          <a:lstStyle/>
          <a:p>
            <a:r>
              <a:rPr lang="en-GB" b="1"/>
              <a:t>FEATURE OF WEBSITE</a:t>
            </a:r>
          </a:p>
        </p:txBody>
      </p:sp>
      <p:sp>
        <p:nvSpPr>
          <p:cNvPr id="3" name="Content Placeholder 2">
            <a:extLst>
              <a:ext uri="{FF2B5EF4-FFF2-40B4-BE49-F238E27FC236}">
                <a16:creationId xmlns:a16="http://schemas.microsoft.com/office/drawing/2014/main" id="{6A30D78F-5051-F64D-AABF-B09D84FA4071}"/>
              </a:ext>
            </a:extLst>
          </p:cNvPr>
          <p:cNvSpPr>
            <a:spLocks noGrp="1"/>
          </p:cNvSpPr>
          <p:nvPr>
            <p:ph idx="1"/>
          </p:nvPr>
        </p:nvSpPr>
        <p:spPr>
          <a:xfrm>
            <a:off x="971368" y="2711395"/>
            <a:ext cx="4114801" cy="3465568"/>
          </a:xfrm>
        </p:spPr>
        <p:txBody>
          <a:bodyPr>
            <a:normAutofit/>
          </a:bodyPr>
          <a:lstStyle/>
          <a:p>
            <a:pPr marL="0" indent="0">
              <a:buNone/>
            </a:pPr>
            <a:r>
              <a:rPr lang="en-GB" sz="2000" dirty="0"/>
              <a:t>its main benefits are cross-platform compatibility, safe cloud storage, configurable settings, an intuitive user interface, and real-time data synchronisation</a:t>
            </a:r>
          </a:p>
        </p:txBody>
      </p:sp>
      <p:pic>
        <p:nvPicPr>
          <p:cNvPr id="5" name="Picture 4" descr="A blue text on a computer screen&#10;&#10;AI-generated content may be incorrect.">
            <a:extLst>
              <a:ext uri="{FF2B5EF4-FFF2-40B4-BE49-F238E27FC236}">
                <a16:creationId xmlns:a16="http://schemas.microsoft.com/office/drawing/2014/main" id="{B0BB7456-0527-84EA-E83C-678F5650219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441" r="7064" b="-4"/>
          <a:stretch>
            <a:fillRect/>
          </a:stretch>
        </p:blipFill>
        <p:spPr>
          <a:xfrm>
            <a:off x="8452968" y="3681465"/>
            <a:ext cx="3747932" cy="3176541"/>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pic>
        <p:nvPicPr>
          <p:cNvPr id="8" name="Picture 7" descr="A blue and black background with a map and padlocks&#10;&#10;AI-generated content may be incorrect.">
            <a:extLst>
              <a:ext uri="{FF2B5EF4-FFF2-40B4-BE49-F238E27FC236}">
                <a16:creationId xmlns:a16="http://schemas.microsoft.com/office/drawing/2014/main" id="{C7EAE321-62EE-6D1F-6ACA-8D2CFABCA96D}"/>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7354" r="25889" b="1"/>
          <a:stretch>
            <a:fillRect/>
          </a:stretch>
        </p:blipFill>
        <p:spPr>
          <a:xfrm>
            <a:off x="5398276" y="2457970"/>
            <a:ext cx="3458367" cy="3476265"/>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p:spPr>
      </p:pic>
      <p:pic>
        <p:nvPicPr>
          <p:cNvPr id="10" name="Picture 9" descr="A cellphone with many icons&#10;&#10;AI-generated content may be incorrect.">
            <a:extLst>
              <a:ext uri="{FF2B5EF4-FFF2-40B4-BE49-F238E27FC236}">
                <a16:creationId xmlns:a16="http://schemas.microsoft.com/office/drawing/2014/main" id="{C1057081-922D-6621-1A3B-43BBD0F84803}"/>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19050" r="8106" b="1"/>
          <a:stretch>
            <a:fillRect/>
          </a:stretch>
        </p:blipFill>
        <p:spPr>
          <a:xfrm>
            <a:off x="7621024" y="-5"/>
            <a:ext cx="4579876" cy="3536502"/>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sp>
        <p:nvSpPr>
          <p:cNvPr id="6" name="TextBox 5">
            <a:extLst>
              <a:ext uri="{FF2B5EF4-FFF2-40B4-BE49-F238E27FC236}">
                <a16:creationId xmlns:a16="http://schemas.microsoft.com/office/drawing/2014/main" id="{2D9D0656-891A-599A-1A02-E8F443088608}"/>
              </a:ext>
            </a:extLst>
          </p:cNvPr>
          <p:cNvSpPr txBox="1"/>
          <p:nvPr/>
        </p:nvSpPr>
        <p:spPr>
          <a:xfrm>
            <a:off x="9759924" y="6870700"/>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juku.it/multi-cloud-object-storage-and-data-mobility-a-gigaom-market-landscape-repor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2" name="TextBox 11">
            <a:extLst>
              <a:ext uri="{FF2B5EF4-FFF2-40B4-BE49-F238E27FC236}">
                <a16:creationId xmlns:a16="http://schemas.microsoft.com/office/drawing/2014/main" id="{C2AE667C-637E-A6F0-6806-2732EBC8B7B1}"/>
              </a:ext>
            </a:extLst>
          </p:cNvPr>
          <p:cNvSpPr txBox="1"/>
          <p:nvPr/>
        </p:nvSpPr>
        <p:spPr>
          <a:xfrm>
            <a:off x="7299118" y="6870700"/>
            <a:ext cx="244810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s://thevirtualassist.net/native-vs-cross-platform-app-developmen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10507295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D96FDFD-4E42-4A06-B8B5-768A1DB9C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D64621-E6F4-A62E-8AF3-1468826CDD65}"/>
              </a:ext>
            </a:extLst>
          </p:cNvPr>
          <p:cNvSpPr>
            <a:spLocks noGrp="1"/>
          </p:cNvSpPr>
          <p:nvPr>
            <p:ph type="title"/>
          </p:nvPr>
        </p:nvSpPr>
        <p:spPr>
          <a:xfrm>
            <a:off x="971368" y="371719"/>
            <a:ext cx="6125964" cy="1906863"/>
          </a:xfrm>
        </p:spPr>
        <p:txBody>
          <a:bodyPr anchor="b">
            <a:normAutofit/>
          </a:bodyPr>
          <a:lstStyle/>
          <a:p>
            <a:r>
              <a:rPr lang="en-GB" b="1"/>
              <a:t>Testing and validation</a:t>
            </a:r>
            <a:endParaRPr lang="en-GB"/>
          </a:p>
        </p:txBody>
      </p:sp>
      <p:sp>
        <p:nvSpPr>
          <p:cNvPr id="3" name="Content Placeholder 2">
            <a:extLst>
              <a:ext uri="{FF2B5EF4-FFF2-40B4-BE49-F238E27FC236}">
                <a16:creationId xmlns:a16="http://schemas.microsoft.com/office/drawing/2014/main" id="{8FA37520-BB43-6072-3E76-6803F41131AB}"/>
              </a:ext>
            </a:extLst>
          </p:cNvPr>
          <p:cNvSpPr>
            <a:spLocks noGrp="1"/>
          </p:cNvSpPr>
          <p:nvPr>
            <p:ph idx="1"/>
          </p:nvPr>
        </p:nvSpPr>
        <p:spPr>
          <a:xfrm>
            <a:off x="971368" y="2711395"/>
            <a:ext cx="4114801" cy="3465568"/>
          </a:xfrm>
        </p:spPr>
        <p:txBody>
          <a:bodyPr>
            <a:normAutofit/>
          </a:bodyPr>
          <a:lstStyle/>
          <a:p>
            <a:pPr marL="0" indent="0">
              <a:buNone/>
            </a:pPr>
            <a:r>
              <a:rPr lang="en-GB" sz="2000" dirty="0"/>
              <a:t>Testing and validation process described in order to guarantee their functionality, dependability, and customer satisfaction</a:t>
            </a:r>
            <a:r>
              <a:rPr lang="en-GB" sz="2000"/>
              <a:t>.</a:t>
            </a:r>
          </a:p>
        </p:txBody>
      </p:sp>
      <p:pic>
        <p:nvPicPr>
          <p:cNvPr id="5" name="Picture 4" descr="A diagram of a light bulb&#10;&#10;AI-generated content may be incorrect.">
            <a:extLst>
              <a:ext uri="{FF2B5EF4-FFF2-40B4-BE49-F238E27FC236}">
                <a16:creationId xmlns:a16="http://schemas.microsoft.com/office/drawing/2014/main" id="{33E1037C-41A2-1165-F91D-BDC1B381E23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403" r="13839" b="-1"/>
          <a:stretch>
            <a:fillRect/>
          </a:stretch>
        </p:blipFill>
        <p:spPr>
          <a:xfrm>
            <a:off x="8452968" y="3681465"/>
            <a:ext cx="3747932" cy="3176541"/>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pic>
        <p:nvPicPr>
          <p:cNvPr id="12" name="Picture 11">
            <a:extLst>
              <a:ext uri="{FF2B5EF4-FFF2-40B4-BE49-F238E27FC236}">
                <a16:creationId xmlns:a16="http://schemas.microsoft.com/office/drawing/2014/main" id="{D08E5FC6-0FAB-7AE6-39D9-F326440BDE7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5481" r="28114" b="2"/>
          <a:stretch>
            <a:fillRect/>
          </a:stretch>
        </p:blipFill>
        <p:spPr>
          <a:xfrm>
            <a:off x="5398276" y="2457970"/>
            <a:ext cx="3458367" cy="3476265"/>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p:spPr>
      </p:pic>
      <p:pic>
        <p:nvPicPr>
          <p:cNvPr id="8" name="Picture 7">
            <a:extLst>
              <a:ext uri="{FF2B5EF4-FFF2-40B4-BE49-F238E27FC236}">
                <a16:creationId xmlns:a16="http://schemas.microsoft.com/office/drawing/2014/main" id="{4F0671B0-5B66-4935-58C7-2AEB6446F2F7}"/>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122" r="1131" b="-1"/>
          <a:stretch>
            <a:fillRect/>
          </a:stretch>
        </p:blipFill>
        <p:spPr>
          <a:xfrm>
            <a:off x="7621024" y="-5"/>
            <a:ext cx="4579876" cy="3536502"/>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spTree>
    <p:extLst>
      <p:ext uri="{BB962C8B-B14F-4D97-AF65-F5344CB8AC3E}">
        <p14:creationId xmlns:p14="http://schemas.microsoft.com/office/powerpoint/2010/main" val="42448374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D96FDFD-4E42-4A06-B8B5-768A1DB9C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5D2983-8B47-4E64-5BB1-99CF665152BF}"/>
              </a:ext>
            </a:extLst>
          </p:cNvPr>
          <p:cNvSpPr>
            <a:spLocks noGrp="1"/>
          </p:cNvSpPr>
          <p:nvPr>
            <p:ph type="title"/>
          </p:nvPr>
        </p:nvSpPr>
        <p:spPr>
          <a:xfrm>
            <a:off x="971368" y="371719"/>
            <a:ext cx="6125964" cy="1906863"/>
          </a:xfrm>
        </p:spPr>
        <p:txBody>
          <a:bodyPr anchor="b">
            <a:normAutofit/>
          </a:bodyPr>
          <a:lstStyle/>
          <a:p>
            <a:r>
              <a:rPr lang="en-GB" b="1"/>
              <a:t>Documentation and maintenance</a:t>
            </a:r>
            <a:endParaRPr lang="en-GB"/>
          </a:p>
        </p:txBody>
      </p:sp>
      <p:sp>
        <p:nvSpPr>
          <p:cNvPr id="3" name="Content Placeholder 2">
            <a:extLst>
              <a:ext uri="{FF2B5EF4-FFF2-40B4-BE49-F238E27FC236}">
                <a16:creationId xmlns:a16="http://schemas.microsoft.com/office/drawing/2014/main" id="{EC4DB1DF-BF21-E205-C152-0B2A8187EE21}"/>
              </a:ext>
            </a:extLst>
          </p:cNvPr>
          <p:cNvSpPr>
            <a:spLocks noGrp="1"/>
          </p:cNvSpPr>
          <p:nvPr>
            <p:ph idx="1"/>
          </p:nvPr>
        </p:nvSpPr>
        <p:spPr>
          <a:xfrm>
            <a:off x="971368" y="2711395"/>
            <a:ext cx="4114801" cy="3465568"/>
          </a:xfrm>
        </p:spPr>
        <p:txBody>
          <a:bodyPr>
            <a:normAutofit/>
          </a:bodyPr>
          <a:lstStyle/>
          <a:p>
            <a:pPr marL="0" indent="0">
              <a:buNone/>
            </a:pPr>
            <a:r>
              <a:rPr lang="en-GB" sz="2000" dirty="0"/>
              <a:t>Regular maintenance ensures that the application is secure, up to date, and adaptable to evolving technologies</a:t>
            </a:r>
          </a:p>
        </p:txBody>
      </p:sp>
      <p:pic>
        <p:nvPicPr>
          <p:cNvPr id="9" name="Picture 8">
            <a:extLst>
              <a:ext uri="{FF2B5EF4-FFF2-40B4-BE49-F238E27FC236}">
                <a16:creationId xmlns:a16="http://schemas.microsoft.com/office/drawing/2014/main" id="{CF80E4E0-1972-9EB1-6854-4D4503D024E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5409" r="17635" b="3"/>
          <a:stretch>
            <a:fillRect/>
          </a:stretch>
        </p:blipFill>
        <p:spPr>
          <a:xfrm>
            <a:off x="8452968" y="3681465"/>
            <a:ext cx="3747932" cy="3176541"/>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pic>
        <p:nvPicPr>
          <p:cNvPr id="5" name="Picture 4">
            <a:extLst>
              <a:ext uri="{FF2B5EF4-FFF2-40B4-BE49-F238E27FC236}">
                <a16:creationId xmlns:a16="http://schemas.microsoft.com/office/drawing/2014/main" id="{07D3AEC7-3CC2-1866-48A8-07E9DA78B49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5637" r="18207" b="3"/>
          <a:stretch>
            <a:fillRect/>
          </a:stretch>
        </p:blipFill>
        <p:spPr>
          <a:xfrm>
            <a:off x="5398276" y="2457970"/>
            <a:ext cx="3458367" cy="3476265"/>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p:spPr>
      </p:pic>
      <p:pic>
        <p:nvPicPr>
          <p:cNvPr id="7" name="Picture 6">
            <a:extLst>
              <a:ext uri="{FF2B5EF4-FFF2-40B4-BE49-F238E27FC236}">
                <a16:creationId xmlns:a16="http://schemas.microsoft.com/office/drawing/2014/main" id="{4D218938-0D2D-4C8B-4025-6897A6D6688F}"/>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175" r="14598"/>
          <a:stretch>
            <a:fillRect/>
          </a:stretch>
        </p:blipFill>
        <p:spPr>
          <a:xfrm>
            <a:off x="7621024" y="-5"/>
            <a:ext cx="4579876" cy="3536502"/>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spTree>
    <p:extLst>
      <p:ext uri="{BB962C8B-B14F-4D97-AF65-F5344CB8AC3E}">
        <p14:creationId xmlns:p14="http://schemas.microsoft.com/office/powerpoint/2010/main" val="8680683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B3684CCF-CEBB-4D8E-A366-95E43D4C7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6553FF-F9FA-9ADD-6334-CD9E7D2816CF}"/>
              </a:ext>
            </a:extLst>
          </p:cNvPr>
          <p:cNvSpPr>
            <a:spLocks noGrp="1"/>
          </p:cNvSpPr>
          <p:nvPr>
            <p:ph type="title"/>
          </p:nvPr>
        </p:nvSpPr>
        <p:spPr>
          <a:xfrm>
            <a:off x="838201" y="345810"/>
            <a:ext cx="4960945" cy="1325563"/>
          </a:xfrm>
        </p:spPr>
        <p:txBody>
          <a:bodyPr>
            <a:normAutofit/>
          </a:bodyPr>
          <a:lstStyle/>
          <a:p>
            <a:r>
              <a:rPr lang="en-GB" b="1"/>
              <a:t>Methodology</a:t>
            </a:r>
            <a:endParaRPr lang="en-GB"/>
          </a:p>
        </p:txBody>
      </p:sp>
      <p:sp>
        <p:nvSpPr>
          <p:cNvPr id="3" name="Content Placeholder 2">
            <a:extLst>
              <a:ext uri="{FF2B5EF4-FFF2-40B4-BE49-F238E27FC236}">
                <a16:creationId xmlns:a16="http://schemas.microsoft.com/office/drawing/2014/main" id="{F2138E07-412B-FF6D-EF68-49807F0F7128}"/>
              </a:ext>
            </a:extLst>
          </p:cNvPr>
          <p:cNvSpPr>
            <a:spLocks noGrp="1"/>
          </p:cNvSpPr>
          <p:nvPr>
            <p:ph idx="1"/>
          </p:nvPr>
        </p:nvSpPr>
        <p:spPr>
          <a:xfrm>
            <a:off x="838201" y="1825625"/>
            <a:ext cx="4933462" cy="4351338"/>
          </a:xfrm>
        </p:spPr>
        <p:txBody>
          <a:bodyPr>
            <a:normAutofit/>
          </a:bodyPr>
          <a:lstStyle/>
          <a:p>
            <a:pPr marL="0" indent="0">
              <a:buNone/>
            </a:pPr>
            <a:r>
              <a:rPr lang="en-GB"/>
              <a:t>I will use a structured approach, gather requirements, design the system, develop and test in phases, iterate with feedback, and provide documentation and maintenance.</a:t>
            </a:r>
          </a:p>
        </p:txBody>
      </p:sp>
      <p:pic>
        <p:nvPicPr>
          <p:cNvPr id="8" name="Picture 7" descr="A diagram of gears with text&#10;&#10;AI-generated content may be incorrect.">
            <a:extLst>
              <a:ext uri="{FF2B5EF4-FFF2-40B4-BE49-F238E27FC236}">
                <a16:creationId xmlns:a16="http://schemas.microsoft.com/office/drawing/2014/main" id="{41424DDF-B0B9-88D2-F4C2-1E195E42B94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3317" r="25254" b="-2"/>
          <a:stretch>
            <a:fillRect/>
          </a:stretch>
        </p:blipFill>
        <p:spPr>
          <a:xfrm>
            <a:off x="6863996" y="3154859"/>
            <a:ext cx="4030579" cy="3703141"/>
          </a:xfrm>
          <a:custGeom>
            <a:avLst/>
            <a:gdLst/>
            <a:ahLst/>
            <a:cxnLst/>
            <a:rect l="l" t="t" r="r" b="b"/>
            <a:pathLst>
              <a:path w="4030579" h="3703141">
                <a:moveTo>
                  <a:pt x="2015289" y="0"/>
                </a:moveTo>
                <a:cubicBezTo>
                  <a:pt x="3128303" y="0"/>
                  <a:pt x="4030579" y="902277"/>
                  <a:pt x="4030579" y="2015290"/>
                </a:cubicBezTo>
                <a:cubicBezTo>
                  <a:pt x="4030579" y="2710923"/>
                  <a:pt x="3678127" y="3324237"/>
                  <a:pt x="3142057" y="3686399"/>
                </a:cubicBezTo>
                <a:lnTo>
                  <a:pt x="3114499" y="3703141"/>
                </a:lnTo>
                <a:lnTo>
                  <a:pt x="916080" y="3703141"/>
                </a:lnTo>
                <a:lnTo>
                  <a:pt x="888522" y="3686399"/>
                </a:lnTo>
                <a:cubicBezTo>
                  <a:pt x="352452" y="3324237"/>
                  <a:pt x="0" y="2710923"/>
                  <a:pt x="0" y="2015290"/>
                </a:cubicBezTo>
                <a:cubicBezTo>
                  <a:pt x="0" y="902277"/>
                  <a:pt x="902277" y="0"/>
                  <a:pt x="2015289" y="0"/>
                </a:cubicBezTo>
                <a:close/>
              </a:path>
            </a:pathLst>
          </a:custGeom>
        </p:spPr>
      </p:pic>
      <p:sp>
        <p:nvSpPr>
          <p:cNvPr id="60" name="Arc 59">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10869" y="-729072"/>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12" name="Picture 11" descr="A yellow banner with a megaphone and black text&#10;&#10;AI-generated content may be incorrect.">
            <a:extLst>
              <a:ext uri="{FF2B5EF4-FFF2-40B4-BE49-F238E27FC236}">
                <a16:creationId xmlns:a16="http://schemas.microsoft.com/office/drawing/2014/main" id="{A27E85C4-E97E-BD23-1A36-7F82773DD20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27658" r="13842" b="1"/>
          <a:stretch>
            <a:fillRect/>
          </a:stretch>
        </p:blipFill>
        <p:spPr>
          <a:xfrm>
            <a:off x="63058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pic>
        <p:nvPicPr>
          <p:cNvPr id="5" name="Picture 4" descr="A computer on a table with files and folders&#10;&#10;AI-generated content may be incorrect.">
            <a:extLst>
              <a:ext uri="{FF2B5EF4-FFF2-40B4-BE49-F238E27FC236}">
                <a16:creationId xmlns:a16="http://schemas.microsoft.com/office/drawing/2014/main" id="{C854D96A-75AE-F743-C950-DAE62BC186BC}"/>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43869" r="8479" b="1"/>
          <a:stretch>
            <a:fillRect/>
          </a:stretch>
        </p:blipFill>
        <p:spPr>
          <a:xfrm>
            <a:off x="9933462" y="372217"/>
            <a:ext cx="2258539" cy="3554668"/>
          </a:xfrm>
          <a:custGeom>
            <a:avLst/>
            <a:gdLst/>
            <a:ahLst/>
            <a:cxnLst/>
            <a:rect l="l" t="t" r="r" b="b"/>
            <a:pathLst>
              <a:path w="2258539" h="3554668">
                <a:moveTo>
                  <a:pt x="1777334" y="0"/>
                </a:moveTo>
                <a:cubicBezTo>
                  <a:pt x="1900033" y="0"/>
                  <a:pt x="2019829" y="12434"/>
                  <a:pt x="2135529" y="36109"/>
                </a:cubicBezTo>
                <a:lnTo>
                  <a:pt x="2258539" y="67738"/>
                </a:lnTo>
                <a:lnTo>
                  <a:pt x="2258539" y="3486930"/>
                </a:lnTo>
                <a:lnTo>
                  <a:pt x="2135529" y="3518559"/>
                </a:lnTo>
                <a:cubicBezTo>
                  <a:pt x="2019829" y="3542235"/>
                  <a:pt x="1900033" y="3554668"/>
                  <a:pt x="1777334" y="3554668"/>
                </a:cubicBezTo>
                <a:cubicBezTo>
                  <a:pt x="795739" y="3554668"/>
                  <a:pt x="0" y="2758929"/>
                  <a:pt x="0" y="1777334"/>
                </a:cubicBezTo>
                <a:cubicBezTo>
                  <a:pt x="0" y="795740"/>
                  <a:pt x="795739" y="0"/>
                  <a:pt x="1777334" y="0"/>
                </a:cubicBezTo>
                <a:close/>
              </a:path>
            </a:pathLst>
          </a:custGeom>
        </p:spPr>
      </p:pic>
    </p:spTree>
    <p:extLst>
      <p:ext uri="{BB962C8B-B14F-4D97-AF65-F5344CB8AC3E}">
        <p14:creationId xmlns:p14="http://schemas.microsoft.com/office/powerpoint/2010/main" val="38826395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8B4CCFEE-78C3-492E-93EB-649F7548F3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2D817D-06B3-15FF-DEBE-A77518BB3B20}"/>
              </a:ext>
            </a:extLst>
          </p:cNvPr>
          <p:cNvSpPr>
            <a:spLocks noGrp="1"/>
          </p:cNvSpPr>
          <p:nvPr>
            <p:ph type="title"/>
          </p:nvPr>
        </p:nvSpPr>
        <p:spPr>
          <a:xfrm>
            <a:off x="838201" y="365125"/>
            <a:ext cx="3816095" cy="2103436"/>
          </a:xfrm>
        </p:spPr>
        <p:txBody>
          <a:bodyPr>
            <a:normAutofit/>
          </a:bodyPr>
          <a:lstStyle/>
          <a:p>
            <a:r>
              <a:rPr lang="en-GB" b="1"/>
              <a:t>Project Design </a:t>
            </a:r>
            <a:br>
              <a:rPr lang="en-GB"/>
            </a:br>
            <a:endParaRPr lang="en-GB"/>
          </a:p>
        </p:txBody>
      </p:sp>
      <p:sp>
        <p:nvSpPr>
          <p:cNvPr id="3" name="Content Placeholder 2">
            <a:extLst>
              <a:ext uri="{FF2B5EF4-FFF2-40B4-BE49-F238E27FC236}">
                <a16:creationId xmlns:a16="http://schemas.microsoft.com/office/drawing/2014/main" id="{BDB3DDB1-13FA-5E11-CA94-0BA6E088811E}"/>
              </a:ext>
            </a:extLst>
          </p:cNvPr>
          <p:cNvSpPr>
            <a:spLocks noGrp="1"/>
          </p:cNvSpPr>
          <p:nvPr>
            <p:ph idx="1"/>
          </p:nvPr>
        </p:nvSpPr>
        <p:spPr>
          <a:xfrm>
            <a:off x="838201" y="2647949"/>
            <a:ext cx="3816096" cy="3529013"/>
          </a:xfrm>
        </p:spPr>
        <p:txBody>
          <a:bodyPr>
            <a:normAutofit/>
          </a:bodyPr>
          <a:lstStyle/>
          <a:p>
            <a:pPr marL="0" indent="0">
              <a:buNone/>
            </a:pPr>
            <a:r>
              <a:rPr lang="en-GB" sz="2000"/>
              <a:t>Backups and caching ensure API reliability and protect data, while responsive design and usability testing reduce user experience issues. Cybersecurity and GDPR risks are managed via consent, audits, and encryption. </a:t>
            </a:r>
            <a:endParaRPr lang="en-GB" sz="2000" dirty="0"/>
          </a:p>
        </p:txBody>
      </p:sp>
      <p:pic>
        <p:nvPicPr>
          <p:cNvPr id="7" name="Picture 6" descr="People walking through a glass door&#10;&#10;AI-generated content may be incorrect.">
            <a:extLst>
              <a:ext uri="{FF2B5EF4-FFF2-40B4-BE49-F238E27FC236}">
                <a16:creationId xmlns:a16="http://schemas.microsoft.com/office/drawing/2014/main" id="{5E03B3CE-E058-4CE5-C017-5C75B96576C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3596" r="3" b="3"/>
          <a:stretch>
            <a:fillRect/>
          </a:stretch>
        </p:blipFill>
        <p:spPr>
          <a:xfrm>
            <a:off x="4726375" y="-3"/>
            <a:ext cx="4228635" cy="3694372"/>
          </a:xfrm>
          <a:custGeom>
            <a:avLst/>
            <a:gdLst/>
            <a:ahLst/>
            <a:cxnLst/>
            <a:rect l="l" t="t" r="r" b="b"/>
            <a:pathLst>
              <a:path w="4228635" h="3694372">
                <a:moveTo>
                  <a:pt x="1225911" y="0"/>
                </a:moveTo>
                <a:lnTo>
                  <a:pt x="4228635" y="0"/>
                </a:lnTo>
                <a:lnTo>
                  <a:pt x="4228635" y="3694372"/>
                </a:lnTo>
                <a:lnTo>
                  <a:pt x="649353" y="3694372"/>
                </a:lnTo>
                <a:lnTo>
                  <a:pt x="648934" y="3686621"/>
                </a:lnTo>
                <a:cubicBezTo>
                  <a:pt x="636941" y="3642419"/>
                  <a:pt x="605849" y="3602236"/>
                  <a:pt x="554325" y="3554015"/>
                </a:cubicBezTo>
                <a:cubicBezTo>
                  <a:pt x="493918" y="3500438"/>
                  <a:pt x="433510" y="3454003"/>
                  <a:pt x="348230" y="3407569"/>
                </a:cubicBezTo>
                <a:cubicBezTo>
                  <a:pt x="543665" y="3382565"/>
                  <a:pt x="341123" y="3296841"/>
                  <a:pt x="408637" y="3243263"/>
                </a:cubicBezTo>
                <a:cubicBezTo>
                  <a:pt x="547218" y="3221831"/>
                  <a:pt x="657373" y="3393282"/>
                  <a:pt x="845701" y="3343275"/>
                </a:cubicBezTo>
                <a:cubicBezTo>
                  <a:pt x="618286" y="3196828"/>
                  <a:pt x="362443" y="3150393"/>
                  <a:pt x="195435" y="2953940"/>
                </a:cubicBezTo>
                <a:cubicBezTo>
                  <a:pt x="234522" y="2911078"/>
                  <a:pt x="273609" y="2953940"/>
                  <a:pt x="305589" y="2936081"/>
                </a:cubicBezTo>
                <a:cubicBezTo>
                  <a:pt x="305589" y="2925365"/>
                  <a:pt x="678693" y="2993232"/>
                  <a:pt x="700013" y="2714625"/>
                </a:cubicBezTo>
                <a:cubicBezTo>
                  <a:pt x="707120" y="2714625"/>
                  <a:pt x="714227" y="2714625"/>
                  <a:pt x="721333" y="2703909"/>
                </a:cubicBezTo>
                <a:cubicBezTo>
                  <a:pt x="760420" y="2664619"/>
                  <a:pt x="724887" y="2571750"/>
                  <a:pt x="788847" y="2564606"/>
                </a:cubicBezTo>
                <a:cubicBezTo>
                  <a:pt x="859915" y="2557462"/>
                  <a:pt x="927429" y="2525315"/>
                  <a:pt x="1002049" y="2543175"/>
                </a:cubicBezTo>
                <a:cubicBezTo>
                  <a:pt x="1058903" y="2557462"/>
                  <a:pt x="1119310" y="2575322"/>
                  <a:pt x="1179718" y="2575322"/>
                </a:cubicBezTo>
                <a:cubicBezTo>
                  <a:pt x="1243678" y="2575322"/>
                  <a:pt x="1332512" y="2696766"/>
                  <a:pt x="1371600" y="2536031"/>
                </a:cubicBezTo>
                <a:cubicBezTo>
                  <a:pt x="1371600" y="2528888"/>
                  <a:pt x="1481754" y="2546747"/>
                  <a:pt x="1542161" y="2553891"/>
                </a:cubicBezTo>
                <a:cubicBezTo>
                  <a:pt x="1591908" y="2561035"/>
                  <a:pt x="1652316" y="2593181"/>
                  <a:pt x="1687849" y="2528888"/>
                </a:cubicBezTo>
                <a:cubicBezTo>
                  <a:pt x="1705616" y="2489596"/>
                  <a:pt x="1620335" y="2418159"/>
                  <a:pt x="1545714" y="2411015"/>
                </a:cubicBezTo>
                <a:cubicBezTo>
                  <a:pt x="1478201" y="2403872"/>
                  <a:pt x="1410687" y="2396728"/>
                  <a:pt x="1346726" y="2411015"/>
                </a:cubicBezTo>
                <a:cubicBezTo>
                  <a:pt x="1268552" y="2428875"/>
                  <a:pt x="1225911" y="2400300"/>
                  <a:pt x="1204591" y="2336007"/>
                </a:cubicBezTo>
                <a:cubicBezTo>
                  <a:pt x="1179718" y="2268141"/>
                  <a:pt x="1133524" y="2232422"/>
                  <a:pt x="1069563" y="2200275"/>
                </a:cubicBezTo>
                <a:cubicBezTo>
                  <a:pt x="913215" y="2121694"/>
                  <a:pt x="763974" y="2028825"/>
                  <a:pt x="593412" y="1982390"/>
                </a:cubicBezTo>
                <a:cubicBezTo>
                  <a:pt x="561432" y="1975246"/>
                  <a:pt x="522345" y="1960959"/>
                  <a:pt x="508131" y="1900238"/>
                </a:cubicBezTo>
                <a:cubicBezTo>
                  <a:pt x="970069" y="1993106"/>
                  <a:pt x="1389366" y="2232422"/>
                  <a:pt x="1865518" y="2218135"/>
                </a:cubicBezTo>
                <a:cubicBezTo>
                  <a:pt x="1737596" y="2143125"/>
                  <a:pt x="1584802" y="2139554"/>
                  <a:pt x="1446220" y="2085975"/>
                </a:cubicBezTo>
                <a:cubicBezTo>
                  <a:pt x="1545714" y="2046685"/>
                  <a:pt x="1638102" y="2089547"/>
                  <a:pt x="1730490" y="2110978"/>
                </a:cubicBezTo>
                <a:cubicBezTo>
                  <a:pt x="1808664" y="2128837"/>
                  <a:pt x="1879731" y="2132410"/>
                  <a:pt x="1886838" y="2021681"/>
                </a:cubicBezTo>
                <a:cubicBezTo>
                  <a:pt x="1886838" y="2010965"/>
                  <a:pt x="1886838" y="2003821"/>
                  <a:pt x="1886838" y="1993106"/>
                </a:cubicBezTo>
                <a:cubicBezTo>
                  <a:pt x="1858411" y="1946672"/>
                  <a:pt x="1819324" y="1925240"/>
                  <a:pt x="1769577" y="1910953"/>
                </a:cubicBezTo>
                <a:cubicBezTo>
                  <a:pt x="1741150" y="1903809"/>
                  <a:pt x="1702063" y="1889522"/>
                  <a:pt x="1702063" y="1857375"/>
                </a:cubicBezTo>
                <a:cubicBezTo>
                  <a:pt x="1705616" y="1735931"/>
                  <a:pt x="1609675" y="1700212"/>
                  <a:pt x="1517288" y="1664493"/>
                </a:cubicBezTo>
                <a:cubicBezTo>
                  <a:pt x="1567035" y="1603772"/>
                  <a:pt x="1609675" y="1646635"/>
                  <a:pt x="1648762" y="1643062"/>
                </a:cubicBezTo>
                <a:cubicBezTo>
                  <a:pt x="1673636" y="1639491"/>
                  <a:pt x="1698509" y="1635919"/>
                  <a:pt x="1698509" y="1603772"/>
                </a:cubicBezTo>
                <a:cubicBezTo>
                  <a:pt x="1698509" y="1578769"/>
                  <a:pt x="1687849" y="1546622"/>
                  <a:pt x="1662976" y="1546622"/>
                </a:cubicBezTo>
                <a:cubicBezTo>
                  <a:pt x="1506628" y="1543050"/>
                  <a:pt x="1417793" y="1371600"/>
                  <a:pt x="1254338" y="1371600"/>
                </a:cubicBezTo>
                <a:cubicBezTo>
                  <a:pt x="1154844" y="1371600"/>
                  <a:pt x="1304086" y="1275159"/>
                  <a:pt x="1222358" y="1235869"/>
                </a:cubicBezTo>
                <a:cubicBezTo>
                  <a:pt x="1204591" y="1225153"/>
                  <a:pt x="1272105" y="1210866"/>
                  <a:pt x="1300532" y="1214437"/>
                </a:cubicBezTo>
                <a:cubicBezTo>
                  <a:pt x="1328959" y="1218009"/>
                  <a:pt x="1353833" y="1243013"/>
                  <a:pt x="1389366" y="1225153"/>
                </a:cubicBezTo>
                <a:cubicBezTo>
                  <a:pt x="1407133" y="1160860"/>
                  <a:pt x="1360939" y="1135856"/>
                  <a:pt x="1318299" y="1117997"/>
                </a:cubicBezTo>
                <a:cubicBezTo>
                  <a:pt x="1225911" y="1075135"/>
                  <a:pt x="1133524" y="1025129"/>
                  <a:pt x="1030476" y="1010841"/>
                </a:cubicBezTo>
                <a:cubicBezTo>
                  <a:pt x="994943" y="1007269"/>
                  <a:pt x="973622" y="989409"/>
                  <a:pt x="977176" y="953690"/>
                </a:cubicBezTo>
                <a:cubicBezTo>
                  <a:pt x="984282" y="907256"/>
                  <a:pt x="1019816" y="921544"/>
                  <a:pt x="1048243" y="925115"/>
                </a:cubicBezTo>
                <a:cubicBezTo>
                  <a:pt x="1066010" y="928688"/>
                  <a:pt x="1083777" y="939403"/>
                  <a:pt x="1101544" y="914400"/>
                </a:cubicBezTo>
                <a:cubicBezTo>
                  <a:pt x="685800" y="660797"/>
                  <a:pt x="465491" y="675085"/>
                  <a:pt x="0" y="467915"/>
                </a:cubicBezTo>
                <a:cubicBezTo>
                  <a:pt x="103047" y="428625"/>
                  <a:pt x="177668" y="457200"/>
                  <a:pt x="248735" y="464344"/>
                </a:cubicBezTo>
                <a:cubicBezTo>
                  <a:pt x="426404" y="482203"/>
                  <a:pt x="316249" y="514350"/>
                  <a:pt x="493918" y="535781"/>
                </a:cubicBezTo>
                <a:cubicBezTo>
                  <a:pt x="579199" y="546497"/>
                  <a:pt x="657373" y="582216"/>
                  <a:pt x="753314" y="525066"/>
                </a:cubicBezTo>
                <a:cubicBezTo>
                  <a:pt x="817274" y="485775"/>
                  <a:pt x="920322" y="528637"/>
                  <a:pt x="998496" y="560785"/>
                </a:cubicBezTo>
                <a:cubicBezTo>
                  <a:pt x="1062457" y="589360"/>
                  <a:pt x="1126417" y="596503"/>
                  <a:pt x="1211698" y="560785"/>
                </a:cubicBezTo>
                <a:cubicBezTo>
                  <a:pt x="1133524" y="539354"/>
                  <a:pt x="1073117" y="521494"/>
                  <a:pt x="1012709" y="507206"/>
                </a:cubicBezTo>
                <a:cubicBezTo>
                  <a:pt x="962962" y="496491"/>
                  <a:pt x="934535" y="471488"/>
                  <a:pt x="938089" y="417909"/>
                </a:cubicBezTo>
                <a:cubicBezTo>
                  <a:pt x="938089" y="389334"/>
                  <a:pt x="927429" y="350044"/>
                  <a:pt x="962962" y="335757"/>
                </a:cubicBezTo>
                <a:cubicBezTo>
                  <a:pt x="991389" y="321469"/>
                  <a:pt x="1030476" y="335757"/>
                  <a:pt x="1044690" y="360759"/>
                </a:cubicBezTo>
                <a:cubicBezTo>
                  <a:pt x="1062457" y="407194"/>
                  <a:pt x="1080223" y="450056"/>
                  <a:pt x="1140631" y="453629"/>
                </a:cubicBezTo>
                <a:cubicBezTo>
                  <a:pt x="1222358" y="460771"/>
                  <a:pt x="1176164" y="432197"/>
                  <a:pt x="1161951" y="396478"/>
                </a:cubicBezTo>
                <a:cubicBezTo>
                  <a:pt x="1147737" y="357188"/>
                  <a:pt x="1190378" y="346472"/>
                  <a:pt x="1218805" y="353615"/>
                </a:cubicBezTo>
                <a:cubicBezTo>
                  <a:pt x="1325406" y="385763"/>
                  <a:pt x="1435560" y="328613"/>
                  <a:pt x="1545714" y="375047"/>
                </a:cubicBezTo>
                <a:cubicBezTo>
                  <a:pt x="1517288" y="260747"/>
                  <a:pt x="1456880" y="210741"/>
                  <a:pt x="1328959" y="192881"/>
                </a:cubicBezTo>
                <a:cubicBezTo>
                  <a:pt x="1282765" y="189310"/>
                  <a:pt x="1233018" y="196453"/>
                  <a:pt x="1190378" y="164306"/>
                </a:cubicBezTo>
                <a:cubicBezTo>
                  <a:pt x="1165504" y="146447"/>
                  <a:pt x="1140631" y="125016"/>
                  <a:pt x="1158398" y="89297"/>
                </a:cubicBezTo>
                <a:cubicBezTo>
                  <a:pt x="1169058" y="64294"/>
                  <a:pt x="1197484" y="64294"/>
                  <a:pt x="1222358" y="71437"/>
                </a:cubicBezTo>
                <a:cubicBezTo>
                  <a:pt x="1325406" y="110728"/>
                  <a:pt x="1435560" y="121444"/>
                  <a:pt x="1542161" y="135731"/>
                </a:cubicBezTo>
                <a:cubicBezTo>
                  <a:pt x="1559928" y="139303"/>
                  <a:pt x="1577695" y="146447"/>
                  <a:pt x="1595462" y="110728"/>
                </a:cubicBezTo>
                <a:cubicBezTo>
                  <a:pt x="1471094" y="78581"/>
                  <a:pt x="1350279" y="35719"/>
                  <a:pt x="1225911" y="0"/>
                </a:cubicBezTo>
                <a:close/>
              </a:path>
            </a:pathLst>
          </a:custGeom>
        </p:spPr>
      </p:pic>
      <p:pic>
        <p:nvPicPr>
          <p:cNvPr id="11" name="Picture 10" descr="A map of the world with icons on it&#10;&#10;AI-generated content may be incorrect.">
            <a:extLst>
              <a:ext uri="{FF2B5EF4-FFF2-40B4-BE49-F238E27FC236}">
                <a16:creationId xmlns:a16="http://schemas.microsoft.com/office/drawing/2014/main" id="{10A9411B-9EDB-77BE-0C24-EFD7FDD3396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30864" r="29578"/>
          <a:stretch>
            <a:fillRect/>
          </a:stretch>
        </p:blipFill>
        <p:spPr>
          <a:xfrm>
            <a:off x="9082588" y="-3"/>
            <a:ext cx="3109415" cy="3694372"/>
          </a:xfrm>
          <a:prstGeom prst="rect">
            <a:avLst/>
          </a:prstGeom>
        </p:spPr>
      </p:pic>
      <p:pic>
        <p:nvPicPr>
          <p:cNvPr id="18" name="Picture 17" descr="A person touching a screen with icons&#10;&#10;AI-generated content may be incorrect.">
            <a:extLst>
              <a:ext uri="{FF2B5EF4-FFF2-40B4-BE49-F238E27FC236}">
                <a16:creationId xmlns:a16="http://schemas.microsoft.com/office/drawing/2014/main" id="{B9E71ABB-F035-E1E4-9BA4-25137E42C875}"/>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18942" r="3207"/>
          <a:stretch>
            <a:fillRect/>
          </a:stretch>
        </p:blipFill>
        <p:spPr>
          <a:xfrm>
            <a:off x="4726725" y="3802960"/>
            <a:ext cx="4228282" cy="3055043"/>
          </a:xfrm>
          <a:custGeom>
            <a:avLst/>
            <a:gdLst/>
            <a:ahLst/>
            <a:cxnLst/>
            <a:rect l="l" t="t" r="r" b="b"/>
            <a:pathLst>
              <a:path w="4228282" h="3055043">
                <a:moveTo>
                  <a:pt x="638975" y="0"/>
                </a:moveTo>
                <a:lnTo>
                  <a:pt x="4228282" y="0"/>
                </a:lnTo>
                <a:lnTo>
                  <a:pt x="4228282"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pic>
        <p:nvPicPr>
          <p:cNvPr id="14" name="Picture 13" descr="A diagram of a server&#10;&#10;AI-generated content may be incorrect.">
            <a:extLst>
              <a:ext uri="{FF2B5EF4-FFF2-40B4-BE49-F238E27FC236}">
                <a16:creationId xmlns:a16="http://schemas.microsoft.com/office/drawing/2014/main" id="{79A148CA-0A6B-9648-498F-053B6ED6D4C8}"/>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27123" r="10793" b="3"/>
          <a:stretch>
            <a:fillRect/>
          </a:stretch>
        </p:blipFill>
        <p:spPr>
          <a:xfrm>
            <a:off x="9082585" y="3802960"/>
            <a:ext cx="3109415" cy="3055043"/>
          </a:xfrm>
          <a:prstGeom prst="rect">
            <a:avLst/>
          </a:prstGeom>
        </p:spPr>
      </p:pic>
    </p:spTree>
    <p:extLst>
      <p:ext uri="{BB962C8B-B14F-4D97-AF65-F5344CB8AC3E}">
        <p14:creationId xmlns:p14="http://schemas.microsoft.com/office/powerpoint/2010/main" val="5624451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8B4CCFEE-78C3-492E-93EB-649F7548F3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352029-E27A-258E-4E41-08BABA8C34A8}"/>
              </a:ext>
            </a:extLst>
          </p:cNvPr>
          <p:cNvSpPr>
            <a:spLocks noGrp="1"/>
          </p:cNvSpPr>
          <p:nvPr>
            <p:ph type="title"/>
          </p:nvPr>
        </p:nvSpPr>
        <p:spPr>
          <a:xfrm>
            <a:off x="838201" y="365125"/>
            <a:ext cx="3816095" cy="2103436"/>
          </a:xfrm>
        </p:spPr>
        <p:txBody>
          <a:bodyPr>
            <a:normAutofit/>
          </a:bodyPr>
          <a:lstStyle/>
          <a:p>
            <a:r>
              <a:rPr lang="en-GB" b="1" dirty="0"/>
              <a:t>Tools and Techniques</a:t>
            </a:r>
            <a:endParaRPr lang="en-GB" dirty="0"/>
          </a:p>
        </p:txBody>
      </p:sp>
      <p:sp>
        <p:nvSpPr>
          <p:cNvPr id="3" name="Content Placeholder 2">
            <a:extLst>
              <a:ext uri="{FF2B5EF4-FFF2-40B4-BE49-F238E27FC236}">
                <a16:creationId xmlns:a16="http://schemas.microsoft.com/office/drawing/2014/main" id="{A703A788-FE2E-6658-41AE-40993984671C}"/>
              </a:ext>
            </a:extLst>
          </p:cNvPr>
          <p:cNvSpPr>
            <a:spLocks noGrp="1"/>
          </p:cNvSpPr>
          <p:nvPr>
            <p:ph idx="1"/>
          </p:nvPr>
        </p:nvSpPr>
        <p:spPr>
          <a:xfrm>
            <a:off x="838201" y="2647949"/>
            <a:ext cx="3816096" cy="3529013"/>
          </a:xfrm>
        </p:spPr>
        <p:txBody>
          <a:bodyPr>
            <a:normAutofit/>
          </a:bodyPr>
          <a:lstStyle/>
          <a:p>
            <a:pPr marL="0" indent="0">
              <a:buNone/>
            </a:pPr>
            <a:r>
              <a:rPr lang="en-GB" sz="2000" dirty="0"/>
              <a:t>Building a vacation website uses HTML, CSS, JS, APIs, analytics, SEO, and optional tools for payments, marketing, and accessibility</a:t>
            </a:r>
            <a:r>
              <a:rPr lang="en-GB" sz="2000"/>
              <a:t>.</a:t>
            </a:r>
          </a:p>
        </p:txBody>
      </p:sp>
      <p:pic>
        <p:nvPicPr>
          <p:cNvPr id="14" name="Picture 13" descr="A diagram of a different type of design&#10;&#10;AI-generated content may be incorrect.">
            <a:extLst>
              <a:ext uri="{FF2B5EF4-FFF2-40B4-BE49-F238E27FC236}">
                <a16:creationId xmlns:a16="http://schemas.microsoft.com/office/drawing/2014/main" id="{8B3DB15B-1C4C-B1D6-0C9E-456018093D4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0716" r="-1" b="-1"/>
          <a:stretch>
            <a:fillRect/>
          </a:stretch>
        </p:blipFill>
        <p:spPr>
          <a:xfrm>
            <a:off x="4726375" y="-3"/>
            <a:ext cx="4228635" cy="3694372"/>
          </a:xfrm>
          <a:custGeom>
            <a:avLst/>
            <a:gdLst/>
            <a:ahLst/>
            <a:cxnLst/>
            <a:rect l="l" t="t" r="r" b="b"/>
            <a:pathLst>
              <a:path w="4228635" h="3694372">
                <a:moveTo>
                  <a:pt x="1225911" y="0"/>
                </a:moveTo>
                <a:lnTo>
                  <a:pt x="4228635" y="0"/>
                </a:lnTo>
                <a:lnTo>
                  <a:pt x="4228635" y="3694372"/>
                </a:lnTo>
                <a:lnTo>
                  <a:pt x="649353" y="3694372"/>
                </a:lnTo>
                <a:lnTo>
                  <a:pt x="648934" y="3686621"/>
                </a:lnTo>
                <a:cubicBezTo>
                  <a:pt x="636941" y="3642419"/>
                  <a:pt x="605849" y="3602236"/>
                  <a:pt x="554325" y="3554015"/>
                </a:cubicBezTo>
                <a:cubicBezTo>
                  <a:pt x="493918" y="3500438"/>
                  <a:pt x="433510" y="3454003"/>
                  <a:pt x="348230" y="3407569"/>
                </a:cubicBezTo>
                <a:cubicBezTo>
                  <a:pt x="543665" y="3382565"/>
                  <a:pt x="341123" y="3296841"/>
                  <a:pt x="408637" y="3243263"/>
                </a:cubicBezTo>
                <a:cubicBezTo>
                  <a:pt x="547218" y="3221831"/>
                  <a:pt x="657373" y="3393282"/>
                  <a:pt x="845701" y="3343275"/>
                </a:cubicBezTo>
                <a:cubicBezTo>
                  <a:pt x="618286" y="3196828"/>
                  <a:pt x="362443" y="3150393"/>
                  <a:pt x="195435" y="2953940"/>
                </a:cubicBezTo>
                <a:cubicBezTo>
                  <a:pt x="234522" y="2911078"/>
                  <a:pt x="273609" y="2953940"/>
                  <a:pt x="305589" y="2936081"/>
                </a:cubicBezTo>
                <a:cubicBezTo>
                  <a:pt x="305589" y="2925365"/>
                  <a:pt x="678693" y="2993232"/>
                  <a:pt x="700013" y="2714625"/>
                </a:cubicBezTo>
                <a:cubicBezTo>
                  <a:pt x="707120" y="2714625"/>
                  <a:pt x="714227" y="2714625"/>
                  <a:pt x="721333" y="2703909"/>
                </a:cubicBezTo>
                <a:cubicBezTo>
                  <a:pt x="760420" y="2664619"/>
                  <a:pt x="724887" y="2571750"/>
                  <a:pt x="788847" y="2564606"/>
                </a:cubicBezTo>
                <a:cubicBezTo>
                  <a:pt x="859915" y="2557462"/>
                  <a:pt x="927429" y="2525315"/>
                  <a:pt x="1002049" y="2543175"/>
                </a:cubicBezTo>
                <a:cubicBezTo>
                  <a:pt x="1058903" y="2557462"/>
                  <a:pt x="1119310" y="2575322"/>
                  <a:pt x="1179718" y="2575322"/>
                </a:cubicBezTo>
                <a:cubicBezTo>
                  <a:pt x="1243678" y="2575322"/>
                  <a:pt x="1332512" y="2696766"/>
                  <a:pt x="1371600" y="2536031"/>
                </a:cubicBezTo>
                <a:cubicBezTo>
                  <a:pt x="1371600" y="2528888"/>
                  <a:pt x="1481754" y="2546747"/>
                  <a:pt x="1542161" y="2553891"/>
                </a:cubicBezTo>
                <a:cubicBezTo>
                  <a:pt x="1591908" y="2561035"/>
                  <a:pt x="1652316" y="2593181"/>
                  <a:pt x="1687849" y="2528888"/>
                </a:cubicBezTo>
                <a:cubicBezTo>
                  <a:pt x="1705616" y="2489596"/>
                  <a:pt x="1620335" y="2418159"/>
                  <a:pt x="1545714" y="2411015"/>
                </a:cubicBezTo>
                <a:cubicBezTo>
                  <a:pt x="1478201" y="2403872"/>
                  <a:pt x="1410687" y="2396728"/>
                  <a:pt x="1346726" y="2411015"/>
                </a:cubicBezTo>
                <a:cubicBezTo>
                  <a:pt x="1268552" y="2428875"/>
                  <a:pt x="1225911" y="2400300"/>
                  <a:pt x="1204591" y="2336007"/>
                </a:cubicBezTo>
                <a:cubicBezTo>
                  <a:pt x="1179718" y="2268141"/>
                  <a:pt x="1133524" y="2232422"/>
                  <a:pt x="1069563" y="2200275"/>
                </a:cubicBezTo>
                <a:cubicBezTo>
                  <a:pt x="913215" y="2121694"/>
                  <a:pt x="763974" y="2028825"/>
                  <a:pt x="593412" y="1982390"/>
                </a:cubicBezTo>
                <a:cubicBezTo>
                  <a:pt x="561432" y="1975246"/>
                  <a:pt x="522345" y="1960959"/>
                  <a:pt x="508131" y="1900238"/>
                </a:cubicBezTo>
                <a:cubicBezTo>
                  <a:pt x="970069" y="1993106"/>
                  <a:pt x="1389366" y="2232422"/>
                  <a:pt x="1865518" y="2218135"/>
                </a:cubicBezTo>
                <a:cubicBezTo>
                  <a:pt x="1737596" y="2143125"/>
                  <a:pt x="1584802" y="2139554"/>
                  <a:pt x="1446220" y="2085975"/>
                </a:cubicBezTo>
                <a:cubicBezTo>
                  <a:pt x="1545714" y="2046685"/>
                  <a:pt x="1638102" y="2089547"/>
                  <a:pt x="1730490" y="2110978"/>
                </a:cubicBezTo>
                <a:cubicBezTo>
                  <a:pt x="1808664" y="2128837"/>
                  <a:pt x="1879731" y="2132410"/>
                  <a:pt x="1886838" y="2021681"/>
                </a:cubicBezTo>
                <a:cubicBezTo>
                  <a:pt x="1886838" y="2010965"/>
                  <a:pt x="1886838" y="2003821"/>
                  <a:pt x="1886838" y="1993106"/>
                </a:cubicBezTo>
                <a:cubicBezTo>
                  <a:pt x="1858411" y="1946672"/>
                  <a:pt x="1819324" y="1925240"/>
                  <a:pt x="1769577" y="1910953"/>
                </a:cubicBezTo>
                <a:cubicBezTo>
                  <a:pt x="1741150" y="1903809"/>
                  <a:pt x="1702063" y="1889522"/>
                  <a:pt x="1702063" y="1857375"/>
                </a:cubicBezTo>
                <a:cubicBezTo>
                  <a:pt x="1705616" y="1735931"/>
                  <a:pt x="1609675" y="1700212"/>
                  <a:pt x="1517288" y="1664493"/>
                </a:cubicBezTo>
                <a:cubicBezTo>
                  <a:pt x="1567035" y="1603772"/>
                  <a:pt x="1609675" y="1646635"/>
                  <a:pt x="1648762" y="1643062"/>
                </a:cubicBezTo>
                <a:cubicBezTo>
                  <a:pt x="1673636" y="1639491"/>
                  <a:pt x="1698509" y="1635919"/>
                  <a:pt x="1698509" y="1603772"/>
                </a:cubicBezTo>
                <a:cubicBezTo>
                  <a:pt x="1698509" y="1578769"/>
                  <a:pt x="1687849" y="1546622"/>
                  <a:pt x="1662976" y="1546622"/>
                </a:cubicBezTo>
                <a:cubicBezTo>
                  <a:pt x="1506628" y="1543050"/>
                  <a:pt x="1417793" y="1371600"/>
                  <a:pt x="1254338" y="1371600"/>
                </a:cubicBezTo>
                <a:cubicBezTo>
                  <a:pt x="1154844" y="1371600"/>
                  <a:pt x="1304086" y="1275159"/>
                  <a:pt x="1222358" y="1235869"/>
                </a:cubicBezTo>
                <a:cubicBezTo>
                  <a:pt x="1204591" y="1225153"/>
                  <a:pt x="1272105" y="1210866"/>
                  <a:pt x="1300532" y="1214437"/>
                </a:cubicBezTo>
                <a:cubicBezTo>
                  <a:pt x="1328959" y="1218009"/>
                  <a:pt x="1353833" y="1243013"/>
                  <a:pt x="1389366" y="1225153"/>
                </a:cubicBezTo>
                <a:cubicBezTo>
                  <a:pt x="1407133" y="1160860"/>
                  <a:pt x="1360939" y="1135856"/>
                  <a:pt x="1318299" y="1117997"/>
                </a:cubicBezTo>
                <a:cubicBezTo>
                  <a:pt x="1225911" y="1075135"/>
                  <a:pt x="1133524" y="1025129"/>
                  <a:pt x="1030476" y="1010841"/>
                </a:cubicBezTo>
                <a:cubicBezTo>
                  <a:pt x="994943" y="1007269"/>
                  <a:pt x="973622" y="989409"/>
                  <a:pt x="977176" y="953690"/>
                </a:cubicBezTo>
                <a:cubicBezTo>
                  <a:pt x="984282" y="907256"/>
                  <a:pt x="1019816" y="921544"/>
                  <a:pt x="1048243" y="925115"/>
                </a:cubicBezTo>
                <a:cubicBezTo>
                  <a:pt x="1066010" y="928688"/>
                  <a:pt x="1083777" y="939403"/>
                  <a:pt x="1101544" y="914400"/>
                </a:cubicBezTo>
                <a:cubicBezTo>
                  <a:pt x="685800" y="660797"/>
                  <a:pt x="465491" y="675085"/>
                  <a:pt x="0" y="467915"/>
                </a:cubicBezTo>
                <a:cubicBezTo>
                  <a:pt x="103047" y="428625"/>
                  <a:pt x="177668" y="457200"/>
                  <a:pt x="248735" y="464344"/>
                </a:cubicBezTo>
                <a:cubicBezTo>
                  <a:pt x="426404" y="482203"/>
                  <a:pt x="316249" y="514350"/>
                  <a:pt x="493918" y="535781"/>
                </a:cubicBezTo>
                <a:cubicBezTo>
                  <a:pt x="579199" y="546497"/>
                  <a:pt x="657373" y="582216"/>
                  <a:pt x="753314" y="525066"/>
                </a:cubicBezTo>
                <a:cubicBezTo>
                  <a:pt x="817274" y="485775"/>
                  <a:pt x="920322" y="528637"/>
                  <a:pt x="998496" y="560785"/>
                </a:cubicBezTo>
                <a:cubicBezTo>
                  <a:pt x="1062457" y="589360"/>
                  <a:pt x="1126417" y="596503"/>
                  <a:pt x="1211698" y="560785"/>
                </a:cubicBezTo>
                <a:cubicBezTo>
                  <a:pt x="1133524" y="539354"/>
                  <a:pt x="1073117" y="521494"/>
                  <a:pt x="1012709" y="507206"/>
                </a:cubicBezTo>
                <a:cubicBezTo>
                  <a:pt x="962962" y="496491"/>
                  <a:pt x="934535" y="471488"/>
                  <a:pt x="938089" y="417909"/>
                </a:cubicBezTo>
                <a:cubicBezTo>
                  <a:pt x="938089" y="389334"/>
                  <a:pt x="927429" y="350044"/>
                  <a:pt x="962962" y="335757"/>
                </a:cubicBezTo>
                <a:cubicBezTo>
                  <a:pt x="991389" y="321469"/>
                  <a:pt x="1030476" y="335757"/>
                  <a:pt x="1044690" y="360759"/>
                </a:cubicBezTo>
                <a:cubicBezTo>
                  <a:pt x="1062457" y="407194"/>
                  <a:pt x="1080223" y="450056"/>
                  <a:pt x="1140631" y="453629"/>
                </a:cubicBezTo>
                <a:cubicBezTo>
                  <a:pt x="1222358" y="460771"/>
                  <a:pt x="1176164" y="432197"/>
                  <a:pt x="1161951" y="396478"/>
                </a:cubicBezTo>
                <a:cubicBezTo>
                  <a:pt x="1147737" y="357188"/>
                  <a:pt x="1190378" y="346472"/>
                  <a:pt x="1218805" y="353615"/>
                </a:cubicBezTo>
                <a:cubicBezTo>
                  <a:pt x="1325406" y="385763"/>
                  <a:pt x="1435560" y="328613"/>
                  <a:pt x="1545714" y="375047"/>
                </a:cubicBezTo>
                <a:cubicBezTo>
                  <a:pt x="1517288" y="260747"/>
                  <a:pt x="1456880" y="210741"/>
                  <a:pt x="1328959" y="192881"/>
                </a:cubicBezTo>
                <a:cubicBezTo>
                  <a:pt x="1282765" y="189310"/>
                  <a:pt x="1233018" y="196453"/>
                  <a:pt x="1190378" y="164306"/>
                </a:cubicBezTo>
                <a:cubicBezTo>
                  <a:pt x="1165504" y="146447"/>
                  <a:pt x="1140631" y="125016"/>
                  <a:pt x="1158398" y="89297"/>
                </a:cubicBezTo>
                <a:cubicBezTo>
                  <a:pt x="1169058" y="64294"/>
                  <a:pt x="1197484" y="64294"/>
                  <a:pt x="1222358" y="71437"/>
                </a:cubicBezTo>
                <a:cubicBezTo>
                  <a:pt x="1325406" y="110728"/>
                  <a:pt x="1435560" y="121444"/>
                  <a:pt x="1542161" y="135731"/>
                </a:cubicBezTo>
                <a:cubicBezTo>
                  <a:pt x="1559928" y="139303"/>
                  <a:pt x="1577695" y="146447"/>
                  <a:pt x="1595462" y="110728"/>
                </a:cubicBezTo>
                <a:cubicBezTo>
                  <a:pt x="1471094" y="78581"/>
                  <a:pt x="1350279" y="35719"/>
                  <a:pt x="1225911" y="0"/>
                </a:cubicBezTo>
                <a:close/>
              </a:path>
            </a:pathLst>
          </a:custGeom>
        </p:spPr>
      </p:pic>
      <p:pic>
        <p:nvPicPr>
          <p:cNvPr id="7" name="Picture 6" descr="A graphic of money and credit cards&#10;&#10;AI-generated content may be incorrect.">
            <a:extLst>
              <a:ext uri="{FF2B5EF4-FFF2-40B4-BE49-F238E27FC236}">
                <a16:creationId xmlns:a16="http://schemas.microsoft.com/office/drawing/2014/main" id="{30910865-DD6A-3F91-F0BB-A25221E91CD9}"/>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6428" r="25809" b="1"/>
          <a:stretch>
            <a:fillRect/>
          </a:stretch>
        </p:blipFill>
        <p:spPr>
          <a:xfrm>
            <a:off x="9082588" y="-3"/>
            <a:ext cx="3109415" cy="3694372"/>
          </a:xfrm>
          <a:prstGeom prst="rect">
            <a:avLst/>
          </a:prstGeom>
        </p:spPr>
      </p:pic>
      <p:pic>
        <p:nvPicPr>
          <p:cNvPr id="5" name="Picture 4" descr="A computer screen with text&#10;&#10;AI-generated content may be incorrect.">
            <a:extLst>
              <a:ext uri="{FF2B5EF4-FFF2-40B4-BE49-F238E27FC236}">
                <a16:creationId xmlns:a16="http://schemas.microsoft.com/office/drawing/2014/main" id="{949931D3-7431-95EF-47D4-68AB03767B4A}"/>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7821" r="5676" b="-1"/>
          <a:stretch>
            <a:fillRect/>
          </a:stretch>
        </p:blipFill>
        <p:spPr>
          <a:xfrm>
            <a:off x="4726725" y="3802960"/>
            <a:ext cx="4228282" cy="3055043"/>
          </a:xfrm>
          <a:custGeom>
            <a:avLst/>
            <a:gdLst/>
            <a:ahLst/>
            <a:cxnLst/>
            <a:rect l="l" t="t" r="r" b="b"/>
            <a:pathLst>
              <a:path w="4228282" h="3055043">
                <a:moveTo>
                  <a:pt x="638975" y="0"/>
                </a:moveTo>
                <a:lnTo>
                  <a:pt x="4228282" y="0"/>
                </a:lnTo>
                <a:lnTo>
                  <a:pt x="4228282"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pic>
        <p:nvPicPr>
          <p:cNvPr id="11" name="Picture 10" descr="A computer screen with a screen showing the word accessibility&#10;&#10;AI-generated content may be incorrect.">
            <a:extLst>
              <a:ext uri="{FF2B5EF4-FFF2-40B4-BE49-F238E27FC236}">
                <a16:creationId xmlns:a16="http://schemas.microsoft.com/office/drawing/2014/main" id="{96FA14E4-1AD8-25EE-571C-3B31EBD21CF9}"/>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15976" r="14049" b="-2"/>
          <a:stretch>
            <a:fillRect/>
          </a:stretch>
        </p:blipFill>
        <p:spPr>
          <a:xfrm>
            <a:off x="9082585" y="3802960"/>
            <a:ext cx="3109415" cy="3055043"/>
          </a:xfrm>
          <a:prstGeom prst="rect">
            <a:avLst/>
          </a:prstGeom>
        </p:spPr>
      </p:pic>
      <p:sp>
        <p:nvSpPr>
          <p:cNvPr id="8" name="TextBox 7">
            <a:extLst>
              <a:ext uri="{FF2B5EF4-FFF2-40B4-BE49-F238E27FC236}">
                <a16:creationId xmlns:a16="http://schemas.microsoft.com/office/drawing/2014/main" id="{B27383C5-222D-BDC9-1095-913A515AF29A}"/>
              </a:ext>
            </a:extLst>
          </p:cNvPr>
          <p:cNvSpPr txBox="1"/>
          <p:nvPr/>
        </p:nvSpPr>
        <p:spPr>
          <a:xfrm>
            <a:off x="9602833" y="3494314"/>
            <a:ext cx="258917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technofaq.org/posts/2020/10/important-things-to-look-for-on-betting-site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705035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AD96FDFD-4E42-4A06-B8B5-768A1DB9C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1E1D95-5BAF-FB45-1419-55D83724FC1E}"/>
              </a:ext>
            </a:extLst>
          </p:cNvPr>
          <p:cNvSpPr>
            <a:spLocks noGrp="1"/>
          </p:cNvSpPr>
          <p:nvPr>
            <p:ph type="title"/>
          </p:nvPr>
        </p:nvSpPr>
        <p:spPr>
          <a:xfrm>
            <a:off x="971368" y="371719"/>
            <a:ext cx="6125964" cy="1906863"/>
          </a:xfrm>
        </p:spPr>
        <p:txBody>
          <a:bodyPr vert="horz" lIns="91440" tIns="45720" rIns="91440" bIns="45720" rtlCol="0" anchor="b">
            <a:normAutofit/>
          </a:bodyPr>
          <a:lstStyle/>
          <a:p>
            <a:r>
              <a:rPr lang="en-US" b="1" kern="1200" dirty="0">
                <a:latin typeface="+mj-lt"/>
                <a:ea typeface="+mj-ea"/>
                <a:cs typeface="+mj-cs"/>
              </a:rPr>
              <a:t>Data Collection Methods</a:t>
            </a:r>
            <a:endParaRPr lang="en-US" kern="1200" dirty="0">
              <a:latin typeface="+mj-lt"/>
              <a:ea typeface="+mj-ea"/>
              <a:cs typeface="+mj-cs"/>
            </a:endParaRPr>
          </a:p>
        </p:txBody>
      </p:sp>
      <p:sp>
        <p:nvSpPr>
          <p:cNvPr id="3" name="Content Placeholder 2">
            <a:extLst>
              <a:ext uri="{FF2B5EF4-FFF2-40B4-BE49-F238E27FC236}">
                <a16:creationId xmlns:a16="http://schemas.microsoft.com/office/drawing/2014/main" id="{1880B750-D05F-3DFA-C000-9FE4FBCB8677}"/>
              </a:ext>
            </a:extLst>
          </p:cNvPr>
          <p:cNvSpPr>
            <a:spLocks noGrp="1"/>
          </p:cNvSpPr>
          <p:nvPr>
            <p:ph idx="1"/>
          </p:nvPr>
        </p:nvSpPr>
        <p:spPr>
          <a:xfrm>
            <a:off x="971368" y="2711395"/>
            <a:ext cx="4114801" cy="3465568"/>
          </a:xfrm>
        </p:spPr>
        <p:txBody>
          <a:bodyPr vert="horz" lIns="91440" tIns="45720" rIns="91440" bIns="45720" rtlCol="0">
            <a:normAutofit/>
          </a:bodyPr>
          <a:lstStyle/>
          <a:p>
            <a:pPr marL="0" indent="0">
              <a:buNone/>
            </a:pPr>
            <a:r>
              <a:rPr lang="en-US" sz="2000" kern="1200">
                <a:latin typeface="+mn-lt"/>
                <a:ea typeface="+mn-ea"/>
                <a:cs typeface="+mn-cs"/>
              </a:rPr>
              <a:t>Data is gathered via surveys, interviews, and analytics to shape features and user experience.</a:t>
            </a:r>
          </a:p>
        </p:txBody>
      </p:sp>
      <p:pic>
        <p:nvPicPr>
          <p:cNvPr id="11" name="Picture 10" descr="A cover of a book&#10;&#10;AI-generated content may be incorrect.">
            <a:extLst>
              <a:ext uri="{FF2B5EF4-FFF2-40B4-BE49-F238E27FC236}">
                <a16:creationId xmlns:a16="http://schemas.microsoft.com/office/drawing/2014/main" id="{629C7EAA-F0FC-E3F8-BBC0-D206F603D1C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3" b="36224"/>
          <a:stretch>
            <a:fillRect/>
          </a:stretch>
        </p:blipFill>
        <p:spPr>
          <a:xfrm>
            <a:off x="8452968" y="3681465"/>
            <a:ext cx="3747932" cy="3176541"/>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pic>
        <p:nvPicPr>
          <p:cNvPr id="7" name="Picture 6" descr="A person's hands writing on a piece of paper&#10;&#10;AI-generated content may be incorrect.">
            <a:extLst>
              <a:ext uri="{FF2B5EF4-FFF2-40B4-BE49-F238E27FC236}">
                <a16:creationId xmlns:a16="http://schemas.microsoft.com/office/drawing/2014/main" id="{B86DCB19-3934-63F9-9308-906A43BB7F0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9876" r="50330" b="2"/>
          <a:stretch>
            <a:fillRect/>
          </a:stretch>
        </p:blipFill>
        <p:spPr>
          <a:xfrm>
            <a:off x="5398276" y="2457970"/>
            <a:ext cx="3458367" cy="3476265"/>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p:spPr>
      </p:pic>
      <p:pic>
        <p:nvPicPr>
          <p:cNvPr id="5" name="Picture 4" descr="A person using a computer&#10;&#10;AI-generated content may be incorrect.">
            <a:extLst>
              <a:ext uri="{FF2B5EF4-FFF2-40B4-BE49-F238E27FC236}">
                <a16:creationId xmlns:a16="http://schemas.microsoft.com/office/drawing/2014/main" id="{03B55B3D-7421-3244-C532-E92925EBDA47}"/>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15823" r="1" b="1"/>
          <a:stretch>
            <a:fillRect/>
          </a:stretch>
        </p:blipFill>
        <p:spPr>
          <a:xfrm>
            <a:off x="7621024" y="-5"/>
            <a:ext cx="4579876" cy="3536502"/>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sp>
        <p:nvSpPr>
          <p:cNvPr id="8" name="TextBox 7">
            <a:extLst>
              <a:ext uri="{FF2B5EF4-FFF2-40B4-BE49-F238E27FC236}">
                <a16:creationId xmlns:a16="http://schemas.microsoft.com/office/drawing/2014/main" id="{3F6A7C11-2E6A-85F3-AF8A-F83ECD66D685}"/>
              </a:ext>
            </a:extLst>
          </p:cNvPr>
          <p:cNvSpPr txBox="1"/>
          <p:nvPr/>
        </p:nvSpPr>
        <p:spPr>
          <a:xfrm>
            <a:off x="9602830" y="6870700"/>
            <a:ext cx="258917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ww.enago.com/academy/how-to-gather-information-for-research-smartl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13" name="TextBox 12">
            <a:extLst>
              <a:ext uri="{FF2B5EF4-FFF2-40B4-BE49-F238E27FC236}">
                <a16:creationId xmlns:a16="http://schemas.microsoft.com/office/drawing/2014/main" id="{C8217EBA-BBA8-AE2C-A0D5-C7DB7C13C1DE}"/>
              </a:ext>
            </a:extLst>
          </p:cNvPr>
          <p:cNvSpPr txBox="1"/>
          <p:nvPr/>
        </p:nvSpPr>
        <p:spPr>
          <a:xfrm>
            <a:off x="7292706" y="6870700"/>
            <a:ext cx="22974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link.springer.com/article/10.1007/s41233-024-00070-1">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7430812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D96FDFD-4E42-4A06-B8B5-768A1DB9C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BDE5A6-B424-B832-2409-4C224113D687}"/>
              </a:ext>
            </a:extLst>
          </p:cNvPr>
          <p:cNvSpPr>
            <a:spLocks noGrp="1"/>
          </p:cNvSpPr>
          <p:nvPr>
            <p:ph type="title"/>
          </p:nvPr>
        </p:nvSpPr>
        <p:spPr>
          <a:xfrm>
            <a:off x="971368" y="371719"/>
            <a:ext cx="6125964" cy="1906863"/>
          </a:xfrm>
        </p:spPr>
        <p:txBody>
          <a:bodyPr anchor="b">
            <a:normAutofit/>
          </a:bodyPr>
          <a:lstStyle/>
          <a:p>
            <a:r>
              <a:rPr lang="en-GB" b="1"/>
              <a:t>Resources and Planning</a:t>
            </a:r>
            <a:endParaRPr lang="en-GB"/>
          </a:p>
        </p:txBody>
      </p:sp>
      <p:sp>
        <p:nvSpPr>
          <p:cNvPr id="3" name="Content Placeholder 2">
            <a:extLst>
              <a:ext uri="{FF2B5EF4-FFF2-40B4-BE49-F238E27FC236}">
                <a16:creationId xmlns:a16="http://schemas.microsoft.com/office/drawing/2014/main" id="{D035423A-0BEA-F8DE-F1C6-7F7EA8465FD1}"/>
              </a:ext>
            </a:extLst>
          </p:cNvPr>
          <p:cNvSpPr>
            <a:spLocks noGrp="1"/>
          </p:cNvSpPr>
          <p:nvPr>
            <p:ph idx="1"/>
          </p:nvPr>
        </p:nvSpPr>
        <p:spPr>
          <a:xfrm>
            <a:off x="971368" y="2711395"/>
            <a:ext cx="4114801" cy="3465568"/>
          </a:xfrm>
        </p:spPr>
        <p:txBody>
          <a:bodyPr>
            <a:normAutofit/>
          </a:bodyPr>
          <a:lstStyle/>
          <a:p>
            <a:pPr marL="0" indent="0">
              <a:buNone/>
            </a:pPr>
            <a:r>
              <a:rPr lang="en-GB" sz="2000" dirty="0"/>
              <a:t>Building a vacation website requires technical tools hosting, APIs, security, skilled staff developers, designers, content creators, and funding for marketing, licenses, and training, with scope evolving as needs arise.</a:t>
            </a:r>
          </a:p>
        </p:txBody>
      </p:sp>
      <p:pic>
        <p:nvPicPr>
          <p:cNvPr id="5" name="Picture 4" descr="Office items on a table">
            <a:extLst>
              <a:ext uri="{FF2B5EF4-FFF2-40B4-BE49-F238E27FC236}">
                <a16:creationId xmlns:a16="http://schemas.microsoft.com/office/drawing/2014/main" id="{2A07EA83-738C-FC84-DCAA-9AE303A39710}"/>
              </a:ext>
            </a:extLst>
          </p:cNvPr>
          <p:cNvPicPr>
            <a:picLocks noChangeAspect="1"/>
          </p:cNvPicPr>
          <p:nvPr/>
        </p:nvPicPr>
        <p:blipFill>
          <a:blip r:embed="rId2"/>
          <a:srcRect l="10122" r="794" b="-3"/>
          <a:stretch>
            <a:fillRect/>
          </a:stretch>
        </p:blipFill>
        <p:spPr>
          <a:xfrm>
            <a:off x="8452968" y="3681465"/>
            <a:ext cx="3747932" cy="3176541"/>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pic>
        <p:nvPicPr>
          <p:cNvPr id="6" name="Picture 5" descr="A hands typing on a keyboard&#10;&#10;AI-generated content may be incorrect.">
            <a:extLst>
              <a:ext uri="{FF2B5EF4-FFF2-40B4-BE49-F238E27FC236}">
                <a16:creationId xmlns:a16="http://schemas.microsoft.com/office/drawing/2014/main" id="{E454D15A-6466-829F-2C37-B06895CD6FE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0006" r="24034"/>
          <a:stretch>
            <a:fillRect/>
          </a:stretch>
        </p:blipFill>
        <p:spPr>
          <a:xfrm>
            <a:off x="5398276" y="2457970"/>
            <a:ext cx="3458367" cy="3476265"/>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p:spPr>
      </p:pic>
      <p:pic>
        <p:nvPicPr>
          <p:cNvPr id="10" name="Picture 9" descr="A person touching a digital screen&#10;&#10;AI-generated content may be incorrect.">
            <a:extLst>
              <a:ext uri="{FF2B5EF4-FFF2-40B4-BE49-F238E27FC236}">
                <a16:creationId xmlns:a16="http://schemas.microsoft.com/office/drawing/2014/main" id="{BC6BFE2D-F985-E28B-BEE9-A994814E2AE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2353" r="4115" b="-3"/>
          <a:stretch>
            <a:fillRect/>
          </a:stretch>
        </p:blipFill>
        <p:spPr>
          <a:xfrm>
            <a:off x="7621024" y="-5"/>
            <a:ext cx="4579876" cy="3536502"/>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spTree>
    <p:extLst>
      <p:ext uri="{BB962C8B-B14F-4D97-AF65-F5344CB8AC3E}">
        <p14:creationId xmlns:p14="http://schemas.microsoft.com/office/powerpoint/2010/main" val="40561926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at the meeting desk">
            <a:extLst>
              <a:ext uri="{FF2B5EF4-FFF2-40B4-BE49-F238E27FC236}">
                <a16:creationId xmlns:a16="http://schemas.microsoft.com/office/drawing/2014/main" id="{58AC4D6E-DC37-61EC-FE46-ACCF29D61D57}"/>
              </a:ext>
            </a:extLst>
          </p:cNvPr>
          <p:cNvPicPr>
            <a:picLocks noChangeAspect="1"/>
          </p:cNvPicPr>
          <p:nvPr/>
        </p:nvPicPr>
        <p:blipFill>
          <a:blip r:embed="rId2"/>
          <a:srcRect t="11813" r="-2" b="6338"/>
          <a:stretch>
            <a:fillRect/>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7" name="Picture 6" descr="A screenshot of a computer&#10;&#10;AI-generated content may be incorrect.">
            <a:extLst>
              <a:ext uri="{FF2B5EF4-FFF2-40B4-BE49-F238E27FC236}">
                <a16:creationId xmlns:a16="http://schemas.microsoft.com/office/drawing/2014/main" id="{84442D89-7354-CFCD-7E90-2106C38296CB}"/>
              </a:ext>
            </a:extLst>
          </p:cNvPr>
          <p:cNvPicPr>
            <a:picLocks noChangeAspect="1"/>
          </p:cNvPicPr>
          <p:nvPr/>
        </p:nvPicPr>
        <p:blipFill>
          <a:blip r:embed="rId3"/>
          <a:srcRect r="-2" b="11885"/>
          <a:stretch>
            <a:fillRect/>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28" name="Freeform: Shape 27">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0" name="Freeform: Shape 29">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804F82B-C4E7-B27A-DF80-EA8BF219CFC4}"/>
              </a:ext>
            </a:extLst>
          </p:cNvPr>
          <p:cNvSpPr>
            <a:spLocks noGrp="1"/>
          </p:cNvSpPr>
          <p:nvPr>
            <p:ph type="title"/>
          </p:nvPr>
        </p:nvSpPr>
        <p:spPr>
          <a:xfrm>
            <a:off x="448056" y="859536"/>
            <a:ext cx="4832802" cy="1243584"/>
          </a:xfrm>
        </p:spPr>
        <p:txBody>
          <a:bodyPr>
            <a:normAutofit/>
          </a:bodyPr>
          <a:lstStyle/>
          <a:p>
            <a:r>
              <a:rPr lang="en-GB" sz="3400" b="1"/>
              <a:t>Project Timeline</a:t>
            </a:r>
            <a:endParaRPr lang="en-GB" sz="3400"/>
          </a:p>
        </p:txBody>
      </p:sp>
      <p:sp>
        <p:nvSpPr>
          <p:cNvPr id="32" name="Rectangle 31">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34" name="Rectangle 33">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6" name="Rectangle 35">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AEDD438D-8633-74EE-508F-56671126EA69}"/>
              </a:ext>
            </a:extLst>
          </p:cNvPr>
          <p:cNvSpPr>
            <a:spLocks noGrp="1"/>
          </p:cNvSpPr>
          <p:nvPr>
            <p:ph idx="1"/>
          </p:nvPr>
        </p:nvSpPr>
        <p:spPr>
          <a:xfrm>
            <a:off x="448056" y="2512611"/>
            <a:ext cx="4832803" cy="3664351"/>
          </a:xfrm>
        </p:spPr>
        <p:txBody>
          <a:bodyPr>
            <a:normAutofit/>
          </a:bodyPr>
          <a:lstStyle/>
          <a:p>
            <a:pPr marL="0" indent="0">
              <a:buNone/>
            </a:pPr>
            <a:r>
              <a:rPr lang="en-GB" sz="2000" dirty="0"/>
              <a:t>The project starts with planning target users, features, and compliance, followed by design, development, testing, soft launch, and post-launch support, with key milestones including wireframes, prototype, and GDPR approval.</a:t>
            </a:r>
          </a:p>
        </p:txBody>
      </p:sp>
    </p:spTree>
    <p:extLst>
      <p:ext uri="{BB962C8B-B14F-4D97-AF65-F5344CB8AC3E}">
        <p14:creationId xmlns:p14="http://schemas.microsoft.com/office/powerpoint/2010/main" val="3009924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each with a small island in the background&#10;&#10;AI-generated content may be incorrect.">
            <a:extLst>
              <a:ext uri="{FF2B5EF4-FFF2-40B4-BE49-F238E27FC236}">
                <a16:creationId xmlns:a16="http://schemas.microsoft.com/office/drawing/2014/main" id="{402A59F5-AF8F-6BBA-18A4-50237190316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5533" b="2"/>
          <a:stretch>
            <a:fillRect/>
          </a:stretch>
        </p:blipFill>
        <p:spPr>
          <a:xfrm>
            <a:off x="1" y="10"/>
            <a:ext cx="9669642" cy="6857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BA1CB53-A58C-5DBA-DA84-435ED9CD5DB6}"/>
              </a:ext>
            </a:extLst>
          </p:cNvPr>
          <p:cNvSpPr>
            <a:spLocks noGrp="1"/>
          </p:cNvSpPr>
          <p:nvPr>
            <p:ph type="title"/>
          </p:nvPr>
        </p:nvSpPr>
        <p:spPr>
          <a:xfrm>
            <a:off x="7531610" y="365125"/>
            <a:ext cx="3822189" cy="1899912"/>
          </a:xfrm>
        </p:spPr>
        <p:txBody>
          <a:bodyPr>
            <a:normAutofit/>
          </a:bodyPr>
          <a:lstStyle/>
          <a:p>
            <a:r>
              <a:rPr lang="en-GB" sz="4000" dirty="0"/>
              <a:t>CONCLUSION</a:t>
            </a:r>
          </a:p>
        </p:txBody>
      </p:sp>
      <p:sp>
        <p:nvSpPr>
          <p:cNvPr id="3" name="Content Placeholder 2">
            <a:extLst>
              <a:ext uri="{FF2B5EF4-FFF2-40B4-BE49-F238E27FC236}">
                <a16:creationId xmlns:a16="http://schemas.microsoft.com/office/drawing/2014/main" id="{8E9DB9D3-6825-E402-A798-EC31D21A3C23}"/>
              </a:ext>
            </a:extLst>
          </p:cNvPr>
          <p:cNvSpPr>
            <a:spLocks noGrp="1"/>
          </p:cNvSpPr>
          <p:nvPr>
            <p:ph idx="1"/>
          </p:nvPr>
        </p:nvSpPr>
        <p:spPr>
          <a:xfrm>
            <a:off x="7531610" y="2434201"/>
            <a:ext cx="3822189" cy="3742762"/>
          </a:xfrm>
        </p:spPr>
        <p:txBody>
          <a:bodyPr>
            <a:normAutofit/>
          </a:bodyPr>
          <a:lstStyle/>
          <a:p>
            <a:pPr marL="0" indent="0" algn="just">
              <a:buNone/>
            </a:pPr>
            <a:r>
              <a:rPr lang="en-GB" sz="2000" dirty="0"/>
              <a:t>This project develops a web tool for </a:t>
            </a:r>
            <a:r>
              <a:rPr lang="en-GB" sz="2000" dirty="0" err="1"/>
              <a:t>travelers</a:t>
            </a:r>
            <a:r>
              <a:rPr lang="en-GB" sz="2000" dirty="0"/>
              <a:t> with disabilities and pet owners, addressing gaps in current travel planning systems. By combining research, inclusive design, and testing, it aims to offer an intuitive platform for planning and booking accessible, pet-friendly trips worldwide.</a:t>
            </a:r>
          </a:p>
        </p:txBody>
      </p:sp>
    </p:spTree>
    <p:extLst>
      <p:ext uri="{BB962C8B-B14F-4D97-AF65-F5344CB8AC3E}">
        <p14:creationId xmlns:p14="http://schemas.microsoft.com/office/powerpoint/2010/main" val="3130427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halkboard with a word on it next to a pair of books&#10;&#10;AI-generated content may be incorrect.">
            <a:extLst>
              <a:ext uri="{FF2B5EF4-FFF2-40B4-BE49-F238E27FC236}">
                <a16:creationId xmlns:a16="http://schemas.microsoft.com/office/drawing/2014/main" id="{BDF969A2-E30E-1955-CEF5-E12E4E97BA0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7294"/>
          <a:stretch>
            <a:fillRect/>
          </a:stretch>
        </p:blipFill>
        <p:spPr>
          <a:xfrm>
            <a:off x="1" y="10"/>
            <a:ext cx="9669642" cy="6857990"/>
          </a:xfrm>
          <a:prstGeom prst="rect">
            <a:avLst/>
          </a:prstGeom>
        </p:spPr>
      </p:pic>
      <p:sp>
        <p:nvSpPr>
          <p:cNvPr id="16" name="Rectangle 1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979D8C-FC4E-6DD2-DEAD-BFF44535FF53}"/>
              </a:ext>
            </a:extLst>
          </p:cNvPr>
          <p:cNvSpPr>
            <a:spLocks noGrp="1"/>
          </p:cNvSpPr>
          <p:nvPr>
            <p:ph type="title"/>
          </p:nvPr>
        </p:nvSpPr>
        <p:spPr>
          <a:xfrm>
            <a:off x="7531610" y="365125"/>
            <a:ext cx="3822189" cy="1899912"/>
          </a:xfrm>
        </p:spPr>
        <p:txBody>
          <a:bodyPr>
            <a:normAutofit/>
          </a:bodyPr>
          <a:lstStyle/>
          <a:p>
            <a:r>
              <a:rPr lang="en-GB" sz="3700" dirty="0"/>
              <a:t>			REFERENCES</a:t>
            </a:r>
          </a:p>
        </p:txBody>
      </p:sp>
      <p:sp>
        <p:nvSpPr>
          <p:cNvPr id="3" name="Content Placeholder 2">
            <a:extLst>
              <a:ext uri="{FF2B5EF4-FFF2-40B4-BE49-F238E27FC236}">
                <a16:creationId xmlns:a16="http://schemas.microsoft.com/office/drawing/2014/main" id="{6BA2C8D0-AEE5-C440-F502-65713C3D5B04}"/>
              </a:ext>
            </a:extLst>
          </p:cNvPr>
          <p:cNvSpPr>
            <a:spLocks noGrp="1"/>
          </p:cNvSpPr>
          <p:nvPr>
            <p:ph idx="1"/>
          </p:nvPr>
        </p:nvSpPr>
        <p:spPr>
          <a:xfrm>
            <a:off x="7531610" y="2434201"/>
            <a:ext cx="3822189" cy="3742762"/>
          </a:xfrm>
        </p:spPr>
        <p:txBody>
          <a:bodyPr>
            <a:normAutofit/>
          </a:bodyPr>
          <a:lstStyle/>
          <a:p>
            <a:pPr marL="0" indent="0">
              <a:buNone/>
            </a:pPr>
            <a:r>
              <a:rPr lang="en-GB" sz="1400"/>
              <a:t>[1] E. Özcan, Z. Güçhan Topcu, and H. Arasli, “Determinants of Travel Participation and Experiences of Wheelchair Users Traveling to the Bodrum Region: A Qualitative Study,” </a:t>
            </a:r>
            <a:r>
              <a:rPr lang="en-GB" sz="1400" i="1"/>
              <a:t>International Journal of Environmental Research and Public Health</a:t>
            </a:r>
            <a:r>
              <a:rPr lang="en-GB" sz="1400"/>
              <a:t>, vol. 18, no. 5, Feb. 2021, doi: https://doi.org/10.3390/ijerph18052218 </a:t>
            </a:r>
          </a:p>
          <a:p>
            <a:pPr marL="0" indent="0">
              <a:buNone/>
            </a:pPr>
            <a:endParaRPr lang="en-GB" sz="1400"/>
          </a:p>
          <a:p>
            <a:pPr marL="0" indent="0">
              <a:buNone/>
            </a:pPr>
            <a:r>
              <a:rPr lang="en-GB" sz="1400"/>
              <a:t>[2] Travel Industry Economics,” </a:t>
            </a:r>
            <a:r>
              <a:rPr lang="en-GB" sz="1400" i="1"/>
              <a:t>Google Books</a:t>
            </a:r>
            <a:r>
              <a:rPr lang="en-GB" sz="1400"/>
              <a:t>, 2021. https://books.google.co.uk/books?hl=en&amp;lr=&amp;id=92AuEAAAQBAJ&amp;oi=fnd&amp;pg=PR8&amp;dq=What+are+the+aspects+of+economic+travelling+and+how+other+businesses+are+trying+to+capture+the+revenue (accessed Jul. 25, 2025) .</a:t>
            </a:r>
          </a:p>
          <a:p>
            <a:pPr marL="0" indent="0">
              <a:buNone/>
            </a:pPr>
            <a:endParaRPr lang="en-GB" sz="1400"/>
          </a:p>
          <a:p>
            <a:pPr marL="0" indent="0">
              <a:buNone/>
            </a:pPr>
            <a:endParaRPr lang="en-GB" sz="1400"/>
          </a:p>
          <a:p>
            <a:endParaRPr lang="en-GB" sz="1400"/>
          </a:p>
        </p:txBody>
      </p:sp>
    </p:spTree>
    <p:extLst>
      <p:ext uri="{BB962C8B-B14F-4D97-AF65-F5344CB8AC3E}">
        <p14:creationId xmlns:p14="http://schemas.microsoft.com/office/powerpoint/2010/main" val="21847376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577</TotalTime>
  <Words>799</Words>
  <Application>Microsoft Office PowerPoint</Application>
  <PresentationFormat>Widescreen</PresentationFormat>
  <Paragraphs>54</Paragraphs>
  <Slides>17</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Aptos</vt:lpstr>
      <vt:lpstr>Aptos Display</vt:lpstr>
      <vt:lpstr>Arial</vt:lpstr>
      <vt:lpstr>Calibri</vt:lpstr>
      <vt:lpstr>Office Theme</vt:lpstr>
      <vt:lpstr>Personalized Travel for Every Ability </vt:lpstr>
      <vt:lpstr>        INTRODUCATION</vt:lpstr>
      <vt:lpstr>FACE PROBLEMS ON HOLIDAYS</vt:lpstr>
      <vt:lpstr>AIM AND OBJECTIVES</vt:lpstr>
      <vt:lpstr>Design of web-based application</vt:lpstr>
      <vt:lpstr>DEVELOPMENT OF WEB-BASED APPLICATION</vt:lpstr>
      <vt:lpstr>FEATURE OF WEBSITE</vt:lpstr>
      <vt:lpstr>Testing and validation</vt:lpstr>
      <vt:lpstr>Documentation and maintenance</vt:lpstr>
      <vt:lpstr>Methodology</vt:lpstr>
      <vt:lpstr>Project Design  </vt:lpstr>
      <vt:lpstr>Tools and Techniques</vt:lpstr>
      <vt:lpstr>Data Collection Methods</vt:lpstr>
      <vt:lpstr>Resources and Planning</vt:lpstr>
      <vt:lpstr>Project Timeline</vt:lpstr>
      <vt:lpstr>CONCLUSION</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toqeer shah</dc:creator>
  <cp:lastModifiedBy>toqeer shah</cp:lastModifiedBy>
  <cp:revision>43</cp:revision>
  <dcterms:created xsi:type="dcterms:W3CDTF">2025-09-16T10:00:55Z</dcterms:created>
  <dcterms:modified xsi:type="dcterms:W3CDTF">2025-10-02T13:33:46Z</dcterms:modified>
</cp:coreProperties>
</file>