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525A7A-5781-6E68-13BB-3A065DBF30B8}" v="1" dt="2025-06-08T01:55:54.336"/>
    <p1510:client id="{C87F7EFE-D356-9AC2-2C89-D1CE8F9EB76A}" v="46" dt="2025-06-09T22:20:41.508"/>
    <p1510:client id="{D939857F-6567-5867-2BA7-2D246C54B633}" v="2" dt="2025-06-09T22:14:14.368"/>
    <p1510:client id="{DC945C46-9CBC-B187-AE8B-7B93D1A48539}" v="31" dt="2025-06-09T21:01:33.743"/>
    <p1510:client id="{F52D48CD-2704-8F15-8E1F-76047E740F6A}" v="169" dt="2025-06-09T21:49:04.0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slide" Target="slides/slide2.xml" Id="rId3" /><Relationship Type="http://schemas.openxmlformats.org/officeDocument/2006/relationships/theme" Target="theme/theme1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viewProps" Target="viewProps.xml" Id="rId20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microsoft.com/office/2015/10/relationships/revisionInfo" Target="revisionInfo.xml" Id="rId24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slide" Target="slides/slide9.xml" Id="rId10" /><Relationship Type="http://schemas.openxmlformats.org/officeDocument/2006/relationships/presProps" Target="presProps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tableStyles" Target="tableStyles.xml" Id="rId22" 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390CF-B527-49D0-80FC-7A2827AB917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E91C9-5E13-45F9-BE26-2F10BE9826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Government AI policies and regulations influence technology adoption timelines and compliance costs.</a:t>
          </a:r>
        </a:p>
      </dgm:t>
    </dgm:pt>
    <dgm:pt modelId="{72E08CFA-0F17-4BD9-BBCF-D55131938B37}" type="parTrans" cxnId="{4E35ED04-E422-4E15-87C9-C25CD48DDAB5}">
      <dgm:prSet/>
      <dgm:spPr/>
      <dgm:t>
        <a:bodyPr/>
        <a:lstStyle/>
        <a:p>
          <a:endParaRPr lang="en-US"/>
        </a:p>
      </dgm:t>
    </dgm:pt>
    <dgm:pt modelId="{F88930CD-4CB4-4C64-B352-213E2DD6FD33}" type="sibTrans" cxnId="{4E35ED04-E422-4E15-87C9-C25CD48DDAB5}">
      <dgm:prSet/>
      <dgm:spPr/>
      <dgm:t>
        <a:bodyPr/>
        <a:lstStyle/>
        <a:p>
          <a:endParaRPr lang="en-US"/>
        </a:p>
      </dgm:t>
    </dgm:pt>
    <dgm:pt modelId="{79BEA768-419F-4E5F-9825-C80B028806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MGM Resorts saves $45 million annually using AI-powered energy management systems (MGM, 2023).</a:t>
          </a:r>
        </a:p>
      </dgm:t>
    </dgm:pt>
    <dgm:pt modelId="{7DF72DD2-63BF-4DA8-B027-CF26EC50A1D2}" type="parTrans" cxnId="{8667CDB8-6235-4E75-B38C-518F20DAE686}">
      <dgm:prSet/>
      <dgm:spPr/>
      <dgm:t>
        <a:bodyPr/>
        <a:lstStyle/>
        <a:p>
          <a:endParaRPr lang="en-US"/>
        </a:p>
      </dgm:t>
    </dgm:pt>
    <dgm:pt modelId="{3AA85F2D-1AAD-47E4-9722-9ACCE910E8D6}" type="sibTrans" cxnId="{8667CDB8-6235-4E75-B38C-518F20DAE686}">
      <dgm:prSet/>
      <dgm:spPr/>
      <dgm:t>
        <a:bodyPr/>
        <a:lstStyle/>
        <a:p>
          <a:endParaRPr lang="en-US"/>
        </a:p>
      </dgm:t>
    </dgm:pt>
    <dgm:pt modelId="{0598A56F-6E79-4FF5-A536-85E108E4399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However, 68% of independent hotels say AI is unaffordable, increasing the risk of market consolidation (AHLA, 2023).</a:t>
          </a:r>
        </a:p>
      </dgm:t>
    </dgm:pt>
    <dgm:pt modelId="{912B3067-4307-4C56-A03A-B30FAF745EF5}" type="parTrans" cxnId="{CE38E02C-2C7F-4EB6-84EA-A8B4EEEC3CBD}">
      <dgm:prSet/>
      <dgm:spPr/>
      <dgm:t>
        <a:bodyPr/>
        <a:lstStyle/>
        <a:p>
          <a:endParaRPr lang="en-US"/>
        </a:p>
      </dgm:t>
    </dgm:pt>
    <dgm:pt modelId="{A752717E-7FF4-4BF2-9594-6713FB66675B}" type="sibTrans" cxnId="{CE38E02C-2C7F-4EB6-84EA-A8B4EEEC3CBD}">
      <dgm:prSet/>
      <dgm:spPr/>
      <dgm:t>
        <a:bodyPr/>
        <a:lstStyle/>
        <a:p>
          <a:endParaRPr lang="en-US"/>
        </a:p>
      </dgm:t>
    </dgm:pt>
    <dgm:pt modelId="{DFA47AB7-0513-446A-B137-B726A40DD3F6}" type="pres">
      <dgm:prSet presAssocID="{5B0390CF-B527-49D0-80FC-7A2827AB9179}" presName="root" presStyleCnt="0">
        <dgm:presLayoutVars>
          <dgm:dir/>
          <dgm:resizeHandles val="exact"/>
        </dgm:presLayoutVars>
      </dgm:prSet>
      <dgm:spPr/>
    </dgm:pt>
    <dgm:pt modelId="{AB5CBAE1-9C7E-4C78-9683-6687A215B8D0}" type="pres">
      <dgm:prSet presAssocID="{825E91C9-5E13-45F9-BE26-2F10BE982698}" presName="compNode" presStyleCnt="0"/>
      <dgm:spPr/>
    </dgm:pt>
    <dgm:pt modelId="{BA5E1736-0F9F-404A-A1C1-8D5D9FE1A96B}" type="pres">
      <dgm:prSet presAssocID="{825E91C9-5E13-45F9-BE26-2F10BE982698}" presName="bgRect" presStyleLbl="bgShp" presStyleIdx="0" presStyleCnt="3"/>
      <dgm:spPr/>
    </dgm:pt>
    <dgm:pt modelId="{B1CB24C0-589F-4FFA-932A-ABC79BDFC60C}" type="pres">
      <dgm:prSet presAssocID="{825E91C9-5E13-45F9-BE26-2F10BE98269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86153F97-F7DC-4A18-B1B4-4F6ADFA8F6F7}" type="pres">
      <dgm:prSet presAssocID="{825E91C9-5E13-45F9-BE26-2F10BE982698}" presName="spaceRect" presStyleCnt="0"/>
      <dgm:spPr/>
    </dgm:pt>
    <dgm:pt modelId="{7D9C37E3-4868-4FCE-B80B-31841DF93C7A}" type="pres">
      <dgm:prSet presAssocID="{825E91C9-5E13-45F9-BE26-2F10BE982698}" presName="parTx" presStyleLbl="revTx" presStyleIdx="0" presStyleCnt="3">
        <dgm:presLayoutVars>
          <dgm:chMax val="0"/>
          <dgm:chPref val="0"/>
        </dgm:presLayoutVars>
      </dgm:prSet>
      <dgm:spPr/>
    </dgm:pt>
    <dgm:pt modelId="{8B6806A3-A302-44DB-80AB-AF56D614995B}" type="pres">
      <dgm:prSet presAssocID="{F88930CD-4CB4-4C64-B352-213E2DD6FD33}" presName="sibTrans" presStyleCnt="0"/>
      <dgm:spPr/>
    </dgm:pt>
    <dgm:pt modelId="{43B54CD9-68BB-4197-B28C-25D9DDFF2217}" type="pres">
      <dgm:prSet presAssocID="{79BEA768-419F-4E5F-9825-C80B028806CA}" presName="compNode" presStyleCnt="0"/>
      <dgm:spPr/>
    </dgm:pt>
    <dgm:pt modelId="{378EAC02-BECE-489B-8D58-F24556A1503A}" type="pres">
      <dgm:prSet presAssocID="{79BEA768-419F-4E5F-9825-C80B028806CA}" presName="bgRect" presStyleLbl="bgShp" presStyleIdx="1" presStyleCnt="3"/>
      <dgm:spPr/>
    </dgm:pt>
    <dgm:pt modelId="{45B7B514-10D8-4CA8-8253-D9BC9CFA21A6}" type="pres">
      <dgm:prSet presAssocID="{79BEA768-419F-4E5F-9825-C80B028806C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49B74949-D836-439B-9D34-C0A4E9840814}" type="pres">
      <dgm:prSet presAssocID="{79BEA768-419F-4E5F-9825-C80B028806CA}" presName="spaceRect" presStyleCnt="0"/>
      <dgm:spPr/>
    </dgm:pt>
    <dgm:pt modelId="{CEFE6DF4-C9C8-48EE-947D-94693AEFB96F}" type="pres">
      <dgm:prSet presAssocID="{79BEA768-419F-4E5F-9825-C80B028806CA}" presName="parTx" presStyleLbl="revTx" presStyleIdx="1" presStyleCnt="3">
        <dgm:presLayoutVars>
          <dgm:chMax val="0"/>
          <dgm:chPref val="0"/>
        </dgm:presLayoutVars>
      </dgm:prSet>
      <dgm:spPr/>
    </dgm:pt>
    <dgm:pt modelId="{75C8F686-A1AC-44B8-8634-E5F373B7644B}" type="pres">
      <dgm:prSet presAssocID="{3AA85F2D-1AAD-47E4-9722-9ACCE910E8D6}" presName="sibTrans" presStyleCnt="0"/>
      <dgm:spPr/>
    </dgm:pt>
    <dgm:pt modelId="{8FA47350-96D8-4A72-85B2-54D433D936B6}" type="pres">
      <dgm:prSet presAssocID="{0598A56F-6E79-4FF5-A536-85E108E4399C}" presName="compNode" presStyleCnt="0"/>
      <dgm:spPr/>
    </dgm:pt>
    <dgm:pt modelId="{65EF8639-E159-4916-8D95-44A5241CB5C3}" type="pres">
      <dgm:prSet presAssocID="{0598A56F-6E79-4FF5-A536-85E108E4399C}" presName="bgRect" presStyleLbl="bgShp" presStyleIdx="2" presStyleCnt="3"/>
      <dgm:spPr/>
    </dgm:pt>
    <dgm:pt modelId="{BE82E984-9520-4DDD-93C0-BF41EE3B6536}" type="pres">
      <dgm:prSet presAssocID="{0598A56F-6E79-4FF5-A536-85E108E4399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0BF7CD6D-4C10-4354-B7E5-7C03D3CD2495}" type="pres">
      <dgm:prSet presAssocID="{0598A56F-6E79-4FF5-A536-85E108E4399C}" presName="spaceRect" presStyleCnt="0"/>
      <dgm:spPr/>
    </dgm:pt>
    <dgm:pt modelId="{F2413A56-64F0-42B6-BF12-96E4E9C72854}" type="pres">
      <dgm:prSet presAssocID="{0598A56F-6E79-4FF5-A536-85E108E4399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E35ED04-E422-4E15-87C9-C25CD48DDAB5}" srcId="{5B0390CF-B527-49D0-80FC-7A2827AB9179}" destId="{825E91C9-5E13-45F9-BE26-2F10BE982698}" srcOrd="0" destOrd="0" parTransId="{72E08CFA-0F17-4BD9-BBCF-D55131938B37}" sibTransId="{F88930CD-4CB4-4C64-B352-213E2DD6FD33}"/>
    <dgm:cxn modelId="{29D6E906-1A3E-4A4E-9D30-4E73712D6041}" type="presOf" srcId="{825E91C9-5E13-45F9-BE26-2F10BE982698}" destId="{7D9C37E3-4868-4FCE-B80B-31841DF93C7A}" srcOrd="0" destOrd="0" presId="urn:microsoft.com/office/officeart/2018/2/layout/IconVerticalSolidList"/>
    <dgm:cxn modelId="{CE38E02C-2C7F-4EB6-84EA-A8B4EEEC3CBD}" srcId="{5B0390CF-B527-49D0-80FC-7A2827AB9179}" destId="{0598A56F-6E79-4FF5-A536-85E108E4399C}" srcOrd="2" destOrd="0" parTransId="{912B3067-4307-4C56-A03A-B30FAF745EF5}" sibTransId="{A752717E-7FF4-4BF2-9594-6713FB66675B}"/>
    <dgm:cxn modelId="{87891E34-0FB2-44BF-A9CE-F1D25473972A}" type="presOf" srcId="{79BEA768-419F-4E5F-9825-C80B028806CA}" destId="{CEFE6DF4-C9C8-48EE-947D-94693AEFB96F}" srcOrd="0" destOrd="0" presId="urn:microsoft.com/office/officeart/2018/2/layout/IconVerticalSolidList"/>
    <dgm:cxn modelId="{78886540-EC12-43F4-9509-428ED0CB7439}" type="presOf" srcId="{5B0390CF-B527-49D0-80FC-7A2827AB9179}" destId="{DFA47AB7-0513-446A-B137-B726A40DD3F6}" srcOrd="0" destOrd="0" presId="urn:microsoft.com/office/officeart/2018/2/layout/IconVerticalSolidList"/>
    <dgm:cxn modelId="{8667CDB8-6235-4E75-B38C-518F20DAE686}" srcId="{5B0390CF-B527-49D0-80FC-7A2827AB9179}" destId="{79BEA768-419F-4E5F-9825-C80B028806CA}" srcOrd="1" destOrd="0" parTransId="{7DF72DD2-63BF-4DA8-B027-CF26EC50A1D2}" sibTransId="{3AA85F2D-1AAD-47E4-9722-9ACCE910E8D6}"/>
    <dgm:cxn modelId="{7804C7D3-1C6A-4B94-B427-4DDE008E840A}" type="presOf" srcId="{0598A56F-6E79-4FF5-A536-85E108E4399C}" destId="{F2413A56-64F0-42B6-BF12-96E4E9C72854}" srcOrd="0" destOrd="0" presId="urn:microsoft.com/office/officeart/2018/2/layout/IconVerticalSolidList"/>
    <dgm:cxn modelId="{1A40A77B-CAAC-47F0-A9BB-8AB64DE8832A}" type="presParOf" srcId="{DFA47AB7-0513-446A-B137-B726A40DD3F6}" destId="{AB5CBAE1-9C7E-4C78-9683-6687A215B8D0}" srcOrd="0" destOrd="0" presId="urn:microsoft.com/office/officeart/2018/2/layout/IconVerticalSolidList"/>
    <dgm:cxn modelId="{CBEC70DD-9134-4BB7-AE0F-F76CFB172FF3}" type="presParOf" srcId="{AB5CBAE1-9C7E-4C78-9683-6687A215B8D0}" destId="{BA5E1736-0F9F-404A-A1C1-8D5D9FE1A96B}" srcOrd="0" destOrd="0" presId="urn:microsoft.com/office/officeart/2018/2/layout/IconVerticalSolidList"/>
    <dgm:cxn modelId="{F257D68A-C18E-4821-A24A-12C8DC05D091}" type="presParOf" srcId="{AB5CBAE1-9C7E-4C78-9683-6687A215B8D0}" destId="{B1CB24C0-589F-4FFA-932A-ABC79BDFC60C}" srcOrd="1" destOrd="0" presId="urn:microsoft.com/office/officeart/2018/2/layout/IconVerticalSolidList"/>
    <dgm:cxn modelId="{8F979AF7-51CB-4A6D-84E4-495B53D00498}" type="presParOf" srcId="{AB5CBAE1-9C7E-4C78-9683-6687A215B8D0}" destId="{86153F97-F7DC-4A18-B1B4-4F6ADFA8F6F7}" srcOrd="2" destOrd="0" presId="urn:microsoft.com/office/officeart/2018/2/layout/IconVerticalSolidList"/>
    <dgm:cxn modelId="{479C9894-8A63-4603-9DC0-01A8CE01EA23}" type="presParOf" srcId="{AB5CBAE1-9C7E-4C78-9683-6687A215B8D0}" destId="{7D9C37E3-4868-4FCE-B80B-31841DF93C7A}" srcOrd="3" destOrd="0" presId="urn:microsoft.com/office/officeart/2018/2/layout/IconVerticalSolidList"/>
    <dgm:cxn modelId="{4451E694-CBA8-4372-A6E3-CC78AA36E53D}" type="presParOf" srcId="{DFA47AB7-0513-446A-B137-B726A40DD3F6}" destId="{8B6806A3-A302-44DB-80AB-AF56D614995B}" srcOrd="1" destOrd="0" presId="urn:microsoft.com/office/officeart/2018/2/layout/IconVerticalSolidList"/>
    <dgm:cxn modelId="{46A4647E-9776-4381-8F3E-BFB83B2134AF}" type="presParOf" srcId="{DFA47AB7-0513-446A-B137-B726A40DD3F6}" destId="{43B54CD9-68BB-4197-B28C-25D9DDFF2217}" srcOrd="2" destOrd="0" presId="urn:microsoft.com/office/officeart/2018/2/layout/IconVerticalSolidList"/>
    <dgm:cxn modelId="{B31C4C18-ADD4-4EC1-B9C0-D6E10FE90364}" type="presParOf" srcId="{43B54CD9-68BB-4197-B28C-25D9DDFF2217}" destId="{378EAC02-BECE-489B-8D58-F24556A1503A}" srcOrd="0" destOrd="0" presId="urn:microsoft.com/office/officeart/2018/2/layout/IconVerticalSolidList"/>
    <dgm:cxn modelId="{CD78D35A-9FAE-4C0A-85DC-D3B6AACA1F61}" type="presParOf" srcId="{43B54CD9-68BB-4197-B28C-25D9DDFF2217}" destId="{45B7B514-10D8-4CA8-8253-D9BC9CFA21A6}" srcOrd="1" destOrd="0" presId="urn:microsoft.com/office/officeart/2018/2/layout/IconVerticalSolidList"/>
    <dgm:cxn modelId="{5812B8E7-00FB-4CBA-84D9-6D2CCB2E3113}" type="presParOf" srcId="{43B54CD9-68BB-4197-B28C-25D9DDFF2217}" destId="{49B74949-D836-439B-9D34-C0A4E9840814}" srcOrd="2" destOrd="0" presId="urn:microsoft.com/office/officeart/2018/2/layout/IconVerticalSolidList"/>
    <dgm:cxn modelId="{B008524A-B401-4330-A362-2E4EAAC014D9}" type="presParOf" srcId="{43B54CD9-68BB-4197-B28C-25D9DDFF2217}" destId="{CEFE6DF4-C9C8-48EE-947D-94693AEFB96F}" srcOrd="3" destOrd="0" presId="urn:microsoft.com/office/officeart/2018/2/layout/IconVerticalSolidList"/>
    <dgm:cxn modelId="{F8762202-AD8F-4060-A2E8-72BAA13AA110}" type="presParOf" srcId="{DFA47AB7-0513-446A-B137-B726A40DD3F6}" destId="{75C8F686-A1AC-44B8-8634-E5F373B7644B}" srcOrd="3" destOrd="0" presId="urn:microsoft.com/office/officeart/2018/2/layout/IconVerticalSolidList"/>
    <dgm:cxn modelId="{AA9CEC48-4C65-4AFA-AC31-300FD4D14B0E}" type="presParOf" srcId="{DFA47AB7-0513-446A-B137-B726A40DD3F6}" destId="{8FA47350-96D8-4A72-85B2-54D433D936B6}" srcOrd="4" destOrd="0" presId="urn:microsoft.com/office/officeart/2018/2/layout/IconVerticalSolidList"/>
    <dgm:cxn modelId="{945F050F-7715-4345-936B-BCBE9223A3A2}" type="presParOf" srcId="{8FA47350-96D8-4A72-85B2-54D433D936B6}" destId="{65EF8639-E159-4916-8D95-44A5241CB5C3}" srcOrd="0" destOrd="0" presId="urn:microsoft.com/office/officeart/2018/2/layout/IconVerticalSolidList"/>
    <dgm:cxn modelId="{96F93D51-2DF3-42B4-8B0C-E170821AC3BB}" type="presParOf" srcId="{8FA47350-96D8-4A72-85B2-54D433D936B6}" destId="{BE82E984-9520-4DDD-93C0-BF41EE3B6536}" srcOrd="1" destOrd="0" presId="urn:microsoft.com/office/officeart/2018/2/layout/IconVerticalSolidList"/>
    <dgm:cxn modelId="{34E2B187-FAE5-43DF-BBD7-32FD7814E82F}" type="presParOf" srcId="{8FA47350-96D8-4A72-85B2-54D433D936B6}" destId="{0BF7CD6D-4C10-4354-B7E5-7C03D3CD2495}" srcOrd="2" destOrd="0" presId="urn:microsoft.com/office/officeart/2018/2/layout/IconVerticalSolidList"/>
    <dgm:cxn modelId="{EBBD729A-55F1-44BC-8595-DFE5BB2113D7}" type="presParOf" srcId="{8FA47350-96D8-4A72-85B2-54D433D936B6}" destId="{F2413A56-64F0-42B6-BF12-96E4E9C728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BB167F-6B0D-4606-AF67-33F53E42D55F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80D597A-2B25-4193-8990-52B6A2E91700}">
      <dgm:prSet/>
      <dgm:spPr/>
      <dgm:t>
        <a:bodyPr/>
        <a:lstStyle/>
        <a:p>
          <a:r>
            <a:rPr lang="en-GB"/>
            <a:t>AI boosts efficiency but cannot replace the emotional intelligence of human staff in hospitality.</a:t>
          </a:r>
          <a:endParaRPr lang="en-US"/>
        </a:p>
      </dgm:t>
    </dgm:pt>
    <dgm:pt modelId="{30C9E548-823A-4011-80B0-A91C262B5930}" type="parTrans" cxnId="{AEA94C0C-74C1-4FB4-983C-152DA8867FA8}">
      <dgm:prSet/>
      <dgm:spPr/>
      <dgm:t>
        <a:bodyPr/>
        <a:lstStyle/>
        <a:p>
          <a:endParaRPr lang="en-US"/>
        </a:p>
      </dgm:t>
    </dgm:pt>
    <dgm:pt modelId="{F6E3C94D-1738-43EB-959E-E0DD1F4F3B47}" type="sibTrans" cxnId="{AEA94C0C-74C1-4FB4-983C-152DA8867FA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213A5861-79B3-4E49-8D04-C82A78D5A82E}">
      <dgm:prSet/>
      <dgm:spPr/>
      <dgm:t>
        <a:bodyPr/>
        <a:lstStyle/>
        <a:p>
          <a:r>
            <a:rPr lang="en-GB"/>
            <a:t>Successful hotels balance technology and human service, as seen in Marriott and Accor’s hybrid models.</a:t>
          </a:r>
          <a:endParaRPr lang="en-US"/>
        </a:p>
      </dgm:t>
    </dgm:pt>
    <dgm:pt modelId="{CA909859-7F8D-4C04-8E28-3B675D629E51}" type="parTrans" cxnId="{9D20D593-CA89-4355-9597-8BAB6ACC3AF3}">
      <dgm:prSet/>
      <dgm:spPr/>
      <dgm:t>
        <a:bodyPr/>
        <a:lstStyle/>
        <a:p>
          <a:endParaRPr lang="en-US"/>
        </a:p>
      </dgm:t>
    </dgm:pt>
    <dgm:pt modelId="{81E11E79-14BB-4CD4-9BBB-F16A0BF2CAFF}" type="sibTrans" cxnId="{9D20D593-CA89-4355-9597-8BAB6ACC3AF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9265F70-7A8E-43CC-9EBE-3217F6FAAEDE}">
      <dgm:prSet/>
      <dgm:spPr/>
      <dgm:t>
        <a:bodyPr/>
        <a:lstStyle/>
        <a:p>
          <a:r>
            <a:rPr lang="en-GB"/>
            <a:t>Sustainable AI adoption requires workforce development, ethical governance, and environmental accountability.</a:t>
          </a:r>
          <a:endParaRPr lang="en-US"/>
        </a:p>
      </dgm:t>
    </dgm:pt>
    <dgm:pt modelId="{C994AF1E-54FB-4776-BD19-78D496A60A3D}" type="parTrans" cxnId="{63E9DCD4-B92C-489C-888E-CF5D0801618E}">
      <dgm:prSet/>
      <dgm:spPr/>
      <dgm:t>
        <a:bodyPr/>
        <a:lstStyle/>
        <a:p>
          <a:endParaRPr lang="en-US"/>
        </a:p>
      </dgm:t>
    </dgm:pt>
    <dgm:pt modelId="{A1226168-203A-4EAF-9DC5-F2FC7B3EB54D}" type="sibTrans" cxnId="{63E9DCD4-B92C-489C-888E-CF5D0801618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C9F85753-3AF8-40C4-808B-F836E03F47B0}" type="pres">
      <dgm:prSet presAssocID="{C5BB167F-6B0D-4606-AF67-33F53E42D55F}" presName="Name0" presStyleCnt="0">
        <dgm:presLayoutVars>
          <dgm:animLvl val="lvl"/>
          <dgm:resizeHandles val="exact"/>
        </dgm:presLayoutVars>
      </dgm:prSet>
      <dgm:spPr/>
    </dgm:pt>
    <dgm:pt modelId="{8E109B44-017A-4986-9E17-28DE5992C5A7}" type="pres">
      <dgm:prSet presAssocID="{F80D597A-2B25-4193-8990-52B6A2E91700}" presName="compositeNode" presStyleCnt="0">
        <dgm:presLayoutVars>
          <dgm:bulletEnabled val="1"/>
        </dgm:presLayoutVars>
      </dgm:prSet>
      <dgm:spPr/>
    </dgm:pt>
    <dgm:pt modelId="{227237B5-156D-43D0-99E4-F8CDF09F795B}" type="pres">
      <dgm:prSet presAssocID="{F80D597A-2B25-4193-8990-52B6A2E91700}" presName="bgRect" presStyleLbl="bgAccFollowNode1" presStyleIdx="0" presStyleCnt="3"/>
      <dgm:spPr/>
    </dgm:pt>
    <dgm:pt modelId="{22FE1688-5716-413F-BA04-C85C4C925408}" type="pres">
      <dgm:prSet presAssocID="{F6E3C94D-1738-43EB-959E-E0DD1F4F3B47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C28168B8-0E69-4FAA-9199-95522134DEEE}" type="pres">
      <dgm:prSet presAssocID="{F80D597A-2B25-4193-8990-52B6A2E91700}" presName="bottomLine" presStyleLbl="alignNode1" presStyleIdx="1" presStyleCnt="6">
        <dgm:presLayoutVars/>
      </dgm:prSet>
      <dgm:spPr/>
    </dgm:pt>
    <dgm:pt modelId="{FC7C656D-DE9C-4E9F-B7B2-EEC00B1A820E}" type="pres">
      <dgm:prSet presAssocID="{F80D597A-2B25-4193-8990-52B6A2E91700}" presName="nodeText" presStyleLbl="bgAccFollowNode1" presStyleIdx="0" presStyleCnt="3">
        <dgm:presLayoutVars>
          <dgm:bulletEnabled val="1"/>
        </dgm:presLayoutVars>
      </dgm:prSet>
      <dgm:spPr/>
    </dgm:pt>
    <dgm:pt modelId="{D7ADBA31-0CBC-4BE6-98E4-973621C2B9E4}" type="pres">
      <dgm:prSet presAssocID="{F6E3C94D-1738-43EB-959E-E0DD1F4F3B47}" presName="sibTrans" presStyleCnt="0"/>
      <dgm:spPr/>
    </dgm:pt>
    <dgm:pt modelId="{5B5E5020-BB09-4880-9DF5-758968DA0384}" type="pres">
      <dgm:prSet presAssocID="{213A5861-79B3-4E49-8D04-C82A78D5A82E}" presName="compositeNode" presStyleCnt="0">
        <dgm:presLayoutVars>
          <dgm:bulletEnabled val="1"/>
        </dgm:presLayoutVars>
      </dgm:prSet>
      <dgm:spPr/>
    </dgm:pt>
    <dgm:pt modelId="{6482ABBC-0B11-4EC7-B844-B6B4FD2E93F4}" type="pres">
      <dgm:prSet presAssocID="{213A5861-79B3-4E49-8D04-C82A78D5A82E}" presName="bgRect" presStyleLbl="bgAccFollowNode1" presStyleIdx="1" presStyleCnt="3"/>
      <dgm:spPr/>
    </dgm:pt>
    <dgm:pt modelId="{F5AFC72B-65DC-4CFA-9A7C-B9A0F151CF27}" type="pres">
      <dgm:prSet presAssocID="{81E11E79-14BB-4CD4-9BBB-F16A0BF2CAFF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B8425119-105C-4C91-A860-9338E44C9274}" type="pres">
      <dgm:prSet presAssocID="{213A5861-79B3-4E49-8D04-C82A78D5A82E}" presName="bottomLine" presStyleLbl="alignNode1" presStyleIdx="3" presStyleCnt="6">
        <dgm:presLayoutVars/>
      </dgm:prSet>
      <dgm:spPr/>
    </dgm:pt>
    <dgm:pt modelId="{484F9B93-D350-4FD1-8B29-8167C3384C26}" type="pres">
      <dgm:prSet presAssocID="{213A5861-79B3-4E49-8D04-C82A78D5A82E}" presName="nodeText" presStyleLbl="bgAccFollowNode1" presStyleIdx="1" presStyleCnt="3">
        <dgm:presLayoutVars>
          <dgm:bulletEnabled val="1"/>
        </dgm:presLayoutVars>
      </dgm:prSet>
      <dgm:spPr/>
    </dgm:pt>
    <dgm:pt modelId="{C9A70478-A44A-461D-B4E0-2BF07F420FBC}" type="pres">
      <dgm:prSet presAssocID="{81E11E79-14BB-4CD4-9BBB-F16A0BF2CAFF}" presName="sibTrans" presStyleCnt="0"/>
      <dgm:spPr/>
    </dgm:pt>
    <dgm:pt modelId="{45815D0F-2EB3-4B0B-BE95-658EC6C19F02}" type="pres">
      <dgm:prSet presAssocID="{89265F70-7A8E-43CC-9EBE-3217F6FAAEDE}" presName="compositeNode" presStyleCnt="0">
        <dgm:presLayoutVars>
          <dgm:bulletEnabled val="1"/>
        </dgm:presLayoutVars>
      </dgm:prSet>
      <dgm:spPr/>
    </dgm:pt>
    <dgm:pt modelId="{33A85A36-35FB-4FEE-906D-8FEB77EFA22B}" type="pres">
      <dgm:prSet presAssocID="{89265F70-7A8E-43CC-9EBE-3217F6FAAEDE}" presName="bgRect" presStyleLbl="bgAccFollowNode1" presStyleIdx="2" presStyleCnt="3"/>
      <dgm:spPr/>
    </dgm:pt>
    <dgm:pt modelId="{6FC80C63-C96C-4754-8F9D-B98256EF47E5}" type="pres">
      <dgm:prSet presAssocID="{A1226168-203A-4EAF-9DC5-F2FC7B3EB54D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CBAF218B-219B-48B8-9112-01D51D895DEC}" type="pres">
      <dgm:prSet presAssocID="{89265F70-7A8E-43CC-9EBE-3217F6FAAEDE}" presName="bottomLine" presStyleLbl="alignNode1" presStyleIdx="5" presStyleCnt="6">
        <dgm:presLayoutVars/>
      </dgm:prSet>
      <dgm:spPr/>
    </dgm:pt>
    <dgm:pt modelId="{E9628F62-1A5C-4D54-8E07-232495056004}" type="pres">
      <dgm:prSet presAssocID="{89265F70-7A8E-43CC-9EBE-3217F6FAAEDE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AEA94C0C-74C1-4FB4-983C-152DA8867FA8}" srcId="{C5BB167F-6B0D-4606-AF67-33F53E42D55F}" destId="{F80D597A-2B25-4193-8990-52B6A2E91700}" srcOrd="0" destOrd="0" parTransId="{30C9E548-823A-4011-80B0-A91C262B5930}" sibTransId="{F6E3C94D-1738-43EB-959E-E0DD1F4F3B47}"/>
    <dgm:cxn modelId="{0AE8CE2A-FE47-474C-8A59-ABDCA9F2F7C0}" type="presOf" srcId="{A1226168-203A-4EAF-9DC5-F2FC7B3EB54D}" destId="{6FC80C63-C96C-4754-8F9D-B98256EF47E5}" srcOrd="0" destOrd="0" presId="urn:microsoft.com/office/officeart/2016/7/layout/BasicLinearProcessNumbered"/>
    <dgm:cxn modelId="{8854DC3B-7A23-4184-A406-4E5CD554C6D8}" type="presOf" srcId="{81E11E79-14BB-4CD4-9BBB-F16A0BF2CAFF}" destId="{F5AFC72B-65DC-4CFA-9A7C-B9A0F151CF27}" srcOrd="0" destOrd="0" presId="urn:microsoft.com/office/officeart/2016/7/layout/BasicLinearProcessNumbered"/>
    <dgm:cxn modelId="{9D20D593-CA89-4355-9597-8BAB6ACC3AF3}" srcId="{C5BB167F-6B0D-4606-AF67-33F53E42D55F}" destId="{213A5861-79B3-4E49-8D04-C82A78D5A82E}" srcOrd="1" destOrd="0" parTransId="{CA909859-7F8D-4C04-8E28-3B675D629E51}" sibTransId="{81E11E79-14BB-4CD4-9BBB-F16A0BF2CAFF}"/>
    <dgm:cxn modelId="{56BBE69B-DFDD-40AC-BE1E-8462C46040A5}" type="presOf" srcId="{213A5861-79B3-4E49-8D04-C82A78D5A82E}" destId="{484F9B93-D350-4FD1-8B29-8167C3384C26}" srcOrd="1" destOrd="0" presId="urn:microsoft.com/office/officeart/2016/7/layout/BasicLinearProcessNumbered"/>
    <dgm:cxn modelId="{AE7D799E-09C1-44C7-A145-FBB208DB91EC}" type="presOf" srcId="{C5BB167F-6B0D-4606-AF67-33F53E42D55F}" destId="{C9F85753-3AF8-40C4-808B-F836E03F47B0}" srcOrd="0" destOrd="0" presId="urn:microsoft.com/office/officeart/2016/7/layout/BasicLinearProcessNumbered"/>
    <dgm:cxn modelId="{BF1465A2-A95F-46EB-8D8C-35A1DCBA5884}" type="presOf" srcId="{213A5861-79B3-4E49-8D04-C82A78D5A82E}" destId="{6482ABBC-0B11-4EC7-B844-B6B4FD2E93F4}" srcOrd="0" destOrd="0" presId="urn:microsoft.com/office/officeart/2016/7/layout/BasicLinearProcessNumbered"/>
    <dgm:cxn modelId="{A82DE2AC-1E77-47D6-8AA5-FBBDAC5D329E}" type="presOf" srcId="{89265F70-7A8E-43CC-9EBE-3217F6FAAEDE}" destId="{E9628F62-1A5C-4D54-8E07-232495056004}" srcOrd="1" destOrd="0" presId="urn:microsoft.com/office/officeart/2016/7/layout/BasicLinearProcessNumbered"/>
    <dgm:cxn modelId="{63E9DCD4-B92C-489C-888E-CF5D0801618E}" srcId="{C5BB167F-6B0D-4606-AF67-33F53E42D55F}" destId="{89265F70-7A8E-43CC-9EBE-3217F6FAAEDE}" srcOrd="2" destOrd="0" parTransId="{C994AF1E-54FB-4776-BD19-78D496A60A3D}" sibTransId="{A1226168-203A-4EAF-9DC5-F2FC7B3EB54D}"/>
    <dgm:cxn modelId="{E5F87AE0-65EE-49B2-B1C9-566486C08CD8}" type="presOf" srcId="{F80D597A-2B25-4193-8990-52B6A2E91700}" destId="{FC7C656D-DE9C-4E9F-B7B2-EEC00B1A820E}" srcOrd="1" destOrd="0" presId="urn:microsoft.com/office/officeart/2016/7/layout/BasicLinearProcessNumbered"/>
    <dgm:cxn modelId="{652DE9F2-0A97-434F-9D1D-004526A47B0C}" type="presOf" srcId="{89265F70-7A8E-43CC-9EBE-3217F6FAAEDE}" destId="{33A85A36-35FB-4FEE-906D-8FEB77EFA22B}" srcOrd="0" destOrd="0" presId="urn:microsoft.com/office/officeart/2016/7/layout/BasicLinearProcessNumbered"/>
    <dgm:cxn modelId="{97AFDCF6-7674-449D-BB53-CCC1611570DB}" type="presOf" srcId="{F80D597A-2B25-4193-8990-52B6A2E91700}" destId="{227237B5-156D-43D0-99E4-F8CDF09F795B}" srcOrd="0" destOrd="0" presId="urn:microsoft.com/office/officeart/2016/7/layout/BasicLinearProcessNumbered"/>
    <dgm:cxn modelId="{2AD2F7FA-F7C9-496E-8763-78CEB8498D0A}" type="presOf" srcId="{F6E3C94D-1738-43EB-959E-E0DD1F4F3B47}" destId="{22FE1688-5716-413F-BA04-C85C4C925408}" srcOrd="0" destOrd="0" presId="urn:microsoft.com/office/officeart/2016/7/layout/BasicLinearProcessNumbered"/>
    <dgm:cxn modelId="{D856BA85-488F-4170-918F-0947CF3863D7}" type="presParOf" srcId="{C9F85753-3AF8-40C4-808B-F836E03F47B0}" destId="{8E109B44-017A-4986-9E17-28DE5992C5A7}" srcOrd="0" destOrd="0" presId="urn:microsoft.com/office/officeart/2016/7/layout/BasicLinearProcessNumbered"/>
    <dgm:cxn modelId="{37D7EF5D-B03D-4682-9546-9128146196E4}" type="presParOf" srcId="{8E109B44-017A-4986-9E17-28DE5992C5A7}" destId="{227237B5-156D-43D0-99E4-F8CDF09F795B}" srcOrd="0" destOrd="0" presId="urn:microsoft.com/office/officeart/2016/7/layout/BasicLinearProcessNumbered"/>
    <dgm:cxn modelId="{992C7761-903E-4FDB-83EC-845A05EB6F06}" type="presParOf" srcId="{8E109B44-017A-4986-9E17-28DE5992C5A7}" destId="{22FE1688-5716-413F-BA04-C85C4C925408}" srcOrd="1" destOrd="0" presId="urn:microsoft.com/office/officeart/2016/7/layout/BasicLinearProcessNumbered"/>
    <dgm:cxn modelId="{3E3223CA-3DE2-4681-9CD5-F87F908B57FB}" type="presParOf" srcId="{8E109B44-017A-4986-9E17-28DE5992C5A7}" destId="{C28168B8-0E69-4FAA-9199-95522134DEEE}" srcOrd="2" destOrd="0" presId="urn:microsoft.com/office/officeart/2016/7/layout/BasicLinearProcessNumbered"/>
    <dgm:cxn modelId="{9859E0CA-4FA9-488F-A896-E297488D134F}" type="presParOf" srcId="{8E109B44-017A-4986-9E17-28DE5992C5A7}" destId="{FC7C656D-DE9C-4E9F-B7B2-EEC00B1A820E}" srcOrd="3" destOrd="0" presId="urn:microsoft.com/office/officeart/2016/7/layout/BasicLinearProcessNumbered"/>
    <dgm:cxn modelId="{935E0F01-225B-479B-A7C7-938DB7C50D55}" type="presParOf" srcId="{C9F85753-3AF8-40C4-808B-F836E03F47B0}" destId="{D7ADBA31-0CBC-4BE6-98E4-973621C2B9E4}" srcOrd="1" destOrd="0" presId="urn:microsoft.com/office/officeart/2016/7/layout/BasicLinearProcessNumbered"/>
    <dgm:cxn modelId="{3CD45F5B-0678-4DD7-8A90-3CB12908BB2D}" type="presParOf" srcId="{C9F85753-3AF8-40C4-808B-F836E03F47B0}" destId="{5B5E5020-BB09-4880-9DF5-758968DA0384}" srcOrd="2" destOrd="0" presId="urn:microsoft.com/office/officeart/2016/7/layout/BasicLinearProcessNumbered"/>
    <dgm:cxn modelId="{5E01DF2F-F8C2-4AFF-8E65-A7CF3B91BA4F}" type="presParOf" srcId="{5B5E5020-BB09-4880-9DF5-758968DA0384}" destId="{6482ABBC-0B11-4EC7-B844-B6B4FD2E93F4}" srcOrd="0" destOrd="0" presId="urn:microsoft.com/office/officeart/2016/7/layout/BasicLinearProcessNumbered"/>
    <dgm:cxn modelId="{433165D4-CF0B-45D1-ADA1-02A77C52783A}" type="presParOf" srcId="{5B5E5020-BB09-4880-9DF5-758968DA0384}" destId="{F5AFC72B-65DC-4CFA-9A7C-B9A0F151CF27}" srcOrd="1" destOrd="0" presId="urn:microsoft.com/office/officeart/2016/7/layout/BasicLinearProcessNumbered"/>
    <dgm:cxn modelId="{944A5156-4326-4465-9492-2C76F388356C}" type="presParOf" srcId="{5B5E5020-BB09-4880-9DF5-758968DA0384}" destId="{B8425119-105C-4C91-A860-9338E44C9274}" srcOrd="2" destOrd="0" presId="urn:microsoft.com/office/officeart/2016/7/layout/BasicLinearProcessNumbered"/>
    <dgm:cxn modelId="{8370C34B-0BD0-4B38-AB36-86BB3DB46761}" type="presParOf" srcId="{5B5E5020-BB09-4880-9DF5-758968DA0384}" destId="{484F9B93-D350-4FD1-8B29-8167C3384C26}" srcOrd="3" destOrd="0" presId="urn:microsoft.com/office/officeart/2016/7/layout/BasicLinearProcessNumbered"/>
    <dgm:cxn modelId="{FD5B2A5E-87B9-4D07-A080-78F5886CA6B7}" type="presParOf" srcId="{C9F85753-3AF8-40C4-808B-F836E03F47B0}" destId="{C9A70478-A44A-461D-B4E0-2BF07F420FBC}" srcOrd="3" destOrd="0" presId="urn:microsoft.com/office/officeart/2016/7/layout/BasicLinearProcessNumbered"/>
    <dgm:cxn modelId="{65E6BAA2-9397-463F-B128-A7F6F3E4AD8C}" type="presParOf" srcId="{C9F85753-3AF8-40C4-808B-F836E03F47B0}" destId="{45815D0F-2EB3-4B0B-BE95-658EC6C19F02}" srcOrd="4" destOrd="0" presId="urn:microsoft.com/office/officeart/2016/7/layout/BasicLinearProcessNumbered"/>
    <dgm:cxn modelId="{54D37882-5FD9-4C77-BECF-249B0EE9D599}" type="presParOf" srcId="{45815D0F-2EB3-4B0B-BE95-658EC6C19F02}" destId="{33A85A36-35FB-4FEE-906D-8FEB77EFA22B}" srcOrd="0" destOrd="0" presId="urn:microsoft.com/office/officeart/2016/7/layout/BasicLinearProcessNumbered"/>
    <dgm:cxn modelId="{2975F0AC-56A6-4A23-9D4B-2E231DB3CB11}" type="presParOf" srcId="{45815D0F-2EB3-4B0B-BE95-658EC6C19F02}" destId="{6FC80C63-C96C-4754-8F9D-B98256EF47E5}" srcOrd="1" destOrd="0" presId="urn:microsoft.com/office/officeart/2016/7/layout/BasicLinearProcessNumbered"/>
    <dgm:cxn modelId="{2FDAFF8F-223E-46C9-B47D-C59F70B2B9D5}" type="presParOf" srcId="{45815D0F-2EB3-4B0B-BE95-658EC6C19F02}" destId="{CBAF218B-219B-48B8-9112-01D51D895DEC}" srcOrd="2" destOrd="0" presId="urn:microsoft.com/office/officeart/2016/7/layout/BasicLinearProcessNumbered"/>
    <dgm:cxn modelId="{557DAF8C-AF5E-4BF7-9C73-01D4845E95BA}" type="presParOf" srcId="{45815D0F-2EB3-4B0B-BE95-658EC6C19F02}" destId="{E9628F62-1A5C-4D54-8E07-23249505600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10336B-33DF-4BC6-B4C2-42C2139B95EE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542AEDF-9999-4358-A29C-9967F532140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Hotels must clearly explain data usage and comply with privacy laws, such as GDPR, to build guest trust. </a:t>
          </a:r>
        </a:p>
      </dgm:t>
    </dgm:pt>
    <dgm:pt modelId="{FE19ADFC-0343-4D1D-B629-0F6E765E22DB}" type="parTrans" cxnId="{9BEB41FE-AE05-4DF5-BE64-5C8934B59615}">
      <dgm:prSet/>
      <dgm:spPr/>
      <dgm:t>
        <a:bodyPr/>
        <a:lstStyle/>
        <a:p>
          <a:endParaRPr lang="en-US"/>
        </a:p>
      </dgm:t>
    </dgm:pt>
    <dgm:pt modelId="{73A7E8F2-86E3-4661-A42F-37ED4BD0D509}" type="sibTrans" cxnId="{9BEB41FE-AE05-4DF5-BE64-5C8934B59615}">
      <dgm:prSet/>
      <dgm:spPr/>
      <dgm:t>
        <a:bodyPr/>
        <a:lstStyle/>
        <a:p>
          <a:endParaRPr lang="en-US"/>
        </a:p>
      </dgm:t>
    </dgm:pt>
    <dgm:pt modelId="{D405B3C9-D91F-4247-81B8-C84EBED60D0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AI-powered solutions reduce operational costs but come with environmental trade-offs that must be measured.</a:t>
          </a:r>
        </a:p>
      </dgm:t>
    </dgm:pt>
    <dgm:pt modelId="{CB2340BA-D7BE-46D7-B3BC-617586172974}" type="parTrans" cxnId="{1242C7F6-8ABF-46B4-9037-47D19F2F49E1}">
      <dgm:prSet/>
      <dgm:spPr/>
      <dgm:t>
        <a:bodyPr/>
        <a:lstStyle/>
        <a:p>
          <a:endParaRPr lang="en-US"/>
        </a:p>
      </dgm:t>
    </dgm:pt>
    <dgm:pt modelId="{1D120CB0-4156-458C-B9E9-F33EB37BDA50}" type="sibTrans" cxnId="{1242C7F6-8ABF-46B4-9037-47D19F2F49E1}">
      <dgm:prSet/>
      <dgm:spPr/>
      <dgm:t>
        <a:bodyPr/>
        <a:lstStyle/>
        <a:p>
          <a:endParaRPr lang="en-US"/>
        </a:p>
      </dgm:t>
    </dgm:pt>
    <dgm:pt modelId="{6A98633C-F7BC-434A-8701-347E8689311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Hotels should adopt energy-efficient AI models and sustainable operational practices to reduce carbon impact.</a:t>
          </a:r>
        </a:p>
      </dgm:t>
    </dgm:pt>
    <dgm:pt modelId="{88719585-0119-4E9A-9CEF-D59FD6353D2C}" type="parTrans" cxnId="{7488207A-8369-4E48-BD72-DEE2B3732C0E}">
      <dgm:prSet/>
      <dgm:spPr/>
      <dgm:t>
        <a:bodyPr/>
        <a:lstStyle/>
        <a:p>
          <a:endParaRPr lang="en-US"/>
        </a:p>
      </dgm:t>
    </dgm:pt>
    <dgm:pt modelId="{A2A65485-8C6D-4135-859F-FE794550863C}" type="sibTrans" cxnId="{7488207A-8369-4E48-BD72-DEE2B3732C0E}">
      <dgm:prSet/>
      <dgm:spPr/>
      <dgm:t>
        <a:bodyPr/>
        <a:lstStyle/>
        <a:p>
          <a:endParaRPr lang="en-US"/>
        </a:p>
      </dgm:t>
    </dgm:pt>
    <dgm:pt modelId="{442ECAC7-FDA6-4C2A-9981-415DE317E2E5}" type="pres">
      <dgm:prSet presAssocID="{3510336B-33DF-4BC6-B4C2-42C2139B95EE}" presName="root" presStyleCnt="0">
        <dgm:presLayoutVars>
          <dgm:dir/>
          <dgm:resizeHandles val="exact"/>
        </dgm:presLayoutVars>
      </dgm:prSet>
      <dgm:spPr/>
    </dgm:pt>
    <dgm:pt modelId="{837111F6-1C75-4D8F-BB06-85D3451B78BD}" type="pres">
      <dgm:prSet presAssocID="{3542AEDF-9999-4358-A29C-9967F5321403}" presName="compNode" presStyleCnt="0"/>
      <dgm:spPr/>
    </dgm:pt>
    <dgm:pt modelId="{F759C55C-02FB-4F64-891E-4C495B0CFDB6}" type="pres">
      <dgm:prSet presAssocID="{3542AEDF-9999-4358-A29C-9967F5321403}" presName="iconBgRect" presStyleLbl="bgShp" presStyleIdx="0" presStyleCnt="3"/>
      <dgm:spPr/>
    </dgm:pt>
    <dgm:pt modelId="{14815EB5-89D5-4A73-8978-DF1BBA93953A}" type="pres">
      <dgm:prSet presAssocID="{3542AEDF-9999-4358-A29C-9967F532140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E18574C0-DB03-487E-8D7A-0A4C18DDB917}" type="pres">
      <dgm:prSet presAssocID="{3542AEDF-9999-4358-A29C-9967F5321403}" presName="spaceRect" presStyleCnt="0"/>
      <dgm:spPr/>
    </dgm:pt>
    <dgm:pt modelId="{D6E98FD8-235E-4B6B-8ED4-BA113C559EA8}" type="pres">
      <dgm:prSet presAssocID="{3542AEDF-9999-4358-A29C-9967F5321403}" presName="textRect" presStyleLbl="revTx" presStyleIdx="0" presStyleCnt="3">
        <dgm:presLayoutVars>
          <dgm:chMax val="1"/>
          <dgm:chPref val="1"/>
        </dgm:presLayoutVars>
      </dgm:prSet>
      <dgm:spPr/>
    </dgm:pt>
    <dgm:pt modelId="{D18F75C2-1185-471D-82BC-3EE2AC462E9A}" type="pres">
      <dgm:prSet presAssocID="{73A7E8F2-86E3-4661-A42F-37ED4BD0D509}" presName="sibTrans" presStyleCnt="0"/>
      <dgm:spPr/>
    </dgm:pt>
    <dgm:pt modelId="{2774B908-7B14-4651-B556-F1024F49F3E1}" type="pres">
      <dgm:prSet presAssocID="{D405B3C9-D91F-4247-81B8-C84EBED60D09}" presName="compNode" presStyleCnt="0"/>
      <dgm:spPr/>
    </dgm:pt>
    <dgm:pt modelId="{884FAC68-4167-48DD-A76F-B82F474990CD}" type="pres">
      <dgm:prSet presAssocID="{D405B3C9-D91F-4247-81B8-C84EBED60D09}" presName="iconBgRect" presStyleLbl="bgShp" presStyleIdx="1" presStyleCnt="3"/>
      <dgm:spPr/>
    </dgm:pt>
    <dgm:pt modelId="{2022EE52-71BC-40AF-A200-4825EAF1C466}" type="pres">
      <dgm:prSet presAssocID="{D405B3C9-D91F-4247-81B8-C84EBED60D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3E2C0624-4914-46C3-9A56-79CD94E54D0C}" type="pres">
      <dgm:prSet presAssocID="{D405B3C9-D91F-4247-81B8-C84EBED60D09}" presName="spaceRect" presStyleCnt="0"/>
      <dgm:spPr/>
    </dgm:pt>
    <dgm:pt modelId="{B0DF6DE7-777B-4D1C-BB7C-05B2FB308809}" type="pres">
      <dgm:prSet presAssocID="{D405B3C9-D91F-4247-81B8-C84EBED60D09}" presName="textRect" presStyleLbl="revTx" presStyleIdx="1" presStyleCnt="3">
        <dgm:presLayoutVars>
          <dgm:chMax val="1"/>
          <dgm:chPref val="1"/>
        </dgm:presLayoutVars>
      </dgm:prSet>
      <dgm:spPr/>
    </dgm:pt>
    <dgm:pt modelId="{D496A0A2-E55E-4870-B2BE-6233E904ACD3}" type="pres">
      <dgm:prSet presAssocID="{1D120CB0-4156-458C-B9E9-F33EB37BDA50}" presName="sibTrans" presStyleCnt="0"/>
      <dgm:spPr/>
    </dgm:pt>
    <dgm:pt modelId="{DE17BC6F-2C25-4478-A26B-C018F8542B97}" type="pres">
      <dgm:prSet presAssocID="{6A98633C-F7BC-434A-8701-347E86893110}" presName="compNode" presStyleCnt="0"/>
      <dgm:spPr/>
    </dgm:pt>
    <dgm:pt modelId="{DB871C65-24CD-4CC3-A488-F6DE316D4645}" type="pres">
      <dgm:prSet presAssocID="{6A98633C-F7BC-434A-8701-347E86893110}" presName="iconBgRect" presStyleLbl="bgShp" presStyleIdx="2" presStyleCnt="3"/>
      <dgm:spPr/>
    </dgm:pt>
    <dgm:pt modelId="{7DEBA3DE-B29B-43FE-84E2-8B1CAD1E524D}" type="pres">
      <dgm:prSet presAssocID="{6A98633C-F7BC-434A-8701-347E8689311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FC6EB073-86BB-49F3-BD9E-AE0AC6F11F89}" type="pres">
      <dgm:prSet presAssocID="{6A98633C-F7BC-434A-8701-347E86893110}" presName="spaceRect" presStyleCnt="0"/>
      <dgm:spPr/>
    </dgm:pt>
    <dgm:pt modelId="{365F731F-E60C-4575-88E6-1FDC5DB84C0B}" type="pres">
      <dgm:prSet presAssocID="{6A98633C-F7BC-434A-8701-347E8689311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16BC015-79B0-4A70-AAFC-990EBA5B6AE4}" type="presOf" srcId="{6A98633C-F7BC-434A-8701-347E86893110}" destId="{365F731F-E60C-4575-88E6-1FDC5DB84C0B}" srcOrd="0" destOrd="0" presId="urn:microsoft.com/office/officeart/2018/5/layout/IconCircleLabelList"/>
    <dgm:cxn modelId="{9D01D515-D614-40B5-9DB0-9B80CDF8512D}" type="presOf" srcId="{3542AEDF-9999-4358-A29C-9967F5321403}" destId="{D6E98FD8-235E-4B6B-8ED4-BA113C559EA8}" srcOrd="0" destOrd="0" presId="urn:microsoft.com/office/officeart/2018/5/layout/IconCircleLabelList"/>
    <dgm:cxn modelId="{01D4EF27-C0B6-45D8-97C6-34B47527C98C}" type="presOf" srcId="{D405B3C9-D91F-4247-81B8-C84EBED60D09}" destId="{B0DF6DE7-777B-4D1C-BB7C-05B2FB308809}" srcOrd="0" destOrd="0" presId="urn:microsoft.com/office/officeart/2018/5/layout/IconCircleLabelList"/>
    <dgm:cxn modelId="{AE88FB36-62A7-4AE8-AA01-BBEE14932888}" type="presOf" srcId="{3510336B-33DF-4BC6-B4C2-42C2139B95EE}" destId="{442ECAC7-FDA6-4C2A-9981-415DE317E2E5}" srcOrd="0" destOrd="0" presId="urn:microsoft.com/office/officeart/2018/5/layout/IconCircleLabelList"/>
    <dgm:cxn modelId="{7488207A-8369-4E48-BD72-DEE2B3732C0E}" srcId="{3510336B-33DF-4BC6-B4C2-42C2139B95EE}" destId="{6A98633C-F7BC-434A-8701-347E86893110}" srcOrd="2" destOrd="0" parTransId="{88719585-0119-4E9A-9CEF-D59FD6353D2C}" sibTransId="{A2A65485-8C6D-4135-859F-FE794550863C}"/>
    <dgm:cxn modelId="{1242C7F6-8ABF-46B4-9037-47D19F2F49E1}" srcId="{3510336B-33DF-4BC6-B4C2-42C2139B95EE}" destId="{D405B3C9-D91F-4247-81B8-C84EBED60D09}" srcOrd="1" destOrd="0" parTransId="{CB2340BA-D7BE-46D7-B3BC-617586172974}" sibTransId="{1D120CB0-4156-458C-B9E9-F33EB37BDA50}"/>
    <dgm:cxn modelId="{9BEB41FE-AE05-4DF5-BE64-5C8934B59615}" srcId="{3510336B-33DF-4BC6-B4C2-42C2139B95EE}" destId="{3542AEDF-9999-4358-A29C-9967F5321403}" srcOrd="0" destOrd="0" parTransId="{FE19ADFC-0343-4D1D-B629-0F6E765E22DB}" sibTransId="{73A7E8F2-86E3-4661-A42F-37ED4BD0D509}"/>
    <dgm:cxn modelId="{850D4CE4-AC8C-43FF-ADF8-D9F42442FBD7}" type="presParOf" srcId="{442ECAC7-FDA6-4C2A-9981-415DE317E2E5}" destId="{837111F6-1C75-4D8F-BB06-85D3451B78BD}" srcOrd="0" destOrd="0" presId="urn:microsoft.com/office/officeart/2018/5/layout/IconCircleLabelList"/>
    <dgm:cxn modelId="{094A7A36-D10F-46F4-95A5-9D92B83DB75F}" type="presParOf" srcId="{837111F6-1C75-4D8F-BB06-85D3451B78BD}" destId="{F759C55C-02FB-4F64-891E-4C495B0CFDB6}" srcOrd="0" destOrd="0" presId="urn:microsoft.com/office/officeart/2018/5/layout/IconCircleLabelList"/>
    <dgm:cxn modelId="{44FE49FF-2A13-498A-B309-E54679805A45}" type="presParOf" srcId="{837111F6-1C75-4D8F-BB06-85D3451B78BD}" destId="{14815EB5-89D5-4A73-8978-DF1BBA93953A}" srcOrd="1" destOrd="0" presId="urn:microsoft.com/office/officeart/2018/5/layout/IconCircleLabelList"/>
    <dgm:cxn modelId="{BF59FD1A-EEDE-4C23-B9AD-B24E79B04903}" type="presParOf" srcId="{837111F6-1C75-4D8F-BB06-85D3451B78BD}" destId="{E18574C0-DB03-487E-8D7A-0A4C18DDB917}" srcOrd="2" destOrd="0" presId="urn:microsoft.com/office/officeart/2018/5/layout/IconCircleLabelList"/>
    <dgm:cxn modelId="{2C9B5965-1466-49AC-A5C8-F435D63A6555}" type="presParOf" srcId="{837111F6-1C75-4D8F-BB06-85D3451B78BD}" destId="{D6E98FD8-235E-4B6B-8ED4-BA113C559EA8}" srcOrd="3" destOrd="0" presId="urn:microsoft.com/office/officeart/2018/5/layout/IconCircleLabelList"/>
    <dgm:cxn modelId="{D6D47158-11CB-48D2-9E0D-063E18DF18DC}" type="presParOf" srcId="{442ECAC7-FDA6-4C2A-9981-415DE317E2E5}" destId="{D18F75C2-1185-471D-82BC-3EE2AC462E9A}" srcOrd="1" destOrd="0" presId="urn:microsoft.com/office/officeart/2018/5/layout/IconCircleLabelList"/>
    <dgm:cxn modelId="{FAD33D25-45AB-4EDC-AE7F-4962820E4B24}" type="presParOf" srcId="{442ECAC7-FDA6-4C2A-9981-415DE317E2E5}" destId="{2774B908-7B14-4651-B556-F1024F49F3E1}" srcOrd="2" destOrd="0" presId="urn:microsoft.com/office/officeart/2018/5/layout/IconCircleLabelList"/>
    <dgm:cxn modelId="{8A8809A9-7FEA-4FDE-B4D9-3B59E82072FD}" type="presParOf" srcId="{2774B908-7B14-4651-B556-F1024F49F3E1}" destId="{884FAC68-4167-48DD-A76F-B82F474990CD}" srcOrd="0" destOrd="0" presId="urn:microsoft.com/office/officeart/2018/5/layout/IconCircleLabelList"/>
    <dgm:cxn modelId="{2733F429-7139-41EC-9A7A-CD89AED55889}" type="presParOf" srcId="{2774B908-7B14-4651-B556-F1024F49F3E1}" destId="{2022EE52-71BC-40AF-A200-4825EAF1C466}" srcOrd="1" destOrd="0" presId="urn:microsoft.com/office/officeart/2018/5/layout/IconCircleLabelList"/>
    <dgm:cxn modelId="{E177FEFA-8506-4FEB-AA2A-8893E95FBCB4}" type="presParOf" srcId="{2774B908-7B14-4651-B556-F1024F49F3E1}" destId="{3E2C0624-4914-46C3-9A56-79CD94E54D0C}" srcOrd="2" destOrd="0" presId="urn:microsoft.com/office/officeart/2018/5/layout/IconCircleLabelList"/>
    <dgm:cxn modelId="{BEBCA487-6AE2-4742-921E-BE42984E1D5A}" type="presParOf" srcId="{2774B908-7B14-4651-B556-F1024F49F3E1}" destId="{B0DF6DE7-777B-4D1C-BB7C-05B2FB308809}" srcOrd="3" destOrd="0" presId="urn:microsoft.com/office/officeart/2018/5/layout/IconCircleLabelList"/>
    <dgm:cxn modelId="{4D7245B4-53BA-4560-A0B2-2EC8E05F51D2}" type="presParOf" srcId="{442ECAC7-FDA6-4C2A-9981-415DE317E2E5}" destId="{D496A0A2-E55E-4870-B2BE-6233E904ACD3}" srcOrd="3" destOrd="0" presId="urn:microsoft.com/office/officeart/2018/5/layout/IconCircleLabelList"/>
    <dgm:cxn modelId="{6EE6402B-A843-4681-996B-1986A24A9AA9}" type="presParOf" srcId="{442ECAC7-FDA6-4C2A-9981-415DE317E2E5}" destId="{DE17BC6F-2C25-4478-A26B-C018F8542B97}" srcOrd="4" destOrd="0" presId="urn:microsoft.com/office/officeart/2018/5/layout/IconCircleLabelList"/>
    <dgm:cxn modelId="{62228B57-28D5-4F6B-A2AA-A6EDA96BFBFC}" type="presParOf" srcId="{DE17BC6F-2C25-4478-A26B-C018F8542B97}" destId="{DB871C65-24CD-4CC3-A488-F6DE316D4645}" srcOrd="0" destOrd="0" presId="urn:microsoft.com/office/officeart/2018/5/layout/IconCircleLabelList"/>
    <dgm:cxn modelId="{800F0680-A165-40AD-A9CD-649AD5DB88CC}" type="presParOf" srcId="{DE17BC6F-2C25-4478-A26B-C018F8542B97}" destId="{7DEBA3DE-B29B-43FE-84E2-8B1CAD1E524D}" srcOrd="1" destOrd="0" presId="urn:microsoft.com/office/officeart/2018/5/layout/IconCircleLabelList"/>
    <dgm:cxn modelId="{E35D5C67-938A-47B4-A5B4-40B12423815D}" type="presParOf" srcId="{DE17BC6F-2C25-4478-A26B-C018F8542B97}" destId="{FC6EB073-86BB-49F3-BD9E-AE0AC6F11F89}" srcOrd="2" destOrd="0" presId="urn:microsoft.com/office/officeart/2018/5/layout/IconCircleLabelList"/>
    <dgm:cxn modelId="{28328B44-D391-488A-865A-EE653A587AB0}" type="presParOf" srcId="{DE17BC6F-2C25-4478-A26B-C018F8542B97}" destId="{365F731F-E60C-4575-88E6-1FDC5DB84C0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EAB4B5-012C-43F0-A655-BF71DF47B53D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E884455-B634-427F-9721-85C69264205C}">
      <dgm:prSet/>
      <dgm:spPr/>
      <dgm:t>
        <a:bodyPr/>
        <a:lstStyle/>
        <a:p>
          <a:pPr>
            <a:defRPr cap="all"/>
          </a:pPr>
          <a:r>
            <a:rPr lang="en-GB"/>
            <a:t>THANK YOU</a:t>
          </a:r>
          <a:endParaRPr lang="en-US"/>
        </a:p>
      </dgm:t>
    </dgm:pt>
    <dgm:pt modelId="{C9481EC1-A3CF-4F38-A7F6-1223D1ECCD81}" type="parTrans" cxnId="{8E2F7A2E-9302-475D-BC2A-6AF555DCECAA}">
      <dgm:prSet/>
      <dgm:spPr/>
      <dgm:t>
        <a:bodyPr/>
        <a:lstStyle/>
        <a:p>
          <a:endParaRPr lang="en-US"/>
        </a:p>
      </dgm:t>
    </dgm:pt>
    <dgm:pt modelId="{01474655-A020-486B-9C02-8AFC2238248C}" type="sibTrans" cxnId="{8E2F7A2E-9302-475D-BC2A-6AF555DCECAA}">
      <dgm:prSet/>
      <dgm:spPr/>
      <dgm:t>
        <a:bodyPr/>
        <a:lstStyle/>
        <a:p>
          <a:endParaRPr lang="en-US"/>
        </a:p>
      </dgm:t>
    </dgm:pt>
    <dgm:pt modelId="{72145CEB-CFCE-4128-9586-4B60943324A1}">
      <dgm:prSet/>
      <dgm:spPr/>
      <dgm:t>
        <a:bodyPr/>
        <a:lstStyle/>
        <a:p>
          <a:pPr>
            <a:defRPr cap="all"/>
          </a:pPr>
          <a:r>
            <a:rPr lang="en-GB"/>
            <a:t>ANY QUESTIONS</a:t>
          </a:r>
          <a:endParaRPr lang="en-US"/>
        </a:p>
      </dgm:t>
    </dgm:pt>
    <dgm:pt modelId="{0418F428-CF81-446D-B0DA-24C4D99E6241}" type="parTrans" cxnId="{E15C77D9-7AEF-4207-9339-83A89E90EBBF}">
      <dgm:prSet/>
      <dgm:spPr/>
      <dgm:t>
        <a:bodyPr/>
        <a:lstStyle/>
        <a:p>
          <a:endParaRPr lang="en-US"/>
        </a:p>
      </dgm:t>
    </dgm:pt>
    <dgm:pt modelId="{259F6D16-BBFB-4ABA-A7A4-2459CBB3819E}" type="sibTrans" cxnId="{E15C77D9-7AEF-4207-9339-83A89E90EBBF}">
      <dgm:prSet/>
      <dgm:spPr/>
      <dgm:t>
        <a:bodyPr/>
        <a:lstStyle/>
        <a:p>
          <a:endParaRPr lang="en-US"/>
        </a:p>
      </dgm:t>
    </dgm:pt>
    <dgm:pt modelId="{0F6AE490-A86F-48E6-894E-7317DC042E05}" type="pres">
      <dgm:prSet presAssocID="{60EAB4B5-012C-43F0-A655-BF71DF47B53D}" presName="root" presStyleCnt="0">
        <dgm:presLayoutVars>
          <dgm:dir/>
          <dgm:resizeHandles val="exact"/>
        </dgm:presLayoutVars>
      </dgm:prSet>
      <dgm:spPr/>
    </dgm:pt>
    <dgm:pt modelId="{DB145179-3CB5-4102-8AC2-9A04722679A4}" type="pres">
      <dgm:prSet presAssocID="{DE884455-B634-427F-9721-85C69264205C}" presName="compNode" presStyleCnt="0"/>
      <dgm:spPr/>
    </dgm:pt>
    <dgm:pt modelId="{DB67F16C-1AB7-4A11-84BA-D9CDACC27671}" type="pres">
      <dgm:prSet presAssocID="{DE884455-B634-427F-9721-85C69264205C}" presName="iconBgRect" presStyleLbl="bgShp" presStyleIdx="0" presStyleCnt="2"/>
      <dgm:spPr/>
    </dgm:pt>
    <dgm:pt modelId="{323936F7-0FF3-4A08-8B6E-A81A919B38BB}" type="pres">
      <dgm:prSet presAssocID="{DE884455-B634-427F-9721-85C69264205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945FEEC2-7328-4CCF-9E63-8587AF946832}" type="pres">
      <dgm:prSet presAssocID="{DE884455-B634-427F-9721-85C69264205C}" presName="spaceRect" presStyleCnt="0"/>
      <dgm:spPr/>
    </dgm:pt>
    <dgm:pt modelId="{0C75FDC1-17B7-498A-933F-EA309158CE33}" type="pres">
      <dgm:prSet presAssocID="{DE884455-B634-427F-9721-85C69264205C}" presName="textRect" presStyleLbl="revTx" presStyleIdx="0" presStyleCnt="2">
        <dgm:presLayoutVars>
          <dgm:chMax val="1"/>
          <dgm:chPref val="1"/>
        </dgm:presLayoutVars>
      </dgm:prSet>
      <dgm:spPr/>
    </dgm:pt>
    <dgm:pt modelId="{F93A0771-D291-44D9-8798-CC8D5FDCC2F1}" type="pres">
      <dgm:prSet presAssocID="{01474655-A020-486B-9C02-8AFC2238248C}" presName="sibTrans" presStyleCnt="0"/>
      <dgm:spPr/>
    </dgm:pt>
    <dgm:pt modelId="{5BF0BCE4-9781-47A5-BA1D-1DE67B816150}" type="pres">
      <dgm:prSet presAssocID="{72145CEB-CFCE-4128-9586-4B60943324A1}" presName="compNode" presStyleCnt="0"/>
      <dgm:spPr/>
    </dgm:pt>
    <dgm:pt modelId="{C8B064B5-DA66-4E47-829D-A9D0285497C1}" type="pres">
      <dgm:prSet presAssocID="{72145CEB-CFCE-4128-9586-4B60943324A1}" presName="iconBgRect" presStyleLbl="bgShp" presStyleIdx="1" presStyleCnt="2"/>
      <dgm:spPr/>
    </dgm:pt>
    <dgm:pt modelId="{B7F14C8B-7EA4-450B-A7AD-E4EB3FE6B08E}" type="pres">
      <dgm:prSet presAssocID="{72145CEB-CFCE-4128-9586-4B60943324A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8B33383A-ABEB-434B-B66B-F4D40A4E1E96}" type="pres">
      <dgm:prSet presAssocID="{72145CEB-CFCE-4128-9586-4B60943324A1}" presName="spaceRect" presStyleCnt="0"/>
      <dgm:spPr/>
    </dgm:pt>
    <dgm:pt modelId="{A66441A0-447B-4FEC-AB88-B97E43A04394}" type="pres">
      <dgm:prSet presAssocID="{72145CEB-CFCE-4128-9586-4B60943324A1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8E2F7A2E-9302-475D-BC2A-6AF555DCECAA}" srcId="{60EAB4B5-012C-43F0-A655-BF71DF47B53D}" destId="{DE884455-B634-427F-9721-85C69264205C}" srcOrd="0" destOrd="0" parTransId="{C9481EC1-A3CF-4F38-A7F6-1223D1ECCD81}" sibTransId="{01474655-A020-486B-9C02-8AFC2238248C}"/>
    <dgm:cxn modelId="{E9578F4F-6598-40FD-8D57-3983B1E2EDC6}" type="presOf" srcId="{60EAB4B5-012C-43F0-A655-BF71DF47B53D}" destId="{0F6AE490-A86F-48E6-894E-7317DC042E05}" srcOrd="0" destOrd="0" presId="urn:microsoft.com/office/officeart/2018/5/layout/IconCircleLabelList"/>
    <dgm:cxn modelId="{E15C77D9-7AEF-4207-9339-83A89E90EBBF}" srcId="{60EAB4B5-012C-43F0-A655-BF71DF47B53D}" destId="{72145CEB-CFCE-4128-9586-4B60943324A1}" srcOrd="1" destOrd="0" parTransId="{0418F428-CF81-446D-B0DA-24C4D99E6241}" sibTransId="{259F6D16-BBFB-4ABA-A7A4-2459CBB3819E}"/>
    <dgm:cxn modelId="{89F794E5-D30F-40EE-AF3E-3F797E21C20A}" type="presOf" srcId="{72145CEB-CFCE-4128-9586-4B60943324A1}" destId="{A66441A0-447B-4FEC-AB88-B97E43A04394}" srcOrd="0" destOrd="0" presId="urn:microsoft.com/office/officeart/2018/5/layout/IconCircleLabelList"/>
    <dgm:cxn modelId="{9337A6F4-15C7-4DEB-8E48-29FD21A0D172}" type="presOf" srcId="{DE884455-B634-427F-9721-85C69264205C}" destId="{0C75FDC1-17B7-498A-933F-EA309158CE33}" srcOrd="0" destOrd="0" presId="urn:microsoft.com/office/officeart/2018/5/layout/IconCircleLabelList"/>
    <dgm:cxn modelId="{03AF5C3D-AD0C-4361-9EAF-A49A1439D7D9}" type="presParOf" srcId="{0F6AE490-A86F-48E6-894E-7317DC042E05}" destId="{DB145179-3CB5-4102-8AC2-9A04722679A4}" srcOrd="0" destOrd="0" presId="urn:microsoft.com/office/officeart/2018/5/layout/IconCircleLabelList"/>
    <dgm:cxn modelId="{2E20013A-8599-4E7E-9C58-2D4D615F9224}" type="presParOf" srcId="{DB145179-3CB5-4102-8AC2-9A04722679A4}" destId="{DB67F16C-1AB7-4A11-84BA-D9CDACC27671}" srcOrd="0" destOrd="0" presId="urn:microsoft.com/office/officeart/2018/5/layout/IconCircleLabelList"/>
    <dgm:cxn modelId="{E5154AB8-B650-4772-8371-9D2C630132F0}" type="presParOf" srcId="{DB145179-3CB5-4102-8AC2-9A04722679A4}" destId="{323936F7-0FF3-4A08-8B6E-A81A919B38BB}" srcOrd="1" destOrd="0" presId="urn:microsoft.com/office/officeart/2018/5/layout/IconCircleLabelList"/>
    <dgm:cxn modelId="{522829FA-4115-496F-B612-C88BCCBEBB5F}" type="presParOf" srcId="{DB145179-3CB5-4102-8AC2-9A04722679A4}" destId="{945FEEC2-7328-4CCF-9E63-8587AF946832}" srcOrd="2" destOrd="0" presId="urn:microsoft.com/office/officeart/2018/5/layout/IconCircleLabelList"/>
    <dgm:cxn modelId="{7DDF3583-B6D3-442E-B9DA-710D53EED482}" type="presParOf" srcId="{DB145179-3CB5-4102-8AC2-9A04722679A4}" destId="{0C75FDC1-17B7-498A-933F-EA309158CE33}" srcOrd="3" destOrd="0" presId="urn:microsoft.com/office/officeart/2018/5/layout/IconCircleLabelList"/>
    <dgm:cxn modelId="{1423C743-D75D-4A5C-99F9-04C924BBB429}" type="presParOf" srcId="{0F6AE490-A86F-48E6-894E-7317DC042E05}" destId="{F93A0771-D291-44D9-8798-CC8D5FDCC2F1}" srcOrd="1" destOrd="0" presId="urn:microsoft.com/office/officeart/2018/5/layout/IconCircleLabelList"/>
    <dgm:cxn modelId="{BD8E7053-28FB-418B-9421-36076CA1BC25}" type="presParOf" srcId="{0F6AE490-A86F-48E6-894E-7317DC042E05}" destId="{5BF0BCE4-9781-47A5-BA1D-1DE67B816150}" srcOrd="2" destOrd="0" presId="urn:microsoft.com/office/officeart/2018/5/layout/IconCircleLabelList"/>
    <dgm:cxn modelId="{9256A676-2A4F-4659-9497-96F435D2F248}" type="presParOf" srcId="{5BF0BCE4-9781-47A5-BA1D-1DE67B816150}" destId="{C8B064B5-DA66-4E47-829D-A9D0285497C1}" srcOrd="0" destOrd="0" presId="urn:microsoft.com/office/officeart/2018/5/layout/IconCircleLabelList"/>
    <dgm:cxn modelId="{713B9064-01E7-45EF-B77D-209DF46D08CD}" type="presParOf" srcId="{5BF0BCE4-9781-47A5-BA1D-1DE67B816150}" destId="{B7F14C8B-7EA4-450B-A7AD-E4EB3FE6B08E}" srcOrd="1" destOrd="0" presId="urn:microsoft.com/office/officeart/2018/5/layout/IconCircleLabelList"/>
    <dgm:cxn modelId="{4BFEA112-D0A7-4698-B8E2-77D6268B0DE0}" type="presParOf" srcId="{5BF0BCE4-9781-47A5-BA1D-1DE67B816150}" destId="{8B33383A-ABEB-434B-B66B-F4D40A4E1E96}" srcOrd="2" destOrd="0" presId="urn:microsoft.com/office/officeart/2018/5/layout/IconCircleLabelList"/>
    <dgm:cxn modelId="{DEC7351F-73C1-42B0-95FA-FD94F6A9E5E0}" type="presParOf" srcId="{5BF0BCE4-9781-47A5-BA1D-1DE67B816150}" destId="{A66441A0-447B-4FEC-AB88-B97E43A0439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5E1736-0F9F-404A-A1C1-8D5D9FE1A96B}">
      <dsp:nvSpPr>
        <dsp:cNvPr id="0" name=""/>
        <dsp:cNvSpPr/>
      </dsp:nvSpPr>
      <dsp:spPr>
        <a:xfrm>
          <a:off x="0" y="503"/>
          <a:ext cx="6569729" cy="117722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B24C0-589F-4FFA-932A-ABC79BDFC60C}">
      <dsp:nvSpPr>
        <dsp:cNvPr id="0" name=""/>
        <dsp:cNvSpPr/>
      </dsp:nvSpPr>
      <dsp:spPr>
        <a:xfrm>
          <a:off x="356111" y="265379"/>
          <a:ext cx="647474" cy="6474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C37E3-4868-4FCE-B80B-31841DF93C7A}">
      <dsp:nvSpPr>
        <dsp:cNvPr id="0" name=""/>
        <dsp:cNvSpPr/>
      </dsp:nvSpPr>
      <dsp:spPr>
        <a:xfrm>
          <a:off x="1359696" y="503"/>
          <a:ext cx="5210032" cy="117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590" tIns="124590" rIns="124590" bIns="12459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Government AI policies and regulations influence technology adoption timelines and compliance costs.</a:t>
          </a:r>
        </a:p>
      </dsp:txBody>
      <dsp:txXfrm>
        <a:off x="1359696" y="503"/>
        <a:ext cx="5210032" cy="1177226"/>
      </dsp:txXfrm>
    </dsp:sp>
    <dsp:sp modelId="{378EAC02-BECE-489B-8D58-F24556A1503A}">
      <dsp:nvSpPr>
        <dsp:cNvPr id="0" name=""/>
        <dsp:cNvSpPr/>
      </dsp:nvSpPr>
      <dsp:spPr>
        <a:xfrm>
          <a:off x="0" y="1472036"/>
          <a:ext cx="6569729" cy="117722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B7B514-10D8-4CA8-8253-D9BC9CFA21A6}">
      <dsp:nvSpPr>
        <dsp:cNvPr id="0" name=""/>
        <dsp:cNvSpPr/>
      </dsp:nvSpPr>
      <dsp:spPr>
        <a:xfrm>
          <a:off x="356111" y="1736912"/>
          <a:ext cx="647474" cy="6474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FE6DF4-C9C8-48EE-947D-94693AEFB96F}">
      <dsp:nvSpPr>
        <dsp:cNvPr id="0" name=""/>
        <dsp:cNvSpPr/>
      </dsp:nvSpPr>
      <dsp:spPr>
        <a:xfrm>
          <a:off x="1359696" y="1472036"/>
          <a:ext cx="5210032" cy="117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590" tIns="124590" rIns="124590" bIns="12459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MGM Resorts saves $45 million annually using AI-powered energy management systems (MGM, 2023).</a:t>
          </a:r>
        </a:p>
      </dsp:txBody>
      <dsp:txXfrm>
        <a:off x="1359696" y="1472036"/>
        <a:ext cx="5210032" cy="1177226"/>
      </dsp:txXfrm>
    </dsp:sp>
    <dsp:sp modelId="{65EF8639-E159-4916-8D95-44A5241CB5C3}">
      <dsp:nvSpPr>
        <dsp:cNvPr id="0" name=""/>
        <dsp:cNvSpPr/>
      </dsp:nvSpPr>
      <dsp:spPr>
        <a:xfrm>
          <a:off x="0" y="2943570"/>
          <a:ext cx="6569729" cy="117722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82E984-9520-4DDD-93C0-BF41EE3B6536}">
      <dsp:nvSpPr>
        <dsp:cNvPr id="0" name=""/>
        <dsp:cNvSpPr/>
      </dsp:nvSpPr>
      <dsp:spPr>
        <a:xfrm>
          <a:off x="356111" y="3208446"/>
          <a:ext cx="647474" cy="6474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413A56-64F0-42B6-BF12-96E4E9C72854}">
      <dsp:nvSpPr>
        <dsp:cNvPr id="0" name=""/>
        <dsp:cNvSpPr/>
      </dsp:nvSpPr>
      <dsp:spPr>
        <a:xfrm>
          <a:off x="1359696" y="2943570"/>
          <a:ext cx="5210032" cy="1177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590" tIns="124590" rIns="124590" bIns="12459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However, 68% of independent hotels say AI is unaffordable, increasing the risk of market consolidation (AHLA, 2023).</a:t>
          </a:r>
        </a:p>
      </dsp:txBody>
      <dsp:txXfrm>
        <a:off x="1359696" y="2943570"/>
        <a:ext cx="5210032" cy="11772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237B5-156D-43D0-99E4-F8CDF09F795B}">
      <dsp:nvSpPr>
        <dsp:cNvPr id="0" name=""/>
        <dsp:cNvSpPr/>
      </dsp:nvSpPr>
      <dsp:spPr>
        <a:xfrm>
          <a:off x="0" y="180698"/>
          <a:ext cx="2742915" cy="384008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848" tIns="330200" rIns="21384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AI boosts efficiency but cannot replace the emotional intelligence of human staff in hospitality.</a:t>
          </a:r>
          <a:endParaRPr lang="en-US" sz="1700" kern="1200"/>
        </a:p>
      </dsp:txBody>
      <dsp:txXfrm>
        <a:off x="0" y="1639929"/>
        <a:ext cx="2742915" cy="2304048"/>
      </dsp:txXfrm>
    </dsp:sp>
    <dsp:sp modelId="{22FE1688-5716-413F-BA04-C85C4C925408}">
      <dsp:nvSpPr>
        <dsp:cNvPr id="0" name=""/>
        <dsp:cNvSpPr/>
      </dsp:nvSpPr>
      <dsp:spPr>
        <a:xfrm>
          <a:off x="795445" y="564706"/>
          <a:ext cx="1152024" cy="11520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9816" tIns="12700" rIns="8981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964155" y="733416"/>
        <a:ext cx="814604" cy="814604"/>
      </dsp:txXfrm>
    </dsp:sp>
    <dsp:sp modelId="{C28168B8-0E69-4FAA-9199-95522134DEEE}">
      <dsp:nvSpPr>
        <dsp:cNvPr id="0" name=""/>
        <dsp:cNvSpPr/>
      </dsp:nvSpPr>
      <dsp:spPr>
        <a:xfrm>
          <a:off x="0" y="4020708"/>
          <a:ext cx="2742915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82ABBC-0B11-4EC7-B844-B6B4FD2E93F4}">
      <dsp:nvSpPr>
        <dsp:cNvPr id="0" name=""/>
        <dsp:cNvSpPr/>
      </dsp:nvSpPr>
      <dsp:spPr>
        <a:xfrm>
          <a:off x="3017206" y="180698"/>
          <a:ext cx="2742915" cy="3840081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848" tIns="330200" rIns="21384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Successful hotels balance technology and human service, as seen in Marriott and Accor’s hybrid models.</a:t>
          </a:r>
          <a:endParaRPr lang="en-US" sz="1700" kern="1200"/>
        </a:p>
      </dsp:txBody>
      <dsp:txXfrm>
        <a:off x="3017206" y="1639929"/>
        <a:ext cx="2742915" cy="2304048"/>
      </dsp:txXfrm>
    </dsp:sp>
    <dsp:sp modelId="{F5AFC72B-65DC-4CFA-9A7C-B9A0F151CF27}">
      <dsp:nvSpPr>
        <dsp:cNvPr id="0" name=""/>
        <dsp:cNvSpPr/>
      </dsp:nvSpPr>
      <dsp:spPr>
        <a:xfrm>
          <a:off x="3812652" y="564706"/>
          <a:ext cx="1152024" cy="11520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9816" tIns="12700" rIns="8981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981362" y="733416"/>
        <a:ext cx="814604" cy="814604"/>
      </dsp:txXfrm>
    </dsp:sp>
    <dsp:sp modelId="{B8425119-105C-4C91-A860-9338E44C9274}">
      <dsp:nvSpPr>
        <dsp:cNvPr id="0" name=""/>
        <dsp:cNvSpPr/>
      </dsp:nvSpPr>
      <dsp:spPr>
        <a:xfrm>
          <a:off x="3017206" y="4020708"/>
          <a:ext cx="2742915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A85A36-35FB-4FEE-906D-8FEB77EFA22B}">
      <dsp:nvSpPr>
        <dsp:cNvPr id="0" name=""/>
        <dsp:cNvSpPr/>
      </dsp:nvSpPr>
      <dsp:spPr>
        <a:xfrm>
          <a:off x="6034413" y="180698"/>
          <a:ext cx="2742915" cy="3840081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848" tIns="330200" rIns="21384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Sustainable AI adoption requires workforce development, ethical governance, and environmental accountability.</a:t>
          </a:r>
          <a:endParaRPr lang="en-US" sz="1700" kern="1200"/>
        </a:p>
      </dsp:txBody>
      <dsp:txXfrm>
        <a:off x="6034413" y="1639929"/>
        <a:ext cx="2742915" cy="2304048"/>
      </dsp:txXfrm>
    </dsp:sp>
    <dsp:sp modelId="{6FC80C63-C96C-4754-8F9D-B98256EF47E5}">
      <dsp:nvSpPr>
        <dsp:cNvPr id="0" name=""/>
        <dsp:cNvSpPr/>
      </dsp:nvSpPr>
      <dsp:spPr>
        <a:xfrm>
          <a:off x="6829859" y="564706"/>
          <a:ext cx="1152024" cy="115202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9816" tIns="12700" rIns="8981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998569" y="733416"/>
        <a:ext cx="814604" cy="814604"/>
      </dsp:txXfrm>
    </dsp:sp>
    <dsp:sp modelId="{CBAF218B-219B-48B8-9112-01D51D895DEC}">
      <dsp:nvSpPr>
        <dsp:cNvPr id="0" name=""/>
        <dsp:cNvSpPr/>
      </dsp:nvSpPr>
      <dsp:spPr>
        <a:xfrm>
          <a:off x="6034413" y="4020708"/>
          <a:ext cx="274291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9C55C-02FB-4F64-891E-4C495B0CFDB6}">
      <dsp:nvSpPr>
        <dsp:cNvPr id="0" name=""/>
        <dsp:cNvSpPr/>
      </dsp:nvSpPr>
      <dsp:spPr>
        <a:xfrm>
          <a:off x="342728" y="484738"/>
          <a:ext cx="1064759" cy="106475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815EB5-89D5-4A73-8978-DF1BBA93953A}">
      <dsp:nvSpPr>
        <dsp:cNvPr id="0" name=""/>
        <dsp:cNvSpPr/>
      </dsp:nvSpPr>
      <dsp:spPr>
        <a:xfrm>
          <a:off x="569644" y="711654"/>
          <a:ext cx="610927" cy="6109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E98FD8-235E-4B6B-8ED4-BA113C559EA8}">
      <dsp:nvSpPr>
        <dsp:cNvPr id="0" name=""/>
        <dsp:cNvSpPr/>
      </dsp:nvSpPr>
      <dsp:spPr>
        <a:xfrm>
          <a:off x="2354" y="1881144"/>
          <a:ext cx="1745507" cy="1165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Hotels must clearly explain data usage and comply with privacy laws, such as GDPR, to build guest trust. </a:t>
          </a:r>
        </a:p>
      </dsp:txBody>
      <dsp:txXfrm>
        <a:off x="2354" y="1881144"/>
        <a:ext cx="1745507" cy="1165944"/>
      </dsp:txXfrm>
    </dsp:sp>
    <dsp:sp modelId="{884FAC68-4167-48DD-A76F-B82F474990CD}">
      <dsp:nvSpPr>
        <dsp:cNvPr id="0" name=""/>
        <dsp:cNvSpPr/>
      </dsp:nvSpPr>
      <dsp:spPr>
        <a:xfrm>
          <a:off x="2393700" y="484738"/>
          <a:ext cx="1064759" cy="106475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2EE52-71BC-40AF-A200-4825EAF1C466}">
      <dsp:nvSpPr>
        <dsp:cNvPr id="0" name=""/>
        <dsp:cNvSpPr/>
      </dsp:nvSpPr>
      <dsp:spPr>
        <a:xfrm>
          <a:off x="2620616" y="711654"/>
          <a:ext cx="610927" cy="6109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F6DE7-777B-4D1C-BB7C-05B2FB308809}">
      <dsp:nvSpPr>
        <dsp:cNvPr id="0" name=""/>
        <dsp:cNvSpPr/>
      </dsp:nvSpPr>
      <dsp:spPr>
        <a:xfrm>
          <a:off x="2053326" y="1881144"/>
          <a:ext cx="1745507" cy="1165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AI-powered solutions reduce operational costs but come with environmental trade-offs that must be measured.</a:t>
          </a:r>
        </a:p>
      </dsp:txBody>
      <dsp:txXfrm>
        <a:off x="2053326" y="1881144"/>
        <a:ext cx="1745507" cy="1165944"/>
      </dsp:txXfrm>
    </dsp:sp>
    <dsp:sp modelId="{DB871C65-24CD-4CC3-A488-F6DE316D4645}">
      <dsp:nvSpPr>
        <dsp:cNvPr id="0" name=""/>
        <dsp:cNvSpPr/>
      </dsp:nvSpPr>
      <dsp:spPr>
        <a:xfrm>
          <a:off x="4444671" y="484738"/>
          <a:ext cx="1064759" cy="106475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EBA3DE-B29B-43FE-84E2-8B1CAD1E524D}">
      <dsp:nvSpPr>
        <dsp:cNvPr id="0" name=""/>
        <dsp:cNvSpPr/>
      </dsp:nvSpPr>
      <dsp:spPr>
        <a:xfrm>
          <a:off x="4671587" y="711654"/>
          <a:ext cx="610927" cy="6109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F731F-E60C-4575-88E6-1FDC5DB84C0B}">
      <dsp:nvSpPr>
        <dsp:cNvPr id="0" name=""/>
        <dsp:cNvSpPr/>
      </dsp:nvSpPr>
      <dsp:spPr>
        <a:xfrm>
          <a:off x="4104297" y="1881144"/>
          <a:ext cx="1745507" cy="1165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Hotels should adopt energy-efficient AI models and sustainable operational practices to reduce carbon impact.</a:t>
          </a:r>
        </a:p>
      </dsp:txBody>
      <dsp:txXfrm>
        <a:off x="4104297" y="1881144"/>
        <a:ext cx="1745507" cy="11659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67F16C-1AB7-4A11-84BA-D9CDACC27671}">
      <dsp:nvSpPr>
        <dsp:cNvPr id="0" name=""/>
        <dsp:cNvSpPr/>
      </dsp:nvSpPr>
      <dsp:spPr>
        <a:xfrm>
          <a:off x="1783828" y="300738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3936F7-0FF3-4A08-8B6E-A81A919B38BB}">
      <dsp:nvSpPr>
        <dsp:cNvPr id="0" name=""/>
        <dsp:cNvSpPr/>
      </dsp:nvSpPr>
      <dsp:spPr>
        <a:xfrm>
          <a:off x="2251828" y="768738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397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5FDC1-17B7-498A-933F-EA309158CE33}">
      <dsp:nvSpPr>
        <dsp:cNvPr id="0" name=""/>
        <dsp:cNvSpPr/>
      </dsp:nvSpPr>
      <dsp:spPr>
        <a:xfrm>
          <a:off x="1081828" y="318073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200" kern="1200"/>
            <a:t>THANK YOU</a:t>
          </a:r>
          <a:endParaRPr lang="en-US" sz="3200" kern="1200"/>
        </a:p>
      </dsp:txBody>
      <dsp:txXfrm>
        <a:off x="1081828" y="3180739"/>
        <a:ext cx="3600000" cy="720000"/>
      </dsp:txXfrm>
    </dsp:sp>
    <dsp:sp modelId="{C8B064B5-DA66-4E47-829D-A9D0285497C1}">
      <dsp:nvSpPr>
        <dsp:cNvPr id="0" name=""/>
        <dsp:cNvSpPr/>
      </dsp:nvSpPr>
      <dsp:spPr>
        <a:xfrm>
          <a:off x="6013828" y="300738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F14C8B-7EA4-450B-A7AD-E4EB3FE6B08E}">
      <dsp:nvSpPr>
        <dsp:cNvPr id="0" name=""/>
        <dsp:cNvSpPr/>
      </dsp:nvSpPr>
      <dsp:spPr>
        <a:xfrm>
          <a:off x="6481828" y="768738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397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6441A0-447B-4FEC-AB88-B97E43A04394}">
      <dsp:nvSpPr>
        <dsp:cNvPr id="0" name=""/>
        <dsp:cNvSpPr/>
      </dsp:nvSpPr>
      <dsp:spPr>
        <a:xfrm>
          <a:off x="5311828" y="318073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200" kern="1200"/>
            <a:t>ANY QUESTIONS</a:t>
          </a:r>
          <a:endParaRPr lang="en-US" sz="3200" kern="1200"/>
        </a:p>
      </dsp:txBody>
      <dsp:txXfrm>
        <a:off x="5311828" y="3180739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BB37-67E1-420F-B488-3DE93FA3DF1F}" type="datetimeFigureOut">
              <a:rPr lang="en-US" dirty="0"/>
              <a:t>6/9/2025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938642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8EC8D-9508-4A2C-8FBC-4C089BA52EE5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39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A1C89-C29A-4D79-B5A1-1F424905E9A1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8186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C248-0691-4AB1-BB8B-882D656FF160}" type="datetimeFigureOut">
              <a:rPr lang="en-US" dirty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328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54B09-E178-460F-B46D-023FA9745608}" type="datetimeFigureOut">
              <a:rPr lang="en-US" dirty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25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2E06-21B3-4A3D-A6C8-F0DFEB8AB04D}" type="datetimeFigureOut">
              <a:rPr lang="en-US" dirty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712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7CC01-41FD-4607-B8B1-976991065B2D}" type="datetimeFigureOut">
              <a:rPr lang="en-US" dirty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7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1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740A7-C153-476A-BA27-5BE657EA7C21}" type="datetimeFigureOut">
              <a:rPr lang="en-US" dirty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82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C2EC-F3EA-4AFE-88D7-51A6BBFDBA8B}" type="datetimeFigureOut">
              <a:rPr lang="en-US" dirty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31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96382-B15D-466F-9E7D-0603461872B7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10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672AE-FC7B-40BA-8844-0693A2434617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051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BF2EAB5F-78EB-45CA-9E26-D1BAA0AA6EEC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765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nypost.com/2024/01/23/ai-could-wipe-out-millions-of-jobs-but-also-create-new-ones-wef-report" TargetMode="External"/><Relationship Id="rId3" Type="http://schemas.openxmlformats.org/officeDocument/2006/relationships/hyperlink" Target="https://group.accor.com/en/Actualites/2024/02/2023-full-year-results" TargetMode="External"/><Relationship Id="rId7" Type="http://schemas.openxmlformats.org/officeDocument/2006/relationships/hyperlink" Target="https://www.technologyreview.com/2023/12/05/1084417/ais-carbon-footprint-is-bigger-than-you-think/.s" TargetMode="External"/><Relationship Id="rId2" Type="http://schemas.openxmlformats.org/officeDocument/2006/relationships/hyperlink" Target="https://www.aarp.org/research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xpediagroup.com/research" TargetMode="External"/><Relationship Id="rId5" Type="http://schemas.openxmlformats.org/officeDocument/2006/relationships/hyperlink" Target="https://digital-strategy.ec.europa.eu/en/policies/regulatory-framework-ai" TargetMode="External"/><Relationship Id="rId4" Type="http://schemas.openxmlformats.org/officeDocument/2006/relationships/hyperlink" Target="https://www2.deloitte.com/" TargetMode="External"/><Relationship Id="rId9" Type="http://schemas.openxmlformats.org/officeDocument/2006/relationships/hyperlink" Target="https://www.pwc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BC6A0D-8979-47FF-B606-70528EF8E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29284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9A48C0-DB1E-6333-41C6-544D07A55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2594" y="758952"/>
            <a:ext cx="9056876" cy="4041648"/>
          </a:xfrm>
        </p:spPr>
        <p:txBody>
          <a:bodyPr>
            <a:normAutofit/>
          </a:bodyPr>
          <a:lstStyle/>
          <a:p>
            <a:r>
              <a:rPr lang="en-GB" sz="6100" b="1">
                <a:latin typeface="Times New Roman"/>
                <a:cs typeface="Times New Roman"/>
              </a:rPr>
              <a:t>The Future of Work: AI and Human Collaboration in Hotel and Hospitality</a:t>
            </a:r>
            <a:endParaRPr lang="en-US" sz="6100"/>
          </a:p>
          <a:p>
            <a:br>
              <a:rPr lang="en-US" sz="6100"/>
            </a:br>
            <a:endParaRPr lang="en-US" sz="61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462A5B-DA0F-00A4-F6D3-EADD0A6C10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2594" y="4800600"/>
            <a:ext cx="9056876" cy="169164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Student name: Shah Mashuk Miah</a:t>
            </a:r>
          </a:p>
          <a:p>
            <a:r>
              <a:rPr lang="en-GB">
                <a:solidFill>
                  <a:schemeClr val="tx2"/>
                </a:solidFill>
              </a:rPr>
              <a:t>Student ID: 1911285</a:t>
            </a:r>
          </a:p>
          <a:p>
            <a:r>
              <a:rPr lang="en-GB">
                <a:solidFill>
                  <a:schemeClr val="tx2"/>
                </a:solidFill>
              </a:rPr>
              <a:t>Lecturer: Dr, Ernest Wavie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92CCBF-1641-4D35-9B74-6E4981730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1839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D6B51-7E67-0FF7-32C5-EC684A606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91148"/>
            <a:ext cx="9692640" cy="1414551"/>
          </a:xfrm>
        </p:spPr>
        <p:txBody>
          <a:bodyPr>
            <a:normAutofit fontScale="90000"/>
          </a:bodyPr>
          <a:lstStyle/>
          <a:p>
            <a:pPr algn="ctr"/>
            <a:endParaRPr lang="en-GB" sz="4800" i="1">
              <a:solidFill>
                <a:srgbClr val="3F3F3F"/>
              </a:solidFill>
              <a:latin typeface="Times New Roman"/>
              <a:cs typeface="Times New Roman"/>
            </a:endParaRPr>
          </a:p>
          <a:p>
            <a:br>
              <a:rPr lang="en-US"/>
            </a:br>
            <a:r>
              <a:rPr lang="en-GB" sz="4800" i="1">
                <a:solidFill>
                  <a:srgbClr val="3F3F3F"/>
                </a:solidFill>
                <a:latin typeface="Times New Roman"/>
                <a:cs typeface="Times New Roman"/>
              </a:rPr>
              <a:t>Introduction to AI in Hospitality</a:t>
            </a:r>
            <a:endParaRPr lang="en-US" sz="4800" b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/>
          </a:p>
        </p:txBody>
      </p:sp>
      <p:pic>
        <p:nvPicPr>
          <p:cNvPr id="5" name="Content Placeholder 4" descr="How AI Will Shape the Hotel Experience ...">
            <a:extLst>
              <a:ext uri="{FF2B5EF4-FFF2-40B4-BE49-F238E27FC236}">
                <a16:creationId xmlns:a16="http://schemas.microsoft.com/office/drawing/2014/main" id="{27CD0210-89CA-AD94-3B4A-7C65536DFA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8773" y="2632868"/>
            <a:ext cx="3570796" cy="274320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4FD54A-233A-C535-A505-0347E263FC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44971" y="2633932"/>
            <a:ext cx="6062069" cy="27410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AI adoption in hotels grew rapidly post-pandemic, with 68% of global hotel chains using AI by 2023 (Deloitte, 2023).</a:t>
            </a:r>
            <a:endParaRPr lang="en-GB"/>
          </a:p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Labor shortages affected over 1.5 million hospitality workers in the U.S. alone during the pandemic (BLS, 2022).</a:t>
            </a:r>
            <a:endParaRPr lang="en-GB"/>
          </a:p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Rising guest demands for speed, customization, and efficiency accelerated AI investments across the sector.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694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0A6656-5B7B-EAFB-BAE6-EF6CA4EED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290" y="365760"/>
            <a:ext cx="5997678" cy="1325562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i="1"/>
              <a:t>Benefits of Human-AI Collaboration</a:t>
            </a:r>
            <a:endParaRPr lang="en-US"/>
          </a:p>
        </p:txBody>
      </p:sp>
      <p:pic>
        <p:nvPicPr>
          <p:cNvPr id="5" name="Content Placeholder 4" descr="Top 10 Benefits of AI in Tourism and ...">
            <a:extLst>
              <a:ext uri="{FF2B5EF4-FFF2-40B4-BE49-F238E27FC236}">
                <a16:creationId xmlns:a16="http://schemas.microsoft.com/office/drawing/2014/main" id="{C425E0A6-DA92-1427-7624-E66231848AC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12367" r="20733"/>
          <a:stretch>
            <a:fillRect/>
          </a:stretch>
        </p:blipFill>
        <p:spPr>
          <a:xfrm>
            <a:off x="20" y="2987"/>
            <a:ext cx="4653291" cy="685501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18570-8416-8BFA-9E89-FBCF615226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290" y="1828800"/>
            <a:ext cx="6015571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Research shows hybrid AI-human service models achieve 28% higher guest satisfaction compared to full automation (Accor, 2023).</a:t>
            </a:r>
          </a:p>
          <a:p>
            <a:r>
              <a:rPr lang="en-US"/>
              <a:t>AI handles repetitive tasks like booking and check-ins, allowing staff to focus on emotional guest interactions.</a:t>
            </a:r>
          </a:p>
          <a:p>
            <a:r>
              <a:rPr lang="en-US"/>
              <a:t>Human empathy and decision-making remain irreplaceable in handling complex guest requests and service recovery.</a:t>
            </a:r>
          </a:p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EBAA82-3C18-428E-9643-AC8242FED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6968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31C495-802C-1124-1670-FCC16FE2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i="1"/>
              <a:t>Changing Workforce Roles and Skills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EE1D8A-929F-9C1E-3E43-76EC326E59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1873" y="1828800"/>
            <a:ext cx="5649579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AI shifts employee responsibilities to roles like Guest Experience Coordinators managing AI systems (Baum, 2022).</a:t>
            </a:r>
          </a:p>
          <a:p>
            <a:r>
              <a:rPr lang="en-US"/>
              <a:t>Marriott invested $15 million in digital literacy programs from 2020 to 2023 to prepare staff for AI adoption.</a:t>
            </a:r>
          </a:p>
          <a:p>
            <a:r>
              <a:rPr lang="en-US"/>
              <a:t>Hilton’s Digital Upskilling Initiative achieved an 89% employee satisfaction rate by supporting staff transitions.</a:t>
            </a:r>
          </a:p>
          <a:p>
            <a:endParaRPr lang="en-US"/>
          </a:p>
        </p:txBody>
      </p:sp>
      <p:pic>
        <p:nvPicPr>
          <p:cNvPr id="5" name="Content Placeholder 4" descr="Artificial Intelligence in Hospitality ...">
            <a:extLst>
              <a:ext uri="{FF2B5EF4-FFF2-40B4-BE49-F238E27FC236}">
                <a16:creationId xmlns:a16="http://schemas.microsoft.com/office/drawing/2014/main" id="{116862B4-E2EA-9DB0-5532-F678847E06C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26592" r="31967" b="2"/>
          <a:stretch>
            <a:fillRect/>
          </a:stretch>
        </p:blipFill>
        <p:spPr>
          <a:xfrm>
            <a:off x="7449835" y="1933575"/>
            <a:ext cx="3304622" cy="363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218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705CE-9C69-2EF9-CEF9-2C3D930B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i="1"/>
              <a:t>Technostress and Workforce Resistance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061A1-6A2C-0579-6924-F3DE30D2D2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61873" y="1828800"/>
            <a:ext cx="5649579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58% of hospitality employees report moderate to high technostress when using AI systems (Robson et al., 2023).</a:t>
            </a:r>
          </a:p>
          <a:p>
            <a:r>
              <a:rPr lang="en-US"/>
              <a:t>Older staff are more vulnerable to anxiety over skill obsolescence caused by new technologies.</a:t>
            </a:r>
          </a:p>
          <a:p>
            <a:r>
              <a:rPr lang="en-US"/>
              <a:t>Labor unions like the Culinary Union in Las Vegas have opposed AI rollouts due to fears of job losses.</a:t>
            </a:r>
          </a:p>
          <a:p>
            <a:endParaRPr lang="en-US"/>
          </a:p>
        </p:txBody>
      </p:sp>
      <p:pic>
        <p:nvPicPr>
          <p:cNvPr id="5" name="Content Placeholder 4" descr="Perfecting AI Customer Service in the ...">
            <a:extLst>
              <a:ext uri="{FF2B5EF4-FFF2-40B4-BE49-F238E27FC236}">
                <a16:creationId xmlns:a16="http://schemas.microsoft.com/office/drawing/2014/main" id="{CDAA3A5C-6790-43D7-9B66-EFE119812DD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36819" r="15445" b="2"/>
          <a:stretch>
            <a:fillRect/>
          </a:stretch>
        </p:blipFill>
        <p:spPr>
          <a:xfrm>
            <a:off x="7449835" y="1933575"/>
            <a:ext cx="3304622" cy="363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43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223F39AB-D816-425D-ACF5-BBCF4305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B00479-07B0-86F4-3546-08332420E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3100" i="1"/>
              <a:t>Guest Preferences and Acceptance of AI</a:t>
            </a:r>
            <a:endParaRPr lang="en-US" sz="3100"/>
          </a:p>
          <a:p>
            <a:br>
              <a:rPr lang="en-US" sz="3100"/>
            </a:br>
            <a:endParaRPr lang="en-US" sz="31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83334-40DA-2E46-10A6-0780A5F22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1872" y="1828800"/>
            <a:ext cx="5852160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78% of millennial travelers prefer AI-enabled services like mobile check-ins and digital concierge (Expedia, 2023).</a:t>
            </a:r>
          </a:p>
          <a:p>
            <a:r>
              <a:rPr lang="en-US"/>
              <a:t>Only 32% of baby boomers are willing to engage with AI services during their hotel stay (AARP, 2023).</a:t>
            </a:r>
          </a:p>
          <a:p>
            <a:r>
              <a:rPr lang="en-US"/>
              <a:t>Guest acceptance of AI varies across generations and regions, requiring hotels to balance technology with personal service.</a:t>
            </a:r>
          </a:p>
          <a:p>
            <a:endParaRPr lang="en-US"/>
          </a:p>
        </p:txBody>
      </p:sp>
      <p:pic>
        <p:nvPicPr>
          <p:cNvPr id="5" name="Content Placeholder 4" descr="hospitality industry">
            <a:extLst>
              <a:ext uri="{FF2B5EF4-FFF2-40B4-BE49-F238E27FC236}">
                <a16:creationId xmlns:a16="http://schemas.microsoft.com/office/drawing/2014/main" id="{94A31BF1-598A-FECC-6DDE-349EED50833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22239" r="18665"/>
          <a:stretch>
            <a:fillRect/>
          </a:stretch>
        </p:blipFill>
        <p:spPr>
          <a:xfrm>
            <a:off x="7598664" y="2075925"/>
            <a:ext cx="3304622" cy="335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9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337701-424E-458A-AEDA-A2272D2E5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3100" i="1"/>
              <a:t>Ethical and Legal Risks of AI Adoption</a:t>
            </a:r>
            <a:endParaRPr lang="en-US" sz="3100"/>
          </a:p>
          <a:p>
            <a:br>
              <a:rPr lang="en-US" sz="3100"/>
            </a:br>
            <a:endParaRPr lang="en-US" sz="3100"/>
          </a:p>
        </p:txBody>
      </p:sp>
      <p:pic>
        <p:nvPicPr>
          <p:cNvPr id="5" name="Content Placeholder 4" descr="The Evolution of AI in Hospitality ...">
            <a:extLst>
              <a:ext uri="{FF2B5EF4-FFF2-40B4-BE49-F238E27FC236}">
                <a16:creationId xmlns:a16="http://schemas.microsoft.com/office/drawing/2014/main" id="{4BE4E449-74DE-7860-EE92-F74EB44F9FA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2943" r="36089"/>
          <a:stretch>
            <a:fillRect/>
          </a:stretch>
        </p:blipFill>
        <p:spPr>
          <a:xfrm>
            <a:off x="1401457" y="1933575"/>
            <a:ext cx="3304622" cy="363987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7B103-6EAD-014F-44ED-BA2391EB21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04384" y="1828800"/>
            <a:ext cx="5850128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73% of EU visitors express discomfort with biometric data collection like facial recognition (Costa &amp; Costa, 2023).</a:t>
            </a:r>
          </a:p>
          <a:p>
            <a:r>
              <a:rPr lang="en-US"/>
              <a:t>Accor discontinued an AI recruitment tool in 2022 due to proven gender bias in candidate selection (Financial Times, 2022).</a:t>
            </a:r>
          </a:p>
          <a:p>
            <a:r>
              <a:rPr lang="en-US"/>
              <a:t>Hotels must comply with GDPR and the EU AI Act 2024, which classifies chatbots as high-risk systems needing human oversight.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48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AA3C0D-1015-7B43-0394-B63E0273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2400" i="1"/>
              <a:t>PESTLE Impact: Political, Economic, and Social Factors</a:t>
            </a:r>
            <a:endParaRPr lang="en-US" sz="2400"/>
          </a:p>
          <a:p>
            <a:br>
              <a:rPr lang="en-US" sz="2400"/>
            </a:br>
            <a:endParaRPr lang="en-US" sz="2400"/>
          </a:p>
        </p:txBody>
      </p:sp>
      <p:graphicFrame>
        <p:nvGraphicFramePr>
          <p:cNvPr id="12" name="Content Placeholder 3">
            <a:extLst>
              <a:ext uri="{FF2B5EF4-FFF2-40B4-BE49-F238E27FC236}">
                <a16:creationId xmlns:a16="http://schemas.microsoft.com/office/drawing/2014/main" id="{C8068D60-62D7-CE48-A6FC-1BB61E720FCF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41723" y="2058837"/>
          <a:ext cx="6569729" cy="4121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 descr="What is PESTLE Analysis? Explained in ...">
            <a:extLst>
              <a:ext uri="{FF2B5EF4-FFF2-40B4-BE49-F238E27FC236}">
                <a16:creationId xmlns:a16="http://schemas.microsoft.com/office/drawing/2014/main" id="{D21ADD6B-AA15-41B8-6739-47FCB8C080E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7"/>
          <a:srcRect l="28093" r="31497" b="1"/>
          <a:stretch>
            <a:fillRect/>
          </a:stretch>
        </p:blipFill>
        <p:spPr>
          <a:xfrm>
            <a:off x="7449835" y="1933575"/>
            <a:ext cx="3304622" cy="363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151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2D14-C1C6-11C4-56A2-85DDDEBB8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00"/>
            <a:ext cx="9692640" cy="2651003"/>
          </a:xfrm>
        </p:spPr>
        <p:txBody>
          <a:bodyPr>
            <a:normAutofit/>
          </a:bodyPr>
          <a:lstStyle/>
          <a:p>
            <a:pPr algn="ctr"/>
            <a:r>
              <a:rPr lang="en-GB" sz="4800" i="1">
                <a:solidFill>
                  <a:srgbClr val="3F3F3F"/>
                </a:solidFill>
                <a:latin typeface="Times New Roman"/>
                <a:cs typeface="Times New Roman"/>
              </a:rPr>
              <a:t>PESTLE Impact: Technological and Legal Challenges</a:t>
            </a:r>
            <a:endParaRPr lang="en-US"/>
          </a:p>
          <a:p>
            <a:br>
              <a:rPr lang="en-US"/>
            </a:br>
            <a:endParaRPr lang="en-US"/>
          </a:p>
        </p:txBody>
      </p:sp>
      <p:pic>
        <p:nvPicPr>
          <p:cNvPr id="5" name="Content Placeholder 4" descr="Hospitality Industry Looking to AI for ...">
            <a:extLst>
              <a:ext uri="{FF2B5EF4-FFF2-40B4-BE49-F238E27FC236}">
                <a16:creationId xmlns:a16="http://schemas.microsoft.com/office/drawing/2014/main" id="{00DF577E-C79F-A32E-9CD5-0BF9A51962D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21014" y="2670968"/>
            <a:ext cx="2962275" cy="266700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2286E0-5BF0-403F-A432-2608711A1B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35084" y="2677064"/>
            <a:ext cx="5717012" cy="35030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High-quality AI requires reliable internet, cloud services, and digital infrastructure, which many regions lack.</a:t>
            </a:r>
            <a:endParaRPr lang="en-GB"/>
          </a:p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Integrating AI with outdated hotel IT systems is costly and technically complex, limiting adoption.</a:t>
            </a:r>
            <a:endParaRPr lang="en-GB"/>
          </a:p>
          <a:p>
            <a:pPr algn="just"/>
            <a:r>
              <a:rPr lang="en-GB" sz="1800">
                <a:solidFill>
                  <a:srgbClr val="3F3F3F"/>
                </a:solidFill>
                <a:latin typeface="Times New Roman"/>
                <a:cs typeface="Times New Roman"/>
              </a:rPr>
              <a:t>The EU AI Act requires hotels to document AI performance and provide human oversight for high-risk applications.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616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066D94-0B04-29EE-3004-798BEF84B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3100" i="1"/>
              <a:t>PESTLE Impact: Environmental Considerations</a:t>
            </a:r>
            <a:endParaRPr lang="en-US" sz="3100"/>
          </a:p>
          <a:p>
            <a:br>
              <a:rPr lang="en-US" sz="3100"/>
            </a:br>
            <a:endParaRPr lang="en-US" sz="3100"/>
          </a:p>
        </p:txBody>
      </p:sp>
      <p:pic>
        <p:nvPicPr>
          <p:cNvPr id="5" name="Content Placeholder 4" descr="AI in hospitality: Separating hype from ...">
            <a:extLst>
              <a:ext uri="{FF2B5EF4-FFF2-40B4-BE49-F238E27FC236}">
                <a16:creationId xmlns:a16="http://schemas.microsoft.com/office/drawing/2014/main" id="{35079BF1-6DCE-4836-41D6-9C79DA1E7E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21779" r="25416" b="1"/>
          <a:stretch>
            <a:fillRect/>
          </a:stretch>
        </p:blipFill>
        <p:spPr>
          <a:xfrm>
            <a:off x="1401457" y="1933575"/>
            <a:ext cx="3304622" cy="3639872"/>
          </a:xfrm>
          <a:prstGeom prst="rect">
            <a:avLst/>
          </a:prstGeom>
        </p:spPr>
      </p:pic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84F68FF7-FB48-BDBF-264D-568DECDFC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04384" y="1828800"/>
            <a:ext cx="5850128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IHG reports a 30% reduction in energy consumption from AI-powered HVAC systems (IHG, 2023).</a:t>
            </a:r>
          </a:p>
          <a:p>
            <a:r>
              <a:rPr lang="en-US"/>
              <a:t>Training large language models like hotel chatbots carries a significant carbon footprint (Heikkilä, 2023).</a:t>
            </a:r>
          </a:p>
          <a:p>
            <a:r>
              <a:rPr lang="en-US"/>
              <a:t>Hotels must evaluate environmental trade-offs to ensure long-term sustainability in AI adoption.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173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1F3779-F7DF-A22A-BAF5-A60477306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2634" y="365760"/>
            <a:ext cx="5960334" cy="1325562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2100" i="1"/>
              <a:t>Digital Inequality for Small and Medium Hotels</a:t>
            </a:r>
            <a:endParaRPr lang="en-US" sz="2100"/>
          </a:p>
          <a:p>
            <a:br>
              <a:rPr lang="en-US" sz="2100"/>
            </a:br>
            <a:endParaRPr lang="en-US" sz="2100"/>
          </a:p>
        </p:txBody>
      </p:sp>
      <p:pic>
        <p:nvPicPr>
          <p:cNvPr id="5" name="Content Placeholder 4" descr="The AI Revolution in Hospitality: How ...">
            <a:extLst>
              <a:ext uri="{FF2B5EF4-FFF2-40B4-BE49-F238E27FC236}">
                <a16:creationId xmlns:a16="http://schemas.microsoft.com/office/drawing/2014/main" id="{254BB7D0-9663-1736-662C-8D719DE7590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18327" r="42387"/>
          <a:stretch>
            <a:fillRect/>
          </a:stretch>
        </p:blipFill>
        <p:spPr>
          <a:xfrm>
            <a:off x="963232" y="973085"/>
            <a:ext cx="3411413" cy="4879075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7215AC7C-1114-4602-BB10-A4D9E4144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93" y="645106"/>
            <a:ext cx="4047462" cy="5527094"/>
          </a:xfrm>
          <a:prstGeom prst="rect">
            <a:avLst/>
          </a:prstGeom>
          <a:noFill/>
          <a:ln>
            <a:solidFill>
              <a:schemeClr val="tx2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Content Placeholder 3">
            <a:extLst>
              <a:ext uri="{FF2B5EF4-FFF2-40B4-BE49-F238E27FC236}">
                <a16:creationId xmlns:a16="http://schemas.microsoft.com/office/drawing/2014/main" id="{1898DB82-A05E-CB10-67D2-8BBA268B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0694" y="1828800"/>
            <a:ext cx="5970167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Two-thirds of small hotel operators find AI adoption financially out of reach (AHLA, 2023).</a:t>
            </a:r>
          </a:p>
          <a:p>
            <a:r>
              <a:rPr lang="en-US"/>
              <a:t>Large hotel chains gain productivity while small businesses risk being left behind.</a:t>
            </a:r>
          </a:p>
          <a:p>
            <a:r>
              <a:rPr lang="en-US"/>
              <a:t>Industry partnerships and franchising models could help bridge the AI adoption gap for smaller hotels.</a:t>
            </a:r>
          </a:p>
          <a:p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51B4819-DC28-4995-8D15-B108BF577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95629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4597FA4-203B-4F08-BC52-46DEB52E9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67000-F4D9-102F-5EAF-5481F646C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/>
              <a:t>CONCLUSION</a:t>
            </a:r>
          </a:p>
        </p:txBody>
      </p:sp>
      <p:graphicFrame>
        <p:nvGraphicFramePr>
          <p:cNvPr id="17" name="Content Placeholder 3">
            <a:extLst>
              <a:ext uri="{FF2B5EF4-FFF2-40B4-BE49-F238E27FC236}">
                <a16:creationId xmlns:a16="http://schemas.microsoft.com/office/drawing/2014/main" id="{E25F6CF4-7872-8F19-3597-E52EF5D2DA2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13126180"/>
              </p:ext>
            </p:extLst>
          </p:nvPr>
        </p:nvGraphicFramePr>
        <p:xfrm>
          <a:off x="1262063" y="2013054"/>
          <a:ext cx="8777329" cy="4201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7236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938BA8-0282-1FF0-A3A6-2FF89A504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2800" i="1"/>
              <a:t>Recommendation: Adopt Hybrid Human-AI Models</a:t>
            </a:r>
            <a:endParaRPr lang="en-US" sz="2800"/>
          </a:p>
          <a:p>
            <a:br>
              <a:rPr lang="en-US" sz="2800"/>
            </a:br>
            <a:endParaRPr lang="en-US" sz="2800"/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E5852C03-7E7B-1C60-6D70-CEECCDBEFC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1873" y="1828800"/>
            <a:ext cx="5649579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Hybrid service models combining AI and human staff boost guest satisfaction by 28% (Accor, 2023).</a:t>
            </a:r>
          </a:p>
          <a:p>
            <a:r>
              <a:rPr lang="en-US"/>
              <a:t>AI handles administrative tasks, freeing staff for personalized guest care and complex requests.</a:t>
            </a:r>
          </a:p>
          <a:p>
            <a:r>
              <a:rPr lang="en-US"/>
              <a:t>Maintaining human interaction protects the relational value guests seek in hospitality experiences.</a:t>
            </a:r>
          </a:p>
          <a:p>
            <a:endParaRPr lang="en-US"/>
          </a:p>
        </p:txBody>
      </p:sp>
      <p:pic>
        <p:nvPicPr>
          <p:cNvPr id="5" name="Content Placeholder 4" descr="Hybrid AI: Components, applications ...">
            <a:extLst>
              <a:ext uri="{FF2B5EF4-FFF2-40B4-BE49-F238E27FC236}">
                <a16:creationId xmlns:a16="http://schemas.microsoft.com/office/drawing/2014/main" id="{4AE5CACF-2851-DFEC-F09C-98497CD4B4A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12726" r="36262"/>
          <a:stretch>
            <a:fillRect/>
          </a:stretch>
        </p:blipFill>
        <p:spPr>
          <a:xfrm>
            <a:off x="7449835" y="1933575"/>
            <a:ext cx="3304622" cy="363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47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93A02D2D-BECC-4028-99FB-E8FC50679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68B64-5011-146D-DF79-D52E4DBAF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2800" i="1"/>
              <a:t>Recommendation: Invest in Workforce Upskilling</a:t>
            </a:r>
            <a:endParaRPr lang="en-US" sz="2800"/>
          </a:p>
          <a:p>
            <a:br>
              <a:rPr lang="en-US" sz="2800"/>
            </a:br>
            <a:endParaRPr lang="en-US" sz="2800"/>
          </a:p>
        </p:txBody>
      </p:sp>
      <p:pic>
        <p:nvPicPr>
          <p:cNvPr id="5" name="Content Placeholder 4" descr="AI in the Hospitality Industry ...">
            <a:extLst>
              <a:ext uri="{FF2B5EF4-FFF2-40B4-BE49-F238E27FC236}">
                <a16:creationId xmlns:a16="http://schemas.microsoft.com/office/drawing/2014/main" id="{5C361A3C-4710-61FB-2664-0DB4E58D409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32061" r="16927"/>
          <a:stretch>
            <a:fillRect/>
          </a:stretch>
        </p:blipFill>
        <p:spPr>
          <a:xfrm>
            <a:off x="1401457" y="1933575"/>
            <a:ext cx="3304622" cy="3639872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7D45A-C662-C6F9-D541-0919E6160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04384" y="1828800"/>
            <a:ext cx="5850128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Training programs prepare staff to manage AI tools and adapt to new job roles effectively (Baum, 2022).</a:t>
            </a:r>
          </a:p>
          <a:p>
            <a:r>
              <a:rPr lang="en-US"/>
              <a:t>Marriott and Hilton’s employee training programs improved operational efficiency and staff satisfaction.</a:t>
            </a:r>
          </a:p>
          <a:p>
            <a:r>
              <a:rPr lang="en-US"/>
              <a:t>Change management strategies reduce employee resistance and maintain service quality during digital transformation.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801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23F39AB-D816-425D-ACF5-BBCF4305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BCC738-FAA9-18C0-636E-D22B701FD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z="2400" i="1"/>
              <a:t>Recommendation: Ensure Privacy and Environmental Responsibility</a:t>
            </a:r>
            <a:endParaRPr lang="en-US" sz="2400"/>
          </a:p>
          <a:p>
            <a:br>
              <a:rPr lang="en-US" sz="2400"/>
            </a:br>
            <a:endParaRPr lang="en-US" sz="2400"/>
          </a:p>
        </p:txBody>
      </p:sp>
      <p:graphicFrame>
        <p:nvGraphicFramePr>
          <p:cNvPr id="23" name="Content Placeholder 3">
            <a:extLst>
              <a:ext uri="{FF2B5EF4-FFF2-40B4-BE49-F238E27FC236}">
                <a16:creationId xmlns:a16="http://schemas.microsoft.com/office/drawing/2014/main" id="{90ACA806-460E-423B-3B44-377B8CF8B16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261872" y="2648309"/>
          <a:ext cx="5852160" cy="3531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 descr="AI in the Hospitality Industry ...">
            <a:extLst>
              <a:ext uri="{FF2B5EF4-FFF2-40B4-BE49-F238E27FC236}">
                <a16:creationId xmlns:a16="http://schemas.microsoft.com/office/drawing/2014/main" id="{C9D7D4F9-6F7D-F61C-AEE2-3C1DA5D73DC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>
          <a:xfrm>
            <a:off x="7598664" y="2653973"/>
            <a:ext cx="3304622" cy="219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51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DB0431E-0B04-44A1-9C51-531E28D18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758016-EFE4-615C-CB5C-A6E898D66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</p:spPr>
        <p:txBody>
          <a:bodyPr vert="horz" lIns="91440" tIns="27432" rIns="91440" bIns="45720" rtlCol="0">
            <a:normAutofit/>
          </a:bodyPr>
          <a:lstStyle/>
          <a:p>
            <a:r>
              <a:rPr lang="en-US" i="1">
                <a:latin typeface="Times New Roman"/>
                <a:cs typeface="Times New Roman"/>
              </a:rPr>
              <a:t>References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0E5A7-495C-7763-C469-169DE345C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828800"/>
            <a:ext cx="8595360" cy="43513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00">
                <a:latin typeface="Times New Roman"/>
                <a:cs typeface="Times New Roman"/>
              </a:rPr>
              <a:t>AARP, 2023. Travel Preferences by Generation: AARP Travel Survey. [online] Available at: </a:t>
            </a:r>
            <a:r>
              <a:rPr lang="en-US" sz="500">
                <a:latin typeface="Times New Roman"/>
                <a:cs typeface="Times New Roman"/>
                <a:hlinkClick r:id="rId2"/>
              </a:rPr>
              <a:t>https://www.aarp.org/research/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Accor (2023) Full-Year 2023 Results in Key Figures, Accor.com. Available at: </a:t>
            </a:r>
            <a:r>
              <a:rPr lang="en-US" sz="500">
                <a:latin typeface="Times New Roman"/>
                <a:cs typeface="Times New Roman"/>
                <a:hlinkClick r:id="rId3"/>
              </a:rPr>
              <a:t>https://group.accor.com/en/Actualites/2024/02/2023-full-year-results</a:t>
            </a:r>
            <a:r>
              <a:rPr lang="en-US" sz="500">
                <a:latin typeface="Times New Roman"/>
                <a:cs typeface="Times New Roman"/>
              </a:rPr>
              <a:t>. 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Baum, T., 2022. Sustainable human resource management in tourism and hospitality: A critical review. Tourism Management Perspectives, 42, p.100944. 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Deloitte, 2023. The Future of Work in Hospitality: Insights on Automation and AI. [online] Available at: </a:t>
            </a:r>
            <a:r>
              <a:rPr lang="en-US" sz="500">
                <a:latin typeface="Times New Roman"/>
                <a:cs typeface="Times New Roman"/>
                <a:hlinkClick r:id="rId4"/>
              </a:rPr>
              <a:t>https://www2.deloitte.com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European Commission, 2024. Artificial Intelligence Act: Regulation of high-risk AI systems. [online] Available at: </a:t>
            </a:r>
            <a:r>
              <a:rPr lang="en-US" sz="500">
                <a:latin typeface="Times New Roman"/>
                <a:cs typeface="Times New Roman"/>
                <a:hlinkClick r:id="rId5"/>
              </a:rPr>
              <a:t>https://digital-strategy.ec.europa.eu/en/policies/regulatory-framework-ai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Expedia Group, 2023. Traveler Value Index 2023: Hospitality and Innovation Trends. [online] Available at: </a:t>
            </a:r>
            <a:r>
              <a:rPr lang="en-US" sz="500">
                <a:latin typeface="Times New Roman"/>
                <a:cs typeface="Times New Roman"/>
                <a:hlinkClick r:id="rId6"/>
              </a:rPr>
              <a:t>https://www.expediagroup.com/research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Heikkilä, M. (2023) 'AI’s carbon footprint is bigger than you think,' MIT Technology Review, 5 December. </a:t>
            </a:r>
            <a:r>
              <a:rPr lang="en-US" sz="500">
                <a:latin typeface="Times New Roman"/>
                <a:cs typeface="Times New Roman"/>
                <a:hlinkClick r:id="rId7"/>
              </a:rPr>
              <a:t>https://www.technologyreview.com/2023/12/05/1084417/ais-carbon-footprint-is-bigger-than-you-think/.s</a:t>
            </a:r>
            <a:r>
              <a:rPr lang="en-US" sz="500">
                <a:latin typeface="Times New Roman"/>
                <a:cs typeface="Times New Roman"/>
              </a:rPr>
              <a:t> 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Ivanov, S., Webster, C. and Berezina, K., 2020. Adoption of robots and service automation by tourism and hospitality companies. Technological Forecasting and Social Change, 160, p.120252.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Koo, C., Yu, J. and Lee, J., 2021. Personalization and customization with AI in hotel services: A consumer perspective. Service Business, 15(3), pp.467–486.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Lu, Y., Wang, X. and Zhang, H., 2022. AI-driven dynamic pricing strategies in hotel management. Tourism Economics, 28(7), pp.1631-1649.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Murphy, H.C., </a:t>
            </a:r>
            <a:r>
              <a:rPr lang="en-US" sz="500" err="1">
                <a:latin typeface="Times New Roman"/>
                <a:cs typeface="Times New Roman"/>
              </a:rPr>
              <a:t>Gretzel</a:t>
            </a:r>
            <a:r>
              <a:rPr lang="en-US" sz="500">
                <a:latin typeface="Times New Roman"/>
                <a:cs typeface="Times New Roman"/>
              </a:rPr>
              <a:t>, U. and Pesonen, J., 2021. Marketing robot services in hospitality and tourism: the role of anthropomorphism and imaginative capability. Journal of Travel Research, 60(5), pp.1041-1056. 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New York Post, 2024. AI to eliminate jobs, but also create new ones, says WEF report. [online] Available at: </a:t>
            </a:r>
            <a:r>
              <a:rPr lang="en-US" sz="500">
                <a:latin typeface="Times New Roman"/>
                <a:cs typeface="Times New Roman"/>
                <a:hlinkClick r:id="rId8"/>
              </a:rPr>
              <a:t>https://nypost.com/2024/01/23/ai-could-wipe-out-millions-of-jobs-but-also-create-new-ones-wef-report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Park, S. and Allen, J., 2023. Longitudinal study of AI service acceptance in luxury hospitality. Journal of Hospitality and Tourism Technology, 14(3), pp.245-264.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PwC, 2024. Hospitality Directions: Technology Trends and Workforce 2024. [online] PricewaterhouseCoopers. Available at: </a:t>
            </a:r>
            <a:r>
              <a:rPr lang="en-US" sz="500">
                <a:latin typeface="Times New Roman"/>
                <a:cs typeface="Times New Roman"/>
                <a:hlinkClick r:id="rId9"/>
              </a:rPr>
              <a:t>https://www.pwc.com</a:t>
            </a:r>
            <a:r>
              <a:rPr lang="en-US" sz="500">
                <a:latin typeface="Times New Roman"/>
                <a:cs typeface="Times New Roman"/>
              </a:rPr>
              <a:t> [Accessed 6 May 2025].</a:t>
            </a:r>
            <a:endParaRPr lang="en-US" sz="500"/>
          </a:p>
          <a:p>
            <a:r>
              <a:rPr lang="en-US" sz="500">
                <a:latin typeface="Times New Roman"/>
                <a:cs typeface="Times New Roman"/>
              </a:rPr>
              <a:t>Robson, S., Lee, M. and Chan, K., 2023. Technostress in hospitality: The impact of AI tools on employee well-being. International Journal of Hospitality Management, 112, p.103156.</a:t>
            </a:r>
            <a:endParaRPr lang="en-US" sz="500"/>
          </a:p>
          <a:p>
            <a:endParaRPr lang="en-US" sz="5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424749-EEE0-49C9-9ABF-97B171A3E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665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04040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D067974-A2D5-4094-AE1A-B074EF557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2209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7E2960-9786-458F-8BF0-9E3E9B4EC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7AF960-622B-603F-24E3-B295E63A63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447692"/>
              </p:ext>
            </p:extLst>
          </p:nvPr>
        </p:nvGraphicFramePr>
        <p:xfrm>
          <a:off x="1262063" y="2013055"/>
          <a:ext cx="9993657" cy="4201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6026598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D70D5E"/>
      </a:accent2>
      <a:accent3>
        <a:srgbClr val="98037E"/>
      </a:accent3>
      <a:accent4>
        <a:srgbClr val="68027D"/>
      </a:accent4>
      <a:accent5>
        <a:srgbClr val="095ACA"/>
      </a:accent5>
      <a:accent6>
        <a:srgbClr val="063597"/>
      </a:accent6>
      <a:hlink>
        <a:srgbClr val="17BBFD"/>
      </a:hlink>
      <a:folHlink>
        <a:srgbClr val="FF79C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View</vt:lpstr>
      <vt:lpstr>The Future of Work: AI and Human Collaboration in Hotel and Hospitality  </vt:lpstr>
      <vt:lpstr>  Introduction to AI in Hospitality </vt:lpstr>
      <vt:lpstr>Benefits of Human-AI Collaboration</vt:lpstr>
      <vt:lpstr>Changing Workforce Roles and Skills</vt:lpstr>
      <vt:lpstr>Technostress and Workforce Resistance</vt:lpstr>
      <vt:lpstr>Guest Preferences and Acceptance of AI  </vt:lpstr>
      <vt:lpstr>Ethical and Legal Risks of AI Adoption  </vt:lpstr>
      <vt:lpstr>PESTLE Impact: Political, Economic, and Social Factors  </vt:lpstr>
      <vt:lpstr>PESTLE Impact: Technological and Legal Challenges  </vt:lpstr>
      <vt:lpstr>PESTLE Impact: Environmental Considerations  </vt:lpstr>
      <vt:lpstr>Digital Inequality for Small and Medium Hotels  </vt:lpstr>
      <vt:lpstr>CONCLUSION</vt:lpstr>
      <vt:lpstr>Recommendation: Adopt Hybrid Human-AI Models  </vt:lpstr>
      <vt:lpstr>Recommendation: Invest in Workforce Upskilling  </vt:lpstr>
      <vt:lpstr>Recommendation: Ensure Privacy and Environmental Responsibility  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2025-06-06T19:36:27Z</dcterms:created>
  <dcterms:modified xsi:type="dcterms:W3CDTF">2025-06-09T22:22:31Z</dcterms:modified>
</cp:coreProperties>
</file>