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7"/>
  </p:notesMasterIdLst>
  <p:sldIdLst>
    <p:sldId id="256" r:id="rId5"/>
    <p:sldId id="257" r:id="rId6"/>
    <p:sldId id="258" r:id="rId7"/>
    <p:sldId id="259" r:id="rId8"/>
    <p:sldId id="261" r:id="rId9"/>
    <p:sldId id="262" r:id="rId10"/>
    <p:sldId id="263" r:id="rId11"/>
    <p:sldId id="264" r:id="rId12"/>
    <p:sldId id="265" r:id="rId13"/>
    <p:sldId id="266" r:id="rId14"/>
    <p:sldId id="267"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1B7820-C96B-4F42-835B-896673CA2DF6}" v="112" dt="2026-06-27T21:27:27.1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697" autoAdjust="0"/>
  </p:normalViewPr>
  <p:slideViewPr>
    <p:cSldViewPr snapToGrid="0">
      <p:cViewPr varScale="1">
        <p:scale>
          <a:sx n="50" d="100"/>
          <a:sy n="50" d="100"/>
        </p:scale>
        <p:origin x="12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uba Furnica (2324363)" userId="18e5e497-9f3d-4cff-8464-be1f59ba3cc5" providerId="ADAL" clId="{C5F6A326-53E8-43F0-84FF-14ED5E61C743}"/>
    <pc:docChg chg="undo custSel addSld delSld modSld addMainMaster delMainMaster">
      <pc:chgData name="Liuba Furnica (2324363)" userId="18e5e497-9f3d-4cff-8464-be1f59ba3cc5" providerId="ADAL" clId="{C5F6A326-53E8-43F0-84FF-14ED5E61C743}" dt="2026-06-27T21:31:45.954" v="2373" actId="20577"/>
      <pc:docMkLst>
        <pc:docMk/>
      </pc:docMkLst>
      <pc:sldChg chg="addSp delSp modSp mod setBg modClrScheme chgLayout">
        <pc:chgData name="Liuba Furnica (2324363)" userId="18e5e497-9f3d-4cff-8464-be1f59ba3cc5" providerId="ADAL" clId="{C5F6A326-53E8-43F0-84FF-14ED5E61C743}" dt="2026-06-27T21:31:45.954" v="2373" actId="20577"/>
        <pc:sldMkLst>
          <pc:docMk/>
          <pc:sldMk cId="2383365984" sldId="256"/>
        </pc:sldMkLst>
        <pc:spChg chg="mod">
          <ac:chgData name="Liuba Furnica (2324363)" userId="18e5e497-9f3d-4cff-8464-be1f59ba3cc5" providerId="ADAL" clId="{C5F6A326-53E8-43F0-84FF-14ED5E61C743}" dt="2026-06-27T18:38:04.216" v="1930" actId="14100"/>
          <ac:spMkLst>
            <pc:docMk/>
            <pc:sldMk cId="2383365984" sldId="256"/>
            <ac:spMk id="2" creationId="{6AC76992-909A-0FDD-BF35-32AA9C6EF477}"/>
          </ac:spMkLst>
        </pc:spChg>
        <pc:spChg chg="mod ord">
          <ac:chgData name="Liuba Furnica (2324363)" userId="18e5e497-9f3d-4cff-8464-be1f59ba3cc5" providerId="ADAL" clId="{C5F6A326-53E8-43F0-84FF-14ED5E61C743}" dt="2026-06-27T21:31:45.954" v="2373" actId="20577"/>
          <ac:spMkLst>
            <pc:docMk/>
            <pc:sldMk cId="2383365984" sldId="256"/>
            <ac:spMk id="3" creationId="{AB667F1C-3EC1-95D9-6736-079C5194370A}"/>
          </ac:spMkLst>
        </pc:spChg>
        <pc:spChg chg="add">
          <ac:chgData name="Liuba Furnica (2324363)" userId="18e5e497-9f3d-4cff-8464-be1f59ba3cc5" providerId="ADAL" clId="{C5F6A326-53E8-43F0-84FF-14ED5E61C743}" dt="2026-06-21T17:39:42.370" v="201" actId="26606"/>
          <ac:spMkLst>
            <pc:docMk/>
            <pc:sldMk cId="2383365984" sldId="256"/>
            <ac:spMk id="25" creationId="{FB869131-809F-4714-9B05-385CAF009A1F}"/>
          </ac:spMkLst>
        </pc:spChg>
        <pc:picChg chg="add mod">
          <ac:chgData name="Liuba Furnica (2324363)" userId="18e5e497-9f3d-4cff-8464-be1f59ba3cc5" providerId="ADAL" clId="{C5F6A326-53E8-43F0-84FF-14ED5E61C743}" dt="2026-06-21T17:39:42.370" v="201" actId="26606"/>
          <ac:picMkLst>
            <pc:docMk/>
            <pc:sldMk cId="2383365984" sldId="256"/>
            <ac:picMk id="20" creationId="{7C5DA2FB-EC57-73E3-DB4D-8435B67A142D}"/>
          </ac:picMkLst>
        </pc:picChg>
        <pc:picChg chg="add mod">
          <ac:chgData name="Liuba Furnica (2324363)" userId="18e5e497-9f3d-4cff-8464-be1f59ba3cc5" providerId="ADAL" clId="{C5F6A326-53E8-43F0-84FF-14ED5E61C743}" dt="2026-06-27T18:38:11.214" v="1931" actId="1076"/>
          <ac:picMkLst>
            <pc:docMk/>
            <pc:sldMk cId="2383365984" sldId="256"/>
            <ac:picMk id="22" creationId="{9F191607-6DBA-96BA-E9E2-2FAEA95BC9E8}"/>
          </ac:picMkLst>
        </pc:picChg>
        <pc:picChg chg="add mod">
          <ac:chgData name="Liuba Furnica (2324363)" userId="18e5e497-9f3d-4cff-8464-be1f59ba3cc5" providerId="ADAL" clId="{C5F6A326-53E8-43F0-84FF-14ED5E61C743}" dt="2026-06-27T18:37:34.432" v="1925" actId="14100"/>
          <ac:picMkLst>
            <pc:docMk/>
            <pc:sldMk cId="2383365984" sldId="256"/>
            <ac:picMk id="23" creationId="{8C1A07C6-4A9C-6DA1-FE5A-E64E6FD6949F}"/>
          </ac:picMkLst>
        </pc:picChg>
      </pc:sldChg>
      <pc:sldChg chg="addSp delSp modSp new mod modMedia setBg">
        <pc:chgData name="Liuba Furnica (2324363)" userId="18e5e497-9f3d-4cff-8464-be1f59ba3cc5" providerId="ADAL" clId="{C5F6A326-53E8-43F0-84FF-14ED5E61C743}" dt="2026-06-27T19:46:02.323" v="2249" actId="255"/>
        <pc:sldMkLst>
          <pc:docMk/>
          <pc:sldMk cId="3633054396" sldId="257"/>
        </pc:sldMkLst>
        <pc:spChg chg="mod">
          <ac:chgData name="Liuba Furnica (2324363)" userId="18e5e497-9f3d-4cff-8464-be1f59ba3cc5" providerId="ADAL" clId="{C5F6A326-53E8-43F0-84FF-14ED5E61C743}" dt="2026-06-27T19:43:57.409" v="2236" actId="255"/>
          <ac:spMkLst>
            <pc:docMk/>
            <pc:sldMk cId="3633054396" sldId="257"/>
            <ac:spMk id="2" creationId="{BEF10BED-4763-412D-7BBA-CA74EB636B0A}"/>
          </ac:spMkLst>
        </pc:spChg>
        <pc:spChg chg="mod">
          <ac:chgData name="Liuba Furnica (2324363)" userId="18e5e497-9f3d-4cff-8464-be1f59ba3cc5" providerId="ADAL" clId="{C5F6A326-53E8-43F0-84FF-14ED5E61C743}" dt="2026-06-27T19:46:02.323" v="2249" actId="255"/>
          <ac:spMkLst>
            <pc:docMk/>
            <pc:sldMk cId="3633054396" sldId="257"/>
            <ac:spMk id="3" creationId="{F3B3BCCE-C5B2-4702-22A4-D30425621473}"/>
          </ac:spMkLst>
        </pc:spChg>
        <pc:spChg chg="add">
          <ac:chgData name="Liuba Furnica (2324363)" userId="18e5e497-9f3d-4cff-8464-be1f59ba3cc5" providerId="ADAL" clId="{C5F6A326-53E8-43F0-84FF-14ED5E61C743}" dt="2026-06-21T18:00:46.688" v="392" actId="26606"/>
          <ac:spMkLst>
            <pc:docMk/>
            <pc:sldMk cId="3633054396" sldId="257"/>
            <ac:spMk id="16" creationId="{FB869131-809F-4714-9B05-385CAF009A1F}"/>
          </ac:spMkLst>
        </pc:spChg>
        <pc:picChg chg="add mod">
          <ac:chgData name="Liuba Furnica (2324363)" userId="18e5e497-9f3d-4cff-8464-be1f59ba3cc5" providerId="ADAL" clId="{C5F6A326-53E8-43F0-84FF-14ED5E61C743}" dt="2026-06-27T19:43:42.682" v="2235" actId="14100"/>
          <ac:picMkLst>
            <pc:docMk/>
            <pc:sldMk cId="3633054396" sldId="257"/>
            <ac:picMk id="5" creationId="{401FC719-16BF-64AC-5B3C-E7EEB011B5DC}"/>
          </ac:picMkLst>
        </pc:picChg>
      </pc:sldChg>
      <pc:sldChg chg="addSp delSp modSp new mod setBg modNotesTx">
        <pc:chgData name="Liuba Furnica (2324363)" userId="18e5e497-9f3d-4cff-8464-be1f59ba3cc5" providerId="ADAL" clId="{C5F6A326-53E8-43F0-84FF-14ED5E61C743}" dt="2026-06-27T18:35:34.680" v="1915" actId="14100"/>
        <pc:sldMkLst>
          <pc:docMk/>
          <pc:sldMk cId="1808003063" sldId="258"/>
        </pc:sldMkLst>
        <pc:spChg chg="mod">
          <ac:chgData name="Liuba Furnica (2324363)" userId="18e5e497-9f3d-4cff-8464-be1f59ba3cc5" providerId="ADAL" clId="{C5F6A326-53E8-43F0-84FF-14ED5E61C743}" dt="2026-06-27T18:35:23.575" v="1914" actId="14100"/>
          <ac:spMkLst>
            <pc:docMk/>
            <pc:sldMk cId="1808003063" sldId="258"/>
            <ac:spMk id="2" creationId="{2F353F83-B4A9-CF4C-4C5B-9A40A50EBD0D}"/>
          </ac:spMkLst>
        </pc:spChg>
        <pc:spChg chg="mod">
          <ac:chgData name="Liuba Furnica (2324363)" userId="18e5e497-9f3d-4cff-8464-be1f59ba3cc5" providerId="ADAL" clId="{C5F6A326-53E8-43F0-84FF-14ED5E61C743}" dt="2026-06-27T18:35:34.680" v="1915" actId="14100"/>
          <ac:spMkLst>
            <pc:docMk/>
            <pc:sldMk cId="1808003063" sldId="258"/>
            <ac:spMk id="3" creationId="{28FDB80C-80C4-B4C0-6E84-9C2D8EA20763}"/>
          </ac:spMkLst>
        </pc:spChg>
        <pc:spChg chg="add">
          <ac:chgData name="Liuba Furnica (2324363)" userId="18e5e497-9f3d-4cff-8464-be1f59ba3cc5" providerId="ADAL" clId="{C5F6A326-53E8-43F0-84FF-14ED5E61C743}" dt="2026-06-21T18:29:43.967" v="623" actId="26606"/>
          <ac:spMkLst>
            <pc:docMk/>
            <pc:sldMk cId="1808003063" sldId="258"/>
            <ac:spMk id="15" creationId="{FB869131-809F-4714-9B05-385CAF009A1F}"/>
          </ac:spMkLst>
        </pc:spChg>
        <pc:picChg chg="add mod ord">
          <ac:chgData name="Liuba Furnica (2324363)" userId="18e5e497-9f3d-4cff-8464-be1f59ba3cc5" providerId="ADAL" clId="{C5F6A326-53E8-43F0-84FF-14ED5E61C743}" dt="2026-06-27T18:34:25.110" v="1909" actId="1076"/>
          <ac:picMkLst>
            <pc:docMk/>
            <pc:sldMk cId="1808003063" sldId="258"/>
            <ac:picMk id="7" creationId="{60A0FD87-FAC5-5CE8-0956-A1898C7DD553}"/>
          </ac:picMkLst>
        </pc:picChg>
      </pc:sldChg>
      <pc:sldChg chg="addSp delSp modSp new mod setBg modNotesTx">
        <pc:chgData name="Liuba Furnica (2324363)" userId="18e5e497-9f3d-4cff-8464-be1f59ba3cc5" providerId="ADAL" clId="{C5F6A326-53E8-43F0-84FF-14ED5E61C743}" dt="2026-06-27T18:45:18.513" v="2143" actId="20577"/>
        <pc:sldMkLst>
          <pc:docMk/>
          <pc:sldMk cId="3617774567" sldId="259"/>
        </pc:sldMkLst>
        <pc:spChg chg="mod">
          <ac:chgData name="Liuba Furnica (2324363)" userId="18e5e497-9f3d-4cff-8464-be1f59ba3cc5" providerId="ADAL" clId="{C5F6A326-53E8-43F0-84FF-14ED5E61C743}" dt="2026-06-24T09:55:10.675" v="852" actId="14100"/>
          <ac:spMkLst>
            <pc:docMk/>
            <pc:sldMk cId="3617774567" sldId="259"/>
            <ac:spMk id="2" creationId="{9FE0236A-0080-1774-1CF3-C3CB69BF4F8D}"/>
          </ac:spMkLst>
        </pc:spChg>
        <pc:spChg chg="mod">
          <ac:chgData name="Liuba Furnica (2324363)" userId="18e5e497-9f3d-4cff-8464-be1f59ba3cc5" providerId="ADAL" clId="{C5F6A326-53E8-43F0-84FF-14ED5E61C743}" dt="2026-06-27T18:45:18.513" v="2143" actId="20577"/>
          <ac:spMkLst>
            <pc:docMk/>
            <pc:sldMk cId="3617774567" sldId="259"/>
            <ac:spMk id="3" creationId="{087FE73A-4CC8-71E5-AE9E-6128CE48E126}"/>
          </ac:spMkLst>
        </pc:spChg>
        <pc:spChg chg="add">
          <ac:chgData name="Liuba Furnica (2324363)" userId="18e5e497-9f3d-4cff-8464-be1f59ba3cc5" providerId="ADAL" clId="{C5F6A326-53E8-43F0-84FF-14ED5E61C743}" dt="2026-06-21T18:45:58.133" v="678" actId="26606"/>
          <ac:spMkLst>
            <pc:docMk/>
            <pc:sldMk cId="3617774567" sldId="259"/>
            <ac:spMk id="16" creationId="{368F9D89-54B8-41F8-8839-49992D645882}"/>
          </ac:spMkLst>
        </pc:spChg>
        <pc:picChg chg="add mod ord">
          <ac:chgData name="Liuba Furnica (2324363)" userId="18e5e497-9f3d-4cff-8464-be1f59ba3cc5" providerId="ADAL" clId="{C5F6A326-53E8-43F0-84FF-14ED5E61C743}" dt="2026-06-24T09:33:04.828" v="701" actId="14100"/>
          <ac:picMkLst>
            <pc:docMk/>
            <pc:sldMk cId="3617774567" sldId="259"/>
            <ac:picMk id="5" creationId="{22CD91E0-26DB-DE14-9D71-25E2C2BFA29B}"/>
          </ac:picMkLst>
        </pc:picChg>
      </pc:sldChg>
      <pc:sldChg chg="modSp new mod">
        <pc:chgData name="Liuba Furnica (2324363)" userId="18e5e497-9f3d-4cff-8464-be1f59ba3cc5" providerId="ADAL" clId="{C5F6A326-53E8-43F0-84FF-14ED5E61C743}" dt="2026-06-27T18:23:40.086" v="1889" actId="2710"/>
        <pc:sldMkLst>
          <pc:docMk/>
          <pc:sldMk cId="3696322865" sldId="260"/>
        </pc:sldMkLst>
        <pc:spChg chg="mod">
          <ac:chgData name="Liuba Furnica (2324363)" userId="18e5e497-9f3d-4cff-8464-be1f59ba3cc5" providerId="ADAL" clId="{C5F6A326-53E8-43F0-84FF-14ED5E61C743}" dt="2026-06-24T09:53:15.735" v="842" actId="27636"/>
          <ac:spMkLst>
            <pc:docMk/>
            <pc:sldMk cId="3696322865" sldId="260"/>
            <ac:spMk id="2" creationId="{EF65BBFA-3D80-1034-5B2C-4DD76C8F3395}"/>
          </ac:spMkLst>
        </pc:spChg>
        <pc:spChg chg="mod">
          <ac:chgData name="Liuba Furnica (2324363)" userId="18e5e497-9f3d-4cff-8464-be1f59ba3cc5" providerId="ADAL" clId="{C5F6A326-53E8-43F0-84FF-14ED5E61C743}" dt="2026-06-27T18:23:40.086" v="1889" actId="2710"/>
          <ac:spMkLst>
            <pc:docMk/>
            <pc:sldMk cId="3696322865" sldId="260"/>
            <ac:spMk id="3" creationId="{55E788BE-159F-433A-5286-74D0A232902E}"/>
          </ac:spMkLst>
        </pc:spChg>
      </pc:sldChg>
      <pc:sldChg chg="addSp delSp modSp new mod modNotesTx">
        <pc:chgData name="Liuba Furnica (2324363)" userId="18e5e497-9f3d-4cff-8464-be1f59ba3cc5" providerId="ADAL" clId="{C5F6A326-53E8-43F0-84FF-14ED5E61C743}" dt="2026-06-24T10:33:30.731" v="1073" actId="113"/>
        <pc:sldMkLst>
          <pc:docMk/>
          <pc:sldMk cId="2536161384" sldId="261"/>
        </pc:sldMkLst>
        <pc:spChg chg="mod">
          <ac:chgData name="Liuba Furnica (2324363)" userId="18e5e497-9f3d-4cff-8464-be1f59ba3cc5" providerId="ADAL" clId="{C5F6A326-53E8-43F0-84FF-14ED5E61C743}" dt="2026-06-24T10:23:39.150" v="987" actId="1076"/>
          <ac:spMkLst>
            <pc:docMk/>
            <pc:sldMk cId="2536161384" sldId="261"/>
            <ac:spMk id="2" creationId="{EA107DF6-C6AB-525A-5907-5E4C8296E018}"/>
          </ac:spMkLst>
        </pc:spChg>
        <pc:spChg chg="add del mod">
          <ac:chgData name="Liuba Furnica (2324363)" userId="18e5e497-9f3d-4cff-8464-be1f59ba3cc5" providerId="ADAL" clId="{C5F6A326-53E8-43F0-84FF-14ED5E61C743}" dt="2026-06-24T10:33:30.731" v="1073" actId="113"/>
          <ac:spMkLst>
            <pc:docMk/>
            <pc:sldMk cId="2536161384" sldId="261"/>
            <ac:spMk id="8" creationId="{1FE02A76-1728-CE6D-A146-3B636EB53234}"/>
          </ac:spMkLst>
        </pc:spChg>
        <pc:graphicFrameChg chg="add mod modGraphic">
          <ac:chgData name="Liuba Furnica (2324363)" userId="18e5e497-9f3d-4cff-8464-be1f59ba3cc5" providerId="ADAL" clId="{C5F6A326-53E8-43F0-84FF-14ED5E61C743}" dt="2026-06-24T10:28:38.490" v="1020" actId="20577"/>
          <ac:graphicFrameMkLst>
            <pc:docMk/>
            <pc:sldMk cId="2536161384" sldId="261"/>
            <ac:graphicFrameMk id="4" creationId="{EBA5B272-10C3-31AA-4EC1-F0E1F3EBCF52}"/>
          </ac:graphicFrameMkLst>
        </pc:graphicFrameChg>
        <pc:picChg chg="add mod">
          <ac:chgData name="Liuba Furnica (2324363)" userId="18e5e497-9f3d-4cff-8464-be1f59ba3cc5" providerId="ADAL" clId="{C5F6A326-53E8-43F0-84FF-14ED5E61C743}" dt="2026-06-24T10:23:31.704" v="986" actId="1076"/>
          <ac:picMkLst>
            <pc:docMk/>
            <pc:sldMk cId="2536161384" sldId="261"/>
            <ac:picMk id="7" creationId="{4803178F-62D4-1888-5D90-3F4B08F811B3}"/>
          </ac:picMkLst>
        </pc:picChg>
      </pc:sldChg>
      <pc:sldChg chg="addSp modSp new mod setBg modNotesTx">
        <pc:chgData name="Liuba Furnica (2324363)" userId="18e5e497-9f3d-4cff-8464-be1f59ba3cc5" providerId="ADAL" clId="{C5F6A326-53E8-43F0-84FF-14ED5E61C743}" dt="2026-06-24T11:21:05.657" v="1487" actId="20577"/>
        <pc:sldMkLst>
          <pc:docMk/>
          <pc:sldMk cId="3495991796" sldId="262"/>
        </pc:sldMkLst>
        <pc:spChg chg="mod">
          <ac:chgData name="Liuba Furnica (2324363)" userId="18e5e497-9f3d-4cff-8464-be1f59ba3cc5" providerId="ADAL" clId="{C5F6A326-53E8-43F0-84FF-14ED5E61C743}" dt="2026-06-24T11:18:53.825" v="1428" actId="14100"/>
          <ac:spMkLst>
            <pc:docMk/>
            <pc:sldMk cId="3495991796" sldId="262"/>
            <ac:spMk id="2" creationId="{B81F987F-E121-CA11-7BB9-2676FBF9AEE5}"/>
          </ac:spMkLst>
        </pc:spChg>
        <pc:spChg chg="mod">
          <ac:chgData name="Liuba Furnica (2324363)" userId="18e5e497-9f3d-4cff-8464-be1f59ba3cc5" providerId="ADAL" clId="{C5F6A326-53E8-43F0-84FF-14ED5E61C743}" dt="2026-06-24T11:21:05.657" v="1487" actId="20577"/>
          <ac:spMkLst>
            <pc:docMk/>
            <pc:sldMk cId="3495991796" sldId="262"/>
            <ac:spMk id="3" creationId="{114BA201-A3A3-EC3A-D14A-D6E2D09787B9}"/>
          </ac:spMkLst>
        </pc:spChg>
        <pc:spChg chg="add">
          <ac:chgData name="Liuba Furnica (2324363)" userId="18e5e497-9f3d-4cff-8464-be1f59ba3cc5" providerId="ADAL" clId="{C5F6A326-53E8-43F0-84FF-14ED5E61C743}" dt="2026-06-24T11:07:00.147" v="1194" actId="26606"/>
          <ac:spMkLst>
            <pc:docMk/>
            <pc:sldMk cId="3495991796" sldId="262"/>
            <ac:spMk id="10" creationId="{9F63AA5A-E6E1-46DA-AB40-C58233393EDE}"/>
          </ac:spMkLst>
        </pc:spChg>
        <pc:picChg chg="add mod">
          <ac:chgData name="Liuba Furnica (2324363)" userId="18e5e497-9f3d-4cff-8464-be1f59ba3cc5" providerId="ADAL" clId="{C5F6A326-53E8-43F0-84FF-14ED5E61C743}" dt="2026-06-24T11:18:58.918" v="1429" actId="14100"/>
          <ac:picMkLst>
            <pc:docMk/>
            <pc:sldMk cId="3495991796" sldId="262"/>
            <ac:picMk id="5" creationId="{00F2E2BA-ACDF-0912-DCBB-2B0D8AEA1AD6}"/>
          </ac:picMkLst>
        </pc:picChg>
      </pc:sldChg>
      <pc:sldChg chg="addSp modSp new mod setBg">
        <pc:chgData name="Liuba Furnica (2324363)" userId="18e5e497-9f3d-4cff-8464-be1f59ba3cc5" providerId="ADAL" clId="{C5F6A326-53E8-43F0-84FF-14ED5E61C743}" dt="2026-06-27T19:04:16.569" v="2162" actId="14100"/>
        <pc:sldMkLst>
          <pc:docMk/>
          <pc:sldMk cId="2776009088" sldId="263"/>
        </pc:sldMkLst>
        <pc:spChg chg="mod">
          <ac:chgData name="Liuba Furnica (2324363)" userId="18e5e497-9f3d-4cff-8464-be1f59ba3cc5" providerId="ADAL" clId="{C5F6A326-53E8-43F0-84FF-14ED5E61C743}" dt="2026-06-27T19:04:16.569" v="2162" actId="14100"/>
          <ac:spMkLst>
            <pc:docMk/>
            <pc:sldMk cId="2776009088" sldId="263"/>
            <ac:spMk id="2" creationId="{5F453FF9-B3B5-85EA-4767-BAB2AA12DC0F}"/>
          </ac:spMkLst>
        </pc:spChg>
        <pc:spChg chg="mod">
          <ac:chgData name="Liuba Furnica (2324363)" userId="18e5e497-9f3d-4cff-8464-be1f59ba3cc5" providerId="ADAL" clId="{C5F6A326-53E8-43F0-84FF-14ED5E61C743}" dt="2026-06-27T19:04:12.026" v="2161" actId="14100"/>
          <ac:spMkLst>
            <pc:docMk/>
            <pc:sldMk cId="2776009088" sldId="263"/>
            <ac:spMk id="3" creationId="{B847D378-0665-DBB9-C723-CD2F846EADD1}"/>
          </ac:spMkLst>
        </pc:spChg>
        <pc:spChg chg="add">
          <ac:chgData name="Liuba Furnica (2324363)" userId="18e5e497-9f3d-4cff-8464-be1f59ba3cc5" providerId="ADAL" clId="{C5F6A326-53E8-43F0-84FF-14ED5E61C743}" dt="2026-06-26T10:32:14.706" v="1527" actId="26606"/>
          <ac:spMkLst>
            <pc:docMk/>
            <pc:sldMk cId="2776009088" sldId="263"/>
            <ac:spMk id="10" creationId="{93366BB0-BF67-4519-BA41-2F0021F5E4A9}"/>
          </ac:spMkLst>
        </pc:spChg>
        <pc:picChg chg="add mod">
          <ac:chgData name="Liuba Furnica (2324363)" userId="18e5e497-9f3d-4cff-8464-be1f59ba3cc5" providerId="ADAL" clId="{C5F6A326-53E8-43F0-84FF-14ED5E61C743}" dt="2026-06-27T16:10:00.049" v="1562" actId="14100"/>
          <ac:picMkLst>
            <pc:docMk/>
            <pc:sldMk cId="2776009088" sldId="263"/>
            <ac:picMk id="5" creationId="{DB546270-21BA-F6A5-B402-F96C51028D60}"/>
          </ac:picMkLst>
        </pc:picChg>
      </pc:sldChg>
      <pc:sldChg chg="addSp modSp new mod setBg modNotesTx">
        <pc:chgData name="Liuba Furnica (2324363)" userId="18e5e497-9f3d-4cff-8464-be1f59ba3cc5" providerId="ADAL" clId="{C5F6A326-53E8-43F0-84FF-14ED5E61C743}" dt="2026-06-27T21:27:32.127" v="2349" actId="20577"/>
        <pc:sldMkLst>
          <pc:docMk/>
          <pc:sldMk cId="244964677" sldId="264"/>
        </pc:sldMkLst>
        <pc:spChg chg="mod">
          <ac:chgData name="Liuba Furnica (2324363)" userId="18e5e497-9f3d-4cff-8464-be1f59ba3cc5" providerId="ADAL" clId="{C5F6A326-53E8-43F0-84FF-14ED5E61C743}" dt="2026-06-27T19:06:01.081" v="2170" actId="1076"/>
          <ac:spMkLst>
            <pc:docMk/>
            <pc:sldMk cId="244964677" sldId="264"/>
            <ac:spMk id="2" creationId="{1C0221D8-C237-5EE5-B69E-740C10B48BB7}"/>
          </ac:spMkLst>
        </pc:spChg>
        <pc:spChg chg="mod">
          <ac:chgData name="Liuba Furnica (2324363)" userId="18e5e497-9f3d-4cff-8464-be1f59ba3cc5" providerId="ADAL" clId="{C5F6A326-53E8-43F0-84FF-14ED5E61C743}" dt="2026-06-27T19:06:13.181" v="2171" actId="14100"/>
          <ac:spMkLst>
            <pc:docMk/>
            <pc:sldMk cId="244964677" sldId="264"/>
            <ac:spMk id="3" creationId="{3E3D2BFD-DFC8-A75F-ABB7-6E06D51302DD}"/>
          </ac:spMkLst>
        </pc:spChg>
        <pc:spChg chg="add">
          <ac:chgData name="Liuba Furnica (2324363)" userId="18e5e497-9f3d-4cff-8464-be1f59ba3cc5" providerId="ADAL" clId="{C5F6A326-53E8-43F0-84FF-14ED5E61C743}" dt="2026-06-27T16:18:02.090" v="1582" actId="26606"/>
          <ac:spMkLst>
            <pc:docMk/>
            <pc:sldMk cId="244964677" sldId="264"/>
            <ac:spMk id="10" creationId="{368F9D89-54B8-41F8-8839-49992D645882}"/>
          </ac:spMkLst>
        </pc:spChg>
        <pc:picChg chg="add mod">
          <ac:chgData name="Liuba Furnica (2324363)" userId="18e5e497-9f3d-4cff-8464-be1f59ba3cc5" providerId="ADAL" clId="{C5F6A326-53E8-43F0-84FF-14ED5E61C743}" dt="2026-06-27T16:49:57.079" v="1670" actId="14100"/>
          <ac:picMkLst>
            <pc:docMk/>
            <pc:sldMk cId="244964677" sldId="264"/>
            <ac:picMk id="5" creationId="{1BAF1AD3-7F10-A651-B05A-F39B13601630}"/>
          </ac:picMkLst>
        </pc:picChg>
      </pc:sldChg>
      <pc:sldChg chg="addSp delSp modSp new mod setBg">
        <pc:chgData name="Liuba Furnica (2324363)" userId="18e5e497-9f3d-4cff-8464-be1f59ba3cc5" providerId="ADAL" clId="{C5F6A326-53E8-43F0-84FF-14ED5E61C743}" dt="2026-06-27T19:07:14.511" v="2174" actId="20577"/>
        <pc:sldMkLst>
          <pc:docMk/>
          <pc:sldMk cId="4168323761" sldId="265"/>
        </pc:sldMkLst>
        <pc:spChg chg="mod">
          <ac:chgData name="Liuba Furnica (2324363)" userId="18e5e497-9f3d-4cff-8464-be1f59ba3cc5" providerId="ADAL" clId="{C5F6A326-53E8-43F0-84FF-14ED5E61C743}" dt="2026-06-27T19:06:56.417" v="2173" actId="113"/>
          <ac:spMkLst>
            <pc:docMk/>
            <pc:sldMk cId="4168323761" sldId="265"/>
            <ac:spMk id="2" creationId="{44F7B6FA-7D07-2A0D-DAE6-9EA99FCFF690}"/>
          </ac:spMkLst>
        </pc:spChg>
        <pc:spChg chg="add del mod">
          <ac:chgData name="Liuba Furnica (2324363)" userId="18e5e497-9f3d-4cff-8464-be1f59ba3cc5" providerId="ADAL" clId="{C5F6A326-53E8-43F0-84FF-14ED5E61C743}" dt="2026-06-27T16:56:54.119" v="1678" actId="26606"/>
          <ac:spMkLst>
            <pc:docMk/>
            <pc:sldMk cId="4168323761" sldId="265"/>
            <ac:spMk id="3" creationId="{5CB74173-C14F-3B28-5FBF-80F2DE5A9CE1}"/>
          </ac:spMkLst>
        </pc:spChg>
        <pc:spChg chg="add">
          <ac:chgData name="Liuba Furnica (2324363)" userId="18e5e497-9f3d-4cff-8464-be1f59ba3cc5" providerId="ADAL" clId="{C5F6A326-53E8-43F0-84FF-14ED5E61C743}" dt="2026-06-27T16:56:54.119" v="1678" actId="26606"/>
          <ac:spMkLst>
            <pc:docMk/>
            <pc:sldMk cId="4168323761" sldId="265"/>
            <ac:spMk id="6" creationId="{9B7B6363-B86F-40A3-8902-DFA61F46B949}"/>
          </ac:spMkLst>
        </pc:spChg>
        <pc:spChg chg="add del mod">
          <ac:chgData name="Liuba Furnica (2324363)" userId="18e5e497-9f3d-4cff-8464-be1f59ba3cc5" providerId="ADAL" clId="{C5F6A326-53E8-43F0-84FF-14ED5E61C743}" dt="2026-06-27T17:04:56.057" v="1751" actId="21"/>
          <ac:spMkLst>
            <pc:docMk/>
            <pc:sldMk cId="4168323761" sldId="265"/>
            <ac:spMk id="8" creationId="{7C942367-E1BE-F633-EF9F-251FB2AA03CD}"/>
          </ac:spMkLst>
        </pc:spChg>
        <pc:spChg chg="add del">
          <ac:chgData name="Liuba Furnica (2324363)" userId="18e5e497-9f3d-4cff-8464-be1f59ba3cc5" providerId="ADAL" clId="{C5F6A326-53E8-43F0-84FF-14ED5E61C743}" dt="2026-06-27T16:56:29.324" v="1676" actId="26606"/>
          <ac:spMkLst>
            <pc:docMk/>
            <pc:sldMk cId="4168323761" sldId="265"/>
            <ac:spMk id="9" creationId="{3761EB98-E0C4-4B95-984A-E7D9DFADAA08}"/>
          </ac:spMkLst>
        </pc:spChg>
        <pc:spChg chg="add mod">
          <ac:chgData name="Liuba Furnica (2324363)" userId="18e5e497-9f3d-4cff-8464-be1f59ba3cc5" providerId="ADAL" clId="{C5F6A326-53E8-43F0-84FF-14ED5E61C743}" dt="2026-06-27T19:07:14.511" v="2174" actId="20577"/>
          <ac:spMkLst>
            <pc:docMk/>
            <pc:sldMk cId="4168323761" sldId="265"/>
            <ac:spMk id="10" creationId="{3940CD4F-BB4A-B250-66CE-E98201F40224}"/>
          </ac:spMkLst>
        </pc:spChg>
        <pc:graphicFrameChg chg="add del">
          <ac:chgData name="Liuba Furnica (2324363)" userId="18e5e497-9f3d-4cff-8464-be1f59ba3cc5" providerId="ADAL" clId="{C5F6A326-53E8-43F0-84FF-14ED5E61C743}" dt="2026-06-27T16:56:29.324" v="1676" actId="26606"/>
          <ac:graphicFrameMkLst>
            <pc:docMk/>
            <pc:sldMk cId="4168323761" sldId="265"/>
            <ac:graphicFrameMk id="5" creationId="{BEA8AE2B-561E-C2B9-8DB8-FB209EF2B00E}"/>
          </ac:graphicFrameMkLst>
        </pc:graphicFrameChg>
        <pc:graphicFrameChg chg="add del mod modGraphic">
          <ac:chgData name="Liuba Furnica (2324363)" userId="18e5e497-9f3d-4cff-8464-be1f59ba3cc5" providerId="ADAL" clId="{C5F6A326-53E8-43F0-84FF-14ED5E61C743}" dt="2026-06-27T17:24:19.909" v="1826"/>
          <ac:graphicFrameMkLst>
            <pc:docMk/>
            <pc:sldMk cId="4168323761" sldId="265"/>
            <ac:graphicFrameMk id="7" creationId="{2CAC3936-0DFB-3A83-381F-5B898F02AB91}"/>
          </ac:graphicFrameMkLst>
        </pc:graphicFrameChg>
      </pc:sldChg>
      <pc:sldChg chg="addSp modSp new mod setBg modNotesTx">
        <pc:chgData name="Liuba Furnica (2324363)" userId="18e5e497-9f3d-4cff-8464-be1f59ba3cc5" providerId="ADAL" clId="{C5F6A326-53E8-43F0-84FF-14ED5E61C743}" dt="2026-06-27T21:28:14.373" v="2359" actId="20577"/>
        <pc:sldMkLst>
          <pc:docMk/>
          <pc:sldMk cId="3437995507" sldId="266"/>
        </pc:sldMkLst>
        <pc:spChg chg="mod">
          <ac:chgData name="Liuba Furnica (2324363)" userId="18e5e497-9f3d-4cff-8464-be1f59ba3cc5" providerId="ADAL" clId="{C5F6A326-53E8-43F0-84FF-14ED5E61C743}" dt="2026-06-27T18:05:33.604" v="1862" actId="14100"/>
          <ac:spMkLst>
            <pc:docMk/>
            <pc:sldMk cId="3437995507" sldId="266"/>
            <ac:spMk id="2" creationId="{34A9293E-2C1E-1841-0CDF-0D184DCF0155}"/>
          </ac:spMkLst>
        </pc:spChg>
        <pc:spChg chg="mod">
          <ac:chgData name="Liuba Furnica (2324363)" userId="18e5e497-9f3d-4cff-8464-be1f59ba3cc5" providerId="ADAL" clId="{C5F6A326-53E8-43F0-84FF-14ED5E61C743}" dt="2026-06-27T18:07:20.503" v="1864" actId="5793"/>
          <ac:spMkLst>
            <pc:docMk/>
            <pc:sldMk cId="3437995507" sldId="266"/>
            <ac:spMk id="3" creationId="{F5FE2014-B8C7-303D-E6E2-B7E49F67883E}"/>
          </ac:spMkLst>
        </pc:spChg>
        <pc:spChg chg="add">
          <ac:chgData name="Liuba Furnica (2324363)" userId="18e5e497-9f3d-4cff-8464-be1f59ba3cc5" providerId="ADAL" clId="{C5F6A326-53E8-43F0-84FF-14ED5E61C743}" dt="2026-06-27T18:03:52.774" v="1843" actId="26606"/>
          <ac:spMkLst>
            <pc:docMk/>
            <pc:sldMk cId="3437995507" sldId="266"/>
            <ac:spMk id="10" creationId="{368F9D89-54B8-41F8-8839-49992D645882}"/>
          </ac:spMkLst>
        </pc:spChg>
        <pc:picChg chg="add mod">
          <ac:chgData name="Liuba Furnica (2324363)" userId="18e5e497-9f3d-4cff-8464-be1f59ba3cc5" providerId="ADAL" clId="{C5F6A326-53E8-43F0-84FF-14ED5E61C743}" dt="2026-06-27T18:04:35.817" v="1852" actId="14100"/>
          <ac:picMkLst>
            <pc:docMk/>
            <pc:sldMk cId="3437995507" sldId="266"/>
            <ac:picMk id="5" creationId="{7DED9C02-00CC-C9B6-A5A1-203F53CAF48A}"/>
          </ac:picMkLst>
        </pc:picChg>
      </pc:sldChg>
      <pc:sldChg chg="addSp modSp new mod setBg">
        <pc:chgData name="Liuba Furnica (2324363)" userId="18e5e497-9f3d-4cff-8464-be1f59ba3cc5" providerId="ADAL" clId="{C5F6A326-53E8-43F0-84FF-14ED5E61C743}" dt="2026-06-27T20:01:21.845" v="2345" actId="1076"/>
        <pc:sldMkLst>
          <pc:docMk/>
          <pc:sldMk cId="1451901173" sldId="267"/>
        </pc:sldMkLst>
        <pc:spChg chg="mod">
          <ac:chgData name="Liuba Furnica (2324363)" userId="18e5e497-9f3d-4cff-8464-be1f59ba3cc5" providerId="ADAL" clId="{C5F6A326-53E8-43F0-84FF-14ED5E61C743}" dt="2026-06-27T20:00:54.216" v="2344" actId="14100"/>
          <ac:spMkLst>
            <pc:docMk/>
            <pc:sldMk cId="1451901173" sldId="267"/>
            <ac:spMk id="2" creationId="{065E689C-8BE4-4C1D-7118-9D42935A18D4}"/>
          </ac:spMkLst>
        </pc:spChg>
        <pc:spChg chg="mod">
          <ac:chgData name="Liuba Furnica (2324363)" userId="18e5e497-9f3d-4cff-8464-be1f59ba3cc5" providerId="ADAL" clId="{C5F6A326-53E8-43F0-84FF-14ED5E61C743}" dt="2026-06-27T20:01:21.845" v="2345" actId="1076"/>
          <ac:spMkLst>
            <pc:docMk/>
            <pc:sldMk cId="1451901173" sldId="267"/>
            <ac:spMk id="3" creationId="{48F734B0-D16A-E654-22B6-DD3ABB6BA10C}"/>
          </ac:spMkLst>
        </pc:spChg>
        <pc:spChg chg="add">
          <ac:chgData name="Liuba Furnica (2324363)" userId="18e5e497-9f3d-4cff-8464-be1f59ba3cc5" providerId="ADAL" clId="{C5F6A326-53E8-43F0-84FF-14ED5E61C743}" dt="2026-06-27T19:56:02.187" v="2299" actId="26606"/>
          <ac:spMkLst>
            <pc:docMk/>
            <pc:sldMk cId="1451901173" sldId="267"/>
            <ac:spMk id="10" creationId="{19F9BF86-FE94-4517-B97D-026C7515E589}"/>
          </ac:spMkLst>
        </pc:spChg>
        <pc:spChg chg="add">
          <ac:chgData name="Liuba Furnica (2324363)" userId="18e5e497-9f3d-4cff-8464-be1f59ba3cc5" providerId="ADAL" clId="{C5F6A326-53E8-43F0-84FF-14ED5E61C743}" dt="2026-06-27T19:56:02.187" v="2299" actId="26606"/>
          <ac:spMkLst>
            <pc:docMk/>
            <pc:sldMk cId="1451901173" sldId="267"/>
            <ac:spMk id="12" creationId="{F7C2A816-955C-4079-AAAB-066EBD44186B}"/>
          </ac:spMkLst>
        </pc:spChg>
        <pc:picChg chg="add mod ord">
          <ac:chgData name="Liuba Furnica (2324363)" userId="18e5e497-9f3d-4cff-8464-be1f59ba3cc5" providerId="ADAL" clId="{C5F6A326-53E8-43F0-84FF-14ED5E61C743}" dt="2026-06-27T19:56:02.187" v="2299" actId="26606"/>
          <ac:picMkLst>
            <pc:docMk/>
            <pc:sldMk cId="1451901173" sldId="267"/>
            <ac:picMk id="5" creationId="{9F2EED36-62D3-FE75-641A-78456AF5B95C}"/>
          </ac:picMkLst>
        </pc:picChg>
      </pc:sldChg>
      <pc:sldMasterChg chg="add addSldLayout">
        <pc:chgData name="Liuba Furnica (2324363)" userId="18e5e497-9f3d-4cff-8464-be1f59ba3cc5" providerId="ADAL" clId="{C5F6A326-53E8-43F0-84FF-14ED5E61C743}" dt="2026-06-21T17:39:42.370" v="201" actId="26606"/>
        <pc:sldMasterMkLst>
          <pc:docMk/>
          <pc:sldMasterMk cId="1433443976" sldId="2147483738"/>
        </pc:sldMasterMkLst>
        <pc:sldLayoutChg chg="add">
          <pc:chgData name="Liuba Furnica (2324363)" userId="18e5e497-9f3d-4cff-8464-be1f59ba3cc5" providerId="ADAL" clId="{C5F6A326-53E8-43F0-84FF-14ED5E61C743}" dt="2026-06-21T17:39:42.370" v="201" actId="26606"/>
          <pc:sldLayoutMkLst>
            <pc:docMk/>
            <pc:sldMasterMk cId="1433443976" sldId="2147483738"/>
            <pc:sldLayoutMk cId="3895914896" sldId="2147483727"/>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903434565" sldId="2147483728"/>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1848435356" sldId="2147483729"/>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061462646" sldId="2147483730"/>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4132877676" sldId="2147483731"/>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121999727" sldId="2147483732"/>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82973049" sldId="2147483733"/>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538394332" sldId="2147483734"/>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1061213790" sldId="2147483735"/>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723962629" sldId="2147483736"/>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4151200275" sldId="214748373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BCD096-6F9D-4D80-969F-91059341FF3E}"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6B6B50BA-B813-41ED-B068-49A58AF5A3A1}">
      <dgm:prSet custT="1"/>
      <dgm:spPr/>
      <dgm:t>
        <a:bodyPr/>
        <a:lstStyle/>
        <a:p>
          <a:r>
            <a:rPr lang="en-GB" sz="1400" b="1" dirty="0">
              <a:latin typeface="Arial" panose="020B0604020202020204" pitchFamily="34" charset="0"/>
              <a:cs typeface="Arial" panose="020B0604020202020204" pitchFamily="34" charset="0"/>
            </a:rPr>
            <a:t>Cultural differences have a significant impact on international negotiations.</a:t>
          </a:r>
          <a:endParaRPr lang="en-US" sz="1400" b="1" dirty="0">
            <a:latin typeface="Arial" panose="020B0604020202020204" pitchFamily="34" charset="0"/>
            <a:cs typeface="Arial" panose="020B0604020202020204" pitchFamily="34" charset="0"/>
          </a:endParaRPr>
        </a:p>
      </dgm:t>
    </dgm:pt>
    <dgm:pt modelId="{749E3291-0302-484D-8E43-77BBC07831D7}" type="parTrans" cxnId="{72E2E0E1-917C-4F23-82DD-A04430D8EBB2}">
      <dgm:prSet/>
      <dgm:spPr/>
      <dgm:t>
        <a:bodyPr/>
        <a:lstStyle/>
        <a:p>
          <a:endParaRPr lang="en-US"/>
        </a:p>
      </dgm:t>
    </dgm:pt>
    <dgm:pt modelId="{D62FDEAC-589F-4B18-91D6-410ADE23A484}" type="sibTrans" cxnId="{72E2E0E1-917C-4F23-82DD-A04430D8EBB2}">
      <dgm:prSet/>
      <dgm:spPr/>
      <dgm:t>
        <a:bodyPr/>
        <a:lstStyle/>
        <a:p>
          <a:endParaRPr lang="en-US"/>
        </a:p>
      </dgm:t>
    </dgm:pt>
    <dgm:pt modelId="{8262C94D-68EC-4EF5-8FAF-B248CBFA8DE3}">
      <dgm:prSet custT="1"/>
      <dgm:spPr/>
      <dgm:t>
        <a:bodyPr/>
        <a:lstStyle/>
        <a:p>
          <a:r>
            <a:rPr lang="en-GB" sz="1400" b="1" dirty="0">
              <a:latin typeface="Arial" panose="020B0604020202020204" pitchFamily="34" charset="0"/>
              <a:cs typeface="Arial" panose="020B0604020202020204" pitchFamily="34" charset="0"/>
            </a:rPr>
            <a:t>Hofstede's Cultural Dimensions help explain differences between the UK and China.</a:t>
          </a:r>
          <a:endParaRPr lang="en-US" sz="1400" b="1" dirty="0">
            <a:latin typeface="Arial" panose="020B0604020202020204" pitchFamily="34" charset="0"/>
            <a:cs typeface="Arial" panose="020B0604020202020204" pitchFamily="34" charset="0"/>
          </a:endParaRPr>
        </a:p>
      </dgm:t>
    </dgm:pt>
    <dgm:pt modelId="{25E578BE-CB54-44EF-864E-45D9161C5B6F}" type="parTrans" cxnId="{8648BD89-CFB8-4351-BD7F-EC0D35BEB8E3}">
      <dgm:prSet/>
      <dgm:spPr/>
      <dgm:t>
        <a:bodyPr/>
        <a:lstStyle/>
        <a:p>
          <a:endParaRPr lang="en-US"/>
        </a:p>
      </dgm:t>
    </dgm:pt>
    <dgm:pt modelId="{ECC5FCEB-92D4-4186-B1A1-6FB2D36BA74D}" type="sibTrans" cxnId="{8648BD89-CFB8-4351-BD7F-EC0D35BEB8E3}">
      <dgm:prSet/>
      <dgm:spPr/>
      <dgm:t>
        <a:bodyPr/>
        <a:lstStyle/>
        <a:p>
          <a:endParaRPr lang="en-US"/>
        </a:p>
      </dgm:t>
    </dgm:pt>
    <dgm:pt modelId="{1D7B4C20-EA93-4961-9F41-1CB3A0D9B2C0}">
      <dgm:prSet custT="1"/>
      <dgm:spPr/>
      <dgm:t>
        <a:bodyPr/>
        <a:lstStyle/>
        <a:p>
          <a:r>
            <a:rPr lang="en-GB" sz="1400" b="1" dirty="0">
              <a:latin typeface="Arial" panose="020B0604020202020204" pitchFamily="34" charset="0"/>
              <a:cs typeface="Arial" panose="020B0604020202020204" pitchFamily="34" charset="0"/>
            </a:rPr>
            <a:t>Successful negotiations require an understanding of hierarchy, communication styles, and relationship-building</a:t>
          </a:r>
          <a:r>
            <a:rPr lang="en-GB" sz="1600" b="1" dirty="0">
              <a:latin typeface="Arial" panose="020B0604020202020204" pitchFamily="34" charset="0"/>
              <a:cs typeface="Arial" panose="020B0604020202020204" pitchFamily="34" charset="0"/>
            </a:rPr>
            <a:t>.</a:t>
          </a:r>
          <a:endParaRPr lang="en-US" sz="1600" b="1" dirty="0">
            <a:latin typeface="Arial" panose="020B0604020202020204" pitchFamily="34" charset="0"/>
            <a:cs typeface="Arial" panose="020B0604020202020204" pitchFamily="34" charset="0"/>
          </a:endParaRPr>
        </a:p>
      </dgm:t>
    </dgm:pt>
    <dgm:pt modelId="{7C16BFC5-39D1-48EB-939E-E1F56088EF72}" type="parTrans" cxnId="{AFC373B0-7895-4149-B25A-BD10458A8D51}">
      <dgm:prSet/>
      <dgm:spPr/>
      <dgm:t>
        <a:bodyPr/>
        <a:lstStyle/>
        <a:p>
          <a:endParaRPr lang="en-US"/>
        </a:p>
      </dgm:t>
    </dgm:pt>
    <dgm:pt modelId="{EC9E1E38-83AC-412B-A892-BC6DFB485003}" type="sibTrans" cxnId="{AFC373B0-7895-4149-B25A-BD10458A8D51}">
      <dgm:prSet/>
      <dgm:spPr/>
      <dgm:t>
        <a:bodyPr/>
        <a:lstStyle/>
        <a:p>
          <a:endParaRPr lang="en-US"/>
        </a:p>
      </dgm:t>
    </dgm:pt>
    <dgm:pt modelId="{0DC4C2B9-7458-4C8C-9BEB-E8A3EFF65653}">
      <dgm:prSet custT="1"/>
      <dgm:spPr/>
      <dgm:t>
        <a:bodyPr/>
        <a:lstStyle/>
        <a:p>
          <a:r>
            <a:rPr lang="en-GB" sz="1400" b="1" dirty="0">
              <a:latin typeface="Arial" panose="020B0604020202020204" pitchFamily="34" charset="0"/>
              <a:cs typeface="Arial" panose="020B0604020202020204" pitchFamily="34" charset="0"/>
            </a:rPr>
            <a:t>Cultural awareness and adaptability reduce misunderstandings and strengthen business relationships.</a:t>
          </a:r>
          <a:endParaRPr lang="en-US" sz="1400" b="1" dirty="0">
            <a:latin typeface="Arial" panose="020B0604020202020204" pitchFamily="34" charset="0"/>
            <a:cs typeface="Arial" panose="020B0604020202020204" pitchFamily="34" charset="0"/>
          </a:endParaRPr>
        </a:p>
      </dgm:t>
    </dgm:pt>
    <dgm:pt modelId="{C606878B-9DCB-42AC-B2A0-041CF3FEDDFC}" type="parTrans" cxnId="{887E2FCD-DE54-4F29-B72F-D6FBB7035186}">
      <dgm:prSet/>
      <dgm:spPr/>
      <dgm:t>
        <a:bodyPr/>
        <a:lstStyle/>
        <a:p>
          <a:endParaRPr lang="en-US"/>
        </a:p>
      </dgm:t>
    </dgm:pt>
    <dgm:pt modelId="{F969EFF0-5F35-42E9-A7B2-A37EBC6131A2}" type="sibTrans" cxnId="{887E2FCD-DE54-4F29-B72F-D6FBB7035186}">
      <dgm:prSet/>
      <dgm:spPr/>
      <dgm:t>
        <a:bodyPr/>
        <a:lstStyle/>
        <a:p>
          <a:endParaRPr lang="en-US"/>
        </a:p>
      </dgm:t>
    </dgm:pt>
    <dgm:pt modelId="{7BE3ABD9-6D0A-4F38-B75D-8F8118E74C7C}">
      <dgm:prSet custT="1"/>
      <dgm:spPr/>
      <dgm:t>
        <a:bodyPr/>
        <a:lstStyle/>
        <a:p>
          <a:r>
            <a:rPr lang="en-GB" sz="1400" b="1" dirty="0">
              <a:latin typeface="Arial" panose="020B0604020202020204" pitchFamily="34" charset="0"/>
              <a:cs typeface="Arial" panose="020B0604020202020204" pitchFamily="34" charset="0"/>
            </a:rPr>
            <a:t>Long-term trust is essential for developing a successful strategic partnership.</a:t>
          </a:r>
          <a:endParaRPr lang="en-US" sz="1400" b="1" dirty="0">
            <a:latin typeface="Arial" panose="020B0604020202020204" pitchFamily="34" charset="0"/>
            <a:cs typeface="Arial" panose="020B0604020202020204" pitchFamily="34" charset="0"/>
          </a:endParaRPr>
        </a:p>
      </dgm:t>
    </dgm:pt>
    <dgm:pt modelId="{2A2B5FDE-8BFD-4949-82B9-50E218824D91}" type="parTrans" cxnId="{6F40D843-89DF-414D-A38F-9747E5C3BAF0}">
      <dgm:prSet/>
      <dgm:spPr/>
      <dgm:t>
        <a:bodyPr/>
        <a:lstStyle/>
        <a:p>
          <a:endParaRPr lang="en-US"/>
        </a:p>
      </dgm:t>
    </dgm:pt>
    <dgm:pt modelId="{60AD113A-4B49-46BE-963A-8BCA932D2F04}" type="sibTrans" cxnId="{6F40D843-89DF-414D-A38F-9747E5C3BAF0}">
      <dgm:prSet/>
      <dgm:spPr/>
      <dgm:t>
        <a:bodyPr/>
        <a:lstStyle/>
        <a:p>
          <a:endParaRPr lang="en-US"/>
        </a:p>
      </dgm:t>
    </dgm:pt>
    <dgm:pt modelId="{46DC9BBB-CF02-4BB6-A5BD-86C80A689FC1}" type="pres">
      <dgm:prSet presAssocID="{57BCD096-6F9D-4D80-969F-91059341FF3E}" presName="compositeShape" presStyleCnt="0">
        <dgm:presLayoutVars>
          <dgm:chMax val="7"/>
          <dgm:dir/>
          <dgm:resizeHandles val="exact"/>
        </dgm:presLayoutVars>
      </dgm:prSet>
      <dgm:spPr/>
    </dgm:pt>
    <dgm:pt modelId="{C4960E9D-1498-4F19-B00D-7C8BEE0193BA}" type="pres">
      <dgm:prSet presAssocID="{57BCD096-6F9D-4D80-969F-91059341FF3E}" presName="wedge1" presStyleLbl="node1" presStyleIdx="0" presStyleCnt="5"/>
      <dgm:spPr/>
    </dgm:pt>
    <dgm:pt modelId="{E1BD5219-51F9-40D8-8AB5-EDB9B2176E89}" type="pres">
      <dgm:prSet presAssocID="{57BCD096-6F9D-4D80-969F-91059341FF3E}" presName="dummy1a" presStyleCnt="0"/>
      <dgm:spPr/>
    </dgm:pt>
    <dgm:pt modelId="{46B05055-D44F-4A1D-91B6-1EB1442BEE14}" type="pres">
      <dgm:prSet presAssocID="{57BCD096-6F9D-4D80-969F-91059341FF3E}" presName="dummy1b" presStyleCnt="0"/>
      <dgm:spPr/>
    </dgm:pt>
    <dgm:pt modelId="{6B0E136C-849F-4A51-B1F8-B1DD38D683D8}" type="pres">
      <dgm:prSet presAssocID="{57BCD096-6F9D-4D80-969F-91059341FF3E}" presName="wedge1Tx" presStyleLbl="node1" presStyleIdx="0" presStyleCnt="5">
        <dgm:presLayoutVars>
          <dgm:chMax val="0"/>
          <dgm:chPref val="0"/>
          <dgm:bulletEnabled val="1"/>
        </dgm:presLayoutVars>
      </dgm:prSet>
      <dgm:spPr/>
    </dgm:pt>
    <dgm:pt modelId="{228B798F-594D-4EBD-826C-05D084B42542}" type="pres">
      <dgm:prSet presAssocID="{57BCD096-6F9D-4D80-969F-91059341FF3E}" presName="wedge2" presStyleLbl="node1" presStyleIdx="1" presStyleCnt="5"/>
      <dgm:spPr/>
    </dgm:pt>
    <dgm:pt modelId="{63539FAE-A6D6-4BD4-809F-E3BC766C422B}" type="pres">
      <dgm:prSet presAssocID="{57BCD096-6F9D-4D80-969F-91059341FF3E}" presName="dummy2a" presStyleCnt="0"/>
      <dgm:spPr/>
    </dgm:pt>
    <dgm:pt modelId="{BCD1D022-6795-436C-8763-EFCB2C39E73F}" type="pres">
      <dgm:prSet presAssocID="{57BCD096-6F9D-4D80-969F-91059341FF3E}" presName="dummy2b" presStyleCnt="0"/>
      <dgm:spPr/>
    </dgm:pt>
    <dgm:pt modelId="{C6266ABF-9FD4-4301-BEEF-1CC6394EEAB1}" type="pres">
      <dgm:prSet presAssocID="{57BCD096-6F9D-4D80-969F-91059341FF3E}" presName="wedge2Tx" presStyleLbl="node1" presStyleIdx="1" presStyleCnt="5">
        <dgm:presLayoutVars>
          <dgm:chMax val="0"/>
          <dgm:chPref val="0"/>
          <dgm:bulletEnabled val="1"/>
        </dgm:presLayoutVars>
      </dgm:prSet>
      <dgm:spPr/>
    </dgm:pt>
    <dgm:pt modelId="{8A7EA2BD-EE65-468E-B18A-64149DACF796}" type="pres">
      <dgm:prSet presAssocID="{57BCD096-6F9D-4D80-969F-91059341FF3E}" presName="wedge3" presStyleLbl="node1" presStyleIdx="2" presStyleCnt="5"/>
      <dgm:spPr/>
    </dgm:pt>
    <dgm:pt modelId="{E3047E11-7DEF-4430-8382-C3092B1432C6}" type="pres">
      <dgm:prSet presAssocID="{57BCD096-6F9D-4D80-969F-91059341FF3E}" presName="dummy3a" presStyleCnt="0"/>
      <dgm:spPr/>
    </dgm:pt>
    <dgm:pt modelId="{342BC23B-3C3C-4CDF-A4D4-FA18D54E7D09}" type="pres">
      <dgm:prSet presAssocID="{57BCD096-6F9D-4D80-969F-91059341FF3E}" presName="dummy3b" presStyleCnt="0"/>
      <dgm:spPr/>
    </dgm:pt>
    <dgm:pt modelId="{84F429A1-BF98-4A4A-BB72-2DB6E8A1B440}" type="pres">
      <dgm:prSet presAssocID="{57BCD096-6F9D-4D80-969F-91059341FF3E}" presName="wedge3Tx" presStyleLbl="node1" presStyleIdx="2" presStyleCnt="5">
        <dgm:presLayoutVars>
          <dgm:chMax val="0"/>
          <dgm:chPref val="0"/>
          <dgm:bulletEnabled val="1"/>
        </dgm:presLayoutVars>
      </dgm:prSet>
      <dgm:spPr/>
    </dgm:pt>
    <dgm:pt modelId="{857F17D1-6DB3-4E56-B98A-969FB0ADB38E}" type="pres">
      <dgm:prSet presAssocID="{57BCD096-6F9D-4D80-969F-91059341FF3E}" presName="wedge4" presStyleLbl="node1" presStyleIdx="3" presStyleCnt="5"/>
      <dgm:spPr/>
    </dgm:pt>
    <dgm:pt modelId="{3C85BA53-88F8-4857-8EE3-12201BD69EF8}" type="pres">
      <dgm:prSet presAssocID="{57BCD096-6F9D-4D80-969F-91059341FF3E}" presName="dummy4a" presStyleCnt="0"/>
      <dgm:spPr/>
    </dgm:pt>
    <dgm:pt modelId="{42139752-C851-4A17-B618-293F4540FD8C}" type="pres">
      <dgm:prSet presAssocID="{57BCD096-6F9D-4D80-969F-91059341FF3E}" presName="dummy4b" presStyleCnt="0"/>
      <dgm:spPr/>
    </dgm:pt>
    <dgm:pt modelId="{F57848C9-7ABE-466C-A8DB-3C78761C9F04}" type="pres">
      <dgm:prSet presAssocID="{57BCD096-6F9D-4D80-969F-91059341FF3E}" presName="wedge4Tx" presStyleLbl="node1" presStyleIdx="3" presStyleCnt="5">
        <dgm:presLayoutVars>
          <dgm:chMax val="0"/>
          <dgm:chPref val="0"/>
          <dgm:bulletEnabled val="1"/>
        </dgm:presLayoutVars>
      </dgm:prSet>
      <dgm:spPr/>
    </dgm:pt>
    <dgm:pt modelId="{B2D1597A-F02D-4D94-A6EF-51C24FCA3F07}" type="pres">
      <dgm:prSet presAssocID="{57BCD096-6F9D-4D80-969F-91059341FF3E}" presName="wedge5" presStyleLbl="node1" presStyleIdx="4" presStyleCnt="5"/>
      <dgm:spPr/>
    </dgm:pt>
    <dgm:pt modelId="{C7074733-8E11-48BD-B030-09A27FDB1959}" type="pres">
      <dgm:prSet presAssocID="{57BCD096-6F9D-4D80-969F-91059341FF3E}" presName="dummy5a" presStyleCnt="0"/>
      <dgm:spPr/>
    </dgm:pt>
    <dgm:pt modelId="{BFCE2E64-8058-4D47-91A6-3996A16F9302}" type="pres">
      <dgm:prSet presAssocID="{57BCD096-6F9D-4D80-969F-91059341FF3E}" presName="dummy5b" presStyleCnt="0"/>
      <dgm:spPr/>
    </dgm:pt>
    <dgm:pt modelId="{19DCD24A-452A-4BDF-ACC4-CDC5CAA06B8F}" type="pres">
      <dgm:prSet presAssocID="{57BCD096-6F9D-4D80-969F-91059341FF3E}" presName="wedge5Tx" presStyleLbl="node1" presStyleIdx="4" presStyleCnt="5">
        <dgm:presLayoutVars>
          <dgm:chMax val="0"/>
          <dgm:chPref val="0"/>
          <dgm:bulletEnabled val="1"/>
        </dgm:presLayoutVars>
      </dgm:prSet>
      <dgm:spPr/>
    </dgm:pt>
    <dgm:pt modelId="{00C5470C-A70E-4B63-B18E-8720D700CF18}" type="pres">
      <dgm:prSet presAssocID="{D62FDEAC-589F-4B18-91D6-410ADE23A484}" presName="arrowWedge1" presStyleLbl="fgSibTrans2D1" presStyleIdx="0" presStyleCnt="5" custLinFactNeighborX="3505" custLinFactNeighborY="-3340"/>
      <dgm:spPr/>
    </dgm:pt>
    <dgm:pt modelId="{470858A7-13C8-4857-9A6E-B762F926A7B5}" type="pres">
      <dgm:prSet presAssocID="{ECC5FCEB-92D4-4186-B1A1-6FB2D36BA74D}" presName="arrowWedge2" presStyleLbl="fgSibTrans2D1" presStyleIdx="1" presStyleCnt="5" custLinFactNeighborX="3895" custLinFactNeighborY="1363"/>
      <dgm:spPr/>
    </dgm:pt>
    <dgm:pt modelId="{9F4B9E6F-C0A3-4426-9992-53AE47932EDA}" type="pres">
      <dgm:prSet presAssocID="{EC9E1E38-83AC-412B-A892-BC6DFB485003}" presName="arrowWedge3" presStyleLbl="fgSibTrans2D1" presStyleIdx="2" presStyleCnt="5" custLinFactNeighborX="0" custLinFactNeighborY="4295"/>
      <dgm:spPr/>
    </dgm:pt>
    <dgm:pt modelId="{DAB40316-E5A1-42DA-9A54-71C9500E0782}" type="pres">
      <dgm:prSet presAssocID="{F969EFF0-5F35-42E9-A7B2-A37EBC6131A2}" presName="arrowWedge4" presStyleLbl="fgSibTrans2D1" presStyleIdx="3" presStyleCnt="5" custLinFactNeighborX="-4789" custLinFactNeighborY="895"/>
      <dgm:spPr/>
    </dgm:pt>
    <dgm:pt modelId="{1D028776-C461-4464-B4F7-933A1EE0AEC9}" type="pres">
      <dgm:prSet presAssocID="{60AD113A-4B49-46BE-963A-8BCA932D2F04}" presName="arrowWedge5" presStyleLbl="fgSibTrans2D1" presStyleIdx="4" presStyleCnt="5" custLinFactNeighborX="-2647" custLinFactNeighborY="-2846"/>
      <dgm:spPr/>
    </dgm:pt>
  </dgm:ptLst>
  <dgm:cxnLst>
    <dgm:cxn modelId="{71A8EB1A-C0B8-40F6-8CA3-1AB38EBC8CE5}" type="presOf" srcId="{0DC4C2B9-7458-4C8C-9BEB-E8A3EFF65653}" destId="{857F17D1-6DB3-4E56-B98A-969FB0ADB38E}" srcOrd="0" destOrd="0" presId="urn:microsoft.com/office/officeart/2005/8/layout/cycle8"/>
    <dgm:cxn modelId="{F2BF682C-44A7-413B-A47D-C7941E181280}" type="presOf" srcId="{7BE3ABD9-6D0A-4F38-B75D-8F8118E74C7C}" destId="{19DCD24A-452A-4BDF-ACC4-CDC5CAA06B8F}" srcOrd="1" destOrd="0" presId="urn:microsoft.com/office/officeart/2005/8/layout/cycle8"/>
    <dgm:cxn modelId="{E7253960-95DA-4FEE-B2B3-F1F0C52C4BCD}" type="presOf" srcId="{0DC4C2B9-7458-4C8C-9BEB-E8A3EFF65653}" destId="{F57848C9-7ABE-466C-A8DB-3C78761C9F04}" srcOrd="1" destOrd="0" presId="urn:microsoft.com/office/officeart/2005/8/layout/cycle8"/>
    <dgm:cxn modelId="{6F40D843-89DF-414D-A38F-9747E5C3BAF0}" srcId="{57BCD096-6F9D-4D80-969F-91059341FF3E}" destId="{7BE3ABD9-6D0A-4F38-B75D-8F8118E74C7C}" srcOrd="4" destOrd="0" parTransId="{2A2B5FDE-8BFD-4949-82B9-50E218824D91}" sibTransId="{60AD113A-4B49-46BE-963A-8BCA932D2F04}"/>
    <dgm:cxn modelId="{BDE43657-E401-4A44-9086-9B0EBDAF7E9A}" type="presOf" srcId="{1D7B4C20-EA93-4961-9F41-1CB3A0D9B2C0}" destId="{8A7EA2BD-EE65-468E-B18A-64149DACF796}" srcOrd="0" destOrd="0" presId="urn:microsoft.com/office/officeart/2005/8/layout/cycle8"/>
    <dgm:cxn modelId="{8648BD89-CFB8-4351-BD7F-EC0D35BEB8E3}" srcId="{57BCD096-6F9D-4D80-969F-91059341FF3E}" destId="{8262C94D-68EC-4EF5-8FAF-B248CBFA8DE3}" srcOrd="1" destOrd="0" parTransId="{25E578BE-CB54-44EF-864E-45D9161C5B6F}" sibTransId="{ECC5FCEB-92D4-4186-B1A1-6FB2D36BA74D}"/>
    <dgm:cxn modelId="{D53ECA91-5DD0-40DD-B969-6EBF78D2AE42}" type="presOf" srcId="{57BCD096-6F9D-4D80-969F-91059341FF3E}" destId="{46DC9BBB-CF02-4BB6-A5BD-86C80A689FC1}" srcOrd="0" destOrd="0" presId="urn:microsoft.com/office/officeart/2005/8/layout/cycle8"/>
    <dgm:cxn modelId="{2657ED96-048F-43FA-963D-E8381C17CBB9}" type="presOf" srcId="{6B6B50BA-B813-41ED-B068-49A58AF5A3A1}" destId="{C4960E9D-1498-4F19-B00D-7C8BEE0193BA}" srcOrd="0" destOrd="0" presId="urn:microsoft.com/office/officeart/2005/8/layout/cycle8"/>
    <dgm:cxn modelId="{635F70A3-4186-493E-B3FC-2D7C21997BE7}" type="presOf" srcId="{8262C94D-68EC-4EF5-8FAF-B248CBFA8DE3}" destId="{C6266ABF-9FD4-4301-BEEF-1CC6394EEAB1}" srcOrd="1" destOrd="0" presId="urn:microsoft.com/office/officeart/2005/8/layout/cycle8"/>
    <dgm:cxn modelId="{AFC373B0-7895-4149-B25A-BD10458A8D51}" srcId="{57BCD096-6F9D-4D80-969F-91059341FF3E}" destId="{1D7B4C20-EA93-4961-9F41-1CB3A0D9B2C0}" srcOrd="2" destOrd="0" parTransId="{7C16BFC5-39D1-48EB-939E-E1F56088EF72}" sibTransId="{EC9E1E38-83AC-412B-A892-BC6DFB485003}"/>
    <dgm:cxn modelId="{261A98CA-77D1-45F3-869F-52B7361C1236}" type="presOf" srcId="{7BE3ABD9-6D0A-4F38-B75D-8F8118E74C7C}" destId="{B2D1597A-F02D-4D94-A6EF-51C24FCA3F07}" srcOrd="0" destOrd="0" presId="urn:microsoft.com/office/officeart/2005/8/layout/cycle8"/>
    <dgm:cxn modelId="{305B9FCC-0EBD-4502-9AAC-E713CEA3C57A}" type="presOf" srcId="{6B6B50BA-B813-41ED-B068-49A58AF5A3A1}" destId="{6B0E136C-849F-4A51-B1F8-B1DD38D683D8}" srcOrd="1" destOrd="0" presId="urn:microsoft.com/office/officeart/2005/8/layout/cycle8"/>
    <dgm:cxn modelId="{887E2FCD-DE54-4F29-B72F-D6FBB7035186}" srcId="{57BCD096-6F9D-4D80-969F-91059341FF3E}" destId="{0DC4C2B9-7458-4C8C-9BEB-E8A3EFF65653}" srcOrd="3" destOrd="0" parTransId="{C606878B-9DCB-42AC-B2A0-041CF3FEDDFC}" sibTransId="{F969EFF0-5F35-42E9-A7B2-A37EBC6131A2}"/>
    <dgm:cxn modelId="{72E2E0E1-917C-4F23-82DD-A04430D8EBB2}" srcId="{57BCD096-6F9D-4D80-969F-91059341FF3E}" destId="{6B6B50BA-B813-41ED-B068-49A58AF5A3A1}" srcOrd="0" destOrd="0" parTransId="{749E3291-0302-484D-8E43-77BBC07831D7}" sibTransId="{D62FDEAC-589F-4B18-91D6-410ADE23A484}"/>
    <dgm:cxn modelId="{D10494E2-401D-45BD-9EFA-999206DF0D7C}" type="presOf" srcId="{1D7B4C20-EA93-4961-9F41-1CB3A0D9B2C0}" destId="{84F429A1-BF98-4A4A-BB72-2DB6E8A1B440}" srcOrd="1" destOrd="0" presId="urn:microsoft.com/office/officeart/2005/8/layout/cycle8"/>
    <dgm:cxn modelId="{186D4CF9-9A53-408E-91A4-C0EF1DD1992C}" type="presOf" srcId="{8262C94D-68EC-4EF5-8FAF-B248CBFA8DE3}" destId="{228B798F-594D-4EBD-826C-05D084B42542}" srcOrd="0" destOrd="0" presId="urn:microsoft.com/office/officeart/2005/8/layout/cycle8"/>
    <dgm:cxn modelId="{65D66292-49D0-483C-A642-E5E4FB9BC439}" type="presParOf" srcId="{46DC9BBB-CF02-4BB6-A5BD-86C80A689FC1}" destId="{C4960E9D-1498-4F19-B00D-7C8BEE0193BA}" srcOrd="0" destOrd="0" presId="urn:microsoft.com/office/officeart/2005/8/layout/cycle8"/>
    <dgm:cxn modelId="{EC7B8268-9927-4834-8F43-A23C9AA9C649}" type="presParOf" srcId="{46DC9BBB-CF02-4BB6-A5BD-86C80A689FC1}" destId="{E1BD5219-51F9-40D8-8AB5-EDB9B2176E89}" srcOrd="1" destOrd="0" presId="urn:microsoft.com/office/officeart/2005/8/layout/cycle8"/>
    <dgm:cxn modelId="{3A27A277-D016-4CAA-A85C-FD83B99D1C97}" type="presParOf" srcId="{46DC9BBB-CF02-4BB6-A5BD-86C80A689FC1}" destId="{46B05055-D44F-4A1D-91B6-1EB1442BEE14}" srcOrd="2" destOrd="0" presId="urn:microsoft.com/office/officeart/2005/8/layout/cycle8"/>
    <dgm:cxn modelId="{7C838FBA-5F75-4B13-83B5-D4A5709C702D}" type="presParOf" srcId="{46DC9BBB-CF02-4BB6-A5BD-86C80A689FC1}" destId="{6B0E136C-849F-4A51-B1F8-B1DD38D683D8}" srcOrd="3" destOrd="0" presId="urn:microsoft.com/office/officeart/2005/8/layout/cycle8"/>
    <dgm:cxn modelId="{891A5E37-5602-4576-AF7D-5BB11E29BEF9}" type="presParOf" srcId="{46DC9BBB-CF02-4BB6-A5BD-86C80A689FC1}" destId="{228B798F-594D-4EBD-826C-05D084B42542}" srcOrd="4" destOrd="0" presId="urn:microsoft.com/office/officeart/2005/8/layout/cycle8"/>
    <dgm:cxn modelId="{D43A1D86-73FF-4372-B67E-6D145AA5E409}" type="presParOf" srcId="{46DC9BBB-CF02-4BB6-A5BD-86C80A689FC1}" destId="{63539FAE-A6D6-4BD4-809F-E3BC766C422B}" srcOrd="5" destOrd="0" presId="urn:microsoft.com/office/officeart/2005/8/layout/cycle8"/>
    <dgm:cxn modelId="{2CBDE2B4-F1A3-43FA-A895-E5484CB1F6C7}" type="presParOf" srcId="{46DC9BBB-CF02-4BB6-A5BD-86C80A689FC1}" destId="{BCD1D022-6795-436C-8763-EFCB2C39E73F}" srcOrd="6" destOrd="0" presId="urn:microsoft.com/office/officeart/2005/8/layout/cycle8"/>
    <dgm:cxn modelId="{04FD6294-5A6D-4154-9555-7A3ACC6E4C2E}" type="presParOf" srcId="{46DC9BBB-CF02-4BB6-A5BD-86C80A689FC1}" destId="{C6266ABF-9FD4-4301-BEEF-1CC6394EEAB1}" srcOrd="7" destOrd="0" presId="urn:microsoft.com/office/officeart/2005/8/layout/cycle8"/>
    <dgm:cxn modelId="{5022EDBB-8821-40E4-AE64-11E690ADB552}" type="presParOf" srcId="{46DC9BBB-CF02-4BB6-A5BD-86C80A689FC1}" destId="{8A7EA2BD-EE65-468E-B18A-64149DACF796}" srcOrd="8" destOrd="0" presId="urn:microsoft.com/office/officeart/2005/8/layout/cycle8"/>
    <dgm:cxn modelId="{648F331A-9269-461E-8FA2-5AC04DB9C7CC}" type="presParOf" srcId="{46DC9BBB-CF02-4BB6-A5BD-86C80A689FC1}" destId="{E3047E11-7DEF-4430-8382-C3092B1432C6}" srcOrd="9" destOrd="0" presId="urn:microsoft.com/office/officeart/2005/8/layout/cycle8"/>
    <dgm:cxn modelId="{1AFC59B1-8CCE-4419-9498-4B25716D7CC9}" type="presParOf" srcId="{46DC9BBB-CF02-4BB6-A5BD-86C80A689FC1}" destId="{342BC23B-3C3C-4CDF-A4D4-FA18D54E7D09}" srcOrd="10" destOrd="0" presId="urn:microsoft.com/office/officeart/2005/8/layout/cycle8"/>
    <dgm:cxn modelId="{D3886480-4071-4AD5-BC51-738CDA1605D7}" type="presParOf" srcId="{46DC9BBB-CF02-4BB6-A5BD-86C80A689FC1}" destId="{84F429A1-BF98-4A4A-BB72-2DB6E8A1B440}" srcOrd="11" destOrd="0" presId="urn:microsoft.com/office/officeart/2005/8/layout/cycle8"/>
    <dgm:cxn modelId="{C34201F8-2F46-4BE5-AB72-FA37500E8F3F}" type="presParOf" srcId="{46DC9BBB-CF02-4BB6-A5BD-86C80A689FC1}" destId="{857F17D1-6DB3-4E56-B98A-969FB0ADB38E}" srcOrd="12" destOrd="0" presId="urn:microsoft.com/office/officeart/2005/8/layout/cycle8"/>
    <dgm:cxn modelId="{B25AFF51-8EBA-4AFF-BD62-932287231B40}" type="presParOf" srcId="{46DC9BBB-CF02-4BB6-A5BD-86C80A689FC1}" destId="{3C85BA53-88F8-4857-8EE3-12201BD69EF8}" srcOrd="13" destOrd="0" presId="urn:microsoft.com/office/officeart/2005/8/layout/cycle8"/>
    <dgm:cxn modelId="{AD818F1D-1A2D-4AD2-B249-F42029AB9F98}" type="presParOf" srcId="{46DC9BBB-CF02-4BB6-A5BD-86C80A689FC1}" destId="{42139752-C851-4A17-B618-293F4540FD8C}" srcOrd="14" destOrd="0" presId="urn:microsoft.com/office/officeart/2005/8/layout/cycle8"/>
    <dgm:cxn modelId="{4BC1C99B-BCF9-43D0-B9D5-4C7AEE23970D}" type="presParOf" srcId="{46DC9BBB-CF02-4BB6-A5BD-86C80A689FC1}" destId="{F57848C9-7ABE-466C-A8DB-3C78761C9F04}" srcOrd="15" destOrd="0" presId="urn:microsoft.com/office/officeart/2005/8/layout/cycle8"/>
    <dgm:cxn modelId="{EF34DCC0-F1CC-42CE-A99F-CCA9FE1AA950}" type="presParOf" srcId="{46DC9BBB-CF02-4BB6-A5BD-86C80A689FC1}" destId="{B2D1597A-F02D-4D94-A6EF-51C24FCA3F07}" srcOrd="16" destOrd="0" presId="urn:microsoft.com/office/officeart/2005/8/layout/cycle8"/>
    <dgm:cxn modelId="{5EDBCA80-1EDB-41DF-90B5-F6EB06C2773C}" type="presParOf" srcId="{46DC9BBB-CF02-4BB6-A5BD-86C80A689FC1}" destId="{C7074733-8E11-48BD-B030-09A27FDB1959}" srcOrd="17" destOrd="0" presId="urn:microsoft.com/office/officeart/2005/8/layout/cycle8"/>
    <dgm:cxn modelId="{260F9C3C-5D88-490D-AC51-424D8C78A360}" type="presParOf" srcId="{46DC9BBB-CF02-4BB6-A5BD-86C80A689FC1}" destId="{BFCE2E64-8058-4D47-91A6-3996A16F9302}" srcOrd="18" destOrd="0" presId="urn:microsoft.com/office/officeart/2005/8/layout/cycle8"/>
    <dgm:cxn modelId="{FA01DF15-9915-45C6-854C-8E98722A15F7}" type="presParOf" srcId="{46DC9BBB-CF02-4BB6-A5BD-86C80A689FC1}" destId="{19DCD24A-452A-4BDF-ACC4-CDC5CAA06B8F}" srcOrd="19" destOrd="0" presId="urn:microsoft.com/office/officeart/2005/8/layout/cycle8"/>
    <dgm:cxn modelId="{91038324-C0F6-4708-AA07-DCBCC5E0B11F}" type="presParOf" srcId="{46DC9BBB-CF02-4BB6-A5BD-86C80A689FC1}" destId="{00C5470C-A70E-4B63-B18E-8720D700CF18}" srcOrd="20" destOrd="0" presId="urn:microsoft.com/office/officeart/2005/8/layout/cycle8"/>
    <dgm:cxn modelId="{FE72BC7E-FC02-480E-A620-529213F5770B}" type="presParOf" srcId="{46DC9BBB-CF02-4BB6-A5BD-86C80A689FC1}" destId="{470858A7-13C8-4857-9A6E-B762F926A7B5}" srcOrd="21" destOrd="0" presId="urn:microsoft.com/office/officeart/2005/8/layout/cycle8"/>
    <dgm:cxn modelId="{F377828E-3442-406F-82AF-AC3F7BB23276}" type="presParOf" srcId="{46DC9BBB-CF02-4BB6-A5BD-86C80A689FC1}" destId="{9F4B9E6F-C0A3-4426-9992-53AE47932EDA}" srcOrd="22" destOrd="0" presId="urn:microsoft.com/office/officeart/2005/8/layout/cycle8"/>
    <dgm:cxn modelId="{373BCC15-AF59-4852-A84E-0B57C90FD467}" type="presParOf" srcId="{46DC9BBB-CF02-4BB6-A5BD-86C80A689FC1}" destId="{DAB40316-E5A1-42DA-9A54-71C9500E0782}" srcOrd="23" destOrd="0" presId="urn:microsoft.com/office/officeart/2005/8/layout/cycle8"/>
    <dgm:cxn modelId="{209E716D-BE51-44D4-8B28-5B2D9F5A1B39}" type="presParOf" srcId="{46DC9BBB-CF02-4BB6-A5BD-86C80A689FC1}" destId="{1D028776-C461-4464-B4F7-933A1EE0AEC9}"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60E9D-1498-4F19-B00D-7C8BEE0193BA}">
      <dsp:nvSpPr>
        <dsp:cNvPr id="0" name=""/>
        <dsp:cNvSpPr/>
      </dsp:nvSpPr>
      <dsp:spPr>
        <a:xfrm>
          <a:off x="857694" y="374647"/>
          <a:ext cx="5084063" cy="5084063"/>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Cultural differences have a significant impact on international negotiations.</a:t>
          </a:r>
          <a:endParaRPr lang="en-US" sz="1400" b="1" kern="1200" dirty="0">
            <a:latin typeface="Arial" panose="020B0604020202020204" pitchFamily="34" charset="0"/>
            <a:cs typeface="Arial" panose="020B0604020202020204" pitchFamily="34" charset="0"/>
          </a:endParaRPr>
        </a:p>
      </dsp:txBody>
      <dsp:txXfrm>
        <a:off x="3509881" y="1229254"/>
        <a:ext cx="1634163" cy="1089442"/>
      </dsp:txXfrm>
    </dsp:sp>
    <dsp:sp modelId="{228B798F-594D-4EBD-826C-05D084B42542}">
      <dsp:nvSpPr>
        <dsp:cNvPr id="0" name=""/>
        <dsp:cNvSpPr/>
      </dsp:nvSpPr>
      <dsp:spPr>
        <a:xfrm>
          <a:off x="901272" y="510222"/>
          <a:ext cx="5084063" cy="5084063"/>
        </a:xfrm>
        <a:prstGeom prst="pie">
          <a:avLst>
            <a:gd name="adj1" fmla="val 20520000"/>
            <a:gd name="adj2" fmla="val 32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Hofstede's Cultural Dimensions help explain differences between the UK and China.</a:t>
          </a:r>
          <a:endParaRPr lang="en-US" sz="1400" b="1" kern="1200" dirty="0">
            <a:latin typeface="Arial" panose="020B0604020202020204" pitchFamily="34" charset="0"/>
            <a:cs typeface="Arial" panose="020B0604020202020204" pitchFamily="34" charset="0"/>
          </a:endParaRPr>
        </a:p>
      </dsp:txBody>
      <dsp:txXfrm>
        <a:off x="4175651" y="2833155"/>
        <a:ext cx="1513114" cy="1210491"/>
      </dsp:txXfrm>
    </dsp:sp>
    <dsp:sp modelId="{8A7EA2BD-EE65-468E-B18A-64149DACF796}">
      <dsp:nvSpPr>
        <dsp:cNvPr id="0" name=""/>
        <dsp:cNvSpPr/>
      </dsp:nvSpPr>
      <dsp:spPr>
        <a:xfrm>
          <a:off x="786275" y="593746"/>
          <a:ext cx="5084063" cy="5084063"/>
        </a:xfrm>
        <a:prstGeom prst="pie">
          <a:avLst>
            <a:gd name="adj1" fmla="val 3240000"/>
            <a:gd name="adj2" fmla="val 756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Successful negotiations require an understanding of hierarchy, communication styles, and relationship-building</a:t>
          </a:r>
          <a:r>
            <a:rPr lang="en-GB" sz="1600" b="1" kern="1200" dirty="0">
              <a:latin typeface="Arial" panose="020B0604020202020204" pitchFamily="34" charset="0"/>
              <a:cs typeface="Arial" panose="020B0604020202020204" pitchFamily="34" charset="0"/>
            </a:rPr>
            <a:t>.</a:t>
          </a:r>
          <a:endParaRPr lang="en-US" sz="1600" b="1" kern="1200" dirty="0">
            <a:latin typeface="Arial" panose="020B0604020202020204" pitchFamily="34" charset="0"/>
            <a:cs typeface="Arial" panose="020B0604020202020204" pitchFamily="34" charset="0"/>
          </a:endParaRPr>
        </a:p>
      </dsp:txBody>
      <dsp:txXfrm>
        <a:off x="2602012" y="4164695"/>
        <a:ext cx="1452589" cy="1331540"/>
      </dsp:txXfrm>
    </dsp:sp>
    <dsp:sp modelId="{857F17D1-6DB3-4E56-B98A-969FB0ADB38E}">
      <dsp:nvSpPr>
        <dsp:cNvPr id="0" name=""/>
        <dsp:cNvSpPr/>
      </dsp:nvSpPr>
      <dsp:spPr>
        <a:xfrm>
          <a:off x="671278" y="510222"/>
          <a:ext cx="5084063" cy="5084063"/>
        </a:xfrm>
        <a:prstGeom prst="pie">
          <a:avLst>
            <a:gd name="adj1" fmla="val 7560000"/>
            <a:gd name="adj2" fmla="val 1188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Cultural awareness and adaptability reduce misunderstandings and strengthen business relationships.</a:t>
          </a:r>
          <a:endParaRPr lang="en-US" sz="1400" b="1" kern="1200" dirty="0">
            <a:latin typeface="Arial" panose="020B0604020202020204" pitchFamily="34" charset="0"/>
            <a:cs typeface="Arial" panose="020B0604020202020204" pitchFamily="34" charset="0"/>
          </a:endParaRPr>
        </a:p>
      </dsp:txBody>
      <dsp:txXfrm>
        <a:off x="967849" y="2833155"/>
        <a:ext cx="1513114" cy="1210491"/>
      </dsp:txXfrm>
    </dsp:sp>
    <dsp:sp modelId="{B2D1597A-F02D-4D94-A6EF-51C24FCA3F07}">
      <dsp:nvSpPr>
        <dsp:cNvPr id="0" name=""/>
        <dsp:cNvSpPr/>
      </dsp:nvSpPr>
      <dsp:spPr>
        <a:xfrm>
          <a:off x="714856" y="374647"/>
          <a:ext cx="5084063" cy="5084063"/>
        </a:xfrm>
        <a:prstGeom prst="pie">
          <a:avLst>
            <a:gd name="adj1" fmla="val 1188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Long-term trust is essential for developing a successful strategic partnership.</a:t>
          </a:r>
          <a:endParaRPr lang="en-US" sz="1400" b="1" kern="1200" dirty="0">
            <a:latin typeface="Arial" panose="020B0604020202020204" pitchFamily="34" charset="0"/>
            <a:cs typeface="Arial" panose="020B0604020202020204" pitchFamily="34" charset="0"/>
          </a:endParaRPr>
        </a:p>
      </dsp:txBody>
      <dsp:txXfrm>
        <a:off x="1512570" y="1229254"/>
        <a:ext cx="1634163" cy="1089442"/>
      </dsp:txXfrm>
    </dsp:sp>
    <dsp:sp modelId="{00C5470C-A70E-4B63-B18E-8720D700CF18}">
      <dsp:nvSpPr>
        <dsp:cNvPr id="0" name=""/>
        <dsp:cNvSpPr/>
      </dsp:nvSpPr>
      <dsp:spPr>
        <a:xfrm>
          <a:off x="742986" y="-130912"/>
          <a:ext cx="5713519" cy="5713519"/>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0858A7-13C8-4857-9A6E-B762F926A7B5}">
      <dsp:nvSpPr>
        <dsp:cNvPr id="0" name=""/>
        <dsp:cNvSpPr/>
      </dsp:nvSpPr>
      <dsp:spPr>
        <a:xfrm>
          <a:off x="809437" y="273325"/>
          <a:ext cx="5713519" cy="5713519"/>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4B9E6F-C0A3-4426-9992-53AE47932EDA}">
      <dsp:nvSpPr>
        <dsp:cNvPr id="0" name=""/>
        <dsp:cNvSpPr/>
      </dsp:nvSpPr>
      <dsp:spPr>
        <a:xfrm>
          <a:off x="471547" y="524624"/>
          <a:ext cx="5713519" cy="5713519"/>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B40316-E5A1-42DA-9A54-71C9500E0782}">
      <dsp:nvSpPr>
        <dsp:cNvPr id="0" name=""/>
        <dsp:cNvSpPr/>
      </dsp:nvSpPr>
      <dsp:spPr>
        <a:xfrm>
          <a:off x="82579" y="246585"/>
          <a:ext cx="5713519" cy="5713519"/>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028776-C461-4464-B4F7-933A1EE0AEC9}">
      <dsp:nvSpPr>
        <dsp:cNvPr id="0" name=""/>
        <dsp:cNvSpPr/>
      </dsp:nvSpPr>
      <dsp:spPr>
        <a:xfrm>
          <a:off x="249131" y="-102687"/>
          <a:ext cx="5713519" cy="5713519"/>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842688-F62E-4233-AE39-7C40E8E53FE2}" type="datetimeFigureOut">
              <a:rPr lang="en-GB" smtClean="0"/>
              <a:t>27/06/2026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3AF89-2139-41A3-92D7-5C8917328EE7}" type="slidenum">
              <a:rPr lang="en-GB" smtClean="0"/>
              <a:t>‹#›</a:t>
            </a:fld>
            <a:endParaRPr lang="en-GB"/>
          </a:p>
        </p:txBody>
      </p:sp>
    </p:spTree>
    <p:extLst>
      <p:ext uri="{BB962C8B-B14F-4D97-AF65-F5344CB8AC3E}">
        <p14:creationId xmlns:p14="http://schemas.microsoft.com/office/powerpoint/2010/main" val="2928279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Culture influences how people think, communicate and conduct business. In international negotiations, understanding cultural differences is essential because they affect communication, decision-making, and relationship-building. A lack of cultural awareness can lead to misunderstandings and unsuccessful negotiations </a:t>
            </a:r>
            <a:r>
              <a:rPr lang="en-US" sz="1200" b="0" dirty="0">
                <a:latin typeface="Arial" panose="020B0604020202020204" pitchFamily="34" charset="0"/>
                <a:cs typeface="Arial" panose="020B0604020202020204" pitchFamily="34" charset="0"/>
              </a:rPr>
              <a:t>(Hofstede, 2011)</a:t>
            </a:r>
            <a:r>
              <a:rPr lang="en-GB" b="0"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A6E3AF89-2139-41A3-92D7-5C8917328EE7}" type="slidenum">
              <a:rPr lang="en-GB" smtClean="0"/>
              <a:t>3</a:t>
            </a:fld>
            <a:endParaRPr lang="en-GB"/>
          </a:p>
        </p:txBody>
      </p:sp>
    </p:spTree>
    <p:extLst>
      <p:ext uri="{BB962C8B-B14F-4D97-AF65-F5344CB8AC3E}">
        <p14:creationId xmlns:p14="http://schemas.microsoft.com/office/powerpoint/2010/main" val="62932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Hofstede's Cultural Dimensions Theory is widely used in international business to compare national cultures. The theory suggests that people from different countries have different values, behaviours and expectations. Understanding these differences helps managers communicate effectively and negotiate successfully with international partners.</a:t>
            </a:r>
          </a:p>
        </p:txBody>
      </p:sp>
      <p:sp>
        <p:nvSpPr>
          <p:cNvPr id="4" name="Slide Number Placeholder 3"/>
          <p:cNvSpPr>
            <a:spLocks noGrp="1"/>
          </p:cNvSpPr>
          <p:nvPr>
            <p:ph type="sldNum" sz="quarter" idx="5"/>
          </p:nvPr>
        </p:nvSpPr>
        <p:spPr/>
        <p:txBody>
          <a:bodyPr/>
          <a:lstStyle/>
          <a:p>
            <a:fld id="{A6E3AF89-2139-41A3-92D7-5C8917328EE7}" type="slidenum">
              <a:rPr lang="en-GB" smtClean="0"/>
              <a:t>4</a:t>
            </a:fld>
            <a:endParaRPr lang="en-GB"/>
          </a:p>
        </p:txBody>
      </p:sp>
    </p:spTree>
    <p:extLst>
      <p:ext uri="{BB962C8B-B14F-4D97-AF65-F5344CB8AC3E}">
        <p14:creationId xmlns:p14="http://schemas.microsoft.com/office/powerpoint/2010/main" val="1077895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According to Hofstede's theory, the UK and China differ in several cultural dimensions. China has a higher power distance, meaning that authority and hierarchy are more respected. China is also more collectivist, with greater emphasis on group interests and relationships. In contrast, the UK is highly individualistic and tends to focus on personal initiative and direct communication. China also has a stronger long-term orientation, which means that building trust and long-term relationships is important before reaching agreements.</a:t>
            </a:r>
          </a:p>
        </p:txBody>
      </p:sp>
      <p:sp>
        <p:nvSpPr>
          <p:cNvPr id="4" name="Slide Number Placeholder 3"/>
          <p:cNvSpPr>
            <a:spLocks noGrp="1"/>
          </p:cNvSpPr>
          <p:nvPr>
            <p:ph type="sldNum" sz="quarter" idx="5"/>
          </p:nvPr>
        </p:nvSpPr>
        <p:spPr/>
        <p:txBody>
          <a:bodyPr/>
          <a:lstStyle/>
          <a:p>
            <a:fld id="{A6E3AF89-2139-41A3-92D7-5C8917328EE7}" type="slidenum">
              <a:rPr lang="en-GB" smtClean="0"/>
              <a:t>5</a:t>
            </a:fld>
            <a:endParaRPr lang="en-GB"/>
          </a:p>
        </p:txBody>
      </p:sp>
    </p:spTree>
    <p:extLst>
      <p:ext uri="{BB962C8B-B14F-4D97-AF65-F5344CB8AC3E}">
        <p14:creationId xmlns:p14="http://schemas.microsoft.com/office/powerpoint/2010/main" val="3674908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When negotiating with a Chinese company, a UK business must understand several cultural elements. Building relationships, known as guanxi, is important before discussing contracts. Respect and face-saving help maintain trust. Chinese organisations often have hierarchical structures, which can mean decisions take longer. Communication can be indirect, so negotiators should listen carefully and avoid being overly confrontational. Finally, Chinese businesses often prioritise long-term partnerships over short-term gains.</a:t>
            </a:r>
          </a:p>
        </p:txBody>
      </p:sp>
      <p:sp>
        <p:nvSpPr>
          <p:cNvPr id="4" name="Slide Number Placeholder 3"/>
          <p:cNvSpPr>
            <a:spLocks noGrp="1"/>
          </p:cNvSpPr>
          <p:nvPr>
            <p:ph type="sldNum" sz="quarter" idx="5"/>
          </p:nvPr>
        </p:nvSpPr>
        <p:spPr/>
        <p:txBody>
          <a:bodyPr/>
          <a:lstStyle/>
          <a:p>
            <a:fld id="{A6E3AF89-2139-41A3-92D7-5C8917328EE7}" type="slidenum">
              <a:rPr lang="en-GB" smtClean="0"/>
              <a:t>6</a:t>
            </a:fld>
            <a:endParaRPr lang="en-GB"/>
          </a:p>
        </p:txBody>
      </p:sp>
    </p:spTree>
    <p:extLst>
      <p:ext uri="{BB962C8B-B14F-4D97-AF65-F5344CB8AC3E}">
        <p14:creationId xmlns:p14="http://schemas.microsoft.com/office/powerpoint/2010/main" val="1754733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E3AF89-2139-41A3-92D7-5C8917328EE7}" type="slidenum">
              <a:rPr lang="en-GB" smtClean="0"/>
              <a:t>7</a:t>
            </a:fld>
            <a:endParaRPr lang="en-GB"/>
          </a:p>
        </p:txBody>
      </p:sp>
    </p:spTree>
    <p:extLst>
      <p:ext uri="{BB962C8B-B14F-4D97-AF65-F5344CB8AC3E}">
        <p14:creationId xmlns:p14="http://schemas.microsoft.com/office/powerpoint/2010/main" val="1386638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Cultural awareness and adaptability are essential for successful international negotiations. Understanding the values, expectations and business practices of our Chinese partner helps build trust and improve communication. Being adaptable means recognising cultural differences and adjusting our negotiation approach when appropriate, rather than expecting others to follow our own way of working. </a:t>
            </a:r>
            <a:r>
              <a:rPr lang="en-GB" sz="1200" kern="1200" dirty="0">
                <a:solidFill>
                  <a:schemeClr val="tx1"/>
                </a:solidFill>
                <a:effectLst/>
                <a:latin typeface="+mn-lt"/>
                <a:ea typeface="+mn-ea"/>
                <a:cs typeface="+mn-cs"/>
              </a:rPr>
              <a:t>This approach reduces misunderstandings, strengthens business relationships and supports long-term international partnerships. For organisations operating in a global business environment, cultural awareness is not only an advantage but also an important factor in achieving successful business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6E3AF89-2139-41A3-92D7-5C8917328EE7}" type="slidenum">
              <a:rPr lang="en-GB" smtClean="0"/>
              <a:t>8</a:t>
            </a:fld>
            <a:endParaRPr lang="en-GB"/>
          </a:p>
        </p:txBody>
      </p:sp>
    </p:spTree>
    <p:extLst>
      <p:ext uri="{BB962C8B-B14F-4D97-AF65-F5344CB8AC3E}">
        <p14:creationId xmlns:p14="http://schemas.microsoft.com/office/powerpoint/2010/main" val="243631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summarise, this presentation has shown that cultural differences strongly influence international negotiations. Understanding Chinese business culture, respecting hierarchy, building trust and adapting communication styles are all essential for achieving a successful UK–China strategic partnership.</a:t>
            </a:r>
          </a:p>
        </p:txBody>
      </p:sp>
      <p:sp>
        <p:nvSpPr>
          <p:cNvPr id="4" name="Slide Number Placeholder 3"/>
          <p:cNvSpPr>
            <a:spLocks noGrp="1"/>
          </p:cNvSpPr>
          <p:nvPr>
            <p:ph type="sldNum" sz="quarter" idx="5"/>
          </p:nvPr>
        </p:nvSpPr>
        <p:spPr/>
        <p:txBody>
          <a:bodyPr/>
          <a:lstStyle/>
          <a:p>
            <a:fld id="{A6E3AF89-2139-41A3-92D7-5C8917328EE7}" type="slidenum">
              <a:rPr lang="en-GB" smtClean="0"/>
              <a:t>9</a:t>
            </a:fld>
            <a:endParaRPr lang="en-GB"/>
          </a:p>
        </p:txBody>
      </p:sp>
    </p:spTree>
    <p:extLst>
      <p:ext uri="{BB962C8B-B14F-4D97-AF65-F5344CB8AC3E}">
        <p14:creationId xmlns:p14="http://schemas.microsoft.com/office/powerpoint/2010/main" val="220423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analysis given, </a:t>
            </a:r>
            <a:r>
              <a:rPr lang="en-GB" sz="1200" kern="1200">
                <a:solidFill>
                  <a:schemeClr val="tx1"/>
                </a:solidFill>
                <a:effectLst/>
                <a:latin typeface="+mn-lt"/>
                <a:ea typeface="+mn-ea"/>
                <a:cs typeface="+mn-cs"/>
              </a:rPr>
              <a:t>I recommend </a:t>
            </a:r>
            <a:r>
              <a:rPr lang="en-GB" sz="1200" kern="1200" dirty="0">
                <a:solidFill>
                  <a:schemeClr val="tx1"/>
                </a:solidFill>
                <a:effectLst/>
                <a:latin typeface="+mn-lt"/>
                <a:ea typeface="+mn-ea"/>
                <a:cs typeface="+mn-cs"/>
              </a:rPr>
              <a:t>that the </a:t>
            </a:r>
            <a:r>
              <a:rPr lang="en-GB" sz="1200" kern="1200">
                <a:solidFill>
                  <a:schemeClr val="tx1"/>
                </a:solidFill>
                <a:effectLst/>
                <a:latin typeface="+mn-lt"/>
                <a:ea typeface="+mn-ea"/>
                <a:cs typeface="+mn-cs"/>
              </a:rPr>
              <a:t>company negotiate </a:t>
            </a:r>
            <a:r>
              <a:rPr lang="en-GB" sz="1200" kern="1200" dirty="0">
                <a:solidFill>
                  <a:schemeClr val="tx1"/>
                </a:solidFill>
                <a:effectLst/>
                <a:latin typeface="+mn-lt"/>
                <a:ea typeface="+mn-ea"/>
                <a:cs typeface="+mn-cs"/>
              </a:rPr>
              <a:t>with our Chinese partner in a way that takes culture into account. Success will depend not only on commercial objectives but also on understanding cultural differences and adapting our negotiation approach accordingly. The company will expand its business ties and improve the chances of a successful, sustainable, strategic partnership by focusing on long-term cooperation, building trust, and respecting national values and business etiquette. I think these ideas should be the basis of our plan for negotiating.</a:t>
            </a:r>
          </a:p>
          <a:p>
            <a:endParaRPr lang="en-GB" dirty="0"/>
          </a:p>
        </p:txBody>
      </p:sp>
      <p:sp>
        <p:nvSpPr>
          <p:cNvPr id="4" name="Slide Number Placeholder 3"/>
          <p:cNvSpPr>
            <a:spLocks noGrp="1"/>
          </p:cNvSpPr>
          <p:nvPr>
            <p:ph type="sldNum" sz="quarter" idx="5"/>
          </p:nvPr>
        </p:nvSpPr>
        <p:spPr/>
        <p:txBody>
          <a:bodyPr/>
          <a:lstStyle/>
          <a:p>
            <a:fld id="{A6E3AF89-2139-41A3-92D7-5C8917328EE7}" type="slidenum">
              <a:rPr lang="en-GB" smtClean="0"/>
              <a:t>10</a:t>
            </a:fld>
            <a:endParaRPr lang="en-GB"/>
          </a:p>
        </p:txBody>
      </p:sp>
    </p:spTree>
    <p:extLst>
      <p:ext uri="{BB962C8B-B14F-4D97-AF65-F5344CB8AC3E}">
        <p14:creationId xmlns:p14="http://schemas.microsoft.com/office/powerpoint/2010/main" val="4285708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E8A1-6DA8-4496-BCE8-03ED561CC4E5}"/>
              </a:ext>
            </a:extLst>
          </p:cNvPr>
          <p:cNvSpPr>
            <a:spLocks noGrp="1"/>
          </p:cNvSpPr>
          <p:nvPr>
            <p:ph type="ctrTitle"/>
          </p:nvPr>
        </p:nvSpPr>
        <p:spPr>
          <a:xfrm>
            <a:off x="838200" y="365760"/>
            <a:ext cx="10515600" cy="2890202"/>
          </a:xfrm>
        </p:spPr>
        <p:txBody>
          <a:bodyPr anchor="b">
            <a:normAutofit/>
          </a:bodyPr>
          <a:lstStyle>
            <a:lvl1pPr algn="l">
              <a:defRPr sz="6600"/>
            </a:lvl1pPr>
          </a:lstStyle>
          <a:p>
            <a:r>
              <a:rPr lang="en-US" dirty="0"/>
              <a:t>Click to edit Master title style</a:t>
            </a:r>
          </a:p>
        </p:txBody>
      </p:sp>
      <p:sp>
        <p:nvSpPr>
          <p:cNvPr id="3" name="Subtitle 2">
            <a:extLst>
              <a:ext uri="{FF2B5EF4-FFF2-40B4-BE49-F238E27FC236}">
                <a16:creationId xmlns:a16="http://schemas.microsoft.com/office/drawing/2014/main" id="{3EB24CCC-3D44-4BB5-AA35-A21607EF69A4}"/>
              </a:ext>
            </a:extLst>
          </p:cNvPr>
          <p:cNvSpPr>
            <a:spLocks noGrp="1"/>
          </p:cNvSpPr>
          <p:nvPr>
            <p:ph type="subTitle" idx="1"/>
          </p:nvPr>
        </p:nvSpPr>
        <p:spPr>
          <a:xfrm>
            <a:off x="838200" y="3506150"/>
            <a:ext cx="10515600" cy="248348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01F80F6-1855-44E9-BA95-5E00A06E786D}"/>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873D7FFD-570A-4968-B943-AF87BB679D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CE6A8-0665-4714-B241-6AFBA8C6F8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82973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A8A8-ECDA-4018-ABB4-CC22892BE8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90AE7C-51AF-4F0E-B5A3-8C7E1026C274}"/>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5F28C09-A717-49AB-B60E-433BC469258F}"/>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1D11A47A-6E5A-4754-8B43-9CE556160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CA1EB-7AC7-4F86-90C0-AA980D88722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538394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5957-C46F-4F17-BC8C-6507E676E916}"/>
              </a:ext>
            </a:extLst>
          </p:cNvPr>
          <p:cNvSpPr>
            <a:spLocks noGrp="1"/>
          </p:cNvSpPr>
          <p:nvPr>
            <p:ph type="title"/>
          </p:nvPr>
        </p:nvSpPr>
        <p:spPr>
          <a:xfrm>
            <a:off x="831850" y="365760"/>
            <a:ext cx="10515600" cy="3827868"/>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8D9661B-6633-4C8B-8B9C-E514DF851D3E}"/>
              </a:ext>
            </a:extLst>
          </p:cNvPr>
          <p:cNvSpPr>
            <a:spLocks noGrp="1"/>
          </p:cNvSpPr>
          <p:nvPr>
            <p:ph type="body" idx="1"/>
          </p:nvPr>
        </p:nvSpPr>
        <p:spPr>
          <a:xfrm>
            <a:off x="831850" y="4443817"/>
            <a:ext cx="10515600" cy="16458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B6274BF-C1CD-4709-B0A0-E9407DBEA73C}"/>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CC9ADB94-0A5B-4B56-B0B1-1FF5580A4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CA668A-35AE-4CDF-AC4C-2BEEA9EE80F8}"/>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061213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F1FD-0E96-4963-9F09-92861572BB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79E5F0-B650-4AFF-B90E-23B378684D66}"/>
              </a:ext>
            </a:extLst>
          </p:cNvPr>
          <p:cNvSpPr>
            <a:spLocks noGrp="1"/>
          </p:cNvSpPr>
          <p:nvPr>
            <p:ph sz="half" idx="1"/>
          </p:nvPr>
        </p:nvSpPr>
        <p:spPr>
          <a:xfrm>
            <a:off x="838200" y="1940876"/>
            <a:ext cx="5181600" cy="423608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2D1747B-302D-476E-8F4F-E4B114C6624E}"/>
              </a:ext>
            </a:extLst>
          </p:cNvPr>
          <p:cNvSpPr>
            <a:spLocks noGrp="1"/>
          </p:cNvSpPr>
          <p:nvPr>
            <p:ph sz="half" idx="2"/>
          </p:nvPr>
        </p:nvSpPr>
        <p:spPr>
          <a:xfrm>
            <a:off x="6172200" y="1940876"/>
            <a:ext cx="5181600" cy="423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40577D-22F7-4958-BB3D-6C9265EA1964}"/>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6" name="Footer Placeholder 5">
            <a:extLst>
              <a:ext uri="{FF2B5EF4-FFF2-40B4-BE49-F238E27FC236}">
                <a16:creationId xmlns:a16="http://schemas.microsoft.com/office/drawing/2014/main" id="{71EC5B46-A8FB-4683-9618-3F6E073839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7887BD-93E9-4181-9D7F-940C3E1730FF}"/>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723962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3D79-FA27-4567-9032-AF722733E10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977C1BF-703F-4992-BB0C-EB1E579C7410}"/>
              </a:ext>
            </a:extLst>
          </p:cNvPr>
          <p:cNvSpPr>
            <a:spLocks noGrp="1"/>
          </p:cNvSpPr>
          <p:nvPr>
            <p:ph type="body" idx="1"/>
          </p:nvPr>
        </p:nvSpPr>
        <p:spPr>
          <a:xfrm>
            <a:off x="839788" y="1951823"/>
            <a:ext cx="5157787"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2B2FCE1-6DC0-43B5-8016-89FD4AF5ABD2}"/>
              </a:ext>
            </a:extLst>
          </p:cNvPr>
          <p:cNvSpPr>
            <a:spLocks noGrp="1"/>
          </p:cNvSpPr>
          <p:nvPr>
            <p:ph sz="half" idx="2"/>
          </p:nvPr>
        </p:nvSpPr>
        <p:spPr>
          <a:xfrm>
            <a:off x="839788" y="2954741"/>
            <a:ext cx="5157787" cy="32349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62FED7A-67D0-43CC-889A-25F8849647F1}"/>
              </a:ext>
            </a:extLst>
          </p:cNvPr>
          <p:cNvSpPr>
            <a:spLocks noGrp="1"/>
          </p:cNvSpPr>
          <p:nvPr>
            <p:ph type="body" sz="quarter" idx="3"/>
          </p:nvPr>
        </p:nvSpPr>
        <p:spPr>
          <a:xfrm>
            <a:off x="6172200" y="1951823"/>
            <a:ext cx="5183188"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31C176-48F2-44EC-B3A2-A144403D57FB}"/>
              </a:ext>
            </a:extLst>
          </p:cNvPr>
          <p:cNvSpPr>
            <a:spLocks noGrp="1"/>
          </p:cNvSpPr>
          <p:nvPr>
            <p:ph sz="quarter" idx="4"/>
          </p:nvPr>
        </p:nvSpPr>
        <p:spPr>
          <a:xfrm>
            <a:off x="6172200" y="2954741"/>
            <a:ext cx="5183188" cy="32349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9187B8-AC48-4FE7-8658-8A31E37311F6}"/>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8" name="Footer Placeholder 7">
            <a:extLst>
              <a:ext uri="{FF2B5EF4-FFF2-40B4-BE49-F238E27FC236}">
                <a16:creationId xmlns:a16="http://schemas.microsoft.com/office/drawing/2014/main" id="{7CCAB465-E22E-45DC-89C9-406121BCED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F9D1CF-F964-4405-8677-5F9E2A02878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151200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3453-DD0F-41C0-8F4A-5DC343F5EB1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4E6313-506F-4456-B3D9-D9655538F9FB}"/>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4" name="Footer Placeholder 3">
            <a:extLst>
              <a:ext uri="{FF2B5EF4-FFF2-40B4-BE49-F238E27FC236}">
                <a16:creationId xmlns:a16="http://schemas.microsoft.com/office/drawing/2014/main" id="{E8F26068-7707-41EC-93EF-A24CAF8FFD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29C8A3C-8C01-4039-B47B-57D8497587A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132877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892633-8C77-419D-B24D-2B3D44DBA556}"/>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3" name="Footer Placeholder 2">
            <a:extLst>
              <a:ext uri="{FF2B5EF4-FFF2-40B4-BE49-F238E27FC236}">
                <a16:creationId xmlns:a16="http://schemas.microsoft.com/office/drawing/2014/main" id="{FD149D59-0A88-4A14-A740-4CCD9B5264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A3DEF9-802F-444E-92D2-397862EEAB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895914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3C20-3881-4F15-94F7-9D7B9F9E357A}"/>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Content Placeholder 2">
            <a:extLst>
              <a:ext uri="{FF2B5EF4-FFF2-40B4-BE49-F238E27FC236}">
                <a16:creationId xmlns:a16="http://schemas.microsoft.com/office/drawing/2014/main" id="{B268F40F-6C2A-48EC-8F16-DA179A1DA375}"/>
              </a:ext>
            </a:extLst>
          </p:cNvPr>
          <p:cNvSpPr>
            <a:spLocks noGrp="1"/>
          </p:cNvSpPr>
          <p:nvPr>
            <p:ph idx="1"/>
          </p:nvPr>
        </p:nvSpPr>
        <p:spPr>
          <a:xfrm>
            <a:off x="5554638" y="457201"/>
            <a:ext cx="5800749" cy="540385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6736B7E-D33D-48C7-97AC-5C0D9874FE53}"/>
              </a:ext>
            </a:extLst>
          </p:cNvPr>
          <p:cNvSpPr>
            <a:spLocks noGrp="1"/>
          </p:cNvSpPr>
          <p:nvPr>
            <p:ph type="body" sz="half" idx="2"/>
          </p:nvPr>
        </p:nvSpPr>
        <p:spPr>
          <a:xfrm>
            <a:off x="839788" y="3657600"/>
            <a:ext cx="4343400" cy="2211387"/>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E9149BC5-FF58-463A-B4FA-F0F912F1234F}"/>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6" name="Footer Placeholder 5">
            <a:extLst>
              <a:ext uri="{FF2B5EF4-FFF2-40B4-BE49-F238E27FC236}">
                <a16:creationId xmlns:a16="http://schemas.microsoft.com/office/drawing/2014/main" id="{947072D7-4A2A-407F-A084-6AE8DD0016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D4C41C-C368-475C-BDC1-DC5B29C7800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903434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67B0-865B-44ED-9DFE-36C73B0C8B43}"/>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Picture Placeholder 2">
            <a:extLst>
              <a:ext uri="{FF2B5EF4-FFF2-40B4-BE49-F238E27FC236}">
                <a16:creationId xmlns:a16="http://schemas.microsoft.com/office/drawing/2014/main" id="{B73C5CF7-138A-437C-9E0A-FF4179970319}"/>
              </a:ext>
            </a:extLst>
          </p:cNvPr>
          <p:cNvSpPr>
            <a:spLocks noGrp="1"/>
          </p:cNvSpPr>
          <p:nvPr>
            <p:ph type="pic" idx="1"/>
          </p:nvPr>
        </p:nvSpPr>
        <p:spPr>
          <a:xfrm>
            <a:off x="5561462" y="457201"/>
            <a:ext cx="5793925"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5117822-7770-4117-96A2-8D2FF0A01044}"/>
              </a:ext>
            </a:extLst>
          </p:cNvPr>
          <p:cNvSpPr>
            <a:spLocks noGrp="1"/>
          </p:cNvSpPr>
          <p:nvPr>
            <p:ph type="body" sz="half" idx="2"/>
          </p:nvPr>
        </p:nvSpPr>
        <p:spPr>
          <a:xfrm>
            <a:off x="839788" y="3664424"/>
            <a:ext cx="4343400" cy="2204564"/>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11295030-39C7-4814-A766-1A3E094EBA15}"/>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6" name="Footer Placeholder 5">
            <a:extLst>
              <a:ext uri="{FF2B5EF4-FFF2-40B4-BE49-F238E27FC236}">
                <a16:creationId xmlns:a16="http://schemas.microsoft.com/office/drawing/2014/main" id="{B91F02CD-DC87-47B6-96C4-F6470B1D8F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CFF531-02C2-4C1D-A692-7040378066C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848435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6EC-DC54-4882-9D58-F201EA25C4B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804E7C-4CBA-49AF-B24C-1A1FF51C21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D3C727-C0C7-4BBA-9CF5-6C1FAC76B10C}"/>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34603986-C5B4-4956-AC6F-4F36186B8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5F941-E847-4C51-97D6-21066B26EB26}"/>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061462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0338D2-D9EE-4B67-97C1-08ABD574530B}"/>
              </a:ext>
            </a:extLst>
          </p:cNvPr>
          <p:cNvSpPr>
            <a:spLocks noGrp="1"/>
          </p:cNvSpPr>
          <p:nvPr>
            <p:ph type="title" orient="vert"/>
          </p:nvPr>
        </p:nvSpPr>
        <p:spPr>
          <a:xfrm>
            <a:off x="7353848" y="365125"/>
            <a:ext cx="3999952"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74B1422-6C1E-4422-80E8-34B0092FBF05}"/>
              </a:ext>
            </a:extLst>
          </p:cNvPr>
          <p:cNvSpPr>
            <a:spLocks noGrp="1"/>
          </p:cNvSpPr>
          <p:nvPr>
            <p:ph type="body" orient="vert" idx="1"/>
          </p:nvPr>
        </p:nvSpPr>
        <p:spPr>
          <a:xfrm>
            <a:off x="838200" y="365125"/>
            <a:ext cx="626546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3C8B53C-3084-4BC0-A80E-DB41C04C6258}"/>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8276BFDE-DC70-4A6E-90B8-337FC472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3578F-39AE-4F6F-9614-32EF672E616D}"/>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12199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818BD-D734-48A1-8CC0-609D11E5560E}"/>
              </a:ext>
            </a:extLst>
          </p:cNvPr>
          <p:cNvSpPr>
            <a:spLocks noGrp="1"/>
          </p:cNvSpPr>
          <p:nvPr>
            <p:ph type="title"/>
          </p:nvPr>
        </p:nvSpPr>
        <p:spPr>
          <a:xfrm>
            <a:off x="838200" y="365125"/>
            <a:ext cx="10515600" cy="132556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F9D215A-D2A1-4903-A905-F8B06EF41B4F}"/>
              </a:ext>
            </a:extLst>
          </p:cNvPr>
          <p:cNvSpPr>
            <a:spLocks noGrp="1"/>
          </p:cNvSpPr>
          <p:nvPr>
            <p:ph type="body" idx="1"/>
          </p:nvPr>
        </p:nvSpPr>
        <p:spPr>
          <a:xfrm>
            <a:off x="838200" y="1940875"/>
            <a:ext cx="10515600" cy="423608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42B88A-7A1D-4AA1-8536-28DC13DBA5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D2766A6-3C10-4AB8-86A1-BB1F0CDA7EFE}" type="datetimeFigureOut">
              <a:rPr lang="en-US" smtClean="0"/>
              <a:pPr/>
              <a:t>6/27/2026</a:t>
            </a:fld>
            <a:endParaRPr lang="en-US" dirty="0"/>
          </a:p>
        </p:txBody>
      </p:sp>
      <p:sp>
        <p:nvSpPr>
          <p:cNvPr id="5" name="Footer Placeholder 4">
            <a:extLst>
              <a:ext uri="{FF2B5EF4-FFF2-40B4-BE49-F238E27FC236}">
                <a16:creationId xmlns:a16="http://schemas.microsoft.com/office/drawing/2014/main" id="{B37FE925-0C4B-4BAE-9799-3A9D46D920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7ADAD54-E5C5-4D48-8592-BB22F0A85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143344397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lang="en-US" sz="5400" kern="1200" smtClean="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p:titleStyle>
    <p:bodyStyle>
      <a:lvl1pPr marL="228600" indent="-228600" algn="l" defTabSz="914400" rtl="0" eaLnBrk="1" latinLnBrk="0" hangingPunct="1">
        <a:lnSpc>
          <a:spcPct val="110000"/>
        </a:lnSpc>
        <a:spcBef>
          <a:spcPts val="1000"/>
        </a:spcBef>
        <a:buClr>
          <a:schemeClr val="tx2"/>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tx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tx2"/>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76992-909A-0FDD-BF35-32AA9C6EF477}"/>
              </a:ext>
            </a:extLst>
          </p:cNvPr>
          <p:cNvSpPr>
            <a:spLocks noGrp="1"/>
          </p:cNvSpPr>
          <p:nvPr>
            <p:ph type="ctrTitle"/>
          </p:nvPr>
        </p:nvSpPr>
        <p:spPr>
          <a:xfrm>
            <a:off x="6517286" y="84511"/>
            <a:ext cx="5555999" cy="2798745"/>
          </a:xfrm>
        </p:spPr>
        <p:txBody>
          <a:bodyPr vert="horz" lIns="91440" tIns="45720" rIns="91440" bIns="45720" rtlCol="0" anchor="b">
            <a:normAutofit fontScale="90000"/>
          </a:bodyPr>
          <a:lstStyle/>
          <a:p>
            <a:pPr>
              <a:lnSpc>
                <a:spcPct val="90000"/>
              </a:lnSpc>
            </a:pPr>
            <a:r>
              <a:rPr lang="en-US" sz="36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Cross-Cultural Negotiations between the UK and China: Building a Strategic Partnership</a:t>
            </a:r>
            <a:br>
              <a:rPr lang="en-US" sz="40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br>
            <a:br>
              <a:rPr lang="en-US" sz="3200" b="1"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rPr>
            </a:br>
            <a:r>
              <a:rPr lang="en-US" sz="3200" b="1"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rPr>
              <a:t> </a:t>
            </a:r>
          </a:p>
        </p:txBody>
      </p:sp>
      <p:sp>
        <p:nvSpPr>
          <p:cNvPr id="3" name="Subtitle 2">
            <a:extLst>
              <a:ext uri="{FF2B5EF4-FFF2-40B4-BE49-F238E27FC236}">
                <a16:creationId xmlns:a16="http://schemas.microsoft.com/office/drawing/2014/main" id="{AB667F1C-3EC1-95D9-6736-079C5194370A}"/>
              </a:ext>
            </a:extLst>
          </p:cNvPr>
          <p:cNvSpPr>
            <a:spLocks noGrp="1"/>
          </p:cNvSpPr>
          <p:nvPr>
            <p:ph type="subTitle" idx="1"/>
          </p:nvPr>
        </p:nvSpPr>
        <p:spPr>
          <a:xfrm>
            <a:off x="6517285" y="2967767"/>
            <a:ext cx="5555999" cy="3293589"/>
          </a:xfrm>
        </p:spPr>
        <p:txBody>
          <a:bodyPr vert="horz" lIns="91440" tIns="45720" rIns="91440" bIns="45720" rtlCol="0">
            <a:normAutofit/>
          </a:bodyPr>
          <a:lstStyle/>
          <a:p>
            <a:pPr indent="-228600">
              <a:lnSpc>
                <a:spcPct val="100000"/>
              </a:lnSpc>
              <a:buFont typeface="Arial" panose="020B0604020202020204" pitchFamily="34" charset="0"/>
              <a:buChar char="•"/>
            </a:pPr>
            <a:endParaRPr lang="en-US" sz="1300" b="1" cap="all" dirty="0"/>
          </a:p>
          <a:p>
            <a:pPr indent="-228600">
              <a:lnSpc>
                <a:spcPct val="100000"/>
              </a:lnSpc>
              <a:buFont typeface="Arial" panose="020B0604020202020204" pitchFamily="34" charset="0"/>
              <a:buChar char="•"/>
            </a:pPr>
            <a:r>
              <a:rPr lang="en-US" sz="1800" b="1" cap="all" dirty="0" err="1">
                <a:latin typeface="Arial" panose="020B0604020202020204" pitchFamily="34" charset="0"/>
                <a:cs typeface="Arial" panose="020B0604020202020204" pitchFamily="34" charset="0"/>
              </a:rPr>
              <a:t>Programme</a:t>
            </a:r>
            <a:r>
              <a:rPr lang="en-US" sz="1800" b="1" cap="all"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BA (Hons) Business Management</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Module: International Business Communications</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Module Code: LCBB6023</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Module Lecturer: Dr Abdi Rahman</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Student Name: Liuba Furnica</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Student ID: 2324363</a:t>
            </a:r>
          </a:p>
          <a:p>
            <a:pPr indent="-228600">
              <a:lnSpc>
                <a:spcPct val="100000"/>
              </a:lnSpc>
              <a:buFont typeface="Arial" panose="020B0604020202020204" pitchFamily="34" charset="0"/>
              <a:buChar char="•"/>
            </a:pPr>
            <a:endParaRPr lang="en-US" sz="1300" dirty="0"/>
          </a:p>
        </p:txBody>
      </p:sp>
      <p:pic>
        <p:nvPicPr>
          <p:cNvPr id="20" name="Picture 19" descr="People shaking hands">
            <a:extLst>
              <a:ext uri="{FF2B5EF4-FFF2-40B4-BE49-F238E27FC236}">
                <a16:creationId xmlns:a16="http://schemas.microsoft.com/office/drawing/2014/main" id="{7C5DA2FB-EC57-73E3-DB4D-8435B67A142D}"/>
              </a:ext>
            </a:extLst>
          </p:cNvPr>
          <p:cNvPicPr>
            <a:picLocks noChangeAspect="1"/>
          </p:cNvPicPr>
          <p:nvPr/>
        </p:nvPicPr>
        <p:blipFill>
          <a:blip r:embed="rId2">
            <a:extLst>
              <a:ext uri="{28A0092B-C50C-407E-A947-70E740481C1C}">
                <a14:useLocalDpi xmlns:a14="http://schemas.microsoft.com/office/drawing/2010/main" val="0"/>
              </a:ext>
            </a:extLst>
          </a:blip>
          <a:srcRect l="21082" r="13381" b="-2"/>
          <a:stretch>
            <a:fillRect/>
          </a:stretch>
        </p:blipFill>
        <p:spPr>
          <a:xfrm>
            <a:off x="594359" y="596643"/>
            <a:ext cx="5555999" cy="5658889"/>
          </a:xfrm>
          <a:prstGeom prst="rect">
            <a:avLst/>
          </a:prstGeom>
        </p:spPr>
      </p:pic>
      <p:pic>
        <p:nvPicPr>
          <p:cNvPr id="22" name="Picture 21">
            <a:extLst>
              <a:ext uri="{FF2B5EF4-FFF2-40B4-BE49-F238E27FC236}">
                <a16:creationId xmlns:a16="http://schemas.microsoft.com/office/drawing/2014/main" id="{9F191607-6DBA-96BA-E9E2-2FAEA95BC9E8}"/>
              </a:ext>
            </a:extLst>
          </p:cNvPr>
          <p:cNvPicPr>
            <a:picLocks noChangeAspect="1"/>
          </p:cNvPicPr>
          <p:nvPr/>
        </p:nvPicPr>
        <p:blipFill>
          <a:blip r:embed="rId3"/>
          <a:stretch>
            <a:fillRect/>
          </a:stretch>
        </p:blipFill>
        <p:spPr>
          <a:xfrm>
            <a:off x="6517286" y="2244245"/>
            <a:ext cx="979942" cy="624889"/>
          </a:xfrm>
          <a:prstGeom prst="rect">
            <a:avLst/>
          </a:prstGeom>
        </p:spPr>
      </p:pic>
      <p:pic>
        <p:nvPicPr>
          <p:cNvPr id="23" name="Picture 22">
            <a:extLst>
              <a:ext uri="{FF2B5EF4-FFF2-40B4-BE49-F238E27FC236}">
                <a16:creationId xmlns:a16="http://schemas.microsoft.com/office/drawing/2014/main" id="{8C1A07C6-4A9C-6DA1-FE5A-E64E6FD6949F}"/>
              </a:ext>
            </a:extLst>
          </p:cNvPr>
          <p:cNvPicPr>
            <a:picLocks noChangeAspect="1"/>
          </p:cNvPicPr>
          <p:nvPr/>
        </p:nvPicPr>
        <p:blipFill>
          <a:blip r:embed="rId4"/>
          <a:stretch>
            <a:fillRect/>
          </a:stretch>
        </p:blipFill>
        <p:spPr>
          <a:xfrm>
            <a:off x="7782239" y="2258367"/>
            <a:ext cx="1056961" cy="624889"/>
          </a:xfrm>
          <a:prstGeom prst="rect">
            <a:avLst/>
          </a:prstGeom>
        </p:spPr>
      </p:pic>
    </p:spTree>
    <p:extLst>
      <p:ext uri="{BB962C8B-B14F-4D97-AF65-F5344CB8AC3E}">
        <p14:creationId xmlns:p14="http://schemas.microsoft.com/office/powerpoint/2010/main" val="2383365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401FC719-16BF-64AC-5B3C-E7EEB011B5D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25734" y="1384046"/>
            <a:ext cx="6767773" cy="5242139"/>
          </a:xfrm>
          <a:prstGeom prst="rect">
            <a:avLst/>
          </a:prstGeom>
        </p:spPr>
      </p:pic>
      <p:sp>
        <p:nvSpPr>
          <p:cNvPr id="2" name="Title 1">
            <a:extLst>
              <a:ext uri="{FF2B5EF4-FFF2-40B4-BE49-F238E27FC236}">
                <a16:creationId xmlns:a16="http://schemas.microsoft.com/office/drawing/2014/main" id="{BEF10BED-4763-412D-7BBA-CA74EB636B0A}"/>
              </a:ext>
            </a:extLst>
          </p:cNvPr>
          <p:cNvSpPr>
            <a:spLocks noGrp="1"/>
          </p:cNvSpPr>
          <p:nvPr>
            <p:ph type="ctrTitle"/>
          </p:nvPr>
        </p:nvSpPr>
        <p:spPr>
          <a:xfrm>
            <a:off x="325735" y="177545"/>
            <a:ext cx="11540530" cy="1028956"/>
          </a:xfrm>
          <a:noFill/>
        </p:spPr>
        <p:txBody>
          <a:bodyPr vert="horz" lIns="91440" tIns="45720" rIns="91440" bIns="45720" rtlCol="0" anchor="ctr">
            <a:normAutofit/>
          </a:bodyPr>
          <a:lstStyle/>
          <a:p>
            <a:r>
              <a:rPr lang="en-US" sz="40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Presentation Overview</a:t>
            </a:r>
          </a:p>
        </p:txBody>
      </p:sp>
      <p:sp>
        <p:nvSpPr>
          <p:cNvPr id="3" name="Subtitle 2">
            <a:extLst>
              <a:ext uri="{FF2B5EF4-FFF2-40B4-BE49-F238E27FC236}">
                <a16:creationId xmlns:a16="http://schemas.microsoft.com/office/drawing/2014/main" id="{F3B3BCCE-C5B2-4702-22A4-D30425621473}"/>
              </a:ext>
            </a:extLst>
          </p:cNvPr>
          <p:cNvSpPr>
            <a:spLocks noGrp="1"/>
          </p:cNvSpPr>
          <p:nvPr>
            <p:ph type="subTitle" idx="1"/>
          </p:nvPr>
        </p:nvSpPr>
        <p:spPr>
          <a:xfrm>
            <a:off x="7419241" y="1384045"/>
            <a:ext cx="4447024" cy="5242139"/>
          </a:xfrm>
        </p:spPr>
        <p:txBody>
          <a:bodyPr vert="horz" lIns="91440" tIns="45720" rIns="91440" bIns="45720" rtlCol="0">
            <a:noAutofit/>
          </a:bodyPr>
          <a:lstStyle/>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What is Culture?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Cultural Theories: Hofstede's Cultural Dimensions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UK and China: Cultural Differences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Cultural Elements to Overcome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Strategies for Successful Negotiation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Importance of Cultural Awareness and Adaptability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Key Findings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Recommendation to the Board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References</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Questions</a:t>
            </a:r>
            <a:endParaRPr 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305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xchanging ideas in the boardroom">
            <a:extLst>
              <a:ext uri="{FF2B5EF4-FFF2-40B4-BE49-F238E27FC236}">
                <a16:creationId xmlns:a16="http://schemas.microsoft.com/office/drawing/2014/main" id="{60A0FD87-FAC5-5CE8-0956-A1898C7DD5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162" y="1968047"/>
            <a:ext cx="6454622" cy="4471306"/>
          </a:xfrm>
          <a:prstGeom prst="rect">
            <a:avLst/>
          </a:prstGeom>
        </p:spPr>
      </p:pic>
      <p:sp>
        <p:nvSpPr>
          <p:cNvPr id="2" name="Title 1">
            <a:extLst>
              <a:ext uri="{FF2B5EF4-FFF2-40B4-BE49-F238E27FC236}">
                <a16:creationId xmlns:a16="http://schemas.microsoft.com/office/drawing/2014/main" id="{2F353F83-B4A9-CF4C-4C5B-9A40A50EBD0D}"/>
              </a:ext>
            </a:extLst>
          </p:cNvPr>
          <p:cNvSpPr>
            <a:spLocks noGrp="1"/>
          </p:cNvSpPr>
          <p:nvPr>
            <p:ph type="ctrTitle"/>
          </p:nvPr>
        </p:nvSpPr>
        <p:spPr>
          <a:xfrm>
            <a:off x="419162" y="0"/>
            <a:ext cx="6873783" cy="1371052"/>
          </a:xfrm>
          <a:noFill/>
        </p:spPr>
        <p:txBody>
          <a:bodyPr vert="horz" lIns="91440" tIns="45720" rIns="91440" bIns="45720" rtlCol="0" anchor="ctr">
            <a:normAutofit/>
          </a:bodyPr>
          <a:lstStyle/>
          <a:p>
            <a:r>
              <a:rPr lang="en-US" sz="48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What is culture?</a:t>
            </a:r>
          </a:p>
        </p:txBody>
      </p:sp>
      <p:sp>
        <p:nvSpPr>
          <p:cNvPr id="3" name="Subtitle 2">
            <a:extLst>
              <a:ext uri="{FF2B5EF4-FFF2-40B4-BE49-F238E27FC236}">
                <a16:creationId xmlns:a16="http://schemas.microsoft.com/office/drawing/2014/main" id="{28FDB80C-80C4-B4C0-6E84-9C2D8EA20763}"/>
              </a:ext>
            </a:extLst>
          </p:cNvPr>
          <p:cNvSpPr>
            <a:spLocks noGrp="1"/>
          </p:cNvSpPr>
          <p:nvPr>
            <p:ph type="subTitle" idx="1"/>
          </p:nvPr>
        </p:nvSpPr>
        <p:spPr>
          <a:xfrm>
            <a:off x="7292946" y="1371052"/>
            <a:ext cx="4899053" cy="5486948"/>
          </a:xfrm>
        </p:spPr>
        <p:txBody>
          <a:bodyPr vert="horz" lIns="91440" tIns="45720" rIns="91440" bIns="45720" rtlCol="0">
            <a:normAutofit/>
          </a:bodyPr>
          <a:lstStyle/>
          <a:p>
            <a:pPr>
              <a:lnSpc>
                <a:spcPct val="100000"/>
              </a:lnSpc>
            </a:pPr>
            <a:r>
              <a:rPr lang="en-US" sz="2000" b="1" dirty="0">
                <a:latin typeface="Arial" panose="020B0604020202020204" pitchFamily="34" charset="0"/>
                <a:cs typeface="Arial" panose="020B0604020202020204" pitchFamily="34" charset="0"/>
              </a:rPr>
              <a:t>Culture refers to the shared values, beliefs, customs, and behaviours of a group of people.</a:t>
            </a:r>
          </a:p>
          <a:p>
            <a:pPr>
              <a:lnSpc>
                <a:spcPct val="100000"/>
              </a:lnSpc>
            </a:pPr>
            <a:endParaRPr lang="en-US" sz="2000" b="1" dirty="0">
              <a:latin typeface="Arial" panose="020B0604020202020204" pitchFamily="34" charset="0"/>
              <a:cs typeface="Arial" panose="020B0604020202020204" pitchFamily="34" charset="0"/>
            </a:endParaRPr>
          </a:p>
          <a:p>
            <a:pPr>
              <a:lnSpc>
                <a:spcPct val="100000"/>
              </a:lnSpc>
            </a:pPr>
            <a:r>
              <a:rPr lang="en-US" sz="2000" b="1" dirty="0">
                <a:latin typeface="Arial" panose="020B0604020202020204" pitchFamily="34" charset="0"/>
                <a:cs typeface="Arial" panose="020B0604020202020204" pitchFamily="34" charset="0"/>
              </a:rPr>
              <a:t>Key Elements of Culture:</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Values and beliefs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Language and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Social norms and etiquette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Attitudes towards authority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Business practices</a:t>
            </a:r>
            <a:endParaRPr lang="en-US" sz="2000" b="1" dirty="0">
              <a:latin typeface="Arial" panose="020B0604020202020204" pitchFamily="34" charset="0"/>
              <a:cs typeface="Arial" panose="020B0604020202020204" pitchFamily="34" charset="0"/>
            </a:endParaRPr>
          </a:p>
          <a:p>
            <a:pPr>
              <a:lnSpc>
                <a:spcPct val="100000"/>
              </a:lnSpc>
            </a:pPr>
            <a:endParaRPr lang="en-US" sz="2000" b="1" dirty="0">
              <a:latin typeface="Arial" panose="020B0604020202020204" pitchFamily="34" charset="0"/>
              <a:cs typeface="Arial" panose="020B0604020202020204" pitchFamily="34" charset="0"/>
            </a:endParaRPr>
          </a:p>
          <a:p>
            <a:pPr>
              <a:lnSpc>
                <a:spcPct val="100000"/>
              </a:lnSpc>
            </a:pPr>
            <a:r>
              <a:rPr lang="en-US" sz="2000" b="1" dirty="0">
                <a:latin typeface="Arial" panose="020B0604020202020204" pitchFamily="34" charset="0"/>
                <a:cs typeface="Arial" panose="020B0604020202020204" pitchFamily="34" charset="0"/>
              </a:rPr>
              <a:t>Why Culture Matters in Business:</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Influences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Affects negotiation styles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Builds business relationships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Impacts decision-making</a:t>
            </a:r>
          </a:p>
        </p:txBody>
      </p:sp>
    </p:spTree>
    <p:extLst>
      <p:ext uri="{BB962C8B-B14F-4D97-AF65-F5344CB8AC3E}">
        <p14:creationId xmlns:p14="http://schemas.microsoft.com/office/powerpoint/2010/main" val="180800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0236A-0080-1774-1CF3-C3CB69BF4F8D}"/>
              </a:ext>
            </a:extLst>
          </p:cNvPr>
          <p:cNvSpPr>
            <a:spLocks noGrp="1"/>
          </p:cNvSpPr>
          <p:nvPr>
            <p:ph type="ctrTitle"/>
          </p:nvPr>
        </p:nvSpPr>
        <p:spPr>
          <a:xfrm>
            <a:off x="245480" y="277792"/>
            <a:ext cx="6349678" cy="1551008"/>
          </a:xfrm>
        </p:spPr>
        <p:txBody>
          <a:bodyPr vert="horz" lIns="91440" tIns="45720" rIns="91440" bIns="45720" rtlCol="0" anchor="b">
            <a:noAutofit/>
          </a:bodyPr>
          <a:lstStyle/>
          <a:p>
            <a:pPr>
              <a:lnSpc>
                <a:spcPct val="90000"/>
              </a:lnSpc>
            </a:pPr>
            <a:r>
              <a:rPr lang="en-US" sz="36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Cultural Theories: Hofstede's Cultural Dimensions</a:t>
            </a:r>
          </a:p>
        </p:txBody>
      </p:sp>
      <p:sp>
        <p:nvSpPr>
          <p:cNvPr id="3" name="Subtitle 2">
            <a:extLst>
              <a:ext uri="{FF2B5EF4-FFF2-40B4-BE49-F238E27FC236}">
                <a16:creationId xmlns:a16="http://schemas.microsoft.com/office/drawing/2014/main" id="{087FE73A-4CC8-71E5-AE9E-6128CE48E126}"/>
              </a:ext>
            </a:extLst>
          </p:cNvPr>
          <p:cNvSpPr>
            <a:spLocks noGrp="1"/>
          </p:cNvSpPr>
          <p:nvPr>
            <p:ph type="subTitle" idx="1"/>
          </p:nvPr>
        </p:nvSpPr>
        <p:spPr>
          <a:xfrm>
            <a:off x="156606" y="1828800"/>
            <a:ext cx="5939393" cy="5029200"/>
          </a:xfrm>
        </p:spPr>
        <p:txBody>
          <a:bodyPr vert="horz" lIns="91440" tIns="45720" rIns="91440" bIns="45720" rtlCol="0">
            <a:normAutofit/>
          </a:bodyPr>
          <a:lstStyle/>
          <a:p>
            <a:pPr>
              <a:lnSpc>
                <a:spcPct val="100000"/>
              </a:lnSpc>
            </a:pPr>
            <a:endParaRPr lang="en-US" sz="2000" dirty="0">
              <a:latin typeface="Arial" panose="020B0604020202020204" pitchFamily="34" charset="0"/>
              <a:cs typeface="Arial" panose="020B0604020202020204" pitchFamily="34" charset="0"/>
            </a:endParaRPr>
          </a:p>
          <a:p>
            <a:pPr>
              <a:lnSpc>
                <a:spcPct val="100000"/>
              </a:lnSpc>
            </a:pPr>
            <a:r>
              <a:rPr lang="en-US" sz="2000" dirty="0">
                <a:latin typeface="Arial" panose="020B0604020202020204" pitchFamily="34" charset="0"/>
                <a:cs typeface="Arial" panose="020B0604020202020204" pitchFamily="34" charset="0"/>
              </a:rPr>
              <a:t>• Developed by </a:t>
            </a:r>
            <a:r>
              <a:rPr lang="en-US" sz="2000" b="1" dirty="0">
                <a:latin typeface="Arial" panose="020B0604020202020204" pitchFamily="34" charset="0"/>
                <a:cs typeface="Arial" panose="020B0604020202020204" pitchFamily="34" charset="0"/>
              </a:rPr>
              <a:t>Geert Hofstede (2011).</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One of the most widely used cultural theories.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Explains how values and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differ across cultures.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Helps businesses understand communication and negotiation styles.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Reduces misunderstandings in international business.</a:t>
            </a:r>
          </a:p>
          <a:p>
            <a:pPr>
              <a:lnSpc>
                <a:spcPct val="100000"/>
              </a:lnSpc>
            </a:pPr>
            <a:endParaRPr lang="en-US" sz="2000" b="1" dirty="0">
              <a:latin typeface="Arial" panose="020B0604020202020204" pitchFamily="34" charset="0"/>
              <a:cs typeface="Arial" panose="020B0604020202020204" pitchFamily="34" charset="0"/>
            </a:endParaRPr>
          </a:p>
          <a:p>
            <a:pPr>
              <a:lnSpc>
                <a:spcPct val="100000"/>
              </a:lnSpc>
            </a:pPr>
            <a:r>
              <a:rPr lang="en-US" sz="2000" b="1" dirty="0">
                <a:latin typeface="Arial" panose="020B0604020202020204" pitchFamily="34" charset="0"/>
                <a:cs typeface="Arial" panose="020B0604020202020204" pitchFamily="34" charset="0"/>
              </a:rPr>
              <a:t>Why is this theory important?</a:t>
            </a:r>
          </a:p>
          <a:p>
            <a:pPr>
              <a:lnSpc>
                <a:spcPct val="100000"/>
              </a:lnSpc>
            </a:pPr>
            <a:r>
              <a:rPr lang="en-US" sz="2000" dirty="0">
                <a:latin typeface="Arial" panose="020B0604020202020204" pitchFamily="34" charset="0"/>
                <a:cs typeface="Arial" panose="020B0604020202020204" pitchFamily="34" charset="0"/>
              </a:rPr>
              <a:t>• Identifies cultural differences.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Improves cross-cultural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Supports successful international negotiations.</a:t>
            </a:r>
          </a:p>
          <a:p>
            <a:pPr indent="-228600">
              <a:lnSpc>
                <a:spcPct val="100000"/>
              </a:lnSpc>
              <a:buFont typeface="Arial" panose="020B0604020202020204" pitchFamily="34" charset="0"/>
              <a:buChar char="•"/>
            </a:pPr>
            <a:endParaRPr lang="en-US" sz="1100" dirty="0"/>
          </a:p>
        </p:txBody>
      </p:sp>
      <p:pic>
        <p:nvPicPr>
          <p:cNvPr id="5" name="Picture 4" descr="hand holding ball">
            <a:extLst>
              <a:ext uri="{FF2B5EF4-FFF2-40B4-BE49-F238E27FC236}">
                <a16:creationId xmlns:a16="http://schemas.microsoft.com/office/drawing/2014/main" id="{22CD91E0-26DB-DE14-9D71-25E2C2BFA29B}"/>
              </a:ext>
            </a:extLst>
          </p:cNvPr>
          <p:cNvPicPr>
            <a:picLocks noChangeAspect="1"/>
          </p:cNvPicPr>
          <p:nvPr/>
        </p:nvPicPr>
        <p:blipFill>
          <a:blip r:embed="rId3"/>
          <a:srcRect l="24009" r="18162" b="2"/>
          <a:stretch>
            <a:fillRect/>
          </a:stretch>
        </p:blipFill>
        <p:spPr>
          <a:xfrm>
            <a:off x="6840638" y="596644"/>
            <a:ext cx="4748130" cy="5664375"/>
          </a:xfrm>
          <a:prstGeom prst="rect">
            <a:avLst/>
          </a:prstGeom>
        </p:spPr>
      </p:pic>
    </p:spTree>
    <p:extLst>
      <p:ext uri="{BB962C8B-B14F-4D97-AF65-F5344CB8AC3E}">
        <p14:creationId xmlns:p14="http://schemas.microsoft.com/office/powerpoint/2010/main" val="3617774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07DF6-C6AB-525A-5907-5E4C8296E018}"/>
              </a:ext>
            </a:extLst>
          </p:cNvPr>
          <p:cNvSpPr>
            <a:spLocks noGrp="1"/>
          </p:cNvSpPr>
          <p:nvPr>
            <p:ph type="ctrTitle"/>
          </p:nvPr>
        </p:nvSpPr>
        <p:spPr>
          <a:xfrm>
            <a:off x="115746" y="149132"/>
            <a:ext cx="9335947" cy="653581"/>
          </a:xfrm>
        </p:spPr>
        <p:txBody>
          <a:bodyPr>
            <a:normAutofit fontScale="90000"/>
          </a:bodyPr>
          <a:lstStyle/>
          <a:p>
            <a:r>
              <a:rPr lang="en-GB" sz="4400" b="1" dirty="0">
                <a:latin typeface="Arial" panose="020B0604020202020204" pitchFamily="34" charset="0"/>
                <a:cs typeface="Arial" panose="020B0604020202020204" pitchFamily="34" charset="0"/>
              </a:rPr>
              <a:t>UK and China: Cultural Differences</a:t>
            </a:r>
          </a:p>
        </p:txBody>
      </p:sp>
      <p:graphicFrame>
        <p:nvGraphicFramePr>
          <p:cNvPr id="4" name="Table 3">
            <a:extLst>
              <a:ext uri="{FF2B5EF4-FFF2-40B4-BE49-F238E27FC236}">
                <a16:creationId xmlns:a16="http://schemas.microsoft.com/office/drawing/2014/main" id="{EBA5B272-10C3-31AA-4EC1-F0E1F3EBCF52}"/>
              </a:ext>
            </a:extLst>
          </p:cNvPr>
          <p:cNvGraphicFramePr>
            <a:graphicFrameLocks noGrp="1"/>
          </p:cNvGraphicFramePr>
          <p:nvPr>
            <p:extLst>
              <p:ext uri="{D42A27DB-BD31-4B8C-83A1-F6EECF244321}">
                <p14:modId xmlns:p14="http://schemas.microsoft.com/office/powerpoint/2010/main" val="3140389270"/>
              </p:ext>
            </p:extLst>
          </p:nvPr>
        </p:nvGraphicFramePr>
        <p:xfrm>
          <a:off x="115746" y="850762"/>
          <a:ext cx="6731856" cy="2499889"/>
        </p:xfrm>
        <a:graphic>
          <a:graphicData uri="http://schemas.openxmlformats.org/drawingml/2006/table">
            <a:tbl>
              <a:tblPr firstRow="1" bandRow="1">
                <a:tableStyleId>{5C22544A-7EE6-4342-B048-85BDC9FD1C3A}</a:tableStyleId>
              </a:tblPr>
              <a:tblGrid>
                <a:gridCol w="2324616">
                  <a:extLst>
                    <a:ext uri="{9D8B030D-6E8A-4147-A177-3AD203B41FA5}">
                      <a16:colId xmlns:a16="http://schemas.microsoft.com/office/drawing/2014/main" val="1504217093"/>
                    </a:ext>
                  </a:extLst>
                </a:gridCol>
                <a:gridCol w="2001406">
                  <a:extLst>
                    <a:ext uri="{9D8B030D-6E8A-4147-A177-3AD203B41FA5}">
                      <a16:colId xmlns:a16="http://schemas.microsoft.com/office/drawing/2014/main" val="3701102851"/>
                    </a:ext>
                  </a:extLst>
                </a:gridCol>
                <a:gridCol w="2405834">
                  <a:extLst>
                    <a:ext uri="{9D8B030D-6E8A-4147-A177-3AD203B41FA5}">
                      <a16:colId xmlns:a16="http://schemas.microsoft.com/office/drawing/2014/main" val="3781826774"/>
                    </a:ext>
                  </a:extLst>
                </a:gridCol>
              </a:tblGrid>
              <a:tr h="532663">
                <a:tc>
                  <a:txBody>
                    <a:bodyPr/>
                    <a:lstStyle/>
                    <a:p>
                      <a:r>
                        <a:rPr lang="en-GB" sz="2000" b="1" dirty="0">
                          <a:latin typeface="Arial" panose="020B0604020202020204" pitchFamily="34" charset="0"/>
                          <a:cs typeface="Arial" panose="020B0604020202020204" pitchFamily="34" charset="0"/>
                        </a:rPr>
                        <a:t>Cultural Dimension</a:t>
                      </a:r>
                    </a:p>
                  </a:txBody>
                  <a:tcPr/>
                </a:tc>
                <a:tc>
                  <a:txBody>
                    <a:bodyPr/>
                    <a:lstStyle/>
                    <a:p>
                      <a:r>
                        <a:rPr lang="en-GB" sz="2000" dirty="0">
                          <a:latin typeface="Arial" panose="020B0604020202020204" pitchFamily="34" charset="0"/>
                          <a:cs typeface="Arial" panose="020B0604020202020204" pitchFamily="34" charset="0"/>
                        </a:rPr>
                        <a:t>United Kingdom</a:t>
                      </a:r>
                    </a:p>
                  </a:txBody>
                  <a:tcPr/>
                </a:tc>
                <a:tc>
                  <a:txBody>
                    <a:bodyPr/>
                    <a:lstStyle/>
                    <a:p>
                      <a:r>
                        <a:rPr lang="en-GB" sz="2000" dirty="0">
                          <a:latin typeface="Arial" panose="020B0604020202020204" pitchFamily="34" charset="0"/>
                          <a:cs typeface="Arial" panose="020B0604020202020204" pitchFamily="34" charset="0"/>
                        </a:rPr>
                        <a:t>China</a:t>
                      </a:r>
                    </a:p>
                  </a:txBody>
                  <a:tcPr/>
                </a:tc>
                <a:extLst>
                  <a:ext uri="{0D108BD9-81ED-4DB2-BD59-A6C34878D82A}">
                    <a16:rowId xmlns:a16="http://schemas.microsoft.com/office/drawing/2014/main" val="3631238"/>
                  </a:ext>
                </a:extLst>
              </a:tr>
              <a:tr h="587863">
                <a:tc>
                  <a:txBody>
                    <a:bodyPr/>
                    <a:lstStyle/>
                    <a:p>
                      <a:r>
                        <a:rPr lang="en-GB" sz="2000" dirty="0">
                          <a:latin typeface="Arial" panose="020B0604020202020204" pitchFamily="34" charset="0"/>
                          <a:cs typeface="Arial" panose="020B0604020202020204" pitchFamily="34" charset="0"/>
                        </a:rPr>
                        <a:t>Power Distance</a:t>
                      </a:r>
                    </a:p>
                  </a:txBody>
                  <a:tcPr/>
                </a:tc>
                <a:tc>
                  <a:txBody>
                    <a:bodyPr/>
                    <a:lstStyle/>
                    <a:p>
                      <a:r>
                        <a:rPr lang="en-GB" sz="2000" dirty="0">
                          <a:latin typeface="Arial" panose="020B0604020202020204" pitchFamily="34" charset="0"/>
                          <a:cs typeface="Arial" panose="020B0604020202020204" pitchFamily="34" charset="0"/>
                        </a:rPr>
                        <a:t>Lower</a:t>
                      </a:r>
                    </a:p>
                  </a:txBody>
                  <a:tcPr/>
                </a:tc>
                <a:tc>
                  <a:txBody>
                    <a:bodyPr/>
                    <a:lstStyle/>
                    <a:p>
                      <a:r>
                        <a:rPr lang="en-GB" sz="2000" dirty="0">
                          <a:latin typeface="Arial" panose="020B0604020202020204" pitchFamily="34" charset="0"/>
                          <a:cs typeface="Arial" panose="020B0604020202020204" pitchFamily="34" charset="0"/>
                        </a:rPr>
                        <a:t>Higher</a:t>
                      </a:r>
                    </a:p>
                  </a:txBody>
                  <a:tcPr/>
                </a:tc>
                <a:extLst>
                  <a:ext uri="{0D108BD9-81ED-4DB2-BD59-A6C34878D82A}">
                    <a16:rowId xmlns:a16="http://schemas.microsoft.com/office/drawing/2014/main" val="1242452025"/>
                  </a:ext>
                </a:extLst>
              </a:tr>
              <a:tr h="509946">
                <a:tc>
                  <a:txBody>
                    <a:bodyPr/>
                    <a:lstStyle/>
                    <a:p>
                      <a:r>
                        <a:rPr lang="en-GB" sz="2000" dirty="0">
                          <a:latin typeface="Arial" panose="020B0604020202020204" pitchFamily="34" charset="0"/>
                          <a:cs typeface="Arial" panose="020B0604020202020204" pitchFamily="34" charset="0"/>
                        </a:rPr>
                        <a:t>Individualism</a:t>
                      </a:r>
                    </a:p>
                  </a:txBody>
                  <a:tcPr/>
                </a:tc>
                <a:tc>
                  <a:txBody>
                    <a:bodyPr/>
                    <a:lstStyle/>
                    <a:p>
                      <a:r>
                        <a:rPr lang="en-GB" sz="2000" dirty="0">
                          <a:latin typeface="Arial" panose="020B0604020202020204" pitchFamily="34" charset="0"/>
                          <a:cs typeface="Arial" panose="020B0604020202020204" pitchFamily="34" charset="0"/>
                        </a:rPr>
                        <a:t>High</a:t>
                      </a:r>
                    </a:p>
                  </a:txBody>
                  <a:tcPr/>
                </a:tc>
                <a:tc>
                  <a:txBody>
                    <a:bodyPr/>
                    <a:lstStyle/>
                    <a:p>
                      <a:r>
                        <a:rPr lang="en-GB" sz="2000" dirty="0">
                          <a:latin typeface="Arial" panose="020B0604020202020204" pitchFamily="34" charset="0"/>
                          <a:cs typeface="Arial" panose="020B0604020202020204" pitchFamily="34" charset="0"/>
                        </a:rPr>
                        <a:t>Low (Collectivist)</a:t>
                      </a:r>
                    </a:p>
                  </a:txBody>
                  <a:tcPr/>
                </a:tc>
                <a:extLst>
                  <a:ext uri="{0D108BD9-81ED-4DB2-BD59-A6C34878D82A}">
                    <a16:rowId xmlns:a16="http://schemas.microsoft.com/office/drawing/2014/main" val="3535345446"/>
                  </a:ext>
                </a:extLst>
              </a:tr>
              <a:tr h="532663">
                <a:tc>
                  <a:txBody>
                    <a:bodyPr/>
                    <a:lstStyle/>
                    <a:p>
                      <a:r>
                        <a:rPr lang="en-GB" sz="2000" dirty="0">
                          <a:latin typeface="Arial" panose="020B0604020202020204" pitchFamily="34" charset="0"/>
                          <a:cs typeface="Arial" panose="020B0604020202020204" pitchFamily="34" charset="0"/>
                        </a:rPr>
                        <a:t>Long-Term Orientation</a:t>
                      </a:r>
                    </a:p>
                  </a:txBody>
                  <a:tcPr/>
                </a:tc>
                <a:tc>
                  <a:txBody>
                    <a:bodyPr/>
                    <a:lstStyle/>
                    <a:p>
                      <a:r>
                        <a:rPr lang="en-GB" sz="2000" dirty="0">
                          <a:latin typeface="Arial" panose="020B0604020202020204" pitchFamily="34" charset="0"/>
                          <a:cs typeface="Arial" panose="020B0604020202020204" pitchFamily="34" charset="0"/>
                        </a:rPr>
                        <a:t>Lower</a:t>
                      </a:r>
                    </a:p>
                  </a:txBody>
                  <a:tcPr/>
                </a:tc>
                <a:tc>
                  <a:txBody>
                    <a:bodyPr/>
                    <a:lstStyle/>
                    <a:p>
                      <a:r>
                        <a:rPr lang="en-GB" sz="2000" dirty="0">
                          <a:latin typeface="Arial" panose="020B0604020202020204" pitchFamily="34" charset="0"/>
                          <a:cs typeface="Arial" panose="020B0604020202020204" pitchFamily="34" charset="0"/>
                        </a:rPr>
                        <a:t>Higher</a:t>
                      </a:r>
                    </a:p>
                  </a:txBody>
                  <a:tcPr/>
                </a:tc>
                <a:extLst>
                  <a:ext uri="{0D108BD9-81ED-4DB2-BD59-A6C34878D82A}">
                    <a16:rowId xmlns:a16="http://schemas.microsoft.com/office/drawing/2014/main" val="3361013713"/>
                  </a:ext>
                </a:extLst>
              </a:tr>
            </a:tbl>
          </a:graphicData>
        </a:graphic>
      </p:graphicFrame>
      <p:pic>
        <p:nvPicPr>
          <p:cNvPr id="7" name="Picture 6" descr="Businesswoman giving presentation to coworkers">
            <a:extLst>
              <a:ext uri="{FF2B5EF4-FFF2-40B4-BE49-F238E27FC236}">
                <a16:creationId xmlns:a16="http://schemas.microsoft.com/office/drawing/2014/main" id="{4803178F-62D4-1888-5D90-3F4B08F811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9224" y="1262853"/>
            <a:ext cx="4992776" cy="4777000"/>
          </a:xfrm>
          <a:prstGeom prst="rect">
            <a:avLst/>
          </a:prstGeom>
        </p:spPr>
      </p:pic>
      <p:sp>
        <p:nvSpPr>
          <p:cNvPr id="8" name="TextBox 7">
            <a:extLst>
              <a:ext uri="{FF2B5EF4-FFF2-40B4-BE49-F238E27FC236}">
                <a16:creationId xmlns:a16="http://schemas.microsoft.com/office/drawing/2014/main" id="{1FE02A76-1728-CE6D-A146-3B636EB53234}"/>
              </a:ext>
            </a:extLst>
          </p:cNvPr>
          <p:cNvSpPr txBox="1"/>
          <p:nvPr/>
        </p:nvSpPr>
        <p:spPr>
          <a:xfrm>
            <a:off x="115746" y="3436319"/>
            <a:ext cx="6731855" cy="3447098"/>
          </a:xfrm>
          <a:prstGeom prst="rect">
            <a:avLst/>
          </a:prstGeom>
          <a:noFill/>
        </p:spPr>
        <p:txBody>
          <a:bodyPr wrap="square" rtlCol="0">
            <a:spAutoFit/>
          </a:bodyPr>
          <a:lstStyle/>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Impact on Negotiations</a:t>
            </a:r>
          </a:p>
          <a:p>
            <a:r>
              <a:rPr lang="en-GB" sz="2000" dirty="0">
                <a:latin typeface="Arial" panose="020B0604020202020204" pitchFamily="34" charset="0"/>
                <a:cs typeface="Arial" panose="020B0604020202020204" pitchFamily="34" charset="0"/>
              </a:rPr>
              <a:t>• Chinese businesses value hierarchy and seniority.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UK negotiators tend to make decisions independently.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Chinese companies focus on long-term relationships and trust.</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UK businesses often focus on efficiency and achieving results.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Understanding these differences helps build successful partnerships </a:t>
            </a:r>
            <a:r>
              <a:rPr lang="en-US" sz="2000" dirty="0">
                <a:latin typeface="Arial" panose="020B0604020202020204" pitchFamily="34" charset="0"/>
                <a:cs typeface="Arial" panose="020B0604020202020204" pitchFamily="34" charset="0"/>
              </a:rPr>
              <a:t>(Hofstede, 2011).</a:t>
            </a:r>
          </a:p>
          <a:p>
            <a:endParaRPr lang="en-GB" dirty="0"/>
          </a:p>
        </p:txBody>
      </p:sp>
    </p:spTree>
    <p:extLst>
      <p:ext uri="{BB962C8B-B14F-4D97-AF65-F5344CB8AC3E}">
        <p14:creationId xmlns:p14="http://schemas.microsoft.com/office/powerpoint/2010/main" val="2536161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F987F-E121-CA11-7BB9-2676FBF9AEE5}"/>
              </a:ext>
            </a:extLst>
          </p:cNvPr>
          <p:cNvSpPr>
            <a:spLocks noGrp="1"/>
          </p:cNvSpPr>
          <p:nvPr>
            <p:ph type="ctrTitle"/>
          </p:nvPr>
        </p:nvSpPr>
        <p:spPr>
          <a:xfrm>
            <a:off x="144379" y="161039"/>
            <a:ext cx="11435517" cy="765389"/>
          </a:xfrm>
        </p:spPr>
        <p:txBody>
          <a:bodyPr vert="horz" lIns="91440" tIns="45720" rIns="91440" bIns="45720" rtlCol="0" anchor="b">
            <a:normAutofit fontScale="90000"/>
          </a:bodyPr>
          <a:lstStyle/>
          <a:p>
            <a:r>
              <a:rPr lang="en-US" sz="48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The cultural elements to overcome</a:t>
            </a:r>
          </a:p>
        </p:txBody>
      </p:sp>
      <p:sp>
        <p:nvSpPr>
          <p:cNvPr id="3" name="Subtitle 2">
            <a:extLst>
              <a:ext uri="{FF2B5EF4-FFF2-40B4-BE49-F238E27FC236}">
                <a16:creationId xmlns:a16="http://schemas.microsoft.com/office/drawing/2014/main" id="{114BA201-A3A3-EC3A-D14A-D6E2D09787B9}"/>
              </a:ext>
            </a:extLst>
          </p:cNvPr>
          <p:cNvSpPr>
            <a:spLocks noGrp="1"/>
          </p:cNvSpPr>
          <p:nvPr>
            <p:ph type="subTitle" idx="1"/>
          </p:nvPr>
        </p:nvSpPr>
        <p:spPr>
          <a:xfrm>
            <a:off x="144379" y="1046746"/>
            <a:ext cx="5483896" cy="5690937"/>
          </a:xfrm>
        </p:spPr>
        <p:txBody>
          <a:bodyPr vert="horz" lIns="91440" tIns="45720" rIns="91440" bIns="45720" rtlCol="0" anchor="ctr">
            <a:noAutofit/>
          </a:bodyPr>
          <a:lstStyle/>
          <a:p>
            <a:pPr marL="228600">
              <a:lnSpc>
                <a:spcPct val="150000"/>
              </a:lnSpc>
            </a:pPr>
            <a:r>
              <a:rPr lang="en-US" sz="2000" dirty="0">
                <a:latin typeface="Arial" panose="020B0604020202020204" pitchFamily="34" charset="0"/>
                <a:cs typeface="Arial" panose="020B0604020202020204" pitchFamily="34" charset="0"/>
              </a:rPr>
              <a:t>1. Guanxi (Relationship Building)</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Trust is essential before doing business.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2. Face-Saving</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Respect and dignity are highly valued.</a:t>
            </a:r>
          </a:p>
          <a:p>
            <a:pPr marL="228600">
              <a:lnSpc>
                <a:spcPct val="150000"/>
              </a:lnSpc>
            </a:pPr>
            <a:r>
              <a:rPr lang="en-US" sz="2000" dirty="0">
                <a:latin typeface="Arial" panose="020B0604020202020204" pitchFamily="34" charset="0"/>
                <a:cs typeface="Arial" panose="020B0604020202020204" pitchFamily="34" charset="0"/>
              </a:rPr>
              <a:t>3. Hierarchy and Authority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Key decisions are made by senior managers.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4. Communication Style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Communication is often indirect.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5. Long-Term Orientation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Focus on long-term relationships and </a:t>
            </a:r>
            <a:r>
              <a:rPr lang="en-US" sz="2000">
                <a:latin typeface="Arial" panose="020B0604020202020204" pitchFamily="34" charset="0"/>
                <a:cs typeface="Arial" panose="020B0604020202020204" pitchFamily="34" charset="0"/>
              </a:rPr>
              <a:t>future benefits </a:t>
            </a:r>
            <a:r>
              <a:rPr lang="en-US" sz="2000" dirty="0">
                <a:latin typeface="Arial" panose="020B0604020202020204" pitchFamily="34" charset="0"/>
                <a:cs typeface="Arial" panose="020B0604020202020204" pitchFamily="34" charset="0"/>
              </a:rPr>
              <a:t>(Meyer, 2014).</a:t>
            </a:r>
          </a:p>
        </p:txBody>
      </p:sp>
      <p:pic>
        <p:nvPicPr>
          <p:cNvPr id="5" name="Picture 4" descr="Sea of hands in the middle">
            <a:extLst>
              <a:ext uri="{FF2B5EF4-FFF2-40B4-BE49-F238E27FC236}">
                <a16:creationId xmlns:a16="http://schemas.microsoft.com/office/drawing/2014/main" id="{00F2E2BA-ACDF-0912-DCBB-2B0D8AEA1AD6}"/>
              </a:ext>
            </a:extLst>
          </p:cNvPr>
          <p:cNvPicPr>
            <a:picLocks noChangeAspect="1"/>
          </p:cNvPicPr>
          <p:nvPr/>
        </p:nvPicPr>
        <p:blipFill>
          <a:blip r:embed="rId3">
            <a:extLst>
              <a:ext uri="{28A0092B-C50C-407E-A947-70E740481C1C}">
                <a14:useLocalDpi xmlns:a14="http://schemas.microsoft.com/office/drawing/2010/main" val="0"/>
              </a:ext>
            </a:extLst>
          </a:blip>
          <a:srcRect t="3441" r="2" b="8668"/>
          <a:stretch>
            <a:fillRect/>
          </a:stretch>
        </p:blipFill>
        <p:spPr>
          <a:xfrm>
            <a:off x="5895474" y="1193287"/>
            <a:ext cx="5684422" cy="5193013"/>
          </a:xfrm>
          <a:prstGeom prst="rect">
            <a:avLst/>
          </a:prstGeom>
        </p:spPr>
      </p:pic>
    </p:spTree>
    <p:extLst>
      <p:ext uri="{BB962C8B-B14F-4D97-AF65-F5344CB8AC3E}">
        <p14:creationId xmlns:p14="http://schemas.microsoft.com/office/powerpoint/2010/main" val="3495991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366BB0-BF67-4519-BA41-2F0021F5E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53FF9-B3B5-85EA-4767-BAB2AA12DC0F}"/>
              </a:ext>
            </a:extLst>
          </p:cNvPr>
          <p:cNvSpPr>
            <a:spLocks noGrp="1"/>
          </p:cNvSpPr>
          <p:nvPr>
            <p:ph type="title"/>
          </p:nvPr>
        </p:nvSpPr>
        <p:spPr>
          <a:xfrm>
            <a:off x="5832306" y="625642"/>
            <a:ext cx="6030831" cy="1901658"/>
          </a:xfrm>
        </p:spPr>
        <p:txBody>
          <a:bodyPr anchor="b">
            <a:noAutofit/>
          </a:bodyPr>
          <a:lstStyle/>
          <a:p>
            <a:r>
              <a:rPr lang="en-GB" sz="4000" b="1" dirty="0">
                <a:latin typeface="Arial" panose="020B0604020202020204" pitchFamily="34" charset="0"/>
                <a:cs typeface="Arial" panose="020B0604020202020204" pitchFamily="34" charset="0"/>
              </a:rPr>
              <a:t>Strategies for Successful UK-China Negotiation</a:t>
            </a:r>
          </a:p>
        </p:txBody>
      </p:sp>
      <p:sp>
        <p:nvSpPr>
          <p:cNvPr id="3" name="Content Placeholder 2">
            <a:extLst>
              <a:ext uri="{FF2B5EF4-FFF2-40B4-BE49-F238E27FC236}">
                <a16:creationId xmlns:a16="http://schemas.microsoft.com/office/drawing/2014/main" id="{B847D378-0665-DBB9-C723-CD2F846EADD1}"/>
              </a:ext>
            </a:extLst>
          </p:cNvPr>
          <p:cNvSpPr>
            <a:spLocks noGrp="1"/>
          </p:cNvSpPr>
          <p:nvPr>
            <p:ph idx="1"/>
          </p:nvPr>
        </p:nvSpPr>
        <p:spPr>
          <a:xfrm>
            <a:off x="5763126" y="3152942"/>
            <a:ext cx="6100011" cy="3500521"/>
          </a:xfrm>
        </p:spPr>
        <p:txBody>
          <a:bodyPr>
            <a:noAutofit/>
          </a:bodyPr>
          <a:lstStyle/>
          <a:p>
            <a:pPr marL="0" indent="0">
              <a:lnSpc>
                <a:spcPct val="100000"/>
              </a:lnSpc>
              <a:buNone/>
            </a:pPr>
            <a:r>
              <a:rPr lang="en-GB" dirty="0">
                <a:latin typeface="Arial" panose="020B0604020202020204" pitchFamily="34" charset="0"/>
                <a:cs typeface="Arial" panose="020B0604020202020204" pitchFamily="34" charset="0"/>
              </a:rPr>
              <a:t>• Build trust before discussing business.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Show respect for hierarchy and senior decision-makers.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Communicate clearly, patiently and respectfully.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Adapt to Chinese communication and negotiation styles.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Focus on long-term cooperation and mutual benefits.</a:t>
            </a:r>
          </a:p>
          <a:p>
            <a:pPr marL="0" indent="0">
              <a:lnSpc>
                <a:spcPct val="100000"/>
              </a:lnSpc>
              <a:buNone/>
            </a:pPr>
            <a:r>
              <a:rPr lang="en-GB" dirty="0">
                <a:latin typeface="Arial" panose="020B0604020202020204" pitchFamily="34" charset="0"/>
                <a:cs typeface="Arial" panose="020B0604020202020204" pitchFamily="34" charset="0"/>
              </a:rPr>
              <a:t>Source: Hofstede (2011); Meyer (2014)</a:t>
            </a:r>
          </a:p>
        </p:txBody>
      </p:sp>
      <p:pic>
        <p:nvPicPr>
          <p:cNvPr id="5" name="Picture 4" descr="People shaking hands">
            <a:extLst>
              <a:ext uri="{FF2B5EF4-FFF2-40B4-BE49-F238E27FC236}">
                <a16:creationId xmlns:a16="http://schemas.microsoft.com/office/drawing/2014/main" id="{DB546270-21BA-F6A5-B402-F96C51028D60}"/>
              </a:ext>
            </a:extLst>
          </p:cNvPr>
          <p:cNvPicPr>
            <a:picLocks noChangeAspect="1"/>
          </p:cNvPicPr>
          <p:nvPr/>
        </p:nvPicPr>
        <p:blipFill>
          <a:blip r:embed="rId3">
            <a:extLst>
              <a:ext uri="{28A0092B-C50C-407E-A947-70E740481C1C}">
                <a14:useLocalDpi xmlns:a14="http://schemas.microsoft.com/office/drawing/2010/main" val="0"/>
              </a:ext>
            </a:extLst>
          </a:blip>
          <a:srcRect l="24445" r="16746" b="1"/>
          <a:stretch>
            <a:fillRect/>
          </a:stretch>
        </p:blipFill>
        <p:spPr>
          <a:xfrm>
            <a:off x="582036" y="625642"/>
            <a:ext cx="4990587" cy="6027821"/>
          </a:xfrm>
          <a:prstGeom prst="rect">
            <a:avLst/>
          </a:prstGeom>
        </p:spPr>
      </p:pic>
    </p:spTree>
    <p:extLst>
      <p:ext uri="{BB962C8B-B14F-4D97-AF65-F5344CB8AC3E}">
        <p14:creationId xmlns:p14="http://schemas.microsoft.com/office/powerpoint/2010/main" val="2776009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221D8-C237-5EE5-B69E-740C10B48BB7}"/>
              </a:ext>
            </a:extLst>
          </p:cNvPr>
          <p:cNvSpPr>
            <a:spLocks noGrp="1"/>
          </p:cNvSpPr>
          <p:nvPr>
            <p:ph type="ctrTitle"/>
          </p:nvPr>
        </p:nvSpPr>
        <p:spPr>
          <a:xfrm>
            <a:off x="336883" y="319504"/>
            <a:ext cx="5759116" cy="1612232"/>
          </a:xfrm>
        </p:spPr>
        <p:txBody>
          <a:bodyPr vert="horz" lIns="91440" tIns="45720" rIns="91440" bIns="45720" rtlCol="0" anchor="b">
            <a:normAutofit/>
          </a:bodyPr>
          <a:lstStyle/>
          <a:p>
            <a:pPr>
              <a:lnSpc>
                <a:spcPct val="90000"/>
              </a:lnSpc>
            </a:pPr>
            <a:r>
              <a:rPr lang="en-US" sz="36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Importance of Cultural Awareness and Adaptability</a:t>
            </a:r>
          </a:p>
        </p:txBody>
      </p:sp>
      <p:sp>
        <p:nvSpPr>
          <p:cNvPr id="3" name="Subtitle 2">
            <a:extLst>
              <a:ext uri="{FF2B5EF4-FFF2-40B4-BE49-F238E27FC236}">
                <a16:creationId xmlns:a16="http://schemas.microsoft.com/office/drawing/2014/main" id="{3E3D2BFD-DFC8-A75F-ABB7-6E06D51302DD}"/>
              </a:ext>
            </a:extLst>
          </p:cNvPr>
          <p:cNvSpPr>
            <a:spLocks noGrp="1"/>
          </p:cNvSpPr>
          <p:nvPr>
            <p:ph type="subTitle" idx="1"/>
          </p:nvPr>
        </p:nvSpPr>
        <p:spPr>
          <a:xfrm>
            <a:off x="336883" y="2298030"/>
            <a:ext cx="5759116" cy="4240465"/>
          </a:xfrm>
        </p:spPr>
        <p:txBody>
          <a:bodyPr vert="horz" lIns="91440" tIns="45720" rIns="91440" bIns="45720" rtlCol="0">
            <a:normAutofit fontScale="92500" lnSpcReduction="20000"/>
          </a:bodyPr>
          <a:lstStyle/>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Cultural awareness supports effective international business communication.</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Adaptability helps organisations respond to different cultural expectations.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Understanding local business practices strengthens trust and cooperation.</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Respect for cultural differences improves negotiation outcomes.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Long-term international partnerships depend on flexibility, mutual understanding and cultural awareness. </a:t>
            </a:r>
          </a:p>
          <a:p>
            <a:pPr marL="342900" indent="-342900">
              <a:buFont typeface="Arial" panose="020B0604020202020204" pitchFamily="34" charset="0"/>
              <a:buChar char="•"/>
            </a:pPr>
            <a:r>
              <a:rPr lang="en-GB" sz="2200" b="1" dirty="0">
                <a:latin typeface="Arial" panose="020B0604020202020204" pitchFamily="34" charset="0"/>
                <a:cs typeface="Arial" panose="020B0604020202020204" pitchFamily="34" charset="0"/>
              </a:rPr>
              <a:t>Source:</a:t>
            </a:r>
            <a:r>
              <a:rPr lang="en-GB" sz="2200" dirty="0">
                <a:latin typeface="Arial" panose="020B0604020202020204" pitchFamily="34" charset="0"/>
                <a:cs typeface="Arial" panose="020B0604020202020204" pitchFamily="34" charset="0"/>
              </a:rPr>
              <a:t> Hill and Hult (2023); Morrison (2020)</a:t>
            </a:r>
          </a:p>
          <a:p>
            <a:endParaRPr lang="en-GB" sz="2200" dirty="0">
              <a:latin typeface="Arial" panose="020B0604020202020204" pitchFamily="34" charset="0"/>
              <a:cs typeface="Arial" panose="020B0604020202020204" pitchFamily="34" charset="0"/>
            </a:endParaRPr>
          </a:p>
          <a:p>
            <a:pPr indent="-228600">
              <a:lnSpc>
                <a:spcPct val="100000"/>
              </a:lnSpc>
              <a:buFont typeface="Arial" panose="020B0604020202020204" pitchFamily="34" charset="0"/>
              <a:buChar char="•"/>
            </a:pPr>
            <a:endParaRPr lang="en-US" sz="1300" dirty="0"/>
          </a:p>
        </p:txBody>
      </p:sp>
      <p:pic>
        <p:nvPicPr>
          <p:cNvPr id="5" name="Picture 4" descr="Child hands on a globe">
            <a:extLst>
              <a:ext uri="{FF2B5EF4-FFF2-40B4-BE49-F238E27FC236}">
                <a16:creationId xmlns:a16="http://schemas.microsoft.com/office/drawing/2014/main" id="{1BAF1AD3-7F10-A651-B05A-F39B13601630}"/>
              </a:ext>
            </a:extLst>
          </p:cNvPr>
          <p:cNvPicPr>
            <a:picLocks noChangeAspect="1"/>
          </p:cNvPicPr>
          <p:nvPr/>
        </p:nvPicPr>
        <p:blipFill>
          <a:blip r:embed="rId3">
            <a:extLst>
              <a:ext uri="{28A0092B-C50C-407E-A947-70E740481C1C}">
                <a14:useLocalDpi xmlns:a14="http://schemas.microsoft.com/office/drawing/2010/main" val="0"/>
              </a:ext>
            </a:extLst>
          </a:blip>
          <a:srcRect l="31474" r="10479" b="1"/>
          <a:stretch>
            <a:fillRect/>
          </a:stretch>
        </p:blipFill>
        <p:spPr>
          <a:xfrm>
            <a:off x="6662889" y="324852"/>
            <a:ext cx="4925879" cy="6172201"/>
          </a:xfrm>
          <a:prstGeom prst="rect">
            <a:avLst/>
          </a:prstGeom>
        </p:spPr>
      </p:pic>
    </p:spTree>
    <p:extLst>
      <p:ext uri="{BB962C8B-B14F-4D97-AF65-F5344CB8AC3E}">
        <p14:creationId xmlns:p14="http://schemas.microsoft.com/office/powerpoint/2010/main" val="244964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B6363-B86F-40A3-8902-DFA61F46B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7B6FA-7D07-2A0D-DAE6-9EA99FCFF690}"/>
              </a:ext>
            </a:extLst>
          </p:cNvPr>
          <p:cNvSpPr>
            <a:spLocks noGrp="1"/>
          </p:cNvSpPr>
          <p:nvPr>
            <p:ph type="title"/>
          </p:nvPr>
        </p:nvSpPr>
        <p:spPr>
          <a:xfrm>
            <a:off x="6950529" y="303136"/>
            <a:ext cx="5023758" cy="885070"/>
          </a:xfrm>
        </p:spPr>
        <p:txBody>
          <a:bodyPr anchor="t">
            <a:noAutofit/>
          </a:bodyPr>
          <a:lstStyle/>
          <a:p>
            <a:r>
              <a:rPr lang="en-GB" b="1" dirty="0">
                <a:latin typeface="Arial" panose="020B0604020202020204" pitchFamily="34" charset="0"/>
                <a:cs typeface="Arial" panose="020B0604020202020204" pitchFamily="34" charset="0"/>
              </a:rPr>
              <a:t>Key Findings</a:t>
            </a:r>
          </a:p>
        </p:txBody>
      </p:sp>
      <p:graphicFrame>
        <p:nvGraphicFramePr>
          <p:cNvPr id="7" name="Content Placeholder 2">
            <a:extLst>
              <a:ext uri="{FF2B5EF4-FFF2-40B4-BE49-F238E27FC236}">
                <a16:creationId xmlns:a16="http://schemas.microsoft.com/office/drawing/2014/main" id="{2CAC3936-0DFB-3A83-381F-5B898F02AB91}"/>
              </a:ext>
            </a:extLst>
          </p:cNvPr>
          <p:cNvGraphicFramePr>
            <a:graphicFrameLocks noGrp="1"/>
          </p:cNvGraphicFramePr>
          <p:nvPr>
            <p:ph idx="1"/>
            <p:extLst>
              <p:ext uri="{D42A27DB-BD31-4B8C-83A1-F6EECF244321}">
                <p14:modId xmlns:p14="http://schemas.microsoft.com/office/powerpoint/2010/main" val="4256471886"/>
              </p:ext>
            </p:extLst>
          </p:nvPr>
        </p:nvGraphicFramePr>
        <p:xfrm>
          <a:off x="293913" y="674914"/>
          <a:ext cx="6656615" cy="605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3940CD4F-BB4A-B250-66CE-E98201F40224}"/>
              </a:ext>
            </a:extLst>
          </p:cNvPr>
          <p:cNvSpPr txBox="1"/>
          <p:nvPr/>
        </p:nvSpPr>
        <p:spPr>
          <a:xfrm>
            <a:off x="6950529" y="2275112"/>
            <a:ext cx="5023757" cy="3785652"/>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 successful UK–China strategic partnership depends on understanding and respecting cultural differences.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By applying cultural awareness, adaptability and effective negotiation strategies, organisations can build trust, strengthen business relationships and achieve mutually beneficial long-term outcomes.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323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A9293E-2C1E-1841-0CDF-0D184DCF0155}"/>
              </a:ext>
            </a:extLst>
          </p:cNvPr>
          <p:cNvSpPr>
            <a:spLocks noGrp="1"/>
          </p:cNvSpPr>
          <p:nvPr>
            <p:ph type="title"/>
          </p:nvPr>
        </p:nvSpPr>
        <p:spPr>
          <a:xfrm>
            <a:off x="486136" y="342900"/>
            <a:ext cx="5949387" cy="1455516"/>
          </a:xfrm>
        </p:spPr>
        <p:txBody>
          <a:bodyPr>
            <a:normAutofit fontScale="90000"/>
          </a:bodyPr>
          <a:lstStyle/>
          <a:p>
            <a:r>
              <a:rPr lang="en-GB" sz="4600" b="1" dirty="0">
                <a:latin typeface="Arial" panose="020B0604020202020204" pitchFamily="34" charset="0"/>
                <a:cs typeface="Arial" panose="020B0604020202020204" pitchFamily="34" charset="0"/>
              </a:rPr>
              <a:t>Recommendation to the Board</a:t>
            </a:r>
          </a:p>
        </p:txBody>
      </p:sp>
      <p:sp>
        <p:nvSpPr>
          <p:cNvPr id="3" name="Content Placeholder 2">
            <a:extLst>
              <a:ext uri="{FF2B5EF4-FFF2-40B4-BE49-F238E27FC236}">
                <a16:creationId xmlns:a16="http://schemas.microsoft.com/office/drawing/2014/main" id="{F5FE2014-B8C7-303D-E6E2-B7E49F67883E}"/>
              </a:ext>
            </a:extLst>
          </p:cNvPr>
          <p:cNvSpPr>
            <a:spLocks noGrp="1"/>
          </p:cNvSpPr>
          <p:nvPr>
            <p:ph idx="1"/>
          </p:nvPr>
        </p:nvSpPr>
        <p:spPr>
          <a:xfrm>
            <a:off x="486137" y="2141315"/>
            <a:ext cx="5949388" cy="4119703"/>
          </a:xfrm>
        </p:spPr>
        <p:txBody>
          <a:bodyPr>
            <a:normAutofit fontScale="92500" lnSpcReduction="20000"/>
          </a:bodyPr>
          <a:lstStyle/>
          <a:p>
            <a:pPr marL="0" indent="0">
              <a:lnSpc>
                <a:spcPct val="100000"/>
              </a:lnSpc>
              <a:buNone/>
            </a:pPr>
            <a:r>
              <a:rPr lang="en-GB" sz="2200" dirty="0">
                <a:latin typeface="Arial" panose="020B0604020202020204" pitchFamily="34" charset="0"/>
                <a:cs typeface="Arial" panose="020B0604020202020204" pitchFamily="34" charset="0"/>
              </a:rPr>
              <a:t>Based on the findings of this presentation, the company should:</a:t>
            </a:r>
          </a:p>
          <a:p>
            <a:pPr>
              <a:lnSpc>
                <a:spcPct val="100000"/>
              </a:lnSpc>
            </a:pPr>
            <a:r>
              <a:rPr lang="en-GB" sz="2200" dirty="0">
                <a:latin typeface="Arial" panose="020B0604020202020204" pitchFamily="34" charset="0"/>
                <a:cs typeface="Arial" panose="020B0604020202020204" pitchFamily="34" charset="0"/>
              </a:rPr>
              <a:t>Build trust before negotiating.</a:t>
            </a:r>
          </a:p>
          <a:p>
            <a:pPr>
              <a:lnSpc>
                <a:spcPct val="100000"/>
              </a:lnSpc>
            </a:pPr>
            <a:r>
              <a:rPr lang="en-GB" sz="2200" dirty="0">
                <a:latin typeface="Arial" panose="020B0604020202020204" pitchFamily="34" charset="0"/>
                <a:cs typeface="Arial" panose="020B0604020202020204" pitchFamily="34" charset="0"/>
              </a:rPr>
              <a:t>Respect Chinese cultural values and business etiquette.</a:t>
            </a:r>
          </a:p>
          <a:p>
            <a:pPr>
              <a:lnSpc>
                <a:spcPct val="100000"/>
              </a:lnSpc>
            </a:pPr>
            <a:r>
              <a:rPr lang="en-GB" sz="2200" dirty="0">
                <a:latin typeface="Arial" panose="020B0604020202020204" pitchFamily="34" charset="0"/>
                <a:cs typeface="Arial" panose="020B0604020202020204" pitchFamily="34" charset="0"/>
              </a:rPr>
              <a:t>Adapt communication and negotiation styles.</a:t>
            </a:r>
          </a:p>
          <a:p>
            <a:pPr>
              <a:lnSpc>
                <a:spcPct val="100000"/>
              </a:lnSpc>
            </a:pPr>
            <a:r>
              <a:rPr lang="en-GB" sz="2200" dirty="0">
                <a:latin typeface="Arial" panose="020B0604020202020204" pitchFamily="34" charset="0"/>
                <a:cs typeface="Arial" panose="020B0604020202020204" pitchFamily="34" charset="0"/>
              </a:rPr>
              <a:t>Focus on long-term, mutually beneficial relationships.</a:t>
            </a:r>
          </a:p>
          <a:p>
            <a:pPr marL="0" indent="0">
              <a:lnSpc>
                <a:spcPct val="100000"/>
              </a:lnSpc>
              <a:buNone/>
            </a:pPr>
            <a:endParaRPr lang="en-GB" sz="2200" b="1" dirty="0">
              <a:latin typeface="Arial" panose="020B0604020202020204" pitchFamily="34" charset="0"/>
              <a:cs typeface="Arial" panose="020B0604020202020204" pitchFamily="34" charset="0"/>
            </a:endParaRPr>
          </a:p>
          <a:p>
            <a:pPr marL="0" indent="0">
              <a:lnSpc>
                <a:spcPct val="100000"/>
              </a:lnSpc>
              <a:buNone/>
            </a:pPr>
            <a:r>
              <a:rPr lang="en-GB" sz="2200" b="1" dirty="0">
                <a:latin typeface="Arial" panose="020B0604020202020204" pitchFamily="34" charset="0"/>
                <a:cs typeface="Arial" panose="020B0604020202020204" pitchFamily="34" charset="0"/>
              </a:rPr>
              <a:t>Outcome:</a:t>
            </a:r>
            <a:r>
              <a:rPr lang="en-GB" sz="2200" dirty="0">
                <a:latin typeface="Arial" panose="020B0604020202020204" pitchFamily="34" charset="0"/>
                <a:cs typeface="Arial" panose="020B0604020202020204" pitchFamily="34" charset="0"/>
              </a:rPr>
              <a:t> A culturally aware approach will increase the likelihood of establishing a successful and sustainable UK–China strategic partnership.</a:t>
            </a:r>
          </a:p>
          <a:p>
            <a:pPr marL="0" indent="0">
              <a:lnSpc>
                <a:spcPct val="100000"/>
              </a:lnSpc>
              <a:buNone/>
            </a:pPr>
            <a:endParaRPr lang="en-GB" sz="1300" dirty="0"/>
          </a:p>
        </p:txBody>
      </p:sp>
      <p:pic>
        <p:nvPicPr>
          <p:cNvPr id="5" name="Picture 4" descr="Woman signing contract">
            <a:extLst>
              <a:ext uri="{FF2B5EF4-FFF2-40B4-BE49-F238E27FC236}">
                <a16:creationId xmlns:a16="http://schemas.microsoft.com/office/drawing/2014/main" id="{7DED9C02-00CC-C9B6-A5A1-203F53CAF48A}"/>
              </a:ext>
            </a:extLst>
          </p:cNvPr>
          <p:cNvPicPr>
            <a:picLocks noChangeAspect="1"/>
          </p:cNvPicPr>
          <p:nvPr/>
        </p:nvPicPr>
        <p:blipFill>
          <a:blip r:embed="rId3">
            <a:extLst>
              <a:ext uri="{28A0092B-C50C-407E-A947-70E740481C1C}">
                <a14:useLocalDpi xmlns:a14="http://schemas.microsoft.com/office/drawing/2010/main" val="0"/>
              </a:ext>
            </a:extLst>
          </a:blip>
          <a:srcRect l="18522" r="23431" b="1"/>
          <a:stretch>
            <a:fillRect/>
          </a:stretch>
        </p:blipFill>
        <p:spPr>
          <a:xfrm>
            <a:off x="6782765" y="596644"/>
            <a:ext cx="4806003" cy="5664375"/>
          </a:xfrm>
          <a:prstGeom prst="rect">
            <a:avLst/>
          </a:prstGeom>
        </p:spPr>
      </p:pic>
    </p:spTree>
    <p:extLst>
      <p:ext uri="{BB962C8B-B14F-4D97-AF65-F5344CB8AC3E}">
        <p14:creationId xmlns:p14="http://schemas.microsoft.com/office/powerpoint/2010/main" val="3437995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boxes">
            <a:extLst>
              <a:ext uri="{FF2B5EF4-FFF2-40B4-BE49-F238E27FC236}">
                <a16:creationId xmlns:a16="http://schemas.microsoft.com/office/drawing/2014/main" id="{9F2EED36-62D3-FE75-641A-78456AF5B9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0" y="10"/>
            <a:ext cx="12191979" cy="6857989"/>
          </a:xfrm>
          <a:prstGeom prst="rect">
            <a:avLst/>
          </a:prstGeom>
        </p:spPr>
      </p:pic>
      <p:sp>
        <p:nvSpPr>
          <p:cNvPr id="12" name="Rectangle 11">
            <a:extLst>
              <a:ext uri="{FF2B5EF4-FFF2-40B4-BE49-F238E27FC236}">
                <a16:creationId xmlns:a16="http://schemas.microsoft.com/office/drawing/2014/main" id="{F7C2A816-955C-4079-AAAB-066EBD441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chemeClr val="tx2">
                  <a:lumMod val="50000"/>
                  <a:alpha val="0"/>
                </a:schemeClr>
              </a:gs>
              <a:gs pos="58000">
                <a:srgbClr val="0E0D12">
                  <a:alpha val="58000"/>
                </a:srgbClr>
              </a:gs>
              <a:gs pos="93000">
                <a:srgbClr val="000000">
                  <a:alpha val="58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E689C-8BE4-4C1D-7118-9D42935A18D4}"/>
              </a:ext>
            </a:extLst>
          </p:cNvPr>
          <p:cNvSpPr>
            <a:spLocks noGrp="1"/>
          </p:cNvSpPr>
          <p:nvPr>
            <p:ph type="title"/>
          </p:nvPr>
        </p:nvSpPr>
        <p:spPr>
          <a:xfrm>
            <a:off x="841248" y="1461656"/>
            <a:ext cx="10563352" cy="1215974"/>
          </a:xfrm>
        </p:spPr>
        <p:txBody>
          <a:bodyPr vert="horz" lIns="91440" tIns="45720" rIns="91440" bIns="45720" rtlCol="0" anchor="t">
            <a:normAutofit/>
          </a:bodyPr>
          <a:lstStyle/>
          <a:p>
            <a:r>
              <a:rPr lang="en-US" b="1" dirty="0">
                <a:solidFill>
                  <a:srgbClr val="FFFFFF"/>
                </a:solidFill>
                <a:latin typeface="Arial" panose="020B0604020202020204" pitchFamily="34" charset="0"/>
                <a:cs typeface="Arial" panose="020B0604020202020204" pitchFamily="34" charset="0"/>
              </a:rPr>
              <a:t>Thank You for Your Attention</a:t>
            </a:r>
          </a:p>
        </p:txBody>
      </p:sp>
      <p:sp>
        <p:nvSpPr>
          <p:cNvPr id="3" name="Content Placeholder 2">
            <a:extLst>
              <a:ext uri="{FF2B5EF4-FFF2-40B4-BE49-F238E27FC236}">
                <a16:creationId xmlns:a16="http://schemas.microsoft.com/office/drawing/2014/main" id="{48F734B0-D16A-E654-22B6-DD3ABB6BA10C}"/>
              </a:ext>
            </a:extLst>
          </p:cNvPr>
          <p:cNvSpPr>
            <a:spLocks noGrp="1"/>
          </p:cNvSpPr>
          <p:nvPr>
            <p:ph idx="1"/>
          </p:nvPr>
        </p:nvSpPr>
        <p:spPr>
          <a:xfrm>
            <a:off x="841248" y="3105414"/>
            <a:ext cx="10563352" cy="1033862"/>
          </a:xfrm>
        </p:spPr>
        <p:txBody>
          <a:bodyPr vert="horz" lIns="91440" tIns="45720" rIns="91440" bIns="45720" rtlCol="0" anchor="t">
            <a:normAutofit/>
          </a:bodyPr>
          <a:lstStyle/>
          <a:p>
            <a:pPr marL="0" indent="0">
              <a:buNone/>
            </a:pPr>
            <a:r>
              <a:rPr lang="en-US" sz="3600" b="1" i="1" dirty="0">
                <a:solidFill>
                  <a:srgbClr val="FFFFFF"/>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1451901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BBFA-3D80-1034-5B2C-4DD76C8F3395}"/>
              </a:ext>
            </a:extLst>
          </p:cNvPr>
          <p:cNvSpPr>
            <a:spLocks noGrp="1"/>
          </p:cNvSpPr>
          <p:nvPr>
            <p:ph type="ctrTitle"/>
          </p:nvPr>
        </p:nvSpPr>
        <p:spPr>
          <a:xfrm>
            <a:off x="838200" y="365760"/>
            <a:ext cx="10515600" cy="652812"/>
          </a:xfrm>
        </p:spPr>
        <p:txBody>
          <a:bodyPr>
            <a:normAutofit fontScale="90000"/>
          </a:bodyPr>
          <a:lstStyle/>
          <a:p>
            <a:r>
              <a:rPr lang="en-GB" sz="4400" b="1"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55E788BE-159F-433A-5286-74D0A232902E}"/>
              </a:ext>
            </a:extLst>
          </p:cNvPr>
          <p:cNvSpPr>
            <a:spLocks noGrp="1"/>
          </p:cNvSpPr>
          <p:nvPr>
            <p:ph type="subTitle" idx="1"/>
          </p:nvPr>
        </p:nvSpPr>
        <p:spPr>
          <a:xfrm>
            <a:off x="838200" y="1111170"/>
            <a:ext cx="10515600" cy="4878468"/>
          </a:xfrm>
        </p:spPr>
        <p:txBody>
          <a:bodyPr>
            <a:normAutofit/>
          </a:bodyPr>
          <a:lstStyle/>
          <a:p>
            <a:pPr>
              <a:lnSpc>
                <a:spcPct val="150000"/>
              </a:lnSpc>
            </a:pPr>
            <a:r>
              <a:rPr lang="en-GB" sz="2000" dirty="0">
                <a:latin typeface="Arial" panose="020B0604020202020204" pitchFamily="34" charset="0"/>
                <a:cs typeface="Arial" panose="020B0604020202020204" pitchFamily="34" charset="0"/>
              </a:rPr>
              <a:t>Hill, C.W.L. and Hult, G.T.M. (2023) </a:t>
            </a:r>
            <a:r>
              <a:rPr lang="en-GB" sz="2000" i="1" dirty="0">
                <a:latin typeface="Arial" panose="020B0604020202020204" pitchFamily="34" charset="0"/>
                <a:cs typeface="Arial" panose="020B0604020202020204" pitchFamily="34" charset="0"/>
              </a:rPr>
              <a:t>International Business: Competing in the Global Marketplace</a:t>
            </a:r>
            <a:r>
              <a:rPr lang="en-GB" sz="2000" dirty="0">
                <a:latin typeface="Arial" panose="020B0604020202020204" pitchFamily="34" charset="0"/>
                <a:cs typeface="Arial" panose="020B0604020202020204" pitchFamily="34" charset="0"/>
              </a:rPr>
              <a:t>. 15th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New York: McGraw-Hill Education.</a:t>
            </a:r>
          </a:p>
          <a:p>
            <a:pPr>
              <a:lnSpc>
                <a:spcPct val="150000"/>
              </a:lnSpc>
            </a:pPr>
            <a:r>
              <a:rPr lang="en-GB" sz="2000" dirty="0">
                <a:latin typeface="Arial" panose="020B0604020202020204" pitchFamily="34" charset="0"/>
                <a:cs typeface="Arial" panose="020B0604020202020204" pitchFamily="34" charset="0"/>
              </a:rPr>
              <a:t>Hofstede, G. (2011) '</a:t>
            </a:r>
            <a:r>
              <a:rPr lang="en-GB" sz="2000" dirty="0" err="1">
                <a:latin typeface="Arial" panose="020B0604020202020204" pitchFamily="34" charset="0"/>
                <a:cs typeface="Arial" panose="020B0604020202020204" pitchFamily="34" charset="0"/>
              </a:rPr>
              <a:t>Dimensionalising</a:t>
            </a:r>
            <a:r>
              <a:rPr lang="en-GB" sz="2000" dirty="0">
                <a:latin typeface="Arial" panose="020B0604020202020204" pitchFamily="34" charset="0"/>
                <a:cs typeface="Arial" panose="020B0604020202020204" pitchFamily="34" charset="0"/>
              </a:rPr>
              <a:t> cultures: The Hofstede model in context', </a:t>
            </a:r>
            <a:r>
              <a:rPr lang="en-GB" sz="2000" i="1" dirty="0">
                <a:latin typeface="Arial" panose="020B0604020202020204" pitchFamily="34" charset="0"/>
                <a:cs typeface="Arial" panose="020B0604020202020204" pitchFamily="34" charset="0"/>
              </a:rPr>
              <a:t>Online Readings in Psychology and Culture</a:t>
            </a:r>
            <a:r>
              <a:rPr lang="en-GB" sz="2000" dirty="0">
                <a:latin typeface="Arial" panose="020B0604020202020204" pitchFamily="34" charset="0"/>
                <a:cs typeface="Arial" panose="020B0604020202020204" pitchFamily="34" charset="0"/>
              </a:rPr>
              <a:t>, 2(1), pp. 1–26.</a:t>
            </a:r>
          </a:p>
          <a:p>
            <a:pPr>
              <a:lnSpc>
                <a:spcPct val="150000"/>
              </a:lnSpc>
            </a:pPr>
            <a:r>
              <a:rPr lang="en-GB" sz="2000" dirty="0">
                <a:latin typeface="Arial" panose="020B0604020202020204" pitchFamily="34" charset="0"/>
                <a:cs typeface="Arial" panose="020B0604020202020204" pitchFamily="34" charset="0"/>
              </a:rPr>
              <a:t>Meyer, E. (2014) </a:t>
            </a:r>
            <a:r>
              <a:rPr lang="en-GB" sz="2000" i="1" dirty="0">
                <a:latin typeface="Arial" panose="020B0604020202020204" pitchFamily="34" charset="0"/>
                <a:cs typeface="Arial" panose="020B0604020202020204" pitchFamily="34" charset="0"/>
              </a:rPr>
              <a:t>The Culture Map: Breaking Through the Invisible Boundaries of Global Business</a:t>
            </a:r>
            <a:r>
              <a:rPr lang="en-GB" sz="2000" dirty="0">
                <a:latin typeface="Arial" panose="020B0604020202020204" pitchFamily="34" charset="0"/>
                <a:cs typeface="Arial" panose="020B0604020202020204" pitchFamily="34" charset="0"/>
              </a:rPr>
              <a:t>. New York: PublicAffairs.</a:t>
            </a:r>
          </a:p>
          <a:p>
            <a:pPr>
              <a:lnSpc>
                <a:spcPct val="150000"/>
              </a:lnSpc>
            </a:pPr>
            <a:r>
              <a:rPr lang="en-GB" sz="2000" dirty="0">
                <a:latin typeface="Arial" panose="020B0604020202020204" pitchFamily="34" charset="0"/>
                <a:cs typeface="Arial" panose="020B0604020202020204" pitchFamily="34" charset="0"/>
              </a:rPr>
              <a:t>Morrison, J. (2020) </a:t>
            </a:r>
            <a:r>
              <a:rPr lang="en-GB" sz="2000" i="1" dirty="0">
                <a:latin typeface="Arial" panose="020B0604020202020204" pitchFamily="34" charset="0"/>
                <a:cs typeface="Arial" panose="020B0604020202020204" pitchFamily="34" charset="0"/>
              </a:rPr>
              <a:t>The Global Business Environment: Meeting the Challenges</a:t>
            </a:r>
            <a:r>
              <a:rPr lang="en-GB" sz="2000" dirty="0">
                <a:latin typeface="Arial" panose="020B0604020202020204" pitchFamily="34" charset="0"/>
                <a:cs typeface="Arial" panose="020B0604020202020204" pitchFamily="34" charset="0"/>
              </a:rPr>
              <a:t>. 5th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London: Red Globe Press.</a:t>
            </a:r>
          </a:p>
          <a:p>
            <a:endParaRPr lang="en-GB" dirty="0"/>
          </a:p>
        </p:txBody>
      </p:sp>
    </p:spTree>
    <p:extLst>
      <p:ext uri="{BB962C8B-B14F-4D97-AF65-F5344CB8AC3E}">
        <p14:creationId xmlns:p14="http://schemas.microsoft.com/office/powerpoint/2010/main" val="3696322865"/>
      </p:ext>
    </p:extLst>
  </p:cSld>
  <p:clrMapOvr>
    <a:masterClrMapping/>
  </p:clrMapOvr>
</p:sld>
</file>

<file path=ppt/theme/theme1.xml><?xml version="1.0" encoding="utf-8"?>
<a:theme xmlns:a="http://schemas.openxmlformats.org/drawingml/2006/main" name="FadeVTI">
  <a:themeElements>
    <a:clrScheme name="gradient">
      <a:dk1>
        <a:sysClr val="windowText" lastClr="000000"/>
      </a:dk1>
      <a:lt1>
        <a:sysClr val="window" lastClr="FFFFFF"/>
      </a:lt1>
      <a:dk2>
        <a:srgbClr val="203040"/>
      </a:dk2>
      <a:lt2>
        <a:srgbClr val="ECF0F0"/>
      </a:lt2>
      <a:accent1>
        <a:srgbClr val="00BAC8"/>
      </a:accent1>
      <a:accent2>
        <a:srgbClr val="794DFF"/>
      </a:accent2>
      <a:accent3>
        <a:srgbClr val="00D17D"/>
      </a:accent3>
      <a:accent4>
        <a:srgbClr val="E69500"/>
      </a:accent4>
      <a:accent5>
        <a:srgbClr val="FE5D21"/>
      </a:accent5>
      <a:accent6>
        <a:srgbClr val="DA2A69"/>
      </a:accent6>
      <a:hlink>
        <a:srgbClr val="3E8FF1"/>
      </a:hlink>
      <a:folHlink>
        <a:srgbClr val="939393"/>
      </a:folHlink>
    </a:clrScheme>
    <a:fontScheme name="Custom 49">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deVTI" id="{1194088A-B135-4437-9FD8-7466BBC13A13}" vid="{B787DE2F-1995-45D8-A8E2-6B5CC521AC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12" ma:contentTypeDescription="Create a new document." ma:contentTypeScope="" ma:versionID="196a5595f6dc741e463b4eccadb32cfb">
  <xsd:schema xmlns:xsd="http://www.w3.org/2001/XMLSchema" xmlns:xs="http://www.w3.org/2001/XMLSchema" xmlns:p="http://schemas.microsoft.com/office/2006/metadata/properties" xmlns:ns3="2fb9b754-ff8e-487c-b2c9-9bb8e92e13c5" targetNamespace="http://schemas.microsoft.com/office/2006/metadata/properties" ma:root="true" ma:fieldsID="c7779987caf4ed23610f9715bf374c3d"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Props1.xml><?xml version="1.0" encoding="utf-8"?>
<ds:datastoreItem xmlns:ds="http://schemas.openxmlformats.org/officeDocument/2006/customXml" ds:itemID="{EA78BED7-4167-4BC8-A08E-BA1BACC6A6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AC69BE-19E2-4366-B7C9-3D2539A8D73B}">
  <ds:schemaRefs>
    <ds:schemaRef ds:uri="http://schemas.microsoft.com/sharepoint/v3/contenttype/forms"/>
  </ds:schemaRefs>
</ds:datastoreItem>
</file>

<file path=customXml/itemProps3.xml><?xml version="1.0" encoding="utf-8"?>
<ds:datastoreItem xmlns:ds="http://schemas.openxmlformats.org/officeDocument/2006/customXml" ds:itemID="{68441945-1B83-4597-8CB5-F330FE30D35D}">
  <ds:schemaRefs>
    <ds:schemaRef ds:uri="http://purl.org/dc/dcmitype/"/>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http://purl.org/dc/terms/"/>
    <ds:schemaRef ds:uri="http://schemas.microsoft.com/office/infopath/2007/PartnerControls"/>
    <ds:schemaRef ds:uri="2fb9b754-ff8e-487c-b2c9-9bb8e92e13c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605</TotalTime>
  <Words>1326</Words>
  <Application>Microsoft Office PowerPoint</Application>
  <PresentationFormat>Widescreen</PresentationFormat>
  <Paragraphs>100</Paragraphs>
  <Slides>12</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Aharoni</vt:lpstr>
      <vt:lpstr>Aptos</vt:lpstr>
      <vt:lpstr>Arial</vt:lpstr>
      <vt:lpstr>Avenir Next LT Pro</vt:lpstr>
      <vt:lpstr>FadeVTI</vt:lpstr>
      <vt:lpstr>Cross-Cultural Negotiations between the UK and China: Building a Strategic Partnership   </vt:lpstr>
      <vt:lpstr>Presentation Overview</vt:lpstr>
      <vt:lpstr>What is culture?</vt:lpstr>
      <vt:lpstr>Cultural Theories: Hofstede's Cultural Dimensions</vt:lpstr>
      <vt:lpstr>UK and China: Cultural Differences</vt:lpstr>
      <vt:lpstr>The cultural elements to overcome</vt:lpstr>
      <vt:lpstr>Strategies for Successful UK-China Negotiation</vt:lpstr>
      <vt:lpstr>Importance of Cultural Awareness and Adaptability</vt:lpstr>
      <vt:lpstr>Key Findings</vt:lpstr>
      <vt:lpstr>Recommendation to the Board</vt:lpstr>
      <vt:lpstr>Thank You for Your Attention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Liuba Furnica (2324363)</dc:creator>
  <cp:lastModifiedBy>Liuba Furnica (2324363)</cp:lastModifiedBy>
  <cp:revision>1</cp:revision>
  <dcterms:created xsi:type="dcterms:W3CDTF">2026-06-21T16:45:42Z</dcterms:created>
  <dcterms:modified xsi:type="dcterms:W3CDTF">2026-06-27T21:31:54Z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