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handoutMasters/handoutMaster1.xml" ContentType="application/vnd.openxmlformats-officedocument.presentationml.handoutMaster+xml"/>
  <Override PartName="/ppt/media/image11.svg" ContentType="image/svg+xml"/>
  <Override PartName="/ppt/media/image14.svg" ContentType="image/svg+xml"/>
  <Override PartName="/ppt/media/image16.svg" ContentType="image/svg+xml"/>
  <Override PartName="/ppt/media/image18.svg" ContentType="image/svg+xml"/>
  <Override PartName="/ppt/media/image20.svg" ContentType="image/svg+xml"/>
  <Override PartName="/ppt/media/image27.svg" ContentType="image/svg+xml"/>
  <Override PartName="/ppt/media/image29.svg" ContentType="image/svg+xml"/>
  <Override PartName="/ppt/media/image31.svg" ContentType="image/svg+xml"/>
  <Override PartName="/ppt/media/image33.svg" ContentType="image/svg+xml"/>
  <Override PartName="/ppt/media/image35.svg" ContentType="image/svg+xml"/>
  <Override PartName="/ppt/media/image37.svg" ContentType="image/svg+xml"/>
  <Override PartName="/ppt/media/image39.svg" ContentType="image/svg+xml"/>
  <Override PartName="/ppt/media/image41.svg" ContentType="image/svg+xml"/>
  <Override PartName="/ppt/media/image5.svg" ContentType="image/svg+xml"/>
  <Override PartName="/ppt/media/image7.svg" ContentType="image/svg+xml"/>
  <Override PartName="/ppt/media/image9.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
  </p:notesMasterIdLst>
  <p:handoutMasterIdLst>
    <p:handoutMasterId r:id="rId18"/>
  </p:handoutMasterIdLst>
  <p:sldIdLst>
    <p:sldId id="258" r:id="rId3"/>
    <p:sldId id="261" r:id="rId5"/>
    <p:sldId id="262" r:id="rId6"/>
    <p:sldId id="266" r:id="rId7"/>
    <p:sldId id="260" r:id="rId8"/>
    <p:sldId id="267" r:id="rId9"/>
    <p:sldId id="263" r:id="rId10"/>
    <p:sldId id="259" r:id="rId11"/>
    <p:sldId id="264" r:id="rId12"/>
    <p:sldId id="272" r:id="rId13"/>
    <p:sldId id="276" r:id="rId14"/>
    <p:sldId id="274" r:id="rId15"/>
    <p:sldId id="277" r:id="rId16"/>
    <p:sldId id="275" r:id="rId17"/>
  </p:sldIdLst>
  <p:sldSz cx="12192000" cy="6858000"/>
  <p:notesSz cx="6858000" cy="9144000"/>
  <p:embeddedFontLst>
    <p:embeddedFont>
      <p:font typeface="AngsanaUPC" panose="02020603050405020304" pitchFamily="18" charset="-34"/>
      <p:regular r:id="rId22"/>
      <p:bold r:id="rId23"/>
      <p:italic r:id="rId24"/>
      <p:boldItalic r:id="rId25"/>
    </p:embeddedFont>
    <p:embeddedFont>
      <p:font typeface="等线" panose="02010600030101010101" charset="-122"/>
      <p:regular r:id="rId26"/>
    </p:embeddedFont>
    <p:embeddedFont>
      <p:font typeface="等线 Light" panose="02010600030101010101" charset="-122"/>
      <p:regular r:id="rId27"/>
    </p:embeddedFont>
  </p:embeddedFontLst>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28"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891"/>
    <a:srgbClr val="00587A"/>
    <a:srgbClr val="0099A4"/>
    <a:srgbClr val="19467F"/>
    <a:srgbClr val="0F3057"/>
    <a:srgbClr val="113663"/>
    <a:srgbClr val="DEDED6"/>
    <a:srgbClr val="E7E7DE"/>
    <a:srgbClr val="076386"/>
    <a:srgbClr val="0093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78" d="100"/>
          <a:sy n="78" d="100"/>
        </p:scale>
        <p:origin x="818" y="82"/>
      </p:cViewPr>
      <p:guideLst>
        <p:guide orient="horz" pos="2128"/>
        <p:guide pos="3840"/>
      </p:guideLst>
    </p:cSldViewPr>
  </p:slideViewPr>
  <p:notesTextViewPr>
    <p:cViewPr>
      <p:scale>
        <a:sx n="3" d="2"/>
        <a:sy n="3" d="2"/>
      </p:scale>
      <p:origin x="0" y="0"/>
    </p:cViewPr>
  </p:notesTextViewPr>
  <p:notesViewPr>
    <p:cSldViewPr snapToGrid="0">
      <p:cViewPr varScale="1">
        <p:scale>
          <a:sx n="63" d="100"/>
          <a:sy n="63" d="100"/>
        </p:scale>
        <p:origin x="2328" y="77"/>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8" Type="http://schemas.openxmlformats.org/officeDocument/2006/relationships/tags" Target="tags/tag1.xml"/><Relationship Id="rId27" Type="http://schemas.openxmlformats.org/officeDocument/2006/relationships/font" Target="fonts/font6.fntdata"/><Relationship Id="rId26" Type="http://schemas.openxmlformats.org/officeDocument/2006/relationships/font" Target="fonts/font5.fntdata"/><Relationship Id="rId25" Type="http://schemas.openxmlformats.org/officeDocument/2006/relationships/font" Target="fonts/font4.fntdata"/><Relationship Id="rId24" Type="http://schemas.openxmlformats.org/officeDocument/2006/relationships/font" Target="fonts/font3.fntdata"/><Relationship Id="rId23" Type="http://schemas.openxmlformats.org/officeDocument/2006/relationships/font" Target="fonts/font2.fntdata"/><Relationship Id="rId22" Type="http://schemas.openxmlformats.org/officeDocument/2006/relationships/font" Target="fonts/font1.fntdata"/><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handoutMaster" Target="handoutMasters/handoutMaster1.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CA8894-3964-4EEA-AFD8-2BF470100DB0}"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A04DCCA-66B3-44CB-B503-3E1FD62037DE}"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8C88AB-B654-4E63-A306-68B00ECBB6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7BD753-4B75-4E08-B82C-9F1CBC8C7D0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Hello everyone, the title of my talk is</a:t>
            </a:r>
            <a:r>
              <a:rPr lang="en-US" altLang="zh-CN"/>
              <a:t> </a:t>
            </a:r>
            <a:r>
              <a:rPr lang="en-US" altLang="zh-CN"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sym typeface="+mn-ea"/>
              </a:rPr>
              <a:t>Enterprise organizational reform and stability management</a:t>
            </a:r>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It is divided into four sections,</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E7BD753-4B75-4E08-B82C-9F1CBC8C7D0F}"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首先，我先带领大家共同了解下中国巴奴的发展历程和主要组织变革流程图。First of all, I will lead you to understand the development process of Banu in China and the main organizational change flow chart.The Banu brand was founded in 2001 and has been around for exactly 22 years. As a hotpot chain brand, Banu has 85 directly-operated stores covering more than 20 cities including Beijing, Shanghai, Xi'an, Suzhou and Nanjing. As the initiator and representative of the consumption upgrade of the hot pot category, Banu has attracted much attention from the industry, and in its continuous innovation and upgrading, it is more expected that it will promote the transformation of Chinese catering - a green change, a revolution in pursuit of ultimate deliciousness.</a:t>
            </a:r>
            <a:endParaRPr lang="zh-CN" altLang="en-US">
              <a:sym typeface="+mn-ea"/>
            </a:endParaRPr>
          </a:p>
          <a:p>
            <a:r>
              <a:rPr lang="zh-CN" altLang="en-US"/>
              <a:t>From 2001 to 2009, he made a fortune and changed the rules of the traditional industry.</a:t>
            </a:r>
            <a:endParaRPr lang="zh-CN" altLang="en-US"/>
          </a:p>
          <a:p>
            <a:r>
              <a:rPr lang="zh-CN" altLang="en-US"/>
              <a:t>In 2001, Du Zhongbing opened the first hot pot restaurant in Anyang, Henan. He said that the original intention at that time was very simple, that is, he liked to eat hot pot, but also wanted his family and friends to eat good hot pot, Du Zhongbing found that the hairy belly on the market is soaked with fire alkali (harmful substances to the human body), and his own store also bought this ingredient, at that time almost the entire hot pot industry used fire alkali hair to make hairy belly, because everyone thought that "where the customer knows what is really good ingredients, he will eat whatever you prepare for him..."</a:t>
            </a:r>
            <a:endParaRPr lang="zh-CN" altLang="en-US"/>
          </a:p>
          <a:p>
            <a:r>
              <a:rPr lang="zh-CN" altLang="en-US"/>
              <a:t>The hot pot restaurant could not provide customers with safe hairy ingredients, so the founder Du Zhongbing began to concentrate on making only safe ingredients from this time. By chance, Du Zhongbing heard that the "Papain Tenderization" technology developed by Professor Li Hongjun of Southwest University can ensure the freshness of dry goods such as hair belly when soaked, and at the same time hygienic and safe. So Banu developed a green hairy belly based on this, and the safety problem was solved.</a:t>
            </a:r>
            <a:endParaRPr lang="zh-CN" altLang="en-US"/>
          </a:p>
          <a:p>
            <a:r>
              <a:rPr lang="zh-CN" altLang="en-US"/>
              <a:t>In 2003, Banu's insistence on the concept of green and healthy hot pot attracted a lot of media attention, and since then, Banu's business has become better and better, and customers have begun to queue up to eat.</a:t>
            </a:r>
            <a:endParaRPr lang="zh-CN" altLang="en-US"/>
          </a:p>
          <a:p>
            <a:r>
              <a:rPr lang="zh-CN" altLang="en-US"/>
              <a:t>Over the next five years, Banu opened five stores in Anyang. And Du Zhongbing gradually found that almost all the other hot pot restaurants in Anyang were closed at that time, leaving only the Banu family. This made him firm in his original intention to do a good job in the product, and also gave him the confidence to expand outward.</a:t>
            </a:r>
            <a:endParaRPr lang="zh-CN" altLang="en-US"/>
          </a:p>
          <a:p>
            <a:r>
              <a:rPr lang="zh-CN" altLang="en-US"/>
              <a:t>1、通过观察和梳理巴奴过往20多年的发展，巴奴品牌火锅店自创始以来始终坚持以人为中心的组织变革。组织变革中文化和领导力的因素最为重要，从一开始创始人、身边朋友和家人、员工和广大消费者，组织如若不能改变人的观念和态度，组织变革就无从谈起。以人为中心的变革是指组织必须通过对员工的培训、教育等引导，使他们能够在观念、态度和行为方面与组织保持一致。</a:t>
            </a:r>
            <a:endParaRPr lang="zh-CN" altLang="en-US"/>
          </a:p>
          <a:p>
            <a:r>
              <a:rPr lang="zh-CN" altLang="en-US"/>
              <a:t>2、要想保持稳定，文化变革必须渗透到一个国家生活的各个方面。简而言之，这种改变必须是“文化氛围”的改变，而不仅仅是单个项目的改变文化的改变需要在各行各业的领导形式的改变。</a:t>
            </a:r>
            <a:endParaRPr lang="zh-CN" altLang="en-US"/>
          </a:p>
          <a:p>
            <a:r>
              <a:rPr lang="zh-CN" altLang="en-US"/>
              <a:t>2009-2018年，进驻郑州，与火锅第一品牌“海底捞”正面交锋。</a:t>
            </a:r>
            <a:endParaRPr lang="zh-CN" altLang="en-US"/>
          </a:p>
          <a:p>
            <a:r>
              <a:rPr lang="zh-CN" altLang="en-US"/>
              <a:t>1. By observing and sorting out the development of Banu in the past 20 years, Banu brand hot pot restaurant has always adhered to people-centered organizational reform since its inception. Organizational change Chinese and leadership factors are the most important, from the beginning, founders, friends and family, employees and consumers, if the organization cannot change people's perceptions and attitudes, organizational change can not be discussed. People-centered change means that the organization must guide employees through training, education, etc., so that they can align with the organization in terms of attitudes, attitudes, and behaviors.</a:t>
            </a:r>
            <a:endParaRPr lang="zh-CN" altLang="en-US"/>
          </a:p>
          <a:p>
            <a:r>
              <a:rPr lang="zh-CN" altLang="en-US"/>
              <a:t>2. To remain stable, cultural change must permeate all aspects of a nation's life. In short, this change must be a change in the "cultural climate", not just a change in the culture of a single project, and a change in the form of leadership in all walks of life.</a:t>
            </a:r>
            <a:endParaRPr lang="zh-CN" altLang="en-US"/>
          </a:p>
          <a:p>
            <a:r>
              <a:rPr lang="zh-CN" altLang="en-US"/>
              <a:t>From 2009 to 2018, it entered Zhengzhou and went head-to-head with the first hot pot brand "Haidilao".</a:t>
            </a:r>
            <a:endParaRPr lang="zh-CN" altLang="en-US"/>
          </a:p>
          <a:p>
            <a:endParaRPr lang="zh-CN" altLang="en-US"/>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3. Motivation and resistance to organizational change, market competition and socio-political pressure.</a:t>
            </a:r>
            <a:endParaRPr lang="zh-CN" altLang="en-US"/>
          </a:p>
          <a:p>
            <a:r>
              <a:rPr lang="zh-CN" altLang="en-US"/>
              <a:t>I will give an example that on the evening of August 24, 2021, Haidilao released its half-year. The company achieved revenue of 20.094 billion yuan, a year-on-year increase of 105.9%; The net profit was 94.529 million yuan, which was 965 million yuan over the loss of the same period of the previous year, and achieved a turnaround.</a:t>
            </a:r>
            <a:endParaRPr lang="zh-CN" altLang="en-US"/>
          </a:p>
          <a:p>
            <a:r>
              <a:rPr lang="zh-CN" altLang="en-US"/>
              <a:t>　　In response to the competition between the hot pot boss and the new force Banu hot pot, the industry believes that "the current store scale of Banu has not reached 100 stores for the time being, while Haidilao has long been more than 1,000 stores, and the supply chain hard power scale of the two is not an order of magnitude for the time being, and it is not easy to compare directly." "But the rise of Banu proves once again that the era of segmented competition in the catering track has arrived. Market analysts pointed out that hot pot will diverge in the future. If according to the ingredients, it will be divided into authentic Chongqing hot pot, beef hot pot, seafood hot pot, chicken hot pot and other categories. The competition between hot pot enterprises is not a game of 0 and 1, but increasingly fierce and full segmentation and differentiation competition.</a:t>
            </a:r>
            <a:endParaRPr lang="zh-CN" altLang="en-US"/>
          </a:p>
          <a:p>
            <a:r>
              <a:rPr lang="zh-CN" altLang="en-US"/>
              <a:t>And this competition has spread throughout the country. Tianyan inspection data shows that there are more than 400,000 hotpot-related enterprises in China whose business scope includes "hot pot, hot pot ingredients, hot pot supermarkets, and hot pot takeaway", and the status is active, existing, moving in and moving out. Among them, nine became individual industrial and commercial enterprises, and the registered capital was less than 1 million yuan. In terms of geographical distribution, Sichuan, Shandong and Henan are the major hot pot provinces, with more than 50,000, 32,000 and 28,000 hotpot-related enterprises respectively. In 2015, China added more than 50,000 hotpot-related enterprises for the first time, and in 2019, the number of hotpot-related enterprises registered has approached 100,000. Since the beginning of this year, subject to industrial and commercial registration, as of August 20 this year, more than 42,000 hotpot-related enterprises have been added this year.</a:t>
            </a:r>
            <a:endParaRPr lang="zh-CN" altLang="en-US"/>
          </a:p>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To sum up, the basic objectives of the above organizational change program can be grouped into two points: first,</a:t>
            </a:r>
            <a:endParaRPr lang="zh-CN" altLang="en-US"/>
          </a:p>
          <a:p>
            <a:r>
              <a:rPr lang="zh-CN" altLang="en-US"/>
              <a:t>Change the behavior patterns of the members of the organization to meet the development needs of the market; Second, the developmental changes that companies make to improve the organization's response to environmental changes.</a:t>
            </a: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Organizational change programs</a:t>
            </a:r>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Professor Ian Palmer of the University of Technology Sydney in Australia divided organizational change into "gradual" and "intermittent" in "Organizational Management Change". And Banu enterprises will start from the catering industry</a:t>
            </a:r>
            <a:endParaRPr lang="zh-CN" altLang="en-US"/>
          </a:p>
          <a:p>
            <a:r>
              <a:rPr lang="zh-CN" altLang="en-US"/>
              <a:t>The third change has obvious characteristics of "intermittent" change -</a:t>
            </a:r>
            <a:endParaRPr lang="zh-CN" altLang="en-US"/>
          </a:p>
          <a:p>
            <a:r>
              <a:rPr lang="zh-CN" altLang="en-US"/>
              <a:t>The business model has changed from a platform model to a platform model, transforming from a traditional retail enterprise to an Internet enterprise, that is, offline driving online, using digital business operation mechanisms. But because the third revolution is very revolutionary and subversive; It has made a great change in the future development of Suning from the previous practice and direction. As a result, the intensity of its organizational change is extraordinary.</a:t>
            </a:r>
            <a:endParaRPr lang="zh-CN" altLang="en-US"/>
          </a:p>
          <a:p>
            <a:r>
              <a:rPr lang="zh-CN" altLang="en-US"/>
              <a:t>明确组织变革目标</a:t>
            </a:r>
            <a:endParaRPr lang="zh-CN" altLang="en-US"/>
          </a:p>
          <a:p>
            <a:r>
              <a:rPr lang="zh-CN" altLang="en-US"/>
              <a:t>澳大利亚悉尼科技大学教授伊恩·帕尔默在《组织管理变革》中，将组织变革分为“渐进式”和“间断式”两种。而苏宁的</a:t>
            </a:r>
            <a:endParaRPr lang="zh-CN" altLang="en-US"/>
          </a:p>
          <a:p>
            <a:r>
              <a:rPr lang="zh-CN" altLang="en-US"/>
              <a:t>——将从以餐饮业</a:t>
            </a:r>
            <a:endParaRPr lang="zh-CN" altLang="en-US"/>
          </a:p>
          <a:p>
            <a:r>
              <a:rPr lang="zh-CN" altLang="en-US"/>
              <a:t>第三次变革则具有明显的“间断式”变革特征——</a:t>
            </a:r>
            <a:endParaRPr lang="zh-CN" altLang="en-US"/>
          </a:p>
          <a:p>
            <a:r>
              <a:rPr lang="zh-CN" altLang="en-US"/>
              <a:t>业务模式为主转变为平台模式为主，从传统零售企业转型为互联网企业，即线下带动线上，运用数字化商业运营机制。但由于第三次变革带有很强的革命性、颠覆性；它使苏宁的未来发展与之前的实践和方向发生了非常大的变化。因此，其组织变革的剧烈程度也非比寻常。</a:t>
            </a:r>
            <a:endParaRPr lang="zh-CN" altLang="en-US"/>
          </a:p>
          <a:p>
            <a:endParaRPr lang="zh-CN" altLang="en-US"/>
          </a:p>
          <a:p>
            <a:r>
              <a:rPr lang="zh-CN" altLang="en-US"/>
              <a:t>In Banu's third transformation, it reintroduced the fragmented, scattered internal resources</a:t>
            </a:r>
            <a:endParaRPr lang="zh-CN" altLang="en-US"/>
          </a:p>
          <a:p>
            <a:r>
              <a:rPr lang="zh-CN" altLang="en-US"/>
              <a:t>The organizational forms are all integrated to meet the needs of the omni-channel catering industry in the Internet era. The focus of this change is on the customer ———— reorganizing corporate resources for a consistent and good customer experience. Therefore, from this point of view, the starting point and direction of this Banu organizational reform are in line with the characteristics of networked thinking, which has extremely important positive significance and demonstration effect</a:t>
            </a:r>
            <a:endParaRPr lang="zh-CN" altLang="en-US"/>
          </a:p>
          <a:p>
            <a:r>
              <a:rPr lang="zh-CN" altLang="en-US"/>
              <a:t>重组企业内部资源</a:t>
            </a:r>
            <a:endParaRPr lang="zh-CN" altLang="en-US"/>
          </a:p>
          <a:p>
            <a:r>
              <a:rPr lang="zh-CN" altLang="en-US"/>
              <a:t>在巴奴的第三次变革中，它将条块化、分散的内部资源通过新</a:t>
            </a:r>
            <a:endParaRPr lang="zh-CN" altLang="en-US"/>
          </a:p>
          <a:p>
            <a:r>
              <a:rPr lang="zh-CN" altLang="en-US"/>
              <a:t>的组织形式全部融合在一起，以适应互联网时代全渠道餐饮行业的需要。此次变革的着眼点是顾客————为顾客获得一致性的良好体验而重组企业资源。因此，从这一点上看，此次巴奴组织变革的出发点和方向都符合至联网思维的特点，具有极为重要的积极意义和示范效应</a:t>
            </a:r>
            <a:endParaRPr lang="zh-CN" altLang="en-US"/>
          </a:p>
          <a:p>
            <a:endParaRPr lang="zh-CN" altLang="en-US"/>
          </a:p>
          <a:p>
            <a:r>
              <a:rPr lang="zh-CN" altLang="en-US"/>
              <a:t>关注适应新的环境</a:t>
            </a:r>
            <a:endParaRPr lang="zh-CN" altLang="en-US"/>
          </a:p>
          <a:p>
            <a:r>
              <a:rPr lang="zh-CN" altLang="en-US"/>
              <a:t>随着疫情时代到来，企业的外部环境发生了颠覆性变化，一些新的组织特征出现了，那些以速度为导向，扁平化、富有弹性的组织才能与新环境相适应。在巴奴2018年完成的组织变革中，管理层通过压缩运营层级、多事业部的设置，以提高组织对市场的响应速度。同时，打通、整合内部资源的组织设置方式理论上显示了鼓励、促成团队协作的思路。</a:t>
            </a:r>
            <a:endParaRPr lang="zh-CN" altLang="en-US"/>
          </a:p>
          <a:p>
            <a:r>
              <a:rPr lang="zh-CN" altLang="en-US"/>
              <a:t>With the advent of the epidemic era, the external environment of enterprises has undergone subversive changes, and some new organizational characteristics have emerged, and those that are speed-oriented, flat, and flexible can adapt to the new environment. In the organizational changes completed by Banu in 2018, the management improved the organization's response to the market by compressing the operational hierarchy and setting up multiple business units. At the same time, the organizational setup method of opening up and integrating internal resources theoretically shows the idea of encouraging and promoting team collaboration.</a:t>
            </a:r>
            <a:endParaRPr lang="zh-CN" altLang="en-US"/>
          </a:p>
          <a:p>
            <a:endParaRPr lang="zh-CN" altLang="en-US"/>
          </a:p>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8" name="直角三角形 7"/>
          <p:cNvSpPr/>
          <p:nvPr userDrawn="1"/>
        </p:nvSpPr>
        <p:spPr>
          <a:xfrm flipH="1">
            <a:off x="6178658" y="3905572"/>
            <a:ext cx="6013342" cy="2952427"/>
          </a:xfrm>
          <a:prstGeom prst="rtTriangle">
            <a:avLst/>
          </a:prstGeom>
          <a:solidFill>
            <a:schemeClr val="bg1">
              <a:lumMod val="95000"/>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直角三角形 8"/>
          <p:cNvSpPr/>
          <p:nvPr userDrawn="1"/>
        </p:nvSpPr>
        <p:spPr>
          <a:xfrm rot="5400000" flipH="1">
            <a:off x="-1055177" y="2176220"/>
            <a:ext cx="5736956" cy="3626603"/>
          </a:xfrm>
          <a:prstGeom prst="rtTriangle">
            <a:avLst/>
          </a:prstGeom>
          <a:solidFill>
            <a:srgbClr val="E7E7DE">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矩形 8"/>
          <p:cNvSpPr/>
          <p:nvPr userDrawn="1"/>
        </p:nvSpPr>
        <p:spPr>
          <a:xfrm>
            <a:off x="0" y="0"/>
            <a:ext cx="12192000" cy="6858000"/>
          </a:xfrm>
          <a:prstGeom prst="rect">
            <a:avLst/>
          </a:prstGeom>
          <a:solidFill>
            <a:srgbClr val="E7E7DE">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24900CF-FBC4-4C9D-BACB-1565B1CAB4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8C7E69-92D5-4984-B658-5122FEE5988D}"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E24900CF-FBC4-4C9D-BACB-1565B1CAB4A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8C7E69-92D5-4984-B658-5122FEE5988D}"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E24900CF-FBC4-4C9D-BACB-1565B1CAB4A8}"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58C7E69-92D5-4984-B658-5122FEE5988D}"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24900CF-FBC4-4C9D-BACB-1565B1CAB4A8}"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58C7E69-92D5-4984-B658-5122FEE5988D}"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24900CF-FBC4-4C9D-BACB-1565B1CAB4A8}"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58C7E69-92D5-4984-B658-5122FEE5988D}"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24900CF-FBC4-4C9D-BACB-1565B1CAB4A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8C7E69-92D5-4984-B658-5122FEE5988D}"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24900CF-FBC4-4C9D-BACB-1565B1CAB4A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8C7E69-92D5-4984-B658-5122FEE5988D}"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24900CF-FBC4-4C9D-BACB-1565B1CAB4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8C7E69-92D5-4984-B658-5122FEE5988D}"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24900CF-FBC4-4C9D-BACB-1565B1CAB4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8C7E69-92D5-4984-B658-5122FEE5988D}"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4900CF-FBC4-4C9D-BACB-1565B1CAB4A8}"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8C7E69-92D5-4984-B658-5122FEE5988D}"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9" Type="http://schemas.openxmlformats.org/officeDocument/2006/relationships/image" Target="../media/image11.svg"/><Relationship Id="rId8" Type="http://schemas.openxmlformats.org/officeDocument/2006/relationships/image" Target="../media/image10.png"/><Relationship Id="rId7" Type="http://schemas.openxmlformats.org/officeDocument/2006/relationships/image" Target="../media/image9.svg"/><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3" Type="http://schemas.openxmlformats.org/officeDocument/2006/relationships/image" Target="../media/image5.svg"/><Relationship Id="rId2" Type="http://schemas.openxmlformats.org/officeDocument/2006/relationships/image" Target="../media/image4.png"/><Relationship Id="rId11" Type="http://schemas.openxmlformats.org/officeDocument/2006/relationships/notesSlide" Target="../notesSlides/notesSlide2.xml"/><Relationship Id="rId10" Type="http://schemas.openxmlformats.org/officeDocument/2006/relationships/slideLayout" Target="../slideLayouts/slideLayout7.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4.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20.svg"/><Relationship Id="rId7" Type="http://schemas.openxmlformats.org/officeDocument/2006/relationships/image" Target="../media/image19.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 Id="rId3" Type="http://schemas.openxmlformats.org/officeDocument/2006/relationships/image" Target="../media/image15.png"/><Relationship Id="rId2" Type="http://schemas.openxmlformats.org/officeDocument/2006/relationships/image" Target="../media/image14.svg"/><Relationship Id="rId10" Type="http://schemas.openxmlformats.org/officeDocument/2006/relationships/notesSlide" Target="../notesSlides/notesSlide4.xml"/><Relationship Id="rId1"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2.xml"/><Relationship Id="rId2" Type="http://schemas.microsoft.com/office/2007/relationships/hdphoto" Target="../media/image23.wdp"/><Relationship Id="rId1" Type="http://schemas.openxmlformats.org/officeDocument/2006/relationships/image" Target="../media/image22.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image" Target="../media/image25.png"/></Relationships>
</file>

<file path=ppt/slides/_rels/slide10.xml.rels><?xml version="1.0" encoding="UTF-8" standalone="yes"?>
<Relationships xmlns="http://schemas.openxmlformats.org/package/2006/relationships"><Relationship Id="rId8" Type="http://schemas.openxmlformats.org/officeDocument/2006/relationships/notesSlide" Target="../notesSlides/notesSlide8.xml"/><Relationship Id="rId7" Type="http://schemas.openxmlformats.org/officeDocument/2006/relationships/slideLayout" Target="../slideLayouts/slideLayout2.xml"/><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 Id="rId3" Type="http://schemas.openxmlformats.org/officeDocument/2006/relationships/image" Target="../media/image28.png"/><Relationship Id="rId2" Type="http://schemas.openxmlformats.org/officeDocument/2006/relationships/image" Target="../media/image27.svg"/><Relationship Id="rId1" Type="http://schemas.openxmlformats.org/officeDocument/2006/relationships/image" Target="../media/image26.png"/></Relationships>
</file>

<file path=ppt/slides/_rels/slide11.xml.rels><?xml version="1.0" encoding="UTF-8" standalone="yes"?>
<Relationships xmlns="http://schemas.openxmlformats.org/package/2006/relationships"><Relationship Id="rId8" Type="http://schemas.openxmlformats.org/officeDocument/2006/relationships/notesSlide" Target="../notesSlides/notesSlide9.xml"/><Relationship Id="rId7" Type="http://schemas.openxmlformats.org/officeDocument/2006/relationships/slideLayout" Target="../slideLayouts/slideLayout2.xml"/><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 Id="rId3" Type="http://schemas.openxmlformats.org/officeDocument/2006/relationships/image" Target="../media/image34.png"/><Relationship Id="rId2" Type="http://schemas.openxmlformats.org/officeDocument/2006/relationships/image" Target="../media/image33.svg"/><Relationship Id="rId1" Type="http://schemas.openxmlformats.org/officeDocument/2006/relationships/image" Target="../media/image32.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6" Type="http://schemas.openxmlformats.org/officeDocument/2006/relationships/notesSlide" Target="../notesSlides/notesSlide11.xml"/><Relationship Id="rId5" Type="http://schemas.openxmlformats.org/officeDocument/2006/relationships/slideLayout" Target="../slideLayouts/slideLayout2.xml"/><Relationship Id="rId4" Type="http://schemas.openxmlformats.org/officeDocument/2006/relationships/image" Target="../media/image41.svg"/><Relationship Id="rId3" Type="http://schemas.openxmlformats.org/officeDocument/2006/relationships/image" Target="../media/image40.png"/><Relationship Id="rId2" Type="http://schemas.openxmlformats.org/officeDocument/2006/relationships/image" Target="../media/image39.svg"/><Relationship Id="rId1" Type="http://schemas.openxmlformats.org/officeDocument/2006/relationships/image" Target="../media/image38.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8" name="矩形 7"/>
          <p:cNvSpPr/>
          <p:nvPr/>
        </p:nvSpPr>
        <p:spPr>
          <a:xfrm>
            <a:off x="-110534" y="2618741"/>
            <a:ext cx="12313027" cy="4144946"/>
          </a:xfrm>
          <a:custGeom>
            <a:avLst/>
            <a:gdLst>
              <a:gd name="connsiteX0" fmla="*/ 0 w 12192000"/>
              <a:gd name="connsiteY0" fmla="*/ 0 h 3649850"/>
              <a:gd name="connsiteX1" fmla="*/ 12192000 w 12192000"/>
              <a:gd name="connsiteY1" fmla="*/ 0 h 3649850"/>
              <a:gd name="connsiteX2" fmla="*/ 12192000 w 12192000"/>
              <a:gd name="connsiteY2" fmla="*/ 3649850 h 3649850"/>
              <a:gd name="connsiteX3" fmla="*/ 0 w 12192000"/>
              <a:gd name="connsiteY3" fmla="*/ 3649850 h 3649850"/>
              <a:gd name="connsiteX4" fmla="*/ 0 w 12192000"/>
              <a:gd name="connsiteY4" fmla="*/ 0 h 3649850"/>
              <a:gd name="connsiteX0-1" fmla="*/ 2882685 w 12192000"/>
              <a:gd name="connsiteY0-2" fmla="*/ 46495 h 3649850"/>
              <a:gd name="connsiteX1-3" fmla="*/ 12192000 w 12192000"/>
              <a:gd name="connsiteY1-4" fmla="*/ 0 h 3649850"/>
              <a:gd name="connsiteX2-5" fmla="*/ 12192000 w 12192000"/>
              <a:gd name="connsiteY2-6" fmla="*/ 3649850 h 3649850"/>
              <a:gd name="connsiteX3-7" fmla="*/ 0 w 12192000"/>
              <a:gd name="connsiteY3-8" fmla="*/ 3649850 h 3649850"/>
              <a:gd name="connsiteX4-9" fmla="*/ 2882685 w 12192000"/>
              <a:gd name="connsiteY4-10" fmla="*/ 46495 h 3649850"/>
              <a:gd name="connsiteX0-11" fmla="*/ 5873858 w 12192000"/>
              <a:gd name="connsiteY0-12" fmla="*/ 123986 h 3649850"/>
              <a:gd name="connsiteX1-13" fmla="*/ 12192000 w 12192000"/>
              <a:gd name="connsiteY1-14" fmla="*/ 0 h 3649850"/>
              <a:gd name="connsiteX2-15" fmla="*/ 12192000 w 12192000"/>
              <a:gd name="connsiteY2-16" fmla="*/ 3649850 h 3649850"/>
              <a:gd name="connsiteX3-17" fmla="*/ 0 w 12192000"/>
              <a:gd name="connsiteY3-18" fmla="*/ 3649850 h 3649850"/>
              <a:gd name="connsiteX4-19" fmla="*/ 5873858 w 12192000"/>
              <a:gd name="connsiteY4-20" fmla="*/ 123986 h 3649850"/>
              <a:gd name="connsiteX0-21" fmla="*/ 5924100 w 12242242"/>
              <a:gd name="connsiteY0-22" fmla="*/ 123986 h 3649850"/>
              <a:gd name="connsiteX1-23" fmla="*/ 12242242 w 12242242"/>
              <a:gd name="connsiteY1-24" fmla="*/ 0 h 3649850"/>
              <a:gd name="connsiteX2-25" fmla="*/ 12242242 w 12242242"/>
              <a:gd name="connsiteY2-26" fmla="*/ 3649850 h 3649850"/>
              <a:gd name="connsiteX3-27" fmla="*/ 0 w 12242242"/>
              <a:gd name="connsiteY3-28" fmla="*/ 3649850 h 3649850"/>
              <a:gd name="connsiteX4-29" fmla="*/ 5924100 w 12242242"/>
              <a:gd name="connsiteY4-30" fmla="*/ 123986 h 3649850"/>
              <a:gd name="connsiteX0-31" fmla="*/ 5924100 w 12242242"/>
              <a:gd name="connsiteY0-32" fmla="*/ 123986 h 3676589"/>
              <a:gd name="connsiteX1-33" fmla="*/ 12242242 w 12242242"/>
              <a:gd name="connsiteY1-34" fmla="*/ 0 h 3676589"/>
              <a:gd name="connsiteX2-35" fmla="*/ 12232194 w 12242242"/>
              <a:gd name="connsiteY2-36" fmla="*/ 3676589 h 3676589"/>
              <a:gd name="connsiteX3-37" fmla="*/ 0 w 12242242"/>
              <a:gd name="connsiteY3-38" fmla="*/ 3649850 h 3676589"/>
              <a:gd name="connsiteX4-39" fmla="*/ 5924100 w 12242242"/>
              <a:gd name="connsiteY4-40" fmla="*/ 123986 h 3676589"/>
              <a:gd name="connsiteX0-41" fmla="*/ 5984391 w 12302533"/>
              <a:gd name="connsiteY0-42" fmla="*/ 123986 h 3694741"/>
              <a:gd name="connsiteX1-43" fmla="*/ 12302533 w 12302533"/>
              <a:gd name="connsiteY1-44" fmla="*/ 0 h 3694741"/>
              <a:gd name="connsiteX2-45" fmla="*/ 12292485 w 12302533"/>
              <a:gd name="connsiteY2-46" fmla="*/ 3676589 h 3694741"/>
              <a:gd name="connsiteX3-47" fmla="*/ 0 w 12302533"/>
              <a:gd name="connsiteY3-48" fmla="*/ 3694741 h 3694741"/>
              <a:gd name="connsiteX4-49" fmla="*/ 5984391 w 12302533"/>
              <a:gd name="connsiteY4-50" fmla="*/ 123986 h 3694741"/>
              <a:gd name="connsiteX0-51" fmla="*/ 5984391 w 12313027"/>
              <a:gd name="connsiteY0-52" fmla="*/ 123986 h 3703524"/>
              <a:gd name="connsiteX1-53" fmla="*/ 12302533 w 12313027"/>
              <a:gd name="connsiteY1-54" fmla="*/ 0 h 3703524"/>
              <a:gd name="connsiteX2-55" fmla="*/ 12312582 w 12313027"/>
              <a:gd name="connsiteY2-56" fmla="*/ 3703524 h 3703524"/>
              <a:gd name="connsiteX3-57" fmla="*/ 0 w 12313027"/>
              <a:gd name="connsiteY3-58" fmla="*/ 3694741 h 3703524"/>
              <a:gd name="connsiteX4-59" fmla="*/ 5984391 w 12313027"/>
              <a:gd name="connsiteY4-60" fmla="*/ 123986 h 370352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313027" h="3703524">
                <a:moveTo>
                  <a:pt x="5984391" y="123986"/>
                </a:moveTo>
                <a:lnTo>
                  <a:pt x="12302533" y="0"/>
                </a:lnTo>
                <a:cubicBezTo>
                  <a:pt x="12299184" y="1225530"/>
                  <a:pt x="12315931" y="2477994"/>
                  <a:pt x="12312582" y="3703524"/>
                </a:cubicBezTo>
                <a:lnTo>
                  <a:pt x="0" y="3694741"/>
                </a:lnTo>
                <a:lnTo>
                  <a:pt x="5984391" y="123986"/>
                </a:lnTo>
                <a:close/>
              </a:path>
            </a:pathLst>
          </a:custGeom>
          <a:gradFill>
            <a:gsLst>
              <a:gs pos="100000">
                <a:srgbClr val="00587A"/>
              </a:gs>
              <a:gs pos="0">
                <a:srgbClr val="00587A">
                  <a:alpha val="77000"/>
                </a:srgbClr>
              </a:gs>
            </a:gsLst>
            <a:lin ang="5400000" scaled="1"/>
          </a:gradFill>
          <a:ln>
            <a:noFill/>
          </a:ln>
          <a:effectLst>
            <a:outerShdw blurRad="50800" dist="38100" dir="10800000" algn="r"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rgbClr val="E7E7DE"/>
              </a:solidFill>
              <a:latin typeface="AngsanaUPC" panose="02020603050405020304" pitchFamily="18" charset="-34"/>
              <a:cs typeface="AngsanaUPC" panose="02020603050405020304" pitchFamily="18" charset="-34"/>
            </a:endParaRPr>
          </a:p>
        </p:txBody>
      </p:sp>
      <p:grpSp>
        <p:nvGrpSpPr>
          <p:cNvPr id="125" name="组合 124"/>
          <p:cNvGrpSpPr/>
          <p:nvPr/>
        </p:nvGrpSpPr>
        <p:grpSpPr>
          <a:xfrm>
            <a:off x="5863526" y="2914327"/>
            <a:ext cx="6142495" cy="327293"/>
            <a:chOff x="5858359" y="3749755"/>
            <a:chExt cx="6142495" cy="449481"/>
          </a:xfrm>
          <a:effectLst>
            <a:outerShdw blurRad="50800" dist="38100" dir="2700000" algn="tl" rotWithShape="0">
              <a:prstClr val="black">
                <a:alpha val="40000"/>
              </a:prstClr>
            </a:outerShdw>
          </a:effectLst>
        </p:grpSpPr>
        <p:cxnSp>
          <p:nvCxnSpPr>
            <p:cNvPr id="68" name="直接连接符 67"/>
            <p:cNvCxnSpPr/>
            <p:nvPr/>
          </p:nvCxnSpPr>
          <p:spPr>
            <a:xfrm>
              <a:off x="5858359" y="3905031"/>
              <a:ext cx="0" cy="138929"/>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6001208" y="3905031"/>
              <a:ext cx="0" cy="138929"/>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6144057" y="3905031"/>
              <a:ext cx="0" cy="138929"/>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6286906" y="3910347"/>
              <a:ext cx="0" cy="128297"/>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6429755" y="3830873"/>
              <a:ext cx="0" cy="287244"/>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6572604" y="3830873"/>
              <a:ext cx="0" cy="287244"/>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6715453" y="3806088"/>
              <a:ext cx="0" cy="336814"/>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6858302" y="3749755"/>
              <a:ext cx="0" cy="449481"/>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7001151" y="3749755"/>
              <a:ext cx="0" cy="449481"/>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7144000" y="3749755"/>
              <a:ext cx="0" cy="449481"/>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7286849" y="3749755"/>
              <a:ext cx="0" cy="449481"/>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7429698" y="3830873"/>
              <a:ext cx="0" cy="287244"/>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7572547" y="3830873"/>
              <a:ext cx="0" cy="287244"/>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7715396" y="3830873"/>
              <a:ext cx="0" cy="287244"/>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8143943" y="3905031"/>
              <a:ext cx="0" cy="138929"/>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7858245" y="3923974"/>
              <a:ext cx="0" cy="101042"/>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8286792" y="3915255"/>
              <a:ext cx="0" cy="118480"/>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8572490" y="3830873"/>
              <a:ext cx="0" cy="287244"/>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a:off x="8001094" y="3905031"/>
              <a:ext cx="0" cy="138929"/>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a:off x="8715339" y="3830873"/>
              <a:ext cx="0" cy="287244"/>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a:off x="8858188" y="3749755"/>
              <a:ext cx="0" cy="449481"/>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8429641" y="3806088"/>
              <a:ext cx="0" cy="336814"/>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9143886" y="3749755"/>
              <a:ext cx="0" cy="449481"/>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9286735" y="3855613"/>
              <a:ext cx="0" cy="237765"/>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9001037" y="3749755"/>
              <a:ext cx="0" cy="449481"/>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9572433" y="3830873"/>
              <a:ext cx="0" cy="287244"/>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9858131" y="3905031"/>
              <a:ext cx="0" cy="138929"/>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9429584" y="3835097"/>
              <a:ext cx="0" cy="278796"/>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10143829" y="3923974"/>
              <a:ext cx="0" cy="101042"/>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10286678" y="3830873"/>
              <a:ext cx="0" cy="287244"/>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9715282" y="3886295"/>
              <a:ext cx="0" cy="176401"/>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10429527" y="3830873"/>
              <a:ext cx="0" cy="287244"/>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10572376" y="3830873"/>
              <a:ext cx="0" cy="287244"/>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10000980" y="3905031"/>
              <a:ext cx="0" cy="138929"/>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10858074" y="3749755"/>
              <a:ext cx="0" cy="449481"/>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a:off x="11000923" y="3749755"/>
              <a:ext cx="0" cy="449481"/>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a:off x="10715225" y="3852011"/>
              <a:ext cx="0" cy="244968"/>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11143772" y="3749755"/>
              <a:ext cx="0" cy="449481"/>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11572319" y="3910347"/>
              <a:ext cx="0" cy="128297"/>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11286621" y="3749755"/>
              <a:ext cx="0" cy="449481"/>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a:off x="11715168" y="3886295"/>
              <a:ext cx="0" cy="176401"/>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a:off x="11858017" y="3905031"/>
              <a:ext cx="0" cy="138929"/>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11429470" y="3852011"/>
              <a:ext cx="0" cy="244968"/>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a:off x="12000854" y="3905031"/>
              <a:ext cx="0" cy="138929"/>
            </a:xfrm>
            <a:prstGeom prst="line">
              <a:avLst/>
            </a:prstGeom>
            <a:ln w="28575" cap="rnd">
              <a:solidFill>
                <a:srgbClr val="E7E7DE"/>
              </a:solidFill>
            </a:ln>
          </p:spPr>
          <p:style>
            <a:lnRef idx="1">
              <a:schemeClr val="accent1"/>
            </a:lnRef>
            <a:fillRef idx="0">
              <a:schemeClr val="accent1"/>
            </a:fillRef>
            <a:effectRef idx="0">
              <a:schemeClr val="accent1"/>
            </a:effectRef>
            <a:fontRef idx="minor">
              <a:schemeClr val="tx1"/>
            </a:fontRef>
          </p:style>
        </p:cxnSp>
      </p:grpSp>
      <p:sp>
        <p:nvSpPr>
          <p:cNvPr id="126" name="文本框 125"/>
          <p:cNvSpPr txBox="1"/>
          <p:nvPr/>
        </p:nvSpPr>
        <p:spPr>
          <a:xfrm>
            <a:off x="2816009" y="3241814"/>
            <a:ext cx="9522079" cy="70675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altLang="zh-CN" sz="20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Enterprise organizational reform and stability management</a:t>
            </a:r>
            <a:r>
              <a:rPr lang="en-US" altLang="zh-CN" sz="40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   </a:t>
            </a:r>
            <a:endParaRPr lang="en-US" altLang="zh-CN" sz="40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27" name="矩形 126"/>
          <p:cNvSpPr/>
          <p:nvPr/>
        </p:nvSpPr>
        <p:spPr>
          <a:xfrm>
            <a:off x="6773829" y="4061620"/>
            <a:ext cx="3879850" cy="306705"/>
          </a:xfrm>
          <a:prstGeom prst="rect">
            <a:avLst/>
          </a:prstGeom>
          <a:effectLst>
            <a:outerShdw blurRad="50800" dist="38100" dir="2700000" algn="tl" rotWithShape="0">
              <a:prstClr val="black">
                <a:alpha val="40000"/>
              </a:prstClr>
            </a:outerShdw>
          </a:effectLst>
        </p:spPr>
        <p:txBody>
          <a:bodyPr wrap="none">
            <a:spAutoFit/>
          </a:bodyPr>
          <a:lstStyle/>
          <a:p>
            <a:pPr algn="ctr"/>
            <a:r>
              <a:rPr lang="en-US" altLang="zh-CN" sz="14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sym typeface="+mn-ea"/>
              </a:rPr>
              <a:t> About  the </a:t>
            </a:r>
            <a:r>
              <a:rPr lang="zh-CN" altLang="en-US" sz="14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Banu Tripe Hotpot Co., Ltd</a:t>
            </a:r>
            <a:r>
              <a:rPr lang="en-US" altLang="zh-CN" sz="14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   </a:t>
            </a:r>
            <a:endParaRPr lang="en-US" altLang="zh-CN" sz="14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33" name="文本框 132"/>
          <p:cNvSpPr txBox="1"/>
          <p:nvPr/>
        </p:nvSpPr>
        <p:spPr>
          <a:xfrm>
            <a:off x="8577527" y="4973850"/>
            <a:ext cx="2508218" cy="398780"/>
          </a:xfrm>
          <a:prstGeom prst="rect">
            <a:avLst/>
          </a:prstGeom>
          <a:noFill/>
          <a:ln>
            <a:solidFill>
              <a:srgbClr val="E7E7DE"/>
            </a:solidFill>
          </a:ln>
          <a:effectLst>
            <a:outerShdw blurRad="50800" dist="38100" dir="2700000" algn="tl" rotWithShape="0">
              <a:prstClr val="black">
                <a:alpha val="40000"/>
              </a:prstClr>
            </a:outerShdw>
          </a:effectLst>
        </p:spPr>
        <p:txBody>
          <a:bodyPr wrap="square" rtlCol="0">
            <a:spAutoFit/>
          </a:bodyPr>
          <a:lstStyle/>
          <a:p>
            <a:pPr algn="ctr"/>
            <a:r>
              <a:rPr lang="en-US" altLang="zh-CN" sz="2000"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Mrs Jia</a:t>
            </a:r>
            <a:r>
              <a:rPr lang="en-US" altLang="zh-CN" sz="2000"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oxiu Liu</a:t>
            </a:r>
            <a:endParaRPr lang="en-US" altLang="zh-CN" sz="2000"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34" name="流程图: 数据 6"/>
          <p:cNvSpPr/>
          <p:nvPr/>
        </p:nvSpPr>
        <p:spPr>
          <a:xfrm flipV="1">
            <a:off x="0" y="-15775"/>
            <a:ext cx="4460756" cy="6873773"/>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1" fmla="*/ 0 w 13776"/>
              <a:gd name="connsiteY0-2" fmla="*/ 10000 h 10000"/>
              <a:gd name="connsiteX1-3" fmla="*/ 2000 w 13776"/>
              <a:gd name="connsiteY1-4" fmla="*/ 0 h 10000"/>
              <a:gd name="connsiteX2-5" fmla="*/ 13776 w 13776"/>
              <a:gd name="connsiteY2-6" fmla="*/ 0 h 10000"/>
              <a:gd name="connsiteX3-7" fmla="*/ 8000 w 13776"/>
              <a:gd name="connsiteY3-8" fmla="*/ 10000 h 10000"/>
              <a:gd name="connsiteX4-9" fmla="*/ 0 w 13776"/>
              <a:gd name="connsiteY4-10" fmla="*/ 10000 h 10000"/>
              <a:gd name="connsiteX0-11" fmla="*/ 0 w 13776"/>
              <a:gd name="connsiteY0-12" fmla="*/ 10000 h 10000"/>
              <a:gd name="connsiteX1-13" fmla="*/ 5497 w 13776"/>
              <a:gd name="connsiteY1-14" fmla="*/ 0 h 10000"/>
              <a:gd name="connsiteX2-15" fmla="*/ 13776 w 13776"/>
              <a:gd name="connsiteY2-16" fmla="*/ 0 h 10000"/>
              <a:gd name="connsiteX3-17" fmla="*/ 8000 w 13776"/>
              <a:gd name="connsiteY3-18" fmla="*/ 10000 h 10000"/>
              <a:gd name="connsiteX4-19" fmla="*/ 0 w 13776"/>
              <a:gd name="connsiteY4-20" fmla="*/ 10000 h 10000"/>
              <a:gd name="connsiteX0-21" fmla="*/ 0 w 13776"/>
              <a:gd name="connsiteY0-22" fmla="*/ 10000 h 10000"/>
              <a:gd name="connsiteX1-23" fmla="*/ 2775 w 13776"/>
              <a:gd name="connsiteY1-24" fmla="*/ 0 h 10000"/>
              <a:gd name="connsiteX2-25" fmla="*/ 13776 w 13776"/>
              <a:gd name="connsiteY2-26" fmla="*/ 0 h 10000"/>
              <a:gd name="connsiteX3-27" fmla="*/ 8000 w 13776"/>
              <a:gd name="connsiteY3-28" fmla="*/ 10000 h 10000"/>
              <a:gd name="connsiteX4-29" fmla="*/ 0 w 13776"/>
              <a:gd name="connsiteY4-30" fmla="*/ 10000 h 10000"/>
              <a:gd name="connsiteX0-31" fmla="*/ 0 w 13776"/>
              <a:gd name="connsiteY0-32" fmla="*/ 10000 h 10000"/>
              <a:gd name="connsiteX1-33" fmla="*/ 9 w 13776"/>
              <a:gd name="connsiteY1-34" fmla="*/ 0 h 10000"/>
              <a:gd name="connsiteX2-35" fmla="*/ 13776 w 13776"/>
              <a:gd name="connsiteY2-36" fmla="*/ 0 h 10000"/>
              <a:gd name="connsiteX3-37" fmla="*/ 8000 w 13776"/>
              <a:gd name="connsiteY3-38" fmla="*/ 10000 h 10000"/>
              <a:gd name="connsiteX4-39" fmla="*/ 0 w 13776"/>
              <a:gd name="connsiteY4-40" fmla="*/ 10000 h 10000"/>
              <a:gd name="connsiteX0-41" fmla="*/ 0 w 13776"/>
              <a:gd name="connsiteY0-42" fmla="*/ 10000 h 10023"/>
              <a:gd name="connsiteX1-43" fmla="*/ 9 w 13776"/>
              <a:gd name="connsiteY1-44" fmla="*/ 0 h 10023"/>
              <a:gd name="connsiteX2-45" fmla="*/ 13776 w 13776"/>
              <a:gd name="connsiteY2-46" fmla="*/ 0 h 10023"/>
              <a:gd name="connsiteX3-47" fmla="*/ 5147 w 13776"/>
              <a:gd name="connsiteY3-48" fmla="*/ 10023 h 10023"/>
              <a:gd name="connsiteX4-49" fmla="*/ 0 w 13776"/>
              <a:gd name="connsiteY4-50" fmla="*/ 10000 h 10023"/>
              <a:gd name="connsiteX0-51" fmla="*/ 0 w 12635"/>
              <a:gd name="connsiteY0-52" fmla="*/ 10000 h 10023"/>
              <a:gd name="connsiteX1-53" fmla="*/ 9 w 12635"/>
              <a:gd name="connsiteY1-54" fmla="*/ 0 h 10023"/>
              <a:gd name="connsiteX2-55" fmla="*/ 12635 w 12635"/>
              <a:gd name="connsiteY2-56" fmla="*/ 0 h 10023"/>
              <a:gd name="connsiteX3-57" fmla="*/ 5147 w 12635"/>
              <a:gd name="connsiteY3-58" fmla="*/ 10023 h 10023"/>
              <a:gd name="connsiteX4-59" fmla="*/ 0 w 12635"/>
              <a:gd name="connsiteY4-60" fmla="*/ 10000 h 100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635" h="10023">
                <a:moveTo>
                  <a:pt x="0" y="10000"/>
                </a:moveTo>
                <a:cubicBezTo>
                  <a:pt x="3" y="6667"/>
                  <a:pt x="6" y="3333"/>
                  <a:pt x="9" y="0"/>
                </a:cubicBezTo>
                <a:lnTo>
                  <a:pt x="12635" y="0"/>
                </a:lnTo>
                <a:lnTo>
                  <a:pt x="5147" y="10023"/>
                </a:lnTo>
                <a:lnTo>
                  <a:pt x="0" y="10000"/>
                </a:lnTo>
                <a:close/>
              </a:path>
            </a:pathLst>
          </a:custGeom>
          <a:solidFill>
            <a:srgbClr val="0F3057">
              <a:alpha val="80000"/>
            </a:srgb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6" name="矩形 5"/>
          <p:cNvSpPr/>
          <p:nvPr/>
        </p:nvSpPr>
        <p:spPr>
          <a:xfrm>
            <a:off x="-221030" y="0"/>
            <a:ext cx="12192000" cy="6858000"/>
          </a:xfrm>
          <a:prstGeom prst="rect">
            <a:avLst/>
          </a:prstGeom>
          <a:solidFill>
            <a:srgbClr val="E7E7DE">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6"/>
          <p:cNvSpPr/>
          <p:nvPr/>
        </p:nvSpPr>
        <p:spPr>
          <a:xfrm>
            <a:off x="4033895" y="520862"/>
            <a:ext cx="4107599" cy="923330"/>
          </a:xfrm>
          <a:prstGeom prst="rect">
            <a:avLst/>
          </a:prstGeom>
          <a:effectLst>
            <a:outerShdw blurRad="50800" dist="38100" dir="2700000" algn="tl" rotWithShape="0">
              <a:prstClr val="black">
                <a:alpha val="40000"/>
              </a:prstClr>
            </a:outerShdw>
          </a:effectLst>
        </p:spPr>
        <p:txBody>
          <a:bodyPr wrap="none">
            <a:spAutoFit/>
          </a:bodyPr>
          <a:lstStyle/>
          <a:p>
            <a:pPr algn="ctr"/>
            <a:r>
              <a:rPr lang="en-US" altLang="zh-CN" sz="5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CONTENTS</a:t>
            </a:r>
            <a:endParaRPr lang="zh-CN" altLang="en-US" sz="1028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9" name="直接连接符 8"/>
          <p:cNvCxnSpPr/>
          <p:nvPr/>
        </p:nvCxnSpPr>
        <p:spPr>
          <a:xfrm>
            <a:off x="4724400" y="1472339"/>
            <a:ext cx="2743200" cy="0"/>
          </a:xfrm>
          <a:prstGeom prst="line">
            <a:avLst/>
          </a:prstGeom>
          <a:ln w="25400" cap="rnd">
            <a:solidFill>
              <a:srgbClr val="0F3057"/>
            </a:solidFill>
          </a:ln>
          <a:effectLst>
            <a:outerShdw blurRad="50800" dist="38100" dir="2700000" algn="tl" rotWithShape="0">
              <a:prstClr val="black">
                <a:alpha val="40000"/>
              </a:prstClr>
            </a:outerShdw>
          </a:effectLst>
        </p:spPr>
        <p:style>
          <a:lnRef idx="3">
            <a:schemeClr val="accent1"/>
          </a:lnRef>
          <a:fillRef idx="0">
            <a:schemeClr val="accent1"/>
          </a:fillRef>
          <a:effectRef idx="2">
            <a:schemeClr val="accent1"/>
          </a:effectRef>
          <a:fontRef idx="minor">
            <a:schemeClr val="tx1"/>
          </a:fontRef>
        </p:style>
      </p:cxnSp>
      <p:sp>
        <p:nvSpPr>
          <p:cNvPr id="20" name="等腰三角形 19"/>
          <p:cNvSpPr/>
          <p:nvPr/>
        </p:nvSpPr>
        <p:spPr>
          <a:xfrm flipV="1">
            <a:off x="5922380" y="1472339"/>
            <a:ext cx="347240" cy="93804"/>
          </a:xfrm>
          <a:prstGeom prst="triangle">
            <a:avLst/>
          </a:prstGeom>
          <a:solidFill>
            <a:srgbClr val="0F305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1716438" y="2676019"/>
            <a:ext cx="8759124" cy="1696472"/>
            <a:chOff x="1828799" y="3392488"/>
            <a:chExt cx="8759124" cy="1696472"/>
          </a:xfrm>
        </p:grpSpPr>
        <p:sp>
          <p:nvSpPr>
            <p:cNvPr id="11" name="流程图: 接点 10"/>
            <p:cNvSpPr/>
            <p:nvPr/>
          </p:nvSpPr>
          <p:spPr>
            <a:xfrm>
              <a:off x="1828799" y="3392488"/>
              <a:ext cx="1720313" cy="1659960"/>
            </a:xfrm>
            <a:prstGeom prst="flowChartConnector">
              <a:avLst/>
            </a:prstGeom>
            <a:solidFill>
              <a:srgbClr val="0058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流程图: 接点 12"/>
            <p:cNvSpPr/>
            <p:nvPr/>
          </p:nvSpPr>
          <p:spPr>
            <a:xfrm>
              <a:off x="4175069" y="3429000"/>
              <a:ext cx="1720313" cy="1659960"/>
            </a:xfrm>
            <a:prstGeom prst="flowChartConnector">
              <a:avLst/>
            </a:prstGeom>
            <a:solidFill>
              <a:srgbClr val="0088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流程图: 接点 13"/>
            <p:cNvSpPr/>
            <p:nvPr/>
          </p:nvSpPr>
          <p:spPr>
            <a:xfrm>
              <a:off x="6521339" y="3414915"/>
              <a:ext cx="1720313" cy="1659960"/>
            </a:xfrm>
            <a:prstGeom prst="flowChartConnector">
              <a:avLst/>
            </a:prstGeom>
            <a:solidFill>
              <a:srgbClr val="006B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流程图: 接点 14"/>
            <p:cNvSpPr/>
            <p:nvPr/>
          </p:nvSpPr>
          <p:spPr>
            <a:xfrm>
              <a:off x="8867610" y="3414915"/>
              <a:ext cx="1720313" cy="1659960"/>
            </a:xfrm>
            <a:prstGeom prst="flowChartConnector">
              <a:avLst/>
            </a:prstGeom>
            <a:solidFill>
              <a:srgbClr val="009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形 16" descr="研究"/>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05807" y="3801780"/>
              <a:ext cx="914400" cy="914400"/>
            </a:xfrm>
            <a:prstGeom prst="rect">
              <a:avLst/>
            </a:prstGeom>
          </p:spPr>
        </p:pic>
        <p:pic>
          <p:nvPicPr>
            <p:cNvPr id="19" name="图形 18" descr="条形图演示文稿"/>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66835" y="3801780"/>
              <a:ext cx="914400" cy="914400"/>
            </a:xfrm>
            <a:prstGeom prst="rect">
              <a:avLst/>
            </a:prstGeom>
          </p:spPr>
        </p:pic>
        <p:pic>
          <p:nvPicPr>
            <p:cNvPr id="22" name="图形 21" descr="教室"/>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924296" y="3771286"/>
              <a:ext cx="914400" cy="914400"/>
            </a:xfrm>
            <a:prstGeom prst="rect">
              <a:avLst/>
            </a:prstGeom>
          </p:spPr>
        </p:pic>
        <p:pic>
          <p:nvPicPr>
            <p:cNvPr id="24" name="图形 23" descr="连接"/>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270566" y="3801780"/>
              <a:ext cx="914400" cy="914400"/>
            </a:xfrm>
            <a:prstGeom prst="rect">
              <a:avLst/>
            </a:prstGeom>
          </p:spPr>
        </p:pic>
      </p:grpSp>
      <p:sp>
        <p:nvSpPr>
          <p:cNvPr id="26" name="文本框 25"/>
          <p:cNvSpPr txBox="1"/>
          <p:nvPr/>
        </p:nvSpPr>
        <p:spPr>
          <a:xfrm>
            <a:off x="1284340" y="4403770"/>
            <a:ext cx="2013009"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altLang="zh-CN" sz="2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overview</a:t>
            </a:r>
            <a:endParaRPr lang="zh-CN" altLang="en-US" sz="2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27" name="矩形 26"/>
          <p:cNvSpPr/>
          <p:nvPr/>
        </p:nvSpPr>
        <p:spPr>
          <a:xfrm>
            <a:off x="3953426" y="4347254"/>
            <a:ext cx="1902187" cy="461665"/>
          </a:xfrm>
          <a:prstGeom prst="rect">
            <a:avLst/>
          </a:prstGeom>
          <a:effectLst>
            <a:outerShdw blurRad="50800" dist="38100" dir="2700000" algn="tl" rotWithShape="0">
              <a:prstClr val="black">
                <a:alpha val="40000"/>
              </a:prstClr>
            </a:outerShdw>
          </a:effectLst>
        </p:spPr>
        <p:txBody>
          <a:bodyPr wrap="none">
            <a:spAutoFit/>
          </a:bodyPr>
          <a:lstStyle/>
          <a:p>
            <a:r>
              <a:rPr lang="zh-CN" altLang="en-US" sz="2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summarize</a:t>
            </a:r>
            <a:endParaRPr lang="zh-CN" altLang="en-US" sz="2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28" name="矩形 27"/>
          <p:cNvSpPr/>
          <p:nvPr/>
        </p:nvSpPr>
        <p:spPr>
          <a:xfrm>
            <a:off x="6511170" y="4342472"/>
            <a:ext cx="1515928" cy="461665"/>
          </a:xfrm>
          <a:prstGeom prst="rect">
            <a:avLst/>
          </a:prstGeom>
          <a:effectLst>
            <a:outerShdw blurRad="50800" dist="38100" dir="2700000" algn="tl" rotWithShape="0">
              <a:prstClr val="black">
                <a:alpha val="40000"/>
              </a:prstClr>
            </a:outerShdw>
          </a:effectLst>
        </p:spPr>
        <p:txBody>
          <a:bodyPr wrap="none">
            <a:spAutoFit/>
          </a:bodyPr>
          <a:lstStyle/>
          <a:p>
            <a:r>
              <a:rPr lang="en-US" altLang="zh-CN" sz="2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program</a:t>
            </a:r>
            <a:endParaRPr lang="zh-CN" altLang="en-US" sz="2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29" name="矩形 28"/>
          <p:cNvSpPr/>
          <p:nvPr/>
        </p:nvSpPr>
        <p:spPr>
          <a:xfrm>
            <a:off x="8648948" y="4347253"/>
            <a:ext cx="1974195" cy="461665"/>
          </a:xfrm>
          <a:prstGeom prst="rect">
            <a:avLst/>
          </a:prstGeom>
          <a:effectLst>
            <a:outerShdw blurRad="50800" dist="38100" dir="2700000" algn="tl" rotWithShape="0">
              <a:prstClr val="black">
                <a:alpha val="40000"/>
              </a:prstClr>
            </a:outerShdw>
          </a:effectLst>
        </p:spPr>
        <p:txBody>
          <a:bodyPr wrap="none">
            <a:spAutoFit/>
          </a:bodyPr>
          <a:lstStyle/>
          <a:p>
            <a:pPr algn="ctr"/>
            <a:r>
              <a:rPr lang="en-US" altLang="zh-CN" sz="2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expectation</a:t>
            </a:r>
            <a:endParaRPr lang="zh-CN" altLang="en-US" sz="2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2" name="矩形 1"/>
          <p:cNvSpPr/>
          <p:nvPr/>
        </p:nvSpPr>
        <p:spPr>
          <a:xfrm>
            <a:off x="1139825" y="4933950"/>
            <a:ext cx="2296795" cy="583565"/>
          </a:xfrm>
          <a:prstGeom prst="rect">
            <a:avLst/>
          </a:prstGeom>
        </p:spPr>
        <p:txBody>
          <a:bodyPr wrap="square">
            <a:spAutoFit/>
          </a:bodyPr>
          <a:lstStyle/>
          <a:p>
            <a:pPr algn="ctr"/>
            <a:r>
              <a:rPr lang="en-US" altLang="zh-CN" sz="1600" dirty="0">
                <a:solidFill>
                  <a:schemeClr val="bg1">
                    <a:lumMod val="50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sym typeface="+mn-ea"/>
              </a:rPr>
              <a:t>Major organizational changes flowchart</a:t>
            </a:r>
            <a:endParaRPr lang="en-US" altLang="zh-CN" sz="1600" dirty="0">
              <a:solidFill>
                <a:schemeClr val="bg1">
                  <a:lumMod val="50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sym typeface="+mn-ea"/>
            </a:endParaRPr>
          </a:p>
        </p:txBody>
      </p:sp>
      <p:sp>
        <p:nvSpPr>
          <p:cNvPr id="21" name="矩形 20"/>
          <p:cNvSpPr/>
          <p:nvPr/>
        </p:nvSpPr>
        <p:spPr>
          <a:xfrm>
            <a:off x="4033895" y="4933987"/>
            <a:ext cx="1675135" cy="829945"/>
          </a:xfrm>
          <a:prstGeom prst="rect">
            <a:avLst/>
          </a:prstGeom>
        </p:spPr>
        <p:txBody>
          <a:bodyPr wrap="square">
            <a:spAutoFit/>
          </a:bodyPr>
          <a:lstStyle/>
          <a:p>
            <a:pPr algn="ctr"/>
            <a:r>
              <a:rPr lang="en-US" altLang="zh-CN" sz="16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sym typeface="+mn-ea"/>
              </a:rPr>
              <a:t>Summarize past strengths and weaknesses</a:t>
            </a:r>
            <a:endParaRPr lang="en-US" altLang="zh-CN" sz="1600"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rial" panose="020B0604020202020204" pitchFamily="34" charset="0"/>
            </a:endParaRPr>
          </a:p>
        </p:txBody>
      </p:sp>
      <p:sp>
        <p:nvSpPr>
          <p:cNvPr id="23" name="矩形 22"/>
          <p:cNvSpPr/>
          <p:nvPr/>
        </p:nvSpPr>
        <p:spPr>
          <a:xfrm>
            <a:off x="6479049" y="4933987"/>
            <a:ext cx="1675135" cy="1076325"/>
          </a:xfrm>
          <a:prstGeom prst="rect">
            <a:avLst/>
          </a:prstGeom>
        </p:spPr>
        <p:txBody>
          <a:bodyPr wrap="square">
            <a:spAutoFit/>
          </a:bodyPr>
          <a:lstStyle/>
          <a:p>
            <a:pPr algn="ctr"/>
            <a:r>
              <a:rPr lang="en-US" altLang="zh-CN" sz="1600"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rial" panose="020B0604020202020204" pitchFamily="34" charset="0"/>
              </a:rPr>
              <a:t>Methods and effects of organizational change</a:t>
            </a:r>
            <a:endParaRPr lang="en-US" altLang="zh-CN" sz="1600"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rial" panose="020B0604020202020204" pitchFamily="34" charset="0"/>
            </a:endParaRPr>
          </a:p>
        </p:txBody>
      </p:sp>
      <p:sp>
        <p:nvSpPr>
          <p:cNvPr id="30" name="矩形 29"/>
          <p:cNvSpPr/>
          <p:nvPr/>
        </p:nvSpPr>
        <p:spPr>
          <a:xfrm>
            <a:off x="8800427" y="4865407"/>
            <a:ext cx="1675135" cy="1076325"/>
          </a:xfrm>
          <a:prstGeom prst="rect">
            <a:avLst/>
          </a:prstGeom>
        </p:spPr>
        <p:txBody>
          <a:bodyPr wrap="square">
            <a:spAutoFit/>
          </a:bodyPr>
          <a:lstStyle/>
          <a:p>
            <a:pPr algn="ctr"/>
            <a:r>
              <a:rPr lang="en-US" altLang="zh-CN" sz="1600"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rial" panose="020B0604020202020204" pitchFamily="34" charset="0"/>
              </a:rPr>
              <a:t>Stability management and development planning</a:t>
            </a:r>
            <a:endParaRPr lang="en-US" altLang="zh-CN" sz="1600"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rial" panose="020B0604020202020204" pitchFamily="34"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t="-9000" b="-9000"/>
          </a:stretch>
        </a:blipFill>
        <a:effectLst/>
      </p:bgPr>
    </p:bg>
    <p:spTree>
      <p:nvGrpSpPr>
        <p:cNvPr id="1" name=""/>
        <p:cNvGrpSpPr/>
        <p:nvPr/>
      </p:nvGrpSpPr>
      <p:grpSpPr>
        <a:xfrm>
          <a:off x="0" y="0"/>
          <a:ext cx="0" cy="0"/>
          <a:chOff x="0" y="0"/>
          <a:chExt cx="0" cy="0"/>
        </a:xfrm>
      </p:grpSpPr>
      <p:sp>
        <p:nvSpPr>
          <p:cNvPr id="9" name="矩形 8"/>
          <p:cNvSpPr/>
          <p:nvPr/>
        </p:nvSpPr>
        <p:spPr>
          <a:xfrm rot="16200000">
            <a:off x="-509658" y="2104541"/>
            <a:ext cx="6857999" cy="2648917"/>
          </a:xfrm>
          <a:prstGeom prst="rect">
            <a:avLst/>
          </a:prstGeom>
          <a:solidFill>
            <a:srgbClr val="0F3057">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7"/>
          <p:cNvSpPr/>
          <p:nvPr/>
        </p:nvSpPr>
        <p:spPr>
          <a:xfrm>
            <a:off x="0" y="2051821"/>
            <a:ext cx="12202160" cy="2408213"/>
          </a:xfrm>
          <a:custGeom>
            <a:avLst/>
            <a:gdLst>
              <a:gd name="connsiteX0" fmla="*/ 0 w 12192000"/>
              <a:gd name="connsiteY0" fmla="*/ 0 h 3029918"/>
              <a:gd name="connsiteX1" fmla="*/ 12192000 w 12192000"/>
              <a:gd name="connsiteY1" fmla="*/ 0 h 3029918"/>
              <a:gd name="connsiteX2" fmla="*/ 12192000 w 12192000"/>
              <a:gd name="connsiteY2" fmla="*/ 3029918 h 3029918"/>
              <a:gd name="connsiteX3" fmla="*/ 0 w 12192000"/>
              <a:gd name="connsiteY3" fmla="*/ 3029918 h 3029918"/>
              <a:gd name="connsiteX4" fmla="*/ 0 w 12192000"/>
              <a:gd name="connsiteY4" fmla="*/ 0 h 3029918"/>
              <a:gd name="connsiteX0-1" fmla="*/ 4463512 w 12192000"/>
              <a:gd name="connsiteY0-2" fmla="*/ 0 h 3045416"/>
              <a:gd name="connsiteX1-3" fmla="*/ 12192000 w 12192000"/>
              <a:gd name="connsiteY1-4" fmla="*/ 15498 h 3045416"/>
              <a:gd name="connsiteX2-5" fmla="*/ 12192000 w 12192000"/>
              <a:gd name="connsiteY2-6" fmla="*/ 3045416 h 3045416"/>
              <a:gd name="connsiteX3-7" fmla="*/ 0 w 12192000"/>
              <a:gd name="connsiteY3-8" fmla="*/ 3045416 h 3045416"/>
              <a:gd name="connsiteX4-9" fmla="*/ 4463512 w 12192000"/>
              <a:gd name="connsiteY4-10" fmla="*/ 0 h 3045416"/>
              <a:gd name="connsiteX0-11" fmla="*/ 4277532 w 12192000"/>
              <a:gd name="connsiteY0-12" fmla="*/ 0 h 3045416"/>
              <a:gd name="connsiteX1-13" fmla="*/ 12192000 w 12192000"/>
              <a:gd name="connsiteY1-14" fmla="*/ 15498 h 3045416"/>
              <a:gd name="connsiteX2-15" fmla="*/ 12192000 w 12192000"/>
              <a:gd name="connsiteY2-16" fmla="*/ 3045416 h 3045416"/>
              <a:gd name="connsiteX3-17" fmla="*/ 0 w 12192000"/>
              <a:gd name="connsiteY3-18" fmla="*/ 3045416 h 3045416"/>
              <a:gd name="connsiteX4-19" fmla="*/ 4277532 w 12192000"/>
              <a:gd name="connsiteY4-20" fmla="*/ 0 h 3045416"/>
              <a:gd name="connsiteX0-21" fmla="*/ 4231037 w 12192000"/>
              <a:gd name="connsiteY0-22" fmla="*/ 0 h 3030227"/>
              <a:gd name="connsiteX1-23" fmla="*/ 12192000 w 12192000"/>
              <a:gd name="connsiteY1-24" fmla="*/ 309 h 3030227"/>
              <a:gd name="connsiteX2-25" fmla="*/ 12192000 w 12192000"/>
              <a:gd name="connsiteY2-26" fmla="*/ 3030227 h 3030227"/>
              <a:gd name="connsiteX3-27" fmla="*/ 0 w 12192000"/>
              <a:gd name="connsiteY3-28" fmla="*/ 3030227 h 3030227"/>
              <a:gd name="connsiteX4-29" fmla="*/ 4231037 w 12192000"/>
              <a:gd name="connsiteY4-30" fmla="*/ 0 h 3030227"/>
              <a:gd name="connsiteX0-31" fmla="*/ 4301744 w 12192000"/>
              <a:gd name="connsiteY0-32" fmla="*/ 0 h 3041720"/>
              <a:gd name="connsiteX1-33" fmla="*/ 12192000 w 12192000"/>
              <a:gd name="connsiteY1-34" fmla="*/ 11802 h 3041720"/>
              <a:gd name="connsiteX2-35" fmla="*/ 12192000 w 12192000"/>
              <a:gd name="connsiteY2-36" fmla="*/ 3041720 h 3041720"/>
              <a:gd name="connsiteX3-37" fmla="*/ 0 w 12192000"/>
              <a:gd name="connsiteY3-38" fmla="*/ 3041720 h 3041720"/>
              <a:gd name="connsiteX4-39" fmla="*/ 4301744 w 12192000"/>
              <a:gd name="connsiteY4-40" fmla="*/ 0 h 3041720"/>
              <a:gd name="connsiteX0-41" fmla="*/ 79494 w 12192000"/>
              <a:gd name="connsiteY0-42" fmla="*/ 0 h 3064789"/>
              <a:gd name="connsiteX1-43" fmla="*/ 12192000 w 12192000"/>
              <a:gd name="connsiteY1-44" fmla="*/ 34871 h 3064789"/>
              <a:gd name="connsiteX2-45" fmla="*/ 12192000 w 12192000"/>
              <a:gd name="connsiteY2-46" fmla="*/ 3064789 h 3064789"/>
              <a:gd name="connsiteX3-47" fmla="*/ 0 w 12192000"/>
              <a:gd name="connsiteY3-48" fmla="*/ 3064789 h 3064789"/>
              <a:gd name="connsiteX4-49" fmla="*/ 79494 w 12192000"/>
              <a:gd name="connsiteY4-50" fmla="*/ 0 h 3064789"/>
              <a:gd name="connsiteX0-51" fmla="*/ 18888 w 12131394"/>
              <a:gd name="connsiteY0-52" fmla="*/ 0 h 3064789"/>
              <a:gd name="connsiteX1-53" fmla="*/ 12131394 w 12131394"/>
              <a:gd name="connsiteY1-54" fmla="*/ 34871 h 3064789"/>
              <a:gd name="connsiteX2-55" fmla="*/ 12131394 w 12131394"/>
              <a:gd name="connsiteY2-56" fmla="*/ 3064789 h 3064789"/>
              <a:gd name="connsiteX3-57" fmla="*/ 0 w 12131394"/>
              <a:gd name="connsiteY3-58" fmla="*/ 3064789 h 3064789"/>
              <a:gd name="connsiteX4-59" fmla="*/ 18888 w 12131394"/>
              <a:gd name="connsiteY4-60" fmla="*/ 0 h 3064789"/>
              <a:gd name="connsiteX0-61" fmla="*/ 1629570 w 12131394"/>
              <a:gd name="connsiteY0-62" fmla="*/ 0 h 3039697"/>
              <a:gd name="connsiteX1-63" fmla="*/ 12131394 w 12131394"/>
              <a:gd name="connsiteY1-64" fmla="*/ 9779 h 3039697"/>
              <a:gd name="connsiteX2-65" fmla="*/ 12131394 w 12131394"/>
              <a:gd name="connsiteY2-66" fmla="*/ 3039697 h 3039697"/>
              <a:gd name="connsiteX3-67" fmla="*/ 0 w 12131394"/>
              <a:gd name="connsiteY3-68" fmla="*/ 3039697 h 3039697"/>
              <a:gd name="connsiteX4-69" fmla="*/ 1629570 w 12131394"/>
              <a:gd name="connsiteY4-70" fmla="*/ 0 h 303969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131394" h="3039697">
                <a:moveTo>
                  <a:pt x="1629570" y="0"/>
                </a:moveTo>
                <a:lnTo>
                  <a:pt x="12131394" y="9779"/>
                </a:lnTo>
                <a:lnTo>
                  <a:pt x="12131394" y="3039697"/>
                </a:lnTo>
                <a:lnTo>
                  <a:pt x="0" y="3039697"/>
                </a:lnTo>
                <a:lnTo>
                  <a:pt x="1629570" y="0"/>
                </a:lnTo>
                <a:close/>
              </a:path>
            </a:pathLst>
          </a:custGeom>
          <a:solidFill>
            <a:srgbClr val="E7E7D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2324745" y="2488340"/>
            <a:ext cx="1658319" cy="1323439"/>
          </a:xfrm>
          <a:prstGeom prst="rect">
            <a:avLst/>
          </a:prstGeom>
          <a:noFill/>
        </p:spPr>
        <p:txBody>
          <a:bodyPr wrap="square" rtlCol="0">
            <a:spAutoFit/>
          </a:bodyPr>
          <a:lstStyle/>
          <a:p>
            <a:r>
              <a:rPr lang="en-US" altLang="zh-CN" sz="8000" b="1" dirty="0">
                <a:solidFill>
                  <a:srgbClr val="008891"/>
                </a:solidFill>
                <a:latin typeface="思源宋体 CN SemiBold" panose="02020600000000000000" pitchFamily="18" charset="-122"/>
                <a:ea typeface="思源宋体 CN SemiBold" panose="02020600000000000000" pitchFamily="18" charset="-122"/>
                <a:cs typeface="AngsanaUPC" panose="02020603050405020304" pitchFamily="18" charset="-34"/>
              </a:rPr>
              <a:t>01</a:t>
            </a:r>
            <a:endParaRPr lang="zh-CN" altLang="en-US" sz="8000" b="1" dirty="0">
              <a:solidFill>
                <a:srgbClr val="008891"/>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3" name="文本框 12"/>
          <p:cNvSpPr txBox="1"/>
          <p:nvPr/>
        </p:nvSpPr>
        <p:spPr>
          <a:xfrm>
            <a:off x="2324745" y="3659188"/>
            <a:ext cx="1441341" cy="523220"/>
          </a:xfrm>
          <a:prstGeom prst="rect">
            <a:avLst/>
          </a:prstGeom>
          <a:noFill/>
        </p:spPr>
        <p:txBody>
          <a:bodyPr wrap="square" rtlCol="0">
            <a:spAutoFit/>
          </a:bodyPr>
          <a:lstStyle/>
          <a:p>
            <a:r>
              <a:rPr lang="en-US" altLang="zh-CN" sz="2800" b="1" dirty="0">
                <a:solidFill>
                  <a:srgbClr val="008891"/>
                </a:solidFill>
                <a:latin typeface="AngsanaUPC" panose="02020603050405020304" pitchFamily="18" charset="-34"/>
                <a:cs typeface="AngsanaUPC" panose="02020603050405020304" pitchFamily="18" charset="-34"/>
              </a:rPr>
              <a:t>PORTION</a:t>
            </a:r>
            <a:endParaRPr lang="zh-CN" altLang="en-US" sz="2800" b="1" dirty="0">
              <a:solidFill>
                <a:srgbClr val="008891"/>
              </a:solidFill>
              <a:latin typeface="AngsanaUPC" panose="02020603050405020304" pitchFamily="18" charset="-34"/>
              <a:cs typeface="AngsanaUPC" panose="02020603050405020304" pitchFamily="18" charset="-34"/>
            </a:endParaRPr>
          </a:p>
        </p:txBody>
      </p:sp>
      <p:sp>
        <p:nvSpPr>
          <p:cNvPr id="14" name="矩形 13"/>
          <p:cNvSpPr/>
          <p:nvPr/>
        </p:nvSpPr>
        <p:spPr>
          <a:xfrm>
            <a:off x="7209318" y="2358932"/>
            <a:ext cx="4509248" cy="1200329"/>
          </a:xfrm>
          <a:prstGeom prst="rect">
            <a:avLst/>
          </a:prstGeom>
        </p:spPr>
        <p:txBody>
          <a:bodyPr wrap="none">
            <a:spAutoFit/>
          </a:bodyPr>
          <a:lstStyle/>
          <a:p>
            <a:r>
              <a:rPr lang="en-US" altLang="zh-CN" sz="7200" b="1" dirty="0">
                <a:solidFill>
                  <a:srgbClr val="008891"/>
                </a:solidFill>
                <a:latin typeface="思源宋体 CN SemiBold" panose="02020600000000000000" pitchFamily="18" charset="-122"/>
                <a:ea typeface="思源宋体 CN SemiBold" panose="02020600000000000000" pitchFamily="18" charset="-122"/>
                <a:cs typeface="AngsanaUPC" panose="02020603050405020304" pitchFamily="18" charset="-34"/>
              </a:rPr>
              <a:t>O</a:t>
            </a:r>
            <a:r>
              <a:rPr lang="zh-CN" altLang="en-US" sz="7200" b="1" dirty="0">
                <a:solidFill>
                  <a:srgbClr val="008891"/>
                </a:solidFill>
                <a:latin typeface="思源宋体 CN SemiBold" panose="02020600000000000000" pitchFamily="18" charset="-122"/>
                <a:ea typeface="思源宋体 CN SemiBold" panose="02020600000000000000" pitchFamily="18" charset="-122"/>
                <a:cs typeface="AngsanaUPC" panose="02020603050405020304" pitchFamily="18" charset="-34"/>
              </a:rPr>
              <a:t>verview</a:t>
            </a:r>
            <a:endParaRPr lang="zh-CN" altLang="en-US" sz="7200" b="1" dirty="0">
              <a:solidFill>
                <a:srgbClr val="008891"/>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5" name="矩形 14"/>
          <p:cNvSpPr/>
          <p:nvPr/>
        </p:nvSpPr>
        <p:spPr>
          <a:xfrm>
            <a:off x="9055056" y="3811779"/>
            <a:ext cx="2384307" cy="369332"/>
          </a:xfrm>
          <a:prstGeom prst="rect">
            <a:avLst/>
          </a:prstGeom>
        </p:spPr>
        <p:txBody>
          <a:bodyPr wrap="none">
            <a:spAutoFit/>
          </a:bodyPr>
          <a:lstStyle/>
          <a:p>
            <a:r>
              <a:rPr lang="en-US" altLang="zh-CN" dirty="0">
                <a:solidFill>
                  <a:srgbClr val="008891"/>
                </a:solidFill>
                <a:latin typeface="思源宋体 CN SemiBold" panose="02020600000000000000" pitchFamily="18" charset="-122"/>
                <a:ea typeface="思源宋体 CN SemiBold" panose="02020600000000000000" pitchFamily="18" charset="-122"/>
                <a:cs typeface="AngsanaUPC" panose="02020603050405020304" pitchFamily="18" charset="-34"/>
              </a:rPr>
              <a:t>Review past results</a:t>
            </a:r>
            <a:endParaRPr lang="zh-CN" altLang="en-US" dirty="0">
              <a:solidFill>
                <a:srgbClr val="008891"/>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17" name="直接连接符 16"/>
          <p:cNvCxnSpPr/>
          <p:nvPr/>
        </p:nvCxnSpPr>
        <p:spPr>
          <a:xfrm>
            <a:off x="9024284" y="3511596"/>
            <a:ext cx="2398472" cy="0"/>
          </a:xfrm>
          <a:prstGeom prst="line">
            <a:avLst/>
          </a:prstGeom>
          <a:ln w="28575">
            <a:solidFill>
              <a:srgbClr val="008891"/>
            </a:solidFill>
          </a:ln>
        </p:spPr>
        <p:style>
          <a:lnRef idx="3">
            <a:schemeClr val="accent1"/>
          </a:lnRef>
          <a:fillRef idx="0">
            <a:schemeClr val="accent1"/>
          </a:fillRef>
          <a:effectRef idx="2">
            <a:schemeClr val="accent1"/>
          </a:effectRef>
          <a:fontRef idx="minor">
            <a:schemeClr val="tx1"/>
          </a:fontRef>
        </p:style>
      </p:cxnSp>
      <p:sp>
        <p:nvSpPr>
          <p:cNvPr id="2" name="矩形 1"/>
          <p:cNvSpPr/>
          <p:nvPr/>
        </p:nvSpPr>
        <p:spPr>
          <a:xfrm>
            <a:off x="2216257" y="2382168"/>
            <a:ext cx="1549829" cy="1747520"/>
          </a:xfrm>
          <a:prstGeom prst="rect">
            <a:avLst/>
          </a:prstGeom>
          <a:noFill/>
          <a:ln w="19050">
            <a:solidFill>
              <a:srgbClr val="0088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1882" y="1077264"/>
            <a:ext cx="9305925" cy="5312410"/>
            <a:chOff x="2491882" y="1077264"/>
            <a:chExt cx="9305925" cy="5312410"/>
          </a:xfrm>
        </p:grpSpPr>
        <p:sp>
          <p:nvSpPr>
            <p:cNvPr id="3" name="箭头: 五边形 2"/>
            <p:cNvSpPr/>
            <p:nvPr/>
          </p:nvSpPr>
          <p:spPr>
            <a:xfrm>
              <a:off x="2491882" y="2920373"/>
              <a:ext cx="2004393" cy="1620078"/>
            </a:xfrm>
            <a:prstGeom prst="homePlate">
              <a:avLst/>
            </a:prstGeom>
            <a:noFill/>
            <a:ln w="19050">
              <a:solidFill>
                <a:srgbClr val="0F30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思源宋体 CN SemiBold" panose="02020600000000000000" pitchFamily="18" charset="-122"/>
                <a:ea typeface="思源宋体 CN SemiBold" panose="02020600000000000000" pitchFamily="18" charset="-122"/>
              </a:endParaRPr>
            </a:p>
          </p:txBody>
        </p:sp>
        <p:sp>
          <p:nvSpPr>
            <p:cNvPr id="4" name="箭头: V 形 3"/>
            <p:cNvSpPr/>
            <p:nvPr/>
          </p:nvSpPr>
          <p:spPr>
            <a:xfrm>
              <a:off x="3995017" y="2920380"/>
              <a:ext cx="2342839" cy="1620078"/>
            </a:xfrm>
            <a:prstGeom prst="chevron">
              <a:avLst/>
            </a:prstGeom>
            <a:noFill/>
            <a:ln w="19050">
              <a:solidFill>
                <a:srgbClr val="006B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latin typeface="思源宋体 CN SemiBold" panose="02020600000000000000" pitchFamily="18" charset="-122"/>
                <a:ea typeface="思源宋体 CN SemiBold" panose="02020600000000000000" pitchFamily="18" charset="-122"/>
              </a:endParaRPr>
            </a:p>
          </p:txBody>
        </p:sp>
        <p:sp>
          <p:nvSpPr>
            <p:cNvPr id="5" name="箭头: V 形 4"/>
            <p:cNvSpPr/>
            <p:nvPr/>
          </p:nvSpPr>
          <p:spPr>
            <a:xfrm>
              <a:off x="5841775" y="2920373"/>
              <a:ext cx="2342839" cy="1620078"/>
            </a:xfrm>
            <a:prstGeom prst="chevron">
              <a:avLst/>
            </a:prstGeom>
            <a:noFill/>
            <a:ln w="19050">
              <a:solidFill>
                <a:srgbClr val="0088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latin typeface="思源宋体 CN SemiBold" panose="02020600000000000000" pitchFamily="18" charset="-122"/>
                <a:ea typeface="思源宋体 CN SemiBold" panose="02020600000000000000" pitchFamily="18" charset="-122"/>
              </a:endParaRPr>
            </a:p>
          </p:txBody>
        </p:sp>
        <p:sp>
          <p:nvSpPr>
            <p:cNvPr id="6" name="箭头: V 形 5"/>
            <p:cNvSpPr/>
            <p:nvPr/>
          </p:nvSpPr>
          <p:spPr>
            <a:xfrm>
              <a:off x="7683356" y="2920380"/>
              <a:ext cx="2342839" cy="1620078"/>
            </a:xfrm>
            <a:prstGeom prst="chevron">
              <a:avLst/>
            </a:prstGeom>
            <a:noFill/>
            <a:ln w="19050">
              <a:solidFill>
                <a:srgbClr val="00C1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latin typeface="思源宋体 CN SemiBold" panose="02020600000000000000" pitchFamily="18" charset="-122"/>
                <a:ea typeface="思源宋体 CN SemiBold" panose="02020600000000000000" pitchFamily="18" charset="-122"/>
              </a:endParaRPr>
            </a:p>
          </p:txBody>
        </p:sp>
        <p:sp>
          <p:nvSpPr>
            <p:cNvPr id="7" name="等腰三角形 6"/>
            <p:cNvSpPr/>
            <p:nvPr/>
          </p:nvSpPr>
          <p:spPr>
            <a:xfrm rot="5400000">
              <a:off x="3489108" y="2824701"/>
              <a:ext cx="201269" cy="191330"/>
            </a:xfrm>
            <a:prstGeom prst="triangle">
              <a:avLst/>
            </a:prstGeom>
            <a:solidFill>
              <a:srgbClr val="0F3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思源宋体 CN SemiBold" panose="02020600000000000000" pitchFamily="18" charset="-122"/>
                <a:ea typeface="思源宋体 CN SemiBold" panose="02020600000000000000" pitchFamily="18" charset="-122"/>
              </a:endParaRPr>
            </a:p>
          </p:txBody>
        </p:sp>
        <p:sp>
          <p:nvSpPr>
            <p:cNvPr id="8" name="等腰三角形 7"/>
            <p:cNvSpPr/>
            <p:nvPr/>
          </p:nvSpPr>
          <p:spPr>
            <a:xfrm rot="5400000">
              <a:off x="5344311" y="2824702"/>
              <a:ext cx="201269" cy="191330"/>
            </a:xfrm>
            <a:prstGeom prst="triangle">
              <a:avLst/>
            </a:prstGeom>
            <a:solidFill>
              <a:srgbClr val="0058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思源宋体 CN SemiBold" panose="02020600000000000000" pitchFamily="18" charset="-122"/>
                <a:ea typeface="思源宋体 CN SemiBold" panose="02020600000000000000" pitchFamily="18" charset="-122"/>
              </a:endParaRPr>
            </a:p>
          </p:txBody>
        </p:sp>
        <p:sp>
          <p:nvSpPr>
            <p:cNvPr id="9" name="等腰三角形 8"/>
            <p:cNvSpPr/>
            <p:nvPr/>
          </p:nvSpPr>
          <p:spPr>
            <a:xfrm rot="5400000">
              <a:off x="7199554" y="2824702"/>
              <a:ext cx="201269" cy="191330"/>
            </a:xfrm>
            <a:prstGeom prst="triangle">
              <a:avLst/>
            </a:prstGeom>
            <a:solidFill>
              <a:srgbClr val="006B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思源宋体 CN SemiBold" panose="02020600000000000000" pitchFamily="18" charset="-122"/>
                <a:ea typeface="思源宋体 CN SemiBold" panose="02020600000000000000" pitchFamily="18" charset="-122"/>
              </a:endParaRPr>
            </a:p>
          </p:txBody>
        </p:sp>
        <p:sp>
          <p:nvSpPr>
            <p:cNvPr id="10" name="等腰三角形 9"/>
            <p:cNvSpPr/>
            <p:nvPr/>
          </p:nvSpPr>
          <p:spPr>
            <a:xfrm rot="5400000">
              <a:off x="9036941" y="2824702"/>
              <a:ext cx="201269" cy="191330"/>
            </a:xfrm>
            <a:prstGeom prst="triangle">
              <a:avLst/>
            </a:prstGeom>
            <a:solidFill>
              <a:srgbClr val="00C1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思源宋体 CN SemiBold" panose="02020600000000000000" pitchFamily="18" charset="-122"/>
                <a:ea typeface="思源宋体 CN SemiBold" panose="02020600000000000000" pitchFamily="18" charset="-122"/>
              </a:endParaRPr>
            </a:p>
          </p:txBody>
        </p:sp>
        <p:sp>
          <p:nvSpPr>
            <p:cNvPr id="11" name="文本框 10"/>
            <p:cNvSpPr txBox="1"/>
            <p:nvPr/>
          </p:nvSpPr>
          <p:spPr>
            <a:xfrm>
              <a:off x="2569352" y="3480739"/>
              <a:ext cx="1598295" cy="398780"/>
            </a:xfrm>
            <a:prstGeom prst="rect">
              <a:avLst/>
            </a:prstGeom>
            <a:noFill/>
          </p:spPr>
          <p:txBody>
            <a:bodyPr wrap="square" rtlCol="0">
              <a:spAutoFit/>
            </a:bodyPr>
            <a:lstStyle/>
            <a:p>
              <a:r>
                <a:rPr lang="en-US" altLang="zh-CN" sz="2000" b="1" i="1" dirty="0">
                  <a:latin typeface="思源宋体 CN SemiBold" panose="02020600000000000000" pitchFamily="18" charset="-122"/>
                  <a:ea typeface="思源宋体 CN SemiBold" panose="02020600000000000000" pitchFamily="18" charset="-122"/>
                  <a:cs typeface="AngsanaUPC" panose="02020603050405020304" pitchFamily="18" charset="-34"/>
                </a:rPr>
                <a:t>2001-2009</a:t>
              </a:r>
              <a:endParaRPr lang="en-US" altLang="zh-CN" sz="2000" b="1" i="1" dirty="0">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2" name="文本框 11"/>
            <p:cNvSpPr txBox="1"/>
            <p:nvPr/>
          </p:nvSpPr>
          <p:spPr>
            <a:xfrm>
              <a:off x="4861702" y="3480739"/>
              <a:ext cx="1531620" cy="398780"/>
            </a:xfrm>
            <a:prstGeom prst="rect">
              <a:avLst/>
            </a:prstGeom>
            <a:noFill/>
          </p:spPr>
          <p:txBody>
            <a:bodyPr wrap="square" rtlCol="0">
              <a:spAutoFit/>
            </a:bodyPr>
            <a:lstStyle/>
            <a:p>
              <a:r>
                <a:rPr lang="en-US" altLang="zh-CN" sz="2000" b="1" i="1" dirty="0">
                  <a:solidFill>
                    <a:schemeClr val="tx1">
                      <a:lumMod val="95000"/>
                      <a:lumOff val="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rPr>
                <a:t>2009-2013</a:t>
              </a:r>
              <a:endParaRPr lang="en-US" altLang="zh-CN" sz="2000" b="1" i="1" dirty="0">
                <a:solidFill>
                  <a:schemeClr val="tx1">
                    <a:lumMod val="95000"/>
                    <a:lumOff val="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3" name="文本框 12"/>
            <p:cNvSpPr txBox="1"/>
            <p:nvPr/>
          </p:nvSpPr>
          <p:spPr>
            <a:xfrm>
              <a:off x="8606297" y="3480739"/>
              <a:ext cx="1310640" cy="398780"/>
            </a:xfrm>
            <a:prstGeom prst="rect">
              <a:avLst/>
            </a:prstGeom>
            <a:noFill/>
          </p:spPr>
          <p:txBody>
            <a:bodyPr wrap="square" rtlCol="0">
              <a:spAutoFit/>
            </a:bodyPr>
            <a:lstStyle/>
            <a:p>
              <a:r>
                <a:rPr lang="en-US" altLang="zh-CN" sz="2000" b="1" i="1" dirty="0">
                  <a:solidFill>
                    <a:srgbClr val="00C1D0"/>
                  </a:solidFill>
                  <a:latin typeface="思源宋体 CN SemiBold" panose="02020600000000000000" pitchFamily="18" charset="-122"/>
                  <a:ea typeface="思源宋体 CN SemiBold" panose="02020600000000000000" pitchFamily="18" charset="-122"/>
                  <a:cs typeface="AngsanaUPC" panose="02020603050405020304" pitchFamily="18" charset="-34"/>
                </a:rPr>
                <a:t>2018-NOW</a:t>
              </a:r>
              <a:endParaRPr lang="zh-CN" altLang="en-US" sz="2000" b="1" i="1" dirty="0">
                <a:solidFill>
                  <a:srgbClr val="00C1D0"/>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4" name="文本框 13"/>
            <p:cNvSpPr txBox="1"/>
            <p:nvPr/>
          </p:nvSpPr>
          <p:spPr>
            <a:xfrm>
              <a:off x="6759717" y="3480739"/>
              <a:ext cx="1501140" cy="398780"/>
            </a:xfrm>
            <a:prstGeom prst="rect">
              <a:avLst/>
            </a:prstGeom>
            <a:noFill/>
          </p:spPr>
          <p:txBody>
            <a:bodyPr wrap="square" rtlCol="0">
              <a:spAutoFit/>
            </a:bodyPr>
            <a:lstStyle/>
            <a:p>
              <a:r>
                <a:rPr lang="en-US" altLang="zh-CN" sz="2000" b="1" i="1" dirty="0">
                  <a:solidFill>
                    <a:schemeClr val="tx1">
                      <a:lumMod val="95000"/>
                      <a:lumOff val="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rPr>
                <a:t>2013-2018</a:t>
              </a:r>
              <a:endParaRPr lang="en-US" altLang="zh-CN" sz="2000" b="1" i="1" dirty="0">
                <a:solidFill>
                  <a:schemeClr val="tx1">
                    <a:lumMod val="95000"/>
                    <a:lumOff val="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15" name="连接符: 肘形 14"/>
            <p:cNvCxnSpPr/>
            <p:nvPr/>
          </p:nvCxnSpPr>
          <p:spPr>
            <a:xfrm rot="16200000" flipH="1">
              <a:off x="3080264" y="4680464"/>
              <a:ext cx="637836" cy="357809"/>
            </a:xfrm>
            <a:prstGeom prst="bentConnector3">
              <a:avLst/>
            </a:prstGeom>
            <a:ln>
              <a:solidFill>
                <a:schemeClr val="tx1">
                  <a:lumMod val="65000"/>
                  <a:lumOff val="35000"/>
                </a:schemeClr>
              </a:solidFill>
            </a:ln>
          </p:spPr>
          <p:style>
            <a:lnRef idx="3">
              <a:schemeClr val="accent3"/>
            </a:lnRef>
            <a:fillRef idx="0">
              <a:schemeClr val="accent3"/>
            </a:fillRef>
            <a:effectRef idx="2">
              <a:schemeClr val="accent3"/>
            </a:effectRef>
            <a:fontRef idx="minor">
              <a:schemeClr val="tx1"/>
            </a:fontRef>
          </p:style>
        </p:cxnSp>
        <p:sp>
          <p:nvSpPr>
            <p:cNvPr id="16" name="文本框 15"/>
            <p:cNvSpPr txBox="1"/>
            <p:nvPr/>
          </p:nvSpPr>
          <p:spPr>
            <a:xfrm>
              <a:off x="2963052" y="5221274"/>
              <a:ext cx="2757805" cy="1168400"/>
            </a:xfrm>
            <a:prstGeom prst="rect">
              <a:avLst/>
            </a:prstGeom>
            <a:noFill/>
          </p:spPr>
          <p:txBody>
            <a:bodyPr wrap="square" rtlCol="0">
              <a:spAutoFit/>
            </a:bodyPr>
            <a:lstStyle/>
            <a:p>
              <a:r>
                <a:rPr lang="en-US" altLang="zh-CN" sz="1400" b="1" dirty="0">
                  <a:solidFill>
                    <a:schemeClr val="tx1">
                      <a:lumMod val="95000"/>
                      <a:lumOff val="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rPr>
                <a:t>From "the first ordinary hot pot shop" to "more focused on food safety and meeting the public's requirements"</a:t>
              </a:r>
              <a:endParaRPr lang="en-US" altLang="zh-CN" sz="1400" b="1" dirty="0">
                <a:solidFill>
                  <a:schemeClr val="tx1">
                    <a:lumMod val="95000"/>
                    <a:lumOff val="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a:p>
              <a:endParaRPr lang="en-US" altLang="zh-CN" sz="1400" b="1" dirty="0">
                <a:solidFill>
                  <a:schemeClr val="tx1">
                    <a:lumMod val="95000"/>
                    <a:lumOff val="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17" name="连接符: 肘形 16"/>
            <p:cNvCxnSpPr/>
            <p:nvPr/>
          </p:nvCxnSpPr>
          <p:spPr>
            <a:xfrm rot="5400000" flipH="1" flipV="1">
              <a:off x="4631496" y="2316954"/>
              <a:ext cx="722574" cy="452183"/>
            </a:xfrm>
            <a:prstGeom prst="bentConnector3">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4496577" y="1451914"/>
              <a:ext cx="2899410" cy="953135"/>
            </a:xfrm>
            <a:prstGeom prst="rect">
              <a:avLst/>
            </a:prstGeom>
            <a:noFill/>
          </p:spPr>
          <p:txBody>
            <a:bodyPr wrap="square" rtlCol="0">
              <a:spAutoFit/>
            </a:bodyPr>
            <a:lstStyle/>
            <a:p>
              <a:r>
                <a:rPr lang="en-US" altLang="zh-CN" sz="1400" b="1" dirty="0">
                  <a:solidFill>
                    <a:schemeClr val="tx1">
                      <a:lumMod val="95000"/>
                      <a:lumOff val="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rPr>
                <a:t>It was officially renamed "Banu Hot Pot Shop" and settled in China's first-tier cities.</a:t>
              </a:r>
              <a:endParaRPr lang="en-US" altLang="zh-CN" sz="1400" b="1" dirty="0">
                <a:solidFill>
                  <a:schemeClr val="tx1">
                    <a:lumMod val="95000"/>
                    <a:lumOff val="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19" name="连接符: 肘形 18"/>
            <p:cNvCxnSpPr/>
            <p:nvPr/>
          </p:nvCxnSpPr>
          <p:spPr>
            <a:xfrm rot="16200000" flipH="1">
              <a:off x="6581920" y="4680465"/>
              <a:ext cx="637836" cy="357809"/>
            </a:xfrm>
            <a:prstGeom prst="bentConnector3">
              <a:avLst/>
            </a:prstGeom>
            <a:ln>
              <a:solidFill>
                <a:schemeClr val="tx1">
                  <a:lumMod val="65000"/>
                  <a:lumOff val="35000"/>
                </a:schemeClr>
              </a:solidFill>
            </a:ln>
          </p:spPr>
          <p:style>
            <a:lnRef idx="3">
              <a:schemeClr val="accent3"/>
            </a:lnRef>
            <a:fillRef idx="0">
              <a:schemeClr val="accent3"/>
            </a:fillRef>
            <a:effectRef idx="2">
              <a:schemeClr val="accent3"/>
            </a:effectRef>
            <a:fontRef idx="minor">
              <a:schemeClr val="tx1"/>
            </a:fontRef>
          </p:style>
        </p:cxnSp>
        <p:sp>
          <p:nvSpPr>
            <p:cNvPr id="20" name="文本框 19"/>
            <p:cNvSpPr txBox="1"/>
            <p:nvPr/>
          </p:nvSpPr>
          <p:spPr>
            <a:xfrm>
              <a:off x="6375542" y="5221274"/>
              <a:ext cx="3804285" cy="737235"/>
            </a:xfrm>
            <a:prstGeom prst="rect">
              <a:avLst/>
            </a:prstGeom>
            <a:noFill/>
          </p:spPr>
          <p:txBody>
            <a:bodyPr wrap="square" rtlCol="0">
              <a:spAutoFit/>
            </a:bodyPr>
            <a:lstStyle/>
            <a:p>
              <a:r>
                <a:rPr lang="en-US" altLang="zh-CN" sz="1400" b="1"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rPr>
                <a:t>Banu Hot Pot Restaurant put forward the corporate culture of "productism" for the first time</a:t>
              </a:r>
              <a:endParaRPr lang="en-US" altLang="zh-CN" sz="1400" b="1"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21" name="文本框 20"/>
            <p:cNvSpPr txBox="1"/>
            <p:nvPr/>
          </p:nvSpPr>
          <p:spPr>
            <a:xfrm>
              <a:off x="8088772" y="1077264"/>
              <a:ext cx="3709035" cy="1320800"/>
            </a:xfrm>
            <a:prstGeom prst="rect">
              <a:avLst/>
            </a:prstGeom>
            <a:noFill/>
          </p:spPr>
          <p:txBody>
            <a:bodyPr wrap="square" rtlCol="0">
              <a:noAutofit/>
            </a:bodyPr>
            <a:lstStyle/>
            <a:p>
              <a:r>
                <a:rPr lang="en-US" altLang="zh-CN" sz="1400" b="1"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rPr>
                <a:t>Lead the catering supply chain revolution, stabilize its own supply chain and build a strong central kitchen.</a:t>
              </a:r>
              <a:endParaRPr lang="en-US" altLang="zh-CN" sz="1400" b="1"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22" name="连接符: 肘形 21"/>
            <p:cNvCxnSpPr/>
            <p:nvPr/>
          </p:nvCxnSpPr>
          <p:spPr>
            <a:xfrm rot="5400000" flipH="1" flipV="1">
              <a:off x="8221397" y="2316954"/>
              <a:ext cx="722574" cy="452183"/>
            </a:xfrm>
            <a:prstGeom prst="bentConnector3">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23" name="图形 22" descr="从云中下载"/>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510513" y="5180130"/>
              <a:ext cx="391612" cy="391612"/>
            </a:xfrm>
            <a:prstGeom prst="rect">
              <a:avLst/>
            </a:prstGeom>
          </p:spPr>
        </p:pic>
        <p:pic>
          <p:nvPicPr>
            <p:cNvPr id="24" name="图形 23" descr="回收标志"/>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102394" y="1447260"/>
              <a:ext cx="322745" cy="322745"/>
            </a:xfrm>
            <a:prstGeom prst="rect">
              <a:avLst/>
            </a:prstGeom>
          </p:spPr>
        </p:pic>
        <p:pic>
          <p:nvPicPr>
            <p:cNvPr id="25" name="图形 24" descr="云计算"/>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985810" y="5211384"/>
              <a:ext cx="360358" cy="360358"/>
            </a:xfrm>
            <a:prstGeom prst="rect">
              <a:avLst/>
            </a:prstGeom>
          </p:spPr>
        </p:pic>
        <p:pic>
          <p:nvPicPr>
            <p:cNvPr id="26" name="图形 25" descr="自行车与人"/>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695727" y="1402384"/>
              <a:ext cx="413085" cy="413085"/>
            </a:xfrm>
            <a:prstGeom prst="rect">
              <a:avLst/>
            </a:prstGeom>
          </p:spPr>
        </p:pic>
      </p:grpSp>
      <p:sp>
        <p:nvSpPr>
          <p:cNvPr id="27" name="矩形 26"/>
          <p:cNvSpPr/>
          <p:nvPr/>
        </p:nvSpPr>
        <p:spPr>
          <a:xfrm>
            <a:off x="413675" y="371325"/>
            <a:ext cx="4760345" cy="712922"/>
          </a:xfrm>
          <a:prstGeom prst="rect">
            <a:avLst/>
          </a:prstGeom>
          <a:solidFill>
            <a:srgbClr val="0F305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latin typeface="思源宋体 CN SemiBold" panose="02020600000000000000" pitchFamily="18" charset="-122"/>
                <a:ea typeface="思源宋体 CN SemiBold" panose="02020600000000000000" pitchFamily="18" charset="-122"/>
                <a:cs typeface="AngsanaUPC" panose="02020603050405020304" pitchFamily="18" charset="-34"/>
              </a:rPr>
              <a:t>Major organizational changes flowchart</a:t>
            </a:r>
            <a:endParaRPr lang="en-US" altLang="zh-CN" b="1" dirty="0">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t="-11000" b="-11000"/>
          </a:stretch>
        </a:blipFill>
        <a:effectLst/>
      </p:bgPr>
    </p:bg>
    <p:spTree>
      <p:nvGrpSpPr>
        <p:cNvPr id="1" name=""/>
        <p:cNvGrpSpPr/>
        <p:nvPr/>
      </p:nvGrpSpPr>
      <p:grpSpPr>
        <a:xfrm>
          <a:off x="0" y="0"/>
          <a:ext cx="0" cy="0"/>
          <a:chOff x="0" y="0"/>
          <a:chExt cx="0" cy="0"/>
        </a:xfrm>
      </p:grpSpPr>
      <p:sp>
        <p:nvSpPr>
          <p:cNvPr id="8" name="矩形 7"/>
          <p:cNvSpPr/>
          <p:nvPr/>
        </p:nvSpPr>
        <p:spPr>
          <a:xfrm rot="16200000">
            <a:off x="-468309" y="2104541"/>
            <a:ext cx="6857999" cy="2648917"/>
          </a:xfrm>
          <a:prstGeom prst="rect">
            <a:avLst/>
          </a:prstGeom>
          <a:solidFill>
            <a:srgbClr val="0058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587A"/>
              </a:solidFill>
            </a:endParaRPr>
          </a:p>
        </p:txBody>
      </p:sp>
      <p:sp>
        <p:nvSpPr>
          <p:cNvPr id="4" name="矩形 7"/>
          <p:cNvSpPr/>
          <p:nvPr/>
        </p:nvSpPr>
        <p:spPr>
          <a:xfrm>
            <a:off x="-10160" y="2265239"/>
            <a:ext cx="12202160" cy="2408213"/>
          </a:xfrm>
          <a:custGeom>
            <a:avLst/>
            <a:gdLst>
              <a:gd name="connsiteX0" fmla="*/ 0 w 12192000"/>
              <a:gd name="connsiteY0" fmla="*/ 0 h 3029918"/>
              <a:gd name="connsiteX1" fmla="*/ 12192000 w 12192000"/>
              <a:gd name="connsiteY1" fmla="*/ 0 h 3029918"/>
              <a:gd name="connsiteX2" fmla="*/ 12192000 w 12192000"/>
              <a:gd name="connsiteY2" fmla="*/ 3029918 h 3029918"/>
              <a:gd name="connsiteX3" fmla="*/ 0 w 12192000"/>
              <a:gd name="connsiteY3" fmla="*/ 3029918 h 3029918"/>
              <a:gd name="connsiteX4" fmla="*/ 0 w 12192000"/>
              <a:gd name="connsiteY4" fmla="*/ 0 h 3029918"/>
              <a:gd name="connsiteX0-1" fmla="*/ 4463512 w 12192000"/>
              <a:gd name="connsiteY0-2" fmla="*/ 0 h 3045416"/>
              <a:gd name="connsiteX1-3" fmla="*/ 12192000 w 12192000"/>
              <a:gd name="connsiteY1-4" fmla="*/ 15498 h 3045416"/>
              <a:gd name="connsiteX2-5" fmla="*/ 12192000 w 12192000"/>
              <a:gd name="connsiteY2-6" fmla="*/ 3045416 h 3045416"/>
              <a:gd name="connsiteX3-7" fmla="*/ 0 w 12192000"/>
              <a:gd name="connsiteY3-8" fmla="*/ 3045416 h 3045416"/>
              <a:gd name="connsiteX4-9" fmla="*/ 4463512 w 12192000"/>
              <a:gd name="connsiteY4-10" fmla="*/ 0 h 3045416"/>
              <a:gd name="connsiteX0-11" fmla="*/ 4277532 w 12192000"/>
              <a:gd name="connsiteY0-12" fmla="*/ 0 h 3045416"/>
              <a:gd name="connsiteX1-13" fmla="*/ 12192000 w 12192000"/>
              <a:gd name="connsiteY1-14" fmla="*/ 15498 h 3045416"/>
              <a:gd name="connsiteX2-15" fmla="*/ 12192000 w 12192000"/>
              <a:gd name="connsiteY2-16" fmla="*/ 3045416 h 3045416"/>
              <a:gd name="connsiteX3-17" fmla="*/ 0 w 12192000"/>
              <a:gd name="connsiteY3-18" fmla="*/ 3045416 h 3045416"/>
              <a:gd name="connsiteX4-19" fmla="*/ 4277532 w 12192000"/>
              <a:gd name="connsiteY4-20" fmla="*/ 0 h 3045416"/>
              <a:gd name="connsiteX0-21" fmla="*/ 4231037 w 12192000"/>
              <a:gd name="connsiteY0-22" fmla="*/ 0 h 3030227"/>
              <a:gd name="connsiteX1-23" fmla="*/ 12192000 w 12192000"/>
              <a:gd name="connsiteY1-24" fmla="*/ 309 h 3030227"/>
              <a:gd name="connsiteX2-25" fmla="*/ 12192000 w 12192000"/>
              <a:gd name="connsiteY2-26" fmla="*/ 3030227 h 3030227"/>
              <a:gd name="connsiteX3-27" fmla="*/ 0 w 12192000"/>
              <a:gd name="connsiteY3-28" fmla="*/ 3030227 h 3030227"/>
              <a:gd name="connsiteX4-29" fmla="*/ 4231037 w 12192000"/>
              <a:gd name="connsiteY4-30" fmla="*/ 0 h 3030227"/>
              <a:gd name="connsiteX0-31" fmla="*/ 4301744 w 12192000"/>
              <a:gd name="connsiteY0-32" fmla="*/ 0 h 3041720"/>
              <a:gd name="connsiteX1-33" fmla="*/ 12192000 w 12192000"/>
              <a:gd name="connsiteY1-34" fmla="*/ 11802 h 3041720"/>
              <a:gd name="connsiteX2-35" fmla="*/ 12192000 w 12192000"/>
              <a:gd name="connsiteY2-36" fmla="*/ 3041720 h 3041720"/>
              <a:gd name="connsiteX3-37" fmla="*/ 0 w 12192000"/>
              <a:gd name="connsiteY3-38" fmla="*/ 3041720 h 3041720"/>
              <a:gd name="connsiteX4-39" fmla="*/ 4301744 w 12192000"/>
              <a:gd name="connsiteY4-40" fmla="*/ 0 h 3041720"/>
              <a:gd name="connsiteX0-41" fmla="*/ 79494 w 12192000"/>
              <a:gd name="connsiteY0-42" fmla="*/ 0 h 3064789"/>
              <a:gd name="connsiteX1-43" fmla="*/ 12192000 w 12192000"/>
              <a:gd name="connsiteY1-44" fmla="*/ 34871 h 3064789"/>
              <a:gd name="connsiteX2-45" fmla="*/ 12192000 w 12192000"/>
              <a:gd name="connsiteY2-46" fmla="*/ 3064789 h 3064789"/>
              <a:gd name="connsiteX3-47" fmla="*/ 0 w 12192000"/>
              <a:gd name="connsiteY3-48" fmla="*/ 3064789 h 3064789"/>
              <a:gd name="connsiteX4-49" fmla="*/ 79494 w 12192000"/>
              <a:gd name="connsiteY4-50" fmla="*/ 0 h 3064789"/>
              <a:gd name="connsiteX0-51" fmla="*/ 18888 w 12131394"/>
              <a:gd name="connsiteY0-52" fmla="*/ 0 h 3064789"/>
              <a:gd name="connsiteX1-53" fmla="*/ 12131394 w 12131394"/>
              <a:gd name="connsiteY1-54" fmla="*/ 34871 h 3064789"/>
              <a:gd name="connsiteX2-55" fmla="*/ 12131394 w 12131394"/>
              <a:gd name="connsiteY2-56" fmla="*/ 3064789 h 3064789"/>
              <a:gd name="connsiteX3-57" fmla="*/ 0 w 12131394"/>
              <a:gd name="connsiteY3-58" fmla="*/ 3064789 h 3064789"/>
              <a:gd name="connsiteX4-59" fmla="*/ 18888 w 12131394"/>
              <a:gd name="connsiteY4-60" fmla="*/ 0 h 3064789"/>
              <a:gd name="connsiteX0-61" fmla="*/ 1629570 w 12131394"/>
              <a:gd name="connsiteY0-62" fmla="*/ 0 h 3039697"/>
              <a:gd name="connsiteX1-63" fmla="*/ 12131394 w 12131394"/>
              <a:gd name="connsiteY1-64" fmla="*/ 9779 h 3039697"/>
              <a:gd name="connsiteX2-65" fmla="*/ 12131394 w 12131394"/>
              <a:gd name="connsiteY2-66" fmla="*/ 3039697 h 3039697"/>
              <a:gd name="connsiteX3-67" fmla="*/ 0 w 12131394"/>
              <a:gd name="connsiteY3-68" fmla="*/ 3039697 h 3039697"/>
              <a:gd name="connsiteX4-69" fmla="*/ 1629570 w 12131394"/>
              <a:gd name="connsiteY4-70" fmla="*/ 0 h 303969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131394" h="3039697">
                <a:moveTo>
                  <a:pt x="1629570" y="0"/>
                </a:moveTo>
                <a:lnTo>
                  <a:pt x="12131394" y="9779"/>
                </a:lnTo>
                <a:lnTo>
                  <a:pt x="12131394" y="3039697"/>
                </a:lnTo>
                <a:lnTo>
                  <a:pt x="0" y="3039697"/>
                </a:lnTo>
                <a:lnTo>
                  <a:pt x="1629570" y="0"/>
                </a:lnTo>
                <a:close/>
              </a:path>
            </a:pathLst>
          </a:custGeom>
          <a:solidFill>
            <a:srgbClr val="E7E7D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2185777" y="2670373"/>
            <a:ext cx="1658319" cy="1446550"/>
          </a:xfrm>
          <a:prstGeom prst="rect">
            <a:avLst/>
          </a:prstGeom>
          <a:noFill/>
        </p:spPr>
        <p:txBody>
          <a:bodyPr wrap="square" rtlCol="0">
            <a:spAutoFit/>
          </a:bodyPr>
          <a:lstStyle/>
          <a:p>
            <a:r>
              <a:rPr lang="en-US" altLang="zh-CN" sz="88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02</a:t>
            </a:r>
            <a:endParaRPr lang="zh-CN" altLang="en-US" sz="88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6" name="文本框 5"/>
          <p:cNvSpPr txBox="1"/>
          <p:nvPr/>
        </p:nvSpPr>
        <p:spPr>
          <a:xfrm>
            <a:off x="2294265" y="3983997"/>
            <a:ext cx="1441341" cy="523220"/>
          </a:xfrm>
          <a:prstGeom prst="rect">
            <a:avLst/>
          </a:prstGeom>
          <a:noFill/>
        </p:spPr>
        <p:txBody>
          <a:bodyPr wrap="square" rtlCol="0">
            <a:spAutoFit/>
          </a:bodyPr>
          <a:lstStyle/>
          <a:p>
            <a:r>
              <a:rPr lang="en-US" altLang="zh-CN" sz="2800" b="1" dirty="0">
                <a:solidFill>
                  <a:srgbClr val="0F3057"/>
                </a:solidFill>
                <a:latin typeface="AngsanaUPC" panose="02020603050405020304" pitchFamily="18" charset="-34"/>
                <a:cs typeface="AngsanaUPC" panose="02020603050405020304" pitchFamily="18" charset="-34"/>
              </a:rPr>
              <a:t>PORTION</a:t>
            </a:r>
            <a:endParaRPr lang="zh-CN" altLang="en-US" sz="2800" b="1" dirty="0">
              <a:solidFill>
                <a:srgbClr val="0F3057"/>
              </a:solidFill>
              <a:latin typeface="AngsanaUPC" panose="02020603050405020304" pitchFamily="18" charset="-34"/>
              <a:cs typeface="AngsanaUPC" panose="02020603050405020304" pitchFamily="18" charset="-34"/>
            </a:endParaRPr>
          </a:p>
        </p:txBody>
      </p:sp>
      <p:sp>
        <p:nvSpPr>
          <p:cNvPr id="7" name="矩形 6"/>
          <p:cNvSpPr/>
          <p:nvPr/>
        </p:nvSpPr>
        <p:spPr>
          <a:xfrm>
            <a:off x="7058314" y="2752890"/>
            <a:ext cx="4975401" cy="1107996"/>
          </a:xfrm>
          <a:prstGeom prst="rect">
            <a:avLst/>
          </a:prstGeom>
        </p:spPr>
        <p:txBody>
          <a:bodyPr wrap="none">
            <a:spAutoFit/>
          </a:bodyPr>
          <a:lstStyle/>
          <a:p>
            <a:r>
              <a:rPr lang="en-US" altLang="zh-CN" sz="66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S</a:t>
            </a:r>
            <a:r>
              <a:rPr lang="zh-CN" altLang="en-US" sz="66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ummarize</a:t>
            </a:r>
            <a:endParaRPr lang="zh-CN" altLang="en-US" sz="66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11" name="直接连接符 10"/>
          <p:cNvCxnSpPr/>
          <p:nvPr/>
        </p:nvCxnSpPr>
        <p:spPr>
          <a:xfrm>
            <a:off x="9356533" y="3868758"/>
            <a:ext cx="2398472" cy="0"/>
          </a:xfrm>
          <a:prstGeom prst="line">
            <a:avLst/>
          </a:prstGeom>
          <a:ln w="28575">
            <a:solidFill>
              <a:srgbClr val="0F3057"/>
            </a:solidFill>
          </a:ln>
        </p:spPr>
        <p:style>
          <a:lnRef idx="3">
            <a:schemeClr val="accent1"/>
          </a:lnRef>
          <a:fillRef idx="0">
            <a:schemeClr val="accent1"/>
          </a:fillRef>
          <a:effectRef idx="2">
            <a:schemeClr val="accent1"/>
          </a:effectRef>
          <a:fontRef idx="minor">
            <a:schemeClr val="tx1"/>
          </a:fontRef>
        </p:style>
      </p:cxnSp>
      <p:sp>
        <p:nvSpPr>
          <p:cNvPr id="12" name="矩形 11"/>
          <p:cNvSpPr/>
          <p:nvPr/>
        </p:nvSpPr>
        <p:spPr>
          <a:xfrm>
            <a:off x="2185777" y="2670373"/>
            <a:ext cx="1549829" cy="1747520"/>
          </a:xfrm>
          <a:prstGeom prst="rect">
            <a:avLst/>
          </a:prstGeom>
          <a:noFill/>
          <a:ln w="19050">
            <a:solidFill>
              <a:srgbClr val="0F30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6430514" y="3860886"/>
            <a:ext cx="5603201" cy="400110"/>
          </a:xfrm>
          <a:prstGeom prst="rect">
            <a:avLst/>
          </a:prstGeom>
        </p:spPr>
        <p:txBody>
          <a:bodyPr wrap="none">
            <a:spAutoFit/>
          </a:bodyPr>
          <a:lstStyle/>
          <a:p>
            <a:r>
              <a:rPr lang="en-US" altLang="zh-CN" sz="20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Summarize past strengths and weaknesses</a:t>
            </a:r>
            <a:endParaRPr lang="en-US" altLang="zh-CN" sz="2000" b="0" i="0" dirty="0">
              <a:solidFill>
                <a:srgbClr val="0F3057"/>
              </a:solidFill>
              <a:effectLst/>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0" y="0"/>
            <a:ext cx="4137466" cy="4590951"/>
          </a:xfrm>
          <a:prstGeom prst="rect">
            <a:avLst/>
          </a:prstGeom>
          <a:solidFill>
            <a:srgbClr val="00587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5244524" y="290048"/>
            <a:ext cx="6596380" cy="706755"/>
          </a:xfrm>
          <a:prstGeom prst="rect">
            <a:avLst/>
          </a:prstGeom>
        </p:spPr>
        <p:txBody>
          <a:bodyPr wrap="none">
            <a:spAutoFit/>
          </a:bodyPr>
          <a:lstStyle/>
          <a:p>
            <a:pPr algn="l"/>
            <a:r>
              <a:rPr lang="en-US" altLang="zh-CN" sz="40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Market changes since 2020</a:t>
            </a:r>
            <a:endParaRPr lang="en-US" altLang="zh-CN" sz="40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25" name="直接连接符 24"/>
          <p:cNvCxnSpPr/>
          <p:nvPr/>
        </p:nvCxnSpPr>
        <p:spPr>
          <a:xfrm>
            <a:off x="6623286" y="1097997"/>
            <a:ext cx="4482547" cy="0"/>
          </a:xfrm>
          <a:prstGeom prst="line">
            <a:avLst/>
          </a:prstGeom>
          <a:ln w="25400">
            <a:solidFill>
              <a:srgbClr val="0F3057"/>
            </a:solidFill>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flipV="1">
            <a:off x="5744817" y="5937970"/>
            <a:ext cx="5361016" cy="133911"/>
            <a:chOff x="5858359" y="3749755"/>
            <a:chExt cx="6142495" cy="449481"/>
          </a:xfrm>
        </p:grpSpPr>
        <p:cxnSp>
          <p:nvCxnSpPr>
            <p:cNvPr id="35" name="直接连接符 34"/>
            <p:cNvCxnSpPr/>
            <p:nvPr/>
          </p:nvCxnSpPr>
          <p:spPr>
            <a:xfrm>
              <a:off x="5858359" y="3905031"/>
              <a:ext cx="0" cy="138929"/>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6001208" y="3905031"/>
              <a:ext cx="0" cy="138929"/>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6144057" y="3905031"/>
              <a:ext cx="0" cy="138929"/>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286906" y="3910347"/>
              <a:ext cx="0" cy="128297"/>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6429755" y="3830873"/>
              <a:ext cx="0" cy="287244"/>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6572604" y="3830873"/>
              <a:ext cx="0" cy="287244"/>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6715453" y="3806088"/>
              <a:ext cx="0" cy="336814"/>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6858302" y="3749755"/>
              <a:ext cx="0" cy="449481"/>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7001151" y="3749755"/>
              <a:ext cx="0" cy="449481"/>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7144000" y="3749755"/>
              <a:ext cx="0" cy="449481"/>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7286849" y="3749755"/>
              <a:ext cx="0" cy="449481"/>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7429698" y="3830873"/>
              <a:ext cx="0" cy="287244"/>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7572547" y="3830873"/>
              <a:ext cx="0" cy="287244"/>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7715396" y="3830873"/>
              <a:ext cx="0" cy="287244"/>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8143943" y="3905031"/>
              <a:ext cx="0" cy="138929"/>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7858245" y="3923974"/>
              <a:ext cx="0" cy="101042"/>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8286792" y="3915255"/>
              <a:ext cx="0" cy="118480"/>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8572490" y="3830873"/>
              <a:ext cx="0" cy="287244"/>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8001094" y="3905031"/>
              <a:ext cx="0" cy="138929"/>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8715339" y="3830873"/>
              <a:ext cx="0" cy="287244"/>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8858188" y="3749755"/>
              <a:ext cx="0" cy="449481"/>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8429641" y="3806088"/>
              <a:ext cx="0" cy="336814"/>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9143886" y="3749755"/>
              <a:ext cx="0" cy="449481"/>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9286735" y="3855613"/>
              <a:ext cx="0" cy="237765"/>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9001037" y="3749755"/>
              <a:ext cx="0" cy="449481"/>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9572433" y="3830873"/>
              <a:ext cx="0" cy="287244"/>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9858131" y="3905031"/>
              <a:ext cx="0" cy="138929"/>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9429584" y="3835097"/>
              <a:ext cx="0" cy="278796"/>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10143829" y="3923974"/>
              <a:ext cx="0" cy="101042"/>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10286678" y="3830873"/>
              <a:ext cx="0" cy="287244"/>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9715282" y="3886295"/>
              <a:ext cx="0" cy="176401"/>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10429527" y="3830873"/>
              <a:ext cx="0" cy="287244"/>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10572376" y="3830873"/>
              <a:ext cx="0" cy="287244"/>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10000980" y="3905031"/>
              <a:ext cx="0" cy="138929"/>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10858074" y="3749755"/>
              <a:ext cx="0" cy="449481"/>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11000923" y="3749755"/>
              <a:ext cx="0" cy="449481"/>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10715225" y="3852011"/>
              <a:ext cx="0" cy="244968"/>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11143772" y="3749755"/>
              <a:ext cx="0" cy="449481"/>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11572319" y="3910347"/>
              <a:ext cx="0" cy="128297"/>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11286621" y="3749755"/>
              <a:ext cx="0" cy="449481"/>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11715168" y="3886295"/>
              <a:ext cx="0" cy="176401"/>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11858017" y="3905031"/>
              <a:ext cx="0" cy="138929"/>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11429470" y="3852011"/>
              <a:ext cx="0" cy="244968"/>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12000854" y="3905031"/>
              <a:ext cx="0" cy="138929"/>
            </a:xfrm>
            <a:prstGeom prst="line">
              <a:avLst/>
            </a:prstGeom>
            <a:ln w="28575" cap="rnd">
              <a:solidFill>
                <a:srgbClr val="00939E"/>
              </a:solidFill>
            </a:ln>
          </p:spPr>
          <p:style>
            <a:lnRef idx="1">
              <a:schemeClr val="accent1"/>
            </a:lnRef>
            <a:fillRef idx="0">
              <a:schemeClr val="accent1"/>
            </a:fillRef>
            <a:effectRef idx="0">
              <a:schemeClr val="accent1"/>
            </a:effectRef>
            <a:fontRef idx="minor">
              <a:schemeClr val="tx1"/>
            </a:fontRef>
          </p:style>
        </p:cxnSp>
      </p:grpSp>
      <p:pic>
        <p:nvPicPr>
          <p:cNvPr id="80" name="图片 79" descr="图片包含 游戏机, 围栏, 标志, 房间&#10;&#10;描述已自动生成"/>
          <p:cNvPicPr>
            <a:picLocks noChangeAspect="1"/>
          </p:cNvPicPr>
          <p:nvPr/>
        </p:nvPicPr>
        <p:blipFill>
          <a:blip r:embed="rId1">
            <a:extLst>
              <a:ext uri="{BEBA8EAE-BF5A-486C-A8C5-ECC9F3942E4B}">
                <a14:imgProps xmlns:a14="http://schemas.microsoft.com/office/drawing/2010/main">
                  <a14:imgLayer r:embed="rId2">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55773" y="1961313"/>
            <a:ext cx="5232197" cy="3699327"/>
          </a:xfrm>
          <a:prstGeom prst="rect">
            <a:avLst/>
          </a:prstGeom>
          <a:solidFill>
            <a:srgbClr val="008891"/>
          </a:solidFill>
          <a:ln>
            <a:noFill/>
          </a:ln>
          <a:effectLst>
            <a:outerShdw blurRad="50800" dist="38100" dir="2700000" algn="tl" rotWithShape="0">
              <a:prstClr val="black">
                <a:alpha val="40000"/>
              </a:prstClr>
            </a:outerShdw>
          </a:effectLst>
        </p:spPr>
      </p:pic>
      <p:sp>
        <p:nvSpPr>
          <p:cNvPr id="2" name="文本框 1"/>
          <p:cNvSpPr txBox="1"/>
          <p:nvPr/>
        </p:nvSpPr>
        <p:spPr>
          <a:xfrm>
            <a:off x="5744845" y="1161415"/>
            <a:ext cx="6096000" cy="4799965"/>
          </a:xfrm>
          <a:prstGeom prst="rect">
            <a:avLst/>
          </a:prstGeom>
          <a:noFill/>
        </p:spPr>
        <p:txBody>
          <a:bodyPr wrap="square" rtlCol="0" anchor="t">
            <a:spAutoFit/>
          </a:bodyPr>
          <a:p>
            <a:r>
              <a:rPr lang="en-US" altLang="zh-CN"/>
              <a:t>   </a:t>
            </a:r>
            <a:r>
              <a:rPr lang="zh-CN" altLang="en-US"/>
              <a:t>During the rising period of market economy development, many businesses took expanding stores as a necessary means for the reform and development of a class of catering brand organizations, and the arrival of the epidemic made most of the leading enterprises think that this is the window period for the development of new stores. So Haidilao was afraid to expand 530 stores by taking advantage of the low rent and low cost during the epidemic, but the epidemic repeated and Haidilao failed. In 2021, Haidilao lost nearly 4.5 billion yuan, and closed nearly 3.9 billion yuan of its stores alone.</a:t>
            </a:r>
            <a:endParaRPr lang="zh-CN" altLang="en-US"/>
          </a:p>
          <a:p>
            <a:r>
              <a:rPr lang="en-US" altLang="zh-CN"/>
              <a:t>   </a:t>
            </a:r>
            <a:r>
              <a:rPr lang="zh-CN" altLang="en-US"/>
              <a:t>Haidilao, who returned to work during the epidemic in 2020, took advantage of the "epidemic" by raising the price of iron, which was up to 80% at one time. As a result, the turnover rate fell sharply, and the online abuse caused Haidilao to issue an apology statement in a hurry. It was difficult to raise the price again.</a:t>
            </a:r>
            <a:endParaRPr lang="zh-CN"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t="-9000" b="-9000"/>
          </a:stretch>
        </a:blipFill>
        <a:effectLst/>
      </p:bgPr>
    </p:bg>
    <p:spTree>
      <p:nvGrpSpPr>
        <p:cNvPr id="1" name=""/>
        <p:cNvGrpSpPr/>
        <p:nvPr/>
      </p:nvGrpSpPr>
      <p:grpSpPr>
        <a:xfrm>
          <a:off x="0" y="0"/>
          <a:ext cx="0" cy="0"/>
          <a:chOff x="0" y="0"/>
          <a:chExt cx="0" cy="0"/>
        </a:xfrm>
      </p:grpSpPr>
      <p:sp>
        <p:nvSpPr>
          <p:cNvPr id="6" name="矩形 5"/>
          <p:cNvSpPr/>
          <p:nvPr/>
        </p:nvSpPr>
        <p:spPr>
          <a:xfrm rot="16200000">
            <a:off x="-506922" y="2104539"/>
            <a:ext cx="6857999" cy="2648917"/>
          </a:xfrm>
          <a:prstGeom prst="rect">
            <a:avLst/>
          </a:prstGeom>
          <a:solidFill>
            <a:srgbClr val="0088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7"/>
          <p:cNvSpPr/>
          <p:nvPr/>
        </p:nvSpPr>
        <p:spPr>
          <a:xfrm flipV="1">
            <a:off x="0" y="2451165"/>
            <a:ext cx="12202160" cy="2408213"/>
          </a:xfrm>
          <a:custGeom>
            <a:avLst/>
            <a:gdLst>
              <a:gd name="connsiteX0" fmla="*/ 0 w 12192000"/>
              <a:gd name="connsiteY0" fmla="*/ 0 h 3029918"/>
              <a:gd name="connsiteX1" fmla="*/ 12192000 w 12192000"/>
              <a:gd name="connsiteY1" fmla="*/ 0 h 3029918"/>
              <a:gd name="connsiteX2" fmla="*/ 12192000 w 12192000"/>
              <a:gd name="connsiteY2" fmla="*/ 3029918 h 3029918"/>
              <a:gd name="connsiteX3" fmla="*/ 0 w 12192000"/>
              <a:gd name="connsiteY3" fmla="*/ 3029918 h 3029918"/>
              <a:gd name="connsiteX4" fmla="*/ 0 w 12192000"/>
              <a:gd name="connsiteY4" fmla="*/ 0 h 3029918"/>
              <a:gd name="connsiteX0-1" fmla="*/ 4463512 w 12192000"/>
              <a:gd name="connsiteY0-2" fmla="*/ 0 h 3045416"/>
              <a:gd name="connsiteX1-3" fmla="*/ 12192000 w 12192000"/>
              <a:gd name="connsiteY1-4" fmla="*/ 15498 h 3045416"/>
              <a:gd name="connsiteX2-5" fmla="*/ 12192000 w 12192000"/>
              <a:gd name="connsiteY2-6" fmla="*/ 3045416 h 3045416"/>
              <a:gd name="connsiteX3-7" fmla="*/ 0 w 12192000"/>
              <a:gd name="connsiteY3-8" fmla="*/ 3045416 h 3045416"/>
              <a:gd name="connsiteX4-9" fmla="*/ 4463512 w 12192000"/>
              <a:gd name="connsiteY4-10" fmla="*/ 0 h 3045416"/>
              <a:gd name="connsiteX0-11" fmla="*/ 4277532 w 12192000"/>
              <a:gd name="connsiteY0-12" fmla="*/ 0 h 3045416"/>
              <a:gd name="connsiteX1-13" fmla="*/ 12192000 w 12192000"/>
              <a:gd name="connsiteY1-14" fmla="*/ 15498 h 3045416"/>
              <a:gd name="connsiteX2-15" fmla="*/ 12192000 w 12192000"/>
              <a:gd name="connsiteY2-16" fmla="*/ 3045416 h 3045416"/>
              <a:gd name="connsiteX3-17" fmla="*/ 0 w 12192000"/>
              <a:gd name="connsiteY3-18" fmla="*/ 3045416 h 3045416"/>
              <a:gd name="connsiteX4-19" fmla="*/ 4277532 w 12192000"/>
              <a:gd name="connsiteY4-20" fmla="*/ 0 h 3045416"/>
              <a:gd name="connsiteX0-21" fmla="*/ 4231037 w 12192000"/>
              <a:gd name="connsiteY0-22" fmla="*/ 0 h 3030227"/>
              <a:gd name="connsiteX1-23" fmla="*/ 12192000 w 12192000"/>
              <a:gd name="connsiteY1-24" fmla="*/ 309 h 3030227"/>
              <a:gd name="connsiteX2-25" fmla="*/ 12192000 w 12192000"/>
              <a:gd name="connsiteY2-26" fmla="*/ 3030227 h 3030227"/>
              <a:gd name="connsiteX3-27" fmla="*/ 0 w 12192000"/>
              <a:gd name="connsiteY3-28" fmla="*/ 3030227 h 3030227"/>
              <a:gd name="connsiteX4-29" fmla="*/ 4231037 w 12192000"/>
              <a:gd name="connsiteY4-30" fmla="*/ 0 h 3030227"/>
              <a:gd name="connsiteX0-31" fmla="*/ 4301744 w 12192000"/>
              <a:gd name="connsiteY0-32" fmla="*/ 0 h 3041720"/>
              <a:gd name="connsiteX1-33" fmla="*/ 12192000 w 12192000"/>
              <a:gd name="connsiteY1-34" fmla="*/ 11802 h 3041720"/>
              <a:gd name="connsiteX2-35" fmla="*/ 12192000 w 12192000"/>
              <a:gd name="connsiteY2-36" fmla="*/ 3041720 h 3041720"/>
              <a:gd name="connsiteX3-37" fmla="*/ 0 w 12192000"/>
              <a:gd name="connsiteY3-38" fmla="*/ 3041720 h 3041720"/>
              <a:gd name="connsiteX4-39" fmla="*/ 4301744 w 12192000"/>
              <a:gd name="connsiteY4-40" fmla="*/ 0 h 3041720"/>
              <a:gd name="connsiteX0-41" fmla="*/ 79494 w 12192000"/>
              <a:gd name="connsiteY0-42" fmla="*/ 0 h 3064789"/>
              <a:gd name="connsiteX1-43" fmla="*/ 12192000 w 12192000"/>
              <a:gd name="connsiteY1-44" fmla="*/ 34871 h 3064789"/>
              <a:gd name="connsiteX2-45" fmla="*/ 12192000 w 12192000"/>
              <a:gd name="connsiteY2-46" fmla="*/ 3064789 h 3064789"/>
              <a:gd name="connsiteX3-47" fmla="*/ 0 w 12192000"/>
              <a:gd name="connsiteY3-48" fmla="*/ 3064789 h 3064789"/>
              <a:gd name="connsiteX4-49" fmla="*/ 79494 w 12192000"/>
              <a:gd name="connsiteY4-50" fmla="*/ 0 h 3064789"/>
              <a:gd name="connsiteX0-51" fmla="*/ 18888 w 12131394"/>
              <a:gd name="connsiteY0-52" fmla="*/ 0 h 3064789"/>
              <a:gd name="connsiteX1-53" fmla="*/ 12131394 w 12131394"/>
              <a:gd name="connsiteY1-54" fmla="*/ 34871 h 3064789"/>
              <a:gd name="connsiteX2-55" fmla="*/ 12131394 w 12131394"/>
              <a:gd name="connsiteY2-56" fmla="*/ 3064789 h 3064789"/>
              <a:gd name="connsiteX3-57" fmla="*/ 0 w 12131394"/>
              <a:gd name="connsiteY3-58" fmla="*/ 3064789 h 3064789"/>
              <a:gd name="connsiteX4-59" fmla="*/ 18888 w 12131394"/>
              <a:gd name="connsiteY4-60" fmla="*/ 0 h 3064789"/>
              <a:gd name="connsiteX0-61" fmla="*/ 1629570 w 12131394"/>
              <a:gd name="connsiteY0-62" fmla="*/ 0 h 3039697"/>
              <a:gd name="connsiteX1-63" fmla="*/ 12131394 w 12131394"/>
              <a:gd name="connsiteY1-64" fmla="*/ 9779 h 3039697"/>
              <a:gd name="connsiteX2-65" fmla="*/ 12131394 w 12131394"/>
              <a:gd name="connsiteY2-66" fmla="*/ 3039697 h 3039697"/>
              <a:gd name="connsiteX3-67" fmla="*/ 0 w 12131394"/>
              <a:gd name="connsiteY3-68" fmla="*/ 3039697 h 3039697"/>
              <a:gd name="connsiteX4-69" fmla="*/ 1629570 w 12131394"/>
              <a:gd name="connsiteY4-70" fmla="*/ 0 h 3039697"/>
              <a:gd name="connsiteX0-71" fmla="*/ 1599267 w 12131394"/>
              <a:gd name="connsiteY0-72" fmla="*/ 0 h 3039697"/>
              <a:gd name="connsiteX1-73" fmla="*/ 12131394 w 12131394"/>
              <a:gd name="connsiteY1-74" fmla="*/ 9779 h 3039697"/>
              <a:gd name="connsiteX2-75" fmla="*/ 12131394 w 12131394"/>
              <a:gd name="connsiteY2-76" fmla="*/ 3039697 h 3039697"/>
              <a:gd name="connsiteX3-77" fmla="*/ 0 w 12131394"/>
              <a:gd name="connsiteY3-78" fmla="*/ 3039697 h 3039697"/>
              <a:gd name="connsiteX4-79" fmla="*/ 1599267 w 12131394"/>
              <a:gd name="connsiteY4-80" fmla="*/ 0 h 303969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131394" h="3039697">
                <a:moveTo>
                  <a:pt x="1599267" y="0"/>
                </a:moveTo>
                <a:lnTo>
                  <a:pt x="12131394" y="9779"/>
                </a:lnTo>
                <a:lnTo>
                  <a:pt x="12131394" y="3039697"/>
                </a:lnTo>
                <a:lnTo>
                  <a:pt x="0" y="3039697"/>
                </a:lnTo>
                <a:lnTo>
                  <a:pt x="1599267" y="0"/>
                </a:lnTo>
                <a:close/>
              </a:path>
            </a:pathLst>
          </a:custGeom>
          <a:solidFill>
            <a:srgbClr val="E7E7D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2167212" y="2822769"/>
            <a:ext cx="1658319" cy="1813983"/>
            <a:chOff x="2185777" y="2603910"/>
            <a:chExt cx="1658319" cy="1813983"/>
          </a:xfrm>
        </p:grpSpPr>
        <p:sp>
          <p:nvSpPr>
            <p:cNvPr id="10" name="文本框 9"/>
            <p:cNvSpPr txBox="1"/>
            <p:nvPr/>
          </p:nvSpPr>
          <p:spPr>
            <a:xfrm>
              <a:off x="2367837" y="3891664"/>
              <a:ext cx="1441341" cy="338554"/>
            </a:xfrm>
            <a:prstGeom prst="rect">
              <a:avLst/>
            </a:prstGeom>
            <a:noFill/>
          </p:spPr>
          <p:txBody>
            <a:bodyPr wrap="square" rtlCol="0">
              <a:spAutoFit/>
            </a:bodyPr>
            <a:lstStyle/>
            <a:p>
              <a:r>
                <a:rPr lang="en-US" altLang="zh-CN" sz="16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PORTION</a:t>
              </a:r>
              <a:endParaRPr lang="zh-CN" altLang="en-US" sz="16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2" name="矩形 11"/>
            <p:cNvSpPr/>
            <p:nvPr/>
          </p:nvSpPr>
          <p:spPr>
            <a:xfrm>
              <a:off x="2185777" y="2670373"/>
              <a:ext cx="1549829" cy="1747520"/>
            </a:xfrm>
            <a:prstGeom prst="rect">
              <a:avLst/>
            </a:prstGeom>
            <a:noFill/>
            <a:ln w="19050">
              <a:solidFill>
                <a:srgbClr val="0F30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思源宋体 CN SemiBold" panose="02020600000000000000" pitchFamily="18" charset="-122"/>
                <a:ea typeface="思源宋体 CN SemiBold" panose="02020600000000000000" pitchFamily="18" charset="-122"/>
              </a:endParaRPr>
            </a:p>
          </p:txBody>
        </p:sp>
        <p:sp>
          <p:nvSpPr>
            <p:cNvPr id="9" name="文本框 8"/>
            <p:cNvSpPr txBox="1"/>
            <p:nvPr/>
          </p:nvSpPr>
          <p:spPr>
            <a:xfrm>
              <a:off x="2185777" y="2603910"/>
              <a:ext cx="1658319" cy="1446550"/>
            </a:xfrm>
            <a:prstGeom prst="rect">
              <a:avLst/>
            </a:prstGeom>
            <a:noFill/>
          </p:spPr>
          <p:txBody>
            <a:bodyPr wrap="square" rtlCol="0">
              <a:spAutoFit/>
            </a:bodyPr>
            <a:lstStyle/>
            <a:p>
              <a:r>
                <a:rPr lang="en-US" altLang="zh-CN" sz="88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03</a:t>
              </a:r>
              <a:endParaRPr lang="zh-CN" altLang="en-US" sz="88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grpSp>
      <p:sp>
        <p:nvSpPr>
          <p:cNvPr id="11" name="矩形 10"/>
          <p:cNvSpPr/>
          <p:nvPr/>
        </p:nvSpPr>
        <p:spPr>
          <a:xfrm>
            <a:off x="7847925" y="2711457"/>
            <a:ext cx="3844129" cy="1107996"/>
          </a:xfrm>
          <a:prstGeom prst="rect">
            <a:avLst/>
          </a:prstGeom>
        </p:spPr>
        <p:txBody>
          <a:bodyPr wrap="none">
            <a:spAutoFit/>
          </a:bodyPr>
          <a:lstStyle/>
          <a:p>
            <a:r>
              <a:rPr lang="en-US" altLang="zh-CN" sz="66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Program</a:t>
            </a:r>
            <a:endParaRPr lang="zh-CN" altLang="en-US" sz="66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3" name="矩形 12"/>
          <p:cNvSpPr/>
          <p:nvPr/>
        </p:nvSpPr>
        <p:spPr>
          <a:xfrm>
            <a:off x="6032848" y="4049900"/>
            <a:ext cx="5770880" cy="398780"/>
          </a:xfrm>
          <a:prstGeom prst="rect">
            <a:avLst/>
          </a:prstGeom>
        </p:spPr>
        <p:txBody>
          <a:bodyPr wrap="none">
            <a:spAutoFit/>
          </a:bodyPr>
          <a:lstStyle/>
          <a:p>
            <a:pPr algn="l"/>
            <a:r>
              <a:rPr lang="en-US" altLang="zh-CN" sz="20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Methods and effects of organizational change</a:t>
            </a:r>
            <a:endParaRPr lang="en-US" altLang="zh-CN" sz="20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18" name="直接连接符 17"/>
          <p:cNvCxnSpPr/>
          <p:nvPr/>
        </p:nvCxnSpPr>
        <p:spPr>
          <a:xfrm>
            <a:off x="9080605" y="3950536"/>
            <a:ext cx="2398472" cy="0"/>
          </a:xfrm>
          <a:prstGeom prst="line">
            <a:avLst/>
          </a:prstGeom>
          <a:ln w="28575">
            <a:solidFill>
              <a:srgbClr val="0F3057"/>
            </a:solidFill>
          </a:ln>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81305" y="372110"/>
            <a:ext cx="8482965" cy="713105"/>
          </a:xfrm>
          <a:prstGeom prst="rect">
            <a:avLst/>
          </a:prstGeom>
          <a:solidFill>
            <a:srgbClr val="0F305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2400" b="1" dirty="0">
                <a:latin typeface="思源宋体 CN SemiBold" panose="02020600000000000000" pitchFamily="18" charset="-122"/>
                <a:ea typeface="思源宋体 CN SemiBold" panose="02020600000000000000" pitchFamily="18" charset="-122"/>
                <a:cs typeface="AngsanaUPC" panose="02020603050405020304" pitchFamily="18" charset="-34"/>
              </a:rPr>
              <a:t>Motivation and resistance of organizational change</a:t>
            </a:r>
            <a:endParaRPr lang="en-US" altLang="zh-CN" sz="2400" b="1" dirty="0">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5" name="矩形: 圆角 4"/>
          <p:cNvSpPr/>
          <p:nvPr/>
        </p:nvSpPr>
        <p:spPr>
          <a:xfrm>
            <a:off x="2297230" y="1862070"/>
            <a:ext cx="3476786" cy="1974433"/>
          </a:xfrm>
          <a:prstGeom prst="roundRect">
            <a:avLst/>
          </a:prstGeom>
          <a:solidFill>
            <a:srgbClr val="00889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a:off x="6334539" y="1882328"/>
            <a:ext cx="3476786" cy="1972976"/>
          </a:xfrm>
          <a:prstGeom prst="roundRect">
            <a:avLst/>
          </a:prstGeom>
          <a:solidFill>
            <a:srgbClr val="006B9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圆角 6"/>
          <p:cNvSpPr/>
          <p:nvPr/>
        </p:nvSpPr>
        <p:spPr>
          <a:xfrm>
            <a:off x="2312374" y="4219767"/>
            <a:ext cx="3476786" cy="2051823"/>
          </a:xfrm>
          <a:prstGeom prst="roundRect">
            <a:avLst/>
          </a:prstGeom>
          <a:solidFill>
            <a:srgbClr val="006B9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b="1" dirty="0">
              <a:solidFill>
                <a:srgbClr val="E7E7DE"/>
              </a:solidFill>
              <a:latin typeface="AngsanaUPC" panose="02020603050405020304" pitchFamily="18" charset="-34"/>
              <a:cs typeface="AngsanaUPC" panose="02020603050405020304" pitchFamily="18" charset="-34"/>
            </a:endParaRPr>
          </a:p>
        </p:txBody>
      </p:sp>
      <p:sp>
        <p:nvSpPr>
          <p:cNvPr id="8" name="矩形: 圆角 7"/>
          <p:cNvSpPr/>
          <p:nvPr/>
        </p:nvSpPr>
        <p:spPr>
          <a:xfrm>
            <a:off x="6352673" y="4219766"/>
            <a:ext cx="3476786" cy="2051823"/>
          </a:xfrm>
          <a:prstGeom prst="roundRect">
            <a:avLst/>
          </a:prstGeom>
          <a:solidFill>
            <a:srgbClr val="00889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b="1" dirty="0">
              <a:solidFill>
                <a:srgbClr val="E7E7DE"/>
              </a:solidFill>
              <a:latin typeface="AngsanaUPC" panose="02020603050405020304" pitchFamily="18" charset="-34"/>
              <a:cs typeface="AngsanaUPC" panose="02020603050405020304" pitchFamily="18" charset="-34"/>
            </a:endParaRPr>
          </a:p>
        </p:txBody>
      </p:sp>
      <p:sp>
        <p:nvSpPr>
          <p:cNvPr id="9" name="文本框 8"/>
          <p:cNvSpPr txBox="1"/>
          <p:nvPr/>
        </p:nvSpPr>
        <p:spPr>
          <a:xfrm>
            <a:off x="2297230" y="1497607"/>
            <a:ext cx="529526" cy="769441"/>
          </a:xfrm>
          <a:prstGeom prst="rect">
            <a:avLst/>
          </a:prstGeom>
          <a:noFill/>
        </p:spPr>
        <p:txBody>
          <a:bodyPr wrap="square" rtlCol="0">
            <a:spAutoFit/>
          </a:bodyPr>
          <a:lstStyle/>
          <a:p>
            <a:r>
              <a:rPr lang="en-US" altLang="zh-CN" sz="4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1</a:t>
            </a:r>
            <a:endParaRPr lang="zh-CN" altLang="en-US" sz="4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1" name="文本框 10"/>
          <p:cNvSpPr txBox="1"/>
          <p:nvPr/>
        </p:nvSpPr>
        <p:spPr>
          <a:xfrm>
            <a:off x="6414280" y="1517864"/>
            <a:ext cx="529526" cy="769441"/>
          </a:xfrm>
          <a:prstGeom prst="rect">
            <a:avLst/>
          </a:prstGeom>
          <a:noFill/>
        </p:spPr>
        <p:txBody>
          <a:bodyPr wrap="square" rtlCol="0">
            <a:spAutoFit/>
          </a:bodyPr>
          <a:lstStyle/>
          <a:p>
            <a:r>
              <a:rPr lang="en-US" altLang="zh-CN" sz="4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2</a:t>
            </a:r>
            <a:endParaRPr lang="zh-CN" altLang="en-US" sz="4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2" name="文本框 11"/>
          <p:cNvSpPr txBox="1"/>
          <p:nvPr/>
        </p:nvSpPr>
        <p:spPr>
          <a:xfrm>
            <a:off x="2312374" y="3855304"/>
            <a:ext cx="529526" cy="76944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altLang="zh-CN" sz="4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3</a:t>
            </a:r>
            <a:endParaRPr lang="zh-CN" altLang="en-US" sz="4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3" name="文本框 12"/>
          <p:cNvSpPr txBox="1"/>
          <p:nvPr/>
        </p:nvSpPr>
        <p:spPr>
          <a:xfrm>
            <a:off x="6391583" y="3906252"/>
            <a:ext cx="449657" cy="76944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altLang="zh-CN" sz="4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4</a:t>
            </a:r>
            <a:endParaRPr lang="zh-CN" altLang="en-US" sz="4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62" name="直接连接符 61"/>
          <p:cNvCxnSpPr/>
          <p:nvPr/>
        </p:nvCxnSpPr>
        <p:spPr>
          <a:xfrm flipH="1">
            <a:off x="2612029" y="1647176"/>
            <a:ext cx="337422" cy="707177"/>
          </a:xfrm>
          <a:prstGeom prst="line">
            <a:avLst/>
          </a:prstGeom>
          <a:ln w="28575">
            <a:solidFill>
              <a:srgbClr val="0F3057"/>
            </a:solidFill>
          </a:ln>
          <a:effectLst>
            <a:outerShdw blurRad="50800" dist="38100" dir="2700000" algn="tl" rotWithShape="0">
              <a:prstClr val="black">
                <a:alpha val="40000"/>
              </a:prstClr>
            </a:outerShdw>
          </a:effectLst>
        </p:spPr>
        <p:style>
          <a:lnRef idx="3">
            <a:schemeClr val="accent3"/>
          </a:lnRef>
          <a:fillRef idx="0">
            <a:schemeClr val="accent3"/>
          </a:fillRef>
          <a:effectRef idx="2">
            <a:schemeClr val="accent3"/>
          </a:effectRef>
          <a:fontRef idx="minor">
            <a:schemeClr val="tx1"/>
          </a:fontRef>
        </p:style>
      </p:cxnSp>
      <p:cxnSp>
        <p:nvCxnSpPr>
          <p:cNvPr id="64" name="直接连接符 63"/>
          <p:cNvCxnSpPr/>
          <p:nvPr/>
        </p:nvCxnSpPr>
        <p:spPr>
          <a:xfrm flipH="1">
            <a:off x="6775095" y="1647175"/>
            <a:ext cx="337422" cy="707177"/>
          </a:xfrm>
          <a:prstGeom prst="line">
            <a:avLst/>
          </a:prstGeom>
          <a:ln w="28575">
            <a:solidFill>
              <a:srgbClr val="0F3057"/>
            </a:solidFill>
          </a:ln>
          <a:effectLst>
            <a:outerShdw blurRad="50800" dist="38100" dir="2700000" algn="tl" rotWithShape="0">
              <a:prstClr val="black">
                <a:alpha val="40000"/>
              </a:prstClr>
            </a:outerShdw>
          </a:effectLst>
        </p:spPr>
        <p:style>
          <a:lnRef idx="3">
            <a:schemeClr val="accent3"/>
          </a:lnRef>
          <a:fillRef idx="0">
            <a:schemeClr val="accent3"/>
          </a:fillRef>
          <a:effectRef idx="2">
            <a:schemeClr val="accent3"/>
          </a:effectRef>
          <a:fontRef idx="minor">
            <a:schemeClr val="tx1"/>
          </a:fontRef>
        </p:style>
      </p:cxnSp>
      <p:cxnSp>
        <p:nvCxnSpPr>
          <p:cNvPr id="65" name="直接连接符 64"/>
          <p:cNvCxnSpPr/>
          <p:nvPr/>
        </p:nvCxnSpPr>
        <p:spPr>
          <a:xfrm flipH="1">
            <a:off x="2673189" y="3963294"/>
            <a:ext cx="337422" cy="707177"/>
          </a:xfrm>
          <a:prstGeom prst="line">
            <a:avLst/>
          </a:prstGeom>
          <a:ln w="28575">
            <a:solidFill>
              <a:srgbClr val="0F3057"/>
            </a:solidFill>
          </a:ln>
          <a:effectLst>
            <a:outerShdw blurRad="50800" dist="38100" dir="2700000" algn="tl" rotWithShape="0">
              <a:prstClr val="black">
                <a:alpha val="40000"/>
              </a:prstClr>
            </a:outerShdw>
          </a:effectLst>
        </p:spPr>
        <p:style>
          <a:lnRef idx="3">
            <a:schemeClr val="accent3"/>
          </a:lnRef>
          <a:fillRef idx="0">
            <a:schemeClr val="accent3"/>
          </a:fillRef>
          <a:effectRef idx="2">
            <a:schemeClr val="accent3"/>
          </a:effectRef>
          <a:fontRef idx="minor">
            <a:schemeClr val="tx1"/>
          </a:fontRef>
        </p:style>
      </p:cxnSp>
      <p:cxnSp>
        <p:nvCxnSpPr>
          <p:cNvPr id="66" name="直接连接符 65"/>
          <p:cNvCxnSpPr/>
          <p:nvPr/>
        </p:nvCxnSpPr>
        <p:spPr>
          <a:xfrm flipH="1">
            <a:off x="6810545" y="3972575"/>
            <a:ext cx="337422" cy="707177"/>
          </a:xfrm>
          <a:prstGeom prst="line">
            <a:avLst/>
          </a:prstGeom>
          <a:ln w="28575">
            <a:solidFill>
              <a:srgbClr val="0F3057"/>
            </a:solidFill>
          </a:ln>
          <a:effectLst>
            <a:outerShdw blurRad="50800" dist="38100" dir="2700000" algn="tl" rotWithShape="0">
              <a:prstClr val="black">
                <a:alpha val="40000"/>
              </a:prstClr>
            </a:outerShdw>
          </a:effectLst>
        </p:spPr>
        <p:style>
          <a:lnRef idx="3">
            <a:schemeClr val="accent3"/>
          </a:lnRef>
          <a:fillRef idx="0">
            <a:schemeClr val="accent3"/>
          </a:fillRef>
          <a:effectRef idx="2">
            <a:schemeClr val="accent3"/>
          </a:effectRef>
          <a:fontRef idx="minor">
            <a:schemeClr val="tx1"/>
          </a:fontRef>
        </p:style>
      </p:cxnSp>
      <p:sp>
        <p:nvSpPr>
          <p:cNvPr id="67" name="文本框 66"/>
          <p:cNvSpPr txBox="1"/>
          <p:nvPr/>
        </p:nvSpPr>
        <p:spPr>
          <a:xfrm>
            <a:off x="2611755" y="1892300"/>
            <a:ext cx="3227705" cy="491490"/>
          </a:xfrm>
          <a:prstGeom prst="rect">
            <a:avLst/>
          </a:prstGeom>
          <a:noFill/>
          <a:effectLst>
            <a:outerShdw blurRad="50800" dist="38100" dir="2700000" algn="tl" rotWithShape="0">
              <a:prstClr val="black">
                <a:alpha val="40000"/>
              </a:prstClr>
            </a:outerShdw>
          </a:effectLst>
        </p:spPr>
        <p:txBody>
          <a:bodyPr wrap="square" rtlCol="0">
            <a:noAutofit/>
          </a:bodyPr>
          <a:lstStyle/>
          <a:p>
            <a:pPr algn="l"/>
            <a:r>
              <a:rPr lang="en-US" altLang="zh-CN" sz="24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Culture,</a:t>
            </a:r>
            <a:r>
              <a:rPr lang="en-US" altLang="zh-CN" sz="28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Leadership</a:t>
            </a:r>
            <a:endParaRPr lang="en-US" altLang="zh-CN" sz="24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69" name="文本框 68"/>
          <p:cNvSpPr txBox="1"/>
          <p:nvPr/>
        </p:nvSpPr>
        <p:spPr>
          <a:xfrm>
            <a:off x="5839460" y="1882140"/>
            <a:ext cx="5080635" cy="789940"/>
          </a:xfrm>
          <a:prstGeom prst="rect">
            <a:avLst/>
          </a:prstGeom>
          <a:noFill/>
          <a:effectLst>
            <a:outerShdw blurRad="50800" dist="38100" dir="2700000" algn="tl" rotWithShape="0">
              <a:prstClr val="black">
                <a:alpha val="40000"/>
              </a:prstClr>
            </a:outerShdw>
          </a:effectLst>
        </p:spPr>
        <p:txBody>
          <a:bodyPr wrap="square" rtlCol="0">
            <a:noAutofit/>
          </a:bodyPr>
          <a:lstStyle/>
          <a:p>
            <a:pPr algn="ctr"/>
            <a:r>
              <a:rPr lang="en-US" altLang="zh-CN" sz="28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Digitalisation</a:t>
            </a:r>
            <a:endParaRPr lang="en-US" altLang="zh-CN" sz="28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70" name="文本框 69"/>
          <p:cNvSpPr txBox="1"/>
          <p:nvPr/>
        </p:nvSpPr>
        <p:spPr>
          <a:xfrm>
            <a:off x="2789555" y="4207510"/>
            <a:ext cx="2776855" cy="583565"/>
          </a:xfrm>
          <a:prstGeom prst="rect">
            <a:avLst/>
          </a:prstGeom>
          <a:noFill/>
          <a:effectLst>
            <a:outerShdw blurRad="50800" dist="38100" dir="2700000" algn="tl" rotWithShape="0">
              <a:prstClr val="black">
                <a:alpha val="40000"/>
              </a:prstClr>
            </a:outerShdw>
          </a:effectLst>
        </p:spPr>
        <p:txBody>
          <a:bodyPr wrap="square" rtlCol="0">
            <a:spAutoFit/>
          </a:bodyPr>
          <a:lstStyle/>
          <a:p>
            <a:pPr algn="l"/>
            <a:r>
              <a:rPr lang="en-US" altLang="zh-CN" sz="32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Competition</a:t>
            </a:r>
            <a:endParaRPr lang="en-US" altLang="zh-CN" sz="32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71" name="文本框 70"/>
          <p:cNvSpPr txBox="1"/>
          <p:nvPr/>
        </p:nvSpPr>
        <p:spPr>
          <a:xfrm>
            <a:off x="6943725" y="4330700"/>
            <a:ext cx="3434715" cy="460375"/>
          </a:xfrm>
          <a:prstGeom prst="rect">
            <a:avLst/>
          </a:prstGeom>
          <a:noFill/>
          <a:effectLst>
            <a:outerShdw blurRad="50800" dist="38100" dir="2700000" algn="tl" rotWithShape="0">
              <a:prstClr val="black">
                <a:alpha val="40000"/>
              </a:prstClr>
            </a:outerShdw>
          </a:effectLst>
        </p:spPr>
        <p:txBody>
          <a:bodyPr wrap="square" rtlCol="0">
            <a:spAutoFit/>
          </a:bodyPr>
          <a:lstStyle/>
          <a:p>
            <a:pPr algn="l"/>
            <a:r>
              <a:rPr lang="en-US" altLang="zh-CN" sz="24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Stability management</a:t>
            </a:r>
            <a:endParaRPr lang="en-US" altLang="zh-CN" sz="24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2" name="文本框 1"/>
          <p:cNvSpPr txBox="1"/>
          <p:nvPr/>
        </p:nvSpPr>
        <p:spPr>
          <a:xfrm>
            <a:off x="2611755" y="2469515"/>
            <a:ext cx="3305810" cy="1076325"/>
          </a:xfrm>
          <a:prstGeom prst="rect">
            <a:avLst/>
          </a:prstGeom>
          <a:noFill/>
        </p:spPr>
        <p:txBody>
          <a:bodyPr wrap="square" rtlCol="0">
            <a:spAutoFit/>
          </a:bodyPr>
          <a:lstStyle/>
          <a:p>
            <a:r>
              <a:rPr lang="en-US" altLang="zh-CN" sz="1600" dirty="0">
                <a:solidFill>
                  <a:schemeClr val="bg1"/>
                </a:solidFill>
                <a:latin typeface="思源宋体 CN SemiBold" panose="02020600000000000000" pitchFamily="18" charset="-122"/>
                <a:ea typeface="思源宋体 CN SemiBold" panose="02020600000000000000" pitchFamily="18" charset="-122"/>
                <a:cs typeface="AngsanaUPC" panose="02020603050405020304" pitchFamily="18" charset="-34"/>
              </a:rPr>
              <a:t>Pay attention to the needs of humanistic development, and organize reform with </a:t>
            </a:r>
            <a:r>
              <a:rPr lang="en-US" altLang="zh-CN" sz="16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sym typeface="+mn-ea"/>
              </a:rPr>
              <a:t>Culture and Leadership</a:t>
            </a:r>
            <a:r>
              <a:rPr lang="en-US" altLang="zh-CN" sz="1600" dirty="0">
                <a:solidFill>
                  <a:schemeClr val="bg1"/>
                </a:solidFill>
                <a:latin typeface="思源宋体 CN SemiBold" panose="02020600000000000000" pitchFamily="18" charset="-122"/>
                <a:ea typeface="思源宋体 CN SemiBold" panose="02020600000000000000" pitchFamily="18" charset="-122"/>
                <a:cs typeface="AngsanaUPC" panose="02020603050405020304" pitchFamily="18" charset="-34"/>
              </a:rPr>
              <a:t> as the center.</a:t>
            </a:r>
            <a:endParaRPr lang="en-US" altLang="zh-CN" sz="1600" dirty="0">
              <a:solidFill>
                <a:schemeClr val="bg1"/>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20" name="文本框 19"/>
          <p:cNvSpPr txBox="1"/>
          <p:nvPr/>
        </p:nvSpPr>
        <p:spPr>
          <a:xfrm>
            <a:off x="2548890" y="4727575"/>
            <a:ext cx="3225165" cy="1568450"/>
          </a:xfrm>
          <a:prstGeom prst="rect">
            <a:avLst/>
          </a:prstGeom>
          <a:noFill/>
        </p:spPr>
        <p:txBody>
          <a:bodyPr wrap="square" rtlCol="0">
            <a:spAutoFit/>
          </a:bodyPr>
          <a:lstStyle/>
          <a:p>
            <a:r>
              <a:rPr lang="en-US" altLang="zh-CN" sz="1600" dirty="0">
                <a:solidFill>
                  <a:schemeClr val="bg1"/>
                </a:solidFill>
                <a:latin typeface="思源宋体 CN SemiBold" panose="02020600000000000000" pitchFamily="18" charset="-122"/>
                <a:ea typeface="思源宋体 CN SemiBold" panose="02020600000000000000" pitchFamily="18" charset="-122"/>
                <a:cs typeface="AngsanaUPC" panose="02020603050405020304" pitchFamily="18" charset="-34"/>
              </a:rPr>
              <a:t>It has its own research and development and processing base for food materials, and it is the "third generation supply chain" that stands out in the competition.</a:t>
            </a:r>
            <a:endParaRPr lang="en-US" altLang="zh-CN" sz="1600" dirty="0">
              <a:solidFill>
                <a:schemeClr val="bg1"/>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21" name="文本框 20"/>
          <p:cNvSpPr txBox="1"/>
          <p:nvPr/>
        </p:nvSpPr>
        <p:spPr>
          <a:xfrm>
            <a:off x="6556375" y="2312670"/>
            <a:ext cx="3159125" cy="1568450"/>
          </a:xfrm>
          <a:prstGeom prst="rect">
            <a:avLst/>
          </a:prstGeom>
          <a:noFill/>
        </p:spPr>
        <p:txBody>
          <a:bodyPr wrap="square" rtlCol="0">
            <a:spAutoFit/>
          </a:bodyPr>
          <a:lstStyle/>
          <a:p>
            <a:r>
              <a:rPr lang="en-US" altLang="zh-CN" sz="1600" dirty="0">
                <a:solidFill>
                  <a:schemeClr val="bg1"/>
                </a:solidFill>
                <a:latin typeface="思源宋体 CN SemiBold" panose="02020600000000000000" pitchFamily="18" charset="-122"/>
                <a:ea typeface="思源宋体 CN SemiBold" panose="02020600000000000000" pitchFamily="18" charset="-122"/>
                <a:cs typeface="AngsanaUPC" panose="02020603050405020304" pitchFamily="18" charset="-34"/>
              </a:rPr>
              <a:t>Open stores in major cities at home and abroad, and increase the supply of online and offline stores, such as Taobao, hungry and Meituan app.</a:t>
            </a:r>
            <a:endParaRPr lang="en-US" altLang="zh-CN" sz="1600" dirty="0">
              <a:solidFill>
                <a:schemeClr val="bg1"/>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23" name="文本框 22"/>
          <p:cNvSpPr txBox="1"/>
          <p:nvPr/>
        </p:nvSpPr>
        <p:spPr>
          <a:xfrm>
            <a:off x="6556375" y="4797425"/>
            <a:ext cx="3272790" cy="1568450"/>
          </a:xfrm>
          <a:prstGeom prst="rect">
            <a:avLst/>
          </a:prstGeom>
          <a:noFill/>
        </p:spPr>
        <p:txBody>
          <a:bodyPr wrap="square" rtlCol="0">
            <a:spAutoFit/>
          </a:bodyPr>
          <a:lstStyle/>
          <a:p>
            <a:r>
              <a:rPr lang="en-US" altLang="zh-CN" sz="1600" dirty="0">
                <a:solidFill>
                  <a:schemeClr val="bg1"/>
                </a:solidFill>
                <a:latin typeface="思源宋体 CN SemiBold" panose="02020600000000000000" pitchFamily="18" charset="-122"/>
                <a:ea typeface="思源宋体 CN SemiBold" panose="02020600000000000000" pitchFamily="18" charset="-122"/>
                <a:cs typeface="AngsanaUPC" panose="02020603050405020304" pitchFamily="18" charset="-34"/>
              </a:rPr>
              <a:t>Continuously upgrade products according to market consumer demand,Focus on corporate culture and employee growth incentives.</a:t>
            </a:r>
            <a:endParaRPr lang="en-US" altLang="zh-CN" sz="1600" dirty="0">
              <a:solidFill>
                <a:schemeClr val="bg1"/>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a:p>
            <a:pPr algn="ctr"/>
            <a:endParaRPr lang="zh-CN" altLang="en-US"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down)">
                                      <p:cBhvr>
                                        <p:cTn id="7" dur="580">
                                          <p:stCondLst>
                                            <p:cond delay="0"/>
                                          </p:stCondLst>
                                        </p:cTn>
                                        <p:tgtEl>
                                          <p:spTgt spid="62"/>
                                        </p:tgtEl>
                                      </p:cBhvr>
                                    </p:animEffect>
                                    <p:anim calcmode="lin" valueType="num">
                                      <p:cBhvr>
                                        <p:cTn id="8" dur="1822" tmFilter="0,0; 0.14,0.36; 0.43,0.73; 0.71,0.91; 1.0,1.0">
                                          <p:stCondLst>
                                            <p:cond delay="0"/>
                                          </p:stCondLst>
                                        </p:cTn>
                                        <p:tgtEl>
                                          <p:spTgt spid="6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2"/>
                                        </p:tgtEl>
                                        <p:attrNameLst>
                                          <p:attrName>ppt_y</p:attrName>
                                        </p:attrNameLst>
                                      </p:cBhvr>
                                      <p:tavLst>
                                        <p:tav tm="0" fmla="#ppt_y-sin(pi*$)/81">
                                          <p:val>
                                            <p:fltVal val="0"/>
                                          </p:val>
                                        </p:tav>
                                        <p:tav tm="100000">
                                          <p:val>
                                            <p:fltVal val="1"/>
                                          </p:val>
                                        </p:tav>
                                      </p:tavLst>
                                    </p:anim>
                                    <p:animScale>
                                      <p:cBhvr>
                                        <p:cTn id="13" dur="26">
                                          <p:stCondLst>
                                            <p:cond delay="650"/>
                                          </p:stCondLst>
                                        </p:cTn>
                                        <p:tgtEl>
                                          <p:spTgt spid="62"/>
                                        </p:tgtEl>
                                      </p:cBhvr>
                                      <p:to x="100000" y="60000"/>
                                    </p:animScale>
                                    <p:animScale>
                                      <p:cBhvr>
                                        <p:cTn id="14" dur="166" decel="50000">
                                          <p:stCondLst>
                                            <p:cond delay="676"/>
                                          </p:stCondLst>
                                        </p:cTn>
                                        <p:tgtEl>
                                          <p:spTgt spid="62"/>
                                        </p:tgtEl>
                                      </p:cBhvr>
                                      <p:to x="100000" y="100000"/>
                                    </p:animScale>
                                    <p:animScale>
                                      <p:cBhvr>
                                        <p:cTn id="15" dur="26">
                                          <p:stCondLst>
                                            <p:cond delay="1312"/>
                                          </p:stCondLst>
                                        </p:cTn>
                                        <p:tgtEl>
                                          <p:spTgt spid="62"/>
                                        </p:tgtEl>
                                      </p:cBhvr>
                                      <p:to x="100000" y="80000"/>
                                    </p:animScale>
                                    <p:animScale>
                                      <p:cBhvr>
                                        <p:cTn id="16" dur="166" decel="50000">
                                          <p:stCondLst>
                                            <p:cond delay="1338"/>
                                          </p:stCondLst>
                                        </p:cTn>
                                        <p:tgtEl>
                                          <p:spTgt spid="62"/>
                                        </p:tgtEl>
                                      </p:cBhvr>
                                      <p:to x="100000" y="100000"/>
                                    </p:animScale>
                                    <p:animScale>
                                      <p:cBhvr>
                                        <p:cTn id="17" dur="26">
                                          <p:stCondLst>
                                            <p:cond delay="1642"/>
                                          </p:stCondLst>
                                        </p:cTn>
                                        <p:tgtEl>
                                          <p:spTgt spid="62"/>
                                        </p:tgtEl>
                                      </p:cBhvr>
                                      <p:to x="100000" y="90000"/>
                                    </p:animScale>
                                    <p:animScale>
                                      <p:cBhvr>
                                        <p:cTn id="18" dur="166" decel="50000">
                                          <p:stCondLst>
                                            <p:cond delay="1668"/>
                                          </p:stCondLst>
                                        </p:cTn>
                                        <p:tgtEl>
                                          <p:spTgt spid="62"/>
                                        </p:tgtEl>
                                      </p:cBhvr>
                                      <p:to x="100000" y="100000"/>
                                    </p:animScale>
                                    <p:animScale>
                                      <p:cBhvr>
                                        <p:cTn id="19" dur="26">
                                          <p:stCondLst>
                                            <p:cond delay="1808"/>
                                          </p:stCondLst>
                                        </p:cTn>
                                        <p:tgtEl>
                                          <p:spTgt spid="62"/>
                                        </p:tgtEl>
                                      </p:cBhvr>
                                      <p:to x="100000" y="95000"/>
                                    </p:animScale>
                                    <p:animScale>
                                      <p:cBhvr>
                                        <p:cTn id="20" dur="166" decel="50000">
                                          <p:stCondLst>
                                            <p:cond delay="1834"/>
                                          </p:stCondLst>
                                        </p:cTn>
                                        <p:tgtEl>
                                          <p:spTgt spid="62"/>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80">
                                          <p:stCondLst>
                                            <p:cond delay="0"/>
                                          </p:stCondLst>
                                        </p:cTn>
                                        <p:tgtEl>
                                          <p:spTgt spid="9"/>
                                        </p:tgtEl>
                                      </p:cBhvr>
                                    </p:animEffect>
                                    <p:anim calcmode="lin" valueType="num">
                                      <p:cBhvr>
                                        <p:cTn id="24"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9" dur="26">
                                          <p:stCondLst>
                                            <p:cond delay="650"/>
                                          </p:stCondLst>
                                        </p:cTn>
                                        <p:tgtEl>
                                          <p:spTgt spid="9"/>
                                        </p:tgtEl>
                                      </p:cBhvr>
                                      <p:to x="100000" y="60000"/>
                                    </p:animScale>
                                    <p:animScale>
                                      <p:cBhvr>
                                        <p:cTn id="30" dur="166" decel="50000">
                                          <p:stCondLst>
                                            <p:cond delay="676"/>
                                          </p:stCondLst>
                                        </p:cTn>
                                        <p:tgtEl>
                                          <p:spTgt spid="9"/>
                                        </p:tgtEl>
                                      </p:cBhvr>
                                      <p:to x="100000" y="100000"/>
                                    </p:animScale>
                                    <p:animScale>
                                      <p:cBhvr>
                                        <p:cTn id="31" dur="26">
                                          <p:stCondLst>
                                            <p:cond delay="1312"/>
                                          </p:stCondLst>
                                        </p:cTn>
                                        <p:tgtEl>
                                          <p:spTgt spid="9"/>
                                        </p:tgtEl>
                                      </p:cBhvr>
                                      <p:to x="100000" y="80000"/>
                                    </p:animScale>
                                    <p:animScale>
                                      <p:cBhvr>
                                        <p:cTn id="32" dur="166" decel="50000">
                                          <p:stCondLst>
                                            <p:cond delay="1338"/>
                                          </p:stCondLst>
                                        </p:cTn>
                                        <p:tgtEl>
                                          <p:spTgt spid="9"/>
                                        </p:tgtEl>
                                      </p:cBhvr>
                                      <p:to x="100000" y="100000"/>
                                    </p:animScale>
                                    <p:animScale>
                                      <p:cBhvr>
                                        <p:cTn id="33" dur="26">
                                          <p:stCondLst>
                                            <p:cond delay="1642"/>
                                          </p:stCondLst>
                                        </p:cTn>
                                        <p:tgtEl>
                                          <p:spTgt spid="9"/>
                                        </p:tgtEl>
                                      </p:cBhvr>
                                      <p:to x="100000" y="90000"/>
                                    </p:animScale>
                                    <p:animScale>
                                      <p:cBhvr>
                                        <p:cTn id="34" dur="166" decel="50000">
                                          <p:stCondLst>
                                            <p:cond delay="1668"/>
                                          </p:stCondLst>
                                        </p:cTn>
                                        <p:tgtEl>
                                          <p:spTgt spid="9"/>
                                        </p:tgtEl>
                                      </p:cBhvr>
                                      <p:to x="100000" y="100000"/>
                                    </p:animScale>
                                    <p:animScale>
                                      <p:cBhvr>
                                        <p:cTn id="35" dur="26">
                                          <p:stCondLst>
                                            <p:cond delay="1808"/>
                                          </p:stCondLst>
                                        </p:cTn>
                                        <p:tgtEl>
                                          <p:spTgt spid="9"/>
                                        </p:tgtEl>
                                      </p:cBhvr>
                                      <p:to x="100000" y="95000"/>
                                    </p:animScale>
                                    <p:animScale>
                                      <p:cBhvr>
                                        <p:cTn id="36" dur="166" decel="50000">
                                          <p:stCondLst>
                                            <p:cond delay="1834"/>
                                          </p:stCondLst>
                                        </p:cTn>
                                        <p:tgtEl>
                                          <p:spTgt spid="9"/>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
                                          </p:val>
                                        </p:tav>
                                        <p:tav tm="100000">
                                          <p:val>
                                            <p:strVal val="#ppt_x"/>
                                          </p:val>
                                        </p:tav>
                                      </p:tavLst>
                                    </p:anim>
                                    <p:anim calcmode="lin" valueType="num">
                                      <p:cBhvr>
                                        <p:cTn id="43" dur="1000" fill="hold"/>
                                        <p:tgtEl>
                                          <p:spTgt spid="5"/>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67"/>
                                        </p:tgtEl>
                                        <p:attrNameLst>
                                          <p:attrName>style.visibility</p:attrName>
                                        </p:attrNameLst>
                                      </p:cBhvr>
                                      <p:to>
                                        <p:strVal val="visible"/>
                                      </p:to>
                                    </p:set>
                                    <p:animEffect transition="in" filter="fade">
                                      <p:cBhvr>
                                        <p:cTn id="46" dur="1000"/>
                                        <p:tgtEl>
                                          <p:spTgt spid="67"/>
                                        </p:tgtEl>
                                      </p:cBhvr>
                                    </p:animEffect>
                                    <p:anim calcmode="lin" valueType="num">
                                      <p:cBhvr>
                                        <p:cTn id="47" dur="1000" fill="hold"/>
                                        <p:tgtEl>
                                          <p:spTgt spid="67"/>
                                        </p:tgtEl>
                                        <p:attrNameLst>
                                          <p:attrName>ppt_x</p:attrName>
                                        </p:attrNameLst>
                                      </p:cBhvr>
                                      <p:tavLst>
                                        <p:tav tm="0">
                                          <p:val>
                                            <p:strVal val="#ppt_x"/>
                                          </p:val>
                                        </p:tav>
                                        <p:tav tm="100000">
                                          <p:val>
                                            <p:strVal val="#ppt_x"/>
                                          </p:val>
                                        </p:tav>
                                      </p:tavLst>
                                    </p:anim>
                                    <p:anim calcmode="lin" valueType="num">
                                      <p:cBhvr>
                                        <p:cTn id="48"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2"/>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26"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wipe(down)">
                                      <p:cBhvr>
                                        <p:cTn id="57" dur="580">
                                          <p:stCondLst>
                                            <p:cond delay="0"/>
                                          </p:stCondLst>
                                        </p:cTn>
                                        <p:tgtEl>
                                          <p:spTgt spid="11"/>
                                        </p:tgtEl>
                                      </p:cBhvr>
                                    </p:animEffect>
                                    <p:anim calcmode="lin" valueType="num">
                                      <p:cBhvr>
                                        <p:cTn id="58"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63" dur="26">
                                          <p:stCondLst>
                                            <p:cond delay="650"/>
                                          </p:stCondLst>
                                        </p:cTn>
                                        <p:tgtEl>
                                          <p:spTgt spid="11"/>
                                        </p:tgtEl>
                                      </p:cBhvr>
                                      <p:to x="100000" y="60000"/>
                                    </p:animScale>
                                    <p:animScale>
                                      <p:cBhvr>
                                        <p:cTn id="64" dur="166" decel="50000">
                                          <p:stCondLst>
                                            <p:cond delay="676"/>
                                          </p:stCondLst>
                                        </p:cTn>
                                        <p:tgtEl>
                                          <p:spTgt spid="11"/>
                                        </p:tgtEl>
                                      </p:cBhvr>
                                      <p:to x="100000" y="100000"/>
                                    </p:animScale>
                                    <p:animScale>
                                      <p:cBhvr>
                                        <p:cTn id="65" dur="26">
                                          <p:stCondLst>
                                            <p:cond delay="1312"/>
                                          </p:stCondLst>
                                        </p:cTn>
                                        <p:tgtEl>
                                          <p:spTgt spid="11"/>
                                        </p:tgtEl>
                                      </p:cBhvr>
                                      <p:to x="100000" y="80000"/>
                                    </p:animScale>
                                    <p:animScale>
                                      <p:cBhvr>
                                        <p:cTn id="66" dur="166" decel="50000">
                                          <p:stCondLst>
                                            <p:cond delay="1338"/>
                                          </p:stCondLst>
                                        </p:cTn>
                                        <p:tgtEl>
                                          <p:spTgt spid="11"/>
                                        </p:tgtEl>
                                      </p:cBhvr>
                                      <p:to x="100000" y="100000"/>
                                    </p:animScale>
                                    <p:animScale>
                                      <p:cBhvr>
                                        <p:cTn id="67" dur="26">
                                          <p:stCondLst>
                                            <p:cond delay="1642"/>
                                          </p:stCondLst>
                                        </p:cTn>
                                        <p:tgtEl>
                                          <p:spTgt spid="11"/>
                                        </p:tgtEl>
                                      </p:cBhvr>
                                      <p:to x="100000" y="90000"/>
                                    </p:animScale>
                                    <p:animScale>
                                      <p:cBhvr>
                                        <p:cTn id="68" dur="166" decel="50000">
                                          <p:stCondLst>
                                            <p:cond delay="1668"/>
                                          </p:stCondLst>
                                        </p:cTn>
                                        <p:tgtEl>
                                          <p:spTgt spid="11"/>
                                        </p:tgtEl>
                                      </p:cBhvr>
                                      <p:to x="100000" y="100000"/>
                                    </p:animScale>
                                    <p:animScale>
                                      <p:cBhvr>
                                        <p:cTn id="69" dur="26">
                                          <p:stCondLst>
                                            <p:cond delay="1808"/>
                                          </p:stCondLst>
                                        </p:cTn>
                                        <p:tgtEl>
                                          <p:spTgt spid="11"/>
                                        </p:tgtEl>
                                      </p:cBhvr>
                                      <p:to x="100000" y="95000"/>
                                    </p:animScale>
                                    <p:animScale>
                                      <p:cBhvr>
                                        <p:cTn id="70" dur="166" decel="50000">
                                          <p:stCondLst>
                                            <p:cond delay="1834"/>
                                          </p:stCondLst>
                                        </p:cTn>
                                        <p:tgtEl>
                                          <p:spTgt spid="11"/>
                                        </p:tgtEl>
                                      </p:cBhvr>
                                      <p:to x="100000" y="100000"/>
                                    </p:animScale>
                                  </p:childTnLst>
                                </p:cTn>
                              </p:par>
                              <p:par>
                                <p:cTn id="71" presetID="26" presetClass="entr" presetSubtype="0" fill="hold" nodeType="withEffect">
                                  <p:stCondLst>
                                    <p:cond delay="0"/>
                                  </p:stCondLst>
                                  <p:childTnLst>
                                    <p:set>
                                      <p:cBhvr>
                                        <p:cTn id="72" dur="1" fill="hold">
                                          <p:stCondLst>
                                            <p:cond delay="0"/>
                                          </p:stCondLst>
                                        </p:cTn>
                                        <p:tgtEl>
                                          <p:spTgt spid="64"/>
                                        </p:tgtEl>
                                        <p:attrNameLst>
                                          <p:attrName>style.visibility</p:attrName>
                                        </p:attrNameLst>
                                      </p:cBhvr>
                                      <p:to>
                                        <p:strVal val="visible"/>
                                      </p:to>
                                    </p:set>
                                    <p:animEffect transition="in" filter="wipe(down)">
                                      <p:cBhvr>
                                        <p:cTn id="73" dur="580">
                                          <p:stCondLst>
                                            <p:cond delay="0"/>
                                          </p:stCondLst>
                                        </p:cTn>
                                        <p:tgtEl>
                                          <p:spTgt spid="64"/>
                                        </p:tgtEl>
                                      </p:cBhvr>
                                    </p:animEffect>
                                    <p:anim calcmode="lin" valueType="num">
                                      <p:cBhvr>
                                        <p:cTn id="74" dur="1822" tmFilter="0,0; 0.14,0.36; 0.43,0.73; 0.71,0.91; 1.0,1.0">
                                          <p:stCondLst>
                                            <p:cond delay="0"/>
                                          </p:stCondLst>
                                        </p:cTn>
                                        <p:tgtEl>
                                          <p:spTgt spid="64"/>
                                        </p:tgtEl>
                                        <p:attrNameLst>
                                          <p:attrName>ppt_x</p:attrName>
                                        </p:attrNameLst>
                                      </p:cBhvr>
                                      <p:tavLst>
                                        <p:tav tm="0">
                                          <p:val>
                                            <p:strVal val="#ppt_x-0.25"/>
                                          </p:val>
                                        </p:tav>
                                        <p:tav tm="100000">
                                          <p:val>
                                            <p:strVal val="#ppt_x"/>
                                          </p:val>
                                        </p:tav>
                                      </p:tavLst>
                                    </p:anim>
                                    <p:anim calcmode="lin" valueType="num">
                                      <p:cBhvr>
                                        <p:cTn id="75" dur="664" tmFilter="0.0,0.0; 0.25,0.07; 0.50,0.2; 0.75,0.467; 1.0,1.0">
                                          <p:stCondLst>
                                            <p:cond delay="0"/>
                                          </p:stCondLst>
                                        </p:cTn>
                                        <p:tgtEl>
                                          <p:spTgt spid="64"/>
                                        </p:tgtEl>
                                        <p:attrNameLst>
                                          <p:attrName>ppt_y</p:attrName>
                                        </p:attrNameLst>
                                      </p:cBhvr>
                                      <p:tavLst>
                                        <p:tav tm="0" fmla="#ppt_y-sin(pi*$)/3">
                                          <p:val>
                                            <p:fltVal val="0.5"/>
                                          </p:val>
                                        </p:tav>
                                        <p:tav tm="100000">
                                          <p:val>
                                            <p:fltVal val="1"/>
                                          </p:val>
                                        </p:tav>
                                      </p:tavLst>
                                    </p:anim>
                                    <p:anim calcmode="lin" valueType="num">
                                      <p:cBhvr>
                                        <p:cTn id="76" dur="664" tmFilter="0, 0; 0.125,0.2665; 0.25,0.4; 0.375,0.465; 0.5,0.5;  0.625,0.535; 0.75,0.6; 0.875,0.7335; 1,1">
                                          <p:stCondLst>
                                            <p:cond delay="664"/>
                                          </p:stCondLst>
                                        </p:cTn>
                                        <p:tgtEl>
                                          <p:spTgt spid="64"/>
                                        </p:tgtEl>
                                        <p:attrNameLst>
                                          <p:attrName>ppt_y</p:attrName>
                                        </p:attrNameLst>
                                      </p:cBhvr>
                                      <p:tavLst>
                                        <p:tav tm="0" fmla="#ppt_y-sin(pi*$)/9">
                                          <p:val>
                                            <p:fltVal val="0"/>
                                          </p:val>
                                        </p:tav>
                                        <p:tav tm="100000">
                                          <p:val>
                                            <p:fltVal val="1"/>
                                          </p:val>
                                        </p:tav>
                                      </p:tavLst>
                                    </p:anim>
                                    <p:anim calcmode="lin" valueType="num">
                                      <p:cBhvr>
                                        <p:cTn id="77" dur="332" tmFilter="0, 0; 0.125,0.2665; 0.25,0.4; 0.375,0.465; 0.5,0.5;  0.625,0.535; 0.75,0.6; 0.875,0.7335; 1,1">
                                          <p:stCondLst>
                                            <p:cond delay="1324"/>
                                          </p:stCondLst>
                                        </p:cTn>
                                        <p:tgtEl>
                                          <p:spTgt spid="64"/>
                                        </p:tgtEl>
                                        <p:attrNameLst>
                                          <p:attrName>ppt_y</p:attrName>
                                        </p:attrNameLst>
                                      </p:cBhvr>
                                      <p:tavLst>
                                        <p:tav tm="0" fmla="#ppt_y-sin(pi*$)/27">
                                          <p:val>
                                            <p:fltVal val="0"/>
                                          </p:val>
                                        </p:tav>
                                        <p:tav tm="100000">
                                          <p:val>
                                            <p:fltVal val="1"/>
                                          </p:val>
                                        </p:tav>
                                      </p:tavLst>
                                    </p:anim>
                                    <p:anim calcmode="lin" valueType="num">
                                      <p:cBhvr>
                                        <p:cTn id="78" dur="164" tmFilter="0, 0; 0.125,0.2665; 0.25,0.4; 0.375,0.465; 0.5,0.5;  0.625,0.535; 0.75,0.6; 0.875,0.7335; 1,1">
                                          <p:stCondLst>
                                            <p:cond delay="1656"/>
                                          </p:stCondLst>
                                        </p:cTn>
                                        <p:tgtEl>
                                          <p:spTgt spid="64"/>
                                        </p:tgtEl>
                                        <p:attrNameLst>
                                          <p:attrName>ppt_y</p:attrName>
                                        </p:attrNameLst>
                                      </p:cBhvr>
                                      <p:tavLst>
                                        <p:tav tm="0" fmla="#ppt_y-sin(pi*$)/81">
                                          <p:val>
                                            <p:fltVal val="0"/>
                                          </p:val>
                                        </p:tav>
                                        <p:tav tm="100000">
                                          <p:val>
                                            <p:fltVal val="1"/>
                                          </p:val>
                                        </p:tav>
                                      </p:tavLst>
                                    </p:anim>
                                    <p:animScale>
                                      <p:cBhvr>
                                        <p:cTn id="79" dur="26">
                                          <p:stCondLst>
                                            <p:cond delay="650"/>
                                          </p:stCondLst>
                                        </p:cTn>
                                        <p:tgtEl>
                                          <p:spTgt spid="64"/>
                                        </p:tgtEl>
                                      </p:cBhvr>
                                      <p:to x="100000" y="60000"/>
                                    </p:animScale>
                                    <p:animScale>
                                      <p:cBhvr>
                                        <p:cTn id="80" dur="166" decel="50000">
                                          <p:stCondLst>
                                            <p:cond delay="676"/>
                                          </p:stCondLst>
                                        </p:cTn>
                                        <p:tgtEl>
                                          <p:spTgt spid="64"/>
                                        </p:tgtEl>
                                      </p:cBhvr>
                                      <p:to x="100000" y="100000"/>
                                    </p:animScale>
                                    <p:animScale>
                                      <p:cBhvr>
                                        <p:cTn id="81" dur="26">
                                          <p:stCondLst>
                                            <p:cond delay="1312"/>
                                          </p:stCondLst>
                                        </p:cTn>
                                        <p:tgtEl>
                                          <p:spTgt spid="64"/>
                                        </p:tgtEl>
                                      </p:cBhvr>
                                      <p:to x="100000" y="80000"/>
                                    </p:animScale>
                                    <p:animScale>
                                      <p:cBhvr>
                                        <p:cTn id="82" dur="166" decel="50000">
                                          <p:stCondLst>
                                            <p:cond delay="1338"/>
                                          </p:stCondLst>
                                        </p:cTn>
                                        <p:tgtEl>
                                          <p:spTgt spid="64"/>
                                        </p:tgtEl>
                                      </p:cBhvr>
                                      <p:to x="100000" y="100000"/>
                                    </p:animScale>
                                    <p:animScale>
                                      <p:cBhvr>
                                        <p:cTn id="83" dur="26">
                                          <p:stCondLst>
                                            <p:cond delay="1642"/>
                                          </p:stCondLst>
                                        </p:cTn>
                                        <p:tgtEl>
                                          <p:spTgt spid="64"/>
                                        </p:tgtEl>
                                      </p:cBhvr>
                                      <p:to x="100000" y="90000"/>
                                    </p:animScale>
                                    <p:animScale>
                                      <p:cBhvr>
                                        <p:cTn id="84" dur="166" decel="50000">
                                          <p:stCondLst>
                                            <p:cond delay="1668"/>
                                          </p:stCondLst>
                                        </p:cTn>
                                        <p:tgtEl>
                                          <p:spTgt spid="64"/>
                                        </p:tgtEl>
                                      </p:cBhvr>
                                      <p:to x="100000" y="100000"/>
                                    </p:animScale>
                                    <p:animScale>
                                      <p:cBhvr>
                                        <p:cTn id="85" dur="26">
                                          <p:stCondLst>
                                            <p:cond delay="1808"/>
                                          </p:stCondLst>
                                        </p:cTn>
                                        <p:tgtEl>
                                          <p:spTgt spid="64"/>
                                        </p:tgtEl>
                                      </p:cBhvr>
                                      <p:to x="100000" y="95000"/>
                                    </p:animScale>
                                    <p:animScale>
                                      <p:cBhvr>
                                        <p:cTn id="86" dur="166" decel="50000">
                                          <p:stCondLst>
                                            <p:cond delay="1834"/>
                                          </p:stCondLst>
                                        </p:cTn>
                                        <p:tgtEl>
                                          <p:spTgt spid="64"/>
                                        </p:tgtEl>
                                      </p:cBhvr>
                                      <p:to x="100000" y="100000"/>
                                    </p:animScale>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fade">
                                      <p:cBhvr>
                                        <p:cTn id="91" dur="1000"/>
                                        <p:tgtEl>
                                          <p:spTgt spid="69"/>
                                        </p:tgtEl>
                                      </p:cBhvr>
                                    </p:animEffect>
                                    <p:anim calcmode="lin" valueType="num">
                                      <p:cBhvr>
                                        <p:cTn id="92" dur="1000" fill="hold"/>
                                        <p:tgtEl>
                                          <p:spTgt spid="69"/>
                                        </p:tgtEl>
                                        <p:attrNameLst>
                                          <p:attrName>ppt_x</p:attrName>
                                        </p:attrNameLst>
                                      </p:cBhvr>
                                      <p:tavLst>
                                        <p:tav tm="0">
                                          <p:val>
                                            <p:strVal val="#ppt_x"/>
                                          </p:val>
                                        </p:tav>
                                        <p:tav tm="100000">
                                          <p:val>
                                            <p:strVal val="#ppt_x"/>
                                          </p:val>
                                        </p:tav>
                                      </p:tavLst>
                                    </p:anim>
                                    <p:anim calcmode="lin" valueType="num">
                                      <p:cBhvr>
                                        <p:cTn id="93" dur="1000" fill="hold"/>
                                        <p:tgtEl>
                                          <p:spTgt spid="69"/>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fade">
                                      <p:cBhvr>
                                        <p:cTn id="96" dur="1000"/>
                                        <p:tgtEl>
                                          <p:spTgt spid="6"/>
                                        </p:tgtEl>
                                      </p:cBhvr>
                                    </p:animEffect>
                                    <p:anim calcmode="lin" valueType="num">
                                      <p:cBhvr>
                                        <p:cTn id="97" dur="1000" fill="hold"/>
                                        <p:tgtEl>
                                          <p:spTgt spid="6"/>
                                        </p:tgtEl>
                                        <p:attrNameLst>
                                          <p:attrName>ppt_x</p:attrName>
                                        </p:attrNameLst>
                                      </p:cBhvr>
                                      <p:tavLst>
                                        <p:tav tm="0">
                                          <p:val>
                                            <p:strVal val="#ppt_x"/>
                                          </p:val>
                                        </p:tav>
                                        <p:tav tm="100000">
                                          <p:val>
                                            <p:strVal val="#ppt_x"/>
                                          </p:val>
                                        </p:tav>
                                      </p:tavLst>
                                    </p:anim>
                                    <p:anim calcmode="lin" valueType="num">
                                      <p:cBhvr>
                                        <p:cTn id="9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21"/>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26" presetClass="entr" presetSubtype="0" fill="hold" grpId="0" nodeType="click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wipe(down)">
                                      <p:cBhvr>
                                        <p:cTn id="107" dur="580">
                                          <p:stCondLst>
                                            <p:cond delay="0"/>
                                          </p:stCondLst>
                                        </p:cTn>
                                        <p:tgtEl>
                                          <p:spTgt spid="12"/>
                                        </p:tgtEl>
                                      </p:cBhvr>
                                    </p:animEffect>
                                    <p:anim calcmode="lin" valueType="num">
                                      <p:cBhvr>
                                        <p:cTn id="108"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09"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10"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111"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112"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113" dur="26">
                                          <p:stCondLst>
                                            <p:cond delay="650"/>
                                          </p:stCondLst>
                                        </p:cTn>
                                        <p:tgtEl>
                                          <p:spTgt spid="12"/>
                                        </p:tgtEl>
                                      </p:cBhvr>
                                      <p:to x="100000" y="60000"/>
                                    </p:animScale>
                                    <p:animScale>
                                      <p:cBhvr>
                                        <p:cTn id="114" dur="166" decel="50000">
                                          <p:stCondLst>
                                            <p:cond delay="676"/>
                                          </p:stCondLst>
                                        </p:cTn>
                                        <p:tgtEl>
                                          <p:spTgt spid="12"/>
                                        </p:tgtEl>
                                      </p:cBhvr>
                                      <p:to x="100000" y="100000"/>
                                    </p:animScale>
                                    <p:animScale>
                                      <p:cBhvr>
                                        <p:cTn id="115" dur="26">
                                          <p:stCondLst>
                                            <p:cond delay="1312"/>
                                          </p:stCondLst>
                                        </p:cTn>
                                        <p:tgtEl>
                                          <p:spTgt spid="12"/>
                                        </p:tgtEl>
                                      </p:cBhvr>
                                      <p:to x="100000" y="80000"/>
                                    </p:animScale>
                                    <p:animScale>
                                      <p:cBhvr>
                                        <p:cTn id="116" dur="166" decel="50000">
                                          <p:stCondLst>
                                            <p:cond delay="1338"/>
                                          </p:stCondLst>
                                        </p:cTn>
                                        <p:tgtEl>
                                          <p:spTgt spid="12"/>
                                        </p:tgtEl>
                                      </p:cBhvr>
                                      <p:to x="100000" y="100000"/>
                                    </p:animScale>
                                    <p:animScale>
                                      <p:cBhvr>
                                        <p:cTn id="117" dur="26">
                                          <p:stCondLst>
                                            <p:cond delay="1642"/>
                                          </p:stCondLst>
                                        </p:cTn>
                                        <p:tgtEl>
                                          <p:spTgt spid="12"/>
                                        </p:tgtEl>
                                      </p:cBhvr>
                                      <p:to x="100000" y="90000"/>
                                    </p:animScale>
                                    <p:animScale>
                                      <p:cBhvr>
                                        <p:cTn id="118" dur="166" decel="50000">
                                          <p:stCondLst>
                                            <p:cond delay="1668"/>
                                          </p:stCondLst>
                                        </p:cTn>
                                        <p:tgtEl>
                                          <p:spTgt spid="12"/>
                                        </p:tgtEl>
                                      </p:cBhvr>
                                      <p:to x="100000" y="100000"/>
                                    </p:animScale>
                                    <p:animScale>
                                      <p:cBhvr>
                                        <p:cTn id="119" dur="26">
                                          <p:stCondLst>
                                            <p:cond delay="1808"/>
                                          </p:stCondLst>
                                        </p:cTn>
                                        <p:tgtEl>
                                          <p:spTgt spid="12"/>
                                        </p:tgtEl>
                                      </p:cBhvr>
                                      <p:to x="100000" y="95000"/>
                                    </p:animScale>
                                    <p:animScale>
                                      <p:cBhvr>
                                        <p:cTn id="120" dur="166" decel="50000">
                                          <p:stCondLst>
                                            <p:cond delay="1834"/>
                                          </p:stCondLst>
                                        </p:cTn>
                                        <p:tgtEl>
                                          <p:spTgt spid="12"/>
                                        </p:tgtEl>
                                      </p:cBhvr>
                                      <p:to x="100000" y="100000"/>
                                    </p:animScale>
                                  </p:childTnLst>
                                </p:cTn>
                              </p:par>
                              <p:par>
                                <p:cTn id="121" presetID="26" presetClass="entr" presetSubtype="0" fill="hold" nodeType="withEffect">
                                  <p:stCondLst>
                                    <p:cond delay="0"/>
                                  </p:stCondLst>
                                  <p:childTnLst>
                                    <p:set>
                                      <p:cBhvr>
                                        <p:cTn id="122" dur="1" fill="hold">
                                          <p:stCondLst>
                                            <p:cond delay="0"/>
                                          </p:stCondLst>
                                        </p:cTn>
                                        <p:tgtEl>
                                          <p:spTgt spid="65"/>
                                        </p:tgtEl>
                                        <p:attrNameLst>
                                          <p:attrName>style.visibility</p:attrName>
                                        </p:attrNameLst>
                                      </p:cBhvr>
                                      <p:to>
                                        <p:strVal val="visible"/>
                                      </p:to>
                                    </p:set>
                                    <p:animEffect transition="in" filter="wipe(down)">
                                      <p:cBhvr>
                                        <p:cTn id="123" dur="580">
                                          <p:stCondLst>
                                            <p:cond delay="0"/>
                                          </p:stCondLst>
                                        </p:cTn>
                                        <p:tgtEl>
                                          <p:spTgt spid="65"/>
                                        </p:tgtEl>
                                      </p:cBhvr>
                                    </p:animEffect>
                                    <p:anim calcmode="lin" valueType="num">
                                      <p:cBhvr>
                                        <p:cTn id="124" dur="1822" tmFilter="0,0; 0.14,0.36; 0.43,0.73; 0.71,0.91; 1.0,1.0">
                                          <p:stCondLst>
                                            <p:cond delay="0"/>
                                          </p:stCondLst>
                                        </p:cTn>
                                        <p:tgtEl>
                                          <p:spTgt spid="65"/>
                                        </p:tgtEl>
                                        <p:attrNameLst>
                                          <p:attrName>ppt_x</p:attrName>
                                        </p:attrNameLst>
                                      </p:cBhvr>
                                      <p:tavLst>
                                        <p:tav tm="0">
                                          <p:val>
                                            <p:strVal val="#ppt_x-0.25"/>
                                          </p:val>
                                        </p:tav>
                                        <p:tav tm="100000">
                                          <p:val>
                                            <p:strVal val="#ppt_x"/>
                                          </p:val>
                                        </p:tav>
                                      </p:tavLst>
                                    </p:anim>
                                    <p:anim calcmode="lin" valueType="num">
                                      <p:cBhvr>
                                        <p:cTn id="125" dur="664" tmFilter="0.0,0.0; 0.25,0.07; 0.50,0.2; 0.75,0.467; 1.0,1.0">
                                          <p:stCondLst>
                                            <p:cond delay="0"/>
                                          </p:stCondLst>
                                        </p:cTn>
                                        <p:tgtEl>
                                          <p:spTgt spid="65"/>
                                        </p:tgtEl>
                                        <p:attrNameLst>
                                          <p:attrName>ppt_y</p:attrName>
                                        </p:attrNameLst>
                                      </p:cBhvr>
                                      <p:tavLst>
                                        <p:tav tm="0" fmla="#ppt_y-sin(pi*$)/3">
                                          <p:val>
                                            <p:fltVal val="0.5"/>
                                          </p:val>
                                        </p:tav>
                                        <p:tav tm="100000">
                                          <p:val>
                                            <p:fltVal val="1"/>
                                          </p:val>
                                        </p:tav>
                                      </p:tavLst>
                                    </p:anim>
                                    <p:anim calcmode="lin" valueType="num">
                                      <p:cBhvr>
                                        <p:cTn id="126" dur="664" tmFilter="0, 0; 0.125,0.2665; 0.25,0.4; 0.375,0.465; 0.5,0.5;  0.625,0.535; 0.75,0.6; 0.875,0.7335; 1,1">
                                          <p:stCondLst>
                                            <p:cond delay="664"/>
                                          </p:stCondLst>
                                        </p:cTn>
                                        <p:tgtEl>
                                          <p:spTgt spid="65"/>
                                        </p:tgtEl>
                                        <p:attrNameLst>
                                          <p:attrName>ppt_y</p:attrName>
                                        </p:attrNameLst>
                                      </p:cBhvr>
                                      <p:tavLst>
                                        <p:tav tm="0" fmla="#ppt_y-sin(pi*$)/9">
                                          <p:val>
                                            <p:fltVal val="0"/>
                                          </p:val>
                                        </p:tav>
                                        <p:tav tm="100000">
                                          <p:val>
                                            <p:fltVal val="1"/>
                                          </p:val>
                                        </p:tav>
                                      </p:tavLst>
                                    </p:anim>
                                    <p:anim calcmode="lin" valueType="num">
                                      <p:cBhvr>
                                        <p:cTn id="127" dur="332" tmFilter="0, 0; 0.125,0.2665; 0.25,0.4; 0.375,0.465; 0.5,0.5;  0.625,0.535; 0.75,0.6; 0.875,0.7335; 1,1">
                                          <p:stCondLst>
                                            <p:cond delay="1324"/>
                                          </p:stCondLst>
                                        </p:cTn>
                                        <p:tgtEl>
                                          <p:spTgt spid="65"/>
                                        </p:tgtEl>
                                        <p:attrNameLst>
                                          <p:attrName>ppt_y</p:attrName>
                                        </p:attrNameLst>
                                      </p:cBhvr>
                                      <p:tavLst>
                                        <p:tav tm="0" fmla="#ppt_y-sin(pi*$)/27">
                                          <p:val>
                                            <p:fltVal val="0"/>
                                          </p:val>
                                        </p:tav>
                                        <p:tav tm="100000">
                                          <p:val>
                                            <p:fltVal val="1"/>
                                          </p:val>
                                        </p:tav>
                                      </p:tavLst>
                                    </p:anim>
                                    <p:anim calcmode="lin" valueType="num">
                                      <p:cBhvr>
                                        <p:cTn id="128" dur="164" tmFilter="0, 0; 0.125,0.2665; 0.25,0.4; 0.375,0.465; 0.5,0.5;  0.625,0.535; 0.75,0.6; 0.875,0.7335; 1,1">
                                          <p:stCondLst>
                                            <p:cond delay="1656"/>
                                          </p:stCondLst>
                                        </p:cTn>
                                        <p:tgtEl>
                                          <p:spTgt spid="65"/>
                                        </p:tgtEl>
                                        <p:attrNameLst>
                                          <p:attrName>ppt_y</p:attrName>
                                        </p:attrNameLst>
                                      </p:cBhvr>
                                      <p:tavLst>
                                        <p:tav tm="0" fmla="#ppt_y-sin(pi*$)/81">
                                          <p:val>
                                            <p:fltVal val="0"/>
                                          </p:val>
                                        </p:tav>
                                        <p:tav tm="100000">
                                          <p:val>
                                            <p:fltVal val="1"/>
                                          </p:val>
                                        </p:tav>
                                      </p:tavLst>
                                    </p:anim>
                                    <p:animScale>
                                      <p:cBhvr>
                                        <p:cTn id="129" dur="26">
                                          <p:stCondLst>
                                            <p:cond delay="650"/>
                                          </p:stCondLst>
                                        </p:cTn>
                                        <p:tgtEl>
                                          <p:spTgt spid="65"/>
                                        </p:tgtEl>
                                      </p:cBhvr>
                                      <p:to x="100000" y="60000"/>
                                    </p:animScale>
                                    <p:animScale>
                                      <p:cBhvr>
                                        <p:cTn id="130" dur="166" decel="50000">
                                          <p:stCondLst>
                                            <p:cond delay="676"/>
                                          </p:stCondLst>
                                        </p:cTn>
                                        <p:tgtEl>
                                          <p:spTgt spid="65"/>
                                        </p:tgtEl>
                                      </p:cBhvr>
                                      <p:to x="100000" y="100000"/>
                                    </p:animScale>
                                    <p:animScale>
                                      <p:cBhvr>
                                        <p:cTn id="131" dur="26">
                                          <p:stCondLst>
                                            <p:cond delay="1312"/>
                                          </p:stCondLst>
                                        </p:cTn>
                                        <p:tgtEl>
                                          <p:spTgt spid="65"/>
                                        </p:tgtEl>
                                      </p:cBhvr>
                                      <p:to x="100000" y="80000"/>
                                    </p:animScale>
                                    <p:animScale>
                                      <p:cBhvr>
                                        <p:cTn id="132" dur="166" decel="50000">
                                          <p:stCondLst>
                                            <p:cond delay="1338"/>
                                          </p:stCondLst>
                                        </p:cTn>
                                        <p:tgtEl>
                                          <p:spTgt spid="65"/>
                                        </p:tgtEl>
                                      </p:cBhvr>
                                      <p:to x="100000" y="100000"/>
                                    </p:animScale>
                                    <p:animScale>
                                      <p:cBhvr>
                                        <p:cTn id="133" dur="26">
                                          <p:stCondLst>
                                            <p:cond delay="1642"/>
                                          </p:stCondLst>
                                        </p:cTn>
                                        <p:tgtEl>
                                          <p:spTgt spid="65"/>
                                        </p:tgtEl>
                                      </p:cBhvr>
                                      <p:to x="100000" y="90000"/>
                                    </p:animScale>
                                    <p:animScale>
                                      <p:cBhvr>
                                        <p:cTn id="134" dur="166" decel="50000">
                                          <p:stCondLst>
                                            <p:cond delay="1668"/>
                                          </p:stCondLst>
                                        </p:cTn>
                                        <p:tgtEl>
                                          <p:spTgt spid="65"/>
                                        </p:tgtEl>
                                      </p:cBhvr>
                                      <p:to x="100000" y="100000"/>
                                    </p:animScale>
                                    <p:animScale>
                                      <p:cBhvr>
                                        <p:cTn id="135" dur="26">
                                          <p:stCondLst>
                                            <p:cond delay="1808"/>
                                          </p:stCondLst>
                                        </p:cTn>
                                        <p:tgtEl>
                                          <p:spTgt spid="65"/>
                                        </p:tgtEl>
                                      </p:cBhvr>
                                      <p:to x="100000" y="95000"/>
                                    </p:animScale>
                                    <p:animScale>
                                      <p:cBhvr>
                                        <p:cTn id="136" dur="166" decel="50000">
                                          <p:stCondLst>
                                            <p:cond delay="1834"/>
                                          </p:stCondLst>
                                        </p:cTn>
                                        <p:tgtEl>
                                          <p:spTgt spid="65"/>
                                        </p:tgtEl>
                                      </p:cBhvr>
                                      <p:to x="100000" y="100000"/>
                                    </p:animScale>
                                  </p:childTnLst>
                                </p:cTn>
                              </p:par>
                            </p:childTnLst>
                          </p:cTn>
                        </p:par>
                      </p:childTnLst>
                    </p:cTn>
                  </p:par>
                  <p:par>
                    <p:cTn id="137" fill="hold">
                      <p:stCondLst>
                        <p:cond delay="indefinite"/>
                      </p:stCondLst>
                      <p:childTnLst>
                        <p:par>
                          <p:cTn id="138" fill="hold">
                            <p:stCondLst>
                              <p:cond delay="0"/>
                            </p:stCondLst>
                            <p:childTnLst>
                              <p:par>
                                <p:cTn id="139" presetID="42" presetClass="entr" presetSubtype="0" fill="hold" grpId="0" nodeType="clickEffect">
                                  <p:stCondLst>
                                    <p:cond delay="0"/>
                                  </p:stCondLst>
                                  <p:childTnLst>
                                    <p:set>
                                      <p:cBhvr>
                                        <p:cTn id="140" dur="1" fill="hold">
                                          <p:stCondLst>
                                            <p:cond delay="0"/>
                                          </p:stCondLst>
                                        </p:cTn>
                                        <p:tgtEl>
                                          <p:spTgt spid="70"/>
                                        </p:tgtEl>
                                        <p:attrNameLst>
                                          <p:attrName>style.visibility</p:attrName>
                                        </p:attrNameLst>
                                      </p:cBhvr>
                                      <p:to>
                                        <p:strVal val="visible"/>
                                      </p:to>
                                    </p:set>
                                    <p:animEffect transition="in" filter="fade">
                                      <p:cBhvr>
                                        <p:cTn id="141" dur="1000"/>
                                        <p:tgtEl>
                                          <p:spTgt spid="70"/>
                                        </p:tgtEl>
                                      </p:cBhvr>
                                    </p:animEffect>
                                    <p:anim calcmode="lin" valueType="num">
                                      <p:cBhvr>
                                        <p:cTn id="142" dur="1000" fill="hold"/>
                                        <p:tgtEl>
                                          <p:spTgt spid="70"/>
                                        </p:tgtEl>
                                        <p:attrNameLst>
                                          <p:attrName>ppt_x</p:attrName>
                                        </p:attrNameLst>
                                      </p:cBhvr>
                                      <p:tavLst>
                                        <p:tav tm="0">
                                          <p:val>
                                            <p:strVal val="#ppt_x"/>
                                          </p:val>
                                        </p:tav>
                                        <p:tav tm="100000">
                                          <p:val>
                                            <p:strVal val="#ppt_x"/>
                                          </p:val>
                                        </p:tav>
                                      </p:tavLst>
                                    </p:anim>
                                    <p:anim calcmode="lin" valueType="num">
                                      <p:cBhvr>
                                        <p:cTn id="143" dur="1000" fill="hold"/>
                                        <p:tgtEl>
                                          <p:spTgt spid="70"/>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7"/>
                                        </p:tgtEl>
                                        <p:attrNameLst>
                                          <p:attrName>style.visibility</p:attrName>
                                        </p:attrNameLst>
                                      </p:cBhvr>
                                      <p:to>
                                        <p:strVal val="visible"/>
                                      </p:to>
                                    </p:set>
                                    <p:animEffect transition="in" filter="fade">
                                      <p:cBhvr>
                                        <p:cTn id="146" dur="1000"/>
                                        <p:tgtEl>
                                          <p:spTgt spid="7"/>
                                        </p:tgtEl>
                                      </p:cBhvr>
                                    </p:animEffect>
                                    <p:anim calcmode="lin" valueType="num">
                                      <p:cBhvr>
                                        <p:cTn id="147" dur="1000" fill="hold"/>
                                        <p:tgtEl>
                                          <p:spTgt spid="7"/>
                                        </p:tgtEl>
                                        <p:attrNameLst>
                                          <p:attrName>ppt_x</p:attrName>
                                        </p:attrNameLst>
                                      </p:cBhvr>
                                      <p:tavLst>
                                        <p:tav tm="0">
                                          <p:val>
                                            <p:strVal val="#ppt_x"/>
                                          </p:val>
                                        </p:tav>
                                        <p:tav tm="100000">
                                          <p:val>
                                            <p:strVal val="#ppt_x"/>
                                          </p:val>
                                        </p:tav>
                                      </p:tavLst>
                                    </p:anim>
                                    <p:anim calcmode="lin" valueType="num">
                                      <p:cBhvr>
                                        <p:cTn id="14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49" fill="hold">
                      <p:stCondLst>
                        <p:cond delay="indefinite"/>
                      </p:stCondLst>
                      <p:childTnLst>
                        <p:par>
                          <p:cTn id="150" fill="hold">
                            <p:stCondLst>
                              <p:cond delay="0"/>
                            </p:stCondLst>
                            <p:childTnLst>
                              <p:par>
                                <p:cTn id="151" presetID="1" presetClass="entr" presetSubtype="0" fill="hold" grpId="0" nodeType="clickEffect">
                                  <p:stCondLst>
                                    <p:cond delay="0"/>
                                  </p:stCondLst>
                                  <p:childTnLst>
                                    <p:set>
                                      <p:cBhvr>
                                        <p:cTn id="152" dur="1" fill="hold">
                                          <p:stCondLst>
                                            <p:cond delay="0"/>
                                          </p:stCondLst>
                                        </p:cTn>
                                        <p:tgtEl>
                                          <p:spTgt spid="20"/>
                                        </p:tgtEl>
                                        <p:attrNameLst>
                                          <p:attrName>style.visibility</p:attrName>
                                        </p:attrNameLst>
                                      </p:cBhvr>
                                      <p:to>
                                        <p:strVal val="visible"/>
                                      </p:to>
                                    </p:set>
                                  </p:childTnLst>
                                </p:cTn>
                              </p:par>
                            </p:childTnLst>
                          </p:cTn>
                        </p:par>
                      </p:childTnLst>
                    </p:cTn>
                  </p:par>
                  <p:par>
                    <p:cTn id="153" fill="hold">
                      <p:stCondLst>
                        <p:cond delay="indefinite"/>
                      </p:stCondLst>
                      <p:childTnLst>
                        <p:par>
                          <p:cTn id="154" fill="hold">
                            <p:stCondLst>
                              <p:cond delay="0"/>
                            </p:stCondLst>
                            <p:childTnLst>
                              <p:par>
                                <p:cTn id="155" presetID="26" presetClass="entr" presetSubtype="0" fill="hold" grpId="0" nodeType="clickEffect">
                                  <p:stCondLst>
                                    <p:cond delay="0"/>
                                  </p:stCondLst>
                                  <p:childTnLst>
                                    <p:set>
                                      <p:cBhvr>
                                        <p:cTn id="156" dur="1" fill="hold">
                                          <p:stCondLst>
                                            <p:cond delay="0"/>
                                          </p:stCondLst>
                                        </p:cTn>
                                        <p:tgtEl>
                                          <p:spTgt spid="13"/>
                                        </p:tgtEl>
                                        <p:attrNameLst>
                                          <p:attrName>style.visibility</p:attrName>
                                        </p:attrNameLst>
                                      </p:cBhvr>
                                      <p:to>
                                        <p:strVal val="visible"/>
                                      </p:to>
                                    </p:set>
                                    <p:animEffect transition="in" filter="wipe(down)">
                                      <p:cBhvr>
                                        <p:cTn id="157" dur="580">
                                          <p:stCondLst>
                                            <p:cond delay="0"/>
                                          </p:stCondLst>
                                        </p:cTn>
                                        <p:tgtEl>
                                          <p:spTgt spid="13"/>
                                        </p:tgtEl>
                                      </p:cBhvr>
                                    </p:animEffect>
                                    <p:anim calcmode="lin" valueType="num">
                                      <p:cBhvr>
                                        <p:cTn id="158"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59"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60"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61"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62"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63" dur="26">
                                          <p:stCondLst>
                                            <p:cond delay="650"/>
                                          </p:stCondLst>
                                        </p:cTn>
                                        <p:tgtEl>
                                          <p:spTgt spid="13"/>
                                        </p:tgtEl>
                                      </p:cBhvr>
                                      <p:to x="100000" y="60000"/>
                                    </p:animScale>
                                    <p:animScale>
                                      <p:cBhvr>
                                        <p:cTn id="164" dur="166" decel="50000">
                                          <p:stCondLst>
                                            <p:cond delay="676"/>
                                          </p:stCondLst>
                                        </p:cTn>
                                        <p:tgtEl>
                                          <p:spTgt spid="13"/>
                                        </p:tgtEl>
                                      </p:cBhvr>
                                      <p:to x="100000" y="100000"/>
                                    </p:animScale>
                                    <p:animScale>
                                      <p:cBhvr>
                                        <p:cTn id="165" dur="26">
                                          <p:stCondLst>
                                            <p:cond delay="1312"/>
                                          </p:stCondLst>
                                        </p:cTn>
                                        <p:tgtEl>
                                          <p:spTgt spid="13"/>
                                        </p:tgtEl>
                                      </p:cBhvr>
                                      <p:to x="100000" y="80000"/>
                                    </p:animScale>
                                    <p:animScale>
                                      <p:cBhvr>
                                        <p:cTn id="166" dur="166" decel="50000">
                                          <p:stCondLst>
                                            <p:cond delay="1338"/>
                                          </p:stCondLst>
                                        </p:cTn>
                                        <p:tgtEl>
                                          <p:spTgt spid="13"/>
                                        </p:tgtEl>
                                      </p:cBhvr>
                                      <p:to x="100000" y="100000"/>
                                    </p:animScale>
                                    <p:animScale>
                                      <p:cBhvr>
                                        <p:cTn id="167" dur="26">
                                          <p:stCondLst>
                                            <p:cond delay="1642"/>
                                          </p:stCondLst>
                                        </p:cTn>
                                        <p:tgtEl>
                                          <p:spTgt spid="13"/>
                                        </p:tgtEl>
                                      </p:cBhvr>
                                      <p:to x="100000" y="90000"/>
                                    </p:animScale>
                                    <p:animScale>
                                      <p:cBhvr>
                                        <p:cTn id="168" dur="166" decel="50000">
                                          <p:stCondLst>
                                            <p:cond delay="1668"/>
                                          </p:stCondLst>
                                        </p:cTn>
                                        <p:tgtEl>
                                          <p:spTgt spid="13"/>
                                        </p:tgtEl>
                                      </p:cBhvr>
                                      <p:to x="100000" y="100000"/>
                                    </p:animScale>
                                    <p:animScale>
                                      <p:cBhvr>
                                        <p:cTn id="169" dur="26">
                                          <p:stCondLst>
                                            <p:cond delay="1808"/>
                                          </p:stCondLst>
                                        </p:cTn>
                                        <p:tgtEl>
                                          <p:spTgt spid="13"/>
                                        </p:tgtEl>
                                      </p:cBhvr>
                                      <p:to x="100000" y="95000"/>
                                    </p:animScale>
                                    <p:animScale>
                                      <p:cBhvr>
                                        <p:cTn id="170" dur="166" decel="50000">
                                          <p:stCondLst>
                                            <p:cond delay="1834"/>
                                          </p:stCondLst>
                                        </p:cTn>
                                        <p:tgtEl>
                                          <p:spTgt spid="13"/>
                                        </p:tgtEl>
                                      </p:cBhvr>
                                      <p:to x="100000" y="100000"/>
                                    </p:animScale>
                                  </p:childTnLst>
                                </p:cTn>
                              </p:par>
                              <p:par>
                                <p:cTn id="171" presetID="26" presetClass="entr" presetSubtype="0" fill="hold" nodeType="withEffect">
                                  <p:stCondLst>
                                    <p:cond delay="0"/>
                                  </p:stCondLst>
                                  <p:childTnLst>
                                    <p:set>
                                      <p:cBhvr>
                                        <p:cTn id="172" dur="1" fill="hold">
                                          <p:stCondLst>
                                            <p:cond delay="0"/>
                                          </p:stCondLst>
                                        </p:cTn>
                                        <p:tgtEl>
                                          <p:spTgt spid="66"/>
                                        </p:tgtEl>
                                        <p:attrNameLst>
                                          <p:attrName>style.visibility</p:attrName>
                                        </p:attrNameLst>
                                      </p:cBhvr>
                                      <p:to>
                                        <p:strVal val="visible"/>
                                      </p:to>
                                    </p:set>
                                    <p:animEffect transition="in" filter="wipe(down)">
                                      <p:cBhvr>
                                        <p:cTn id="173" dur="580">
                                          <p:stCondLst>
                                            <p:cond delay="0"/>
                                          </p:stCondLst>
                                        </p:cTn>
                                        <p:tgtEl>
                                          <p:spTgt spid="66"/>
                                        </p:tgtEl>
                                      </p:cBhvr>
                                    </p:animEffect>
                                    <p:anim calcmode="lin" valueType="num">
                                      <p:cBhvr>
                                        <p:cTn id="174" dur="1822" tmFilter="0,0; 0.14,0.36; 0.43,0.73; 0.71,0.91; 1.0,1.0">
                                          <p:stCondLst>
                                            <p:cond delay="0"/>
                                          </p:stCondLst>
                                        </p:cTn>
                                        <p:tgtEl>
                                          <p:spTgt spid="66"/>
                                        </p:tgtEl>
                                        <p:attrNameLst>
                                          <p:attrName>ppt_x</p:attrName>
                                        </p:attrNameLst>
                                      </p:cBhvr>
                                      <p:tavLst>
                                        <p:tav tm="0">
                                          <p:val>
                                            <p:strVal val="#ppt_x-0.25"/>
                                          </p:val>
                                        </p:tav>
                                        <p:tav tm="100000">
                                          <p:val>
                                            <p:strVal val="#ppt_x"/>
                                          </p:val>
                                        </p:tav>
                                      </p:tavLst>
                                    </p:anim>
                                    <p:anim calcmode="lin" valueType="num">
                                      <p:cBhvr>
                                        <p:cTn id="175" dur="664" tmFilter="0.0,0.0; 0.25,0.07; 0.50,0.2; 0.75,0.467; 1.0,1.0">
                                          <p:stCondLst>
                                            <p:cond delay="0"/>
                                          </p:stCondLst>
                                        </p:cTn>
                                        <p:tgtEl>
                                          <p:spTgt spid="66"/>
                                        </p:tgtEl>
                                        <p:attrNameLst>
                                          <p:attrName>ppt_y</p:attrName>
                                        </p:attrNameLst>
                                      </p:cBhvr>
                                      <p:tavLst>
                                        <p:tav tm="0" fmla="#ppt_y-sin(pi*$)/3">
                                          <p:val>
                                            <p:fltVal val="0.5"/>
                                          </p:val>
                                        </p:tav>
                                        <p:tav tm="100000">
                                          <p:val>
                                            <p:fltVal val="1"/>
                                          </p:val>
                                        </p:tav>
                                      </p:tavLst>
                                    </p:anim>
                                    <p:anim calcmode="lin" valueType="num">
                                      <p:cBhvr>
                                        <p:cTn id="176" dur="664" tmFilter="0, 0; 0.125,0.2665; 0.25,0.4; 0.375,0.465; 0.5,0.5;  0.625,0.535; 0.75,0.6; 0.875,0.7335; 1,1">
                                          <p:stCondLst>
                                            <p:cond delay="664"/>
                                          </p:stCondLst>
                                        </p:cTn>
                                        <p:tgtEl>
                                          <p:spTgt spid="66"/>
                                        </p:tgtEl>
                                        <p:attrNameLst>
                                          <p:attrName>ppt_y</p:attrName>
                                        </p:attrNameLst>
                                      </p:cBhvr>
                                      <p:tavLst>
                                        <p:tav tm="0" fmla="#ppt_y-sin(pi*$)/9">
                                          <p:val>
                                            <p:fltVal val="0"/>
                                          </p:val>
                                        </p:tav>
                                        <p:tav tm="100000">
                                          <p:val>
                                            <p:fltVal val="1"/>
                                          </p:val>
                                        </p:tav>
                                      </p:tavLst>
                                    </p:anim>
                                    <p:anim calcmode="lin" valueType="num">
                                      <p:cBhvr>
                                        <p:cTn id="177" dur="332" tmFilter="0, 0; 0.125,0.2665; 0.25,0.4; 0.375,0.465; 0.5,0.5;  0.625,0.535; 0.75,0.6; 0.875,0.7335; 1,1">
                                          <p:stCondLst>
                                            <p:cond delay="1324"/>
                                          </p:stCondLst>
                                        </p:cTn>
                                        <p:tgtEl>
                                          <p:spTgt spid="66"/>
                                        </p:tgtEl>
                                        <p:attrNameLst>
                                          <p:attrName>ppt_y</p:attrName>
                                        </p:attrNameLst>
                                      </p:cBhvr>
                                      <p:tavLst>
                                        <p:tav tm="0" fmla="#ppt_y-sin(pi*$)/27">
                                          <p:val>
                                            <p:fltVal val="0"/>
                                          </p:val>
                                        </p:tav>
                                        <p:tav tm="100000">
                                          <p:val>
                                            <p:fltVal val="1"/>
                                          </p:val>
                                        </p:tav>
                                      </p:tavLst>
                                    </p:anim>
                                    <p:anim calcmode="lin" valueType="num">
                                      <p:cBhvr>
                                        <p:cTn id="178" dur="164" tmFilter="0, 0; 0.125,0.2665; 0.25,0.4; 0.375,0.465; 0.5,0.5;  0.625,0.535; 0.75,0.6; 0.875,0.7335; 1,1">
                                          <p:stCondLst>
                                            <p:cond delay="1656"/>
                                          </p:stCondLst>
                                        </p:cTn>
                                        <p:tgtEl>
                                          <p:spTgt spid="66"/>
                                        </p:tgtEl>
                                        <p:attrNameLst>
                                          <p:attrName>ppt_y</p:attrName>
                                        </p:attrNameLst>
                                      </p:cBhvr>
                                      <p:tavLst>
                                        <p:tav tm="0" fmla="#ppt_y-sin(pi*$)/81">
                                          <p:val>
                                            <p:fltVal val="0"/>
                                          </p:val>
                                        </p:tav>
                                        <p:tav tm="100000">
                                          <p:val>
                                            <p:fltVal val="1"/>
                                          </p:val>
                                        </p:tav>
                                      </p:tavLst>
                                    </p:anim>
                                    <p:animScale>
                                      <p:cBhvr>
                                        <p:cTn id="179" dur="26">
                                          <p:stCondLst>
                                            <p:cond delay="650"/>
                                          </p:stCondLst>
                                        </p:cTn>
                                        <p:tgtEl>
                                          <p:spTgt spid="66"/>
                                        </p:tgtEl>
                                      </p:cBhvr>
                                      <p:to x="100000" y="60000"/>
                                    </p:animScale>
                                    <p:animScale>
                                      <p:cBhvr>
                                        <p:cTn id="180" dur="166" decel="50000">
                                          <p:stCondLst>
                                            <p:cond delay="676"/>
                                          </p:stCondLst>
                                        </p:cTn>
                                        <p:tgtEl>
                                          <p:spTgt spid="66"/>
                                        </p:tgtEl>
                                      </p:cBhvr>
                                      <p:to x="100000" y="100000"/>
                                    </p:animScale>
                                    <p:animScale>
                                      <p:cBhvr>
                                        <p:cTn id="181" dur="26">
                                          <p:stCondLst>
                                            <p:cond delay="1312"/>
                                          </p:stCondLst>
                                        </p:cTn>
                                        <p:tgtEl>
                                          <p:spTgt spid="66"/>
                                        </p:tgtEl>
                                      </p:cBhvr>
                                      <p:to x="100000" y="80000"/>
                                    </p:animScale>
                                    <p:animScale>
                                      <p:cBhvr>
                                        <p:cTn id="182" dur="166" decel="50000">
                                          <p:stCondLst>
                                            <p:cond delay="1338"/>
                                          </p:stCondLst>
                                        </p:cTn>
                                        <p:tgtEl>
                                          <p:spTgt spid="66"/>
                                        </p:tgtEl>
                                      </p:cBhvr>
                                      <p:to x="100000" y="100000"/>
                                    </p:animScale>
                                    <p:animScale>
                                      <p:cBhvr>
                                        <p:cTn id="183" dur="26">
                                          <p:stCondLst>
                                            <p:cond delay="1642"/>
                                          </p:stCondLst>
                                        </p:cTn>
                                        <p:tgtEl>
                                          <p:spTgt spid="66"/>
                                        </p:tgtEl>
                                      </p:cBhvr>
                                      <p:to x="100000" y="90000"/>
                                    </p:animScale>
                                    <p:animScale>
                                      <p:cBhvr>
                                        <p:cTn id="184" dur="166" decel="50000">
                                          <p:stCondLst>
                                            <p:cond delay="1668"/>
                                          </p:stCondLst>
                                        </p:cTn>
                                        <p:tgtEl>
                                          <p:spTgt spid="66"/>
                                        </p:tgtEl>
                                      </p:cBhvr>
                                      <p:to x="100000" y="100000"/>
                                    </p:animScale>
                                    <p:animScale>
                                      <p:cBhvr>
                                        <p:cTn id="185" dur="26">
                                          <p:stCondLst>
                                            <p:cond delay="1808"/>
                                          </p:stCondLst>
                                        </p:cTn>
                                        <p:tgtEl>
                                          <p:spTgt spid="66"/>
                                        </p:tgtEl>
                                      </p:cBhvr>
                                      <p:to x="100000" y="95000"/>
                                    </p:animScale>
                                    <p:animScale>
                                      <p:cBhvr>
                                        <p:cTn id="186" dur="166" decel="50000">
                                          <p:stCondLst>
                                            <p:cond delay="1834"/>
                                          </p:stCondLst>
                                        </p:cTn>
                                        <p:tgtEl>
                                          <p:spTgt spid="66"/>
                                        </p:tgtEl>
                                      </p:cBhvr>
                                      <p:to x="100000" y="100000"/>
                                    </p:animScale>
                                  </p:childTnLst>
                                </p:cTn>
                              </p:par>
                            </p:childTnLst>
                          </p:cTn>
                        </p:par>
                      </p:childTnLst>
                    </p:cTn>
                  </p:par>
                  <p:par>
                    <p:cTn id="187" fill="hold">
                      <p:stCondLst>
                        <p:cond delay="indefinite"/>
                      </p:stCondLst>
                      <p:childTnLst>
                        <p:par>
                          <p:cTn id="188" fill="hold">
                            <p:stCondLst>
                              <p:cond delay="0"/>
                            </p:stCondLst>
                            <p:childTnLst>
                              <p:par>
                                <p:cTn id="189" presetID="42" presetClass="entr" presetSubtype="0" fill="hold" grpId="0" nodeType="clickEffect">
                                  <p:stCondLst>
                                    <p:cond delay="0"/>
                                  </p:stCondLst>
                                  <p:childTnLst>
                                    <p:set>
                                      <p:cBhvr>
                                        <p:cTn id="190" dur="1" fill="hold">
                                          <p:stCondLst>
                                            <p:cond delay="0"/>
                                          </p:stCondLst>
                                        </p:cTn>
                                        <p:tgtEl>
                                          <p:spTgt spid="71"/>
                                        </p:tgtEl>
                                        <p:attrNameLst>
                                          <p:attrName>style.visibility</p:attrName>
                                        </p:attrNameLst>
                                      </p:cBhvr>
                                      <p:to>
                                        <p:strVal val="visible"/>
                                      </p:to>
                                    </p:set>
                                    <p:animEffect transition="in" filter="fade">
                                      <p:cBhvr>
                                        <p:cTn id="191" dur="1000"/>
                                        <p:tgtEl>
                                          <p:spTgt spid="71"/>
                                        </p:tgtEl>
                                      </p:cBhvr>
                                    </p:animEffect>
                                    <p:anim calcmode="lin" valueType="num">
                                      <p:cBhvr>
                                        <p:cTn id="192" dur="1000" fill="hold"/>
                                        <p:tgtEl>
                                          <p:spTgt spid="71"/>
                                        </p:tgtEl>
                                        <p:attrNameLst>
                                          <p:attrName>ppt_x</p:attrName>
                                        </p:attrNameLst>
                                      </p:cBhvr>
                                      <p:tavLst>
                                        <p:tav tm="0">
                                          <p:val>
                                            <p:strVal val="#ppt_x"/>
                                          </p:val>
                                        </p:tav>
                                        <p:tav tm="100000">
                                          <p:val>
                                            <p:strVal val="#ppt_x"/>
                                          </p:val>
                                        </p:tav>
                                      </p:tavLst>
                                    </p:anim>
                                    <p:anim calcmode="lin" valueType="num">
                                      <p:cBhvr>
                                        <p:cTn id="193" dur="1000" fill="hold"/>
                                        <p:tgtEl>
                                          <p:spTgt spid="71"/>
                                        </p:tgtEl>
                                        <p:attrNameLst>
                                          <p:attrName>ppt_y</p:attrName>
                                        </p:attrNameLst>
                                      </p:cBhvr>
                                      <p:tavLst>
                                        <p:tav tm="0">
                                          <p:val>
                                            <p:strVal val="#ppt_y+.1"/>
                                          </p:val>
                                        </p:tav>
                                        <p:tav tm="100000">
                                          <p:val>
                                            <p:strVal val="#ppt_y"/>
                                          </p:val>
                                        </p:tav>
                                      </p:tavLst>
                                    </p:anim>
                                  </p:childTnLst>
                                </p:cTn>
                              </p:par>
                              <p:par>
                                <p:cTn id="194" presetID="42" presetClass="entr" presetSubtype="0" fill="hold" grpId="0" nodeType="withEffect">
                                  <p:stCondLst>
                                    <p:cond delay="0"/>
                                  </p:stCondLst>
                                  <p:childTnLst>
                                    <p:set>
                                      <p:cBhvr>
                                        <p:cTn id="195" dur="1" fill="hold">
                                          <p:stCondLst>
                                            <p:cond delay="0"/>
                                          </p:stCondLst>
                                        </p:cTn>
                                        <p:tgtEl>
                                          <p:spTgt spid="8"/>
                                        </p:tgtEl>
                                        <p:attrNameLst>
                                          <p:attrName>style.visibility</p:attrName>
                                        </p:attrNameLst>
                                      </p:cBhvr>
                                      <p:to>
                                        <p:strVal val="visible"/>
                                      </p:to>
                                    </p:set>
                                    <p:animEffect transition="in" filter="fade">
                                      <p:cBhvr>
                                        <p:cTn id="196" dur="1000"/>
                                        <p:tgtEl>
                                          <p:spTgt spid="8"/>
                                        </p:tgtEl>
                                      </p:cBhvr>
                                    </p:animEffect>
                                    <p:anim calcmode="lin" valueType="num">
                                      <p:cBhvr>
                                        <p:cTn id="197" dur="1000" fill="hold"/>
                                        <p:tgtEl>
                                          <p:spTgt spid="8"/>
                                        </p:tgtEl>
                                        <p:attrNameLst>
                                          <p:attrName>ppt_x</p:attrName>
                                        </p:attrNameLst>
                                      </p:cBhvr>
                                      <p:tavLst>
                                        <p:tav tm="0">
                                          <p:val>
                                            <p:strVal val="#ppt_x"/>
                                          </p:val>
                                        </p:tav>
                                        <p:tav tm="100000">
                                          <p:val>
                                            <p:strVal val="#ppt_x"/>
                                          </p:val>
                                        </p:tav>
                                      </p:tavLst>
                                    </p:anim>
                                    <p:anim calcmode="lin" valueType="num">
                                      <p:cBhvr>
                                        <p:cTn id="19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99" fill="hold">
                      <p:stCondLst>
                        <p:cond delay="indefinite"/>
                      </p:stCondLst>
                      <p:childTnLst>
                        <p:par>
                          <p:cTn id="200" fill="hold">
                            <p:stCondLst>
                              <p:cond delay="0"/>
                            </p:stCondLst>
                            <p:childTnLst>
                              <p:par>
                                <p:cTn id="201" presetID="1" presetClass="entr" presetSubtype="0" fill="hold" grpId="0" nodeType="clickEffect">
                                  <p:stCondLst>
                                    <p:cond delay="0"/>
                                  </p:stCondLst>
                                  <p:childTnLst>
                                    <p:set>
                                      <p:cBhvr>
                                        <p:cTn id="202"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1" grpId="0"/>
      <p:bldP spid="12" grpId="0"/>
      <p:bldP spid="13" grpId="0"/>
      <p:bldP spid="67" grpId="0" bldLvl="0" animBg="1"/>
      <p:bldP spid="69" grpId="0" bldLvl="0" animBg="1"/>
      <p:bldP spid="70" grpId="0" bldLvl="0" animBg="1"/>
      <p:bldP spid="71" grpId="0" bldLvl="0" animBg="1"/>
      <p:bldP spid="2" grpId="0"/>
      <p:bldP spid="20" grpId="0"/>
      <p:bldP spid="21" grpId="0"/>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t="-9000" b="-9000"/>
          </a:stretch>
        </a:blipFill>
        <a:effectLst/>
      </p:bgPr>
    </p:bg>
    <p:spTree>
      <p:nvGrpSpPr>
        <p:cNvPr id="1" name=""/>
        <p:cNvGrpSpPr/>
        <p:nvPr/>
      </p:nvGrpSpPr>
      <p:grpSpPr>
        <a:xfrm>
          <a:off x="0" y="0"/>
          <a:ext cx="0" cy="0"/>
          <a:chOff x="0" y="0"/>
          <a:chExt cx="0" cy="0"/>
        </a:xfrm>
      </p:grpSpPr>
      <p:sp>
        <p:nvSpPr>
          <p:cNvPr id="6" name="矩形 5"/>
          <p:cNvSpPr/>
          <p:nvPr/>
        </p:nvSpPr>
        <p:spPr>
          <a:xfrm rot="16200000">
            <a:off x="-506922" y="2104539"/>
            <a:ext cx="6857999" cy="2648917"/>
          </a:xfrm>
          <a:prstGeom prst="rect">
            <a:avLst/>
          </a:prstGeom>
          <a:solidFill>
            <a:srgbClr val="00C1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7"/>
          <p:cNvSpPr/>
          <p:nvPr/>
        </p:nvSpPr>
        <p:spPr>
          <a:xfrm flipV="1">
            <a:off x="0" y="2477176"/>
            <a:ext cx="12192000" cy="2263789"/>
          </a:xfrm>
          <a:custGeom>
            <a:avLst/>
            <a:gdLst>
              <a:gd name="connsiteX0" fmla="*/ 0 w 12192000"/>
              <a:gd name="connsiteY0" fmla="*/ 0 h 3029918"/>
              <a:gd name="connsiteX1" fmla="*/ 12192000 w 12192000"/>
              <a:gd name="connsiteY1" fmla="*/ 0 h 3029918"/>
              <a:gd name="connsiteX2" fmla="*/ 12192000 w 12192000"/>
              <a:gd name="connsiteY2" fmla="*/ 3029918 h 3029918"/>
              <a:gd name="connsiteX3" fmla="*/ 0 w 12192000"/>
              <a:gd name="connsiteY3" fmla="*/ 3029918 h 3029918"/>
              <a:gd name="connsiteX4" fmla="*/ 0 w 12192000"/>
              <a:gd name="connsiteY4" fmla="*/ 0 h 3029918"/>
              <a:gd name="connsiteX0-1" fmla="*/ 4463512 w 12192000"/>
              <a:gd name="connsiteY0-2" fmla="*/ 0 h 3045416"/>
              <a:gd name="connsiteX1-3" fmla="*/ 12192000 w 12192000"/>
              <a:gd name="connsiteY1-4" fmla="*/ 15498 h 3045416"/>
              <a:gd name="connsiteX2-5" fmla="*/ 12192000 w 12192000"/>
              <a:gd name="connsiteY2-6" fmla="*/ 3045416 h 3045416"/>
              <a:gd name="connsiteX3-7" fmla="*/ 0 w 12192000"/>
              <a:gd name="connsiteY3-8" fmla="*/ 3045416 h 3045416"/>
              <a:gd name="connsiteX4-9" fmla="*/ 4463512 w 12192000"/>
              <a:gd name="connsiteY4-10" fmla="*/ 0 h 3045416"/>
              <a:gd name="connsiteX0-11" fmla="*/ 4277532 w 12192000"/>
              <a:gd name="connsiteY0-12" fmla="*/ 0 h 3045416"/>
              <a:gd name="connsiteX1-13" fmla="*/ 12192000 w 12192000"/>
              <a:gd name="connsiteY1-14" fmla="*/ 15498 h 3045416"/>
              <a:gd name="connsiteX2-15" fmla="*/ 12192000 w 12192000"/>
              <a:gd name="connsiteY2-16" fmla="*/ 3045416 h 3045416"/>
              <a:gd name="connsiteX3-17" fmla="*/ 0 w 12192000"/>
              <a:gd name="connsiteY3-18" fmla="*/ 3045416 h 3045416"/>
              <a:gd name="connsiteX4-19" fmla="*/ 4277532 w 12192000"/>
              <a:gd name="connsiteY4-20" fmla="*/ 0 h 3045416"/>
              <a:gd name="connsiteX0-21" fmla="*/ 4231037 w 12192000"/>
              <a:gd name="connsiteY0-22" fmla="*/ 0 h 3030227"/>
              <a:gd name="connsiteX1-23" fmla="*/ 12192000 w 12192000"/>
              <a:gd name="connsiteY1-24" fmla="*/ 309 h 3030227"/>
              <a:gd name="connsiteX2-25" fmla="*/ 12192000 w 12192000"/>
              <a:gd name="connsiteY2-26" fmla="*/ 3030227 h 3030227"/>
              <a:gd name="connsiteX3-27" fmla="*/ 0 w 12192000"/>
              <a:gd name="connsiteY3-28" fmla="*/ 3030227 h 3030227"/>
              <a:gd name="connsiteX4-29" fmla="*/ 4231037 w 12192000"/>
              <a:gd name="connsiteY4-30" fmla="*/ 0 h 3030227"/>
              <a:gd name="connsiteX0-31" fmla="*/ 1597168 w 12192000"/>
              <a:gd name="connsiteY0-32" fmla="*/ 0 h 3043590"/>
              <a:gd name="connsiteX1-33" fmla="*/ 12192000 w 12192000"/>
              <a:gd name="connsiteY1-34" fmla="*/ 13672 h 3043590"/>
              <a:gd name="connsiteX2-35" fmla="*/ 12192000 w 12192000"/>
              <a:gd name="connsiteY2-36" fmla="*/ 3043590 h 3043590"/>
              <a:gd name="connsiteX3-37" fmla="*/ 0 w 12192000"/>
              <a:gd name="connsiteY3-38" fmla="*/ 3043590 h 3043590"/>
              <a:gd name="connsiteX4-39" fmla="*/ 1597168 w 12192000"/>
              <a:gd name="connsiteY4-40" fmla="*/ 0 h 304359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192000" h="3043590">
                <a:moveTo>
                  <a:pt x="1597168" y="0"/>
                </a:moveTo>
                <a:lnTo>
                  <a:pt x="12192000" y="13672"/>
                </a:lnTo>
                <a:lnTo>
                  <a:pt x="12192000" y="3043590"/>
                </a:lnTo>
                <a:lnTo>
                  <a:pt x="0" y="3043590"/>
                </a:lnTo>
                <a:lnTo>
                  <a:pt x="1597168" y="0"/>
                </a:lnTo>
                <a:close/>
              </a:path>
            </a:pathLst>
          </a:custGeom>
          <a:solidFill>
            <a:srgbClr val="E7E7D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2167212" y="2889232"/>
            <a:ext cx="1814576" cy="1747520"/>
            <a:chOff x="2185777" y="2670373"/>
            <a:chExt cx="1814576" cy="1747520"/>
          </a:xfrm>
        </p:grpSpPr>
        <p:sp>
          <p:nvSpPr>
            <p:cNvPr id="9" name="文本框 8"/>
            <p:cNvSpPr txBox="1"/>
            <p:nvPr/>
          </p:nvSpPr>
          <p:spPr>
            <a:xfrm>
              <a:off x="2342034" y="3915782"/>
              <a:ext cx="1441341" cy="338554"/>
            </a:xfrm>
            <a:prstGeom prst="rect">
              <a:avLst/>
            </a:prstGeom>
            <a:noFill/>
          </p:spPr>
          <p:txBody>
            <a:bodyPr wrap="square" rtlCol="0">
              <a:spAutoFit/>
            </a:bodyPr>
            <a:lstStyle/>
            <a:p>
              <a:r>
                <a:rPr lang="en-US" altLang="zh-CN" sz="16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PORTION</a:t>
              </a:r>
              <a:endParaRPr lang="zh-CN" altLang="en-US" sz="16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0" name="矩形 9"/>
            <p:cNvSpPr/>
            <p:nvPr/>
          </p:nvSpPr>
          <p:spPr>
            <a:xfrm>
              <a:off x="2185777" y="2670373"/>
              <a:ext cx="1549829" cy="1747520"/>
            </a:xfrm>
            <a:prstGeom prst="rect">
              <a:avLst/>
            </a:prstGeom>
            <a:noFill/>
            <a:ln w="19050">
              <a:solidFill>
                <a:srgbClr val="0F30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思源宋体 CN SemiBold" panose="02020600000000000000" pitchFamily="18" charset="-122"/>
                <a:ea typeface="思源宋体 CN SemiBold" panose="02020600000000000000" pitchFamily="18" charset="-122"/>
              </a:endParaRPr>
            </a:p>
          </p:txBody>
        </p:sp>
        <p:sp>
          <p:nvSpPr>
            <p:cNvPr id="11" name="文本框 10"/>
            <p:cNvSpPr txBox="1"/>
            <p:nvPr/>
          </p:nvSpPr>
          <p:spPr>
            <a:xfrm>
              <a:off x="2342034" y="2826179"/>
              <a:ext cx="1658319" cy="1107996"/>
            </a:xfrm>
            <a:prstGeom prst="rect">
              <a:avLst/>
            </a:prstGeom>
            <a:noFill/>
          </p:spPr>
          <p:txBody>
            <a:bodyPr wrap="square" rtlCol="0">
              <a:spAutoFit/>
            </a:bodyPr>
            <a:lstStyle/>
            <a:p>
              <a:r>
                <a:rPr lang="en-US" altLang="zh-CN" sz="66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04</a:t>
              </a:r>
              <a:endParaRPr lang="zh-CN" altLang="en-US" sz="60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grpSp>
      <p:sp>
        <p:nvSpPr>
          <p:cNvPr id="12" name="矩形 11"/>
          <p:cNvSpPr/>
          <p:nvPr/>
        </p:nvSpPr>
        <p:spPr>
          <a:xfrm>
            <a:off x="6462189" y="2782830"/>
            <a:ext cx="5195589" cy="1107996"/>
          </a:xfrm>
          <a:prstGeom prst="rect">
            <a:avLst/>
          </a:prstGeom>
        </p:spPr>
        <p:txBody>
          <a:bodyPr wrap="none">
            <a:spAutoFit/>
          </a:bodyPr>
          <a:lstStyle/>
          <a:p>
            <a:pPr algn="ctr"/>
            <a:r>
              <a:rPr lang="en-US" altLang="zh-CN" sz="66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Expectation</a:t>
            </a:r>
            <a:endParaRPr lang="zh-CN" altLang="en-US" sz="66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3" name="矩形 12"/>
          <p:cNvSpPr/>
          <p:nvPr/>
        </p:nvSpPr>
        <p:spPr>
          <a:xfrm>
            <a:off x="6398352" y="4152640"/>
            <a:ext cx="5897880" cy="706755"/>
          </a:xfrm>
          <a:prstGeom prst="rect">
            <a:avLst/>
          </a:prstGeom>
        </p:spPr>
        <p:txBody>
          <a:bodyPr wrap="none">
            <a:spAutoFit/>
          </a:bodyPr>
          <a:lstStyle/>
          <a:p>
            <a:pPr algn="l"/>
            <a:r>
              <a:rPr lang="en-US" altLang="zh-CN" sz="2000"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rial" panose="020B0604020202020204" pitchFamily="34" charset="0"/>
                <a:sym typeface="+mn-ea"/>
              </a:rPr>
              <a:t>Stability management and development planning</a:t>
            </a:r>
            <a:endParaRPr lang="en-US" altLang="zh-CN" sz="2000"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rial" panose="020B0604020202020204" pitchFamily="34" charset="0"/>
            </a:endParaRPr>
          </a:p>
          <a:p>
            <a:endParaRPr lang="en-US" altLang="zh-CN" sz="20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14" name="直接连接符 13"/>
          <p:cNvCxnSpPr/>
          <p:nvPr/>
        </p:nvCxnSpPr>
        <p:spPr>
          <a:xfrm>
            <a:off x="9059983" y="3980354"/>
            <a:ext cx="2398472" cy="0"/>
          </a:xfrm>
          <a:prstGeom prst="line">
            <a:avLst/>
          </a:prstGeom>
          <a:ln w="28575">
            <a:solidFill>
              <a:srgbClr val="0F3057"/>
            </a:solidFill>
          </a:ln>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7030275" y="1421294"/>
            <a:ext cx="4230760" cy="4260577"/>
            <a:chOff x="1036980" y="1053546"/>
            <a:chExt cx="4230760" cy="4260577"/>
          </a:xfrm>
          <a:effectLst>
            <a:outerShdw blurRad="50800" dist="38100" dir="2700000" algn="tl" rotWithShape="0">
              <a:prstClr val="black">
                <a:alpha val="40000"/>
              </a:prstClr>
            </a:outerShdw>
          </a:effectLst>
        </p:grpSpPr>
        <p:pic>
          <p:nvPicPr>
            <p:cNvPr id="7" name="图形 6" descr="地球仪美洲"/>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299252" y="1053546"/>
              <a:ext cx="2968488" cy="2968488"/>
            </a:xfrm>
            <a:prstGeom prst="rect">
              <a:avLst/>
            </a:prstGeom>
            <a:effectLst>
              <a:reflection blurRad="6350" stA="52000" endA="300" endPos="35000" dir="5400000" sy="-100000" algn="bl" rotWithShape="0"/>
            </a:effectLst>
          </p:spPr>
        </p:pic>
        <p:pic>
          <p:nvPicPr>
            <p:cNvPr id="5" name="图形 4" descr="地球仪非洲和欧洲"/>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6980" y="2345634"/>
              <a:ext cx="2968489" cy="2968489"/>
            </a:xfrm>
            <a:prstGeom prst="rect">
              <a:avLst/>
            </a:prstGeom>
            <a:effectLst>
              <a:reflection blurRad="6350" stA="52000" endA="300" endPos="35000" dir="5400000" sy="-100000" algn="bl" rotWithShape="0"/>
            </a:effectLst>
          </p:spPr>
        </p:pic>
      </p:grpSp>
      <p:sp>
        <p:nvSpPr>
          <p:cNvPr id="9" name="矩形 8"/>
          <p:cNvSpPr/>
          <p:nvPr/>
        </p:nvSpPr>
        <p:spPr>
          <a:xfrm>
            <a:off x="564445" y="248579"/>
            <a:ext cx="4693920" cy="768350"/>
          </a:xfrm>
          <a:prstGeom prst="rect">
            <a:avLst/>
          </a:prstGeom>
          <a:effectLst>
            <a:outerShdw blurRad="50800" dist="38100" dir="2700000" algn="tl" rotWithShape="0">
              <a:prstClr val="black">
                <a:alpha val="40000"/>
              </a:prstClr>
            </a:outerShdw>
          </a:effectLst>
        </p:spPr>
        <p:txBody>
          <a:bodyPr wrap="none">
            <a:spAutoFit/>
          </a:bodyPr>
          <a:lstStyle/>
          <a:p>
            <a:pPr algn="l"/>
            <a:r>
              <a:rPr lang="en-US" altLang="zh-CN" sz="4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Basic objectives</a:t>
            </a:r>
            <a:endParaRPr lang="en-US" altLang="zh-CN" sz="44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10" name="直接连接符 9"/>
          <p:cNvCxnSpPr/>
          <p:nvPr/>
        </p:nvCxnSpPr>
        <p:spPr>
          <a:xfrm>
            <a:off x="693774" y="1184940"/>
            <a:ext cx="4482547" cy="0"/>
          </a:xfrm>
          <a:prstGeom prst="line">
            <a:avLst/>
          </a:prstGeom>
          <a:ln w="25400">
            <a:solidFill>
              <a:srgbClr val="0F3057"/>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1222664" y="2047533"/>
            <a:ext cx="6262370" cy="1198880"/>
          </a:xfrm>
          <a:prstGeom prst="rect">
            <a:avLst/>
          </a:prstGeom>
        </p:spPr>
        <p:txBody>
          <a:bodyPr wrap="none">
            <a:spAutoFit/>
          </a:bodyPr>
          <a:lstStyle/>
          <a:p>
            <a:pPr algn="l"/>
            <a:r>
              <a:rPr lang="zh-CN" altLang="en-US" sz="2400">
                <a:sym typeface="+mn-ea"/>
              </a:rPr>
              <a:t>Change the behavior patterns of the members</a:t>
            </a:r>
            <a:endParaRPr lang="zh-CN" altLang="en-US" sz="2400">
              <a:sym typeface="+mn-ea"/>
            </a:endParaRPr>
          </a:p>
          <a:p>
            <a:pPr algn="l"/>
            <a:r>
              <a:rPr lang="zh-CN" altLang="en-US" sz="2400">
                <a:sym typeface="+mn-ea"/>
              </a:rPr>
              <a:t> of the organization to meet the development </a:t>
            </a:r>
            <a:endParaRPr lang="zh-CN" altLang="en-US" sz="2400">
              <a:sym typeface="+mn-ea"/>
            </a:endParaRPr>
          </a:p>
          <a:p>
            <a:pPr algn="l"/>
            <a:r>
              <a:rPr lang="zh-CN" altLang="en-US" sz="2400">
                <a:sym typeface="+mn-ea"/>
              </a:rPr>
              <a:t>needs of the marke</a:t>
            </a:r>
            <a:r>
              <a:rPr lang="en-US" altLang="zh-CN" sz="2400">
                <a:sym typeface="+mn-ea"/>
              </a:rPr>
              <a:t>t.</a:t>
            </a:r>
            <a:endParaRPr lang="en-US" altLang="zh-CN" sz="2400">
              <a:sym typeface="+mn-ea"/>
            </a:endParaRPr>
          </a:p>
        </p:txBody>
      </p:sp>
      <p:pic>
        <p:nvPicPr>
          <p:cNvPr id="61" name="图形 60" descr="标记"/>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76775" y="1929672"/>
            <a:ext cx="602974" cy="602974"/>
          </a:xfrm>
          <a:prstGeom prst="rect">
            <a:avLst/>
          </a:prstGeom>
          <a:effectLst>
            <a:outerShdw blurRad="50800" dist="38100" dir="2700000" algn="tl" rotWithShape="0">
              <a:prstClr val="black">
                <a:alpha val="40000"/>
              </a:prstClr>
            </a:outerShdw>
          </a:effectLst>
        </p:spPr>
      </p:pic>
      <p:sp>
        <p:nvSpPr>
          <p:cNvPr id="64" name="矩形 63"/>
          <p:cNvSpPr/>
          <p:nvPr/>
        </p:nvSpPr>
        <p:spPr>
          <a:xfrm>
            <a:off x="1222664" y="3510349"/>
            <a:ext cx="5975350" cy="1198880"/>
          </a:xfrm>
          <a:prstGeom prst="rect">
            <a:avLst/>
          </a:prstGeom>
        </p:spPr>
        <p:txBody>
          <a:bodyPr wrap="none">
            <a:spAutoFit/>
          </a:bodyPr>
          <a:lstStyle/>
          <a:p>
            <a:pPr algn="l"/>
            <a:r>
              <a:rPr lang="zh-CN" altLang="en-US" sz="2400">
                <a:sym typeface="+mn-ea"/>
              </a:rPr>
              <a:t>the developmental changes that companies </a:t>
            </a:r>
            <a:endParaRPr lang="zh-CN" altLang="en-US" sz="2400">
              <a:sym typeface="+mn-ea"/>
            </a:endParaRPr>
          </a:p>
          <a:p>
            <a:pPr algn="l"/>
            <a:r>
              <a:rPr lang="zh-CN" altLang="en-US" sz="2400">
                <a:sym typeface="+mn-ea"/>
              </a:rPr>
              <a:t>make to improve the organization's </a:t>
            </a:r>
            <a:endParaRPr lang="zh-CN" altLang="en-US" sz="2400">
              <a:sym typeface="+mn-ea"/>
            </a:endParaRPr>
          </a:p>
          <a:p>
            <a:pPr algn="l"/>
            <a:r>
              <a:rPr lang="zh-CN" altLang="en-US" sz="2400">
                <a:sym typeface="+mn-ea"/>
              </a:rPr>
              <a:t>response to environmental changes</a:t>
            </a:r>
            <a:r>
              <a:rPr lang="en-US" altLang="zh-CN" sz="2400">
                <a:sym typeface="+mn-ea"/>
              </a:rPr>
              <a:t>a</a:t>
            </a:r>
            <a:r>
              <a:rPr lang="zh-CN" altLang="en-US" sz="2400">
                <a:sym typeface="+mn-ea"/>
              </a:rPr>
              <a:t>.</a:t>
            </a:r>
            <a:endParaRPr lang="zh-CN" altLang="en-US" sz="2400" b="1" i="0" dirty="0">
              <a:solidFill>
                <a:srgbClr val="0F3057"/>
              </a:solidFill>
              <a:effectLst/>
              <a:latin typeface="思源宋体 CN SemiBold" panose="02020600000000000000" pitchFamily="18" charset="-122"/>
              <a:ea typeface="思源宋体 CN SemiBold" panose="02020600000000000000" pitchFamily="18" charset="-122"/>
              <a:cs typeface="AngsanaUPC" panose="02020603050405020304" pitchFamily="18" charset="-34"/>
              <a:sym typeface="+mn-ea"/>
            </a:endParaRPr>
          </a:p>
        </p:txBody>
      </p:sp>
      <p:pic>
        <p:nvPicPr>
          <p:cNvPr id="67" name="图形 66" descr="标记"/>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76775" y="3392488"/>
            <a:ext cx="602974" cy="602974"/>
          </a:xfrm>
          <a:prstGeom prst="rect">
            <a:avLst/>
          </a:prstGeom>
          <a:effectLst>
            <a:outerShdw blurRad="50800" dist="38100" dir="2700000" algn="tl" rotWithShape="0">
              <a:prstClr val="black">
                <a:alpha val="40000"/>
              </a:prst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1"/>
                                        </p:tgtEl>
                                        <p:attrNameLst>
                                          <p:attrName>style.visibility</p:attrName>
                                        </p:attrNameLst>
                                      </p:cBhvr>
                                      <p:to>
                                        <p:strVal val="visible"/>
                                      </p:to>
                                    </p:set>
                                    <p:animEffect transition="in" filter="fade">
                                      <p:cBhvr>
                                        <p:cTn id="12" dur="1000"/>
                                        <p:tgtEl>
                                          <p:spTgt spid="61"/>
                                        </p:tgtEl>
                                      </p:cBhvr>
                                    </p:animEffect>
                                    <p:anim calcmode="lin" valueType="num">
                                      <p:cBhvr>
                                        <p:cTn id="13" dur="1000" fill="hold"/>
                                        <p:tgtEl>
                                          <p:spTgt spid="61"/>
                                        </p:tgtEl>
                                        <p:attrNameLst>
                                          <p:attrName>ppt_x</p:attrName>
                                        </p:attrNameLst>
                                      </p:cBhvr>
                                      <p:tavLst>
                                        <p:tav tm="0">
                                          <p:val>
                                            <p:strVal val="#ppt_x"/>
                                          </p:val>
                                        </p:tav>
                                        <p:tav tm="100000">
                                          <p:val>
                                            <p:strVal val="#ppt_x"/>
                                          </p:val>
                                        </p:tav>
                                      </p:tavLst>
                                    </p:anim>
                                    <p:anim calcmode="lin" valueType="num">
                                      <p:cBhvr>
                                        <p:cTn id="14"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fade">
                                      <p:cBhvr>
                                        <p:cTn id="19" dur="1000"/>
                                        <p:tgtEl>
                                          <p:spTgt spid="64"/>
                                        </p:tgtEl>
                                      </p:cBhvr>
                                    </p:animEffect>
                                    <p:anim calcmode="lin" valueType="num">
                                      <p:cBhvr>
                                        <p:cTn id="20" dur="1000" fill="hold"/>
                                        <p:tgtEl>
                                          <p:spTgt spid="64"/>
                                        </p:tgtEl>
                                        <p:attrNameLst>
                                          <p:attrName>ppt_x</p:attrName>
                                        </p:attrNameLst>
                                      </p:cBhvr>
                                      <p:tavLst>
                                        <p:tav tm="0">
                                          <p:val>
                                            <p:strVal val="#ppt_x"/>
                                          </p:val>
                                        </p:tav>
                                        <p:tav tm="100000">
                                          <p:val>
                                            <p:strVal val="#ppt_x"/>
                                          </p:val>
                                        </p:tav>
                                      </p:tavLst>
                                    </p:anim>
                                    <p:anim calcmode="lin" valueType="num">
                                      <p:cBhvr>
                                        <p:cTn id="21" dur="1000" fill="hold"/>
                                        <p:tgtEl>
                                          <p:spTgt spid="64"/>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67"/>
                                        </p:tgtEl>
                                        <p:attrNameLst>
                                          <p:attrName>style.visibility</p:attrName>
                                        </p:attrNameLst>
                                      </p:cBhvr>
                                      <p:to>
                                        <p:strVal val="visible"/>
                                      </p:to>
                                    </p:set>
                                    <p:animEffect transition="in" filter="fade">
                                      <p:cBhvr>
                                        <p:cTn id="24" dur="1000"/>
                                        <p:tgtEl>
                                          <p:spTgt spid="67"/>
                                        </p:tgtEl>
                                      </p:cBhvr>
                                    </p:animEffect>
                                    <p:anim calcmode="lin" valueType="num">
                                      <p:cBhvr>
                                        <p:cTn id="25" dur="1000" fill="hold"/>
                                        <p:tgtEl>
                                          <p:spTgt spid="67"/>
                                        </p:tgtEl>
                                        <p:attrNameLst>
                                          <p:attrName>ppt_x</p:attrName>
                                        </p:attrNameLst>
                                      </p:cBhvr>
                                      <p:tavLst>
                                        <p:tav tm="0">
                                          <p:val>
                                            <p:strVal val="#ppt_x"/>
                                          </p:val>
                                        </p:tav>
                                        <p:tav tm="100000">
                                          <p:val>
                                            <p:strVal val="#ppt_x"/>
                                          </p:val>
                                        </p:tav>
                                      </p:tavLst>
                                    </p:anim>
                                    <p:anim calcmode="lin" valueType="num">
                                      <p:cBhvr>
                                        <p:cTn id="26"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6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694166" y="1433266"/>
            <a:ext cx="8948894" cy="3897061"/>
            <a:chOff x="1814747" y="1141863"/>
            <a:chExt cx="8948894" cy="3897061"/>
          </a:xfrm>
          <a:effectLst>
            <a:outerShdw blurRad="50800" dist="38100" dir="2700000" algn="tl" rotWithShape="0">
              <a:prstClr val="black">
                <a:alpha val="40000"/>
              </a:prstClr>
            </a:outerShdw>
          </a:effectLst>
        </p:grpSpPr>
        <p:grpSp>
          <p:nvGrpSpPr>
            <p:cNvPr id="9" name="组合 8"/>
            <p:cNvGrpSpPr/>
            <p:nvPr/>
          </p:nvGrpSpPr>
          <p:grpSpPr>
            <a:xfrm>
              <a:off x="3764321" y="1435651"/>
              <a:ext cx="3981440" cy="3603273"/>
              <a:chOff x="3623644" y="1385409"/>
              <a:chExt cx="3981440" cy="3603273"/>
            </a:xfrm>
          </p:grpSpPr>
          <p:pic>
            <p:nvPicPr>
              <p:cNvPr id="6" name="图形 5" descr="单级齿轮"/>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rot="267403">
                <a:off x="3623644" y="1946867"/>
                <a:ext cx="2554793" cy="2554793"/>
              </a:xfrm>
              <a:prstGeom prst="rect">
                <a:avLst/>
              </a:prstGeom>
            </p:spPr>
          </p:pic>
          <p:pic>
            <p:nvPicPr>
              <p:cNvPr id="7" name="图形 6" descr="单级齿轮"/>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21059676">
                <a:off x="5234590" y="1385409"/>
                <a:ext cx="1770257" cy="1770257"/>
              </a:xfrm>
              <a:prstGeom prst="rect">
                <a:avLst/>
              </a:prstGeom>
            </p:spPr>
          </p:pic>
          <p:pic>
            <p:nvPicPr>
              <p:cNvPr id="8" name="图形 7" descr="单级齿轮"/>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710791">
                <a:off x="5317409" y="2701007"/>
                <a:ext cx="2287675" cy="2287675"/>
              </a:xfrm>
              <a:prstGeom prst="rect">
                <a:avLst/>
              </a:prstGeom>
            </p:spPr>
          </p:pic>
        </p:grpSp>
        <p:cxnSp>
          <p:nvCxnSpPr>
            <p:cNvPr id="11" name="连接符: 肘形 10"/>
            <p:cNvCxnSpPr/>
            <p:nvPr/>
          </p:nvCxnSpPr>
          <p:spPr>
            <a:xfrm flipV="1">
              <a:off x="3060997" y="3429000"/>
              <a:ext cx="1215850" cy="542611"/>
            </a:xfrm>
            <a:prstGeom prst="bentConnector3">
              <a:avLst>
                <a:gd name="adj1" fmla="val -414"/>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814747" y="4106101"/>
              <a:ext cx="2574234" cy="922020"/>
            </a:xfrm>
            <a:prstGeom prst="rect">
              <a:avLst/>
            </a:prstGeom>
            <a:noFill/>
            <a:ln w="19050">
              <a:solidFill>
                <a:schemeClr val="tx1">
                  <a:lumMod val="65000"/>
                  <a:lumOff val="35000"/>
                </a:schemeClr>
              </a:solidFill>
              <a:prstDash val="lgDash"/>
            </a:ln>
          </p:spPr>
          <p:txBody>
            <a:bodyPr wrap="square" rtlCol="0">
              <a:spAutoFit/>
            </a:bodyPr>
            <a:lstStyle/>
            <a:p>
              <a:pPr algn="ctr"/>
              <a:r>
                <a:rPr lang="en-US" altLang="zh-CN"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rPr>
                <a:t>Clarify organizational change goals</a:t>
              </a:r>
              <a:endParaRPr lang="en-US" altLang="zh-CN"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16" name="连接符: 肘形 15"/>
            <p:cNvCxnSpPr/>
            <p:nvPr/>
          </p:nvCxnSpPr>
          <p:spPr>
            <a:xfrm flipV="1">
              <a:off x="6943411" y="1738365"/>
              <a:ext cx="1012807" cy="482321"/>
            </a:xfrm>
            <a:prstGeom prst="bentConnector3">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7993221" y="1141863"/>
              <a:ext cx="2574234" cy="645160"/>
            </a:xfrm>
            <a:prstGeom prst="rect">
              <a:avLst/>
            </a:prstGeom>
            <a:noFill/>
            <a:ln w="19050">
              <a:solidFill>
                <a:schemeClr val="tx1">
                  <a:lumMod val="65000"/>
                  <a:lumOff val="35000"/>
                </a:schemeClr>
              </a:solidFill>
              <a:prstDash val="lgDash"/>
            </a:ln>
          </p:spPr>
          <p:txBody>
            <a:bodyPr wrap="square" rtlCol="0">
              <a:spAutoFit/>
            </a:bodyPr>
            <a:lstStyle/>
            <a:p>
              <a:pPr algn="ctr"/>
              <a:r>
                <a:rPr lang="en-US" altLang="zh-CN"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rPr>
                <a:t>Reorganize internal resources</a:t>
              </a:r>
              <a:endParaRPr lang="en-US" altLang="zh-CN"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19" name="连接符: 肘形 18"/>
            <p:cNvCxnSpPr/>
            <p:nvPr/>
          </p:nvCxnSpPr>
          <p:spPr>
            <a:xfrm>
              <a:off x="7449814" y="3971611"/>
              <a:ext cx="739593" cy="675690"/>
            </a:xfrm>
            <a:prstGeom prst="bentConnector3">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8189407" y="4031748"/>
              <a:ext cx="2574234" cy="645160"/>
            </a:xfrm>
            <a:prstGeom prst="rect">
              <a:avLst/>
            </a:prstGeom>
            <a:noFill/>
            <a:ln w="19050">
              <a:solidFill>
                <a:schemeClr val="tx1">
                  <a:lumMod val="65000"/>
                  <a:lumOff val="35000"/>
                </a:schemeClr>
              </a:solidFill>
              <a:prstDash val="lgDash"/>
            </a:ln>
          </p:spPr>
          <p:txBody>
            <a:bodyPr wrap="square" rtlCol="0">
              <a:spAutoFit/>
            </a:bodyPr>
            <a:lstStyle/>
            <a:p>
              <a:pPr algn="ctr"/>
              <a:r>
                <a:rPr lang="en-US" altLang="zh-CN"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rPr>
                <a:t>Focus on adapting to new environments</a:t>
              </a:r>
              <a:endParaRPr lang="en-US" altLang="zh-CN" dirty="0">
                <a:solidFill>
                  <a:schemeClr val="tx1">
                    <a:lumMod val="65000"/>
                    <a:lumOff val="35000"/>
                  </a:schemeClr>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grpSp>
      <p:sp>
        <p:nvSpPr>
          <p:cNvPr id="26" name="矩形 25"/>
          <p:cNvSpPr/>
          <p:nvPr/>
        </p:nvSpPr>
        <p:spPr>
          <a:xfrm>
            <a:off x="666750" y="389890"/>
            <a:ext cx="7402195" cy="713105"/>
          </a:xfrm>
          <a:prstGeom prst="rect">
            <a:avLst/>
          </a:prstGeom>
          <a:solidFill>
            <a:srgbClr val="0F305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9900" b="1" dirty="0">
              <a:latin typeface="AngsanaUPC" panose="02020603050405020304" pitchFamily="18" charset="-34"/>
              <a:cs typeface="AngsanaUPC" panose="02020603050405020304" pitchFamily="18" charset="-34"/>
            </a:endParaRPr>
          </a:p>
        </p:txBody>
      </p:sp>
      <p:sp>
        <p:nvSpPr>
          <p:cNvPr id="27" name="矩形 26"/>
          <p:cNvSpPr/>
          <p:nvPr/>
        </p:nvSpPr>
        <p:spPr>
          <a:xfrm>
            <a:off x="774700" y="389890"/>
            <a:ext cx="7163435" cy="645160"/>
          </a:xfrm>
          <a:prstGeom prst="rect">
            <a:avLst/>
          </a:prstGeom>
        </p:spPr>
        <p:txBody>
          <a:bodyPr wrap="square">
            <a:spAutoFit/>
          </a:bodyPr>
          <a:lstStyle/>
          <a:p>
            <a:pPr algn="l"/>
            <a:r>
              <a:rPr lang="en-US" altLang="zh-CN" sz="36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Organizational change programs</a:t>
            </a:r>
            <a:endParaRPr lang="en-US" altLang="zh-CN" sz="36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2" name="文本框 1"/>
          <p:cNvSpPr txBox="1"/>
          <p:nvPr/>
        </p:nvSpPr>
        <p:spPr>
          <a:xfrm>
            <a:off x="4701942" y="3381242"/>
            <a:ext cx="450352" cy="369332"/>
          </a:xfrm>
          <a:prstGeom prst="rect">
            <a:avLst/>
          </a:prstGeom>
          <a:noFill/>
        </p:spPr>
        <p:txBody>
          <a:bodyPr wrap="square" rtlCol="0">
            <a:spAutoFit/>
          </a:bodyPr>
          <a:lstStyle/>
          <a:p>
            <a:pPr algn="ctr"/>
            <a:r>
              <a:rPr lang="en-US" altLang="zh-CN" dirty="0">
                <a:solidFill>
                  <a:srgbClr val="19467F"/>
                </a:solidFill>
                <a:latin typeface="思源宋体 CN SemiBold" panose="02020600000000000000" pitchFamily="18" charset="-122"/>
                <a:ea typeface="思源宋体 CN SemiBold" panose="02020600000000000000" pitchFamily="18" charset="-122"/>
              </a:rPr>
              <a:t>01</a:t>
            </a:r>
            <a:endParaRPr lang="zh-CN" altLang="en-US" dirty="0">
              <a:solidFill>
                <a:srgbClr val="19467F"/>
              </a:solidFill>
              <a:latin typeface="思源宋体 CN SemiBold" panose="02020600000000000000" pitchFamily="18" charset="-122"/>
              <a:ea typeface="思源宋体 CN SemiBold" panose="02020600000000000000" pitchFamily="18" charset="-122"/>
            </a:endParaRPr>
          </a:p>
        </p:txBody>
      </p:sp>
      <p:sp>
        <p:nvSpPr>
          <p:cNvPr id="22" name="文本框 21"/>
          <p:cNvSpPr txBox="1"/>
          <p:nvPr/>
        </p:nvSpPr>
        <p:spPr>
          <a:xfrm>
            <a:off x="6256166" y="4028172"/>
            <a:ext cx="450352" cy="369332"/>
          </a:xfrm>
          <a:prstGeom prst="rect">
            <a:avLst/>
          </a:prstGeom>
          <a:noFill/>
        </p:spPr>
        <p:txBody>
          <a:bodyPr wrap="square" rtlCol="0">
            <a:spAutoFit/>
          </a:bodyPr>
          <a:lstStyle/>
          <a:p>
            <a:pPr algn="ctr"/>
            <a:r>
              <a:rPr lang="en-US" altLang="zh-CN" dirty="0">
                <a:solidFill>
                  <a:srgbClr val="008891"/>
                </a:solidFill>
                <a:latin typeface="思源宋体 CN SemiBold" panose="02020600000000000000" pitchFamily="18" charset="-122"/>
                <a:ea typeface="思源宋体 CN SemiBold" panose="02020600000000000000" pitchFamily="18" charset="-122"/>
              </a:rPr>
              <a:t>03</a:t>
            </a:r>
            <a:endParaRPr lang="zh-CN" altLang="en-US" dirty="0">
              <a:solidFill>
                <a:srgbClr val="008891"/>
              </a:solidFill>
              <a:latin typeface="思源宋体 CN SemiBold" panose="02020600000000000000" pitchFamily="18" charset="-122"/>
              <a:ea typeface="思源宋体 CN SemiBold" panose="02020600000000000000" pitchFamily="18" charset="-122"/>
            </a:endParaRPr>
          </a:p>
        </p:txBody>
      </p:sp>
      <p:sp>
        <p:nvSpPr>
          <p:cNvPr id="28" name="文本框 27"/>
          <p:cNvSpPr txBox="1"/>
          <p:nvPr/>
        </p:nvSpPr>
        <p:spPr>
          <a:xfrm>
            <a:off x="5914597" y="2427516"/>
            <a:ext cx="450352" cy="369332"/>
          </a:xfrm>
          <a:prstGeom prst="rect">
            <a:avLst/>
          </a:prstGeom>
          <a:noFill/>
        </p:spPr>
        <p:txBody>
          <a:bodyPr wrap="square" rtlCol="0">
            <a:spAutoFit/>
          </a:bodyPr>
          <a:lstStyle/>
          <a:p>
            <a:r>
              <a:rPr lang="en-US" altLang="zh-CN" dirty="0">
                <a:solidFill>
                  <a:srgbClr val="00587A"/>
                </a:solidFill>
                <a:latin typeface="思源宋体 CN SemiBold" panose="02020600000000000000" pitchFamily="18" charset="-122"/>
                <a:ea typeface="思源宋体 CN SemiBold" panose="02020600000000000000" pitchFamily="18" charset="-122"/>
              </a:rPr>
              <a:t>02</a:t>
            </a:r>
            <a:endParaRPr lang="zh-CN" altLang="en-US" dirty="0">
              <a:solidFill>
                <a:srgbClr val="00587A"/>
              </a:solidFill>
              <a:latin typeface="思源宋体 CN SemiBold" panose="02020600000000000000" pitchFamily="18" charset="-122"/>
              <a:ea typeface="思源宋体 CN SemiBold" panose="02020600000000000000" pitchFamily="18"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237961" y="2200603"/>
            <a:ext cx="2065683" cy="3271629"/>
            <a:chOff x="2138569" y="1977889"/>
            <a:chExt cx="2065683" cy="3271629"/>
          </a:xfrm>
          <a:effectLst>
            <a:outerShdw blurRad="50800" dist="38100" dir="2700000" algn="tl" rotWithShape="0">
              <a:prstClr val="black">
                <a:alpha val="40000"/>
              </a:prstClr>
            </a:outerShdw>
          </a:effectLst>
          <a:scene3d>
            <a:camera prst="isometricOffAxis1Right"/>
            <a:lightRig rig="threePt" dir="t"/>
          </a:scene3d>
        </p:grpSpPr>
        <p:sp>
          <p:nvSpPr>
            <p:cNvPr id="2" name="箭头: 五边形 1"/>
            <p:cNvSpPr/>
            <p:nvPr/>
          </p:nvSpPr>
          <p:spPr>
            <a:xfrm rot="16200000">
              <a:off x="1535597" y="2580863"/>
              <a:ext cx="3271628" cy="2065682"/>
            </a:xfrm>
            <a:prstGeom prst="homePlate">
              <a:avLst/>
            </a:prstGeom>
            <a:noFill/>
            <a:ln w="19050">
              <a:solidFill>
                <a:srgbClr val="1946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a:off x="2138569" y="1977889"/>
              <a:ext cx="2065683" cy="1023728"/>
            </a:xfrm>
            <a:prstGeom prst="triangle">
              <a:avLst/>
            </a:prstGeom>
            <a:solidFill>
              <a:srgbClr val="1440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44076"/>
                </a:solidFill>
              </a:endParaRPr>
            </a:p>
          </p:txBody>
        </p:sp>
      </p:grpSp>
      <p:grpSp>
        <p:nvGrpSpPr>
          <p:cNvPr id="7" name="组合 6"/>
          <p:cNvGrpSpPr/>
          <p:nvPr/>
        </p:nvGrpSpPr>
        <p:grpSpPr>
          <a:xfrm>
            <a:off x="5014292" y="2015899"/>
            <a:ext cx="2065683" cy="3271629"/>
            <a:chOff x="2138569" y="1977889"/>
            <a:chExt cx="2065683" cy="3271629"/>
          </a:xfrm>
          <a:effectLst>
            <a:outerShdw blurRad="50800" dist="38100" dir="2700000" algn="tl" rotWithShape="0">
              <a:prstClr val="black">
                <a:alpha val="40000"/>
              </a:prstClr>
            </a:outerShdw>
          </a:effectLst>
          <a:scene3d>
            <a:camera prst="perspectiveFront"/>
            <a:lightRig rig="threePt" dir="t"/>
          </a:scene3d>
        </p:grpSpPr>
        <p:sp>
          <p:nvSpPr>
            <p:cNvPr id="8" name="箭头: 五边形 7"/>
            <p:cNvSpPr/>
            <p:nvPr/>
          </p:nvSpPr>
          <p:spPr>
            <a:xfrm rot="16200000">
              <a:off x="1535597" y="2580863"/>
              <a:ext cx="3271628" cy="2065682"/>
            </a:xfrm>
            <a:prstGeom prst="homePlate">
              <a:avLst/>
            </a:prstGeom>
            <a:noFill/>
            <a:ln w="19050">
              <a:solidFill>
                <a:srgbClr val="0058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a:off x="2138569" y="1977889"/>
              <a:ext cx="2065683" cy="1023728"/>
            </a:xfrm>
            <a:prstGeom prst="triangle">
              <a:avLst/>
            </a:prstGeom>
            <a:solidFill>
              <a:srgbClr val="00587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44076"/>
                </a:solidFill>
              </a:endParaRPr>
            </a:p>
          </p:txBody>
        </p:sp>
      </p:grpSp>
      <p:grpSp>
        <p:nvGrpSpPr>
          <p:cNvPr id="10" name="组合 9"/>
          <p:cNvGrpSpPr/>
          <p:nvPr/>
        </p:nvGrpSpPr>
        <p:grpSpPr>
          <a:xfrm>
            <a:off x="7790624" y="2200602"/>
            <a:ext cx="2065683" cy="3271629"/>
            <a:chOff x="2138569" y="1977889"/>
            <a:chExt cx="2065683" cy="3271629"/>
          </a:xfrm>
          <a:effectLst>
            <a:outerShdw blurRad="50800" dist="38100" dir="2700000" algn="tl" rotWithShape="0">
              <a:prstClr val="black">
                <a:alpha val="40000"/>
              </a:prstClr>
            </a:outerShdw>
          </a:effectLst>
          <a:scene3d>
            <a:camera prst="isometricOffAxis2Left"/>
            <a:lightRig rig="threePt" dir="t"/>
          </a:scene3d>
        </p:grpSpPr>
        <p:sp>
          <p:nvSpPr>
            <p:cNvPr id="11" name="箭头: 五边形 10"/>
            <p:cNvSpPr/>
            <p:nvPr/>
          </p:nvSpPr>
          <p:spPr>
            <a:xfrm rot="16200000">
              <a:off x="1535597" y="2580863"/>
              <a:ext cx="3271628" cy="2065682"/>
            </a:xfrm>
            <a:prstGeom prst="homePlate">
              <a:avLst/>
            </a:prstGeom>
            <a:noFill/>
            <a:ln w="19050">
              <a:solidFill>
                <a:srgbClr val="0093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2138569" y="1977889"/>
              <a:ext cx="2065683" cy="1023728"/>
            </a:xfrm>
            <a:prstGeom prst="triangle">
              <a:avLst/>
            </a:prstGeom>
            <a:solidFill>
              <a:srgbClr val="00939E"/>
            </a:solidFill>
            <a:ln>
              <a:solidFill>
                <a:srgbClr val="0093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44076"/>
                </a:solidFill>
              </a:endParaRPr>
            </a:p>
          </p:txBody>
        </p:sp>
      </p:grpSp>
      <p:sp>
        <p:nvSpPr>
          <p:cNvPr id="13" name="矩形 12"/>
          <p:cNvSpPr/>
          <p:nvPr/>
        </p:nvSpPr>
        <p:spPr>
          <a:xfrm>
            <a:off x="533774" y="394901"/>
            <a:ext cx="3004820" cy="706755"/>
          </a:xfrm>
          <a:prstGeom prst="rect">
            <a:avLst/>
          </a:prstGeom>
          <a:effectLst>
            <a:outerShdw blurRad="50800" dist="38100" dir="2700000" algn="tl" rotWithShape="0">
              <a:prstClr val="black">
                <a:alpha val="40000"/>
              </a:prstClr>
            </a:outerShdw>
          </a:effectLst>
        </p:spPr>
        <p:txBody>
          <a:bodyPr wrap="none">
            <a:spAutoFit/>
          </a:bodyPr>
          <a:lstStyle/>
          <a:p>
            <a:pPr algn="l"/>
            <a:r>
              <a:rPr lang="en-US" altLang="zh-CN" sz="40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Description</a:t>
            </a:r>
            <a:endParaRPr lang="zh-CN" altLang="en-US" sz="4000" b="1"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cxnSp>
        <p:nvCxnSpPr>
          <p:cNvPr id="14" name="直接连接符 13"/>
          <p:cNvCxnSpPr/>
          <p:nvPr/>
        </p:nvCxnSpPr>
        <p:spPr>
          <a:xfrm>
            <a:off x="693774" y="1184940"/>
            <a:ext cx="4156522" cy="0"/>
          </a:xfrm>
          <a:prstGeom prst="line">
            <a:avLst/>
          </a:prstGeom>
          <a:ln w="25400">
            <a:solidFill>
              <a:srgbClr val="0F3057"/>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3082182" y="2685044"/>
            <a:ext cx="388620" cy="337185"/>
          </a:xfrm>
          <a:prstGeom prst="rect">
            <a:avLst/>
          </a:prstGeom>
          <a:effectLst>
            <a:outerShdw blurRad="50800" dist="38100" dir="2700000" algn="tl" rotWithShape="0">
              <a:prstClr val="black">
                <a:alpha val="40000"/>
              </a:prstClr>
            </a:outerShdw>
          </a:effectLst>
        </p:spPr>
        <p:txBody>
          <a:bodyPr wrap="none">
            <a:spAutoFit/>
          </a:bodyPr>
          <a:lstStyle/>
          <a:p>
            <a:pPr algn="ctr"/>
            <a:r>
              <a:rPr lang="en-US" altLang="zh-CN" sz="16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01</a:t>
            </a:r>
            <a:endParaRPr lang="zh-CN" altLang="en-US" sz="16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6" name="矩形 15"/>
          <p:cNvSpPr/>
          <p:nvPr/>
        </p:nvSpPr>
        <p:spPr>
          <a:xfrm>
            <a:off x="5852822" y="2454211"/>
            <a:ext cx="388620" cy="337185"/>
          </a:xfrm>
          <a:prstGeom prst="rect">
            <a:avLst/>
          </a:prstGeom>
          <a:effectLst>
            <a:outerShdw blurRad="50800" dist="38100" dir="2700000" algn="tl" rotWithShape="0">
              <a:prstClr val="black">
                <a:alpha val="40000"/>
              </a:prstClr>
            </a:outerShdw>
          </a:effectLst>
        </p:spPr>
        <p:txBody>
          <a:bodyPr wrap="none">
            <a:spAutoFit/>
          </a:bodyPr>
          <a:lstStyle/>
          <a:p>
            <a:pPr algn="ctr"/>
            <a:r>
              <a:rPr lang="en-US" altLang="zh-CN" sz="16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02</a:t>
            </a:r>
            <a:endParaRPr lang="zh-CN" altLang="en-US" sz="16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7" name="矩形 16"/>
          <p:cNvSpPr/>
          <p:nvPr/>
        </p:nvSpPr>
        <p:spPr>
          <a:xfrm>
            <a:off x="8629154" y="2674187"/>
            <a:ext cx="388620" cy="337185"/>
          </a:xfrm>
          <a:prstGeom prst="rect">
            <a:avLst/>
          </a:prstGeom>
          <a:effectLst>
            <a:outerShdw blurRad="50800" dist="38100" dir="2700000" algn="tl" rotWithShape="0">
              <a:prstClr val="black">
                <a:alpha val="40000"/>
              </a:prstClr>
            </a:outerShdw>
          </a:effectLst>
        </p:spPr>
        <p:txBody>
          <a:bodyPr wrap="none">
            <a:spAutoFit/>
          </a:bodyPr>
          <a:lstStyle/>
          <a:p>
            <a:pPr algn="ctr"/>
            <a:r>
              <a:rPr lang="en-US" altLang="zh-CN" sz="16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03</a:t>
            </a:r>
            <a:endParaRPr lang="zh-CN" altLang="en-US" sz="16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8" name="矩形 17"/>
          <p:cNvSpPr/>
          <p:nvPr/>
        </p:nvSpPr>
        <p:spPr>
          <a:xfrm>
            <a:off x="2665446" y="2918926"/>
            <a:ext cx="1419537" cy="2553335"/>
          </a:xfrm>
          <a:prstGeom prst="rect">
            <a:avLst/>
          </a:prstGeom>
          <a:effectLst/>
          <a:scene3d>
            <a:camera prst="isometricOffAxis1Right"/>
            <a:lightRig rig="threePt" dir="t"/>
          </a:scene3d>
        </p:spPr>
        <p:txBody>
          <a:bodyPr wrap="square">
            <a:spAutoFit/>
          </a:bodyPr>
          <a:lstStyle/>
          <a:p>
            <a:endParaRPr lang="en-US" altLang="zh-CN" sz="16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a:p>
            <a:r>
              <a:rPr lang="en-US" altLang="zh-CN" sz="16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The platform model is the main model, and the digital business operation mechanism is used.</a:t>
            </a:r>
            <a:endParaRPr lang="en-US" altLang="zh-CN" sz="16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9" name="矩形 18"/>
          <p:cNvSpPr/>
          <p:nvPr/>
        </p:nvSpPr>
        <p:spPr>
          <a:xfrm>
            <a:off x="5458038" y="3154592"/>
            <a:ext cx="1419537" cy="1814830"/>
          </a:xfrm>
          <a:prstGeom prst="rect">
            <a:avLst/>
          </a:prstGeom>
          <a:effectLst/>
        </p:spPr>
        <p:txBody>
          <a:bodyPr wrap="square">
            <a:spAutoFit/>
          </a:bodyPr>
          <a:lstStyle/>
          <a:p>
            <a:r>
              <a:rPr lang="en-US" altLang="zh-CN" sz="16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To meet the needs of the omni-channel catering industry in the Internet era</a:t>
            </a:r>
            <a:endParaRPr lang="en-US" altLang="zh-CN" sz="16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20" name="矩形 19"/>
          <p:cNvSpPr/>
          <p:nvPr/>
        </p:nvSpPr>
        <p:spPr>
          <a:xfrm>
            <a:off x="8123326" y="3657430"/>
            <a:ext cx="1419537" cy="1076325"/>
          </a:xfrm>
          <a:prstGeom prst="rect">
            <a:avLst/>
          </a:prstGeom>
          <a:effectLst/>
          <a:scene3d>
            <a:camera prst="isometricOffAxis2Left"/>
            <a:lightRig rig="threePt" dir="t"/>
          </a:scene3d>
        </p:spPr>
        <p:txBody>
          <a:bodyPr wrap="square">
            <a:spAutoFit/>
          </a:bodyPr>
          <a:lstStyle/>
          <a:p>
            <a:r>
              <a:rPr lang="en-US" altLang="zh-CN" sz="16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To encourage and promote the idea of teamwork.</a:t>
            </a:r>
            <a:endParaRPr lang="en-US" altLang="zh-CN" sz="16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21" name="等腰三角形 20"/>
          <p:cNvSpPr/>
          <p:nvPr/>
        </p:nvSpPr>
        <p:spPr>
          <a:xfrm rot="21131080">
            <a:off x="3091085" y="5223302"/>
            <a:ext cx="359437" cy="168387"/>
          </a:xfrm>
          <a:prstGeom prst="triangle">
            <a:avLst/>
          </a:prstGeom>
          <a:solidFill>
            <a:srgbClr val="1946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a:off x="5867416" y="5115451"/>
            <a:ext cx="359437" cy="168387"/>
          </a:xfrm>
          <a:prstGeom prst="triangle">
            <a:avLst/>
          </a:prstGeom>
          <a:solidFill>
            <a:srgbClr val="07638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53349">
            <a:off x="8583772" y="5208460"/>
            <a:ext cx="359437" cy="168387"/>
          </a:xfrm>
          <a:prstGeom prst="triangle">
            <a:avLst/>
          </a:prstGeom>
          <a:solidFill>
            <a:srgbClr val="0099A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flipV="1">
            <a:off x="3510793" y="6238104"/>
            <a:ext cx="5361016" cy="133911"/>
            <a:chOff x="5858359" y="3749755"/>
            <a:chExt cx="6142495" cy="449481"/>
          </a:xfrm>
        </p:grpSpPr>
        <p:cxnSp>
          <p:nvCxnSpPr>
            <p:cNvPr id="27" name="直接连接符 26"/>
            <p:cNvCxnSpPr/>
            <p:nvPr/>
          </p:nvCxnSpPr>
          <p:spPr>
            <a:xfrm>
              <a:off x="5858359" y="3905031"/>
              <a:ext cx="0" cy="138929"/>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6001208" y="3905031"/>
              <a:ext cx="0" cy="138929"/>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144057" y="3905031"/>
              <a:ext cx="0" cy="138929"/>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286906" y="3910347"/>
              <a:ext cx="0" cy="128297"/>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429755" y="3830873"/>
              <a:ext cx="0" cy="287244"/>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572604" y="3830873"/>
              <a:ext cx="0" cy="287244"/>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715453" y="3806088"/>
              <a:ext cx="0" cy="336814"/>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6858302" y="3749755"/>
              <a:ext cx="0" cy="449481"/>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7001151" y="3749755"/>
              <a:ext cx="0" cy="449481"/>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7144000" y="3749755"/>
              <a:ext cx="0" cy="449481"/>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7286849" y="3749755"/>
              <a:ext cx="0" cy="449481"/>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7429698" y="3830873"/>
              <a:ext cx="0" cy="287244"/>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7572547" y="3830873"/>
              <a:ext cx="0" cy="287244"/>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7715396" y="3830873"/>
              <a:ext cx="0" cy="287244"/>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8143943" y="3905031"/>
              <a:ext cx="0" cy="138929"/>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7858245" y="3923974"/>
              <a:ext cx="0" cy="101042"/>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8286792" y="3915255"/>
              <a:ext cx="0" cy="118480"/>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8572490" y="3830873"/>
              <a:ext cx="0" cy="287244"/>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8001094" y="3905031"/>
              <a:ext cx="0" cy="138929"/>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8715339" y="3830873"/>
              <a:ext cx="0" cy="287244"/>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8858188" y="3749755"/>
              <a:ext cx="0" cy="449481"/>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8429641" y="3806088"/>
              <a:ext cx="0" cy="336814"/>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9143886" y="3749755"/>
              <a:ext cx="0" cy="449481"/>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9286735" y="3855613"/>
              <a:ext cx="0" cy="237765"/>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9001037" y="3749755"/>
              <a:ext cx="0" cy="449481"/>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9572433" y="3830873"/>
              <a:ext cx="0" cy="287244"/>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9858131" y="3905031"/>
              <a:ext cx="0" cy="138929"/>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9429584" y="3835097"/>
              <a:ext cx="0" cy="278796"/>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10143829" y="3923974"/>
              <a:ext cx="0" cy="101042"/>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10286678" y="3830873"/>
              <a:ext cx="0" cy="287244"/>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9715282" y="3886295"/>
              <a:ext cx="0" cy="176401"/>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10429527" y="3830873"/>
              <a:ext cx="0" cy="287244"/>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10572376" y="3830873"/>
              <a:ext cx="0" cy="287244"/>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0000980" y="3905031"/>
              <a:ext cx="0" cy="138929"/>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10858074" y="3749755"/>
              <a:ext cx="0" cy="449481"/>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11000923" y="3749755"/>
              <a:ext cx="0" cy="449481"/>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10715225" y="3852011"/>
              <a:ext cx="0" cy="244968"/>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11143772" y="3749755"/>
              <a:ext cx="0" cy="449481"/>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11572319" y="3910347"/>
              <a:ext cx="0" cy="128297"/>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11286621" y="3749755"/>
              <a:ext cx="0" cy="449481"/>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11715168" y="3886295"/>
              <a:ext cx="0" cy="176401"/>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11858017" y="3905031"/>
              <a:ext cx="0" cy="138929"/>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11429470" y="3852011"/>
              <a:ext cx="0" cy="244968"/>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12000854" y="3905031"/>
              <a:ext cx="0" cy="138929"/>
            </a:xfrm>
            <a:prstGeom prst="line">
              <a:avLst/>
            </a:prstGeom>
            <a:ln w="28575" cap="rnd">
              <a:solidFill>
                <a:srgbClr val="19467F"/>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744415" y="2065476"/>
            <a:ext cx="2338906" cy="2891790"/>
          </a:xfrm>
          <a:prstGeom prst="rect">
            <a:avLst/>
          </a:prstGeom>
          <a:effectLst/>
        </p:spPr>
        <p:txBody>
          <a:bodyPr wrap="square">
            <a:spAutoFit/>
          </a:bodyPr>
          <a:lstStyle/>
          <a:p>
            <a:r>
              <a:rPr lang="en-US" altLang="zh-CN" sz="14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The design and operation of the organizational structure must be based on the strategic goals, meet the requirements of the strategy, and match the organizational changes with the strategic objectives, so that Suning's subsequent reform will not deviate from the general direction.</a:t>
            </a:r>
            <a:endParaRPr lang="en-US" altLang="zh-CN" sz="14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8" name="矩形 7"/>
          <p:cNvSpPr/>
          <p:nvPr/>
        </p:nvSpPr>
        <p:spPr>
          <a:xfrm>
            <a:off x="8353937" y="2065476"/>
            <a:ext cx="2338906" cy="3322955"/>
          </a:xfrm>
          <a:prstGeom prst="rect">
            <a:avLst/>
          </a:prstGeom>
          <a:effectLst/>
        </p:spPr>
        <p:txBody>
          <a:bodyPr wrap="square">
            <a:spAutoFit/>
          </a:bodyPr>
          <a:lstStyle/>
          <a:p>
            <a:r>
              <a:rPr lang="en-US" altLang="zh-CN" sz="14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rPr>
              <a:t>In order to ensure the supply, Banu spent 2 years and 150 million yuan to build the central kitchen of Banu Hairy Belly Hot Pot. The procurement, logistics and distribution systems not only enable the reform to match itself, but also ensure an advantage in long-term competition and large-scale strategic expansion.</a:t>
            </a:r>
            <a:endParaRPr lang="en-US" altLang="zh-CN" sz="1400" dirty="0">
              <a:solidFill>
                <a:srgbClr val="0F3057"/>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pic>
        <p:nvPicPr>
          <p:cNvPr id="11" name="图形 10" descr="靶心"/>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408583" y="1500189"/>
            <a:ext cx="606288" cy="606288"/>
          </a:xfrm>
          <a:prstGeom prst="rect">
            <a:avLst/>
          </a:prstGeom>
          <a:effectLst>
            <a:outerShdw blurRad="50800" dist="38100" dir="2700000" algn="tl" rotWithShape="0">
              <a:prstClr val="black">
                <a:alpha val="40000"/>
              </a:prstClr>
            </a:outerShdw>
          </a:effectLst>
        </p:spPr>
      </p:pic>
      <p:pic>
        <p:nvPicPr>
          <p:cNvPr id="13" name="图形 12" descr="靶心"/>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077740" y="1500189"/>
            <a:ext cx="606288" cy="606288"/>
          </a:xfrm>
          <a:prstGeom prst="rect">
            <a:avLst/>
          </a:prstGeom>
          <a:effectLst>
            <a:outerShdw blurRad="50800" dist="38100" dir="2700000" algn="tl" rotWithShape="0">
              <a:prstClr val="black">
                <a:alpha val="40000"/>
              </a:prstClr>
            </a:outerShdw>
          </a:effectLst>
        </p:spPr>
      </p:pic>
      <p:sp>
        <p:nvSpPr>
          <p:cNvPr id="15" name="矩形 14"/>
          <p:cNvSpPr/>
          <p:nvPr/>
        </p:nvSpPr>
        <p:spPr>
          <a:xfrm>
            <a:off x="4105818" y="552351"/>
            <a:ext cx="3907339" cy="712922"/>
          </a:xfrm>
          <a:prstGeom prst="rect">
            <a:avLst/>
          </a:prstGeom>
          <a:solidFill>
            <a:srgbClr val="0F305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9900" b="1" dirty="0">
              <a:latin typeface="AngsanaUPC" panose="02020603050405020304" pitchFamily="18" charset="-34"/>
              <a:cs typeface="AngsanaUPC" panose="02020603050405020304" pitchFamily="18" charset="-34"/>
            </a:endParaRPr>
          </a:p>
        </p:txBody>
      </p:sp>
      <p:sp>
        <p:nvSpPr>
          <p:cNvPr id="16" name="矩形 15"/>
          <p:cNvSpPr/>
          <p:nvPr/>
        </p:nvSpPr>
        <p:spPr>
          <a:xfrm>
            <a:off x="4484885" y="548013"/>
            <a:ext cx="3222229" cy="707886"/>
          </a:xfrm>
          <a:prstGeom prst="rect">
            <a:avLst/>
          </a:prstGeom>
        </p:spPr>
        <p:txBody>
          <a:bodyPr wrap="none">
            <a:spAutoFit/>
          </a:bodyPr>
          <a:lstStyle/>
          <a:p>
            <a:pPr algn="ctr"/>
            <a:r>
              <a:rPr lang="en-US" altLang="zh-CN" sz="40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Expectation</a:t>
            </a:r>
            <a:endParaRPr lang="zh-CN" altLang="en-US" sz="40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grpSp>
        <p:nvGrpSpPr>
          <p:cNvPr id="22" name="组合 21"/>
          <p:cNvGrpSpPr/>
          <p:nvPr/>
        </p:nvGrpSpPr>
        <p:grpSpPr>
          <a:xfrm>
            <a:off x="4083091" y="1869152"/>
            <a:ext cx="4217748" cy="3678097"/>
            <a:chOff x="3930691" y="1727547"/>
            <a:chExt cx="4217748" cy="3678097"/>
          </a:xfrm>
        </p:grpSpPr>
        <p:sp>
          <p:nvSpPr>
            <p:cNvPr id="2" name="泪滴形 1"/>
            <p:cNvSpPr/>
            <p:nvPr/>
          </p:nvSpPr>
          <p:spPr>
            <a:xfrm rot="5400000">
              <a:off x="4263886" y="1762334"/>
              <a:ext cx="1779105" cy="1709530"/>
            </a:xfrm>
            <a:prstGeom prst="teardrop">
              <a:avLst/>
            </a:prstGeom>
            <a:solidFill>
              <a:srgbClr val="00587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思源宋体 CN SemiBold" panose="02020600000000000000" pitchFamily="18" charset="-122"/>
                <a:ea typeface="思源宋体 CN SemiBold" panose="02020600000000000000" pitchFamily="18" charset="-122"/>
              </a:endParaRPr>
            </a:p>
          </p:txBody>
        </p:sp>
        <p:sp>
          <p:nvSpPr>
            <p:cNvPr id="3" name="泪滴形 2"/>
            <p:cNvSpPr/>
            <p:nvPr/>
          </p:nvSpPr>
          <p:spPr>
            <a:xfrm rot="16200000" flipH="1">
              <a:off x="6188769" y="1785320"/>
              <a:ext cx="1779105" cy="1709530"/>
            </a:xfrm>
            <a:prstGeom prst="teardrop">
              <a:avLst/>
            </a:prstGeom>
            <a:solidFill>
              <a:srgbClr val="0F305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思源宋体 CN SemiBold" panose="02020600000000000000" pitchFamily="18" charset="-122"/>
                <a:ea typeface="思源宋体 CN SemiBold" panose="02020600000000000000" pitchFamily="18" charset="-122"/>
              </a:endParaRPr>
            </a:p>
          </p:txBody>
        </p:sp>
        <p:sp>
          <p:nvSpPr>
            <p:cNvPr id="4" name="泪滴形 3"/>
            <p:cNvSpPr/>
            <p:nvPr/>
          </p:nvSpPr>
          <p:spPr>
            <a:xfrm rot="16200000" flipV="1">
              <a:off x="4263886" y="3612876"/>
              <a:ext cx="1779105" cy="1709530"/>
            </a:xfrm>
            <a:prstGeom prst="teardrop">
              <a:avLst/>
            </a:prstGeom>
            <a:solidFill>
              <a:srgbClr val="1946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思源宋体 CN SemiBold" panose="02020600000000000000" pitchFamily="18" charset="-122"/>
                <a:ea typeface="思源宋体 CN SemiBold" panose="02020600000000000000" pitchFamily="18" charset="-122"/>
              </a:endParaRPr>
            </a:p>
          </p:txBody>
        </p:sp>
        <p:sp>
          <p:nvSpPr>
            <p:cNvPr id="5" name="泪滴形 4"/>
            <p:cNvSpPr/>
            <p:nvPr/>
          </p:nvSpPr>
          <p:spPr>
            <a:xfrm rot="5400000" flipH="1" flipV="1">
              <a:off x="6188770" y="3661326"/>
              <a:ext cx="1779105" cy="1709530"/>
            </a:xfrm>
            <a:prstGeom prst="teardrop">
              <a:avLst/>
            </a:prstGeom>
            <a:solidFill>
              <a:srgbClr val="00889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思源宋体 CN SemiBold" panose="02020600000000000000" pitchFamily="18" charset="-122"/>
                <a:ea typeface="思源宋体 CN SemiBold" panose="02020600000000000000" pitchFamily="18" charset="-122"/>
              </a:endParaRPr>
            </a:p>
          </p:txBody>
        </p:sp>
        <p:sp>
          <p:nvSpPr>
            <p:cNvPr id="18" name="文本框 17"/>
            <p:cNvSpPr txBox="1"/>
            <p:nvPr/>
          </p:nvSpPr>
          <p:spPr>
            <a:xfrm>
              <a:off x="4007526" y="1965003"/>
              <a:ext cx="2292865" cy="1291590"/>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altLang="zh-CN" sz="195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Organizational change should match strategic purpose</a:t>
              </a:r>
              <a:endParaRPr lang="en-US" altLang="zh-CN" sz="195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19" name="文本框 18"/>
            <p:cNvSpPr txBox="1"/>
            <p:nvPr/>
          </p:nvSpPr>
          <p:spPr>
            <a:xfrm>
              <a:off x="5855574" y="3918263"/>
              <a:ext cx="2292865" cy="1198880"/>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altLang="zh-CN"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Linked to the industry and its own characteristics</a:t>
              </a:r>
              <a:endParaRPr lang="en-US" altLang="zh-CN"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21" name="文本框 20"/>
            <p:cNvSpPr txBox="1"/>
            <p:nvPr/>
          </p:nvSpPr>
          <p:spPr>
            <a:xfrm>
              <a:off x="3930691" y="4102662"/>
              <a:ext cx="2292865" cy="1198880"/>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endParaRPr lang="zh-CN" altLang="en-US" sz="7200" b="1"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4" name="矩形 23"/>
          <p:cNvSpPr/>
          <p:nvPr/>
        </p:nvSpPr>
        <p:spPr>
          <a:xfrm>
            <a:off x="8229602" y="3708500"/>
            <a:ext cx="3962398" cy="1851923"/>
          </a:xfrm>
          <a:prstGeom prst="rect">
            <a:avLst/>
          </a:prstGeom>
          <a:solidFill>
            <a:srgbClr val="008891">
              <a:alpha val="80000"/>
            </a:srgb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 y="1263474"/>
            <a:ext cx="4267201" cy="1982144"/>
          </a:xfrm>
          <a:prstGeom prst="rect">
            <a:avLst/>
          </a:prstGeom>
          <a:solidFill>
            <a:srgbClr val="0F3057">
              <a:alpha val="80000"/>
            </a:srgb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3962399" y="2485987"/>
            <a:ext cx="4628941" cy="1982144"/>
          </a:xfrm>
          <a:prstGeom prst="rect">
            <a:avLst/>
          </a:prstGeom>
          <a:solidFill>
            <a:srgbClr val="00587A">
              <a:alpha val="80000"/>
            </a:srgb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4897583" y="2497976"/>
            <a:ext cx="2396836" cy="1862048"/>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altLang="zh-CN" sz="11500" b="1" dirty="0">
                <a:solidFill>
                  <a:srgbClr val="E7E7DE"/>
                </a:solidFill>
                <a:latin typeface="AngsanaUPC" panose="02020603050405020304" pitchFamily="18" charset="-34"/>
                <a:cs typeface="AngsanaUPC" panose="02020603050405020304" pitchFamily="18" charset="-34"/>
              </a:rPr>
              <a:t>END</a:t>
            </a:r>
            <a:endParaRPr lang="zh-CN" altLang="en-US" sz="11500" b="1" dirty="0">
              <a:solidFill>
                <a:srgbClr val="E7E7DE"/>
              </a:solidFill>
              <a:latin typeface="AngsanaUPC" panose="02020603050405020304" pitchFamily="18" charset="-34"/>
              <a:cs typeface="AngsanaUPC" panose="02020603050405020304" pitchFamily="18" charset="-34"/>
            </a:endParaRPr>
          </a:p>
        </p:txBody>
      </p:sp>
      <p:sp>
        <p:nvSpPr>
          <p:cNvPr id="27" name="文本框 26"/>
          <p:cNvSpPr txBox="1"/>
          <p:nvPr/>
        </p:nvSpPr>
        <p:spPr>
          <a:xfrm>
            <a:off x="5330536" y="3860080"/>
            <a:ext cx="1530927" cy="369332"/>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altLang="zh-CN"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rPr>
              <a:t>Thank You</a:t>
            </a:r>
            <a:endParaRPr lang="zh-CN" altLang="en-US" dirty="0">
              <a:solidFill>
                <a:srgbClr val="E7E7DE"/>
              </a:solidFill>
              <a:latin typeface="思源宋体 CN SemiBold" panose="02020600000000000000" pitchFamily="18" charset="-122"/>
              <a:ea typeface="思源宋体 CN SemiBold" panose="02020600000000000000" pitchFamily="18" charset="-122"/>
              <a:cs typeface="AngsanaUPC" panose="02020603050405020304" pitchFamily="18" charset="-34"/>
            </a:endParaRPr>
          </a:p>
        </p:txBody>
      </p:sp>
      <p:sp>
        <p:nvSpPr>
          <p:cNvPr id="28" name="矩形 27"/>
          <p:cNvSpPr/>
          <p:nvPr/>
        </p:nvSpPr>
        <p:spPr>
          <a:xfrm>
            <a:off x="11333018" y="-235528"/>
            <a:ext cx="1163782" cy="1094509"/>
          </a:xfrm>
          <a:custGeom>
            <a:avLst/>
            <a:gdLst>
              <a:gd name="connsiteX0" fmla="*/ 0 w 748145"/>
              <a:gd name="connsiteY0" fmla="*/ 0 h 568036"/>
              <a:gd name="connsiteX1" fmla="*/ 748145 w 748145"/>
              <a:gd name="connsiteY1" fmla="*/ 0 h 568036"/>
              <a:gd name="connsiteX2" fmla="*/ 748145 w 748145"/>
              <a:gd name="connsiteY2" fmla="*/ 568036 h 568036"/>
              <a:gd name="connsiteX3" fmla="*/ 0 w 748145"/>
              <a:gd name="connsiteY3" fmla="*/ 568036 h 568036"/>
              <a:gd name="connsiteX4" fmla="*/ 0 w 748145"/>
              <a:gd name="connsiteY4" fmla="*/ 0 h 568036"/>
              <a:gd name="connsiteX0-1" fmla="*/ 415637 w 1163782"/>
              <a:gd name="connsiteY0-2" fmla="*/ 0 h 1094509"/>
              <a:gd name="connsiteX1-3" fmla="*/ 1163782 w 1163782"/>
              <a:gd name="connsiteY1-4" fmla="*/ 0 h 1094509"/>
              <a:gd name="connsiteX2-5" fmla="*/ 1163782 w 1163782"/>
              <a:gd name="connsiteY2-6" fmla="*/ 568036 h 1094509"/>
              <a:gd name="connsiteX3-7" fmla="*/ 0 w 1163782"/>
              <a:gd name="connsiteY3-8" fmla="*/ 1094509 h 1094509"/>
              <a:gd name="connsiteX4-9" fmla="*/ 415637 w 1163782"/>
              <a:gd name="connsiteY4-10" fmla="*/ 0 h 109450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163782" h="1094509">
                <a:moveTo>
                  <a:pt x="415637" y="0"/>
                </a:moveTo>
                <a:lnTo>
                  <a:pt x="1163782" y="0"/>
                </a:lnTo>
                <a:lnTo>
                  <a:pt x="1163782" y="568036"/>
                </a:lnTo>
                <a:lnTo>
                  <a:pt x="0" y="1094509"/>
                </a:lnTo>
                <a:lnTo>
                  <a:pt x="415637" y="0"/>
                </a:lnTo>
                <a:close/>
              </a:path>
            </a:pathLst>
          </a:custGeom>
          <a:solidFill>
            <a:srgbClr val="E7E7DE">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7"/>
          <p:cNvSpPr/>
          <p:nvPr/>
        </p:nvSpPr>
        <p:spPr>
          <a:xfrm rot="10300702">
            <a:off x="-387928" y="6116781"/>
            <a:ext cx="1163782" cy="1094509"/>
          </a:xfrm>
          <a:custGeom>
            <a:avLst/>
            <a:gdLst>
              <a:gd name="connsiteX0" fmla="*/ 0 w 748145"/>
              <a:gd name="connsiteY0" fmla="*/ 0 h 568036"/>
              <a:gd name="connsiteX1" fmla="*/ 748145 w 748145"/>
              <a:gd name="connsiteY1" fmla="*/ 0 h 568036"/>
              <a:gd name="connsiteX2" fmla="*/ 748145 w 748145"/>
              <a:gd name="connsiteY2" fmla="*/ 568036 h 568036"/>
              <a:gd name="connsiteX3" fmla="*/ 0 w 748145"/>
              <a:gd name="connsiteY3" fmla="*/ 568036 h 568036"/>
              <a:gd name="connsiteX4" fmla="*/ 0 w 748145"/>
              <a:gd name="connsiteY4" fmla="*/ 0 h 568036"/>
              <a:gd name="connsiteX0-1" fmla="*/ 415637 w 1163782"/>
              <a:gd name="connsiteY0-2" fmla="*/ 0 h 1094509"/>
              <a:gd name="connsiteX1-3" fmla="*/ 1163782 w 1163782"/>
              <a:gd name="connsiteY1-4" fmla="*/ 0 h 1094509"/>
              <a:gd name="connsiteX2-5" fmla="*/ 1163782 w 1163782"/>
              <a:gd name="connsiteY2-6" fmla="*/ 568036 h 1094509"/>
              <a:gd name="connsiteX3-7" fmla="*/ 0 w 1163782"/>
              <a:gd name="connsiteY3-8" fmla="*/ 1094509 h 1094509"/>
              <a:gd name="connsiteX4-9" fmla="*/ 415637 w 1163782"/>
              <a:gd name="connsiteY4-10" fmla="*/ 0 h 109450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163782" h="1094509">
                <a:moveTo>
                  <a:pt x="415637" y="0"/>
                </a:moveTo>
                <a:lnTo>
                  <a:pt x="1163782" y="0"/>
                </a:lnTo>
                <a:lnTo>
                  <a:pt x="1163782" y="568036"/>
                </a:lnTo>
                <a:lnTo>
                  <a:pt x="0" y="1094509"/>
                </a:lnTo>
                <a:lnTo>
                  <a:pt x="415637" y="0"/>
                </a:lnTo>
                <a:close/>
              </a:path>
            </a:pathLst>
          </a:custGeom>
          <a:solidFill>
            <a:srgbClr val="E7E7DE">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down)">
                                      <p:cBhvr>
                                        <p:cTn id="7" dur="580">
                                          <p:stCondLst>
                                            <p:cond delay="0"/>
                                          </p:stCondLst>
                                        </p:cTn>
                                        <p:tgtEl>
                                          <p:spTgt spid="26"/>
                                        </p:tgtEl>
                                      </p:cBhvr>
                                    </p:animEffect>
                                    <p:anim calcmode="lin" valueType="num">
                                      <p:cBhvr>
                                        <p:cTn id="8" dur="1822" tmFilter="0,0; 0.14,0.36; 0.43,0.73; 0.71,0.91; 1.0,1.0">
                                          <p:stCondLst>
                                            <p:cond delay="0"/>
                                          </p:stCondLst>
                                        </p:cTn>
                                        <p:tgtEl>
                                          <p:spTgt spid="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6"/>
                                        </p:tgtEl>
                                        <p:attrNameLst>
                                          <p:attrName>ppt_y</p:attrName>
                                        </p:attrNameLst>
                                      </p:cBhvr>
                                      <p:tavLst>
                                        <p:tav tm="0" fmla="#ppt_y-sin(pi*$)/81">
                                          <p:val>
                                            <p:fltVal val="0"/>
                                          </p:val>
                                        </p:tav>
                                        <p:tav tm="100000">
                                          <p:val>
                                            <p:fltVal val="1"/>
                                          </p:val>
                                        </p:tav>
                                      </p:tavLst>
                                    </p:anim>
                                    <p:animScale>
                                      <p:cBhvr>
                                        <p:cTn id="13" dur="26">
                                          <p:stCondLst>
                                            <p:cond delay="650"/>
                                          </p:stCondLst>
                                        </p:cTn>
                                        <p:tgtEl>
                                          <p:spTgt spid="26"/>
                                        </p:tgtEl>
                                      </p:cBhvr>
                                      <p:to x="100000" y="60000"/>
                                    </p:animScale>
                                    <p:animScale>
                                      <p:cBhvr>
                                        <p:cTn id="14" dur="166" decel="50000">
                                          <p:stCondLst>
                                            <p:cond delay="676"/>
                                          </p:stCondLst>
                                        </p:cTn>
                                        <p:tgtEl>
                                          <p:spTgt spid="26"/>
                                        </p:tgtEl>
                                      </p:cBhvr>
                                      <p:to x="100000" y="100000"/>
                                    </p:animScale>
                                    <p:animScale>
                                      <p:cBhvr>
                                        <p:cTn id="15" dur="26">
                                          <p:stCondLst>
                                            <p:cond delay="1312"/>
                                          </p:stCondLst>
                                        </p:cTn>
                                        <p:tgtEl>
                                          <p:spTgt spid="26"/>
                                        </p:tgtEl>
                                      </p:cBhvr>
                                      <p:to x="100000" y="80000"/>
                                    </p:animScale>
                                    <p:animScale>
                                      <p:cBhvr>
                                        <p:cTn id="16" dur="166" decel="50000">
                                          <p:stCondLst>
                                            <p:cond delay="1338"/>
                                          </p:stCondLst>
                                        </p:cTn>
                                        <p:tgtEl>
                                          <p:spTgt spid="26"/>
                                        </p:tgtEl>
                                      </p:cBhvr>
                                      <p:to x="100000" y="100000"/>
                                    </p:animScale>
                                    <p:animScale>
                                      <p:cBhvr>
                                        <p:cTn id="17" dur="26">
                                          <p:stCondLst>
                                            <p:cond delay="1642"/>
                                          </p:stCondLst>
                                        </p:cTn>
                                        <p:tgtEl>
                                          <p:spTgt spid="26"/>
                                        </p:tgtEl>
                                      </p:cBhvr>
                                      <p:to x="100000" y="90000"/>
                                    </p:animScale>
                                    <p:animScale>
                                      <p:cBhvr>
                                        <p:cTn id="18" dur="166" decel="50000">
                                          <p:stCondLst>
                                            <p:cond delay="1668"/>
                                          </p:stCondLst>
                                        </p:cTn>
                                        <p:tgtEl>
                                          <p:spTgt spid="26"/>
                                        </p:tgtEl>
                                      </p:cBhvr>
                                      <p:to x="100000" y="100000"/>
                                    </p:animScale>
                                    <p:animScale>
                                      <p:cBhvr>
                                        <p:cTn id="19" dur="26">
                                          <p:stCondLst>
                                            <p:cond delay="1808"/>
                                          </p:stCondLst>
                                        </p:cTn>
                                        <p:tgtEl>
                                          <p:spTgt spid="26"/>
                                        </p:tgtEl>
                                      </p:cBhvr>
                                      <p:to x="100000" y="95000"/>
                                    </p:animScale>
                                    <p:animScale>
                                      <p:cBhvr>
                                        <p:cTn id="20" dur="166" decel="50000">
                                          <p:stCondLst>
                                            <p:cond delay="1834"/>
                                          </p:stCondLst>
                                        </p:cTn>
                                        <p:tgtEl>
                                          <p:spTgt spid="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tags/tag1.xml><?xml version="1.0" encoding="utf-8"?>
<p:tagLst xmlns:p="http://schemas.openxmlformats.org/presentationml/2006/main">
  <p:tag name="KSO_WPP_MARK_KEY" val="05a144c4-2f6b-420c-9a23-d94699118656"/>
  <p:tag name="COMMONDATA" val="eyJjb3VudCI6MTAsImhkaWQiOiJlYzNjYjkyNjE0N2VkZTFhZTFiODUzOGU5NThlOTRmOSIsInVzZXJDb3VudCI6MTB9"/>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3943</Words>
  <Application>WPS 演示</Application>
  <PresentationFormat>宽屏</PresentationFormat>
  <Paragraphs>160</Paragraphs>
  <Slides>14</Slides>
  <Notes>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14</vt:i4>
      </vt:variant>
    </vt:vector>
  </HeadingPairs>
  <TitlesOfParts>
    <vt:vector size="25" baseType="lpstr">
      <vt:lpstr>Arial</vt:lpstr>
      <vt:lpstr>宋体</vt:lpstr>
      <vt:lpstr>Wingdings</vt:lpstr>
      <vt:lpstr>AngsanaUPC</vt:lpstr>
      <vt:lpstr>思源宋体 CN SemiBold</vt:lpstr>
      <vt:lpstr>Noto Sans S Chinese Regular</vt:lpstr>
      <vt:lpstr>等线</vt:lpstr>
      <vt:lpstr>微软雅黑</vt:lpstr>
      <vt:lpstr>Arial Unicode MS</vt:lpstr>
      <vt:lpstr>等线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许 慧君</dc:creator>
  <cp:lastModifiedBy>stacy</cp:lastModifiedBy>
  <cp:revision>11</cp:revision>
  <dcterms:created xsi:type="dcterms:W3CDTF">2020-03-09T02:12:00Z</dcterms:created>
  <dcterms:modified xsi:type="dcterms:W3CDTF">2023-02-26T03:30:50Z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2052-11.1.0.12980</vt:lpwstr>
  </property>
  <property fmtid="{D5CDD505-2E9C-101B-9397-08002B2CF9AE}" pid="3" name="KSOTemplateUUID">
    <vt:lpwstr>v1.0_mb_LB08x80uHdV1zD/hfcSm2A==</vt:lpwstr>
  </property>
  <property fmtid="{D5CDD505-2E9C-101B-9397-08002B2CF9AE}" pid="4" name="ICV">
    <vt:lpwstr>F6C5CFC1010A4F0DBBF17817ECBCBA30</vt:lpwstr>
  </property>
</Properties>
</file>