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FBEF30-D971-4BB9-9952-0198A374447F}" v="1" dt="2023-11-21T22:07:53.0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60C0-B7A8-DE20-0849-6F8A6E0FDB8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76D4BD-8546-ED09-70C8-2401637D1F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0056B1-C5E7-A2AA-0A38-272E15F3FFAE}"/>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5" name="Footer Placeholder 4">
            <a:extLst>
              <a:ext uri="{FF2B5EF4-FFF2-40B4-BE49-F238E27FC236}">
                <a16:creationId xmlns:a16="http://schemas.microsoft.com/office/drawing/2014/main" id="{965E00F4-663A-3955-96DD-5AF42600A9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59044D-CBDB-E95A-1063-59F8963C1588}"/>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18503523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0D04C-F902-1AC5-0240-3719B46F11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44030-6A9D-46B6-C14D-A82B9E3DD5D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831A2A-DB3E-6607-7DD9-9DDA56782FB2}"/>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5" name="Footer Placeholder 4">
            <a:extLst>
              <a:ext uri="{FF2B5EF4-FFF2-40B4-BE49-F238E27FC236}">
                <a16:creationId xmlns:a16="http://schemas.microsoft.com/office/drawing/2014/main" id="{E6411ED0-6D38-9547-3619-F696C35E59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3556A2-E91D-F45E-558B-2F58D5810DA2}"/>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2146388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01691-6A26-6DA8-B01F-A1E402B385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8FC5596-1735-4A7C-DCD4-91338FF53B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7D6607-6F35-BBE4-5C8C-6200B9BE99E5}"/>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5" name="Footer Placeholder 4">
            <a:extLst>
              <a:ext uri="{FF2B5EF4-FFF2-40B4-BE49-F238E27FC236}">
                <a16:creationId xmlns:a16="http://schemas.microsoft.com/office/drawing/2014/main" id="{7DE13B53-4D34-ED01-CE34-179C8FFAEE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F18DA-FD96-5311-C029-2E033995A686}"/>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1390501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A216-4A53-8108-F529-3D708F7EFB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8FB875-F9CB-16F2-40B5-E8E0538F4E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ECA26B-634B-31BF-108A-29D43ADBA25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D5EBAA-24B0-ED68-020E-4E1DA73E6DEE}"/>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6" name="Footer Placeholder 5">
            <a:extLst>
              <a:ext uri="{FF2B5EF4-FFF2-40B4-BE49-F238E27FC236}">
                <a16:creationId xmlns:a16="http://schemas.microsoft.com/office/drawing/2014/main" id="{75552F4F-988D-67F8-EFFF-DBF9DE9D96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D62337-0A86-B119-E69C-BCEB3F05B1C6}"/>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4047576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17A8D-5AC3-86D9-29E8-635D7D2B70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82FF9-0BEA-DFA8-0150-5249C88900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B08BA6A-C9F8-9227-3C20-C369371A8E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D32E27-3E0B-8E29-5C26-3C060BBAB8F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073FF2C-0549-B334-A37E-90C16452570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357CEEE-694E-BD44-D766-5BD1D2289F9E}"/>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8" name="Footer Placeholder 7">
            <a:extLst>
              <a:ext uri="{FF2B5EF4-FFF2-40B4-BE49-F238E27FC236}">
                <a16:creationId xmlns:a16="http://schemas.microsoft.com/office/drawing/2014/main" id="{DD1E051E-90F2-117E-2E8F-02CB57D15D0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07D79A-0771-8D00-5DB4-8C052E31F2C4}"/>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346286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29656-6B73-D17B-7EE5-5DFC412AE70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1649A4F-0368-AF6A-5029-C1EE2543C663}"/>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4" name="Footer Placeholder 3">
            <a:extLst>
              <a:ext uri="{FF2B5EF4-FFF2-40B4-BE49-F238E27FC236}">
                <a16:creationId xmlns:a16="http://schemas.microsoft.com/office/drawing/2014/main" id="{814BB9F8-11AC-C108-0CF2-30B81727A7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2B5D12-1C14-90AC-52B8-65E1B188EA3A}"/>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2452435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542567-385B-D14C-1363-725505E78F16}"/>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3" name="Footer Placeholder 2">
            <a:extLst>
              <a:ext uri="{FF2B5EF4-FFF2-40B4-BE49-F238E27FC236}">
                <a16:creationId xmlns:a16="http://schemas.microsoft.com/office/drawing/2014/main" id="{70F4BC82-E1B7-8BFD-D193-B51D5D6D290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D612178-284A-615F-F49F-B195E6C84000}"/>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1248760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ADCD4-AC21-D87C-F941-780206C962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C4A07D8-394B-7E3E-38E2-68CE061B2C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053DD51-01C2-0138-A7F3-F5A53582E0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2DE066-283F-CFF1-7417-98EE7B7D020D}"/>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6" name="Footer Placeholder 5">
            <a:extLst>
              <a:ext uri="{FF2B5EF4-FFF2-40B4-BE49-F238E27FC236}">
                <a16:creationId xmlns:a16="http://schemas.microsoft.com/office/drawing/2014/main" id="{32ED26E7-4875-7046-7678-2BD3FF5434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AFBC3E-6070-927E-BB20-D1D4EC913EB3}"/>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3848797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61415-9787-DA1E-66AE-5CF75A99A0A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8AF4DD-59AE-4A72-B131-C6FCA9D622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8C048A4-DC05-BE72-84F3-44DC369720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E25A6D-52B7-8905-9C09-F6584950C59A}"/>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6" name="Footer Placeholder 5">
            <a:extLst>
              <a:ext uri="{FF2B5EF4-FFF2-40B4-BE49-F238E27FC236}">
                <a16:creationId xmlns:a16="http://schemas.microsoft.com/office/drawing/2014/main" id="{578AEA8D-3825-6EE3-6508-245643F72D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0A2334-7615-661E-247A-53ED460799E1}"/>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20993484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0A0EA-94AC-E93C-BB70-BD051BBE999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E669DB0-5918-A28F-5666-B51F6EB1B6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222AB2-92B7-7175-63B1-82268C4482F6}"/>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5" name="Footer Placeholder 4">
            <a:extLst>
              <a:ext uri="{FF2B5EF4-FFF2-40B4-BE49-F238E27FC236}">
                <a16:creationId xmlns:a16="http://schemas.microsoft.com/office/drawing/2014/main" id="{57041F47-0E90-8936-3D95-0411C0DA56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BE80AC-6BE8-130A-AE90-E89C37857C69}"/>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1179777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4595F3-5C55-7569-FDAD-BA6D127B6F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F2B5AA-A920-3CFC-B63F-7768C85FC16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B5B655-2F75-EF96-A6CA-80AABCE4542D}"/>
              </a:ext>
            </a:extLst>
          </p:cNvPr>
          <p:cNvSpPr>
            <a:spLocks noGrp="1"/>
          </p:cNvSpPr>
          <p:nvPr>
            <p:ph type="dt" sz="half" idx="10"/>
          </p:nvPr>
        </p:nvSpPr>
        <p:spPr/>
        <p:txBody>
          <a:bodyPr/>
          <a:lstStyle/>
          <a:p>
            <a:fld id="{DC0DC23B-01B2-41DD-B892-0BAFF962FA50}" type="datetimeFigureOut">
              <a:rPr lang="en-GB" smtClean="0"/>
              <a:t>21/11/2023</a:t>
            </a:fld>
            <a:endParaRPr lang="en-GB"/>
          </a:p>
        </p:txBody>
      </p:sp>
      <p:sp>
        <p:nvSpPr>
          <p:cNvPr id="5" name="Footer Placeholder 4">
            <a:extLst>
              <a:ext uri="{FF2B5EF4-FFF2-40B4-BE49-F238E27FC236}">
                <a16:creationId xmlns:a16="http://schemas.microsoft.com/office/drawing/2014/main" id="{BD6D6532-07A7-1352-6AEB-9149849D6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36833-22AC-D7D9-2A30-59739C2DD01C}"/>
              </a:ext>
            </a:extLst>
          </p:cNvPr>
          <p:cNvSpPr>
            <a:spLocks noGrp="1"/>
          </p:cNvSpPr>
          <p:nvPr>
            <p:ph type="sldNum" sz="quarter" idx="12"/>
          </p:nvPr>
        </p:nvSpPr>
        <p:spPr/>
        <p:txBody>
          <a:bodyPr/>
          <a:lstStyle/>
          <a:p>
            <a:fld id="{6A98F161-DE5F-417C-8EAF-BE70A56EB138}" type="slidenum">
              <a:rPr lang="en-GB" smtClean="0"/>
              <a:t>‹#›</a:t>
            </a:fld>
            <a:endParaRPr lang="en-GB"/>
          </a:p>
        </p:txBody>
      </p:sp>
    </p:spTree>
    <p:extLst>
      <p:ext uri="{BB962C8B-B14F-4D97-AF65-F5344CB8AC3E}">
        <p14:creationId xmlns:p14="http://schemas.microsoft.com/office/powerpoint/2010/main" val="1300553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243200-8ACE-D034-700B-9793583666B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D1BDD4-5AA2-F21E-075E-B96DB72156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647CF6-930B-B665-310C-162FB7CC24E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C0DC23B-01B2-41DD-B892-0BAFF962FA50}" type="datetimeFigureOut">
              <a:rPr lang="en-GB" smtClean="0"/>
              <a:t>21/11/2023</a:t>
            </a:fld>
            <a:endParaRPr lang="en-GB"/>
          </a:p>
        </p:txBody>
      </p:sp>
      <p:sp>
        <p:nvSpPr>
          <p:cNvPr id="5" name="Footer Placeholder 4">
            <a:extLst>
              <a:ext uri="{FF2B5EF4-FFF2-40B4-BE49-F238E27FC236}">
                <a16:creationId xmlns:a16="http://schemas.microsoft.com/office/drawing/2014/main" id="{438D546D-3BDF-4343-A27F-4F1364C93A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8F66835-4786-AECA-6F95-6C7CE7ACE91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98F161-DE5F-417C-8EAF-BE70A56EB138}" type="slidenum">
              <a:rPr lang="en-GB" smtClean="0"/>
              <a:t>‹#›</a:t>
            </a:fld>
            <a:endParaRPr lang="en-GB"/>
          </a:p>
        </p:txBody>
      </p:sp>
    </p:spTree>
    <p:extLst>
      <p:ext uri="{BB962C8B-B14F-4D97-AF65-F5344CB8AC3E}">
        <p14:creationId xmlns:p14="http://schemas.microsoft.com/office/powerpoint/2010/main" val="10454718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4721E6D-AB84-703F-B6F6-42C9E7B425E5}"/>
              </a:ext>
            </a:extLst>
          </p:cNvPr>
          <p:cNvSpPr txBox="1"/>
          <p:nvPr/>
        </p:nvSpPr>
        <p:spPr>
          <a:xfrm>
            <a:off x="207820" y="113477"/>
            <a:ext cx="7592290" cy="369332"/>
          </a:xfrm>
          <a:prstGeom prst="rect">
            <a:avLst/>
          </a:prstGeom>
          <a:noFill/>
        </p:spPr>
        <p:txBody>
          <a:bodyPr wrap="square" rtlCol="0">
            <a:spAutoFit/>
          </a:bodyPr>
          <a:lstStyle/>
          <a:p>
            <a:r>
              <a:rPr lang="en-GB" dirty="0"/>
              <a:t>MAIN THEMES OF ‘SPIDERMAN: INTO THE SPIDERVERSE’</a:t>
            </a:r>
          </a:p>
        </p:txBody>
      </p:sp>
      <p:sp>
        <p:nvSpPr>
          <p:cNvPr id="5" name="TextBox 4">
            <a:extLst>
              <a:ext uri="{FF2B5EF4-FFF2-40B4-BE49-F238E27FC236}">
                <a16:creationId xmlns:a16="http://schemas.microsoft.com/office/drawing/2014/main" id="{F6846ECB-793F-D57B-D96C-86D08714ABE9}"/>
              </a:ext>
            </a:extLst>
          </p:cNvPr>
          <p:cNvSpPr txBox="1"/>
          <p:nvPr/>
        </p:nvSpPr>
        <p:spPr>
          <a:xfrm>
            <a:off x="546090" y="570434"/>
            <a:ext cx="4917781" cy="1323439"/>
          </a:xfrm>
          <a:prstGeom prst="rect">
            <a:avLst/>
          </a:prstGeom>
          <a:noFill/>
          <a:ln>
            <a:solidFill>
              <a:schemeClr val="tx1"/>
            </a:solidFill>
          </a:ln>
        </p:spPr>
        <p:txBody>
          <a:bodyPr wrap="square" rtlCol="0">
            <a:spAutoFit/>
          </a:bodyPr>
          <a:lstStyle/>
          <a:p>
            <a:r>
              <a:rPr lang="en-GB" sz="2000" dirty="0"/>
              <a:t>INTO THE SPIDERVERSE</a:t>
            </a:r>
          </a:p>
          <a:p>
            <a:r>
              <a:rPr lang="en-GB" sz="2000" dirty="0"/>
              <a:t>Major themes: Dealing with grief, responsibility, family, teamwork, perseverance, inclusivity, a new beginning.</a:t>
            </a:r>
          </a:p>
        </p:txBody>
      </p:sp>
      <p:sp>
        <p:nvSpPr>
          <p:cNvPr id="6" name="TextBox 5">
            <a:extLst>
              <a:ext uri="{FF2B5EF4-FFF2-40B4-BE49-F238E27FC236}">
                <a16:creationId xmlns:a16="http://schemas.microsoft.com/office/drawing/2014/main" id="{B0C25514-236D-73DF-1C7A-A2FB41EEAA06}"/>
              </a:ext>
            </a:extLst>
          </p:cNvPr>
          <p:cNvSpPr txBox="1"/>
          <p:nvPr/>
        </p:nvSpPr>
        <p:spPr>
          <a:xfrm>
            <a:off x="110837" y="4753470"/>
            <a:ext cx="6677890" cy="1754326"/>
          </a:xfrm>
          <a:prstGeom prst="rect">
            <a:avLst/>
          </a:prstGeom>
          <a:noFill/>
        </p:spPr>
        <p:txBody>
          <a:bodyPr wrap="square" rtlCol="0">
            <a:spAutoFit/>
          </a:bodyPr>
          <a:lstStyle/>
          <a:p>
            <a:r>
              <a:rPr lang="en-GB" dirty="0"/>
              <a:t>RELATION TO ACTING: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Responsibility and inclusivity are incredibly important themes to consider in acting, because when you are rehearsing or even out of the space, everyone should be included in what’s going on, as well as taking responsibility and communicating openly when issues arise- especially when working together closely.</a:t>
            </a:r>
          </a:p>
          <a:p>
            <a:endParaRPr lang="en-GB" dirty="0"/>
          </a:p>
        </p:txBody>
      </p:sp>
      <p:sp>
        <p:nvSpPr>
          <p:cNvPr id="7" name="TextBox 6">
            <a:extLst>
              <a:ext uri="{FF2B5EF4-FFF2-40B4-BE49-F238E27FC236}">
                <a16:creationId xmlns:a16="http://schemas.microsoft.com/office/drawing/2014/main" id="{248CEDB2-A6D1-EA8E-5D4A-22A789DE66FB}"/>
              </a:ext>
            </a:extLst>
          </p:cNvPr>
          <p:cNvSpPr txBox="1"/>
          <p:nvPr/>
        </p:nvSpPr>
        <p:spPr>
          <a:xfrm>
            <a:off x="110836" y="2269895"/>
            <a:ext cx="6567055" cy="2308324"/>
          </a:xfrm>
          <a:prstGeom prst="rect">
            <a:avLst/>
          </a:prstGeom>
          <a:noFill/>
        </p:spPr>
        <p:txBody>
          <a:bodyPr wrap="square" rtlCol="0">
            <a:spAutoFit/>
          </a:bodyPr>
          <a:lstStyle/>
          <a:p>
            <a:r>
              <a:rPr lang="en-GB" dirty="0"/>
              <a:t>MY OWN PERSONAL IDENTITY: </a:t>
            </a:r>
          </a:p>
          <a:p>
            <a:r>
              <a:rPr lang="en-GB" dirty="0"/>
              <a:t>A young adult, female, student, daughter, in a new environment</a:t>
            </a:r>
          </a:p>
          <a:p>
            <a:endParaRPr lang="en-GB" dirty="0"/>
          </a:p>
          <a:p>
            <a:r>
              <a:rPr lang="en-GB" dirty="0"/>
              <a:t>Resonate with Spiderverse as the protagonist is a young adult trying to find his place in the world, it’s a coming-of-age story in essence, Miles discovers himself in an entirely new situation (both in being spiderman and in a new school) and he adapts and overcomes to find his own identity.</a:t>
            </a:r>
          </a:p>
        </p:txBody>
      </p:sp>
      <p:sp>
        <p:nvSpPr>
          <p:cNvPr id="8" name="TextBox 7">
            <a:extLst>
              <a:ext uri="{FF2B5EF4-FFF2-40B4-BE49-F238E27FC236}">
                <a16:creationId xmlns:a16="http://schemas.microsoft.com/office/drawing/2014/main" id="{F33EC381-4BC3-CBF2-3FCF-5F3F94F10D86}"/>
              </a:ext>
            </a:extLst>
          </p:cNvPr>
          <p:cNvSpPr txBox="1"/>
          <p:nvPr/>
        </p:nvSpPr>
        <p:spPr>
          <a:xfrm>
            <a:off x="7451416" y="1010842"/>
            <a:ext cx="4629747" cy="5496954"/>
          </a:xfrm>
          <a:prstGeom prst="rect">
            <a:avLst/>
          </a:prstGeom>
          <a:noFill/>
        </p:spPr>
        <p:txBody>
          <a:bodyPr wrap="square" rtlCol="0">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PERSONAL BELIEFS AND ATTITUDES: In terms of attitudes in daily life, I try to work hard and be positive with the people I’m around- be it other students or friends or family. I enjoy getting to know other people and talking about shared interests. This helps contribute to collaborative work as being available and open helps build a strong working relationship between colleagues. </a:t>
            </a:r>
          </a:p>
          <a:p>
            <a:endParaRPr lang="en-GB"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 DO THESE CONTRIBUTE TO PREP WORK IN COLLAB: </a:t>
            </a:r>
            <a:r>
              <a:rPr lang="en-GB" kern="100" dirty="0">
                <a:effectLst/>
                <a:latin typeface="Calibri" panose="020F0502020204030204" pitchFamily="34" charset="0"/>
                <a:ea typeface="Calibri" panose="020F0502020204030204" pitchFamily="34" charset="0"/>
                <a:cs typeface="Times New Roman" panose="02020603050405020304" pitchFamily="18" charset="0"/>
              </a:rPr>
              <a:t>Teamwork, trust, and fresh perspectives</a:t>
            </a:r>
            <a:r>
              <a:rPr lang="en-GB" kern="100" dirty="0">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all help in the collaborative process because it allows you to gain new perspectives on ideas and be comfortable enough around each other to experiment and explore other paths you wouldn’t have originally thought about.</a:t>
            </a:r>
          </a:p>
        </p:txBody>
      </p:sp>
      <p:cxnSp>
        <p:nvCxnSpPr>
          <p:cNvPr id="12" name="Straight Arrow Connector 11">
            <a:extLst>
              <a:ext uri="{FF2B5EF4-FFF2-40B4-BE49-F238E27FC236}">
                <a16:creationId xmlns:a16="http://schemas.microsoft.com/office/drawing/2014/main" id="{E73434B7-4226-DFE9-7362-0D86F377ADF6}"/>
              </a:ext>
            </a:extLst>
          </p:cNvPr>
          <p:cNvCxnSpPr>
            <a:cxnSpLocks/>
          </p:cNvCxnSpPr>
          <p:nvPr/>
        </p:nvCxnSpPr>
        <p:spPr>
          <a:xfrm flipH="1">
            <a:off x="3394363" y="1893873"/>
            <a:ext cx="1332627" cy="5445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9B44A9AB-127B-20A9-C075-5CDF3A1B0E3F}"/>
              </a:ext>
            </a:extLst>
          </p:cNvPr>
          <p:cNvCxnSpPr/>
          <p:nvPr/>
        </p:nvCxnSpPr>
        <p:spPr>
          <a:xfrm>
            <a:off x="5486400" y="1524000"/>
            <a:ext cx="1787236" cy="1108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6" name="Straight Arrow Connector 15">
            <a:extLst>
              <a:ext uri="{FF2B5EF4-FFF2-40B4-BE49-F238E27FC236}">
                <a16:creationId xmlns:a16="http://schemas.microsoft.com/office/drawing/2014/main" id="{0BA80F5E-9DE5-E886-72AA-CAA34470C22D}"/>
              </a:ext>
            </a:extLst>
          </p:cNvPr>
          <p:cNvCxnSpPr>
            <a:cxnSpLocks/>
          </p:cNvCxnSpPr>
          <p:nvPr/>
        </p:nvCxnSpPr>
        <p:spPr>
          <a:xfrm>
            <a:off x="5463871" y="1579418"/>
            <a:ext cx="2259455" cy="241069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688B36AD-4C80-6DA0-F826-3ABF0E036DE3}"/>
              </a:ext>
            </a:extLst>
          </p:cNvPr>
          <p:cNvCxnSpPr>
            <a:cxnSpLocks/>
          </p:cNvCxnSpPr>
          <p:nvPr/>
        </p:nvCxnSpPr>
        <p:spPr>
          <a:xfrm flipH="1">
            <a:off x="6380018" y="2964873"/>
            <a:ext cx="355590" cy="178859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1703538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6300</TotalTime>
  <Words>284</Words>
  <Application>Microsoft Office PowerPoint</Application>
  <PresentationFormat>Widescreen</PresentationFormat>
  <Paragraphs>11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Livia Frampton</dc:creator>
  <cp:lastModifiedBy>Livia</cp:lastModifiedBy>
  <cp:revision>3</cp:revision>
  <dcterms:created xsi:type="dcterms:W3CDTF">2023-11-17T11:10:39Z</dcterms:created>
  <dcterms:modified xsi:type="dcterms:W3CDTF">2023-11-21T22:22:13Z</dcterms:modified>
</cp:coreProperties>
</file>