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94" r:id="rId3"/>
    <p:sldId id="473" r:id="rId4"/>
    <p:sldId id="621" r:id="rId5"/>
    <p:sldId id="622" r:id="rId6"/>
    <p:sldId id="623" r:id="rId7"/>
    <p:sldId id="624" r:id="rId8"/>
    <p:sldId id="472" r:id="rId9"/>
    <p:sldId id="619" r:id="rId10"/>
    <p:sldId id="565" r:id="rId11"/>
    <p:sldId id="595" r:id="rId12"/>
    <p:sldId id="625" r:id="rId13"/>
    <p:sldId id="626" r:id="rId14"/>
    <p:sldId id="627" r:id="rId15"/>
    <p:sldId id="632" r:id="rId16"/>
    <p:sldId id="628" r:id="rId17"/>
    <p:sldId id="630" r:id="rId18"/>
    <p:sldId id="629" r:id="rId19"/>
    <p:sldId id="633" r:id="rId20"/>
    <p:sldId id="631" r:id="rId21"/>
    <p:sldId id="634" r:id="rId22"/>
    <p:sldId id="635" r:id="rId23"/>
    <p:sldId id="636" r:id="rId24"/>
    <p:sldId id="637" r:id="rId25"/>
    <p:sldId id="620" r:id="rId26"/>
    <p:sldId id="638" r:id="rId27"/>
    <p:sldId id="639" r:id="rId28"/>
    <p:sldId id="640" r:id="rId29"/>
    <p:sldId id="643" r:id="rId30"/>
    <p:sldId id="641" r:id="rId31"/>
    <p:sldId id="644" r:id="rId32"/>
    <p:sldId id="642" r:id="rId33"/>
    <p:sldId id="645" r:id="rId34"/>
    <p:sldId id="646" r:id="rId35"/>
    <p:sldId id="647" r:id="rId36"/>
    <p:sldId id="648" r:id="rId37"/>
    <p:sldId id="649" r:id="rId38"/>
    <p:sldId id="650" r:id="rId39"/>
    <p:sldId id="651" r:id="rId40"/>
    <p:sldId id="653" r:id="rId41"/>
    <p:sldId id="652" r:id="rId42"/>
    <p:sldId id="654"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06" d="100"/>
          <a:sy n="106" d="100"/>
        </p:scale>
        <p:origin x="-90" y="-24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Tree>
    <p:extLst>
      <p:ext uri="{BB962C8B-B14F-4D97-AF65-F5344CB8AC3E}">
        <p14:creationId xmlns:p14="http://schemas.microsoft.com/office/powerpoint/2010/main" val="38381487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838200" y="1825625"/>
            <a:ext cx="10515600" cy="374315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93228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4"/>
            <a:ext cx="10515600" cy="1028742"/>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21892102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376786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376786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29814771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12960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12960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0171825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2" name="Title 1"/>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val="30297009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FCCB8AA3-67C5-4EED-B85A-57BD46B8286B}" type="datetimeFigureOut">
              <a:rPr lang="en-GB" smtClean="0"/>
              <a:t>17/04/2018</a:t>
            </a:fld>
            <a:endParaRPr lang="en-GB"/>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55B1168-7B4C-40C3-9938-673A17ACFE53}" type="slidenum">
              <a:rPr lang="en-GB" smtClean="0"/>
              <a:t>‹#›</a:t>
            </a:fld>
            <a:endParaRPr lang="en-GB"/>
          </a:p>
        </p:txBody>
      </p:sp>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Tree>
    <p:extLst>
      <p:ext uri="{BB962C8B-B14F-4D97-AF65-F5344CB8AC3E}">
        <p14:creationId xmlns:p14="http://schemas.microsoft.com/office/powerpoint/2010/main" val="9264618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FCCB8AA3-67C5-4EED-B85A-57BD46B8286B}" type="datetimeFigureOut">
              <a:rPr lang="en-GB" smtClean="0"/>
              <a:t>17/04/2018</a:t>
            </a:fld>
            <a:endParaRPr lang="en-GB"/>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55B1168-7B4C-40C3-9938-673A17ACFE53}" type="slidenum">
              <a:rPr lang="en-GB" smtClean="0"/>
              <a:t>‹#›</a:t>
            </a:fld>
            <a:endParaRPr lang="en-GB"/>
          </a:p>
        </p:txBody>
      </p:sp>
    </p:spTree>
    <p:extLst>
      <p:ext uri="{BB962C8B-B14F-4D97-AF65-F5344CB8AC3E}">
        <p14:creationId xmlns:p14="http://schemas.microsoft.com/office/powerpoint/2010/main" val="7440588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FCCB8AA3-67C5-4EED-B85A-57BD46B8286B}" type="datetimeFigureOut">
              <a:rPr lang="en-GB" smtClean="0"/>
              <a:t>17/04/2018</a:t>
            </a:fld>
            <a:endParaRPr lang="en-GB"/>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55B1168-7B4C-40C3-9938-673A17ACFE53}" type="slidenum">
              <a:rPr lang="en-GB" smtClean="0"/>
              <a:t>‹#›</a:t>
            </a:fld>
            <a:endParaRPr lang="en-GB"/>
          </a:p>
        </p:txBody>
      </p:sp>
    </p:spTree>
    <p:extLst>
      <p:ext uri="{BB962C8B-B14F-4D97-AF65-F5344CB8AC3E}">
        <p14:creationId xmlns:p14="http://schemas.microsoft.com/office/powerpoint/2010/main" val="5919608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FCCB8AA3-67C5-4EED-B85A-57BD46B8286B}" type="datetimeFigureOut">
              <a:rPr lang="en-GB" smtClean="0"/>
              <a:t>17/04/2018</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55B1168-7B4C-40C3-9938-673A17ACFE53}" type="slidenum">
              <a:rPr lang="en-GB" smtClean="0"/>
              <a:t>‹#›</a:t>
            </a:fld>
            <a:endParaRPr lang="en-GB"/>
          </a:p>
        </p:txBody>
      </p:sp>
    </p:spTree>
    <p:extLst>
      <p:ext uri="{BB962C8B-B14F-4D97-AF65-F5344CB8AC3E}">
        <p14:creationId xmlns:p14="http://schemas.microsoft.com/office/powerpoint/2010/main" val="13488510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FCCB8AA3-67C5-4EED-B85A-57BD46B8286B}" type="datetimeFigureOut">
              <a:rPr lang="en-GB" smtClean="0"/>
              <a:t>17/04/2018</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55B1168-7B4C-40C3-9938-673A17ACFE53}" type="slidenum">
              <a:rPr lang="en-GB" smtClean="0"/>
              <a:t>‹#›</a:t>
            </a:fld>
            <a:endParaRPr lang="en-GB"/>
          </a:p>
        </p:txBody>
      </p:sp>
    </p:spTree>
    <p:extLst>
      <p:ext uri="{BB962C8B-B14F-4D97-AF65-F5344CB8AC3E}">
        <p14:creationId xmlns:p14="http://schemas.microsoft.com/office/powerpoint/2010/main" val="11607955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0" y="428"/>
            <a:ext cx="12192000" cy="6857143"/>
          </a:xfrm>
          <a:prstGeom prst="rect">
            <a:avLst/>
          </a:prstGeom>
        </p:spPr>
      </p:pic>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374315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6689208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8000" b="1" dirty="0" smtClean="0"/>
              <a:t>Introduction to Christian Theology</a:t>
            </a:r>
            <a:endParaRPr lang="en-GB" sz="8000" b="1" dirty="0"/>
          </a:p>
        </p:txBody>
      </p:sp>
      <p:sp>
        <p:nvSpPr>
          <p:cNvPr id="3" name="Subtitle 2"/>
          <p:cNvSpPr>
            <a:spLocks noGrp="1"/>
          </p:cNvSpPr>
          <p:nvPr>
            <p:ph type="subTitle" idx="1"/>
          </p:nvPr>
        </p:nvSpPr>
        <p:spPr/>
        <p:txBody>
          <a:bodyPr/>
          <a:lstStyle/>
          <a:p>
            <a:r>
              <a:rPr lang="en-GB" dirty="0" smtClean="0"/>
              <a:t>Dr Angus M Slater</a:t>
            </a:r>
            <a:endParaRPr lang="en-GB" dirty="0"/>
          </a:p>
        </p:txBody>
      </p:sp>
    </p:spTree>
    <p:extLst>
      <p:ext uri="{BB962C8B-B14F-4D97-AF65-F5344CB8AC3E}">
        <p14:creationId xmlns:p14="http://schemas.microsoft.com/office/powerpoint/2010/main" val="2277510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Assessment</a:t>
            </a:r>
            <a:endParaRPr lang="en-GB" dirty="0"/>
          </a:p>
        </p:txBody>
      </p:sp>
      <p:sp>
        <p:nvSpPr>
          <p:cNvPr id="3" name="Text Placeholder 2"/>
          <p:cNvSpPr>
            <a:spLocks noGrp="1"/>
          </p:cNvSpPr>
          <p:nvPr>
            <p:ph type="body" idx="1"/>
          </p:nvPr>
        </p:nvSpPr>
        <p:spPr/>
        <p:txBody>
          <a:bodyPr/>
          <a:lstStyle/>
          <a:p>
            <a:r>
              <a:rPr lang="en-GB" dirty="0" smtClean="0"/>
              <a:t>Exams!</a:t>
            </a:r>
            <a:endParaRPr lang="en-GB" dirty="0"/>
          </a:p>
        </p:txBody>
      </p:sp>
    </p:spTree>
    <p:extLst>
      <p:ext uri="{BB962C8B-B14F-4D97-AF65-F5344CB8AC3E}">
        <p14:creationId xmlns:p14="http://schemas.microsoft.com/office/powerpoint/2010/main" val="22697510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Re-cap</a:t>
            </a:r>
            <a:endParaRPr lang="en-GB" dirty="0"/>
          </a:p>
        </p:txBody>
      </p:sp>
      <p:sp>
        <p:nvSpPr>
          <p:cNvPr id="3" name="Text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4701955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Redemption</a:t>
            </a:r>
            <a:endParaRPr lang="en-GB" dirty="0"/>
          </a:p>
        </p:txBody>
      </p:sp>
      <p:sp>
        <p:nvSpPr>
          <p:cNvPr id="3" name="Content Placeholder 2"/>
          <p:cNvSpPr>
            <a:spLocks noGrp="1"/>
          </p:cNvSpPr>
          <p:nvPr>
            <p:ph sz="half" idx="1"/>
          </p:nvPr>
        </p:nvSpPr>
        <p:spPr/>
        <p:txBody>
          <a:bodyPr>
            <a:noAutofit/>
          </a:bodyPr>
          <a:lstStyle/>
          <a:p>
            <a:pPr marL="0" indent="0">
              <a:buNone/>
            </a:pPr>
            <a:r>
              <a:rPr lang="en-GB" sz="1800" dirty="0"/>
              <a:t>The word ‘redemption’ is often used synonymously with ‘salvation’, although it has a </a:t>
            </a:r>
            <a:r>
              <a:rPr lang="en-GB" sz="1800" dirty="0" smtClean="0"/>
              <a:t>more </a:t>
            </a:r>
            <a:r>
              <a:rPr lang="en-GB" sz="1800" dirty="0"/>
              <a:t>specific sense – of purchase. </a:t>
            </a:r>
          </a:p>
          <a:p>
            <a:pPr marL="0" indent="0">
              <a:buNone/>
            </a:pPr>
            <a:r>
              <a:rPr lang="en-GB" sz="1800" dirty="0"/>
              <a:t>But </a:t>
            </a:r>
            <a:r>
              <a:rPr lang="en-GB" sz="1800" dirty="0" smtClean="0"/>
              <a:t>it </a:t>
            </a:r>
            <a:r>
              <a:rPr lang="en-GB" sz="1800" dirty="0"/>
              <a:t>isn’t </a:t>
            </a:r>
            <a:r>
              <a:rPr lang="en-GB" sz="1800" dirty="0" smtClean="0"/>
              <a:t>just a purchase. It </a:t>
            </a:r>
            <a:r>
              <a:rPr lang="en-GB" sz="1800" dirty="0"/>
              <a:t>is much more significant than that – it is the term used when a slave can purchase their freedom. </a:t>
            </a:r>
          </a:p>
          <a:p>
            <a:pPr marL="0" indent="0">
              <a:buNone/>
            </a:pPr>
            <a:r>
              <a:rPr lang="en-GB" sz="1800" dirty="0"/>
              <a:t>So, in Jesus Christ, what God is doing isn’t reconciling himself to us, he is reconciling us to </a:t>
            </a:r>
            <a:r>
              <a:rPr lang="en-GB" sz="1800" dirty="0" smtClean="0"/>
              <a:t>himself. However</a:t>
            </a:r>
            <a:r>
              <a:rPr lang="en-GB" sz="1800" dirty="0"/>
              <a:t>, there is something more to this – we aren’t just purchased out of slavery to run along on our own merry way again. Rather we are purchased to be slaves of God instead. </a:t>
            </a:r>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320958" y="968189"/>
            <a:ext cx="5438941" cy="3660168"/>
          </a:xfrm>
        </p:spPr>
      </p:pic>
    </p:spTree>
    <p:extLst>
      <p:ext uri="{BB962C8B-B14F-4D97-AF65-F5344CB8AC3E}">
        <p14:creationId xmlns:p14="http://schemas.microsoft.com/office/powerpoint/2010/main" val="3759374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CHRISTUS VICTOR</a:t>
            </a:r>
            <a:endParaRPr lang="en-GB" dirty="0"/>
          </a:p>
        </p:txBody>
      </p:sp>
      <p:sp>
        <p:nvSpPr>
          <p:cNvPr id="3" name="Content Placeholder 2"/>
          <p:cNvSpPr>
            <a:spLocks noGrp="1"/>
          </p:cNvSpPr>
          <p:nvPr>
            <p:ph sz="half" idx="1"/>
          </p:nvPr>
        </p:nvSpPr>
        <p:spPr>
          <a:xfrm>
            <a:off x="838200" y="1547719"/>
            <a:ext cx="5181600" cy="3767867"/>
          </a:xfrm>
        </p:spPr>
        <p:txBody>
          <a:bodyPr>
            <a:noAutofit/>
          </a:bodyPr>
          <a:lstStyle/>
          <a:p>
            <a:pPr marL="0" indent="0">
              <a:buNone/>
            </a:pPr>
            <a:r>
              <a:rPr lang="en-GB" sz="1500" dirty="0" smtClean="0"/>
              <a:t>This view utilises metaphors of God defeating the powers of death and evil. Early Christian art frequently portrays Christ harrowing hell and stood triumphant on the defeated corpses of the devil and the forces of death. It is a good way of showing the dramatic struggle between God and the forces of evil.  </a:t>
            </a:r>
          </a:p>
          <a:p>
            <a:pPr marL="0" indent="0">
              <a:buNone/>
            </a:pPr>
            <a:endParaRPr lang="en-GB" sz="1500" dirty="0" smtClean="0"/>
          </a:p>
          <a:p>
            <a:pPr marL="0" indent="0">
              <a:buNone/>
            </a:pPr>
            <a:r>
              <a:rPr lang="en-GB" sz="1500" dirty="0" smtClean="0"/>
              <a:t>For many in the early church the metaphor was elaborated into a complex narrative of how, by </a:t>
            </a:r>
            <a:r>
              <a:rPr lang="en-GB" sz="1500" dirty="0" err="1" smtClean="0"/>
              <a:t>dieing</a:t>
            </a:r>
            <a:r>
              <a:rPr lang="en-GB" sz="1500" dirty="0" smtClean="0"/>
              <a:t> in human form, especially by being executed as a criminal, God in Jesus was able to trick the devil. </a:t>
            </a:r>
          </a:p>
          <a:p>
            <a:pPr marL="0" indent="0">
              <a:buNone/>
            </a:pPr>
            <a:endParaRPr lang="en-GB" sz="1500" dirty="0" smtClean="0"/>
          </a:p>
          <a:p>
            <a:pPr marL="0" indent="0">
              <a:buNone/>
            </a:pPr>
            <a:r>
              <a:rPr lang="en-GB" sz="1500" dirty="0" smtClean="0"/>
              <a:t>Taken to its extreme then the humanity of Jesus becomes a disguise or even a Trojan horse, which allows God to defeat the power of Satan, or to invalidate his claim upon humanity because he here claims a sinless one for hell, he thereby acts improperly and God is no longer honour bound to allow him to keep on claiming sinners for himself etc. </a:t>
            </a:r>
            <a:endParaRPr lang="en-GB" sz="1500" dirty="0"/>
          </a:p>
        </p:txBody>
      </p:sp>
      <p:pic>
        <p:nvPicPr>
          <p:cNvPr id="7" name="Content Placeholder 6"/>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998438" y="812147"/>
            <a:ext cx="2912518" cy="4351338"/>
          </a:xfrm>
        </p:spPr>
      </p:pic>
    </p:spTree>
    <p:extLst>
      <p:ext uri="{BB962C8B-B14F-4D97-AF65-F5344CB8AC3E}">
        <p14:creationId xmlns:p14="http://schemas.microsoft.com/office/powerpoint/2010/main" val="6146033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74024" y="691748"/>
            <a:ext cx="6257365" cy="4809127"/>
          </a:xfrm>
          <a:prstGeom prst="rect">
            <a:avLst/>
          </a:prstGeom>
        </p:spPr>
      </p:pic>
      <p:sp>
        <p:nvSpPr>
          <p:cNvPr id="2" name="TextBox 1"/>
          <p:cNvSpPr txBox="1"/>
          <p:nvPr/>
        </p:nvSpPr>
        <p:spPr>
          <a:xfrm>
            <a:off x="403412" y="242047"/>
            <a:ext cx="4285129" cy="769441"/>
          </a:xfrm>
          <a:prstGeom prst="rect">
            <a:avLst/>
          </a:prstGeom>
          <a:noFill/>
        </p:spPr>
        <p:txBody>
          <a:bodyPr wrap="square" rtlCol="0">
            <a:spAutoFit/>
          </a:bodyPr>
          <a:lstStyle/>
          <a:p>
            <a:r>
              <a:rPr lang="en-GB" sz="4400" dirty="0" smtClean="0">
                <a:latin typeface="+mj-lt"/>
              </a:rPr>
              <a:t>Penal Substitution</a:t>
            </a:r>
            <a:endParaRPr lang="en-GB" sz="4400" dirty="0">
              <a:latin typeface="+mj-lt"/>
            </a:endParaRPr>
          </a:p>
        </p:txBody>
      </p:sp>
    </p:spTree>
    <p:extLst>
      <p:ext uri="{BB962C8B-B14F-4D97-AF65-F5344CB8AC3E}">
        <p14:creationId xmlns:p14="http://schemas.microsoft.com/office/powerpoint/2010/main" val="33209184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Moral Influence </a:t>
            </a:r>
            <a:endParaRPr lang="en-GB" dirty="0"/>
          </a:p>
        </p:txBody>
      </p:sp>
      <p:sp>
        <p:nvSpPr>
          <p:cNvPr id="3" name="Content Placeholder 2"/>
          <p:cNvSpPr>
            <a:spLocks noGrp="1"/>
          </p:cNvSpPr>
          <p:nvPr>
            <p:ph idx="1"/>
          </p:nvPr>
        </p:nvSpPr>
        <p:spPr/>
        <p:txBody>
          <a:bodyPr>
            <a:normAutofit fontScale="70000" lnSpcReduction="20000"/>
          </a:bodyPr>
          <a:lstStyle/>
          <a:p>
            <a:pPr marL="0" indent="0">
              <a:buNone/>
            </a:pPr>
            <a:r>
              <a:rPr lang="en-GB" dirty="0" smtClean="0"/>
              <a:t>For Abelard then, there is something problematic in the claim that God was required by some necessity outside of himself to insist on an appropriate payment of satisfaction before reconciliation can take place. </a:t>
            </a:r>
          </a:p>
          <a:p>
            <a:pPr marL="0" indent="0">
              <a:buNone/>
            </a:pPr>
            <a:r>
              <a:rPr lang="en-GB" dirty="0" smtClean="0"/>
              <a:t>For Abelard no such necessity exists. </a:t>
            </a:r>
          </a:p>
          <a:p>
            <a:pPr marL="0" indent="0">
              <a:buNone/>
            </a:pPr>
            <a:r>
              <a:rPr lang="en-GB" dirty="0" smtClean="0"/>
              <a:t>He claims instead that: </a:t>
            </a:r>
          </a:p>
          <a:p>
            <a:pPr marL="0" indent="0">
              <a:buNone/>
            </a:pPr>
            <a:r>
              <a:rPr lang="en-GB" i="1" dirty="0" smtClean="0"/>
              <a:t>“Through this unique act of grace manifested to us in that his Son has taken upon himself our nature and preserved therein in teaching us by word and example even unto death – he has more fully bound us to himself by love; with the result that our hearts should be enkindled by such a gift of divine grace, and true charity should not now shrink from enduring anything for him... everyone becomes more righteous – by which we mean a greater lover of the Lord – after the Passion of Christ than before, since a realized gift inspires greater love than one which is only hoped for. Wherefore, our redemption through Christ‘s suffering is that deeper affection in us which not only frees us from slavery to sin, but also wins for us the true liberty of sons of God, so that we do all things out of love rather than fear” </a:t>
            </a:r>
            <a:endParaRPr lang="en-GB" i="1" dirty="0"/>
          </a:p>
        </p:txBody>
      </p:sp>
    </p:spTree>
    <p:extLst>
      <p:ext uri="{BB962C8B-B14F-4D97-AF65-F5344CB8AC3E}">
        <p14:creationId xmlns:p14="http://schemas.microsoft.com/office/powerpoint/2010/main" val="202549060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Text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4667210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Summary &amp; Homework</a:t>
            </a:r>
            <a:endParaRPr lang="en-GB" dirty="0"/>
          </a:p>
        </p:txBody>
      </p:sp>
      <p:sp>
        <p:nvSpPr>
          <p:cNvPr id="4" name="Content Placeholder 3"/>
          <p:cNvSpPr>
            <a:spLocks noGrp="1"/>
          </p:cNvSpPr>
          <p:nvPr>
            <p:ph sz="half" idx="2"/>
          </p:nvPr>
        </p:nvSpPr>
        <p:spPr/>
        <p:txBody>
          <a:bodyPr>
            <a:normAutofit lnSpcReduction="10000"/>
          </a:bodyPr>
          <a:lstStyle/>
          <a:p>
            <a:pPr marL="0" indent="0">
              <a:buNone/>
            </a:pPr>
            <a:r>
              <a:rPr lang="en-GB" dirty="0" smtClean="0"/>
              <a:t>Find a good explanation of one of the models of atonement online or in the library catalogue and post up a forum discussion.</a:t>
            </a:r>
          </a:p>
          <a:p>
            <a:pPr marL="0" indent="0">
              <a:buNone/>
            </a:pPr>
            <a:endParaRPr lang="en-GB" dirty="0"/>
          </a:p>
          <a:p>
            <a:pPr marL="0" indent="0">
              <a:buNone/>
            </a:pPr>
            <a:r>
              <a:rPr lang="en-GB" dirty="0" smtClean="0"/>
              <a:t>Take the time to read posts by your classmates – this will function as revision for your </a:t>
            </a:r>
            <a:r>
              <a:rPr lang="en-GB" b="1" dirty="0" smtClean="0"/>
              <a:t>EXAM!</a:t>
            </a:r>
            <a:endParaRPr lang="en-GB" b="1" dirty="0"/>
          </a:p>
        </p:txBody>
      </p:sp>
    </p:spTree>
    <p:extLst>
      <p:ext uri="{BB962C8B-B14F-4D97-AF65-F5344CB8AC3E}">
        <p14:creationId xmlns:p14="http://schemas.microsoft.com/office/powerpoint/2010/main" val="4842158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41160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Eschatology &amp; Apocalypse</a:t>
            </a:r>
            <a:endParaRPr lang="en-GB" dirty="0"/>
          </a:p>
        </p:txBody>
      </p:sp>
      <p:sp>
        <p:nvSpPr>
          <p:cNvPr id="3" name="Text Placeholder 2"/>
          <p:cNvSpPr>
            <a:spLocks noGrp="1"/>
          </p:cNvSpPr>
          <p:nvPr>
            <p:ph type="body" idx="1"/>
          </p:nvPr>
        </p:nvSpPr>
        <p:spPr/>
        <p:txBody>
          <a:bodyPr/>
          <a:lstStyle/>
          <a:p>
            <a:r>
              <a:rPr lang="en-GB" dirty="0" smtClean="0"/>
              <a:t>So Long, and Thanks for All the Fish…</a:t>
            </a:r>
            <a:endParaRPr lang="en-GB" dirty="0"/>
          </a:p>
        </p:txBody>
      </p:sp>
    </p:spTree>
    <p:extLst>
      <p:ext uri="{BB962C8B-B14F-4D97-AF65-F5344CB8AC3E}">
        <p14:creationId xmlns:p14="http://schemas.microsoft.com/office/powerpoint/2010/main" val="21682248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Eschatology</a:t>
            </a:r>
            <a:endParaRPr lang="en-GB" dirty="0"/>
          </a:p>
        </p:txBody>
      </p:sp>
      <p:sp>
        <p:nvSpPr>
          <p:cNvPr id="3" name="Content Placeholder 2"/>
          <p:cNvSpPr>
            <a:spLocks noGrp="1"/>
          </p:cNvSpPr>
          <p:nvPr>
            <p:ph sz="half" idx="1"/>
          </p:nvPr>
        </p:nvSpPr>
        <p:spPr/>
        <p:txBody>
          <a:bodyPr>
            <a:noAutofit/>
          </a:bodyPr>
          <a:lstStyle/>
          <a:p>
            <a:pPr marL="0" indent="0">
              <a:buNone/>
            </a:pPr>
            <a:r>
              <a:rPr lang="el-GR" sz="5000" dirty="0" smtClean="0"/>
              <a:t>Εσχατος</a:t>
            </a:r>
            <a:r>
              <a:rPr lang="en-GB" sz="5000" dirty="0" smtClean="0"/>
              <a:t> + </a:t>
            </a:r>
            <a:r>
              <a:rPr lang="el-GR" sz="5000" dirty="0" smtClean="0"/>
              <a:t>λογος</a:t>
            </a:r>
            <a:endParaRPr lang="en-GB" sz="5000" dirty="0" smtClean="0"/>
          </a:p>
          <a:p>
            <a:pPr marL="0" indent="0">
              <a:buNone/>
            </a:pPr>
            <a:endParaRPr lang="en-GB" sz="5000" dirty="0"/>
          </a:p>
          <a:p>
            <a:pPr marL="0" indent="0">
              <a:buNone/>
            </a:pPr>
            <a:r>
              <a:rPr lang="en-GB" sz="5000" dirty="0" smtClean="0"/>
              <a:t>last things + study</a:t>
            </a:r>
            <a:endParaRPr lang="en-GB" sz="5000" dirty="0"/>
          </a:p>
        </p:txBody>
      </p:sp>
      <p:sp>
        <p:nvSpPr>
          <p:cNvPr id="4" name="Content Placeholder 3"/>
          <p:cNvSpPr>
            <a:spLocks noGrp="1"/>
          </p:cNvSpPr>
          <p:nvPr>
            <p:ph sz="half" idx="2"/>
          </p:nvPr>
        </p:nvSpPr>
        <p:spPr>
          <a:xfrm>
            <a:off x="6172200" y="627529"/>
            <a:ext cx="5181600" cy="4965963"/>
          </a:xfrm>
        </p:spPr>
        <p:txBody>
          <a:bodyPr>
            <a:normAutofit fontScale="85000" lnSpcReduction="20000"/>
          </a:bodyPr>
          <a:lstStyle/>
          <a:p>
            <a:pPr marL="0" indent="0">
              <a:buNone/>
            </a:pPr>
            <a:r>
              <a:rPr lang="en-GB" dirty="0" smtClean="0"/>
              <a:t>Eschatology is that part of theology which engages with the parts of revelation that tell us about the “last things” – the last things of both ourselves and of the world as a whole.</a:t>
            </a:r>
          </a:p>
          <a:p>
            <a:pPr marL="0" indent="0">
              <a:buNone/>
            </a:pPr>
            <a:endParaRPr lang="en-GB" dirty="0"/>
          </a:p>
          <a:p>
            <a:pPr marL="0" indent="0">
              <a:buNone/>
            </a:pPr>
            <a:r>
              <a:rPr lang="en-GB" dirty="0" smtClean="0"/>
              <a:t>This includes </a:t>
            </a:r>
            <a:r>
              <a:rPr lang="en-GB" dirty="0"/>
              <a:t>the end of an individual life, the end of the age, the end of the world and the nature of the Kingdom of God. </a:t>
            </a:r>
            <a:endParaRPr lang="en-GB" dirty="0" smtClean="0"/>
          </a:p>
          <a:p>
            <a:pPr marL="0" indent="0">
              <a:buNone/>
            </a:pPr>
            <a:endParaRPr lang="en-GB" dirty="0"/>
          </a:p>
          <a:p>
            <a:pPr marL="0" indent="0">
              <a:buNone/>
            </a:pPr>
            <a:r>
              <a:rPr lang="en-GB" dirty="0" smtClean="0"/>
              <a:t>Broadly </a:t>
            </a:r>
            <a:r>
              <a:rPr lang="en-GB" dirty="0"/>
              <a:t>speaking, Christian eschatology is the study concerned with the ultimate destiny of the individual soul and the entire created </a:t>
            </a:r>
            <a:r>
              <a:rPr lang="en-GB" dirty="0" smtClean="0"/>
              <a:t>order</a:t>
            </a:r>
            <a:r>
              <a:rPr lang="en-GB" dirty="0"/>
              <a:t>.</a:t>
            </a:r>
          </a:p>
        </p:txBody>
      </p:sp>
    </p:spTree>
    <p:extLst>
      <p:ext uri="{BB962C8B-B14F-4D97-AF65-F5344CB8AC3E}">
        <p14:creationId xmlns:p14="http://schemas.microsoft.com/office/powerpoint/2010/main" val="37228346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Apocalypse</a:t>
            </a:r>
            <a:endParaRPr lang="en-GB" dirty="0"/>
          </a:p>
        </p:txBody>
      </p:sp>
      <p:sp>
        <p:nvSpPr>
          <p:cNvPr id="3" name="Content Placeholder 2"/>
          <p:cNvSpPr>
            <a:spLocks noGrp="1"/>
          </p:cNvSpPr>
          <p:nvPr>
            <p:ph sz="half" idx="1"/>
          </p:nvPr>
        </p:nvSpPr>
        <p:spPr/>
        <p:txBody>
          <a:bodyPr>
            <a:noAutofit/>
          </a:bodyPr>
          <a:lstStyle/>
          <a:p>
            <a:pPr marL="0" indent="0">
              <a:buNone/>
            </a:pPr>
            <a:r>
              <a:rPr lang="el-GR" sz="5400" dirty="0" smtClean="0"/>
              <a:t>ἀποκάλυψις</a:t>
            </a:r>
            <a:endParaRPr lang="en-GB" sz="5400" dirty="0" smtClean="0"/>
          </a:p>
          <a:p>
            <a:pPr marL="0" indent="0">
              <a:buNone/>
            </a:pPr>
            <a:endParaRPr lang="en-GB" sz="5400" dirty="0"/>
          </a:p>
          <a:p>
            <a:pPr marL="0" indent="0">
              <a:buNone/>
            </a:pPr>
            <a:r>
              <a:rPr lang="en-GB" sz="5400" dirty="0"/>
              <a:t>a</a:t>
            </a:r>
            <a:r>
              <a:rPr lang="en-GB" sz="5400" dirty="0" smtClean="0"/>
              <a:t>n uncovering</a:t>
            </a:r>
            <a:endParaRPr lang="en-GB" sz="5400" dirty="0"/>
          </a:p>
        </p:txBody>
      </p:sp>
      <p:sp>
        <p:nvSpPr>
          <p:cNvPr id="4" name="Content Placeholder 3"/>
          <p:cNvSpPr>
            <a:spLocks noGrp="1"/>
          </p:cNvSpPr>
          <p:nvPr>
            <p:ph sz="half" idx="2"/>
          </p:nvPr>
        </p:nvSpPr>
        <p:spPr/>
        <p:txBody>
          <a:bodyPr>
            <a:normAutofit fontScale="85000" lnSpcReduction="20000"/>
          </a:bodyPr>
          <a:lstStyle/>
          <a:p>
            <a:pPr marL="0" indent="0">
              <a:buNone/>
            </a:pPr>
            <a:r>
              <a:rPr lang="en-GB" dirty="0" smtClean="0"/>
              <a:t>Connected to the notion of the </a:t>
            </a:r>
            <a:r>
              <a:rPr lang="en-GB" dirty="0" err="1" smtClean="0"/>
              <a:t>Eschaton</a:t>
            </a:r>
            <a:r>
              <a:rPr lang="en-GB" dirty="0" smtClean="0"/>
              <a:t> is that of an Apocalypse. </a:t>
            </a:r>
          </a:p>
          <a:p>
            <a:pPr marL="0" indent="0">
              <a:buNone/>
            </a:pPr>
            <a:endParaRPr lang="en-GB" dirty="0"/>
          </a:p>
          <a:p>
            <a:pPr marL="0" indent="0">
              <a:buNone/>
            </a:pPr>
            <a:r>
              <a:rPr lang="en-GB" dirty="0" smtClean="0"/>
              <a:t>While the </a:t>
            </a:r>
            <a:r>
              <a:rPr lang="en-GB" dirty="0" err="1" smtClean="0"/>
              <a:t>Eschaton</a:t>
            </a:r>
            <a:r>
              <a:rPr lang="en-GB" dirty="0" smtClean="0"/>
              <a:t> is the general bringing about of the last things, an Apocalypse is seen as the means by which this occurs – generally a violent and disruptive uncovering of the nature of reality.</a:t>
            </a:r>
          </a:p>
          <a:p>
            <a:pPr marL="0" indent="0">
              <a:buNone/>
            </a:pPr>
            <a:endParaRPr lang="en-GB" dirty="0"/>
          </a:p>
          <a:p>
            <a:pPr marL="0" indent="0">
              <a:buNone/>
            </a:pPr>
            <a:r>
              <a:rPr lang="en-GB" dirty="0" err="1" smtClean="0"/>
              <a:t>Apocalypticism</a:t>
            </a:r>
            <a:r>
              <a:rPr lang="en-GB" dirty="0" smtClean="0"/>
              <a:t> is the belief in the coming of this disruption.</a:t>
            </a:r>
            <a:endParaRPr lang="en-GB" dirty="0"/>
          </a:p>
        </p:txBody>
      </p:sp>
    </p:spTree>
    <p:extLst>
      <p:ext uri="{BB962C8B-B14F-4D97-AF65-F5344CB8AC3E}">
        <p14:creationId xmlns:p14="http://schemas.microsoft.com/office/powerpoint/2010/main" val="37407278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Apocalypse</a:t>
            </a:r>
            <a:endParaRPr lang="en-GB" dirty="0"/>
          </a:p>
        </p:txBody>
      </p:sp>
      <p:pic>
        <p:nvPicPr>
          <p:cNvPr id="5" name="Content Placeholder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372536" y="1458071"/>
            <a:ext cx="2697439" cy="4095203"/>
          </a:xfrm>
        </p:spPr>
      </p:pic>
      <p:sp>
        <p:nvSpPr>
          <p:cNvPr id="4" name="Content Placeholder 3"/>
          <p:cNvSpPr>
            <a:spLocks noGrp="1"/>
          </p:cNvSpPr>
          <p:nvPr>
            <p:ph sz="half" idx="2"/>
          </p:nvPr>
        </p:nvSpPr>
        <p:spPr>
          <a:xfrm>
            <a:off x="6172200" y="762001"/>
            <a:ext cx="5181600" cy="4831492"/>
          </a:xfrm>
        </p:spPr>
        <p:txBody>
          <a:bodyPr>
            <a:normAutofit fontScale="92500" lnSpcReduction="20000"/>
          </a:bodyPr>
          <a:lstStyle/>
          <a:p>
            <a:pPr marL="0" indent="0">
              <a:buNone/>
            </a:pPr>
            <a:r>
              <a:rPr lang="en-GB" dirty="0" smtClean="0"/>
              <a:t>When we talk about THE apocalypse, we generally mean one of two connected things:</a:t>
            </a:r>
          </a:p>
          <a:p>
            <a:pPr marL="0" indent="0">
              <a:buNone/>
            </a:pPr>
            <a:endParaRPr lang="en-GB" dirty="0"/>
          </a:p>
          <a:p>
            <a:pPr marL="0" indent="0">
              <a:buNone/>
            </a:pPr>
            <a:r>
              <a:rPr lang="en-GB" dirty="0" smtClean="0"/>
              <a:t>The Apocalypse of St John of Patmos, AKA the Book of Revelation in the Bible – an uncovering of divine revelation</a:t>
            </a:r>
          </a:p>
          <a:p>
            <a:pPr marL="0" indent="0">
              <a:buNone/>
            </a:pPr>
            <a:endParaRPr lang="en-GB" dirty="0"/>
          </a:p>
          <a:p>
            <a:pPr marL="0" indent="0">
              <a:buNone/>
            </a:pPr>
            <a:r>
              <a:rPr lang="en-GB" dirty="0" smtClean="0"/>
              <a:t>The Apocalypse described in the Apocalypse of John AKA the Book of Revelation – the series of events which violently brings about the end of the world</a:t>
            </a:r>
            <a:endParaRPr lang="en-GB" dirty="0"/>
          </a:p>
        </p:txBody>
      </p:sp>
    </p:spTree>
    <p:extLst>
      <p:ext uri="{BB962C8B-B14F-4D97-AF65-F5344CB8AC3E}">
        <p14:creationId xmlns:p14="http://schemas.microsoft.com/office/powerpoint/2010/main" val="10117944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So, in what ways is eschatology essential </a:t>
            </a:r>
            <a:r>
              <a:rPr lang="en-GB" dirty="0" smtClean="0"/>
              <a:t>for  </a:t>
            </a:r>
            <a:r>
              <a:rPr lang="en-GB" dirty="0"/>
              <a:t>aspects of Christian doctrine we have </a:t>
            </a:r>
            <a:r>
              <a:rPr lang="en-GB" dirty="0" smtClean="0"/>
              <a:t>discussed </a:t>
            </a:r>
            <a:r>
              <a:rPr lang="en-GB" dirty="0"/>
              <a:t>in this module?</a:t>
            </a:r>
          </a:p>
        </p:txBody>
      </p:sp>
      <p:sp>
        <p:nvSpPr>
          <p:cNvPr id="3" name="Text Placeholder 2"/>
          <p:cNvSpPr>
            <a:spLocks noGrp="1"/>
          </p:cNvSpPr>
          <p:nvPr>
            <p:ph type="body" idx="1"/>
          </p:nvPr>
        </p:nvSpPr>
        <p:spPr/>
        <p:txBody>
          <a:bodyPr/>
          <a:lstStyle/>
          <a:p>
            <a:r>
              <a:rPr lang="en-GB" dirty="0" smtClean="0"/>
              <a:t>Revelation? Trinity? Creation? Christology? Pneumatology?  </a:t>
            </a:r>
            <a:endParaRPr lang="en-GB" dirty="0"/>
          </a:p>
        </p:txBody>
      </p:sp>
    </p:spTree>
    <p:extLst>
      <p:ext uri="{BB962C8B-B14F-4D97-AF65-F5344CB8AC3E}">
        <p14:creationId xmlns:p14="http://schemas.microsoft.com/office/powerpoint/2010/main" val="173036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Eschatology and theology…</a:t>
            </a:r>
            <a:endParaRPr lang="en-GB" dirty="0"/>
          </a:p>
        </p:txBody>
      </p:sp>
      <p:sp>
        <p:nvSpPr>
          <p:cNvPr id="3" name="Content Placeholder 2"/>
          <p:cNvSpPr>
            <a:spLocks noGrp="1"/>
          </p:cNvSpPr>
          <p:nvPr>
            <p:ph sz="half" idx="1"/>
          </p:nvPr>
        </p:nvSpPr>
        <p:spPr/>
        <p:txBody>
          <a:bodyPr>
            <a:normAutofit fontScale="77500" lnSpcReduction="20000"/>
          </a:bodyPr>
          <a:lstStyle/>
          <a:p>
            <a:pPr marL="0" indent="0">
              <a:buNone/>
            </a:pPr>
            <a:r>
              <a:rPr lang="en-GB" dirty="0" smtClean="0"/>
              <a:t>To </a:t>
            </a:r>
            <a:r>
              <a:rPr lang="en-GB" dirty="0"/>
              <a:t>put it all too briefly</a:t>
            </a:r>
            <a:r>
              <a:rPr lang="en-GB" dirty="0" smtClean="0"/>
              <a:t>:</a:t>
            </a:r>
          </a:p>
          <a:p>
            <a:pPr marL="0" indent="0">
              <a:buNone/>
            </a:pPr>
            <a:endParaRPr lang="en-GB" dirty="0"/>
          </a:p>
          <a:p>
            <a:pPr marL="0" indent="0">
              <a:buNone/>
            </a:pPr>
            <a:r>
              <a:rPr lang="en-GB" dirty="0" smtClean="0"/>
              <a:t>Revelation </a:t>
            </a:r>
            <a:r>
              <a:rPr lang="en-GB" dirty="0"/>
              <a:t>reveals what God is doing in the world, and shows that he is actually doing </a:t>
            </a:r>
            <a:r>
              <a:rPr lang="en-GB" dirty="0" smtClean="0"/>
              <a:t>it. The </a:t>
            </a:r>
            <a:r>
              <a:rPr lang="en-GB" dirty="0" err="1"/>
              <a:t>eschaton</a:t>
            </a:r>
            <a:r>
              <a:rPr lang="en-GB" dirty="0"/>
              <a:t> is the full revelation of God in all his glory – as Paul puts it in the famous phrase of 1 Corinthians 13:12 – </a:t>
            </a:r>
            <a:endParaRPr lang="en-GB" dirty="0" smtClean="0"/>
          </a:p>
          <a:p>
            <a:pPr marL="0" indent="0">
              <a:buNone/>
            </a:pPr>
            <a:endParaRPr lang="en-GB" dirty="0"/>
          </a:p>
          <a:p>
            <a:pPr marL="0" indent="0">
              <a:buNone/>
            </a:pPr>
            <a:r>
              <a:rPr lang="en-GB" i="1" dirty="0" smtClean="0"/>
              <a:t>“</a:t>
            </a:r>
            <a:r>
              <a:rPr lang="en-GB" i="1" dirty="0"/>
              <a:t>For now we see in a mirror, dimly, but then we will see face to face. Now I know only in part; then I will know fully, even as I have been fully known</a:t>
            </a:r>
            <a:r>
              <a:rPr lang="en-GB" i="1" dirty="0" smtClean="0"/>
              <a:t>.”</a:t>
            </a:r>
            <a:endParaRPr lang="en-GB" i="1"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127376" y="1559859"/>
            <a:ext cx="5868695" cy="3722321"/>
          </a:xfrm>
        </p:spPr>
      </p:pic>
    </p:spTree>
    <p:extLst>
      <p:ext uri="{BB962C8B-B14F-4D97-AF65-F5344CB8AC3E}">
        <p14:creationId xmlns:p14="http://schemas.microsoft.com/office/powerpoint/2010/main" val="419390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Eschatology and theology…</a:t>
            </a:r>
          </a:p>
        </p:txBody>
      </p:sp>
      <p:sp>
        <p:nvSpPr>
          <p:cNvPr id="3" name="Content Placeholder 2"/>
          <p:cNvSpPr>
            <a:spLocks noGrp="1"/>
          </p:cNvSpPr>
          <p:nvPr>
            <p:ph sz="half" idx="1"/>
          </p:nvPr>
        </p:nvSpPr>
        <p:spPr/>
        <p:txBody>
          <a:bodyPr>
            <a:normAutofit lnSpcReduction="10000"/>
          </a:bodyPr>
          <a:lstStyle/>
          <a:p>
            <a:pPr marL="0" indent="0">
              <a:buNone/>
            </a:pPr>
            <a:r>
              <a:rPr lang="en-GB" dirty="0"/>
              <a:t>Trinity – ‘God will be all in all’ we will have a deeper participation within inner-triune relationality, which, nonetheless, does not undo our individuality or merge us into the same divine being.  </a:t>
            </a:r>
            <a:endParaRPr lang="en-GB" dirty="0" smtClean="0"/>
          </a:p>
          <a:p>
            <a:pPr marL="0" indent="0">
              <a:buNone/>
            </a:pPr>
            <a:endParaRPr lang="en-GB" dirty="0"/>
          </a:p>
          <a:p>
            <a:pPr marL="0" indent="0">
              <a:buNone/>
            </a:pPr>
            <a:r>
              <a:rPr lang="en-GB" dirty="0"/>
              <a:t>Creation – eschatology is the restoration, not the destruction of creation.</a:t>
            </a:r>
          </a:p>
          <a:p>
            <a:endParaRPr lang="en-GB" dirty="0"/>
          </a:p>
        </p:txBody>
      </p:sp>
      <p:pic>
        <p:nvPicPr>
          <p:cNvPr id="5" name="Content Placeholder 4"/>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7050741" y="1255059"/>
            <a:ext cx="4603972" cy="4114800"/>
          </a:xfrm>
        </p:spPr>
      </p:pic>
    </p:spTree>
    <p:extLst>
      <p:ext uri="{BB962C8B-B14F-4D97-AF65-F5344CB8AC3E}">
        <p14:creationId xmlns:p14="http://schemas.microsoft.com/office/powerpoint/2010/main" val="36188566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Eschatology and theology…</a:t>
            </a:r>
          </a:p>
        </p:txBody>
      </p:sp>
      <p:sp>
        <p:nvSpPr>
          <p:cNvPr id="3" name="Content Placeholder 2"/>
          <p:cNvSpPr>
            <a:spLocks noGrp="1"/>
          </p:cNvSpPr>
          <p:nvPr>
            <p:ph sz="half" idx="1"/>
          </p:nvPr>
        </p:nvSpPr>
        <p:spPr/>
        <p:txBody>
          <a:bodyPr>
            <a:normAutofit fontScale="85000" lnSpcReduction="10000"/>
          </a:bodyPr>
          <a:lstStyle/>
          <a:p>
            <a:pPr marL="0" indent="0">
              <a:buNone/>
            </a:pPr>
            <a:r>
              <a:rPr lang="en-GB" dirty="0" smtClean="0"/>
              <a:t>Christology- </a:t>
            </a:r>
            <a:r>
              <a:rPr lang="en-GB" dirty="0"/>
              <a:t>Christ isn’t just the </a:t>
            </a:r>
            <a:r>
              <a:rPr lang="en-GB" dirty="0" err="1"/>
              <a:t>revealer</a:t>
            </a:r>
            <a:r>
              <a:rPr lang="en-GB" dirty="0"/>
              <a:t> of God’s kingdom, he is </a:t>
            </a:r>
            <a:r>
              <a:rPr lang="en-GB" i="1" dirty="0"/>
              <a:t>ta </a:t>
            </a:r>
            <a:r>
              <a:rPr lang="en-GB" i="1" dirty="0" err="1"/>
              <a:t>eschata</a:t>
            </a:r>
            <a:r>
              <a:rPr lang="en-GB" i="1" dirty="0"/>
              <a:t> </a:t>
            </a:r>
            <a:r>
              <a:rPr lang="en-GB" dirty="0"/>
              <a:t>– he is the coming of the </a:t>
            </a:r>
            <a:r>
              <a:rPr lang="en-GB" dirty="0" err="1"/>
              <a:t>eschaton</a:t>
            </a:r>
            <a:r>
              <a:rPr lang="en-GB" dirty="0" smtClean="0"/>
              <a:t>.</a:t>
            </a:r>
          </a:p>
          <a:p>
            <a:pPr marL="0" indent="0">
              <a:buNone/>
            </a:pPr>
            <a:endParaRPr lang="en-GB" dirty="0"/>
          </a:p>
          <a:p>
            <a:pPr marL="0" indent="0">
              <a:buNone/>
            </a:pPr>
            <a:r>
              <a:rPr lang="en-GB" dirty="0"/>
              <a:t>Pneumatology – The spirit is the </a:t>
            </a:r>
            <a:r>
              <a:rPr lang="en-GB" dirty="0" smtClean="0"/>
              <a:t>first fruits </a:t>
            </a:r>
            <a:r>
              <a:rPr lang="en-GB" dirty="0"/>
              <a:t>of the kingdom – the guarantee that it is on its way, and the empowering presence which gives us the fortitude and patience to await it, rather than trying to impose it by our own power and our own swords. </a:t>
            </a:r>
          </a:p>
          <a:p>
            <a:endParaRPr lang="en-GB"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739992" y="642283"/>
            <a:ext cx="3483820" cy="4658898"/>
          </a:xfrm>
        </p:spPr>
      </p:pic>
    </p:spTree>
    <p:extLst>
      <p:ext uri="{BB962C8B-B14F-4D97-AF65-F5344CB8AC3E}">
        <p14:creationId xmlns:p14="http://schemas.microsoft.com/office/powerpoint/2010/main" val="35482133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 what is eschatology?</a:t>
            </a:r>
            <a:endParaRPr lang="en-GB" dirty="0"/>
          </a:p>
        </p:txBody>
      </p:sp>
      <p:sp>
        <p:nvSpPr>
          <p:cNvPr id="3" name="Text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26693716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Attitudes to Eschatology</a:t>
            </a:r>
            <a:endParaRPr lang="en-GB" dirty="0"/>
          </a:p>
        </p:txBody>
      </p:sp>
      <p:sp>
        <p:nvSpPr>
          <p:cNvPr id="3" name="Content Placeholder 2"/>
          <p:cNvSpPr>
            <a:spLocks noGrp="1"/>
          </p:cNvSpPr>
          <p:nvPr>
            <p:ph sz="half" idx="1"/>
          </p:nvPr>
        </p:nvSpPr>
        <p:spPr/>
        <p:txBody>
          <a:bodyPr>
            <a:normAutofit fontScale="77500" lnSpcReduction="20000"/>
          </a:bodyPr>
          <a:lstStyle/>
          <a:p>
            <a:pPr marL="0" indent="0">
              <a:buNone/>
            </a:pPr>
            <a:r>
              <a:rPr lang="en-GB" dirty="0"/>
              <a:t>In popular culture the Christian view of the end-times has been portrayed, and perverted, into a coming Armageddon – a moment of utter vengeful destruction – the desolation of all creation – an event so unutterably terrifying that human response can only be one of fear and trembling.  </a:t>
            </a:r>
            <a:endParaRPr lang="en-GB" dirty="0" smtClean="0"/>
          </a:p>
          <a:p>
            <a:pPr marL="0" indent="0">
              <a:buNone/>
            </a:pPr>
            <a:endParaRPr lang="en-GB" dirty="0"/>
          </a:p>
          <a:p>
            <a:pPr marL="0" indent="0">
              <a:buNone/>
            </a:pPr>
            <a:r>
              <a:rPr lang="en-GB" dirty="0" smtClean="0"/>
              <a:t>However</a:t>
            </a:r>
            <a:r>
              <a:rPr lang="en-GB" dirty="0"/>
              <a:t>, for Christians, eschatology isn’t the prediction of complete annihilation – either of themselves or of God’s good creation – it is, rather, the ground and object of that great theological virtue – hope. </a:t>
            </a:r>
            <a:endParaRPr lang="en-GB"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542490" y="1296707"/>
            <a:ext cx="5104408" cy="4100046"/>
          </a:xfrm>
        </p:spPr>
      </p:pic>
    </p:spTree>
    <p:extLst>
      <p:ext uri="{BB962C8B-B14F-4D97-AF65-F5344CB8AC3E}">
        <p14:creationId xmlns:p14="http://schemas.microsoft.com/office/powerpoint/2010/main" val="19830188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“Kingdom of God”</a:t>
            </a:r>
            <a:endParaRPr lang="en-GB" dirty="0"/>
          </a:p>
        </p:txBody>
      </p:sp>
      <p:sp>
        <p:nvSpPr>
          <p:cNvPr id="3" name="Content Placeholder 2"/>
          <p:cNvSpPr>
            <a:spLocks noGrp="1"/>
          </p:cNvSpPr>
          <p:nvPr>
            <p:ph sz="half" idx="1"/>
          </p:nvPr>
        </p:nvSpPr>
        <p:spPr/>
        <p:txBody>
          <a:bodyPr>
            <a:normAutofit fontScale="77500" lnSpcReduction="20000"/>
          </a:bodyPr>
          <a:lstStyle/>
          <a:p>
            <a:pPr marL="0" indent="0">
              <a:buNone/>
            </a:pPr>
            <a:r>
              <a:rPr lang="en-GB" dirty="0"/>
              <a:t>The coming of the kingdom of God is central to Jesus’ teaching. </a:t>
            </a:r>
            <a:r>
              <a:rPr lang="en-GB" dirty="0" smtClean="0"/>
              <a:t>Indeed</a:t>
            </a:r>
            <a:r>
              <a:rPr lang="en-GB" dirty="0"/>
              <a:t>, the urgency with which Jesus proclaimed this message is central to </a:t>
            </a:r>
            <a:r>
              <a:rPr lang="en-GB" dirty="0" smtClean="0"/>
              <a:t>Christian </a:t>
            </a:r>
            <a:r>
              <a:rPr lang="en-GB" dirty="0"/>
              <a:t>theology</a:t>
            </a:r>
            <a:r>
              <a:rPr lang="en-GB" dirty="0" smtClean="0"/>
              <a:t>.</a:t>
            </a:r>
          </a:p>
          <a:p>
            <a:pPr marL="0" indent="0">
              <a:buNone/>
            </a:pPr>
            <a:endParaRPr lang="en-GB" dirty="0" smtClean="0"/>
          </a:p>
          <a:p>
            <a:pPr marL="0" indent="0">
              <a:buNone/>
            </a:pPr>
            <a:r>
              <a:rPr lang="en-GB" dirty="0" smtClean="0"/>
              <a:t>The </a:t>
            </a:r>
            <a:r>
              <a:rPr lang="en-GB" dirty="0"/>
              <a:t>English phrase, ‘the kingdom of God’ is a useful and traditional translation of the </a:t>
            </a:r>
            <a:r>
              <a:rPr lang="en-GB" dirty="0" err="1"/>
              <a:t>greek</a:t>
            </a:r>
            <a:r>
              <a:rPr lang="en-GB" dirty="0"/>
              <a:t> phrase  </a:t>
            </a:r>
            <a:r>
              <a:rPr lang="en-GB" dirty="0" err="1"/>
              <a:t>basileia</a:t>
            </a:r>
            <a:r>
              <a:rPr lang="en-GB" dirty="0"/>
              <a:t> </a:t>
            </a:r>
            <a:r>
              <a:rPr lang="en-GB" dirty="0" err="1"/>
              <a:t>tou</a:t>
            </a:r>
            <a:r>
              <a:rPr lang="en-GB" dirty="0"/>
              <a:t> </a:t>
            </a:r>
            <a:r>
              <a:rPr lang="en-GB" dirty="0" err="1"/>
              <a:t>theou</a:t>
            </a:r>
            <a:r>
              <a:rPr lang="en-GB" dirty="0"/>
              <a:t> – but the translation is inaccurate if it is taken to refer to a geographical location – as if what will arrive is a definite place where God </a:t>
            </a:r>
            <a:r>
              <a:rPr lang="en-GB" dirty="0" smtClean="0"/>
              <a:t>rules</a:t>
            </a:r>
            <a:endParaRPr lang="en-GB"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351495" y="1590117"/>
            <a:ext cx="5181600" cy="3395472"/>
          </a:xfrm>
        </p:spPr>
      </p:pic>
    </p:spTree>
    <p:extLst>
      <p:ext uri="{BB962C8B-B14F-4D97-AF65-F5344CB8AC3E}">
        <p14:creationId xmlns:p14="http://schemas.microsoft.com/office/powerpoint/2010/main" val="40300662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“Kingdom of God”</a:t>
            </a:r>
          </a:p>
        </p:txBody>
      </p:sp>
      <p:sp>
        <p:nvSpPr>
          <p:cNvPr id="3" name="Content Placeholder 2"/>
          <p:cNvSpPr>
            <a:spLocks noGrp="1"/>
          </p:cNvSpPr>
          <p:nvPr>
            <p:ph sz="half" idx="1"/>
          </p:nvPr>
        </p:nvSpPr>
        <p:spPr/>
        <p:txBody>
          <a:bodyPr>
            <a:normAutofit fontScale="85000" lnSpcReduction="10000"/>
          </a:bodyPr>
          <a:lstStyle/>
          <a:p>
            <a:pPr marL="0" indent="0">
              <a:buNone/>
            </a:pPr>
            <a:r>
              <a:rPr lang="en-GB" dirty="0"/>
              <a:t>Rather it is the kingship of God that is coming. </a:t>
            </a:r>
            <a:r>
              <a:rPr lang="en-GB" dirty="0" smtClean="0"/>
              <a:t>The </a:t>
            </a:r>
            <a:r>
              <a:rPr lang="en-GB" dirty="0"/>
              <a:t>time is coming when God will </a:t>
            </a:r>
            <a:r>
              <a:rPr lang="en-GB" dirty="0" smtClean="0"/>
              <a:t>realise </a:t>
            </a:r>
            <a:r>
              <a:rPr lang="en-GB" dirty="0"/>
              <a:t>his </a:t>
            </a:r>
            <a:r>
              <a:rPr lang="en-GB" dirty="0" smtClean="0"/>
              <a:t>redemptive </a:t>
            </a:r>
            <a:r>
              <a:rPr lang="en-GB" dirty="0"/>
              <a:t>work; indeed, in a way, it is already </a:t>
            </a:r>
            <a:r>
              <a:rPr lang="en-GB" dirty="0" smtClean="0"/>
              <a:t>here.</a:t>
            </a:r>
          </a:p>
          <a:p>
            <a:pPr marL="0" indent="0">
              <a:buNone/>
            </a:pPr>
            <a:endParaRPr lang="en-GB" dirty="0"/>
          </a:p>
          <a:p>
            <a:pPr marL="0" indent="0">
              <a:buNone/>
            </a:pPr>
            <a:r>
              <a:rPr lang="en-GB" dirty="0"/>
              <a:t>So, when Jesus claims ‘the kingdom of God is at hand’, what does he mean?  </a:t>
            </a:r>
            <a:endParaRPr lang="en-GB" dirty="0" smtClean="0"/>
          </a:p>
          <a:p>
            <a:pPr marL="0" indent="0">
              <a:buNone/>
            </a:pPr>
            <a:r>
              <a:rPr lang="en-GB" dirty="0" smtClean="0"/>
              <a:t>Well</a:t>
            </a:r>
            <a:r>
              <a:rPr lang="en-GB" dirty="0"/>
              <a:t>, he means that the rule of God is coming – the time of judgement is ‘at hand’ – God is about to, or is right now, establishing his rule once more.</a:t>
            </a:r>
            <a:endParaRPr lang="en-GB" dirty="0"/>
          </a:p>
          <a:p>
            <a:pPr marL="0" indent="0">
              <a:buNone/>
            </a:pPr>
            <a:endParaRPr lang="en-GB" dirty="0"/>
          </a:p>
        </p:txBody>
      </p:sp>
      <p:sp>
        <p:nvSpPr>
          <p:cNvPr id="4" name="Content Placeholder 3"/>
          <p:cNvSpPr>
            <a:spLocks noGrp="1"/>
          </p:cNvSpPr>
          <p:nvPr>
            <p:ph sz="half" idx="2"/>
          </p:nvPr>
        </p:nvSpPr>
        <p:spPr/>
        <p:txBody>
          <a:bodyPr>
            <a:normAutofit fontScale="85000" lnSpcReduction="10000"/>
          </a:bodyPr>
          <a:lstStyle/>
          <a:p>
            <a:endParaRPr lang="en-GB"/>
          </a:p>
        </p:txBody>
      </p:sp>
    </p:spTree>
    <p:extLst>
      <p:ext uri="{BB962C8B-B14F-4D97-AF65-F5344CB8AC3E}">
        <p14:creationId xmlns:p14="http://schemas.microsoft.com/office/powerpoint/2010/main" val="33759329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“Kingdom of God”</a:t>
            </a:r>
          </a:p>
        </p:txBody>
      </p:sp>
      <p:pic>
        <p:nvPicPr>
          <p:cNvPr id="5" name="Content Placeholder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741828" y="1584559"/>
            <a:ext cx="5032217" cy="3659794"/>
          </a:xfrm>
        </p:spPr>
      </p:pic>
      <p:sp>
        <p:nvSpPr>
          <p:cNvPr id="4" name="Content Placeholder 3"/>
          <p:cNvSpPr>
            <a:spLocks noGrp="1"/>
          </p:cNvSpPr>
          <p:nvPr>
            <p:ph sz="half" idx="2"/>
          </p:nvPr>
        </p:nvSpPr>
        <p:spPr/>
        <p:txBody>
          <a:bodyPr>
            <a:normAutofit fontScale="77500" lnSpcReduction="20000"/>
          </a:bodyPr>
          <a:lstStyle/>
          <a:p>
            <a:pPr marL="0" indent="0">
              <a:buNone/>
            </a:pPr>
            <a:r>
              <a:rPr lang="en-GB" dirty="0"/>
              <a:t>So the coming of the kingdom of God is an all expansive doctrine – as one would expect from any theology whose final statement is ‘God will be all in all.’  </a:t>
            </a:r>
            <a:endParaRPr lang="en-GB" dirty="0" smtClean="0"/>
          </a:p>
          <a:p>
            <a:pPr marL="0" indent="0">
              <a:buNone/>
            </a:pPr>
            <a:r>
              <a:rPr lang="en-GB" dirty="0" smtClean="0"/>
              <a:t>It </a:t>
            </a:r>
            <a:r>
              <a:rPr lang="en-GB" dirty="0"/>
              <a:t>is a time when judgement and mercy meet, a time when creation will be renewed.  </a:t>
            </a:r>
            <a:endParaRPr lang="en-GB" dirty="0" smtClean="0"/>
          </a:p>
          <a:p>
            <a:pPr marL="0" indent="0">
              <a:buNone/>
            </a:pPr>
            <a:endParaRPr lang="en-GB" dirty="0"/>
          </a:p>
          <a:p>
            <a:pPr marL="0" indent="0">
              <a:buNone/>
            </a:pPr>
            <a:r>
              <a:rPr lang="en-GB" dirty="0" smtClean="0"/>
              <a:t>So, </a:t>
            </a:r>
            <a:r>
              <a:rPr lang="en-GB" dirty="0"/>
              <a:t>eschatology is both ‘already’ and ‘not yet</a:t>
            </a:r>
            <a:r>
              <a:rPr lang="en-GB" dirty="0" smtClean="0"/>
              <a:t>’; </a:t>
            </a:r>
            <a:r>
              <a:rPr lang="en-GB" dirty="0"/>
              <a:t>it is both historic and cosmic; individual and communal; a continuation and a breach with what has gone before.</a:t>
            </a:r>
            <a:endParaRPr lang="en-GB" dirty="0"/>
          </a:p>
        </p:txBody>
      </p:sp>
    </p:spTree>
    <p:extLst>
      <p:ext uri="{BB962C8B-B14F-4D97-AF65-F5344CB8AC3E}">
        <p14:creationId xmlns:p14="http://schemas.microsoft.com/office/powerpoint/2010/main" val="30011584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“Kingdom of God”</a:t>
            </a:r>
          </a:p>
        </p:txBody>
      </p:sp>
      <p:sp>
        <p:nvSpPr>
          <p:cNvPr id="3" name="Content Placeholder 2"/>
          <p:cNvSpPr>
            <a:spLocks noGrp="1"/>
          </p:cNvSpPr>
          <p:nvPr>
            <p:ph sz="half" idx="1"/>
          </p:nvPr>
        </p:nvSpPr>
        <p:spPr/>
        <p:txBody>
          <a:bodyPr>
            <a:normAutofit fontScale="92500" lnSpcReduction="20000"/>
          </a:bodyPr>
          <a:lstStyle/>
          <a:p>
            <a:pPr marL="0" indent="0">
              <a:buNone/>
            </a:pPr>
            <a:r>
              <a:rPr lang="en-GB" dirty="0" smtClean="0"/>
              <a:t>The Kingdom of God is the culmination of the entire Christian story – from Creation, the Fall, Revelation, Incarnation, Crucifixion, Resurrection, Redemption, Salvation, Judgement, </a:t>
            </a:r>
            <a:r>
              <a:rPr lang="en-GB" dirty="0" err="1" smtClean="0"/>
              <a:t>Eschaton</a:t>
            </a:r>
            <a:r>
              <a:rPr lang="en-GB" dirty="0" smtClean="0"/>
              <a:t>, and Reconciliation with God.</a:t>
            </a:r>
          </a:p>
          <a:p>
            <a:pPr marL="0" indent="0">
              <a:buNone/>
            </a:pPr>
            <a:endParaRPr lang="en-GB" dirty="0"/>
          </a:p>
          <a:p>
            <a:pPr marL="0" indent="0">
              <a:buNone/>
            </a:pPr>
            <a:r>
              <a:rPr lang="en-GB" dirty="0" smtClean="0"/>
              <a:t>Without the process of judgement and reconciliation, none of the earlier parts of the Christian story make sense or have meaning.</a:t>
            </a:r>
          </a:p>
        </p:txBody>
      </p:sp>
      <p:sp>
        <p:nvSpPr>
          <p:cNvPr id="4" name="Content Placeholder 3"/>
          <p:cNvSpPr>
            <a:spLocks noGrp="1"/>
          </p:cNvSpPr>
          <p:nvPr>
            <p:ph sz="half" idx="2"/>
          </p:nvPr>
        </p:nvSpPr>
        <p:spPr/>
        <p:txBody>
          <a:bodyPr>
            <a:normAutofit fontScale="92500" lnSpcReduction="20000"/>
          </a:bodyPr>
          <a:lstStyle/>
          <a:p>
            <a:pPr marL="0" indent="0">
              <a:buNone/>
            </a:pPr>
            <a:r>
              <a:rPr lang="en-GB" dirty="0" smtClean="0"/>
              <a:t>The doctrines surrounding the </a:t>
            </a:r>
            <a:r>
              <a:rPr lang="en-GB" dirty="0" err="1" smtClean="0"/>
              <a:t>Eschaton</a:t>
            </a:r>
            <a:r>
              <a:rPr lang="en-GB" dirty="0" smtClean="0"/>
              <a:t> bring together aspects of the Trinity, Creation, Christology, Pneumatology, and Ecclesiology.</a:t>
            </a:r>
            <a:endParaRPr lang="en-GB" dirty="0"/>
          </a:p>
        </p:txBody>
      </p:sp>
    </p:spTree>
    <p:extLst>
      <p:ext uri="{BB962C8B-B14F-4D97-AF65-F5344CB8AC3E}">
        <p14:creationId xmlns:p14="http://schemas.microsoft.com/office/powerpoint/2010/main" val="1333782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0548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Apocalypse…</a:t>
            </a:r>
            <a:endParaRPr lang="en-GB" dirty="0"/>
          </a:p>
        </p:txBody>
      </p:sp>
      <p:sp>
        <p:nvSpPr>
          <p:cNvPr id="3" name="Text Placeholder 2"/>
          <p:cNvSpPr>
            <a:spLocks noGrp="1"/>
          </p:cNvSpPr>
          <p:nvPr>
            <p:ph type="body" idx="1"/>
          </p:nvPr>
        </p:nvSpPr>
        <p:spPr/>
        <p:txBody>
          <a:bodyPr/>
          <a:lstStyle/>
          <a:p>
            <a:r>
              <a:rPr lang="en-GB" dirty="0" smtClean="0"/>
              <a:t>The fun bit</a:t>
            </a:r>
            <a:endParaRPr lang="en-GB" dirty="0"/>
          </a:p>
        </p:txBody>
      </p:sp>
    </p:spTree>
    <p:extLst>
      <p:ext uri="{BB962C8B-B14F-4D97-AF65-F5344CB8AC3E}">
        <p14:creationId xmlns:p14="http://schemas.microsoft.com/office/powerpoint/2010/main" val="4178953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Book of Revelation</a:t>
            </a:r>
            <a:endParaRPr lang="en-GB" dirty="0"/>
          </a:p>
        </p:txBody>
      </p:sp>
      <p:sp>
        <p:nvSpPr>
          <p:cNvPr id="3" name="Content Placeholder 2"/>
          <p:cNvSpPr>
            <a:spLocks noGrp="1"/>
          </p:cNvSpPr>
          <p:nvPr>
            <p:ph sz="half" idx="1"/>
          </p:nvPr>
        </p:nvSpPr>
        <p:spPr/>
        <p:txBody>
          <a:bodyPr>
            <a:normAutofit fontScale="77500" lnSpcReduction="20000"/>
          </a:bodyPr>
          <a:lstStyle/>
          <a:p>
            <a:pPr marL="0" indent="0">
              <a:buNone/>
            </a:pPr>
            <a:r>
              <a:rPr lang="en-GB" dirty="0"/>
              <a:t>The Book of Revelation, often called </a:t>
            </a:r>
            <a:r>
              <a:rPr lang="en-GB" dirty="0" smtClean="0"/>
              <a:t>simply</a:t>
            </a:r>
            <a:r>
              <a:rPr lang="en-GB" dirty="0"/>
              <a:t> Revelation or </a:t>
            </a:r>
            <a:r>
              <a:rPr lang="en-GB" dirty="0" smtClean="0"/>
              <a:t>Apocalypse, </a:t>
            </a:r>
            <a:r>
              <a:rPr lang="en-GB" dirty="0"/>
              <a:t>is a book of the New Testament that occupies a central place in Christian eschatology. </a:t>
            </a:r>
            <a:endParaRPr lang="en-GB" dirty="0" smtClean="0"/>
          </a:p>
          <a:p>
            <a:pPr marL="0" indent="0">
              <a:buNone/>
            </a:pPr>
            <a:endParaRPr lang="en-GB" dirty="0" smtClean="0"/>
          </a:p>
          <a:p>
            <a:pPr marL="0" indent="0">
              <a:buNone/>
            </a:pPr>
            <a:r>
              <a:rPr lang="en-GB" dirty="0" smtClean="0"/>
              <a:t>Its </a:t>
            </a:r>
            <a:r>
              <a:rPr lang="en-GB" dirty="0"/>
              <a:t>title is derived from the first word of the text, </a:t>
            </a:r>
            <a:r>
              <a:rPr lang="en-GB" dirty="0" smtClean="0"/>
              <a:t>(Greek</a:t>
            </a:r>
            <a:r>
              <a:rPr lang="en-GB" dirty="0"/>
              <a:t>: </a:t>
            </a:r>
            <a:r>
              <a:rPr lang="en-GB" i="1" dirty="0" err="1" smtClean="0"/>
              <a:t>apokalypsis</a:t>
            </a:r>
            <a:r>
              <a:rPr lang="en-GB" i="1" dirty="0" smtClean="0"/>
              <a:t>)</a:t>
            </a:r>
            <a:r>
              <a:rPr lang="en-GB" dirty="0" smtClean="0"/>
              <a:t>, </a:t>
            </a:r>
            <a:r>
              <a:rPr lang="en-GB" dirty="0"/>
              <a:t>meaning "unveiling" or "</a:t>
            </a:r>
            <a:r>
              <a:rPr lang="en-GB" dirty="0" smtClean="0"/>
              <a:t>revelation”.</a:t>
            </a:r>
          </a:p>
          <a:p>
            <a:pPr marL="0" indent="0">
              <a:buNone/>
            </a:pPr>
            <a:r>
              <a:rPr lang="en-GB" dirty="0" smtClean="0"/>
              <a:t>The </a:t>
            </a:r>
            <a:r>
              <a:rPr lang="en-GB" dirty="0"/>
              <a:t>Book of Revelation is the only apocalyptic document in the New </a:t>
            </a:r>
            <a:r>
              <a:rPr lang="en-GB" dirty="0" smtClean="0"/>
              <a:t>Testament</a:t>
            </a:r>
            <a:r>
              <a:rPr lang="en-GB" dirty="0"/>
              <a:t> (although there are short apocalyptic passages in various places in the Gospels and the Epistles)</a:t>
            </a:r>
            <a:endParaRPr lang="en-GB"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333565" y="1219200"/>
            <a:ext cx="5181600" cy="4134698"/>
          </a:xfrm>
        </p:spPr>
      </p:pic>
    </p:spTree>
    <p:extLst>
      <p:ext uri="{BB962C8B-B14F-4D97-AF65-F5344CB8AC3E}">
        <p14:creationId xmlns:p14="http://schemas.microsoft.com/office/powerpoint/2010/main" val="17029212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Book of Revelation</a:t>
            </a:r>
          </a:p>
        </p:txBody>
      </p:sp>
      <p:sp>
        <p:nvSpPr>
          <p:cNvPr id="4" name="Content Placeholder 3"/>
          <p:cNvSpPr>
            <a:spLocks noGrp="1"/>
          </p:cNvSpPr>
          <p:nvPr>
            <p:ph sz="half" idx="2"/>
          </p:nvPr>
        </p:nvSpPr>
        <p:spPr/>
        <p:txBody>
          <a:bodyPr>
            <a:normAutofit fontScale="77500" lnSpcReduction="20000"/>
          </a:bodyPr>
          <a:lstStyle/>
          <a:p>
            <a:endParaRPr lang="en-GB"/>
          </a:p>
        </p:txBody>
      </p:sp>
      <p:sp>
        <p:nvSpPr>
          <p:cNvPr id="6" name="Content Placeholder 5"/>
          <p:cNvSpPr>
            <a:spLocks noGrp="1"/>
          </p:cNvSpPr>
          <p:nvPr>
            <p:ph sz="half" idx="1"/>
          </p:nvPr>
        </p:nvSpPr>
        <p:spPr/>
        <p:txBody>
          <a:bodyPr>
            <a:normAutofit fontScale="77500" lnSpcReduction="20000"/>
          </a:bodyPr>
          <a:lstStyle/>
          <a:p>
            <a:pPr marL="0" indent="0">
              <a:buNone/>
            </a:pPr>
            <a:r>
              <a:rPr lang="en-GB" dirty="0" smtClean="0"/>
              <a:t>The reason the Book of Revelation receives attention is not only for its eschatology, but also for its </a:t>
            </a:r>
            <a:r>
              <a:rPr lang="en-GB" dirty="0" err="1" smtClean="0"/>
              <a:t>apocalypticism</a:t>
            </a:r>
            <a:r>
              <a:rPr lang="en-GB" dirty="0" smtClean="0"/>
              <a:t>.</a:t>
            </a:r>
          </a:p>
          <a:p>
            <a:pPr marL="0" indent="0">
              <a:buNone/>
            </a:pPr>
            <a:endParaRPr lang="en-GB" dirty="0"/>
          </a:p>
          <a:p>
            <a:pPr marL="0" indent="0">
              <a:buNone/>
            </a:pPr>
            <a:r>
              <a:rPr lang="en-GB" dirty="0" smtClean="0"/>
              <a:t>It doesn’t just tell us about the ‘last things’ but describes a vivid and shocking culmination of the end of the world.</a:t>
            </a:r>
          </a:p>
          <a:p>
            <a:pPr marL="0" indent="0">
              <a:buNone/>
            </a:pPr>
            <a:endParaRPr lang="en-GB" dirty="0"/>
          </a:p>
          <a:p>
            <a:pPr marL="0" indent="0">
              <a:buNone/>
            </a:pPr>
            <a:r>
              <a:rPr lang="en-GB" dirty="0" smtClean="0"/>
              <a:t>Written about 65-95AD, it contains various things that have now entered our popular culture.</a:t>
            </a:r>
            <a:endParaRPr lang="en-GB" dirty="0"/>
          </a:p>
        </p:txBody>
      </p:sp>
    </p:spTree>
    <p:extLst>
      <p:ext uri="{BB962C8B-B14F-4D97-AF65-F5344CB8AC3E}">
        <p14:creationId xmlns:p14="http://schemas.microsoft.com/office/powerpoint/2010/main" val="39286365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43722"/>
          </a:xfrm>
        </p:spPr>
        <p:txBody>
          <a:bodyPr/>
          <a:lstStyle/>
          <a:p>
            <a:r>
              <a:rPr lang="en-GB" dirty="0" smtClean="0"/>
              <a:t>Revelation 6:1-17</a:t>
            </a:r>
            <a:endParaRPr lang="en-GB" dirty="0"/>
          </a:p>
        </p:txBody>
      </p:sp>
      <p:sp>
        <p:nvSpPr>
          <p:cNvPr id="3" name="Content Placeholder 2"/>
          <p:cNvSpPr>
            <a:spLocks noGrp="1"/>
          </p:cNvSpPr>
          <p:nvPr>
            <p:ph idx="1"/>
          </p:nvPr>
        </p:nvSpPr>
        <p:spPr>
          <a:xfrm>
            <a:off x="838200" y="1228165"/>
            <a:ext cx="10515600" cy="4473388"/>
          </a:xfrm>
        </p:spPr>
        <p:txBody>
          <a:bodyPr>
            <a:normAutofit fontScale="70000" lnSpcReduction="20000"/>
          </a:bodyPr>
          <a:lstStyle/>
          <a:p>
            <a:pPr marL="0" indent="0">
              <a:buNone/>
            </a:pPr>
            <a:r>
              <a:rPr lang="en-GB" i="1" dirty="0"/>
              <a:t>And I saw when the Lamb opened one of the seals, and I heard, as it were the noise of thunder, one of the four beasts saying, Come and see.</a:t>
            </a:r>
          </a:p>
          <a:p>
            <a:pPr marL="0" indent="0">
              <a:buNone/>
            </a:pPr>
            <a:r>
              <a:rPr lang="en-GB" i="1" baseline="30000" dirty="0"/>
              <a:t>2</a:t>
            </a:r>
            <a:r>
              <a:rPr lang="en-GB" i="1" dirty="0"/>
              <a:t> And I saw, and behold a white horse: and he that sat on him had a bow; and a crown was given unto him: and he went forth conquering, and to conquer.</a:t>
            </a:r>
          </a:p>
          <a:p>
            <a:pPr marL="0" indent="0">
              <a:buNone/>
            </a:pPr>
            <a:r>
              <a:rPr lang="en-GB" i="1" baseline="30000" dirty="0"/>
              <a:t>3</a:t>
            </a:r>
            <a:r>
              <a:rPr lang="en-GB" i="1" dirty="0"/>
              <a:t> And when he had opened the second seal, I heard the second beast say, Come and see.</a:t>
            </a:r>
          </a:p>
          <a:p>
            <a:pPr marL="0" indent="0">
              <a:buNone/>
            </a:pPr>
            <a:r>
              <a:rPr lang="en-GB" i="1" baseline="30000" dirty="0"/>
              <a:t>4</a:t>
            </a:r>
            <a:r>
              <a:rPr lang="en-GB" i="1" dirty="0"/>
              <a:t> And there went out another horse that was red: and power was given to him that sat thereon to take peace from the earth, and that they should kill one another: and there was given unto him a great sword.</a:t>
            </a:r>
          </a:p>
          <a:p>
            <a:pPr marL="0" indent="0">
              <a:buNone/>
            </a:pPr>
            <a:r>
              <a:rPr lang="en-GB" i="1" baseline="30000" dirty="0"/>
              <a:t>5</a:t>
            </a:r>
            <a:r>
              <a:rPr lang="en-GB" i="1" dirty="0"/>
              <a:t> And when he had opened the third seal, I heard the third beast say, Come and see. And I beheld, and lo a black horse; and he that sat on him had a pair of balances in his hand.</a:t>
            </a:r>
          </a:p>
          <a:p>
            <a:pPr marL="0" indent="0">
              <a:buNone/>
            </a:pPr>
            <a:r>
              <a:rPr lang="en-GB" i="1" baseline="30000" dirty="0"/>
              <a:t>6</a:t>
            </a:r>
            <a:r>
              <a:rPr lang="en-GB" i="1" dirty="0"/>
              <a:t> And I heard a voice in the midst of the four beasts say, A measure of wheat for a penny, and three measures of barley for a penny; and see thou hurt not the oil and the wine.</a:t>
            </a:r>
          </a:p>
          <a:p>
            <a:pPr marL="0" indent="0">
              <a:buNone/>
            </a:pPr>
            <a:r>
              <a:rPr lang="en-GB" i="1" baseline="30000" dirty="0"/>
              <a:t>7</a:t>
            </a:r>
            <a:r>
              <a:rPr lang="en-GB" i="1" dirty="0"/>
              <a:t> And when he had opened the fourth seal, I heard the voice of the fourth beast say, Come and see.</a:t>
            </a:r>
          </a:p>
          <a:p>
            <a:pPr marL="0" indent="0">
              <a:buNone/>
            </a:pPr>
            <a:r>
              <a:rPr lang="en-GB" i="1" baseline="30000" dirty="0"/>
              <a:t>8</a:t>
            </a:r>
            <a:r>
              <a:rPr lang="en-GB" i="1" dirty="0"/>
              <a:t> And I looked, and behold a pale horse: and his name that sat on him was Death, and Hell followed with him. And power was given unto them over the fourth part of the earth, to kill with sword, and with hunger, and with death, and with the beasts of the earth</a:t>
            </a:r>
            <a:r>
              <a:rPr lang="en-GB" i="1" dirty="0" smtClean="0"/>
              <a:t>.</a:t>
            </a:r>
            <a:endParaRPr lang="en-GB" i="1" dirty="0"/>
          </a:p>
        </p:txBody>
      </p:sp>
    </p:spTree>
    <p:extLst>
      <p:ext uri="{BB962C8B-B14F-4D97-AF65-F5344CB8AC3E}">
        <p14:creationId xmlns:p14="http://schemas.microsoft.com/office/powerpoint/2010/main" val="19200886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Four Horsemen of the Apocalypse</a:t>
            </a:r>
            <a:endParaRPr lang="en-GB" dirty="0"/>
          </a:p>
        </p:txBody>
      </p:sp>
      <p:sp>
        <p:nvSpPr>
          <p:cNvPr id="3" name="Content Placeholder 2"/>
          <p:cNvSpPr>
            <a:spLocks noGrp="1"/>
          </p:cNvSpPr>
          <p:nvPr>
            <p:ph sz="half" idx="1"/>
          </p:nvPr>
        </p:nvSpPr>
        <p:spPr/>
        <p:txBody>
          <a:bodyPr>
            <a:normAutofit fontScale="70000" lnSpcReduction="20000"/>
          </a:bodyPr>
          <a:lstStyle/>
          <a:p>
            <a:pPr marL="0" indent="0">
              <a:buNone/>
            </a:pPr>
            <a:r>
              <a:rPr lang="en-GB" dirty="0"/>
              <a:t>The chapter tells of a book or scroll in God's right hand that is sealed with seven seals. </a:t>
            </a:r>
            <a:endParaRPr lang="en-GB" dirty="0" smtClean="0"/>
          </a:p>
          <a:p>
            <a:pPr marL="0" indent="0">
              <a:buNone/>
            </a:pPr>
            <a:endParaRPr lang="en-GB" dirty="0" smtClean="0"/>
          </a:p>
          <a:p>
            <a:pPr marL="0" indent="0">
              <a:buNone/>
            </a:pPr>
            <a:r>
              <a:rPr lang="en-GB" dirty="0" smtClean="0"/>
              <a:t>The</a:t>
            </a:r>
            <a:r>
              <a:rPr lang="en-GB" dirty="0"/>
              <a:t> Lamb of God opens the first four of the seven seals, which summons four beings that ride out on white, red, black, and pale horses. </a:t>
            </a:r>
            <a:endParaRPr lang="en-GB" dirty="0" smtClean="0"/>
          </a:p>
          <a:p>
            <a:pPr marL="0" indent="0">
              <a:buNone/>
            </a:pPr>
            <a:endParaRPr lang="en-GB" dirty="0" smtClean="0"/>
          </a:p>
          <a:p>
            <a:pPr marL="0" indent="0">
              <a:buNone/>
            </a:pPr>
            <a:r>
              <a:rPr lang="en-GB" dirty="0" smtClean="0"/>
              <a:t>The </a:t>
            </a:r>
            <a:r>
              <a:rPr lang="en-GB" dirty="0"/>
              <a:t>four riders are often seen as </a:t>
            </a:r>
            <a:r>
              <a:rPr lang="en-GB" dirty="0" smtClean="0"/>
              <a:t>symbolizing</a:t>
            </a:r>
            <a:r>
              <a:rPr lang="en-GB" dirty="0"/>
              <a:t> </a:t>
            </a:r>
            <a:r>
              <a:rPr lang="en-GB" dirty="0" smtClean="0"/>
              <a:t>Pestilence, War,</a:t>
            </a:r>
            <a:r>
              <a:rPr lang="en-GB" dirty="0"/>
              <a:t> Famine</a:t>
            </a:r>
            <a:r>
              <a:rPr lang="en-GB" dirty="0" smtClean="0"/>
              <a:t>,</a:t>
            </a:r>
            <a:r>
              <a:rPr lang="en-GB" dirty="0"/>
              <a:t> and Death</a:t>
            </a:r>
            <a:r>
              <a:rPr lang="en-GB" dirty="0" smtClean="0"/>
              <a:t>.</a:t>
            </a:r>
            <a:r>
              <a:rPr lang="en-GB" dirty="0"/>
              <a:t> The Christian </a:t>
            </a:r>
            <a:r>
              <a:rPr lang="en-GB" dirty="0" smtClean="0"/>
              <a:t/>
            </a:r>
            <a:br>
              <a:rPr lang="en-GB" dirty="0" smtClean="0"/>
            </a:br>
            <a:r>
              <a:rPr lang="en-GB" dirty="0" smtClean="0"/>
              <a:t>apocalyptic</a:t>
            </a:r>
            <a:r>
              <a:rPr lang="en-GB" dirty="0"/>
              <a:t> vision is that the Four Horsemen are to set a </a:t>
            </a:r>
            <a:r>
              <a:rPr lang="en-GB" dirty="0" smtClean="0"/>
              <a:t>divine apocalypse</a:t>
            </a:r>
            <a:r>
              <a:rPr lang="en-GB" dirty="0"/>
              <a:t> upon the world as harbingers of the Last Judgment</a:t>
            </a:r>
            <a:r>
              <a:rPr lang="en-GB" dirty="0" smtClean="0"/>
              <a:t>.</a:t>
            </a:r>
            <a:endParaRPr lang="en-GB" dirty="0"/>
          </a:p>
        </p:txBody>
      </p:sp>
      <p:pic>
        <p:nvPicPr>
          <p:cNvPr id="5" name="Content Placeholder 4"/>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6314327" y="1538754"/>
            <a:ext cx="5022850" cy="3767138"/>
          </a:xfrm>
        </p:spPr>
      </p:pic>
    </p:spTree>
    <p:extLst>
      <p:ext uri="{BB962C8B-B14F-4D97-AF65-F5344CB8AC3E}">
        <p14:creationId xmlns:p14="http://schemas.microsoft.com/office/powerpoint/2010/main" val="4573155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Revelation 12:1-6</a:t>
            </a:r>
            <a:endParaRPr lang="en-GB" dirty="0"/>
          </a:p>
        </p:txBody>
      </p:sp>
      <p:sp>
        <p:nvSpPr>
          <p:cNvPr id="3" name="Content Placeholder 2"/>
          <p:cNvSpPr>
            <a:spLocks noGrp="1"/>
          </p:cNvSpPr>
          <p:nvPr>
            <p:ph idx="1"/>
          </p:nvPr>
        </p:nvSpPr>
        <p:spPr/>
        <p:txBody>
          <a:bodyPr>
            <a:normAutofit fontScale="70000" lnSpcReduction="20000"/>
          </a:bodyPr>
          <a:lstStyle/>
          <a:p>
            <a:pPr marL="0" indent="0">
              <a:buNone/>
            </a:pPr>
            <a:r>
              <a:rPr lang="en-GB" i="1" dirty="0"/>
              <a:t>A great sign appeared in heaven: a woman clothed with the sun, with the moon under her feet and a crown of twelve stars on her head</a:t>
            </a:r>
            <a:r>
              <a:rPr lang="en-GB" i="1" dirty="0" smtClean="0"/>
              <a:t>.</a:t>
            </a:r>
            <a:br>
              <a:rPr lang="en-GB" i="1" dirty="0" smtClean="0"/>
            </a:br>
            <a:r>
              <a:rPr lang="en-GB" i="1" dirty="0" smtClean="0"/>
              <a:t/>
            </a:r>
            <a:br>
              <a:rPr lang="en-GB" i="1" dirty="0" smtClean="0"/>
            </a:br>
            <a:r>
              <a:rPr lang="en-GB" b="1" i="1" baseline="30000" dirty="0" smtClean="0"/>
              <a:t>2</a:t>
            </a:r>
            <a:r>
              <a:rPr lang="en-GB" b="1" i="1" baseline="30000" dirty="0"/>
              <a:t> </a:t>
            </a:r>
            <a:r>
              <a:rPr lang="en-GB" i="1" dirty="0"/>
              <a:t>She was pregnant and cried out in pain as she was about to give birth</a:t>
            </a:r>
            <a:r>
              <a:rPr lang="en-GB" i="1" dirty="0" smtClean="0"/>
              <a:t>.</a:t>
            </a:r>
            <a:br>
              <a:rPr lang="en-GB" i="1" dirty="0" smtClean="0"/>
            </a:br>
            <a:r>
              <a:rPr lang="en-GB" i="1" dirty="0" smtClean="0"/>
              <a:t/>
            </a:r>
            <a:br>
              <a:rPr lang="en-GB" i="1" dirty="0" smtClean="0"/>
            </a:br>
            <a:r>
              <a:rPr lang="en-GB" b="1" i="1" baseline="30000" dirty="0" smtClean="0"/>
              <a:t>3</a:t>
            </a:r>
            <a:r>
              <a:rPr lang="en-GB" b="1" i="1" baseline="30000" dirty="0"/>
              <a:t> </a:t>
            </a:r>
            <a:r>
              <a:rPr lang="en-GB" i="1" dirty="0"/>
              <a:t>Then another sign appeared in heaven: an enormous red dragon with seven heads and ten horns and seven crowns on its heads. </a:t>
            </a:r>
            <a:r>
              <a:rPr lang="en-GB" i="1" dirty="0" smtClean="0"/>
              <a:t/>
            </a:r>
            <a:br>
              <a:rPr lang="en-GB" i="1" dirty="0" smtClean="0"/>
            </a:br>
            <a:r>
              <a:rPr lang="en-GB" i="1" dirty="0" smtClean="0"/>
              <a:t/>
            </a:r>
            <a:br>
              <a:rPr lang="en-GB" i="1" dirty="0" smtClean="0"/>
            </a:br>
            <a:r>
              <a:rPr lang="en-GB" b="1" i="1" baseline="30000" dirty="0" smtClean="0"/>
              <a:t>4</a:t>
            </a:r>
            <a:r>
              <a:rPr lang="en-GB" b="1" i="1" baseline="30000" dirty="0"/>
              <a:t> </a:t>
            </a:r>
            <a:r>
              <a:rPr lang="en-GB" i="1" dirty="0"/>
              <a:t>Its tail swept a third of the stars out of the sky and flung them to the earth</a:t>
            </a:r>
            <a:r>
              <a:rPr lang="en-GB" i="1" dirty="0" smtClean="0"/>
              <a:t>. The </a:t>
            </a:r>
            <a:r>
              <a:rPr lang="en-GB" i="1" dirty="0"/>
              <a:t>dragon stood in front of the woman who was about to give birth, so that it might devour her child the moment he was born. </a:t>
            </a:r>
            <a:r>
              <a:rPr lang="en-GB" i="1" dirty="0" smtClean="0"/>
              <a:t/>
            </a:r>
            <a:br>
              <a:rPr lang="en-GB" i="1" dirty="0" smtClean="0"/>
            </a:br>
            <a:r>
              <a:rPr lang="en-GB" i="1" dirty="0" smtClean="0"/>
              <a:t/>
            </a:r>
            <a:br>
              <a:rPr lang="en-GB" i="1" dirty="0" smtClean="0"/>
            </a:br>
            <a:r>
              <a:rPr lang="en-GB" b="1" i="1" baseline="30000" dirty="0" smtClean="0"/>
              <a:t>5</a:t>
            </a:r>
            <a:r>
              <a:rPr lang="en-GB" b="1" i="1" baseline="30000" dirty="0"/>
              <a:t> </a:t>
            </a:r>
            <a:r>
              <a:rPr lang="en-GB" i="1" dirty="0"/>
              <a:t>She gave birth to a son, a male child, who “will rule all the nations with an iron </a:t>
            </a:r>
            <a:r>
              <a:rPr lang="en-GB" i="1" dirty="0" err="1"/>
              <a:t>scepter</a:t>
            </a:r>
            <a:r>
              <a:rPr lang="en-GB" i="1" dirty="0" smtClean="0"/>
              <a:t>.”</a:t>
            </a:r>
            <a:r>
              <a:rPr lang="en-GB" i="1" dirty="0"/>
              <a:t> And her child was snatched up to God and to his throne</a:t>
            </a:r>
            <a:r>
              <a:rPr lang="en-GB" i="1" dirty="0" smtClean="0"/>
              <a:t>.</a:t>
            </a:r>
            <a:br>
              <a:rPr lang="en-GB" i="1" dirty="0" smtClean="0"/>
            </a:br>
            <a:r>
              <a:rPr lang="en-GB" i="1" dirty="0" smtClean="0"/>
              <a:t/>
            </a:r>
            <a:br>
              <a:rPr lang="en-GB" i="1" dirty="0" smtClean="0"/>
            </a:br>
            <a:r>
              <a:rPr lang="en-GB" b="1" i="1" baseline="30000" dirty="0" smtClean="0"/>
              <a:t>6</a:t>
            </a:r>
            <a:r>
              <a:rPr lang="en-GB" b="1" i="1" baseline="30000" dirty="0"/>
              <a:t> </a:t>
            </a:r>
            <a:r>
              <a:rPr lang="en-GB" i="1" dirty="0"/>
              <a:t>The woman fled into the wilderness to a place prepared for her by God, where she might be taken care of for 1,260 days.</a:t>
            </a:r>
          </a:p>
          <a:p>
            <a:endParaRPr lang="en-GB" dirty="0"/>
          </a:p>
        </p:txBody>
      </p:sp>
    </p:spTree>
    <p:extLst>
      <p:ext uri="{BB962C8B-B14F-4D97-AF65-F5344CB8AC3E}">
        <p14:creationId xmlns:p14="http://schemas.microsoft.com/office/powerpoint/2010/main" val="35538755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Woman and Dragon	</a:t>
            </a:r>
            <a:endParaRPr lang="en-GB" dirty="0"/>
          </a:p>
        </p:txBody>
      </p:sp>
      <p:sp>
        <p:nvSpPr>
          <p:cNvPr id="3" name="Content Placeholder 2"/>
          <p:cNvSpPr>
            <a:spLocks noGrp="1"/>
          </p:cNvSpPr>
          <p:nvPr>
            <p:ph sz="half" idx="1"/>
          </p:nvPr>
        </p:nvSpPr>
        <p:spPr/>
        <p:txBody>
          <a:bodyPr/>
          <a:lstStyle/>
          <a:p>
            <a:r>
              <a:rPr lang="en-GB" dirty="0" smtClean="0"/>
              <a:t>The woman, representing the Church or People of God, gives birth to the figure of Christ (note the identification of Mary and the Church) while being harassed by the Dragon, representing Satan, temptation, and Herod.</a:t>
            </a:r>
          </a:p>
          <a:p>
            <a:endParaRPr lang="en-GB" dirty="0"/>
          </a:p>
          <a:p>
            <a:endParaRPr lang="en-GB"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421880" y="582706"/>
            <a:ext cx="3588922" cy="4991864"/>
          </a:xfrm>
        </p:spPr>
      </p:pic>
    </p:spTree>
    <p:extLst>
      <p:ext uri="{BB962C8B-B14F-4D97-AF65-F5344CB8AC3E}">
        <p14:creationId xmlns:p14="http://schemas.microsoft.com/office/powerpoint/2010/main" val="35551654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Revelation 12:7-9</a:t>
            </a:r>
            <a:endParaRPr lang="en-GB" dirty="0"/>
          </a:p>
        </p:txBody>
      </p:sp>
      <p:sp>
        <p:nvSpPr>
          <p:cNvPr id="3" name="Content Placeholder 2"/>
          <p:cNvSpPr>
            <a:spLocks noGrp="1"/>
          </p:cNvSpPr>
          <p:nvPr>
            <p:ph idx="1"/>
          </p:nvPr>
        </p:nvSpPr>
        <p:spPr/>
        <p:txBody>
          <a:bodyPr/>
          <a:lstStyle/>
          <a:p>
            <a:pPr marL="0" indent="0">
              <a:buNone/>
            </a:pPr>
            <a:r>
              <a:rPr lang="en-GB" b="1" i="1" baseline="30000" dirty="0"/>
              <a:t>7 </a:t>
            </a:r>
            <a:r>
              <a:rPr lang="en-GB" i="1" dirty="0"/>
              <a:t>Then war broke out in heaven. Michael and his angels fought against the dragon, and the dragon and his angels fought back. </a:t>
            </a:r>
            <a:endParaRPr lang="en-GB" i="1" dirty="0" smtClean="0"/>
          </a:p>
          <a:p>
            <a:pPr marL="0" indent="0">
              <a:buNone/>
            </a:pPr>
            <a:r>
              <a:rPr lang="en-GB" i="1" dirty="0" smtClean="0"/>
              <a:t/>
            </a:r>
            <a:br>
              <a:rPr lang="en-GB" i="1" dirty="0" smtClean="0"/>
            </a:br>
            <a:r>
              <a:rPr lang="en-GB" b="1" i="1" baseline="30000" dirty="0" smtClean="0"/>
              <a:t>8</a:t>
            </a:r>
            <a:r>
              <a:rPr lang="en-GB" b="1" i="1" baseline="30000" dirty="0"/>
              <a:t> </a:t>
            </a:r>
            <a:r>
              <a:rPr lang="en-GB" i="1" dirty="0"/>
              <a:t>But he was not strong enough, and they lost their place in heaven. </a:t>
            </a:r>
            <a:endParaRPr lang="en-GB" i="1" dirty="0" smtClean="0"/>
          </a:p>
          <a:p>
            <a:pPr marL="0" indent="0">
              <a:buNone/>
            </a:pPr>
            <a:r>
              <a:rPr lang="en-GB" i="1" dirty="0" smtClean="0"/>
              <a:t/>
            </a:r>
            <a:br>
              <a:rPr lang="en-GB" i="1" dirty="0" smtClean="0"/>
            </a:br>
            <a:r>
              <a:rPr lang="en-GB" b="1" i="1" baseline="30000" dirty="0" smtClean="0"/>
              <a:t>9</a:t>
            </a:r>
            <a:r>
              <a:rPr lang="en-GB" b="1" i="1" baseline="30000" dirty="0"/>
              <a:t> </a:t>
            </a:r>
            <a:r>
              <a:rPr lang="en-GB" i="1" dirty="0"/>
              <a:t>The great dragon was hurled down—that ancient serpent called the devil, or Satan, who leads the whole world astray. He was hurled to the earth, and his angels with him.</a:t>
            </a:r>
          </a:p>
          <a:p>
            <a:endParaRPr lang="en-GB" dirty="0"/>
          </a:p>
        </p:txBody>
      </p:sp>
    </p:spTree>
    <p:extLst>
      <p:ext uri="{BB962C8B-B14F-4D97-AF65-F5344CB8AC3E}">
        <p14:creationId xmlns:p14="http://schemas.microsoft.com/office/powerpoint/2010/main" val="6145212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War in Heaven</a:t>
            </a:r>
            <a:endParaRPr lang="en-GB" dirty="0"/>
          </a:p>
        </p:txBody>
      </p:sp>
      <p:sp>
        <p:nvSpPr>
          <p:cNvPr id="3" name="Content Placeholder 2"/>
          <p:cNvSpPr>
            <a:spLocks noGrp="1"/>
          </p:cNvSpPr>
          <p:nvPr>
            <p:ph sz="half" idx="1"/>
          </p:nvPr>
        </p:nvSpPr>
        <p:spPr/>
        <p:txBody>
          <a:bodyPr>
            <a:normAutofit fontScale="92500" lnSpcReduction="20000"/>
          </a:bodyPr>
          <a:lstStyle/>
          <a:p>
            <a:pPr marL="0" indent="0">
              <a:buNone/>
            </a:pPr>
            <a:r>
              <a:rPr lang="en-GB" dirty="0" smtClean="0"/>
              <a:t>Satan, the Dragon, leads a third of the angels in rebellion against God.</a:t>
            </a:r>
          </a:p>
          <a:p>
            <a:pPr marL="0" indent="0">
              <a:buNone/>
            </a:pPr>
            <a:endParaRPr lang="en-GB" dirty="0"/>
          </a:p>
          <a:p>
            <a:pPr marL="0" indent="0">
              <a:buNone/>
            </a:pPr>
            <a:r>
              <a:rPr lang="en-GB" dirty="0" smtClean="0"/>
              <a:t>This leads to a war in heaven between the forces of Satan and the Archangel Michael, which Satan loses.</a:t>
            </a:r>
          </a:p>
          <a:p>
            <a:pPr marL="0" indent="0">
              <a:buNone/>
            </a:pPr>
            <a:endParaRPr lang="en-GB" dirty="0"/>
          </a:p>
          <a:p>
            <a:pPr marL="0" indent="0">
              <a:buNone/>
            </a:pPr>
            <a:r>
              <a:rPr lang="en-GB" dirty="0" smtClean="0"/>
              <a:t>He is cast out from Heaven and takes up his familiar place as the source of evil / temptation in Creation</a:t>
            </a:r>
            <a:endParaRPr lang="en-GB" dirty="0"/>
          </a:p>
        </p:txBody>
      </p:sp>
      <p:pic>
        <p:nvPicPr>
          <p:cNvPr id="5" name="Content Placeholder 4"/>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7369621" y="277741"/>
            <a:ext cx="3558355" cy="5323987"/>
          </a:xfrm>
        </p:spPr>
      </p:pic>
    </p:spTree>
    <p:extLst>
      <p:ext uri="{BB962C8B-B14F-4D97-AF65-F5344CB8AC3E}">
        <p14:creationId xmlns:p14="http://schemas.microsoft.com/office/powerpoint/2010/main" val="41619513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Revelation 13:1-4</a:t>
            </a:r>
            <a:endParaRPr lang="en-GB" dirty="0"/>
          </a:p>
        </p:txBody>
      </p:sp>
      <p:sp>
        <p:nvSpPr>
          <p:cNvPr id="3" name="Content Placeholder 2"/>
          <p:cNvSpPr>
            <a:spLocks noGrp="1"/>
          </p:cNvSpPr>
          <p:nvPr>
            <p:ph idx="1"/>
          </p:nvPr>
        </p:nvSpPr>
        <p:spPr/>
        <p:txBody>
          <a:bodyPr>
            <a:normAutofit fontScale="77500" lnSpcReduction="20000"/>
          </a:bodyPr>
          <a:lstStyle/>
          <a:p>
            <a:pPr marL="0" indent="0">
              <a:buNone/>
            </a:pPr>
            <a:r>
              <a:rPr lang="en-GB" i="1" dirty="0"/>
              <a:t>The </a:t>
            </a:r>
            <a:r>
              <a:rPr lang="en-GB" i="1" dirty="0" smtClean="0"/>
              <a:t>dragon</a:t>
            </a:r>
            <a:r>
              <a:rPr lang="en-GB" i="1" dirty="0"/>
              <a:t> stood on the shore of the sea. And I saw a beast coming out of the sea. It had ten horns and seven heads, with ten crowns on its horns, and on each head a blasphemous name. </a:t>
            </a:r>
            <a:r>
              <a:rPr lang="en-GB" i="1" dirty="0" smtClean="0"/>
              <a:t/>
            </a:r>
            <a:br>
              <a:rPr lang="en-GB" i="1" dirty="0" smtClean="0"/>
            </a:br>
            <a:endParaRPr lang="en-GB" i="1" dirty="0" smtClean="0"/>
          </a:p>
          <a:p>
            <a:pPr marL="0" indent="0">
              <a:buNone/>
            </a:pPr>
            <a:r>
              <a:rPr lang="en-GB" b="1" i="1" baseline="30000" dirty="0" smtClean="0"/>
              <a:t>2</a:t>
            </a:r>
            <a:r>
              <a:rPr lang="en-GB" b="1" i="1" baseline="30000" dirty="0"/>
              <a:t> </a:t>
            </a:r>
            <a:r>
              <a:rPr lang="en-GB" i="1" dirty="0"/>
              <a:t>The beast I saw resembled a leopard, but had feet like those of a bear and a mouth like that of a lion. The dragon gave the beast his power and his throne and great authority. </a:t>
            </a:r>
            <a:endParaRPr lang="en-GB" i="1" dirty="0" smtClean="0"/>
          </a:p>
          <a:p>
            <a:pPr marL="0" indent="0">
              <a:buNone/>
            </a:pPr>
            <a:endParaRPr lang="en-GB" b="1" i="1" baseline="30000" dirty="0"/>
          </a:p>
          <a:p>
            <a:pPr marL="0" indent="0">
              <a:buNone/>
            </a:pPr>
            <a:r>
              <a:rPr lang="en-GB" b="1" i="1" baseline="30000" dirty="0" smtClean="0"/>
              <a:t>3</a:t>
            </a:r>
            <a:r>
              <a:rPr lang="en-GB" b="1" i="1" baseline="30000" dirty="0"/>
              <a:t> </a:t>
            </a:r>
            <a:r>
              <a:rPr lang="en-GB" i="1" dirty="0"/>
              <a:t>One of the heads of the beast seemed to have had a fatal wound, but the fatal wound had been healed. The whole world was filled with wonder and followed the beast. </a:t>
            </a:r>
            <a:endParaRPr lang="en-GB" i="1" dirty="0" smtClean="0"/>
          </a:p>
          <a:p>
            <a:pPr marL="0" indent="0">
              <a:buNone/>
            </a:pPr>
            <a:endParaRPr lang="en-GB" b="1" i="1" baseline="30000" dirty="0"/>
          </a:p>
          <a:p>
            <a:pPr marL="0" indent="0">
              <a:buNone/>
            </a:pPr>
            <a:r>
              <a:rPr lang="en-GB" b="1" i="1" baseline="30000" dirty="0" smtClean="0"/>
              <a:t>4</a:t>
            </a:r>
            <a:r>
              <a:rPr lang="en-GB" b="1" i="1" baseline="30000" dirty="0"/>
              <a:t> </a:t>
            </a:r>
            <a:r>
              <a:rPr lang="en-GB" i="1" dirty="0"/>
              <a:t>People worshiped the dragon because he had given authority to the beast, and they also worshiped the beast and asked, “Who is like the beast? Who can wage war against it?”</a:t>
            </a:r>
            <a:endParaRPr lang="en-GB" i="1" dirty="0"/>
          </a:p>
        </p:txBody>
      </p:sp>
    </p:spTree>
    <p:extLst>
      <p:ext uri="{BB962C8B-B14F-4D97-AF65-F5344CB8AC3E}">
        <p14:creationId xmlns:p14="http://schemas.microsoft.com/office/powerpoint/2010/main" val="33060566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Beast</a:t>
            </a:r>
            <a:endParaRPr lang="en-GB" dirty="0"/>
          </a:p>
        </p:txBody>
      </p:sp>
      <p:pic>
        <p:nvPicPr>
          <p:cNvPr id="5" name="Content Placeholder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623047" y="1601239"/>
            <a:ext cx="5181600" cy="3643114"/>
          </a:xfrm>
        </p:spPr>
      </p:pic>
      <p:sp>
        <p:nvSpPr>
          <p:cNvPr id="4" name="Content Placeholder 3"/>
          <p:cNvSpPr>
            <a:spLocks noGrp="1"/>
          </p:cNvSpPr>
          <p:nvPr>
            <p:ph sz="half" idx="2"/>
          </p:nvPr>
        </p:nvSpPr>
        <p:spPr/>
        <p:txBody>
          <a:bodyPr>
            <a:normAutofit fontScale="85000" lnSpcReduction="10000"/>
          </a:bodyPr>
          <a:lstStyle/>
          <a:p>
            <a:pPr marL="0" indent="0">
              <a:buNone/>
            </a:pPr>
            <a:r>
              <a:rPr lang="en-GB" dirty="0"/>
              <a:t>This description draws many parallels with a vision in the Book of Daniel where four beasts symbolizing a succession of kingdoms come out of the sea in the forms of a lion, bear, leopard and a beast with ten </a:t>
            </a:r>
            <a:r>
              <a:rPr lang="en-GB" dirty="0" smtClean="0"/>
              <a:t>horns</a:t>
            </a:r>
          </a:p>
          <a:p>
            <a:pPr marL="0" indent="0">
              <a:buNone/>
            </a:pPr>
            <a:endParaRPr lang="en-GB" dirty="0"/>
          </a:p>
          <a:p>
            <a:pPr marL="0" indent="0">
              <a:buNone/>
            </a:pPr>
            <a:r>
              <a:rPr lang="en-GB" dirty="0" smtClean="0"/>
              <a:t>The Dragon here gives power to the Beast, often read as Satan empowering an Antichrist figure in order to deceive and tempt Christians in the last days. </a:t>
            </a:r>
            <a:endParaRPr lang="en-GB" dirty="0"/>
          </a:p>
        </p:txBody>
      </p:sp>
    </p:spTree>
    <p:extLst>
      <p:ext uri="{BB962C8B-B14F-4D97-AF65-F5344CB8AC3E}">
        <p14:creationId xmlns:p14="http://schemas.microsoft.com/office/powerpoint/2010/main" val="31202079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Revelation	</a:t>
            </a:r>
            <a:endParaRPr lang="en-GB" dirty="0"/>
          </a:p>
        </p:txBody>
      </p:sp>
      <p:sp>
        <p:nvSpPr>
          <p:cNvPr id="3" name="Content Placeholder 2"/>
          <p:cNvSpPr>
            <a:spLocks noGrp="1"/>
          </p:cNvSpPr>
          <p:nvPr>
            <p:ph sz="half" idx="1"/>
          </p:nvPr>
        </p:nvSpPr>
        <p:spPr/>
        <p:txBody>
          <a:bodyPr>
            <a:normAutofit fontScale="85000" lnSpcReduction="20000"/>
          </a:bodyPr>
          <a:lstStyle/>
          <a:p>
            <a:pPr marL="0" indent="0">
              <a:buNone/>
            </a:pPr>
            <a:r>
              <a:rPr lang="en-GB" dirty="0" smtClean="0"/>
              <a:t>All of this is pretty difficult to a) understand and b) know how it actually has any impact on living a Christian life.</a:t>
            </a:r>
          </a:p>
          <a:p>
            <a:pPr marL="0" indent="0">
              <a:buNone/>
            </a:pPr>
            <a:endParaRPr lang="en-GB" dirty="0"/>
          </a:p>
          <a:p>
            <a:pPr marL="0" indent="0">
              <a:buNone/>
            </a:pPr>
            <a:r>
              <a:rPr lang="en-GB" dirty="0" smtClean="0"/>
              <a:t>However, a lot of people see the Book of Revelation as containing a roadmap for either the past, current, or future history of the world.</a:t>
            </a:r>
          </a:p>
          <a:p>
            <a:pPr marL="0" indent="0">
              <a:buNone/>
            </a:pPr>
            <a:endParaRPr lang="en-GB" dirty="0"/>
          </a:p>
          <a:p>
            <a:pPr marL="0" indent="0">
              <a:buNone/>
            </a:pPr>
            <a:r>
              <a:rPr lang="en-GB" dirty="0" smtClean="0"/>
              <a:t>This can lead to a strong identification of things in Revelation with things that happen around us. </a:t>
            </a:r>
            <a:r>
              <a:rPr lang="en-GB" dirty="0" err="1" smtClean="0"/>
              <a:t>E.g</a:t>
            </a:r>
            <a:r>
              <a:rPr lang="en-GB" dirty="0" smtClean="0"/>
              <a:t>:</a:t>
            </a:r>
            <a:endParaRPr lang="en-GB"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431742" y="207170"/>
            <a:ext cx="3616656" cy="5430416"/>
          </a:xfrm>
        </p:spPr>
      </p:pic>
    </p:spTree>
    <p:extLst>
      <p:ext uri="{BB962C8B-B14F-4D97-AF65-F5344CB8AC3E}">
        <p14:creationId xmlns:p14="http://schemas.microsoft.com/office/powerpoint/2010/main" val="13543703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16858" y="468014"/>
            <a:ext cx="8090647" cy="5110511"/>
          </a:xfrm>
        </p:spPr>
      </p:pic>
    </p:spTree>
    <p:extLst>
      <p:ext uri="{BB962C8B-B14F-4D97-AF65-F5344CB8AC3E}">
        <p14:creationId xmlns:p14="http://schemas.microsoft.com/office/powerpoint/2010/main" val="21131295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3195823" y="287654"/>
            <a:ext cx="8642072" cy="5198746"/>
          </a:xfrm>
        </p:spPr>
      </p:pic>
    </p:spTree>
    <p:extLst>
      <p:ext uri="{BB962C8B-B14F-4D97-AF65-F5344CB8AC3E}">
        <p14:creationId xmlns:p14="http://schemas.microsoft.com/office/powerpoint/2010/main" val="226735696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64790006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sz="half" idx="1"/>
          </p:nvPr>
        </p:nvSpPr>
        <p:spPr/>
        <p:txBody>
          <a:bodyPr wrap="none">
            <a:noAutofit/>
          </a:bodyPr>
          <a:lstStyle/>
          <a:p>
            <a:pPr marL="0" indent="0">
              <a:buNone/>
            </a:pPr>
            <a:r>
              <a:rPr lang="en-GB" dirty="0"/>
              <a:t>STEVENS, S., 2011. INTERPRETING </a:t>
            </a:r>
            <a:r>
              <a:rPr lang="en-GB" dirty="0" smtClean="0"/>
              <a:t/>
            </a:r>
            <a:br>
              <a:rPr lang="en-GB" dirty="0" smtClean="0"/>
            </a:br>
            <a:r>
              <a:rPr lang="en-GB" dirty="0" smtClean="0"/>
              <a:t>THE </a:t>
            </a:r>
            <a:r>
              <a:rPr lang="en-GB" dirty="0"/>
              <a:t>BOOK OF </a:t>
            </a:r>
            <a:r>
              <a:rPr lang="en-GB" dirty="0" smtClean="0"/>
              <a:t>REVELATION</a:t>
            </a:r>
            <a:r>
              <a:rPr lang="en-GB" dirty="0"/>
              <a:t>. </a:t>
            </a:r>
            <a:r>
              <a:rPr lang="en-GB" dirty="0" smtClean="0"/>
              <a:t/>
            </a:r>
            <a:br>
              <a:rPr lang="en-GB" dirty="0" smtClean="0"/>
            </a:br>
            <a:r>
              <a:rPr lang="en-GB" i="1" dirty="0" smtClean="0"/>
              <a:t>Compass</a:t>
            </a:r>
            <a:r>
              <a:rPr lang="en-GB" i="1" dirty="0"/>
              <a:t>, </a:t>
            </a:r>
            <a:r>
              <a:rPr lang="en-GB" b="1" dirty="0"/>
              <a:t>45</a:t>
            </a:r>
            <a:r>
              <a:rPr lang="en-GB" dirty="0"/>
              <a:t>(4), pp. 26-32.</a:t>
            </a:r>
            <a:endParaRPr lang="en-GB" dirty="0"/>
          </a:p>
        </p:txBody>
      </p:sp>
      <p:sp>
        <p:nvSpPr>
          <p:cNvPr id="4" name="Content Placeholder 3"/>
          <p:cNvSpPr>
            <a:spLocks noGrp="1"/>
          </p:cNvSpPr>
          <p:nvPr>
            <p:ph sz="half" idx="2"/>
          </p:nvPr>
        </p:nvSpPr>
        <p:spPr/>
        <p:txBody>
          <a:bodyPr/>
          <a:lstStyle/>
          <a:p>
            <a:endParaRPr lang="en-GB"/>
          </a:p>
        </p:txBody>
      </p:sp>
    </p:spTree>
    <p:extLst>
      <p:ext uri="{BB962C8B-B14F-4D97-AF65-F5344CB8AC3E}">
        <p14:creationId xmlns:p14="http://schemas.microsoft.com/office/powerpoint/2010/main" val="95268475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226155191"/>
      </p:ext>
    </p:extLst>
  </p:cSld>
  <p:clrMapOvr>
    <a:masterClrMapping/>
  </p:clrMapOvr>
</p:sld>
</file>

<file path=ppt/theme/theme1.xml><?xml version="1.0" encoding="utf-8"?>
<a:theme xmlns:a="http://schemas.openxmlformats.org/drawingml/2006/main" name="Lampeter">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Lampeter" id="{097199B4-6F60-4B1B-8BB4-D42FB22A294A}" vid="{2315F513-19FB-4647-A335-3A24C89C66D9}"/>
    </a:ext>
  </a:extLst>
</a:theme>
</file>

<file path=docProps/app.xml><?xml version="1.0" encoding="utf-8"?>
<Properties xmlns="http://schemas.openxmlformats.org/officeDocument/2006/extended-properties" xmlns:vt="http://schemas.openxmlformats.org/officeDocument/2006/docPropsVTypes">
  <Template>Lampeter</Template>
  <TotalTime>1687</TotalTime>
  <Words>1823</Words>
  <Application>Microsoft Office PowerPoint</Application>
  <PresentationFormat>Custom</PresentationFormat>
  <Paragraphs>153</Paragraphs>
  <Slides>42</Slides>
  <Notes>0</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Lampeter</vt:lpstr>
      <vt:lpstr>Introduction to Christian Theology</vt:lpstr>
      <vt:lpstr>Assessment</vt:lpstr>
      <vt:lpstr>Re-cap</vt:lpstr>
      <vt:lpstr>Redemption</vt:lpstr>
      <vt:lpstr>CHRISTUS VICTOR</vt:lpstr>
      <vt:lpstr>PowerPoint Presentation</vt:lpstr>
      <vt:lpstr>Moral Influence </vt:lpstr>
      <vt:lpstr>Reading</vt:lpstr>
      <vt:lpstr>Summary &amp; Homework</vt:lpstr>
      <vt:lpstr>PowerPoint Presentation</vt:lpstr>
      <vt:lpstr>Eschatology &amp; Apocalypse</vt:lpstr>
      <vt:lpstr>Eschatology</vt:lpstr>
      <vt:lpstr>Apocalypse</vt:lpstr>
      <vt:lpstr>Apocalypse</vt:lpstr>
      <vt:lpstr>So, in what ways is eschatology essential for  aspects of Christian doctrine we have discussed in this module?</vt:lpstr>
      <vt:lpstr>Eschatology and theology…</vt:lpstr>
      <vt:lpstr>Eschatology and theology…</vt:lpstr>
      <vt:lpstr>Eschatology and theology…</vt:lpstr>
      <vt:lpstr>So what is eschatology?</vt:lpstr>
      <vt:lpstr>Attitudes to Eschatology</vt:lpstr>
      <vt:lpstr>The “Kingdom of God”</vt:lpstr>
      <vt:lpstr>The “Kingdom of God”</vt:lpstr>
      <vt:lpstr>The “Kingdom of God”</vt:lpstr>
      <vt:lpstr>The “Kingdom of God”</vt:lpstr>
      <vt:lpstr>PowerPoint Presentation</vt:lpstr>
      <vt:lpstr>Apocalypse…</vt:lpstr>
      <vt:lpstr>The Book of Revelation</vt:lpstr>
      <vt:lpstr>The Book of Revelation</vt:lpstr>
      <vt:lpstr>Revelation 6:1-17</vt:lpstr>
      <vt:lpstr>The Four Horsemen of the Apocalypse</vt:lpstr>
      <vt:lpstr>Revelation 12:1-6</vt:lpstr>
      <vt:lpstr>The Woman and Dragon </vt:lpstr>
      <vt:lpstr>Revelation 12:7-9</vt:lpstr>
      <vt:lpstr>The War in Heaven</vt:lpstr>
      <vt:lpstr>Revelation 13:1-4</vt:lpstr>
      <vt:lpstr>The Beast</vt:lpstr>
      <vt:lpstr>Revelation </vt:lpstr>
      <vt:lpstr>PowerPoint Presentation</vt:lpstr>
      <vt:lpstr>PowerPoint Presentation</vt:lpstr>
      <vt:lpstr>PowerPoint Presentation</vt:lpstr>
      <vt:lpstr>Reading</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Christian Theology</dc:title>
  <dc:creator>Administrator</dc:creator>
  <cp:lastModifiedBy>Administrator</cp:lastModifiedBy>
  <cp:revision>120</cp:revision>
  <dcterms:created xsi:type="dcterms:W3CDTF">2018-01-17T13:42:07Z</dcterms:created>
  <dcterms:modified xsi:type="dcterms:W3CDTF">2018-04-17T10:42:36Z</dcterms:modified>
</cp:coreProperties>
</file>