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64889" autoAdjust="0"/>
  </p:normalViewPr>
  <p:slideViewPr>
    <p:cSldViewPr snapToGrid="0">
      <p:cViewPr varScale="1">
        <p:scale>
          <a:sx n="73" d="100"/>
          <a:sy n="73" d="100"/>
        </p:scale>
        <p:origin x="5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5EADF5-9EBE-46AC-A346-E54794C73C43}"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5C4992-B3A6-442A-9157-1EE458D27085}" type="slidenum">
              <a:rPr lang="en-GB" smtClean="0"/>
              <a:t>‹#›</a:t>
            </a:fld>
            <a:endParaRPr lang="en-GB"/>
          </a:p>
        </p:txBody>
      </p:sp>
    </p:spTree>
    <p:extLst>
      <p:ext uri="{BB962C8B-B14F-4D97-AF65-F5344CB8AC3E}">
        <p14:creationId xmlns:p14="http://schemas.microsoft.com/office/powerpoint/2010/main" val="2266290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the headline — 5 minutes</a:t>
            </a:r>
          </a:p>
          <a:p>
            <a:endParaRPr lang="en-GB" dirty="0"/>
          </a:p>
          <a:p>
            <a:r>
              <a:rPr lang="en-GB" dirty="0"/>
              <a:t>Put students into four pairs. Each pair must write a newspaper headline about the story.</a:t>
            </a:r>
          </a:p>
          <a:p>
            <a:endParaRPr lang="en-GB" dirty="0"/>
          </a:p>
          <a:p>
            <a:r>
              <a:rPr lang="en-GB" dirty="0"/>
              <a:t>Tell them: “Make it as attention-grabbing as possible, but don't invent facts.”</a:t>
            </a:r>
          </a:p>
          <a:p>
            <a:endParaRPr lang="en-GB" dirty="0"/>
          </a:p>
        </p:txBody>
      </p:sp>
      <p:sp>
        <p:nvSpPr>
          <p:cNvPr id="4" name="Slide Number Placeholder 3"/>
          <p:cNvSpPr>
            <a:spLocks noGrp="1"/>
          </p:cNvSpPr>
          <p:nvPr>
            <p:ph type="sldNum" sz="quarter" idx="5"/>
          </p:nvPr>
        </p:nvSpPr>
        <p:spPr/>
        <p:txBody>
          <a:bodyPr/>
          <a:lstStyle/>
          <a:p>
            <a:fld id="{5D5C4992-B3A6-442A-9157-1EE458D27085}" type="slidenum">
              <a:rPr lang="en-GB" smtClean="0"/>
              <a:t>3</a:t>
            </a:fld>
            <a:endParaRPr lang="en-GB"/>
          </a:p>
        </p:txBody>
      </p:sp>
    </p:spTree>
    <p:extLst>
      <p:ext uri="{BB962C8B-B14F-4D97-AF65-F5344CB8AC3E}">
        <p14:creationId xmlns:p14="http://schemas.microsoft.com/office/powerpoint/2010/main" val="1789754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them out — 8 minutes</a:t>
            </a:r>
          </a:p>
          <a:p>
            <a:r>
              <a:rPr lang="en-GB" dirty="0"/>
              <a:t>Each pair reads its headline aloud. Write the four headlines on the board. Ask the students to vote for the one most likely to attract attention.</a:t>
            </a:r>
          </a:p>
          <a:p>
            <a:endParaRPr lang="en-GB" dirty="0"/>
          </a:p>
        </p:txBody>
      </p:sp>
      <p:sp>
        <p:nvSpPr>
          <p:cNvPr id="4" name="Slide Number Placeholder 3"/>
          <p:cNvSpPr>
            <a:spLocks noGrp="1"/>
          </p:cNvSpPr>
          <p:nvPr>
            <p:ph type="sldNum" sz="quarter" idx="5"/>
          </p:nvPr>
        </p:nvSpPr>
        <p:spPr/>
        <p:txBody>
          <a:bodyPr/>
          <a:lstStyle/>
          <a:p>
            <a:fld id="{5D5C4992-B3A6-442A-9157-1EE458D27085}" type="slidenum">
              <a:rPr lang="en-GB" smtClean="0"/>
              <a:t>4</a:t>
            </a:fld>
            <a:endParaRPr lang="en-GB"/>
          </a:p>
        </p:txBody>
      </p:sp>
    </p:spTree>
    <p:extLst>
      <p:ext uri="{BB962C8B-B14F-4D97-AF65-F5344CB8AC3E}">
        <p14:creationId xmlns:p14="http://schemas.microsoft.com/office/powerpoint/2010/main" val="1728736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twist — 5 minutes</a:t>
            </a:r>
          </a:p>
          <a:p>
            <a:r>
              <a:rPr lang="en-GB" dirty="0"/>
              <a:t>Announce: “New information: the government confirms that small businesses can apply for a dedicated share of the funding.”</a:t>
            </a:r>
          </a:p>
          <a:p>
            <a:r>
              <a:rPr lang="en-GB" dirty="0"/>
              <a:t>Give each pair two minutes to decide whether it would change its headline.</a:t>
            </a:r>
          </a:p>
          <a:p>
            <a:endParaRPr lang="en-GB" dirty="0"/>
          </a:p>
        </p:txBody>
      </p:sp>
      <p:sp>
        <p:nvSpPr>
          <p:cNvPr id="4" name="Slide Number Placeholder 3"/>
          <p:cNvSpPr>
            <a:spLocks noGrp="1"/>
          </p:cNvSpPr>
          <p:nvPr>
            <p:ph type="sldNum" sz="quarter" idx="5"/>
          </p:nvPr>
        </p:nvSpPr>
        <p:spPr/>
        <p:txBody>
          <a:bodyPr/>
          <a:lstStyle/>
          <a:p>
            <a:fld id="{5D5C4992-B3A6-442A-9157-1EE458D27085}" type="slidenum">
              <a:rPr lang="en-GB" smtClean="0"/>
              <a:t>5</a:t>
            </a:fld>
            <a:endParaRPr lang="en-GB"/>
          </a:p>
        </p:txBody>
      </p:sp>
    </p:spTree>
    <p:extLst>
      <p:ext uri="{BB962C8B-B14F-4D97-AF65-F5344CB8AC3E}">
        <p14:creationId xmlns:p14="http://schemas.microsoft.com/office/powerpoint/2010/main" val="4234688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media battle — 7 minutes</a:t>
            </a:r>
          </a:p>
          <a:p>
            <a:r>
              <a:rPr lang="en-GB" dirty="0"/>
              <a:t>Each pair has 30 seconds to explain why its headline would attract readers and what impression it creates of the government's policy</a:t>
            </a:r>
          </a:p>
          <a:p>
            <a:endParaRPr lang="en-GB" dirty="0"/>
          </a:p>
        </p:txBody>
      </p:sp>
      <p:sp>
        <p:nvSpPr>
          <p:cNvPr id="4" name="Slide Number Placeholder 3"/>
          <p:cNvSpPr>
            <a:spLocks noGrp="1"/>
          </p:cNvSpPr>
          <p:nvPr>
            <p:ph type="sldNum" sz="quarter" idx="5"/>
          </p:nvPr>
        </p:nvSpPr>
        <p:spPr/>
        <p:txBody>
          <a:bodyPr/>
          <a:lstStyle/>
          <a:p>
            <a:fld id="{5D5C4992-B3A6-442A-9157-1EE458D27085}" type="slidenum">
              <a:rPr lang="en-GB" smtClean="0"/>
              <a:t>6</a:t>
            </a:fld>
            <a:endParaRPr lang="en-GB"/>
          </a:p>
        </p:txBody>
      </p:sp>
    </p:spTree>
    <p:extLst>
      <p:ext uri="{BB962C8B-B14F-4D97-AF65-F5344CB8AC3E}">
        <p14:creationId xmlns:p14="http://schemas.microsoft.com/office/powerpoint/2010/main" val="2574926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debrief — 10 minutes</a:t>
            </a:r>
          </a:p>
          <a:p>
            <a:r>
              <a:rPr lang="en-GB" dirty="0"/>
              <a:t>Use the three questions below to introduce political media concepts.</a:t>
            </a:r>
          </a:p>
          <a:p>
            <a:endParaRPr lang="en-GB" dirty="0"/>
          </a:p>
          <a:p>
            <a:r>
              <a:rPr lang="en-GB" b="1" dirty="0"/>
              <a:t>Your debrief questions</a:t>
            </a:r>
          </a:p>
          <a:p>
            <a:pPr lvl="0"/>
            <a:r>
              <a:rPr lang="en-GB" dirty="0"/>
              <a:t>How can the same story be presented in different ways without changing the basic facts?</a:t>
            </a:r>
          </a:p>
          <a:p>
            <a:pPr lvl="0"/>
            <a:r>
              <a:rPr lang="en-GB" dirty="0"/>
              <a:t>Why might a political party want certain issues to dominate the news?</a:t>
            </a:r>
          </a:p>
          <a:p>
            <a:pPr lvl="0"/>
            <a:r>
              <a:rPr lang="en-GB" dirty="0"/>
              <a:t>Is the headline that attracts the most attention necessarily the most informative?</a:t>
            </a:r>
          </a:p>
          <a:p>
            <a:pPr lvl="0"/>
            <a:endParaRPr lang="en-GB" dirty="0"/>
          </a:p>
          <a:p>
            <a:r>
              <a:rPr lang="en-GB" dirty="0"/>
              <a:t>Your key teaching points:</a:t>
            </a:r>
          </a:p>
          <a:p>
            <a:pPr lvl="0"/>
            <a:r>
              <a:rPr lang="en-GB" dirty="0"/>
              <a:t>Framing: how a story is presented influences how people interpret it.</a:t>
            </a:r>
          </a:p>
          <a:p>
            <a:pPr lvl="0"/>
            <a:r>
              <a:rPr lang="en-GB" dirty="0"/>
              <a:t>Agenda-setting: media attention can affect which issues people consider important.</a:t>
            </a:r>
          </a:p>
          <a:p>
            <a:pPr lvl="0"/>
            <a:r>
              <a:rPr lang="en-GB" dirty="0"/>
              <a:t>Political communication: parties try to influence public perceptions through the messages they put into circulation.</a:t>
            </a:r>
          </a:p>
          <a:p>
            <a:pPr lvl="0"/>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D5C4992-B3A6-442A-9157-1EE458D27085}" type="slidenum">
              <a:rPr lang="en-GB" smtClean="0"/>
              <a:t>7</a:t>
            </a:fld>
            <a:endParaRPr lang="en-GB"/>
          </a:p>
        </p:txBody>
      </p:sp>
    </p:spTree>
    <p:extLst>
      <p:ext uri="{BB962C8B-B14F-4D97-AF65-F5344CB8AC3E}">
        <p14:creationId xmlns:p14="http://schemas.microsoft.com/office/powerpoint/2010/main" val="2568893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D09D-935A-E44F-BB56-8B944C05D2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5AA109-76B1-F0E8-9655-A48B387F5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3D43BE-F051-93CE-8D98-C56327296D57}"/>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5" name="Footer Placeholder 4">
            <a:extLst>
              <a:ext uri="{FF2B5EF4-FFF2-40B4-BE49-F238E27FC236}">
                <a16:creationId xmlns:a16="http://schemas.microsoft.com/office/drawing/2014/main" id="{A2166522-7323-9BBC-F2A9-4BD65E9DF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418C6F-5673-3F33-837B-DC3CB74A1768}"/>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826667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15DD-AC42-A942-3875-904429D679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5D842D-CD7C-5B54-6E1F-26227DA8B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23B0BF-8028-9CCE-08E4-2021AD009092}"/>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5" name="Footer Placeholder 4">
            <a:extLst>
              <a:ext uri="{FF2B5EF4-FFF2-40B4-BE49-F238E27FC236}">
                <a16:creationId xmlns:a16="http://schemas.microsoft.com/office/drawing/2014/main" id="{A7F52DAC-B0FC-C9F0-8F68-30FA384EF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7D1390-FEC7-EF5C-C15E-B24DDA1ED835}"/>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3514818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6A51A-29FF-D0E5-8B2B-E667C56EE2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E95CAC-205B-5535-5B7D-86FA908750E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5C1055-681E-83C0-31D9-2462D9AFA83E}"/>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5" name="Footer Placeholder 4">
            <a:extLst>
              <a:ext uri="{FF2B5EF4-FFF2-40B4-BE49-F238E27FC236}">
                <a16:creationId xmlns:a16="http://schemas.microsoft.com/office/drawing/2014/main" id="{9E950BA6-B206-B5BF-085C-4D45500573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5A69C7-A758-B6CC-B8EB-B5D86BFF39F5}"/>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2048035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3B978-A683-683A-9500-62EE1FCB2C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4C205E-D0FB-9615-2DE3-C036C915B8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B45662-C86D-4584-1577-8C695C29A1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45A80-7988-8CD9-CAF8-24A0BE9B4A67}"/>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6" name="Footer Placeholder 5">
            <a:extLst>
              <a:ext uri="{FF2B5EF4-FFF2-40B4-BE49-F238E27FC236}">
                <a16:creationId xmlns:a16="http://schemas.microsoft.com/office/drawing/2014/main" id="{65847EF9-AB6F-361F-D91B-724938B73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0C22D4-A418-7E6B-C6B1-5D1948A375CD}"/>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694119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07DC-5F83-F3C3-389C-C6FF750341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34961-43D2-56A2-3BC3-59D789F3AF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4245B3-3677-AA97-303C-8E938E8C22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61FBF8-5923-AA22-8522-85F5CB38AA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F746C0-BFCB-C0DC-87EC-9688D278D5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8F2E10-31FF-76D2-A3D4-8AA271831476}"/>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8" name="Footer Placeholder 7">
            <a:extLst>
              <a:ext uri="{FF2B5EF4-FFF2-40B4-BE49-F238E27FC236}">
                <a16:creationId xmlns:a16="http://schemas.microsoft.com/office/drawing/2014/main" id="{BF40FFAC-F458-913E-71BA-16712ED2F7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C181D9-C81B-9442-A263-29934A2850B2}"/>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952776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1F0CF-54BD-4376-58BC-975B304195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266BFD-4413-5F8E-C899-AE568D08D6A4}"/>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4" name="Footer Placeholder 3">
            <a:extLst>
              <a:ext uri="{FF2B5EF4-FFF2-40B4-BE49-F238E27FC236}">
                <a16:creationId xmlns:a16="http://schemas.microsoft.com/office/drawing/2014/main" id="{47FACB7D-0431-7C1F-492E-9B483C1669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B83844-0E13-FF00-3F50-81E049550F6A}"/>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130301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9465A9-7C6E-B7D5-F014-EF5E6B97C932}"/>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3" name="Footer Placeholder 2">
            <a:extLst>
              <a:ext uri="{FF2B5EF4-FFF2-40B4-BE49-F238E27FC236}">
                <a16:creationId xmlns:a16="http://schemas.microsoft.com/office/drawing/2014/main" id="{91429A70-485E-322C-09DA-734FDD900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BABF00-4270-9ED3-DE34-BFFEC7D1B65C}"/>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4127065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B994B-9910-4B35-8EF2-201F2C9282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1B01E0-C32E-A985-D0A3-D7E210A798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A9BFBB-CD8E-90CB-80A9-8A3EEB96FF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86D50C-58F3-3407-C429-A54BD4851B7C}"/>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6" name="Footer Placeholder 5">
            <a:extLst>
              <a:ext uri="{FF2B5EF4-FFF2-40B4-BE49-F238E27FC236}">
                <a16:creationId xmlns:a16="http://schemas.microsoft.com/office/drawing/2014/main" id="{CB773E8B-2425-F2B4-4B4E-56CC1C734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D7E806-5EAC-00CB-E0D2-4D40ABDDE117}"/>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3727524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0D9D9-5CC1-7AC6-8A47-9AEED5125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55B7B2-DAA8-C1D6-8E1A-06FBF7F0D28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B85266-FFEF-D30D-D95F-5125ECD88A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46EDD3-60F5-1070-2091-8134945ABEF5}"/>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6" name="Footer Placeholder 5">
            <a:extLst>
              <a:ext uri="{FF2B5EF4-FFF2-40B4-BE49-F238E27FC236}">
                <a16:creationId xmlns:a16="http://schemas.microsoft.com/office/drawing/2014/main" id="{962A11E7-93C1-8466-764F-00916AC3D1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166A35-6035-1A76-74C2-A7764CD27753}"/>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2380539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E938-29C1-7174-E97C-D59C5BA31B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251789-5DFC-4DF1-B8E2-E533E61E61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E062F-0BC7-58EC-2D06-87B36759A85B}"/>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5" name="Footer Placeholder 4">
            <a:extLst>
              <a:ext uri="{FF2B5EF4-FFF2-40B4-BE49-F238E27FC236}">
                <a16:creationId xmlns:a16="http://schemas.microsoft.com/office/drawing/2014/main" id="{19D237C4-391F-C1A0-E515-F15223A196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82D075-438D-EC34-0871-BDC6C934D2D0}"/>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729394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1F17BF-1372-D3AF-86DA-F4384AD4CA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AF69C6-C82F-D43C-E1AF-001FB461FF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1E8CE8-CAD2-55EB-A4E2-7AF45E49291A}"/>
              </a:ext>
            </a:extLst>
          </p:cNvPr>
          <p:cNvSpPr>
            <a:spLocks noGrp="1"/>
          </p:cNvSpPr>
          <p:nvPr>
            <p:ph type="dt" sz="half" idx="10"/>
          </p:nvPr>
        </p:nvSpPr>
        <p:spPr/>
        <p:txBody>
          <a:bodyPr/>
          <a:lstStyle/>
          <a:p>
            <a:fld id="{16E95007-BAFC-4E7B-BA1C-AAEA1D99F837}" type="datetimeFigureOut">
              <a:rPr lang="en-GB" smtClean="0"/>
              <a:t>12/10/2026</a:t>
            </a:fld>
            <a:endParaRPr lang="en-GB"/>
          </a:p>
        </p:txBody>
      </p:sp>
      <p:sp>
        <p:nvSpPr>
          <p:cNvPr id="5" name="Footer Placeholder 4">
            <a:extLst>
              <a:ext uri="{FF2B5EF4-FFF2-40B4-BE49-F238E27FC236}">
                <a16:creationId xmlns:a16="http://schemas.microsoft.com/office/drawing/2014/main" id="{76D2D28A-2511-13A2-7D84-95EF7B1B5C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9A674-0DE7-63A7-87DC-650AA141A773}"/>
              </a:ext>
            </a:extLst>
          </p:cNvPr>
          <p:cNvSpPr>
            <a:spLocks noGrp="1"/>
          </p:cNvSpPr>
          <p:nvPr>
            <p:ph type="sldNum" sz="quarter" idx="12"/>
          </p:nvPr>
        </p:nvSpPr>
        <p:spPr/>
        <p:txBody>
          <a:bodyPr/>
          <a:lstStyle/>
          <a:p>
            <a:fld id="{4DCAEB1E-CB37-47B7-9048-DFA2914769D4}" type="slidenum">
              <a:rPr lang="en-GB" smtClean="0"/>
              <a:t>‹#›</a:t>
            </a:fld>
            <a:endParaRPr lang="en-GB"/>
          </a:p>
        </p:txBody>
      </p:sp>
    </p:spTree>
    <p:extLst>
      <p:ext uri="{BB962C8B-B14F-4D97-AF65-F5344CB8AC3E}">
        <p14:creationId xmlns:p14="http://schemas.microsoft.com/office/powerpoint/2010/main" val="3105275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t="-61000" b="-6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918668-B143-3E59-4BFD-0F5004A88D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4FBA6E-5C0D-4BE0-AB34-9783646347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0FF2D-8B94-59AF-7B18-CEEEB96EA0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E95007-BAFC-4E7B-BA1C-AAEA1D99F837}" type="datetimeFigureOut">
              <a:rPr lang="en-GB" smtClean="0"/>
              <a:t>12/10/2026</a:t>
            </a:fld>
            <a:endParaRPr lang="en-GB"/>
          </a:p>
        </p:txBody>
      </p:sp>
      <p:sp>
        <p:nvSpPr>
          <p:cNvPr id="5" name="Footer Placeholder 4">
            <a:extLst>
              <a:ext uri="{FF2B5EF4-FFF2-40B4-BE49-F238E27FC236}">
                <a16:creationId xmlns:a16="http://schemas.microsoft.com/office/drawing/2014/main" id="{E2FCB55F-A6FA-9C5F-95E1-1E773CD10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01D13B2-C81A-06FF-610F-47722E7ED1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CAEB1E-CB37-47B7-9048-DFA2914769D4}" type="slidenum">
              <a:rPr lang="en-GB" smtClean="0"/>
              <a:t>‹#›</a:t>
            </a:fld>
            <a:endParaRPr lang="en-GB"/>
          </a:p>
        </p:txBody>
      </p:sp>
    </p:spTree>
    <p:extLst>
      <p:ext uri="{BB962C8B-B14F-4D97-AF65-F5344CB8AC3E}">
        <p14:creationId xmlns:p14="http://schemas.microsoft.com/office/powerpoint/2010/main" val="1042810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5994-FBB1-54F3-EA3C-96EEBEBB182B}"/>
              </a:ext>
            </a:extLst>
          </p:cNvPr>
          <p:cNvSpPr>
            <a:spLocks noGrp="1"/>
          </p:cNvSpPr>
          <p:nvPr>
            <p:ph type="ctrTitle"/>
          </p:nvPr>
        </p:nvSpPr>
        <p:spPr/>
        <p:txBody>
          <a:bodyPr/>
          <a:lstStyle/>
          <a:p>
            <a:r>
              <a:rPr lang="en-GB" dirty="0"/>
              <a:t>The Political Headline Challenge</a:t>
            </a:r>
          </a:p>
        </p:txBody>
      </p:sp>
      <p:sp>
        <p:nvSpPr>
          <p:cNvPr id="3" name="Subtitle 2">
            <a:extLst>
              <a:ext uri="{FF2B5EF4-FFF2-40B4-BE49-F238E27FC236}">
                <a16:creationId xmlns:a16="http://schemas.microsoft.com/office/drawing/2014/main" id="{1F205CFC-E81B-E08A-1D4A-8DA3AF4D0F5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66325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B650-09A4-B149-06DE-1A520F23AE2D}"/>
              </a:ext>
            </a:extLst>
          </p:cNvPr>
          <p:cNvSpPr>
            <a:spLocks noGrp="1"/>
          </p:cNvSpPr>
          <p:nvPr>
            <p:ph type="title"/>
          </p:nvPr>
        </p:nvSpPr>
        <p:spPr/>
        <p:txBody>
          <a:bodyPr/>
          <a:lstStyle/>
          <a:p>
            <a:r>
              <a:rPr lang="en-GB" dirty="0"/>
              <a:t>The Government New Story</a:t>
            </a:r>
          </a:p>
        </p:txBody>
      </p:sp>
      <p:sp>
        <p:nvSpPr>
          <p:cNvPr id="3" name="Content Placeholder 2">
            <a:extLst>
              <a:ext uri="{FF2B5EF4-FFF2-40B4-BE49-F238E27FC236}">
                <a16:creationId xmlns:a16="http://schemas.microsoft.com/office/drawing/2014/main" id="{D576D4D3-400D-EE38-7F86-231418FCE5FF}"/>
              </a:ext>
            </a:extLst>
          </p:cNvPr>
          <p:cNvSpPr>
            <a:spLocks noGrp="1"/>
          </p:cNvSpPr>
          <p:nvPr>
            <p:ph idx="1"/>
          </p:nvPr>
        </p:nvSpPr>
        <p:spPr/>
        <p:txBody>
          <a:bodyPr/>
          <a:lstStyle/>
          <a:p>
            <a:pPr marL="0" indent="0">
              <a:buNone/>
            </a:pPr>
            <a:r>
              <a:rPr lang="en-GB" b="1" dirty="0"/>
              <a:t>Government announces £500 million for business technology</a:t>
            </a:r>
          </a:p>
          <a:p>
            <a:r>
              <a:rPr lang="en-GB" dirty="0"/>
              <a:t>The government says the investment will help businesses modernise, improve productivity and protect jobs. Critics argue that large companies could benefit more than smaller firms. The government has not yet published an estimate of how many jobs will be created.</a:t>
            </a:r>
          </a:p>
          <a:p>
            <a:endParaRPr lang="en-GB" dirty="0"/>
          </a:p>
        </p:txBody>
      </p:sp>
    </p:spTree>
    <p:extLst>
      <p:ext uri="{BB962C8B-B14F-4D97-AF65-F5344CB8AC3E}">
        <p14:creationId xmlns:p14="http://schemas.microsoft.com/office/powerpoint/2010/main" val="1034330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5D216-46F0-64E2-0AB7-0F891F6C83CF}"/>
              </a:ext>
            </a:extLst>
          </p:cNvPr>
          <p:cNvSpPr>
            <a:spLocks noGrp="1"/>
          </p:cNvSpPr>
          <p:nvPr>
            <p:ph type="title"/>
          </p:nvPr>
        </p:nvSpPr>
        <p:spPr/>
        <p:txBody>
          <a:bodyPr/>
          <a:lstStyle/>
          <a:p>
            <a:r>
              <a:rPr lang="en-GB" dirty="0"/>
              <a:t>Create The Headline</a:t>
            </a:r>
          </a:p>
        </p:txBody>
      </p:sp>
      <p:sp>
        <p:nvSpPr>
          <p:cNvPr id="3" name="Content Placeholder 2">
            <a:extLst>
              <a:ext uri="{FF2B5EF4-FFF2-40B4-BE49-F238E27FC236}">
                <a16:creationId xmlns:a16="http://schemas.microsoft.com/office/drawing/2014/main" id="{BC195E4C-F4EB-D1C5-B876-E8011A8EF436}"/>
              </a:ext>
            </a:extLst>
          </p:cNvPr>
          <p:cNvSpPr>
            <a:spLocks noGrp="1"/>
          </p:cNvSpPr>
          <p:nvPr>
            <p:ph idx="1"/>
          </p:nvPr>
        </p:nvSpPr>
        <p:spPr/>
        <p:txBody>
          <a:bodyPr/>
          <a:lstStyle/>
          <a:p>
            <a:pPr marL="0" indent="0">
              <a:buNone/>
            </a:pPr>
            <a:r>
              <a:rPr lang="en-GB" dirty="0"/>
              <a:t>Write a newspaper headline about the story.</a:t>
            </a:r>
          </a:p>
          <a:p>
            <a:pPr marL="0" indent="0">
              <a:buNone/>
            </a:pPr>
            <a:r>
              <a:rPr lang="en-GB" dirty="0"/>
              <a:t>“Make it as attention-grabbing as possible, but don't invent facts.”</a:t>
            </a:r>
          </a:p>
          <a:p>
            <a:pPr marL="0" indent="0">
              <a:buNone/>
            </a:pPr>
            <a:endParaRPr lang="en-GB" dirty="0"/>
          </a:p>
        </p:txBody>
      </p:sp>
    </p:spTree>
    <p:extLst>
      <p:ext uri="{BB962C8B-B14F-4D97-AF65-F5344CB8AC3E}">
        <p14:creationId xmlns:p14="http://schemas.microsoft.com/office/powerpoint/2010/main" val="3425302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954B-81AE-AE80-7F2E-7E12FD44B4CB}"/>
              </a:ext>
            </a:extLst>
          </p:cNvPr>
          <p:cNvSpPr>
            <a:spLocks noGrp="1"/>
          </p:cNvSpPr>
          <p:nvPr>
            <p:ph type="title"/>
          </p:nvPr>
        </p:nvSpPr>
        <p:spPr/>
        <p:txBody>
          <a:bodyPr/>
          <a:lstStyle/>
          <a:p>
            <a:r>
              <a:rPr lang="en-GB" dirty="0"/>
              <a:t>Your Headlines</a:t>
            </a:r>
          </a:p>
        </p:txBody>
      </p:sp>
      <p:sp>
        <p:nvSpPr>
          <p:cNvPr id="3" name="Content Placeholder 2">
            <a:extLst>
              <a:ext uri="{FF2B5EF4-FFF2-40B4-BE49-F238E27FC236}">
                <a16:creationId xmlns:a16="http://schemas.microsoft.com/office/drawing/2014/main" id="{8C9AAE23-7306-424D-D201-31D5280F2339}"/>
              </a:ext>
            </a:extLst>
          </p:cNvPr>
          <p:cNvSpPr>
            <a:spLocks noGrp="1"/>
          </p:cNvSpPr>
          <p:nvPr>
            <p:ph idx="1"/>
          </p:nvPr>
        </p:nvSpPr>
        <p:spPr/>
        <p:txBody>
          <a:bodyPr/>
          <a:lstStyle/>
          <a:p>
            <a:r>
              <a:rPr lang="en-GB" dirty="0"/>
              <a:t>Read out your headlines</a:t>
            </a:r>
          </a:p>
          <a:p>
            <a:endParaRPr lang="en-GB" dirty="0"/>
          </a:p>
          <a:p>
            <a:r>
              <a:rPr lang="en-GB" dirty="0"/>
              <a:t>Vote on whose is the best</a:t>
            </a:r>
          </a:p>
        </p:txBody>
      </p:sp>
    </p:spTree>
    <p:extLst>
      <p:ext uri="{BB962C8B-B14F-4D97-AF65-F5344CB8AC3E}">
        <p14:creationId xmlns:p14="http://schemas.microsoft.com/office/powerpoint/2010/main" val="678280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35C5-3E39-19AF-DEFC-D8B680B9DAA8}"/>
              </a:ext>
            </a:extLst>
          </p:cNvPr>
          <p:cNvSpPr>
            <a:spLocks noGrp="1"/>
          </p:cNvSpPr>
          <p:nvPr>
            <p:ph type="title"/>
          </p:nvPr>
        </p:nvSpPr>
        <p:spPr/>
        <p:txBody>
          <a:bodyPr/>
          <a:lstStyle/>
          <a:p>
            <a:r>
              <a:rPr lang="en-GB" dirty="0"/>
              <a:t>The Twist</a:t>
            </a:r>
          </a:p>
        </p:txBody>
      </p:sp>
      <p:sp>
        <p:nvSpPr>
          <p:cNvPr id="3" name="Content Placeholder 2">
            <a:extLst>
              <a:ext uri="{FF2B5EF4-FFF2-40B4-BE49-F238E27FC236}">
                <a16:creationId xmlns:a16="http://schemas.microsoft.com/office/drawing/2014/main" id="{3EC5B01B-A47B-3927-6EE2-0E52B26D6A2F}"/>
              </a:ext>
            </a:extLst>
          </p:cNvPr>
          <p:cNvSpPr>
            <a:spLocks noGrp="1"/>
          </p:cNvSpPr>
          <p:nvPr>
            <p:ph idx="1"/>
          </p:nvPr>
        </p:nvSpPr>
        <p:spPr/>
        <p:txBody>
          <a:bodyPr/>
          <a:lstStyle/>
          <a:p>
            <a:pPr marL="0" indent="0">
              <a:buNone/>
            </a:pPr>
            <a:r>
              <a:rPr lang="en-GB" dirty="0"/>
              <a:t>“New information: the government confirms that small businesses can apply for a dedicated share of the funding.”</a:t>
            </a:r>
          </a:p>
          <a:p>
            <a:pPr marL="0" indent="0">
              <a:buNone/>
            </a:pPr>
            <a:endParaRPr lang="en-GB" dirty="0"/>
          </a:p>
          <a:p>
            <a:pPr marL="0" indent="0">
              <a:buNone/>
            </a:pPr>
            <a:r>
              <a:rPr lang="en-GB" dirty="0"/>
              <a:t>Do you want to change your headline?</a:t>
            </a:r>
          </a:p>
          <a:p>
            <a:pPr marL="0" indent="0">
              <a:buNone/>
            </a:pPr>
            <a:endParaRPr lang="en-GB" dirty="0"/>
          </a:p>
        </p:txBody>
      </p:sp>
    </p:spTree>
    <p:extLst>
      <p:ext uri="{BB962C8B-B14F-4D97-AF65-F5344CB8AC3E}">
        <p14:creationId xmlns:p14="http://schemas.microsoft.com/office/powerpoint/2010/main" val="4172504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CC1DE-1F50-F15D-E429-6EE645A9ECA4}"/>
              </a:ext>
            </a:extLst>
          </p:cNvPr>
          <p:cNvSpPr>
            <a:spLocks noGrp="1"/>
          </p:cNvSpPr>
          <p:nvPr>
            <p:ph type="title"/>
          </p:nvPr>
        </p:nvSpPr>
        <p:spPr/>
        <p:txBody>
          <a:bodyPr/>
          <a:lstStyle/>
          <a:p>
            <a:r>
              <a:rPr lang="en-GB" dirty="0"/>
              <a:t>The Media Battle</a:t>
            </a:r>
          </a:p>
        </p:txBody>
      </p:sp>
      <p:sp>
        <p:nvSpPr>
          <p:cNvPr id="3" name="Content Placeholder 2">
            <a:extLst>
              <a:ext uri="{FF2B5EF4-FFF2-40B4-BE49-F238E27FC236}">
                <a16:creationId xmlns:a16="http://schemas.microsoft.com/office/drawing/2014/main" id="{94CC5662-EF73-C4F1-CE44-F1DF74205318}"/>
              </a:ext>
            </a:extLst>
          </p:cNvPr>
          <p:cNvSpPr>
            <a:spLocks noGrp="1"/>
          </p:cNvSpPr>
          <p:nvPr>
            <p:ph idx="1"/>
          </p:nvPr>
        </p:nvSpPr>
        <p:spPr/>
        <p:txBody>
          <a:bodyPr/>
          <a:lstStyle/>
          <a:p>
            <a:pPr marL="0" indent="0">
              <a:buNone/>
            </a:pPr>
            <a:r>
              <a:rPr lang="en-GB" dirty="0"/>
              <a:t>Explain why its headline would attract readers and what impression it creates of the government's policy</a:t>
            </a:r>
          </a:p>
          <a:p>
            <a:pPr marL="0" indent="0">
              <a:buNone/>
            </a:pPr>
            <a:endParaRPr lang="en-GB" dirty="0"/>
          </a:p>
        </p:txBody>
      </p:sp>
    </p:spTree>
    <p:extLst>
      <p:ext uri="{BB962C8B-B14F-4D97-AF65-F5344CB8AC3E}">
        <p14:creationId xmlns:p14="http://schemas.microsoft.com/office/powerpoint/2010/main" val="3387792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8A2F-4AC1-6C49-20B8-EE395B85716A}"/>
              </a:ext>
            </a:extLst>
          </p:cNvPr>
          <p:cNvSpPr>
            <a:spLocks noGrp="1"/>
          </p:cNvSpPr>
          <p:nvPr>
            <p:ph type="title"/>
          </p:nvPr>
        </p:nvSpPr>
        <p:spPr/>
        <p:txBody>
          <a:bodyPr/>
          <a:lstStyle/>
          <a:p>
            <a:r>
              <a:rPr lang="en-GB" dirty="0"/>
              <a:t>Debrief Questions</a:t>
            </a:r>
          </a:p>
        </p:txBody>
      </p:sp>
      <p:sp>
        <p:nvSpPr>
          <p:cNvPr id="3" name="Content Placeholder 2">
            <a:extLst>
              <a:ext uri="{FF2B5EF4-FFF2-40B4-BE49-F238E27FC236}">
                <a16:creationId xmlns:a16="http://schemas.microsoft.com/office/drawing/2014/main" id="{17EAFC95-29C5-C489-2342-63C04A2852EE}"/>
              </a:ext>
            </a:extLst>
          </p:cNvPr>
          <p:cNvSpPr>
            <a:spLocks noGrp="1"/>
          </p:cNvSpPr>
          <p:nvPr>
            <p:ph idx="1"/>
          </p:nvPr>
        </p:nvSpPr>
        <p:spPr/>
        <p:txBody>
          <a:bodyPr/>
          <a:lstStyle/>
          <a:p>
            <a:pPr lvl="0"/>
            <a:r>
              <a:rPr lang="en-GB" dirty="0"/>
              <a:t>How can the same story be presented in different ways without changing the basic facts?</a:t>
            </a:r>
          </a:p>
          <a:p>
            <a:pPr lvl="0"/>
            <a:r>
              <a:rPr lang="en-GB" dirty="0"/>
              <a:t>Why might a political party want certain issues to dominate the news?</a:t>
            </a:r>
          </a:p>
          <a:p>
            <a:pPr lvl="0"/>
            <a:r>
              <a:rPr lang="en-GB" dirty="0"/>
              <a:t>Is the headline that attracts the most attention necessarily the most informative?</a:t>
            </a:r>
          </a:p>
          <a:p>
            <a:pPr marL="0" indent="0">
              <a:buNone/>
            </a:pPr>
            <a:endParaRPr lang="en-GB" dirty="0"/>
          </a:p>
        </p:txBody>
      </p:sp>
    </p:spTree>
    <p:extLst>
      <p:ext uri="{BB962C8B-B14F-4D97-AF65-F5344CB8AC3E}">
        <p14:creationId xmlns:p14="http://schemas.microsoft.com/office/powerpoint/2010/main" val="3819217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445</Words>
  <Application>Microsoft Office PowerPoint</Application>
  <PresentationFormat>Widescreen</PresentationFormat>
  <Paragraphs>51</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The Political Headline Challenge</vt:lpstr>
      <vt:lpstr>The Government New Story</vt:lpstr>
      <vt:lpstr>Create The Headline</vt:lpstr>
      <vt:lpstr>Your Headlines</vt:lpstr>
      <vt:lpstr>The Twist</vt:lpstr>
      <vt:lpstr>The Media Battle</vt:lpstr>
      <vt:lpstr>Debrief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2</cp:revision>
  <dcterms:created xsi:type="dcterms:W3CDTF">2026-10-12T17:37:51Z</dcterms:created>
  <dcterms:modified xsi:type="dcterms:W3CDTF">2026-10-12T17:45:46Z</dcterms:modified>
</cp:coreProperties>
</file>