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4" r:id="rId1"/>
  </p:sldMasterIdLst>
  <p:sldIdLst>
    <p:sldId id="256" r:id="rId2"/>
    <p:sldId id="257" r:id="rId3"/>
    <p:sldId id="258" r:id="rId4"/>
    <p:sldId id="272" r:id="rId5"/>
    <p:sldId id="273" r:id="rId6"/>
    <p:sldId id="259" r:id="rId7"/>
    <p:sldId id="260" r:id="rId8"/>
    <p:sldId id="274" r:id="rId9"/>
    <p:sldId id="261" r:id="rId10"/>
    <p:sldId id="262" r:id="rId11"/>
    <p:sldId id="263" r:id="rId12"/>
    <p:sldId id="264" r:id="rId13"/>
    <p:sldId id="265" r:id="rId14"/>
    <p:sldId id="266" r:id="rId15"/>
    <p:sldId id="267" r:id="rId16"/>
    <p:sldId id="268" r:id="rId17"/>
    <p:sldId id="269" r:id="rId18"/>
    <p:sldId id="271"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țiune implicită" id="{9F14108E-F9D1-47A4-95FC-712F3174C62E}">
          <p14:sldIdLst>
            <p14:sldId id="256"/>
            <p14:sldId id="257"/>
            <p14:sldId id="258"/>
            <p14:sldId id="272"/>
            <p14:sldId id="273"/>
            <p14:sldId id="259"/>
            <p14:sldId id="260"/>
            <p14:sldId id="274"/>
          </p14:sldIdLst>
        </p14:section>
        <p14:section name="Secțiune fără titlu" id="{449CBF2B-F84C-478D-A187-3031593938DA}">
          <p14:sldIdLst>
            <p14:sldId id="261"/>
            <p14:sldId id="262"/>
            <p14:sldId id="263"/>
            <p14:sldId id="264"/>
            <p14:sldId id="265"/>
            <p14:sldId id="266"/>
            <p14:sldId id="267"/>
            <p14:sldId id="268"/>
            <p14:sldId id="269"/>
            <p14:sldId id="271"/>
            <p14:sldId id="27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DC0C47-F361-4ACD-945E-FEEBDAD32D46}" type="doc">
      <dgm:prSet loTypeId="urn:microsoft.com/office/officeart/2005/8/layout/hList7" loCatId="process" qsTypeId="urn:microsoft.com/office/officeart/2005/8/quickstyle/simple1" qsCatId="simple" csTypeId="urn:microsoft.com/office/officeart/2005/8/colors/accent1_2" csCatId="accent1" phldr="1"/>
      <dgm:spPr/>
      <dgm:t>
        <a:bodyPr/>
        <a:lstStyle/>
        <a:p>
          <a:endParaRPr lang="en-US"/>
        </a:p>
      </dgm:t>
    </dgm:pt>
    <dgm:pt modelId="{92944C6E-065A-4CDE-AF19-3BE239D4461E}">
      <dgm:prSet/>
      <dgm:spPr/>
      <dgm:t>
        <a:bodyPr/>
        <a:lstStyle/>
        <a:p>
          <a:pPr rtl="0"/>
          <a:r>
            <a:rPr lang="en-GB" smtClean="0"/>
            <a:t>MARKETING COMMUNICATION MIX</a:t>
          </a:r>
          <a:endParaRPr lang="en-US"/>
        </a:p>
      </dgm:t>
    </dgm:pt>
    <dgm:pt modelId="{88A30A51-ADE3-462D-BBCA-13F5137AF519}" type="parTrans" cxnId="{7AC43209-266C-49DB-AC07-C7DAE443866A}">
      <dgm:prSet/>
      <dgm:spPr/>
      <dgm:t>
        <a:bodyPr/>
        <a:lstStyle/>
        <a:p>
          <a:endParaRPr lang="en-US"/>
        </a:p>
      </dgm:t>
    </dgm:pt>
    <dgm:pt modelId="{EEEF324D-8E8D-4265-BA98-FCE1DE6239A8}" type="sibTrans" cxnId="{7AC43209-266C-49DB-AC07-C7DAE443866A}">
      <dgm:prSet/>
      <dgm:spPr/>
      <dgm:t>
        <a:bodyPr/>
        <a:lstStyle/>
        <a:p>
          <a:endParaRPr lang="en-US"/>
        </a:p>
      </dgm:t>
    </dgm:pt>
    <dgm:pt modelId="{5EADD84B-51EA-4D95-B9E8-F9ADCBC47A4C}" type="pres">
      <dgm:prSet presAssocID="{6CDC0C47-F361-4ACD-945E-FEEBDAD32D46}" presName="Name0" presStyleCnt="0">
        <dgm:presLayoutVars>
          <dgm:dir/>
          <dgm:resizeHandles val="exact"/>
        </dgm:presLayoutVars>
      </dgm:prSet>
      <dgm:spPr/>
    </dgm:pt>
    <dgm:pt modelId="{2DD961B6-E00A-4DA9-89FD-01F257E373C8}" type="pres">
      <dgm:prSet presAssocID="{6CDC0C47-F361-4ACD-945E-FEEBDAD32D46}" presName="fgShape" presStyleLbl="fgShp" presStyleIdx="0" presStyleCnt="1"/>
      <dgm:spPr/>
    </dgm:pt>
    <dgm:pt modelId="{985B48FA-482E-4BD7-B863-68892EF2DBFA}" type="pres">
      <dgm:prSet presAssocID="{6CDC0C47-F361-4ACD-945E-FEEBDAD32D46}" presName="linComp" presStyleCnt="0"/>
      <dgm:spPr/>
    </dgm:pt>
    <dgm:pt modelId="{CDF03E37-43FB-4291-A483-4055861F0C19}" type="pres">
      <dgm:prSet presAssocID="{92944C6E-065A-4CDE-AF19-3BE239D4461E}" presName="compNode" presStyleCnt="0"/>
      <dgm:spPr/>
    </dgm:pt>
    <dgm:pt modelId="{03C880D1-423E-4C9E-A606-8897CC59C5A9}" type="pres">
      <dgm:prSet presAssocID="{92944C6E-065A-4CDE-AF19-3BE239D4461E}" presName="bkgdShape" presStyleLbl="node1" presStyleIdx="0" presStyleCnt="1"/>
      <dgm:spPr/>
    </dgm:pt>
    <dgm:pt modelId="{E491E887-B38E-4A26-B084-F9C3C84B50F7}" type="pres">
      <dgm:prSet presAssocID="{92944C6E-065A-4CDE-AF19-3BE239D4461E}" presName="nodeTx" presStyleLbl="node1" presStyleIdx="0" presStyleCnt="1">
        <dgm:presLayoutVars>
          <dgm:bulletEnabled val="1"/>
        </dgm:presLayoutVars>
      </dgm:prSet>
      <dgm:spPr/>
    </dgm:pt>
    <dgm:pt modelId="{D1A2F8D5-84C7-4C20-958B-EC2313DA058D}" type="pres">
      <dgm:prSet presAssocID="{92944C6E-065A-4CDE-AF19-3BE239D4461E}" presName="invisiNode" presStyleLbl="node1" presStyleIdx="0" presStyleCnt="1"/>
      <dgm:spPr/>
    </dgm:pt>
    <dgm:pt modelId="{FEB7C6FD-B937-4FDC-8C26-07787AE3BC33}" type="pres">
      <dgm:prSet presAssocID="{92944C6E-065A-4CDE-AF19-3BE239D4461E}" presName="imagNode" presStyleLbl="fgImgPlace1" presStyleIdx="0" presStyleCnt="1"/>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1000" r="-21000"/>
          </a:stretch>
        </a:blipFill>
      </dgm:spPr>
    </dgm:pt>
  </dgm:ptLst>
  <dgm:cxnLst>
    <dgm:cxn modelId="{A1CF7301-C267-40B3-98AD-D28C8992AC59}" type="presOf" srcId="{6CDC0C47-F361-4ACD-945E-FEEBDAD32D46}" destId="{5EADD84B-51EA-4D95-B9E8-F9ADCBC47A4C}" srcOrd="0" destOrd="0" presId="urn:microsoft.com/office/officeart/2005/8/layout/hList7"/>
    <dgm:cxn modelId="{44ACF318-C3EA-4D6A-A099-F95EC4A3A2DE}" type="presOf" srcId="{92944C6E-065A-4CDE-AF19-3BE239D4461E}" destId="{E491E887-B38E-4A26-B084-F9C3C84B50F7}" srcOrd="1" destOrd="0" presId="urn:microsoft.com/office/officeart/2005/8/layout/hList7"/>
    <dgm:cxn modelId="{7AC43209-266C-49DB-AC07-C7DAE443866A}" srcId="{6CDC0C47-F361-4ACD-945E-FEEBDAD32D46}" destId="{92944C6E-065A-4CDE-AF19-3BE239D4461E}" srcOrd="0" destOrd="0" parTransId="{88A30A51-ADE3-462D-BBCA-13F5137AF519}" sibTransId="{EEEF324D-8E8D-4265-BA98-FCE1DE6239A8}"/>
    <dgm:cxn modelId="{B0F48208-73FC-4201-86C4-DD82564AEA3E}" type="presOf" srcId="{92944C6E-065A-4CDE-AF19-3BE239D4461E}" destId="{03C880D1-423E-4C9E-A606-8897CC59C5A9}" srcOrd="0" destOrd="0" presId="urn:microsoft.com/office/officeart/2005/8/layout/hList7"/>
    <dgm:cxn modelId="{DAF3998B-2B96-4F54-ABF3-147D6BB8C99A}" type="presParOf" srcId="{5EADD84B-51EA-4D95-B9E8-F9ADCBC47A4C}" destId="{2DD961B6-E00A-4DA9-89FD-01F257E373C8}" srcOrd="0" destOrd="0" presId="urn:microsoft.com/office/officeart/2005/8/layout/hList7"/>
    <dgm:cxn modelId="{81FDBC37-9392-4820-9482-04B560A2E6DA}" type="presParOf" srcId="{5EADD84B-51EA-4D95-B9E8-F9ADCBC47A4C}" destId="{985B48FA-482E-4BD7-B863-68892EF2DBFA}" srcOrd="1" destOrd="0" presId="urn:microsoft.com/office/officeart/2005/8/layout/hList7"/>
    <dgm:cxn modelId="{3B5D848F-8526-42D2-A914-94314D876D91}" type="presParOf" srcId="{985B48FA-482E-4BD7-B863-68892EF2DBFA}" destId="{CDF03E37-43FB-4291-A483-4055861F0C19}" srcOrd="0" destOrd="0" presId="urn:microsoft.com/office/officeart/2005/8/layout/hList7"/>
    <dgm:cxn modelId="{9451FDD6-30F2-417B-815B-E4C656C305DE}" type="presParOf" srcId="{CDF03E37-43FB-4291-A483-4055861F0C19}" destId="{03C880D1-423E-4C9E-A606-8897CC59C5A9}" srcOrd="0" destOrd="0" presId="urn:microsoft.com/office/officeart/2005/8/layout/hList7"/>
    <dgm:cxn modelId="{429D4185-12C5-4EA2-A88B-3FCE603AF52C}" type="presParOf" srcId="{CDF03E37-43FB-4291-A483-4055861F0C19}" destId="{E491E887-B38E-4A26-B084-F9C3C84B50F7}" srcOrd="1" destOrd="0" presId="urn:microsoft.com/office/officeart/2005/8/layout/hList7"/>
    <dgm:cxn modelId="{178C3202-D7A9-4C52-9E50-30F545F2A87A}" type="presParOf" srcId="{CDF03E37-43FB-4291-A483-4055861F0C19}" destId="{D1A2F8D5-84C7-4C20-958B-EC2313DA058D}" srcOrd="2" destOrd="0" presId="urn:microsoft.com/office/officeart/2005/8/layout/hList7"/>
    <dgm:cxn modelId="{59C76B5B-EC94-4383-AB41-5B175BF1B776}" type="presParOf" srcId="{CDF03E37-43FB-4291-A483-4055861F0C19}" destId="{FEB7C6FD-B937-4FDC-8C26-07787AE3BC33}"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880D1-423E-4C9E-A606-8897CC59C5A9}">
      <dsp:nvSpPr>
        <dsp:cNvPr id="0" name=""/>
        <dsp:cNvSpPr/>
      </dsp:nvSpPr>
      <dsp:spPr>
        <a:xfrm>
          <a:off x="0" y="0"/>
          <a:ext cx="8229600" cy="1143000"/>
        </a:xfrm>
        <a:prstGeom prst="roundRect">
          <a:avLst>
            <a:gd name="adj" fmla="val 10000"/>
          </a:avLst>
        </a:prstGeom>
        <a:solidFill>
          <a:schemeClr val="accent1">
            <a:hueOff val="0"/>
            <a:satOff val="0"/>
            <a:lumOff val="0"/>
            <a:alphaOff val="0"/>
          </a:scheme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GB" sz="1500" kern="1200" smtClean="0"/>
            <a:t>MARKETING COMMUNICATION MIX</a:t>
          </a:r>
          <a:endParaRPr lang="en-US" sz="1500" kern="1200"/>
        </a:p>
      </dsp:txBody>
      <dsp:txXfrm>
        <a:off x="0" y="457200"/>
        <a:ext cx="8229600" cy="457200"/>
      </dsp:txXfrm>
    </dsp:sp>
    <dsp:sp modelId="{FEB7C6FD-B937-4FDC-8C26-07787AE3BC33}">
      <dsp:nvSpPr>
        <dsp:cNvPr id="0" name=""/>
        <dsp:cNvSpPr/>
      </dsp:nvSpPr>
      <dsp:spPr>
        <a:xfrm>
          <a:off x="3924490" y="68580"/>
          <a:ext cx="380619" cy="380619"/>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1000" r="-21000"/>
          </a:stretch>
        </a:blip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D961B6-E00A-4DA9-89FD-01F257E373C8}">
      <dsp:nvSpPr>
        <dsp:cNvPr id="0" name=""/>
        <dsp:cNvSpPr/>
      </dsp:nvSpPr>
      <dsp:spPr>
        <a:xfrm>
          <a:off x="329183" y="914400"/>
          <a:ext cx="7571232" cy="171450"/>
        </a:xfrm>
        <a:prstGeom prst="leftRightArrow">
          <a:avLst/>
        </a:prstGeom>
        <a:solidFill>
          <a:schemeClr val="accent1">
            <a:tint val="60000"/>
            <a:hueOff val="0"/>
            <a:satOff val="0"/>
            <a:lumOff val="0"/>
            <a:alphaOff val="0"/>
          </a:scheme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ro-RO" smtClean="0"/>
              <a:t>Clic pentru editare stil titlu</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smtClean="0"/>
              <a:t>Clic pentru a edita stilul de subtitlu</a:t>
            </a:r>
            <a:endParaRPr lang="en-US" dirty="0"/>
          </a:p>
        </p:txBody>
      </p:sp>
      <p:sp>
        <p:nvSpPr>
          <p:cNvPr id="7" name="Date Placeholder 6"/>
          <p:cNvSpPr>
            <a:spLocks noGrp="1"/>
          </p:cNvSpPr>
          <p:nvPr>
            <p:ph type="dt" sz="half" idx="10"/>
          </p:nvPr>
        </p:nvSpPr>
        <p:spPr/>
        <p:txBody>
          <a:bodyPr/>
          <a:lstStyle/>
          <a:p>
            <a:fld id="{C858F108-FFF7-4095-9F77-7C774094E3BC}" type="datetimeFigureOut">
              <a:rPr lang="en-US" smtClean="0"/>
              <a:t>6/17/2019</a:t>
            </a:fld>
            <a:endParaRPr lang="en-US"/>
          </a:p>
        </p:txBody>
      </p:sp>
      <p:sp>
        <p:nvSpPr>
          <p:cNvPr id="8" name="Slide Number Placeholder 7"/>
          <p:cNvSpPr>
            <a:spLocks noGrp="1"/>
          </p:cNvSpPr>
          <p:nvPr>
            <p:ph type="sldNum" sz="quarter" idx="11"/>
          </p:nvPr>
        </p:nvSpPr>
        <p:spPr/>
        <p:txBody>
          <a:bodyPr/>
          <a:lstStyle/>
          <a:p>
            <a:fld id="{AF62FFDC-5CD4-44AC-A055-FCB217A7E733}"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smtClean="0"/>
              <a:t>Clic pentru editare stil titlu</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smtClean="0"/>
          </a:p>
        </p:txBody>
      </p:sp>
      <p:sp>
        <p:nvSpPr>
          <p:cNvPr id="4" name="Date Placeholder 3"/>
          <p:cNvSpPr>
            <a:spLocks noGrp="1"/>
          </p:cNvSpPr>
          <p:nvPr>
            <p:ph type="dt" sz="half" idx="10"/>
          </p:nvPr>
        </p:nvSpPr>
        <p:spPr/>
        <p:txBody>
          <a:bodyPr/>
          <a:lstStyle/>
          <a:p>
            <a:fld id="{C858F108-FFF7-4095-9F77-7C774094E3BC}" type="datetimeFigureOut">
              <a:rPr lang="en-US" smtClean="0"/>
              <a:t>6/17/2019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FFDC-5CD4-44AC-A055-FCB217A7E733}"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ro-RO" smtClean="0"/>
              <a:t>Clic pentru editare stil titlu</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smtClean="0"/>
              <a:t>Clic pentru editare stiluri text Coordonator</a:t>
            </a:r>
          </a:p>
        </p:txBody>
      </p:sp>
      <p:sp>
        <p:nvSpPr>
          <p:cNvPr id="4" name="Date Placeholder 3"/>
          <p:cNvSpPr>
            <a:spLocks noGrp="1"/>
          </p:cNvSpPr>
          <p:nvPr>
            <p:ph type="dt" sz="half" idx="10"/>
          </p:nvPr>
        </p:nvSpPr>
        <p:spPr/>
        <p:txBody>
          <a:bodyPr/>
          <a:lstStyle/>
          <a:p>
            <a:fld id="{C858F108-FFF7-4095-9F77-7C774094E3BC}" type="datetimeFigureOut">
              <a:rPr lang="en-US" smtClean="0"/>
              <a:t>6/17/2019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FFDC-5CD4-44AC-A055-FCB217A7E733}" type="slidenum">
              <a:rPr lang="en-US" smtClean="0"/>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smtClean="0"/>
              <a:t>Clic pentru editare stil titlu</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smtClean="0"/>
          </a:p>
        </p:txBody>
      </p:sp>
      <p:sp>
        <p:nvSpPr>
          <p:cNvPr id="5" name="Date Placeholder 4"/>
          <p:cNvSpPr>
            <a:spLocks noGrp="1"/>
          </p:cNvSpPr>
          <p:nvPr>
            <p:ph type="dt" sz="half" idx="10"/>
          </p:nvPr>
        </p:nvSpPr>
        <p:spPr/>
        <p:txBody>
          <a:bodyPr/>
          <a:lstStyle/>
          <a:p>
            <a:fld id="{C858F108-FFF7-4095-9F77-7C774094E3BC}" type="datetimeFigureOut">
              <a:rPr lang="en-US" smtClean="0"/>
              <a:t>6/17/2019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62FFDC-5CD4-44AC-A055-FCB217A7E733}" type="slidenum">
              <a:rPr lang="en-US" smtClean="0"/>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smtClean="0"/>
              <a:t>Clic pentru editare stil titlu</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Clic pentru editare stiluri text Coordonator</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Clic pentru editare stiluri text Coordonator</a:t>
            </a:r>
          </a:p>
        </p:txBody>
      </p:sp>
      <p:sp>
        <p:nvSpPr>
          <p:cNvPr id="7" name="Date Placeholder 6"/>
          <p:cNvSpPr>
            <a:spLocks noGrp="1"/>
          </p:cNvSpPr>
          <p:nvPr>
            <p:ph type="dt" sz="half" idx="10"/>
          </p:nvPr>
        </p:nvSpPr>
        <p:spPr/>
        <p:txBody>
          <a:bodyPr/>
          <a:lstStyle/>
          <a:p>
            <a:fld id="{C858F108-FFF7-4095-9F77-7C774094E3BC}" type="datetimeFigureOut">
              <a:rPr lang="en-US" smtClean="0"/>
              <a:t>6/17/2019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F62FFDC-5CD4-44AC-A055-FCB217A7E733}" type="slidenum">
              <a:rPr lang="en-US" smtClean="0"/>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smtClean="0"/>
              <a:t>Clic pentru editare stil titlu</a:t>
            </a:r>
            <a:endParaRPr lang="en-US" dirty="0"/>
          </a:p>
        </p:txBody>
      </p:sp>
      <p:sp>
        <p:nvSpPr>
          <p:cNvPr id="3" name="Date Placeholder 2"/>
          <p:cNvSpPr>
            <a:spLocks noGrp="1"/>
          </p:cNvSpPr>
          <p:nvPr>
            <p:ph type="dt" sz="half" idx="10"/>
          </p:nvPr>
        </p:nvSpPr>
        <p:spPr/>
        <p:txBody>
          <a:bodyPr/>
          <a:lstStyle/>
          <a:p>
            <a:fld id="{C858F108-FFF7-4095-9F77-7C774094E3BC}" type="datetimeFigureOut">
              <a:rPr lang="en-US" smtClean="0"/>
              <a:t>6/17/2019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F62FFDC-5CD4-44AC-A055-FCB217A7E733}"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58F108-FFF7-4095-9F77-7C774094E3BC}" type="datetimeFigureOut">
              <a:rPr lang="en-US" smtClean="0"/>
              <a:t>6/17/2019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F62FFDC-5CD4-44AC-A055-FCB217A7E733}"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ro-RO" smtClean="0"/>
              <a:t>Clic pentru editare stil titlu</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Clic pentru editare stiluri text Coordonator</a:t>
            </a:r>
          </a:p>
        </p:txBody>
      </p:sp>
      <p:sp>
        <p:nvSpPr>
          <p:cNvPr id="5" name="Date Placeholder 4"/>
          <p:cNvSpPr>
            <a:spLocks noGrp="1"/>
          </p:cNvSpPr>
          <p:nvPr>
            <p:ph type="dt" sz="half" idx="10"/>
          </p:nvPr>
        </p:nvSpPr>
        <p:spPr/>
        <p:txBody>
          <a:bodyPr/>
          <a:lstStyle/>
          <a:p>
            <a:fld id="{C858F108-FFF7-4095-9F77-7C774094E3BC}" type="datetimeFigureOut">
              <a:rPr lang="en-US" smtClean="0"/>
              <a:t>6/17/2019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62FFDC-5CD4-44AC-A055-FCB217A7E733}"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ro-RO" smtClean="0"/>
              <a:t>Clic pentru editare stil titlu</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smtClean="0"/>
              <a:t>Faceți clic pe pictogramă pentru a adăuga o imagine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Clic pentru editare stiluri text Coordonator</a:t>
            </a:r>
          </a:p>
        </p:txBody>
      </p:sp>
      <p:sp>
        <p:nvSpPr>
          <p:cNvPr id="5" name="Date Placeholder 4"/>
          <p:cNvSpPr>
            <a:spLocks noGrp="1"/>
          </p:cNvSpPr>
          <p:nvPr>
            <p:ph type="dt" sz="half" idx="10"/>
          </p:nvPr>
        </p:nvSpPr>
        <p:spPr/>
        <p:txBody>
          <a:bodyPr/>
          <a:lstStyle/>
          <a:p>
            <a:fld id="{C858F108-FFF7-4095-9F77-7C774094E3BC}" type="datetimeFigureOut">
              <a:rPr lang="en-US" smtClean="0"/>
              <a:t>6/17/2019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62FFDC-5CD4-44AC-A055-FCB217A7E733}"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smtClean="0"/>
              <a:t>Clic pentru editare stil titlu</a:t>
            </a:r>
            <a:endParaRPr lang="en-US" dirty="0"/>
          </a:p>
        </p:txBody>
      </p:sp>
      <p:sp>
        <p:nvSpPr>
          <p:cNvPr id="3" name="Vertical Text Placeholder 2"/>
          <p:cNvSpPr>
            <a:spLocks noGrp="1"/>
          </p:cNvSpPr>
          <p:nvPr>
            <p:ph type="body" orient="vert" idx="1"/>
          </p:nvPr>
        </p:nvSpPr>
        <p:spPr/>
        <p:txBody>
          <a:bodyPr vert="eaVert"/>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
        <p:nvSpPr>
          <p:cNvPr id="4" name="Date Placeholder 3"/>
          <p:cNvSpPr>
            <a:spLocks noGrp="1"/>
          </p:cNvSpPr>
          <p:nvPr>
            <p:ph type="dt" sz="half" idx="10"/>
          </p:nvPr>
        </p:nvSpPr>
        <p:spPr/>
        <p:txBody>
          <a:bodyPr/>
          <a:lstStyle/>
          <a:p>
            <a:fld id="{C858F108-FFF7-4095-9F77-7C774094E3BC}" type="datetimeFigureOut">
              <a:rPr lang="en-US" smtClean="0"/>
              <a:t>6/17/2019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FFDC-5CD4-44AC-A055-FCB217A7E733}"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ro-RO" smtClean="0"/>
              <a:t>Clic pentru editare stil titlu</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
        <p:nvSpPr>
          <p:cNvPr id="4" name="Date Placeholder 3"/>
          <p:cNvSpPr>
            <a:spLocks noGrp="1"/>
          </p:cNvSpPr>
          <p:nvPr>
            <p:ph type="dt" sz="half" idx="10"/>
          </p:nvPr>
        </p:nvSpPr>
        <p:spPr/>
        <p:txBody>
          <a:bodyPr/>
          <a:lstStyle/>
          <a:p>
            <a:fld id="{C858F108-FFF7-4095-9F77-7C774094E3BC}" type="datetimeFigureOut">
              <a:rPr lang="en-US" smtClean="0"/>
              <a:t>6/17/2019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FFDC-5CD4-44AC-A055-FCB217A7E733}"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ro-RO" smtClean="0"/>
              <a:t>Clic pentru editare stil titlu</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C858F108-FFF7-4095-9F77-7C774094E3BC}" type="datetimeFigureOut">
              <a:rPr lang="en-US" smtClean="0"/>
              <a:t>6/17/2019</a:t>
            </a:fld>
            <a:endParaRPr lang="en-US"/>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AF62FFDC-5CD4-44AC-A055-FCB217A7E733}" type="slidenum">
              <a:rPr lang="en-US" smtClean="0"/>
              <a:t>‹#›</a:t>
            </a:fld>
            <a:endParaRPr lang="en-US"/>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Lst>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researchgate.net/publication/313370328_Applying_the_BCG_Matrix_to_Analyze_Egypt's_Tourism_Competitiveness_Positio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ctrTitle"/>
          </p:nvPr>
        </p:nvSpPr>
        <p:spPr>
          <a:xfrm>
            <a:off x="1" y="0"/>
            <a:ext cx="9130144" cy="1143000"/>
          </a:xfrm>
          <a:solidFill>
            <a:schemeClr val="accent1">
              <a:lumMod val="60000"/>
              <a:lumOff val="40000"/>
            </a:schemeClr>
          </a:solidFill>
          <a:ln>
            <a:solidFill>
              <a:schemeClr val="bg2">
                <a:lumMod val="10000"/>
              </a:schemeClr>
            </a:solidFill>
          </a:ln>
          <a:effectLst>
            <a:innerShdw blurRad="63500" dist="50800" dir="16200000">
              <a:prstClr val="black">
                <a:alpha val="50000"/>
              </a:prstClr>
            </a:innerShdw>
          </a:effectLst>
        </p:spPr>
        <p:txBody>
          <a:bodyPr>
            <a:normAutofit/>
          </a:bodyPr>
          <a:lstStyle/>
          <a:p>
            <a:r>
              <a:rPr lang="en-US" sz="3600" dirty="0" smtClean="0">
                <a:latin typeface="Arial" pitchFamily="34" charset="0"/>
                <a:cs typeface="Arial" pitchFamily="34" charset="0"/>
              </a:rPr>
              <a:t>MARKETING ENVIRONMENTAL AUDIT</a:t>
            </a:r>
            <a:endParaRPr lang="en-US" sz="3600" dirty="0">
              <a:latin typeface="Arial" pitchFamily="34" charset="0"/>
              <a:cs typeface="Arial" pitchFamily="34" charset="0"/>
            </a:endParaRPr>
          </a:p>
        </p:txBody>
      </p:sp>
      <p:sp>
        <p:nvSpPr>
          <p:cNvPr id="3" name="Subtitlu 2"/>
          <p:cNvSpPr>
            <a:spLocks noGrp="1"/>
          </p:cNvSpPr>
          <p:nvPr>
            <p:ph type="subTitle" idx="1"/>
          </p:nvPr>
        </p:nvSpPr>
        <p:spPr>
          <a:xfrm>
            <a:off x="1371600" y="1524000"/>
            <a:ext cx="6400800" cy="1295400"/>
          </a:xfrm>
        </p:spPr>
        <p:txBody>
          <a:bodyPr>
            <a:noAutofit/>
          </a:bodyPr>
          <a:lstStyle/>
          <a:p>
            <a:r>
              <a:rPr lang="en-US" sz="1800" dirty="0" err="1" smtClean="0">
                <a:solidFill>
                  <a:schemeClr val="tx2">
                    <a:lumMod val="60000"/>
                    <a:lumOff val="40000"/>
                  </a:schemeClr>
                </a:solidFill>
              </a:rPr>
              <a:t>Title:”DUFFEL</a:t>
            </a:r>
            <a:r>
              <a:rPr lang="en-US" sz="1800" dirty="0" smtClean="0">
                <a:solidFill>
                  <a:schemeClr val="tx2">
                    <a:lumMod val="60000"/>
                    <a:lumOff val="40000"/>
                  </a:schemeClr>
                </a:solidFill>
              </a:rPr>
              <a:t> TRAVEL”</a:t>
            </a:r>
          </a:p>
          <a:p>
            <a:r>
              <a:rPr lang="en-US" sz="1800" dirty="0" smtClean="0">
                <a:solidFill>
                  <a:schemeClr val="tx2">
                    <a:lumMod val="60000"/>
                    <a:lumOff val="40000"/>
                  </a:schemeClr>
                </a:solidFill>
              </a:rPr>
              <a:t>Student </a:t>
            </a:r>
            <a:r>
              <a:rPr lang="en-US" sz="1800" dirty="0" err="1" smtClean="0">
                <a:solidFill>
                  <a:schemeClr val="tx2">
                    <a:lumMod val="60000"/>
                    <a:lumOff val="40000"/>
                  </a:schemeClr>
                </a:solidFill>
              </a:rPr>
              <a:t>Name:Adelina</a:t>
            </a:r>
            <a:r>
              <a:rPr lang="en-US" sz="1800" dirty="0" smtClean="0">
                <a:solidFill>
                  <a:schemeClr val="tx2">
                    <a:lumMod val="60000"/>
                    <a:lumOff val="40000"/>
                  </a:schemeClr>
                </a:solidFill>
              </a:rPr>
              <a:t> </a:t>
            </a:r>
            <a:r>
              <a:rPr lang="en-US" sz="1800" dirty="0" err="1" smtClean="0">
                <a:solidFill>
                  <a:schemeClr val="tx2">
                    <a:lumMod val="60000"/>
                    <a:lumOff val="40000"/>
                  </a:schemeClr>
                </a:solidFill>
              </a:rPr>
              <a:t>Gusa</a:t>
            </a:r>
            <a:r>
              <a:rPr lang="en-US" sz="1800" dirty="0" smtClean="0">
                <a:solidFill>
                  <a:schemeClr val="tx2">
                    <a:lumMod val="60000"/>
                    <a:lumOff val="40000"/>
                  </a:schemeClr>
                </a:solidFill>
              </a:rPr>
              <a:t> </a:t>
            </a:r>
            <a:r>
              <a:rPr lang="en-US" sz="1800" dirty="0" smtClean="0">
                <a:solidFill>
                  <a:schemeClr val="tx2">
                    <a:lumMod val="75000"/>
                  </a:schemeClr>
                </a:solidFill>
              </a:rPr>
              <a:t>1816286</a:t>
            </a:r>
          </a:p>
          <a:p>
            <a:r>
              <a:rPr lang="en-US" sz="1800" dirty="0" smtClean="0">
                <a:solidFill>
                  <a:schemeClr val="tx2">
                    <a:lumMod val="60000"/>
                    <a:lumOff val="40000"/>
                  </a:schemeClr>
                </a:solidFill>
              </a:rPr>
              <a:t>Student </a:t>
            </a:r>
            <a:r>
              <a:rPr lang="en-US" sz="1800" dirty="0" err="1" smtClean="0">
                <a:solidFill>
                  <a:schemeClr val="tx2">
                    <a:lumMod val="60000"/>
                    <a:lumOff val="40000"/>
                  </a:schemeClr>
                </a:solidFill>
              </a:rPr>
              <a:t>Name:Buna</a:t>
            </a:r>
            <a:r>
              <a:rPr lang="en-US" sz="1800" dirty="0" smtClean="0">
                <a:solidFill>
                  <a:schemeClr val="tx2">
                    <a:lumMod val="60000"/>
                    <a:lumOff val="40000"/>
                  </a:schemeClr>
                </a:solidFill>
              </a:rPr>
              <a:t> Angela </a:t>
            </a:r>
            <a:r>
              <a:rPr lang="en-US" sz="1800" dirty="0" smtClean="0">
                <a:solidFill>
                  <a:schemeClr val="tx2">
                    <a:lumMod val="75000"/>
                  </a:schemeClr>
                </a:solidFill>
              </a:rPr>
              <a:t>1816298</a:t>
            </a:r>
          </a:p>
          <a:p>
            <a:r>
              <a:rPr lang="en-US" sz="1800" dirty="0" smtClean="0">
                <a:solidFill>
                  <a:schemeClr val="tx2">
                    <a:lumMod val="60000"/>
                    <a:lumOff val="40000"/>
                  </a:schemeClr>
                </a:solidFill>
              </a:rPr>
              <a:t>Student </a:t>
            </a:r>
            <a:r>
              <a:rPr lang="en-US" sz="1800" dirty="0" err="1" smtClean="0">
                <a:solidFill>
                  <a:schemeClr val="tx2">
                    <a:lumMod val="60000"/>
                    <a:lumOff val="40000"/>
                  </a:schemeClr>
                </a:solidFill>
              </a:rPr>
              <a:t>Name:Daniel</a:t>
            </a:r>
            <a:r>
              <a:rPr lang="en-US" sz="1800" dirty="0" smtClean="0">
                <a:solidFill>
                  <a:schemeClr val="tx2">
                    <a:lumMod val="60000"/>
                    <a:lumOff val="40000"/>
                  </a:schemeClr>
                </a:solidFill>
              </a:rPr>
              <a:t> </a:t>
            </a:r>
            <a:r>
              <a:rPr lang="en-US" sz="1800" dirty="0" err="1" smtClean="0">
                <a:solidFill>
                  <a:schemeClr val="tx2">
                    <a:lumMod val="60000"/>
                    <a:lumOff val="40000"/>
                  </a:schemeClr>
                </a:solidFill>
              </a:rPr>
              <a:t>Dogaru</a:t>
            </a:r>
            <a:r>
              <a:rPr lang="en-US" sz="1800" dirty="0" smtClean="0">
                <a:solidFill>
                  <a:schemeClr val="tx2">
                    <a:lumMod val="60000"/>
                    <a:lumOff val="40000"/>
                  </a:schemeClr>
                </a:solidFill>
              </a:rPr>
              <a:t> </a:t>
            </a:r>
            <a:r>
              <a:rPr lang="en-US" sz="1800" dirty="0" smtClean="0">
                <a:solidFill>
                  <a:schemeClr val="tx2">
                    <a:lumMod val="75000"/>
                  </a:schemeClr>
                </a:solidFill>
              </a:rPr>
              <a:t>1816284</a:t>
            </a:r>
          </a:p>
          <a:p>
            <a:r>
              <a:rPr lang="en-US" sz="1800" dirty="0" smtClean="0">
                <a:solidFill>
                  <a:schemeClr val="tx2">
                    <a:lumMod val="60000"/>
                    <a:lumOff val="40000"/>
                  </a:schemeClr>
                </a:solidFill>
              </a:rPr>
              <a:t>Student </a:t>
            </a:r>
            <a:r>
              <a:rPr lang="en-US" sz="1800" dirty="0" err="1" smtClean="0">
                <a:solidFill>
                  <a:schemeClr val="tx2">
                    <a:lumMod val="60000"/>
                    <a:lumOff val="40000"/>
                  </a:schemeClr>
                </a:solidFill>
              </a:rPr>
              <a:t>Name:Solomon</a:t>
            </a:r>
            <a:r>
              <a:rPr lang="en-US" sz="1800" smtClean="0">
                <a:solidFill>
                  <a:schemeClr val="tx2">
                    <a:lumMod val="60000"/>
                    <a:lumOff val="40000"/>
                  </a:schemeClr>
                </a:solidFill>
              </a:rPr>
              <a:t> Anitoaiei</a:t>
            </a:r>
            <a:r>
              <a:rPr lang="en-US" sz="1800" smtClean="0">
                <a:solidFill>
                  <a:schemeClr val="tx1">
                    <a:lumMod val="75000"/>
                    <a:lumOff val="25000"/>
                  </a:schemeClr>
                </a:solidFill>
              </a:rPr>
              <a:t>1815464</a:t>
            </a:r>
            <a:endParaRPr lang="en-US" sz="1800" dirty="0" smtClean="0">
              <a:solidFill>
                <a:schemeClr val="tx1">
                  <a:lumMod val="75000"/>
                  <a:lumOff val="25000"/>
                </a:schemeClr>
              </a:solidFill>
            </a:endParaRPr>
          </a:p>
          <a:p>
            <a:r>
              <a:rPr lang="en-US" sz="1800" dirty="0" smtClean="0">
                <a:solidFill>
                  <a:schemeClr val="tx2">
                    <a:lumMod val="60000"/>
                    <a:lumOff val="40000"/>
                  </a:schemeClr>
                </a:solidFill>
              </a:rPr>
              <a:t>Lecture s Name:</a:t>
            </a:r>
            <a:r>
              <a:rPr lang="en-GB" sz="1800" dirty="0" err="1"/>
              <a:t>Jahanzeeb</a:t>
            </a:r>
            <a:r>
              <a:rPr lang="en-GB" sz="1800" dirty="0"/>
              <a:t> </a:t>
            </a:r>
            <a:r>
              <a:rPr lang="en-GB" sz="1800" dirty="0" err="1"/>
              <a:t>Qurashi</a:t>
            </a:r>
            <a:endParaRPr lang="en-US" sz="1800" dirty="0"/>
          </a:p>
          <a:p>
            <a:endParaRPr lang="en-US" sz="1800" dirty="0" smtClean="0">
              <a:solidFill>
                <a:schemeClr val="tx2">
                  <a:lumMod val="60000"/>
                  <a:lumOff val="40000"/>
                </a:schemeClr>
              </a:solidFill>
            </a:endParaRPr>
          </a:p>
          <a:p>
            <a:endParaRPr lang="en-US" sz="2400" dirty="0" smtClean="0">
              <a:solidFill>
                <a:schemeClr val="tx2">
                  <a:lumMod val="60000"/>
                  <a:lumOff val="40000"/>
                </a:schemeClr>
              </a:solidFill>
            </a:endParaRPr>
          </a:p>
        </p:txBody>
      </p:sp>
      <p:pic>
        <p:nvPicPr>
          <p:cNvPr id="4" name="Imagin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 y="3886200"/>
            <a:ext cx="7010400" cy="2895600"/>
          </a:xfrm>
          <a:prstGeom prst="rect">
            <a:avLst/>
          </a:prstGeom>
          <a:ln>
            <a:noFill/>
          </a:ln>
          <a:effectLst>
            <a:softEdge rad="112500"/>
          </a:effectLst>
        </p:spPr>
      </p:pic>
    </p:spTree>
    <p:extLst>
      <p:ext uri="{BB962C8B-B14F-4D97-AF65-F5344CB8AC3E}">
        <p14:creationId xmlns:p14="http://schemas.microsoft.com/office/powerpoint/2010/main" val="393743120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0" y="0"/>
            <a:ext cx="9144000" cy="1219200"/>
          </a:xfrm>
          <a:solidFill>
            <a:schemeClr val="tx2">
              <a:lumMod val="40000"/>
              <a:lumOff val="60000"/>
            </a:schemeClr>
          </a:solidFill>
          <a:ln>
            <a:solidFill>
              <a:schemeClr val="tx1">
                <a:lumMod val="85000"/>
                <a:lumOff val="15000"/>
              </a:schemeClr>
            </a:solidFill>
          </a:ln>
          <a:effectLst>
            <a:outerShdw blurRad="63500" sx="102000" sy="102000" algn="ctr" rotWithShape="0">
              <a:prstClr val="black">
                <a:alpha val="40000"/>
              </a:prstClr>
            </a:outerShdw>
          </a:effectLst>
        </p:spPr>
        <p:txBody>
          <a:bodyPr/>
          <a:lstStyle/>
          <a:p>
            <a:r>
              <a:rPr lang="en-US" dirty="0" smtClean="0"/>
              <a:t>CONTENT</a:t>
            </a:r>
            <a:endParaRPr lang="en-US" dirty="0"/>
          </a:p>
        </p:txBody>
      </p:sp>
      <p:sp>
        <p:nvSpPr>
          <p:cNvPr id="3" name="Substituent conținut 2"/>
          <p:cNvSpPr>
            <a:spLocks noGrp="1"/>
          </p:cNvSpPr>
          <p:nvPr>
            <p:ph idx="1"/>
          </p:nvPr>
        </p:nvSpPr>
        <p:spPr>
          <a:xfrm>
            <a:off x="381000" y="1828800"/>
            <a:ext cx="8229600" cy="4525963"/>
          </a:xfrm>
          <a:solidFill>
            <a:schemeClr val="accent1">
              <a:lumMod val="20000"/>
              <a:lumOff val="80000"/>
            </a:schemeClr>
          </a:solidFill>
          <a:effectLst>
            <a:glow rad="228600">
              <a:schemeClr val="accent4">
                <a:satMod val="175000"/>
                <a:alpha val="40000"/>
              </a:schemeClr>
            </a:glow>
            <a:innerShdw blurRad="114300">
              <a:prstClr val="black"/>
            </a:innerShdw>
          </a:effectLst>
        </p:spPr>
        <p:txBody>
          <a:bodyPr>
            <a:normAutofit fontScale="77500" lnSpcReduction="20000"/>
          </a:bodyPr>
          <a:lstStyle/>
          <a:p>
            <a:r>
              <a:rPr lang="en-GB" dirty="0" smtClean="0"/>
              <a:t>EXECUTIVE SUMMARY</a:t>
            </a:r>
            <a:endParaRPr lang="en-US" dirty="0"/>
          </a:p>
          <a:p>
            <a:r>
              <a:rPr lang="en-GB" dirty="0" smtClean="0"/>
              <a:t>BCG MATRIX</a:t>
            </a:r>
            <a:endParaRPr lang="en-US" dirty="0"/>
          </a:p>
          <a:p>
            <a:r>
              <a:rPr lang="en-GB" dirty="0" smtClean="0"/>
              <a:t>BUSINESS/COMPANY OVERVIEW</a:t>
            </a:r>
            <a:endParaRPr lang="en-US" dirty="0"/>
          </a:p>
          <a:p>
            <a:r>
              <a:rPr lang="en-GB" dirty="0" smtClean="0"/>
              <a:t>MICRO AND MACRO ENVIRONMENT</a:t>
            </a:r>
            <a:r>
              <a:rPr lang="en-GB" dirty="0"/>
              <a:t>	</a:t>
            </a:r>
            <a:endParaRPr lang="en-GB" dirty="0" smtClean="0"/>
          </a:p>
          <a:p>
            <a:r>
              <a:rPr lang="en-GB" dirty="0" smtClean="0"/>
              <a:t>SWOT ANALYSIS</a:t>
            </a:r>
          </a:p>
          <a:p>
            <a:r>
              <a:rPr lang="en-GB" dirty="0" smtClean="0"/>
              <a:t>PESTLE ANALYSIS</a:t>
            </a:r>
          </a:p>
          <a:p>
            <a:r>
              <a:rPr lang="en-GB" dirty="0" smtClean="0"/>
              <a:t>MARKET  SEGMENTATION</a:t>
            </a:r>
          </a:p>
          <a:p>
            <a:r>
              <a:rPr lang="en-GB" dirty="0" smtClean="0"/>
              <a:t>TARGET MARKET</a:t>
            </a:r>
          </a:p>
          <a:p>
            <a:r>
              <a:rPr lang="en-GB" dirty="0" smtClean="0"/>
              <a:t>MARKETING COMMUNICATION  MIX</a:t>
            </a:r>
          </a:p>
          <a:p>
            <a:r>
              <a:rPr lang="en-GB" dirty="0" smtClean="0"/>
              <a:t>CONCLUSION</a:t>
            </a:r>
          </a:p>
          <a:p>
            <a:r>
              <a:rPr lang="en-GB" dirty="0" smtClean="0"/>
              <a:t>REFERENCES</a:t>
            </a:r>
          </a:p>
          <a:p>
            <a:endParaRPr lang="en-US" dirty="0"/>
          </a:p>
          <a:p>
            <a:pPr marL="0" indent="0">
              <a:buNone/>
            </a:pPr>
            <a:r>
              <a:rPr lang="en-GB" dirty="0"/>
              <a:t>	</a:t>
            </a:r>
            <a:endParaRPr lang="en-US" dirty="0"/>
          </a:p>
          <a:p>
            <a:pPr marL="0" indent="0">
              <a:buNone/>
            </a:pPr>
            <a:endParaRPr lang="en-US" dirty="0"/>
          </a:p>
          <a:p>
            <a:pPr marL="0" indent="0">
              <a:buNone/>
            </a:pPr>
            <a:r>
              <a:rPr lang="en-GB" dirty="0"/>
              <a:t>	</a:t>
            </a:r>
            <a:endParaRPr lang="en-US" dirty="0"/>
          </a:p>
          <a:p>
            <a:pPr marL="0" indent="0">
              <a:buNone/>
            </a:pPr>
            <a:endParaRPr lang="en-US" dirty="0"/>
          </a:p>
        </p:txBody>
      </p:sp>
    </p:spTree>
    <p:extLst>
      <p:ext uri="{BB962C8B-B14F-4D97-AF65-F5344CB8AC3E}">
        <p14:creationId xmlns:p14="http://schemas.microsoft.com/office/powerpoint/2010/main" val="285707584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0" y="0"/>
            <a:ext cx="9144000" cy="1219200"/>
          </a:xfrm>
          <a:solidFill>
            <a:schemeClr val="tx2">
              <a:lumMod val="40000"/>
              <a:lumOff val="60000"/>
            </a:schemeClr>
          </a:solidFill>
          <a:ln>
            <a:solidFill>
              <a:schemeClr val="tx1">
                <a:lumMod val="85000"/>
                <a:lumOff val="15000"/>
              </a:schemeClr>
            </a:solidFill>
          </a:ln>
          <a:effectLst>
            <a:outerShdw blurRad="50800" dist="38100" dir="8100000" algn="tr" rotWithShape="0">
              <a:prstClr val="black">
                <a:alpha val="40000"/>
              </a:prstClr>
            </a:outerShdw>
          </a:effectLst>
        </p:spPr>
        <p:txBody>
          <a:bodyPr/>
          <a:lstStyle/>
          <a:p>
            <a:r>
              <a:rPr lang="en-US" dirty="0" smtClean="0"/>
              <a:t>EXECUTIVE SUMMARY</a:t>
            </a:r>
            <a:endParaRPr lang="en-US" dirty="0"/>
          </a:p>
        </p:txBody>
      </p:sp>
      <p:sp>
        <p:nvSpPr>
          <p:cNvPr id="3" name="Substituent conținut 2"/>
          <p:cNvSpPr>
            <a:spLocks noGrp="1"/>
          </p:cNvSpPr>
          <p:nvPr>
            <p:ph idx="1"/>
          </p:nvPr>
        </p:nvSpPr>
        <p:spPr/>
        <p:txBody>
          <a:bodyPr>
            <a:normAutofit/>
          </a:bodyPr>
          <a:lstStyle/>
          <a:p>
            <a:r>
              <a:rPr lang="en-US" sz="2800" dirty="0" smtClean="0"/>
              <a:t>This business is an attentive documented material for the presentation of the “DUFFEL TRAVEL” industry</a:t>
            </a:r>
          </a:p>
          <a:p>
            <a:endParaRPr lang="en-US" sz="2800" dirty="0" smtClean="0"/>
          </a:p>
          <a:p>
            <a:r>
              <a:rPr lang="en-GB" sz="2400" dirty="0"/>
              <a:t>The Duffel travel industry will use the differentiated marketing strategy as the company will target the different segments with different packages for travel(</a:t>
            </a:r>
            <a:r>
              <a:rPr lang="en-GB" sz="2400" dirty="0" err="1"/>
              <a:t>Speier</a:t>
            </a:r>
            <a:r>
              <a:rPr lang="en-GB" sz="2400" dirty="0"/>
              <a:t> and Sherman, 2017</a:t>
            </a:r>
            <a:r>
              <a:rPr lang="en-GB" sz="2800" dirty="0"/>
              <a:t>)..</a:t>
            </a:r>
            <a:endParaRPr lang="en-US" sz="2800" dirty="0"/>
          </a:p>
          <a:p>
            <a:endParaRPr lang="en-US" sz="2800" dirty="0"/>
          </a:p>
        </p:txBody>
      </p:sp>
    </p:spTree>
    <p:extLst>
      <p:ext uri="{BB962C8B-B14F-4D97-AF65-F5344CB8AC3E}">
        <p14:creationId xmlns:p14="http://schemas.microsoft.com/office/powerpoint/2010/main" val="186104720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en-GB" b="1" dirty="0" smtClean="0"/>
              <a:t/>
            </a:r>
            <a:br>
              <a:rPr lang="en-GB" b="1" dirty="0" smtClean="0"/>
            </a:br>
            <a:r>
              <a:rPr lang="en-US" dirty="0"/>
              <a:t/>
            </a:r>
            <a:br>
              <a:rPr lang="en-US" dirty="0"/>
            </a:br>
            <a:r>
              <a:rPr lang="en-US" dirty="0" smtClean="0"/>
              <a:t>BCG MATRIX</a:t>
            </a:r>
            <a:endParaRPr lang="en-US" dirty="0"/>
          </a:p>
        </p:txBody>
      </p:sp>
      <p:sp>
        <p:nvSpPr>
          <p:cNvPr id="3" name="Substituent conținut 2"/>
          <p:cNvSpPr>
            <a:spLocks noGrp="1"/>
          </p:cNvSpPr>
          <p:nvPr>
            <p:ph idx="1"/>
          </p:nvPr>
        </p:nvSpPr>
        <p:spPr/>
        <p:txBody>
          <a:bodyPr>
            <a:noAutofit/>
          </a:bodyPr>
          <a:lstStyle/>
          <a:p>
            <a:pPr marL="0" indent="0">
              <a:buNone/>
            </a:pPr>
            <a:endParaRPr lang="en-US" sz="1200" dirty="0">
              <a:latin typeface="Arial" pitchFamily="34" charset="0"/>
              <a:cs typeface="Arial" pitchFamily="34" charset="0"/>
            </a:endParaRPr>
          </a:p>
          <a:p>
            <a:r>
              <a:rPr lang="en-GB" sz="1200" dirty="0">
                <a:latin typeface="Arial" pitchFamily="34" charset="0"/>
                <a:cs typeface="Arial" pitchFamily="34" charset="0"/>
              </a:rPr>
              <a:t>	This is considered as strategic tool which help in </a:t>
            </a:r>
            <a:r>
              <a:rPr lang="en-GB" sz="1200" dirty="0" err="1">
                <a:latin typeface="Arial" pitchFamily="34" charset="0"/>
                <a:cs typeface="Arial" pitchFamily="34" charset="0"/>
              </a:rPr>
              <a:t>analyzing</a:t>
            </a:r>
            <a:r>
              <a:rPr lang="en-GB" sz="1200" dirty="0">
                <a:latin typeface="Arial" pitchFamily="34" charset="0"/>
                <a:cs typeface="Arial" pitchFamily="34" charset="0"/>
              </a:rPr>
              <a:t> strategic environmental condition of business unit.</a:t>
            </a:r>
            <a:endParaRPr lang="en-US" sz="1200" dirty="0">
              <a:latin typeface="Arial" pitchFamily="34" charset="0"/>
              <a:cs typeface="Arial" pitchFamily="34" charset="0"/>
            </a:endParaRPr>
          </a:p>
          <a:p>
            <a:r>
              <a:rPr lang="en-GB" sz="1200" dirty="0">
                <a:latin typeface="Arial" pitchFamily="34" charset="0"/>
                <a:cs typeface="Arial" pitchFamily="34" charset="0"/>
              </a:rPr>
              <a:t>Figure </a:t>
            </a:r>
            <a:r>
              <a:rPr lang="en-GB" sz="1200" i="1" dirty="0">
                <a:latin typeface="Arial" pitchFamily="34" charset="0"/>
                <a:cs typeface="Arial" pitchFamily="34" charset="0"/>
              </a:rPr>
              <a:t>1</a:t>
            </a:r>
            <a:r>
              <a:rPr lang="en-GB" sz="1200" dirty="0">
                <a:latin typeface="Arial" pitchFamily="34" charset="0"/>
                <a:cs typeface="Arial" pitchFamily="34" charset="0"/>
              </a:rPr>
              <a:t>: BCG matrix</a:t>
            </a:r>
            <a:endParaRPr lang="en-US" sz="1200" i="1" dirty="0">
              <a:latin typeface="Arial" pitchFamily="34" charset="0"/>
              <a:cs typeface="Arial" pitchFamily="34" charset="0"/>
            </a:endParaRPr>
          </a:p>
          <a:p>
            <a:r>
              <a:rPr lang="en-GB" sz="1200" dirty="0">
                <a:latin typeface="Arial" pitchFamily="34" charset="0"/>
                <a:cs typeface="Arial" pitchFamily="34" charset="0"/>
              </a:rPr>
              <a:t>(Source: </a:t>
            </a:r>
            <a:r>
              <a:rPr lang="en-GB" sz="1200" i="1" dirty="0">
                <a:latin typeface="Arial" pitchFamily="34" charset="0"/>
                <a:cs typeface="Arial" pitchFamily="34" charset="0"/>
              </a:rPr>
              <a:t>Applying the BCG Matrix to </a:t>
            </a:r>
            <a:r>
              <a:rPr lang="en-GB" sz="1200" i="1" dirty="0" err="1">
                <a:latin typeface="Arial" pitchFamily="34" charset="0"/>
                <a:cs typeface="Arial" pitchFamily="34" charset="0"/>
              </a:rPr>
              <a:t>Analyze</a:t>
            </a:r>
            <a:r>
              <a:rPr lang="en-GB" sz="1200" i="1" dirty="0">
                <a:latin typeface="Arial" pitchFamily="34" charset="0"/>
                <a:cs typeface="Arial" pitchFamily="34" charset="0"/>
              </a:rPr>
              <a:t> Egypt's Tourism Competitiveness Position</a:t>
            </a:r>
            <a:r>
              <a:rPr lang="en-GB" sz="1200" dirty="0">
                <a:latin typeface="Arial" pitchFamily="34" charset="0"/>
                <a:cs typeface="Arial" pitchFamily="34" charset="0"/>
              </a:rPr>
              <a:t>, 2016)</a:t>
            </a:r>
            <a:endParaRPr lang="en-US" sz="1200" dirty="0">
              <a:latin typeface="Arial" pitchFamily="34" charset="0"/>
              <a:cs typeface="Arial" pitchFamily="34" charset="0"/>
            </a:endParaRPr>
          </a:p>
          <a:p>
            <a:r>
              <a:rPr lang="en-GB" sz="1200" i="1" dirty="0" smtClean="0">
                <a:latin typeface="Arial" pitchFamily="34" charset="0"/>
                <a:cs typeface="Arial" pitchFamily="34" charset="0"/>
              </a:rPr>
              <a:t>STARS</a:t>
            </a:r>
          </a:p>
          <a:p>
            <a:r>
              <a:rPr lang="en-GB" sz="1200" dirty="0" smtClean="0">
                <a:latin typeface="Arial" pitchFamily="34" charset="0"/>
                <a:cs typeface="Arial" pitchFamily="34" charset="0"/>
              </a:rPr>
              <a:t>These </a:t>
            </a:r>
            <a:r>
              <a:rPr lang="en-GB" sz="1200" dirty="0">
                <a:latin typeface="Arial" pitchFamily="34" charset="0"/>
                <a:cs typeface="Arial" pitchFamily="34" charset="0"/>
              </a:rPr>
              <a:t>are such products which has high market share and are able to generate huge cash. But companies are required to invest a lot in order to maintain growth of these items. Duffel is the </a:t>
            </a:r>
            <a:r>
              <a:rPr lang="en-GB" sz="1200" dirty="0" err="1">
                <a:latin typeface="Arial" pitchFamily="34" charset="0"/>
                <a:cs typeface="Arial" pitchFamily="34" charset="0"/>
              </a:rPr>
              <a:t>startup</a:t>
            </a:r>
            <a:r>
              <a:rPr lang="en-GB" sz="1200" dirty="0">
                <a:latin typeface="Arial" pitchFamily="34" charset="0"/>
                <a:cs typeface="Arial" pitchFamily="34" charset="0"/>
              </a:rPr>
              <a:t> tour operator which offers online travel packages to consumers. Accommodations are included in the stars’ category as company has to pay to hotels and airline firms in order to provide accommodation to </a:t>
            </a:r>
            <a:r>
              <a:rPr lang="en-GB" sz="1200" dirty="0" err="1">
                <a:latin typeface="Arial" pitchFamily="34" charset="0"/>
                <a:cs typeface="Arial" pitchFamily="34" charset="0"/>
              </a:rPr>
              <a:t>travelers</a:t>
            </a:r>
            <a:r>
              <a:rPr lang="en-GB" sz="1200" dirty="0">
                <a:latin typeface="Arial" pitchFamily="34" charset="0"/>
                <a:cs typeface="Arial" pitchFamily="34" charset="0"/>
              </a:rPr>
              <a:t>(</a:t>
            </a:r>
            <a:r>
              <a:rPr lang="en-GB" sz="1200" dirty="0" err="1">
                <a:latin typeface="Arial" pitchFamily="34" charset="0"/>
                <a:cs typeface="Arial" pitchFamily="34" charset="0"/>
              </a:rPr>
              <a:t>Plotch</a:t>
            </a:r>
            <a:r>
              <a:rPr lang="en-GB" sz="1200" dirty="0">
                <a:latin typeface="Arial" pitchFamily="34" charset="0"/>
                <a:cs typeface="Arial" pitchFamily="34" charset="0"/>
              </a:rPr>
              <a:t>, 2016). </a:t>
            </a:r>
            <a:endParaRPr lang="en-US" sz="1200" dirty="0">
              <a:latin typeface="Arial" pitchFamily="34" charset="0"/>
              <a:cs typeface="Arial" pitchFamily="34" charset="0"/>
            </a:endParaRPr>
          </a:p>
          <a:p>
            <a:r>
              <a:rPr lang="en-US" sz="1200" i="1" dirty="0" smtClean="0">
                <a:latin typeface="Arial" pitchFamily="34" charset="0"/>
                <a:cs typeface="Arial" pitchFamily="34" charset="0"/>
              </a:rPr>
              <a:t>CASH FLOW</a:t>
            </a:r>
            <a:endParaRPr lang="en-US" sz="1200" dirty="0">
              <a:latin typeface="Arial" pitchFamily="34" charset="0"/>
              <a:cs typeface="Arial" pitchFamily="34" charset="0"/>
            </a:endParaRPr>
          </a:p>
          <a:p>
            <a:r>
              <a:rPr lang="en-GB" sz="1200" dirty="0">
                <a:latin typeface="Arial" pitchFamily="34" charset="0"/>
                <a:cs typeface="Arial" pitchFamily="34" charset="0"/>
              </a:rPr>
              <a:t>	High profit generating profits come under this category.  These products have competitive positive and company has to invest little amount in order to maintain this position. Online travel packages are the cash flow items of duffel. As company’s travel packages are unique and people can afford it in cost effective manner hence this product of business is generating high profit.</a:t>
            </a:r>
            <a:endParaRPr lang="en-US" sz="1200" dirty="0">
              <a:latin typeface="Arial" pitchFamily="34" charset="0"/>
              <a:cs typeface="Arial" pitchFamily="34" charset="0"/>
            </a:endParaRPr>
          </a:p>
          <a:p>
            <a:r>
              <a:rPr lang="en-US" sz="1200" i="1" dirty="0" smtClean="0">
                <a:latin typeface="Arial" pitchFamily="34" charset="0"/>
                <a:cs typeface="Arial" pitchFamily="34" charset="0"/>
              </a:rPr>
              <a:t>DOGS</a:t>
            </a:r>
          </a:p>
          <a:p>
            <a:r>
              <a:rPr lang="en-GB" sz="1200" dirty="0" smtClean="0">
                <a:latin typeface="Arial" pitchFamily="34" charset="0"/>
                <a:cs typeface="Arial" pitchFamily="34" charset="0"/>
              </a:rPr>
              <a:t>Products </a:t>
            </a:r>
            <a:r>
              <a:rPr lang="en-GB" sz="1200" dirty="0">
                <a:latin typeface="Arial" pitchFamily="34" charset="0"/>
                <a:cs typeface="Arial" pitchFamily="34" charset="0"/>
              </a:rPr>
              <a:t>which has declining market or having slow growth are included under dongs category. Investors do not take much interest in such kind of products. Guided tours or service of guide is generally </a:t>
            </a:r>
            <a:r>
              <a:rPr lang="en-GB" sz="1200" dirty="0" err="1" smtClean="0">
                <a:latin typeface="Arial" pitchFamily="34" charset="0"/>
                <a:cs typeface="Arial" pitchFamily="34" charset="0"/>
              </a:rPr>
              <a:t>incl</a:t>
            </a:r>
            <a:r>
              <a:rPr lang="en-GB" sz="1200" dirty="0" err="1">
                <a:latin typeface="Arial" pitchFamily="34" charset="0"/>
                <a:cs typeface="Arial" pitchFamily="34" charset="0"/>
              </a:rPr>
              <a:t>during</a:t>
            </a:r>
            <a:r>
              <a:rPr lang="en-GB" sz="1200" dirty="0">
                <a:latin typeface="Arial" pitchFamily="34" charset="0"/>
                <a:cs typeface="Arial" pitchFamily="34" charset="0"/>
              </a:rPr>
              <a:t> travel as it increases their travel cost. </a:t>
            </a:r>
            <a:endParaRPr lang="en-US" sz="1200" dirty="0">
              <a:latin typeface="Arial" pitchFamily="34" charset="0"/>
              <a:cs typeface="Arial" pitchFamily="34" charset="0"/>
            </a:endParaRPr>
          </a:p>
          <a:p>
            <a:r>
              <a:rPr lang="en-GB" sz="1200" i="1" dirty="0" smtClean="0">
                <a:latin typeface="Arial" pitchFamily="34" charset="0"/>
                <a:cs typeface="Arial" pitchFamily="34" charset="0"/>
              </a:rPr>
              <a:t>QUESTION MARKS</a:t>
            </a:r>
            <a:endParaRPr lang="en-US" sz="1200" dirty="0">
              <a:latin typeface="Arial" pitchFamily="34" charset="0"/>
              <a:cs typeface="Arial" pitchFamily="34" charset="0"/>
            </a:endParaRPr>
          </a:p>
          <a:p>
            <a:r>
              <a:rPr lang="en-GB" sz="1200" dirty="0">
                <a:latin typeface="Arial" pitchFamily="34" charset="0"/>
                <a:cs typeface="Arial" pitchFamily="34" charset="0"/>
              </a:rPr>
              <a:t>	These are such business which has low market share and are operating in high growth market. Market share of these items can be increased by investing little amount. New travel packages that introduce by Duffel are included in this category, if firm invest amount in new travel packages then it would get high return over its investments.</a:t>
            </a:r>
            <a:endParaRPr lang="en-US" sz="1200" dirty="0">
              <a:latin typeface="Arial" pitchFamily="34" charset="0"/>
              <a:cs typeface="Arial" pitchFamily="34" charset="0"/>
            </a:endParaRPr>
          </a:p>
          <a:p>
            <a:pPr marL="0" indent="0">
              <a:buNone/>
            </a:pPr>
            <a:endParaRPr lang="en-US" sz="1200" dirty="0">
              <a:latin typeface="Arial" pitchFamily="34" charset="0"/>
              <a:cs typeface="Arial" pitchFamily="34" charset="0"/>
            </a:endParaRPr>
          </a:p>
        </p:txBody>
      </p:sp>
    </p:spTree>
    <p:extLst>
      <p:ext uri="{BB962C8B-B14F-4D97-AF65-F5344CB8AC3E}">
        <p14:creationId xmlns:p14="http://schemas.microsoft.com/office/powerpoint/2010/main" val="408004796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endParaRPr lang="en-US"/>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66800" y="1219200"/>
            <a:ext cx="6548110" cy="4952999"/>
          </a:xfrm>
          <a:prstGeom prst="rect">
            <a:avLst/>
          </a:prstGeom>
          <a:noFill/>
          <a:ln>
            <a:noFill/>
          </a:ln>
          <a:effectLst>
            <a:reflection blurRad="6350" stA="50000" endA="300" endPos="90000" dir="5400000" sy="-100000" algn="bl" rotWithShape="0"/>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405596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0" y="0"/>
            <a:ext cx="9144000" cy="1143000"/>
          </a:xfrm>
          <a:solidFill>
            <a:schemeClr val="tx2">
              <a:lumMod val="40000"/>
              <a:lumOff val="60000"/>
            </a:schemeClr>
          </a:solidFill>
          <a:ln>
            <a:solidFill>
              <a:schemeClr val="tx1">
                <a:lumMod val="85000"/>
                <a:lumOff val="15000"/>
              </a:schemeClr>
            </a:solidFill>
          </a:ln>
          <a:effectLst>
            <a:outerShdw blurRad="50800" dist="38100" dir="5400000" algn="t" rotWithShape="0">
              <a:prstClr val="black">
                <a:alpha val="40000"/>
              </a:prstClr>
            </a:outerShdw>
          </a:effectLst>
        </p:spPr>
        <p:txBody>
          <a:bodyPr/>
          <a:lstStyle/>
          <a:p>
            <a:r>
              <a:rPr lang="en-US" sz="2800" dirty="0" smtClean="0">
                <a:latin typeface="Arial" pitchFamily="34" charset="0"/>
                <a:cs typeface="Arial" pitchFamily="34" charset="0"/>
              </a:rPr>
              <a:t>BUSINESS/COMPANY OVERVIEW</a:t>
            </a:r>
            <a:endParaRPr lang="en-US" sz="2800" dirty="0">
              <a:latin typeface="Arial" pitchFamily="34" charset="0"/>
              <a:cs typeface="Arial" pitchFamily="34" charset="0"/>
            </a:endParaRPr>
          </a:p>
        </p:txBody>
      </p:sp>
      <p:sp>
        <p:nvSpPr>
          <p:cNvPr id="3" name="Substituent conținut 2"/>
          <p:cNvSpPr>
            <a:spLocks noGrp="1"/>
          </p:cNvSpPr>
          <p:nvPr>
            <p:ph idx="1"/>
          </p:nvPr>
        </p:nvSpPr>
        <p:spPr>
          <a:solidFill>
            <a:schemeClr val="accent1">
              <a:lumMod val="20000"/>
              <a:lumOff val="80000"/>
            </a:schemeClr>
          </a:solidFill>
          <a:effectLst>
            <a:outerShdw blurRad="50800" dist="38100" dir="5400000" algn="t" rotWithShape="0">
              <a:prstClr val="black">
                <a:alpha val="40000"/>
              </a:prstClr>
            </a:outerShdw>
          </a:effectLst>
        </p:spPr>
        <p:txBody>
          <a:bodyPr>
            <a:normAutofit/>
          </a:bodyPr>
          <a:lstStyle/>
          <a:p>
            <a:r>
              <a:rPr lang="en-US" sz="2000" dirty="0" smtClean="0"/>
              <a:t>Company </a:t>
            </a:r>
            <a:r>
              <a:rPr lang="en-US" sz="2000" dirty="0" err="1" smtClean="0"/>
              <a:t>name:”DUFFEL</a:t>
            </a:r>
            <a:r>
              <a:rPr lang="en-US" sz="2000" dirty="0" smtClean="0"/>
              <a:t>” Travel</a:t>
            </a:r>
          </a:p>
          <a:p>
            <a:r>
              <a:rPr lang="en-US" sz="2000" dirty="0" err="1" smtClean="0"/>
              <a:t>Location:Manchester,UK</a:t>
            </a:r>
            <a:endParaRPr lang="en-US" sz="2000" dirty="0" smtClean="0"/>
          </a:p>
          <a:p>
            <a:r>
              <a:rPr lang="en-GB" sz="2000" dirty="0"/>
              <a:t>The </a:t>
            </a:r>
            <a:r>
              <a:rPr lang="en-GB" sz="2000" dirty="0" smtClean="0"/>
              <a:t>Duffel Travel </a:t>
            </a:r>
            <a:r>
              <a:rPr lang="en-GB" sz="2000" dirty="0"/>
              <a:t>company is planning to enter into travel industry, it wants to offer online travel packages to wide range of consumers. The company will apply the different communication mix in the different segment to achieve the objective of the company proposed planning of the duffel travel will have the different segment the company wants to target.</a:t>
            </a:r>
            <a:endParaRPr lang="en-US" sz="2000" dirty="0"/>
          </a:p>
          <a:p>
            <a:r>
              <a:rPr lang="en-GB" sz="1900" dirty="0"/>
              <a:t>Most of the youngster spend maximum of the 1/3 of there time on the social networking sites. The company will make the accounts on the different social networking sites and promote there business there</a:t>
            </a:r>
            <a:r>
              <a:rPr lang="en-GB" dirty="0"/>
              <a:t>. </a:t>
            </a:r>
            <a:endParaRPr lang="en-US" dirty="0"/>
          </a:p>
        </p:txBody>
      </p:sp>
    </p:spTree>
    <p:extLst>
      <p:ext uri="{BB962C8B-B14F-4D97-AF65-F5344CB8AC3E}">
        <p14:creationId xmlns:p14="http://schemas.microsoft.com/office/powerpoint/2010/main" val="314772964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0" y="-6928"/>
            <a:ext cx="9144000" cy="1530928"/>
          </a:xfrm>
          <a:solidFill>
            <a:schemeClr val="tx2">
              <a:lumMod val="40000"/>
              <a:lumOff val="60000"/>
            </a:schemeClr>
          </a:solidFill>
          <a:ln>
            <a:solidFill>
              <a:schemeClr val="tx1">
                <a:lumMod val="95000"/>
                <a:lumOff val="5000"/>
              </a:schemeClr>
            </a:solidFill>
          </a:ln>
          <a:effectLst>
            <a:outerShdw blurRad="50800" dist="38100" dir="5400000" algn="t" rotWithShape="0">
              <a:prstClr val="black">
                <a:alpha val="40000"/>
              </a:prstClr>
            </a:outerShdw>
          </a:effectLst>
        </p:spPr>
        <p:txBody>
          <a:bodyPr/>
          <a:lstStyle/>
          <a:p>
            <a:r>
              <a:rPr lang="en-US" dirty="0" smtClean="0"/>
              <a:t>MICRO AND MACRO ENVIRONMENT</a:t>
            </a:r>
            <a:endParaRPr lang="en-US" dirty="0"/>
          </a:p>
        </p:txBody>
      </p:sp>
      <p:pic>
        <p:nvPicPr>
          <p:cNvPr id="6" name="Substituent conținut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0" y="1752601"/>
            <a:ext cx="5334000" cy="44977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1828280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en-US" dirty="0" smtClean="0"/>
              <a:t>MICRO AND MACRO ENVIRONMENT</a:t>
            </a:r>
            <a:endParaRPr lang="en-US" dirty="0"/>
          </a:p>
        </p:txBody>
      </p:sp>
      <p:pic>
        <p:nvPicPr>
          <p:cNvPr id="6" name="Substituent conținut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0" y="1600200"/>
            <a:ext cx="5867400" cy="46466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1702278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en-US" dirty="0" smtClean="0"/>
              <a:t>SWOT ANALYSIS</a:t>
            </a:r>
            <a:endParaRPr lang="en-US" dirty="0"/>
          </a:p>
        </p:txBody>
      </p:sp>
      <p:sp>
        <p:nvSpPr>
          <p:cNvPr id="3" name="Substituent conținut 2"/>
          <p:cNvSpPr>
            <a:spLocks noGrp="1"/>
          </p:cNvSpPr>
          <p:nvPr>
            <p:ph idx="1"/>
          </p:nvPr>
        </p:nvSpPr>
        <p:spPr>
          <a:effectLst>
            <a:innerShdw blurRad="63500" dist="50800" dir="16200000">
              <a:prstClr val="black">
                <a:alpha val="50000"/>
              </a:prstClr>
            </a:innerShdw>
            <a:softEdge rad="127000"/>
          </a:effectLst>
        </p:spPr>
        <p:style>
          <a:lnRef idx="1">
            <a:schemeClr val="accent4"/>
          </a:lnRef>
          <a:fillRef idx="2">
            <a:schemeClr val="accent4"/>
          </a:fillRef>
          <a:effectRef idx="1">
            <a:schemeClr val="accent4"/>
          </a:effectRef>
          <a:fontRef idx="minor">
            <a:schemeClr val="dk1"/>
          </a:fontRef>
        </p:style>
        <p:txBody>
          <a:bodyPr>
            <a:normAutofit fontScale="92500" lnSpcReduction="10000"/>
          </a:bodyPr>
          <a:lstStyle/>
          <a:p>
            <a:pPr marL="0" indent="0">
              <a:buNone/>
            </a:pPr>
            <a:r>
              <a:rPr lang="en-US" sz="1600" dirty="0" smtClean="0">
                <a:effectLst>
                  <a:outerShdw blurRad="38100" dist="38100" dir="2700000" algn="tl">
                    <a:srgbClr val="000000">
                      <a:alpha val="43137"/>
                    </a:srgbClr>
                  </a:outerShdw>
                </a:effectLst>
              </a:rPr>
              <a:t>STRENGTH</a:t>
            </a:r>
          </a:p>
          <a:p>
            <a:pPr lvl="0"/>
            <a:r>
              <a:rPr lang="en-GB" sz="1600" dirty="0"/>
              <a:t>Company uses unique technology.  The industry ensured that in the present time every person want to the deal with the online business.</a:t>
            </a:r>
            <a:endParaRPr lang="en-US" sz="1600" dirty="0"/>
          </a:p>
          <a:p>
            <a:pPr lvl="0"/>
            <a:r>
              <a:rPr lang="en-GB" sz="1600" dirty="0"/>
              <a:t>It has wide range of products, its provide variety of services like airlines, hotel and transportation services for customer satisfaction.</a:t>
            </a:r>
            <a:endParaRPr lang="en-US" sz="1600" dirty="0"/>
          </a:p>
          <a:p>
            <a:pPr lvl="0"/>
            <a:r>
              <a:rPr lang="en-GB" sz="1600" dirty="0"/>
              <a:t>Skilled and qualified employees are another strength of company(Fisher, </a:t>
            </a:r>
            <a:r>
              <a:rPr lang="en-GB" sz="1600" dirty="0" smtClean="0"/>
              <a:t>2018)</a:t>
            </a:r>
            <a:endParaRPr lang="en-US" sz="1600" dirty="0"/>
          </a:p>
          <a:p>
            <a:pPr marL="0" lvl="0" indent="0">
              <a:buNone/>
            </a:pPr>
            <a:r>
              <a:rPr lang="en-GB" sz="1600" dirty="0" smtClean="0">
                <a:effectLst>
                  <a:outerShdw blurRad="38100" dist="38100" dir="2700000" algn="tl">
                    <a:srgbClr val="000000">
                      <a:alpha val="43137"/>
                    </a:srgbClr>
                  </a:outerShdw>
                </a:effectLst>
              </a:rPr>
              <a:t>WEAKNES</a:t>
            </a:r>
            <a:endParaRPr lang="en-US" sz="1600" dirty="0">
              <a:effectLst>
                <a:outerShdw blurRad="38100" dist="38100" dir="2700000" algn="tl">
                  <a:srgbClr val="000000">
                    <a:alpha val="43137"/>
                  </a:srgbClr>
                </a:outerShdw>
              </a:effectLst>
            </a:endParaRPr>
          </a:p>
          <a:p>
            <a:pPr lvl="0"/>
            <a:r>
              <a:rPr lang="en-GB" sz="1600" dirty="0"/>
              <a:t>Software designing and usability is major weakness of firm. </a:t>
            </a:r>
            <a:endParaRPr lang="en-US" sz="1600" dirty="0"/>
          </a:p>
          <a:p>
            <a:pPr lvl="0"/>
            <a:r>
              <a:rPr lang="en-GB" sz="1600" dirty="0"/>
              <a:t>Poor budget for the advertising and marketing is another drawback of company.</a:t>
            </a:r>
            <a:endParaRPr lang="en-US" sz="1600" dirty="0"/>
          </a:p>
          <a:p>
            <a:pPr lvl="0"/>
            <a:r>
              <a:rPr lang="en-GB" sz="1600" dirty="0"/>
              <a:t>Poor market presence is the weakness of Duffel.</a:t>
            </a:r>
            <a:endParaRPr lang="en-US" sz="1600" dirty="0"/>
          </a:p>
          <a:p>
            <a:pPr marL="0" indent="0">
              <a:buNone/>
            </a:pPr>
            <a:r>
              <a:rPr lang="en-GB" sz="1700" dirty="0" smtClean="0">
                <a:effectLst>
                  <a:outerShdw blurRad="38100" dist="38100" dir="2700000" algn="tl">
                    <a:srgbClr val="000000">
                      <a:alpha val="43137"/>
                    </a:srgbClr>
                  </a:outerShdw>
                </a:effectLst>
              </a:rPr>
              <a:t>OPPORTUNITIES</a:t>
            </a:r>
            <a:endParaRPr lang="en-US" sz="1700" dirty="0">
              <a:effectLst>
                <a:outerShdw blurRad="38100" dist="38100" dir="2700000" algn="tl">
                  <a:srgbClr val="000000">
                    <a:alpha val="43137"/>
                  </a:srgbClr>
                </a:outerShdw>
              </a:effectLst>
            </a:endParaRPr>
          </a:p>
          <a:p>
            <a:pPr lvl="0"/>
            <a:r>
              <a:rPr lang="en-GB" sz="1700" dirty="0"/>
              <a:t>Use of advance technology can create opportunity for business, use of social media may help in reaching to mass audience.</a:t>
            </a:r>
            <a:endParaRPr lang="en-US" sz="1700" dirty="0"/>
          </a:p>
          <a:p>
            <a:pPr lvl="0"/>
            <a:r>
              <a:rPr lang="en-GB" sz="1700" dirty="0"/>
              <a:t>Globalisation is another opportunity for Duffel, it can enter into new market.  </a:t>
            </a:r>
            <a:endParaRPr lang="en-US" sz="1700" dirty="0"/>
          </a:p>
          <a:p>
            <a:pPr marL="0" indent="0">
              <a:buNone/>
            </a:pPr>
            <a:r>
              <a:rPr lang="en-GB" sz="1900" dirty="0" smtClean="0">
                <a:effectLst>
                  <a:outerShdw blurRad="38100" dist="38100" dir="2700000" algn="tl">
                    <a:srgbClr val="000000">
                      <a:alpha val="43137"/>
                    </a:srgbClr>
                  </a:outerShdw>
                </a:effectLst>
              </a:rPr>
              <a:t>THREATS</a:t>
            </a:r>
            <a:endParaRPr lang="en-US" sz="1900" dirty="0">
              <a:effectLst>
                <a:outerShdw blurRad="38100" dist="38100" dir="2700000" algn="tl">
                  <a:srgbClr val="000000">
                    <a:alpha val="43137"/>
                  </a:srgbClr>
                </a:outerShdw>
              </a:effectLst>
            </a:endParaRPr>
          </a:p>
          <a:p>
            <a:pPr lvl="0"/>
            <a:r>
              <a:rPr lang="en-GB" sz="1900" dirty="0"/>
              <a:t>High competition is threat to business that impact on sales of business unit.</a:t>
            </a:r>
            <a:endParaRPr lang="en-US" sz="1900" dirty="0"/>
          </a:p>
          <a:p>
            <a:pPr lvl="0"/>
            <a:r>
              <a:rPr lang="en-GB" sz="1900" dirty="0"/>
              <a:t>Changing government laws may affect overall working of Duffel.</a:t>
            </a:r>
            <a:endParaRPr lang="en-US" sz="1900" dirty="0"/>
          </a:p>
          <a:p>
            <a:endParaRPr lang="en-US" dirty="0"/>
          </a:p>
        </p:txBody>
      </p:sp>
    </p:spTree>
    <p:extLst>
      <p:ext uri="{BB962C8B-B14F-4D97-AF65-F5344CB8AC3E}">
        <p14:creationId xmlns:p14="http://schemas.microsoft.com/office/powerpoint/2010/main" val="238378827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u 7"/>
          <p:cNvSpPr>
            <a:spLocks noGrp="1"/>
          </p:cNvSpPr>
          <p:nvPr>
            <p:ph type="title"/>
          </p:nvPr>
        </p:nvSpPr>
        <p:spPr/>
        <p:txBody>
          <a:bodyPr/>
          <a:lstStyle/>
          <a:p>
            <a:r>
              <a:rPr lang="en-US" sz="1600" dirty="0" err="1" smtClean="0"/>
              <a:t>Ref:“business-to-you.com</a:t>
            </a:r>
            <a:r>
              <a:rPr lang="en-US" sz="1600" dirty="0" smtClean="0"/>
              <a:t>”</a:t>
            </a:r>
            <a:endParaRPr lang="en-US" sz="1600" dirty="0"/>
          </a:p>
        </p:txBody>
      </p:sp>
      <p:pic>
        <p:nvPicPr>
          <p:cNvPr id="4" name="Substituent conținut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19138" y="1794520"/>
            <a:ext cx="4995862" cy="2810172"/>
          </a:xfrm>
          <a:prstGeom prst="rect">
            <a:avLst/>
          </a:prstGeom>
          <a:ln>
            <a:noFill/>
          </a:ln>
          <a:effectLst>
            <a:softEdge rad="112500"/>
          </a:effectLst>
        </p:spPr>
      </p:pic>
      <p:sp>
        <p:nvSpPr>
          <p:cNvPr id="9" name="Substituent text 8"/>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21361055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u 4"/>
          <p:cNvSpPr>
            <a:spLocks noGrp="1"/>
          </p:cNvSpPr>
          <p:nvPr>
            <p:ph type="title"/>
          </p:nvPr>
        </p:nvSpPr>
        <p:spPr/>
        <p:txBody>
          <a:bodyPr/>
          <a:lstStyle/>
          <a:p>
            <a:endParaRPr lang="en-US"/>
          </a:p>
        </p:txBody>
      </p:sp>
      <p:sp>
        <p:nvSpPr>
          <p:cNvPr id="6" name="Substituent conținut 5"/>
          <p:cNvSpPr>
            <a:spLocks noGrp="1"/>
          </p:cNvSpPr>
          <p:nvPr>
            <p:ph idx="1"/>
          </p:nvPr>
        </p:nvSpPr>
        <p:spPr/>
        <p:txBody>
          <a:bodyPr>
            <a:normAutofit fontScale="70000" lnSpcReduction="20000"/>
          </a:bodyPr>
          <a:lstStyle/>
          <a:p>
            <a:pPr algn="just">
              <a:lnSpc>
                <a:spcPct val="150000"/>
              </a:lnSpc>
            </a:pPr>
            <a:r>
              <a:rPr lang="en-GB" sz="2100" i="1" dirty="0">
                <a:solidFill>
                  <a:schemeClr val="accent1">
                    <a:lumMod val="50000"/>
                  </a:schemeClr>
                </a:solidFill>
                <a:latin typeface="Arial" pitchFamily="34" charset="0"/>
                <a:cs typeface="Arial" pitchFamily="34" charset="0"/>
              </a:rPr>
              <a:t>Political factors</a:t>
            </a:r>
            <a:r>
              <a:rPr lang="en-GB" sz="2100" i="1" dirty="0">
                <a:latin typeface="Arial" pitchFamily="34" charset="0"/>
                <a:cs typeface="Arial" pitchFamily="34" charset="0"/>
              </a:rPr>
              <a:t>: </a:t>
            </a:r>
            <a:r>
              <a:rPr lang="en-GB" sz="2100" dirty="0">
                <a:latin typeface="Arial" pitchFamily="34" charset="0"/>
                <a:cs typeface="Arial" pitchFamily="34" charset="0"/>
              </a:rPr>
              <a:t>if there is political instability then tour operator might face difficulty in arranging travel in particular country, in such condition they might ace issue which will affect their sustainability to great extent. </a:t>
            </a:r>
          </a:p>
          <a:p>
            <a:pPr algn="just">
              <a:lnSpc>
                <a:spcPct val="150000"/>
              </a:lnSpc>
            </a:pPr>
            <a:r>
              <a:rPr lang="en-GB" sz="2100" i="1" dirty="0">
                <a:solidFill>
                  <a:schemeClr val="accent1">
                    <a:lumMod val="50000"/>
                  </a:schemeClr>
                </a:solidFill>
                <a:latin typeface="Arial" pitchFamily="34" charset="0"/>
                <a:cs typeface="Arial" pitchFamily="34" charset="0"/>
              </a:rPr>
              <a:t>Economic factors</a:t>
            </a:r>
            <a:r>
              <a:rPr lang="en-GB" sz="2100" i="1" dirty="0">
                <a:latin typeface="Arial" pitchFamily="34" charset="0"/>
                <a:cs typeface="Arial" pitchFamily="34" charset="0"/>
              </a:rPr>
              <a:t>: </a:t>
            </a:r>
            <a:r>
              <a:rPr lang="en-GB" sz="2100" dirty="0">
                <a:latin typeface="Arial" pitchFamily="34" charset="0"/>
                <a:cs typeface="Arial" pitchFamily="34" charset="0"/>
              </a:rPr>
              <a:t>If there is high rate of employment, then Duffel travel company will get benefit as it would be able to generate more sales because people will have adequate income and they will buy travel products.</a:t>
            </a:r>
          </a:p>
          <a:p>
            <a:r>
              <a:rPr lang="en-GB" sz="2300" i="1" dirty="0">
                <a:solidFill>
                  <a:schemeClr val="accent1">
                    <a:lumMod val="50000"/>
                  </a:schemeClr>
                </a:solidFill>
                <a:latin typeface="Arial" pitchFamily="34" charset="0"/>
                <a:cs typeface="Arial" pitchFamily="34" charset="0"/>
              </a:rPr>
              <a:t>Social factors </a:t>
            </a:r>
            <a:endParaRPr lang="en-US" sz="2300" dirty="0">
              <a:solidFill>
                <a:schemeClr val="accent1">
                  <a:lumMod val="50000"/>
                </a:schemeClr>
              </a:solidFill>
              <a:latin typeface="Arial" pitchFamily="34" charset="0"/>
              <a:cs typeface="Arial" pitchFamily="34" charset="0"/>
            </a:endParaRPr>
          </a:p>
          <a:p>
            <a:r>
              <a:rPr lang="en-GB" sz="2300" dirty="0">
                <a:latin typeface="Arial" pitchFamily="34" charset="0"/>
                <a:cs typeface="Arial" pitchFamily="34" charset="0"/>
              </a:rPr>
              <a:t>Age and lifestyle of individual impact on business unit to great extent, as young people like to go on adventure trip. Duffel travel company offers travel packages to travellers as per the need of travellers that aids in attracting more consumers towards the firm. </a:t>
            </a:r>
            <a:endParaRPr lang="en-US" sz="2300" dirty="0">
              <a:latin typeface="Arial" pitchFamily="34" charset="0"/>
              <a:cs typeface="Arial" pitchFamily="34" charset="0"/>
            </a:endParaRPr>
          </a:p>
          <a:p>
            <a:r>
              <a:rPr lang="en-GB" sz="2300" i="1" dirty="0">
                <a:solidFill>
                  <a:schemeClr val="accent1">
                    <a:lumMod val="50000"/>
                  </a:schemeClr>
                </a:solidFill>
                <a:latin typeface="Arial" pitchFamily="34" charset="0"/>
                <a:cs typeface="Arial" pitchFamily="34" charset="0"/>
              </a:rPr>
              <a:t>Technological factors </a:t>
            </a:r>
            <a:endParaRPr lang="en-US" sz="2300" dirty="0">
              <a:solidFill>
                <a:schemeClr val="accent1">
                  <a:lumMod val="50000"/>
                </a:schemeClr>
              </a:solidFill>
              <a:latin typeface="Arial" pitchFamily="34" charset="0"/>
              <a:cs typeface="Arial" pitchFamily="34" charset="0"/>
            </a:endParaRPr>
          </a:p>
          <a:p>
            <a:r>
              <a:rPr lang="en-GB" sz="2300" dirty="0">
                <a:latin typeface="Arial" pitchFamily="34" charset="0"/>
                <a:cs typeface="Arial" pitchFamily="34" charset="0"/>
              </a:rPr>
              <a:t>Company provide online services to book holidays with the smartphone apps made easier for people. The Duffel company always finding new technology. It always uses updated technology which assist in offering immediate services to travellers and making them positive towards the brand. </a:t>
            </a:r>
            <a:endParaRPr lang="en-US" sz="2300" dirty="0">
              <a:latin typeface="Arial" pitchFamily="34" charset="0"/>
              <a:cs typeface="Arial" pitchFamily="34" charset="0"/>
            </a:endParaRPr>
          </a:p>
          <a:p>
            <a:endParaRPr lang="en-US" dirty="0"/>
          </a:p>
        </p:txBody>
      </p:sp>
    </p:spTree>
    <p:extLst>
      <p:ext uri="{BB962C8B-B14F-4D97-AF65-F5344CB8AC3E}">
        <p14:creationId xmlns:p14="http://schemas.microsoft.com/office/powerpoint/2010/main" val="251218866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u 2"/>
          <p:cNvSpPr>
            <a:spLocks noGrp="1"/>
          </p:cNvSpPr>
          <p:nvPr>
            <p:ph type="title"/>
          </p:nvPr>
        </p:nvSpPr>
        <p:spPr/>
        <p:txBody>
          <a:bodyPr/>
          <a:lstStyle/>
          <a:p>
            <a:endParaRPr lang="en-US"/>
          </a:p>
        </p:txBody>
      </p:sp>
      <p:sp>
        <p:nvSpPr>
          <p:cNvPr id="2" name="Substituent conținut 1"/>
          <p:cNvSpPr>
            <a:spLocks noGrp="1"/>
          </p:cNvSpPr>
          <p:nvPr>
            <p:ph idx="1"/>
          </p:nvPr>
        </p:nvSpPr>
        <p:spPr/>
        <p:txBody>
          <a:bodyPr>
            <a:normAutofit/>
          </a:bodyPr>
          <a:lstStyle/>
          <a:p>
            <a:r>
              <a:rPr lang="en-GB" sz="1900" i="1" dirty="0">
                <a:solidFill>
                  <a:schemeClr val="accent1">
                    <a:lumMod val="50000"/>
                  </a:schemeClr>
                </a:solidFill>
                <a:latin typeface="Arial" pitchFamily="34" charset="0"/>
                <a:cs typeface="Arial" pitchFamily="34" charset="0"/>
              </a:rPr>
              <a:t>Legal factors </a:t>
            </a:r>
            <a:endParaRPr lang="en-US" sz="1900" dirty="0">
              <a:solidFill>
                <a:schemeClr val="accent1">
                  <a:lumMod val="50000"/>
                </a:schemeClr>
              </a:solidFill>
              <a:latin typeface="Arial" pitchFamily="34" charset="0"/>
              <a:cs typeface="Arial" pitchFamily="34" charset="0"/>
            </a:endParaRPr>
          </a:p>
          <a:p>
            <a:r>
              <a:rPr lang="en-GB" sz="1900" dirty="0">
                <a:latin typeface="Arial" pitchFamily="34" charset="0"/>
                <a:cs typeface="Arial" pitchFamily="34" charset="0"/>
              </a:rPr>
              <a:t>The company follows the legal rules, law and regulations set by the government. Authorities have made effective visa polices and other regulations which sometimes create problem for traveller in moving to other place. Rigid policies decrease the sales of travel package in particular nation. </a:t>
            </a:r>
            <a:endParaRPr lang="en-US" sz="1900" dirty="0">
              <a:latin typeface="Arial" pitchFamily="34" charset="0"/>
              <a:cs typeface="Arial" pitchFamily="34" charset="0"/>
            </a:endParaRPr>
          </a:p>
          <a:p>
            <a:r>
              <a:rPr lang="en-GB" sz="1900" i="1" dirty="0">
                <a:solidFill>
                  <a:schemeClr val="accent1">
                    <a:lumMod val="50000"/>
                  </a:schemeClr>
                </a:solidFill>
                <a:latin typeface="Arial" pitchFamily="34" charset="0"/>
                <a:cs typeface="Arial" pitchFamily="34" charset="0"/>
              </a:rPr>
              <a:t>Environmental factors </a:t>
            </a:r>
            <a:endParaRPr lang="en-US" sz="1900" dirty="0">
              <a:solidFill>
                <a:schemeClr val="accent1">
                  <a:lumMod val="50000"/>
                </a:schemeClr>
              </a:solidFill>
              <a:latin typeface="Arial" pitchFamily="34" charset="0"/>
              <a:cs typeface="Arial" pitchFamily="34" charset="0"/>
            </a:endParaRPr>
          </a:p>
          <a:p>
            <a:r>
              <a:rPr lang="en-GB" sz="1900" i="1" dirty="0">
                <a:latin typeface="Arial" pitchFamily="34" charset="0"/>
                <a:cs typeface="Arial" pitchFamily="34" charset="0"/>
              </a:rPr>
              <a:t>	</a:t>
            </a:r>
            <a:r>
              <a:rPr lang="en-GB" sz="1900" dirty="0">
                <a:latin typeface="Arial" pitchFamily="34" charset="0"/>
                <a:cs typeface="Arial" pitchFamily="34" charset="0"/>
              </a:rPr>
              <a:t>If environment conditions are not good then people might change their mind to go on particular place, this type of situations impact on overall profitability of the travel company to great extent.  </a:t>
            </a:r>
            <a:endParaRPr lang="en-US" sz="1900" dirty="0">
              <a:latin typeface="Arial" pitchFamily="34" charset="0"/>
              <a:cs typeface="Arial" pitchFamily="34" charset="0"/>
            </a:endParaRPr>
          </a:p>
          <a:p>
            <a:endParaRPr lang="en-US" dirty="0"/>
          </a:p>
        </p:txBody>
      </p:sp>
    </p:spTree>
    <p:extLst>
      <p:ext uri="{BB962C8B-B14F-4D97-AF65-F5344CB8AC3E}">
        <p14:creationId xmlns:p14="http://schemas.microsoft.com/office/powerpoint/2010/main" val="222692297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u 2"/>
          <p:cNvSpPr>
            <a:spLocks noGrp="1"/>
          </p:cNvSpPr>
          <p:nvPr>
            <p:ph type="title"/>
          </p:nvPr>
        </p:nvSpPr>
        <p:spPr/>
        <p:txBody>
          <a:bodyPr>
            <a:normAutofit/>
          </a:bodyPr>
          <a:lstStyle/>
          <a:p>
            <a:r>
              <a:rPr lang="en-US" dirty="0" smtClean="0"/>
              <a:t>MARKETING SEGMENTATION</a:t>
            </a:r>
            <a:endParaRPr lang="en-US" dirty="0"/>
          </a:p>
        </p:txBody>
      </p:sp>
      <p:sp>
        <p:nvSpPr>
          <p:cNvPr id="2" name="Substituent conținut 1"/>
          <p:cNvSpPr>
            <a:spLocks noGrp="1"/>
          </p:cNvSpPr>
          <p:nvPr>
            <p:ph idx="1"/>
          </p:nvPr>
        </p:nvSpPr>
        <p:spPr>
          <a:xfrm>
            <a:off x="533400" y="1481329"/>
            <a:ext cx="8153400" cy="4233672"/>
          </a:xfrm>
          <a:solidFill>
            <a:schemeClr val="accent4">
              <a:lumMod val="60000"/>
              <a:lumOff val="40000"/>
            </a:schemeClr>
          </a:solidFill>
          <a:effectLst>
            <a:glow rad="228600">
              <a:schemeClr val="accent4">
                <a:satMod val="175000"/>
                <a:alpha val="40000"/>
              </a:schemeClr>
            </a:glow>
            <a:softEdge rad="63500"/>
          </a:effectLst>
        </p:spPr>
        <p:txBody>
          <a:bodyPr>
            <a:normAutofit fontScale="92500" lnSpcReduction="20000"/>
          </a:bodyPr>
          <a:lstStyle/>
          <a:p>
            <a:r>
              <a:rPr lang="en-GB" sz="1700" dirty="0">
                <a:latin typeface="Arial" pitchFamily="34" charset="0"/>
                <a:cs typeface="Arial" pitchFamily="34" charset="0"/>
              </a:rPr>
              <a:t>The advantage of the efficient market segmentation is-</a:t>
            </a:r>
            <a:endParaRPr lang="en-US" sz="1700" dirty="0">
              <a:latin typeface="Arial" pitchFamily="34" charset="0"/>
              <a:cs typeface="Arial" pitchFamily="34" charset="0"/>
            </a:endParaRPr>
          </a:p>
          <a:p>
            <a:pPr lvl="0"/>
            <a:r>
              <a:rPr lang="en-GB" sz="1700" dirty="0">
                <a:latin typeface="Arial" pitchFamily="34" charset="0"/>
                <a:cs typeface="Arial" pitchFamily="34" charset="0"/>
              </a:rPr>
              <a:t>Have the better place to identify the market opportunities.</a:t>
            </a:r>
            <a:endParaRPr lang="en-US" sz="1700" dirty="0">
              <a:latin typeface="Arial" pitchFamily="34" charset="0"/>
              <a:cs typeface="Arial" pitchFamily="34" charset="0"/>
            </a:endParaRPr>
          </a:p>
          <a:p>
            <a:pPr lvl="0"/>
            <a:r>
              <a:rPr lang="en-GB" sz="1700" dirty="0">
                <a:latin typeface="Arial" pitchFamily="34" charset="0"/>
                <a:cs typeface="Arial" pitchFamily="34" charset="0"/>
              </a:rPr>
              <a:t>Helps in fulfilling the needs of the customer.</a:t>
            </a:r>
            <a:endParaRPr lang="en-US" sz="1700" dirty="0">
              <a:latin typeface="Arial" pitchFamily="34" charset="0"/>
              <a:cs typeface="Arial" pitchFamily="34" charset="0"/>
            </a:endParaRPr>
          </a:p>
          <a:p>
            <a:r>
              <a:rPr lang="en-GB" sz="1700" dirty="0">
                <a:latin typeface="Arial" pitchFamily="34" charset="0"/>
                <a:cs typeface="Arial" pitchFamily="34" charset="0"/>
              </a:rPr>
              <a:t>Developing of the different </a:t>
            </a:r>
            <a:r>
              <a:rPr lang="en-GB" sz="1700" dirty="0" smtClean="0">
                <a:latin typeface="Arial" pitchFamily="34" charset="0"/>
                <a:cs typeface="Arial" pitchFamily="34" charset="0"/>
              </a:rPr>
              <a:t>marketing campaign</a:t>
            </a:r>
          </a:p>
          <a:p>
            <a:r>
              <a:rPr lang="en-GB" sz="1700" dirty="0">
                <a:latin typeface="Arial" pitchFamily="34" charset="0"/>
                <a:cs typeface="Arial" pitchFamily="34" charset="0"/>
              </a:rPr>
              <a:t>The purpose the market segmentation done by duffel is to implement the cost effective positioning through different formulation of the strategies and promotion in the market as to gain the competitive advantage for there competitors. </a:t>
            </a:r>
            <a:endParaRPr lang="en-US" sz="1700" dirty="0">
              <a:latin typeface="Arial" pitchFamily="34" charset="0"/>
              <a:cs typeface="Arial" pitchFamily="34" charset="0"/>
            </a:endParaRPr>
          </a:p>
          <a:p>
            <a:r>
              <a:rPr lang="en-GB" sz="1700" dirty="0">
                <a:latin typeface="Arial" pitchFamily="34" charset="0"/>
                <a:cs typeface="Arial" pitchFamily="34" charset="0"/>
              </a:rPr>
              <a:t>the market segment of the duffel travel are done on the basis of-</a:t>
            </a:r>
            <a:endParaRPr lang="en-US" sz="1700" dirty="0">
              <a:latin typeface="Arial" pitchFamily="34" charset="0"/>
              <a:cs typeface="Arial" pitchFamily="34" charset="0"/>
            </a:endParaRPr>
          </a:p>
          <a:p>
            <a:pPr lvl="0"/>
            <a:r>
              <a:rPr lang="en-GB" sz="1700" b="1" dirty="0">
                <a:latin typeface="Arial" pitchFamily="34" charset="0"/>
                <a:cs typeface="Arial" pitchFamily="34" charset="0"/>
              </a:rPr>
              <a:t>Demographic segmentation</a:t>
            </a:r>
            <a:endParaRPr lang="en-US" sz="1700" b="1" dirty="0">
              <a:latin typeface="Arial" pitchFamily="34" charset="0"/>
              <a:cs typeface="Arial" pitchFamily="34" charset="0"/>
            </a:endParaRPr>
          </a:p>
          <a:p>
            <a:pPr lvl="0"/>
            <a:r>
              <a:rPr lang="en-GB" sz="1700" b="1" dirty="0">
                <a:latin typeface="Arial" pitchFamily="34" charset="0"/>
                <a:cs typeface="Arial" pitchFamily="34" charset="0"/>
              </a:rPr>
              <a:t>Geographic segmentation</a:t>
            </a:r>
            <a:endParaRPr lang="en-US" sz="1700" b="1" dirty="0">
              <a:latin typeface="Arial" pitchFamily="34" charset="0"/>
              <a:cs typeface="Arial" pitchFamily="34" charset="0"/>
            </a:endParaRPr>
          </a:p>
          <a:p>
            <a:r>
              <a:rPr lang="en-GB" sz="1700" dirty="0">
                <a:latin typeface="Arial" pitchFamily="34" charset="0"/>
                <a:cs typeface="Arial" pitchFamily="34" charset="0"/>
              </a:rPr>
              <a:t>In the </a:t>
            </a:r>
            <a:r>
              <a:rPr lang="en-GB" sz="1700" b="1" dirty="0">
                <a:latin typeface="Arial" pitchFamily="34" charset="0"/>
                <a:cs typeface="Arial" pitchFamily="34" charset="0"/>
              </a:rPr>
              <a:t>demographic segmentation</a:t>
            </a:r>
            <a:r>
              <a:rPr lang="en-GB" sz="1700" dirty="0">
                <a:latin typeface="Arial" pitchFamily="34" charset="0"/>
                <a:cs typeface="Arial" pitchFamily="34" charset="0"/>
              </a:rPr>
              <a:t> is done on the basis of the age and income level of the customer. In the age mainly the students and the travel blogger between the age (16-25) will be targeted. The students will mainly be the one who are interested in the adventurous trips. As the online research, the potential customer will jump online from there phone or the laptops which turns out to the opportunity's for the Duffel travel(O'Hare, 2016).</a:t>
            </a:r>
            <a:endParaRPr lang="en-US" sz="1700" dirty="0">
              <a:latin typeface="Arial" pitchFamily="34" charset="0"/>
              <a:cs typeface="Arial" pitchFamily="34" charset="0"/>
            </a:endParaRPr>
          </a:p>
          <a:p>
            <a:r>
              <a:rPr lang="en-GB" sz="1700" b="1" dirty="0">
                <a:latin typeface="Arial" pitchFamily="34" charset="0"/>
                <a:cs typeface="Arial" pitchFamily="34" charset="0"/>
              </a:rPr>
              <a:t>Geographic- </a:t>
            </a:r>
            <a:r>
              <a:rPr lang="en-GB" sz="1700" dirty="0">
                <a:latin typeface="Arial" pitchFamily="34" charset="0"/>
                <a:cs typeface="Arial" pitchFamily="34" charset="0"/>
              </a:rPr>
              <a:t>Only the domestic segmentation has been done. No international travellers are in target segment.</a:t>
            </a:r>
            <a:endParaRPr lang="en-US" sz="1700" dirty="0">
              <a:latin typeface="Arial" pitchFamily="34" charset="0"/>
              <a:cs typeface="Arial" pitchFamily="34" charset="0"/>
            </a:endParaRPr>
          </a:p>
          <a:p>
            <a:endParaRPr lang="en-US" sz="1800" dirty="0"/>
          </a:p>
        </p:txBody>
      </p:sp>
    </p:spTree>
    <p:extLst>
      <p:ext uri="{BB962C8B-B14F-4D97-AF65-F5344CB8AC3E}">
        <p14:creationId xmlns:p14="http://schemas.microsoft.com/office/powerpoint/2010/main" val="182631524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u 2"/>
          <p:cNvSpPr>
            <a:spLocks noGrp="1"/>
          </p:cNvSpPr>
          <p:nvPr>
            <p:ph type="title"/>
          </p:nvPr>
        </p:nvSpPr>
        <p:spPr/>
        <p:txBody>
          <a:bodyPr>
            <a:normAutofit/>
          </a:bodyPr>
          <a:lstStyle/>
          <a:p>
            <a:r>
              <a:rPr lang="en-GB" sz="3200" dirty="0" smtClean="0">
                <a:latin typeface="Times New Roman" pitchFamily="18" charset="0"/>
                <a:cs typeface="Times New Roman" pitchFamily="18" charset="0"/>
              </a:rPr>
              <a:t>BUSINESS TARGET MARKET</a:t>
            </a:r>
            <a:endParaRPr lang="en-US" sz="3200" dirty="0"/>
          </a:p>
        </p:txBody>
      </p:sp>
      <p:sp>
        <p:nvSpPr>
          <p:cNvPr id="2" name="Substituent conținut 1"/>
          <p:cNvSpPr>
            <a:spLocks noGrp="1"/>
          </p:cNvSpPr>
          <p:nvPr>
            <p:ph idx="1"/>
          </p:nvPr>
        </p:nvSpPr>
        <p:spPr/>
        <p:txBody>
          <a:bodyPr>
            <a:normAutofit fontScale="62500" lnSpcReduction="20000"/>
          </a:bodyPr>
          <a:lstStyle/>
          <a:p>
            <a:pPr marL="0" indent="0">
              <a:lnSpc>
                <a:spcPct val="150000"/>
              </a:lnSpc>
              <a:buNone/>
              <a:defRPr/>
            </a:pPr>
            <a:r>
              <a:rPr lang="en-GB" sz="2800" dirty="0">
                <a:solidFill>
                  <a:schemeClr val="tx1">
                    <a:lumMod val="75000"/>
                    <a:lumOff val="25000"/>
                  </a:schemeClr>
                </a:solidFill>
                <a:latin typeface="Times New Roman" panose="02020603050405020304" pitchFamily="18" charset="0"/>
                <a:cs typeface="Times New Roman" panose="02020603050405020304" pitchFamily="18" charset="0"/>
              </a:rPr>
              <a:t>The target customers for the duffel travel industry will be the college students, honeymoon couples, the middle level income group people who wanders for the adventure and users who are seeking on internet for the adventurous or luxury travels. These may be the people who may have love for the history, travel culture or are travel blogger. So the target market as follows will be-</a:t>
            </a:r>
            <a:endParaRPr lang="en-US" sz="28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150000"/>
              </a:lnSpc>
              <a:buFont typeface="Wingdings 3" charset="2"/>
              <a:buChar char=""/>
              <a:defRPr/>
            </a:pPr>
            <a:r>
              <a:rPr lang="en-GB" sz="2800" dirty="0">
                <a:solidFill>
                  <a:schemeClr val="tx1">
                    <a:lumMod val="75000"/>
                    <a:lumOff val="25000"/>
                  </a:schemeClr>
                </a:solidFill>
                <a:latin typeface="Times New Roman" panose="02020603050405020304" pitchFamily="18" charset="0"/>
                <a:cs typeface="Times New Roman" panose="02020603050405020304" pitchFamily="18" charset="0"/>
              </a:rPr>
              <a:t>Middle level income householders</a:t>
            </a:r>
            <a:endParaRPr lang="en-US" sz="28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150000"/>
              </a:lnSpc>
              <a:buFont typeface="Wingdings 3" charset="2"/>
              <a:buChar char=""/>
              <a:defRPr/>
            </a:pPr>
            <a:r>
              <a:rPr lang="en-GB" sz="2800" dirty="0">
                <a:solidFill>
                  <a:schemeClr val="tx1">
                    <a:lumMod val="75000"/>
                    <a:lumOff val="25000"/>
                  </a:schemeClr>
                </a:solidFill>
                <a:latin typeface="Times New Roman" panose="02020603050405020304" pitchFamily="18" charset="0"/>
                <a:cs typeface="Times New Roman" panose="02020603050405020304" pitchFamily="18" charset="0"/>
              </a:rPr>
              <a:t>Professionals having the established base for the client in the target market.</a:t>
            </a:r>
            <a:endParaRPr lang="en-US" sz="28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150000"/>
              </a:lnSpc>
              <a:buFont typeface="Wingdings 3" charset="2"/>
              <a:buChar char=""/>
              <a:defRPr/>
            </a:pPr>
            <a:r>
              <a:rPr lang="en-GB" sz="2800" dirty="0">
                <a:solidFill>
                  <a:schemeClr val="tx1">
                    <a:lumMod val="75000"/>
                    <a:lumOff val="25000"/>
                  </a:schemeClr>
                </a:solidFill>
                <a:latin typeface="Times New Roman" panose="02020603050405020304" pitchFamily="18" charset="0"/>
                <a:cs typeface="Times New Roman" panose="02020603050405020304" pitchFamily="18" charset="0"/>
              </a:rPr>
              <a:t>Academic institution seeking adventurous tours for the students.</a:t>
            </a:r>
            <a:endParaRPr lang="en-US" sz="28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150000"/>
              </a:lnSpc>
              <a:buFont typeface="Wingdings 3" charset="2"/>
              <a:buChar char=""/>
              <a:defRPr/>
            </a:pPr>
            <a:r>
              <a:rPr lang="en-GB" sz="2800" dirty="0">
                <a:solidFill>
                  <a:schemeClr val="tx1">
                    <a:lumMod val="75000"/>
                    <a:lumOff val="25000"/>
                  </a:schemeClr>
                </a:solidFill>
                <a:latin typeface="Times New Roman" panose="02020603050405020304" pitchFamily="18" charset="0"/>
                <a:cs typeface="Times New Roman" panose="02020603050405020304" pitchFamily="18" charset="0"/>
              </a:rPr>
              <a:t>Corporation and non profit organisation interest in field trips, retreats and fund raisers.</a:t>
            </a:r>
            <a:endParaRPr lang="en-US" sz="28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150000"/>
              </a:lnSpc>
              <a:buFont typeface="Wingdings 3" charset="2"/>
              <a:buChar char=""/>
              <a:defRPr/>
            </a:pPr>
            <a:r>
              <a:rPr lang="en-GB" sz="2800" dirty="0">
                <a:solidFill>
                  <a:schemeClr val="tx1">
                    <a:lumMod val="75000"/>
                    <a:lumOff val="25000"/>
                  </a:schemeClr>
                </a:solidFill>
                <a:latin typeface="Times New Roman" panose="02020603050405020304" pitchFamily="18" charset="0"/>
                <a:cs typeface="Times New Roman" panose="02020603050405020304" pitchFamily="18" charset="0"/>
              </a:rPr>
              <a:t>Internet surfers seeking for the adventures or soothing travels</a:t>
            </a:r>
            <a:endParaRPr lang="en-US" dirty="0"/>
          </a:p>
        </p:txBody>
      </p:sp>
    </p:spTree>
    <p:extLst>
      <p:ext uri="{BB962C8B-B14F-4D97-AF65-F5344CB8AC3E}">
        <p14:creationId xmlns:p14="http://schemas.microsoft.com/office/powerpoint/2010/main" val="95895066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conținut 1"/>
          <p:cNvSpPr>
            <a:spLocks noGrp="1"/>
          </p:cNvSpPr>
          <p:nvPr>
            <p:ph idx="1"/>
          </p:nvPr>
        </p:nvSpPr>
        <p:spPr/>
        <p:txBody>
          <a:bodyPr>
            <a:normAutofit/>
          </a:bodyPr>
          <a:lstStyle/>
          <a:p>
            <a:r>
              <a:rPr lang="en-GB" sz="2200" dirty="0" smtClean="0"/>
              <a:t>Marketing </a:t>
            </a:r>
            <a:r>
              <a:rPr lang="en-GB" sz="2200" dirty="0"/>
              <a:t>communication mix refers to the ways used by the company to promote the service to the target market. The communication mix includes the different elements </a:t>
            </a:r>
            <a:endParaRPr lang="en-US" sz="2200" dirty="0"/>
          </a:p>
          <a:p>
            <a:pPr lvl="0"/>
            <a:endParaRPr lang="en-US" dirty="0"/>
          </a:p>
        </p:txBody>
      </p:sp>
      <p:graphicFrame>
        <p:nvGraphicFramePr>
          <p:cNvPr id="4" name="Nomogramă 3"/>
          <p:cNvGraphicFramePr/>
          <p:nvPr>
            <p:extLst>
              <p:ext uri="{D42A27DB-BD31-4B8C-83A1-F6EECF244321}">
                <p14:modId xmlns:p14="http://schemas.microsoft.com/office/powerpoint/2010/main" val="382414800"/>
              </p:ext>
            </p:extLst>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Imagin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67184" y="2895600"/>
            <a:ext cx="6232818" cy="3124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9340322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u 2"/>
          <p:cNvSpPr>
            <a:spLocks noGrp="1"/>
          </p:cNvSpPr>
          <p:nvPr>
            <p:ph type="title"/>
          </p:nvPr>
        </p:nvSpPr>
        <p:spPr/>
        <p:txBody>
          <a:bodyPr/>
          <a:lstStyle/>
          <a:p>
            <a:endParaRPr lang="en-US" dirty="0"/>
          </a:p>
        </p:txBody>
      </p:sp>
      <p:sp>
        <p:nvSpPr>
          <p:cNvPr id="2" name="Substituent conținut 1"/>
          <p:cNvSpPr>
            <a:spLocks noGrp="1"/>
          </p:cNvSpPr>
          <p:nvPr>
            <p:ph idx="1"/>
          </p:nvPr>
        </p:nvSpPr>
        <p:spPr>
          <a:xfrm>
            <a:off x="609600" y="1481328"/>
            <a:ext cx="8229600" cy="4690871"/>
          </a:xfrm>
          <a:solidFill>
            <a:schemeClr val="accent4">
              <a:lumMod val="60000"/>
              <a:lumOff val="40000"/>
            </a:schemeClr>
          </a:solidFill>
          <a:effectLst>
            <a:innerShdw blurRad="63500" dist="50800" dir="5400000">
              <a:prstClr val="black">
                <a:alpha val="50000"/>
              </a:prstClr>
            </a:innerShdw>
            <a:softEdge rad="63500"/>
          </a:effectLst>
        </p:spPr>
        <p:txBody>
          <a:bodyPr>
            <a:noAutofit/>
          </a:bodyPr>
          <a:lstStyle/>
          <a:p>
            <a:r>
              <a:rPr lang="en-GB" sz="1400" b="1" dirty="0">
                <a:solidFill>
                  <a:schemeClr val="accent4">
                    <a:lumMod val="75000"/>
                  </a:schemeClr>
                </a:solidFill>
                <a:latin typeface="Arial" pitchFamily="34" charset="0"/>
                <a:cs typeface="Arial" pitchFamily="34" charset="0"/>
              </a:rPr>
              <a:t>Advertising-</a:t>
            </a:r>
            <a:r>
              <a:rPr lang="en-GB" sz="1400" dirty="0">
                <a:solidFill>
                  <a:schemeClr val="accent4">
                    <a:lumMod val="75000"/>
                  </a:schemeClr>
                </a:solidFill>
                <a:latin typeface="Arial" pitchFamily="34" charset="0"/>
                <a:cs typeface="Arial" pitchFamily="34" charset="0"/>
              </a:rPr>
              <a:t>the paid impersonal representation and promoting the ideas and the concept of the company services with the refereed of the print media, broadcast media, and the network media in the target market. The print media include the newspaper and the magazine whereas the broadcast media </a:t>
            </a:r>
            <a:r>
              <a:rPr lang="en-GB" sz="1400" dirty="0" smtClean="0">
                <a:solidFill>
                  <a:schemeClr val="accent4">
                    <a:lumMod val="75000"/>
                  </a:schemeClr>
                </a:solidFill>
                <a:latin typeface="Arial" pitchFamily="34" charset="0"/>
                <a:cs typeface="Arial" pitchFamily="34" charset="0"/>
              </a:rPr>
              <a:t>comprises </a:t>
            </a:r>
            <a:r>
              <a:rPr lang="en-GB" sz="1400" dirty="0">
                <a:solidFill>
                  <a:schemeClr val="accent4">
                    <a:lumMod val="75000"/>
                  </a:schemeClr>
                </a:solidFill>
                <a:latin typeface="Arial" pitchFamily="34" charset="0"/>
                <a:cs typeface="Arial" pitchFamily="34" charset="0"/>
              </a:rPr>
              <a:t>the television, radio and internet. </a:t>
            </a:r>
            <a:endParaRPr lang="en-GB" sz="1400" dirty="0" smtClean="0">
              <a:solidFill>
                <a:schemeClr val="accent4">
                  <a:lumMod val="75000"/>
                </a:schemeClr>
              </a:solidFill>
              <a:latin typeface="Arial" pitchFamily="34" charset="0"/>
              <a:cs typeface="Arial" pitchFamily="34" charset="0"/>
            </a:endParaRPr>
          </a:p>
          <a:p>
            <a:r>
              <a:rPr lang="en-GB" sz="1400" b="1" dirty="0">
                <a:solidFill>
                  <a:schemeClr val="accent4">
                    <a:lumMod val="75000"/>
                  </a:schemeClr>
                </a:solidFill>
                <a:latin typeface="Arial" pitchFamily="34" charset="0"/>
                <a:cs typeface="Arial" pitchFamily="34" charset="0"/>
              </a:rPr>
              <a:t>Personnel selling</a:t>
            </a:r>
            <a:r>
              <a:rPr lang="en-GB" sz="1400" dirty="0">
                <a:solidFill>
                  <a:schemeClr val="accent4">
                    <a:lumMod val="75000"/>
                  </a:schemeClr>
                </a:solidFill>
                <a:latin typeface="Arial" pitchFamily="34" charset="0"/>
                <a:cs typeface="Arial" pitchFamily="34" charset="0"/>
              </a:rPr>
              <a:t>- the personnel selling refers to the person to the person selling of the services. In the personnel selling the services is personally introduced to the existing and the potential customer and make them highlight the advantage and the benefit of the service. </a:t>
            </a:r>
            <a:endParaRPr lang="en-US" sz="1400" dirty="0">
              <a:solidFill>
                <a:schemeClr val="accent4">
                  <a:lumMod val="75000"/>
                </a:schemeClr>
              </a:solidFill>
              <a:latin typeface="Arial" pitchFamily="34" charset="0"/>
              <a:cs typeface="Arial" pitchFamily="34" charset="0"/>
            </a:endParaRPr>
          </a:p>
          <a:p>
            <a:r>
              <a:rPr lang="en-GB" sz="1400" b="1" dirty="0">
                <a:solidFill>
                  <a:schemeClr val="accent4">
                    <a:lumMod val="75000"/>
                  </a:schemeClr>
                </a:solidFill>
                <a:latin typeface="Arial" pitchFamily="34" charset="0"/>
                <a:cs typeface="Arial" pitchFamily="34" charset="0"/>
              </a:rPr>
              <a:t>Sales </a:t>
            </a:r>
            <a:r>
              <a:rPr lang="en-GB" sz="1400" b="1" dirty="0" smtClean="0">
                <a:solidFill>
                  <a:schemeClr val="accent4">
                    <a:lumMod val="75000"/>
                  </a:schemeClr>
                </a:solidFill>
                <a:latin typeface="Arial" pitchFamily="34" charset="0"/>
                <a:cs typeface="Arial" pitchFamily="34" charset="0"/>
              </a:rPr>
              <a:t>promotion </a:t>
            </a:r>
            <a:r>
              <a:rPr lang="en-GB" sz="1400" dirty="0" smtClean="0">
                <a:solidFill>
                  <a:schemeClr val="accent4">
                    <a:lumMod val="75000"/>
                  </a:schemeClr>
                </a:solidFill>
                <a:latin typeface="Arial" pitchFamily="34" charset="0"/>
                <a:cs typeface="Arial" pitchFamily="34" charset="0"/>
              </a:rPr>
              <a:t>In </a:t>
            </a:r>
            <a:r>
              <a:rPr lang="en-GB" sz="1400" dirty="0">
                <a:solidFill>
                  <a:schemeClr val="accent4">
                    <a:lumMod val="75000"/>
                  </a:schemeClr>
                </a:solidFill>
                <a:latin typeface="Arial" pitchFamily="34" charset="0"/>
                <a:cs typeface="Arial" pitchFamily="34" charset="0"/>
              </a:rPr>
              <a:t>this type of the promotion of the service, the company provides to the target segment as in the form of the sample, coupons to support the sales partner by giving exposure to there service. In the sales promotion company will give the exciting offers to the customer and better quality of the service in the tours so that they can distinguish the company from its competitors.(Antes, Mart and </a:t>
            </a:r>
            <a:r>
              <a:rPr lang="en-GB" sz="1400" dirty="0" err="1">
                <a:solidFill>
                  <a:schemeClr val="accent4">
                    <a:lumMod val="75000"/>
                  </a:schemeClr>
                </a:solidFill>
                <a:latin typeface="Arial" pitchFamily="34" charset="0"/>
                <a:cs typeface="Arial" pitchFamily="34" charset="0"/>
              </a:rPr>
              <a:t>DuBois</a:t>
            </a:r>
            <a:r>
              <a:rPr lang="en-GB" sz="1400" dirty="0">
                <a:solidFill>
                  <a:schemeClr val="accent4">
                    <a:lumMod val="75000"/>
                  </a:schemeClr>
                </a:solidFill>
                <a:latin typeface="Arial" pitchFamily="34" charset="0"/>
                <a:cs typeface="Arial" pitchFamily="34" charset="0"/>
              </a:rPr>
              <a:t>, 2016</a:t>
            </a:r>
            <a:r>
              <a:rPr lang="en-GB" sz="1400" dirty="0" smtClean="0">
                <a:solidFill>
                  <a:schemeClr val="accent4">
                    <a:lumMod val="75000"/>
                  </a:schemeClr>
                </a:solidFill>
                <a:latin typeface="Arial" pitchFamily="34" charset="0"/>
                <a:cs typeface="Arial" pitchFamily="34" charset="0"/>
              </a:rPr>
              <a:t>)</a:t>
            </a:r>
          </a:p>
          <a:p>
            <a:r>
              <a:rPr lang="en-GB" sz="1400" b="1" dirty="0">
                <a:solidFill>
                  <a:schemeClr val="accent4">
                    <a:lumMod val="75000"/>
                  </a:schemeClr>
                </a:solidFill>
                <a:latin typeface="Arial" pitchFamily="34" charset="0"/>
                <a:cs typeface="Arial" pitchFamily="34" charset="0"/>
              </a:rPr>
              <a:t>Public </a:t>
            </a:r>
            <a:r>
              <a:rPr lang="en-GB" sz="1400" b="1" dirty="0" err="1" smtClean="0">
                <a:solidFill>
                  <a:schemeClr val="accent4">
                    <a:lumMod val="75000"/>
                  </a:schemeClr>
                </a:solidFill>
                <a:latin typeface="Arial" pitchFamily="34" charset="0"/>
                <a:cs typeface="Arial" pitchFamily="34" charset="0"/>
              </a:rPr>
              <a:t>relation</a:t>
            </a:r>
            <a:r>
              <a:rPr lang="en-GB" sz="1400" dirty="0" err="1">
                <a:solidFill>
                  <a:schemeClr val="accent4">
                    <a:lumMod val="75000"/>
                  </a:schemeClr>
                </a:solidFill>
                <a:latin typeface="Arial" pitchFamily="34" charset="0"/>
                <a:cs typeface="Arial" pitchFamily="34" charset="0"/>
              </a:rPr>
              <a:t>to</a:t>
            </a:r>
            <a:r>
              <a:rPr lang="en-GB" sz="1400" dirty="0">
                <a:solidFill>
                  <a:schemeClr val="accent4">
                    <a:lumMod val="75000"/>
                  </a:schemeClr>
                </a:solidFill>
                <a:latin typeface="Arial" pitchFamily="34" charset="0"/>
                <a:cs typeface="Arial" pitchFamily="34" charset="0"/>
              </a:rPr>
              <a:t> have the public relation, the company would have better interaction with the people through different ideas of working</a:t>
            </a:r>
            <a:r>
              <a:rPr lang="en-GB" sz="1400" dirty="0" smtClean="0">
                <a:solidFill>
                  <a:schemeClr val="accent4">
                    <a:lumMod val="75000"/>
                  </a:schemeClr>
                </a:solidFill>
                <a:latin typeface="Arial" pitchFamily="34" charset="0"/>
                <a:cs typeface="Arial" pitchFamily="34" charset="0"/>
              </a:rPr>
              <a:t>.</a:t>
            </a:r>
          </a:p>
          <a:p>
            <a:endParaRPr lang="en-US" sz="1400" dirty="0">
              <a:solidFill>
                <a:schemeClr val="accent4">
                  <a:lumMod val="75000"/>
                </a:schemeClr>
              </a:solidFill>
              <a:latin typeface="Arial" pitchFamily="34" charset="0"/>
              <a:cs typeface="Arial" pitchFamily="34" charset="0"/>
            </a:endParaRPr>
          </a:p>
          <a:p>
            <a:r>
              <a:rPr lang="en-GB" sz="1400" b="1" dirty="0">
                <a:solidFill>
                  <a:schemeClr val="accent4">
                    <a:lumMod val="75000"/>
                  </a:schemeClr>
                </a:solidFill>
                <a:latin typeface="Arial" pitchFamily="34" charset="0"/>
                <a:cs typeface="Arial" pitchFamily="34" charset="0"/>
              </a:rPr>
              <a:t>Direct </a:t>
            </a:r>
            <a:r>
              <a:rPr lang="en-GB" sz="1400" b="1" dirty="0" err="1" smtClean="0">
                <a:solidFill>
                  <a:schemeClr val="accent4">
                    <a:lumMod val="75000"/>
                  </a:schemeClr>
                </a:solidFill>
                <a:latin typeface="Arial" pitchFamily="34" charset="0"/>
                <a:cs typeface="Arial" pitchFamily="34" charset="0"/>
              </a:rPr>
              <a:t>marketing</a:t>
            </a:r>
            <a:r>
              <a:rPr lang="en-GB" sz="1400" dirty="0" err="1">
                <a:solidFill>
                  <a:schemeClr val="accent4">
                    <a:lumMod val="75000"/>
                  </a:schemeClr>
                </a:solidFill>
                <a:latin typeface="Arial" pitchFamily="34" charset="0"/>
                <a:cs typeface="Arial" pitchFamily="34" charset="0"/>
              </a:rPr>
              <a:t>The</a:t>
            </a:r>
            <a:r>
              <a:rPr lang="en-GB" sz="1400" dirty="0">
                <a:solidFill>
                  <a:schemeClr val="accent4">
                    <a:lumMod val="75000"/>
                  </a:schemeClr>
                </a:solidFill>
                <a:latin typeface="Arial" pitchFamily="34" charset="0"/>
                <a:cs typeface="Arial" pitchFamily="34" charset="0"/>
              </a:rPr>
              <a:t> Duffel will target the professionals and the students directly connecting through there mails or the social networking sites or telephonic contacts.</a:t>
            </a:r>
            <a:endParaRPr lang="en-US" sz="1400" dirty="0">
              <a:solidFill>
                <a:schemeClr val="accent4">
                  <a:lumMod val="75000"/>
                </a:schemeClr>
              </a:solidFill>
              <a:latin typeface="Arial" pitchFamily="34" charset="0"/>
              <a:cs typeface="Arial" pitchFamily="34" charset="0"/>
            </a:endParaRPr>
          </a:p>
          <a:p>
            <a:r>
              <a:rPr lang="en-GB" sz="1400" b="1" dirty="0">
                <a:solidFill>
                  <a:schemeClr val="accent4">
                    <a:lumMod val="75000"/>
                  </a:schemeClr>
                </a:solidFill>
                <a:latin typeface="Arial" pitchFamily="34" charset="0"/>
                <a:cs typeface="Arial" pitchFamily="34" charset="0"/>
              </a:rPr>
              <a:t>Packaging</a:t>
            </a:r>
            <a:r>
              <a:rPr lang="en-GB" sz="1400" dirty="0">
                <a:solidFill>
                  <a:schemeClr val="accent4">
                    <a:lumMod val="75000"/>
                  </a:schemeClr>
                </a:solidFill>
                <a:latin typeface="Arial" pitchFamily="34" charset="0"/>
                <a:cs typeface="Arial" pitchFamily="34" charset="0"/>
              </a:rPr>
              <a:t>- it means how the company is placing the product in front of there target market. The package of the service represents how the customer will think about it as compare to the competitor(</a:t>
            </a:r>
            <a:r>
              <a:rPr lang="en-GB" sz="1400" dirty="0" err="1">
                <a:solidFill>
                  <a:schemeClr val="accent4">
                    <a:lumMod val="75000"/>
                  </a:schemeClr>
                </a:solidFill>
                <a:latin typeface="Arial" pitchFamily="34" charset="0"/>
                <a:cs typeface="Arial" pitchFamily="34" charset="0"/>
              </a:rPr>
              <a:t>Speier</a:t>
            </a:r>
            <a:r>
              <a:rPr lang="en-GB" sz="1400" dirty="0">
                <a:solidFill>
                  <a:schemeClr val="accent4">
                    <a:lumMod val="75000"/>
                  </a:schemeClr>
                </a:solidFill>
                <a:latin typeface="Arial" pitchFamily="34" charset="0"/>
                <a:cs typeface="Arial" pitchFamily="34" charset="0"/>
              </a:rPr>
              <a:t> and Sherman, 2017)..</a:t>
            </a:r>
            <a:endParaRPr lang="en-US" sz="1400" dirty="0">
              <a:solidFill>
                <a:schemeClr val="accent4">
                  <a:lumMod val="75000"/>
                </a:schemeClr>
              </a:solidFill>
              <a:latin typeface="Arial" pitchFamily="34" charset="0"/>
              <a:cs typeface="Arial" pitchFamily="34" charset="0"/>
            </a:endParaRPr>
          </a:p>
        </p:txBody>
      </p:sp>
      <p:cxnSp>
        <p:nvCxnSpPr>
          <p:cNvPr id="5" name="Conector drept cu săgeată 4"/>
          <p:cNvCxnSpPr/>
          <p:nvPr/>
        </p:nvCxnSpPr>
        <p:spPr>
          <a:xfrm>
            <a:off x="2653145" y="332509"/>
            <a:ext cx="1676400" cy="914400"/>
          </a:xfrm>
          <a:prstGeom prst="straightConnector1">
            <a:avLst/>
          </a:prstGeom>
          <a:ln>
            <a:tailEnd type="arrow"/>
          </a:ln>
          <a:effectLst>
            <a:glow rad="139700">
              <a:schemeClr val="accent4">
                <a:satMod val="175000"/>
                <a:alpha val="40000"/>
              </a:schemeClr>
            </a:glow>
          </a:effectLst>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75232872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pPr lvl="0"/>
            <a:r>
              <a:rPr lang="en-GB" b="1" dirty="0">
                <a:effectLst/>
              </a:rPr>
              <a:t>CONCLUSION</a:t>
            </a:r>
            <a:r>
              <a:rPr lang="en-US" b="1" dirty="0">
                <a:effectLst/>
              </a:rPr>
              <a:t/>
            </a:r>
            <a:br>
              <a:rPr lang="en-US" b="1" dirty="0">
                <a:effectLst/>
              </a:rPr>
            </a:br>
            <a:r>
              <a:rPr lang="en-GB" dirty="0">
                <a:effectLst/>
              </a:rPr>
              <a:t>	</a:t>
            </a:r>
            <a:endParaRPr lang="en-US" dirty="0"/>
          </a:p>
        </p:txBody>
      </p:sp>
      <p:sp>
        <p:nvSpPr>
          <p:cNvPr id="3" name="Substituent conținut 2"/>
          <p:cNvSpPr>
            <a:spLocks noGrp="1"/>
          </p:cNvSpPr>
          <p:nvPr>
            <p:ph idx="1"/>
          </p:nvPr>
        </p:nvSpPr>
        <p:spPr/>
        <p:txBody>
          <a:bodyPr/>
          <a:lstStyle/>
          <a:p>
            <a:pPr marL="0" indent="0">
              <a:buNone/>
            </a:pPr>
            <a:r>
              <a:rPr lang="en-GB" dirty="0"/>
              <a:t>	The duffel tour and travels </a:t>
            </a:r>
            <a:r>
              <a:rPr lang="en-GB" dirty="0" smtClean="0"/>
              <a:t> is </a:t>
            </a:r>
            <a:r>
              <a:rPr lang="en-GB" dirty="0"/>
              <a:t>start-up business as the online travels </a:t>
            </a:r>
            <a:r>
              <a:rPr lang="en-GB" dirty="0" smtClean="0"/>
              <a:t>package </a:t>
            </a:r>
            <a:r>
              <a:rPr lang="en-GB" dirty="0"/>
              <a:t>company. </a:t>
            </a:r>
            <a:endParaRPr lang="en-GB" dirty="0" smtClean="0"/>
          </a:p>
          <a:p>
            <a:pPr marL="0" indent="0">
              <a:buNone/>
            </a:pPr>
            <a:r>
              <a:rPr lang="en-GB" dirty="0" smtClean="0"/>
              <a:t>           Due </a:t>
            </a:r>
            <a:r>
              <a:rPr lang="en-GB" dirty="0"/>
              <a:t>to the online business, mainly the youngster were more attracted toward the marketing scheme of the organisation</a:t>
            </a:r>
            <a:endParaRPr lang="en-US" dirty="0"/>
          </a:p>
        </p:txBody>
      </p:sp>
    </p:spTree>
    <p:extLst>
      <p:ext uri="{BB962C8B-B14F-4D97-AF65-F5344CB8AC3E}">
        <p14:creationId xmlns:p14="http://schemas.microsoft.com/office/powerpoint/2010/main" val="374723724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en-US" dirty="0" smtClean="0"/>
              <a:t>REFERENCES</a:t>
            </a:r>
            <a:endParaRPr lang="en-US" dirty="0"/>
          </a:p>
        </p:txBody>
      </p:sp>
      <p:sp>
        <p:nvSpPr>
          <p:cNvPr id="3" name="Substituent conținut 2"/>
          <p:cNvSpPr>
            <a:spLocks noGrp="1"/>
          </p:cNvSpPr>
          <p:nvPr>
            <p:ph idx="1"/>
          </p:nvPr>
        </p:nvSpPr>
        <p:spPr/>
        <p:txBody>
          <a:bodyPr>
            <a:normAutofit/>
          </a:bodyPr>
          <a:lstStyle/>
          <a:p>
            <a:r>
              <a:rPr lang="en-GB" sz="1400" u="sng" dirty="0"/>
              <a:t>Online</a:t>
            </a:r>
            <a:endParaRPr lang="en-US" sz="1400" dirty="0"/>
          </a:p>
          <a:p>
            <a:r>
              <a:rPr lang="en-GB" sz="1400" i="1" dirty="0"/>
              <a:t>Applying the BCG Matrix to </a:t>
            </a:r>
            <a:r>
              <a:rPr lang="en-GB" sz="1400" i="1" dirty="0" err="1"/>
              <a:t>Analyze</a:t>
            </a:r>
            <a:r>
              <a:rPr lang="en-GB" sz="1400" i="1" dirty="0"/>
              <a:t> Egypt's Tourism Competitiveness Position</a:t>
            </a:r>
            <a:r>
              <a:rPr lang="en-GB" sz="1400" dirty="0"/>
              <a:t>. 2016. [Online]. Available through &lt;</a:t>
            </a:r>
            <a:r>
              <a:rPr lang="en-GB" sz="1400" u="sng" dirty="0">
                <a:hlinkClick r:id="rId2"/>
              </a:rPr>
              <a:t>https://www.researchgate.net/publication/313370328_Applying_the_BCG_Matrix_to_Analyze_Egypt's_Tourism_Competitiveness_Position</a:t>
            </a:r>
            <a:r>
              <a:rPr lang="en-GB" sz="1400" dirty="0"/>
              <a:t>&gt;</a:t>
            </a:r>
            <a:endParaRPr lang="en-US" sz="1400" dirty="0"/>
          </a:p>
          <a:p>
            <a:r>
              <a:rPr lang="en-GB" sz="1400" u="sng" dirty="0"/>
              <a:t>Books and journal </a:t>
            </a:r>
            <a:endParaRPr lang="en-US" sz="1400" dirty="0"/>
          </a:p>
          <a:p>
            <a:r>
              <a:rPr lang="en-GB" sz="1400" dirty="0" err="1"/>
              <a:t>Agrawal</a:t>
            </a:r>
            <a:r>
              <a:rPr lang="en-GB" sz="1400" dirty="0"/>
              <a:t>, R., 2016. 'Enterprise risk </a:t>
            </a:r>
            <a:r>
              <a:rPr lang="en-GB" sz="1400" dirty="0" err="1"/>
              <a:t>management'essential</a:t>
            </a:r>
            <a:r>
              <a:rPr lang="en-GB" sz="1400" dirty="0"/>
              <a:t> for survival and sustainable development of micro, small and medium enterprises. </a:t>
            </a:r>
            <a:r>
              <a:rPr lang="en-GB" sz="1400" i="1" dirty="0"/>
              <a:t>International Review</a:t>
            </a:r>
            <a:r>
              <a:rPr lang="en-GB" sz="1400" dirty="0"/>
              <a:t>, (1-2), pp.117-124.</a:t>
            </a:r>
            <a:endParaRPr lang="en-US" sz="1400" dirty="0"/>
          </a:p>
          <a:p>
            <a:r>
              <a:rPr lang="en-GB" sz="1400" dirty="0"/>
              <a:t>Antes, A.L., Mart, A. and </a:t>
            </a:r>
            <a:r>
              <a:rPr lang="en-GB" sz="1400" dirty="0" err="1"/>
              <a:t>DuBois</a:t>
            </a:r>
            <a:r>
              <a:rPr lang="en-GB" sz="1400" dirty="0"/>
              <a:t>, J.M., 2016. Are leadership and management essential for good research? An interview study of genetic </a:t>
            </a:r>
            <a:r>
              <a:rPr lang="en-GB" sz="1400" dirty="0" err="1"/>
              <a:t>researchers.</a:t>
            </a:r>
            <a:r>
              <a:rPr lang="en-GB" sz="1400" i="1" dirty="0" err="1"/>
              <a:t>Journal</a:t>
            </a:r>
            <a:r>
              <a:rPr lang="en-GB" sz="1400" i="1" dirty="0"/>
              <a:t> of Empirical Research on Human Research Ethic</a:t>
            </a:r>
            <a:r>
              <a:rPr lang="en-GB" sz="1400" dirty="0"/>
              <a:t>s,11(5), pp.408-423.</a:t>
            </a:r>
            <a:endParaRPr lang="en-US" sz="1400" dirty="0"/>
          </a:p>
          <a:p>
            <a:r>
              <a:rPr lang="en-GB" sz="1400" dirty="0" err="1"/>
              <a:t>Caraher</a:t>
            </a:r>
            <a:r>
              <a:rPr lang="en-GB" sz="1400" dirty="0"/>
              <a:t>, L., 2016.</a:t>
            </a:r>
            <a:r>
              <a:rPr lang="en-GB" sz="1400" i="1" dirty="0"/>
              <a:t>Millennials &amp; management: The essential guide to making it work at work</a:t>
            </a:r>
            <a:r>
              <a:rPr lang="en-GB" sz="1400" dirty="0"/>
              <a:t>. </a:t>
            </a:r>
            <a:r>
              <a:rPr lang="en-GB" sz="1400" dirty="0" err="1"/>
              <a:t>Routledge</a:t>
            </a:r>
            <a:r>
              <a:rPr lang="en-GB" sz="1400" dirty="0"/>
              <a:t>.</a:t>
            </a:r>
            <a:endParaRPr lang="en-US" sz="1400" dirty="0"/>
          </a:p>
          <a:p>
            <a:pPr marL="0" indent="0" algn="just">
              <a:lnSpc>
                <a:spcPct val="150000"/>
              </a:lnSpc>
              <a:buNone/>
            </a:pPr>
            <a:r>
              <a:rPr lang="en-US" sz="1400" dirty="0" smtClean="0">
                <a:latin typeface="Times New Roman" pitchFamily="18" charset="0"/>
                <a:cs typeface="Times New Roman" pitchFamily="18" charset="0"/>
              </a:rPr>
              <a:t>        Fisher</a:t>
            </a:r>
            <a:r>
              <a:rPr lang="en-US" sz="1400" dirty="0">
                <a:latin typeface="Times New Roman" pitchFamily="18" charset="0"/>
                <a:cs typeface="Times New Roman" pitchFamily="18" charset="0"/>
              </a:rPr>
              <a:t>, K., 2018.</a:t>
            </a:r>
            <a:r>
              <a:rPr lang="en-US" sz="1400" i="1" dirty="0">
                <a:latin typeface="Times New Roman" pitchFamily="18" charset="0"/>
                <a:cs typeface="Times New Roman" pitchFamily="18" charset="0"/>
              </a:rPr>
              <a:t>The practical pain management handbook: The essential evidence-based guide</a:t>
            </a:r>
            <a:r>
              <a:rPr lang="en-US" sz="1400" dirty="0">
                <a:latin typeface="Times New Roman" pitchFamily="18" charset="0"/>
                <a:cs typeface="Times New Roman" pitchFamily="18" charset="0"/>
              </a:rPr>
              <a:t>. </a:t>
            </a:r>
            <a:r>
              <a:rPr lang="en-US" sz="1400" dirty="0" err="1">
                <a:latin typeface="Times New Roman" pitchFamily="18" charset="0"/>
                <a:cs typeface="Times New Roman" pitchFamily="18" charset="0"/>
              </a:rPr>
              <a:t>Routledge</a:t>
            </a:r>
            <a:r>
              <a:rPr lang="en-US" sz="1400" dirty="0">
                <a:latin typeface="Times New Roman" pitchFamily="18" charset="0"/>
                <a:cs typeface="Times New Roman" pitchFamily="18" charset="0"/>
              </a:rPr>
              <a:t>.</a:t>
            </a:r>
          </a:p>
          <a:p>
            <a:pPr algn="just">
              <a:lnSpc>
                <a:spcPct val="150000"/>
              </a:lnSpc>
            </a:pPr>
            <a:r>
              <a:rPr lang="en-US" sz="1400" dirty="0">
                <a:latin typeface="Times New Roman" pitchFamily="18" charset="0"/>
                <a:cs typeface="Times New Roman" pitchFamily="18" charset="0"/>
              </a:rPr>
              <a:t>O'Hare, T., 2016.</a:t>
            </a:r>
            <a:r>
              <a:rPr lang="en-US" sz="1400" i="1" dirty="0">
                <a:latin typeface="Times New Roman" pitchFamily="18" charset="0"/>
                <a:cs typeface="Times New Roman" pitchFamily="18" charset="0"/>
              </a:rPr>
              <a:t>Essential skills of social work practice: Assessment, intervention, and evaluation</a:t>
            </a:r>
            <a:r>
              <a:rPr lang="en-US" sz="1400" dirty="0">
                <a:latin typeface="Times New Roman" pitchFamily="18" charset="0"/>
                <a:cs typeface="Times New Roman" pitchFamily="18" charset="0"/>
              </a:rPr>
              <a:t>. Lyceum Books.</a:t>
            </a:r>
          </a:p>
          <a:p>
            <a:endParaRPr lang="en-US" dirty="0"/>
          </a:p>
        </p:txBody>
      </p:sp>
    </p:spTree>
    <p:extLst>
      <p:ext uri="{BB962C8B-B14F-4D97-AF65-F5344CB8AC3E}">
        <p14:creationId xmlns:p14="http://schemas.microsoft.com/office/powerpoint/2010/main" val="240681918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0"/>
            <a:ext cx="96774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4189232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
  <a:themeElements>
    <a:clrScheme name="Executiv">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907</TotalTime>
  <Words>1248</Words>
  <Application>Microsoft Office PowerPoint</Application>
  <PresentationFormat>Expunere pe ecran (4:3)</PresentationFormat>
  <Paragraphs>112</Paragraphs>
  <Slides>19</Slides>
  <Notes>0</Notes>
  <HiddenSlides>0</HiddenSlides>
  <MMClips>0</MMClips>
  <ScaleCrop>false</ScaleCrop>
  <HeadingPairs>
    <vt:vector size="4" baseType="variant">
      <vt:variant>
        <vt:lpstr>Temă</vt:lpstr>
      </vt:variant>
      <vt:variant>
        <vt:i4>1</vt:i4>
      </vt:variant>
      <vt:variant>
        <vt:lpstr>Titluri diapozitive</vt:lpstr>
      </vt:variant>
      <vt:variant>
        <vt:i4>19</vt:i4>
      </vt:variant>
    </vt:vector>
  </HeadingPairs>
  <TitlesOfParts>
    <vt:vector size="20" baseType="lpstr">
      <vt:lpstr>Executiv</vt:lpstr>
      <vt:lpstr>MARKETING ENVIRONMENTAL AUDIT</vt:lpstr>
      <vt:lpstr>CONTENT</vt:lpstr>
      <vt:lpstr>EXECUTIVE SUMMARY</vt:lpstr>
      <vt:lpstr>  BCG MATRIX</vt:lpstr>
      <vt:lpstr>Prezentare PowerPoint</vt:lpstr>
      <vt:lpstr>BUSINESS/COMPANY OVERVIEW</vt:lpstr>
      <vt:lpstr>MICRO AND MACRO ENVIRONMENT</vt:lpstr>
      <vt:lpstr>MICRO AND MACRO ENVIRONMENT</vt:lpstr>
      <vt:lpstr>SWOT ANALYSIS</vt:lpstr>
      <vt:lpstr>Ref:“business-to-you.com”</vt:lpstr>
      <vt:lpstr>Prezentare PowerPoint</vt:lpstr>
      <vt:lpstr>Prezentare PowerPoint</vt:lpstr>
      <vt:lpstr>MARKETING SEGMENTATION</vt:lpstr>
      <vt:lpstr>BUSINESS TARGET MARKET</vt:lpstr>
      <vt:lpstr>Prezentare PowerPoint</vt:lpstr>
      <vt:lpstr>Prezentare PowerPoint</vt:lpstr>
      <vt:lpstr>CONCLUSION  </vt:lpstr>
      <vt:lpstr>REFERENCES</vt:lpstr>
      <vt:lpstr>Prezentare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Daniel</dc:creator>
  <cp:lastModifiedBy>Daniel</cp:lastModifiedBy>
  <cp:revision>21</cp:revision>
  <dcterms:created xsi:type="dcterms:W3CDTF">2019-06-17T09:16:39Z</dcterms:created>
  <dcterms:modified xsi:type="dcterms:W3CDTF">2019-06-18T00:23:50Z</dcterms:modified>
</cp:coreProperties>
</file>