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25" r:id="rId1"/>
  </p:sldMasterIdLst>
  <p:notesMasterIdLst>
    <p:notesMasterId r:id="rId11"/>
  </p:notes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21" autoAdjust="0"/>
    <p:restoredTop sz="94660"/>
  </p:normalViewPr>
  <p:slideViewPr>
    <p:cSldViewPr snapToGrid="0">
      <p:cViewPr>
        <p:scale>
          <a:sx n="105" d="100"/>
          <a:sy n="105" d="100"/>
        </p:scale>
        <p:origin x="828" y="1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23082E-9CD6-4193-B762-D43792D8E883}" type="datetimeFigureOut">
              <a:rPr lang="en-GB" smtClean="0"/>
              <a:t>10/11/2024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23EAE2-FA9F-4CB4-9986-2C48BB621C23}" type="slidenum">
              <a:rPr lang="en-GB" smtClean="0"/>
              <a:t>‹#›</a:t>
            </a:fld>
            <a:endParaRPr lang="en-GB"/>
          </a:p>
        </p:txBody>
      </p:sp>
    </p:spTree>
    <p:extLst>
      <p:ext uri="{BB962C8B-B14F-4D97-AF65-F5344CB8AC3E}">
        <p14:creationId xmlns:p14="http://schemas.microsoft.com/office/powerpoint/2010/main" val="230716632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823EAE2-FA9F-4CB4-9986-2C48BB621C23}" type="slidenum">
              <a:rPr lang="en-GB" smtClean="0"/>
              <a:t>4</a:t>
            </a:fld>
            <a:endParaRPr lang="en-GB"/>
          </a:p>
        </p:txBody>
      </p:sp>
    </p:spTree>
    <p:extLst>
      <p:ext uri="{BB962C8B-B14F-4D97-AF65-F5344CB8AC3E}">
        <p14:creationId xmlns:p14="http://schemas.microsoft.com/office/powerpoint/2010/main" val="413897095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8" name="Freeform: Shape 17">
            <a:extLst>
              <a:ext uri="{FF2B5EF4-FFF2-40B4-BE49-F238E27FC236}">
                <a16:creationId xmlns:a16="http://schemas.microsoft.com/office/drawing/2014/main" id="{5CD60141-EEBD-4EC1-8E34-0344C16A18A2}"/>
              </a:ext>
              <a:ext uri="{C183D7F6-B498-43B3-948B-1728B52AA6E4}">
                <adec:decorative xmlns:adec="http://schemas.microsoft.com/office/drawing/2017/decorative" val="1"/>
              </a:ext>
            </a:extLst>
          </p:cNvPr>
          <p:cNvSpPr/>
          <p:nvPr/>
        </p:nvSpPr>
        <p:spPr>
          <a:xfrm>
            <a:off x="53183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A65FCBBA-905A-4FD1-BFBA-F3EE6DA264E0}"/>
              </a:ext>
            </a:extLst>
          </p:cNvPr>
          <p:cNvSpPr>
            <a:spLocks noGrp="1"/>
          </p:cNvSpPr>
          <p:nvPr>
            <p:ph type="ctrTitle"/>
          </p:nvPr>
        </p:nvSpPr>
        <p:spPr>
          <a:xfrm>
            <a:off x="1143000" y="1181098"/>
            <a:ext cx="8986580" cy="2832404"/>
          </a:xfrm>
        </p:spPr>
        <p:txBody>
          <a:bodyPr anchor="t">
            <a:normAutofit/>
          </a:bodyPr>
          <a:lstStyle>
            <a:lvl1pPr algn="l">
              <a:lnSpc>
                <a:spcPct val="100000"/>
              </a:lnSpc>
              <a:defRPr sz="4800" cap="all" spc="300" baseline="0"/>
            </a:lvl1pPr>
          </a:lstStyle>
          <a:p>
            <a:r>
              <a:rPr lang="en-US" dirty="0"/>
              <a:t>Click to edit Master title style</a:t>
            </a:r>
          </a:p>
        </p:txBody>
      </p:sp>
      <p:sp>
        <p:nvSpPr>
          <p:cNvPr id="3" name="Subtitle 2">
            <a:extLst>
              <a:ext uri="{FF2B5EF4-FFF2-40B4-BE49-F238E27FC236}">
                <a16:creationId xmlns:a16="http://schemas.microsoft.com/office/drawing/2014/main" id="{13DD287E-F1C8-463F-8429-D1B5B1582520}"/>
              </a:ext>
            </a:extLst>
          </p:cNvPr>
          <p:cNvSpPr>
            <a:spLocks noGrp="1"/>
          </p:cNvSpPr>
          <p:nvPr>
            <p:ph type="subTitle" idx="1"/>
          </p:nvPr>
        </p:nvSpPr>
        <p:spPr>
          <a:xfrm>
            <a:off x="1143000" y="5463522"/>
            <a:ext cx="8986580" cy="650311"/>
          </a:xfrm>
        </p:spPr>
        <p:txBody>
          <a:bodyPr>
            <a:normAutofit/>
          </a:bodyPr>
          <a:lstStyle>
            <a:lvl1pPr marL="0" indent="0" algn="l">
              <a:lnSpc>
                <a:spcPct val="100000"/>
              </a:lnSpc>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81F44ED-7973-4A99-B2CA-A8962BCE0D5D}"/>
              </a:ext>
            </a:extLst>
          </p:cNvPr>
          <p:cNvSpPr>
            <a:spLocks noGrp="1"/>
          </p:cNvSpPr>
          <p:nvPr>
            <p:ph type="dt" sz="half" idx="10"/>
          </p:nvPr>
        </p:nvSpPr>
        <p:spPr/>
        <p:txBody>
          <a:bodyPr/>
          <a:lstStyle/>
          <a:p>
            <a:fld id="{3CADBD16-5BFB-4D9F-9646-C75D1B53BBB6}" type="datetimeFigureOut">
              <a:rPr lang="en-US" smtClean="0"/>
              <a:t>11/10/2024</a:t>
            </a:fld>
            <a:endParaRPr lang="en-US"/>
          </a:p>
        </p:txBody>
      </p:sp>
      <p:sp>
        <p:nvSpPr>
          <p:cNvPr id="5" name="Footer Placeholder 4">
            <a:extLst>
              <a:ext uri="{FF2B5EF4-FFF2-40B4-BE49-F238E27FC236}">
                <a16:creationId xmlns:a16="http://schemas.microsoft.com/office/drawing/2014/main" id="{08DF96F2-D6BE-49AC-A605-5AE87C3F2F1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817FC50-B13C-4B63-AE64-F71A6EDE63B6}"/>
              </a:ext>
            </a:extLst>
          </p:cNvPr>
          <p:cNvSpPr>
            <a:spLocks noGrp="1"/>
          </p:cNvSpPr>
          <p:nvPr>
            <p:ph type="sldNum" sz="quarter" idx="12"/>
          </p:nvPr>
        </p:nvSpPr>
        <p:spPr/>
        <p:txBody>
          <a:bodyPr/>
          <a:lstStyle/>
          <a:p>
            <a:fld id="{C0722274-0FAA-4649-AA4E-4210F4F32167}" type="slidenum">
              <a:rPr lang="en-US" smtClean="0"/>
              <a:t>‹#›</a:t>
            </a:fld>
            <a:endParaRPr lang="en-US"/>
          </a:p>
        </p:txBody>
      </p:sp>
      <p:cxnSp>
        <p:nvCxnSpPr>
          <p:cNvPr id="12" name="Straight Connector 11">
            <a:extLst>
              <a:ext uri="{FF2B5EF4-FFF2-40B4-BE49-F238E27FC236}">
                <a16:creationId xmlns:a16="http://schemas.microsoft.com/office/drawing/2014/main" id="{4C75A547-BCD1-42BE-966E-53CA0AB93165}"/>
              </a:ext>
            </a:extLst>
          </p:cNvPr>
          <p:cNvCxnSpPr>
            <a:cxnSpLocks/>
          </p:cNvCxnSpPr>
          <p:nvPr/>
        </p:nvCxnSpPr>
        <p:spPr>
          <a:xfrm>
            <a:off x="1188357" y="5151666"/>
            <a:ext cx="98225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3521750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ECD6F3-88F1-4195-8395-57AA096BB3B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CED8D06C-EB08-40B3-AFB3-A62F4411221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6103962F-B413-4C4C-A490-724DDB9E7DB9}"/>
              </a:ext>
            </a:extLst>
          </p:cNvPr>
          <p:cNvSpPr>
            <a:spLocks noGrp="1"/>
          </p:cNvSpPr>
          <p:nvPr>
            <p:ph type="dt" sz="half" idx="10"/>
          </p:nvPr>
        </p:nvSpPr>
        <p:spPr/>
        <p:txBody>
          <a:bodyPr/>
          <a:lstStyle/>
          <a:p>
            <a:fld id="{3CADBD16-5BFB-4D9F-9646-C75D1B53BBB6}" type="datetimeFigureOut">
              <a:rPr lang="en-US" smtClean="0"/>
              <a:t>11/10/2024</a:t>
            </a:fld>
            <a:endParaRPr lang="en-US"/>
          </a:p>
        </p:txBody>
      </p:sp>
      <p:sp>
        <p:nvSpPr>
          <p:cNvPr id="5" name="Footer Placeholder 4">
            <a:extLst>
              <a:ext uri="{FF2B5EF4-FFF2-40B4-BE49-F238E27FC236}">
                <a16:creationId xmlns:a16="http://schemas.microsoft.com/office/drawing/2014/main" id="{02871813-4E87-4C04-835D-76246010B06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A922BA3-033C-491E-A045-F0052AC19A8C}"/>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97226170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FE19AD-2EDD-4B4F-9F9E-46A4441847A6}"/>
              </a:ext>
            </a:extLst>
          </p:cNvPr>
          <p:cNvSpPr>
            <a:spLocks noGrp="1"/>
          </p:cNvSpPr>
          <p:nvPr>
            <p:ph type="title"/>
          </p:nvPr>
        </p:nvSpPr>
        <p:spPr>
          <a:xfrm>
            <a:off x="1143000" y="1709738"/>
            <a:ext cx="8520952" cy="2852737"/>
          </a:xfrm>
        </p:spPr>
        <p:txBody>
          <a:bodyPr anchor="b">
            <a:normAutofit/>
          </a:bodyPr>
          <a:lstStyle>
            <a:lvl1pPr>
              <a:defRPr sz="4800"/>
            </a:lvl1pPr>
          </a:lstStyle>
          <a:p>
            <a:r>
              <a:rPr lang="en-US" dirty="0"/>
              <a:t>Click to edit Master title style</a:t>
            </a:r>
          </a:p>
        </p:txBody>
      </p:sp>
      <p:sp>
        <p:nvSpPr>
          <p:cNvPr id="3" name="Text Placeholder 2">
            <a:extLst>
              <a:ext uri="{FF2B5EF4-FFF2-40B4-BE49-F238E27FC236}">
                <a16:creationId xmlns:a16="http://schemas.microsoft.com/office/drawing/2014/main" id="{00EE5927-21D5-4EBA-A112-CAD1BD38BCB1}"/>
              </a:ext>
            </a:extLst>
          </p:cNvPr>
          <p:cNvSpPr>
            <a:spLocks noGrp="1"/>
          </p:cNvSpPr>
          <p:nvPr>
            <p:ph type="body" idx="1"/>
          </p:nvPr>
        </p:nvSpPr>
        <p:spPr>
          <a:xfrm>
            <a:off x="1143000" y="4589466"/>
            <a:ext cx="8520952" cy="813266"/>
          </a:xfrm>
        </p:spPr>
        <p:txBody>
          <a:bodyPr>
            <a:normAutofit/>
          </a:bodyPr>
          <a:lstStyle>
            <a:lvl1pPr marL="0" indent="0">
              <a:buNone/>
              <a:defRPr sz="18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4CEF0D16-9D87-4D76-A5A5-534E24B7DD25}"/>
              </a:ext>
            </a:extLst>
          </p:cNvPr>
          <p:cNvSpPr>
            <a:spLocks noGrp="1"/>
          </p:cNvSpPr>
          <p:nvPr>
            <p:ph type="dt" sz="half" idx="10"/>
          </p:nvPr>
        </p:nvSpPr>
        <p:spPr/>
        <p:txBody>
          <a:bodyPr/>
          <a:lstStyle/>
          <a:p>
            <a:fld id="{3CADBD16-5BFB-4D9F-9646-C75D1B53BBB6}" type="datetimeFigureOut">
              <a:rPr lang="en-US" smtClean="0"/>
              <a:t>11/10/2024</a:t>
            </a:fld>
            <a:endParaRPr lang="en-US"/>
          </a:p>
        </p:txBody>
      </p:sp>
      <p:sp>
        <p:nvSpPr>
          <p:cNvPr id="5" name="Footer Placeholder 4">
            <a:extLst>
              <a:ext uri="{FF2B5EF4-FFF2-40B4-BE49-F238E27FC236}">
                <a16:creationId xmlns:a16="http://schemas.microsoft.com/office/drawing/2014/main" id="{5965F387-5AAC-45D0-ABCE-B1CF4BC7E0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98AF6FE-0006-4F40-A7FB-E0FDBADF7548}"/>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7942162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E8AADE-587E-4574-B21B-7ABDE5A2364B}"/>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AE2F9DA5-4DFB-4211-A58A-FFD842C27A65}"/>
              </a:ext>
            </a:extLst>
          </p:cNvPr>
          <p:cNvSpPr>
            <a:spLocks noGrp="1"/>
          </p:cNvSpPr>
          <p:nvPr>
            <p:ph sz="half" idx="1"/>
          </p:nvPr>
        </p:nvSpPr>
        <p:spPr>
          <a:xfrm>
            <a:off x="1143000" y="2339501"/>
            <a:ext cx="4798979" cy="35505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1AA99F26-66AF-4614-91CE-C93A24BAC23A}"/>
              </a:ext>
            </a:extLst>
          </p:cNvPr>
          <p:cNvSpPr>
            <a:spLocks noGrp="1"/>
          </p:cNvSpPr>
          <p:nvPr>
            <p:ph sz="half" idx="2"/>
          </p:nvPr>
        </p:nvSpPr>
        <p:spPr>
          <a:xfrm>
            <a:off x="6250020" y="2339501"/>
            <a:ext cx="4798980" cy="3550597"/>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7F8F678E-59B5-4DF9-ABCB-506B9CB701CC}"/>
              </a:ext>
            </a:extLst>
          </p:cNvPr>
          <p:cNvSpPr>
            <a:spLocks noGrp="1"/>
          </p:cNvSpPr>
          <p:nvPr>
            <p:ph type="dt" sz="half" idx="10"/>
          </p:nvPr>
        </p:nvSpPr>
        <p:spPr/>
        <p:txBody>
          <a:bodyPr/>
          <a:lstStyle/>
          <a:p>
            <a:fld id="{3CADBD16-5BFB-4D9F-9646-C75D1B53BBB6}" type="datetimeFigureOut">
              <a:rPr lang="en-US" smtClean="0"/>
              <a:t>11/10/2024</a:t>
            </a:fld>
            <a:endParaRPr lang="en-US"/>
          </a:p>
        </p:txBody>
      </p:sp>
      <p:sp>
        <p:nvSpPr>
          <p:cNvPr id="6" name="Footer Placeholder 5">
            <a:extLst>
              <a:ext uri="{FF2B5EF4-FFF2-40B4-BE49-F238E27FC236}">
                <a16:creationId xmlns:a16="http://schemas.microsoft.com/office/drawing/2014/main" id="{18B50A53-317B-444A-9BA2-F69CDBF5DA6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0B269A1-B0FB-4C8F-B6AA-0718C92D3D2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89072378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BBBF-42B2-4A5D-B145-46983A530170}"/>
              </a:ext>
            </a:extLst>
          </p:cNvPr>
          <p:cNvSpPr>
            <a:spLocks noGrp="1"/>
          </p:cNvSpPr>
          <p:nvPr>
            <p:ph type="title"/>
          </p:nvPr>
        </p:nvSpPr>
        <p:spPr>
          <a:xfrm>
            <a:off x="1143000" y="1133272"/>
            <a:ext cx="9905999" cy="84630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E804BE44-5271-4B5D-B649-35E3AF20B48F}"/>
              </a:ext>
            </a:extLst>
          </p:cNvPr>
          <p:cNvSpPr>
            <a:spLocks noGrp="1"/>
          </p:cNvSpPr>
          <p:nvPr>
            <p:ph type="body" idx="1"/>
          </p:nvPr>
        </p:nvSpPr>
        <p:spPr>
          <a:xfrm>
            <a:off x="1142999" y="2067127"/>
            <a:ext cx="4798980"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4D7891E-0C0A-4688-97DD-C0715E322194}"/>
              </a:ext>
            </a:extLst>
          </p:cNvPr>
          <p:cNvSpPr>
            <a:spLocks noGrp="1"/>
          </p:cNvSpPr>
          <p:nvPr>
            <p:ph sz="half" idx="2"/>
          </p:nvPr>
        </p:nvSpPr>
        <p:spPr>
          <a:xfrm>
            <a:off x="1143001" y="2864795"/>
            <a:ext cx="4798978"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875EAF30-3412-49B0-93D1-596CC2695B26}"/>
              </a:ext>
            </a:extLst>
          </p:cNvPr>
          <p:cNvSpPr>
            <a:spLocks noGrp="1"/>
          </p:cNvSpPr>
          <p:nvPr>
            <p:ph type="body" sz="quarter" idx="3"/>
          </p:nvPr>
        </p:nvSpPr>
        <p:spPr>
          <a:xfrm>
            <a:off x="6250018" y="2067127"/>
            <a:ext cx="4798981" cy="710119"/>
          </a:xfrm>
        </p:spPr>
        <p:txBody>
          <a:bodyPr anchor="b">
            <a:normAutofit/>
          </a:bodyPr>
          <a:lstStyle>
            <a:lvl1pPr marL="0" indent="0">
              <a:buNone/>
              <a:defRPr sz="20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707B9B7-F41C-4314-9F0C-BB84547FB8CA}"/>
              </a:ext>
            </a:extLst>
          </p:cNvPr>
          <p:cNvSpPr>
            <a:spLocks noGrp="1"/>
          </p:cNvSpPr>
          <p:nvPr>
            <p:ph sz="quarter" idx="4"/>
          </p:nvPr>
        </p:nvSpPr>
        <p:spPr>
          <a:xfrm>
            <a:off x="6250019" y="2864795"/>
            <a:ext cx="4798982" cy="302530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8421587F-6AFC-4906-86EB-6B0A86EEF300}"/>
              </a:ext>
            </a:extLst>
          </p:cNvPr>
          <p:cNvSpPr>
            <a:spLocks noGrp="1"/>
          </p:cNvSpPr>
          <p:nvPr>
            <p:ph type="dt" sz="half" idx="10"/>
          </p:nvPr>
        </p:nvSpPr>
        <p:spPr/>
        <p:txBody>
          <a:bodyPr/>
          <a:lstStyle/>
          <a:p>
            <a:fld id="{3CADBD16-5BFB-4D9F-9646-C75D1B53BBB6}" type="datetimeFigureOut">
              <a:rPr lang="en-US" smtClean="0"/>
              <a:t>11/10/2024</a:t>
            </a:fld>
            <a:endParaRPr lang="en-US"/>
          </a:p>
        </p:txBody>
      </p:sp>
      <p:sp>
        <p:nvSpPr>
          <p:cNvPr id="8" name="Footer Placeholder 7">
            <a:extLst>
              <a:ext uri="{FF2B5EF4-FFF2-40B4-BE49-F238E27FC236}">
                <a16:creationId xmlns:a16="http://schemas.microsoft.com/office/drawing/2014/main" id="{354BE2C5-583B-49BC-9864-B01EEF79874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5B39B236-45F5-4CC6-8D53-A6903A1CC8B3}"/>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5183403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6B206-0678-4577-B79F-760526A5FD76}"/>
              </a:ext>
            </a:extLst>
          </p:cNvPr>
          <p:cNvSpPr>
            <a:spLocks noGrp="1"/>
          </p:cNvSpPr>
          <p:nvPr>
            <p:ph type="title"/>
          </p:nvPr>
        </p:nvSpPr>
        <p:spPr>
          <a:xfrm>
            <a:off x="2019300" y="1322615"/>
            <a:ext cx="8175171" cy="4212771"/>
          </a:xfrm>
        </p:spPr>
        <p:txBody>
          <a:bodyPr/>
          <a:lstStyle>
            <a:lvl1pPr algn="ctr">
              <a:defRPr/>
            </a:lvl1pPr>
          </a:lstStyle>
          <a:p>
            <a:r>
              <a:rPr lang="en-US" dirty="0"/>
              <a:t>Click to edit Master title style</a:t>
            </a:r>
          </a:p>
        </p:txBody>
      </p:sp>
      <p:sp>
        <p:nvSpPr>
          <p:cNvPr id="3" name="Date Placeholder 2">
            <a:extLst>
              <a:ext uri="{FF2B5EF4-FFF2-40B4-BE49-F238E27FC236}">
                <a16:creationId xmlns:a16="http://schemas.microsoft.com/office/drawing/2014/main" id="{E6D5FCB8-AFD3-4801-BBD6-9548F4CF7C86}"/>
              </a:ext>
            </a:extLst>
          </p:cNvPr>
          <p:cNvSpPr>
            <a:spLocks noGrp="1"/>
          </p:cNvSpPr>
          <p:nvPr>
            <p:ph type="dt" sz="half" idx="10"/>
          </p:nvPr>
        </p:nvSpPr>
        <p:spPr/>
        <p:txBody>
          <a:bodyPr/>
          <a:lstStyle/>
          <a:p>
            <a:fld id="{3CADBD16-5BFB-4D9F-9646-C75D1B53BBB6}" type="datetimeFigureOut">
              <a:rPr lang="en-US" smtClean="0"/>
              <a:t>11/10/2024</a:t>
            </a:fld>
            <a:endParaRPr lang="en-US"/>
          </a:p>
        </p:txBody>
      </p:sp>
      <p:sp>
        <p:nvSpPr>
          <p:cNvPr id="4" name="Footer Placeholder 3">
            <a:extLst>
              <a:ext uri="{FF2B5EF4-FFF2-40B4-BE49-F238E27FC236}">
                <a16:creationId xmlns:a16="http://schemas.microsoft.com/office/drawing/2014/main" id="{0F6DACF8-CBC0-416B-B28E-EE18C42383B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770C7421-FF49-4CE9-87D0-2B4FFE0E3DC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7069370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D19CBFE-15AA-4447-9F9C-D8B0BEB242DA}"/>
              </a:ext>
            </a:extLst>
          </p:cNvPr>
          <p:cNvSpPr>
            <a:spLocks noGrp="1"/>
          </p:cNvSpPr>
          <p:nvPr>
            <p:ph type="dt" sz="half" idx="10"/>
          </p:nvPr>
        </p:nvSpPr>
        <p:spPr/>
        <p:txBody>
          <a:bodyPr/>
          <a:lstStyle/>
          <a:p>
            <a:fld id="{3CADBD16-5BFB-4D9F-9646-C75D1B53BBB6}" type="datetimeFigureOut">
              <a:rPr lang="en-US" smtClean="0"/>
              <a:t>11/10/2024</a:t>
            </a:fld>
            <a:endParaRPr lang="en-US"/>
          </a:p>
        </p:txBody>
      </p:sp>
      <p:sp>
        <p:nvSpPr>
          <p:cNvPr id="3" name="Footer Placeholder 2">
            <a:extLst>
              <a:ext uri="{FF2B5EF4-FFF2-40B4-BE49-F238E27FC236}">
                <a16:creationId xmlns:a16="http://schemas.microsoft.com/office/drawing/2014/main" id="{C6B48227-EC1E-4063-9682-891A2DB1A845}"/>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D22C6A63-C3F4-4563-A542-9A41AC946C32}"/>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31150173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900C1-FE18-461C-801C-8626C7759861}"/>
              </a:ext>
            </a:extLst>
          </p:cNvPr>
          <p:cNvSpPr>
            <a:spLocks noGrp="1"/>
          </p:cNvSpPr>
          <p:nvPr>
            <p:ph type="title"/>
          </p:nvPr>
        </p:nvSpPr>
        <p:spPr>
          <a:xfrm>
            <a:off x="1143000" y="1600200"/>
            <a:ext cx="3932237" cy="1964986"/>
          </a:xfrm>
        </p:spPr>
        <p:txBody>
          <a:bodyPr anchor="b">
            <a:normAutofit/>
          </a:bodyPr>
          <a:lstStyle>
            <a:lvl1pPr>
              <a:lnSpc>
                <a:spcPct val="110000"/>
              </a:lnSpc>
              <a:defRPr sz="2400" cap="all" spc="300" baseline="0"/>
            </a:lvl1pPr>
          </a:lstStyle>
          <a:p>
            <a:r>
              <a:rPr lang="en-US" dirty="0"/>
              <a:t>Click to edit Master title style</a:t>
            </a:r>
          </a:p>
        </p:txBody>
      </p:sp>
      <p:sp>
        <p:nvSpPr>
          <p:cNvPr id="3" name="Content Placeholder 2">
            <a:extLst>
              <a:ext uri="{FF2B5EF4-FFF2-40B4-BE49-F238E27FC236}">
                <a16:creationId xmlns:a16="http://schemas.microsoft.com/office/drawing/2014/main" id="{AB14CFF3-3406-49E3-9D5A-1BE90FFA508E}"/>
              </a:ext>
            </a:extLst>
          </p:cNvPr>
          <p:cNvSpPr>
            <a:spLocks noGrp="1"/>
          </p:cNvSpPr>
          <p:nvPr>
            <p:ph idx="1"/>
          </p:nvPr>
        </p:nvSpPr>
        <p:spPr>
          <a:xfrm>
            <a:off x="5627451" y="987425"/>
            <a:ext cx="5421548"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033D14FF-9082-4BBA-BC7A-F4C5B78599C5}"/>
              </a:ext>
            </a:extLst>
          </p:cNvPr>
          <p:cNvSpPr>
            <a:spLocks noGrp="1"/>
          </p:cNvSpPr>
          <p:nvPr>
            <p:ph type="body" sz="half" idx="2"/>
          </p:nvPr>
        </p:nvSpPr>
        <p:spPr>
          <a:xfrm>
            <a:off x="1143000" y="3662464"/>
            <a:ext cx="3932237" cy="2206523"/>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D5A2726-EB8E-4DF7-9A1B-F03BD8C7179E}"/>
              </a:ext>
            </a:extLst>
          </p:cNvPr>
          <p:cNvSpPr>
            <a:spLocks noGrp="1"/>
          </p:cNvSpPr>
          <p:nvPr>
            <p:ph type="dt" sz="half" idx="10"/>
          </p:nvPr>
        </p:nvSpPr>
        <p:spPr/>
        <p:txBody>
          <a:bodyPr/>
          <a:lstStyle/>
          <a:p>
            <a:fld id="{3CADBD16-5BFB-4D9F-9646-C75D1B53BBB6}" type="datetimeFigureOut">
              <a:rPr lang="en-US" smtClean="0"/>
              <a:t>11/10/2024</a:t>
            </a:fld>
            <a:endParaRPr lang="en-US"/>
          </a:p>
        </p:txBody>
      </p:sp>
      <p:sp>
        <p:nvSpPr>
          <p:cNvPr id="6" name="Footer Placeholder 5">
            <a:extLst>
              <a:ext uri="{FF2B5EF4-FFF2-40B4-BE49-F238E27FC236}">
                <a16:creationId xmlns:a16="http://schemas.microsoft.com/office/drawing/2014/main" id="{8D9929BE-611C-4FE6-B0A5-E0FF9DF969E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7B90B32-1D0E-4BCD-8850-59EA235F7EB4}"/>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01825519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1CA1460E-1069-4FCA-B04E-28F77C861046}"/>
              </a:ext>
            </a:extLst>
          </p:cNvPr>
          <p:cNvSpPr>
            <a:spLocks noGrp="1"/>
          </p:cNvSpPr>
          <p:nvPr>
            <p:ph type="pic" idx="1"/>
          </p:nvPr>
        </p:nvSpPr>
        <p:spPr>
          <a:xfrm>
            <a:off x="5513614" y="987425"/>
            <a:ext cx="5535386"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66138C1E-867B-4FE9-8783-9B1246AEB797}"/>
              </a:ext>
            </a:extLst>
          </p:cNvPr>
          <p:cNvSpPr>
            <a:spLocks noGrp="1"/>
          </p:cNvSpPr>
          <p:nvPr>
            <p:ph type="body" sz="half" idx="2"/>
          </p:nvPr>
        </p:nvSpPr>
        <p:spPr>
          <a:xfrm>
            <a:off x="1143000" y="3657601"/>
            <a:ext cx="3932236" cy="2211388"/>
          </a:xfrm>
        </p:spPr>
        <p:txBody>
          <a:bodyPr/>
          <a:lstStyle>
            <a:lvl1pPr marL="0" indent="0">
              <a:buNone/>
              <a:defRPr sz="1600" i="1"/>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00721568-4870-46F2-9F7E-F410702012D9}"/>
              </a:ext>
            </a:extLst>
          </p:cNvPr>
          <p:cNvSpPr>
            <a:spLocks noGrp="1"/>
          </p:cNvSpPr>
          <p:nvPr>
            <p:ph type="dt" sz="half" idx="10"/>
          </p:nvPr>
        </p:nvSpPr>
        <p:spPr/>
        <p:txBody>
          <a:bodyPr/>
          <a:lstStyle/>
          <a:p>
            <a:fld id="{3CADBD16-5BFB-4D9F-9646-C75D1B53BBB6}" type="datetimeFigureOut">
              <a:rPr lang="en-US" smtClean="0"/>
              <a:t>11/10/2024</a:t>
            </a:fld>
            <a:endParaRPr lang="en-US"/>
          </a:p>
        </p:txBody>
      </p:sp>
      <p:sp>
        <p:nvSpPr>
          <p:cNvPr id="6" name="Footer Placeholder 5">
            <a:extLst>
              <a:ext uri="{FF2B5EF4-FFF2-40B4-BE49-F238E27FC236}">
                <a16:creationId xmlns:a16="http://schemas.microsoft.com/office/drawing/2014/main" id="{0BB3CC65-0E73-45A1-9D4F-3F4559B3B65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58C58CD-9BC3-431E-A7B4-D596A7F06C5E}"/>
              </a:ext>
            </a:extLst>
          </p:cNvPr>
          <p:cNvSpPr>
            <a:spLocks noGrp="1"/>
          </p:cNvSpPr>
          <p:nvPr>
            <p:ph type="sldNum" sz="quarter" idx="12"/>
          </p:nvPr>
        </p:nvSpPr>
        <p:spPr/>
        <p:txBody>
          <a:bodyPr/>
          <a:lstStyle/>
          <a:p>
            <a:fld id="{C0722274-0FAA-4649-AA4E-4210F4F32167}" type="slidenum">
              <a:rPr lang="en-US" smtClean="0"/>
              <a:t>‹#›</a:t>
            </a:fld>
            <a:endParaRPr lang="en-US"/>
          </a:p>
        </p:txBody>
      </p:sp>
      <p:sp>
        <p:nvSpPr>
          <p:cNvPr id="2" name="Title 1">
            <a:extLst>
              <a:ext uri="{FF2B5EF4-FFF2-40B4-BE49-F238E27FC236}">
                <a16:creationId xmlns:a16="http://schemas.microsoft.com/office/drawing/2014/main" id="{2368F756-D171-474C-8B1A-C818032F6F78}"/>
              </a:ext>
            </a:extLst>
          </p:cNvPr>
          <p:cNvSpPr>
            <a:spLocks noGrp="1"/>
          </p:cNvSpPr>
          <p:nvPr>
            <p:ph type="title"/>
          </p:nvPr>
        </p:nvSpPr>
        <p:spPr>
          <a:xfrm>
            <a:off x="1143000" y="1600201"/>
            <a:ext cx="3932236" cy="1959428"/>
          </a:xfrm>
        </p:spPr>
        <p:txBody>
          <a:bodyPr anchor="b">
            <a:normAutofit/>
          </a:bodyPr>
          <a:lstStyle>
            <a:lvl1pPr>
              <a:lnSpc>
                <a:spcPct val="110000"/>
              </a:lnSpc>
              <a:defRPr sz="2400" cap="all" spc="300" baseline="0"/>
            </a:lvl1pPr>
          </a:lstStyle>
          <a:p>
            <a:r>
              <a:rPr lang="en-US" dirty="0"/>
              <a:t>Click to edit Master title style</a:t>
            </a:r>
          </a:p>
        </p:txBody>
      </p:sp>
    </p:spTree>
    <p:extLst>
      <p:ext uri="{BB962C8B-B14F-4D97-AF65-F5344CB8AC3E}">
        <p14:creationId xmlns:p14="http://schemas.microsoft.com/office/powerpoint/2010/main" val="117534847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5A3BF2-BCE9-47D7-B1C0-1F0E4936B6B3}"/>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692722E9-C3E4-48AF-996A-495AE659FA6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C9E516-382B-4845-93BF-20C16EE0DB05}"/>
              </a:ext>
            </a:extLst>
          </p:cNvPr>
          <p:cNvSpPr>
            <a:spLocks noGrp="1"/>
          </p:cNvSpPr>
          <p:nvPr>
            <p:ph type="dt" sz="half" idx="10"/>
          </p:nvPr>
        </p:nvSpPr>
        <p:spPr/>
        <p:txBody>
          <a:bodyPr/>
          <a:lstStyle/>
          <a:p>
            <a:fld id="{3CADBD16-5BFB-4D9F-9646-C75D1B53BBB6}" type="datetimeFigureOut">
              <a:rPr lang="en-US" smtClean="0"/>
              <a:t>11/10/2024</a:t>
            </a:fld>
            <a:endParaRPr lang="en-US"/>
          </a:p>
        </p:txBody>
      </p:sp>
      <p:sp>
        <p:nvSpPr>
          <p:cNvPr id="5" name="Footer Placeholder 4">
            <a:extLst>
              <a:ext uri="{FF2B5EF4-FFF2-40B4-BE49-F238E27FC236}">
                <a16:creationId xmlns:a16="http://schemas.microsoft.com/office/drawing/2014/main" id="{EAB96E16-F168-442A-843C-5D490D54B06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A61BEA-A969-437A-BD8B-CB1B709AD430}"/>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230776811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6528449-3E11-45FF-BF3A-651867603E75}"/>
              </a:ext>
            </a:extLst>
          </p:cNvPr>
          <p:cNvSpPr>
            <a:spLocks noGrp="1"/>
          </p:cNvSpPr>
          <p:nvPr>
            <p:ph type="title" orient="vert"/>
          </p:nvPr>
        </p:nvSpPr>
        <p:spPr>
          <a:xfrm>
            <a:off x="8572500" y="870625"/>
            <a:ext cx="2476499" cy="5029201"/>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AFC0EAB0-2DFA-4CBA-86B1-1826EF523D4D}"/>
              </a:ext>
            </a:extLst>
          </p:cNvPr>
          <p:cNvSpPr>
            <a:spLocks noGrp="1"/>
          </p:cNvSpPr>
          <p:nvPr>
            <p:ph type="body" orient="vert" idx="1"/>
          </p:nvPr>
        </p:nvSpPr>
        <p:spPr>
          <a:xfrm>
            <a:off x="1143000" y="870625"/>
            <a:ext cx="7324928" cy="5029201"/>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DFA22F89-E1F5-45D7-945A-8A2886C4BA59}"/>
              </a:ext>
            </a:extLst>
          </p:cNvPr>
          <p:cNvSpPr>
            <a:spLocks noGrp="1"/>
          </p:cNvSpPr>
          <p:nvPr>
            <p:ph type="dt" sz="half" idx="10"/>
          </p:nvPr>
        </p:nvSpPr>
        <p:spPr/>
        <p:txBody>
          <a:bodyPr/>
          <a:lstStyle/>
          <a:p>
            <a:fld id="{3CADBD16-5BFB-4D9F-9646-C75D1B53BBB6}" type="datetimeFigureOut">
              <a:rPr lang="en-US" smtClean="0"/>
              <a:t>11/10/2024</a:t>
            </a:fld>
            <a:endParaRPr lang="en-US"/>
          </a:p>
        </p:txBody>
      </p:sp>
      <p:sp>
        <p:nvSpPr>
          <p:cNvPr id="5" name="Footer Placeholder 4">
            <a:extLst>
              <a:ext uri="{FF2B5EF4-FFF2-40B4-BE49-F238E27FC236}">
                <a16:creationId xmlns:a16="http://schemas.microsoft.com/office/drawing/2014/main" id="{637E7E82-5FB8-4289-AD0C-0BA788E1479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45A4046-1A2C-41F5-A177-1C3919C20569}"/>
              </a:ext>
            </a:extLst>
          </p:cNvPr>
          <p:cNvSpPr>
            <a:spLocks noGrp="1"/>
          </p:cNvSpPr>
          <p:nvPr>
            <p:ph type="sldNum" sz="quarter" idx="12"/>
          </p:nvPr>
        </p:nvSpPr>
        <p:spPr/>
        <p:txBody>
          <a:bodyPr/>
          <a:lstStyle/>
          <a:p>
            <a:fld id="{C0722274-0FAA-4649-AA4E-4210F4F32167}" type="slidenum">
              <a:rPr lang="en-US" smtClean="0"/>
              <a:t>‹#›</a:t>
            </a:fld>
            <a:endParaRPr lang="en-US"/>
          </a:p>
        </p:txBody>
      </p:sp>
    </p:spTree>
    <p:extLst>
      <p:ext uri="{BB962C8B-B14F-4D97-AF65-F5344CB8AC3E}">
        <p14:creationId xmlns:p14="http://schemas.microsoft.com/office/powerpoint/2010/main" val="114314605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Freeform: Shape 7">
            <a:extLst>
              <a:ext uri="{FF2B5EF4-FFF2-40B4-BE49-F238E27FC236}">
                <a16:creationId xmlns:a16="http://schemas.microsoft.com/office/drawing/2014/main" id="{91C2F78B-DEE8-4195-A196-DFC51BDADFF9}"/>
              </a:ext>
            </a:extLst>
          </p:cNvPr>
          <p:cNvSpPr/>
          <p:nvPr/>
        </p:nvSpPr>
        <p:spPr>
          <a:xfrm>
            <a:off x="9749268" y="4070878"/>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0" name="Freeform: Shape 9">
            <a:extLst>
              <a:ext uri="{FF2B5EF4-FFF2-40B4-BE49-F238E27FC236}">
                <a16:creationId xmlns:a16="http://schemas.microsoft.com/office/drawing/2014/main" id="{A1D79D08-4BE8-4799-BE09-5078DFEE2256}"/>
              </a:ext>
            </a:extLst>
          </p:cNvPr>
          <p:cNvSpPr/>
          <p:nvPr/>
        </p:nvSpPr>
        <p:spPr>
          <a:xfrm rot="10800000">
            <a:off x="0" y="0"/>
            <a:ext cx="2442733" cy="2787123"/>
          </a:xfrm>
          <a:custGeom>
            <a:avLst/>
            <a:gdLst>
              <a:gd name="connsiteX0" fmla="*/ 2442733 w 2442733"/>
              <a:gd name="connsiteY0" fmla="*/ 0 h 2787123"/>
              <a:gd name="connsiteX1" fmla="*/ 2442733 w 2442733"/>
              <a:gd name="connsiteY1" fmla="*/ 2787123 h 2787123"/>
              <a:gd name="connsiteX2" fmla="*/ 0 w 2442733"/>
              <a:gd name="connsiteY2" fmla="*/ 2787123 h 2787123"/>
            </a:gdLst>
            <a:ahLst/>
            <a:cxnLst>
              <a:cxn ang="0">
                <a:pos x="connsiteX0" y="connsiteY0"/>
              </a:cxn>
              <a:cxn ang="0">
                <a:pos x="connsiteX1" y="connsiteY1"/>
              </a:cxn>
              <a:cxn ang="0">
                <a:pos x="connsiteX2" y="connsiteY2"/>
              </a:cxn>
            </a:cxnLst>
            <a:rect l="l" t="t" r="r" b="b"/>
            <a:pathLst>
              <a:path w="2442733" h="2787123">
                <a:moveTo>
                  <a:pt x="2442733" y="0"/>
                </a:moveTo>
                <a:lnTo>
                  <a:pt x="2442733" y="2787123"/>
                </a:lnTo>
                <a:lnTo>
                  <a:pt x="0" y="2787123"/>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cxnSp>
        <p:nvCxnSpPr>
          <p:cNvPr id="12" name="Straight Connector 11">
            <a:extLst>
              <a:ext uri="{FF2B5EF4-FFF2-40B4-BE49-F238E27FC236}">
                <a16:creationId xmlns:a16="http://schemas.microsoft.com/office/drawing/2014/main" id="{C95D65A1-16CB-407F-993F-2A6D59BCC0C8}"/>
              </a:ext>
            </a:extLst>
          </p:cNvPr>
          <p:cNvCxnSpPr>
            <a:cxnSpLocks/>
          </p:cNvCxnSpPr>
          <p:nvPr/>
        </p:nvCxnSpPr>
        <p:spPr>
          <a:xfrm>
            <a:off x="1233837" y="6172200"/>
            <a:ext cx="9760638"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0BA018A2-815D-41B0-A189-FDF7A5E88891}"/>
              </a:ext>
            </a:extLst>
          </p:cNvPr>
          <p:cNvSpPr>
            <a:spLocks noGrp="1"/>
          </p:cNvSpPr>
          <p:nvPr>
            <p:ph type="title"/>
          </p:nvPr>
        </p:nvSpPr>
        <p:spPr>
          <a:xfrm>
            <a:off x="1143000" y="872935"/>
            <a:ext cx="9905999" cy="136089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36DFAE63-1276-4C7C-BFF5-F5DF1CDB23E5}"/>
              </a:ext>
            </a:extLst>
          </p:cNvPr>
          <p:cNvSpPr>
            <a:spLocks noGrp="1"/>
          </p:cNvSpPr>
          <p:nvPr>
            <p:ph type="body" idx="1"/>
          </p:nvPr>
        </p:nvSpPr>
        <p:spPr>
          <a:xfrm>
            <a:off x="1143000" y="2332026"/>
            <a:ext cx="9905999" cy="356711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5380268-2D73-487C-843B-51648AE18194}"/>
              </a:ext>
            </a:extLst>
          </p:cNvPr>
          <p:cNvSpPr>
            <a:spLocks noGrp="1"/>
          </p:cNvSpPr>
          <p:nvPr>
            <p:ph type="dt" sz="half" idx="2"/>
          </p:nvPr>
        </p:nvSpPr>
        <p:spPr>
          <a:xfrm>
            <a:off x="7388157" y="6356350"/>
            <a:ext cx="3093395" cy="365125"/>
          </a:xfrm>
          <a:prstGeom prst="rect">
            <a:avLst/>
          </a:prstGeom>
        </p:spPr>
        <p:txBody>
          <a:bodyPr vert="horz" lIns="91440" tIns="45720" rIns="91440" bIns="45720" rtlCol="0" anchor="ctr"/>
          <a:lstStyle>
            <a:lvl1pPr algn="r">
              <a:defRPr sz="1050">
                <a:solidFill>
                  <a:schemeClr val="tx1"/>
                </a:solidFill>
              </a:defRPr>
            </a:lvl1pPr>
          </a:lstStyle>
          <a:p>
            <a:fld id="{3CADBD16-5BFB-4D9F-9646-C75D1B53BBB6}" type="datetimeFigureOut">
              <a:rPr lang="en-US" smtClean="0"/>
              <a:pPr/>
              <a:t>11/10/2024</a:t>
            </a:fld>
            <a:endParaRPr lang="en-US" dirty="0"/>
          </a:p>
        </p:txBody>
      </p:sp>
      <p:sp>
        <p:nvSpPr>
          <p:cNvPr id="5" name="Footer Placeholder 4">
            <a:extLst>
              <a:ext uri="{FF2B5EF4-FFF2-40B4-BE49-F238E27FC236}">
                <a16:creationId xmlns:a16="http://schemas.microsoft.com/office/drawing/2014/main" id="{99F61E6D-D51F-4BD7-B59D-19AF179177B8}"/>
              </a:ext>
            </a:extLst>
          </p:cNvPr>
          <p:cNvSpPr>
            <a:spLocks noGrp="1"/>
          </p:cNvSpPr>
          <p:nvPr>
            <p:ph type="ftr" sz="quarter" idx="3"/>
          </p:nvPr>
        </p:nvSpPr>
        <p:spPr>
          <a:xfrm>
            <a:off x="1143000" y="6356350"/>
            <a:ext cx="3959157" cy="365125"/>
          </a:xfrm>
          <a:prstGeom prst="rect">
            <a:avLst/>
          </a:prstGeom>
        </p:spPr>
        <p:txBody>
          <a:bodyPr vert="horz" lIns="91440" tIns="45720" rIns="91440" bIns="45720" rtlCol="0" anchor="ctr"/>
          <a:lstStyle>
            <a:lvl1pPr algn="l">
              <a:defRPr sz="105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127701B1-1C93-41C2-AEE1-815DEA51B962}"/>
              </a:ext>
            </a:extLst>
          </p:cNvPr>
          <p:cNvSpPr>
            <a:spLocks noGrp="1"/>
          </p:cNvSpPr>
          <p:nvPr>
            <p:ph type="sldNum" sz="quarter" idx="4"/>
          </p:nvPr>
        </p:nvSpPr>
        <p:spPr>
          <a:xfrm>
            <a:off x="10423186" y="6356350"/>
            <a:ext cx="625813" cy="365125"/>
          </a:xfrm>
          <a:prstGeom prst="rect">
            <a:avLst/>
          </a:prstGeom>
        </p:spPr>
        <p:txBody>
          <a:bodyPr vert="horz" lIns="91440" tIns="45720" rIns="91440" bIns="45720" rtlCol="0" anchor="ctr"/>
          <a:lstStyle>
            <a:lvl1pPr algn="r">
              <a:defRPr sz="1050">
                <a:solidFill>
                  <a:schemeClr val="tx1"/>
                </a:solidFill>
              </a:defRPr>
            </a:lvl1pPr>
          </a:lstStyle>
          <a:p>
            <a:fld id="{C0722274-0FAA-4649-AA4E-4210F4F32167}" type="slidenum">
              <a:rPr lang="en-US" smtClean="0"/>
              <a:pPr/>
              <a:t>‹#›</a:t>
            </a:fld>
            <a:endParaRPr lang="en-US" dirty="0"/>
          </a:p>
        </p:txBody>
      </p:sp>
    </p:spTree>
    <p:extLst>
      <p:ext uri="{BB962C8B-B14F-4D97-AF65-F5344CB8AC3E}">
        <p14:creationId xmlns:p14="http://schemas.microsoft.com/office/powerpoint/2010/main" val="1976843401"/>
      </p:ext>
    </p:extLst>
  </p:cSld>
  <p:clrMap bg1="dk1" tx1="lt1" bg2="dk2" tx2="lt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18" r:id="rId6"/>
    <p:sldLayoutId id="2147483714" r:id="rId7"/>
    <p:sldLayoutId id="2147483715" r:id="rId8"/>
    <p:sldLayoutId id="2147483716" r:id="rId9"/>
    <p:sldLayoutId id="2147483717" r:id="rId10"/>
    <p:sldLayoutId id="2147483719" r:id="rId11"/>
  </p:sldLayoutIdLst>
  <p:txStyles>
    <p:titleStyle>
      <a:lvl1pPr algn="l" defTabSz="914400" rtl="0" eaLnBrk="1" latinLnBrk="0" hangingPunct="1">
        <a:lnSpc>
          <a:spcPct val="10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228600" indent="0" algn="l" defTabSz="914400" rtl="0" eaLnBrk="1" latinLnBrk="0" hangingPunct="1">
        <a:lnSpc>
          <a:spcPct val="120000"/>
        </a:lnSpc>
        <a:spcBef>
          <a:spcPts val="500"/>
        </a:spcBef>
        <a:buFontTx/>
        <a:buNone/>
        <a:defRPr sz="1800" i="1" kern="1200">
          <a:solidFill>
            <a:schemeClr val="tx1"/>
          </a:solidFill>
          <a:latin typeface="+mn-lt"/>
          <a:ea typeface="+mn-ea"/>
          <a:cs typeface="+mn-cs"/>
        </a:defRPr>
      </a:lvl2pPr>
      <a:lvl3pPr marL="4572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502920" indent="0" algn="l" defTabSz="914400" rtl="0" eaLnBrk="1" latinLnBrk="0" hangingPunct="1">
        <a:lnSpc>
          <a:spcPct val="120000"/>
        </a:lnSpc>
        <a:spcBef>
          <a:spcPts val="500"/>
        </a:spcBef>
        <a:buFontTx/>
        <a:buNone/>
        <a:defRPr sz="1400" i="1" kern="1200">
          <a:solidFill>
            <a:schemeClr val="tx1"/>
          </a:solidFill>
          <a:latin typeface="+mn-lt"/>
          <a:ea typeface="+mn-ea"/>
          <a:cs typeface="+mn-cs"/>
        </a:defRPr>
      </a:lvl4pPr>
      <a:lvl5pPr marL="73152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0105F5E-5B61-4F51-927C-5B28DB7DD9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5882C1C4-D961-459C-91C5-334ABD6E63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311608" y="0"/>
            <a:ext cx="6873692" cy="6858000"/>
          </a:xfrm>
          <a:custGeom>
            <a:avLst/>
            <a:gdLst>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0 w 12192000"/>
              <a:gd name="connsiteY6" fmla="*/ 0 h 6858000"/>
              <a:gd name="connsiteX7" fmla="*/ 6700 w 12192000"/>
              <a:gd name="connsiteY7" fmla="*/ 0 h 6858000"/>
              <a:gd name="connsiteX8" fmla="*/ 6700 w 12192000"/>
              <a:gd name="connsiteY8" fmla="*/ 6858000 h 6858000"/>
              <a:gd name="connsiteX9" fmla="*/ 0 w 12192000"/>
              <a:gd name="connsiteY9" fmla="*/ 6858000 h 6858000"/>
              <a:gd name="connsiteX0" fmla="*/ 11328900 w 12192000"/>
              <a:gd name="connsiteY0" fmla="*/ 0 h 6858000"/>
              <a:gd name="connsiteX1" fmla="*/ 12192000 w 12192000"/>
              <a:gd name="connsiteY1" fmla="*/ 0 h 6858000"/>
              <a:gd name="connsiteX2" fmla="*/ 12192000 w 12192000"/>
              <a:gd name="connsiteY2" fmla="*/ 6858000 h 6858000"/>
              <a:gd name="connsiteX3" fmla="*/ 5318308 w 12192000"/>
              <a:gd name="connsiteY3" fmla="*/ 6858000 h 6858000"/>
              <a:gd name="connsiteX4" fmla="*/ 11328897 w 12192000"/>
              <a:gd name="connsiteY4" fmla="*/ 4 h 6858000"/>
              <a:gd name="connsiteX5" fmla="*/ 11328898 w 12192000"/>
              <a:gd name="connsiteY5" fmla="*/ 2 h 6858000"/>
              <a:gd name="connsiteX6" fmla="*/ 11328900 w 12192000"/>
              <a:gd name="connsiteY6" fmla="*/ 0 h 6858000"/>
              <a:gd name="connsiteX7" fmla="*/ 0 w 12192000"/>
              <a:gd name="connsiteY7" fmla="*/ 6858000 h 6858000"/>
              <a:gd name="connsiteX8" fmla="*/ 6700 w 12192000"/>
              <a:gd name="connsiteY8" fmla="*/ 0 h 6858000"/>
              <a:gd name="connsiteX9" fmla="*/ 6700 w 12192000"/>
              <a:gd name="connsiteY9" fmla="*/ 6858000 h 6858000"/>
              <a:gd name="connsiteX10" fmla="*/ 0 w 12192000"/>
              <a:gd name="connsiteY10" fmla="*/ 6858000 h 6858000"/>
              <a:gd name="connsiteX0" fmla="*/ 11322200 w 12185300"/>
              <a:gd name="connsiteY0" fmla="*/ 0 h 6858000"/>
              <a:gd name="connsiteX1" fmla="*/ 12185300 w 12185300"/>
              <a:gd name="connsiteY1" fmla="*/ 0 h 6858000"/>
              <a:gd name="connsiteX2" fmla="*/ 12185300 w 12185300"/>
              <a:gd name="connsiteY2" fmla="*/ 6858000 h 6858000"/>
              <a:gd name="connsiteX3" fmla="*/ 5311608 w 12185300"/>
              <a:gd name="connsiteY3" fmla="*/ 6858000 h 6858000"/>
              <a:gd name="connsiteX4" fmla="*/ 11322197 w 12185300"/>
              <a:gd name="connsiteY4" fmla="*/ 4 h 6858000"/>
              <a:gd name="connsiteX5" fmla="*/ 11322198 w 12185300"/>
              <a:gd name="connsiteY5" fmla="*/ 2 h 6858000"/>
              <a:gd name="connsiteX6" fmla="*/ 11322200 w 12185300"/>
              <a:gd name="connsiteY6" fmla="*/ 0 h 6858000"/>
              <a:gd name="connsiteX7" fmla="*/ 0 w 12185300"/>
              <a:gd name="connsiteY7" fmla="*/ 6858000 h 6858000"/>
              <a:gd name="connsiteX8" fmla="*/ 0 w 12185300"/>
              <a:gd name="connsiteY8" fmla="*/ 0 h 6858000"/>
              <a:gd name="connsiteX9" fmla="*/ 0 w 12185300"/>
              <a:gd name="connsiteY9" fmla="*/ 6858000 h 6858000"/>
              <a:gd name="connsiteX0" fmla="*/ 6010592 w 6873692"/>
              <a:gd name="connsiteY0" fmla="*/ 0 h 6858000"/>
              <a:gd name="connsiteX1" fmla="*/ 6873692 w 6873692"/>
              <a:gd name="connsiteY1" fmla="*/ 0 h 6858000"/>
              <a:gd name="connsiteX2" fmla="*/ 6873692 w 6873692"/>
              <a:gd name="connsiteY2" fmla="*/ 6858000 h 6858000"/>
              <a:gd name="connsiteX3" fmla="*/ 0 w 6873692"/>
              <a:gd name="connsiteY3" fmla="*/ 6858000 h 6858000"/>
              <a:gd name="connsiteX4" fmla="*/ 6010589 w 6873692"/>
              <a:gd name="connsiteY4" fmla="*/ 4 h 6858000"/>
              <a:gd name="connsiteX5" fmla="*/ 6010590 w 6873692"/>
              <a:gd name="connsiteY5" fmla="*/ 2 h 6858000"/>
              <a:gd name="connsiteX6" fmla="*/ 6010592 w 6873692"/>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lnTo>
                  <a:pt x="6010592" y="0"/>
                </a:lnTo>
                <a:close/>
              </a:path>
            </a:pathLst>
          </a:cu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Freeform: Shape 12">
            <a:extLst>
              <a:ext uri="{FF2B5EF4-FFF2-40B4-BE49-F238E27FC236}">
                <a16:creationId xmlns:a16="http://schemas.microsoft.com/office/drawing/2014/main" id="{A7B8B125-A98E-403C-9A7F-494FF789C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700" y="0"/>
            <a:ext cx="11322200" cy="6858000"/>
          </a:xfrm>
          <a:custGeom>
            <a:avLst/>
            <a:gdLst>
              <a:gd name="connsiteX0" fmla="*/ 0 w 11593823"/>
              <a:gd name="connsiteY0" fmla="*/ 0 h 6858000"/>
              <a:gd name="connsiteX1" fmla="*/ 2155010 w 11593823"/>
              <a:gd name="connsiteY1" fmla="*/ 0 h 6858000"/>
              <a:gd name="connsiteX2" fmla="*/ 4676142 w 11593823"/>
              <a:gd name="connsiteY2" fmla="*/ 0 h 6858000"/>
              <a:gd name="connsiteX3" fmla="*/ 4806770 w 11593823"/>
              <a:gd name="connsiteY3" fmla="*/ 0 h 6858000"/>
              <a:gd name="connsiteX4" fmla="*/ 4806770 w 11593823"/>
              <a:gd name="connsiteY4" fmla="*/ 2 h 6858000"/>
              <a:gd name="connsiteX5" fmla="*/ 9092864 w 11593823"/>
              <a:gd name="connsiteY5" fmla="*/ 2 h 6858000"/>
              <a:gd name="connsiteX6" fmla="*/ 9092866 w 11593823"/>
              <a:gd name="connsiteY6" fmla="*/ 0 h 6858000"/>
              <a:gd name="connsiteX7" fmla="*/ 11322200 w 11593823"/>
              <a:gd name="connsiteY7" fmla="*/ 0 h 6858000"/>
              <a:gd name="connsiteX8" fmla="*/ 11322198 w 11593823"/>
              <a:gd name="connsiteY8" fmla="*/ 2 h 6858000"/>
              <a:gd name="connsiteX9" fmla="*/ 11593823 w 11593823"/>
              <a:gd name="connsiteY9" fmla="*/ 2 h 6858000"/>
              <a:gd name="connsiteX10" fmla="*/ 11322197 w 11593823"/>
              <a:gd name="connsiteY10" fmla="*/ 4 h 6858000"/>
              <a:gd name="connsiteX11" fmla="*/ 5311608 w 11593823"/>
              <a:gd name="connsiteY11" fmla="*/ 6858000 h 6858000"/>
              <a:gd name="connsiteX12" fmla="*/ 5288856 w 11593823"/>
              <a:gd name="connsiteY12" fmla="*/ 6858000 h 6858000"/>
              <a:gd name="connsiteX13" fmla="*/ 4806770 w 11593823"/>
              <a:gd name="connsiteY13" fmla="*/ 6858000 h 6858000"/>
              <a:gd name="connsiteX14" fmla="*/ 4676142 w 11593823"/>
              <a:gd name="connsiteY14" fmla="*/ 6858000 h 6858000"/>
              <a:gd name="connsiteX15" fmla="*/ 3082273 w 11593823"/>
              <a:gd name="connsiteY15" fmla="*/ 6858000 h 6858000"/>
              <a:gd name="connsiteX16" fmla="*/ 2625273 w 11593823"/>
              <a:gd name="connsiteY16" fmla="*/ 6858000 h 6858000"/>
              <a:gd name="connsiteX17" fmla="*/ 2155010 w 11593823"/>
              <a:gd name="connsiteY17" fmla="*/ 6858000 h 6858000"/>
              <a:gd name="connsiteX18" fmla="*/ 0 w 11593823"/>
              <a:gd name="connsiteY18" fmla="*/ 6858000 h 6858000"/>
              <a:gd name="connsiteX0" fmla="*/ 0 w 11593823"/>
              <a:gd name="connsiteY0" fmla="*/ 0 h 6858000"/>
              <a:gd name="connsiteX1" fmla="*/ 2155010 w 11593823"/>
              <a:gd name="connsiteY1" fmla="*/ 0 h 6858000"/>
              <a:gd name="connsiteX2" fmla="*/ 4676142 w 11593823"/>
              <a:gd name="connsiteY2" fmla="*/ 0 h 6858000"/>
              <a:gd name="connsiteX3" fmla="*/ 4806770 w 11593823"/>
              <a:gd name="connsiteY3" fmla="*/ 0 h 6858000"/>
              <a:gd name="connsiteX4" fmla="*/ 4806770 w 11593823"/>
              <a:gd name="connsiteY4" fmla="*/ 2 h 6858000"/>
              <a:gd name="connsiteX5" fmla="*/ 9092864 w 11593823"/>
              <a:gd name="connsiteY5" fmla="*/ 2 h 6858000"/>
              <a:gd name="connsiteX6" fmla="*/ 11322200 w 11593823"/>
              <a:gd name="connsiteY6" fmla="*/ 0 h 6858000"/>
              <a:gd name="connsiteX7" fmla="*/ 11322198 w 11593823"/>
              <a:gd name="connsiteY7" fmla="*/ 2 h 6858000"/>
              <a:gd name="connsiteX8" fmla="*/ 11593823 w 11593823"/>
              <a:gd name="connsiteY8" fmla="*/ 2 h 6858000"/>
              <a:gd name="connsiteX9" fmla="*/ 11322197 w 11593823"/>
              <a:gd name="connsiteY9" fmla="*/ 4 h 6858000"/>
              <a:gd name="connsiteX10" fmla="*/ 5311608 w 11593823"/>
              <a:gd name="connsiteY10" fmla="*/ 6858000 h 6858000"/>
              <a:gd name="connsiteX11" fmla="*/ 5288856 w 11593823"/>
              <a:gd name="connsiteY11" fmla="*/ 6858000 h 6858000"/>
              <a:gd name="connsiteX12" fmla="*/ 4806770 w 11593823"/>
              <a:gd name="connsiteY12" fmla="*/ 6858000 h 6858000"/>
              <a:gd name="connsiteX13" fmla="*/ 4676142 w 11593823"/>
              <a:gd name="connsiteY13" fmla="*/ 6858000 h 6858000"/>
              <a:gd name="connsiteX14" fmla="*/ 3082273 w 11593823"/>
              <a:gd name="connsiteY14" fmla="*/ 6858000 h 6858000"/>
              <a:gd name="connsiteX15" fmla="*/ 2625273 w 11593823"/>
              <a:gd name="connsiteY15" fmla="*/ 6858000 h 6858000"/>
              <a:gd name="connsiteX16" fmla="*/ 2155010 w 11593823"/>
              <a:gd name="connsiteY16" fmla="*/ 6858000 h 6858000"/>
              <a:gd name="connsiteX17" fmla="*/ 0 w 11593823"/>
              <a:gd name="connsiteY17" fmla="*/ 6858000 h 6858000"/>
              <a:gd name="connsiteX18" fmla="*/ 0 w 11593823"/>
              <a:gd name="connsiteY18" fmla="*/ 0 h 6858000"/>
              <a:gd name="connsiteX0" fmla="*/ 0 w 11593823"/>
              <a:gd name="connsiteY0" fmla="*/ 0 h 6858000"/>
              <a:gd name="connsiteX1" fmla="*/ 2155010 w 11593823"/>
              <a:gd name="connsiteY1" fmla="*/ 0 h 6858000"/>
              <a:gd name="connsiteX2" fmla="*/ 4676142 w 11593823"/>
              <a:gd name="connsiteY2" fmla="*/ 0 h 6858000"/>
              <a:gd name="connsiteX3" fmla="*/ 4806770 w 11593823"/>
              <a:gd name="connsiteY3" fmla="*/ 0 h 6858000"/>
              <a:gd name="connsiteX4" fmla="*/ 4806770 w 11593823"/>
              <a:gd name="connsiteY4" fmla="*/ 2 h 6858000"/>
              <a:gd name="connsiteX5" fmla="*/ 11322200 w 11593823"/>
              <a:gd name="connsiteY5" fmla="*/ 0 h 6858000"/>
              <a:gd name="connsiteX6" fmla="*/ 11322198 w 11593823"/>
              <a:gd name="connsiteY6" fmla="*/ 2 h 6858000"/>
              <a:gd name="connsiteX7" fmla="*/ 11593823 w 11593823"/>
              <a:gd name="connsiteY7" fmla="*/ 2 h 6858000"/>
              <a:gd name="connsiteX8" fmla="*/ 11322197 w 11593823"/>
              <a:gd name="connsiteY8" fmla="*/ 4 h 6858000"/>
              <a:gd name="connsiteX9" fmla="*/ 5311608 w 11593823"/>
              <a:gd name="connsiteY9" fmla="*/ 6858000 h 6858000"/>
              <a:gd name="connsiteX10" fmla="*/ 5288856 w 11593823"/>
              <a:gd name="connsiteY10" fmla="*/ 6858000 h 6858000"/>
              <a:gd name="connsiteX11" fmla="*/ 4806770 w 11593823"/>
              <a:gd name="connsiteY11" fmla="*/ 6858000 h 6858000"/>
              <a:gd name="connsiteX12" fmla="*/ 4676142 w 11593823"/>
              <a:gd name="connsiteY12" fmla="*/ 6858000 h 6858000"/>
              <a:gd name="connsiteX13" fmla="*/ 3082273 w 11593823"/>
              <a:gd name="connsiteY13" fmla="*/ 6858000 h 6858000"/>
              <a:gd name="connsiteX14" fmla="*/ 2625273 w 11593823"/>
              <a:gd name="connsiteY14" fmla="*/ 6858000 h 6858000"/>
              <a:gd name="connsiteX15" fmla="*/ 2155010 w 11593823"/>
              <a:gd name="connsiteY15" fmla="*/ 6858000 h 6858000"/>
              <a:gd name="connsiteX16" fmla="*/ 0 w 11593823"/>
              <a:gd name="connsiteY16" fmla="*/ 6858000 h 6858000"/>
              <a:gd name="connsiteX17" fmla="*/ 0 w 11593823"/>
              <a:gd name="connsiteY17" fmla="*/ 0 h 6858000"/>
              <a:gd name="connsiteX0" fmla="*/ 0 w 11593823"/>
              <a:gd name="connsiteY0" fmla="*/ 0 h 6858000"/>
              <a:gd name="connsiteX1" fmla="*/ 2155010 w 11593823"/>
              <a:gd name="connsiteY1" fmla="*/ 0 h 6858000"/>
              <a:gd name="connsiteX2" fmla="*/ 4806770 w 11593823"/>
              <a:gd name="connsiteY2" fmla="*/ 0 h 6858000"/>
              <a:gd name="connsiteX3" fmla="*/ 4806770 w 11593823"/>
              <a:gd name="connsiteY3" fmla="*/ 2 h 6858000"/>
              <a:gd name="connsiteX4" fmla="*/ 11322200 w 11593823"/>
              <a:gd name="connsiteY4" fmla="*/ 0 h 6858000"/>
              <a:gd name="connsiteX5" fmla="*/ 11322198 w 11593823"/>
              <a:gd name="connsiteY5" fmla="*/ 2 h 6858000"/>
              <a:gd name="connsiteX6" fmla="*/ 11593823 w 11593823"/>
              <a:gd name="connsiteY6" fmla="*/ 2 h 6858000"/>
              <a:gd name="connsiteX7" fmla="*/ 11322197 w 11593823"/>
              <a:gd name="connsiteY7" fmla="*/ 4 h 6858000"/>
              <a:gd name="connsiteX8" fmla="*/ 5311608 w 11593823"/>
              <a:gd name="connsiteY8" fmla="*/ 6858000 h 6858000"/>
              <a:gd name="connsiteX9" fmla="*/ 5288856 w 11593823"/>
              <a:gd name="connsiteY9" fmla="*/ 6858000 h 6858000"/>
              <a:gd name="connsiteX10" fmla="*/ 4806770 w 11593823"/>
              <a:gd name="connsiteY10" fmla="*/ 6858000 h 6858000"/>
              <a:gd name="connsiteX11" fmla="*/ 4676142 w 11593823"/>
              <a:gd name="connsiteY11" fmla="*/ 6858000 h 6858000"/>
              <a:gd name="connsiteX12" fmla="*/ 3082273 w 11593823"/>
              <a:gd name="connsiteY12" fmla="*/ 6858000 h 6858000"/>
              <a:gd name="connsiteX13" fmla="*/ 2625273 w 11593823"/>
              <a:gd name="connsiteY13" fmla="*/ 6858000 h 6858000"/>
              <a:gd name="connsiteX14" fmla="*/ 2155010 w 11593823"/>
              <a:gd name="connsiteY14" fmla="*/ 6858000 h 6858000"/>
              <a:gd name="connsiteX15" fmla="*/ 0 w 11593823"/>
              <a:gd name="connsiteY15" fmla="*/ 6858000 h 6858000"/>
              <a:gd name="connsiteX16" fmla="*/ 0 w 11593823"/>
              <a:gd name="connsiteY16" fmla="*/ 0 h 6858000"/>
              <a:gd name="connsiteX0" fmla="*/ 0 w 11593823"/>
              <a:gd name="connsiteY0" fmla="*/ 0 h 6858000"/>
              <a:gd name="connsiteX1" fmla="*/ 2155010 w 11593823"/>
              <a:gd name="connsiteY1" fmla="*/ 0 h 6858000"/>
              <a:gd name="connsiteX2" fmla="*/ 4806770 w 11593823"/>
              <a:gd name="connsiteY2" fmla="*/ 0 h 6858000"/>
              <a:gd name="connsiteX3" fmla="*/ 11322200 w 11593823"/>
              <a:gd name="connsiteY3" fmla="*/ 0 h 6858000"/>
              <a:gd name="connsiteX4" fmla="*/ 11322198 w 11593823"/>
              <a:gd name="connsiteY4" fmla="*/ 2 h 6858000"/>
              <a:gd name="connsiteX5" fmla="*/ 11593823 w 11593823"/>
              <a:gd name="connsiteY5" fmla="*/ 2 h 6858000"/>
              <a:gd name="connsiteX6" fmla="*/ 11322197 w 11593823"/>
              <a:gd name="connsiteY6" fmla="*/ 4 h 6858000"/>
              <a:gd name="connsiteX7" fmla="*/ 5311608 w 11593823"/>
              <a:gd name="connsiteY7" fmla="*/ 6858000 h 6858000"/>
              <a:gd name="connsiteX8" fmla="*/ 5288856 w 11593823"/>
              <a:gd name="connsiteY8" fmla="*/ 6858000 h 6858000"/>
              <a:gd name="connsiteX9" fmla="*/ 4806770 w 11593823"/>
              <a:gd name="connsiteY9" fmla="*/ 6858000 h 6858000"/>
              <a:gd name="connsiteX10" fmla="*/ 4676142 w 11593823"/>
              <a:gd name="connsiteY10" fmla="*/ 6858000 h 6858000"/>
              <a:gd name="connsiteX11" fmla="*/ 3082273 w 11593823"/>
              <a:gd name="connsiteY11" fmla="*/ 6858000 h 6858000"/>
              <a:gd name="connsiteX12" fmla="*/ 2625273 w 11593823"/>
              <a:gd name="connsiteY12" fmla="*/ 6858000 h 6858000"/>
              <a:gd name="connsiteX13" fmla="*/ 2155010 w 11593823"/>
              <a:gd name="connsiteY13" fmla="*/ 6858000 h 6858000"/>
              <a:gd name="connsiteX14" fmla="*/ 0 w 11593823"/>
              <a:gd name="connsiteY14" fmla="*/ 6858000 h 6858000"/>
              <a:gd name="connsiteX15" fmla="*/ 0 w 11593823"/>
              <a:gd name="connsiteY15" fmla="*/ 0 h 6858000"/>
              <a:gd name="connsiteX0" fmla="*/ 0 w 11593823"/>
              <a:gd name="connsiteY0" fmla="*/ 0 h 6858000"/>
              <a:gd name="connsiteX1" fmla="*/ 2155010 w 11593823"/>
              <a:gd name="connsiteY1" fmla="*/ 0 h 6858000"/>
              <a:gd name="connsiteX2" fmla="*/ 11322200 w 11593823"/>
              <a:gd name="connsiteY2" fmla="*/ 0 h 6858000"/>
              <a:gd name="connsiteX3" fmla="*/ 11322198 w 11593823"/>
              <a:gd name="connsiteY3" fmla="*/ 2 h 6858000"/>
              <a:gd name="connsiteX4" fmla="*/ 11593823 w 11593823"/>
              <a:gd name="connsiteY4" fmla="*/ 2 h 6858000"/>
              <a:gd name="connsiteX5" fmla="*/ 11322197 w 11593823"/>
              <a:gd name="connsiteY5" fmla="*/ 4 h 6858000"/>
              <a:gd name="connsiteX6" fmla="*/ 5311608 w 11593823"/>
              <a:gd name="connsiteY6" fmla="*/ 6858000 h 6858000"/>
              <a:gd name="connsiteX7" fmla="*/ 5288856 w 11593823"/>
              <a:gd name="connsiteY7" fmla="*/ 6858000 h 6858000"/>
              <a:gd name="connsiteX8" fmla="*/ 4806770 w 11593823"/>
              <a:gd name="connsiteY8" fmla="*/ 6858000 h 6858000"/>
              <a:gd name="connsiteX9" fmla="*/ 4676142 w 11593823"/>
              <a:gd name="connsiteY9" fmla="*/ 6858000 h 6858000"/>
              <a:gd name="connsiteX10" fmla="*/ 3082273 w 11593823"/>
              <a:gd name="connsiteY10" fmla="*/ 6858000 h 6858000"/>
              <a:gd name="connsiteX11" fmla="*/ 2625273 w 11593823"/>
              <a:gd name="connsiteY11" fmla="*/ 6858000 h 6858000"/>
              <a:gd name="connsiteX12" fmla="*/ 2155010 w 11593823"/>
              <a:gd name="connsiteY12" fmla="*/ 6858000 h 6858000"/>
              <a:gd name="connsiteX13" fmla="*/ 0 w 11593823"/>
              <a:gd name="connsiteY13" fmla="*/ 6858000 h 6858000"/>
              <a:gd name="connsiteX14" fmla="*/ 0 w 11593823"/>
              <a:gd name="connsiteY14"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3082273 w 11593823"/>
              <a:gd name="connsiteY9" fmla="*/ 6858000 h 6858000"/>
              <a:gd name="connsiteX10" fmla="*/ 2625273 w 11593823"/>
              <a:gd name="connsiteY10" fmla="*/ 6858000 h 6858000"/>
              <a:gd name="connsiteX11" fmla="*/ 2155010 w 11593823"/>
              <a:gd name="connsiteY11" fmla="*/ 6858000 h 6858000"/>
              <a:gd name="connsiteX12" fmla="*/ 0 w 11593823"/>
              <a:gd name="connsiteY12" fmla="*/ 6858000 h 6858000"/>
              <a:gd name="connsiteX13" fmla="*/ 0 w 11593823"/>
              <a:gd name="connsiteY13"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2625273 w 11593823"/>
              <a:gd name="connsiteY9" fmla="*/ 6858000 h 6858000"/>
              <a:gd name="connsiteX10" fmla="*/ 2155010 w 11593823"/>
              <a:gd name="connsiteY10" fmla="*/ 6858000 h 6858000"/>
              <a:gd name="connsiteX11" fmla="*/ 0 w 11593823"/>
              <a:gd name="connsiteY11" fmla="*/ 6858000 h 6858000"/>
              <a:gd name="connsiteX12" fmla="*/ 0 w 11593823"/>
              <a:gd name="connsiteY12"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2155010 w 11593823"/>
              <a:gd name="connsiteY9" fmla="*/ 6858000 h 6858000"/>
              <a:gd name="connsiteX10" fmla="*/ 0 w 11593823"/>
              <a:gd name="connsiteY10" fmla="*/ 6858000 h 6858000"/>
              <a:gd name="connsiteX11" fmla="*/ 0 w 11593823"/>
              <a:gd name="connsiteY11"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2155010 w 11593823"/>
              <a:gd name="connsiteY9" fmla="*/ 6858000 h 6858000"/>
              <a:gd name="connsiteX10" fmla="*/ 0 w 11593823"/>
              <a:gd name="connsiteY10" fmla="*/ 6858000 h 6858000"/>
              <a:gd name="connsiteX11" fmla="*/ 0 w 11593823"/>
              <a:gd name="connsiteY11"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806770 w 11593823"/>
              <a:gd name="connsiteY7" fmla="*/ 6858000 h 6858000"/>
              <a:gd name="connsiteX8" fmla="*/ 4676142 w 11593823"/>
              <a:gd name="connsiteY8" fmla="*/ 6858000 h 6858000"/>
              <a:gd name="connsiteX9" fmla="*/ 0 w 11593823"/>
              <a:gd name="connsiteY9" fmla="*/ 6858000 h 6858000"/>
              <a:gd name="connsiteX10" fmla="*/ 0 w 11593823"/>
              <a:gd name="connsiteY10"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4676142 w 11593823"/>
              <a:gd name="connsiteY7" fmla="*/ 6858000 h 6858000"/>
              <a:gd name="connsiteX8" fmla="*/ 0 w 11593823"/>
              <a:gd name="connsiteY8" fmla="*/ 6858000 h 6858000"/>
              <a:gd name="connsiteX9" fmla="*/ 0 w 11593823"/>
              <a:gd name="connsiteY9"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5288856 w 11593823"/>
              <a:gd name="connsiteY6" fmla="*/ 6858000 h 6858000"/>
              <a:gd name="connsiteX7" fmla="*/ 0 w 11593823"/>
              <a:gd name="connsiteY7" fmla="*/ 6858000 h 6858000"/>
              <a:gd name="connsiteX8" fmla="*/ 0 w 11593823"/>
              <a:gd name="connsiteY8" fmla="*/ 0 h 6858000"/>
              <a:gd name="connsiteX0" fmla="*/ 0 w 11593823"/>
              <a:gd name="connsiteY0" fmla="*/ 0 h 6858000"/>
              <a:gd name="connsiteX1" fmla="*/ 11322200 w 11593823"/>
              <a:gd name="connsiteY1" fmla="*/ 0 h 6858000"/>
              <a:gd name="connsiteX2" fmla="*/ 11322198 w 11593823"/>
              <a:gd name="connsiteY2" fmla="*/ 2 h 6858000"/>
              <a:gd name="connsiteX3" fmla="*/ 11593823 w 11593823"/>
              <a:gd name="connsiteY3" fmla="*/ 2 h 6858000"/>
              <a:gd name="connsiteX4" fmla="*/ 11322197 w 11593823"/>
              <a:gd name="connsiteY4" fmla="*/ 4 h 6858000"/>
              <a:gd name="connsiteX5" fmla="*/ 5311608 w 11593823"/>
              <a:gd name="connsiteY5" fmla="*/ 6858000 h 6858000"/>
              <a:gd name="connsiteX6" fmla="*/ 0 w 11593823"/>
              <a:gd name="connsiteY6" fmla="*/ 6858000 h 6858000"/>
              <a:gd name="connsiteX7" fmla="*/ 0 w 11593823"/>
              <a:gd name="connsiteY7" fmla="*/ 0 h 6858000"/>
              <a:gd name="connsiteX0" fmla="*/ 0 w 11322200"/>
              <a:gd name="connsiteY0" fmla="*/ 0 h 6858000"/>
              <a:gd name="connsiteX1" fmla="*/ 11322200 w 11322200"/>
              <a:gd name="connsiteY1" fmla="*/ 0 h 6858000"/>
              <a:gd name="connsiteX2" fmla="*/ 11322198 w 11322200"/>
              <a:gd name="connsiteY2" fmla="*/ 2 h 6858000"/>
              <a:gd name="connsiteX3" fmla="*/ 11322197 w 11322200"/>
              <a:gd name="connsiteY3" fmla="*/ 4 h 6858000"/>
              <a:gd name="connsiteX4" fmla="*/ 5311608 w 11322200"/>
              <a:gd name="connsiteY4" fmla="*/ 6858000 h 6858000"/>
              <a:gd name="connsiteX5" fmla="*/ 0 w 11322200"/>
              <a:gd name="connsiteY5" fmla="*/ 6858000 h 6858000"/>
              <a:gd name="connsiteX6" fmla="*/ 0 w 11322200"/>
              <a:gd name="connsiteY6"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22200" h="6858000">
                <a:moveTo>
                  <a:pt x="0" y="0"/>
                </a:moveTo>
                <a:lnTo>
                  <a:pt x="11322200" y="0"/>
                </a:lnTo>
                <a:lnTo>
                  <a:pt x="11322198" y="2"/>
                </a:lnTo>
                <a:cubicBezTo>
                  <a:pt x="11322198" y="3"/>
                  <a:pt x="11322197" y="3"/>
                  <a:pt x="11322197" y="4"/>
                </a:cubicBezTo>
                <a:lnTo>
                  <a:pt x="5311608" y="6858000"/>
                </a:lnTo>
                <a:lnTo>
                  <a:pt x="0" y="6858000"/>
                </a:lnTo>
                <a:lnTo>
                  <a:pt x="0" y="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3" descr="Triangular abstract background">
            <a:extLst>
              <a:ext uri="{FF2B5EF4-FFF2-40B4-BE49-F238E27FC236}">
                <a16:creationId xmlns:a16="http://schemas.microsoft.com/office/drawing/2014/main" id="{6C83FE64-98D4-6C33-22CC-733995D296CC}"/>
              </a:ext>
            </a:extLst>
          </p:cNvPr>
          <p:cNvPicPr>
            <a:picLocks noChangeAspect="1"/>
          </p:cNvPicPr>
          <p:nvPr/>
        </p:nvPicPr>
        <p:blipFill>
          <a:blip r:embed="rId2">
            <a:alphaModFix amt="60000"/>
          </a:blip>
          <a:srcRect l="13167" r="19929" b="-1"/>
          <a:stretch/>
        </p:blipFill>
        <p:spPr>
          <a:xfrm>
            <a:off x="5318308" y="10"/>
            <a:ext cx="6873692" cy="6857990"/>
          </a:xfrm>
          <a:custGeom>
            <a:avLst/>
            <a:gdLst/>
            <a:ahLst/>
            <a:cxnLst/>
            <a:rect l="l" t="t" r="r" b="b"/>
            <a:pathLst>
              <a:path w="6873692" h="6858000">
                <a:moveTo>
                  <a:pt x="6010592" y="0"/>
                </a:moveTo>
                <a:lnTo>
                  <a:pt x="6873692" y="0"/>
                </a:lnTo>
                <a:lnTo>
                  <a:pt x="6873692" y="6858000"/>
                </a:lnTo>
                <a:lnTo>
                  <a:pt x="0" y="6858000"/>
                </a:lnTo>
                <a:lnTo>
                  <a:pt x="6010589" y="4"/>
                </a:lnTo>
                <a:cubicBezTo>
                  <a:pt x="6010589" y="3"/>
                  <a:pt x="6010590" y="3"/>
                  <a:pt x="6010590" y="2"/>
                </a:cubicBezTo>
                <a:close/>
              </a:path>
            </a:pathLst>
          </a:custGeom>
        </p:spPr>
      </p:pic>
      <p:sp>
        <p:nvSpPr>
          <p:cNvPr id="2" name="Title 1">
            <a:extLst>
              <a:ext uri="{FF2B5EF4-FFF2-40B4-BE49-F238E27FC236}">
                <a16:creationId xmlns:a16="http://schemas.microsoft.com/office/drawing/2014/main" id="{E42804F2-BE9A-0B64-A0C3-17428E4FE29A}"/>
              </a:ext>
            </a:extLst>
          </p:cNvPr>
          <p:cNvSpPr>
            <a:spLocks noGrp="1"/>
          </p:cNvSpPr>
          <p:nvPr>
            <p:ph type="ctrTitle"/>
          </p:nvPr>
        </p:nvSpPr>
        <p:spPr>
          <a:xfrm>
            <a:off x="1160891" y="1061686"/>
            <a:ext cx="7323046" cy="3238465"/>
          </a:xfrm>
        </p:spPr>
        <p:txBody>
          <a:bodyPr anchor="t">
            <a:normAutofit fontScale="90000"/>
          </a:bodyPr>
          <a:lstStyle/>
          <a:p>
            <a:r>
              <a:rPr lang="en-GB" sz="3200" dirty="0"/>
              <a:t>Assessment component 2: </a:t>
            </a:r>
            <a:br>
              <a:rPr lang="en-GB" sz="3200" dirty="0"/>
            </a:br>
            <a:r>
              <a:rPr lang="en-GB" sz="3200" dirty="0"/>
              <a:t>presentation</a:t>
            </a:r>
            <a:br>
              <a:rPr lang="en-GB" sz="3200" dirty="0"/>
            </a:br>
            <a:r>
              <a:rPr lang="en-GB" sz="3200" dirty="0"/>
              <a:t>module: entrepreneurship</a:t>
            </a:r>
            <a:br>
              <a:rPr lang="en-GB" sz="3200" dirty="0"/>
            </a:br>
            <a:r>
              <a:rPr lang="en-GB" sz="3200" dirty="0"/>
              <a:t>module code: LCBB5001</a:t>
            </a:r>
            <a:br>
              <a:rPr lang="en-GB" sz="3200" dirty="0"/>
            </a:br>
            <a:r>
              <a:rPr lang="en-GB" sz="3200" dirty="0"/>
              <a:t>lecturer: SHARIN MCDOWALL-EMEFIELE </a:t>
            </a:r>
            <a:br>
              <a:rPr lang="en-GB" sz="3200" dirty="0"/>
            </a:br>
            <a:r>
              <a:rPr lang="en-GB" sz="3200" dirty="0"/>
              <a:t>student name: </a:t>
            </a:r>
            <a:r>
              <a:rPr lang="en-GB" sz="3200" dirty="0" err="1"/>
              <a:t>angelo</a:t>
            </a:r>
            <a:r>
              <a:rPr lang="en-GB" sz="3200" dirty="0"/>
              <a:t> </a:t>
            </a:r>
            <a:r>
              <a:rPr lang="en-GB" sz="3200" dirty="0" err="1"/>
              <a:t>dimo</a:t>
            </a:r>
            <a:br>
              <a:rPr lang="en-GB" sz="3200" dirty="0"/>
            </a:br>
            <a:r>
              <a:rPr lang="en-GB" sz="3200" dirty="0"/>
              <a:t>student number: 2246213</a:t>
            </a:r>
            <a:br>
              <a:rPr lang="en-GB" sz="3200" dirty="0"/>
            </a:br>
            <a:br>
              <a:rPr lang="en-GB" sz="3200" dirty="0"/>
            </a:br>
            <a:endParaRPr lang="en-GB" sz="3200" dirty="0"/>
          </a:p>
        </p:txBody>
      </p:sp>
      <p:sp>
        <p:nvSpPr>
          <p:cNvPr id="3" name="Subtitle 2">
            <a:extLst>
              <a:ext uri="{FF2B5EF4-FFF2-40B4-BE49-F238E27FC236}">
                <a16:creationId xmlns:a16="http://schemas.microsoft.com/office/drawing/2014/main" id="{17DA8F4B-4DC2-1002-3D02-996AF424AFC3}"/>
              </a:ext>
            </a:extLst>
          </p:cNvPr>
          <p:cNvSpPr>
            <a:spLocks noGrp="1"/>
          </p:cNvSpPr>
          <p:nvPr>
            <p:ph type="subTitle" idx="1"/>
          </p:nvPr>
        </p:nvSpPr>
        <p:spPr>
          <a:xfrm>
            <a:off x="1143000" y="5453796"/>
            <a:ext cx="4496783" cy="732996"/>
          </a:xfrm>
        </p:spPr>
        <p:txBody>
          <a:bodyPr anchor="t">
            <a:normAutofit/>
          </a:bodyPr>
          <a:lstStyle/>
          <a:p>
            <a:endParaRPr lang="en-GB" dirty="0"/>
          </a:p>
          <a:p>
            <a:endParaRPr lang="en-GB" dirty="0"/>
          </a:p>
          <a:p>
            <a:endParaRPr lang="en-GB" dirty="0"/>
          </a:p>
          <a:p>
            <a:endParaRPr lang="en-GB" dirty="0"/>
          </a:p>
          <a:p>
            <a:endParaRPr lang="en-GB" dirty="0"/>
          </a:p>
          <a:p>
            <a:endParaRPr lang="en-GB" dirty="0"/>
          </a:p>
        </p:txBody>
      </p:sp>
      <p:cxnSp>
        <p:nvCxnSpPr>
          <p:cNvPr id="15" name="Straight Connector 14">
            <a:extLst>
              <a:ext uri="{FF2B5EF4-FFF2-40B4-BE49-F238E27FC236}">
                <a16:creationId xmlns:a16="http://schemas.microsoft.com/office/drawing/2014/main" id="{20B1C5DD-CB08-4407-9D12-CC2C42B047A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88357" y="5151666"/>
            <a:ext cx="9860643" cy="0"/>
          </a:xfrm>
          <a:prstGeom prst="line">
            <a:avLst/>
          </a:prstGeom>
          <a:ln w="1270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136169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A1A9C2-5BA5-9A0A-35B0-64FABFF41960}"/>
              </a:ext>
            </a:extLst>
          </p:cNvPr>
          <p:cNvSpPr>
            <a:spLocks noGrp="1"/>
          </p:cNvSpPr>
          <p:nvPr>
            <p:ph type="title"/>
          </p:nvPr>
        </p:nvSpPr>
        <p:spPr/>
        <p:txBody>
          <a:bodyPr/>
          <a:lstStyle/>
          <a:p>
            <a:r>
              <a:rPr lang="en-GB" dirty="0"/>
              <a:t>INTRODUCTION</a:t>
            </a:r>
          </a:p>
        </p:txBody>
      </p:sp>
      <p:sp>
        <p:nvSpPr>
          <p:cNvPr id="3" name="Content Placeholder 2">
            <a:extLst>
              <a:ext uri="{FF2B5EF4-FFF2-40B4-BE49-F238E27FC236}">
                <a16:creationId xmlns:a16="http://schemas.microsoft.com/office/drawing/2014/main" id="{07EABB2B-464D-3AB6-53CD-B2617EB40BEB}"/>
              </a:ext>
            </a:extLst>
          </p:cNvPr>
          <p:cNvSpPr>
            <a:spLocks noGrp="1"/>
          </p:cNvSpPr>
          <p:nvPr>
            <p:ph idx="1"/>
          </p:nvPr>
        </p:nvSpPr>
        <p:spPr/>
        <p:txBody>
          <a:bodyPr/>
          <a:lstStyle/>
          <a:p>
            <a:r>
              <a:rPr lang="en-GB" dirty="0"/>
              <a:t>This business plan outlines a proposed start-up venture that will give an overview of the business idea, products/services, and the strategy for growth. The study assesses the company’s legal format, management structure, marketing technique and financial planning to attract a potential investment of £25,000. The start-up idea is to open a restaurant by a certified chef while achieve competitive advantages and long-term business success. </a:t>
            </a:r>
          </a:p>
        </p:txBody>
      </p:sp>
    </p:spTree>
    <p:extLst>
      <p:ext uri="{BB962C8B-B14F-4D97-AF65-F5344CB8AC3E}">
        <p14:creationId xmlns:p14="http://schemas.microsoft.com/office/powerpoint/2010/main" val="39195488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C5727F-42F1-E2E5-7CDE-FCE73725BD63}"/>
              </a:ext>
            </a:extLst>
          </p:cNvPr>
          <p:cNvSpPr>
            <a:spLocks noGrp="1"/>
          </p:cNvSpPr>
          <p:nvPr>
            <p:ph type="title"/>
          </p:nvPr>
        </p:nvSpPr>
        <p:spPr/>
        <p:txBody>
          <a:bodyPr/>
          <a:lstStyle/>
          <a:p>
            <a:r>
              <a:rPr lang="en-GB" dirty="0"/>
              <a:t>GENERAL OVERVIEW OF THE BUSINESS IDEA</a:t>
            </a:r>
          </a:p>
        </p:txBody>
      </p:sp>
      <p:sp>
        <p:nvSpPr>
          <p:cNvPr id="3" name="Content Placeholder 2">
            <a:extLst>
              <a:ext uri="{FF2B5EF4-FFF2-40B4-BE49-F238E27FC236}">
                <a16:creationId xmlns:a16="http://schemas.microsoft.com/office/drawing/2014/main" id="{1FCCA73A-49FC-7E09-D917-0BACE48A529E}"/>
              </a:ext>
            </a:extLst>
          </p:cNvPr>
          <p:cNvSpPr>
            <a:spLocks noGrp="1"/>
          </p:cNvSpPr>
          <p:nvPr>
            <p:ph idx="1"/>
          </p:nvPr>
        </p:nvSpPr>
        <p:spPr/>
        <p:txBody>
          <a:bodyPr/>
          <a:lstStyle/>
          <a:p>
            <a:r>
              <a:rPr lang="en-GB" dirty="0"/>
              <a:t>The proposed business is a boutique restaurant featuring a fusion of local, organic ingredients combined with globally inspired cooking. The idea of a farm-to-table with a changing seasonal menu set to ensure sustainability and offer extraordinary culinary experience.</a:t>
            </a:r>
          </a:p>
        </p:txBody>
      </p:sp>
    </p:spTree>
    <p:extLst>
      <p:ext uri="{BB962C8B-B14F-4D97-AF65-F5344CB8AC3E}">
        <p14:creationId xmlns:p14="http://schemas.microsoft.com/office/powerpoint/2010/main" val="267614619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54728-0600-FF04-8BED-F7277404117D}"/>
              </a:ext>
            </a:extLst>
          </p:cNvPr>
          <p:cNvSpPr>
            <a:spLocks noGrp="1"/>
          </p:cNvSpPr>
          <p:nvPr>
            <p:ph type="title"/>
          </p:nvPr>
        </p:nvSpPr>
        <p:spPr/>
        <p:txBody>
          <a:bodyPr/>
          <a:lstStyle/>
          <a:p>
            <a:r>
              <a:rPr lang="en-GB" dirty="0"/>
              <a:t>LEGAL FORMAT &amp; OWNERSHIP</a:t>
            </a:r>
          </a:p>
        </p:txBody>
      </p:sp>
      <p:sp>
        <p:nvSpPr>
          <p:cNvPr id="3" name="Content Placeholder 2">
            <a:extLst>
              <a:ext uri="{FF2B5EF4-FFF2-40B4-BE49-F238E27FC236}">
                <a16:creationId xmlns:a16="http://schemas.microsoft.com/office/drawing/2014/main" id="{0F048B51-D425-5A62-DE90-B84742D97C65}"/>
              </a:ext>
            </a:extLst>
          </p:cNvPr>
          <p:cNvSpPr>
            <a:spLocks noGrp="1"/>
          </p:cNvSpPr>
          <p:nvPr>
            <p:ph idx="1"/>
          </p:nvPr>
        </p:nvSpPr>
        <p:spPr/>
        <p:txBody>
          <a:bodyPr>
            <a:normAutofit fontScale="85000" lnSpcReduction="10000"/>
          </a:bodyPr>
          <a:lstStyle/>
          <a:p>
            <a:r>
              <a:rPr lang="en-GB" dirty="0"/>
              <a:t>Starting a restaurant in the UK involves several legal requirements. First, it needs a business structure, which could be based on a sole trader, partnership, or limited company (</a:t>
            </a:r>
            <a:r>
              <a:rPr lang="en-GB" dirty="0" err="1"/>
              <a:t>Brizek</a:t>
            </a:r>
            <a:r>
              <a:rPr lang="en-GB" dirty="0"/>
              <a:t> et al., 2021).</a:t>
            </a:r>
          </a:p>
          <a:p>
            <a:r>
              <a:rPr lang="en-GB" dirty="0"/>
              <a:t>Food Safety Act</a:t>
            </a:r>
          </a:p>
          <a:p>
            <a:r>
              <a:rPr lang="en-GB" dirty="0"/>
              <a:t>Staff Laws</a:t>
            </a:r>
          </a:p>
          <a:p>
            <a:r>
              <a:rPr lang="en-GB" dirty="0"/>
              <a:t>Environmental Regulations</a:t>
            </a:r>
          </a:p>
          <a:p>
            <a:r>
              <a:rPr lang="en-GB" dirty="0"/>
              <a:t>Registration and Licences</a:t>
            </a:r>
          </a:p>
          <a:p>
            <a:r>
              <a:rPr lang="en-GB" dirty="0"/>
              <a:t>Health and Safety compliance</a:t>
            </a:r>
          </a:p>
          <a:p>
            <a:r>
              <a:rPr lang="en-GB" dirty="0"/>
              <a:t>Employment and Taxation</a:t>
            </a:r>
          </a:p>
          <a:p>
            <a:r>
              <a:rPr lang="en-GB" dirty="0"/>
              <a:t>Liability</a:t>
            </a:r>
          </a:p>
          <a:p>
            <a:pPr marL="0" indent="0">
              <a:buNone/>
            </a:pPr>
            <a:endParaRPr lang="en-GB" dirty="0"/>
          </a:p>
        </p:txBody>
      </p:sp>
    </p:spTree>
    <p:extLst>
      <p:ext uri="{BB962C8B-B14F-4D97-AF65-F5344CB8AC3E}">
        <p14:creationId xmlns:p14="http://schemas.microsoft.com/office/powerpoint/2010/main" val="22665812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6510EA-A22F-355F-78F0-F44506A550B1}"/>
              </a:ext>
            </a:extLst>
          </p:cNvPr>
          <p:cNvSpPr>
            <a:spLocks noGrp="1"/>
          </p:cNvSpPr>
          <p:nvPr>
            <p:ph type="title"/>
          </p:nvPr>
        </p:nvSpPr>
        <p:spPr/>
        <p:txBody>
          <a:bodyPr/>
          <a:lstStyle/>
          <a:p>
            <a:r>
              <a:rPr lang="en-GB" dirty="0"/>
              <a:t>MANAGEMENT OF THE COMPANY</a:t>
            </a:r>
          </a:p>
        </p:txBody>
      </p:sp>
      <p:sp>
        <p:nvSpPr>
          <p:cNvPr id="3" name="Content Placeholder 2">
            <a:extLst>
              <a:ext uri="{FF2B5EF4-FFF2-40B4-BE49-F238E27FC236}">
                <a16:creationId xmlns:a16="http://schemas.microsoft.com/office/drawing/2014/main" id="{57639C8E-45C9-4F8C-A9FF-387C94371CF1}"/>
              </a:ext>
            </a:extLst>
          </p:cNvPr>
          <p:cNvSpPr>
            <a:spLocks noGrp="1"/>
          </p:cNvSpPr>
          <p:nvPr>
            <p:ph idx="1"/>
          </p:nvPr>
        </p:nvSpPr>
        <p:spPr/>
        <p:txBody>
          <a:bodyPr>
            <a:normAutofit fontScale="55000" lnSpcReduction="20000"/>
          </a:bodyPr>
          <a:lstStyle/>
          <a:p>
            <a:r>
              <a:rPr lang="en-GB" dirty="0"/>
              <a:t>The founder will own the restaurant itself who is a certified chef. The chef will be able to manage the restaurant because of their experience in the culinary industry. </a:t>
            </a:r>
          </a:p>
          <a:p>
            <a:r>
              <a:rPr lang="en-GB" dirty="0"/>
              <a:t>Employees</a:t>
            </a:r>
          </a:p>
          <a:p>
            <a:r>
              <a:rPr lang="en-GB" dirty="0"/>
              <a:t>To ensure smooth workflow, the restaurant will hire a small and dedicated team.</a:t>
            </a:r>
          </a:p>
          <a:p>
            <a:r>
              <a:rPr lang="en-GB" dirty="0"/>
              <a:t>Key roles include:</a:t>
            </a:r>
          </a:p>
          <a:p>
            <a:r>
              <a:rPr lang="en-GB" dirty="0"/>
              <a:t>●	The owner who will serve as the head chef, the tasks will be managing kitchen operations and creating seasonal menus.</a:t>
            </a:r>
          </a:p>
          <a:p>
            <a:r>
              <a:rPr lang="en-GB" dirty="0"/>
              <a:t>●	Sous Chef will be responsible for assisting the head chef in meal preparation, supervising kitchen staff, and ensuring that food safety protocols are followed.</a:t>
            </a:r>
          </a:p>
          <a:p>
            <a:r>
              <a:rPr lang="en-GB" dirty="0"/>
              <a:t>●	Two to three wait staff will be hired to manage customer service, take orders, serve food, and maintain a pleasant dining atmosphere.</a:t>
            </a:r>
          </a:p>
          <a:p>
            <a:r>
              <a:rPr lang="en-GB" dirty="0"/>
              <a:t>●	Two well-trained kitchen assistants will handle food preparation and basic cooking tasks under the head and sous chef's supervision (Sardar et al., 2022). They will also be responsible for cleaning and other minor tasks.</a:t>
            </a:r>
          </a:p>
          <a:p>
            <a:r>
              <a:rPr lang="en-GB" dirty="0"/>
              <a:t>●	A part-time restaurant manager will take care of the inventory, and staff scheduling. They will also do financial tracking with the accounts department to ensure efficient business operations.</a:t>
            </a:r>
          </a:p>
          <a:p>
            <a:endParaRPr lang="en-GB" dirty="0"/>
          </a:p>
        </p:txBody>
      </p:sp>
    </p:spTree>
    <p:extLst>
      <p:ext uri="{BB962C8B-B14F-4D97-AF65-F5344CB8AC3E}">
        <p14:creationId xmlns:p14="http://schemas.microsoft.com/office/powerpoint/2010/main" val="165179321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4C5CA-843E-1EE1-8EE5-A19B16A38626}"/>
              </a:ext>
            </a:extLst>
          </p:cNvPr>
          <p:cNvSpPr>
            <a:spLocks noGrp="1"/>
          </p:cNvSpPr>
          <p:nvPr>
            <p:ph type="title"/>
          </p:nvPr>
        </p:nvSpPr>
        <p:spPr>
          <a:xfrm>
            <a:off x="1143000" y="393101"/>
            <a:ext cx="9905999" cy="1360898"/>
          </a:xfrm>
        </p:spPr>
        <p:txBody>
          <a:bodyPr/>
          <a:lstStyle/>
          <a:p>
            <a:r>
              <a:rPr lang="en-GB" dirty="0"/>
              <a:t>EVALUATION OF THE BUSINESS IDEA BY USING THE SWOT ANALYSIS MODEL</a:t>
            </a:r>
          </a:p>
        </p:txBody>
      </p:sp>
      <p:graphicFrame>
        <p:nvGraphicFramePr>
          <p:cNvPr id="4" name="Content Placeholder 3">
            <a:extLst>
              <a:ext uri="{FF2B5EF4-FFF2-40B4-BE49-F238E27FC236}">
                <a16:creationId xmlns:a16="http://schemas.microsoft.com/office/drawing/2014/main" id="{54A9B391-37C1-242A-54A9-D7431EA3EF7F}"/>
              </a:ext>
            </a:extLst>
          </p:cNvPr>
          <p:cNvGraphicFramePr>
            <a:graphicFrameLocks noGrp="1"/>
          </p:cNvGraphicFramePr>
          <p:nvPr>
            <p:ph idx="1"/>
            <p:extLst>
              <p:ext uri="{D42A27DB-BD31-4B8C-83A1-F6EECF244321}">
                <p14:modId xmlns:p14="http://schemas.microsoft.com/office/powerpoint/2010/main" val="2728472786"/>
              </p:ext>
            </p:extLst>
          </p:nvPr>
        </p:nvGraphicFramePr>
        <p:xfrm>
          <a:off x="914400" y="1929392"/>
          <a:ext cx="9587620" cy="4179268"/>
        </p:xfrm>
        <a:graphic>
          <a:graphicData uri="http://schemas.openxmlformats.org/drawingml/2006/table">
            <a:tbl>
              <a:tblPr>
                <a:tableStyleId>{5C22544A-7EE6-4342-B048-85BDC9FD1C3A}</a:tableStyleId>
              </a:tblPr>
              <a:tblGrid>
                <a:gridCol w="4874922">
                  <a:extLst>
                    <a:ext uri="{9D8B030D-6E8A-4147-A177-3AD203B41FA5}">
                      <a16:colId xmlns:a16="http://schemas.microsoft.com/office/drawing/2014/main" val="930305487"/>
                    </a:ext>
                  </a:extLst>
                </a:gridCol>
                <a:gridCol w="4712698">
                  <a:extLst>
                    <a:ext uri="{9D8B030D-6E8A-4147-A177-3AD203B41FA5}">
                      <a16:colId xmlns:a16="http://schemas.microsoft.com/office/drawing/2014/main" val="247569436"/>
                    </a:ext>
                  </a:extLst>
                </a:gridCol>
              </a:tblGrid>
              <a:tr h="230464">
                <a:tc>
                  <a:txBody>
                    <a:bodyPr/>
                    <a:lstStyle/>
                    <a:p>
                      <a:pPr algn="ctr">
                        <a:lnSpc>
                          <a:spcPct val="150000"/>
                        </a:lnSpc>
                        <a:spcBef>
                          <a:spcPts val="1200"/>
                        </a:spcBef>
                        <a:spcAft>
                          <a:spcPts val="1200"/>
                        </a:spcAft>
                      </a:pPr>
                      <a:r>
                        <a:rPr lang="en-GB" sz="800">
                          <a:effectLst/>
                        </a:rPr>
                        <a:t>Strength </a:t>
                      </a:r>
                      <a:endParaRPr lang="en-GB" sz="800">
                        <a:effectLst/>
                        <a:latin typeface="Arial" panose="020B0604020202020204" pitchFamily="34" charset="0"/>
                        <a:ea typeface="Arial" panose="020B0604020202020204" pitchFamily="34" charset="0"/>
                      </a:endParaRPr>
                    </a:p>
                  </a:txBody>
                  <a:tcPr marL="39693" marR="39693" marT="39693" marB="39693"/>
                </a:tc>
                <a:tc>
                  <a:txBody>
                    <a:bodyPr/>
                    <a:lstStyle/>
                    <a:p>
                      <a:pPr algn="ctr">
                        <a:lnSpc>
                          <a:spcPct val="150000"/>
                        </a:lnSpc>
                        <a:spcBef>
                          <a:spcPts val="1200"/>
                        </a:spcBef>
                        <a:spcAft>
                          <a:spcPts val="1200"/>
                        </a:spcAft>
                      </a:pPr>
                      <a:r>
                        <a:rPr lang="en-GB" sz="800">
                          <a:effectLst/>
                        </a:rPr>
                        <a:t>Weakness </a:t>
                      </a:r>
                      <a:endParaRPr lang="en-GB" sz="800">
                        <a:effectLst/>
                        <a:latin typeface="Arial" panose="020B0604020202020204" pitchFamily="34" charset="0"/>
                        <a:ea typeface="Arial" panose="020B0604020202020204" pitchFamily="34" charset="0"/>
                      </a:endParaRPr>
                    </a:p>
                  </a:txBody>
                  <a:tcPr marL="39693" marR="39693" marT="39693" marB="39693"/>
                </a:tc>
                <a:extLst>
                  <a:ext uri="{0D108BD9-81ED-4DB2-BD59-A6C34878D82A}">
                    <a16:rowId xmlns:a16="http://schemas.microsoft.com/office/drawing/2014/main" val="3178053329"/>
                  </a:ext>
                </a:extLst>
              </a:tr>
              <a:tr h="1846164">
                <a:tc>
                  <a:txBody>
                    <a:bodyPr/>
                    <a:lstStyle/>
                    <a:p>
                      <a:pPr marL="342900" lvl="0" indent="-342900" algn="just">
                        <a:lnSpc>
                          <a:spcPct val="150000"/>
                        </a:lnSpc>
                        <a:spcBef>
                          <a:spcPts val="1200"/>
                        </a:spcBef>
                        <a:spcAft>
                          <a:spcPts val="1200"/>
                        </a:spcAft>
                        <a:buFont typeface="Arial" panose="020B0604020202020204" pitchFamily="34" charset="0"/>
                        <a:buChar char="●"/>
                      </a:pPr>
                      <a:r>
                        <a:rPr lang="en-GB" sz="800" u="none" strike="noStrike">
                          <a:effectLst/>
                        </a:rPr>
                        <a:t>Culinary expertise of the owner (certified chef).</a:t>
                      </a:r>
                    </a:p>
                    <a:p>
                      <a:pPr marL="342900" lvl="0" indent="-342900" algn="just">
                        <a:lnSpc>
                          <a:spcPct val="150000"/>
                        </a:lnSpc>
                        <a:spcBef>
                          <a:spcPts val="1200"/>
                        </a:spcBef>
                        <a:spcAft>
                          <a:spcPts val="1200"/>
                        </a:spcAft>
                        <a:buFont typeface="Arial" panose="020B0604020202020204" pitchFamily="34" charset="0"/>
                        <a:buChar char="●"/>
                      </a:pPr>
                      <a:r>
                        <a:rPr lang="en-GB" sz="800" u="none" strike="noStrike">
                          <a:effectLst/>
                        </a:rPr>
                        <a:t>Unique fusion concept combining local, organic ingredients with global cuisine.</a:t>
                      </a:r>
                    </a:p>
                    <a:p>
                      <a:pPr marL="342900" lvl="0" indent="-342900" algn="just">
                        <a:lnSpc>
                          <a:spcPct val="150000"/>
                        </a:lnSpc>
                        <a:spcBef>
                          <a:spcPts val="1200"/>
                        </a:spcBef>
                        <a:spcAft>
                          <a:spcPts val="1200"/>
                        </a:spcAft>
                        <a:buFont typeface="Arial" panose="020B0604020202020204" pitchFamily="34" charset="0"/>
                        <a:buChar char="●"/>
                      </a:pPr>
                      <a:r>
                        <a:rPr lang="en-GB" sz="800" u="none" strike="noStrike">
                          <a:effectLst/>
                        </a:rPr>
                        <a:t>Strong sustainability focus (farm-to-table).</a:t>
                      </a:r>
                      <a:endParaRPr lang="en-GB" sz="800" u="none" strike="noStrike">
                        <a:effectLst/>
                        <a:latin typeface="Arial" panose="020B0604020202020204" pitchFamily="34" charset="0"/>
                        <a:ea typeface="Arial" panose="020B0604020202020204" pitchFamily="34" charset="0"/>
                      </a:endParaRPr>
                    </a:p>
                  </a:txBody>
                  <a:tcPr marL="39693" marR="39693" marT="39693" marB="39693"/>
                </a:tc>
                <a:tc>
                  <a:txBody>
                    <a:bodyPr/>
                    <a:lstStyle/>
                    <a:p>
                      <a:pPr marL="342900" lvl="0" indent="-342900" algn="just">
                        <a:lnSpc>
                          <a:spcPct val="150000"/>
                        </a:lnSpc>
                        <a:spcBef>
                          <a:spcPts val="1200"/>
                        </a:spcBef>
                        <a:spcAft>
                          <a:spcPts val="1200"/>
                        </a:spcAft>
                        <a:buFont typeface="Arial" panose="020B0604020202020204" pitchFamily="34" charset="0"/>
                        <a:buChar char="●"/>
                      </a:pPr>
                      <a:r>
                        <a:rPr lang="en-GB" sz="800" u="none" strike="noStrike">
                          <a:effectLst/>
                        </a:rPr>
                        <a:t>Limited financial resources.</a:t>
                      </a:r>
                    </a:p>
                    <a:p>
                      <a:pPr marL="342900" lvl="0" indent="-342900" algn="just">
                        <a:lnSpc>
                          <a:spcPct val="150000"/>
                        </a:lnSpc>
                        <a:spcBef>
                          <a:spcPts val="1200"/>
                        </a:spcBef>
                        <a:spcAft>
                          <a:spcPts val="1200"/>
                        </a:spcAft>
                        <a:buFont typeface="Arial" panose="020B0604020202020204" pitchFamily="34" charset="0"/>
                        <a:buChar char="●"/>
                      </a:pPr>
                      <a:r>
                        <a:rPr lang="en-GB" sz="800" u="none" strike="noStrike">
                          <a:effectLst/>
                        </a:rPr>
                        <a:t>Small team leading to operational challenges.</a:t>
                      </a:r>
                    </a:p>
                    <a:p>
                      <a:pPr marL="342900" lvl="0" indent="-342900" algn="just">
                        <a:lnSpc>
                          <a:spcPct val="150000"/>
                        </a:lnSpc>
                        <a:spcBef>
                          <a:spcPts val="1200"/>
                        </a:spcBef>
                        <a:spcAft>
                          <a:spcPts val="1200"/>
                        </a:spcAft>
                        <a:buFont typeface="Arial" panose="020B0604020202020204" pitchFamily="34" charset="0"/>
                        <a:buChar char="●"/>
                      </a:pPr>
                      <a:r>
                        <a:rPr lang="en-GB" sz="800" u="none" strike="noStrike">
                          <a:effectLst/>
                        </a:rPr>
                        <a:t>New market entry with limited brand recognition. </a:t>
                      </a:r>
                      <a:endParaRPr lang="en-GB" sz="800" u="none" strike="noStrike">
                        <a:effectLst/>
                        <a:latin typeface="Arial" panose="020B0604020202020204" pitchFamily="34" charset="0"/>
                        <a:ea typeface="Arial" panose="020B0604020202020204" pitchFamily="34" charset="0"/>
                      </a:endParaRPr>
                    </a:p>
                  </a:txBody>
                  <a:tcPr marL="39693" marR="39693" marT="39693" marB="39693"/>
                </a:tc>
                <a:extLst>
                  <a:ext uri="{0D108BD9-81ED-4DB2-BD59-A6C34878D82A}">
                    <a16:rowId xmlns:a16="http://schemas.microsoft.com/office/drawing/2014/main" val="3933750387"/>
                  </a:ext>
                </a:extLst>
              </a:tr>
              <a:tr h="230464">
                <a:tc>
                  <a:txBody>
                    <a:bodyPr/>
                    <a:lstStyle/>
                    <a:p>
                      <a:pPr algn="ctr">
                        <a:lnSpc>
                          <a:spcPct val="150000"/>
                        </a:lnSpc>
                        <a:spcBef>
                          <a:spcPts val="1200"/>
                        </a:spcBef>
                        <a:spcAft>
                          <a:spcPts val="1200"/>
                        </a:spcAft>
                      </a:pPr>
                      <a:r>
                        <a:rPr lang="en-GB" sz="800">
                          <a:effectLst/>
                        </a:rPr>
                        <a:t>Opportunity </a:t>
                      </a:r>
                      <a:endParaRPr lang="en-GB" sz="800">
                        <a:effectLst/>
                        <a:latin typeface="Arial" panose="020B0604020202020204" pitchFamily="34" charset="0"/>
                        <a:ea typeface="Arial" panose="020B0604020202020204" pitchFamily="34" charset="0"/>
                      </a:endParaRPr>
                    </a:p>
                  </a:txBody>
                  <a:tcPr marL="39693" marR="39693" marT="39693" marB="39693"/>
                </a:tc>
                <a:tc>
                  <a:txBody>
                    <a:bodyPr/>
                    <a:lstStyle/>
                    <a:p>
                      <a:pPr algn="ctr">
                        <a:lnSpc>
                          <a:spcPct val="150000"/>
                        </a:lnSpc>
                        <a:spcBef>
                          <a:spcPts val="1200"/>
                        </a:spcBef>
                        <a:spcAft>
                          <a:spcPts val="1200"/>
                        </a:spcAft>
                      </a:pPr>
                      <a:r>
                        <a:rPr lang="en-GB" sz="800">
                          <a:effectLst/>
                        </a:rPr>
                        <a:t>Threat </a:t>
                      </a:r>
                      <a:endParaRPr lang="en-GB" sz="800">
                        <a:effectLst/>
                        <a:latin typeface="Arial" panose="020B0604020202020204" pitchFamily="34" charset="0"/>
                        <a:ea typeface="Arial" panose="020B0604020202020204" pitchFamily="34" charset="0"/>
                      </a:endParaRPr>
                    </a:p>
                  </a:txBody>
                  <a:tcPr marL="39693" marR="39693" marT="39693" marB="39693"/>
                </a:tc>
                <a:extLst>
                  <a:ext uri="{0D108BD9-81ED-4DB2-BD59-A6C34878D82A}">
                    <a16:rowId xmlns:a16="http://schemas.microsoft.com/office/drawing/2014/main" val="249294517"/>
                  </a:ext>
                </a:extLst>
              </a:tr>
              <a:tr h="1846164">
                <a:tc>
                  <a:txBody>
                    <a:bodyPr/>
                    <a:lstStyle/>
                    <a:p>
                      <a:pPr marL="342900" lvl="0" indent="-342900" algn="just">
                        <a:lnSpc>
                          <a:spcPct val="150000"/>
                        </a:lnSpc>
                        <a:spcBef>
                          <a:spcPts val="1200"/>
                        </a:spcBef>
                        <a:spcAft>
                          <a:spcPts val="1200"/>
                        </a:spcAft>
                        <a:buFont typeface="Arial" panose="020B0604020202020204" pitchFamily="34" charset="0"/>
                        <a:buChar char="●"/>
                      </a:pPr>
                      <a:r>
                        <a:rPr lang="en-GB" sz="800" u="none" strike="noStrike">
                          <a:effectLst/>
                        </a:rPr>
                        <a:t>Growing demand for sustainable, ethical dining.</a:t>
                      </a:r>
                    </a:p>
                    <a:p>
                      <a:pPr marL="342900" lvl="0" indent="-342900" algn="just">
                        <a:lnSpc>
                          <a:spcPct val="150000"/>
                        </a:lnSpc>
                        <a:spcBef>
                          <a:spcPts val="1200"/>
                        </a:spcBef>
                        <a:spcAft>
                          <a:spcPts val="1200"/>
                        </a:spcAft>
                        <a:buFont typeface="Arial" panose="020B0604020202020204" pitchFamily="34" charset="0"/>
                        <a:buChar char="●"/>
                      </a:pPr>
                      <a:r>
                        <a:rPr lang="en-GB" sz="800" u="none" strike="noStrike">
                          <a:effectLst/>
                        </a:rPr>
                        <a:t>Expansion of delivery and takeaway services.</a:t>
                      </a:r>
                    </a:p>
                    <a:p>
                      <a:pPr marL="342900" lvl="0" indent="-342900" algn="just">
                        <a:lnSpc>
                          <a:spcPct val="150000"/>
                        </a:lnSpc>
                        <a:spcBef>
                          <a:spcPts val="1200"/>
                        </a:spcBef>
                        <a:spcAft>
                          <a:spcPts val="1200"/>
                        </a:spcAft>
                        <a:buFont typeface="Arial" panose="020B0604020202020204" pitchFamily="34" charset="0"/>
                        <a:buChar char="●"/>
                      </a:pPr>
                      <a:r>
                        <a:rPr lang="en-GB" sz="800" u="none" strike="noStrike">
                          <a:effectLst/>
                        </a:rPr>
                        <a:t>Local collaborations with farmers and suppliers.</a:t>
                      </a:r>
                      <a:endParaRPr lang="en-GB" sz="800" u="none" strike="noStrike">
                        <a:effectLst/>
                        <a:latin typeface="Arial" panose="020B0604020202020204" pitchFamily="34" charset="0"/>
                        <a:ea typeface="Arial" panose="020B0604020202020204" pitchFamily="34" charset="0"/>
                      </a:endParaRPr>
                    </a:p>
                  </a:txBody>
                  <a:tcPr marL="39693" marR="39693" marT="39693" marB="39693"/>
                </a:tc>
                <a:tc>
                  <a:txBody>
                    <a:bodyPr/>
                    <a:lstStyle/>
                    <a:p>
                      <a:pPr marL="342900" lvl="0" indent="-342900" algn="just">
                        <a:lnSpc>
                          <a:spcPct val="150000"/>
                        </a:lnSpc>
                        <a:spcBef>
                          <a:spcPts val="1200"/>
                        </a:spcBef>
                        <a:spcAft>
                          <a:spcPts val="1200"/>
                        </a:spcAft>
                        <a:buFont typeface="Arial" panose="020B0604020202020204" pitchFamily="34" charset="0"/>
                        <a:buChar char="●"/>
                      </a:pPr>
                      <a:r>
                        <a:rPr lang="en-GB" sz="800" u="none" strike="noStrike" dirty="0">
                          <a:effectLst/>
                        </a:rPr>
                        <a:t>High competition in the restaurant industry.</a:t>
                      </a:r>
                    </a:p>
                    <a:p>
                      <a:pPr marL="342900" lvl="0" indent="-342900" algn="just">
                        <a:lnSpc>
                          <a:spcPct val="150000"/>
                        </a:lnSpc>
                        <a:spcBef>
                          <a:spcPts val="1200"/>
                        </a:spcBef>
                        <a:spcAft>
                          <a:spcPts val="1200"/>
                        </a:spcAft>
                        <a:buFont typeface="Arial" panose="020B0604020202020204" pitchFamily="34" charset="0"/>
                        <a:buChar char="●"/>
                      </a:pPr>
                      <a:r>
                        <a:rPr lang="en-GB" sz="800" u="none" strike="noStrike" dirty="0">
                          <a:effectLst/>
                        </a:rPr>
                        <a:t>Economic uncertainty affecting consumer spending.</a:t>
                      </a:r>
                    </a:p>
                    <a:p>
                      <a:pPr marL="342900" lvl="0" indent="-342900" algn="just">
                        <a:lnSpc>
                          <a:spcPct val="150000"/>
                        </a:lnSpc>
                        <a:spcBef>
                          <a:spcPts val="1200"/>
                        </a:spcBef>
                        <a:spcAft>
                          <a:spcPts val="1200"/>
                        </a:spcAft>
                        <a:buFont typeface="Arial" panose="020B0604020202020204" pitchFamily="34" charset="0"/>
                        <a:buChar char="●"/>
                      </a:pPr>
                      <a:r>
                        <a:rPr lang="en-GB" sz="800" u="none" strike="noStrike" dirty="0">
                          <a:effectLst/>
                        </a:rPr>
                        <a:t>Supply chain disruptions impacting ingredient availability.</a:t>
                      </a:r>
                      <a:endParaRPr lang="en-GB" sz="800" u="none" strike="noStrike" dirty="0">
                        <a:effectLst/>
                        <a:latin typeface="Arial" panose="020B0604020202020204" pitchFamily="34" charset="0"/>
                        <a:ea typeface="Arial" panose="020B0604020202020204" pitchFamily="34" charset="0"/>
                      </a:endParaRPr>
                    </a:p>
                  </a:txBody>
                  <a:tcPr marL="39693" marR="39693" marT="39693" marB="39693"/>
                </a:tc>
                <a:extLst>
                  <a:ext uri="{0D108BD9-81ED-4DB2-BD59-A6C34878D82A}">
                    <a16:rowId xmlns:a16="http://schemas.microsoft.com/office/drawing/2014/main" val="1196079690"/>
                  </a:ext>
                </a:extLst>
              </a:tr>
            </a:tbl>
          </a:graphicData>
        </a:graphic>
      </p:graphicFrame>
    </p:spTree>
    <p:extLst>
      <p:ext uri="{BB962C8B-B14F-4D97-AF65-F5344CB8AC3E}">
        <p14:creationId xmlns:p14="http://schemas.microsoft.com/office/powerpoint/2010/main" val="6331036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EDFE5C-2091-1AAF-B340-BD5456C2D613}"/>
              </a:ext>
            </a:extLst>
          </p:cNvPr>
          <p:cNvSpPr>
            <a:spLocks noGrp="1"/>
          </p:cNvSpPr>
          <p:nvPr>
            <p:ph type="title"/>
          </p:nvPr>
        </p:nvSpPr>
        <p:spPr/>
        <p:txBody>
          <a:bodyPr/>
          <a:lstStyle/>
          <a:p>
            <a:r>
              <a:rPr lang="en-GB" dirty="0"/>
              <a:t>4 Ps</a:t>
            </a:r>
          </a:p>
        </p:txBody>
      </p:sp>
      <p:sp>
        <p:nvSpPr>
          <p:cNvPr id="3" name="Content Placeholder 2">
            <a:extLst>
              <a:ext uri="{FF2B5EF4-FFF2-40B4-BE49-F238E27FC236}">
                <a16:creationId xmlns:a16="http://schemas.microsoft.com/office/drawing/2014/main" id="{7AF8652F-3E57-6EAC-0BDF-94B34487F27A}"/>
              </a:ext>
            </a:extLst>
          </p:cNvPr>
          <p:cNvSpPr>
            <a:spLocks noGrp="1"/>
          </p:cNvSpPr>
          <p:nvPr>
            <p:ph idx="1"/>
          </p:nvPr>
        </p:nvSpPr>
        <p:spPr/>
        <p:txBody>
          <a:bodyPr/>
          <a:lstStyle/>
          <a:p>
            <a:r>
              <a:rPr lang="en-GB" dirty="0"/>
              <a:t>PRICE</a:t>
            </a:r>
          </a:p>
          <a:p>
            <a:r>
              <a:rPr lang="en-GB" dirty="0"/>
              <a:t>PLACE</a:t>
            </a:r>
          </a:p>
          <a:p>
            <a:r>
              <a:rPr lang="en-GB" dirty="0"/>
              <a:t>PRODUCT</a:t>
            </a:r>
          </a:p>
          <a:p>
            <a:r>
              <a:rPr lang="en-GB" dirty="0"/>
              <a:t>PROMOTION</a:t>
            </a:r>
          </a:p>
        </p:txBody>
      </p:sp>
    </p:spTree>
    <p:extLst>
      <p:ext uri="{BB962C8B-B14F-4D97-AF65-F5344CB8AC3E}">
        <p14:creationId xmlns:p14="http://schemas.microsoft.com/office/powerpoint/2010/main" val="270288581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5919EB-5F93-615D-1655-875BAAE7E415}"/>
              </a:ext>
            </a:extLst>
          </p:cNvPr>
          <p:cNvSpPr>
            <a:spLocks noGrp="1"/>
          </p:cNvSpPr>
          <p:nvPr>
            <p:ph type="title"/>
          </p:nvPr>
        </p:nvSpPr>
        <p:spPr>
          <a:xfrm>
            <a:off x="1233534" y="94337"/>
            <a:ext cx="9905999" cy="1360898"/>
          </a:xfrm>
        </p:spPr>
        <p:txBody>
          <a:bodyPr/>
          <a:lstStyle/>
          <a:p>
            <a:r>
              <a:rPr lang="en-GB" dirty="0"/>
              <a:t>CASH FLOW FORECAST</a:t>
            </a:r>
          </a:p>
        </p:txBody>
      </p:sp>
      <p:pic>
        <p:nvPicPr>
          <p:cNvPr id="4" name="image1.png">
            <a:extLst>
              <a:ext uri="{FF2B5EF4-FFF2-40B4-BE49-F238E27FC236}">
                <a16:creationId xmlns:a16="http://schemas.microsoft.com/office/drawing/2014/main" id="{093CE12D-C6C6-3595-63D8-29D537331336}"/>
              </a:ext>
            </a:extLst>
          </p:cNvPr>
          <p:cNvPicPr>
            <a:picLocks noGrp="1"/>
          </p:cNvPicPr>
          <p:nvPr>
            <p:ph idx="1"/>
          </p:nvPr>
        </p:nvPicPr>
        <p:blipFill>
          <a:blip r:embed="rId2"/>
          <a:srcRect r="5769"/>
          <a:stretch>
            <a:fillRect/>
          </a:stretch>
        </p:blipFill>
        <p:spPr>
          <a:xfrm>
            <a:off x="1620572" y="1788830"/>
            <a:ext cx="8790914" cy="4525962"/>
          </a:xfrm>
          <a:prstGeom prst="rect">
            <a:avLst/>
          </a:prstGeom>
          <a:ln w="25400">
            <a:solidFill>
              <a:srgbClr val="000000"/>
            </a:solidFill>
            <a:prstDash val="solid"/>
          </a:ln>
        </p:spPr>
      </p:pic>
    </p:spTree>
    <p:extLst>
      <p:ext uri="{BB962C8B-B14F-4D97-AF65-F5344CB8AC3E}">
        <p14:creationId xmlns:p14="http://schemas.microsoft.com/office/powerpoint/2010/main" val="32271141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F5A2F6-E0F6-8FB6-CCE4-70E12C9BC1DE}"/>
              </a:ext>
            </a:extLst>
          </p:cNvPr>
          <p:cNvSpPr>
            <a:spLocks noGrp="1"/>
          </p:cNvSpPr>
          <p:nvPr>
            <p:ph type="title"/>
          </p:nvPr>
        </p:nvSpPr>
        <p:spPr>
          <a:xfrm>
            <a:off x="1143000" y="0"/>
            <a:ext cx="9905999" cy="1360898"/>
          </a:xfrm>
        </p:spPr>
        <p:txBody>
          <a:bodyPr/>
          <a:lstStyle/>
          <a:p>
            <a:r>
              <a:rPr lang="en-GB" dirty="0"/>
              <a:t>REFERENCE LIST</a:t>
            </a:r>
          </a:p>
        </p:txBody>
      </p:sp>
      <p:sp>
        <p:nvSpPr>
          <p:cNvPr id="3" name="Content Placeholder 2">
            <a:extLst>
              <a:ext uri="{FF2B5EF4-FFF2-40B4-BE49-F238E27FC236}">
                <a16:creationId xmlns:a16="http://schemas.microsoft.com/office/drawing/2014/main" id="{F5533806-A587-7AF9-4EC6-C43BE1759295}"/>
              </a:ext>
            </a:extLst>
          </p:cNvPr>
          <p:cNvSpPr>
            <a:spLocks noGrp="1"/>
          </p:cNvSpPr>
          <p:nvPr>
            <p:ph idx="1"/>
          </p:nvPr>
        </p:nvSpPr>
        <p:spPr>
          <a:xfrm>
            <a:off x="416460" y="914401"/>
            <a:ext cx="10632540" cy="5839484"/>
          </a:xfrm>
        </p:spPr>
        <p:txBody>
          <a:bodyPr>
            <a:normAutofit fontScale="40000" lnSpcReduction="20000"/>
          </a:bodyPr>
          <a:lstStyle/>
          <a:p>
            <a:r>
              <a:rPr lang="en-GB" sz="2300" dirty="0"/>
              <a:t>Allam, M., </a:t>
            </a:r>
            <a:r>
              <a:rPr lang="en-GB" sz="2300" dirty="0" err="1"/>
              <a:t>Bazok</a:t>
            </a:r>
            <a:r>
              <a:rPr lang="en-GB" sz="2300" dirty="0"/>
              <a:t>, R., </a:t>
            </a:r>
            <a:r>
              <a:rPr lang="en-GB" sz="2300" dirty="0" err="1"/>
              <a:t>Bordewick</a:t>
            </a:r>
            <a:r>
              <a:rPr lang="en-GB" sz="2300" dirty="0"/>
              <a:t>-Dell, U., </a:t>
            </a:r>
            <a:r>
              <a:rPr lang="en-GB" sz="2300" dirty="0" err="1"/>
              <a:t>Czarniecka-Skubina</a:t>
            </a:r>
            <a:r>
              <a:rPr lang="en-GB" sz="2300" dirty="0"/>
              <a:t>, E., </a:t>
            </a:r>
            <a:r>
              <a:rPr lang="en-GB" sz="2300" dirty="0" err="1"/>
              <a:t>Kazimierczak</a:t>
            </a:r>
            <a:r>
              <a:rPr lang="en-GB" sz="2300" dirty="0"/>
              <a:t>, R., </a:t>
            </a:r>
            <a:r>
              <a:rPr lang="en-GB" sz="2300" dirty="0" err="1"/>
              <a:t>Laikoja</a:t>
            </a:r>
            <a:r>
              <a:rPr lang="en-GB" sz="2300" dirty="0"/>
              <a:t>, K., Luik, A., </a:t>
            </a:r>
            <a:r>
              <a:rPr lang="en-GB" sz="2300" dirty="0" err="1"/>
              <a:t>Fuka</a:t>
            </a:r>
            <a:r>
              <a:rPr lang="en-GB" sz="2300" dirty="0"/>
              <a:t>, M.M., </a:t>
            </a:r>
            <a:r>
              <a:rPr lang="en-GB" sz="2300" dirty="0" err="1"/>
              <a:t>Muleo</a:t>
            </a:r>
            <a:r>
              <a:rPr lang="en-GB" sz="2300" dirty="0"/>
              <a:t>, R., </a:t>
            </a:r>
            <a:r>
              <a:rPr lang="en-GB" sz="2300" dirty="0" err="1"/>
              <a:t>Peetsmann</a:t>
            </a:r>
            <a:r>
              <a:rPr lang="en-GB" sz="2300" dirty="0"/>
              <a:t>, E. and </a:t>
            </a:r>
            <a:r>
              <a:rPr lang="en-GB" sz="2300" dirty="0" err="1"/>
              <a:t>Petroselli</a:t>
            </a:r>
            <a:r>
              <a:rPr lang="en-GB" sz="2300" dirty="0"/>
              <a:t>, V., 2023. Assistance needed for increasing knowledge of HACCP food safety principles for organic sector in selected EU countries. Sustainability, 15(8), p.6605.</a:t>
            </a:r>
          </a:p>
          <a:p>
            <a:r>
              <a:rPr lang="en-GB" sz="2300" dirty="0" err="1"/>
              <a:t>Brizek</a:t>
            </a:r>
            <a:r>
              <a:rPr lang="en-GB" sz="2300" dirty="0"/>
              <a:t>, M.G., </a:t>
            </a:r>
            <a:r>
              <a:rPr lang="en-GB" sz="2300" dirty="0" err="1"/>
              <a:t>Frash</a:t>
            </a:r>
            <a:r>
              <a:rPr lang="en-GB" sz="2300" dirty="0"/>
              <a:t>, R.E., McLeod, B.M. and Patience, M.O., 2021. Independent restaurant operator perspectives in the wake of the COVID-19 pandemic. International Journal of Hospitality Management, 93, p.102766.</a:t>
            </a:r>
          </a:p>
          <a:p>
            <a:r>
              <a:rPr lang="en-GB" sz="2300" dirty="0"/>
              <a:t>Cho, M., Bonn, M.A., and Han, S.J., 2020. Innovation ambidexterity: balancing exploitation and exploration for startup and established restaurants and impacts upon performance. Industry and Innovation, 27(4), pp.340-362.</a:t>
            </a:r>
          </a:p>
          <a:p>
            <a:r>
              <a:rPr lang="en-GB" sz="2300" dirty="0" err="1"/>
              <a:t>Filimonau</a:t>
            </a:r>
            <a:r>
              <a:rPr lang="en-GB" sz="2300" dirty="0"/>
              <a:t>, V., Todorova, E., </a:t>
            </a:r>
            <a:r>
              <a:rPr lang="en-GB" sz="2300" dirty="0" err="1"/>
              <a:t>Mzembe</a:t>
            </a:r>
            <a:r>
              <a:rPr lang="en-GB" sz="2300" dirty="0"/>
              <a:t>, A., Sauer, L. and </a:t>
            </a:r>
            <a:r>
              <a:rPr lang="en-GB" sz="2300" dirty="0" err="1"/>
              <a:t>Yankholmes</a:t>
            </a:r>
            <a:r>
              <a:rPr lang="en-GB" sz="2300" dirty="0"/>
              <a:t>, A., 2020. A comparative study of food waste management in full-service restaurants of the United Kingdom and the Netherlands. Journal of Cleaner Production, 258, p.120775.</a:t>
            </a:r>
          </a:p>
          <a:p>
            <a:r>
              <a:rPr lang="en-GB" sz="2300" dirty="0"/>
              <a:t>Food.gov.uk, 2024. Key regulations Available at: https://www.food.gov.uk/about-us/key-regulations [Accessed on 12th October 2024]</a:t>
            </a:r>
          </a:p>
          <a:p>
            <a:r>
              <a:rPr lang="en-GB" sz="2300" dirty="0"/>
              <a:t>Gov.uk, 2024. Food business registration Available at: https://www.gov.uk/guidance/food-business-registration [Accessed on 12th October 2024]</a:t>
            </a:r>
          </a:p>
          <a:p>
            <a:r>
              <a:rPr lang="en-GB" sz="2300" dirty="0"/>
              <a:t>Gov.uk, 2024. Licence Premises licence (England and Wales) Available at: https://www.gov.uk/find-licences/premises-licence [Accessed on 12th October 2024]</a:t>
            </a:r>
          </a:p>
          <a:p>
            <a:r>
              <a:rPr lang="en-GB" sz="2300" dirty="0"/>
              <a:t>Gov.uk, 2024. Set up a business Available at: https://www.gov.uk/set-up-business [Accessed on 12th October 2024]</a:t>
            </a:r>
          </a:p>
          <a:p>
            <a:r>
              <a:rPr lang="en-GB" sz="2300" dirty="0" err="1"/>
              <a:t>Karagiannis</a:t>
            </a:r>
            <a:r>
              <a:rPr lang="en-GB" sz="2300" dirty="0"/>
              <a:t>, D. and </a:t>
            </a:r>
            <a:r>
              <a:rPr lang="en-GB" sz="2300" dirty="0" err="1"/>
              <a:t>Andrinos</a:t>
            </a:r>
            <a:r>
              <a:rPr lang="en-GB" sz="2300" dirty="0"/>
              <a:t>, M., 2021. The role of sustainable restaurant practices in city branding: The case of Athens. Sustainability, 13(4), p.2271.</a:t>
            </a:r>
          </a:p>
          <a:p>
            <a:r>
              <a:rPr lang="en-GB" sz="2300" dirty="0"/>
              <a:t>Legalvision.co.uk, 2024. Key Legal Considerations When Setting Up a Restaurant in the UK Available at: https://legalvision.co.uk/business-structures/legal-restaurant/ [Accessed on 12th October 2024]</a:t>
            </a:r>
          </a:p>
          <a:p>
            <a:r>
              <a:rPr lang="en-GB" sz="2300" dirty="0"/>
              <a:t>Li, J., Kim, W.G. and Choi, H.M., 2021. Effectiveness of social media marketing on enhancing performance: Evidence from a casual-dining restaurant setting. Tourism Economics, 27(1), pp.3-22.</a:t>
            </a:r>
          </a:p>
          <a:p>
            <a:r>
              <a:rPr lang="en-GB" sz="2300" dirty="0"/>
              <a:t>Morozov, V., </a:t>
            </a:r>
            <a:r>
              <a:rPr lang="en-GB" sz="2300" dirty="0" err="1"/>
              <a:t>Mezentseva</a:t>
            </a:r>
            <a:r>
              <a:rPr lang="en-GB" sz="2300" dirty="0"/>
              <a:t>, O., </a:t>
            </a:r>
            <a:r>
              <a:rPr lang="en-GB" sz="2300" dirty="0" err="1"/>
              <a:t>Kolomiiets</a:t>
            </a:r>
            <a:r>
              <a:rPr lang="en-GB" sz="2300" dirty="0"/>
              <a:t>, A. and </a:t>
            </a:r>
            <a:r>
              <a:rPr lang="en-GB" sz="2300" dirty="0" err="1"/>
              <a:t>Proskurin</a:t>
            </a:r>
            <a:r>
              <a:rPr lang="en-GB" sz="2300" dirty="0"/>
              <a:t>, M., 2022. Predicting customer churn using machine learning in IT startups. In Lecture Notes in Computational Intelligence and Decision Making: 2021 International Scientific Conference" Intellectual Systems of Decision-making and Problems of Computational Intelligence”, Proceedings (pp. 645-664). Springer International Publishing.</a:t>
            </a:r>
          </a:p>
          <a:p>
            <a:r>
              <a:rPr lang="en-GB" sz="2300" dirty="0" err="1"/>
              <a:t>Panzone</a:t>
            </a:r>
            <a:r>
              <a:rPr lang="en-GB" sz="2300" dirty="0"/>
              <a:t>, L.A., Larcom, S. and She, P.W., 2021. Estimating the impact of the first COVID-19 lockdown on UK food retailers and the restaurant sector. Global Food Security, 28, p.100495.</a:t>
            </a:r>
          </a:p>
          <a:p>
            <a:r>
              <a:rPr lang="en-GB" sz="2300" dirty="0"/>
              <a:t>Putra, Q.E., </a:t>
            </a:r>
            <a:r>
              <a:rPr lang="en-GB" sz="2300" dirty="0" err="1"/>
              <a:t>Tarigan</a:t>
            </a:r>
            <a:r>
              <a:rPr lang="en-GB" sz="2300" dirty="0"/>
              <a:t>, Z.J.H., MM, D., </a:t>
            </a:r>
            <a:r>
              <a:rPr lang="en-GB" sz="2300" dirty="0" err="1"/>
              <a:t>br</a:t>
            </a:r>
            <a:r>
              <a:rPr lang="en-GB" sz="2300" dirty="0"/>
              <a:t> </a:t>
            </a:r>
            <a:r>
              <a:rPr lang="en-GB" sz="2300" dirty="0" err="1"/>
              <a:t>Sitepu</a:t>
            </a:r>
            <a:r>
              <a:rPr lang="en-GB" sz="2300" dirty="0"/>
              <a:t>, R. and Singh, D.S.K., 2020. The impact of marketing mixes on the consumer purchase decision in the Surabaya-Indonesia hotel residence (Doctoral dissertation, EDP Sciences).</a:t>
            </a:r>
          </a:p>
          <a:p>
            <a:r>
              <a:rPr lang="en-GB" sz="2300" dirty="0"/>
              <a:t>Sardar, S., Ray, R., Hasan, M.K., Chitra, S.S., Parvez, A.S. and Avi, M.A.R., 2022. Assessing the effects of COVID-19 on restaurant business from restaurant owners’ perspective. Frontiers in psychology, 13, p.849249.</a:t>
            </a:r>
          </a:p>
          <a:p>
            <a:r>
              <a:rPr lang="en-GB" sz="2300" dirty="0"/>
              <a:t>Startup.co.uk, 2024. Restaurant licence and regulation laws Available at: https://startups.co.uk/setting-up/restaurant-regulations/ [Accessed on 12th October 2024]</a:t>
            </a:r>
          </a:p>
          <a:p>
            <a:r>
              <a:rPr lang="en-GB" sz="2300" dirty="0" err="1"/>
              <a:t>Tsviliy</a:t>
            </a:r>
            <a:r>
              <a:rPr lang="en-GB" sz="2300" dirty="0"/>
              <a:t>, S., </a:t>
            </a:r>
            <a:r>
              <a:rPr lang="en-GB" sz="2300" dirty="0" err="1"/>
              <a:t>Gurova</a:t>
            </a:r>
            <a:r>
              <a:rPr lang="en-GB" sz="2300" dirty="0"/>
              <a:t>, D. and </a:t>
            </a:r>
            <a:r>
              <a:rPr lang="en-GB" sz="2300" dirty="0" err="1"/>
              <a:t>Kuklina</a:t>
            </a:r>
            <a:r>
              <a:rPr lang="en-GB" sz="2300" dirty="0"/>
              <a:t>, T., 2021. Marketing competitiveness of hotel and restaurant enterprise: theoretical approach and methods of definition. VUZF Review, 6(2), p.30.</a:t>
            </a:r>
          </a:p>
          <a:p>
            <a:r>
              <a:rPr lang="en-GB" sz="2300" dirty="0"/>
              <a:t>Yusuf, M. and </a:t>
            </a:r>
            <a:r>
              <a:rPr lang="en-GB" sz="2300" dirty="0" err="1"/>
              <a:t>Matiin</a:t>
            </a:r>
            <a:r>
              <a:rPr lang="en-GB" sz="2300" dirty="0"/>
              <a:t>, N., 2022. Analysis of the Effect of the Marketing Mix on Purchasing Decisions. International Journal of Economics and Management Research, 1(3), pp.177-182.</a:t>
            </a:r>
          </a:p>
          <a:p>
            <a:endParaRPr lang="en-GB" dirty="0"/>
          </a:p>
        </p:txBody>
      </p:sp>
    </p:spTree>
    <p:extLst>
      <p:ext uri="{BB962C8B-B14F-4D97-AF65-F5344CB8AC3E}">
        <p14:creationId xmlns:p14="http://schemas.microsoft.com/office/powerpoint/2010/main" val="2099719081"/>
      </p:ext>
    </p:extLst>
  </p:cSld>
  <p:clrMapOvr>
    <a:masterClrMapping/>
  </p:clrMapOvr>
</p:sld>
</file>

<file path=ppt/theme/theme1.xml><?xml version="1.0" encoding="utf-8"?>
<a:theme xmlns:a="http://schemas.openxmlformats.org/drawingml/2006/main" name="RegattaVTI">
  <a:themeElements>
    <a:clrScheme name="AnalogousFromRegularSeed_2SEEDS">
      <a:dk1>
        <a:srgbClr val="000000"/>
      </a:dk1>
      <a:lt1>
        <a:srgbClr val="FFFFFF"/>
      </a:lt1>
      <a:dk2>
        <a:srgbClr val="3D2229"/>
      </a:dk2>
      <a:lt2>
        <a:srgbClr val="E2E5E8"/>
      </a:lt2>
      <a:accent1>
        <a:srgbClr val="D56A17"/>
      </a:accent1>
      <a:accent2>
        <a:srgbClr val="E72D29"/>
      </a:accent2>
      <a:accent3>
        <a:srgbClr val="B8A221"/>
      </a:accent3>
      <a:accent4>
        <a:srgbClr val="14B4A3"/>
      </a:accent4>
      <a:accent5>
        <a:srgbClr val="29ADE7"/>
      </a:accent5>
      <a:accent6>
        <a:srgbClr val="174CD5"/>
      </a:accent6>
      <a:hlink>
        <a:srgbClr val="3F87BF"/>
      </a:hlink>
      <a:folHlink>
        <a:srgbClr val="7F7F7F"/>
      </a:folHlink>
    </a:clrScheme>
    <a:fontScheme name="Walbaum Display">
      <a:majorFont>
        <a:latin typeface="Walbaum Display"/>
        <a:ea typeface=""/>
        <a:cs typeface=""/>
      </a:majorFont>
      <a:minorFont>
        <a:latin typeface="Walbaum Display"/>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RegattaVTI" id="{FFC3BCE5-6357-41D1-8E67-3F85B69D7E86}" vid="{893A6374-FE17-48E5-8B62-678C1B11AA1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35</TotalTime>
  <Words>1349</Words>
  <Application>Microsoft Office PowerPoint</Application>
  <PresentationFormat>Widescreen</PresentationFormat>
  <Paragraphs>71</Paragraphs>
  <Slides>9</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9</vt:i4>
      </vt:variant>
    </vt:vector>
  </HeadingPairs>
  <TitlesOfParts>
    <vt:vector size="13" baseType="lpstr">
      <vt:lpstr>Aptos</vt:lpstr>
      <vt:lpstr>Arial</vt:lpstr>
      <vt:lpstr>Walbaum Display</vt:lpstr>
      <vt:lpstr>RegattaVTI</vt:lpstr>
      <vt:lpstr>Assessment component 2:  presentation module: entrepreneurship module code: LCBB5001 lecturer: SHARIN MCDOWALL-EMEFIELE  student name: angelo dimo student number: 2246213  </vt:lpstr>
      <vt:lpstr>INTRODUCTION</vt:lpstr>
      <vt:lpstr>GENERAL OVERVIEW OF THE BUSINESS IDEA</vt:lpstr>
      <vt:lpstr>LEGAL FORMAT &amp; OWNERSHIP</vt:lpstr>
      <vt:lpstr>MANAGEMENT OF THE COMPANY</vt:lpstr>
      <vt:lpstr>EVALUATION OF THE BUSINESS IDEA BY USING THE SWOT ANALYSIS MODEL</vt:lpstr>
      <vt:lpstr>4 Ps</vt:lpstr>
      <vt:lpstr>CASH FLOW FORECAST</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Angela Dhima</dc:creator>
  <cp:lastModifiedBy>Angela Dhima</cp:lastModifiedBy>
  <cp:revision>1</cp:revision>
  <dcterms:created xsi:type="dcterms:W3CDTF">2024-11-10T18:52:52Z</dcterms:created>
  <dcterms:modified xsi:type="dcterms:W3CDTF">2024-11-10T19:28:21Z</dcterms:modified>
</cp:coreProperties>
</file>