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92"/>
    <p:restoredTop sz="88163"/>
  </p:normalViewPr>
  <p:slideViewPr>
    <p:cSldViewPr snapToGrid="0">
      <p:cViewPr varScale="1">
        <p:scale>
          <a:sx n="112" d="100"/>
          <a:sy n="112" d="100"/>
        </p:scale>
        <p:origin x="1264"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11/18/24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6398333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18/11/2024</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18/11/2024</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18/11/2024</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18/11/2024</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18/11/2024</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18/11/2024</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18/11/2024</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18/11/2024</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18/11/2024</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18/11/2024</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18/11/2024</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18/11/2024</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 Safeguarding. Including, SCW learning outcomes; legislation, theories, analysis in assessment, collaborative working and professional decision making. </a:t>
            </a:r>
          </a:p>
          <a:p>
            <a:r>
              <a:rPr lang="en-GB" sz="2200" b="1" dirty="0"/>
              <a:t>Workshop 4 </a:t>
            </a:r>
            <a:r>
              <a:rPr lang="en-GB" sz="2200" dirty="0"/>
              <a:t>– Task 4 - Safeguarding in an area that is not your main area of work. Task 1, Part b - Developmental Review, the marking criteria, submission information. 1 to 1 session with trainer for advice, support and guidance.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This should be undertaken in discussed with your mentor and/or supervisor/line manager as part of your First Three Years of Practice Individual Plan.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b="1" dirty="0"/>
              <a:t>Reflective Practice in Social Work</a:t>
            </a:r>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Critical Reflection is a key aspect of professionalism. It’s a CPD activity which can optimise learning by:</a:t>
            </a:r>
          </a:p>
          <a:p>
            <a:pPr>
              <a:lnSpc>
                <a:spcPct val="90000"/>
              </a:lnSpc>
              <a:spcAft>
                <a:spcPts val="600"/>
              </a:spcAft>
            </a:pPr>
            <a:r>
              <a:rPr lang="en-GB" sz="2400" dirty="0"/>
              <a:t>Improving accountability</a:t>
            </a:r>
          </a:p>
          <a:p>
            <a:pPr>
              <a:lnSpc>
                <a:spcPct val="90000"/>
              </a:lnSpc>
              <a:spcAft>
                <a:spcPts val="600"/>
              </a:spcAft>
            </a:pPr>
            <a:r>
              <a:rPr lang="en-GB" sz="2400" dirty="0"/>
              <a:t>Supporting theorising – using theory in practice and drawing theory out of practice</a:t>
            </a:r>
          </a:p>
          <a:p>
            <a:pPr>
              <a:lnSpc>
                <a:spcPct val="90000"/>
              </a:lnSpc>
              <a:spcAft>
                <a:spcPts val="600"/>
              </a:spcAft>
            </a:pPr>
            <a:r>
              <a:rPr lang="en-GB" sz="2400" dirty="0"/>
              <a:t>Improving practice – particularly collaborative practice  </a:t>
            </a:r>
          </a:p>
          <a:p>
            <a:pPr>
              <a:lnSpc>
                <a:spcPct val="90000"/>
              </a:lnSpc>
              <a:spcAft>
                <a:spcPts val="600"/>
              </a:spcAft>
            </a:pPr>
            <a:r>
              <a:rPr lang="en-GB" sz="2400" dirty="0"/>
              <a:t>Ensuring ethical decision making in complex practice</a:t>
            </a:r>
          </a:p>
          <a:p>
            <a:pPr>
              <a:lnSpc>
                <a:spcPct val="90000"/>
              </a:lnSpc>
              <a:spcAft>
                <a:spcPts val="600"/>
              </a:spcAft>
            </a:pPr>
            <a:r>
              <a:rPr lang="en-GB" sz="2400"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that it is useful to consider through the use of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Using a model/s of reflective practice can provide subheadings and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It is important not to be to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Make sure you 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p:txBody>
          <a:bodyPr/>
          <a:lstStyle/>
          <a:p>
            <a:r>
              <a:rPr lang="en-GB" sz="4400" b="1" dirty="0">
                <a:effectLst/>
                <a:latin typeface="ArialMT"/>
              </a:rPr>
              <a:t>Learning outcome for task 1 part a</a:t>
            </a:r>
            <a:br>
              <a:rPr lang="en-GB" sz="4400" b="1" dirty="0">
                <a:effectLst/>
                <a:latin typeface="ArialMT"/>
              </a:rPr>
            </a:br>
            <a:endParaRPr lang="en-US" dirty="0"/>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838200" y="1165860"/>
            <a:ext cx="10515600" cy="5011103"/>
          </a:xfrm>
        </p:spPr>
        <p:txBody>
          <a:bodyPr>
            <a:normAutofit/>
          </a:bodyPr>
          <a:lstStyle/>
          <a:p>
            <a:pPr marL="0" indent="0">
              <a:buNone/>
            </a:pPr>
            <a:r>
              <a:rPr lang="en-GB" sz="2200" b="1" dirty="0">
                <a:effectLst/>
                <a:latin typeface="Arial" panose="020B0604020202020204" pitchFamily="34" charset="0"/>
              </a:rPr>
              <a:t>1. Applying analysis in assessment to inform interventions</a:t>
            </a:r>
            <a:endParaRPr lang="en-GB" sz="2200" b="1" dirty="0">
              <a:effectLst/>
              <a:latin typeface="ArialMT"/>
            </a:endParaRPr>
          </a:p>
          <a:p>
            <a:pPr marL="0" indent="0">
              <a:buNone/>
            </a:pPr>
            <a:r>
              <a:rPr lang="en-GB" sz="2200" dirty="0">
                <a:effectLst/>
                <a:latin typeface="ArialMT"/>
              </a:rPr>
              <a:t>1.5. - Be able to use critical reflection to evaluate own analysis in social work assessments</a:t>
            </a:r>
          </a:p>
          <a:p>
            <a:pPr marL="0" indent="0">
              <a:buNone/>
            </a:pPr>
            <a:r>
              <a:rPr lang="en-GB" sz="2200" b="1" dirty="0">
                <a:effectLst/>
                <a:latin typeface="Arial" panose="020B0604020202020204" pitchFamily="34" charset="0"/>
              </a:rPr>
              <a:t>2. Working collaboratively with people in need of care and support, their carers and other professionals</a:t>
            </a:r>
            <a:endParaRPr lang="en-GB" sz="2200" dirty="0">
              <a:effectLst/>
              <a:latin typeface="ArialMT"/>
            </a:endParaRPr>
          </a:p>
          <a:p>
            <a:pPr marL="0" indent="0">
              <a:buNone/>
            </a:pPr>
            <a:r>
              <a:rPr lang="en-GB" sz="2200" dirty="0">
                <a:effectLst/>
                <a:latin typeface="ArialMT"/>
              </a:rPr>
              <a:t>2.3. </a:t>
            </a:r>
          </a:p>
          <a:p>
            <a:pPr marL="0" indent="0">
              <a:buNone/>
            </a:pPr>
            <a:r>
              <a:rPr lang="en-GB" sz="2200" dirty="0">
                <a:effectLst/>
                <a:latin typeface="ArialMT"/>
              </a:rPr>
              <a:t>Critically reflect on own collaborative working </a:t>
            </a:r>
            <a:endParaRPr lang="en-GB" sz="2200" dirty="0">
              <a:effectLst/>
            </a:endParaRPr>
          </a:p>
          <a:p>
            <a:pPr marL="0" indent="0">
              <a:buNone/>
            </a:pPr>
            <a:r>
              <a:rPr lang="en-GB" sz="2200" dirty="0">
                <a:effectLst/>
                <a:latin typeface="ArialMT"/>
              </a:rPr>
              <a:t>3.2.</a:t>
            </a:r>
            <a:br>
              <a:rPr lang="en-GB" sz="2200" dirty="0">
                <a:effectLst/>
                <a:latin typeface="ArialMT"/>
              </a:rPr>
            </a:br>
            <a:r>
              <a:rPr lang="en-GB" sz="2200" dirty="0">
                <a:effectLst/>
                <a:latin typeface="ArialMT"/>
              </a:rPr>
              <a:t>Be able to manage your role as a social worker in increasingly complex situations </a:t>
            </a:r>
          </a:p>
          <a:p>
            <a:pPr marL="0" indent="0">
              <a:buNone/>
            </a:pPr>
            <a:r>
              <a:rPr lang="en-GB" sz="2200" b="1" dirty="0">
                <a:effectLst/>
                <a:latin typeface="+mn-lt"/>
              </a:rPr>
              <a:t>3 - </a:t>
            </a:r>
            <a:r>
              <a:rPr lang="en-GB" sz="22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 Be able to exercise professional accountability in increasingly complex situations </a:t>
            </a:r>
            <a:endParaRPr lang="en-GB" sz="2400" dirty="0">
              <a:effectLst/>
            </a:endParaRPr>
          </a:p>
          <a:p>
            <a:pPr marL="0" indent="0">
              <a:buNone/>
            </a:pPr>
            <a:endParaRPr lang="en-GB" sz="2200" b="1" dirty="0">
              <a:effectLst/>
              <a:latin typeface="Arial" panose="020B0604020202020204" pitchFamily="34" charset="0"/>
            </a:endParaRPr>
          </a:p>
          <a:p>
            <a:pPr marL="0" indent="0">
              <a:buNone/>
            </a:pPr>
            <a:endParaRPr lang="en-GB" sz="2800" b="1" dirty="0">
              <a:effectLst/>
              <a:latin typeface="Arial" panose="020B0604020202020204" pitchFamily="34" charset="0"/>
            </a:endParaRPr>
          </a:p>
          <a:p>
            <a:pPr marL="0" indent="0">
              <a:buNone/>
            </a:pPr>
            <a:endParaRPr lang="en-GB" sz="2800" dirty="0">
              <a:effectLst/>
              <a:latin typeface="ArialMT"/>
            </a:endParaRPr>
          </a:p>
          <a:p>
            <a:endParaRPr lang="en-US" dirty="0"/>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p:txBody>
          <a:bodyPr/>
          <a:lstStyle/>
          <a:p>
            <a:fld id="{35470E4D-CFB8-FE4B-A9A4-B32541D0D757}" type="slidenum">
              <a:rPr lang="en-US" smtClean="0"/>
              <a:t>13</a:t>
            </a:fld>
            <a:endParaRPr lang="en-US"/>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6884836" cy="4119172"/>
          </a:xfrm>
        </p:spPr>
        <p:txBody>
          <a:bodyPr anchor="t">
            <a:normAutofit lnSpcReduction="10000"/>
          </a:bodyPr>
          <a:lstStyle/>
          <a:p>
            <a:r>
              <a:rPr lang="en-US" sz="2400" dirty="0"/>
              <a:t>Each task require learners to meet the required SCW learning outcomes set for that task (see appendix 5 of the handbook). As well learners need to answering all elements of the question and meeting the marking criteria. </a:t>
            </a:r>
          </a:p>
          <a:p>
            <a:r>
              <a:rPr lang="en-US" sz="2400" dirty="0"/>
              <a:t>Today we will consider each learning outcome for task 1 part a and provide a chance for learners to look at how they can meet these outcomes when writing up this task in the portfolio. </a:t>
            </a:r>
          </a:p>
          <a:p>
            <a:r>
              <a:rPr lang="en-US" sz="2400" dirty="0"/>
              <a:t>We will start by looking at emotional intelligence and reflective models as these are element that thread through the whole of task 1 part a and b.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r>
              <a:rPr lang="en-GB" sz="2800" dirty="0"/>
              <a:t>You might want to consider what you do well, what could go wrong, the potential impact and outcome for people you work with.</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The three stages of Jasper, (2013)  ERA cycle contains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Action</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S</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000" b="1" dirty="0">
                <a:latin typeface="Arial" panose="020B0604020202020204" pitchFamily="34" charset="0"/>
                <a:cs typeface="Arial" panose="020B0604020202020204" pitchFamily="34" charset="0"/>
              </a:rPr>
              <a:t>the</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000" dirty="0">
                <a:latin typeface="Arial" panose="020B0604020202020204" pitchFamily="34" charset="0"/>
                <a:cs typeface="Arial" panose="020B0604020202020204" pitchFamily="34" charset="0"/>
              </a:rPr>
              <a:t>of a mixture of both</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R</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000" dirty="0">
                <a:latin typeface="Arial" panose="020B0604020202020204" pitchFamily="34" charset="0"/>
                <a:cs typeface="Arial" panose="020B0604020202020204" pitchFamily="34" charset="0"/>
              </a:rPr>
              <a:t>you</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T</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a:t>In Task 1 part a) you could consider for instance:</a:t>
            </a:r>
          </a:p>
          <a:p>
            <a:r>
              <a:rPr lang="en-GB" sz="1900"/>
              <a:t>What has supported you to become a more confident, competent and resilient practitioner and what could support you in the future in your continual professional development? </a:t>
            </a:r>
          </a:p>
          <a:p>
            <a:r>
              <a:rPr lang="en-GB" sz="1900"/>
              <a:t>Are there any barriers/obstacles to this?</a:t>
            </a:r>
          </a:p>
          <a:p>
            <a:r>
              <a:rPr lang="en-GB" sz="1900"/>
              <a:t>What areas of your future professional development do you think will be important for the people/families you work with and other professionals you work with? What is important to you and what is important to them?</a:t>
            </a:r>
          </a:p>
          <a:p>
            <a:r>
              <a:rPr lang="en-GB" sz="1900"/>
              <a:t>Identify and justify these future developmental needs under each of the 3 SCW learning outcomes of the programme.</a:t>
            </a:r>
          </a:p>
          <a:p>
            <a:r>
              <a:rPr lang="en-GB" sz="190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r>
              <a:rPr lang="en-GB" sz="2000" b="1" dirty="0"/>
              <a:t>Identify - </a:t>
            </a:r>
            <a:r>
              <a:rPr lang="en-GB" sz="2000" dirty="0"/>
              <a:t>Usually asked for in the context of identifying key features or characteristics of something.  Do not simply produce a list, you need to state the relevance and/or function of the thing/s you have identified. Determine what are the key points to be addressed and implications thereof.</a:t>
            </a:r>
            <a:endParaRPr lang="en-GB" sz="2000" b="1" dirty="0"/>
          </a:p>
          <a:p>
            <a:r>
              <a:rPr lang="en-GB" sz="2000" b="1" dirty="0"/>
              <a:t>Justify - </a:t>
            </a:r>
            <a:r>
              <a:rPr lang="en-GB" sz="2000" dirty="0"/>
              <a:t>Make a case by providing a body of evidence to support your ideas and points of view. To give a reasons for a position or argument. You need to provide supporting evidence and explanations of your position showing adequate grounds as to why you have a particular learning need or have come to a certain conclusions about this in relation to the main objective of this task. </a:t>
            </a:r>
          </a:p>
          <a:p>
            <a:endParaRPr lang="en-GB" sz="200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a:effectLst/>
                <a:latin typeface="Arial" panose="020B0604020202020204" pitchFamily="34" charset="0"/>
              </a:rPr>
              <a:t>Learning Outcomes for Task 1 part a</a:t>
            </a:r>
            <a:br>
              <a:rPr lang="en-GB" sz="1800" b="1">
                <a:effectLst/>
                <a:latin typeface="Arial" panose="020B0604020202020204" pitchFamily="34" charset="0"/>
              </a:rPr>
            </a:br>
            <a:br>
              <a:rPr lang="en-GB"/>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sz="2800" b="1" dirty="0">
                <a:effectLst/>
                <a:latin typeface="ArialMT"/>
              </a:rPr>
              <a:t>Learning outcome</a:t>
            </a:r>
          </a:p>
          <a:p>
            <a:pPr marL="0" indent="0">
              <a:buNone/>
            </a:pPr>
            <a:r>
              <a:rPr lang="en-GB" sz="2800"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862870"/>
          </a:xfrm>
          <a:prstGeom prst="rect">
            <a:avLst/>
          </a:prstGeom>
          <a:noFill/>
        </p:spPr>
        <p:txBody>
          <a:bodyPr wrap="square" rtlCol="0">
            <a:spAutoFit/>
          </a:bodyPr>
          <a:lstStyle/>
          <a:p>
            <a:pPr marL="0" indent="0">
              <a:buNone/>
            </a:pPr>
            <a:r>
              <a:rPr lang="en-GB" sz="2800" b="1" dirty="0">
                <a:effectLst/>
                <a:latin typeface="Arial" panose="020B0604020202020204" pitchFamily="34" charset="0"/>
              </a:rPr>
              <a:t>Assessment criteria </a:t>
            </a:r>
            <a:endParaRPr lang="en-GB" sz="2800" b="1" dirty="0">
              <a:effectLst/>
            </a:endParaRPr>
          </a:p>
          <a:p>
            <a:r>
              <a:rPr lang="en-US" sz="2200" dirty="0"/>
              <a:t>The learner can: </a:t>
            </a:r>
          </a:p>
          <a:p>
            <a:r>
              <a:rPr lang="en-GB" sz="2200" dirty="0">
                <a:solidFill>
                  <a:srgbClr val="000000"/>
                </a:solidFill>
                <a:effectLst/>
                <a:latin typeface="Arial" panose="020B0604020202020204" pitchFamily="34" charset="0"/>
              </a:rPr>
              <a:t>1.5.1. Use critical reflection to evaluate personal</a:t>
            </a:r>
          </a:p>
          <a:p>
            <a:r>
              <a:rPr lang="en-GB" sz="2200" dirty="0">
                <a:solidFill>
                  <a:srgbClr val="000000"/>
                </a:solidFill>
                <a:effectLst/>
                <a:latin typeface="Arial" panose="020B0604020202020204" pitchFamily="34" charset="0"/>
              </a:rPr>
              <a:t>practice of analysis in social work assessments</a:t>
            </a:r>
          </a:p>
          <a:p>
            <a:r>
              <a:rPr lang="en-GB" sz="2200" dirty="0">
                <a:solidFill>
                  <a:srgbClr val="000000"/>
                </a:solidFill>
                <a:effectLst/>
                <a:latin typeface="Arial" panose="020B0604020202020204" pitchFamily="34" charset="0"/>
              </a:rPr>
              <a:t>1.5.2. Use evaluation of personal practice of analysis</a:t>
            </a:r>
          </a:p>
          <a:p>
            <a:r>
              <a:rPr lang="en-GB" sz="2200" dirty="0">
                <a:solidFill>
                  <a:srgbClr val="000000"/>
                </a:solidFill>
                <a:effectLst/>
                <a:latin typeface="Arial" panose="020B0604020202020204" pitchFamily="34" charset="0"/>
              </a:rPr>
              <a:t>in social work assessments to identify own</a:t>
            </a:r>
          </a:p>
          <a:p>
            <a:r>
              <a:rPr lang="en-GB" sz="2200" dirty="0">
                <a:solidFill>
                  <a:srgbClr val="000000"/>
                </a:solidFill>
                <a:effectLst/>
                <a:latin typeface="Arial" panose="020B0604020202020204" pitchFamily="34" charset="0"/>
              </a:rPr>
              <a:t>strengths and areas for learning and</a:t>
            </a:r>
          </a:p>
          <a:p>
            <a:r>
              <a:rPr lang="en-GB" sz="2200" dirty="0">
                <a:solidFill>
                  <a:srgbClr val="000000"/>
                </a:solidFill>
                <a:effectLst/>
                <a:latin typeface="Arial" panose="020B0604020202020204" pitchFamily="34" charset="0"/>
              </a:rPr>
              <a:t>development</a:t>
            </a:r>
          </a:p>
          <a:p>
            <a:r>
              <a:rPr lang="en-GB" sz="2200" dirty="0">
                <a:solidFill>
                  <a:srgbClr val="000000"/>
                </a:solidFill>
                <a:effectLst/>
                <a:latin typeface="Arial" panose="020B0604020202020204" pitchFamily="34" charset="0"/>
              </a:rPr>
              <a:t>1.5.3. Produce own professional learning and</a:t>
            </a:r>
          </a:p>
          <a:p>
            <a:r>
              <a:rPr lang="en-GB" sz="2200" dirty="0">
                <a:solidFill>
                  <a:srgbClr val="000000"/>
                </a:solidFill>
                <a:effectLst/>
                <a:latin typeface="Arial" panose="020B0604020202020204" pitchFamily="34" charset="0"/>
              </a:rPr>
              <a:t>development Plan.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Analysis in Assessment </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kern="1200">
                <a:latin typeface="+mj-lt"/>
                <a:ea typeface="+mj-ea"/>
                <a:cs typeface="+mj-cs"/>
              </a:rPr>
              <a:t>Analysis in Assessment </a:t>
            </a:r>
            <a:endParaRPr lang="en-US" sz="5400"/>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kern="1200" dirty="0">
                <a:ea typeface="+mn-ea"/>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Contributing to service management and development. </a:t>
            </a:r>
          </a:p>
          <a:p>
            <a:endParaRPr lang="en-US" sz="1500" dirty="0"/>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Critically reflect on own collaborative working </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effectLst/>
                <a:latin typeface="ArialMT"/>
              </a:rPr>
              <a:t>Be able to manage your role as a social worker in increasingly complex situations </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Assessment criteria </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sz="2800" dirty="0">
                <a:effectLst/>
                <a:latin typeface="ArialMT"/>
              </a:rPr>
              <a:t>This should include: </a:t>
            </a:r>
          </a:p>
          <a:p>
            <a:pPr marL="0" indent="0">
              <a:buNone/>
            </a:pPr>
            <a:r>
              <a:rPr lang="en-GB" dirty="0">
                <a:solidFill>
                  <a:srgbClr val="000000"/>
                </a:solidFill>
                <a:effectLst/>
                <a:latin typeface="Arial" panose="020B0604020202020204" pitchFamily="34" charset="0"/>
              </a:rPr>
              <a:t>2.3.1 - </a:t>
            </a:r>
            <a:r>
              <a:rPr lang="en-GB" sz="2800" dirty="0">
                <a:effectLst/>
                <a:latin typeface="ArialMT"/>
              </a:rPr>
              <a:t>Critically reflect on own performance in collaborative working, identifying areas of good practice and those to be developed, during work with:</a:t>
            </a:r>
            <a:r>
              <a:rPr lang="en-GB" sz="2800" dirty="0">
                <a:latin typeface="ArialMT"/>
              </a:rPr>
              <a:t> </a:t>
            </a:r>
            <a:r>
              <a:rPr lang="en-GB" sz="2800" dirty="0">
                <a:effectLst/>
                <a:latin typeface="ArialMT"/>
              </a:rPr>
              <a:t>people with care and support needs, carers, advocates, colleagues and other professionals. </a:t>
            </a:r>
            <a:endParaRPr lang="en-GB" sz="2800" dirty="0">
              <a:effectLst/>
            </a:endParaRPr>
          </a:p>
          <a:p>
            <a:pPr marL="0" indent="0">
              <a:buNone/>
            </a:pPr>
            <a:r>
              <a:rPr lang="en-GB" dirty="0">
                <a:solidFill>
                  <a:srgbClr val="000000"/>
                </a:solidFill>
                <a:effectLst/>
                <a:latin typeface="Arial" panose="020B0604020202020204" pitchFamily="34" charset="0"/>
              </a:rPr>
              <a:t>3.2.8. - </a:t>
            </a:r>
            <a:r>
              <a:rPr lang="en-GB" sz="2800" dirty="0">
                <a:effectLst/>
                <a:latin typeface="ArialMT"/>
              </a:rPr>
              <a:t>Use supervision and mentoring to consider and manage interventions and professional judgements in complex situations </a:t>
            </a:r>
          </a:p>
          <a:p>
            <a:pPr marL="0" indent="0">
              <a:buNone/>
            </a:pPr>
            <a:r>
              <a:rPr lang="en-GB" dirty="0">
                <a:solidFill>
                  <a:srgbClr val="000000"/>
                </a:solidFill>
                <a:effectLst/>
                <a:latin typeface="Arial" panose="020B0604020202020204" pitchFamily="34" charset="0"/>
              </a:rPr>
              <a:t>3.2.9. - Critically reflect on own performance within complex situations to:</a:t>
            </a:r>
          </a:p>
          <a:p>
            <a:pPr marL="0" indent="0">
              <a:buNone/>
            </a:pPr>
            <a:r>
              <a:rPr lang="en-GB" dirty="0">
                <a:solidFill>
                  <a:srgbClr val="000000"/>
                </a:solidFill>
                <a:effectLst/>
                <a:latin typeface="Arial" panose="020B0604020202020204" pitchFamily="34" charset="0"/>
              </a:rPr>
              <a:t>• identify areas of good practice</a:t>
            </a:r>
          </a:p>
          <a:p>
            <a:pPr marL="0" indent="0">
              <a:buNone/>
            </a:pPr>
            <a:r>
              <a:rPr lang="en-GB" dirty="0">
                <a:solidFill>
                  <a:srgbClr val="000000"/>
                </a:solidFill>
                <a:effectLst/>
                <a:latin typeface="Arial" panose="020B0604020202020204" pitchFamily="34" charset="0"/>
              </a:rPr>
              <a:t>• identify practice areas that need to be developed</a:t>
            </a:r>
          </a:p>
          <a:p>
            <a:pPr marL="0" indent="0">
              <a:buNone/>
            </a:pPr>
            <a:r>
              <a:rPr lang="en-GB" dirty="0">
                <a:solidFill>
                  <a:srgbClr val="000000"/>
                </a:solidFill>
                <a:effectLst/>
                <a:latin typeface="Arial" panose="020B0604020202020204" pitchFamily="34" charset="0"/>
              </a:rPr>
              <a:t>• develop and strengthen personal resilience.</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Resilliance and Collabrative Working</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Working collaboratively with people in need of care and support, their carers and other professionals</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a:bodyPr>
          <a:lstStyle/>
          <a:p>
            <a:pPr marL="0" indent="0">
              <a:buNone/>
            </a:pPr>
            <a:r>
              <a:rPr lang="en-GB" sz="2400" b="1" dirty="0"/>
              <a:t>Exercise 3 </a:t>
            </a:r>
          </a:p>
          <a:p>
            <a:pPr marL="0" indent="0">
              <a:buNone/>
            </a:pPr>
            <a:r>
              <a:rPr lang="en-GB" sz="2400" b="1" dirty="0"/>
              <a:t>Question 2</a:t>
            </a:r>
          </a:p>
          <a:p>
            <a:pPr marL="0" indent="0">
              <a:buNone/>
            </a:pPr>
            <a:r>
              <a:rPr lang="en-GB" sz="2400" dirty="0"/>
              <a:t>In small groups:</a:t>
            </a:r>
          </a:p>
          <a:p>
            <a:pPr marL="0" indent="0">
              <a:buNone/>
            </a:pPr>
            <a:r>
              <a:rPr lang="en-GB" sz="2400" dirty="0"/>
              <a:t>U</a:t>
            </a:r>
            <a:r>
              <a:rPr lang="en-US" sz="2400" dirty="0"/>
              <a:t>se a reflective model to: </a:t>
            </a:r>
          </a:p>
          <a:p>
            <a:r>
              <a:rPr lang="en-US" sz="2400" dirty="0"/>
              <a:t>Look back at your experience so far of working collaboratively with individuals/families and/or </a:t>
            </a:r>
            <a:r>
              <a:rPr lang="en-US" sz="2400" dirty="0" err="1"/>
              <a:t>carers</a:t>
            </a:r>
            <a:r>
              <a:rPr lang="en-US" sz="2400" dirty="0"/>
              <a:t> as well as other professionals.</a:t>
            </a:r>
          </a:p>
          <a:p>
            <a:r>
              <a:rPr lang="en-US" sz="2400" dirty="0"/>
              <a:t>Based on this identify and justify what your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sz="2800" dirty="0">
                <a:effectLst/>
                <a:latin typeface="ArialMT"/>
              </a:rPr>
              <a:t>The learner can: </a:t>
            </a:r>
            <a:endParaRPr lang="en-GB" sz="2400" dirty="0"/>
          </a:p>
          <a:p>
            <a:pPr marL="0" indent="0">
              <a:buNone/>
            </a:pPr>
            <a:r>
              <a:rPr lang="en-GB" sz="2800" dirty="0">
                <a:effectLst/>
                <a:latin typeface="ArialMT"/>
              </a:rPr>
              <a:t>3.7.3. Use supervision and guidance to critically reflect on: </a:t>
            </a:r>
            <a:endParaRPr lang="en-GB" dirty="0">
              <a:effectLst/>
            </a:endParaRPr>
          </a:p>
          <a:p>
            <a:pPr marL="0" indent="0">
              <a:buNone/>
            </a:pPr>
            <a:r>
              <a:rPr lang="en-GB" sz="2800" dirty="0">
                <a:effectLst/>
                <a:latin typeface="ArialMT"/>
              </a:rPr>
              <a:t>• Professional accountability </a:t>
            </a:r>
          </a:p>
          <a:p>
            <a:pPr marL="0" indent="0">
              <a:buNone/>
            </a:pPr>
            <a:r>
              <a:rPr lang="en-GB" sz="2800" dirty="0">
                <a:effectLst/>
                <a:latin typeface="ArialMT"/>
              </a:rPr>
              <a:t>• Professional development. </a:t>
            </a:r>
            <a:endParaRPr lang="en-GB" dirty="0">
              <a:effectLst/>
            </a:endParaRP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Assessment criteria </a:t>
            </a:r>
            <a:endParaRPr lang="en-GB" sz="3200" b="1"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Be able to exercise professional accountability in increasingly complex situations </a:t>
            </a: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85000" lnSpcReduction="2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Mentoring </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85000" lnSpcReduction="20000"/>
          </a:bodyPr>
          <a:lstStyle/>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lnSpcReduction="10000"/>
          </a:bodyPr>
          <a:lstStyle/>
          <a:p>
            <a:r>
              <a:rPr lang="en-GB" altLang="en-US" sz="2400" dirty="0">
                <a:cs typeface="Times New Roman" panose="02020603050405020304" pitchFamily="18" charset="0"/>
              </a:rPr>
              <a:t>Supervision is undertaken in order to ensure that we and the individuals we work with are protected </a:t>
            </a:r>
          </a:p>
          <a:p>
            <a:r>
              <a:rPr lang="en-GB" sz="2400" dirty="0"/>
              <a:t>Supervision is extremely important to monitor, to support and to develop staff</a:t>
            </a:r>
          </a:p>
          <a:p>
            <a:r>
              <a:rPr lang="en-GB" altLang="en-US" sz="2400" dirty="0">
                <a:cs typeface="Times New Roman" panose="02020603050405020304" pitchFamily="18" charset="0"/>
              </a:rPr>
              <a:t>It ensures that practitioners maintain professional standards and good principles of professional practice and that work expected from the organization is interpreted through a professional lens and delivered by professional and competent workers (Payne, 1996). </a:t>
            </a:r>
          </a:p>
          <a:p>
            <a:r>
              <a:rPr lang="en-GB" sz="2400" dirty="0"/>
              <a:t>Supervision should create a reflective space in which individuals can debrief; increase their understanding and develop the capacity and skill to explore and understand what is happening for individuals. </a:t>
            </a:r>
            <a:endParaRPr lang="en-GB" altLang="en-US" sz="2400" dirty="0">
              <a:cs typeface="Times New Roman" panose="02020603050405020304" pitchFamily="18" charset="0"/>
            </a:endParaRP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lang="en-GB" sz="3600" b="1" dirty="0">
                <a:latin typeface="Arial" panose="020B0604020202020204" pitchFamily="34" charset="0"/>
              </a:rPr>
              <a:t>3 - P</a:t>
            </a:r>
            <a:r>
              <a:rPr lang="en-GB" sz="3600" b="1" dirty="0">
                <a:effectLst/>
                <a:latin typeface="Arial" panose="020B0604020202020204" pitchFamily="34" charset="0"/>
              </a:rPr>
              <a:t>rofessional judgement in increasingly complex situations </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7743911" cy="4377837"/>
          </a:xfrm>
        </p:spPr>
        <p:txBody>
          <a:bodyPr>
            <a:normAutofit/>
          </a:bodyPr>
          <a:lstStyle/>
          <a:p>
            <a:pPr marL="0" indent="0">
              <a:buNone/>
            </a:pPr>
            <a:r>
              <a:rPr lang="en-GB" sz="2400" b="1" dirty="0"/>
              <a:t>Exercise 3 </a:t>
            </a:r>
          </a:p>
          <a:p>
            <a:pPr marL="0" indent="0">
              <a:buNone/>
            </a:pPr>
            <a:r>
              <a:rPr lang="en-GB" sz="2400" b="1" dirty="0"/>
              <a:t>Question 3</a:t>
            </a:r>
          </a:p>
          <a:p>
            <a:pPr marL="0" indent="0">
              <a:buNone/>
            </a:pPr>
            <a:r>
              <a:rPr lang="en-GB" sz="2400" dirty="0"/>
              <a:t>U</a:t>
            </a:r>
            <a:r>
              <a:rPr lang="en-US" sz="2400" dirty="0"/>
              <a:t>se a reflective model to: </a:t>
            </a:r>
          </a:p>
          <a:p>
            <a:r>
              <a:rPr lang="en-US" sz="2400" dirty="0"/>
              <a:t>Look back at your experience so far of making professional judgements in increasingly complex situations</a:t>
            </a:r>
          </a:p>
          <a:p>
            <a:r>
              <a:rPr lang="en-US" sz="2400" dirty="0"/>
              <a:t>Based on this identify and justify what your future learning needs are under this learning outcome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2"/>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just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r>
              <a:rPr lang="en-US" sz="2000" b="1" dirty="0"/>
              <a:t>Preparation for workshop 2 </a:t>
            </a:r>
            <a:r>
              <a:rPr lang="en-US" sz="2000" dirty="0"/>
              <a:t>- please consider before hand with your mentor a suitable case you could use for the Task 2 Observation of Practice. Guidance can be found in the portfolio under task 2 and the handbook.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2090171718"/>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18576</TotalTime>
  <Words>3825</Words>
  <Application>Microsoft Macintosh PowerPoint</Application>
  <PresentationFormat>Widescreen</PresentationFormat>
  <Paragraphs>404</Paragraphs>
  <Slides>40</Slides>
  <Notes>36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Outcomes for Task 1 part a  </vt:lpstr>
      <vt:lpstr>Analysis in Assessment </vt:lpstr>
      <vt:lpstr>Analysis in Assessment </vt:lpstr>
      <vt:lpstr>1. Applying analysis in assessment to inform interventions </vt:lpstr>
      <vt:lpstr>2. Working collaboratively with people in need of care and support, their carers and other professionals   </vt:lpstr>
      <vt:lpstr>Resilliance and Collabrative Working</vt:lpstr>
      <vt:lpstr>PowerPoint Presentation</vt:lpstr>
      <vt:lpstr>2. Working collaboratively with people in need of care and support, their carers and other professionals</vt:lpstr>
      <vt:lpstr>  3 - Intervention and application of professional judgement in increasingly complex situations </vt:lpstr>
      <vt:lpstr>Accountability and Professional Judgement</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37</cp:revision>
  <dcterms:created xsi:type="dcterms:W3CDTF">2023-10-08T14:52:49Z</dcterms:created>
  <dcterms:modified xsi:type="dcterms:W3CDTF">2024-11-18T10:42:14Z</dcterms:modified>
</cp:coreProperties>
</file>