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autoCompressPictures="0">
  <p:sldMasterIdLst>
    <p:sldMasterId id="2147483840" r:id="rId1"/>
  </p:sldMasterIdLst>
  <p:sldIdLst>
    <p:sldId id="256" r:id="rId2"/>
    <p:sldId id="259" r:id="rId3"/>
    <p:sldId id="257" r:id="rId4"/>
    <p:sldId id="258" r:id="rId5"/>
    <p:sldId id="260" r:id="rId6"/>
    <p:sldId id="261" r:id="rId7"/>
    <p:sldId id="262" r:id="rId8"/>
    <p:sldId id="263" r:id="rId9"/>
    <p:sldId id="264" r:id="rId10"/>
    <p:sldId id="265" r:id="rId11"/>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4149"/>
    <p:restoredTop sz="96405"/>
  </p:normalViewPr>
  <p:slideViewPr>
    <p:cSldViewPr snapToGrid="0" snapToObjects="1">
      <p:cViewPr varScale="1">
        <p:scale>
          <a:sx n="145" d="100"/>
          <a:sy n="145" d="100"/>
        </p:scale>
        <p:origin x="208" y="43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Rectangle 6"/>
          <p:cNvSpPr/>
          <p:nvPr/>
        </p:nvSpPr>
        <p:spPr>
          <a:xfrm>
            <a:off x="0" y="761999"/>
            <a:ext cx="9141619" cy="533400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8" name="Rectangle 7"/>
          <p:cNvSpPr/>
          <p:nvPr/>
        </p:nvSpPr>
        <p:spPr>
          <a:xfrm>
            <a:off x="9270263" y="761999"/>
            <a:ext cx="2925318" cy="5334001"/>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1069848" y="1298448"/>
            <a:ext cx="7315200" cy="3255264"/>
          </a:xfrm>
        </p:spPr>
        <p:txBody>
          <a:bodyPr anchor="b">
            <a:normAutofit/>
          </a:bodyPr>
          <a:lstStyle>
            <a:lvl1pPr algn="l">
              <a:defRPr sz="5900" spc="-100" baseline="0">
                <a:solidFill>
                  <a:srgbClr val="FFFFFF"/>
                </a:solidFill>
              </a:defRPr>
            </a:lvl1pPr>
          </a:lstStyle>
          <a:p>
            <a:r>
              <a:rPr lang="en-GB"/>
              <a:t>Click to edit Master title style</a:t>
            </a:r>
            <a:endParaRPr lang="en-US" dirty="0"/>
          </a:p>
        </p:txBody>
      </p:sp>
      <p:sp>
        <p:nvSpPr>
          <p:cNvPr id="3" name="Subtitle 2"/>
          <p:cNvSpPr>
            <a:spLocks noGrp="1"/>
          </p:cNvSpPr>
          <p:nvPr>
            <p:ph type="subTitle" idx="1"/>
          </p:nvPr>
        </p:nvSpPr>
        <p:spPr>
          <a:xfrm>
            <a:off x="1100015" y="4670246"/>
            <a:ext cx="7315200" cy="914400"/>
          </a:xfrm>
        </p:spPr>
        <p:txBody>
          <a:bodyPr anchor="t">
            <a:normAutofit/>
          </a:bodyPr>
          <a:lstStyle>
            <a:lvl1pPr marL="0" indent="0" algn="l">
              <a:buNone/>
              <a:defRPr sz="2200" cap="none" spc="0" baseline="0">
                <a:solidFill>
                  <a:schemeClr val="accent1">
                    <a:lumMod val="20000"/>
                    <a:lumOff val="80000"/>
                  </a:schemeClr>
                </a:solidFill>
              </a:defRPr>
            </a:lvl1pPr>
            <a:lvl2pPr marL="457200" indent="0" algn="ctr">
              <a:buNone/>
              <a:defRPr sz="2200"/>
            </a:lvl2pPr>
            <a:lvl3pPr marL="914400" indent="0" algn="ctr">
              <a:buNone/>
              <a:defRPr sz="22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GB"/>
              <a:t>Click to edit Master subtitle style</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5/13/22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586B75A-687E-405C-8A0B-8D00578BA2C3}" type="datetimeFigureOut">
              <a:rPr lang="en-US" dirty="0"/>
              <a:pPr/>
              <a:t>5/13/22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3867912" y="1298448"/>
            <a:ext cx="7315200" cy="3255264"/>
          </a:xfrm>
        </p:spPr>
        <p:txBody>
          <a:bodyPr anchor="b">
            <a:normAutofit/>
          </a:bodyPr>
          <a:lstStyle>
            <a:lvl1pPr>
              <a:defRPr sz="5900" b="0" spc="-100" baseline="0">
                <a:solidFill>
                  <a:schemeClr val="tx1">
                    <a:lumMod val="65000"/>
                    <a:lumOff val="35000"/>
                  </a:schemeClr>
                </a:solidFill>
              </a:defRPr>
            </a:lvl1pPr>
          </a:lstStyle>
          <a:p>
            <a:r>
              <a:rPr lang="en-GB"/>
              <a:t>Click to edit Master title style</a:t>
            </a:r>
            <a:endParaRPr lang="en-US" dirty="0"/>
          </a:p>
        </p:txBody>
      </p:sp>
      <p:sp>
        <p:nvSpPr>
          <p:cNvPr id="3" name="Text Placeholder 2"/>
          <p:cNvSpPr>
            <a:spLocks noGrp="1"/>
          </p:cNvSpPr>
          <p:nvPr>
            <p:ph type="body" idx="1"/>
          </p:nvPr>
        </p:nvSpPr>
        <p:spPr>
          <a:xfrm>
            <a:off x="3886200" y="4672584"/>
            <a:ext cx="7315200" cy="914400"/>
          </a:xfrm>
        </p:spPr>
        <p:txBody>
          <a:bodyPr anchor="t">
            <a:normAutofit/>
          </a:bodyPr>
          <a:lstStyle>
            <a:lvl1pPr marL="0" indent="0">
              <a:buNone/>
              <a:defRPr sz="2200" cap="none" spc="0" baseline="0">
                <a:solidFill>
                  <a:schemeClr val="tx1">
                    <a:lumMod val="65000"/>
                    <a:lumOff val="3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5586B75A-687E-405C-8A0B-8D00578BA2C3}" type="datetimeFigureOut">
              <a:rPr lang="en-US" dirty="0"/>
              <a:pPr/>
              <a:t>5/13/22</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3867912"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7818120" y="868680"/>
            <a:ext cx="347472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8" name="Date Placeholder 7"/>
          <p:cNvSpPr>
            <a:spLocks noGrp="1"/>
          </p:cNvSpPr>
          <p:nvPr>
            <p:ph type="dt" sz="half" idx="10"/>
          </p:nvPr>
        </p:nvSpPr>
        <p:spPr/>
        <p:txBody>
          <a:bodyPr/>
          <a:lstStyle/>
          <a:p>
            <a:fld id="{5586B75A-687E-405C-8A0B-8D00578BA2C3}" type="datetimeFigureOut">
              <a:rPr lang="en-US" dirty="0"/>
              <a:pPr/>
              <a:t>5/13/22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GB"/>
              <a:t>Click to edit Master title style</a:t>
            </a:r>
            <a:endParaRPr lang="en-US" dirty="0"/>
          </a:p>
        </p:txBody>
      </p:sp>
      <p:sp>
        <p:nvSpPr>
          <p:cNvPr id="3" name="Text Placeholder 2"/>
          <p:cNvSpPr>
            <a:spLocks noGrp="1"/>
          </p:cNvSpPr>
          <p:nvPr>
            <p:ph type="body" idx="1"/>
          </p:nvPr>
        </p:nvSpPr>
        <p:spPr>
          <a:xfrm>
            <a:off x="3867912" y="1023586"/>
            <a:ext cx="3474720" cy="807720"/>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3867912"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7818463" y="1023586"/>
            <a:ext cx="3474720" cy="813171"/>
          </a:xfrm>
        </p:spPr>
        <p:txBody>
          <a:bodyPr anchor="b">
            <a:normAutofit/>
          </a:bodyPr>
          <a:lstStyle>
            <a:lvl1pPr marL="0" indent="0">
              <a:spcBef>
                <a:spcPts val="0"/>
              </a:spcBef>
              <a:buNone/>
              <a:defRPr sz="2000" b="1">
                <a:solidFill>
                  <a:schemeClr val="tx1">
                    <a:lumMod val="65000"/>
                    <a:lumOff val="35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7818463" y="1930936"/>
            <a:ext cx="3474720" cy="402336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5/13/22</a:t>
            </a:fld>
            <a:endParaRPr lang="en-US" dirty="0"/>
          </a:p>
        </p:txBody>
      </p:sp>
      <p:sp>
        <p:nvSpPr>
          <p:cNvPr id="11" name="Footer Placeholder 10"/>
          <p:cNvSpPr>
            <a:spLocks noGrp="1"/>
          </p:cNvSpPr>
          <p:nvPr>
            <p:ph type="ftr" sz="quarter" idx="11"/>
          </p:nvPr>
        </p:nvSpPr>
        <p:spPr/>
        <p:txBody>
          <a:bodyPr/>
          <a:lstStyle/>
          <a:p>
            <a:endParaRPr lang="en-US" dirty="0"/>
          </a:p>
        </p:txBody>
      </p:sp>
      <p:sp>
        <p:nvSpPr>
          <p:cNvPr id="12" name="Slide Number Placeholder 11"/>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GB"/>
              <a:t>Click to edit Master title style</a:t>
            </a:r>
            <a:endParaRPr lang="en-US" dirty="0"/>
          </a:p>
        </p:txBody>
      </p:sp>
      <p:sp>
        <p:nvSpPr>
          <p:cNvPr id="2" name="Date Placeholder 1"/>
          <p:cNvSpPr>
            <a:spLocks noGrp="1"/>
          </p:cNvSpPr>
          <p:nvPr>
            <p:ph type="dt" sz="half" idx="10"/>
          </p:nvPr>
        </p:nvSpPr>
        <p:spPr/>
        <p:txBody>
          <a:bodyPr/>
          <a:lstStyle/>
          <a:p>
            <a:fld id="{5586B75A-687E-405C-8A0B-8D00578BA2C3}" type="datetimeFigureOut">
              <a:rPr lang="en-US" dirty="0"/>
              <a:pPr/>
              <a:t>5/13/22</a:t>
            </a:fld>
            <a:endParaRPr lang="en-US" dirty="0"/>
          </a:p>
        </p:txBody>
      </p:sp>
      <p:sp>
        <p:nvSpPr>
          <p:cNvPr id="7" name="Footer Placeholder 6"/>
          <p:cNvSpPr>
            <a:spLocks noGrp="1"/>
          </p:cNvSpPr>
          <p:nvPr>
            <p:ph type="ftr" sz="quarter" idx="11"/>
          </p:nvPr>
        </p:nvSpPr>
        <p:spPr/>
        <p:txBody>
          <a:bodyPr/>
          <a:lstStyle/>
          <a:p>
            <a:endParaRPr lang="en-US" dirty="0"/>
          </a:p>
        </p:txBody>
      </p:sp>
      <p:sp>
        <p:nvSpPr>
          <p:cNvPr id="8" name="Slide Number Placeholder 7"/>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fld id="{5586B75A-687E-405C-8A0B-8D00578BA2C3}" type="datetimeFigureOut">
              <a:rPr lang="en-US" dirty="0"/>
              <a:pPr/>
              <a:t>5/13/22</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baseline="0"/>
            </a:lvl1pPr>
          </a:lstStyle>
          <a:p>
            <a:r>
              <a:rPr lang="en-GB"/>
              <a:t>Click to edit Master title style</a:t>
            </a:r>
            <a:endParaRPr lang="en-US" dirty="0"/>
          </a:p>
        </p:txBody>
      </p:sp>
      <p:sp>
        <p:nvSpPr>
          <p:cNvPr id="3" name="Content Placeholder 2"/>
          <p:cNvSpPr>
            <a:spLocks noGrp="1"/>
          </p:cNvSpPr>
          <p:nvPr>
            <p:ph idx="1"/>
          </p:nvPr>
        </p:nvSpPr>
        <p:spPr>
          <a:xfrm>
            <a:off x="3867912" y="868680"/>
            <a:ext cx="7315200" cy="5120640"/>
          </a:xfrm>
        </p:spPr>
        <p:txBody>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256032" y="3494176"/>
            <a:ext cx="2834640" cy="2321990"/>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5/13/22</a:t>
            </a:fld>
            <a:endParaRPr lang="en-US" dirty="0"/>
          </a:p>
        </p:txBody>
      </p:sp>
      <p:sp>
        <p:nvSpPr>
          <p:cNvPr id="9" name="Footer Placeholder 8"/>
          <p:cNvSpPr>
            <a:spLocks noGrp="1"/>
          </p:cNvSpPr>
          <p:nvPr>
            <p:ph type="ftr" sz="quarter" idx="11"/>
          </p:nvPr>
        </p:nvSpPr>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56032" y="1143000"/>
            <a:ext cx="2834640" cy="2377440"/>
          </a:xfrm>
        </p:spPr>
        <p:txBody>
          <a:bodyPr anchor="b">
            <a:normAutofit/>
          </a:bodyPr>
          <a:lstStyle>
            <a:lvl1pPr>
              <a:defRPr sz="3200" b="0"/>
            </a:lvl1pPr>
          </a:lstStyle>
          <a:p>
            <a:r>
              <a:rPr lang="en-GB"/>
              <a:t>Click to edit Master title style</a:t>
            </a:r>
            <a:endParaRPr lang="en-US" dirty="0"/>
          </a:p>
        </p:txBody>
      </p:sp>
      <p:sp>
        <p:nvSpPr>
          <p:cNvPr id="3" name="Picture Placeholder 2"/>
          <p:cNvSpPr>
            <a:spLocks noGrp="1" noChangeAspect="1"/>
          </p:cNvSpPr>
          <p:nvPr>
            <p:ph type="pic" idx="1"/>
          </p:nvPr>
        </p:nvSpPr>
        <p:spPr>
          <a:xfrm>
            <a:off x="3570644" y="767419"/>
            <a:ext cx="8115230" cy="5330952"/>
          </a:xfrm>
          <a:solidFill>
            <a:schemeClr val="bg1">
              <a:lumMod val="75000"/>
            </a:schemeClr>
          </a:solidFill>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endParaRPr lang="en-US" dirty="0"/>
          </a:p>
        </p:txBody>
      </p:sp>
      <p:sp>
        <p:nvSpPr>
          <p:cNvPr id="4" name="Text Placeholder 3"/>
          <p:cNvSpPr>
            <a:spLocks noGrp="1"/>
          </p:cNvSpPr>
          <p:nvPr>
            <p:ph type="body" sz="half" idx="2"/>
          </p:nvPr>
        </p:nvSpPr>
        <p:spPr>
          <a:xfrm>
            <a:off x="256032" y="3493008"/>
            <a:ext cx="2834640" cy="2322576"/>
          </a:xfrm>
        </p:spPr>
        <p:txBody>
          <a:bodyPr anchor="t">
            <a:normAutofit/>
          </a:bodyPr>
          <a:lstStyle>
            <a:lvl1pPr marL="0" indent="0">
              <a:lnSpc>
                <a:spcPct val="100000"/>
              </a:lnSpc>
              <a:buNone/>
              <a:defRPr sz="1400">
                <a:solidFill>
                  <a:srgbClr val="FFFFFF"/>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a:t>Click to edit Master text styles</a:t>
            </a:r>
          </a:p>
        </p:txBody>
      </p:sp>
      <p:sp>
        <p:nvSpPr>
          <p:cNvPr id="8" name="Date Placeholder 7"/>
          <p:cNvSpPr>
            <a:spLocks noGrp="1"/>
          </p:cNvSpPr>
          <p:nvPr>
            <p:ph type="dt" sz="half" idx="10"/>
          </p:nvPr>
        </p:nvSpPr>
        <p:spPr/>
        <p:txBody>
          <a:bodyPr/>
          <a:lstStyle/>
          <a:p>
            <a:fld id="{5586B75A-687E-405C-8A0B-8D00578BA2C3}" type="datetimeFigureOut">
              <a:rPr lang="en-US" dirty="0"/>
              <a:pPr/>
              <a:t>5/13/22</a:t>
            </a:fld>
            <a:endParaRPr lang="en-US" dirty="0"/>
          </a:p>
        </p:txBody>
      </p:sp>
      <p:sp>
        <p:nvSpPr>
          <p:cNvPr id="9" name="Footer Placeholder 8"/>
          <p:cNvSpPr>
            <a:spLocks noGrp="1"/>
          </p:cNvSpPr>
          <p:nvPr>
            <p:ph type="ftr" sz="quarter" idx="11"/>
          </p:nvPr>
        </p:nvSpPr>
        <p:spPr>
          <a:xfrm>
            <a:off x="3499101" y="6356350"/>
            <a:ext cx="5911517" cy="365125"/>
          </a:xfrm>
        </p:spPr>
        <p:txBody>
          <a:bodyPr/>
          <a:lstStyle/>
          <a:p>
            <a:endParaRPr lang="en-US" dirty="0"/>
          </a:p>
        </p:txBody>
      </p:sp>
      <p:sp>
        <p:nvSpPr>
          <p:cNvPr id="10" name="Slide Number Placeholder 9"/>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5/13/22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381000" y="990600"/>
            <a:ext cx="2819400" cy="4953000"/>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3867912" y="868680"/>
            <a:ext cx="7315200" cy="5120640"/>
          </a:xfrm>
        </p:spPr>
        <p:txBody>
          <a:bodyPr vert="eaVert" ancho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586B75A-687E-405C-8A0B-8D00578BA2C3}" type="datetimeFigureOut">
              <a:rPr lang="en-US" dirty="0"/>
              <a:pPr/>
              <a:t>5/13/22</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FAB73BC-B049-4115-A692-8D63A059BFB8}" type="slidenum">
              <a:rPr lang="en-US" dirty="0"/>
              <a:pPr/>
              <a:t>‹#›</a:t>
            </a:fld>
            <a:endParaRPr lang="en-US" dirty="0"/>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7" name="Rectangle 6"/>
          <p:cNvSpPr/>
          <p:nvPr/>
        </p:nvSpPr>
        <p:spPr>
          <a:xfrm>
            <a:off x="1" y="758952"/>
            <a:ext cx="3443590" cy="5330952"/>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Placeholder 1"/>
          <p:cNvSpPr>
            <a:spLocks noGrp="1"/>
          </p:cNvSpPr>
          <p:nvPr>
            <p:ph type="title"/>
          </p:nvPr>
        </p:nvSpPr>
        <p:spPr>
          <a:xfrm>
            <a:off x="252919" y="1123837"/>
            <a:ext cx="2947482" cy="460118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8" name="Rectangle 37"/>
          <p:cNvSpPr/>
          <p:nvPr/>
        </p:nvSpPr>
        <p:spPr>
          <a:xfrm>
            <a:off x="11815864" y="758952"/>
            <a:ext cx="384048" cy="5330952"/>
          </a:xfrm>
          <a:prstGeom prst="rect">
            <a:avLst/>
          </a:prstGeom>
          <a:solidFill>
            <a:srgbClr val="C8C8C8">
              <a:alpha val="49804"/>
            </a:srgbClr>
          </a:solidFill>
          <a:ln>
            <a:noFill/>
          </a:ln>
        </p:spPr>
        <p:style>
          <a:lnRef idx="2">
            <a:schemeClr val="accent1">
              <a:shade val="50000"/>
            </a:schemeClr>
          </a:lnRef>
          <a:fillRef idx="1">
            <a:schemeClr val="accent1"/>
          </a:fillRef>
          <a:effectRef idx="0">
            <a:schemeClr val="accent1"/>
          </a:effectRef>
          <a:fontRef idx="minor">
            <a:schemeClr val="lt1"/>
          </a:fontRef>
        </p:style>
      </p:sp>
      <p:sp>
        <p:nvSpPr>
          <p:cNvPr id="3" name="Text Placeholder 2"/>
          <p:cNvSpPr>
            <a:spLocks noGrp="1"/>
          </p:cNvSpPr>
          <p:nvPr>
            <p:ph type="body" idx="1"/>
          </p:nvPr>
        </p:nvSpPr>
        <p:spPr>
          <a:xfrm>
            <a:off x="3869268" y="864108"/>
            <a:ext cx="7315200" cy="5120640"/>
          </a:xfrm>
          <a:prstGeom prst="rect">
            <a:avLst/>
          </a:prstGeom>
        </p:spPr>
        <p:txBody>
          <a:bodyPr vert="horz" lIns="91440" tIns="45720" rIns="91440" bIns="45720" rtlCol="0" anchor="ctr">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262465" y="6356350"/>
            <a:ext cx="2743200"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fld id="{5586B75A-687E-405C-8A0B-8D00578BA2C3}" type="datetimeFigureOut">
              <a:rPr lang="en-US" dirty="0"/>
              <a:pPr/>
              <a:t>5/13/22</a:t>
            </a:fld>
            <a:endParaRPr lang="en-US" dirty="0"/>
          </a:p>
        </p:txBody>
      </p:sp>
      <p:sp>
        <p:nvSpPr>
          <p:cNvPr id="5" name="Footer Placeholder 4"/>
          <p:cNvSpPr>
            <a:spLocks noGrp="1"/>
          </p:cNvSpPr>
          <p:nvPr>
            <p:ph type="ftr" sz="quarter" idx="3"/>
          </p:nvPr>
        </p:nvSpPr>
        <p:spPr>
          <a:xfrm>
            <a:off x="3869268" y="6356350"/>
            <a:ext cx="5911517" cy="365125"/>
          </a:xfrm>
          <a:prstGeom prst="rect">
            <a:avLst/>
          </a:prstGeom>
        </p:spPr>
        <p:txBody>
          <a:bodyPr vert="horz" lIns="91440" tIns="45720" rIns="91440" bIns="45720" rtlCol="0" anchor="ctr"/>
          <a:lstStyle>
            <a:lvl1pPr algn="l">
              <a:defRPr sz="1100">
                <a:solidFill>
                  <a:schemeClr val="tx1">
                    <a:lumMod val="50000"/>
                    <a:lumOff val="50000"/>
                  </a:schemeClr>
                </a:solidFill>
              </a:defRPr>
            </a:lvl1pPr>
          </a:lstStyle>
          <a:p>
            <a:endParaRPr lang="en-US" dirty="0"/>
          </a:p>
        </p:txBody>
      </p:sp>
      <p:sp>
        <p:nvSpPr>
          <p:cNvPr id="6" name="Slide Number Placeholder 5"/>
          <p:cNvSpPr>
            <a:spLocks noGrp="1"/>
          </p:cNvSpPr>
          <p:nvPr>
            <p:ph type="sldNum" sz="quarter" idx="4"/>
          </p:nvPr>
        </p:nvSpPr>
        <p:spPr>
          <a:xfrm>
            <a:off x="10634135" y="6356350"/>
            <a:ext cx="1530927" cy="365125"/>
          </a:xfrm>
          <a:prstGeom prst="rect">
            <a:avLst/>
          </a:prstGeom>
        </p:spPr>
        <p:txBody>
          <a:bodyPr vert="horz" lIns="91440" tIns="45720" rIns="91440" bIns="45720" rtlCol="0" anchor="ctr"/>
          <a:lstStyle>
            <a:lvl1pPr algn="r">
              <a:defRPr sz="1200" b="1">
                <a:solidFill>
                  <a:schemeClr val="accent1"/>
                </a:solidFill>
              </a:defRPr>
            </a:lvl1pPr>
          </a:lstStyle>
          <a:p>
            <a:fld id="{4FAB73BC-B049-4115-A692-8D63A059BFB8}" type="slidenum">
              <a:rPr lang="en-US" dirty="0"/>
              <a:pPr/>
              <a:t>‹#›</a:t>
            </a:fld>
            <a:endParaRPr lang="en-US" dirty="0"/>
          </a:p>
        </p:txBody>
      </p:sp>
    </p:spTree>
  </p:cSld>
  <p:clrMap bg1="lt1" tx1="dk1" bg2="lt2" tx2="dk2" accent1="accent1" accent2="accent2" accent3="accent3" accent4="accent4" accent5="accent5" accent6="accent6" hlink="hlink" folHlink="folHlink"/>
  <p:sldLayoutIdLst>
    <p:sldLayoutId id="2147483841" r:id="rId1"/>
    <p:sldLayoutId id="2147483842" r:id="rId2"/>
    <p:sldLayoutId id="2147483843" r:id="rId3"/>
    <p:sldLayoutId id="2147483844" r:id="rId4"/>
    <p:sldLayoutId id="2147483845" r:id="rId5"/>
    <p:sldLayoutId id="2147483846" r:id="rId6"/>
    <p:sldLayoutId id="2147483847" r:id="rId7"/>
    <p:sldLayoutId id="2147483848" r:id="rId8"/>
    <p:sldLayoutId id="2147483849" r:id="rId9"/>
    <p:sldLayoutId id="2147483850" r:id="rId10"/>
    <p:sldLayoutId id="2147483851" r:id="rId11"/>
  </p:sldLayoutIdLst>
  <p:hf sldNum="0" hdr="0" ftr="0" dt="0"/>
  <p:txStyles>
    <p:titleStyle>
      <a:lvl1pPr algn="l" defTabSz="914400" rtl="0" eaLnBrk="1" latinLnBrk="0" hangingPunct="1">
        <a:lnSpc>
          <a:spcPct val="90000"/>
        </a:lnSpc>
        <a:spcBef>
          <a:spcPct val="0"/>
        </a:spcBef>
        <a:buNone/>
        <a:defRPr sz="3600" kern="1200" spc="-60" baseline="0">
          <a:solidFill>
            <a:srgbClr val="FFFFFF"/>
          </a:solidFill>
          <a:latin typeface="+mj-lt"/>
          <a:ea typeface="+mj-ea"/>
          <a:cs typeface="+mj-cs"/>
        </a:defRPr>
      </a:lvl1pPr>
    </p:titleStyle>
    <p:bodyStyle>
      <a:lvl1pPr marL="182880" indent="-182880" algn="l" defTabSz="914400" rtl="0" eaLnBrk="1" latinLnBrk="0" hangingPunct="1">
        <a:lnSpc>
          <a:spcPct val="90000"/>
        </a:lnSpc>
        <a:spcBef>
          <a:spcPts val="1200"/>
        </a:spcBef>
        <a:buClr>
          <a:schemeClr val="accent1"/>
        </a:buClr>
        <a:buFont typeface="Wingdings 2" pitchFamily="18" charset="2"/>
        <a:buChar char=""/>
        <a:defRPr sz="2000" kern="1200">
          <a:solidFill>
            <a:schemeClr val="tx1">
              <a:lumMod val="65000"/>
              <a:lumOff val="35000"/>
            </a:schemeClr>
          </a:solidFill>
          <a:latin typeface="+mn-lt"/>
          <a:ea typeface="+mn-ea"/>
          <a:cs typeface="+mn-cs"/>
        </a:defRPr>
      </a:lvl1pPr>
      <a:lvl2pPr marL="6858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800" kern="1200">
          <a:solidFill>
            <a:schemeClr val="tx1">
              <a:lumMod val="65000"/>
              <a:lumOff val="35000"/>
            </a:schemeClr>
          </a:solidFill>
          <a:latin typeface="+mn-lt"/>
          <a:ea typeface="+mn-ea"/>
          <a:cs typeface="+mn-cs"/>
        </a:defRPr>
      </a:lvl2pPr>
      <a:lvl3pPr marL="11430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600" kern="1200">
          <a:solidFill>
            <a:schemeClr val="tx1">
              <a:lumMod val="65000"/>
              <a:lumOff val="35000"/>
            </a:schemeClr>
          </a:solidFill>
          <a:latin typeface="+mn-lt"/>
          <a:ea typeface="+mn-ea"/>
          <a:cs typeface="+mn-cs"/>
        </a:defRPr>
      </a:lvl3pPr>
      <a:lvl4pPr marL="16002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4pPr>
      <a:lvl5pPr marL="2057400" indent="-18288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5pPr>
      <a:lvl6pPr marL="25146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6pPr>
      <a:lvl7pPr marL="29718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7pPr>
      <a:lvl8pPr marL="34290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8pPr>
      <a:lvl9pPr marL="3886200" indent="-228600" algn="l" defTabSz="914400" rtl="0" eaLnBrk="1" latinLnBrk="0" hangingPunct="1">
        <a:lnSpc>
          <a:spcPct val="90000"/>
        </a:lnSpc>
        <a:spcBef>
          <a:spcPts val="250"/>
        </a:spcBef>
        <a:spcAft>
          <a:spcPts val="250"/>
        </a:spcAft>
        <a:buClr>
          <a:schemeClr val="accent1"/>
        </a:buClr>
        <a:buFont typeface="Wingdings 2" pitchFamily="18" charset="2"/>
        <a:buChar char=""/>
        <a:defRPr sz="1400" kern="1200">
          <a:solidFill>
            <a:schemeClr val="tx1">
              <a:lumMod val="65000"/>
              <a:lumOff val="3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hyperlink" Target="https://mcusercontent.com/5006494ca26fa27822e7dcfab/files/e4a9b0a8-e3bd-07d1-d5dd-7df688292c83/Siarad_yn_Broffesiynol_2022_Professionally_Speaking_2022.pdf"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8180BE-2BA8-9F4F-A064-3D0452131A59}"/>
              </a:ext>
            </a:extLst>
          </p:cNvPr>
          <p:cNvSpPr>
            <a:spLocks noGrp="1"/>
          </p:cNvSpPr>
          <p:nvPr>
            <p:ph type="ctrTitle"/>
          </p:nvPr>
        </p:nvSpPr>
        <p:spPr/>
        <p:txBody>
          <a:bodyPr/>
          <a:lstStyle/>
          <a:p>
            <a:r>
              <a:rPr lang="en-US" dirty="0"/>
              <a:t>Assignment/</a:t>
            </a:r>
            <a:r>
              <a:rPr lang="en-US" dirty="0" err="1"/>
              <a:t>Aseiniad</a:t>
            </a:r>
            <a:endParaRPr lang="en-US" dirty="0"/>
          </a:p>
        </p:txBody>
      </p:sp>
      <p:sp>
        <p:nvSpPr>
          <p:cNvPr id="3" name="Subtitle 2">
            <a:extLst>
              <a:ext uri="{FF2B5EF4-FFF2-40B4-BE49-F238E27FC236}">
                <a16:creationId xmlns:a16="http://schemas.microsoft.com/office/drawing/2014/main" id="{4C98D53B-9777-624F-A01A-8AC46C0DC384}"/>
              </a:ext>
            </a:extLst>
          </p:cNvPr>
          <p:cNvSpPr>
            <a:spLocks noGrp="1"/>
          </p:cNvSpPr>
          <p:nvPr>
            <p:ph type="subTitle" idx="1"/>
          </p:nvPr>
        </p:nvSpPr>
        <p:spPr/>
        <p:txBody>
          <a:bodyPr/>
          <a:lstStyle/>
          <a:p>
            <a:r>
              <a:rPr lang="en-US" dirty="0"/>
              <a:t>Rebecca </a:t>
            </a:r>
            <a:r>
              <a:rPr lang="en-US" dirty="0" err="1"/>
              <a:t>Kihlberg</a:t>
            </a:r>
            <a:endParaRPr lang="en-US" dirty="0"/>
          </a:p>
        </p:txBody>
      </p:sp>
    </p:spTree>
    <p:extLst>
      <p:ext uri="{BB962C8B-B14F-4D97-AF65-F5344CB8AC3E}">
        <p14:creationId xmlns:p14="http://schemas.microsoft.com/office/powerpoint/2010/main" val="353365609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46A1F8-8767-934A-911A-891C8F93DFC5}"/>
              </a:ext>
            </a:extLst>
          </p:cNvPr>
          <p:cNvSpPr>
            <a:spLocks noGrp="1"/>
          </p:cNvSpPr>
          <p:nvPr>
            <p:ph type="title"/>
          </p:nvPr>
        </p:nvSpPr>
        <p:spPr/>
        <p:txBody>
          <a:bodyPr/>
          <a:lstStyle/>
          <a:p>
            <a:r>
              <a:rPr lang="en-GB" b="1" dirty="0"/>
              <a:t>Task/</a:t>
            </a:r>
            <a:r>
              <a:rPr lang="en-GB" b="1" dirty="0" err="1"/>
              <a:t>Tasg</a:t>
            </a:r>
            <a:br>
              <a:rPr lang="en-GB" dirty="0"/>
            </a:br>
            <a:endParaRPr lang="en-US" dirty="0"/>
          </a:p>
        </p:txBody>
      </p:sp>
      <p:sp>
        <p:nvSpPr>
          <p:cNvPr id="3" name="Content Placeholder 2">
            <a:extLst>
              <a:ext uri="{FF2B5EF4-FFF2-40B4-BE49-F238E27FC236}">
                <a16:creationId xmlns:a16="http://schemas.microsoft.com/office/drawing/2014/main" id="{DF9E0455-E3C2-A94D-AA43-15F140DB9514}"/>
              </a:ext>
            </a:extLst>
          </p:cNvPr>
          <p:cNvSpPr>
            <a:spLocks noGrp="1"/>
          </p:cNvSpPr>
          <p:nvPr>
            <p:ph idx="1"/>
          </p:nvPr>
        </p:nvSpPr>
        <p:spPr/>
        <p:txBody>
          <a:bodyPr/>
          <a:lstStyle/>
          <a:p>
            <a:pPr marL="0" indent="0">
              <a:buNone/>
            </a:pPr>
            <a:r>
              <a:rPr lang="en-GB" b="1" dirty="0"/>
              <a:t>Prepare a 30 minute information video for an audience of students. These could be your peers on the degree programme that you are studying.</a:t>
            </a:r>
          </a:p>
          <a:p>
            <a:r>
              <a:rPr lang="en-GB" dirty="0"/>
              <a:t>Select a health/well-being/life-style issue or aspect. </a:t>
            </a:r>
            <a:r>
              <a:rPr lang="en-GB" b="1" dirty="0"/>
              <a:t>Examine</a:t>
            </a:r>
            <a:r>
              <a:rPr lang="en-GB" dirty="0"/>
              <a:t> the factors that are associated with your chosen theme.</a:t>
            </a:r>
          </a:p>
          <a:p>
            <a:r>
              <a:rPr lang="en-GB" b="1" dirty="0"/>
              <a:t>Discuss</a:t>
            </a:r>
            <a:r>
              <a:rPr lang="en-GB" dirty="0"/>
              <a:t> the opportunities for early year’s practitioners to educate children and their families around healthy lifestyles.  What </a:t>
            </a:r>
            <a:r>
              <a:rPr lang="en-GB" b="1" dirty="0"/>
              <a:t>evidence</a:t>
            </a:r>
            <a:r>
              <a:rPr lang="en-GB" dirty="0"/>
              <a:t> and </a:t>
            </a:r>
            <a:r>
              <a:rPr lang="en-GB" b="1" dirty="0"/>
              <a:t>strategic guidance </a:t>
            </a:r>
            <a:r>
              <a:rPr lang="en-GB" dirty="0"/>
              <a:t>informs early years practice around </a:t>
            </a:r>
            <a:r>
              <a:rPr lang="en-GB" b="1" dirty="0"/>
              <a:t>healthy living</a:t>
            </a:r>
            <a:r>
              <a:rPr lang="en-GB" dirty="0"/>
              <a:t>? Consider how </a:t>
            </a:r>
            <a:r>
              <a:rPr lang="en-GB" b="1" dirty="0"/>
              <a:t>multiagency working </a:t>
            </a:r>
            <a:r>
              <a:rPr lang="en-GB" dirty="0"/>
              <a:t>and </a:t>
            </a:r>
            <a:r>
              <a:rPr lang="en-GB" b="1" dirty="0"/>
              <a:t>effective communication </a:t>
            </a:r>
            <a:r>
              <a:rPr lang="en-GB" dirty="0"/>
              <a:t>can affect the </a:t>
            </a:r>
            <a:r>
              <a:rPr lang="en-GB" b="1" dirty="0"/>
              <a:t>outcomes</a:t>
            </a:r>
            <a:r>
              <a:rPr lang="en-GB" dirty="0"/>
              <a:t> of your chosen interventions. </a:t>
            </a:r>
          </a:p>
          <a:p>
            <a:endParaRPr lang="en-US" dirty="0"/>
          </a:p>
        </p:txBody>
      </p:sp>
    </p:spTree>
    <p:extLst>
      <p:ext uri="{BB962C8B-B14F-4D97-AF65-F5344CB8AC3E}">
        <p14:creationId xmlns:p14="http://schemas.microsoft.com/office/powerpoint/2010/main" val="138877143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DD59F01-A8FA-D94A-88E2-DC644E872BD0}"/>
              </a:ext>
            </a:extLst>
          </p:cNvPr>
          <p:cNvSpPr>
            <a:spLocks noGrp="1"/>
          </p:cNvSpPr>
          <p:nvPr>
            <p:ph type="title"/>
          </p:nvPr>
        </p:nvSpPr>
        <p:spPr/>
        <p:txBody>
          <a:bodyPr/>
          <a:lstStyle/>
          <a:p>
            <a:r>
              <a:rPr lang="en-US" dirty="0"/>
              <a:t>Individual Presentation</a:t>
            </a:r>
          </a:p>
        </p:txBody>
      </p:sp>
      <p:sp>
        <p:nvSpPr>
          <p:cNvPr id="3" name="Content Placeholder 2">
            <a:extLst>
              <a:ext uri="{FF2B5EF4-FFF2-40B4-BE49-F238E27FC236}">
                <a16:creationId xmlns:a16="http://schemas.microsoft.com/office/drawing/2014/main" id="{E2426604-2F31-D648-9936-F8F5831C2DFA}"/>
              </a:ext>
            </a:extLst>
          </p:cNvPr>
          <p:cNvSpPr>
            <a:spLocks noGrp="1"/>
          </p:cNvSpPr>
          <p:nvPr>
            <p:ph idx="1"/>
          </p:nvPr>
        </p:nvSpPr>
        <p:spPr/>
        <p:txBody>
          <a:bodyPr/>
          <a:lstStyle/>
          <a:p>
            <a:r>
              <a:rPr lang="en-GB" dirty="0"/>
              <a:t>Prepare and deliver a 30 minute </a:t>
            </a:r>
            <a:r>
              <a:rPr lang="en-GB" b="1" dirty="0"/>
              <a:t>pre-recorded</a:t>
            </a:r>
            <a:r>
              <a:rPr lang="en-GB" dirty="0"/>
              <a:t> presentation in an acceptable format, agreed beforehand by the module tutor.</a:t>
            </a:r>
          </a:p>
          <a:p>
            <a:endParaRPr lang="en-US" dirty="0"/>
          </a:p>
          <a:p>
            <a:pPr marL="0" indent="0">
              <a:buNone/>
            </a:pPr>
            <a:r>
              <a:rPr lang="en-GB" b="1" dirty="0"/>
              <a:t>Exemplar:</a:t>
            </a:r>
            <a:endParaRPr lang="en-GB" dirty="0"/>
          </a:p>
          <a:p>
            <a:r>
              <a:rPr lang="en-GB" dirty="0"/>
              <a:t>Prepare a </a:t>
            </a:r>
            <a:r>
              <a:rPr lang="en-GB" b="1" u="sng" dirty="0"/>
              <a:t>30 minute information video </a:t>
            </a:r>
            <a:r>
              <a:rPr lang="en-GB" dirty="0"/>
              <a:t>for an audience of </a:t>
            </a:r>
            <a:r>
              <a:rPr lang="en-GB" b="1" dirty="0"/>
              <a:t>students</a:t>
            </a:r>
            <a:r>
              <a:rPr lang="en-GB" dirty="0"/>
              <a:t>. These could be your peers on the degree programme that you are studying.</a:t>
            </a:r>
          </a:p>
          <a:p>
            <a:r>
              <a:rPr lang="en-GB" dirty="0"/>
              <a:t>Select a health/well-being/life-style issue or aspect. Examine the </a:t>
            </a:r>
            <a:r>
              <a:rPr lang="en-GB" b="1" dirty="0"/>
              <a:t>factors/legislation/practices </a:t>
            </a:r>
            <a:r>
              <a:rPr lang="en-GB" dirty="0"/>
              <a:t>that are associated with your chosen aspect.</a:t>
            </a:r>
          </a:p>
          <a:p>
            <a:pPr marL="0" indent="0">
              <a:buNone/>
            </a:pPr>
            <a:endParaRPr lang="en-US" dirty="0"/>
          </a:p>
        </p:txBody>
      </p:sp>
    </p:spTree>
    <p:extLst>
      <p:ext uri="{BB962C8B-B14F-4D97-AF65-F5344CB8AC3E}">
        <p14:creationId xmlns:p14="http://schemas.microsoft.com/office/powerpoint/2010/main" val="19471966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27AB11A-A528-E840-9454-D4B6C24251DD}"/>
              </a:ext>
            </a:extLst>
          </p:cNvPr>
          <p:cNvSpPr>
            <a:spLocks noGrp="1"/>
          </p:cNvSpPr>
          <p:nvPr>
            <p:ph type="title"/>
          </p:nvPr>
        </p:nvSpPr>
        <p:spPr/>
        <p:txBody>
          <a:bodyPr/>
          <a:lstStyle/>
          <a:p>
            <a:endParaRPr lang="en-US" dirty="0"/>
          </a:p>
        </p:txBody>
      </p:sp>
      <p:sp>
        <p:nvSpPr>
          <p:cNvPr id="3" name="Content Placeholder 2">
            <a:extLst>
              <a:ext uri="{FF2B5EF4-FFF2-40B4-BE49-F238E27FC236}">
                <a16:creationId xmlns:a16="http://schemas.microsoft.com/office/drawing/2014/main" id="{28D605B8-CEAE-9C48-AD27-05685C4417C7}"/>
              </a:ext>
            </a:extLst>
          </p:cNvPr>
          <p:cNvSpPr>
            <a:spLocks noGrp="1"/>
          </p:cNvSpPr>
          <p:nvPr>
            <p:ph idx="1"/>
          </p:nvPr>
        </p:nvSpPr>
        <p:spPr/>
        <p:txBody>
          <a:bodyPr/>
          <a:lstStyle/>
          <a:p>
            <a:pPr marL="0" indent="0">
              <a:buNone/>
            </a:pPr>
            <a:r>
              <a:rPr lang="en-GB" sz="3600" dirty="0"/>
              <a:t>Choose </a:t>
            </a:r>
            <a:r>
              <a:rPr lang="en-GB" sz="3600" b="1" dirty="0"/>
              <a:t>ONE key professional/key service</a:t>
            </a:r>
            <a:r>
              <a:rPr lang="en-GB" sz="3600" dirty="0"/>
              <a:t> that is particularly relevant to your chosen aspect. </a:t>
            </a:r>
            <a:r>
              <a:rPr lang="en-GB" sz="3600" b="1" dirty="0"/>
              <a:t>Evaluate</a:t>
            </a:r>
            <a:r>
              <a:rPr lang="en-GB" sz="3600" dirty="0"/>
              <a:t> the </a:t>
            </a:r>
            <a:r>
              <a:rPr lang="en-GB" sz="3600" b="1" dirty="0"/>
              <a:t>role</a:t>
            </a:r>
            <a:r>
              <a:rPr lang="en-GB" sz="3600" dirty="0"/>
              <a:t> of this ONE key professional/ key service plays in </a:t>
            </a:r>
            <a:r>
              <a:rPr lang="en-GB" sz="3600" b="1" dirty="0"/>
              <a:t>promoting the chosen aspect</a:t>
            </a:r>
            <a:r>
              <a:rPr lang="en-GB" sz="3600" dirty="0"/>
              <a:t>.  You should also evaluate the </a:t>
            </a:r>
            <a:r>
              <a:rPr lang="en-GB" sz="3600" b="1" dirty="0"/>
              <a:t>multi-disciplinary</a:t>
            </a:r>
            <a:r>
              <a:rPr lang="en-GB" sz="3600" dirty="0"/>
              <a:t> work involved in promoting the chosen aspect</a:t>
            </a:r>
          </a:p>
          <a:p>
            <a:endParaRPr lang="en-US" dirty="0"/>
          </a:p>
        </p:txBody>
      </p:sp>
      <p:graphicFrame>
        <p:nvGraphicFramePr>
          <p:cNvPr id="5" name="Table 4">
            <a:extLst>
              <a:ext uri="{FF2B5EF4-FFF2-40B4-BE49-F238E27FC236}">
                <a16:creationId xmlns:a16="http://schemas.microsoft.com/office/drawing/2014/main" id="{449D5EE0-1F29-804F-9D34-5BFCA5462F96}"/>
              </a:ext>
            </a:extLst>
          </p:cNvPr>
          <p:cNvGraphicFramePr>
            <a:graphicFrameLocks noGrp="1"/>
          </p:cNvGraphicFramePr>
          <p:nvPr>
            <p:extLst>
              <p:ext uri="{D42A27DB-BD31-4B8C-83A1-F6EECF244321}">
                <p14:modId xmlns:p14="http://schemas.microsoft.com/office/powerpoint/2010/main" val="1807872341"/>
              </p:ext>
            </p:extLst>
          </p:nvPr>
        </p:nvGraphicFramePr>
        <p:xfrm>
          <a:off x="252920" y="1123837"/>
          <a:ext cx="2947482" cy="4101393"/>
        </p:xfrm>
        <a:graphic>
          <a:graphicData uri="http://schemas.openxmlformats.org/drawingml/2006/table">
            <a:tbl>
              <a:tblPr firstRow="1" firstCol="1" bandRow="1">
                <a:tableStyleId>{5C22544A-7EE6-4342-B048-85BDC9FD1C3A}</a:tableStyleId>
              </a:tblPr>
              <a:tblGrid>
                <a:gridCol w="1883547">
                  <a:extLst>
                    <a:ext uri="{9D8B030D-6E8A-4147-A177-3AD203B41FA5}">
                      <a16:colId xmlns:a16="http://schemas.microsoft.com/office/drawing/2014/main" val="1800584977"/>
                    </a:ext>
                  </a:extLst>
                </a:gridCol>
                <a:gridCol w="1063935">
                  <a:extLst>
                    <a:ext uri="{9D8B030D-6E8A-4147-A177-3AD203B41FA5}">
                      <a16:colId xmlns:a16="http://schemas.microsoft.com/office/drawing/2014/main" val="3775276259"/>
                    </a:ext>
                  </a:extLst>
                </a:gridCol>
              </a:tblGrid>
              <a:tr h="413133">
                <a:tc>
                  <a:txBody>
                    <a:bodyPr/>
                    <a:lstStyle/>
                    <a:p>
                      <a:r>
                        <a:rPr lang="en-GB" sz="1200" dirty="0">
                          <a:effectLst/>
                        </a:rPr>
                        <a:t>Activity type</a:t>
                      </a:r>
                      <a:endParaRPr lang="en-GB" sz="1200" dirty="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Percentage</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590161576"/>
                  </a:ext>
                </a:extLst>
              </a:tr>
              <a:tr h="922065">
                <a:tc>
                  <a:txBody>
                    <a:bodyPr/>
                    <a:lstStyle/>
                    <a:p>
                      <a:r>
                        <a:rPr lang="en-GB" sz="1200">
                          <a:effectLst/>
                        </a:rPr>
                        <a:t>Written exam</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n/a</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5640114"/>
                  </a:ext>
                </a:extLst>
              </a:tr>
              <a:tr h="922065">
                <a:tc>
                  <a:txBody>
                    <a:bodyPr/>
                    <a:lstStyle/>
                    <a:p>
                      <a:r>
                        <a:rPr lang="en-GB" sz="1200">
                          <a:effectLst/>
                        </a:rPr>
                        <a:t>Coursework</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 </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60567398"/>
                  </a:ext>
                </a:extLst>
              </a:tr>
              <a:tr h="922065">
                <a:tc>
                  <a:txBody>
                    <a:bodyPr/>
                    <a:lstStyle/>
                    <a:p>
                      <a:r>
                        <a:rPr lang="en-GB" sz="1200">
                          <a:effectLst/>
                        </a:rPr>
                        <a:t>Practical</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a:effectLst/>
                        </a:rPr>
                        <a:t>100</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634496377"/>
                  </a:ext>
                </a:extLst>
              </a:tr>
              <a:tr h="922065">
                <a:tc>
                  <a:txBody>
                    <a:bodyPr/>
                    <a:lstStyle/>
                    <a:p>
                      <a:r>
                        <a:rPr lang="en-GB" sz="1200">
                          <a:effectLst/>
                        </a:rPr>
                        <a:t>TOTAL</a:t>
                      </a:r>
                      <a:endParaRPr lang="en-GB" sz="1200">
                        <a:effectLst/>
                        <a:latin typeface="Times New Roman" panose="02020603050405020304" pitchFamily="18" charset="0"/>
                        <a:ea typeface="Times New Roman" panose="02020603050405020304" pitchFamily="18" charset="0"/>
                      </a:endParaRPr>
                    </a:p>
                  </a:txBody>
                  <a:tcPr marL="68580" marR="68580" marT="0" marB="0"/>
                </a:tc>
                <a:tc>
                  <a:txBody>
                    <a:bodyPr/>
                    <a:lstStyle/>
                    <a:p>
                      <a:pPr algn="ctr"/>
                      <a:r>
                        <a:rPr lang="en-GB" sz="1200" dirty="0">
                          <a:effectLst/>
                        </a:rPr>
                        <a:t>100%</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4090990153"/>
                  </a:ext>
                </a:extLst>
              </a:tr>
            </a:tbl>
          </a:graphicData>
        </a:graphic>
      </p:graphicFrame>
    </p:spTree>
    <p:extLst>
      <p:ext uri="{BB962C8B-B14F-4D97-AF65-F5344CB8AC3E}">
        <p14:creationId xmlns:p14="http://schemas.microsoft.com/office/powerpoint/2010/main" val="14217155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F21BB21-C306-CC44-B4AE-92AC32B8E56A}"/>
              </a:ext>
            </a:extLst>
          </p:cNvPr>
          <p:cNvSpPr>
            <a:spLocks noGrp="1"/>
          </p:cNvSpPr>
          <p:nvPr>
            <p:ph type="title"/>
          </p:nvPr>
        </p:nvSpPr>
        <p:spPr>
          <a:xfrm>
            <a:off x="316714" y="2062556"/>
            <a:ext cx="2766727" cy="1770820"/>
          </a:xfrm>
        </p:spPr>
        <p:txBody>
          <a:bodyPr>
            <a:normAutofit/>
          </a:bodyPr>
          <a:lstStyle/>
          <a:p>
            <a:r>
              <a:rPr lang="en-US" dirty="0"/>
              <a:t>Marking criteria/ </a:t>
            </a:r>
            <a:r>
              <a:rPr lang="en-US" dirty="0" err="1"/>
              <a:t>Meini</a:t>
            </a:r>
            <a:r>
              <a:rPr lang="en-US" dirty="0"/>
              <a:t> </a:t>
            </a:r>
            <a:r>
              <a:rPr lang="en-US" dirty="0" err="1"/>
              <a:t>Prawf</a:t>
            </a:r>
            <a:r>
              <a:rPr lang="en-US" dirty="0"/>
              <a:t> Marcio</a:t>
            </a:r>
          </a:p>
        </p:txBody>
      </p:sp>
      <p:graphicFrame>
        <p:nvGraphicFramePr>
          <p:cNvPr id="5" name="Table 4">
            <a:extLst>
              <a:ext uri="{FF2B5EF4-FFF2-40B4-BE49-F238E27FC236}">
                <a16:creationId xmlns:a16="http://schemas.microsoft.com/office/drawing/2014/main" id="{10F96F7A-7336-244E-B0BD-899AAB110C27}"/>
              </a:ext>
            </a:extLst>
          </p:cNvPr>
          <p:cNvGraphicFramePr>
            <a:graphicFrameLocks noGrp="1"/>
          </p:cNvGraphicFramePr>
          <p:nvPr>
            <p:extLst>
              <p:ext uri="{D42A27DB-BD31-4B8C-83A1-F6EECF244321}">
                <p14:modId xmlns:p14="http://schemas.microsoft.com/office/powerpoint/2010/main" val="2120518316"/>
              </p:ext>
            </p:extLst>
          </p:nvPr>
        </p:nvGraphicFramePr>
        <p:xfrm>
          <a:off x="3567179" y="1011898"/>
          <a:ext cx="8018463" cy="2481069"/>
        </p:xfrm>
        <a:graphic>
          <a:graphicData uri="http://schemas.openxmlformats.org/drawingml/2006/table">
            <a:tbl>
              <a:tblPr firstRow="1" firstCol="1" bandRow="1">
                <a:tableStyleId>{5C22544A-7EE6-4342-B048-85BDC9FD1C3A}</a:tableStyleId>
              </a:tblPr>
              <a:tblGrid>
                <a:gridCol w="8018463">
                  <a:extLst>
                    <a:ext uri="{9D8B030D-6E8A-4147-A177-3AD203B41FA5}">
                      <a16:colId xmlns:a16="http://schemas.microsoft.com/office/drawing/2014/main" val="2031048043"/>
                    </a:ext>
                  </a:extLst>
                </a:gridCol>
              </a:tblGrid>
              <a:tr h="466706">
                <a:tc>
                  <a:txBody>
                    <a:bodyPr/>
                    <a:lstStyle/>
                    <a:p>
                      <a:pPr marL="342900" lvl="0" indent="-342900">
                        <a:spcAft>
                          <a:spcPts val="600"/>
                        </a:spcAft>
                        <a:buFont typeface="+mj-lt"/>
                        <a:buAutoNum type="arabicPeriod"/>
                      </a:pPr>
                      <a:r>
                        <a:rPr lang="en-GB" sz="1600" dirty="0">
                          <a:effectLst/>
                        </a:rPr>
                        <a:t>Evidence of research, referencing and reference list</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489940795"/>
                  </a:ext>
                </a:extLst>
              </a:tr>
              <a:tr h="2014363">
                <a:tc>
                  <a:txBody>
                    <a:bodyPr/>
                    <a:lstStyle/>
                    <a:p>
                      <a:pPr>
                        <a:spcAft>
                          <a:spcPts val="600"/>
                        </a:spcAft>
                      </a:pPr>
                      <a:r>
                        <a:rPr lang="en-GB" sz="1800" dirty="0">
                          <a:effectLst/>
                        </a:rPr>
                        <a:t>Include a reference list to support your presentation.  Oral referencing is essential to support your ideas and discussions within the presentation.  Ensure that you use the School of Early Years reference guide. </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1896202527"/>
                  </a:ext>
                </a:extLst>
              </a:tr>
            </a:tbl>
          </a:graphicData>
        </a:graphic>
      </p:graphicFrame>
      <p:sp>
        <p:nvSpPr>
          <p:cNvPr id="6" name="TextBox 5">
            <a:extLst>
              <a:ext uri="{FF2B5EF4-FFF2-40B4-BE49-F238E27FC236}">
                <a16:creationId xmlns:a16="http://schemas.microsoft.com/office/drawing/2014/main" id="{6229F6C9-768E-DF4A-96FD-922E6D30F2FF}"/>
              </a:ext>
            </a:extLst>
          </p:cNvPr>
          <p:cNvSpPr txBox="1"/>
          <p:nvPr/>
        </p:nvSpPr>
        <p:spPr>
          <a:xfrm>
            <a:off x="4494857" y="3833376"/>
            <a:ext cx="1172116" cy="1323439"/>
          </a:xfrm>
          <a:prstGeom prst="rect">
            <a:avLst/>
          </a:prstGeom>
          <a:noFill/>
        </p:spPr>
        <p:txBody>
          <a:bodyPr wrap="none" rtlCol="0">
            <a:spAutoFit/>
          </a:bodyPr>
          <a:lstStyle/>
          <a:p>
            <a:r>
              <a:rPr lang="en-US" sz="8000" dirty="0"/>
              <a:t>10</a:t>
            </a:r>
          </a:p>
        </p:txBody>
      </p:sp>
    </p:spTree>
    <p:extLst>
      <p:ext uri="{BB962C8B-B14F-4D97-AF65-F5344CB8AC3E}">
        <p14:creationId xmlns:p14="http://schemas.microsoft.com/office/powerpoint/2010/main" val="36216475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8D0EF-85B9-A84D-BBB6-F80B5BC7CAE3}"/>
              </a:ext>
            </a:extLst>
          </p:cNvPr>
          <p:cNvSpPr>
            <a:spLocks noGrp="1"/>
          </p:cNvSpPr>
          <p:nvPr>
            <p:ph type="title"/>
          </p:nvPr>
        </p:nvSpPr>
        <p:spPr/>
        <p:txBody>
          <a:bodyPr/>
          <a:lstStyle/>
          <a:p>
            <a:r>
              <a:rPr lang="en-US" dirty="0"/>
              <a:t>Marking criteria/ </a:t>
            </a:r>
            <a:r>
              <a:rPr lang="en-US" dirty="0" err="1"/>
              <a:t>Meini</a:t>
            </a:r>
            <a:r>
              <a:rPr lang="en-US" dirty="0"/>
              <a:t> </a:t>
            </a:r>
            <a:r>
              <a:rPr lang="en-US" dirty="0" err="1"/>
              <a:t>Prawf</a:t>
            </a:r>
            <a:r>
              <a:rPr lang="en-US" dirty="0"/>
              <a:t> Marcio</a:t>
            </a:r>
          </a:p>
        </p:txBody>
      </p:sp>
      <p:graphicFrame>
        <p:nvGraphicFramePr>
          <p:cNvPr id="4" name="Content Placeholder 3">
            <a:extLst>
              <a:ext uri="{FF2B5EF4-FFF2-40B4-BE49-F238E27FC236}">
                <a16:creationId xmlns:a16="http://schemas.microsoft.com/office/drawing/2014/main" id="{EF59C60D-CBC8-874D-9E49-B6D6ACC57066}"/>
              </a:ext>
            </a:extLst>
          </p:cNvPr>
          <p:cNvGraphicFramePr>
            <a:graphicFrameLocks noGrp="1"/>
          </p:cNvGraphicFramePr>
          <p:nvPr>
            <p:ph idx="1"/>
            <p:extLst>
              <p:ext uri="{D42A27DB-BD31-4B8C-83A1-F6EECF244321}">
                <p14:modId xmlns:p14="http://schemas.microsoft.com/office/powerpoint/2010/main" val="2498177357"/>
              </p:ext>
            </p:extLst>
          </p:nvPr>
        </p:nvGraphicFramePr>
        <p:xfrm>
          <a:off x="3469904" y="1680391"/>
          <a:ext cx="8193560" cy="1462339"/>
        </p:xfrm>
        <a:graphic>
          <a:graphicData uri="http://schemas.openxmlformats.org/drawingml/2006/table">
            <a:tbl>
              <a:tblPr firstRow="1" firstCol="1" bandRow="1">
                <a:tableStyleId>{5C22544A-7EE6-4342-B048-85BDC9FD1C3A}</a:tableStyleId>
              </a:tblPr>
              <a:tblGrid>
                <a:gridCol w="8193560">
                  <a:extLst>
                    <a:ext uri="{9D8B030D-6E8A-4147-A177-3AD203B41FA5}">
                      <a16:colId xmlns:a16="http://schemas.microsoft.com/office/drawing/2014/main" val="1007129047"/>
                    </a:ext>
                  </a:extLst>
                </a:gridCol>
              </a:tblGrid>
              <a:tr h="440239">
                <a:tc>
                  <a:txBody>
                    <a:bodyPr/>
                    <a:lstStyle/>
                    <a:p>
                      <a:r>
                        <a:rPr lang="en-GB" sz="1600" dirty="0">
                          <a:effectLst/>
                        </a:rPr>
                        <a:t>2.  Subject Knowledge and Understanding </a:t>
                      </a:r>
                      <a:endParaRPr lang="en-GB" sz="1200" dirty="0">
                        <a:effectLst/>
                      </a:endParaRPr>
                    </a:p>
                    <a:p>
                      <a:pPr>
                        <a:spcAft>
                          <a:spcPts val="600"/>
                        </a:spcAft>
                      </a:pPr>
                      <a:r>
                        <a:rPr lang="en-GB" sz="1600" dirty="0">
                          <a:effectLst/>
                        </a:rPr>
                        <a:t> </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068391404"/>
                  </a:ext>
                </a:extLst>
              </a:tr>
              <a:tr h="974659">
                <a:tc>
                  <a:txBody>
                    <a:bodyPr/>
                    <a:lstStyle/>
                    <a:p>
                      <a:pPr>
                        <a:spcAft>
                          <a:spcPts val="600"/>
                        </a:spcAft>
                      </a:pPr>
                      <a:r>
                        <a:rPr lang="en-GB" sz="1800" dirty="0">
                          <a:effectLst/>
                        </a:rPr>
                        <a:t>Demonstrate and convey through your presentation an understanding of the meaning of a healthy lifestyle/ in young children.</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732146558"/>
                  </a:ext>
                </a:extLst>
              </a:tr>
            </a:tbl>
          </a:graphicData>
        </a:graphic>
      </p:graphicFrame>
      <p:sp>
        <p:nvSpPr>
          <p:cNvPr id="5" name="TextBox 4">
            <a:extLst>
              <a:ext uri="{FF2B5EF4-FFF2-40B4-BE49-F238E27FC236}">
                <a16:creationId xmlns:a16="http://schemas.microsoft.com/office/drawing/2014/main" id="{0A69D3F9-8E6B-A043-8DF5-C11E29978B07}"/>
              </a:ext>
            </a:extLst>
          </p:cNvPr>
          <p:cNvSpPr txBox="1"/>
          <p:nvPr/>
        </p:nvSpPr>
        <p:spPr>
          <a:xfrm>
            <a:off x="4593039" y="3854170"/>
            <a:ext cx="1176925" cy="1323439"/>
          </a:xfrm>
          <a:prstGeom prst="rect">
            <a:avLst/>
          </a:prstGeom>
          <a:noFill/>
        </p:spPr>
        <p:txBody>
          <a:bodyPr wrap="none" rtlCol="0">
            <a:spAutoFit/>
          </a:bodyPr>
          <a:lstStyle/>
          <a:p>
            <a:r>
              <a:rPr lang="en-US" sz="8000" dirty="0"/>
              <a:t>30</a:t>
            </a:r>
          </a:p>
        </p:txBody>
      </p:sp>
    </p:spTree>
    <p:extLst>
      <p:ext uri="{BB962C8B-B14F-4D97-AF65-F5344CB8AC3E}">
        <p14:creationId xmlns:p14="http://schemas.microsoft.com/office/powerpoint/2010/main" val="86983144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B59DEC-FF14-7B4C-9350-107BBB12DC2B}"/>
              </a:ext>
            </a:extLst>
          </p:cNvPr>
          <p:cNvSpPr>
            <a:spLocks noGrp="1"/>
          </p:cNvSpPr>
          <p:nvPr>
            <p:ph type="title"/>
          </p:nvPr>
        </p:nvSpPr>
        <p:spPr/>
        <p:txBody>
          <a:bodyPr/>
          <a:lstStyle/>
          <a:p>
            <a:r>
              <a:rPr lang="en-US" dirty="0"/>
              <a:t>Marking criteria/ </a:t>
            </a:r>
            <a:r>
              <a:rPr lang="en-US" dirty="0" err="1"/>
              <a:t>Meini</a:t>
            </a:r>
            <a:r>
              <a:rPr lang="en-US" dirty="0"/>
              <a:t> </a:t>
            </a:r>
            <a:r>
              <a:rPr lang="en-US" dirty="0" err="1"/>
              <a:t>Prawf</a:t>
            </a:r>
            <a:r>
              <a:rPr lang="en-US" dirty="0"/>
              <a:t> Marcio</a:t>
            </a:r>
          </a:p>
        </p:txBody>
      </p:sp>
      <p:graphicFrame>
        <p:nvGraphicFramePr>
          <p:cNvPr id="4" name="Content Placeholder 3">
            <a:extLst>
              <a:ext uri="{FF2B5EF4-FFF2-40B4-BE49-F238E27FC236}">
                <a16:creationId xmlns:a16="http://schemas.microsoft.com/office/drawing/2014/main" id="{E0DD91FF-4D8C-474B-B77E-D15FC1BC29E1}"/>
              </a:ext>
            </a:extLst>
          </p:cNvPr>
          <p:cNvGraphicFramePr>
            <a:graphicFrameLocks noGrp="1"/>
          </p:cNvGraphicFramePr>
          <p:nvPr>
            <p:ph idx="1"/>
            <p:extLst>
              <p:ext uri="{D42A27DB-BD31-4B8C-83A1-F6EECF244321}">
                <p14:modId xmlns:p14="http://schemas.microsoft.com/office/powerpoint/2010/main" val="1879213043"/>
              </p:ext>
            </p:extLst>
          </p:nvPr>
        </p:nvGraphicFramePr>
        <p:xfrm>
          <a:off x="3868738" y="1274323"/>
          <a:ext cx="7337526" cy="2687548"/>
        </p:xfrm>
        <a:graphic>
          <a:graphicData uri="http://schemas.openxmlformats.org/drawingml/2006/table">
            <a:tbl>
              <a:tblPr firstRow="1" firstCol="1" bandRow="1">
                <a:tableStyleId>{5C22544A-7EE6-4342-B048-85BDC9FD1C3A}</a:tableStyleId>
              </a:tblPr>
              <a:tblGrid>
                <a:gridCol w="7337526">
                  <a:extLst>
                    <a:ext uri="{9D8B030D-6E8A-4147-A177-3AD203B41FA5}">
                      <a16:colId xmlns:a16="http://schemas.microsoft.com/office/drawing/2014/main" val="1610566501"/>
                    </a:ext>
                  </a:extLst>
                </a:gridCol>
              </a:tblGrid>
              <a:tr h="359924">
                <a:tc>
                  <a:txBody>
                    <a:bodyPr/>
                    <a:lstStyle/>
                    <a:p>
                      <a:r>
                        <a:rPr lang="en-GB" sz="1600" dirty="0">
                          <a:effectLst/>
                        </a:rPr>
                        <a:t>3. Analysis.</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606749550"/>
                  </a:ext>
                </a:extLst>
              </a:tr>
              <a:tr h="2327624">
                <a:tc>
                  <a:txBody>
                    <a:bodyPr/>
                    <a:lstStyle/>
                    <a:p>
                      <a:pPr>
                        <a:spcAft>
                          <a:spcPts val="600"/>
                        </a:spcAft>
                      </a:pPr>
                      <a:r>
                        <a:rPr lang="en-GB" sz="700" dirty="0">
                          <a:effectLst/>
                        </a:rPr>
                        <a:t> </a:t>
                      </a:r>
                      <a:endParaRPr lang="en-GB" sz="1200" dirty="0">
                        <a:effectLst/>
                      </a:endParaRPr>
                    </a:p>
                    <a:p>
                      <a:pPr>
                        <a:spcAft>
                          <a:spcPts val="600"/>
                        </a:spcAft>
                      </a:pPr>
                      <a:r>
                        <a:rPr lang="en-GB" sz="1800" dirty="0">
                          <a:effectLst/>
                        </a:rPr>
                        <a:t>Explore in depth a chosen aspect of health and wellbeing in young children.  Note the context of the theme in relation to current evidence based research and government policies.  </a:t>
                      </a:r>
                      <a:endParaRPr lang="en-GB" sz="1200" dirty="0">
                        <a:effectLst/>
                      </a:endParaRPr>
                    </a:p>
                    <a:p>
                      <a:pPr>
                        <a:spcAft>
                          <a:spcPts val="600"/>
                        </a:spcAft>
                      </a:pPr>
                      <a:r>
                        <a:rPr lang="en-GB" sz="700" dirty="0">
                          <a:effectLst/>
                        </a:rPr>
                        <a:t> </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636989676"/>
                  </a:ext>
                </a:extLst>
              </a:tr>
            </a:tbl>
          </a:graphicData>
        </a:graphic>
      </p:graphicFrame>
      <p:sp>
        <p:nvSpPr>
          <p:cNvPr id="5" name="TextBox 4">
            <a:extLst>
              <a:ext uri="{FF2B5EF4-FFF2-40B4-BE49-F238E27FC236}">
                <a16:creationId xmlns:a16="http://schemas.microsoft.com/office/drawing/2014/main" id="{157F378F-F8E2-AB42-8A61-555AEF01243F}"/>
              </a:ext>
            </a:extLst>
          </p:cNvPr>
          <p:cNvSpPr txBox="1"/>
          <p:nvPr/>
        </p:nvSpPr>
        <p:spPr>
          <a:xfrm>
            <a:off x="4162760" y="4260238"/>
            <a:ext cx="1176925" cy="1323439"/>
          </a:xfrm>
          <a:prstGeom prst="rect">
            <a:avLst/>
          </a:prstGeom>
          <a:noFill/>
        </p:spPr>
        <p:txBody>
          <a:bodyPr wrap="none" rtlCol="0">
            <a:spAutoFit/>
          </a:bodyPr>
          <a:lstStyle/>
          <a:p>
            <a:r>
              <a:rPr lang="en-US" sz="8000" dirty="0"/>
              <a:t>30</a:t>
            </a:r>
          </a:p>
        </p:txBody>
      </p:sp>
    </p:spTree>
    <p:extLst>
      <p:ext uri="{BB962C8B-B14F-4D97-AF65-F5344CB8AC3E}">
        <p14:creationId xmlns:p14="http://schemas.microsoft.com/office/powerpoint/2010/main" val="365145014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8A7B535-CA96-D342-9987-A00DA7E17346}"/>
              </a:ext>
            </a:extLst>
          </p:cNvPr>
          <p:cNvSpPr>
            <a:spLocks noGrp="1"/>
          </p:cNvSpPr>
          <p:nvPr>
            <p:ph type="title"/>
          </p:nvPr>
        </p:nvSpPr>
        <p:spPr/>
        <p:txBody>
          <a:bodyPr/>
          <a:lstStyle/>
          <a:p>
            <a:r>
              <a:rPr lang="en-US" dirty="0"/>
              <a:t>Marking criteria/ </a:t>
            </a:r>
            <a:r>
              <a:rPr lang="en-US" dirty="0" err="1"/>
              <a:t>Meini</a:t>
            </a:r>
            <a:r>
              <a:rPr lang="en-US" dirty="0"/>
              <a:t> </a:t>
            </a:r>
            <a:r>
              <a:rPr lang="en-US" dirty="0" err="1"/>
              <a:t>Prawf</a:t>
            </a:r>
            <a:r>
              <a:rPr lang="en-US" dirty="0"/>
              <a:t> Marcio</a:t>
            </a:r>
          </a:p>
        </p:txBody>
      </p:sp>
      <p:graphicFrame>
        <p:nvGraphicFramePr>
          <p:cNvPr id="4" name="Content Placeholder 3">
            <a:extLst>
              <a:ext uri="{FF2B5EF4-FFF2-40B4-BE49-F238E27FC236}">
                <a16:creationId xmlns:a16="http://schemas.microsoft.com/office/drawing/2014/main" id="{78023F08-3FAE-2340-8313-649852425CB6}"/>
              </a:ext>
            </a:extLst>
          </p:cNvPr>
          <p:cNvGraphicFramePr>
            <a:graphicFrameLocks noGrp="1"/>
          </p:cNvGraphicFramePr>
          <p:nvPr>
            <p:ph idx="1"/>
            <p:extLst>
              <p:ext uri="{D42A27DB-BD31-4B8C-83A1-F6EECF244321}">
                <p14:modId xmlns:p14="http://schemas.microsoft.com/office/powerpoint/2010/main" val="1079835993"/>
              </p:ext>
            </p:extLst>
          </p:nvPr>
        </p:nvGraphicFramePr>
        <p:xfrm>
          <a:off x="3868738" y="1123837"/>
          <a:ext cx="7230522" cy="3253114"/>
        </p:xfrm>
        <a:graphic>
          <a:graphicData uri="http://schemas.openxmlformats.org/drawingml/2006/table">
            <a:tbl>
              <a:tblPr firstRow="1" firstCol="1" bandRow="1">
                <a:tableStyleId>{5C22544A-7EE6-4342-B048-85BDC9FD1C3A}</a:tableStyleId>
              </a:tblPr>
              <a:tblGrid>
                <a:gridCol w="7230522">
                  <a:extLst>
                    <a:ext uri="{9D8B030D-6E8A-4147-A177-3AD203B41FA5}">
                      <a16:colId xmlns:a16="http://schemas.microsoft.com/office/drawing/2014/main" val="546835606"/>
                    </a:ext>
                  </a:extLst>
                </a:gridCol>
              </a:tblGrid>
              <a:tr h="588231">
                <a:tc>
                  <a:txBody>
                    <a:bodyPr/>
                    <a:lstStyle/>
                    <a:p>
                      <a:r>
                        <a:rPr lang="en-GB" sz="1600" dirty="0">
                          <a:effectLst/>
                        </a:rPr>
                        <a:t>4. Knowledge and understanding of how concepts and theories are used and developed in practice.</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349412171"/>
                  </a:ext>
                </a:extLst>
              </a:tr>
              <a:tr h="2664883">
                <a:tc>
                  <a:txBody>
                    <a:bodyPr/>
                    <a:lstStyle/>
                    <a:p>
                      <a:pPr>
                        <a:spcAft>
                          <a:spcPts val="600"/>
                        </a:spcAft>
                      </a:pPr>
                      <a:r>
                        <a:rPr lang="en-GB" sz="1800" dirty="0">
                          <a:effectLst/>
                        </a:rPr>
                        <a:t>Develop the ideas and theories of health and wellbeing that are relevant to your chosen aspect of health and wellbeing.  How can early year’s professionals develop effective partnerships to improve health outcomes for young children? This includes partnerships with children, parents and multiagency working. </a:t>
                      </a:r>
                      <a:endParaRPr lang="en-GB" sz="1200" dirty="0">
                        <a:effectLst/>
                      </a:endParaRPr>
                    </a:p>
                    <a:p>
                      <a:pPr>
                        <a:spcAft>
                          <a:spcPts val="600"/>
                        </a:spcAft>
                      </a:pPr>
                      <a:r>
                        <a:rPr lang="en-GB" sz="700" dirty="0">
                          <a:effectLst/>
                        </a:rPr>
                        <a:t> </a:t>
                      </a:r>
                      <a:endParaRPr lang="en-GB" sz="1200" dirty="0">
                        <a:effectLst/>
                      </a:endParaRPr>
                    </a:p>
                    <a:p>
                      <a:pPr>
                        <a:spcAft>
                          <a:spcPts val="600"/>
                        </a:spcAft>
                      </a:pPr>
                      <a:r>
                        <a:rPr lang="en-GB" sz="700" dirty="0">
                          <a:effectLst/>
                        </a:rPr>
                        <a:t> </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2285235983"/>
                  </a:ext>
                </a:extLst>
              </a:tr>
            </a:tbl>
          </a:graphicData>
        </a:graphic>
      </p:graphicFrame>
      <p:sp>
        <p:nvSpPr>
          <p:cNvPr id="5" name="TextBox 4">
            <a:extLst>
              <a:ext uri="{FF2B5EF4-FFF2-40B4-BE49-F238E27FC236}">
                <a16:creationId xmlns:a16="http://schemas.microsoft.com/office/drawing/2014/main" id="{7432A573-AF30-A340-A88D-642EDE4EFE5C}"/>
              </a:ext>
            </a:extLst>
          </p:cNvPr>
          <p:cNvSpPr txBox="1"/>
          <p:nvPr/>
        </p:nvSpPr>
        <p:spPr>
          <a:xfrm>
            <a:off x="3868738" y="4410724"/>
            <a:ext cx="1216167" cy="1323439"/>
          </a:xfrm>
          <a:prstGeom prst="rect">
            <a:avLst/>
          </a:prstGeom>
          <a:noFill/>
        </p:spPr>
        <p:txBody>
          <a:bodyPr wrap="none" rtlCol="0">
            <a:spAutoFit/>
          </a:bodyPr>
          <a:lstStyle/>
          <a:p>
            <a:r>
              <a:rPr lang="en-US" sz="8000" dirty="0"/>
              <a:t>20</a:t>
            </a:r>
          </a:p>
        </p:txBody>
      </p:sp>
    </p:spTree>
    <p:extLst>
      <p:ext uri="{BB962C8B-B14F-4D97-AF65-F5344CB8AC3E}">
        <p14:creationId xmlns:p14="http://schemas.microsoft.com/office/powerpoint/2010/main" val="1744820494"/>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33E7AA-736A-A547-94C1-A4CB8096438D}"/>
              </a:ext>
            </a:extLst>
          </p:cNvPr>
          <p:cNvSpPr>
            <a:spLocks noGrp="1"/>
          </p:cNvSpPr>
          <p:nvPr>
            <p:ph type="title"/>
          </p:nvPr>
        </p:nvSpPr>
        <p:spPr/>
        <p:txBody>
          <a:bodyPr/>
          <a:lstStyle/>
          <a:p>
            <a:r>
              <a:rPr lang="en-US" dirty="0"/>
              <a:t>Marking criteria/</a:t>
            </a:r>
            <a:r>
              <a:rPr lang="en-US" dirty="0" err="1"/>
              <a:t>Meini</a:t>
            </a:r>
            <a:r>
              <a:rPr lang="en-US" dirty="0"/>
              <a:t> </a:t>
            </a:r>
            <a:r>
              <a:rPr lang="en-US" dirty="0" err="1"/>
              <a:t>Prawf</a:t>
            </a:r>
            <a:r>
              <a:rPr lang="en-US" dirty="0"/>
              <a:t> Marcio</a:t>
            </a:r>
          </a:p>
        </p:txBody>
      </p:sp>
      <p:graphicFrame>
        <p:nvGraphicFramePr>
          <p:cNvPr id="4" name="Content Placeholder 3">
            <a:extLst>
              <a:ext uri="{FF2B5EF4-FFF2-40B4-BE49-F238E27FC236}">
                <a16:creationId xmlns:a16="http://schemas.microsoft.com/office/drawing/2014/main" id="{A404D95E-6F9F-1240-819E-4C3FEFB8C1FE}"/>
              </a:ext>
            </a:extLst>
          </p:cNvPr>
          <p:cNvGraphicFramePr>
            <a:graphicFrameLocks noGrp="1"/>
          </p:cNvGraphicFramePr>
          <p:nvPr>
            <p:ph idx="1"/>
          </p:nvPr>
        </p:nvGraphicFramePr>
        <p:xfrm>
          <a:off x="3868738" y="2466022"/>
          <a:ext cx="7315200" cy="1916430"/>
        </p:xfrm>
        <a:graphic>
          <a:graphicData uri="http://schemas.openxmlformats.org/drawingml/2006/table">
            <a:tbl>
              <a:tblPr firstRow="1" firstCol="1" bandRow="1">
                <a:tableStyleId>{5C22544A-7EE6-4342-B048-85BDC9FD1C3A}</a:tableStyleId>
              </a:tblPr>
              <a:tblGrid>
                <a:gridCol w="7315200">
                  <a:extLst>
                    <a:ext uri="{9D8B030D-6E8A-4147-A177-3AD203B41FA5}">
                      <a16:colId xmlns:a16="http://schemas.microsoft.com/office/drawing/2014/main" val="2091063662"/>
                    </a:ext>
                  </a:extLst>
                </a:gridCol>
              </a:tblGrid>
              <a:tr h="285750">
                <a:tc>
                  <a:txBody>
                    <a:bodyPr/>
                    <a:lstStyle/>
                    <a:p>
                      <a:pPr>
                        <a:spcAft>
                          <a:spcPts val="600"/>
                        </a:spcAft>
                      </a:pPr>
                      <a:r>
                        <a:rPr lang="en-GB" sz="1600">
                          <a:effectLst/>
                        </a:rPr>
                        <a:t>5. Presentation skills</a:t>
                      </a:r>
                      <a:endParaRPr lang="en-GB" sz="120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888904802"/>
                  </a:ext>
                </a:extLst>
              </a:tr>
              <a:tr h="0">
                <a:tc>
                  <a:txBody>
                    <a:bodyPr/>
                    <a:lstStyle/>
                    <a:p>
                      <a:pPr>
                        <a:spcAft>
                          <a:spcPts val="600"/>
                        </a:spcAft>
                      </a:pPr>
                      <a:r>
                        <a:rPr lang="en-GB" sz="1800" dirty="0">
                          <a:effectLst/>
                        </a:rPr>
                        <a:t>Present a clear and effective teaching video.  Use resources effectively.  Clearly convey your ideas and meaning to develop the knowledge base of your target audience.  Your presentation should display evidence of Preparation, organisation and the development of a logical progression. </a:t>
                      </a:r>
                      <a:endParaRPr lang="en-GB" sz="1200" dirty="0">
                        <a:effectLst/>
                      </a:endParaRPr>
                    </a:p>
                    <a:p>
                      <a:pPr>
                        <a:spcAft>
                          <a:spcPts val="600"/>
                        </a:spcAft>
                      </a:pPr>
                      <a:r>
                        <a:rPr lang="en-GB" sz="1800" dirty="0">
                          <a:effectLst/>
                        </a:rPr>
                        <a:t> </a:t>
                      </a:r>
                      <a:endParaRPr lang="en-GB" sz="1200" dirty="0">
                        <a:effectLst/>
                      </a:endParaRPr>
                    </a:p>
                    <a:p>
                      <a:pPr>
                        <a:spcAft>
                          <a:spcPts val="600"/>
                        </a:spcAft>
                      </a:pPr>
                      <a:r>
                        <a:rPr lang="en-GB" sz="700" dirty="0">
                          <a:effectLst/>
                        </a:rPr>
                        <a:t> </a:t>
                      </a:r>
                      <a:endParaRPr lang="en-GB" sz="1200" dirty="0">
                        <a:effectLst/>
                        <a:latin typeface="Times New Roman" panose="02020603050405020304" pitchFamily="18" charset="0"/>
                        <a:ea typeface="Times New Roman" panose="02020603050405020304" pitchFamily="18" charset="0"/>
                      </a:endParaRPr>
                    </a:p>
                  </a:txBody>
                  <a:tcPr marL="68580" marR="68580" marT="0" marB="0"/>
                </a:tc>
                <a:extLst>
                  <a:ext uri="{0D108BD9-81ED-4DB2-BD59-A6C34878D82A}">
                    <a16:rowId xmlns:a16="http://schemas.microsoft.com/office/drawing/2014/main" val="3839431474"/>
                  </a:ext>
                </a:extLst>
              </a:tr>
            </a:tbl>
          </a:graphicData>
        </a:graphic>
      </p:graphicFrame>
      <p:sp>
        <p:nvSpPr>
          <p:cNvPr id="5" name="TextBox 4">
            <a:extLst>
              <a:ext uri="{FF2B5EF4-FFF2-40B4-BE49-F238E27FC236}">
                <a16:creationId xmlns:a16="http://schemas.microsoft.com/office/drawing/2014/main" id="{E7BA8988-CC51-784C-AD1D-82742DCA13EF}"/>
              </a:ext>
            </a:extLst>
          </p:cNvPr>
          <p:cNvSpPr txBox="1"/>
          <p:nvPr/>
        </p:nvSpPr>
        <p:spPr>
          <a:xfrm>
            <a:off x="4357086" y="4716557"/>
            <a:ext cx="1172116" cy="1323439"/>
          </a:xfrm>
          <a:prstGeom prst="rect">
            <a:avLst/>
          </a:prstGeom>
          <a:noFill/>
        </p:spPr>
        <p:txBody>
          <a:bodyPr wrap="none" rtlCol="0">
            <a:spAutoFit/>
          </a:bodyPr>
          <a:lstStyle/>
          <a:p>
            <a:r>
              <a:rPr lang="en-US" sz="8000" dirty="0"/>
              <a:t>10</a:t>
            </a:r>
            <a:endParaRPr lang="en-US" dirty="0"/>
          </a:p>
        </p:txBody>
      </p:sp>
      <p:sp>
        <p:nvSpPr>
          <p:cNvPr id="3" name="TextBox 2">
            <a:extLst>
              <a:ext uri="{FF2B5EF4-FFF2-40B4-BE49-F238E27FC236}">
                <a16:creationId xmlns:a16="http://schemas.microsoft.com/office/drawing/2014/main" id="{150A20EC-FDB0-9047-8B0C-0224851FF168}"/>
              </a:ext>
            </a:extLst>
          </p:cNvPr>
          <p:cNvSpPr txBox="1"/>
          <p:nvPr/>
        </p:nvSpPr>
        <p:spPr>
          <a:xfrm>
            <a:off x="3062177" y="6443330"/>
            <a:ext cx="4825039" cy="369332"/>
          </a:xfrm>
          <a:prstGeom prst="rect">
            <a:avLst/>
          </a:prstGeom>
          <a:noFill/>
        </p:spPr>
        <p:txBody>
          <a:bodyPr wrap="none" rtlCol="0">
            <a:spAutoFit/>
          </a:bodyPr>
          <a:lstStyle/>
          <a:p>
            <a:r>
              <a:rPr lang="en-US" dirty="0"/>
              <a:t>Professor Yong Zhao’s presentation slides - </a:t>
            </a:r>
            <a:r>
              <a:rPr lang="en-US" dirty="0">
                <a:hlinkClick r:id="rId2"/>
              </a:rPr>
              <a:t>HERE</a:t>
            </a:r>
            <a:endParaRPr lang="en-US" dirty="0"/>
          </a:p>
        </p:txBody>
      </p:sp>
    </p:spTree>
    <p:extLst>
      <p:ext uri="{BB962C8B-B14F-4D97-AF65-F5344CB8AC3E}">
        <p14:creationId xmlns:p14="http://schemas.microsoft.com/office/powerpoint/2010/main" val="39752647"/>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F661B71-3D9A-0D4D-ADDC-C91CC8D41856}"/>
              </a:ext>
            </a:extLst>
          </p:cNvPr>
          <p:cNvSpPr>
            <a:spLocks noGrp="1"/>
          </p:cNvSpPr>
          <p:nvPr>
            <p:ph type="title"/>
          </p:nvPr>
        </p:nvSpPr>
        <p:spPr/>
        <p:txBody>
          <a:bodyPr/>
          <a:lstStyle/>
          <a:p>
            <a:r>
              <a:rPr lang="en-US" dirty="0"/>
              <a:t>Lateness/</a:t>
            </a:r>
            <a:br>
              <a:rPr lang="en-US" dirty="0"/>
            </a:br>
            <a:r>
              <a:rPr lang="en-US" dirty="0" err="1"/>
              <a:t>Hwyrder</a:t>
            </a:r>
            <a:endParaRPr lang="en-US" dirty="0"/>
          </a:p>
        </p:txBody>
      </p:sp>
      <p:graphicFrame>
        <p:nvGraphicFramePr>
          <p:cNvPr id="4" name="Content Placeholder 3">
            <a:extLst>
              <a:ext uri="{FF2B5EF4-FFF2-40B4-BE49-F238E27FC236}">
                <a16:creationId xmlns:a16="http://schemas.microsoft.com/office/drawing/2014/main" id="{20CA9641-1C80-DA48-B46E-38C05E242E89}"/>
              </a:ext>
            </a:extLst>
          </p:cNvPr>
          <p:cNvGraphicFramePr>
            <a:graphicFrameLocks noGrp="1"/>
          </p:cNvGraphicFramePr>
          <p:nvPr>
            <p:ph idx="1"/>
            <p:extLst>
              <p:ext uri="{D42A27DB-BD31-4B8C-83A1-F6EECF244321}">
                <p14:modId xmlns:p14="http://schemas.microsoft.com/office/powerpoint/2010/main" val="809453047"/>
              </p:ext>
            </p:extLst>
          </p:nvPr>
        </p:nvGraphicFramePr>
        <p:xfrm>
          <a:off x="3595451" y="832788"/>
          <a:ext cx="8097195" cy="2299518"/>
        </p:xfrm>
        <a:graphic>
          <a:graphicData uri="http://schemas.openxmlformats.org/drawingml/2006/table">
            <a:tbl>
              <a:tblPr>
                <a:tableStyleId>{5C22544A-7EE6-4342-B048-85BDC9FD1C3A}</a:tableStyleId>
              </a:tblPr>
              <a:tblGrid>
                <a:gridCol w="6121112">
                  <a:extLst>
                    <a:ext uri="{9D8B030D-6E8A-4147-A177-3AD203B41FA5}">
                      <a16:colId xmlns:a16="http://schemas.microsoft.com/office/drawing/2014/main" val="4028678432"/>
                    </a:ext>
                  </a:extLst>
                </a:gridCol>
                <a:gridCol w="647251">
                  <a:extLst>
                    <a:ext uri="{9D8B030D-6E8A-4147-A177-3AD203B41FA5}">
                      <a16:colId xmlns:a16="http://schemas.microsoft.com/office/drawing/2014/main" val="2756612905"/>
                    </a:ext>
                  </a:extLst>
                </a:gridCol>
                <a:gridCol w="939726">
                  <a:extLst>
                    <a:ext uri="{9D8B030D-6E8A-4147-A177-3AD203B41FA5}">
                      <a16:colId xmlns:a16="http://schemas.microsoft.com/office/drawing/2014/main" val="2576613399"/>
                    </a:ext>
                  </a:extLst>
                </a:gridCol>
                <a:gridCol w="389106">
                  <a:extLst>
                    <a:ext uri="{9D8B030D-6E8A-4147-A177-3AD203B41FA5}">
                      <a16:colId xmlns:a16="http://schemas.microsoft.com/office/drawing/2014/main" val="2777954790"/>
                    </a:ext>
                  </a:extLst>
                </a:gridCol>
              </a:tblGrid>
              <a:tr h="859825">
                <a:tc rowSpan="3">
                  <a:txBody>
                    <a:bodyPr/>
                    <a:lstStyle/>
                    <a:p>
                      <a:pPr algn="l"/>
                      <a:r>
                        <a:rPr lang="en-GB" sz="3200" dirty="0">
                          <a:effectLst/>
                        </a:rPr>
                        <a:t>Assignment Mark (</a:t>
                      </a:r>
                      <a:r>
                        <a:rPr lang="en-GB" sz="1600" dirty="0">
                          <a:effectLst/>
                        </a:rPr>
                        <a:t>Assessment marks are subject to ratification at the Exam Board.  These comments and marks are to give feedback on module work and are for guidance only until they are confirmed. )</a:t>
                      </a:r>
                      <a:endParaRPr lang="en-GB" sz="3200" dirty="0">
                        <a:effectLst/>
                        <a:latin typeface="Times New Roman" panose="02020603050405020304" pitchFamily="18" charset="0"/>
                        <a:ea typeface="Times New Roman" panose="02020603050405020304" pitchFamily="18" charset="0"/>
                      </a:endParaRPr>
                    </a:p>
                  </a:txBody>
                  <a:tcPr marL="68580" marR="68580" marT="0" marB="0" anchor="ctr"/>
                </a:tc>
                <a:tc gridSpan="2">
                  <a:txBody>
                    <a:bodyPr/>
                    <a:lstStyle/>
                    <a:p>
                      <a:pPr algn="l"/>
                      <a:r>
                        <a:rPr lang="en-GB" sz="1200">
                          <a:effectLst/>
                        </a:rPr>
                        <a:t>Late Submission Penalties (tick if appropriate)</a:t>
                      </a:r>
                      <a:endParaRPr lang="en-GB" sz="2400">
                        <a:effectLst/>
                        <a:latin typeface="Times New Roman" panose="02020603050405020304" pitchFamily="18" charset="0"/>
                        <a:ea typeface="Times New Roman" panose="02020603050405020304" pitchFamily="18" charset="0"/>
                      </a:endParaRPr>
                    </a:p>
                  </a:txBody>
                  <a:tcPr marL="68580" marR="68580" marT="0" marB="0" anchor="b"/>
                </a:tc>
                <a:tc hMerge="1">
                  <a:txBody>
                    <a:bodyPr/>
                    <a:lstStyle/>
                    <a:p>
                      <a:endParaRPr lang="en-US"/>
                    </a:p>
                  </a:txBody>
                  <a:tcPr/>
                </a:tc>
                <a:tc rowSpan="3">
                  <a:txBody>
                    <a:bodyPr/>
                    <a:lstStyle/>
                    <a:p>
                      <a:pPr algn="r"/>
                      <a:r>
                        <a:rPr lang="en-GB" sz="1000">
                          <a:effectLst/>
                        </a:rPr>
                        <a:t>%</a:t>
                      </a:r>
                      <a:endParaRPr lang="en-GB" sz="1200">
                        <a:effectLst/>
                        <a:latin typeface="Times New Roman" panose="02020603050405020304" pitchFamily="18" charset="0"/>
                        <a:ea typeface="Times New Roman" panose="02020603050405020304" pitchFamily="18" charset="0"/>
                      </a:endParaRPr>
                    </a:p>
                  </a:txBody>
                  <a:tcPr marL="68580" marR="68580" marT="0" marB="0" anchor="ctr"/>
                </a:tc>
                <a:extLst>
                  <a:ext uri="{0D108BD9-81ED-4DB2-BD59-A6C34878D82A}">
                    <a16:rowId xmlns:a16="http://schemas.microsoft.com/office/drawing/2014/main" val="162553663"/>
                  </a:ext>
                </a:extLst>
              </a:tr>
              <a:tr h="690664">
                <a:tc vMerge="1">
                  <a:txBody>
                    <a:bodyPr/>
                    <a:lstStyle/>
                    <a:p>
                      <a:endParaRPr lang="en-US"/>
                    </a:p>
                  </a:txBody>
                  <a:tcPr/>
                </a:tc>
                <a:tc>
                  <a:txBody>
                    <a:bodyPr/>
                    <a:lstStyle/>
                    <a:p>
                      <a:pPr algn="l"/>
                      <a:r>
                        <a:rPr lang="en-GB" sz="1200" dirty="0">
                          <a:effectLst/>
                        </a:rPr>
                        <a:t>One week late</a:t>
                      </a:r>
                      <a:endParaRPr lang="en-GB" sz="2400" dirty="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r>
                        <a:rPr lang="en-GB" sz="1050">
                          <a:effectLst/>
                        </a:rPr>
                        <a:t>40% Max</a:t>
                      </a:r>
                      <a:endParaRPr lang="en-GB" sz="2400">
                        <a:effectLst/>
                        <a:latin typeface="Times New Roman" panose="02020603050405020304" pitchFamily="18" charset="0"/>
                        <a:ea typeface="Times New Roman" panose="02020603050405020304" pitchFamily="18" charset="0"/>
                      </a:endParaRPr>
                    </a:p>
                  </a:txBody>
                  <a:tcPr marL="68580" marR="68580" marT="0" marB="0" anchor="b"/>
                </a:tc>
                <a:tc vMerge="1">
                  <a:txBody>
                    <a:bodyPr/>
                    <a:lstStyle/>
                    <a:p>
                      <a:endParaRPr lang="en-US"/>
                    </a:p>
                  </a:txBody>
                  <a:tcPr/>
                </a:tc>
                <a:extLst>
                  <a:ext uri="{0D108BD9-81ED-4DB2-BD59-A6C34878D82A}">
                    <a16:rowId xmlns:a16="http://schemas.microsoft.com/office/drawing/2014/main" val="1113422922"/>
                  </a:ext>
                </a:extLst>
              </a:tr>
              <a:tr h="749029">
                <a:tc vMerge="1">
                  <a:txBody>
                    <a:bodyPr/>
                    <a:lstStyle/>
                    <a:p>
                      <a:endParaRPr lang="en-US"/>
                    </a:p>
                  </a:txBody>
                  <a:tcPr/>
                </a:tc>
                <a:tc>
                  <a:txBody>
                    <a:bodyPr/>
                    <a:lstStyle/>
                    <a:p>
                      <a:pPr algn="l"/>
                      <a:r>
                        <a:rPr lang="en-GB" sz="1200">
                          <a:effectLst/>
                        </a:rPr>
                        <a:t>Over 1 week late</a:t>
                      </a:r>
                      <a:endParaRPr lang="en-GB" sz="2400">
                        <a:effectLst/>
                        <a:latin typeface="Times New Roman" panose="02020603050405020304" pitchFamily="18" charset="0"/>
                        <a:ea typeface="Times New Roman" panose="02020603050405020304" pitchFamily="18" charset="0"/>
                      </a:endParaRPr>
                    </a:p>
                  </a:txBody>
                  <a:tcPr marL="68580" marR="68580" marT="0" marB="0" anchor="b"/>
                </a:tc>
                <a:tc>
                  <a:txBody>
                    <a:bodyPr/>
                    <a:lstStyle/>
                    <a:p>
                      <a:pPr algn="ctr"/>
                      <a:r>
                        <a:rPr lang="en-GB" sz="1050" dirty="0">
                          <a:effectLst/>
                        </a:rPr>
                        <a:t>0%</a:t>
                      </a:r>
                      <a:endParaRPr lang="en-GB" sz="2400" dirty="0">
                        <a:effectLst/>
                        <a:latin typeface="Times New Roman" panose="02020603050405020304" pitchFamily="18" charset="0"/>
                        <a:ea typeface="Times New Roman" panose="02020603050405020304" pitchFamily="18" charset="0"/>
                      </a:endParaRPr>
                    </a:p>
                  </a:txBody>
                  <a:tcPr marL="68580" marR="68580" marT="0" marB="0" anchor="b"/>
                </a:tc>
                <a:tc vMerge="1">
                  <a:txBody>
                    <a:bodyPr/>
                    <a:lstStyle/>
                    <a:p>
                      <a:endParaRPr lang="en-US"/>
                    </a:p>
                  </a:txBody>
                  <a:tcPr/>
                </a:tc>
                <a:extLst>
                  <a:ext uri="{0D108BD9-81ED-4DB2-BD59-A6C34878D82A}">
                    <a16:rowId xmlns:a16="http://schemas.microsoft.com/office/drawing/2014/main" val="3512330833"/>
                  </a:ext>
                </a:extLst>
              </a:tr>
            </a:tbl>
          </a:graphicData>
        </a:graphic>
      </p:graphicFrame>
      <p:sp>
        <p:nvSpPr>
          <p:cNvPr id="5" name="Rectangle 1">
            <a:extLst>
              <a:ext uri="{FF2B5EF4-FFF2-40B4-BE49-F238E27FC236}">
                <a16:creationId xmlns:a16="http://schemas.microsoft.com/office/drawing/2014/main" id="{1E52EDDD-E6AE-0348-BEDD-F58477818FEB}"/>
              </a:ext>
            </a:extLst>
          </p:cNvPr>
          <p:cNvSpPr>
            <a:spLocks noChangeArrowheads="1"/>
          </p:cNvSpPr>
          <p:nvPr/>
        </p:nvSpPr>
        <p:spPr bwMode="auto">
          <a:xfrm>
            <a:off x="0" y="0"/>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US"/>
          </a:p>
        </p:txBody>
      </p:sp>
    </p:spTree>
    <p:extLst>
      <p:ext uri="{BB962C8B-B14F-4D97-AF65-F5344CB8AC3E}">
        <p14:creationId xmlns:p14="http://schemas.microsoft.com/office/powerpoint/2010/main" val="4131280837"/>
      </p:ext>
    </p:extLst>
  </p:cSld>
  <p:clrMapOvr>
    <a:masterClrMapping/>
  </p:clrMapOvr>
</p:sld>
</file>

<file path=ppt/theme/theme1.xml><?xml version="1.0" encoding="utf-8"?>
<a:theme xmlns:a="http://schemas.openxmlformats.org/drawingml/2006/main" name="Frame">
  <a:themeElements>
    <a:clrScheme name="Frame">
      <a:dk1>
        <a:srgbClr val="000000"/>
      </a:dk1>
      <a:lt1>
        <a:srgbClr val="FFFFFF"/>
      </a:lt1>
      <a:dk2>
        <a:srgbClr val="545454"/>
      </a:dk2>
      <a:lt2>
        <a:srgbClr val="BFBFBF"/>
      </a:lt2>
      <a:accent1>
        <a:srgbClr val="40BAD2"/>
      </a:accent1>
      <a:accent2>
        <a:srgbClr val="FAB900"/>
      </a:accent2>
      <a:accent3>
        <a:srgbClr val="90BB23"/>
      </a:accent3>
      <a:accent4>
        <a:srgbClr val="EE7008"/>
      </a:accent4>
      <a:accent5>
        <a:srgbClr val="1AB39F"/>
      </a:accent5>
      <a:accent6>
        <a:srgbClr val="D5393D"/>
      </a:accent6>
      <a:hlink>
        <a:srgbClr val="90BB23"/>
      </a:hlink>
      <a:folHlink>
        <a:srgbClr val="EE7008"/>
      </a:folHlink>
    </a:clrScheme>
    <a:fontScheme name="Frame">
      <a:maj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orbel" panose="020B0503020204020204"/>
        <a:ea typeface=""/>
        <a:cs typeface=""/>
        <a:font script="Jpan" typeface="ＭＳ ゴシック"/>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Frame">
      <a:fillStyleLst>
        <a:solidFill>
          <a:schemeClr val="phClr"/>
        </a:solidFill>
        <a:solidFill>
          <a:schemeClr val="phClr">
            <a:tint val="65000"/>
          </a:schemeClr>
        </a:solidFill>
        <a:solidFill>
          <a:schemeClr val="phClr">
            <a:shade val="80000"/>
            <a:satMod val="150000"/>
          </a:schemeClr>
        </a:solidFill>
      </a:fillStyleLst>
      <a:lnStyleLst>
        <a:ln w="9525" cap="flat" cmpd="sng" algn="ctr">
          <a:solidFill>
            <a:schemeClr val="phClr"/>
          </a:solidFill>
          <a:prstDash val="solid"/>
        </a:ln>
        <a:ln w="10795" cap="flat" cmpd="sng" algn="ctr">
          <a:solidFill>
            <a:schemeClr val="phClr"/>
          </a:solidFill>
          <a:prstDash val="solid"/>
        </a:ln>
        <a:ln w="17145" cap="flat" cmpd="sng" algn="ctr">
          <a:solidFill>
            <a:schemeClr val="phClr">
              <a:shade val="95000"/>
              <a:alpha val="50000"/>
              <a:satMod val="150000"/>
            </a:schemeClr>
          </a:solidFill>
          <a:prstDash val="solid"/>
        </a:ln>
      </a:lnStyleLst>
      <a:effectStyleLst>
        <a:effectStyle>
          <a:effectLst/>
        </a:effectStyle>
        <a:effectStyle>
          <a:effectLst/>
        </a:effectStyle>
        <a:effectStyle>
          <a:effectLst>
            <a:outerShdw blurRad="44450" dist="13970" dir="5400000" algn="ctr" rotWithShape="0">
              <a:srgbClr val="000000">
                <a:alpha val="45000"/>
              </a:srgbClr>
            </a:outerShdw>
          </a:effectLst>
          <a:scene3d>
            <a:camera prst="orthographicFront">
              <a:rot lat="0" lon="0" rev="0"/>
            </a:camera>
            <a:lightRig rig="twoPt" dir="tl"/>
          </a:scene3d>
          <a:sp3d prstMaterial="flat">
            <a:bevelT w="12700" h="25400" prst="coolSlant"/>
          </a:sp3d>
        </a:effectStyle>
      </a:effectStyleLst>
      <a:bgFillStyleLst>
        <a:solidFill>
          <a:schemeClr val="phClr"/>
        </a:solidFill>
        <a:solidFill>
          <a:schemeClr val="phClr">
            <a:tint val="95000"/>
            <a:satMod val="170000"/>
          </a:schemeClr>
        </a:solidFill>
        <a:gradFill rotWithShape="1">
          <a:gsLst>
            <a:gs pos="0">
              <a:schemeClr val="phClr">
                <a:tint val="93000"/>
                <a:shade val="98000"/>
                <a:satMod val="120000"/>
                <a:lumMod val="102000"/>
              </a:schemeClr>
            </a:gs>
            <a:gs pos="48000">
              <a:schemeClr val="phClr">
                <a:tint val="98000"/>
                <a:shade val="90000"/>
                <a:satMod val="110000"/>
                <a:lumMod val="103000"/>
              </a:schemeClr>
            </a:gs>
            <a:gs pos="100000">
              <a:schemeClr val="phClr">
                <a:tint val="98000"/>
                <a:shade val="80000"/>
                <a:satMod val="100000"/>
              </a:schemeClr>
            </a:gs>
          </a:gsLst>
          <a:lin ang="5400000" scaled="0"/>
        </a:gradFill>
      </a:bgFillStyleLst>
    </a:fmtScheme>
  </a:themeElements>
  <a:objectDefaults/>
  <a:extraClrSchemeLst/>
  <a:extLst>
    <a:ext uri="{05A4C25C-085E-4340-85A3-A5531E510DB2}">
      <thm15:themeFamily xmlns:thm15="http://schemas.microsoft.com/office/thememl/2012/main" name="Frame" id="{F226E7A2-7162-461C-9490-D27D9DC04E43}" vid="{629A0216-3BBD-45C0-B63F-2683BEA18F60}"/>
    </a:ext>
  </a:extLst>
</a:theme>
</file>

<file path=docProps/app.xml><?xml version="1.0" encoding="utf-8"?>
<Properties xmlns="http://schemas.openxmlformats.org/officeDocument/2006/extended-properties" xmlns:vt="http://schemas.openxmlformats.org/officeDocument/2006/docPropsVTypes">
  <Template>Frame</Template>
  <TotalTime>29</TotalTime>
  <Words>569</Words>
  <Application>Microsoft Macintosh PowerPoint</Application>
  <PresentationFormat>Widescreen</PresentationFormat>
  <Paragraphs>59</Paragraphs>
  <Slides>10</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10</vt:i4>
      </vt:variant>
    </vt:vector>
  </HeadingPairs>
  <TitlesOfParts>
    <vt:vector size="14" baseType="lpstr">
      <vt:lpstr>Corbel</vt:lpstr>
      <vt:lpstr>Times New Roman</vt:lpstr>
      <vt:lpstr>Wingdings 2</vt:lpstr>
      <vt:lpstr>Frame</vt:lpstr>
      <vt:lpstr>Assignment/Aseiniad</vt:lpstr>
      <vt:lpstr>Task/Tasg </vt:lpstr>
      <vt:lpstr>Individual Presentation</vt:lpstr>
      <vt:lpstr>PowerPoint Presentation</vt:lpstr>
      <vt:lpstr>Marking criteria/ Meini Prawf Marcio</vt:lpstr>
      <vt:lpstr>Marking criteria/ Meini Prawf Marcio</vt:lpstr>
      <vt:lpstr>Marking criteria/ Meini Prawf Marcio</vt:lpstr>
      <vt:lpstr>Marking criteria/ Meini Prawf Marcio</vt:lpstr>
      <vt:lpstr>Marking criteria/Meini Prawf Marcio</vt:lpstr>
      <vt:lpstr>Lateness/ Hwyrder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Assignment</dc:title>
  <dc:creator>Microsoft Office User</dc:creator>
  <cp:lastModifiedBy>Microsoft Office User</cp:lastModifiedBy>
  <cp:revision>2</cp:revision>
  <dcterms:created xsi:type="dcterms:W3CDTF">2022-05-09T13:11:33Z</dcterms:created>
  <dcterms:modified xsi:type="dcterms:W3CDTF">2022-05-13T08:26:44Z</dcterms:modified>
</cp:coreProperties>
</file>