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4"/>
  </p:sldMasterIdLst>
  <p:sldIdLst>
    <p:sldId id="256" r:id="rId5"/>
    <p:sldId id="257" r:id="rId6"/>
    <p:sldId id="259" r:id="rId7"/>
    <p:sldId id="258" r:id="rId8"/>
    <p:sldId id="260" r:id="rId9"/>
    <p:sldId id="261" r:id="rId10"/>
    <p:sldId id="262"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9790B5-01C3-492D-BC6B-0A64C01AB65C}" v="3" dt="2020-01-07T21:18:40.303"/>
    <p1510:client id="{31951292-46F1-2EBA-8785-9A882AC40F92}" v="930" dt="2020-01-07T21:16:09.782"/>
    <p1510:client id="{5928F060-7A11-9BDB-32C7-EDCB2E6671A3}" v="57" dt="2020-01-07T17:09:46.722"/>
    <p1510:client id="{AAC9734A-A091-3A22-99E4-F585BEB9EA11}" v="183" dt="2020-01-06T16:14:22.933"/>
    <p1510:client id="{D09D1402-E350-8460-556E-EEA42A00245F}" v="850" dt="2020-01-07T15:10:49.252"/>
    <p1510:client id="{E643BC51-F654-B06A-EE04-4E46B707CFAD}" v="892" dt="2020-01-07T16:13:03.4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0" d="100"/>
          <a:sy n="50" d="100"/>
        </p:scale>
        <p:origin x="931"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1/7/2020</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6420452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1/7/2020</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676060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1/7/2020</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807992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1/7/2020</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942685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1/7/2020</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8153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1/7/2020</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51729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1/7/2020</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44121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1/7/2020</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3693114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1/7/2020</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955519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1/7/2020</a:t>
            </a:fld>
            <a:endParaRPr lang="en-US"/>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02728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1/7/2020</a:t>
            </a:fld>
            <a:endParaRPr lang="en-US"/>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7422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1/7/2020</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7590065"/>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9" r:id="rId5"/>
    <p:sldLayoutId id="2147483723" r:id="rId6"/>
    <p:sldLayoutId id="2147483724" r:id="rId7"/>
    <p:sldLayoutId id="2147483725" r:id="rId8"/>
    <p:sldLayoutId id="2147483728" r:id="rId9"/>
    <p:sldLayoutId id="2147483726" r:id="rId10"/>
    <p:sldLayoutId id="2147483727" r:id="rId11"/>
  </p:sldLayoutIdLst>
  <p:hf sldNum="0" hdr="0" ftr="0" dt="0"/>
  <p:txStyles>
    <p:titleStyle>
      <a:lvl1pPr algn="l" defTabSz="914400" rtl="0" eaLnBrk="1" latinLnBrk="0" hangingPunct="1">
        <a:lnSpc>
          <a:spcPct val="90000"/>
        </a:lnSpc>
        <a:spcBef>
          <a:spcPct val="0"/>
        </a:spcBef>
        <a:buNone/>
        <a:defRPr sz="55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6.jpe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jpeg"/><Relationship Id="rId4" Type="http://schemas.openxmlformats.org/officeDocument/2006/relationships/image" Target="../media/image4.png"/><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doi-org.ezproxy.uwtsd.ac.uk/10.1007/s10964-018-0953-z"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84814" y="640080"/>
            <a:ext cx="3659246" cy="2850319"/>
          </a:xfrm>
        </p:spPr>
        <p:txBody>
          <a:bodyPr>
            <a:normAutofit/>
          </a:bodyPr>
          <a:lstStyle/>
          <a:p>
            <a:r>
              <a:rPr lang="en-GB" sz="5400">
                <a:solidFill>
                  <a:srgbClr val="FFFFFF"/>
                </a:solidFill>
                <a:cs typeface="Calibri Light"/>
              </a:rPr>
              <a:t>Social Media and a Sense of Self</a:t>
            </a:r>
            <a:endParaRPr lang="en-GB" sz="5400">
              <a:solidFill>
                <a:srgbClr val="FFFFFF"/>
              </a:solidFill>
            </a:endParaRPr>
          </a:p>
        </p:txBody>
      </p:sp>
      <p:sp>
        <p:nvSpPr>
          <p:cNvPr id="3" name="Subtitle 2"/>
          <p:cNvSpPr>
            <a:spLocks noGrp="1"/>
          </p:cNvSpPr>
          <p:nvPr>
            <p:ph type="subTitle" idx="1"/>
          </p:nvPr>
        </p:nvSpPr>
        <p:spPr>
          <a:xfrm>
            <a:off x="484814" y="3812134"/>
            <a:ext cx="3659246" cy="2349823"/>
          </a:xfrm>
        </p:spPr>
        <p:txBody>
          <a:bodyPr vert="horz" lIns="91440" tIns="45720" rIns="91440" bIns="45720" rtlCol="0">
            <a:normAutofit/>
          </a:bodyPr>
          <a:lstStyle/>
          <a:p>
            <a:endParaRPr lang="en-GB" sz="1800">
              <a:solidFill>
                <a:srgbClr val="FFFFFF"/>
              </a:solidFill>
              <a:cs typeface="Calibri"/>
            </a:endParaRPr>
          </a:p>
          <a:p>
            <a:r>
              <a:rPr lang="en-GB" sz="1800">
                <a:solidFill>
                  <a:srgbClr val="FFFFFF"/>
                </a:solidFill>
                <a:cs typeface="Calibri"/>
              </a:rPr>
              <a:t>Is the sense of 'self' more unstable than ever?</a:t>
            </a:r>
          </a:p>
        </p:txBody>
      </p:sp>
      <p:cxnSp>
        <p:nvCxnSpPr>
          <p:cNvPr id="11" name="Straight Connector 10">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B012B00-4981-45E9-A8B3-DCDA75EA4FC9}"/>
              </a:ext>
            </a:extLst>
          </p:cNvPr>
          <p:cNvPicPr>
            <a:picLocks noChangeAspect="1"/>
          </p:cNvPicPr>
          <p:nvPr/>
        </p:nvPicPr>
        <p:blipFill rotWithShape="1">
          <a:blip r:embed="rId2"/>
          <a:srcRect l="11661" r="15171" b="7"/>
          <a:stretch/>
        </p:blipFill>
        <p:spPr>
          <a:xfrm>
            <a:off x="4635095" y="10"/>
            <a:ext cx="7556889" cy="6857990"/>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78D7B4-EBCE-41C2-9E36-DF1602469F2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3" name="TextBox 2">
            <a:extLst>
              <a:ext uri="{FF2B5EF4-FFF2-40B4-BE49-F238E27FC236}">
                <a16:creationId xmlns:a16="http://schemas.microsoft.com/office/drawing/2014/main" id="{0BDE8C19-E17B-4A6E-9988-BCF05B9035A6}"/>
              </a:ext>
            </a:extLst>
          </p:cNvPr>
          <p:cNvSpPr txBox="1"/>
          <p:nvPr/>
        </p:nvSpPr>
        <p:spPr>
          <a:xfrm>
            <a:off x="65131" y="77229"/>
            <a:ext cx="1204680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t>Some important theories on 'Self'</a:t>
            </a:r>
            <a:endParaRPr lang="en-US" sz="3600"/>
          </a:p>
        </p:txBody>
      </p:sp>
      <p:sp>
        <p:nvSpPr>
          <p:cNvPr id="4" name="Speech Bubble: Rectangle with Corners Rounded 3">
            <a:extLst>
              <a:ext uri="{FF2B5EF4-FFF2-40B4-BE49-F238E27FC236}">
                <a16:creationId xmlns:a16="http://schemas.microsoft.com/office/drawing/2014/main" id="{910DD821-1A52-4A69-BB74-38D173879E0C}"/>
              </a:ext>
            </a:extLst>
          </p:cNvPr>
          <p:cNvSpPr/>
          <p:nvPr/>
        </p:nvSpPr>
        <p:spPr>
          <a:xfrm>
            <a:off x="8362950" y="3427476"/>
            <a:ext cx="3390900" cy="2524125"/>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Identities are socially based and are part of the self concept</a:t>
            </a:r>
          </a:p>
          <a:p>
            <a:pPr algn="ctr"/>
            <a:r>
              <a:rPr lang="en-GB"/>
              <a:t>(Owens, 2006)</a:t>
            </a:r>
          </a:p>
        </p:txBody>
      </p:sp>
      <p:sp>
        <p:nvSpPr>
          <p:cNvPr id="5" name="Speech Bubble: Rectangle with Corners Rounded 4">
            <a:extLst>
              <a:ext uri="{FF2B5EF4-FFF2-40B4-BE49-F238E27FC236}">
                <a16:creationId xmlns:a16="http://schemas.microsoft.com/office/drawing/2014/main" id="{DB1E4787-365C-4EB2-BC4B-0733873145D9}"/>
              </a:ext>
            </a:extLst>
          </p:cNvPr>
          <p:cNvSpPr/>
          <p:nvPr/>
        </p:nvSpPr>
        <p:spPr>
          <a:xfrm>
            <a:off x="180974" y="722376"/>
            <a:ext cx="3390900" cy="2524125"/>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a:p>
            <a:pPr algn="ctr"/>
            <a:r>
              <a:rPr lang="en-GB" u="sng">
                <a:ea typeface="+mn-lt"/>
                <a:cs typeface="+mn-lt"/>
              </a:rPr>
              <a:t>Symbolic Interactionism</a:t>
            </a:r>
            <a:endParaRPr lang="en-GB" u="sng"/>
          </a:p>
          <a:p>
            <a:pPr algn="ctr"/>
            <a:endParaRPr lang="en-GB"/>
          </a:p>
          <a:p>
            <a:pPr algn="ctr"/>
            <a:r>
              <a:rPr lang="en-GB">
                <a:ea typeface="+mn-lt"/>
                <a:cs typeface="+mn-lt"/>
              </a:rPr>
              <a:t>Role Taking</a:t>
            </a:r>
            <a:endParaRPr lang="en-GB"/>
          </a:p>
          <a:p>
            <a:pPr algn="ctr"/>
            <a:endParaRPr lang="en-GB"/>
          </a:p>
          <a:p>
            <a:pPr algn="ctr"/>
            <a:r>
              <a:rPr lang="en-GB"/>
              <a:t>(Mead,1934)</a:t>
            </a:r>
          </a:p>
          <a:p>
            <a:pPr algn="ctr"/>
            <a:endParaRPr lang="en-GB"/>
          </a:p>
          <a:p>
            <a:pPr algn="ctr"/>
            <a:endParaRPr lang="en-GB"/>
          </a:p>
        </p:txBody>
      </p:sp>
      <p:sp>
        <p:nvSpPr>
          <p:cNvPr id="6" name="Speech Bubble: Rectangle with Corners Rounded 5">
            <a:extLst>
              <a:ext uri="{FF2B5EF4-FFF2-40B4-BE49-F238E27FC236}">
                <a16:creationId xmlns:a16="http://schemas.microsoft.com/office/drawing/2014/main" id="{FFB14736-5B2B-4491-975D-67F27D21CBB8}"/>
              </a:ext>
            </a:extLst>
          </p:cNvPr>
          <p:cNvSpPr/>
          <p:nvPr/>
        </p:nvSpPr>
        <p:spPr>
          <a:xfrm>
            <a:off x="6086474" y="817626"/>
            <a:ext cx="3390900" cy="2524125"/>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0" i="0" u="sng" strike="noStrike">
                <a:solidFill>
                  <a:srgbClr val="FFFFFF"/>
                </a:solidFill>
                <a:latin typeface="Arial Nova Light"/>
                <a:ea typeface="&amp;quot"/>
                <a:cs typeface="&amp;quot"/>
              </a:rPr>
              <a:t>Generalised Other</a:t>
            </a:r>
            <a:r>
              <a:rPr lang="en-GB" b="0" i="0" u="none" strike="noStrike">
                <a:solidFill>
                  <a:srgbClr val="FFFFFF"/>
                </a:solidFill>
                <a:latin typeface="Arial Nova Light"/>
                <a:ea typeface="&amp;quot"/>
                <a:cs typeface="&amp;quot"/>
              </a:rPr>
              <a:t> </a:t>
            </a:r>
            <a:r>
              <a:rPr lang="en-GB" b="0" i="0" u="none" strike="noStrike">
                <a:latin typeface="Arial Nova Light"/>
                <a:ea typeface="&amp;quot"/>
                <a:cs typeface="&amp;quot"/>
              </a:rPr>
              <a:t>​</a:t>
            </a:r>
          </a:p>
          <a:p>
            <a:pPr algn="ctr"/>
            <a:r>
              <a:rPr lang="en-GB"/>
              <a:t>'The generalised other is an understanding of broader societal values and norms, as well as the recognition that one is an individual member of a larger group.' (Corsaro,1985)</a:t>
            </a:r>
          </a:p>
        </p:txBody>
      </p:sp>
      <p:sp>
        <p:nvSpPr>
          <p:cNvPr id="7" name="Speech Bubble: Rectangle with Corners Rounded 6">
            <a:extLst>
              <a:ext uri="{FF2B5EF4-FFF2-40B4-BE49-F238E27FC236}">
                <a16:creationId xmlns:a16="http://schemas.microsoft.com/office/drawing/2014/main" id="{581EC582-E33A-41D7-A116-C11A46901D8D}"/>
              </a:ext>
            </a:extLst>
          </p:cNvPr>
          <p:cNvSpPr/>
          <p:nvPr/>
        </p:nvSpPr>
        <p:spPr>
          <a:xfrm>
            <a:off x="1762124" y="3427476"/>
            <a:ext cx="3390900" cy="2524125"/>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a:t>Looking Glass Self</a:t>
            </a:r>
          </a:p>
          <a:p>
            <a:pPr algn="ctr"/>
            <a:endParaRPr lang="en-GB" u="sng"/>
          </a:p>
          <a:p>
            <a:pPr algn="ctr"/>
            <a:r>
              <a:rPr lang="en-GB"/>
              <a:t>How we imagine others view us, our imagined judgements on us by others, our reactions (emotions) generated by the perceived judgement.</a:t>
            </a:r>
            <a:endParaRPr lang="en-GB" u="sng"/>
          </a:p>
          <a:p>
            <a:pPr algn="ctr"/>
            <a:r>
              <a:rPr lang="en-GB"/>
              <a:t>(Cooley, 1902)</a:t>
            </a:r>
          </a:p>
          <a:p>
            <a:pPr algn="ctr"/>
            <a:endParaRPr lang="en-GB" u="sng"/>
          </a:p>
        </p:txBody>
      </p:sp>
    </p:spTree>
    <p:extLst>
      <p:ext uri="{BB962C8B-B14F-4D97-AF65-F5344CB8AC3E}">
        <p14:creationId xmlns:p14="http://schemas.microsoft.com/office/powerpoint/2010/main" val="3444066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14EE9-F21C-49C8-91FF-04ECC94A2127}"/>
              </a:ext>
            </a:extLst>
          </p:cNvPr>
          <p:cNvSpPr>
            <a:spLocks noGrp="1"/>
          </p:cNvSpPr>
          <p:nvPr>
            <p:ph type="title"/>
          </p:nvPr>
        </p:nvSpPr>
        <p:spPr/>
        <p:txBody>
          <a:bodyPr/>
          <a:lstStyle/>
          <a:p>
            <a:r>
              <a:rPr lang="en-GB"/>
              <a:t>Popular Social Media Platforms</a:t>
            </a:r>
          </a:p>
        </p:txBody>
      </p:sp>
      <p:pic>
        <p:nvPicPr>
          <p:cNvPr id="3" name="Picture 3" descr="A picture containing drawing&#10;&#10;Description generated with very high confidence">
            <a:extLst>
              <a:ext uri="{FF2B5EF4-FFF2-40B4-BE49-F238E27FC236}">
                <a16:creationId xmlns:a16="http://schemas.microsoft.com/office/drawing/2014/main" id="{6D4F4E72-E9B9-440A-81E0-2C40429B952B}"/>
              </a:ext>
            </a:extLst>
          </p:cNvPr>
          <p:cNvPicPr>
            <a:picLocks noChangeAspect="1"/>
          </p:cNvPicPr>
          <p:nvPr/>
        </p:nvPicPr>
        <p:blipFill>
          <a:blip r:embed="rId2"/>
          <a:stretch>
            <a:fillRect/>
          </a:stretch>
        </p:blipFill>
        <p:spPr>
          <a:xfrm>
            <a:off x="6701005" y="2388148"/>
            <a:ext cx="2157046" cy="1639077"/>
          </a:xfrm>
          <a:prstGeom prst="rect">
            <a:avLst/>
          </a:prstGeom>
        </p:spPr>
      </p:pic>
      <p:pic>
        <p:nvPicPr>
          <p:cNvPr id="5" name="Picture 5" descr="A picture containing drawing&#10;&#10;Description generated with very high confidence">
            <a:extLst>
              <a:ext uri="{FF2B5EF4-FFF2-40B4-BE49-F238E27FC236}">
                <a16:creationId xmlns:a16="http://schemas.microsoft.com/office/drawing/2014/main" id="{1C70064D-F511-4440-AFF0-6858E0921023}"/>
              </a:ext>
            </a:extLst>
          </p:cNvPr>
          <p:cNvPicPr>
            <a:picLocks noChangeAspect="1"/>
          </p:cNvPicPr>
          <p:nvPr/>
        </p:nvPicPr>
        <p:blipFill>
          <a:blip r:embed="rId3"/>
          <a:stretch>
            <a:fillRect/>
          </a:stretch>
        </p:blipFill>
        <p:spPr>
          <a:xfrm>
            <a:off x="5526954" y="4441144"/>
            <a:ext cx="1547447" cy="1547447"/>
          </a:xfrm>
          <a:prstGeom prst="rect">
            <a:avLst/>
          </a:prstGeom>
        </p:spPr>
      </p:pic>
      <p:pic>
        <p:nvPicPr>
          <p:cNvPr id="7" name="Picture 7" descr="A close up of a logo&#10;&#10;Description generated with high confidence">
            <a:extLst>
              <a:ext uri="{FF2B5EF4-FFF2-40B4-BE49-F238E27FC236}">
                <a16:creationId xmlns:a16="http://schemas.microsoft.com/office/drawing/2014/main" id="{41C64C6D-75B8-4810-8D81-DCD3D80892BA}"/>
              </a:ext>
            </a:extLst>
          </p:cNvPr>
          <p:cNvPicPr>
            <a:picLocks noChangeAspect="1"/>
          </p:cNvPicPr>
          <p:nvPr/>
        </p:nvPicPr>
        <p:blipFill>
          <a:blip r:embed="rId4"/>
          <a:stretch>
            <a:fillRect/>
          </a:stretch>
        </p:blipFill>
        <p:spPr>
          <a:xfrm>
            <a:off x="3050534" y="4441145"/>
            <a:ext cx="1606062" cy="1629508"/>
          </a:xfrm>
          <a:prstGeom prst="rect">
            <a:avLst/>
          </a:prstGeom>
        </p:spPr>
      </p:pic>
      <p:pic>
        <p:nvPicPr>
          <p:cNvPr id="9" name="Picture 9" descr="A close up of a sign&#10;&#10;Description generated with very high confidence">
            <a:extLst>
              <a:ext uri="{FF2B5EF4-FFF2-40B4-BE49-F238E27FC236}">
                <a16:creationId xmlns:a16="http://schemas.microsoft.com/office/drawing/2014/main" id="{A03C7BE7-7F93-4A9E-A4B8-E4C849900D8E}"/>
              </a:ext>
            </a:extLst>
          </p:cNvPr>
          <p:cNvPicPr>
            <a:picLocks noChangeAspect="1"/>
          </p:cNvPicPr>
          <p:nvPr/>
        </p:nvPicPr>
        <p:blipFill>
          <a:blip r:embed="rId5"/>
          <a:stretch>
            <a:fillRect/>
          </a:stretch>
        </p:blipFill>
        <p:spPr>
          <a:xfrm>
            <a:off x="2236731" y="2337328"/>
            <a:ext cx="1617785" cy="1641231"/>
          </a:xfrm>
          <a:prstGeom prst="rect">
            <a:avLst/>
          </a:prstGeom>
        </p:spPr>
      </p:pic>
      <p:pic>
        <p:nvPicPr>
          <p:cNvPr id="11" name="Picture 11" descr="A close up of a logo&#10;&#10;Description generated with high confidence">
            <a:extLst>
              <a:ext uri="{FF2B5EF4-FFF2-40B4-BE49-F238E27FC236}">
                <a16:creationId xmlns:a16="http://schemas.microsoft.com/office/drawing/2014/main" id="{EA231EAC-DA5F-436C-9606-1F9B66E0B9B9}"/>
              </a:ext>
            </a:extLst>
          </p:cNvPr>
          <p:cNvPicPr>
            <a:picLocks noChangeAspect="1"/>
          </p:cNvPicPr>
          <p:nvPr/>
        </p:nvPicPr>
        <p:blipFill>
          <a:blip r:embed="rId6"/>
          <a:stretch>
            <a:fillRect/>
          </a:stretch>
        </p:blipFill>
        <p:spPr>
          <a:xfrm>
            <a:off x="938479" y="4481542"/>
            <a:ext cx="1547447" cy="1559170"/>
          </a:xfrm>
          <a:prstGeom prst="rect">
            <a:avLst/>
          </a:prstGeom>
        </p:spPr>
      </p:pic>
      <p:pic>
        <p:nvPicPr>
          <p:cNvPr id="13" name="Picture 13" descr="A picture containing graphics, drawing&#10;&#10;Description generated with very high confidence">
            <a:extLst>
              <a:ext uri="{FF2B5EF4-FFF2-40B4-BE49-F238E27FC236}">
                <a16:creationId xmlns:a16="http://schemas.microsoft.com/office/drawing/2014/main" id="{AD815E92-56B6-467B-BD37-F9664569F07A}"/>
              </a:ext>
            </a:extLst>
          </p:cNvPr>
          <p:cNvPicPr>
            <a:picLocks noChangeAspect="1"/>
          </p:cNvPicPr>
          <p:nvPr/>
        </p:nvPicPr>
        <p:blipFill>
          <a:blip r:embed="rId7"/>
          <a:stretch>
            <a:fillRect/>
          </a:stretch>
        </p:blipFill>
        <p:spPr>
          <a:xfrm>
            <a:off x="129587" y="2238950"/>
            <a:ext cx="1629508" cy="1641231"/>
          </a:xfrm>
          <a:prstGeom prst="rect">
            <a:avLst/>
          </a:prstGeom>
        </p:spPr>
      </p:pic>
      <p:pic>
        <p:nvPicPr>
          <p:cNvPr id="15" name="Picture 15" descr="A close up of a sign&#10;&#10;Description generated with very high confidence">
            <a:extLst>
              <a:ext uri="{FF2B5EF4-FFF2-40B4-BE49-F238E27FC236}">
                <a16:creationId xmlns:a16="http://schemas.microsoft.com/office/drawing/2014/main" id="{F085027B-E532-411E-96B6-49CB5855DFF4}"/>
              </a:ext>
            </a:extLst>
          </p:cNvPr>
          <p:cNvPicPr>
            <a:picLocks noChangeAspect="1"/>
          </p:cNvPicPr>
          <p:nvPr/>
        </p:nvPicPr>
        <p:blipFill>
          <a:blip r:embed="rId8"/>
          <a:stretch>
            <a:fillRect/>
          </a:stretch>
        </p:blipFill>
        <p:spPr>
          <a:xfrm>
            <a:off x="4397133" y="2289673"/>
            <a:ext cx="1725133" cy="1736856"/>
          </a:xfrm>
          <a:prstGeom prst="rect">
            <a:avLst/>
          </a:prstGeom>
        </p:spPr>
      </p:pic>
      <p:pic>
        <p:nvPicPr>
          <p:cNvPr id="17" name="Picture 17" descr="A picture containing clock&#10;&#10;Description generated with very high confidence">
            <a:extLst>
              <a:ext uri="{FF2B5EF4-FFF2-40B4-BE49-F238E27FC236}">
                <a16:creationId xmlns:a16="http://schemas.microsoft.com/office/drawing/2014/main" id="{F8B965E4-69FF-4139-88CE-BEAFBD55C054}"/>
              </a:ext>
            </a:extLst>
          </p:cNvPr>
          <p:cNvPicPr>
            <a:picLocks noChangeAspect="1"/>
          </p:cNvPicPr>
          <p:nvPr/>
        </p:nvPicPr>
        <p:blipFill>
          <a:blip r:embed="rId9"/>
          <a:stretch>
            <a:fillRect/>
          </a:stretch>
        </p:blipFill>
        <p:spPr>
          <a:xfrm>
            <a:off x="7563761" y="4168030"/>
            <a:ext cx="2104768" cy="2115065"/>
          </a:xfrm>
          <a:prstGeom prst="rect">
            <a:avLst/>
          </a:prstGeom>
        </p:spPr>
      </p:pic>
      <p:pic>
        <p:nvPicPr>
          <p:cNvPr id="21" name="Picture 21" descr="A picture containing drawing&#10;&#10;Description generated with very high confidence">
            <a:extLst>
              <a:ext uri="{FF2B5EF4-FFF2-40B4-BE49-F238E27FC236}">
                <a16:creationId xmlns:a16="http://schemas.microsoft.com/office/drawing/2014/main" id="{5E9CFCB6-5D6C-4C3C-8644-30BDA8CDEE0E}"/>
              </a:ext>
            </a:extLst>
          </p:cNvPr>
          <p:cNvPicPr>
            <a:picLocks noChangeAspect="1"/>
          </p:cNvPicPr>
          <p:nvPr/>
        </p:nvPicPr>
        <p:blipFill>
          <a:blip r:embed="rId10"/>
          <a:stretch>
            <a:fillRect/>
          </a:stretch>
        </p:blipFill>
        <p:spPr>
          <a:xfrm>
            <a:off x="9457038" y="2310714"/>
            <a:ext cx="1680520" cy="1680520"/>
          </a:xfrm>
          <a:prstGeom prst="rect">
            <a:avLst/>
          </a:prstGeom>
        </p:spPr>
      </p:pic>
      <p:pic>
        <p:nvPicPr>
          <p:cNvPr id="23" name="Picture 23" descr="A close up of a logo&#10;&#10;Description generated with very high confidence">
            <a:extLst>
              <a:ext uri="{FF2B5EF4-FFF2-40B4-BE49-F238E27FC236}">
                <a16:creationId xmlns:a16="http://schemas.microsoft.com/office/drawing/2014/main" id="{2F69C2E9-F9D2-4DFA-8328-08DE46E8B78F}"/>
              </a:ext>
            </a:extLst>
          </p:cNvPr>
          <p:cNvPicPr>
            <a:picLocks noChangeAspect="1"/>
          </p:cNvPicPr>
          <p:nvPr/>
        </p:nvPicPr>
        <p:blipFill>
          <a:blip r:embed="rId11"/>
          <a:stretch>
            <a:fillRect/>
          </a:stretch>
        </p:blipFill>
        <p:spPr>
          <a:xfrm>
            <a:off x="10048102" y="4446373"/>
            <a:ext cx="1559011" cy="1559011"/>
          </a:xfrm>
          <a:prstGeom prst="rect">
            <a:avLst/>
          </a:prstGeom>
        </p:spPr>
      </p:pic>
    </p:spTree>
    <p:extLst>
      <p:ext uri="{BB962C8B-B14F-4D97-AF65-F5344CB8AC3E}">
        <p14:creationId xmlns:p14="http://schemas.microsoft.com/office/powerpoint/2010/main" val="3835357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EA7531-6229-4F02-8FD9-684A6F122E05}"/>
              </a:ext>
            </a:extLst>
          </p:cNvPr>
          <p:cNvSpPr txBox="1"/>
          <p:nvPr/>
        </p:nvSpPr>
        <p:spPr>
          <a:xfrm>
            <a:off x="3533775" y="285750"/>
            <a:ext cx="47625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t>Social Media Studies</a:t>
            </a:r>
          </a:p>
        </p:txBody>
      </p:sp>
      <p:sp>
        <p:nvSpPr>
          <p:cNvPr id="3" name="Speech Bubble: Oval 2">
            <a:extLst>
              <a:ext uri="{FF2B5EF4-FFF2-40B4-BE49-F238E27FC236}">
                <a16:creationId xmlns:a16="http://schemas.microsoft.com/office/drawing/2014/main" id="{F51048ED-717A-4F71-AC57-DFE3C2244BC7}"/>
              </a:ext>
            </a:extLst>
          </p:cNvPr>
          <p:cNvSpPr/>
          <p:nvPr/>
        </p:nvSpPr>
        <p:spPr>
          <a:xfrm>
            <a:off x="314325" y="1112901"/>
            <a:ext cx="4057650" cy="236220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Self Esteem</a:t>
            </a:r>
          </a:p>
          <a:p>
            <a:pPr algn="ctr"/>
            <a:r>
              <a:rPr lang="en-GB"/>
              <a:t>Rosenberg (1965)</a:t>
            </a:r>
          </a:p>
          <a:p>
            <a:pPr algn="ctr"/>
            <a:r>
              <a:rPr lang="en-GB"/>
              <a:t>Rosenberg and Pearlin (1978)</a:t>
            </a:r>
          </a:p>
        </p:txBody>
      </p:sp>
      <p:sp>
        <p:nvSpPr>
          <p:cNvPr id="5" name="Speech Bubble: Oval 4">
            <a:extLst>
              <a:ext uri="{FF2B5EF4-FFF2-40B4-BE49-F238E27FC236}">
                <a16:creationId xmlns:a16="http://schemas.microsoft.com/office/drawing/2014/main" id="{EAC13355-F5A6-4443-B0F3-DF0B5C59C6D6}"/>
              </a:ext>
            </a:extLst>
          </p:cNvPr>
          <p:cNvSpPr/>
          <p:nvPr/>
        </p:nvSpPr>
        <p:spPr>
          <a:xfrm>
            <a:off x="7743825" y="3427476"/>
            <a:ext cx="4143375" cy="236220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latin typeface="Georgia"/>
              </a:rPr>
              <a:t>Attributions for Inconsistencies Between Online and Offline </a:t>
            </a:r>
            <a:r>
              <a:rPr lang="en-GB" err="1">
                <a:solidFill>
                  <a:schemeClr val="tx1"/>
                </a:solidFill>
                <a:latin typeface="Georgia"/>
              </a:rPr>
              <a:t>SelfPresentations</a:t>
            </a:r>
            <a:endParaRPr lang="en-GB">
              <a:solidFill>
                <a:schemeClr val="tx1"/>
              </a:solidFill>
              <a:latin typeface="Georgia"/>
            </a:endParaRPr>
          </a:p>
          <a:p>
            <a:pPr algn="ctr"/>
            <a:r>
              <a:rPr lang="en-GB">
                <a:solidFill>
                  <a:schemeClr val="tx1"/>
                </a:solidFill>
                <a:latin typeface="Georgia"/>
              </a:rPr>
              <a:t>Andrea and Walter (2011)</a:t>
            </a:r>
          </a:p>
        </p:txBody>
      </p:sp>
      <p:sp>
        <p:nvSpPr>
          <p:cNvPr id="6" name="Speech Bubble: Oval 5">
            <a:extLst>
              <a:ext uri="{FF2B5EF4-FFF2-40B4-BE49-F238E27FC236}">
                <a16:creationId xmlns:a16="http://schemas.microsoft.com/office/drawing/2014/main" id="{FC147FE2-B10B-4974-8E73-0A49444CCA2D}"/>
              </a:ext>
            </a:extLst>
          </p:cNvPr>
          <p:cNvSpPr/>
          <p:nvPr/>
        </p:nvSpPr>
        <p:spPr>
          <a:xfrm>
            <a:off x="4886325" y="1065276"/>
            <a:ext cx="4391025" cy="2466975"/>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0" i="0" u="none" strike="noStrike">
                <a:solidFill>
                  <a:srgbClr val="333333"/>
                </a:solidFill>
                <a:latin typeface="Georgia"/>
                <a:ea typeface="Georgia"/>
                <a:cs typeface="Georgia"/>
              </a:rPr>
              <a:t>Connecting Online and Offline Social Skills to Adolescents’ Peer Victimization and Psychological Adjustment</a:t>
            </a:r>
          </a:p>
          <a:p>
            <a:pPr algn="ctr"/>
            <a:r>
              <a:rPr lang="en-GB">
                <a:solidFill>
                  <a:srgbClr val="333333"/>
                </a:solidFill>
                <a:latin typeface="Georgia"/>
              </a:rPr>
              <a:t>Resnick and Bellmore (2019)</a:t>
            </a:r>
          </a:p>
        </p:txBody>
      </p:sp>
      <p:sp>
        <p:nvSpPr>
          <p:cNvPr id="7" name="Speech Bubble: Oval 6">
            <a:extLst>
              <a:ext uri="{FF2B5EF4-FFF2-40B4-BE49-F238E27FC236}">
                <a16:creationId xmlns:a16="http://schemas.microsoft.com/office/drawing/2014/main" id="{3ABA63A5-7E80-4586-A048-41375C82993D}"/>
              </a:ext>
            </a:extLst>
          </p:cNvPr>
          <p:cNvSpPr/>
          <p:nvPr/>
        </p:nvSpPr>
        <p:spPr>
          <a:xfrm>
            <a:off x="1714500" y="3713226"/>
            <a:ext cx="4143375" cy="219075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i="0" u="none" strike="noStrike">
                <a:solidFill>
                  <a:schemeClr val="tx1"/>
                </a:solidFill>
                <a:latin typeface="Georgia"/>
                <a:ea typeface="aleoregular"/>
                <a:cs typeface="aleoregular"/>
              </a:rPr>
              <a:t>A study of social media users’ </a:t>
            </a:r>
            <a:r>
              <a:rPr lang="en-GB" sz="1600" i="0" u="none" strike="noStrike" err="1">
                <a:solidFill>
                  <a:schemeClr val="tx1"/>
                </a:solidFill>
                <a:latin typeface="Georgia"/>
                <a:ea typeface="aleoregular"/>
                <a:cs typeface="aleoregular"/>
              </a:rPr>
              <a:t>perceptional</a:t>
            </a:r>
            <a:r>
              <a:rPr lang="en-GB" sz="1600" i="0" u="none" strike="noStrike">
                <a:solidFill>
                  <a:schemeClr val="tx1"/>
                </a:solidFill>
                <a:latin typeface="Georgia"/>
                <a:ea typeface="aleoregular"/>
                <a:cs typeface="aleoregular"/>
              </a:rPr>
              <a:t> typologies and relationships to self-identity and personality</a:t>
            </a:r>
          </a:p>
          <a:p>
            <a:pPr algn="ctr"/>
            <a:r>
              <a:rPr lang="en-GB" sz="1600" err="1">
                <a:solidFill>
                  <a:schemeClr val="tx1"/>
                </a:solidFill>
                <a:latin typeface="Georgia"/>
              </a:rPr>
              <a:t>Jin</a:t>
            </a:r>
            <a:r>
              <a:rPr lang="en-GB" sz="1600">
                <a:solidFill>
                  <a:schemeClr val="tx1"/>
                </a:solidFill>
                <a:latin typeface="Georgia"/>
              </a:rPr>
              <a:t>-Young (2019)</a:t>
            </a:r>
          </a:p>
        </p:txBody>
      </p:sp>
    </p:spTree>
    <p:extLst>
      <p:ext uri="{BB962C8B-B14F-4D97-AF65-F5344CB8AC3E}">
        <p14:creationId xmlns:p14="http://schemas.microsoft.com/office/powerpoint/2010/main" val="710746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3202C1-8B76-4ABB-B78D-CFFE5D645A58}"/>
              </a:ext>
            </a:extLst>
          </p:cNvPr>
          <p:cNvSpPr txBox="1"/>
          <p:nvPr/>
        </p:nvSpPr>
        <p:spPr>
          <a:xfrm>
            <a:off x="1247775" y="1689652"/>
            <a:ext cx="966746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'Self' is ever changing and has been for a long time, whilst it is certain that social media can influence our sense of self to a greater or lesser </a:t>
            </a:r>
            <a:r>
              <a:rPr lang="en-GB" dirty="0" err="1"/>
              <a:t>degreee</a:t>
            </a:r>
            <a:r>
              <a:rPr lang="en-GB" dirty="0"/>
              <a:t>, whether that undermines our sense of self or reinforces it remains a target for further study. </a:t>
            </a:r>
          </a:p>
          <a:p>
            <a:endParaRPr lang="en-GB"/>
          </a:p>
          <a:p>
            <a:r>
              <a:rPr lang="en-GB" dirty="0"/>
              <a:t>Some studies are positive about its effects and others are not so. Human beings are complex and capable of holding many identities at once, it is no wonder that our sense of self can be as strong as it is fragile.</a:t>
            </a:r>
          </a:p>
          <a:p>
            <a:endParaRPr lang="en-GB"/>
          </a:p>
          <a:p>
            <a:r>
              <a:rPr lang="en-GB" dirty="0">
                <a:ea typeface="+mn-lt"/>
                <a:cs typeface="+mn-lt"/>
              </a:rPr>
              <a:t>'Apparently everything one posts on Facebook can be used against him or her in the court of </a:t>
            </a:r>
            <a:r>
              <a:rPr lang="en-GB">
                <a:ea typeface="+mn-lt"/>
                <a:cs typeface="+mn-lt"/>
              </a:rPr>
              <a:t>social approval' (DeAndrea and Walther, 2011)</a:t>
            </a:r>
            <a:endParaRPr lang="en-GB"/>
          </a:p>
          <a:p>
            <a:endParaRPr lang="en-GB"/>
          </a:p>
        </p:txBody>
      </p:sp>
      <p:sp>
        <p:nvSpPr>
          <p:cNvPr id="4" name="TextBox 3">
            <a:extLst>
              <a:ext uri="{FF2B5EF4-FFF2-40B4-BE49-F238E27FC236}">
                <a16:creationId xmlns:a16="http://schemas.microsoft.com/office/drawing/2014/main" id="{D5728224-83FB-463C-ADAF-EC05B86730F1}"/>
              </a:ext>
            </a:extLst>
          </p:cNvPr>
          <p:cNvSpPr txBox="1"/>
          <p:nvPr/>
        </p:nvSpPr>
        <p:spPr>
          <a:xfrm>
            <a:off x="4175051" y="382772"/>
            <a:ext cx="425833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t>Summary and Conclusion</a:t>
            </a:r>
            <a:endParaRPr lang="en-GB" sz="2800" b="1" u="sng" dirty="0"/>
          </a:p>
        </p:txBody>
      </p:sp>
    </p:spTree>
    <p:extLst>
      <p:ext uri="{BB962C8B-B14F-4D97-AF65-F5344CB8AC3E}">
        <p14:creationId xmlns:p14="http://schemas.microsoft.com/office/powerpoint/2010/main" val="280883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C756CE-3DCF-4B02-ACF7-CFF48062D4C6}"/>
              </a:ext>
            </a:extLst>
          </p:cNvPr>
          <p:cNvSpPr txBox="1"/>
          <p:nvPr/>
        </p:nvSpPr>
        <p:spPr>
          <a:xfrm>
            <a:off x="4495800" y="114300"/>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u="sng"/>
              <a:t>References</a:t>
            </a:r>
          </a:p>
        </p:txBody>
      </p:sp>
      <p:sp>
        <p:nvSpPr>
          <p:cNvPr id="3" name="TextBox 2">
            <a:extLst>
              <a:ext uri="{FF2B5EF4-FFF2-40B4-BE49-F238E27FC236}">
                <a16:creationId xmlns:a16="http://schemas.microsoft.com/office/drawing/2014/main" id="{8A66ADBC-D047-4E34-97FC-BDA465BA0845}"/>
              </a:ext>
            </a:extLst>
          </p:cNvPr>
          <p:cNvSpPr txBox="1"/>
          <p:nvPr/>
        </p:nvSpPr>
        <p:spPr>
          <a:xfrm>
            <a:off x="381000" y="923925"/>
            <a:ext cx="11623780"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ea typeface="+mn-lt"/>
                <a:cs typeface="+mn-lt"/>
              </a:rPr>
              <a:t>Corsaro, W.A. (1985) </a:t>
            </a:r>
            <a:r>
              <a:rPr lang="en-GB" sz="1400" i="1" dirty="0">
                <a:latin typeface="Times New Roman"/>
                <a:ea typeface="+mn-lt"/>
                <a:cs typeface="+mn-lt"/>
              </a:rPr>
              <a:t>Friendship and peer culture in the early years</a:t>
            </a:r>
            <a:r>
              <a:rPr lang="en-GB" sz="1400">
                <a:latin typeface="Times New Roman"/>
                <a:ea typeface="+mn-lt"/>
                <a:cs typeface="+mn-lt"/>
              </a:rPr>
              <a:t>. Westport: Ablex Publications.</a:t>
            </a:r>
            <a:endParaRPr lang="en-GB" sz="1400">
              <a:latin typeface="Times New Roman"/>
              <a:cs typeface="Times New Roman"/>
            </a:endParaRPr>
          </a:p>
          <a:p>
            <a:endParaRPr lang="en-GB" sz="1400" dirty="0">
              <a:latin typeface="Times New Roman"/>
              <a:ea typeface="+mn-lt"/>
              <a:cs typeface="+mn-lt"/>
            </a:endParaRPr>
          </a:p>
          <a:p>
            <a:r>
              <a:rPr lang="en-GB" sz="1400" dirty="0">
                <a:latin typeface="Times New Roman"/>
                <a:ea typeface="+mn-lt"/>
                <a:cs typeface="+mn-lt"/>
              </a:rPr>
              <a:t>Cooley, C.H. (1902) </a:t>
            </a:r>
            <a:r>
              <a:rPr lang="en-GB" sz="1400" i="1" dirty="0">
                <a:latin typeface="Times New Roman"/>
                <a:ea typeface="+mn-lt"/>
                <a:cs typeface="+mn-lt"/>
              </a:rPr>
              <a:t>Human Nature and the Social Order. </a:t>
            </a:r>
            <a:r>
              <a:rPr lang="en-GB" sz="1400">
                <a:latin typeface="Times New Roman"/>
                <a:ea typeface="+mn-lt"/>
                <a:cs typeface="+mn-lt"/>
              </a:rPr>
              <a:t>New York:</a:t>
            </a:r>
            <a:r>
              <a:rPr lang="en-GB" sz="1400" i="1" dirty="0">
                <a:latin typeface="Times New Roman"/>
                <a:ea typeface="+mn-lt"/>
                <a:cs typeface="+mn-lt"/>
              </a:rPr>
              <a:t> </a:t>
            </a:r>
            <a:r>
              <a:rPr lang="en-GB" sz="1400" dirty="0">
                <a:latin typeface="Times New Roman"/>
                <a:ea typeface="+mn-lt"/>
                <a:cs typeface="+mn-lt"/>
              </a:rPr>
              <a:t>Charles Scribner's Sons</a:t>
            </a:r>
          </a:p>
          <a:p>
            <a:endParaRPr lang="en-GB" sz="1400" dirty="0">
              <a:latin typeface="Times New Roman"/>
              <a:ea typeface="+mn-lt"/>
              <a:cs typeface="+mn-lt"/>
            </a:endParaRPr>
          </a:p>
          <a:p>
            <a:r>
              <a:rPr lang="en-GB" sz="1400">
                <a:latin typeface="Times New Roman"/>
                <a:ea typeface="+mn-lt"/>
                <a:cs typeface="+mn-lt"/>
              </a:rPr>
              <a:t>DeAndrea, D.C., Walther, J.B. (2011) 'Attributions for inconsistencies between online and offline self-presentations' </a:t>
            </a:r>
            <a:r>
              <a:rPr lang="en-GB" sz="1400" i="1" dirty="0">
                <a:latin typeface="Times New Roman"/>
                <a:ea typeface="+mn-lt"/>
                <a:cs typeface="+mn-lt"/>
              </a:rPr>
              <a:t>Communication Research</a:t>
            </a:r>
            <a:r>
              <a:rPr lang="en-GB" sz="1400" dirty="0">
                <a:latin typeface="Times New Roman"/>
                <a:ea typeface="+mn-lt"/>
                <a:cs typeface="+mn-lt"/>
              </a:rPr>
              <a:t>, 38(6), pp. 805–825. doi:10.1177/0093650210385340 </a:t>
            </a:r>
          </a:p>
          <a:p>
            <a:endParaRPr lang="en-GB" sz="1400" dirty="0">
              <a:latin typeface="Times New Roman"/>
              <a:ea typeface="+mn-lt"/>
              <a:cs typeface="+mn-lt"/>
            </a:endParaRPr>
          </a:p>
          <a:p>
            <a:r>
              <a:rPr lang="en-GB" sz="1400">
                <a:latin typeface="Times New Roman"/>
                <a:ea typeface="+mn-lt"/>
                <a:cs typeface="+mn-lt"/>
              </a:rPr>
              <a:t>JIN-YOUNG, K., (2018). A study of social media users’ </a:t>
            </a:r>
            <a:r>
              <a:rPr lang="en-GB" sz="1400" err="1">
                <a:latin typeface="Times New Roman"/>
                <a:ea typeface="+mn-lt"/>
                <a:cs typeface="+mn-lt"/>
              </a:rPr>
              <a:t>perceptional</a:t>
            </a:r>
            <a:r>
              <a:rPr lang="en-GB" sz="1400" dirty="0">
                <a:latin typeface="Times New Roman"/>
                <a:ea typeface="+mn-lt"/>
                <a:cs typeface="+mn-lt"/>
              </a:rPr>
              <a:t> typologies and relationships to self-identity and personality. </a:t>
            </a:r>
            <a:r>
              <a:rPr lang="en-GB" sz="1400" i="1" dirty="0">
                <a:latin typeface="Times New Roman"/>
                <a:ea typeface="+mn-lt"/>
                <a:cs typeface="+mn-lt"/>
              </a:rPr>
              <a:t>Internet Research, </a:t>
            </a:r>
            <a:r>
              <a:rPr lang="en-GB" sz="1400" dirty="0">
                <a:latin typeface="Times New Roman"/>
                <a:ea typeface="+mn-lt"/>
                <a:cs typeface="+mn-lt"/>
              </a:rPr>
              <a:t>28(3), pp. 767-784. </a:t>
            </a:r>
            <a:r>
              <a:rPr lang="en-GB" sz="1400" dirty="0">
                <a:latin typeface="Times New Roman"/>
                <a:cs typeface="Times New Roman"/>
              </a:rPr>
              <a:t> </a:t>
            </a:r>
          </a:p>
          <a:p>
            <a:endParaRPr lang="en-GB" sz="1400" b="1" dirty="0">
              <a:latin typeface="Times New Roman"/>
              <a:cs typeface="Times New Roman"/>
            </a:endParaRPr>
          </a:p>
          <a:p>
            <a:r>
              <a:rPr lang="en-GB" sz="1400">
                <a:latin typeface="Times New Roman"/>
                <a:ea typeface="+mn-lt"/>
                <a:cs typeface="+mn-lt"/>
              </a:rPr>
              <a:t>Mead, G. H., Morris, C. W. (1934) </a:t>
            </a:r>
            <a:r>
              <a:rPr lang="en-GB" sz="1400" i="1" dirty="0">
                <a:latin typeface="Times New Roman"/>
                <a:ea typeface="+mn-lt"/>
                <a:cs typeface="+mn-lt"/>
              </a:rPr>
              <a:t>Mind, self &amp; society from the standpoint of a social behaviorist</a:t>
            </a:r>
            <a:r>
              <a:rPr lang="en-GB" sz="1400" dirty="0">
                <a:latin typeface="Times New Roman"/>
                <a:ea typeface="+mn-lt"/>
                <a:cs typeface="+mn-lt"/>
              </a:rPr>
              <a:t>. Chicago: University of Chicago Press. </a:t>
            </a:r>
            <a:r>
              <a:rPr lang="en-GB" sz="1400" dirty="0">
                <a:latin typeface="Times New Roman"/>
                <a:cs typeface="Times New Roman"/>
              </a:rPr>
              <a:t> </a:t>
            </a:r>
          </a:p>
          <a:p>
            <a:endParaRPr lang="en-GB" sz="1400" dirty="0">
              <a:latin typeface="Times New Roman"/>
              <a:cs typeface="Times New Roman"/>
            </a:endParaRPr>
          </a:p>
          <a:p>
            <a:r>
              <a:rPr lang="en-GB" sz="1400">
                <a:latin typeface="Times New Roman"/>
                <a:cs typeface="Times New Roman"/>
              </a:rPr>
              <a:t>Owens, T. J., (2006) 'Self and Identity', pp. 205-232 </a:t>
            </a:r>
            <a:r>
              <a:rPr lang="en-GB" sz="1400" i="1" dirty="0">
                <a:latin typeface="Times New Roman"/>
                <a:cs typeface="Times New Roman"/>
              </a:rPr>
              <a:t>The Handbook of Social Psychology, edited by John DeLameter, New York, Springer</a:t>
            </a:r>
            <a:endParaRPr lang="en-GB" sz="1400">
              <a:latin typeface="Times New Roman"/>
              <a:cs typeface="Times New Roman"/>
            </a:endParaRPr>
          </a:p>
          <a:p>
            <a:endParaRPr lang="en-GB" sz="1400" dirty="0">
              <a:latin typeface="Times New Roman"/>
              <a:cs typeface="Times New Roman"/>
            </a:endParaRPr>
          </a:p>
          <a:p>
            <a:r>
              <a:rPr lang="en-GB" sz="1400">
                <a:latin typeface="Times New Roman"/>
                <a:cs typeface="Times New Roman"/>
              </a:rPr>
              <a:t>Resnik, F., Bellmore, A. J Youth Adolescence (2019) 48: 386. </a:t>
            </a:r>
            <a:r>
              <a:rPr lang="en-GB" sz="1400" dirty="0">
                <a:latin typeface="Times New Roman"/>
                <a:cs typeface="Times New Roman"/>
                <a:hlinkClick r:id="rId2"/>
              </a:rPr>
              <a:t>https://doi-org.ezproxy.uwtsd.ac.uk/10.1007/s10964-018-0953-z</a:t>
            </a:r>
            <a:endParaRPr lang="en-US" sz="1400">
              <a:latin typeface="Times New Roman"/>
              <a:ea typeface="+mn-lt"/>
              <a:cs typeface="Times New Roman"/>
            </a:endParaRPr>
          </a:p>
          <a:p>
            <a:endParaRPr lang="en-GB" sz="1400" dirty="0">
              <a:latin typeface="Times New Roman"/>
              <a:cs typeface="Times New Roman"/>
            </a:endParaRPr>
          </a:p>
          <a:p>
            <a:r>
              <a:rPr lang="en-GB" sz="1400" dirty="0">
                <a:latin typeface="Times New Roman"/>
                <a:cs typeface="Times New Roman"/>
              </a:rPr>
              <a:t>Rosenberg, M., Perlin L.I., (1978) Social Class and Self Esteem Among Children and Adults. </a:t>
            </a:r>
            <a:r>
              <a:rPr lang="en-GB" sz="1400" i="1">
                <a:latin typeface="Times New Roman"/>
                <a:cs typeface="Times New Roman"/>
              </a:rPr>
              <a:t>American Journal of Sociology 84: 53-78</a:t>
            </a:r>
            <a:endParaRPr lang="en-GB" sz="1400" dirty="0">
              <a:latin typeface="Times New Roman"/>
              <a:cs typeface="Times New Roman"/>
            </a:endParaRPr>
          </a:p>
          <a:p>
            <a:endParaRPr lang="en-GB" dirty="0"/>
          </a:p>
          <a:p>
            <a:endParaRPr lang="en-GB"/>
          </a:p>
        </p:txBody>
      </p:sp>
    </p:spTree>
    <p:extLst>
      <p:ext uri="{BB962C8B-B14F-4D97-AF65-F5344CB8AC3E}">
        <p14:creationId xmlns:p14="http://schemas.microsoft.com/office/powerpoint/2010/main" val="30093029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83D2A5-1D62-4934-90EB-C4AC43363339}"/>
              </a:ext>
            </a:extLst>
          </p:cNvPr>
          <p:cNvSpPr txBox="1"/>
          <p:nvPr/>
        </p:nvSpPr>
        <p:spPr>
          <a:xfrm>
            <a:off x="2667000" y="419100"/>
            <a:ext cx="665797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6000"/>
              <a:t>The End</a:t>
            </a:r>
          </a:p>
          <a:p>
            <a:pPr algn="ctr"/>
            <a:endParaRPr lang="en-GB" sz="6000"/>
          </a:p>
          <a:p>
            <a:pPr algn="ctr"/>
            <a:r>
              <a:rPr lang="en-GB" sz="6000"/>
              <a:t>Any Questions?</a:t>
            </a:r>
            <a:endParaRPr lang="en-GB" sz="5400"/>
          </a:p>
        </p:txBody>
      </p:sp>
    </p:spTree>
    <p:extLst>
      <p:ext uri="{BB962C8B-B14F-4D97-AF65-F5344CB8AC3E}">
        <p14:creationId xmlns:p14="http://schemas.microsoft.com/office/powerpoint/2010/main" val="1768381918"/>
      </p:ext>
    </p:extLst>
  </p:cSld>
  <p:clrMapOvr>
    <a:masterClrMapping/>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302441"/>
      </a:dk2>
      <a:lt2>
        <a:srgbClr val="E6E8E2"/>
      </a:lt2>
      <a:accent1>
        <a:srgbClr val="7D4DC3"/>
      </a:accent1>
      <a:accent2>
        <a:srgbClr val="4849B7"/>
      </a:accent2>
      <a:accent3>
        <a:srgbClr val="4D7FC3"/>
      </a:accent3>
      <a:accent4>
        <a:srgbClr val="3B9FB1"/>
      </a:accent4>
      <a:accent5>
        <a:srgbClr val="47B498"/>
      </a:accent5>
      <a:accent6>
        <a:srgbClr val="3BB161"/>
      </a:accent6>
      <a:hlink>
        <a:srgbClr val="309289"/>
      </a:hlink>
      <a:folHlink>
        <a:srgbClr val="7F7F7F"/>
      </a:folHlink>
    </a:clrScheme>
    <a:fontScheme name="Retrospect">
      <a:majorFont>
        <a:latin typeface="Bembo"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Ligh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60308AA-0127-4745-9944-6C20E7487B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B226D65-0622-45A6-9A71-5BC734EE656F}">
  <ds:schemaRefs>
    <ds:schemaRef ds:uri="http://schemas.microsoft.com/sharepoint/v3/contenttype/forms"/>
  </ds:schemaRefs>
</ds:datastoreItem>
</file>

<file path=customXml/itemProps3.xml><?xml version="1.0" encoding="utf-8"?>
<ds:datastoreItem xmlns:ds="http://schemas.openxmlformats.org/officeDocument/2006/customXml" ds:itemID="{79588DAB-CA0F-49CC-A0F1-7C70FC86CB92}">
  <ds:schemaRefs>
    <ds:schemaRef ds:uri="http://www.w3.org/XML/1998/namespace"/>
    <ds:schemaRef ds:uri="http://schemas.microsoft.com/office/2006/documentManagement/types"/>
    <ds:schemaRef ds:uri="http://purl.org/dc/dcmitype/"/>
    <ds:schemaRef ds:uri="http://schemas.microsoft.com/office/infopath/2007/PartnerControls"/>
    <ds:schemaRef ds:uri="http://schemas.microsoft.com/office/2006/metadata/properties"/>
    <ds:schemaRef ds:uri="http://purl.org/dc/elements/1.1/"/>
    <ds:schemaRef ds:uri="http://schemas.openxmlformats.org/package/2006/metadata/core-properties"/>
    <ds:schemaRef ds:uri="9d0d5cce-d4dc-4043-8325-c992d2f588cd"/>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564</Words>
  <Application>Microsoft Office PowerPoint</Application>
  <PresentationFormat>Widescreen</PresentationFormat>
  <Paragraphs>54</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 Nova Light</vt:lpstr>
      <vt:lpstr>Bembo</vt:lpstr>
      <vt:lpstr>Calibri</vt:lpstr>
      <vt:lpstr>Georgia</vt:lpstr>
      <vt:lpstr>Times New Roman</vt:lpstr>
      <vt:lpstr>RetrospectVTI</vt:lpstr>
      <vt:lpstr>Social Media and a Sense of Self</vt:lpstr>
      <vt:lpstr>PowerPoint Presentation</vt:lpstr>
      <vt:lpstr>Popular Social Media Platforms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Lisa Phillips (1907938)</cp:lastModifiedBy>
  <cp:revision>292</cp:revision>
  <dcterms:created xsi:type="dcterms:W3CDTF">2020-01-06T16:07:16Z</dcterms:created>
  <dcterms:modified xsi:type="dcterms:W3CDTF">2020-01-07T21:18:40Z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