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4"/>
  </p:sldMasterIdLst>
  <p:notesMasterIdLst>
    <p:notesMasterId r:id="rId6"/>
  </p:notesMasterIdLst>
  <p:sldIdLst>
    <p:sldId id="1992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3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  <p:cmAuthor id="2" name="NEW USER" initials="NU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2"/>
  </p:normalViewPr>
  <p:slideViewPr>
    <p:cSldViewPr snapToGrid="0">
      <p:cViewPr varScale="1">
        <p:scale>
          <a:sx n="99" d="100"/>
          <a:sy n="99" d="100"/>
        </p:scale>
        <p:origin x="9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C7A6D8-38AC-5443-8349-620465123E24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7D9720-2B48-D842-821E-0A78D980E58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1068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43048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26382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38713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08471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8394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5975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9120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94858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38284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1010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69475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38110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53A1C-144F-E542-B729-390E9B16CA38}" type="datetimeFigureOut">
              <a:rPr lang="cy-GB" smtClean="0"/>
              <a:t>04/02/26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91DE1-434A-744C-B143-D4229ECCF5D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61522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8EE9B8E-3802-E862-0573-E0866684D9D9}"/>
              </a:ext>
            </a:extLst>
          </p:cNvPr>
          <p:cNvSpPr/>
          <p:nvPr/>
        </p:nvSpPr>
        <p:spPr>
          <a:xfrm>
            <a:off x="15804" y="6355238"/>
            <a:ext cx="12160391" cy="480608"/>
          </a:xfrm>
          <a:prstGeom prst="rect">
            <a:avLst/>
          </a:prstGeom>
          <a:solidFill>
            <a:srgbClr val="451964"/>
          </a:solidFill>
          <a:ln>
            <a:solidFill>
              <a:srgbClr val="45196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cy-GB" altLang="en-US" sz="1800">
                <a:solidFill>
                  <a:srgbClr val="FFFFFF"/>
                </a:solidFill>
              </a:rPr>
              <a:t>Hyfforddiant Cychwynnol Athrawon: Cynllunio gwers</a:t>
            </a:r>
            <a:endParaRPr lang="cy-GB" altLang="en-US" sz="180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175294" y="152138"/>
            <a:ext cx="10302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3" name="Picture 8">
            <a:extLst>
              <a:ext uri="{FF2B5EF4-FFF2-40B4-BE49-F238E27FC236}">
                <a16:creationId xmlns:a16="http://schemas.microsoft.com/office/drawing/2014/main" id="{88F2B3D1-2B14-A2AE-E466-8C0E1CCC1E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11687175" y="640259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A4B582F-2AB8-08A6-9B51-40AEB636C2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9946463"/>
              </p:ext>
            </p:extLst>
          </p:nvPr>
        </p:nvGraphicFramePr>
        <p:xfrm>
          <a:off x="476518" y="152138"/>
          <a:ext cx="11016982" cy="5714442"/>
        </p:xfrm>
        <a:graphic>
          <a:graphicData uri="http://schemas.openxmlformats.org/drawingml/2006/table">
            <a:tbl>
              <a:tblPr/>
              <a:tblGrid>
                <a:gridCol w="11016982">
                  <a:extLst>
                    <a:ext uri="{9D8B030D-6E8A-4147-A177-3AD203B41FA5}">
                      <a16:colId xmlns:a16="http://schemas.microsoft.com/office/drawing/2014/main" val="2297726926"/>
                    </a:ext>
                  </a:extLst>
                </a:gridCol>
              </a:tblGrid>
              <a:tr h="59162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en-GB" b="0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0250959"/>
                  </a:ext>
                </a:extLst>
              </a:tr>
              <a:tr h="34855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en-GB" sz="1200" b="0" i="0" dirty="0"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90101592"/>
                  </a:ext>
                </a:extLst>
              </a:tr>
              <a:tr h="74729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1" i="0" dirty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Strategaethau i gefnogi datblygiad iaith Gymraeg  y dysgwyr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  <a:latin typeface="WordVisiPilcrow_MSFontService"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4BAD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3755999"/>
                  </a:ext>
                </a:extLst>
              </a:tr>
              <a:tr h="402698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70"/>
                        </a:lnSpc>
                        <a:buNone/>
                      </a:pPr>
                      <a:endParaRPr lang="cy-GB" sz="2000" b="1" i="0" dirty="0">
                        <a:solidFill>
                          <a:srgbClr val="000000"/>
                        </a:solidFill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1" i="0" dirty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1" i="0" dirty="0">
                        <a:effectLst/>
                        <a:latin typeface="WordVisi_MSFontService"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Geirfa allweddol :</a:t>
                      </a: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Ffocws iaith :</a:t>
                      </a: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0" i="0" dirty="0">
                          <a:effectLst/>
                          <a:latin typeface="WordVisi_MSFontService"/>
                        </a:rPr>
                        <a:t> 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r>
                        <a:rPr lang="cy-GB" sz="2000" b="1" i="0" dirty="0">
                          <a:effectLst/>
                          <a:latin typeface="WordVisi_MSFontService"/>
                        </a:rPr>
                        <a:t>Gweithgareddau addysgu a dysgu iaith: </a:t>
                      </a:r>
                      <a:r>
                        <a:rPr lang="cy-GB" sz="2000" b="0" i="0" dirty="0">
                          <a:effectLst/>
                          <a:latin typeface="WordVisiPilcrow_MSFontService"/>
                        </a:rPr>
                        <a:t> </a:t>
                      </a: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  <a:p>
                      <a:pPr algn="l" rtl="0" fontAlgn="base">
                        <a:lnSpc>
                          <a:spcPts val="1538"/>
                        </a:lnSpc>
                        <a:buNone/>
                      </a:pPr>
                      <a:endParaRPr lang="cy-GB" sz="2000" b="0" i="0" dirty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37453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96070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32978FBD0EAF74FACDB1C5A1673B1C8" ma:contentTypeVersion="12" ma:contentTypeDescription="Create a new document." ma:contentTypeScope="" ma:versionID="4d7ad030d41447e0817b7f7bd33b3e13">
  <xsd:schema xmlns:xsd="http://www.w3.org/2001/XMLSchema" xmlns:xs="http://www.w3.org/2001/XMLSchema" xmlns:p="http://schemas.microsoft.com/office/2006/metadata/properties" xmlns:ns2="1684eeaa-63d5-4a8a-805f-2a73dd5a7c6a" xmlns:ns3="224cecc8-5b1a-4f4b-aa1d-4508502f11c0" targetNamespace="http://schemas.microsoft.com/office/2006/metadata/properties" ma:root="true" ma:fieldsID="4b133401e96d544aa0f5e2f3577eb7cb" ns2:_="" ns3:_="">
    <xsd:import namespace="1684eeaa-63d5-4a8a-805f-2a73dd5a7c6a"/>
    <xsd:import namespace="224cecc8-5b1a-4f4b-aa1d-4508502f11c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84eeaa-63d5-4a8a-805f-2a73dd5a7c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12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4cecc8-5b1a-4f4b-aa1d-4508502f11c0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5ba5481b-8ce8-4c66-80fd-4b5ec15db74f}" ma:internalName="TaxCatchAll" ma:showField="CatchAllData" ma:web="224cecc8-5b1a-4f4b-aa1d-4508502f11c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24cecc8-5b1a-4f4b-aa1d-4508502f11c0" xsi:nil="true"/>
    <lcf76f155ced4ddcb4097134ff3c332f xmlns="1684eeaa-63d5-4a8a-805f-2a73dd5a7c6a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30743A7E-C5AD-43FF-9962-F85C49EF7420}">
  <ds:schemaRefs>
    <ds:schemaRef ds:uri="1684eeaa-63d5-4a8a-805f-2a73dd5a7c6a"/>
    <ds:schemaRef ds:uri="224cecc8-5b1a-4f4b-aa1d-4508502f11c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8DA1D6F-8AFE-4A64-8D1F-A5A031093CD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13B1FC1-F840-42D0-AE39-3FEF408B2629}">
  <ds:schemaRefs>
    <ds:schemaRef ds:uri="1684eeaa-63d5-4a8a-805f-2a73dd5a7c6a"/>
    <ds:schemaRef ds:uri="224cecc8-5b1a-4f4b-aa1d-4508502f11c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</TotalTime>
  <Words>36</Words>
  <Application>Microsoft Macintosh PowerPoint</Application>
  <PresentationFormat>Widescreen</PresentationFormat>
  <Paragraphs>20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WordVisi_MSFontService</vt:lpstr>
      <vt:lpstr>WordVisiPilcrow_MSFontService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Dechrau sgwrsio</dc:title>
  <dc:creator>Nia Evans</dc:creator>
  <cp:lastModifiedBy>Bethan Griffiths</cp:lastModifiedBy>
  <cp:revision>15</cp:revision>
  <dcterms:created xsi:type="dcterms:W3CDTF">2023-12-01T15:23:44Z</dcterms:created>
  <dcterms:modified xsi:type="dcterms:W3CDTF">2026-02-04T21:29:20Z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0x010100332978FBD0EAF74FACDB1C5A1673B1C8</vt:lpwstr>
  </property>
  <property fmtid="{D5CDD505-2E9C-101B-9397-08002B2CF9AE}" pid="3" name="MediaServiceImageTags">
    <vt:lpwstr/>
  </property>
</Properties>
</file>