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2797"/>
    <a:srgbClr val="39AD5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3556" autoAdjust="0"/>
  </p:normalViewPr>
  <p:slideViewPr>
    <p:cSldViewPr snapToGrid="0">
      <p:cViewPr varScale="1">
        <p:scale>
          <a:sx n="58" d="100"/>
          <a:sy n="58" d="100"/>
        </p:scale>
        <p:origin x="121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estina Okyere-Boateng" userId="00f9e52d-b17d-4eb5-9aa5-cae68a361c24" providerId="ADAL" clId="{48A79049-1CE1-4926-A7B1-B3ACF77DF3D2}"/>
    <pc:docChg chg="undo custSel modSld">
      <pc:chgData name="Celestina Okyere-Boateng" userId="00f9e52d-b17d-4eb5-9aa5-cae68a361c24" providerId="ADAL" clId="{48A79049-1CE1-4926-A7B1-B3ACF77DF3D2}" dt="2021-11-30T10:35:27.946" v="13" actId="255"/>
      <pc:docMkLst>
        <pc:docMk/>
      </pc:docMkLst>
      <pc:sldChg chg="modSp mod">
        <pc:chgData name="Celestina Okyere-Boateng" userId="00f9e52d-b17d-4eb5-9aa5-cae68a361c24" providerId="ADAL" clId="{48A79049-1CE1-4926-A7B1-B3ACF77DF3D2}" dt="2021-11-30T10:01:50.664" v="0" actId="33524"/>
        <pc:sldMkLst>
          <pc:docMk/>
          <pc:sldMk cId="3067390740" sldId="258"/>
        </pc:sldMkLst>
        <pc:spChg chg="mod">
          <ac:chgData name="Celestina Okyere-Boateng" userId="00f9e52d-b17d-4eb5-9aa5-cae68a361c24" providerId="ADAL" clId="{48A79049-1CE1-4926-A7B1-B3ACF77DF3D2}" dt="2021-11-30T10:01:50.664" v="0" actId="33524"/>
          <ac:spMkLst>
            <pc:docMk/>
            <pc:sldMk cId="3067390740" sldId="258"/>
            <ac:spMk id="3" creationId="{8528371A-14D3-4746-B2B7-928749D55F52}"/>
          </ac:spMkLst>
        </pc:spChg>
      </pc:sldChg>
      <pc:sldChg chg="modSp mod">
        <pc:chgData name="Celestina Okyere-Boateng" userId="00f9e52d-b17d-4eb5-9aa5-cae68a361c24" providerId="ADAL" clId="{48A79049-1CE1-4926-A7B1-B3ACF77DF3D2}" dt="2021-11-30T10:35:27.946" v="13" actId="255"/>
        <pc:sldMkLst>
          <pc:docMk/>
          <pc:sldMk cId="1145425476" sldId="259"/>
        </pc:sldMkLst>
        <pc:spChg chg="mod">
          <ac:chgData name="Celestina Okyere-Boateng" userId="00f9e52d-b17d-4eb5-9aa5-cae68a361c24" providerId="ADAL" clId="{48A79049-1CE1-4926-A7B1-B3ACF77DF3D2}" dt="2021-11-30T10:35:26.991" v="12" actId="1076"/>
          <ac:spMkLst>
            <pc:docMk/>
            <pc:sldMk cId="1145425476" sldId="259"/>
            <ac:spMk id="2" creationId="{2EB7C78D-6D1A-45D0-8C40-7CACE73E0462}"/>
          </ac:spMkLst>
        </pc:spChg>
        <pc:spChg chg="mod">
          <ac:chgData name="Celestina Okyere-Boateng" userId="00f9e52d-b17d-4eb5-9aa5-cae68a361c24" providerId="ADAL" clId="{48A79049-1CE1-4926-A7B1-B3ACF77DF3D2}" dt="2021-11-30T10:35:27.946" v="13" actId="255"/>
          <ac:spMkLst>
            <pc:docMk/>
            <pc:sldMk cId="1145425476" sldId="259"/>
            <ac:spMk id="3" creationId="{0EC1A1CF-ED06-4B14-A2C1-3BFA662D3B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BE70DA-A651-4C34-957F-BB4125CB4137}" type="datetimeFigureOut">
              <a:rPr lang="en-GB" smtClean="0"/>
              <a:t>30/11/2021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0A4FD-FADA-4F9F-A629-BDE3C8965471}" type="slidenum">
              <a:rPr lang="en-GB" smtClean="0"/>
              <a:t>‹#›</a:t>
            </a:fld>
            <a:endParaRPr lang="en-GB"/>
          </a:p>
        </p:txBody>
      </p:sp>
    </p:spTree>
    <p:extLst>
      <p:ext uri="{BB962C8B-B14F-4D97-AF65-F5344CB8AC3E}">
        <p14:creationId xmlns:p14="http://schemas.microsoft.com/office/powerpoint/2010/main" val="2010340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London is a renowned multicultural city in the world. It is growing fast, and the population is forecast to increase to 10.8 million people by 2041 (Transport for London, (2015). The increasing population implies that there will be a greater need for more affordable housing. Inclusive and affordable transport development can help unlock housing potential in areas not utilised fully (Transport for London, (2015). New community developments will create inclusive places for all Londoners, especially when the plans consider the elderly with greater accessibility needs.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2</a:t>
            </a:fld>
            <a:endParaRPr lang="en-GB"/>
          </a:p>
        </p:txBody>
      </p:sp>
    </p:spTree>
    <p:extLst>
      <p:ext uri="{BB962C8B-B14F-4D97-AF65-F5344CB8AC3E}">
        <p14:creationId xmlns:p14="http://schemas.microsoft.com/office/powerpoint/2010/main" val="1563508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Community development is a conscious process to address social change in a community. The process allows communities to collectively confront and act on their common values and problems. Further, the process is fundamentally based on human rights values, respect for diversity, equality and social justice (Goel, 2016).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3</a:t>
            </a:fld>
            <a:endParaRPr lang="en-GB"/>
          </a:p>
        </p:txBody>
      </p:sp>
    </p:spTree>
    <p:extLst>
      <p:ext uri="{BB962C8B-B14F-4D97-AF65-F5344CB8AC3E}">
        <p14:creationId xmlns:p14="http://schemas.microsoft.com/office/powerpoint/2010/main" val="425349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Typically, these dimensions interact in what is known as intersectionality. Intersectionality looks at how the dimensions can overlap and lead to different experiences and numerous inequalities or privileges (Thai and Lien, 2019). For instance, the BAME (Black, Asian and minority ethnic) communities are more likely to experience health disparities than white (Dawson, 2012). The privilege that persons have based on membership in a dominant group leads to oppression for the disadvantaged minority.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4</a:t>
            </a:fld>
            <a:endParaRPr lang="en-GB"/>
          </a:p>
        </p:txBody>
      </p:sp>
    </p:spTree>
    <p:extLst>
      <p:ext uri="{BB962C8B-B14F-4D97-AF65-F5344CB8AC3E}">
        <p14:creationId xmlns:p14="http://schemas.microsoft.com/office/powerpoint/2010/main" val="139054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Promotion of diversity in Richmond borough is demonstrated through: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Embracing diverse viewpoints and tactics that promote innovation</a:t>
            </a:r>
          </a:p>
          <a:p>
            <a:pPr marL="342900" marR="0" lvl="0" indent="-342900">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Ensuring inclusion, equality, cooperation, dynamism and integration to guide decision making and planning</a:t>
            </a:r>
          </a:p>
          <a:p>
            <a:pPr marL="342900" marR="0" lvl="0" indent="-342900">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Providing equal opportunity for all community members</a:t>
            </a:r>
          </a:p>
          <a:p>
            <a:pPr marL="342900" marR="0" lvl="0" indent="-342900">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Building relationships with different community groups</a:t>
            </a:r>
          </a:p>
          <a:p>
            <a:pPr marL="342900" marR="0" lvl="0" indent="-342900">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Implementing procedures and systems that consider individual differences (London Councils, 2020).</a:t>
            </a:r>
          </a:p>
          <a:p>
            <a:pPr marL="0" marR="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borough also aims to respect all faiths and religions. For instance, it has put multicultural events that celebrate Guru Nanak’s birthday, Christmas, Eid, and Diwali and are attended by people from around the world who have different languages and cultures (Multicultural Richmond, 2017).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Annual Bike Across Cultures is another event that aims to promote the benefits of cycling and walking to black &amp; minority ethnic communities. The black &amp; minority ethnic communities, statutory and non-statutory organisations, are involved in planning, organising, and running the project (Multicultural Richmond, 2017). Such projects indicate how the borough involve the service provider and the local community to work collaboratively, respect others, find out about each and foster community cohesion in the process (Multicultural Richmond, 2017).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5</a:t>
            </a:fld>
            <a:endParaRPr lang="en-GB"/>
          </a:p>
        </p:txBody>
      </p:sp>
    </p:spTree>
    <p:extLst>
      <p:ext uri="{BB962C8B-B14F-4D97-AF65-F5344CB8AC3E}">
        <p14:creationId xmlns:p14="http://schemas.microsoft.com/office/powerpoint/2010/main" val="661000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Internet-based communication tools such as WeChat, WhatsApp, Skype and Zoom offer free or low-cost opportunities for older adults to connect socially and emotionally while staying physically distanced (Amundsen, 2021). Typically, these tools help maintain existing relationships, gain a sense of social support and connection. As such, these tools reduce social isolation and loneliness for older adults.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Moreover, the online community can help older adults forge new social connections and connect physically with others. For instance, the Age UK has local older people’s forums, such as forum websites, that allow the elder to make their voices heard on the issues that matter to them (Age UK, 2020). The forums are democratic and inclusive in which older adults decide their agenda, share information and raise issues of concern (Age UK, 2020). Such initiatives help this group address the issue of loneliness and social isolation.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Further, smart speakers or voice assistants help reduce loneliness in older adults. According to Age UK, half a million older adults go at least five days a week without speaking to another person (Age UK, 2020). For instance, Smart speakers such as Amazon’s Alexa use the voice assistant to connect older adults who live alone with their caregivers (Hanley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Azenkot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Finally, videoconferencing services like Zoom and apps such as Facetime can be used in place of the previous in-person visit from family, friends and volunteers, especially during the COVID-19 pandemic (Conroy et al., 2020). Older adults will be encouraged to participate in online group activities such as yoga and attending a spiritual service which may provide cognitive stimulation and routine and decrease feelings of loneliness (Conroy et al.,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6</a:t>
            </a:fld>
            <a:endParaRPr lang="en-GB"/>
          </a:p>
        </p:txBody>
      </p:sp>
    </p:spTree>
    <p:extLst>
      <p:ext uri="{BB962C8B-B14F-4D97-AF65-F5344CB8AC3E}">
        <p14:creationId xmlns:p14="http://schemas.microsoft.com/office/powerpoint/2010/main" val="260575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important to develop this project because social isolation and loneliness among older adults in Richmond are widespread and a great concern. They are associated with serious consequences for their mental and physical health and longevity. Some associated diseases include heart disease, high blood pressure, Alzheimer’s disease, cognitive decline, depression and even death (Richmond Clinical Commissioning Group, 2018). Research also shows that loneliness leads to feelings of worthlessness, sadness, emptiness and resentment (Age UK, 2014). Lonely adults are more likely to smoke and be overweight and are less likely to exercise.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7</a:t>
            </a:fld>
            <a:endParaRPr lang="en-GB"/>
          </a:p>
        </p:txBody>
      </p:sp>
    </p:spTree>
    <p:extLst>
      <p:ext uri="{BB962C8B-B14F-4D97-AF65-F5344CB8AC3E}">
        <p14:creationId xmlns:p14="http://schemas.microsoft.com/office/powerpoint/2010/main" val="3547891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Vital social connection and engagement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Togetherness is so central to the human experience. Indeed, individuals feeling that they are part of something bigger can help give meaning to their lives. Studies associate social connection and engagement to better physical health and a strong immune system for the elderly (Kim et al., 2016). They also lower the risk of dementia.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Community members can also get involved in efforts to improve their health and wellbeing. Approaches such as Well Communities in London is designed to support health and wellbeing across all aspects and areas of community life (Well Communities, 2021). Another example is the Local Conversations programme that aims to support communities to identify and address community challenges to improve their health and wellbeing (People's Health Trust, 2020).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Regarding democratic participation and boosting trust, a community can navigate complex socio-economic challenges through local deliberative and participatory approaches. Further, it can help reinforce legitimacy in decision-making. For instance, in Greater Cambridge, a citizens’ assembly participated in building comprehension and agreement regarding the issues of public transport, air quality and congestion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Durrant</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Verpoort</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and Wade, 2020). Indeed, community members recommended a plan of action encompassing road closures.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 community also promotes learning in which people from different backgrounds who have different beliefs, experiences and views interact. Therefore, people get to learn from each other while interacting.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8</a:t>
            </a:fld>
            <a:endParaRPr lang="en-GB"/>
          </a:p>
        </p:txBody>
      </p:sp>
    </p:spTree>
    <p:extLst>
      <p:ext uri="{BB962C8B-B14F-4D97-AF65-F5344CB8AC3E}">
        <p14:creationId xmlns:p14="http://schemas.microsoft.com/office/powerpoint/2010/main" val="1667228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Media literacy help community members engage with others in the public sphere using digital technologies that provide creative and participatory potential. Today, it also encompasses comprehending how Artificial intelligence (AI) and algorithms affect media choices and production and the use of data. Community media supports the formation of an informed citizenry. Typically, it empowers community members with the necessary access and skills to promote their participation in the public sphere structurally and professionally (Chapman,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Bellardi</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Peissl</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2020).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Moreover, digital technologies provide powerful tools for civic action and social justice. More precisely, groups of people such as activists use social media and digital devices to mobilise the public, document their activities, including the injustices they witness and spread information to the wider community (O'Byrne, 2019). Community groups often identify ways they can leverage digital technologies to encourage positive social change in society.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Today, public health organisations continue to use digital technologies to engage with the marginalised population. It is important to ensure that the communication options are used to maintain the client’s anonymity since these populations are stigmatised (Joyce, 2015). Clients can keep their medical condition private while still gaining information and support through ways such as receiving a reminder to take daily medicines through text (Joyce,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use of social media allows community members to view, ask questions, get direct answers and comment about community operations and decision making in real-time (Kapoor et al., 2018). A community can use social media to communicate their needs and keep up-to-date about the community activities.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9</a:t>
            </a:fld>
            <a:endParaRPr lang="en-GB"/>
          </a:p>
        </p:txBody>
      </p:sp>
    </p:spTree>
    <p:extLst>
      <p:ext uri="{BB962C8B-B14F-4D97-AF65-F5344CB8AC3E}">
        <p14:creationId xmlns:p14="http://schemas.microsoft.com/office/powerpoint/2010/main" val="73382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Different community groups use the internet as a means of communication. For instance, it provides a range of opportunities for older people such 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Video chatting with family and friends</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Ordering weekly shop to their front door</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Organising their bills and bank accounts   </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internet also keeps community members connected with friends and family and help prevent boredom. Thus, it helps address and prevent loneliness and social isolation (Age UK,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Moreover, websites are the best places for community members to find services and information. The government and local authorities have websites containing information and services in which community members can navigate easily and get help. However, many people, including older adults, are concerned about the reliability and credibility of information on these websites. The National Institutes of Health Website is renowned for reliable health information (Age UK, 2015). Another good source of information for community members includes health websites sponsored by the Federal government.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Mobile phones are more prevalent than computers in the digital age, particularly in marginalised populations. These devices have helped transform the culture, technology landscape, social life and other diverse aspects of modern society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Marler</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2018). Smartphones allow people to download apps to help them stay safe, entertained and connected. For instance, Zoom is an app that allows people to connect and interact without physical presence.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An email account provides an easy way to stay in touch with friends and family. Also, companies and organisations often use email to communicate with clients (Age UK, 2020). indeed, a person needs an email to sign up for an email newsletter, set up a social media account and access online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On the other hand, mass media channels engage and empower community members in which they speak directly to them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Marler</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2018). These channels disseminate information, advise members of the community.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10</a:t>
            </a:fld>
            <a:endParaRPr lang="en-GB"/>
          </a:p>
        </p:txBody>
      </p:sp>
    </p:spTree>
    <p:extLst>
      <p:ext uri="{BB962C8B-B14F-4D97-AF65-F5344CB8AC3E}">
        <p14:creationId xmlns:p14="http://schemas.microsoft.com/office/powerpoint/2010/main" val="433855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is the basis of an engaged community. Digital technologies provide an easy way for community members to communicate in real-time (Jason et al., 2019). In addition to keeping community members informed, these tools allow everyone in the community to have a voice. A digital community enable a positive and empowered people experience (Jason et al.,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Digital technologies allow community members to interact and share information. As such, it reinforces that all ideas are essential through a shared way of working and a sense of purpose (Ren et al., 2015). A community is likely to become more resilient, sustainable and successful if it has a clear purpose and focuses on its values.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Digital technology also allows a collaborative culture in which community members can interact and share ideas to build a sense of community and trust, encourage innovation and address challenges in real-time (Ren et al.,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However, some community groups, such as older adults, struggle with reduced reactivity. Thus, they find it hard to keep up with fast-paced technology. Some of these seniors have severe hearing limitations and visual impairments (Age UK,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11</a:t>
            </a:fld>
            <a:endParaRPr lang="en-GB"/>
          </a:p>
        </p:txBody>
      </p:sp>
    </p:spTree>
    <p:extLst>
      <p:ext uri="{BB962C8B-B14F-4D97-AF65-F5344CB8AC3E}">
        <p14:creationId xmlns:p14="http://schemas.microsoft.com/office/powerpoint/2010/main" val="2730318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Community development means that community members are more involved and share their ideas and expertise. In this context, Maslow’s Hierarchy of Needs has five levels in the hierarchy in which the highest-level needs, peak experience, and self-actualisation are associated with empowerment (Hopper, 2020). Empowered community members feel safe to freely and independently participate and contribute in their pursuit of success for themselves and their community.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This development also implies that community members can form alliances and collaborate thus, improving relationships. The attachment theory help explain relationships between humans in which it gives insights regarding the benefits of secure attachment that contribute to better emotional and social development (Goldberg, Muir and Kerry, 1995). Positive and meaningful relationships create important psychological bonds between community members.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Community development also Promotes greater local accountability in the use of resources. The aim is to improve social, environmental, economic and cultural infrastructures within the community. Based on the equity theory, fairness motivates community members (</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Yuchtman</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2020). People will aim to adjust their inputs to ensure that the equation is always in balance.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12</a:t>
            </a:fld>
            <a:endParaRPr lang="en-GB"/>
          </a:p>
        </p:txBody>
      </p:sp>
    </p:spTree>
    <p:extLst>
      <p:ext uri="{BB962C8B-B14F-4D97-AF65-F5344CB8AC3E}">
        <p14:creationId xmlns:p14="http://schemas.microsoft.com/office/powerpoint/2010/main" val="2819111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The Human Rights Act 1998 defines the fundamental rights and freedoms to which everyone in the UK is entitled such as right to fair trial and right to life. </a:t>
            </a:r>
          </a:p>
          <a:p>
            <a:endParaRPr lang="en-GB"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Equality Act 2010 legally protects people from discrimination, harassment and victimisation. The Act illegalises against people with one or more protected characteristics, including age, disability, sex, race, sexual orientation, region, marriage and civil partnership, pregnancy and maternity, and gender reassignment on the ground of the named characteristics (GOV.UK, 2015).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Health and Safety Act 1974 defines the framework for managing workplace health and safety. The law defines the duties of every staff for maintaining health and safety within workplaces (Lewis, 1975).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Safeguarding Vulnerable Groups Act 2006 protect children and vulnerable adults. Typically, the Act provides a system for employers to check the suitability of volunteers or employees to work with vulnerable adults or children (Griffith and </a:t>
            </a:r>
            <a:r>
              <a:rPr lang="en-GB" sz="1800" dirty="0" err="1">
                <a:effectLst/>
                <a:latin typeface="Arial" panose="020B0604020202020204" pitchFamily="34" charset="0"/>
                <a:ea typeface="Calibri" panose="020F0502020204030204" pitchFamily="34" charset="0"/>
              </a:rPr>
              <a:t>Tengnah</a:t>
            </a:r>
            <a:r>
              <a:rPr lang="en-GB" sz="1800" dirty="0">
                <a:effectLst/>
                <a:latin typeface="Arial" panose="020B0604020202020204" pitchFamily="34" charset="0"/>
                <a:ea typeface="Calibri" panose="020F0502020204030204" pitchFamily="34" charset="0"/>
              </a:rPr>
              <a:t>, 2009). </a:t>
            </a:r>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13</a:t>
            </a:fld>
            <a:endParaRPr lang="en-GB"/>
          </a:p>
        </p:txBody>
      </p:sp>
    </p:spTree>
    <p:extLst>
      <p:ext uri="{BB962C8B-B14F-4D97-AF65-F5344CB8AC3E}">
        <p14:creationId xmlns:p14="http://schemas.microsoft.com/office/powerpoint/2010/main" val="1727155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Several factors may hinder community development when it comes to intercultural competence and sensitivity of community programmes. For instance, a manifestation of gender inequality. For instance, discrimination and local conflict may affect women’s sense of security and limit their access to health facilities (Howard-</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Grabman</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et al., 2017). Women’s low status also seems to affect women’s participation level and influence how community priorities are set. Thus, it hinders community development.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Regarding Interface between community and service providers, they may experience problems collaborating to plan and implement programmes. A community may have limited access to facilities due to a lack of funds for transport and difficult terrain. Lack of financial and technical resources and poor communication can limit a community’s and service provider's ability to meet. This is an obstacle to the effectiveness of such partnerships in improving healthcare (Howard-</a:t>
            </a:r>
            <a:r>
              <a:rPr lang="en-GB"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Grabman</a:t>
            </a: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et al.,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14</a:t>
            </a:fld>
            <a:endParaRPr lang="en-GB"/>
          </a:p>
        </p:txBody>
      </p:sp>
    </p:spTree>
    <p:extLst>
      <p:ext uri="{BB962C8B-B14F-4D97-AF65-F5344CB8AC3E}">
        <p14:creationId xmlns:p14="http://schemas.microsoft.com/office/powerpoint/2010/main" val="2579080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D0A4FD-FADA-4F9F-A629-BDE3C8965471}" type="slidenum">
              <a:rPr lang="en-GB" smtClean="0"/>
              <a:t>20</a:t>
            </a:fld>
            <a:endParaRPr lang="en-GB"/>
          </a:p>
        </p:txBody>
      </p:sp>
    </p:spTree>
    <p:extLst>
      <p:ext uri="{BB962C8B-B14F-4D97-AF65-F5344CB8AC3E}">
        <p14:creationId xmlns:p14="http://schemas.microsoft.com/office/powerpoint/2010/main" val="1458945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46F9-909D-47BE-92AF-58C0455AAD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B82581-55CD-4C86-86E5-CB633C0152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4FA7A6-D61D-4E36-98B3-30309CDAB6DF}"/>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5" name="Footer Placeholder 4">
            <a:extLst>
              <a:ext uri="{FF2B5EF4-FFF2-40B4-BE49-F238E27FC236}">
                <a16:creationId xmlns:a16="http://schemas.microsoft.com/office/drawing/2014/main" id="{3F49BFF2-60AF-47E8-8B81-0CB749924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E9F68-7DD3-4ACA-8621-675FB7122E4D}"/>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438789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44709-12A2-4052-9C22-ABE406965A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DAEE7D-2B04-4C18-8093-6BAAF29C0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2D4F2B-107D-41B2-912D-0B3BCAB8C802}"/>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5" name="Footer Placeholder 4">
            <a:extLst>
              <a:ext uri="{FF2B5EF4-FFF2-40B4-BE49-F238E27FC236}">
                <a16:creationId xmlns:a16="http://schemas.microsoft.com/office/drawing/2014/main" id="{D4D9AE6B-77D5-49D2-811E-7EFAF47D5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880A81-5EE6-49AE-BADD-566331BE2190}"/>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4081462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65D74-A3EC-46CF-8805-2D009DA3C2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F47645-D22F-4978-BA8E-5E6418DB33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E7527C-47D7-41A6-AFF4-FA732392B229}"/>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5" name="Footer Placeholder 4">
            <a:extLst>
              <a:ext uri="{FF2B5EF4-FFF2-40B4-BE49-F238E27FC236}">
                <a16:creationId xmlns:a16="http://schemas.microsoft.com/office/drawing/2014/main" id="{F078E00A-02E0-4CC3-B8DD-021E9ABEAB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F144E-FF49-475C-8AF9-FBCBADF38D65}"/>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238298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5B8A-F347-4223-A70F-5482A20CC5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C38A36-5244-4A6A-BCE2-831B888508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CA7346-F8EF-4C3D-85D4-24DFA2896D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EAD011-9E51-4CD5-89D5-BF7F165B7EDA}"/>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6" name="Footer Placeholder 5">
            <a:extLst>
              <a:ext uri="{FF2B5EF4-FFF2-40B4-BE49-F238E27FC236}">
                <a16:creationId xmlns:a16="http://schemas.microsoft.com/office/drawing/2014/main" id="{9A9A6F56-5149-40F8-9D7A-D8D6324DC3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372030-B37D-4435-B347-5C9EC46DA986}"/>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1056991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2C9E-49E9-45D2-9B2D-836C87E0BE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38E4BC-8944-421D-B009-5084B5562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51E614-7E02-4AF5-8F41-DA4F021F0B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034B44-967F-4CD2-9028-9D13661C97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CB10CF-3990-4F83-BB41-E8D4A65697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5ABFEA-7EFC-472D-8626-4DB4825C4C14}"/>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8" name="Footer Placeholder 7">
            <a:extLst>
              <a:ext uri="{FF2B5EF4-FFF2-40B4-BE49-F238E27FC236}">
                <a16:creationId xmlns:a16="http://schemas.microsoft.com/office/drawing/2014/main" id="{378B5867-F596-4169-8109-A96964BAF7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F20C43-48EE-413D-AEED-E0B8F06C3439}"/>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50622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343D-4B24-49DE-9A5C-0E26E9F067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550463-FC70-4DBC-B098-06A23FCAA53F}"/>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4" name="Footer Placeholder 3">
            <a:extLst>
              <a:ext uri="{FF2B5EF4-FFF2-40B4-BE49-F238E27FC236}">
                <a16:creationId xmlns:a16="http://schemas.microsoft.com/office/drawing/2014/main" id="{065F572B-35F2-47E8-B0C6-1D9491AB63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E0DB6F-E5E8-4F71-B9FC-07D664181B4A}"/>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2620722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9D4FD3-8252-4758-83EA-175FFC0DD495}"/>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3" name="Footer Placeholder 2">
            <a:extLst>
              <a:ext uri="{FF2B5EF4-FFF2-40B4-BE49-F238E27FC236}">
                <a16:creationId xmlns:a16="http://schemas.microsoft.com/office/drawing/2014/main" id="{E02A8BB5-7A87-46BD-BE5E-8E6D1E4971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56B3B8-7E12-4244-B4D5-BC4BEA8ED855}"/>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2704637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36306-7DC1-425B-A3ED-453AF37BD0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A8B98-01A7-424B-AB4E-E8882368FC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2844C0-013F-48C6-BD3D-32D3EF0C9F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A6E685-16A6-46C1-B6C0-5561E1B52506}"/>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6" name="Footer Placeholder 5">
            <a:extLst>
              <a:ext uri="{FF2B5EF4-FFF2-40B4-BE49-F238E27FC236}">
                <a16:creationId xmlns:a16="http://schemas.microsoft.com/office/drawing/2014/main" id="{BC73C758-CED6-485A-8001-6294F3A62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18217F-5CC0-4D4A-ADF4-40730AFDF2E1}"/>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2602271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48034-339F-4271-9247-74002EB2C2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473BD0-32BA-42F2-ADBF-72C8EC1DB0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60BDCE-34E2-44CB-97AF-43C18168F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ABA22A-170E-41F1-8C35-9251CAA27790}"/>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6" name="Footer Placeholder 5">
            <a:extLst>
              <a:ext uri="{FF2B5EF4-FFF2-40B4-BE49-F238E27FC236}">
                <a16:creationId xmlns:a16="http://schemas.microsoft.com/office/drawing/2014/main" id="{A98BF3A9-8DF3-4645-9EEA-A16CFCADAC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0A48DC-54D4-4F3E-95B9-2C8D0B982727}"/>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3664816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46852-FEA3-4724-9977-530488A34A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779E20-A1FD-4E96-BAB3-30A40774E9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79A636-ED7D-4836-BD56-A86529B8AC61}"/>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5" name="Footer Placeholder 4">
            <a:extLst>
              <a:ext uri="{FF2B5EF4-FFF2-40B4-BE49-F238E27FC236}">
                <a16:creationId xmlns:a16="http://schemas.microsoft.com/office/drawing/2014/main" id="{17D825EC-05C3-43A4-8BC2-83784E952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996ED-190E-4DEE-89D6-1BBCF5FC926D}"/>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130590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A58E2A-EF66-4FB8-95FB-BC0F45522A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6B265-3868-4D3D-8709-20324356C9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ED079-7775-4F18-9A78-418C58A41F28}"/>
              </a:ext>
            </a:extLst>
          </p:cNvPr>
          <p:cNvSpPr>
            <a:spLocks noGrp="1"/>
          </p:cNvSpPr>
          <p:nvPr>
            <p:ph type="dt" sz="half" idx="10"/>
          </p:nvPr>
        </p:nvSpPr>
        <p:spPr/>
        <p:txBody>
          <a:bodyPr/>
          <a:lstStyle/>
          <a:p>
            <a:fld id="{C3D23AE8-B181-47EB-88D5-D883284B0439}" type="datetimeFigureOut">
              <a:rPr lang="en-GB" smtClean="0"/>
              <a:t>30/11/2021</a:t>
            </a:fld>
            <a:endParaRPr lang="en-GB"/>
          </a:p>
        </p:txBody>
      </p:sp>
      <p:sp>
        <p:nvSpPr>
          <p:cNvPr id="5" name="Footer Placeholder 4">
            <a:extLst>
              <a:ext uri="{FF2B5EF4-FFF2-40B4-BE49-F238E27FC236}">
                <a16:creationId xmlns:a16="http://schemas.microsoft.com/office/drawing/2014/main" id="{3F7A76B2-1547-4E6A-B516-C5B5F243D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9B0EC8-B774-4A98-9152-9FEF39344BFB}"/>
              </a:ext>
            </a:extLst>
          </p:cNvPr>
          <p:cNvSpPr>
            <a:spLocks noGrp="1"/>
          </p:cNvSpPr>
          <p:nvPr>
            <p:ph type="sldNum" sz="quarter" idx="12"/>
          </p:nvPr>
        </p:nvSpPr>
        <p:spPr/>
        <p:txBody>
          <a:bodyPr/>
          <a:lstStyle/>
          <a:p>
            <a:fld id="{E9D15663-0E6E-4CBF-B83F-EB2F21523483}" type="slidenum">
              <a:rPr lang="en-GB" smtClean="0"/>
              <a:t>‹#›</a:t>
            </a:fld>
            <a:endParaRPr lang="en-GB"/>
          </a:p>
        </p:txBody>
      </p:sp>
    </p:spTree>
    <p:extLst>
      <p:ext uri="{BB962C8B-B14F-4D97-AF65-F5344CB8AC3E}">
        <p14:creationId xmlns:p14="http://schemas.microsoft.com/office/powerpoint/2010/main" val="2691201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9CA3E0-3E21-41FB-874B-39220786CC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40B77B-10D1-4E85-832F-6B1CA31409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B0ABF0-096C-40B9-AA9F-770A228E7D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D23AE8-B181-47EB-88D5-D883284B0439}" type="datetimeFigureOut">
              <a:rPr lang="en-GB" smtClean="0"/>
              <a:t>30/11/2021</a:t>
            </a:fld>
            <a:endParaRPr lang="en-GB"/>
          </a:p>
        </p:txBody>
      </p:sp>
      <p:sp>
        <p:nvSpPr>
          <p:cNvPr id="5" name="Footer Placeholder 4">
            <a:extLst>
              <a:ext uri="{FF2B5EF4-FFF2-40B4-BE49-F238E27FC236}">
                <a16:creationId xmlns:a16="http://schemas.microsoft.com/office/drawing/2014/main" id="{C4307E25-E2E4-4433-A444-2C49BAECDA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A15AC0-F214-4EF3-8747-ABE3FD0994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D15663-0E6E-4CBF-B83F-EB2F21523483}" type="slidenum">
              <a:rPr lang="en-GB" smtClean="0"/>
              <a:t>‹#›</a:t>
            </a:fld>
            <a:endParaRPr lang="en-GB"/>
          </a:p>
        </p:txBody>
      </p:sp>
    </p:spTree>
    <p:extLst>
      <p:ext uri="{BB962C8B-B14F-4D97-AF65-F5344CB8AC3E}">
        <p14:creationId xmlns:p14="http://schemas.microsoft.com/office/powerpoint/2010/main" val="4258798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E09BD-903D-49B3-80BD-38BD196596FD}"/>
              </a:ext>
            </a:extLst>
          </p:cNvPr>
          <p:cNvSpPr>
            <a:spLocks noGrp="1"/>
          </p:cNvSpPr>
          <p:nvPr>
            <p:ph type="ctrTitle"/>
          </p:nvPr>
        </p:nvSpPr>
        <p:spPr>
          <a:xfrm>
            <a:off x="641496" y="379265"/>
            <a:ext cx="10026503" cy="2767972"/>
          </a:xfrm>
        </p:spPr>
        <p:txBody>
          <a:bodyPr>
            <a:normAutofit/>
          </a:bodyPr>
          <a:lstStyle/>
          <a:p>
            <a:r>
              <a:rPr lang="en-GB" b="1" dirty="0">
                <a:latin typeface="Times New Roman" panose="02020603050405020304" pitchFamily="18" charset="0"/>
                <a:cs typeface="Times New Roman" panose="02020603050405020304" pitchFamily="18" charset="0"/>
              </a:rPr>
              <a:t>Assessment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VIVA</a:t>
            </a: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BEE18D35-44AF-4B9E-94C9-03E2C858264E}"/>
              </a:ext>
            </a:extLst>
          </p:cNvPr>
          <p:cNvSpPr>
            <a:spLocks noGrp="1"/>
          </p:cNvSpPr>
          <p:nvPr>
            <p:ph type="subTitle" idx="1"/>
          </p:nvPr>
        </p:nvSpPr>
        <p:spPr>
          <a:xfrm>
            <a:off x="641496" y="3602038"/>
            <a:ext cx="10026504" cy="2639274"/>
          </a:xfrm>
        </p:spPr>
        <p:txBody>
          <a:bodyPr>
            <a:normAutofit lnSpcReduction="10000"/>
          </a:bodyPr>
          <a:lstStyle/>
          <a:p>
            <a:pPr algn="l"/>
            <a:r>
              <a:rPr lang="en-GB" sz="2400" dirty="0">
                <a:latin typeface="Times New Roman" panose="02020603050405020304" pitchFamily="18" charset="0"/>
                <a:cs typeface="Times New Roman" panose="02020603050405020304" pitchFamily="18" charset="0"/>
              </a:rPr>
              <a:t>Student name: Celestina Okyere-Boateng</a:t>
            </a:r>
          </a:p>
          <a:p>
            <a:pPr algn="l"/>
            <a:r>
              <a:rPr lang="en-GB" sz="2400" dirty="0">
                <a:latin typeface="Times New Roman" panose="02020603050405020304" pitchFamily="18" charset="0"/>
                <a:cs typeface="Times New Roman" panose="02020603050405020304" pitchFamily="18" charset="0"/>
              </a:rPr>
              <a:t>Student ID: 1813886</a:t>
            </a:r>
          </a:p>
          <a:p>
            <a:pPr algn="l"/>
            <a:r>
              <a:rPr lang="en-GB" sz="2400" dirty="0">
                <a:latin typeface="Times New Roman" panose="02020603050405020304" pitchFamily="18" charset="0"/>
                <a:cs typeface="Times New Roman" panose="02020603050405020304" pitchFamily="18" charset="0"/>
              </a:rPr>
              <a:t>Module name: Community Care and Development</a:t>
            </a:r>
          </a:p>
          <a:p>
            <a:pPr algn="l"/>
            <a:r>
              <a:rPr lang="en-GB" sz="2400" dirty="0">
                <a:latin typeface="Times New Roman" panose="02020603050405020304" pitchFamily="18" charset="0"/>
                <a:cs typeface="Times New Roman" panose="02020603050405020304" pitchFamily="18" charset="0"/>
              </a:rPr>
              <a:t>Module code: (BMHP6022_LON)</a:t>
            </a:r>
          </a:p>
          <a:p>
            <a:pPr algn="l"/>
            <a:r>
              <a:rPr lang="en-GB" sz="2400" dirty="0">
                <a:latin typeface="Times New Roman" panose="02020603050405020304" pitchFamily="18" charset="0"/>
                <a:cs typeface="Times New Roman" panose="02020603050405020304" pitchFamily="18" charset="0"/>
              </a:rPr>
              <a:t>Lecturer name: Bianca Sanfilippo </a:t>
            </a:r>
          </a:p>
          <a:p>
            <a:pPr algn="l"/>
            <a:r>
              <a:rPr lang="en-GB" sz="2400" dirty="0">
                <a:latin typeface="Times New Roman" panose="02020603050405020304" pitchFamily="18" charset="0"/>
                <a:cs typeface="Times New Roman" panose="02020603050405020304" pitchFamily="18" charset="0"/>
              </a:rPr>
              <a:t>Date:  Tuesday, 30th November 2021</a:t>
            </a:r>
          </a:p>
          <a:p>
            <a:pPr algn="l"/>
            <a:endParaRPr lang="en-GB" dirty="0"/>
          </a:p>
        </p:txBody>
      </p:sp>
      <p:pic>
        <p:nvPicPr>
          <p:cNvPr id="4" name="Picture 3">
            <a:extLst>
              <a:ext uri="{FF2B5EF4-FFF2-40B4-BE49-F238E27FC236}">
                <a16:creationId xmlns:a16="http://schemas.microsoft.com/office/drawing/2014/main" id="{F16B5C9F-4FB8-4118-A334-81832C85556B}"/>
              </a:ext>
            </a:extLst>
          </p:cNvPr>
          <p:cNvPicPr>
            <a:picLocks noChangeAspect="1"/>
          </p:cNvPicPr>
          <p:nvPr/>
        </p:nvPicPr>
        <p:blipFill>
          <a:blip r:embed="rId2"/>
          <a:stretch>
            <a:fillRect/>
          </a:stretch>
        </p:blipFill>
        <p:spPr>
          <a:xfrm>
            <a:off x="290833" y="379264"/>
            <a:ext cx="3416412" cy="1397553"/>
          </a:xfrm>
          <a:prstGeom prst="rect">
            <a:avLst/>
          </a:prstGeom>
        </p:spPr>
      </p:pic>
    </p:spTree>
    <p:extLst>
      <p:ext uri="{BB962C8B-B14F-4D97-AF65-F5344CB8AC3E}">
        <p14:creationId xmlns:p14="http://schemas.microsoft.com/office/powerpoint/2010/main" val="3391300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6B87-F646-44B9-B867-5D6F65BC4B98}"/>
              </a:ext>
            </a:extLst>
          </p:cNvPr>
          <p:cNvSpPr>
            <a:spLocks noGrp="1"/>
          </p:cNvSpPr>
          <p:nvPr>
            <p:ph type="title"/>
          </p:nvPr>
        </p:nvSpPr>
        <p:spPr/>
        <p:txBody>
          <a:bodyPr>
            <a:normAutofit/>
          </a:bodyPr>
          <a:lstStyle/>
          <a:p>
            <a:pPr algn="ctr"/>
            <a:r>
              <a:rPr lang="en-GB" sz="4800"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F479C2F3-9919-4431-B04B-0C11EFA2A1F6}"/>
              </a:ext>
            </a:extLst>
          </p:cNvPr>
          <p:cNvSpPr>
            <a:spLocks noGrp="1"/>
          </p:cNvSpPr>
          <p:nvPr>
            <p:ph idx="1"/>
          </p:nvPr>
        </p:nvSpPr>
        <p:spPr>
          <a:xfrm>
            <a:off x="838200" y="1825625"/>
            <a:ext cx="6858000" cy="4667250"/>
          </a:xfrm>
        </p:spPr>
        <p:txBody>
          <a:bodyPr>
            <a:normAutofit fontScale="92500" lnSpcReduction="20000"/>
          </a:bodyPr>
          <a:lstStyle/>
          <a:p>
            <a:pPr>
              <a:lnSpc>
                <a:spcPct val="150000"/>
              </a:lnSpc>
            </a:pPr>
            <a:r>
              <a:rPr lang="en-GB" sz="2400" dirty="0">
                <a:latin typeface="Times New Roman" panose="02020603050405020304" pitchFamily="18" charset="0"/>
                <a:cs typeface="Times New Roman" panose="02020603050405020304" pitchFamily="18" charset="0"/>
              </a:rPr>
              <a:t>London is one of the most cosmopolitan city</a:t>
            </a:r>
          </a:p>
          <a:p>
            <a:pPr>
              <a:lnSpc>
                <a:spcPct val="150000"/>
              </a:lnSpc>
            </a:pPr>
            <a:r>
              <a:rPr lang="en-GB" sz="2400" dirty="0">
                <a:latin typeface="Times New Roman" panose="02020603050405020304" pitchFamily="18" charset="0"/>
                <a:cs typeface="Times New Roman" panose="02020603050405020304" pitchFamily="18" charset="0"/>
              </a:rPr>
              <a:t>Over 9 million people live in London (</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Trust for London, 2020</a:t>
            </a:r>
            <a:r>
              <a:rPr lang="en-GB" sz="2400" dirty="0">
                <a:latin typeface="Times New Roman" panose="02020603050405020304" pitchFamily="18" charset="0"/>
                <a:cs typeface="Times New Roman" panose="02020603050405020304" pitchFamily="18" charset="0"/>
              </a:rPr>
              <a:t>)</a:t>
            </a:r>
          </a:p>
          <a:p>
            <a:pPr>
              <a:lnSpc>
                <a:spcPct val="150000"/>
              </a:lnSpc>
            </a:pPr>
            <a:r>
              <a:rPr lang="en-GB" sz="2400" dirty="0">
                <a:latin typeface="Times New Roman" panose="02020603050405020304" pitchFamily="18" charset="0"/>
                <a:cs typeface="Times New Roman" panose="02020603050405020304" pitchFamily="18" charset="0"/>
              </a:rPr>
              <a:t>40% of these people are Black and Minority Ethnic while 37% were not born in the UK (</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Trust for London, 2020</a:t>
            </a:r>
            <a:r>
              <a:rPr lang="en-GB" sz="2400" dirty="0">
                <a:latin typeface="Times New Roman" panose="02020603050405020304" pitchFamily="18" charset="0"/>
                <a:cs typeface="Times New Roman" panose="02020603050405020304" pitchFamily="18" charset="0"/>
              </a:rPr>
              <a:t>)</a:t>
            </a:r>
          </a:p>
          <a:p>
            <a:pPr>
              <a:lnSpc>
                <a:spcPct val="150000"/>
              </a:lnSpc>
            </a:pPr>
            <a:r>
              <a:rPr lang="en-GB" sz="2400" dirty="0">
                <a:latin typeface="Times New Roman" panose="02020603050405020304" pitchFamily="18" charset="0"/>
                <a:cs typeface="Times New Roman" panose="02020603050405020304" pitchFamily="18" charset="0"/>
              </a:rPr>
              <a:t>There are more than 300 languages spoken in the London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Transport for London, (2015</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a:p>
            <a:pPr>
              <a:lnSpc>
                <a:spcPct val="150000"/>
              </a:lnSpc>
            </a:pPr>
            <a:r>
              <a:rPr lang="en-GB" sz="2400" dirty="0">
                <a:latin typeface="Times New Roman" panose="02020603050405020304" pitchFamily="18" charset="0"/>
                <a:cs typeface="Times New Roman" panose="02020603050405020304" pitchFamily="18" charset="0"/>
              </a:rPr>
              <a:t>The city’s diversity makes it an attractive place to live and work</a:t>
            </a:r>
          </a:p>
        </p:txBody>
      </p:sp>
      <p:pic>
        <p:nvPicPr>
          <p:cNvPr id="1026" name="Picture 2" descr="Total London Experience with London Eye, Tower of London, St Paul&amp;#39;s 2021">
            <a:extLst>
              <a:ext uri="{FF2B5EF4-FFF2-40B4-BE49-F238E27FC236}">
                <a16:creationId xmlns:a16="http://schemas.microsoft.com/office/drawing/2014/main" id="{4A8A2341-F0C0-4313-AE61-2AD49DE71D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1825624"/>
            <a:ext cx="4495800" cy="4270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653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9394-E172-4C8A-80EC-E2C53CB92CDC}"/>
              </a:ext>
            </a:extLst>
          </p:cNvPr>
          <p:cNvSpPr>
            <a:spLocks noGrp="1"/>
          </p:cNvSpPr>
          <p:nvPr>
            <p:ph type="title"/>
          </p:nvPr>
        </p:nvSpPr>
        <p:spPr>
          <a:xfrm>
            <a:off x="838200" y="365125"/>
            <a:ext cx="10515600" cy="772559"/>
          </a:xfrm>
        </p:spPr>
        <p:txBody>
          <a:bodyPr>
            <a:normAutofit/>
          </a:bodyPr>
          <a:lstStyle/>
          <a:p>
            <a:pPr algn="ctr"/>
            <a:r>
              <a:rPr lang="en-GB" b="1" dirty="0">
                <a:latin typeface="Times New Roman" panose="02020603050405020304" pitchFamily="18" charset="0"/>
                <a:cs typeface="Times New Roman" panose="02020603050405020304" pitchFamily="18" charset="0"/>
              </a:rPr>
              <a:t>Community and Community Development </a:t>
            </a:r>
          </a:p>
        </p:txBody>
      </p:sp>
      <p:sp>
        <p:nvSpPr>
          <p:cNvPr id="3" name="Content Placeholder 2">
            <a:extLst>
              <a:ext uri="{FF2B5EF4-FFF2-40B4-BE49-F238E27FC236}">
                <a16:creationId xmlns:a16="http://schemas.microsoft.com/office/drawing/2014/main" id="{8528371A-14D3-4746-B2B7-928749D55F52}"/>
              </a:ext>
            </a:extLst>
          </p:cNvPr>
          <p:cNvSpPr>
            <a:spLocks noGrp="1"/>
          </p:cNvSpPr>
          <p:nvPr>
            <p:ph idx="1"/>
          </p:nvPr>
        </p:nvSpPr>
        <p:spPr>
          <a:xfrm>
            <a:off x="838199" y="1327760"/>
            <a:ext cx="6705601" cy="5083673"/>
          </a:xfrm>
        </p:spPr>
        <p:txBody>
          <a:bodyPr>
            <a:noAutofit/>
          </a:bodyPr>
          <a:lstStyle/>
          <a:p>
            <a:pPr>
              <a:lnSpc>
                <a:spcPct val="100000"/>
              </a:lnSpc>
            </a:pPr>
            <a:r>
              <a:rPr lang="en-GB" sz="2400" dirty="0">
                <a:latin typeface="Times New Roman" panose="02020603050405020304" pitchFamily="18" charset="0"/>
                <a:cs typeface="Times New Roman" panose="02020603050405020304" pitchFamily="18" charset="0"/>
              </a:rPr>
              <a:t>A community is a social unit like an association, or a group based on common function, interest, values and needs (</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Goel, 2016</a:t>
            </a:r>
            <a:r>
              <a:rPr lang="en-GB" sz="2400" dirty="0">
                <a:latin typeface="Times New Roman" panose="02020603050405020304" pitchFamily="18" charset="0"/>
                <a:cs typeface="Times New Roman" panose="02020603050405020304" pitchFamily="18" charset="0"/>
              </a:rPr>
              <a:t>)</a:t>
            </a:r>
          </a:p>
          <a:p>
            <a:pPr>
              <a:lnSpc>
                <a:spcPct val="100000"/>
              </a:lnSpc>
            </a:pPr>
            <a:r>
              <a:rPr lang="en-GB" sz="2400" dirty="0">
                <a:latin typeface="Times New Roman" panose="02020603050405020304" pitchFamily="18" charset="0"/>
                <a:cs typeface="Times New Roman" panose="02020603050405020304" pitchFamily="18" charset="0"/>
              </a:rPr>
              <a:t>Community development is the practice of undertaking activities that provide basic services to a community to address real problems (</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Goel, 2016</a:t>
            </a:r>
            <a:r>
              <a:rPr lang="en-GB" sz="2400" dirty="0">
                <a:latin typeface="Times New Roman" panose="02020603050405020304" pitchFamily="18" charset="0"/>
                <a:cs typeface="Times New Roman" panose="02020603050405020304" pitchFamily="18" charset="0"/>
              </a:rPr>
              <a:t>)</a:t>
            </a:r>
          </a:p>
          <a:p>
            <a:pPr>
              <a:lnSpc>
                <a:spcPct val="100000"/>
              </a:lnSpc>
            </a:pPr>
            <a:r>
              <a:rPr lang="en-GB" sz="2400" dirty="0">
                <a:latin typeface="Times New Roman" panose="02020603050405020304" pitchFamily="18" charset="0"/>
                <a:cs typeface="Times New Roman" panose="02020603050405020304" pitchFamily="18" charset="0"/>
              </a:rPr>
              <a:t>The principles which reinforce its practice are: </a:t>
            </a:r>
          </a:p>
          <a:p>
            <a:pPr lvl="1">
              <a:lnSpc>
                <a:spcPct val="10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Collective action</a:t>
            </a:r>
          </a:p>
          <a:p>
            <a:pPr lvl="1">
              <a:lnSpc>
                <a:spcPct val="10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Empowerment</a:t>
            </a:r>
          </a:p>
          <a:p>
            <a:pPr lvl="1">
              <a:lnSpc>
                <a:spcPct val="10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Self-determination</a:t>
            </a:r>
          </a:p>
          <a:p>
            <a:pPr lvl="1">
              <a:lnSpc>
                <a:spcPct val="10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Working and learning together </a:t>
            </a:r>
          </a:p>
        </p:txBody>
      </p:sp>
      <p:pic>
        <p:nvPicPr>
          <p:cNvPr id="2050" name="Picture 2" descr="Growing community capacity: Strategic Briefing (2021)">
            <a:extLst>
              <a:ext uri="{FF2B5EF4-FFF2-40B4-BE49-F238E27FC236}">
                <a16:creationId xmlns:a16="http://schemas.microsoft.com/office/drawing/2014/main" id="{593D0C99-9524-49CD-8F18-F7B34F78C4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502" y="1473200"/>
            <a:ext cx="4451498" cy="4457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390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7C78D-6D1A-45D0-8C40-7CACE73E0462}"/>
              </a:ext>
            </a:extLst>
          </p:cNvPr>
          <p:cNvSpPr>
            <a:spLocks noGrp="1"/>
          </p:cNvSpPr>
          <p:nvPr>
            <p:ph type="title"/>
          </p:nvPr>
        </p:nvSpPr>
        <p:spPr/>
        <p:txBody>
          <a:bodyPr>
            <a:normAutofit/>
          </a:bodyPr>
          <a:lstStyle/>
          <a:p>
            <a:pPr algn="ctr"/>
            <a:r>
              <a:rPr lang="en-GB" sz="4800" b="1" dirty="0">
                <a:latin typeface="Times New Roman" panose="02020603050405020304" pitchFamily="18" charset="0"/>
                <a:cs typeface="Times New Roman" panose="02020603050405020304" pitchFamily="18" charset="0"/>
              </a:rPr>
              <a:t>Diversity of a Community </a:t>
            </a:r>
          </a:p>
        </p:txBody>
      </p:sp>
      <p:sp>
        <p:nvSpPr>
          <p:cNvPr id="3" name="Content Placeholder 2">
            <a:extLst>
              <a:ext uri="{FF2B5EF4-FFF2-40B4-BE49-F238E27FC236}">
                <a16:creationId xmlns:a16="http://schemas.microsoft.com/office/drawing/2014/main" id="{0EC1A1CF-ED06-4B14-A2C1-3BFA662D3B5C}"/>
              </a:ext>
            </a:extLst>
          </p:cNvPr>
          <p:cNvSpPr>
            <a:spLocks noGrp="1"/>
          </p:cNvSpPr>
          <p:nvPr>
            <p:ph idx="1"/>
          </p:nvPr>
        </p:nvSpPr>
        <p:spPr>
          <a:xfrm>
            <a:off x="838200" y="1313412"/>
            <a:ext cx="6189922" cy="5544588"/>
          </a:xfrm>
        </p:spPr>
        <p:txBody>
          <a:bodyPr>
            <a:normAutofit fontScale="70000" lnSpcReduction="20000"/>
          </a:bodyPr>
          <a:lstStyle/>
          <a:p>
            <a:pPr>
              <a:lnSpc>
                <a:spcPct val="150000"/>
              </a:lnSpc>
            </a:pPr>
            <a:r>
              <a:rPr lang="en-GB" sz="2400" dirty="0">
                <a:latin typeface="Times New Roman" panose="02020603050405020304" pitchFamily="18" charset="0"/>
                <a:cs typeface="Times New Roman" panose="02020603050405020304" pitchFamily="18" charset="0"/>
              </a:rPr>
              <a:t>The concept of diversity includes acceptance and respect</a:t>
            </a:r>
          </a:p>
          <a:p>
            <a:pPr>
              <a:lnSpc>
                <a:spcPct val="150000"/>
              </a:lnSpc>
            </a:pPr>
            <a:r>
              <a:rPr lang="en-GB" sz="2400" dirty="0">
                <a:latin typeface="Times New Roman" panose="02020603050405020304" pitchFamily="18" charset="0"/>
                <a:cs typeface="Times New Roman" panose="02020603050405020304" pitchFamily="18" charset="0"/>
              </a:rPr>
              <a:t>It implies comprehending that each person is unique and acknowledging our individual differences (</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Thai and Lien, 2019</a:t>
            </a:r>
            <a:r>
              <a:rPr lang="en-GB" sz="2400" dirty="0">
                <a:latin typeface="Times New Roman" panose="02020603050405020304" pitchFamily="18" charset="0"/>
                <a:cs typeface="Times New Roman" panose="02020603050405020304" pitchFamily="18" charset="0"/>
              </a:rPr>
              <a:t>)</a:t>
            </a:r>
          </a:p>
          <a:p>
            <a:pPr>
              <a:lnSpc>
                <a:spcPct val="150000"/>
              </a:lnSpc>
            </a:pPr>
            <a:r>
              <a:rPr lang="en-GB" sz="2400" dirty="0">
                <a:latin typeface="Times New Roman" panose="02020603050405020304" pitchFamily="18" charset="0"/>
                <a:cs typeface="Times New Roman" panose="02020603050405020304" pitchFamily="18" charset="0"/>
              </a:rPr>
              <a:t>People are empowered by respecting and appreciating what makes them different along the dimensions of, but not limited to:</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Religious and political beliefs</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Age</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Gender</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Sexual orientation</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Physical abilities </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Ethnicity </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race  </a:t>
            </a:r>
          </a:p>
        </p:txBody>
      </p:sp>
      <p:pic>
        <p:nvPicPr>
          <p:cNvPr id="3074" name="Picture 2" descr="The Concept of Diversity - SCRAs Position - Community Psychology">
            <a:extLst>
              <a:ext uri="{FF2B5EF4-FFF2-40B4-BE49-F238E27FC236}">
                <a16:creationId xmlns:a16="http://schemas.microsoft.com/office/drawing/2014/main" id="{41D0EDA3-E767-4046-B70B-6A9AE6ACB2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1955800"/>
            <a:ext cx="5029200" cy="490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5425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20FC7-BB0C-428C-B699-2E4FB3BCA43F}"/>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Diversity in Richmond, London</a:t>
            </a:r>
          </a:p>
        </p:txBody>
      </p:sp>
      <p:sp>
        <p:nvSpPr>
          <p:cNvPr id="3" name="Content Placeholder 2">
            <a:extLst>
              <a:ext uri="{FF2B5EF4-FFF2-40B4-BE49-F238E27FC236}">
                <a16:creationId xmlns:a16="http://schemas.microsoft.com/office/drawing/2014/main" id="{65052D2C-BBF7-4403-B34E-6A3C4A1AD739}"/>
              </a:ext>
            </a:extLst>
          </p:cNvPr>
          <p:cNvSpPr>
            <a:spLocks noGrp="1"/>
          </p:cNvSpPr>
          <p:nvPr>
            <p:ph idx="1"/>
          </p:nvPr>
        </p:nvSpPr>
        <p:spPr>
          <a:xfrm>
            <a:off x="838200" y="1825625"/>
            <a:ext cx="6629400" cy="4351338"/>
          </a:xfrm>
        </p:spPr>
        <p:txBody>
          <a:bodyPr>
            <a:normAutofit fontScale="70000" lnSpcReduction="20000"/>
          </a:bodyPr>
          <a:lstStyle/>
          <a:p>
            <a:pPr>
              <a:lnSpc>
                <a:spcPct val="150000"/>
              </a:lnSpc>
            </a:pPr>
            <a:r>
              <a:rPr lang="en-US" sz="2600" b="0" i="0" dirty="0">
                <a:solidFill>
                  <a:srgbClr val="202124"/>
                </a:solidFill>
                <a:effectLst/>
                <a:latin typeface="Times New Roman" panose="02020603050405020304" pitchFamily="18" charset="0"/>
                <a:cs typeface="Times New Roman" panose="02020603050405020304" pitchFamily="18" charset="0"/>
              </a:rPr>
              <a:t>The London Borough of Richmond upon Thames is </a:t>
            </a:r>
            <a:r>
              <a:rPr lang="en-US" sz="2600" i="0" dirty="0">
                <a:solidFill>
                  <a:srgbClr val="202124"/>
                </a:solidFill>
                <a:effectLst/>
                <a:latin typeface="Times New Roman" panose="02020603050405020304" pitchFamily="18" charset="0"/>
                <a:cs typeface="Times New Roman" panose="02020603050405020304" pitchFamily="18" charset="0"/>
              </a:rPr>
              <a:t>in south-west London.</a:t>
            </a:r>
          </a:p>
          <a:p>
            <a:pPr>
              <a:lnSpc>
                <a:spcPct val="150000"/>
              </a:lnSpc>
            </a:pPr>
            <a:r>
              <a:rPr lang="en-US" sz="2600" dirty="0">
                <a:solidFill>
                  <a:srgbClr val="202124"/>
                </a:solidFill>
                <a:latin typeface="Times New Roman" panose="02020603050405020304" pitchFamily="18" charset="0"/>
                <a:cs typeface="Times New Roman" panose="02020603050405020304" pitchFamily="18" charset="0"/>
              </a:rPr>
              <a:t>Its population was 196,904 people in 2018 (</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London Councils, 2020</a:t>
            </a:r>
            <a:r>
              <a:rPr lang="en-US" sz="2600" dirty="0">
                <a:solidFill>
                  <a:srgbClr val="202124"/>
                </a:solidFill>
                <a:latin typeface="Times New Roman" panose="02020603050405020304" pitchFamily="18" charset="0"/>
                <a:cs typeface="Times New Roman" panose="02020603050405020304" pitchFamily="18" charset="0"/>
              </a:rPr>
              <a:t>)</a:t>
            </a:r>
          </a:p>
          <a:p>
            <a:pPr>
              <a:lnSpc>
                <a:spcPct val="150000"/>
              </a:lnSpc>
            </a:pPr>
            <a:r>
              <a:rPr lang="en-US" sz="2600" dirty="0">
                <a:solidFill>
                  <a:srgbClr val="202124"/>
                </a:solidFill>
                <a:latin typeface="Times New Roman" panose="02020603050405020304" pitchFamily="18" charset="0"/>
                <a:cs typeface="Times New Roman" panose="02020603050405020304" pitchFamily="18" charset="0"/>
              </a:rPr>
              <a:t>51.3% are women and 48.7% are men (</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London Councils, 2020)</a:t>
            </a:r>
            <a:endParaRPr lang="en-US" sz="2600" dirty="0">
              <a:solidFill>
                <a:srgbClr val="202124"/>
              </a:solidFill>
              <a:latin typeface="Times New Roman" panose="02020603050405020304" pitchFamily="18" charset="0"/>
              <a:cs typeface="Times New Roman" panose="02020603050405020304" pitchFamily="18" charset="0"/>
            </a:endParaRPr>
          </a:p>
          <a:p>
            <a:pPr>
              <a:lnSpc>
                <a:spcPct val="150000"/>
              </a:lnSpc>
            </a:pPr>
            <a:r>
              <a:rPr lang="en-US" sz="2600" dirty="0">
                <a:solidFill>
                  <a:srgbClr val="202124"/>
                </a:solidFill>
                <a:latin typeface="Times New Roman" panose="02020603050405020304" pitchFamily="18" charset="0"/>
                <a:cs typeface="Times New Roman" panose="02020603050405020304" pitchFamily="18" charset="0"/>
              </a:rPr>
              <a:t>The borough is characterized by a thriving, integrated and inclusive multi-cultural community</a:t>
            </a:r>
          </a:p>
          <a:p>
            <a:pPr>
              <a:lnSpc>
                <a:spcPct val="150000"/>
              </a:lnSpc>
            </a:pPr>
            <a:r>
              <a:rPr lang="en-US" sz="2600" dirty="0">
                <a:solidFill>
                  <a:srgbClr val="202124"/>
                </a:solidFill>
                <a:latin typeface="Times New Roman" panose="02020603050405020304" pitchFamily="18" charset="0"/>
                <a:cs typeface="Times New Roman" panose="02020603050405020304" pitchFamily="18" charset="0"/>
              </a:rPr>
              <a:t>The  borough has become more ethnically diverse</a:t>
            </a:r>
          </a:p>
          <a:p>
            <a:pPr>
              <a:lnSpc>
                <a:spcPct val="150000"/>
              </a:lnSpc>
            </a:pPr>
            <a:r>
              <a:rPr lang="en-US" sz="2600" dirty="0">
                <a:solidFill>
                  <a:srgbClr val="202124"/>
                </a:solidFill>
                <a:latin typeface="Times New Roman" panose="02020603050405020304" pitchFamily="18" charset="0"/>
                <a:cs typeface="Times New Roman" panose="02020603050405020304" pitchFamily="18" charset="0"/>
              </a:rPr>
              <a:t>28.6% of its population are from ethnic backgrounds which are not White British (</a:t>
            </a:r>
            <a:r>
              <a:rPr lang="en-GB" sz="2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Kilpin</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2014</a:t>
            </a:r>
            <a:r>
              <a:rPr lang="en-US" sz="2600" dirty="0">
                <a:solidFill>
                  <a:srgbClr val="202124"/>
                </a:solidFill>
                <a:latin typeface="Times New Roman" panose="02020603050405020304" pitchFamily="18" charset="0"/>
                <a:cs typeface="Times New Roman" panose="02020603050405020304" pitchFamily="18" charset="0"/>
              </a:rPr>
              <a:t>)</a:t>
            </a:r>
          </a:p>
          <a:p>
            <a:endParaRPr lang="en-GB" dirty="0"/>
          </a:p>
        </p:txBody>
      </p:sp>
      <p:pic>
        <p:nvPicPr>
          <p:cNvPr id="4098" name="Picture 2" descr="Latest figures on ethnic diversity in the UK | Richmond and Twickenham Times">
            <a:extLst>
              <a:ext uri="{FF2B5EF4-FFF2-40B4-BE49-F238E27FC236}">
                <a16:creationId xmlns:a16="http://schemas.microsoft.com/office/drawing/2014/main" id="{34092E5F-59E9-4122-80FF-C1336C4909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1878013"/>
            <a:ext cx="4622800" cy="429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908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62A-E417-4B9F-B195-A86329695D43}"/>
              </a:ext>
            </a:extLst>
          </p:cNvPr>
          <p:cNvSpPr>
            <a:spLocks noGrp="1"/>
          </p:cNvSpPr>
          <p:nvPr>
            <p:ph type="title"/>
          </p:nvPr>
        </p:nvSpPr>
        <p:spPr>
          <a:xfrm>
            <a:off x="838200" y="1"/>
            <a:ext cx="10515600" cy="1638300"/>
          </a:xfrm>
        </p:spPr>
        <p:txBody>
          <a:bodyPr>
            <a:normAutofit/>
          </a:bodyPr>
          <a:lstStyle/>
          <a:p>
            <a:r>
              <a:rPr lang="en-GB" sz="3200" b="1" dirty="0">
                <a:latin typeface="Times New Roman" panose="02020603050405020304" pitchFamily="18" charset="0"/>
                <a:cs typeface="Times New Roman" panose="02020603050405020304" pitchFamily="18" charset="0"/>
              </a:rPr>
              <a:t>Community Project: Using Digital Technologies to Address Loneliness and Social Isolation Among the Elderly in Richmond Borough </a:t>
            </a:r>
          </a:p>
        </p:txBody>
      </p:sp>
      <p:sp>
        <p:nvSpPr>
          <p:cNvPr id="3" name="Content Placeholder 2">
            <a:extLst>
              <a:ext uri="{FF2B5EF4-FFF2-40B4-BE49-F238E27FC236}">
                <a16:creationId xmlns:a16="http://schemas.microsoft.com/office/drawing/2014/main" id="{78007EA6-CD35-4601-9F94-DC7892BBC8B4}"/>
              </a:ext>
            </a:extLst>
          </p:cNvPr>
          <p:cNvSpPr>
            <a:spLocks noGrp="1"/>
          </p:cNvSpPr>
          <p:nvPr>
            <p:ph idx="1"/>
          </p:nvPr>
        </p:nvSpPr>
        <p:spPr>
          <a:xfrm>
            <a:off x="200247" y="2063298"/>
            <a:ext cx="7559453" cy="4604201"/>
          </a:xfrm>
        </p:spPr>
        <p:txBody>
          <a:bodyPr>
            <a:normAutofit/>
          </a:bodyPr>
          <a:lstStyle/>
          <a:p>
            <a:r>
              <a:rPr lang="en-GB" sz="2400" dirty="0">
                <a:latin typeface="Times New Roman" panose="02020603050405020304" pitchFamily="18" charset="0"/>
                <a:cs typeface="Times New Roman" panose="02020603050405020304" pitchFamily="18" charset="0"/>
              </a:rPr>
              <a:t>This project aims to integrate technology-supported interventions to help the elderly overcome social isolation and loneliness</a:t>
            </a:r>
          </a:p>
          <a:p>
            <a:r>
              <a:rPr lang="en-GB" sz="2400" dirty="0">
                <a:latin typeface="Times New Roman" panose="02020603050405020304" pitchFamily="18" charset="0"/>
                <a:cs typeface="Times New Roman" panose="02020603050405020304" pitchFamily="18" charset="0"/>
              </a:rPr>
              <a:t>The development of the project will encompass: </a:t>
            </a:r>
          </a:p>
          <a:p>
            <a:pPr lvl="1">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Promoting the use of internet-based communication tools that offer opportunities to socially and emotionally connect </a:t>
            </a:r>
            <a:r>
              <a:rPr lang="en-GB" dirty="0">
                <a:effectLst/>
                <a:latin typeface="Times New Roman" panose="02020603050405020304" pitchFamily="18" charset="0"/>
                <a:ea typeface="Calibri" panose="020F0502020204030204" pitchFamily="34" charset="0"/>
                <a:cs typeface="Times New Roman" panose="02020603050405020304" pitchFamily="18" charset="0"/>
              </a:rPr>
              <a:t>(</a:t>
            </a:r>
            <a:r>
              <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Amundsen, 2021</a:t>
            </a:r>
            <a:r>
              <a:rPr lang="en-GB"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1">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Encouraging older adults to join an online community</a:t>
            </a:r>
          </a:p>
          <a:p>
            <a:pPr lvl="1">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Investing in smart speakers </a:t>
            </a:r>
          </a:p>
          <a:p>
            <a:pPr lvl="1">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Promoting the use of video conferencing services and apps </a:t>
            </a:r>
            <a:r>
              <a:rPr lang="en-GB" dirty="0">
                <a:effectLst/>
                <a:latin typeface="Times New Roman" panose="02020603050405020304" pitchFamily="18" charset="0"/>
                <a:ea typeface="Calibri" panose="020F0502020204030204" pitchFamily="34" charset="0"/>
                <a:cs typeface="Times New Roman" panose="02020603050405020304" pitchFamily="18" charset="0"/>
              </a:rPr>
              <a:t>(</a:t>
            </a:r>
            <a:r>
              <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Conroy et al., 2020</a:t>
            </a:r>
            <a:r>
              <a:rPr lang="en-GB" dirty="0">
                <a:effectLst/>
                <a:latin typeface="Times New Roman" panose="02020603050405020304" pitchFamily="18" charset="0"/>
                <a:ea typeface="Calibri" panose="020F0502020204030204" pitchFamily="34"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a:t>
            </a:r>
          </a:p>
        </p:txBody>
      </p:sp>
      <p:pic>
        <p:nvPicPr>
          <p:cNvPr id="5122" name="Picture 2" descr="How Seniors Can Overcome the Negative Effects of Isolation While Social  Distancing | Everyday Health">
            <a:extLst>
              <a:ext uri="{FF2B5EF4-FFF2-40B4-BE49-F238E27FC236}">
                <a16:creationId xmlns:a16="http://schemas.microsoft.com/office/drawing/2014/main" id="{F2862BDE-1358-430A-BE8C-FA1E8A3280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2088698"/>
            <a:ext cx="4432300" cy="4020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060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D3026-C089-41B6-A88F-36E7CAE3940D}"/>
              </a:ext>
            </a:extLst>
          </p:cNvPr>
          <p:cNvSpPr>
            <a:spLocks noGrp="1"/>
          </p:cNvSpPr>
          <p:nvPr>
            <p:ph type="title"/>
          </p:nvPr>
        </p:nvSpPr>
        <p:spPr/>
        <p:txBody>
          <a:bodyPr>
            <a:normAutofit/>
          </a:bodyPr>
          <a:lstStyle/>
          <a:p>
            <a:pPr algn="ctr"/>
            <a:r>
              <a:rPr lang="en-GB" b="1" dirty="0">
                <a:latin typeface="Times New Roman" panose="02020603050405020304" pitchFamily="18" charset="0"/>
                <a:cs typeface="Times New Roman" panose="02020603050405020304" pitchFamily="18" charset="0"/>
              </a:rPr>
              <a:t>Reasons for the Project Development </a:t>
            </a:r>
          </a:p>
        </p:txBody>
      </p:sp>
      <p:sp>
        <p:nvSpPr>
          <p:cNvPr id="3" name="Content Placeholder 2">
            <a:extLst>
              <a:ext uri="{FF2B5EF4-FFF2-40B4-BE49-F238E27FC236}">
                <a16:creationId xmlns:a16="http://schemas.microsoft.com/office/drawing/2014/main" id="{B74C7571-3D9D-49B4-8E57-B90EC67400D9}"/>
              </a:ext>
            </a:extLst>
          </p:cNvPr>
          <p:cNvSpPr>
            <a:spLocks noGrp="1"/>
          </p:cNvSpPr>
          <p:nvPr>
            <p:ph idx="1"/>
          </p:nvPr>
        </p:nvSpPr>
        <p:spPr>
          <a:xfrm>
            <a:off x="838200" y="1825625"/>
            <a:ext cx="6400800" cy="4351338"/>
          </a:xfrm>
        </p:spPr>
        <p:txBody>
          <a:bodyPr>
            <a:normAutofit/>
          </a:bodyPr>
          <a:lstStyle/>
          <a:p>
            <a:r>
              <a:rPr lang="en-GB" sz="2400" dirty="0">
                <a:latin typeface="Times New Roman" panose="02020603050405020304" pitchFamily="18" charset="0"/>
                <a:cs typeface="Times New Roman" panose="02020603050405020304" pitchFamily="18" charset="0"/>
              </a:rPr>
              <a:t>In Richmond, approximately 6,400 of people aged over 75 years live alone</a:t>
            </a:r>
          </a:p>
          <a:p>
            <a:r>
              <a:rPr lang="en-GB" sz="2400" dirty="0">
                <a:latin typeface="Times New Roman" panose="02020603050405020304" pitchFamily="18" charset="0"/>
                <a:cs typeface="Times New Roman" panose="02020603050405020304" pitchFamily="18" charset="0"/>
              </a:rPr>
              <a:t>The borough has the highest proportion of people over 75 years living alone in London (51% in the borough compared to 35% in London) (</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Richmond Clinical Commissioning Group, 2018</a:t>
            </a:r>
            <a:r>
              <a:rPr lang="en-GB" sz="2400" dirty="0">
                <a:latin typeface="Times New Roman" panose="02020603050405020304" pitchFamily="18" charset="0"/>
                <a:cs typeface="Times New Roman" panose="02020603050405020304" pitchFamily="18" charset="0"/>
              </a:rPr>
              <a:t>)</a:t>
            </a:r>
          </a:p>
          <a:p>
            <a:r>
              <a:rPr lang="en-GB" sz="2400" dirty="0">
                <a:latin typeface="Times New Roman" panose="02020603050405020304" pitchFamily="18" charset="0"/>
                <a:cs typeface="Times New Roman" panose="02020603050405020304" pitchFamily="18" charset="0"/>
              </a:rPr>
              <a:t>Social isolation and loneliness damage older adults’ mental and physical health and quality of life</a:t>
            </a:r>
          </a:p>
          <a:p>
            <a:r>
              <a:rPr lang="en-GB" sz="2400" dirty="0">
                <a:latin typeface="Times New Roman" panose="02020603050405020304" pitchFamily="18" charset="0"/>
                <a:cs typeface="Times New Roman" panose="02020603050405020304" pitchFamily="18" charset="0"/>
              </a:rPr>
              <a:t>The conditions also shorten their lives</a:t>
            </a:r>
          </a:p>
        </p:txBody>
      </p:sp>
      <p:pic>
        <p:nvPicPr>
          <p:cNvPr id="6146" name="Picture 2" descr="The &amp;#39;Loneliness Epidemic&amp;#39; Among The Elderly May Not Be What It Seems">
            <a:extLst>
              <a:ext uri="{FF2B5EF4-FFF2-40B4-BE49-F238E27FC236}">
                <a16:creationId xmlns:a16="http://schemas.microsoft.com/office/drawing/2014/main" id="{C8EB38AD-170E-46BD-B117-1C53F864E8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1825625"/>
            <a:ext cx="49530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071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CABA1-3C0B-4D74-B100-C53F88C0E533}"/>
              </a:ext>
            </a:extLst>
          </p:cNvPr>
          <p:cNvSpPr>
            <a:spLocks noGrp="1"/>
          </p:cNvSpPr>
          <p:nvPr>
            <p:ph type="title"/>
          </p:nvPr>
        </p:nvSpPr>
        <p:spPr/>
        <p:txBody>
          <a:bodyPr>
            <a:normAutofit/>
          </a:bodyPr>
          <a:lstStyle/>
          <a:p>
            <a:pPr algn="ctr"/>
            <a:r>
              <a:rPr lang="en-GB" b="1" dirty="0">
                <a:latin typeface="Times New Roman" panose="02020603050405020304" pitchFamily="18" charset="0"/>
                <a:cs typeface="Times New Roman" panose="02020603050405020304" pitchFamily="18" charset="0"/>
              </a:rPr>
              <a:t>Importance of Creating a Community</a:t>
            </a:r>
          </a:p>
        </p:txBody>
      </p:sp>
      <p:sp>
        <p:nvSpPr>
          <p:cNvPr id="3" name="Content Placeholder 2">
            <a:extLst>
              <a:ext uri="{FF2B5EF4-FFF2-40B4-BE49-F238E27FC236}">
                <a16:creationId xmlns:a16="http://schemas.microsoft.com/office/drawing/2014/main" id="{A2910535-899C-4B44-82C6-7CB49499C4E7}"/>
              </a:ext>
            </a:extLst>
          </p:cNvPr>
          <p:cNvSpPr>
            <a:spLocks noGrp="1"/>
          </p:cNvSpPr>
          <p:nvPr>
            <p:ph idx="1"/>
          </p:nvPr>
        </p:nvSpPr>
        <p:spPr>
          <a:xfrm>
            <a:off x="838200" y="1825625"/>
            <a:ext cx="6502400" cy="4270375"/>
          </a:xfrm>
        </p:spPr>
        <p:txBody>
          <a:bodyPr/>
          <a:lstStyle/>
          <a:p>
            <a:pPr>
              <a:lnSpc>
                <a:spcPct val="200000"/>
              </a:lnSpc>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Vital social connection and engagement </a:t>
            </a:r>
          </a:p>
          <a:p>
            <a:pPr>
              <a:lnSpc>
                <a:spcPct val="200000"/>
              </a:lnSpc>
            </a:pPr>
            <a:r>
              <a:rPr lang="en-GB" sz="2400" dirty="0">
                <a:latin typeface="Times New Roman" panose="02020603050405020304" pitchFamily="18" charset="0"/>
                <a:cs typeface="Times New Roman" panose="02020603050405020304" pitchFamily="18" charset="0"/>
              </a:rPr>
              <a:t>Improve individual health and wellbeing </a:t>
            </a:r>
          </a:p>
          <a:p>
            <a:pPr>
              <a:lnSpc>
                <a:spcPct val="200000"/>
              </a:lnSpc>
            </a:pPr>
            <a:r>
              <a:rPr lang="en-GB" sz="2400" dirty="0">
                <a:latin typeface="Times New Roman" panose="02020603050405020304" pitchFamily="18" charset="0"/>
                <a:cs typeface="Times New Roman" panose="02020603050405020304" pitchFamily="18" charset="0"/>
              </a:rPr>
              <a:t>Enhance democratic participation and boost trust</a:t>
            </a:r>
          </a:p>
          <a:p>
            <a:pPr>
              <a:lnSpc>
                <a:spcPct val="200000"/>
              </a:lnSpc>
            </a:pPr>
            <a:r>
              <a:rPr lang="en-GB" sz="2400" dirty="0">
                <a:latin typeface="Times New Roman" panose="02020603050405020304" pitchFamily="18" charset="0"/>
                <a:cs typeface="Times New Roman" panose="02020603050405020304" pitchFamily="18" charset="0"/>
              </a:rPr>
              <a:t>Learning</a:t>
            </a:r>
          </a:p>
          <a:p>
            <a:endParaRPr lang="en-GB" dirty="0"/>
          </a:p>
        </p:txBody>
      </p:sp>
      <p:pic>
        <p:nvPicPr>
          <p:cNvPr id="7172" name="Picture 4" descr="The Compelled Educator: The Importance of Creating Community">
            <a:extLst>
              <a:ext uri="{FF2B5EF4-FFF2-40B4-BE49-F238E27FC236}">
                <a16:creationId xmlns:a16="http://schemas.microsoft.com/office/drawing/2014/main" id="{DC0E5C7D-0474-47CC-B85B-188557CAE9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0600" y="2082800"/>
            <a:ext cx="502920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828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CCB2D-8C72-4DCA-9B65-54F22F5B309C}"/>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Communities in the Current Digital Age </a:t>
            </a:r>
          </a:p>
        </p:txBody>
      </p:sp>
      <p:sp>
        <p:nvSpPr>
          <p:cNvPr id="3" name="Content Placeholder 2">
            <a:extLst>
              <a:ext uri="{FF2B5EF4-FFF2-40B4-BE49-F238E27FC236}">
                <a16:creationId xmlns:a16="http://schemas.microsoft.com/office/drawing/2014/main" id="{9FC498AB-FCF6-4364-85BD-631BB8DA3E0E}"/>
              </a:ext>
            </a:extLst>
          </p:cNvPr>
          <p:cNvSpPr>
            <a:spLocks noGrp="1"/>
          </p:cNvSpPr>
          <p:nvPr>
            <p:ph idx="1"/>
          </p:nvPr>
        </p:nvSpPr>
        <p:spPr>
          <a:xfrm>
            <a:off x="838200" y="1690688"/>
            <a:ext cx="6654800" cy="5002212"/>
          </a:xfrm>
        </p:spPr>
        <p:txBody>
          <a:bodyPr>
            <a:normAutofit fontScale="92500" lnSpcReduction="20000"/>
          </a:bodyPr>
          <a:lstStyle/>
          <a:p>
            <a:pPr>
              <a:lnSpc>
                <a:spcPct val="150000"/>
              </a:lnSpc>
            </a:pPr>
            <a:r>
              <a:rPr lang="en-GB" sz="2400" dirty="0">
                <a:latin typeface="Times New Roman" panose="02020603050405020304" pitchFamily="18" charset="0"/>
                <a:cs typeface="Times New Roman" panose="02020603050405020304" pitchFamily="18" charset="0"/>
              </a:rPr>
              <a:t>Digital media supports and provides a platform to communicate with communities. This encompasses: </a:t>
            </a:r>
          </a:p>
          <a:p>
            <a:pPr>
              <a:lnSpc>
                <a:spcPct val="150000"/>
              </a:lnSpc>
            </a:pPr>
            <a:r>
              <a:rPr lang="en-GB" sz="2400" dirty="0">
                <a:latin typeface="Times New Roman" panose="02020603050405020304" pitchFamily="18" charset="0"/>
                <a:cs typeface="Times New Roman" panose="02020603050405020304" pitchFamily="18" charset="0"/>
              </a:rPr>
              <a:t>Supporting marginalised groups through community media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Chapman,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Bellardi</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Peissl</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50000"/>
              </a:lnSpc>
            </a:pPr>
            <a:r>
              <a:rPr lang="en-GB" sz="2400" dirty="0">
                <a:latin typeface="Times New Roman" panose="02020603050405020304" pitchFamily="18" charset="0"/>
                <a:cs typeface="Times New Roman" panose="02020603050405020304" pitchFamily="18" charset="0"/>
              </a:rPr>
              <a:t>Amplifying marginalised voices in a digital society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O'Byrne, 2019</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50000"/>
              </a:lnSpc>
            </a:pPr>
            <a:r>
              <a:rPr lang="en-GB" sz="2400" dirty="0">
                <a:latin typeface="Times New Roman" panose="02020603050405020304" pitchFamily="18" charset="0"/>
                <a:cs typeface="Times New Roman" panose="02020603050405020304" pitchFamily="18" charset="0"/>
              </a:rPr>
              <a:t>Public health organisations using digital technologies to improve the health of the disadvantaged minorities</a:t>
            </a:r>
          </a:p>
          <a:p>
            <a:pPr>
              <a:lnSpc>
                <a:spcPct val="150000"/>
              </a:lnSpc>
            </a:pPr>
            <a:r>
              <a:rPr lang="en-GB" sz="2400" dirty="0">
                <a:latin typeface="Times New Roman" panose="02020603050405020304" pitchFamily="18" charset="0"/>
                <a:cs typeface="Times New Roman" panose="02020603050405020304" pitchFamily="18" charset="0"/>
              </a:rPr>
              <a:t>Engaging with community members directly and transparently</a:t>
            </a:r>
          </a:p>
          <a:p>
            <a:endParaRPr lang="en-GB" dirty="0"/>
          </a:p>
        </p:txBody>
      </p:sp>
      <p:pic>
        <p:nvPicPr>
          <p:cNvPr id="8194" name="Picture 2" descr="The role of communities of practice in a digital age | Tony Bates">
            <a:extLst>
              <a:ext uri="{FF2B5EF4-FFF2-40B4-BE49-F238E27FC236}">
                <a16:creationId xmlns:a16="http://schemas.microsoft.com/office/drawing/2014/main" id="{3F93AD40-8C59-4430-9246-40A3C537A6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0" y="1841500"/>
            <a:ext cx="4559300" cy="4432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914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5E821-44EC-41D0-9FB7-57A04B373506}"/>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The Means of Communication with Community Groups </a:t>
            </a:r>
          </a:p>
        </p:txBody>
      </p:sp>
      <p:sp>
        <p:nvSpPr>
          <p:cNvPr id="3" name="Content Placeholder 2">
            <a:extLst>
              <a:ext uri="{FF2B5EF4-FFF2-40B4-BE49-F238E27FC236}">
                <a16:creationId xmlns:a16="http://schemas.microsoft.com/office/drawing/2014/main" id="{5B38BD1E-CC44-4917-8689-CAEF75D9E169}"/>
              </a:ext>
            </a:extLst>
          </p:cNvPr>
          <p:cNvSpPr>
            <a:spLocks noGrp="1"/>
          </p:cNvSpPr>
          <p:nvPr>
            <p:ph idx="1"/>
          </p:nvPr>
        </p:nvSpPr>
        <p:spPr>
          <a:xfrm>
            <a:off x="838200" y="1825625"/>
            <a:ext cx="6883400" cy="4043160"/>
          </a:xfrm>
        </p:spPr>
        <p:txBody>
          <a:bodyPr>
            <a:normAutofit/>
          </a:bodyPr>
          <a:lstStyle/>
          <a:p>
            <a:pPr>
              <a:lnSpc>
                <a:spcPct val="150000"/>
              </a:lnSpc>
            </a:pPr>
            <a:r>
              <a:rPr lang="en-GB" sz="2400" dirty="0">
                <a:latin typeface="Times New Roman" panose="02020603050405020304" pitchFamily="18" charset="0"/>
                <a:cs typeface="Times New Roman" panose="02020603050405020304" pitchFamily="18" charset="0"/>
              </a:rPr>
              <a:t>The Internet</a:t>
            </a:r>
          </a:p>
          <a:p>
            <a:pPr>
              <a:lnSpc>
                <a:spcPct val="150000"/>
              </a:lnSpc>
            </a:pPr>
            <a:r>
              <a:rPr lang="en-GB" sz="2400" dirty="0">
                <a:latin typeface="Times New Roman" panose="02020603050405020304" pitchFamily="18" charset="0"/>
                <a:cs typeface="Times New Roman" panose="02020603050405020304" pitchFamily="18" charset="0"/>
              </a:rPr>
              <a:t>Websites such as GOV.UK</a:t>
            </a:r>
          </a:p>
          <a:p>
            <a:pPr>
              <a:lnSpc>
                <a:spcPct val="150000"/>
              </a:lnSpc>
            </a:pPr>
            <a:r>
              <a:rPr lang="en-GB" sz="2400" dirty="0">
                <a:latin typeface="Times New Roman" panose="02020603050405020304" pitchFamily="18" charset="0"/>
                <a:cs typeface="Times New Roman" panose="02020603050405020304" pitchFamily="18" charset="0"/>
              </a:rPr>
              <a:t>Mobile Phones</a:t>
            </a:r>
          </a:p>
          <a:p>
            <a:pPr>
              <a:lnSpc>
                <a:spcPct val="150000"/>
              </a:lnSpc>
            </a:pPr>
            <a:r>
              <a:rPr lang="en-GB" sz="2400" dirty="0">
                <a:latin typeface="Times New Roman" panose="02020603050405020304" pitchFamily="18" charset="0"/>
                <a:cs typeface="Times New Roman" panose="02020603050405020304" pitchFamily="18" charset="0"/>
              </a:rPr>
              <a:t>Email essentials</a:t>
            </a:r>
          </a:p>
          <a:p>
            <a:pPr>
              <a:lnSpc>
                <a:spcPct val="150000"/>
              </a:lnSpc>
            </a:pPr>
            <a:r>
              <a:rPr lang="en-GB" sz="2400" dirty="0">
                <a:latin typeface="Times New Roman" panose="02020603050405020304" pitchFamily="18" charset="0"/>
                <a:cs typeface="Times New Roman" panose="02020603050405020304" pitchFamily="18" charset="0"/>
              </a:rPr>
              <a:t>Mass media channels such as community billboards</a:t>
            </a:r>
          </a:p>
          <a:p>
            <a:pPr>
              <a:lnSpc>
                <a:spcPct val="150000"/>
              </a:lnSpc>
            </a:pPr>
            <a:r>
              <a:rPr lang="en-GB" sz="2400" dirty="0">
                <a:latin typeface="Times New Roman" panose="02020603050405020304" pitchFamily="18" charset="0"/>
                <a:cs typeface="Times New Roman" panose="02020603050405020304" pitchFamily="18" charset="0"/>
              </a:rPr>
              <a:t>Leaflets</a:t>
            </a:r>
          </a:p>
          <a:p>
            <a:pPr>
              <a:lnSpc>
                <a:spcPct val="150000"/>
              </a:lnSpc>
            </a:pPr>
            <a:endParaRPr lang="en-GB" sz="2400" dirty="0">
              <a:latin typeface="Times New Roman" panose="02020603050405020304" pitchFamily="18" charset="0"/>
              <a:cs typeface="Times New Roman" panose="02020603050405020304" pitchFamily="18" charset="0"/>
            </a:endParaRPr>
          </a:p>
        </p:txBody>
      </p:sp>
      <p:pic>
        <p:nvPicPr>
          <p:cNvPr id="9218" name="Picture 2" descr="The future is now when it comes to digital communication with patients">
            <a:extLst>
              <a:ext uri="{FF2B5EF4-FFF2-40B4-BE49-F238E27FC236}">
                <a16:creationId xmlns:a16="http://schemas.microsoft.com/office/drawing/2014/main" id="{0A2F87EE-6746-4C2C-A81B-33A6A1E884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1600" y="1825626"/>
            <a:ext cx="4470400" cy="322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4618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9420D-59CA-4C4D-8671-0CAF89718648}"/>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Advantages and Disadvantages of Communication Platforms </a:t>
            </a:r>
          </a:p>
        </p:txBody>
      </p:sp>
      <p:sp>
        <p:nvSpPr>
          <p:cNvPr id="3" name="Content Placeholder 2">
            <a:extLst>
              <a:ext uri="{FF2B5EF4-FFF2-40B4-BE49-F238E27FC236}">
                <a16:creationId xmlns:a16="http://schemas.microsoft.com/office/drawing/2014/main" id="{BC3ABD78-6771-4F56-816F-7EB8ABF69E48}"/>
              </a:ext>
            </a:extLst>
          </p:cNvPr>
          <p:cNvSpPr>
            <a:spLocks noGrp="1"/>
          </p:cNvSpPr>
          <p:nvPr>
            <p:ph idx="1"/>
          </p:nvPr>
        </p:nvSpPr>
        <p:spPr>
          <a:xfrm>
            <a:off x="838200" y="1825624"/>
            <a:ext cx="7086600" cy="4473575"/>
          </a:xfrm>
        </p:spPr>
        <p:txBody>
          <a:bodyPr>
            <a:normAutofit fontScale="92500" lnSpcReduction="10000"/>
          </a:bodyPr>
          <a:lstStyle/>
          <a:p>
            <a:pPr>
              <a:lnSpc>
                <a:spcPct val="150000"/>
              </a:lnSpc>
            </a:pPr>
            <a:r>
              <a:rPr lang="en-GB" sz="2400" dirty="0">
                <a:latin typeface="Times New Roman" panose="02020603050405020304" pitchFamily="18" charset="0"/>
                <a:cs typeface="Times New Roman" panose="02020603050405020304" pitchFamily="18" charset="0"/>
              </a:rPr>
              <a:t>Advantages:</a:t>
            </a:r>
          </a:p>
          <a:p>
            <a:pPr lvl="1">
              <a:lnSpc>
                <a:spcPct val="15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Enhance people engagement and empowerment</a:t>
            </a:r>
          </a:p>
          <a:p>
            <a:pPr lvl="1">
              <a:lnSpc>
                <a:spcPct val="15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Create and reinforce a shared purpose and values </a:t>
            </a:r>
          </a:p>
          <a:p>
            <a:pPr lvl="1">
              <a:lnSpc>
                <a:spcPct val="15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Encourage a collaborative culture to drive success</a:t>
            </a:r>
          </a:p>
          <a:p>
            <a:pPr>
              <a:lnSpc>
                <a:spcPct val="150000"/>
              </a:lnSpc>
            </a:pPr>
            <a:r>
              <a:rPr lang="en-GB" sz="2400" dirty="0">
                <a:latin typeface="Times New Roman" panose="02020603050405020304" pitchFamily="18" charset="0"/>
                <a:cs typeface="Times New Roman" panose="02020603050405020304" pitchFamily="18" charset="0"/>
              </a:rPr>
              <a:t>Disadvantages:</a:t>
            </a:r>
          </a:p>
          <a:p>
            <a:pPr lvl="1">
              <a:lnSpc>
                <a:spcPct val="15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The privacy and safety concerns</a:t>
            </a:r>
          </a:p>
          <a:p>
            <a:pPr lvl="1">
              <a:lnSpc>
                <a:spcPct val="15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Complexity</a:t>
            </a:r>
          </a:p>
          <a:p>
            <a:pPr lvl="1">
              <a:lnSpc>
                <a:spcPct val="15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Fake news and disinformation  </a:t>
            </a:r>
          </a:p>
        </p:txBody>
      </p:sp>
      <p:pic>
        <p:nvPicPr>
          <p:cNvPr id="10242" name="Picture 2" descr="Advantages and Disadvantages">
            <a:extLst>
              <a:ext uri="{FF2B5EF4-FFF2-40B4-BE49-F238E27FC236}">
                <a16:creationId xmlns:a16="http://schemas.microsoft.com/office/drawing/2014/main" id="{783044EF-A5BA-47F2-BA28-20EF04024D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100" y="2222500"/>
            <a:ext cx="4152900" cy="377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165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FC7E-DBAE-4160-A59E-1DF4F5ADDAA3}"/>
              </a:ext>
            </a:extLst>
          </p:cNvPr>
          <p:cNvSpPr>
            <a:spLocks noGrp="1"/>
          </p:cNvSpPr>
          <p:nvPr>
            <p:ph type="title"/>
          </p:nvPr>
        </p:nvSpPr>
        <p:spPr/>
        <p:txBody>
          <a:bodyPr/>
          <a:lstStyle/>
          <a:p>
            <a:r>
              <a:rPr lang="en-GB" sz="4400" b="1" dirty="0">
                <a:latin typeface="Times New Roman" panose="02020603050405020304" pitchFamily="18" charset="0"/>
                <a:cs typeface="Times New Roman" panose="02020603050405020304" pitchFamily="18" charset="0"/>
              </a:rPr>
              <a:t>Beneficial and Detrimental Impacts of Community Development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A7462BB-F163-4657-B4CC-10031C22ED79}"/>
              </a:ext>
            </a:extLst>
          </p:cNvPr>
          <p:cNvSpPr>
            <a:spLocks noGrp="1"/>
          </p:cNvSpPr>
          <p:nvPr>
            <p:ph idx="1"/>
          </p:nvPr>
        </p:nvSpPr>
        <p:spPr>
          <a:xfrm>
            <a:off x="838200" y="1825625"/>
            <a:ext cx="6591300" cy="4667250"/>
          </a:xfrm>
        </p:spPr>
        <p:txBody>
          <a:bodyPr>
            <a:normAutofit fontScale="85000" lnSpcReduction="20000"/>
          </a:bodyPr>
          <a:lstStyle/>
          <a:p>
            <a:pPr>
              <a:lnSpc>
                <a:spcPct val="150000"/>
              </a:lnSpc>
            </a:pPr>
            <a:r>
              <a:rPr lang="en-GB" sz="2400" dirty="0">
                <a:latin typeface="Times New Roman" panose="02020603050405020304" pitchFamily="18" charset="0"/>
                <a:cs typeface="Times New Roman" panose="02020603050405020304" pitchFamily="18" charset="0"/>
              </a:rPr>
              <a:t>Beneficial Impacts:</a:t>
            </a:r>
          </a:p>
          <a:p>
            <a:pPr lvl="1">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Promote participation and inclusion in community life</a:t>
            </a:r>
          </a:p>
          <a:p>
            <a:pPr lvl="1">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Improve relationships </a:t>
            </a:r>
          </a:p>
          <a:p>
            <a:pPr lvl="1">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Redresses inequalities in health</a:t>
            </a:r>
          </a:p>
          <a:p>
            <a:pPr lvl="1">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Promotes greater local accountability in use of resources</a:t>
            </a:r>
          </a:p>
          <a:p>
            <a:pPr>
              <a:lnSpc>
                <a:spcPct val="150000"/>
              </a:lnSpc>
            </a:pPr>
            <a:r>
              <a:rPr lang="en-GB" sz="2400" dirty="0">
                <a:latin typeface="Times New Roman" panose="02020603050405020304" pitchFamily="18" charset="0"/>
                <a:cs typeface="Times New Roman" panose="02020603050405020304" pitchFamily="18" charset="0"/>
              </a:rPr>
              <a:t>Detrimental Impacts:</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Misinformation</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Marginalisation</a:t>
            </a:r>
          </a:p>
          <a:p>
            <a:pPr lvl="1">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Imbalance of power relationships </a:t>
            </a:r>
          </a:p>
          <a:p>
            <a:endParaRPr lang="en-GB" dirty="0"/>
          </a:p>
        </p:txBody>
      </p:sp>
      <p:pic>
        <p:nvPicPr>
          <p:cNvPr id="11266" name="Picture 2" descr="Benefits And Detriments">
            <a:extLst>
              <a:ext uri="{FF2B5EF4-FFF2-40B4-BE49-F238E27FC236}">
                <a16:creationId xmlns:a16="http://schemas.microsoft.com/office/drawing/2014/main" id="{1F6D13CE-0186-4B96-8AC4-4CE0C1953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1690687"/>
            <a:ext cx="4762500" cy="4802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7024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7D84F-AA12-44F0-920A-241FEDDF6693}"/>
              </a:ext>
            </a:extLst>
          </p:cNvPr>
          <p:cNvSpPr>
            <a:spLocks noGrp="1"/>
          </p:cNvSpPr>
          <p:nvPr>
            <p:ph type="title"/>
          </p:nvPr>
        </p:nvSpPr>
        <p:spPr/>
        <p:txBody>
          <a:bodyPr/>
          <a:lstStyle/>
          <a:p>
            <a:r>
              <a:rPr lang="en-GB" sz="4400" b="1" dirty="0">
                <a:latin typeface="Times New Roman" panose="02020603050405020304" pitchFamily="18" charset="0"/>
                <a:cs typeface="Times New Roman" panose="02020603050405020304" pitchFamily="18" charset="0"/>
              </a:rPr>
              <a:t>Legislation and Policy in Community Development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1F9C22-3C18-4FF8-B66F-56625A2B0BB6}"/>
              </a:ext>
            </a:extLst>
          </p:cNvPr>
          <p:cNvSpPr>
            <a:spLocks noGrp="1"/>
          </p:cNvSpPr>
          <p:nvPr>
            <p:ph idx="1"/>
          </p:nvPr>
        </p:nvSpPr>
        <p:spPr>
          <a:xfrm>
            <a:off x="838200" y="1825625"/>
            <a:ext cx="4902200" cy="4351338"/>
          </a:xfrm>
        </p:spPr>
        <p:txBody>
          <a:bodyPr>
            <a:normAutofit/>
          </a:bodyPr>
          <a:lstStyle/>
          <a:p>
            <a:pPr>
              <a:lnSpc>
                <a:spcPct val="150000"/>
              </a:lnSpc>
            </a:pPr>
            <a:r>
              <a:rPr lang="en-GB" sz="2400" dirty="0">
                <a:latin typeface="Times New Roman" panose="02020603050405020304" pitchFamily="18" charset="0"/>
                <a:cs typeface="Times New Roman" panose="02020603050405020304" pitchFamily="18" charset="0"/>
              </a:rPr>
              <a:t>Human Rights Act 1998</a:t>
            </a:r>
          </a:p>
          <a:p>
            <a:pPr>
              <a:lnSpc>
                <a:spcPct val="150000"/>
              </a:lnSpc>
            </a:pPr>
            <a:r>
              <a:rPr lang="en-GB" sz="2400" dirty="0">
                <a:latin typeface="Times New Roman" panose="02020603050405020304" pitchFamily="18" charset="0"/>
                <a:cs typeface="Times New Roman" panose="02020603050405020304" pitchFamily="18" charset="0"/>
              </a:rPr>
              <a:t>Equality Act 2010</a:t>
            </a:r>
          </a:p>
          <a:p>
            <a:pPr>
              <a:lnSpc>
                <a:spcPct val="150000"/>
              </a:lnSpc>
            </a:pPr>
            <a:r>
              <a:rPr lang="en-GB" sz="2400" dirty="0">
                <a:latin typeface="Times New Roman" panose="02020603050405020304" pitchFamily="18" charset="0"/>
                <a:cs typeface="Times New Roman" panose="02020603050405020304" pitchFamily="18" charset="0"/>
              </a:rPr>
              <a:t>Health and Safety Act 1974</a:t>
            </a:r>
          </a:p>
          <a:p>
            <a:pPr>
              <a:lnSpc>
                <a:spcPct val="150000"/>
              </a:lnSpc>
            </a:pPr>
            <a:r>
              <a:rPr lang="en-GB" sz="2400" dirty="0">
                <a:latin typeface="Times New Roman" panose="02020603050405020304" pitchFamily="18" charset="0"/>
                <a:cs typeface="Times New Roman" panose="02020603050405020304" pitchFamily="18" charset="0"/>
              </a:rPr>
              <a:t>Safeguarding and Vulnerable Groups Act 2006</a:t>
            </a:r>
          </a:p>
        </p:txBody>
      </p:sp>
      <p:pic>
        <p:nvPicPr>
          <p:cNvPr id="12290" name="Picture 2" descr="Policy &amp;amp; Legislation | PUSHOUT">
            <a:extLst>
              <a:ext uri="{FF2B5EF4-FFF2-40B4-BE49-F238E27FC236}">
                <a16:creationId xmlns:a16="http://schemas.microsoft.com/office/drawing/2014/main" id="{837CBD2C-37AF-4196-A31A-DFF8B7C3C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0400" y="1502568"/>
            <a:ext cx="64516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507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F5A3-0B5F-49FC-96B3-F7138E4361D0}"/>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Obstacles to Community Development</a:t>
            </a:r>
          </a:p>
        </p:txBody>
      </p:sp>
      <p:sp>
        <p:nvSpPr>
          <p:cNvPr id="3" name="Content Placeholder 2">
            <a:extLst>
              <a:ext uri="{FF2B5EF4-FFF2-40B4-BE49-F238E27FC236}">
                <a16:creationId xmlns:a16="http://schemas.microsoft.com/office/drawing/2014/main" id="{BCB1AA28-AF15-44F7-A89C-0D50F36693E3}"/>
              </a:ext>
            </a:extLst>
          </p:cNvPr>
          <p:cNvSpPr>
            <a:spLocks noGrp="1"/>
          </p:cNvSpPr>
          <p:nvPr>
            <p:ph idx="1"/>
          </p:nvPr>
        </p:nvSpPr>
        <p:spPr>
          <a:xfrm>
            <a:off x="838200" y="1825625"/>
            <a:ext cx="5727700" cy="4667250"/>
          </a:xfrm>
        </p:spPr>
        <p:txBody>
          <a:bodyPr>
            <a:normAutofit/>
          </a:bodyPr>
          <a:lstStyle/>
          <a:p>
            <a:pPr>
              <a:lnSpc>
                <a:spcPct val="150000"/>
              </a:lnSpc>
            </a:pPr>
            <a:r>
              <a:rPr lang="en-GB" sz="2400" dirty="0">
                <a:latin typeface="Times New Roman" panose="02020603050405020304" pitchFamily="18" charset="0"/>
                <a:cs typeface="Times New Roman" panose="02020603050405020304" pitchFamily="18" charset="0"/>
              </a:rPr>
              <a:t>Intercultural competence and sensitivity of community programmes</a:t>
            </a:r>
          </a:p>
          <a:p>
            <a:pPr>
              <a:lnSpc>
                <a:spcPct val="150000"/>
              </a:lnSpc>
            </a:pPr>
            <a:r>
              <a:rPr lang="en-GB" sz="2400" dirty="0">
                <a:latin typeface="Times New Roman" panose="02020603050405020304" pitchFamily="18" charset="0"/>
                <a:cs typeface="Times New Roman" panose="02020603050405020304" pitchFamily="18" charset="0"/>
              </a:rPr>
              <a:t>Interface between community and service providers</a:t>
            </a:r>
          </a:p>
          <a:p>
            <a:pPr>
              <a:lnSpc>
                <a:spcPct val="150000"/>
              </a:lnSpc>
            </a:pPr>
            <a:r>
              <a:rPr lang="en-GB" sz="2400" dirty="0">
                <a:latin typeface="Times New Roman" panose="02020603050405020304" pitchFamily="18" charset="0"/>
                <a:cs typeface="Times New Roman" panose="02020603050405020304" pitchFamily="18" charset="0"/>
              </a:rPr>
              <a:t>Poor and ineffective leadership</a:t>
            </a:r>
          </a:p>
          <a:p>
            <a:pPr>
              <a:lnSpc>
                <a:spcPct val="150000"/>
              </a:lnSpc>
            </a:pPr>
            <a:r>
              <a:rPr lang="en-GB" sz="2400" dirty="0">
                <a:latin typeface="Times New Roman" panose="02020603050405020304" pitchFamily="18" charset="0"/>
                <a:cs typeface="Times New Roman" panose="02020603050405020304" pitchFamily="18" charset="0"/>
              </a:rPr>
              <a:t>Discrimination and Prejudice</a:t>
            </a:r>
          </a:p>
        </p:txBody>
      </p:sp>
      <p:pic>
        <p:nvPicPr>
          <p:cNvPr id="13314" name="Picture 2" descr="5 Obstacles to Chatbot User Adoption &amp;amp; How to Overcome Them | by Casey  Phillips | Chatbots Magazine">
            <a:extLst>
              <a:ext uri="{FF2B5EF4-FFF2-40B4-BE49-F238E27FC236}">
                <a16:creationId xmlns:a16="http://schemas.microsoft.com/office/drawing/2014/main" id="{20AD6F56-B6E0-4B6B-A13B-3220A94D7E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6400" y="1825624"/>
            <a:ext cx="5435600" cy="4572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183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DFE1-B50D-4B2A-A37F-608D43A1CDE6}"/>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Recommendations</a:t>
            </a:r>
            <a:r>
              <a:rPr lang="en-GB"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68199F3D-CB0F-46BC-BAE2-D8267A42F579}"/>
              </a:ext>
            </a:extLst>
          </p:cNvPr>
          <p:cNvSpPr>
            <a:spLocks noGrp="1"/>
          </p:cNvSpPr>
          <p:nvPr>
            <p:ph idx="1"/>
          </p:nvPr>
        </p:nvSpPr>
        <p:spPr>
          <a:xfrm>
            <a:off x="838200" y="1825624"/>
            <a:ext cx="6870700" cy="4867275"/>
          </a:xfrm>
        </p:spPr>
        <p:txBody>
          <a:bodyPr>
            <a:normAutofit fontScale="92500" lnSpcReduction="10000"/>
          </a:bodyPr>
          <a:lstStyle/>
          <a:p>
            <a:pPr>
              <a:lnSpc>
                <a:spcPct val="150000"/>
              </a:lnSpc>
            </a:pPr>
            <a:r>
              <a:rPr lang="en-GB" sz="2400" dirty="0">
                <a:latin typeface="Times New Roman" panose="02020603050405020304" pitchFamily="18" charset="0"/>
                <a:cs typeface="Times New Roman" panose="02020603050405020304" pitchFamily="18" charset="0"/>
              </a:rPr>
              <a:t>Ensuring all groups including the poor and disadvantaged minority are involved in designing and delivering community solutions</a:t>
            </a:r>
          </a:p>
          <a:p>
            <a:pPr>
              <a:lnSpc>
                <a:spcPct val="150000"/>
              </a:lnSpc>
            </a:pPr>
            <a:r>
              <a:rPr lang="en-GB" sz="2400" dirty="0">
                <a:latin typeface="Times New Roman" panose="02020603050405020304" pitchFamily="18" charset="0"/>
                <a:cs typeface="Times New Roman" panose="02020603050405020304" pitchFamily="18" charset="0"/>
              </a:rPr>
              <a:t>Ensuring effective communication and transparency </a:t>
            </a:r>
          </a:p>
          <a:p>
            <a:pPr>
              <a:lnSpc>
                <a:spcPct val="150000"/>
              </a:lnSpc>
            </a:pPr>
            <a:r>
              <a:rPr lang="en-GB" sz="2400" dirty="0">
                <a:latin typeface="Times New Roman" panose="02020603050405020304" pitchFamily="18" charset="0"/>
                <a:cs typeface="Times New Roman" panose="02020603050405020304" pitchFamily="18" charset="0"/>
              </a:rPr>
              <a:t>Embracing intercultural sensitivity that acknowledges, respects and builds on existing local beliefs and practices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Howard-</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Grabman</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2017</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50000"/>
              </a:lnSpc>
            </a:pPr>
            <a:r>
              <a:rPr lang="en-GB" sz="2400" dirty="0">
                <a:latin typeface="Times New Roman" panose="02020603050405020304" pitchFamily="18" charset="0"/>
                <a:cs typeface="Times New Roman" panose="02020603050405020304" pitchFamily="18" charset="0"/>
              </a:rPr>
              <a:t>Ensuring collaboration for all groups involved in community development </a:t>
            </a:r>
          </a:p>
        </p:txBody>
      </p:sp>
      <p:pic>
        <p:nvPicPr>
          <p:cNvPr id="14338" name="Picture 2" descr="Five key recommendations for the sustainable energy sector growth in MENA">
            <a:extLst>
              <a:ext uri="{FF2B5EF4-FFF2-40B4-BE49-F238E27FC236}">
                <a16:creationId xmlns:a16="http://schemas.microsoft.com/office/drawing/2014/main" id="{748A3667-D43E-4643-B158-62EBA35EBC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8900" y="1690688"/>
            <a:ext cx="4483100"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066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ABE5D-D740-45DC-99B4-89BC1E3D1A19}"/>
              </a:ext>
            </a:extLst>
          </p:cNvPr>
          <p:cNvSpPr>
            <a:spLocks noGrp="1"/>
          </p:cNvSpPr>
          <p:nvPr>
            <p:ph type="title"/>
          </p:nvPr>
        </p:nvSpPr>
        <p:spPr/>
        <p:txBody>
          <a:bodyPr/>
          <a:lstStyle/>
          <a:p>
            <a:r>
              <a:rPr lang="en-GB" sz="4400" b="1" dirty="0">
                <a:latin typeface="Times New Roman" panose="02020603050405020304" pitchFamily="18" charset="0"/>
                <a:cs typeface="Times New Roman" panose="02020603050405020304" pitchFamily="18" charset="0"/>
              </a:rPr>
              <a:t>Application of Knowledge to Practice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22D1F58-BF89-4D40-A64A-8FFB70533D2E}"/>
              </a:ext>
            </a:extLst>
          </p:cNvPr>
          <p:cNvSpPr>
            <a:spLocks noGrp="1"/>
          </p:cNvSpPr>
          <p:nvPr>
            <p:ph idx="1"/>
          </p:nvPr>
        </p:nvSpPr>
        <p:spPr>
          <a:xfrm>
            <a:off x="838200" y="2000249"/>
            <a:ext cx="7137400" cy="4176713"/>
          </a:xfrm>
        </p:spPr>
        <p:txBody>
          <a:bodyPr>
            <a:normAutofit fontScale="92500" lnSpcReduction="20000"/>
          </a:bodyPr>
          <a:lstStyle/>
          <a:p>
            <a:pPr>
              <a:lnSpc>
                <a:spcPct val="150000"/>
              </a:lnSpc>
            </a:pPr>
            <a:r>
              <a:rPr lang="en-GB" sz="2400" dirty="0"/>
              <a:t>Working with fellow community leaders and groups to share my diverse perspective</a:t>
            </a:r>
          </a:p>
          <a:p>
            <a:pPr>
              <a:lnSpc>
                <a:spcPct val="150000"/>
              </a:lnSpc>
            </a:pPr>
            <a:r>
              <a:rPr lang="en-GB" sz="2400" dirty="0"/>
              <a:t>Asking community members to self identify by sharing their pronouns to promote inclusion</a:t>
            </a:r>
          </a:p>
          <a:p>
            <a:pPr>
              <a:lnSpc>
                <a:spcPct val="150000"/>
              </a:lnSpc>
            </a:pPr>
            <a:r>
              <a:rPr lang="en-GB" sz="2400" dirty="0"/>
              <a:t>Volunteering for a committee that helps with community development to help develop community</a:t>
            </a:r>
          </a:p>
          <a:p>
            <a:pPr>
              <a:lnSpc>
                <a:spcPct val="150000"/>
              </a:lnSpc>
            </a:pPr>
            <a:r>
              <a:rPr lang="en-GB" sz="2400" dirty="0"/>
              <a:t>Encouraging other community members to be involved with local organisations to develop community</a:t>
            </a:r>
          </a:p>
        </p:txBody>
      </p:sp>
      <p:pic>
        <p:nvPicPr>
          <p:cNvPr id="15362" name="Picture 2" descr="Practice Makes Perfect: 3 Ways to Put Your Knowledge into ActionAuthentic  Leadership International">
            <a:extLst>
              <a:ext uri="{FF2B5EF4-FFF2-40B4-BE49-F238E27FC236}">
                <a16:creationId xmlns:a16="http://schemas.microsoft.com/office/drawing/2014/main" id="{17F8A5BE-D68F-4D74-84A4-9E4A54B549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8800" y="2000250"/>
            <a:ext cx="4013200" cy="408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56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9D00D-34B9-4B9D-A5B3-884BBA2C8DEE}"/>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56354916-74C3-41F8-8382-3F164FB26103}"/>
              </a:ext>
            </a:extLst>
          </p:cNvPr>
          <p:cNvSpPr>
            <a:spLocks noGrp="1"/>
          </p:cNvSpPr>
          <p:nvPr>
            <p:ph idx="1"/>
          </p:nvPr>
        </p:nvSpPr>
        <p:spPr>
          <a:xfrm>
            <a:off x="838200" y="1825624"/>
            <a:ext cx="7112000" cy="5032375"/>
          </a:xfrm>
        </p:spPr>
        <p:txBody>
          <a:bodyPr>
            <a:noAutofit/>
          </a:bodyPr>
          <a:lstStyle/>
          <a:p>
            <a:r>
              <a:rPr lang="en-GB" sz="2400" dirty="0">
                <a:effectLst/>
                <a:latin typeface="Times New Roman" panose="02020603050405020304" pitchFamily="18" charset="0"/>
                <a:ea typeface="Calibri" panose="020F0502020204030204" pitchFamily="34" charset="0"/>
              </a:rPr>
              <a:t>Community development is a conscious process to address social change in a community. </a:t>
            </a:r>
          </a:p>
          <a:p>
            <a:pPr>
              <a:lnSpc>
                <a:spcPct val="150000"/>
              </a:lnSpc>
            </a:pPr>
            <a:r>
              <a:rPr lang="en-GB" sz="2400" dirty="0">
                <a:latin typeface="Times New Roman" panose="02020603050405020304" pitchFamily="18" charset="0"/>
                <a:cs typeface="Times New Roman" panose="02020603050405020304" pitchFamily="18" charset="0"/>
              </a:rPr>
              <a:t>The concept of diversity includes acceptance and respect</a:t>
            </a:r>
          </a:p>
          <a:p>
            <a:pPr>
              <a:lnSpc>
                <a:spcPct val="150000"/>
              </a:lnSpc>
            </a:pPr>
            <a:r>
              <a:rPr lang="en-GB" sz="2400" dirty="0">
                <a:latin typeface="Times New Roman" panose="02020603050405020304" pitchFamily="18" charset="0"/>
                <a:cs typeface="Times New Roman" panose="02020603050405020304" pitchFamily="18" charset="0"/>
              </a:rPr>
              <a:t>It implies comprehending that each person is unique and acknowledging our individual differences</a:t>
            </a:r>
          </a:p>
          <a:p>
            <a:pPr>
              <a:lnSpc>
                <a:spcPct val="150000"/>
              </a:lnSpc>
            </a:pPr>
            <a:r>
              <a:rPr lang="en-GB" sz="2400" dirty="0">
                <a:latin typeface="Times New Roman" panose="02020603050405020304" pitchFamily="18" charset="0"/>
                <a:cs typeface="Times New Roman" panose="02020603050405020304" pitchFamily="18" charset="0"/>
              </a:rPr>
              <a:t>Strategies to promote inclusiveness and diversity include acknowledging differences, encourage personal evaluation and value all diversity</a:t>
            </a:r>
            <a:endParaRPr lang="en-GB" sz="2400" dirty="0"/>
          </a:p>
        </p:txBody>
      </p:sp>
      <p:pic>
        <p:nvPicPr>
          <p:cNvPr id="16386" name="Picture 2" descr="How To Leave A Reader Impressed: A Captivating Essay Conclusion">
            <a:extLst>
              <a:ext uri="{FF2B5EF4-FFF2-40B4-BE49-F238E27FC236}">
                <a16:creationId xmlns:a16="http://schemas.microsoft.com/office/drawing/2014/main" id="{C63390B3-2892-479A-A0EA-6E5AF09DF2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4500" y="1825625"/>
            <a:ext cx="4127500" cy="4276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557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1BF28-2C5E-4684-88BD-8ED407201543}"/>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71A7C7B7-2271-4D7B-94E0-59E7BCFA3315}"/>
              </a:ext>
            </a:extLst>
          </p:cNvPr>
          <p:cNvSpPr>
            <a:spLocks noGrp="1"/>
          </p:cNvSpPr>
          <p:nvPr>
            <p:ph idx="1"/>
          </p:nvPr>
        </p:nvSpPr>
        <p:spPr>
          <a:xfrm>
            <a:off x="838200" y="1825625"/>
            <a:ext cx="10515600" cy="4667250"/>
          </a:xfrm>
        </p:spPr>
        <p:txBody>
          <a:bodyPr>
            <a:normAutofit fontScale="85000" lnSpcReduction="10000"/>
          </a:bodyPr>
          <a:lstStyle/>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Age UK (2015). Later life in a digital world.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London: Age UK</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Age UK, (2014). Evidence review: loneliness in later life. </a:t>
            </a:r>
            <a:r>
              <a:rPr lang="en-GB" sz="2400" i="1" dirty="0" err="1">
                <a:effectLst/>
                <a:latin typeface="Times New Roman" panose="02020603050405020304" pitchFamily="18" charset="0"/>
                <a:ea typeface="Calibri" panose="020F0502020204030204" pitchFamily="34" charset="0"/>
                <a:cs typeface="Times New Roman" panose="02020603050405020304" pitchFamily="18" charset="0"/>
              </a:rPr>
              <a:t>Ageuk</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 org. </a:t>
            </a:r>
            <a:r>
              <a:rPr lang="en-GB" sz="2400" i="1" dirty="0" err="1">
                <a:effectLst/>
                <a:latin typeface="Times New Roman" panose="02020603050405020304" pitchFamily="18" charset="0"/>
                <a:ea typeface="Calibri" panose="020F0502020204030204" pitchFamily="34" charset="0"/>
                <a:cs typeface="Times New Roman" panose="02020603050405020304" pitchFamily="18" charset="0"/>
              </a:rPr>
              <a:t>uk</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Age UK, (2020a).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Local older people's forums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Age UK. Available at: &lt;https://www.ageuk.org.uk/get-involved/social-groups/forums/&gt; [Accessed 22 November 2021].</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Age UK, (2020b).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Making the most of the internet</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Age UK. Available at: &lt;https://www.ageuk.org.uk/information-advice/work-learning/technology-internet/&gt; [Accessed 22 November 2021].</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Amundsen, D., (2021). Digital Technologies as a Panacea for Social Isolation and Loneliness among Older Adults: An Intervention Model for Flourishing and Wellbeing: Visual Technologies as a Panacea for Social Isolation.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Video Journal of Education and Pedagogy</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(1), pp.1-14.</a:t>
            </a:r>
          </a:p>
          <a:p>
            <a:pPr marL="0" marR="0" indent="0">
              <a:lnSpc>
                <a:spcPct val="107000"/>
              </a:lnSpc>
              <a:spcBef>
                <a:spcPts val="0"/>
              </a:spcBef>
              <a:spcAft>
                <a:spcPts val="800"/>
              </a:spcAft>
              <a:buNone/>
            </a:pP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Chapman, M.,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Bellardi</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and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Peissl</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(2020). Media Literacy for all. Supporting marginalised groups through community media.</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7122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9E45-3FEE-41FD-ADD1-8E11BD87DA5A}"/>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 List (Continued)</a:t>
            </a:r>
          </a:p>
        </p:txBody>
      </p:sp>
      <p:sp>
        <p:nvSpPr>
          <p:cNvPr id="3" name="Content Placeholder 2">
            <a:extLst>
              <a:ext uri="{FF2B5EF4-FFF2-40B4-BE49-F238E27FC236}">
                <a16:creationId xmlns:a16="http://schemas.microsoft.com/office/drawing/2014/main" id="{2E15ED8E-D21E-45F2-B783-C5E0A4DC24DC}"/>
              </a:ext>
            </a:extLst>
          </p:cNvPr>
          <p:cNvSpPr>
            <a:spLocks noGrp="1"/>
          </p:cNvSpPr>
          <p:nvPr>
            <p:ph idx="1"/>
          </p:nvPr>
        </p:nvSpPr>
        <p:spPr/>
        <p:txBody>
          <a:bodyPr>
            <a:normAutofit fontScale="70000" lnSpcReduction="20000"/>
          </a:bodyPr>
          <a:lstStyle/>
          <a:p>
            <a:pPr marL="0" marR="0" indent="0">
              <a:lnSpc>
                <a:spcPct val="107000"/>
              </a:lnSpc>
              <a:spcBef>
                <a:spcPts val="0"/>
              </a:spcBef>
              <a:spcAft>
                <a:spcPts val="800"/>
              </a:spcAft>
              <a:buNone/>
            </a:pP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Conroy, K.M., Krishnan, S., </a:t>
            </a:r>
            <a:r>
              <a:rPr lang="en-GB" sz="2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Mittelstaedt</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Patel, S.S., (2020). Technological advancements to address elderly loneliness: Practical considerations and community resilience implications for COVID-19 pandemic. </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Working with Older People</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Dawson, E., (2012). </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Non-participation in public engagement with science: A study of four socio-economically disadvantaged, minority ethnic groups (Doctoral dissertation, King's College London (University of London).</a:t>
            </a:r>
          </a:p>
          <a:p>
            <a:pPr marL="0" marR="0" indent="0">
              <a:lnSpc>
                <a:spcPct val="107000"/>
              </a:lnSpc>
              <a:spcBef>
                <a:spcPts val="0"/>
              </a:spcBef>
              <a:spcAft>
                <a:spcPts val="800"/>
              </a:spcAft>
              <a:buNone/>
            </a:pPr>
            <a:r>
              <a:rPr lang="en-GB" sz="2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Durrant</a:t>
            </a:r>
            <a:r>
              <a:rPr lang="en-GB" sz="2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GB" sz="2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Verpoort</a:t>
            </a:r>
            <a:r>
              <a:rPr lang="en-GB" sz="2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and Wade, I., (2020). Citizens' assemblies as a democratic innovation in transport planning. </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Town and Country Planning</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89</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(8), pp.265-271.</a:t>
            </a:r>
          </a:p>
          <a:p>
            <a:pPr marL="0" marR="0" indent="0">
              <a:lnSpc>
                <a:spcPct val="107000"/>
              </a:lnSpc>
              <a:spcBef>
                <a:spcPts val="0"/>
              </a:spcBef>
              <a:spcAft>
                <a:spcPts val="800"/>
              </a:spcAft>
              <a:buNone/>
            </a:pPr>
            <a:r>
              <a:rPr lang="en-GB" sz="2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Goel, K., (2016). Understanding Community and Community Development Defining the Concept of Community. </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Community Work: Theories, Experiences and Challenges. Karnataka (India): </a:t>
            </a:r>
            <a:r>
              <a:rPr lang="en-GB" sz="2600" i="1" dirty="0" err="1">
                <a:effectLst/>
                <a:latin typeface="Times New Roman" panose="02020603050405020304" pitchFamily="18" charset="0"/>
                <a:ea typeface="Calibri" panose="020F0502020204030204" pitchFamily="34" charset="0"/>
                <a:cs typeface="Times New Roman" panose="02020603050405020304" pitchFamily="18" charset="0"/>
              </a:rPr>
              <a:t>Niruta</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 Publications</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pp.1-15.</a:t>
            </a:r>
          </a:p>
          <a:p>
            <a:pPr marL="0" marR="0" indent="0">
              <a:lnSpc>
                <a:spcPct val="107000"/>
              </a:lnSpc>
              <a:spcBef>
                <a:spcPts val="0"/>
              </a:spcBef>
              <a:spcAft>
                <a:spcPts val="800"/>
              </a:spcAft>
              <a:buNone/>
            </a:pPr>
            <a:r>
              <a:rPr lang="en-GB" sz="2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Goldberg, S., Muir, R. and Kerry, J., (1995). Attachment theory. </a:t>
            </a:r>
            <a:r>
              <a:rPr lang="en-GB" sz="2600" i="1" dirty="0">
                <a:effectLst/>
                <a:latin typeface="Times New Roman" panose="02020603050405020304" pitchFamily="18" charset="0"/>
                <a:ea typeface="Calibri" panose="020F0502020204030204" pitchFamily="34" charset="0"/>
                <a:cs typeface="Times New Roman" panose="02020603050405020304" pitchFamily="18" charset="0"/>
              </a:rPr>
              <a:t>Social, developmental and clinical perspectives. Hillsdale</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GOV.UK, (2015). </a:t>
            </a:r>
            <a:r>
              <a:rPr lang="en-GB" sz="2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Equality Act 2010: guidance</a:t>
            </a:r>
            <a:r>
              <a:rPr lang="en-GB"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GOV.UK. Available at: &lt;https://www.gov.uk/guidance/equality-act-2010-guidance&gt; [Accessed 18 November 2021].</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64986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4822A-3FEE-49D7-BD8E-AE27105851FA}"/>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 List (Continued)</a:t>
            </a:r>
          </a:p>
        </p:txBody>
      </p:sp>
      <p:sp>
        <p:nvSpPr>
          <p:cNvPr id="3" name="Content Placeholder 2">
            <a:extLst>
              <a:ext uri="{FF2B5EF4-FFF2-40B4-BE49-F238E27FC236}">
                <a16:creationId xmlns:a16="http://schemas.microsoft.com/office/drawing/2014/main" id="{730C84DE-53E3-4228-8E66-E65F029403F0}"/>
              </a:ext>
            </a:extLst>
          </p:cNvPr>
          <p:cNvSpPr>
            <a:spLocks noGrp="1"/>
          </p:cNvSpPr>
          <p:nvPr>
            <p:ph idx="1"/>
          </p:nvPr>
        </p:nvSpPr>
        <p:spPr>
          <a:xfrm>
            <a:off x="838200" y="1825624"/>
            <a:ext cx="10515600" cy="4803776"/>
          </a:xfrm>
        </p:spPr>
        <p:txBody>
          <a:bodyPr>
            <a:normAutofit fontScale="85000" lnSpcReduction="10000"/>
          </a:bodyPr>
          <a:lstStyle/>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Griffith, R. and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Tengnah</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(2009). Understanding the safeguarding vulnerable groups act 2006. </a:t>
            </a:r>
            <a:r>
              <a:rPr lang="en-GB" sz="2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journal of community nursing</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 pp.309-313.</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Hanley, M. and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Azenkot</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(2021). Understanding the Use of Voice Assistants by Older Adults. </a:t>
            </a:r>
            <a:r>
              <a:rPr lang="en-GB" sz="2400" i="1" dirty="0" err="1">
                <a:effectLst/>
                <a:latin typeface="Times New Roman" panose="02020603050405020304" pitchFamily="18" charset="0"/>
                <a:ea typeface="Calibri" panose="020F0502020204030204" pitchFamily="34" charset="0"/>
                <a:cs typeface="Times New Roman" panose="02020603050405020304" pitchFamily="18" charset="0"/>
              </a:rPr>
              <a:t>arXiv</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 preprint arXiv:2111.01210</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Hopper, E., (2020). Maslow’s Hierarchy of Needs Explained.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ThoughtCo, ThoughtCo</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24</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Howard-</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Grabman</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Miltenburg</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A.S., Marston, C. and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Portela</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(2017). Factors affecting effective community participation in maternal and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newborn</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health programme planning, implementation and quality of care interventions.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BMC pregnancy and childbirth</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17</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(1), pp.1-18.</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Jason, L.A.,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Glantsman</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 O'Brien, J.F. and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Ramian</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K.N., (2019). </a:t>
            </a:r>
            <a:r>
              <a:rPr lang="en-GB" sz="2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 to Community Psychology</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Rebus Community.</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Joyce, M., (2015).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Using Digital Media to Improve the Health of Marginalized Populations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Opensocietyfoundations.org. Available at: &lt;https://www.opensocietyfoundations.org/voices/using-digital-media-improve-health-marginalized-populations&gt; [Accessed 17 November 2021].</a:t>
            </a:r>
          </a:p>
        </p:txBody>
      </p:sp>
    </p:spTree>
    <p:extLst>
      <p:ext uri="{BB962C8B-B14F-4D97-AF65-F5344CB8AC3E}">
        <p14:creationId xmlns:p14="http://schemas.microsoft.com/office/powerpoint/2010/main" val="2254879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781B-9B7D-431C-8F0C-672F023E0E2F}"/>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 List (Continued)</a:t>
            </a:r>
          </a:p>
        </p:txBody>
      </p:sp>
      <p:sp>
        <p:nvSpPr>
          <p:cNvPr id="3" name="Content Placeholder 2">
            <a:extLst>
              <a:ext uri="{FF2B5EF4-FFF2-40B4-BE49-F238E27FC236}">
                <a16:creationId xmlns:a16="http://schemas.microsoft.com/office/drawing/2014/main" id="{83407FCE-E5B6-4F65-9EE7-452C5AE82C36}"/>
              </a:ext>
            </a:extLst>
          </p:cNvPr>
          <p:cNvSpPr>
            <a:spLocks noGrp="1"/>
          </p:cNvSpPr>
          <p:nvPr>
            <p:ph idx="1"/>
          </p:nvPr>
        </p:nvSpPr>
        <p:spPr>
          <a:xfrm>
            <a:off x="838200" y="1825624"/>
            <a:ext cx="10515600" cy="4841875"/>
          </a:xfrm>
        </p:spPr>
        <p:txBody>
          <a:bodyPr>
            <a:normAutofit fontScale="77500" lnSpcReduction="20000"/>
          </a:bodyPr>
          <a:lstStyle/>
          <a:p>
            <a:pPr marL="0" marR="0" indent="0">
              <a:lnSpc>
                <a:spcPct val="107000"/>
              </a:lnSpc>
              <a:spcBef>
                <a:spcPts val="0"/>
              </a:spcBef>
              <a:spcAft>
                <a:spcPts val="800"/>
              </a:spcAft>
              <a:buNone/>
            </a:pP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Kapoor, K.K.,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Tamilmani</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Rana, N.P., Patil, P., Dwivedi, Y.K. and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Nerur</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(2018). Advances in social media research: Past, present and future.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Information Systems Frontiers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20</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(3), pp.531-558.</a:t>
            </a:r>
          </a:p>
          <a:p>
            <a:pPr marL="0" marR="0" indent="0">
              <a:lnSpc>
                <a:spcPct val="107000"/>
              </a:lnSpc>
              <a:spcBef>
                <a:spcPts val="0"/>
              </a:spcBef>
              <a:spcAft>
                <a:spcPts val="800"/>
              </a:spcAft>
              <a:buNone/>
            </a:pP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Kilpin</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Black, S., Ranganathan, S. and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DataRich</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(2014).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Knowing Our Communities Borough Demographics: January 2014 Equality Analysis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Richmond.gov.uk. Available at: &lt;https://www.richmond.gov.uk/media/12994/borough_demographics_equality_analysis_jan_2014.pdf&gt; [Accessed 18 November 2021].</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Kim, C., Wu, B., Tanaka, E., Watanabe, T., Watanabe, K., Chen, W., Ito, S., Okumura, R., Arai, T. and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Anme</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(2016). Association between a change in social interaction and dementia among elderly people.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Gerontology</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(2), pp.76-80.</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Lewis, N., (1975). Health and Safety at Work Act 1974. </a:t>
            </a:r>
            <a:r>
              <a:rPr lang="en-GB" sz="2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Modern Law Review</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38</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pp.442-448.</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London Councils, (2020).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Population: Richmond upon Thames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Directory.londoncouncils.gov.uk. Available at: &lt;https://directory.londoncouncils.gov.uk/demographics/population/richmond/&gt; [Accessed 14 November 2021].</a:t>
            </a:r>
          </a:p>
          <a:p>
            <a:pPr marL="0" marR="0" indent="0">
              <a:lnSpc>
                <a:spcPct val="107000"/>
              </a:lnSpc>
              <a:spcBef>
                <a:spcPts val="0"/>
              </a:spcBef>
              <a:spcAft>
                <a:spcPts val="800"/>
              </a:spcAft>
              <a:buNone/>
            </a:pP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Marler</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(2018). Mobile phones and inequality: Findings, trends, and future directions.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New Media &amp; Society</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20</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(9), pp.3498-3520.</a:t>
            </a:r>
          </a:p>
        </p:txBody>
      </p:sp>
    </p:spTree>
    <p:extLst>
      <p:ext uri="{BB962C8B-B14F-4D97-AF65-F5344CB8AC3E}">
        <p14:creationId xmlns:p14="http://schemas.microsoft.com/office/powerpoint/2010/main" val="1772830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DFC37-D7E6-4948-8538-3A7E53FBFA90}"/>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 List (Continued)</a:t>
            </a:r>
            <a:endParaRPr lang="en-GB" dirty="0"/>
          </a:p>
        </p:txBody>
      </p:sp>
      <p:sp>
        <p:nvSpPr>
          <p:cNvPr id="3" name="Content Placeholder 2">
            <a:extLst>
              <a:ext uri="{FF2B5EF4-FFF2-40B4-BE49-F238E27FC236}">
                <a16:creationId xmlns:a16="http://schemas.microsoft.com/office/drawing/2014/main" id="{27C6E9AA-A80B-4304-A33D-0513CBA27634}"/>
              </a:ext>
            </a:extLst>
          </p:cNvPr>
          <p:cNvSpPr>
            <a:spLocks noGrp="1"/>
          </p:cNvSpPr>
          <p:nvPr>
            <p:ph idx="1"/>
          </p:nvPr>
        </p:nvSpPr>
        <p:spPr>
          <a:xfrm>
            <a:off x="838200" y="1825624"/>
            <a:ext cx="10515600" cy="4892675"/>
          </a:xfrm>
        </p:spPr>
        <p:txBody>
          <a:bodyPr>
            <a:normAutofit fontScale="55000" lnSpcReduction="20000"/>
          </a:bodyPr>
          <a:lstStyle/>
          <a:p>
            <a:pPr marL="0" marR="0" indent="0">
              <a:lnSpc>
                <a:spcPct val="107000"/>
              </a:lnSpc>
              <a:spcBef>
                <a:spcPts val="0"/>
              </a:spcBef>
              <a:spcAft>
                <a:spcPts val="800"/>
              </a:spcAft>
              <a:buNone/>
            </a:pPr>
            <a:r>
              <a:rPr lang="en-GB" sz="3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Multicultural Richmond, (2017). </a:t>
            </a:r>
            <a:r>
              <a:rPr lang="en-GB" sz="3400" i="1" dirty="0">
                <a:effectLst/>
                <a:latin typeface="Times New Roman" panose="02020603050405020304" pitchFamily="18" charset="0"/>
                <a:ea typeface="Calibri" panose="020F0502020204030204" pitchFamily="34" charset="0"/>
                <a:cs typeface="Times New Roman" panose="02020603050405020304" pitchFamily="18" charset="0"/>
              </a:rPr>
              <a:t>How multicultural Richmond is promoting community cohesion in Richmond upon Thames</a:t>
            </a: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 [online] Multicultural Richmond. Available at: &lt;https://multiculturalrichmond.org.uk/community-cohesion-in-richmond-upon-thames/&gt; [Accessed 23 November 2021].</a:t>
            </a:r>
          </a:p>
          <a:p>
            <a:pPr marL="0" marR="0" indent="0">
              <a:lnSpc>
                <a:spcPct val="107000"/>
              </a:lnSpc>
              <a:spcBef>
                <a:spcPts val="0"/>
              </a:spcBef>
              <a:spcAft>
                <a:spcPts val="800"/>
              </a:spcAft>
              <a:buNone/>
            </a:pPr>
            <a:r>
              <a:rPr lang="en-GB" sz="3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O'Byrne, W.I., (2019). Educate, empower, advocate: Amplifying marginalized voices in a digital society. </a:t>
            </a:r>
            <a:r>
              <a:rPr lang="en-GB" sz="3400" i="1" dirty="0">
                <a:effectLst/>
                <a:latin typeface="Times New Roman" panose="02020603050405020304" pitchFamily="18" charset="0"/>
                <a:ea typeface="Calibri" panose="020F0502020204030204" pitchFamily="34" charset="0"/>
                <a:cs typeface="Times New Roman" panose="02020603050405020304" pitchFamily="18" charset="0"/>
              </a:rPr>
              <a:t>Contemporary Issues in Technology and Teacher Education</a:t>
            </a: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4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(4), pp.640-669.</a:t>
            </a:r>
          </a:p>
          <a:p>
            <a:pPr marL="0" marR="0" indent="0">
              <a:lnSpc>
                <a:spcPct val="107000"/>
              </a:lnSpc>
              <a:spcBef>
                <a:spcPts val="0"/>
              </a:spcBef>
              <a:spcAft>
                <a:spcPts val="800"/>
              </a:spcAft>
              <a:buNone/>
            </a:pPr>
            <a:r>
              <a:rPr lang="en-GB" sz="3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People's Health Trust, (2020). </a:t>
            </a:r>
            <a:r>
              <a:rPr lang="en-GB" sz="3400" i="1" dirty="0">
                <a:effectLst/>
                <a:latin typeface="Times New Roman" panose="02020603050405020304" pitchFamily="18" charset="0"/>
                <a:ea typeface="Calibri" panose="020F0502020204030204" pitchFamily="34" charset="0"/>
                <a:cs typeface="Times New Roman" panose="02020603050405020304" pitchFamily="18" charset="0"/>
              </a:rPr>
              <a:t>Local Conversations Programme Evaluation 2020</a:t>
            </a: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 [online] Peopleshealthtrust.org.uk. Available at: &lt;https://www.peopleshealthtrust.org.uk/impact/reports/local-conversations-programme-evaluation-2020&gt; [Accessed 23 November 2021].</a:t>
            </a:r>
          </a:p>
          <a:p>
            <a:pPr marL="0" marR="0" indent="0">
              <a:lnSpc>
                <a:spcPct val="107000"/>
              </a:lnSpc>
              <a:spcBef>
                <a:spcPts val="0"/>
              </a:spcBef>
              <a:spcAft>
                <a:spcPts val="800"/>
              </a:spcAft>
              <a:buNone/>
            </a:pPr>
            <a:r>
              <a:rPr lang="en-GB" sz="3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 W., Huang, C., Liu, Y. and Ren, J., (2015). The application of digital technology in community health education. </a:t>
            </a:r>
            <a:r>
              <a:rPr lang="en-GB" sz="3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Medicine</a:t>
            </a:r>
            <a:r>
              <a:rPr lang="en-GB" sz="3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GB" sz="3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p.3.</a:t>
            </a:r>
            <a:endParaRPr lang="en-GB" sz="3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3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Richmond Clinical Commissioning Group, (2018). </a:t>
            </a:r>
            <a:r>
              <a:rPr lang="en-GB" sz="3400" i="1" dirty="0">
                <a:effectLst/>
                <a:latin typeface="Times New Roman" panose="02020603050405020304" pitchFamily="18" charset="0"/>
                <a:ea typeface="Calibri" panose="020F0502020204030204" pitchFamily="34" charset="0"/>
                <a:cs typeface="Times New Roman" panose="02020603050405020304" pitchFamily="18" charset="0"/>
              </a:rPr>
              <a:t>London Borough of Richmond upon Thames Promoting wellbeing and independence – a Framework for Prevention 2015-2018</a:t>
            </a: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 [online] Richmond.gov.uk. Available at: &lt;https://www.richmond.gov.uk/media/1386/framework_for_prevention_2015-18.pdf&gt; [Accessed 23 November 2021].</a:t>
            </a:r>
          </a:p>
          <a:p>
            <a:pPr marL="0" marR="0" indent="0">
              <a:lnSpc>
                <a:spcPct val="107000"/>
              </a:lnSpc>
              <a:spcBef>
                <a:spcPts val="0"/>
              </a:spcBef>
              <a:spcAft>
                <a:spcPts val="800"/>
              </a:spcAft>
              <a:buNone/>
            </a:pPr>
            <a:r>
              <a:rPr lang="en-GB" sz="3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Thai, N.D. and Lien, A., (2019). Respect for diversity. </a:t>
            </a:r>
            <a:r>
              <a:rPr lang="en-GB" sz="3400" i="1" dirty="0">
                <a:effectLst/>
                <a:latin typeface="Times New Roman" panose="02020603050405020304" pitchFamily="18" charset="0"/>
                <a:ea typeface="Calibri" panose="020F0502020204030204" pitchFamily="34" charset="0"/>
                <a:cs typeface="Times New Roman" panose="02020603050405020304" pitchFamily="18" charset="0"/>
              </a:rPr>
              <a:t>Introduction to Community Psychology</a:t>
            </a: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nSpc>
                <a:spcPct val="107000"/>
              </a:lnSpc>
              <a:spcBef>
                <a:spcPts val="0"/>
              </a:spcBef>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582763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349F0-F324-4C76-986D-F0ACCB0739CB}"/>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 List (Continued)</a:t>
            </a:r>
            <a:endParaRPr lang="en-GB" dirty="0"/>
          </a:p>
        </p:txBody>
      </p:sp>
      <p:sp>
        <p:nvSpPr>
          <p:cNvPr id="3" name="Content Placeholder 2">
            <a:extLst>
              <a:ext uri="{FF2B5EF4-FFF2-40B4-BE49-F238E27FC236}">
                <a16:creationId xmlns:a16="http://schemas.microsoft.com/office/drawing/2014/main" id="{160B91A2-DEA7-4C91-9E69-360017BB28FF}"/>
              </a:ext>
            </a:extLst>
          </p:cNvPr>
          <p:cNvSpPr>
            <a:spLocks noGrp="1"/>
          </p:cNvSpPr>
          <p:nvPr>
            <p:ph idx="1"/>
          </p:nvPr>
        </p:nvSpPr>
        <p:spPr/>
        <p:txBody>
          <a:bodyPr>
            <a:normAutofit fontScale="92500"/>
          </a:bodyPr>
          <a:lstStyle/>
          <a:p>
            <a:pPr marL="0" marR="0" indent="0">
              <a:lnSpc>
                <a:spcPct val="107000"/>
              </a:lnSpc>
              <a:spcBef>
                <a:spcPts val="0"/>
              </a:spcBef>
              <a:spcAft>
                <a:spcPts val="800"/>
              </a:spcAft>
              <a:buNone/>
            </a:pP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Transport for London, (2015). Travel in London: Understanding our diverse communities.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Trust for London, (2020).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Demography, London's Population &amp; Geography - Trust for London | Trust for London</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Trust for London. Available at: &lt;https://www.trustforlondon.org.uk/data/geography-population/&gt; [Accessed 19 November 2021].</a:t>
            </a:r>
          </a:p>
          <a:p>
            <a:pPr marL="0" marR="0" indent="0">
              <a:lnSpc>
                <a:spcPct val="107000"/>
              </a:lnSpc>
              <a:spcBef>
                <a:spcPts val="0"/>
              </a:spcBef>
              <a:spcAft>
                <a:spcPts val="800"/>
              </a:spcAft>
              <a:buNone/>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Well Communities, (2021).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Our Approach | Well Communities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[online] Wellcommunities.org.uk. Available at: &lt;http://wellcommunities.org.uk/our-approach/&gt; [Accessed 23 November 2021].</a:t>
            </a:r>
          </a:p>
          <a:p>
            <a:pPr marL="0" marR="0" indent="0">
              <a:lnSpc>
                <a:spcPct val="107000"/>
              </a:lnSpc>
              <a:spcBef>
                <a:spcPts val="0"/>
              </a:spcBef>
              <a:spcAft>
                <a:spcPts val="800"/>
              </a:spcAft>
              <a:buNone/>
            </a:pP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Yuchtman</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(2020). Reward Distribution and Work-Role Attractiveness in the Kibbutz: Reflections on Equity Theory. In </a:t>
            </a:r>
            <a:r>
              <a:rPr lang="en-GB" sz="2400" i="1" dirty="0">
                <a:effectLst/>
                <a:latin typeface="Times New Roman" panose="02020603050405020304" pitchFamily="18" charset="0"/>
                <a:ea typeface="Calibri" panose="020F0502020204030204" pitchFamily="34" charset="0"/>
                <a:cs typeface="Times New Roman" panose="02020603050405020304" pitchFamily="18" charset="0"/>
              </a:rPr>
              <a:t>The Sociology of the Kibbutz</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(pp. 179-193). Routledge.</a:t>
            </a:r>
          </a:p>
          <a:p>
            <a:pPr marL="0" indent="0">
              <a:buNone/>
            </a:pPr>
            <a:endParaRPr lang="en-GB" dirty="0"/>
          </a:p>
        </p:txBody>
      </p:sp>
    </p:spTree>
    <p:extLst>
      <p:ext uri="{BB962C8B-B14F-4D97-AF65-F5344CB8AC3E}">
        <p14:creationId xmlns:p14="http://schemas.microsoft.com/office/powerpoint/2010/main" val="4107600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1795</TotalTime>
  <Words>4811</Words>
  <Application>Microsoft Office PowerPoint</Application>
  <PresentationFormat>Widescreen</PresentationFormat>
  <Paragraphs>219</Paragraphs>
  <Slides>23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Calibri Light</vt:lpstr>
      <vt:lpstr>Symbol</vt:lpstr>
      <vt:lpstr>Times New Roman</vt:lpstr>
      <vt:lpstr>Wingdings</vt:lpstr>
      <vt:lpstr>Office Theme</vt:lpstr>
      <vt:lpstr>Assessment  VIVA</vt:lpstr>
      <vt:lpstr>Introduction </vt:lpstr>
      <vt:lpstr>Community and Community Development </vt:lpstr>
      <vt:lpstr>Diversity of a Community </vt:lpstr>
      <vt:lpstr>Diversity in Richmond, London</vt:lpstr>
      <vt:lpstr>Community Project: Using Digital Technologies to Address Loneliness and Social Isolation Among the Elderly in Richmond Borough </vt:lpstr>
      <vt:lpstr>Reasons for the Project Development </vt:lpstr>
      <vt:lpstr>Importance of Creating a Community</vt:lpstr>
      <vt:lpstr>Communities in the Current Digital Age </vt:lpstr>
      <vt:lpstr>The Means of Communication with Community Groups </vt:lpstr>
      <vt:lpstr>Advantages and Disadvantages of Communication Platforms </vt:lpstr>
      <vt:lpstr>Beneficial and Detrimental Impacts of Community Development </vt:lpstr>
      <vt:lpstr>Legislation and Policy in Community Development </vt:lpstr>
      <vt:lpstr>Obstacles to Community Development</vt:lpstr>
      <vt:lpstr>Recommendations </vt:lpstr>
      <vt:lpstr>Application of Knowledge to Practice</vt:lpstr>
      <vt:lpstr>Conclusion </vt:lpstr>
      <vt:lpstr>Reference List </vt:lpstr>
      <vt:lpstr>Reference List (Continued)</vt:lpstr>
      <vt:lpstr>Reference List (Continued)</vt:lpstr>
      <vt:lpstr>Reference List (Continued)</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VIVA</dc:title>
  <cp:lastModifiedBy>Celestina Okyere-Boateng</cp:lastModifiedBy>
  <cp:revision>1</cp:revision>
  <dcterms:created xsi:type="dcterms:W3CDTF">2021-11-29T03:29:41Z</dcterms:created>
  <dcterms:modified xsi:type="dcterms:W3CDTF">2021-11-30T10:35:44Z</dcterms:modified>
</cp:coreProperties>
</file>