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  <p:sldMasterId id="2147483660" r:id="rId2"/>
    <p:sldMasterId id="2147483672" r:id="rId3"/>
  </p:sldMasterIdLst>
  <p:handoutMasterIdLst>
    <p:handoutMasterId r:id="rId53"/>
  </p:handoutMasterIdLst>
  <p:sldIdLst>
    <p:sldId id="257" r:id="rId4"/>
    <p:sldId id="260" r:id="rId5"/>
    <p:sldId id="262" r:id="rId6"/>
    <p:sldId id="264" r:id="rId7"/>
    <p:sldId id="265" r:id="rId8"/>
    <p:sldId id="263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07" r:id="rId51"/>
    <p:sldId id="308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5" autoAdjust="0"/>
    <p:restoredTop sz="94665" autoAdjust="0"/>
  </p:normalViewPr>
  <p:slideViewPr>
    <p:cSldViewPr>
      <p:cViewPr varScale="1">
        <p:scale>
          <a:sx n="107" d="100"/>
          <a:sy n="107" d="100"/>
        </p:scale>
        <p:origin x="1760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3420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theme" Target="theme/theme1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tableStyles" Target="tableStyles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C6FA2B-47B7-4A03-837C-9172C916D433}" type="datetimeFigureOut">
              <a:rPr lang="en-GB" smtClean="0"/>
              <a:pPr/>
              <a:t>13/11/2020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AB5E45-8239-4E36-87B4-4D738271AF0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10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471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907704" y="5949280"/>
            <a:ext cx="5328592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585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539552" y="1772815"/>
            <a:ext cx="7918648" cy="1440161"/>
          </a:xfrm>
        </p:spPr>
        <p:txBody>
          <a:bodyPr anchor="t"/>
          <a:lstStyle>
            <a:lvl1pPr algn="l">
              <a:defRPr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Intro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39552" y="3645024"/>
            <a:ext cx="7232848" cy="199377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err="1"/>
              <a:t>Subheader</a:t>
            </a:r>
            <a:r>
              <a:rPr lang="en-US" dirty="0"/>
              <a:t> – move to suit length of intro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473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13/11/2020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227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324036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23928" y="1844824"/>
            <a:ext cx="4694312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584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570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8911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.jpe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535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/>
              <a:pPr/>
              <a:t>13/11/2020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059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5" r:id="rId2"/>
    <p:sldLayoutId id="2147483669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870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772815"/>
            <a:ext cx="8280920" cy="1440161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+mj-lt"/>
              </a:rPr>
              <a:t>Central YMCA Qualifications (CYQ)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2780928"/>
            <a:ext cx="7488832" cy="2281808"/>
          </a:xfrm>
        </p:spPr>
        <p:txBody>
          <a:bodyPr>
            <a:normAutofit/>
          </a:bodyPr>
          <a:lstStyle/>
          <a:p>
            <a:pPr algn="ctr"/>
            <a:r>
              <a:rPr lang="en-GB" altLang="en-US" sz="2800" dirty="0">
                <a:solidFill>
                  <a:schemeClr val="tx1"/>
                </a:solidFill>
                <a:latin typeface="+mj-lt"/>
                <a:cs typeface="Arial" charset="0"/>
              </a:rPr>
              <a:t>Fitness Instructing (Gym-Based Exercise)</a:t>
            </a:r>
          </a:p>
          <a:p>
            <a:pPr algn="ctr"/>
            <a:endParaRPr lang="en-GB" altLang="en-US" sz="2800" dirty="0">
              <a:solidFill>
                <a:schemeClr val="tx1"/>
              </a:solidFill>
              <a:latin typeface="+mj-lt"/>
              <a:cs typeface="Arial" charset="0"/>
            </a:endParaRPr>
          </a:p>
          <a:p>
            <a:pPr algn="ctr"/>
            <a:r>
              <a:rPr lang="en-GB" altLang="en-US" sz="2800" dirty="0">
                <a:solidFill>
                  <a:schemeClr val="tx1"/>
                </a:solidFill>
                <a:latin typeface="+mj-lt"/>
                <a:cs typeface="Arial" charset="0"/>
              </a:rPr>
              <a:t>Unit title:</a:t>
            </a:r>
          </a:p>
          <a:p>
            <a:pPr algn="ctr"/>
            <a:r>
              <a:rPr lang="en-GB" altLang="en-US" sz="2800" dirty="0">
                <a:solidFill>
                  <a:schemeClr val="tx1"/>
                </a:solidFill>
                <a:latin typeface="+mj-lt"/>
                <a:cs typeface="Arial" charset="0"/>
              </a:rPr>
              <a:t>Planning gym-based exercise</a:t>
            </a:r>
          </a:p>
        </p:txBody>
      </p:sp>
    </p:spTree>
    <p:extLst>
      <p:ext uri="{BB962C8B-B14F-4D97-AF65-F5344CB8AC3E}">
        <p14:creationId xmlns:p14="http://schemas.microsoft.com/office/powerpoint/2010/main" val="301261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076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Unit Aims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076" y="1916832"/>
            <a:ext cx="8229600" cy="4248150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>
                <a:latin typeface="+mn-lt"/>
                <a:cs typeface="Arial" pitchFamily="34" charset="0"/>
              </a:rPr>
              <a:t>The learner will: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>
              <a:latin typeface="+mn-lt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latin typeface="+mn-lt"/>
                <a:cs typeface="Arial" pitchFamily="34" charset="0"/>
              </a:rPr>
              <a:t>Understand how to collect client information to plan a gym-based session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latin typeface="+mn-lt"/>
                <a:cs typeface="Arial" pitchFamily="34" charset="0"/>
              </a:rPr>
              <a:t>Understand how to use client information to plan gym-based exercise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latin typeface="+mn-lt"/>
                <a:cs typeface="Arial" pitchFamily="34" charset="0"/>
              </a:rPr>
              <a:t>Understand how to plan gym-based exercise with clients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latin typeface="+mn-lt"/>
                <a:cs typeface="Arial" pitchFamily="34" charset="0"/>
              </a:rPr>
              <a:t>Be able to collect and use client information to plan a gym-based exercise programme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latin typeface="+mn-lt"/>
                <a:cs typeface="Arial" pitchFamily="34" charset="0"/>
              </a:rPr>
              <a:t>Be able to plan a gym-based exercise programme with clients</a:t>
            </a:r>
          </a:p>
        </p:txBody>
      </p:sp>
    </p:spTree>
    <p:extLst>
      <p:ext uri="{BB962C8B-B14F-4D97-AF65-F5344CB8AC3E}">
        <p14:creationId xmlns:p14="http://schemas.microsoft.com/office/powerpoint/2010/main" val="410958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95536" y="110648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Role of the Instructor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844824"/>
            <a:ext cx="8229600" cy="4525962"/>
          </a:xfrm>
          <a:prstGeom prst="rect">
            <a:avLst/>
          </a:prstGeom>
        </p:spPr>
        <p:txBody>
          <a:bodyPr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The fitness instructor should be involved in:</a:t>
            </a:r>
          </a:p>
          <a:p>
            <a:pPr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Collecting and checking client information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Analysing information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Identifying and agreeing basic short, medium and long term goals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Planning, instructing and evaluating safe and appropriate gym-based exercise sessions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Providing 1:1 or group inductions and general exercise programmes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Selecting relevant exercises and designing appropriate programmes</a:t>
            </a:r>
          </a:p>
        </p:txBody>
      </p:sp>
    </p:spTree>
    <p:extLst>
      <p:ext uri="{BB962C8B-B14F-4D97-AF65-F5344CB8AC3E}">
        <p14:creationId xmlns:p14="http://schemas.microsoft.com/office/powerpoint/2010/main" val="1241927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95536" y="110648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Role of the Instructor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10940" y="1916832"/>
            <a:ext cx="8229600" cy="3671888"/>
          </a:xfrm>
          <a:prstGeom prst="rect">
            <a:avLst/>
          </a:prstGeom>
        </p:spPr>
        <p:txBody>
          <a:bodyPr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The fitness instructor should be involved in:</a:t>
            </a:r>
          </a:p>
          <a:p>
            <a:pPr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Producing suitable programme cards for clients/members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Suggesting relevant adaptations to allow for individual needs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Using logical and progressive teaching methodologies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Selecting and/or correctly demonstrating a variety of CV and RT methods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Providing clients/members with general advice on how to progress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Observing clients/members to correct unsafe technique where required</a:t>
            </a:r>
          </a:p>
        </p:txBody>
      </p:sp>
    </p:spTree>
    <p:extLst>
      <p:ext uri="{BB962C8B-B14F-4D97-AF65-F5344CB8AC3E}">
        <p14:creationId xmlns:p14="http://schemas.microsoft.com/office/powerpoint/2010/main" val="3939879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95536" y="110648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Role of the Instructor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2060848"/>
            <a:ext cx="8229600" cy="3671888"/>
          </a:xfrm>
          <a:prstGeom prst="rect">
            <a:avLst/>
          </a:prstGeom>
        </p:spPr>
        <p:txBody>
          <a:bodyPr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>
                <a:latin typeface="Arial" pitchFamily="34" charset="0"/>
                <a:cs typeface="Arial" pitchFamily="34" charset="0"/>
              </a:rPr>
              <a:t>The fitness instructor should be involved in:</a:t>
            </a:r>
          </a:p>
          <a:p>
            <a:pPr>
              <a:buFont typeface="Arial" pitchFamily="34" charset="0"/>
              <a:buNone/>
              <a:defRPr/>
            </a:pPr>
            <a:endParaRPr lang="en-GB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>
                <a:latin typeface="Arial" pitchFamily="34" charset="0"/>
                <a:cs typeface="Arial" pitchFamily="34" charset="0"/>
              </a:rPr>
              <a:t>Producing suitable programme cards for clients/members</a:t>
            </a:r>
          </a:p>
          <a:p>
            <a:pPr>
              <a:defRPr/>
            </a:pPr>
            <a:r>
              <a:rPr lang="en-GB">
                <a:latin typeface="Arial" pitchFamily="34" charset="0"/>
                <a:cs typeface="Arial" pitchFamily="34" charset="0"/>
              </a:rPr>
              <a:t>Suggesting relevant adaptations to allow for individual needs</a:t>
            </a:r>
          </a:p>
          <a:p>
            <a:pPr>
              <a:defRPr/>
            </a:pPr>
            <a:r>
              <a:rPr lang="en-GB">
                <a:latin typeface="Arial" pitchFamily="34" charset="0"/>
                <a:cs typeface="Arial" pitchFamily="34" charset="0"/>
              </a:rPr>
              <a:t>Using logical and progressive teaching methodologies</a:t>
            </a:r>
          </a:p>
          <a:p>
            <a:pPr>
              <a:defRPr/>
            </a:pPr>
            <a:r>
              <a:rPr lang="en-GB">
                <a:latin typeface="Arial" pitchFamily="34" charset="0"/>
                <a:cs typeface="Arial" pitchFamily="34" charset="0"/>
              </a:rPr>
              <a:t>Selecting and/or correctly demonstrating a variety of CV and RT methods</a:t>
            </a:r>
          </a:p>
          <a:p>
            <a:pPr>
              <a:defRPr/>
            </a:pPr>
            <a:r>
              <a:rPr lang="en-GB">
                <a:latin typeface="Arial" pitchFamily="34" charset="0"/>
                <a:cs typeface="Arial" pitchFamily="34" charset="0"/>
              </a:rPr>
              <a:t>Providing clients/members with general advice on how to progress</a:t>
            </a:r>
          </a:p>
          <a:p>
            <a:pPr>
              <a:defRPr/>
            </a:pPr>
            <a:r>
              <a:rPr lang="en-GB">
                <a:latin typeface="Arial" pitchFamily="34" charset="0"/>
                <a:cs typeface="Arial" pitchFamily="34" charset="0"/>
              </a:rPr>
              <a:t>Observing clients/members to correct unsafe technique where required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019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1998663"/>
            <a:ext cx="8229600" cy="36623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>
                <a:cs typeface="Arial" charset="0"/>
              </a:rPr>
              <a:t>By the end of the session you will be able to:</a:t>
            </a:r>
          </a:p>
          <a:p>
            <a:r>
              <a:rPr lang="en-GB" altLang="en-US" sz="2600" dirty="0">
                <a:cs typeface="Arial" charset="0"/>
              </a:rPr>
              <a:t>Explain the process of informed consent</a:t>
            </a:r>
          </a:p>
          <a:p>
            <a:r>
              <a:rPr lang="en-GB" altLang="en-US" sz="2600" dirty="0">
                <a:cs typeface="Arial" charset="0"/>
              </a:rPr>
              <a:t>Describe methods to collect client information</a:t>
            </a:r>
          </a:p>
          <a:p>
            <a:r>
              <a:rPr lang="en-GB" altLang="en-US" sz="2600" dirty="0">
                <a:cs typeface="Arial" charset="0"/>
              </a:rPr>
              <a:t>Describe how to determine which method/s of collecting information are appropriate according to the individual</a:t>
            </a:r>
          </a:p>
          <a:p>
            <a:r>
              <a:rPr lang="en-GB" altLang="en-US" sz="2600" dirty="0">
                <a:cs typeface="Arial" charset="0"/>
              </a:rPr>
              <a:t>Explain the principles of screening clients prior to gym-based exercise to include the use of the PARQ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18356" y="1073150"/>
            <a:ext cx="8507288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latin typeface="+mn-lt"/>
                <a:cs typeface="Arial" charset="0"/>
              </a:rPr>
              <a:t>How to Collect Client Information</a:t>
            </a:r>
          </a:p>
        </p:txBody>
      </p:sp>
    </p:spTree>
    <p:extLst>
      <p:ext uri="{BB962C8B-B14F-4D97-AF65-F5344CB8AC3E}">
        <p14:creationId xmlns:p14="http://schemas.microsoft.com/office/powerpoint/2010/main" val="758820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8816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Informed Consent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988840"/>
            <a:ext cx="8229600" cy="327025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400" dirty="0">
                <a:cs typeface="Arial" pitchFamily="34" charset="0"/>
              </a:rPr>
              <a:t>What is Informed Consent?</a:t>
            </a:r>
          </a:p>
          <a:p>
            <a:pPr>
              <a:buFont typeface="Arial" pitchFamily="34" charset="0"/>
              <a:buNone/>
              <a:defRPr/>
            </a:pPr>
            <a:endParaRPr lang="en-GB" sz="2400" dirty="0"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i="1" dirty="0">
                <a:cs typeface="Arial" pitchFamily="34" charset="0"/>
              </a:rPr>
              <a:t>Identifying the associated benefits and risks of the exercise in order to help the client make an informed decision to participate</a:t>
            </a: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None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139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133600"/>
            <a:ext cx="8229600" cy="2260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What is Screening?</a:t>
            </a:r>
          </a:p>
          <a:p>
            <a:pPr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i="1" dirty="0">
                <a:cs typeface="Arial" pitchFamily="34" charset="0"/>
              </a:rPr>
              <a:t>	Establishing an individual’s suitability to 	participate in an exercise programme</a:t>
            </a:r>
          </a:p>
          <a:p>
            <a:pPr>
              <a:buFont typeface="Arial" pitchFamily="34" charset="0"/>
              <a:buNone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None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Screening</a:t>
            </a:r>
          </a:p>
        </p:txBody>
      </p:sp>
    </p:spTree>
    <p:extLst>
      <p:ext uri="{BB962C8B-B14F-4D97-AF65-F5344CB8AC3E}">
        <p14:creationId xmlns:p14="http://schemas.microsoft.com/office/powerpoint/2010/main" val="2052643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Screening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47824" y="1844824"/>
            <a:ext cx="8229600" cy="4525962"/>
          </a:xfrm>
          <a:prstGeom prst="rect">
            <a:avLst/>
          </a:prstGeom>
        </p:spPr>
        <p:txBody>
          <a:bodyPr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Methods for collecting client information:</a:t>
            </a:r>
          </a:p>
          <a:p>
            <a:pPr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Questionnaire (PAR-Q)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Health Commitment Statement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Interview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Observation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Physical measurements (e.g. height, weight and BMI)</a:t>
            </a:r>
          </a:p>
          <a:p>
            <a:pPr lvl="1">
              <a:defRPr/>
            </a:pPr>
            <a:endParaRPr lang="en-GB" dirty="0"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Consider which method is appropriate to the individual</a:t>
            </a:r>
          </a:p>
        </p:txBody>
      </p:sp>
    </p:spTree>
    <p:extLst>
      <p:ext uri="{BB962C8B-B14F-4D97-AF65-F5344CB8AC3E}">
        <p14:creationId xmlns:p14="http://schemas.microsoft.com/office/powerpoint/2010/main" val="26059167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latin typeface="+mn-lt"/>
                <a:cs typeface="Arial" charset="0"/>
              </a:rPr>
              <a:t>Screening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50900" y="1844824"/>
            <a:ext cx="8229600" cy="4525962"/>
          </a:xfrm>
          <a:prstGeom prst="rect">
            <a:avLst/>
          </a:prstGeom>
        </p:spPr>
        <p:txBody>
          <a:bodyPr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Consider the following:</a:t>
            </a:r>
          </a:p>
          <a:p>
            <a:pPr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Suitability to participate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Medical conditions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Legal and professional responsibilities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Confidentiality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Data protection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Verbal re-screening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Review of previous questionnaires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Re-check of physical measurements</a:t>
            </a:r>
          </a:p>
        </p:txBody>
      </p:sp>
    </p:spTree>
    <p:extLst>
      <p:ext uri="{BB962C8B-B14F-4D97-AF65-F5344CB8AC3E}">
        <p14:creationId xmlns:p14="http://schemas.microsoft.com/office/powerpoint/2010/main" val="505647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457200" y="2411760"/>
            <a:ext cx="8229600" cy="341312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400" dirty="0">
                <a:cs typeface="Arial" charset="0"/>
              </a:rPr>
              <a:t>By the end of the session you will be able to:</a:t>
            </a:r>
          </a:p>
          <a:p>
            <a:r>
              <a:rPr lang="en-GB" altLang="en-US" sz="2400" dirty="0">
                <a:cs typeface="Arial" charset="0"/>
              </a:rPr>
              <a:t>Describe the factors, based on client screening, which may affect safe exercise participation</a:t>
            </a:r>
          </a:p>
          <a:p>
            <a:r>
              <a:rPr lang="en-GB" altLang="en-US" sz="2400" dirty="0">
                <a:cs typeface="Arial" charset="0"/>
              </a:rPr>
              <a:t>Give examples of how client information affects the planning of gym-based exercise</a:t>
            </a:r>
          </a:p>
          <a:p>
            <a:r>
              <a:rPr lang="en-GB" altLang="en-US" sz="2400" dirty="0">
                <a:cs typeface="Arial" charset="0"/>
              </a:rPr>
              <a:t>Identify the reasons for temporary deferral of exercise</a:t>
            </a:r>
          </a:p>
          <a:p>
            <a:r>
              <a:rPr lang="en-GB" altLang="en-US" sz="2400" dirty="0">
                <a:cs typeface="Arial" charset="0"/>
              </a:rPr>
              <a:t>Explain the reasons for referring clients to other professionals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43880" y="1268760"/>
            <a:ext cx="8229600" cy="1143000"/>
          </a:xfrm>
          <a:prstGeom prst="rect">
            <a:avLst/>
          </a:prstGeom>
        </p:spPr>
        <p:txBody>
          <a:bodyPr rtlCol="0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700" dirty="0">
                <a:cs typeface="Arial" pitchFamily="34" charset="0"/>
              </a:rPr>
              <a:t>How to Use Client Information </a:t>
            </a:r>
            <a:br>
              <a:rPr lang="en-GB" sz="3700" dirty="0">
                <a:cs typeface="Arial" pitchFamily="34" charset="0"/>
              </a:rPr>
            </a:br>
            <a:r>
              <a:rPr lang="en-GB" sz="3700" dirty="0">
                <a:cs typeface="Arial" pitchFamily="34" charset="0"/>
              </a:rPr>
              <a:t>to Plan the Session</a:t>
            </a:r>
            <a:r>
              <a:rPr lang="en-GB" dirty="0">
                <a:cs typeface="Arial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80761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23528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Screening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4964" y="1699688"/>
            <a:ext cx="8229600" cy="4525962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Factors affecting participation:</a:t>
            </a:r>
          </a:p>
          <a:p>
            <a:pPr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Personal goals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Lifestyle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Medical history, for example: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CV health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Musculoskeletal injuries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Pregnancy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Physical activity preferences/history</a:t>
            </a:r>
          </a:p>
        </p:txBody>
      </p:sp>
    </p:spTree>
    <p:extLst>
      <p:ext uri="{BB962C8B-B14F-4D97-AF65-F5344CB8AC3E}">
        <p14:creationId xmlns:p14="http://schemas.microsoft.com/office/powerpoint/2010/main" val="23875873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1246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Screening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6704" y="1844824"/>
            <a:ext cx="8229600" cy="30527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800" dirty="0">
                <a:cs typeface="Arial" charset="0"/>
              </a:rPr>
              <a:t>Action required as a result of screening:</a:t>
            </a:r>
          </a:p>
          <a:p>
            <a:pPr>
              <a:buFont typeface="Arial" charset="0"/>
              <a:buNone/>
            </a:pPr>
            <a:endParaRPr lang="en-GB" altLang="en-US" sz="2800" dirty="0">
              <a:cs typeface="Arial" charset="0"/>
            </a:endParaRPr>
          </a:p>
          <a:p>
            <a:r>
              <a:rPr lang="en-GB" altLang="en-US" sz="2800" dirty="0">
                <a:cs typeface="Arial" charset="0"/>
              </a:rPr>
              <a:t>Possible deferral</a:t>
            </a:r>
          </a:p>
          <a:p>
            <a:r>
              <a:rPr lang="en-GB" altLang="en-US" sz="2800" dirty="0">
                <a:cs typeface="Arial" charset="0"/>
              </a:rPr>
              <a:t>Adaptations to exercises</a:t>
            </a:r>
          </a:p>
          <a:p>
            <a:r>
              <a:rPr lang="en-GB" altLang="en-US" sz="2800" dirty="0">
                <a:cs typeface="Arial" charset="0"/>
              </a:rPr>
              <a:t>Provision of alternative exercises</a:t>
            </a:r>
          </a:p>
        </p:txBody>
      </p:sp>
    </p:spTree>
    <p:extLst>
      <p:ext uri="{BB962C8B-B14F-4D97-AF65-F5344CB8AC3E}">
        <p14:creationId xmlns:p14="http://schemas.microsoft.com/office/powerpoint/2010/main" val="12875156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07579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Screening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772816"/>
            <a:ext cx="8229600" cy="3589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sz="2800" dirty="0">
                <a:cs typeface="Arial" pitchFamily="34" charset="0"/>
              </a:rPr>
              <a:t>Reasons for temporary deferral of exercise:</a:t>
            </a:r>
          </a:p>
          <a:p>
            <a:pPr>
              <a:buFont typeface="Arial" pitchFamily="34" charset="0"/>
              <a:buNone/>
              <a:defRPr/>
            </a:pPr>
            <a:endParaRPr lang="en-GB" sz="2800" dirty="0">
              <a:cs typeface="Arial" pitchFamily="34" charset="0"/>
            </a:endParaRPr>
          </a:p>
          <a:p>
            <a:pPr>
              <a:defRPr/>
            </a:pPr>
            <a:r>
              <a:rPr lang="en-GB" sz="2800" dirty="0">
                <a:cs typeface="Arial" pitchFamily="34" charset="0"/>
              </a:rPr>
              <a:t>Positive PARQ</a:t>
            </a:r>
          </a:p>
          <a:p>
            <a:pPr>
              <a:defRPr/>
            </a:pPr>
            <a:r>
              <a:rPr lang="en-GB" sz="2800" dirty="0">
                <a:cs typeface="Arial" pitchFamily="34" charset="0"/>
              </a:rPr>
              <a:t>Visual/verbal identification of contraindications</a:t>
            </a:r>
          </a:p>
          <a:p>
            <a:pPr>
              <a:defRPr/>
            </a:pPr>
            <a:endParaRPr lang="en-GB" sz="2800" dirty="0"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800" dirty="0">
                <a:cs typeface="Arial" pitchFamily="34" charset="0"/>
              </a:rPr>
              <a:t>Recognise the limitations of your own qualification and obtain medical clearance</a:t>
            </a:r>
          </a:p>
        </p:txBody>
      </p:sp>
    </p:spTree>
    <p:extLst>
      <p:ext uri="{BB962C8B-B14F-4D97-AF65-F5344CB8AC3E}">
        <p14:creationId xmlns:p14="http://schemas.microsoft.com/office/powerpoint/2010/main" val="1286821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9404" y="1069975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Planning </a:t>
            </a:r>
            <a:br>
              <a:rPr lang="en-GB" altLang="en-US" sz="3300" dirty="0">
                <a:cs typeface="Arial" charset="0"/>
              </a:rPr>
            </a:br>
            <a:r>
              <a:rPr lang="en-GB" altLang="en-US" sz="3300" dirty="0">
                <a:cs typeface="Arial" charset="0"/>
              </a:rPr>
              <a:t>Gym-Based Exercise 1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9404" y="2459038"/>
            <a:ext cx="8229600" cy="362902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800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sz="2800" dirty="0">
              <a:cs typeface="Arial" charset="0"/>
            </a:endParaRPr>
          </a:p>
          <a:p>
            <a:r>
              <a:rPr lang="en-GB" altLang="en-US" sz="2800" dirty="0">
                <a:cs typeface="Arial" charset="0"/>
              </a:rPr>
              <a:t>Select appropriate teaching strategies</a:t>
            </a:r>
          </a:p>
          <a:p>
            <a:pPr>
              <a:buFont typeface="Arial" charset="0"/>
              <a:buNone/>
            </a:pPr>
            <a:endParaRPr lang="en-GB" altLang="en-US" sz="2800" dirty="0">
              <a:cs typeface="Arial" charset="0"/>
            </a:endParaRPr>
          </a:p>
          <a:p>
            <a:r>
              <a:rPr lang="en-GB" altLang="en-US" sz="2800" dirty="0">
                <a:cs typeface="Arial" charset="0"/>
              </a:rPr>
              <a:t>Explain why it is important to agree goals and objectives for gym-based exercise with clients</a:t>
            </a:r>
          </a:p>
        </p:txBody>
      </p:sp>
    </p:spTree>
    <p:extLst>
      <p:ext uri="{BB962C8B-B14F-4D97-AF65-F5344CB8AC3E}">
        <p14:creationId xmlns:p14="http://schemas.microsoft.com/office/powerpoint/2010/main" val="22353543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6332" y="111266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Goal Setting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6332" y="1916832"/>
            <a:ext cx="8229600" cy="41338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Be Smart!</a:t>
            </a:r>
          </a:p>
          <a:p>
            <a:pPr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pPr>
              <a:buFont typeface="Arial" charset="0"/>
              <a:buNone/>
            </a:pPr>
            <a:r>
              <a:rPr lang="en-GB" altLang="en-US" b="1" dirty="0">
                <a:cs typeface="Arial" charset="0"/>
              </a:rPr>
              <a:t>S</a:t>
            </a:r>
            <a:r>
              <a:rPr lang="en-GB" altLang="en-US" dirty="0">
                <a:cs typeface="Arial" charset="0"/>
              </a:rPr>
              <a:t>pecific</a:t>
            </a:r>
          </a:p>
          <a:p>
            <a:pPr>
              <a:buFont typeface="Arial" charset="0"/>
              <a:buNone/>
            </a:pPr>
            <a:r>
              <a:rPr lang="en-GB" altLang="en-US" b="1" dirty="0">
                <a:cs typeface="Arial" charset="0"/>
              </a:rPr>
              <a:t>M</a:t>
            </a:r>
            <a:r>
              <a:rPr lang="en-GB" altLang="en-US" dirty="0">
                <a:cs typeface="Arial" charset="0"/>
              </a:rPr>
              <a:t>easurable</a:t>
            </a:r>
          </a:p>
          <a:p>
            <a:pPr>
              <a:buFont typeface="Arial" charset="0"/>
              <a:buNone/>
            </a:pPr>
            <a:r>
              <a:rPr lang="en-GB" altLang="en-US" b="1" dirty="0">
                <a:cs typeface="Arial" charset="0"/>
              </a:rPr>
              <a:t>A</a:t>
            </a:r>
            <a:r>
              <a:rPr lang="en-GB" altLang="en-US" dirty="0">
                <a:cs typeface="Arial" charset="0"/>
              </a:rPr>
              <a:t>chievable</a:t>
            </a:r>
          </a:p>
          <a:p>
            <a:pPr>
              <a:buFont typeface="Arial" charset="0"/>
              <a:buNone/>
            </a:pPr>
            <a:r>
              <a:rPr lang="en-GB" altLang="en-US" b="1" dirty="0">
                <a:cs typeface="Arial" charset="0"/>
              </a:rPr>
              <a:t>R</a:t>
            </a:r>
            <a:r>
              <a:rPr lang="en-GB" altLang="en-US" dirty="0">
                <a:cs typeface="Arial" charset="0"/>
              </a:rPr>
              <a:t>ealistic</a:t>
            </a:r>
          </a:p>
          <a:p>
            <a:pPr>
              <a:buFont typeface="Arial" charset="0"/>
              <a:buNone/>
            </a:pPr>
            <a:r>
              <a:rPr lang="en-GB" altLang="en-US" b="1" dirty="0">
                <a:cs typeface="Arial" charset="0"/>
              </a:rPr>
              <a:t>T</a:t>
            </a:r>
            <a:r>
              <a:rPr lang="en-GB" altLang="en-US" dirty="0">
                <a:cs typeface="Arial" charset="0"/>
              </a:rPr>
              <a:t>ime-framed</a:t>
            </a:r>
          </a:p>
        </p:txBody>
      </p:sp>
    </p:spTree>
    <p:extLst>
      <p:ext uri="{BB962C8B-B14F-4D97-AF65-F5344CB8AC3E}">
        <p14:creationId xmlns:p14="http://schemas.microsoft.com/office/powerpoint/2010/main" val="12339834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0747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Planning </a:t>
            </a:r>
            <a:br>
              <a:rPr lang="en-GB" altLang="en-US" sz="3300" dirty="0">
                <a:cs typeface="Arial" charset="0"/>
              </a:rPr>
            </a:br>
            <a:r>
              <a:rPr lang="en-GB" altLang="en-US" sz="3300" dirty="0">
                <a:cs typeface="Arial" charset="0"/>
              </a:rPr>
              <a:t>Gym-Based Exercise 2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263357"/>
            <a:ext cx="8229600" cy="322897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sz="2600" dirty="0">
              <a:cs typeface="Arial" charset="0"/>
            </a:endParaRPr>
          </a:p>
          <a:p>
            <a:r>
              <a:rPr lang="en-GB" altLang="en-US" sz="2600" dirty="0">
                <a:cs typeface="Arial" charset="0"/>
              </a:rPr>
              <a:t>Discuss the purpose of a warm up</a:t>
            </a:r>
          </a:p>
          <a:p>
            <a:r>
              <a:rPr lang="en-GB" altLang="en-US" sz="2600" dirty="0">
                <a:cs typeface="Arial" charset="0"/>
              </a:rPr>
              <a:t>Identify the risks of not warming up properly</a:t>
            </a:r>
          </a:p>
          <a:p>
            <a:r>
              <a:rPr lang="en-GB" altLang="en-US" sz="2600" dirty="0">
                <a:cs typeface="Arial" charset="0"/>
              </a:rPr>
              <a:t>Describe the aims of the mobility, pulse-raising and preparatory stretch components of a warm up</a:t>
            </a:r>
          </a:p>
          <a:p>
            <a:r>
              <a:rPr lang="en-GB" altLang="en-US" sz="2600" dirty="0">
                <a:cs typeface="Arial" charset="0"/>
              </a:rPr>
              <a:t>Plan and deliver a safe and effective warm up</a:t>
            </a: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70495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34628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Warm Up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25624" y="1916832"/>
            <a:ext cx="8229600" cy="45259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Consider the following:</a:t>
            </a:r>
          </a:p>
          <a:p>
            <a:r>
              <a:rPr lang="en-GB" altLang="en-US" dirty="0">
                <a:cs typeface="Arial" charset="0"/>
              </a:rPr>
              <a:t>Type of warm up (general or specific)</a:t>
            </a:r>
          </a:p>
          <a:p>
            <a:r>
              <a:rPr lang="en-GB" altLang="en-US" dirty="0">
                <a:cs typeface="Arial" charset="0"/>
              </a:rPr>
              <a:t>Warm up components:</a:t>
            </a:r>
          </a:p>
          <a:p>
            <a:pPr lvl="1"/>
            <a:r>
              <a:rPr lang="en-GB" altLang="en-US" dirty="0">
                <a:cs typeface="Arial" charset="0"/>
              </a:rPr>
              <a:t>Mobility</a:t>
            </a:r>
          </a:p>
          <a:p>
            <a:pPr lvl="1"/>
            <a:r>
              <a:rPr lang="en-GB" altLang="en-US" dirty="0">
                <a:cs typeface="Arial" charset="0"/>
              </a:rPr>
              <a:t>Pulse-raising</a:t>
            </a:r>
          </a:p>
          <a:p>
            <a:pPr lvl="1"/>
            <a:r>
              <a:rPr lang="en-GB" altLang="en-US" dirty="0">
                <a:cs typeface="Arial" charset="0"/>
              </a:rPr>
              <a:t>Preparation stretches</a:t>
            </a:r>
          </a:p>
          <a:p>
            <a:pPr lvl="1"/>
            <a:r>
              <a:rPr lang="en-GB" altLang="en-US" dirty="0">
                <a:cs typeface="Arial" charset="0"/>
              </a:rPr>
              <a:t>Re-warm (if necessary)</a:t>
            </a:r>
          </a:p>
          <a:p>
            <a:r>
              <a:rPr lang="en-GB" altLang="en-US" dirty="0">
                <a:cs typeface="Arial" charset="0"/>
              </a:rPr>
              <a:t>Factors affecting a warm up</a:t>
            </a: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35521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033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Planning </a:t>
            </a:r>
            <a:br>
              <a:rPr lang="en-GB" altLang="en-US" sz="3300" dirty="0">
                <a:cs typeface="Arial" charset="0"/>
              </a:rPr>
            </a:br>
            <a:r>
              <a:rPr lang="en-GB" altLang="en-US" sz="3300" dirty="0">
                <a:cs typeface="Arial" charset="0"/>
              </a:rPr>
              <a:t>Gym-Based Exercise 3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420888"/>
            <a:ext cx="8229600" cy="24050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Identify a range of exercises for individual clients to develop cardiovascular fitness</a:t>
            </a:r>
          </a:p>
          <a:p>
            <a:endParaRPr lang="en-GB" altLang="en-US" dirty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68332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23416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Cardiovascular Fitness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23416" y="1916832"/>
            <a:ext cx="8229600" cy="4525963"/>
          </a:xfrm>
          <a:prstGeom prst="rect">
            <a:avLst/>
          </a:prstGeom>
        </p:spPr>
        <p:txBody>
          <a:bodyPr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Select exercises to develop cardiovascular</a:t>
            </a:r>
          </a:p>
          <a:p>
            <a:pPr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fitness:</a:t>
            </a:r>
          </a:p>
          <a:p>
            <a:pPr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Upright cycle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Recumbent cycle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Treadmill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Stepper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Rowing machine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Elliptical trainer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Cross trainer</a:t>
            </a: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" descr="rower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24944"/>
            <a:ext cx="4162425" cy="278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69969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08426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Planning </a:t>
            </a:r>
            <a:br>
              <a:rPr lang="en-GB" altLang="en-US" sz="3300" dirty="0">
                <a:cs typeface="Arial" charset="0"/>
              </a:rPr>
            </a:br>
            <a:r>
              <a:rPr lang="en-GB" altLang="en-US" sz="3300" dirty="0">
                <a:cs typeface="Arial" charset="0"/>
              </a:rPr>
              <a:t>Gym-Based Exercise 4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492896"/>
            <a:ext cx="8229600" cy="269398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Identify a range of exercises for individual clients to develop muscular fitness using resistance training machines</a:t>
            </a:r>
          </a:p>
          <a:p>
            <a:endParaRPr lang="en-GB" altLang="en-US" dirty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5492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448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Resistance Machines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448" y="1772288"/>
            <a:ext cx="8229600" cy="4525962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Select exercises to develop muscular fitness via resistance machines: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Seated chest press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Seated row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Shoulder press</a:t>
            </a:r>
          </a:p>
          <a:p>
            <a:pPr>
              <a:defRPr/>
            </a:pPr>
            <a:r>
              <a:rPr lang="en-GB" dirty="0" err="1">
                <a:cs typeface="Arial" pitchFamily="34" charset="0"/>
              </a:rPr>
              <a:t>Lat</a:t>
            </a:r>
            <a:r>
              <a:rPr lang="en-GB" dirty="0">
                <a:cs typeface="Arial" pitchFamily="34" charset="0"/>
              </a:rPr>
              <a:t> pull down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Bench press/</a:t>
            </a:r>
            <a:br>
              <a:rPr lang="en-GB" dirty="0">
                <a:cs typeface="Arial" pitchFamily="34" charset="0"/>
              </a:rPr>
            </a:br>
            <a:r>
              <a:rPr lang="en-GB" dirty="0">
                <a:cs typeface="Arial" pitchFamily="34" charset="0"/>
              </a:rPr>
              <a:t>seated chest press</a:t>
            </a:r>
          </a:p>
          <a:p>
            <a:pPr>
              <a:defRPr/>
            </a:pPr>
            <a:r>
              <a:rPr lang="en-GB" dirty="0" err="1">
                <a:cs typeface="Arial" pitchFamily="34" charset="0"/>
              </a:rPr>
              <a:t>Pec</a:t>
            </a:r>
            <a:r>
              <a:rPr lang="en-GB" dirty="0">
                <a:cs typeface="Arial" pitchFamily="34" charset="0"/>
              </a:rPr>
              <a:t> </a:t>
            </a:r>
            <a:r>
              <a:rPr lang="en-GB" dirty="0" err="1">
                <a:cs typeface="Arial" pitchFamily="34" charset="0"/>
              </a:rPr>
              <a:t>dec</a:t>
            </a:r>
            <a:endParaRPr lang="en-GB" dirty="0">
              <a:cs typeface="Arial" pitchFamily="34" charset="0"/>
            </a:endParaRPr>
          </a:p>
        </p:txBody>
      </p:sp>
      <p:pic>
        <p:nvPicPr>
          <p:cNvPr id="4" name="Picture 4" descr="shoulder-press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747" y="2492896"/>
            <a:ext cx="2449513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39148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4984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Resistance Machines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938437"/>
            <a:ext cx="8229600" cy="4525962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Select exercises to develop muscular fitness via resistance machines: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Triceps press/</a:t>
            </a:r>
            <a:br>
              <a:rPr lang="en-GB" dirty="0">
                <a:cs typeface="Arial" pitchFamily="34" charset="0"/>
              </a:rPr>
            </a:br>
            <a:r>
              <a:rPr lang="en-GB" dirty="0">
                <a:cs typeface="Arial" pitchFamily="34" charset="0"/>
              </a:rPr>
              <a:t>triceps pushdown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Biceps curl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Leg press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Seated adductor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Seated abductor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Leg extension</a:t>
            </a:r>
          </a:p>
        </p:txBody>
      </p:sp>
      <p:pic>
        <p:nvPicPr>
          <p:cNvPr id="4" name="Picture 4" descr="standing-bicep-curl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2659162"/>
            <a:ext cx="2447925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59988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Resistance Machines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6580" y="1988840"/>
            <a:ext cx="8229600" cy="4525963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Select exercises to develop muscular fitness via resistance machines:</a:t>
            </a:r>
          </a:p>
          <a:p>
            <a:pPr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Leg curl</a:t>
            </a:r>
          </a:p>
          <a:p>
            <a:pPr>
              <a:defRPr/>
            </a:pPr>
            <a:r>
              <a:rPr lang="en-GB" dirty="0" err="1">
                <a:cs typeface="Arial" pitchFamily="34" charset="0"/>
              </a:rPr>
              <a:t>Ab</a:t>
            </a:r>
            <a:r>
              <a:rPr lang="en-GB" dirty="0">
                <a:cs typeface="Arial" pitchFamily="34" charset="0"/>
              </a:rPr>
              <a:t> machine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Lower back machine</a:t>
            </a:r>
          </a:p>
        </p:txBody>
      </p:sp>
      <p:pic>
        <p:nvPicPr>
          <p:cNvPr id="4" name="Picture 4" descr="LEG-CURL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2638425"/>
            <a:ext cx="2736850" cy="352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42345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20775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Planning </a:t>
            </a:r>
            <a:br>
              <a:rPr lang="en-GB" altLang="en-US" sz="3300" dirty="0">
                <a:cs typeface="Arial" charset="0"/>
              </a:rPr>
            </a:br>
            <a:r>
              <a:rPr lang="en-GB" altLang="en-US" sz="3300" dirty="0">
                <a:cs typeface="Arial" charset="0"/>
              </a:rPr>
              <a:t>Gym-Based Exercise 5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5085" y="2348880"/>
            <a:ext cx="8229600" cy="276542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Identify a range of exercises for individual clients to develop muscular fitness using free weights (with dumbbells and barbells)</a:t>
            </a:r>
          </a:p>
          <a:p>
            <a:endParaRPr lang="en-GB" altLang="en-US" dirty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6187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Free Weights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5220" y="1772816"/>
            <a:ext cx="8229600" cy="4525962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Select exercises to develop muscular fitness via free weight exercises: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Front raise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Single arm row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Bent arm pullover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Shoulder press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Lateral raise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Upright row</a:t>
            </a:r>
          </a:p>
        </p:txBody>
      </p:sp>
      <p:pic>
        <p:nvPicPr>
          <p:cNvPr id="4" name="Picture 4" descr="shoulder-press-fw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09416"/>
            <a:ext cx="2536825" cy="378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3076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8320" y="119675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Free Weights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48320" y="1894434"/>
            <a:ext cx="8229600" cy="4525962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Select exercises to develop muscular fitness via free weight exercises: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Bench press</a:t>
            </a:r>
          </a:p>
          <a:p>
            <a:pPr>
              <a:defRPr/>
            </a:pPr>
            <a:r>
              <a:rPr lang="en-GB" dirty="0" err="1">
                <a:cs typeface="Arial" pitchFamily="34" charset="0"/>
              </a:rPr>
              <a:t>Flyes</a:t>
            </a: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Prone </a:t>
            </a:r>
            <a:r>
              <a:rPr lang="en-GB" dirty="0" err="1">
                <a:cs typeface="Arial" pitchFamily="34" charset="0"/>
              </a:rPr>
              <a:t>flyes</a:t>
            </a: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Supine triceps press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Single arm triceps press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Biceps curl</a:t>
            </a:r>
          </a:p>
        </p:txBody>
      </p:sp>
      <p:pic>
        <p:nvPicPr>
          <p:cNvPr id="4" name="Picture 4" descr="bicep-curl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809" y="2564904"/>
            <a:ext cx="2439988" cy="364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78427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79909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>
                <a:cs typeface="Arial" charset="0"/>
              </a:rPr>
              <a:t>Free Weights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132856"/>
            <a:ext cx="8229600" cy="35560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Select exercises to develop muscular fitness via free weight exercises: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Lunge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Dead lift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Squat</a:t>
            </a: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" descr="lunge#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146" y="2708920"/>
            <a:ext cx="2462212" cy="3678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57185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09378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Planning </a:t>
            </a:r>
            <a:br>
              <a:rPr lang="en-GB" altLang="en-US" sz="3300" dirty="0">
                <a:cs typeface="Arial" charset="0"/>
              </a:rPr>
            </a:br>
            <a:r>
              <a:rPr lang="en-GB" altLang="en-US" sz="3300" dirty="0">
                <a:cs typeface="Arial" charset="0"/>
              </a:rPr>
              <a:t>Gym-Based Exercise 6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420888"/>
            <a:ext cx="8229600" cy="29083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Identify a range of exercises for individual clients to develop muscular fitness using body weight exercises</a:t>
            </a:r>
          </a:p>
          <a:p>
            <a:endParaRPr lang="en-GB" altLang="en-US" dirty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9907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Body Weight Exercises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539552" y="1806327"/>
            <a:ext cx="8229600" cy="4525962"/>
          </a:xfrm>
          <a:prstGeom prst="rect">
            <a:avLst/>
          </a:prstGeom>
        </p:spPr>
        <p:txBody>
          <a:bodyPr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Select exercises to develop muscular fitness via body weight exercises: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Chins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Press up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Lunge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Squat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Abdominal curl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Oblique twist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Back raise</a:t>
            </a:r>
          </a:p>
        </p:txBody>
      </p:sp>
      <p:pic>
        <p:nvPicPr>
          <p:cNvPr id="4" name="Picture 4" descr="ab-crunch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780928"/>
            <a:ext cx="4595812" cy="307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28928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73844" y="11255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Planning </a:t>
            </a:r>
            <a:br>
              <a:rPr lang="en-GB" altLang="en-US" sz="3300" dirty="0">
                <a:cs typeface="Arial" charset="0"/>
              </a:rPr>
            </a:br>
            <a:r>
              <a:rPr lang="en-GB" altLang="en-US" sz="3300" dirty="0">
                <a:cs typeface="Arial" charset="0"/>
              </a:rPr>
              <a:t>Gym-Based Exercise 7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73844" y="2492896"/>
            <a:ext cx="8229600" cy="2260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Identify a range of exercises for individual clients to maintain or develop flexibility</a:t>
            </a:r>
          </a:p>
          <a:p>
            <a:endParaRPr lang="en-GB" altLang="en-US" dirty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14112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Flexibility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988840"/>
            <a:ext cx="8229600" cy="4525962"/>
          </a:xfrm>
          <a:prstGeom prst="rect">
            <a:avLst/>
          </a:prstGeom>
        </p:spPr>
        <p:txBody>
          <a:bodyPr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Select stretches to maintain or develop flexibility: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Hamstrings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Quadriceps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Adductors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Abductors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Hip flexors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Gastrocnemius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Soleus</a:t>
            </a: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" descr="hamsting-stretch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996952"/>
            <a:ext cx="4398962" cy="302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71833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Flexibility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80869" y="1844824"/>
            <a:ext cx="8229600" cy="4525962"/>
          </a:xfrm>
          <a:prstGeom prst="rect">
            <a:avLst/>
          </a:prstGeom>
        </p:spPr>
        <p:txBody>
          <a:bodyPr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Select stretches to maintain or develop flexibility: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Pectorals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Trapezius</a:t>
            </a:r>
          </a:p>
          <a:p>
            <a:pPr>
              <a:defRPr/>
            </a:pPr>
            <a:r>
              <a:rPr lang="en-GB" dirty="0" err="1">
                <a:cs typeface="Arial" pitchFamily="34" charset="0"/>
              </a:rPr>
              <a:t>Obliques</a:t>
            </a: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Deltoids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Triceps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Erector </a:t>
            </a:r>
            <a:r>
              <a:rPr lang="en-GB" dirty="0" err="1">
                <a:cs typeface="Arial" pitchFamily="34" charset="0"/>
              </a:rPr>
              <a:t>Spinae</a:t>
            </a:r>
            <a:endParaRPr lang="en-GB" dirty="0">
              <a:cs typeface="Arial" pitchFamily="34" charset="0"/>
            </a:endParaRP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4" descr="trap-stretch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1490" y="2996952"/>
            <a:ext cx="4219575" cy="290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61147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06045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Flexibility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024064"/>
            <a:ext cx="8291513" cy="237648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3000" dirty="0">
                <a:cs typeface="Arial" charset="0"/>
              </a:rPr>
              <a:t>Select exercises to develop flexibility. Consider:</a:t>
            </a:r>
          </a:p>
          <a:p>
            <a:r>
              <a:rPr lang="en-GB" altLang="en-US" sz="3000" dirty="0">
                <a:cs typeface="Arial" charset="0"/>
              </a:rPr>
              <a:t>which muscles need to be stretched</a:t>
            </a:r>
          </a:p>
          <a:p>
            <a:r>
              <a:rPr lang="en-GB" altLang="en-US" sz="3000" dirty="0">
                <a:cs typeface="Arial" charset="0"/>
              </a:rPr>
              <a:t>when muscles need to be stretched</a:t>
            </a:r>
          </a:p>
          <a:p>
            <a:r>
              <a:rPr lang="en-GB" altLang="en-US" sz="3000" dirty="0">
                <a:cs typeface="Arial" charset="0"/>
              </a:rPr>
              <a:t>types of stretches appropriate to the session</a:t>
            </a: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pic>
        <p:nvPicPr>
          <p:cNvPr id="4" name="Picture 4" descr="hamsting-stretch-lyi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450" y="4221088"/>
            <a:ext cx="3467100" cy="2382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08879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9675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Cool Down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988840"/>
            <a:ext cx="8229600" cy="45259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Consider the following:</a:t>
            </a:r>
          </a:p>
          <a:p>
            <a:pPr>
              <a:buFont typeface="Arial" charset="0"/>
              <a:buNone/>
            </a:pPr>
            <a:endParaRPr lang="en-GB" altLang="en-US" sz="200" dirty="0"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sz="200" dirty="0"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sz="200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Cool down components:</a:t>
            </a:r>
          </a:p>
          <a:p>
            <a:pPr lvl="1"/>
            <a:r>
              <a:rPr lang="en-GB" altLang="en-US" dirty="0">
                <a:cs typeface="Arial" charset="0"/>
              </a:rPr>
              <a:t>Pulse-lowering (or re-warm if required)</a:t>
            </a:r>
          </a:p>
          <a:p>
            <a:pPr lvl="1"/>
            <a:r>
              <a:rPr lang="en-GB" altLang="en-US" dirty="0">
                <a:cs typeface="Arial" charset="0"/>
              </a:rPr>
              <a:t>Post-workout stretching </a:t>
            </a:r>
          </a:p>
          <a:p>
            <a:pPr lvl="2"/>
            <a:r>
              <a:rPr lang="en-GB" altLang="en-US" dirty="0">
                <a:cs typeface="Arial" charset="0"/>
              </a:rPr>
              <a:t>Maintenance stretches</a:t>
            </a:r>
          </a:p>
          <a:p>
            <a:pPr lvl="2"/>
            <a:r>
              <a:rPr lang="en-GB" altLang="en-US" dirty="0">
                <a:cs typeface="Arial" charset="0"/>
              </a:rPr>
              <a:t>Developmental stretches</a:t>
            </a:r>
          </a:p>
          <a:p>
            <a:r>
              <a:rPr lang="en-GB" altLang="en-US" dirty="0">
                <a:cs typeface="Arial" charset="0"/>
              </a:rPr>
              <a:t>Factors affecting a cool down</a:t>
            </a:r>
          </a:p>
          <a:p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4247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04298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Planning </a:t>
            </a:r>
            <a:br>
              <a:rPr lang="en-GB" altLang="en-US" sz="3300" dirty="0">
                <a:cs typeface="Arial" charset="0"/>
              </a:rPr>
            </a:br>
            <a:r>
              <a:rPr lang="en-GB" altLang="en-US" sz="3300" dirty="0">
                <a:cs typeface="Arial" charset="0"/>
              </a:rPr>
              <a:t>Gym-Based Exercise 8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11560" y="2708920"/>
            <a:ext cx="8229600" cy="2260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Describe how to plan gym-based exercise using circuit formats</a:t>
            </a:r>
          </a:p>
          <a:p>
            <a:endParaRPr lang="en-GB" altLang="en-US" dirty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01267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Gym-Based Circuit Formats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889126"/>
            <a:ext cx="8229600" cy="45259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cs typeface="Arial" charset="0"/>
              </a:rPr>
              <a:t>Active recovery</a:t>
            </a:r>
          </a:p>
          <a:p>
            <a:r>
              <a:rPr lang="en-GB" altLang="en-US" dirty="0">
                <a:cs typeface="Arial" charset="0"/>
              </a:rPr>
              <a:t>Set periods of work and recovery</a:t>
            </a:r>
          </a:p>
          <a:p>
            <a:r>
              <a:rPr lang="en-GB" altLang="en-US" dirty="0">
                <a:cs typeface="Arial" charset="0"/>
              </a:rPr>
              <a:t>Aerobic-biased</a:t>
            </a:r>
          </a:p>
          <a:p>
            <a:r>
              <a:rPr lang="en-GB" altLang="en-US" dirty="0">
                <a:cs typeface="Arial" charset="0"/>
              </a:rPr>
              <a:t>Resistance-biased</a:t>
            </a:r>
          </a:p>
          <a:p>
            <a:r>
              <a:rPr lang="en-GB" altLang="en-US" dirty="0">
                <a:cs typeface="Arial" charset="0"/>
              </a:rPr>
              <a:t>Mixed</a:t>
            </a:r>
          </a:p>
          <a:p>
            <a:r>
              <a:rPr lang="en-GB" altLang="en-US" dirty="0">
                <a:cs typeface="Arial" charset="0"/>
              </a:rPr>
              <a:t>Timed</a:t>
            </a:r>
          </a:p>
          <a:p>
            <a:r>
              <a:rPr lang="en-GB" altLang="en-US" dirty="0">
                <a:cs typeface="Arial" charset="0"/>
              </a:rPr>
              <a:t>Repetition based</a:t>
            </a:r>
          </a:p>
        </p:txBody>
      </p:sp>
    </p:spTree>
    <p:extLst>
      <p:ext uri="{BB962C8B-B14F-4D97-AF65-F5344CB8AC3E}">
        <p14:creationId xmlns:p14="http://schemas.microsoft.com/office/powerpoint/2010/main" val="6127385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05273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Example of a CT Format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8743723"/>
              </p:ext>
            </p:extLst>
          </p:nvPr>
        </p:nvGraphicFramePr>
        <p:xfrm>
          <a:off x="1692275" y="1844824"/>
          <a:ext cx="5759450" cy="3814763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8792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02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183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1. Shoulder press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7. Seated lever row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183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2. Leg press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8. Leg curl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183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3. Lat </a:t>
                      </a:r>
                      <a:r>
                        <a:rPr lang="en-US" sz="1400" b="0" dirty="0" err="1">
                          <a:latin typeface="+mn-lt"/>
                          <a:cs typeface="Arial" pitchFamily="34" charset="0"/>
                        </a:rPr>
                        <a:t>pulldown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9. Triceps pushdown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183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4. Calf raise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10. Abdominal crunch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183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5. Chest press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11. Biceps curl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1830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latin typeface="+mn-lt"/>
                          <a:cs typeface="Arial" pitchFamily="34" charset="0"/>
                        </a:rPr>
                        <a:t>6. Leg extension</a:t>
                      </a:r>
                      <a:endParaRPr lang="en-GB" sz="1400" b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12. Back extension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83783"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Work period: 45 seconds</a:t>
                      </a:r>
                      <a:endParaRPr lang="en-GB" sz="1400" b="0" dirty="0">
                        <a:latin typeface="+mn-lt"/>
                        <a:cs typeface="Arial" pitchFamily="34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Rest period: 30 seconds</a:t>
                      </a:r>
                      <a:endParaRPr lang="en-GB" sz="1400" b="0" dirty="0">
                        <a:latin typeface="+mn-lt"/>
                        <a:cs typeface="Arial" pitchFamily="34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latin typeface="+mn-lt"/>
                          <a:cs typeface="Arial" pitchFamily="34" charset="0"/>
                        </a:rPr>
                        <a:t>Resistance: Approx 50% of 1RM</a:t>
                      </a:r>
                      <a:endParaRPr lang="en-GB" sz="1400" b="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7928" marR="107928" marT="107927" marB="107927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63187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>
                <a:cs typeface="Arial" charset="0"/>
              </a:rPr>
              <a:t>Collect and Use Client Information to Plan a Gym-Based Exercise Programme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2760" y="2420888"/>
            <a:ext cx="8229600" cy="37338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sz="2600" dirty="0">
              <a:cs typeface="Arial" charset="0"/>
            </a:endParaRPr>
          </a:p>
          <a:p>
            <a:r>
              <a:rPr lang="en-GB" altLang="en-US" sz="2600" dirty="0">
                <a:cs typeface="Arial" charset="0"/>
              </a:rPr>
              <a:t>Use appropriate methods to collect information to plan a gym-based programme</a:t>
            </a:r>
          </a:p>
          <a:p>
            <a:r>
              <a:rPr lang="en-GB" altLang="en-US" sz="2600" dirty="0">
                <a:cs typeface="Arial" charset="0"/>
              </a:rPr>
              <a:t>Check the information is accurate and up to date</a:t>
            </a:r>
          </a:p>
          <a:p>
            <a:r>
              <a:rPr lang="en-GB" altLang="en-US" sz="2600" dirty="0">
                <a:cs typeface="Arial" charset="0"/>
              </a:rPr>
              <a:t>Identify client needs and potential, and any possible risks from participation in a gym-based programme</a:t>
            </a:r>
          </a:p>
          <a:p>
            <a:r>
              <a:rPr lang="en-GB" altLang="en-US" sz="2600" dirty="0">
                <a:cs typeface="Arial" charset="0"/>
              </a:rPr>
              <a:t>Maintain client confidentiality</a:t>
            </a:r>
          </a:p>
          <a:p>
            <a:endParaRPr lang="en-GB" altLang="en-US" dirty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948730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077739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>
                <a:cs typeface="Arial" charset="0"/>
              </a:rPr>
              <a:t>Collect and Use Client Information to Plan a Gym-Based Exercise Programme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204864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600" dirty="0">
                <a:cs typeface="Arial" charset="0"/>
              </a:rPr>
              <a:t>Workshop:</a:t>
            </a:r>
          </a:p>
          <a:p>
            <a:pPr>
              <a:buFont typeface="Arial" charset="0"/>
              <a:buNone/>
            </a:pPr>
            <a:endParaRPr lang="en-GB" altLang="en-US" sz="2600" dirty="0">
              <a:cs typeface="Arial" charset="0"/>
            </a:endParaRPr>
          </a:p>
          <a:p>
            <a:r>
              <a:rPr lang="en-GB" altLang="en-US" sz="2600" dirty="0">
                <a:cs typeface="Arial" charset="0"/>
              </a:rPr>
              <a:t>In pairs, take it in turns to be the instructor and the client</a:t>
            </a:r>
          </a:p>
          <a:p>
            <a:r>
              <a:rPr lang="en-GB" altLang="en-US" sz="2600" dirty="0">
                <a:cs typeface="Arial" charset="0"/>
              </a:rPr>
              <a:t>Collect information from your ‘client’ using one or more of the methods described earlier in the programme</a:t>
            </a:r>
          </a:p>
          <a:p>
            <a:r>
              <a:rPr lang="en-GB" altLang="en-US" sz="2600" dirty="0">
                <a:cs typeface="Arial" charset="0"/>
              </a:rPr>
              <a:t>Identify any contraindications to exercise and recommend deferral or alternatives where required</a:t>
            </a:r>
          </a:p>
          <a:p>
            <a:endParaRPr lang="en-GB" altLang="en-US" dirty="0"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26119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44786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Plan a Safe and Effective </a:t>
            </a:r>
            <a:br>
              <a:rPr lang="en-GB" altLang="en-US" sz="3300" dirty="0">
                <a:cs typeface="Arial" charset="0"/>
              </a:rPr>
            </a:br>
            <a:r>
              <a:rPr lang="en-GB" altLang="en-US" sz="3300" dirty="0">
                <a:cs typeface="Arial" charset="0"/>
              </a:rPr>
              <a:t>Gym-Based Session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492896"/>
            <a:ext cx="8229600" cy="30527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Agree objectives with clients </a:t>
            </a:r>
          </a:p>
          <a:p>
            <a:r>
              <a:rPr lang="en-GB" altLang="en-US" dirty="0">
                <a:cs typeface="Arial" charset="0"/>
              </a:rPr>
              <a:t>Select gym-based activities</a:t>
            </a:r>
          </a:p>
          <a:p>
            <a:r>
              <a:rPr lang="en-GB" altLang="en-US" dirty="0">
                <a:cs typeface="Arial" charset="0"/>
              </a:rPr>
              <a:t>Plan how to minimise risks</a:t>
            </a:r>
          </a:p>
          <a:p>
            <a:endParaRPr lang="en-GB" altLang="en-US" dirty="0"/>
          </a:p>
          <a:p>
            <a:endParaRPr lang="en-GB" altLang="en-US" dirty="0"/>
          </a:p>
          <a:p>
            <a:pPr>
              <a:buFont typeface="Arial" charset="0"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607012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78656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Training Variables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5157811"/>
              </p:ext>
            </p:extLst>
          </p:nvPr>
        </p:nvGraphicFramePr>
        <p:xfrm>
          <a:off x="1545456" y="2267744"/>
          <a:ext cx="6096000" cy="222567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946">
                <a:tc gridSpan="2"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Meet the needs of clients by using any of the following:</a:t>
                      </a:r>
                    </a:p>
                  </a:txBody>
                  <a:tcPr marT="45733" marB="45733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946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Reps</a:t>
                      </a:r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Training frequency</a:t>
                      </a:r>
                    </a:p>
                  </a:txBody>
                  <a:tcPr marT="45733" marB="4573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946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Sets</a:t>
                      </a:r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Workout time</a:t>
                      </a:r>
                    </a:p>
                  </a:txBody>
                  <a:tcPr marT="45733" marB="4573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946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Rest</a:t>
                      </a:r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Exercise order</a:t>
                      </a:r>
                    </a:p>
                  </a:txBody>
                  <a:tcPr marT="45733" marB="4573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946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Workloads</a:t>
                      </a:r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Speed of movement</a:t>
                      </a:r>
                    </a:p>
                  </a:txBody>
                  <a:tcPr marT="45733" marB="4573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946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Intensity</a:t>
                      </a:r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+mn-lt"/>
                        </a:rPr>
                        <a:t>Range of movement</a:t>
                      </a:r>
                    </a:p>
                  </a:txBody>
                  <a:tcPr marT="45733" marB="4573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089704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0747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Reps and Resistance for Specific Goals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5664006"/>
              </p:ext>
            </p:extLst>
          </p:nvPr>
        </p:nvGraphicFramePr>
        <p:xfrm>
          <a:off x="611187" y="1916832"/>
          <a:ext cx="7921625" cy="2278061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26227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696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292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1253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cs typeface="Arial" pitchFamily="34" charset="0"/>
                        </a:rPr>
                        <a:t>Goal</a:t>
                      </a:r>
                      <a:endParaRPr lang="en-GB" sz="1600" b="1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cs typeface="Arial" pitchFamily="34" charset="0"/>
                        </a:rPr>
                        <a:t>Repetitions</a:t>
                      </a:r>
                      <a:endParaRPr lang="en-GB" sz="1600" b="1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cs typeface="Arial" pitchFamily="34" charset="0"/>
                        </a:rPr>
                        <a:t>Resistance </a:t>
                      </a:r>
                      <a:endParaRPr lang="en-GB" sz="1600" b="1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1253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Muscular strength</a:t>
                      </a:r>
                      <a:endParaRPr lang="en-GB" sz="16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1–8</a:t>
                      </a:r>
                      <a:endParaRPr lang="en-GB" sz="16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V. Heavy  80–100% of 1RM</a:t>
                      </a:r>
                      <a:endParaRPr lang="en-GB" sz="16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1253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Muscular fitness (strength &amp; endurance)</a:t>
                      </a:r>
                      <a:endParaRPr lang="en-GB" sz="16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8–12</a:t>
                      </a:r>
                      <a:endParaRPr lang="en-GB" sz="16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Heavy</a:t>
                      </a:r>
                      <a:r>
                        <a:rPr lang="en-US" sz="1600" baseline="0" dirty="0">
                          <a:latin typeface="+mn-lt"/>
                          <a:cs typeface="Arial" pitchFamily="34" charset="0"/>
                        </a:rPr>
                        <a:t>  </a:t>
                      </a: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60–80%  of 1RM </a:t>
                      </a:r>
                      <a:endParaRPr lang="en-GB" sz="16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1253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Muscular endurance</a:t>
                      </a:r>
                      <a:endParaRPr lang="en-GB" sz="16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12–25</a:t>
                      </a:r>
                      <a:endParaRPr lang="en-GB" sz="16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Moderate</a:t>
                      </a:r>
                      <a:r>
                        <a:rPr lang="en-US" sz="1600" baseline="0" dirty="0">
                          <a:latin typeface="+mn-lt"/>
                          <a:cs typeface="Arial" pitchFamily="34" charset="0"/>
                        </a:rPr>
                        <a:t>  </a:t>
                      </a:r>
                      <a:r>
                        <a:rPr lang="en-US" sz="1600" dirty="0">
                          <a:latin typeface="+mn-lt"/>
                          <a:cs typeface="Arial" pitchFamily="34" charset="0"/>
                        </a:rPr>
                        <a:t>40–60%  of 1RM </a:t>
                      </a:r>
                      <a:endParaRPr lang="en-GB" sz="1600" dirty="0">
                        <a:solidFill>
                          <a:srgbClr val="00000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104331" marR="104331" marT="104322" marB="104322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259963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18356" y="1130300"/>
            <a:ext cx="8507288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Cardiovascular Training Methods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47327" y="1916832"/>
            <a:ext cx="8229600" cy="39163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cs typeface="Arial" charset="0"/>
              </a:rPr>
              <a:t>Continuous training</a:t>
            </a:r>
          </a:p>
          <a:p>
            <a:pPr lvl="1"/>
            <a:r>
              <a:rPr lang="en-GB" altLang="en-US" dirty="0">
                <a:cs typeface="Arial" charset="0"/>
              </a:rPr>
              <a:t>Continuous short</a:t>
            </a:r>
          </a:p>
          <a:p>
            <a:pPr lvl="1"/>
            <a:r>
              <a:rPr lang="en-GB" altLang="en-US" dirty="0">
                <a:cs typeface="Arial" charset="0"/>
              </a:rPr>
              <a:t>Continuous long (Long Slow Distance or LSD)</a:t>
            </a:r>
          </a:p>
          <a:p>
            <a:pPr lvl="1"/>
            <a:endParaRPr lang="en-GB" altLang="en-US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Interval training</a:t>
            </a:r>
          </a:p>
          <a:p>
            <a:endParaRPr lang="en-GB" altLang="en-US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Cross training</a:t>
            </a:r>
          </a:p>
          <a:p>
            <a:pPr lvl="1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471674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174701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Resistance Training Methods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0524" y="1916832"/>
            <a:ext cx="8229600" cy="410368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cs typeface="Arial" charset="0"/>
              </a:rPr>
              <a:t>Single set training</a:t>
            </a:r>
          </a:p>
          <a:p>
            <a:r>
              <a:rPr lang="en-GB" altLang="en-US" dirty="0">
                <a:cs typeface="Arial" charset="0"/>
              </a:rPr>
              <a:t>Circuit resistance training</a:t>
            </a:r>
          </a:p>
          <a:p>
            <a:r>
              <a:rPr lang="en-GB" altLang="en-US" dirty="0">
                <a:cs typeface="Arial" charset="0"/>
              </a:rPr>
              <a:t>Basic sets</a:t>
            </a:r>
          </a:p>
          <a:p>
            <a:r>
              <a:rPr lang="en-GB" altLang="en-US" dirty="0">
                <a:cs typeface="Arial" charset="0"/>
              </a:rPr>
              <a:t>Delorme and Watkins 10 RM system</a:t>
            </a:r>
          </a:p>
          <a:p>
            <a:r>
              <a:rPr lang="en-GB" altLang="en-US" dirty="0">
                <a:cs typeface="Arial" charset="0"/>
              </a:rPr>
              <a:t>Berger 6 RM system</a:t>
            </a:r>
          </a:p>
          <a:p>
            <a:r>
              <a:rPr lang="en-GB" altLang="en-US" dirty="0">
                <a:cs typeface="Arial" charset="0"/>
              </a:rPr>
              <a:t>Pyramid systems</a:t>
            </a:r>
          </a:p>
          <a:p>
            <a:r>
              <a:rPr lang="en-GB" altLang="en-US" dirty="0">
                <a:cs typeface="Arial" charset="0"/>
              </a:rPr>
              <a:t>Super-setting</a:t>
            </a:r>
          </a:p>
          <a:p>
            <a:pPr lvl="1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92501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81856" y="1268760"/>
            <a:ext cx="8229600" cy="1143000"/>
          </a:xfrm>
          <a:prstGeom prst="rect">
            <a:avLst/>
          </a:prstGeom>
        </p:spPr>
        <p:txBody>
          <a:bodyPr rtlCol="0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3300" dirty="0">
                <a:cs typeface="Arial" pitchFamily="34" charset="0"/>
              </a:rPr>
              <a:t>Plan a Safe and Effective </a:t>
            </a:r>
            <a:br>
              <a:rPr lang="en-GB" sz="3300" dirty="0">
                <a:cs typeface="Arial" pitchFamily="34" charset="0"/>
              </a:rPr>
            </a:br>
            <a:r>
              <a:rPr lang="en-GB" sz="3300" dirty="0">
                <a:cs typeface="Arial" pitchFamily="34" charset="0"/>
              </a:rPr>
              <a:t>Gym-Based Session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47204" y="2564904"/>
            <a:ext cx="8229600" cy="18288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dirty="0">
                <a:cs typeface="Arial" charset="0"/>
              </a:rPr>
              <a:t>By the end of the session you will be able to:</a:t>
            </a:r>
          </a:p>
          <a:p>
            <a:pPr>
              <a:buFont typeface="Arial" charset="0"/>
              <a:buNone/>
            </a:pPr>
            <a:endParaRPr lang="en-GB" altLang="en-US" dirty="0">
              <a:cs typeface="Arial" charset="0"/>
            </a:endParaRPr>
          </a:p>
          <a:p>
            <a:r>
              <a:rPr lang="en-GB" altLang="en-US" dirty="0">
                <a:cs typeface="Arial" charset="0"/>
              </a:rPr>
              <a:t>Plan how to minimise risks</a:t>
            </a:r>
          </a:p>
          <a:p>
            <a:endParaRPr lang="en-GB" altLang="en-US" dirty="0">
              <a:latin typeface="Arial" charset="0"/>
              <a:cs typeface="Arial" charset="0"/>
            </a:endParaRPr>
          </a:p>
          <a:p>
            <a:endParaRPr lang="en-GB" altLang="en-US" dirty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4237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1092721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Timing and Sequences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060848"/>
            <a:ext cx="8229600" cy="3733800"/>
          </a:xfrm>
          <a:prstGeom prst="rect">
            <a:avLst/>
          </a:prstGeom>
        </p:spPr>
        <p:txBody>
          <a:bodyPr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Plan realistic timings and sequences appropriate to: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Fitness level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Environment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Type of session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Duration of session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Programme goals</a:t>
            </a:r>
          </a:p>
          <a:p>
            <a:pPr>
              <a:buFont typeface="Arial" pitchFamily="34" charset="0"/>
              <a:buNone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35014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48072" y="110713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Risk Management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48072" y="2060848"/>
            <a:ext cx="8229600" cy="3484562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cs typeface="Arial" pitchFamily="34" charset="0"/>
              </a:rPr>
              <a:t>Plan for appropriate checks to minimise risk in relation to:</a:t>
            </a:r>
          </a:p>
          <a:p>
            <a:pPr>
              <a:buFont typeface="Arial" pitchFamily="34" charset="0"/>
              <a:buNone/>
              <a:defRPr/>
            </a:pPr>
            <a:endParaRPr lang="en-GB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Equipment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Environment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Emergency procedures</a:t>
            </a:r>
          </a:p>
        </p:txBody>
      </p:sp>
    </p:spTree>
    <p:extLst>
      <p:ext uri="{BB962C8B-B14F-4D97-AF65-F5344CB8AC3E}">
        <p14:creationId xmlns:p14="http://schemas.microsoft.com/office/powerpoint/2010/main" val="384912947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4242" y="1124744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300" dirty="0">
                <a:cs typeface="Arial" charset="0"/>
              </a:rPr>
              <a:t>Programme Cards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772816"/>
            <a:ext cx="8229600" cy="4525962"/>
          </a:xfrm>
          <a:prstGeom prst="rect">
            <a:avLst/>
          </a:prstGeom>
        </p:spPr>
        <p:txBody>
          <a:bodyPr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>
                <a:cs typeface="Arial" pitchFamily="34" charset="0"/>
              </a:rPr>
              <a:t>Format may vary from gym to gym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Include a warm up (including stretches if appropriate)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Include resistance lifts, detailing: 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Reps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Sets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Rest 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Resistance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Include cardiovascular training, detailing: 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Rate (RPM/SPM/KPH/MPH)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Level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Resistance</a:t>
            </a:r>
          </a:p>
          <a:p>
            <a:pPr lvl="1">
              <a:defRPr/>
            </a:pPr>
            <a:r>
              <a:rPr lang="en-GB" dirty="0">
                <a:cs typeface="Arial" pitchFamily="34" charset="0"/>
              </a:rPr>
              <a:t>Duration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Include a cool down with stretching (including maintenance and development stretches</a:t>
            </a:r>
          </a:p>
          <a:p>
            <a:pPr lvl="1">
              <a:buFont typeface="Arial" pitchFamily="34" charset="0"/>
              <a:buNone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lvl="1"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505538"/>
      </p:ext>
    </p:extLst>
  </p:cSld>
  <p:clrMapOvr>
    <a:masterClrMapping/>
  </p:clrMapOvr>
</p:sld>
</file>

<file path=ppt/theme/theme1.xml><?xml version="1.0" encoding="utf-8"?>
<a:theme xmlns:a="http://schemas.openxmlformats.org/drawingml/2006/main" name="End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1665</Words>
  <Application>Microsoft Macintosh PowerPoint</Application>
  <PresentationFormat>On-screen Show (4:3)</PresentationFormat>
  <Paragraphs>375</Paragraphs>
  <Slides>49</Slides>
  <Notes>0</Notes>
  <HiddenSlides>4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49</vt:i4>
      </vt:variant>
    </vt:vector>
  </HeadingPairs>
  <TitlesOfParts>
    <vt:vector size="54" baseType="lpstr">
      <vt:lpstr>Arial</vt:lpstr>
      <vt:lpstr>Calibri</vt:lpstr>
      <vt:lpstr>End slide</vt:lpstr>
      <vt:lpstr>Intro Slide</vt:lpstr>
      <vt:lpstr>Inner slide</vt:lpstr>
      <vt:lpstr>Central YMCA Qualifications (CYQ)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Central YMCA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Richardson</dc:creator>
  <cp:lastModifiedBy>James Prosser</cp:lastModifiedBy>
  <cp:revision>19</cp:revision>
  <dcterms:created xsi:type="dcterms:W3CDTF">2012-10-03T08:43:26Z</dcterms:created>
  <dcterms:modified xsi:type="dcterms:W3CDTF">2020-11-13T12:41:31Z</dcterms:modified>
</cp:coreProperties>
</file>