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4" r:id="rId1"/>
  </p:sldMasterIdLst>
  <p:notesMasterIdLst>
    <p:notesMasterId r:id="rId43"/>
  </p:notesMasterIdLst>
  <p:sldIdLst>
    <p:sldId id="256" r:id="rId2"/>
    <p:sldId id="257" r:id="rId3"/>
    <p:sldId id="259" r:id="rId4"/>
    <p:sldId id="309" r:id="rId5"/>
    <p:sldId id="262" r:id="rId6"/>
    <p:sldId id="263" r:id="rId7"/>
    <p:sldId id="261" r:id="rId8"/>
    <p:sldId id="310" r:id="rId9"/>
    <p:sldId id="264" r:id="rId10"/>
    <p:sldId id="266" r:id="rId11"/>
    <p:sldId id="267" r:id="rId12"/>
    <p:sldId id="30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6" r:id="rId29"/>
    <p:sldId id="284" r:id="rId30"/>
    <p:sldId id="285" r:id="rId31"/>
    <p:sldId id="287" r:id="rId32"/>
    <p:sldId id="288" r:id="rId33"/>
    <p:sldId id="289" r:id="rId34"/>
    <p:sldId id="290" r:id="rId35"/>
    <p:sldId id="292" r:id="rId36"/>
    <p:sldId id="293" r:id="rId37"/>
    <p:sldId id="294" r:id="rId38"/>
    <p:sldId id="302" r:id="rId39"/>
    <p:sldId id="303" r:id="rId40"/>
    <p:sldId id="304" r:id="rId41"/>
    <p:sldId id="305" r:id="rId4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10" autoAdjust="0"/>
    <p:restoredTop sz="79724" autoAdjust="0"/>
  </p:normalViewPr>
  <p:slideViewPr>
    <p:cSldViewPr>
      <p:cViewPr varScale="1">
        <p:scale>
          <a:sx n="62" d="100"/>
          <a:sy n="62" d="100"/>
        </p:scale>
        <p:origin x="-2008" y="-104"/>
      </p:cViewPr>
      <p:guideLst>
        <p:guide orient="horz" pos="2160"/>
        <p:guide pos="2880"/>
      </p:guideLst>
    </p:cSldViewPr>
  </p:slideViewPr>
  <p:outlineViewPr>
    <p:cViewPr>
      <p:scale>
        <a:sx n="33" d="100"/>
        <a:sy n="33" d="100"/>
      </p:scale>
      <p:origin x="154" y="0"/>
    </p:cViewPr>
  </p:outlineViewPr>
  <p:notesTextViewPr>
    <p:cViewPr>
      <p:scale>
        <a:sx n="1" d="1"/>
        <a:sy n="1" d="1"/>
      </p:scale>
      <p:origin x="0" y="0"/>
    </p:cViewPr>
  </p:notesTextViewPr>
  <p:sorterViewPr>
    <p:cViewPr>
      <p:scale>
        <a:sx n="100" d="100"/>
        <a:sy n="100" d="100"/>
      </p:scale>
      <p:origin x="0" y="9878"/>
    </p:cViewPr>
  </p:sorterViewPr>
  <p:gridSpacing cx="76200" cy="76200"/>
</p:viewPr>
</file>

<file path=ppt/_rels/presentation.xml.rels><?xml version="1.0" encoding="UTF-8" standalone="yes"?>
<Relationships xmlns="http://schemas.openxmlformats.org/package/2006/relationships"><Relationship Id="rId46" Type="http://schemas.openxmlformats.org/officeDocument/2006/relationships/viewProps" Target="viewProps.xml"/><Relationship Id="rId47" Type="http://schemas.openxmlformats.org/officeDocument/2006/relationships/theme" Target="theme/theme1.xml"/><Relationship Id="rId48"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notesMaster" Target="notesMasters/notesMaster1.xml"/><Relationship Id="rId44" Type="http://schemas.openxmlformats.org/officeDocument/2006/relationships/printerSettings" Target="printerSettings/printerSettings1.bin"/><Relationship Id="rId4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63ECB6-8764-486E-B1EC-F878AF329DCA}" type="doc">
      <dgm:prSet loTypeId="urn:microsoft.com/office/officeart/2005/8/layout/vList2" loCatId="list" qsTypeId="urn:microsoft.com/office/officeart/2005/8/quickstyle/3d2" qsCatId="3D" csTypeId="urn:microsoft.com/office/officeart/2005/8/colors/colorful3" csCatId="colorful"/>
      <dgm:spPr/>
      <dgm:t>
        <a:bodyPr/>
        <a:lstStyle/>
        <a:p>
          <a:endParaRPr lang="en-US"/>
        </a:p>
      </dgm:t>
    </dgm:pt>
    <dgm:pt modelId="{085FF3C7-7E35-4C8A-8BC0-C9E9B9098B15}">
      <dgm:prSet custT="1"/>
      <dgm:spPr/>
      <dgm:t>
        <a:bodyPr/>
        <a:lstStyle/>
        <a:p>
          <a:pPr rtl="0"/>
          <a:r>
            <a:rPr lang="en-US" sz="3600" b="1" dirty="0" smtClean="0">
              <a:effectLst>
                <a:outerShdw blurRad="38100" dist="38100" dir="2700000" algn="tl">
                  <a:srgbClr val="000000">
                    <a:alpha val="43137"/>
                  </a:srgbClr>
                </a:outerShdw>
              </a:effectLst>
            </a:rPr>
            <a:t>Managing by Extrapolation</a:t>
          </a:r>
          <a:endParaRPr lang="en-US" sz="3600" b="1" dirty="0">
            <a:effectLst>
              <a:outerShdw blurRad="38100" dist="38100" dir="2700000" algn="tl">
                <a:srgbClr val="000000">
                  <a:alpha val="43137"/>
                </a:srgbClr>
              </a:outerShdw>
            </a:effectLst>
          </a:endParaRPr>
        </a:p>
      </dgm:t>
    </dgm:pt>
    <dgm:pt modelId="{41149F6F-E562-4430-BE40-994933748A69}" type="parTrans" cxnId="{243C1793-0DF5-42A1-8FE5-42E800273CE4}">
      <dgm:prSet/>
      <dgm:spPr/>
      <dgm:t>
        <a:bodyPr/>
        <a:lstStyle/>
        <a:p>
          <a:endParaRPr lang="en-US"/>
        </a:p>
      </dgm:t>
    </dgm:pt>
    <dgm:pt modelId="{F696D9F9-C1B4-4148-819E-18779F905B89}" type="sibTrans" cxnId="{243C1793-0DF5-42A1-8FE5-42E800273CE4}">
      <dgm:prSet/>
      <dgm:spPr/>
      <dgm:t>
        <a:bodyPr/>
        <a:lstStyle/>
        <a:p>
          <a:endParaRPr lang="en-US"/>
        </a:p>
      </dgm:t>
    </dgm:pt>
    <dgm:pt modelId="{342DFC15-9A34-439B-A355-A1B48FE2C88C}">
      <dgm:prSet custT="1"/>
      <dgm:spPr/>
      <dgm:t>
        <a:bodyPr/>
        <a:lstStyle/>
        <a:p>
          <a:pPr rtl="0"/>
          <a:r>
            <a:rPr lang="en-US" sz="3600" b="1" dirty="0" smtClean="0">
              <a:effectLst>
                <a:outerShdw blurRad="38100" dist="38100" dir="2700000" algn="tl">
                  <a:srgbClr val="000000">
                    <a:alpha val="43137"/>
                  </a:srgbClr>
                </a:outerShdw>
              </a:effectLst>
            </a:rPr>
            <a:t>Managing by Crisis</a:t>
          </a:r>
          <a:endParaRPr lang="en-US" sz="3600" b="1" dirty="0">
            <a:effectLst>
              <a:outerShdw blurRad="38100" dist="38100" dir="2700000" algn="tl">
                <a:srgbClr val="000000">
                  <a:alpha val="43137"/>
                </a:srgbClr>
              </a:outerShdw>
            </a:effectLst>
          </a:endParaRPr>
        </a:p>
      </dgm:t>
    </dgm:pt>
    <dgm:pt modelId="{118724F9-CF7B-4542-88FF-B47C0E380A62}" type="parTrans" cxnId="{DAB83772-EE5E-451E-9F04-CFB5E592A5BD}">
      <dgm:prSet/>
      <dgm:spPr/>
      <dgm:t>
        <a:bodyPr/>
        <a:lstStyle/>
        <a:p>
          <a:endParaRPr lang="en-US"/>
        </a:p>
      </dgm:t>
    </dgm:pt>
    <dgm:pt modelId="{D4E0DA64-1265-482A-8425-619DBFE8D181}" type="sibTrans" cxnId="{DAB83772-EE5E-451E-9F04-CFB5E592A5BD}">
      <dgm:prSet/>
      <dgm:spPr/>
      <dgm:t>
        <a:bodyPr/>
        <a:lstStyle/>
        <a:p>
          <a:endParaRPr lang="en-US"/>
        </a:p>
      </dgm:t>
    </dgm:pt>
    <dgm:pt modelId="{DDFD40F7-8219-4FE0-9F09-30D0787F2F01}">
      <dgm:prSet custT="1"/>
      <dgm:spPr/>
      <dgm:t>
        <a:bodyPr/>
        <a:lstStyle/>
        <a:p>
          <a:pPr rtl="0"/>
          <a:r>
            <a:rPr lang="en-US" sz="3600" b="1" dirty="0" smtClean="0">
              <a:effectLst>
                <a:outerShdw blurRad="38100" dist="38100" dir="2700000" algn="tl">
                  <a:srgbClr val="000000">
                    <a:alpha val="43137"/>
                  </a:srgbClr>
                </a:outerShdw>
              </a:effectLst>
            </a:rPr>
            <a:t>Managing by Subjectives</a:t>
          </a:r>
          <a:endParaRPr lang="en-US" sz="3600" b="1" dirty="0">
            <a:effectLst>
              <a:outerShdw blurRad="38100" dist="38100" dir="2700000" algn="tl">
                <a:srgbClr val="000000">
                  <a:alpha val="43137"/>
                </a:srgbClr>
              </a:outerShdw>
            </a:effectLst>
          </a:endParaRPr>
        </a:p>
      </dgm:t>
    </dgm:pt>
    <dgm:pt modelId="{885C45D6-3469-41DB-AF15-A6612BD66707}" type="parTrans" cxnId="{4B789FAE-4797-4667-B03A-8EE247F1E9C4}">
      <dgm:prSet/>
      <dgm:spPr/>
      <dgm:t>
        <a:bodyPr/>
        <a:lstStyle/>
        <a:p>
          <a:endParaRPr lang="en-US"/>
        </a:p>
      </dgm:t>
    </dgm:pt>
    <dgm:pt modelId="{BC2B86E1-D00E-4CB4-9550-85ED801A3845}" type="sibTrans" cxnId="{4B789FAE-4797-4667-B03A-8EE247F1E9C4}">
      <dgm:prSet/>
      <dgm:spPr/>
      <dgm:t>
        <a:bodyPr/>
        <a:lstStyle/>
        <a:p>
          <a:endParaRPr lang="en-US"/>
        </a:p>
      </dgm:t>
    </dgm:pt>
    <dgm:pt modelId="{40C350DB-75DE-4AB6-8617-0D1AC6FA5CE5}">
      <dgm:prSet custT="1"/>
      <dgm:spPr/>
      <dgm:t>
        <a:bodyPr/>
        <a:lstStyle/>
        <a:p>
          <a:pPr rtl="0"/>
          <a:r>
            <a:rPr lang="en-US" sz="3600" b="1" dirty="0" smtClean="0">
              <a:effectLst>
                <a:outerShdw blurRad="38100" dist="38100" dir="2700000" algn="tl">
                  <a:srgbClr val="000000">
                    <a:alpha val="43137"/>
                  </a:srgbClr>
                </a:outerShdw>
              </a:effectLst>
            </a:rPr>
            <a:t>Managing by Hope</a:t>
          </a:r>
          <a:endParaRPr lang="en-US" sz="3600" b="1" dirty="0">
            <a:effectLst>
              <a:outerShdw blurRad="38100" dist="38100" dir="2700000" algn="tl">
                <a:srgbClr val="000000">
                  <a:alpha val="43137"/>
                </a:srgbClr>
              </a:outerShdw>
            </a:effectLst>
          </a:endParaRPr>
        </a:p>
      </dgm:t>
    </dgm:pt>
    <dgm:pt modelId="{04623F4D-0E2C-4E11-8344-237DD524D788}" type="parTrans" cxnId="{D90A0A97-D400-46E7-B55E-E23BC9969C41}">
      <dgm:prSet/>
      <dgm:spPr/>
      <dgm:t>
        <a:bodyPr/>
        <a:lstStyle/>
        <a:p>
          <a:endParaRPr lang="en-US"/>
        </a:p>
      </dgm:t>
    </dgm:pt>
    <dgm:pt modelId="{26CE42DD-55E0-400B-AC49-00B0BC95715B}" type="sibTrans" cxnId="{D90A0A97-D400-46E7-B55E-E23BC9969C41}">
      <dgm:prSet/>
      <dgm:spPr/>
      <dgm:t>
        <a:bodyPr/>
        <a:lstStyle/>
        <a:p>
          <a:endParaRPr lang="en-US"/>
        </a:p>
      </dgm:t>
    </dgm:pt>
    <dgm:pt modelId="{44996B2D-0E92-4A5C-8CEC-8D9F3B570333}" type="pres">
      <dgm:prSet presAssocID="{4663ECB6-8764-486E-B1EC-F878AF329DCA}" presName="linear" presStyleCnt="0">
        <dgm:presLayoutVars>
          <dgm:animLvl val="lvl"/>
          <dgm:resizeHandles val="exact"/>
        </dgm:presLayoutVars>
      </dgm:prSet>
      <dgm:spPr/>
      <dgm:t>
        <a:bodyPr/>
        <a:lstStyle/>
        <a:p>
          <a:endParaRPr lang="en-US"/>
        </a:p>
      </dgm:t>
    </dgm:pt>
    <dgm:pt modelId="{C6550804-8731-465D-9443-6CF3B02625FE}" type="pres">
      <dgm:prSet presAssocID="{085FF3C7-7E35-4C8A-8BC0-C9E9B9098B15}" presName="parentText" presStyleLbl="node1" presStyleIdx="0" presStyleCnt="4">
        <dgm:presLayoutVars>
          <dgm:chMax val="0"/>
          <dgm:bulletEnabled val="1"/>
        </dgm:presLayoutVars>
      </dgm:prSet>
      <dgm:spPr/>
      <dgm:t>
        <a:bodyPr/>
        <a:lstStyle/>
        <a:p>
          <a:endParaRPr lang="en-US"/>
        </a:p>
      </dgm:t>
    </dgm:pt>
    <dgm:pt modelId="{D6FEBFBD-12A5-4C99-B89B-2059EC4F7F85}" type="pres">
      <dgm:prSet presAssocID="{F696D9F9-C1B4-4148-819E-18779F905B89}" presName="spacer" presStyleCnt="0"/>
      <dgm:spPr/>
    </dgm:pt>
    <dgm:pt modelId="{BD11CD07-DF07-4680-8059-51619655EC50}" type="pres">
      <dgm:prSet presAssocID="{342DFC15-9A34-439B-A355-A1B48FE2C88C}" presName="parentText" presStyleLbl="node1" presStyleIdx="1" presStyleCnt="4">
        <dgm:presLayoutVars>
          <dgm:chMax val="0"/>
          <dgm:bulletEnabled val="1"/>
        </dgm:presLayoutVars>
      </dgm:prSet>
      <dgm:spPr/>
      <dgm:t>
        <a:bodyPr/>
        <a:lstStyle/>
        <a:p>
          <a:endParaRPr lang="en-US"/>
        </a:p>
      </dgm:t>
    </dgm:pt>
    <dgm:pt modelId="{BCD88BED-191B-4A11-8848-A46A07EC4271}" type="pres">
      <dgm:prSet presAssocID="{D4E0DA64-1265-482A-8425-619DBFE8D181}" presName="spacer" presStyleCnt="0"/>
      <dgm:spPr/>
    </dgm:pt>
    <dgm:pt modelId="{9C763AC4-541C-445B-83B0-21379724E13A}" type="pres">
      <dgm:prSet presAssocID="{DDFD40F7-8219-4FE0-9F09-30D0787F2F01}" presName="parentText" presStyleLbl="node1" presStyleIdx="2" presStyleCnt="4">
        <dgm:presLayoutVars>
          <dgm:chMax val="0"/>
          <dgm:bulletEnabled val="1"/>
        </dgm:presLayoutVars>
      </dgm:prSet>
      <dgm:spPr/>
      <dgm:t>
        <a:bodyPr/>
        <a:lstStyle/>
        <a:p>
          <a:endParaRPr lang="en-US"/>
        </a:p>
      </dgm:t>
    </dgm:pt>
    <dgm:pt modelId="{35999023-FCC2-4392-B948-82146A430C03}" type="pres">
      <dgm:prSet presAssocID="{BC2B86E1-D00E-4CB4-9550-85ED801A3845}" presName="spacer" presStyleCnt="0"/>
      <dgm:spPr/>
    </dgm:pt>
    <dgm:pt modelId="{37476654-E68B-44BE-8DBE-40D650E8BCD4}" type="pres">
      <dgm:prSet presAssocID="{40C350DB-75DE-4AB6-8617-0D1AC6FA5CE5}" presName="parentText" presStyleLbl="node1" presStyleIdx="3" presStyleCnt="4">
        <dgm:presLayoutVars>
          <dgm:chMax val="0"/>
          <dgm:bulletEnabled val="1"/>
        </dgm:presLayoutVars>
      </dgm:prSet>
      <dgm:spPr/>
      <dgm:t>
        <a:bodyPr/>
        <a:lstStyle/>
        <a:p>
          <a:endParaRPr lang="en-US"/>
        </a:p>
      </dgm:t>
    </dgm:pt>
  </dgm:ptLst>
  <dgm:cxnLst>
    <dgm:cxn modelId="{33BE0280-6EFD-4E40-8A9B-91E3859AC740}" type="presOf" srcId="{085FF3C7-7E35-4C8A-8BC0-C9E9B9098B15}" destId="{C6550804-8731-465D-9443-6CF3B02625FE}" srcOrd="0" destOrd="0" presId="urn:microsoft.com/office/officeart/2005/8/layout/vList2"/>
    <dgm:cxn modelId="{243C1793-0DF5-42A1-8FE5-42E800273CE4}" srcId="{4663ECB6-8764-486E-B1EC-F878AF329DCA}" destId="{085FF3C7-7E35-4C8A-8BC0-C9E9B9098B15}" srcOrd="0" destOrd="0" parTransId="{41149F6F-E562-4430-BE40-994933748A69}" sibTransId="{F696D9F9-C1B4-4148-819E-18779F905B89}"/>
    <dgm:cxn modelId="{9086B9E4-300C-5744-B411-9C220E910D5E}" type="presOf" srcId="{DDFD40F7-8219-4FE0-9F09-30D0787F2F01}" destId="{9C763AC4-541C-445B-83B0-21379724E13A}" srcOrd="0" destOrd="0" presId="urn:microsoft.com/office/officeart/2005/8/layout/vList2"/>
    <dgm:cxn modelId="{D90A0A97-D400-46E7-B55E-E23BC9969C41}" srcId="{4663ECB6-8764-486E-B1EC-F878AF329DCA}" destId="{40C350DB-75DE-4AB6-8617-0D1AC6FA5CE5}" srcOrd="3" destOrd="0" parTransId="{04623F4D-0E2C-4E11-8344-237DD524D788}" sibTransId="{26CE42DD-55E0-400B-AC49-00B0BC95715B}"/>
    <dgm:cxn modelId="{DAB83772-EE5E-451E-9F04-CFB5E592A5BD}" srcId="{4663ECB6-8764-486E-B1EC-F878AF329DCA}" destId="{342DFC15-9A34-439B-A355-A1B48FE2C88C}" srcOrd="1" destOrd="0" parTransId="{118724F9-CF7B-4542-88FF-B47C0E380A62}" sibTransId="{D4E0DA64-1265-482A-8425-619DBFE8D181}"/>
    <dgm:cxn modelId="{A61FADA1-60CE-6543-BBC4-10378757F868}" type="presOf" srcId="{4663ECB6-8764-486E-B1EC-F878AF329DCA}" destId="{44996B2D-0E92-4A5C-8CEC-8D9F3B570333}" srcOrd="0" destOrd="0" presId="urn:microsoft.com/office/officeart/2005/8/layout/vList2"/>
    <dgm:cxn modelId="{47C65311-A059-D946-84E7-7E00D56CA31B}" type="presOf" srcId="{342DFC15-9A34-439B-A355-A1B48FE2C88C}" destId="{BD11CD07-DF07-4680-8059-51619655EC50}" srcOrd="0" destOrd="0" presId="urn:microsoft.com/office/officeart/2005/8/layout/vList2"/>
    <dgm:cxn modelId="{4B789FAE-4797-4667-B03A-8EE247F1E9C4}" srcId="{4663ECB6-8764-486E-B1EC-F878AF329DCA}" destId="{DDFD40F7-8219-4FE0-9F09-30D0787F2F01}" srcOrd="2" destOrd="0" parTransId="{885C45D6-3469-41DB-AF15-A6612BD66707}" sibTransId="{BC2B86E1-D00E-4CB4-9550-85ED801A3845}"/>
    <dgm:cxn modelId="{08A703AC-3332-9544-B26C-FE609B2DFF91}" type="presOf" srcId="{40C350DB-75DE-4AB6-8617-0D1AC6FA5CE5}" destId="{37476654-E68B-44BE-8DBE-40D650E8BCD4}" srcOrd="0" destOrd="0" presId="urn:microsoft.com/office/officeart/2005/8/layout/vList2"/>
    <dgm:cxn modelId="{AB809453-000E-F34B-86C0-C176BF81104A}" type="presParOf" srcId="{44996B2D-0E92-4A5C-8CEC-8D9F3B570333}" destId="{C6550804-8731-465D-9443-6CF3B02625FE}" srcOrd="0" destOrd="0" presId="urn:microsoft.com/office/officeart/2005/8/layout/vList2"/>
    <dgm:cxn modelId="{16827BC5-84A5-7A4B-AEC9-7E15F552AB36}" type="presParOf" srcId="{44996B2D-0E92-4A5C-8CEC-8D9F3B570333}" destId="{D6FEBFBD-12A5-4C99-B89B-2059EC4F7F85}" srcOrd="1" destOrd="0" presId="urn:microsoft.com/office/officeart/2005/8/layout/vList2"/>
    <dgm:cxn modelId="{1AED77E3-2484-7447-AF80-226699536A0F}" type="presParOf" srcId="{44996B2D-0E92-4A5C-8CEC-8D9F3B570333}" destId="{BD11CD07-DF07-4680-8059-51619655EC50}" srcOrd="2" destOrd="0" presId="urn:microsoft.com/office/officeart/2005/8/layout/vList2"/>
    <dgm:cxn modelId="{67A8AF64-C620-2A4B-8947-B09B6371A2F0}" type="presParOf" srcId="{44996B2D-0E92-4A5C-8CEC-8D9F3B570333}" destId="{BCD88BED-191B-4A11-8848-A46A07EC4271}" srcOrd="3" destOrd="0" presId="urn:microsoft.com/office/officeart/2005/8/layout/vList2"/>
    <dgm:cxn modelId="{E1414949-3BCF-E34A-853E-3B58664172FF}" type="presParOf" srcId="{44996B2D-0E92-4A5C-8CEC-8D9F3B570333}" destId="{9C763AC4-541C-445B-83B0-21379724E13A}" srcOrd="4" destOrd="0" presId="urn:microsoft.com/office/officeart/2005/8/layout/vList2"/>
    <dgm:cxn modelId="{89133FAF-9BB3-BA4F-B5B4-72C7B76E9FFE}" type="presParOf" srcId="{44996B2D-0E92-4A5C-8CEC-8D9F3B570333}" destId="{35999023-FCC2-4392-B948-82146A430C03}" srcOrd="5" destOrd="0" presId="urn:microsoft.com/office/officeart/2005/8/layout/vList2"/>
    <dgm:cxn modelId="{59F64E4C-C534-9B48-BD1F-D97C5F7F25A9}" type="presParOf" srcId="{44996B2D-0E92-4A5C-8CEC-8D9F3B570333}" destId="{37476654-E68B-44BE-8DBE-40D650E8BCD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0A2F6FDE-E92E-41C6-B73A-A71F0D1CE5C3}" type="datetime1">
              <a:rPr lang="en-US" altLang="en-US"/>
              <a:pPr/>
              <a:t>11/11/15</a:t>
            </a:fld>
            <a:endParaRPr lang="en-US" alt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29E51143-269C-4399-B351-F5A1C1828618}" type="slidenum">
              <a:rPr lang="en-US" altLang="en-US"/>
              <a:pPr/>
              <a:t>‹#›</a:t>
            </a:fld>
            <a:endParaRPr lang="en-US" altLang="en-US" dirty="0"/>
          </a:p>
        </p:txBody>
      </p:sp>
    </p:spTree>
    <p:extLst>
      <p:ext uri="{BB962C8B-B14F-4D97-AF65-F5344CB8AC3E}">
        <p14:creationId xmlns:p14="http://schemas.microsoft.com/office/powerpoint/2010/main" val="415761431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smtClean="0"/>
          </a:p>
        </p:txBody>
      </p:sp>
      <p:sp>
        <p:nvSpPr>
          <p:cNvPr id="2048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4EF2622-59F6-4728-8B87-B2FAB52A69D6}" type="slidenum">
              <a:rPr lang="en-US" altLang="en-US" sz="1200"/>
              <a:pPr eaLnBrk="1" hangingPunct="1"/>
              <a:t>1</a:t>
            </a:fld>
            <a:endParaRPr lang="en-US" altLang="en-US" sz="1200" dirty="0"/>
          </a:p>
        </p:txBody>
      </p:sp>
    </p:spTree>
    <p:extLst>
      <p:ext uri="{BB962C8B-B14F-4D97-AF65-F5344CB8AC3E}">
        <p14:creationId xmlns:p14="http://schemas.microsoft.com/office/powerpoint/2010/main" val="3165951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smtClean="0">
                <a:solidFill>
                  <a:schemeClr val="tx1"/>
                </a:solidFill>
                <a:latin typeface="+mn-lt"/>
                <a:ea typeface="MS PGothic" pitchFamily="34" charset="-128"/>
                <a:cs typeface="ＭＳ Ｐゴシック" pitchFamily="42" charset="-128"/>
              </a:rPr>
              <a:t>5-1. </a:t>
            </a:r>
            <a:r>
              <a:rPr lang="en-US" sz="1200" b="0" i="0" u="none" strike="noStrike" kern="1200" baseline="0" dirty="0" smtClean="0">
                <a:solidFill>
                  <a:schemeClr val="tx1"/>
                </a:solidFill>
                <a:latin typeface="+mn-lt"/>
                <a:ea typeface="MS PGothic" pitchFamily="34" charset="-128"/>
                <a:cs typeface="ＭＳ Ｐゴシック" pitchFamily="42" charset="-128"/>
              </a:rPr>
              <a:t>Identify and discuss eight characteristics of objectives and ten benefits of having</a:t>
            </a:r>
          </a:p>
          <a:p>
            <a:r>
              <a:rPr lang="en-US" sz="1200" b="0" i="0" u="none" strike="noStrike" kern="1200" baseline="0" dirty="0" smtClean="0">
                <a:solidFill>
                  <a:schemeClr val="tx1"/>
                </a:solidFill>
                <a:latin typeface="+mn-lt"/>
                <a:ea typeface="MS PGothic" pitchFamily="34" charset="-128"/>
                <a:cs typeface="ＭＳ Ｐゴシック" pitchFamily="42" charset="-128"/>
              </a:rPr>
              <a:t>clear objectives.</a:t>
            </a:r>
          </a:p>
          <a:p>
            <a:r>
              <a:rPr lang="en-US" sz="1200" b="1" i="0" u="none" strike="noStrike" kern="1200" baseline="0" dirty="0" smtClean="0">
                <a:solidFill>
                  <a:schemeClr val="tx1"/>
                </a:solidFill>
                <a:latin typeface="+mn-lt"/>
                <a:ea typeface="MS PGothic" pitchFamily="34" charset="-128"/>
                <a:cs typeface="ＭＳ Ｐゴシック" pitchFamily="42" charset="-128"/>
              </a:rPr>
              <a:t>5-2. </a:t>
            </a:r>
            <a:r>
              <a:rPr lang="en-US" sz="1200" b="0" i="0" u="none" strike="noStrike" kern="1200" baseline="0" dirty="0" smtClean="0">
                <a:solidFill>
                  <a:schemeClr val="tx1"/>
                </a:solidFill>
                <a:latin typeface="+mn-lt"/>
                <a:ea typeface="MS PGothic" pitchFamily="34" charset="-128"/>
                <a:cs typeface="ＭＳ Ｐゴシック" pitchFamily="42" charset="-128"/>
              </a:rPr>
              <a:t>Define and give an example of eleven types of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5-3. </a:t>
            </a:r>
            <a:r>
              <a:rPr lang="en-US" sz="1200" b="0" i="0" u="none" strike="noStrike" kern="1200" baseline="0" dirty="0" smtClean="0">
                <a:solidFill>
                  <a:schemeClr val="tx1"/>
                </a:solidFill>
                <a:latin typeface="+mn-lt"/>
                <a:ea typeface="MS PGothic" pitchFamily="34" charset="-128"/>
                <a:cs typeface="ＭＳ Ｐゴシック" pitchFamily="42" charset="-128"/>
              </a:rPr>
              <a:t>Identify and discuss the three types of “Integration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5-4. </a:t>
            </a:r>
            <a:r>
              <a:rPr lang="en-US" sz="1200" b="0" i="0" u="none" strike="noStrike" kern="1200" baseline="0" dirty="0" smtClean="0">
                <a:solidFill>
                  <a:schemeClr val="tx1"/>
                </a:solidFill>
                <a:latin typeface="+mn-lt"/>
                <a:ea typeface="MS PGothic" pitchFamily="34" charset="-128"/>
                <a:cs typeface="ＭＳ Ｐゴシック" pitchFamily="42" charset="-128"/>
              </a:rPr>
              <a:t>Give specific guidelines when market penetration, market development, and product</a:t>
            </a:r>
          </a:p>
          <a:p>
            <a:r>
              <a:rPr lang="en-US" sz="1200" b="0" i="0" u="none" strike="noStrike" kern="1200" baseline="0" dirty="0" smtClean="0">
                <a:solidFill>
                  <a:schemeClr val="tx1"/>
                </a:solidFill>
                <a:latin typeface="+mn-lt"/>
                <a:ea typeface="MS PGothic" pitchFamily="34" charset="-128"/>
                <a:cs typeface="ＭＳ Ｐゴシック" pitchFamily="42" charset="-128"/>
              </a:rPr>
              <a:t>development are especially effective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5-5. </a:t>
            </a:r>
            <a:r>
              <a:rPr lang="en-US" sz="1200" b="0" i="0" u="none" strike="noStrike" kern="1200" baseline="0" dirty="0" smtClean="0">
                <a:solidFill>
                  <a:schemeClr val="tx1"/>
                </a:solidFill>
                <a:latin typeface="+mn-lt"/>
                <a:ea typeface="MS PGothic" pitchFamily="34" charset="-128"/>
                <a:cs typeface="ＭＳ Ｐゴシック" pitchFamily="42" charset="-128"/>
              </a:rPr>
              <a:t>Explain when diversification is an effective business strategy.</a:t>
            </a:r>
          </a:p>
          <a:p>
            <a:r>
              <a:rPr lang="en-US" sz="1200" b="1" i="0" u="none" strike="noStrike" kern="1200" baseline="0" dirty="0" smtClean="0">
                <a:solidFill>
                  <a:schemeClr val="tx1"/>
                </a:solidFill>
                <a:latin typeface="+mn-lt"/>
                <a:ea typeface="MS PGothic" pitchFamily="34" charset="-128"/>
                <a:cs typeface="ＭＳ Ｐゴシック" pitchFamily="42" charset="-128"/>
              </a:rPr>
              <a:t>5-6. </a:t>
            </a:r>
            <a:r>
              <a:rPr lang="en-US" sz="1200" b="0" i="0" u="none" strike="noStrike" kern="1200" baseline="0" dirty="0" smtClean="0">
                <a:solidFill>
                  <a:schemeClr val="tx1"/>
                </a:solidFill>
                <a:latin typeface="+mn-lt"/>
                <a:ea typeface="MS PGothic" pitchFamily="34" charset="-128"/>
                <a:cs typeface="ＭＳ Ｐゴシック" pitchFamily="42" charset="-128"/>
              </a:rPr>
              <a:t>List guidelines for when retrenchment, divestiture, and liquidation are especially effective</a:t>
            </a:r>
          </a:p>
          <a:p>
            <a:r>
              <a:rPr lang="en-US" sz="1200" b="0" i="0" u="none" strike="noStrike" kern="1200" baseline="0" dirty="0" smtClean="0">
                <a:solidFill>
                  <a:schemeClr val="tx1"/>
                </a:solidFill>
                <a:latin typeface="+mn-lt"/>
                <a:ea typeface="MS PGothic" pitchFamily="34" charset="-128"/>
                <a:cs typeface="ＭＳ Ｐゴシック" pitchFamily="42" charset="-128"/>
              </a:rPr>
              <a:t>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5-7. </a:t>
            </a:r>
            <a:r>
              <a:rPr lang="en-US" sz="1200" b="0" i="0" u="none" strike="noStrike" kern="1200" baseline="0" dirty="0" smtClean="0">
                <a:solidFill>
                  <a:schemeClr val="tx1"/>
                </a:solidFill>
                <a:latin typeface="+mn-lt"/>
                <a:ea typeface="MS PGothic" pitchFamily="34" charset="-128"/>
                <a:cs typeface="ＭＳ Ｐゴシック" pitchFamily="42" charset="-128"/>
              </a:rPr>
              <a:t>Identify and discuss Porter’s five generic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5-8. </a:t>
            </a:r>
            <a:r>
              <a:rPr lang="en-US" sz="1200" b="0" i="0" u="none" strike="noStrike" kern="1200" baseline="0" dirty="0" smtClean="0">
                <a:solidFill>
                  <a:schemeClr val="tx1"/>
                </a:solidFill>
                <a:latin typeface="+mn-lt"/>
                <a:ea typeface="MS PGothic" pitchFamily="34" charset="-128"/>
                <a:cs typeface="ＭＳ Ｐゴシック" pitchFamily="42" charset="-128"/>
              </a:rPr>
              <a:t>Compare (a) cooperation among competitors, (b) joint venture and partnering, and</a:t>
            </a:r>
          </a:p>
          <a:p>
            <a:r>
              <a:rPr lang="en-US" sz="1200" b="0" i="0" u="none" strike="noStrike" kern="1200" baseline="0" dirty="0" smtClean="0">
                <a:solidFill>
                  <a:schemeClr val="tx1"/>
                </a:solidFill>
                <a:latin typeface="+mn-lt"/>
                <a:ea typeface="MS PGothic" pitchFamily="34" charset="-128"/>
                <a:cs typeface="ＭＳ Ｐゴシック" pitchFamily="42" charset="-128"/>
              </a:rPr>
              <a:t>(c) merger/acquisition as key means for achieving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5-9. </a:t>
            </a:r>
            <a:r>
              <a:rPr lang="en-US" sz="1200" b="0" i="0" u="none" strike="noStrike" kern="1200" baseline="0" dirty="0" smtClean="0">
                <a:solidFill>
                  <a:schemeClr val="tx1"/>
                </a:solidFill>
                <a:latin typeface="+mn-lt"/>
                <a:ea typeface="MS PGothic" pitchFamily="34" charset="-128"/>
                <a:cs typeface="ＭＳ Ｐゴシック" pitchFamily="42" charset="-128"/>
              </a:rPr>
              <a:t>Discuss tactics to facilitate strategies, such as (a) being a first mover, (b) outsourcing,</a:t>
            </a:r>
          </a:p>
          <a:p>
            <a:r>
              <a:rPr lang="en-US" sz="1200" b="0" i="0" u="none" strike="noStrike" kern="1200" baseline="0" dirty="0" smtClean="0">
                <a:solidFill>
                  <a:schemeClr val="tx1"/>
                </a:solidFill>
                <a:latin typeface="+mn-lt"/>
                <a:ea typeface="MS PGothic" pitchFamily="34" charset="-128"/>
                <a:cs typeface="ＭＳ Ｐゴシック" pitchFamily="42" charset="-128"/>
              </a:rPr>
              <a:t>and (c) </a:t>
            </a:r>
            <a:r>
              <a:rPr lang="en-US" sz="1200" b="0" i="0" u="none" strike="noStrike" kern="1200" baseline="0" dirty="0" err="1" smtClean="0">
                <a:solidFill>
                  <a:schemeClr val="tx1"/>
                </a:solidFill>
                <a:latin typeface="+mn-lt"/>
                <a:ea typeface="MS PGothic" pitchFamily="34" charset="-128"/>
                <a:cs typeface="ＭＳ Ｐゴシック" pitchFamily="42" charset="-128"/>
              </a:rPr>
              <a:t>reshoring</a:t>
            </a:r>
            <a:r>
              <a:rPr lang="en-US" sz="1200" b="0" i="0" u="none" strike="noStrike" kern="1200" baseline="0" dirty="0" smtClean="0">
                <a:solidFill>
                  <a:schemeClr val="tx1"/>
                </a:solidFill>
                <a:latin typeface="+mn-lt"/>
                <a:ea typeface="MS PGothic" pitchFamily="34" charset="-128"/>
                <a:cs typeface="ＭＳ Ｐゴシック" pitchFamily="42" charset="-128"/>
              </a:rPr>
              <a:t>.</a:t>
            </a:r>
          </a:p>
          <a:p>
            <a:r>
              <a:rPr lang="en-US" sz="1200" b="1" i="0" u="none" strike="noStrike" kern="1200" baseline="0" dirty="0" smtClean="0">
                <a:solidFill>
                  <a:schemeClr val="tx1"/>
                </a:solidFill>
                <a:latin typeface="+mn-lt"/>
                <a:ea typeface="MS PGothic" pitchFamily="34" charset="-128"/>
                <a:cs typeface="ＭＳ Ｐゴシック" pitchFamily="42" charset="-128"/>
              </a:rPr>
              <a:t>5-10. </a:t>
            </a:r>
            <a:r>
              <a:rPr lang="en-US" sz="1200" b="0" i="0" u="none" strike="noStrike" kern="1200" baseline="0" dirty="0" smtClean="0">
                <a:solidFill>
                  <a:schemeClr val="tx1"/>
                </a:solidFill>
                <a:latin typeface="+mn-lt"/>
                <a:ea typeface="MS PGothic" pitchFamily="34" charset="-128"/>
                <a:cs typeface="ＭＳ Ｐゴシック" pitchFamily="42" charset="-128"/>
              </a:rPr>
              <a:t>Explain how strategic planning differs in for-profit, not-for-profit, and small firms.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2</a:t>
            </a:fld>
            <a:endParaRPr lang="en-US" altLang="en-US" dirty="0"/>
          </a:p>
        </p:txBody>
      </p:sp>
    </p:spTree>
    <p:extLst>
      <p:ext uri="{BB962C8B-B14F-4D97-AF65-F5344CB8AC3E}">
        <p14:creationId xmlns:p14="http://schemas.microsoft.com/office/powerpoint/2010/main" val="3863170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Without long-term objectives, an organization would drift aimlessly toward some unknown end.</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4</a:t>
            </a:fld>
            <a:endParaRPr lang="en-US" altLang="en-US" dirty="0"/>
          </a:p>
        </p:txBody>
      </p:sp>
    </p:spTree>
    <p:extLst>
      <p:ext uri="{BB962C8B-B14F-4D97-AF65-F5344CB8AC3E}">
        <p14:creationId xmlns:p14="http://schemas.microsoft.com/office/powerpoint/2010/main" val="315522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Long-term objectives are needed at the corporate, divisional, and functional levels of an organization.</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5</a:t>
            </a:fld>
            <a:endParaRPr lang="en-US" altLang="en-US" dirty="0"/>
          </a:p>
        </p:txBody>
      </p:sp>
    </p:spTree>
    <p:extLst>
      <p:ext uri="{BB962C8B-B14F-4D97-AF65-F5344CB8AC3E}">
        <p14:creationId xmlns:p14="http://schemas.microsoft.com/office/powerpoint/2010/main" val="3913313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Objectives are commonly stated in terms such as </a:t>
            </a:r>
            <a:r>
              <a:rPr lang="en-US" sz="1200" b="0" i="1" u="none" strike="noStrike" kern="1200" baseline="0" dirty="0" smtClean="0">
                <a:solidFill>
                  <a:schemeClr val="tx1"/>
                </a:solidFill>
                <a:latin typeface="+mn-lt"/>
                <a:ea typeface="MS PGothic" pitchFamily="34" charset="-128"/>
                <a:cs typeface="ＭＳ Ｐゴシック" pitchFamily="42" charset="-128"/>
              </a:rPr>
              <a:t>growth in assets, growth in sales, profitability, market share, degree and nature of diversification, degree and nature of vertical integration, earnings per share</a:t>
            </a:r>
            <a:r>
              <a:rPr lang="en-US" sz="1200" b="0" i="0" u="none" strike="noStrike" kern="1200" baseline="0" dirty="0" smtClean="0">
                <a:solidFill>
                  <a:schemeClr val="tx1"/>
                </a:solidFill>
                <a:latin typeface="+mn-lt"/>
                <a:ea typeface="MS PGothic" pitchFamily="34" charset="-128"/>
                <a:cs typeface="ＭＳ Ｐゴシック" pitchFamily="42" charset="-128"/>
              </a:rPr>
              <a:t>, and </a:t>
            </a:r>
            <a:r>
              <a:rPr lang="en-US" sz="1200" b="0" i="1" u="none" strike="noStrike" kern="1200" baseline="0" dirty="0" smtClean="0">
                <a:solidFill>
                  <a:schemeClr val="tx1"/>
                </a:solidFill>
                <a:latin typeface="+mn-lt"/>
                <a:ea typeface="MS PGothic" pitchFamily="34" charset="-128"/>
                <a:cs typeface="ＭＳ Ｐゴシック" pitchFamily="42" charset="-128"/>
              </a:rPr>
              <a:t>social responsibility</a:t>
            </a:r>
            <a:r>
              <a:rPr lang="en-US" sz="1200" b="0" i="0" u="none" strike="noStrike" kern="1200" baseline="0" dirty="0" smtClean="0">
                <a:solidFill>
                  <a:schemeClr val="tx1"/>
                </a:solidFill>
                <a:latin typeface="+mn-lt"/>
                <a:ea typeface="MS PGothic" pitchFamily="34" charset="-128"/>
                <a:cs typeface="ＭＳ Ｐゴシック" pitchFamily="42" charset="-128"/>
              </a:rPr>
              <a:t>.</a:t>
            </a:r>
            <a:endParaRPr lang="en-US" dirty="0" smtClean="0"/>
          </a:p>
          <a:p>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6</a:t>
            </a:fld>
            <a:endParaRPr lang="en-US" altLang="en-US" dirty="0"/>
          </a:p>
        </p:txBody>
      </p:sp>
    </p:spTree>
    <p:extLst>
      <p:ext uri="{BB962C8B-B14F-4D97-AF65-F5344CB8AC3E}">
        <p14:creationId xmlns:p14="http://schemas.microsoft.com/office/powerpoint/2010/main" val="3733919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Objectives provide a basis for consistent decision making by managers whose values and attitudes differ. Objectives serve as standards by which individuals, groups, departments, divisions, and entire organizations can be evaluated.</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7</a:t>
            </a:fld>
            <a:endParaRPr lang="en-US" altLang="en-US" dirty="0"/>
          </a:p>
        </p:txBody>
      </p:sp>
    </p:spTree>
    <p:extLst>
      <p:ext uri="{BB962C8B-B14F-4D97-AF65-F5344CB8AC3E}">
        <p14:creationId xmlns:p14="http://schemas.microsoft.com/office/powerpoint/2010/main" val="3192762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Two types of objectives are especially common in organizations: financial and strategic objectives.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8</a:t>
            </a:fld>
            <a:endParaRPr lang="en-US" altLang="en-US" dirty="0"/>
          </a:p>
        </p:txBody>
      </p:sp>
    </p:spTree>
    <p:extLst>
      <p:ext uri="{BB962C8B-B14F-4D97-AF65-F5344CB8AC3E}">
        <p14:creationId xmlns:p14="http://schemas.microsoft.com/office/powerpoint/2010/main" val="187916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Mr. Derek Bok, former President of Harvard University, once said, “If you think education is expensive, try ignorance.” The idea behind this saying also applies to establishing objectives, because strategists should avoid the following ways of “not managing by objectives.”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9</a:t>
            </a:fld>
            <a:endParaRPr lang="en-US" altLang="en-US" dirty="0"/>
          </a:p>
        </p:txBody>
      </p:sp>
    </p:spTree>
    <p:extLst>
      <p:ext uri="{BB962C8B-B14F-4D97-AF65-F5344CB8AC3E}">
        <p14:creationId xmlns:p14="http://schemas.microsoft.com/office/powerpoint/2010/main" val="3687046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Hansen and Smith explain that strategic planning involves “choices that risk resources and trade-offs that sacrifice opportunity.”</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11</a:t>
            </a:fld>
            <a:endParaRPr lang="en-US" altLang="en-US" dirty="0"/>
          </a:p>
        </p:txBody>
      </p:sp>
    </p:spTree>
    <p:extLst>
      <p:ext uri="{BB962C8B-B14F-4D97-AF65-F5344CB8AC3E}">
        <p14:creationId xmlns:p14="http://schemas.microsoft.com/office/powerpoint/2010/main" val="10905683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Defined and exemplified in Table 5-4, alternative strategies that an enterprise could pursue can be categorized into 11 actions.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12</a:t>
            </a:fld>
            <a:endParaRPr lang="en-US" altLang="en-US" dirty="0"/>
          </a:p>
        </p:txBody>
      </p:sp>
    </p:spTree>
    <p:extLst>
      <p:ext uri="{BB962C8B-B14F-4D97-AF65-F5344CB8AC3E}">
        <p14:creationId xmlns:p14="http://schemas.microsoft.com/office/powerpoint/2010/main" val="16239169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smtClean="0"/>
          </a:p>
        </p:txBody>
      </p:sp>
      <p:sp>
        <p:nvSpPr>
          <p:cNvPr id="327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8021A6C5-48C3-4ED5-A604-434D2496FBF3}" type="slidenum">
              <a:rPr lang="en-US" altLang="en-US" sz="1200"/>
              <a:pPr eaLnBrk="1" hangingPunct="1"/>
              <a:t>13</a:t>
            </a:fld>
            <a:endParaRPr lang="en-US" altLang="en-US" sz="1200" dirty="0"/>
          </a:p>
        </p:txBody>
      </p:sp>
    </p:spTree>
    <p:extLst>
      <p:ext uri="{BB962C8B-B14F-4D97-AF65-F5344CB8AC3E}">
        <p14:creationId xmlns:p14="http://schemas.microsoft.com/office/powerpoint/2010/main" val="11657209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Strategy making is not just a task for top executives. Middle- and lower-level managers also must be involved in the strategic-planning process to the extent possible. In large firms, there are actually four levels of strategies: corporate, divisional, functional, and operational.</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14</a:t>
            </a:fld>
            <a:endParaRPr lang="en-US" altLang="en-US" dirty="0"/>
          </a:p>
        </p:txBody>
      </p:sp>
    </p:spTree>
    <p:extLst>
      <p:ext uri="{BB962C8B-B14F-4D97-AF65-F5344CB8AC3E}">
        <p14:creationId xmlns:p14="http://schemas.microsoft.com/office/powerpoint/2010/main" val="328057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Forward integration and backward integration are sometimes collectively referred to as vertical integration. Vertical integration strategies allow a firm to gain control over distributors and suppliers, whereas horizontal integration refers to gaining ownership and/or control over competitors.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15</a:t>
            </a:fld>
            <a:endParaRPr lang="en-US" altLang="en-US" dirty="0"/>
          </a:p>
        </p:txBody>
      </p:sp>
    </p:spTree>
    <p:extLst>
      <p:ext uri="{BB962C8B-B14F-4D97-AF65-F5344CB8AC3E}">
        <p14:creationId xmlns:p14="http://schemas.microsoft.com/office/powerpoint/2010/main" val="2379977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Forward integration involves gaining ownership or increased control over distributors or retailers.</a:t>
            </a:r>
          </a:p>
          <a:p>
            <a:endParaRPr lang="en-US" altLang="en-US" dirty="0" smtClean="0"/>
          </a:p>
        </p:txBody>
      </p:sp>
      <p:sp>
        <p:nvSpPr>
          <p:cNvPr id="3686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6D25AA85-48C9-48D8-9CF8-5298713533E5}" type="slidenum">
              <a:rPr lang="en-US" altLang="en-US" sz="1200"/>
              <a:pPr eaLnBrk="1" hangingPunct="1"/>
              <a:t>16</a:t>
            </a:fld>
            <a:endParaRPr lang="en-US" altLang="en-US" sz="1200" dirty="0"/>
          </a:p>
        </p:txBody>
      </p:sp>
    </p:spTree>
    <p:extLst>
      <p:ext uri="{BB962C8B-B14F-4D97-AF65-F5344CB8AC3E}">
        <p14:creationId xmlns:p14="http://schemas.microsoft.com/office/powerpoint/2010/main" val="24831065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Backward integration is a strategy of seeking ownership or increased control of a firm’s suppliers.</a:t>
            </a:r>
          </a:p>
          <a:p>
            <a:endParaRPr lang="en-US" altLang="en-US" dirty="0" smtClean="0"/>
          </a:p>
        </p:txBody>
      </p:sp>
      <p:sp>
        <p:nvSpPr>
          <p:cNvPr id="3891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F45B90F0-EE24-4E19-B167-3768782C47F2}" type="slidenum">
              <a:rPr lang="en-US" altLang="en-US" sz="1200"/>
              <a:pPr eaLnBrk="1" hangingPunct="1"/>
              <a:t>17</a:t>
            </a:fld>
            <a:endParaRPr lang="en-US" altLang="en-US" sz="1200" dirty="0"/>
          </a:p>
        </p:txBody>
      </p:sp>
    </p:spTree>
    <p:extLst>
      <p:ext uri="{BB962C8B-B14F-4D97-AF65-F5344CB8AC3E}">
        <p14:creationId xmlns:p14="http://schemas.microsoft.com/office/powerpoint/2010/main" val="36033673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Seeking ownership of or control over a firm’s competitors, horizontal integration is arguably the most common growth strategy.</a:t>
            </a:r>
          </a:p>
        </p:txBody>
      </p:sp>
      <p:sp>
        <p:nvSpPr>
          <p:cNvPr id="409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AA9C1F7-C042-433E-A4E0-140D117E4F50}" type="slidenum">
              <a:rPr lang="en-US" altLang="en-US" sz="1200"/>
              <a:pPr eaLnBrk="1" hangingPunct="1"/>
              <a:t>18</a:t>
            </a:fld>
            <a:endParaRPr lang="en-US" altLang="en-US" sz="1200" dirty="0"/>
          </a:p>
        </p:txBody>
      </p:sp>
    </p:spTree>
    <p:extLst>
      <p:ext uri="{BB962C8B-B14F-4D97-AF65-F5344CB8AC3E}">
        <p14:creationId xmlns:p14="http://schemas.microsoft.com/office/powerpoint/2010/main" val="12101377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Market penetration, market development, and product development are sometimes referred to as intensive strategies because they require intensive efforts if a firm’s competitive position with existing products is to improve.</a:t>
            </a:r>
            <a:endParaRPr lang="en-US" altLang="en-US" dirty="0" smtClean="0"/>
          </a:p>
        </p:txBody>
      </p:sp>
      <p:sp>
        <p:nvSpPr>
          <p:cNvPr id="430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45D1405-452D-4F19-8D21-5634F930BBB6}" type="slidenum">
              <a:rPr lang="en-US" altLang="en-US" sz="1200"/>
              <a:pPr eaLnBrk="1" hangingPunct="1"/>
              <a:t>19</a:t>
            </a:fld>
            <a:endParaRPr lang="en-US" altLang="en-US" sz="1200" dirty="0"/>
          </a:p>
        </p:txBody>
      </p:sp>
    </p:spTree>
    <p:extLst>
      <p:ext uri="{BB962C8B-B14F-4D97-AF65-F5344CB8AC3E}">
        <p14:creationId xmlns:p14="http://schemas.microsoft.com/office/powerpoint/2010/main" val="15596436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defRPr/>
            </a:pPr>
            <a:r>
              <a:rPr lang="en-US" sz="3000" b="0" kern="1200" dirty="0" smtClean="0">
                <a:solidFill>
                  <a:schemeClr val="tx1"/>
                </a:solidFill>
                <a:latin typeface="Arial" charset="0"/>
                <a:ea typeface="MS PGothic" pitchFamily="34" charset="-128"/>
                <a:cs typeface="Arial" charset="0"/>
              </a:rPr>
              <a:t>Market penetration strategy </a:t>
            </a:r>
            <a:r>
              <a:rPr lang="en-US" sz="2700" kern="1200" dirty="0" smtClean="0">
                <a:solidFill>
                  <a:schemeClr val="tx1"/>
                </a:solidFill>
                <a:latin typeface="Arial" charset="0"/>
                <a:ea typeface="MS PGothic" pitchFamily="34" charset="-128"/>
                <a:cs typeface="Arial" charset="0"/>
              </a:rPr>
              <a:t>seeks to increase market share for present products or services in present markets through greater marketing efforts </a:t>
            </a:r>
            <a:r>
              <a:rPr lang="en-US" altLang="en-US" dirty="0" smtClean="0"/>
              <a:t>when current markets are not saturated with a particular product or service.</a:t>
            </a:r>
          </a:p>
        </p:txBody>
      </p:sp>
      <p:sp>
        <p:nvSpPr>
          <p:cNvPr id="4505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1D91F2D8-4BF8-49EE-9809-5F4BB52B86B0}" type="slidenum">
              <a:rPr lang="en-US" altLang="en-US" sz="1200"/>
              <a:pPr eaLnBrk="1" hangingPunct="1"/>
              <a:t>20</a:t>
            </a:fld>
            <a:endParaRPr lang="en-US" altLang="en-US" sz="1200" dirty="0"/>
          </a:p>
        </p:txBody>
      </p:sp>
    </p:spTree>
    <p:extLst>
      <p:ext uri="{BB962C8B-B14F-4D97-AF65-F5344CB8AC3E}">
        <p14:creationId xmlns:p14="http://schemas.microsoft.com/office/powerpoint/2010/main" val="34320278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Market development involves introducing present products or services into new geographic areas.</a:t>
            </a:r>
          </a:p>
          <a:p>
            <a:endParaRPr lang="en-US" altLang="en-US" dirty="0" smtClean="0"/>
          </a:p>
        </p:txBody>
      </p:sp>
      <p:sp>
        <p:nvSpPr>
          <p:cNvPr id="4710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A277E090-965F-4E22-A4AA-91DA08B250FD}" type="slidenum">
              <a:rPr lang="en-US" altLang="en-US" sz="1200"/>
              <a:pPr eaLnBrk="1" hangingPunct="1"/>
              <a:t>21</a:t>
            </a:fld>
            <a:endParaRPr lang="en-US" altLang="en-US" sz="1200" dirty="0"/>
          </a:p>
        </p:txBody>
      </p:sp>
    </p:spTree>
    <p:extLst>
      <p:ext uri="{BB962C8B-B14F-4D97-AF65-F5344CB8AC3E}">
        <p14:creationId xmlns:p14="http://schemas.microsoft.com/office/powerpoint/2010/main" val="5680950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Product development strategy seeks increased sales by improving or modifying present products or services.</a:t>
            </a:r>
          </a:p>
          <a:p>
            <a:endParaRPr lang="en-US" altLang="en-US" dirty="0" smtClean="0"/>
          </a:p>
        </p:txBody>
      </p:sp>
      <p:sp>
        <p:nvSpPr>
          <p:cNvPr id="4915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C164C81-3C3D-4476-BB41-C53AC28DEC70}" type="slidenum">
              <a:rPr lang="en-US" altLang="en-US" sz="1200"/>
              <a:pPr eaLnBrk="1" hangingPunct="1"/>
              <a:t>22</a:t>
            </a:fld>
            <a:endParaRPr lang="en-US" altLang="en-US" sz="1200" dirty="0"/>
          </a:p>
        </p:txBody>
      </p:sp>
    </p:spTree>
    <p:extLst>
      <p:ext uri="{BB962C8B-B14F-4D97-AF65-F5344CB8AC3E}">
        <p14:creationId xmlns:p14="http://schemas.microsoft.com/office/powerpoint/2010/main" val="35355799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two general types of diversification strategies are related diversification and unrelated diversification.</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23</a:t>
            </a:fld>
            <a:endParaRPr lang="en-US" altLang="en-US" dirty="0"/>
          </a:p>
        </p:txBody>
      </p:sp>
    </p:spTree>
    <p:extLst>
      <p:ext uri="{BB962C8B-B14F-4D97-AF65-F5344CB8AC3E}">
        <p14:creationId xmlns:p14="http://schemas.microsoft.com/office/powerpoint/2010/main" val="9341160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Related diversification value chains possess competitively valuable cross-business strategic fits.</a:t>
            </a:r>
          </a:p>
          <a:p>
            <a:endParaRPr lang="en-US" altLang="en-US" dirty="0" smtClean="0"/>
          </a:p>
        </p:txBody>
      </p:sp>
      <p:sp>
        <p:nvSpPr>
          <p:cNvPr id="522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E783B5AE-26AE-4E71-BBD8-B954729BE96A}" type="slidenum">
              <a:rPr lang="en-US" altLang="en-US" sz="1200"/>
              <a:pPr eaLnBrk="1" hangingPunct="1"/>
              <a:t>24</a:t>
            </a:fld>
            <a:endParaRPr lang="en-US" altLang="en-US" sz="1200" dirty="0"/>
          </a:p>
        </p:txBody>
      </p:sp>
    </p:spTree>
    <p:extLst>
      <p:ext uri="{BB962C8B-B14F-4D97-AF65-F5344CB8AC3E}">
        <p14:creationId xmlns:p14="http://schemas.microsoft.com/office/powerpoint/2010/main" val="13931171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Related diversification should be considered</a:t>
            </a:r>
            <a:r>
              <a:rPr lang="en-US" altLang="en-US" baseline="0" dirty="0" smtClean="0"/>
              <a:t> when these circumstances exist.</a:t>
            </a:r>
            <a:endParaRPr lang="en-US" altLang="en-US" dirty="0" smtClean="0"/>
          </a:p>
        </p:txBody>
      </p:sp>
      <p:sp>
        <p:nvSpPr>
          <p:cNvPr id="542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80FF49FA-9265-4423-92FE-7061B851079A}" type="slidenum">
              <a:rPr lang="en-US" altLang="en-US" sz="1200"/>
              <a:pPr eaLnBrk="1" hangingPunct="1"/>
              <a:t>25</a:t>
            </a:fld>
            <a:endParaRPr lang="en-US" altLang="en-US" sz="1200" dirty="0"/>
          </a:p>
        </p:txBody>
      </p:sp>
    </p:spTree>
    <p:extLst>
      <p:ext uri="{BB962C8B-B14F-4D97-AF65-F5344CB8AC3E}">
        <p14:creationId xmlns:p14="http://schemas.microsoft.com/office/powerpoint/2010/main" val="18875829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defRPr/>
            </a:pPr>
            <a:r>
              <a:rPr lang="en-US" b="0" dirty="0" smtClean="0">
                <a:latin typeface="Arial" charset="0"/>
                <a:cs typeface="Arial" charset="0"/>
              </a:rPr>
              <a:t>Unrelated diversification is when </a:t>
            </a:r>
            <a:r>
              <a:rPr lang="en-US" dirty="0" smtClean="0">
                <a:latin typeface="Arial" charset="0"/>
                <a:cs typeface="Arial" charset="0"/>
              </a:rPr>
              <a:t>v</a:t>
            </a:r>
            <a:r>
              <a:rPr lang="en-US" sz="1200" kern="1200" dirty="0" smtClean="0">
                <a:solidFill>
                  <a:schemeClr val="tx1"/>
                </a:solidFill>
                <a:latin typeface="Arial" charset="0"/>
                <a:ea typeface="MS PGothic" pitchFamily="34" charset="-128"/>
                <a:cs typeface="Arial" charset="0"/>
              </a:rPr>
              <a:t>alue chains are so dissimilar that no competitively valuable cross-business relationships exist.</a:t>
            </a:r>
          </a:p>
          <a:p>
            <a:endParaRPr lang="en-US" altLang="en-US" dirty="0" smtClean="0"/>
          </a:p>
        </p:txBody>
      </p:sp>
      <p:sp>
        <p:nvSpPr>
          <p:cNvPr id="563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83D427B0-4F37-452B-9143-B6841CD1805D}" type="slidenum">
              <a:rPr lang="en-US" altLang="en-US" sz="1200"/>
              <a:pPr eaLnBrk="1" hangingPunct="1"/>
              <a:t>26</a:t>
            </a:fld>
            <a:endParaRPr lang="en-US" altLang="en-US" sz="1200" dirty="0"/>
          </a:p>
        </p:txBody>
      </p:sp>
    </p:spTree>
    <p:extLst>
      <p:ext uri="{BB962C8B-B14F-4D97-AF65-F5344CB8AC3E}">
        <p14:creationId xmlns:p14="http://schemas.microsoft.com/office/powerpoint/2010/main" val="3273970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Note that a key difference between related and unrelated diversification is that the former should be based on some commonality in markets, products, or technology, whereas the latter is based more on profit considerations.</a:t>
            </a:r>
          </a:p>
        </p:txBody>
      </p:sp>
      <p:sp>
        <p:nvSpPr>
          <p:cNvPr id="583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A72D8C9-EC8F-4497-8D84-4BAA04AC4A36}" type="slidenum">
              <a:rPr lang="en-US" altLang="en-US" sz="1200"/>
              <a:pPr eaLnBrk="1" hangingPunct="1"/>
              <a:t>27</a:t>
            </a:fld>
            <a:endParaRPr lang="en-US" altLang="en-US" sz="1200" dirty="0"/>
          </a:p>
        </p:txBody>
      </p:sp>
    </p:spTree>
    <p:extLst>
      <p:ext uri="{BB962C8B-B14F-4D97-AF65-F5344CB8AC3E}">
        <p14:creationId xmlns:p14="http://schemas.microsoft.com/office/powerpoint/2010/main" val="3029280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In addition to integrative, intensive, and diversification strategies, organizations also could pursue defensive strategies such as retrenchment, divestiture, or liquidation.</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28</a:t>
            </a:fld>
            <a:endParaRPr lang="en-US" altLang="en-US" dirty="0"/>
          </a:p>
        </p:txBody>
      </p:sp>
    </p:spTree>
    <p:extLst>
      <p:ext uri="{BB962C8B-B14F-4D97-AF65-F5344CB8AC3E}">
        <p14:creationId xmlns:p14="http://schemas.microsoft.com/office/powerpoint/2010/main" val="12587233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Retrenchment occurs when an organization regroups through cost and asset reduction to reverse declining sales and profits. </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29</a:t>
            </a:fld>
            <a:endParaRPr lang="en-US" altLang="en-US" dirty="0"/>
          </a:p>
        </p:txBody>
      </p:sp>
    </p:spTree>
    <p:extLst>
      <p:ext uri="{BB962C8B-B14F-4D97-AF65-F5344CB8AC3E}">
        <p14:creationId xmlns:p14="http://schemas.microsoft.com/office/powerpoint/2010/main" val="25173712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Sometimes called a </a:t>
            </a:r>
            <a:r>
              <a:rPr lang="en-US" sz="1200" b="0" i="1" u="none" strike="noStrike" kern="1200" baseline="0" dirty="0" smtClean="0">
                <a:solidFill>
                  <a:schemeClr val="tx1"/>
                </a:solidFill>
                <a:latin typeface="+mn-lt"/>
                <a:ea typeface="MS PGothic" pitchFamily="34" charset="-128"/>
                <a:cs typeface="ＭＳ Ｐゴシック" pitchFamily="42" charset="-128"/>
              </a:rPr>
              <a:t>turnaround </a:t>
            </a:r>
            <a:r>
              <a:rPr lang="en-US" sz="1200" b="0" i="0" u="none" strike="noStrike" kern="1200" baseline="0" dirty="0" smtClean="0">
                <a:solidFill>
                  <a:schemeClr val="tx1"/>
                </a:solidFill>
                <a:latin typeface="+mn-lt"/>
                <a:ea typeface="MS PGothic" pitchFamily="34" charset="-128"/>
                <a:cs typeface="ＭＳ Ｐゴシック" pitchFamily="42" charset="-128"/>
              </a:rPr>
              <a:t>or </a:t>
            </a:r>
            <a:r>
              <a:rPr lang="en-US" sz="1200" b="0" i="1" u="none" strike="noStrike" kern="1200" baseline="0" dirty="0" smtClean="0">
                <a:solidFill>
                  <a:schemeClr val="tx1"/>
                </a:solidFill>
                <a:latin typeface="+mn-lt"/>
                <a:ea typeface="MS PGothic" pitchFamily="34" charset="-128"/>
                <a:cs typeface="ＭＳ Ｐゴシック" pitchFamily="42" charset="-128"/>
              </a:rPr>
              <a:t>reorganizational strategy</a:t>
            </a:r>
            <a:r>
              <a:rPr lang="en-US" sz="1200" b="0" i="0" u="none" strike="noStrike" kern="1200" baseline="0" dirty="0" smtClean="0">
                <a:solidFill>
                  <a:schemeClr val="tx1"/>
                </a:solidFill>
                <a:latin typeface="+mn-lt"/>
                <a:ea typeface="MS PGothic" pitchFamily="34" charset="-128"/>
                <a:cs typeface="ＭＳ Ｐゴシック" pitchFamily="42" charset="-128"/>
              </a:rPr>
              <a:t>, retrenchment is designed to fortify an organization’s basic distinctive competence.</a:t>
            </a:r>
            <a:endParaRPr lang="en-US" altLang="en-US" dirty="0" smtClean="0"/>
          </a:p>
        </p:txBody>
      </p:sp>
      <p:sp>
        <p:nvSpPr>
          <p:cNvPr id="614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F2471F8A-F5D0-49B8-81D3-5A8E5BEFA635}" type="slidenum">
              <a:rPr lang="en-US" altLang="en-US" sz="1200"/>
              <a:pPr eaLnBrk="1" hangingPunct="1"/>
              <a:t>30</a:t>
            </a:fld>
            <a:endParaRPr lang="en-US" altLang="en-US" sz="1200" dirty="0"/>
          </a:p>
        </p:txBody>
      </p:sp>
    </p:spTree>
    <p:extLst>
      <p:ext uri="{BB962C8B-B14F-4D97-AF65-F5344CB8AC3E}">
        <p14:creationId xmlns:p14="http://schemas.microsoft.com/office/powerpoint/2010/main" val="326396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kern="1200" dirty="0" smtClean="0">
                <a:solidFill>
                  <a:schemeClr val="tx1"/>
                </a:solidFill>
                <a:latin typeface="Arial" charset="0"/>
                <a:ea typeface="MS PGothic" pitchFamily="34" charset="-128"/>
                <a:cs typeface="Arial" charset="0"/>
              </a:rPr>
              <a:t>Divestiture is selling </a:t>
            </a:r>
            <a:r>
              <a:rPr lang="en-US" sz="1200" kern="1200" dirty="0" smtClean="0">
                <a:solidFill>
                  <a:schemeClr val="tx1"/>
                </a:solidFill>
                <a:latin typeface="Arial" charset="0"/>
                <a:ea typeface="MS PGothic" pitchFamily="34" charset="-128"/>
                <a:cs typeface="Arial" charset="0"/>
              </a:rPr>
              <a:t>a division or part of an organization and is often used to raise capital for further strategic acquisitions or investments.</a:t>
            </a:r>
          </a:p>
          <a:p>
            <a:endParaRPr lang="en-US" altLang="en-US" dirty="0" smtClean="0"/>
          </a:p>
        </p:txBody>
      </p:sp>
      <p:sp>
        <p:nvSpPr>
          <p:cNvPr id="6451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1724D048-BC83-4D3F-8AC0-44D571494BF4}" type="slidenum">
              <a:rPr lang="en-US" altLang="en-US" sz="1200"/>
              <a:pPr eaLnBrk="1" hangingPunct="1"/>
              <a:t>31</a:t>
            </a:fld>
            <a:endParaRPr lang="en-US" altLang="en-US" sz="1200" dirty="0"/>
          </a:p>
        </p:txBody>
      </p:sp>
    </p:spTree>
    <p:extLst>
      <p:ext uri="{BB962C8B-B14F-4D97-AF65-F5344CB8AC3E}">
        <p14:creationId xmlns:p14="http://schemas.microsoft.com/office/powerpoint/2010/main" val="39204615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Selling all of a company’s assets, in parts, for their tangible worth is called liquidation; it is associated with Chapter 7 bankruptcy. Liquidation is a recognition of defeat and consequently can be an emotionally difficult strategy. </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32</a:t>
            </a:fld>
            <a:endParaRPr lang="en-US" altLang="en-US" dirty="0"/>
          </a:p>
        </p:txBody>
      </p:sp>
    </p:spTree>
    <p:extLst>
      <p:ext uri="{BB962C8B-B14F-4D97-AF65-F5344CB8AC3E}">
        <p14:creationId xmlns:p14="http://schemas.microsoft.com/office/powerpoint/2010/main" val="21158361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Liquidation is pursued when bankruptcy is the only option available.</a:t>
            </a:r>
          </a:p>
        </p:txBody>
      </p:sp>
      <p:sp>
        <p:nvSpPr>
          <p:cNvPr id="6758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33DF021-155B-44ED-AFDF-BAB5ECAE1302}" type="slidenum">
              <a:rPr lang="en-US" altLang="en-US" sz="1200"/>
              <a:pPr eaLnBrk="1" hangingPunct="1"/>
              <a:t>33</a:t>
            </a:fld>
            <a:endParaRPr lang="en-US" altLang="en-US" sz="1200" dirty="0"/>
          </a:p>
        </p:txBody>
      </p:sp>
    </p:spTree>
    <p:extLst>
      <p:ext uri="{BB962C8B-B14F-4D97-AF65-F5344CB8AC3E}">
        <p14:creationId xmlns:p14="http://schemas.microsoft.com/office/powerpoint/2010/main" val="38526563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Probably the three most widely read books on competitive analysis in the 1980s were Michael Porter’s </a:t>
            </a:r>
            <a:r>
              <a:rPr lang="en-US" sz="1200" b="0" i="1" u="none" strike="noStrike" kern="1200" baseline="0" dirty="0" smtClean="0">
                <a:solidFill>
                  <a:schemeClr val="tx1"/>
                </a:solidFill>
                <a:latin typeface="+mn-lt"/>
                <a:ea typeface="MS PGothic" pitchFamily="34" charset="-128"/>
                <a:cs typeface="ＭＳ Ｐゴシック" pitchFamily="42" charset="-128"/>
              </a:rPr>
              <a:t>Competitive Strategy </a:t>
            </a:r>
            <a:r>
              <a:rPr lang="en-US" sz="1200" b="0" i="0" u="none" strike="noStrike" kern="1200" baseline="0" dirty="0" smtClean="0">
                <a:solidFill>
                  <a:schemeClr val="tx1"/>
                </a:solidFill>
                <a:latin typeface="+mn-lt"/>
                <a:ea typeface="MS PGothic" pitchFamily="34" charset="-128"/>
                <a:cs typeface="ＭＳ Ｐゴシック" pitchFamily="42" charset="-128"/>
              </a:rPr>
              <a:t>(1980), </a:t>
            </a:r>
            <a:r>
              <a:rPr lang="en-US" sz="1200" b="0" i="1" u="none" strike="noStrike" kern="1200" baseline="0" dirty="0" smtClean="0">
                <a:solidFill>
                  <a:schemeClr val="tx1"/>
                </a:solidFill>
                <a:latin typeface="+mn-lt"/>
                <a:ea typeface="MS PGothic" pitchFamily="34" charset="-128"/>
                <a:cs typeface="ＭＳ Ｐゴシック" pitchFamily="42" charset="-128"/>
              </a:rPr>
              <a:t>Competitive Advantage </a:t>
            </a:r>
            <a:r>
              <a:rPr lang="en-US" sz="1200" b="0" i="0" u="none" strike="noStrike" kern="1200" baseline="0" dirty="0" smtClean="0">
                <a:solidFill>
                  <a:schemeClr val="tx1"/>
                </a:solidFill>
                <a:latin typeface="+mn-lt"/>
                <a:ea typeface="MS PGothic" pitchFamily="34" charset="-128"/>
                <a:cs typeface="ＭＳ Ｐゴシック" pitchFamily="42" charset="-128"/>
              </a:rPr>
              <a:t>(1985), and </a:t>
            </a:r>
            <a:r>
              <a:rPr lang="en-US" sz="1200" b="0" i="1" u="none" strike="noStrike" kern="1200" baseline="0" dirty="0" smtClean="0">
                <a:solidFill>
                  <a:schemeClr val="tx1"/>
                </a:solidFill>
                <a:latin typeface="+mn-lt"/>
                <a:ea typeface="MS PGothic" pitchFamily="34" charset="-128"/>
                <a:cs typeface="ＭＳ Ｐゴシック" pitchFamily="42" charset="-128"/>
              </a:rPr>
              <a:t>Competitive Advantage of Nations </a:t>
            </a:r>
            <a:r>
              <a:rPr lang="en-US" sz="1200" b="0" i="0" u="none" strike="noStrike" kern="1200" baseline="0" dirty="0" smtClean="0">
                <a:solidFill>
                  <a:schemeClr val="tx1"/>
                </a:solidFill>
                <a:latin typeface="+mn-lt"/>
                <a:ea typeface="MS PGothic" pitchFamily="34" charset="-128"/>
                <a:cs typeface="ＭＳ Ｐゴシック" pitchFamily="42" charset="-128"/>
              </a:rPr>
              <a:t>(1989). According to Porter, strategies allow organizations to gain competitive advantage from three different bases: cost leadership, differentiation, and focus. Porter calls these bases generic strategies.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34</a:t>
            </a:fld>
            <a:endParaRPr lang="en-US" altLang="en-US" dirty="0"/>
          </a:p>
        </p:txBody>
      </p:sp>
    </p:spTree>
    <p:extLst>
      <p:ext uri="{BB962C8B-B14F-4D97-AF65-F5344CB8AC3E}">
        <p14:creationId xmlns:p14="http://schemas.microsoft.com/office/powerpoint/2010/main" val="30758777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smtClean="0">
                <a:solidFill>
                  <a:schemeClr val="tx1"/>
                </a:solidFill>
                <a:latin typeface="+mn-lt"/>
                <a:ea typeface="MS PGothic" pitchFamily="34" charset="-128"/>
                <a:cs typeface="ＭＳ Ｐゴシック" pitchFamily="42" charset="-128"/>
              </a:rPr>
              <a:t>Cost leadership generally must be pursued in conjunction with differentiation. A number of cost elements affect the relative attractiveness of generic strategies, including economies or diseconomies of scale achieved, learning and experience curve effects, the percentage of capacity utilization achieved, and linkages with suppliers and distributors.</a:t>
            </a:r>
            <a:endParaRPr lang="en-US" dirty="0" smtClean="0"/>
          </a:p>
          <a:p>
            <a:r>
              <a:rPr lang="en-US" sz="1200" b="0" i="0" u="none" strike="noStrike" kern="1200" baseline="0" dirty="0" smtClean="0">
                <a:solidFill>
                  <a:schemeClr val="tx1"/>
                </a:solidFill>
                <a:latin typeface="+mn-lt"/>
                <a:ea typeface="MS PGothic" pitchFamily="34" charset="-128"/>
                <a:cs typeface="ＭＳ Ｐゴシック" pitchFamily="42" charset="-128"/>
              </a:rPr>
              <a:t>Companies employing a low-cost (Type 1) or best-value (Type 2) cost leadership strategy must achieve their competitive advantage in ways that are difficult for competitors to copy or match.</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35</a:t>
            </a:fld>
            <a:endParaRPr lang="en-US" altLang="en-US" dirty="0"/>
          </a:p>
        </p:txBody>
      </p:sp>
    </p:spTree>
    <p:extLst>
      <p:ext uri="{BB962C8B-B14F-4D97-AF65-F5344CB8AC3E}">
        <p14:creationId xmlns:p14="http://schemas.microsoft.com/office/powerpoint/2010/main" val="20744651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Different strategies offer different degrees of differentiation. Differentiation does not guarantee competitive advantage, especially if standard products sufficiently meet customer needs or if rapid imitation by competitors is possible.</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36</a:t>
            </a:fld>
            <a:endParaRPr lang="en-US" altLang="en-US" dirty="0"/>
          </a:p>
        </p:txBody>
      </p:sp>
    </p:spTree>
    <p:extLst>
      <p:ext uri="{BB962C8B-B14F-4D97-AF65-F5344CB8AC3E}">
        <p14:creationId xmlns:p14="http://schemas.microsoft.com/office/powerpoint/2010/main" val="345881263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a:t>
            </a:r>
            <a:r>
              <a:rPr lang="en-US" sz="1200" b="0" i="0" u="none" strike="noStrike" kern="1200" baseline="0" dirty="0" smtClean="0">
                <a:solidFill>
                  <a:schemeClr val="tx1"/>
                </a:solidFill>
                <a:latin typeface="+mn-lt"/>
                <a:ea typeface="MS PGothic" pitchFamily="34" charset="-128"/>
                <a:cs typeface="ＭＳ Ｐゴシック" pitchFamily="42" charset="-128"/>
              </a:rPr>
              <a:t>successful focus strategy depends on an industry segment that is of sufficient size, has good growth potential, and is not crucial to the success of other major competitors.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37</a:t>
            </a:fld>
            <a:endParaRPr lang="en-US" altLang="en-US" dirty="0"/>
          </a:p>
        </p:txBody>
      </p:sp>
    </p:spTree>
    <p:extLst>
      <p:ext uri="{BB962C8B-B14F-4D97-AF65-F5344CB8AC3E}">
        <p14:creationId xmlns:p14="http://schemas.microsoft.com/office/powerpoint/2010/main" val="19905642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For collaboration between competitors to succeed, both firms must contribute something distinctive, such as technology, distribution, basic research, or manufacturing capacity.</a:t>
            </a:r>
          </a:p>
          <a:p>
            <a:r>
              <a:rPr lang="en-US" sz="1200" b="0" i="0" u="none" strike="noStrike" kern="1200" baseline="0" dirty="0" smtClean="0">
                <a:solidFill>
                  <a:schemeClr val="tx1"/>
                </a:solidFill>
                <a:latin typeface="+mn-lt"/>
                <a:ea typeface="MS PGothic" pitchFamily="34" charset="-128"/>
                <a:cs typeface="ＭＳ Ｐゴシック" pitchFamily="42" charset="-128"/>
              </a:rPr>
              <a:t>Joint venture is a popular strategy that occurs when two or more companies form a temporary partnership or consortium for the purpose of capitalizing on some opportunity.</a:t>
            </a:r>
          </a:p>
          <a:p>
            <a:r>
              <a:rPr lang="en-US" sz="1200" b="0" i="0" u="none" strike="noStrike" kern="1200" baseline="0" dirty="0" smtClean="0">
                <a:solidFill>
                  <a:schemeClr val="tx1"/>
                </a:solidFill>
                <a:latin typeface="+mn-lt"/>
                <a:ea typeface="MS PGothic" pitchFamily="34" charset="-128"/>
                <a:cs typeface="ＭＳ Ｐゴシック" pitchFamily="42" charset="-128"/>
              </a:rPr>
              <a:t>A merger occurs when two organizations of about equal size unite to form one enterprise. An acquisition occurs when a large organization purchases (acquires) a smaller firm or vice versa.</a:t>
            </a:r>
          </a:p>
          <a:p>
            <a:r>
              <a:rPr lang="en-US" sz="1200" b="0" i="0" u="none" strike="noStrike" kern="1200" baseline="0" dirty="0" smtClean="0">
                <a:solidFill>
                  <a:schemeClr val="tx1"/>
                </a:solidFill>
                <a:latin typeface="+mn-lt"/>
                <a:ea typeface="MS PGothic" pitchFamily="34" charset="-128"/>
                <a:cs typeface="ＭＳ Ｐゴシック" pitchFamily="42" charset="-128"/>
              </a:rPr>
              <a:t>Private equity (PE) firms are acquiring and taking private a wide variety of companies almost daily in the business world.</a:t>
            </a:r>
          </a:p>
          <a:p>
            <a:r>
              <a:rPr lang="en-US" sz="1200" b="0" i="0" u="none" strike="noStrike" kern="1200" baseline="0" dirty="0" smtClean="0">
                <a:solidFill>
                  <a:schemeClr val="tx1"/>
                </a:solidFill>
                <a:latin typeface="+mn-lt"/>
                <a:ea typeface="MS PGothic" pitchFamily="34" charset="-128"/>
                <a:cs typeface="ＭＳ Ｐゴシック" pitchFamily="42" charset="-128"/>
              </a:rPr>
              <a:t>First mover advantages refer to the benefits a firm may achieve by entering a new market or developing a new product or service prior to rival firms.</a:t>
            </a:r>
          </a:p>
          <a:p>
            <a:r>
              <a:rPr lang="en-US" sz="1200" b="0" i="0" u="none" strike="noStrike" kern="1200" baseline="0" dirty="0" smtClean="0">
                <a:solidFill>
                  <a:schemeClr val="tx1"/>
                </a:solidFill>
                <a:latin typeface="+mn-lt"/>
                <a:ea typeface="MS PGothic" pitchFamily="34" charset="-128"/>
                <a:cs typeface="ＭＳ Ｐゴシック" pitchFamily="42" charset="-128"/>
              </a:rPr>
              <a:t>Outsourcing involves companies hiring other companies to take over various parts of their functional operations, such as human resources, information systems, payroll, accounting, customer service, and even marketing.</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38</a:t>
            </a:fld>
            <a:endParaRPr lang="en-US" altLang="en-US" dirty="0"/>
          </a:p>
        </p:txBody>
      </p:sp>
    </p:spTree>
    <p:extLst>
      <p:ext uri="{BB962C8B-B14F-4D97-AF65-F5344CB8AC3E}">
        <p14:creationId xmlns:p14="http://schemas.microsoft.com/office/powerpoint/2010/main" val="2401421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Some key reasons why many mergers and acquisitions fail are provided in Table 5-5.</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39</a:t>
            </a:fld>
            <a:endParaRPr lang="en-US" altLang="en-US" dirty="0"/>
          </a:p>
        </p:txBody>
      </p:sp>
    </p:spTree>
    <p:extLst>
      <p:ext uri="{BB962C8B-B14F-4D97-AF65-F5344CB8AC3E}">
        <p14:creationId xmlns:p14="http://schemas.microsoft.com/office/powerpoint/2010/main" val="37194996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Table 5-6 presents the potential benefits of merging with or acquiring another firm.</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40</a:t>
            </a:fld>
            <a:endParaRPr lang="en-US" altLang="en-US" dirty="0"/>
          </a:p>
        </p:txBody>
      </p:sp>
    </p:spTree>
    <p:extLst>
      <p:ext uri="{BB962C8B-B14F-4D97-AF65-F5344CB8AC3E}">
        <p14:creationId xmlns:p14="http://schemas.microsoft.com/office/powerpoint/2010/main" val="359604258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First mover advantages are analogous to taking the high ground first, which puts one in an excellent strategic position to launch aggressive campaigns and to defend territory.</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41</a:t>
            </a:fld>
            <a:endParaRPr lang="en-US" altLang="en-US" dirty="0"/>
          </a:p>
        </p:txBody>
      </p:sp>
    </p:spTree>
    <p:extLst>
      <p:ext uri="{BB962C8B-B14F-4D97-AF65-F5344CB8AC3E}">
        <p14:creationId xmlns:p14="http://schemas.microsoft.com/office/powerpoint/2010/main" val="668952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410200" y="990600"/>
            <a:ext cx="3048000" cy="3428999"/>
          </a:xfrm>
          <a:solidFill>
            <a:srgbClr val="00CC00"/>
          </a:solidFill>
        </p:spPr>
        <p:txBody>
          <a:bodyPr/>
          <a:lstStyle>
            <a:lvl1pPr>
              <a:defRPr/>
            </a:lvl1pPr>
          </a:lstStyle>
          <a:p>
            <a:r>
              <a:rPr lang="en-US" dirty="0" smtClean="0"/>
              <a:t> </a:t>
            </a:r>
            <a:endParaRPr lang="en-US" dirty="0"/>
          </a:p>
        </p:txBody>
      </p:sp>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chemeClr val="accent1">
                    <a:lumMod val="75000"/>
                  </a:schemeClr>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Chapter </a:t>
            </a:r>
            <a:endParaRPr lang="en-US" dirty="0"/>
          </a:p>
        </p:txBody>
      </p:sp>
      <p:sp>
        <p:nvSpPr>
          <p:cNvPr id="6" name="Slide Number Placeholder 5"/>
          <p:cNvSpPr>
            <a:spLocks noGrp="1"/>
          </p:cNvSpPr>
          <p:nvPr>
            <p:ph type="sldNum" sz="quarter" idx="12"/>
          </p:nvPr>
        </p:nvSpPr>
        <p:spPr/>
        <p:txBody>
          <a:bodyPr/>
          <a:lstStyle/>
          <a:p>
            <a:r>
              <a:rPr lang="en-US" altLang="en-US" dirty="0" smtClean="0"/>
              <a:t>5-</a:t>
            </a:r>
            <a:fld id="{BB7E0330-BCA6-4C2F-BED7-20BB0B33B012}"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US" dirty="0" smtClean="0"/>
              <a:t>Copyright ©2017 Pearson Education, Inc.</a:t>
            </a:r>
            <a:endParaRPr lang="en-US"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8200" y="990600"/>
            <a:ext cx="3668711" cy="4663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18737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marL="406400" indent="-4064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1pPr>
            <a:lvl2pPr marL="742950" indent="-28575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2pPr>
            <a:lvl3pPr marL="11430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3pPr>
            <a:lvl4pPr marL="16002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4pPr>
            <a:lvl5pPr marL="20574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6" name="Slide Number Placeholder 5"/>
          <p:cNvSpPr>
            <a:spLocks noGrp="1"/>
          </p:cNvSpPr>
          <p:nvPr>
            <p:ph type="sldNum" sz="quarter" idx="12"/>
          </p:nvPr>
        </p:nvSpPr>
        <p:spPr/>
        <p:txBody>
          <a:bodyPr/>
          <a:lstStyle/>
          <a:p>
            <a:r>
              <a:rPr lang="en-US" altLang="en-US" dirty="0" smtClean="0"/>
              <a:t>5-</a:t>
            </a:r>
            <a:fld id="{4EB8C944-61D8-4D3E-91BF-0B8E112AB456}" type="slidenum">
              <a:rPr lang="en-US" altLang="en-US" smtClean="0"/>
              <a:pPr/>
              <a:t>‹#›</a:t>
            </a:fld>
            <a:endParaRPr lang="en-US" altLang="en-US" dirty="0"/>
          </a:p>
        </p:txBody>
      </p:sp>
    </p:spTree>
    <p:extLst>
      <p:ext uri="{BB962C8B-B14F-4D97-AF65-F5344CB8AC3E}">
        <p14:creationId xmlns:p14="http://schemas.microsoft.com/office/powerpoint/2010/main" val="7215507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r>
              <a:rPr lang="en-US" dirty="0" smtClean="0"/>
              <a:t>Copyright ©2017 Pearson Education, Inc.</a:t>
            </a:r>
            <a:endParaRPr lang="en-US" dirty="0"/>
          </a:p>
        </p:txBody>
      </p:sp>
      <p:sp>
        <p:nvSpPr>
          <p:cNvPr id="7" name="Slide Number Placeholder 6"/>
          <p:cNvSpPr>
            <a:spLocks noGrp="1"/>
          </p:cNvSpPr>
          <p:nvPr>
            <p:ph type="sldNum" sz="quarter" idx="12"/>
          </p:nvPr>
        </p:nvSpPr>
        <p:spPr/>
        <p:txBody>
          <a:bodyPr/>
          <a:lstStyle/>
          <a:p>
            <a:r>
              <a:rPr lang="en-US" altLang="en-US" dirty="0" smtClean="0"/>
              <a:t>5-</a:t>
            </a:r>
            <a:fld id="{793A0313-AA33-47D0-9A45-A4BDF8601CE1}" type="slidenum">
              <a:rPr lang="en-US" altLang="en-US" smtClean="0"/>
              <a:pPr/>
              <a:t>‹#›</a:t>
            </a:fld>
            <a:endParaRPr lang="en-US" altLang="en-US" dirty="0"/>
          </a:p>
        </p:txBody>
      </p:sp>
    </p:spTree>
    <p:extLst>
      <p:ext uri="{BB962C8B-B14F-4D97-AF65-F5344CB8AC3E}">
        <p14:creationId xmlns:p14="http://schemas.microsoft.com/office/powerpoint/2010/main" val="12735242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9" name="Slide Number Placeholder 8"/>
          <p:cNvSpPr>
            <a:spLocks noGrp="1"/>
          </p:cNvSpPr>
          <p:nvPr>
            <p:ph type="sldNum" sz="quarter" idx="12"/>
          </p:nvPr>
        </p:nvSpPr>
        <p:spPr/>
        <p:txBody>
          <a:bodyPr/>
          <a:lstStyle/>
          <a:p>
            <a:r>
              <a:rPr lang="en-US" altLang="en-US" dirty="0" smtClean="0"/>
              <a:t>5-</a:t>
            </a:r>
            <a:fld id="{4EB8C944-61D8-4D3E-91BF-0B8E112AB456}" type="slidenum">
              <a:rPr lang="en-US" altLang="en-US" smtClean="0"/>
              <a:pPr/>
              <a:t>‹#›</a:t>
            </a:fld>
            <a:endParaRPr lang="en-US" altLang="en-US" dirty="0"/>
          </a:p>
        </p:txBody>
      </p:sp>
    </p:spTree>
    <p:extLst>
      <p:ext uri="{BB962C8B-B14F-4D97-AF65-F5344CB8AC3E}">
        <p14:creationId xmlns:p14="http://schemas.microsoft.com/office/powerpoint/2010/main" val="12800408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r>
              <a:rPr lang="en-US" dirty="0" smtClean="0"/>
              <a:t>Copyright ©2017 Pearson Education, Inc.</a:t>
            </a:r>
            <a:endParaRPr lang="en-US" dirty="0"/>
          </a:p>
        </p:txBody>
      </p:sp>
      <p:sp>
        <p:nvSpPr>
          <p:cNvPr id="5" name="Slide Number Placeholder 4"/>
          <p:cNvSpPr>
            <a:spLocks noGrp="1"/>
          </p:cNvSpPr>
          <p:nvPr>
            <p:ph type="sldNum" sz="quarter" idx="12"/>
          </p:nvPr>
        </p:nvSpPr>
        <p:spPr/>
        <p:txBody>
          <a:bodyPr/>
          <a:lstStyle/>
          <a:p>
            <a:r>
              <a:rPr lang="en-US" altLang="en-US" dirty="0" smtClean="0"/>
              <a:t>5-</a:t>
            </a:r>
            <a:fld id="{9D6A0495-0880-4F18-AFD8-9C8AD3C3DF66}" type="slidenum">
              <a:rPr lang="en-US" altLang="en-US" smtClean="0"/>
              <a:pPr/>
              <a:t>‹#›</a:t>
            </a:fld>
            <a:endParaRPr lang="en-US" altLang="en-US" dirty="0"/>
          </a:p>
        </p:txBody>
      </p:sp>
    </p:spTree>
    <p:extLst>
      <p:ext uri="{BB962C8B-B14F-4D97-AF65-F5344CB8AC3E}">
        <p14:creationId xmlns:p14="http://schemas.microsoft.com/office/powerpoint/2010/main" val="27068198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a:t>
            </a:fld>
            <a:endParaRPr lang="en-US" altLang="en-US" dirty="0"/>
          </a:p>
        </p:txBody>
      </p:sp>
    </p:spTree>
    <p:extLst>
      <p:ext uri="{BB962C8B-B14F-4D97-AF65-F5344CB8AC3E}">
        <p14:creationId xmlns:p14="http://schemas.microsoft.com/office/powerpoint/2010/main" val="6963331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00CC00"/>
          </a:solidFill>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altLang="en-US" dirty="0" smtClean="0"/>
              <a:t>5-</a:t>
            </a:r>
            <a:fld id="{42D3A3BA-030C-407E-B6AE-661B41497BA2}" type="slidenum">
              <a:rPr lang="en-US" altLang="en-US" smtClean="0"/>
              <a:pPr/>
              <a:t>‹#›</a:t>
            </a:fld>
            <a:endParaRPr lang="en-US" altLang="en-US" dirty="0"/>
          </a:p>
        </p:txBody>
      </p:sp>
    </p:spTree>
    <p:extLst>
      <p:ext uri="{BB962C8B-B14F-4D97-AF65-F5344CB8AC3E}">
        <p14:creationId xmlns:p14="http://schemas.microsoft.com/office/powerpoint/2010/main" val="798462637"/>
      </p:ext>
    </p:extLst>
  </p:cSld>
  <p:clrMap bg1="lt1" tx1="dk1" bg2="lt2" tx2="dk2" accent1="accent1" accent2="accent2" accent3="accent3" accent4="accent4" accent5="accent5" accent6="accent6" hlink="hlink" folHlink="folHlink"/>
  <p:sldLayoutIdLst>
    <p:sldLayoutId id="2147484245" r:id="rId1"/>
    <p:sldLayoutId id="2147484246" r:id="rId2"/>
    <p:sldLayoutId id="2147484247" r:id="rId3"/>
    <p:sldLayoutId id="2147484248" r:id="rId4"/>
    <p:sldLayoutId id="2147484249" r:id="rId5"/>
    <p:sldLayoutId id="2147484250" r:id="rId6"/>
  </p:sldLayoutIdLst>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hf hdr="0" dt="0"/>
  <p:txStyles>
    <p:titleStyle>
      <a:lvl1pPr algn="ctr" defTabSz="914400" rtl="0" eaLnBrk="1" latinLnBrk="0" hangingPunct="1">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5.png"/><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7.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8.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 Id="rId3" Type="http://schemas.openxmlformats.org/officeDocument/2006/relationships/image" Target="../media/image9.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 Id="rId3" Type="http://schemas.openxmlformats.org/officeDocument/2006/relationships/image" Target="../media/image10.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 Id="rId3"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wrap="square" lIns="91440" tIns="45720" rIns="91440" bIns="45720" numCol="1" anchorCtr="0" compatLnSpc="1">
            <a:prstTxWarp prst="textNoShape">
              <a:avLst/>
            </a:prstTxWarp>
          </a:bodyPr>
          <a:lstStyle/>
          <a:p>
            <a:r>
              <a:rPr lang="en-US" b="1" dirty="0" smtClean="0"/>
              <a:t>Strategies in Action</a:t>
            </a:r>
            <a:endParaRPr lang="en-US" altLang="en-US" cap="none" dirty="0" smtClean="0">
              <a:effectLst>
                <a:outerShdw blurRad="38100" dist="38100" dir="2700000" algn="tl">
                  <a:srgbClr val="000000"/>
                </a:outerShdw>
              </a:effectLst>
              <a:latin typeface="Arial" pitchFamily="34" charset="0"/>
              <a:cs typeface="Arial" pitchFamily="34" charset="0"/>
            </a:endParaRPr>
          </a:p>
        </p:txBody>
      </p:sp>
      <p:sp>
        <p:nvSpPr>
          <p:cNvPr id="14339" name="Subtitle 2"/>
          <p:cNvSpPr>
            <a:spLocks noGrp="1"/>
          </p:cNvSpPr>
          <p:nvPr>
            <p:ph type="subTitle" idx="1"/>
          </p:nvPr>
        </p:nvSpPr>
        <p:spPr/>
        <p:txBody>
          <a:bodyPr>
            <a:normAutofit/>
          </a:bodyPr>
          <a:lstStyle/>
          <a:p>
            <a:pPr marL="0" indent="0" eaLnBrk="1" hangingPunct="1">
              <a:buFont typeface="Franklin Gothic Book" pitchFamily="-84" charset="0"/>
              <a:buNone/>
            </a:pPr>
            <a:r>
              <a:rPr lang="en-US" altLang="en-US" smtClean="0">
                <a:solidFill>
                  <a:schemeClr val="tx2"/>
                </a:solidFill>
              </a:rPr>
              <a:t>Chapter </a:t>
            </a:r>
            <a:r>
              <a:rPr lang="en-US" altLang="en-US" smtClean="0">
                <a:solidFill>
                  <a:schemeClr val="tx2"/>
                </a:solidFill>
              </a:rPr>
              <a:t>Five</a:t>
            </a:r>
            <a:endParaRPr lang="en-US" altLang="en-US" dirty="0" smtClean="0">
              <a:solidFill>
                <a:srgbClr val="404040"/>
              </a:solidFill>
            </a:endParaRPr>
          </a:p>
          <a:p>
            <a:pPr marL="0" indent="0" eaLnBrk="1" hangingPunct="1">
              <a:buFont typeface="Franklin Gothic Book" pitchFamily="-84" charset="0"/>
              <a:buNone/>
            </a:pPr>
            <a:endParaRPr lang="en-US" altLang="en-US" dirty="0" smtClean="0">
              <a:solidFill>
                <a:srgbClr val="404040"/>
              </a:solidFill>
              <a:latin typeface="Arial" pitchFamily="34" charset="0"/>
              <a:cs typeface="Arial" pitchFamily="34" charset="0"/>
            </a:endParaRPr>
          </a:p>
        </p:txBody>
      </p:sp>
      <p:sp>
        <p:nvSpPr>
          <p:cNvPr id="5" name="Footer Placeholder 4"/>
          <p:cNvSpPr>
            <a:spLocks noGrp="1"/>
          </p:cNvSpPr>
          <p:nvPr>
            <p:ph type="ftr" sz="quarter" idx="3"/>
          </p:nvPr>
        </p:nvSpPr>
        <p:spPr/>
        <p:txBody>
          <a:bodyPr/>
          <a:lstStyle/>
          <a:p>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p>
            <a:r>
              <a:rPr lang="en-US" altLang="en-US" dirty="0" smtClean="0"/>
              <a:t>5-</a:t>
            </a:r>
            <a:fld id="{BB7E0330-BCA6-4C2F-BED7-20BB0B33B012}" type="slidenum">
              <a:rPr lang="en-US" altLang="en-US" smtClean="0"/>
              <a:pPr/>
              <a:t>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dirty="0" smtClean="0">
                <a:latin typeface="Arial" charset="0"/>
                <a:ea typeface="+mj-ea"/>
                <a:cs typeface="Arial" charset="0"/>
              </a:rPr>
              <a:t>Learning Objectives</a:t>
            </a:r>
          </a:p>
        </p:txBody>
      </p:sp>
      <p:sp>
        <p:nvSpPr>
          <p:cNvPr id="21507" name="Content Placeholder 2"/>
          <p:cNvSpPr>
            <a:spLocks noGrp="1"/>
          </p:cNvSpPr>
          <p:nvPr>
            <p:ph idx="1"/>
          </p:nvPr>
        </p:nvSpPr>
        <p:spPr/>
        <p:txBody>
          <a:bodyPr>
            <a:normAutofit/>
          </a:bodyPr>
          <a:lstStyle/>
          <a:p>
            <a:pPr marL="457200" indent="-457200">
              <a:buFont typeface="+mj-lt"/>
              <a:buAutoNum type="arabicPeriod"/>
              <a:defRPr/>
            </a:pPr>
            <a:r>
              <a:rPr lang="en-US" sz="2400" dirty="0">
                <a:latin typeface="Arial" pitchFamily="42" charset="0"/>
                <a:ea typeface="Arial" pitchFamily="42" charset="0"/>
                <a:cs typeface="Arial" pitchFamily="42" charset="0"/>
              </a:rPr>
              <a:t>Identify and discuss eight characteristics of objectives and ten benefits of having </a:t>
            </a:r>
            <a:r>
              <a:rPr lang="en-US" sz="2400" dirty="0" smtClean="0">
                <a:latin typeface="Arial" pitchFamily="42" charset="0"/>
                <a:ea typeface="Arial" pitchFamily="42" charset="0"/>
                <a:cs typeface="Arial" pitchFamily="42" charset="0"/>
              </a:rPr>
              <a:t>clear objectives</a:t>
            </a:r>
            <a:r>
              <a:rPr lang="en-US" sz="2400" dirty="0">
                <a:latin typeface="Arial" pitchFamily="42" charset="0"/>
                <a:ea typeface="Arial" pitchFamily="42" charset="0"/>
                <a:cs typeface="Arial" pitchFamily="42" charset="0"/>
              </a:rPr>
              <a:t>.</a:t>
            </a:r>
          </a:p>
          <a:p>
            <a:pPr marL="457200" indent="-457200">
              <a:buFont typeface="+mj-lt"/>
              <a:buAutoNum type="arabicPeriod"/>
              <a:defRPr/>
            </a:pPr>
            <a:r>
              <a:rPr lang="en-US" sz="2400" dirty="0" smtClean="0">
                <a:latin typeface="Arial" pitchFamily="42" charset="0"/>
                <a:ea typeface="Arial" pitchFamily="42" charset="0"/>
                <a:cs typeface="Arial" pitchFamily="42" charset="0"/>
              </a:rPr>
              <a:t>Define </a:t>
            </a:r>
            <a:r>
              <a:rPr lang="en-US" sz="2400" dirty="0">
                <a:latin typeface="Arial" pitchFamily="42" charset="0"/>
                <a:ea typeface="Arial" pitchFamily="42" charset="0"/>
                <a:cs typeface="Arial" pitchFamily="42" charset="0"/>
              </a:rPr>
              <a:t>and give an example of eleven types of strategies.</a:t>
            </a:r>
          </a:p>
          <a:p>
            <a:pPr marL="457200" indent="-457200">
              <a:buFont typeface="+mj-lt"/>
              <a:buAutoNum type="arabicPeriod"/>
              <a:defRPr/>
            </a:pPr>
            <a:r>
              <a:rPr lang="en-US" sz="2400" dirty="0" smtClean="0">
                <a:latin typeface="Arial" pitchFamily="42" charset="0"/>
                <a:ea typeface="Arial" pitchFamily="42" charset="0"/>
                <a:cs typeface="Arial" pitchFamily="42" charset="0"/>
              </a:rPr>
              <a:t>Identify </a:t>
            </a:r>
            <a:r>
              <a:rPr lang="en-US" sz="2400" dirty="0">
                <a:latin typeface="Arial" pitchFamily="42" charset="0"/>
                <a:ea typeface="Arial" pitchFamily="42" charset="0"/>
                <a:cs typeface="Arial" pitchFamily="42" charset="0"/>
              </a:rPr>
              <a:t>and discuss the three types of “Integration Strategies.”</a:t>
            </a:r>
          </a:p>
          <a:p>
            <a:pPr marL="457200" indent="-457200">
              <a:buFont typeface="+mj-lt"/>
              <a:buAutoNum type="arabicPeriod"/>
              <a:defRPr/>
            </a:pPr>
            <a:r>
              <a:rPr lang="en-US" sz="2400" dirty="0" smtClean="0">
                <a:latin typeface="Arial" pitchFamily="42" charset="0"/>
                <a:ea typeface="Arial" pitchFamily="42" charset="0"/>
                <a:cs typeface="Arial" pitchFamily="42" charset="0"/>
              </a:rPr>
              <a:t>Give </a:t>
            </a:r>
            <a:r>
              <a:rPr lang="en-US" sz="2400" dirty="0">
                <a:latin typeface="Arial" pitchFamily="42" charset="0"/>
                <a:ea typeface="Arial" pitchFamily="42" charset="0"/>
                <a:cs typeface="Arial" pitchFamily="42" charset="0"/>
              </a:rPr>
              <a:t>specific guidelines when market penetration, market development, and </a:t>
            </a:r>
            <a:r>
              <a:rPr lang="en-US" sz="2400" dirty="0" smtClean="0">
                <a:latin typeface="Arial" pitchFamily="42" charset="0"/>
                <a:ea typeface="Arial" pitchFamily="42" charset="0"/>
                <a:cs typeface="Arial" pitchFamily="42" charset="0"/>
              </a:rPr>
              <a:t>product development </a:t>
            </a:r>
            <a:r>
              <a:rPr lang="en-US" sz="2400" dirty="0">
                <a:latin typeface="Arial" pitchFamily="42" charset="0"/>
                <a:ea typeface="Arial" pitchFamily="42" charset="0"/>
                <a:cs typeface="Arial" pitchFamily="42" charset="0"/>
              </a:rPr>
              <a:t>are especially effective strategies.</a:t>
            </a:r>
          </a:p>
          <a:p>
            <a:pPr marL="457200" indent="-457200">
              <a:buFont typeface="+mj-lt"/>
              <a:buAutoNum type="arabicPeriod"/>
              <a:defRPr/>
            </a:pPr>
            <a:r>
              <a:rPr lang="en-US" sz="2400" dirty="0" smtClean="0">
                <a:latin typeface="Arial" pitchFamily="42" charset="0"/>
                <a:ea typeface="Arial" pitchFamily="42" charset="0"/>
                <a:cs typeface="Arial" pitchFamily="42" charset="0"/>
              </a:rPr>
              <a:t>Explain </a:t>
            </a:r>
            <a:r>
              <a:rPr lang="en-US" sz="2400" dirty="0">
                <a:latin typeface="Arial" pitchFamily="42" charset="0"/>
                <a:ea typeface="Arial" pitchFamily="42" charset="0"/>
                <a:cs typeface="Arial" pitchFamily="42" charset="0"/>
              </a:rPr>
              <a:t>when diversification is an effective business strategy.</a:t>
            </a:r>
            <a:endParaRPr lang="en-US" sz="2400" dirty="0" smtClean="0">
              <a:solidFill>
                <a:schemeClr val="tx1"/>
              </a:solidFill>
              <a:latin typeface="Arial" pitchFamily="42" charset="0"/>
              <a:ea typeface="Arial" pitchFamily="42" charset="0"/>
              <a:cs typeface="Arial" pitchFamily="42"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a:defRPr/>
            </a:pPr>
            <a:r>
              <a:rPr lang="en-US" dirty="0" smtClean="0">
                <a:latin typeface="Arial" charset="0"/>
                <a:cs typeface="Arial" charset="0"/>
              </a:rPr>
              <a:t>Learning</a:t>
            </a:r>
            <a:r>
              <a:rPr lang="en-US" dirty="0" smtClean="0">
                <a:solidFill>
                  <a:schemeClr val="tx1"/>
                </a:solidFill>
                <a:latin typeface="Arial" charset="0"/>
                <a:ea typeface="+mj-ea"/>
                <a:cs typeface="Arial" charset="0"/>
              </a:rPr>
              <a:t> Objectives (cont.)</a:t>
            </a:r>
          </a:p>
        </p:txBody>
      </p:sp>
      <p:sp>
        <p:nvSpPr>
          <p:cNvPr id="22530" name="Content Placeholder 2"/>
          <p:cNvSpPr>
            <a:spLocks noGrp="1"/>
          </p:cNvSpPr>
          <p:nvPr>
            <p:ph idx="1"/>
          </p:nvPr>
        </p:nvSpPr>
        <p:spPr>
          <a:xfrm>
            <a:off x="304800" y="1219200"/>
            <a:ext cx="8686800" cy="4860925"/>
          </a:xfrm>
        </p:spPr>
        <p:txBody>
          <a:bodyPr>
            <a:normAutofit/>
          </a:bodyPr>
          <a:lstStyle/>
          <a:p>
            <a:pPr marL="0" indent="0">
              <a:spcBef>
                <a:spcPct val="0"/>
              </a:spcBef>
              <a:buClr>
                <a:srgbClr val="376092"/>
              </a:buClr>
              <a:buFont typeface="Franklin Gothic Book" pitchFamily="-84" charset="0"/>
              <a:buNone/>
            </a:pPr>
            <a:r>
              <a:rPr lang="en-US" altLang="en-US" sz="2400" b="1" dirty="0" smtClean="0">
                <a:solidFill>
                  <a:schemeClr val="tx1"/>
                </a:solidFill>
                <a:latin typeface="Arial" pitchFamily="34" charset="0"/>
                <a:cs typeface="Arial" pitchFamily="34" charset="0"/>
              </a:rPr>
              <a:t> </a:t>
            </a:r>
          </a:p>
          <a:p>
            <a:pPr marL="457200" indent="-457200">
              <a:buFont typeface="+mj-lt"/>
              <a:buAutoNum type="arabicPeriod" startAt="6"/>
            </a:pPr>
            <a:r>
              <a:rPr lang="en-US" sz="2400" dirty="0" smtClean="0"/>
              <a:t>List </a:t>
            </a:r>
            <a:r>
              <a:rPr lang="en-US" sz="2400" dirty="0"/>
              <a:t>guidelines for when retrenchment, divestiture, and liquidation are especially </a:t>
            </a:r>
            <a:r>
              <a:rPr lang="en-US" sz="2400" dirty="0" smtClean="0"/>
              <a:t>effective strategies</a:t>
            </a:r>
            <a:r>
              <a:rPr lang="en-US" sz="2400" dirty="0"/>
              <a:t>.</a:t>
            </a:r>
          </a:p>
          <a:p>
            <a:pPr marL="457200" indent="-457200">
              <a:buFont typeface="+mj-lt"/>
              <a:buAutoNum type="arabicPeriod" startAt="6"/>
            </a:pPr>
            <a:r>
              <a:rPr lang="en-US" sz="2400" dirty="0" smtClean="0"/>
              <a:t>Identify </a:t>
            </a:r>
            <a:r>
              <a:rPr lang="en-US" sz="2400" dirty="0"/>
              <a:t>and discuss Porter’s five generic strategies.</a:t>
            </a:r>
          </a:p>
          <a:p>
            <a:pPr marL="457200" indent="-457200">
              <a:buFont typeface="+mj-lt"/>
              <a:buAutoNum type="arabicPeriod" startAt="6"/>
            </a:pPr>
            <a:r>
              <a:rPr lang="en-US" sz="2400" dirty="0" smtClean="0"/>
              <a:t>Compare </a:t>
            </a:r>
            <a:r>
              <a:rPr lang="en-US" sz="2400" dirty="0"/>
              <a:t>(a) cooperation among competitors, (b) joint venture and partnering, </a:t>
            </a:r>
            <a:r>
              <a:rPr lang="en-US" sz="2400" dirty="0" smtClean="0"/>
              <a:t>and (c</a:t>
            </a:r>
            <a:r>
              <a:rPr lang="en-US" sz="2400" dirty="0"/>
              <a:t>) merger/acquisition as key means for achieving strategies.</a:t>
            </a:r>
          </a:p>
          <a:p>
            <a:pPr marL="457200" indent="-457200">
              <a:buFont typeface="+mj-lt"/>
              <a:buAutoNum type="arabicPeriod" startAt="6"/>
            </a:pPr>
            <a:r>
              <a:rPr lang="en-US" sz="2400" dirty="0" smtClean="0"/>
              <a:t>Discuss </a:t>
            </a:r>
            <a:r>
              <a:rPr lang="en-US" sz="2400" dirty="0"/>
              <a:t>tactics to facilitate strategies, such as (a) being a first mover, (b) </a:t>
            </a:r>
            <a:r>
              <a:rPr lang="en-US" sz="2400" dirty="0" smtClean="0"/>
              <a:t>outsourcing, and </a:t>
            </a:r>
            <a:r>
              <a:rPr lang="en-US" sz="2400" dirty="0"/>
              <a:t>(c) reshoring.</a:t>
            </a:r>
          </a:p>
          <a:p>
            <a:pPr marL="457200" indent="-457200">
              <a:buFont typeface="+mj-lt"/>
              <a:buAutoNum type="arabicPeriod" startAt="6"/>
            </a:pPr>
            <a:r>
              <a:rPr lang="en-US" sz="2400" dirty="0" smtClean="0"/>
              <a:t>Explain </a:t>
            </a:r>
            <a:r>
              <a:rPr lang="en-US" sz="2400" dirty="0"/>
              <a:t>how strategic planning differs in for-profit, not-for-profit, and small firms.</a:t>
            </a:r>
            <a:endParaRPr lang="en-US" altLang="en-US" sz="2400"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Long-Term Objectives</a:t>
            </a:r>
            <a:endParaRPr lang="en-US" dirty="0"/>
          </a:p>
        </p:txBody>
      </p:sp>
      <p:sp>
        <p:nvSpPr>
          <p:cNvPr id="3" name="Content Placeholder 2"/>
          <p:cNvSpPr>
            <a:spLocks noGrp="1"/>
          </p:cNvSpPr>
          <p:nvPr>
            <p:ph idx="1"/>
          </p:nvPr>
        </p:nvSpPr>
        <p:spPr/>
        <p:txBody>
          <a:bodyPr>
            <a:normAutofit/>
          </a:bodyPr>
          <a:lstStyle/>
          <a:p>
            <a:pPr marL="571500" indent="-571500"/>
            <a:r>
              <a:rPr lang="en-US" sz="4400" dirty="0" smtClean="0"/>
              <a:t>The results expected from  pursuing certain strategies</a:t>
            </a:r>
          </a:p>
          <a:p>
            <a:pPr marL="571500" indent="-571500"/>
            <a:r>
              <a:rPr lang="en-US" sz="4400" dirty="0" smtClean="0"/>
              <a:t>2-to-5 year timeframe</a:t>
            </a:r>
            <a:endParaRPr lang="en-US" sz="4400" dirty="0"/>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5-</a:t>
            </a:r>
            <a:fld id="{4EB8C944-61D8-4D3E-91BF-0B8E112AB456}" type="slidenum">
              <a:rPr lang="en-US" altLang="en-US" smtClean="0"/>
              <a:pPr/>
              <a:t>4</a:t>
            </a:fld>
            <a:endParaRPr lang="en-US" altLang="en-US" dirty="0"/>
          </a:p>
        </p:txBody>
      </p:sp>
    </p:spTree>
    <p:extLst>
      <p:ext uri="{BB962C8B-B14F-4D97-AF65-F5344CB8AC3E}">
        <p14:creationId xmlns:p14="http://schemas.microsoft.com/office/powerpoint/2010/main" val="77327237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Varying Performance Measures by Organizational Level</a:t>
            </a:r>
          </a:p>
        </p:txBody>
      </p:sp>
      <p:pic>
        <p:nvPicPr>
          <p:cNvPr id="2560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2319338"/>
            <a:ext cx="8839200" cy="277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The Desired Characteristics</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of Objectives</a:t>
            </a:r>
          </a:p>
        </p:txBody>
      </p:sp>
      <p:pic>
        <p:nvPicPr>
          <p:cNvPr id="2662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1820863"/>
            <a:ext cx="5764213" cy="398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The Nature of Long-Term Objectives</a:t>
            </a:r>
          </a:p>
        </p:txBody>
      </p:sp>
      <p:sp>
        <p:nvSpPr>
          <p:cNvPr id="24578" name="Content Placeholder 2"/>
          <p:cNvSpPr>
            <a:spLocks noGrp="1"/>
          </p:cNvSpPr>
          <p:nvPr>
            <p:ph idx="1"/>
          </p:nvPr>
        </p:nvSpPr>
        <p:spPr/>
        <p:txBody>
          <a:bodyPr>
            <a:normAutofit fontScale="92500" lnSpcReduction="10000"/>
          </a:bodyPr>
          <a:lstStyle/>
          <a:p>
            <a:pPr marL="342900" indent="-342900"/>
            <a:r>
              <a:rPr lang="en-US" altLang="en-US" b="1" dirty="0" smtClean="0">
                <a:solidFill>
                  <a:schemeClr val="tx1"/>
                </a:solidFill>
                <a:latin typeface="Arial" pitchFamily="34" charset="0"/>
                <a:cs typeface="Arial" pitchFamily="34" charset="0"/>
              </a:rPr>
              <a:t>Objectives</a:t>
            </a:r>
          </a:p>
          <a:p>
            <a:pPr marL="742950" lvl="1" indent="-285750"/>
            <a:r>
              <a:rPr lang="en-US" altLang="en-US" dirty="0" smtClean="0">
                <a:solidFill>
                  <a:schemeClr val="tx1"/>
                </a:solidFill>
                <a:latin typeface="Arial" pitchFamily="34" charset="0"/>
                <a:cs typeface="Arial" pitchFamily="34" charset="0"/>
              </a:rPr>
              <a:t>provide direction</a:t>
            </a:r>
          </a:p>
          <a:p>
            <a:pPr marL="742950" lvl="1" indent="-285750"/>
            <a:r>
              <a:rPr lang="en-US" altLang="en-US" dirty="0" smtClean="0">
                <a:solidFill>
                  <a:schemeClr val="tx1"/>
                </a:solidFill>
                <a:latin typeface="Arial" pitchFamily="34" charset="0"/>
                <a:cs typeface="Arial" pitchFamily="34" charset="0"/>
              </a:rPr>
              <a:t>allow synergy</a:t>
            </a:r>
          </a:p>
          <a:p>
            <a:pPr marL="742950" lvl="1" indent="-285750"/>
            <a:r>
              <a:rPr lang="en-US" altLang="en-US" dirty="0" smtClean="0">
                <a:solidFill>
                  <a:schemeClr val="tx1"/>
                </a:solidFill>
                <a:latin typeface="Arial" pitchFamily="34" charset="0"/>
                <a:cs typeface="Arial" pitchFamily="34" charset="0"/>
              </a:rPr>
              <a:t>assist in evaluation</a:t>
            </a:r>
          </a:p>
          <a:p>
            <a:pPr marL="742950" lvl="1" indent="-285750"/>
            <a:r>
              <a:rPr lang="en-US" altLang="en-US" dirty="0" smtClean="0">
                <a:solidFill>
                  <a:schemeClr val="tx1"/>
                </a:solidFill>
                <a:latin typeface="Arial" pitchFamily="34" charset="0"/>
                <a:cs typeface="Arial" pitchFamily="34" charset="0"/>
              </a:rPr>
              <a:t>establish priorities</a:t>
            </a:r>
          </a:p>
          <a:p>
            <a:pPr marL="742950" lvl="1" indent="-285750"/>
            <a:r>
              <a:rPr lang="en-US" altLang="en-US" dirty="0" smtClean="0">
                <a:solidFill>
                  <a:schemeClr val="tx1"/>
                </a:solidFill>
                <a:latin typeface="Arial" pitchFamily="34" charset="0"/>
                <a:cs typeface="Arial" pitchFamily="34" charset="0"/>
              </a:rPr>
              <a:t>reduce uncertainty</a:t>
            </a:r>
          </a:p>
          <a:p>
            <a:pPr marL="742950" lvl="1" indent="-285750"/>
            <a:r>
              <a:rPr lang="en-US" altLang="en-US" dirty="0" smtClean="0">
                <a:solidFill>
                  <a:schemeClr val="tx1"/>
                </a:solidFill>
                <a:latin typeface="Arial" pitchFamily="34" charset="0"/>
                <a:cs typeface="Arial" pitchFamily="34" charset="0"/>
              </a:rPr>
              <a:t>minimize conflicts</a:t>
            </a:r>
          </a:p>
          <a:p>
            <a:pPr marL="742950" lvl="1" indent="-285750"/>
            <a:r>
              <a:rPr lang="en-US" altLang="en-US" dirty="0"/>
              <a:t>s</a:t>
            </a:r>
            <a:r>
              <a:rPr lang="en-US" altLang="en-US" dirty="0" smtClean="0"/>
              <a:t>timulate exertion</a:t>
            </a:r>
            <a:endParaRPr lang="en-US" altLang="en-US" dirty="0" smtClean="0">
              <a:solidFill>
                <a:schemeClr val="tx1"/>
              </a:solidFill>
              <a:latin typeface="Arial" pitchFamily="34" charset="0"/>
              <a:cs typeface="Arial" pitchFamily="34" charset="0"/>
            </a:endParaRPr>
          </a:p>
          <a:p>
            <a:pPr marL="742950" lvl="1" indent="-285750"/>
            <a:r>
              <a:rPr lang="en-US" altLang="en-US" dirty="0" smtClean="0">
                <a:solidFill>
                  <a:schemeClr val="tx1"/>
                </a:solidFill>
                <a:latin typeface="Arial" pitchFamily="34" charset="0"/>
                <a:cs typeface="Arial" pitchFamily="34" charset="0"/>
              </a:rPr>
              <a:t>aid in both the allocation of resources and the design of jobs</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Financial versus Strategic Objectives</a:t>
            </a:r>
            <a:endParaRPr lang="en-US" dirty="0"/>
          </a:p>
        </p:txBody>
      </p:sp>
      <p:sp>
        <p:nvSpPr>
          <p:cNvPr id="3" name="Content Placeholder 2"/>
          <p:cNvSpPr>
            <a:spLocks noGrp="1"/>
          </p:cNvSpPr>
          <p:nvPr>
            <p:ph idx="1"/>
          </p:nvPr>
        </p:nvSpPr>
        <p:spPr/>
        <p:txBody>
          <a:bodyPr>
            <a:normAutofit fontScale="85000" lnSpcReduction="20000"/>
          </a:bodyPr>
          <a:lstStyle/>
          <a:p>
            <a:r>
              <a:rPr lang="en-US" b="1" dirty="0"/>
              <a:t>Financial objectives </a:t>
            </a:r>
            <a:r>
              <a:rPr lang="en-US" dirty="0"/>
              <a:t>include </a:t>
            </a:r>
            <a:r>
              <a:rPr lang="en-US" dirty="0" smtClean="0"/>
              <a:t>growth </a:t>
            </a:r>
            <a:r>
              <a:rPr lang="en-US" dirty="0"/>
              <a:t>in revenues, growth in </a:t>
            </a:r>
            <a:r>
              <a:rPr lang="en-US" dirty="0" smtClean="0"/>
              <a:t>earnings, higher </a:t>
            </a:r>
            <a:r>
              <a:rPr lang="en-US" dirty="0"/>
              <a:t>dividends, larger profit margins, greater return on investment, higher earnings per </a:t>
            </a:r>
            <a:r>
              <a:rPr lang="en-US" dirty="0" smtClean="0"/>
              <a:t>share, a </a:t>
            </a:r>
            <a:r>
              <a:rPr lang="en-US" dirty="0"/>
              <a:t>rising stock price, improved cash flow, and so </a:t>
            </a:r>
            <a:r>
              <a:rPr lang="en-US" dirty="0" smtClean="0"/>
              <a:t>on.</a:t>
            </a:r>
          </a:p>
          <a:p>
            <a:r>
              <a:rPr lang="en-US" b="1" dirty="0"/>
              <a:t>S</a:t>
            </a:r>
            <a:r>
              <a:rPr lang="en-US" b="1" dirty="0" smtClean="0"/>
              <a:t>trategic </a:t>
            </a:r>
            <a:r>
              <a:rPr lang="en-US" b="1" dirty="0"/>
              <a:t>objectives </a:t>
            </a:r>
            <a:r>
              <a:rPr lang="en-US" dirty="0"/>
              <a:t>include </a:t>
            </a:r>
            <a:r>
              <a:rPr lang="en-US" dirty="0" smtClean="0"/>
              <a:t>a larger </a:t>
            </a:r>
            <a:r>
              <a:rPr lang="en-US" dirty="0"/>
              <a:t>market share, quicker on-time delivery than rivals, shorter </a:t>
            </a:r>
            <a:r>
              <a:rPr lang="en-US" dirty="0" smtClean="0"/>
              <a:t>design-to-market times </a:t>
            </a:r>
            <a:r>
              <a:rPr lang="en-US" dirty="0"/>
              <a:t>than rivals, lower costs than rivals, higher product quality than rivals, wider </a:t>
            </a:r>
            <a:r>
              <a:rPr lang="en-US" dirty="0" smtClean="0"/>
              <a:t>geographic coverage </a:t>
            </a:r>
            <a:r>
              <a:rPr lang="en-US" dirty="0"/>
              <a:t>than rivals, achieving technological leadership, consistently getting new or </a:t>
            </a:r>
            <a:r>
              <a:rPr lang="en-US" dirty="0" smtClean="0"/>
              <a:t>improved products </a:t>
            </a:r>
            <a:r>
              <a:rPr lang="en-US" dirty="0"/>
              <a:t>to market ahead of rivals, and so </a:t>
            </a:r>
            <a:r>
              <a:rPr lang="en-US" dirty="0" smtClean="0"/>
              <a:t>on.</a:t>
            </a:r>
            <a:endParaRPr lang="en-US" dirty="0"/>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5-</a:t>
            </a:r>
            <a:fld id="{4EB8C944-61D8-4D3E-91BF-0B8E112AB456}" type="slidenum">
              <a:rPr lang="en-US" altLang="en-US" smtClean="0"/>
              <a:pPr/>
              <a:t>8</a:t>
            </a:fld>
            <a:endParaRPr lang="en-US" altLang="en-US" dirty="0"/>
          </a:p>
        </p:txBody>
      </p:sp>
    </p:spTree>
    <p:extLst>
      <p:ext uri="{BB962C8B-B14F-4D97-AF65-F5344CB8AC3E}">
        <p14:creationId xmlns:p14="http://schemas.microsoft.com/office/powerpoint/2010/main" val="33030469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Not Managing by Objectives</a:t>
            </a:r>
          </a:p>
        </p:txBody>
      </p:sp>
      <p:graphicFrame>
        <p:nvGraphicFramePr>
          <p:cNvPr id="8" name="Content Placeholder 7"/>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10</a:t>
            </a:fld>
            <a:endParaRPr lang="en-US" altLang="en-US" dirty="0"/>
          </a:p>
        </p:txBody>
      </p:sp>
      <p:sp>
        <p:nvSpPr>
          <p:cNvPr id="5" name="Title 4"/>
          <p:cNvSpPr>
            <a:spLocks noGrp="1"/>
          </p:cNvSpPr>
          <p:nvPr>
            <p:ph type="title"/>
          </p:nvPr>
        </p:nvSpPr>
        <p:spPr/>
        <p:txBody>
          <a:bodyPr>
            <a:normAutofit fontScale="90000"/>
          </a:bodyPr>
          <a:lstStyle/>
          <a:p>
            <a:r>
              <a:rPr lang="en-US" dirty="0">
                <a:latin typeface="Arial" charset="0"/>
                <a:cs typeface="Arial" charset="0"/>
              </a:rPr>
              <a:t>A Comprehensive Strategic-Management Model</a:t>
            </a:r>
            <a:endParaRPr lang="en-US" dirty="0">
              <a:solidFill>
                <a:schemeClr val="tx1"/>
              </a:solidFill>
            </a:endParaRP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031" t="2865"/>
          <a:stretch/>
        </p:blipFill>
        <p:spPr bwMode="auto">
          <a:xfrm>
            <a:off x="228600" y="1524000"/>
            <a:ext cx="8458199" cy="48767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Types of Strategies</a:t>
            </a:r>
          </a:p>
        </p:txBody>
      </p:sp>
      <p:sp>
        <p:nvSpPr>
          <p:cNvPr id="22531" name="Content Placeholder 2"/>
          <p:cNvSpPr>
            <a:spLocks noGrp="1"/>
          </p:cNvSpPr>
          <p:nvPr>
            <p:ph idx="1"/>
          </p:nvPr>
        </p:nvSpPr>
        <p:spPr/>
        <p:txBody>
          <a:bodyPr/>
          <a:lstStyle/>
          <a:p>
            <a:pPr>
              <a:defRPr/>
            </a:pPr>
            <a:r>
              <a:rPr lang="en-US" sz="3000" dirty="0" smtClean="0">
                <a:solidFill>
                  <a:schemeClr val="tx1"/>
                </a:solidFill>
                <a:latin typeface="Arial" charset="0"/>
                <a:ea typeface="+mn-ea"/>
                <a:cs typeface="Arial" charset="0"/>
              </a:rPr>
              <a:t>Most organizations simultaneously pursue a combination of two or more strategies, but a </a:t>
            </a:r>
            <a:r>
              <a:rPr lang="en-US" sz="3000" i="1" dirty="0" smtClean="0">
                <a:solidFill>
                  <a:schemeClr val="tx1"/>
                </a:solidFill>
                <a:latin typeface="Arial" charset="0"/>
                <a:ea typeface="+mn-ea"/>
                <a:cs typeface="Arial" charset="0"/>
              </a:rPr>
              <a:t>combination strategy </a:t>
            </a:r>
            <a:r>
              <a:rPr lang="en-US" sz="3000" dirty="0" smtClean="0">
                <a:solidFill>
                  <a:schemeClr val="tx1"/>
                </a:solidFill>
                <a:latin typeface="Arial" charset="0"/>
                <a:ea typeface="+mn-ea"/>
                <a:cs typeface="Arial" charset="0"/>
              </a:rPr>
              <a:t>can be exceptionally risky if carried too far. </a:t>
            </a:r>
          </a:p>
          <a:p>
            <a:pPr>
              <a:defRPr/>
            </a:pPr>
            <a:r>
              <a:rPr lang="en-US" sz="3000" dirty="0" smtClean="0">
                <a:solidFill>
                  <a:schemeClr val="tx1"/>
                </a:solidFill>
                <a:latin typeface="Arial" charset="0"/>
                <a:ea typeface="+mn-ea"/>
                <a:cs typeface="Arial" charset="0"/>
              </a:rPr>
              <a:t>No organization can afford to pursue all the strategies that might benefit the firm. </a:t>
            </a:r>
          </a:p>
          <a:p>
            <a:pPr>
              <a:defRPr/>
            </a:pPr>
            <a:r>
              <a:rPr lang="en-US" sz="3000" dirty="0" smtClean="0">
                <a:solidFill>
                  <a:schemeClr val="tx1"/>
                </a:solidFill>
                <a:latin typeface="Arial" charset="0"/>
                <a:ea typeface="+mn-ea"/>
                <a:cs typeface="Arial" charset="0"/>
              </a:rPr>
              <a:t>Difficult decisions must be made and priorities must be established.</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11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Alternative Strategies Defined and Exemplified</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12</a:t>
            </a:fld>
            <a:endParaRPr lang="en-US" altLang="en-US" dirty="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40965"/>
          <a:stretch/>
        </p:blipFill>
        <p:spPr bwMode="auto">
          <a:xfrm>
            <a:off x="152400" y="1533524"/>
            <a:ext cx="8915400" cy="4714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Alternative Strategies Defined and Exemplified</a:t>
            </a:r>
          </a:p>
        </p:txBody>
      </p:sp>
      <p:pic>
        <p:nvPicPr>
          <p:cNvPr id="31748" name="Picture 8"/>
          <p:cNvPicPr>
            <a:picLocks noChangeAspect="1" noChangeArrowheads="1"/>
          </p:cNvPicPr>
          <p:nvPr/>
        </p:nvPicPr>
        <p:blipFill>
          <a:blip r:embed="rId3">
            <a:extLst>
              <a:ext uri="{28A0092B-C50C-407E-A947-70E740481C1C}">
                <a14:useLocalDpi xmlns:a14="http://schemas.microsoft.com/office/drawing/2010/main" val="0"/>
              </a:ext>
            </a:extLst>
          </a:blip>
          <a:srcRect l="-1654" r="4703"/>
          <a:stretch>
            <a:fillRect/>
          </a:stretch>
        </p:blipFill>
        <p:spPr bwMode="auto">
          <a:xfrm>
            <a:off x="6350" y="1828800"/>
            <a:ext cx="898525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13</a:t>
            </a:fld>
            <a:endParaRPr lang="en-US" altLang="en-US" dirty="0"/>
          </a:p>
        </p:txBody>
      </p:sp>
      <p:pic>
        <p:nvPicPr>
          <p:cNvPr id="8"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t="59556"/>
          <a:stretch/>
        </p:blipFill>
        <p:spPr bwMode="auto">
          <a:xfrm>
            <a:off x="152400" y="2819401"/>
            <a:ext cx="89154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Levels of Strategies with Persons Most Responsible</a:t>
            </a:r>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14</a:t>
            </a:fld>
            <a:endParaRPr lang="en-US" altLang="en-US" dirty="0"/>
          </a:p>
        </p:txBody>
      </p:sp>
      <p:pic>
        <p:nvPicPr>
          <p:cNvPr id="2" name="Picture 1" descr="fig05_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76400"/>
            <a:ext cx="9144000" cy="44958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Integration Strategies</a:t>
            </a:r>
          </a:p>
        </p:txBody>
      </p:sp>
      <p:sp>
        <p:nvSpPr>
          <p:cNvPr id="34818" name="Content Placeholder 2"/>
          <p:cNvSpPr>
            <a:spLocks noGrp="1"/>
          </p:cNvSpPr>
          <p:nvPr>
            <p:ph idx="1"/>
          </p:nvPr>
        </p:nvSpPr>
        <p:spPr/>
        <p:txBody>
          <a:bodyPr/>
          <a:lstStyle/>
          <a:p>
            <a:pPr marL="342900" indent="-342900"/>
            <a:r>
              <a:rPr lang="en-US" altLang="en-US" sz="3000" b="1" dirty="0" smtClean="0">
                <a:solidFill>
                  <a:schemeClr val="tx1"/>
                </a:solidFill>
                <a:latin typeface="Arial" pitchFamily="34" charset="0"/>
                <a:cs typeface="Arial" pitchFamily="34" charset="0"/>
              </a:rPr>
              <a:t>Forward Integration </a:t>
            </a:r>
          </a:p>
          <a:p>
            <a:pPr marL="742950" lvl="1" indent="-285750"/>
            <a:r>
              <a:rPr lang="en-US" altLang="en-US" sz="2700" dirty="0" smtClean="0">
                <a:solidFill>
                  <a:schemeClr val="tx1"/>
                </a:solidFill>
                <a:latin typeface="Arial" pitchFamily="34" charset="0"/>
                <a:cs typeface="Arial" pitchFamily="34" charset="0"/>
              </a:rPr>
              <a:t>involves gaining ownership or increased control over distributors or retailers</a:t>
            </a:r>
          </a:p>
          <a:p>
            <a:pPr marL="342900" indent="-342900"/>
            <a:r>
              <a:rPr lang="en-US" altLang="en-US" sz="3000" b="1" dirty="0" smtClean="0">
                <a:solidFill>
                  <a:schemeClr val="tx1"/>
                </a:solidFill>
                <a:latin typeface="Arial" pitchFamily="34" charset="0"/>
                <a:cs typeface="Arial" pitchFamily="34" charset="0"/>
              </a:rPr>
              <a:t>Backward Integration</a:t>
            </a:r>
          </a:p>
          <a:p>
            <a:pPr marL="742950" lvl="1" indent="-285750"/>
            <a:r>
              <a:rPr lang="en-US" altLang="en-US" sz="2700" dirty="0" smtClean="0">
                <a:solidFill>
                  <a:schemeClr val="tx1"/>
                </a:solidFill>
                <a:latin typeface="Arial" pitchFamily="34" charset="0"/>
                <a:cs typeface="Arial" pitchFamily="34" charset="0"/>
              </a:rPr>
              <a:t>strategy of seeking ownership or increased control of a firm</a:t>
            </a:r>
            <a:r>
              <a:rPr lang="en-US" altLang="ja-JP" sz="2700" dirty="0" smtClean="0">
                <a:solidFill>
                  <a:schemeClr val="tx1"/>
                </a:solidFill>
                <a:latin typeface="Arial" pitchFamily="34" charset="0"/>
                <a:cs typeface="Arial" pitchFamily="34" charset="0"/>
              </a:rPr>
              <a:t>'s suppliers</a:t>
            </a:r>
          </a:p>
          <a:p>
            <a:pPr marL="342900" indent="-342900"/>
            <a:r>
              <a:rPr lang="en-US" altLang="en-US" sz="3000" b="1" dirty="0" smtClean="0">
                <a:solidFill>
                  <a:schemeClr val="tx1"/>
                </a:solidFill>
                <a:latin typeface="Arial" pitchFamily="34" charset="0"/>
                <a:cs typeface="Arial" pitchFamily="34" charset="0"/>
              </a:rPr>
              <a:t>Horizontal Integration </a:t>
            </a:r>
          </a:p>
          <a:p>
            <a:pPr marL="742950" lvl="1" indent="-285750"/>
            <a:r>
              <a:rPr lang="en-US" altLang="en-US" sz="2700" dirty="0" smtClean="0">
                <a:solidFill>
                  <a:schemeClr val="tx1"/>
                </a:solidFill>
                <a:latin typeface="Arial" pitchFamily="34" charset="0"/>
                <a:cs typeface="Arial" pitchFamily="34" charset="0"/>
              </a:rPr>
              <a:t>a strategy of seeking ownership of or increased control over a firm</a:t>
            </a:r>
            <a:r>
              <a:rPr lang="en-US" altLang="ja-JP" sz="2700" dirty="0" smtClean="0">
                <a:solidFill>
                  <a:schemeClr val="tx1"/>
                </a:solidFill>
                <a:latin typeface="Arial" pitchFamily="34" charset="0"/>
                <a:cs typeface="Arial" pitchFamily="34" charset="0"/>
              </a:rPr>
              <a:t>'s competitors</a:t>
            </a:r>
            <a:endParaRPr lang="en-US" altLang="en-US" sz="2700"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15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a:bodyPr>
          <a:lstStyle/>
          <a:p>
            <a:pPr>
              <a:defRPr/>
            </a:pPr>
            <a:r>
              <a:rPr lang="en-US" dirty="0" smtClean="0">
                <a:solidFill>
                  <a:schemeClr val="tx1"/>
                </a:solidFill>
                <a:latin typeface="Arial" charset="0"/>
                <a:ea typeface="+mj-ea"/>
                <a:cs typeface="Arial" charset="0"/>
              </a:rPr>
              <a:t>Forward Integration Guidelines</a:t>
            </a:r>
          </a:p>
        </p:txBody>
      </p:sp>
      <p:sp>
        <p:nvSpPr>
          <p:cNvPr id="35842" name="Content Placeholder 2"/>
          <p:cNvSpPr>
            <a:spLocks noGrp="1"/>
          </p:cNvSpPr>
          <p:nvPr>
            <p:ph idx="1"/>
          </p:nvPr>
        </p:nvSpPr>
        <p:spPr>
          <a:xfrm>
            <a:off x="304800" y="1828800"/>
            <a:ext cx="8686800" cy="4419600"/>
          </a:xfrm>
        </p:spPr>
        <p:txBody>
          <a:bodyPr>
            <a:normAutofit fontScale="92500" lnSpcReduction="20000"/>
          </a:bodyPr>
          <a:lstStyle/>
          <a:p>
            <a:pPr marL="342900" indent="-342900"/>
            <a:r>
              <a:rPr lang="en-US" altLang="en-US" sz="2800" dirty="0" smtClean="0">
                <a:solidFill>
                  <a:schemeClr val="tx1"/>
                </a:solidFill>
                <a:latin typeface="Arial" pitchFamily="34" charset="0"/>
                <a:cs typeface="Arial" pitchFamily="34" charset="0"/>
              </a:rPr>
              <a:t>When an organization</a:t>
            </a:r>
            <a:r>
              <a:rPr lang="en-US" altLang="ja-JP" sz="2800" dirty="0" smtClean="0">
                <a:solidFill>
                  <a:schemeClr val="tx1"/>
                </a:solidFill>
                <a:latin typeface="Arial" pitchFamily="34" charset="0"/>
                <a:cs typeface="Arial" pitchFamily="34" charset="0"/>
              </a:rPr>
              <a:t>'s present distributors are especially expensive</a:t>
            </a:r>
          </a:p>
          <a:p>
            <a:pPr marL="342900" indent="-342900"/>
            <a:r>
              <a:rPr lang="en-US" altLang="en-US" sz="2800" dirty="0" smtClean="0">
                <a:solidFill>
                  <a:schemeClr val="tx1"/>
                </a:solidFill>
                <a:latin typeface="Arial" pitchFamily="34" charset="0"/>
                <a:cs typeface="Arial" pitchFamily="34" charset="0"/>
              </a:rPr>
              <a:t>When the availability of quality distributors is so limited as to offer a competitive advantage</a:t>
            </a:r>
          </a:p>
          <a:p>
            <a:pPr marL="342900" indent="-342900"/>
            <a:r>
              <a:rPr lang="en-US" altLang="en-US" sz="2800" dirty="0" smtClean="0">
                <a:solidFill>
                  <a:schemeClr val="tx1"/>
                </a:solidFill>
                <a:latin typeface="Arial" pitchFamily="34" charset="0"/>
                <a:cs typeface="Arial" pitchFamily="34" charset="0"/>
              </a:rPr>
              <a:t>When an organization competes in an industry that is growing</a:t>
            </a:r>
          </a:p>
          <a:p>
            <a:pPr marL="342900" indent="-342900"/>
            <a:r>
              <a:rPr lang="en-US" altLang="en-US" sz="2800" dirty="0" smtClean="0"/>
              <a:t>When an organization has both capital and human resources to manage distributing their own products</a:t>
            </a:r>
            <a:endParaRPr lang="en-US" altLang="en-US" sz="2800" dirty="0" smtClean="0">
              <a:solidFill>
                <a:schemeClr val="tx1"/>
              </a:solidFill>
              <a:latin typeface="Arial" pitchFamily="34" charset="0"/>
              <a:cs typeface="Arial" pitchFamily="34" charset="0"/>
            </a:endParaRPr>
          </a:p>
          <a:p>
            <a:pPr marL="342900" indent="-342900"/>
            <a:r>
              <a:rPr lang="en-US" altLang="en-US" sz="2800" dirty="0" smtClean="0">
                <a:solidFill>
                  <a:schemeClr val="tx1"/>
                </a:solidFill>
                <a:latin typeface="Arial" pitchFamily="34" charset="0"/>
                <a:cs typeface="Arial" pitchFamily="34" charset="0"/>
              </a:rPr>
              <a:t>When the advantages of stable production are particularly high</a:t>
            </a:r>
          </a:p>
          <a:p>
            <a:pPr marL="342900" indent="-342900"/>
            <a:r>
              <a:rPr lang="en-US" altLang="en-US" sz="2800" dirty="0" smtClean="0">
                <a:solidFill>
                  <a:schemeClr val="tx1"/>
                </a:solidFill>
                <a:latin typeface="Arial" pitchFamily="34" charset="0"/>
                <a:cs typeface="Arial" pitchFamily="34" charset="0"/>
              </a:rPr>
              <a:t>When present distributors or retailers have high profit margins</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16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normAutofit/>
          </a:bodyPr>
          <a:lstStyle/>
          <a:p>
            <a:pPr>
              <a:defRPr/>
            </a:pPr>
            <a:r>
              <a:rPr lang="en-US" dirty="0" smtClean="0">
                <a:solidFill>
                  <a:schemeClr val="tx1"/>
                </a:solidFill>
                <a:latin typeface="Arial" charset="0"/>
                <a:ea typeface="+mj-ea"/>
                <a:cs typeface="Arial" charset="0"/>
              </a:rPr>
              <a:t>Backward Integration Guidelines</a:t>
            </a:r>
          </a:p>
        </p:txBody>
      </p:sp>
      <p:sp>
        <p:nvSpPr>
          <p:cNvPr id="37890" name="Content Placeholder 2"/>
          <p:cNvSpPr>
            <a:spLocks noGrp="1"/>
          </p:cNvSpPr>
          <p:nvPr>
            <p:ph idx="1"/>
          </p:nvPr>
        </p:nvSpPr>
        <p:spPr>
          <a:xfrm>
            <a:off x="304800" y="1676400"/>
            <a:ext cx="8686800" cy="4648200"/>
          </a:xfrm>
        </p:spPr>
        <p:txBody>
          <a:bodyPr>
            <a:normAutofit fontScale="92500" lnSpcReduction="20000"/>
          </a:bodyPr>
          <a:lstStyle/>
          <a:p>
            <a:pPr marL="342900" indent="-342900"/>
            <a:r>
              <a:rPr lang="en-US" altLang="en-US" sz="2800" dirty="0" smtClean="0">
                <a:solidFill>
                  <a:schemeClr val="tx1"/>
                </a:solidFill>
                <a:latin typeface="Arial" pitchFamily="34" charset="0"/>
                <a:cs typeface="Arial" pitchFamily="34" charset="0"/>
              </a:rPr>
              <a:t>When an organization</a:t>
            </a:r>
            <a:r>
              <a:rPr lang="en-US" altLang="ja-JP" sz="2800" dirty="0" smtClean="0">
                <a:solidFill>
                  <a:schemeClr val="tx1"/>
                </a:solidFill>
                <a:latin typeface="Arial" pitchFamily="34" charset="0"/>
                <a:cs typeface="Arial" pitchFamily="34" charset="0"/>
              </a:rPr>
              <a:t>'s present suppliers are especially expensive or unreliable</a:t>
            </a:r>
          </a:p>
          <a:p>
            <a:pPr marL="342900" indent="-342900"/>
            <a:r>
              <a:rPr lang="en-US" altLang="en-US" sz="2800" dirty="0" smtClean="0">
                <a:solidFill>
                  <a:schemeClr val="tx1"/>
                </a:solidFill>
                <a:latin typeface="Arial" pitchFamily="34" charset="0"/>
                <a:cs typeface="Arial" pitchFamily="34" charset="0"/>
              </a:rPr>
              <a:t>When the number of suppliers is small and the number of competitors is large</a:t>
            </a:r>
          </a:p>
          <a:p>
            <a:pPr marL="342900" indent="-342900"/>
            <a:r>
              <a:rPr lang="en-US" altLang="en-US" sz="2800" dirty="0" smtClean="0"/>
              <a:t>When the organization competes in a growing industry</a:t>
            </a:r>
          </a:p>
          <a:p>
            <a:pPr marL="342900" indent="-342900"/>
            <a:r>
              <a:rPr lang="en-US" altLang="en-US" sz="2800" dirty="0" smtClean="0">
                <a:solidFill>
                  <a:schemeClr val="tx1"/>
                </a:solidFill>
                <a:latin typeface="Arial" pitchFamily="34" charset="0"/>
                <a:cs typeface="Arial" pitchFamily="34" charset="0"/>
              </a:rPr>
              <a:t>When an organization has both capital and human resources</a:t>
            </a:r>
          </a:p>
          <a:p>
            <a:pPr marL="342900" indent="-342900"/>
            <a:r>
              <a:rPr lang="en-US" altLang="en-US" sz="2800" dirty="0" smtClean="0">
                <a:solidFill>
                  <a:schemeClr val="tx1"/>
                </a:solidFill>
                <a:latin typeface="Arial" pitchFamily="34" charset="0"/>
                <a:cs typeface="Arial" pitchFamily="34" charset="0"/>
              </a:rPr>
              <a:t>When the advantages of stable prices are particularly important</a:t>
            </a:r>
          </a:p>
          <a:p>
            <a:pPr marL="342900" indent="-342900"/>
            <a:r>
              <a:rPr lang="en-US" altLang="en-US" sz="2800" dirty="0" smtClean="0"/>
              <a:t>When present suppliers have high profit margins</a:t>
            </a:r>
            <a:endParaRPr lang="en-US" altLang="en-US" sz="2800" dirty="0" smtClean="0">
              <a:solidFill>
                <a:schemeClr val="tx1"/>
              </a:solidFill>
              <a:latin typeface="Arial" pitchFamily="34" charset="0"/>
              <a:cs typeface="Arial" pitchFamily="34" charset="0"/>
            </a:endParaRPr>
          </a:p>
          <a:p>
            <a:pPr marL="342900" indent="-342900"/>
            <a:r>
              <a:rPr lang="en-US" altLang="en-US" sz="2800" dirty="0" smtClean="0">
                <a:solidFill>
                  <a:schemeClr val="tx1"/>
                </a:solidFill>
                <a:latin typeface="Arial" pitchFamily="34" charset="0"/>
                <a:cs typeface="Arial" pitchFamily="34" charset="0"/>
              </a:rPr>
              <a:t>When an organization needs to quickly acquire a needed resource</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17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Horizontal Integration Guidelines</a:t>
            </a:r>
          </a:p>
        </p:txBody>
      </p:sp>
      <p:sp>
        <p:nvSpPr>
          <p:cNvPr id="39938" name="Content Placeholder 2"/>
          <p:cNvSpPr>
            <a:spLocks noGrp="1"/>
          </p:cNvSpPr>
          <p:nvPr>
            <p:ph idx="1"/>
          </p:nvPr>
        </p:nvSpPr>
        <p:spPr/>
        <p:txBody>
          <a:bodyPr>
            <a:normAutofit fontScale="92500" lnSpcReduction="10000"/>
          </a:bodyPr>
          <a:lstStyle/>
          <a:p>
            <a:pPr marL="342900" indent="-342900"/>
            <a:r>
              <a:rPr lang="en-US" altLang="en-US" sz="2800" dirty="0" smtClean="0">
                <a:solidFill>
                  <a:schemeClr val="tx1"/>
                </a:solidFill>
                <a:latin typeface="Arial" pitchFamily="34" charset="0"/>
                <a:cs typeface="Arial" pitchFamily="34" charset="0"/>
              </a:rPr>
              <a:t>When an organization can gain monopolistic characteristics in a particular area or region without being challenged by the federal government</a:t>
            </a:r>
          </a:p>
          <a:p>
            <a:pPr marL="342900" indent="-342900"/>
            <a:r>
              <a:rPr lang="en-US" altLang="en-US" sz="2800" dirty="0" smtClean="0">
                <a:solidFill>
                  <a:schemeClr val="tx1"/>
                </a:solidFill>
                <a:latin typeface="Arial" pitchFamily="34" charset="0"/>
                <a:cs typeface="Arial" pitchFamily="34" charset="0"/>
              </a:rPr>
              <a:t>When an organization competes in a growing industry</a:t>
            </a:r>
          </a:p>
          <a:p>
            <a:pPr marL="342900" indent="-342900"/>
            <a:r>
              <a:rPr lang="en-US" altLang="en-US" sz="2800" dirty="0" smtClean="0">
                <a:solidFill>
                  <a:schemeClr val="tx1"/>
                </a:solidFill>
                <a:latin typeface="Arial" pitchFamily="34" charset="0"/>
                <a:cs typeface="Arial" pitchFamily="34" charset="0"/>
              </a:rPr>
              <a:t>When increased economies of scale provide major competitive advantages</a:t>
            </a:r>
          </a:p>
          <a:p>
            <a:pPr marL="342900" indent="-342900"/>
            <a:r>
              <a:rPr lang="en-US" sz="2800" dirty="0" smtClean="0"/>
              <a:t>When an </a:t>
            </a:r>
            <a:r>
              <a:rPr lang="en-US" sz="2800" dirty="0"/>
              <a:t>organization has both the capital and human talent needed</a:t>
            </a:r>
            <a:endParaRPr lang="en-US" altLang="en-US" sz="2800" dirty="0" smtClean="0">
              <a:solidFill>
                <a:schemeClr val="tx1"/>
              </a:solidFill>
              <a:latin typeface="Arial" pitchFamily="34" charset="0"/>
              <a:cs typeface="Arial" pitchFamily="34" charset="0"/>
            </a:endParaRPr>
          </a:p>
          <a:p>
            <a:pPr marL="342900" indent="-342900"/>
            <a:r>
              <a:rPr lang="en-US" altLang="en-US" sz="2800" dirty="0" smtClean="0">
                <a:solidFill>
                  <a:schemeClr val="tx1"/>
                </a:solidFill>
                <a:latin typeface="Arial" pitchFamily="34" charset="0"/>
                <a:cs typeface="Arial" pitchFamily="34" charset="0"/>
              </a:rPr>
              <a:t>When competitors are faltering due to a lack of managerial expertise</a:t>
            </a:r>
          </a:p>
          <a:p>
            <a:pPr>
              <a:buFont typeface="Franklin Gothic Book" pitchFamily="-84" charset="0"/>
              <a:buChar char="►"/>
            </a:pP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18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Intensive Strategies</a:t>
            </a:r>
          </a:p>
        </p:txBody>
      </p:sp>
      <p:sp>
        <p:nvSpPr>
          <p:cNvPr id="35843" name="Content Placeholder 2"/>
          <p:cNvSpPr>
            <a:spLocks noGrp="1"/>
          </p:cNvSpPr>
          <p:nvPr>
            <p:ph idx="1"/>
          </p:nvPr>
        </p:nvSpPr>
        <p:spPr>
          <a:xfrm>
            <a:off x="304800" y="1524000"/>
            <a:ext cx="8686800" cy="4800600"/>
          </a:xfrm>
        </p:spPr>
        <p:txBody>
          <a:bodyPr>
            <a:normAutofit/>
          </a:bodyPr>
          <a:lstStyle/>
          <a:p>
            <a:pPr>
              <a:defRPr/>
            </a:pPr>
            <a:r>
              <a:rPr lang="en-US" sz="3000" b="1" dirty="0" smtClean="0">
                <a:solidFill>
                  <a:schemeClr val="tx1"/>
                </a:solidFill>
                <a:latin typeface="Arial" charset="0"/>
                <a:ea typeface="+mn-ea"/>
                <a:cs typeface="Arial" charset="0"/>
              </a:rPr>
              <a:t>Market Penetration Strategy </a:t>
            </a:r>
          </a:p>
          <a:p>
            <a:pPr lvl="1">
              <a:defRPr/>
            </a:pPr>
            <a:r>
              <a:rPr lang="en-US" sz="2700" dirty="0" smtClean="0">
                <a:solidFill>
                  <a:schemeClr val="tx1"/>
                </a:solidFill>
                <a:latin typeface="Arial" charset="0"/>
                <a:ea typeface="+mn-ea"/>
                <a:cs typeface="Arial" charset="0"/>
              </a:rPr>
              <a:t>seeks to increase market share for present products or services in present markets through greater marketing efforts</a:t>
            </a:r>
          </a:p>
          <a:p>
            <a:pPr>
              <a:defRPr/>
            </a:pPr>
            <a:r>
              <a:rPr lang="en-US" sz="3000" b="1" dirty="0" smtClean="0">
                <a:solidFill>
                  <a:schemeClr val="tx1"/>
                </a:solidFill>
                <a:latin typeface="Arial" charset="0"/>
                <a:ea typeface="+mn-ea"/>
                <a:cs typeface="Arial" charset="0"/>
              </a:rPr>
              <a:t>Market Development </a:t>
            </a:r>
          </a:p>
          <a:p>
            <a:pPr lvl="1">
              <a:defRPr/>
            </a:pPr>
            <a:r>
              <a:rPr lang="en-US" sz="2700" dirty="0" smtClean="0">
                <a:solidFill>
                  <a:schemeClr val="tx1"/>
                </a:solidFill>
                <a:latin typeface="Arial" charset="0"/>
                <a:ea typeface="+mn-ea"/>
                <a:cs typeface="Arial" charset="0"/>
              </a:rPr>
              <a:t>involves introducing present products or services into new geographic areas</a:t>
            </a:r>
          </a:p>
          <a:p>
            <a:pPr>
              <a:defRPr/>
            </a:pPr>
            <a:r>
              <a:rPr lang="en-US" sz="3000" b="1" dirty="0" smtClean="0">
                <a:solidFill>
                  <a:schemeClr val="tx1"/>
                </a:solidFill>
                <a:latin typeface="Arial" charset="0"/>
                <a:ea typeface="+mn-ea"/>
                <a:cs typeface="Arial" charset="0"/>
              </a:rPr>
              <a:t>Product Development Strategy </a:t>
            </a:r>
          </a:p>
          <a:p>
            <a:pPr lvl="1">
              <a:defRPr/>
            </a:pPr>
            <a:r>
              <a:rPr lang="en-US" sz="2700" dirty="0" smtClean="0">
                <a:solidFill>
                  <a:schemeClr val="tx1"/>
                </a:solidFill>
                <a:latin typeface="Arial" charset="0"/>
                <a:ea typeface="+mn-ea"/>
                <a:cs typeface="Arial" charset="0"/>
              </a:rPr>
              <a:t>seeks increased sales by improving or modifying present products or services</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19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a:defRPr/>
            </a:pPr>
            <a:r>
              <a:rPr lang="en-US" dirty="0" smtClean="0">
                <a:solidFill>
                  <a:schemeClr val="tx1"/>
                </a:solidFill>
                <a:latin typeface="Arial" charset="0"/>
                <a:ea typeface="+mj-ea"/>
                <a:cs typeface="Arial" charset="0"/>
              </a:rPr>
              <a:t>Market Penetration Guidelines</a:t>
            </a:r>
          </a:p>
        </p:txBody>
      </p:sp>
      <p:sp>
        <p:nvSpPr>
          <p:cNvPr id="36867" name="Content Placeholder 6"/>
          <p:cNvSpPr>
            <a:spLocks noGrp="1"/>
          </p:cNvSpPr>
          <p:nvPr>
            <p:ph idx="1"/>
          </p:nvPr>
        </p:nvSpPr>
        <p:spPr/>
        <p:txBody>
          <a:bodyPr>
            <a:normAutofit fontScale="92500" lnSpcReduction="20000"/>
          </a:bodyPr>
          <a:lstStyle/>
          <a:p>
            <a:pPr>
              <a:defRPr/>
            </a:pPr>
            <a:r>
              <a:rPr lang="en-US" sz="2800" dirty="0" smtClean="0">
                <a:solidFill>
                  <a:schemeClr val="tx1"/>
                </a:solidFill>
                <a:latin typeface="Arial" charset="0"/>
                <a:ea typeface="+mn-ea"/>
                <a:cs typeface="Arial" charset="0"/>
              </a:rPr>
              <a:t>When current markets are not saturated with a particular product or service</a:t>
            </a:r>
          </a:p>
          <a:p>
            <a:pPr>
              <a:defRPr/>
            </a:pPr>
            <a:r>
              <a:rPr lang="en-US" sz="2800" dirty="0" smtClean="0">
                <a:solidFill>
                  <a:schemeClr val="tx1"/>
                </a:solidFill>
                <a:latin typeface="Arial" charset="0"/>
                <a:ea typeface="+mn-ea"/>
                <a:cs typeface="Arial" charset="0"/>
              </a:rPr>
              <a:t>When the usage rate of present customers could be increased significantly</a:t>
            </a:r>
          </a:p>
          <a:p>
            <a:pPr>
              <a:defRPr/>
            </a:pPr>
            <a:r>
              <a:rPr lang="en-US" sz="2800" dirty="0" smtClean="0">
                <a:solidFill>
                  <a:schemeClr val="tx1"/>
                </a:solidFill>
                <a:latin typeface="Arial" charset="0"/>
                <a:ea typeface="+mn-ea"/>
                <a:cs typeface="Arial" charset="0"/>
              </a:rPr>
              <a:t>When the market shares of major competitors have been declining while total industry sales have been increasing</a:t>
            </a:r>
          </a:p>
          <a:p>
            <a:r>
              <a:rPr lang="en-US" sz="2800" dirty="0" smtClean="0"/>
              <a:t>When the </a:t>
            </a:r>
            <a:r>
              <a:rPr lang="en-US" sz="2800" dirty="0"/>
              <a:t>correlation between dollar sales and dollar marketing expenditures historically </a:t>
            </a:r>
            <a:r>
              <a:rPr lang="en-US" sz="2800" dirty="0" smtClean="0"/>
              <a:t>has been high</a:t>
            </a:r>
            <a:endParaRPr lang="en-US" sz="2800" dirty="0" smtClean="0">
              <a:solidFill>
                <a:schemeClr val="tx1"/>
              </a:solidFill>
              <a:latin typeface="Arial" charset="0"/>
              <a:ea typeface="+mn-ea"/>
              <a:cs typeface="Arial" charset="0"/>
            </a:endParaRPr>
          </a:p>
          <a:p>
            <a:pPr>
              <a:defRPr/>
            </a:pPr>
            <a:r>
              <a:rPr lang="en-US" sz="2800" dirty="0" smtClean="0">
                <a:solidFill>
                  <a:schemeClr val="tx1"/>
                </a:solidFill>
                <a:latin typeface="Arial" charset="0"/>
                <a:ea typeface="+mn-ea"/>
                <a:cs typeface="Arial" charset="0"/>
              </a:rPr>
              <a:t>When increased economies of scale provide major competitive advantages</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20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a:bodyPr>
          <a:lstStyle/>
          <a:p>
            <a:pPr>
              <a:defRPr/>
            </a:pPr>
            <a:r>
              <a:rPr lang="en-US" dirty="0" smtClean="0">
                <a:solidFill>
                  <a:schemeClr val="tx1"/>
                </a:solidFill>
                <a:latin typeface="Arial" charset="0"/>
                <a:ea typeface="+mj-ea"/>
                <a:cs typeface="Arial" charset="0"/>
              </a:rPr>
              <a:t>Market Development Guidelines</a:t>
            </a:r>
          </a:p>
        </p:txBody>
      </p:sp>
      <p:sp>
        <p:nvSpPr>
          <p:cNvPr id="46082" name="Content Placeholder 2"/>
          <p:cNvSpPr>
            <a:spLocks noGrp="1"/>
          </p:cNvSpPr>
          <p:nvPr>
            <p:ph idx="1"/>
          </p:nvPr>
        </p:nvSpPr>
        <p:spPr/>
        <p:txBody>
          <a:bodyPr>
            <a:normAutofit fontScale="92500" lnSpcReduction="10000"/>
          </a:bodyPr>
          <a:lstStyle/>
          <a:p>
            <a:pPr marL="342900" indent="-342900"/>
            <a:r>
              <a:rPr lang="en-US" altLang="en-US" sz="2800" dirty="0" smtClean="0">
                <a:solidFill>
                  <a:schemeClr val="tx1"/>
                </a:solidFill>
                <a:latin typeface="Arial" pitchFamily="34" charset="0"/>
                <a:cs typeface="Arial" pitchFamily="34" charset="0"/>
              </a:rPr>
              <a:t>When new channels of distribution are available that are reliable, inexpensive, and of good quality</a:t>
            </a:r>
          </a:p>
          <a:p>
            <a:pPr marL="342900" indent="-342900"/>
            <a:r>
              <a:rPr lang="en-US" altLang="en-US" sz="2800" dirty="0" smtClean="0">
                <a:solidFill>
                  <a:schemeClr val="tx1"/>
                </a:solidFill>
                <a:latin typeface="Arial" pitchFamily="34" charset="0"/>
                <a:cs typeface="Arial" pitchFamily="34" charset="0"/>
              </a:rPr>
              <a:t>When an organization is very successful at what it does</a:t>
            </a:r>
          </a:p>
          <a:p>
            <a:pPr marL="342900" indent="-342900"/>
            <a:r>
              <a:rPr lang="en-US" altLang="en-US" sz="2800" dirty="0" smtClean="0">
                <a:solidFill>
                  <a:schemeClr val="tx1"/>
                </a:solidFill>
                <a:latin typeface="Arial" pitchFamily="34" charset="0"/>
                <a:cs typeface="Arial" pitchFamily="34" charset="0"/>
              </a:rPr>
              <a:t>When new untapped or unsaturated markets exist</a:t>
            </a:r>
          </a:p>
          <a:p>
            <a:r>
              <a:rPr lang="en-US" sz="2800" dirty="0" smtClean="0"/>
              <a:t>When an </a:t>
            </a:r>
            <a:r>
              <a:rPr lang="en-US" sz="2800" dirty="0"/>
              <a:t>organization has the needed capital and human resources to manage </a:t>
            </a:r>
            <a:r>
              <a:rPr lang="en-US" sz="2800" dirty="0" smtClean="0"/>
              <a:t>expanded operations </a:t>
            </a:r>
            <a:endParaRPr lang="en-US" altLang="en-US" sz="2800" dirty="0" smtClean="0">
              <a:solidFill>
                <a:schemeClr val="tx1"/>
              </a:solidFill>
              <a:latin typeface="Arial" pitchFamily="34" charset="0"/>
              <a:cs typeface="Arial" pitchFamily="34" charset="0"/>
            </a:endParaRPr>
          </a:p>
          <a:p>
            <a:pPr marL="342900" indent="-342900"/>
            <a:r>
              <a:rPr lang="en-US" altLang="en-US" sz="2800" dirty="0" smtClean="0">
                <a:solidFill>
                  <a:schemeClr val="tx1"/>
                </a:solidFill>
                <a:latin typeface="Arial" pitchFamily="34" charset="0"/>
                <a:cs typeface="Arial" pitchFamily="34" charset="0"/>
              </a:rPr>
              <a:t>When an organization has excess production capacity</a:t>
            </a:r>
          </a:p>
          <a:p>
            <a:pPr marL="342900" indent="-342900"/>
            <a:r>
              <a:rPr lang="en-US" altLang="en-US" sz="2800" dirty="0" smtClean="0">
                <a:solidFill>
                  <a:schemeClr val="tx1"/>
                </a:solidFill>
                <a:latin typeface="Arial" pitchFamily="34" charset="0"/>
                <a:cs typeface="Arial" pitchFamily="34" charset="0"/>
              </a:rPr>
              <a:t>When an organization</a:t>
            </a:r>
            <a:r>
              <a:rPr lang="en-US" altLang="ja-JP" sz="2800" dirty="0" smtClean="0">
                <a:solidFill>
                  <a:schemeClr val="tx1"/>
                </a:solidFill>
                <a:latin typeface="Arial" pitchFamily="34" charset="0"/>
                <a:cs typeface="Arial" pitchFamily="34" charset="0"/>
              </a:rPr>
              <a:t>'s basic industry is rapidly becoming global in scope</a:t>
            </a:r>
          </a:p>
          <a:p>
            <a:pPr>
              <a:buFont typeface="Wingdings" pitchFamily="2" charset="2"/>
              <a:buNone/>
            </a:pP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21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Product Development Guidelines</a:t>
            </a:r>
          </a:p>
        </p:txBody>
      </p:sp>
      <p:sp>
        <p:nvSpPr>
          <p:cNvPr id="48130" name="Content Placeholder 2"/>
          <p:cNvSpPr>
            <a:spLocks noGrp="1"/>
          </p:cNvSpPr>
          <p:nvPr>
            <p:ph idx="1"/>
          </p:nvPr>
        </p:nvSpPr>
        <p:spPr>
          <a:xfrm>
            <a:off x="304800" y="1447800"/>
            <a:ext cx="8686800" cy="4800600"/>
          </a:xfrm>
        </p:spPr>
        <p:txBody>
          <a:bodyPr>
            <a:normAutofit/>
          </a:bodyPr>
          <a:lstStyle/>
          <a:p>
            <a:pPr marL="342900" indent="-342900"/>
            <a:r>
              <a:rPr lang="en-US" altLang="en-US" sz="2800" dirty="0" smtClean="0">
                <a:solidFill>
                  <a:schemeClr val="tx1"/>
                </a:solidFill>
                <a:latin typeface="Arial" pitchFamily="34" charset="0"/>
                <a:cs typeface="Arial" pitchFamily="34" charset="0"/>
              </a:rPr>
              <a:t>When an organization has successful products that are in the maturity stage of the product life cycle</a:t>
            </a:r>
          </a:p>
          <a:p>
            <a:pPr marL="342900" indent="-342900"/>
            <a:r>
              <a:rPr lang="en-US" altLang="en-US" sz="2800" dirty="0" smtClean="0">
                <a:solidFill>
                  <a:schemeClr val="tx1"/>
                </a:solidFill>
                <a:latin typeface="Arial" pitchFamily="34" charset="0"/>
                <a:cs typeface="Arial" pitchFamily="34" charset="0"/>
              </a:rPr>
              <a:t>When an organization competes in an industry characterized by rapid technological developments</a:t>
            </a:r>
          </a:p>
          <a:p>
            <a:pPr marL="342900" indent="-342900"/>
            <a:r>
              <a:rPr lang="en-US" altLang="en-US" sz="2800" dirty="0" smtClean="0">
                <a:solidFill>
                  <a:schemeClr val="tx1"/>
                </a:solidFill>
                <a:latin typeface="Arial" pitchFamily="34" charset="0"/>
                <a:cs typeface="Arial" pitchFamily="34" charset="0"/>
              </a:rPr>
              <a:t>When major competitors offer better-quality products at comparable prices</a:t>
            </a:r>
          </a:p>
          <a:p>
            <a:pPr marL="342900" indent="-342900"/>
            <a:r>
              <a:rPr lang="en-US" altLang="en-US" sz="2800" dirty="0" smtClean="0">
                <a:solidFill>
                  <a:schemeClr val="tx1"/>
                </a:solidFill>
                <a:latin typeface="Arial" pitchFamily="34" charset="0"/>
                <a:cs typeface="Arial" pitchFamily="34" charset="0"/>
              </a:rPr>
              <a:t>When an organization competes in a high-growth industry</a:t>
            </a:r>
          </a:p>
          <a:p>
            <a:pPr marL="342900" indent="-342900"/>
            <a:r>
              <a:rPr lang="en-US" altLang="en-US" sz="2800" dirty="0" smtClean="0">
                <a:solidFill>
                  <a:schemeClr val="tx1"/>
                </a:solidFill>
                <a:latin typeface="Arial" pitchFamily="34" charset="0"/>
                <a:cs typeface="Arial" pitchFamily="34" charset="0"/>
              </a:rPr>
              <a:t>When an organization has strong research and development capabilities</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22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Diversification Strategies</a:t>
            </a:r>
          </a:p>
        </p:txBody>
      </p:sp>
      <p:sp>
        <p:nvSpPr>
          <p:cNvPr id="43011" name="Content Placeholder 4"/>
          <p:cNvSpPr>
            <a:spLocks noGrp="1"/>
          </p:cNvSpPr>
          <p:nvPr>
            <p:ph idx="1"/>
          </p:nvPr>
        </p:nvSpPr>
        <p:spPr/>
        <p:txBody>
          <a:bodyPr/>
          <a:lstStyle/>
          <a:p>
            <a:pPr>
              <a:defRPr/>
            </a:pPr>
            <a:r>
              <a:rPr lang="en-US" b="1" dirty="0" smtClean="0">
                <a:solidFill>
                  <a:schemeClr val="tx1"/>
                </a:solidFill>
                <a:latin typeface="Arial" charset="0"/>
                <a:ea typeface="+mn-ea"/>
                <a:cs typeface="Arial" charset="0"/>
              </a:rPr>
              <a:t>Related Diversification</a:t>
            </a:r>
          </a:p>
          <a:p>
            <a:pPr lvl="1">
              <a:defRPr/>
            </a:pPr>
            <a:r>
              <a:rPr lang="en-US" dirty="0" smtClean="0">
                <a:solidFill>
                  <a:schemeClr val="tx1"/>
                </a:solidFill>
                <a:latin typeface="Arial" charset="0"/>
                <a:ea typeface="+mn-ea"/>
                <a:cs typeface="Arial" charset="0"/>
              </a:rPr>
              <a:t>value chains possess competitively valuable cross-business strategic fits</a:t>
            </a:r>
          </a:p>
          <a:p>
            <a:pPr>
              <a:defRPr/>
            </a:pPr>
            <a:r>
              <a:rPr lang="en-US" b="1" dirty="0" smtClean="0">
                <a:latin typeface="Arial" charset="0"/>
                <a:cs typeface="Arial" charset="0"/>
              </a:rPr>
              <a:t>Unrelated Diversification</a:t>
            </a:r>
          </a:p>
          <a:p>
            <a:pPr lvl="1">
              <a:defRPr/>
            </a:pPr>
            <a:r>
              <a:rPr lang="en-US" dirty="0">
                <a:latin typeface="Arial" charset="0"/>
                <a:cs typeface="Arial" charset="0"/>
              </a:rPr>
              <a:t>v</a:t>
            </a:r>
            <a:r>
              <a:rPr lang="en-US" dirty="0" smtClean="0">
                <a:solidFill>
                  <a:schemeClr val="tx1"/>
                </a:solidFill>
                <a:latin typeface="Arial" charset="0"/>
                <a:ea typeface="+mn-ea"/>
                <a:cs typeface="Arial" charset="0"/>
              </a:rPr>
              <a:t>alue chains are so dissimilar that no competitively valuable cross-business relationships exist</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23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Synergies of Related Diversification</a:t>
            </a:r>
          </a:p>
        </p:txBody>
      </p:sp>
      <p:sp>
        <p:nvSpPr>
          <p:cNvPr id="51202" name="Content Placeholder 2"/>
          <p:cNvSpPr>
            <a:spLocks noGrp="1"/>
          </p:cNvSpPr>
          <p:nvPr>
            <p:ph idx="1"/>
          </p:nvPr>
        </p:nvSpPr>
        <p:spPr>
          <a:xfrm>
            <a:off x="304800" y="1524000"/>
            <a:ext cx="8686800" cy="4525963"/>
          </a:xfrm>
        </p:spPr>
        <p:txBody>
          <a:bodyPr>
            <a:noAutofit/>
          </a:bodyPr>
          <a:lstStyle/>
          <a:p>
            <a:pPr marL="342900" indent="-342900"/>
            <a:r>
              <a:rPr lang="en-US" altLang="en-US" sz="2800" dirty="0" smtClean="0">
                <a:solidFill>
                  <a:schemeClr val="tx1"/>
                </a:solidFill>
                <a:latin typeface="Arial" pitchFamily="34" charset="0"/>
                <a:cs typeface="Arial" pitchFamily="34" charset="0"/>
              </a:rPr>
              <a:t>Transferring competitively valuable expertise, technological know-how, or other capabilities from one business to another</a:t>
            </a:r>
          </a:p>
          <a:p>
            <a:pPr marL="342900" indent="-342900"/>
            <a:r>
              <a:rPr lang="en-US" altLang="en-US" sz="2800" dirty="0" smtClean="0">
                <a:solidFill>
                  <a:schemeClr val="tx1"/>
                </a:solidFill>
                <a:latin typeface="Arial" pitchFamily="34" charset="0"/>
                <a:cs typeface="Arial" pitchFamily="34" charset="0"/>
              </a:rPr>
              <a:t>Combining the related activities of separate businesses into a single operation to achieve lower costs</a:t>
            </a:r>
          </a:p>
          <a:p>
            <a:pPr marL="342900" indent="-342900"/>
            <a:r>
              <a:rPr lang="en-US" altLang="en-US" sz="2800" dirty="0" smtClean="0">
                <a:solidFill>
                  <a:schemeClr val="tx1"/>
                </a:solidFill>
                <a:latin typeface="Arial" pitchFamily="34" charset="0"/>
                <a:cs typeface="Arial" pitchFamily="34" charset="0"/>
              </a:rPr>
              <a:t>Exploiting common use of a known brand name</a:t>
            </a:r>
          </a:p>
          <a:p>
            <a:pPr marL="342900" indent="-342900"/>
            <a:r>
              <a:rPr lang="en-US" altLang="en-US" sz="2800" dirty="0" smtClean="0">
                <a:solidFill>
                  <a:schemeClr val="tx1"/>
                </a:solidFill>
                <a:latin typeface="Arial" pitchFamily="34" charset="0"/>
                <a:cs typeface="Arial" pitchFamily="34" charset="0"/>
              </a:rPr>
              <a:t>Using cross-business collaboration to create strengths</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24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Related Diversification Guidelines</a:t>
            </a:r>
          </a:p>
        </p:txBody>
      </p:sp>
      <p:sp>
        <p:nvSpPr>
          <p:cNvPr id="46083" name="Content Placeholder 2"/>
          <p:cNvSpPr>
            <a:spLocks noGrp="1"/>
          </p:cNvSpPr>
          <p:nvPr>
            <p:ph idx="1"/>
          </p:nvPr>
        </p:nvSpPr>
        <p:spPr/>
        <p:txBody>
          <a:bodyPr>
            <a:noAutofit/>
          </a:bodyPr>
          <a:lstStyle/>
          <a:p>
            <a:pPr>
              <a:defRPr/>
            </a:pPr>
            <a:r>
              <a:rPr lang="en-US" sz="2400" dirty="0" smtClean="0">
                <a:solidFill>
                  <a:schemeClr val="tx1"/>
                </a:solidFill>
                <a:latin typeface="Arial" charset="0"/>
                <a:cs typeface="Arial" charset="0"/>
              </a:rPr>
              <a:t>When an organization competes in a no-growth or a slow-growth industry</a:t>
            </a:r>
          </a:p>
          <a:p>
            <a:pPr>
              <a:defRPr/>
            </a:pPr>
            <a:r>
              <a:rPr lang="en-US" sz="2400" dirty="0" smtClean="0">
                <a:solidFill>
                  <a:schemeClr val="tx1"/>
                </a:solidFill>
                <a:latin typeface="Arial" charset="0"/>
                <a:cs typeface="Arial" charset="0"/>
              </a:rPr>
              <a:t>When adding new, but related, products would significantly enhance the sales of current products</a:t>
            </a:r>
          </a:p>
          <a:p>
            <a:pPr>
              <a:defRPr/>
            </a:pPr>
            <a:r>
              <a:rPr lang="en-US" sz="2400" dirty="0" smtClean="0">
                <a:solidFill>
                  <a:schemeClr val="tx1"/>
                </a:solidFill>
                <a:latin typeface="Arial" charset="0"/>
                <a:cs typeface="Arial" charset="0"/>
              </a:rPr>
              <a:t>When new, but related, products could be offered at highly competitive prices</a:t>
            </a:r>
          </a:p>
          <a:p>
            <a:r>
              <a:rPr lang="en-US" sz="2400" dirty="0" smtClean="0"/>
              <a:t>When new</a:t>
            </a:r>
            <a:r>
              <a:rPr lang="en-US" sz="2400" dirty="0"/>
              <a:t>, but related, products have seasonal sales levels that counterbalance an </a:t>
            </a:r>
            <a:r>
              <a:rPr lang="en-US" sz="2400" dirty="0" smtClean="0"/>
              <a:t>organization’s existing </a:t>
            </a:r>
            <a:r>
              <a:rPr lang="en-US" sz="2400" dirty="0"/>
              <a:t>peaks and </a:t>
            </a:r>
            <a:r>
              <a:rPr lang="en-US" sz="2400" dirty="0" smtClean="0"/>
              <a:t>valleys</a:t>
            </a:r>
            <a:endParaRPr lang="en-US" sz="2400" dirty="0"/>
          </a:p>
          <a:p>
            <a:r>
              <a:rPr lang="en-US" sz="2400" dirty="0" smtClean="0"/>
              <a:t>When an </a:t>
            </a:r>
            <a:r>
              <a:rPr lang="en-US" sz="2400" dirty="0"/>
              <a:t>organization’s products are currently in the declining stage of the </a:t>
            </a:r>
            <a:r>
              <a:rPr lang="en-US" sz="2400" dirty="0" smtClean="0"/>
              <a:t>product’s life cycle</a:t>
            </a:r>
            <a:endParaRPr lang="en-US" sz="2400" dirty="0" smtClean="0">
              <a:solidFill>
                <a:schemeClr val="tx1"/>
              </a:solidFill>
              <a:latin typeface="Arial" charset="0"/>
              <a:cs typeface="Arial" charset="0"/>
            </a:endParaRPr>
          </a:p>
          <a:p>
            <a:pPr>
              <a:defRPr/>
            </a:pPr>
            <a:r>
              <a:rPr lang="en-US" sz="2400" dirty="0" smtClean="0">
                <a:solidFill>
                  <a:schemeClr val="tx1"/>
                </a:solidFill>
                <a:latin typeface="Arial" charset="0"/>
                <a:cs typeface="Arial" charset="0"/>
              </a:rPr>
              <a:t>When an organization has a strong management team</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25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Unrelated Diversification Guidelines</a:t>
            </a:r>
          </a:p>
        </p:txBody>
      </p:sp>
      <p:sp>
        <p:nvSpPr>
          <p:cNvPr id="55298" name="Content Placeholder 2"/>
          <p:cNvSpPr>
            <a:spLocks noGrp="1"/>
          </p:cNvSpPr>
          <p:nvPr>
            <p:ph idx="1"/>
          </p:nvPr>
        </p:nvSpPr>
        <p:spPr>
          <a:xfrm>
            <a:off x="304800" y="1447800"/>
            <a:ext cx="8686800" cy="4632325"/>
          </a:xfrm>
        </p:spPr>
        <p:txBody>
          <a:bodyPr>
            <a:normAutofit fontScale="92500" lnSpcReduction="20000"/>
          </a:bodyPr>
          <a:lstStyle/>
          <a:p>
            <a:pPr marL="342900" indent="-342900"/>
            <a:r>
              <a:rPr lang="en-US" altLang="en-US" sz="2800" dirty="0" smtClean="0">
                <a:solidFill>
                  <a:schemeClr val="tx1"/>
                </a:solidFill>
                <a:latin typeface="Arial" pitchFamily="34" charset="0"/>
                <a:cs typeface="Arial" pitchFamily="34" charset="0"/>
              </a:rPr>
              <a:t>When revenues derived from an organization</a:t>
            </a:r>
            <a:r>
              <a:rPr lang="en-US" altLang="ja-JP" sz="2800" dirty="0" smtClean="0">
                <a:solidFill>
                  <a:schemeClr val="tx1"/>
                </a:solidFill>
                <a:latin typeface="Arial" pitchFamily="34" charset="0"/>
                <a:cs typeface="Arial" pitchFamily="34" charset="0"/>
              </a:rPr>
              <a:t>'s current products would increase significantly by adding the new, unrelated products</a:t>
            </a:r>
          </a:p>
          <a:p>
            <a:r>
              <a:rPr lang="en-US" sz="2800" dirty="0" smtClean="0"/>
              <a:t>When an </a:t>
            </a:r>
            <a:r>
              <a:rPr lang="en-US" sz="2800" dirty="0"/>
              <a:t>organization competes in a highly competitive or a no-growth industry, as indicated </a:t>
            </a:r>
            <a:r>
              <a:rPr lang="en-US" sz="2800" dirty="0" smtClean="0"/>
              <a:t>by low </a:t>
            </a:r>
            <a:r>
              <a:rPr lang="en-US" sz="2800" dirty="0"/>
              <a:t>industry profit margins and </a:t>
            </a:r>
            <a:r>
              <a:rPr lang="en-US" sz="2800" dirty="0" smtClean="0"/>
              <a:t>returns</a:t>
            </a:r>
          </a:p>
          <a:p>
            <a:r>
              <a:rPr lang="en-US" altLang="en-US" sz="2800" dirty="0" smtClean="0">
                <a:solidFill>
                  <a:schemeClr val="tx1"/>
                </a:solidFill>
                <a:latin typeface="Arial" pitchFamily="34" charset="0"/>
                <a:cs typeface="Arial" pitchFamily="34" charset="0"/>
              </a:rPr>
              <a:t>When an organization</a:t>
            </a:r>
            <a:r>
              <a:rPr lang="en-US" altLang="ja-JP" sz="2800" dirty="0" smtClean="0">
                <a:solidFill>
                  <a:schemeClr val="tx1"/>
                </a:solidFill>
                <a:latin typeface="Arial" pitchFamily="34" charset="0"/>
                <a:cs typeface="Arial" pitchFamily="34" charset="0"/>
              </a:rPr>
              <a:t>'s present channels of distribution can be used to market the new products to current customers</a:t>
            </a:r>
          </a:p>
          <a:p>
            <a:pPr marL="342900" indent="-342900"/>
            <a:r>
              <a:rPr lang="en-US" altLang="en-US" sz="2800" dirty="0" smtClean="0">
                <a:solidFill>
                  <a:schemeClr val="tx1"/>
                </a:solidFill>
                <a:latin typeface="Arial" pitchFamily="34" charset="0"/>
                <a:cs typeface="Arial" pitchFamily="34" charset="0"/>
              </a:rPr>
              <a:t>When the new products have countercyclical sales patterns compared to present products</a:t>
            </a:r>
          </a:p>
          <a:p>
            <a:pPr marL="342900" indent="-342900"/>
            <a:r>
              <a:rPr lang="en-US" altLang="en-US" sz="2800" dirty="0" smtClean="0">
                <a:solidFill>
                  <a:schemeClr val="tx1"/>
                </a:solidFill>
                <a:latin typeface="Arial" pitchFamily="34" charset="0"/>
                <a:cs typeface="Arial" pitchFamily="34" charset="0"/>
              </a:rPr>
              <a:t>When an organization</a:t>
            </a:r>
            <a:r>
              <a:rPr lang="en-US" altLang="ja-JP" sz="2800" dirty="0" smtClean="0">
                <a:solidFill>
                  <a:schemeClr val="tx1"/>
                </a:solidFill>
                <a:latin typeface="Arial" pitchFamily="34" charset="0"/>
                <a:cs typeface="Arial" pitchFamily="34" charset="0"/>
              </a:rPr>
              <a:t>'s basic industry is experiencing declining annual sales and profits</a:t>
            </a:r>
            <a:endParaRPr lang="en-US" altLang="en-US" sz="2800"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26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Unrelated Diversification Guidelines (cont.)</a:t>
            </a:r>
          </a:p>
        </p:txBody>
      </p:sp>
      <p:sp>
        <p:nvSpPr>
          <p:cNvPr id="57346" name="Content Placeholder 2"/>
          <p:cNvSpPr>
            <a:spLocks noGrp="1"/>
          </p:cNvSpPr>
          <p:nvPr>
            <p:ph idx="1"/>
          </p:nvPr>
        </p:nvSpPr>
        <p:spPr/>
        <p:txBody>
          <a:bodyPr>
            <a:normAutofit/>
          </a:bodyPr>
          <a:lstStyle/>
          <a:p>
            <a:pPr marL="350838" indent="-350838"/>
            <a:r>
              <a:rPr lang="en-US" sz="2400" dirty="0" smtClean="0"/>
              <a:t>When an </a:t>
            </a:r>
            <a:r>
              <a:rPr lang="en-US" sz="2400" dirty="0"/>
              <a:t>organization has the capital and managerial talent needed to compete successfully in </a:t>
            </a:r>
            <a:r>
              <a:rPr lang="en-US" sz="2400" dirty="0" smtClean="0"/>
              <a:t>a new industry</a:t>
            </a:r>
          </a:p>
          <a:p>
            <a:pPr marL="350838" indent="-350838"/>
            <a:r>
              <a:rPr lang="en-US" altLang="en-US" sz="2400" dirty="0" smtClean="0">
                <a:solidFill>
                  <a:schemeClr val="tx1"/>
                </a:solidFill>
              </a:rPr>
              <a:t>When an organization has the opportunity to purchase an unrelated business that is an attractive investment opportunity</a:t>
            </a:r>
          </a:p>
          <a:p>
            <a:pPr marL="342900" indent="-342900"/>
            <a:r>
              <a:rPr lang="en-US" altLang="en-US" sz="2400" dirty="0"/>
              <a:t>When there exists financial synergy</a:t>
            </a:r>
          </a:p>
          <a:p>
            <a:pPr marL="342900" indent="-342900"/>
            <a:r>
              <a:rPr lang="en-US" altLang="en-US" sz="2400" dirty="0" smtClean="0">
                <a:solidFill>
                  <a:schemeClr val="tx1"/>
                </a:solidFill>
              </a:rPr>
              <a:t>When existing markets for an organization</a:t>
            </a:r>
            <a:r>
              <a:rPr lang="en-US" altLang="ja-JP" sz="2400" dirty="0" smtClean="0">
                <a:solidFill>
                  <a:schemeClr val="tx1"/>
                </a:solidFill>
              </a:rPr>
              <a:t>'s present products are saturated</a:t>
            </a:r>
          </a:p>
          <a:p>
            <a:pPr marL="342900" indent="-342900"/>
            <a:r>
              <a:rPr lang="en-US" altLang="en-US" sz="2400" dirty="0" smtClean="0">
                <a:solidFill>
                  <a:schemeClr val="tx1"/>
                </a:solidFill>
              </a:rPr>
              <a:t>When antitrust action could be charged against an organization that historically has concentrated on a single industry</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27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Defensive Strategies</a:t>
            </a:r>
          </a:p>
        </p:txBody>
      </p:sp>
      <p:sp>
        <p:nvSpPr>
          <p:cNvPr id="55299" name="Content Placeholder 2"/>
          <p:cNvSpPr>
            <a:spLocks noGrp="1"/>
          </p:cNvSpPr>
          <p:nvPr>
            <p:ph idx="1"/>
          </p:nvPr>
        </p:nvSpPr>
        <p:spPr/>
        <p:txBody>
          <a:bodyPr>
            <a:normAutofit fontScale="85000" lnSpcReduction="20000"/>
          </a:bodyPr>
          <a:lstStyle/>
          <a:p>
            <a:pPr>
              <a:defRPr/>
            </a:pPr>
            <a:r>
              <a:rPr lang="en-US" b="1" dirty="0">
                <a:latin typeface="Arial" charset="0"/>
                <a:cs typeface="Arial" charset="0"/>
              </a:rPr>
              <a:t>Retrenchment</a:t>
            </a:r>
          </a:p>
          <a:p>
            <a:pPr lvl="1"/>
            <a:r>
              <a:rPr lang="en-US" dirty="0"/>
              <a:t>Regroups through cost and asset reduction to reverse declining sales and profits</a:t>
            </a:r>
            <a:endParaRPr lang="en-US" dirty="0">
              <a:latin typeface="Arial" charset="0"/>
              <a:cs typeface="Arial" charset="0"/>
            </a:endParaRPr>
          </a:p>
          <a:p>
            <a:pPr lvl="1"/>
            <a:endParaRPr lang="en-US" dirty="0" smtClean="0"/>
          </a:p>
          <a:p>
            <a:r>
              <a:rPr lang="en-US" b="1" dirty="0" smtClean="0">
                <a:solidFill>
                  <a:schemeClr val="tx1"/>
                </a:solidFill>
                <a:latin typeface="Arial" charset="0"/>
                <a:ea typeface="+mn-ea"/>
                <a:cs typeface="Arial" charset="0"/>
              </a:rPr>
              <a:t>Divestiture</a:t>
            </a:r>
          </a:p>
          <a:p>
            <a:pPr lvl="1">
              <a:defRPr/>
            </a:pPr>
            <a:r>
              <a:rPr lang="en-US" dirty="0" smtClean="0">
                <a:solidFill>
                  <a:schemeClr val="tx1"/>
                </a:solidFill>
                <a:latin typeface="Arial" charset="0"/>
                <a:ea typeface="+mn-ea"/>
                <a:cs typeface="Arial" charset="0"/>
              </a:rPr>
              <a:t>Selling a division or part of an organization</a:t>
            </a:r>
          </a:p>
          <a:p>
            <a:pPr lvl="1">
              <a:defRPr/>
            </a:pPr>
            <a:r>
              <a:rPr lang="en-US" dirty="0" smtClean="0">
                <a:latin typeface="Arial" charset="0"/>
                <a:cs typeface="Arial" charset="0"/>
              </a:rPr>
              <a:t>O</a:t>
            </a:r>
            <a:r>
              <a:rPr lang="en-US" dirty="0" smtClean="0">
                <a:solidFill>
                  <a:schemeClr val="tx1"/>
                </a:solidFill>
                <a:latin typeface="Arial" charset="0"/>
                <a:ea typeface="+mn-ea"/>
                <a:cs typeface="Arial" charset="0"/>
              </a:rPr>
              <a:t>ften used to raise capital for further strategic acquisitions or investments</a:t>
            </a:r>
          </a:p>
          <a:p>
            <a:pPr marL="457200" lvl="1" indent="0">
              <a:buNone/>
              <a:defRPr/>
            </a:pPr>
            <a:endParaRPr lang="en-US" dirty="0" smtClean="0">
              <a:solidFill>
                <a:schemeClr val="tx1"/>
              </a:solidFill>
              <a:latin typeface="Arial" charset="0"/>
              <a:ea typeface="+mn-ea"/>
              <a:cs typeface="Arial" charset="0"/>
            </a:endParaRPr>
          </a:p>
          <a:p>
            <a:pPr>
              <a:defRPr/>
            </a:pPr>
            <a:r>
              <a:rPr lang="en-US" b="1" dirty="0" smtClean="0">
                <a:latin typeface="Arial" charset="0"/>
                <a:cs typeface="Arial" charset="0"/>
              </a:rPr>
              <a:t>Liquidation</a:t>
            </a:r>
          </a:p>
          <a:p>
            <a:pPr lvl="1"/>
            <a:r>
              <a:rPr lang="en-US" dirty="0"/>
              <a:t>Selling all of a company’s assets, in parts, for their tangible </a:t>
            </a:r>
            <a:r>
              <a:rPr lang="en-US" dirty="0" smtClean="0"/>
              <a:t>worth</a:t>
            </a:r>
            <a:endParaRPr lang="en-US" dirty="0" smtClean="0">
              <a:solidFill>
                <a:schemeClr val="tx1"/>
              </a:solidFill>
              <a:latin typeface="Arial" charset="0"/>
              <a:ea typeface="+mn-ea"/>
              <a:cs typeface="Arial"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28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Defensive Strategies</a:t>
            </a:r>
          </a:p>
        </p:txBody>
      </p:sp>
      <p:sp>
        <p:nvSpPr>
          <p:cNvPr id="59394" name="Content Placeholder 2"/>
          <p:cNvSpPr>
            <a:spLocks noGrp="1"/>
          </p:cNvSpPr>
          <p:nvPr>
            <p:ph idx="1"/>
          </p:nvPr>
        </p:nvSpPr>
        <p:spPr/>
        <p:txBody>
          <a:bodyPr/>
          <a:lstStyle/>
          <a:p>
            <a:pPr marL="342900" indent="-342900"/>
            <a:r>
              <a:rPr lang="en-US" altLang="en-US" b="1" dirty="0" smtClean="0">
                <a:solidFill>
                  <a:schemeClr val="tx1"/>
                </a:solidFill>
                <a:latin typeface="Arial" pitchFamily="34" charset="0"/>
                <a:cs typeface="Arial" pitchFamily="34" charset="0"/>
              </a:rPr>
              <a:t>Retrenchment </a:t>
            </a:r>
          </a:p>
          <a:p>
            <a:pPr marL="742950" lvl="1" indent="-285750"/>
            <a:r>
              <a:rPr lang="en-US" altLang="en-US" dirty="0" smtClean="0">
                <a:solidFill>
                  <a:schemeClr val="tx1"/>
                </a:solidFill>
                <a:latin typeface="Arial" pitchFamily="34" charset="0"/>
                <a:cs typeface="Arial" pitchFamily="34" charset="0"/>
              </a:rPr>
              <a:t>occurs when an organization regroups through cost and asset reduction to reverse declining sales and profits</a:t>
            </a:r>
          </a:p>
          <a:p>
            <a:pPr marL="742950" lvl="1" indent="-285750"/>
            <a:r>
              <a:rPr lang="en-US" altLang="en-US" dirty="0" smtClean="0">
                <a:solidFill>
                  <a:schemeClr val="tx1"/>
                </a:solidFill>
                <a:latin typeface="Arial" pitchFamily="34" charset="0"/>
                <a:cs typeface="Arial" pitchFamily="34" charset="0"/>
              </a:rPr>
              <a:t>also called a turnaround or reorganizational strategy</a:t>
            </a:r>
          </a:p>
          <a:p>
            <a:pPr marL="742950" lvl="1" indent="-285750"/>
            <a:r>
              <a:rPr lang="en-US" altLang="en-US" dirty="0" smtClean="0">
                <a:solidFill>
                  <a:schemeClr val="tx1"/>
                </a:solidFill>
                <a:latin typeface="Arial" pitchFamily="34" charset="0"/>
                <a:cs typeface="Arial" pitchFamily="34" charset="0"/>
              </a:rPr>
              <a:t>designed to fortify an organization’</a:t>
            </a:r>
            <a:r>
              <a:rPr lang="en-US" altLang="ja-JP" dirty="0" smtClean="0">
                <a:solidFill>
                  <a:schemeClr val="tx1"/>
                </a:solidFill>
                <a:latin typeface="Arial" pitchFamily="34" charset="0"/>
                <a:cs typeface="Arial" pitchFamily="34" charset="0"/>
              </a:rPr>
              <a:t>s basic distinctive competence</a:t>
            </a: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29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Retrenchment Guidelines</a:t>
            </a:r>
          </a:p>
        </p:txBody>
      </p:sp>
      <p:sp>
        <p:nvSpPr>
          <p:cNvPr id="60418" name="Content Placeholder 2"/>
          <p:cNvSpPr>
            <a:spLocks noGrp="1"/>
          </p:cNvSpPr>
          <p:nvPr>
            <p:ph idx="1"/>
          </p:nvPr>
        </p:nvSpPr>
        <p:spPr>
          <a:xfrm>
            <a:off x="304800" y="1447800"/>
            <a:ext cx="8686800" cy="4632325"/>
          </a:xfrm>
        </p:spPr>
        <p:txBody>
          <a:bodyPr>
            <a:normAutofit lnSpcReduction="10000"/>
          </a:bodyPr>
          <a:lstStyle/>
          <a:p>
            <a:pPr marL="342900" indent="-342900"/>
            <a:r>
              <a:rPr lang="en-US" altLang="en-US" sz="2800" dirty="0" smtClean="0">
                <a:solidFill>
                  <a:schemeClr val="tx1"/>
                </a:solidFill>
                <a:latin typeface="Arial" pitchFamily="34" charset="0"/>
                <a:cs typeface="Arial" pitchFamily="34" charset="0"/>
              </a:rPr>
              <a:t>When an organization has a distinctive competence but has failed consistently to meet its goals</a:t>
            </a:r>
          </a:p>
          <a:p>
            <a:pPr marL="342900" indent="-342900"/>
            <a:r>
              <a:rPr lang="en-US" altLang="en-US" sz="2800" dirty="0" smtClean="0">
                <a:solidFill>
                  <a:schemeClr val="tx1"/>
                </a:solidFill>
                <a:latin typeface="Arial" pitchFamily="34" charset="0"/>
                <a:cs typeface="Arial" pitchFamily="34" charset="0"/>
              </a:rPr>
              <a:t>When an organization is one of the weaker competitors in a given industry</a:t>
            </a:r>
          </a:p>
          <a:p>
            <a:pPr marL="342900" indent="-342900"/>
            <a:r>
              <a:rPr lang="en-US" altLang="en-US" sz="2800" dirty="0" smtClean="0">
                <a:solidFill>
                  <a:schemeClr val="tx1"/>
                </a:solidFill>
                <a:latin typeface="Arial" pitchFamily="34" charset="0"/>
                <a:cs typeface="Arial" pitchFamily="34" charset="0"/>
              </a:rPr>
              <a:t>When an organization is plagued by inefficiency, low profitability, and poor employee morale</a:t>
            </a:r>
          </a:p>
          <a:p>
            <a:pPr marL="342900" indent="-342900"/>
            <a:r>
              <a:rPr lang="en-US" altLang="en-US" sz="2800" dirty="0" smtClean="0">
                <a:solidFill>
                  <a:schemeClr val="tx1"/>
                </a:solidFill>
                <a:latin typeface="Arial" pitchFamily="34" charset="0"/>
                <a:cs typeface="Arial" pitchFamily="34" charset="0"/>
              </a:rPr>
              <a:t>When an organization fails to capitalize on external opportunities and minimize external threats</a:t>
            </a:r>
          </a:p>
          <a:p>
            <a:pPr marL="342900" indent="-342900"/>
            <a:r>
              <a:rPr lang="en-US" altLang="en-US" sz="2800" dirty="0" smtClean="0">
                <a:solidFill>
                  <a:schemeClr val="tx1"/>
                </a:solidFill>
                <a:latin typeface="Arial" pitchFamily="34" charset="0"/>
                <a:cs typeface="Arial" pitchFamily="34" charset="0"/>
              </a:rPr>
              <a:t>When an organization has grown so large so quickly that major internal reorganization is needed</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30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Divestiture Guidelines</a:t>
            </a:r>
          </a:p>
        </p:txBody>
      </p:sp>
      <p:sp>
        <p:nvSpPr>
          <p:cNvPr id="63490" name="Content Placeholder 2"/>
          <p:cNvSpPr>
            <a:spLocks noGrp="1"/>
          </p:cNvSpPr>
          <p:nvPr>
            <p:ph idx="1"/>
          </p:nvPr>
        </p:nvSpPr>
        <p:spPr/>
        <p:txBody>
          <a:bodyPr>
            <a:normAutofit fontScale="92500"/>
          </a:bodyPr>
          <a:lstStyle/>
          <a:p>
            <a:pPr marL="342900" indent="-342900"/>
            <a:r>
              <a:rPr lang="en-US" altLang="en-US" sz="2800" dirty="0" smtClean="0">
                <a:solidFill>
                  <a:schemeClr val="tx1"/>
                </a:solidFill>
                <a:latin typeface="Arial" pitchFamily="34" charset="0"/>
                <a:cs typeface="Arial" pitchFamily="34" charset="0"/>
              </a:rPr>
              <a:t>When an organization has pursued a retrenchment strategy and failed to accomplish improvements</a:t>
            </a:r>
          </a:p>
          <a:p>
            <a:pPr marL="342900" indent="-342900"/>
            <a:r>
              <a:rPr lang="en-US" altLang="en-US" sz="2800" dirty="0" smtClean="0">
                <a:solidFill>
                  <a:schemeClr val="tx1"/>
                </a:solidFill>
                <a:latin typeface="Arial" pitchFamily="34" charset="0"/>
                <a:cs typeface="Arial" pitchFamily="34" charset="0"/>
              </a:rPr>
              <a:t>When a division needs more resources to be competitive than the company can provide</a:t>
            </a:r>
          </a:p>
          <a:p>
            <a:pPr marL="342900" indent="-342900"/>
            <a:r>
              <a:rPr lang="en-US" altLang="en-US" sz="2800" dirty="0" smtClean="0">
                <a:solidFill>
                  <a:schemeClr val="tx1"/>
                </a:solidFill>
                <a:latin typeface="Arial" pitchFamily="34" charset="0"/>
                <a:cs typeface="Arial" pitchFamily="34" charset="0"/>
              </a:rPr>
              <a:t>When a division is responsible for an organization</a:t>
            </a:r>
            <a:r>
              <a:rPr lang="en-US" altLang="ja-JP" sz="2800" dirty="0" smtClean="0">
                <a:solidFill>
                  <a:schemeClr val="tx1"/>
                </a:solidFill>
                <a:latin typeface="Arial" pitchFamily="34" charset="0"/>
                <a:cs typeface="Arial" pitchFamily="34" charset="0"/>
              </a:rPr>
              <a:t>'s overall poor performance</a:t>
            </a:r>
          </a:p>
          <a:p>
            <a:pPr marL="342900" indent="-342900"/>
            <a:r>
              <a:rPr lang="en-US" altLang="en-US" sz="2800" dirty="0" smtClean="0">
                <a:solidFill>
                  <a:schemeClr val="tx1"/>
                </a:solidFill>
                <a:latin typeface="Arial" pitchFamily="34" charset="0"/>
                <a:cs typeface="Arial" pitchFamily="34" charset="0"/>
              </a:rPr>
              <a:t>When a division is a misfit with the rest of an organization</a:t>
            </a:r>
          </a:p>
          <a:p>
            <a:pPr marL="342900" indent="-342900"/>
            <a:r>
              <a:rPr lang="en-US" altLang="en-US" sz="2800" dirty="0" smtClean="0"/>
              <a:t>When a large amount of cash is needed quickly</a:t>
            </a:r>
            <a:endParaRPr lang="en-US" altLang="en-US" sz="2800" dirty="0" smtClean="0">
              <a:solidFill>
                <a:schemeClr val="tx1"/>
              </a:solidFill>
              <a:latin typeface="Arial" pitchFamily="34" charset="0"/>
              <a:cs typeface="Arial" pitchFamily="34" charset="0"/>
            </a:endParaRPr>
          </a:p>
          <a:p>
            <a:pPr marL="342900" indent="-342900"/>
            <a:r>
              <a:rPr lang="en-US" altLang="en-US" sz="2800" dirty="0" smtClean="0">
                <a:solidFill>
                  <a:schemeClr val="tx1"/>
                </a:solidFill>
                <a:latin typeface="Arial" pitchFamily="34" charset="0"/>
                <a:cs typeface="Arial" pitchFamily="34" charset="0"/>
              </a:rPr>
              <a:t>When government antitrust action threatens a firm</a:t>
            </a:r>
          </a:p>
          <a:p>
            <a:pPr>
              <a:buFont typeface="Franklin Gothic Book" pitchFamily="-84" charset="0"/>
              <a:buChar char="►"/>
            </a:pPr>
            <a:endParaRPr lang="en-US" altLang="en-US" sz="2800"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31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Defensive Strategies </a:t>
            </a:r>
          </a:p>
        </p:txBody>
      </p:sp>
      <p:sp>
        <p:nvSpPr>
          <p:cNvPr id="65538" name="Content Placeholder 2"/>
          <p:cNvSpPr>
            <a:spLocks noGrp="1"/>
          </p:cNvSpPr>
          <p:nvPr>
            <p:ph idx="1"/>
          </p:nvPr>
        </p:nvSpPr>
        <p:spPr/>
        <p:txBody>
          <a:bodyPr/>
          <a:lstStyle/>
          <a:p>
            <a:pPr marL="342900" indent="-342900"/>
            <a:r>
              <a:rPr lang="en-US" altLang="en-US" b="1" dirty="0" smtClean="0">
                <a:solidFill>
                  <a:schemeClr val="tx1"/>
                </a:solidFill>
                <a:latin typeface="Arial" pitchFamily="34" charset="0"/>
                <a:cs typeface="Arial" pitchFamily="34" charset="0"/>
              </a:rPr>
              <a:t>Liquidation</a:t>
            </a:r>
          </a:p>
          <a:p>
            <a:pPr marL="742950" lvl="1" indent="-285750"/>
            <a:r>
              <a:rPr lang="en-US" altLang="en-US" dirty="0" smtClean="0">
                <a:solidFill>
                  <a:schemeClr val="tx1"/>
                </a:solidFill>
                <a:latin typeface="Arial" pitchFamily="34" charset="0"/>
                <a:cs typeface="Arial" pitchFamily="34" charset="0"/>
              </a:rPr>
              <a:t>selling all of a company</a:t>
            </a:r>
            <a:r>
              <a:rPr lang="en-US" altLang="en-US" dirty="0" smtClean="0"/>
              <a:t>’</a:t>
            </a:r>
            <a:r>
              <a:rPr lang="en-US" altLang="ja-JP" dirty="0" smtClean="0">
                <a:solidFill>
                  <a:schemeClr val="tx1"/>
                </a:solidFill>
                <a:latin typeface="Arial" pitchFamily="34" charset="0"/>
                <a:cs typeface="Arial" pitchFamily="34" charset="0"/>
              </a:rPr>
              <a:t>s assets, in parts, for their tangible worth</a:t>
            </a:r>
          </a:p>
          <a:p>
            <a:pPr marL="742950" lvl="1" indent="-285750"/>
            <a:r>
              <a:rPr lang="en-US" altLang="en-US" dirty="0" smtClean="0">
                <a:solidFill>
                  <a:schemeClr val="tx1"/>
                </a:solidFill>
                <a:latin typeface="Arial" pitchFamily="34" charset="0"/>
                <a:cs typeface="Arial" pitchFamily="34" charset="0"/>
              </a:rPr>
              <a:t>can be an emotionally difficult strategy</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32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Liquidation Guidelines</a:t>
            </a:r>
          </a:p>
        </p:txBody>
      </p:sp>
      <p:sp>
        <p:nvSpPr>
          <p:cNvPr id="66562" name="Content Placeholder 6"/>
          <p:cNvSpPr>
            <a:spLocks noGrp="1"/>
          </p:cNvSpPr>
          <p:nvPr>
            <p:ph idx="1"/>
          </p:nvPr>
        </p:nvSpPr>
        <p:spPr/>
        <p:txBody>
          <a:bodyPr/>
          <a:lstStyle/>
          <a:p>
            <a:pPr marL="342900" indent="-342900"/>
            <a:r>
              <a:rPr lang="en-US" altLang="en-US" sz="3000" dirty="0" smtClean="0">
                <a:solidFill>
                  <a:schemeClr val="tx1"/>
                </a:solidFill>
                <a:latin typeface="Arial" pitchFamily="34" charset="0"/>
                <a:cs typeface="Arial" pitchFamily="34" charset="0"/>
              </a:rPr>
              <a:t>When an organization has pursued both a retrenchment strategy and a divestiture strategy, and neither has been successful</a:t>
            </a:r>
          </a:p>
          <a:p>
            <a:pPr marL="342900" indent="-342900"/>
            <a:r>
              <a:rPr lang="en-US" altLang="en-US" sz="3000" dirty="0" smtClean="0">
                <a:solidFill>
                  <a:schemeClr val="tx1"/>
                </a:solidFill>
                <a:latin typeface="Arial" pitchFamily="34" charset="0"/>
                <a:cs typeface="Arial" pitchFamily="34" charset="0"/>
              </a:rPr>
              <a:t>When an organization</a:t>
            </a:r>
            <a:r>
              <a:rPr lang="en-US" altLang="ja-JP" sz="3000" dirty="0" smtClean="0">
                <a:solidFill>
                  <a:schemeClr val="tx1"/>
                </a:solidFill>
                <a:latin typeface="Arial" pitchFamily="34" charset="0"/>
                <a:cs typeface="Arial" pitchFamily="34" charset="0"/>
              </a:rPr>
              <a:t>'s only alternative is bankruptcy</a:t>
            </a:r>
          </a:p>
          <a:p>
            <a:pPr marL="342900" indent="-342900"/>
            <a:r>
              <a:rPr lang="en-US" altLang="en-US" sz="3000" dirty="0" smtClean="0">
                <a:solidFill>
                  <a:schemeClr val="tx1"/>
                </a:solidFill>
                <a:latin typeface="Arial" pitchFamily="34" charset="0"/>
                <a:cs typeface="Arial" pitchFamily="34" charset="0"/>
              </a:rPr>
              <a:t>When the stockholders of a firm can minimize their losses by selling the organization</a:t>
            </a:r>
            <a:r>
              <a:rPr lang="en-US" altLang="ja-JP" sz="3000" dirty="0" smtClean="0">
                <a:solidFill>
                  <a:schemeClr val="tx1"/>
                </a:solidFill>
                <a:latin typeface="Arial" pitchFamily="34" charset="0"/>
                <a:cs typeface="Arial" pitchFamily="34" charset="0"/>
              </a:rPr>
              <a:t>'s assets</a:t>
            </a:r>
            <a:endParaRPr lang="en-US" altLang="en-US" sz="3000"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33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normAutofit/>
          </a:bodyPr>
          <a:lstStyle/>
          <a:p>
            <a:pPr>
              <a:defRPr/>
            </a:pPr>
            <a:r>
              <a:rPr lang="en-US" dirty="0" smtClean="0">
                <a:solidFill>
                  <a:schemeClr val="tx1"/>
                </a:solidFill>
                <a:latin typeface="Arial" charset="0"/>
                <a:ea typeface="+mj-ea"/>
                <a:cs typeface="Arial" charset="0"/>
              </a:rPr>
              <a:t>Porter's Five Generic Strategies</a:t>
            </a:r>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34</a:t>
            </a:fld>
            <a:endParaRPr lang="en-US" altLang="en-US" dirty="0"/>
          </a:p>
        </p:txBody>
      </p:sp>
      <p:pic>
        <p:nvPicPr>
          <p:cNvPr id="2" name="Picture 1" descr="fig05_0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1447800"/>
            <a:ext cx="8780585" cy="48768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Michael Porter's Five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Generic Strategies</a:t>
            </a:r>
          </a:p>
        </p:txBody>
      </p:sp>
      <p:sp>
        <p:nvSpPr>
          <p:cNvPr id="63491" name="Content Placeholder 2"/>
          <p:cNvSpPr>
            <a:spLocks noGrp="1"/>
          </p:cNvSpPr>
          <p:nvPr>
            <p:ph idx="1"/>
          </p:nvPr>
        </p:nvSpPr>
        <p:spPr/>
        <p:txBody>
          <a:bodyPr>
            <a:normAutofit fontScale="92500" lnSpcReduction="20000"/>
          </a:bodyPr>
          <a:lstStyle/>
          <a:p>
            <a:pPr marL="0" indent="0">
              <a:buNone/>
              <a:defRPr/>
            </a:pPr>
            <a:r>
              <a:rPr lang="en-US" b="1" dirty="0" smtClean="0">
                <a:latin typeface="Arial" charset="0"/>
                <a:cs typeface="Arial" charset="0"/>
              </a:rPr>
              <a:t>Cost </a:t>
            </a:r>
            <a:r>
              <a:rPr lang="en-US" b="1" dirty="0">
                <a:latin typeface="Arial" charset="0"/>
                <a:cs typeface="Arial" charset="0"/>
              </a:rPr>
              <a:t>L</a:t>
            </a:r>
            <a:r>
              <a:rPr lang="en-US" b="1" dirty="0" smtClean="0">
                <a:latin typeface="Arial" charset="0"/>
                <a:cs typeface="Arial" charset="0"/>
              </a:rPr>
              <a:t>eadership </a:t>
            </a:r>
            <a:r>
              <a:rPr lang="en-US" dirty="0" smtClean="0">
                <a:latin typeface="Arial" charset="0"/>
                <a:cs typeface="Arial" charset="0"/>
              </a:rPr>
              <a:t>emphasizes </a:t>
            </a:r>
            <a:r>
              <a:rPr lang="en-US" dirty="0">
                <a:latin typeface="Arial" charset="0"/>
                <a:cs typeface="Arial" charset="0"/>
              </a:rPr>
              <a:t>producing standardized products at a very low per-unit cost for consumers who are price-sensitive</a:t>
            </a:r>
          </a:p>
          <a:p>
            <a:pPr>
              <a:defRPr/>
            </a:pPr>
            <a:r>
              <a:rPr lang="en-US" b="1" dirty="0" smtClean="0">
                <a:solidFill>
                  <a:schemeClr val="tx1"/>
                </a:solidFill>
                <a:latin typeface="Arial" charset="0"/>
                <a:ea typeface="+mn-ea"/>
                <a:cs typeface="Arial" charset="0"/>
              </a:rPr>
              <a:t>Type 1 </a:t>
            </a:r>
          </a:p>
          <a:p>
            <a:pPr lvl="1">
              <a:defRPr/>
            </a:pPr>
            <a:r>
              <a:rPr lang="en-US" i="1" dirty="0" smtClean="0">
                <a:solidFill>
                  <a:schemeClr val="tx1"/>
                </a:solidFill>
                <a:latin typeface="Arial" charset="0"/>
                <a:ea typeface="+mn-ea"/>
                <a:cs typeface="Arial" charset="0"/>
              </a:rPr>
              <a:t>low-cost </a:t>
            </a:r>
            <a:r>
              <a:rPr lang="en-US" dirty="0" smtClean="0">
                <a:solidFill>
                  <a:schemeClr val="tx1"/>
                </a:solidFill>
                <a:latin typeface="Arial" charset="0"/>
                <a:ea typeface="+mn-ea"/>
                <a:cs typeface="Arial" charset="0"/>
              </a:rPr>
              <a:t>strategy that offers products or services to a wide range of customers at the lowest price available on the market</a:t>
            </a:r>
          </a:p>
          <a:p>
            <a:pPr>
              <a:defRPr/>
            </a:pPr>
            <a:r>
              <a:rPr lang="en-US" b="1" dirty="0" smtClean="0">
                <a:latin typeface="Arial" charset="0"/>
                <a:cs typeface="Arial" charset="0"/>
              </a:rPr>
              <a:t>Type 2</a:t>
            </a:r>
          </a:p>
          <a:p>
            <a:pPr lvl="1">
              <a:defRPr/>
            </a:pPr>
            <a:r>
              <a:rPr lang="en-US" i="1" dirty="0" smtClean="0">
                <a:solidFill>
                  <a:schemeClr val="tx1"/>
                </a:solidFill>
                <a:latin typeface="Arial" charset="0"/>
                <a:ea typeface="+mn-ea"/>
                <a:cs typeface="Arial" charset="0"/>
              </a:rPr>
              <a:t>best-value </a:t>
            </a:r>
            <a:r>
              <a:rPr lang="en-US" dirty="0" smtClean="0">
                <a:solidFill>
                  <a:schemeClr val="tx1"/>
                </a:solidFill>
                <a:latin typeface="Arial" charset="0"/>
                <a:ea typeface="+mn-ea"/>
                <a:cs typeface="Arial" charset="0"/>
              </a:rPr>
              <a:t>strategy that offers products or services to a wide range of customers at the best price-value available on the market</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35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6"/>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Michael Porter's Five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Generic Strategies</a:t>
            </a:r>
          </a:p>
        </p:txBody>
      </p:sp>
      <p:sp>
        <p:nvSpPr>
          <p:cNvPr id="64515" name="Content Placeholder 2"/>
          <p:cNvSpPr>
            <a:spLocks noGrp="1"/>
          </p:cNvSpPr>
          <p:nvPr>
            <p:ph idx="1"/>
          </p:nvPr>
        </p:nvSpPr>
        <p:spPr/>
        <p:txBody>
          <a:bodyPr/>
          <a:lstStyle/>
          <a:p>
            <a:pPr>
              <a:defRPr/>
            </a:pPr>
            <a:r>
              <a:rPr lang="en-US" b="1" dirty="0" smtClean="0">
                <a:solidFill>
                  <a:schemeClr val="tx1"/>
                </a:solidFill>
                <a:latin typeface="Arial" charset="0"/>
                <a:ea typeface="+mn-ea"/>
                <a:cs typeface="Arial" charset="0"/>
              </a:rPr>
              <a:t>Type 3</a:t>
            </a:r>
          </a:p>
          <a:p>
            <a:pPr lvl="1">
              <a:defRPr/>
            </a:pPr>
            <a:r>
              <a:rPr lang="en-US" b="1" dirty="0" smtClean="0">
                <a:solidFill>
                  <a:schemeClr val="tx1"/>
                </a:solidFill>
                <a:latin typeface="Arial" charset="0"/>
                <a:ea typeface="+mn-ea"/>
                <a:cs typeface="Arial" charset="0"/>
              </a:rPr>
              <a:t>Differentiation </a:t>
            </a:r>
            <a:r>
              <a:rPr lang="en-US" dirty="0" smtClean="0">
                <a:solidFill>
                  <a:schemeClr val="tx1"/>
                </a:solidFill>
                <a:latin typeface="Arial" charset="0"/>
                <a:ea typeface="+mn-ea"/>
                <a:cs typeface="Arial" charset="0"/>
              </a:rPr>
              <a:t>is a</a:t>
            </a:r>
            <a:r>
              <a:rPr lang="en-US" b="1" dirty="0" smtClean="0">
                <a:solidFill>
                  <a:schemeClr val="tx1"/>
                </a:solidFill>
                <a:latin typeface="Arial" charset="0"/>
                <a:ea typeface="+mn-ea"/>
                <a:cs typeface="Arial" charset="0"/>
              </a:rPr>
              <a:t> </a:t>
            </a:r>
            <a:r>
              <a:rPr lang="en-US" dirty="0" smtClean="0">
                <a:solidFill>
                  <a:schemeClr val="tx1"/>
                </a:solidFill>
                <a:latin typeface="Arial" charset="0"/>
                <a:ea typeface="+mn-ea"/>
                <a:cs typeface="Arial" charset="0"/>
              </a:rPr>
              <a:t>strategy aimed at producing products and services considered unique industry-wide and directed at consumers who are relatively price-insensitive</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36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Michael Porter's Five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Generic Strategies</a:t>
            </a:r>
          </a:p>
        </p:txBody>
      </p:sp>
      <p:sp>
        <p:nvSpPr>
          <p:cNvPr id="65539" name="Content Placeholder 2"/>
          <p:cNvSpPr>
            <a:spLocks noGrp="1"/>
          </p:cNvSpPr>
          <p:nvPr>
            <p:ph idx="1"/>
          </p:nvPr>
        </p:nvSpPr>
        <p:spPr/>
        <p:txBody>
          <a:bodyPr/>
          <a:lstStyle/>
          <a:p>
            <a:pPr>
              <a:defRPr/>
            </a:pPr>
            <a:r>
              <a:rPr lang="en-US" b="1" dirty="0" smtClean="0">
                <a:solidFill>
                  <a:schemeClr val="tx1"/>
                </a:solidFill>
                <a:latin typeface="Arial" charset="0"/>
                <a:ea typeface="+mn-ea"/>
                <a:cs typeface="Arial" charset="0"/>
              </a:rPr>
              <a:t>Type 4</a:t>
            </a:r>
            <a:r>
              <a:rPr lang="en-US" dirty="0" smtClean="0">
                <a:solidFill>
                  <a:schemeClr val="tx1"/>
                </a:solidFill>
                <a:latin typeface="Arial" charset="0"/>
                <a:ea typeface="+mn-ea"/>
                <a:cs typeface="Arial" charset="0"/>
              </a:rPr>
              <a:t> </a:t>
            </a:r>
          </a:p>
          <a:p>
            <a:pPr lvl="1">
              <a:defRPr/>
            </a:pPr>
            <a:r>
              <a:rPr lang="en-US" i="1" dirty="0" smtClean="0">
                <a:solidFill>
                  <a:schemeClr val="tx1"/>
                </a:solidFill>
                <a:latin typeface="Arial" charset="0"/>
                <a:ea typeface="+mn-ea"/>
                <a:cs typeface="Arial" charset="0"/>
              </a:rPr>
              <a:t>low-cost focus </a:t>
            </a:r>
            <a:r>
              <a:rPr lang="en-US" dirty="0" smtClean="0">
                <a:solidFill>
                  <a:schemeClr val="tx1"/>
                </a:solidFill>
                <a:latin typeface="Arial" charset="0"/>
                <a:ea typeface="+mn-ea"/>
                <a:cs typeface="Arial" charset="0"/>
              </a:rPr>
              <a:t>strategy that offers products or services to a niche group of customers at the lowest price available on the market</a:t>
            </a:r>
          </a:p>
          <a:p>
            <a:pPr>
              <a:defRPr/>
            </a:pPr>
            <a:r>
              <a:rPr lang="en-US" b="1" dirty="0" smtClean="0">
                <a:latin typeface="Arial" charset="0"/>
                <a:cs typeface="Arial" charset="0"/>
              </a:rPr>
              <a:t>Type 5</a:t>
            </a:r>
          </a:p>
          <a:p>
            <a:pPr lvl="1">
              <a:defRPr/>
            </a:pPr>
            <a:r>
              <a:rPr lang="en-US" altLang="en-US" i="1" dirty="0"/>
              <a:t>best-value focus </a:t>
            </a:r>
            <a:r>
              <a:rPr lang="en-US" altLang="en-US" dirty="0"/>
              <a:t>strategy that offers products or services to a small range of customers at the best price-value available on the market</a:t>
            </a:r>
          </a:p>
          <a:p>
            <a:pPr lvl="1">
              <a:defRPr/>
            </a:pPr>
            <a:endParaRPr lang="en-US" dirty="0" smtClean="0">
              <a:solidFill>
                <a:schemeClr val="tx1"/>
              </a:solidFill>
              <a:latin typeface="Arial" charset="0"/>
              <a:ea typeface="+mn-ea"/>
              <a:cs typeface="Arial"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37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p:txBody>
          <a:bodyPr>
            <a:normAutofit/>
          </a:bodyPr>
          <a:lstStyle/>
          <a:p>
            <a:pPr>
              <a:defRPr/>
            </a:pPr>
            <a:r>
              <a:rPr lang="en-US" dirty="0" smtClean="0">
                <a:solidFill>
                  <a:schemeClr val="tx1"/>
                </a:solidFill>
                <a:latin typeface="Arial" charset="0"/>
                <a:ea typeface="+mj-ea"/>
                <a:cs typeface="Arial" charset="0"/>
              </a:rPr>
              <a:t>Means for Achieving Strategies</a:t>
            </a:r>
          </a:p>
        </p:txBody>
      </p:sp>
      <p:sp>
        <p:nvSpPr>
          <p:cNvPr id="83970" name="Content Placeholder 2"/>
          <p:cNvSpPr>
            <a:spLocks noGrp="1"/>
          </p:cNvSpPr>
          <p:nvPr>
            <p:ph idx="1"/>
          </p:nvPr>
        </p:nvSpPr>
        <p:spPr/>
        <p:txBody>
          <a:bodyPr/>
          <a:lstStyle/>
          <a:p>
            <a:pPr marL="342900" indent="-342900"/>
            <a:r>
              <a:rPr lang="en-US" altLang="en-US" dirty="0" smtClean="0">
                <a:solidFill>
                  <a:schemeClr val="tx1"/>
                </a:solidFill>
                <a:latin typeface="Arial" pitchFamily="34" charset="0"/>
                <a:cs typeface="Arial" pitchFamily="34" charset="0"/>
              </a:rPr>
              <a:t>Cooperation Among Competitors</a:t>
            </a:r>
          </a:p>
          <a:p>
            <a:pPr marL="342900" indent="-342900"/>
            <a:r>
              <a:rPr lang="en-US" altLang="en-US" dirty="0" smtClean="0">
                <a:solidFill>
                  <a:schemeClr val="tx1"/>
                </a:solidFill>
                <a:latin typeface="Arial" pitchFamily="34" charset="0"/>
                <a:cs typeface="Arial" pitchFamily="34" charset="0"/>
              </a:rPr>
              <a:t>Joint Venture/Partnering</a:t>
            </a:r>
          </a:p>
          <a:p>
            <a:pPr marL="342900" indent="-342900"/>
            <a:r>
              <a:rPr lang="en-US" altLang="en-US" dirty="0" smtClean="0">
                <a:solidFill>
                  <a:schemeClr val="tx1"/>
                </a:solidFill>
                <a:latin typeface="Arial" pitchFamily="34" charset="0"/>
                <a:cs typeface="Arial" pitchFamily="34" charset="0"/>
              </a:rPr>
              <a:t>Merger/Acquisition</a:t>
            </a:r>
          </a:p>
          <a:p>
            <a:pPr marL="342900" indent="-342900"/>
            <a:r>
              <a:rPr lang="en-US" altLang="en-US" dirty="0" smtClean="0">
                <a:solidFill>
                  <a:schemeClr val="tx1"/>
                </a:solidFill>
                <a:latin typeface="Arial" pitchFamily="34" charset="0"/>
                <a:cs typeface="Arial" pitchFamily="34" charset="0"/>
              </a:rPr>
              <a:t>Private-Equity Acquisitions</a:t>
            </a:r>
          </a:p>
          <a:p>
            <a:pPr marL="342900" indent="-342900"/>
            <a:r>
              <a:rPr lang="en-US" altLang="en-US" dirty="0" smtClean="0">
                <a:solidFill>
                  <a:schemeClr val="tx1"/>
                </a:solidFill>
                <a:latin typeface="Arial" pitchFamily="34" charset="0"/>
                <a:cs typeface="Arial" pitchFamily="34" charset="0"/>
              </a:rPr>
              <a:t>First Mover Advantages</a:t>
            </a:r>
          </a:p>
          <a:p>
            <a:pPr marL="342900" indent="-342900"/>
            <a:r>
              <a:rPr lang="en-US" altLang="en-US" dirty="0" smtClean="0">
                <a:solidFill>
                  <a:schemeClr val="tx1"/>
                </a:solidFill>
                <a:latin typeface="Arial" pitchFamily="34" charset="0"/>
                <a:cs typeface="Arial" pitchFamily="34" charset="0"/>
              </a:rPr>
              <a:t>Outsourcing/Reshoring</a:t>
            </a:r>
          </a:p>
          <a:p>
            <a:pPr marL="342900" indent="-342900"/>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38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Key Reasons Why Many Mergers and Acquisitions Fail</a:t>
            </a:r>
          </a:p>
        </p:txBody>
      </p:sp>
      <p:pic>
        <p:nvPicPr>
          <p:cNvPr id="84995"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7928"/>
          <a:stretch/>
        </p:blipFill>
        <p:spPr bwMode="auto">
          <a:xfrm>
            <a:off x="457200" y="1600200"/>
            <a:ext cx="8382000" cy="47378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39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Potential Benefits of Merging With or Acquiring Another Firm</a:t>
            </a:r>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40</a:t>
            </a:fld>
            <a:endParaRPr lang="en-US" altLang="en-US" dirty="0"/>
          </a:p>
        </p:txBody>
      </p:sp>
      <p:pic>
        <p:nvPicPr>
          <p:cNvPr id="2" name="Picture 1" descr="tab05_06.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524000"/>
            <a:ext cx="9144000" cy="47244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Benefits of a Firm Being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the First Mover</a:t>
            </a:r>
          </a:p>
        </p:txBody>
      </p:sp>
      <p:pic>
        <p:nvPicPr>
          <p:cNvPr id="8704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25" y="2133600"/>
            <a:ext cx="8816975"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5-</a:t>
            </a:r>
            <a:fld id="{4EB8C944-61D8-4D3E-91BF-0B8E112AB456}" type="slidenum">
              <a:rPr lang="en-US" altLang="en-US" smtClean="0"/>
              <a:pPr/>
              <a:t>41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theme/theme1.xml><?xml version="1.0" encoding="utf-8"?>
<a:theme xmlns:a="http://schemas.openxmlformats.org/drawingml/2006/main" name="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1650</TotalTime>
  <Words>3609</Words>
  <Application>Microsoft Macintosh PowerPoint</Application>
  <PresentationFormat>On-screen Show (4:3)</PresentationFormat>
  <Paragraphs>366</Paragraphs>
  <Slides>41</Slides>
  <Notes>39</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template</vt:lpstr>
      <vt:lpstr>Strategies in Action</vt:lpstr>
      <vt:lpstr>Learning Objectives</vt:lpstr>
      <vt:lpstr>Learning Objectives (cont.)</vt:lpstr>
      <vt:lpstr>Long-Term Objectives</vt:lpstr>
      <vt:lpstr>Varying Performance Measures by Organizational Level</vt:lpstr>
      <vt:lpstr>The Desired Characteristics of Objectives</vt:lpstr>
      <vt:lpstr>The Nature of Long-Term Objectives</vt:lpstr>
      <vt:lpstr>Financial versus Strategic Objectives</vt:lpstr>
      <vt:lpstr>Not Managing by Objectives</vt:lpstr>
      <vt:lpstr>A Comprehensive Strategic-Management Model</vt:lpstr>
      <vt:lpstr>Types of Strategies</vt:lpstr>
      <vt:lpstr>Alternative Strategies Defined and Exemplified</vt:lpstr>
      <vt:lpstr>Alternative Strategies Defined and Exemplified</vt:lpstr>
      <vt:lpstr>Levels of Strategies with Persons Most Responsible</vt:lpstr>
      <vt:lpstr>Integration Strategies</vt:lpstr>
      <vt:lpstr>Forward Integration Guidelines</vt:lpstr>
      <vt:lpstr>Backward Integration Guidelines</vt:lpstr>
      <vt:lpstr>Horizontal Integration Guidelines</vt:lpstr>
      <vt:lpstr>Intensive Strategies</vt:lpstr>
      <vt:lpstr>Market Penetration Guidelines</vt:lpstr>
      <vt:lpstr>Market Development Guidelines</vt:lpstr>
      <vt:lpstr>Product Development Guidelines</vt:lpstr>
      <vt:lpstr>Diversification Strategies</vt:lpstr>
      <vt:lpstr>Synergies of Related Diversification</vt:lpstr>
      <vt:lpstr>Related Diversification Guidelines</vt:lpstr>
      <vt:lpstr>Unrelated Diversification Guidelines</vt:lpstr>
      <vt:lpstr>Unrelated Diversification Guidelines (cont.)</vt:lpstr>
      <vt:lpstr>Defensive Strategies</vt:lpstr>
      <vt:lpstr>Defensive Strategies</vt:lpstr>
      <vt:lpstr>Retrenchment Guidelines</vt:lpstr>
      <vt:lpstr>Divestiture Guidelines</vt:lpstr>
      <vt:lpstr>Defensive Strategies </vt:lpstr>
      <vt:lpstr>Liquidation Guidelines</vt:lpstr>
      <vt:lpstr>Porter's Five Generic Strategies</vt:lpstr>
      <vt:lpstr>Michael Porter's Five  Generic Strategies</vt:lpstr>
      <vt:lpstr>Michael Porter's Five  Generic Strategies</vt:lpstr>
      <vt:lpstr>Michael Porter's Five  Generic Strategies</vt:lpstr>
      <vt:lpstr>Means for Achieving Strategies</vt:lpstr>
      <vt:lpstr>Key Reasons Why Many Mergers and Acquisitions Fail</vt:lpstr>
      <vt:lpstr>Potential Benefits of Merging With or Acquiring Another Firm</vt:lpstr>
      <vt:lpstr>Benefits of a Firm Being  the First Mover</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Ann Pulido</cp:lastModifiedBy>
  <cp:revision>206</cp:revision>
  <dcterms:created xsi:type="dcterms:W3CDTF">2013-12-14T20:00:07Z</dcterms:created>
  <dcterms:modified xsi:type="dcterms:W3CDTF">2015-11-11T21:14:20Z</dcterms:modified>
</cp:coreProperties>
</file>