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317" r:id="rId4"/>
    <p:sldId id="284" r:id="rId5"/>
    <p:sldId id="293" r:id="rId6"/>
    <p:sldId id="268" r:id="rId7"/>
    <p:sldId id="294" r:id="rId8"/>
    <p:sldId id="335" r:id="rId9"/>
    <p:sldId id="298" r:id="rId10"/>
    <p:sldId id="299" r:id="rId11"/>
    <p:sldId id="300" r:id="rId12"/>
    <p:sldId id="292" r:id="rId13"/>
    <p:sldId id="301" r:id="rId14"/>
    <p:sldId id="302" r:id="rId15"/>
    <p:sldId id="303" r:id="rId16"/>
    <p:sldId id="310" r:id="rId17"/>
    <p:sldId id="304" r:id="rId18"/>
    <p:sldId id="309" r:id="rId19"/>
    <p:sldId id="311" r:id="rId20"/>
    <p:sldId id="326" r:id="rId21"/>
    <p:sldId id="327" r:id="rId22"/>
    <p:sldId id="328" r:id="rId23"/>
    <p:sldId id="313" r:id="rId24"/>
    <p:sldId id="314" r:id="rId25"/>
    <p:sldId id="318" r:id="rId26"/>
    <p:sldId id="319" r:id="rId27"/>
    <p:sldId id="315" r:id="rId28"/>
    <p:sldId id="316" r:id="rId29"/>
    <p:sldId id="296" r:id="rId30"/>
    <p:sldId id="286" r:id="rId31"/>
    <p:sldId id="265" r:id="rId32"/>
    <p:sldId id="281" r:id="rId33"/>
    <p:sldId id="336" r:id="rId34"/>
    <p:sldId id="297" r:id="rId35"/>
    <p:sldId id="261" r:id="rId36"/>
    <p:sldId id="332" r:id="rId37"/>
    <p:sldId id="266" r:id="rId38"/>
    <p:sldId id="337" r:id="rId39"/>
    <p:sldId id="338" r:id="rId40"/>
    <p:sldId id="339" r:id="rId41"/>
    <p:sldId id="340" r:id="rId42"/>
    <p:sldId id="341"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F7F7F"/>
    <a:srgbClr val="ACBC9E"/>
    <a:srgbClr val="748A60"/>
    <a:srgbClr val="FBFBFB"/>
    <a:srgbClr val="A6B797"/>
    <a:srgbClr val="F5F5F5"/>
    <a:srgbClr val="F4F4F4"/>
    <a:srgbClr val="F0F2F0"/>
    <a:srgbClr val="F0F1F0"/>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3" autoAdjust="0"/>
    <p:restoredTop sz="94660"/>
  </p:normalViewPr>
  <p:slideViewPr>
    <p:cSldViewPr snapToGrid="0" showGuides="1">
      <p:cViewPr varScale="1">
        <p:scale>
          <a:sx n="75" d="100"/>
          <a:sy n="75" d="100"/>
        </p:scale>
        <p:origin x="198"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472651-D3E0-4602-BF43-20816001C1EC}" type="doc">
      <dgm:prSet loTypeId="urn:microsoft.com/office/officeart/2005/8/layout/cycle2" loCatId="cycle" qsTypeId="urn:microsoft.com/office/officeart/2005/8/quickstyle/simple1" qsCatId="simple" csTypeId="urn:microsoft.com/office/officeart/2005/8/colors/accent0_3" csCatId="mainScheme" phldr="1"/>
      <dgm:spPr/>
      <dgm:t>
        <a:bodyPr/>
        <a:lstStyle/>
        <a:p>
          <a:endParaRPr lang="en-GB"/>
        </a:p>
      </dgm:t>
    </dgm:pt>
    <dgm:pt modelId="{8F1D1B92-2A4F-4F62-B81D-3276FF861E4E}">
      <dgm:prSet phldrT="[Text]" custT="1"/>
      <dgm:spPr>
        <a:solidFill>
          <a:srgbClr val="ACBC9E"/>
        </a:solidFill>
      </dgm:spPr>
      <dgm:t>
        <a:bodyPr/>
        <a:lstStyle/>
        <a:p>
          <a:r>
            <a:rPr lang="en-GB" sz="1400" b="1" dirty="0" smtClean="0">
              <a:latin typeface="Arial" panose="020B0604020202020204" pitchFamily="34" charset="0"/>
              <a:cs typeface="Arial" panose="020B0604020202020204" pitchFamily="34" charset="0"/>
            </a:rPr>
            <a:t>- 20.8%</a:t>
          </a:r>
          <a:endParaRPr lang="en-GB" sz="1400" dirty="0"/>
        </a:p>
      </dgm:t>
    </dgm:pt>
    <dgm:pt modelId="{7C253664-BC00-4635-8543-4185BCF7CBF0}" type="parTrans" cxnId="{116BD279-60A5-45C5-B447-D787D1439D45}">
      <dgm:prSet/>
      <dgm:spPr/>
      <dgm:t>
        <a:bodyPr/>
        <a:lstStyle/>
        <a:p>
          <a:endParaRPr lang="en-GB"/>
        </a:p>
      </dgm:t>
    </dgm:pt>
    <dgm:pt modelId="{EE64218E-0344-40C3-95A8-497CF3CB5464}" type="sibTrans" cxnId="{116BD279-60A5-45C5-B447-D787D1439D45}">
      <dgm:prSet/>
      <dgm:spPr>
        <a:noFill/>
      </dgm:spPr>
      <dgm:t>
        <a:bodyPr/>
        <a:lstStyle/>
        <a:p>
          <a:endParaRPr lang="en-GB"/>
        </a:p>
      </dgm:t>
    </dgm:pt>
    <dgm:pt modelId="{F0D02A53-5D47-496E-9949-FED94F9854AB}">
      <dgm:prSet phldrT="[Text]" custT="1"/>
      <dgm:spPr>
        <a:solidFill>
          <a:srgbClr val="ACBC9E"/>
        </a:solidFill>
      </dgm:spPr>
      <dgm:t>
        <a:bodyPr/>
        <a:lstStyle/>
        <a:p>
          <a:r>
            <a:rPr lang="en-GB" sz="1400" b="1" dirty="0" smtClean="0">
              <a:latin typeface="Arial" panose="020B0604020202020204" pitchFamily="34" charset="0"/>
              <a:cs typeface="Arial" panose="020B0604020202020204" pitchFamily="34" charset="0"/>
            </a:rPr>
            <a:t>- 7.5%</a:t>
          </a:r>
          <a:endParaRPr lang="en-GB" sz="1400" dirty="0"/>
        </a:p>
      </dgm:t>
    </dgm:pt>
    <dgm:pt modelId="{0734F233-2BCA-4155-AF34-1A2EBDA0AE67}" type="parTrans" cxnId="{031386A2-6D4C-4511-BD14-70EF702C2124}">
      <dgm:prSet/>
      <dgm:spPr/>
      <dgm:t>
        <a:bodyPr/>
        <a:lstStyle/>
        <a:p>
          <a:endParaRPr lang="en-GB"/>
        </a:p>
      </dgm:t>
    </dgm:pt>
    <dgm:pt modelId="{2CB3364C-49EB-4E8E-B646-E3B01AE6F98F}" type="sibTrans" cxnId="{031386A2-6D4C-4511-BD14-70EF702C2124}">
      <dgm:prSet/>
      <dgm:spPr>
        <a:noFill/>
      </dgm:spPr>
      <dgm:t>
        <a:bodyPr/>
        <a:lstStyle/>
        <a:p>
          <a:endParaRPr lang="en-GB"/>
        </a:p>
      </dgm:t>
    </dgm:pt>
    <dgm:pt modelId="{FC32F9F8-E6E1-4CD4-A53D-F1F496157A0C}">
      <dgm:prSet phldrT="[Text]" custT="1"/>
      <dgm:spPr>
        <a:solidFill>
          <a:srgbClr val="ACBC9E"/>
        </a:solidFill>
      </dgm:spPr>
      <dgm:t>
        <a:bodyPr/>
        <a:lstStyle/>
        <a:p>
          <a:r>
            <a:rPr lang="en-GB" sz="1400" b="1" dirty="0" smtClean="0">
              <a:latin typeface="Arial" panose="020B0604020202020204" pitchFamily="34" charset="0"/>
              <a:cs typeface="Arial" panose="020B0604020202020204" pitchFamily="34" charset="0"/>
            </a:rPr>
            <a:t>+ 6.5%</a:t>
          </a:r>
          <a:endParaRPr lang="en-GB" sz="1400" dirty="0"/>
        </a:p>
      </dgm:t>
    </dgm:pt>
    <dgm:pt modelId="{79ADE746-9D90-4CE7-84C6-EE5734DBDF69}" type="parTrans" cxnId="{4D5E0C54-4C6B-4EF2-9E91-3FF1002E8990}">
      <dgm:prSet/>
      <dgm:spPr/>
      <dgm:t>
        <a:bodyPr/>
        <a:lstStyle/>
        <a:p>
          <a:endParaRPr lang="en-GB"/>
        </a:p>
      </dgm:t>
    </dgm:pt>
    <dgm:pt modelId="{46B51185-64A1-4B03-81ED-9EECC06C2B5D}" type="sibTrans" cxnId="{4D5E0C54-4C6B-4EF2-9E91-3FF1002E8990}">
      <dgm:prSet/>
      <dgm:spPr>
        <a:noFill/>
      </dgm:spPr>
      <dgm:t>
        <a:bodyPr/>
        <a:lstStyle/>
        <a:p>
          <a:endParaRPr lang="en-GB"/>
        </a:p>
      </dgm:t>
    </dgm:pt>
    <dgm:pt modelId="{E18CACF9-B1CA-4C4B-9A66-41D3160C2367}">
      <dgm:prSet phldrT="[Text]" custT="1"/>
      <dgm:spPr>
        <a:solidFill>
          <a:srgbClr val="ACBC9E"/>
        </a:solidFill>
      </dgm:spPr>
      <dgm:t>
        <a:bodyPr/>
        <a:lstStyle/>
        <a:p>
          <a:r>
            <a:rPr lang="en-GB" sz="1400" b="1" dirty="0" smtClean="0">
              <a:latin typeface="Arial" panose="020B0604020202020204" pitchFamily="34" charset="0"/>
              <a:cs typeface="Arial" panose="020B0604020202020204" pitchFamily="34" charset="0"/>
            </a:rPr>
            <a:t>+ 8.8%</a:t>
          </a:r>
          <a:endParaRPr lang="en-GB" sz="1400" dirty="0"/>
        </a:p>
      </dgm:t>
    </dgm:pt>
    <dgm:pt modelId="{8204BA79-6A82-4A69-8302-B28CC5813258}" type="parTrans" cxnId="{04B23636-7D4E-42F4-9438-7295F29BACC7}">
      <dgm:prSet/>
      <dgm:spPr/>
      <dgm:t>
        <a:bodyPr/>
        <a:lstStyle/>
        <a:p>
          <a:endParaRPr lang="en-GB"/>
        </a:p>
      </dgm:t>
    </dgm:pt>
    <dgm:pt modelId="{B3B94F7F-7CE0-45C9-BCAA-F295AA1A59C1}" type="sibTrans" cxnId="{04B23636-7D4E-42F4-9438-7295F29BACC7}">
      <dgm:prSet/>
      <dgm:spPr>
        <a:noFill/>
      </dgm:spPr>
      <dgm:t>
        <a:bodyPr/>
        <a:lstStyle/>
        <a:p>
          <a:endParaRPr lang="en-GB"/>
        </a:p>
      </dgm:t>
    </dgm:pt>
    <dgm:pt modelId="{A7D62B46-BB21-44C4-8A2D-97FBBD80486D}">
      <dgm:prSet phldrT="[Text]" custT="1"/>
      <dgm:spPr>
        <a:solidFill>
          <a:srgbClr val="ACBC9E"/>
        </a:solidFill>
      </dgm:spPr>
      <dgm:t>
        <a:bodyPr/>
        <a:lstStyle/>
        <a:p>
          <a:r>
            <a:rPr lang="en-GB" sz="1700" b="1" dirty="0" smtClean="0">
              <a:latin typeface="Arial" panose="020B0604020202020204" pitchFamily="34" charset="0"/>
              <a:cs typeface="Arial" panose="020B0604020202020204" pitchFamily="34" charset="0"/>
            </a:rPr>
            <a:t>+ </a:t>
          </a:r>
          <a:r>
            <a:rPr lang="en-GB" sz="1400" b="1" dirty="0" smtClean="0">
              <a:latin typeface="Arial" panose="020B0604020202020204" pitchFamily="34" charset="0"/>
              <a:cs typeface="Arial" panose="020B0604020202020204" pitchFamily="34" charset="0"/>
            </a:rPr>
            <a:t>11.5</a:t>
          </a:r>
          <a:r>
            <a:rPr lang="en-GB" sz="1700" b="1" dirty="0" smtClean="0">
              <a:latin typeface="Arial" panose="020B0604020202020204" pitchFamily="34" charset="0"/>
              <a:cs typeface="Arial" panose="020B0604020202020204" pitchFamily="34" charset="0"/>
            </a:rPr>
            <a:t>%</a:t>
          </a:r>
          <a:endParaRPr lang="en-GB" sz="1700" dirty="0"/>
        </a:p>
      </dgm:t>
    </dgm:pt>
    <dgm:pt modelId="{DDAA607F-F5F6-4B41-A69D-E2B360CF46B9}" type="parTrans" cxnId="{8C04E2A1-65ED-420B-A1DA-8B6475DAE976}">
      <dgm:prSet/>
      <dgm:spPr/>
      <dgm:t>
        <a:bodyPr/>
        <a:lstStyle/>
        <a:p>
          <a:endParaRPr lang="en-GB"/>
        </a:p>
      </dgm:t>
    </dgm:pt>
    <dgm:pt modelId="{9545A957-5573-4A86-8E8C-4E3D8AA92D8B}" type="sibTrans" cxnId="{8C04E2A1-65ED-420B-A1DA-8B6475DAE976}">
      <dgm:prSet/>
      <dgm:spPr>
        <a:noFill/>
      </dgm:spPr>
      <dgm:t>
        <a:bodyPr/>
        <a:lstStyle/>
        <a:p>
          <a:endParaRPr lang="en-GB"/>
        </a:p>
      </dgm:t>
    </dgm:pt>
    <dgm:pt modelId="{065473DC-8F14-43A3-8202-28117F0A5759}">
      <dgm:prSet/>
      <dgm:spPr>
        <a:solidFill>
          <a:srgbClr val="ACBC9E"/>
        </a:solidFill>
      </dgm:spPr>
      <dgm:t>
        <a:bodyPr/>
        <a:lstStyle/>
        <a:p>
          <a:endParaRPr lang="en-GB"/>
        </a:p>
      </dgm:t>
    </dgm:pt>
    <dgm:pt modelId="{12A1EFFF-0CF6-4D56-8716-A15615DB6131}" type="parTrans" cxnId="{59B9F505-DF66-4043-B748-39A7534ECAF7}">
      <dgm:prSet/>
      <dgm:spPr/>
      <dgm:t>
        <a:bodyPr/>
        <a:lstStyle/>
        <a:p>
          <a:endParaRPr lang="en-GB"/>
        </a:p>
      </dgm:t>
    </dgm:pt>
    <dgm:pt modelId="{5B2EE2C3-EE7E-4742-A01F-BBBDDCCDF092}" type="sibTrans" cxnId="{59B9F505-DF66-4043-B748-39A7534ECAF7}">
      <dgm:prSet/>
      <dgm:spPr>
        <a:noFill/>
      </dgm:spPr>
      <dgm:t>
        <a:bodyPr/>
        <a:lstStyle/>
        <a:p>
          <a:endParaRPr lang="en-GB"/>
        </a:p>
      </dgm:t>
    </dgm:pt>
    <dgm:pt modelId="{17F2DA68-6527-434A-A34C-FECBF422A54D}">
      <dgm:prSet/>
      <dgm:spPr>
        <a:solidFill>
          <a:srgbClr val="ACBC9E"/>
        </a:solidFill>
      </dgm:spPr>
      <dgm:t>
        <a:bodyPr/>
        <a:lstStyle/>
        <a:p>
          <a:endParaRPr lang="en-GB">
            <a:solidFill>
              <a:srgbClr val="A6B797"/>
            </a:solidFill>
          </a:endParaRPr>
        </a:p>
      </dgm:t>
    </dgm:pt>
    <dgm:pt modelId="{B0CEBBF9-37EC-458B-A41A-C352AB55645C}" type="parTrans" cxnId="{169AFEF3-2E44-4D13-A901-7C41495C9134}">
      <dgm:prSet/>
      <dgm:spPr/>
      <dgm:t>
        <a:bodyPr/>
        <a:lstStyle/>
        <a:p>
          <a:endParaRPr lang="en-GB"/>
        </a:p>
      </dgm:t>
    </dgm:pt>
    <dgm:pt modelId="{EF03290F-CBDB-4498-913E-953E3DE9A36D}" type="sibTrans" cxnId="{169AFEF3-2E44-4D13-A901-7C41495C9134}">
      <dgm:prSet/>
      <dgm:spPr>
        <a:noFill/>
      </dgm:spPr>
      <dgm:t>
        <a:bodyPr/>
        <a:lstStyle/>
        <a:p>
          <a:endParaRPr lang="en-GB"/>
        </a:p>
      </dgm:t>
    </dgm:pt>
    <dgm:pt modelId="{213C31ED-58B6-4DFB-A8AD-257B448574E0}" type="pres">
      <dgm:prSet presAssocID="{12472651-D3E0-4602-BF43-20816001C1EC}" presName="cycle" presStyleCnt="0">
        <dgm:presLayoutVars>
          <dgm:dir/>
          <dgm:resizeHandles val="exact"/>
        </dgm:presLayoutVars>
      </dgm:prSet>
      <dgm:spPr/>
      <dgm:t>
        <a:bodyPr/>
        <a:lstStyle/>
        <a:p>
          <a:endParaRPr lang="en-GB"/>
        </a:p>
      </dgm:t>
    </dgm:pt>
    <dgm:pt modelId="{309315CF-9AEB-42DF-9B5F-41C6986D3EFB}" type="pres">
      <dgm:prSet presAssocID="{8F1D1B92-2A4F-4F62-B81D-3276FF861E4E}" presName="node" presStyleLbl="node1" presStyleIdx="0" presStyleCnt="7">
        <dgm:presLayoutVars>
          <dgm:bulletEnabled val="1"/>
        </dgm:presLayoutVars>
      </dgm:prSet>
      <dgm:spPr/>
      <dgm:t>
        <a:bodyPr/>
        <a:lstStyle/>
        <a:p>
          <a:endParaRPr lang="en-GB"/>
        </a:p>
      </dgm:t>
    </dgm:pt>
    <dgm:pt modelId="{491EBB94-91C9-4142-9126-DAFE5BD5388D}" type="pres">
      <dgm:prSet presAssocID="{EE64218E-0344-40C3-95A8-497CF3CB5464}" presName="sibTrans" presStyleLbl="sibTrans2D1" presStyleIdx="0" presStyleCnt="7"/>
      <dgm:spPr/>
      <dgm:t>
        <a:bodyPr/>
        <a:lstStyle/>
        <a:p>
          <a:endParaRPr lang="en-GB"/>
        </a:p>
      </dgm:t>
    </dgm:pt>
    <dgm:pt modelId="{3B09CBFA-1097-4D65-934C-5A800ECB13A7}" type="pres">
      <dgm:prSet presAssocID="{EE64218E-0344-40C3-95A8-497CF3CB5464}" presName="connectorText" presStyleLbl="sibTrans2D1" presStyleIdx="0" presStyleCnt="7"/>
      <dgm:spPr/>
      <dgm:t>
        <a:bodyPr/>
        <a:lstStyle/>
        <a:p>
          <a:endParaRPr lang="en-GB"/>
        </a:p>
      </dgm:t>
    </dgm:pt>
    <dgm:pt modelId="{5C6F451E-1961-404A-9ACD-3A21893C2708}" type="pres">
      <dgm:prSet presAssocID="{F0D02A53-5D47-496E-9949-FED94F9854AB}" presName="node" presStyleLbl="node1" presStyleIdx="1" presStyleCnt="7">
        <dgm:presLayoutVars>
          <dgm:bulletEnabled val="1"/>
        </dgm:presLayoutVars>
      </dgm:prSet>
      <dgm:spPr/>
      <dgm:t>
        <a:bodyPr/>
        <a:lstStyle/>
        <a:p>
          <a:endParaRPr lang="en-GB"/>
        </a:p>
      </dgm:t>
    </dgm:pt>
    <dgm:pt modelId="{17A2A74F-14A0-4BDF-A498-EB3440020C1A}" type="pres">
      <dgm:prSet presAssocID="{2CB3364C-49EB-4E8E-B646-E3B01AE6F98F}" presName="sibTrans" presStyleLbl="sibTrans2D1" presStyleIdx="1" presStyleCnt="7"/>
      <dgm:spPr/>
      <dgm:t>
        <a:bodyPr/>
        <a:lstStyle/>
        <a:p>
          <a:endParaRPr lang="en-GB"/>
        </a:p>
      </dgm:t>
    </dgm:pt>
    <dgm:pt modelId="{6C08901D-791C-470B-B52C-9288274143CE}" type="pres">
      <dgm:prSet presAssocID="{2CB3364C-49EB-4E8E-B646-E3B01AE6F98F}" presName="connectorText" presStyleLbl="sibTrans2D1" presStyleIdx="1" presStyleCnt="7"/>
      <dgm:spPr/>
      <dgm:t>
        <a:bodyPr/>
        <a:lstStyle/>
        <a:p>
          <a:endParaRPr lang="en-GB"/>
        </a:p>
      </dgm:t>
    </dgm:pt>
    <dgm:pt modelId="{A882CFA5-421E-4272-8D3A-27BA4606CC2F}" type="pres">
      <dgm:prSet presAssocID="{FC32F9F8-E6E1-4CD4-A53D-F1F496157A0C}" presName="node" presStyleLbl="node1" presStyleIdx="2" presStyleCnt="7">
        <dgm:presLayoutVars>
          <dgm:bulletEnabled val="1"/>
        </dgm:presLayoutVars>
      </dgm:prSet>
      <dgm:spPr/>
      <dgm:t>
        <a:bodyPr/>
        <a:lstStyle/>
        <a:p>
          <a:endParaRPr lang="en-GB"/>
        </a:p>
      </dgm:t>
    </dgm:pt>
    <dgm:pt modelId="{1821227D-2B51-467E-9D9E-9318D918DEC5}" type="pres">
      <dgm:prSet presAssocID="{46B51185-64A1-4B03-81ED-9EECC06C2B5D}" presName="sibTrans" presStyleLbl="sibTrans2D1" presStyleIdx="2" presStyleCnt="7"/>
      <dgm:spPr/>
      <dgm:t>
        <a:bodyPr/>
        <a:lstStyle/>
        <a:p>
          <a:endParaRPr lang="en-GB"/>
        </a:p>
      </dgm:t>
    </dgm:pt>
    <dgm:pt modelId="{039CE125-1032-48E1-92BC-9E6C0123E347}" type="pres">
      <dgm:prSet presAssocID="{46B51185-64A1-4B03-81ED-9EECC06C2B5D}" presName="connectorText" presStyleLbl="sibTrans2D1" presStyleIdx="2" presStyleCnt="7"/>
      <dgm:spPr/>
      <dgm:t>
        <a:bodyPr/>
        <a:lstStyle/>
        <a:p>
          <a:endParaRPr lang="en-GB"/>
        </a:p>
      </dgm:t>
    </dgm:pt>
    <dgm:pt modelId="{8599EDF7-1979-4D85-A63B-62EFC0E1E2CB}" type="pres">
      <dgm:prSet presAssocID="{E18CACF9-B1CA-4C4B-9A66-41D3160C2367}" presName="node" presStyleLbl="node1" presStyleIdx="3" presStyleCnt="7">
        <dgm:presLayoutVars>
          <dgm:bulletEnabled val="1"/>
        </dgm:presLayoutVars>
      </dgm:prSet>
      <dgm:spPr/>
      <dgm:t>
        <a:bodyPr/>
        <a:lstStyle/>
        <a:p>
          <a:endParaRPr lang="en-GB"/>
        </a:p>
      </dgm:t>
    </dgm:pt>
    <dgm:pt modelId="{8D71CC3F-6EB8-4EF5-8F27-059FA86857CD}" type="pres">
      <dgm:prSet presAssocID="{B3B94F7F-7CE0-45C9-BCAA-F295AA1A59C1}" presName="sibTrans" presStyleLbl="sibTrans2D1" presStyleIdx="3" presStyleCnt="7"/>
      <dgm:spPr/>
      <dgm:t>
        <a:bodyPr/>
        <a:lstStyle/>
        <a:p>
          <a:endParaRPr lang="en-GB"/>
        </a:p>
      </dgm:t>
    </dgm:pt>
    <dgm:pt modelId="{04CE5CDC-7D17-4398-848E-D5CD22956065}" type="pres">
      <dgm:prSet presAssocID="{B3B94F7F-7CE0-45C9-BCAA-F295AA1A59C1}" presName="connectorText" presStyleLbl="sibTrans2D1" presStyleIdx="3" presStyleCnt="7"/>
      <dgm:spPr/>
      <dgm:t>
        <a:bodyPr/>
        <a:lstStyle/>
        <a:p>
          <a:endParaRPr lang="en-GB"/>
        </a:p>
      </dgm:t>
    </dgm:pt>
    <dgm:pt modelId="{4B8750B2-22A4-4058-AEE8-D7865F3B77F0}" type="pres">
      <dgm:prSet presAssocID="{A7D62B46-BB21-44C4-8A2D-97FBBD80486D}" presName="node" presStyleLbl="node1" presStyleIdx="4" presStyleCnt="7">
        <dgm:presLayoutVars>
          <dgm:bulletEnabled val="1"/>
        </dgm:presLayoutVars>
      </dgm:prSet>
      <dgm:spPr/>
      <dgm:t>
        <a:bodyPr/>
        <a:lstStyle/>
        <a:p>
          <a:endParaRPr lang="en-GB"/>
        </a:p>
      </dgm:t>
    </dgm:pt>
    <dgm:pt modelId="{3B3187B3-9511-4137-9F5F-C21E8C046F2F}" type="pres">
      <dgm:prSet presAssocID="{9545A957-5573-4A86-8E8C-4E3D8AA92D8B}" presName="sibTrans" presStyleLbl="sibTrans2D1" presStyleIdx="4" presStyleCnt="7"/>
      <dgm:spPr/>
      <dgm:t>
        <a:bodyPr/>
        <a:lstStyle/>
        <a:p>
          <a:endParaRPr lang="en-GB"/>
        </a:p>
      </dgm:t>
    </dgm:pt>
    <dgm:pt modelId="{54FC541E-0653-44E2-96D2-875A9DDED7E3}" type="pres">
      <dgm:prSet presAssocID="{9545A957-5573-4A86-8E8C-4E3D8AA92D8B}" presName="connectorText" presStyleLbl="sibTrans2D1" presStyleIdx="4" presStyleCnt="7"/>
      <dgm:spPr/>
      <dgm:t>
        <a:bodyPr/>
        <a:lstStyle/>
        <a:p>
          <a:endParaRPr lang="en-GB"/>
        </a:p>
      </dgm:t>
    </dgm:pt>
    <dgm:pt modelId="{8C0B430D-587F-442D-8FAF-A7AD4540292E}" type="pres">
      <dgm:prSet presAssocID="{065473DC-8F14-43A3-8202-28117F0A5759}" presName="node" presStyleLbl="node1" presStyleIdx="5" presStyleCnt="7">
        <dgm:presLayoutVars>
          <dgm:bulletEnabled val="1"/>
        </dgm:presLayoutVars>
      </dgm:prSet>
      <dgm:spPr/>
      <dgm:t>
        <a:bodyPr/>
        <a:lstStyle/>
        <a:p>
          <a:endParaRPr lang="en-GB"/>
        </a:p>
      </dgm:t>
    </dgm:pt>
    <dgm:pt modelId="{7A2FDD23-5DA4-489C-9971-07780393F58F}" type="pres">
      <dgm:prSet presAssocID="{5B2EE2C3-EE7E-4742-A01F-BBBDDCCDF092}" presName="sibTrans" presStyleLbl="sibTrans2D1" presStyleIdx="5" presStyleCnt="7"/>
      <dgm:spPr/>
      <dgm:t>
        <a:bodyPr/>
        <a:lstStyle/>
        <a:p>
          <a:endParaRPr lang="en-GB"/>
        </a:p>
      </dgm:t>
    </dgm:pt>
    <dgm:pt modelId="{30EB5503-FEE1-48FF-980C-E27EEF2EE416}" type="pres">
      <dgm:prSet presAssocID="{5B2EE2C3-EE7E-4742-A01F-BBBDDCCDF092}" presName="connectorText" presStyleLbl="sibTrans2D1" presStyleIdx="5" presStyleCnt="7"/>
      <dgm:spPr/>
      <dgm:t>
        <a:bodyPr/>
        <a:lstStyle/>
        <a:p>
          <a:endParaRPr lang="en-GB"/>
        </a:p>
      </dgm:t>
    </dgm:pt>
    <dgm:pt modelId="{7852B094-F6CB-4B26-A736-A806F5D04593}" type="pres">
      <dgm:prSet presAssocID="{17F2DA68-6527-434A-A34C-FECBF422A54D}" presName="node" presStyleLbl="node1" presStyleIdx="6" presStyleCnt="7">
        <dgm:presLayoutVars>
          <dgm:bulletEnabled val="1"/>
        </dgm:presLayoutVars>
      </dgm:prSet>
      <dgm:spPr/>
      <dgm:t>
        <a:bodyPr/>
        <a:lstStyle/>
        <a:p>
          <a:endParaRPr lang="en-GB"/>
        </a:p>
      </dgm:t>
    </dgm:pt>
    <dgm:pt modelId="{DF6B901D-0F74-4BF3-AAF8-F74A13126FB9}" type="pres">
      <dgm:prSet presAssocID="{EF03290F-CBDB-4498-913E-953E3DE9A36D}" presName="sibTrans" presStyleLbl="sibTrans2D1" presStyleIdx="6" presStyleCnt="7"/>
      <dgm:spPr/>
      <dgm:t>
        <a:bodyPr/>
        <a:lstStyle/>
        <a:p>
          <a:endParaRPr lang="en-GB"/>
        </a:p>
      </dgm:t>
    </dgm:pt>
    <dgm:pt modelId="{70EE1AB0-8CA9-423A-8DBB-F7A4D6FBF398}" type="pres">
      <dgm:prSet presAssocID="{EF03290F-CBDB-4498-913E-953E3DE9A36D}" presName="connectorText" presStyleLbl="sibTrans2D1" presStyleIdx="6" presStyleCnt="7"/>
      <dgm:spPr/>
      <dgm:t>
        <a:bodyPr/>
        <a:lstStyle/>
        <a:p>
          <a:endParaRPr lang="en-GB"/>
        </a:p>
      </dgm:t>
    </dgm:pt>
  </dgm:ptLst>
  <dgm:cxnLst>
    <dgm:cxn modelId="{53D2437E-887F-45FF-9AD8-85CC97CFCDF5}" type="presOf" srcId="{065473DC-8F14-43A3-8202-28117F0A5759}" destId="{8C0B430D-587F-442D-8FAF-A7AD4540292E}" srcOrd="0" destOrd="0" presId="urn:microsoft.com/office/officeart/2005/8/layout/cycle2"/>
    <dgm:cxn modelId="{91A5979A-0E25-4BA5-9A79-199981A19575}" type="presOf" srcId="{17F2DA68-6527-434A-A34C-FECBF422A54D}" destId="{7852B094-F6CB-4B26-A736-A806F5D04593}" srcOrd="0" destOrd="0" presId="urn:microsoft.com/office/officeart/2005/8/layout/cycle2"/>
    <dgm:cxn modelId="{1B1456DD-6500-46C8-B010-2124342D4853}" type="presOf" srcId="{E18CACF9-B1CA-4C4B-9A66-41D3160C2367}" destId="{8599EDF7-1979-4D85-A63B-62EFC0E1E2CB}" srcOrd="0" destOrd="0" presId="urn:microsoft.com/office/officeart/2005/8/layout/cycle2"/>
    <dgm:cxn modelId="{BA5397EA-BF9F-4EDB-BAF6-6BD0C72B7772}" type="presOf" srcId="{B3B94F7F-7CE0-45C9-BCAA-F295AA1A59C1}" destId="{04CE5CDC-7D17-4398-848E-D5CD22956065}" srcOrd="1" destOrd="0" presId="urn:microsoft.com/office/officeart/2005/8/layout/cycle2"/>
    <dgm:cxn modelId="{04B23636-7D4E-42F4-9438-7295F29BACC7}" srcId="{12472651-D3E0-4602-BF43-20816001C1EC}" destId="{E18CACF9-B1CA-4C4B-9A66-41D3160C2367}" srcOrd="3" destOrd="0" parTransId="{8204BA79-6A82-4A69-8302-B28CC5813258}" sibTransId="{B3B94F7F-7CE0-45C9-BCAA-F295AA1A59C1}"/>
    <dgm:cxn modelId="{902A4A4B-3A2E-49F8-9FF0-A3500E643269}" type="presOf" srcId="{FC32F9F8-E6E1-4CD4-A53D-F1F496157A0C}" destId="{A882CFA5-421E-4272-8D3A-27BA4606CC2F}" srcOrd="0" destOrd="0" presId="urn:microsoft.com/office/officeart/2005/8/layout/cycle2"/>
    <dgm:cxn modelId="{116BD279-60A5-45C5-B447-D787D1439D45}" srcId="{12472651-D3E0-4602-BF43-20816001C1EC}" destId="{8F1D1B92-2A4F-4F62-B81D-3276FF861E4E}" srcOrd="0" destOrd="0" parTransId="{7C253664-BC00-4635-8543-4185BCF7CBF0}" sibTransId="{EE64218E-0344-40C3-95A8-497CF3CB5464}"/>
    <dgm:cxn modelId="{4C76AF13-B661-4609-ADE8-4C9F8FEFF05E}" type="presOf" srcId="{2CB3364C-49EB-4E8E-B646-E3B01AE6F98F}" destId="{6C08901D-791C-470B-B52C-9288274143CE}" srcOrd="1" destOrd="0" presId="urn:microsoft.com/office/officeart/2005/8/layout/cycle2"/>
    <dgm:cxn modelId="{4D5E0C54-4C6B-4EF2-9E91-3FF1002E8990}" srcId="{12472651-D3E0-4602-BF43-20816001C1EC}" destId="{FC32F9F8-E6E1-4CD4-A53D-F1F496157A0C}" srcOrd="2" destOrd="0" parTransId="{79ADE746-9D90-4CE7-84C6-EE5734DBDF69}" sibTransId="{46B51185-64A1-4B03-81ED-9EECC06C2B5D}"/>
    <dgm:cxn modelId="{5566554F-AFE3-4991-89AB-433F808DDD79}" type="presOf" srcId="{EF03290F-CBDB-4498-913E-953E3DE9A36D}" destId="{DF6B901D-0F74-4BF3-AAF8-F74A13126FB9}" srcOrd="0" destOrd="0" presId="urn:microsoft.com/office/officeart/2005/8/layout/cycle2"/>
    <dgm:cxn modelId="{0D50FC38-7B5B-4F48-BDBE-096C3E17A207}" type="presOf" srcId="{5B2EE2C3-EE7E-4742-A01F-BBBDDCCDF092}" destId="{7A2FDD23-5DA4-489C-9971-07780393F58F}" srcOrd="0" destOrd="0" presId="urn:microsoft.com/office/officeart/2005/8/layout/cycle2"/>
    <dgm:cxn modelId="{DF6D8671-3043-42D2-8F9F-F98B292DD323}" type="presOf" srcId="{2CB3364C-49EB-4E8E-B646-E3B01AE6F98F}" destId="{17A2A74F-14A0-4BDF-A498-EB3440020C1A}" srcOrd="0" destOrd="0" presId="urn:microsoft.com/office/officeart/2005/8/layout/cycle2"/>
    <dgm:cxn modelId="{72E8356C-E427-47DC-B580-C3C8F2EA87AD}" type="presOf" srcId="{9545A957-5573-4A86-8E8C-4E3D8AA92D8B}" destId="{54FC541E-0653-44E2-96D2-875A9DDED7E3}" srcOrd="1" destOrd="0" presId="urn:microsoft.com/office/officeart/2005/8/layout/cycle2"/>
    <dgm:cxn modelId="{7AA61A9C-5842-4437-A36D-CB80598EE14F}" type="presOf" srcId="{12472651-D3E0-4602-BF43-20816001C1EC}" destId="{213C31ED-58B6-4DFB-A8AD-257B448574E0}" srcOrd="0" destOrd="0" presId="urn:microsoft.com/office/officeart/2005/8/layout/cycle2"/>
    <dgm:cxn modelId="{308C808E-23A0-4AF6-B586-35785B453382}" type="presOf" srcId="{46B51185-64A1-4B03-81ED-9EECC06C2B5D}" destId="{1821227D-2B51-467E-9D9E-9318D918DEC5}" srcOrd="0" destOrd="0" presId="urn:microsoft.com/office/officeart/2005/8/layout/cycle2"/>
    <dgm:cxn modelId="{B431F00E-8A27-4D67-9F6C-504B930077AA}" type="presOf" srcId="{A7D62B46-BB21-44C4-8A2D-97FBBD80486D}" destId="{4B8750B2-22A4-4058-AEE8-D7865F3B77F0}" srcOrd="0" destOrd="0" presId="urn:microsoft.com/office/officeart/2005/8/layout/cycle2"/>
    <dgm:cxn modelId="{8C04E2A1-65ED-420B-A1DA-8B6475DAE976}" srcId="{12472651-D3E0-4602-BF43-20816001C1EC}" destId="{A7D62B46-BB21-44C4-8A2D-97FBBD80486D}" srcOrd="4" destOrd="0" parTransId="{DDAA607F-F5F6-4B41-A69D-E2B360CF46B9}" sibTransId="{9545A957-5573-4A86-8E8C-4E3D8AA92D8B}"/>
    <dgm:cxn modelId="{031386A2-6D4C-4511-BD14-70EF702C2124}" srcId="{12472651-D3E0-4602-BF43-20816001C1EC}" destId="{F0D02A53-5D47-496E-9949-FED94F9854AB}" srcOrd="1" destOrd="0" parTransId="{0734F233-2BCA-4155-AF34-1A2EBDA0AE67}" sibTransId="{2CB3364C-49EB-4E8E-B646-E3B01AE6F98F}"/>
    <dgm:cxn modelId="{169AFEF3-2E44-4D13-A901-7C41495C9134}" srcId="{12472651-D3E0-4602-BF43-20816001C1EC}" destId="{17F2DA68-6527-434A-A34C-FECBF422A54D}" srcOrd="6" destOrd="0" parTransId="{B0CEBBF9-37EC-458B-A41A-C352AB55645C}" sibTransId="{EF03290F-CBDB-4498-913E-953E3DE9A36D}"/>
    <dgm:cxn modelId="{B8E0EF16-71A1-46D4-B911-B77BFA7AF484}" type="presOf" srcId="{B3B94F7F-7CE0-45C9-BCAA-F295AA1A59C1}" destId="{8D71CC3F-6EB8-4EF5-8F27-059FA86857CD}" srcOrd="0" destOrd="0" presId="urn:microsoft.com/office/officeart/2005/8/layout/cycle2"/>
    <dgm:cxn modelId="{DEDA0176-27C1-431F-9E1B-0F1CA2B75016}" type="presOf" srcId="{EF03290F-CBDB-4498-913E-953E3DE9A36D}" destId="{70EE1AB0-8CA9-423A-8DBB-F7A4D6FBF398}" srcOrd="1" destOrd="0" presId="urn:microsoft.com/office/officeart/2005/8/layout/cycle2"/>
    <dgm:cxn modelId="{8966ADC9-EB53-4F6E-A694-1EEE0FCD48F2}" type="presOf" srcId="{5B2EE2C3-EE7E-4742-A01F-BBBDDCCDF092}" destId="{30EB5503-FEE1-48FF-980C-E27EEF2EE416}" srcOrd="1" destOrd="0" presId="urn:microsoft.com/office/officeart/2005/8/layout/cycle2"/>
    <dgm:cxn modelId="{71AD62CE-1E4D-49E0-AB32-154B8425452B}" type="presOf" srcId="{EE64218E-0344-40C3-95A8-497CF3CB5464}" destId="{491EBB94-91C9-4142-9126-DAFE5BD5388D}" srcOrd="0" destOrd="0" presId="urn:microsoft.com/office/officeart/2005/8/layout/cycle2"/>
    <dgm:cxn modelId="{43397778-546D-4A9D-B55D-5FF43E5E04AA}" type="presOf" srcId="{8F1D1B92-2A4F-4F62-B81D-3276FF861E4E}" destId="{309315CF-9AEB-42DF-9B5F-41C6986D3EFB}" srcOrd="0" destOrd="0" presId="urn:microsoft.com/office/officeart/2005/8/layout/cycle2"/>
    <dgm:cxn modelId="{4E1A21DE-1589-4DB6-8594-3EDFEC14CD30}" type="presOf" srcId="{EE64218E-0344-40C3-95A8-497CF3CB5464}" destId="{3B09CBFA-1097-4D65-934C-5A800ECB13A7}" srcOrd="1" destOrd="0" presId="urn:microsoft.com/office/officeart/2005/8/layout/cycle2"/>
    <dgm:cxn modelId="{2347BEA4-0937-4CBF-86BB-B2626DC029A2}" type="presOf" srcId="{F0D02A53-5D47-496E-9949-FED94F9854AB}" destId="{5C6F451E-1961-404A-9ACD-3A21893C2708}" srcOrd="0" destOrd="0" presId="urn:microsoft.com/office/officeart/2005/8/layout/cycle2"/>
    <dgm:cxn modelId="{59B9F505-DF66-4043-B748-39A7534ECAF7}" srcId="{12472651-D3E0-4602-BF43-20816001C1EC}" destId="{065473DC-8F14-43A3-8202-28117F0A5759}" srcOrd="5" destOrd="0" parTransId="{12A1EFFF-0CF6-4D56-8716-A15615DB6131}" sibTransId="{5B2EE2C3-EE7E-4742-A01F-BBBDDCCDF092}"/>
    <dgm:cxn modelId="{93E0CFDA-B9FD-4C44-AF7A-84EBAABC231D}" type="presOf" srcId="{9545A957-5573-4A86-8E8C-4E3D8AA92D8B}" destId="{3B3187B3-9511-4137-9F5F-C21E8C046F2F}" srcOrd="0" destOrd="0" presId="urn:microsoft.com/office/officeart/2005/8/layout/cycle2"/>
    <dgm:cxn modelId="{4BBFF9CA-E681-4D03-A93F-B8812D76C987}" type="presOf" srcId="{46B51185-64A1-4B03-81ED-9EECC06C2B5D}" destId="{039CE125-1032-48E1-92BC-9E6C0123E347}" srcOrd="1" destOrd="0" presId="urn:microsoft.com/office/officeart/2005/8/layout/cycle2"/>
    <dgm:cxn modelId="{928DEAF8-FC6C-4DF5-AF53-B4CB6CBBC632}" type="presParOf" srcId="{213C31ED-58B6-4DFB-A8AD-257B448574E0}" destId="{309315CF-9AEB-42DF-9B5F-41C6986D3EFB}" srcOrd="0" destOrd="0" presId="urn:microsoft.com/office/officeart/2005/8/layout/cycle2"/>
    <dgm:cxn modelId="{9C20656A-5294-4218-BEC0-5BE8FE1DFD55}" type="presParOf" srcId="{213C31ED-58B6-4DFB-A8AD-257B448574E0}" destId="{491EBB94-91C9-4142-9126-DAFE5BD5388D}" srcOrd="1" destOrd="0" presId="urn:microsoft.com/office/officeart/2005/8/layout/cycle2"/>
    <dgm:cxn modelId="{26D3ECD4-42C1-4A1C-94FD-C2926B21FEA8}" type="presParOf" srcId="{491EBB94-91C9-4142-9126-DAFE5BD5388D}" destId="{3B09CBFA-1097-4D65-934C-5A800ECB13A7}" srcOrd="0" destOrd="0" presId="urn:microsoft.com/office/officeart/2005/8/layout/cycle2"/>
    <dgm:cxn modelId="{E183074E-D3C7-46FA-A1BD-6CEC81B136D9}" type="presParOf" srcId="{213C31ED-58B6-4DFB-A8AD-257B448574E0}" destId="{5C6F451E-1961-404A-9ACD-3A21893C2708}" srcOrd="2" destOrd="0" presId="urn:microsoft.com/office/officeart/2005/8/layout/cycle2"/>
    <dgm:cxn modelId="{01C68994-5AD2-4343-8020-3152CD70DEB8}" type="presParOf" srcId="{213C31ED-58B6-4DFB-A8AD-257B448574E0}" destId="{17A2A74F-14A0-4BDF-A498-EB3440020C1A}" srcOrd="3" destOrd="0" presId="urn:microsoft.com/office/officeart/2005/8/layout/cycle2"/>
    <dgm:cxn modelId="{A2056210-02E8-40FD-9237-67521D097B8D}" type="presParOf" srcId="{17A2A74F-14A0-4BDF-A498-EB3440020C1A}" destId="{6C08901D-791C-470B-B52C-9288274143CE}" srcOrd="0" destOrd="0" presId="urn:microsoft.com/office/officeart/2005/8/layout/cycle2"/>
    <dgm:cxn modelId="{838C2925-84EF-4992-9807-1218688E8518}" type="presParOf" srcId="{213C31ED-58B6-4DFB-A8AD-257B448574E0}" destId="{A882CFA5-421E-4272-8D3A-27BA4606CC2F}" srcOrd="4" destOrd="0" presId="urn:microsoft.com/office/officeart/2005/8/layout/cycle2"/>
    <dgm:cxn modelId="{95487745-F16C-41A8-BB8E-CBB9E852EAAF}" type="presParOf" srcId="{213C31ED-58B6-4DFB-A8AD-257B448574E0}" destId="{1821227D-2B51-467E-9D9E-9318D918DEC5}" srcOrd="5" destOrd="0" presId="urn:microsoft.com/office/officeart/2005/8/layout/cycle2"/>
    <dgm:cxn modelId="{19986CC1-9748-48E1-A578-712115B8AD8B}" type="presParOf" srcId="{1821227D-2B51-467E-9D9E-9318D918DEC5}" destId="{039CE125-1032-48E1-92BC-9E6C0123E347}" srcOrd="0" destOrd="0" presId="urn:microsoft.com/office/officeart/2005/8/layout/cycle2"/>
    <dgm:cxn modelId="{A1091920-F9AC-4E3B-9DCD-C316A8F90695}" type="presParOf" srcId="{213C31ED-58B6-4DFB-A8AD-257B448574E0}" destId="{8599EDF7-1979-4D85-A63B-62EFC0E1E2CB}" srcOrd="6" destOrd="0" presId="urn:microsoft.com/office/officeart/2005/8/layout/cycle2"/>
    <dgm:cxn modelId="{B6026C3E-92D4-4338-95A0-578634766C15}" type="presParOf" srcId="{213C31ED-58B6-4DFB-A8AD-257B448574E0}" destId="{8D71CC3F-6EB8-4EF5-8F27-059FA86857CD}" srcOrd="7" destOrd="0" presId="urn:microsoft.com/office/officeart/2005/8/layout/cycle2"/>
    <dgm:cxn modelId="{F7CB5920-FE04-4C8C-BAAE-1475EBB73D10}" type="presParOf" srcId="{8D71CC3F-6EB8-4EF5-8F27-059FA86857CD}" destId="{04CE5CDC-7D17-4398-848E-D5CD22956065}" srcOrd="0" destOrd="0" presId="urn:microsoft.com/office/officeart/2005/8/layout/cycle2"/>
    <dgm:cxn modelId="{28EBE6CF-7BD3-4BBC-9FBC-92102D86B3D0}" type="presParOf" srcId="{213C31ED-58B6-4DFB-A8AD-257B448574E0}" destId="{4B8750B2-22A4-4058-AEE8-D7865F3B77F0}" srcOrd="8" destOrd="0" presId="urn:microsoft.com/office/officeart/2005/8/layout/cycle2"/>
    <dgm:cxn modelId="{CD74385F-2180-4743-8BF6-04E8DC419A28}" type="presParOf" srcId="{213C31ED-58B6-4DFB-A8AD-257B448574E0}" destId="{3B3187B3-9511-4137-9F5F-C21E8C046F2F}" srcOrd="9" destOrd="0" presId="urn:microsoft.com/office/officeart/2005/8/layout/cycle2"/>
    <dgm:cxn modelId="{88CA11C6-3043-4351-BA60-41277CBD7AFD}" type="presParOf" srcId="{3B3187B3-9511-4137-9F5F-C21E8C046F2F}" destId="{54FC541E-0653-44E2-96D2-875A9DDED7E3}" srcOrd="0" destOrd="0" presId="urn:microsoft.com/office/officeart/2005/8/layout/cycle2"/>
    <dgm:cxn modelId="{D2835114-0B98-4AFC-AF6C-6607C4CD200F}" type="presParOf" srcId="{213C31ED-58B6-4DFB-A8AD-257B448574E0}" destId="{8C0B430D-587F-442D-8FAF-A7AD4540292E}" srcOrd="10" destOrd="0" presId="urn:microsoft.com/office/officeart/2005/8/layout/cycle2"/>
    <dgm:cxn modelId="{90B21916-357C-4F25-B7F4-9BD1876A1C5A}" type="presParOf" srcId="{213C31ED-58B6-4DFB-A8AD-257B448574E0}" destId="{7A2FDD23-5DA4-489C-9971-07780393F58F}" srcOrd="11" destOrd="0" presId="urn:microsoft.com/office/officeart/2005/8/layout/cycle2"/>
    <dgm:cxn modelId="{A54CC7B5-42BE-449E-9CF1-F8129B79ED55}" type="presParOf" srcId="{7A2FDD23-5DA4-489C-9971-07780393F58F}" destId="{30EB5503-FEE1-48FF-980C-E27EEF2EE416}" srcOrd="0" destOrd="0" presId="urn:microsoft.com/office/officeart/2005/8/layout/cycle2"/>
    <dgm:cxn modelId="{A5D8C843-C89C-4713-BE30-8F1E6E6B0D80}" type="presParOf" srcId="{213C31ED-58B6-4DFB-A8AD-257B448574E0}" destId="{7852B094-F6CB-4B26-A736-A806F5D04593}" srcOrd="12" destOrd="0" presId="urn:microsoft.com/office/officeart/2005/8/layout/cycle2"/>
    <dgm:cxn modelId="{2E0B398C-AFEC-4608-85CD-DAB0ECD91309}" type="presParOf" srcId="{213C31ED-58B6-4DFB-A8AD-257B448574E0}" destId="{DF6B901D-0F74-4BF3-AAF8-F74A13126FB9}" srcOrd="13" destOrd="0" presId="urn:microsoft.com/office/officeart/2005/8/layout/cycle2"/>
    <dgm:cxn modelId="{CC1FA318-CD69-442F-9203-4EBC10DCD418}" type="presParOf" srcId="{DF6B901D-0F74-4BF3-AAF8-F74A13126FB9}" destId="{70EE1AB0-8CA9-423A-8DBB-F7A4D6FBF398}" srcOrd="0" destOrd="0" presId="urn:microsoft.com/office/officeart/2005/8/layout/cycle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9315CF-9AEB-42DF-9B5F-41C6986D3EFB}">
      <dsp:nvSpPr>
        <dsp:cNvPr id="0" name=""/>
        <dsp:cNvSpPr/>
      </dsp:nvSpPr>
      <dsp:spPr>
        <a:xfrm>
          <a:off x="3242965" y="203"/>
          <a:ext cx="1192211" cy="1192211"/>
        </a:xfrm>
        <a:prstGeom prst="ellipse">
          <a:avLst/>
        </a:prstGeom>
        <a:solidFill>
          <a:srgbClr val="ACBC9E"/>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b="1" kern="1200" dirty="0" smtClean="0">
              <a:latin typeface="Arial" panose="020B0604020202020204" pitchFamily="34" charset="0"/>
              <a:cs typeface="Arial" panose="020B0604020202020204" pitchFamily="34" charset="0"/>
            </a:rPr>
            <a:t>- 20.8%</a:t>
          </a:r>
          <a:endParaRPr lang="en-GB" sz="1400" kern="1200" dirty="0"/>
        </a:p>
      </dsp:txBody>
      <dsp:txXfrm>
        <a:off x="3417560" y="174798"/>
        <a:ext cx="843021" cy="843021"/>
      </dsp:txXfrm>
    </dsp:sp>
    <dsp:sp modelId="{491EBB94-91C9-4142-9126-DAFE5BD5388D}">
      <dsp:nvSpPr>
        <dsp:cNvPr id="0" name=""/>
        <dsp:cNvSpPr/>
      </dsp:nvSpPr>
      <dsp:spPr>
        <a:xfrm rot="1542857">
          <a:off x="4479329" y="780028"/>
          <a:ext cx="318011" cy="402371"/>
        </a:xfrm>
        <a:prstGeom prst="rightArrow">
          <a:avLst>
            <a:gd name="adj1" fmla="val 600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a:off x="4484053" y="839805"/>
        <a:ext cx="222608" cy="241423"/>
      </dsp:txXfrm>
    </dsp:sp>
    <dsp:sp modelId="{5C6F451E-1961-404A-9ACD-3A21893C2708}">
      <dsp:nvSpPr>
        <dsp:cNvPr id="0" name=""/>
        <dsp:cNvSpPr/>
      </dsp:nvSpPr>
      <dsp:spPr>
        <a:xfrm>
          <a:off x="4857711" y="777824"/>
          <a:ext cx="1192211" cy="1192211"/>
        </a:xfrm>
        <a:prstGeom prst="ellipse">
          <a:avLst/>
        </a:prstGeom>
        <a:solidFill>
          <a:srgbClr val="ACBC9E"/>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b="1" kern="1200" dirty="0" smtClean="0">
              <a:latin typeface="Arial" panose="020B0604020202020204" pitchFamily="34" charset="0"/>
              <a:cs typeface="Arial" panose="020B0604020202020204" pitchFamily="34" charset="0"/>
            </a:rPr>
            <a:t>- 7.5%</a:t>
          </a:r>
          <a:endParaRPr lang="en-GB" sz="1400" kern="1200" dirty="0"/>
        </a:p>
      </dsp:txBody>
      <dsp:txXfrm>
        <a:off x="5032306" y="952419"/>
        <a:ext cx="843021" cy="843021"/>
      </dsp:txXfrm>
    </dsp:sp>
    <dsp:sp modelId="{17A2A74F-14A0-4BDF-A498-EB3440020C1A}">
      <dsp:nvSpPr>
        <dsp:cNvPr id="0" name=""/>
        <dsp:cNvSpPr/>
      </dsp:nvSpPr>
      <dsp:spPr>
        <a:xfrm rot="4628571">
          <a:off x="5492213" y="2037618"/>
          <a:ext cx="318011" cy="402371"/>
        </a:xfrm>
        <a:prstGeom prst="rightArrow">
          <a:avLst>
            <a:gd name="adj1" fmla="val 600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a:off x="5529300" y="2071586"/>
        <a:ext cx="222608" cy="241423"/>
      </dsp:txXfrm>
    </dsp:sp>
    <dsp:sp modelId="{A882CFA5-421E-4272-8D3A-27BA4606CC2F}">
      <dsp:nvSpPr>
        <dsp:cNvPr id="0" name=""/>
        <dsp:cNvSpPr/>
      </dsp:nvSpPr>
      <dsp:spPr>
        <a:xfrm>
          <a:off x="5256520" y="2525121"/>
          <a:ext cx="1192211" cy="1192211"/>
        </a:xfrm>
        <a:prstGeom prst="ellipse">
          <a:avLst/>
        </a:prstGeom>
        <a:solidFill>
          <a:srgbClr val="ACBC9E"/>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b="1" kern="1200" dirty="0" smtClean="0">
              <a:latin typeface="Arial" panose="020B0604020202020204" pitchFamily="34" charset="0"/>
              <a:cs typeface="Arial" panose="020B0604020202020204" pitchFamily="34" charset="0"/>
            </a:rPr>
            <a:t>+ 6.5%</a:t>
          </a:r>
          <a:endParaRPr lang="en-GB" sz="1400" kern="1200" dirty="0"/>
        </a:p>
      </dsp:txBody>
      <dsp:txXfrm>
        <a:off x="5431115" y="2699716"/>
        <a:ext cx="843021" cy="843021"/>
      </dsp:txXfrm>
    </dsp:sp>
    <dsp:sp modelId="{1821227D-2B51-467E-9D9E-9318D918DEC5}">
      <dsp:nvSpPr>
        <dsp:cNvPr id="0" name=""/>
        <dsp:cNvSpPr/>
      </dsp:nvSpPr>
      <dsp:spPr>
        <a:xfrm rot="7714286">
          <a:off x="5140512" y="3613617"/>
          <a:ext cx="318011" cy="402371"/>
        </a:xfrm>
        <a:prstGeom prst="rightArrow">
          <a:avLst>
            <a:gd name="adj1" fmla="val 600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rot="10800000">
        <a:off x="5217955" y="3656796"/>
        <a:ext cx="222608" cy="241423"/>
      </dsp:txXfrm>
    </dsp:sp>
    <dsp:sp modelId="{8599EDF7-1979-4D85-A63B-62EFC0E1E2CB}">
      <dsp:nvSpPr>
        <dsp:cNvPr id="0" name=""/>
        <dsp:cNvSpPr/>
      </dsp:nvSpPr>
      <dsp:spPr>
        <a:xfrm>
          <a:off x="4139081" y="3926346"/>
          <a:ext cx="1192211" cy="1192211"/>
        </a:xfrm>
        <a:prstGeom prst="ellipse">
          <a:avLst/>
        </a:prstGeom>
        <a:solidFill>
          <a:srgbClr val="ACBC9E"/>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b="1" kern="1200" dirty="0" smtClean="0">
              <a:latin typeface="Arial" panose="020B0604020202020204" pitchFamily="34" charset="0"/>
              <a:cs typeface="Arial" panose="020B0604020202020204" pitchFamily="34" charset="0"/>
            </a:rPr>
            <a:t>+ 8.8%</a:t>
          </a:r>
          <a:endParaRPr lang="en-GB" sz="1400" kern="1200" dirty="0"/>
        </a:p>
      </dsp:txBody>
      <dsp:txXfrm>
        <a:off x="4313676" y="4100941"/>
        <a:ext cx="843021" cy="843021"/>
      </dsp:txXfrm>
    </dsp:sp>
    <dsp:sp modelId="{8D71CC3F-6EB8-4EF5-8F27-059FA86857CD}">
      <dsp:nvSpPr>
        <dsp:cNvPr id="0" name=""/>
        <dsp:cNvSpPr/>
      </dsp:nvSpPr>
      <dsp:spPr>
        <a:xfrm rot="10800000">
          <a:off x="3689065" y="4321266"/>
          <a:ext cx="318011" cy="402371"/>
        </a:xfrm>
        <a:prstGeom prst="rightArrow">
          <a:avLst>
            <a:gd name="adj1" fmla="val 600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rot="10800000">
        <a:off x="3784468" y="4401740"/>
        <a:ext cx="222608" cy="241423"/>
      </dsp:txXfrm>
    </dsp:sp>
    <dsp:sp modelId="{4B8750B2-22A4-4058-AEE8-D7865F3B77F0}">
      <dsp:nvSpPr>
        <dsp:cNvPr id="0" name=""/>
        <dsp:cNvSpPr/>
      </dsp:nvSpPr>
      <dsp:spPr>
        <a:xfrm>
          <a:off x="2346848" y="3926346"/>
          <a:ext cx="1192211" cy="1192211"/>
        </a:xfrm>
        <a:prstGeom prst="ellipse">
          <a:avLst/>
        </a:prstGeom>
        <a:solidFill>
          <a:srgbClr val="ACBC9E"/>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b="1" kern="1200" dirty="0" smtClean="0">
              <a:latin typeface="Arial" panose="020B0604020202020204" pitchFamily="34" charset="0"/>
              <a:cs typeface="Arial" panose="020B0604020202020204" pitchFamily="34" charset="0"/>
            </a:rPr>
            <a:t>+ </a:t>
          </a:r>
          <a:r>
            <a:rPr lang="en-GB" sz="1400" b="1" kern="1200" dirty="0" smtClean="0">
              <a:latin typeface="Arial" panose="020B0604020202020204" pitchFamily="34" charset="0"/>
              <a:cs typeface="Arial" panose="020B0604020202020204" pitchFamily="34" charset="0"/>
            </a:rPr>
            <a:t>11.5</a:t>
          </a:r>
          <a:r>
            <a:rPr lang="en-GB" sz="1700" b="1" kern="1200" dirty="0" smtClean="0">
              <a:latin typeface="Arial" panose="020B0604020202020204" pitchFamily="34" charset="0"/>
              <a:cs typeface="Arial" panose="020B0604020202020204" pitchFamily="34" charset="0"/>
            </a:rPr>
            <a:t>%</a:t>
          </a:r>
          <a:endParaRPr lang="en-GB" sz="1700" kern="1200" dirty="0"/>
        </a:p>
      </dsp:txBody>
      <dsp:txXfrm>
        <a:off x="2521443" y="4100941"/>
        <a:ext cx="843021" cy="843021"/>
      </dsp:txXfrm>
    </dsp:sp>
    <dsp:sp modelId="{3B3187B3-9511-4137-9F5F-C21E8C046F2F}">
      <dsp:nvSpPr>
        <dsp:cNvPr id="0" name=""/>
        <dsp:cNvSpPr/>
      </dsp:nvSpPr>
      <dsp:spPr>
        <a:xfrm rot="13885714">
          <a:off x="2230841" y="3627690"/>
          <a:ext cx="318011" cy="402371"/>
        </a:xfrm>
        <a:prstGeom prst="rightArrow">
          <a:avLst>
            <a:gd name="adj1" fmla="val 600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rot="10800000">
        <a:off x="2308284" y="3745459"/>
        <a:ext cx="222608" cy="241423"/>
      </dsp:txXfrm>
    </dsp:sp>
    <dsp:sp modelId="{8C0B430D-587F-442D-8FAF-A7AD4540292E}">
      <dsp:nvSpPr>
        <dsp:cNvPr id="0" name=""/>
        <dsp:cNvSpPr/>
      </dsp:nvSpPr>
      <dsp:spPr>
        <a:xfrm>
          <a:off x="1229409" y="2525121"/>
          <a:ext cx="1192211" cy="1192211"/>
        </a:xfrm>
        <a:prstGeom prst="ellipse">
          <a:avLst/>
        </a:prstGeom>
        <a:solidFill>
          <a:srgbClr val="ACBC9E"/>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2266950">
            <a:lnSpc>
              <a:spcPct val="90000"/>
            </a:lnSpc>
            <a:spcBef>
              <a:spcPct val="0"/>
            </a:spcBef>
            <a:spcAft>
              <a:spcPct val="35000"/>
            </a:spcAft>
          </a:pPr>
          <a:endParaRPr lang="en-GB" sz="5100" kern="1200"/>
        </a:p>
      </dsp:txBody>
      <dsp:txXfrm>
        <a:off x="1404004" y="2699716"/>
        <a:ext cx="843021" cy="843021"/>
      </dsp:txXfrm>
    </dsp:sp>
    <dsp:sp modelId="{7A2FDD23-5DA4-489C-9971-07780393F58F}">
      <dsp:nvSpPr>
        <dsp:cNvPr id="0" name=""/>
        <dsp:cNvSpPr/>
      </dsp:nvSpPr>
      <dsp:spPr>
        <a:xfrm rot="16971429">
          <a:off x="1863911" y="2055167"/>
          <a:ext cx="318011" cy="402371"/>
        </a:xfrm>
        <a:prstGeom prst="rightArrow">
          <a:avLst>
            <a:gd name="adj1" fmla="val 600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a:off x="1900998" y="2182147"/>
        <a:ext cx="222608" cy="241423"/>
      </dsp:txXfrm>
    </dsp:sp>
    <dsp:sp modelId="{7852B094-F6CB-4B26-A736-A806F5D04593}">
      <dsp:nvSpPr>
        <dsp:cNvPr id="0" name=""/>
        <dsp:cNvSpPr/>
      </dsp:nvSpPr>
      <dsp:spPr>
        <a:xfrm>
          <a:off x="1628219" y="777824"/>
          <a:ext cx="1192211" cy="1192211"/>
        </a:xfrm>
        <a:prstGeom prst="ellipse">
          <a:avLst/>
        </a:prstGeom>
        <a:solidFill>
          <a:srgbClr val="ACBC9E"/>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2266950">
            <a:lnSpc>
              <a:spcPct val="90000"/>
            </a:lnSpc>
            <a:spcBef>
              <a:spcPct val="0"/>
            </a:spcBef>
            <a:spcAft>
              <a:spcPct val="35000"/>
            </a:spcAft>
          </a:pPr>
          <a:endParaRPr lang="en-GB" sz="5100" kern="1200">
            <a:solidFill>
              <a:srgbClr val="A6B797"/>
            </a:solidFill>
          </a:endParaRPr>
        </a:p>
      </dsp:txBody>
      <dsp:txXfrm>
        <a:off x="1802814" y="952419"/>
        <a:ext cx="843021" cy="843021"/>
      </dsp:txXfrm>
    </dsp:sp>
    <dsp:sp modelId="{DF6B901D-0F74-4BF3-AAF8-F74A13126FB9}">
      <dsp:nvSpPr>
        <dsp:cNvPr id="0" name=""/>
        <dsp:cNvSpPr/>
      </dsp:nvSpPr>
      <dsp:spPr>
        <a:xfrm rot="20057143">
          <a:off x="2864583" y="787838"/>
          <a:ext cx="318011" cy="402371"/>
        </a:xfrm>
        <a:prstGeom prst="rightArrow">
          <a:avLst>
            <a:gd name="adj1" fmla="val 60000"/>
            <a:gd name="adj2" fmla="val 50000"/>
          </a:avLst>
        </a:prstGeom>
        <a:no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a:off x="2869307" y="889009"/>
        <a:ext cx="222608" cy="241423"/>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72F51BB-1166-4E39-85C9-B23B6CE78777}"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A11048-7F12-4B8A-999A-5132E281BA8B}" type="slidenum">
              <a:rPr lang="en-GB" smtClean="0"/>
              <a:t>‹#›</a:t>
            </a:fld>
            <a:endParaRPr lang="en-GB"/>
          </a:p>
        </p:txBody>
      </p:sp>
    </p:spTree>
    <p:extLst>
      <p:ext uri="{BB962C8B-B14F-4D97-AF65-F5344CB8AC3E}">
        <p14:creationId xmlns:p14="http://schemas.microsoft.com/office/powerpoint/2010/main" val="4181994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72F51BB-1166-4E39-85C9-B23B6CE78777}"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A11048-7F12-4B8A-999A-5132E281BA8B}" type="slidenum">
              <a:rPr lang="en-GB" smtClean="0"/>
              <a:t>‹#›</a:t>
            </a:fld>
            <a:endParaRPr lang="en-GB"/>
          </a:p>
        </p:txBody>
      </p:sp>
    </p:spTree>
    <p:extLst>
      <p:ext uri="{BB962C8B-B14F-4D97-AF65-F5344CB8AC3E}">
        <p14:creationId xmlns:p14="http://schemas.microsoft.com/office/powerpoint/2010/main" val="1247169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72F51BB-1166-4E39-85C9-B23B6CE78777}"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A11048-7F12-4B8A-999A-5132E281BA8B}" type="slidenum">
              <a:rPr lang="en-GB" smtClean="0"/>
              <a:t>‹#›</a:t>
            </a:fld>
            <a:endParaRPr lang="en-GB"/>
          </a:p>
        </p:txBody>
      </p:sp>
    </p:spTree>
    <p:extLst>
      <p:ext uri="{BB962C8B-B14F-4D97-AF65-F5344CB8AC3E}">
        <p14:creationId xmlns:p14="http://schemas.microsoft.com/office/powerpoint/2010/main" val="1223960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72F51BB-1166-4E39-85C9-B23B6CE78777}" type="datetimeFigureOut">
              <a:rPr lang="en-GB" smtClean="0"/>
              <a:t>05/03/2018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A11048-7F12-4B8A-999A-5132E281BA8B}" type="slidenum">
              <a:rPr lang="en-GB" smtClean="0"/>
              <a:t>‹#›</a:t>
            </a:fld>
            <a:endParaRPr lang="en-GB"/>
          </a:p>
        </p:txBody>
      </p:sp>
    </p:spTree>
    <p:extLst>
      <p:ext uri="{BB962C8B-B14F-4D97-AF65-F5344CB8AC3E}">
        <p14:creationId xmlns:p14="http://schemas.microsoft.com/office/powerpoint/2010/main" val="12972578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72F51BB-1166-4E39-85C9-B23B6CE78777}" type="datetimeFigureOut">
              <a:rPr lang="en-GB" smtClean="0"/>
              <a:t>05/03/2018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A11048-7F12-4B8A-999A-5132E281BA8B}" type="slidenum">
              <a:rPr lang="en-GB" smtClean="0"/>
              <a:t>‹#›</a:t>
            </a:fld>
            <a:endParaRPr lang="en-GB"/>
          </a:p>
        </p:txBody>
      </p:sp>
    </p:spTree>
    <p:extLst>
      <p:ext uri="{BB962C8B-B14F-4D97-AF65-F5344CB8AC3E}">
        <p14:creationId xmlns:p14="http://schemas.microsoft.com/office/powerpoint/2010/main" val="3049465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72F51BB-1166-4E39-85C9-B23B6CE78777}" type="datetimeFigureOut">
              <a:rPr lang="en-GB" smtClean="0"/>
              <a:t>05/03/2018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A11048-7F12-4B8A-999A-5132E281BA8B}" type="slidenum">
              <a:rPr lang="en-GB" smtClean="0"/>
              <a:t>‹#›</a:t>
            </a:fld>
            <a:endParaRPr lang="en-GB"/>
          </a:p>
        </p:txBody>
      </p:sp>
    </p:spTree>
    <p:extLst>
      <p:ext uri="{BB962C8B-B14F-4D97-AF65-F5344CB8AC3E}">
        <p14:creationId xmlns:p14="http://schemas.microsoft.com/office/powerpoint/2010/main" val="1681026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2F51BB-1166-4E39-85C9-B23B6CE78777}" type="datetimeFigureOut">
              <a:rPr lang="en-GB" smtClean="0"/>
              <a:t>05/03/2018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A11048-7F12-4B8A-999A-5132E281BA8B}" type="slidenum">
              <a:rPr lang="en-GB" smtClean="0"/>
              <a:t>‹#›</a:t>
            </a:fld>
            <a:endParaRPr lang="en-GB"/>
          </a:p>
        </p:txBody>
      </p:sp>
    </p:spTree>
    <p:extLst>
      <p:ext uri="{BB962C8B-B14F-4D97-AF65-F5344CB8AC3E}">
        <p14:creationId xmlns:p14="http://schemas.microsoft.com/office/powerpoint/2010/main" val="2891330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72F51BB-1166-4E39-85C9-B23B6CE78777}" type="datetimeFigureOut">
              <a:rPr lang="en-GB" smtClean="0"/>
              <a:t>05/03/2018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A11048-7F12-4B8A-999A-5132E281BA8B}" type="slidenum">
              <a:rPr lang="en-GB" smtClean="0"/>
              <a:t>‹#›</a:t>
            </a:fld>
            <a:endParaRPr lang="en-GB"/>
          </a:p>
        </p:txBody>
      </p:sp>
    </p:spTree>
    <p:extLst>
      <p:ext uri="{BB962C8B-B14F-4D97-AF65-F5344CB8AC3E}">
        <p14:creationId xmlns:p14="http://schemas.microsoft.com/office/powerpoint/2010/main" val="4086918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72F51BB-1166-4E39-85C9-B23B6CE78777}" type="datetimeFigureOut">
              <a:rPr lang="en-GB" smtClean="0"/>
              <a:t>05/03/2018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A11048-7F12-4B8A-999A-5132E281BA8B}" type="slidenum">
              <a:rPr lang="en-GB" smtClean="0"/>
              <a:t>‹#›</a:t>
            </a:fld>
            <a:endParaRPr lang="en-GB"/>
          </a:p>
        </p:txBody>
      </p:sp>
    </p:spTree>
    <p:extLst>
      <p:ext uri="{BB962C8B-B14F-4D97-AF65-F5344CB8AC3E}">
        <p14:creationId xmlns:p14="http://schemas.microsoft.com/office/powerpoint/2010/main" val="198376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72F51BB-1166-4E39-85C9-B23B6CE78777}"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A11048-7F12-4B8A-999A-5132E281BA8B}" type="slidenum">
              <a:rPr lang="en-GB" smtClean="0"/>
              <a:t>‹#›</a:t>
            </a:fld>
            <a:endParaRPr lang="en-GB"/>
          </a:p>
        </p:txBody>
      </p:sp>
    </p:spTree>
    <p:extLst>
      <p:ext uri="{BB962C8B-B14F-4D97-AF65-F5344CB8AC3E}">
        <p14:creationId xmlns:p14="http://schemas.microsoft.com/office/powerpoint/2010/main" val="146585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72F51BB-1166-4E39-85C9-B23B6CE78777}"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A11048-7F12-4B8A-999A-5132E281BA8B}" type="slidenum">
              <a:rPr lang="en-GB" smtClean="0"/>
              <a:t>‹#›</a:t>
            </a:fld>
            <a:endParaRPr lang="en-GB"/>
          </a:p>
        </p:txBody>
      </p:sp>
    </p:spTree>
    <p:extLst>
      <p:ext uri="{BB962C8B-B14F-4D97-AF65-F5344CB8AC3E}">
        <p14:creationId xmlns:p14="http://schemas.microsoft.com/office/powerpoint/2010/main" val="3483874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2F51BB-1166-4E39-85C9-B23B6CE78777}" type="datetimeFigureOut">
              <a:rPr lang="en-GB" smtClean="0"/>
              <a:t>05/03/2018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A11048-7F12-4B8A-999A-5132E281BA8B}" type="slidenum">
              <a:rPr lang="en-GB" smtClean="0"/>
              <a:t>‹#›</a:t>
            </a:fld>
            <a:endParaRPr lang="en-GB"/>
          </a:p>
        </p:txBody>
      </p:sp>
    </p:spTree>
    <p:extLst>
      <p:ext uri="{BB962C8B-B14F-4D97-AF65-F5344CB8AC3E}">
        <p14:creationId xmlns:p14="http://schemas.microsoft.com/office/powerpoint/2010/main" val="1226362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image" Target="../media/image5.JP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image" Target="../media/image6.JP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4.png"/><Relationship Id="rId4" Type="http://schemas.openxmlformats.org/officeDocument/2006/relationships/image" Target="../media/image7.JPG"/></Relationships>
</file>

<file path=ppt/slides/_rels/slide1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1.xml"/><Relationship Id="rId7" Type="http://schemas.openxmlformats.org/officeDocument/2006/relationships/diagramColors" Target="../diagrams/colors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4.png"/><Relationship Id="rId4" Type="http://schemas.openxmlformats.org/officeDocument/2006/relationships/image" Target="../media/image8.JP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4.png"/><Relationship Id="rId4" Type="http://schemas.openxmlformats.org/officeDocument/2006/relationships/image" Target="../media/image9.JP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4.png"/><Relationship Id="rId4" Type="http://schemas.openxmlformats.org/officeDocument/2006/relationships/image" Target="../media/image10.JP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4.png"/><Relationship Id="rId4" Type="http://schemas.openxmlformats.org/officeDocument/2006/relationships/image" Target="../media/image11.JP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4.png"/><Relationship Id="rId4" Type="http://schemas.openxmlformats.org/officeDocument/2006/relationships/image" Target="../media/image12.JP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slideLayout" Target="../slideLayouts/slideLayout1.xml"/><Relationship Id="rId7" Type="http://schemas.openxmlformats.org/officeDocument/2006/relationships/image" Target="../media/image16.png"/><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4.png"/><Relationship Id="rId4" Type="http://schemas.openxmlformats.org/officeDocument/2006/relationships/image" Target="../media/image13.png"/><Relationship Id="rId9" Type="http://schemas.openxmlformats.org/officeDocument/2006/relationships/image" Target="../media/image18.png"/></Relationships>
</file>

<file path=ppt/slides/_rels/slide32.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slideLayout" Target="../slideLayouts/slideLayout1.xml"/><Relationship Id="rId7" Type="http://schemas.openxmlformats.org/officeDocument/2006/relationships/image" Target="../media/image22.jpg"/><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21.jpg"/><Relationship Id="rId5" Type="http://schemas.openxmlformats.org/officeDocument/2006/relationships/image" Target="../media/image20.png"/><Relationship Id="rId10" Type="http://schemas.openxmlformats.org/officeDocument/2006/relationships/image" Target="../media/image4.png"/><Relationship Id="rId4" Type="http://schemas.openxmlformats.org/officeDocument/2006/relationships/image" Target="../media/image19.png"/><Relationship Id="rId9" Type="http://schemas.openxmlformats.org/officeDocument/2006/relationships/image" Target="../media/image24.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4.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4.png"/></Relationships>
</file>

<file path=ppt/slides/_rels/slide38.xml.rels><?xml version="1.0" encoding="UTF-8" standalone="yes"?>
<Relationships xmlns="http://schemas.openxmlformats.org/package/2006/relationships"><Relationship Id="rId8" Type="http://schemas.openxmlformats.org/officeDocument/2006/relationships/hyperlink" Target="http://www.dw.com/en/germany-unveils-new-trends-in-furniture-design/a-18202962" TargetMode="External"/><Relationship Id="rId3" Type="http://schemas.openxmlformats.org/officeDocument/2006/relationships/hyperlink" Target="https://www.thetimes.co.uk/article/handmade-hotlist-cz3w3zx678w" TargetMode="External"/><Relationship Id="rId7" Type="http://schemas.openxmlformats.org/officeDocument/2006/relationships/hyperlink" Target="https://www.gov.uk/guidance/exporting-to-germany#germany-in-world-business-rankings" TargetMode="External"/><Relationship Id="rId2" Type="http://schemas.openxmlformats.org/officeDocument/2006/relationships/hyperlink" Target="https://www.theguardian.com/lifeandstyle/2010/may/08/country-living-global-audience" TargetMode="External"/><Relationship Id="rId1" Type="http://schemas.openxmlformats.org/officeDocument/2006/relationships/slideLayout" Target="../slideLayouts/slideLayout1.xml"/><Relationship Id="rId6" Type="http://schemas.openxmlformats.org/officeDocument/2006/relationships/hyperlink" Target="http://www.cornwallislesofscillygrowthprogramme.org.uk/fund/erdf/" TargetMode="External"/><Relationship Id="rId5" Type="http://schemas.openxmlformats.org/officeDocument/2006/relationships/hyperlink" Target="https://www.cornwall.gov.uk/media/15560743/imd-2015-analysis.pdf" TargetMode="External"/><Relationship Id="rId4" Type="http://schemas.openxmlformats.org/officeDocument/2006/relationships/hyperlink" Target="http://ec.europa.eu/DocsRoom/documents/7573/attachments/1/translations/en/renditions/native" TargetMode="External"/><Relationship Id="rId9" Type="http://schemas.openxmlformats.org/officeDocument/2006/relationships/hyperlink" Target="http://www.elledecoration.co.uk/news/steambending/"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www.granddesignsmagazine.com/grand-designs-houses/19-new-tv-series-steam-bent-design" TargetMode="External"/><Relationship Id="rId3" Type="http://schemas.openxmlformats.org/officeDocument/2006/relationships/hyperlink" Target="http://www.unlocking-potential.co.uk/blog/tag/graduate-placements" TargetMode="External"/><Relationship Id="rId7" Type="http://schemas.openxmlformats.org/officeDocument/2006/relationships/hyperlink" Target="https://www.cornwalllive.com/news/cornwall-news/cornwall-low-paid-capital-country-945104" TargetMode="External"/><Relationship Id="rId2" Type="http://schemas.openxmlformats.org/officeDocument/2006/relationships/hyperlink" Target="https://www.furniturenews.net/news/articles/2017/03/1725768491-british-exports-rise-says-bfm" TargetMode="External"/><Relationship Id="rId1" Type="http://schemas.openxmlformats.org/officeDocument/2006/relationships/slideLayout" Target="../slideLayouts/slideLayout1.xml"/><Relationship Id="rId6" Type="http://schemas.openxmlformats.org/officeDocument/2006/relationships/hyperlink" Target="https://www.ft.com/content/e56ce118-c8d7-11e4-bc64-00144feab7de" TargetMode="External"/><Relationship Id="rId5" Type="http://schemas.openxmlformats.org/officeDocument/2006/relationships/hyperlink" Target="http://www.accaglobal.com/uk/en/student/exam-support-resources/fundamentals-exams-study-resources/f9/technical-articles/forex.html" TargetMode="External"/><Relationship Id="rId4" Type="http://schemas.openxmlformats.org/officeDocument/2006/relationships/hyperlink" Target="https://www.fira.co.uk/news/article/headlines-from-firas-funiture-statistics-digest-manufacturing-retail-sales-and-exports-up-however-imports-outpacing-exports"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www.homesandproperty.co.uk/luxury/interiors/lighting-as-art-tom-raffield-champions-sustainable-interior-design-with-steambending-techniques-a99341.html" TargetMode="External"/><Relationship Id="rId3" Type="http://schemas.openxmlformats.org/officeDocument/2006/relationships/hyperlink" Target="https://www.gov.uk/government/news/ip-and-brexit-the-facts" TargetMode="External"/><Relationship Id="rId7" Type="http://schemas.openxmlformats.org/officeDocument/2006/relationships/hyperlink" Target="https://uniwales.curatr3.com/courses/emba-international-business-copy-6338/home#object/221673/comment/1096082" TargetMode="External"/><Relationship Id="rId2" Type="http://schemas.openxmlformats.org/officeDocument/2006/relationships/hyperlink" Target="https://www.ft.com/content/8b08bf4c-e5a0-11e7-8b99-0191e45377ec" TargetMode="External"/><Relationship Id="rId1" Type="http://schemas.openxmlformats.org/officeDocument/2006/relationships/slideLayout" Target="../slideLayouts/slideLayout1.xml"/><Relationship Id="rId6" Type="http://schemas.openxmlformats.org/officeDocument/2006/relationships/hyperlink" Target="https://emk.furnitureindustry.ee/attachment/NEU%E2%80%93POWERPOINT_Estland-.pdf" TargetMode="External"/><Relationship Id="rId5" Type="http://schemas.openxmlformats.org/officeDocument/2006/relationships/hyperlink" Target="http://uk.businessinsider.com/what-will-happen-to-the-pound-in-2018-sterling-outlook-2017-12/#ing-a-cyclically-weakening-us-dollar-means-that-gbpusd-could-find-itself-pushing-on-beyond-140-and-up-towards-150-by-end-2018-1" TargetMode="External"/><Relationship Id="rId4" Type="http://schemas.openxmlformats.org/officeDocument/2006/relationships/hyperlink" Target="https://krugman.blogs.nytimes.com/2008/10/15/about-the-work/"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atlas.media.mit.edu/en/profile/country/deu/" TargetMode="External"/><Relationship Id="rId3" Type="http://schemas.openxmlformats.org/officeDocument/2006/relationships/hyperlink" Target="http://www.regiodata.eu/en/news/996-furniture-in-germany" TargetMode="External"/><Relationship Id="rId7" Type="http://schemas.openxmlformats.org/officeDocument/2006/relationships/hyperlink" Target="https://atlas.media.mit.edu/en/profile/country/gbr/" TargetMode="External"/><Relationship Id="rId2" Type="http://schemas.openxmlformats.org/officeDocument/2006/relationships/hyperlink" Target="https://www.pwc.de/de/internationale-maerkte/assets/fachbuch-doing-business-germany-2012.pdf" TargetMode="External"/><Relationship Id="rId1" Type="http://schemas.openxmlformats.org/officeDocument/2006/relationships/slideLayout" Target="../slideLayouts/slideLayout1.xml"/><Relationship Id="rId6" Type="http://schemas.openxmlformats.org/officeDocument/2006/relationships/hyperlink" Target="https://www.designboom.com/architecture/tom-raffield-steam-bent-wooden-home-cornwall-england-01-02-2017/" TargetMode="External"/><Relationship Id="rId5" Type="http://schemas.openxmlformats.org/officeDocument/2006/relationships/hyperlink" Target="https://www.telegraph.co.uk/luxury/design/screen-stars-best-folding-screens-room-dividers/" TargetMode="External"/><Relationship Id="rId10" Type="http://schemas.openxmlformats.org/officeDocument/2006/relationships/hyperlink" Target="https://www.telegraph.co.uk/business/2017/11/27/britain-falls-infrastructure-investment-ranking-brexit-political/" TargetMode="External"/><Relationship Id="rId4" Type="http://schemas.openxmlformats.org/officeDocument/2006/relationships/hyperlink" Target="https://www.nobelprize.org/nobel_prizes/economic-sciences/laureates/2008/advanced-economicsciences2008.pdf" TargetMode="External"/><Relationship Id="rId9" Type="http://schemas.openxmlformats.org/officeDocument/2006/relationships/hyperlink" Target="https://beta.companieshouse.gov.uk/company/08467101/filing-history"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www.katietreggiden.com/tom-raffield-works-up-a-head-of-steam-crafts-magazine-mayjune-2017/" TargetMode="External"/><Relationship Id="rId7" Type="http://schemas.openxmlformats.org/officeDocument/2006/relationships/hyperlink" Target="http://www.worldsrichestcountries.com/top-germany-imports.html" TargetMode="External"/><Relationship Id="rId2" Type="http://schemas.openxmlformats.org/officeDocument/2006/relationships/hyperlink" Target="https://tradingeconomics.com/germany/imports/furniture-lighting-signs-prefabricated-buildings" TargetMode="External"/><Relationship Id="rId1" Type="http://schemas.openxmlformats.org/officeDocument/2006/relationships/slideLayout" Target="../slideLayouts/slideLayout1.xml"/><Relationship Id="rId6" Type="http://schemas.openxmlformats.org/officeDocument/2006/relationships/hyperlink" Target="https://uniwales.curatr3.com/courses/emba-international-business-copy-6338/home#object/221683/comment/1103639" TargetMode="External"/><Relationship Id="rId5" Type="http://schemas.openxmlformats.org/officeDocument/2006/relationships/hyperlink" Target="http://www.thewalpole.co.uk/news/and-the-winners-are/" TargetMode="External"/><Relationship Id="rId4" Type="http://schemas.openxmlformats.org/officeDocument/2006/relationships/hyperlink" Target="https://www.politico.eu/article/germany-free-trades-reluctant-champion-china-trump-protectionism-international-tra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76238"/>
            <a:ext cx="12204700" cy="7627938"/>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999" y="1044665"/>
            <a:ext cx="3959901" cy="551789"/>
          </a:xfrm>
          <a:prstGeom prst="rect">
            <a:avLst/>
          </a:prstGeom>
        </p:spPr>
      </p:pic>
      <p:sp>
        <p:nvSpPr>
          <p:cNvPr id="3" name="TextBox 2"/>
          <p:cNvSpPr txBox="1"/>
          <p:nvPr/>
        </p:nvSpPr>
        <p:spPr>
          <a:xfrm>
            <a:off x="755163" y="1633296"/>
            <a:ext cx="4477237" cy="337690"/>
          </a:xfrm>
          <a:prstGeom prst="rect">
            <a:avLst/>
          </a:prstGeom>
          <a:noFill/>
        </p:spPr>
        <p:txBody>
          <a:bodyPr wrap="square" rtlCol="0">
            <a:spAutoFit/>
          </a:bodyPr>
          <a:lstStyle/>
          <a:p>
            <a:r>
              <a:rPr lang="en-GB" sz="1600" dirty="0">
                <a:solidFill>
                  <a:srgbClr val="F0F2F0"/>
                </a:solidFill>
                <a:latin typeface="Arial" panose="020B0604020202020204" pitchFamily="34" charset="0"/>
                <a:cs typeface="Arial" panose="020B0604020202020204" pitchFamily="34" charset="0"/>
              </a:rPr>
              <a:t>Handmade Steam Bent Lighting </a:t>
            </a:r>
            <a:r>
              <a:rPr lang="en-GB" sz="1600" dirty="0" smtClean="0">
                <a:solidFill>
                  <a:srgbClr val="F0F2F0"/>
                </a:solidFill>
                <a:latin typeface="Arial" panose="020B0604020202020204" pitchFamily="34" charset="0"/>
                <a:cs typeface="Arial" panose="020B0604020202020204" pitchFamily="34" charset="0"/>
              </a:rPr>
              <a:t>&amp; Furniture</a:t>
            </a:r>
            <a:endParaRPr lang="en-GB" sz="1600" dirty="0">
              <a:solidFill>
                <a:srgbClr val="F0F2F0"/>
              </a:solidFill>
              <a:latin typeface="Arial" panose="020B0604020202020204" pitchFamily="34" charset="0"/>
              <a:cs typeface="Arial" panose="020B0604020202020204" pitchFamily="34" charset="0"/>
            </a:endParaRPr>
          </a:p>
        </p:txBody>
      </p:sp>
      <p:sp>
        <p:nvSpPr>
          <p:cNvPr id="5" name="TextBox 4"/>
          <p:cNvSpPr txBox="1"/>
          <p:nvPr/>
        </p:nvSpPr>
        <p:spPr>
          <a:xfrm>
            <a:off x="723900" y="323870"/>
            <a:ext cx="7531100" cy="461665"/>
          </a:xfrm>
          <a:prstGeom prst="rect">
            <a:avLst/>
          </a:prstGeom>
          <a:noFill/>
        </p:spPr>
        <p:txBody>
          <a:bodyPr wrap="square" rtlCol="0">
            <a:spAutoFit/>
          </a:bodyPr>
          <a:lstStyle/>
          <a:p>
            <a:r>
              <a:rPr lang="en-GB" sz="1200" dirty="0" smtClean="0">
                <a:solidFill>
                  <a:srgbClr val="F0F2F0"/>
                </a:solidFill>
                <a:latin typeface="Arial" panose="020B0604020202020204" pitchFamily="34" charset="0"/>
                <a:cs typeface="Arial" panose="020B0604020202020204" pitchFamily="34" charset="0"/>
              </a:rPr>
              <a:t>MBA </a:t>
            </a:r>
            <a:r>
              <a:rPr lang="en-GB" sz="1200" dirty="0">
                <a:solidFill>
                  <a:srgbClr val="F0F2F0"/>
                </a:solidFill>
                <a:latin typeface="Arial" panose="020B0604020202020204" pitchFamily="34" charset="0"/>
                <a:cs typeface="Arial" panose="020B0604020202020204" pitchFamily="34" charset="0"/>
              </a:rPr>
              <a:t>General </a:t>
            </a:r>
            <a:r>
              <a:rPr lang="en-GB" sz="1200" dirty="0" smtClean="0">
                <a:solidFill>
                  <a:srgbClr val="F0F2F0"/>
                </a:solidFill>
                <a:latin typeface="Arial" panose="020B0604020202020204" pitchFamily="34" charset="0"/>
                <a:cs typeface="Arial" panose="020B0604020202020204" pitchFamily="34" charset="0"/>
              </a:rPr>
              <a:t>Management - International Business (SBMA7122D) - </a:t>
            </a:r>
            <a:r>
              <a:rPr lang="en-GB" sz="1200" dirty="0">
                <a:solidFill>
                  <a:srgbClr val="F0F2F0"/>
                </a:solidFill>
                <a:latin typeface="Arial" panose="020B0604020202020204" pitchFamily="34" charset="0"/>
                <a:cs typeface="Arial" panose="020B0604020202020204" pitchFamily="34" charset="0"/>
              </a:rPr>
              <a:t>5 March 2017</a:t>
            </a:r>
          </a:p>
          <a:p>
            <a:r>
              <a:rPr lang="en-GB" sz="1200" dirty="0">
                <a:solidFill>
                  <a:srgbClr val="F0F2F0"/>
                </a:solidFill>
                <a:latin typeface="Arial" panose="020B0604020202020204" pitchFamily="34" charset="0"/>
                <a:cs typeface="Arial" panose="020B0604020202020204" pitchFamily="34" charset="0"/>
              </a:rPr>
              <a:t>Natasha Michell - Student ID </a:t>
            </a:r>
            <a:r>
              <a:rPr lang="en-GB" sz="1200" dirty="0" smtClean="0">
                <a:solidFill>
                  <a:srgbClr val="F0F2F0"/>
                </a:solidFill>
                <a:latin typeface="Arial" panose="020B0604020202020204" pitchFamily="34" charset="0"/>
                <a:cs typeface="Arial" panose="020B0604020202020204" pitchFamily="34" charset="0"/>
              </a:rPr>
              <a:t>1603999</a:t>
            </a:r>
            <a:endParaRPr lang="en-GB" sz="1200" dirty="0">
              <a:solidFill>
                <a:srgbClr val="F0F2F0"/>
              </a:solidFill>
              <a:latin typeface="Arial" panose="020B0604020202020204" pitchFamily="34" charset="0"/>
              <a:cs typeface="Arial" panose="020B0604020202020204" pitchFamily="34" charset="0"/>
            </a:endParaRPr>
          </a:p>
        </p:txBody>
      </p:sp>
      <p:sp>
        <p:nvSpPr>
          <p:cNvPr id="6" name="TextBox 5"/>
          <p:cNvSpPr txBox="1"/>
          <p:nvPr/>
        </p:nvSpPr>
        <p:spPr>
          <a:xfrm>
            <a:off x="755163" y="2201802"/>
            <a:ext cx="8579337" cy="400110"/>
          </a:xfrm>
          <a:prstGeom prst="rect">
            <a:avLst/>
          </a:prstGeom>
          <a:noFill/>
        </p:spPr>
        <p:txBody>
          <a:bodyPr wrap="square" rtlCol="0">
            <a:spAutoFit/>
          </a:bodyPr>
          <a:lstStyle/>
          <a:p>
            <a:r>
              <a:rPr lang="en-GB" sz="2000" b="1" dirty="0" smtClean="0">
                <a:solidFill>
                  <a:srgbClr val="F0F1F0"/>
                </a:solidFill>
                <a:latin typeface="Arial" panose="020B0604020202020204" pitchFamily="34" charset="0"/>
                <a:cs typeface="Arial" panose="020B0604020202020204" pitchFamily="34" charset="0"/>
              </a:rPr>
              <a:t>Expansion into the German furniture market: a feasibility assessment</a:t>
            </a:r>
            <a:endParaRPr lang="en-GB" sz="2000" b="1" dirty="0">
              <a:solidFill>
                <a:srgbClr val="F0F1F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91634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97800" y="330201"/>
            <a:ext cx="3580230" cy="3784599"/>
          </a:xfrm>
          <a:prstGeom prst="rect">
            <a:avLst/>
          </a:prstGeom>
        </p:spPr>
      </p:pic>
      <p:sp>
        <p:nvSpPr>
          <p:cNvPr id="8" name="TextBox 7"/>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Key characteristics of the business</a:t>
            </a:r>
            <a:endParaRPr lang="en-GB" sz="2000" b="1" dirty="0">
              <a:solidFill>
                <a:srgbClr val="A6B797"/>
              </a:solidFill>
              <a:latin typeface="Arial" panose="020B0604020202020204" pitchFamily="34" charset="0"/>
              <a:cs typeface="Arial" panose="020B0604020202020204" pitchFamily="34" charset="0"/>
            </a:endParaRPr>
          </a:p>
        </p:txBody>
      </p:sp>
      <p:sp>
        <p:nvSpPr>
          <p:cNvPr id="11" name="TextBox 10"/>
          <p:cNvSpPr txBox="1"/>
          <p:nvPr/>
        </p:nvSpPr>
        <p:spPr>
          <a:xfrm>
            <a:off x="577362" y="1324372"/>
            <a:ext cx="6775938" cy="1754326"/>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Tom </a:t>
            </a:r>
            <a:r>
              <a:rPr lang="en-GB" dirty="0">
                <a:solidFill>
                  <a:schemeClr val="bg1">
                    <a:lumMod val="50000"/>
                  </a:schemeClr>
                </a:solidFill>
                <a:latin typeface="Arial" panose="020B0604020202020204" pitchFamily="34" charset="0"/>
                <a:cs typeface="Arial" panose="020B0604020202020204" pitchFamily="34" charset="0"/>
              </a:rPr>
              <a:t>Raffield </a:t>
            </a:r>
            <a:r>
              <a:rPr lang="en-GB" dirty="0" smtClean="0">
                <a:solidFill>
                  <a:schemeClr val="bg1">
                    <a:lumMod val="50000"/>
                  </a:schemeClr>
                </a:solidFill>
                <a:latin typeface="Arial" panose="020B0604020202020204" pitchFamily="34" charset="0"/>
                <a:cs typeface="Arial" panose="020B0604020202020204" pitchFamily="34" charset="0"/>
              </a:rPr>
              <a:t>Ltd is </a:t>
            </a:r>
            <a:r>
              <a:rPr lang="en-GB" dirty="0">
                <a:solidFill>
                  <a:schemeClr val="bg1">
                    <a:lumMod val="50000"/>
                  </a:schemeClr>
                </a:solidFill>
                <a:latin typeface="Arial" panose="020B0604020202020204" pitchFamily="34" charset="0"/>
                <a:cs typeface="Arial" panose="020B0604020202020204" pitchFamily="34" charset="0"/>
              </a:rPr>
              <a:t>a small and medium-sized enterprise (SME) employing 30 people in Cornwall (Foyle, 2017).</a:t>
            </a:r>
          </a:p>
          <a:p>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The company produces hand-made </a:t>
            </a:r>
            <a:r>
              <a:rPr lang="en-GB" dirty="0" smtClean="0">
                <a:solidFill>
                  <a:schemeClr val="bg1">
                    <a:lumMod val="50000"/>
                  </a:schemeClr>
                </a:solidFill>
                <a:latin typeface="Arial" panose="020B0604020202020204" pitchFamily="34" charset="0"/>
                <a:cs typeface="Arial" panose="020B0604020202020204" pitchFamily="34" charset="0"/>
              </a:rPr>
              <a:t>wooden furniture and </a:t>
            </a:r>
            <a:r>
              <a:rPr lang="en-GB" dirty="0">
                <a:solidFill>
                  <a:schemeClr val="bg1">
                    <a:lumMod val="50000"/>
                  </a:schemeClr>
                </a:solidFill>
                <a:latin typeface="Arial" panose="020B0604020202020204" pitchFamily="34" charset="0"/>
                <a:cs typeface="Arial" panose="020B0604020202020204" pitchFamily="34" charset="0"/>
              </a:rPr>
              <a:t>lighting </a:t>
            </a:r>
            <a:r>
              <a:rPr lang="en-GB" dirty="0" smtClean="0">
                <a:solidFill>
                  <a:schemeClr val="bg1">
                    <a:lumMod val="50000"/>
                  </a:schemeClr>
                </a:solidFill>
                <a:latin typeface="Arial" panose="020B0604020202020204" pitchFamily="34" charset="0"/>
                <a:cs typeface="Arial" panose="020B0604020202020204" pitchFamily="34" charset="0"/>
              </a:rPr>
              <a:t>using </a:t>
            </a:r>
            <a:r>
              <a:rPr lang="en-GB" dirty="0" smtClean="0">
                <a:solidFill>
                  <a:schemeClr val="bg1">
                    <a:lumMod val="50000"/>
                  </a:schemeClr>
                </a:solidFill>
                <a:latin typeface="Arial" panose="020B0604020202020204" pitchFamily="34" charset="0"/>
                <a:cs typeface="Arial" panose="020B0604020202020204" pitchFamily="34" charset="0"/>
              </a:rPr>
              <a:t>a unique steam-bending process </a:t>
            </a:r>
            <a:r>
              <a:rPr lang="en-GB" dirty="0" smtClean="0">
                <a:solidFill>
                  <a:schemeClr val="bg1">
                    <a:lumMod val="50000"/>
                  </a:schemeClr>
                </a:solidFill>
                <a:latin typeface="Arial" panose="020B0604020202020204" pitchFamily="34" charset="0"/>
                <a:cs typeface="Arial" panose="020B0604020202020204" pitchFamily="34" charset="0"/>
              </a:rPr>
              <a:t>(Stevens</a:t>
            </a:r>
            <a:r>
              <a:rPr lang="en-GB" dirty="0" smtClean="0">
                <a:solidFill>
                  <a:schemeClr val="bg1">
                    <a:lumMod val="50000"/>
                  </a:schemeClr>
                </a:solidFill>
                <a:latin typeface="Arial" panose="020B0604020202020204" pitchFamily="34" charset="0"/>
                <a:cs typeface="Arial" panose="020B0604020202020204" pitchFamily="34" charset="0"/>
              </a:rPr>
              <a:t>, 2017</a:t>
            </a:r>
            <a:r>
              <a:rPr lang="en-GB" dirty="0" smtClean="0">
                <a:solidFill>
                  <a:schemeClr val="bg1">
                    <a:lumMod val="50000"/>
                  </a:schemeClr>
                </a:solidFill>
                <a:latin typeface="Arial" panose="020B0604020202020204" pitchFamily="34" charset="0"/>
                <a:cs typeface="Arial" panose="020B0604020202020204" pitchFamily="34" charset="0"/>
              </a:rPr>
              <a:t>).</a:t>
            </a:r>
            <a:endParaRPr lang="en-GB" dirty="0" smtClean="0">
              <a:solidFill>
                <a:schemeClr val="bg1">
                  <a:lumMod val="50000"/>
                </a:schemeClr>
              </a:solidFill>
              <a:latin typeface="Arial" panose="020B0604020202020204" pitchFamily="34" charset="0"/>
              <a:cs typeface="Arial" panose="020B0604020202020204" pitchFamily="34" charset="0"/>
            </a:endParaRPr>
          </a:p>
        </p:txBody>
      </p:sp>
      <p:pic>
        <p:nvPicPr>
          <p:cNvPr id="10" name="Audio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63687158"/>
      </p:ext>
    </p:extLst>
  </p:cSld>
  <p:clrMapOvr>
    <a:masterClrMapping/>
  </p:clrMapOvr>
  <mc:AlternateContent xmlns:mc="http://schemas.openxmlformats.org/markup-compatibility/2006">
    <mc:Choice xmlns:p14="http://schemas.microsoft.com/office/powerpoint/2010/main" Requires="p14">
      <p:transition spd="slow" p14:dur="2000" advTm="55600"/>
    </mc:Choice>
    <mc:Fallback>
      <p:transition spd="slow" advTm="55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8" name="TextBox 7"/>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Reasons for considering </a:t>
            </a:r>
            <a:r>
              <a:rPr lang="en-GB" sz="2000" b="1" dirty="0" smtClean="0">
                <a:solidFill>
                  <a:srgbClr val="A6B797"/>
                </a:solidFill>
                <a:latin typeface="Arial" panose="020B0604020202020204" pitchFamily="34" charset="0"/>
                <a:cs typeface="Arial" panose="020B0604020202020204" pitchFamily="34" charset="0"/>
              </a:rPr>
              <a:t>expansion into Germany</a:t>
            </a:r>
            <a:endParaRPr lang="en-GB" sz="2000" b="1" dirty="0">
              <a:solidFill>
                <a:srgbClr val="A6B797"/>
              </a:solidFill>
              <a:latin typeface="Arial" panose="020B0604020202020204" pitchFamily="34" charset="0"/>
              <a:cs typeface="Arial" panose="020B0604020202020204" pitchFamily="34" charset="0"/>
            </a:endParaRPr>
          </a:p>
        </p:txBody>
      </p:sp>
      <p:sp>
        <p:nvSpPr>
          <p:cNvPr id="11" name="TextBox 10"/>
          <p:cNvSpPr txBox="1"/>
          <p:nvPr/>
        </p:nvSpPr>
        <p:spPr>
          <a:xfrm>
            <a:off x="577362" y="1324372"/>
            <a:ext cx="10852638" cy="2585323"/>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To open up new markets</a:t>
            </a:r>
          </a:p>
          <a:p>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To achieve cost reductions that will be realised through </a:t>
            </a:r>
            <a:r>
              <a:rPr lang="en-GB" dirty="0" smtClean="0">
                <a:solidFill>
                  <a:schemeClr val="bg1">
                    <a:lumMod val="50000"/>
                  </a:schemeClr>
                </a:solidFill>
                <a:latin typeface="Arial" panose="020B0604020202020204" pitchFamily="34" charset="0"/>
                <a:cs typeface="Arial" panose="020B0604020202020204" pitchFamily="34" charset="0"/>
              </a:rPr>
              <a:t>economies </a:t>
            </a:r>
            <a:r>
              <a:rPr lang="en-GB" dirty="0">
                <a:solidFill>
                  <a:schemeClr val="bg1">
                    <a:lumMod val="50000"/>
                  </a:schemeClr>
                </a:solidFill>
                <a:latin typeface="Arial" panose="020B0604020202020204" pitchFamily="34" charset="0"/>
                <a:cs typeface="Arial" panose="020B0604020202020204" pitchFamily="34" charset="0"/>
              </a:rPr>
              <a:t>of </a:t>
            </a:r>
            <a:r>
              <a:rPr lang="en-GB" dirty="0" smtClean="0">
                <a:solidFill>
                  <a:schemeClr val="bg1">
                    <a:lumMod val="50000"/>
                  </a:schemeClr>
                </a:solidFill>
                <a:latin typeface="Arial" panose="020B0604020202020204" pitchFamily="34" charset="0"/>
                <a:cs typeface="Arial" panose="020B0604020202020204" pitchFamily="34" charset="0"/>
              </a:rPr>
              <a:t>scale</a:t>
            </a: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To access to high quality raw materials (Wild </a:t>
            </a:r>
            <a:r>
              <a:rPr lang="en-GB" dirty="0">
                <a:solidFill>
                  <a:schemeClr val="bg1">
                    <a:lumMod val="50000"/>
                  </a:schemeClr>
                </a:solidFill>
                <a:latin typeface="Arial" panose="020B0604020202020204" pitchFamily="34" charset="0"/>
                <a:cs typeface="Arial" panose="020B0604020202020204" pitchFamily="34" charset="0"/>
              </a:rPr>
              <a:t>&amp; </a:t>
            </a:r>
            <a:r>
              <a:rPr lang="en-GB" dirty="0" smtClean="0">
                <a:solidFill>
                  <a:schemeClr val="bg1">
                    <a:lumMod val="50000"/>
                  </a:schemeClr>
                </a:solidFill>
                <a:latin typeface="Arial" panose="020B0604020202020204" pitchFamily="34" charset="0"/>
                <a:cs typeface="Arial" panose="020B0604020202020204" pitchFamily="34" charset="0"/>
              </a:rPr>
              <a:t>Wild, 2016). </a:t>
            </a: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smtClean="0">
              <a:solidFill>
                <a:schemeClr val="bg1">
                  <a:lumMod val="50000"/>
                </a:schemeClr>
              </a:solidFill>
              <a:latin typeface="Arial" panose="020B0604020202020204" pitchFamily="34" charset="0"/>
              <a:cs typeface="Arial" panose="020B0604020202020204" pitchFamily="34" charset="0"/>
            </a:endParaRPr>
          </a:p>
          <a:p>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smtClean="0">
              <a:solidFill>
                <a:schemeClr val="bg1">
                  <a:lumMod val="50000"/>
                </a:schemeClr>
              </a:solidFill>
              <a:latin typeface="Arial" panose="020B0604020202020204" pitchFamily="34" charset="0"/>
              <a:cs typeface="Arial" panose="020B0604020202020204" pitchFamily="34" charset="0"/>
            </a:endParaRPr>
          </a:p>
        </p:txBody>
      </p:sp>
      <p:pic>
        <p:nvPicPr>
          <p:cNvPr id="16" name="Audio 1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15633182"/>
      </p:ext>
    </p:extLst>
  </p:cSld>
  <p:clrMapOvr>
    <a:masterClrMapping/>
  </p:clrMapOvr>
  <mc:AlternateContent xmlns:mc="http://schemas.openxmlformats.org/markup-compatibility/2006">
    <mc:Choice xmlns:p14="http://schemas.microsoft.com/office/powerpoint/2010/main" Requires="p14">
      <p:transition spd="slow" p14:dur="2000" advTm="71064"/>
    </mc:Choice>
    <mc:Fallback>
      <p:transition spd="slow" advTm="71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7" name="TextBox 6"/>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PESTLE &amp; SWOT analyses</a:t>
            </a:r>
            <a:endParaRPr lang="en-GB" sz="2000" b="1" dirty="0">
              <a:solidFill>
                <a:srgbClr val="A6B797"/>
              </a:solidFill>
              <a:latin typeface="Arial" panose="020B0604020202020204" pitchFamily="34" charset="0"/>
              <a:cs typeface="Arial" panose="020B0604020202020204" pitchFamily="34" charset="0"/>
            </a:endParaRPr>
          </a:p>
        </p:txBody>
      </p:sp>
      <p:sp>
        <p:nvSpPr>
          <p:cNvPr id="8" name="TextBox 7"/>
          <p:cNvSpPr txBox="1"/>
          <p:nvPr/>
        </p:nvSpPr>
        <p:spPr>
          <a:xfrm>
            <a:off x="577362" y="1324372"/>
            <a:ext cx="10547838" cy="4801314"/>
          </a:xfrm>
          <a:prstGeom prst="rect">
            <a:avLst/>
          </a:prstGeom>
          <a:noFill/>
        </p:spPr>
        <p:txBody>
          <a:bodyPr wrap="square" rtlCol="0">
            <a:spAutoFit/>
          </a:bodyPr>
          <a:lstStyle/>
          <a:p>
            <a:r>
              <a:rPr lang="en-GB" dirty="0" smtClean="0">
                <a:solidFill>
                  <a:schemeClr val="bg1">
                    <a:lumMod val="50000"/>
                  </a:schemeClr>
                </a:solidFill>
                <a:latin typeface="Arial" panose="020B0604020202020204" pitchFamily="34" charset="0"/>
                <a:cs typeface="Arial" panose="020B0604020202020204" pitchFamily="34" charset="0"/>
              </a:rPr>
              <a:t>First, the </a:t>
            </a:r>
            <a:r>
              <a:rPr lang="en-GB" dirty="0" smtClean="0">
                <a:solidFill>
                  <a:schemeClr val="bg1">
                    <a:lumMod val="50000"/>
                  </a:schemeClr>
                </a:solidFill>
                <a:latin typeface="Arial" panose="020B0604020202020204" pitchFamily="34" charset="0"/>
                <a:cs typeface="Arial" panose="020B0604020202020204" pitchFamily="34" charset="0"/>
              </a:rPr>
              <a:t>PESTLE technique </a:t>
            </a:r>
            <a:r>
              <a:rPr lang="en-GB" dirty="0" smtClean="0">
                <a:solidFill>
                  <a:schemeClr val="bg1">
                    <a:lumMod val="50000"/>
                  </a:schemeClr>
                </a:solidFill>
                <a:latin typeface="Arial" panose="020B0604020202020204" pitchFamily="34" charset="0"/>
                <a:cs typeface="Arial" panose="020B0604020202020204" pitchFamily="34" charset="0"/>
              </a:rPr>
              <a:t>will be used to assesses </a:t>
            </a:r>
            <a:r>
              <a:rPr lang="en-GB" dirty="0" smtClean="0">
                <a:solidFill>
                  <a:schemeClr val="bg1">
                    <a:lumMod val="50000"/>
                  </a:schemeClr>
                </a:solidFill>
                <a:latin typeface="Arial" panose="020B0604020202020204" pitchFamily="34" charset="0"/>
                <a:cs typeface="Arial" panose="020B0604020202020204" pitchFamily="34" charset="0"/>
              </a:rPr>
              <a:t>the </a:t>
            </a:r>
            <a:r>
              <a:rPr lang="en-GB" dirty="0" smtClean="0">
                <a:solidFill>
                  <a:schemeClr val="bg1">
                    <a:lumMod val="50000"/>
                  </a:schemeClr>
                </a:solidFill>
                <a:latin typeface="Arial" panose="020B0604020202020204" pitchFamily="34" charset="0"/>
                <a:cs typeface="Arial" panose="020B0604020202020204" pitchFamily="34" charset="0"/>
              </a:rPr>
              <a:t>external </a:t>
            </a:r>
            <a:r>
              <a:rPr lang="en-GB" dirty="0" smtClean="0">
                <a:solidFill>
                  <a:schemeClr val="bg1">
                    <a:lumMod val="50000"/>
                  </a:schemeClr>
                </a:solidFill>
                <a:latin typeface="Arial" panose="020B0604020202020204" pitchFamily="34" charset="0"/>
                <a:cs typeface="Arial" panose="020B0604020202020204" pitchFamily="34" charset="0"/>
              </a:rPr>
              <a:t>factors </a:t>
            </a:r>
            <a:r>
              <a:rPr lang="en-GB" dirty="0" smtClean="0">
                <a:solidFill>
                  <a:schemeClr val="bg1">
                    <a:lumMod val="50000"/>
                  </a:schemeClr>
                </a:solidFill>
                <a:latin typeface="Arial" panose="020B0604020202020204" pitchFamily="34" charset="0"/>
                <a:cs typeface="Arial" panose="020B0604020202020204" pitchFamily="34" charset="0"/>
              </a:rPr>
              <a:t>affecting the business:</a:t>
            </a:r>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endParaRPr lang="en-GB" dirty="0" smtClean="0">
              <a:solidFill>
                <a:schemeClr val="bg1">
                  <a:lumMod val="50000"/>
                </a:schemeClr>
              </a:solidFill>
              <a:latin typeface="Arial" panose="020B0604020202020204" pitchFamily="34" charset="0"/>
              <a:cs typeface="Arial" panose="020B0604020202020204" pitchFamily="34" charset="0"/>
            </a:endParaRPr>
          </a:p>
          <a:p>
            <a:r>
              <a:rPr lang="en-GB" dirty="0" smtClean="0">
                <a:solidFill>
                  <a:schemeClr val="bg1">
                    <a:lumMod val="50000"/>
                  </a:schemeClr>
                </a:solidFill>
                <a:latin typeface="Arial" panose="020B0604020202020204" pitchFamily="34" charset="0"/>
                <a:cs typeface="Arial" panose="020B0604020202020204" pitchFamily="34" charset="0"/>
              </a:rPr>
              <a:t>The results of the PESTLE </a:t>
            </a:r>
            <a:r>
              <a:rPr lang="en-GB" dirty="0" smtClean="0">
                <a:solidFill>
                  <a:schemeClr val="bg1">
                    <a:lumMod val="50000"/>
                  </a:schemeClr>
                </a:solidFill>
                <a:latin typeface="Arial" panose="020B0604020202020204" pitchFamily="34" charset="0"/>
                <a:cs typeface="Arial" panose="020B0604020202020204" pitchFamily="34" charset="0"/>
              </a:rPr>
              <a:t>analysis will be used to inform the </a:t>
            </a:r>
            <a:r>
              <a:rPr lang="en-GB" dirty="0" smtClean="0">
                <a:solidFill>
                  <a:schemeClr val="bg1">
                    <a:lumMod val="50000"/>
                  </a:schemeClr>
                </a:solidFill>
                <a:latin typeface="Arial" panose="020B0604020202020204" pitchFamily="34" charset="0"/>
                <a:cs typeface="Arial" panose="020B0604020202020204" pitchFamily="34" charset="0"/>
              </a:rPr>
              <a:t>SWOT assessment :</a:t>
            </a:r>
            <a:endParaRPr lang="en-GB" dirty="0">
              <a:solidFill>
                <a:schemeClr val="bg1">
                  <a:lumMod val="50000"/>
                </a:schemeClr>
              </a:solidFill>
              <a:latin typeface="Arial" panose="020B0604020202020204" pitchFamily="34" charset="0"/>
              <a:cs typeface="Arial" panose="020B0604020202020204" pitchFamily="34" charset="0"/>
            </a:endParaRPr>
          </a:p>
          <a:p>
            <a:endParaRPr lang="en-GB" dirty="0" smtClean="0">
              <a:solidFill>
                <a:schemeClr val="bg1">
                  <a:lumMod val="50000"/>
                </a:schemeClr>
              </a:solidFill>
              <a:latin typeface="Arial" panose="020B0604020202020204" pitchFamily="34" charset="0"/>
              <a:cs typeface="Arial" panose="020B0604020202020204" pitchFamily="34" charset="0"/>
            </a:endParaRPr>
          </a:p>
          <a:p>
            <a:endParaRPr lang="en-GB" dirty="0">
              <a:solidFill>
                <a:schemeClr val="bg1">
                  <a:lumMod val="50000"/>
                </a:schemeClr>
              </a:solidFill>
              <a:latin typeface="Arial" panose="020B0604020202020204" pitchFamily="34" charset="0"/>
              <a:cs typeface="Arial" panose="020B0604020202020204" pitchFamily="34" charset="0"/>
            </a:endParaRPr>
          </a:p>
          <a:p>
            <a:endParaRPr lang="en-GB" dirty="0" smtClean="0">
              <a:solidFill>
                <a:schemeClr val="bg1">
                  <a:lumMod val="50000"/>
                </a:schemeClr>
              </a:solidFill>
              <a:latin typeface="Arial" panose="020B0604020202020204" pitchFamily="34" charset="0"/>
              <a:cs typeface="Arial" panose="020B0604020202020204" pitchFamily="34" charset="0"/>
            </a:endParaRPr>
          </a:p>
          <a:p>
            <a:endParaRPr lang="en-GB" dirty="0" smtClean="0">
              <a:solidFill>
                <a:schemeClr val="bg1">
                  <a:lumMod val="50000"/>
                </a:schemeClr>
              </a:solidFill>
              <a:latin typeface="Arial" panose="020B0604020202020204" pitchFamily="34" charset="0"/>
              <a:cs typeface="Arial" panose="020B0604020202020204" pitchFamily="34" charset="0"/>
            </a:endParaRPr>
          </a:p>
          <a:p>
            <a:endParaRPr lang="en-GB" dirty="0" smtClean="0">
              <a:solidFill>
                <a:schemeClr val="bg1">
                  <a:lumMod val="50000"/>
                </a:schemeClr>
              </a:solidFill>
              <a:latin typeface="Arial" panose="020B0604020202020204" pitchFamily="34" charset="0"/>
              <a:cs typeface="Arial" panose="020B0604020202020204" pitchFamily="34" charset="0"/>
            </a:endParaRPr>
          </a:p>
          <a:p>
            <a:endParaRPr lang="en-GB" dirty="0" smtClean="0">
              <a:solidFill>
                <a:schemeClr val="bg1">
                  <a:lumMod val="50000"/>
                </a:schemeClr>
              </a:solidFill>
              <a:latin typeface="Arial" panose="020B0604020202020204" pitchFamily="34" charset="0"/>
              <a:cs typeface="Arial" panose="020B0604020202020204" pitchFamily="34" charset="0"/>
            </a:endParaRPr>
          </a:p>
          <a:p>
            <a:r>
              <a:rPr lang="en-GB" dirty="0" smtClean="0">
                <a:solidFill>
                  <a:schemeClr val="bg1">
                    <a:lumMod val="50000"/>
                  </a:schemeClr>
                </a:solidFill>
                <a:latin typeface="Arial" panose="020B0604020202020204" pitchFamily="34" charset="0"/>
                <a:cs typeface="Arial" panose="020B0604020202020204" pitchFamily="34" charset="0"/>
              </a:rPr>
              <a:t>(Griffiths </a:t>
            </a:r>
            <a:r>
              <a:rPr lang="en-GB" dirty="0">
                <a:solidFill>
                  <a:schemeClr val="bg1">
                    <a:lumMod val="50000"/>
                  </a:schemeClr>
                </a:solidFill>
                <a:latin typeface="Arial" panose="020B0604020202020204" pitchFamily="34" charset="0"/>
                <a:cs typeface="Arial" panose="020B0604020202020204" pitchFamily="34" charset="0"/>
              </a:rPr>
              <a:t>&amp; </a:t>
            </a:r>
            <a:r>
              <a:rPr lang="en-GB" dirty="0" smtClean="0">
                <a:solidFill>
                  <a:schemeClr val="bg1">
                    <a:lumMod val="50000"/>
                  </a:schemeClr>
                </a:solidFill>
                <a:latin typeface="Arial" panose="020B0604020202020204" pitchFamily="34" charset="0"/>
                <a:cs typeface="Arial" panose="020B0604020202020204" pitchFamily="34" charset="0"/>
              </a:rPr>
              <a:t>Wall, 2011)</a:t>
            </a:r>
            <a:endParaRPr lang="en-GB" dirty="0">
              <a:solidFill>
                <a:schemeClr val="bg1">
                  <a:lumMod val="50000"/>
                </a:schemeClr>
              </a:solidFill>
              <a:latin typeface="Arial" panose="020B0604020202020204" pitchFamily="34" charset="0"/>
              <a:cs typeface="Arial" panose="020B0604020202020204" pitchFamily="34" charset="0"/>
            </a:endParaRPr>
          </a:p>
        </p:txBody>
      </p:sp>
      <p:sp>
        <p:nvSpPr>
          <p:cNvPr id="5" name="TextBox 4"/>
          <p:cNvSpPr txBox="1"/>
          <p:nvPr/>
        </p:nvSpPr>
        <p:spPr>
          <a:xfrm>
            <a:off x="1003300" y="4682520"/>
            <a:ext cx="2209800" cy="523220"/>
          </a:xfrm>
          <a:prstGeom prst="rect">
            <a:avLst/>
          </a:prstGeom>
          <a:noFill/>
        </p:spPr>
        <p:txBody>
          <a:bodyPr wrap="square" rtlCol="0">
            <a:spAutoFit/>
          </a:bodyPr>
          <a:lstStyle/>
          <a:p>
            <a:pPr algn="ctr"/>
            <a:r>
              <a:rPr lang="en-GB" sz="2800" b="1" dirty="0">
                <a:solidFill>
                  <a:schemeClr val="bg1">
                    <a:lumMod val="50000"/>
                  </a:schemeClr>
                </a:solidFill>
                <a:latin typeface="Arial" panose="020B0604020202020204" pitchFamily="34" charset="0"/>
                <a:cs typeface="Arial" panose="020B0604020202020204" pitchFamily="34" charset="0"/>
              </a:rPr>
              <a:t>S</a:t>
            </a:r>
            <a:r>
              <a:rPr lang="en-GB" sz="2400" dirty="0">
                <a:solidFill>
                  <a:schemeClr val="bg1">
                    <a:lumMod val="50000"/>
                  </a:schemeClr>
                </a:solidFill>
                <a:latin typeface="Arial" panose="020B0604020202020204" pitchFamily="34" charset="0"/>
                <a:cs typeface="Arial" panose="020B0604020202020204" pitchFamily="34" charset="0"/>
              </a:rPr>
              <a:t>TRENGTHS</a:t>
            </a:r>
          </a:p>
        </p:txBody>
      </p:sp>
      <p:sp>
        <p:nvSpPr>
          <p:cNvPr id="9" name="TextBox 8"/>
          <p:cNvSpPr txBox="1"/>
          <p:nvPr/>
        </p:nvSpPr>
        <p:spPr>
          <a:xfrm>
            <a:off x="3505200" y="4682520"/>
            <a:ext cx="2489200" cy="523220"/>
          </a:xfrm>
          <a:prstGeom prst="rect">
            <a:avLst/>
          </a:prstGeom>
          <a:noFill/>
        </p:spPr>
        <p:txBody>
          <a:bodyPr wrap="square" rtlCol="0">
            <a:spAutoFit/>
          </a:bodyPr>
          <a:lstStyle/>
          <a:p>
            <a:pPr algn="ctr"/>
            <a:r>
              <a:rPr lang="en-GB" sz="2800" b="1" dirty="0" smtClean="0">
                <a:solidFill>
                  <a:schemeClr val="bg1">
                    <a:lumMod val="50000"/>
                  </a:schemeClr>
                </a:solidFill>
                <a:latin typeface="Arial" panose="020B0604020202020204" pitchFamily="34" charset="0"/>
                <a:cs typeface="Arial" panose="020B0604020202020204" pitchFamily="34" charset="0"/>
              </a:rPr>
              <a:t>W</a:t>
            </a:r>
            <a:r>
              <a:rPr lang="en-GB" sz="2400" dirty="0" smtClean="0">
                <a:solidFill>
                  <a:schemeClr val="bg1">
                    <a:lumMod val="50000"/>
                  </a:schemeClr>
                </a:solidFill>
                <a:latin typeface="Arial" panose="020B0604020202020204" pitchFamily="34" charset="0"/>
                <a:cs typeface="Arial" panose="020B0604020202020204" pitchFamily="34" charset="0"/>
              </a:rPr>
              <a:t>EAKNESSES</a:t>
            </a:r>
            <a:endParaRPr lang="en-GB" sz="2400" dirty="0">
              <a:solidFill>
                <a:schemeClr val="bg1">
                  <a:lumMod val="50000"/>
                </a:schemeClr>
              </a:solidFill>
              <a:latin typeface="Arial" panose="020B0604020202020204" pitchFamily="34" charset="0"/>
              <a:cs typeface="Arial" panose="020B0604020202020204" pitchFamily="34" charset="0"/>
            </a:endParaRPr>
          </a:p>
        </p:txBody>
      </p:sp>
      <p:sp>
        <p:nvSpPr>
          <p:cNvPr id="10" name="TextBox 9"/>
          <p:cNvSpPr txBox="1"/>
          <p:nvPr/>
        </p:nvSpPr>
        <p:spPr>
          <a:xfrm>
            <a:off x="6387612" y="4682520"/>
            <a:ext cx="2705588" cy="523220"/>
          </a:xfrm>
          <a:prstGeom prst="rect">
            <a:avLst/>
          </a:prstGeom>
          <a:noFill/>
        </p:spPr>
        <p:txBody>
          <a:bodyPr wrap="square" rtlCol="0">
            <a:spAutoFit/>
          </a:bodyPr>
          <a:lstStyle/>
          <a:p>
            <a:pPr algn="ctr"/>
            <a:r>
              <a:rPr lang="en-GB" sz="2800" b="1" dirty="0" smtClean="0">
                <a:solidFill>
                  <a:schemeClr val="bg1">
                    <a:lumMod val="50000"/>
                  </a:schemeClr>
                </a:solidFill>
                <a:latin typeface="Arial" panose="020B0604020202020204" pitchFamily="34" charset="0"/>
                <a:cs typeface="Arial" panose="020B0604020202020204" pitchFamily="34" charset="0"/>
              </a:rPr>
              <a:t>O</a:t>
            </a:r>
            <a:r>
              <a:rPr lang="en-GB" sz="2400" dirty="0" smtClean="0">
                <a:solidFill>
                  <a:schemeClr val="bg1">
                    <a:lumMod val="50000"/>
                  </a:schemeClr>
                </a:solidFill>
                <a:latin typeface="Arial" panose="020B0604020202020204" pitchFamily="34" charset="0"/>
                <a:cs typeface="Arial" panose="020B0604020202020204" pitchFamily="34" charset="0"/>
              </a:rPr>
              <a:t>PPORTUNITIES</a:t>
            </a:r>
            <a:endParaRPr lang="en-GB" sz="2400" dirty="0">
              <a:solidFill>
                <a:schemeClr val="bg1">
                  <a:lumMod val="50000"/>
                </a:schemeClr>
              </a:solidFill>
              <a:latin typeface="Arial" panose="020B0604020202020204" pitchFamily="34" charset="0"/>
              <a:cs typeface="Arial" panose="020B0604020202020204" pitchFamily="34" charset="0"/>
            </a:endParaRPr>
          </a:p>
        </p:txBody>
      </p:sp>
      <p:sp>
        <p:nvSpPr>
          <p:cNvPr id="11" name="TextBox 10"/>
          <p:cNvSpPr txBox="1"/>
          <p:nvPr/>
        </p:nvSpPr>
        <p:spPr>
          <a:xfrm>
            <a:off x="9207500" y="4682520"/>
            <a:ext cx="2209800" cy="523220"/>
          </a:xfrm>
          <a:prstGeom prst="rect">
            <a:avLst/>
          </a:prstGeom>
          <a:noFill/>
        </p:spPr>
        <p:txBody>
          <a:bodyPr wrap="square" rtlCol="0">
            <a:spAutoFit/>
          </a:bodyPr>
          <a:lstStyle/>
          <a:p>
            <a:pPr algn="ctr"/>
            <a:r>
              <a:rPr lang="en-GB" sz="2800" b="1" dirty="0" smtClean="0">
                <a:solidFill>
                  <a:schemeClr val="bg1">
                    <a:lumMod val="50000"/>
                  </a:schemeClr>
                </a:solidFill>
                <a:latin typeface="Arial" panose="020B0604020202020204" pitchFamily="34" charset="0"/>
                <a:cs typeface="Arial" panose="020B0604020202020204" pitchFamily="34" charset="0"/>
              </a:rPr>
              <a:t>T</a:t>
            </a:r>
            <a:r>
              <a:rPr lang="en-GB" sz="2400" dirty="0" smtClean="0">
                <a:solidFill>
                  <a:schemeClr val="bg1">
                    <a:lumMod val="50000"/>
                  </a:schemeClr>
                </a:solidFill>
                <a:latin typeface="Arial" panose="020B0604020202020204" pitchFamily="34" charset="0"/>
                <a:cs typeface="Arial" panose="020B0604020202020204" pitchFamily="34" charset="0"/>
              </a:rPr>
              <a:t>HREATS</a:t>
            </a:r>
            <a:endParaRPr lang="en-GB" sz="2400" dirty="0">
              <a:solidFill>
                <a:schemeClr val="bg1">
                  <a:lumMod val="50000"/>
                </a:schemeClr>
              </a:solidFill>
              <a:latin typeface="Arial" panose="020B0604020202020204" pitchFamily="34" charset="0"/>
              <a:cs typeface="Arial" panose="020B0604020202020204" pitchFamily="34" charset="0"/>
            </a:endParaRPr>
          </a:p>
        </p:txBody>
      </p:sp>
      <p:sp>
        <p:nvSpPr>
          <p:cNvPr id="12" name="TextBox 11"/>
          <p:cNvSpPr txBox="1"/>
          <p:nvPr/>
        </p:nvSpPr>
        <p:spPr>
          <a:xfrm>
            <a:off x="1739900" y="1932505"/>
            <a:ext cx="2209800" cy="523220"/>
          </a:xfrm>
          <a:prstGeom prst="rect">
            <a:avLst/>
          </a:prstGeom>
          <a:noFill/>
        </p:spPr>
        <p:txBody>
          <a:bodyPr wrap="square" rtlCol="0">
            <a:spAutoFit/>
          </a:bodyPr>
          <a:lstStyle/>
          <a:p>
            <a:pPr algn="ctr"/>
            <a:r>
              <a:rPr lang="en-GB" sz="2800" b="1" dirty="0" smtClean="0">
                <a:solidFill>
                  <a:schemeClr val="bg1">
                    <a:lumMod val="50000"/>
                  </a:schemeClr>
                </a:solidFill>
                <a:latin typeface="Arial" panose="020B0604020202020204" pitchFamily="34" charset="0"/>
                <a:cs typeface="Arial" panose="020B0604020202020204" pitchFamily="34" charset="0"/>
              </a:rPr>
              <a:t>P</a:t>
            </a:r>
            <a:r>
              <a:rPr lang="en-GB" sz="2400" dirty="0" smtClean="0">
                <a:solidFill>
                  <a:schemeClr val="bg1">
                    <a:lumMod val="50000"/>
                  </a:schemeClr>
                </a:solidFill>
                <a:latin typeface="Arial" panose="020B0604020202020204" pitchFamily="34" charset="0"/>
                <a:cs typeface="Arial" panose="020B0604020202020204" pitchFamily="34" charset="0"/>
              </a:rPr>
              <a:t>OLITICAL</a:t>
            </a:r>
            <a:endParaRPr lang="en-GB" sz="2400" dirty="0">
              <a:solidFill>
                <a:schemeClr val="bg1">
                  <a:lumMod val="50000"/>
                </a:schemeClr>
              </a:solidFill>
              <a:latin typeface="Arial" panose="020B0604020202020204" pitchFamily="34" charset="0"/>
              <a:cs typeface="Arial" panose="020B0604020202020204" pitchFamily="34" charset="0"/>
            </a:endParaRPr>
          </a:p>
        </p:txBody>
      </p:sp>
      <p:sp>
        <p:nvSpPr>
          <p:cNvPr id="13" name="TextBox 12"/>
          <p:cNvSpPr txBox="1"/>
          <p:nvPr/>
        </p:nvSpPr>
        <p:spPr>
          <a:xfrm>
            <a:off x="4858238" y="1932505"/>
            <a:ext cx="2489200" cy="523220"/>
          </a:xfrm>
          <a:prstGeom prst="rect">
            <a:avLst/>
          </a:prstGeom>
          <a:noFill/>
        </p:spPr>
        <p:txBody>
          <a:bodyPr wrap="square" rtlCol="0">
            <a:spAutoFit/>
          </a:bodyPr>
          <a:lstStyle/>
          <a:p>
            <a:pPr algn="ctr"/>
            <a:r>
              <a:rPr lang="en-GB" sz="2800" b="1" dirty="0" smtClean="0">
                <a:solidFill>
                  <a:schemeClr val="bg1">
                    <a:lumMod val="50000"/>
                  </a:schemeClr>
                </a:solidFill>
                <a:latin typeface="Arial" panose="020B0604020202020204" pitchFamily="34" charset="0"/>
                <a:cs typeface="Arial" panose="020B0604020202020204" pitchFamily="34" charset="0"/>
              </a:rPr>
              <a:t>E</a:t>
            </a:r>
            <a:r>
              <a:rPr lang="en-GB" sz="2400" dirty="0" smtClean="0">
                <a:solidFill>
                  <a:schemeClr val="bg1">
                    <a:lumMod val="50000"/>
                  </a:schemeClr>
                </a:solidFill>
                <a:latin typeface="Arial" panose="020B0604020202020204" pitchFamily="34" charset="0"/>
                <a:cs typeface="Arial" panose="020B0604020202020204" pitchFamily="34" charset="0"/>
              </a:rPr>
              <a:t>CONOMIC</a:t>
            </a:r>
            <a:endParaRPr lang="en-GB" sz="2400" dirty="0">
              <a:solidFill>
                <a:schemeClr val="bg1">
                  <a:lumMod val="50000"/>
                </a:schemeClr>
              </a:solidFill>
              <a:latin typeface="Arial" panose="020B0604020202020204" pitchFamily="34" charset="0"/>
              <a:cs typeface="Arial" panose="020B0604020202020204" pitchFamily="34" charset="0"/>
            </a:endParaRPr>
          </a:p>
        </p:txBody>
      </p:sp>
      <p:sp>
        <p:nvSpPr>
          <p:cNvPr id="14" name="TextBox 13"/>
          <p:cNvSpPr txBox="1"/>
          <p:nvPr/>
        </p:nvSpPr>
        <p:spPr>
          <a:xfrm>
            <a:off x="8134106" y="1932505"/>
            <a:ext cx="2705588" cy="523220"/>
          </a:xfrm>
          <a:prstGeom prst="rect">
            <a:avLst/>
          </a:prstGeom>
          <a:noFill/>
        </p:spPr>
        <p:txBody>
          <a:bodyPr wrap="square" rtlCol="0">
            <a:spAutoFit/>
          </a:bodyPr>
          <a:lstStyle/>
          <a:p>
            <a:pPr algn="ctr"/>
            <a:r>
              <a:rPr lang="en-GB" sz="2800" b="1" dirty="0" smtClean="0">
                <a:solidFill>
                  <a:schemeClr val="bg1">
                    <a:lumMod val="50000"/>
                  </a:schemeClr>
                </a:solidFill>
                <a:latin typeface="Arial" panose="020B0604020202020204" pitchFamily="34" charset="0"/>
                <a:cs typeface="Arial" panose="020B0604020202020204" pitchFamily="34" charset="0"/>
              </a:rPr>
              <a:t>S</a:t>
            </a:r>
            <a:r>
              <a:rPr lang="en-GB" sz="2400" dirty="0" smtClean="0">
                <a:solidFill>
                  <a:schemeClr val="bg1">
                    <a:lumMod val="50000"/>
                  </a:schemeClr>
                </a:solidFill>
                <a:latin typeface="Arial" panose="020B0604020202020204" pitchFamily="34" charset="0"/>
                <a:cs typeface="Arial" panose="020B0604020202020204" pitchFamily="34" charset="0"/>
              </a:rPr>
              <a:t>OCIAL</a:t>
            </a:r>
            <a:endParaRPr lang="en-GB" sz="2400" dirty="0">
              <a:solidFill>
                <a:schemeClr val="bg1">
                  <a:lumMod val="50000"/>
                </a:schemeClr>
              </a:solidFill>
              <a:latin typeface="Arial" panose="020B0604020202020204" pitchFamily="34" charset="0"/>
              <a:cs typeface="Arial" panose="020B0604020202020204" pitchFamily="34" charset="0"/>
            </a:endParaRPr>
          </a:p>
        </p:txBody>
      </p:sp>
      <p:sp>
        <p:nvSpPr>
          <p:cNvPr id="16" name="TextBox 15"/>
          <p:cNvSpPr txBox="1"/>
          <p:nvPr/>
        </p:nvSpPr>
        <p:spPr>
          <a:xfrm>
            <a:off x="1393947" y="2693125"/>
            <a:ext cx="2901706" cy="523220"/>
          </a:xfrm>
          <a:prstGeom prst="rect">
            <a:avLst/>
          </a:prstGeom>
          <a:noFill/>
        </p:spPr>
        <p:txBody>
          <a:bodyPr wrap="square" rtlCol="0">
            <a:spAutoFit/>
          </a:bodyPr>
          <a:lstStyle/>
          <a:p>
            <a:pPr algn="ctr"/>
            <a:r>
              <a:rPr lang="en-GB" sz="2800" b="1" dirty="0" smtClean="0">
                <a:solidFill>
                  <a:schemeClr val="bg1">
                    <a:lumMod val="50000"/>
                  </a:schemeClr>
                </a:solidFill>
                <a:latin typeface="Arial" panose="020B0604020202020204" pitchFamily="34" charset="0"/>
                <a:cs typeface="Arial" panose="020B0604020202020204" pitchFamily="34" charset="0"/>
              </a:rPr>
              <a:t>T</a:t>
            </a:r>
            <a:r>
              <a:rPr lang="en-GB" sz="2400" dirty="0" smtClean="0">
                <a:solidFill>
                  <a:schemeClr val="bg1">
                    <a:lumMod val="50000"/>
                  </a:schemeClr>
                </a:solidFill>
                <a:latin typeface="Arial" panose="020B0604020202020204" pitchFamily="34" charset="0"/>
                <a:cs typeface="Arial" panose="020B0604020202020204" pitchFamily="34" charset="0"/>
              </a:rPr>
              <a:t>ECHNOLOGICAL</a:t>
            </a:r>
            <a:endParaRPr lang="en-GB" sz="2400" dirty="0">
              <a:solidFill>
                <a:schemeClr val="bg1">
                  <a:lumMod val="50000"/>
                </a:schemeClr>
              </a:solidFill>
              <a:latin typeface="Arial" panose="020B0604020202020204" pitchFamily="34" charset="0"/>
              <a:cs typeface="Arial" panose="020B0604020202020204" pitchFamily="34" charset="0"/>
            </a:endParaRPr>
          </a:p>
        </p:txBody>
      </p:sp>
      <p:sp>
        <p:nvSpPr>
          <p:cNvPr id="17" name="TextBox 16"/>
          <p:cNvSpPr txBox="1"/>
          <p:nvPr/>
        </p:nvSpPr>
        <p:spPr>
          <a:xfrm>
            <a:off x="4851400" y="2693125"/>
            <a:ext cx="2489200" cy="523220"/>
          </a:xfrm>
          <a:prstGeom prst="rect">
            <a:avLst/>
          </a:prstGeom>
          <a:noFill/>
        </p:spPr>
        <p:txBody>
          <a:bodyPr wrap="square" rtlCol="0">
            <a:spAutoFit/>
          </a:bodyPr>
          <a:lstStyle/>
          <a:p>
            <a:pPr algn="ctr"/>
            <a:r>
              <a:rPr lang="en-GB" sz="2800" b="1" dirty="0" smtClean="0">
                <a:solidFill>
                  <a:schemeClr val="bg1">
                    <a:lumMod val="50000"/>
                  </a:schemeClr>
                </a:solidFill>
                <a:latin typeface="Arial" panose="020B0604020202020204" pitchFamily="34" charset="0"/>
                <a:cs typeface="Arial" panose="020B0604020202020204" pitchFamily="34" charset="0"/>
              </a:rPr>
              <a:t>L</a:t>
            </a:r>
            <a:r>
              <a:rPr lang="en-GB" sz="2400" dirty="0" smtClean="0">
                <a:solidFill>
                  <a:schemeClr val="bg1">
                    <a:lumMod val="50000"/>
                  </a:schemeClr>
                </a:solidFill>
                <a:latin typeface="Arial" panose="020B0604020202020204" pitchFamily="34" charset="0"/>
                <a:cs typeface="Arial" panose="020B0604020202020204" pitchFamily="34" charset="0"/>
              </a:rPr>
              <a:t>EGAL</a:t>
            </a:r>
            <a:endParaRPr lang="en-GB" sz="2400" dirty="0">
              <a:solidFill>
                <a:schemeClr val="bg1">
                  <a:lumMod val="50000"/>
                </a:schemeClr>
              </a:solidFill>
              <a:latin typeface="Arial" panose="020B0604020202020204" pitchFamily="34" charset="0"/>
              <a:cs typeface="Arial" panose="020B0604020202020204" pitchFamily="34" charset="0"/>
            </a:endParaRPr>
          </a:p>
        </p:txBody>
      </p:sp>
      <p:sp>
        <p:nvSpPr>
          <p:cNvPr id="18" name="TextBox 17"/>
          <p:cNvSpPr txBox="1"/>
          <p:nvPr/>
        </p:nvSpPr>
        <p:spPr>
          <a:xfrm>
            <a:off x="8178312" y="2693125"/>
            <a:ext cx="2705588" cy="523220"/>
          </a:xfrm>
          <a:prstGeom prst="rect">
            <a:avLst/>
          </a:prstGeom>
          <a:noFill/>
        </p:spPr>
        <p:txBody>
          <a:bodyPr wrap="square" rtlCol="0">
            <a:spAutoFit/>
          </a:bodyPr>
          <a:lstStyle/>
          <a:p>
            <a:pPr algn="ctr"/>
            <a:r>
              <a:rPr lang="en-GB" sz="2800" b="1" dirty="0" smtClean="0">
                <a:solidFill>
                  <a:schemeClr val="bg1">
                    <a:lumMod val="50000"/>
                  </a:schemeClr>
                </a:solidFill>
                <a:latin typeface="Arial" panose="020B0604020202020204" pitchFamily="34" charset="0"/>
                <a:cs typeface="Arial" panose="020B0604020202020204" pitchFamily="34" charset="0"/>
              </a:rPr>
              <a:t>E</a:t>
            </a:r>
            <a:r>
              <a:rPr lang="en-GB" sz="2400" dirty="0" smtClean="0">
                <a:solidFill>
                  <a:schemeClr val="bg1">
                    <a:lumMod val="50000"/>
                  </a:schemeClr>
                </a:solidFill>
                <a:latin typeface="Arial" panose="020B0604020202020204" pitchFamily="34" charset="0"/>
                <a:cs typeface="Arial" panose="020B0604020202020204" pitchFamily="34" charset="0"/>
              </a:rPr>
              <a:t>COLOGICAL</a:t>
            </a:r>
            <a:endParaRPr lang="en-GB" sz="2400" dirty="0">
              <a:solidFill>
                <a:schemeClr val="bg1">
                  <a:lumMod val="50000"/>
                </a:schemeClr>
              </a:solidFill>
              <a:latin typeface="Arial" panose="020B0604020202020204" pitchFamily="34" charset="0"/>
              <a:cs typeface="Arial" panose="020B0604020202020204" pitchFamily="34" charset="0"/>
            </a:endParaRPr>
          </a:p>
        </p:txBody>
      </p:sp>
      <p:pic>
        <p:nvPicPr>
          <p:cNvPr id="15" name="Audio 1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86675750"/>
      </p:ext>
    </p:extLst>
  </p:cSld>
  <p:clrMapOvr>
    <a:masterClrMapping/>
  </p:clrMapOvr>
  <mc:AlternateContent xmlns:mc="http://schemas.openxmlformats.org/markup-compatibility/2006">
    <mc:Choice xmlns:p14="http://schemas.microsoft.com/office/powerpoint/2010/main" Requires="p14">
      <p:transition spd="slow" p14:dur="2000" advTm="59080"/>
    </mc:Choice>
    <mc:Fallback>
      <p:transition spd="slow" advTm="590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19" name="TextBox 18"/>
          <p:cNvSpPr txBox="1"/>
          <p:nvPr/>
        </p:nvSpPr>
        <p:spPr>
          <a:xfrm>
            <a:off x="539262" y="1001521"/>
            <a:ext cx="8579337" cy="2171428"/>
          </a:xfrm>
          <a:prstGeom prst="rect">
            <a:avLst/>
          </a:prstGeom>
          <a:noFill/>
        </p:spPr>
        <p:txBody>
          <a:bodyPr wrap="square" rtlCol="0">
            <a:spAutoFit/>
          </a:bodyPr>
          <a:lstStyle/>
          <a:p>
            <a:pPr>
              <a:lnSpc>
                <a:spcPct val="150000"/>
              </a:lnSpc>
            </a:pPr>
            <a:r>
              <a:rPr lang="en-GB" sz="4800" b="1" dirty="0" smtClean="0">
                <a:solidFill>
                  <a:srgbClr val="A6B797"/>
                </a:solidFill>
                <a:latin typeface="Arial" panose="020B0604020202020204" pitchFamily="34" charset="0"/>
                <a:cs typeface="Arial" panose="020B0604020202020204" pitchFamily="34" charset="0"/>
              </a:rPr>
              <a:t>PESTLE analysis:</a:t>
            </a:r>
          </a:p>
          <a:p>
            <a:pPr>
              <a:lnSpc>
                <a:spcPct val="150000"/>
              </a:lnSpc>
            </a:pPr>
            <a:r>
              <a:rPr lang="en-GB" sz="4800" b="1" dirty="0" smtClean="0">
                <a:solidFill>
                  <a:srgbClr val="A6B797"/>
                </a:solidFill>
                <a:latin typeface="Arial" panose="020B0604020202020204" pitchFamily="34" charset="0"/>
                <a:cs typeface="Arial" panose="020B0604020202020204" pitchFamily="34" charset="0"/>
              </a:rPr>
              <a:t>Political factors</a:t>
            </a:r>
            <a:endParaRPr lang="en-GB" sz="4800" b="1" dirty="0">
              <a:solidFill>
                <a:srgbClr val="A6B797"/>
              </a:solidFill>
              <a:latin typeface="Arial" panose="020B0604020202020204" pitchFamily="34" charset="0"/>
              <a:cs typeface="Arial" panose="020B0604020202020204" pitchFamily="34"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07977396"/>
      </p:ext>
    </p:extLst>
  </p:cSld>
  <p:clrMapOvr>
    <a:masterClrMapping/>
  </p:clrMapOvr>
  <mc:AlternateContent xmlns:mc="http://schemas.openxmlformats.org/markup-compatibility/2006">
    <mc:Choice xmlns:p14="http://schemas.microsoft.com/office/powerpoint/2010/main" Requires="p14">
      <p:transition spd="slow" p14:dur="2000" advTm="6045"/>
    </mc:Choice>
    <mc:Fallback>
      <p:transition spd="slow" advTm="6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7" name="TextBox 6"/>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Political factors</a:t>
            </a:r>
            <a:endParaRPr lang="en-GB" sz="2000" b="1" dirty="0">
              <a:solidFill>
                <a:srgbClr val="A6B797"/>
              </a:solidFill>
              <a:latin typeface="Arial" panose="020B0604020202020204" pitchFamily="34" charset="0"/>
              <a:cs typeface="Arial" panose="020B0604020202020204" pitchFamily="34" charset="0"/>
            </a:endParaRPr>
          </a:p>
        </p:txBody>
      </p:sp>
      <p:sp>
        <p:nvSpPr>
          <p:cNvPr id="8" name="TextBox 7"/>
          <p:cNvSpPr txBox="1"/>
          <p:nvPr/>
        </p:nvSpPr>
        <p:spPr>
          <a:xfrm>
            <a:off x="577362" y="1324372"/>
            <a:ext cx="10725638" cy="3693319"/>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Historically, the UK has </a:t>
            </a:r>
            <a:r>
              <a:rPr lang="en-GB" dirty="0" smtClean="0">
                <a:solidFill>
                  <a:schemeClr val="bg1">
                    <a:lumMod val="50000"/>
                  </a:schemeClr>
                </a:solidFill>
                <a:latin typeface="Arial" panose="020B0604020202020204" pitchFamily="34" charset="0"/>
                <a:cs typeface="Arial" panose="020B0604020202020204" pitchFamily="34" charset="0"/>
              </a:rPr>
              <a:t>had a </a:t>
            </a:r>
            <a:r>
              <a:rPr lang="en-GB" dirty="0" smtClean="0">
                <a:solidFill>
                  <a:schemeClr val="bg1">
                    <a:lumMod val="50000"/>
                  </a:schemeClr>
                </a:solidFill>
                <a:latin typeface="Arial" panose="020B0604020202020204" pitchFamily="34" charset="0"/>
                <a:cs typeface="Arial" panose="020B0604020202020204" pitchFamily="34" charset="0"/>
              </a:rPr>
              <a:t>stable government and infrastructure which is attractive to investors. However, uncertainty surrounding </a:t>
            </a:r>
            <a:r>
              <a:rPr lang="en-GB" dirty="0" smtClean="0">
                <a:solidFill>
                  <a:schemeClr val="bg1">
                    <a:lumMod val="50000"/>
                  </a:schemeClr>
                </a:solidFill>
                <a:latin typeface="Arial" panose="020B0604020202020204" pitchFamily="34" charset="0"/>
                <a:cs typeface="Arial" panose="020B0604020202020204" pitchFamily="34" charset="0"/>
              </a:rPr>
              <a:t>Brexit, </a:t>
            </a:r>
            <a:r>
              <a:rPr lang="en-GB" dirty="0" smtClean="0">
                <a:solidFill>
                  <a:schemeClr val="bg1">
                    <a:lumMod val="50000"/>
                  </a:schemeClr>
                </a:solidFill>
                <a:latin typeface="Arial" panose="020B0604020202020204" pitchFamily="34" charset="0"/>
                <a:cs typeface="Arial" panose="020B0604020202020204" pitchFamily="34" charset="0"/>
              </a:rPr>
              <a:t>coupled with </a:t>
            </a:r>
            <a:r>
              <a:rPr lang="en-GB" dirty="0" smtClean="0">
                <a:solidFill>
                  <a:schemeClr val="bg1">
                    <a:lumMod val="50000"/>
                  </a:schemeClr>
                </a:solidFill>
                <a:latin typeface="Arial" panose="020B0604020202020204" pitchFamily="34" charset="0"/>
                <a:cs typeface="Arial" panose="020B0604020202020204" pitchFamily="34" charset="0"/>
              </a:rPr>
              <a:t>increasing political instability, has lead to market volatility (Tovey</a:t>
            </a:r>
            <a:r>
              <a:rPr lang="en-GB" dirty="0" smtClean="0">
                <a:solidFill>
                  <a:schemeClr val="bg1">
                    <a:lumMod val="50000"/>
                  </a:schemeClr>
                </a:solidFill>
                <a:latin typeface="Arial" panose="020B0604020202020204" pitchFamily="34" charset="0"/>
                <a:cs typeface="Arial" panose="020B0604020202020204" pitchFamily="34" charset="0"/>
              </a:rPr>
              <a:t>, 2017</a:t>
            </a:r>
            <a:r>
              <a:rPr lang="en-GB" dirty="0" smtClean="0">
                <a:solidFill>
                  <a:schemeClr val="bg1">
                    <a:lumMod val="50000"/>
                  </a:schemeClr>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Germany is supportive of free trade (</a:t>
            </a:r>
            <a:r>
              <a:rPr lang="de-DE" dirty="0" smtClean="0">
                <a:solidFill>
                  <a:schemeClr val="bg1">
                    <a:lumMod val="50000"/>
                  </a:schemeClr>
                </a:solidFill>
                <a:latin typeface="Arial" panose="020B0604020202020204" pitchFamily="34" charset="0"/>
                <a:cs typeface="Arial" panose="020B0604020202020204" pitchFamily="34" charset="0"/>
              </a:rPr>
              <a:t>Von Der Burchard, 2017) so it is unlikely that </a:t>
            </a:r>
            <a:r>
              <a:rPr lang="en-GB" dirty="0" smtClean="0">
                <a:solidFill>
                  <a:schemeClr val="bg1">
                    <a:lumMod val="50000"/>
                  </a:schemeClr>
                </a:solidFill>
                <a:latin typeface="Arial" panose="020B0604020202020204" pitchFamily="34" charset="0"/>
                <a:cs typeface="Arial" panose="020B0604020202020204" pitchFamily="34" charset="0"/>
              </a:rPr>
              <a:t>tariffs would be imposed following Brexit as all parties benefit from the removal of trade barriers (Michell, 2018)</a:t>
            </a:r>
            <a:endParaRPr lang="en-GB" dirty="0" smtClean="0">
              <a:solidFill>
                <a:schemeClr val="bg1">
                  <a:lumMod val="50000"/>
                </a:schemeClr>
              </a:solidFill>
              <a:latin typeface="Arial" panose="020B0604020202020204" pitchFamily="34" charset="0"/>
              <a:cs typeface="Arial" panose="020B0604020202020204" pitchFamily="34" charset="0"/>
            </a:endParaRPr>
          </a:p>
          <a:p>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As </a:t>
            </a:r>
            <a:r>
              <a:rPr lang="en-GB" dirty="0" smtClean="0">
                <a:solidFill>
                  <a:schemeClr val="bg1">
                    <a:lumMod val="50000"/>
                  </a:schemeClr>
                </a:solidFill>
                <a:latin typeface="Arial" panose="020B0604020202020204" pitchFamily="34" charset="0"/>
                <a:cs typeface="Arial" panose="020B0604020202020204" pitchFamily="34" charset="0"/>
              </a:rPr>
              <a:t>the only </a:t>
            </a:r>
            <a:r>
              <a:rPr lang="en-GB" dirty="0">
                <a:solidFill>
                  <a:schemeClr val="bg1">
                    <a:lumMod val="50000"/>
                  </a:schemeClr>
                </a:solidFill>
                <a:latin typeface="Arial" panose="020B0604020202020204" pitchFamily="34" charset="0"/>
                <a:cs typeface="Arial" panose="020B0604020202020204" pitchFamily="34" charset="0"/>
              </a:rPr>
              <a:t>‘less developed region’ in </a:t>
            </a:r>
            <a:r>
              <a:rPr lang="en-GB" dirty="0" smtClean="0">
                <a:solidFill>
                  <a:schemeClr val="bg1">
                    <a:lumMod val="50000"/>
                  </a:schemeClr>
                </a:solidFill>
                <a:latin typeface="Arial" panose="020B0604020202020204" pitchFamily="34" charset="0"/>
                <a:cs typeface="Arial" panose="020B0604020202020204" pitchFamily="34" charset="0"/>
              </a:rPr>
              <a:t>England (economic </a:t>
            </a:r>
            <a:r>
              <a:rPr lang="en-GB" dirty="0">
                <a:solidFill>
                  <a:schemeClr val="bg1">
                    <a:lumMod val="50000"/>
                  </a:schemeClr>
                </a:solidFill>
                <a:latin typeface="Arial" panose="020B0604020202020204" pitchFamily="34" charset="0"/>
                <a:cs typeface="Arial" panose="020B0604020202020204" pitchFamily="34" charset="0"/>
              </a:rPr>
              <a:t>performance </a:t>
            </a:r>
            <a:r>
              <a:rPr lang="en-GB" dirty="0" smtClean="0">
                <a:solidFill>
                  <a:schemeClr val="bg1">
                    <a:lumMod val="50000"/>
                  </a:schemeClr>
                </a:solidFill>
                <a:latin typeface="Arial" panose="020B0604020202020204" pitchFamily="34" charset="0"/>
                <a:cs typeface="Arial" panose="020B0604020202020204" pitchFamily="34" charset="0"/>
              </a:rPr>
              <a:t>below 75% of EU average), </a:t>
            </a:r>
            <a:r>
              <a:rPr lang="en-GB" dirty="0" smtClean="0">
                <a:solidFill>
                  <a:schemeClr val="bg1">
                    <a:lumMod val="50000"/>
                  </a:schemeClr>
                </a:solidFill>
                <a:latin typeface="Arial" panose="020B0604020202020204" pitchFamily="34" charset="0"/>
                <a:cs typeface="Arial" panose="020B0604020202020204" pitchFamily="34" charset="0"/>
              </a:rPr>
              <a:t>Cornwall </a:t>
            </a:r>
            <a:r>
              <a:rPr lang="en-GB" dirty="0" smtClean="0">
                <a:solidFill>
                  <a:schemeClr val="bg1">
                    <a:lumMod val="50000"/>
                  </a:schemeClr>
                </a:solidFill>
                <a:latin typeface="Arial" panose="020B0604020202020204" pitchFamily="34" charset="0"/>
                <a:cs typeface="Arial" panose="020B0604020202020204" pitchFamily="34" charset="0"/>
              </a:rPr>
              <a:t>and the Isles of Scilly (</a:t>
            </a:r>
            <a:r>
              <a:rPr lang="en-GB" dirty="0" err="1" smtClean="0">
                <a:solidFill>
                  <a:schemeClr val="bg1">
                    <a:lumMod val="50000"/>
                  </a:schemeClr>
                </a:solidFill>
                <a:latin typeface="Arial" panose="020B0604020202020204" pitchFamily="34" charset="0"/>
                <a:cs typeface="Arial" panose="020B0604020202020204" pitchFamily="34" charset="0"/>
              </a:rPr>
              <a:t>CIoS</a:t>
            </a:r>
            <a:r>
              <a:rPr lang="en-GB" dirty="0" smtClean="0">
                <a:solidFill>
                  <a:schemeClr val="bg1">
                    <a:lumMod val="50000"/>
                  </a:schemeClr>
                </a:solidFill>
                <a:latin typeface="Arial" panose="020B0604020202020204" pitchFamily="34" charset="0"/>
                <a:cs typeface="Arial" panose="020B0604020202020204" pitchFamily="34" charset="0"/>
              </a:rPr>
              <a:t>) </a:t>
            </a:r>
            <a:r>
              <a:rPr lang="en-GB" dirty="0" smtClean="0">
                <a:solidFill>
                  <a:schemeClr val="bg1">
                    <a:lumMod val="50000"/>
                  </a:schemeClr>
                </a:solidFill>
                <a:latin typeface="Arial" panose="020B0604020202020204" pitchFamily="34" charset="0"/>
                <a:cs typeface="Arial" panose="020B0604020202020204" pitchFamily="34" charset="0"/>
              </a:rPr>
              <a:t>receives financial subsidy from the European </a:t>
            </a:r>
            <a:r>
              <a:rPr lang="en-GB" dirty="0" smtClean="0">
                <a:solidFill>
                  <a:schemeClr val="bg1">
                    <a:lumMod val="50000"/>
                  </a:schemeClr>
                </a:solidFill>
                <a:latin typeface="Arial" panose="020B0604020202020204" pitchFamily="34" charset="0"/>
                <a:cs typeface="Arial" panose="020B0604020202020204" pitchFamily="34" charset="0"/>
              </a:rPr>
              <a:t>Regional Development </a:t>
            </a:r>
            <a:r>
              <a:rPr lang="en-GB" dirty="0" smtClean="0">
                <a:solidFill>
                  <a:schemeClr val="bg1">
                    <a:lumMod val="50000"/>
                  </a:schemeClr>
                </a:solidFill>
                <a:latin typeface="Arial" panose="020B0604020202020204" pitchFamily="34" charset="0"/>
                <a:cs typeface="Arial" panose="020B0604020202020204" pitchFamily="34" charset="0"/>
              </a:rPr>
              <a:t>Fund (ERDF) to boost </a:t>
            </a:r>
            <a:r>
              <a:rPr lang="en-GB" dirty="0">
                <a:solidFill>
                  <a:schemeClr val="bg1">
                    <a:lumMod val="50000"/>
                  </a:schemeClr>
                </a:solidFill>
                <a:latin typeface="Arial" panose="020B0604020202020204" pitchFamily="34" charset="0"/>
                <a:cs typeface="Arial" panose="020B0604020202020204" pitchFamily="34" charset="0"/>
              </a:rPr>
              <a:t>economic development (</a:t>
            </a:r>
            <a:r>
              <a:rPr lang="en-GB" dirty="0" err="1">
                <a:solidFill>
                  <a:schemeClr val="bg1">
                    <a:lumMod val="50000"/>
                  </a:schemeClr>
                </a:solidFill>
                <a:latin typeface="Arial" panose="020B0604020202020204" pitchFamily="34" charset="0"/>
                <a:cs typeface="Arial" panose="020B0604020202020204" pitchFamily="34" charset="0"/>
              </a:rPr>
              <a:t>CIoS</a:t>
            </a:r>
            <a:r>
              <a:rPr lang="en-GB" dirty="0">
                <a:solidFill>
                  <a:schemeClr val="bg1">
                    <a:lumMod val="50000"/>
                  </a:schemeClr>
                </a:solidFill>
                <a:latin typeface="Arial" panose="020B0604020202020204" pitchFamily="34" charset="0"/>
                <a:cs typeface="Arial" panose="020B0604020202020204" pitchFamily="34" charset="0"/>
              </a:rPr>
              <a:t> Growth Programme, 2018). </a:t>
            </a:r>
            <a:endParaRPr lang="en-GB" dirty="0" smtClean="0">
              <a:solidFill>
                <a:schemeClr val="bg1">
                  <a:lumMod val="50000"/>
                </a:schemeClr>
              </a:solidFill>
              <a:latin typeface="Arial" panose="020B0604020202020204" pitchFamily="34" charset="0"/>
              <a:cs typeface="Arial" panose="020B0604020202020204" pitchFamily="34" charset="0"/>
            </a:endParaRPr>
          </a:p>
          <a:p>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Tom </a:t>
            </a:r>
            <a:r>
              <a:rPr lang="en-GB" dirty="0" smtClean="0">
                <a:solidFill>
                  <a:schemeClr val="bg1">
                    <a:lumMod val="50000"/>
                  </a:schemeClr>
                </a:solidFill>
                <a:latin typeface="Arial" panose="020B0604020202020204" pitchFamily="34" charset="0"/>
                <a:cs typeface="Arial" panose="020B0604020202020204" pitchFamily="34" charset="0"/>
              </a:rPr>
              <a:t>Raffield has received free business mentoring and support through the European Regional Development Fund (</a:t>
            </a:r>
            <a:r>
              <a:rPr lang="en-GB" dirty="0" err="1" smtClean="0">
                <a:solidFill>
                  <a:schemeClr val="bg1">
                    <a:lumMod val="50000"/>
                  </a:schemeClr>
                </a:solidFill>
                <a:latin typeface="Arial" panose="020B0604020202020204" pitchFamily="34" charset="0"/>
                <a:cs typeface="Arial" panose="020B0604020202020204" pitchFamily="34" charset="0"/>
              </a:rPr>
              <a:t>Foulds</a:t>
            </a:r>
            <a:r>
              <a:rPr lang="en-GB" dirty="0" smtClean="0">
                <a:solidFill>
                  <a:schemeClr val="bg1">
                    <a:lumMod val="50000"/>
                  </a:schemeClr>
                </a:solidFill>
                <a:latin typeface="Arial" panose="020B0604020202020204" pitchFamily="34" charset="0"/>
                <a:cs typeface="Arial" panose="020B0604020202020204" pitchFamily="34" charset="0"/>
              </a:rPr>
              <a:t>, 2016). </a:t>
            </a:r>
            <a:endParaRPr lang="en-GB" dirty="0">
              <a:solidFill>
                <a:schemeClr val="bg1">
                  <a:lumMod val="50000"/>
                </a:schemeClr>
              </a:solidFill>
              <a:latin typeface="Arial" panose="020B0604020202020204" pitchFamily="34" charset="0"/>
              <a:cs typeface="Arial" panose="020B0604020202020204" pitchFamily="34" charset="0"/>
            </a:endParaRPr>
          </a:p>
        </p:txBody>
      </p:sp>
      <p:pic>
        <p:nvPicPr>
          <p:cNvPr id="9" name="Audio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65194387"/>
      </p:ext>
    </p:extLst>
  </p:cSld>
  <p:clrMapOvr>
    <a:masterClrMapping/>
  </p:clrMapOvr>
  <mc:AlternateContent xmlns:mc="http://schemas.openxmlformats.org/markup-compatibility/2006">
    <mc:Choice xmlns:p14="http://schemas.microsoft.com/office/powerpoint/2010/main" Requires="p14">
      <p:transition spd="slow" p14:dur="2000" advTm="174271"/>
    </mc:Choice>
    <mc:Fallback>
      <p:transition spd="slow" advTm="1742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19" name="TextBox 18"/>
          <p:cNvSpPr txBox="1"/>
          <p:nvPr/>
        </p:nvSpPr>
        <p:spPr>
          <a:xfrm>
            <a:off x="539262" y="1001521"/>
            <a:ext cx="8579337" cy="2308324"/>
          </a:xfrm>
          <a:prstGeom prst="rect">
            <a:avLst/>
          </a:prstGeom>
          <a:noFill/>
        </p:spPr>
        <p:txBody>
          <a:bodyPr wrap="square" rtlCol="0">
            <a:spAutoFit/>
          </a:bodyPr>
          <a:lstStyle/>
          <a:p>
            <a:pPr>
              <a:lnSpc>
                <a:spcPct val="150000"/>
              </a:lnSpc>
            </a:pPr>
            <a:r>
              <a:rPr lang="en-GB" sz="4800" b="1" dirty="0" smtClean="0">
                <a:solidFill>
                  <a:srgbClr val="A6B797"/>
                </a:solidFill>
                <a:latin typeface="Arial" panose="020B0604020202020204" pitchFamily="34" charset="0"/>
                <a:cs typeface="Arial" panose="020B0604020202020204" pitchFamily="34" charset="0"/>
              </a:rPr>
              <a:t>PESTLE analysis:</a:t>
            </a:r>
          </a:p>
          <a:p>
            <a:pPr>
              <a:lnSpc>
                <a:spcPct val="150000"/>
              </a:lnSpc>
            </a:pPr>
            <a:r>
              <a:rPr lang="en-GB" sz="4800" b="1" dirty="0" smtClean="0">
                <a:solidFill>
                  <a:srgbClr val="A6B797"/>
                </a:solidFill>
                <a:latin typeface="Arial" panose="020B0604020202020204" pitchFamily="34" charset="0"/>
                <a:cs typeface="Arial" panose="020B0604020202020204" pitchFamily="34" charset="0"/>
              </a:rPr>
              <a:t>Economic factors</a:t>
            </a:r>
            <a:endParaRPr lang="en-GB" sz="4800" b="1" dirty="0">
              <a:solidFill>
                <a:srgbClr val="A6B797"/>
              </a:solidFill>
              <a:latin typeface="Arial" panose="020B0604020202020204" pitchFamily="34" charset="0"/>
              <a:cs typeface="Arial" panose="020B0604020202020204" pitchFamily="34"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57952385"/>
      </p:ext>
    </p:extLst>
  </p:cSld>
  <p:clrMapOvr>
    <a:masterClrMapping/>
  </p:clrMapOvr>
  <mc:AlternateContent xmlns:mc="http://schemas.openxmlformats.org/markup-compatibility/2006">
    <mc:Choice xmlns:p14="http://schemas.microsoft.com/office/powerpoint/2010/main" Requires="p14">
      <p:transition spd="slow" p14:dur="2000" advTm="5556"/>
    </mc:Choice>
    <mc:Fallback>
      <p:transition spd="slow" advTm="5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7" name="TextBox 6"/>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Foreign exchange rates</a:t>
            </a:r>
            <a:endParaRPr lang="en-GB" sz="2000" b="1" dirty="0">
              <a:solidFill>
                <a:srgbClr val="A6B797"/>
              </a:solidFill>
              <a:latin typeface="Arial" panose="020B0604020202020204" pitchFamily="34" charset="0"/>
              <a:cs typeface="Arial" panose="020B0604020202020204" pitchFamily="34" charset="0"/>
            </a:endParaRPr>
          </a:p>
        </p:txBody>
      </p:sp>
      <p:sp>
        <p:nvSpPr>
          <p:cNvPr id="8" name="TextBox 7"/>
          <p:cNvSpPr txBox="1"/>
          <p:nvPr/>
        </p:nvSpPr>
        <p:spPr>
          <a:xfrm>
            <a:off x="577362" y="1324372"/>
            <a:ext cx="10725638" cy="369332"/>
          </a:xfrm>
          <a:prstGeom prst="rect">
            <a:avLst/>
          </a:prstGeom>
          <a:noFill/>
        </p:spPr>
        <p:txBody>
          <a:bodyPr wrap="square" rtlCol="0">
            <a:spAutoFit/>
          </a:bodyPr>
          <a:lstStyle/>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p:txBody>
      </p:sp>
      <p:sp>
        <p:nvSpPr>
          <p:cNvPr id="9" name="TextBox 8"/>
          <p:cNvSpPr txBox="1"/>
          <p:nvPr/>
        </p:nvSpPr>
        <p:spPr>
          <a:xfrm>
            <a:off x="577362" y="1324372"/>
            <a:ext cx="10725638" cy="2585323"/>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lumMod val="50000"/>
                  </a:schemeClr>
                </a:solidFill>
                <a:latin typeface="Arial" panose="020B0604020202020204" pitchFamily="34" charset="0"/>
                <a:cs typeface="Arial" panose="020B0604020202020204" pitchFamily="34" charset="0"/>
              </a:rPr>
              <a:t>Uncertainty </a:t>
            </a:r>
            <a:r>
              <a:rPr lang="en-GB" dirty="0" smtClean="0">
                <a:solidFill>
                  <a:schemeClr val="bg1">
                    <a:lumMod val="50000"/>
                  </a:schemeClr>
                </a:solidFill>
                <a:latin typeface="Arial" panose="020B0604020202020204" pitchFamily="34" charset="0"/>
                <a:cs typeface="Arial" panose="020B0604020202020204" pitchFamily="34" charset="0"/>
              </a:rPr>
              <a:t>surrounding Brexit is </a:t>
            </a:r>
            <a:r>
              <a:rPr lang="en-GB" dirty="0">
                <a:solidFill>
                  <a:schemeClr val="bg1">
                    <a:lumMod val="50000"/>
                  </a:schemeClr>
                </a:solidFill>
                <a:latin typeface="Arial" panose="020B0604020202020204" pitchFamily="34" charset="0"/>
                <a:cs typeface="Arial" panose="020B0604020202020204" pitchFamily="34" charset="0"/>
              </a:rPr>
              <a:t>causing the value of the </a:t>
            </a:r>
            <a:r>
              <a:rPr lang="en-GB" dirty="0" smtClean="0">
                <a:solidFill>
                  <a:schemeClr val="bg1">
                    <a:lumMod val="50000"/>
                  </a:schemeClr>
                </a:solidFill>
                <a:latin typeface="Arial" panose="020B0604020202020204" pitchFamily="34" charset="0"/>
                <a:cs typeface="Arial" panose="020B0604020202020204" pitchFamily="34" charset="0"/>
              </a:rPr>
              <a:t>British pound </a:t>
            </a:r>
            <a:r>
              <a:rPr lang="en-GB" dirty="0">
                <a:solidFill>
                  <a:schemeClr val="bg1">
                    <a:lumMod val="50000"/>
                  </a:schemeClr>
                </a:solidFill>
                <a:latin typeface="Arial" panose="020B0604020202020204" pitchFamily="34" charset="0"/>
                <a:cs typeface="Arial" panose="020B0604020202020204" pitchFamily="34" charset="0"/>
              </a:rPr>
              <a:t>to </a:t>
            </a:r>
            <a:r>
              <a:rPr lang="en-GB" dirty="0" smtClean="0">
                <a:solidFill>
                  <a:schemeClr val="bg1">
                    <a:lumMod val="50000"/>
                  </a:schemeClr>
                </a:solidFill>
                <a:latin typeface="Arial" panose="020B0604020202020204" pitchFamily="34" charset="0"/>
                <a:cs typeface="Arial" panose="020B0604020202020204" pitchFamily="34" charset="0"/>
              </a:rPr>
              <a:t>change significantly, making </a:t>
            </a:r>
            <a:r>
              <a:rPr lang="en-GB" dirty="0">
                <a:solidFill>
                  <a:schemeClr val="bg1">
                    <a:lumMod val="50000"/>
                  </a:schemeClr>
                </a:solidFill>
                <a:latin typeface="Arial" panose="020B0604020202020204" pitchFamily="34" charset="0"/>
                <a:cs typeface="Arial" panose="020B0604020202020204" pitchFamily="34" charset="0"/>
              </a:rPr>
              <a:t>it challenging for businesses to manage </a:t>
            </a:r>
            <a:r>
              <a:rPr lang="en-GB" dirty="0" smtClean="0">
                <a:solidFill>
                  <a:schemeClr val="bg1">
                    <a:lumMod val="50000"/>
                  </a:schemeClr>
                </a:solidFill>
                <a:latin typeface="Arial" panose="020B0604020202020204" pitchFamily="34" charset="0"/>
                <a:cs typeface="Arial" panose="020B0604020202020204" pitchFamily="34" charset="0"/>
              </a:rPr>
              <a:t>future costs (</a:t>
            </a:r>
            <a:r>
              <a:rPr lang="en-GB" dirty="0">
                <a:solidFill>
                  <a:schemeClr val="bg1">
                    <a:lumMod val="50000"/>
                  </a:schemeClr>
                </a:solidFill>
                <a:latin typeface="Arial" panose="020B0604020202020204" pitchFamily="34" charset="0"/>
                <a:cs typeface="Arial" panose="020B0604020202020204" pitchFamily="34" charset="0"/>
              </a:rPr>
              <a:t>Martin, 2017).</a:t>
            </a:r>
          </a:p>
          <a:p>
            <a:pPr marL="285750" indent="-285750">
              <a:buFont typeface="Arial" panose="020B0604020202020204" pitchFamily="34" charset="0"/>
              <a:buChar char="•"/>
            </a:pPr>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An </a:t>
            </a:r>
            <a:r>
              <a:rPr lang="en-GB" dirty="0">
                <a:solidFill>
                  <a:schemeClr val="bg1">
                    <a:lumMod val="50000"/>
                  </a:schemeClr>
                </a:solidFill>
                <a:latin typeface="Arial" panose="020B0604020202020204" pitchFamily="34" charset="0"/>
                <a:cs typeface="Arial" panose="020B0604020202020204" pitchFamily="34" charset="0"/>
              </a:rPr>
              <a:t>increase in the value of the euro against the British pound </a:t>
            </a:r>
            <a:r>
              <a:rPr lang="en-GB" dirty="0" smtClean="0">
                <a:solidFill>
                  <a:schemeClr val="bg1">
                    <a:lumMod val="50000"/>
                  </a:schemeClr>
                </a:solidFill>
                <a:latin typeface="Arial" panose="020B0604020202020204" pitchFamily="34" charset="0"/>
                <a:cs typeface="Arial" panose="020B0604020202020204" pitchFamily="34" charset="0"/>
              </a:rPr>
              <a:t>is problematic for </a:t>
            </a:r>
            <a:r>
              <a:rPr lang="en-GB" dirty="0">
                <a:solidFill>
                  <a:schemeClr val="bg1">
                    <a:lumMod val="50000"/>
                  </a:schemeClr>
                </a:solidFill>
                <a:latin typeface="Arial" panose="020B0604020202020204" pitchFamily="34" charset="0"/>
                <a:cs typeface="Arial" panose="020B0604020202020204" pitchFamily="34" charset="0"/>
              </a:rPr>
              <a:t>UK companies exporting to Germany, as </a:t>
            </a:r>
            <a:r>
              <a:rPr lang="en-GB" dirty="0" smtClean="0">
                <a:solidFill>
                  <a:schemeClr val="bg1">
                    <a:lumMod val="50000"/>
                  </a:schemeClr>
                </a:solidFill>
                <a:latin typeface="Arial" panose="020B0604020202020204" pitchFamily="34" charset="0"/>
                <a:cs typeface="Arial" panose="020B0604020202020204" pitchFamily="34" charset="0"/>
              </a:rPr>
              <a:t>the </a:t>
            </a:r>
            <a:r>
              <a:rPr lang="en-GB" dirty="0">
                <a:solidFill>
                  <a:schemeClr val="bg1">
                    <a:lumMod val="50000"/>
                  </a:schemeClr>
                </a:solidFill>
                <a:latin typeface="Arial" panose="020B0604020202020204" pitchFamily="34" charset="0"/>
                <a:cs typeface="Arial" panose="020B0604020202020204" pitchFamily="34" charset="0"/>
              </a:rPr>
              <a:t>cost to the </a:t>
            </a:r>
            <a:r>
              <a:rPr lang="en-GB" dirty="0" smtClean="0">
                <a:solidFill>
                  <a:schemeClr val="bg1">
                    <a:lumMod val="50000"/>
                  </a:schemeClr>
                </a:solidFill>
                <a:latin typeface="Arial" panose="020B0604020202020204" pitchFamily="34" charset="0"/>
                <a:cs typeface="Arial" panose="020B0604020202020204" pitchFamily="34" charset="0"/>
              </a:rPr>
              <a:t>consumer </a:t>
            </a:r>
            <a:r>
              <a:rPr lang="en-GB" dirty="0">
                <a:solidFill>
                  <a:schemeClr val="bg1">
                    <a:lumMod val="50000"/>
                  </a:schemeClr>
                </a:solidFill>
                <a:latin typeface="Arial" panose="020B0604020202020204" pitchFamily="34" charset="0"/>
                <a:cs typeface="Arial" panose="020B0604020202020204" pitchFamily="34" charset="0"/>
              </a:rPr>
              <a:t>is </a:t>
            </a:r>
            <a:r>
              <a:rPr lang="en-GB" dirty="0" smtClean="0">
                <a:solidFill>
                  <a:schemeClr val="bg1">
                    <a:lumMod val="50000"/>
                  </a:schemeClr>
                </a:solidFill>
                <a:latin typeface="Arial" panose="020B0604020202020204" pitchFamily="34" charset="0"/>
                <a:cs typeface="Arial" panose="020B0604020202020204" pitchFamily="34" charset="0"/>
              </a:rPr>
              <a:t>increased</a:t>
            </a:r>
            <a:r>
              <a:rPr lang="en-GB" dirty="0">
                <a:solidFill>
                  <a:schemeClr val="bg1">
                    <a:lumMod val="50000"/>
                  </a:schemeClr>
                </a:solidFill>
                <a:latin typeface="Arial" panose="020B0604020202020204" pitchFamily="34" charset="0"/>
                <a:cs typeface="Arial" panose="020B0604020202020204" pitchFamily="34" charset="0"/>
              </a:rPr>
              <a:t> </a:t>
            </a:r>
            <a:r>
              <a:rPr lang="en-GB" dirty="0" smtClean="0">
                <a:solidFill>
                  <a:schemeClr val="bg1">
                    <a:lumMod val="50000"/>
                  </a:schemeClr>
                </a:solidFill>
                <a:latin typeface="Arial" panose="020B0604020202020204" pitchFamily="34" charset="0"/>
                <a:cs typeface="Arial" panose="020B0604020202020204" pitchFamily="34" charset="0"/>
              </a:rPr>
              <a:t>and sales may be affected</a:t>
            </a:r>
            <a:r>
              <a:rPr lang="en-GB" dirty="0" smtClean="0">
                <a:solidFill>
                  <a:schemeClr val="bg1">
                    <a:lumMod val="50000"/>
                  </a:schemeClr>
                </a:solidFill>
                <a:latin typeface="Arial" panose="020B0604020202020204" pitchFamily="34" charset="0"/>
                <a:cs typeface="Arial" panose="020B0604020202020204" pitchFamily="34" charset="0"/>
              </a:rPr>
              <a:t> (</a:t>
            </a:r>
            <a:r>
              <a:rPr lang="en-GB" dirty="0" err="1">
                <a:solidFill>
                  <a:schemeClr val="bg1">
                    <a:lumMod val="50000"/>
                  </a:schemeClr>
                </a:solidFill>
                <a:latin typeface="Arial" panose="020B0604020202020204" pitchFamily="34" charset="0"/>
                <a:cs typeface="Arial" panose="020B0604020202020204" pitchFamily="34" charset="0"/>
              </a:rPr>
              <a:t>Giugliano</a:t>
            </a:r>
            <a:r>
              <a:rPr lang="en-GB" dirty="0">
                <a:solidFill>
                  <a:schemeClr val="bg1">
                    <a:lumMod val="50000"/>
                  </a:schemeClr>
                </a:solidFill>
                <a:latin typeface="Arial" panose="020B0604020202020204" pitchFamily="34" charset="0"/>
                <a:cs typeface="Arial" panose="020B0604020202020204" pitchFamily="34" charset="0"/>
              </a:rPr>
              <a:t>, 2015</a:t>
            </a:r>
            <a:r>
              <a:rPr lang="en-GB" dirty="0" smtClean="0">
                <a:solidFill>
                  <a:schemeClr val="bg1">
                    <a:lumMod val="50000"/>
                  </a:schemeClr>
                </a:solidFill>
                <a:latin typeface="Arial" panose="020B0604020202020204" pitchFamily="34" charset="0"/>
                <a:cs typeface="Arial" panose="020B0604020202020204" pitchFamily="34" charset="0"/>
              </a:rPr>
              <a:t>).</a:t>
            </a: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Tom </a:t>
            </a:r>
            <a:r>
              <a:rPr lang="en-GB" dirty="0" smtClean="0">
                <a:solidFill>
                  <a:schemeClr val="bg1">
                    <a:lumMod val="50000"/>
                  </a:schemeClr>
                </a:solidFill>
                <a:latin typeface="Arial" panose="020B0604020202020204" pitchFamily="34" charset="0"/>
                <a:cs typeface="Arial" panose="020B0604020202020204" pitchFamily="34" charset="0"/>
              </a:rPr>
              <a:t>Raffield </a:t>
            </a:r>
            <a:r>
              <a:rPr lang="en-GB" dirty="0" smtClean="0">
                <a:solidFill>
                  <a:schemeClr val="bg1">
                    <a:lumMod val="50000"/>
                  </a:schemeClr>
                </a:solidFill>
                <a:latin typeface="Arial" panose="020B0604020202020204" pitchFamily="34" charset="0"/>
                <a:cs typeface="Arial" panose="020B0604020202020204" pitchFamily="34" charset="0"/>
              </a:rPr>
              <a:t>will need to consider mitigation against the risks of fluctuating exchange rates to prevent loss of profits (Garrett, </a:t>
            </a:r>
            <a:r>
              <a:rPr lang="en-GB" dirty="0" smtClean="0">
                <a:solidFill>
                  <a:schemeClr val="bg1">
                    <a:lumMod val="50000"/>
                  </a:schemeClr>
                </a:solidFill>
                <a:latin typeface="Arial" panose="020B0604020202020204" pitchFamily="34" charset="0"/>
                <a:cs typeface="Arial" panose="020B0604020202020204" pitchFamily="34" charset="0"/>
              </a:rPr>
              <a:t>2018</a:t>
            </a:r>
            <a:r>
              <a:rPr lang="en-GB" dirty="0" smtClean="0">
                <a:solidFill>
                  <a:schemeClr val="bg1">
                    <a:lumMod val="50000"/>
                  </a:schemeClr>
                </a:solidFill>
                <a:latin typeface="Arial" panose="020B0604020202020204" pitchFamily="34" charset="0"/>
                <a:cs typeface="Arial" panose="020B0604020202020204" pitchFamily="34" charset="0"/>
              </a:rPr>
              <a:t>). The use of fixed contracts could alleviate this issue (Wilson, 2018).</a:t>
            </a:r>
            <a:endParaRPr lang="en-GB" dirty="0" smtClean="0">
              <a:solidFill>
                <a:schemeClr val="bg1">
                  <a:lumMod val="50000"/>
                </a:schemeClr>
              </a:solidFill>
              <a:latin typeface="Arial" panose="020B0604020202020204" pitchFamily="34" charset="0"/>
              <a:cs typeface="Arial" panose="020B0604020202020204" pitchFamily="34"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0864649"/>
      </p:ext>
    </p:extLst>
  </p:cSld>
  <p:clrMapOvr>
    <a:masterClrMapping/>
  </p:clrMapOvr>
  <mc:AlternateContent xmlns:mc="http://schemas.openxmlformats.org/markup-compatibility/2006">
    <mc:Choice xmlns:p14="http://schemas.microsoft.com/office/powerpoint/2010/main" Requires="p14">
      <p:transition spd="slow" p14:dur="2000" advTm="114768"/>
    </mc:Choice>
    <mc:Fallback>
      <p:transition spd="slow" advTm="114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28" name="TextBox 27"/>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The UK export </a:t>
            </a:r>
            <a:r>
              <a:rPr lang="en-GB" sz="2000" b="1" dirty="0" smtClean="0">
                <a:solidFill>
                  <a:srgbClr val="A6B797"/>
                </a:solidFill>
                <a:latin typeface="Arial" panose="020B0604020202020204" pitchFamily="34" charset="0"/>
                <a:cs typeface="Arial" panose="020B0604020202020204" pitchFamily="34" charset="0"/>
              </a:rPr>
              <a:t>market 2016</a:t>
            </a:r>
            <a:endParaRPr lang="en-GB" sz="2000" b="1" dirty="0">
              <a:solidFill>
                <a:srgbClr val="A6B797"/>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1732" y="1352532"/>
            <a:ext cx="10579336" cy="3702767"/>
          </a:xfrm>
          <a:prstGeom prst="rect">
            <a:avLst/>
          </a:prstGeom>
        </p:spPr>
      </p:pic>
      <p:sp>
        <p:nvSpPr>
          <p:cNvPr id="5" name="Rectangle 4"/>
          <p:cNvSpPr/>
          <p:nvPr/>
        </p:nvSpPr>
        <p:spPr>
          <a:xfrm>
            <a:off x="780932" y="1622638"/>
            <a:ext cx="2609968" cy="1679362"/>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6966067" y="6199882"/>
            <a:ext cx="5014749" cy="584775"/>
          </a:xfrm>
          <a:prstGeom prst="rect">
            <a:avLst/>
          </a:prstGeom>
          <a:noFill/>
        </p:spPr>
        <p:txBody>
          <a:bodyPr wrap="square" rtlCol="0">
            <a:spAutoFit/>
          </a:bodyPr>
          <a:lstStyle/>
          <a:p>
            <a:r>
              <a:rPr lang="en-GB" sz="1400" dirty="0" smtClean="0">
                <a:solidFill>
                  <a:schemeClr val="bg1">
                    <a:lumMod val="50000"/>
                  </a:schemeClr>
                </a:solidFill>
                <a:latin typeface="Arial" panose="020B0604020202020204" pitchFamily="34" charset="0"/>
                <a:cs typeface="Arial" panose="020B0604020202020204" pitchFamily="34" charset="0"/>
              </a:rPr>
              <a:t>Diagram: The Observatory of Economic Complexity (2016a)</a:t>
            </a:r>
            <a:endParaRPr lang="en-GB" sz="1400" dirty="0">
              <a:solidFill>
                <a:schemeClr val="bg1">
                  <a:lumMod val="50000"/>
                </a:schemeClr>
              </a:solidFill>
              <a:latin typeface="Arial" panose="020B0604020202020204" pitchFamily="34" charset="0"/>
              <a:cs typeface="Arial" panose="020B0604020202020204" pitchFamily="34" charset="0"/>
            </a:endParaRPr>
          </a:p>
          <a:p>
            <a:endParaRPr lang="en-GB" dirty="0"/>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75261336"/>
      </p:ext>
    </p:extLst>
  </p:cSld>
  <p:clrMapOvr>
    <a:masterClrMapping/>
  </p:clrMapOvr>
  <mc:AlternateContent xmlns:mc="http://schemas.openxmlformats.org/markup-compatibility/2006">
    <mc:Choice xmlns:p14="http://schemas.microsoft.com/office/powerpoint/2010/main" Requires="p14">
      <p:transition spd="slow" p14:dur="2000" advTm="35569"/>
    </mc:Choice>
    <mc:Fallback>
      <p:transition spd="slow" advTm="35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28" name="TextBox 27"/>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The UK export </a:t>
            </a:r>
            <a:r>
              <a:rPr lang="en-GB" sz="2000" b="1" dirty="0" smtClean="0">
                <a:solidFill>
                  <a:srgbClr val="A6B797"/>
                </a:solidFill>
                <a:latin typeface="Arial" panose="020B0604020202020204" pitchFamily="34" charset="0"/>
                <a:cs typeface="Arial" panose="020B0604020202020204" pitchFamily="34" charset="0"/>
              </a:rPr>
              <a:t>market 2016</a:t>
            </a:r>
            <a:endParaRPr lang="en-GB" sz="2000" b="1" dirty="0">
              <a:solidFill>
                <a:srgbClr val="A6B797"/>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1732" y="1343055"/>
            <a:ext cx="10579336" cy="3721721"/>
          </a:xfrm>
          <a:prstGeom prst="rect">
            <a:avLst/>
          </a:prstGeom>
        </p:spPr>
      </p:pic>
      <p:sp>
        <p:nvSpPr>
          <p:cNvPr id="5" name="Rectangle 4"/>
          <p:cNvSpPr/>
          <p:nvPr/>
        </p:nvSpPr>
        <p:spPr>
          <a:xfrm>
            <a:off x="10744200" y="3263900"/>
            <a:ext cx="723900" cy="1054100"/>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6966067" y="6199882"/>
            <a:ext cx="5014749" cy="584775"/>
          </a:xfrm>
          <a:prstGeom prst="rect">
            <a:avLst/>
          </a:prstGeom>
          <a:noFill/>
        </p:spPr>
        <p:txBody>
          <a:bodyPr wrap="square" rtlCol="0">
            <a:spAutoFit/>
          </a:bodyPr>
          <a:lstStyle/>
          <a:p>
            <a:r>
              <a:rPr lang="en-GB" sz="1400" dirty="0" smtClean="0">
                <a:solidFill>
                  <a:schemeClr val="bg1">
                    <a:lumMod val="50000"/>
                  </a:schemeClr>
                </a:solidFill>
                <a:latin typeface="Arial" panose="020B0604020202020204" pitchFamily="34" charset="0"/>
                <a:cs typeface="Arial" panose="020B0604020202020204" pitchFamily="34" charset="0"/>
              </a:rPr>
              <a:t>Diagram: The Observatory of Economic Complexity (2016a)</a:t>
            </a:r>
            <a:endParaRPr lang="en-GB" sz="1400" dirty="0">
              <a:solidFill>
                <a:schemeClr val="bg1">
                  <a:lumMod val="50000"/>
                </a:schemeClr>
              </a:solidFill>
              <a:latin typeface="Arial" panose="020B0604020202020204" pitchFamily="34" charset="0"/>
              <a:cs typeface="Arial" panose="020B0604020202020204" pitchFamily="34" charset="0"/>
            </a:endParaRPr>
          </a:p>
          <a:p>
            <a:endParaRPr lang="en-GB" dirty="0"/>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6734183"/>
      </p:ext>
    </p:extLst>
  </p:cSld>
  <p:clrMapOvr>
    <a:masterClrMapping/>
  </p:clrMapOvr>
  <mc:AlternateContent xmlns:mc="http://schemas.openxmlformats.org/markup-compatibility/2006">
    <mc:Choice xmlns:p14="http://schemas.microsoft.com/office/powerpoint/2010/main" Requires="p14">
      <p:transition spd="slow" p14:dur="2000" advTm="41563"/>
    </mc:Choice>
    <mc:Fallback>
      <p:transition spd="slow" advTm="41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28" name="TextBox 27"/>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The UK furniture export </a:t>
            </a:r>
            <a:r>
              <a:rPr lang="en-GB" sz="2000" b="1" dirty="0" smtClean="0">
                <a:solidFill>
                  <a:srgbClr val="A6B797"/>
                </a:solidFill>
                <a:latin typeface="Arial" panose="020B0604020202020204" pitchFamily="34" charset="0"/>
                <a:cs typeface="Arial" panose="020B0604020202020204" pitchFamily="34" charset="0"/>
              </a:rPr>
              <a:t>market 2016</a:t>
            </a:r>
            <a:endParaRPr lang="en-GB" sz="2000" b="1" dirty="0">
              <a:solidFill>
                <a:srgbClr val="A6B797"/>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25905" y="1343055"/>
            <a:ext cx="9590989" cy="3721721"/>
          </a:xfrm>
          <a:prstGeom prst="rect">
            <a:avLst/>
          </a:prstGeom>
        </p:spPr>
      </p:pic>
      <p:sp>
        <p:nvSpPr>
          <p:cNvPr id="7" name="Freeform 6"/>
          <p:cNvSpPr/>
          <p:nvPr/>
        </p:nvSpPr>
        <p:spPr>
          <a:xfrm>
            <a:off x="1270000" y="1625600"/>
            <a:ext cx="6108700" cy="3492500"/>
          </a:xfrm>
          <a:custGeom>
            <a:avLst/>
            <a:gdLst>
              <a:gd name="connsiteX0" fmla="*/ 0 w 6108700"/>
              <a:gd name="connsiteY0" fmla="*/ 12700 h 3505200"/>
              <a:gd name="connsiteX1" fmla="*/ 6083300 w 6108700"/>
              <a:gd name="connsiteY1" fmla="*/ 0 h 3505200"/>
              <a:gd name="connsiteX2" fmla="*/ 6108700 w 6108700"/>
              <a:gd name="connsiteY2" fmla="*/ 1879600 h 3505200"/>
              <a:gd name="connsiteX3" fmla="*/ 3975100 w 6108700"/>
              <a:gd name="connsiteY3" fmla="*/ 1879600 h 3505200"/>
              <a:gd name="connsiteX4" fmla="*/ 3987800 w 6108700"/>
              <a:gd name="connsiteY4" fmla="*/ 3505200 h 3505200"/>
              <a:gd name="connsiteX5" fmla="*/ 12700 w 6108700"/>
              <a:gd name="connsiteY5" fmla="*/ 3505200 h 3505200"/>
              <a:gd name="connsiteX6" fmla="*/ 0 w 6108700"/>
              <a:gd name="connsiteY6" fmla="*/ 12700 h 350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08700" h="3505200">
                <a:moveTo>
                  <a:pt x="0" y="12700"/>
                </a:moveTo>
                <a:lnTo>
                  <a:pt x="6083300" y="0"/>
                </a:lnTo>
                <a:lnTo>
                  <a:pt x="6108700" y="1879600"/>
                </a:lnTo>
                <a:lnTo>
                  <a:pt x="3975100" y="1879600"/>
                </a:lnTo>
                <a:cubicBezTo>
                  <a:pt x="3979333" y="2421467"/>
                  <a:pt x="3983567" y="2963333"/>
                  <a:pt x="3987800" y="3505200"/>
                </a:cubicBezTo>
                <a:lnTo>
                  <a:pt x="12700" y="3505200"/>
                </a:lnTo>
                <a:cubicBezTo>
                  <a:pt x="8467" y="2341033"/>
                  <a:pt x="4233" y="1176867"/>
                  <a:pt x="0" y="12700"/>
                </a:cubicBezTo>
                <a:close/>
              </a:path>
            </a:pathLst>
          </a:cu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6966067" y="6199882"/>
            <a:ext cx="5014749" cy="584775"/>
          </a:xfrm>
          <a:prstGeom prst="rect">
            <a:avLst/>
          </a:prstGeom>
          <a:noFill/>
        </p:spPr>
        <p:txBody>
          <a:bodyPr wrap="square" rtlCol="0">
            <a:spAutoFit/>
          </a:bodyPr>
          <a:lstStyle/>
          <a:p>
            <a:r>
              <a:rPr lang="en-GB" sz="1400" dirty="0" smtClean="0">
                <a:solidFill>
                  <a:schemeClr val="bg1">
                    <a:lumMod val="50000"/>
                  </a:schemeClr>
                </a:solidFill>
                <a:latin typeface="Arial" panose="020B0604020202020204" pitchFamily="34" charset="0"/>
                <a:cs typeface="Arial" panose="020B0604020202020204" pitchFamily="34" charset="0"/>
              </a:rPr>
              <a:t>Diagram: The Observatory of Economic Complexity (2016a)</a:t>
            </a:r>
            <a:endParaRPr lang="en-GB" sz="1400" dirty="0">
              <a:solidFill>
                <a:schemeClr val="bg1">
                  <a:lumMod val="50000"/>
                </a:schemeClr>
              </a:solidFill>
              <a:latin typeface="Arial" panose="020B0604020202020204" pitchFamily="34" charset="0"/>
              <a:cs typeface="Arial" panose="020B0604020202020204" pitchFamily="34" charset="0"/>
            </a:endParaRPr>
          </a:p>
          <a:p>
            <a:endParaRPr lang="en-GB" dirty="0"/>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56336586"/>
      </p:ext>
    </p:extLst>
  </p:cSld>
  <p:clrMapOvr>
    <a:masterClrMapping/>
  </p:clrMapOvr>
  <mc:AlternateContent xmlns:mc="http://schemas.openxmlformats.org/markup-compatibility/2006">
    <mc:Choice xmlns:p14="http://schemas.microsoft.com/office/powerpoint/2010/main" Requires="p14">
      <p:transition spd="slow" p14:dur="2000" advTm="33059"/>
    </mc:Choice>
    <mc:Fallback>
      <p:transition spd="slow" advTm="330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28" name="TextBox 27"/>
          <p:cNvSpPr txBox="1"/>
          <p:nvPr/>
        </p:nvSpPr>
        <p:spPr>
          <a:xfrm>
            <a:off x="577363" y="542895"/>
            <a:ext cx="5614431"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The UK furniture export </a:t>
            </a:r>
            <a:r>
              <a:rPr lang="en-GB" sz="2000" b="1" dirty="0" smtClean="0">
                <a:solidFill>
                  <a:srgbClr val="A6B797"/>
                </a:solidFill>
                <a:latin typeface="Arial" panose="020B0604020202020204" pitchFamily="34" charset="0"/>
                <a:cs typeface="Arial" panose="020B0604020202020204" pitchFamily="34" charset="0"/>
              </a:rPr>
              <a:t>market 2016</a:t>
            </a:r>
            <a:endParaRPr lang="en-GB" sz="2000" b="1" dirty="0">
              <a:solidFill>
                <a:srgbClr val="A6B797"/>
              </a:solidFill>
              <a:latin typeface="Arial" panose="020B0604020202020204" pitchFamily="34" charset="0"/>
              <a:cs typeface="Arial" panose="020B0604020202020204" pitchFamily="34" charset="0"/>
            </a:endParaRPr>
          </a:p>
        </p:txBody>
      </p:sp>
      <p:sp>
        <p:nvSpPr>
          <p:cNvPr id="29" name="TextBox 28"/>
          <p:cNvSpPr txBox="1"/>
          <p:nvPr/>
        </p:nvSpPr>
        <p:spPr>
          <a:xfrm>
            <a:off x="577362" y="1324372"/>
            <a:ext cx="4080924" cy="3139321"/>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lumMod val="50000"/>
                  </a:schemeClr>
                </a:solidFill>
                <a:latin typeface="Arial" panose="020B0604020202020204" pitchFamily="34" charset="0"/>
                <a:cs typeface="Arial" panose="020B0604020202020204" pitchFamily="34" charset="0"/>
              </a:rPr>
              <a:t>E</a:t>
            </a:r>
            <a:r>
              <a:rPr lang="en-GB" dirty="0" smtClean="0">
                <a:solidFill>
                  <a:schemeClr val="bg1">
                    <a:lumMod val="50000"/>
                  </a:schemeClr>
                </a:solidFill>
                <a:latin typeface="Arial" panose="020B0604020202020204" pitchFamily="34" charset="0"/>
                <a:cs typeface="Arial" panose="020B0604020202020204" pitchFamily="34" charset="0"/>
              </a:rPr>
              <a:t>xports </a:t>
            </a:r>
            <a:r>
              <a:rPr lang="en-GB" dirty="0" smtClean="0">
                <a:solidFill>
                  <a:schemeClr val="bg1">
                    <a:lumMod val="50000"/>
                  </a:schemeClr>
                </a:solidFill>
                <a:latin typeface="Arial" panose="020B0604020202020204" pitchFamily="34" charset="0"/>
                <a:cs typeface="Arial" panose="020B0604020202020204" pitchFamily="34" charset="0"/>
              </a:rPr>
              <a:t>of all furniture in 2016 rose by 13.4% from the previous year (Farley, 2017).</a:t>
            </a:r>
          </a:p>
          <a:p>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Exports of ‘other seats/chairs’ </a:t>
            </a:r>
            <a:r>
              <a:rPr lang="en-GB" dirty="0">
                <a:solidFill>
                  <a:schemeClr val="bg1">
                    <a:lumMod val="50000"/>
                  </a:schemeClr>
                </a:solidFill>
                <a:latin typeface="Arial" panose="020B0604020202020204" pitchFamily="34" charset="0"/>
                <a:cs typeface="Arial" panose="020B0604020202020204" pitchFamily="34" charset="0"/>
              </a:rPr>
              <a:t>and </a:t>
            </a:r>
            <a:r>
              <a:rPr lang="en-GB" dirty="0" smtClean="0">
                <a:solidFill>
                  <a:schemeClr val="bg1">
                    <a:lumMod val="50000"/>
                  </a:schemeClr>
                </a:solidFill>
                <a:latin typeface="Arial" panose="020B0604020202020204" pitchFamily="34" charset="0"/>
                <a:cs typeface="Arial" panose="020B0604020202020204" pitchFamily="34" charset="0"/>
              </a:rPr>
              <a:t>‘dining/living room’ </a:t>
            </a:r>
            <a:r>
              <a:rPr lang="en-GB" dirty="0">
                <a:solidFill>
                  <a:schemeClr val="bg1">
                    <a:lumMod val="50000"/>
                  </a:schemeClr>
                </a:solidFill>
                <a:latin typeface="Arial" panose="020B0604020202020204" pitchFamily="34" charset="0"/>
                <a:cs typeface="Arial" panose="020B0604020202020204" pitchFamily="34" charset="0"/>
              </a:rPr>
              <a:t>furniture </a:t>
            </a:r>
            <a:r>
              <a:rPr lang="en-GB" dirty="0" smtClean="0">
                <a:solidFill>
                  <a:schemeClr val="bg1">
                    <a:lumMod val="50000"/>
                  </a:schemeClr>
                </a:solidFill>
                <a:latin typeface="Arial" panose="020B0604020202020204" pitchFamily="34" charset="0"/>
                <a:cs typeface="Arial" panose="020B0604020202020204" pitchFamily="34" charset="0"/>
              </a:rPr>
              <a:t>also increased in 2016 by </a:t>
            </a:r>
            <a:r>
              <a:rPr lang="en-GB" dirty="0">
                <a:solidFill>
                  <a:schemeClr val="bg1">
                    <a:lumMod val="50000"/>
                  </a:schemeClr>
                </a:solidFill>
                <a:latin typeface="Arial" panose="020B0604020202020204" pitchFamily="34" charset="0"/>
                <a:cs typeface="Arial" panose="020B0604020202020204" pitchFamily="34" charset="0"/>
              </a:rPr>
              <a:t>15.7% and 8.8% </a:t>
            </a:r>
            <a:r>
              <a:rPr lang="en-GB" dirty="0" smtClean="0">
                <a:solidFill>
                  <a:schemeClr val="bg1">
                    <a:lumMod val="50000"/>
                  </a:schemeClr>
                </a:solidFill>
                <a:latin typeface="Arial" panose="020B0604020202020204" pitchFamily="34" charset="0"/>
                <a:cs typeface="Arial" panose="020B0604020202020204" pitchFamily="34" charset="0"/>
              </a:rPr>
              <a:t>respectively.</a:t>
            </a: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All Tom Raffield products fall into markets which are growing.</a:t>
            </a:r>
            <a:endParaRPr lang="en-GB" dirty="0">
              <a:solidFill>
                <a:schemeClr val="bg1">
                  <a:lumMod val="50000"/>
                </a:schemeClr>
              </a:solidFill>
              <a:latin typeface="Arial" panose="020B0604020202020204" pitchFamily="34" charset="0"/>
              <a:cs typeface="Arial" panose="020B0604020202020204" pitchFamily="34" charset="0"/>
            </a:endParaRPr>
          </a:p>
        </p:txBody>
      </p:sp>
      <p:graphicFrame>
        <p:nvGraphicFramePr>
          <p:cNvPr id="8" name="Diagram 7"/>
          <p:cNvGraphicFramePr/>
          <p:nvPr>
            <p:extLst>
              <p:ext uri="{D42A27DB-BD31-4B8C-83A1-F6EECF244321}">
                <p14:modId xmlns:p14="http://schemas.microsoft.com/office/powerpoint/2010/main" val="3718294438"/>
              </p:ext>
            </p:extLst>
          </p:nvPr>
        </p:nvGraphicFramePr>
        <p:xfrm>
          <a:off x="4551212" y="769503"/>
          <a:ext cx="7678142" cy="51187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Oval 8"/>
          <p:cNvSpPr/>
          <p:nvPr/>
        </p:nvSpPr>
        <p:spPr>
          <a:xfrm>
            <a:off x="7450109" y="2473935"/>
            <a:ext cx="1917700" cy="1917700"/>
          </a:xfrm>
          <a:prstGeom prst="ellipse">
            <a:avLst/>
          </a:prstGeom>
          <a:solidFill>
            <a:srgbClr val="748A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10" name="TextBox 9"/>
          <p:cNvSpPr txBox="1"/>
          <p:nvPr/>
        </p:nvSpPr>
        <p:spPr>
          <a:xfrm>
            <a:off x="6192809" y="1965734"/>
            <a:ext cx="1168400" cy="307777"/>
          </a:xfrm>
          <a:prstGeom prst="rect">
            <a:avLst/>
          </a:prstGeom>
          <a:noFill/>
        </p:spPr>
        <p:txBody>
          <a:bodyPr wrap="square" rtlCol="0">
            <a:spAutoFit/>
          </a:bodyPr>
          <a:lstStyle/>
          <a:p>
            <a:pPr algn="ctr"/>
            <a:r>
              <a:rPr lang="en-GB" sz="1400" b="1" dirty="0" smtClean="0">
                <a:solidFill>
                  <a:schemeClr val="bg1"/>
                </a:solidFill>
                <a:latin typeface="Arial" panose="020B0604020202020204" pitchFamily="34" charset="0"/>
                <a:cs typeface="Arial" panose="020B0604020202020204" pitchFamily="34" charset="0"/>
              </a:rPr>
              <a:t>+ 54.4</a:t>
            </a:r>
            <a:r>
              <a:rPr lang="en-GB" sz="1400" b="1" dirty="0">
                <a:solidFill>
                  <a:schemeClr val="bg1"/>
                </a:solidFill>
                <a:latin typeface="Arial" panose="020B0604020202020204" pitchFamily="34" charset="0"/>
                <a:cs typeface="Arial" panose="020B0604020202020204" pitchFamily="34" charset="0"/>
              </a:rPr>
              <a:t>%</a:t>
            </a:r>
          </a:p>
        </p:txBody>
      </p:sp>
      <p:sp>
        <p:nvSpPr>
          <p:cNvPr id="11" name="TextBox 10"/>
          <p:cNvSpPr txBox="1"/>
          <p:nvPr/>
        </p:nvSpPr>
        <p:spPr>
          <a:xfrm>
            <a:off x="5785371" y="3710989"/>
            <a:ext cx="1189836" cy="307777"/>
          </a:xfrm>
          <a:prstGeom prst="rect">
            <a:avLst/>
          </a:prstGeom>
          <a:noFill/>
        </p:spPr>
        <p:txBody>
          <a:bodyPr wrap="square" rtlCol="0">
            <a:spAutoFit/>
          </a:bodyPr>
          <a:lstStyle/>
          <a:p>
            <a:pPr algn="ctr"/>
            <a:r>
              <a:rPr lang="en-GB" sz="1400" b="1" dirty="0" smtClean="0">
                <a:solidFill>
                  <a:schemeClr val="bg1"/>
                </a:solidFill>
                <a:latin typeface="Arial" panose="020B0604020202020204" pitchFamily="34" charset="0"/>
                <a:cs typeface="Arial" panose="020B0604020202020204" pitchFamily="34" charset="0"/>
              </a:rPr>
              <a:t>+ 15.7%</a:t>
            </a:r>
            <a:endParaRPr lang="en-GB" sz="1400" b="1" dirty="0">
              <a:solidFill>
                <a:schemeClr val="bg1"/>
              </a:solidFill>
              <a:latin typeface="Arial" panose="020B0604020202020204" pitchFamily="34" charset="0"/>
              <a:cs typeface="Arial" panose="020B0604020202020204" pitchFamily="34" charset="0"/>
            </a:endParaRPr>
          </a:p>
        </p:txBody>
      </p:sp>
      <p:grpSp>
        <p:nvGrpSpPr>
          <p:cNvPr id="12" name="Group 11"/>
          <p:cNvGrpSpPr/>
          <p:nvPr/>
        </p:nvGrpSpPr>
        <p:grpSpPr>
          <a:xfrm>
            <a:off x="4729111" y="768841"/>
            <a:ext cx="7499167" cy="4479439"/>
            <a:chOff x="2427504" y="882415"/>
            <a:chExt cx="7499167" cy="4479439"/>
          </a:xfrm>
        </p:grpSpPr>
        <p:sp>
          <p:nvSpPr>
            <p:cNvPr id="17" name="Rectangle 16"/>
            <p:cNvSpPr/>
            <p:nvPr/>
          </p:nvSpPr>
          <p:spPr>
            <a:xfrm>
              <a:off x="6536191" y="882415"/>
              <a:ext cx="782587" cy="307777"/>
            </a:xfrm>
            <a:prstGeom prst="rect">
              <a:avLst/>
            </a:prstGeom>
          </p:spPr>
          <p:txBody>
            <a:bodyPr wrap="none">
              <a:spAutoFit/>
            </a:bodyPr>
            <a:lstStyle/>
            <a:p>
              <a:r>
                <a:rPr lang="en-GB" sz="1400" dirty="0">
                  <a:solidFill>
                    <a:srgbClr val="7F7F7F"/>
                  </a:solidFill>
                  <a:latin typeface="Arial" panose="020B0604020202020204" pitchFamily="34" charset="0"/>
                  <a:cs typeface="Arial" panose="020B0604020202020204" pitchFamily="34" charset="0"/>
                </a:rPr>
                <a:t>Kitchen</a:t>
              </a:r>
              <a:endParaRPr lang="en-GB" sz="1400" dirty="0">
                <a:solidFill>
                  <a:srgbClr val="7F7F7F"/>
                </a:solidFill>
              </a:endParaRPr>
            </a:p>
          </p:txBody>
        </p:sp>
        <p:sp>
          <p:nvSpPr>
            <p:cNvPr id="18" name="Rectangle 17"/>
            <p:cNvSpPr/>
            <p:nvPr/>
          </p:nvSpPr>
          <p:spPr>
            <a:xfrm>
              <a:off x="2949668" y="1700583"/>
              <a:ext cx="1040670" cy="307777"/>
            </a:xfrm>
            <a:prstGeom prst="rect">
              <a:avLst/>
            </a:prstGeom>
          </p:spPr>
          <p:txBody>
            <a:bodyPr wrap="none">
              <a:spAutoFit/>
            </a:bodyPr>
            <a:lstStyle/>
            <a:p>
              <a:r>
                <a:rPr lang="en-GB" sz="1400" dirty="0" smtClean="0">
                  <a:solidFill>
                    <a:srgbClr val="7F7F7F"/>
                  </a:solidFill>
                  <a:latin typeface="Arial" panose="020B0604020202020204" pitchFamily="34" charset="0"/>
                  <a:cs typeface="Arial" panose="020B0604020202020204" pitchFamily="34" charset="0"/>
                </a:rPr>
                <a:t>Upholstery</a:t>
              </a:r>
              <a:endParaRPr lang="en-GB" sz="1400" dirty="0">
                <a:solidFill>
                  <a:srgbClr val="7F7F7F"/>
                </a:solidFill>
              </a:endParaRPr>
            </a:p>
          </p:txBody>
        </p:sp>
        <p:sp>
          <p:nvSpPr>
            <p:cNvPr id="19" name="Rectangle 18"/>
            <p:cNvSpPr/>
            <p:nvPr/>
          </p:nvSpPr>
          <p:spPr>
            <a:xfrm>
              <a:off x="2427504" y="3455050"/>
              <a:ext cx="2175271" cy="523220"/>
            </a:xfrm>
            <a:prstGeom prst="rect">
              <a:avLst/>
            </a:prstGeom>
          </p:spPr>
          <p:txBody>
            <a:bodyPr wrap="square">
              <a:spAutoFit/>
            </a:bodyPr>
            <a:lstStyle/>
            <a:p>
              <a:r>
                <a:rPr lang="en-GB" sz="1400" dirty="0" smtClean="0">
                  <a:solidFill>
                    <a:srgbClr val="7F7F7F"/>
                  </a:solidFill>
                  <a:latin typeface="Arial" panose="020B0604020202020204" pitchFamily="34" charset="0"/>
                  <a:cs typeface="Arial" panose="020B0604020202020204" pitchFamily="34" charset="0"/>
                </a:rPr>
                <a:t>Other seats/</a:t>
              </a:r>
            </a:p>
            <a:p>
              <a:r>
                <a:rPr lang="en-GB" sz="1400" dirty="0" smtClean="0">
                  <a:solidFill>
                    <a:srgbClr val="7F7F7F"/>
                  </a:solidFill>
                  <a:latin typeface="Arial" panose="020B0604020202020204" pitchFamily="34" charset="0"/>
                  <a:cs typeface="Arial" panose="020B0604020202020204" pitchFamily="34" charset="0"/>
                </a:rPr>
                <a:t>chairs</a:t>
              </a:r>
              <a:endParaRPr lang="en-GB" sz="1400" dirty="0">
                <a:solidFill>
                  <a:srgbClr val="7F7F7F"/>
                </a:solidFill>
              </a:endParaRPr>
            </a:p>
          </p:txBody>
        </p:sp>
        <p:sp>
          <p:nvSpPr>
            <p:cNvPr id="20" name="TextBox 19"/>
            <p:cNvSpPr txBox="1"/>
            <p:nvPr/>
          </p:nvSpPr>
          <p:spPr>
            <a:xfrm>
              <a:off x="3578225" y="4850319"/>
              <a:ext cx="1714500" cy="307777"/>
            </a:xfrm>
            <a:prstGeom prst="rect">
              <a:avLst/>
            </a:prstGeom>
            <a:noFill/>
          </p:spPr>
          <p:txBody>
            <a:bodyPr wrap="square" rtlCol="0">
              <a:spAutoFit/>
            </a:bodyPr>
            <a:lstStyle/>
            <a:p>
              <a:r>
                <a:rPr lang="en-GB" sz="1400" dirty="0" smtClean="0">
                  <a:solidFill>
                    <a:srgbClr val="7F7F7F"/>
                  </a:solidFill>
                  <a:latin typeface="Arial" panose="020B0604020202020204" pitchFamily="34" charset="0"/>
                  <a:cs typeface="Arial" panose="020B0604020202020204" pitchFamily="34" charset="0"/>
                </a:rPr>
                <a:t>Office/shop</a:t>
              </a:r>
              <a:endParaRPr lang="en-GB" sz="1400" dirty="0">
                <a:solidFill>
                  <a:srgbClr val="7F7F7F"/>
                </a:solidFill>
                <a:latin typeface="Arial" panose="020B0604020202020204" pitchFamily="34" charset="0"/>
                <a:cs typeface="Arial" panose="020B0604020202020204" pitchFamily="34" charset="0"/>
              </a:endParaRPr>
            </a:p>
          </p:txBody>
        </p:sp>
        <p:sp>
          <p:nvSpPr>
            <p:cNvPr id="21" name="TextBox 20"/>
            <p:cNvSpPr txBox="1"/>
            <p:nvPr/>
          </p:nvSpPr>
          <p:spPr>
            <a:xfrm>
              <a:off x="7666071" y="4838634"/>
              <a:ext cx="2260600" cy="523220"/>
            </a:xfrm>
            <a:prstGeom prst="rect">
              <a:avLst/>
            </a:prstGeom>
            <a:noFill/>
          </p:spPr>
          <p:txBody>
            <a:bodyPr wrap="square" rtlCol="0">
              <a:spAutoFit/>
            </a:bodyPr>
            <a:lstStyle/>
            <a:p>
              <a:r>
                <a:rPr lang="en-GB" sz="1400" dirty="0" smtClean="0">
                  <a:solidFill>
                    <a:srgbClr val="7F7F7F"/>
                  </a:solidFill>
                  <a:latin typeface="Arial" panose="020B0604020202020204" pitchFamily="34" charset="0"/>
                  <a:cs typeface="Arial" panose="020B0604020202020204" pitchFamily="34" charset="0"/>
                </a:rPr>
                <a:t>Dining/</a:t>
              </a:r>
            </a:p>
            <a:p>
              <a:r>
                <a:rPr lang="en-GB" sz="1400" dirty="0" smtClean="0">
                  <a:solidFill>
                    <a:srgbClr val="7F7F7F"/>
                  </a:solidFill>
                  <a:latin typeface="Arial" panose="020B0604020202020204" pitchFamily="34" charset="0"/>
                  <a:cs typeface="Arial" panose="020B0604020202020204" pitchFamily="34" charset="0"/>
                </a:rPr>
                <a:t>living room</a:t>
              </a:r>
              <a:endParaRPr lang="en-GB" sz="1400" dirty="0">
                <a:solidFill>
                  <a:srgbClr val="7F7F7F"/>
                </a:solidFill>
                <a:latin typeface="Arial" panose="020B0604020202020204" pitchFamily="34" charset="0"/>
                <a:cs typeface="Arial" panose="020B0604020202020204" pitchFamily="34" charset="0"/>
              </a:endParaRPr>
            </a:p>
          </p:txBody>
        </p:sp>
        <p:sp>
          <p:nvSpPr>
            <p:cNvPr id="22" name="TextBox 21"/>
            <p:cNvSpPr txBox="1"/>
            <p:nvPr/>
          </p:nvSpPr>
          <p:spPr>
            <a:xfrm>
              <a:off x="8555554" y="3444722"/>
              <a:ext cx="1012105" cy="307777"/>
            </a:xfrm>
            <a:prstGeom prst="rect">
              <a:avLst/>
            </a:prstGeom>
            <a:noFill/>
          </p:spPr>
          <p:txBody>
            <a:bodyPr wrap="square" rtlCol="0">
              <a:spAutoFit/>
            </a:bodyPr>
            <a:lstStyle/>
            <a:p>
              <a:r>
                <a:rPr lang="en-GB" sz="1400" dirty="0" smtClean="0">
                  <a:solidFill>
                    <a:srgbClr val="7F7F7F"/>
                  </a:solidFill>
                  <a:latin typeface="Arial" panose="020B0604020202020204" pitchFamily="34" charset="0"/>
                  <a:cs typeface="Arial" panose="020B0604020202020204" pitchFamily="34" charset="0"/>
                </a:rPr>
                <a:t>Mattress</a:t>
              </a:r>
              <a:endParaRPr lang="en-GB" sz="1400" dirty="0">
                <a:solidFill>
                  <a:srgbClr val="7F7F7F"/>
                </a:solidFill>
                <a:latin typeface="Arial" panose="020B0604020202020204" pitchFamily="34" charset="0"/>
                <a:cs typeface="Arial" panose="020B0604020202020204" pitchFamily="34" charset="0"/>
              </a:endParaRPr>
            </a:p>
          </p:txBody>
        </p:sp>
        <p:sp>
          <p:nvSpPr>
            <p:cNvPr id="23" name="TextBox 22"/>
            <p:cNvSpPr txBox="1"/>
            <p:nvPr/>
          </p:nvSpPr>
          <p:spPr>
            <a:xfrm>
              <a:off x="8222851" y="1702234"/>
              <a:ext cx="1179309" cy="307777"/>
            </a:xfrm>
            <a:prstGeom prst="rect">
              <a:avLst/>
            </a:prstGeom>
            <a:noFill/>
          </p:spPr>
          <p:txBody>
            <a:bodyPr wrap="square" rtlCol="0">
              <a:spAutoFit/>
            </a:bodyPr>
            <a:lstStyle/>
            <a:p>
              <a:r>
                <a:rPr lang="en-GB" sz="1400" dirty="0" smtClean="0">
                  <a:solidFill>
                    <a:srgbClr val="7F7F7F"/>
                  </a:solidFill>
                  <a:latin typeface="Arial" panose="020B0604020202020204" pitchFamily="34" charset="0"/>
                  <a:cs typeface="Arial" panose="020B0604020202020204" pitchFamily="34" charset="0"/>
                </a:rPr>
                <a:t>Bedroom</a:t>
              </a:r>
              <a:endParaRPr lang="en-GB" sz="1400" dirty="0">
                <a:solidFill>
                  <a:srgbClr val="7F7F7F"/>
                </a:solidFill>
                <a:latin typeface="Arial" panose="020B0604020202020204" pitchFamily="34" charset="0"/>
                <a:cs typeface="Arial" panose="020B0604020202020204" pitchFamily="34" charset="0"/>
              </a:endParaRPr>
            </a:p>
          </p:txBody>
        </p:sp>
      </p:grpSp>
      <p:sp>
        <p:nvSpPr>
          <p:cNvPr id="13" name="TextBox 12"/>
          <p:cNvSpPr txBox="1"/>
          <p:nvPr/>
        </p:nvSpPr>
        <p:spPr>
          <a:xfrm>
            <a:off x="7450110" y="3392219"/>
            <a:ext cx="1917700" cy="307777"/>
          </a:xfrm>
          <a:prstGeom prst="rect">
            <a:avLst/>
          </a:prstGeom>
          <a:noFill/>
        </p:spPr>
        <p:txBody>
          <a:bodyPr wrap="square" rtlCol="0">
            <a:spAutoFit/>
          </a:bodyPr>
          <a:lstStyle/>
          <a:p>
            <a:pPr algn="ctr"/>
            <a:r>
              <a:rPr lang="en-GB" sz="1400" b="1" dirty="0" smtClean="0">
                <a:solidFill>
                  <a:schemeClr val="bg1"/>
                </a:solidFill>
                <a:latin typeface="Arial" panose="020B0604020202020204" pitchFamily="34" charset="0"/>
                <a:cs typeface="Arial" panose="020B0604020202020204" pitchFamily="34" charset="0"/>
              </a:rPr>
              <a:t>+ 13.4%</a:t>
            </a:r>
            <a:endParaRPr lang="en-GB" sz="1400" b="1" dirty="0">
              <a:solidFill>
                <a:schemeClr val="bg1"/>
              </a:solidFill>
              <a:latin typeface="Arial" panose="020B0604020202020204" pitchFamily="34" charset="0"/>
              <a:cs typeface="Arial" panose="020B0604020202020204" pitchFamily="34" charset="0"/>
            </a:endParaRPr>
          </a:p>
        </p:txBody>
      </p:sp>
      <p:sp>
        <p:nvSpPr>
          <p:cNvPr id="14" name="TextBox 13"/>
          <p:cNvSpPr txBox="1"/>
          <p:nvPr/>
        </p:nvSpPr>
        <p:spPr>
          <a:xfrm>
            <a:off x="7594332" y="3000087"/>
            <a:ext cx="1600200" cy="307777"/>
          </a:xfrm>
          <a:prstGeom prst="rect">
            <a:avLst/>
          </a:prstGeom>
          <a:noFill/>
        </p:spPr>
        <p:txBody>
          <a:bodyPr wrap="square" rtlCol="0">
            <a:spAutoFit/>
          </a:bodyPr>
          <a:lstStyle/>
          <a:p>
            <a:pPr algn="ctr"/>
            <a:r>
              <a:rPr lang="en-GB" sz="1400" dirty="0">
                <a:solidFill>
                  <a:schemeClr val="bg1"/>
                </a:solidFill>
                <a:latin typeface="Arial" panose="020B0604020202020204" pitchFamily="34" charset="0"/>
                <a:cs typeface="Arial" panose="020B0604020202020204" pitchFamily="34" charset="0"/>
              </a:rPr>
              <a:t>All </a:t>
            </a:r>
            <a:r>
              <a:rPr lang="en-GB" sz="1400" dirty="0" smtClean="0">
                <a:solidFill>
                  <a:schemeClr val="bg1"/>
                </a:solidFill>
                <a:latin typeface="Arial" panose="020B0604020202020204" pitchFamily="34" charset="0"/>
                <a:cs typeface="Arial" panose="020B0604020202020204" pitchFamily="34" charset="0"/>
              </a:rPr>
              <a:t>furniture</a:t>
            </a:r>
            <a:endParaRPr lang="en-GB" sz="1400" dirty="0">
              <a:solidFill>
                <a:schemeClr val="bg1"/>
              </a:solidFill>
              <a:latin typeface="Arial" panose="020B0604020202020204" pitchFamily="34" charset="0"/>
              <a:cs typeface="Arial" panose="020B0604020202020204" pitchFamily="34" charset="0"/>
            </a:endParaRPr>
          </a:p>
        </p:txBody>
      </p:sp>
      <p:sp>
        <p:nvSpPr>
          <p:cNvPr id="24" name="TextBox 23"/>
          <p:cNvSpPr txBox="1"/>
          <p:nvPr/>
        </p:nvSpPr>
        <p:spPr>
          <a:xfrm>
            <a:off x="8737600" y="6188741"/>
            <a:ext cx="3251200" cy="584775"/>
          </a:xfrm>
          <a:prstGeom prst="rect">
            <a:avLst/>
          </a:prstGeom>
          <a:noFill/>
        </p:spPr>
        <p:txBody>
          <a:bodyPr wrap="square" rtlCol="0">
            <a:spAutoFit/>
          </a:bodyPr>
          <a:lstStyle/>
          <a:p>
            <a:r>
              <a:rPr lang="en-GB" sz="1400" dirty="0" smtClean="0">
                <a:solidFill>
                  <a:schemeClr val="bg1">
                    <a:lumMod val="50000"/>
                  </a:schemeClr>
                </a:solidFill>
                <a:latin typeface="Arial" panose="020B0604020202020204" pitchFamily="34" charset="0"/>
                <a:cs typeface="Arial" panose="020B0604020202020204" pitchFamily="34" charset="0"/>
              </a:rPr>
              <a:t>Diagram: adapted from Farley (2017)</a:t>
            </a:r>
            <a:endParaRPr lang="en-GB" sz="1400" dirty="0">
              <a:solidFill>
                <a:schemeClr val="bg1">
                  <a:lumMod val="50000"/>
                </a:schemeClr>
              </a:solidFill>
              <a:latin typeface="Arial" panose="020B0604020202020204" pitchFamily="34" charset="0"/>
              <a:cs typeface="Arial" panose="020B0604020202020204" pitchFamily="34" charset="0"/>
            </a:endParaRPr>
          </a:p>
          <a:p>
            <a:endParaRPr lang="en-GB"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81025050"/>
      </p:ext>
    </p:extLst>
  </p:cSld>
  <p:clrMapOvr>
    <a:masterClrMapping/>
  </p:clrMapOvr>
  <mc:AlternateContent xmlns:mc="http://schemas.openxmlformats.org/markup-compatibility/2006">
    <mc:Choice xmlns:p14="http://schemas.microsoft.com/office/powerpoint/2010/main" Requires="p14">
      <p:transition spd="slow" p14:dur="2000" advTm="49065"/>
    </mc:Choice>
    <mc:Fallback>
      <p:transition spd="slow" advTm="49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28" name="TextBox 27"/>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The German import </a:t>
            </a:r>
            <a:r>
              <a:rPr lang="en-GB" sz="2000" b="1" dirty="0" smtClean="0">
                <a:solidFill>
                  <a:srgbClr val="A6B797"/>
                </a:solidFill>
                <a:latin typeface="Arial" panose="020B0604020202020204" pitchFamily="34" charset="0"/>
                <a:cs typeface="Arial" panose="020B0604020202020204" pitchFamily="34" charset="0"/>
              </a:rPr>
              <a:t>market 2016</a:t>
            </a:r>
            <a:endParaRPr lang="en-GB" sz="2000" b="1" dirty="0">
              <a:solidFill>
                <a:srgbClr val="A6B797"/>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1733" y="1352532"/>
            <a:ext cx="10579334" cy="3702767"/>
          </a:xfrm>
          <a:prstGeom prst="rect">
            <a:avLst/>
          </a:prstGeom>
        </p:spPr>
      </p:pic>
      <p:sp>
        <p:nvSpPr>
          <p:cNvPr id="5" name="Rectangle 4"/>
          <p:cNvSpPr/>
          <p:nvPr/>
        </p:nvSpPr>
        <p:spPr>
          <a:xfrm>
            <a:off x="4483100" y="3492445"/>
            <a:ext cx="1676400" cy="96525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6966067" y="6199882"/>
            <a:ext cx="5014749" cy="584775"/>
          </a:xfrm>
          <a:prstGeom prst="rect">
            <a:avLst/>
          </a:prstGeom>
          <a:noFill/>
        </p:spPr>
        <p:txBody>
          <a:bodyPr wrap="square" rtlCol="0">
            <a:spAutoFit/>
          </a:bodyPr>
          <a:lstStyle/>
          <a:p>
            <a:r>
              <a:rPr lang="en-GB" sz="1400" dirty="0" smtClean="0">
                <a:solidFill>
                  <a:schemeClr val="bg1">
                    <a:lumMod val="50000"/>
                  </a:schemeClr>
                </a:solidFill>
                <a:latin typeface="Arial" panose="020B0604020202020204" pitchFamily="34" charset="0"/>
                <a:cs typeface="Arial" panose="020B0604020202020204" pitchFamily="34" charset="0"/>
              </a:rPr>
              <a:t>Diagram: The Observatory of Economic Complexity (2016b)</a:t>
            </a:r>
            <a:endParaRPr lang="en-GB" sz="1400" dirty="0">
              <a:solidFill>
                <a:schemeClr val="bg1">
                  <a:lumMod val="50000"/>
                </a:schemeClr>
              </a:solidFill>
              <a:latin typeface="Arial" panose="020B0604020202020204" pitchFamily="34" charset="0"/>
              <a:cs typeface="Arial" panose="020B0604020202020204" pitchFamily="34" charset="0"/>
            </a:endParaRPr>
          </a:p>
          <a:p>
            <a:endParaRPr lang="en-GB" dirty="0"/>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90503256"/>
      </p:ext>
    </p:extLst>
  </p:cSld>
  <p:clrMapOvr>
    <a:masterClrMapping/>
  </p:clrMapOvr>
  <mc:AlternateContent xmlns:mc="http://schemas.openxmlformats.org/markup-compatibility/2006">
    <mc:Choice xmlns:p14="http://schemas.microsoft.com/office/powerpoint/2010/main" Requires="p14">
      <p:transition spd="slow" p14:dur="2000" advTm="13567"/>
    </mc:Choice>
    <mc:Fallback>
      <p:transition spd="slow" advTm="135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28" name="TextBox 27"/>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The German import </a:t>
            </a:r>
            <a:r>
              <a:rPr lang="en-GB" sz="2000" b="1" dirty="0" smtClean="0">
                <a:solidFill>
                  <a:srgbClr val="A6B797"/>
                </a:solidFill>
                <a:latin typeface="Arial" panose="020B0604020202020204" pitchFamily="34" charset="0"/>
                <a:cs typeface="Arial" panose="020B0604020202020204" pitchFamily="34" charset="0"/>
              </a:rPr>
              <a:t>market 2016</a:t>
            </a:r>
            <a:endParaRPr lang="en-GB" sz="2000" b="1" dirty="0">
              <a:solidFill>
                <a:srgbClr val="A6B797"/>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8671" y="1352532"/>
            <a:ext cx="10525458" cy="3702767"/>
          </a:xfrm>
          <a:prstGeom prst="rect">
            <a:avLst/>
          </a:prstGeom>
        </p:spPr>
      </p:pic>
      <p:sp>
        <p:nvSpPr>
          <p:cNvPr id="5" name="Rectangle 4"/>
          <p:cNvSpPr/>
          <p:nvPr/>
        </p:nvSpPr>
        <p:spPr>
          <a:xfrm>
            <a:off x="8610600" y="4128144"/>
            <a:ext cx="1168400" cy="96525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6966067" y="6199882"/>
            <a:ext cx="5014749" cy="584775"/>
          </a:xfrm>
          <a:prstGeom prst="rect">
            <a:avLst/>
          </a:prstGeom>
          <a:noFill/>
        </p:spPr>
        <p:txBody>
          <a:bodyPr wrap="square" rtlCol="0">
            <a:spAutoFit/>
          </a:bodyPr>
          <a:lstStyle/>
          <a:p>
            <a:r>
              <a:rPr lang="en-GB" sz="1400" dirty="0" smtClean="0">
                <a:solidFill>
                  <a:schemeClr val="bg1">
                    <a:lumMod val="50000"/>
                  </a:schemeClr>
                </a:solidFill>
                <a:latin typeface="Arial" panose="020B0604020202020204" pitchFamily="34" charset="0"/>
                <a:cs typeface="Arial" panose="020B0604020202020204" pitchFamily="34" charset="0"/>
              </a:rPr>
              <a:t>Diagram: The Observatory of Economic Complexity (2016b)</a:t>
            </a:r>
            <a:endParaRPr lang="en-GB" sz="1400" dirty="0">
              <a:solidFill>
                <a:schemeClr val="bg1">
                  <a:lumMod val="50000"/>
                </a:schemeClr>
              </a:solidFill>
              <a:latin typeface="Arial" panose="020B0604020202020204" pitchFamily="34" charset="0"/>
              <a:cs typeface="Arial" panose="020B0604020202020204" pitchFamily="34" charset="0"/>
            </a:endParaRPr>
          </a:p>
          <a:p>
            <a:endParaRPr lang="en-GB" dirty="0"/>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8103599"/>
      </p:ext>
    </p:extLst>
  </p:cSld>
  <p:clrMapOvr>
    <a:masterClrMapping/>
  </p:clrMapOvr>
  <mc:AlternateContent xmlns:mc="http://schemas.openxmlformats.org/markup-compatibility/2006">
    <mc:Choice xmlns:p14="http://schemas.microsoft.com/office/powerpoint/2010/main" Requires="p14">
      <p:transition spd="slow" p14:dur="2000" advTm="27596"/>
    </mc:Choice>
    <mc:Fallback>
      <p:transition spd="slow" advTm="27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28" name="TextBox 27"/>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The German furniture import </a:t>
            </a:r>
            <a:r>
              <a:rPr lang="en-GB" sz="2000" b="1" dirty="0" smtClean="0">
                <a:solidFill>
                  <a:srgbClr val="A6B797"/>
                </a:solidFill>
                <a:latin typeface="Arial" panose="020B0604020202020204" pitchFamily="34" charset="0"/>
                <a:cs typeface="Arial" panose="020B0604020202020204" pitchFamily="34" charset="0"/>
              </a:rPr>
              <a:t>market 2016</a:t>
            </a:r>
            <a:endParaRPr lang="en-GB" sz="2000" b="1" dirty="0">
              <a:solidFill>
                <a:srgbClr val="A6B797"/>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03193" y="1352532"/>
            <a:ext cx="9436414" cy="3702767"/>
          </a:xfrm>
          <a:prstGeom prst="rect">
            <a:avLst/>
          </a:prstGeom>
        </p:spPr>
      </p:pic>
      <p:sp>
        <p:nvSpPr>
          <p:cNvPr id="15" name="Rectangle 14"/>
          <p:cNvSpPr/>
          <p:nvPr/>
        </p:nvSpPr>
        <p:spPr>
          <a:xfrm>
            <a:off x="1352393" y="1643356"/>
            <a:ext cx="5975507" cy="3437343"/>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7150100" y="6188741"/>
            <a:ext cx="4826000" cy="584775"/>
          </a:xfrm>
          <a:prstGeom prst="rect">
            <a:avLst/>
          </a:prstGeom>
          <a:noFill/>
        </p:spPr>
        <p:txBody>
          <a:bodyPr wrap="square" rtlCol="0">
            <a:spAutoFit/>
          </a:bodyPr>
          <a:lstStyle/>
          <a:p>
            <a:r>
              <a:rPr lang="en-GB" sz="1400" dirty="0" smtClean="0">
                <a:solidFill>
                  <a:schemeClr val="bg1">
                    <a:lumMod val="50000"/>
                  </a:schemeClr>
                </a:solidFill>
                <a:latin typeface="Arial" panose="020B0604020202020204" pitchFamily="34" charset="0"/>
                <a:cs typeface="Arial" panose="020B0604020202020204" pitchFamily="34" charset="0"/>
              </a:rPr>
              <a:t>Diagram: Observatory of Economic Complexities (2016b)</a:t>
            </a:r>
            <a:endParaRPr lang="en-GB" sz="1400" dirty="0">
              <a:solidFill>
                <a:schemeClr val="bg1">
                  <a:lumMod val="50000"/>
                </a:schemeClr>
              </a:solidFill>
              <a:latin typeface="Arial" panose="020B0604020202020204" pitchFamily="34" charset="0"/>
              <a:cs typeface="Arial" panose="020B0604020202020204" pitchFamily="34" charset="0"/>
            </a:endParaRPr>
          </a:p>
          <a:p>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51021291"/>
      </p:ext>
    </p:extLst>
  </p:cSld>
  <p:clrMapOvr>
    <a:masterClrMapping/>
  </p:clrMapOvr>
  <mc:AlternateContent xmlns:mc="http://schemas.openxmlformats.org/markup-compatibility/2006">
    <mc:Choice xmlns:p14="http://schemas.microsoft.com/office/powerpoint/2010/main" Requires="p14">
      <p:transition spd="slow" p14:dur="2000" advTm="43105"/>
    </mc:Choice>
    <mc:Fallback>
      <p:transition spd="slow" advTm="43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28" name="TextBox 27"/>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German furniture imports from the </a:t>
            </a:r>
            <a:r>
              <a:rPr lang="en-GB" sz="2000" b="1" dirty="0" smtClean="0">
                <a:solidFill>
                  <a:srgbClr val="A6B797"/>
                </a:solidFill>
                <a:latin typeface="Arial" panose="020B0604020202020204" pitchFamily="34" charset="0"/>
                <a:cs typeface="Arial" panose="020B0604020202020204" pitchFamily="34" charset="0"/>
              </a:rPr>
              <a:t>UK 2017</a:t>
            </a:r>
            <a:endParaRPr lang="en-GB" sz="2000" b="1" dirty="0">
              <a:solidFill>
                <a:srgbClr val="A6B797"/>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38780" y="1352532"/>
            <a:ext cx="8165239" cy="3702767"/>
          </a:xfrm>
          <a:prstGeom prst="rect">
            <a:avLst/>
          </a:prstGeom>
        </p:spPr>
      </p:pic>
      <p:sp>
        <p:nvSpPr>
          <p:cNvPr id="17" name="TextBox 16"/>
          <p:cNvSpPr txBox="1"/>
          <p:nvPr/>
        </p:nvSpPr>
        <p:spPr>
          <a:xfrm>
            <a:off x="8826500" y="6188741"/>
            <a:ext cx="3403600" cy="584775"/>
          </a:xfrm>
          <a:prstGeom prst="rect">
            <a:avLst/>
          </a:prstGeom>
          <a:noFill/>
        </p:spPr>
        <p:txBody>
          <a:bodyPr wrap="square" rtlCol="0">
            <a:spAutoFit/>
          </a:bodyPr>
          <a:lstStyle/>
          <a:p>
            <a:r>
              <a:rPr lang="en-GB" sz="1400" dirty="0" smtClean="0">
                <a:solidFill>
                  <a:schemeClr val="bg1">
                    <a:lumMod val="50000"/>
                  </a:schemeClr>
                </a:solidFill>
                <a:latin typeface="Arial" panose="020B0604020202020204" pitchFamily="34" charset="0"/>
                <a:cs typeface="Arial" panose="020B0604020202020204" pitchFamily="34" charset="0"/>
              </a:rPr>
              <a:t>Diagram: Trading Economics (2018)</a:t>
            </a:r>
            <a:endParaRPr lang="en-GB" sz="1400" dirty="0">
              <a:solidFill>
                <a:schemeClr val="bg1">
                  <a:lumMod val="50000"/>
                </a:schemeClr>
              </a:solidFill>
              <a:latin typeface="Arial" panose="020B0604020202020204" pitchFamily="34" charset="0"/>
              <a:cs typeface="Arial" panose="020B0604020202020204" pitchFamily="34" charset="0"/>
            </a:endParaRPr>
          </a:p>
          <a:p>
            <a:endParaRPr lang="en-GB" dirty="0"/>
          </a:p>
        </p:txBody>
      </p:sp>
      <p:sp>
        <p:nvSpPr>
          <p:cNvPr id="10" name="Rectangle 9"/>
          <p:cNvSpPr/>
          <p:nvPr/>
        </p:nvSpPr>
        <p:spPr>
          <a:xfrm>
            <a:off x="7950200" y="4102745"/>
            <a:ext cx="774700" cy="553632"/>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96593590"/>
      </p:ext>
    </p:extLst>
  </p:cSld>
  <p:clrMapOvr>
    <a:masterClrMapping/>
  </p:clrMapOvr>
  <mc:AlternateContent xmlns:mc="http://schemas.openxmlformats.org/markup-compatibility/2006">
    <mc:Choice xmlns:p14="http://schemas.microsoft.com/office/powerpoint/2010/main" Requires="p14">
      <p:transition spd="slow" p14:dur="2000" advTm="23073"/>
    </mc:Choice>
    <mc:Fallback>
      <p:transition spd="slow" advTm="230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7" name="TextBox 6"/>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The UK &amp; German furniture </a:t>
            </a:r>
            <a:r>
              <a:rPr lang="en-GB" sz="2000" b="1" dirty="0" smtClean="0">
                <a:solidFill>
                  <a:srgbClr val="A6B797"/>
                </a:solidFill>
                <a:latin typeface="Arial" panose="020B0604020202020204" pitchFamily="34" charset="0"/>
                <a:cs typeface="Arial" panose="020B0604020202020204" pitchFamily="34" charset="0"/>
              </a:rPr>
              <a:t>markets 2016</a:t>
            </a:r>
            <a:endParaRPr lang="en-GB" sz="2000" b="1" dirty="0">
              <a:solidFill>
                <a:srgbClr val="A6B797"/>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07150" y="2776638"/>
            <a:ext cx="5391150" cy="2527101"/>
          </a:xfrm>
          <a:prstGeom prst="rect">
            <a:avLst/>
          </a:prstGeom>
        </p:spPr>
      </p:pic>
      <p:sp>
        <p:nvSpPr>
          <p:cNvPr id="10" name="TextBox 9"/>
          <p:cNvSpPr txBox="1"/>
          <p:nvPr/>
        </p:nvSpPr>
        <p:spPr>
          <a:xfrm>
            <a:off x="9004300" y="6188741"/>
            <a:ext cx="3035300" cy="584775"/>
          </a:xfrm>
          <a:prstGeom prst="rect">
            <a:avLst/>
          </a:prstGeom>
          <a:noFill/>
        </p:spPr>
        <p:txBody>
          <a:bodyPr wrap="square" rtlCol="0">
            <a:spAutoFit/>
          </a:bodyPr>
          <a:lstStyle/>
          <a:p>
            <a:r>
              <a:rPr lang="en-GB" sz="1400" dirty="0" smtClean="0">
                <a:solidFill>
                  <a:schemeClr val="bg1">
                    <a:lumMod val="50000"/>
                  </a:schemeClr>
                </a:solidFill>
                <a:latin typeface="Arial" panose="020B0604020202020204" pitchFamily="34" charset="0"/>
                <a:cs typeface="Arial" panose="020B0604020202020204" pitchFamily="34" charset="0"/>
              </a:rPr>
              <a:t>Graph: Trading Economics (2018)</a:t>
            </a:r>
            <a:endParaRPr lang="en-GB" sz="1400" dirty="0">
              <a:solidFill>
                <a:schemeClr val="bg1">
                  <a:lumMod val="50000"/>
                </a:schemeClr>
              </a:solidFill>
              <a:latin typeface="Arial" panose="020B0604020202020204" pitchFamily="34" charset="0"/>
              <a:cs typeface="Arial" panose="020B0604020202020204" pitchFamily="34" charset="0"/>
            </a:endParaRPr>
          </a:p>
          <a:p>
            <a:endParaRPr lang="en-GB" dirty="0"/>
          </a:p>
        </p:txBody>
      </p:sp>
      <p:sp>
        <p:nvSpPr>
          <p:cNvPr id="8" name="TextBox 7"/>
          <p:cNvSpPr txBox="1"/>
          <p:nvPr/>
        </p:nvSpPr>
        <p:spPr>
          <a:xfrm>
            <a:off x="698500" y="1346200"/>
            <a:ext cx="5308600" cy="5355312"/>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UK </a:t>
            </a:r>
            <a:r>
              <a:rPr lang="en-GB" dirty="0" smtClean="0">
                <a:solidFill>
                  <a:schemeClr val="bg1">
                    <a:lumMod val="50000"/>
                  </a:schemeClr>
                </a:solidFill>
                <a:latin typeface="Arial" panose="020B0604020202020204" pitchFamily="34" charset="0"/>
                <a:cs typeface="Arial" panose="020B0604020202020204" pitchFamily="34" charset="0"/>
              </a:rPr>
              <a:t>‘seats, light fixtures and other furniture’ export </a:t>
            </a:r>
            <a:r>
              <a:rPr lang="en-GB" dirty="0">
                <a:solidFill>
                  <a:schemeClr val="bg1">
                    <a:lumMod val="50000"/>
                  </a:schemeClr>
                </a:solidFill>
                <a:latin typeface="Arial" panose="020B0604020202020204" pitchFamily="34" charset="0"/>
                <a:cs typeface="Arial" panose="020B0604020202020204" pitchFamily="34" charset="0"/>
              </a:rPr>
              <a:t>market had a value of approx. $</a:t>
            </a:r>
            <a:r>
              <a:rPr lang="en-GB" dirty="0" smtClean="0">
                <a:solidFill>
                  <a:schemeClr val="bg1">
                    <a:lumMod val="50000"/>
                  </a:schemeClr>
                </a:solidFill>
                <a:latin typeface="Arial" panose="020B0604020202020204" pitchFamily="34" charset="0"/>
                <a:cs typeface="Arial" panose="020B0604020202020204" pitchFamily="34" charset="0"/>
              </a:rPr>
              <a:t>3.17bn </a:t>
            </a:r>
            <a:r>
              <a:rPr lang="en-GB" dirty="0">
                <a:solidFill>
                  <a:schemeClr val="bg1">
                    <a:lumMod val="50000"/>
                  </a:schemeClr>
                </a:solidFill>
                <a:latin typeface="Arial" panose="020B0604020202020204" pitchFamily="34" charset="0"/>
                <a:cs typeface="Arial" panose="020B0604020202020204" pitchFamily="34" charset="0"/>
              </a:rPr>
              <a:t>and represented 0.78% of the total UK export </a:t>
            </a:r>
            <a:r>
              <a:rPr lang="en-GB" dirty="0" smtClean="0">
                <a:solidFill>
                  <a:schemeClr val="bg1">
                    <a:lumMod val="50000"/>
                  </a:schemeClr>
                </a:solidFill>
                <a:latin typeface="Arial" panose="020B0604020202020204" pitchFamily="34" charset="0"/>
                <a:cs typeface="Arial" panose="020B0604020202020204" pitchFamily="34" charset="0"/>
              </a:rPr>
              <a:t>market. </a:t>
            </a:r>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German </a:t>
            </a:r>
            <a:r>
              <a:rPr lang="en-GB" dirty="0">
                <a:solidFill>
                  <a:schemeClr val="bg1">
                    <a:lumMod val="50000"/>
                  </a:schemeClr>
                </a:solidFill>
                <a:latin typeface="Arial" panose="020B0604020202020204" pitchFamily="34" charset="0"/>
                <a:cs typeface="Arial" panose="020B0604020202020204" pitchFamily="34" charset="0"/>
              </a:rPr>
              <a:t>‘seats, light fixtures and other furniture’ </a:t>
            </a:r>
            <a:r>
              <a:rPr lang="en-GB" dirty="0" smtClean="0">
                <a:solidFill>
                  <a:schemeClr val="bg1">
                    <a:lumMod val="50000"/>
                  </a:schemeClr>
                </a:solidFill>
                <a:latin typeface="Arial" panose="020B0604020202020204" pitchFamily="34" charset="0"/>
                <a:cs typeface="Arial" panose="020B0604020202020204" pitchFamily="34" charset="0"/>
              </a:rPr>
              <a:t>import </a:t>
            </a:r>
            <a:r>
              <a:rPr lang="en-GB" dirty="0">
                <a:solidFill>
                  <a:schemeClr val="bg1">
                    <a:lumMod val="50000"/>
                  </a:schemeClr>
                </a:solidFill>
                <a:latin typeface="Arial" panose="020B0604020202020204" pitchFamily="34" charset="0"/>
                <a:cs typeface="Arial" panose="020B0604020202020204" pitchFamily="34" charset="0"/>
              </a:rPr>
              <a:t>market had a value of approx. $16.6bn and represented 1.58% of the total German import </a:t>
            </a:r>
            <a:r>
              <a:rPr lang="en-GB" dirty="0" smtClean="0">
                <a:solidFill>
                  <a:schemeClr val="bg1">
                    <a:lumMod val="50000"/>
                  </a:schemeClr>
                </a:solidFill>
                <a:latin typeface="Arial" panose="020B0604020202020204" pitchFamily="34" charset="0"/>
                <a:cs typeface="Arial" panose="020B0604020202020204" pitchFamily="34" charset="0"/>
              </a:rPr>
              <a:t>market.</a:t>
            </a:r>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lumMod val="50000"/>
                  </a:schemeClr>
                </a:solidFill>
                <a:latin typeface="Arial" panose="020B0604020202020204" pitchFamily="34" charset="0"/>
                <a:cs typeface="Arial" panose="020B0604020202020204" pitchFamily="34" charset="0"/>
              </a:rPr>
              <a:t>‘Furniture, lighting, signs and pre-fabricated buildings’ were the eleventh fastest growing German import </a:t>
            </a:r>
            <a:r>
              <a:rPr lang="en-GB" dirty="0" smtClean="0">
                <a:solidFill>
                  <a:schemeClr val="bg1">
                    <a:lumMod val="50000"/>
                  </a:schemeClr>
                </a:solidFill>
                <a:latin typeface="Arial" panose="020B0604020202020204" pitchFamily="34" charset="0"/>
                <a:cs typeface="Arial" panose="020B0604020202020204" pitchFamily="34" charset="0"/>
              </a:rPr>
              <a:t>market</a:t>
            </a:r>
            <a:r>
              <a:rPr lang="en-GB" dirty="0">
                <a:solidFill>
                  <a:schemeClr val="bg1">
                    <a:lumMod val="50000"/>
                  </a:schemeClr>
                </a:solidFill>
                <a:latin typeface="Arial" panose="020B0604020202020204" pitchFamily="34" charset="0"/>
                <a:cs typeface="Arial" panose="020B0604020202020204" pitchFamily="34" charset="0"/>
              </a:rPr>
              <a:t> </a:t>
            </a:r>
            <a:r>
              <a:rPr lang="en-GB" dirty="0" smtClean="0">
                <a:solidFill>
                  <a:schemeClr val="bg1">
                    <a:lumMod val="50000"/>
                  </a:schemeClr>
                </a:solidFill>
                <a:latin typeface="Arial" panose="020B0604020202020204" pitchFamily="34" charset="0"/>
                <a:cs typeface="Arial" panose="020B0604020202020204" pitchFamily="34" charset="0"/>
              </a:rPr>
              <a:t>(World’s </a:t>
            </a:r>
            <a:r>
              <a:rPr lang="en-GB" dirty="0">
                <a:solidFill>
                  <a:schemeClr val="bg1">
                    <a:lumMod val="50000"/>
                  </a:schemeClr>
                </a:solidFill>
                <a:latin typeface="Arial" panose="020B0604020202020204" pitchFamily="34" charset="0"/>
                <a:cs typeface="Arial" panose="020B0604020202020204" pitchFamily="34" charset="0"/>
              </a:rPr>
              <a:t>Richest Countries, 2016)</a:t>
            </a:r>
          </a:p>
          <a:p>
            <a:pPr marL="285750" indent="-285750">
              <a:buFont typeface="Arial" panose="020B0604020202020204" pitchFamily="34" charset="0"/>
              <a:buChar char="•"/>
            </a:pPr>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smtClean="0">
              <a:solidFill>
                <a:schemeClr val="bg1">
                  <a:lumMod val="50000"/>
                </a:schemeClr>
              </a:solidFill>
              <a:latin typeface="Arial" panose="020B0604020202020204" pitchFamily="34" charset="0"/>
              <a:cs typeface="Arial" panose="020B0604020202020204" pitchFamily="34" charset="0"/>
            </a:endParaRPr>
          </a:p>
          <a:p>
            <a:endParaRPr lang="en-GB" dirty="0">
              <a:solidFill>
                <a:schemeClr val="bg1">
                  <a:lumMod val="50000"/>
                </a:schemeClr>
              </a:solidFill>
              <a:latin typeface="Arial" panose="020B0604020202020204" pitchFamily="34" charset="0"/>
              <a:cs typeface="Arial" panose="020B0604020202020204" pitchFamily="34" charset="0"/>
            </a:endParaRPr>
          </a:p>
          <a:p>
            <a:endParaRPr lang="en-GB" dirty="0">
              <a:solidFill>
                <a:schemeClr val="bg1">
                  <a:lumMod val="50000"/>
                </a:schemeClr>
              </a:solidFill>
              <a:latin typeface="Arial" panose="020B0604020202020204" pitchFamily="34" charset="0"/>
              <a:cs typeface="Arial" panose="020B0604020202020204" pitchFamily="34" charset="0"/>
            </a:endParaRPr>
          </a:p>
          <a:p>
            <a:endParaRPr lang="en-GB" dirty="0"/>
          </a:p>
        </p:txBody>
      </p:sp>
      <p:sp>
        <p:nvSpPr>
          <p:cNvPr id="13" name="TextBox 12"/>
          <p:cNvSpPr txBox="1"/>
          <p:nvPr/>
        </p:nvSpPr>
        <p:spPr>
          <a:xfrm>
            <a:off x="6457950" y="2007240"/>
            <a:ext cx="5137150" cy="646331"/>
          </a:xfrm>
          <a:prstGeom prst="rect">
            <a:avLst/>
          </a:prstGeom>
          <a:noFill/>
        </p:spPr>
        <p:txBody>
          <a:bodyPr wrap="square" rtlCol="0">
            <a:spAutoFit/>
          </a:bodyPr>
          <a:lstStyle/>
          <a:p>
            <a:r>
              <a:rPr lang="en-GB" b="1" dirty="0" smtClean="0">
                <a:solidFill>
                  <a:schemeClr val="bg1">
                    <a:lumMod val="50000"/>
                  </a:schemeClr>
                </a:solidFill>
                <a:latin typeface="Arial" panose="020B0604020202020204" pitchFamily="34" charset="0"/>
                <a:cs typeface="Arial" panose="020B0604020202020204" pitchFamily="34" charset="0"/>
              </a:rPr>
              <a:t>German imports </a:t>
            </a:r>
            <a:r>
              <a:rPr lang="en-GB" b="1" dirty="0">
                <a:solidFill>
                  <a:schemeClr val="bg1">
                    <a:lumMod val="50000"/>
                  </a:schemeClr>
                </a:solidFill>
                <a:latin typeface="Arial" panose="020B0604020202020204" pitchFamily="34" charset="0"/>
                <a:cs typeface="Arial" panose="020B0604020202020204" pitchFamily="34" charset="0"/>
              </a:rPr>
              <a:t>of </a:t>
            </a:r>
            <a:r>
              <a:rPr lang="en-GB" b="1" dirty="0" smtClean="0">
                <a:solidFill>
                  <a:schemeClr val="bg1">
                    <a:lumMod val="50000"/>
                  </a:schemeClr>
                </a:solidFill>
                <a:latin typeface="Arial" panose="020B0604020202020204" pitchFamily="34" charset="0"/>
                <a:cs typeface="Arial" panose="020B0604020202020204" pitchFamily="34" charset="0"/>
              </a:rPr>
              <a:t>furniture</a:t>
            </a:r>
            <a:r>
              <a:rPr lang="en-GB" b="1" dirty="0">
                <a:solidFill>
                  <a:schemeClr val="bg1">
                    <a:lumMod val="50000"/>
                  </a:schemeClr>
                </a:solidFill>
                <a:latin typeface="Arial" panose="020B0604020202020204" pitchFamily="34" charset="0"/>
                <a:cs typeface="Arial" panose="020B0604020202020204" pitchFamily="34" charset="0"/>
              </a:rPr>
              <a:t>, </a:t>
            </a:r>
            <a:r>
              <a:rPr lang="en-GB" b="1" dirty="0" smtClean="0">
                <a:solidFill>
                  <a:schemeClr val="bg1">
                    <a:lumMod val="50000"/>
                  </a:schemeClr>
                </a:solidFill>
                <a:latin typeface="Arial" panose="020B0604020202020204" pitchFamily="34" charset="0"/>
                <a:cs typeface="Arial" panose="020B0604020202020204" pitchFamily="34" charset="0"/>
              </a:rPr>
              <a:t>lighting, </a:t>
            </a:r>
            <a:r>
              <a:rPr lang="en-GB" b="1" dirty="0">
                <a:solidFill>
                  <a:schemeClr val="bg1">
                    <a:lumMod val="50000"/>
                  </a:schemeClr>
                </a:solidFill>
                <a:latin typeface="Arial" panose="020B0604020202020204" pitchFamily="34" charset="0"/>
                <a:cs typeface="Arial" panose="020B0604020202020204" pitchFamily="34" charset="0"/>
              </a:rPr>
              <a:t>signs, prefabricated buildings</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63503671"/>
      </p:ext>
    </p:extLst>
  </p:cSld>
  <p:clrMapOvr>
    <a:masterClrMapping/>
  </p:clrMapOvr>
  <mc:AlternateContent xmlns:mc="http://schemas.openxmlformats.org/markup-compatibility/2006">
    <mc:Choice xmlns:p14="http://schemas.microsoft.com/office/powerpoint/2010/main" Requires="p14">
      <p:transition spd="slow" p14:dur="2000" advTm="89570"/>
    </mc:Choice>
    <mc:Fallback>
      <p:transition spd="slow" advTm="895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19" name="TextBox 18"/>
          <p:cNvSpPr txBox="1"/>
          <p:nvPr/>
        </p:nvSpPr>
        <p:spPr>
          <a:xfrm>
            <a:off x="539262" y="1001521"/>
            <a:ext cx="8579337" cy="2308324"/>
          </a:xfrm>
          <a:prstGeom prst="rect">
            <a:avLst/>
          </a:prstGeom>
          <a:noFill/>
        </p:spPr>
        <p:txBody>
          <a:bodyPr wrap="square" rtlCol="0">
            <a:spAutoFit/>
          </a:bodyPr>
          <a:lstStyle/>
          <a:p>
            <a:pPr>
              <a:lnSpc>
                <a:spcPct val="150000"/>
              </a:lnSpc>
            </a:pPr>
            <a:r>
              <a:rPr lang="en-GB" sz="4800" b="1" dirty="0" smtClean="0">
                <a:solidFill>
                  <a:srgbClr val="A6B797"/>
                </a:solidFill>
                <a:latin typeface="Arial" panose="020B0604020202020204" pitchFamily="34" charset="0"/>
                <a:cs typeface="Arial" panose="020B0604020202020204" pitchFamily="34" charset="0"/>
              </a:rPr>
              <a:t>PESTLE analysis:</a:t>
            </a:r>
          </a:p>
          <a:p>
            <a:pPr>
              <a:lnSpc>
                <a:spcPct val="150000"/>
              </a:lnSpc>
            </a:pPr>
            <a:r>
              <a:rPr lang="en-GB" sz="4800" b="1" dirty="0" smtClean="0">
                <a:solidFill>
                  <a:srgbClr val="A6B797"/>
                </a:solidFill>
                <a:latin typeface="Arial" panose="020B0604020202020204" pitchFamily="34" charset="0"/>
                <a:cs typeface="Arial" panose="020B0604020202020204" pitchFamily="34" charset="0"/>
              </a:rPr>
              <a:t>Social factors</a:t>
            </a:r>
            <a:endParaRPr lang="en-GB" sz="4800" b="1" dirty="0">
              <a:solidFill>
                <a:srgbClr val="A6B797"/>
              </a:solidFill>
              <a:latin typeface="Arial" panose="020B0604020202020204" pitchFamily="34" charset="0"/>
              <a:cs typeface="Arial" panose="020B0604020202020204" pitchFamily="34"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8102300"/>
      </p:ext>
    </p:extLst>
  </p:cSld>
  <p:clrMapOvr>
    <a:masterClrMapping/>
  </p:clrMapOvr>
  <mc:AlternateContent xmlns:mc="http://schemas.openxmlformats.org/markup-compatibility/2006">
    <mc:Choice xmlns:p14="http://schemas.microsoft.com/office/powerpoint/2010/main" Requires="p14">
      <p:transition spd="slow" p14:dur="2000" advTm="4554"/>
    </mc:Choice>
    <mc:Fallback>
      <p:transition spd="slow" advTm="45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7" name="TextBox 6"/>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Social factors</a:t>
            </a:r>
            <a:endParaRPr lang="en-GB" sz="2000" b="1" dirty="0">
              <a:solidFill>
                <a:srgbClr val="A6B797"/>
              </a:solidFill>
              <a:latin typeface="Arial" panose="020B0604020202020204" pitchFamily="34" charset="0"/>
              <a:cs typeface="Arial" panose="020B0604020202020204" pitchFamily="34" charset="0"/>
            </a:endParaRPr>
          </a:p>
        </p:txBody>
      </p:sp>
      <p:sp>
        <p:nvSpPr>
          <p:cNvPr id="8" name="TextBox 7"/>
          <p:cNvSpPr txBox="1"/>
          <p:nvPr/>
        </p:nvSpPr>
        <p:spPr>
          <a:xfrm>
            <a:off x="577362" y="1324372"/>
            <a:ext cx="10725638" cy="2308324"/>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People </a:t>
            </a:r>
            <a:r>
              <a:rPr lang="en-GB" dirty="0" smtClean="0">
                <a:solidFill>
                  <a:schemeClr val="bg1">
                    <a:lumMod val="50000"/>
                  </a:schemeClr>
                </a:solidFill>
                <a:latin typeface="Arial" panose="020B0604020202020204" pitchFamily="34" charset="0"/>
                <a:cs typeface="Arial" panose="020B0604020202020204" pitchFamily="34" charset="0"/>
              </a:rPr>
              <a:t>living in Cornwall are, on average, </a:t>
            </a:r>
            <a:r>
              <a:rPr lang="en-GB" dirty="0" smtClean="0">
                <a:solidFill>
                  <a:schemeClr val="bg1">
                    <a:lumMod val="50000"/>
                  </a:schemeClr>
                </a:solidFill>
                <a:latin typeface="Arial" panose="020B0604020202020204" pitchFamily="34" charset="0"/>
                <a:cs typeface="Arial" panose="020B0604020202020204" pitchFamily="34" charset="0"/>
              </a:rPr>
              <a:t>lowest </a:t>
            </a:r>
            <a:r>
              <a:rPr lang="en-GB" dirty="0" smtClean="0">
                <a:solidFill>
                  <a:schemeClr val="bg1">
                    <a:lumMod val="50000"/>
                  </a:schemeClr>
                </a:solidFill>
                <a:latin typeface="Arial" panose="020B0604020202020204" pitchFamily="34" charset="0"/>
                <a:cs typeface="Arial" panose="020B0604020202020204" pitchFamily="34" charset="0"/>
              </a:rPr>
              <a:t>paid in the UK </a:t>
            </a:r>
            <a:r>
              <a:rPr lang="en-GB" dirty="0" smtClean="0">
                <a:solidFill>
                  <a:schemeClr val="bg1">
                    <a:lumMod val="50000"/>
                  </a:schemeClr>
                </a:solidFill>
                <a:latin typeface="Arial" panose="020B0604020202020204" pitchFamily="34" charset="0"/>
                <a:cs typeface="Arial" panose="020B0604020202020204" pitchFamily="34" charset="0"/>
              </a:rPr>
              <a:t>due </a:t>
            </a:r>
            <a:r>
              <a:rPr lang="en-GB" dirty="0" smtClean="0">
                <a:solidFill>
                  <a:schemeClr val="bg1">
                    <a:lumMod val="50000"/>
                  </a:schemeClr>
                </a:solidFill>
                <a:latin typeface="Arial" panose="020B0604020202020204" pitchFamily="34" charset="0"/>
                <a:cs typeface="Arial" panose="020B0604020202020204" pitchFamily="34" charset="0"/>
              </a:rPr>
              <a:t>to high numbers in part-time employment </a:t>
            </a:r>
            <a:r>
              <a:rPr lang="en-GB" dirty="0" smtClean="0">
                <a:solidFill>
                  <a:schemeClr val="bg1">
                    <a:lumMod val="50000"/>
                  </a:schemeClr>
                </a:solidFill>
                <a:latin typeface="Arial" panose="020B0604020202020204" pitchFamily="34" charset="0"/>
                <a:cs typeface="Arial" panose="020B0604020202020204" pitchFamily="34" charset="0"/>
              </a:rPr>
              <a:t>/ zero-hours contracts (</a:t>
            </a:r>
            <a:r>
              <a:rPr lang="en-GB" dirty="0" err="1" smtClean="0">
                <a:solidFill>
                  <a:schemeClr val="bg1">
                    <a:lumMod val="50000"/>
                  </a:schemeClr>
                </a:solidFill>
                <a:latin typeface="Arial" panose="020B0604020202020204" pitchFamily="34" charset="0"/>
                <a:cs typeface="Arial" panose="020B0604020202020204" pitchFamily="34" charset="0"/>
              </a:rPr>
              <a:t>Gouk</a:t>
            </a:r>
            <a:r>
              <a:rPr lang="en-GB" dirty="0" smtClean="0">
                <a:solidFill>
                  <a:schemeClr val="bg1">
                    <a:lumMod val="50000"/>
                  </a:schemeClr>
                </a:solidFill>
                <a:latin typeface="Arial" panose="020B0604020202020204" pitchFamily="34" charset="0"/>
                <a:cs typeface="Arial" panose="020B0604020202020204" pitchFamily="34" charset="0"/>
              </a:rPr>
              <a:t> </a:t>
            </a:r>
            <a:r>
              <a:rPr lang="en-GB" dirty="0" smtClean="0">
                <a:solidFill>
                  <a:schemeClr val="bg1">
                    <a:lumMod val="50000"/>
                  </a:schemeClr>
                </a:solidFill>
                <a:latin typeface="Arial" panose="020B0604020202020204" pitchFamily="34" charset="0"/>
                <a:cs typeface="Arial" panose="020B0604020202020204" pitchFamily="34" charset="0"/>
              </a:rPr>
              <a:t>&amp; </a:t>
            </a:r>
            <a:r>
              <a:rPr lang="en-GB" dirty="0" err="1" smtClean="0">
                <a:solidFill>
                  <a:schemeClr val="bg1">
                    <a:lumMod val="50000"/>
                  </a:schemeClr>
                </a:solidFill>
                <a:latin typeface="Arial" panose="020B0604020202020204" pitchFamily="34" charset="0"/>
                <a:cs typeface="Arial" panose="020B0604020202020204" pitchFamily="34" charset="0"/>
              </a:rPr>
              <a:t>Hards</a:t>
            </a:r>
            <a:r>
              <a:rPr lang="en-GB" dirty="0" smtClean="0">
                <a:solidFill>
                  <a:schemeClr val="bg1">
                    <a:lumMod val="50000"/>
                  </a:schemeClr>
                </a:solidFill>
                <a:latin typeface="Arial" panose="020B0604020202020204" pitchFamily="34" charset="0"/>
                <a:cs typeface="Arial" panose="020B0604020202020204" pitchFamily="34" charset="0"/>
              </a:rPr>
              <a:t>, 2018).</a:t>
            </a: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Tom </a:t>
            </a:r>
            <a:r>
              <a:rPr lang="en-GB" dirty="0" smtClean="0">
                <a:solidFill>
                  <a:schemeClr val="bg1">
                    <a:lumMod val="50000"/>
                  </a:schemeClr>
                </a:solidFill>
                <a:latin typeface="Arial" panose="020B0604020202020204" pitchFamily="34" charset="0"/>
                <a:cs typeface="Arial" panose="020B0604020202020204" pitchFamily="34" charset="0"/>
              </a:rPr>
              <a:t>Raffield is investing in the </a:t>
            </a:r>
            <a:r>
              <a:rPr lang="en-GB" dirty="0" smtClean="0">
                <a:solidFill>
                  <a:schemeClr val="bg1">
                    <a:lumMod val="50000"/>
                  </a:schemeClr>
                </a:solidFill>
                <a:latin typeface="Arial" panose="020B0604020202020204" pitchFamily="34" charset="0"/>
                <a:cs typeface="Arial" panose="020B0604020202020204" pitchFamily="34" charset="0"/>
              </a:rPr>
              <a:t>local </a:t>
            </a:r>
            <a:r>
              <a:rPr lang="en-GB" dirty="0">
                <a:solidFill>
                  <a:schemeClr val="bg1">
                    <a:lumMod val="50000"/>
                  </a:schemeClr>
                </a:solidFill>
                <a:latin typeface="Arial" panose="020B0604020202020204" pitchFamily="34" charset="0"/>
                <a:cs typeface="Arial" panose="020B0604020202020204" pitchFamily="34" charset="0"/>
              </a:rPr>
              <a:t>community </a:t>
            </a:r>
            <a:r>
              <a:rPr lang="en-GB" dirty="0" smtClean="0">
                <a:solidFill>
                  <a:schemeClr val="bg1">
                    <a:lumMod val="50000"/>
                  </a:schemeClr>
                </a:solidFill>
                <a:latin typeface="Arial" panose="020B0604020202020204" pitchFamily="34" charset="0"/>
                <a:cs typeface="Arial" panose="020B0604020202020204" pitchFamily="34" charset="0"/>
              </a:rPr>
              <a:t>by training </a:t>
            </a:r>
            <a:r>
              <a:rPr lang="en-GB" dirty="0">
                <a:solidFill>
                  <a:schemeClr val="bg1">
                    <a:lumMod val="50000"/>
                  </a:schemeClr>
                </a:solidFill>
                <a:latin typeface="Arial" panose="020B0604020202020204" pitchFamily="34" charset="0"/>
                <a:cs typeface="Arial" panose="020B0604020202020204" pitchFamily="34" charset="0"/>
              </a:rPr>
              <a:t>and </a:t>
            </a:r>
            <a:r>
              <a:rPr lang="en-GB" dirty="0" smtClean="0">
                <a:solidFill>
                  <a:schemeClr val="bg1">
                    <a:lumMod val="50000"/>
                  </a:schemeClr>
                </a:solidFill>
                <a:latin typeface="Arial" panose="020B0604020202020204" pitchFamily="34" charset="0"/>
                <a:cs typeface="Arial" panose="020B0604020202020204" pitchFamily="34" charset="0"/>
              </a:rPr>
              <a:t>employing </a:t>
            </a:r>
            <a:r>
              <a:rPr lang="en-GB" dirty="0">
                <a:solidFill>
                  <a:schemeClr val="bg1">
                    <a:lumMod val="50000"/>
                  </a:schemeClr>
                </a:solidFill>
                <a:latin typeface="Arial" panose="020B0604020202020204" pitchFamily="34" charset="0"/>
                <a:cs typeface="Arial" panose="020B0604020202020204" pitchFamily="34" charset="0"/>
              </a:rPr>
              <a:t>apprentices</a:t>
            </a:r>
            <a:r>
              <a:rPr lang="en-GB" dirty="0" smtClean="0">
                <a:solidFill>
                  <a:schemeClr val="bg1">
                    <a:lumMod val="50000"/>
                  </a:schemeClr>
                </a:solidFill>
                <a:latin typeface="Arial" panose="020B0604020202020204" pitchFamily="34" charset="0"/>
                <a:cs typeface="Arial" panose="020B0604020202020204" pitchFamily="34" charset="0"/>
              </a:rPr>
              <a:t> </a:t>
            </a:r>
            <a:r>
              <a:rPr lang="en-GB" dirty="0" smtClean="0">
                <a:solidFill>
                  <a:schemeClr val="bg1">
                    <a:lumMod val="50000"/>
                  </a:schemeClr>
                </a:solidFill>
                <a:latin typeface="Arial" panose="020B0604020202020204" pitchFamily="34" charset="0"/>
                <a:cs typeface="Arial" panose="020B0604020202020204" pitchFamily="34" charset="0"/>
              </a:rPr>
              <a:t>(</a:t>
            </a:r>
            <a:r>
              <a:rPr lang="en-GB" dirty="0" err="1" smtClean="0">
                <a:solidFill>
                  <a:schemeClr val="bg1">
                    <a:lumMod val="50000"/>
                  </a:schemeClr>
                </a:solidFill>
                <a:latin typeface="Arial" panose="020B0604020202020204" pitchFamily="34" charset="0"/>
                <a:cs typeface="Arial" panose="020B0604020202020204" pitchFamily="34" charset="0"/>
              </a:rPr>
              <a:t>Tregidden</a:t>
            </a:r>
            <a:r>
              <a:rPr lang="en-GB" dirty="0" smtClean="0">
                <a:solidFill>
                  <a:schemeClr val="bg1">
                    <a:lumMod val="50000"/>
                  </a:schemeClr>
                </a:solidFill>
                <a:latin typeface="Arial" panose="020B0604020202020204" pitchFamily="34" charset="0"/>
                <a:cs typeface="Arial" panose="020B0604020202020204" pitchFamily="34" charset="0"/>
              </a:rPr>
              <a:t>, 2017).</a:t>
            </a: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If the business expands abroad, the firm may need to review </a:t>
            </a:r>
            <a:r>
              <a:rPr lang="en-GB" dirty="0" smtClean="0">
                <a:solidFill>
                  <a:schemeClr val="bg1">
                    <a:lumMod val="50000"/>
                  </a:schemeClr>
                </a:solidFill>
                <a:latin typeface="Arial" panose="020B0604020202020204" pitchFamily="34" charset="0"/>
                <a:cs typeface="Arial" panose="020B0604020202020204" pitchFamily="34" charset="0"/>
              </a:rPr>
              <a:t>the cost and supply of labour in </a:t>
            </a:r>
            <a:r>
              <a:rPr lang="en-GB" dirty="0" smtClean="0">
                <a:solidFill>
                  <a:schemeClr val="bg1">
                    <a:lumMod val="50000"/>
                  </a:schemeClr>
                </a:solidFill>
                <a:latin typeface="Arial" panose="020B0604020202020204" pitchFamily="34" charset="0"/>
                <a:cs typeface="Arial" panose="020B0604020202020204" pitchFamily="34" charset="0"/>
              </a:rPr>
              <a:t>order to maintain </a:t>
            </a:r>
            <a:r>
              <a:rPr lang="en-GB" dirty="0" smtClean="0">
                <a:solidFill>
                  <a:schemeClr val="bg1">
                    <a:lumMod val="50000"/>
                  </a:schemeClr>
                </a:solidFill>
                <a:latin typeface="Arial" panose="020B0604020202020204" pitchFamily="34" charset="0"/>
                <a:cs typeface="Arial" panose="020B0604020202020204" pitchFamily="34" charset="0"/>
              </a:rPr>
              <a:t>profitability (Wild &amp; Wild, 2016).</a:t>
            </a:r>
            <a:endParaRPr lang="en-GB" dirty="0" smtClean="0">
              <a:solidFill>
                <a:schemeClr val="bg1">
                  <a:lumMod val="50000"/>
                </a:schemeClr>
              </a:solidFill>
              <a:latin typeface="Arial" panose="020B0604020202020204" pitchFamily="34" charset="0"/>
              <a:cs typeface="Arial" panose="020B0604020202020204" pitchFamily="34"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17669548"/>
      </p:ext>
    </p:extLst>
  </p:cSld>
  <p:clrMapOvr>
    <a:masterClrMapping/>
  </p:clrMapOvr>
  <mc:AlternateContent xmlns:mc="http://schemas.openxmlformats.org/markup-compatibility/2006">
    <mc:Choice xmlns:p14="http://schemas.microsoft.com/office/powerpoint/2010/main" Requires="p14">
      <p:transition spd="slow" p14:dur="2000" advTm="86582"/>
    </mc:Choice>
    <mc:Fallback>
      <p:transition spd="slow" advTm="865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7" name="TextBox 6"/>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Social factors</a:t>
            </a:r>
            <a:endParaRPr lang="en-GB" sz="2000" b="1" dirty="0">
              <a:solidFill>
                <a:srgbClr val="A6B797"/>
              </a:solidFill>
              <a:latin typeface="Arial" panose="020B0604020202020204" pitchFamily="34" charset="0"/>
              <a:cs typeface="Arial" panose="020B0604020202020204" pitchFamily="34" charset="0"/>
            </a:endParaRPr>
          </a:p>
        </p:txBody>
      </p:sp>
      <p:sp>
        <p:nvSpPr>
          <p:cNvPr id="8" name="TextBox 7"/>
          <p:cNvSpPr txBox="1"/>
          <p:nvPr/>
        </p:nvSpPr>
        <p:spPr>
          <a:xfrm>
            <a:off x="577362" y="1324372"/>
            <a:ext cx="11030438" cy="2031325"/>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lumMod val="50000"/>
                  </a:schemeClr>
                </a:solidFill>
                <a:latin typeface="Arial" panose="020B0604020202020204" pitchFamily="34" charset="0"/>
                <a:cs typeface="Arial" panose="020B0604020202020204" pitchFamily="34" charset="0"/>
              </a:rPr>
              <a:t>The majority of </a:t>
            </a:r>
            <a:r>
              <a:rPr lang="en-GB" dirty="0" smtClean="0">
                <a:solidFill>
                  <a:schemeClr val="bg1">
                    <a:lumMod val="50000"/>
                  </a:schemeClr>
                </a:solidFill>
                <a:latin typeface="Arial" panose="020B0604020202020204" pitchFamily="34" charset="0"/>
                <a:cs typeface="Arial" panose="020B0604020202020204" pitchFamily="34" charset="0"/>
              </a:rPr>
              <a:t>German businesses are SMEs, often family-owned (Department for International Trade, 2016)</a:t>
            </a: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German business owners value personal </a:t>
            </a:r>
            <a:r>
              <a:rPr lang="en-GB" dirty="0">
                <a:solidFill>
                  <a:schemeClr val="bg1">
                    <a:lumMod val="50000"/>
                  </a:schemeClr>
                </a:solidFill>
                <a:latin typeface="Arial" panose="020B0604020202020204" pitchFamily="34" charset="0"/>
                <a:cs typeface="Arial" panose="020B0604020202020204" pitchFamily="34" charset="0"/>
              </a:rPr>
              <a:t>relationships </a:t>
            </a:r>
            <a:r>
              <a:rPr lang="en-GB" dirty="0" smtClean="0">
                <a:solidFill>
                  <a:schemeClr val="bg1">
                    <a:lumMod val="50000"/>
                  </a:schemeClr>
                </a:solidFill>
                <a:latin typeface="Arial" panose="020B0604020202020204" pitchFamily="34" charset="0"/>
                <a:cs typeface="Arial" panose="020B0604020202020204" pitchFamily="34" charset="0"/>
              </a:rPr>
              <a:t>and cultural alignment with their trading partners (Lewis, 2006). </a:t>
            </a: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lumMod val="50000"/>
                  </a:schemeClr>
                </a:solidFill>
                <a:latin typeface="Arial" panose="020B0604020202020204" pitchFamily="34" charset="0"/>
                <a:cs typeface="Arial" panose="020B0604020202020204" pitchFamily="34" charset="0"/>
              </a:rPr>
              <a:t>T</a:t>
            </a:r>
            <a:r>
              <a:rPr lang="en-GB" dirty="0" smtClean="0">
                <a:solidFill>
                  <a:schemeClr val="bg1">
                    <a:lumMod val="50000"/>
                  </a:schemeClr>
                </a:solidFill>
                <a:latin typeface="Arial" panose="020B0604020202020204" pitchFamily="34" charset="0"/>
                <a:cs typeface="Arial" panose="020B0604020202020204" pitchFamily="34" charset="0"/>
              </a:rPr>
              <a:t>he </a:t>
            </a:r>
            <a:r>
              <a:rPr lang="en-GB" dirty="0">
                <a:solidFill>
                  <a:schemeClr val="bg1">
                    <a:lumMod val="50000"/>
                  </a:schemeClr>
                </a:solidFill>
                <a:latin typeface="Arial" panose="020B0604020202020204" pitchFamily="34" charset="0"/>
                <a:cs typeface="Arial" panose="020B0604020202020204" pitchFamily="34" charset="0"/>
              </a:rPr>
              <a:t>majority </a:t>
            </a:r>
            <a:r>
              <a:rPr lang="en-GB" dirty="0" smtClean="0">
                <a:solidFill>
                  <a:schemeClr val="bg1">
                    <a:lumMod val="50000"/>
                  </a:schemeClr>
                </a:solidFill>
                <a:latin typeface="Arial" panose="020B0604020202020204" pitchFamily="34" charset="0"/>
                <a:cs typeface="Arial" panose="020B0604020202020204" pitchFamily="34" charset="0"/>
              </a:rPr>
              <a:t>of German people speak English as a second language (PricewaterhouseCoopers</a:t>
            </a:r>
            <a:r>
              <a:rPr lang="en-GB" dirty="0">
                <a:solidFill>
                  <a:schemeClr val="bg1">
                    <a:lumMod val="50000"/>
                  </a:schemeClr>
                </a:solidFill>
                <a:latin typeface="Arial" panose="020B0604020202020204" pitchFamily="34" charset="0"/>
                <a:cs typeface="Arial" panose="020B0604020202020204" pitchFamily="34" charset="0"/>
              </a:rPr>
              <a:t>, 2014).</a:t>
            </a:r>
            <a:endParaRPr lang="en-GB" dirty="0">
              <a:solidFill>
                <a:schemeClr val="bg1">
                  <a:lumMod val="50000"/>
                </a:schemeClr>
              </a:solidFill>
              <a:latin typeface="Arial" panose="020B0604020202020204" pitchFamily="34" charset="0"/>
              <a:cs typeface="Arial" panose="020B0604020202020204" pitchFamily="34"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72658391"/>
      </p:ext>
    </p:extLst>
  </p:cSld>
  <p:clrMapOvr>
    <a:masterClrMapping/>
  </p:clrMapOvr>
  <mc:AlternateContent xmlns:mc="http://schemas.openxmlformats.org/markup-compatibility/2006">
    <mc:Choice xmlns:p14="http://schemas.microsoft.com/office/powerpoint/2010/main" Requires="p14">
      <p:transition spd="slow" p14:dur="2000" advTm="77563"/>
    </mc:Choice>
    <mc:Fallback>
      <p:transition spd="slow" advTm="77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7" name="TextBox 6"/>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Factors affecting furniture purchases in Germany</a:t>
            </a:r>
            <a:endParaRPr lang="en-GB" sz="2000" b="1" dirty="0">
              <a:solidFill>
                <a:srgbClr val="A6B797"/>
              </a:solidFill>
              <a:latin typeface="Arial" panose="020B0604020202020204" pitchFamily="34" charset="0"/>
              <a:cs typeface="Arial" panose="020B0604020202020204" pitchFamily="34" charset="0"/>
            </a:endParaRPr>
          </a:p>
        </p:txBody>
      </p:sp>
      <p:sp>
        <p:nvSpPr>
          <p:cNvPr id="8" name="TextBox 7"/>
          <p:cNvSpPr txBox="1"/>
          <p:nvPr/>
        </p:nvSpPr>
        <p:spPr>
          <a:xfrm>
            <a:off x="577362" y="1324372"/>
            <a:ext cx="10725638" cy="2862322"/>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Functionality</a:t>
            </a:r>
          </a:p>
          <a:p>
            <a:pPr marL="285750" indent="-285750">
              <a:buFont typeface="Arial" panose="020B0604020202020204" pitchFamily="34" charset="0"/>
              <a:buChar char="•"/>
            </a:pPr>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Durability</a:t>
            </a:r>
          </a:p>
          <a:p>
            <a:pPr marL="285750" indent="-285750">
              <a:buFont typeface="Arial" panose="020B0604020202020204" pitchFamily="34" charset="0"/>
              <a:buChar char="•"/>
            </a:pPr>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Sustainability</a:t>
            </a:r>
          </a:p>
          <a:p>
            <a:pPr marL="285750" indent="-285750">
              <a:buFont typeface="Arial" panose="020B0604020202020204" pitchFamily="34" charset="0"/>
              <a:buChar char="•"/>
            </a:pPr>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Meets individual consumer taste (Centre </a:t>
            </a:r>
            <a:r>
              <a:rPr lang="en-GB" dirty="0">
                <a:solidFill>
                  <a:schemeClr val="bg1">
                    <a:lumMod val="50000"/>
                  </a:schemeClr>
                </a:solidFill>
                <a:latin typeface="Arial" panose="020B0604020202020204" pitchFamily="34" charset="0"/>
                <a:cs typeface="Arial" panose="020B0604020202020204" pitchFamily="34" charset="0"/>
              </a:rPr>
              <a:t>for European Policy Studies, 2014) </a:t>
            </a:r>
            <a:endParaRPr lang="en-GB" dirty="0" smtClean="0">
              <a:solidFill>
                <a:schemeClr val="bg1">
                  <a:lumMod val="50000"/>
                </a:schemeClr>
              </a:solidFill>
              <a:latin typeface="Arial" panose="020B0604020202020204" pitchFamily="34" charset="0"/>
              <a:cs typeface="Arial" panose="020B0604020202020204" pitchFamily="34" charset="0"/>
            </a:endParaRPr>
          </a:p>
          <a:p>
            <a:endParaRPr lang="en-GB" dirty="0" smtClean="0">
              <a:solidFill>
                <a:schemeClr val="bg1">
                  <a:lumMod val="50000"/>
                </a:schemeClr>
              </a:solidFill>
              <a:latin typeface="Arial" panose="020B0604020202020204" pitchFamily="34" charset="0"/>
              <a:cs typeface="Arial" panose="020B0604020202020204" pitchFamily="34" charset="0"/>
            </a:endParaRPr>
          </a:p>
          <a:p>
            <a:endParaRPr lang="en-GB" dirty="0">
              <a:solidFill>
                <a:schemeClr val="bg1">
                  <a:lumMod val="50000"/>
                </a:schemeClr>
              </a:solidFill>
              <a:latin typeface="Arial" panose="020B0604020202020204" pitchFamily="34" charset="0"/>
              <a:cs typeface="Arial" panose="020B0604020202020204" pitchFamily="34" charset="0"/>
            </a:endParaRPr>
          </a:p>
          <a:p>
            <a:r>
              <a:rPr lang="en-GB" dirty="0" smtClean="0">
                <a:solidFill>
                  <a:schemeClr val="bg1">
                    <a:lumMod val="50000"/>
                  </a:schemeClr>
                </a:solidFill>
                <a:latin typeface="Arial" panose="020B0604020202020204" pitchFamily="34" charset="0"/>
                <a:cs typeface="Arial" panose="020B0604020202020204" pitchFamily="34" charset="0"/>
              </a:rPr>
              <a:t>German </a:t>
            </a:r>
            <a:r>
              <a:rPr lang="en-GB" dirty="0">
                <a:solidFill>
                  <a:schemeClr val="bg1">
                    <a:lumMod val="50000"/>
                  </a:schemeClr>
                </a:solidFill>
                <a:latin typeface="Arial" panose="020B0604020202020204" pitchFamily="34" charset="0"/>
                <a:cs typeface="Arial" panose="020B0604020202020204" pitchFamily="34" charset="0"/>
              </a:rPr>
              <a:t>consumers are the third </a:t>
            </a:r>
            <a:r>
              <a:rPr lang="en-GB" dirty="0" smtClean="0">
                <a:solidFill>
                  <a:schemeClr val="bg1">
                    <a:lumMod val="50000"/>
                  </a:schemeClr>
                </a:solidFill>
                <a:latin typeface="Arial" panose="020B0604020202020204" pitchFamily="34" charset="0"/>
                <a:cs typeface="Arial" panose="020B0604020202020204" pitchFamily="34" charset="0"/>
              </a:rPr>
              <a:t>highest-spenders on furniture purchases</a:t>
            </a:r>
            <a:r>
              <a:rPr lang="en-GB" dirty="0">
                <a:solidFill>
                  <a:schemeClr val="bg1">
                    <a:lumMod val="50000"/>
                  </a:schemeClr>
                </a:solidFill>
                <a:latin typeface="Arial" panose="020B0604020202020204" pitchFamily="34" charset="0"/>
                <a:cs typeface="Arial" panose="020B0604020202020204" pitchFamily="34" charset="0"/>
              </a:rPr>
              <a:t> </a:t>
            </a:r>
            <a:r>
              <a:rPr lang="en-GB" dirty="0" smtClean="0">
                <a:solidFill>
                  <a:schemeClr val="bg1">
                    <a:lumMod val="50000"/>
                  </a:schemeClr>
                </a:solidFill>
                <a:latin typeface="Arial" panose="020B0604020202020204" pitchFamily="34" charset="0"/>
                <a:cs typeface="Arial" panose="020B0604020202020204" pitchFamily="34" charset="0"/>
              </a:rPr>
              <a:t>(</a:t>
            </a:r>
            <a:r>
              <a:rPr lang="en-GB" dirty="0" err="1" smtClean="0">
                <a:solidFill>
                  <a:schemeClr val="bg1">
                    <a:lumMod val="50000"/>
                  </a:schemeClr>
                </a:solidFill>
                <a:latin typeface="Arial" panose="020B0604020202020204" pitchFamily="34" charset="0"/>
                <a:cs typeface="Arial" panose="020B0604020202020204" pitchFamily="34" charset="0"/>
              </a:rPr>
              <a:t>Regio</a:t>
            </a:r>
            <a:r>
              <a:rPr lang="en-GB" dirty="0" smtClean="0">
                <a:solidFill>
                  <a:schemeClr val="bg1">
                    <a:lumMod val="50000"/>
                  </a:schemeClr>
                </a:solidFill>
                <a:latin typeface="Arial" panose="020B0604020202020204" pitchFamily="34" charset="0"/>
                <a:cs typeface="Arial" panose="020B0604020202020204" pitchFamily="34" charset="0"/>
              </a:rPr>
              <a:t> </a:t>
            </a:r>
            <a:r>
              <a:rPr lang="en-GB" dirty="0">
                <a:solidFill>
                  <a:schemeClr val="bg1">
                    <a:lumMod val="50000"/>
                  </a:schemeClr>
                </a:solidFill>
                <a:latin typeface="Arial" panose="020B0604020202020204" pitchFamily="34" charset="0"/>
                <a:cs typeface="Arial" panose="020B0604020202020204" pitchFamily="34" charset="0"/>
              </a:rPr>
              <a:t>Data Research, </a:t>
            </a:r>
            <a:r>
              <a:rPr lang="en-GB" dirty="0" smtClean="0">
                <a:solidFill>
                  <a:schemeClr val="bg1">
                    <a:lumMod val="50000"/>
                  </a:schemeClr>
                </a:solidFill>
                <a:latin typeface="Arial" panose="020B0604020202020204" pitchFamily="34" charset="0"/>
                <a:cs typeface="Arial" panose="020B0604020202020204" pitchFamily="34" charset="0"/>
              </a:rPr>
              <a:t>2016)</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61638063"/>
      </p:ext>
    </p:extLst>
  </p:cSld>
  <p:clrMapOvr>
    <a:masterClrMapping/>
  </p:clrMapOvr>
  <mc:AlternateContent xmlns:mc="http://schemas.openxmlformats.org/markup-compatibility/2006">
    <mc:Choice xmlns:p14="http://schemas.microsoft.com/office/powerpoint/2010/main" Requires="p14">
      <p:transition spd="slow" p14:dur="2000" advTm="106082"/>
    </mc:Choice>
    <mc:Fallback>
      <p:transition spd="slow" advTm="106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4F4F4"/>
                </a:solidFill>
                <a:latin typeface="Arial" panose="020B0604020202020204" pitchFamily="34" charset="0"/>
                <a:cs typeface="Arial" panose="020B0604020202020204" pitchFamily="34" charset="0"/>
              </a:rPr>
              <a:t>Natasha Michell - Student ID 1603999 </a:t>
            </a:r>
            <a:r>
              <a:rPr lang="en-GB" sz="1200" dirty="0" smtClean="0">
                <a:solidFill>
                  <a:srgbClr val="F4F4F4"/>
                </a:solidFill>
                <a:latin typeface="Arial" panose="020B0604020202020204" pitchFamily="34" charset="0"/>
                <a:cs typeface="Arial" panose="020B0604020202020204" pitchFamily="34" charset="0"/>
              </a:rPr>
              <a:t>- International </a:t>
            </a:r>
            <a:r>
              <a:rPr lang="en-GB" sz="1200" dirty="0">
                <a:solidFill>
                  <a:srgbClr val="F4F4F4"/>
                </a:solidFill>
                <a:latin typeface="Arial" panose="020B0604020202020204" pitchFamily="34" charset="0"/>
                <a:cs typeface="Arial" panose="020B0604020202020204" pitchFamily="34" charset="0"/>
              </a:rPr>
              <a:t>Business (SBMA7122D</a:t>
            </a:r>
            <a:r>
              <a:rPr lang="en-GB" sz="1200" dirty="0" smtClean="0">
                <a:solidFill>
                  <a:srgbClr val="F4F4F4"/>
                </a:solidFill>
                <a:latin typeface="Arial" panose="020B0604020202020204" pitchFamily="34" charset="0"/>
                <a:cs typeface="Arial" panose="020B0604020202020204" pitchFamily="34" charset="0"/>
              </a:rPr>
              <a:t>) </a:t>
            </a:r>
            <a:endParaRPr lang="en-GB" sz="1200" dirty="0">
              <a:solidFill>
                <a:srgbClr val="F4F4F4"/>
              </a:solidFill>
              <a:latin typeface="Arial" panose="020B0604020202020204" pitchFamily="34" charset="0"/>
              <a:cs typeface="Arial" panose="020B0604020202020204" pitchFamily="34" charset="0"/>
            </a:endParaRPr>
          </a:p>
        </p:txBody>
      </p:sp>
      <p:sp>
        <p:nvSpPr>
          <p:cNvPr id="7" name="TextBox 6"/>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Furniture style preferences in Germany</a:t>
            </a:r>
            <a:endParaRPr lang="en-GB" sz="2000" b="1" dirty="0">
              <a:solidFill>
                <a:srgbClr val="A6B797"/>
              </a:solidFill>
              <a:latin typeface="Arial" panose="020B0604020202020204" pitchFamily="34" charset="0"/>
              <a:cs typeface="Arial" panose="020B0604020202020204" pitchFamily="34" charset="0"/>
            </a:endParaRPr>
          </a:p>
        </p:txBody>
      </p:sp>
      <p:sp>
        <p:nvSpPr>
          <p:cNvPr id="8" name="TextBox 7"/>
          <p:cNvSpPr txBox="1"/>
          <p:nvPr/>
        </p:nvSpPr>
        <p:spPr>
          <a:xfrm>
            <a:off x="577362" y="1324372"/>
            <a:ext cx="10725638" cy="1754326"/>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Shift from traditional German furniture trends (highly functional, formal).</a:t>
            </a:r>
          </a:p>
          <a:p>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lumMod val="50000"/>
                  </a:schemeClr>
                </a:solidFill>
                <a:latin typeface="Arial" panose="020B0604020202020204" pitchFamily="34" charset="0"/>
                <a:cs typeface="Arial" panose="020B0604020202020204" pitchFamily="34" charset="0"/>
              </a:rPr>
              <a:t>C</a:t>
            </a:r>
            <a:r>
              <a:rPr lang="en-GB" dirty="0" smtClean="0">
                <a:solidFill>
                  <a:schemeClr val="bg1">
                    <a:lumMod val="50000"/>
                  </a:schemeClr>
                </a:solidFill>
                <a:latin typeface="Arial" panose="020B0604020202020204" pitchFamily="34" charset="0"/>
                <a:cs typeface="Arial" panose="020B0604020202020204" pitchFamily="34" charset="0"/>
              </a:rPr>
              <a:t>urrent trend prefers more comfort, ‘cosiness’ and curved shapes.</a:t>
            </a:r>
          </a:p>
          <a:p>
            <a:pPr marL="285750" indent="-285750">
              <a:buFont typeface="Arial" panose="020B0604020202020204" pitchFamily="34" charset="0"/>
              <a:buChar char="•"/>
            </a:pPr>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Preference for </a:t>
            </a:r>
            <a:r>
              <a:rPr lang="en-GB" dirty="0">
                <a:solidFill>
                  <a:schemeClr val="bg1">
                    <a:lumMod val="50000"/>
                  </a:schemeClr>
                </a:solidFill>
                <a:latin typeface="Arial" panose="020B0604020202020204" pitchFamily="34" charset="0"/>
                <a:cs typeface="Arial" panose="020B0604020202020204" pitchFamily="34" charset="0"/>
              </a:rPr>
              <a:t>n</a:t>
            </a:r>
            <a:r>
              <a:rPr lang="en-GB" dirty="0" smtClean="0">
                <a:solidFill>
                  <a:schemeClr val="bg1">
                    <a:lumMod val="50000"/>
                  </a:schemeClr>
                </a:solidFill>
                <a:latin typeface="Arial" panose="020B0604020202020204" pitchFamily="34" charset="0"/>
                <a:cs typeface="Arial" panose="020B0604020202020204" pitchFamily="34" charset="0"/>
              </a:rPr>
              <a:t>atural materials (</a:t>
            </a:r>
            <a:r>
              <a:rPr lang="en-GB" dirty="0" err="1" smtClean="0">
                <a:solidFill>
                  <a:schemeClr val="bg1">
                    <a:lumMod val="50000"/>
                  </a:schemeClr>
                </a:solidFill>
                <a:latin typeface="Arial" panose="020B0604020202020204" pitchFamily="34" charset="0"/>
                <a:cs typeface="Arial" panose="020B0604020202020204" pitchFamily="34" charset="0"/>
              </a:rPr>
              <a:t>Dege</a:t>
            </a:r>
            <a:r>
              <a:rPr lang="en-GB" dirty="0" smtClean="0">
                <a:solidFill>
                  <a:schemeClr val="bg1">
                    <a:lumMod val="50000"/>
                  </a:schemeClr>
                </a:solidFill>
                <a:latin typeface="Arial" panose="020B0604020202020204" pitchFamily="34" charset="0"/>
                <a:cs typeface="Arial" panose="020B0604020202020204" pitchFamily="34" charset="0"/>
              </a:rPr>
              <a:t>, 2015).</a:t>
            </a: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78743165"/>
      </p:ext>
    </p:extLst>
  </p:cSld>
  <p:clrMapOvr>
    <a:masterClrMapping/>
  </p:clrMapOvr>
  <mc:AlternateContent xmlns:mc="http://schemas.openxmlformats.org/markup-compatibility/2006">
    <mc:Choice xmlns:p14="http://schemas.microsoft.com/office/powerpoint/2010/main" Requires="p14">
      <p:transition spd="slow" p14:dur="2000" advTm="71089"/>
    </mc:Choice>
    <mc:Fallback>
      <p:transition spd="slow" advTm="710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19" name="TextBox 18"/>
          <p:cNvSpPr txBox="1"/>
          <p:nvPr/>
        </p:nvSpPr>
        <p:spPr>
          <a:xfrm>
            <a:off x="539262" y="1001521"/>
            <a:ext cx="8579337" cy="2308324"/>
          </a:xfrm>
          <a:prstGeom prst="rect">
            <a:avLst/>
          </a:prstGeom>
          <a:noFill/>
        </p:spPr>
        <p:txBody>
          <a:bodyPr wrap="square" rtlCol="0">
            <a:spAutoFit/>
          </a:bodyPr>
          <a:lstStyle/>
          <a:p>
            <a:pPr>
              <a:lnSpc>
                <a:spcPct val="150000"/>
              </a:lnSpc>
            </a:pPr>
            <a:r>
              <a:rPr lang="en-GB" sz="4800" b="1" dirty="0" smtClean="0">
                <a:solidFill>
                  <a:srgbClr val="A6B797"/>
                </a:solidFill>
                <a:latin typeface="Arial" panose="020B0604020202020204" pitchFamily="34" charset="0"/>
                <a:cs typeface="Arial" panose="020B0604020202020204" pitchFamily="34" charset="0"/>
              </a:rPr>
              <a:t>PESTLE analysis:</a:t>
            </a:r>
          </a:p>
          <a:p>
            <a:pPr>
              <a:lnSpc>
                <a:spcPct val="150000"/>
              </a:lnSpc>
            </a:pPr>
            <a:r>
              <a:rPr lang="en-GB" sz="4800" b="1" dirty="0" smtClean="0">
                <a:solidFill>
                  <a:srgbClr val="A6B797"/>
                </a:solidFill>
                <a:latin typeface="Arial" panose="020B0604020202020204" pitchFamily="34" charset="0"/>
                <a:cs typeface="Arial" panose="020B0604020202020204" pitchFamily="34" charset="0"/>
              </a:rPr>
              <a:t>Technological factors</a:t>
            </a:r>
            <a:endParaRPr lang="en-GB" sz="4800" b="1" dirty="0">
              <a:solidFill>
                <a:srgbClr val="A6B797"/>
              </a:solidFill>
              <a:latin typeface="Arial" panose="020B0604020202020204" pitchFamily="34" charset="0"/>
              <a:cs typeface="Arial" panose="020B0604020202020204" pitchFamily="34"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92913725"/>
      </p:ext>
    </p:extLst>
  </p:cSld>
  <p:clrMapOvr>
    <a:masterClrMapping/>
  </p:clrMapOvr>
  <mc:AlternateContent xmlns:mc="http://schemas.openxmlformats.org/markup-compatibility/2006">
    <mc:Choice xmlns:p14="http://schemas.microsoft.com/office/powerpoint/2010/main" Requires="p14">
      <p:transition spd="slow" p14:dur="2000" advTm="5042"/>
    </mc:Choice>
    <mc:Fallback>
      <p:transition spd="slow" advTm="5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7" name="TextBox 6"/>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Technological factors</a:t>
            </a:r>
            <a:endParaRPr lang="en-GB" sz="2000" b="1" dirty="0">
              <a:solidFill>
                <a:srgbClr val="A6B797"/>
              </a:solidFill>
              <a:latin typeface="Arial" panose="020B0604020202020204" pitchFamily="34" charset="0"/>
              <a:cs typeface="Arial" panose="020B0604020202020204" pitchFamily="34" charset="0"/>
            </a:endParaRPr>
          </a:p>
        </p:txBody>
      </p:sp>
      <p:sp>
        <p:nvSpPr>
          <p:cNvPr id="8" name="TextBox 7"/>
          <p:cNvSpPr txBox="1"/>
          <p:nvPr/>
        </p:nvSpPr>
        <p:spPr>
          <a:xfrm>
            <a:off x="577362" y="1324372"/>
            <a:ext cx="10725638" cy="1754326"/>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The </a:t>
            </a:r>
            <a:r>
              <a:rPr lang="en-GB" dirty="0" smtClean="0">
                <a:solidFill>
                  <a:schemeClr val="bg1">
                    <a:lumMod val="50000"/>
                  </a:schemeClr>
                </a:solidFill>
                <a:latin typeface="Arial" panose="020B0604020202020204" pitchFamily="34" charset="0"/>
                <a:cs typeface="Arial" panose="020B0604020202020204" pitchFamily="34" charset="0"/>
              </a:rPr>
              <a:t>steam-bending </a:t>
            </a:r>
            <a:r>
              <a:rPr lang="en-GB" dirty="0" smtClean="0">
                <a:solidFill>
                  <a:schemeClr val="bg1">
                    <a:lumMod val="50000"/>
                  </a:schemeClr>
                </a:solidFill>
                <a:latin typeface="Arial" panose="020B0604020202020204" pitchFamily="34" charset="0"/>
                <a:cs typeface="Arial" panose="020B0604020202020204" pitchFamily="34" charset="0"/>
              </a:rPr>
              <a:t>technique </a:t>
            </a:r>
            <a:r>
              <a:rPr lang="en-GB" dirty="0" smtClean="0">
                <a:solidFill>
                  <a:schemeClr val="bg1">
                    <a:lumMod val="50000"/>
                  </a:schemeClr>
                </a:solidFill>
                <a:latin typeface="Arial" panose="020B0604020202020204" pitchFamily="34" charset="0"/>
                <a:cs typeface="Arial" panose="020B0604020202020204" pitchFamily="34" charset="0"/>
              </a:rPr>
              <a:t>is energy </a:t>
            </a:r>
            <a:r>
              <a:rPr lang="en-GB" dirty="0" smtClean="0">
                <a:solidFill>
                  <a:schemeClr val="bg1">
                    <a:lumMod val="50000"/>
                  </a:schemeClr>
                </a:solidFill>
                <a:latin typeface="Arial" panose="020B0604020202020204" pitchFamily="34" charset="0"/>
                <a:cs typeface="Arial" panose="020B0604020202020204" pitchFamily="34" charset="0"/>
              </a:rPr>
              <a:t>efficient (</a:t>
            </a:r>
            <a:r>
              <a:rPr lang="en-GB" dirty="0" err="1" smtClean="0">
                <a:solidFill>
                  <a:schemeClr val="bg1">
                    <a:lumMod val="50000"/>
                  </a:schemeClr>
                </a:solidFill>
                <a:latin typeface="Arial" panose="020B0604020202020204" pitchFamily="34" charset="0"/>
                <a:cs typeface="Arial" panose="020B0604020202020204" pitchFamily="34" charset="0"/>
              </a:rPr>
              <a:t>Treggiden</a:t>
            </a:r>
            <a:r>
              <a:rPr lang="en-GB" dirty="0" smtClean="0">
                <a:solidFill>
                  <a:schemeClr val="bg1">
                    <a:lumMod val="50000"/>
                  </a:schemeClr>
                </a:solidFill>
                <a:latin typeface="Arial" panose="020B0604020202020204" pitchFamily="34" charset="0"/>
                <a:cs typeface="Arial" panose="020B0604020202020204" pitchFamily="34" charset="0"/>
              </a:rPr>
              <a:t>, 2017).</a:t>
            </a: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Fast and reliable access to the internet is important </a:t>
            </a:r>
            <a:r>
              <a:rPr lang="en-GB" dirty="0" smtClean="0">
                <a:solidFill>
                  <a:schemeClr val="bg1">
                    <a:lumMod val="50000"/>
                  </a:schemeClr>
                </a:solidFill>
                <a:latin typeface="Arial" panose="020B0604020202020204" pitchFamily="34" charset="0"/>
                <a:cs typeface="Arial" panose="020B0604020202020204" pitchFamily="34" charset="0"/>
              </a:rPr>
              <a:t>for internet </a:t>
            </a:r>
            <a:r>
              <a:rPr lang="en-GB" dirty="0" smtClean="0">
                <a:solidFill>
                  <a:schemeClr val="bg1">
                    <a:lumMod val="50000"/>
                  </a:schemeClr>
                </a:solidFill>
                <a:latin typeface="Arial" panose="020B0604020202020204" pitchFamily="34" charset="0"/>
                <a:cs typeface="Arial" panose="020B0604020202020204" pitchFamily="34" charset="0"/>
              </a:rPr>
              <a:t>orders </a:t>
            </a:r>
            <a:r>
              <a:rPr lang="en-GB" dirty="0" smtClean="0">
                <a:solidFill>
                  <a:schemeClr val="bg1">
                    <a:lumMod val="50000"/>
                  </a:schemeClr>
                </a:solidFill>
                <a:latin typeface="Arial" panose="020B0604020202020204" pitchFamily="34" charset="0"/>
                <a:cs typeface="Arial" panose="020B0604020202020204" pitchFamily="34" charset="0"/>
              </a:rPr>
              <a:t>(</a:t>
            </a:r>
            <a:r>
              <a:rPr lang="en-GB" dirty="0" smtClean="0">
                <a:solidFill>
                  <a:schemeClr val="bg1">
                    <a:lumMod val="50000"/>
                  </a:schemeClr>
                </a:solidFill>
                <a:latin typeface="Arial" panose="020B0604020202020204" pitchFamily="34" charset="0"/>
                <a:cs typeface="Arial" panose="020B0604020202020204" pitchFamily="34" charset="0"/>
              </a:rPr>
              <a:t>Abrahams, 2010).</a:t>
            </a: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As the company </a:t>
            </a:r>
            <a:r>
              <a:rPr lang="en-GB" dirty="0" smtClean="0">
                <a:solidFill>
                  <a:schemeClr val="bg1">
                    <a:lumMod val="50000"/>
                  </a:schemeClr>
                </a:solidFill>
                <a:latin typeface="Arial" panose="020B0604020202020204" pitchFamily="34" charset="0"/>
                <a:cs typeface="Arial" panose="020B0604020202020204" pitchFamily="34" charset="0"/>
              </a:rPr>
              <a:t>expands, </a:t>
            </a:r>
            <a:r>
              <a:rPr lang="en-GB" dirty="0" smtClean="0">
                <a:solidFill>
                  <a:schemeClr val="bg1">
                    <a:lumMod val="50000"/>
                  </a:schemeClr>
                </a:solidFill>
                <a:latin typeface="Arial" panose="020B0604020202020204" pitchFamily="34" charset="0"/>
                <a:cs typeface="Arial" panose="020B0604020202020204" pitchFamily="34" charset="0"/>
              </a:rPr>
              <a:t>it will need to review </a:t>
            </a:r>
            <a:r>
              <a:rPr lang="en-GB" dirty="0" smtClean="0">
                <a:solidFill>
                  <a:schemeClr val="bg1">
                    <a:lumMod val="50000"/>
                  </a:schemeClr>
                </a:solidFill>
                <a:latin typeface="Arial" panose="020B0604020202020204" pitchFamily="34" charset="0"/>
                <a:cs typeface="Arial" panose="020B0604020202020204" pitchFamily="34" charset="0"/>
              </a:rPr>
              <a:t>whether current production methods </a:t>
            </a:r>
            <a:r>
              <a:rPr lang="en-GB" dirty="0" smtClean="0">
                <a:solidFill>
                  <a:schemeClr val="bg1">
                    <a:lumMod val="50000"/>
                  </a:schemeClr>
                </a:solidFill>
                <a:latin typeface="Arial" panose="020B0604020202020204" pitchFamily="34" charset="0"/>
                <a:cs typeface="Arial" panose="020B0604020202020204" pitchFamily="34" charset="0"/>
              </a:rPr>
              <a:t>will be suitable for large-scale </a:t>
            </a:r>
            <a:r>
              <a:rPr lang="en-GB" dirty="0" smtClean="0">
                <a:solidFill>
                  <a:schemeClr val="bg1">
                    <a:lumMod val="50000"/>
                  </a:schemeClr>
                </a:solidFill>
                <a:latin typeface="Arial" panose="020B0604020202020204" pitchFamily="34" charset="0"/>
                <a:cs typeface="Arial" panose="020B0604020202020204" pitchFamily="34" charset="0"/>
              </a:rPr>
              <a:t>manufacture.</a:t>
            </a:r>
            <a:endParaRPr lang="en-GB" dirty="0">
              <a:solidFill>
                <a:schemeClr val="bg1">
                  <a:lumMod val="50000"/>
                </a:schemeClr>
              </a:solidFill>
              <a:latin typeface="Arial" panose="020B0604020202020204" pitchFamily="34" charset="0"/>
              <a:cs typeface="Arial" panose="020B0604020202020204" pitchFamily="34"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49447154"/>
      </p:ext>
    </p:extLst>
  </p:cSld>
  <p:clrMapOvr>
    <a:masterClrMapping/>
  </p:clrMapOvr>
  <mc:AlternateContent xmlns:mc="http://schemas.openxmlformats.org/markup-compatibility/2006">
    <mc:Choice xmlns:p14="http://schemas.microsoft.com/office/powerpoint/2010/main" Requires="p14">
      <p:transition spd="slow" p14:dur="2000" advTm="74584"/>
    </mc:Choice>
    <mc:Fallback>
      <p:transition spd="slow" advTm="745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19" name="TextBox 18"/>
          <p:cNvSpPr txBox="1"/>
          <p:nvPr/>
        </p:nvSpPr>
        <p:spPr>
          <a:xfrm>
            <a:off x="539262" y="1001521"/>
            <a:ext cx="8579337" cy="2308324"/>
          </a:xfrm>
          <a:prstGeom prst="rect">
            <a:avLst/>
          </a:prstGeom>
          <a:noFill/>
        </p:spPr>
        <p:txBody>
          <a:bodyPr wrap="square" rtlCol="0">
            <a:spAutoFit/>
          </a:bodyPr>
          <a:lstStyle/>
          <a:p>
            <a:pPr>
              <a:lnSpc>
                <a:spcPct val="150000"/>
              </a:lnSpc>
            </a:pPr>
            <a:r>
              <a:rPr lang="en-GB" sz="4800" b="1" dirty="0" smtClean="0">
                <a:solidFill>
                  <a:srgbClr val="A6B797"/>
                </a:solidFill>
                <a:latin typeface="Arial" panose="020B0604020202020204" pitchFamily="34" charset="0"/>
                <a:cs typeface="Arial" panose="020B0604020202020204" pitchFamily="34" charset="0"/>
              </a:rPr>
              <a:t>PESTLE analysis:</a:t>
            </a:r>
          </a:p>
          <a:p>
            <a:pPr>
              <a:lnSpc>
                <a:spcPct val="150000"/>
              </a:lnSpc>
            </a:pPr>
            <a:r>
              <a:rPr lang="en-GB" sz="4800" b="1" dirty="0" smtClean="0">
                <a:solidFill>
                  <a:srgbClr val="A6B797"/>
                </a:solidFill>
                <a:latin typeface="Arial" panose="020B0604020202020204" pitchFamily="34" charset="0"/>
                <a:cs typeface="Arial" panose="020B0604020202020204" pitchFamily="34" charset="0"/>
              </a:rPr>
              <a:t>Legal factors</a:t>
            </a:r>
            <a:endParaRPr lang="en-GB" sz="4800" b="1" dirty="0">
              <a:solidFill>
                <a:srgbClr val="A6B797"/>
              </a:solidFill>
              <a:latin typeface="Arial" panose="020B0604020202020204" pitchFamily="34" charset="0"/>
              <a:cs typeface="Arial" panose="020B0604020202020204" pitchFamily="34"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47446819"/>
      </p:ext>
    </p:extLst>
  </p:cSld>
  <p:clrMapOvr>
    <a:masterClrMapping/>
  </p:clrMapOvr>
  <mc:AlternateContent xmlns:mc="http://schemas.openxmlformats.org/markup-compatibility/2006">
    <mc:Choice xmlns:p14="http://schemas.microsoft.com/office/powerpoint/2010/main" Requires="p14">
      <p:transition spd="slow" p14:dur="2000" advTm="4052"/>
    </mc:Choice>
    <mc:Fallback>
      <p:transition spd="slow" advTm="40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7" name="TextBox 6"/>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Legal factors</a:t>
            </a:r>
            <a:endParaRPr lang="en-GB" sz="2000" b="1" dirty="0">
              <a:solidFill>
                <a:srgbClr val="A6B797"/>
              </a:solidFill>
              <a:latin typeface="Arial" panose="020B0604020202020204" pitchFamily="34" charset="0"/>
              <a:cs typeface="Arial" panose="020B0604020202020204" pitchFamily="34" charset="0"/>
            </a:endParaRPr>
          </a:p>
        </p:txBody>
      </p:sp>
      <p:sp>
        <p:nvSpPr>
          <p:cNvPr id="8" name="TextBox 7"/>
          <p:cNvSpPr txBox="1"/>
          <p:nvPr/>
        </p:nvSpPr>
        <p:spPr>
          <a:xfrm>
            <a:off x="577362" y="1324372"/>
            <a:ext cx="10725638" cy="1477328"/>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EU regulation underpins trade law in Germany. As the UK has been member of the </a:t>
            </a:r>
            <a:r>
              <a:rPr lang="en-GB" dirty="0" smtClean="0">
                <a:solidFill>
                  <a:schemeClr val="bg1">
                    <a:lumMod val="50000"/>
                  </a:schemeClr>
                </a:solidFill>
                <a:latin typeface="Arial" panose="020B0604020202020204" pitchFamily="34" charset="0"/>
                <a:cs typeface="Arial" panose="020B0604020202020204" pitchFamily="34" charset="0"/>
              </a:rPr>
              <a:t>EU, the requirements and standards are likely to be the same (</a:t>
            </a:r>
            <a:r>
              <a:rPr lang="en-GB" dirty="0" smtClean="0">
                <a:solidFill>
                  <a:schemeClr val="bg1">
                    <a:lumMod val="50000"/>
                  </a:schemeClr>
                </a:solidFill>
                <a:latin typeface="Arial" panose="020B0604020202020204" pitchFamily="34" charset="0"/>
                <a:cs typeface="Arial" panose="020B0604020202020204" pitchFamily="34" charset="0"/>
              </a:rPr>
              <a:t>Department </a:t>
            </a:r>
            <a:r>
              <a:rPr lang="en-GB" dirty="0">
                <a:solidFill>
                  <a:schemeClr val="bg1">
                    <a:lumMod val="50000"/>
                  </a:schemeClr>
                </a:solidFill>
                <a:latin typeface="Arial" panose="020B0604020202020204" pitchFamily="34" charset="0"/>
                <a:cs typeface="Arial" panose="020B0604020202020204" pitchFamily="34" charset="0"/>
              </a:rPr>
              <a:t>for International Trade, 2016</a:t>
            </a:r>
            <a:r>
              <a:rPr lang="en-GB" dirty="0" smtClean="0">
                <a:solidFill>
                  <a:schemeClr val="bg1">
                    <a:lumMod val="50000"/>
                  </a:schemeClr>
                </a:solidFill>
                <a:latin typeface="Arial" panose="020B0604020202020204" pitchFamily="34" charset="0"/>
                <a:cs typeface="Arial" panose="020B0604020202020204" pitchFamily="34" charset="0"/>
              </a:rPr>
              <a:t>).</a:t>
            </a:r>
          </a:p>
          <a:p>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lumMod val="50000"/>
                  </a:schemeClr>
                </a:solidFill>
                <a:latin typeface="Arial" panose="020B0604020202020204" pitchFamily="34" charset="0"/>
                <a:cs typeface="Arial" panose="020B0604020202020204" pitchFamily="34" charset="0"/>
              </a:rPr>
              <a:t>T</a:t>
            </a:r>
            <a:r>
              <a:rPr lang="en-GB" dirty="0" smtClean="0">
                <a:solidFill>
                  <a:schemeClr val="bg1">
                    <a:lumMod val="50000"/>
                  </a:schemeClr>
                </a:solidFill>
                <a:latin typeface="Arial" panose="020B0604020202020204" pitchFamily="34" charset="0"/>
                <a:cs typeface="Arial" panose="020B0604020202020204" pitchFamily="34" charset="0"/>
              </a:rPr>
              <a:t>here </a:t>
            </a:r>
            <a:r>
              <a:rPr lang="en-GB" dirty="0" smtClean="0">
                <a:solidFill>
                  <a:schemeClr val="bg1">
                    <a:lumMod val="50000"/>
                  </a:schemeClr>
                </a:solidFill>
                <a:latin typeface="Arial" panose="020B0604020202020204" pitchFamily="34" charset="0"/>
                <a:cs typeface="Arial" panose="020B0604020202020204" pitchFamily="34" charset="0"/>
              </a:rPr>
              <a:t>is </a:t>
            </a:r>
            <a:r>
              <a:rPr lang="en-GB" dirty="0" smtClean="0">
                <a:solidFill>
                  <a:schemeClr val="bg1">
                    <a:lumMod val="50000"/>
                  </a:schemeClr>
                </a:solidFill>
                <a:latin typeface="Arial" panose="020B0604020202020204" pitchFamily="34" charset="0"/>
                <a:cs typeface="Arial" panose="020B0604020202020204" pitchFamily="34" charset="0"/>
              </a:rPr>
              <a:t>uncertainty </a:t>
            </a:r>
            <a:r>
              <a:rPr lang="en-GB" dirty="0" smtClean="0">
                <a:solidFill>
                  <a:schemeClr val="bg1">
                    <a:lumMod val="50000"/>
                  </a:schemeClr>
                </a:solidFill>
                <a:latin typeface="Arial" panose="020B0604020202020204" pitchFamily="34" charset="0"/>
                <a:cs typeface="Arial" panose="020B0604020202020204" pitchFamily="34" charset="0"/>
              </a:rPr>
              <a:t>regarding ongoing </a:t>
            </a:r>
            <a:r>
              <a:rPr lang="en-GB" dirty="0" smtClean="0">
                <a:solidFill>
                  <a:schemeClr val="bg1">
                    <a:lumMod val="50000"/>
                  </a:schemeClr>
                </a:solidFill>
                <a:latin typeface="Arial" panose="020B0604020202020204" pitchFamily="34" charset="0"/>
                <a:cs typeface="Arial" panose="020B0604020202020204" pitchFamily="34" charset="0"/>
              </a:rPr>
              <a:t>intellectual property protection </a:t>
            </a:r>
            <a:r>
              <a:rPr lang="en-GB" dirty="0" smtClean="0">
                <a:solidFill>
                  <a:schemeClr val="bg1">
                    <a:lumMod val="50000"/>
                  </a:schemeClr>
                </a:solidFill>
                <a:latin typeface="Arial" panose="020B0604020202020204" pitchFamily="34" charset="0"/>
                <a:cs typeface="Arial" panose="020B0604020202020204" pitchFamily="34" charset="0"/>
              </a:rPr>
              <a:t>rights for UK companies working within EU countries following Brexit (Intellectual Property Office, 2018).</a:t>
            </a:r>
            <a:endParaRPr lang="en-GB" dirty="0">
              <a:solidFill>
                <a:schemeClr val="bg1">
                  <a:lumMod val="50000"/>
                </a:schemeClr>
              </a:solidFill>
              <a:latin typeface="Arial" panose="020B0604020202020204" pitchFamily="34" charset="0"/>
              <a:cs typeface="Arial" panose="020B0604020202020204" pitchFamily="34"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50932843"/>
      </p:ext>
    </p:extLst>
  </p:cSld>
  <p:clrMapOvr>
    <a:masterClrMapping/>
  </p:clrMapOvr>
  <mc:AlternateContent xmlns:mc="http://schemas.openxmlformats.org/markup-compatibility/2006">
    <mc:Choice xmlns:p14="http://schemas.microsoft.com/office/powerpoint/2010/main" Requires="p14">
      <p:transition spd="slow" p14:dur="2000" advTm="81111"/>
    </mc:Choice>
    <mc:Fallback>
      <p:transition spd="slow" advTm="811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19" name="TextBox 18"/>
          <p:cNvSpPr txBox="1"/>
          <p:nvPr/>
        </p:nvSpPr>
        <p:spPr>
          <a:xfrm>
            <a:off x="539262" y="1001521"/>
            <a:ext cx="8579337" cy="2308324"/>
          </a:xfrm>
          <a:prstGeom prst="rect">
            <a:avLst/>
          </a:prstGeom>
          <a:noFill/>
        </p:spPr>
        <p:txBody>
          <a:bodyPr wrap="square" rtlCol="0">
            <a:spAutoFit/>
          </a:bodyPr>
          <a:lstStyle/>
          <a:p>
            <a:pPr>
              <a:lnSpc>
                <a:spcPct val="150000"/>
              </a:lnSpc>
            </a:pPr>
            <a:r>
              <a:rPr lang="en-GB" sz="4800" b="1" dirty="0" smtClean="0">
                <a:solidFill>
                  <a:srgbClr val="A6B797"/>
                </a:solidFill>
                <a:latin typeface="Arial" panose="020B0604020202020204" pitchFamily="34" charset="0"/>
                <a:cs typeface="Arial" panose="020B0604020202020204" pitchFamily="34" charset="0"/>
              </a:rPr>
              <a:t>PESTLE analysis:</a:t>
            </a:r>
          </a:p>
          <a:p>
            <a:pPr>
              <a:lnSpc>
                <a:spcPct val="150000"/>
              </a:lnSpc>
            </a:pPr>
            <a:r>
              <a:rPr lang="en-GB" sz="4800" b="1" dirty="0" smtClean="0">
                <a:solidFill>
                  <a:srgbClr val="A6B797"/>
                </a:solidFill>
                <a:latin typeface="Arial" panose="020B0604020202020204" pitchFamily="34" charset="0"/>
                <a:cs typeface="Arial" panose="020B0604020202020204" pitchFamily="34" charset="0"/>
              </a:rPr>
              <a:t>Ecological factors</a:t>
            </a:r>
            <a:endParaRPr lang="en-GB" sz="4800" b="1" dirty="0">
              <a:solidFill>
                <a:srgbClr val="A6B797"/>
              </a:solidFill>
              <a:latin typeface="Arial" panose="020B0604020202020204" pitchFamily="34" charset="0"/>
              <a:cs typeface="Arial" panose="020B0604020202020204" pitchFamily="34"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08152699"/>
      </p:ext>
    </p:extLst>
  </p:cSld>
  <p:clrMapOvr>
    <a:masterClrMapping/>
  </p:clrMapOvr>
  <mc:AlternateContent xmlns:mc="http://schemas.openxmlformats.org/markup-compatibility/2006">
    <mc:Choice xmlns:p14="http://schemas.microsoft.com/office/powerpoint/2010/main" Requires="p14">
      <p:transition spd="slow" p14:dur="2000" advTm="6049"/>
    </mc:Choice>
    <mc:Fallback>
      <p:transition spd="slow" advTm="6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7" name="TextBox 6"/>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Ecological factors</a:t>
            </a:r>
            <a:endParaRPr lang="en-GB" sz="2000" b="1" dirty="0">
              <a:solidFill>
                <a:srgbClr val="A6B797"/>
              </a:solidFill>
              <a:latin typeface="Arial" panose="020B0604020202020204" pitchFamily="34" charset="0"/>
              <a:cs typeface="Arial" panose="020B0604020202020204" pitchFamily="34" charset="0"/>
            </a:endParaRPr>
          </a:p>
        </p:txBody>
      </p:sp>
      <p:sp>
        <p:nvSpPr>
          <p:cNvPr id="8" name="TextBox 7"/>
          <p:cNvSpPr txBox="1"/>
          <p:nvPr/>
        </p:nvSpPr>
        <p:spPr>
          <a:xfrm>
            <a:off x="577362" y="1324372"/>
            <a:ext cx="10725638" cy="3139321"/>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There is increasing demand for sustainable </a:t>
            </a:r>
            <a:r>
              <a:rPr lang="en-GB" dirty="0" smtClean="0">
                <a:solidFill>
                  <a:schemeClr val="bg1">
                    <a:lumMod val="50000"/>
                  </a:schemeClr>
                </a:solidFill>
                <a:latin typeface="Arial" panose="020B0604020202020204" pitchFamily="34" charset="0"/>
                <a:cs typeface="Arial" panose="020B0604020202020204" pitchFamily="34" charset="0"/>
              </a:rPr>
              <a:t>products</a:t>
            </a:r>
            <a:r>
              <a:rPr lang="en-GB" dirty="0">
                <a:solidFill>
                  <a:schemeClr val="bg1">
                    <a:lumMod val="50000"/>
                  </a:schemeClr>
                </a:solidFill>
                <a:latin typeface="Arial" panose="020B0604020202020204" pitchFamily="34" charset="0"/>
                <a:cs typeface="Arial" panose="020B0604020202020204" pitchFamily="34" charset="0"/>
              </a:rPr>
              <a:t> </a:t>
            </a:r>
            <a:r>
              <a:rPr lang="en-GB" dirty="0" smtClean="0">
                <a:solidFill>
                  <a:schemeClr val="bg1">
                    <a:lumMod val="50000"/>
                  </a:schemeClr>
                </a:solidFill>
                <a:latin typeface="Arial" panose="020B0604020202020204" pitchFamily="34" charset="0"/>
                <a:cs typeface="Arial" panose="020B0604020202020204" pitchFamily="34" charset="0"/>
              </a:rPr>
              <a:t>(Hancock</a:t>
            </a:r>
            <a:r>
              <a:rPr lang="en-GB" dirty="0" smtClean="0">
                <a:solidFill>
                  <a:schemeClr val="bg1">
                    <a:lumMod val="50000"/>
                  </a:schemeClr>
                </a:solidFill>
                <a:latin typeface="Arial" panose="020B0604020202020204" pitchFamily="34" charset="0"/>
                <a:cs typeface="Arial" panose="020B0604020202020204" pitchFamily="34" charset="0"/>
              </a:rPr>
              <a:t>, 2017).</a:t>
            </a:r>
          </a:p>
          <a:p>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lumMod val="50000"/>
                  </a:schemeClr>
                </a:solidFill>
                <a:latin typeface="Arial" panose="020B0604020202020204" pitchFamily="34" charset="0"/>
                <a:cs typeface="Arial" panose="020B0604020202020204" pitchFamily="34" charset="0"/>
              </a:rPr>
              <a:t>Steam-bending is a low-energy technology </a:t>
            </a:r>
            <a:r>
              <a:rPr lang="en-GB" dirty="0" smtClean="0">
                <a:solidFill>
                  <a:schemeClr val="bg1">
                    <a:lumMod val="50000"/>
                  </a:schemeClr>
                </a:solidFill>
                <a:latin typeface="Arial" panose="020B0604020202020204" pitchFamily="34" charset="0"/>
                <a:cs typeface="Arial" panose="020B0604020202020204" pitchFamily="34" charset="0"/>
              </a:rPr>
              <a:t>(</a:t>
            </a:r>
            <a:r>
              <a:rPr lang="en-GB" dirty="0" smtClean="0">
                <a:solidFill>
                  <a:schemeClr val="bg1">
                    <a:lumMod val="50000"/>
                  </a:schemeClr>
                </a:solidFill>
                <a:latin typeface="Arial" panose="020B0604020202020204" pitchFamily="34" charset="0"/>
                <a:cs typeface="Arial" panose="020B0604020202020204" pitchFamily="34" charset="0"/>
              </a:rPr>
              <a:t>Burroughs </a:t>
            </a:r>
            <a:r>
              <a:rPr lang="en-GB" dirty="0">
                <a:solidFill>
                  <a:schemeClr val="bg1">
                    <a:lumMod val="50000"/>
                  </a:schemeClr>
                </a:solidFill>
                <a:latin typeface="Arial" panose="020B0604020202020204" pitchFamily="34" charset="0"/>
                <a:cs typeface="Arial" panose="020B0604020202020204" pitchFamily="34" charset="0"/>
              </a:rPr>
              <a:t>&amp; Law, 2014</a:t>
            </a:r>
            <a:r>
              <a:rPr lang="en-GB" dirty="0" smtClean="0">
                <a:solidFill>
                  <a:schemeClr val="bg1">
                    <a:lumMod val="50000"/>
                  </a:schemeClr>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lumMod val="50000"/>
                  </a:schemeClr>
                </a:solidFill>
                <a:latin typeface="Arial" panose="020B0604020202020204" pitchFamily="34" charset="0"/>
                <a:cs typeface="Arial" panose="020B0604020202020204" pitchFamily="34" charset="0"/>
              </a:rPr>
              <a:t>Products are designed for </a:t>
            </a:r>
            <a:r>
              <a:rPr lang="en-GB" dirty="0" smtClean="0">
                <a:solidFill>
                  <a:schemeClr val="bg1">
                    <a:lumMod val="50000"/>
                  </a:schemeClr>
                </a:solidFill>
                <a:latin typeface="Arial" panose="020B0604020202020204" pitchFamily="34" charset="0"/>
                <a:cs typeface="Arial" panose="020B0604020202020204" pitchFamily="34" charset="0"/>
              </a:rPr>
              <a:t>durability and sustainability (</a:t>
            </a:r>
            <a:r>
              <a:rPr lang="en-GB" dirty="0">
                <a:solidFill>
                  <a:schemeClr val="bg1">
                    <a:lumMod val="50000"/>
                  </a:schemeClr>
                </a:solidFill>
                <a:latin typeface="Arial" panose="020B0604020202020204" pitchFamily="34" charset="0"/>
                <a:cs typeface="Arial" panose="020B0604020202020204" pitchFamily="34" charset="0"/>
              </a:rPr>
              <a:t>Murdock, 2016</a:t>
            </a:r>
            <a:r>
              <a:rPr lang="en-GB" dirty="0" smtClean="0">
                <a:solidFill>
                  <a:schemeClr val="bg1">
                    <a:lumMod val="50000"/>
                  </a:schemeClr>
                </a:solidFill>
                <a:latin typeface="Arial" panose="020B0604020202020204" pitchFamily="34" charset="0"/>
                <a:cs typeface="Arial" panose="020B0604020202020204" pitchFamily="34" charset="0"/>
              </a:rPr>
              <a:t>).</a:t>
            </a:r>
            <a:endParaRPr lang="en-GB" dirty="0">
              <a:solidFill>
                <a:schemeClr val="bg1">
                  <a:lumMod val="50000"/>
                </a:schemeClr>
              </a:solidFill>
              <a:latin typeface="Arial" panose="020B0604020202020204" pitchFamily="34" charset="0"/>
              <a:cs typeface="Arial" panose="020B0604020202020204" pitchFamily="34" charset="0"/>
            </a:endParaRPr>
          </a:p>
          <a:p>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Wood is </a:t>
            </a:r>
            <a:r>
              <a:rPr lang="en-GB" dirty="0">
                <a:solidFill>
                  <a:schemeClr val="bg1">
                    <a:lumMod val="50000"/>
                  </a:schemeClr>
                </a:solidFill>
                <a:latin typeface="Arial" panose="020B0604020202020204" pitchFamily="34" charset="0"/>
                <a:cs typeface="Arial" panose="020B0604020202020204" pitchFamily="34" charset="0"/>
              </a:rPr>
              <a:t>sourced from sustainably managed sources. </a:t>
            </a:r>
            <a:r>
              <a:rPr lang="en-GB" dirty="0" smtClean="0">
                <a:solidFill>
                  <a:schemeClr val="bg1">
                    <a:lumMod val="50000"/>
                  </a:schemeClr>
                </a:solidFill>
                <a:latin typeface="Arial" panose="020B0604020202020204" pitchFamily="34" charset="0"/>
                <a:cs typeface="Arial" panose="020B0604020202020204" pitchFamily="34" charset="0"/>
              </a:rPr>
              <a:t>Cornish woodlands currently </a:t>
            </a:r>
            <a:r>
              <a:rPr lang="en-GB" dirty="0" smtClean="0">
                <a:solidFill>
                  <a:schemeClr val="bg1">
                    <a:lumMod val="50000"/>
                  </a:schemeClr>
                </a:solidFill>
                <a:latin typeface="Arial" panose="020B0604020202020204" pitchFamily="34" charset="0"/>
                <a:cs typeface="Arial" panose="020B0604020202020204" pitchFamily="34" charset="0"/>
              </a:rPr>
              <a:t>provide 60% of supply </a:t>
            </a:r>
            <a:r>
              <a:rPr lang="en-GB" dirty="0" smtClean="0">
                <a:solidFill>
                  <a:schemeClr val="bg1">
                    <a:lumMod val="50000"/>
                  </a:schemeClr>
                </a:solidFill>
                <a:latin typeface="Arial" panose="020B0604020202020204" pitchFamily="34" charset="0"/>
                <a:cs typeface="Arial" panose="020B0604020202020204" pitchFamily="34" charset="0"/>
              </a:rPr>
              <a:t>but </a:t>
            </a:r>
            <a:r>
              <a:rPr lang="en-GB" dirty="0" smtClean="0">
                <a:solidFill>
                  <a:schemeClr val="bg1">
                    <a:lumMod val="50000"/>
                  </a:schemeClr>
                </a:solidFill>
                <a:latin typeface="Arial" panose="020B0604020202020204" pitchFamily="34" charset="0"/>
                <a:cs typeface="Arial" panose="020B0604020202020204" pitchFamily="34" charset="0"/>
              </a:rPr>
              <a:t>European </a:t>
            </a:r>
            <a:r>
              <a:rPr lang="en-GB" dirty="0">
                <a:solidFill>
                  <a:schemeClr val="bg1">
                    <a:lumMod val="50000"/>
                  </a:schemeClr>
                </a:solidFill>
                <a:latin typeface="Arial" panose="020B0604020202020204" pitchFamily="34" charset="0"/>
                <a:cs typeface="Arial" panose="020B0604020202020204" pitchFamily="34" charset="0"/>
              </a:rPr>
              <a:t>imports </a:t>
            </a:r>
            <a:r>
              <a:rPr lang="en-GB" dirty="0" smtClean="0">
                <a:solidFill>
                  <a:schemeClr val="bg1">
                    <a:lumMod val="50000"/>
                  </a:schemeClr>
                </a:solidFill>
                <a:latin typeface="Arial" panose="020B0604020202020204" pitchFamily="34" charset="0"/>
                <a:cs typeface="Arial" panose="020B0604020202020204" pitchFamily="34" charset="0"/>
              </a:rPr>
              <a:t>will be used </a:t>
            </a:r>
            <a:r>
              <a:rPr lang="en-GB" dirty="0">
                <a:solidFill>
                  <a:schemeClr val="bg1">
                    <a:lumMod val="50000"/>
                  </a:schemeClr>
                </a:solidFill>
                <a:latin typeface="Arial" panose="020B0604020202020204" pitchFamily="34" charset="0"/>
                <a:cs typeface="Arial" panose="020B0604020202020204" pitchFamily="34" charset="0"/>
              </a:rPr>
              <a:t>in future due to superior quality (Foyle, 2017</a:t>
            </a:r>
            <a:r>
              <a:rPr lang="en-GB" dirty="0" smtClean="0">
                <a:solidFill>
                  <a:schemeClr val="bg1">
                    <a:lumMod val="50000"/>
                  </a:schemeClr>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As production scales up, it may be more difficult to maintain the environmentally friendly production methods.</a:t>
            </a:r>
            <a:endParaRPr lang="en-GB" dirty="0">
              <a:solidFill>
                <a:schemeClr val="bg1">
                  <a:lumMod val="50000"/>
                </a:schemeClr>
              </a:solidFill>
              <a:latin typeface="Arial" panose="020B0604020202020204" pitchFamily="34" charset="0"/>
              <a:cs typeface="Arial" panose="020B0604020202020204" pitchFamily="34"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31733190"/>
      </p:ext>
    </p:extLst>
  </p:cSld>
  <p:clrMapOvr>
    <a:masterClrMapping/>
  </p:clrMapOvr>
  <mc:AlternateContent xmlns:mc="http://schemas.openxmlformats.org/markup-compatibility/2006">
    <mc:Choice xmlns:p14="http://schemas.microsoft.com/office/powerpoint/2010/main" Requires="p14">
      <p:transition spd="slow" p14:dur="2000" advTm="141067"/>
    </mc:Choice>
    <mc:Fallback>
      <p:transition spd="slow" advTm="1410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19" name="TextBox 18"/>
          <p:cNvSpPr txBox="1"/>
          <p:nvPr/>
        </p:nvSpPr>
        <p:spPr>
          <a:xfrm>
            <a:off x="539262" y="1001521"/>
            <a:ext cx="8579337" cy="2308324"/>
          </a:xfrm>
          <a:prstGeom prst="rect">
            <a:avLst/>
          </a:prstGeom>
          <a:noFill/>
        </p:spPr>
        <p:txBody>
          <a:bodyPr wrap="square" rtlCol="0">
            <a:spAutoFit/>
          </a:bodyPr>
          <a:lstStyle/>
          <a:p>
            <a:pPr>
              <a:lnSpc>
                <a:spcPct val="150000"/>
              </a:lnSpc>
            </a:pPr>
            <a:r>
              <a:rPr lang="en-GB" sz="4800" b="1" dirty="0" smtClean="0">
                <a:solidFill>
                  <a:srgbClr val="A6B797"/>
                </a:solidFill>
                <a:latin typeface="Arial" panose="020B0604020202020204" pitchFamily="34" charset="0"/>
                <a:cs typeface="Arial" panose="020B0604020202020204" pitchFamily="34" charset="0"/>
              </a:rPr>
              <a:t>SWOT analysis:</a:t>
            </a:r>
          </a:p>
          <a:p>
            <a:pPr>
              <a:lnSpc>
                <a:spcPct val="150000"/>
              </a:lnSpc>
            </a:pPr>
            <a:r>
              <a:rPr lang="en-GB" sz="4800" b="1" dirty="0" smtClean="0">
                <a:solidFill>
                  <a:srgbClr val="A6B797"/>
                </a:solidFill>
                <a:latin typeface="Arial" panose="020B0604020202020204" pitchFamily="34" charset="0"/>
                <a:cs typeface="Arial" panose="020B0604020202020204" pitchFamily="34" charset="0"/>
              </a:rPr>
              <a:t>Strengths and weaknesses</a:t>
            </a:r>
            <a:endParaRPr lang="en-GB" sz="4800" b="1" dirty="0">
              <a:solidFill>
                <a:srgbClr val="A6B797"/>
              </a:solidFill>
              <a:latin typeface="Arial" panose="020B0604020202020204" pitchFamily="34" charset="0"/>
              <a:cs typeface="Arial" panose="020B0604020202020204" pitchFamily="34"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67669084"/>
      </p:ext>
    </p:extLst>
  </p:cSld>
  <p:clrMapOvr>
    <a:masterClrMapping/>
  </p:clrMapOvr>
  <mc:AlternateContent xmlns:mc="http://schemas.openxmlformats.org/markup-compatibility/2006">
    <mc:Choice xmlns:p14="http://schemas.microsoft.com/office/powerpoint/2010/main" Requires="p14">
      <p:transition spd="slow" p14:dur="2000" advTm="19581"/>
    </mc:Choice>
    <mc:Fallback>
      <p:transition spd="slow" advTm="19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7" name="TextBox 6"/>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Tom Raffield Ltd: Financial performance</a:t>
            </a:r>
            <a:endParaRPr lang="en-GB" sz="2000" b="1" dirty="0">
              <a:solidFill>
                <a:srgbClr val="A6B797"/>
              </a:solidFill>
              <a:latin typeface="Arial" panose="020B0604020202020204" pitchFamily="34" charset="0"/>
              <a:cs typeface="Arial" panose="020B0604020202020204" pitchFamily="34" charset="0"/>
            </a:endParaRPr>
          </a:p>
        </p:txBody>
      </p:sp>
      <p:sp>
        <p:nvSpPr>
          <p:cNvPr id="8" name="TextBox 7"/>
          <p:cNvSpPr txBox="1"/>
          <p:nvPr/>
        </p:nvSpPr>
        <p:spPr>
          <a:xfrm>
            <a:off x="577362" y="1324372"/>
            <a:ext cx="11022455" cy="1477328"/>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lumMod val="50000"/>
                  </a:schemeClr>
                </a:solidFill>
                <a:latin typeface="Arial" panose="020B0604020202020204" pitchFamily="34" charset="0"/>
                <a:cs typeface="Arial" panose="020B0604020202020204" pitchFamily="34" charset="0"/>
              </a:rPr>
              <a:t>A</a:t>
            </a:r>
            <a:r>
              <a:rPr lang="en-GB" dirty="0" smtClean="0">
                <a:solidFill>
                  <a:schemeClr val="bg1">
                    <a:lumMod val="50000"/>
                  </a:schemeClr>
                </a:solidFill>
                <a:latin typeface="Arial" panose="020B0604020202020204" pitchFamily="34" charset="0"/>
                <a:cs typeface="Arial" panose="020B0604020202020204" pitchFamily="34" charset="0"/>
              </a:rPr>
              <a:t>ccounts for the period 2014 – 2017 </a:t>
            </a:r>
            <a:r>
              <a:rPr lang="en-GB" dirty="0" smtClean="0">
                <a:solidFill>
                  <a:schemeClr val="bg1">
                    <a:lumMod val="50000"/>
                  </a:schemeClr>
                </a:solidFill>
                <a:latin typeface="Arial" panose="020B0604020202020204" pitchFamily="34" charset="0"/>
                <a:cs typeface="Arial" panose="020B0604020202020204" pitchFamily="34" charset="0"/>
              </a:rPr>
              <a:t>shown an </a:t>
            </a:r>
            <a:r>
              <a:rPr lang="en-GB" dirty="0" smtClean="0">
                <a:solidFill>
                  <a:schemeClr val="bg1">
                    <a:lumMod val="50000"/>
                  </a:schemeClr>
                </a:solidFill>
                <a:latin typeface="Arial" panose="020B0604020202020204" pitchFamily="34" charset="0"/>
                <a:cs typeface="Arial" panose="020B0604020202020204" pitchFamily="34" charset="0"/>
              </a:rPr>
              <a:t>increasingly positive trend which </a:t>
            </a:r>
            <a:r>
              <a:rPr lang="en-GB" dirty="0" smtClean="0">
                <a:solidFill>
                  <a:schemeClr val="bg1">
                    <a:lumMod val="50000"/>
                  </a:schemeClr>
                </a:solidFill>
                <a:latin typeface="Arial" panose="020B0604020202020204" pitchFamily="34" charset="0"/>
                <a:cs typeface="Arial" panose="020B0604020202020204" pitchFamily="34" charset="0"/>
              </a:rPr>
              <a:t>indicates good financial management.</a:t>
            </a: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smtClean="0">
              <a:solidFill>
                <a:schemeClr val="bg1">
                  <a:lumMod val="50000"/>
                </a:schemeClr>
              </a:solidFill>
              <a:latin typeface="Arial" panose="020B0604020202020204" pitchFamily="34" charset="0"/>
              <a:cs typeface="Arial" panose="020B0604020202020204" pitchFamily="34" charset="0"/>
            </a:endParaRPr>
          </a:p>
          <a:p>
            <a:endParaRPr lang="en-GB" dirty="0">
              <a:solidFill>
                <a:schemeClr val="bg1">
                  <a:lumMod val="50000"/>
                </a:schemeClr>
              </a:solidFill>
              <a:latin typeface="Arial" panose="020B0604020202020204" pitchFamily="34" charset="0"/>
              <a:cs typeface="Arial" panose="020B0604020202020204" pitchFamily="34" charset="0"/>
            </a:endParaRPr>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60856619"/>
              </p:ext>
            </p:extLst>
          </p:nvPr>
        </p:nvGraphicFramePr>
        <p:xfrm>
          <a:off x="2024589" y="2676525"/>
          <a:ext cx="8128000" cy="1854200"/>
        </p:xfrm>
        <a:graphic>
          <a:graphicData uri="http://schemas.openxmlformats.org/drawingml/2006/table">
            <a:tbl>
              <a:tblPr firstRow="1" bandRow="1">
                <a:tableStyleId>{5940675A-B579-460E-94D1-54222C63F5DA}</a:tableStyleId>
              </a:tblPr>
              <a:tblGrid>
                <a:gridCol w="2667000"/>
                <a:gridCol w="1365250"/>
                <a:gridCol w="1365250"/>
                <a:gridCol w="1365250"/>
                <a:gridCol w="1365250"/>
              </a:tblGrid>
              <a:tr h="370840">
                <a:tc>
                  <a:txBody>
                    <a:bodyPr/>
                    <a:lstStyle/>
                    <a:p>
                      <a:endParaRPr lang="en-GB" sz="1800" kern="1200" dirty="0">
                        <a:solidFill>
                          <a:schemeClr val="bg1">
                            <a:lumMod val="50000"/>
                          </a:schemeClr>
                        </a:solidFill>
                        <a:latin typeface="Arial" panose="020B0604020202020204" pitchFamily="34" charset="0"/>
                        <a:ea typeface="+mn-ea"/>
                        <a:cs typeface="Arial" panose="020B0604020202020204" pitchFamily="34" charset="0"/>
                      </a:endParaRPr>
                    </a:p>
                  </a:txBody>
                  <a:tcPr/>
                </a:tc>
                <a:tc>
                  <a:txBody>
                    <a:bodyPr/>
                    <a:lstStyle/>
                    <a:p>
                      <a:pPr algn="r"/>
                      <a:r>
                        <a:rPr lang="en-GB" sz="1800" b="1" kern="1200" dirty="0" smtClean="0">
                          <a:solidFill>
                            <a:schemeClr val="bg1">
                              <a:lumMod val="50000"/>
                            </a:schemeClr>
                          </a:solidFill>
                          <a:latin typeface="Arial" panose="020B0604020202020204" pitchFamily="34" charset="0"/>
                          <a:ea typeface="+mn-ea"/>
                          <a:cs typeface="Arial" panose="020B0604020202020204" pitchFamily="34" charset="0"/>
                        </a:rPr>
                        <a:t>2017</a:t>
                      </a:r>
                      <a:endParaRPr lang="en-GB" sz="1800" b="1" kern="1200" dirty="0">
                        <a:solidFill>
                          <a:schemeClr val="bg1">
                            <a:lumMod val="50000"/>
                          </a:schemeClr>
                        </a:solidFill>
                        <a:latin typeface="Arial" panose="020B0604020202020204" pitchFamily="34" charset="0"/>
                        <a:ea typeface="+mn-ea"/>
                        <a:cs typeface="Arial" panose="020B0604020202020204" pitchFamily="34" charset="0"/>
                      </a:endParaRPr>
                    </a:p>
                  </a:txBody>
                  <a:tcPr/>
                </a:tc>
                <a:tc>
                  <a:txBody>
                    <a:bodyPr/>
                    <a:lstStyle/>
                    <a:p>
                      <a:pPr algn="r"/>
                      <a:r>
                        <a:rPr lang="en-GB" sz="1800" b="1" kern="1200" dirty="0" smtClean="0">
                          <a:solidFill>
                            <a:schemeClr val="bg1">
                              <a:lumMod val="50000"/>
                            </a:schemeClr>
                          </a:solidFill>
                          <a:latin typeface="Arial" panose="020B0604020202020204" pitchFamily="34" charset="0"/>
                          <a:ea typeface="+mn-ea"/>
                          <a:cs typeface="Arial" panose="020B0604020202020204" pitchFamily="34" charset="0"/>
                        </a:rPr>
                        <a:t>2016</a:t>
                      </a:r>
                      <a:endParaRPr lang="en-GB" sz="1800" b="1" kern="1200" dirty="0">
                        <a:solidFill>
                          <a:schemeClr val="bg1">
                            <a:lumMod val="50000"/>
                          </a:schemeClr>
                        </a:solidFill>
                        <a:latin typeface="Arial" panose="020B0604020202020204" pitchFamily="34" charset="0"/>
                        <a:ea typeface="+mn-ea"/>
                        <a:cs typeface="Arial" panose="020B0604020202020204" pitchFamily="34" charset="0"/>
                      </a:endParaRPr>
                    </a:p>
                  </a:txBody>
                  <a:tcPr/>
                </a:tc>
                <a:tc>
                  <a:txBody>
                    <a:bodyPr/>
                    <a:lstStyle/>
                    <a:p>
                      <a:pPr algn="r"/>
                      <a:r>
                        <a:rPr lang="en-GB" sz="1800" b="1" kern="1200" dirty="0" smtClean="0">
                          <a:solidFill>
                            <a:schemeClr val="bg1">
                              <a:lumMod val="50000"/>
                            </a:schemeClr>
                          </a:solidFill>
                          <a:latin typeface="Arial" panose="020B0604020202020204" pitchFamily="34" charset="0"/>
                          <a:ea typeface="+mn-ea"/>
                          <a:cs typeface="Arial" panose="020B0604020202020204" pitchFamily="34" charset="0"/>
                        </a:rPr>
                        <a:t>2015</a:t>
                      </a:r>
                      <a:endParaRPr lang="en-GB" sz="1800" b="1" kern="1200" dirty="0">
                        <a:solidFill>
                          <a:schemeClr val="bg1">
                            <a:lumMod val="50000"/>
                          </a:schemeClr>
                        </a:solidFill>
                        <a:latin typeface="Arial" panose="020B0604020202020204" pitchFamily="34" charset="0"/>
                        <a:ea typeface="+mn-ea"/>
                        <a:cs typeface="Arial" panose="020B0604020202020204" pitchFamily="34" charset="0"/>
                      </a:endParaRPr>
                    </a:p>
                  </a:txBody>
                  <a:tcPr/>
                </a:tc>
                <a:tc>
                  <a:txBody>
                    <a:bodyPr/>
                    <a:lstStyle/>
                    <a:p>
                      <a:pPr algn="r"/>
                      <a:r>
                        <a:rPr lang="en-GB" sz="1800" b="1" kern="1200" dirty="0" smtClean="0">
                          <a:solidFill>
                            <a:schemeClr val="bg1">
                              <a:lumMod val="50000"/>
                            </a:schemeClr>
                          </a:solidFill>
                          <a:latin typeface="Arial" panose="020B0604020202020204" pitchFamily="34" charset="0"/>
                          <a:ea typeface="+mn-ea"/>
                          <a:cs typeface="Arial" panose="020B0604020202020204" pitchFamily="34" charset="0"/>
                        </a:rPr>
                        <a:t>2014</a:t>
                      </a:r>
                      <a:endParaRPr lang="en-GB" sz="1800" b="1" kern="1200" dirty="0">
                        <a:solidFill>
                          <a:schemeClr val="bg1">
                            <a:lumMod val="50000"/>
                          </a:schemeClr>
                        </a:solidFill>
                        <a:latin typeface="Arial" panose="020B0604020202020204" pitchFamily="34" charset="0"/>
                        <a:ea typeface="+mn-ea"/>
                        <a:cs typeface="Arial" panose="020B0604020202020204" pitchFamily="34" charset="0"/>
                      </a:endParaRPr>
                    </a:p>
                  </a:txBody>
                  <a:tcPr/>
                </a:tc>
              </a:tr>
              <a:tr h="370840">
                <a:tc>
                  <a:txBody>
                    <a:bodyPr/>
                    <a:lstStyle/>
                    <a:p>
                      <a:r>
                        <a:rPr lang="en-GB" sz="1800" b="1" kern="1200" dirty="0" smtClean="0">
                          <a:solidFill>
                            <a:schemeClr val="bg1">
                              <a:lumMod val="50000"/>
                            </a:schemeClr>
                          </a:solidFill>
                          <a:latin typeface="Arial" panose="020B0604020202020204" pitchFamily="34" charset="0"/>
                          <a:ea typeface="+mn-ea"/>
                          <a:cs typeface="Arial" panose="020B0604020202020204" pitchFamily="34" charset="0"/>
                        </a:rPr>
                        <a:t>Fixed assets</a:t>
                      </a:r>
                      <a:endParaRPr lang="en-GB" sz="1800" b="1" kern="1200" dirty="0">
                        <a:solidFill>
                          <a:schemeClr val="bg1">
                            <a:lumMod val="50000"/>
                          </a:schemeClr>
                        </a:solidFill>
                        <a:latin typeface="Arial" panose="020B0604020202020204" pitchFamily="34" charset="0"/>
                        <a:ea typeface="+mn-ea"/>
                        <a:cs typeface="Arial" panose="020B0604020202020204" pitchFamily="34" charset="0"/>
                      </a:endParaRPr>
                    </a:p>
                  </a:txBody>
                  <a:tcPr/>
                </a:tc>
                <a:tc>
                  <a:txBody>
                    <a:bodyPr/>
                    <a:lstStyle/>
                    <a:p>
                      <a:pPr algn="r"/>
                      <a:r>
                        <a:rPr lang="en-GB" sz="1800" kern="1200" dirty="0" smtClean="0">
                          <a:solidFill>
                            <a:schemeClr val="bg1">
                              <a:lumMod val="50000"/>
                            </a:schemeClr>
                          </a:solidFill>
                          <a:latin typeface="Arial" panose="020B0604020202020204" pitchFamily="34" charset="0"/>
                          <a:ea typeface="+mn-ea"/>
                          <a:cs typeface="Arial" panose="020B0604020202020204" pitchFamily="34" charset="0"/>
                        </a:rPr>
                        <a:t>£113,105</a:t>
                      </a:r>
                      <a:endParaRPr lang="en-GB" sz="1800" kern="1200" dirty="0">
                        <a:solidFill>
                          <a:schemeClr val="bg1">
                            <a:lumMod val="50000"/>
                          </a:schemeClr>
                        </a:solidFill>
                        <a:latin typeface="Arial" panose="020B0604020202020204" pitchFamily="34" charset="0"/>
                        <a:ea typeface="+mn-ea"/>
                        <a:cs typeface="Arial" panose="020B0604020202020204" pitchFamily="34" charset="0"/>
                      </a:endParaRPr>
                    </a:p>
                  </a:txBody>
                  <a:tcPr/>
                </a:tc>
                <a:tc>
                  <a:txBody>
                    <a:bodyPr/>
                    <a:lstStyle/>
                    <a:p>
                      <a:pPr algn="r"/>
                      <a:r>
                        <a:rPr lang="en-GB" sz="1800" kern="1200" dirty="0" smtClean="0">
                          <a:solidFill>
                            <a:schemeClr val="bg1">
                              <a:lumMod val="50000"/>
                            </a:schemeClr>
                          </a:solidFill>
                          <a:latin typeface="Arial" panose="020B0604020202020204" pitchFamily="34" charset="0"/>
                          <a:ea typeface="+mn-ea"/>
                          <a:cs typeface="Arial" panose="020B0604020202020204" pitchFamily="34" charset="0"/>
                        </a:rPr>
                        <a:t>£66,779</a:t>
                      </a:r>
                      <a:endParaRPr lang="en-GB" sz="1800" kern="1200" dirty="0">
                        <a:solidFill>
                          <a:schemeClr val="bg1">
                            <a:lumMod val="50000"/>
                          </a:schemeClr>
                        </a:solidFill>
                        <a:latin typeface="Arial" panose="020B0604020202020204" pitchFamily="34" charset="0"/>
                        <a:ea typeface="+mn-ea"/>
                        <a:cs typeface="Arial" panose="020B0604020202020204" pitchFamily="34" charset="0"/>
                      </a:endParaRPr>
                    </a:p>
                  </a:txBody>
                  <a:tcPr/>
                </a:tc>
                <a:tc>
                  <a:txBody>
                    <a:bodyPr/>
                    <a:lstStyle/>
                    <a:p>
                      <a:pPr algn="r"/>
                      <a:r>
                        <a:rPr lang="en-GB" sz="1800" kern="1200" dirty="0" smtClean="0">
                          <a:solidFill>
                            <a:schemeClr val="bg1">
                              <a:lumMod val="50000"/>
                            </a:schemeClr>
                          </a:solidFill>
                          <a:latin typeface="Arial" panose="020B0604020202020204" pitchFamily="34" charset="0"/>
                          <a:ea typeface="+mn-ea"/>
                          <a:cs typeface="Arial" panose="020B0604020202020204" pitchFamily="34" charset="0"/>
                        </a:rPr>
                        <a:t>£18,641</a:t>
                      </a:r>
                      <a:endParaRPr lang="en-GB" sz="1800" kern="1200" dirty="0">
                        <a:solidFill>
                          <a:schemeClr val="bg1">
                            <a:lumMod val="50000"/>
                          </a:schemeClr>
                        </a:solidFill>
                        <a:latin typeface="Arial" panose="020B0604020202020204" pitchFamily="34" charset="0"/>
                        <a:ea typeface="+mn-ea"/>
                        <a:cs typeface="Arial" panose="020B0604020202020204" pitchFamily="34" charset="0"/>
                      </a:endParaRPr>
                    </a:p>
                  </a:txBody>
                  <a:tcPr/>
                </a:tc>
                <a:tc>
                  <a:txBody>
                    <a:bodyPr/>
                    <a:lstStyle/>
                    <a:p>
                      <a:pPr algn="r"/>
                      <a:r>
                        <a:rPr lang="en-GB" sz="1800" kern="1200" dirty="0" smtClean="0">
                          <a:solidFill>
                            <a:schemeClr val="bg1">
                              <a:lumMod val="50000"/>
                            </a:schemeClr>
                          </a:solidFill>
                          <a:latin typeface="Arial" panose="020B0604020202020204" pitchFamily="34" charset="0"/>
                          <a:ea typeface="+mn-ea"/>
                          <a:cs typeface="Arial" panose="020B0604020202020204" pitchFamily="34" charset="0"/>
                        </a:rPr>
                        <a:t>£1,044</a:t>
                      </a:r>
                      <a:endParaRPr lang="en-GB" sz="1800" kern="1200" dirty="0">
                        <a:solidFill>
                          <a:schemeClr val="bg1">
                            <a:lumMod val="50000"/>
                          </a:schemeClr>
                        </a:solidFill>
                        <a:latin typeface="Arial" panose="020B0604020202020204" pitchFamily="34" charset="0"/>
                        <a:ea typeface="+mn-ea"/>
                        <a:cs typeface="Arial" panose="020B0604020202020204" pitchFamily="34" charset="0"/>
                      </a:endParaRPr>
                    </a:p>
                  </a:txBody>
                  <a:tcPr/>
                </a:tc>
              </a:tr>
              <a:tr h="370840">
                <a:tc>
                  <a:txBody>
                    <a:bodyPr/>
                    <a:lstStyle/>
                    <a:p>
                      <a:r>
                        <a:rPr lang="en-GB" sz="1800" b="1" kern="1200" dirty="0" smtClean="0">
                          <a:solidFill>
                            <a:schemeClr val="bg1">
                              <a:lumMod val="50000"/>
                            </a:schemeClr>
                          </a:solidFill>
                          <a:latin typeface="Arial" panose="020B0604020202020204" pitchFamily="34" charset="0"/>
                          <a:ea typeface="+mn-ea"/>
                          <a:cs typeface="Arial" panose="020B0604020202020204" pitchFamily="34" charset="0"/>
                        </a:rPr>
                        <a:t>Current assets</a:t>
                      </a:r>
                      <a:endParaRPr lang="en-GB" sz="1800" b="1" kern="1200" dirty="0">
                        <a:solidFill>
                          <a:schemeClr val="bg1">
                            <a:lumMod val="50000"/>
                          </a:schemeClr>
                        </a:solidFill>
                        <a:latin typeface="Arial" panose="020B0604020202020204" pitchFamily="34" charset="0"/>
                        <a:ea typeface="+mn-ea"/>
                        <a:cs typeface="Arial" panose="020B0604020202020204" pitchFamily="34" charset="0"/>
                      </a:endParaRPr>
                    </a:p>
                  </a:txBody>
                  <a:tcPr/>
                </a:tc>
                <a:tc>
                  <a:txBody>
                    <a:bodyPr/>
                    <a:lstStyle/>
                    <a:p>
                      <a:pPr algn="r"/>
                      <a:r>
                        <a:rPr lang="en-GB" sz="1800" kern="1200" dirty="0" smtClean="0">
                          <a:solidFill>
                            <a:schemeClr val="bg1">
                              <a:lumMod val="50000"/>
                            </a:schemeClr>
                          </a:solidFill>
                          <a:latin typeface="Arial" panose="020B0604020202020204" pitchFamily="34" charset="0"/>
                          <a:ea typeface="+mn-ea"/>
                          <a:cs typeface="Arial" panose="020B0604020202020204" pitchFamily="34" charset="0"/>
                        </a:rPr>
                        <a:t>£337,582</a:t>
                      </a:r>
                      <a:endParaRPr lang="en-GB" sz="1800" kern="1200" dirty="0">
                        <a:solidFill>
                          <a:schemeClr val="bg1">
                            <a:lumMod val="50000"/>
                          </a:schemeClr>
                        </a:solidFill>
                        <a:latin typeface="Arial" panose="020B0604020202020204" pitchFamily="34" charset="0"/>
                        <a:ea typeface="+mn-ea"/>
                        <a:cs typeface="Arial" panose="020B0604020202020204" pitchFamily="34" charset="0"/>
                      </a:endParaRPr>
                    </a:p>
                  </a:txBody>
                  <a:tcPr/>
                </a:tc>
                <a:tc>
                  <a:txBody>
                    <a:bodyPr/>
                    <a:lstStyle/>
                    <a:p>
                      <a:pPr algn="r"/>
                      <a:r>
                        <a:rPr lang="en-GB" sz="1800" kern="1200" dirty="0" smtClean="0">
                          <a:solidFill>
                            <a:schemeClr val="bg1">
                              <a:lumMod val="50000"/>
                            </a:schemeClr>
                          </a:solidFill>
                          <a:latin typeface="Arial" panose="020B0604020202020204" pitchFamily="34" charset="0"/>
                          <a:ea typeface="+mn-ea"/>
                          <a:cs typeface="Arial" panose="020B0604020202020204" pitchFamily="34" charset="0"/>
                        </a:rPr>
                        <a:t>£98,139</a:t>
                      </a:r>
                      <a:endParaRPr lang="en-GB" sz="1800" kern="1200" dirty="0">
                        <a:solidFill>
                          <a:schemeClr val="bg1">
                            <a:lumMod val="50000"/>
                          </a:schemeClr>
                        </a:solidFill>
                        <a:latin typeface="Arial" panose="020B0604020202020204" pitchFamily="34" charset="0"/>
                        <a:ea typeface="+mn-ea"/>
                        <a:cs typeface="Arial" panose="020B0604020202020204" pitchFamily="34" charset="0"/>
                      </a:endParaRPr>
                    </a:p>
                  </a:txBody>
                  <a:tcPr/>
                </a:tc>
                <a:tc>
                  <a:txBody>
                    <a:bodyPr/>
                    <a:lstStyle/>
                    <a:p>
                      <a:pPr algn="r"/>
                      <a:r>
                        <a:rPr lang="en-GB" sz="1800" kern="1200" dirty="0" smtClean="0">
                          <a:solidFill>
                            <a:schemeClr val="bg1">
                              <a:lumMod val="50000"/>
                            </a:schemeClr>
                          </a:solidFill>
                          <a:latin typeface="Arial" panose="020B0604020202020204" pitchFamily="34" charset="0"/>
                          <a:ea typeface="+mn-ea"/>
                          <a:cs typeface="Arial" panose="020B0604020202020204" pitchFamily="34" charset="0"/>
                        </a:rPr>
                        <a:t>£31,606</a:t>
                      </a:r>
                      <a:endParaRPr lang="en-GB" sz="1800" kern="1200" dirty="0">
                        <a:solidFill>
                          <a:schemeClr val="bg1">
                            <a:lumMod val="50000"/>
                          </a:schemeClr>
                        </a:solidFill>
                        <a:latin typeface="Arial" panose="020B0604020202020204" pitchFamily="34" charset="0"/>
                        <a:ea typeface="+mn-ea"/>
                        <a:cs typeface="Arial" panose="020B0604020202020204" pitchFamily="34" charset="0"/>
                      </a:endParaRPr>
                    </a:p>
                  </a:txBody>
                  <a:tcPr/>
                </a:tc>
                <a:tc>
                  <a:txBody>
                    <a:bodyPr/>
                    <a:lstStyle/>
                    <a:p>
                      <a:pPr algn="r"/>
                      <a:r>
                        <a:rPr lang="en-GB" sz="1800" kern="1200" dirty="0" smtClean="0">
                          <a:solidFill>
                            <a:schemeClr val="bg1">
                              <a:lumMod val="50000"/>
                            </a:schemeClr>
                          </a:solidFill>
                          <a:latin typeface="Arial" panose="020B0604020202020204" pitchFamily="34" charset="0"/>
                          <a:ea typeface="+mn-ea"/>
                          <a:cs typeface="Arial" panose="020B0604020202020204" pitchFamily="34" charset="0"/>
                        </a:rPr>
                        <a:t>£47,413</a:t>
                      </a:r>
                      <a:endParaRPr lang="en-GB" sz="1800" kern="1200" dirty="0">
                        <a:solidFill>
                          <a:schemeClr val="bg1">
                            <a:lumMod val="50000"/>
                          </a:schemeClr>
                        </a:solidFill>
                        <a:latin typeface="Arial" panose="020B0604020202020204" pitchFamily="34" charset="0"/>
                        <a:ea typeface="+mn-ea"/>
                        <a:cs typeface="Arial" panose="020B0604020202020204" pitchFamily="34" charset="0"/>
                      </a:endParaRPr>
                    </a:p>
                  </a:txBody>
                  <a:tcPr/>
                </a:tc>
              </a:tr>
              <a:tr h="370840">
                <a:tc>
                  <a:txBody>
                    <a:bodyPr/>
                    <a:lstStyle/>
                    <a:p>
                      <a:r>
                        <a:rPr lang="en-GB" sz="1800" b="1" kern="1200" dirty="0" smtClean="0">
                          <a:solidFill>
                            <a:schemeClr val="bg1">
                              <a:lumMod val="50000"/>
                            </a:schemeClr>
                          </a:solidFill>
                          <a:latin typeface="Arial" panose="020B0604020202020204" pitchFamily="34" charset="0"/>
                          <a:ea typeface="+mn-ea"/>
                          <a:cs typeface="Arial" panose="020B0604020202020204" pitchFamily="34" charset="0"/>
                        </a:rPr>
                        <a:t>Current liabilities</a:t>
                      </a:r>
                      <a:endParaRPr lang="en-GB" sz="1800" b="1" kern="1200" dirty="0">
                        <a:solidFill>
                          <a:schemeClr val="bg1">
                            <a:lumMod val="50000"/>
                          </a:schemeClr>
                        </a:solidFill>
                        <a:latin typeface="Arial" panose="020B0604020202020204" pitchFamily="34" charset="0"/>
                        <a:ea typeface="+mn-ea"/>
                        <a:cs typeface="Arial" panose="020B0604020202020204" pitchFamily="34" charset="0"/>
                      </a:endParaRPr>
                    </a:p>
                  </a:txBody>
                  <a:tcPr/>
                </a:tc>
                <a:tc>
                  <a:txBody>
                    <a:bodyPr/>
                    <a:lstStyle/>
                    <a:p>
                      <a:pPr algn="r"/>
                      <a:r>
                        <a:rPr lang="en-GB" sz="1800" kern="1200" dirty="0" smtClean="0">
                          <a:solidFill>
                            <a:schemeClr val="bg1">
                              <a:lumMod val="50000"/>
                            </a:schemeClr>
                          </a:solidFill>
                          <a:latin typeface="Arial" panose="020B0604020202020204" pitchFamily="34" charset="0"/>
                          <a:ea typeface="+mn-ea"/>
                          <a:cs typeface="Arial" panose="020B0604020202020204" pitchFamily="34" charset="0"/>
                        </a:rPr>
                        <a:t>£233,875</a:t>
                      </a:r>
                      <a:endParaRPr lang="en-GB" sz="1800" kern="1200" dirty="0">
                        <a:solidFill>
                          <a:schemeClr val="bg1">
                            <a:lumMod val="50000"/>
                          </a:schemeClr>
                        </a:solidFill>
                        <a:latin typeface="Arial" panose="020B0604020202020204" pitchFamily="34" charset="0"/>
                        <a:ea typeface="+mn-ea"/>
                        <a:cs typeface="Arial" panose="020B0604020202020204" pitchFamily="34" charset="0"/>
                      </a:endParaRPr>
                    </a:p>
                  </a:txBody>
                  <a:tcPr/>
                </a:tc>
                <a:tc>
                  <a:txBody>
                    <a:bodyPr/>
                    <a:lstStyle/>
                    <a:p>
                      <a:pPr algn="r"/>
                      <a:r>
                        <a:rPr lang="en-GB" sz="1800" kern="1200" dirty="0" smtClean="0">
                          <a:solidFill>
                            <a:schemeClr val="bg1">
                              <a:lumMod val="50000"/>
                            </a:schemeClr>
                          </a:solidFill>
                          <a:latin typeface="Arial" panose="020B0604020202020204" pitchFamily="34" charset="0"/>
                          <a:ea typeface="+mn-ea"/>
                          <a:cs typeface="Arial" panose="020B0604020202020204" pitchFamily="34" charset="0"/>
                        </a:rPr>
                        <a:t>£84,259</a:t>
                      </a:r>
                      <a:endParaRPr lang="en-GB" sz="1800" kern="1200" dirty="0">
                        <a:solidFill>
                          <a:schemeClr val="bg1">
                            <a:lumMod val="50000"/>
                          </a:schemeClr>
                        </a:solidFill>
                        <a:latin typeface="Arial" panose="020B0604020202020204" pitchFamily="34" charset="0"/>
                        <a:ea typeface="+mn-ea"/>
                        <a:cs typeface="Arial" panose="020B0604020202020204" pitchFamily="34" charset="0"/>
                      </a:endParaRPr>
                    </a:p>
                  </a:txBody>
                  <a:tcPr/>
                </a:tc>
                <a:tc>
                  <a:txBody>
                    <a:bodyPr/>
                    <a:lstStyle/>
                    <a:p>
                      <a:pPr algn="r"/>
                      <a:r>
                        <a:rPr lang="en-GB" sz="1800" kern="1200" dirty="0" smtClean="0">
                          <a:solidFill>
                            <a:schemeClr val="bg1">
                              <a:lumMod val="50000"/>
                            </a:schemeClr>
                          </a:solidFill>
                          <a:latin typeface="Arial" panose="020B0604020202020204" pitchFamily="34" charset="0"/>
                          <a:ea typeface="+mn-ea"/>
                          <a:cs typeface="Arial" panose="020B0604020202020204" pitchFamily="34" charset="0"/>
                        </a:rPr>
                        <a:t>£49,811</a:t>
                      </a:r>
                      <a:endParaRPr lang="en-GB" sz="1800" kern="1200" dirty="0">
                        <a:solidFill>
                          <a:schemeClr val="bg1">
                            <a:lumMod val="50000"/>
                          </a:schemeClr>
                        </a:solidFill>
                        <a:latin typeface="Arial" panose="020B0604020202020204" pitchFamily="34" charset="0"/>
                        <a:ea typeface="+mn-ea"/>
                        <a:cs typeface="Arial" panose="020B0604020202020204" pitchFamily="34" charset="0"/>
                      </a:endParaRPr>
                    </a:p>
                  </a:txBody>
                  <a:tcPr/>
                </a:tc>
                <a:tc>
                  <a:txBody>
                    <a:bodyPr/>
                    <a:lstStyle/>
                    <a:p>
                      <a:pPr algn="r"/>
                      <a:r>
                        <a:rPr lang="en-GB" sz="1800" kern="1200" dirty="0" smtClean="0">
                          <a:solidFill>
                            <a:schemeClr val="bg1">
                              <a:lumMod val="50000"/>
                            </a:schemeClr>
                          </a:solidFill>
                          <a:latin typeface="Arial" panose="020B0604020202020204" pitchFamily="34" charset="0"/>
                          <a:ea typeface="+mn-ea"/>
                          <a:cs typeface="Arial" panose="020B0604020202020204" pitchFamily="34" charset="0"/>
                        </a:rPr>
                        <a:t>£48,167</a:t>
                      </a:r>
                      <a:endParaRPr lang="en-GB" sz="1800" kern="1200" dirty="0">
                        <a:solidFill>
                          <a:schemeClr val="bg1">
                            <a:lumMod val="50000"/>
                          </a:schemeClr>
                        </a:solidFill>
                        <a:latin typeface="Arial" panose="020B0604020202020204" pitchFamily="34" charset="0"/>
                        <a:ea typeface="+mn-ea"/>
                        <a:cs typeface="Arial" panose="020B0604020202020204" pitchFamily="34" charset="0"/>
                      </a:endParaRPr>
                    </a:p>
                  </a:txBody>
                  <a:tcPr/>
                </a:tc>
              </a:tr>
              <a:tr h="370840">
                <a:tc>
                  <a:txBody>
                    <a:bodyPr/>
                    <a:lstStyle/>
                    <a:p>
                      <a:r>
                        <a:rPr lang="en-GB" sz="1800" b="1" kern="1200" dirty="0" smtClean="0">
                          <a:solidFill>
                            <a:schemeClr val="bg1">
                              <a:lumMod val="50000"/>
                            </a:schemeClr>
                          </a:solidFill>
                          <a:latin typeface="Arial" panose="020B0604020202020204" pitchFamily="34" charset="0"/>
                          <a:ea typeface="+mn-ea"/>
                          <a:cs typeface="Arial" panose="020B0604020202020204" pitchFamily="34" charset="0"/>
                        </a:rPr>
                        <a:t>Capital &amp; reserves</a:t>
                      </a:r>
                      <a:endParaRPr lang="en-GB" sz="1800" b="1" kern="1200" dirty="0">
                        <a:solidFill>
                          <a:schemeClr val="bg1">
                            <a:lumMod val="50000"/>
                          </a:schemeClr>
                        </a:solidFill>
                        <a:latin typeface="Arial" panose="020B0604020202020204" pitchFamily="34" charset="0"/>
                        <a:ea typeface="+mn-ea"/>
                        <a:cs typeface="Arial" panose="020B0604020202020204" pitchFamily="34" charset="0"/>
                      </a:endParaRPr>
                    </a:p>
                  </a:txBody>
                  <a:tcPr/>
                </a:tc>
                <a:tc>
                  <a:txBody>
                    <a:bodyPr/>
                    <a:lstStyle/>
                    <a:p>
                      <a:pPr algn="r"/>
                      <a:r>
                        <a:rPr lang="en-GB" sz="1800" kern="1200" dirty="0" smtClean="0">
                          <a:solidFill>
                            <a:schemeClr val="bg1">
                              <a:lumMod val="50000"/>
                            </a:schemeClr>
                          </a:solidFill>
                          <a:latin typeface="Arial" panose="020B0604020202020204" pitchFamily="34" charset="0"/>
                          <a:ea typeface="+mn-ea"/>
                          <a:cs typeface="Arial" panose="020B0604020202020204" pitchFamily="34" charset="0"/>
                        </a:rPr>
                        <a:t>£210,380</a:t>
                      </a:r>
                      <a:endParaRPr lang="en-GB" sz="1800" kern="1200" dirty="0">
                        <a:solidFill>
                          <a:schemeClr val="bg1">
                            <a:lumMod val="50000"/>
                          </a:schemeClr>
                        </a:solidFill>
                        <a:latin typeface="Arial" panose="020B0604020202020204" pitchFamily="34" charset="0"/>
                        <a:ea typeface="+mn-ea"/>
                        <a:cs typeface="Arial" panose="020B0604020202020204" pitchFamily="34" charset="0"/>
                      </a:endParaRPr>
                    </a:p>
                  </a:txBody>
                  <a:tcPr/>
                </a:tc>
                <a:tc>
                  <a:txBody>
                    <a:bodyPr/>
                    <a:lstStyle/>
                    <a:p>
                      <a:pPr algn="r"/>
                      <a:r>
                        <a:rPr lang="en-GB" sz="1800" kern="1200" dirty="0" smtClean="0">
                          <a:solidFill>
                            <a:schemeClr val="bg1">
                              <a:lumMod val="50000"/>
                            </a:schemeClr>
                          </a:solidFill>
                          <a:latin typeface="Arial" panose="020B0604020202020204" pitchFamily="34" charset="0"/>
                          <a:ea typeface="+mn-ea"/>
                          <a:cs typeface="Arial" panose="020B0604020202020204" pitchFamily="34" charset="0"/>
                        </a:rPr>
                        <a:t>£80,659</a:t>
                      </a:r>
                      <a:endParaRPr lang="en-GB" sz="1800" kern="1200" dirty="0">
                        <a:solidFill>
                          <a:schemeClr val="bg1">
                            <a:lumMod val="50000"/>
                          </a:schemeClr>
                        </a:solidFill>
                        <a:latin typeface="Arial" panose="020B0604020202020204" pitchFamily="34" charset="0"/>
                        <a:ea typeface="+mn-ea"/>
                        <a:cs typeface="Arial" panose="020B0604020202020204" pitchFamily="34" charset="0"/>
                      </a:endParaRPr>
                    </a:p>
                  </a:txBody>
                  <a:tcPr/>
                </a:tc>
                <a:tc>
                  <a:txBody>
                    <a:bodyPr/>
                    <a:lstStyle/>
                    <a:p>
                      <a:pPr algn="r"/>
                      <a:r>
                        <a:rPr lang="en-GB" sz="1800" kern="1200" dirty="0" smtClean="0">
                          <a:solidFill>
                            <a:schemeClr val="bg1">
                              <a:lumMod val="50000"/>
                            </a:schemeClr>
                          </a:solidFill>
                          <a:latin typeface="Arial" panose="020B0604020202020204" pitchFamily="34" charset="0"/>
                          <a:ea typeface="+mn-ea"/>
                          <a:cs typeface="Arial" panose="020B0604020202020204" pitchFamily="34" charset="0"/>
                        </a:rPr>
                        <a:t>£436</a:t>
                      </a:r>
                      <a:endParaRPr lang="en-GB" sz="1800" kern="1200" dirty="0">
                        <a:solidFill>
                          <a:schemeClr val="bg1">
                            <a:lumMod val="50000"/>
                          </a:schemeClr>
                        </a:solidFill>
                        <a:latin typeface="Arial" panose="020B0604020202020204" pitchFamily="34" charset="0"/>
                        <a:ea typeface="+mn-ea"/>
                        <a:cs typeface="Arial" panose="020B0604020202020204" pitchFamily="34" charset="0"/>
                      </a:endParaRPr>
                    </a:p>
                  </a:txBody>
                  <a:tcPr/>
                </a:tc>
                <a:tc>
                  <a:txBody>
                    <a:bodyPr/>
                    <a:lstStyle/>
                    <a:p>
                      <a:pPr algn="r"/>
                      <a:r>
                        <a:rPr lang="en-GB" sz="1800" kern="1200" dirty="0" smtClean="0">
                          <a:solidFill>
                            <a:schemeClr val="bg1">
                              <a:lumMod val="50000"/>
                            </a:schemeClr>
                          </a:solidFill>
                          <a:latin typeface="Arial" panose="020B0604020202020204" pitchFamily="34" charset="0"/>
                          <a:ea typeface="+mn-ea"/>
                          <a:cs typeface="Arial" panose="020B0604020202020204" pitchFamily="34" charset="0"/>
                        </a:rPr>
                        <a:t>£290</a:t>
                      </a:r>
                      <a:endParaRPr lang="en-GB" sz="1800" kern="1200" dirty="0">
                        <a:solidFill>
                          <a:schemeClr val="bg1">
                            <a:lumMod val="50000"/>
                          </a:schemeClr>
                        </a:solidFill>
                        <a:latin typeface="Arial" panose="020B0604020202020204" pitchFamily="34" charset="0"/>
                        <a:ea typeface="+mn-ea"/>
                        <a:cs typeface="Arial" panose="020B0604020202020204" pitchFamily="34" charset="0"/>
                      </a:endParaRPr>
                    </a:p>
                  </a:txBody>
                  <a:tcPr/>
                </a:tc>
              </a:tr>
            </a:tbl>
          </a:graphicData>
        </a:graphic>
      </p:graphicFrame>
      <p:sp>
        <p:nvSpPr>
          <p:cNvPr id="9" name="TextBox 8"/>
          <p:cNvSpPr txBox="1"/>
          <p:nvPr/>
        </p:nvSpPr>
        <p:spPr>
          <a:xfrm>
            <a:off x="9169400" y="6188741"/>
            <a:ext cx="3035300" cy="584775"/>
          </a:xfrm>
          <a:prstGeom prst="rect">
            <a:avLst/>
          </a:prstGeom>
          <a:noFill/>
        </p:spPr>
        <p:txBody>
          <a:bodyPr wrap="square" rtlCol="0">
            <a:spAutoFit/>
          </a:bodyPr>
          <a:lstStyle/>
          <a:p>
            <a:r>
              <a:rPr lang="en-GB" sz="1400" dirty="0" smtClean="0">
                <a:solidFill>
                  <a:schemeClr val="bg1">
                    <a:lumMod val="50000"/>
                  </a:schemeClr>
                </a:solidFill>
                <a:latin typeface="Arial" panose="020B0604020202020204" pitchFamily="34" charset="0"/>
                <a:cs typeface="Arial" panose="020B0604020202020204" pitchFamily="34" charset="0"/>
              </a:rPr>
              <a:t>Source: Tom Raffield Ltd (2017)</a:t>
            </a:r>
            <a:endParaRPr lang="en-GB" sz="1400" dirty="0">
              <a:solidFill>
                <a:schemeClr val="bg1">
                  <a:lumMod val="50000"/>
                </a:schemeClr>
              </a:solidFill>
              <a:latin typeface="Arial" panose="020B0604020202020204" pitchFamily="34" charset="0"/>
              <a:cs typeface="Arial" panose="020B0604020202020204" pitchFamily="34" charset="0"/>
            </a:endParaRPr>
          </a:p>
          <a:p>
            <a:endParaRPr lang="en-GB"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75143473"/>
      </p:ext>
    </p:extLst>
  </p:cSld>
  <p:clrMapOvr>
    <a:masterClrMapping/>
  </p:clrMapOvr>
  <mc:AlternateContent xmlns:mc="http://schemas.openxmlformats.org/markup-compatibility/2006">
    <mc:Choice xmlns:p14="http://schemas.microsoft.com/office/powerpoint/2010/main" Requires="p14">
      <p:transition spd="slow" p14:dur="2000" advTm="46075"/>
    </mc:Choice>
    <mc:Fallback>
      <p:transition spd="slow" advTm="460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4F4F4"/>
                </a:solidFill>
                <a:latin typeface="Arial" panose="020B0604020202020204" pitchFamily="34" charset="0"/>
                <a:cs typeface="Arial" panose="020B0604020202020204" pitchFamily="34" charset="0"/>
              </a:rPr>
              <a:t>Natasha Michell - Student ID 1603999 </a:t>
            </a:r>
            <a:r>
              <a:rPr lang="en-GB" sz="1200" dirty="0" smtClean="0">
                <a:solidFill>
                  <a:srgbClr val="F4F4F4"/>
                </a:solidFill>
                <a:latin typeface="Arial" panose="020B0604020202020204" pitchFamily="34" charset="0"/>
                <a:cs typeface="Arial" panose="020B0604020202020204" pitchFamily="34" charset="0"/>
              </a:rPr>
              <a:t>- International </a:t>
            </a:r>
            <a:r>
              <a:rPr lang="en-GB" sz="1200" dirty="0">
                <a:solidFill>
                  <a:srgbClr val="F4F4F4"/>
                </a:solidFill>
                <a:latin typeface="Arial" panose="020B0604020202020204" pitchFamily="34" charset="0"/>
                <a:cs typeface="Arial" panose="020B0604020202020204" pitchFamily="34" charset="0"/>
              </a:rPr>
              <a:t>Business (SBMA7122D</a:t>
            </a:r>
            <a:r>
              <a:rPr lang="en-GB" sz="1200" dirty="0" smtClean="0">
                <a:solidFill>
                  <a:srgbClr val="F4F4F4"/>
                </a:solidFill>
                <a:latin typeface="Arial" panose="020B0604020202020204" pitchFamily="34" charset="0"/>
                <a:cs typeface="Arial" panose="020B0604020202020204" pitchFamily="34" charset="0"/>
              </a:rPr>
              <a:t>) </a:t>
            </a:r>
            <a:endParaRPr lang="en-GB" sz="1200" dirty="0">
              <a:solidFill>
                <a:srgbClr val="F4F4F4"/>
              </a:solidFill>
              <a:latin typeface="Arial" panose="020B0604020202020204" pitchFamily="34" charset="0"/>
              <a:cs typeface="Arial" panose="020B0604020202020204" pitchFamily="34" charset="0"/>
            </a:endParaRPr>
          </a:p>
        </p:txBody>
      </p:sp>
      <p:sp>
        <p:nvSpPr>
          <p:cNvPr id="8" name="TextBox 7"/>
          <p:cNvSpPr txBox="1"/>
          <p:nvPr/>
        </p:nvSpPr>
        <p:spPr>
          <a:xfrm>
            <a:off x="577362" y="1324372"/>
            <a:ext cx="11182837" cy="1200329"/>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Sales are </a:t>
            </a:r>
            <a:r>
              <a:rPr lang="en-GB" dirty="0" smtClean="0">
                <a:solidFill>
                  <a:schemeClr val="bg1">
                    <a:lumMod val="50000"/>
                  </a:schemeClr>
                </a:solidFill>
                <a:latin typeface="Arial" panose="020B0604020202020204" pitchFamily="34" charset="0"/>
                <a:cs typeface="Arial" panose="020B0604020202020204" pitchFamily="34" charset="0"/>
              </a:rPr>
              <a:t>generated via </a:t>
            </a:r>
            <a:r>
              <a:rPr lang="en-GB" dirty="0" smtClean="0">
                <a:solidFill>
                  <a:schemeClr val="bg1">
                    <a:lumMod val="50000"/>
                  </a:schemeClr>
                </a:solidFill>
                <a:latin typeface="Arial" panose="020B0604020202020204" pitchFamily="34" charset="0"/>
                <a:cs typeface="Arial" panose="020B0604020202020204" pitchFamily="34" charset="0"/>
              </a:rPr>
              <a:t>the Tom Raffield website and </a:t>
            </a:r>
            <a:r>
              <a:rPr lang="en-GB" dirty="0" smtClean="0">
                <a:solidFill>
                  <a:schemeClr val="bg1">
                    <a:lumMod val="50000"/>
                  </a:schemeClr>
                </a:solidFill>
                <a:latin typeface="Arial" panose="020B0604020202020204" pitchFamily="34" charset="0"/>
                <a:cs typeface="Arial" panose="020B0604020202020204" pitchFamily="34" charset="0"/>
              </a:rPr>
              <a:t>a </a:t>
            </a:r>
            <a:r>
              <a:rPr lang="en-GB" dirty="0" smtClean="0">
                <a:solidFill>
                  <a:schemeClr val="bg1">
                    <a:lumMod val="50000"/>
                  </a:schemeClr>
                </a:solidFill>
                <a:latin typeface="Arial" panose="020B0604020202020204" pitchFamily="34" charset="0"/>
                <a:cs typeface="Arial" panose="020B0604020202020204" pitchFamily="34" charset="0"/>
              </a:rPr>
              <a:t>small network of </a:t>
            </a:r>
            <a:r>
              <a:rPr lang="en-GB" dirty="0" smtClean="0">
                <a:solidFill>
                  <a:schemeClr val="bg1">
                    <a:lumMod val="50000"/>
                  </a:schemeClr>
                </a:solidFill>
                <a:latin typeface="Arial" panose="020B0604020202020204" pitchFamily="34" charset="0"/>
                <a:cs typeface="Arial" panose="020B0604020202020204" pitchFamily="34" charset="0"/>
              </a:rPr>
              <a:t>UK-based, high-end homeware retailers (</a:t>
            </a:r>
            <a:r>
              <a:rPr lang="en-GB" dirty="0" smtClean="0">
                <a:solidFill>
                  <a:schemeClr val="bg1">
                    <a:lumMod val="50000"/>
                  </a:schemeClr>
                </a:solidFill>
                <a:latin typeface="Arial" panose="020B0604020202020204" pitchFamily="34" charset="0"/>
                <a:cs typeface="Arial" panose="020B0604020202020204" pitchFamily="34" charset="0"/>
              </a:rPr>
              <a:t>Abraham, </a:t>
            </a:r>
            <a:r>
              <a:rPr lang="en-GB" dirty="0" smtClean="0">
                <a:solidFill>
                  <a:schemeClr val="bg1">
                    <a:lumMod val="50000"/>
                  </a:schemeClr>
                </a:solidFill>
                <a:latin typeface="Arial" panose="020B0604020202020204" pitchFamily="34" charset="0"/>
                <a:cs typeface="Arial" panose="020B0604020202020204" pitchFamily="34" charset="0"/>
              </a:rPr>
              <a:t>2010).</a:t>
            </a:r>
            <a:endParaRPr lang="en-GB" dirty="0" smtClean="0">
              <a:solidFill>
                <a:schemeClr val="bg1">
                  <a:lumMod val="50000"/>
                </a:schemeClr>
              </a:solidFill>
              <a:latin typeface="Arial" panose="020B0604020202020204" pitchFamily="34" charset="0"/>
              <a:cs typeface="Arial" panose="020B0604020202020204" pitchFamily="34" charset="0"/>
            </a:endParaRPr>
          </a:p>
          <a:p>
            <a:endParaRPr lang="en-GB" dirty="0">
              <a:solidFill>
                <a:schemeClr val="bg1">
                  <a:lumMod val="50000"/>
                </a:schemeClr>
              </a:solidFill>
              <a:latin typeface="Arial" panose="020B0604020202020204" pitchFamily="34" charset="0"/>
              <a:cs typeface="Arial" panose="020B0604020202020204" pitchFamily="34" charset="0"/>
            </a:endParaRPr>
          </a:p>
          <a:p>
            <a:endParaRPr lang="en-GB" dirty="0"/>
          </a:p>
        </p:txBody>
      </p:sp>
      <p:sp>
        <p:nvSpPr>
          <p:cNvPr id="9" name="TextBox 8"/>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Tom Raffield Ltd: Current </a:t>
            </a:r>
            <a:r>
              <a:rPr lang="en-GB" sz="2000" b="1" dirty="0" smtClean="0">
                <a:solidFill>
                  <a:srgbClr val="A6B797"/>
                </a:solidFill>
                <a:latin typeface="Arial" panose="020B0604020202020204" pitchFamily="34" charset="0"/>
                <a:cs typeface="Arial" panose="020B0604020202020204" pitchFamily="34" charset="0"/>
              </a:rPr>
              <a:t>distribution channels</a:t>
            </a:r>
            <a:endParaRPr lang="en-GB" sz="2000" b="1" dirty="0">
              <a:solidFill>
                <a:srgbClr val="A6B797"/>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5187" y="2557743"/>
            <a:ext cx="3255646" cy="757780"/>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9871" y="4315420"/>
            <a:ext cx="3250962" cy="943325"/>
          </a:xfrm>
          <a:prstGeom prst="rect">
            <a:avLst/>
          </a:prstGeom>
        </p:spPr>
      </p:pic>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089900" y="4275674"/>
            <a:ext cx="3179084" cy="1014431"/>
          </a:xfrm>
          <a:prstGeom prst="rect">
            <a:avLst/>
          </a:prstGeom>
        </p:spPr>
      </p:pic>
      <p:pic>
        <p:nvPicPr>
          <p:cNvPr id="12" name="Picture 1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979100" y="2400102"/>
            <a:ext cx="2229737" cy="929057"/>
          </a:xfrm>
          <a:prstGeom prst="rect">
            <a:avLst/>
          </a:prstGeom>
        </p:spPr>
      </p:pic>
      <p:pic>
        <p:nvPicPr>
          <p:cNvPr id="13" name="Picture 12"/>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883703" y="2554491"/>
            <a:ext cx="3591478" cy="620277"/>
          </a:xfrm>
          <a:prstGeom prst="rect">
            <a:avLst/>
          </a:prstGeom>
        </p:spPr>
      </p:pic>
      <p:pic>
        <p:nvPicPr>
          <p:cNvPr id="14" name="Picture 13"/>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922837" y="3811920"/>
            <a:ext cx="2788801" cy="2703180"/>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27382372"/>
      </p:ext>
    </p:extLst>
  </p:cSld>
  <p:clrMapOvr>
    <a:masterClrMapping/>
  </p:clrMapOvr>
  <mc:AlternateContent xmlns:mc="http://schemas.openxmlformats.org/markup-compatibility/2006">
    <mc:Choice xmlns:p14="http://schemas.microsoft.com/office/powerpoint/2010/main" Requires="p14">
      <p:transition spd="slow" p14:dur="2000" advTm="78096"/>
    </mc:Choice>
    <mc:Fallback>
      <p:transition spd="slow" advTm="78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4F4F4"/>
                </a:solidFill>
                <a:latin typeface="Arial" panose="020B0604020202020204" pitchFamily="34" charset="0"/>
                <a:cs typeface="Arial" panose="020B0604020202020204" pitchFamily="34" charset="0"/>
              </a:rPr>
              <a:t>Natasha Michell - Student ID 1603999 </a:t>
            </a:r>
            <a:r>
              <a:rPr lang="en-GB" sz="1200" dirty="0" smtClean="0">
                <a:solidFill>
                  <a:srgbClr val="F4F4F4"/>
                </a:solidFill>
                <a:latin typeface="Arial" panose="020B0604020202020204" pitchFamily="34" charset="0"/>
                <a:cs typeface="Arial" panose="020B0604020202020204" pitchFamily="34" charset="0"/>
              </a:rPr>
              <a:t>- International </a:t>
            </a:r>
            <a:r>
              <a:rPr lang="en-GB" sz="1200" dirty="0">
                <a:solidFill>
                  <a:srgbClr val="F4F4F4"/>
                </a:solidFill>
                <a:latin typeface="Arial" panose="020B0604020202020204" pitchFamily="34" charset="0"/>
                <a:cs typeface="Arial" panose="020B0604020202020204" pitchFamily="34" charset="0"/>
              </a:rPr>
              <a:t>Business (SBMA7122D</a:t>
            </a:r>
            <a:r>
              <a:rPr lang="en-GB" sz="1200" dirty="0" smtClean="0">
                <a:solidFill>
                  <a:srgbClr val="F4F4F4"/>
                </a:solidFill>
                <a:latin typeface="Arial" panose="020B0604020202020204" pitchFamily="34" charset="0"/>
                <a:cs typeface="Arial" panose="020B0604020202020204" pitchFamily="34" charset="0"/>
              </a:rPr>
              <a:t>) </a:t>
            </a:r>
            <a:endParaRPr lang="en-GB" sz="1200" dirty="0">
              <a:solidFill>
                <a:srgbClr val="F4F4F4"/>
              </a:solidFill>
              <a:latin typeface="Arial" panose="020B0604020202020204" pitchFamily="34" charset="0"/>
              <a:cs typeface="Arial" panose="020B0604020202020204" pitchFamily="34" charset="0"/>
            </a:endParaRPr>
          </a:p>
        </p:txBody>
      </p:sp>
      <p:sp>
        <p:nvSpPr>
          <p:cNvPr id="8" name="TextBox 7"/>
          <p:cNvSpPr txBox="1"/>
          <p:nvPr/>
        </p:nvSpPr>
        <p:spPr>
          <a:xfrm>
            <a:off x="577362" y="1324372"/>
            <a:ext cx="11081237" cy="2585323"/>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Tom Raffield has a strong reputation in the UK as a high-quality, luxury furniture brand (Walpole, 2017).</a:t>
            </a: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The company appeared in Channel 4’s Grand Designs and has </a:t>
            </a:r>
            <a:r>
              <a:rPr lang="en-GB" dirty="0">
                <a:solidFill>
                  <a:schemeClr val="bg1">
                    <a:lumMod val="50000"/>
                  </a:schemeClr>
                </a:solidFill>
                <a:latin typeface="Arial" panose="020B0604020202020204" pitchFamily="34" charset="0"/>
                <a:cs typeface="Arial" panose="020B0604020202020204" pitchFamily="34" charset="0"/>
              </a:rPr>
              <a:t>featured in </a:t>
            </a:r>
            <a:r>
              <a:rPr lang="en-GB" dirty="0" smtClean="0">
                <a:solidFill>
                  <a:schemeClr val="bg1">
                    <a:lumMod val="50000"/>
                  </a:schemeClr>
                </a:solidFill>
                <a:latin typeface="Arial" panose="020B0604020202020204" pitchFamily="34" charset="0"/>
                <a:cs typeface="Arial" panose="020B0604020202020204" pitchFamily="34" charset="0"/>
              </a:rPr>
              <a:t>various national publications.</a:t>
            </a: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smtClean="0">
              <a:solidFill>
                <a:schemeClr val="bg1">
                  <a:lumMod val="50000"/>
                </a:schemeClr>
              </a:solidFill>
              <a:latin typeface="Arial" panose="020B0604020202020204" pitchFamily="34" charset="0"/>
              <a:cs typeface="Arial" panose="020B0604020202020204" pitchFamily="34" charset="0"/>
            </a:endParaRPr>
          </a:p>
        </p:txBody>
      </p:sp>
      <p:sp>
        <p:nvSpPr>
          <p:cNvPr id="9" name="TextBox 8"/>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Tom Raffield Ltd: Brand </a:t>
            </a:r>
            <a:r>
              <a:rPr lang="en-GB" sz="2000" b="1" dirty="0" smtClean="0">
                <a:solidFill>
                  <a:srgbClr val="A6B797"/>
                </a:solidFill>
                <a:latin typeface="Arial" panose="020B0604020202020204" pitchFamily="34" charset="0"/>
                <a:cs typeface="Arial" panose="020B0604020202020204" pitchFamily="34" charset="0"/>
              </a:rPr>
              <a:t>awareness</a:t>
            </a:r>
            <a:endParaRPr lang="en-GB" sz="2000" b="1" dirty="0">
              <a:solidFill>
                <a:srgbClr val="A6B797"/>
              </a:solidFill>
              <a:latin typeface="Arial" panose="020B0604020202020204" pitchFamily="34" charset="0"/>
              <a:cs typeface="Arial" panose="020B0604020202020204" pitchFamily="34" charset="0"/>
            </a:endParaRPr>
          </a:p>
        </p:txBody>
      </p:sp>
      <p:sp>
        <p:nvSpPr>
          <p:cNvPr id="3" name="TextBox 2"/>
          <p:cNvSpPr txBox="1"/>
          <p:nvPr/>
        </p:nvSpPr>
        <p:spPr>
          <a:xfrm>
            <a:off x="1196176" y="5646457"/>
            <a:ext cx="3124200" cy="369332"/>
          </a:xfrm>
          <a:prstGeom prst="rect">
            <a:avLst/>
          </a:prstGeom>
          <a:noFill/>
        </p:spPr>
        <p:txBody>
          <a:bodyPr wrap="square" rtlCol="0">
            <a:spAutoFit/>
          </a:bodyPr>
          <a:lstStyle/>
          <a:p>
            <a:pPr algn="ctr"/>
            <a:r>
              <a:rPr lang="en-GB" dirty="0">
                <a:solidFill>
                  <a:schemeClr val="bg1">
                    <a:lumMod val="50000"/>
                  </a:schemeClr>
                </a:solidFill>
                <a:latin typeface="Arial" panose="020B0604020202020204" pitchFamily="34" charset="0"/>
                <a:cs typeface="Arial" panose="020B0604020202020204" pitchFamily="34" charset="0"/>
              </a:rPr>
              <a:t>(Abrahams, 2010)</a:t>
            </a: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49412" y="4745676"/>
            <a:ext cx="2205038" cy="888597"/>
          </a:xfrm>
          <a:prstGeom prst="rect">
            <a:avLst/>
          </a:prstGeom>
        </p:spPr>
      </p:pic>
      <p:pic>
        <p:nvPicPr>
          <p:cNvPr id="15" name="Picture 1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07519" y="3081241"/>
            <a:ext cx="2724150" cy="439379"/>
          </a:xfrm>
          <a:prstGeom prst="rect">
            <a:avLst/>
          </a:prstGeom>
        </p:spPr>
      </p:pic>
      <p:sp>
        <p:nvSpPr>
          <p:cNvPr id="17" name="TextBox 16"/>
          <p:cNvSpPr txBox="1"/>
          <p:nvPr/>
        </p:nvSpPr>
        <p:spPr>
          <a:xfrm>
            <a:off x="4286250" y="3600499"/>
            <a:ext cx="3594100" cy="646331"/>
          </a:xfrm>
          <a:prstGeom prst="rect">
            <a:avLst/>
          </a:prstGeom>
          <a:noFill/>
        </p:spPr>
        <p:txBody>
          <a:bodyPr wrap="square" rtlCol="0">
            <a:spAutoFit/>
          </a:bodyPr>
          <a:lstStyle/>
          <a:p>
            <a:pPr algn="ctr"/>
            <a:r>
              <a:rPr lang="en-GB" dirty="0" smtClean="0">
                <a:solidFill>
                  <a:schemeClr val="bg1">
                    <a:lumMod val="50000"/>
                  </a:schemeClr>
                </a:solidFill>
                <a:latin typeface="Arial" panose="020B0604020202020204" pitchFamily="34" charset="0"/>
                <a:cs typeface="Arial" panose="020B0604020202020204" pitchFamily="34" charset="0"/>
              </a:rPr>
              <a:t>(Grand Designs</a:t>
            </a:r>
          </a:p>
          <a:p>
            <a:pPr algn="ctr"/>
            <a:r>
              <a:rPr lang="en-GB" dirty="0" smtClean="0">
                <a:solidFill>
                  <a:schemeClr val="bg1">
                    <a:lumMod val="50000"/>
                  </a:schemeClr>
                </a:solidFill>
                <a:latin typeface="Arial" panose="020B0604020202020204" pitchFamily="34" charset="0"/>
                <a:cs typeface="Arial" panose="020B0604020202020204" pitchFamily="34" charset="0"/>
              </a:rPr>
              <a:t>Magazine, </a:t>
            </a:r>
            <a:r>
              <a:rPr lang="en-GB" dirty="0">
                <a:solidFill>
                  <a:schemeClr val="bg1">
                    <a:lumMod val="50000"/>
                  </a:schemeClr>
                </a:solidFill>
                <a:latin typeface="Arial" panose="020B0604020202020204" pitchFamily="34" charset="0"/>
                <a:cs typeface="Arial" panose="020B0604020202020204" pitchFamily="34" charset="0"/>
              </a:rPr>
              <a:t>2016)</a:t>
            </a:r>
            <a:endParaRPr lang="en-GB" dirty="0"/>
          </a:p>
        </p:txBody>
      </p:sp>
      <p:pic>
        <p:nvPicPr>
          <p:cNvPr id="18" name="Picture 1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264150" y="4818718"/>
            <a:ext cx="1663700" cy="713837"/>
          </a:xfrm>
          <a:prstGeom prst="rect">
            <a:avLst/>
          </a:prstGeom>
        </p:spPr>
      </p:pic>
      <p:sp>
        <p:nvSpPr>
          <p:cNvPr id="19" name="TextBox 18"/>
          <p:cNvSpPr txBox="1"/>
          <p:nvPr/>
        </p:nvSpPr>
        <p:spPr>
          <a:xfrm>
            <a:off x="7732607" y="5676647"/>
            <a:ext cx="3049863" cy="369332"/>
          </a:xfrm>
          <a:prstGeom prst="rect">
            <a:avLst/>
          </a:prstGeom>
          <a:noFill/>
        </p:spPr>
        <p:txBody>
          <a:bodyPr wrap="square" rtlCol="0">
            <a:spAutoFit/>
          </a:bodyPr>
          <a:lstStyle/>
          <a:p>
            <a:pPr algn="ctr"/>
            <a:r>
              <a:rPr lang="en-GB" dirty="0" smtClean="0">
                <a:solidFill>
                  <a:schemeClr val="bg1">
                    <a:lumMod val="50000"/>
                  </a:schemeClr>
                </a:solidFill>
                <a:latin typeface="Arial" panose="020B0604020202020204" pitchFamily="34" charset="0"/>
                <a:cs typeface="Arial" panose="020B0604020202020204" pitchFamily="34" charset="0"/>
              </a:rPr>
              <a:t>(Burroughs &amp; Law, 2014)</a:t>
            </a:r>
            <a:endParaRPr lang="en-GB" dirty="0"/>
          </a:p>
        </p:txBody>
      </p:sp>
      <p:pic>
        <p:nvPicPr>
          <p:cNvPr id="20" name="Picture 1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265223" y="2767210"/>
            <a:ext cx="1636154" cy="690400"/>
          </a:xfrm>
          <a:prstGeom prst="rect">
            <a:avLst/>
          </a:prstGeom>
        </p:spPr>
      </p:pic>
      <p:pic>
        <p:nvPicPr>
          <p:cNvPr id="21" name="Picture 20"/>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835900" y="4986194"/>
            <a:ext cx="2805939" cy="554533"/>
          </a:xfrm>
          <a:prstGeom prst="rect">
            <a:avLst/>
          </a:prstGeom>
        </p:spPr>
      </p:pic>
      <p:sp>
        <p:nvSpPr>
          <p:cNvPr id="22" name="TextBox 21"/>
          <p:cNvSpPr txBox="1"/>
          <p:nvPr/>
        </p:nvSpPr>
        <p:spPr>
          <a:xfrm>
            <a:off x="7630355" y="3599003"/>
            <a:ext cx="3124200" cy="369332"/>
          </a:xfrm>
          <a:prstGeom prst="rect">
            <a:avLst/>
          </a:prstGeom>
          <a:noFill/>
        </p:spPr>
        <p:txBody>
          <a:bodyPr wrap="square" rtlCol="0">
            <a:spAutoFit/>
          </a:bodyPr>
          <a:lstStyle/>
          <a:p>
            <a:pPr algn="ctr"/>
            <a:r>
              <a:rPr lang="en-GB" dirty="0" smtClean="0">
                <a:solidFill>
                  <a:schemeClr val="bg1">
                    <a:lumMod val="50000"/>
                  </a:schemeClr>
                </a:solidFill>
                <a:latin typeface="Arial" panose="020B0604020202020204" pitchFamily="34" charset="0"/>
                <a:cs typeface="Arial" panose="020B0604020202020204" pitchFamily="34" charset="0"/>
              </a:rPr>
              <a:t>(Ryder, 2017)</a:t>
            </a:r>
            <a:endParaRPr lang="en-GB" dirty="0">
              <a:solidFill>
                <a:schemeClr val="bg1">
                  <a:lumMod val="50000"/>
                </a:schemeClr>
              </a:solidFill>
              <a:latin typeface="Arial" panose="020B0604020202020204" pitchFamily="34" charset="0"/>
              <a:cs typeface="Arial" panose="020B0604020202020204" pitchFamily="34" charset="0"/>
            </a:endParaRPr>
          </a:p>
        </p:txBody>
      </p:sp>
      <p:sp>
        <p:nvSpPr>
          <p:cNvPr id="16" name="TextBox 15"/>
          <p:cNvSpPr txBox="1"/>
          <p:nvPr/>
        </p:nvSpPr>
        <p:spPr>
          <a:xfrm>
            <a:off x="4298950" y="5680922"/>
            <a:ext cx="3594100" cy="369332"/>
          </a:xfrm>
          <a:prstGeom prst="rect">
            <a:avLst/>
          </a:prstGeom>
          <a:noFill/>
        </p:spPr>
        <p:txBody>
          <a:bodyPr wrap="square" rtlCol="0">
            <a:spAutoFit/>
          </a:bodyPr>
          <a:lstStyle/>
          <a:p>
            <a:pPr algn="ctr"/>
            <a:r>
              <a:rPr lang="en-GB" dirty="0" smtClean="0">
                <a:solidFill>
                  <a:schemeClr val="bg1">
                    <a:lumMod val="50000"/>
                  </a:schemeClr>
                </a:solidFill>
                <a:latin typeface="Arial" panose="020B0604020202020204" pitchFamily="34" charset="0"/>
                <a:cs typeface="Arial" panose="020B0604020202020204" pitchFamily="34" charset="0"/>
              </a:rPr>
              <a:t>(Elle Decoration, 2015)</a:t>
            </a:r>
            <a:endParaRPr lang="en-GB" dirty="0"/>
          </a:p>
        </p:txBody>
      </p:sp>
      <p:pic>
        <p:nvPicPr>
          <p:cNvPr id="5" name="Picture 4"/>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678236" y="2555527"/>
            <a:ext cx="2653271" cy="975256"/>
          </a:xfrm>
          <a:prstGeom prst="rect">
            <a:avLst/>
          </a:prstGeom>
        </p:spPr>
      </p:pic>
      <p:sp>
        <p:nvSpPr>
          <p:cNvPr id="23" name="TextBox 22"/>
          <p:cNvSpPr txBox="1"/>
          <p:nvPr/>
        </p:nvSpPr>
        <p:spPr>
          <a:xfrm>
            <a:off x="1421227" y="3600287"/>
            <a:ext cx="3124200" cy="369332"/>
          </a:xfrm>
          <a:prstGeom prst="rect">
            <a:avLst/>
          </a:prstGeom>
          <a:noFill/>
        </p:spPr>
        <p:txBody>
          <a:bodyPr wrap="square" rtlCol="0">
            <a:spAutoFit/>
          </a:bodyPr>
          <a:lstStyle/>
          <a:p>
            <a:pPr algn="ctr"/>
            <a:r>
              <a:rPr lang="en-GB" dirty="0" smtClean="0">
                <a:solidFill>
                  <a:schemeClr val="bg1">
                    <a:lumMod val="50000"/>
                  </a:schemeClr>
                </a:solidFill>
                <a:latin typeface="Arial" panose="020B0604020202020204" pitchFamily="34" charset="0"/>
                <a:cs typeface="Arial" panose="020B0604020202020204" pitchFamily="34" charset="0"/>
              </a:rPr>
              <a:t>(Foyle, 2017)</a:t>
            </a:r>
            <a:endParaRPr lang="en-GB" dirty="0">
              <a:solidFill>
                <a:schemeClr val="bg1">
                  <a:lumMod val="50000"/>
                </a:schemeClr>
              </a:solidFill>
              <a:latin typeface="Arial" panose="020B0604020202020204" pitchFamily="34" charset="0"/>
              <a:cs typeface="Arial" panose="020B0604020202020204" pitchFamily="34" charset="0"/>
            </a:endParaRPr>
          </a:p>
        </p:txBody>
      </p:sp>
      <p:pic>
        <p:nvPicPr>
          <p:cNvPr id="10" name="Audio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44499571"/>
      </p:ext>
    </p:extLst>
  </p:cSld>
  <p:clrMapOvr>
    <a:masterClrMapping/>
  </p:clrMapOvr>
  <mc:AlternateContent xmlns:mc="http://schemas.openxmlformats.org/markup-compatibility/2006">
    <mc:Choice xmlns:p14="http://schemas.microsoft.com/office/powerpoint/2010/main" Requires="p14">
      <p:transition spd="slow" p14:dur="2000" advTm="66098"/>
    </mc:Choice>
    <mc:Fallback>
      <p:transition spd="slow" advTm="660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4F4F4"/>
                </a:solidFill>
                <a:latin typeface="Arial" panose="020B0604020202020204" pitchFamily="34" charset="0"/>
                <a:cs typeface="Arial" panose="020B0604020202020204" pitchFamily="34" charset="0"/>
              </a:rPr>
              <a:t>Natasha Michell - Student ID 1603999 </a:t>
            </a:r>
            <a:r>
              <a:rPr lang="en-GB" sz="1200" dirty="0" smtClean="0">
                <a:solidFill>
                  <a:srgbClr val="F4F4F4"/>
                </a:solidFill>
                <a:latin typeface="Arial" panose="020B0604020202020204" pitchFamily="34" charset="0"/>
                <a:cs typeface="Arial" panose="020B0604020202020204" pitchFamily="34" charset="0"/>
              </a:rPr>
              <a:t>- International </a:t>
            </a:r>
            <a:r>
              <a:rPr lang="en-GB" sz="1200" dirty="0">
                <a:solidFill>
                  <a:srgbClr val="F4F4F4"/>
                </a:solidFill>
                <a:latin typeface="Arial" panose="020B0604020202020204" pitchFamily="34" charset="0"/>
                <a:cs typeface="Arial" panose="020B0604020202020204" pitchFamily="34" charset="0"/>
              </a:rPr>
              <a:t>Business (SBMA7122D</a:t>
            </a:r>
            <a:r>
              <a:rPr lang="en-GB" sz="1200" dirty="0" smtClean="0">
                <a:solidFill>
                  <a:srgbClr val="F4F4F4"/>
                </a:solidFill>
                <a:latin typeface="Arial" panose="020B0604020202020204" pitchFamily="34" charset="0"/>
                <a:cs typeface="Arial" panose="020B0604020202020204" pitchFamily="34" charset="0"/>
              </a:rPr>
              <a:t>) </a:t>
            </a:r>
            <a:endParaRPr lang="en-GB" sz="1200" dirty="0">
              <a:solidFill>
                <a:srgbClr val="F4F4F4"/>
              </a:solidFill>
              <a:latin typeface="Arial" panose="020B0604020202020204" pitchFamily="34" charset="0"/>
              <a:cs typeface="Arial" panose="020B0604020202020204" pitchFamily="34" charset="0"/>
            </a:endParaRPr>
          </a:p>
        </p:txBody>
      </p:sp>
      <p:sp>
        <p:nvSpPr>
          <p:cNvPr id="7" name="TextBox 6"/>
          <p:cNvSpPr txBox="1"/>
          <p:nvPr/>
        </p:nvSpPr>
        <p:spPr>
          <a:xfrm>
            <a:off x="577362" y="1324372"/>
            <a:ext cx="11081237" cy="2862322"/>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The German furniture market consists of large retailers with large physical stores.</a:t>
            </a: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80% of German furniture retailers belong to a buying group.</a:t>
            </a:r>
          </a:p>
          <a:p>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lumMod val="50000"/>
                  </a:schemeClr>
                </a:solidFill>
                <a:latin typeface="Arial" panose="020B0604020202020204" pitchFamily="34" charset="0"/>
                <a:cs typeface="Arial" panose="020B0604020202020204" pitchFamily="34" charset="0"/>
              </a:rPr>
              <a:t>The top 10 furniture retailers in Germany have a total market share of 48% </a:t>
            </a:r>
            <a:r>
              <a:rPr lang="en-GB" dirty="0" smtClean="0">
                <a:solidFill>
                  <a:schemeClr val="bg1">
                    <a:lumMod val="50000"/>
                  </a:schemeClr>
                </a:solidFill>
                <a:latin typeface="Arial" panose="020B0604020202020204" pitchFamily="34" charset="0"/>
                <a:cs typeface="Arial" panose="020B0604020202020204" pitchFamily="34" charset="0"/>
              </a:rPr>
              <a:t>combined</a:t>
            </a:r>
            <a:r>
              <a:rPr lang="en-GB" dirty="0">
                <a:solidFill>
                  <a:schemeClr val="bg1">
                    <a:lumMod val="50000"/>
                  </a:schemeClr>
                </a:solidFill>
                <a:latin typeface="Arial" panose="020B0604020202020204" pitchFamily="34" charset="0"/>
                <a:cs typeface="Arial" panose="020B0604020202020204" pitchFamily="34" charset="0"/>
              </a:rPr>
              <a:t> (Merkel, 2015</a:t>
            </a:r>
            <a:r>
              <a:rPr lang="en-GB" dirty="0" smtClean="0">
                <a:solidFill>
                  <a:schemeClr val="bg1">
                    <a:lumMod val="50000"/>
                  </a:schemeClr>
                </a:solidFill>
                <a:latin typeface="Arial" panose="020B0604020202020204" pitchFamily="34" charset="0"/>
                <a:cs typeface="Arial" panose="020B0604020202020204" pitchFamily="34" charset="0"/>
              </a:rPr>
              <a:t>).</a:t>
            </a: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smtClean="0">
              <a:solidFill>
                <a:schemeClr val="bg1">
                  <a:lumMod val="50000"/>
                </a:schemeClr>
              </a:solidFill>
              <a:latin typeface="Arial" panose="020B0604020202020204" pitchFamily="34" charset="0"/>
              <a:cs typeface="Arial" panose="020B0604020202020204" pitchFamily="34" charset="0"/>
            </a:endParaRPr>
          </a:p>
        </p:txBody>
      </p:sp>
      <p:sp>
        <p:nvSpPr>
          <p:cNvPr id="8" name="TextBox 7"/>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Competition</a:t>
            </a:r>
            <a:endParaRPr lang="en-GB" sz="2000" b="1" dirty="0">
              <a:solidFill>
                <a:srgbClr val="A6B797"/>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01403" y="3599736"/>
            <a:ext cx="2336832" cy="854326"/>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3139" y="3606267"/>
            <a:ext cx="3378890" cy="840968"/>
          </a:xfrm>
          <a:prstGeom prst="rect">
            <a:avLst/>
          </a:prstGeom>
        </p:spPr>
      </p:pic>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734519" y="3621378"/>
            <a:ext cx="3428781" cy="819926"/>
          </a:xfrm>
          <a:prstGeom prst="rect">
            <a:avLst/>
          </a:prstGeom>
        </p:spPr>
      </p:pic>
      <p:pic>
        <p:nvPicPr>
          <p:cNvPr id="12" name="Audio 1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12414987"/>
      </p:ext>
    </p:extLst>
  </p:cSld>
  <p:clrMapOvr>
    <a:masterClrMapping/>
  </p:clrMapOvr>
  <mc:AlternateContent xmlns:mc="http://schemas.openxmlformats.org/markup-compatibility/2006">
    <mc:Choice xmlns:p14="http://schemas.microsoft.com/office/powerpoint/2010/main" Requires="p14">
      <p:transition spd="slow" p14:dur="2000" advTm="61596"/>
    </mc:Choice>
    <mc:Fallback>
      <p:transition spd="slow" advTm="61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7" name="TextBox 6"/>
          <p:cNvSpPr txBox="1"/>
          <p:nvPr/>
        </p:nvSpPr>
        <p:spPr>
          <a:xfrm>
            <a:off x="577363" y="542895"/>
            <a:ext cx="15435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Strengths</a:t>
            </a:r>
            <a:endParaRPr lang="en-GB" sz="2000" b="1" dirty="0">
              <a:solidFill>
                <a:srgbClr val="A6B797"/>
              </a:solidFill>
              <a:latin typeface="Arial" panose="020B0604020202020204" pitchFamily="34" charset="0"/>
              <a:cs typeface="Arial" panose="020B0604020202020204" pitchFamily="34" charset="0"/>
            </a:endParaRPr>
          </a:p>
        </p:txBody>
      </p:sp>
      <p:cxnSp>
        <p:nvCxnSpPr>
          <p:cNvPr id="5" name="Straight Connector 4"/>
          <p:cNvCxnSpPr/>
          <p:nvPr/>
        </p:nvCxnSpPr>
        <p:spPr>
          <a:xfrm>
            <a:off x="711200" y="3429000"/>
            <a:ext cx="10795000" cy="0"/>
          </a:xfrm>
          <a:prstGeom prst="line">
            <a:avLst/>
          </a:prstGeom>
        </p:spPr>
        <p:style>
          <a:lnRef idx="1">
            <a:schemeClr val="dk1"/>
          </a:lnRef>
          <a:fillRef idx="0">
            <a:schemeClr val="dk1"/>
          </a:fillRef>
          <a:effectRef idx="0">
            <a:schemeClr val="dk1"/>
          </a:effectRef>
          <a:fontRef idx="minor">
            <a:schemeClr val="tx1"/>
          </a:fontRef>
        </p:style>
      </p:cxnSp>
      <p:cxnSp>
        <p:nvCxnSpPr>
          <p:cNvPr id="9" name="Straight Connector 8"/>
          <p:cNvCxnSpPr/>
          <p:nvPr/>
        </p:nvCxnSpPr>
        <p:spPr>
          <a:xfrm>
            <a:off x="6096000" y="647700"/>
            <a:ext cx="0" cy="5613400"/>
          </a:xfrm>
          <a:prstGeom prst="line">
            <a:avLst/>
          </a:prstGeom>
        </p:spPr>
        <p:style>
          <a:lnRef idx="1">
            <a:schemeClr val="dk1"/>
          </a:lnRef>
          <a:fillRef idx="0">
            <a:schemeClr val="dk1"/>
          </a:fillRef>
          <a:effectRef idx="0">
            <a:schemeClr val="dk1"/>
          </a:effectRef>
          <a:fontRef idx="minor">
            <a:schemeClr val="tx1"/>
          </a:fontRef>
        </p:style>
      </p:cxnSp>
      <p:sp>
        <p:nvSpPr>
          <p:cNvPr id="11" name="TextBox 10"/>
          <p:cNvSpPr txBox="1"/>
          <p:nvPr/>
        </p:nvSpPr>
        <p:spPr>
          <a:xfrm>
            <a:off x="577363" y="1049496"/>
            <a:ext cx="5518638" cy="2446824"/>
          </a:xfrm>
          <a:prstGeom prst="rect">
            <a:avLst/>
          </a:prstGeom>
          <a:noFill/>
        </p:spPr>
        <p:txBody>
          <a:bodyPr wrap="square" rtlCol="0">
            <a:spAutoFit/>
          </a:bodyPr>
          <a:lstStyle/>
          <a:p>
            <a:pPr marL="285750" indent="-285750">
              <a:buFont typeface="Arial" panose="020B0604020202020204" pitchFamily="34" charset="0"/>
              <a:buChar char="•"/>
            </a:pPr>
            <a:r>
              <a:rPr lang="en-GB" sz="1500" dirty="0" smtClean="0">
                <a:solidFill>
                  <a:schemeClr val="bg1">
                    <a:lumMod val="50000"/>
                  </a:schemeClr>
                </a:solidFill>
                <a:latin typeface="Arial" panose="020B0604020202020204" pitchFamily="34" charset="0"/>
                <a:cs typeface="Arial" panose="020B0604020202020204" pitchFamily="34" charset="0"/>
              </a:rPr>
              <a:t>Strong UK reputation in the luxury </a:t>
            </a:r>
            <a:r>
              <a:rPr lang="en-GB" sz="1500" dirty="0" smtClean="0">
                <a:solidFill>
                  <a:schemeClr val="bg1">
                    <a:lumMod val="50000"/>
                  </a:schemeClr>
                </a:solidFill>
                <a:latin typeface="Arial" panose="020B0604020202020204" pitchFamily="34" charset="0"/>
                <a:cs typeface="Arial" panose="020B0604020202020204" pitchFamily="34" charset="0"/>
              </a:rPr>
              <a:t>furniture market</a:t>
            </a:r>
            <a:endParaRPr lang="en-GB" sz="1500"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smtClean="0">
                <a:solidFill>
                  <a:schemeClr val="bg1">
                    <a:lumMod val="50000"/>
                  </a:schemeClr>
                </a:solidFill>
                <a:latin typeface="Arial" panose="020B0604020202020204" pitchFamily="34" charset="0"/>
                <a:cs typeface="Arial" panose="020B0604020202020204" pitchFamily="34" charset="0"/>
              </a:rPr>
              <a:t>Good financial performance over the last 4 years</a:t>
            </a:r>
          </a:p>
          <a:p>
            <a:pPr marL="285750" indent="-285750">
              <a:buFont typeface="Arial" panose="020B0604020202020204" pitchFamily="34" charset="0"/>
              <a:buChar char="•"/>
            </a:pPr>
            <a:r>
              <a:rPr lang="en-GB" sz="1500" dirty="0" smtClean="0">
                <a:solidFill>
                  <a:schemeClr val="bg1">
                    <a:lumMod val="50000"/>
                  </a:schemeClr>
                </a:solidFill>
                <a:latin typeface="Arial" panose="020B0604020202020204" pitchFamily="34" charset="0"/>
                <a:cs typeface="Arial" panose="020B0604020202020204" pitchFamily="34" charset="0"/>
              </a:rPr>
              <a:t>Manufacturing process is low-energy and materials are sourced from sustainable </a:t>
            </a:r>
            <a:r>
              <a:rPr lang="en-GB" sz="1500" dirty="0" smtClean="0">
                <a:solidFill>
                  <a:schemeClr val="bg1">
                    <a:lumMod val="50000"/>
                  </a:schemeClr>
                </a:solidFill>
                <a:latin typeface="Arial" panose="020B0604020202020204" pitchFamily="34" charset="0"/>
                <a:cs typeface="Arial" panose="020B0604020202020204" pitchFamily="34" charset="0"/>
              </a:rPr>
              <a:t>sources</a:t>
            </a:r>
          </a:p>
          <a:p>
            <a:pPr marL="285750" indent="-285750">
              <a:buFont typeface="Arial" panose="020B0604020202020204" pitchFamily="34" charset="0"/>
              <a:buChar char="•"/>
            </a:pPr>
            <a:r>
              <a:rPr lang="en-GB" sz="1500" dirty="0" smtClean="0">
                <a:solidFill>
                  <a:schemeClr val="bg1">
                    <a:lumMod val="50000"/>
                  </a:schemeClr>
                </a:solidFill>
                <a:latin typeface="Arial" panose="020B0604020202020204" pitchFamily="34" charset="0"/>
                <a:cs typeface="Arial" panose="020B0604020202020204" pitchFamily="34" charset="0"/>
              </a:rPr>
              <a:t>Unique steam-bending manufacturing process</a:t>
            </a:r>
            <a:endParaRPr lang="en-GB" sz="1500"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smtClean="0">
                <a:solidFill>
                  <a:schemeClr val="bg1">
                    <a:lumMod val="50000"/>
                  </a:schemeClr>
                </a:solidFill>
                <a:latin typeface="Arial" panose="020B0604020202020204" pitchFamily="34" charset="0"/>
                <a:cs typeface="Arial" panose="020B0604020202020204" pitchFamily="34" charset="0"/>
              </a:rPr>
              <a:t>Effective apprenticeship scheme </a:t>
            </a:r>
            <a:r>
              <a:rPr lang="en-GB" sz="1500" dirty="0" smtClean="0">
                <a:solidFill>
                  <a:schemeClr val="bg1">
                    <a:lumMod val="50000"/>
                  </a:schemeClr>
                </a:solidFill>
                <a:latin typeface="Arial" panose="020B0604020202020204" pitchFamily="34" charset="0"/>
                <a:cs typeface="Arial" panose="020B0604020202020204" pitchFamily="34" charset="0"/>
              </a:rPr>
              <a:t>ensures talent supply</a:t>
            </a:r>
          </a:p>
          <a:p>
            <a:pPr marL="285750" indent="-285750">
              <a:buFont typeface="Arial" panose="020B0604020202020204" pitchFamily="34" charset="0"/>
              <a:buChar char="•"/>
            </a:pPr>
            <a:r>
              <a:rPr lang="en-GB" sz="1500" dirty="0" smtClean="0">
                <a:solidFill>
                  <a:schemeClr val="bg1">
                    <a:lumMod val="50000"/>
                  </a:schemeClr>
                </a:solidFill>
                <a:latin typeface="Arial" panose="020B0604020202020204" pitchFamily="34" charset="0"/>
                <a:cs typeface="Arial" panose="020B0604020202020204" pitchFamily="34" charset="0"/>
              </a:rPr>
              <a:t>Strong </a:t>
            </a:r>
            <a:r>
              <a:rPr lang="en-GB" sz="1500" dirty="0" smtClean="0">
                <a:solidFill>
                  <a:schemeClr val="bg1">
                    <a:lumMod val="50000"/>
                  </a:schemeClr>
                </a:solidFill>
                <a:latin typeface="Arial" panose="020B0604020202020204" pitchFamily="34" charset="0"/>
                <a:cs typeface="Arial" panose="020B0604020202020204" pitchFamily="34" charset="0"/>
              </a:rPr>
              <a:t>alignment </a:t>
            </a:r>
            <a:r>
              <a:rPr lang="en-GB" sz="1500" dirty="0" smtClean="0">
                <a:solidFill>
                  <a:schemeClr val="bg1">
                    <a:lumMod val="50000"/>
                  </a:schemeClr>
                </a:solidFill>
                <a:latin typeface="Arial" panose="020B0604020202020204" pitchFamily="34" charset="0"/>
                <a:cs typeface="Arial" panose="020B0604020202020204" pitchFamily="34" charset="0"/>
              </a:rPr>
              <a:t>between Tom Raffield ethos and German values and expectations</a:t>
            </a:r>
          </a:p>
          <a:p>
            <a:pPr marL="285750" indent="-285750">
              <a:buFont typeface="Arial" panose="020B0604020202020204" pitchFamily="34" charset="0"/>
              <a:buChar char="•"/>
            </a:pPr>
            <a:r>
              <a:rPr lang="en-GB" sz="1500" dirty="0" smtClean="0">
                <a:solidFill>
                  <a:schemeClr val="bg1">
                    <a:lumMod val="50000"/>
                  </a:schemeClr>
                </a:solidFill>
                <a:latin typeface="Arial" panose="020B0604020202020204" pitchFamily="34" charset="0"/>
                <a:cs typeface="Arial" panose="020B0604020202020204" pitchFamily="34" charset="0"/>
              </a:rPr>
              <a:t>Furniture style matches preferences of German consumers</a:t>
            </a:r>
            <a:endParaRPr lang="en-GB" sz="1500" dirty="0">
              <a:solidFill>
                <a:schemeClr val="bg1">
                  <a:lumMod val="50000"/>
                </a:schemeClr>
              </a:solidFill>
              <a:latin typeface="Arial" panose="020B0604020202020204" pitchFamily="34" charset="0"/>
              <a:cs typeface="Arial" panose="020B0604020202020204" pitchFamily="34" charset="0"/>
            </a:endParaRPr>
          </a:p>
          <a:p>
            <a:endParaRPr lang="en-GB" dirty="0"/>
          </a:p>
        </p:txBody>
      </p:sp>
      <p:sp>
        <p:nvSpPr>
          <p:cNvPr id="12" name="TextBox 11"/>
          <p:cNvSpPr txBox="1"/>
          <p:nvPr/>
        </p:nvSpPr>
        <p:spPr>
          <a:xfrm>
            <a:off x="577362" y="3654196"/>
            <a:ext cx="2292838"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Opportunities</a:t>
            </a:r>
            <a:endParaRPr lang="en-GB" sz="2000" b="1" dirty="0">
              <a:solidFill>
                <a:srgbClr val="A6B797"/>
              </a:solidFill>
              <a:latin typeface="Arial" panose="020B0604020202020204" pitchFamily="34" charset="0"/>
              <a:cs typeface="Arial" panose="020B0604020202020204" pitchFamily="34" charset="0"/>
            </a:endParaRPr>
          </a:p>
        </p:txBody>
      </p:sp>
      <p:sp>
        <p:nvSpPr>
          <p:cNvPr id="13" name="TextBox 12"/>
          <p:cNvSpPr txBox="1"/>
          <p:nvPr/>
        </p:nvSpPr>
        <p:spPr>
          <a:xfrm>
            <a:off x="6336569" y="543262"/>
            <a:ext cx="2255224"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Weaknesses</a:t>
            </a:r>
            <a:endParaRPr lang="en-GB" sz="2000" b="1" dirty="0">
              <a:solidFill>
                <a:srgbClr val="A6B797"/>
              </a:solidFill>
              <a:latin typeface="Arial" panose="020B0604020202020204" pitchFamily="34" charset="0"/>
              <a:cs typeface="Arial" panose="020B0604020202020204" pitchFamily="34" charset="0"/>
            </a:endParaRPr>
          </a:p>
        </p:txBody>
      </p:sp>
      <p:sp>
        <p:nvSpPr>
          <p:cNvPr id="14" name="TextBox 13"/>
          <p:cNvSpPr txBox="1"/>
          <p:nvPr/>
        </p:nvSpPr>
        <p:spPr>
          <a:xfrm>
            <a:off x="6336569" y="3654196"/>
            <a:ext cx="2292838"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Threats</a:t>
            </a:r>
            <a:endParaRPr lang="en-GB" sz="2000" b="1" dirty="0">
              <a:solidFill>
                <a:srgbClr val="A6B797"/>
              </a:solidFill>
              <a:latin typeface="Arial" panose="020B0604020202020204" pitchFamily="34" charset="0"/>
              <a:cs typeface="Arial" panose="020B0604020202020204" pitchFamily="34" charset="0"/>
            </a:endParaRPr>
          </a:p>
        </p:txBody>
      </p:sp>
      <p:sp>
        <p:nvSpPr>
          <p:cNvPr id="15" name="TextBox 14"/>
          <p:cNvSpPr txBox="1"/>
          <p:nvPr/>
        </p:nvSpPr>
        <p:spPr>
          <a:xfrm>
            <a:off x="6349512" y="1060508"/>
            <a:ext cx="5518638" cy="2154436"/>
          </a:xfrm>
          <a:prstGeom prst="rect">
            <a:avLst/>
          </a:prstGeom>
          <a:noFill/>
        </p:spPr>
        <p:txBody>
          <a:bodyPr wrap="square" rtlCol="0">
            <a:spAutoFit/>
          </a:bodyPr>
          <a:lstStyle/>
          <a:p>
            <a:pPr marL="285750" indent="-285750">
              <a:buFont typeface="Arial" panose="020B0604020202020204" pitchFamily="34" charset="0"/>
              <a:buChar char="•"/>
            </a:pPr>
            <a:r>
              <a:rPr lang="en-GB" sz="1500" dirty="0" smtClean="0">
                <a:solidFill>
                  <a:schemeClr val="bg1">
                    <a:lumMod val="50000"/>
                  </a:schemeClr>
                </a:solidFill>
                <a:latin typeface="Arial" panose="020B0604020202020204" pitchFamily="34" charset="0"/>
                <a:cs typeface="Arial" panose="020B0604020202020204" pitchFamily="34" charset="0"/>
              </a:rPr>
              <a:t>Relatively new business, only trading since </a:t>
            </a:r>
            <a:r>
              <a:rPr lang="en-GB" sz="1500" dirty="0" smtClean="0">
                <a:solidFill>
                  <a:schemeClr val="bg1">
                    <a:lumMod val="50000"/>
                  </a:schemeClr>
                </a:solidFill>
                <a:latin typeface="Arial" panose="020B0604020202020204" pitchFamily="34" charset="0"/>
                <a:cs typeface="Arial" panose="020B0604020202020204" pitchFamily="34" charset="0"/>
              </a:rPr>
              <a:t>2008</a:t>
            </a:r>
          </a:p>
          <a:p>
            <a:pPr marL="285750" indent="-285750">
              <a:buFont typeface="Arial" panose="020B0604020202020204" pitchFamily="34" charset="0"/>
              <a:buChar char="•"/>
            </a:pPr>
            <a:r>
              <a:rPr lang="en-GB" sz="1500" dirty="0" smtClean="0">
                <a:solidFill>
                  <a:schemeClr val="bg1">
                    <a:lumMod val="50000"/>
                  </a:schemeClr>
                </a:solidFill>
                <a:latin typeface="Arial" panose="020B0604020202020204" pitchFamily="34" charset="0"/>
                <a:cs typeface="Arial" panose="020B0604020202020204" pitchFamily="34" charset="0"/>
              </a:rPr>
              <a:t>Limited number of UK stockists</a:t>
            </a:r>
            <a:endParaRPr lang="en-GB" sz="1500"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smtClean="0">
                <a:solidFill>
                  <a:schemeClr val="bg1">
                    <a:lumMod val="50000"/>
                  </a:schemeClr>
                </a:solidFill>
                <a:latin typeface="Arial" panose="020B0604020202020204" pitchFamily="34" charset="0"/>
                <a:cs typeface="Arial" panose="020B0604020202020204" pitchFamily="34" charset="0"/>
              </a:rPr>
              <a:t>Lacks experience in international business</a:t>
            </a:r>
          </a:p>
          <a:p>
            <a:pPr marL="285750" indent="-285750">
              <a:buFont typeface="Arial" panose="020B0604020202020204" pitchFamily="34" charset="0"/>
              <a:buChar char="•"/>
            </a:pPr>
            <a:r>
              <a:rPr lang="en-GB" sz="1500" dirty="0" smtClean="0">
                <a:solidFill>
                  <a:schemeClr val="bg1">
                    <a:lumMod val="50000"/>
                  </a:schemeClr>
                </a:solidFill>
                <a:latin typeface="Arial" panose="020B0604020202020204" pitchFamily="34" charset="0"/>
                <a:cs typeface="Arial" panose="020B0604020202020204" pitchFamily="34" charset="0"/>
              </a:rPr>
              <a:t>SME with 30 employees may struggle to cope with increased demand from German market</a:t>
            </a:r>
          </a:p>
          <a:p>
            <a:pPr marL="285750" indent="-285750">
              <a:buFont typeface="Arial" panose="020B0604020202020204" pitchFamily="34" charset="0"/>
              <a:buChar char="•"/>
            </a:pPr>
            <a:endParaRPr lang="en-GB" dirty="0" smtClean="0">
              <a:solidFill>
                <a:schemeClr val="bg1">
                  <a:lumMod val="50000"/>
                </a:schemeClr>
              </a:solidFill>
              <a:latin typeface="Arial" panose="020B0604020202020204" pitchFamily="34" charset="0"/>
              <a:cs typeface="Arial" panose="020B0604020202020204" pitchFamily="34" charset="0"/>
            </a:endParaRPr>
          </a:p>
          <a:p>
            <a:endParaRPr lang="en-GB" dirty="0">
              <a:solidFill>
                <a:schemeClr val="bg1">
                  <a:lumMod val="50000"/>
                </a:schemeClr>
              </a:solidFill>
              <a:latin typeface="Arial" panose="020B0604020202020204" pitchFamily="34" charset="0"/>
              <a:cs typeface="Arial" panose="020B0604020202020204" pitchFamily="34" charset="0"/>
            </a:endParaRPr>
          </a:p>
          <a:p>
            <a:endParaRPr lang="en-GB" dirty="0"/>
          </a:p>
        </p:txBody>
      </p:sp>
      <p:sp>
        <p:nvSpPr>
          <p:cNvPr id="16" name="TextBox 15"/>
          <p:cNvSpPr txBox="1"/>
          <p:nvPr/>
        </p:nvSpPr>
        <p:spPr>
          <a:xfrm>
            <a:off x="577362" y="4159308"/>
            <a:ext cx="5518638" cy="1800493"/>
          </a:xfrm>
          <a:prstGeom prst="rect">
            <a:avLst/>
          </a:prstGeom>
          <a:noFill/>
        </p:spPr>
        <p:txBody>
          <a:bodyPr wrap="square" rtlCol="0">
            <a:spAutoFit/>
          </a:bodyPr>
          <a:lstStyle/>
          <a:p>
            <a:pPr marL="285750" indent="-285750">
              <a:buFont typeface="Arial" panose="020B0604020202020204" pitchFamily="34" charset="0"/>
              <a:buChar char="•"/>
            </a:pPr>
            <a:r>
              <a:rPr lang="en-GB" sz="1500" dirty="0">
                <a:solidFill>
                  <a:schemeClr val="bg1">
                    <a:lumMod val="50000"/>
                  </a:schemeClr>
                </a:solidFill>
                <a:latin typeface="Arial" panose="020B0604020202020204" pitchFamily="34" charset="0"/>
                <a:cs typeface="Arial" panose="020B0604020202020204" pitchFamily="34" charset="0"/>
              </a:rPr>
              <a:t>Increasing demand for sustainable </a:t>
            </a:r>
            <a:r>
              <a:rPr lang="en-GB" sz="1500" dirty="0" smtClean="0">
                <a:solidFill>
                  <a:schemeClr val="bg1">
                    <a:lumMod val="50000"/>
                  </a:schemeClr>
                </a:solidFill>
                <a:latin typeface="Arial" panose="020B0604020202020204" pitchFamily="34" charset="0"/>
                <a:cs typeface="Arial" panose="020B0604020202020204" pitchFamily="34" charset="0"/>
              </a:rPr>
              <a:t>products</a:t>
            </a:r>
            <a:endParaRPr lang="en-GB" sz="1500"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smtClean="0">
                <a:solidFill>
                  <a:schemeClr val="bg1">
                    <a:lumMod val="50000"/>
                  </a:schemeClr>
                </a:solidFill>
                <a:latin typeface="Arial" panose="020B0604020202020204" pitchFamily="34" charset="0"/>
                <a:cs typeface="Arial" panose="020B0604020202020204" pitchFamily="34" charset="0"/>
              </a:rPr>
              <a:t>UK </a:t>
            </a:r>
            <a:r>
              <a:rPr lang="en-GB" sz="1500" dirty="0" smtClean="0">
                <a:solidFill>
                  <a:schemeClr val="bg1">
                    <a:lumMod val="50000"/>
                  </a:schemeClr>
                </a:solidFill>
                <a:latin typeface="Arial" panose="020B0604020202020204" pitchFamily="34" charset="0"/>
                <a:cs typeface="Arial" panose="020B0604020202020204" pitchFamily="34" charset="0"/>
              </a:rPr>
              <a:t>furniture exports </a:t>
            </a:r>
            <a:r>
              <a:rPr lang="en-GB" sz="1500" dirty="0" smtClean="0">
                <a:solidFill>
                  <a:schemeClr val="bg1">
                    <a:lumMod val="50000"/>
                  </a:schemeClr>
                </a:solidFill>
                <a:latin typeface="Arial" panose="020B0604020202020204" pitchFamily="34" charset="0"/>
                <a:cs typeface="Arial" panose="020B0604020202020204" pitchFamily="34" charset="0"/>
              </a:rPr>
              <a:t>rising </a:t>
            </a:r>
            <a:r>
              <a:rPr lang="en-GB" sz="1500" dirty="0" smtClean="0">
                <a:solidFill>
                  <a:schemeClr val="bg1">
                    <a:lumMod val="50000"/>
                  </a:schemeClr>
                </a:solidFill>
                <a:latin typeface="Arial" panose="020B0604020202020204" pitchFamily="34" charset="0"/>
                <a:cs typeface="Arial" panose="020B0604020202020204" pitchFamily="34" charset="0"/>
              </a:rPr>
              <a:t>year on year</a:t>
            </a:r>
          </a:p>
          <a:p>
            <a:pPr marL="285750" indent="-285750">
              <a:buFont typeface="Arial" panose="020B0604020202020204" pitchFamily="34" charset="0"/>
              <a:buChar char="•"/>
            </a:pPr>
            <a:r>
              <a:rPr lang="en-GB" sz="1500" dirty="0" smtClean="0">
                <a:solidFill>
                  <a:schemeClr val="bg1">
                    <a:lumMod val="50000"/>
                  </a:schemeClr>
                </a:solidFill>
                <a:latin typeface="Arial" panose="020B0604020202020204" pitchFamily="34" charset="0"/>
                <a:cs typeface="Arial" panose="020B0604020202020204" pitchFamily="34" charset="0"/>
              </a:rPr>
              <a:t>Furniture is the 11</a:t>
            </a:r>
            <a:r>
              <a:rPr lang="en-GB" sz="1500" baseline="30000" dirty="0" smtClean="0">
                <a:solidFill>
                  <a:schemeClr val="bg1">
                    <a:lumMod val="50000"/>
                  </a:schemeClr>
                </a:solidFill>
                <a:latin typeface="Arial" panose="020B0604020202020204" pitchFamily="34" charset="0"/>
                <a:cs typeface="Arial" panose="020B0604020202020204" pitchFamily="34" charset="0"/>
              </a:rPr>
              <a:t>th</a:t>
            </a:r>
            <a:r>
              <a:rPr lang="en-GB" sz="1500" dirty="0" smtClean="0">
                <a:solidFill>
                  <a:schemeClr val="bg1">
                    <a:lumMod val="50000"/>
                  </a:schemeClr>
                </a:solidFill>
                <a:latin typeface="Arial" panose="020B0604020202020204" pitchFamily="34" charset="0"/>
                <a:cs typeface="Arial" panose="020B0604020202020204" pitchFamily="34" charset="0"/>
              </a:rPr>
              <a:t> </a:t>
            </a:r>
            <a:r>
              <a:rPr lang="en-GB" sz="1500" dirty="0" smtClean="0">
                <a:solidFill>
                  <a:schemeClr val="bg1">
                    <a:lumMod val="50000"/>
                  </a:schemeClr>
                </a:solidFill>
                <a:latin typeface="Arial" panose="020B0604020202020204" pitchFamily="34" charset="0"/>
                <a:cs typeface="Arial" panose="020B0604020202020204" pitchFamily="34" charset="0"/>
              </a:rPr>
              <a:t>fastest-growing </a:t>
            </a:r>
            <a:r>
              <a:rPr lang="en-GB" sz="1500" dirty="0" smtClean="0">
                <a:solidFill>
                  <a:schemeClr val="bg1">
                    <a:lumMod val="50000"/>
                  </a:schemeClr>
                </a:solidFill>
                <a:latin typeface="Arial" panose="020B0604020202020204" pitchFamily="34" charset="0"/>
                <a:cs typeface="Arial" panose="020B0604020202020204" pitchFamily="34" charset="0"/>
              </a:rPr>
              <a:t>German import</a:t>
            </a:r>
          </a:p>
          <a:p>
            <a:pPr marL="285750" indent="-285750">
              <a:buFont typeface="Arial" panose="020B0604020202020204" pitchFamily="34" charset="0"/>
              <a:buChar char="•"/>
            </a:pPr>
            <a:r>
              <a:rPr lang="en-GB" sz="1500" dirty="0" smtClean="0">
                <a:solidFill>
                  <a:schemeClr val="bg1">
                    <a:lumMod val="50000"/>
                  </a:schemeClr>
                </a:solidFill>
                <a:latin typeface="Arial" panose="020B0604020202020204" pitchFamily="34" charset="0"/>
                <a:cs typeface="Arial" panose="020B0604020202020204" pitchFamily="34" charset="0"/>
              </a:rPr>
              <a:t>German </a:t>
            </a:r>
            <a:r>
              <a:rPr lang="en-GB" sz="1500" dirty="0" smtClean="0">
                <a:solidFill>
                  <a:schemeClr val="bg1">
                    <a:lumMod val="50000"/>
                  </a:schemeClr>
                </a:solidFill>
                <a:latin typeface="Arial" panose="020B0604020202020204" pitchFamily="34" charset="0"/>
                <a:cs typeface="Arial" panose="020B0604020202020204" pitchFamily="34" charset="0"/>
              </a:rPr>
              <a:t>consumers are the 3</a:t>
            </a:r>
            <a:r>
              <a:rPr lang="en-GB" sz="1500" baseline="30000" dirty="0" smtClean="0">
                <a:solidFill>
                  <a:schemeClr val="bg1">
                    <a:lumMod val="50000"/>
                  </a:schemeClr>
                </a:solidFill>
                <a:latin typeface="Arial" panose="020B0604020202020204" pitchFamily="34" charset="0"/>
                <a:cs typeface="Arial" panose="020B0604020202020204" pitchFamily="34" charset="0"/>
              </a:rPr>
              <a:t>rd</a:t>
            </a:r>
            <a:r>
              <a:rPr lang="en-GB" sz="1500" dirty="0" smtClean="0">
                <a:solidFill>
                  <a:schemeClr val="bg1">
                    <a:lumMod val="50000"/>
                  </a:schemeClr>
                </a:solidFill>
                <a:latin typeface="Arial" panose="020B0604020202020204" pitchFamily="34" charset="0"/>
                <a:cs typeface="Arial" panose="020B0604020202020204" pitchFamily="34" charset="0"/>
              </a:rPr>
              <a:t> largest spenders on </a:t>
            </a:r>
            <a:r>
              <a:rPr lang="en-GB" sz="1500" dirty="0" smtClean="0">
                <a:solidFill>
                  <a:schemeClr val="bg1">
                    <a:lumMod val="50000"/>
                  </a:schemeClr>
                </a:solidFill>
                <a:latin typeface="Arial" panose="020B0604020202020204" pitchFamily="34" charset="0"/>
                <a:cs typeface="Arial" panose="020B0604020202020204" pitchFamily="34" charset="0"/>
              </a:rPr>
              <a:t>furniture and homewares in Europe</a:t>
            </a:r>
          </a:p>
          <a:p>
            <a:endParaRPr lang="en-GB" dirty="0">
              <a:solidFill>
                <a:schemeClr val="bg1">
                  <a:lumMod val="50000"/>
                </a:schemeClr>
              </a:solidFill>
              <a:latin typeface="Arial" panose="020B0604020202020204" pitchFamily="34" charset="0"/>
              <a:cs typeface="Arial" panose="020B0604020202020204" pitchFamily="34" charset="0"/>
            </a:endParaRPr>
          </a:p>
          <a:p>
            <a:endParaRPr lang="en-GB" dirty="0"/>
          </a:p>
        </p:txBody>
      </p:sp>
      <p:sp>
        <p:nvSpPr>
          <p:cNvPr id="17" name="TextBox 16"/>
          <p:cNvSpPr txBox="1"/>
          <p:nvPr/>
        </p:nvSpPr>
        <p:spPr>
          <a:xfrm>
            <a:off x="6349512" y="4170320"/>
            <a:ext cx="5265126" cy="2031325"/>
          </a:xfrm>
          <a:prstGeom prst="rect">
            <a:avLst/>
          </a:prstGeom>
          <a:noFill/>
        </p:spPr>
        <p:txBody>
          <a:bodyPr wrap="square" rtlCol="0">
            <a:spAutoFit/>
          </a:bodyPr>
          <a:lstStyle/>
          <a:p>
            <a:pPr marL="285750" indent="-285750">
              <a:buFont typeface="Arial" panose="020B0604020202020204" pitchFamily="34" charset="0"/>
              <a:buChar char="•"/>
            </a:pPr>
            <a:r>
              <a:rPr lang="en-GB" sz="1500" dirty="0" smtClean="0">
                <a:solidFill>
                  <a:schemeClr val="bg1">
                    <a:lumMod val="50000"/>
                  </a:schemeClr>
                </a:solidFill>
                <a:latin typeface="Arial" panose="020B0604020202020204" pitchFamily="34" charset="0"/>
                <a:cs typeface="Arial" panose="020B0604020202020204" pitchFamily="34" charset="0"/>
              </a:rPr>
              <a:t>Market </a:t>
            </a:r>
            <a:r>
              <a:rPr lang="en-GB" sz="1500" dirty="0" smtClean="0">
                <a:solidFill>
                  <a:schemeClr val="bg1">
                    <a:lumMod val="50000"/>
                  </a:schemeClr>
                </a:solidFill>
                <a:latin typeface="Arial" panose="020B0604020202020204" pitchFamily="34" charset="0"/>
                <a:cs typeface="Arial" panose="020B0604020202020204" pitchFamily="34" charset="0"/>
              </a:rPr>
              <a:t>volatility and fluctuating </a:t>
            </a:r>
            <a:r>
              <a:rPr lang="en-GB" sz="1500" dirty="0" smtClean="0">
                <a:solidFill>
                  <a:schemeClr val="bg1">
                    <a:lumMod val="50000"/>
                  </a:schemeClr>
                </a:solidFill>
                <a:latin typeface="Arial" panose="020B0604020202020204" pitchFamily="34" charset="0"/>
                <a:cs typeface="Arial" panose="020B0604020202020204" pitchFamily="34" charset="0"/>
              </a:rPr>
              <a:t>foreign exchange rates</a:t>
            </a:r>
          </a:p>
          <a:p>
            <a:pPr marL="285750" indent="-285750">
              <a:buFont typeface="Arial" panose="020B0604020202020204" pitchFamily="34" charset="0"/>
              <a:buChar char="•"/>
            </a:pPr>
            <a:r>
              <a:rPr lang="en-GB" sz="1500" dirty="0" smtClean="0">
                <a:solidFill>
                  <a:schemeClr val="bg1">
                    <a:lumMod val="50000"/>
                  </a:schemeClr>
                </a:solidFill>
                <a:latin typeface="Arial" panose="020B0604020202020204" pitchFamily="34" charset="0"/>
                <a:cs typeface="Arial" panose="020B0604020202020204" pitchFamily="34" charset="0"/>
              </a:rPr>
              <a:t>Brexit uncertainty</a:t>
            </a:r>
            <a:endParaRPr lang="en-GB" sz="1500"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smtClean="0">
                <a:solidFill>
                  <a:schemeClr val="bg1">
                    <a:lumMod val="50000"/>
                  </a:schemeClr>
                </a:solidFill>
                <a:latin typeface="Arial" panose="020B0604020202020204" pitchFamily="34" charset="0"/>
                <a:cs typeface="Arial" panose="020B0604020202020204" pitchFamily="34" charset="0"/>
              </a:rPr>
              <a:t>Potential </a:t>
            </a:r>
            <a:r>
              <a:rPr lang="en-GB" sz="1500" dirty="0" smtClean="0">
                <a:solidFill>
                  <a:schemeClr val="bg1">
                    <a:lumMod val="50000"/>
                  </a:schemeClr>
                </a:solidFill>
                <a:latin typeface="Arial" panose="020B0604020202020204" pitchFamily="34" charset="0"/>
                <a:cs typeface="Arial" panose="020B0604020202020204" pitchFamily="34" charset="0"/>
              </a:rPr>
              <a:t>cultural/</a:t>
            </a:r>
            <a:r>
              <a:rPr lang="en-GB" sz="1500" dirty="0" smtClean="0">
                <a:solidFill>
                  <a:schemeClr val="bg1">
                    <a:lumMod val="50000"/>
                  </a:schemeClr>
                </a:solidFill>
                <a:latin typeface="Arial" panose="020B0604020202020204" pitchFamily="34" charset="0"/>
                <a:cs typeface="Arial" panose="020B0604020202020204" pitchFamily="34" charset="0"/>
              </a:rPr>
              <a:t>communication issues</a:t>
            </a:r>
          </a:p>
          <a:p>
            <a:pPr marL="285750" indent="-285750">
              <a:buFont typeface="Arial" panose="020B0604020202020204" pitchFamily="34" charset="0"/>
              <a:buChar char="•"/>
            </a:pPr>
            <a:r>
              <a:rPr lang="en-GB" sz="1500" dirty="0" smtClean="0">
                <a:solidFill>
                  <a:schemeClr val="bg1">
                    <a:lumMod val="50000"/>
                  </a:schemeClr>
                </a:solidFill>
                <a:latin typeface="Arial" panose="020B0604020202020204" pitchFamily="34" charset="0"/>
                <a:cs typeface="Arial" panose="020B0604020202020204" pitchFamily="34" charset="0"/>
              </a:rPr>
              <a:t>UK imports exceed exports; the opposite is true in Germany</a:t>
            </a:r>
          </a:p>
          <a:p>
            <a:pPr marL="285750" indent="-285750">
              <a:buFont typeface="Arial" panose="020B0604020202020204" pitchFamily="34" charset="0"/>
              <a:buChar char="•"/>
            </a:pPr>
            <a:r>
              <a:rPr lang="en-GB" sz="1500" dirty="0" smtClean="0">
                <a:solidFill>
                  <a:schemeClr val="bg1">
                    <a:lumMod val="50000"/>
                  </a:schemeClr>
                </a:solidFill>
                <a:latin typeface="Arial" panose="020B0604020202020204" pitchFamily="34" charset="0"/>
                <a:cs typeface="Arial" panose="020B0604020202020204" pitchFamily="34" charset="0"/>
              </a:rPr>
              <a:t>Competition from large German furniture retailers</a:t>
            </a:r>
            <a:endParaRPr lang="en-GB" sz="1500" dirty="0" smtClean="0">
              <a:solidFill>
                <a:schemeClr val="bg1">
                  <a:lumMod val="50000"/>
                </a:schemeClr>
              </a:solidFill>
              <a:latin typeface="Arial" panose="020B0604020202020204" pitchFamily="34" charset="0"/>
              <a:cs typeface="Arial" panose="020B0604020202020204" pitchFamily="34" charset="0"/>
            </a:endParaRPr>
          </a:p>
          <a:p>
            <a:endParaRPr lang="en-GB" dirty="0">
              <a:solidFill>
                <a:schemeClr val="bg1">
                  <a:lumMod val="50000"/>
                </a:schemeClr>
              </a:solidFill>
              <a:latin typeface="Arial" panose="020B0604020202020204" pitchFamily="34" charset="0"/>
              <a:cs typeface="Arial" panose="020B0604020202020204" pitchFamily="34" charset="0"/>
            </a:endParaRPr>
          </a:p>
          <a:p>
            <a:endParaRPr lang="en-GB"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86670114"/>
      </p:ext>
    </p:extLst>
  </p:cSld>
  <p:clrMapOvr>
    <a:masterClrMapping/>
  </p:clrMapOvr>
  <mc:AlternateContent xmlns:mc="http://schemas.openxmlformats.org/markup-compatibility/2006">
    <mc:Choice xmlns:p14="http://schemas.microsoft.com/office/powerpoint/2010/main" Requires="p14">
      <p:transition spd="slow" p14:dur="2000" advTm="263110"/>
    </mc:Choice>
    <mc:Fallback>
      <p:transition spd="slow" advTm="263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7" name="TextBox 6"/>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Why would Germany want to import British furniture?</a:t>
            </a:r>
            <a:endParaRPr lang="en-GB" sz="2000" b="1" dirty="0">
              <a:solidFill>
                <a:srgbClr val="A6B797"/>
              </a:solidFill>
              <a:latin typeface="Arial" panose="020B0604020202020204" pitchFamily="34" charset="0"/>
              <a:cs typeface="Arial" panose="020B0604020202020204" pitchFamily="34" charset="0"/>
            </a:endParaRPr>
          </a:p>
        </p:txBody>
      </p:sp>
      <p:sp>
        <p:nvSpPr>
          <p:cNvPr id="8" name="TextBox 7"/>
          <p:cNvSpPr txBox="1"/>
          <p:nvPr/>
        </p:nvSpPr>
        <p:spPr>
          <a:xfrm>
            <a:off x="577362" y="1324372"/>
            <a:ext cx="10725638" cy="1754326"/>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The </a:t>
            </a:r>
            <a:r>
              <a:rPr lang="en-GB" dirty="0">
                <a:solidFill>
                  <a:schemeClr val="bg1">
                    <a:lumMod val="50000"/>
                  </a:schemeClr>
                </a:solidFill>
                <a:latin typeface="Arial" panose="020B0604020202020204" pitchFamily="34" charset="0"/>
                <a:cs typeface="Arial" panose="020B0604020202020204" pitchFamily="34" charset="0"/>
              </a:rPr>
              <a:t>theory of comparative advantage </a:t>
            </a:r>
            <a:r>
              <a:rPr lang="en-GB" dirty="0" smtClean="0">
                <a:solidFill>
                  <a:schemeClr val="bg1">
                    <a:lumMod val="50000"/>
                  </a:schemeClr>
                </a:solidFill>
                <a:latin typeface="Arial" panose="020B0604020202020204" pitchFamily="34" charset="0"/>
                <a:cs typeface="Arial" panose="020B0604020202020204" pitchFamily="34" charset="0"/>
              </a:rPr>
              <a:t>states that, when there is greater difference between two trading countries, the match is better. Each country specialises in producing the product that they can produce more efficiently, thus leading to a greater overall volume of goods (</a:t>
            </a:r>
            <a:r>
              <a:rPr lang="en-GB" dirty="0">
                <a:solidFill>
                  <a:schemeClr val="bg1">
                    <a:lumMod val="50000"/>
                  </a:schemeClr>
                </a:solidFill>
                <a:latin typeface="Arial" panose="020B0604020202020204" pitchFamily="34" charset="0"/>
                <a:cs typeface="Arial" panose="020B0604020202020204" pitchFamily="34" charset="0"/>
              </a:rPr>
              <a:t>Daniels et al., 2013).</a:t>
            </a:r>
          </a:p>
          <a:p>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However, many countries trade similar goods very successfully. The theory of comparative advantage is unable to explain why this should be so (Krugman, 2008).</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63651789"/>
      </p:ext>
    </p:extLst>
  </p:cSld>
  <p:clrMapOvr>
    <a:masterClrMapping/>
  </p:clrMapOvr>
  <mc:AlternateContent xmlns:mc="http://schemas.openxmlformats.org/markup-compatibility/2006">
    <mc:Choice xmlns:p14="http://schemas.microsoft.com/office/powerpoint/2010/main" Requires="p14">
      <p:transition spd="slow" p14:dur="2000" advTm="89073"/>
    </mc:Choice>
    <mc:Fallback>
      <p:transition spd="slow" advTm="890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7" name="TextBox 6"/>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Why would Germany want to import British furniture?</a:t>
            </a:r>
            <a:endParaRPr lang="en-GB" sz="2000" b="1" dirty="0">
              <a:solidFill>
                <a:srgbClr val="A6B797"/>
              </a:solidFill>
              <a:latin typeface="Arial" panose="020B0604020202020204" pitchFamily="34" charset="0"/>
              <a:cs typeface="Arial" panose="020B0604020202020204" pitchFamily="34" charset="0"/>
            </a:endParaRPr>
          </a:p>
        </p:txBody>
      </p:sp>
      <p:sp>
        <p:nvSpPr>
          <p:cNvPr id="8" name="TextBox 7"/>
          <p:cNvSpPr txBox="1"/>
          <p:nvPr/>
        </p:nvSpPr>
        <p:spPr>
          <a:xfrm>
            <a:off x="577362" y="1324372"/>
            <a:ext cx="10725638" cy="2862322"/>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The ‘new trade theory’ argues that when two countries trade in similar but different goods, they are increasing the size of the overall economy which triggers economies of scale and cost savings whilst also increasing the variety of products available to consumers (Royal Swedish Academy of Sciences, 2008).</a:t>
            </a: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Tom </a:t>
            </a:r>
            <a:r>
              <a:rPr lang="en-GB" dirty="0">
                <a:solidFill>
                  <a:schemeClr val="bg1">
                    <a:lumMod val="50000"/>
                  </a:schemeClr>
                </a:solidFill>
                <a:latin typeface="Arial" panose="020B0604020202020204" pitchFamily="34" charset="0"/>
                <a:cs typeface="Arial" panose="020B0604020202020204" pitchFamily="34" charset="0"/>
              </a:rPr>
              <a:t>Raffield </a:t>
            </a:r>
            <a:r>
              <a:rPr lang="en-GB" dirty="0" smtClean="0">
                <a:solidFill>
                  <a:schemeClr val="bg1">
                    <a:lumMod val="50000"/>
                  </a:schemeClr>
                </a:solidFill>
                <a:latin typeface="Arial" panose="020B0604020202020204" pitchFamily="34" charset="0"/>
                <a:cs typeface="Arial" panose="020B0604020202020204" pitchFamily="34" charset="0"/>
              </a:rPr>
              <a:t>wants to </a:t>
            </a:r>
            <a:r>
              <a:rPr lang="en-GB" dirty="0">
                <a:solidFill>
                  <a:schemeClr val="bg1">
                    <a:lumMod val="50000"/>
                  </a:schemeClr>
                </a:solidFill>
                <a:latin typeface="Arial" panose="020B0604020202020204" pitchFamily="34" charset="0"/>
                <a:cs typeface="Arial" panose="020B0604020202020204" pitchFamily="34" charset="0"/>
              </a:rPr>
              <a:t>export furniture from the UK to </a:t>
            </a:r>
            <a:r>
              <a:rPr lang="en-GB" dirty="0" smtClean="0">
                <a:solidFill>
                  <a:schemeClr val="bg1">
                    <a:lumMod val="50000"/>
                  </a:schemeClr>
                </a:solidFill>
                <a:latin typeface="Arial" panose="020B0604020202020204" pitchFamily="34" charset="0"/>
                <a:cs typeface="Arial" panose="020B0604020202020204" pitchFamily="34" charset="0"/>
              </a:rPr>
              <a:t>Germany although similar </a:t>
            </a:r>
            <a:r>
              <a:rPr lang="en-GB" dirty="0">
                <a:solidFill>
                  <a:schemeClr val="bg1">
                    <a:lumMod val="50000"/>
                  </a:schemeClr>
                </a:solidFill>
                <a:latin typeface="Arial" panose="020B0604020202020204" pitchFamily="34" charset="0"/>
                <a:cs typeface="Arial" panose="020B0604020202020204" pitchFamily="34" charset="0"/>
              </a:rPr>
              <a:t>furniture products are already available </a:t>
            </a:r>
            <a:r>
              <a:rPr lang="en-GB" dirty="0" smtClean="0">
                <a:solidFill>
                  <a:schemeClr val="bg1">
                    <a:lumMod val="50000"/>
                  </a:schemeClr>
                </a:solidFill>
                <a:latin typeface="Arial" panose="020B0604020202020204" pitchFamily="34" charset="0"/>
                <a:cs typeface="Arial" panose="020B0604020202020204" pitchFamily="34" charset="0"/>
              </a:rPr>
              <a:t>there. </a:t>
            </a: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smtClean="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According to the new trade theory, the firm will benefit from increasing economies of scale whilst German consumers will benefit from increased choice of furniture products.</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90102236"/>
      </p:ext>
    </p:extLst>
  </p:cSld>
  <p:clrMapOvr>
    <a:masterClrMapping/>
  </p:clrMapOvr>
  <mc:AlternateContent xmlns:mc="http://schemas.openxmlformats.org/markup-compatibility/2006">
    <mc:Choice xmlns:p14="http://schemas.microsoft.com/office/powerpoint/2010/main" Requires="p14">
      <p:transition spd="slow" p14:dur="2000" advTm="76601"/>
    </mc:Choice>
    <mc:Fallback>
      <p:transition spd="slow" advTm="76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5F5F5"/>
                </a:solidFill>
                <a:latin typeface="Arial" panose="020B0604020202020204" pitchFamily="34" charset="0"/>
                <a:cs typeface="Arial" panose="020B0604020202020204" pitchFamily="34" charset="0"/>
              </a:rPr>
              <a:t>Natasha Michell - Student ID 1603999 </a:t>
            </a:r>
            <a:r>
              <a:rPr lang="en-GB" sz="1200" dirty="0" smtClean="0">
                <a:solidFill>
                  <a:srgbClr val="F5F5F5"/>
                </a:solidFill>
                <a:latin typeface="Arial" panose="020B0604020202020204" pitchFamily="34" charset="0"/>
                <a:cs typeface="Arial" panose="020B0604020202020204" pitchFamily="34" charset="0"/>
              </a:rPr>
              <a:t>- International </a:t>
            </a:r>
            <a:r>
              <a:rPr lang="en-GB" sz="1200" dirty="0">
                <a:solidFill>
                  <a:srgbClr val="F5F5F5"/>
                </a:solidFill>
                <a:latin typeface="Arial" panose="020B0604020202020204" pitchFamily="34" charset="0"/>
                <a:cs typeface="Arial" panose="020B0604020202020204" pitchFamily="34" charset="0"/>
              </a:rPr>
              <a:t>Business (SBMA7122D</a:t>
            </a:r>
            <a:r>
              <a:rPr lang="en-GB" sz="1200" dirty="0" smtClean="0">
                <a:solidFill>
                  <a:srgbClr val="F5F5F5"/>
                </a:solidFill>
                <a:latin typeface="Arial" panose="020B0604020202020204" pitchFamily="34" charset="0"/>
                <a:cs typeface="Arial" panose="020B0604020202020204" pitchFamily="34" charset="0"/>
              </a:rPr>
              <a:t>) </a:t>
            </a:r>
            <a:endParaRPr lang="en-GB" sz="1200" dirty="0">
              <a:solidFill>
                <a:srgbClr val="F5F5F5"/>
              </a:solidFill>
              <a:latin typeface="Arial" panose="020B0604020202020204" pitchFamily="34" charset="0"/>
              <a:cs typeface="Arial" panose="020B0604020202020204" pitchFamily="34" charset="0"/>
            </a:endParaRPr>
          </a:p>
        </p:txBody>
      </p:sp>
      <p:sp>
        <p:nvSpPr>
          <p:cNvPr id="7" name="TextBox 6"/>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Conclusion</a:t>
            </a:r>
            <a:endParaRPr lang="en-GB" sz="2000" b="1" dirty="0">
              <a:solidFill>
                <a:srgbClr val="A6B797"/>
              </a:solidFill>
              <a:latin typeface="Arial" panose="020B0604020202020204" pitchFamily="34" charset="0"/>
              <a:cs typeface="Arial" panose="020B0604020202020204" pitchFamily="34" charset="0"/>
            </a:endParaRPr>
          </a:p>
        </p:txBody>
      </p:sp>
      <p:sp>
        <p:nvSpPr>
          <p:cNvPr id="8" name="TextBox 7"/>
          <p:cNvSpPr txBox="1"/>
          <p:nvPr/>
        </p:nvSpPr>
        <p:spPr>
          <a:xfrm>
            <a:off x="577362" y="1324372"/>
            <a:ext cx="10725638" cy="4524315"/>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Whilst the firm may lack experience, it has demonstrated good financial management and has built a strong reputation for innovation, style and quality which should enable the company to adapt and grow in new markets.</a:t>
            </a: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Brexit uncertainty is likely to continue to cause market volatility for the foreseeable future. However, as Germany supports free trade, the implementation of trade barriers is unlikely.</a:t>
            </a:r>
          </a:p>
          <a:p>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lumMod val="50000"/>
                  </a:schemeClr>
                </a:solidFill>
                <a:latin typeface="Arial" panose="020B0604020202020204" pitchFamily="34" charset="0"/>
                <a:cs typeface="Arial" panose="020B0604020202020204" pitchFamily="34" charset="0"/>
              </a:rPr>
              <a:t>Furniture is the 11</a:t>
            </a:r>
            <a:r>
              <a:rPr lang="en-GB" baseline="30000" dirty="0">
                <a:solidFill>
                  <a:schemeClr val="bg1">
                    <a:lumMod val="50000"/>
                  </a:schemeClr>
                </a:solidFill>
                <a:latin typeface="Arial" panose="020B0604020202020204" pitchFamily="34" charset="0"/>
                <a:cs typeface="Arial" panose="020B0604020202020204" pitchFamily="34" charset="0"/>
              </a:rPr>
              <a:t>th</a:t>
            </a:r>
            <a:r>
              <a:rPr lang="en-GB" dirty="0">
                <a:solidFill>
                  <a:schemeClr val="bg1">
                    <a:lumMod val="50000"/>
                  </a:schemeClr>
                </a:solidFill>
                <a:latin typeface="Arial" panose="020B0604020202020204" pitchFamily="34" charset="0"/>
                <a:cs typeface="Arial" panose="020B0604020202020204" pitchFamily="34" charset="0"/>
              </a:rPr>
              <a:t> fastest-growing German import and German consumers are the 3</a:t>
            </a:r>
            <a:r>
              <a:rPr lang="en-GB" baseline="30000" dirty="0">
                <a:solidFill>
                  <a:schemeClr val="bg1">
                    <a:lumMod val="50000"/>
                  </a:schemeClr>
                </a:solidFill>
                <a:latin typeface="Arial" panose="020B0604020202020204" pitchFamily="34" charset="0"/>
                <a:cs typeface="Arial" panose="020B0604020202020204" pitchFamily="34" charset="0"/>
              </a:rPr>
              <a:t>rd</a:t>
            </a:r>
            <a:r>
              <a:rPr lang="en-GB" dirty="0">
                <a:solidFill>
                  <a:schemeClr val="bg1">
                    <a:lumMod val="50000"/>
                  </a:schemeClr>
                </a:solidFill>
                <a:latin typeface="Arial" panose="020B0604020202020204" pitchFamily="34" charset="0"/>
                <a:cs typeface="Arial" panose="020B0604020202020204" pitchFamily="34" charset="0"/>
              </a:rPr>
              <a:t> largest spenders on furniture </a:t>
            </a:r>
            <a:r>
              <a:rPr lang="en-GB" dirty="0" smtClean="0">
                <a:solidFill>
                  <a:schemeClr val="bg1">
                    <a:lumMod val="50000"/>
                  </a:schemeClr>
                </a:solidFill>
                <a:latin typeface="Arial" panose="020B0604020202020204" pitchFamily="34" charset="0"/>
                <a:cs typeface="Arial" panose="020B0604020202020204" pitchFamily="34" charset="0"/>
              </a:rPr>
              <a:t>in Europe, indicating </a:t>
            </a:r>
            <a:r>
              <a:rPr lang="en-GB" dirty="0">
                <a:solidFill>
                  <a:schemeClr val="bg1">
                    <a:lumMod val="50000"/>
                  </a:schemeClr>
                </a:solidFill>
                <a:latin typeface="Arial" panose="020B0604020202020204" pitchFamily="34" charset="0"/>
                <a:cs typeface="Arial" panose="020B0604020202020204" pitchFamily="34" charset="0"/>
              </a:rPr>
              <a:t>that there is </a:t>
            </a:r>
            <a:r>
              <a:rPr lang="en-GB" dirty="0" smtClean="0">
                <a:solidFill>
                  <a:schemeClr val="bg1">
                    <a:lumMod val="50000"/>
                  </a:schemeClr>
                </a:solidFill>
                <a:latin typeface="Arial" panose="020B0604020202020204" pitchFamily="34" charset="0"/>
                <a:cs typeface="Arial" panose="020B0604020202020204" pitchFamily="34" charset="0"/>
              </a:rPr>
              <a:t>growing demand for </a:t>
            </a:r>
            <a:r>
              <a:rPr lang="en-GB" dirty="0">
                <a:solidFill>
                  <a:schemeClr val="bg1">
                    <a:lumMod val="50000"/>
                  </a:schemeClr>
                </a:solidFill>
                <a:latin typeface="Arial" panose="020B0604020202020204" pitchFamily="34" charset="0"/>
                <a:cs typeface="Arial" panose="020B0604020202020204" pitchFamily="34" charset="0"/>
              </a:rPr>
              <a:t>UK high-end </a:t>
            </a:r>
            <a:r>
              <a:rPr lang="en-GB" dirty="0" smtClean="0">
                <a:solidFill>
                  <a:schemeClr val="bg1">
                    <a:lumMod val="50000"/>
                  </a:schemeClr>
                </a:solidFill>
                <a:latin typeface="Arial" panose="020B0604020202020204" pitchFamily="34" charset="0"/>
                <a:cs typeface="Arial" panose="020B0604020202020204" pitchFamily="34" charset="0"/>
              </a:rPr>
              <a:t>furniture.</a:t>
            </a: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lumMod val="50000"/>
                  </a:schemeClr>
                </a:solidFill>
                <a:latin typeface="Arial" panose="020B0604020202020204" pitchFamily="34" charset="0"/>
                <a:cs typeface="Arial" panose="020B0604020202020204" pitchFamily="34" charset="0"/>
              </a:rPr>
              <a:t>Tom Raffield products </a:t>
            </a:r>
            <a:r>
              <a:rPr lang="en-GB" dirty="0" smtClean="0">
                <a:solidFill>
                  <a:schemeClr val="bg1">
                    <a:lumMod val="50000"/>
                  </a:schemeClr>
                </a:solidFill>
                <a:latin typeface="Arial" panose="020B0604020202020204" pitchFamily="34" charset="0"/>
                <a:cs typeface="Arial" panose="020B0604020202020204" pitchFamily="34" charset="0"/>
              </a:rPr>
              <a:t>match </a:t>
            </a:r>
            <a:r>
              <a:rPr lang="en-GB" dirty="0">
                <a:solidFill>
                  <a:schemeClr val="bg1">
                    <a:lumMod val="50000"/>
                  </a:schemeClr>
                </a:solidFill>
                <a:latin typeface="Arial" panose="020B0604020202020204" pitchFamily="34" charset="0"/>
                <a:cs typeface="Arial" panose="020B0604020202020204" pitchFamily="34" charset="0"/>
              </a:rPr>
              <a:t>the German consumer </a:t>
            </a:r>
            <a:r>
              <a:rPr lang="en-GB" dirty="0" smtClean="0">
                <a:solidFill>
                  <a:schemeClr val="bg1">
                    <a:lumMod val="50000"/>
                  </a:schemeClr>
                </a:solidFill>
                <a:latin typeface="Arial" panose="020B0604020202020204" pitchFamily="34" charset="0"/>
                <a:cs typeface="Arial" panose="020B0604020202020204" pitchFamily="34" charset="0"/>
              </a:rPr>
              <a:t>preferences </a:t>
            </a:r>
            <a:r>
              <a:rPr lang="en-GB" dirty="0">
                <a:solidFill>
                  <a:schemeClr val="bg1">
                    <a:lumMod val="50000"/>
                  </a:schemeClr>
                </a:solidFill>
                <a:latin typeface="Arial" panose="020B0604020202020204" pitchFamily="34" charset="0"/>
                <a:cs typeface="Arial" panose="020B0604020202020204" pitchFamily="34" charset="0"/>
              </a:rPr>
              <a:t>for furniture</a:t>
            </a:r>
            <a:r>
              <a:rPr lang="en-GB" dirty="0" smtClean="0">
                <a:solidFill>
                  <a:schemeClr val="bg1">
                    <a:lumMod val="50000"/>
                  </a:schemeClr>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smtClean="0">
                <a:solidFill>
                  <a:schemeClr val="bg1">
                    <a:lumMod val="50000"/>
                  </a:schemeClr>
                </a:solidFill>
                <a:latin typeface="Arial" panose="020B0604020202020204" pitchFamily="34" charset="0"/>
                <a:cs typeface="Arial" panose="020B0604020202020204" pitchFamily="34" charset="0"/>
              </a:rPr>
              <a:t>Tom Raffield will benefit from exporting to Germany through cost savings associated with increasing economies of scale and Germany will benefit from importing Tom Raffield goods because it will provide German consumers with increased variety.</a:t>
            </a:r>
            <a:endParaRPr lang="en-GB" dirty="0">
              <a:solidFill>
                <a:schemeClr val="bg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lumMod val="50000"/>
                </a:schemeClr>
              </a:solidFill>
              <a:latin typeface="Arial" panose="020B0604020202020204" pitchFamily="34" charset="0"/>
              <a:cs typeface="Arial" panose="020B0604020202020204" pitchFamily="34" charset="0"/>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99734400"/>
      </p:ext>
    </p:extLst>
  </p:cSld>
  <p:clrMapOvr>
    <a:masterClrMapping/>
  </p:clrMapOvr>
  <mc:AlternateContent xmlns:mc="http://schemas.openxmlformats.org/markup-compatibility/2006">
    <mc:Choice xmlns:p14="http://schemas.microsoft.com/office/powerpoint/2010/main" Requires="p14">
      <p:transition spd="slow" p14:dur="2000" advTm="168579"/>
    </mc:Choice>
    <mc:Fallback>
      <p:transition spd="slow" advTm="1685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4F4F4"/>
                </a:solidFill>
                <a:latin typeface="Arial" panose="020B0604020202020204" pitchFamily="34" charset="0"/>
                <a:cs typeface="Arial" panose="020B0604020202020204" pitchFamily="34" charset="0"/>
              </a:rPr>
              <a:t>Natasha Michell - Student ID 1603999 </a:t>
            </a:r>
            <a:r>
              <a:rPr lang="en-GB" sz="1200" dirty="0" smtClean="0">
                <a:solidFill>
                  <a:srgbClr val="F4F4F4"/>
                </a:solidFill>
                <a:latin typeface="Arial" panose="020B0604020202020204" pitchFamily="34" charset="0"/>
                <a:cs typeface="Arial" panose="020B0604020202020204" pitchFamily="34" charset="0"/>
              </a:rPr>
              <a:t>- International </a:t>
            </a:r>
            <a:r>
              <a:rPr lang="en-GB" sz="1200" dirty="0">
                <a:solidFill>
                  <a:srgbClr val="F4F4F4"/>
                </a:solidFill>
                <a:latin typeface="Arial" panose="020B0604020202020204" pitchFamily="34" charset="0"/>
                <a:cs typeface="Arial" panose="020B0604020202020204" pitchFamily="34" charset="0"/>
              </a:rPr>
              <a:t>Business (SBMA7122D</a:t>
            </a:r>
            <a:r>
              <a:rPr lang="en-GB" sz="1200" dirty="0" smtClean="0">
                <a:solidFill>
                  <a:srgbClr val="F4F4F4"/>
                </a:solidFill>
                <a:latin typeface="Arial" panose="020B0604020202020204" pitchFamily="34" charset="0"/>
                <a:cs typeface="Arial" panose="020B0604020202020204" pitchFamily="34" charset="0"/>
              </a:rPr>
              <a:t>) </a:t>
            </a:r>
            <a:endParaRPr lang="en-GB" sz="1200" dirty="0">
              <a:solidFill>
                <a:srgbClr val="F4F4F4"/>
              </a:solidFill>
              <a:latin typeface="Arial" panose="020B0604020202020204" pitchFamily="34" charset="0"/>
              <a:cs typeface="Arial" panose="020B0604020202020204" pitchFamily="34" charset="0"/>
            </a:endParaRPr>
          </a:p>
        </p:txBody>
      </p:sp>
      <p:sp>
        <p:nvSpPr>
          <p:cNvPr id="8" name="TextBox 7"/>
          <p:cNvSpPr txBox="1"/>
          <p:nvPr/>
        </p:nvSpPr>
        <p:spPr>
          <a:xfrm>
            <a:off x="577363" y="1324372"/>
            <a:ext cx="10897818" cy="5078313"/>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ABRAHAMS, C. (2010) Interiors: The great outdoors. </a:t>
            </a:r>
            <a:r>
              <a:rPr lang="en-GB" sz="1200" i="1" dirty="0">
                <a:latin typeface="Arial" panose="020B0604020202020204" pitchFamily="34" charset="0"/>
                <a:cs typeface="Arial" panose="020B0604020202020204" pitchFamily="34" charset="0"/>
              </a:rPr>
              <a:t>The Guardian </a:t>
            </a:r>
            <a:r>
              <a:rPr lang="en-GB" sz="1200" dirty="0">
                <a:latin typeface="Arial" panose="020B0604020202020204" pitchFamily="34" charset="0"/>
                <a:cs typeface="Arial" panose="020B0604020202020204" pitchFamily="34" charset="0"/>
              </a:rPr>
              <a:t>[Online] 8 May. Available from:</a:t>
            </a:r>
          </a:p>
          <a:p>
            <a:r>
              <a:rPr lang="en-GB" sz="1200" dirty="0">
                <a:latin typeface="Arial" panose="020B0604020202020204" pitchFamily="34" charset="0"/>
                <a:cs typeface="Arial" panose="020B0604020202020204" pitchFamily="34" charset="0"/>
                <a:hlinkClick r:id="rId2"/>
              </a:rPr>
              <a:t>https://</a:t>
            </a:r>
            <a:r>
              <a:rPr lang="en-GB" sz="1200" dirty="0" smtClean="0">
                <a:latin typeface="Arial" panose="020B0604020202020204" pitchFamily="34" charset="0"/>
                <a:cs typeface="Arial" panose="020B0604020202020204" pitchFamily="34" charset="0"/>
                <a:hlinkClick r:id="rId2"/>
              </a:rPr>
              <a:t>www.theguardian.com/lifeandstyle/2010/may/08/country-living-global-audience</a:t>
            </a:r>
            <a:r>
              <a:rPr lang="en-GB" sz="1200"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28 February 2018]</a:t>
            </a:r>
          </a:p>
          <a:p>
            <a:endParaRPr lang="en-GB" sz="1200" dirty="0" smtClean="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BURROUGHS, K. &amp; LAW, C. (2014) Handmade Hotlist. </a:t>
            </a:r>
            <a:r>
              <a:rPr lang="en-GB" sz="1200" i="1" dirty="0">
                <a:latin typeface="Arial" panose="020B0604020202020204" pitchFamily="34" charset="0"/>
                <a:cs typeface="Arial" panose="020B0604020202020204" pitchFamily="34" charset="0"/>
              </a:rPr>
              <a:t>The Sunday Times </a:t>
            </a:r>
            <a:r>
              <a:rPr lang="en-GB" sz="1200" dirty="0">
                <a:latin typeface="Arial" panose="020B0604020202020204" pitchFamily="34" charset="0"/>
                <a:cs typeface="Arial" panose="020B0604020202020204" pitchFamily="34" charset="0"/>
              </a:rPr>
              <a:t>[Online] 2 February. Available from: </a:t>
            </a:r>
            <a:r>
              <a:rPr lang="en-GB" sz="1200" dirty="0">
                <a:latin typeface="Arial" panose="020B0604020202020204" pitchFamily="34" charset="0"/>
                <a:cs typeface="Arial" panose="020B0604020202020204" pitchFamily="34" charset="0"/>
                <a:hlinkClick r:id="rId3"/>
              </a:rPr>
              <a:t>https://www.thetimes.co.uk/article/handmade-hotlist-cz3w3zx678w</a:t>
            </a:r>
            <a:r>
              <a:rPr lang="en-GB" sz="1200" dirty="0">
                <a:latin typeface="Arial" panose="020B0604020202020204" pitchFamily="34" charset="0"/>
                <a:cs typeface="Arial" panose="020B0604020202020204" pitchFamily="34" charset="0"/>
              </a:rPr>
              <a:t> [Accessed: 28 February 2018</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CENTRE FOR EUROPEAN POLICY STUDIES (2014) The EU furniture market situation and a possible furniture products initiative: Executive summary [Online] Available from: </a:t>
            </a:r>
            <a:r>
              <a:rPr lang="en-GB" sz="1200" u="sng" dirty="0">
                <a:latin typeface="Arial" panose="020B0604020202020204" pitchFamily="34" charset="0"/>
                <a:cs typeface="Arial" panose="020B0604020202020204" pitchFamily="34" charset="0"/>
                <a:hlinkClick r:id="rId4"/>
              </a:rPr>
              <a:t>http://ec.europa.eu/DocsRoom/documents/7573/attachments/1/translations/en/renditions/native</a:t>
            </a:r>
            <a:r>
              <a:rPr lang="en-GB" sz="1200" dirty="0">
                <a:latin typeface="Arial" panose="020B0604020202020204" pitchFamily="34" charset="0"/>
                <a:cs typeface="Arial" panose="020B0604020202020204" pitchFamily="34" charset="0"/>
              </a:rPr>
              <a:t> [Accessed: 28 February 2018]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CORNWALL COUNCIL (2015) Indices of Multiple Deprivation 2015 [Online] Available from: </a:t>
            </a:r>
            <a:r>
              <a:rPr lang="en-GB" sz="1200" dirty="0">
                <a:latin typeface="Arial" panose="020B0604020202020204" pitchFamily="34" charset="0"/>
                <a:cs typeface="Arial" panose="020B0604020202020204" pitchFamily="34" charset="0"/>
                <a:hlinkClick r:id="rId5"/>
              </a:rPr>
              <a:t>https://www.cornwall.gov.uk/media/15560743/imd-2015-analysis.pdf</a:t>
            </a:r>
            <a:r>
              <a:rPr lang="en-GB" sz="1200" dirty="0">
                <a:latin typeface="Arial" panose="020B0604020202020204" pitchFamily="34" charset="0"/>
                <a:cs typeface="Arial" panose="020B0604020202020204" pitchFamily="34" charset="0"/>
              </a:rPr>
              <a:t> [Accessed: 28 February 2018</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CORNWALL &amp; ISLES OF SCILLY GROWTH PROGRAMME (2018) European Regional Development Fund [Online] Available from: </a:t>
            </a:r>
            <a:r>
              <a:rPr lang="en-GB" sz="1200" dirty="0">
                <a:latin typeface="Arial" panose="020B0604020202020204" pitchFamily="34" charset="0"/>
                <a:cs typeface="Arial" panose="020B0604020202020204" pitchFamily="34" charset="0"/>
                <a:hlinkClick r:id="rId6"/>
              </a:rPr>
              <a:t>http://www.cornwallislesofscillygrowthprogramme.org.uk/fund/erdf/</a:t>
            </a:r>
            <a:r>
              <a:rPr lang="en-GB" sz="1200" dirty="0">
                <a:latin typeface="Arial" panose="020B0604020202020204" pitchFamily="34" charset="0"/>
                <a:cs typeface="Arial" panose="020B0604020202020204" pitchFamily="34" charset="0"/>
              </a:rPr>
              <a:t> [Accessed: 28 February 2018</a:t>
            </a:r>
            <a:r>
              <a:rPr lang="en-GB" sz="1200" dirty="0" smtClean="0">
                <a:latin typeface="Arial" panose="020B0604020202020204" pitchFamily="34" charset="0"/>
                <a:cs typeface="Arial" panose="020B0604020202020204" pitchFamily="34" charset="0"/>
              </a:rPr>
              <a:t>]</a:t>
            </a:r>
            <a:endParaRPr lang="en-GB" sz="1200" dirty="0" smtClean="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DANIELS, J. D., RADEBAUGH, L. H. &amp; SULLIVAN, D. P. (2013) International Business: Environments and Operations (Global Edition). 14</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Ed. Harlow: Pearson Education Limited</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DEPARTMENT FOR INTERNATIONAL TRADE (2016) Exporting to Germany [Online] 18 November. Available from: </a:t>
            </a:r>
            <a:r>
              <a:rPr lang="en-GB" sz="1200" u="sng" dirty="0">
                <a:latin typeface="Arial" panose="020B0604020202020204" pitchFamily="34" charset="0"/>
                <a:cs typeface="Arial" panose="020B0604020202020204" pitchFamily="34" charset="0"/>
                <a:hlinkClick r:id="rId7"/>
              </a:rPr>
              <a:t>https://www.gov.uk/guidance/exporting-to-germany#germany-in-world-business-rankings</a:t>
            </a:r>
            <a:r>
              <a:rPr lang="en-GB" sz="1200" dirty="0">
                <a:latin typeface="Arial" panose="020B0604020202020204" pitchFamily="34" charset="0"/>
                <a:cs typeface="Arial" panose="020B0604020202020204" pitchFamily="34" charset="0"/>
              </a:rPr>
              <a:t> [Accessed: 28 February 2018</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DEGE, S. (2015) Germany unveils new trends in furniture design. DW [Online] 21 January. Available from: </a:t>
            </a:r>
            <a:r>
              <a:rPr lang="en-GB" sz="1200" u="sng" dirty="0">
                <a:latin typeface="Arial" panose="020B0604020202020204" pitchFamily="34" charset="0"/>
                <a:cs typeface="Arial" panose="020B0604020202020204" pitchFamily="34" charset="0"/>
                <a:hlinkClick r:id="rId8"/>
              </a:rPr>
              <a:t>http://www.dw.com/en/germany-unveils-new-trends-in-furniture-design/a-18202962</a:t>
            </a:r>
            <a:r>
              <a:rPr lang="en-GB" sz="1200" dirty="0">
                <a:latin typeface="Arial" panose="020B0604020202020204" pitchFamily="34" charset="0"/>
                <a:cs typeface="Arial" panose="020B0604020202020204" pitchFamily="34" charset="0"/>
              </a:rPr>
              <a:t> [Accessed: 28 February 2018</a:t>
            </a:r>
            <a:r>
              <a:rPr lang="en-GB" sz="1200" dirty="0" smtClean="0">
                <a:latin typeface="Arial" panose="020B0604020202020204" pitchFamily="34" charset="0"/>
                <a:cs typeface="Arial" panose="020B0604020202020204" pitchFamily="34" charset="0"/>
              </a:rPr>
              <a:t>]</a:t>
            </a:r>
          </a:p>
          <a:p>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ELLE </a:t>
            </a:r>
            <a:r>
              <a:rPr lang="en-GB" sz="1200" dirty="0">
                <a:latin typeface="Arial" panose="020B0604020202020204" pitchFamily="34" charset="0"/>
                <a:cs typeface="Arial" panose="020B0604020202020204" pitchFamily="34" charset="0"/>
              </a:rPr>
              <a:t>DECORATION (2015) The Woodsmen: Tom Raffield [Online] 9 April. Available from: </a:t>
            </a:r>
            <a:r>
              <a:rPr lang="en-GB" sz="1200" dirty="0">
                <a:latin typeface="Arial" panose="020B0604020202020204" pitchFamily="34" charset="0"/>
                <a:cs typeface="Arial" panose="020B0604020202020204" pitchFamily="34" charset="0"/>
                <a:hlinkClick r:id="rId9"/>
              </a:rPr>
              <a:t>http://www.elledecoration.co.uk/news/steambending/</a:t>
            </a:r>
            <a:r>
              <a:rPr lang="en-GB" sz="1200" dirty="0">
                <a:latin typeface="Arial" panose="020B0604020202020204" pitchFamily="34" charset="0"/>
                <a:cs typeface="Arial" panose="020B0604020202020204" pitchFamily="34" charset="0"/>
              </a:rPr>
              <a:t> [Accessed: 28 February 2018</a:t>
            </a:r>
            <a:r>
              <a:rPr lang="en-GB" sz="1200" dirty="0" smtClean="0">
                <a:latin typeface="Arial" panose="020B0604020202020204" pitchFamily="34" charset="0"/>
                <a:cs typeface="Arial" panose="020B0604020202020204" pitchFamily="34" charset="0"/>
              </a:rPr>
              <a:t>]</a:t>
            </a:r>
          </a:p>
        </p:txBody>
      </p:sp>
      <p:sp>
        <p:nvSpPr>
          <p:cNvPr id="9" name="TextBox 8"/>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References</a:t>
            </a:r>
            <a:endParaRPr lang="en-GB" sz="2000" b="1" dirty="0">
              <a:solidFill>
                <a:srgbClr val="A6B797"/>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5553158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4F4F4"/>
                </a:solidFill>
                <a:latin typeface="Arial" panose="020B0604020202020204" pitchFamily="34" charset="0"/>
                <a:cs typeface="Arial" panose="020B0604020202020204" pitchFamily="34" charset="0"/>
              </a:rPr>
              <a:t>Natasha Michell - Student ID 1603999 </a:t>
            </a:r>
            <a:r>
              <a:rPr lang="en-GB" sz="1200" dirty="0" smtClean="0">
                <a:solidFill>
                  <a:srgbClr val="F4F4F4"/>
                </a:solidFill>
                <a:latin typeface="Arial" panose="020B0604020202020204" pitchFamily="34" charset="0"/>
                <a:cs typeface="Arial" panose="020B0604020202020204" pitchFamily="34" charset="0"/>
              </a:rPr>
              <a:t>- International </a:t>
            </a:r>
            <a:r>
              <a:rPr lang="en-GB" sz="1200" dirty="0">
                <a:solidFill>
                  <a:srgbClr val="F4F4F4"/>
                </a:solidFill>
                <a:latin typeface="Arial" panose="020B0604020202020204" pitchFamily="34" charset="0"/>
                <a:cs typeface="Arial" panose="020B0604020202020204" pitchFamily="34" charset="0"/>
              </a:rPr>
              <a:t>Business (SBMA7122D</a:t>
            </a:r>
            <a:r>
              <a:rPr lang="en-GB" sz="1200" dirty="0" smtClean="0">
                <a:solidFill>
                  <a:srgbClr val="F4F4F4"/>
                </a:solidFill>
                <a:latin typeface="Arial" panose="020B0604020202020204" pitchFamily="34" charset="0"/>
                <a:cs typeface="Arial" panose="020B0604020202020204" pitchFamily="34" charset="0"/>
              </a:rPr>
              <a:t>) </a:t>
            </a:r>
            <a:endParaRPr lang="en-GB" sz="1200" dirty="0">
              <a:solidFill>
                <a:srgbClr val="F4F4F4"/>
              </a:solidFill>
              <a:latin typeface="Arial" panose="020B0604020202020204" pitchFamily="34" charset="0"/>
              <a:cs typeface="Arial" panose="020B0604020202020204" pitchFamily="34" charset="0"/>
            </a:endParaRPr>
          </a:p>
        </p:txBody>
      </p:sp>
      <p:sp>
        <p:nvSpPr>
          <p:cNvPr id="8" name="TextBox 7"/>
          <p:cNvSpPr txBox="1"/>
          <p:nvPr/>
        </p:nvSpPr>
        <p:spPr>
          <a:xfrm>
            <a:off x="577363" y="1324372"/>
            <a:ext cx="10897818" cy="5078313"/>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FARLEY, P. (2017) British exports on the rise, says BFM. </a:t>
            </a:r>
            <a:r>
              <a:rPr lang="en-GB" sz="1200" i="1" dirty="0">
                <a:latin typeface="Arial" panose="020B0604020202020204" pitchFamily="34" charset="0"/>
                <a:cs typeface="Arial" panose="020B0604020202020204" pitchFamily="34" charset="0"/>
              </a:rPr>
              <a:t>Furniture News </a:t>
            </a:r>
            <a:r>
              <a:rPr lang="en-GB" sz="1200" dirty="0">
                <a:latin typeface="Arial" panose="020B0604020202020204" pitchFamily="34" charset="0"/>
                <a:cs typeface="Arial" panose="020B0604020202020204" pitchFamily="34" charset="0"/>
              </a:rPr>
              <a:t>[Online] 15 March. Available from: </a:t>
            </a:r>
            <a:r>
              <a:rPr lang="en-GB" sz="1200" u="sng" dirty="0">
                <a:latin typeface="Arial" panose="020B0604020202020204" pitchFamily="34" charset="0"/>
                <a:cs typeface="Arial" panose="020B0604020202020204" pitchFamily="34" charset="0"/>
                <a:hlinkClick r:id="rId2"/>
              </a:rPr>
              <a:t>https://www.furniturenews.net/news/articles/2017/03/1725768491-british-exports-rise-says-bfm</a:t>
            </a:r>
            <a:r>
              <a:rPr lang="en-GB" sz="1200" dirty="0">
                <a:latin typeface="Arial" panose="020B0604020202020204" pitchFamily="34" charset="0"/>
                <a:cs typeface="Arial" panose="020B0604020202020204" pitchFamily="34" charset="0"/>
              </a:rPr>
              <a:t> [Accessed: 28 February 2018]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FOULDS, C. (2016) How a love of wood became the inspiration for a growing furniture and lighting business. </a:t>
            </a:r>
            <a:r>
              <a:rPr lang="en-GB" sz="1200" i="1" dirty="0">
                <a:latin typeface="Arial" panose="020B0604020202020204" pitchFamily="34" charset="0"/>
                <a:cs typeface="Arial" panose="020B0604020202020204" pitchFamily="34" charset="0"/>
              </a:rPr>
              <a:t>Unlocking Potential</a:t>
            </a:r>
            <a:r>
              <a:rPr lang="en-GB" sz="1200" dirty="0">
                <a:latin typeface="Arial" panose="020B0604020202020204" pitchFamily="34" charset="0"/>
                <a:cs typeface="Arial" panose="020B0604020202020204" pitchFamily="34" charset="0"/>
              </a:rPr>
              <a:t> [Online] 13 October. Available from: </a:t>
            </a:r>
            <a:r>
              <a:rPr lang="en-GB" sz="1200" dirty="0">
                <a:latin typeface="Arial" panose="020B0604020202020204" pitchFamily="34" charset="0"/>
                <a:cs typeface="Arial" panose="020B0604020202020204" pitchFamily="34" charset="0"/>
                <a:hlinkClick r:id="rId3"/>
              </a:rPr>
              <a:t>http://www.unlocking-potential.co.uk/blog/tag/graduate-placements</a:t>
            </a:r>
            <a:r>
              <a:rPr lang="en-GB" sz="1200" dirty="0">
                <a:latin typeface="Arial" panose="020B0604020202020204" pitchFamily="34" charset="0"/>
                <a:cs typeface="Arial" panose="020B0604020202020204" pitchFamily="34" charset="0"/>
              </a:rPr>
              <a:t> [Accessed: 28 February 2018]</a:t>
            </a:r>
          </a:p>
          <a:p>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FOYLE</a:t>
            </a:r>
            <a:r>
              <a:rPr lang="en-GB" sz="1200" dirty="0">
                <a:latin typeface="Arial" panose="020B0604020202020204" pitchFamily="34" charset="0"/>
                <a:cs typeface="Arial" panose="020B0604020202020204" pitchFamily="34" charset="0"/>
              </a:rPr>
              <a:t>, J. (2017) Designer whose steam-bent wood products are ahead of the curve. Financial Times [Online] 28 April. Available from: https://www.ft.com/content/7b0411b4-251b-11e7-a34a-538b4cb30025 [Accessed: 28 February 2018]</a:t>
            </a:r>
          </a:p>
          <a:p>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FURNITURE </a:t>
            </a:r>
            <a:r>
              <a:rPr lang="en-GB" sz="1200" dirty="0">
                <a:latin typeface="Arial" panose="020B0604020202020204" pitchFamily="34" charset="0"/>
                <a:cs typeface="Arial" panose="020B0604020202020204" pitchFamily="34" charset="0"/>
              </a:rPr>
              <a:t>INDUSTRY RESEARCH ASSOCIATION (2017) Headlines from FIRA's Furniture Statistics Digest: manufacturing, retail sales and exports up; however imports outpacing exports [Online] 9 January. Available from: </a:t>
            </a:r>
            <a:r>
              <a:rPr lang="en-GB" sz="1200" u="sng" dirty="0">
                <a:latin typeface="Arial" panose="020B0604020202020204" pitchFamily="34" charset="0"/>
                <a:cs typeface="Arial" panose="020B0604020202020204" pitchFamily="34" charset="0"/>
                <a:hlinkClick r:id="rId4"/>
              </a:rPr>
              <a:t>https://www.fira.co.uk/news/article/headlines-from-firas-funiture-statistics-digest-manufacturing-retail-sales-and-exports-up-however-imports-outpacing-exports</a:t>
            </a:r>
            <a:r>
              <a:rPr lang="en-GB" sz="1200" dirty="0">
                <a:latin typeface="Arial" panose="020B0604020202020204" pitchFamily="34" charset="0"/>
                <a:cs typeface="Arial" panose="020B0604020202020204" pitchFamily="34" charset="0"/>
              </a:rPr>
              <a:t> [Accessed: 28 February 2018]</a:t>
            </a:r>
          </a:p>
          <a:p>
            <a:endParaRPr lang="en-GB" sz="1200" dirty="0" smtClean="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GARRETT, K. (2018) Foreign currency risk and its management. ACCA Global [Online] 1 February. Available from: </a:t>
            </a:r>
            <a:r>
              <a:rPr lang="en-GB" sz="1200" u="sng" dirty="0">
                <a:latin typeface="Arial" panose="020B0604020202020204" pitchFamily="34" charset="0"/>
                <a:cs typeface="Arial" panose="020B0604020202020204" pitchFamily="34" charset="0"/>
                <a:hlinkClick r:id="rId5"/>
              </a:rPr>
              <a:t>http://www.accaglobal.com/uk/en/student/exam-support-resources/fundamentals-exams-study-resources/f9/technical-articles/forex.html</a:t>
            </a:r>
            <a:r>
              <a:rPr lang="en-GB" sz="1200" dirty="0">
                <a:latin typeface="Arial" panose="020B0604020202020204" pitchFamily="34" charset="0"/>
                <a:cs typeface="Arial" panose="020B0604020202020204" pitchFamily="34" charset="0"/>
              </a:rPr>
              <a:t> [Accessed: 3 March 2018]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GIUGLIANO, F. (2015) Exchange rates put squeeze on UK business. Financial Times [Online] 15 March. Available from: </a:t>
            </a:r>
            <a:r>
              <a:rPr lang="en-GB" sz="1200" u="sng" dirty="0">
                <a:latin typeface="Arial" panose="020B0604020202020204" pitchFamily="34" charset="0"/>
                <a:cs typeface="Arial" panose="020B0604020202020204" pitchFamily="34" charset="0"/>
                <a:hlinkClick r:id="rId6"/>
              </a:rPr>
              <a:t>https://www.ft.com/content/e56ce118-c8d7-11e4-bc64-00144feab7de</a:t>
            </a:r>
            <a:r>
              <a:rPr lang="en-GB" sz="1200" dirty="0">
                <a:latin typeface="Arial" panose="020B0604020202020204" pitchFamily="34" charset="0"/>
                <a:cs typeface="Arial" panose="020B0604020202020204" pitchFamily="34" charset="0"/>
              </a:rPr>
              <a:t> [Accessed: 28 February 2018</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GOUK, A. &amp; HARDS, S. (2018) 'Cornwall is the low-paid capital of the country' as figures reveal pay gap of £35k between highest and lowest earners. Cornwall Live [Online] 5 January. Available from: </a:t>
            </a:r>
            <a:r>
              <a:rPr lang="en-GB" sz="1200" dirty="0">
                <a:latin typeface="Arial" panose="020B0604020202020204" pitchFamily="34" charset="0"/>
                <a:cs typeface="Arial" panose="020B0604020202020204" pitchFamily="34" charset="0"/>
                <a:hlinkClick r:id="rId7"/>
              </a:rPr>
              <a:t>https://www.cornwalllive.com/news/cornwall-news/cornwall-low-paid-capital-country-945104</a:t>
            </a:r>
            <a:r>
              <a:rPr lang="en-GB" sz="1200" dirty="0">
                <a:latin typeface="Arial" panose="020B0604020202020204" pitchFamily="34" charset="0"/>
                <a:cs typeface="Arial" panose="020B0604020202020204" pitchFamily="34" charset="0"/>
              </a:rPr>
              <a:t> [Accessed: 28 February 2018</a:t>
            </a:r>
            <a:r>
              <a:rPr lang="en-GB" sz="1200" dirty="0" smtClean="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a:p>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GRAND </a:t>
            </a:r>
            <a:r>
              <a:rPr lang="en-GB" sz="1200" dirty="0">
                <a:latin typeface="Arial" panose="020B0604020202020204" pitchFamily="34" charset="0"/>
                <a:cs typeface="Arial" panose="020B0604020202020204" pitchFamily="34" charset="0"/>
              </a:rPr>
              <a:t>DESIGNS MAGAZINE (2016) Grand Designs steam bent timber house in Cornwall [Online] Available from: </a:t>
            </a:r>
            <a:r>
              <a:rPr lang="en-GB" sz="1200" dirty="0">
                <a:latin typeface="Arial" panose="020B0604020202020204" pitchFamily="34" charset="0"/>
                <a:cs typeface="Arial" panose="020B0604020202020204" pitchFamily="34" charset="0"/>
                <a:hlinkClick r:id="rId8"/>
              </a:rPr>
              <a:t>https://www.granddesignsmagazine.com/grand-designs-houses/19-new-tv-series-steam-bent-design</a:t>
            </a:r>
            <a:r>
              <a:rPr lang="en-GB" sz="1200" dirty="0">
                <a:latin typeface="Arial" panose="020B0604020202020204" pitchFamily="34" charset="0"/>
                <a:cs typeface="Arial" panose="020B0604020202020204" pitchFamily="34" charset="0"/>
              </a:rPr>
              <a:t> [Accessed: 28 February 2018</a:t>
            </a:r>
            <a:r>
              <a:rPr lang="en-GB" sz="1200" dirty="0" smtClean="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p:txBody>
      </p:sp>
      <p:sp>
        <p:nvSpPr>
          <p:cNvPr id="9" name="TextBox 8"/>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References</a:t>
            </a:r>
            <a:endParaRPr lang="en-GB" sz="2000" b="1" dirty="0">
              <a:solidFill>
                <a:srgbClr val="A6B797"/>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39388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4F4F4"/>
                </a:solidFill>
                <a:latin typeface="Arial" panose="020B0604020202020204" pitchFamily="34" charset="0"/>
                <a:cs typeface="Arial" panose="020B0604020202020204" pitchFamily="34" charset="0"/>
              </a:rPr>
              <a:t>Natasha Michell - Student ID 1603999 </a:t>
            </a:r>
            <a:r>
              <a:rPr lang="en-GB" sz="1200" dirty="0" smtClean="0">
                <a:solidFill>
                  <a:srgbClr val="F4F4F4"/>
                </a:solidFill>
                <a:latin typeface="Arial" panose="020B0604020202020204" pitchFamily="34" charset="0"/>
                <a:cs typeface="Arial" panose="020B0604020202020204" pitchFamily="34" charset="0"/>
              </a:rPr>
              <a:t>- International </a:t>
            </a:r>
            <a:r>
              <a:rPr lang="en-GB" sz="1200" dirty="0">
                <a:solidFill>
                  <a:srgbClr val="F4F4F4"/>
                </a:solidFill>
                <a:latin typeface="Arial" panose="020B0604020202020204" pitchFamily="34" charset="0"/>
                <a:cs typeface="Arial" panose="020B0604020202020204" pitchFamily="34" charset="0"/>
              </a:rPr>
              <a:t>Business (SBMA7122D</a:t>
            </a:r>
            <a:r>
              <a:rPr lang="en-GB" sz="1200" dirty="0" smtClean="0">
                <a:solidFill>
                  <a:srgbClr val="F4F4F4"/>
                </a:solidFill>
                <a:latin typeface="Arial" panose="020B0604020202020204" pitchFamily="34" charset="0"/>
                <a:cs typeface="Arial" panose="020B0604020202020204" pitchFamily="34" charset="0"/>
              </a:rPr>
              <a:t>) </a:t>
            </a:r>
            <a:endParaRPr lang="en-GB" sz="1200" dirty="0">
              <a:solidFill>
                <a:srgbClr val="F4F4F4"/>
              </a:solidFill>
              <a:latin typeface="Arial" panose="020B0604020202020204" pitchFamily="34" charset="0"/>
              <a:cs typeface="Arial" panose="020B0604020202020204" pitchFamily="34" charset="0"/>
            </a:endParaRPr>
          </a:p>
        </p:txBody>
      </p:sp>
      <p:sp>
        <p:nvSpPr>
          <p:cNvPr id="8" name="TextBox 7"/>
          <p:cNvSpPr txBox="1"/>
          <p:nvPr/>
        </p:nvSpPr>
        <p:spPr>
          <a:xfrm>
            <a:off x="577363" y="1324372"/>
            <a:ext cx="10897818" cy="4893647"/>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GRIFFITHS, A. &amp; WALL, S. (2011) </a:t>
            </a:r>
            <a:r>
              <a:rPr lang="en-GB" sz="1200" i="1" dirty="0">
                <a:latin typeface="Arial" panose="020B0604020202020204" pitchFamily="34" charset="0"/>
                <a:cs typeface="Arial" panose="020B0604020202020204" pitchFamily="34" charset="0"/>
              </a:rPr>
              <a:t>Economics for Business and Management</a:t>
            </a:r>
            <a:r>
              <a:rPr lang="en-GB" sz="1200" dirty="0">
                <a:latin typeface="Arial" panose="020B0604020202020204" pitchFamily="34" charset="0"/>
                <a:cs typeface="Arial" panose="020B0604020202020204" pitchFamily="34" charset="0"/>
              </a:rPr>
              <a:t>. 3rd Ed. Harlow: Pearson Education Limited.</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HANCOCK, A. (2017) Younger consumers drive shift to ethical products. Financial Times [Online] 23 December. Available from: </a:t>
            </a:r>
            <a:r>
              <a:rPr lang="en-GB" sz="1200" dirty="0">
                <a:latin typeface="Arial" panose="020B0604020202020204" pitchFamily="34" charset="0"/>
                <a:cs typeface="Arial" panose="020B0604020202020204" pitchFamily="34" charset="0"/>
                <a:hlinkClick r:id="rId2"/>
              </a:rPr>
              <a:t>https://www.ft.com/content/8b08bf4c-e5a0-11e7-8b99-0191e45377ec</a:t>
            </a:r>
            <a:r>
              <a:rPr lang="en-GB" sz="1200" dirty="0">
                <a:latin typeface="Arial" panose="020B0604020202020204" pitchFamily="34" charset="0"/>
                <a:cs typeface="Arial" panose="020B0604020202020204" pitchFamily="34" charset="0"/>
              </a:rPr>
              <a:t> [Accessed: 28 February 2018]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INTELLECTUAL PROPERTY OFFICE (2018) IP and Brexit: The facts [Online] 8 February. Available from: </a:t>
            </a:r>
            <a:r>
              <a:rPr lang="en-GB" sz="1200" u="sng" dirty="0">
                <a:latin typeface="Arial" panose="020B0604020202020204" pitchFamily="34" charset="0"/>
                <a:cs typeface="Arial" panose="020B0604020202020204" pitchFamily="34" charset="0"/>
                <a:hlinkClick r:id="rId3"/>
              </a:rPr>
              <a:t>https://www.gov.uk/government/news/ip-and-brexit-the-facts</a:t>
            </a:r>
            <a:r>
              <a:rPr lang="en-GB" sz="1200" dirty="0">
                <a:latin typeface="Arial" panose="020B0604020202020204" pitchFamily="34" charset="0"/>
                <a:cs typeface="Arial" panose="020B0604020202020204" pitchFamily="34" charset="0"/>
              </a:rPr>
              <a:t> [Accessed: 28 February 2018]</a:t>
            </a:r>
          </a:p>
          <a:p>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KRUGMAN</a:t>
            </a:r>
            <a:r>
              <a:rPr lang="en-GB" sz="1200" dirty="0">
                <a:latin typeface="Arial" panose="020B0604020202020204" pitchFamily="34" charset="0"/>
                <a:cs typeface="Arial" panose="020B0604020202020204" pitchFamily="34" charset="0"/>
              </a:rPr>
              <a:t>, P. (2008) About the work. New York Times [Online] 15 October. Available from: </a:t>
            </a:r>
            <a:r>
              <a:rPr lang="en-GB" sz="1200" u="sng" dirty="0">
                <a:latin typeface="Arial" panose="020B0604020202020204" pitchFamily="34" charset="0"/>
                <a:cs typeface="Arial" panose="020B0604020202020204" pitchFamily="34" charset="0"/>
                <a:hlinkClick r:id="rId4"/>
              </a:rPr>
              <a:t>https://krugman.blogs.nytimes.com/2008/10/15/about-the-work/</a:t>
            </a:r>
            <a:r>
              <a:rPr lang="en-GB" sz="1200" dirty="0">
                <a:latin typeface="Arial" panose="020B0604020202020204" pitchFamily="34" charset="0"/>
                <a:cs typeface="Arial" panose="020B0604020202020204" pitchFamily="34" charset="0"/>
              </a:rPr>
              <a:t> [Accessed: 3 March 2018]</a:t>
            </a:r>
          </a:p>
          <a:p>
            <a:endParaRPr lang="en-GB" sz="1200" dirty="0" smtClean="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LEWIS, R. D. (2006) When Cultures Collide: Leading Across Cultures. 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Ed. London: Nicholas </a:t>
            </a:r>
            <a:r>
              <a:rPr lang="en-GB" sz="1200" dirty="0" err="1">
                <a:latin typeface="Arial" panose="020B0604020202020204" pitchFamily="34" charset="0"/>
                <a:cs typeface="Arial" panose="020B0604020202020204" pitchFamily="34" charset="0"/>
              </a:rPr>
              <a:t>Brealey</a:t>
            </a:r>
            <a:r>
              <a:rPr lang="en-GB" sz="1200" dirty="0">
                <a:latin typeface="Arial" panose="020B0604020202020204" pitchFamily="34" charset="0"/>
                <a:cs typeface="Arial" panose="020B0604020202020204" pitchFamily="34" charset="0"/>
              </a:rPr>
              <a:t> Publishing</a:t>
            </a:r>
          </a:p>
          <a:p>
            <a:endParaRPr lang="en-GB" sz="1200" dirty="0" smtClean="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MARTIN, W. (2017) Here's what 11 analysts think will happen to the pound in 2018. Business Insider UK [Online] 14 December. Available from: </a:t>
            </a:r>
            <a:r>
              <a:rPr lang="en-GB" sz="1200" dirty="0">
                <a:latin typeface="Arial" panose="020B0604020202020204" pitchFamily="34" charset="0"/>
                <a:cs typeface="Arial" panose="020B0604020202020204" pitchFamily="34" charset="0"/>
                <a:hlinkClick r:id="rId5"/>
              </a:rPr>
              <a:t>http://uk.businessinsider.com/what-will-happen-to-the-pound-in-2018-sterling-outlook-2017-12/#ing-a-cyclically-weakening-us-dollar-means-that-gbpusd-could-find-itself-pushing-on-beyond-140-and-up-towards-150-by-end-2018-1</a:t>
            </a:r>
            <a:r>
              <a:rPr lang="en-GB" sz="1200" dirty="0">
                <a:latin typeface="Arial" panose="020B0604020202020204" pitchFamily="34" charset="0"/>
                <a:cs typeface="Arial" panose="020B0604020202020204" pitchFamily="34" charset="0"/>
              </a:rPr>
              <a:t> [Accessed: 28 February 2018]</a:t>
            </a:r>
          </a:p>
          <a:p>
            <a:endParaRPr lang="en-GB" sz="1200" dirty="0" smtClean="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MERKEL, H. M. (2015) The furniture market in Germany and Europe. CRP Consulting </a:t>
            </a:r>
            <a:r>
              <a:rPr lang="en-GB" sz="1200" dirty="0" err="1">
                <a:latin typeface="Arial" panose="020B0604020202020204" pitchFamily="34" charset="0"/>
                <a:cs typeface="Arial" panose="020B0604020202020204" pitchFamily="34" charset="0"/>
              </a:rPr>
              <a:t>Ritthammer</a:t>
            </a:r>
            <a:r>
              <a:rPr lang="en-GB" sz="1200" dirty="0">
                <a:latin typeface="Arial" panose="020B0604020202020204" pitchFamily="34" charset="0"/>
                <a:cs typeface="Arial" panose="020B0604020202020204" pitchFamily="34" charset="0"/>
              </a:rPr>
              <a:t> &amp; Partners [Online] Available from: </a:t>
            </a:r>
            <a:r>
              <a:rPr lang="en-GB" sz="1200" u="sng" dirty="0">
                <a:latin typeface="Arial" panose="020B0604020202020204" pitchFamily="34" charset="0"/>
                <a:cs typeface="Arial" panose="020B0604020202020204" pitchFamily="34" charset="0"/>
                <a:hlinkClick r:id="rId6"/>
              </a:rPr>
              <a:t>https://emk.furnitureindustry.ee/attachment/NEU%E2%80%93POWERPOINT_Estland-.pdf</a:t>
            </a:r>
            <a:r>
              <a:rPr lang="en-GB" sz="1200" dirty="0">
                <a:latin typeface="Arial" panose="020B0604020202020204" pitchFamily="34" charset="0"/>
                <a:cs typeface="Arial" panose="020B0604020202020204" pitchFamily="34" charset="0"/>
              </a:rPr>
              <a:t> [Accessed: 28 February 2018]</a:t>
            </a:r>
          </a:p>
          <a:p>
            <a:endParaRPr lang="en-GB" sz="1200" dirty="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MICHELL, N. (2018) Step 2.4: Theresa May: UK will be 'global leader in free trade' - BBC News. </a:t>
            </a:r>
            <a:r>
              <a:rPr lang="en-GB" sz="1200" dirty="0" err="1" smtClean="0">
                <a:latin typeface="Arial" panose="020B0604020202020204" pitchFamily="34" charset="0"/>
                <a:cs typeface="Arial" panose="020B0604020202020204" pitchFamily="34" charset="0"/>
              </a:rPr>
              <a:t>Curatr</a:t>
            </a:r>
            <a:r>
              <a:rPr lang="en-GB" sz="1200" dirty="0" smtClean="0">
                <a:latin typeface="Arial" panose="020B0604020202020204" pitchFamily="34" charset="0"/>
                <a:cs typeface="Arial" panose="020B0604020202020204" pitchFamily="34" charset="0"/>
              </a:rPr>
              <a:t> [Online] 25 February. Available from: </a:t>
            </a:r>
            <a:r>
              <a:rPr lang="en-GB" sz="1200" dirty="0" smtClean="0">
                <a:latin typeface="Arial" panose="020B0604020202020204" pitchFamily="34" charset="0"/>
                <a:cs typeface="Arial" panose="020B0604020202020204" pitchFamily="34" charset="0"/>
                <a:hlinkClick r:id="rId7"/>
              </a:rPr>
              <a:t>https://uniwales.curatr3.com/courses/emba-international-business-copy-6338/home#object/221673/comment/1096082</a:t>
            </a:r>
            <a:r>
              <a:rPr lang="en-GB" sz="1200" dirty="0" smtClean="0">
                <a:latin typeface="Arial" panose="020B0604020202020204" pitchFamily="34" charset="0"/>
                <a:cs typeface="Arial" panose="020B0604020202020204" pitchFamily="34" charset="0"/>
              </a:rPr>
              <a:t> [Accessed: 28 February 2018]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MURDOCK, M. (2016) Lighting as art: Tom Raffield champions sustainable interior design with steam-bending techniques. Homes &amp; Property [Online] 5 April. Available from: </a:t>
            </a:r>
            <a:r>
              <a:rPr lang="en-GB" sz="1200" dirty="0">
                <a:latin typeface="Arial" panose="020B0604020202020204" pitchFamily="34" charset="0"/>
                <a:cs typeface="Arial" panose="020B0604020202020204" pitchFamily="34" charset="0"/>
                <a:hlinkClick r:id="rId8"/>
              </a:rPr>
              <a:t>https://www.homesandproperty.co.uk/luxury/interiors/lighting-as-art-tom-raffield-champions-sustainable-interior-design-with-steambending-techniques-a99341.html</a:t>
            </a:r>
            <a:r>
              <a:rPr lang="en-GB" sz="1200" dirty="0">
                <a:latin typeface="Arial" panose="020B0604020202020204" pitchFamily="34" charset="0"/>
                <a:cs typeface="Arial" panose="020B0604020202020204" pitchFamily="34" charset="0"/>
              </a:rPr>
              <a:t> [Accessed: 28 February 2018</a:t>
            </a:r>
            <a:r>
              <a:rPr lang="en-GB" sz="1200" dirty="0" smtClean="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p:txBody>
      </p:sp>
      <p:sp>
        <p:nvSpPr>
          <p:cNvPr id="9" name="TextBox 8"/>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References</a:t>
            </a:r>
            <a:endParaRPr lang="en-GB" sz="2000" b="1" dirty="0">
              <a:solidFill>
                <a:srgbClr val="A6B797"/>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272426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4F4F4"/>
                </a:solidFill>
                <a:latin typeface="Arial" panose="020B0604020202020204" pitchFamily="34" charset="0"/>
                <a:cs typeface="Arial" panose="020B0604020202020204" pitchFamily="34" charset="0"/>
              </a:rPr>
              <a:t>Natasha Michell - Student ID 1603999 </a:t>
            </a:r>
            <a:r>
              <a:rPr lang="en-GB" sz="1200" dirty="0" smtClean="0">
                <a:solidFill>
                  <a:srgbClr val="F4F4F4"/>
                </a:solidFill>
                <a:latin typeface="Arial" panose="020B0604020202020204" pitchFamily="34" charset="0"/>
                <a:cs typeface="Arial" panose="020B0604020202020204" pitchFamily="34" charset="0"/>
              </a:rPr>
              <a:t>- International </a:t>
            </a:r>
            <a:r>
              <a:rPr lang="en-GB" sz="1200" dirty="0">
                <a:solidFill>
                  <a:srgbClr val="F4F4F4"/>
                </a:solidFill>
                <a:latin typeface="Arial" panose="020B0604020202020204" pitchFamily="34" charset="0"/>
                <a:cs typeface="Arial" panose="020B0604020202020204" pitchFamily="34" charset="0"/>
              </a:rPr>
              <a:t>Business (SBMA7122D</a:t>
            </a:r>
            <a:r>
              <a:rPr lang="en-GB" sz="1200" dirty="0" smtClean="0">
                <a:solidFill>
                  <a:srgbClr val="F4F4F4"/>
                </a:solidFill>
                <a:latin typeface="Arial" panose="020B0604020202020204" pitchFamily="34" charset="0"/>
                <a:cs typeface="Arial" panose="020B0604020202020204" pitchFamily="34" charset="0"/>
              </a:rPr>
              <a:t>) </a:t>
            </a:r>
            <a:endParaRPr lang="en-GB" sz="1200" dirty="0">
              <a:solidFill>
                <a:srgbClr val="F4F4F4"/>
              </a:solidFill>
              <a:latin typeface="Arial" panose="020B0604020202020204" pitchFamily="34" charset="0"/>
              <a:cs typeface="Arial" panose="020B0604020202020204" pitchFamily="34" charset="0"/>
            </a:endParaRPr>
          </a:p>
        </p:txBody>
      </p:sp>
      <p:sp>
        <p:nvSpPr>
          <p:cNvPr id="8" name="TextBox 7"/>
          <p:cNvSpPr txBox="1"/>
          <p:nvPr/>
        </p:nvSpPr>
        <p:spPr>
          <a:xfrm>
            <a:off x="577363" y="1324372"/>
            <a:ext cx="10897818" cy="526297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PRICEWATERHOUSECOOPERS (2014) Doing business and investing in Germany [Online] Available from: </a:t>
            </a:r>
            <a:r>
              <a:rPr lang="en-GB" sz="1200" u="sng" dirty="0">
                <a:latin typeface="Arial" panose="020B0604020202020204" pitchFamily="34" charset="0"/>
                <a:cs typeface="Arial" panose="020B0604020202020204" pitchFamily="34" charset="0"/>
                <a:hlinkClick r:id="rId2"/>
              </a:rPr>
              <a:t>https://www.pwc.de/de/internationale-maerkte/assets/fachbuch-doing-business-germany-2012.pdf</a:t>
            </a:r>
            <a:r>
              <a:rPr lang="en-GB" sz="1200" dirty="0">
                <a:latin typeface="Arial" panose="020B0604020202020204" pitchFamily="34" charset="0"/>
                <a:cs typeface="Arial" panose="020B0604020202020204" pitchFamily="34" charset="0"/>
              </a:rPr>
              <a:t> [Accessed: 28 February 2018]</a:t>
            </a:r>
          </a:p>
          <a:p>
            <a:endParaRPr lang="en-GB" sz="1200" dirty="0" smtClean="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REGIO DATA RESEARCH (2016) Furniture in Germany [Online] 16 May. Available from: </a:t>
            </a:r>
            <a:r>
              <a:rPr lang="en-GB" sz="1200" u="sng" dirty="0">
                <a:latin typeface="Arial" panose="020B0604020202020204" pitchFamily="34" charset="0"/>
                <a:cs typeface="Arial" panose="020B0604020202020204" pitchFamily="34" charset="0"/>
                <a:hlinkClick r:id="rId3"/>
              </a:rPr>
              <a:t>http://www.regiodata.eu/en/news/996-furniture-in-germany</a:t>
            </a:r>
            <a:r>
              <a:rPr lang="en-GB" sz="1200" dirty="0">
                <a:latin typeface="Arial" panose="020B0604020202020204" pitchFamily="34" charset="0"/>
                <a:cs typeface="Arial" panose="020B0604020202020204" pitchFamily="34" charset="0"/>
              </a:rPr>
              <a:t> [Accessed: 28 February 2018]</a:t>
            </a:r>
          </a:p>
          <a:p>
            <a:endParaRPr lang="en-GB" sz="1200" dirty="0" smtClean="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ROYAL SWEDISH ACADEMY OF SCIENCES (2008) Trade and Geography – Economies of Scale, Differentiated Products and Transport Costs [Online] 13 October. Available from: </a:t>
            </a:r>
            <a:r>
              <a:rPr lang="en-GB" sz="1200" u="sng" dirty="0">
                <a:latin typeface="Arial" panose="020B0604020202020204" pitchFamily="34" charset="0"/>
                <a:cs typeface="Arial" panose="020B0604020202020204" pitchFamily="34" charset="0"/>
                <a:hlinkClick r:id="rId4"/>
              </a:rPr>
              <a:t>https://www.nobelprize.org/nobel_prizes/economic-sciences/laureates/2008/advanced-economicsciences2008.pdf</a:t>
            </a:r>
            <a:r>
              <a:rPr lang="en-GB" sz="1200" dirty="0">
                <a:latin typeface="Arial" panose="020B0604020202020204" pitchFamily="34" charset="0"/>
                <a:cs typeface="Arial" panose="020B0604020202020204" pitchFamily="34" charset="0"/>
              </a:rPr>
              <a:t> [Accessed: 3 March 2018]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RYDER, B. (2017) Screen stars: The best folding screens and room dividers. The Telegraph [Online] 2 November. Available from: </a:t>
            </a:r>
            <a:r>
              <a:rPr lang="en-GB" sz="1200" dirty="0">
                <a:latin typeface="Arial" panose="020B0604020202020204" pitchFamily="34" charset="0"/>
                <a:cs typeface="Arial" panose="020B0604020202020204" pitchFamily="34" charset="0"/>
                <a:hlinkClick r:id="rId5"/>
              </a:rPr>
              <a:t>https://www.telegraph.co.uk/luxury/design/screen-stars-best-folding-screens-room-dividers/</a:t>
            </a:r>
            <a:r>
              <a:rPr lang="en-GB" sz="1200" dirty="0">
                <a:latin typeface="Arial" panose="020B0604020202020204" pitchFamily="34" charset="0"/>
                <a:cs typeface="Arial" panose="020B0604020202020204" pitchFamily="34" charset="0"/>
              </a:rPr>
              <a:t> [Accessed: 28 February 2018]</a:t>
            </a:r>
          </a:p>
          <a:p>
            <a:endParaRPr lang="en-GB" sz="1200" dirty="0" smtClean="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STEVENS, P. (2017) Tom </a:t>
            </a:r>
            <a:r>
              <a:rPr lang="en-GB" sz="1200" dirty="0" err="1">
                <a:latin typeface="Arial" panose="020B0604020202020204" pitchFamily="34" charset="0"/>
                <a:cs typeface="Arial" panose="020B0604020202020204" pitchFamily="34" charset="0"/>
              </a:rPr>
              <a:t>Raffield's</a:t>
            </a:r>
            <a:r>
              <a:rPr lang="en-GB" sz="1200" dirty="0">
                <a:latin typeface="Arial" panose="020B0604020202020204" pitchFamily="34" charset="0"/>
                <a:cs typeface="Arial" panose="020B0604020202020204" pitchFamily="34" charset="0"/>
              </a:rPr>
              <a:t> steam-bent wooden home is an ambitious adaptation of his furniture designs. Design Boom [Online] 2 January. Available from: </a:t>
            </a:r>
            <a:r>
              <a:rPr lang="en-GB" sz="1200" u="sng" dirty="0">
                <a:latin typeface="Arial" panose="020B0604020202020204" pitchFamily="34" charset="0"/>
                <a:cs typeface="Arial" panose="020B0604020202020204" pitchFamily="34" charset="0"/>
                <a:hlinkClick r:id="rId6"/>
              </a:rPr>
              <a:t>https://www.designboom.com/architecture/tom-raffield-steam-bent-wooden-home-cornwall-england-01-02-2017/</a:t>
            </a:r>
            <a:r>
              <a:rPr lang="en-GB" sz="1200" dirty="0">
                <a:latin typeface="Arial" panose="020B0604020202020204" pitchFamily="34" charset="0"/>
                <a:cs typeface="Arial" panose="020B0604020202020204" pitchFamily="34" charset="0"/>
              </a:rPr>
              <a:t> [Accessed: 28 February 2018]</a:t>
            </a:r>
          </a:p>
          <a:p>
            <a:endParaRPr lang="en-GB" sz="1200" dirty="0" smtClean="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OBSERVATORY OF ECONOMIC COMPLEXITY (2016a) United Kingdom [Online] Available from: </a:t>
            </a:r>
            <a:r>
              <a:rPr lang="en-GB" sz="1200" u="sng" dirty="0">
                <a:latin typeface="Arial" panose="020B0604020202020204" pitchFamily="34" charset="0"/>
                <a:cs typeface="Arial" panose="020B0604020202020204" pitchFamily="34" charset="0"/>
                <a:hlinkClick r:id="rId7"/>
              </a:rPr>
              <a:t>https://atlas.media.mit.edu/en/profile/country/gbr/</a:t>
            </a:r>
            <a:r>
              <a:rPr lang="en-GB" sz="1200" dirty="0">
                <a:latin typeface="Arial" panose="020B0604020202020204" pitchFamily="34" charset="0"/>
                <a:cs typeface="Arial" panose="020B0604020202020204" pitchFamily="34" charset="0"/>
              </a:rPr>
              <a:t> [Accessed: 28 February 2018]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OBSERVATORY OF ECONOMIC COMPLEXITY (2016b) Germany [Online] Available from: </a:t>
            </a:r>
            <a:r>
              <a:rPr lang="en-GB" sz="1200" u="sng" dirty="0">
                <a:latin typeface="Arial" panose="020B0604020202020204" pitchFamily="34" charset="0"/>
                <a:cs typeface="Arial" panose="020B0604020202020204" pitchFamily="34" charset="0"/>
                <a:hlinkClick r:id="rId8"/>
              </a:rPr>
              <a:t>https://atlas.media.mit.edu/en/profile/country/deu/</a:t>
            </a:r>
            <a:r>
              <a:rPr lang="en-GB" sz="1200" dirty="0">
                <a:latin typeface="Arial" panose="020B0604020202020204" pitchFamily="34" charset="0"/>
                <a:cs typeface="Arial" panose="020B0604020202020204" pitchFamily="34" charset="0"/>
              </a:rPr>
              <a:t> [Accessed: 28 February 2018]</a:t>
            </a:r>
          </a:p>
          <a:p>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TOM </a:t>
            </a:r>
            <a:r>
              <a:rPr lang="en-GB" sz="1200" dirty="0" smtClean="0">
                <a:latin typeface="Arial" panose="020B0604020202020204" pitchFamily="34" charset="0"/>
                <a:cs typeface="Arial" panose="020B0604020202020204" pitchFamily="34" charset="0"/>
              </a:rPr>
              <a:t>RAFFIELD LTD (2017) Unaudited financial </a:t>
            </a:r>
            <a:r>
              <a:rPr lang="en-GB" sz="1200" dirty="0">
                <a:latin typeface="Arial" panose="020B0604020202020204" pitchFamily="34" charset="0"/>
                <a:cs typeface="Arial" panose="020B0604020202020204" pitchFamily="34" charset="0"/>
              </a:rPr>
              <a:t>s</a:t>
            </a:r>
            <a:r>
              <a:rPr lang="en-GB" sz="1200" dirty="0" smtClean="0">
                <a:latin typeface="Arial" panose="020B0604020202020204" pitchFamily="34" charset="0"/>
                <a:cs typeface="Arial" panose="020B0604020202020204" pitchFamily="34" charset="0"/>
              </a:rPr>
              <a:t>tatements for the years ended 31 March 2014 - 2017 [Online] Available from</a:t>
            </a:r>
            <a:r>
              <a:rPr lang="en-GB"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9"/>
              </a:rPr>
              <a:t>https://</a:t>
            </a:r>
            <a:r>
              <a:rPr lang="en-GB" sz="1200" dirty="0" smtClean="0">
                <a:latin typeface="Arial" panose="020B0604020202020204" pitchFamily="34" charset="0"/>
                <a:cs typeface="Arial" panose="020B0604020202020204" pitchFamily="34" charset="0"/>
                <a:hlinkClick r:id="rId9"/>
              </a:rPr>
              <a:t>beta.companieshouse.gov.uk/company/08467101/filing-history</a:t>
            </a:r>
            <a:r>
              <a:rPr lang="en-GB" sz="1200" dirty="0" smtClean="0">
                <a:latin typeface="Arial" panose="020B0604020202020204" pitchFamily="34" charset="0"/>
                <a:cs typeface="Arial" panose="020B0604020202020204" pitchFamily="34" charset="0"/>
              </a:rPr>
              <a:t> [Accessed: 28 February 2018]</a:t>
            </a:r>
          </a:p>
          <a:p>
            <a:endParaRPr lang="en-GB" sz="1200" dirty="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TOVEY</a:t>
            </a:r>
            <a:r>
              <a:rPr lang="en-GB" sz="1200" dirty="0">
                <a:latin typeface="Arial" panose="020B0604020202020204" pitchFamily="34" charset="0"/>
                <a:cs typeface="Arial" panose="020B0604020202020204" pitchFamily="34" charset="0"/>
              </a:rPr>
              <a:t>, A. (2017) Britain falls in infrastructure investment ranking as Brexit and political instability weigh. The Telegraph [Online] 27 November. Available from: </a:t>
            </a:r>
            <a:r>
              <a:rPr lang="en-GB" sz="1200" dirty="0">
                <a:latin typeface="Arial" panose="020B0604020202020204" pitchFamily="34" charset="0"/>
                <a:cs typeface="Arial" panose="020B0604020202020204" pitchFamily="34" charset="0"/>
                <a:hlinkClick r:id="rId10"/>
              </a:rPr>
              <a:t>https://www.telegraph.co.uk/business/2017/11/27/britain-falls-infrastructure-investment-ranking-brexit-political/</a:t>
            </a:r>
            <a:r>
              <a:rPr lang="en-GB" sz="1200" dirty="0">
                <a:latin typeface="Arial" panose="020B0604020202020204" pitchFamily="34" charset="0"/>
                <a:cs typeface="Arial" panose="020B0604020202020204" pitchFamily="34" charset="0"/>
              </a:rPr>
              <a:t> [Accessed: 28 February 2018</a:t>
            </a:r>
            <a:r>
              <a:rPr lang="en-GB" sz="1200" dirty="0" smtClean="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p:txBody>
      </p:sp>
      <p:sp>
        <p:nvSpPr>
          <p:cNvPr id="9" name="TextBox 8"/>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References</a:t>
            </a:r>
            <a:endParaRPr lang="en-GB" sz="2000" b="1" dirty="0">
              <a:solidFill>
                <a:srgbClr val="A6B797"/>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658225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69850"/>
            <a:ext cx="12344400" cy="6997700"/>
          </a:xfrm>
          <a:prstGeom prst="rect">
            <a:avLst/>
          </a:prstGeom>
          <a:solidFill>
            <a:srgbClr val="A6B7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36550" y="330200"/>
            <a:ext cx="11537950" cy="62103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4000" y="2401"/>
            <a:ext cx="8026400" cy="276999"/>
          </a:xfrm>
          <a:prstGeom prst="rect">
            <a:avLst/>
          </a:prstGeom>
          <a:noFill/>
        </p:spPr>
        <p:txBody>
          <a:bodyPr wrap="square" rtlCol="0">
            <a:spAutoFit/>
          </a:bodyPr>
          <a:lstStyle/>
          <a:p>
            <a:r>
              <a:rPr lang="en-GB" sz="1200" dirty="0">
                <a:solidFill>
                  <a:srgbClr val="F4F4F4"/>
                </a:solidFill>
                <a:latin typeface="Arial" panose="020B0604020202020204" pitchFamily="34" charset="0"/>
                <a:cs typeface="Arial" panose="020B0604020202020204" pitchFamily="34" charset="0"/>
              </a:rPr>
              <a:t>Natasha Michell - Student ID 1603999 </a:t>
            </a:r>
            <a:r>
              <a:rPr lang="en-GB" sz="1200" dirty="0" smtClean="0">
                <a:solidFill>
                  <a:srgbClr val="F4F4F4"/>
                </a:solidFill>
                <a:latin typeface="Arial" panose="020B0604020202020204" pitchFamily="34" charset="0"/>
                <a:cs typeface="Arial" panose="020B0604020202020204" pitchFamily="34" charset="0"/>
              </a:rPr>
              <a:t>- International </a:t>
            </a:r>
            <a:r>
              <a:rPr lang="en-GB" sz="1200" dirty="0">
                <a:solidFill>
                  <a:srgbClr val="F4F4F4"/>
                </a:solidFill>
                <a:latin typeface="Arial" panose="020B0604020202020204" pitchFamily="34" charset="0"/>
                <a:cs typeface="Arial" panose="020B0604020202020204" pitchFamily="34" charset="0"/>
              </a:rPr>
              <a:t>Business (SBMA7122D</a:t>
            </a:r>
            <a:r>
              <a:rPr lang="en-GB" sz="1200" dirty="0" smtClean="0">
                <a:solidFill>
                  <a:srgbClr val="F4F4F4"/>
                </a:solidFill>
                <a:latin typeface="Arial" panose="020B0604020202020204" pitchFamily="34" charset="0"/>
                <a:cs typeface="Arial" panose="020B0604020202020204" pitchFamily="34" charset="0"/>
              </a:rPr>
              <a:t>) </a:t>
            </a:r>
            <a:endParaRPr lang="en-GB" sz="1200" dirty="0">
              <a:solidFill>
                <a:srgbClr val="F4F4F4"/>
              </a:solidFill>
              <a:latin typeface="Arial" panose="020B0604020202020204" pitchFamily="34" charset="0"/>
              <a:cs typeface="Arial" panose="020B0604020202020204" pitchFamily="34" charset="0"/>
            </a:endParaRPr>
          </a:p>
        </p:txBody>
      </p:sp>
      <p:sp>
        <p:nvSpPr>
          <p:cNvPr id="8" name="TextBox 7"/>
          <p:cNvSpPr txBox="1"/>
          <p:nvPr/>
        </p:nvSpPr>
        <p:spPr>
          <a:xfrm>
            <a:off x="577363" y="1324372"/>
            <a:ext cx="10897818" cy="3416320"/>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TRADING </a:t>
            </a:r>
            <a:r>
              <a:rPr lang="en-GB" sz="1200" dirty="0">
                <a:latin typeface="Arial" panose="020B0604020202020204" pitchFamily="34" charset="0"/>
                <a:cs typeface="Arial" panose="020B0604020202020204" pitchFamily="34" charset="0"/>
              </a:rPr>
              <a:t>ECONOMICS (2018) Germany imports of furniture, lighting signs, prefabricated buildings in 2016 [Online] Available from: </a:t>
            </a:r>
            <a:r>
              <a:rPr lang="en-GB" sz="1200" u="sng" dirty="0">
                <a:latin typeface="Arial" panose="020B0604020202020204" pitchFamily="34" charset="0"/>
                <a:cs typeface="Arial" panose="020B0604020202020204" pitchFamily="34" charset="0"/>
                <a:hlinkClick r:id="rId2"/>
              </a:rPr>
              <a:t>https://tradingeconomics.com/germany/imports/furniture-lighting-signs-prefabricated-buildings</a:t>
            </a:r>
            <a:r>
              <a:rPr lang="en-GB" sz="1200" dirty="0">
                <a:latin typeface="Arial" panose="020B0604020202020204" pitchFamily="34" charset="0"/>
                <a:cs typeface="Arial" panose="020B0604020202020204" pitchFamily="34" charset="0"/>
              </a:rPr>
              <a:t> [Accessed: 28 February 2018]</a:t>
            </a:r>
          </a:p>
          <a:p>
            <a:endParaRPr lang="en-GB" sz="1200" dirty="0" smtClean="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TREGGIDEN, K. (2017) Tom Raffield works up a head of steam. Crafts Magazine [Online] No. 266. May/June. Available from: </a:t>
            </a:r>
            <a:r>
              <a:rPr lang="en-GB" sz="1200" u="sng" dirty="0">
                <a:latin typeface="Arial" panose="020B0604020202020204" pitchFamily="34" charset="0"/>
                <a:cs typeface="Arial" panose="020B0604020202020204" pitchFamily="34" charset="0"/>
                <a:hlinkClick r:id="rId3"/>
              </a:rPr>
              <a:t>http://www.katietreggiden.com/tom-raffield-works-up-a-head-of-steam-crafts-magazine-mayjune-2017/</a:t>
            </a:r>
            <a:r>
              <a:rPr lang="en-GB" sz="1200" dirty="0">
                <a:latin typeface="Arial" panose="020B0604020202020204" pitchFamily="34" charset="0"/>
                <a:cs typeface="Arial" panose="020B0604020202020204" pitchFamily="34" charset="0"/>
              </a:rPr>
              <a:t> [Accessed: 28 February 2018]</a:t>
            </a:r>
          </a:p>
          <a:p>
            <a:endParaRPr lang="en-GB" sz="1200" dirty="0" smtClean="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VON DER BURCHARD, H. (2017) Germany: free trade’s reluctant champion. Politico [Online] 17 August. Available from:</a:t>
            </a:r>
          </a:p>
          <a:p>
            <a:r>
              <a:rPr lang="en-GB" sz="1200" dirty="0">
                <a:latin typeface="Arial" panose="020B0604020202020204" pitchFamily="34" charset="0"/>
                <a:cs typeface="Arial" panose="020B0604020202020204" pitchFamily="34" charset="0"/>
                <a:hlinkClick r:id="rId4"/>
              </a:rPr>
              <a:t>https://www.politico.eu/article/germany-free-trades-reluctant-champion-china-trump-protectionism-international-trade/</a:t>
            </a:r>
            <a:r>
              <a:rPr lang="en-GB" sz="1200" dirty="0">
                <a:latin typeface="Arial" panose="020B0604020202020204" pitchFamily="34" charset="0"/>
                <a:cs typeface="Arial" panose="020B0604020202020204" pitchFamily="34" charset="0"/>
              </a:rPr>
              <a:t> [Accessed: 28 February 2018]</a:t>
            </a:r>
          </a:p>
          <a:p>
            <a:endParaRPr lang="en-GB" sz="1200" dirty="0" smtClean="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WALPOLE (2017) </a:t>
            </a:r>
            <a:r>
              <a:rPr lang="en-GB" sz="1200" i="1" dirty="0">
                <a:latin typeface="Arial" panose="020B0604020202020204" pitchFamily="34" charset="0"/>
                <a:cs typeface="Arial" panose="020B0604020202020204" pitchFamily="34" charset="0"/>
              </a:rPr>
              <a:t>And the winners are… </a:t>
            </a:r>
            <a:r>
              <a:rPr lang="en-GB" sz="1200" dirty="0">
                <a:latin typeface="Arial" panose="020B0604020202020204" pitchFamily="34" charset="0"/>
                <a:cs typeface="Arial" panose="020B0604020202020204" pitchFamily="34" charset="0"/>
              </a:rPr>
              <a:t>[Online] Available from: </a:t>
            </a:r>
            <a:r>
              <a:rPr lang="en-GB" sz="1200" dirty="0">
                <a:latin typeface="Arial" panose="020B0604020202020204" pitchFamily="34" charset="0"/>
                <a:cs typeface="Arial" panose="020B0604020202020204" pitchFamily="34" charset="0"/>
                <a:hlinkClick r:id="rId5"/>
              </a:rPr>
              <a:t>http://www.thewalpole.co.uk/news/and-the-winners-are/</a:t>
            </a:r>
            <a:r>
              <a:rPr lang="en-GB" sz="1200" dirty="0">
                <a:latin typeface="Arial" panose="020B0604020202020204" pitchFamily="34" charset="0"/>
                <a:cs typeface="Arial" panose="020B0604020202020204" pitchFamily="34" charset="0"/>
              </a:rPr>
              <a:t> [Accessed: 28 February 2018]</a:t>
            </a:r>
          </a:p>
          <a:p>
            <a:endParaRPr lang="en-GB" sz="1200" dirty="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WILD, J. J. &amp; WILD, K. L. (2016) International Business: The Challenges of Globalization. 8</a:t>
            </a:r>
            <a:r>
              <a:rPr lang="en-GB" sz="1200" baseline="30000" dirty="0" smtClean="0">
                <a:latin typeface="Arial" panose="020B0604020202020204" pitchFamily="34" charset="0"/>
                <a:cs typeface="Arial" panose="020B0604020202020204" pitchFamily="34" charset="0"/>
              </a:rPr>
              <a:t>th</a:t>
            </a:r>
            <a:r>
              <a:rPr lang="en-GB" sz="1200" dirty="0" smtClean="0">
                <a:latin typeface="Arial" panose="020B0604020202020204" pitchFamily="34" charset="0"/>
                <a:cs typeface="Arial" panose="020B0604020202020204" pitchFamily="34" charset="0"/>
              </a:rPr>
              <a:t> Edition. Global Edition. Harlow: Pearson Education Limited.</a:t>
            </a:r>
          </a:p>
          <a:p>
            <a:endParaRPr lang="en-GB" sz="1200" dirty="0" smtClean="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WILSON, B. (2018) Step 3.6: Exchange rate theory. </a:t>
            </a:r>
            <a:r>
              <a:rPr lang="en-GB" sz="1200" dirty="0" err="1">
                <a:latin typeface="Arial" panose="020B0604020202020204" pitchFamily="34" charset="0"/>
                <a:cs typeface="Arial" panose="020B0604020202020204" pitchFamily="34" charset="0"/>
              </a:rPr>
              <a:t>Curatr</a:t>
            </a:r>
            <a:r>
              <a:rPr lang="en-GB" sz="1200" dirty="0">
                <a:latin typeface="Arial" panose="020B0604020202020204" pitchFamily="34" charset="0"/>
                <a:cs typeface="Arial" panose="020B0604020202020204" pitchFamily="34" charset="0"/>
              </a:rPr>
              <a:t> [Online] 3 March. Available from:</a:t>
            </a:r>
          </a:p>
          <a:p>
            <a:r>
              <a:rPr lang="en-GB" sz="1200" dirty="0">
                <a:latin typeface="Arial" panose="020B0604020202020204" pitchFamily="34" charset="0"/>
                <a:cs typeface="Arial" panose="020B0604020202020204" pitchFamily="34" charset="0"/>
                <a:hlinkClick r:id="rId6"/>
              </a:rPr>
              <a:t>https://uniwales.curatr3.com/courses/emba-international-business-copy-6338/home#object/221683/comment/1103639</a:t>
            </a:r>
            <a:r>
              <a:rPr lang="en-GB" sz="1200" dirty="0">
                <a:latin typeface="Arial" panose="020B0604020202020204" pitchFamily="34" charset="0"/>
                <a:cs typeface="Arial" panose="020B0604020202020204" pitchFamily="34" charset="0"/>
              </a:rPr>
              <a:t> [Accessed: 4 March 2018]</a:t>
            </a:r>
          </a:p>
          <a:p>
            <a:endParaRPr lang="en-GB" sz="1200" dirty="0" smtClean="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WORLD’S RICHEST COUNTRIES (2016) Top German Imports [Online] Available from: </a:t>
            </a:r>
            <a:r>
              <a:rPr lang="en-GB" sz="1200" u="sng" dirty="0">
                <a:latin typeface="Arial" panose="020B0604020202020204" pitchFamily="34" charset="0"/>
                <a:cs typeface="Arial" panose="020B0604020202020204" pitchFamily="34" charset="0"/>
                <a:hlinkClick r:id="rId7"/>
              </a:rPr>
              <a:t>http://www.worldsrichestcountries.com/top-germany-imports.html</a:t>
            </a:r>
            <a:r>
              <a:rPr lang="en-GB" sz="1200" dirty="0">
                <a:latin typeface="Arial" panose="020B0604020202020204" pitchFamily="34" charset="0"/>
                <a:cs typeface="Arial" panose="020B0604020202020204" pitchFamily="34" charset="0"/>
              </a:rPr>
              <a:t> [Accessed: 28 February 2018</a:t>
            </a:r>
            <a:r>
              <a:rPr lang="en-GB" sz="1200" dirty="0" smtClean="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p:txBody>
      </p:sp>
      <p:sp>
        <p:nvSpPr>
          <p:cNvPr id="9" name="TextBox 8"/>
          <p:cNvSpPr txBox="1"/>
          <p:nvPr/>
        </p:nvSpPr>
        <p:spPr>
          <a:xfrm>
            <a:off x="577363" y="542895"/>
            <a:ext cx="8579337" cy="400110"/>
          </a:xfrm>
          <a:prstGeom prst="rect">
            <a:avLst/>
          </a:prstGeom>
          <a:noFill/>
        </p:spPr>
        <p:txBody>
          <a:bodyPr wrap="square" rtlCol="0">
            <a:spAutoFit/>
          </a:bodyPr>
          <a:lstStyle/>
          <a:p>
            <a:r>
              <a:rPr lang="en-GB" sz="2000" b="1" dirty="0" smtClean="0">
                <a:solidFill>
                  <a:srgbClr val="A6B797"/>
                </a:solidFill>
                <a:latin typeface="Arial" panose="020B0604020202020204" pitchFamily="34" charset="0"/>
                <a:cs typeface="Arial" panose="020B0604020202020204" pitchFamily="34" charset="0"/>
              </a:rPr>
              <a:t>References</a:t>
            </a:r>
            <a:endParaRPr lang="en-GB" sz="2000" b="1" dirty="0">
              <a:solidFill>
                <a:srgbClr val="A6B797"/>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258530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1613</TotalTime>
  <Words>3924</Words>
  <Application>Microsoft Office PowerPoint</Application>
  <PresentationFormat>Widescreen</PresentationFormat>
  <Paragraphs>398</Paragraphs>
  <Slides>42</Slides>
  <Notes>0</Notes>
  <HiddenSlides>0</HiddenSlides>
  <MMClips>36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42</vt:i4>
      </vt:variant>
    </vt:vector>
  </HeadingPairs>
  <TitlesOfParts>
    <vt:vector size="46"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Michell, Natasha</dc:creator>
  <cp:lastModifiedBy>Michell, Natasha</cp:lastModifiedBy>
  <cp:revision>146</cp:revision>
  <dcterms:created xsi:type="dcterms:W3CDTF">2018-03-03T23:53:17Z</dcterms:created>
  <dcterms:modified xsi:type="dcterms:W3CDTF">2018-03-05T23:49:28Z</dcterms:modified>
</cp:coreProperties>
</file>