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302" r:id="rId4"/>
    <p:sldId id="301" r:id="rId5"/>
    <p:sldId id="303" r:id="rId6"/>
    <p:sldId id="299" r:id="rId7"/>
    <p:sldId id="304" r:id="rId8"/>
    <p:sldId id="306" r:id="rId9"/>
    <p:sldId id="300" r:id="rId10"/>
    <p:sldId id="258" r:id="rId11"/>
    <p:sldId id="307" r:id="rId12"/>
    <p:sldId id="259" r:id="rId13"/>
    <p:sldId id="334" r:id="rId14"/>
    <p:sldId id="335" r:id="rId15"/>
    <p:sldId id="309" r:id="rId16"/>
    <p:sldId id="310" r:id="rId17"/>
    <p:sldId id="311" r:id="rId18"/>
    <p:sldId id="312" r:id="rId19"/>
    <p:sldId id="313" r:id="rId20"/>
    <p:sldId id="314" r:id="rId21"/>
    <p:sldId id="315" r:id="rId22"/>
    <p:sldId id="316" r:id="rId23"/>
    <p:sldId id="333" r:id="rId24"/>
    <p:sldId id="317" r:id="rId25"/>
    <p:sldId id="318" r:id="rId26"/>
    <p:sldId id="319" r:id="rId27"/>
    <p:sldId id="320" r:id="rId28"/>
    <p:sldId id="321" r:id="rId29"/>
    <p:sldId id="322" r:id="rId30"/>
    <p:sldId id="323" r:id="rId31"/>
    <p:sldId id="324" r:id="rId32"/>
    <p:sldId id="325" r:id="rId33"/>
    <p:sldId id="326" r:id="rId34"/>
    <p:sldId id="327" r:id="rId35"/>
    <p:sldId id="328" r:id="rId36"/>
    <p:sldId id="329" r:id="rId37"/>
    <p:sldId id="330" r:id="rId38"/>
    <p:sldId id="331" r:id="rId39"/>
    <p:sldId id="332" r:id="rId40"/>
    <p:sldId id="339" r:id="rId41"/>
    <p:sldId id="338" r:id="rId42"/>
    <p:sldId id="308" r:id="rId43"/>
    <p:sldId id="260" r:id="rId44"/>
    <p:sldId id="262" r:id="rId45"/>
    <p:sldId id="263" r:id="rId46"/>
    <p:sldId id="264" r:id="rId47"/>
    <p:sldId id="265" r:id="rId48"/>
    <p:sldId id="266" r:id="rId49"/>
    <p:sldId id="267" r:id="rId50"/>
    <p:sldId id="268" r:id="rId51"/>
    <p:sldId id="269" r:id="rId52"/>
    <p:sldId id="270" r:id="rId53"/>
    <p:sldId id="271" r:id="rId54"/>
    <p:sldId id="272" r:id="rId55"/>
    <p:sldId id="273" r:id="rId56"/>
    <p:sldId id="274" r:id="rId57"/>
    <p:sldId id="275" r:id="rId58"/>
    <p:sldId id="358" r:id="rId59"/>
    <p:sldId id="277" r:id="rId60"/>
    <p:sldId id="356" r:id="rId61"/>
    <p:sldId id="278" r:id="rId62"/>
    <p:sldId id="357" r:id="rId63"/>
    <p:sldId id="279" r:id="rId64"/>
    <p:sldId id="280" r:id="rId65"/>
    <p:sldId id="281" r:id="rId66"/>
    <p:sldId id="341" r:id="rId67"/>
    <p:sldId id="282" r:id="rId68"/>
    <p:sldId id="342" r:id="rId69"/>
    <p:sldId id="343" r:id="rId70"/>
    <p:sldId id="359" r:id="rId71"/>
    <p:sldId id="361" r:id="rId72"/>
    <p:sldId id="360" r:id="rId73"/>
    <p:sldId id="362" r:id="rId74"/>
    <p:sldId id="363" r:id="rId75"/>
    <p:sldId id="347" r:id="rId76"/>
    <p:sldId id="336" r:id="rId77"/>
    <p:sldId id="340" r:id="rId78"/>
    <p:sldId id="283" r:id="rId79"/>
    <p:sldId id="284" r:id="rId80"/>
    <p:sldId id="285" r:id="rId81"/>
    <p:sldId id="337" r:id="rId82"/>
    <p:sldId id="286" r:id="rId83"/>
    <p:sldId id="288" r:id="rId84"/>
    <p:sldId id="289" r:id="rId85"/>
    <p:sldId id="290" r:id="rId86"/>
    <p:sldId id="291" r:id="rId87"/>
    <p:sldId id="292" r:id="rId88"/>
    <p:sldId id="293" r:id="rId89"/>
    <p:sldId id="294" r:id="rId90"/>
    <p:sldId id="295" r:id="rId91"/>
    <p:sldId id="364" r:id="rId92"/>
    <p:sldId id="296" r:id="rId93"/>
    <p:sldId id="297" r:id="rId94"/>
    <p:sldId id="349" r:id="rId95"/>
    <p:sldId id="348" r:id="rId96"/>
    <p:sldId id="365" r:id="rId97"/>
    <p:sldId id="366" r:id="rId98"/>
    <p:sldId id="368" r:id="rId99"/>
    <p:sldId id="367" r:id="rId100"/>
    <p:sldId id="350" r:id="rId101"/>
    <p:sldId id="351" r:id="rId102"/>
    <p:sldId id="352" r:id="rId103"/>
    <p:sldId id="305" r:id="rId104"/>
    <p:sldId id="276" r:id="rId105"/>
    <p:sldId id="354" r:id="rId106"/>
    <p:sldId id="355" r:id="rId107"/>
    <p:sldId id="353" r:id="rId10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5" d="100"/>
          <a:sy n="65" d="100"/>
        </p:scale>
        <p:origin x="16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presProps" Target="presProp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788893469"/>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545426028"/>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013666269"/>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F02F3B2-F516-4229-8BC7-0114F41EB1DC}" type="datetimeFigureOut">
              <a:rPr lang="en-GB" smtClean="0"/>
              <a:t>07/12/2015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345000153"/>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F02F3B2-F516-4229-8BC7-0114F41EB1DC}" type="datetimeFigureOut">
              <a:rPr lang="en-GB" smtClean="0"/>
              <a:t>07/12/2015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750251168"/>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F02F3B2-F516-4229-8BC7-0114F41EB1DC}" type="datetimeFigureOut">
              <a:rPr lang="en-GB" smtClean="0"/>
              <a:t>07/12/2015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264254052"/>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AF02F3B2-F516-4229-8BC7-0114F41EB1DC}" type="datetimeFigureOut">
              <a:rPr lang="en-GB" smtClean="0"/>
              <a:t>07/12/2015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435022709"/>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02F3B2-F516-4229-8BC7-0114F41EB1DC}" type="datetimeFigureOut">
              <a:rPr lang="en-GB" smtClean="0"/>
              <a:t>07/12/2015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818859595"/>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02F3B2-F516-4229-8BC7-0114F41EB1DC}" type="datetimeFigureOut">
              <a:rPr lang="en-GB" smtClean="0"/>
              <a:t>07/12/2015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693176604"/>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02F3B2-F516-4229-8BC7-0114F41EB1DC}" type="datetimeFigureOut">
              <a:rPr lang="en-GB" smtClean="0"/>
              <a:t>07/12/2015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3059771432"/>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412398573"/>
      </p:ext>
    </p:extLst>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31509287"/>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814676612"/>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495393201"/>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650635280"/>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extLst>
      <p:ext uri="{BB962C8B-B14F-4D97-AF65-F5344CB8AC3E}">
        <p14:creationId xmlns:p14="http://schemas.microsoft.com/office/powerpoint/2010/main" val="922756820"/>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02F3B2-F516-4229-8BC7-0114F41EB1DC}" type="datetimeFigureOut">
              <a:rPr lang="en-GB" smtClean="0"/>
              <a:t>07/12/2015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295079449"/>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F02F3B2-F516-4229-8BC7-0114F41EB1DC}" type="datetimeFigureOut">
              <a:rPr lang="en-GB" smtClean="0"/>
              <a:t>07/12/2015</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4D708C-535F-4407-A483-1DCB696FF56E}" type="slidenum">
              <a:rPr lang="en-GB" smtClean="0"/>
              <a:t>‹#›</a:t>
            </a:fld>
            <a:endParaRPr lang="en-GB"/>
          </a:p>
        </p:txBody>
      </p:sp>
    </p:spTree>
    <p:extLst>
      <p:ext uri="{BB962C8B-B14F-4D97-AF65-F5344CB8AC3E}">
        <p14:creationId xmlns:p14="http://schemas.microsoft.com/office/powerpoint/2010/main" val="2463491548"/>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ransition spd="slow">
    <p:randomBar dir="vert"/>
  </p:transition>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4.png"/><Relationship Id="rId1" Type="http://schemas.openxmlformats.org/officeDocument/2006/relationships/slideLayout" Target="../slideLayouts/slideLayout3.xml"/><Relationship Id="rId5" Type="http://schemas.microsoft.com/office/2007/relationships/hdphoto" Target="../media/hdphoto2.wdp"/><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6.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7.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28.png"/></Relationships>
</file>

<file path=ppt/slides/_rels/slide18.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9.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7.png"/><Relationship Id="rId1" Type="http://schemas.openxmlformats.org/officeDocument/2006/relationships/slideLayout" Target="../slideLayouts/slideLayout2.xml"/><Relationship Id="rId5" Type="http://schemas.microsoft.com/office/2007/relationships/hdphoto" Target="../media/hdphoto7.wdp"/><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0.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microsoft.com/office/2007/relationships/hdphoto" Target="../media/hdphoto7.wdp"/><Relationship Id="rId7" Type="http://schemas.microsoft.com/office/2007/relationships/hdphoto" Target="../media/hdphoto9.wdp"/><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3.png"/><Relationship Id="rId5" Type="http://schemas.microsoft.com/office/2007/relationships/hdphoto" Target="../media/hdphoto8.wdp"/><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25.png"/><Relationship Id="rId7" Type="http://schemas.openxmlformats.org/officeDocument/2006/relationships/image" Target="../media/image38.png"/><Relationship Id="rId12" Type="http://schemas.microsoft.com/office/2007/relationships/hdphoto" Target="../media/hdphoto13.wdp"/><Relationship Id="rId2" Type="http://schemas.openxmlformats.org/officeDocument/2006/relationships/image" Target="../media/image35.png"/><Relationship Id="rId1" Type="http://schemas.openxmlformats.org/officeDocument/2006/relationships/slideLayout" Target="../slideLayouts/slideLayout2.xml"/><Relationship Id="rId6" Type="http://schemas.microsoft.com/office/2007/relationships/hdphoto" Target="../media/hdphoto10.wdp"/><Relationship Id="rId11" Type="http://schemas.openxmlformats.org/officeDocument/2006/relationships/image" Target="../media/image40.png"/><Relationship Id="rId5" Type="http://schemas.openxmlformats.org/officeDocument/2006/relationships/image" Target="../media/image37.png"/><Relationship Id="rId10" Type="http://schemas.microsoft.com/office/2007/relationships/hdphoto" Target="../media/hdphoto12.wdp"/><Relationship Id="rId4" Type="http://schemas.microsoft.com/office/2007/relationships/hdphoto" Target="../media/hdphoto2.wdp"/><Relationship Id="rId9" Type="http://schemas.openxmlformats.org/officeDocument/2006/relationships/image" Target="../media/image39.png"/></Relationships>
</file>

<file path=ppt/slides/_rels/slide28.xml.rels><?xml version="1.0" encoding="UTF-8" standalone="yes"?>
<Relationships xmlns="http://schemas.openxmlformats.org/package/2006/relationships"><Relationship Id="rId8" Type="http://schemas.openxmlformats.org/officeDocument/2006/relationships/image" Target="../media/image42.jpeg"/><Relationship Id="rId13" Type="http://schemas.openxmlformats.org/officeDocument/2006/relationships/image" Target="../media/image39.png"/><Relationship Id="rId18" Type="http://schemas.microsoft.com/office/2007/relationships/hdphoto" Target="../media/hdphoto15.wdp"/><Relationship Id="rId3" Type="http://schemas.openxmlformats.org/officeDocument/2006/relationships/image" Target="../media/image25.png"/><Relationship Id="rId7" Type="http://schemas.openxmlformats.org/officeDocument/2006/relationships/image" Target="../media/image41.jpeg"/><Relationship Id="rId12" Type="http://schemas.microsoft.com/office/2007/relationships/hdphoto" Target="../media/hdphoto13.wdp"/><Relationship Id="rId17" Type="http://schemas.openxmlformats.org/officeDocument/2006/relationships/image" Target="../media/image44.png"/><Relationship Id="rId2" Type="http://schemas.openxmlformats.org/officeDocument/2006/relationships/image" Target="../media/image35.png"/><Relationship Id="rId16" Type="http://schemas.microsoft.com/office/2007/relationships/hdphoto" Target="../media/hdphoto14.wdp"/><Relationship Id="rId1" Type="http://schemas.openxmlformats.org/officeDocument/2006/relationships/slideLayout" Target="../slideLayouts/slideLayout2.xml"/><Relationship Id="rId6" Type="http://schemas.microsoft.com/office/2007/relationships/hdphoto" Target="../media/hdphoto10.wdp"/><Relationship Id="rId11" Type="http://schemas.openxmlformats.org/officeDocument/2006/relationships/image" Target="../media/image40.png"/><Relationship Id="rId5" Type="http://schemas.openxmlformats.org/officeDocument/2006/relationships/image" Target="../media/image37.png"/><Relationship Id="rId15" Type="http://schemas.openxmlformats.org/officeDocument/2006/relationships/image" Target="../media/image43.png"/><Relationship Id="rId10" Type="http://schemas.microsoft.com/office/2007/relationships/hdphoto" Target="../media/hdphoto11.wdp"/><Relationship Id="rId4" Type="http://schemas.microsoft.com/office/2007/relationships/hdphoto" Target="../media/hdphoto2.wdp"/><Relationship Id="rId9" Type="http://schemas.openxmlformats.org/officeDocument/2006/relationships/image" Target="../media/image38.png"/><Relationship Id="rId14" Type="http://schemas.microsoft.com/office/2007/relationships/hdphoto" Target="../media/hdphoto12.wdp"/></Relationships>
</file>

<file path=ppt/slides/_rels/slide29.xml.rels><?xml version="1.0" encoding="UTF-8" standalone="yes"?>
<Relationships xmlns="http://schemas.openxmlformats.org/package/2006/relationships"><Relationship Id="rId8" Type="http://schemas.microsoft.com/office/2007/relationships/hdphoto" Target="../media/hdphoto10.wdp"/><Relationship Id="rId13" Type="http://schemas.openxmlformats.org/officeDocument/2006/relationships/image" Target="../media/image40.png"/><Relationship Id="rId18" Type="http://schemas.microsoft.com/office/2007/relationships/hdphoto" Target="../media/hdphoto14.wdp"/><Relationship Id="rId26" Type="http://schemas.microsoft.com/office/2007/relationships/hdphoto" Target="../media/hdphoto19.wdp"/><Relationship Id="rId3" Type="http://schemas.microsoft.com/office/2007/relationships/hdphoto" Target="../media/hdphoto16.wdp"/><Relationship Id="rId21" Type="http://schemas.openxmlformats.org/officeDocument/2006/relationships/image" Target="../media/image47.png"/><Relationship Id="rId7" Type="http://schemas.openxmlformats.org/officeDocument/2006/relationships/image" Target="../media/image37.png"/><Relationship Id="rId12" Type="http://schemas.microsoft.com/office/2007/relationships/hdphoto" Target="../media/hdphoto11.wdp"/><Relationship Id="rId17" Type="http://schemas.openxmlformats.org/officeDocument/2006/relationships/image" Target="../media/image43.png"/><Relationship Id="rId25" Type="http://schemas.openxmlformats.org/officeDocument/2006/relationships/image" Target="../media/image48.png"/><Relationship Id="rId2" Type="http://schemas.openxmlformats.org/officeDocument/2006/relationships/image" Target="../media/image45.png"/><Relationship Id="rId16" Type="http://schemas.microsoft.com/office/2007/relationships/hdphoto" Target="../media/hdphoto12.wdp"/><Relationship Id="rId20" Type="http://schemas.microsoft.com/office/2007/relationships/hdphoto" Target="../media/hdphoto17.wdp"/><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38.png"/><Relationship Id="rId24" Type="http://schemas.microsoft.com/office/2007/relationships/hdphoto" Target="../media/hdphoto15.wdp"/><Relationship Id="rId5" Type="http://schemas.openxmlformats.org/officeDocument/2006/relationships/image" Target="../media/image25.png"/><Relationship Id="rId15" Type="http://schemas.openxmlformats.org/officeDocument/2006/relationships/image" Target="../media/image39.png"/><Relationship Id="rId23" Type="http://schemas.openxmlformats.org/officeDocument/2006/relationships/image" Target="../media/image44.png"/><Relationship Id="rId10" Type="http://schemas.openxmlformats.org/officeDocument/2006/relationships/image" Target="../media/image42.jpeg"/><Relationship Id="rId19" Type="http://schemas.openxmlformats.org/officeDocument/2006/relationships/image" Target="../media/image46.png"/><Relationship Id="rId4" Type="http://schemas.openxmlformats.org/officeDocument/2006/relationships/image" Target="../media/image35.png"/><Relationship Id="rId9" Type="http://schemas.openxmlformats.org/officeDocument/2006/relationships/image" Target="../media/image41.jpeg"/><Relationship Id="rId14" Type="http://schemas.microsoft.com/office/2007/relationships/hdphoto" Target="../media/hdphoto13.wdp"/><Relationship Id="rId22" Type="http://schemas.microsoft.com/office/2007/relationships/hdphoto" Target="../media/hdphoto18.wdp"/></Relationships>
</file>

<file path=ppt/slides/_rels/slide30.xml.rels><?xml version="1.0" encoding="UTF-8" standalone="yes"?>
<Relationships xmlns="http://schemas.openxmlformats.org/package/2006/relationships"><Relationship Id="rId8" Type="http://schemas.microsoft.com/office/2007/relationships/hdphoto" Target="../media/hdphoto10.wdp"/><Relationship Id="rId13" Type="http://schemas.openxmlformats.org/officeDocument/2006/relationships/image" Target="../media/image42.jpeg"/><Relationship Id="rId18" Type="http://schemas.openxmlformats.org/officeDocument/2006/relationships/image" Target="../media/image51.png"/><Relationship Id="rId26" Type="http://schemas.openxmlformats.org/officeDocument/2006/relationships/image" Target="../media/image41.jpeg"/><Relationship Id="rId3" Type="http://schemas.microsoft.com/office/2007/relationships/hdphoto" Target="../media/hdphoto16.wdp"/><Relationship Id="rId21" Type="http://schemas.microsoft.com/office/2007/relationships/hdphoto" Target="../media/hdphoto11.wdp"/><Relationship Id="rId34" Type="http://schemas.microsoft.com/office/2007/relationships/hdphoto" Target="../media/hdphoto24.wdp"/><Relationship Id="rId7" Type="http://schemas.openxmlformats.org/officeDocument/2006/relationships/image" Target="../media/image37.png"/><Relationship Id="rId12" Type="http://schemas.microsoft.com/office/2007/relationships/hdphoto" Target="../media/hdphoto18.wdp"/><Relationship Id="rId17" Type="http://schemas.microsoft.com/office/2007/relationships/hdphoto" Target="../media/hdphoto17.wdp"/><Relationship Id="rId25" Type="http://schemas.microsoft.com/office/2007/relationships/hdphoto" Target="../media/hdphoto14.wdp"/><Relationship Id="rId33" Type="http://schemas.openxmlformats.org/officeDocument/2006/relationships/image" Target="../media/image53.png"/><Relationship Id="rId2" Type="http://schemas.openxmlformats.org/officeDocument/2006/relationships/image" Target="../media/image45.png"/><Relationship Id="rId16" Type="http://schemas.openxmlformats.org/officeDocument/2006/relationships/image" Target="../media/image46.png"/><Relationship Id="rId20" Type="http://schemas.openxmlformats.org/officeDocument/2006/relationships/image" Target="../media/image38.png"/><Relationship Id="rId29" Type="http://schemas.openxmlformats.org/officeDocument/2006/relationships/image" Target="../media/image52.png"/><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47.png"/><Relationship Id="rId24" Type="http://schemas.openxmlformats.org/officeDocument/2006/relationships/image" Target="../media/image43.png"/><Relationship Id="rId32" Type="http://schemas.microsoft.com/office/2007/relationships/hdphoto" Target="../media/hdphoto15.wdp"/><Relationship Id="rId5" Type="http://schemas.openxmlformats.org/officeDocument/2006/relationships/image" Target="../media/image25.png"/><Relationship Id="rId15" Type="http://schemas.microsoft.com/office/2007/relationships/hdphoto" Target="../media/hdphoto21.wdp"/><Relationship Id="rId23" Type="http://schemas.microsoft.com/office/2007/relationships/hdphoto" Target="../media/hdphoto13.wdp"/><Relationship Id="rId28" Type="http://schemas.microsoft.com/office/2007/relationships/hdphoto" Target="../media/hdphoto12.wdp"/><Relationship Id="rId36" Type="http://schemas.microsoft.com/office/2007/relationships/hdphoto" Target="../media/hdphoto19.wdp"/><Relationship Id="rId10" Type="http://schemas.microsoft.com/office/2007/relationships/hdphoto" Target="../media/hdphoto20.wdp"/><Relationship Id="rId19" Type="http://schemas.microsoft.com/office/2007/relationships/hdphoto" Target="../media/hdphoto22.wdp"/><Relationship Id="rId31" Type="http://schemas.openxmlformats.org/officeDocument/2006/relationships/image" Target="../media/image44.png"/><Relationship Id="rId4" Type="http://schemas.openxmlformats.org/officeDocument/2006/relationships/image" Target="../media/image35.png"/><Relationship Id="rId9" Type="http://schemas.openxmlformats.org/officeDocument/2006/relationships/image" Target="../media/image49.png"/><Relationship Id="rId14" Type="http://schemas.openxmlformats.org/officeDocument/2006/relationships/image" Target="../media/image50.png"/><Relationship Id="rId22" Type="http://schemas.openxmlformats.org/officeDocument/2006/relationships/image" Target="../media/image40.png"/><Relationship Id="rId27" Type="http://schemas.openxmlformats.org/officeDocument/2006/relationships/image" Target="../media/image39.png"/><Relationship Id="rId30" Type="http://schemas.microsoft.com/office/2007/relationships/hdphoto" Target="../media/hdphoto23.wdp"/><Relationship Id="rId35" Type="http://schemas.openxmlformats.org/officeDocument/2006/relationships/image" Target="../media/image48.png"/></Relationships>
</file>

<file path=ppt/slides/_rels/slide31.xml.rels><?xml version="1.0" encoding="UTF-8" standalone="yes"?>
<Relationships xmlns="http://schemas.openxmlformats.org/package/2006/relationships"><Relationship Id="rId8" Type="http://schemas.microsoft.com/office/2007/relationships/hdphoto" Target="../media/hdphoto10.wdp"/><Relationship Id="rId13" Type="http://schemas.microsoft.com/office/2007/relationships/hdphoto" Target="../media/hdphoto18.wdp"/><Relationship Id="rId18" Type="http://schemas.openxmlformats.org/officeDocument/2006/relationships/image" Target="../media/image42.jpeg"/><Relationship Id="rId26" Type="http://schemas.microsoft.com/office/2007/relationships/hdphoto" Target="../media/hdphoto11.wdp"/><Relationship Id="rId3" Type="http://schemas.microsoft.com/office/2007/relationships/hdphoto" Target="../media/hdphoto16.wdp"/><Relationship Id="rId21" Type="http://schemas.openxmlformats.org/officeDocument/2006/relationships/image" Target="../media/image46.png"/><Relationship Id="rId34" Type="http://schemas.microsoft.com/office/2007/relationships/hdphoto" Target="../media/hdphoto15.wdp"/><Relationship Id="rId7" Type="http://schemas.openxmlformats.org/officeDocument/2006/relationships/image" Target="../media/image37.png"/><Relationship Id="rId12" Type="http://schemas.openxmlformats.org/officeDocument/2006/relationships/image" Target="../media/image47.png"/><Relationship Id="rId17" Type="http://schemas.microsoft.com/office/2007/relationships/hdphoto" Target="../media/hdphoto24.wdp"/><Relationship Id="rId25" Type="http://schemas.openxmlformats.org/officeDocument/2006/relationships/image" Target="../media/image38.png"/><Relationship Id="rId33" Type="http://schemas.openxmlformats.org/officeDocument/2006/relationships/image" Target="../media/image44.png"/><Relationship Id="rId2" Type="http://schemas.openxmlformats.org/officeDocument/2006/relationships/image" Target="../media/image45.png"/><Relationship Id="rId16" Type="http://schemas.openxmlformats.org/officeDocument/2006/relationships/image" Target="../media/image53.png"/><Relationship Id="rId20" Type="http://schemas.microsoft.com/office/2007/relationships/hdphoto" Target="../media/hdphoto21.wdp"/><Relationship Id="rId29" Type="http://schemas.openxmlformats.org/officeDocument/2006/relationships/image" Target="../media/image39.png"/><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hdphoto" Target="../media/hdphoto20.wdp"/><Relationship Id="rId24" Type="http://schemas.microsoft.com/office/2007/relationships/hdphoto" Target="../media/hdphoto22.wdp"/><Relationship Id="rId32" Type="http://schemas.microsoft.com/office/2007/relationships/hdphoto" Target="../media/hdphoto14.wdp"/><Relationship Id="rId5" Type="http://schemas.openxmlformats.org/officeDocument/2006/relationships/image" Target="../media/image25.png"/><Relationship Id="rId15" Type="http://schemas.microsoft.com/office/2007/relationships/hdphoto" Target="../media/hdphoto23.wdp"/><Relationship Id="rId23" Type="http://schemas.openxmlformats.org/officeDocument/2006/relationships/image" Target="../media/image51.png"/><Relationship Id="rId28" Type="http://schemas.microsoft.com/office/2007/relationships/hdphoto" Target="../media/hdphoto13.wdp"/><Relationship Id="rId10" Type="http://schemas.openxmlformats.org/officeDocument/2006/relationships/image" Target="../media/image49.png"/><Relationship Id="rId19" Type="http://schemas.openxmlformats.org/officeDocument/2006/relationships/image" Target="../media/image50.png"/><Relationship Id="rId31" Type="http://schemas.openxmlformats.org/officeDocument/2006/relationships/image" Target="../media/image43.png"/><Relationship Id="rId4" Type="http://schemas.openxmlformats.org/officeDocument/2006/relationships/image" Target="../media/image35.png"/><Relationship Id="rId9" Type="http://schemas.openxmlformats.org/officeDocument/2006/relationships/image" Target="../media/image41.jpeg"/><Relationship Id="rId14" Type="http://schemas.openxmlformats.org/officeDocument/2006/relationships/image" Target="../media/image52.png"/><Relationship Id="rId22" Type="http://schemas.microsoft.com/office/2007/relationships/hdphoto" Target="../media/hdphoto17.wdp"/><Relationship Id="rId27" Type="http://schemas.openxmlformats.org/officeDocument/2006/relationships/image" Target="../media/image40.png"/><Relationship Id="rId30" Type="http://schemas.microsoft.com/office/2007/relationships/hdphoto" Target="../media/hdphoto12.wdp"/></Relationships>
</file>

<file path=ppt/slides/_rels/slide32.xml.rels><?xml version="1.0" encoding="UTF-8" standalone="yes"?>
<Relationships xmlns="http://schemas.openxmlformats.org/package/2006/relationships"><Relationship Id="rId8" Type="http://schemas.microsoft.com/office/2007/relationships/hdphoto" Target="../media/hdphoto10.wdp"/><Relationship Id="rId13" Type="http://schemas.microsoft.com/office/2007/relationships/hdphoto" Target="../media/hdphoto18.wdp"/><Relationship Id="rId18" Type="http://schemas.openxmlformats.org/officeDocument/2006/relationships/image" Target="../media/image42.jpeg"/><Relationship Id="rId26" Type="http://schemas.microsoft.com/office/2007/relationships/hdphoto" Target="../media/hdphoto11.wdp"/><Relationship Id="rId3" Type="http://schemas.openxmlformats.org/officeDocument/2006/relationships/image" Target="../media/image45.png"/><Relationship Id="rId21" Type="http://schemas.openxmlformats.org/officeDocument/2006/relationships/image" Target="../media/image46.png"/><Relationship Id="rId34" Type="http://schemas.microsoft.com/office/2007/relationships/hdphoto" Target="../media/hdphoto15.wdp"/><Relationship Id="rId7" Type="http://schemas.openxmlformats.org/officeDocument/2006/relationships/image" Target="../media/image37.png"/><Relationship Id="rId12" Type="http://schemas.openxmlformats.org/officeDocument/2006/relationships/image" Target="../media/image47.png"/><Relationship Id="rId17" Type="http://schemas.microsoft.com/office/2007/relationships/hdphoto" Target="../media/hdphoto24.wdp"/><Relationship Id="rId25" Type="http://schemas.openxmlformats.org/officeDocument/2006/relationships/image" Target="../media/image38.png"/><Relationship Id="rId33" Type="http://schemas.openxmlformats.org/officeDocument/2006/relationships/image" Target="../media/image44.png"/><Relationship Id="rId2" Type="http://schemas.openxmlformats.org/officeDocument/2006/relationships/image" Target="../media/image35.png"/><Relationship Id="rId16" Type="http://schemas.openxmlformats.org/officeDocument/2006/relationships/image" Target="../media/image53.png"/><Relationship Id="rId20" Type="http://schemas.microsoft.com/office/2007/relationships/hdphoto" Target="../media/hdphoto21.wdp"/><Relationship Id="rId29" Type="http://schemas.openxmlformats.org/officeDocument/2006/relationships/image" Target="../media/image39.png"/><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hdphoto" Target="../media/hdphoto20.wdp"/><Relationship Id="rId24" Type="http://schemas.microsoft.com/office/2007/relationships/hdphoto" Target="../media/hdphoto22.wdp"/><Relationship Id="rId32" Type="http://schemas.microsoft.com/office/2007/relationships/hdphoto" Target="../media/hdphoto14.wdp"/><Relationship Id="rId5" Type="http://schemas.openxmlformats.org/officeDocument/2006/relationships/image" Target="../media/image25.png"/><Relationship Id="rId15" Type="http://schemas.microsoft.com/office/2007/relationships/hdphoto" Target="../media/hdphoto23.wdp"/><Relationship Id="rId23" Type="http://schemas.openxmlformats.org/officeDocument/2006/relationships/image" Target="../media/image51.png"/><Relationship Id="rId28" Type="http://schemas.microsoft.com/office/2007/relationships/hdphoto" Target="../media/hdphoto13.wdp"/><Relationship Id="rId10" Type="http://schemas.openxmlformats.org/officeDocument/2006/relationships/image" Target="../media/image49.png"/><Relationship Id="rId19" Type="http://schemas.openxmlformats.org/officeDocument/2006/relationships/image" Target="../media/image50.png"/><Relationship Id="rId31" Type="http://schemas.openxmlformats.org/officeDocument/2006/relationships/image" Target="../media/image43.png"/><Relationship Id="rId4" Type="http://schemas.microsoft.com/office/2007/relationships/hdphoto" Target="../media/hdphoto16.wdp"/><Relationship Id="rId9" Type="http://schemas.openxmlformats.org/officeDocument/2006/relationships/image" Target="../media/image41.jpeg"/><Relationship Id="rId14" Type="http://schemas.openxmlformats.org/officeDocument/2006/relationships/image" Target="../media/image52.png"/><Relationship Id="rId22" Type="http://schemas.microsoft.com/office/2007/relationships/hdphoto" Target="../media/hdphoto17.wdp"/><Relationship Id="rId27" Type="http://schemas.openxmlformats.org/officeDocument/2006/relationships/image" Target="../media/image40.png"/><Relationship Id="rId30" Type="http://schemas.microsoft.com/office/2007/relationships/hdphoto" Target="../media/hdphoto12.wdp"/></Relationships>
</file>

<file path=ppt/slides/_rels/slide33.xml.rels><?xml version="1.0" encoding="UTF-8" standalone="yes"?>
<Relationships xmlns="http://schemas.openxmlformats.org/package/2006/relationships"><Relationship Id="rId8" Type="http://schemas.microsoft.com/office/2007/relationships/hdphoto" Target="../media/hdphoto10.wdp"/><Relationship Id="rId13" Type="http://schemas.microsoft.com/office/2007/relationships/hdphoto" Target="../media/hdphoto20.wdp"/><Relationship Id="rId18" Type="http://schemas.openxmlformats.org/officeDocument/2006/relationships/image" Target="../media/image53.png"/><Relationship Id="rId26" Type="http://schemas.microsoft.com/office/2007/relationships/hdphoto" Target="../media/hdphoto22.wdp"/><Relationship Id="rId3" Type="http://schemas.openxmlformats.org/officeDocument/2006/relationships/image" Target="../media/image45.png"/><Relationship Id="rId21" Type="http://schemas.openxmlformats.org/officeDocument/2006/relationships/image" Target="../media/image50.png"/><Relationship Id="rId34" Type="http://schemas.microsoft.com/office/2007/relationships/hdphoto" Target="../media/hdphoto14.wdp"/><Relationship Id="rId7" Type="http://schemas.openxmlformats.org/officeDocument/2006/relationships/image" Target="../media/image37.png"/><Relationship Id="rId12" Type="http://schemas.openxmlformats.org/officeDocument/2006/relationships/image" Target="../media/image49.png"/><Relationship Id="rId17" Type="http://schemas.microsoft.com/office/2007/relationships/hdphoto" Target="../media/hdphoto23.wdp"/><Relationship Id="rId25" Type="http://schemas.openxmlformats.org/officeDocument/2006/relationships/image" Target="../media/image51.png"/><Relationship Id="rId33" Type="http://schemas.openxmlformats.org/officeDocument/2006/relationships/image" Target="../media/image43.png"/><Relationship Id="rId2" Type="http://schemas.openxmlformats.org/officeDocument/2006/relationships/image" Target="../media/image35.png"/><Relationship Id="rId16" Type="http://schemas.openxmlformats.org/officeDocument/2006/relationships/image" Target="../media/image52.png"/><Relationship Id="rId20" Type="http://schemas.openxmlformats.org/officeDocument/2006/relationships/image" Target="../media/image42.jpeg"/><Relationship Id="rId29" Type="http://schemas.openxmlformats.org/officeDocument/2006/relationships/image" Target="../media/image40.png"/><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hdphoto" Target="../media/hdphoto25.wdp"/><Relationship Id="rId24" Type="http://schemas.microsoft.com/office/2007/relationships/hdphoto" Target="../media/hdphoto17.wdp"/><Relationship Id="rId32" Type="http://schemas.microsoft.com/office/2007/relationships/hdphoto" Target="../media/hdphoto12.wdp"/><Relationship Id="rId5" Type="http://schemas.openxmlformats.org/officeDocument/2006/relationships/image" Target="../media/image25.png"/><Relationship Id="rId15" Type="http://schemas.microsoft.com/office/2007/relationships/hdphoto" Target="../media/hdphoto18.wdp"/><Relationship Id="rId23" Type="http://schemas.openxmlformats.org/officeDocument/2006/relationships/image" Target="../media/image46.png"/><Relationship Id="rId28" Type="http://schemas.microsoft.com/office/2007/relationships/hdphoto" Target="../media/hdphoto11.wdp"/><Relationship Id="rId36" Type="http://schemas.microsoft.com/office/2007/relationships/hdphoto" Target="../media/hdphoto15.wdp"/><Relationship Id="rId10" Type="http://schemas.openxmlformats.org/officeDocument/2006/relationships/image" Target="../media/image54.png"/><Relationship Id="rId19" Type="http://schemas.microsoft.com/office/2007/relationships/hdphoto" Target="../media/hdphoto24.wdp"/><Relationship Id="rId31" Type="http://schemas.openxmlformats.org/officeDocument/2006/relationships/image" Target="../media/image39.png"/><Relationship Id="rId4" Type="http://schemas.microsoft.com/office/2007/relationships/hdphoto" Target="../media/hdphoto16.wdp"/><Relationship Id="rId9" Type="http://schemas.openxmlformats.org/officeDocument/2006/relationships/image" Target="../media/image41.jpeg"/><Relationship Id="rId14" Type="http://schemas.openxmlformats.org/officeDocument/2006/relationships/image" Target="../media/image47.png"/><Relationship Id="rId22" Type="http://schemas.microsoft.com/office/2007/relationships/hdphoto" Target="../media/hdphoto21.wdp"/><Relationship Id="rId27" Type="http://schemas.openxmlformats.org/officeDocument/2006/relationships/image" Target="../media/image38.png"/><Relationship Id="rId30" Type="http://schemas.microsoft.com/office/2007/relationships/hdphoto" Target="../media/hdphoto13.wdp"/><Relationship Id="rId35" Type="http://schemas.openxmlformats.org/officeDocument/2006/relationships/image" Target="../media/image44.png"/></Relationships>
</file>

<file path=ppt/slides/_rels/slide34.xml.rels><?xml version="1.0" encoding="UTF-8" standalone="yes"?>
<Relationships xmlns="http://schemas.openxmlformats.org/package/2006/relationships"><Relationship Id="rId8" Type="http://schemas.microsoft.com/office/2007/relationships/hdphoto" Target="../media/hdphoto10.wdp"/><Relationship Id="rId13" Type="http://schemas.microsoft.com/office/2007/relationships/hdphoto" Target="../media/hdphoto27.wdp"/><Relationship Id="rId18" Type="http://schemas.openxmlformats.org/officeDocument/2006/relationships/image" Target="../media/image47.png"/><Relationship Id="rId26" Type="http://schemas.microsoft.com/office/2007/relationships/hdphoto" Target="../media/hdphoto21.wdp"/><Relationship Id="rId39" Type="http://schemas.openxmlformats.org/officeDocument/2006/relationships/image" Target="../media/image43.png"/><Relationship Id="rId3" Type="http://schemas.openxmlformats.org/officeDocument/2006/relationships/image" Target="../media/image45.png"/><Relationship Id="rId21" Type="http://schemas.microsoft.com/office/2007/relationships/hdphoto" Target="../media/hdphoto23.wdp"/><Relationship Id="rId34" Type="http://schemas.microsoft.com/office/2007/relationships/hdphoto" Target="../media/hdphoto11.wdp"/><Relationship Id="rId42" Type="http://schemas.microsoft.com/office/2007/relationships/hdphoto" Target="../media/hdphoto15.wdp"/><Relationship Id="rId7" Type="http://schemas.openxmlformats.org/officeDocument/2006/relationships/image" Target="../media/image37.png"/><Relationship Id="rId12" Type="http://schemas.openxmlformats.org/officeDocument/2006/relationships/image" Target="../media/image56.png"/><Relationship Id="rId17" Type="http://schemas.microsoft.com/office/2007/relationships/hdphoto" Target="../media/hdphoto20.wdp"/><Relationship Id="rId25" Type="http://schemas.openxmlformats.org/officeDocument/2006/relationships/image" Target="../media/image50.png"/><Relationship Id="rId33" Type="http://schemas.openxmlformats.org/officeDocument/2006/relationships/image" Target="../media/image38.png"/><Relationship Id="rId38" Type="http://schemas.microsoft.com/office/2007/relationships/hdphoto" Target="../media/hdphoto12.wdp"/><Relationship Id="rId2" Type="http://schemas.openxmlformats.org/officeDocument/2006/relationships/image" Target="../media/image35.png"/><Relationship Id="rId16" Type="http://schemas.openxmlformats.org/officeDocument/2006/relationships/image" Target="../media/image49.png"/><Relationship Id="rId20" Type="http://schemas.openxmlformats.org/officeDocument/2006/relationships/image" Target="../media/image52.png"/><Relationship Id="rId29" Type="http://schemas.openxmlformats.org/officeDocument/2006/relationships/image" Target="../media/image57.png"/><Relationship Id="rId41" Type="http://schemas.openxmlformats.org/officeDocument/2006/relationships/image" Target="../media/image44.png"/><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hdphoto" Target="../media/hdphoto26.wdp"/><Relationship Id="rId24" Type="http://schemas.openxmlformats.org/officeDocument/2006/relationships/image" Target="../media/image42.jpeg"/><Relationship Id="rId32" Type="http://schemas.microsoft.com/office/2007/relationships/hdphoto" Target="../media/hdphoto22.wdp"/><Relationship Id="rId37" Type="http://schemas.openxmlformats.org/officeDocument/2006/relationships/image" Target="../media/image39.png"/><Relationship Id="rId40" Type="http://schemas.microsoft.com/office/2007/relationships/hdphoto" Target="../media/hdphoto14.wdp"/><Relationship Id="rId5" Type="http://schemas.openxmlformats.org/officeDocument/2006/relationships/image" Target="../media/image25.png"/><Relationship Id="rId15" Type="http://schemas.microsoft.com/office/2007/relationships/hdphoto" Target="../media/hdphoto25.wdp"/><Relationship Id="rId23" Type="http://schemas.microsoft.com/office/2007/relationships/hdphoto" Target="../media/hdphoto24.wdp"/><Relationship Id="rId28" Type="http://schemas.microsoft.com/office/2007/relationships/hdphoto" Target="../media/hdphoto17.wdp"/><Relationship Id="rId36" Type="http://schemas.microsoft.com/office/2007/relationships/hdphoto" Target="../media/hdphoto13.wdp"/><Relationship Id="rId10" Type="http://schemas.openxmlformats.org/officeDocument/2006/relationships/image" Target="../media/image55.png"/><Relationship Id="rId19" Type="http://schemas.microsoft.com/office/2007/relationships/hdphoto" Target="../media/hdphoto18.wdp"/><Relationship Id="rId31" Type="http://schemas.openxmlformats.org/officeDocument/2006/relationships/image" Target="../media/image51.png"/><Relationship Id="rId4" Type="http://schemas.microsoft.com/office/2007/relationships/hdphoto" Target="../media/hdphoto16.wdp"/><Relationship Id="rId9" Type="http://schemas.openxmlformats.org/officeDocument/2006/relationships/image" Target="../media/image41.jpeg"/><Relationship Id="rId14" Type="http://schemas.openxmlformats.org/officeDocument/2006/relationships/image" Target="../media/image54.png"/><Relationship Id="rId22" Type="http://schemas.openxmlformats.org/officeDocument/2006/relationships/image" Target="../media/image53.png"/><Relationship Id="rId27" Type="http://schemas.openxmlformats.org/officeDocument/2006/relationships/image" Target="../media/image46.png"/><Relationship Id="rId30" Type="http://schemas.microsoft.com/office/2007/relationships/hdphoto" Target="../media/hdphoto28.wdp"/><Relationship Id="rId35" Type="http://schemas.openxmlformats.org/officeDocument/2006/relationships/image" Target="../media/image40.png"/></Relationships>
</file>

<file path=ppt/slides/_rels/slide35.xml.rels><?xml version="1.0" encoding="UTF-8" standalone="yes"?>
<Relationships xmlns="http://schemas.openxmlformats.org/package/2006/relationships"><Relationship Id="rId8" Type="http://schemas.microsoft.com/office/2007/relationships/hdphoto" Target="../media/hdphoto10.wdp"/><Relationship Id="rId13" Type="http://schemas.openxmlformats.org/officeDocument/2006/relationships/image" Target="../media/image54.png"/><Relationship Id="rId18" Type="http://schemas.microsoft.com/office/2007/relationships/hdphoto" Target="../media/hdphoto18.wdp"/><Relationship Id="rId26" Type="http://schemas.openxmlformats.org/officeDocument/2006/relationships/image" Target="../media/image51.png"/><Relationship Id="rId3" Type="http://schemas.openxmlformats.org/officeDocument/2006/relationships/image" Target="../media/image45.png"/><Relationship Id="rId21" Type="http://schemas.microsoft.com/office/2007/relationships/hdphoto" Target="../media/hdphoto21.wdp"/><Relationship Id="rId7" Type="http://schemas.openxmlformats.org/officeDocument/2006/relationships/image" Target="../media/image37.png"/><Relationship Id="rId12" Type="http://schemas.microsoft.com/office/2007/relationships/hdphoto" Target="../media/hdphoto27.wdp"/><Relationship Id="rId17" Type="http://schemas.openxmlformats.org/officeDocument/2006/relationships/image" Target="../media/image47.png"/><Relationship Id="rId25" Type="http://schemas.microsoft.com/office/2007/relationships/hdphoto" Target="../media/hdphoto28.wdp"/><Relationship Id="rId2" Type="http://schemas.openxmlformats.org/officeDocument/2006/relationships/image" Target="../media/image35.png"/><Relationship Id="rId16" Type="http://schemas.microsoft.com/office/2007/relationships/hdphoto" Target="../media/hdphoto20.wdp"/><Relationship Id="rId20" Type="http://schemas.openxmlformats.org/officeDocument/2006/relationships/image" Target="../media/image50.png"/><Relationship Id="rId29" Type="http://schemas.microsoft.com/office/2007/relationships/hdphoto" Target="../media/hdphoto11.wdp"/><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56.png"/><Relationship Id="rId24" Type="http://schemas.openxmlformats.org/officeDocument/2006/relationships/image" Target="../media/image57.png"/><Relationship Id="rId5" Type="http://schemas.openxmlformats.org/officeDocument/2006/relationships/image" Target="../media/image25.png"/><Relationship Id="rId15" Type="http://schemas.openxmlformats.org/officeDocument/2006/relationships/image" Target="../media/image49.png"/><Relationship Id="rId23" Type="http://schemas.microsoft.com/office/2007/relationships/hdphoto" Target="../media/hdphoto17.wdp"/><Relationship Id="rId28" Type="http://schemas.openxmlformats.org/officeDocument/2006/relationships/image" Target="../media/image38.png"/><Relationship Id="rId10" Type="http://schemas.microsoft.com/office/2007/relationships/hdphoto" Target="../media/hdphoto26.wdp"/><Relationship Id="rId19" Type="http://schemas.openxmlformats.org/officeDocument/2006/relationships/image" Target="../media/image42.jpeg"/><Relationship Id="rId31" Type="http://schemas.microsoft.com/office/2007/relationships/hdphoto" Target="../media/hdphoto14.wdp"/><Relationship Id="rId4" Type="http://schemas.microsoft.com/office/2007/relationships/hdphoto" Target="../media/hdphoto16.wdp"/><Relationship Id="rId9" Type="http://schemas.openxmlformats.org/officeDocument/2006/relationships/image" Target="../media/image55.png"/><Relationship Id="rId14" Type="http://schemas.microsoft.com/office/2007/relationships/hdphoto" Target="../media/hdphoto25.wdp"/><Relationship Id="rId22" Type="http://schemas.openxmlformats.org/officeDocument/2006/relationships/image" Target="../media/image46.png"/><Relationship Id="rId27" Type="http://schemas.microsoft.com/office/2007/relationships/hdphoto" Target="../media/hdphoto22.wdp"/><Relationship Id="rId30" Type="http://schemas.openxmlformats.org/officeDocument/2006/relationships/image" Target="../media/image43.png"/></Relationships>
</file>

<file path=ppt/slides/_rels/slide36.xml.rels><?xml version="1.0" encoding="UTF-8" standalone="yes"?>
<Relationships xmlns="http://schemas.openxmlformats.org/package/2006/relationships"><Relationship Id="rId8" Type="http://schemas.microsoft.com/office/2007/relationships/hdphoto" Target="../media/hdphoto10.wdp"/><Relationship Id="rId13" Type="http://schemas.openxmlformats.org/officeDocument/2006/relationships/image" Target="../media/image54.png"/><Relationship Id="rId18" Type="http://schemas.microsoft.com/office/2007/relationships/hdphoto" Target="../media/hdphoto18.wdp"/><Relationship Id="rId26" Type="http://schemas.openxmlformats.org/officeDocument/2006/relationships/image" Target="../media/image51.png"/><Relationship Id="rId3" Type="http://schemas.openxmlformats.org/officeDocument/2006/relationships/image" Target="../media/image45.png"/><Relationship Id="rId21" Type="http://schemas.microsoft.com/office/2007/relationships/hdphoto" Target="../media/hdphoto21.wdp"/><Relationship Id="rId7" Type="http://schemas.openxmlformats.org/officeDocument/2006/relationships/image" Target="../media/image37.png"/><Relationship Id="rId12" Type="http://schemas.microsoft.com/office/2007/relationships/hdphoto" Target="../media/hdphoto27.wdp"/><Relationship Id="rId17" Type="http://schemas.openxmlformats.org/officeDocument/2006/relationships/image" Target="../media/image47.png"/><Relationship Id="rId25" Type="http://schemas.microsoft.com/office/2007/relationships/hdphoto" Target="../media/hdphoto28.wdp"/><Relationship Id="rId2" Type="http://schemas.openxmlformats.org/officeDocument/2006/relationships/image" Target="../media/image35.png"/><Relationship Id="rId16" Type="http://schemas.microsoft.com/office/2007/relationships/hdphoto" Target="../media/hdphoto20.wdp"/><Relationship Id="rId20" Type="http://schemas.openxmlformats.org/officeDocument/2006/relationships/image" Target="../media/image50.png"/><Relationship Id="rId29" Type="http://schemas.microsoft.com/office/2007/relationships/hdphoto" Target="../media/hdphoto11.wdp"/><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56.png"/><Relationship Id="rId24" Type="http://schemas.openxmlformats.org/officeDocument/2006/relationships/image" Target="../media/image57.png"/><Relationship Id="rId5" Type="http://schemas.openxmlformats.org/officeDocument/2006/relationships/image" Target="../media/image25.png"/><Relationship Id="rId15" Type="http://schemas.openxmlformats.org/officeDocument/2006/relationships/image" Target="../media/image49.png"/><Relationship Id="rId23" Type="http://schemas.microsoft.com/office/2007/relationships/hdphoto" Target="../media/hdphoto17.wdp"/><Relationship Id="rId28" Type="http://schemas.openxmlformats.org/officeDocument/2006/relationships/image" Target="../media/image38.png"/><Relationship Id="rId10" Type="http://schemas.microsoft.com/office/2007/relationships/hdphoto" Target="../media/hdphoto26.wdp"/><Relationship Id="rId19" Type="http://schemas.openxmlformats.org/officeDocument/2006/relationships/image" Target="../media/image42.jpeg"/><Relationship Id="rId31" Type="http://schemas.microsoft.com/office/2007/relationships/hdphoto" Target="../media/hdphoto14.wdp"/><Relationship Id="rId4" Type="http://schemas.microsoft.com/office/2007/relationships/hdphoto" Target="../media/hdphoto16.wdp"/><Relationship Id="rId9" Type="http://schemas.openxmlformats.org/officeDocument/2006/relationships/image" Target="../media/image55.png"/><Relationship Id="rId14" Type="http://schemas.microsoft.com/office/2007/relationships/hdphoto" Target="../media/hdphoto25.wdp"/><Relationship Id="rId22" Type="http://schemas.openxmlformats.org/officeDocument/2006/relationships/image" Target="../media/image46.png"/><Relationship Id="rId27" Type="http://schemas.microsoft.com/office/2007/relationships/hdphoto" Target="../media/hdphoto22.wdp"/><Relationship Id="rId30" Type="http://schemas.openxmlformats.org/officeDocument/2006/relationships/image" Target="../media/image43.png"/></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 Id="rId4" Type="http://schemas.microsoft.com/office/2007/relationships/hdphoto" Target="../media/hdphoto29.wdp"/></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4.png"/><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4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2.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hyperlink" Target="https://www.youtube.com/watch?v=tetwGGL997s" TargetMode="External"/><Relationship Id="rId2" Type="http://schemas.openxmlformats.org/officeDocument/2006/relationships/image" Target="../media/image74.jpeg"/><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hyperlink" Target="http://legacy.fordham.edu/halsall/ancient/3slaverevolttexts.asp" TargetMode="External"/><Relationship Id="rId2" Type="http://schemas.openxmlformats.org/officeDocument/2006/relationships/image" Target="../media/image76.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4.xml"/><Relationship Id="rId5" Type="http://schemas.openxmlformats.org/officeDocument/2006/relationships/image" Target="../media/image81.jpeg"/><Relationship Id="rId4" Type="http://schemas.openxmlformats.org/officeDocument/2006/relationships/image" Target="../media/image80.jpeg"/></Relationships>
</file>

<file path=ppt/slides/_rels/slide70.xml.rels><?xml version="1.0" encoding="UTF-8" standalone="yes"?>
<Relationships xmlns="http://schemas.openxmlformats.org/package/2006/relationships"><Relationship Id="rId3" Type="http://schemas.openxmlformats.org/officeDocument/2006/relationships/image" Target="../media/image79.jpeg"/><Relationship Id="rId7" Type="http://schemas.openxmlformats.org/officeDocument/2006/relationships/image" Target="../media/image83.jpeg"/><Relationship Id="rId2" Type="http://schemas.openxmlformats.org/officeDocument/2006/relationships/image" Target="../media/image78.png"/><Relationship Id="rId1" Type="http://schemas.openxmlformats.org/officeDocument/2006/relationships/slideLayout" Target="../slideLayouts/slideLayout4.xml"/><Relationship Id="rId6" Type="http://schemas.openxmlformats.org/officeDocument/2006/relationships/image" Target="../media/image82.jpeg"/><Relationship Id="rId5" Type="http://schemas.openxmlformats.org/officeDocument/2006/relationships/image" Target="../media/image81.jpeg"/><Relationship Id="rId4" Type="http://schemas.openxmlformats.org/officeDocument/2006/relationships/image" Target="../media/image80.jpeg"/></Relationships>
</file>

<file path=ppt/slides/_rels/slide7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4.xml"/><Relationship Id="rId5" Type="http://schemas.openxmlformats.org/officeDocument/2006/relationships/image" Target="../media/image84.jpeg"/><Relationship Id="rId4" Type="http://schemas.openxmlformats.org/officeDocument/2006/relationships/image" Target="../media/image83.jpeg"/></Relationships>
</file>

<file path=ppt/slides/_rels/slide7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4.xml"/><Relationship Id="rId4" Type="http://schemas.openxmlformats.org/officeDocument/2006/relationships/image" Target="../media/image85.jpeg"/></Relationships>
</file>

<file path=ppt/slides/_rels/slide74.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4.xml"/><Relationship Id="rId5" Type="http://schemas.openxmlformats.org/officeDocument/2006/relationships/hyperlink" Target="https://youtu.be/j2VhCBAqwcw" TargetMode="External"/><Relationship Id="rId4" Type="http://schemas.openxmlformats.org/officeDocument/2006/relationships/image" Target="../media/image86.jpeg"/></Relationships>
</file>

<file path=ppt/slides/_rels/slide75.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8" Type="http://schemas.openxmlformats.org/officeDocument/2006/relationships/image" Target="../media/image99.jpeg"/><Relationship Id="rId3" Type="http://schemas.openxmlformats.org/officeDocument/2006/relationships/image" Target="../media/image94.jpeg"/><Relationship Id="rId7" Type="http://schemas.openxmlformats.org/officeDocument/2006/relationships/image" Target="../media/image98.jpeg"/><Relationship Id="rId2" Type="http://schemas.openxmlformats.org/officeDocument/2006/relationships/image" Target="../media/image93.jpeg"/><Relationship Id="rId1" Type="http://schemas.openxmlformats.org/officeDocument/2006/relationships/slideLayout" Target="../slideLayouts/slideLayout4.xml"/><Relationship Id="rId6" Type="http://schemas.openxmlformats.org/officeDocument/2006/relationships/image" Target="../media/image97.jpeg"/><Relationship Id="rId5" Type="http://schemas.openxmlformats.org/officeDocument/2006/relationships/image" Target="../media/image96.jpeg"/><Relationship Id="rId4" Type="http://schemas.openxmlformats.org/officeDocument/2006/relationships/image" Target="../media/image95.jpeg"/></Relationships>
</file>

<file path=ppt/slides/_rels/slide82.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4.xml"/><Relationship Id="rId5" Type="http://schemas.openxmlformats.org/officeDocument/2006/relationships/image" Target="../media/image105.jpeg"/><Relationship Id="rId4" Type="http://schemas.openxmlformats.org/officeDocument/2006/relationships/image" Target="../media/image104.jpe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4.xml"/><Relationship Id="rId6" Type="http://schemas.openxmlformats.org/officeDocument/2006/relationships/image" Target="../media/image111.jpeg"/><Relationship Id="rId5" Type="http://schemas.openxmlformats.org/officeDocument/2006/relationships/image" Target="../media/image110.jpeg"/><Relationship Id="rId4" Type="http://schemas.openxmlformats.org/officeDocument/2006/relationships/image" Target="../media/image109.pn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3" Type="http://schemas.openxmlformats.org/officeDocument/2006/relationships/hyperlink" Target="https://en.wikipedia.org/wiki/Consulship" TargetMode="External"/><Relationship Id="rId2" Type="http://schemas.openxmlformats.org/officeDocument/2006/relationships/hyperlink" Target="https://en.wikipedia.org/wiki/Titus_Annius_Milo" TargetMode="External"/><Relationship Id="rId1" Type="http://schemas.openxmlformats.org/officeDocument/2006/relationships/slideLayout" Target="../slideLayouts/slideLayout4.xml"/><Relationship Id="rId5" Type="http://schemas.openxmlformats.org/officeDocument/2006/relationships/image" Target="../media/image112.jpeg"/><Relationship Id="rId4" Type="http://schemas.openxmlformats.org/officeDocument/2006/relationships/hyperlink" Target="https://en.wikipedia.org/wiki/Praetorship" TargetMode="External"/></Relationships>
</file>

<file path=ppt/slides/_rels/slide97.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4.xml"/><Relationship Id="rId6" Type="http://schemas.openxmlformats.org/officeDocument/2006/relationships/hyperlink" Target="https://commons.wikimedia.org/wiki/Villa_Arconati_a_Castellazzo_di_Bollate" TargetMode="External"/><Relationship Id="rId5" Type="http://schemas.openxmlformats.org/officeDocument/2006/relationships/hyperlink" Target="https://commons.wikimedia.org/wiki/Pompey" TargetMode="External"/><Relationship Id="rId4" Type="http://schemas.openxmlformats.org/officeDocument/2006/relationships/image" Target="../media/image10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s://upload.wikimedia.org/wikipedia/commons/a/a3/Maccari-Cicer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4486" y="285748"/>
            <a:ext cx="9720943" cy="55054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ctrTitle"/>
          </p:nvPr>
        </p:nvSpPr>
        <p:spPr/>
        <p:txBody>
          <a:bodyPr>
            <a:normAutofit/>
          </a:bodyPr>
          <a:lstStyle/>
          <a:p>
            <a:r>
              <a:rPr lang="en-GB" sz="6000" b="1" dirty="0" smtClean="0">
                <a:effectLst>
                  <a:outerShdw blurRad="38100" dist="38100" dir="2700000" algn="tl">
                    <a:srgbClr val="000000">
                      <a:alpha val="43137"/>
                    </a:srgbClr>
                  </a:outerShdw>
                </a:effectLst>
              </a:rPr>
              <a:t>The end of the Republic</a:t>
            </a:r>
            <a:endParaRPr lang="en-GB" sz="6000" b="1"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a:lstStyle/>
          <a:p>
            <a:endParaRPr lang="en-GB" dirty="0"/>
          </a:p>
        </p:txBody>
      </p:sp>
      <p:sp>
        <p:nvSpPr>
          <p:cNvPr id="4" name="Rectangle 3"/>
          <p:cNvSpPr/>
          <p:nvPr/>
        </p:nvSpPr>
        <p:spPr>
          <a:xfrm>
            <a:off x="5903091" y="5791199"/>
            <a:ext cx="6053901" cy="369332"/>
          </a:xfrm>
          <a:prstGeom prst="rect">
            <a:avLst/>
          </a:prstGeom>
        </p:spPr>
        <p:txBody>
          <a:bodyPr wrap="none">
            <a:spAutoFit/>
          </a:bodyPr>
          <a:lstStyle/>
          <a:p>
            <a:r>
              <a:rPr lang="it-IT" i="1" dirty="0" smtClean="0">
                <a:solidFill>
                  <a:schemeClr val="bg2">
                    <a:lumMod val="20000"/>
                    <a:lumOff val="80000"/>
                  </a:schemeClr>
                </a:solidFill>
              </a:rPr>
              <a:t>Cicero Denounces Catiline</a:t>
            </a:r>
            <a:r>
              <a:rPr lang="it-IT" dirty="0" smtClean="0">
                <a:solidFill>
                  <a:schemeClr val="bg2">
                    <a:lumMod val="20000"/>
                    <a:lumOff val="80000"/>
                  </a:schemeClr>
                </a:solidFill>
              </a:rPr>
              <a:t>, fresco by Cesare Maccari, 1882–88</a:t>
            </a:r>
            <a:endParaRPr lang="en-GB" dirty="0">
              <a:solidFill>
                <a:schemeClr val="bg2">
                  <a:lumMod val="20000"/>
                  <a:lumOff val="80000"/>
                </a:schemeClr>
              </a:solidFill>
            </a:endParaRPr>
          </a:p>
        </p:txBody>
      </p:sp>
    </p:spTree>
    <p:extLst>
      <p:ext uri="{BB962C8B-B14F-4D97-AF65-F5344CB8AC3E}">
        <p14:creationId xmlns:p14="http://schemas.microsoft.com/office/powerpoint/2010/main" val="1005020577"/>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Towards the End of the Republic…</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From the Gracchi to Marius</a:t>
            </a:r>
          </a:p>
          <a:p>
            <a:r>
              <a:rPr lang="en-GB" dirty="0" smtClean="0"/>
              <a:t>The “Social War” (90-88 BC)</a:t>
            </a:r>
          </a:p>
          <a:p>
            <a:r>
              <a:rPr lang="en-GB" dirty="0" smtClean="0"/>
              <a:t>Sulla &amp; Marius – Sulla’s March on Rome</a:t>
            </a:r>
          </a:p>
          <a:p>
            <a:r>
              <a:rPr lang="en-GB" dirty="0" smtClean="0"/>
              <a:t>Street fighting</a:t>
            </a:r>
          </a:p>
          <a:p>
            <a:r>
              <a:rPr lang="en-GB" dirty="0" err="1" smtClean="0"/>
              <a:t>Catiline</a:t>
            </a:r>
            <a:r>
              <a:rPr lang="en-GB" dirty="0" smtClean="0"/>
              <a:t> Conspiracy (63)</a:t>
            </a:r>
          </a:p>
          <a:p>
            <a:r>
              <a:rPr lang="en-GB" dirty="0" smtClean="0"/>
              <a:t>The rise of Pompey &amp; Caesar</a:t>
            </a:r>
          </a:p>
          <a:p>
            <a:pPr lvl="1"/>
            <a:r>
              <a:rPr lang="en-GB" dirty="0" smtClean="0"/>
              <a:t>The “1</a:t>
            </a:r>
            <a:r>
              <a:rPr lang="en-GB" baseline="30000" dirty="0" smtClean="0"/>
              <a:t>st</a:t>
            </a:r>
            <a:r>
              <a:rPr lang="en-GB" dirty="0" smtClean="0"/>
              <a:t> Triumvirate”</a:t>
            </a:r>
          </a:p>
          <a:p>
            <a:r>
              <a:rPr lang="en-GB" dirty="0" smtClean="0"/>
              <a:t>Caesar – dictator for life</a:t>
            </a:r>
            <a:br>
              <a:rPr lang="en-GB" dirty="0" smtClean="0"/>
            </a:br>
            <a:r>
              <a:rPr lang="en-GB" dirty="0" smtClean="0"/>
              <a:t>&amp; the murder of the tyrant</a:t>
            </a:r>
          </a:p>
          <a:p>
            <a:r>
              <a:rPr lang="en-GB" dirty="0" smtClean="0"/>
              <a:t>Augustus – the foundation of the </a:t>
            </a:r>
            <a:r>
              <a:rPr lang="en-GB" dirty="0" err="1" smtClean="0"/>
              <a:t>Principate</a:t>
            </a:r>
            <a:r>
              <a:rPr lang="en-GB" dirty="0" smtClean="0"/>
              <a:t/>
            </a:r>
            <a:br>
              <a:rPr lang="en-GB" dirty="0" smtClean="0"/>
            </a:br>
            <a:r>
              <a:rPr lang="en-GB" dirty="0" smtClean="0">
                <a:sym typeface="Wingdings" panose="05000000000000000000" pitchFamily="2" charset="2"/>
              </a:rPr>
              <a:t>Empire / autocracy</a:t>
            </a:r>
            <a:endParaRPr lang="en-GB" dirty="0"/>
          </a:p>
        </p:txBody>
      </p:sp>
      <p:pic>
        <p:nvPicPr>
          <p:cNvPr id="5122" name="Picture 2" descr="https://pbs.twimg.com/profile_images/427066048/sull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776" y="1669904"/>
            <a:ext cx="2263897" cy="28476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5124" name="Picture 4" descr="http://www.romeacrosseurope.com/wp-content/uploads/2015/02/9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39156" y="1702559"/>
            <a:ext cx="2134053" cy="28476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4" name="Rectangle 3"/>
          <p:cNvSpPr/>
          <p:nvPr/>
        </p:nvSpPr>
        <p:spPr>
          <a:xfrm>
            <a:off x="4241570" y="4484915"/>
            <a:ext cx="3094719" cy="2369880"/>
          </a:xfrm>
          <a:prstGeom prst="rect">
            <a:avLst/>
          </a:prstGeom>
        </p:spPr>
        <p:txBody>
          <a:bodyPr wrap="square">
            <a:spAutoFit/>
          </a:bodyPr>
          <a:lstStyle/>
          <a:p>
            <a:pPr algn="ctr"/>
            <a:r>
              <a:rPr lang="en-GB" sz="1600" dirty="0" smtClean="0"/>
              <a:t>Gaius Marius</a:t>
            </a:r>
            <a:br>
              <a:rPr lang="en-GB" sz="1600" dirty="0" smtClean="0"/>
            </a:br>
            <a:r>
              <a:rPr lang="en-GB" sz="1600" dirty="0" smtClean="0"/>
              <a:t>157 – 13</a:t>
            </a:r>
            <a:r>
              <a:rPr lang="en-GB" sz="1600" baseline="30000" dirty="0" smtClean="0"/>
              <a:t>th</a:t>
            </a:r>
            <a:r>
              <a:rPr lang="en-GB" sz="1600" dirty="0" smtClean="0"/>
              <a:t> Jan. 86</a:t>
            </a:r>
            <a:br>
              <a:rPr lang="en-GB" sz="1600" dirty="0" smtClean="0"/>
            </a:br>
            <a:r>
              <a:rPr lang="en-GB" sz="1600" i="1" dirty="0" smtClean="0"/>
              <a:t>war in Numidia</a:t>
            </a:r>
            <a:br>
              <a:rPr lang="en-GB" sz="1600" i="1" dirty="0" smtClean="0"/>
            </a:br>
            <a:r>
              <a:rPr lang="en-GB" sz="1600" i="1" dirty="0" err="1" smtClean="0"/>
              <a:t>Cimbri</a:t>
            </a:r>
            <a:r>
              <a:rPr lang="en-GB" sz="1600" i="1" dirty="0" smtClean="0"/>
              <a:t> &amp; </a:t>
            </a:r>
            <a:r>
              <a:rPr lang="en-GB" sz="1600" i="1" dirty="0" err="1" smtClean="0"/>
              <a:t>Teutones</a:t>
            </a:r>
            <a:endParaRPr lang="en-GB" sz="1600" i="1" dirty="0" smtClean="0"/>
          </a:p>
          <a:p>
            <a:pPr algn="ctr"/>
            <a:r>
              <a:rPr lang="en-GB" sz="1600" i="1" dirty="0" smtClean="0"/>
              <a:t>7 times consul</a:t>
            </a:r>
            <a:br>
              <a:rPr lang="en-GB" sz="1600" i="1" dirty="0" smtClean="0"/>
            </a:br>
            <a:r>
              <a:rPr lang="en-GB" sz="1600" i="1" dirty="0" err="1" smtClean="0"/>
              <a:t>novus</a:t>
            </a:r>
            <a:r>
              <a:rPr lang="en-GB" sz="1600" i="1" dirty="0" smtClean="0"/>
              <a:t> </a:t>
            </a:r>
            <a:r>
              <a:rPr lang="en-GB" sz="1600" i="1" dirty="0" err="1" smtClean="0"/>
              <a:t>homus</a:t>
            </a:r>
            <a:r>
              <a:rPr lang="en-GB" sz="1600" i="1" dirty="0" smtClean="0"/>
              <a:t/>
            </a:r>
            <a:br>
              <a:rPr lang="en-GB" sz="1600" i="1" dirty="0" smtClean="0"/>
            </a:br>
            <a:r>
              <a:rPr lang="en-GB" sz="1600" i="1" dirty="0" smtClean="0"/>
              <a:t>(equestrian origin)</a:t>
            </a:r>
            <a:br>
              <a:rPr lang="en-GB" sz="1600" i="1" dirty="0" smtClean="0"/>
            </a:br>
            <a:r>
              <a:rPr lang="en-GB" sz="1600" i="1" dirty="0" smtClean="0"/>
              <a:t>army: landless poor for the army </a:t>
            </a:r>
            <a:r>
              <a:rPr lang="en-GB" sz="1600" i="1" dirty="0" err="1" smtClean="0"/>
              <a:t>army</a:t>
            </a:r>
            <a:r>
              <a:rPr lang="en-GB" sz="1600" i="1" dirty="0" err="1" smtClean="0">
                <a:sym typeface="Wingdings" panose="05000000000000000000" pitchFamily="2" charset="2"/>
              </a:rPr>
              <a:t>loyalty</a:t>
            </a:r>
            <a:r>
              <a:rPr lang="en-GB" sz="1600" i="1" dirty="0" smtClean="0">
                <a:sym typeface="Wingdings" panose="05000000000000000000" pitchFamily="2" charset="2"/>
              </a:rPr>
              <a:t> to commander</a:t>
            </a:r>
            <a:endParaRPr lang="en-GB" sz="1600" i="1" dirty="0"/>
          </a:p>
        </p:txBody>
      </p:sp>
      <p:sp>
        <p:nvSpPr>
          <p:cNvPr id="5" name="Rectangle 4"/>
          <p:cNvSpPr/>
          <p:nvPr/>
        </p:nvSpPr>
        <p:spPr>
          <a:xfrm>
            <a:off x="7013575" y="4523793"/>
            <a:ext cx="2184848" cy="1600438"/>
          </a:xfrm>
          <a:prstGeom prst="rect">
            <a:avLst/>
          </a:prstGeom>
        </p:spPr>
        <p:txBody>
          <a:bodyPr wrap="square">
            <a:spAutoFit/>
          </a:bodyPr>
          <a:lstStyle/>
          <a:p>
            <a:pPr algn="ctr"/>
            <a:r>
              <a:rPr lang="en-GB" sz="1600" b="1" dirty="0" smtClean="0"/>
              <a:t>Lucius Cornelius </a:t>
            </a:r>
            <a:br>
              <a:rPr lang="en-GB" sz="1600" b="1" dirty="0" smtClean="0"/>
            </a:br>
            <a:r>
              <a:rPr lang="en-GB" sz="1600" b="1" dirty="0" smtClean="0"/>
              <a:t>Sulla Felix</a:t>
            </a:r>
            <a:r>
              <a:rPr lang="en-GB" sz="1600" baseline="30000" dirty="0"/>
              <a:t/>
            </a:r>
            <a:br>
              <a:rPr lang="en-GB" sz="1600" baseline="30000" dirty="0"/>
            </a:br>
            <a:r>
              <a:rPr lang="en-GB" sz="1600" i="1" dirty="0" smtClean="0"/>
              <a:t>c</a:t>
            </a:r>
            <a:r>
              <a:rPr lang="en-GB" sz="1600" dirty="0" smtClean="0"/>
              <a:t>. 138 BC – 78</a:t>
            </a:r>
            <a:br>
              <a:rPr lang="en-GB" sz="1600" dirty="0" smtClean="0"/>
            </a:br>
            <a:r>
              <a:rPr lang="en-GB" sz="1600" i="1" dirty="0" smtClean="0"/>
              <a:t>dictator</a:t>
            </a:r>
            <a:r>
              <a:rPr lang="en-GB" sz="1600" dirty="0" smtClean="0"/>
              <a:t>: 82/81</a:t>
            </a:r>
          </a:p>
          <a:p>
            <a:pPr algn="ctr"/>
            <a:r>
              <a:rPr lang="en-GB" sz="1600" dirty="0" smtClean="0"/>
              <a:t>Numidia: </a:t>
            </a:r>
            <a:r>
              <a:rPr lang="en-GB" sz="1600" dirty="0" err="1" smtClean="0"/>
              <a:t>Jugurtine</a:t>
            </a:r>
            <a:r>
              <a:rPr lang="en-GB" sz="1600" dirty="0" smtClean="0"/>
              <a:t> War</a:t>
            </a:r>
          </a:p>
          <a:p>
            <a:pPr algn="ctr"/>
            <a:r>
              <a:rPr lang="en-GB" sz="1600" dirty="0" err="1" smtClean="0"/>
              <a:t>Mithridatic</a:t>
            </a:r>
            <a:r>
              <a:rPr lang="en-GB" sz="1600" dirty="0" smtClean="0"/>
              <a:t> War</a:t>
            </a:r>
            <a:endParaRPr lang="en-GB" sz="1600" dirty="0"/>
          </a:p>
        </p:txBody>
      </p:sp>
      <p:pic>
        <p:nvPicPr>
          <p:cNvPr id="5126" name="Picture 6" descr="http://media-2.web.britannica.com/eb-media/58/181058-004-6467F237.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0240" y="1669904"/>
            <a:ext cx="2170043" cy="28150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6" name="Rectangle 5"/>
          <p:cNvSpPr/>
          <p:nvPr/>
        </p:nvSpPr>
        <p:spPr>
          <a:xfrm>
            <a:off x="9497083" y="4517574"/>
            <a:ext cx="2072811" cy="1323439"/>
          </a:xfrm>
          <a:prstGeom prst="rect">
            <a:avLst/>
          </a:prstGeom>
        </p:spPr>
        <p:txBody>
          <a:bodyPr wrap="none">
            <a:spAutoFit/>
          </a:bodyPr>
          <a:lstStyle/>
          <a:p>
            <a:pPr algn="ctr"/>
            <a:r>
              <a:rPr lang="en-GB" sz="1600" b="1" dirty="0" smtClean="0">
                <a:effectLst/>
              </a:rPr>
              <a:t>Marcus </a:t>
            </a:r>
            <a:r>
              <a:rPr lang="en-GB" sz="1600" b="1" dirty="0" err="1" smtClean="0">
                <a:effectLst/>
              </a:rPr>
              <a:t>Tullius</a:t>
            </a:r>
            <a:r>
              <a:rPr lang="en-GB" sz="1600" b="1" dirty="0" smtClean="0">
                <a:effectLst/>
              </a:rPr>
              <a:t> Cicero</a:t>
            </a:r>
          </a:p>
          <a:p>
            <a:pPr algn="ctr"/>
            <a:r>
              <a:rPr lang="en-GB" sz="1600" dirty="0" smtClean="0"/>
              <a:t>3 Jan. 106–7 Dec. 43</a:t>
            </a:r>
          </a:p>
          <a:p>
            <a:pPr algn="ctr"/>
            <a:r>
              <a:rPr lang="en-GB" sz="1600" dirty="0" err="1" smtClean="0"/>
              <a:t>stateman</a:t>
            </a:r>
            <a:r>
              <a:rPr lang="en-GB" sz="1600" dirty="0" smtClean="0"/>
              <a:t>, philosopher</a:t>
            </a:r>
            <a:br>
              <a:rPr lang="en-GB" sz="1600" dirty="0" smtClean="0"/>
            </a:br>
            <a:r>
              <a:rPr lang="en-GB" sz="1600" dirty="0" smtClean="0"/>
              <a:t>consul, augur,…</a:t>
            </a:r>
            <a:br>
              <a:rPr lang="en-GB" sz="1600" dirty="0" smtClean="0"/>
            </a:br>
            <a:r>
              <a:rPr lang="en-GB" sz="1600" dirty="0" smtClean="0"/>
              <a:t>(equestrian origin)</a:t>
            </a:r>
            <a:endParaRPr lang="en-GB" sz="1600" b="1" dirty="0"/>
          </a:p>
        </p:txBody>
      </p:sp>
    </p:spTree>
    <p:extLst>
      <p:ext uri="{BB962C8B-B14F-4D97-AF65-F5344CB8AC3E}">
        <p14:creationId xmlns:p14="http://schemas.microsoft.com/office/powerpoint/2010/main" val="2033182962"/>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Towards the End of the Republic…</a:t>
            </a:r>
          </a:p>
        </p:txBody>
      </p:sp>
      <p:sp>
        <p:nvSpPr>
          <p:cNvPr id="3" name="Content Placeholder 2"/>
          <p:cNvSpPr>
            <a:spLocks noGrp="1"/>
          </p:cNvSpPr>
          <p:nvPr>
            <p:ph idx="1"/>
          </p:nvPr>
        </p:nvSpPr>
        <p:spPr/>
        <p:txBody>
          <a:bodyPr/>
          <a:lstStyle/>
          <a:p>
            <a:r>
              <a:rPr lang="en-GB" dirty="0" smtClean="0"/>
              <a:t>113 – 101 BC – </a:t>
            </a:r>
            <a:r>
              <a:rPr lang="en-GB" dirty="0" err="1" smtClean="0"/>
              <a:t>Cimbrian</a:t>
            </a:r>
            <a:r>
              <a:rPr lang="en-GB" dirty="0" smtClean="0"/>
              <a:t> War</a:t>
            </a:r>
          </a:p>
          <a:p>
            <a:r>
              <a:rPr lang="en-GB" dirty="0" smtClean="0"/>
              <a:t>Rome in panic </a:t>
            </a:r>
            <a:r>
              <a:rPr lang="en-GB" dirty="0" smtClean="0">
                <a:sym typeface="Wingdings" panose="05000000000000000000" pitchFamily="2" charset="2"/>
              </a:rPr>
              <a:t>constitution was ignored:</a:t>
            </a:r>
            <a:br>
              <a:rPr lang="en-GB" dirty="0" smtClean="0">
                <a:sym typeface="Wingdings" panose="05000000000000000000" pitchFamily="2" charset="2"/>
              </a:rPr>
            </a:br>
            <a:r>
              <a:rPr lang="en-GB" dirty="0" smtClean="0">
                <a:sym typeface="Wingdings" panose="05000000000000000000" pitchFamily="2" charset="2"/>
              </a:rPr>
              <a:t>state of emergency:</a:t>
            </a:r>
            <a:br>
              <a:rPr lang="en-GB" dirty="0" smtClean="0">
                <a:sym typeface="Wingdings" panose="05000000000000000000" pitchFamily="2" charset="2"/>
              </a:rPr>
            </a:br>
            <a:r>
              <a:rPr lang="en-GB" dirty="0" smtClean="0">
                <a:sym typeface="Wingdings" panose="05000000000000000000" pitchFamily="2" charset="2"/>
              </a:rPr>
              <a:t>C. MARIVS elected as CONSUL 5 year in a row</a:t>
            </a:r>
            <a:br>
              <a:rPr lang="en-GB" dirty="0" smtClean="0">
                <a:sym typeface="Wingdings" panose="05000000000000000000" pitchFamily="2" charset="2"/>
              </a:rPr>
            </a:br>
            <a:r>
              <a:rPr lang="en-GB" dirty="0" smtClean="0">
                <a:sym typeface="Wingdings" panose="05000000000000000000" pitchFamily="2" charset="2"/>
              </a:rPr>
              <a:t>(104ff) </a:t>
            </a:r>
            <a:endParaRPr lang="en-GB" dirty="0" smtClean="0"/>
          </a:p>
          <a:p>
            <a:r>
              <a:rPr lang="en-GB" dirty="0" smtClean="0"/>
              <a:t>Also leading to Marius’ army reforms</a:t>
            </a:r>
            <a:br>
              <a:rPr lang="en-GB" dirty="0" smtClean="0"/>
            </a:br>
            <a:r>
              <a:rPr lang="en-GB" dirty="0"/>
              <a:t>	making use of landless </a:t>
            </a:r>
            <a:r>
              <a:rPr lang="en-GB" dirty="0" smtClean="0"/>
              <a:t>volunteers</a:t>
            </a:r>
            <a:endParaRPr lang="en-GB" dirty="0"/>
          </a:p>
        </p:txBody>
      </p:sp>
      <p:pic>
        <p:nvPicPr>
          <p:cNvPr id="7170" name="Picture 2" descr="http://www.infoescola.com/wp-content/uploads/2011/02/mapa-teuton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3481" y="1779816"/>
            <a:ext cx="6398947" cy="41637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020450280"/>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004" y="609600"/>
            <a:ext cx="10131425" cy="1456267"/>
          </a:xfrm>
        </p:spPr>
        <p:txBody>
          <a:bodyPr/>
          <a:lstStyle/>
          <a:p>
            <a:r>
              <a:rPr lang="en-GB" dirty="0"/>
              <a:t>Towards the End of the Republic…</a:t>
            </a:r>
          </a:p>
        </p:txBody>
      </p:sp>
      <p:sp>
        <p:nvSpPr>
          <p:cNvPr id="3" name="Content Placeholder 2"/>
          <p:cNvSpPr>
            <a:spLocks noGrp="1"/>
          </p:cNvSpPr>
          <p:nvPr>
            <p:ph idx="1"/>
          </p:nvPr>
        </p:nvSpPr>
        <p:spPr>
          <a:xfrm>
            <a:off x="591003" y="1603558"/>
            <a:ext cx="10131425" cy="1596133"/>
          </a:xfrm>
        </p:spPr>
        <p:txBody>
          <a:bodyPr>
            <a:normAutofit/>
          </a:bodyPr>
          <a:lstStyle/>
          <a:p>
            <a:r>
              <a:rPr lang="en-GB" dirty="0" smtClean="0"/>
              <a:t>Jugurthine </a:t>
            </a:r>
            <a:r>
              <a:rPr lang="en-GB" dirty="0"/>
              <a:t>War took place in 112–106 </a:t>
            </a:r>
            <a:r>
              <a:rPr lang="en-GB" dirty="0" smtClean="0"/>
              <a:t>BC</a:t>
            </a:r>
          </a:p>
          <a:p>
            <a:pPr lvl="1"/>
            <a:r>
              <a:rPr lang="en-GB" dirty="0" err="1" smtClean="0"/>
              <a:t>Jugurtha</a:t>
            </a:r>
            <a:r>
              <a:rPr lang="en-GB" dirty="0" smtClean="0"/>
              <a:t> of Numidia (Berber king)</a:t>
            </a:r>
          </a:p>
          <a:p>
            <a:pPr lvl="1"/>
            <a:r>
              <a:rPr lang="en-GB" dirty="0" smtClean="0"/>
              <a:t>Also, reveals struggle between Marius &amp; Senate</a:t>
            </a:r>
          </a:p>
          <a:p>
            <a:pPr lvl="2"/>
            <a:r>
              <a:rPr lang="en-GB" dirty="0" smtClean="0"/>
              <a:t>Marius used comitia trib. to get command for Numidia</a:t>
            </a:r>
            <a:endParaRPr lang="en-GB" dirty="0"/>
          </a:p>
        </p:txBody>
      </p:sp>
      <p:pic>
        <p:nvPicPr>
          <p:cNvPr id="6146" name="Picture 2" descr="https://upload.wikimedia.org/wikipedia/commons/f/f7/Sulla_Coin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29189" y="2345871"/>
            <a:ext cx="5888400" cy="266155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925389" y="5191035"/>
            <a:ext cx="6096000" cy="1754326"/>
          </a:xfrm>
          <a:prstGeom prst="rect">
            <a:avLst/>
          </a:prstGeom>
        </p:spPr>
        <p:txBody>
          <a:bodyPr>
            <a:spAutoFit/>
          </a:bodyPr>
          <a:lstStyle/>
          <a:p>
            <a:pPr algn="ctr"/>
            <a:r>
              <a:rPr lang="en-GB" dirty="0" smtClean="0">
                <a:solidFill>
                  <a:schemeClr val="bg2">
                    <a:lumMod val="20000"/>
                    <a:lumOff val="80000"/>
                  </a:schemeClr>
                </a:solidFill>
              </a:rPr>
              <a:t>Sulla’s first great victory (as Marius’ </a:t>
            </a:r>
            <a:r>
              <a:rPr lang="en-GB" i="1" dirty="0" smtClean="0">
                <a:solidFill>
                  <a:schemeClr val="bg2">
                    <a:lumMod val="20000"/>
                    <a:lumOff val="80000"/>
                  </a:schemeClr>
                </a:solidFill>
              </a:rPr>
              <a:t>quaestor</a:t>
            </a:r>
            <a:r>
              <a:rPr lang="en-GB" dirty="0" smtClean="0">
                <a:solidFill>
                  <a:schemeClr val="bg2">
                    <a:lumMod val="20000"/>
                    <a:lumOff val="80000"/>
                  </a:schemeClr>
                </a:solidFill>
              </a:rPr>
              <a:t>)</a:t>
            </a:r>
            <a:br>
              <a:rPr lang="en-GB" dirty="0" smtClean="0">
                <a:solidFill>
                  <a:schemeClr val="bg2">
                    <a:lumMod val="20000"/>
                    <a:lumOff val="80000"/>
                  </a:schemeClr>
                </a:solidFill>
              </a:rPr>
            </a:br>
            <a:r>
              <a:rPr lang="en-GB" dirty="0" smtClean="0">
                <a:solidFill>
                  <a:schemeClr val="bg2">
                    <a:lumMod val="20000"/>
                    <a:lumOff val="80000"/>
                  </a:schemeClr>
                </a:solidFill>
              </a:rPr>
              <a:t>DENARIUS - Sulla seated on a raised seat with a bound </a:t>
            </a:r>
            <a:r>
              <a:rPr lang="en-GB" dirty="0" err="1" smtClean="0">
                <a:solidFill>
                  <a:schemeClr val="bg2">
                    <a:lumMod val="20000"/>
                    <a:lumOff val="80000"/>
                  </a:schemeClr>
                </a:solidFill>
              </a:rPr>
              <a:t>Jugurtha</a:t>
            </a:r>
            <a:r>
              <a:rPr lang="en-GB" dirty="0" smtClean="0">
                <a:solidFill>
                  <a:schemeClr val="bg2">
                    <a:lumMod val="20000"/>
                    <a:lumOff val="80000"/>
                  </a:schemeClr>
                </a:solidFill>
              </a:rPr>
              <a:t> kneeling beside him; before him kneels </a:t>
            </a:r>
            <a:r>
              <a:rPr lang="en-GB" dirty="0" err="1" smtClean="0">
                <a:solidFill>
                  <a:schemeClr val="bg2">
                    <a:lumMod val="20000"/>
                    <a:lumOff val="80000"/>
                  </a:schemeClr>
                </a:solidFill>
              </a:rPr>
              <a:t>Bocchus</a:t>
            </a:r>
            <a:r>
              <a:rPr lang="en-GB" dirty="0" smtClean="0">
                <a:solidFill>
                  <a:schemeClr val="bg2">
                    <a:lumMod val="20000"/>
                    <a:lumOff val="80000"/>
                  </a:schemeClr>
                </a:solidFill>
              </a:rPr>
              <a:t>, offering an olive-branch. The coin portrays Sulla's first great victory, in which he ended the Jugurthine War</a:t>
            </a:r>
          </a:p>
          <a:p>
            <a:pPr algn="ctr"/>
            <a:r>
              <a:rPr lang="en-GB" dirty="0" err="1" smtClean="0">
                <a:solidFill>
                  <a:schemeClr val="bg2">
                    <a:lumMod val="20000"/>
                    <a:lumOff val="80000"/>
                  </a:schemeClr>
                </a:solidFill>
              </a:rPr>
              <a:t>oneyer</a:t>
            </a:r>
            <a:r>
              <a:rPr lang="en-GB" dirty="0" smtClean="0">
                <a:solidFill>
                  <a:schemeClr val="bg2">
                    <a:lumMod val="20000"/>
                    <a:lumOff val="80000"/>
                  </a:schemeClr>
                </a:solidFill>
              </a:rPr>
              <a:t> Issues] Faustus Cornelius Sulla. 56 BC</a:t>
            </a:r>
            <a:endParaRPr lang="en-GB" dirty="0">
              <a:solidFill>
                <a:schemeClr val="bg2">
                  <a:lumMod val="20000"/>
                  <a:lumOff val="80000"/>
                </a:schemeClr>
              </a:solidFill>
            </a:endParaRPr>
          </a:p>
        </p:txBody>
      </p:sp>
      <p:pic>
        <p:nvPicPr>
          <p:cNvPr id="6148" name="Picture 4" descr="https://upload.wikimedia.org/wikipedia/commons/thumb/9/92/Jugurthine_war_Numidia-en.svg/800px-Jugurthine_war_Numidia-en.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528" y="3199691"/>
            <a:ext cx="4819196" cy="491054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534399" y="696686"/>
            <a:ext cx="3486989" cy="1477328"/>
          </a:xfrm>
          <a:prstGeom prst="rect">
            <a:avLst/>
          </a:prstGeom>
        </p:spPr>
        <p:txBody>
          <a:bodyPr wrap="square">
            <a:spAutoFit/>
          </a:bodyPr>
          <a:lstStyle/>
          <a:p>
            <a:r>
              <a:rPr lang="en-GB" dirty="0" smtClean="0"/>
              <a:t>Romans now sought individual power often at the expense of the state, also displayed by Marius's rise to power by ignoring Roman traditions</a:t>
            </a:r>
            <a:endParaRPr lang="en-GB" dirty="0"/>
          </a:p>
        </p:txBody>
      </p:sp>
      <p:sp>
        <p:nvSpPr>
          <p:cNvPr id="6" name="Rectangle 5"/>
          <p:cNvSpPr/>
          <p:nvPr/>
        </p:nvSpPr>
        <p:spPr>
          <a:xfrm rot="16200000">
            <a:off x="-983946" y="3941020"/>
            <a:ext cx="2780569" cy="369332"/>
          </a:xfrm>
          <a:prstGeom prst="rect">
            <a:avLst/>
          </a:prstGeom>
        </p:spPr>
        <p:txBody>
          <a:bodyPr wrap="none">
            <a:spAutoFit/>
          </a:bodyPr>
          <a:lstStyle/>
          <a:p>
            <a:r>
              <a:rPr lang="en-GB" dirty="0" smtClean="0">
                <a:solidFill>
                  <a:schemeClr val="bg2">
                    <a:lumMod val="20000"/>
                    <a:lumOff val="80000"/>
                  </a:schemeClr>
                </a:solidFill>
              </a:rPr>
              <a:t>Sallust: </a:t>
            </a:r>
            <a:r>
              <a:rPr lang="en-GB" i="1" dirty="0" smtClean="0">
                <a:solidFill>
                  <a:schemeClr val="bg2">
                    <a:lumMod val="20000"/>
                    <a:lumOff val="80000"/>
                  </a:schemeClr>
                </a:solidFill>
              </a:rPr>
              <a:t>Bellum </a:t>
            </a:r>
            <a:r>
              <a:rPr lang="en-GB" i="1" dirty="0" err="1" smtClean="0">
                <a:solidFill>
                  <a:schemeClr val="bg2">
                    <a:lumMod val="20000"/>
                    <a:lumOff val="80000"/>
                  </a:schemeClr>
                </a:solidFill>
              </a:rPr>
              <a:t>Jugurthinum</a:t>
            </a:r>
            <a:endParaRPr lang="en-GB" dirty="0">
              <a:solidFill>
                <a:schemeClr val="bg2">
                  <a:lumMod val="20000"/>
                  <a:lumOff val="80000"/>
                </a:schemeClr>
              </a:solidFill>
            </a:endParaRPr>
          </a:p>
        </p:txBody>
      </p:sp>
    </p:spTree>
    <p:extLst>
      <p:ext uri="{BB962C8B-B14F-4D97-AF65-F5344CB8AC3E}">
        <p14:creationId xmlns:p14="http://schemas.microsoft.com/office/powerpoint/2010/main" val="3276678902"/>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Towards the End of the Republic…</a:t>
            </a:r>
          </a:p>
        </p:txBody>
      </p:sp>
      <p:sp>
        <p:nvSpPr>
          <p:cNvPr id="5" name="Content Placeholder 4"/>
          <p:cNvSpPr>
            <a:spLocks noGrp="1"/>
          </p:cNvSpPr>
          <p:nvPr>
            <p:ph idx="1"/>
          </p:nvPr>
        </p:nvSpPr>
        <p:spPr/>
        <p:txBody>
          <a:bodyPr/>
          <a:lstStyle/>
          <a:p>
            <a:r>
              <a:rPr lang="en-GB" b="1" dirty="0" err="1"/>
              <a:t>Mithridatic</a:t>
            </a:r>
            <a:r>
              <a:rPr lang="en-GB" b="1" dirty="0"/>
              <a:t> Wars</a:t>
            </a:r>
            <a:r>
              <a:rPr lang="en-GB" dirty="0"/>
              <a:t> </a:t>
            </a:r>
            <a:endParaRPr lang="en-GB" dirty="0" smtClean="0"/>
          </a:p>
          <a:p>
            <a:pPr lvl="1"/>
            <a:r>
              <a:rPr lang="en-GB" dirty="0" smtClean="0"/>
              <a:t>1</a:t>
            </a:r>
            <a:r>
              <a:rPr lang="en-GB" baseline="30000" dirty="0" smtClean="0"/>
              <a:t>st</a:t>
            </a:r>
            <a:r>
              <a:rPr lang="en-GB" dirty="0" smtClean="0"/>
              <a:t> War – 88-84 Sulla</a:t>
            </a:r>
          </a:p>
          <a:p>
            <a:pPr lvl="1"/>
            <a:r>
              <a:rPr lang="en-GB" dirty="0" smtClean="0"/>
              <a:t>2</a:t>
            </a:r>
            <a:r>
              <a:rPr lang="en-GB" baseline="30000" dirty="0" smtClean="0"/>
              <a:t>nd</a:t>
            </a:r>
            <a:r>
              <a:rPr lang="en-GB" dirty="0" smtClean="0"/>
              <a:t> War – 83-81 L. </a:t>
            </a:r>
            <a:r>
              <a:rPr lang="en-GB" dirty="0" err="1" smtClean="0"/>
              <a:t>Licinius</a:t>
            </a:r>
            <a:r>
              <a:rPr lang="en-GB" dirty="0" smtClean="0"/>
              <a:t> </a:t>
            </a:r>
            <a:r>
              <a:rPr lang="en-GB" dirty="0" err="1" smtClean="0"/>
              <a:t>Murena</a:t>
            </a:r>
            <a:endParaRPr lang="en-GB" dirty="0" smtClean="0"/>
          </a:p>
          <a:p>
            <a:pPr lvl="1"/>
            <a:r>
              <a:rPr lang="en-GB" dirty="0" smtClean="0"/>
              <a:t>3</a:t>
            </a:r>
            <a:r>
              <a:rPr lang="en-GB" baseline="30000" dirty="0" smtClean="0"/>
              <a:t>rd</a:t>
            </a:r>
            <a:r>
              <a:rPr lang="en-GB" dirty="0" smtClean="0"/>
              <a:t> War – 75-63 Pompey the Great</a:t>
            </a:r>
            <a:endParaRPr lang="en-GB" dirty="0"/>
          </a:p>
        </p:txBody>
      </p:sp>
      <p:pic>
        <p:nvPicPr>
          <p:cNvPr id="8194" name="Picture 2" descr="http://www.faszination-uhrwerk.de/m/antikythera-kleinasien_-_90_v_Ch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8328" y="1722966"/>
            <a:ext cx="6845152" cy="39212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8196" name="Picture 4" descr="https://upload.wikimedia.org/wikipedia/commons/a/a0/Mithridates_VI_of_Pontu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40913" y="460185"/>
            <a:ext cx="1952625" cy="18669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415828" y="81178"/>
            <a:ext cx="2460802" cy="369332"/>
          </a:xfrm>
          <a:prstGeom prst="rect">
            <a:avLst/>
          </a:prstGeom>
        </p:spPr>
        <p:txBody>
          <a:bodyPr wrap="none">
            <a:spAutoFit/>
          </a:bodyPr>
          <a:lstStyle/>
          <a:p>
            <a:r>
              <a:rPr lang="en-GB" dirty="0" err="1" smtClean="0"/>
              <a:t>Mithridates</a:t>
            </a:r>
            <a:r>
              <a:rPr lang="en-GB" dirty="0" smtClean="0"/>
              <a:t> VI of Pontus</a:t>
            </a:r>
            <a:endParaRPr lang="en-GB" dirty="0"/>
          </a:p>
        </p:txBody>
      </p:sp>
    </p:spTree>
    <p:extLst>
      <p:ext uri="{BB962C8B-B14F-4D97-AF65-F5344CB8AC3E}">
        <p14:creationId xmlns:p14="http://schemas.microsoft.com/office/powerpoint/2010/main" val="3751569229"/>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thelatinlibrary.com/imperialism/maps/Rome1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3915" y="-3945"/>
            <a:ext cx="5738490" cy="794115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ttp://www.ashgate.com/images/97814724167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951" y="3224071"/>
            <a:ext cx="2422620" cy="363393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SOCIAL WAR 91-88 BC</a:t>
            </a:r>
            <a:endParaRPr lang="en-GB" dirty="0"/>
          </a:p>
        </p:txBody>
      </p:sp>
      <p:sp>
        <p:nvSpPr>
          <p:cNvPr id="3" name="Content Placeholder 2"/>
          <p:cNvSpPr>
            <a:spLocks noGrp="1"/>
          </p:cNvSpPr>
          <p:nvPr>
            <p:ph idx="1"/>
          </p:nvPr>
        </p:nvSpPr>
        <p:spPr>
          <a:xfrm>
            <a:off x="685801" y="2142068"/>
            <a:ext cx="10131425" cy="1082004"/>
          </a:xfrm>
        </p:spPr>
        <p:txBody>
          <a:bodyPr>
            <a:normAutofit/>
          </a:bodyPr>
          <a:lstStyle/>
          <a:p>
            <a:r>
              <a:rPr lang="en-GB" dirty="0" smtClean="0"/>
              <a:t>&lt; </a:t>
            </a:r>
            <a:r>
              <a:rPr lang="en-GB" dirty="0" err="1" smtClean="0"/>
              <a:t>socii</a:t>
            </a:r>
            <a:r>
              <a:rPr lang="en-GB" dirty="0" smtClean="0"/>
              <a:t> “allies”</a:t>
            </a:r>
            <a:br>
              <a:rPr lang="en-GB" dirty="0" smtClean="0"/>
            </a:br>
            <a:r>
              <a:rPr lang="de-DE" i="1" dirty="0"/>
              <a:t>bellum sociale</a:t>
            </a:r>
            <a:r>
              <a:rPr lang="de-DE" dirty="0"/>
              <a:t>, </a:t>
            </a:r>
            <a:r>
              <a:rPr lang="de-DE" i="1" dirty="0" smtClean="0"/>
              <a:t>bellum </a:t>
            </a:r>
            <a:r>
              <a:rPr lang="de-DE" i="1" dirty="0"/>
              <a:t>Marsicum</a:t>
            </a:r>
            <a:r>
              <a:rPr lang="de-DE" dirty="0"/>
              <a:t> </a:t>
            </a:r>
            <a:r>
              <a:rPr lang="de-DE" dirty="0" smtClean="0"/>
              <a:t>„</a:t>
            </a:r>
            <a:br>
              <a:rPr lang="de-DE" dirty="0" smtClean="0"/>
            </a:br>
            <a:r>
              <a:rPr lang="en-GB" dirty="0" err="1" smtClean="0"/>
              <a:t>Marsic</a:t>
            </a:r>
            <a:r>
              <a:rPr lang="en-GB" dirty="0" smtClean="0"/>
              <a:t> War &lt; </a:t>
            </a:r>
            <a:r>
              <a:rPr lang="en-GB" i="1" dirty="0" err="1" smtClean="0"/>
              <a:t>Marsi</a:t>
            </a:r>
            <a:r>
              <a:rPr lang="en-GB" i="1" dirty="0" smtClean="0"/>
              <a:t> </a:t>
            </a:r>
            <a:endParaRPr lang="en-GB" dirty="0"/>
          </a:p>
        </p:txBody>
      </p:sp>
      <p:sp>
        <p:nvSpPr>
          <p:cNvPr id="6" name="Content Placeholder 2"/>
          <p:cNvSpPr txBox="1">
            <a:spLocks/>
          </p:cNvSpPr>
          <p:nvPr/>
        </p:nvSpPr>
        <p:spPr>
          <a:xfrm>
            <a:off x="8371391" y="796973"/>
            <a:ext cx="3645567" cy="2895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dirty="0" smtClean="0"/>
              <a:t>Legislation in 95 BC set up to punish those claiming citizenship illegally.</a:t>
            </a:r>
          </a:p>
          <a:p>
            <a:r>
              <a:rPr lang="en-GB" dirty="0" smtClean="0"/>
              <a:t>Legalisation put forward by M. </a:t>
            </a:r>
            <a:r>
              <a:rPr lang="en-GB" dirty="0" err="1" smtClean="0"/>
              <a:t>Livius</a:t>
            </a:r>
            <a:r>
              <a:rPr lang="en-GB" dirty="0" smtClean="0"/>
              <a:t> Drusus to enfranchise Italian allies.</a:t>
            </a:r>
          </a:p>
          <a:p>
            <a:r>
              <a:rPr lang="en-GB" dirty="0" smtClean="0"/>
              <a:t>Rome’s Italian allies revolt </a:t>
            </a:r>
            <a:br>
              <a:rPr lang="en-GB" dirty="0" smtClean="0"/>
            </a:br>
            <a:r>
              <a:rPr lang="en-GB" dirty="0" smtClean="0">
                <a:sym typeface="Wingdings" panose="05000000000000000000" pitchFamily="2" charset="2"/>
              </a:rPr>
              <a:t></a:t>
            </a:r>
            <a:r>
              <a:rPr lang="en-GB" dirty="0" smtClean="0"/>
              <a:t> Rome offers full citizenship to all who side with her.</a:t>
            </a:r>
          </a:p>
        </p:txBody>
      </p:sp>
    </p:spTree>
    <p:extLst>
      <p:ext uri="{BB962C8B-B14F-4D97-AF65-F5344CB8AC3E}">
        <p14:creationId xmlns:p14="http://schemas.microsoft.com/office/powerpoint/2010/main" val="241865172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WAR 91-88 BC</a:t>
            </a:r>
          </a:p>
        </p:txBody>
      </p:sp>
      <p:pic>
        <p:nvPicPr>
          <p:cNvPr id="10242" name="Picture 2" descr="http://jgsaufgab.de/intranet2/geschichte/geschichte/gesch_Karten/bundes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6405" y="0"/>
            <a:ext cx="6397625" cy="678071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685801" y="2142068"/>
            <a:ext cx="10131425" cy="1082004"/>
          </a:xfrm>
        </p:spPr>
        <p:txBody>
          <a:bodyPr>
            <a:normAutofit/>
          </a:bodyPr>
          <a:lstStyle/>
          <a:p>
            <a:r>
              <a:rPr lang="en-GB" dirty="0" smtClean="0"/>
              <a:t>&lt; </a:t>
            </a:r>
            <a:r>
              <a:rPr lang="en-GB" dirty="0" err="1" smtClean="0"/>
              <a:t>socii</a:t>
            </a:r>
            <a:r>
              <a:rPr lang="en-GB" dirty="0" smtClean="0"/>
              <a:t> “allies”</a:t>
            </a:r>
            <a:br>
              <a:rPr lang="en-GB" dirty="0" smtClean="0"/>
            </a:br>
            <a:r>
              <a:rPr lang="de-DE" i="1" dirty="0"/>
              <a:t>bellum sociale</a:t>
            </a:r>
            <a:r>
              <a:rPr lang="de-DE" dirty="0"/>
              <a:t>, </a:t>
            </a:r>
            <a:r>
              <a:rPr lang="de-DE" i="1" dirty="0" smtClean="0"/>
              <a:t>bellum </a:t>
            </a:r>
            <a:r>
              <a:rPr lang="de-DE" i="1" dirty="0"/>
              <a:t>Marsicum</a:t>
            </a:r>
            <a:r>
              <a:rPr lang="de-DE" dirty="0"/>
              <a:t> </a:t>
            </a:r>
            <a:r>
              <a:rPr lang="de-DE" dirty="0" smtClean="0"/>
              <a:t>„</a:t>
            </a:r>
            <a:br>
              <a:rPr lang="de-DE" dirty="0" smtClean="0"/>
            </a:br>
            <a:r>
              <a:rPr lang="en-GB" dirty="0" err="1" smtClean="0"/>
              <a:t>Marsic</a:t>
            </a:r>
            <a:r>
              <a:rPr lang="en-GB" dirty="0" smtClean="0"/>
              <a:t> War &lt; </a:t>
            </a:r>
            <a:r>
              <a:rPr lang="en-GB" i="1" dirty="0" err="1" smtClean="0"/>
              <a:t>Marsi</a:t>
            </a:r>
            <a:r>
              <a:rPr lang="en-GB" i="1" dirty="0" smtClean="0"/>
              <a:t> </a:t>
            </a:r>
            <a:endParaRPr lang="en-GB" dirty="0"/>
          </a:p>
        </p:txBody>
      </p:sp>
      <p:pic>
        <p:nvPicPr>
          <p:cNvPr id="10244" name="Picture 4" descr="http://www.muenzfreunde-darmstadt.de/5_Aktivitaeten/5_SMT/Bilder/roma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0613" y="4214205"/>
            <a:ext cx="2295525" cy="2362200"/>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http://www.muenzfreunde-darmstadt.de/5_Aktivitaeten/5_SMT/Bilder/roma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895" y="4161367"/>
            <a:ext cx="2114550" cy="2095501"/>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Denar der italischen Bundesgenossen, 90-88 v. Ch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8770" y="1737700"/>
            <a:ext cx="2934466" cy="297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619670"/>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1" y="609600"/>
            <a:ext cx="10131425" cy="1456267"/>
          </a:xfrm>
        </p:spPr>
        <p:txBody>
          <a:bodyPr/>
          <a:lstStyle/>
          <a:p>
            <a:r>
              <a:rPr lang="en-GB" dirty="0"/>
              <a:t>SOCIAL WAR 91-88 BC</a:t>
            </a:r>
          </a:p>
        </p:txBody>
      </p:sp>
      <p:pic>
        <p:nvPicPr>
          <p:cNvPr id="5" name="Picture 2" descr="http://jgsaufgab.de/intranet2/geschichte/geschichte/gesch_Karten/bundes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6405" y="0"/>
            <a:ext cx="6397625" cy="678071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685801" y="2142068"/>
            <a:ext cx="10131425" cy="1082004"/>
          </a:xfrm>
        </p:spPr>
        <p:txBody>
          <a:bodyPr>
            <a:normAutofit/>
          </a:bodyPr>
          <a:lstStyle/>
          <a:p>
            <a:r>
              <a:rPr lang="en-GB" dirty="0" smtClean="0"/>
              <a:t>&lt; </a:t>
            </a:r>
            <a:r>
              <a:rPr lang="en-GB" dirty="0" err="1" smtClean="0"/>
              <a:t>socii</a:t>
            </a:r>
            <a:r>
              <a:rPr lang="en-GB" dirty="0" smtClean="0"/>
              <a:t> “allies”</a:t>
            </a:r>
            <a:br>
              <a:rPr lang="en-GB" dirty="0" smtClean="0"/>
            </a:br>
            <a:r>
              <a:rPr lang="de-DE" i="1" dirty="0"/>
              <a:t>bellum sociale</a:t>
            </a:r>
            <a:r>
              <a:rPr lang="de-DE" dirty="0"/>
              <a:t>, </a:t>
            </a:r>
            <a:r>
              <a:rPr lang="de-DE" i="1" dirty="0" smtClean="0"/>
              <a:t>bellum </a:t>
            </a:r>
            <a:r>
              <a:rPr lang="de-DE" i="1" dirty="0"/>
              <a:t>Marsicum</a:t>
            </a:r>
            <a:r>
              <a:rPr lang="de-DE" dirty="0"/>
              <a:t> </a:t>
            </a:r>
            <a:r>
              <a:rPr lang="de-DE" dirty="0" smtClean="0"/>
              <a:t>„</a:t>
            </a:r>
            <a:br>
              <a:rPr lang="de-DE" dirty="0" smtClean="0"/>
            </a:br>
            <a:r>
              <a:rPr lang="en-GB" dirty="0" err="1" smtClean="0"/>
              <a:t>Marsic</a:t>
            </a:r>
            <a:r>
              <a:rPr lang="en-GB" dirty="0" smtClean="0"/>
              <a:t> War &lt; </a:t>
            </a:r>
            <a:r>
              <a:rPr lang="en-GB" i="1" dirty="0" err="1" smtClean="0"/>
              <a:t>Marsi</a:t>
            </a:r>
            <a:r>
              <a:rPr lang="en-GB" i="1" dirty="0" smtClean="0"/>
              <a:t> </a:t>
            </a:r>
            <a:endParaRPr lang="en-GB" dirty="0"/>
          </a:p>
        </p:txBody>
      </p:sp>
      <p:pic>
        <p:nvPicPr>
          <p:cNvPr id="9" name="Picture 8" descr="Denar der italischen Bundesgenossen, 90-88 v. Ch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8770" y="1737700"/>
            <a:ext cx="2934466" cy="2972743"/>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0" y="6134385"/>
            <a:ext cx="5173884" cy="646331"/>
          </a:xfrm>
          <a:prstGeom prst="rect">
            <a:avLst/>
          </a:prstGeom>
        </p:spPr>
        <p:txBody>
          <a:bodyPr wrap="square">
            <a:spAutoFit/>
          </a:bodyPr>
          <a:lstStyle/>
          <a:p>
            <a:pPr algn="ctr"/>
            <a:r>
              <a:rPr lang="en-GB" dirty="0" smtClean="0">
                <a:solidFill>
                  <a:schemeClr val="bg2">
                    <a:lumMod val="20000"/>
                    <a:lumOff val="80000"/>
                  </a:schemeClr>
                </a:solidFill>
                <a:effectLst/>
              </a:rPr>
              <a:t>Denarius of the time of the Social War; the Italian confederacy takes the oath against Rome</a:t>
            </a:r>
            <a:endParaRPr lang="en-GB" dirty="0">
              <a:solidFill>
                <a:schemeClr val="bg2">
                  <a:lumMod val="20000"/>
                  <a:lumOff val="80000"/>
                </a:schemeClr>
              </a:solidFill>
            </a:endParaRPr>
          </a:p>
        </p:txBody>
      </p:sp>
      <p:sp>
        <p:nvSpPr>
          <p:cNvPr id="12" name="Rectangle 11"/>
          <p:cNvSpPr/>
          <p:nvPr/>
        </p:nvSpPr>
        <p:spPr>
          <a:xfrm>
            <a:off x="9340770" y="276480"/>
            <a:ext cx="2943011" cy="1477328"/>
          </a:xfrm>
          <a:prstGeom prst="rect">
            <a:avLst/>
          </a:prstGeom>
        </p:spPr>
        <p:txBody>
          <a:bodyPr wrap="square">
            <a:spAutoFit/>
          </a:bodyPr>
          <a:lstStyle/>
          <a:p>
            <a:r>
              <a:rPr lang="en-GB" dirty="0" err="1" smtClean="0"/>
              <a:t>Corfinium</a:t>
            </a:r>
            <a:r>
              <a:rPr lang="en-GB" dirty="0" smtClean="0"/>
              <a:t> </a:t>
            </a:r>
          </a:p>
          <a:p>
            <a:pPr marL="285750" indent="-285750">
              <a:buFont typeface="Arial" panose="020B0604020202020204" pitchFamily="34" charset="0"/>
              <a:buChar char="•"/>
            </a:pPr>
            <a:r>
              <a:rPr lang="en-GB" dirty="0" smtClean="0"/>
              <a:t>Chief city of the </a:t>
            </a:r>
            <a:r>
              <a:rPr lang="en-GB" dirty="0" err="1" smtClean="0"/>
              <a:t>Paeligni</a:t>
            </a:r>
            <a:endParaRPr lang="en-GB" dirty="0"/>
          </a:p>
          <a:p>
            <a:pPr marL="285750" indent="-285750">
              <a:buFont typeface="Arial" panose="020B0604020202020204" pitchFamily="34" charset="0"/>
              <a:buChar char="•"/>
            </a:pPr>
            <a:r>
              <a:rPr lang="en-GB" dirty="0" smtClean="0"/>
              <a:t>Renamed </a:t>
            </a:r>
            <a:r>
              <a:rPr lang="en-GB" dirty="0" err="1" smtClean="0"/>
              <a:t>Italica</a:t>
            </a:r>
            <a:endParaRPr lang="en-GB" dirty="0" smtClean="0"/>
          </a:p>
          <a:p>
            <a:pPr marL="285750" indent="-285750">
              <a:buFont typeface="Arial" panose="020B0604020202020204" pitchFamily="34" charset="0"/>
              <a:buChar char="•"/>
            </a:pPr>
            <a:r>
              <a:rPr lang="en-GB" dirty="0" smtClean="0"/>
              <a:t>new and spacious forum and senate house</a:t>
            </a:r>
            <a:endParaRPr lang="en-GB" dirty="0"/>
          </a:p>
        </p:txBody>
      </p:sp>
      <p:pic>
        <p:nvPicPr>
          <p:cNvPr id="12290" name="Picture 2" descr="https://www.cngcoins.com/photos/big/82000907.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014" y="3657600"/>
            <a:ext cx="5175040" cy="246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8215375"/>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Rectangle 3"/>
          <p:cNvSpPr/>
          <p:nvPr/>
        </p:nvSpPr>
        <p:spPr>
          <a:xfrm>
            <a:off x="143103" y="5380672"/>
            <a:ext cx="6096000" cy="1477328"/>
          </a:xfrm>
          <a:prstGeom prst="rect">
            <a:avLst/>
          </a:prstGeom>
        </p:spPr>
        <p:txBody>
          <a:bodyPr>
            <a:spAutoFit/>
          </a:bodyPr>
          <a:lstStyle/>
          <a:p>
            <a:r>
              <a:rPr lang="en-GB" b="1" dirty="0" smtClean="0">
                <a:solidFill>
                  <a:schemeClr val="bg2">
                    <a:lumMod val="20000"/>
                    <a:lumOff val="80000"/>
                  </a:schemeClr>
                </a:solidFill>
              </a:rPr>
              <a:t>“</a:t>
            </a:r>
            <a:r>
              <a:rPr lang="en-GB" b="1" dirty="0" err="1" smtClean="0">
                <a:solidFill>
                  <a:schemeClr val="bg2">
                    <a:lumMod val="20000"/>
                    <a:lumOff val="80000"/>
                  </a:schemeClr>
                </a:solidFill>
              </a:rPr>
              <a:t>Marsic</a:t>
            </a:r>
            <a:r>
              <a:rPr lang="en-GB" b="1" dirty="0" smtClean="0">
                <a:solidFill>
                  <a:schemeClr val="bg2">
                    <a:lumMod val="20000"/>
                    <a:lumOff val="80000"/>
                  </a:schemeClr>
                </a:solidFill>
              </a:rPr>
              <a:t> Confederation” C. </a:t>
            </a:r>
            <a:r>
              <a:rPr lang="en-GB" b="1" dirty="0" err="1" smtClean="0">
                <a:solidFill>
                  <a:schemeClr val="bg2">
                    <a:lumMod val="20000"/>
                    <a:lumOff val="80000"/>
                  </a:schemeClr>
                </a:solidFill>
              </a:rPr>
              <a:t>Papius</a:t>
            </a:r>
            <a:r>
              <a:rPr lang="en-GB" b="1" dirty="0" smtClean="0">
                <a:solidFill>
                  <a:schemeClr val="bg2">
                    <a:lumMod val="20000"/>
                    <a:lumOff val="80000"/>
                  </a:schemeClr>
                </a:solidFill>
              </a:rPr>
              <a:t> C.f. </a:t>
            </a:r>
            <a:r>
              <a:rPr lang="en-GB" b="1" dirty="0" err="1" smtClean="0">
                <a:solidFill>
                  <a:schemeClr val="bg2">
                    <a:lumMod val="20000"/>
                    <a:lumOff val="80000"/>
                  </a:schemeClr>
                </a:solidFill>
              </a:rPr>
              <a:t>Mutilus</a:t>
            </a:r>
            <a:r>
              <a:rPr lang="en-GB" b="1" dirty="0" smtClean="0">
                <a:solidFill>
                  <a:schemeClr val="bg2">
                    <a:lumMod val="20000"/>
                    <a:lumOff val="80000"/>
                  </a:schemeClr>
                </a:solidFill>
              </a:rPr>
              <a:t> (rebel general) AR Denarius.</a:t>
            </a:r>
            <a:r>
              <a:rPr lang="en-GB" dirty="0" smtClean="0">
                <a:solidFill>
                  <a:schemeClr val="bg2">
                    <a:lumMod val="20000"/>
                    <a:lumOff val="80000"/>
                  </a:schemeClr>
                </a:solidFill>
              </a:rPr>
              <a:t> circa 90 BC. </a:t>
            </a:r>
            <a:r>
              <a:rPr lang="en-GB" dirty="0" err="1" smtClean="0">
                <a:solidFill>
                  <a:schemeClr val="bg2">
                    <a:lumMod val="20000"/>
                    <a:lumOff val="80000"/>
                  </a:schemeClr>
                </a:solidFill>
              </a:rPr>
              <a:t>Ov</a:t>
            </a:r>
            <a:r>
              <a:rPr lang="en-GB" dirty="0" smtClean="0">
                <a:solidFill>
                  <a:schemeClr val="bg2">
                    <a:lumMod val="20000"/>
                    <a:lumOff val="80000"/>
                  </a:schemeClr>
                </a:solidFill>
              </a:rPr>
              <a:t>.: Helmeted head of </a:t>
            </a:r>
            <a:r>
              <a:rPr lang="en-GB" dirty="0" smtClean="0">
                <a:solidFill>
                  <a:srgbClr val="FFFF00"/>
                </a:solidFill>
              </a:rPr>
              <a:t>Italia</a:t>
            </a:r>
            <a:r>
              <a:rPr lang="en-GB" dirty="0" smtClean="0">
                <a:solidFill>
                  <a:schemeClr val="bg2">
                    <a:lumMod val="20000"/>
                    <a:lumOff val="80000"/>
                  </a:schemeClr>
                </a:solidFill>
              </a:rPr>
              <a:t> right, wreath and star behind, legend below / </a:t>
            </a:r>
            <a:r>
              <a:rPr lang="en-GB" dirty="0" err="1" smtClean="0">
                <a:solidFill>
                  <a:schemeClr val="bg2">
                    <a:lumMod val="20000"/>
                    <a:lumOff val="80000"/>
                  </a:schemeClr>
                </a:solidFill>
              </a:rPr>
              <a:t>Rv</a:t>
            </a:r>
            <a:r>
              <a:rPr lang="en-GB" dirty="0" smtClean="0">
                <a:solidFill>
                  <a:schemeClr val="bg2">
                    <a:lumMod val="20000"/>
                    <a:lumOff val="80000"/>
                  </a:schemeClr>
                </a:solidFill>
              </a:rPr>
              <a:t>: The </a:t>
            </a:r>
            <a:r>
              <a:rPr lang="en-GB" dirty="0" smtClean="0">
                <a:solidFill>
                  <a:srgbClr val="FFFF00"/>
                </a:solidFill>
              </a:rPr>
              <a:t>Dioscuri</a:t>
            </a:r>
            <a:r>
              <a:rPr lang="en-GB" dirty="0" smtClean="0">
                <a:solidFill>
                  <a:schemeClr val="bg2">
                    <a:lumMod val="20000"/>
                    <a:lumOff val="80000"/>
                  </a:schemeClr>
                </a:solidFill>
              </a:rPr>
              <a:t> galloping apart, with spears reverted, Oscan legend </a:t>
            </a:r>
            <a:br>
              <a:rPr lang="en-GB" dirty="0" smtClean="0">
                <a:solidFill>
                  <a:schemeClr val="bg2">
                    <a:lumMod val="20000"/>
                    <a:lumOff val="80000"/>
                  </a:schemeClr>
                </a:solidFill>
              </a:rPr>
            </a:br>
            <a:r>
              <a:rPr lang="en-GB" dirty="0" smtClean="0">
                <a:solidFill>
                  <a:schemeClr val="bg2">
                    <a:lumMod val="20000"/>
                    <a:lumOff val="80000"/>
                  </a:schemeClr>
                </a:solidFill>
              </a:rPr>
              <a:t>‘C. PAAPI C’ below. Sydenham 635; HN Italy 426c</a:t>
            </a:r>
            <a:endParaRPr lang="en-GB" dirty="0">
              <a:solidFill>
                <a:schemeClr val="bg2">
                  <a:lumMod val="20000"/>
                  <a:lumOff val="80000"/>
                </a:schemeClr>
              </a:solidFill>
            </a:endParaRPr>
          </a:p>
        </p:txBody>
      </p:sp>
      <p:pic>
        <p:nvPicPr>
          <p:cNvPr id="7" name="Picture 2" descr="http://jgsaufgab.de/intranet2/geschichte/geschichte/gesch_Karten/bundes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6405" y="0"/>
            <a:ext cx="6397625" cy="678071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Articl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562366" cy="4808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751625"/>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0"/>
            <a:ext cx="11377862" cy="1456267"/>
          </a:xfrm>
        </p:spPr>
        <p:txBody>
          <a:bodyPr/>
          <a:lstStyle/>
          <a:p>
            <a:r>
              <a:rPr lang="en-GB" dirty="0"/>
              <a:t>Constitutional Crisis and the Social War (90-88 BC)</a:t>
            </a:r>
          </a:p>
        </p:txBody>
      </p:sp>
      <p:sp>
        <p:nvSpPr>
          <p:cNvPr id="3" name="Content Placeholder 2"/>
          <p:cNvSpPr>
            <a:spLocks noGrp="1"/>
          </p:cNvSpPr>
          <p:nvPr>
            <p:ph idx="1"/>
          </p:nvPr>
        </p:nvSpPr>
        <p:spPr>
          <a:xfrm>
            <a:off x="685801" y="2142068"/>
            <a:ext cx="3645567" cy="1839624"/>
          </a:xfrm>
        </p:spPr>
        <p:txBody>
          <a:bodyPr>
            <a:normAutofit lnSpcReduction="10000"/>
          </a:bodyPr>
          <a:lstStyle/>
          <a:p>
            <a:r>
              <a:rPr lang="en-GB" dirty="0" smtClean="0">
                <a:sym typeface="Wingdings" panose="05000000000000000000" pitchFamily="2" charset="2"/>
              </a:rPr>
              <a:t></a:t>
            </a:r>
            <a:r>
              <a:rPr lang="en-GB" dirty="0" smtClean="0"/>
              <a:t> </a:t>
            </a:r>
            <a:r>
              <a:rPr lang="en-GB" dirty="0"/>
              <a:t>Rome offers full citizenship to all who side with her.</a:t>
            </a:r>
          </a:p>
          <a:p>
            <a:r>
              <a:rPr lang="en-GB" dirty="0" smtClean="0"/>
              <a:t>Huge </a:t>
            </a:r>
            <a:r>
              <a:rPr lang="en-GB" dirty="0"/>
              <a:t>increase in potentially eligible voters in the popular assemblies.</a:t>
            </a:r>
          </a:p>
          <a:p>
            <a:r>
              <a:rPr lang="en-GB" dirty="0" smtClean="0"/>
              <a:t>Defeat </a:t>
            </a:r>
            <a:r>
              <a:rPr lang="en-GB" dirty="0"/>
              <a:t>of Italian “confederacy”.</a:t>
            </a:r>
          </a:p>
        </p:txBody>
      </p:sp>
      <p:sp>
        <p:nvSpPr>
          <p:cNvPr id="4" name="Rectangle 3"/>
          <p:cNvSpPr/>
          <p:nvPr/>
        </p:nvSpPr>
        <p:spPr>
          <a:xfrm>
            <a:off x="4721659" y="2142067"/>
            <a:ext cx="6096000" cy="2585323"/>
          </a:xfrm>
          <a:prstGeom prst="rect">
            <a:avLst/>
          </a:prstGeom>
        </p:spPr>
        <p:txBody>
          <a:bodyPr>
            <a:spAutoFit/>
          </a:bodyPr>
          <a:lstStyle/>
          <a:p>
            <a:r>
              <a:rPr lang="en-GB" dirty="0" smtClean="0"/>
              <a:t>“Such was the course of events throughout Italy as regards the Social War, which had raged with violence thus far, until the whole of Italy came into the Roman state except, for the present, the </a:t>
            </a:r>
            <a:r>
              <a:rPr lang="en-GB" dirty="0" err="1" smtClean="0"/>
              <a:t>Lucanians</a:t>
            </a:r>
            <a:r>
              <a:rPr lang="en-GB" dirty="0" smtClean="0"/>
              <a:t> and the </a:t>
            </a:r>
            <a:r>
              <a:rPr lang="en-GB" dirty="0" err="1" smtClean="0"/>
              <a:t>Samnites</a:t>
            </a:r>
            <a:r>
              <a:rPr lang="en-GB" dirty="0" smtClean="0"/>
              <a:t>, who also seem to have obtained what they desired somewhat later. Each body of allies was enrolled in tribes of its own, like those who had been admitted to citizenship before, so that they might not, by being mingled with the old citizens, vote them down in the elections by force of numbers.” – Appian BC 1.53.</a:t>
            </a:r>
            <a:endParaRPr lang="en-GB" dirty="0"/>
          </a:p>
        </p:txBody>
      </p:sp>
      <p:pic>
        <p:nvPicPr>
          <p:cNvPr id="13314" name="Picture 2" descr="http://ecx.images-amazon.com/images/I/41742iuZBHL._SX328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005" y="4057893"/>
            <a:ext cx="2223158" cy="336282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685801" y="3842795"/>
            <a:ext cx="4557531" cy="1948405"/>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smtClean="0"/>
              <a:t>What did the allies actually fight for…?</a:t>
            </a:r>
          </a:p>
          <a:p>
            <a:pPr lvl="1"/>
            <a:r>
              <a:rPr lang="en-GB" smtClean="0"/>
              <a:t>Independence?</a:t>
            </a:r>
          </a:p>
          <a:p>
            <a:pPr lvl="1"/>
            <a:r>
              <a:rPr lang="en-GB" smtClean="0"/>
              <a:t>Roman citizenship?</a:t>
            </a:r>
          </a:p>
          <a:p>
            <a:r>
              <a:rPr lang="en-GB" smtClean="0"/>
              <a:t>And who actually won the Social War…?</a:t>
            </a:r>
            <a:endParaRPr lang="en-GB" dirty="0"/>
          </a:p>
        </p:txBody>
      </p:sp>
    </p:spTree>
    <p:extLst>
      <p:ext uri="{BB962C8B-B14F-4D97-AF65-F5344CB8AC3E}">
        <p14:creationId xmlns:p14="http://schemas.microsoft.com/office/powerpoint/2010/main" val="3126481540"/>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1" y="609600"/>
            <a:ext cx="11377862" cy="1456267"/>
          </a:xfrm>
        </p:spPr>
        <p:txBody>
          <a:bodyPr/>
          <a:lstStyle/>
          <a:p>
            <a:r>
              <a:rPr lang="en-GB" dirty="0"/>
              <a:t>Constitutional Crisis and the Social War (90-88 BC)</a:t>
            </a:r>
          </a:p>
        </p:txBody>
      </p:sp>
      <p:sp>
        <p:nvSpPr>
          <p:cNvPr id="5" name="Content Placeholder 2"/>
          <p:cNvSpPr>
            <a:spLocks noGrp="1"/>
          </p:cNvSpPr>
          <p:nvPr>
            <p:ph idx="1"/>
          </p:nvPr>
        </p:nvSpPr>
        <p:spPr>
          <a:xfrm>
            <a:off x="685801" y="2142068"/>
            <a:ext cx="3645567" cy="1839624"/>
          </a:xfrm>
        </p:spPr>
        <p:txBody>
          <a:bodyPr>
            <a:normAutofit lnSpcReduction="10000"/>
          </a:bodyPr>
          <a:lstStyle/>
          <a:p>
            <a:r>
              <a:rPr lang="en-GB" dirty="0" smtClean="0">
                <a:sym typeface="Wingdings" panose="05000000000000000000" pitchFamily="2" charset="2"/>
              </a:rPr>
              <a:t></a:t>
            </a:r>
            <a:r>
              <a:rPr lang="en-GB" dirty="0" smtClean="0"/>
              <a:t> </a:t>
            </a:r>
            <a:r>
              <a:rPr lang="en-GB" dirty="0"/>
              <a:t>Rome offers full citizenship to all who side with her.</a:t>
            </a:r>
          </a:p>
          <a:p>
            <a:r>
              <a:rPr lang="en-GB" dirty="0" smtClean="0"/>
              <a:t>Huge </a:t>
            </a:r>
            <a:r>
              <a:rPr lang="en-GB" dirty="0"/>
              <a:t>increase in potentially eligible voters in the popular assemblies.</a:t>
            </a:r>
          </a:p>
          <a:p>
            <a:r>
              <a:rPr lang="en-GB" dirty="0" smtClean="0"/>
              <a:t>Defeat </a:t>
            </a:r>
            <a:r>
              <a:rPr lang="en-GB" dirty="0"/>
              <a:t>of Italian “confederacy”.</a:t>
            </a:r>
          </a:p>
        </p:txBody>
      </p:sp>
      <p:sp>
        <p:nvSpPr>
          <p:cNvPr id="6" name="Rectangle 5"/>
          <p:cNvSpPr/>
          <p:nvPr/>
        </p:nvSpPr>
        <p:spPr>
          <a:xfrm>
            <a:off x="4721659" y="2142067"/>
            <a:ext cx="6096000" cy="2585323"/>
          </a:xfrm>
          <a:prstGeom prst="rect">
            <a:avLst/>
          </a:prstGeom>
        </p:spPr>
        <p:txBody>
          <a:bodyPr>
            <a:spAutoFit/>
          </a:bodyPr>
          <a:lstStyle/>
          <a:p>
            <a:r>
              <a:rPr lang="en-GB" dirty="0" smtClean="0"/>
              <a:t>“Such was the course of events throughout Italy as regards the Social War, which had raged with violence thus far, until the whole of Italy came into the Roman state except, for the present, the </a:t>
            </a:r>
            <a:r>
              <a:rPr lang="en-GB" dirty="0" err="1" smtClean="0"/>
              <a:t>Lucanians</a:t>
            </a:r>
            <a:r>
              <a:rPr lang="en-GB" dirty="0" smtClean="0"/>
              <a:t> and the </a:t>
            </a:r>
            <a:r>
              <a:rPr lang="en-GB" dirty="0" err="1" smtClean="0"/>
              <a:t>Samnites</a:t>
            </a:r>
            <a:r>
              <a:rPr lang="en-GB" dirty="0" smtClean="0"/>
              <a:t>, who also seem to have obtained what they desired somewhat later. Each body of allies was enrolled in tribes of its own, like those who had been admitted to citizenship before, so that they might not, by being mingled with the old citizens, vote them down in the elections by force of numbers.” – Appian BC 1.53.</a:t>
            </a:r>
            <a:endParaRPr lang="en-GB" dirty="0"/>
          </a:p>
        </p:txBody>
      </p:sp>
      <p:pic>
        <p:nvPicPr>
          <p:cNvPr id="7" name="Picture 2" descr="http://ecx.images-amazon.com/images/I/41742iuZBHL._SX328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005" y="4057893"/>
            <a:ext cx="2223158" cy="3362828"/>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p:cNvSpPr txBox="1">
            <a:spLocks/>
          </p:cNvSpPr>
          <p:nvPr/>
        </p:nvSpPr>
        <p:spPr>
          <a:xfrm>
            <a:off x="6374732" y="3083690"/>
            <a:ext cx="4557531" cy="19484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gn="ctr">
              <a:buNone/>
            </a:pPr>
            <a:r>
              <a:rPr lang="en-GB" b="1" dirty="0" smtClean="0"/>
              <a:t>Controversies in scholarship….</a:t>
            </a:r>
            <a:endParaRPr lang="en-GB" dirty="0"/>
          </a:p>
          <a:p>
            <a:r>
              <a:rPr lang="en-GB" dirty="0" smtClean="0"/>
              <a:t>What did the allies actually fight for…?</a:t>
            </a:r>
          </a:p>
          <a:p>
            <a:pPr lvl="1"/>
            <a:r>
              <a:rPr lang="en-GB" dirty="0" smtClean="0"/>
              <a:t>Independence?</a:t>
            </a:r>
          </a:p>
          <a:p>
            <a:pPr lvl="1"/>
            <a:r>
              <a:rPr lang="en-GB" dirty="0" smtClean="0"/>
              <a:t>Roman citizenship?</a:t>
            </a:r>
          </a:p>
          <a:p>
            <a:r>
              <a:rPr lang="en-GB" dirty="0" smtClean="0"/>
              <a:t>And who actually won the Social War…?</a:t>
            </a:r>
            <a:endParaRPr lang="en-GB" dirty="0"/>
          </a:p>
        </p:txBody>
      </p:sp>
    </p:spTree>
    <p:extLst>
      <p:ext uri="{BB962C8B-B14F-4D97-AF65-F5344CB8AC3E}">
        <p14:creationId xmlns:p14="http://schemas.microsoft.com/office/powerpoint/2010/main" val="766277629"/>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SOCIAL WAR ..</a:t>
            </a:r>
            <a:endParaRPr lang="en-GB" dirty="0"/>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1696506022"/>
      </p:ext>
    </p:extLst>
  </p:cSld>
  <p:clrMapOvr>
    <a:masterClrMapping/>
  </p:clrMapOvr>
  <p:transition spd="slow">
    <p:randomBar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4338" name="Picture 2" descr="https://upload.wikimedia.org/wikipedia/commons/f/f7/Gallia_cisalpina_-_Shepherd_png.png"/>
          <p:cNvPicPr>
            <a:picLocks noChangeAspect="1" noChangeArrowheads="1"/>
          </p:cNvPicPr>
          <p:nvPr/>
        </p:nvPicPr>
        <p:blipFill rotWithShape="1">
          <a:blip r:embed="rId2">
            <a:extLst>
              <a:ext uri="{28A0092B-C50C-407E-A947-70E740481C1C}">
                <a14:useLocalDpi xmlns:a14="http://schemas.microsoft.com/office/drawing/2010/main" val="0"/>
              </a:ext>
            </a:extLst>
          </a:blip>
          <a:srcRect r="6531"/>
          <a:stretch/>
        </p:blipFill>
        <p:spPr bwMode="auto">
          <a:xfrm>
            <a:off x="0" y="0"/>
            <a:ext cx="1215341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474877"/>
      </p:ext>
    </p:extLst>
  </p:cSld>
  <p:clrMapOvr>
    <a:masterClrMapping/>
  </p:clrMapOvr>
  <p:transition spd="slow">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6386" name="Picture 2" descr="http://nuke.costumilombardi.it/Portals/0/k%C3%A0%20cartina%20Gallia%20Cisalpina%20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625559" cy="6811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543222"/>
      </p:ext>
    </p:extLst>
  </p:cSld>
  <p:clrMapOvr>
    <a:masterClrMapping/>
  </p:clrMapOvr>
  <p:transition spd="slow">
    <p:randomBar dir="ver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94884"/>
            <a:ext cx="10131427" cy="810796"/>
          </a:xfrm>
        </p:spPr>
        <p:txBody>
          <a:bodyPr/>
          <a:lstStyle/>
          <a:p>
            <a:r>
              <a:rPr lang="de-DE" dirty="0" smtClean="0"/>
              <a:t>„anti-romanizzazione“  ?</a:t>
            </a:r>
            <a:endParaRPr lang="en-GB" dirty="0"/>
          </a:p>
        </p:txBody>
      </p:sp>
      <p:sp>
        <p:nvSpPr>
          <p:cNvPr id="5" name="Text Placeholder 4"/>
          <p:cNvSpPr>
            <a:spLocks noGrp="1"/>
          </p:cNvSpPr>
          <p:nvPr>
            <p:ph type="body" idx="1"/>
          </p:nvPr>
        </p:nvSpPr>
        <p:spPr>
          <a:xfrm>
            <a:off x="1991544" y="1052736"/>
            <a:ext cx="3886200" cy="931368"/>
          </a:xfrm>
        </p:spPr>
        <p:txBody>
          <a:bodyPr>
            <a:normAutofit/>
          </a:bodyPr>
          <a:lstStyle/>
          <a:p>
            <a:r>
              <a:rPr lang="de-DE" i="1" dirty="0" smtClean="0"/>
              <a:t>dopo la conquista romana</a:t>
            </a:r>
            <a:endParaRPr lang="en-GB" i="1" dirty="0"/>
          </a:p>
        </p:txBody>
      </p:sp>
      <p:pic>
        <p:nvPicPr>
          <p:cNvPr id="7" name="Picture 6"/>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9972" b="92023" l="57226" r="97153"/>
                    </a14:imgEffect>
                  </a14:imgLayer>
                </a14:imgProps>
              </a:ext>
              <a:ext uri="{28A0092B-C50C-407E-A947-70E740481C1C}">
                <a14:useLocalDpi xmlns:a14="http://schemas.microsoft.com/office/drawing/2010/main" val="0"/>
              </a:ext>
            </a:extLst>
          </a:blip>
          <a:srcRect l="55602" t="9660" b="5035"/>
          <a:stretch/>
        </p:blipFill>
        <p:spPr>
          <a:xfrm>
            <a:off x="2351584" y="2842156"/>
            <a:ext cx="3960440" cy="3899212"/>
          </a:xfrm>
          <a:prstGeom prst="rect">
            <a:avLst/>
          </a:prstGeom>
          <a:noFill/>
          <a:ln>
            <a:noFill/>
          </a:ln>
        </p:spPr>
      </p:pic>
      <p:sp>
        <p:nvSpPr>
          <p:cNvPr id="8" name="Text Placeholder 4"/>
          <p:cNvSpPr txBox="1">
            <a:spLocks/>
          </p:cNvSpPr>
          <p:nvPr/>
        </p:nvSpPr>
        <p:spPr>
          <a:xfrm>
            <a:off x="2063552" y="1628801"/>
            <a:ext cx="3886200" cy="1277221"/>
          </a:xfrm>
          <a:prstGeom prst="rect">
            <a:avLst/>
          </a:prstGeom>
        </p:spPr>
        <p:txBody>
          <a:bodyPr vert="horz" anchor="t">
            <a:normAutofit fontScale="92500"/>
          </a:bodyPr>
          <a:lstStyle>
            <a:lvl1pPr marL="54864" indent="0" algn="l" rtl="0" eaLnBrk="1" latinLnBrk="0" hangingPunct="1">
              <a:spcBef>
                <a:spcPct val="20000"/>
              </a:spcBef>
              <a:buClr>
                <a:schemeClr val="accent1"/>
              </a:buClr>
              <a:buSzPct val="80000"/>
              <a:buFont typeface="Wingdings 2"/>
              <a:buNone/>
              <a:defRPr kumimoji="0" sz="2000" kern="1200">
                <a:solidFill>
                  <a:schemeClr val="tx1">
                    <a:tint val="75000"/>
                  </a:schemeClr>
                </a:solidFill>
                <a:latin typeface="+mn-lt"/>
                <a:ea typeface="+mn-ea"/>
                <a:cs typeface="+mn-cs"/>
              </a:defRPr>
            </a:lvl1pPr>
            <a:lvl2pPr marL="822960" indent="-285750" algn="l" rtl="0" eaLnBrk="1" latinLnBrk="0" hangingPunct="1">
              <a:spcBef>
                <a:spcPct val="20000"/>
              </a:spcBef>
              <a:buClr>
                <a:schemeClr val="accent1"/>
              </a:buClr>
              <a:buSzPct val="95000"/>
              <a:buFont typeface="Verdana"/>
              <a:buNone/>
              <a:defRPr kumimoji="0" sz="1800" kern="1200">
                <a:solidFill>
                  <a:schemeClr val="tx1">
                    <a:tint val="75000"/>
                  </a:schemeClr>
                </a:solidFill>
                <a:latin typeface="+mn-lt"/>
                <a:ea typeface="+mn-ea"/>
                <a:cs typeface="+mn-cs"/>
              </a:defRPr>
            </a:lvl2pPr>
            <a:lvl3pPr marL="1106424" indent="-228600" algn="l" rtl="0" eaLnBrk="1" latinLnBrk="0" hangingPunct="1">
              <a:spcBef>
                <a:spcPct val="20000"/>
              </a:spcBef>
              <a:buClr>
                <a:schemeClr val="accent1"/>
              </a:buClr>
              <a:buFont typeface="Wingdings 2"/>
              <a:buNone/>
              <a:defRPr kumimoji="0" sz="1600" kern="1200">
                <a:solidFill>
                  <a:schemeClr val="tx1">
                    <a:tint val="75000"/>
                  </a:schemeClr>
                </a:solidFill>
                <a:latin typeface="+mn-lt"/>
                <a:ea typeface="+mn-ea"/>
                <a:cs typeface="+mn-cs"/>
              </a:defRPr>
            </a:lvl3pPr>
            <a:lvl4pPr marL="1371600" indent="-210312" algn="l" rtl="0" eaLnBrk="1" latinLnBrk="0" hangingPunct="1">
              <a:spcBef>
                <a:spcPct val="20000"/>
              </a:spcBef>
              <a:buClr>
                <a:schemeClr val="accent1"/>
              </a:buClr>
              <a:buFont typeface="Wingdings 2"/>
              <a:buNone/>
              <a:defRPr kumimoji="0" sz="1400" kern="1200">
                <a:solidFill>
                  <a:schemeClr val="tx1">
                    <a:tint val="75000"/>
                  </a:schemeClr>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None/>
              <a:defRPr kumimoji="0" sz="1400" kern="1200">
                <a:solidFill>
                  <a:schemeClr val="tx1">
                    <a:tint val="75000"/>
                  </a:schemeClr>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dirty="0">
                <a:sym typeface="Wingdings" pitchFamily="2" charset="2"/>
              </a:rPr>
              <a:t>ci sono i svilluppi sociale e culturale,</a:t>
            </a:r>
            <a:br>
              <a:rPr lang="de-DE" dirty="0">
                <a:sym typeface="Wingdings" pitchFamily="2" charset="2"/>
              </a:rPr>
            </a:br>
            <a:r>
              <a:rPr lang="de-DE" dirty="0">
                <a:sym typeface="Wingdings" pitchFamily="2" charset="2"/>
              </a:rPr>
              <a:t>ma Roma e </a:t>
            </a:r>
            <a:r>
              <a:rPr lang="de-DE" b="1" dirty="0">
                <a:sym typeface="Wingdings" pitchFamily="2" charset="2"/>
              </a:rPr>
              <a:t>marginale</a:t>
            </a:r>
            <a:r>
              <a:rPr lang="de-DE" dirty="0">
                <a:sym typeface="Wingdings" pitchFamily="2" charset="2"/>
              </a:rPr>
              <a:t> per le populazione e aristocratie indigène nel II e I s. a.C.</a:t>
            </a:r>
            <a:endParaRPr lang="en-GB" dirty="0"/>
          </a:p>
        </p:txBody>
      </p:sp>
      <p:pic>
        <p:nvPicPr>
          <p:cNvPr id="6" name="Picture 5"/>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5289022" y="2906022"/>
            <a:ext cx="5476314" cy="3951979"/>
          </a:xfrm>
          <a:prstGeom prst="rect">
            <a:avLst/>
          </a:prstGeom>
        </p:spPr>
      </p:pic>
    </p:spTree>
    <p:extLst>
      <p:ext uri="{BB962C8B-B14F-4D97-AF65-F5344CB8AC3E}">
        <p14:creationId xmlns:p14="http://schemas.microsoft.com/office/powerpoint/2010/main" val="411112449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cstate="print">
            <a:extLst>
              <a:ext uri="{BEBA8EAE-BF5A-486C-A8C5-ECC9F3942E4B}">
                <a14:imgProps xmlns:a14="http://schemas.microsoft.com/office/drawing/2010/main">
                  <a14:imgLayer r:embed="rId3">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t="3138" b="12994"/>
          <a:stretch/>
        </p:blipFill>
        <p:spPr>
          <a:xfrm>
            <a:off x="1631504" y="116632"/>
            <a:ext cx="8467264" cy="6624736"/>
          </a:xfrm>
          <a:prstGeom prst="rect">
            <a:avLst/>
          </a:prstGeom>
        </p:spPr>
      </p:pic>
      <p:sp>
        <p:nvSpPr>
          <p:cNvPr id="23" name="Oval 22"/>
          <p:cNvSpPr/>
          <p:nvPr/>
        </p:nvSpPr>
        <p:spPr>
          <a:xfrm>
            <a:off x="4511824" y="764704"/>
            <a:ext cx="3600400" cy="2808312"/>
          </a:xfrm>
          <a:prstGeom prst="ellipse">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231333" y="1475492"/>
            <a:ext cx="2520280" cy="369332"/>
          </a:xfrm>
          <a:prstGeom prst="rect">
            <a:avLst/>
          </a:prstGeom>
          <a:noFill/>
        </p:spPr>
        <p:txBody>
          <a:bodyPr wrap="square" rtlCol="0">
            <a:spAutoFit/>
          </a:bodyPr>
          <a:lstStyle/>
          <a:p>
            <a:r>
              <a:rPr lang="de-DE" b="1" dirty="0">
                <a:solidFill>
                  <a:schemeClr val="bg1">
                    <a:lumMod val="85000"/>
                    <a:lumOff val="15000"/>
                  </a:schemeClr>
                </a:solidFill>
              </a:rPr>
              <a:t>Mailand</a:t>
            </a:r>
            <a:endParaRPr lang="en-GB" b="1" dirty="0">
              <a:solidFill>
                <a:schemeClr val="bg1">
                  <a:lumMod val="85000"/>
                  <a:lumOff val="15000"/>
                </a:schemeClr>
              </a:solidFill>
            </a:endParaRPr>
          </a:p>
        </p:txBody>
      </p:sp>
      <p:sp>
        <p:nvSpPr>
          <p:cNvPr id="11" name="Oval 10"/>
          <p:cNvSpPr/>
          <p:nvPr/>
        </p:nvSpPr>
        <p:spPr>
          <a:xfrm>
            <a:off x="7464152" y="1772816"/>
            <a:ext cx="288032" cy="288032"/>
          </a:xfrm>
          <a:prstGeom prst="ellipse">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a:off x="6816080" y="5301208"/>
            <a:ext cx="288032" cy="288032"/>
          </a:xfrm>
          <a:prstGeom prst="ellipse">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312024" y="5517232"/>
            <a:ext cx="2520280" cy="369332"/>
          </a:xfrm>
          <a:prstGeom prst="rect">
            <a:avLst/>
          </a:prstGeom>
          <a:noFill/>
        </p:spPr>
        <p:txBody>
          <a:bodyPr wrap="square" rtlCol="0">
            <a:spAutoFit/>
          </a:bodyPr>
          <a:lstStyle/>
          <a:p>
            <a:r>
              <a:rPr lang="de-DE" b="1" dirty="0">
                <a:solidFill>
                  <a:schemeClr val="bg1">
                    <a:lumMod val="85000"/>
                    <a:lumOff val="15000"/>
                  </a:schemeClr>
                </a:solidFill>
              </a:rPr>
              <a:t>Genua</a:t>
            </a:r>
            <a:endParaRPr lang="en-GB" b="1" dirty="0">
              <a:solidFill>
                <a:schemeClr val="bg1">
                  <a:lumMod val="85000"/>
                  <a:lumOff val="15000"/>
                </a:schemeClr>
              </a:solidFill>
            </a:endParaRPr>
          </a:p>
        </p:txBody>
      </p:sp>
      <p:sp>
        <p:nvSpPr>
          <p:cNvPr id="14" name="Oval 13"/>
          <p:cNvSpPr/>
          <p:nvPr/>
        </p:nvSpPr>
        <p:spPr>
          <a:xfrm>
            <a:off x="3935760" y="3068960"/>
            <a:ext cx="288032" cy="288032"/>
          </a:xfrm>
          <a:prstGeom prst="ellipse">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3503712" y="3275692"/>
            <a:ext cx="2520280" cy="369332"/>
          </a:xfrm>
          <a:prstGeom prst="rect">
            <a:avLst/>
          </a:prstGeom>
          <a:noFill/>
        </p:spPr>
        <p:txBody>
          <a:bodyPr wrap="square" rtlCol="0">
            <a:spAutoFit/>
          </a:bodyPr>
          <a:lstStyle/>
          <a:p>
            <a:r>
              <a:rPr lang="de-DE" b="1" dirty="0">
                <a:solidFill>
                  <a:schemeClr val="bg1">
                    <a:lumMod val="85000"/>
                    <a:lumOff val="15000"/>
                  </a:schemeClr>
                </a:solidFill>
              </a:rPr>
              <a:t>Turin</a:t>
            </a:r>
            <a:endParaRPr lang="en-GB" b="1" dirty="0">
              <a:solidFill>
                <a:schemeClr val="bg1">
                  <a:lumMod val="85000"/>
                  <a:lumOff val="15000"/>
                </a:schemeClr>
              </a:solidFill>
            </a:endParaRPr>
          </a:p>
        </p:txBody>
      </p:sp>
      <p:sp>
        <p:nvSpPr>
          <p:cNvPr id="16" name="TextBox 15"/>
          <p:cNvSpPr txBox="1"/>
          <p:nvPr/>
        </p:nvSpPr>
        <p:spPr>
          <a:xfrm>
            <a:off x="7395877" y="2474312"/>
            <a:ext cx="2520280" cy="369332"/>
          </a:xfrm>
          <a:prstGeom prst="rect">
            <a:avLst/>
          </a:prstGeom>
          <a:noFill/>
        </p:spPr>
        <p:txBody>
          <a:bodyPr wrap="square" rtlCol="0">
            <a:spAutoFit/>
          </a:bodyPr>
          <a:lstStyle/>
          <a:p>
            <a:pPr algn="r"/>
            <a:r>
              <a:rPr lang="de-DE" b="1" dirty="0">
                <a:solidFill>
                  <a:schemeClr val="bg1">
                    <a:lumMod val="85000"/>
                    <a:lumOff val="15000"/>
                  </a:schemeClr>
                </a:solidFill>
              </a:rPr>
              <a:t>Cremona</a:t>
            </a:r>
            <a:endParaRPr lang="en-GB" b="1" dirty="0">
              <a:solidFill>
                <a:schemeClr val="bg1">
                  <a:lumMod val="85000"/>
                  <a:lumOff val="15000"/>
                </a:schemeClr>
              </a:solidFill>
            </a:endParaRPr>
          </a:p>
        </p:txBody>
      </p:sp>
      <p:sp>
        <p:nvSpPr>
          <p:cNvPr id="17" name="Oval 16"/>
          <p:cNvSpPr/>
          <p:nvPr/>
        </p:nvSpPr>
        <p:spPr>
          <a:xfrm>
            <a:off x="9449545" y="2843644"/>
            <a:ext cx="288032" cy="288032"/>
          </a:xfrm>
          <a:prstGeom prst="ellipse">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7320016" y="2708012"/>
            <a:ext cx="288032" cy="288032"/>
          </a:xfrm>
          <a:prstGeom prst="ellipse">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6096000" y="2915652"/>
            <a:ext cx="2016224" cy="369332"/>
          </a:xfrm>
          <a:prstGeom prst="rect">
            <a:avLst/>
          </a:prstGeom>
          <a:noFill/>
        </p:spPr>
        <p:txBody>
          <a:bodyPr wrap="square" rtlCol="0">
            <a:spAutoFit/>
          </a:bodyPr>
          <a:lstStyle/>
          <a:p>
            <a:pPr algn="r"/>
            <a:r>
              <a:rPr lang="de-DE" b="1" dirty="0">
                <a:solidFill>
                  <a:schemeClr val="bg1">
                    <a:lumMod val="85000"/>
                    <a:lumOff val="15000"/>
                  </a:schemeClr>
                </a:solidFill>
              </a:rPr>
              <a:t>Pavia</a:t>
            </a:r>
            <a:endParaRPr lang="en-GB" b="1" dirty="0">
              <a:solidFill>
                <a:schemeClr val="bg1">
                  <a:lumMod val="85000"/>
                  <a:lumOff val="15000"/>
                </a:schemeClr>
              </a:solidFill>
            </a:endParaRPr>
          </a:p>
        </p:txBody>
      </p:sp>
      <p:sp>
        <p:nvSpPr>
          <p:cNvPr id="21" name="Text Placeholder 4"/>
          <p:cNvSpPr>
            <a:spLocks noGrp="1"/>
          </p:cNvSpPr>
          <p:nvPr>
            <p:ph type="body" idx="1"/>
          </p:nvPr>
        </p:nvSpPr>
        <p:spPr>
          <a:xfrm>
            <a:off x="1991544" y="1052736"/>
            <a:ext cx="3886200" cy="931368"/>
          </a:xfrm>
        </p:spPr>
        <p:txBody>
          <a:bodyPr/>
          <a:lstStyle/>
          <a:p>
            <a:r>
              <a:rPr lang="de-DE" i="1" dirty="0"/>
              <a:t>dopo la conquista romana</a:t>
            </a:r>
            <a:endParaRPr lang="en-GB" i="1" dirty="0"/>
          </a:p>
        </p:txBody>
      </p:sp>
      <p:sp>
        <p:nvSpPr>
          <p:cNvPr id="22" name="Content Placeholder 2"/>
          <p:cNvSpPr txBox="1">
            <a:spLocks/>
          </p:cNvSpPr>
          <p:nvPr/>
        </p:nvSpPr>
        <p:spPr>
          <a:xfrm>
            <a:off x="1631504" y="4509120"/>
            <a:ext cx="4487338" cy="3024336"/>
          </a:xfrm>
          <a:prstGeom prst="rect">
            <a:avLst/>
          </a:prstGeom>
          <a:solidFill>
            <a:schemeClr val="bg1">
              <a:lumMod val="95000"/>
              <a:lumOff val="5000"/>
              <a:alpha val="19000"/>
            </a:schemeClr>
          </a:solidFill>
        </p:spPr>
        <p:txBody>
          <a:bodyPr vert="horz" anchor="t">
            <a:normAutofit/>
          </a:bodyPr>
          <a:lstStyle>
            <a:lvl1pPr marL="54864" indent="0" algn="l" rtl="0" eaLnBrk="1" latinLnBrk="0" hangingPunct="1">
              <a:spcBef>
                <a:spcPct val="20000"/>
              </a:spcBef>
              <a:buClr>
                <a:schemeClr val="accent1"/>
              </a:buClr>
              <a:buSzPct val="80000"/>
              <a:buFont typeface="Wingdings 2"/>
              <a:buNone/>
              <a:defRPr kumimoji="0" sz="2000" kern="1200">
                <a:solidFill>
                  <a:schemeClr val="tx1">
                    <a:tint val="75000"/>
                  </a:schemeClr>
                </a:solidFill>
                <a:latin typeface="+mn-lt"/>
                <a:ea typeface="+mn-ea"/>
                <a:cs typeface="+mn-cs"/>
              </a:defRPr>
            </a:lvl1pPr>
            <a:lvl2pPr marL="822960" indent="-285750" algn="l" rtl="0" eaLnBrk="1" latinLnBrk="0" hangingPunct="1">
              <a:spcBef>
                <a:spcPct val="20000"/>
              </a:spcBef>
              <a:buClr>
                <a:schemeClr val="accent1"/>
              </a:buClr>
              <a:buSzPct val="95000"/>
              <a:buFont typeface="Verdana"/>
              <a:buNone/>
              <a:defRPr kumimoji="0" sz="1800" kern="1200">
                <a:solidFill>
                  <a:schemeClr val="tx1">
                    <a:tint val="75000"/>
                  </a:schemeClr>
                </a:solidFill>
                <a:latin typeface="+mn-lt"/>
                <a:ea typeface="+mn-ea"/>
                <a:cs typeface="+mn-cs"/>
              </a:defRPr>
            </a:lvl2pPr>
            <a:lvl3pPr marL="1106424" indent="-228600" algn="l" rtl="0" eaLnBrk="1" latinLnBrk="0" hangingPunct="1">
              <a:spcBef>
                <a:spcPct val="20000"/>
              </a:spcBef>
              <a:buClr>
                <a:schemeClr val="accent1"/>
              </a:buClr>
              <a:buFont typeface="Wingdings 2"/>
              <a:buNone/>
              <a:defRPr kumimoji="0" sz="1600" kern="1200">
                <a:solidFill>
                  <a:schemeClr val="tx1">
                    <a:tint val="75000"/>
                  </a:schemeClr>
                </a:solidFill>
                <a:latin typeface="+mn-lt"/>
                <a:ea typeface="+mn-ea"/>
                <a:cs typeface="+mn-cs"/>
              </a:defRPr>
            </a:lvl3pPr>
            <a:lvl4pPr marL="1371600" indent="-210312" algn="l" rtl="0" eaLnBrk="1" latinLnBrk="0" hangingPunct="1">
              <a:spcBef>
                <a:spcPct val="20000"/>
              </a:spcBef>
              <a:buClr>
                <a:schemeClr val="accent1"/>
              </a:buClr>
              <a:buFont typeface="Wingdings 2"/>
              <a:buNone/>
              <a:defRPr kumimoji="0" sz="1400" kern="1200">
                <a:solidFill>
                  <a:schemeClr val="tx1">
                    <a:tint val="75000"/>
                  </a:schemeClr>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None/>
              <a:defRPr kumimoji="0" sz="1400" kern="1200">
                <a:solidFill>
                  <a:schemeClr val="tx1">
                    <a:tint val="75000"/>
                  </a:schemeClr>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sz="1800" b="1" dirty="0"/>
              <a:t>la conquista romana:</a:t>
            </a:r>
          </a:p>
          <a:p>
            <a:pPr marL="512064" indent="-457200">
              <a:buFontTx/>
              <a:buChar char="-"/>
            </a:pPr>
            <a:r>
              <a:rPr lang="de-DE" sz="1800" b="1" dirty="0"/>
              <a:t>222 a.C. : Clastidium </a:t>
            </a:r>
          </a:p>
          <a:p>
            <a:pPr marL="512064" indent="-457200">
              <a:buFontTx/>
              <a:buChar char="-"/>
            </a:pPr>
            <a:r>
              <a:rPr lang="de-DE" sz="1800" b="1" dirty="0"/>
              <a:t>196 a.C. : Como</a:t>
            </a:r>
          </a:p>
          <a:p>
            <a:pPr marL="512064" indent="-457200">
              <a:buFontTx/>
              <a:buChar char="-"/>
            </a:pPr>
            <a:r>
              <a:rPr lang="de-DE" sz="1800" b="1" dirty="0"/>
              <a:t>89 a.C.:  ius Latii </a:t>
            </a:r>
            <a:br>
              <a:rPr lang="de-DE" sz="1800" b="1" dirty="0"/>
            </a:br>
            <a:r>
              <a:rPr lang="de-DE" sz="1800" dirty="0"/>
              <a:t>(creazione dei coloni latina)</a:t>
            </a:r>
            <a:br>
              <a:rPr lang="de-DE" sz="1800" dirty="0"/>
            </a:br>
            <a:r>
              <a:rPr lang="de-DE" sz="1800" b="1" dirty="0"/>
              <a:t>49 a.C.: cittadina romana</a:t>
            </a:r>
            <a:endParaRPr lang="en-GB" sz="1400" b="1" dirty="0"/>
          </a:p>
        </p:txBody>
      </p:sp>
      <p:sp>
        <p:nvSpPr>
          <p:cNvPr id="24" name="Oval 23"/>
          <p:cNvSpPr/>
          <p:nvPr/>
        </p:nvSpPr>
        <p:spPr>
          <a:xfrm>
            <a:off x="6118842" y="1844824"/>
            <a:ext cx="288032" cy="288032"/>
          </a:xfrm>
          <a:prstGeom prst="ellipse">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5159896" y="1547500"/>
            <a:ext cx="1368152" cy="369332"/>
          </a:xfrm>
          <a:prstGeom prst="rect">
            <a:avLst/>
          </a:prstGeom>
          <a:noFill/>
        </p:spPr>
        <p:txBody>
          <a:bodyPr wrap="square" rtlCol="0">
            <a:spAutoFit/>
          </a:bodyPr>
          <a:lstStyle/>
          <a:p>
            <a:pPr algn="r"/>
            <a:r>
              <a:rPr lang="de-DE" b="1" dirty="0">
                <a:solidFill>
                  <a:schemeClr val="bg1">
                    <a:lumMod val="85000"/>
                    <a:lumOff val="15000"/>
                  </a:schemeClr>
                </a:solidFill>
              </a:rPr>
              <a:t>Novara</a:t>
            </a:r>
            <a:endParaRPr lang="en-GB" b="1" dirty="0">
              <a:solidFill>
                <a:schemeClr val="bg1">
                  <a:lumMod val="85000"/>
                  <a:lumOff val="15000"/>
                </a:schemeClr>
              </a:solidFill>
            </a:endParaRPr>
          </a:p>
        </p:txBody>
      </p:sp>
      <p:sp>
        <p:nvSpPr>
          <p:cNvPr id="26" name="Oval 25"/>
          <p:cNvSpPr/>
          <p:nvPr/>
        </p:nvSpPr>
        <p:spPr>
          <a:xfrm>
            <a:off x="5663952" y="2285256"/>
            <a:ext cx="288032" cy="288032"/>
          </a:xfrm>
          <a:prstGeom prst="ellipse">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4367808" y="2168860"/>
            <a:ext cx="1368152" cy="369332"/>
          </a:xfrm>
          <a:prstGeom prst="rect">
            <a:avLst/>
          </a:prstGeom>
          <a:noFill/>
        </p:spPr>
        <p:txBody>
          <a:bodyPr wrap="square" rtlCol="0">
            <a:spAutoFit/>
          </a:bodyPr>
          <a:lstStyle/>
          <a:p>
            <a:pPr algn="r"/>
            <a:r>
              <a:rPr lang="de-DE" b="1" dirty="0">
                <a:solidFill>
                  <a:schemeClr val="bg1">
                    <a:lumMod val="85000"/>
                    <a:lumOff val="15000"/>
                  </a:schemeClr>
                </a:solidFill>
              </a:rPr>
              <a:t>Vercelli</a:t>
            </a:r>
            <a:endParaRPr lang="en-GB" b="1" dirty="0">
              <a:solidFill>
                <a:schemeClr val="bg1">
                  <a:lumMod val="85000"/>
                  <a:lumOff val="15000"/>
                </a:schemeClr>
              </a:solidFill>
            </a:endParaRP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68693876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randombar(horizontal)">
                                      <p:cBhvr>
                                        <p:cTn id="10" dur="500"/>
                                        <p:tgtEl>
                                          <p:spTgt spid="10"/>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randombar(horizontal)">
                                      <p:cBhvr>
                                        <p:cTn id="16" dur="500"/>
                                        <p:tgtEl>
                                          <p:spTgt spid="12"/>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randombar(horizontal)">
                                      <p:cBhvr>
                                        <p:cTn id="19" dur="500"/>
                                        <p:tgtEl>
                                          <p:spTgt spid="13"/>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randombar(horizontal)">
                                      <p:cBhvr>
                                        <p:cTn id="22" dur="500"/>
                                        <p:tgtEl>
                                          <p:spTgt spid="14"/>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randombar(horizontal)">
                                      <p:cBhvr>
                                        <p:cTn id="25" dur="500"/>
                                        <p:tgtEl>
                                          <p:spTgt spid="15"/>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randombar(horizontal)">
                                      <p:cBhvr>
                                        <p:cTn id="28" dur="500"/>
                                        <p:tgtEl>
                                          <p:spTgt spid="16"/>
                                        </p:tgtEl>
                                      </p:cBhvr>
                                    </p:animEffect>
                                  </p:childTnLst>
                                </p:cTn>
                              </p:par>
                              <p:par>
                                <p:cTn id="29" presetID="14" presetClass="entr" presetSubtype="1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randombar(horizontal)">
                                      <p:cBhvr>
                                        <p:cTn id="31" dur="500"/>
                                        <p:tgtEl>
                                          <p:spTgt spid="17"/>
                                        </p:tgtEl>
                                      </p:cBhvr>
                                    </p:animEffect>
                                  </p:childTnLst>
                                </p:cTn>
                              </p:par>
                              <p:par>
                                <p:cTn id="32" presetID="14" presetClass="entr" presetSubtype="10" fill="hold" grpId="0" nodeType="with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randombar(horizontal)">
                                      <p:cBhvr>
                                        <p:cTn id="34" dur="500"/>
                                        <p:tgtEl>
                                          <p:spTgt spid="18"/>
                                        </p:tgtEl>
                                      </p:cBhvr>
                                    </p:animEffect>
                                  </p:childTnLst>
                                </p:cTn>
                              </p:par>
                              <p:par>
                                <p:cTn id="35" presetID="14" presetClass="entr" presetSubtype="1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randombar(horizontal)">
                                      <p:cBhvr>
                                        <p:cTn id="37" dur="500"/>
                                        <p:tgtEl>
                                          <p:spTgt spid="19"/>
                                        </p:tgtEl>
                                      </p:cBhvr>
                                    </p:animEffect>
                                  </p:childTnLst>
                                </p:cTn>
                              </p:par>
                              <p:par>
                                <p:cTn id="38" presetID="14" presetClass="entr" presetSubtype="10" fill="hold" grpId="0" nodeType="withEffect">
                                  <p:stCondLst>
                                    <p:cond delay="0"/>
                                  </p:stCondLst>
                                  <p:childTnLst>
                                    <p:set>
                                      <p:cBhvr>
                                        <p:cTn id="39" dur="1" fill="hold">
                                          <p:stCondLst>
                                            <p:cond delay="0"/>
                                          </p:stCondLst>
                                        </p:cTn>
                                        <p:tgtEl>
                                          <p:spTgt spid="24"/>
                                        </p:tgtEl>
                                        <p:attrNameLst>
                                          <p:attrName>style.visibility</p:attrName>
                                        </p:attrNameLst>
                                      </p:cBhvr>
                                      <p:to>
                                        <p:strVal val="visible"/>
                                      </p:to>
                                    </p:set>
                                    <p:animEffect transition="in" filter="randombar(horizontal)">
                                      <p:cBhvr>
                                        <p:cTn id="40" dur="500"/>
                                        <p:tgtEl>
                                          <p:spTgt spid="24"/>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randombar(horizontal)">
                                      <p:cBhvr>
                                        <p:cTn id="43" dur="500"/>
                                        <p:tgtEl>
                                          <p:spTgt spid="25"/>
                                        </p:tgtEl>
                                      </p:cBhvr>
                                    </p:animEffect>
                                  </p:childTnLst>
                                </p:cTn>
                              </p:par>
                              <p:par>
                                <p:cTn id="44" presetID="14" presetClass="entr" presetSubtype="10" fill="hold" grpId="0" nodeType="withEffect">
                                  <p:stCondLst>
                                    <p:cond delay="0"/>
                                  </p:stCondLst>
                                  <p:childTnLst>
                                    <p:set>
                                      <p:cBhvr>
                                        <p:cTn id="45" dur="1" fill="hold">
                                          <p:stCondLst>
                                            <p:cond delay="0"/>
                                          </p:stCondLst>
                                        </p:cTn>
                                        <p:tgtEl>
                                          <p:spTgt spid="26"/>
                                        </p:tgtEl>
                                        <p:attrNameLst>
                                          <p:attrName>style.visibility</p:attrName>
                                        </p:attrNameLst>
                                      </p:cBhvr>
                                      <p:to>
                                        <p:strVal val="visible"/>
                                      </p:to>
                                    </p:set>
                                    <p:animEffect transition="in" filter="randombar(horizontal)">
                                      <p:cBhvr>
                                        <p:cTn id="46" dur="500"/>
                                        <p:tgtEl>
                                          <p:spTgt spid="26"/>
                                        </p:tgtEl>
                                      </p:cBhvr>
                                    </p:animEffect>
                                  </p:childTnLst>
                                </p:cTn>
                              </p:par>
                              <p:par>
                                <p:cTn id="47" presetID="14" presetClass="entr" presetSubtype="10" fill="hold" grpId="0" nodeType="withEffect">
                                  <p:stCondLst>
                                    <p:cond delay="0"/>
                                  </p:stCondLst>
                                  <p:childTnLst>
                                    <p:set>
                                      <p:cBhvr>
                                        <p:cTn id="48" dur="1" fill="hold">
                                          <p:stCondLst>
                                            <p:cond delay="0"/>
                                          </p:stCondLst>
                                        </p:cTn>
                                        <p:tgtEl>
                                          <p:spTgt spid="27"/>
                                        </p:tgtEl>
                                        <p:attrNameLst>
                                          <p:attrName>style.visibility</p:attrName>
                                        </p:attrNameLst>
                                      </p:cBhvr>
                                      <p:to>
                                        <p:strVal val="visible"/>
                                      </p:to>
                                    </p:set>
                                    <p:animEffect transition="in" filter="randombar(horizontal)">
                                      <p:cBhvr>
                                        <p:cTn id="49" dur="500"/>
                                        <p:tgtEl>
                                          <p:spTgt spid="27"/>
                                        </p:tgtEl>
                                      </p:cBhvr>
                                    </p:animEffect>
                                  </p:childTnLst>
                                </p:cTn>
                              </p:par>
                            </p:childTnLst>
                          </p:cTn>
                        </p:par>
                        <p:par>
                          <p:cTn id="50" fill="hold">
                            <p:stCondLst>
                              <p:cond delay="500"/>
                            </p:stCondLst>
                            <p:childTnLst>
                              <p:par>
                                <p:cTn id="51" presetID="21" presetClass="entr" presetSubtype="1" fill="hold" grpId="0" nodeType="afterEffect">
                                  <p:stCondLst>
                                    <p:cond delay="0"/>
                                  </p:stCondLst>
                                  <p:childTnLst>
                                    <p:set>
                                      <p:cBhvr>
                                        <p:cTn id="52" dur="1" fill="hold">
                                          <p:stCondLst>
                                            <p:cond delay="0"/>
                                          </p:stCondLst>
                                        </p:cTn>
                                        <p:tgtEl>
                                          <p:spTgt spid="23"/>
                                        </p:tgtEl>
                                        <p:attrNameLst>
                                          <p:attrName>style.visibility</p:attrName>
                                        </p:attrNameLst>
                                      </p:cBhvr>
                                      <p:to>
                                        <p:strVal val="visible"/>
                                      </p:to>
                                    </p:set>
                                    <p:animEffect transition="in" filter="wheel(1)">
                                      <p:cBhvr>
                                        <p:cTn id="53" dur="2000"/>
                                        <p:tgtEl>
                                          <p:spTgt spid="23"/>
                                        </p:tgtEl>
                                      </p:cBhvr>
                                    </p:animEffect>
                                  </p:childTnLst>
                                </p:cTn>
                              </p:par>
                            </p:childTnLst>
                          </p:cTn>
                        </p:par>
                        <p:par>
                          <p:cTn id="54" fill="hold">
                            <p:stCondLst>
                              <p:cond delay="2500"/>
                            </p:stCondLst>
                            <p:childTnLst>
                              <p:par>
                                <p:cTn id="55" presetID="42" presetClass="entr" presetSubtype="0" fill="hold" grpId="0" nodeType="afterEffect">
                                  <p:stCondLst>
                                    <p:cond delay="0"/>
                                  </p:stCondLst>
                                  <p:childTnLst>
                                    <p:set>
                                      <p:cBhvr>
                                        <p:cTn id="56" dur="1" fill="hold">
                                          <p:stCondLst>
                                            <p:cond delay="0"/>
                                          </p:stCondLst>
                                        </p:cTn>
                                        <p:tgtEl>
                                          <p:spTgt spid="22"/>
                                        </p:tgtEl>
                                        <p:attrNameLst>
                                          <p:attrName>style.visibility</p:attrName>
                                        </p:attrNameLst>
                                      </p:cBhvr>
                                      <p:to>
                                        <p:strVal val="visible"/>
                                      </p:to>
                                    </p:set>
                                    <p:animEffect transition="in" filter="fade">
                                      <p:cBhvr>
                                        <p:cTn id="57" dur="1000"/>
                                        <p:tgtEl>
                                          <p:spTgt spid="22"/>
                                        </p:tgtEl>
                                      </p:cBhvr>
                                    </p:animEffect>
                                    <p:anim calcmode="lin" valueType="num">
                                      <p:cBhvr>
                                        <p:cTn id="58" dur="1000" fill="hold"/>
                                        <p:tgtEl>
                                          <p:spTgt spid="22"/>
                                        </p:tgtEl>
                                        <p:attrNameLst>
                                          <p:attrName>ppt_x</p:attrName>
                                        </p:attrNameLst>
                                      </p:cBhvr>
                                      <p:tavLst>
                                        <p:tav tm="0">
                                          <p:val>
                                            <p:strVal val="#ppt_x"/>
                                          </p:val>
                                        </p:tav>
                                        <p:tav tm="100000">
                                          <p:val>
                                            <p:strVal val="#ppt_x"/>
                                          </p:val>
                                        </p:tav>
                                      </p:tavLst>
                                    </p:anim>
                                    <p:anim calcmode="lin" valueType="num">
                                      <p:cBhvr>
                                        <p:cTn id="5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10" grpId="0"/>
      <p:bldP spid="11" grpId="0" animBg="1"/>
      <p:bldP spid="12" grpId="0" animBg="1"/>
      <p:bldP spid="13" grpId="0"/>
      <p:bldP spid="14" grpId="0" animBg="1"/>
      <p:bldP spid="15" grpId="0"/>
      <p:bldP spid="16" grpId="0"/>
      <p:bldP spid="17" grpId="0" animBg="1"/>
      <p:bldP spid="18" grpId="0" animBg="1"/>
      <p:bldP spid="19" grpId="0"/>
      <p:bldP spid="22" grpId="0" animBg="1"/>
      <p:bldP spid="24" grpId="0" animBg="1"/>
      <p:bldP spid="25" grpId="0"/>
      <p:bldP spid="26" grpId="0" animBg="1"/>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BEBA8EAE-BF5A-486C-A8C5-ECC9F3942E4B}">
                <a14:imgProps xmlns:a14="http://schemas.microsoft.com/office/drawing/2010/main">
                  <a14:imgLayer r:embed="rId3">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6168008" y="2132857"/>
            <a:ext cx="4392488" cy="4560591"/>
          </a:xfrm>
          <a:prstGeom prst="rect">
            <a:avLst/>
          </a:prstGeom>
        </p:spPr>
      </p:pic>
      <p:sp>
        <p:nvSpPr>
          <p:cNvPr id="6" name="TextBox 5"/>
          <p:cNvSpPr txBox="1"/>
          <p:nvPr/>
        </p:nvSpPr>
        <p:spPr>
          <a:xfrm>
            <a:off x="7968208" y="6237313"/>
            <a:ext cx="2664296" cy="646331"/>
          </a:xfrm>
          <a:prstGeom prst="rect">
            <a:avLst/>
          </a:prstGeom>
          <a:noFill/>
        </p:spPr>
        <p:txBody>
          <a:bodyPr wrap="square" rtlCol="0">
            <a:spAutoFit/>
          </a:bodyPr>
          <a:lstStyle/>
          <a:p>
            <a:pPr algn="r"/>
            <a:r>
              <a:rPr lang="de-DE" dirty="0"/>
              <a:t>ca. 200 a.C.</a:t>
            </a:r>
            <a:br>
              <a:rPr lang="de-DE" dirty="0"/>
            </a:br>
            <a:r>
              <a:rPr lang="de-DE" dirty="0"/>
              <a:t>„DRAMMA PADANA“</a:t>
            </a:r>
            <a:endParaRPr lang="en-GB" dirty="0"/>
          </a:p>
        </p:txBody>
      </p:sp>
      <p:sp>
        <p:nvSpPr>
          <p:cNvPr id="3" name="Content Placeholder 2"/>
          <p:cNvSpPr>
            <a:spLocks noGrp="1"/>
          </p:cNvSpPr>
          <p:nvPr>
            <p:ph idx="1"/>
          </p:nvPr>
        </p:nvSpPr>
        <p:spPr>
          <a:xfrm>
            <a:off x="1631505" y="1268760"/>
            <a:ext cx="5558774" cy="5190097"/>
          </a:xfrm>
        </p:spPr>
        <p:txBody>
          <a:bodyPr>
            <a:normAutofit lnSpcReduction="10000"/>
          </a:bodyPr>
          <a:lstStyle/>
          <a:p>
            <a:r>
              <a:rPr lang="de-DE" sz="2800" b="1" dirty="0"/>
              <a:t>II – I s. a.C.</a:t>
            </a:r>
          </a:p>
          <a:p>
            <a:pPr lvl="1"/>
            <a:r>
              <a:rPr lang="de-DE" sz="1800" dirty="0"/>
              <a:t>a contrario – a Gallia o Britannia,</a:t>
            </a:r>
            <a:br>
              <a:rPr lang="de-DE" sz="1800" dirty="0"/>
            </a:br>
            <a:r>
              <a:rPr lang="de-DE" sz="1800" dirty="0"/>
              <a:t>i decisioni culturale locali in Piemonte </a:t>
            </a:r>
            <a:br>
              <a:rPr lang="de-DE" sz="1800" dirty="0"/>
            </a:br>
            <a:r>
              <a:rPr lang="de-DE" sz="1800" dirty="0"/>
              <a:t>(e in Italia in generale)</a:t>
            </a:r>
            <a:br>
              <a:rPr lang="de-DE" sz="1800" dirty="0"/>
            </a:br>
            <a:r>
              <a:rPr lang="de-DE" sz="1800" dirty="0"/>
              <a:t>sono più o meno „non-romano“</a:t>
            </a:r>
          </a:p>
          <a:p>
            <a:pPr lvl="1"/>
            <a:endParaRPr lang="de-DE" sz="1800" dirty="0"/>
          </a:p>
          <a:p>
            <a:pPr lvl="1"/>
            <a:r>
              <a:rPr lang="de-DE" sz="1800" b="1" dirty="0"/>
              <a:t>apogeo dei culture „indigene“</a:t>
            </a:r>
          </a:p>
          <a:p>
            <a:pPr lvl="2"/>
            <a:r>
              <a:rPr lang="de-DE" sz="1600" dirty="0"/>
              <a:t>p.ex. il grande nombre di inscrizioni lepontiche, veneti, etruschi e oschi!</a:t>
            </a:r>
          </a:p>
          <a:p>
            <a:pPr lvl="2"/>
            <a:endParaRPr lang="de-DE" sz="1600" dirty="0"/>
          </a:p>
          <a:p>
            <a:pPr lvl="2"/>
            <a:r>
              <a:rPr lang="de-DE" sz="1600" dirty="0"/>
              <a:t>In generale, con l‘integrazione progressivo del‘Italia, </a:t>
            </a:r>
            <a:r>
              <a:rPr lang="de-DE" sz="1600" b="1" dirty="0"/>
              <a:t>la scrittura più importanta</a:t>
            </a:r>
            <a:r>
              <a:rPr lang="de-DE" sz="1600" dirty="0"/>
              <a:t> </a:t>
            </a:r>
            <a:br>
              <a:rPr lang="de-DE" sz="1600" dirty="0"/>
            </a:br>
            <a:r>
              <a:rPr lang="de-DE" sz="1600" dirty="0"/>
              <a:t>in Italia nella tarda Republicca,</a:t>
            </a:r>
          </a:p>
          <a:p>
            <a:pPr lvl="3"/>
            <a:r>
              <a:rPr lang="de-DE" sz="1600" b="1" dirty="0"/>
              <a:t>ma i genti continuono </a:t>
            </a:r>
            <a:r>
              <a:rPr lang="de-DE" sz="1600" dirty="0"/>
              <a:t>di </a:t>
            </a:r>
            <a:br>
              <a:rPr lang="de-DE" sz="1600" dirty="0"/>
            </a:br>
            <a:r>
              <a:rPr lang="de-DE" sz="1600" b="1" dirty="0"/>
              <a:t>utilizzare</a:t>
            </a:r>
            <a:r>
              <a:rPr lang="de-DE" sz="1600" dirty="0"/>
              <a:t> i alfabeti, media </a:t>
            </a:r>
            <a:br>
              <a:rPr lang="de-DE" sz="1600" dirty="0"/>
            </a:br>
            <a:r>
              <a:rPr lang="de-DE" sz="1600" dirty="0"/>
              <a:t>e convenzione </a:t>
            </a:r>
            <a:r>
              <a:rPr lang="de-DE" sz="1600" b="1" dirty="0"/>
              <a:t>essistente</a:t>
            </a:r>
            <a:r>
              <a:rPr lang="de-DE" sz="1600" dirty="0"/>
              <a:t>, </a:t>
            </a:r>
            <a:br>
              <a:rPr lang="de-DE" sz="1600" dirty="0"/>
            </a:br>
            <a:r>
              <a:rPr lang="de-DE" sz="1600" dirty="0"/>
              <a:t>e no il alfabeto o lingua latina!</a:t>
            </a:r>
            <a:endParaRPr lang="en-GB" sz="2800" dirty="0"/>
          </a:p>
        </p:txBody>
      </p:sp>
      <p:pic>
        <p:nvPicPr>
          <p:cNvPr id="7" name="Picture 2" descr="http://www.rmo.nl/beeld/tentoonstellingen/Asterix2.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5143" b="94714" l="4260" r="95740">
                        <a14:foregroundMark x1="36771" y1="10143" x2="36771" y2="10143"/>
                        <a14:foregroundMark x1="35874" y1="12000" x2="35874" y2="12000"/>
                        <a14:foregroundMark x1="35650" y1="14143" x2="35650" y2="14143"/>
                        <a14:foregroundMark x1="37444" y1="17571" x2="37444" y2="17571"/>
                        <a14:foregroundMark x1="38565" y1="22571" x2="38565" y2="22571"/>
                        <a14:foregroundMark x1="36323" y1="20000" x2="36323" y2="20000"/>
                        <a14:foregroundMark x1="35874" y1="24143" x2="35874" y2="24143"/>
                        <a14:foregroundMark x1="36771" y1="27857" x2="36771" y2="27857"/>
                        <a14:foregroundMark x1="40135" y1="24714" x2="40135" y2="24714"/>
                        <a14:foregroundMark x1="45516" y1="26714" x2="45516" y2="26714"/>
                        <a14:foregroundMark x1="54933" y1="20857" x2="54933" y2="20857"/>
                        <a14:foregroundMark x1="56726" y1="23143" x2="56726" y2="23143"/>
                        <a14:foregroundMark x1="55605" y1="24714" x2="55605" y2="24714"/>
                        <a14:foregroundMark x1="50673" y1="26143" x2="50673" y2="26143"/>
                        <a14:foregroundMark x1="50000" y1="23143" x2="50000" y2="23143"/>
                        <a14:foregroundMark x1="50000" y1="19857" x2="50000" y2="19857"/>
                        <a14:foregroundMark x1="50673" y1="16714" x2="50673" y2="16714"/>
                        <a14:foregroundMark x1="46413" y1="10714" x2="46413" y2="10714"/>
                        <a14:foregroundMark x1="47982" y1="28857" x2="47982" y2="28857"/>
                        <a14:foregroundMark x1="58072" y1="29143" x2="58072" y2="29143"/>
                        <a14:foregroundMark x1="45516" y1="33429" x2="45516" y2="33429"/>
                        <a14:foregroundMark x1="54933" y1="36571" x2="54933" y2="36571"/>
                        <a14:foregroundMark x1="60538" y1="26857" x2="60538" y2="26857"/>
                        <a14:foregroundMark x1="62556" y1="28714" x2="62556" y2="28714"/>
                      </a14:backgroundRemoval>
                    </a14:imgEffect>
                  </a14:imgLayer>
                </a14:imgProps>
              </a:ext>
              <a:ext uri="{28A0092B-C50C-407E-A947-70E740481C1C}">
                <a14:useLocalDpi xmlns:a14="http://schemas.microsoft.com/office/drawing/2010/main" val="0"/>
              </a:ext>
            </a:extLst>
          </a:blip>
          <a:srcRect/>
          <a:stretch>
            <a:fillRect/>
          </a:stretch>
        </p:blipFill>
        <p:spPr bwMode="auto">
          <a:xfrm>
            <a:off x="9300356" y="168311"/>
            <a:ext cx="2661007" cy="41764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14478" y="1447910"/>
            <a:ext cx="2880320" cy="646331"/>
          </a:xfrm>
          <a:prstGeom prst="rect">
            <a:avLst/>
          </a:prstGeom>
          <a:noFill/>
        </p:spPr>
        <p:txBody>
          <a:bodyPr wrap="square" rtlCol="0">
            <a:spAutoFit/>
          </a:bodyPr>
          <a:lstStyle/>
          <a:p>
            <a:r>
              <a:rPr lang="de-DE" b="1" dirty="0">
                <a:solidFill>
                  <a:srgbClr val="FFFF00"/>
                </a:solidFill>
              </a:rPr>
              <a:t>resistenza</a:t>
            </a:r>
            <a:r>
              <a:rPr lang="de-DE" dirty="0">
                <a:solidFill>
                  <a:srgbClr val="FFFF00"/>
                </a:solidFill>
              </a:rPr>
              <a:t> culturale </a:t>
            </a:r>
            <a:br>
              <a:rPr lang="de-DE" dirty="0">
                <a:solidFill>
                  <a:srgbClr val="FFFF00"/>
                </a:solidFill>
              </a:rPr>
            </a:br>
            <a:r>
              <a:rPr lang="de-DE" dirty="0">
                <a:solidFill>
                  <a:srgbClr val="FFFF00"/>
                </a:solidFill>
              </a:rPr>
              <a:t>alla  </a:t>
            </a:r>
            <a:r>
              <a:rPr lang="de-DE" b="1" dirty="0">
                <a:solidFill>
                  <a:srgbClr val="FFFF00"/>
                </a:solidFill>
              </a:rPr>
              <a:t>romanizzazione...?</a:t>
            </a:r>
            <a:endParaRPr lang="en-GB" b="1" dirty="0">
              <a:solidFill>
                <a:srgbClr val="FFFF00"/>
              </a:solidFill>
            </a:endParaRPr>
          </a:p>
        </p:txBody>
      </p:sp>
      <p:sp>
        <p:nvSpPr>
          <p:cNvPr id="9" name="Title 3"/>
          <p:cNvSpPr>
            <a:spLocks noGrp="1"/>
          </p:cNvSpPr>
          <p:nvPr>
            <p:ph type="title"/>
          </p:nvPr>
        </p:nvSpPr>
        <p:spPr>
          <a:xfrm>
            <a:off x="1905000" y="44625"/>
            <a:ext cx="7239000" cy="1362075"/>
          </a:xfrm>
        </p:spPr>
        <p:txBody>
          <a:bodyPr/>
          <a:lstStyle/>
          <a:p>
            <a:r>
              <a:rPr lang="de-DE" dirty="0"/>
              <a:t>„anti-romanizzazione“  ?</a:t>
            </a:r>
            <a:endParaRPr lang="en-GB" dirty="0"/>
          </a:p>
        </p:txBody>
      </p:sp>
    </p:spTree>
    <p:extLst>
      <p:ext uri="{BB962C8B-B14F-4D97-AF65-F5344CB8AC3E}">
        <p14:creationId xmlns:p14="http://schemas.microsoft.com/office/powerpoint/2010/main" val="62399044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2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42" presetClass="entr" presetSubtype="0" fill="hold" grpId="0" nodeType="afterEffect">
                                  <p:stCondLst>
                                    <p:cond delay="25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2250"/>
                            </p:stCondLst>
                            <p:childTnLst>
                              <p:par>
                                <p:cTn id="29" presetID="42" presetClass="entr" presetSubtype="0"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1000"/>
                                        <p:tgtEl>
                                          <p:spTgt spid="4"/>
                                        </p:tgtEl>
                                      </p:cBhvr>
                                    </p:animEffect>
                                    <p:anim calcmode="lin" valueType="num">
                                      <p:cBhvr>
                                        <p:cTn id="37" dur="1000" fill="hold"/>
                                        <p:tgtEl>
                                          <p:spTgt spid="4"/>
                                        </p:tgtEl>
                                        <p:attrNameLst>
                                          <p:attrName>ppt_x</p:attrName>
                                        </p:attrNameLst>
                                      </p:cBhvr>
                                      <p:tavLst>
                                        <p:tav tm="0">
                                          <p:val>
                                            <p:strVal val="#ppt_x"/>
                                          </p:val>
                                        </p:tav>
                                        <p:tav tm="100000">
                                          <p:val>
                                            <p:strVal val="#ppt_x"/>
                                          </p:val>
                                        </p:tav>
                                      </p:tavLst>
                                    </p:anim>
                                    <p:anim calcmode="lin" valueType="num">
                                      <p:cBhvr>
                                        <p:cTn id="3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000"/>
                            </p:stCondLst>
                            <p:childTnLst>
                              <p:par>
                                <p:cTn id="47" presetID="42" presetClass="entr" presetSubtype="0" fill="hold" grpId="0" nodeType="afterEffect">
                                  <p:stCondLst>
                                    <p:cond delay="25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9989" b="89898" l="51857" r="97915"/>
                    </a14:imgEffect>
                  </a14:imgLayer>
                </a14:imgProps>
              </a:ext>
              <a:ext uri="{28A0092B-C50C-407E-A947-70E740481C1C}">
                <a14:useLocalDpi xmlns:a14="http://schemas.microsoft.com/office/drawing/2010/main" val="0"/>
              </a:ext>
            </a:extLst>
          </a:blip>
          <a:srcRect l="51657" t="10998" b="6683"/>
          <a:stretch/>
        </p:blipFill>
        <p:spPr>
          <a:xfrm>
            <a:off x="1631504" y="2348880"/>
            <a:ext cx="4494446" cy="4392488"/>
          </a:xfrm>
          <a:prstGeom prst="rect">
            <a:avLst/>
          </a:prstGeom>
        </p:spPr>
      </p:pic>
      <p:pic>
        <p:nvPicPr>
          <p:cNvPr id="10" name="Picture 9"/>
          <p:cNvPicPr>
            <a:picLocks noChangeAspect="1"/>
          </p:cNvPicPr>
          <p:nvPr/>
        </p:nvPicPr>
        <p:blipFill>
          <a:blip r:embed="rId4" cstate="print">
            <a:extLst>
              <a:ext uri="{BEBA8EAE-BF5A-486C-A8C5-ECC9F3942E4B}">
                <a14:imgProps xmlns:a14="http://schemas.microsoft.com/office/drawing/2010/main">
                  <a14:imgLayer r:embed="rId5">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6168008" y="2132857"/>
            <a:ext cx="4392488" cy="4560591"/>
          </a:xfrm>
          <a:prstGeom prst="rect">
            <a:avLst/>
          </a:prstGeom>
        </p:spPr>
      </p:pic>
      <p:sp>
        <p:nvSpPr>
          <p:cNvPr id="13" name="TextBox 12"/>
          <p:cNvSpPr txBox="1"/>
          <p:nvPr/>
        </p:nvSpPr>
        <p:spPr>
          <a:xfrm>
            <a:off x="1559496" y="6237313"/>
            <a:ext cx="2664296" cy="646331"/>
          </a:xfrm>
          <a:prstGeom prst="rect">
            <a:avLst/>
          </a:prstGeom>
          <a:noFill/>
        </p:spPr>
        <p:txBody>
          <a:bodyPr wrap="square" rtlCol="0">
            <a:spAutoFit/>
          </a:bodyPr>
          <a:lstStyle/>
          <a:p>
            <a:r>
              <a:rPr lang="de-DE" b="1" dirty="0"/>
              <a:t>IV – III s. a.C.</a:t>
            </a:r>
            <a:br>
              <a:rPr lang="de-DE" b="1" dirty="0"/>
            </a:br>
            <a:r>
              <a:rPr lang="de-DE" b="1" dirty="0"/>
              <a:t>dramma di Marsiglia</a:t>
            </a:r>
            <a:endParaRPr lang="en-GB" b="1" dirty="0"/>
          </a:p>
        </p:txBody>
      </p:sp>
      <p:sp>
        <p:nvSpPr>
          <p:cNvPr id="14" name="TextBox 13"/>
          <p:cNvSpPr txBox="1"/>
          <p:nvPr/>
        </p:nvSpPr>
        <p:spPr>
          <a:xfrm>
            <a:off x="7968208" y="6237313"/>
            <a:ext cx="2664296" cy="646331"/>
          </a:xfrm>
          <a:prstGeom prst="rect">
            <a:avLst/>
          </a:prstGeom>
          <a:noFill/>
        </p:spPr>
        <p:txBody>
          <a:bodyPr wrap="square" rtlCol="0">
            <a:spAutoFit/>
          </a:bodyPr>
          <a:lstStyle/>
          <a:p>
            <a:pPr algn="r"/>
            <a:r>
              <a:rPr lang="de-DE" dirty="0"/>
              <a:t>ca. 200 a.C.</a:t>
            </a:r>
            <a:br>
              <a:rPr lang="de-DE" dirty="0"/>
            </a:br>
            <a:r>
              <a:rPr lang="de-DE" dirty="0"/>
              <a:t>„DRAMMA PADANA“</a:t>
            </a:r>
            <a:endParaRPr lang="en-GB" dirty="0"/>
          </a:p>
        </p:txBody>
      </p:sp>
      <p:sp>
        <p:nvSpPr>
          <p:cNvPr id="11" name="Title 3"/>
          <p:cNvSpPr>
            <a:spLocks noGrp="1"/>
          </p:cNvSpPr>
          <p:nvPr>
            <p:ph type="title"/>
          </p:nvPr>
        </p:nvSpPr>
        <p:spPr>
          <a:xfrm>
            <a:off x="1905000" y="44625"/>
            <a:ext cx="7239000" cy="1362075"/>
          </a:xfrm>
        </p:spPr>
        <p:txBody>
          <a:bodyPr/>
          <a:lstStyle/>
          <a:p>
            <a:r>
              <a:rPr lang="de-DE" dirty="0"/>
              <a:t>„anti-romanizzazione“  ?</a:t>
            </a:r>
            <a:endParaRPr lang="en-GB" dirty="0"/>
          </a:p>
        </p:txBody>
      </p:sp>
      <p:sp>
        <p:nvSpPr>
          <p:cNvPr id="5" name="Content Placeholder 2"/>
          <p:cNvSpPr>
            <a:spLocks noGrp="1"/>
          </p:cNvSpPr>
          <p:nvPr>
            <p:ph idx="1"/>
          </p:nvPr>
        </p:nvSpPr>
        <p:spPr>
          <a:xfrm>
            <a:off x="1631505" y="1268760"/>
            <a:ext cx="5558774" cy="1231372"/>
          </a:xfrm>
        </p:spPr>
        <p:txBody>
          <a:bodyPr>
            <a:normAutofit fontScale="92500" lnSpcReduction="20000"/>
          </a:bodyPr>
          <a:lstStyle/>
          <a:p>
            <a:r>
              <a:rPr lang="de-DE" sz="2800" b="1" dirty="0"/>
              <a:t>II – I s. a.C.</a:t>
            </a:r>
            <a:endParaRPr lang="de-DE" sz="2800" dirty="0"/>
          </a:p>
          <a:p>
            <a:pPr lvl="1"/>
            <a:r>
              <a:rPr lang="de-DE" sz="1800" i="1" dirty="0"/>
              <a:t>dopo la conquista romana,</a:t>
            </a:r>
            <a:br>
              <a:rPr lang="de-DE" sz="1800" i="1" dirty="0"/>
            </a:br>
            <a:r>
              <a:rPr lang="de-DE" sz="1800" i="1" dirty="0"/>
              <a:t>le decisioni culturale di caractero </a:t>
            </a:r>
            <a:br>
              <a:rPr lang="de-DE" sz="1800" i="1" dirty="0"/>
            </a:br>
            <a:r>
              <a:rPr lang="de-DE" sz="1800" i="1" dirty="0"/>
              <a:t>„non-romano“</a:t>
            </a:r>
            <a:endParaRPr lang="de-DE" sz="1800" dirty="0"/>
          </a:p>
        </p:txBody>
      </p:sp>
    </p:spTree>
    <p:extLst>
      <p:ext uri="{BB962C8B-B14F-4D97-AF65-F5344CB8AC3E}">
        <p14:creationId xmlns:p14="http://schemas.microsoft.com/office/powerpoint/2010/main" val="17825544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000"/>
                                        <p:tgtEl>
                                          <p:spTgt spid="13"/>
                                        </p:tgtEl>
                                      </p:cBhvr>
                                    </p:animEffect>
                                    <p:anim calcmode="lin" valueType="num">
                                      <p:cBhvr>
                                        <p:cTn id="14" dur="1000" fill="hold"/>
                                        <p:tgtEl>
                                          <p:spTgt spid="13"/>
                                        </p:tgtEl>
                                        <p:attrNameLst>
                                          <p:attrName>ppt_x</p:attrName>
                                        </p:attrNameLst>
                                      </p:cBhvr>
                                      <p:tavLst>
                                        <p:tav tm="0">
                                          <p:val>
                                            <p:strVal val="#ppt_x"/>
                                          </p:val>
                                        </p:tav>
                                        <p:tav tm="100000">
                                          <p:val>
                                            <p:strVal val="#ppt_x"/>
                                          </p:val>
                                        </p:tav>
                                      </p:tavLst>
                                    </p:anim>
                                    <p:anim calcmode="lin" valueType="num">
                                      <p:cBhvr>
                                        <p:cTn id="1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1631505" y="1268760"/>
            <a:ext cx="5558774" cy="4572000"/>
          </a:xfrm>
        </p:spPr>
        <p:txBody>
          <a:bodyPr/>
          <a:lstStyle/>
          <a:p>
            <a:r>
              <a:rPr lang="de-DE" sz="2800" b="1" dirty="0"/>
              <a:t>II – I s. a.C.</a:t>
            </a:r>
            <a:endParaRPr lang="de-DE" sz="2800" dirty="0"/>
          </a:p>
          <a:p>
            <a:pPr lvl="1"/>
            <a:r>
              <a:rPr lang="de-DE" sz="1800" i="1" dirty="0"/>
              <a:t>dopo la conquista romana,</a:t>
            </a:r>
            <a:br>
              <a:rPr lang="de-DE" sz="1800" i="1" dirty="0"/>
            </a:br>
            <a:r>
              <a:rPr lang="de-DE" sz="1800" i="1" dirty="0"/>
              <a:t>le decisioni culturale di caractero </a:t>
            </a:r>
            <a:br>
              <a:rPr lang="de-DE" sz="1800" i="1" dirty="0"/>
            </a:br>
            <a:r>
              <a:rPr lang="de-DE" sz="1800" i="1" dirty="0"/>
              <a:t>„non-romano“</a:t>
            </a:r>
            <a:endParaRPr lang="de-DE" sz="1800" dirty="0"/>
          </a:p>
        </p:txBody>
      </p:sp>
      <p:pic>
        <p:nvPicPr>
          <p:cNvPr id="7" name="Picture 6"/>
          <p:cNvPicPr>
            <a:picLocks noChangeAspect="1"/>
          </p:cNvPicPr>
          <p:nvPr/>
        </p:nvPicPr>
        <p:blipFill>
          <a:blip r:embed="rId2" cstate="print">
            <a:extLst>
              <a:ext uri="{BEBA8EAE-BF5A-486C-A8C5-ECC9F3942E4B}">
                <a14:imgProps xmlns:a14="http://schemas.microsoft.com/office/drawing/2010/main">
                  <a14:imgLayer r:embed="rId3">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6168008" y="2132857"/>
            <a:ext cx="4392488" cy="4560591"/>
          </a:xfrm>
          <a:prstGeom prst="rect">
            <a:avLst/>
          </a:prstGeom>
        </p:spPr>
      </p:pic>
      <p:pic>
        <p:nvPicPr>
          <p:cNvPr id="10" name="Picture 9"/>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6162" b="99230" l="49142" r="99301">
                        <a14:foregroundMark x1="75906" y1="11682" x2="75906" y2="11682"/>
                        <a14:foregroundMark x1="90655" y1="20796" x2="90655" y2="20796"/>
                        <a14:foregroundMark x1="92498" y1="22978" x2="92498" y2="22978"/>
                        <a14:foregroundMark x1="91227" y1="21566" x2="91227" y2="21566"/>
                        <a14:foregroundMark x1="89256" y1="17458" x2="89256" y2="17458"/>
                        <a14:foregroundMark x1="86713" y1="16431" x2="86713" y2="16431"/>
                        <a14:foregroundMark x1="57597" y1="19384" x2="57597" y2="19384"/>
                        <a14:foregroundMark x1="59758" y1="16431" x2="59758" y2="16431"/>
                        <a14:foregroundMark x1="58487" y1="18228" x2="58487" y2="18228"/>
                        <a14:foregroundMark x1="55435" y1="24005" x2="55435" y2="24005"/>
                        <a14:foregroundMark x1="56707" y1="21823" x2="56707" y2="21823"/>
                      </a14:backgroundRemoval>
                    </a14:imgEffect>
                    <a14:imgEffect>
                      <a14:colorTemperature colorTemp="8800"/>
                    </a14:imgEffect>
                  </a14:imgLayer>
                </a14:imgProps>
              </a:ext>
              <a:ext uri="{28A0092B-C50C-407E-A947-70E740481C1C}">
                <a14:useLocalDpi xmlns:a14="http://schemas.microsoft.com/office/drawing/2010/main" val="0"/>
              </a:ext>
            </a:extLst>
          </a:blip>
          <a:srcRect l="47885"/>
          <a:stretch/>
        </p:blipFill>
        <p:spPr>
          <a:xfrm rot="4071643">
            <a:off x="1733699" y="2206857"/>
            <a:ext cx="4281381" cy="4647860"/>
          </a:xfrm>
          <a:prstGeom prst="rect">
            <a:avLst/>
          </a:prstGeom>
        </p:spPr>
      </p:pic>
      <p:sp>
        <p:nvSpPr>
          <p:cNvPr id="11" name="TextBox 10"/>
          <p:cNvSpPr txBox="1"/>
          <p:nvPr/>
        </p:nvSpPr>
        <p:spPr>
          <a:xfrm>
            <a:off x="7968208" y="6237313"/>
            <a:ext cx="2664296" cy="646331"/>
          </a:xfrm>
          <a:prstGeom prst="rect">
            <a:avLst/>
          </a:prstGeom>
          <a:noFill/>
        </p:spPr>
        <p:txBody>
          <a:bodyPr wrap="square" rtlCol="0">
            <a:spAutoFit/>
          </a:bodyPr>
          <a:lstStyle/>
          <a:p>
            <a:pPr algn="r"/>
            <a:r>
              <a:rPr lang="de-DE" dirty="0"/>
              <a:t>ca. 200 a.C.</a:t>
            </a:r>
            <a:br>
              <a:rPr lang="de-DE" dirty="0"/>
            </a:br>
            <a:r>
              <a:rPr lang="de-DE" dirty="0"/>
              <a:t>„DRAMMA PADANA“</a:t>
            </a:r>
            <a:endParaRPr lang="en-GB" dirty="0"/>
          </a:p>
        </p:txBody>
      </p:sp>
      <p:sp>
        <p:nvSpPr>
          <p:cNvPr id="12" name="TextBox 11"/>
          <p:cNvSpPr txBox="1"/>
          <p:nvPr/>
        </p:nvSpPr>
        <p:spPr>
          <a:xfrm>
            <a:off x="1524000" y="6211670"/>
            <a:ext cx="5309716" cy="646331"/>
          </a:xfrm>
          <a:prstGeom prst="rect">
            <a:avLst/>
          </a:prstGeom>
          <a:noFill/>
        </p:spPr>
        <p:txBody>
          <a:bodyPr wrap="square" rtlCol="0">
            <a:spAutoFit/>
          </a:bodyPr>
          <a:lstStyle/>
          <a:p>
            <a:r>
              <a:rPr lang="de-DE" dirty="0"/>
              <a:t>ca. 100 a.C.</a:t>
            </a:r>
            <a:br>
              <a:rPr lang="de-DE" dirty="0"/>
            </a:br>
            <a:r>
              <a:rPr lang="de-DE" dirty="0">
                <a:solidFill>
                  <a:srgbClr val="FFFF00"/>
                </a:solidFill>
              </a:rPr>
              <a:t>i leggendi –texti in </a:t>
            </a:r>
            <a:r>
              <a:rPr lang="de-DE" b="1" dirty="0">
                <a:solidFill>
                  <a:srgbClr val="FFFF00"/>
                </a:solidFill>
              </a:rPr>
              <a:t>celtico</a:t>
            </a:r>
            <a:r>
              <a:rPr lang="de-DE" dirty="0">
                <a:solidFill>
                  <a:srgbClr val="FFFF00"/>
                </a:solidFill>
              </a:rPr>
              <a:t> (alfabeto Lugano)</a:t>
            </a:r>
            <a:endParaRPr lang="en-GB" dirty="0">
              <a:solidFill>
                <a:srgbClr val="FFFF00"/>
              </a:solidFill>
            </a:endParaRPr>
          </a:p>
        </p:txBody>
      </p:sp>
      <p:sp>
        <p:nvSpPr>
          <p:cNvPr id="8" name="Rounded Rectangle 7"/>
          <p:cNvSpPr/>
          <p:nvPr/>
        </p:nvSpPr>
        <p:spPr>
          <a:xfrm rot="20738099">
            <a:off x="1787424" y="2977301"/>
            <a:ext cx="3580331" cy="1097499"/>
          </a:xfrm>
          <a:prstGeom prst="roundRect">
            <a:avLst/>
          </a:prstGeom>
          <a:solidFill>
            <a:schemeClr val="accent5">
              <a:lumMod val="75000"/>
              <a:alpha val="15000"/>
            </a:schemeClr>
          </a:solidFill>
          <a:ln>
            <a:solidFill>
              <a:schemeClr val="tx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3"/>
          <p:cNvSpPr>
            <a:spLocks noGrp="1"/>
          </p:cNvSpPr>
          <p:nvPr>
            <p:ph type="title"/>
          </p:nvPr>
        </p:nvSpPr>
        <p:spPr>
          <a:xfrm>
            <a:off x="1905000" y="44625"/>
            <a:ext cx="7239000" cy="1362075"/>
          </a:xfrm>
        </p:spPr>
        <p:txBody>
          <a:bodyPr/>
          <a:lstStyle/>
          <a:p>
            <a:r>
              <a:rPr lang="de-DE" dirty="0"/>
              <a:t>„anti-romanizzazione“  ?</a:t>
            </a:r>
            <a:endParaRPr lang="en-GB" dirty="0"/>
          </a:p>
        </p:txBody>
      </p:sp>
    </p:spTree>
    <p:extLst>
      <p:ext uri="{BB962C8B-B14F-4D97-AF65-F5344CB8AC3E}">
        <p14:creationId xmlns:p14="http://schemas.microsoft.com/office/powerpoint/2010/main" val="17662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par>
                          <p:cTn id="15" fill="hold">
                            <p:stCondLst>
                              <p:cond delay="1250"/>
                            </p:stCondLst>
                            <p:childTnLst>
                              <p:par>
                                <p:cTn id="16" presetID="16" presetClass="entr" presetSubtype="37" fill="hold" grpId="0" nodeType="afterEffect">
                                  <p:stCondLst>
                                    <p:cond delay="500"/>
                                  </p:stCondLst>
                                  <p:childTnLst>
                                    <p:set>
                                      <p:cBhvr>
                                        <p:cTn id="17" dur="1" fill="hold">
                                          <p:stCondLst>
                                            <p:cond delay="0"/>
                                          </p:stCondLst>
                                        </p:cTn>
                                        <p:tgtEl>
                                          <p:spTgt spid="8"/>
                                        </p:tgtEl>
                                        <p:attrNameLst>
                                          <p:attrName>style.visibility</p:attrName>
                                        </p:attrNameLst>
                                      </p:cBhvr>
                                      <p:to>
                                        <p:strVal val="visible"/>
                                      </p:to>
                                    </p:set>
                                    <p:animEffect transition="in" filter="barn(outVertic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1631505" y="1268760"/>
            <a:ext cx="5558774" cy="4572000"/>
          </a:xfrm>
        </p:spPr>
        <p:txBody>
          <a:bodyPr/>
          <a:lstStyle/>
          <a:p>
            <a:r>
              <a:rPr lang="de-DE" sz="2800" b="1" dirty="0"/>
              <a:t>II – I s. a.C.</a:t>
            </a:r>
            <a:endParaRPr lang="de-DE" sz="2800" dirty="0"/>
          </a:p>
          <a:p>
            <a:pPr lvl="1"/>
            <a:r>
              <a:rPr lang="de-DE" sz="1800" i="1" dirty="0"/>
              <a:t>dopo la conquista romana,</a:t>
            </a:r>
            <a:br>
              <a:rPr lang="de-DE" sz="1800" i="1" dirty="0"/>
            </a:br>
            <a:r>
              <a:rPr lang="de-DE" sz="1800" i="1" dirty="0"/>
              <a:t>le decisioni culturale di caractero </a:t>
            </a:r>
            <a:br>
              <a:rPr lang="de-DE" sz="1800" i="1" dirty="0"/>
            </a:br>
            <a:r>
              <a:rPr lang="de-DE" sz="1800" i="1" dirty="0"/>
              <a:t>„non-romano“</a:t>
            </a:r>
            <a:endParaRPr lang="de-DE" sz="1800" dirty="0"/>
          </a:p>
        </p:txBody>
      </p:sp>
      <p:pic>
        <p:nvPicPr>
          <p:cNvPr id="8" name="Picture 7"/>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6162" b="99230" l="49142" r="99301">
                        <a14:foregroundMark x1="75906" y1="11682" x2="75906" y2="11682"/>
                        <a14:foregroundMark x1="90655" y1="20796" x2="90655" y2="20796"/>
                        <a14:foregroundMark x1="92498" y1="22978" x2="92498" y2="22978"/>
                        <a14:foregroundMark x1="91227" y1="21566" x2="91227" y2="21566"/>
                        <a14:foregroundMark x1="89256" y1="17458" x2="89256" y2="17458"/>
                        <a14:foregroundMark x1="86713" y1="16431" x2="86713" y2="16431"/>
                        <a14:foregroundMark x1="57597" y1="19384" x2="57597" y2="19384"/>
                        <a14:foregroundMark x1="59758" y1="16431" x2="59758" y2="16431"/>
                        <a14:foregroundMark x1="58487" y1="18228" x2="58487" y2="18228"/>
                        <a14:foregroundMark x1="55435" y1="24005" x2="55435" y2="24005"/>
                        <a14:foregroundMark x1="56707" y1="21823" x2="56707" y2="21823"/>
                      </a14:backgroundRemoval>
                    </a14:imgEffect>
                    <a14:imgEffect>
                      <a14:colorTemperature colorTemp="8800"/>
                    </a14:imgEffect>
                  </a14:imgLayer>
                </a14:imgProps>
              </a:ext>
              <a:ext uri="{28A0092B-C50C-407E-A947-70E740481C1C}">
                <a14:useLocalDpi xmlns:a14="http://schemas.microsoft.com/office/drawing/2010/main" val="0"/>
              </a:ext>
            </a:extLst>
          </a:blip>
          <a:srcRect l="47885"/>
          <a:stretch/>
        </p:blipFill>
        <p:spPr>
          <a:xfrm rot="4071643">
            <a:off x="1733699" y="2206857"/>
            <a:ext cx="4281381" cy="4647860"/>
          </a:xfrm>
          <a:prstGeom prst="rect">
            <a:avLst/>
          </a:prstGeom>
        </p:spPr>
      </p:pic>
      <p:pic>
        <p:nvPicPr>
          <p:cNvPr id="9" name="Picture 8"/>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5700464" y="1988841"/>
            <a:ext cx="4644008" cy="5018165"/>
          </a:xfrm>
          <a:prstGeom prst="rect">
            <a:avLst/>
          </a:prstGeom>
          <a:noFill/>
          <a:ln>
            <a:noFill/>
          </a:ln>
        </p:spPr>
      </p:pic>
      <p:sp>
        <p:nvSpPr>
          <p:cNvPr id="11" name="TextBox 10"/>
          <p:cNvSpPr txBox="1"/>
          <p:nvPr/>
        </p:nvSpPr>
        <p:spPr>
          <a:xfrm>
            <a:off x="7994545" y="6211670"/>
            <a:ext cx="2664296" cy="646331"/>
          </a:xfrm>
          <a:prstGeom prst="rect">
            <a:avLst/>
          </a:prstGeom>
          <a:noFill/>
        </p:spPr>
        <p:txBody>
          <a:bodyPr wrap="square" rtlCol="0">
            <a:spAutoFit/>
          </a:bodyPr>
          <a:lstStyle/>
          <a:p>
            <a:pPr algn="r"/>
            <a:r>
              <a:rPr lang="de-DE" dirty="0"/>
              <a:t>circa 100-90 a.C. RIKOS/RIKOI</a:t>
            </a:r>
            <a:endParaRPr lang="en-GB" dirty="0"/>
          </a:p>
        </p:txBody>
      </p:sp>
      <p:sp>
        <p:nvSpPr>
          <p:cNvPr id="3" name="Right Arrow 2"/>
          <p:cNvSpPr/>
          <p:nvPr/>
        </p:nvSpPr>
        <p:spPr>
          <a:xfrm>
            <a:off x="7104112" y="2645150"/>
            <a:ext cx="2088232" cy="576064"/>
          </a:xfrm>
          <a:prstGeom prst="rightArrow">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eft Arrow 6"/>
          <p:cNvSpPr/>
          <p:nvPr/>
        </p:nvSpPr>
        <p:spPr>
          <a:xfrm rot="21185030">
            <a:off x="2219946" y="2616923"/>
            <a:ext cx="2155009" cy="576064"/>
          </a:xfrm>
          <a:prstGeom prst="leftArrow">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itle 3"/>
          <p:cNvSpPr>
            <a:spLocks noGrp="1"/>
          </p:cNvSpPr>
          <p:nvPr>
            <p:ph type="title"/>
          </p:nvPr>
        </p:nvSpPr>
        <p:spPr>
          <a:xfrm>
            <a:off x="1905000" y="44625"/>
            <a:ext cx="7239000" cy="1362075"/>
          </a:xfrm>
        </p:spPr>
        <p:txBody>
          <a:bodyPr/>
          <a:lstStyle/>
          <a:p>
            <a:r>
              <a:rPr lang="de-DE" dirty="0"/>
              <a:t>„anti-romanizzazione“  ?</a:t>
            </a:r>
            <a:endParaRPr lang="en-GB" dirty="0"/>
          </a:p>
        </p:txBody>
      </p:sp>
      <p:sp>
        <p:nvSpPr>
          <p:cNvPr id="13" name="TextBox 12"/>
          <p:cNvSpPr txBox="1"/>
          <p:nvPr/>
        </p:nvSpPr>
        <p:spPr>
          <a:xfrm>
            <a:off x="1524000" y="6211670"/>
            <a:ext cx="5309716" cy="646331"/>
          </a:xfrm>
          <a:prstGeom prst="rect">
            <a:avLst/>
          </a:prstGeom>
          <a:noFill/>
        </p:spPr>
        <p:txBody>
          <a:bodyPr wrap="square" rtlCol="0">
            <a:spAutoFit/>
          </a:bodyPr>
          <a:lstStyle/>
          <a:p>
            <a:r>
              <a:rPr lang="de-DE" dirty="0"/>
              <a:t>ca. 100 a.C.</a:t>
            </a:r>
            <a:br>
              <a:rPr lang="de-DE" dirty="0"/>
            </a:br>
            <a:r>
              <a:rPr lang="de-DE" dirty="0">
                <a:solidFill>
                  <a:srgbClr val="FFFF00"/>
                </a:solidFill>
              </a:rPr>
              <a:t>i leggendi –texti in </a:t>
            </a:r>
            <a:r>
              <a:rPr lang="de-DE" b="1" dirty="0">
                <a:solidFill>
                  <a:srgbClr val="FFFF00"/>
                </a:solidFill>
              </a:rPr>
              <a:t>celtico</a:t>
            </a:r>
            <a:r>
              <a:rPr lang="de-DE" dirty="0">
                <a:solidFill>
                  <a:srgbClr val="FFFF00"/>
                </a:solidFill>
              </a:rPr>
              <a:t> (alfabeto Lugano)</a:t>
            </a:r>
            <a:endParaRPr lang="en-GB" dirty="0">
              <a:solidFill>
                <a:srgbClr val="FFFF00"/>
              </a:solidFill>
            </a:endParaRPr>
          </a:p>
        </p:txBody>
      </p:sp>
    </p:spTree>
    <p:extLst>
      <p:ext uri="{BB962C8B-B14F-4D97-AF65-F5344CB8AC3E}">
        <p14:creationId xmlns:p14="http://schemas.microsoft.com/office/powerpoint/2010/main" val="21951859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2"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right)">
                                      <p:cBhvr>
                                        <p:cTn id="19" dur="1000"/>
                                        <p:tgtEl>
                                          <p:spTgt spid="7"/>
                                        </p:tgtEl>
                                      </p:cBhvr>
                                    </p:animEffect>
                                  </p:childTnLst>
                                </p:cTn>
                              </p:par>
                            </p:childTnLst>
                          </p:cTn>
                        </p:par>
                        <p:par>
                          <p:cTn id="20" fill="hold">
                            <p:stCondLst>
                              <p:cond delay="1000"/>
                            </p:stCondLst>
                            <p:childTnLst>
                              <p:par>
                                <p:cTn id="21" presetID="22" presetClass="entr" presetSubtype="8" fill="hold" grpId="0" nodeType="afterEffect">
                                  <p:stCondLst>
                                    <p:cond delay="500"/>
                                  </p:stCondLst>
                                  <p:childTnLst>
                                    <p:set>
                                      <p:cBhvr>
                                        <p:cTn id="22" dur="1" fill="hold">
                                          <p:stCondLst>
                                            <p:cond delay="0"/>
                                          </p:stCondLst>
                                        </p:cTn>
                                        <p:tgtEl>
                                          <p:spTgt spid="3"/>
                                        </p:tgtEl>
                                        <p:attrNameLst>
                                          <p:attrName>style.visibility</p:attrName>
                                        </p:attrNameLst>
                                      </p:cBhvr>
                                      <p:to>
                                        <p:strVal val="visible"/>
                                      </p:to>
                                    </p:set>
                                    <p:animEffect transition="in" filter="wipe(left)">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3"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1631505" y="1268760"/>
            <a:ext cx="5558774" cy="4572000"/>
          </a:xfrm>
        </p:spPr>
        <p:txBody>
          <a:bodyPr/>
          <a:lstStyle/>
          <a:p>
            <a:r>
              <a:rPr lang="de-DE" sz="2800" b="1" dirty="0"/>
              <a:t>II – I s. a.C.</a:t>
            </a:r>
            <a:endParaRPr lang="de-DE" sz="2800" dirty="0"/>
          </a:p>
          <a:p>
            <a:pPr lvl="1"/>
            <a:r>
              <a:rPr lang="de-DE" sz="1800" i="1" dirty="0"/>
              <a:t>dopo la conquista romana,</a:t>
            </a:r>
            <a:br>
              <a:rPr lang="de-DE" sz="1800" i="1" dirty="0"/>
            </a:br>
            <a:r>
              <a:rPr lang="de-DE" sz="1800" i="1" dirty="0"/>
              <a:t>le decisioni culturale di caractero </a:t>
            </a:r>
            <a:br>
              <a:rPr lang="de-DE" sz="1800" i="1" dirty="0"/>
            </a:br>
            <a:r>
              <a:rPr lang="de-DE" sz="1800" i="1" dirty="0"/>
              <a:t>„non-romano“</a:t>
            </a:r>
            <a:endParaRPr lang="de-DE" sz="1800" dirty="0"/>
          </a:p>
        </p:txBody>
      </p:sp>
      <p:pic>
        <p:nvPicPr>
          <p:cNvPr id="6" name="Picture 5"/>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6162" b="99230" l="49142" r="99301">
                        <a14:foregroundMark x1="75906" y1="11682" x2="75906" y2="11682"/>
                        <a14:foregroundMark x1="90655" y1="20796" x2="90655" y2="20796"/>
                        <a14:foregroundMark x1="92498" y1="22978" x2="92498" y2="22978"/>
                        <a14:foregroundMark x1="91227" y1="21566" x2="91227" y2="21566"/>
                        <a14:foregroundMark x1="89256" y1="17458" x2="89256" y2="17458"/>
                        <a14:foregroundMark x1="86713" y1="16431" x2="86713" y2="16431"/>
                        <a14:foregroundMark x1="57597" y1="19384" x2="57597" y2="19384"/>
                        <a14:foregroundMark x1="59758" y1="16431" x2="59758" y2="16431"/>
                        <a14:foregroundMark x1="58487" y1="18228" x2="58487" y2="18228"/>
                        <a14:foregroundMark x1="55435" y1="24005" x2="55435" y2="24005"/>
                        <a14:foregroundMark x1="56707" y1="21823" x2="56707" y2="21823"/>
                      </a14:backgroundRemoval>
                    </a14:imgEffect>
                    <a14:imgEffect>
                      <a14:colorTemperature colorTemp="8800"/>
                    </a14:imgEffect>
                  </a14:imgLayer>
                </a14:imgProps>
              </a:ext>
              <a:ext uri="{28A0092B-C50C-407E-A947-70E740481C1C}">
                <a14:useLocalDpi xmlns:a14="http://schemas.microsoft.com/office/drawing/2010/main" val="0"/>
              </a:ext>
            </a:extLst>
          </a:blip>
          <a:srcRect l="47885"/>
          <a:stretch/>
        </p:blipFill>
        <p:spPr>
          <a:xfrm rot="4071643">
            <a:off x="1733699" y="2206857"/>
            <a:ext cx="4281381" cy="4647860"/>
          </a:xfrm>
          <a:prstGeom prst="rect">
            <a:avLst/>
          </a:prstGeom>
        </p:spPr>
      </p:pic>
      <p:pic>
        <p:nvPicPr>
          <p:cNvPr id="10" name="Picture 9"/>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0" b="98462" l="47949" r="100000"/>
                    </a14:imgEffect>
                  </a14:imgLayer>
                </a14:imgProps>
              </a:ext>
              <a:ext uri="{28A0092B-C50C-407E-A947-70E740481C1C}">
                <a14:useLocalDpi xmlns:a14="http://schemas.microsoft.com/office/drawing/2010/main" val="0"/>
              </a:ext>
            </a:extLst>
          </a:blip>
          <a:srcRect l="48378"/>
          <a:stretch/>
        </p:blipFill>
        <p:spPr>
          <a:xfrm>
            <a:off x="7320136" y="1196752"/>
            <a:ext cx="3123698" cy="3024256"/>
          </a:xfrm>
          <a:prstGeom prst="rect">
            <a:avLst/>
          </a:prstGeom>
        </p:spPr>
      </p:pic>
      <p:sp>
        <p:nvSpPr>
          <p:cNvPr id="11" name="TextBox 10"/>
          <p:cNvSpPr txBox="1"/>
          <p:nvPr/>
        </p:nvSpPr>
        <p:spPr>
          <a:xfrm rot="5400000">
            <a:off x="8473426" y="1646313"/>
            <a:ext cx="3877399" cy="584775"/>
          </a:xfrm>
          <a:prstGeom prst="rect">
            <a:avLst/>
          </a:prstGeom>
          <a:noFill/>
        </p:spPr>
        <p:txBody>
          <a:bodyPr wrap="square" rtlCol="0">
            <a:spAutoFit/>
          </a:bodyPr>
          <a:lstStyle/>
          <a:p>
            <a:r>
              <a:rPr lang="en-GB" sz="1600" dirty="0" err="1">
                <a:solidFill>
                  <a:schemeClr val="tx1">
                    <a:lumMod val="50000"/>
                  </a:schemeClr>
                </a:solidFill>
              </a:rPr>
              <a:t>Aulerci</a:t>
            </a:r>
            <a:r>
              <a:rPr lang="en-GB" sz="1600" dirty="0">
                <a:solidFill>
                  <a:schemeClr val="tx1">
                    <a:lumMod val="50000"/>
                  </a:schemeClr>
                </a:solidFill>
              </a:rPr>
              <a:t> </a:t>
            </a:r>
            <a:r>
              <a:rPr lang="en-GB" sz="1600" dirty="0" err="1">
                <a:solidFill>
                  <a:schemeClr val="tx1">
                    <a:lumMod val="50000"/>
                  </a:schemeClr>
                </a:solidFill>
              </a:rPr>
              <a:t>Eburovices</a:t>
            </a:r>
            <a:r>
              <a:rPr lang="en-GB" sz="1600" dirty="0">
                <a:solidFill>
                  <a:schemeClr val="tx1">
                    <a:lumMod val="50000"/>
                  </a:schemeClr>
                </a:solidFill>
              </a:rPr>
              <a:t>  </a:t>
            </a:r>
            <a:r>
              <a:rPr lang="en-GB" sz="1600" dirty="0" err="1">
                <a:solidFill>
                  <a:schemeClr val="tx1">
                    <a:lumMod val="50000"/>
                  </a:schemeClr>
                </a:solidFill>
              </a:rPr>
              <a:t>Hemistater</a:t>
            </a:r>
            <a:endParaRPr lang="en-GB" sz="1600" dirty="0">
              <a:solidFill>
                <a:schemeClr val="tx1">
                  <a:lumMod val="50000"/>
                </a:schemeClr>
              </a:solidFill>
            </a:endParaRPr>
          </a:p>
          <a:p>
            <a:r>
              <a:rPr lang="en-GB" sz="1600" dirty="0">
                <a:solidFill>
                  <a:schemeClr val="tx1">
                    <a:lumMod val="50000"/>
                  </a:schemeClr>
                </a:solidFill>
              </a:rPr>
              <a:t>ca. 220-180 </a:t>
            </a:r>
            <a:r>
              <a:rPr lang="en-GB" sz="1600" dirty="0" err="1">
                <a:solidFill>
                  <a:schemeClr val="tx1">
                    <a:lumMod val="50000"/>
                  </a:schemeClr>
                </a:solidFill>
              </a:rPr>
              <a:t>a.C</a:t>
            </a:r>
            <a:r>
              <a:rPr lang="en-GB" sz="1600" dirty="0">
                <a:solidFill>
                  <a:schemeClr val="tx1">
                    <a:lumMod val="50000"/>
                  </a:schemeClr>
                </a:solidFill>
              </a:rPr>
              <a:t>.</a:t>
            </a:r>
          </a:p>
        </p:txBody>
      </p:sp>
      <p:pic>
        <p:nvPicPr>
          <p:cNvPr id="12" name="Picture 11"/>
          <p:cNvPicPr>
            <a:picLocks noChangeAspect="1"/>
          </p:cNvPicPr>
          <p:nvPr/>
        </p:nvPicPr>
        <p:blipFill rotWithShape="1">
          <a:blip r:embed="rId6" cstate="print">
            <a:extLst>
              <a:ext uri="{BEBA8EAE-BF5A-486C-A8C5-ECC9F3942E4B}">
                <a14:imgProps xmlns:a14="http://schemas.microsoft.com/office/drawing/2010/main">
                  <a14:imgLayer r:embed="rId7">
                    <a14:imgEffect>
                      <a14:backgroundRemoval t="4319" b="95183" l="51411" r="100000"/>
                    </a14:imgEffect>
                  </a14:imgLayer>
                </a14:imgProps>
              </a:ext>
              <a:ext uri="{28A0092B-C50C-407E-A947-70E740481C1C}">
                <a14:useLocalDpi xmlns:a14="http://schemas.microsoft.com/office/drawing/2010/main" val="0"/>
              </a:ext>
            </a:extLst>
          </a:blip>
          <a:srcRect l="50000" b="5417"/>
          <a:stretch/>
        </p:blipFill>
        <p:spPr>
          <a:xfrm>
            <a:off x="6166357" y="3501009"/>
            <a:ext cx="3198943" cy="3211225"/>
          </a:xfrm>
          <a:prstGeom prst="rect">
            <a:avLst/>
          </a:prstGeom>
        </p:spPr>
      </p:pic>
      <p:sp>
        <p:nvSpPr>
          <p:cNvPr id="13" name="TextBox 12"/>
          <p:cNvSpPr txBox="1"/>
          <p:nvPr/>
        </p:nvSpPr>
        <p:spPr>
          <a:xfrm>
            <a:off x="6240017" y="6300610"/>
            <a:ext cx="4370575" cy="584775"/>
          </a:xfrm>
          <a:prstGeom prst="rect">
            <a:avLst/>
          </a:prstGeom>
          <a:noFill/>
        </p:spPr>
        <p:txBody>
          <a:bodyPr wrap="square" rtlCol="0">
            <a:spAutoFit/>
          </a:bodyPr>
          <a:lstStyle/>
          <a:p>
            <a:pPr algn="r"/>
            <a:r>
              <a:rPr lang="en-GB" sz="1600" dirty="0">
                <a:solidFill>
                  <a:schemeClr val="tx1">
                    <a:lumMod val="75000"/>
                  </a:schemeClr>
                </a:solidFill>
              </a:rPr>
              <a:t>Armorica. </a:t>
            </a:r>
            <a:r>
              <a:rPr lang="en-GB" sz="1600" i="1" dirty="0" err="1">
                <a:solidFill>
                  <a:schemeClr val="tx1">
                    <a:lumMod val="75000"/>
                  </a:schemeClr>
                </a:solidFill>
              </a:rPr>
              <a:t>stater</a:t>
            </a:r>
            <a:r>
              <a:rPr lang="en-GB" sz="1600" dirty="0">
                <a:solidFill>
                  <a:schemeClr val="tx1">
                    <a:lumMod val="75000"/>
                  </a:schemeClr>
                </a:solidFill>
              </a:rPr>
              <a:t> </a:t>
            </a:r>
            <a:br>
              <a:rPr lang="en-GB" sz="1600" dirty="0">
                <a:solidFill>
                  <a:schemeClr val="tx1">
                    <a:lumMod val="75000"/>
                  </a:schemeClr>
                </a:solidFill>
              </a:rPr>
            </a:br>
            <a:r>
              <a:rPr lang="en-GB" sz="1600" dirty="0">
                <a:solidFill>
                  <a:schemeClr val="tx1">
                    <a:lumMod val="75000"/>
                  </a:schemeClr>
                </a:solidFill>
              </a:rPr>
              <a:t>(ca. 80-50 </a:t>
            </a:r>
            <a:r>
              <a:rPr lang="en-GB" sz="1600" dirty="0" err="1">
                <a:solidFill>
                  <a:schemeClr val="tx1">
                    <a:lumMod val="75000"/>
                  </a:schemeClr>
                </a:solidFill>
              </a:rPr>
              <a:t>a.C</a:t>
            </a:r>
            <a:r>
              <a:rPr lang="en-GB" sz="1600" dirty="0">
                <a:solidFill>
                  <a:schemeClr val="tx1">
                    <a:lumMod val="75000"/>
                  </a:schemeClr>
                </a:solidFill>
              </a:rPr>
              <a:t>.)</a:t>
            </a:r>
          </a:p>
        </p:txBody>
      </p:sp>
      <p:sp>
        <p:nvSpPr>
          <p:cNvPr id="14" name="Title 3"/>
          <p:cNvSpPr>
            <a:spLocks noGrp="1"/>
          </p:cNvSpPr>
          <p:nvPr>
            <p:ph type="title"/>
          </p:nvPr>
        </p:nvSpPr>
        <p:spPr>
          <a:xfrm>
            <a:off x="1905000" y="44625"/>
            <a:ext cx="7239000" cy="1362075"/>
          </a:xfrm>
        </p:spPr>
        <p:txBody>
          <a:bodyPr/>
          <a:lstStyle/>
          <a:p>
            <a:r>
              <a:rPr lang="de-DE" dirty="0"/>
              <a:t>„anti-romanizzazione“  ?</a:t>
            </a:r>
            <a:endParaRPr lang="en-GB" dirty="0"/>
          </a:p>
        </p:txBody>
      </p:sp>
      <p:sp>
        <p:nvSpPr>
          <p:cNvPr id="3" name="TextBox 2"/>
          <p:cNvSpPr txBox="1"/>
          <p:nvPr/>
        </p:nvSpPr>
        <p:spPr>
          <a:xfrm>
            <a:off x="1524000" y="4653136"/>
            <a:ext cx="3888432" cy="523220"/>
          </a:xfrm>
          <a:prstGeom prst="rect">
            <a:avLst/>
          </a:prstGeom>
          <a:solidFill>
            <a:schemeClr val="accent2">
              <a:alpha val="43000"/>
            </a:schemeClr>
          </a:solidFill>
        </p:spPr>
        <p:style>
          <a:lnRef idx="3">
            <a:schemeClr val="lt1"/>
          </a:lnRef>
          <a:fillRef idx="1">
            <a:schemeClr val="accent2"/>
          </a:fillRef>
          <a:effectRef idx="1">
            <a:schemeClr val="accent2"/>
          </a:effectRef>
          <a:fontRef idx="minor">
            <a:schemeClr val="lt1"/>
          </a:fontRef>
        </p:style>
        <p:txBody>
          <a:bodyPr wrap="square" rtlCol="0">
            <a:spAutoFit/>
          </a:bodyPr>
          <a:lstStyle/>
          <a:p>
            <a:r>
              <a:rPr lang="de-DE" sz="2800" b="1" dirty="0"/>
              <a:t>una koiné celtico?</a:t>
            </a:r>
            <a:endParaRPr lang="en-GB" sz="2800" b="1" dirty="0"/>
          </a:p>
        </p:txBody>
      </p:sp>
      <p:sp>
        <p:nvSpPr>
          <p:cNvPr id="15" name="TextBox 14"/>
          <p:cNvSpPr txBox="1"/>
          <p:nvPr/>
        </p:nvSpPr>
        <p:spPr>
          <a:xfrm>
            <a:off x="1524000" y="6211670"/>
            <a:ext cx="5309716" cy="646331"/>
          </a:xfrm>
          <a:prstGeom prst="rect">
            <a:avLst/>
          </a:prstGeom>
          <a:noFill/>
        </p:spPr>
        <p:txBody>
          <a:bodyPr wrap="square" rtlCol="0">
            <a:spAutoFit/>
          </a:bodyPr>
          <a:lstStyle/>
          <a:p>
            <a:r>
              <a:rPr lang="de-DE" dirty="0"/>
              <a:t>ca. 100 a.C.</a:t>
            </a:r>
            <a:br>
              <a:rPr lang="de-DE" dirty="0"/>
            </a:br>
            <a:r>
              <a:rPr lang="de-DE" dirty="0">
                <a:solidFill>
                  <a:srgbClr val="FFFF00"/>
                </a:solidFill>
              </a:rPr>
              <a:t>i leggendi –texti in </a:t>
            </a:r>
            <a:r>
              <a:rPr lang="de-DE" b="1" dirty="0">
                <a:solidFill>
                  <a:srgbClr val="FFFF00"/>
                </a:solidFill>
              </a:rPr>
              <a:t>celtico</a:t>
            </a:r>
            <a:r>
              <a:rPr lang="de-DE" dirty="0">
                <a:solidFill>
                  <a:srgbClr val="FFFF00"/>
                </a:solidFill>
              </a:rPr>
              <a:t> (alfabeto Lugano)</a:t>
            </a:r>
            <a:endParaRPr lang="en-GB" dirty="0">
              <a:solidFill>
                <a:srgbClr val="FFFF00"/>
              </a:solidFill>
            </a:endParaRPr>
          </a:p>
        </p:txBody>
      </p:sp>
    </p:spTree>
    <p:extLst>
      <p:ext uri="{BB962C8B-B14F-4D97-AF65-F5344CB8AC3E}">
        <p14:creationId xmlns:p14="http://schemas.microsoft.com/office/powerpoint/2010/main" val="18646871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1)">
                                      <p:cBhvr>
                                        <p:cTn id="7" dur="2000"/>
                                        <p:tgtEl>
                                          <p:spTgt spid="10"/>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randombar(horizontal)">
                                      <p:cBhvr>
                                        <p:cTn id="10" dur="500"/>
                                        <p:tgtEl>
                                          <p:spTgt spid="11"/>
                                        </p:tgtEl>
                                      </p:cBhvr>
                                    </p:animEffect>
                                  </p:childTnLst>
                                </p:cTn>
                              </p:par>
                            </p:childTnLst>
                          </p:cTn>
                        </p:par>
                        <p:par>
                          <p:cTn id="11" fill="hold">
                            <p:stCondLst>
                              <p:cond delay="2000"/>
                            </p:stCondLst>
                            <p:childTnLst>
                              <p:par>
                                <p:cTn id="12" presetID="21" presetClass="entr" presetSubtype="1" fill="hold"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wheel(1)">
                                      <p:cBhvr>
                                        <p:cTn id="14" dur="2000"/>
                                        <p:tgtEl>
                                          <p:spTgt spid="12"/>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par>
                          <p:cTn id="18" fill="hold">
                            <p:stCondLst>
                              <p:cond delay="4000"/>
                            </p:stCondLst>
                            <p:childTnLst>
                              <p:par>
                                <p:cTn id="19" presetID="42" presetClass="entr" presetSubtype="0"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1631505" y="1268760"/>
            <a:ext cx="5558774" cy="1872208"/>
          </a:xfrm>
          <a:noFill/>
        </p:spPr>
        <p:txBody>
          <a:bodyPr/>
          <a:lstStyle/>
          <a:p>
            <a:r>
              <a:rPr lang="de-DE" sz="2800" b="1" dirty="0"/>
              <a:t>II – I s. a.C.</a:t>
            </a:r>
            <a:endParaRPr lang="de-DE" sz="2800" dirty="0"/>
          </a:p>
          <a:p>
            <a:pPr lvl="1"/>
            <a:r>
              <a:rPr lang="de-DE" sz="1800" i="1" dirty="0">
                <a:solidFill>
                  <a:schemeClr val="accent6">
                    <a:lumMod val="20000"/>
                    <a:lumOff val="80000"/>
                  </a:schemeClr>
                </a:solidFill>
              </a:rPr>
              <a:t>dopo la conquista romana,</a:t>
            </a:r>
            <a:br>
              <a:rPr lang="de-DE" sz="1800" i="1" dirty="0">
                <a:solidFill>
                  <a:schemeClr val="accent6">
                    <a:lumMod val="20000"/>
                    <a:lumOff val="80000"/>
                  </a:schemeClr>
                </a:solidFill>
              </a:rPr>
            </a:br>
            <a:r>
              <a:rPr lang="de-DE" sz="1800" i="1" dirty="0">
                <a:solidFill>
                  <a:schemeClr val="accent6">
                    <a:lumMod val="20000"/>
                    <a:lumOff val="80000"/>
                  </a:schemeClr>
                </a:solidFill>
              </a:rPr>
              <a:t>le decisioni culturale di caractero </a:t>
            </a:r>
            <a:br>
              <a:rPr lang="de-DE" sz="1800" i="1" dirty="0">
                <a:solidFill>
                  <a:schemeClr val="accent6">
                    <a:lumMod val="20000"/>
                    <a:lumOff val="80000"/>
                  </a:schemeClr>
                </a:solidFill>
              </a:rPr>
            </a:br>
            <a:r>
              <a:rPr lang="de-DE" sz="1800" i="1" dirty="0">
                <a:solidFill>
                  <a:schemeClr val="accent6">
                    <a:lumMod val="20000"/>
                    <a:lumOff val="80000"/>
                  </a:schemeClr>
                </a:solidFill>
              </a:rPr>
              <a:t>„non-romano“</a:t>
            </a:r>
            <a:endParaRPr lang="de-DE" sz="1800" dirty="0">
              <a:solidFill>
                <a:schemeClr val="accent6">
                  <a:lumMod val="20000"/>
                  <a:lumOff val="80000"/>
                </a:schemeClr>
              </a:solidFill>
            </a:endParaRPr>
          </a:p>
        </p:txBody>
      </p:sp>
      <p:sp>
        <p:nvSpPr>
          <p:cNvPr id="6" name="Content Placeholder 2"/>
          <p:cNvSpPr txBox="1">
            <a:spLocks/>
          </p:cNvSpPr>
          <p:nvPr/>
        </p:nvSpPr>
        <p:spPr>
          <a:xfrm>
            <a:off x="6081486" y="1606370"/>
            <a:ext cx="4551018" cy="5062990"/>
          </a:xfrm>
          <a:prstGeom prst="rect">
            <a:avLst/>
          </a:prstGeom>
        </p:spPr>
        <p:txBody>
          <a:bodyPr vert="horz" anchor="t">
            <a:no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it-IT" sz="1800" dirty="0"/>
              <a:t>processi </a:t>
            </a:r>
            <a:r>
              <a:rPr lang="it-IT" sz="1800" b="1" dirty="0"/>
              <a:t>initzati</a:t>
            </a:r>
            <a:r>
              <a:rPr lang="it-IT" sz="1800" dirty="0"/>
              <a:t> o </a:t>
            </a:r>
            <a:r>
              <a:rPr lang="it-IT" sz="1800" b="1" dirty="0"/>
              <a:t>catalizzati</a:t>
            </a:r>
            <a:r>
              <a:rPr lang="it-IT" sz="1800" dirty="0"/>
              <a:t> </a:t>
            </a:r>
            <a:br>
              <a:rPr lang="it-IT" sz="1800" dirty="0"/>
            </a:br>
            <a:r>
              <a:rPr lang="it-IT" sz="1800" dirty="0"/>
              <a:t>par l‘</a:t>
            </a:r>
            <a:r>
              <a:rPr lang="it-IT" sz="1800" b="1" dirty="0"/>
              <a:t>imperialismo romano</a:t>
            </a:r>
          </a:p>
          <a:p>
            <a:r>
              <a:rPr lang="it-IT" sz="1800" dirty="0"/>
              <a:t>l‘</a:t>
            </a:r>
            <a:r>
              <a:rPr lang="it-IT" sz="1800" b="1" dirty="0"/>
              <a:t>identità non-romana</a:t>
            </a:r>
            <a:r>
              <a:rPr lang="it-IT" sz="1800" dirty="0"/>
              <a:t>: </a:t>
            </a:r>
            <a:br>
              <a:rPr lang="it-IT" sz="1800" dirty="0"/>
            </a:br>
            <a:r>
              <a:rPr lang="it-IT" sz="1800" dirty="0"/>
              <a:t>ma no resistenza culturala</a:t>
            </a:r>
          </a:p>
          <a:p>
            <a:r>
              <a:rPr lang="it-IT" sz="1800" b="1" dirty="0"/>
              <a:t>Roma</a:t>
            </a:r>
            <a:r>
              <a:rPr lang="it-IT" sz="1800" dirty="0"/>
              <a:t> e l’identità romana:</a:t>
            </a:r>
            <a:br>
              <a:rPr lang="it-IT" sz="1800" dirty="0"/>
            </a:br>
            <a:r>
              <a:rPr lang="it-IT" sz="1800" b="1" dirty="0"/>
              <a:t>marginale</a:t>
            </a:r>
            <a:r>
              <a:rPr lang="it-IT" sz="1800" dirty="0"/>
              <a:t> – del punto di visto dei genti indigeni in Transpadana</a:t>
            </a:r>
          </a:p>
          <a:p>
            <a:r>
              <a:rPr lang="it-IT" sz="1800" dirty="0"/>
              <a:t>le </a:t>
            </a:r>
            <a:r>
              <a:rPr lang="it-IT" sz="1800" b="1" dirty="0"/>
              <a:t>monete</a:t>
            </a:r>
            <a:r>
              <a:rPr lang="it-IT" sz="1800" dirty="0"/>
              <a:t> montra, par ex.:</a:t>
            </a:r>
            <a:br>
              <a:rPr lang="it-IT" sz="1800" dirty="0"/>
            </a:br>
            <a:r>
              <a:rPr lang="it-IT" sz="1800" dirty="0"/>
              <a:t>la </a:t>
            </a:r>
            <a:r>
              <a:rPr lang="it-IT" sz="1800" b="1" dirty="0"/>
              <a:t>continuazione</a:t>
            </a:r>
            <a:r>
              <a:rPr lang="it-IT" sz="1800" dirty="0"/>
              <a:t> dei</a:t>
            </a:r>
            <a:r>
              <a:rPr lang="it-IT" sz="1800" b="1" dirty="0"/>
              <a:t> structurie sociali pre-esistenze </a:t>
            </a:r>
            <a:r>
              <a:rPr lang="it-IT" sz="1800" dirty="0"/>
              <a:t>(indigene):</a:t>
            </a:r>
          </a:p>
          <a:p>
            <a:pPr lvl="1"/>
            <a:r>
              <a:rPr lang="it-IT" sz="1600" dirty="0"/>
              <a:t>nessuna rottura dopo la conquista</a:t>
            </a:r>
          </a:p>
          <a:p>
            <a:pPr lvl="1"/>
            <a:r>
              <a:rPr lang="it-IT" sz="1600" dirty="0"/>
              <a:t>i processi graduale</a:t>
            </a:r>
          </a:p>
          <a:p>
            <a:pPr lvl="1"/>
            <a:r>
              <a:rPr lang="it-IT" sz="1600" dirty="0"/>
              <a:t>anche i Romani stampano le monete specialmente per la Cisalpina, il </a:t>
            </a:r>
            <a:r>
              <a:rPr lang="it-IT" sz="1600" b="1" dirty="0"/>
              <a:t>victoriatus</a:t>
            </a:r>
            <a:r>
              <a:rPr lang="it-IT" sz="1600" dirty="0"/>
              <a:t>... </a:t>
            </a:r>
          </a:p>
          <a:p>
            <a:r>
              <a:rPr lang="it-IT" sz="1800" dirty="0"/>
              <a:t>Ma perché la „romanizzazione “ nel I s. a.C.? Che cosa a motivato i genti nella Transpadana/Liguria?</a:t>
            </a:r>
          </a:p>
        </p:txBody>
      </p:sp>
      <p:pic>
        <p:nvPicPr>
          <p:cNvPr id="7" name="Picture 6"/>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6162" b="99230" l="49142" r="99301">
                        <a14:foregroundMark x1="75906" y1="11682" x2="75906" y2="11682"/>
                        <a14:foregroundMark x1="90655" y1="20796" x2="90655" y2="20796"/>
                        <a14:foregroundMark x1="92498" y1="22978" x2="92498" y2="22978"/>
                        <a14:foregroundMark x1="91227" y1="21566" x2="91227" y2="21566"/>
                        <a14:foregroundMark x1="89256" y1="17458" x2="89256" y2="17458"/>
                        <a14:foregroundMark x1="86713" y1="16431" x2="86713" y2="16431"/>
                        <a14:foregroundMark x1="57597" y1="19384" x2="57597" y2="19384"/>
                        <a14:foregroundMark x1="59758" y1="16431" x2="59758" y2="16431"/>
                        <a14:foregroundMark x1="58487" y1="18228" x2="58487" y2="18228"/>
                        <a14:foregroundMark x1="55435" y1="24005" x2="55435" y2="24005"/>
                        <a14:foregroundMark x1="56707" y1="21823" x2="56707" y2="21823"/>
                      </a14:backgroundRemoval>
                    </a14:imgEffect>
                    <a14:imgEffect>
                      <a14:colorTemperature colorTemp="8800"/>
                    </a14:imgEffect>
                  </a14:imgLayer>
                </a14:imgProps>
              </a:ext>
              <a:ext uri="{28A0092B-C50C-407E-A947-70E740481C1C}">
                <a14:useLocalDpi xmlns:a14="http://schemas.microsoft.com/office/drawing/2010/main" val="0"/>
              </a:ext>
            </a:extLst>
          </a:blip>
          <a:srcRect l="47885"/>
          <a:stretch/>
        </p:blipFill>
        <p:spPr>
          <a:xfrm rot="4071643">
            <a:off x="1733699" y="2206857"/>
            <a:ext cx="4281381" cy="4647860"/>
          </a:xfrm>
          <a:prstGeom prst="rect">
            <a:avLst/>
          </a:prstGeom>
        </p:spPr>
      </p:pic>
      <p:sp>
        <p:nvSpPr>
          <p:cNvPr id="8" name="TextBox 7"/>
          <p:cNvSpPr txBox="1"/>
          <p:nvPr/>
        </p:nvSpPr>
        <p:spPr>
          <a:xfrm>
            <a:off x="1524000" y="6211670"/>
            <a:ext cx="2664296" cy="646331"/>
          </a:xfrm>
          <a:prstGeom prst="rect">
            <a:avLst/>
          </a:prstGeom>
          <a:noFill/>
        </p:spPr>
        <p:txBody>
          <a:bodyPr wrap="square" rtlCol="0">
            <a:spAutoFit/>
          </a:bodyPr>
          <a:lstStyle/>
          <a:p>
            <a:r>
              <a:rPr lang="de-DE" dirty="0">
                <a:solidFill>
                  <a:schemeClr val="tx1">
                    <a:lumMod val="75000"/>
                  </a:schemeClr>
                </a:solidFill>
              </a:rPr>
              <a:t>ca. 100 v. Chr.</a:t>
            </a:r>
            <a:br>
              <a:rPr lang="de-DE" dirty="0">
                <a:solidFill>
                  <a:schemeClr val="tx1">
                    <a:lumMod val="75000"/>
                  </a:schemeClr>
                </a:solidFill>
              </a:rPr>
            </a:br>
            <a:r>
              <a:rPr lang="de-DE" dirty="0">
                <a:solidFill>
                  <a:schemeClr val="tx1">
                    <a:lumMod val="75000"/>
                  </a:schemeClr>
                </a:solidFill>
              </a:rPr>
              <a:t>Keltische Legenden</a:t>
            </a:r>
            <a:endParaRPr lang="en-GB" dirty="0">
              <a:solidFill>
                <a:schemeClr val="tx1">
                  <a:lumMod val="75000"/>
                </a:schemeClr>
              </a:solidFill>
            </a:endParaRPr>
          </a:p>
        </p:txBody>
      </p:sp>
      <p:sp>
        <p:nvSpPr>
          <p:cNvPr id="9" name="Title 3"/>
          <p:cNvSpPr>
            <a:spLocks noGrp="1"/>
          </p:cNvSpPr>
          <p:nvPr>
            <p:ph type="title"/>
          </p:nvPr>
        </p:nvSpPr>
        <p:spPr>
          <a:xfrm>
            <a:off x="1905000" y="44625"/>
            <a:ext cx="7239000" cy="1362075"/>
          </a:xfrm>
        </p:spPr>
        <p:txBody>
          <a:bodyPr/>
          <a:lstStyle/>
          <a:p>
            <a:r>
              <a:rPr lang="de-DE" dirty="0"/>
              <a:t>„anti-romanizzazione“  ?</a:t>
            </a:r>
            <a:endParaRPr lang="en-GB" dirty="0"/>
          </a:p>
        </p:txBody>
      </p:sp>
    </p:spTree>
    <p:extLst>
      <p:ext uri="{BB962C8B-B14F-4D97-AF65-F5344CB8AC3E}">
        <p14:creationId xmlns:p14="http://schemas.microsoft.com/office/powerpoint/2010/main" val="27587201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1" dur="500"/>
                                        <p:tgtEl>
                                          <p:spTgt spid="6">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5" dur="500"/>
                                        <p:tgtEl>
                                          <p:spTgt spid="6">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randombar(horizontal)">
                                      <p:cBhvr>
                                        <p:cTn id="19" dur="500"/>
                                        <p:tgtEl>
                                          <p:spTgt spid="6">
                                            <p:txEl>
                                              <p:pRg st="3" end="3"/>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randombar(horizontal)">
                                      <p:cBhvr>
                                        <p:cTn id="22" dur="500"/>
                                        <p:tgtEl>
                                          <p:spTgt spid="6">
                                            <p:txEl>
                                              <p:pRg st="4" end="4"/>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5" dur="500"/>
                                        <p:tgtEl>
                                          <p:spTgt spid="6">
                                            <p:txEl>
                                              <p:pRg st="5" end="5"/>
                                            </p:tx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6">
                                            <p:txEl>
                                              <p:pRg st="6" end="6"/>
                                            </p:txEl>
                                          </p:spTgt>
                                        </p:tgtEl>
                                        <p:attrNameLst>
                                          <p:attrName>style.visibility</p:attrName>
                                        </p:attrNameLst>
                                      </p:cBhvr>
                                      <p:to>
                                        <p:strVal val="visible"/>
                                      </p:to>
                                    </p:set>
                                    <p:animEffect transition="in" filter="randombar(horizontal)">
                                      <p:cBhvr>
                                        <p:cTn id="28" dur="500"/>
                                        <p:tgtEl>
                                          <p:spTgt spid="6">
                                            <p:txEl>
                                              <p:pRg st="6" end="6"/>
                                            </p:txEl>
                                          </p:spTgt>
                                        </p:tgtEl>
                                      </p:cBhvr>
                                    </p:animEffect>
                                  </p:childTnLst>
                                </p:cTn>
                              </p:par>
                            </p:childTnLst>
                          </p:cTn>
                        </p:par>
                        <p:par>
                          <p:cTn id="29" fill="hold">
                            <p:stCondLst>
                              <p:cond delay="2000"/>
                            </p:stCondLst>
                            <p:childTnLst>
                              <p:par>
                                <p:cTn id="30" presetID="14" presetClass="entr" presetSubtype="10" fill="hold" grpId="0" nodeType="afterEffect">
                                  <p:stCondLst>
                                    <p:cond delay="0"/>
                                  </p:stCondLst>
                                  <p:childTnLst>
                                    <p:set>
                                      <p:cBhvr>
                                        <p:cTn id="31" dur="1" fill="hold">
                                          <p:stCondLst>
                                            <p:cond delay="0"/>
                                          </p:stCondLst>
                                        </p:cTn>
                                        <p:tgtEl>
                                          <p:spTgt spid="6">
                                            <p:txEl>
                                              <p:pRg st="7" end="7"/>
                                            </p:txEl>
                                          </p:spTgt>
                                        </p:tgtEl>
                                        <p:attrNameLst>
                                          <p:attrName>style.visibility</p:attrName>
                                        </p:attrNameLst>
                                      </p:cBhvr>
                                      <p:to>
                                        <p:strVal val="visible"/>
                                      </p:to>
                                    </p:set>
                                    <p:animEffect transition="in" filter="randombar(horizontal)">
                                      <p:cBhvr>
                                        <p:cTn id="32"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59790" y="1"/>
            <a:ext cx="5143500" cy="6858000"/>
          </a:xfrm>
          <a:prstGeom prst="rect">
            <a:avLst/>
          </a:prstGeom>
        </p:spPr>
      </p:pic>
      <p:sp>
        <p:nvSpPr>
          <p:cNvPr id="6" name="Title 1"/>
          <p:cNvSpPr>
            <a:spLocks noGrp="1"/>
          </p:cNvSpPr>
          <p:nvPr>
            <p:ph type="title"/>
          </p:nvPr>
        </p:nvSpPr>
        <p:spPr>
          <a:xfrm>
            <a:off x="1981200" y="44624"/>
            <a:ext cx="8686800" cy="1399032"/>
          </a:xfrm>
        </p:spPr>
        <p:txBody>
          <a:bodyPr/>
          <a:lstStyle/>
          <a:p>
            <a:r>
              <a:rPr lang="de-DE" dirty="0" smtClean="0"/>
              <a:t>una crisa di identità...?</a:t>
            </a:r>
            <a:endParaRPr lang="en-GB" dirty="0"/>
          </a:p>
        </p:txBody>
      </p:sp>
      <p:sp>
        <p:nvSpPr>
          <p:cNvPr id="7" name="Content Placeholder 7"/>
          <p:cNvSpPr>
            <a:spLocks noGrp="1"/>
          </p:cNvSpPr>
          <p:nvPr>
            <p:ph idx="1"/>
          </p:nvPr>
        </p:nvSpPr>
        <p:spPr>
          <a:xfrm>
            <a:off x="1559790" y="4951550"/>
            <a:ext cx="8229600" cy="1887372"/>
          </a:xfrm>
        </p:spPr>
        <p:txBody>
          <a:bodyPr>
            <a:normAutofit/>
          </a:bodyPr>
          <a:lstStyle/>
          <a:p>
            <a:r>
              <a:rPr lang="de-DE" dirty="0"/>
              <a:t>bilingue</a:t>
            </a:r>
            <a:br>
              <a:rPr lang="de-DE" dirty="0"/>
            </a:br>
            <a:r>
              <a:rPr lang="de-DE" dirty="0"/>
              <a:t>latino</a:t>
            </a:r>
            <a:br>
              <a:rPr lang="de-DE" dirty="0"/>
            </a:br>
            <a:r>
              <a:rPr lang="de-DE" dirty="0"/>
              <a:t>/ celtico</a:t>
            </a:r>
            <a:br>
              <a:rPr lang="de-DE" dirty="0"/>
            </a:br>
            <a:r>
              <a:rPr lang="de-DE" dirty="0"/>
              <a:t>di Vercelli</a:t>
            </a:r>
            <a:endParaRPr lang="en-GB" dirty="0"/>
          </a:p>
        </p:txBody>
      </p:sp>
      <p:pic>
        <p:nvPicPr>
          <p:cNvPr id="8" name="Picture 7"/>
          <p:cNvPicPr>
            <a:picLocks noChangeAspect="1"/>
          </p:cNvPicPr>
          <p:nvPr/>
        </p:nvPicPr>
        <p:blipFill rotWithShape="1">
          <a:blip r:embed="rId3" cstate="print">
            <a:extLst>
              <a:ext uri="{28A0092B-C50C-407E-A947-70E740481C1C}">
                <a14:useLocalDpi xmlns:a14="http://schemas.microsoft.com/office/drawing/2010/main" val="0"/>
              </a:ext>
            </a:extLst>
          </a:blip>
          <a:srcRect l="4100" t="12724" r="6002" b="12605"/>
          <a:stretch/>
        </p:blipFill>
        <p:spPr>
          <a:xfrm>
            <a:off x="6816081" y="548680"/>
            <a:ext cx="4098846" cy="6281197"/>
          </a:xfrm>
          <a:prstGeom prst="rect">
            <a:avLst/>
          </a:prstGeom>
        </p:spPr>
      </p:pic>
    </p:spTree>
    <p:extLst>
      <p:ext uri="{BB962C8B-B14F-4D97-AF65-F5344CB8AC3E}">
        <p14:creationId xmlns:p14="http://schemas.microsoft.com/office/powerpoint/2010/main" val="8871092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59790" y="1"/>
            <a:ext cx="5143500" cy="6858000"/>
          </a:xfrm>
          <a:prstGeom prst="rect">
            <a:avLst/>
          </a:prstGeom>
        </p:spPr>
      </p:pic>
      <p:pic>
        <p:nvPicPr>
          <p:cNvPr id="5"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19020" y="2276872"/>
            <a:ext cx="6733878" cy="4581128"/>
          </a:xfrm>
          <a:prstGeom prst="rect">
            <a:avLst/>
          </a:prstGeom>
        </p:spPr>
      </p:pic>
      <p:sp>
        <p:nvSpPr>
          <p:cNvPr id="6" name="Title 1"/>
          <p:cNvSpPr>
            <a:spLocks noGrp="1"/>
          </p:cNvSpPr>
          <p:nvPr>
            <p:ph type="title"/>
          </p:nvPr>
        </p:nvSpPr>
        <p:spPr>
          <a:xfrm>
            <a:off x="1981200" y="44624"/>
            <a:ext cx="8686800" cy="1399032"/>
          </a:xfrm>
        </p:spPr>
        <p:txBody>
          <a:bodyPr/>
          <a:lstStyle/>
          <a:p>
            <a:r>
              <a:rPr lang="de-DE" dirty="0" smtClean="0"/>
              <a:t>una crisa di identità...?</a:t>
            </a:r>
            <a:endParaRPr lang="en-GB" dirty="0"/>
          </a:p>
        </p:txBody>
      </p:sp>
      <p:sp>
        <p:nvSpPr>
          <p:cNvPr id="8" name="Content Placeholder 7"/>
          <p:cNvSpPr>
            <a:spLocks noGrp="1"/>
          </p:cNvSpPr>
          <p:nvPr>
            <p:ph idx="1"/>
          </p:nvPr>
        </p:nvSpPr>
        <p:spPr>
          <a:xfrm>
            <a:off x="1559790" y="4951550"/>
            <a:ext cx="8229600" cy="1887372"/>
          </a:xfrm>
        </p:spPr>
        <p:txBody>
          <a:bodyPr>
            <a:normAutofit/>
          </a:bodyPr>
          <a:lstStyle/>
          <a:p>
            <a:r>
              <a:rPr lang="de-DE" dirty="0"/>
              <a:t>bilingue</a:t>
            </a:r>
            <a:br>
              <a:rPr lang="de-DE" dirty="0"/>
            </a:br>
            <a:r>
              <a:rPr lang="de-DE" dirty="0"/>
              <a:t>latino</a:t>
            </a:r>
            <a:br>
              <a:rPr lang="de-DE" dirty="0"/>
            </a:br>
            <a:r>
              <a:rPr lang="de-DE" dirty="0"/>
              <a:t>/ celtico</a:t>
            </a:r>
            <a:br>
              <a:rPr lang="de-DE" dirty="0"/>
            </a:br>
            <a:r>
              <a:rPr lang="de-DE" dirty="0"/>
              <a:t>di Vercelli</a:t>
            </a:r>
            <a:endParaRPr lang="en-GB" dirty="0"/>
          </a:p>
        </p:txBody>
      </p:sp>
    </p:spTree>
    <p:extLst>
      <p:ext uri="{BB962C8B-B14F-4D97-AF65-F5344CB8AC3E}">
        <p14:creationId xmlns:p14="http://schemas.microsoft.com/office/powerpoint/2010/main" val="335321342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19020" y="2276872"/>
            <a:ext cx="6733878" cy="4581128"/>
          </a:xfrm>
          <a:prstGeom prst="rect">
            <a:avLst/>
          </a:prstGeom>
        </p:spPr>
      </p:pic>
      <p:sp>
        <p:nvSpPr>
          <p:cNvPr id="2" name="Title 1"/>
          <p:cNvSpPr>
            <a:spLocks noGrp="1"/>
          </p:cNvSpPr>
          <p:nvPr>
            <p:ph type="title"/>
          </p:nvPr>
        </p:nvSpPr>
        <p:spPr>
          <a:xfrm>
            <a:off x="1981200" y="44624"/>
            <a:ext cx="8686800" cy="1399032"/>
          </a:xfrm>
        </p:spPr>
        <p:txBody>
          <a:bodyPr/>
          <a:lstStyle/>
          <a:p>
            <a:r>
              <a:rPr lang="de-DE" dirty="0"/>
              <a:t>una crisa di identità...?</a:t>
            </a:r>
            <a:endParaRPr lang="en-GB" dirty="0"/>
          </a:p>
        </p:txBody>
      </p:sp>
      <p:sp>
        <p:nvSpPr>
          <p:cNvPr id="5" name="Content Placeholder 4"/>
          <p:cNvSpPr>
            <a:spLocks noGrp="1"/>
          </p:cNvSpPr>
          <p:nvPr>
            <p:ph idx="1"/>
          </p:nvPr>
        </p:nvSpPr>
        <p:spPr>
          <a:xfrm>
            <a:off x="1512573" y="1340768"/>
            <a:ext cx="4258884" cy="4176464"/>
          </a:xfrm>
          <a:solidFill>
            <a:schemeClr val="tx1">
              <a:lumMod val="50000"/>
              <a:alpha val="43000"/>
            </a:schemeClr>
          </a:solidFill>
        </p:spPr>
        <p:txBody>
          <a:bodyPr>
            <a:normAutofit fontScale="85000" lnSpcReduction="20000"/>
          </a:bodyPr>
          <a:lstStyle/>
          <a:p>
            <a:r>
              <a:rPr lang="de-DE" sz="2000" b="1" dirty="0"/>
              <a:t>100 – 30 a.C.</a:t>
            </a:r>
            <a:r>
              <a:rPr lang="de-DE" sz="2000" dirty="0"/>
              <a:t>:</a:t>
            </a:r>
            <a:br>
              <a:rPr lang="de-DE" sz="2000" dirty="0"/>
            </a:br>
            <a:r>
              <a:rPr lang="de-DE" sz="2000" dirty="0"/>
              <a:t>le riti funerarioi </a:t>
            </a:r>
            <a:br>
              <a:rPr lang="de-DE" sz="2000" dirty="0"/>
            </a:br>
            <a:r>
              <a:rPr lang="de-DE" sz="2000" dirty="0"/>
              <a:t>cambiare rapidamente...</a:t>
            </a:r>
            <a:br>
              <a:rPr lang="de-DE" sz="2000" dirty="0"/>
            </a:br>
            <a:endParaRPr lang="de-DE" sz="2000" dirty="0"/>
          </a:p>
          <a:p>
            <a:r>
              <a:rPr lang="de-DE" dirty="0"/>
              <a:t>ma perché ora... ?</a:t>
            </a:r>
          </a:p>
          <a:p>
            <a:endParaRPr lang="de-DE" dirty="0"/>
          </a:p>
          <a:p>
            <a:r>
              <a:rPr lang="de-DE" sz="1900" dirty="0"/>
              <a:t>cambiamenti riflettono </a:t>
            </a:r>
            <a:br>
              <a:rPr lang="de-DE" sz="1900" dirty="0"/>
            </a:br>
            <a:r>
              <a:rPr lang="de-DE" sz="1900" dirty="0"/>
              <a:t>sviluppi nel mondo dei vivi</a:t>
            </a:r>
          </a:p>
          <a:p>
            <a:endParaRPr lang="de-DE" sz="2000" dirty="0"/>
          </a:p>
          <a:p>
            <a:r>
              <a:rPr lang="de-DE" sz="2000" dirty="0"/>
              <a:t>Ancora di più</a:t>
            </a:r>
            <a:br>
              <a:rPr lang="de-DE" sz="2000" dirty="0"/>
            </a:br>
            <a:r>
              <a:rPr lang="de-DE" sz="2000" dirty="0"/>
              <a:t>se si considera</a:t>
            </a:r>
            <a:br>
              <a:rPr lang="de-DE" sz="2000" dirty="0"/>
            </a:br>
            <a:r>
              <a:rPr lang="de-DE" sz="2000" dirty="0"/>
              <a:t>tendenze arcaiche</a:t>
            </a:r>
            <a:br>
              <a:rPr lang="de-DE" sz="2000" dirty="0"/>
            </a:br>
            <a:r>
              <a:rPr lang="de-DE" sz="2000" dirty="0"/>
              <a:t>nel contesto funerario</a:t>
            </a:r>
          </a:p>
          <a:p>
            <a:pPr lvl="1"/>
            <a:r>
              <a:rPr lang="de-DE" sz="1700" dirty="0"/>
              <a:t>contesto funerario è in ritardo</a:t>
            </a:r>
            <a:br>
              <a:rPr lang="de-DE" sz="1700" dirty="0"/>
            </a:br>
            <a:r>
              <a:rPr lang="de-DE" sz="1700" dirty="0"/>
              <a:t>rispetto ai sviluppi sociali e economiche</a:t>
            </a:r>
          </a:p>
        </p:txBody>
      </p:sp>
    </p:spTree>
    <p:extLst>
      <p:ext uri="{BB962C8B-B14F-4D97-AF65-F5344CB8AC3E}">
        <p14:creationId xmlns:p14="http://schemas.microsoft.com/office/powerpoint/2010/main" val="39501278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25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250"/>
                                  </p:stCondLst>
                                  <p:childTnLst>
                                    <p:set>
                                      <p:cBhvr>
                                        <p:cTn id="32" dur="1" fill="hold">
                                          <p:stCondLst>
                                            <p:cond delay="0"/>
                                          </p:stCondLst>
                                        </p:cTn>
                                        <p:tgtEl>
                                          <p:spTgt spid="5">
                                            <p:txEl>
                                              <p:pRg st="5" end="5"/>
                                            </p:txEl>
                                          </p:spTgt>
                                        </p:tgtEl>
                                        <p:attrNameLst>
                                          <p:attrName>style.visibility</p:attrName>
                                        </p:attrNameLst>
                                      </p:cBhvr>
                                      <p:to>
                                        <p:strVal val="visible"/>
                                      </p:to>
                                    </p:set>
                                    <p:animEffect transition="in" filter="fade">
                                      <p:cBhvr>
                                        <p:cTn id="33" dur="1000"/>
                                        <p:tgtEl>
                                          <p:spTgt spid="5">
                                            <p:txEl>
                                              <p:pRg st="5" end="5"/>
                                            </p:txEl>
                                          </p:spTgt>
                                        </p:tgtEl>
                                      </p:cBhvr>
                                    </p:animEffect>
                                    <p:anim calcmode="lin" valueType="num">
                                      <p:cBhvr>
                                        <p:cTn id="34"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250"/>
                                  </p:stCondLst>
                                  <p:childTnLst>
                                    <p:set>
                                      <p:cBhvr>
                                        <p:cTn id="37" dur="1" fill="hold">
                                          <p:stCondLst>
                                            <p:cond delay="0"/>
                                          </p:stCondLst>
                                        </p:cTn>
                                        <p:tgtEl>
                                          <p:spTgt spid="5">
                                            <p:txEl>
                                              <p:pRg st="6" end="6"/>
                                            </p:txEl>
                                          </p:spTgt>
                                        </p:tgtEl>
                                        <p:attrNameLst>
                                          <p:attrName>style.visibility</p:attrName>
                                        </p:attrNameLst>
                                      </p:cBhvr>
                                      <p:to>
                                        <p:strVal val="visible"/>
                                      </p:to>
                                    </p:set>
                                    <p:animEffect transition="in" filter="fade">
                                      <p:cBhvr>
                                        <p:cTn id="38" dur="1000"/>
                                        <p:tgtEl>
                                          <p:spTgt spid="5">
                                            <p:txEl>
                                              <p:pRg st="6" end="6"/>
                                            </p:txEl>
                                          </p:spTgt>
                                        </p:tgtEl>
                                      </p:cBhvr>
                                    </p:animEffect>
                                    <p:anim calcmode="lin" valueType="num">
                                      <p:cBhvr>
                                        <p:cTn id="3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19020" y="2276872"/>
            <a:ext cx="6733878" cy="4581128"/>
          </a:xfrm>
          <a:prstGeom prst="rect">
            <a:avLst/>
          </a:prstGeom>
        </p:spPr>
      </p:pic>
      <p:sp>
        <p:nvSpPr>
          <p:cNvPr id="16" name="Title 1"/>
          <p:cNvSpPr>
            <a:spLocks noGrp="1"/>
          </p:cNvSpPr>
          <p:nvPr>
            <p:ph type="title"/>
          </p:nvPr>
        </p:nvSpPr>
        <p:spPr>
          <a:xfrm>
            <a:off x="1981200" y="44624"/>
            <a:ext cx="8686800" cy="1399032"/>
          </a:xfrm>
        </p:spPr>
        <p:txBody>
          <a:bodyPr/>
          <a:lstStyle/>
          <a:p>
            <a:r>
              <a:rPr lang="de-DE" dirty="0"/>
              <a:t>una crisa di identità...?</a:t>
            </a:r>
            <a:endParaRPr lang="en-GB" dirty="0"/>
          </a:p>
        </p:txBody>
      </p:sp>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Galllico</a:t>
            </a:r>
          </a:p>
          <a:p>
            <a:pPr algn="ctr"/>
            <a:endParaRPr lang="de-DE" sz="1400" spc="-15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sp>
        <p:nvSpPr>
          <p:cNvPr id="18" name="TextBox 17"/>
          <p:cNvSpPr txBox="1"/>
          <p:nvPr/>
        </p:nvSpPr>
        <p:spPr>
          <a:xfrm rot="16200000">
            <a:off x="-337973" y="3403739"/>
            <a:ext cx="6192689" cy="338554"/>
          </a:xfrm>
          <a:prstGeom prst="rect">
            <a:avLst/>
          </a:prstGeom>
          <a:noFill/>
        </p:spPr>
        <p:txBody>
          <a:bodyPr wrap="square" rtlCol="0">
            <a:spAutoFit/>
          </a:bodyPr>
          <a:lstStyle/>
          <a:p>
            <a:pPr algn="ctr"/>
            <a:r>
              <a:rPr lang="de-DE" sz="1600" spc="300" dirty="0"/>
              <a:t>conquista romana dell‘Italia nord-occ.</a:t>
            </a:r>
            <a:endParaRPr lang="en-GB" sz="1600" spc="300" dirty="0"/>
          </a:p>
        </p:txBody>
      </p:sp>
    </p:spTree>
    <p:extLst>
      <p:ext uri="{BB962C8B-B14F-4D97-AF65-F5344CB8AC3E}">
        <p14:creationId xmlns:p14="http://schemas.microsoft.com/office/powerpoint/2010/main" val="19388110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2000"/>
                                        <p:tgtEl>
                                          <p:spTgt spid="6"/>
                                        </p:tgtEl>
                                      </p:cBhvr>
                                    </p:animEffect>
                                    <p:anim calcmode="lin" valueType="num">
                                      <p:cBhvr>
                                        <p:cTn id="18" dur="2000" fill="hold"/>
                                        <p:tgtEl>
                                          <p:spTgt spid="6"/>
                                        </p:tgtEl>
                                        <p:attrNameLst>
                                          <p:attrName>ppt_w</p:attrName>
                                        </p:attrNameLst>
                                      </p:cBhvr>
                                      <p:tavLst>
                                        <p:tav tm="0" fmla="#ppt_w*sin(2.5*pi*$)">
                                          <p:val>
                                            <p:fltVal val="0"/>
                                          </p:val>
                                        </p:tav>
                                        <p:tav tm="100000">
                                          <p:val>
                                            <p:fltVal val="1"/>
                                          </p:val>
                                        </p:tav>
                                      </p:tavLst>
                                    </p:anim>
                                    <p:anim calcmode="lin" valueType="num">
                                      <p:cBhvr>
                                        <p:cTn id="19" dur="2000" fill="hold"/>
                                        <p:tgtEl>
                                          <p:spTgt spid="6"/>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2000"/>
                                        <p:tgtEl>
                                          <p:spTgt spid="7"/>
                                        </p:tgtEl>
                                      </p:cBhvr>
                                    </p:animEffect>
                                    <p:anim calcmode="lin" valueType="num">
                                      <p:cBhvr>
                                        <p:cTn id="23" dur="2000" fill="hold"/>
                                        <p:tgtEl>
                                          <p:spTgt spid="7"/>
                                        </p:tgtEl>
                                        <p:attrNameLst>
                                          <p:attrName>ppt_w</p:attrName>
                                        </p:attrNameLst>
                                      </p:cBhvr>
                                      <p:tavLst>
                                        <p:tav tm="0" fmla="#ppt_w*sin(2.5*pi*$)">
                                          <p:val>
                                            <p:fltVal val="0"/>
                                          </p:val>
                                        </p:tav>
                                        <p:tav tm="100000">
                                          <p:val>
                                            <p:fltVal val="1"/>
                                          </p:val>
                                        </p:tav>
                                      </p:tavLst>
                                    </p:anim>
                                    <p:anim calcmode="lin" valueType="num">
                                      <p:cBhvr>
                                        <p:cTn id="24" dur="2000" fill="hold"/>
                                        <p:tgtEl>
                                          <p:spTgt spid="7"/>
                                        </p:tgtEl>
                                        <p:attrNameLst>
                                          <p:attrName>ppt_h</p:attrName>
                                        </p:attrNameLst>
                                      </p:cBhvr>
                                      <p:tavLst>
                                        <p:tav tm="0">
                                          <p:val>
                                            <p:strVal val="#ppt_h"/>
                                          </p:val>
                                        </p:tav>
                                        <p:tav tm="100000">
                                          <p:val>
                                            <p:strVal val="#ppt_h"/>
                                          </p:val>
                                        </p:tav>
                                      </p:tavLst>
                                    </p:anim>
                                  </p:childTnLst>
                                </p:cTn>
                              </p:par>
                            </p:childTnLst>
                          </p:cTn>
                        </p:par>
                        <p:par>
                          <p:cTn id="25" fill="hold">
                            <p:stCondLst>
                              <p:cond delay="2000"/>
                            </p:stCondLst>
                            <p:childTnLst>
                              <p:par>
                                <p:cTn id="26" presetID="10" presetClass="entr" presetSubtype="0" fill="hold" grpId="0" nodeType="after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fade">
                                      <p:cBhvr>
                                        <p:cTn id="28" dur="500"/>
                                        <p:tgtEl>
                                          <p:spTgt spid="18"/>
                                        </p:tgtEl>
                                      </p:cBhvr>
                                    </p:animEffect>
                                  </p:childTnLst>
                                </p:cTn>
                              </p:par>
                            </p:childTnLst>
                          </p:cTn>
                        </p:par>
                        <p:par>
                          <p:cTn id="29" fill="hold">
                            <p:stCondLst>
                              <p:cond delay="2500"/>
                            </p:stCondLst>
                            <p:childTnLst>
                              <p:par>
                                <p:cTn id="30" presetID="42" presetClass="exit" presetSubtype="0" fill="hold" nodeType="afterEffect">
                                  <p:stCondLst>
                                    <p:cond delay="0"/>
                                  </p:stCondLst>
                                  <p:childTnLst>
                                    <p:animEffect transition="out" filter="fade">
                                      <p:cBhvr>
                                        <p:cTn id="31" dur="1000"/>
                                        <p:tgtEl>
                                          <p:spTgt spid="17"/>
                                        </p:tgtEl>
                                      </p:cBhvr>
                                    </p:animEffect>
                                    <p:anim calcmode="lin" valueType="num">
                                      <p:cBhvr>
                                        <p:cTn id="32" dur="1000"/>
                                        <p:tgtEl>
                                          <p:spTgt spid="17"/>
                                        </p:tgtEl>
                                        <p:attrNameLst>
                                          <p:attrName>ppt_x</p:attrName>
                                        </p:attrNameLst>
                                      </p:cBhvr>
                                      <p:tavLst>
                                        <p:tav tm="0">
                                          <p:val>
                                            <p:strVal val="ppt_x"/>
                                          </p:val>
                                        </p:tav>
                                        <p:tav tm="100000">
                                          <p:val>
                                            <p:strVal val="ppt_x"/>
                                          </p:val>
                                        </p:tav>
                                      </p:tavLst>
                                    </p:anim>
                                    <p:anim calcmode="lin" valueType="num">
                                      <p:cBhvr>
                                        <p:cTn id="33" dur="1000"/>
                                        <p:tgtEl>
                                          <p:spTgt spid="17"/>
                                        </p:tgtEl>
                                        <p:attrNameLst>
                                          <p:attrName>ppt_y</p:attrName>
                                        </p:attrNameLst>
                                      </p:cBhvr>
                                      <p:tavLst>
                                        <p:tav tm="0">
                                          <p:val>
                                            <p:strVal val="ppt_y"/>
                                          </p:val>
                                        </p:tav>
                                        <p:tav tm="100000">
                                          <p:val>
                                            <p:strVal val="ppt_y+.1"/>
                                          </p:val>
                                        </p:tav>
                                      </p:tavLst>
                                    </p:anim>
                                    <p:set>
                                      <p:cBhvr>
                                        <p:cTn id="34" dur="1" fill="hold">
                                          <p:stCondLst>
                                            <p:cond delay="999"/>
                                          </p:stCondLst>
                                        </p:cTn>
                                        <p:tgtEl>
                                          <p:spTgt spid="17"/>
                                        </p:tgtEl>
                                        <p:attrNameLst>
                                          <p:attrName>style.visibility</p:attrName>
                                        </p:attrNameLst>
                                      </p:cBhvr>
                                      <p:to>
                                        <p:strVal val="hidden"/>
                                      </p:to>
                                    </p:set>
                                  </p:childTnLst>
                                </p:cTn>
                              </p:par>
                              <p:par>
                                <p:cTn id="35" presetID="42" presetClass="exit" presetSubtype="0" fill="hold" grpId="0" nodeType="withEffect">
                                  <p:stCondLst>
                                    <p:cond delay="0"/>
                                  </p:stCondLst>
                                  <p:childTnLst>
                                    <p:animEffect transition="out" filter="fade">
                                      <p:cBhvr>
                                        <p:cTn id="36" dur="1000"/>
                                        <p:tgtEl>
                                          <p:spTgt spid="16"/>
                                        </p:tgtEl>
                                      </p:cBhvr>
                                    </p:animEffect>
                                    <p:anim calcmode="lin" valueType="num">
                                      <p:cBhvr>
                                        <p:cTn id="37" dur="1000"/>
                                        <p:tgtEl>
                                          <p:spTgt spid="16"/>
                                        </p:tgtEl>
                                        <p:attrNameLst>
                                          <p:attrName>ppt_x</p:attrName>
                                        </p:attrNameLst>
                                      </p:cBhvr>
                                      <p:tavLst>
                                        <p:tav tm="0">
                                          <p:val>
                                            <p:strVal val="ppt_x"/>
                                          </p:val>
                                        </p:tav>
                                        <p:tav tm="100000">
                                          <p:val>
                                            <p:strVal val="ppt_x"/>
                                          </p:val>
                                        </p:tav>
                                      </p:tavLst>
                                    </p:anim>
                                    <p:anim calcmode="lin" valueType="num">
                                      <p:cBhvr>
                                        <p:cTn id="38" dur="1000"/>
                                        <p:tgtEl>
                                          <p:spTgt spid="16"/>
                                        </p:tgtEl>
                                        <p:attrNameLst>
                                          <p:attrName>ppt_y</p:attrName>
                                        </p:attrNameLst>
                                      </p:cBhvr>
                                      <p:tavLst>
                                        <p:tav tm="0">
                                          <p:val>
                                            <p:strVal val="ppt_y"/>
                                          </p:val>
                                        </p:tav>
                                        <p:tav tm="100000">
                                          <p:val>
                                            <p:strVal val="ppt_y+.1"/>
                                          </p:val>
                                        </p:tav>
                                      </p:tavLst>
                                    </p:anim>
                                    <p:set>
                                      <p:cBhvr>
                                        <p:cTn id="39" dur="1" fill="hold">
                                          <p:stCondLst>
                                            <p:cond delay="9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4" grpId="0" animBg="1"/>
      <p:bldP spid="5" grpId="0" animBg="1"/>
      <p:bldP spid="6" grpId="0" animBg="1"/>
      <p:bldP spid="7" grpId="0" animBg="1"/>
      <p:bldP spid="1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Galllico</a:t>
            </a:r>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12" name="Right Arrow 11"/>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5" name="Right Arrow 14"/>
          <p:cNvSpPr/>
          <p:nvPr/>
        </p:nvSpPr>
        <p:spPr>
          <a:xfrm>
            <a:off x="3147217" y="1667526"/>
            <a:ext cx="3600400"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5" cstate="print">
            <a:extLst>
              <a:ext uri="{BEBA8EAE-BF5A-486C-A8C5-ECC9F3942E4B}">
                <a14:imgProps xmlns:a14="http://schemas.microsoft.com/office/drawing/2010/main">
                  <a14:imgLayer r:embed="rId6">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35" name="Picture 34"/>
          <p:cNvPicPr>
            <a:picLocks noChangeAspect="1"/>
          </p:cNvPicPr>
          <p:nvPr/>
        </p:nvPicPr>
        <p:blipFill rotWithShape="1">
          <a:blip r:embed="rId7" cstate="print">
            <a:extLst>
              <a:ext uri="{BEBA8EAE-BF5A-486C-A8C5-ECC9F3942E4B}">
                <a14:imgProps xmlns:a14="http://schemas.microsoft.com/office/drawing/2010/main">
                  <a14:imgLayer r:embed="rId8">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40" name="Content Placeholder 2"/>
          <p:cNvSpPr>
            <a:spLocks noGrp="1"/>
          </p:cNvSpPr>
          <p:nvPr>
            <p:ph idx="1"/>
          </p:nvPr>
        </p:nvSpPr>
        <p:spPr>
          <a:xfrm>
            <a:off x="8304838" y="1611616"/>
            <a:ext cx="2363162" cy="1723064"/>
          </a:xfrm>
        </p:spPr>
        <p:txBody>
          <a:bodyPr>
            <a:normAutofit/>
          </a:bodyPr>
          <a:lstStyle/>
          <a:p>
            <a:r>
              <a:rPr lang="de-DE" sz="1600" dirty="0"/>
              <a:t>VASO A TROTTOLA</a:t>
            </a:r>
          </a:p>
          <a:p>
            <a:pPr lvl="1"/>
            <a:r>
              <a:rPr lang="de-DE" sz="1400" dirty="0"/>
              <a:t>motivo conduttore</a:t>
            </a:r>
          </a:p>
          <a:p>
            <a:pPr lvl="1"/>
            <a:r>
              <a:rPr lang="de-DE" sz="1400" dirty="0"/>
              <a:t>valore simbolico e religioso</a:t>
            </a:r>
            <a:endParaRPr lang="en-GB" sz="1400" dirty="0"/>
          </a:p>
        </p:txBody>
      </p:sp>
      <p:sp>
        <p:nvSpPr>
          <p:cNvPr id="43" name="Content Placeholder 2"/>
          <p:cNvSpPr txBox="1">
            <a:spLocks/>
          </p:cNvSpPr>
          <p:nvPr/>
        </p:nvSpPr>
        <p:spPr>
          <a:xfrm>
            <a:off x="8056162" y="276084"/>
            <a:ext cx="2611838" cy="2148501"/>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sz="1600" dirty="0"/>
              <a:t>LEPONTICO</a:t>
            </a:r>
          </a:p>
          <a:p>
            <a:pPr lvl="1"/>
            <a:r>
              <a:rPr lang="de-DE" sz="1200" dirty="0"/>
              <a:t>una nuova fioritura! </a:t>
            </a:r>
            <a:endParaRPr lang="en-GB" sz="1200" dirty="0"/>
          </a:p>
        </p:txBody>
      </p:sp>
      <p:sp>
        <p:nvSpPr>
          <p:cNvPr id="44" name="TextBox 43"/>
          <p:cNvSpPr txBox="1"/>
          <p:nvPr/>
        </p:nvSpPr>
        <p:spPr>
          <a:xfrm rot="16200000">
            <a:off x="-199273" y="3542439"/>
            <a:ext cx="5915289" cy="338554"/>
          </a:xfrm>
          <a:prstGeom prst="rect">
            <a:avLst/>
          </a:prstGeom>
          <a:noFill/>
        </p:spPr>
        <p:txBody>
          <a:bodyPr wrap="square" rtlCol="0">
            <a:spAutoFit/>
          </a:bodyPr>
          <a:lstStyle/>
          <a:p>
            <a:pPr algn="ctr"/>
            <a:r>
              <a:rPr lang="de-DE" sz="1600" spc="300" dirty="0"/>
              <a:t>conquista romana dell‘Italia nord-occ.</a:t>
            </a:r>
            <a:endParaRPr lang="en-GB" sz="1600" spc="300" dirty="0"/>
          </a:p>
        </p:txBody>
      </p:sp>
      <p:sp>
        <p:nvSpPr>
          <p:cNvPr id="36" name="Right Arrow 35"/>
          <p:cNvSpPr/>
          <p:nvPr/>
        </p:nvSpPr>
        <p:spPr>
          <a:xfrm>
            <a:off x="2677789" y="2506748"/>
            <a:ext cx="212206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8" name="Picture 37"/>
          <p:cNvPicPr>
            <a:picLocks noChangeAspect="1"/>
          </p:cNvPicPr>
          <p:nvPr/>
        </p:nvPicPr>
        <p:blipFill>
          <a:blip r:embed="rId9" cstate="print">
            <a:extLst>
              <a:ext uri="{BEBA8EAE-BF5A-486C-A8C5-ECC9F3942E4B}">
                <a14:imgProps xmlns:a14="http://schemas.microsoft.com/office/drawing/2010/main">
                  <a14:imgLayer r:embed="rId10">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1271464" y="1967528"/>
            <a:ext cx="1662874" cy="1726512"/>
          </a:xfrm>
          <a:prstGeom prst="rect">
            <a:avLst/>
          </a:prstGeom>
        </p:spPr>
      </p:pic>
      <p:sp>
        <p:nvSpPr>
          <p:cNvPr id="22" name="Right Arrow 21"/>
          <p:cNvSpPr/>
          <p:nvPr/>
        </p:nvSpPr>
        <p:spPr>
          <a:xfrm>
            <a:off x="1487489" y="934870"/>
            <a:ext cx="3074715"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7" name="Picture 36"/>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8320" b="89969" l="10000" r="96043">
                        <a14:foregroundMark x1="49893" y1="8398" x2="49893" y2="8398"/>
                        <a14:foregroundMark x1="80481" y1="78927" x2="80481" y2="78927"/>
                        <a14:foregroundMark x1="93743" y1="49689" x2="93743" y2="49689"/>
                        <a14:foregroundMark x1="92834" y1="48367" x2="92834" y2="48367"/>
                        <a14:foregroundMark x1="91711" y1="46345" x2="91711" y2="46345"/>
                        <a14:foregroundMark x1="82299" y1="38258" x2="82299" y2="38258"/>
                        <a14:foregroundMark x1="83690" y1="38958" x2="83690" y2="38958"/>
                        <a14:backgroundMark x1="68717" y1="34914" x2="68717" y2="34914"/>
                      </a14:backgroundRemoval>
                    </a14:imgEffect>
                    <a14:imgEffect>
                      <a14:sharpenSoften amount="50000"/>
                    </a14:imgEffect>
                    <a14:imgEffect>
                      <a14:saturation sat="200000"/>
                    </a14:imgEffect>
                  </a14:imgLayer>
                </a14:imgProps>
              </a:ext>
              <a:ext uri="{28A0092B-C50C-407E-A947-70E740481C1C}">
                <a14:useLocalDpi xmlns:a14="http://schemas.microsoft.com/office/drawing/2010/main" val="0"/>
              </a:ext>
            </a:extLst>
          </a:blip>
          <a:srcRect l="35959" t="3623" r="3282" b="16241"/>
          <a:stretch/>
        </p:blipFill>
        <p:spPr>
          <a:xfrm>
            <a:off x="2136716" y="754072"/>
            <a:ext cx="2303101" cy="2089010"/>
          </a:xfrm>
          <a:prstGeom prst="rect">
            <a:avLst/>
          </a:prstGeom>
        </p:spPr>
      </p:pic>
    </p:spTree>
    <p:extLst>
      <p:ext uri="{BB962C8B-B14F-4D97-AF65-F5344CB8AC3E}">
        <p14:creationId xmlns:p14="http://schemas.microsoft.com/office/powerpoint/2010/main" val="7679794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left)">
                                      <p:cBhvr>
                                        <p:cTn id="7" dur="500"/>
                                        <p:tgtEl>
                                          <p:spTgt spid="22"/>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left)">
                                      <p:cBhvr>
                                        <p:cTn id="11" dur="750"/>
                                        <p:tgtEl>
                                          <p:spTgt spid="16"/>
                                        </p:tgtEl>
                                      </p:cBhvr>
                                    </p:animEffect>
                                  </p:childTnLst>
                                </p:cTn>
                              </p:par>
                            </p:childTnLst>
                          </p:cTn>
                        </p:par>
                        <p:par>
                          <p:cTn id="12" fill="hold">
                            <p:stCondLst>
                              <p:cond delay="1250"/>
                            </p:stCondLst>
                            <p:childTnLst>
                              <p:par>
                                <p:cTn id="13" presetID="22" presetClass="entr" presetSubtype="8" fill="hold" grpId="0"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wipe(left)">
                                      <p:cBhvr>
                                        <p:cTn id="15" dur="750"/>
                                        <p:tgtEl>
                                          <p:spTgt spid="12"/>
                                        </p:tgtEl>
                                      </p:cBhvr>
                                    </p:animEffect>
                                  </p:childTnLst>
                                </p:cTn>
                              </p:par>
                            </p:childTnLst>
                          </p:cTn>
                        </p:par>
                        <p:par>
                          <p:cTn id="16" fill="hold">
                            <p:stCondLst>
                              <p:cond delay="2000"/>
                            </p:stCondLst>
                            <p:childTnLst>
                              <p:par>
                                <p:cTn id="17" presetID="22" presetClass="entr" presetSubtype="8" fill="hold"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left)">
                                      <p:cBhvr>
                                        <p:cTn id="19" dur="750"/>
                                        <p:tgtEl>
                                          <p:spTgt spid="11"/>
                                        </p:tgtEl>
                                      </p:cBhvr>
                                    </p:animEffect>
                                  </p:childTnLst>
                                </p:cTn>
                              </p:par>
                            </p:childTnLst>
                          </p:cTn>
                        </p:par>
                        <p:par>
                          <p:cTn id="20" fill="hold">
                            <p:stCondLst>
                              <p:cond delay="2750"/>
                            </p:stCondLst>
                            <p:childTnLst>
                              <p:par>
                                <p:cTn id="21" presetID="22" presetClass="entr" presetSubtype="8" fill="hold" grpId="0" nodeType="afterEffect">
                                  <p:stCondLst>
                                    <p:cond delay="0"/>
                                  </p:stCondLst>
                                  <p:childTnLst>
                                    <p:set>
                                      <p:cBhvr>
                                        <p:cTn id="22" dur="1" fill="hold">
                                          <p:stCondLst>
                                            <p:cond delay="0"/>
                                          </p:stCondLst>
                                        </p:cTn>
                                        <p:tgtEl>
                                          <p:spTgt spid="43"/>
                                        </p:tgtEl>
                                        <p:attrNameLst>
                                          <p:attrName>style.visibility</p:attrName>
                                        </p:attrNameLst>
                                      </p:cBhvr>
                                      <p:to>
                                        <p:strVal val="visible"/>
                                      </p:to>
                                    </p:set>
                                    <p:animEffect transition="in" filter="wipe(left)">
                                      <p:cBhvr>
                                        <p:cTn id="23" dur="750"/>
                                        <p:tgtEl>
                                          <p:spTgt spid="43"/>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nodeType="clickEffect">
                                  <p:stCondLst>
                                    <p:cond delay="0"/>
                                  </p:stCondLst>
                                  <p:childTnLst>
                                    <p:set>
                                      <p:cBhvr>
                                        <p:cTn id="27" dur="1" fill="hold">
                                          <p:stCondLst>
                                            <p:cond delay="0"/>
                                          </p:stCondLst>
                                        </p:cTn>
                                        <p:tgtEl>
                                          <p:spTgt spid="38"/>
                                        </p:tgtEl>
                                        <p:attrNameLst>
                                          <p:attrName>style.visibility</p:attrName>
                                        </p:attrNameLst>
                                      </p:cBhvr>
                                      <p:to>
                                        <p:strVal val="visible"/>
                                      </p:to>
                                    </p:set>
                                    <p:animEffect transition="in" filter="wipe(left)">
                                      <p:cBhvr>
                                        <p:cTn id="28" dur="750"/>
                                        <p:tgtEl>
                                          <p:spTgt spid="38"/>
                                        </p:tgtEl>
                                      </p:cBhvr>
                                    </p:animEffect>
                                  </p:childTnLst>
                                </p:cTn>
                              </p:par>
                            </p:childTnLst>
                          </p:cTn>
                        </p:par>
                        <p:par>
                          <p:cTn id="29" fill="hold">
                            <p:stCondLst>
                              <p:cond delay="750"/>
                            </p:stCondLst>
                            <p:childTnLst>
                              <p:par>
                                <p:cTn id="30" presetID="22" presetClass="entr" presetSubtype="8" fill="hold" grpId="0" nodeType="afterEffect">
                                  <p:stCondLst>
                                    <p:cond delay="0"/>
                                  </p:stCondLst>
                                  <p:childTnLst>
                                    <p:set>
                                      <p:cBhvr>
                                        <p:cTn id="31" dur="1" fill="hold">
                                          <p:stCondLst>
                                            <p:cond delay="0"/>
                                          </p:stCondLst>
                                        </p:cTn>
                                        <p:tgtEl>
                                          <p:spTgt spid="36"/>
                                        </p:tgtEl>
                                        <p:attrNameLst>
                                          <p:attrName>style.visibility</p:attrName>
                                        </p:attrNameLst>
                                      </p:cBhvr>
                                      <p:to>
                                        <p:strVal val="visible"/>
                                      </p:to>
                                    </p:set>
                                    <p:animEffect transition="in" filter="wipe(left)">
                                      <p:cBhvr>
                                        <p:cTn id="32" dur="750"/>
                                        <p:tgtEl>
                                          <p:spTgt spid="36"/>
                                        </p:tgtEl>
                                      </p:cBhvr>
                                    </p:animEffect>
                                  </p:childTnLst>
                                </p:cTn>
                              </p:par>
                            </p:childTnLst>
                          </p:cTn>
                        </p:par>
                        <p:par>
                          <p:cTn id="33" fill="hold">
                            <p:stCondLst>
                              <p:cond delay="1500"/>
                            </p:stCondLst>
                            <p:childTnLst>
                              <p:par>
                                <p:cTn id="34" presetID="22" presetClass="entr" presetSubtype="8" fill="hold" nodeType="afterEffect">
                                  <p:stCondLst>
                                    <p:cond delay="0"/>
                                  </p:stCondLst>
                                  <p:childTnLst>
                                    <p:set>
                                      <p:cBhvr>
                                        <p:cTn id="35" dur="1" fill="hold">
                                          <p:stCondLst>
                                            <p:cond delay="0"/>
                                          </p:stCondLst>
                                        </p:cTn>
                                        <p:tgtEl>
                                          <p:spTgt spid="35"/>
                                        </p:tgtEl>
                                        <p:attrNameLst>
                                          <p:attrName>style.visibility</p:attrName>
                                        </p:attrNameLst>
                                      </p:cBhvr>
                                      <p:to>
                                        <p:strVal val="visible"/>
                                      </p:to>
                                    </p:set>
                                    <p:animEffect transition="in" filter="wipe(left)">
                                      <p:cBhvr>
                                        <p:cTn id="36" dur="750"/>
                                        <p:tgtEl>
                                          <p:spTgt spid="35"/>
                                        </p:tgtEl>
                                      </p:cBhvr>
                                    </p:animEffect>
                                  </p:childTnLst>
                                </p:cTn>
                              </p:par>
                            </p:childTnLst>
                          </p:cTn>
                        </p:par>
                        <p:par>
                          <p:cTn id="37" fill="hold">
                            <p:stCondLst>
                              <p:cond delay="2250"/>
                            </p:stCondLst>
                            <p:childTnLst>
                              <p:par>
                                <p:cTn id="38" presetID="22" presetClass="entr" presetSubtype="8" fill="hold" nodeType="afterEffect">
                                  <p:stCondLst>
                                    <p:cond delay="500"/>
                                  </p:stCondLst>
                                  <p:childTnLst>
                                    <p:set>
                                      <p:cBhvr>
                                        <p:cTn id="39" dur="1" fill="hold">
                                          <p:stCondLst>
                                            <p:cond delay="0"/>
                                          </p:stCondLst>
                                        </p:cTn>
                                        <p:tgtEl>
                                          <p:spTgt spid="37"/>
                                        </p:tgtEl>
                                        <p:attrNameLst>
                                          <p:attrName>style.visibility</p:attrName>
                                        </p:attrNameLst>
                                      </p:cBhvr>
                                      <p:to>
                                        <p:strVal val="visible"/>
                                      </p:to>
                                    </p:set>
                                    <p:animEffect transition="in" filter="wipe(left)">
                                      <p:cBhvr>
                                        <p:cTn id="40" dur="750"/>
                                        <p:tgtEl>
                                          <p:spTgt spid="37"/>
                                        </p:tgtEl>
                                      </p:cBhvr>
                                    </p:animEffect>
                                  </p:childTnLst>
                                </p:cTn>
                              </p:par>
                            </p:childTnLst>
                          </p:cTn>
                        </p:par>
                        <p:par>
                          <p:cTn id="41" fill="hold">
                            <p:stCondLst>
                              <p:cond delay="3500"/>
                            </p:stCondLst>
                            <p:childTnLst>
                              <p:par>
                                <p:cTn id="42" presetID="22" presetClass="entr" presetSubtype="8" fill="hold" grpId="0" nodeType="after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wipe(left)">
                                      <p:cBhvr>
                                        <p:cTn id="44" dur="750"/>
                                        <p:tgtEl>
                                          <p:spTgt spid="15"/>
                                        </p:tgtEl>
                                      </p:cBhvr>
                                    </p:animEffect>
                                  </p:childTnLst>
                                </p:cTn>
                              </p:par>
                            </p:childTnLst>
                          </p:cTn>
                        </p:par>
                        <p:par>
                          <p:cTn id="45" fill="hold">
                            <p:stCondLst>
                              <p:cond delay="4250"/>
                            </p:stCondLst>
                            <p:childTnLst>
                              <p:par>
                                <p:cTn id="46" presetID="22" presetClass="entr" presetSubtype="8" fill="hold" nodeType="after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wipe(left)">
                                      <p:cBhvr>
                                        <p:cTn id="48" dur="750"/>
                                        <p:tgtEl>
                                          <p:spTgt spid="14"/>
                                        </p:tgtEl>
                                      </p:cBhvr>
                                    </p:animEffect>
                                  </p:childTnLst>
                                </p:cTn>
                              </p:par>
                            </p:childTnLst>
                          </p:cTn>
                        </p:par>
                        <p:par>
                          <p:cTn id="49" fill="hold">
                            <p:stCondLst>
                              <p:cond delay="5000"/>
                            </p:stCondLst>
                            <p:childTnLst>
                              <p:par>
                                <p:cTn id="50" presetID="22" presetClass="entr" presetSubtype="8" fill="hold" grpId="0" nodeType="afterEffect">
                                  <p:stCondLst>
                                    <p:cond delay="250"/>
                                  </p:stCondLst>
                                  <p:childTnLst>
                                    <p:set>
                                      <p:cBhvr>
                                        <p:cTn id="51" dur="1" fill="hold">
                                          <p:stCondLst>
                                            <p:cond delay="0"/>
                                          </p:stCondLst>
                                        </p:cTn>
                                        <p:tgtEl>
                                          <p:spTgt spid="40">
                                            <p:txEl>
                                              <p:pRg st="0" end="0"/>
                                            </p:txEl>
                                          </p:spTgt>
                                        </p:tgtEl>
                                        <p:attrNameLst>
                                          <p:attrName>style.visibility</p:attrName>
                                        </p:attrNameLst>
                                      </p:cBhvr>
                                      <p:to>
                                        <p:strVal val="visible"/>
                                      </p:to>
                                    </p:set>
                                    <p:animEffect transition="in" filter="wipe(left)">
                                      <p:cBhvr>
                                        <p:cTn id="52" dur="750"/>
                                        <p:tgtEl>
                                          <p:spTgt spid="40">
                                            <p:txEl>
                                              <p:pRg st="0" end="0"/>
                                            </p:txEl>
                                          </p:spTgt>
                                        </p:tgtEl>
                                      </p:cBhvr>
                                    </p:animEffect>
                                  </p:childTnLst>
                                </p:cTn>
                              </p:par>
                            </p:childTnLst>
                          </p:cTn>
                        </p:par>
                        <p:par>
                          <p:cTn id="53" fill="hold">
                            <p:stCondLst>
                              <p:cond delay="6000"/>
                            </p:stCondLst>
                            <p:childTnLst>
                              <p:par>
                                <p:cTn id="54" presetID="22" presetClass="entr" presetSubtype="8" fill="hold" grpId="0" nodeType="afterEffect">
                                  <p:stCondLst>
                                    <p:cond delay="250"/>
                                  </p:stCondLst>
                                  <p:childTnLst>
                                    <p:set>
                                      <p:cBhvr>
                                        <p:cTn id="55" dur="1" fill="hold">
                                          <p:stCondLst>
                                            <p:cond delay="0"/>
                                          </p:stCondLst>
                                        </p:cTn>
                                        <p:tgtEl>
                                          <p:spTgt spid="40">
                                            <p:txEl>
                                              <p:pRg st="1" end="1"/>
                                            </p:txEl>
                                          </p:spTgt>
                                        </p:tgtEl>
                                        <p:attrNameLst>
                                          <p:attrName>style.visibility</p:attrName>
                                        </p:attrNameLst>
                                      </p:cBhvr>
                                      <p:to>
                                        <p:strVal val="visible"/>
                                      </p:to>
                                    </p:set>
                                    <p:animEffect transition="in" filter="wipe(left)">
                                      <p:cBhvr>
                                        <p:cTn id="56" dur="750"/>
                                        <p:tgtEl>
                                          <p:spTgt spid="40">
                                            <p:txEl>
                                              <p:pRg st="1" end="1"/>
                                            </p:txEl>
                                          </p:spTgt>
                                        </p:tgtEl>
                                      </p:cBhvr>
                                    </p:animEffect>
                                  </p:childTnLst>
                                </p:cTn>
                              </p:par>
                            </p:childTnLst>
                          </p:cTn>
                        </p:par>
                        <p:par>
                          <p:cTn id="57" fill="hold">
                            <p:stCondLst>
                              <p:cond delay="7000"/>
                            </p:stCondLst>
                            <p:childTnLst>
                              <p:par>
                                <p:cTn id="58" presetID="22" presetClass="entr" presetSubtype="8" fill="hold" grpId="0" nodeType="afterEffect">
                                  <p:stCondLst>
                                    <p:cond delay="250"/>
                                  </p:stCondLst>
                                  <p:childTnLst>
                                    <p:set>
                                      <p:cBhvr>
                                        <p:cTn id="59" dur="1" fill="hold">
                                          <p:stCondLst>
                                            <p:cond delay="0"/>
                                          </p:stCondLst>
                                        </p:cTn>
                                        <p:tgtEl>
                                          <p:spTgt spid="40">
                                            <p:txEl>
                                              <p:pRg st="2" end="2"/>
                                            </p:txEl>
                                          </p:spTgt>
                                        </p:tgtEl>
                                        <p:attrNameLst>
                                          <p:attrName>style.visibility</p:attrName>
                                        </p:attrNameLst>
                                      </p:cBhvr>
                                      <p:to>
                                        <p:strVal val="visible"/>
                                      </p:to>
                                    </p:set>
                                    <p:animEffect transition="in" filter="wipe(left)">
                                      <p:cBhvr>
                                        <p:cTn id="60" dur="750"/>
                                        <p:tgtEl>
                                          <p:spTgt spid="4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5" grpId="0" animBg="1"/>
      <p:bldP spid="40" grpId="0" build="p"/>
      <p:bldP spid="43" grpId="0"/>
      <p:bldP spid="36" grpId="0" animBg="1"/>
      <p:bldP spid="2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Galllico</a:t>
            </a:r>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9" name="Right Arrow 8"/>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1" name="Right Arrow 10"/>
          <p:cNvSpPr/>
          <p:nvPr/>
        </p:nvSpPr>
        <p:spPr>
          <a:xfrm>
            <a:off x="3147217" y="1667526"/>
            <a:ext cx="3600400"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5" cstate="print">
            <a:extLst>
              <a:ext uri="{BEBA8EAE-BF5A-486C-A8C5-ECC9F3942E4B}">
                <a14:imgProps xmlns:a14="http://schemas.microsoft.com/office/drawing/2010/main">
                  <a14:imgLayer r:embed="rId6">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13" name="Picture 12"/>
          <p:cNvPicPr>
            <a:picLocks noChangeAspect="1"/>
          </p:cNvPicPr>
          <p:nvPr/>
        </p:nvPicPr>
        <p:blipFill rotWithShape="1">
          <a:blip r:embed="rId7" cstate="print">
            <a:extLst>
              <a:ext uri="{28A0092B-C50C-407E-A947-70E740481C1C}">
                <a14:useLocalDpi xmlns:a14="http://schemas.microsoft.com/office/drawing/2010/main" val="0"/>
              </a:ext>
            </a:extLst>
          </a:blip>
          <a:srcRect t="15133" r="54242" b="41694"/>
          <a:stretch/>
        </p:blipFill>
        <p:spPr>
          <a:xfrm>
            <a:off x="1415480" y="3236682"/>
            <a:ext cx="2380006" cy="1560470"/>
          </a:xfrm>
          <a:prstGeom prst="rect">
            <a:avLst/>
          </a:prstGeom>
        </p:spPr>
      </p:pic>
      <p:sp>
        <p:nvSpPr>
          <p:cNvPr id="14" name="Right Arrow 13"/>
          <p:cNvSpPr/>
          <p:nvPr/>
        </p:nvSpPr>
        <p:spPr>
          <a:xfrm>
            <a:off x="1487489" y="934870"/>
            <a:ext cx="3074715"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a:off x="1487488" y="5829987"/>
            <a:ext cx="9180512"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p:cNvPicPr>
            <a:picLocks noChangeAspect="1"/>
          </p:cNvPicPr>
          <p:nvPr/>
        </p:nvPicPr>
        <p:blipFill rotWithShape="1">
          <a:blip r:embed="rId8"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24" name="Picture 23"/>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25" name="Right Arrow 24"/>
          <p:cNvSpPr/>
          <p:nvPr/>
        </p:nvSpPr>
        <p:spPr>
          <a:xfrm>
            <a:off x="2677789" y="2506748"/>
            <a:ext cx="212206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8320" b="89969" l="10000" r="96043">
                        <a14:foregroundMark x1="49893" y1="8398" x2="49893" y2="8398"/>
                        <a14:foregroundMark x1="80481" y1="78927" x2="80481" y2="78927"/>
                        <a14:foregroundMark x1="93743" y1="49689" x2="93743" y2="49689"/>
                        <a14:foregroundMark x1="92834" y1="48367" x2="92834" y2="48367"/>
                        <a14:foregroundMark x1="91711" y1="46345" x2="91711" y2="46345"/>
                        <a14:foregroundMark x1="82299" y1="38258" x2="82299" y2="38258"/>
                        <a14:foregroundMark x1="83690" y1="38958" x2="83690" y2="38958"/>
                        <a14:backgroundMark x1="68717" y1="34914" x2="68717" y2="34914"/>
                      </a14:backgroundRemoval>
                    </a14:imgEffect>
                    <a14:imgEffect>
                      <a14:sharpenSoften amount="50000"/>
                    </a14:imgEffect>
                    <a14:imgEffect>
                      <a14:saturation sat="200000"/>
                    </a14:imgEffect>
                  </a14:imgLayer>
                </a14:imgProps>
              </a:ext>
              <a:ext uri="{28A0092B-C50C-407E-A947-70E740481C1C}">
                <a14:useLocalDpi xmlns:a14="http://schemas.microsoft.com/office/drawing/2010/main" val="0"/>
              </a:ext>
            </a:extLst>
          </a:blip>
          <a:srcRect l="35959" t="3623" r="3282" b="16241"/>
          <a:stretch/>
        </p:blipFill>
        <p:spPr>
          <a:xfrm>
            <a:off x="2136716" y="754072"/>
            <a:ext cx="2303101" cy="2089010"/>
          </a:xfrm>
          <a:prstGeom prst="rect">
            <a:avLst/>
          </a:prstGeom>
        </p:spPr>
      </p:pic>
      <p:pic>
        <p:nvPicPr>
          <p:cNvPr id="27" name="Picture 26"/>
          <p:cNvPicPr>
            <a:picLocks noChangeAspect="1"/>
          </p:cNvPicPr>
          <p:nvPr/>
        </p:nvPicPr>
        <p:blipFill>
          <a:blip r:embed="rId13" cstate="print">
            <a:extLst>
              <a:ext uri="{BEBA8EAE-BF5A-486C-A8C5-ECC9F3942E4B}">
                <a14:imgProps xmlns:a14="http://schemas.microsoft.com/office/drawing/2010/main">
                  <a14:imgLayer r:embed="rId14">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1271464" y="1967528"/>
            <a:ext cx="1662874" cy="1726512"/>
          </a:xfrm>
          <a:prstGeom prst="rect">
            <a:avLst/>
          </a:prstGeom>
        </p:spPr>
      </p:pic>
      <p:pic>
        <p:nvPicPr>
          <p:cNvPr id="28" name="Picture 27"/>
          <p:cNvPicPr>
            <a:picLocks noChangeAspect="1"/>
          </p:cNvPicPr>
          <p:nvPr/>
        </p:nvPicPr>
        <p:blipFill>
          <a:blip r:embed="rId15" cstate="print">
            <a:extLst>
              <a:ext uri="{BEBA8EAE-BF5A-486C-A8C5-ECC9F3942E4B}">
                <a14:imgProps xmlns:a14="http://schemas.microsoft.com/office/drawing/2010/main">
                  <a14:imgLayer r:embed="rId16">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
        <p:nvSpPr>
          <p:cNvPr id="30" name="Right Arrow 29"/>
          <p:cNvSpPr/>
          <p:nvPr/>
        </p:nvSpPr>
        <p:spPr>
          <a:xfrm>
            <a:off x="3520546" y="3645024"/>
            <a:ext cx="392496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Content Placeholder 2"/>
          <p:cNvSpPr txBox="1">
            <a:spLocks/>
          </p:cNvSpPr>
          <p:nvPr/>
        </p:nvSpPr>
        <p:spPr>
          <a:xfrm>
            <a:off x="7680176" y="3284985"/>
            <a:ext cx="2987824" cy="1088097"/>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algn="r"/>
            <a:r>
              <a:rPr lang="de-DE" sz="1600" dirty="0"/>
              <a:t>CASSETTA LITICA</a:t>
            </a:r>
          </a:p>
          <a:p>
            <a:pPr lvl="1" algn="r"/>
            <a:r>
              <a:rPr lang="de-DE" sz="1200" dirty="0"/>
              <a:t>un gran numero </a:t>
            </a:r>
            <a:br>
              <a:rPr lang="de-DE" sz="1200" dirty="0"/>
            </a:br>
            <a:r>
              <a:rPr lang="de-DE" sz="1200" dirty="0"/>
              <a:t>nel I s. a.C.</a:t>
            </a:r>
            <a:endParaRPr lang="en-GB" sz="800" dirty="0"/>
          </a:p>
        </p:txBody>
      </p:sp>
      <p:sp>
        <p:nvSpPr>
          <p:cNvPr id="33" name="Content Placeholder 2"/>
          <p:cNvSpPr txBox="1">
            <a:spLocks/>
          </p:cNvSpPr>
          <p:nvPr/>
        </p:nvSpPr>
        <p:spPr>
          <a:xfrm>
            <a:off x="7680177" y="5725280"/>
            <a:ext cx="2915815" cy="1088097"/>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algn="r"/>
            <a:r>
              <a:rPr lang="de-DE" sz="1600" dirty="0"/>
              <a:t>FIBULE di tipo </a:t>
            </a:r>
            <a:br>
              <a:rPr lang="de-DE" sz="1600" dirty="0"/>
            </a:br>
            <a:r>
              <a:rPr lang="de-DE" sz="1600" dirty="0"/>
              <a:t>La Tène, Pavese, ecc.</a:t>
            </a:r>
            <a:br>
              <a:rPr lang="de-DE" sz="1600" dirty="0"/>
            </a:br>
            <a:r>
              <a:rPr lang="de-DE" sz="1600" dirty="0">
                <a:sym typeface="Wingdings" pitchFamily="2" charset="2"/>
              </a:rPr>
              <a:t> identità nel società</a:t>
            </a:r>
            <a:br>
              <a:rPr lang="de-DE" sz="1600" dirty="0">
                <a:sym typeface="Wingdings" pitchFamily="2" charset="2"/>
              </a:rPr>
            </a:br>
            <a:r>
              <a:rPr lang="de-DE" sz="1600" dirty="0">
                <a:sym typeface="Wingdings" pitchFamily="2" charset="2"/>
              </a:rPr>
              <a:t>indigena</a:t>
            </a:r>
          </a:p>
        </p:txBody>
      </p:sp>
      <p:pic>
        <p:nvPicPr>
          <p:cNvPr id="34" name="Picture 33"/>
          <p:cNvPicPr>
            <a:picLocks noChangeAspect="1"/>
          </p:cNvPicPr>
          <p:nvPr/>
        </p:nvPicPr>
        <p:blipFill rotWithShape="1">
          <a:blip r:embed="rId17" cstate="print">
            <a:extLst>
              <a:ext uri="{BEBA8EAE-BF5A-486C-A8C5-ECC9F3942E4B}">
                <a14:imgProps xmlns:a14="http://schemas.microsoft.com/office/drawing/2010/main">
                  <a14:imgLayer r:embed="rId18">
                    <a14:imgEffect>
                      <a14:backgroundRemoval t="12269" b="90252" l="25306" r="92098">
                        <a14:foregroundMark x1="74318" y1="84874" x2="74318" y2="84874"/>
                        <a14:foregroundMark x1="72248" y1="86218" x2="72248" y2="86218"/>
                        <a14:foregroundMark x1="69050" y1="81513" x2="69050" y2="81513"/>
                        <a14:foregroundMark x1="68485" y1="79160" x2="68485" y2="79160"/>
                        <a14:foregroundMark x1="65099" y1="79160" x2="65099" y2="79160"/>
                        <a14:foregroundMark x1="49953" y1="12269" x2="49953" y2="12269"/>
                        <a14:foregroundMark x1="40169" y1="14622" x2="40169" y2="14622"/>
                        <a14:foregroundMark x1="32455" y1="53613" x2="32455" y2="53613"/>
                        <a14:foregroundMark x1="30292" y1="54958" x2="30292" y2="54958"/>
                        <a14:foregroundMark x1="27658" y1="56471" x2="27658" y2="56471"/>
                        <a14:foregroundMark x1="25306" y1="53613" x2="25306" y2="53613"/>
                        <a14:backgroundMark x1="52117" y1="82857" x2="52117" y2="82857"/>
                        <a14:backgroundMark x1="55786" y1="79160" x2="55786" y2="79160"/>
                        <a14:backgroundMark x1="59548" y1="81008" x2="59548" y2="81008"/>
                        <a14:backgroundMark x1="60019" y1="86218" x2="60019" y2="86218"/>
                        <a14:backgroundMark x1="41204" y1="78151" x2="41204" y2="78151"/>
                        <a14:backgroundMark x1="37723" y1="76807" x2="37723" y2="76807"/>
                        <a14:backgroundMark x1="75447" y1="87731" x2="75447" y2="87731"/>
                        <a14:backgroundMark x1="73001" y1="92437" x2="73001" y2="92437"/>
                      </a14:backgroundRemoval>
                    </a14:imgEffect>
                  </a14:imgLayer>
                </a14:imgProps>
              </a:ext>
              <a:ext uri="{28A0092B-C50C-407E-A947-70E740481C1C}">
                <a14:useLocalDpi xmlns:a14="http://schemas.microsoft.com/office/drawing/2010/main" val="0"/>
              </a:ext>
            </a:extLst>
          </a:blip>
          <a:srcRect l="21409" t="6634" r="5748" b="27490"/>
          <a:stretch/>
        </p:blipFill>
        <p:spPr>
          <a:xfrm>
            <a:off x="2201092" y="5661248"/>
            <a:ext cx="2022700" cy="1023892"/>
          </a:xfrm>
          <a:prstGeom prst="rect">
            <a:avLst/>
          </a:prstGeom>
        </p:spPr>
      </p:pic>
      <p:sp>
        <p:nvSpPr>
          <p:cNvPr id="35" name="Content Placeholder 2"/>
          <p:cNvSpPr>
            <a:spLocks noGrp="1"/>
          </p:cNvSpPr>
          <p:nvPr>
            <p:ph idx="1"/>
          </p:nvPr>
        </p:nvSpPr>
        <p:spPr>
          <a:xfrm>
            <a:off x="8304838" y="1611616"/>
            <a:ext cx="2363162" cy="1723064"/>
          </a:xfrm>
        </p:spPr>
        <p:txBody>
          <a:bodyPr>
            <a:normAutofit/>
          </a:bodyPr>
          <a:lstStyle/>
          <a:p>
            <a:r>
              <a:rPr lang="de-DE" sz="1600" dirty="0">
                <a:solidFill>
                  <a:schemeClr val="tx1">
                    <a:lumMod val="65000"/>
                  </a:schemeClr>
                </a:solidFill>
              </a:rPr>
              <a:t>VASO A TROTTOLA</a:t>
            </a:r>
          </a:p>
          <a:p>
            <a:pPr lvl="1"/>
            <a:r>
              <a:rPr lang="de-DE" sz="1400" dirty="0">
                <a:solidFill>
                  <a:schemeClr val="tx1">
                    <a:lumMod val="65000"/>
                  </a:schemeClr>
                </a:solidFill>
              </a:rPr>
              <a:t>motivo conduttore</a:t>
            </a:r>
          </a:p>
          <a:p>
            <a:pPr lvl="1"/>
            <a:r>
              <a:rPr lang="de-DE" sz="1400" dirty="0">
                <a:solidFill>
                  <a:schemeClr val="tx1">
                    <a:lumMod val="65000"/>
                  </a:schemeClr>
                </a:solidFill>
              </a:rPr>
              <a:t>valore simbolico e religioso</a:t>
            </a:r>
            <a:endParaRPr lang="en-GB" sz="1400" dirty="0">
              <a:solidFill>
                <a:schemeClr val="tx1">
                  <a:lumMod val="65000"/>
                </a:schemeClr>
              </a:solidFill>
            </a:endParaRPr>
          </a:p>
        </p:txBody>
      </p:sp>
      <p:sp>
        <p:nvSpPr>
          <p:cNvPr id="36" name="Content Placeholder 2"/>
          <p:cNvSpPr txBox="1">
            <a:spLocks/>
          </p:cNvSpPr>
          <p:nvPr/>
        </p:nvSpPr>
        <p:spPr>
          <a:xfrm>
            <a:off x="8056162" y="276084"/>
            <a:ext cx="2611838" cy="2148501"/>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sz="1600" dirty="0">
                <a:solidFill>
                  <a:schemeClr val="tx1">
                    <a:lumMod val="65000"/>
                  </a:schemeClr>
                </a:solidFill>
              </a:rPr>
              <a:t>LEPONTICO</a:t>
            </a:r>
          </a:p>
          <a:p>
            <a:pPr lvl="1"/>
            <a:r>
              <a:rPr lang="de-DE" sz="1200" dirty="0">
                <a:solidFill>
                  <a:schemeClr val="tx1">
                    <a:lumMod val="65000"/>
                  </a:schemeClr>
                </a:solidFill>
              </a:rPr>
              <a:t>una nuova fioritura! </a:t>
            </a:r>
            <a:endParaRPr lang="en-GB" sz="1200" dirty="0">
              <a:solidFill>
                <a:schemeClr val="tx1">
                  <a:lumMod val="65000"/>
                </a:schemeClr>
              </a:solidFill>
            </a:endParaRPr>
          </a:p>
        </p:txBody>
      </p:sp>
    </p:spTree>
    <p:extLst>
      <p:ext uri="{BB962C8B-B14F-4D97-AF65-F5344CB8AC3E}">
        <p14:creationId xmlns:p14="http://schemas.microsoft.com/office/powerpoint/2010/main" val="35972484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500"/>
                                        <p:tgtEl>
                                          <p:spTgt spid="13"/>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30"/>
                                        </p:tgtEl>
                                        <p:attrNameLst>
                                          <p:attrName>style.visibility</p:attrName>
                                        </p:attrNameLst>
                                      </p:cBhvr>
                                      <p:to>
                                        <p:strVal val="visible"/>
                                      </p:to>
                                    </p:set>
                                    <p:animEffect transition="in" filter="wipe(left)">
                                      <p:cBhvr>
                                        <p:cTn id="11" dur="500"/>
                                        <p:tgtEl>
                                          <p:spTgt spid="30"/>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wipe(left)">
                                      <p:cBhvr>
                                        <p:cTn id="15" dur="500"/>
                                        <p:tgtEl>
                                          <p:spTgt spid="31"/>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wipe(left)">
                                      <p:cBhvr>
                                        <p:cTn id="20" dur="1500"/>
                                        <p:tgtEl>
                                          <p:spTgt spid="17"/>
                                        </p:tgtEl>
                                      </p:cBhvr>
                                    </p:animEffect>
                                  </p:childTnLst>
                                </p:cTn>
                              </p:par>
                            </p:childTnLst>
                          </p:cTn>
                        </p:par>
                        <p:par>
                          <p:cTn id="21" fill="hold">
                            <p:stCondLst>
                              <p:cond delay="1500"/>
                            </p:stCondLst>
                            <p:childTnLst>
                              <p:par>
                                <p:cTn id="22" presetID="22" presetClass="entr" presetSubtype="8" fill="hold" nodeType="afterEffect">
                                  <p:stCondLst>
                                    <p:cond delay="0"/>
                                  </p:stCondLst>
                                  <p:childTnLst>
                                    <p:set>
                                      <p:cBhvr>
                                        <p:cTn id="23" dur="1" fill="hold">
                                          <p:stCondLst>
                                            <p:cond delay="0"/>
                                          </p:stCondLst>
                                        </p:cTn>
                                        <p:tgtEl>
                                          <p:spTgt spid="34"/>
                                        </p:tgtEl>
                                        <p:attrNameLst>
                                          <p:attrName>style.visibility</p:attrName>
                                        </p:attrNameLst>
                                      </p:cBhvr>
                                      <p:to>
                                        <p:strVal val="visible"/>
                                      </p:to>
                                    </p:set>
                                    <p:animEffect transition="in" filter="wipe(left)">
                                      <p:cBhvr>
                                        <p:cTn id="24" dur="500"/>
                                        <p:tgtEl>
                                          <p:spTgt spid="34"/>
                                        </p:tgtEl>
                                      </p:cBhvr>
                                    </p:animEffect>
                                  </p:childTnLst>
                                </p:cTn>
                              </p:par>
                            </p:childTnLst>
                          </p:cTn>
                        </p:par>
                        <p:par>
                          <p:cTn id="25" fill="hold">
                            <p:stCondLst>
                              <p:cond delay="2000"/>
                            </p:stCondLst>
                            <p:childTnLst>
                              <p:par>
                                <p:cTn id="26" presetID="22" presetClass="entr" presetSubtype="8" fill="hold" nodeType="after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wipe(left)">
                                      <p:cBhvr>
                                        <p:cTn id="28" dur="500"/>
                                        <p:tgtEl>
                                          <p:spTgt spid="20"/>
                                        </p:tgtEl>
                                      </p:cBhvr>
                                    </p:animEffect>
                                  </p:childTnLst>
                                </p:cTn>
                              </p:par>
                              <p:par>
                                <p:cTn id="29" presetID="22" presetClass="entr" presetSubtype="8" fill="hold" nodeType="withEffect">
                                  <p:stCondLst>
                                    <p:cond delay="0"/>
                                  </p:stCondLst>
                                  <p:childTnLst>
                                    <p:set>
                                      <p:cBhvr>
                                        <p:cTn id="30" dur="1" fill="hold">
                                          <p:stCondLst>
                                            <p:cond delay="0"/>
                                          </p:stCondLst>
                                        </p:cTn>
                                        <p:tgtEl>
                                          <p:spTgt spid="28"/>
                                        </p:tgtEl>
                                        <p:attrNameLst>
                                          <p:attrName>style.visibility</p:attrName>
                                        </p:attrNameLst>
                                      </p:cBhvr>
                                      <p:to>
                                        <p:strVal val="visible"/>
                                      </p:to>
                                    </p:set>
                                    <p:animEffect transition="in" filter="wipe(left)">
                                      <p:cBhvr>
                                        <p:cTn id="31" dur="500"/>
                                        <p:tgtEl>
                                          <p:spTgt spid="28"/>
                                        </p:tgtEl>
                                      </p:cBhvr>
                                    </p:animEffect>
                                  </p:childTnLst>
                                </p:cTn>
                              </p:par>
                            </p:childTnLst>
                          </p:cTn>
                        </p:par>
                        <p:par>
                          <p:cTn id="32" fill="hold">
                            <p:stCondLst>
                              <p:cond delay="2500"/>
                            </p:stCondLst>
                            <p:childTnLst>
                              <p:par>
                                <p:cTn id="33" presetID="22" presetClass="entr" presetSubtype="8" fill="hold" grpId="0" nodeType="afterEffect">
                                  <p:stCondLst>
                                    <p:cond delay="0"/>
                                  </p:stCondLst>
                                  <p:childTnLst>
                                    <p:set>
                                      <p:cBhvr>
                                        <p:cTn id="34" dur="1" fill="hold">
                                          <p:stCondLst>
                                            <p:cond delay="0"/>
                                          </p:stCondLst>
                                        </p:cTn>
                                        <p:tgtEl>
                                          <p:spTgt spid="33"/>
                                        </p:tgtEl>
                                        <p:attrNameLst>
                                          <p:attrName>style.visibility</p:attrName>
                                        </p:attrNameLst>
                                      </p:cBhvr>
                                      <p:to>
                                        <p:strVal val="visible"/>
                                      </p:to>
                                    </p:set>
                                    <p:animEffect transition="in" filter="wipe(left)">
                                      <p:cBhvr>
                                        <p:cTn id="35"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30" grpId="0" animBg="1"/>
      <p:bldP spid="31" grpId="0"/>
      <p:bldP spid="3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Galllico</a:t>
            </a:r>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pic>
        <p:nvPicPr>
          <p:cNvPr id="31" name="Picture 30"/>
          <p:cNvPicPr>
            <a:picLocks noChangeAspect="1"/>
          </p:cNvPicPr>
          <p:nvPr/>
        </p:nvPicPr>
        <p:blipFill>
          <a:blip r:embed="rId2" cstate="print">
            <a:extLst>
              <a:ext uri="{BEBA8EAE-BF5A-486C-A8C5-ECC9F3942E4B}">
                <a14:imgProps xmlns:a14="http://schemas.microsoft.com/office/drawing/2010/main">
                  <a14:imgLayer r:embed="rId3">
                    <a14:imgEffect>
                      <a14:backgroundRemoval t="9893" b="99011" l="5721" r="92959">
                        <a14:foregroundMark x1="5721" y1="84336" x2="5721" y2="84336"/>
                        <a14:foregroundMark x1="54785" y1="65458" x2="54785" y2="65458"/>
                        <a14:foregroundMark x1="47415" y1="60676" x2="47415" y2="60676"/>
                        <a14:foregroundMark x1="63586" y1="89365" x2="63586" y2="89365"/>
                        <a14:foregroundMark x1="69527" y1="95631" x2="69527" y2="95631"/>
                        <a14:foregroundMark x1="45985" y1="96455" x2="45985" y2="96455"/>
                        <a14:foregroundMark x1="41144" y1="93322" x2="41144" y2="93322"/>
                        <a14:foregroundMark x1="38614" y1="90684" x2="38614" y2="90684"/>
                        <a14:foregroundMark x1="55886" y1="93817" x2="55886" y2="93817"/>
                        <a14:foregroundMark x1="74477" y1="95631" x2="74477" y2="95631"/>
                        <a14:foregroundMark x1="79648" y1="95960" x2="79648" y2="95960"/>
                        <a14:foregroundMark x1="86359" y1="98021" x2="86359" y2="98021"/>
                        <a14:foregroundMark x1="86359" y1="79390" x2="86359" y2="79390"/>
                        <a14:foregroundMark x1="87019" y1="71476" x2="87019" y2="71476"/>
                        <a14:foregroundMark x1="59296" y1="62819" x2="59296" y2="62819"/>
                        <a14:foregroundMark x1="63916" y1="63891" x2="63916" y2="63891"/>
                        <a14:foregroundMark x1="64576" y1="80709" x2="64576" y2="80709"/>
                        <a14:foregroundMark x1="75138" y1="91179" x2="75138" y2="91179"/>
                        <a14:foregroundMark x1="71947" y1="87469" x2="71947" y2="87469"/>
                        <a14:foregroundMark x1="67437" y1="85655" x2="67437" y2="85655"/>
                        <a14:foregroundMark x1="67437" y1="82523" x2="67437" y2="82523"/>
                        <a14:foregroundMark x1="42904" y1="89860" x2="42904" y2="89860"/>
                        <a14:foregroundMark x1="36194" y1="96208" x2="36194" y2="96208"/>
                        <a14:foregroundMark x1="54455" y1="97527" x2="54455" y2="97527"/>
                        <a14:foregroundMark x1="52365" y1="95136" x2="52365" y2="95136"/>
                        <a14:foregroundMark x1="62816" y1="94641" x2="62816" y2="94641"/>
                        <a14:foregroundMark x1="64576" y1="97197" x2="64576" y2="97197"/>
                        <a14:foregroundMark x1="71287" y1="93570" x2="71287" y2="93570"/>
                        <a14:foregroundMark x1="84598" y1="94641" x2="84598" y2="94641"/>
                        <a14:foregroundMark x1="85699" y1="92745" x2="85699" y2="92745"/>
                        <a14:foregroundMark x1="87789" y1="95960" x2="87789" y2="95960"/>
                        <a14:foregroundMark x1="91309" y1="94312" x2="91309" y2="94312"/>
                        <a14:foregroundMark x1="71287" y1="97774" x2="71287" y2="97774"/>
                        <a14:foregroundMark x1="60726" y1="93322" x2="60726" y2="93322"/>
                        <a14:foregroundMark x1="60726" y1="92993" x2="60726" y2="92993"/>
                        <a14:foregroundMark x1="59296" y1="91179" x2="59296" y2="91179"/>
                        <a14:foregroundMark x1="45985" y1="92003" x2="45985" y2="92003"/>
                        <a14:foregroundMark x1="50605" y1="97527" x2="50605" y2="97527"/>
                        <a14:foregroundMark x1="62816" y1="97774" x2="62816" y2="97774"/>
                        <a14:foregroundMark x1="59736" y1="97774" x2="59736" y2="97774"/>
                        <a14:foregroundMark x1="81738" y1="93817" x2="81738" y2="93817"/>
                      </a14:backgroundRemoval>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6672065" y="2204865"/>
            <a:ext cx="2017045" cy="2690477"/>
          </a:xfrm>
          <a:prstGeom prst="rect">
            <a:avLst/>
          </a:prstGeom>
        </p:spPr>
      </p:pic>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9" name="Right Arrow 8"/>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1" name="Right Arrow 10"/>
          <p:cNvSpPr/>
          <p:nvPr/>
        </p:nvSpPr>
        <p:spPr>
          <a:xfrm>
            <a:off x="3147217" y="1667526"/>
            <a:ext cx="3600400"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7" cstate="print">
            <a:extLst>
              <a:ext uri="{BEBA8EAE-BF5A-486C-A8C5-ECC9F3942E4B}">
                <a14:imgProps xmlns:a14="http://schemas.microsoft.com/office/drawing/2010/main">
                  <a14:imgLayer r:embed="rId8">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13" name="Picture 12"/>
          <p:cNvPicPr>
            <a:picLocks noChangeAspect="1"/>
          </p:cNvPicPr>
          <p:nvPr/>
        </p:nvPicPr>
        <p:blipFill rotWithShape="1">
          <a:blip r:embed="rId9" cstate="print">
            <a:extLst>
              <a:ext uri="{28A0092B-C50C-407E-A947-70E740481C1C}">
                <a14:useLocalDpi xmlns:a14="http://schemas.microsoft.com/office/drawing/2010/main" val="0"/>
              </a:ext>
            </a:extLst>
          </a:blip>
          <a:srcRect t="15133" r="54242" b="41694"/>
          <a:stretch/>
        </p:blipFill>
        <p:spPr>
          <a:xfrm>
            <a:off x="1415480" y="3236682"/>
            <a:ext cx="2380006" cy="1560470"/>
          </a:xfrm>
          <a:prstGeom prst="rect">
            <a:avLst/>
          </a:prstGeom>
        </p:spPr>
      </p:pic>
      <p:sp>
        <p:nvSpPr>
          <p:cNvPr id="14" name="Right Arrow 13"/>
          <p:cNvSpPr/>
          <p:nvPr/>
        </p:nvSpPr>
        <p:spPr>
          <a:xfrm>
            <a:off x="1487489" y="934870"/>
            <a:ext cx="3074715"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a:off x="1487488" y="5829987"/>
            <a:ext cx="9180512"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p:cNvPicPr>
            <a:picLocks noChangeAspect="1"/>
          </p:cNvPicPr>
          <p:nvPr/>
        </p:nvPicPr>
        <p:blipFill rotWithShape="1">
          <a:blip r:embed="rId10"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24" name="Picture 23"/>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25" name="Right Arrow 24"/>
          <p:cNvSpPr/>
          <p:nvPr/>
        </p:nvSpPr>
        <p:spPr>
          <a:xfrm>
            <a:off x="2677789" y="2506748"/>
            <a:ext cx="212206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8320" b="89969" l="10000" r="96043">
                        <a14:foregroundMark x1="49893" y1="8398" x2="49893" y2="8398"/>
                        <a14:foregroundMark x1="80481" y1="78927" x2="80481" y2="78927"/>
                        <a14:foregroundMark x1="93743" y1="49689" x2="93743" y2="49689"/>
                        <a14:foregroundMark x1="92834" y1="48367" x2="92834" y2="48367"/>
                        <a14:foregroundMark x1="91711" y1="46345" x2="91711" y2="46345"/>
                        <a14:foregroundMark x1="82299" y1="38258" x2="82299" y2="38258"/>
                        <a14:foregroundMark x1="83690" y1="38958" x2="83690" y2="38958"/>
                        <a14:backgroundMark x1="68717" y1="34914" x2="68717" y2="34914"/>
                      </a14:backgroundRemoval>
                    </a14:imgEffect>
                    <a14:imgEffect>
                      <a14:sharpenSoften amount="50000"/>
                    </a14:imgEffect>
                    <a14:imgEffect>
                      <a14:saturation sat="200000"/>
                    </a14:imgEffect>
                  </a14:imgLayer>
                </a14:imgProps>
              </a:ext>
              <a:ext uri="{28A0092B-C50C-407E-A947-70E740481C1C}">
                <a14:useLocalDpi xmlns:a14="http://schemas.microsoft.com/office/drawing/2010/main" val="0"/>
              </a:ext>
            </a:extLst>
          </a:blip>
          <a:srcRect l="35959" t="3623" r="3282" b="16241"/>
          <a:stretch/>
        </p:blipFill>
        <p:spPr>
          <a:xfrm>
            <a:off x="2136716" y="754072"/>
            <a:ext cx="2303101" cy="2089010"/>
          </a:xfrm>
          <a:prstGeom prst="rect">
            <a:avLst/>
          </a:prstGeom>
        </p:spPr>
      </p:pic>
      <p:pic>
        <p:nvPicPr>
          <p:cNvPr id="27" name="Picture 26"/>
          <p:cNvPicPr>
            <a:picLocks noChangeAspect="1"/>
          </p:cNvPicPr>
          <p:nvPr/>
        </p:nvPicPr>
        <p:blipFill>
          <a:blip r:embed="rId15" cstate="print">
            <a:extLst>
              <a:ext uri="{BEBA8EAE-BF5A-486C-A8C5-ECC9F3942E4B}">
                <a14:imgProps xmlns:a14="http://schemas.microsoft.com/office/drawing/2010/main">
                  <a14:imgLayer r:embed="rId16">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1271464" y="1967528"/>
            <a:ext cx="1662874" cy="1726512"/>
          </a:xfrm>
          <a:prstGeom prst="rect">
            <a:avLst/>
          </a:prstGeom>
        </p:spPr>
      </p:pic>
      <p:pic>
        <p:nvPicPr>
          <p:cNvPr id="28" name="Picture 27"/>
          <p:cNvPicPr>
            <a:picLocks noChangeAspect="1"/>
          </p:cNvPicPr>
          <p:nvPr/>
        </p:nvPicPr>
        <p:blipFill>
          <a:blip r:embed="rId17" cstate="print">
            <a:extLst>
              <a:ext uri="{BEBA8EAE-BF5A-486C-A8C5-ECC9F3942E4B}">
                <a14:imgProps xmlns:a14="http://schemas.microsoft.com/office/drawing/2010/main">
                  <a14:imgLayer r:embed="rId18">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
        <p:nvSpPr>
          <p:cNvPr id="30" name="Right Arrow 29"/>
          <p:cNvSpPr/>
          <p:nvPr/>
        </p:nvSpPr>
        <p:spPr>
          <a:xfrm>
            <a:off x="3520546" y="3645024"/>
            <a:ext cx="392496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Cloud Callout 44"/>
          <p:cNvSpPr/>
          <p:nvPr/>
        </p:nvSpPr>
        <p:spPr>
          <a:xfrm rot="20274533">
            <a:off x="1348378" y="1355342"/>
            <a:ext cx="3474131" cy="1706521"/>
          </a:xfrm>
          <a:prstGeom prst="cloudCallout">
            <a:avLst>
              <a:gd name="adj1" fmla="val -2992"/>
              <a:gd name="adj2" fmla="val 81842"/>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b="1" dirty="0"/>
              <a:t>una „resistenza culturale“ </a:t>
            </a:r>
            <a:br>
              <a:rPr lang="de-DE" sz="1600" b="1" dirty="0"/>
            </a:br>
            <a:r>
              <a:rPr lang="de-DE" sz="1600" b="1" dirty="0"/>
              <a:t>fino a 50 a.C....?</a:t>
            </a:r>
            <a:br>
              <a:rPr lang="de-DE" sz="1600" b="1" dirty="0"/>
            </a:br>
            <a:r>
              <a:rPr lang="de-DE" sz="600" b="1" dirty="0"/>
              <a:t/>
            </a:r>
            <a:br>
              <a:rPr lang="de-DE" sz="600" b="1" dirty="0"/>
            </a:br>
            <a:r>
              <a:rPr lang="de-DE" sz="1600" b="1" dirty="0"/>
              <a:t>o meno?!</a:t>
            </a:r>
            <a:endParaRPr lang="en-GB" sz="1600" b="1" dirty="0"/>
          </a:p>
        </p:txBody>
      </p:sp>
      <p:pic>
        <p:nvPicPr>
          <p:cNvPr id="22" name="Picture 21"/>
          <p:cNvPicPr>
            <a:picLocks noChangeAspect="1"/>
          </p:cNvPicPr>
          <p:nvPr/>
        </p:nvPicPr>
        <p:blipFill>
          <a:blip r:embed="rId19" cstate="print">
            <a:extLst>
              <a:ext uri="{BEBA8EAE-BF5A-486C-A8C5-ECC9F3942E4B}">
                <a14:imgProps xmlns:a14="http://schemas.microsoft.com/office/drawing/2010/main">
                  <a14:imgLayer r:embed="rId20">
                    <a14:imgEffect>
                      <a14:backgroundRemoval t="5430" b="89593" l="2207" r="94541">
                        <a14:foregroundMark x1="2207" y1="7692" x2="2207" y2="7692"/>
                        <a14:foregroundMark x1="6039" y1="5656" x2="6039" y2="5656"/>
                        <a14:foregroundMark x1="11150" y1="12670" x2="11150" y2="12670"/>
                        <a14:foregroundMark x1="91986" y1="44796" x2="91986" y2="44796"/>
                        <a14:foregroundMark x1="94541" y1="54751" x2="94541" y2="54751"/>
                        <a14:foregroundMark x1="55285" y1="84615" x2="55285" y2="84615"/>
                        <a14:backgroundMark x1="63415" y1="15837" x2="63415" y2="15837"/>
                        <a14:backgroundMark x1="41115" y1="12670" x2="41115" y2="12670"/>
                        <a14:backgroundMark x1="9988" y1="2715" x2="9988" y2="2715"/>
                        <a14:backgroundMark x1="24971" y1="39819" x2="24971" y2="39819"/>
                        <a14:backgroundMark x1="87456" y1="64706" x2="87456" y2="64706"/>
                        <a14:backgroundMark x1="86643" y1="70136" x2="86643" y2="70136"/>
                        <a14:backgroundMark x1="84321" y1="83258" x2="84321" y2="83258"/>
                        <a14:backgroundMark x1="84901" y1="81674" x2="84901" y2="81674"/>
                        <a14:backgroundMark x1="66783" y1="92986" x2="66783" y2="92986"/>
                        <a14:backgroundMark x1="70383" y1="92760" x2="70383" y2="92760"/>
                        <a14:backgroundMark x1="27294" y1="67873" x2="27294" y2="67873"/>
                        <a14:backgroundMark x1="38792" y1="63801" x2="38792" y2="63801"/>
                        <a14:backgroundMark x1="37979" y1="63575" x2="37979" y2="63575"/>
                        <a14:backgroundMark x1="40534" y1="64027" x2="40534" y2="64027"/>
                        <a14:backgroundMark x1="6852" y1="2715" x2="6852" y2="2715"/>
                        <a14:backgroundMark x1="71429" y1="39140" x2="71429" y2="39140"/>
                        <a14:backgroundMark x1="88386" y1="61538" x2="88386" y2="61538"/>
                        <a14:backgroundMark x1="12660" y1="14027" x2="12660" y2="14027"/>
                        <a14:backgroundMark x1="13589" y1="14706" x2="13589" y2="14706"/>
                        <a14:backgroundMark x1="14286" y1="14932" x2="14286" y2="14932"/>
                        <a14:backgroundMark x1="68757" y1="92986" x2="68757" y2="92986"/>
                        <a14:backgroundMark x1="71545" y1="93213" x2="71545" y2="93213"/>
                        <a14:backgroundMark x1="81301" y1="85294" x2="81301" y2="85294"/>
                        <a14:backgroundMark x1="51800" y1="16063" x2="51800" y2="16063"/>
                        <a14:backgroundMark x1="23953" y1="64545" x2="23953" y2="64545"/>
                      </a14:backgroundRemoval>
                    </a14:imgEffect>
                  </a14:imgLayer>
                </a14:imgProps>
              </a:ext>
              <a:ext uri="{28A0092B-C50C-407E-A947-70E740481C1C}">
                <a14:useLocalDpi xmlns:a14="http://schemas.microsoft.com/office/drawing/2010/main" val="0"/>
              </a:ext>
            </a:extLst>
          </a:blip>
          <a:stretch>
            <a:fillRect/>
          </a:stretch>
        </p:blipFill>
        <p:spPr>
          <a:xfrm>
            <a:off x="7613340" y="4653136"/>
            <a:ext cx="1939044" cy="994804"/>
          </a:xfrm>
          <a:prstGeom prst="rect">
            <a:avLst/>
          </a:prstGeom>
        </p:spPr>
      </p:pic>
      <p:sp>
        <p:nvSpPr>
          <p:cNvPr id="34" name="Content Placeholder 2"/>
          <p:cNvSpPr txBox="1">
            <a:spLocks/>
          </p:cNvSpPr>
          <p:nvPr/>
        </p:nvSpPr>
        <p:spPr>
          <a:xfrm>
            <a:off x="8400257" y="4797560"/>
            <a:ext cx="2374611" cy="1088097"/>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sz="1600" dirty="0"/>
              <a:t>TOMBE con le ARMI</a:t>
            </a:r>
            <a:br>
              <a:rPr lang="de-DE" sz="1600" dirty="0"/>
            </a:br>
            <a:r>
              <a:rPr lang="de-DE" sz="1400" dirty="0">
                <a:sym typeface="Wingdings" panose="05000000000000000000" pitchFamily="2" charset="2"/>
              </a:rPr>
              <a:t>epoca augsutea</a:t>
            </a:r>
            <a:endParaRPr lang="de-DE" sz="1200" dirty="0"/>
          </a:p>
        </p:txBody>
      </p:sp>
      <p:pic>
        <p:nvPicPr>
          <p:cNvPr id="16" name="Content Placeholder 4"/>
          <p:cNvPicPr>
            <a:picLocks noChangeAspect="1"/>
          </p:cNvPicPr>
          <p:nvPr/>
        </p:nvPicPr>
        <p:blipFill rotWithShape="1">
          <a:blip r:embed="rId21" cstate="print">
            <a:extLst>
              <a:ext uri="{BEBA8EAE-BF5A-486C-A8C5-ECC9F3942E4B}">
                <a14:imgProps xmlns:a14="http://schemas.microsoft.com/office/drawing/2010/main">
                  <a14:imgLayer r:embed="rId22">
                    <a14:imgEffect>
                      <a14:backgroundRemoval t="54929" b="86907" l="15688" r="85497"/>
                    </a14:imgEffect>
                  </a14:imgLayer>
                </a14:imgProps>
              </a:ext>
              <a:ext uri="{28A0092B-C50C-407E-A947-70E740481C1C}">
                <a14:useLocalDpi xmlns:a14="http://schemas.microsoft.com/office/drawing/2010/main" val="0"/>
              </a:ext>
            </a:extLst>
          </a:blip>
          <a:srcRect l="11972" t="53605" r="6330" b="9385"/>
          <a:stretch/>
        </p:blipFill>
        <p:spPr>
          <a:xfrm>
            <a:off x="6384032" y="5299994"/>
            <a:ext cx="2122960" cy="721295"/>
          </a:xfrm>
          <a:prstGeom prst="rect">
            <a:avLst/>
          </a:prstGeom>
        </p:spPr>
      </p:pic>
      <p:pic>
        <p:nvPicPr>
          <p:cNvPr id="46" name="Picture 45"/>
          <p:cNvPicPr>
            <a:picLocks noChangeAspect="1"/>
          </p:cNvPicPr>
          <p:nvPr/>
        </p:nvPicPr>
        <p:blipFill rotWithShape="1">
          <a:blip r:embed="rId23" cstate="print">
            <a:extLst>
              <a:ext uri="{BEBA8EAE-BF5A-486C-A8C5-ECC9F3942E4B}">
                <a14:imgProps xmlns:a14="http://schemas.microsoft.com/office/drawing/2010/main">
                  <a14:imgLayer r:embed="rId24">
                    <a14:imgEffect>
                      <a14:backgroundRemoval t="12269" b="90252" l="25306" r="92098">
                        <a14:foregroundMark x1="74318" y1="84874" x2="74318" y2="84874"/>
                        <a14:foregroundMark x1="72248" y1="86218" x2="72248" y2="86218"/>
                        <a14:foregroundMark x1="69050" y1="81513" x2="69050" y2="81513"/>
                        <a14:foregroundMark x1="68485" y1="79160" x2="68485" y2="79160"/>
                        <a14:foregroundMark x1="65099" y1="79160" x2="65099" y2="79160"/>
                        <a14:foregroundMark x1="49953" y1="12269" x2="49953" y2="12269"/>
                        <a14:foregroundMark x1="40169" y1="14622" x2="40169" y2="14622"/>
                        <a14:foregroundMark x1="32455" y1="53613" x2="32455" y2="53613"/>
                        <a14:foregroundMark x1="30292" y1="54958" x2="30292" y2="54958"/>
                        <a14:foregroundMark x1="27658" y1="56471" x2="27658" y2="56471"/>
                        <a14:foregroundMark x1="25306" y1="53613" x2="25306" y2="53613"/>
                        <a14:backgroundMark x1="52117" y1="82857" x2="52117" y2="82857"/>
                        <a14:backgroundMark x1="55786" y1="79160" x2="55786" y2="79160"/>
                        <a14:backgroundMark x1="59548" y1="81008" x2="59548" y2="81008"/>
                        <a14:backgroundMark x1="60019" y1="86218" x2="60019" y2="86218"/>
                        <a14:backgroundMark x1="41204" y1="78151" x2="41204" y2="78151"/>
                        <a14:backgroundMark x1="37723" y1="76807" x2="37723" y2="76807"/>
                        <a14:backgroundMark x1="75447" y1="87731" x2="75447" y2="87731"/>
                        <a14:backgroundMark x1="73001" y1="92437" x2="73001" y2="92437"/>
                      </a14:backgroundRemoval>
                    </a14:imgEffect>
                  </a14:imgLayer>
                </a14:imgProps>
              </a:ext>
              <a:ext uri="{28A0092B-C50C-407E-A947-70E740481C1C}">
                <a14:useLocalDpi xmlns:a14="http://schemas.microsoft.com/office/drawing/2010/main" val="0"/>
              </a:ext>
            </a:extLst>
          </a:blip>
          <a:srcRect l="21409" t="6634" r="5748" b="27490"/>
          <a:stretch/>
        </p:blipFill>
        <p:spPr>
          <a:xfrm>
            <a:off x="2201092" y="5661248"/>
            <a:ext cx="2022700" cy="1023892"/>
          </a:xfrm>
          <a:prstGeom prst="rect">
            <a:avLst/>
          </a:prstGeom>
        </p:spPr>
      </p:pic>
      <p:pic>
        <p:nvPicPr>
          <p:cNvPr id="43" name="Picture 42"/>
          <p:cNvPicPr>
            <a:picLocks noChangeAspect="1"/>
          </p:cNvPicPr>
          <p:nvPr/>
        </p:nvPicPr>
        <p:blipFill rotWithShape="1">
          <a:blip r:embed="rId25" cstate="print">
            <a:extLst>
              <a:ext uri="{BEBA8EAE-BF5A-486C-A8C5-ECC9F3942E4B}">
                <a14:imgProps xmlns:a14="http://schemas.microsoft.com/office/drawing/2010/main">
                  <a14:imgLayer r:embed="rId26">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3941" r="14888"/>
          <a:stretch/>
        </p:blipFill>
        <p:spPr>
          <a:xfrm>
            <a:off x="2647658" y="2915730"/>
            <a:ext cx="2008182" cy="3761264"/>
          </a:xfrm>
          <a:prstGeom prst="rect">
            <a:avLst/>
          </a:prstGeom>
        </p:spPr>
      </p:pic>
      <p:sp>
        <p:nvSpPr>
          <p:cNvPr id="33" name="Content Placeholder 2"/>
          <p:cNvSpPr txBox="1">
            <a:spLocks/>
          </p:cNvSpPr>
          <p:nvPr/>
        </p:nvSpPr>
        <p:spPr>
          <a:xfrm>
            <a:off x="4442633" y="4541894"/>
            <a:ext cx="2520280" cy="706895"/>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sz="1600" b="1" dirty="0"/>
              <a:t>nuove riti funerari...</a:t>
            </a:r>
            <a:br>
              <a:rPr lang="de-DE" sz="1600" b="1" dirty="0"/>
            </a:br>
            <a:r>
              <a:rPr lang="de-DE" sz="1600" b="1" dirty="0"/>
              <a:t>significativo?</a:t>
            </a:r>
            <a:endParaRPr lang="de-DE" sz="1100" b="1" dirty="0"/>
          </a:p>
        </p:txBody>
      </p:sp>
      <p:sp>
        <p:nvSpPr>
          <p:cNvPr id="35" name="Content Placeholder 2"/>
          <p:cNvSpPr txBox="1">
            <a:spLocks/>
          </p:cNvSpPr>
          <p:nvPr/>
        </p:nvSpPr>
        <p:spPr>
          <a:xfrm>
            <a:off x="7680176" y="3284985"/>
            <a:ext cx="2987824" cy="1088097"/>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algn="r"/>
            <a:r>
              <a:rPr lang="de-DE" sz="1600" dirty="0">
                <a:solidFill>
                  <a:schemeClr val="tx1">
                    <a:lumMod val="65000"/>
                  </a:schemeClr>
                </a:solidFill>
              </a:rPr>
              <a:t>CASSETTA LITICA</a:t>
            </a:r>
          </a:p>
          <a:p>
            <a:pPr lvl="1" algn="r"/>
            <a:r>
              <a:rPr lang="de-DE" sz="1200" dirty="0">
                <a:solidFill>
                  <a:schemeClr val="tx1">
                    <a:lumMod val="65000"/>
                  </a:schemeClr>
                </a:solidFill>
              </a:rPr>
              <a:t>un gran numero </a:t>
            </a:r>
            <a:br>
              <a:rPr lang="de-DE" sz="1200" dirty="0">
                <a:solidFill>
                  <a:schemeClr val="tx1">
                    <a:lumMod val="65000"/>
                  </a:schemeClr>
                </a:solidFill>
              </a:rPr>
            </a:br>
            <a:r>
              <a:rPr lang="de-DE" sz="1200" dirty="0">
                <a:solidFill>
                  <a:schemeClr val="tx1">
                    <a:lumMod val="65000"/>
                  </a:schemeClr>
                </a:solidFill>
              </a:rPr>
              <a:t>nel I s. a.C.</a:t>
            </a:r>
            <a:endParaRPr lang="en-GB" sz="800" dirty="0">
              <a:solidFill>
                <a:schemeClr val="tx1">
                  <a:lumMod val="65000"/>
                </a:schemeClr>
              </a:solidFill>
            </a:endParaRPr>
          </a:p>
        </p:txBody>
      </p:sp>
      <p:sp>
        <p:nvSpPr>
          <p:cNvPr id="36" name="Content Placeholder 2"/>
          <p:cNvSpPr txBox="1">
            <a:spLocks/>
          </p:cNvSpPr>
          <p:nvPr/>
        </p:nvSpPr>
        <p:spPr>
          <a:xfrm>
            <a:off x="7680177" y="5725280"/>
            <a:ext cx="2915815" cy="1088097"/>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algn="r"/>
            <a:r>
              <a:rPr lang="de-DE" sz="1600" dirty="0">
                <a:solidFill>
                  <a:schemeClr val="tx1">
                    <a:lumMod val="65000"/>
                  </a:schemeClr>
                </a:solidFill>
              </a:rPr>
              <a:t>FIBULE di tipo </a:t>
            </a:r>
            <a:br>
              <a:rPr lang="de-DE" sz="1600" dirty="0">
                <a:solidFill>
                  <a:schemeClr val="tx1">
                    <a:lumMod val="65000"/>
                  </a:schemeClr>
                </a:solidFill>
              </a:rPr>
            </a:br>
            <a:r>
              <a:rPr lang="de-DE" sz="1600" dirty="0">
                <a:solidFill>
                  <a:schemeClr val="tx1">
                    <a:lumMod val="65000"/>
                  </a:schemeClr>
                </a:solidFill>
              </a:rPr>
              <a:t>La Tène, Pavese, ecc.</a:t>
            </a:r>
            <a:br>
              <a:rPr lang="de-DE" sz="1600" dirty="0">
                <a:solidFill>
                  <a:schemeClr val="tx1">
                    <a:lumMod val="65000"/>
                  </a:schemeClr>
                </a:solidFill>
              </a:rPr>
            </a:br>
            <a:r>
              <a:rPr lang="de-DE" sz="1600" dirty="0">
                <a:solidFill>
                  <a:schemeClr val="tx1">
                    <a:lumMod val="65000"/>
                  </a:schemeClr>
                </a:solidFill>
                <a:sym typeface="Wingdings" pitchFamily="2" charset="2"/>
              </a:rPr>
              <a:t> identità nel società</a:t>
            </a:r>
            <a:br>
              <a:rPr lang="de-DE" sz="1600" dirty="0">
                <a:solidFill>
                  <a:schemeClr val="tx1">
                    <a:lumMod val="65000"/>
                  </a:schemeClr>
                </a:solidFill>
                <a:sym typeface="Wingdings" pitchFamily="2" charset="2"/>
              </a:rPr>
            </a:br>
            <a:r>
              <a:rPr lang="de-DE" sz="1600" dirty="0">
                <a:solidFill>
                  <a:schemeClr val="tx1">
                    <a:lumMod val="65000"/>
                  </a:schemeClr>
                </a:solidFill>
                <a:sym typeface="Wingdings" pitchFamily="2" charset="2"/>
              </a:rPr>
              <a:t>indigena</a:t>
            </a:r>
          </a:p>
        </p:txBody>
      </p:sp>
    </p:spTree>
    <p:extLst>
      <p:ext uri="{BB962C8B-B14F-4D97-AF65-F5344CB8AC3E}">
        <p14:creationId xmlns:p14="http://schemas.microsoft.com/office/powerpoint/2010/main" val="6910299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1000"/>
                                        <p:tgtEl>
                                          <p:spTgt spid="16"/>
                                        </p:tgtEl>
                                      </p:cBhvr>
                                    </p:animEffect>
                                    <p:anim calcmode="lin" valueType="num">
                                      <p:cBhvr>
                                        <p:cTn id="14" dur="1000" fill="hold"/>
                                        <p:tgtEl>
                                          <p:spTgt spid="16"/>
                                        </p:tgtEl>
                                        <p:attrNameLst>
                                          <p:attrName>ppt_x</p:attrName>
                                        </p:attrNameLst>
                                      </p:cBhvr>
                                      <p:tavLst>
                                        <p:tav tm="0">
                                          <p:val>
                                            <p:strVal val="#ppt_x"/>
                                          </p:val>
                                        </p:tav>
                                        <p:tav tm="100000">
                                          <p:val>
                                            <p:strVal val="#ppt_x"/>
                                          </p:val>
                                        </p:tav>
                                      </p:tavLst>
                                    </p:anim>
                                    <p:anim calcmode="lin" valueType="num">
                                      <p:cBhvr>
                                        <p:cTn id="15" dur="1000" fill="hold"/>
                                        <p:tgtEl>
                                          <p:spTgt spid="16"/>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34"/>
                                        </p:tgtEl>
                                        <p:attrNameLst>
                                          <p:attrName>style.visibility</p:attrName>
                                        </p:attrNameLst>
                                      </p:cBhvr>
                                      <p:to>
                                        <p:strVal val="visible"/>
                                      </p:to>
                                    </p:set>
                                    <p:animEffect transition="in" filter="fade">
                                      <p:cBhvr>
                                        <p:cTn id="19" dur="750"/>
                                        <p:tgtEl>
                                          <p:spTgt spid="34"/>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1"/>
                                        </p:tgtEl>
                                        <p:attrNameLst>
                                          <p:attrName>style.visibility</p:attrName>
                                        </p:attrNameLst>
                                      </p:cBhvr>
                                      <p:to>
                                        <p:strVal val="visible"/>
                                      </p:to>
                                    </p:set>
                                    <p:animEffect transition="in" filter="fade">
                                      <p:cBhvr>
                                        <p:cTn id="24" dur="1000"/>
                                        <p:tgtEl>
                                          <p:spTgt spid="31"/>
                                        </p:tgtEl>
                                      </p:cBhvr>
                                    </p:animEffect>
                                    <p:anim calcmode="lin" valueType="num">
                                      <p:cBhvr>
                                        <p:cTn id="25" dur="1000" fill="hold"/>
                                        <p:tgtEl>
                                          <p:spTgt spid="31"/>
                                        </p:tgtEl>
                                        <p:attrNameLst>
                                          <p:attrName>ppt_x</p:attrName>
                                        </p:attrNameLst>
                                      </p:cBhvr>
                                      <p:tavLst>
                                        <p:tav tm="0">
                                          <p:val>
                                            <p:strVal val="#ppt_x"/>
                                          </p:val>
                                        </p:tav>
                                        <p:tav tm="100000">
                                          <p:val>
                                            <p:strVal val="#ppt_x"/>
                                          </p:val>
                                        </p:tav>
                                      </p:tavLst>
                                    </p:anim>
                                    <p:anim calcmode="lin" valueType="num">
                                      <p:cBhvr>
                                        <p:cTn id="26" dur="1000" fill="hold"/>
                                        <p:tgtEl>
                                          <p:spTgt spid="31"/>
                                        </p:tgtEl>
                                        <p:attrNameLst>
                                          <p:attrName>ppt_y</p:attrName>
                                        </p:attrNameLst>
                                      </p:cBhvr>
                                      <p:tavLst>
                                        <p:tav tm="0">
                                          <p:val>
                                            <p:strVal val="#ppt_y+.1"/>
                                          </p:val>
                                        </p:tav>
                                        <p:tav tm="100000">
                                          <p:val>
                                            <p:strVal val="#ppt_y"/>
                                          </p:val>
                                        </p:tav>
                                      </p:tavLst>
                                    </p:anim>
                                  </p:childTnLst>
                                </p:cTn>
                              </p:par>
                            </p:childTnLst>
                          </p:cTn>
                        </p:par>
                        <p:par>
                          <p:cTn id="27" fill="hold">
                            <p:stCondLst>
                              <p:cond delay="1500"/>
                            </p:stCondLst>
                            <p:childTnLst>
                              <p:par>
                                <p:cTn id="28" presetID="42" presetClass="entr" presetSubtype="0" fill="hold" grpId="0"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fade">
                                      <p:cBhvr>
                                        <p:cTn id="30" dur="1000"/>
                                        <p:tgtEl>
                                          <p:spTgt spid="33"/>
                                        </p:tgtEl>
                                      </p:cBhvr>
                                    </p:animEffect>
                                    <p:anim calcmode="lin" valueType="num">
                                      <p:cBhvr>
                                        <p:cTn id="31" dur="1000" fill="hold"/>
                                        <p:tgtEl>
                                          <p:spTgt spid="33"/>
                                        </p:tgtEl>
                                        <p:attrNameLst>
                                          <p:attrName>ppt_x</p:attrName>
                                        </p:attrNameLst>
                                      </p:cBhvr>
                                      <p:tavLst>
                                        <p:tav tm="0">
                                          <p:val>
                                            <p:strVal val="#ppt_x"/>
                                          </p:val>
                                        </p:tav>
                                        <p:tav tm="100000">
                                          <p:val>
                                            <p:strVal val="#ppt_x"/>
                                          </p:val>
                                        </p:tav>
                                      </p:tavLst>
                                    </p:anim>
                                    <p:anim calcmode="lin" valueType="num">
                                      <p:cBhvr>
                                        <p:cTn id="32"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43"/>
                                        </p:tgtEl>
                                        <p:attrNameLst>
                                          <p:attrName>style.visibility</p:attrName>
                                        </p:attrNameLst>
                                      </p:cBhvr>
                                      <p:to>
                                        <p:strVal val="visible"/>
                                      </p:to>
                                    </p:set>
                                    <p:animEffect transition="in" filter="randombar(horizontal)">
                                      <p:cBhvr>
                                        <p:cTn id="37" dur="500"/>
                                        <p:tgtEl>
                                          <p:spTgt spid="43"/>
                                        </p:tgtEl>
                                      </p:cBhvr>
                                    </p:animEffect>
                                  </p:childTnLst>
                                </p:cTn>
                              </p:par>
                            </p:childTnLst>
                          </p:cTn>
                        </p:par>
                        <p:par>
                          <p:cTn id="38" fill="hold">
                            <p:stCondLst>
                              <p:cond delay="500"/>
                            </p:stCondLst>
                            <p:childTnLst>
                              <p:par>
                                <p:cTn id="39" presetID="14" presetClass="entr" presetSubtype="10" fill="hold" grpId="0" nodeType="afterEffect">
                                  <p:stCondLst>
                                    <p:cond delay="0"/>
                                  </p:stCondLst>
                                  <p:childTnLst>
                                    <p:set>
                                      <p:cBhvr>
                                        <p:cTn id="40" dur="1" fill="hold">
                                          <p:stCondLst>
                                            <p:cond delay="0"/>
                                          </p:stCondLst>
                                        </p:cTn>
                                        <p:tgtEl>
                                          <p:spTgt spid="45"/>
                                        </p:tgtEl>
                                        <p:attrNameLst>
                                          <p:attrName>style.visibility</p:attrName>
                                        </p:attrNameLst>
                                      </p:cBhvr>
                                      <p:to>
                                        <p:strVal val="visible"/>
                                      </p:to>
                                    </p:set>
                                    <p:animEffect transition="in" filter="randombar(horizontal)">
                                      <p:cBhvr>
                                        <p:cTn id="41"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animBg="1"/>
      <p:bldP spid="34" grpId="0"/>
      <p:bldP spid="3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Galllico</a:t>
            </a:r>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pic>
        <p:nvPicPr>
          <p:cNvPr id="37" name="Picture 36"/>
          <p:cNvPicPr>
            <a:picLocks noChangeAspect="1"/>
          </p:cNvPicPr>
          <p:nvPr/>
        </p:nvPicPr>
        <p:blipFill>
          <a:blip r:embed="rId2" cstate="print">
            <a:extLst>
              <a:ext uri="{BEBA8EAE-BF5A-486C-A8C5-ECC9F3942E4B}">
                <a14:imgProps xmlns:a14="http://schemas.microsoft.com/office/drawing/2010/main">
                  <a14:imgLayer r:embed="rId3">
                    <a14:imgEffect>
                      <a14:backgroundRemoval t="9893" b="99011" l="5721" r="92959">
                        <a14:foregroundMark x1="5721" y1="84336" x2="5721" y2="84336"/>
                        <a14:foregroundMark x1="54785" y1="65458" x2="54785" y2="65458"/>
                        <a14:foregroundMark x1="47415" y1="60676" x2="47415" y2="60676"/>
                        <a14:foregroundMark x1="63586" y1="89365" x2="63586" y2="89365"/>
                        <a14:foregroundMark x1="69527" y1="95631" x2="69527" y2="95631"/>
                        <a14:foregroundMark x1="45985" y1="96455" x2="45985" y2="96455"/>
                        <a14:foregroundMark x1="41144" y1="93322" x2="41144" y2="93322"/>
                        <a14:foregroundMark x1="38614" y1="90684" x2="38614" y2="90684"/>
                        <a14:foregroundMark x1="55886" y1="93817" x2="55886" y2="93817"/>
                        <a14:foregroundMark x1="74477" y1="95631" x2="74477" y2="95631"/>
                        <a14:foregroundMark x1="79648" y1="95960" x2="79648" y2="95960"/>
                        <a14:foregroundMark x1="86359" y1="98021" x2="86359" y2="98021"/>
                        <a14:foregroundMark x1="86359" y1="79390" x2="86359" y2="79390"/>
                        <a14:foregroundMark x1="87019" y1="71476" x2="87019" y2="71476"/>
                        <a14:foregroundMark x1="59296" y1="62819" x2="59296" y2="62819"/>
                        <a14:foregroundMark x1="63916" y1="63891" x2="63916" y2="63891"/>
                        <a14:foregroundMark x1="64576" y1="80709" x2="64576" y2="80709"/>
                        <a14:foregroundMark x1="75138" y1="91179" x2="75138" y2="91179"/>
                        <a14:foregroundMark x1="71947" y1="87469" x2="71947" y2="87469"/>
                        <a14:foregroundMark x1="67437" y1="85655" x2="67437" y2="85655"/>
                        <a14:foregroundMark x1="67437" y1="82523" x2="67437" y2="82523"/>
                        <a14:foregroundMark x1="42904" y1="89860" x2="42904" y2="89860"/>
                        <a14:foregroundMark x1="36194" y1="96208" x2="36194" y2="96208"/>
                        <a14:foregroundMark x1="54455" y1="97527" x2="54455" y2="97527"/>
                        <a14:foregroundMark x1="52365" y1="95136" x2="52365" y2="95136"/>
                        <a14:foregroundMark x1="62816" y1="94641" x2="62816" y2="94641"/>
                        <a14:foregroundMark x1="64576" y1="97197" x2="64576" y2="97197"/>
                        <a14:foregroundMark x1="71287" y1="93570" x2="71287" y2="93570"/>
                        <a14:foregroundMark x1="84598" y1="94641" x2="84598" y2="94641"/>
                        <a14:foregroundMark x1="85699" y1="92745" x2="85699" y2="92745"/>
                        <a14:foregroundMark x1="87789" y1="95960" x2="87789" y2="95960"/>
                        <a14:foregroundMark x1="91309" y1="94312" x2="91309" y2="94312"/>
                        <a14:foregroundMark x1="71287" y1="97774" x2="71287" y2="97774"/>
                        <a14:foregroundMark x1="60726" y1="93322" x2="60726" y2="93322"/>
                        <a14:foregroundMark x1="60726" y1="92993" x2="60726" y2="92993"/>
                        <a14:foregroundMark x1="59296" y1="91179" x2="59296" y2="91179"/>
                        <a14:foregroundMark x1="45985" y1="92003" x2="45985" y2="92003"/>
                        <a14:foregroundMark x1="50605" y1="97527" x2="50605" y2="97527"/>
                        <a14:foregroundMark x1="62816" y1="97774" x2="62816" y2="97774"/>
                        <a14:foregroundMark x1="59736" y1="97774" x2="59736" y2="97774"/>
                        <a14:foregroundMark x1="81738" y1="93817" x2="81738" y2="93817"/>
                      </a14:backgroundRemoval>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6672065" y="2204865"/>
            <a:ext cx="2017045" cy="2690477"/>
          </a:xfrm>
          <a:prstGeom prst="rect">
            <a:avLst/>
          </a:prstGeom>
        </p:spPr>
      </p:pic>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9" name="Right Arrow 8"/>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1" name="Right Arrow 10"/>
          <p:cNvSpPr/>
          <p:nvPr/>
        </p:nvSpPr>
        <p:spPr>
          <a:xfrm>
            <a:off x="3147217" y="1667526"/>
            <a:ext cx="3600400"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7" cstate="print">
            <a:extLst>
              <a:ext uri="{BEBA8EAE-BF5A-486C-A8C5-ECC9F3942E4B}">
                <a14:imgProps xmlns:a14="http://schemas.microsoft.com/office/drawing/2010/main">
                  <a14:imgLayer r:embed="rId8">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sp>
        <p:nvSpPr>
          <p:cNvPr id="14" name="Right Arrow 13"/>
          <p:cNvSpPr/>
          <p:nvPr/>
        </p:nvSpPr>
        <p:spPr>
          <a:xfrm>
            <a:off x="1487489" y="934870"/>
            <a:ext cx="3074715"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Content Placeholder 4"/>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5128" b="48889" l="15513" r="68462">
                        <a14:backgroundMark x1="19359" y1="18803" x2="19359" y2="18803"/>
                        <a14:backgroundMark x1="16154" y1="22564" x2="16154" y2="22564"/>
                      </a14:backgroundRemoval>
                    </a14:imgEffect>
                  </a14:imgLayer>
                </a14:imgProps>
              </a:ext>
              <a:ext uri="{28A0092B-C50C-407E-A947-70E740481C1C}">
                <a14:useLocalDpi xmlns:a14="http://schemas.microsoft.com/office/drawing/2010/main" val="0"/>
              </a:ext>
            </a:extLst>
          </a:blip>
          <a:srcRect l="11856" r="27716" b="45622"/>
          <a:stretch/>
        </p:blipFill>
        <p:spPr>
          <a:xfrm>
            <a:off x="5819456" y="4077073"/>
            <a:ext cx="2292769" cy="1547421"/>
          </a:xfrm>
          <a:prstGeom prst="rect">
            <a:avLst/>
          </a:prstGeom>
        </p:spPr>
      </p:pic>
      <p:pic>
        <p:nvPicPr>
          <p:cNvPr id="16" name="Content Placeholder 4"/>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54929" b="86907" l="15688" r="85497"/>
                    </a14:imgEffect>
                  </a14:imgLayer>
                </a14:imgProps>
              </a:ext>
              <a:ext uri="{28A0092B-C50C-407E-A947-70E740481C1C}">
                <a14:useLocalDpi xmlns:a14="http://schemas.microsoft.com/office/drawing/2010/main" val="0"/>
              </a:ext>
            </a:extLst>
          </a:blip>
          <a:srcRect l="11972" t="53605" r="6330" b="9385"/>
          <a:stretch/>
        </p:blipFill>
        <p:spPr>
          <a:xfrm>
            <a:off x="6384032" y="5299994"/>
            <a:ext cx="2122960" cy="721295"/>
          </a:xfrm>
          <a:prstGeom prst="rect">
            <a:avLst/>
          </a:prstGeom>
        </p:spPr>
      </p:pic>
      <p:sp>
        <p:nvSpPr>
          <p:cNvPr id="17" name="Right Arrow 16"/>
          <p:cNvSpPr/>
          <p:nvPr/>
        </p:nvSpPr>
        <p:spPr>
          <a:xfrm>
            <a:off x="1487488" y="5829987"/>
            <a:ext cx="9180512"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p:cNvPicPr>
            <a:picLocks noChangeAspect="1"/>
          </p:cNvPicPr>
          <p:nvPr/>
        </p:nvPicPr>
        <p:blipFill rotWithShape="1">
          <a:blip r:embed="rId13"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21" name="Picture 2"/>
          <p:cNvPicPr>
            <a:picLocks noChangeAspect="1" noChangeArrowheads="1"/>
          </p:cNvPicPr>
          <p:nvPr/>
        </p:nvPicPr>
        <p:blipFill>
          <a:blip r:embed="rId14">
            <a:extLst>
              <a:ext uri="{BEBA8EAE-BF5A-486C-A8C5-ECC9F3942E4B}">
                <a14:imgProps xmlns:a14="http://schemas.microsoft.com/office/drawing/2010/main">
                  <a14:imgLayer r:embed="rId15">
                    <a14:imgEffect>
                      <a14:backgroundRemoval t="4115" b="97531" l="3729" r="76271">
                        <a14:foregroundMark x1="7119" y1="72840" x2="7119" y2="72840"/>
                        <a14:foregroundMark x1="63051" y1="6584" x2="63051" y2="6584"/>
                        <a14:foregroundMark x1="3729" y1="85597" x2="3729" y2="85597"/>
                        <a14:foregroundMark x1="68814" y1="83539" x2="68814" y2="83539"/>
                        <a14:foregroundMark x1="52542" y1="92593" x2="52542" y2="92593"/>
                      </a14:backgroundRemoval>
                    </a14:imgEffect>
                  </a14:imgLayer>
                </a14:imgProps>
              </a:ext>
              <a:ext uri="{28A0092B-C50C-407E-A947-70E740481C1C}">
                <a14:useLocalDpi xmlns:a14="http://schemas.microsoft.com/office/drawing/2010/main" val="0"/>
              </a:ext>
            </a:extLst>
          </a:blip>
          <a:srcRect/>
          <a:stretch>
            <a:fillRect/>
          </a:stretch>
        </p:blipFill>
        <p:spPr bwMode="auto">
          <a:xfrm rot="19923765">
            <a:off x="3991908" y="4353863"/>
            <a:ext cx="1486091" cy="12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 name="Picture 21"/>
          <p:cNvPicPr>
            <a:picLocks noChangeAspect="1"/>
          </p:cNvPicPr>
          <p:nvPr/>
        </p:nvPicPr>
        <p:blipFill>
          <a:blip r:embed="rId16" cstate="print">
            <a:extLst>
              <a:ext uri="{BEBA8EAE-BF5A-486C-A8C5-ECC9F3942E4B}">
                <a14:imgProps xmlns:a14="http://schemas.microsoft.com/office/drawing/2010/main">
                  <a14:imgLayer r:embed="rId17">
                    <a14:imgEffect>
                      <a14:backgroundRemoval t="5430" b="89593" l="2207" r="94541">
                        <a14:foregroundMark x1="2207" y1="7692" x2="2207" y2="7692"/>
                        <a14:foregroundMark x1="6039" y1="5656" x2="6039" y2="5656"/>
                        <a14:foregroundMark x1="11150" y1="12670" x2="11150" y2="12670"/>
                        <a14:foregroundMark x1="91986" y1="44796" x2="91986" y2="44796"/>
                        <a14:foregroundMark x1="94541" y1="54751" x2="94541" y2="54751"/>
                        <a14:foregroundMark x1="55285" y1="84615" x2="55285" y2="84615"/>
                        <a14:backgroundMark x1="63415" y1="15837" x2="63415" y2="15837"/>
                        <a14:backgroundMark x1="41115" y1="12670" x2="41115" y2="12670"/>
                        <a14:backgroundMark x1="9988" y1="2715" x2="9988" y2="2715"/>
                        <a14:backgroundMark x1="24971" y1="39819" x2="24971" y2="39819"/>
                        <a14:backgroundMark x1="87456" y1="64706" x2="87456" y2="64706"/>
                        <a14:backgroundMark x1="86643" y1="70136" x2="86643" y2="70136"/>
                        <a14:backgroundMark x1="84321" y1="83258" x2="84321" y2="83258"/>
                        <a14:backgroundMark x1="84901" y1="81674" x2="84901" y2="81674"/>
                        <a14:backgroundMark x1="66783" y1="92986" x2="66783" y2="92986"/>
                        <a14:backgroundMark x1="70383" y1="92760" x2="70383" y2="92760"/>
                        <a14:backgroundMark x1="27294" y1="67873" x2="27294" y2="67873"/>
                        <a14:backgroundMark x1="38792" y1="63801" x2="38792" y2="63801"/>
                        <a14:backgroundMark x1="37979" y1="63575" x2="37979" y2="63575"/>
                        <a14:backgroundMark x1="40534" y1="64027" x2="40534" y2="64027"/>
                        <a14:backgroundMark x1="6852" y1="2715" x2="6852" y2="2715"/>
                        <a14:backgroundMark x1="71429" y1="39140" x2="71429" y2="39140"/>
                        <a14:backgroundMark x1="88386" y1="61538" x2="88386" y2="61538"/>
                        <a14:backgroundMark x1="12660" y1="14027" x2="12660" y2="14027"/>
                        <a14:backgroundMark x1="13589" y1="14706" x2="13589" y2="14706"/>
                        <a14:backgroundMark x1="14286" y1="14932" x2="14286" y2="14932"/>
                        <a14:backgroundMark x1="68757" y1="92986" x2="68757" y2="92986"/>
                        <a14:backgroundMark x1="71545" y1="93213" x2="71545" y2="93213"/>
                        <a14:backgroundMark x1="81301" y1="85294" x2="81301" y2="85294"/>
                        <a14:backgroundMark x1="51800" y1="16063" x2="51800" y2="16063"/>
                        <a14:backgroundMark x1="23953" y1="64545" x2="23953" y2="64545"/>
                      </a14:backgroundRemoval>
                    </a14:imgEffect>
                  </a14:imgLayer>
                </a14:imgProps>
              </a:ext>
              <a:ext uri="{28A0092B-C50C-407E-A947-70E740481C1C}">
                <a14:useLocalDpi xmlns:a14="http://schemas.microsoft.com/office/drawing/2010/main" val="0"/>
              </a:ext>
            </a:extLst>
          </a:blip>
          <a:stretch>
            <a:fillRect/>
          </a:stretch>
        </p:blipFill>
        <p:spPr>
          <a:xfrm>
            <a:off x="7613340" y="4653136"/>
            <a:ext cx="1939044" cy="994804"/>
          </a:xfrm>
          <a:prstGeom prst="rect">
            <a:avLst/>
          </a:prstGeom>
        </p:spPr>
      </p:pic>
      <p:pic>
        <p:nvPicPr>
          <p:cNvPr id="23" name="Picture 3"/>
          <p:cNvPicPr>
            <a:picLocks noChangeAspect="1" noChangeArrowheads="1"/>
          </p:cNvPicPr>
          <p:nvPr/>
        </p:nvPicPr>
        <p:blipFill>
          <a:blip r:embed="rId18">
            <a:extLst>
              <a:ext uri="{BEBA8EAE-BF5A-486C-A8C5-ECC9F3942E4B}">
                <a14:imgProps xmlns:a14="http://schemas.microsoft.com/office/drawing/2010/main">
                  <a14:imgLayer r:embed="rId19">
                    <a14:imgEffect>
                      <a14:backgroundRemoval t="4762" b="95238" l="5282" r="83803"/>
                    </a14:imgEffect>
                  </a14:imgLayer>
                </a14:imgProps>
              </a:ext>
              <a:ext uri="{28A0092B-C50C-407E-A947-70E740481C1C}">
                <a14:useLocalDpi xmlns:a14="http://schemas.microsoft.com/office/drawing/2010/main" val="0"/>
              </a:ext>
            </a:extLst>
          </a:blip>
          <a:srcRect/>
          <a:stretch>
            <a:fillRect/>
          </a:stretch>
        </p:blipFill>
        <p:spPr bwMode="auto">
          <a:xfrm>
            <a:off x="4799856" y="4149963"/>
            <a:ext cx="1582298" cy="1170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 name="Picture 23"/>
          <p:cNvPicPr>
            <a:picLocks noChangeAspect="1"/>
          </p:cNvPicPr>
          <p:nvPr/>
        </p:nvPicPr>
        <p:blipFill rotWithShape="1">
          <a:blip r:embed="rId20" cstate="print">
            <a:extLst>
              <a:ext uri="{BEBA8EAE-BF5A-486C-A8C5-ECC9F3942E4B}">
                <a14:imgProps xmlns:a14="http://schemas.microsoft.com/office/drawing/2010/main">
                  <a14:imgLayer r:embed="rId21">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25" name="Right Arrow 24"/>
          <p:cNvSpPr/>
          <p:nvPr/>
        </p:nvSpPr>
        <p:spPr>
          <a:xfrm>
            <a:off x="2677789" y="2506748"/>
            <a:ext cx="212206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p:cNvPicPr>
            <a:picLocks noChangeAspect="1"/>
          </p:cNvPicPr>
          <p:nvPr/>
        </p:nvPicPr>
        <p:blipFill rotWithShape="1">
          <a:blip r:embed="rId22" cstate="print">
            <a:extLst>
              <a:ext uri="{BEBA8EAE-BF5A-486C-A8C5-ECC9F3942E4B}">
                <a14:imgProps xmlns:a14="http://schemas.microsoft.com/office/drawing/2010/main">
                  <a14:imgLayer r:embed="rId23">
                    <a14:imgEffect>
                      <a14:backgroundRemoval t="8320" b="89969" l="10000" r="96043">
                        <a14:foregroundMark x1="49893" y1="8398" x2="49893" y2="8398"/>
                        <a14:foregroundMark x1="80481" y1="78927" x2="80481" y2="78927"/>
                        <a14:foregroundMark x1="93743" y1="49689" x2="93743" y2="49689"/>
                        <a14:foregroundMark x1="92834" y1="48367" x2="92834" y2="48367"/>
                        <a14:foregroundMark x1="91711" y1="46345" x2="91711" y2="46345"/>
                        <a14:foregroundMark x1="82299" y1="38258" x2="82299" y2="38258"/>
                        <a14:foregroundMark x1="83690" y1="38958" x2="83690" y2="38958"/>
                        <a14:backgroundMark x1="68717" y1="34914" x2="68717" y2="34914"/>
                      </a14:backgroundRemoval>
                    </a14:imgEffect>
                    <a14:imgEffect>
                      <a14:sharpenSoften amount="50000"/>
                    </a14:imgEffect>
                    <a14:imgEffect>
                      <a14:saturation sat="200000"/>
                    </a14:imgEffect>
                  </a14:imgLayer>
                </a14:imgProps>
              </a:ext>
              <a:ext uri="{28A0092B-C50C-407E-A947-70E740481C1C}">
                <a14:useLocalDpi xmlns:a14="http://schemas.microsoft.com/office/drawing/2010/main" val="0"/>
              </a:ext>
            </a:extLst>
          </a:blip>
          <a:srcRect l="35959" t="3623" r="3282" b="16241"/>
          <a:stretch/>
        </p:blipFill>
        <p:spPr>
          <a:xfrm>
            <a:off x="2136716" y="754072"/>
            <a:ext cx="2303101" cy="2089010"/>
          </a:xfrm>
          <a:prstGeom prst="rect">
            <a:avLst/>
          </a:prstGeom>
        </p:spPr>
      </p:pic>
      <p:pic>
        <p:nvPicPr>
          <p:cNvPr id="28" name="Picture 27"/>
          <p:cNvPicPr>
            <a:picLocks noChangeAspect="1"/>
          </p:cNvPicPr>
          <p:nvPr/>
        </p:nvPicPr>
        <p:blipFill>
          <a:blip r:embed="rId24" cstate="print">
            <a:extLst>
              <a:ext uri="{BEBA8EAE-BF5A-486C-A8C5-ECC9F3942E4B}">
                <a14:imgProps xmlns:a14="http://schemas.microsoft.com/office/drawing/2010/main">
                  <a14:imgLayer r:embed="rId25">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
        <p:nvSpPr>
          <p:cNvPr id="29" name="Right Arrow 28"/>
          <p:cNvSpPr/>
          <p:nvPr/>
        </p:nvSpPr>
        <p:spPr>
          <a:xfrm rot="10800000">
            <a:off x="2423593" y="4797862"/>
            <a:ext cx="1845381"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Content Placeholder 2"/>
          <p:cNvSpPr txBox="1">
            <a:spLocks/>
          </p:cNvSpPr>
          <p:nvPr/>
        </p:nvSpPr>
        <p:spPr>
          <a:xfrm>
            <a:off x="7795320" y="2915731"/>
            <a:ext cx="2872680" cy="2048000"/>
          </a:xfrm>
          <a:prstGeom prst="rect">
            <a:avLst/>
          </a:prstGeom>
        </p:spPr>
        <p:txBody>
          <a:bodyPr vert="horz" anchor="t">
            <a:normAutofit lnSpcReduction="10000"/>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marL="64008" indent="0" algn="r">
              <a:buNone/>
            </a:pPr>
            <a:r>
              <a:rPr lang="de-DE" sz="1600" b="1" spc="300" dirty="0"/>
              <a:t>IMPORTAZIONI</a:t>
            </a:r>
            <a:r>
              <a:rPr lang="de-DE" sz="1600" spc="300" dirty="0"/>
              <a:t/>
            </a:r>
            <a:br>
              <a:rPr lang="de-DE" sz="1600" spc="300" dirty="0"/>
            </a:br>
            <a:r>
              <a:rPr lang="de-DE" sz="1400" i="1" dirty="0"/>
              <a:t>par ex. vernice nera</a:t>
            </a:r>
            <a:r>
              <a:rPr lang="de-DE" sz="1400" dirty="0"/>
              <a:t> (Campania, Etruria)</a:t>
            </a:r>
          </a:p>
          <a:p>
            <a:pPr lvl="1"/>
            <a:r>
              <a:rPr lang="de-DE" sz="1400" dirty="0">
                <a:sym typeface="Wingdings" pitchFamily="2" charset="2"/>
              </a:rPr>
              <a:t>un </a:t>
            </a:r>
            <a:r>
              <a:rPr lang="de-DE" sz="1400" b="1" dirty="0">
                <a:sym typeface="Wingdings" pitchFamily="2" charset="2"/>
              </a:rPr>
              <a:t>indizio</a:t>
            </a:r>
            <a:r>
              <a:rPr lang="de-DE" sz="1400" dirty="0">
                <a:sym typeface="Wingdings" pitchFamily="2" charset="2"/>
              </a:rPr>
              <a:t> per la „</a:t>
            </a:r>
            <a:r>
              <a:rPr lang="de-DE" sz="1400" b="1" dirty="0">
                <a:sym typeface="Wingdings" pitchFamily="2" charset="2"/>
              </a:rPr>
              <a:t>romanizzazione</a:t>
            </a:r>
            <a:r>
              <a:rPr lang="de-DE" sz="1400" dirty="0">
                <a:sym typeface="Wingdings" pitchFamily="2" charset="2"/>
              </a:rPr>
              <a:t>“...?</a:t>
            </a:r>
          </a:p>
          <a:p>
            <a:pPr lvl="1"/>
            <a:r>
              <a:rPr lang="de-DE" sz="1400" dirty="0">
                <a:sym typeface="Wingdings" pitchFamily="2" charset="2"/>
              </a:rPr>
              <a:t>ma </a:t>
            </a:r>
            <a:r>
              <a:rPr lang="de-DE" sz="1400" b="1" dirty="0">
                <a:sym typeface="Wingdings" pitchFamily="2" charset="2"/>
              </a:rPr>
              <a:t>continuità di rotta commerciali </a:t>
            </a:r>
            <a:r>
              <a:rPr lang="de-DE" sz="1400" dirty="0">
                <a:sym typeface="Wingdings" pitchFamily="2" charset="2"/>
              </a:rPr>
              <a:t> come bucchero nell‘epoce golasecca...</a:t>
            </a:r>
          </a:p>
        </p:txBody>
      </p:sp>
      <p:sp>
        <p:nvSpPr>
          <p:cNvPr id="32" name="Right Arrow 31"/>
          <p:cNvSpPr/>
          <p:nvPr/>
        </p:nvSpPr>
        <p:spPr>
          <a:xfrm>
            <a:off x="3520546" y="3645024"/>
            <a:ext cx="392496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rotWithShape="1">
          <a:blip r:embed="rId26" cstate="print">
            <a:extLst>
              <a:ext uri="{28A0092B-C50C-407E-A947-70E740481C1C}">
                <a14:useLocalDpi xmlns:a14="http://schemas.microsoft.com/office/drawing/2010/main" val="0"/>
              </a:ext>
            </a:extLst>
          </a:blip>
          <a:srcRect t="15133" r="54242" b="41694"/>
          <a:stretch/>
        </p:blipFill>
        <p:spPr>
          <a:xfrm>
            <a:off x="1415480" y="3236682"/>
            <a:ext cx="2380006" cy="1560470"/>
          </a:xfrm>
          <a:prstGeom prst="rect">
            <a:avLst/>
          </a:prstGeom>
        </p:spPr>
      </p:pic>
      <p:pic>
        <p:nvPicPr>
          <p:cNvPr id="27" name="Picture 26"/>
          <p:cNvPicPr>
            <a:picLocks noChangeAspect="1"/>
          </p:cNvPicPr>
          <p:nvPr/>
        </p:nvPicPr>
        <p:blipFill>
          <a:blip r:embed="rId27" cstate="print">
            <a:extLst>
              <a:ext uri="{BEBA8EAE-BF5A-486C-A8C5-ECC9F3942E4B}">
                <a14:imgProps xmlns:a14="http://schemas.microsoft.com/office/drawing/2010/main">
                  <a14:imgLayer r:embed="rId28">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1271464" y="1967528"/>
            <a:ext cx="1662874" cy="1726512"/>
          </a:xfrm>
          <a:prstGeom prst="rect">
            <a:avLst/>
          </a:prstGeom>
        </p:spPr>
      </p:pic>
      <p:pic>
        <p:nvPicPr>
          <p:cNvPr id="18" name="Picture 17"/>
          <p:cNvPicPr>
            <a:picLocks noChangeAspect="1"/>
          </p:cNvPicPr>
          <p:nvPr/>
        </p:nvPicPr>
        <p:blipFill rotWithShape="1">
          <a:blip r:embed="rId29" cstate="print">
            <a:duotone>
              <a:schemeClr val="bg2">
                <a:shade val="45000"/>
                <a:satMod val="135000"/>
              </a:schemeClr>
              <a:prstClr val="white"/>
            </a:duotone>
            <a:extLst>
              <a:ext uri="{BEBA8EAE-BF5A-486C-A8C5-ECC9F3942E4B}">
                <a14:imgProps xmlns:a14="http://schemas.microsoft.com/office/drawing/2010/main">
                  <a14:imgLayer r:embed="rId30">
                    <a14:imgEffect>
                      <a14:backgroundRemoval t="1493" b="98706" l="9826" r="96197">
                        <a14:foregroundMark x1="40254" y1="3582" x2="40254" y2="3582"/>
                        <a14:foregroundMark x1="38669" y1="9652" x2="38669" y2="9652"/>
                        <a14:foregroundMark x1="44057" y1="31841" x2="44057" y2="31841"/>
                        <a14:foregroundMark x1="45642" y1="45373" x2="45642" y2="45373"/>
                        <a14:foregroundMark x1="46117" y1="71045" x2="46117" y2="71045"/>
                        <a14:foregroundMark x1="41838" y1="79104" x2="41838" y2="79104"/>
                        <a14:foregroundMark x1="58003" y1="95622" x2="58003" y2="95622"/>
                        <a14:foregroundMark x1="56894" y1="87562" x2="56894" y2="87562"/>
                        <a14:foregroundMark x1="62282" y1="78109" x2="62282" y2="78109"/>
                        <a14:foregroundMark x1="71949" y1="71343" x2="71949" y2="71343"/>
                        <a14:foregroundMark x1="24089" y1="69353" x2="24089" y2="69353"/>
                        <a14:foregroundMark x1="20285" y1="74030" x2="20285" y2="74030"/>
                        <a14:foregroundMark x1="29002" y1="83184" x2="29002" y2="83184"/>
                        <a14:foregroundMark x1="31696" y1="92239" x2="31696" y2="92239"/>
                        <a14:foregroundMark x1="19334" y1="64577" x2="19334" y2="64577"/>
                        <a14:foregroundMark x1="26783" y1="59900" x2="26783" y2="59900"/>
                        <a14:foregroundMark x1="31062" y1="56816" x2="31062" y2="56816"/>
                        <a14:foregroundMark x1="55784" y1="58507" x2="55784" y2="58507"/>
                        <a14:foregroundMark x1="52615" y1="55821" x2="52615" y2="55821"/>
                        <a14:foregroundMark x1="71949" y1="54527" x2="71949" y2="54527"/>
                        <a14:foregroundMark x1="72425" y1="51443" x2="72425" y2="51443"/>
                        <a14:foregroundMark x1="63867" y1="40299" x2="63867" y2="40299"/>
                        <a14:foregroundMark x1="54675" y1="28557" x2="54675" y2="28557"/>
                        <a14:foregroundMark x1="56418" y1="21791" x2="56418" y2="21791"/>
                        <a14:foregroundMark x1="60063" y1="20100" x2="60063" y2="20100"/>
                        <a14:foregroundMark x1="72425" y1="19104" x2="72425" y2="19104"/>
                        <a14:foregroundMark x1="78447" y1="17413" x2="78447" y2="17413"/>
                        <a14:foregroundMark x1="96197" y1="23483" x2="96197" y2="23483"/>
                        <a14:foregroundMark x1="91284" y1="39005" x2="91284" y2="39005"/>
                        <a14:foregroundMark x1="84786" y1="46368" x2="84786" y2="46368"/>
                        <a14:foregroundMark x1="73534" y1="49453" x2="73534" y2="49453"/>
                        <a14:foregroundMark x1="39144" y1="38607" x2="39144" y2="38607"/>
                        <a14:foregroundMark x1="29952" y1="35622" x2="29952" y2="35622"/>
                        <a14:foregroundMark x1="34390" y1="29851" x2="34390" y2="29851"/>
                        <a14:foregroundMark x1="33281" y1="25473" x2="33281" y2="25473"/>
                        <a14:foregroundMark x1="32171" y1="21393" x2="32171" y2="21393"/>
                        <a14:foregroundMark x1="31062" y1="15323" x2="31062" y2="15323"/>
                        <a14:foregroundMark x1="33281" y1="9652" x2="33281" y2="9652"/>
                        <a14:foregroundMark x1="32647" y1="5871" x2="32647" y2="5871"/>
                        <a14:foregroundMark x1="34390" y1="1493" x2="34390" y2="1493"/>
                        <a14:foregroundMark x1="41363" y1="9950" x2="41363" y2="9950"/>
                        <a14:foregroundMark x1="47227" y1="14726" x2="47227" y2="14726"/>
                        <a14:foregroundMark x1="50396" y1="18010" x2="50396" y2="18010"/>
                        <a14:foregroundMark x1="50396" y1="35224" x2="50396" y2="35224"/>
                        <a14:foregroundMark x1="55784" y1="37910" x2="55784" y2="37910"/>
                        <a14:foregroundMark x1="59113" y1="35920" x2="59113" y2="35920"/>
                        <a14:foregroundMark x1="89223" y1="19104" x2="89223" y2="19104"/>
                        <a14:foregroundMark x1="85895" y1="16318" x2="85895" y2="16318"/>
                        <a14:foregroundMark x1="59113" y1="66965" x2="59113" y2="66965"/>
                        <a14:foregroundMark x1="59113" y1="65274" x2="59113" y2="65274"/>
                        <a14:foregroundMark x1="66086" y1="64577" x2="66086" y2="64577"/>
                        <a14:foregroundMark x1="71949" y1="66269" x2="71949" y2="66269"/>
                        <a14:foregroundMark x1="76862" y1="66965" x2="76862" y2="66965"/>
                        <a14:foregroundMark x1="75753" y1="69353" x2="75753" y2="69353"/>
                        <a14:foregroundMark x1="64501" y1="76716" x2="64501" y2="76716"/>
                        <a14:foregroundMark x1="68780" y1="80100" x2="68780" y2="80100"/>
                        <a14:foregroundMark x1="73059" y1="77114" x2="73059" y2="77114"/>
                        <a14:foregroundMark x1="25198" y1="79801" x2="25198" y2="79801"/>
                        <a14:foregroundMark x1="47702" y1="88259" x2="47702" y2="88259"/>
                        <a14:foregroundMark x1="46117" y1="98706" x2="46117" y2="98706"/>
                        <a14:foregroundMark x1="58003" y1="97313" x2="58003" y2="97313"/>
                        <a14:foregroundMark x1="33756" y1="96318" x2="33756" y2="96318"/>
                        <a14:foregroundMark x1="32647" y1="89950" x2="32647" y2="89950"/>
                        <a14:foregroundMark x1="32171" y1="87264" x2="32171" y2="87264"/>
                        <a14:foregroundMark x1="28368" y1="84179" x2="28368" y2="84179"/>
                        <a14:foregroundMark x1="25674" y1="80796" x2="25674" y2="80796"/>
                        <a14:foregroundMark x1="20919" y1="75721" x2="20919" y2="75721"/>
                        <a14:foregroundMark x1="17591" y1="71045" x2="17591" y2="71045"/>
                        <a14:foregroundMark x1="16006" y1="67960" x2="16006" y2="67960"/>
                        <a14:foregroundMark x1="14422" y1="64577" x2="14422" y2="64577"/>
                        <a14:foregroundMark x1="16006" y1="58507" x2="16006" y2="58507"/>
                        <a14:foregroundMark x1="19334" y1="50746" x2="19334" y2="50746"/>
                        <a14:foregroundMark x1="32171" y1="56517" x2="32171" y2="56517"/>
                        <a14:foregroundMark x1="32171" y1="53134" x2="32171" y2="53134"/>
                        <a14:foregroundMark x1="47702" y1="52438" x2="47702" y2="52438"/>
                        <a14:foregroundMark x1="48336" y1="50149" x2="48336" y2="50149"/>
                        <a14:foregroundMark x1="54200" y1="49055" x2="54200" y2="49055"/>
                        <a14:foregroundMark x1="54200" y1="47761" x2="54200" y2="47761"/>
                        <a14:foregroundMark x1="54200" y1="45672" x2="54200" y2="45672"/>
                        <a14:foregroundMark x1="47227" y1="42388" x2="47227" y2="42388"/>
                        <a14:foregroundMark x1="40254" y1="43383" x2="40254" y2="43383"/>
                        <a14:foregroundMark x1="65452" y1="31841" x2="65452" y2="31841"/>
                        <a14:foregroundMark x1="63867" y1="23483" x2="63867" y2="23483"/>
                        <a14:foregroundMark x1="68146" y1="44080" x2="68146" y2="44080"/>
                        <a14:foregroundMark x1="74643" y1="49055" x2="74643" y2="49055"/>
                        <a14:foregroundMark x1="67670" y1="48756" x2="67670" y2="48756"/>
                        <a14:foregroundMark x1="64501" y1="47761" x2="64501" y2="47761"/>
                        <a14:foregroundMark x1="60063" y1="52139" x2="60063" y2="52139"/>
                        <a14:foregroundMark x1="58479" y1="57910" x2="58479" y2="57910"/>
                        <a14:foregroundMark x1="58003" y1="56517" x2="58003" y2="56517"/>
                        <a14:foregroundMark x1="69255" y1="58507" x2="69255" y2="58507"/>
                        <a14:foregroundMark x1="75753" y1="59900" x2="75753" y2="59900"/>
                        <a14:foregroundMark x1="76862" y1="64279" x2="76862" y2="64279"/>
                        <a14:foregroundMark x1="31062" y1="73433" x2="31062" y2="73433"/>
                        <a14:foregroundMark x1="38669" y1="72338" x2="38669" y2="72338"/>
                        <a14:foregroundMark x1="38669" y1="66269" x2="38669" y2="66269"/>
                        <a14:foregroundMark x1="30586" y1="65970" x2="30586" y2="65970"/>
                        <a14:foregroundMark x1="31062" y1="64577" x2="31062" y2="64577"/>
                        <a14:foregroundMark x1="49445" y1="65274" x2="49445" y2="65274"/>
                        <a14:foregroundMark x1="63867" y1="67363" x2="63867" y2="67363"/>
                        <a14:foregroundMark x1="75753" y1="65672" x2="75753" y2="65672"/>
                        <a14:foregroundMark x1="72425" y1="64279" x2="72425" y2="64279"/>
                        <a14:foregroundMark x1="69255" y1="63980" x2="69255" y2="63980"/>
                        <a14:foregroundMark x1="61807" y1="63582" x2="61807" y2="63582"/>
                        <a14:foregroundMark x1="48336" y1="59602" x2="48336" y2="59602"/>
                        <a14:foregroundMark x1="45642" y1="21791" x2="45642" y2="21791"/>
                        <a14:foregroundMark x1="40729" y1="20100" x2="40729" y2="20100"/>
                        <a14:foregroundMark x1="33756" y1="20100" x2="33756" y2="20100"/>
                        <a14:foregroundMark x1="32171" y1="18706" x2="32171" y2="18706"/>
                        <a14:foregroundMark x1="40254" y1="17015" x2="40254" y2="17015"/>
                        <a14:foregroundMark x1="46117" y1="16318" x2="46117" y2="16318"/>
                        <a14:foregroundMark x1="50396" y1="19701" x2="50396" y2="19701"/>
                        <a14:foregroundMark x1="46751" y1="9950" x2="46751" y2="9950"/>
                        <a14:foregroundMark x1="48336" y1="6567" x2="48336" y2="6567"/>
                        <a14:foregroundMark x1="47227" y1="4179" x2="47227" y2="4179"/>
                        <a14:foregroundMark x1="61173" y1="18408" x2="61173" y2="18408"/>
                        <a14:foregroundMark x1="58479" y1="17711" x2="58479" y2="17711"/>
                        <a14:foregroundMark x1="67670" y1="18706" x2="67670" y2="18706"/>
                        <a14:foregroundMark x1="72425" y1="15721" x2="72425" y2="15721"/>
                        <a14:foregroundMark x1="76228" y1="16716" x2="76228" y2="16716"/>
                        <a14:foregroundMark x1="91284" y1="23781" x2="91284" y2="23781"/>
                        <a14:foregroundMark x1="91284" y1="25473" x2="91284" y2="25473"/>
                        <a14:foregroundMark x1="91284" y1="31244" x2="91284" y2="31244"/>
                        <a14:foregroundMark x1="92868" y1="29552" x2="92868" y2="29552"/>
                        <a14:foregroundMark x1="92393" y1="37313" x2="92393" y2="37313"/>
                        <a14:foregroundMark x1="86529" y1="45075" x2="86529" y2="45075"/>
                        <a14:foregroundMark x1="81141" y1="49055" x2="81141" y2="49055"/>
                        <a14:foregroundMark x1="58003" y1="45075" x2="58003" y2="45075"/>
                        <a14:foregroundMark x1="38035" y1="51841" x2="38035" y2="51841"/>
                        <a14:foregroundMark x1="35341" y1="44080" x2="35341" y2="44080"/>
                        <a14:foregroundMark x1="33281" y1="40995" x2="33281" y2="40995"/>
                        <a14:foregroundMark x1="38669" y1="34229" x2="38669" y2="34229"/>
                        <a14:foregroundMark x1="64976" y1="28856" x2="64976" y2="28856"/>
                        <a14:foregroundMark x1="64976" y1="28856" x2="64976" y2="28856"/>
                        <a14:foregroundMark x1="53724" y1="81791" x2="53724" y2="81791"/>
                        <a14:foregroundMark x1="46751" y1="81791" x2="46751" y2="81791"/>
                        <a14:foregroundMark x1="46751" y1="95025" x2="46751" y2="95025"/>
                        <a14:foregroundMark x1="64501" y1="92935" x2="64501" y2="92935"/>
                        <a14:foregroundMark x1="63867" y1="86567" x2="63867" y2="86567"/>
                        <a14:foregroundMark x1="64976" y1="84179" x2="64976" y2="84179"/>
                        <a14:foregroundMark x1="64501" y1="97313" x2="64501" y2="97313"/>
                        <a14:foregroundMark x1="75753" y1="74030" x2="75753" y2="74030"/>
                        <a14:foregroundMark x1="81141" y1="65970" x2="81141" y2="65970"/>
                        <a14:foregroundMark x1="80032" y1="59900" x2="80032" y2="59900"/>
                        <a14:foregroundMark x1="78922" y1="56219" x2="78922" y2="56219"/>
                        <a14:foregroundMark x1="78447" y1="51144" x2="78447" y2="51144"/>
                        <a14:foregroundMark x1="61807" y1="41990" x2="61807" y2="41990"/>
                        <a14:foregroundMark x1="65452" y1="37910" x2="65452" y2="37910"/>
                        <a14:foregroundMark x1="61807" y1="35224" x2="61807" y2="35224"/>
                        <a14:foregroundMark x1="58479" y1="26468" x2="58479" y2="26468"/>
                        <a14:foregroundMark x1="57369" y1="26468" x2="57369" y2="26468"/>
                        <a14:foregroundMark x1="55784" y1="26169" x2="55784" y2="26169"/>
                        <a14:foregroundMark x1="54200" y1="25473" x2="54200" y2="25473"/>
                        <a14:foregroundMark x1="46751" y1="24776" x2="46751" y2="24776"/>
                        <a14:foregroundMark x1="42948" y1="24776" x2="42948" y2="24776"/>
                        <a14:foregroundMark x1="39144" y1="24776" x2="39144" y2="24776"/>
                        <a14:foregroundMark x1="39144" y1="23781" x2="39144" y2="23781"/>
                        <a14:foregroundMark x1="38669" y1="28159" x2="38669" y2="28159"/>
                        <a14:foregroundMark x1="42314" y1="29154" x2="42314" y2="29154"/>
                        <a14:foregroundMark x1="51030" y1="35224" x2="51030" y2="35224"/>
                        <a14:foregroundMark x1="39620" y1="51443" x2="39620" y2="51443"/>
                        <a14:foregroundMark x1="32647" y1="49751" x2="32647" y2="49751"/>
                        <a14:foregroundMark x1="22979" y1="57214" x2="22979" y2="57214"/>
                        <a14:foregroundMark x1="17116" y1="61194" x2="17116" y2="61194"/>
                        <a14:foregroundMark x1="15531" y1="61891" x2="15531" y2="61891"/>
                        <a14:foregroundMark x1="22504" y1="62587" x2="22504" y2="62587"/>
                        <a14:foregroundMark x1="32647" y1="62587" x2="32647" y2="62587"/>
                        <a14:foregroundMark x1="37084" y1="59900" x2="37084" y2="59900"/>
                        <a14:foregroundMark x1="42948" y1="58209" x2="42948" y2="58209"/>
                        <a14:foregroundMark x1="47227" y1="56816" x2="47227" y2="56816"/>
                        <a14:foregroundMark x1="52615" y1="56816" x2="52615" y2="56816"/>
                        <a14:foregroundMark x1="58479" y1="55821" x2="58479" y2="55821"/>
                        <a14:foregroundMark x1="54675" y1="55522" x2="54675" y2="55522"/>
                        <a14:foregroundMark x1="37084" y1="55124" x2="37084" y2="55124"/>
                        <a14:foregroundMark x1="31696" y1="56219" x2="31696" y2="56219"/>
                        <a14:foregroundMark x1="26307" y1="56816" x2="26307" y2="56816"/>
                        <a14:foregroundMark x1="19334" y1="54527" x2="19334" y2="54527"/>
                        <a14:foregroundMark x1="22504" y1="52438" x2="22504" y2="52438"/>
                        <a14:foregroundMark x1="26783" y1="52438" x2="26783" y2="52438"/>
                        <a14:foregroundMark x1="47702" y1="59204" x2="47702" y2="59204"/>
                        <a14:foregroundMark x1="54675" y1="60199" x2="54675" y2="60199"/>
                        <a14:foregroundMark x1="60063" y1="60896" x2="60063" y2="60896"/>
                        <a14:foregroundMark x1="65452" y1="61194" x2="65452" y2="61194"/>
                        <a14:foregroundMark x1="68146" y1="61592" x2="68146" y2="61592"/>
                        <a14:foregroundMark x1="56894" y1="69652" x2="56894" y2="69652"/>
                        <a14:foregroundMark x1="56418" y1="73731" x2="56418" y2="73731"/>
                        <a14:foregroundMark x1="56418" y1="73731" x2="56418" y2="73731"/>
                        <a14:foregroundMark x1="37559" y1="81791" x2="37559" y2="81791"/>
                        <a14:foregroundMark x1="34390" y1="77413" x2="34390" y2="77413"/>
                        <a14:foregroundMark x1="24723" y1="78109" x2="24723" y2="78109"/>
                        <a14:foregroundMark x1="24089" y1="77114" x2="24089" y2="77114"/>
                        <a14:foregroundMark x1="20285" y1="77114" x2="20285" y2="77114"/>
                        <a14:foregroundMark x1="17591" y1="72040" x2="17591" y2="72040"/>
                        <a14:foregroundMark x1="16640" y1="71045" x2="16640" y2="71045"/>
                        <a14:foregroundMark x1="24723" y1="78806" x2="24723" y2="78806"/>
                        <a14:foregroundMark x1="31062" y1="85871" x2="31062" y2="85871"/>
                        <a14:foregroundMark x1="35341" y1="86567" x2="35341" y2="86567"/>
                        <a14:foregroundMark x1="39144" y1="88259" x2="39144" y2="88259"/>
                        <a14:foregroundMark x1="42314" y1="91940" x2="42314" y2="91940"/>
                        <a14:foregroundMark x1="39144" y1="93930" x2="39144" y2="93930"/>
                        <a14:foregroundMark x1="53724" y1="95025" x2="53724" y2="95025"/>
                        <a14:foregroundMark x1="56894" y1="93333" x2="56894" y2="93333"/>
                        <a14:foregroundMark x1="63391" y1="90249" x2="63391" y2="90249"/>
                        <a14:foregroundMark x1="63391" y1="90249" x2="63391" y2="90249"/>
                        <a14:foregroundMark x1="62758" y1="88557" x2="62758" y2="88557"/>
                        <a14:foregroundMark x1="59113" y1="86169" x2="59113" y2="86169"/>
                        <a14:foregroundMark x1="57369" y1="83483" x2="57369" y2="83483"/>
                        <a14:foregroundMark x1="54200" y1="78806" x2="54200" y2="78806"/>
                        <a14:foregroundMark x1="46117" y1="72338" x2="46117" y2="72338"/>
                        <a14:foregroundMark x1="33756" y1="60199" x2="33756" y2="60199"/>
                        <a14:foregroundMark x1="37559" y1="58209" x2="37559" y2="58209"/>
                        <a14:foregroundMark x1="40729" y1="58507" x2="40729" y2="58507"/>
                        <a14:foregroundMark x1="48811" y1="69652" x2="48811" y2="69652"/>
                        <a14:foregroundMark x1="46751" y1="69652" x2="46751" y2="69652"/>
                        <a14:foregroundMark x1="44057" y1="69652" x2="44057" y2="69652"/>
                        <a14:foregroundMark x1="38669" y1="70647" x2="38669" y2="70647"/>
                        <a14:foregroundMark x1="32647" y1="70348" x2="32647" y2="70348"/>
                      </a14:backgroundRemoval>
                    </a14:imgEffect>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9594"/>
          <a:stretch/>
        </p:blipFill>
        <p:spPr>
          <a:xfrm>
            <a:off x="1453868" y="4581129"/>
            <a:ext cx="897716" cy="1581843"/>
          </a:xfrm>
          <a:prstGeom prst="rect">
            <a:avLst/>
          </a:prstGeom>
        </p:spPr>
      </p:pic>
      <p:pic>
        <p:nvPicPr>
          <p:cNvPr id="33" name="Picture 32"/>
          <p:cNvPicPr>
            <a:picLocks noChangeAspect="1"/>
          </p:cNvPicPr>
          <p:nvPr/>
        </p:nvPicPr>
        <p:blipFill rotWithShape="1">
          <a:blip r:embed="rId31" cstate="print">
            <a:extLst>
              <a:ext uri="{BEBA8EAE-BF5A-486C-A8C5-ECC9F3942E4B}">
                <a14:imgProps xmlns:a14="http://schemas.microsoft.com/office/drawing/2010/main">
                  <a14:imgLayer r:embed="rId32">
                    <a14:imgEffect>
                      <a14:backgroundRemoval t="12269" b="90252" l="25306" r="92098">
                        <a14:foregroundMark x1="74318" y1="84874" x2="74318" y2="84874"/>
                        <a14:foregroundMark x1="72248" y1="86218" x2="72248" y2="86218"/>
                        <a14:foregroundMark x1="69050" y1="81513" x2="69050" y2="81513"/>
                        <a14:foregroundMark x1="68485" y1="79160" x2="68485" y2="79160"/>
                        <a14:foregroundMark x1="65099" y1="79160" x2="65099" y2="79160"/>
                        <a14:foregroundMark x1="49953" y1="12269" x2="49953" y2="12269"/>
                        <a14:foregroundMark x1="40169" y1="14622" x2="40169" y2="14622"/>
                        <a14:foregroundMark x1="32455" y1="53613" x2="32455" y2="53613"/>
                        <a14:foregroundMark x1="30292" y1="54958" x2="30292" y2="54958"/>
                        <a14:foregroundMark x1="27658" y1="56471" x2="27658" y2="56471"/>
                        <a14:foregroundMark x1="25306" y1="53613" x2="25306" y2="53613"/>
                        <a14:backgroundMark x1="52117" y1="82857" x2="52117" y2="82857"/>
                        <a14:backgroundMark x1="55786" y1="79160" x2="55786" y2="79160"/>
                        <a14:backgroundMark x1="59548" y1="81008" x2="59548" y2="81008"/>
                        <a14:backgroundMark x1="60019" y1="86218" x2="60019" y2="86218"/>
                        <a14:backgroundMark x1="41204" y1="78151" x2="41204" y2="78151"/>
                        <a14:backgroundMark x1="37723" y1="76807" x2="37723" y2="76807"/>
                        <a14:backgroundMark x1="75447" y1="87731" x2="75447" y2="87731"/>
                        <a14:backgroundMark x1="73001" y1="92437" x2="73001" y2="92437"/>
                      </a14:backgroundRemoval>
                    </a14:imgEffect>
                  </a14:imgLayer>
                </a14:imgProps>
              </a:ext>
              <a:ext uri="{28A0092B-C50C-407E-A947-70E740481C1C}">
                <a14:useLocalDpi xmlns:a14="http://schemas.microsoft.com/office/drawing/2010/main" val="0"/>
              </a:ext>
            </a:extLst>
          </a:blip>
          <a:srcRect l="21409" t="6634" r="5748" b="27490"/>
          <a:stretch/>
        </p:blipFill>
        <p:spPr>
          <a:xfrm>
            <a:off x="2201092" y="5661248"/>
            <a:ext cx="2022700" cy="1023892"/>
          </a:xfrm>
          <a:prstGeom prst="rect">
            <a:avLst/>
          </a:prstGeom>
        </p:spPr>
      </p:pic>
      <p:pic>
        <p:nvPicPr>
          <p:cNvPr id="19" name="Content Placeholder 3"/>
          <p:cNvPicPr>
            <a:picLocks noChangeAspect="1"/>
          </p:cNvPicPr>
          <p:nvPr/>
        </p:nvPicPr>
        <p:blipFill rotWithShape="1">
          <a:blip r:embed="rId33" cstate="print">
            <a:extLst>
              <a:ext uri="{BEBA8EAE-BF5A-486C-A8C5-ECC9F3942E4B}">
                <a14:imgProps xmlns:a14="http://schemas.microsoft.com/office/drawing/2010/main">
                  <a14:imgLayer r:embed="rId34">
                    <a14:imgEffect>
                      <a14:backgroundRemoval t="9864" b="89796" l="18259" r="61245">
                        <a14:foregroundMark x1="20919" y1="70068" x2="20919" y2="70068"/>
                        <a14:foregroundMark x1="19407" y1="67007" x2="19407" y2="67007"/>
                        <a14:foregroundMark x1="41778" y1="63719" x2="41778" y2="63719"/>
                        <a14:foregroundMark x1="19166" y1="65873" x2="19166" y2="65873"/>
                        <a14:foregroundMark x1="19710" y1="62925" x2="19710" y2="62925"/>
                      </a14:backgroundRemoval>
                    </a14:imgEffect>
                  </a14:imgLayer>
                </a14:imgProps>
              </a:ext>
              <a:ext uri="{28A0092B-C50C-407E-A947-70E740481C1C}">
                <a14:useLocalDpi xmlns:a14="http://schemas.microsoft.com/office/drawing/2010/main" val="0"/>
              </a:ext>
            </a:extLst>
          </a:blip>
          <a:srcRect l="17382" r="38028"/>
          <a:stretch/>
        </p:blipFill>
        <p:spPr>
          <a:xfrm>
            <a:off x="1415481" y="4963730"/>
            <a:ext cx="1185375" cy="1417598"/>
          </a:xfrm>
          <a:prstGeom prst="rect">
            <a:avLst/>
          </a:prstGeom>
        </p:spPr>
      </p:pic>
      <p:sp>
        <p:nvSpPr>
          <p:cNvPr id="34" name="Cloud Callout 33"/>
          <p:cNvSpPr/>
          <p:nvPr/>
        </p:nvSpPr>
        <p:spPr>
          <a:xfrm rot="20274533">
            <a:off x="1348378" y="1355342"/>
            <a:ext cx="3474131" cy="1706521"/>
          </a:xfrm>
          <a:prstGeom prst="cloudCallout">
            <a:avLst>
              <a:gd name="adj1" fmla="val -2992"/>
              <a:gd name="adj2" fmla="val 81842"/>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b="1" dirty="0"/>
              <a:t>una „resistenza culturale“ </a:t>
            </a:r>
            <a:br>
              <a:rPr lang="de-DE" sz="1600" b="1" dirty="0"/>
            </a:br>
            <a:r>
              <a:rPr lang="de-DE" sz="1600" b="1" dirty="0"/>
              <a:t>fino a 50 a.C....?</a:t>
            </a:r>
            <a:br>
              <a:rPr lang="de-DE" sz="1600" b="1" dirty="0"/>
            </a:br>
            <a:r>
              <a:rPr lang="de-DE" sz="600" b="1" dirty="0"/>
              <a:t/>
            </a:r>
            <a:br>
              <a:rPr lang="de-DE" sz="600" b="1" dirty="0"/>
            </a:br>
            <a:r>
              <a:rPr lang="de-DE" sz="1600" b="1" dirty="0"/>
              <a:t>o meno?!</a:t>
            </a:r>
            <a:endParaRPr lang="en-GB" sz="1600" b="1" dirty="0"/>
          </a:p>
        </p:txBody>
      </p:sp>
      <p:pic>
        <p:nvPicPr>
          <p:cNvPr id="35" name="Picture 34"/>
          <p:cNvPicPr>
            <a:picLocks noChangeAspect="1"/>
          </p:cNvPicPr>
          <p:nvPr/>
        </p:nvPicPr>
        <p:blipFill rotWithShape="1">
          <a:blip r:embed="rId35" cstate="print">
            <a:extLst>
              <a:ext uri="{BEBA8EAE-BF5A-486C-A8C5-ECC9F3942E4B}">
                <a14:imgProps xmlns:a14="http://schemas.microsoft.com/office/drawing/2010/main">
                  <a14:imgLayer r:embed="rId36">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l="13941" r="14888"/>
          <a:stretch/>
        </p:blipFill>
        <p:spPr>
          <a:xfrm>
            <a:off x="2647658" y="2915730"/>
            <a:ext cx="2008182" cy="3761264"/>
          </a:xfrm>
          <a:prstGeom prst="rect">
            <a:avLst/>
          </a:prstGeom>
        </p:spPr>
      </p:pic>
    </p:spTree>
    <p:extLst>
      <p:ext uri="{BB962C8B-B14F-4D97-AF65-F5344CB8AC3E}">
        <p14:creationId xmlns:p14="http://schemas.microsoft.com/office/powerpoint/2010/main" val="8683977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grpId="0" nodeType="afterEffect">
                                  <p:stCondLst>
                                    <p:cond delay="0"/>
                                  </p:stCondLst>
                                  <p:childTnLst>
                                    <p:animEffect transition="out" filter="fade">
                                      <p:cBhvr>
                                        <p:cTn id="6" dur="1000"/>
                                        <p:tgtEl>
                                          <p:spTgt spid="34"/>
                                        </p:tgtEl>
                                      </p:cBhvr>
                                    </p:animEffect>
                                    <p:anim calcmode="lin" valueType="num">
                                      <p:cBhvr>
                                        <p:cTn id="7" dur="1000"/>
                                        <p:tgtEl>
                                          <p:spTgt spid="34"/>
                                        </p:tgtEl>
                                        <p:attrNameLst>
                                          <p:attrName>ppt_x</p:attrName>
                                        </p:attrNameLst>
                                      </p:cBhvr>
                                      <p:tavLst>
                                        <p:tav tm="0">
                                          <p:val>
                                            <p:strVal val="ppt_x"/>
                                          </p:val>
                                        </p:tav>
                                        <p:tav tm="100000">
                                          <p:val>
                                            <p:strVal val="ppt_x"/>
                                          </p:val>
                                        </p:tav>
                                      </p:tavLst>
                                    </p:anim>
                                    <p:anim calcmode="lin" valueType="num">
                                      <p:cBhvr>
                                        <p:cTn id="8" dur="1000"/>
                                        <p:tgtEl>
                                          <p:spTgt spid="34"/>
                                        </p:tgtEl>
                                        <p:attrNameLst>
                                          <p:attrName>ppt_y</p:attrName>
                                        </p:attrNameLst>
                                      </p:cBhvr>
                                      <p:tavLst>
                                        <p:tav tm="0">
                                          <p:val>
                                            <p:strVal val="ppt_y"/>
                                          </p:val>
                                        </p:tav>
                                        <p:tav tm="100000">
                                          <p:val>
                                            <p:strVal val="ppt_y+.1"/>
                                          </p:val>
                                        </p:tav>
                                      </p:tavLst>
                                    </p:anim>
                                    <p:set>
                                      <p:cBhvr>
                                        <p:cTn id="9" dur="1" fill="hold">
                                          <p:stCondLst>
                                            <p:cond delay="999"/>
                                          </p:stCondLst>
                                        </p:cTn>
                                        <p:tgtEl>
                                          <p:spTgt spid="34"/>
                                        </p:tgtEl>
                                        <p:attrNameLst>
                                          <p:attrName>style.visibility</p:attrName>
                                        </p:attrNameLst>
                                      </p:cBhvr>
                                      <p:to>
                                        <p:strVal val="hidden"/>
                                      </p:to>
                                    </p:set>
                                  </p:childTnLst>
                                </p:cTn>
                              </p:par>
                              <p:par>
                                <p:cTn id="10" presetID="42" presetClass="exit" presetSubtype="0" fill="hold" nodeType="withEffect">
                                  <p:stCondLst>
                                    <p:cond delay="0"/>
                                  </p:stCondLst>
                                  <p:childTnLst>
                                    <p:animEffect transition="out" filter="fade">
                                      <p:cBhvr>
                                        <p:cTn id="11" dur="1000"/>
                                        <p:tgtEl>
                                          <p:spTgt spid="35"/>
                                        </p:tgtEl>
                                      </p:cBhvr>
                                    </p:animEffect>
                                    <p:anim calcmode="lin" valueType="num">
                                      <p:cBhvr>
                                        <p:cTn id="12" dur="1000"/>
                                        <p:tgtEl>
                                          <p:spTgt spid="35"/>
                                        </p:tgtEl>
                                        <p:attrNameLst>
                                          <p:attrName>ppt_x</p:attrName>
                                        </p:attrNameLst>
                                      </p:cBhvr>
                                      <p:tavLst>
                                        <p:tav tm="0">
                                          <p:val>
                                            <p:strVal val="ppt_x"/>
                                          </p:val>
                                        </p:tav>
                                        <p:tav tm="100000">
                                          <p:val>
                                            <p:strVal val="ppt_x"/>
                                          </p:val>
                                        </p:tav>
                                      </p:tavLst>
                                    </p:anim>
                                    <p:anim calcmode="lin" valueType="num">
                                      <p:cBhvr>
                                        <p:cTn id="13" dur="1000"/>
                                        <p:tgtEl>
                                          <p:spTgt spid="35"/>
                                        </p:tgtEl>
                                        <p:attrNameLst>
                                          <p:attrName>ppt_y</p:attrName>
                                        </p:attrNameLst>
                                      </p:cBhvr>
                                      <p:tavLst>
                                        <p:tav tm="0">
                                          <p:val>
                                            <p:strVal val="ppt_y"/>
                                          </p:val>
                                        </p:tav>
                                        <p:tav tm="100000">
                                          <p:val>
                                            <p:strVal val="ppt_y+.1"/>
                                          </p:val>
                                        </p:tav>
                                      </p:tavLst>
                                    </p:anim>
                                    <p:set>
                                      <p:cBhvr>
                                        <p:cTn id="14" dur="1" fill="hold">
                                          <p:stCondLst>
                                            <p:cond delay="999"/>
                                          </p:stCondLst>
                                        </p:cTn>
                                        <p:tgtEl>
                                          <p:spTgt spid="35"/>
                                        </p:tgtEl>
                                        <p:attrNameLst>
                                          <p:attrName>style.visibility</p:attrName>
                                        </p:attrNameLst>
                                      </p:cBhvr>
                                      <p:to>
                                        <p:strVal val="hidden"/>
                                      </p:to>
                                    </p:set>
                                  </p:childTnLst>
                                </p:cTn>
                              </p:par>
                            </p:childTnLst>
                          </p:cTn>
                        </p:par>
                        <p:par>
                          <p:cTn id="15" fill="hold">
                            <p:stCondLst>
                              <p:cond delay="1000"/>
                            </p:stCondLst>
                            <p:childTnLst>
                              <p:par>
                                <p:cTn id="16" presetID="26" presetClass="entr" presetSubtype="0" fill="hold" nodeType="afterEffect">
                                  <p:stCondLst>
                                    <p:cond delay="500"/>
                                  </p:stCondLst>
                                  <p:childTnLst>
                                    <p:set>
                                      <p:cBhvr>
                                        <p:cTn id="17" dur="1" fill="hold">
                                          <p:stCondLst>
                                            <p:cond delay="0"/>
                                          </p:stCondLst>
                                        </p:cTn>
                                        <p:tgtEl>
                                          <p:spTgt spid="21"/>
                                        </p:tgtEl>
                                        <p:attrNameLst>
                                          <p:attrName>style.visibility</p:attrName>
                                        </p:attrNameLst>
                                      </p:cBhvr>
                                      <p:to>
                                        <p:strVal val="visible"/>
                                      </p:to>
                                    </p:set>
                                    <p:animEffect transition="in" filter="wipe(down)">
                                      <p:cBhvr>
                                        <p:cTn id="18" dur="580">
                                          <p:stCondLst>
                                            <p:cond delay="0"/>
                                          </p:stCondLst>
                                        </p:cTn>
                                        <p:tgtEl>
                                          <p:spTgt spid="21"/>
                                        </p:tgtEl>
                                      </p:cBhvr>
                                    </p:animEffect>
                                    <p:anim calcmode="lin" valueType="num">
                                      <p:cBhvr>
                                        <p:cTn id="19"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24" dur="26">
                                          <p:stCondLst>
                                            <p:cond delay="650"/>
                                          </p:stCondLst>
                                        </p:cTn>
                                        <p:tgtEl>
                                          <p:spTgt spid="21"/>
                                        </p:tgtEl>
                                      </p:cBhvr>
                                      <p:to x="100000" y="60000"/>
                                    </p:animScale>
                                    <p:animScale>
                                      <p:cBhvr>
                                        <p:cTn id="25" dur="166" decel="50000">
                                          <p:stCondLst>
                                            <p:cond delay="676"/>
                                          </p:stCondLst>
                                        </p:cTn>
                                        <p:tgtEl>
                                          <p:spTgt spid="21"/>
                                        </p:tgtEl>
                                      </p:cBhvr>
                                      <p:to x="100000" y="100000"/>
                                    </p:animScale>
                                    <p:animScale>
                                      <p:cBhvr>
                                        <p:cTn id="26" dur="26">
                                          <p:stCondLst>
                                            <p:cond delay="1312"/>
                                          </p:stCondLst>
                                        </p:cTn>
                                        <p:tgtEl>
                                          <p:spTgt spid="21"/>
                                        </p:tgtEl>
                                      </p:cBhvr>
                                      <p:to x="100000" y="80000"/>
                                    </p:animScale>
                                    <p:animScale>
                                      <p:cBhvr>
                                        <p:cTn id="27" dur="166" decel="50000">
                                          <p:stCondLst>
                                            <p:cond delay="1338"/>
                                          </p:stCondLst>
                                        </p:cTn>
                                        <p:tgtEl>
                                          <p:spTgt spid="21"/>
                                        </p:tgtEl>
                                      </p:cBhvr>
                                      <p:to x="100000" y="100000"/>
                                    </p:animScale>
                                    <p:animScale>
                                      <p:cBhvr>
                                        <p:cTn id="28" dur="26">
                                          <p:stCondLst>
                                            <p:cond delay="1642"/>
                                          </p:stCondLst>
                                        </p:cTn>
                                        <p:tgtEl>
                                          <p:spTgt spid="21"/>
                                        </p:tgtEl>
                                      </p:cBhvr>
                                      <p:to x="100000" y="90000"/>
                                    </p:animScale>
                                    <p:animScale>
                                      <p:cBhvr>
                                        <p:cTn id="29" dur="166" decel="50000">
                                          <p:stCondLst>
                                            <p:cond delay="1668"/>
                                          </p:stCondLst>
                                        </p:cTn>
                                        <p:tgtEl>
                                          <p:spTgt spid="21"/>
                                        </p:tgtEl>
                                      </p:cBhvr>
                                      <p:to x="100000" y="100000"/>
                                    </p:animScale>
                                    <p:animScale>
                                      <p:cBhvr>
                                        <p:cTn id="30" dur="26">
                                          <p:stCondLst>
                                            <p:cond delay="1808"/>
                                          </p:stCondLst>
                                        </p:cTn>
                                        <p:tgtEl>
                                          <p:spTgt spid="21"/>
                                        </p:tgtEl>
                                      </p:cBhvr>
                                      <p:to x="100000" y="95000"/>
                                    </p:animScale>
                                    <p:animScale>
                                      <p:cBhvr>
                                        <p:cTn id="31" dur="166" decel="50000">
                                          <p:stCondLst>
                                            <p:cond delay="1834"/>
                                          </p:stCondLst>
                                        </p:cTn>
                                        <p:tgtEl>
                                          <p:spTgt spid="21"/>
                                        </p:tgtEl>
                                      </p:cBhvr>
                                      <p:to x="100000" y="100000"/>
                                    </p:animScale>
                                  </p:childTnLst>
                                </p:cTn>
                              </p:par>
                            </p:childTnLst>
                          </p:cTn>
                        </p:par>
                        <p:par>
                          <p:cTn id="32" fill="hold">
                            <p:stCondLst>
                              <p:cond delay="3500"/>
                            </p:stCondLst>
                            <p:childTnLst>
                              <p:par>
                                <p:cTn id="33" presetID="26" presetClass="entr" presetSubtype="0" fill="hold" nodeType="after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wipe(down)">
                                      <p:cBhvr>
                                        <p:cTn id="35" dur="580">
                                          <p:stCondLst>
                                            <p:cond delay="0"/>
                                          </p:stCondLst>
                                        </p:cTn>
                                        <p:tgtEl>
                                          <p:spTgt spid="23"/>
                                        </p:tgtEl>
                                      </p:cBhvr>
                                    </p:animEffect>
                                    <p:anim calcmode="lin" valueType="num">
                                      <p:cBhvr>
                                        <p:cTn id="36" dur="1822" tmFilter="0,0; 0.14,0.36; 0.43,0.73; 0.71,0.91; 1.0,1.0">
                                          <p:stCondLst>
                                            <p:cond delay="0"/>
                                          </p:stCondLst>
                                        </p:cTn>
                                        <p:tgtEl>
                                          <p:spTgt spid="23"/>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23"/>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23"/>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23"/>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23"/>
                                        </p:tgtEl>
                                        <p:attrNameLst>
                                          <p:attrName>ppt_y</p:attrName>
                                        </p:attrNameLst>
                                      </p:cBhvr>
                                      <p:tavLst>
                                        <p:tav tm="0" fmla="#ppt_y-sin(pi*$)/81">
                                          <p:val>
                                            <p:fltVal val="0"/>
                                          </p:val>
                                        </p:tav>
                                        <p:tav tm="100000">
                                          <p:val>
                                            <p:fltVal val="1"/>
                                          </p:val>
                                        </p:tav>
                                      </p:tavLst>
                                    </p:anim>
                                    <p:animScale>
                                      <p:cBhvr>
                                        <p:cTn id="41" dur="26">
                                          <p:stCondLst>
                                            <p:cond delay="650"/>
                                          </p:stCondLst>
                                        </p:cTn>
                                        <p:tgtEl>
                                          <p:spTgt spid="23"/>
                                        </p:tgtEl>
                                      </p:cBhvr>
                                      <p:to x="100000" y="60000"/>
                                    </p:animScale>
                                    <p:animScale>
                                      <p:cBhvr>
                                        <p:cTn id="42" dur="166" decel="50000">
                                          <p:stCondLst>
                                            <p:cond delay="676"/>
                                          </p:stCondLst>
                                        </p:cTn>
                                        <p:tgtEl>
                                          <p:spTgt spid="23"/>
                                        </p:tgtEl>
                                      </p:cBhvr>
                                      <p:to x="100000" y="100000"/>
                                    </p:animScale>
                                    <p:animScale>
                                      <p:cBhvr>
                                        <p:cTn id="43" dur="26">
                                          <p:stCondLst>
                                            <p:cond delay="1312"/>
                                          </p:stCondLst>
                                        </p:cTn>
                                        <p:tgtEl>
                                          <p:spTgt spid="23"/>
                                        </p:tgtEl>
                                      </p:cBhvr>
                                      <p:to x="100000" y="80000"/>
                                    </p:animScale>
                                    <p:animScale>
                                      <p:cBhvr>
                                        <p:cTn id="44" dur="166" decel="50000">
                                          <p:stCondLst>
                                            <p:cond delay="1338"/>
                                          </p:stCondLst>
                                        </p:cTn>
                                        <p:tgtEl>
                                          <p:spTgt spid="23"/>
                                        </p:tgtEl>
                                      </p:cBhvr>
                                      <p:to x="100000" y="100000"/>
                                    </p:animScale>
                                    <p:animScale>
                                      <p:cBhvr>
                                        <p:cTn id="45" dur="26">
                                          <p:stCondLst>
                                            <p:cond delay="1642"/>
                                          </p:stCondLst>
                                        </p:cTn>
                                        <p:tgtEl>
                                          <p:spTgt spid="23"/>
                                        </p:tgtEl>
                                      </p:cBhvr>
                                      <p:to x="100000" y="90000"/>
                                    </p:animScale>
                                    <p:animScale>
                                      <p:cBhvr>
                                        <p:cTn id="46" dur="166" decel="50000">
                                          <p:stCondLst>
                                            <p:cond delay="1668"/>
                                          </p:stCondLst>
                                        </p:cTn>
                                        <p:tgtEl>
                                          <p:spTgt spid="23"/>
                                        </p:tgtEl>
                                      </p:cBhvr>
                                      <p:to x="100000" y="100000"/>
                                    </p:animScale>
                                    <p:animScale>
                                      <p:cBhvr>
                                        <p:cTn id="47" dur="26">
                                          <p:stCondLst>
                                            <p:cond delay="1808"/>
                                          </p:stCondLst>
                                        </p:cTn>
                                        <p:tgtEl>
                                          <p:spTgt spid="23"/>
                                        </p:tgtEl>
                                      </p:cBhvr>
                                      <p:to x="100000" y="95000"/>
                                    </p:animScale>
                                    <p:animScale>
                                      <p:cBhvr>
                                        <p:cTn id="48" dur="166" decel="50000">
                                          <p:stCondLst>
                                            <p:cond delay="1834"/>
                                          </p:stCondLst>
                                        </p:cTn>
                                        <p:tgtEl>
                                          <p:spTgt spid="23"/>
                                        </p:tgtEl>
                                      </p:cBhvr>
                                      <p:to x="100000" y="100000"/>
                                    </p:animScale>
                                  </p:childTnLst>
                                </p:cTn>
                              </p:par>
                            </p:childTnLst>
                          </p:cTn>
                        </p:par>
                        <p:par>
                          <p:cTn id="49" fill="hold">
                            <p:stCondLst>
                              <p:cond delay="5500"/>
                            </p:stCondLst>
                            <p:childTnLst>
                              <p:par>
                                <p:cTn id="50" presetID="26" presetClass="entr" presetSubtype="0" fill="hold" nodeType="afterEffect">
                                  <p:stCondLst>
                                    <p:cond delay="0"/>
                                  </p:stCondLst>
                                  <p:childTnLst>
                                    <p:set>
                                      <p:cBhvr>
                                        <p:cTn id="51" dur="1" fill="hold">
                                          <p:stCondLst>
                                            <p:cond delay="0"/>
                                          </p:stCondLst>
                                        </p:cTn>
                                        <p:tgtEl>
                                          <p:spTgt spid="15"/>
                                        </p:tgtEl>
                                        <p:attrNameLst>
                                          <p:attrName>style.visibility</p:attrName>
                                        </p:attrNameLst>
                                      </p:cBhvr>
                                      <p:to>
                                        <p:strVal val="visible"/>
                                      </p:to>
                                    </p:set>
                                    <p:animEffect transition="in" filter="wipe(down)">
                                      <p:cBhvr>
                                        <p:cTn id="52" dur="580">
                                          <p:stCondLst>
                                            <p:cond delay="0"/>
                                          </p:stCondLst>
                                        </p:cTn>
                                        <p:tgtEl>
                                          <p:spTgt spid="15"/>
                                        </p:tgtEl>
                                      </p:cBhvr>
                                    </p:animEffect>
                                    <p:anim calcmode="lin" valueType="num">
                                      <p:cBhvr>
                                        <p:cTn id="53"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54"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55"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56"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57"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58" dur="26">
                                          <p:stCondLst>
                                            <p:cond delay="650"/>
                                          </p:stCondLst>
                                        </p:cTn>
                                        <p:tgtEl>
                                          <p:spTgt spid="15"/>
                                        </p:tgtEl>
                                      </p:cBhvr>
                                      <p:to x="100000" y="60000"/>
                                    </p:animScale>
                                    <p:animScale>
                                      <p:cBhvr>
                                        <p:cTn id="59" dur="166" decel="50000">
                                          <p:stCondLst>
                                            <p:cond delay="676"/>
                                          </p:stCondLst>
                                        </p:cTn>
                                        <p:tgtEl>
                                          <p:spTgt spid="15"/>
                                        </p:tgtEl>
                                      </p:cBhvr>
                                      <p:to x="100000" y="100000"/>
                                    </p:animScale>
                                    <p:animScale>
                                      <p:cBhvr>
                                        <p:cTn id="60" dur="26">
                                          <p:stCondLst>
                                            <p:cond delay="1312"/>
                                          </p:stCondLst>
                                        </p:cTn>
                                        <p:tgtEl>
                                          <p:spTgt spid="15"/>
                                        </p:tgtEl>
                                      </p:cBhvr>
                                      <p:to x="100000" y="80000"/>
                                    </p:animScale>
                                    <p:animScale>
                                      <p:cBhvr>
                                        <p:cTn id="61" dur="166" decel="50000">
                                          <p:stCondLst>
                                            <p:cond delay="1338"/>
                                          </p:stCondLst>
                                        </p:cTn>
                                        <p:tgtEl>
                                          <p:spTgt spid="15"/>
                                        </p:tgtEl>
                                      </p:cBhvr>
                                      <p:to x="100000" y="100000"/>
                                    </p:animScale>
                                    <p:animScale>
                                      <p:cBhvr>
                                        <p:cTn id="62" dur="26">
                                          <p:stCondLst>
                                            <p:cond delay="1642"/>
                                          </p:stCondLst>
                                        </p:cTn>
                                        <p:tgtEl>
                                          <p:spTgt spid="15"/>
                                        </p:tgtEl>
                                      </p:cBhvr>
                                      <p:to x="100000" y="90000"/>
                                    </p:animScale>
                                    <p:animScale>
                                      <p:cBhvr>
                                        <p:cTn id="63" dur="166" decel="50000">
                                          <p:stCondLst>
                                            <p:cond delay="1668"/>
                                          </p:stCondLst>
                                        </p:cTn>
                                        <p:tgtEl>
                                          <p:spTgt spid="15"/>
                                        </p:tgtEl>
                                      </p:cBhvr>
                                      <p:to x="100000" y="100000"/>
                                    </p:animScale>
                                    <p:animScale>
                                      <p:cBhvr>
                                        <p:cTn id="64" dur="26">
                                          <p:stCondLst>
                                            <p:cond delay="1808"/>
                                          </p:stCondLst>
                                        </p:cTn>
                                        <p:tgtEl>
                                          <p:spTgt spid="15"/>
                                        </p:tgtEl>
                                      </p:cBhvr>
                                      <p:to x="100000" y="95000"/>
                                    </p:animScale>
                                    <p:animScale>
                                      <p:cBhvr>
                                        <p:cTn id="65" dur="166" decel="50000">
                                          <p:stCondLst>
                                            <p:cond delay="1834"/>
                                          </p:stCondLst>
                                        </p:cTn>
                                        <p:tgtEl>
                                          <p:spTgt spid="15"/>
                                        </p:tgtEl>
                                      </p:cBhvr>
                                      <p:to x="100000" y="100000"/>
                                    </p:animScale>
                                  </p:childTnLst>
                                </p:cTn>
                              </p:par>
                            </p:childTnLst>
                          </p:cTn>
                        </p:par>
                        <p:par>
                          <p:cTn id="66" fill="hold">
                            <p:stCondLst>
                              <p:cond delay="7500"/>
                            </p:stCondLst>
                            <p:childTnLst>
                              <p:par>
                                <p:cTn id="67" presetID="10" presetClass="entr" presetSubtype="0" fill="hold" grpId="0" nodeType="afterEffect">
                                  <p:stCondLst>
                                    <p:cond delay="0"/>
                                  </p:stCondLst>
                                  <p:childTnLst>
                                    <p:set>
                                      <p:cBhvr>
                                        <p:cTn id="68" dur="1" fill="hold">
                                          <p:stCondLst>
                                            <p:cond delay="0"/>
                                          </p:stCondLst>
                                        </p:cTn>
                                        <p:tgtEl>
                                          <p:spTgt spid="30"/>
                                        </p:tgtEl>
                                        <p:attrNameLst>
                                          <p:attrName>style.visibility</p:attrName>
                                        </p:attrNameLst>
                                      </p:cBhvr>
                                      <p:to>
                                        <p:strVal val="visible"/>
                                      </p:to>
                                    </p:set>
                                    <p:animEffect transition="in" filter="fade">
                                      <p:cBhvr>
                                        <p:cTn id="69" dur="500"/>
                                        <p:tgtEl>
                                          <p:spTgt spid="30"/>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2" fill="hold" grpId="0" nodeType="clickEffect">
                                  <p:stCondLst>
                                    <p:cond delay="0"/>
                                  </p:stCondLst>
                                  <p:childTnLst>
                                    <p:set>
                                      <p:cBhvr>
                                        <p:cTn id="73" dur="1" fill="hold">
                                          <p:stCondLst>
                                            <p:cond delay="0"/>
                                          </p:stCondLst>
                                        </p:cTn>
                                        <p:tgtEl>
                                          <p:spTgt spid="29"/>
                                        </p:tgtEl>
                                        <p:attrNameLst>
                                          <p:attrName>style.visibility</p:attrName>
                                        </p:attrNameLst>
                                      </p:cBhvr>
                                      <p:to>
                                        <p:strVal val="visible"/>
                                      </p:to>
                                    </p:set>
                                    <p:animEffect transition="in" filter="wipe(right)">
                                      <p:cBhvr>
                                        <p:cTn id="74" dur="500"/>
                                        <p:tgtEl>
                                          <p:spTgt spid="29"/>
                                        </p:tgtEl>
                                      </p:cBhvr>
                                    </p:animEffect>
                                  </p:childTnLst>
                                </p:cTn>
                              </p:par>
                            </p:childTnLst>
                          </p:cTn>
                        </p:par>
                        <p:par>
                          <p:cTn id="75" fill="hold">
                            <p:stCondLst>
                              <p:cond delay="500"/>
                            </p:stCondLst>
                            <p:childTnLst>
                              <p:par>
                                <p:cTn id="76" presetID="42" presetClass="entr" presetSubtype="0" fill="hold" nodeType="afterEffect">
                                  <p:stCondLst>
                                    <p:cond delay="0"/>
                                  </p:stCondLst>
                                  <p:childTnLst>
                                    <p:set>
                                      <p:cBhvr>
                                        <p:cTn id="77" dur="1" fill="hold">
                                          <p:stCondLst>
                                            <p:cond delay="0"/>
                                          </p:stCondLst>
                                        </p:cTn>
                                        <p:tgtEl>
                                          <p:spTgt spid="18"/>
                                        </p:tgtEl>
                                        <p:attrNameLst>
                                          <p:attrName>style.visibility</p:attrName>
                                        </p:attrNameLst>
                                      </p:cBhvr>
                                      <p:to>
                                        <p:strVal val="visible"/>
                                      </p:to>
                                    </p:set>
                                    <p:animEffect transition="in" filter="fade">
                                      <p:cBhvr>
                                        <p:cTn id="78" dur="1000"/>
                                        <p:tgtEl>
                                          <p:spTgt spid="18"/>
                                        </p:tgtEl>
                                      </p:cBhvr>
                                    </p:animEffect>
                                    <p:anim calcmode="lin" valueType="num">
                                      <p:cBhvr>
                                        <p:cTn id="79" dur="1000" fill="hold"/>
                                        <p:tgtEl>
                                          <p:spTgt spid="18"/>
                                        </p:tgtEl>
                                        <p:attrNameLst>
                                          <p:attrName>ppt_x</p:attrName>
                                        </p:attrNameLst>
                                      </p:cBhvr>
                                      <p:tavLst>
                                        <p:tav tm="0">
                                          <p:val>
                                            <p:strVal val="#ppt_x"/>
                                          </p:val>
                                        </p:tav>
                                        <p:tav tm="100000">
                                          <p:val>
                                            <p:strVal val="#ppt_x"/>
                                          </p:val>
                                        </p:tav>
                                      </p:tavLst>
                                    </p:anim>
                                    <p:anim calcmode="lin" valueType="num">
                                      <p:cBhvr>
                                        <p:cTn id="80" dur="1000" fill="hold"/>
                                        <p:tgtEl>
                                          <p:spTgt spid="18"/>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19"/>
                                        </p:tgtEl>
                                        <p:attrNameLst>
                                          <p:attrName>style.visibility</p:attrName>
                                        </p:attrNameLst>
                                      </p:cBhvr>
                                      <p:to>
                                        <p:strVal val="visible"/>
                                      </p:to>
                                    </p:set>
                                    <p:animEffect transition="in" filter="fade">
                                      <p:cBhvr>
                                        <p:cTn id="83" dur="1000"/>
                                        <p:tgtEl>
                                          <p:spTgt spid="19"/>
                                        </p:tgtEl>
                                      </p:cBhvr>
                                    </p:animEffect>
                                    <p:anim calcmode="lin" valueType="num">
                                      <p:cBhvr>
                                        <p:cTn id="84" dur="1000" fill="hold"/>
                                        <p:tgtEl>
                                          <p:spTgt spid="19"/>
                                        </p:tgtEl>
                                        <p:attrNameLst>
                                          <p:attrName>ppt_x</p:attrName>
                                        </p:attrNameLst>
                                      </p:cBhvr>
                                      <p:tavLst>
                                        <p:tav tm="0">
                                          <p:val>
                                            <p:strVal val="#ppt_x"/>
                                          </p:val>
                                        </p:tav>
                                        <p:tav tm="100000">
                                          <p:val>
                                            <p:strVal val="#ppt_x"/>
                                          </p:val>
                                        </p:tav>
                                      </p:tavLst>
                                    </p:anim>
                                    <p:anim calcmode="lin" valueType="num">
                                      <p:cBhvr>
                                        <p:cTn id="8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p:bldP spid="3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Galllico</a:t>
            </a:r>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pic>
        <p:nvPicPr>
          <p:cNvPr id="36" name="Picture 35"/>
          <p:cNvPicPr>
            <a:picLocks noChangeAspect="1"/>
          </p:cNvPicPr>
          <p:nvPr/>
        </p:nvPicPr>
        <p:blipFill>
          <a:blip r:embed="rId2" cstate="print">
            <a:extLst>
              <a:ext uri="{BEBA8EAE-BF5A-486C-A8C5-ECC9F3942E4B}">
                <a14:imgProps xmlns:a14="http://schemas.microsoft.com/office/drawing/2010/main">
                  <a14:imgLayer r:embed="rId3">
                    <a14:imgEffect>
                      <a14:backgroundRemoval t="9893" b="99011" l="5721" r="92959">
                        <a14:foregroundMark x1="5721" y1="84336" x2="5721" y2="84336"/>
                        <a14:foregroundMark x1="54785" y1="65458" x2="54785" y2="65458"/>
                        <a14:foregroundMark x1="47415" y1="60676" x2="47415" y2="60676"/>
                        <a14:foregroundMark x1="63586" y1="89365" x2="63586" y2="89365"/>
                        <a14:foregroundMark x1="69527" y1="95631" x2="69527" y2="95631"/>
                        <a14:foregroundMark x1="45985" y1="96455" x2="45985" y2="96455"/>
                        <a14:foregroundMark x1="41144" y1="93322" x2="41144" y2="93322"/>
                        <a14:foregroundMark x1="38614" y1="90684" x2="38614" y2="90684"/>
                        <a14:foregroundMark x1="55886" y1="93817" x2="55886" y2="93817"/>
                        <a14:foregroundMark x1="74477" y1="95631" x2="74477" y2="95631"/>
                        <a14:foregroundMark x1="79648" y1="95960" x2="79648" y2="95960"/>
                        <a14:foregroundMark x1="86359" y1="98021" x2="86359" y2="98021"/>
                        <a14:foregroundMark x1="86359" y1="79390" x2="86359" y2="79390"/>
                        <a14:foregroundMark x1="87019" y1="71476" x2="87019" y2="71476"/>
                        <a14:foregroundMark x1="59296" y1="62819" x2="59296" y2="62819"/>
                        <a14:foregroundMark x1="63916" y1="63891" x2="63916" y2="63891"/>
                        <a14:foregroundMark x1="64576" y1="80709" x2="64576" y2="80709"/>
                        <a14:foregroundMark x1="75138" y1="91179" x2="75138" y2="91179"/>
                        <a14:foregroundMark x1="71947" y1="87469" x2="71947" y2="87469"/>
                        <a14:foregroundMark x1="67437" y1="85655" x2="67437" y2="85655"/>
                        <a14:foregroundMark x1="67437" y1="82523" x2="67437" y2="82523"/>
                        <a14:foregroundMark x1="42904" y1="89860" x2="42904" y2="89860"/>
                        <a14:foregroundMark x1="36194" y1="96208" x2="36194" y2="96208"/>
                        <a14:foregroundMark x1="54455" y1="97527" x2="54455" y2="97527"/>
                        <a14:foregroundMark x1="52365" y1="95136" x2="52365" y2="95136"/>
                        <a14:foregroundMark x1="62816" y1="94641" x2="62816" y2="94641"/>
                        <a14:foregroundMark x1="64576" y1="97197" x2="64576" y2="97197"/>
                        <a14:foregroundMark x1="71287" y1="93570" x2="71287" y2="93570"/>
                        <a14:foregroundMark x1="84598" y1="94641" x2="84598" y2="94641"/>
                        <a14:foregroundMark x1="85699" y1="92745" x2="85699" y2="92745"/>
                        <a14:foregroundMark x1="87789" y1="95960" x2="87789" y2="95960"/>
                        <a14:foregroundMark x1="91309" y1="94312" x2="91309" y2="94312"/>
                        <a14:foregroundMark x1="71287" y1="97774" x2="71287" y2="97774"/>
                        <a14:foregroundMark x1="60726" y1="93322" x2="60726" y2="93322"/>
                        <a14:foregroundMark x1="60726" y1="92993" x2="60726" y2="92993"/>
                        <a14:foregroundMark x1="59296" y1="91179" x2="59296" y2="91179"/>
                        <a14:foregroundMark x1="45985" y1="92003" x2="45985" y2="92003"/>
                        <a14:foregroundMark x1="50605" y1="97527" x2="50605" y2="97527"/>
                        <a14:foregroundMark x1="62816" y1="97774" x2="62816" y2="97774"/>
                        <a14:foregroundMark x1="59736" y1="97774" x2="59736" y2="97774"/>
                        <a14:foregroundMark x1="81738" y1="93817" x2="81738" y2="93817"/>
                      </a14:backgroundRemoval>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6672065" y="2204865"/>
            <a:ext cx="2017045" cy="2690477"/>
          </a:xfrm>
          <a:prstGeom prst="rect">
            <a:avLst/>
          </a:prstGeom>
        </p:spPr>
      </p:pic>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9" name="Right Arrow 8"/>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1" name="Right Arrow 10"/>
          <p:cNvSpPr/>
          <p:nvPr/>
        </p:nvSpPr>
        <p:spPr>
          <a:xfrm>
            <a:off x="3147217" y="1667526"/>
            <a:ext cx="3600400"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7" cstate="print">
            <a:extLst>
              <a:ext uri="{BEBA8EAE-BF5A-486C-A8C5-ECC9F3942E4B}">
                <a14:imgProps xmlns:a14="http://schemas.microsoft.com/office/drawing/2010/main">
                  <a14:imgLayer r:embed="rId8">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13" name="Picture 12"/>
          <p:cNvPicPr>
            <a:picLocks noChangeAspect="1"/>
          </p:cNvPicPr>
          <p:nvPr/>
        </p:nvPicPr>
        <p:blipFill rotWithShape="1">
          <a:blip r:embed="rId9" cstate="print">
            <a:extLst>
              <a:ext uri="{28A0092B-C50C-407E-A947-70E740481C1C}">
                <a14:useLocalDpi xmlns:a14="http://schemas.microsoft.com/office/drawing/2010/main" val="0"/>
              </a:ext>
            </a:extLst>
          </a:blip>
          <a:srcRect t="15133" r="54242" b="41694"/>
          <a:stretch/>
        </p:blipFill>
        <p:spPr>
          <a:xfrm>
            <a:off x="1415480" y="3236682"/>
            <a:ext cx="2380006" cy="1560470"/>
          </a:xfrm>
          <a:prstGeom prst="rect">
            <a:avLst/>
          </a:prstGeom>
        </p:spPr>
      </p:pic>
      <p:sp>
        <p:nvSpPr>
          <p:cNvPr id="14" name="Right Arrow 13"/>
          <p:cNvSpPr/>
          <p:nvPr/>
        </p:nvSpPr>
        <p:spPr>
          <a:xfrm>
            <a:off x="1487489" y="934870"/>
            <a:ext cx="3074715"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Content Placeholder 4"/>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5128" b="48889" l="15513" r="68462">
                        <a14:backgroundMark x1="19359" y1="18803" x2="19359" y2="18803"/>
                        <a14:backgroundMark x1="16154" y1="22564" x2="16154" y2="22564"/>
                      </a14:backgroundRemoval>
                    </a14:imgEffect>
                  </a14:imgLayer>
                </a14:imgProps>
              </a:ext>
              <a:ext uri="{28A0092B-C50C-407E-A947-70E740481C1C}">
                <a14:useLocalDpi xmlns:a14="http://schemas.microsoft.com/office/drawing/2010/main" val="0"/>
              </a:ext>
            </a:extLst>
          </a:blip>
          <a:srcRect l="11856" r="27716" b="45622"/>
          <a:stretch/>
        </p:blipFill>
        <p:spPr>
          <a:xfrm>
            <a:off x="5819456" y="4077073"/>
            <a:ext cx="2292769" cy="1547421"/>
          </a:xfrm>
          <a:prstGeom prst="rect">
            <a:avLst/>
          </a:prstGeom>
        </p:spPr>
      </p:pic>
      <p:pic>
        <p:nvPicPr>
          <p:cNvPr id="16" name="Content Placeholder 4"/>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54929" b="86907" l="15688" r="85497"/>
                    </a14:imgEffect>
                  </a14:imgLayer>
                </a14:imgProps>
              </a:ext>
              <a:ext uri="{28A0092B-C50C-407E-A947-70E740481C1C}">
                <a14:useLocalDpi xmlns:a14="http://schemas.microsoft.com/office/drawing/2010/main" val="0"/>
              </a:ext>
            </a:extLst>
          </a:blip>
          <a:srcRect l="11972" t="53605" r="6330" b="9385"/>
          <a:stretch/>
        </p:blipFill>
        <p:spPr>
          <a:xfrm>
            <a:off x="6384032" y="5299994"/>
            <a:ext cx="2122960" cy="721295"/>
          </a:xfrm>
          <a:prstGeom prst="rect">
            <a:avLst/>
          </a:prstGeom>
        </p:spPr>
      </p:pic>
      <p:sp>
        <p:nvSpPr>
          <p:cNvPr id="17" name="Right Arrow 16"/>
          <p:cNvSpPr/>
          <p:nvPr/>
        </p:nvSpPr>
        <p:spPr>
          <a:xfrm>
            <a:off x="1487488" y="5829987"/>
            <a:ext cx="9180512"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p:cNvPicPr>
            <a:picLocks noChangeAspect="1"/>
          </p:cNvPicPr>
          <p:nvPr/>
        </p:nvPicPr>
        <p:blipFill rotWithShape="1">
          <a:blip r:embed="rId14" cstate="print">
            <a:duotone>
              <a:schemeClr val="bg2">
                <a:shade val="45000"/>
                <a:satMod val="135000"/>
              </a:schemeClr>
              <a:prstClr val="white"/>
            </a:duotone>
            <a:extLst>
              <a:ext uri="{BEBA8EAE-BF5A-486C-A8C5-ECC9F3942E4B}">
                <a14:imgProps xmlns:a14="http://schemas.microsoft.com/office/drawing/2010/main">
                  <a14:imgLayer r:embed="rId15">
                    <a14:imgEffect>
                      <a14:backgroundRemoval t="1493" b="98706" l="9826" r="96197">
                        <a14:foregroundMark x1="40254" y1="3582" x2="40254" y2="3582"/>
                        <a14:foregroundMark x1="38669" y1="9652" x2="38669" y2="9652"/>
                        <a14:foregroundMark x1="44057" y1="31841" x2="44057" y2="31841"/>
                        <a14:foregroundMark x1="45642" y1="45373" x2="45642" y2="45373"/>
                        <a14:foregroundMark x1="46117" y1="71045" x2="46117" y2="71045"/>
                        <a14:foregroundMark x1="41838" y1="79104" x2="41838" y2="79104"/>
                        <a14:foregroundMark x1="58003" y1="95622" x2="58003" y2="95622"/>
                        <a14:foregroundMark x1="56894" y1="87562" x2="56894" y2="87562"/>
                        <a14:foregroundMark x1="62282" y1="78109" x2="62282" y2="78109"/>
                        <a14:foregroundMark x1="71949" y1="71343" x2="71949" y2="71343"/>
                        <a14:foregroundMark x1="24089" y1="69353" x2="24089" y2="69353"/>
                        <a14:foregroundMark x1="20285" y1="74030" x2="20285" y2="74030"/>
                        <a14:foregroundMark x1="29002" y1="83184" x2="29002" y2="83184"/>
                        <a14:foregroundMark x1="31696" y1="92239" x2="31696" y2="92239"/>
                        <a14:foregroundMark x1="19334" y1="64577" x2="19334" y2="64577"/>
                        <a14:foregroundMark x1="26783" y1="59900" x2="26783" y2="59900"/>
                        <a14:foregroundMark x1="31062" y1="56816" x2="31062" y2="56816"/>
                        <a14:foregroundMark x1="55784" y1="58507" x2="55784" y2="58507"/>
                        <a14:foregroundMark x1="52615" y1="55821" x2="52615" y2="55821"/>
                        <a14:foregroundMark x1="71949" y1="54527" x2="71949" y2="54527"/>
                        <a14:foregroundMark x1="72425" y1="51443" x2="72425" y2="51443"/>
                        <a14:foregroundMark x1="63867" y1="40299" x2="63867" y2="40299"/>
                        <a14:foregroundMark x1="54675" y1="28557" x2="54675" y2="28557"/>
                        <a14:foregroundMark x1="56418" y1="21791" x2="56418" y2="21791"/>
                        <a14:foregroundMark x1="60063" y1="20100" x2="60063" y2="20100"/>
                        <a14:foregroundMark x1="72425" y1="19104" x2="72425" y2="19104"/>
                        <a14:foregroundMark x1="78447" y1="17413" x2="78447" y2="17413"/>
                        <a14:foregroundMark x1="96197" y1="23483" x2="96197" y2="23483"/>
                        <a14:foregroundMark x1="91284" y1="39005" x2="91284" y2="39005"/>
                        <a14:foregroundMark x1="84786" y1="46368" x2="84786" y2="46368"/>
                        <a14:foregroundMark x1="73534" y1="49453" x2="73534" y2="49453"/>
                        <a14:foregroundMark x1="39144" y1="38607" x2="39144" y2="38607"/>
                        <a14:foregroundMark x1="29952" y1="35622" x2="29952" y2="35622"/>
                        <a14:foregroundMark x1="34390" y1="29851" x2="34390" y2="29851"/>
                        <a14:foregroundMark x1="33281" y1="25473" x2="33281" y2="25473"/>
                        <a14:foregroundMark x1="32171" y1="21393" x2="32171" y2="21393"/>
                        <a14:foregroundMark x1="31062" y1="15323" x2="31062" y2="15323"/>
                        <a14:foregroundMark x1="33281" y1="9652" x2="33281" y2="9652"/>
                        <a14:foregroundMark x1="32647" y1="5871" x2="32647" y2="5871"/>
                        <a14:foregroundMark x1="34390" y1="1493" x2="34390" y2="1493"/>
                        <a14:foregroundMark x1="41363" y1="9950" x2="41363" y2="9950"/>
                        <a14:foregroundMark x1="47227" y1="14726" x2="47227" y2="14726"/>
                        <a14:foregroundMark x1="50396" y1="18010" x2="50396" y2="18010"/>
                        <a14:foregroundMark x1="50396" y1="35224" x2="50396" y2="35224"/>
                        <a14:foregroundMark x1="55784" y1="37910" x2="55784" y2="37910"/>
                        <a14:foregroundMark x1="59113" y1="35920" x2="59113" y2="35920"/>
                        <a14:foregroundMark x1="89223" y1="19104" x2="89223" y2="19104"/>
                        <a14:foregroundMark x1="85895" y1="16318" x2="85895" y2="16318"/>
                        <a14:foregroundMark x1="59113" y1="66965" x2="59113" y2="66965"/>
                        <a14:foregroundMark x1="59113" y1="65274" x2="59113" y2="65274"/>
                        <a14:foregroundMark x1="66086" y1="64577" x2="66086" y2="64577"/>
                        <a14:foregroundMark x1="71949" y1="66269" x2="71949" y2="66269"/>
                        <a14:foregroundMark x1="76862" y1="66965" x2="76862" y2="66965"/>
                        <a14:foregroundMark x1="75753" y1="69353" x2="75753" y2="69353"/>
                        <a14:foregroundMark x1="64501" y1="76716" x2="64501" y2="76716"/>
                        <a14:foregroundMark x1="68780" y1="80100" x2="68780" y2="80100"/>
                        <a14:foregroundMark x1="73059" y1="77114" x2="73059" y2="77114"/>
                        <a14:foregroundMark x1="25198" y1="79801" x2="25198" y2="79801"/>
                        <a14:foregroundMark x1="47702" y1="88259" x2="47702" y2="88259"/>
                        <a14:foregroundMark x1="46117" y1="98706" x2="46117" y2="98706"/>
                        <a14:foregroundMark x1="58003" y1="97313" x2="58003" y2="97313"/>
                        <a14:foregroundMark x1="33756" y1="96318" x2="33756" y2="96318"/>
                        <a14:foregroundMark x1="32647" y1="89950" x2="32647" y2="89950"/>
                        <a14:foregroundMark x1="32171" y1="87264" x2="32171" y2="87264"/>
                        <a14:foregroundMark x1="28368" y1="84179" x2="28368" y2="84179"/>
                        <a14:foregroundMark x1="25674" y1="80796" x2="25674" y2="80796"/>
                        <a14:foregroundMark x1="20919" y1="75721" x2="20919" y2="75721"/>
                        <a14:foregroundMark x1="17591" y1="71045" x2="17591" y2="71045"/>
                        <a14:foregroundMark x1="16006" y1="67960" x2="16006" y2="67960"/>
                        <a14:foregroundMark x1="14422" y1="64577" x2="14422" y2="64577"/>
                        <a14:foregroundMark x1="16006" y1="58507" x2="16006" y2="58507"/>
                        <a14:foregroundMark x1="19334" y1="50746" x2="19334" y2="50746"/>
                        <a14:foregroundMark x1="32171" y1="56517" x2="32171" y2="56517"/>
                        <a14:foregroundMark x1="32171" y1="53134" x2="32171" y2="53134"/>
                        <a14:foregroundMark x1="47702" y1="52438" x2="47702" y2="52438"/>
                        <a14:foregroundMark x1="48336" y1="50149" x2="48336" y2="50149"/>
                        <a14:foregroundMark x1="54200" y1="49055" x2="54200" y2="49055"/>
                        <a14:foregroundMark x1="54200" y1="47761" x2="54200" y2="47761"/>
                        <a14:foregroundMark x1="54200" y1="45672" x2="54200" y2="45672"/>
                        <a14:foregroundMark x1="47227" y1="42388" x2="47227" y2="42388"/>
                        <a14:foregroundMark x1="40254" y1="43383" x2="40254" y2="43383"/>
                        <a14:foregroundMark x1="65452" y1="31841" x2="65452" y2="31841"/>
                        <a14:foregroundMark x1="63867" y1="23483" x2="63867" y2="23483"/>
                        <a14:foregroundMark x1="68146" y1="44080" x2="68146" y2="44080"/>
                        <a14:foregroundMark x1="74643" y1="49055" x2="74643" y2="49055"/>
                        <a14:foregroundMark x1="67670" y1="48756" x2="67670" y2="48756"/>
                        <a14:foregroundMark x1="64501" y1="47761" x2="64501" y2="47761"/>
                        <a14:foregroundMark x1="60063" y1="52139" x2="60063" y2="52139"/>
                        <a14:foregroundMark x1="58479" y1="57910" x2="58479" y2="57910"/>
                        <a14:foregroundMark x1="58003" y1="56517" x2="58003" y2="56517"/>
                        <a14:foregroundMark x1="69255" y1="58507" x2="69255" y2="58507"/>
                        <a14:foregroundMark x1="75753" y1="59900" x2="75753" y2="59900"/>
                        <a14:foregroundMark x1="76862" y1="64279" x2="76862" y2="64279"/>
                        <a14:foregroundMark x1="31062" y1="73433" x2="31062" y2="73433"/>
                        <a14:foregroundMark x1="38669" y1="72338" x2="38669" y2="72338"/>
                        <a14:foregroundMark x1="38669" y1="66269" x2="38669" y2="66269"/>
                        <a14:foregroundMark x1="30586" y1="65970" x2="30586" y2="65970"/>
                        <a14:foregroundMark x1="31062" y1="64577" x2="31062" y2="64577"/>
                        <a14:foregroundMark x1="49445" y1="65274" x2="49445" y2="65274"/>
                        <a14:foregroundMark x1="63867" y1="67363" x2="63867" y2="67363"/>
                        <a14:foregroundMark x1="75753" y1="65672" x2="75753" y2="65672"/>
                        <a14:foregroundMark x1="72425" y1="64279" x2="72425" y2="64279"/>
                        <a14:foregroundMark x1="69255" y1="63980" x2="69255" y2="63980"/>
                        <a14:foregroundMark x1="61807" y1="63582" x2="61807" y2="63582"/>
                        <a14:foregroundMark x1="48336" y1="59602" x2="48336" y2="59602"/>
                        <a14:foregroundMark x1="45642" y1="21791" x2="45642" y2="21791"/>
                        <a14:foregroundMark x1="40729" y1="20100" x2="40729" y2="20100"/>
                        <a14:foregroundMark x1="33756" y1="20100" x2="33756" y2="20100"/>
                        <a14:foregroundMark x1="32171" y1="18706" x2="32171" y2="18706"/>
                        <a14:foregroundMark x1="40254" y1="17015" x2="40254" y2="17015"/>
                        <a14:foregroundMark x1="46117" y1="16318" x2="46117" y2="16318"/>
                        <a14:foregroundMark x1="50396" y1="19701" x2="50396" y2="19701"/>
                        <a14:foregroundMark x1="46751" y1="9950" x2="46751" y2="9950"/>
                        <a14:foregroundMark x1="48336" y1="6567" x2="48336" y2="6567"/>
                        <a14:foregroundMark x1="47227" y1="4179" x2="47227" y2="4179"/>
                        <a14:foregroundMark x1="61173" y1="18408" x2="61173" y2="18408"/>
                        <a14:foregroundMark x1="58479" y1="17711" x2="58479" y2="17711"/>
                        <a14:foregroundMark x1="67670" y1="18706" x2="67670" y2="18706"/>
                        <a14:foregroundMark x1="72425" y1="15721" x2="72425" y2="15721"/>
                        <a14:foregroundMark x1="76228" y1="16716" x2="76228" y2="16716"/>
                        <a14:foregroundMark x1="91284" y1="23781" x2="91284" y2="23781"/>
                        <a14:foregroundMark x1="91284" y1="25473" x2="91284" y2="25473"/>
                        <a14:foregroundMark x1="91284" y1="31244" x2="91284" y2="31244"/>
                        <a14:foregroundMark x1="92868" y1="29552" x2="92868" y2="29552"/>
                        <a14:foregroundMark x1="92393" y1="37313" x2="92393" y2="37313"/>
                        <a14:foregroundMark x1="86529" y1="45075" x2="86529" y2="45075"/>
                        <a14:foregroundMark x1="81141" y1="49055" x2="81141" y2="49055"/>
                        <a14:foregroundMark x1="58003" y1="45075" x2="58003" y2="45075"/>
                        <a14:foregroundMark x1="38035" y1="51841" x2="38035" y2="51841"/>
                        <a14:foregroundMark x1="35341" y1="44080" x2="35341" y2="44080"/>
                        <a14:foregroundMark x1="33281" y1="40995" x2="33281" y2="40995"/>
                        <a14:foregroundMark x1="38669" y1="34229" x2="38669" y2="34229"/>
                        <a14:foregroundMark x1="64976" y1="28856" x2="64976" y2="28856"/>
                        <a14:foregroundMark x1="64976" y1="28856" x2="64976" y2="28856"/>
                        <a14:foregroundMark x1="53724" y1="81791" x2="53724" y2="81791"/>
                        <a14:foregroundMark x1="46751" y1="81791" x2="46751" y2="81791"/>
                        <a14:foregroundMark x1="46751" y1="95025" x2="46751" y2="95025"/>
                        <a14:foregroundMark x1="64501" y1="92935" x2="64501" y2="92935"/>
                        <a14:foregroundMark x1="63867" y1="86567" x2="63867" y2="86567"/>
                        <a14:foregroundMark x1="64976" y1="84179" x2="64976" y2="84179"/>
                        <a14:foregroundMark x1="64501" y1="97313" x2="64501" y2="97313"/>
                        <a14:foregroundMark x1="75753" y1="74030" x2="75753" y2="74030"/>
                        <a14:foregroundMark x1="81141" y1="65970" x2="81141" y2="65970"/>
                        <a14:foregroundMark x1="80032" y1="59900" x2="80032" y2="59900"/>
                        <a14:foregroundMark x1="78922" y1="56219" x2="78922" y2="56219"/>
                        <a14:foregroundMark x1="78447" y1="51144" x2="78447" y2="51144"/>
                        <a14:foregroundMark x1="61807" y1="41990" x2="61807" y2="41990"/>
                        <a14:foregroundMark x1="65452" y1="37910" x2="65452" y2="37910"/>
                        <a14:foregroundMark x1="61807" y1="35224" x2="61807" y2="35224"/>
                        <a14:foregroundMark x1="58479" y1="26468" x2="58479" y2="26468"/>
                        <a14:foregroundMark x1="57369" y1="26468" x2="57369" y2="26468"/>
                        <a14:foregroundMark x1="55784" y1="26169" x2="55784" y2="26169"/>
                        <a14:foregroundMark x1="54200" y1="25473" x2="54200" y2="25473"/>
                        <a14:foregroundMark x1="46751" y1="24776" x2="46751" y2="24776"/>
                        <a14:foregroundMark x1="42948" y1="24776" x2="42948" y2="24776"/>
                        <a14:foregroundMark x1="39144" y1="24776" x2="39144" y2="24776"/>
                        <a14:foregroundMark x1="39144" y1="23781" x2="39144" y2="23781"/>
                        <a14:foregroundMark x1="38669" y1="28159" x2="38669" y2="28159"/>
                        <a14:foregroundMark x1="42314" y1="29154" x2="42314" y2="29154"/>
                        <a14:foregroundMark x1="51030" y1="35224" x2="51030" y2="35224"/>
                        <a14:foregroundMark x1="39620" y1="51443" x2="39620" y2="51443"/>
                        <a14:foregroundMark x1="32647" y1="49751" x2="32647" y2="49751"/>
                        <a14:foregroundMark x1="22979" y1="57214" x2="22979" y2="57214"/>
                        <a14:foregroundMark x1="17116" y1="61194" x2="17116" y2="61194"/>
                        <a14:foregroundMark x1="15531" y1="61891" x2="15531" y2="61891"/>
                        <a14:foregroundMark x1="22504" y1="62587" x2="22504" y2="62587"/>
                        <a14:foregroundMark x1="32647" y1="62587" x2="32647" y2="62587"/>
                        <a14:foregroundMark x1="37084" y1="59900" x2="37084" y2="59900"/>
                        <a14:foregroundMark x1="42948" y1="58209" x2="42948" y2="58209"/>
                        <a14:foregroundMark x1="47227" y1="56816" x2="47227" y2="56816"/>
                        <a14:foregroundMark x1="52615" y1="56816" x2="52615" y2="56816"/>
                        <a14:foregroundMark x1="58479" y1="55821" x2="58479" y2="55821"/>
                        <a14:foregroundMark x1="54675" y1="55522" x2="54675" y2="55522"/>
                        <a14:foregroundMark x1="37084" y1="55124" x2="37084" y2="55124"/>
                        <a14:foregroundMark x1="31696" y1="56219" x2="31696" y2="56219"/>
                        <a14:foregroundMark x1="26307" y1="56816" x2="26307" y2="56816"/>
                        <a14:foregroundMark x1="19334" y1="54527" x2="19334" y2="54527"/>
                        <a14:foregroundMark x1="22504" y1="52438" x2="22504" y2="52438"/>
                        <a14:foregroundMark x1="26783" y1="52438" x2="26783" y2="52438"/>
                        <a14:foregroundMark x1="47702" y1="59204" x2="47702" y2="59204"/>
                        <a14:foregroundMark x1="54675" y1="60199" x2="54675" y2="60199"/>
                        <a14:foregroundMark x1="60063" y1="60896" x2="60063" y2="60896"/>
                        <a14:foregroundMark x1="65452" y1="61194" x2="65452" y2="61194"/>
                        <a14:foregroundMark x1="68146" y1="61592" x2="68146" y2="61592"/>
                        <a14:foregroundMark x1="56894" y1="69652" x2="56894" y2="69652"/>
                        <a14:foregroundMark x1="56418" y1="73731" x2="56418" y2="73731"/>
                        <a14:foregroundMark x1="56418" y1="73731" x2="56418" y2="73731"/>
                        <a14:foregroundMark x1="37559" y1="81791" x2="37559" y2="81791"/>
                        <a14:foregroundMark x1="34390" y1="77413" x2="34390" y2="77413"/>
                        <a14:foregroundMark x1="24723" y1="78109" x2="24723" y2="78109"/>
                        <a14:foregroundMark x1="24089" y1="77114" x2="24089" y2="77114"/>
                        <a14:foregroundMark x1="20285" y1="77114" x2="20285" y2="77114"/>
                        <a14:foregroundMark x1="17591" y1="72040" x2="17591" y2="72040"/>
                        <a14:foregroundMark x1="16640" y1="71045" x2="16640" y2="71045"/>
                        <a14:foregroundMark x1="24723" y1="78806" x2="24723" y2="78806"/>
                        <a14:foregroundMark x1="31062" y1="85871" x2="31062" y2="85871"/>
                        <a14:foregroundMark x1="35341" y1="86567" x2="35341" y2="86567"/>
                        <a14:foregroundMark x1="39144" y1="88259" x2="39144" y2="88259"/>
                        <a14:foregroundMark x1="42314" y1="91940" x2="42314" y2="91940"/>
                        <a14:foregroundMark x1="39144" y1="93930" x2="39144" y2="93930"/>
                        <a14:foregroundMark x1="53724" y1="95025" x2="53724" y2="95025"/>
                        <a14:foregroundMark x1="56894" y1="93333" x2="56894" y2="93333"/>
                        <a14:foregroundMark x1="63391" y1="90249" x2="63391" y2="90249"/>
                        <a14:foregroundMark x1="63391" y1="90249" x2="63391" y2="90249"/>
                        <a14:foregroundMark x1="62758" y1="88557" x2="62758" y2="88557"/>
                        <a14:foregroundMark x1="59113" y1="86169" x2="59113" y2="86169"/>
                        <a14:foregroundMark x1="57369" y1="83483" x2="57369" y2="83483"/>
                        <a14:foregroundMark x1="54200" y1="78806" x2="54200" y2="78806"/>
                        <a14:foregroundMark x1="46117" y1="72338" x2="46117" y2="72338"/>
                        <a14:foregroundMark x1="33756" y1="60199" x2="33756" y2="60199"/>
                        <a14:foregroundMark x1="37559" y1="58209" x2="37559" y2="58209"/>
                        <a14:foregroundMark x1="40729" y1="58507" x2="40729" y2="58507"/>
                        <a14:foregroundMark x1="48811" y1="69652" x2="48811" y2="69652"/>
                        <a14:foregroundMark x1="46751" y1="69652" x2="46751" y2="69652"/>
                        <a14:foregroundMark x1="44057" y1="69652" x2="44057" y2="69652"/>
                        <a14:foregroundMark x1="38669" y1="70647" x2="38669" y2="70647"/>
                        <a14:foregroundMark x1="32647" y1="70348" x2="32647" y2="70348"/>
                      </a14:backgroundRemoval>
                    </a14:imgEffect>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9594"/>
          <a:stretch/>
        </p:blipFill>
        <p:spPr>
          <a:xfrm>
            <a:off x="1453868" y="4581129"/>
            <a:ext cx="897716" cy="1581843"/>
          </a:xfrm>
          <a:prstGeom prst="rect">
            <a:avLst/>
          </a:prstGeom>
        </p:spPr>
      </p:pic>
      <p:pic>
        <p:nvPicPr>
          <p:cNvPr id="19" name="Content Placeholder 3"/>
          <p:cNvPicPr>
            <a:picLocks noChangeAspect="1"/>
          </p:cNvPicPr>
          <p:nvPr/>
        </p:nvPicPr>
        <p:blipFill rotWithShape="1">
          <a:blip r:embed="rId16" cstate="print">
            <a:extLst>
              <a:ext uri="{BEBA8EAE-BF5A-486C-A8C5-ECC9F3942E4B}">
                <a14:imgProps xmlns:a14="http://schemas.microsoft.com/office/drawing/2010/main">
                  <a14:imgLayer r:embed="rId17">
                    <a14:imgEffect>
                      <a14:backgroundRemoval t="9864" b="89796" l="18259" r="61245">
                        <a14:foregroundMark x1="20919" y1="70068" x2="20919" y2="70068"/>
                        <a14:foregroundMark x1="19407" y1="67007" x2="19407" y2="67007"/>
                        <a14:foregroundMark x1="41778" y1="63719" x2="41778" y2="63719"/>
                        <a14:foregroundMark x1="19166" y1="65873" x2="19166" y2="65873"/>
                        <a14:foregroundMark x1="19710" y1="62925" x2="19710" y2="62925"/>
                      </a14:backgroundRemoval>
                    </a14:imgEffect>
                  </a14:imgLayer>
                </a14:imgProps>
              </a:ext>
              <a:ext uri="{28A0092B-C50C-407E-A947-70E740481C1C}">
                <a14:useLocalDpi xmlns:a14="http://schemas.microsoft.com/office/drawing/2010/main" val="0"/>
              </a:ext>
            </a:extLst>
          </a:blip>
          <a:srcRect l="17382" r="38028"/>
          <a:stretch/>
        </p:blipFill>
        <p:spPr>
          <a:xfrm>
            <a:off x="1415481" y="4963730"/>
            <a:ext cx="1185375" cy="1417598"/>
          </a:xfrm>
          <a:prstGeom prst="rect">
            <a:avLst/>
          </a:prstGeom>
        </p:spPr>
      </p:pic>
      <p:pic>
        <p:nvPicPr>
          <p:cNvPr id="20" name="Picture 19"/>
          <p:cNvPicPr>
            <a:picLocks noChangeAspect="1"/>
          </p:cNvPicPr>
          <p:nvPr/>
        </p:nvPicPr>
        <p:blipFill rotWithShape="1">
          <a:blip r:embed="rId18"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21" name="Picture 2"/>
          <p:cNvPicPr>
            <a:picLocks noChangeAspect="1" noChangeArrowheads="1"/>
          </p:cNvPicPr>
          <p:nvPr/>
        </p:nvPicPr>
        <p:blipFill>
          <a:blip r:embed="rId19">
            <a:extLst>
              <a:ext uri="{BEBA8EAE-BF5A-486C-A8C5-ECC9F3942E4B}">
                <a14:imgProps xmlns:a14="http://schemas.microsoft.com/office/drawing/2010/main">
                  <a14:imgLayer r:embed="rId20">
                    <a14:imgEffect>
                      <a14:backgroundRemoval t="4115" b="97531" l="3729" r="76271">
                        <a14:foregroundMark x1="7119" y1="72840" x2="7119" y2="72840"/>
                        <a14:foregroundMark x1="63051" y1="6584" x2="63051" y2="6584"/>
                        <a14:foregroundMark x1="3729" y1="85597" x2="3729" y2="85597"/>
                        <a14:foregroundMark x1="68814" y1="83539" x2="68814" y2="83539"/>
                        <a14:foregroundMark x1="52542" y1="92593" x2="52542" y2="92593"/>
                      </a14:backgroundRemoval>
                    </a14:imgEffect>
                  </a14:imgLayer>
                </a14:imgProps>
              </a:ext>
              <a:ext uri="{28A0092B-C50C-407E-A947-70E740481C1C}">
                <a14:useLocalDpi xmlns:a14="http://schemas.microsoft.com/office/drawing/2010/main" val="0"/>
              </a:ext>
            </a:extLst>
          </a:blip>
          <a:srcRect/>
          <a:stretch>
            <a:fillRect/>
          </a:stretch>
        </p:blipFill>
        <p:spPr bwMode="auto">
          <a:xfrm rot="19923765">
            <a:off x="3991908" y="4353863"/>
            <a:ext cx="1486091" cy="12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 name="Picture 21"/>
          <p:cNvPicPr>
            <a:picLocks noChangeAspect="1"/>
          </p:cNvPicPr>
          <p:nvPr/>
        </p:nvPicPr>
        <p:blipFill>
          <a:blip r:embed="rId21" cstate="print">
            <a:extLst>
              <a:ext uri="{BEBA8EAE-BF5A-486C-A8C5-ECC9F3942E4B}">
                <a14:imgProps xmlns:a14="http://schemas.microsoft.com/office/drawing/2010/main">
                  <a14:imgLayer r:embed="rId22">
                    <a14:imgEffect>
                      <a14:backgroundRemoval t="5430" b="89593" l="2207" r="94541">
                        <a14:foregroundMark x1="2207" y1="7692" x2="2207" y2="7692"/>
                        <a14:foregroundMark x1="6039" y1="5656" x2="6039" y2="5656"/>
                        <a14:foregroundMark x1="11150" y1="12670" x2="11150" y2="12670"/>
                        <a14:foregroundMark x1="91986" y1="44796" x2="91986" y2="44796"/>
                        <a14:foregroundMark x1="94541" y1="54751" x2="94541" y2="54751"/>
                        <a14:foregroundMark x1="55285" y1="84615" x2="55285" y2="84615"/>
                        <a14:backgroundMark x1="63415" y1="15837" x2="63415" y2="15837"/>
                        <a14:backgroundMark x1="41115" y1="12670" x2="41115" y2="12670"/>
                        <a14:backgroundMark x1="9988" y1="2715" x2="9988" y2="2715"/>
                        <a14:backgroundMark x1="24971" y1="39819" x2="24971" y2="39819"/>
                        <a14:backgroundMark x1="87456" y1="64706" x2="87456" y2="64706"/>
                        <a14:backgroundMark x1="86643" y1="70136" x2="86643" y2="70136"/>
                        <a14:backgroundMark x1="84321" y1="83258" x2="84321" y2="83258"/>
                        <a14:backgroundMark x1="84901" y1="81674" x2="84901" y2="81674"/>
                        <a14:backgroundMark x1="66783" y1="92986" x2="66783" y2="92986"/>
                        <a14:backgroundMark x1="70383" y1="92760" x2="70383" y2="92760"/>
                        <a14:backgroundMark x1="27294" y1="67873" x2="27294" y2="67873"/>
                        <a14:backgroundMark x1="38792" y1="63801" x2="38792" y2="63801"/>
                        <a14:backgroundMark x1="37979" y1="63575" x2="37979" y2="63575"/>
                        <a14:backgroundMark x1="40534" y1="64027" x2="40534" y2="64027"/>
                        <a14:backgroundMark x1="6852" y1="2715" x2="6852" y2="2715"/>
                        <a14:backgroundMark x1="71429" y1="39140" x2="71429" y2="39140"/>
                        <a14:backgroundMark x1="88386" y1="61538" x2="88386" y2="61538"/>
                        <a14:backgroundMark x1="12660" y1="14027" x2="12660" y2="14027"/>
                        <a14:backgroundMark x1="13589" y1="14706" x2="13589" y2="14706"/>
                        <a14:backgroundMark x1="14286" y1="14932" x2="14286" y2="14932"/>
                        <a14:backgroundMark x1="68757" y1="92986" x2="68757" y2="92986"/>
                        <a14:backgroundMark x1="71545" y1="93213" x2="71545" y2="93213"/>
                        <a14:backgroundMark x1="81301" y1="85294" x2="81301" y2="85294"/>
                        <a14:backgroundMark x1="51800" y1="16063" x2="51800" y2="16063"/>
                        <a14:backgroundMark x1="23953" y1="64545" x2="23953" y2="64545"/>
                      </a14:backgroundRemoval>
                    </a14:imgEffect>
                  </a14:imgLayer>
                </a14:imgProps>
              </a:ext>
              <a:ext uri="{28A0092B-C50C-407E-A947-70E740481C1C}">
                <a14:useLocalDpi xmlns:a14="http://schemas.microsoft.com/office/drawing/2010/main" val="0"/>
              </a:ext>
            </a:extLst>
          </a:blip>
          <a:stretch>
            <a:fillRect/>
          </a:stretch>
        </p:blipFill>
        <p:spPr>
          <a:xfrm>
            <a:off x="7613340" y="4653136"/>
            <a:ext cx="1939044" cy="994804"/>
          </a:xfrm>
          <a:prstGeom prst="rect">
            <a:avLst/>
          </a:prstGeom>
        </p:spPr>
      </p:pic>
      <p:pic>
        <p:nvPicPr>
          <p:cNvPr id="23" name="Picture 3"/>
          <p:cNvPicPr>
            <a:picLocks noChangeAspect="1" noChangeArrowheads="1"/>
          </p:cNvPicPr>
          <p:nvPr/>
        </p:nvPicPr>
        <p:blipFill>
          <a:blip r:embed="rId23">
            <a:extLst>
              <a:ext uri="{BEBA8EAE-BF5A-486C-A8C5-ECC9F3942E4B}">
                <a14:imgProps xmlns:a14="http://schemas.microsoft.com/office/drawing/2010/main">
                  <a14:imgLayer r:embed="rId24">
                    <a14:imgEffect>
                      <a14:backgroundRemoval t="4762" b="95238" l="5282" r="83803"/>
                    </a14:imgEffect>
                  </a14:imgLayer>
                </a14:imgProps>
              </a:ext>
              <a:ext uri="{28A0092B-C50C-407E-A947-70E740481C1C}">
                <a14:useLocalDpi xmlns:a14="http://schemas.microsoft.com/office/drawing/2010/main" val="0"/>
              </a:ext>
            </a:extLst>
          </a:blip>
          <a:srcRect/>
          <a:stretch>
            <a:fillRect/>
          </a:stretch>
        </p:blipFill>
        <p:spPr bwMode="auto">
          <a:xfrm>
            <a:off x="4799856" y="4149963"/>
            <a:ext cx="1582298" cy="1170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 name="Picture 23"/>
          <p:cNvPicPr>
            <a:picLocks noChangeAspect="1"/>
          </p:cNvPicPr>
          <p:nvPr/>
        </p:nvPicPr>
        <p:blipFill rotWithShape="1">
          <a:blip r:embed="rId25" cstate="print">
            <a:extLst>
              <a:ext uri="{BEBA8EAE-BF5A-486C-A8C5-ECC9F3942E4B}">
                <a14:imgProps xmlns:a14="http://schemas.microsoft.com/office/drawing/2010/main">
                  <a14:imgLayer r:embed="rId26">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25" name="Right Arrow 24"/>
          <p:cNvSpPr/>
          <p:nvPr/>
        </p:nvSpPr>
        <p:spPr>
          <a:xfrm>
            <a:off x="2677789" y="2506748"/>
            <a:ext cx="212206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p:cNvPicPr>
            <a:picLocks noChangeAspect="1"/>
          </p:cNvPicPr>
          <p:nvPr/>
        </p:nvPicPr>
        <p:blipFill rotWithShape="1">
          <a:blip r:embed="rId27" cstate="print">
            <a:extLst>
              <a:ext uri="{BEBA8EAE-BF5A-486C-A8C5-ECC9F3942E4B}">
                <a14:imgProps xmlns:a14="http://schemas.microsoft.com/office/drawing/2010/main">
                  <a14:imgLayer r:embed="rId28">
                    <a14:imgEffect>
                      <a14:backgroundRemoval t="8320" b="89969" l="10000" r="96043">
                        <a14:foregroundMark x1="49893" y1="8398" x2="49893" y2="8398"/>
                        <a14:foregroundMark x1="80481" y1="78927" x2="80481" y2="78927"/>
                        <a14:foregroundMark x1="93743" y1="49689" x2="93743" y2="49689"/>
                        <a14:foregroundMark x1="92834" y1="48367" x2="92834" y2="48367"/>
                        <a14:foregroundMark x1="91711" y1="46345" x2="91711" y2="46345"/>
                        <a14:foregroundMark x1="82299" y1="38258" x2="82299" y2="38258"/>
                        <a14:foregroundMark x1="83690" y1="38958" x2="83690" y2="38958"/>
                        <a14:backgroundMark x1="68717" y1="34914" x2="68717" y2="34914"/>
                      </a14:backgroundRemoval>
                    </a14:imgEffect>
                    <a14:imgEffect>
                      <a14:sharpenSoften amount="50000"/>
                    </a14:imgEffect>
                    <a14:imgEffect>
                      <a14:saturation sat="200000"/>
                    </a14:imgEffect>
                  </a14:imgLayer>
                </a14:imgProps>
              </a:ext>
              <a:ext uri="{28A0092B-C50C-407E-A947-70E740481C1C}">
                <a14:useLocalDpi xmlns:a14="http://schemas.microsoft.com/office/drawing/2010/main" val="0"/>
              </a:ext>
            </a:extLst>
          </a:blip>
          <a:srcRect l="35959" t="3623" r="3282" b="16241"/>
          <a:stretch/>
        </p:blipFill>
        <p:spPr>
          <a:xfrm>
            <a:off x="2136716" y="754072"/>
            <a:ext cx="2303101" cy="2089010"/>
          </a:xfrm>
          <a:prstGeom prst="rect">
            <a:avLst/>
          </a:prstGeom>
        </p:spPr>
      </p:pic>
      <p:pic>
        <p:nvPicPr>
          <p:cNvPr id="27" name="Picture 26"/>
          <p:cNvPicPr>
            <a:picLocks noChangeAspect="1"/>
          </p:cNvPicPr>
          <p:nvPr/>
        </p:nvPicPr>
        <p:blipFill>
          <a:blip r:embed="rId29" cstate="print">
            <a:extLst>
              <a:ext uri="{BEBA8EAE-BF5A-486C-A8C5-ECC9F3942E4B}">
                <a14:imgProps xmlns:a14="http://schemas.microsoft.com/office/drawing/2010/main">
                  <a14:imgLayer r:embed="rId30">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1271464" y="1967528"/>
            <a:ext cx="1662874" cy="1726512"/>
          </a:xfrm>
          <a:prstGeom prst="rect">
            <a:avLst/>
          </a:prstGeom>
        </p:spPr>
      </p:pic>
      <p:pic>
        <p:nvPicPr>
          <p:cNvPr id="28" name="Picture 27"/>
          <p:cNvPicPr>
            <a:picLocks noChangeAspect="1"/>
          </p:cNvPicPr>
          <p:nvPr/>
        </p:nvPicPr>
        <p:blipFill>
          <a:blip r:embed="rId31" cstate="print">
            <a:extLst>
              <a:ext uri="{BEBA8EAE-BF5A-486C-A8C5-ECC9F3942E4B}">
                <a14:imgProps xmlns:a14="http://schemas.microsoft.com/office/drawing/2010/main">
                  <a14:imgLayer r:embed="rId32">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
        <p:nvSpPr>
          <p:cNvPr id="29" name="Right Arrow 28"/>
          <p:cNvSpPr/>
          <p:nvPr/>
        </p:nvSpPr>
        <p:spPr>
          <a:xfrm>
            <a:off x="3520546" y="3645024"/>
            <a:ext cx="392496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Content Placeholder 2"/>
          <p:cNvSpPr txBox="1">
            <a:spLocks/>
          </p:cNvSpPr>
          <p:nvPr/>
        </p:nvSpPr>
        <p:spPr>
          <a:xfrm>
            <a:off x="8040217" y="56492"/>
            <a:ext cx="2627783" cy="2652429"/>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sz="1600" b="1" dirty="0"/>
              <a:t>100 – 50 a.C.</a:t>
            </a:r>
          </a:p>
          <a:p>
            <a:r>
              <a:rPr lang="de-DE" sz="1600" b="1" dirty="0"/>
              <a:t>innovazioni, adozione,...</a:t>
            </a:r>
            <a:br>
              <a:rPr lang="de-DE" sz="1600" b="1" dirty="0"/>
            </a:br>
            <a:r>
              <a:rPr lang="de-DE" sz="1600" dirty="0"/>
              <a:t>	 di oggetti &amp; riti</a:t>
            </a:r>
          </a:p>
          <a:p>
            <a:r>
              <a:rPr lang="de-DE" sz="1600" dirty="0"/>
              <a:t>ma una </a:t>
            </a:r>
            <a:br>
              <a:rPr lang="de-DE" sz="1600" dirty="0"/>
            </a:br>
            <a:r>
              <a:rPr lang="de-DE" sz="1600" dirty="0"/>
              <a:t>identità romana...?</a:t>
            </a:r>
          </a:p>
        </p:txBody>
      </p:sp>
      <p:sp>
        <p:nvSpPr>
          <p:cNvPr id="34" name="Right Arrow 33"/>
          <p:cNvSpPr/>
          <p:nvPr/>
        </p:nvSpPr>
        <p:spPr>
          <a:xfrm rot="10800000">
            <a:off x="2423593" y="4797862"/>
            <a:ext cx="1845381"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5" name="Picture 34"/>
          <p:cNvPicPr>
            <a:picLocks noChangeAspect="1"/>
          </p:cNvPicPr>
          <p:nvPr/>
        </p:nvPicPr>
        <p:blipFill rotWithShape="1">
          <a:blip r:embed="rId33" cstate="print">
            <a:extLst>
              <a:ext uri="{BEBA8EAE-BF5A-486C-A8C5-ECC9F3942E4B}">
                <a14:imgProps xmlns:a14="http://schemas.microsoft.com/office/drawing/2010/main">
                  <a14:imgLayer r:embed="rId34">
                    <a14:imgEffect>
                      <a14:backgroundRemoval t="12269" b="90252" l="25306" r="92098">
                        <a14:foregroundMark x1="74318" y1="84874" x2="74318" y2="84874"/>
                        <a14:foregroundMark x1="72248" y1="86218" x2="72248" y2="86218"/>
                        <a14:foregroundMark x1="69050" y1="81513" x2="69050" y2="81513"/>
                        <a14:foregroundMark x1="68485" y1="79160" x2="68485" y2="79160"/>
                        <a14:foregroundMark x1="65099" y1="79160" x2="65099" y2="79160"/>
                        <a14:foregroundMark x1="49953" y1="12269" x2="49953" y2="12269"/>
                        <a14:foregroundMark x1="40169" y1="14622" x2="40169" y2="14622"/>
                        <a14:foregroundMark x1="32455" y1="53613" x2="32455" y2="53613"/>
                        <a14:foregroundMark x1="30292" y1="54958" x2="30292" y2="54958"/>
                        <a14:foregroundMark x1="27658" y1="56471" x2="27658" y2="56471"/>
                        <a14:foregroundMark x1="25306" y1="53613" x2="25306" y2="53613"/>
                        <a14:backgroundMark x1="52117" y1="82857" x2="52117" y2="82857"/>
                        <a14:backgroundMark x1="55786" y1="79160" x2="55786" y2="79160"/>
                        <a14:backgroundMark x1="59548" y1="81008" x2="59548" y2="81008"/>
                        <a14:backgroundMark x1="60019" y1="86218" x2="60019" y2="86218"/>
                        <a14:backgroundMark x1="41204" y1="78151" x2="41204" y2="78151"/>
                        <a14:backgroundMark x1="37723" y1="76807" x2="37723" y2="76807"/>
                        <a14:backgroundMark x1="75447" y1="87731" x2="75447" y2="87731"/>
                        <a14:backgroundMark x1="73001" y1="92437" x2="73001" y2="92437"/>
                      </a14:backgroundRemoval>
                    </a14:imgEffect>
                  </a14:imgLayer>
                </a14:imgProps>
              </a:ext>
              <a:ext uri="{28A0092B-C50C-407E-A947-70E740481C1C}">
                <a14:useLocalDpi xmlns:a14="http://schemas.microsoft.com/office/drawing/2010/main" val="0"/>
              </a:ext>
            </a:extLst>
          </a:blip>
          <a:srcRect l="21409" t="6634" r="5748" b="27490"/>
          <a:stretch/>
        </p:blipFill>
        <p:spPr>
          <a:xfrm>
            <a:off x="2201092" y="5661248"/>
            <a:ext cx="2022700" cy="1023892"/>
          </a:xfrm>
          <a:prstGeom prst="rect">
            <a:avLst/>
          </a:prstGeom>
        </p:spPr>
      </p:pic>
      <p:sp>
        <p:nvSpPr>
          <p:cNvPr id="37" name="Content Placeholder 2"/>
          <p:cNvSpPr txBox="1">
            <a:spLocks/>
          </p:cNvSpPr>
          <p:nvPr/>
        </p:nvSpPr>
        <p:spPr>
          <a:xfrm>
            <a:off x="7795320" y="2915731"/>
            <a:ext cx="2872680" cy="2048000"/>
          </a:xfrm>
          <a:prstGeom prst="rect">
            <a:avLst/>
          </a:prstGeom>
        </p:spPr>
        <p:txBody>
          <a:bodyPr vert="horz" anchor="t">
            <a:normAutofit lnSpcReduction="10000"/>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marL="64008" indent="0" algn="r">
              <a:buNone/>
            </a:pPr>
            <a:r>
              <a:rPr lang="de-DE" sz="1600" b="1" spc="300" dirty="0">
                <a:solidFill>
                  <a:schemeClr val="tx1">
                    <a:lumMod val="65000"/>
                  </a:schemeClr>
                </a:solidFill>
              </a:rPr>
              <a:t>IMPORTAZIONI</a:t>
            </a:r>
            <a:r>
              <a:rPr lang="de-DE" sz="1600" spc="300" dirty="0">
                <a:solidFill>
                  <a:schemeClr val="tx1">
                    <a:lumMod val="65000"/>
                  </a:schemeClr>
                </a:solidFill>
              </a:rPr>
              <a:t/>
            </a:r>
            <a:br>
              <a:rPr lang="de-DE" sz="1600" spc="300" dirty="0">
                <a:solidFill>
                  <a:schemeClr val="tx1">
                    <a:lumMod val="65000"/>
                  </a:schemeClr>
                </a:solidFill>
              </a:rPr>
            </a:br>
            <a:r>
              <a:rPr lang="de-DE" sz="1400" i="1" dirty="0">
                <a:solidFill>
                  <a:schemeClr val="tx1">
                    <a:lumMod val="65000"/>
                  </a:schemeClr>
                </a:solidFill>
              </a:rPr>
              <a:t>par ex. vernice nera</a:t>
            </a:r>
            <a:r>
              <a:rPr lang="de-DE" sz="1400" dirty="0">
                <a:solidFill>
                  <a:schemeClr val="tx1">
                    <a:lumMod val="65000"/>
                  </a:schemeClr>
                </a:solidFill>
              </a:rPr>
              <a:t> (Campania, Etruria)</a:t>
            </a:r>
          </a:p>
          <a:p>
            <a:pPr lvl="1"/>
            <a:r>
              <a:rPr lang="de-DE" sz="1400" dirty="0">
                <a:solidFill>
                  <a:schemeClr val="tx1">
                    <a:lumMod val="65000"/>
                  </a:schemeClr>
                </a:solidFill>
                <a:sym typeface="Wingdings" pitchFamily="2" charset="2"/>
              </a:rPr>
              <a:t>un </a:t>
            </a:r>
            <a:r>
              <a:rPr lang="de-DE" sz="1400" b="1" dirty="0">
                <a:solidFill>
                  <a:schemeClr val="tx1">
                    <a:lumMod val="65000"/>
                  </a:schemeClr>
                </a:solidFill>
                <a:sym typeface="Wingdings" pitchFamily="2" charset="2"/>
              </a:rPr>
              <a:t>indizio</a:t>
            </a:r>
            <a:r>
              <a:rPr lang="de-DE" sz="1400" dirty="0">
                <a:solidFill>
                  <a:schemeClr val="tx1">
                    <a:lumMod val="65000"/>
                  </a:schemeClr>
                </a:solidFill>
                <a:sym typeface="Wingdings" pitchFamily="2" charset="2"/>
              </a:rPr>
              <a:t> per la „</a:t>
            </a:r>
            <a:r>
              <a:rPr lang="de-DE" sz="1400" b="1" dirty="0">
                <a:solidFill>
                  <a:schemeClr val="tx1">
                    <a:lumMod val="65000"/>
                  </a:schemeClr>
                </a:solidFill>
                <a:sym typeface="Wingdings" pitchFamily="2" charset="2"/>
              </a:rPr>
              <a:t>romanizzazione</a:t>
            </a:r>
            <a:r>
              <a:rPr lang="de-DE" sz="1400" dirty="0">
                <a:solidFill>
                  <a:schemeClr val="tx1">
                    <a:lumMod val="65000"/>
                  </a:schemeClr>
                </a:solidFill>
                <a:sym typeface="Wingdings" pitchFamily="2" charset="2"/>
              </a:rPr>
              <a:t>“...?</a:t>
            </a:r>
          </a:p>
          <a:p>
            <a:pPr lvl="1"/>
            <a:r>
              <a:rPr lang="de-DE" sz="1400" dirty="0">
                <a:solidFill>
                  <a:schemeClr val="tx1">
                    <a:lumMod val="65000"/>
                  </a:schemeClr>
                </a:solidFill>
                <a:sym typeface="Wingdings" pitchFamily="2" charset="2"/>
              </a:rPr>
              <a:t>ma </a:t>
            </a:r>
            <a:r>
              <a:rPr lang="de-DE" sz="1400" b="1" dirty="0">
                <a:solidFill>
                  <a:schemeClr val="tx1">
                    <a:lumMod val="65000"/>
                  </a:schemeClr>
                </a:solidFill>
                <a:sym typeface="Wingdings" pitchFamily="2" charset="2"/>
              </a:rPr>
              <a:t>continuità di rotta commerciali </a:t>
            </a:r>
            <a:r>
              <a:rPr lang="de-DE" sz="1400" dirty="0">
                <a:solidFill>
                  <a:schemeClr val="tx1">
                    <a:lumMod val="65000"/>
                  </a:schemeClr>
                </a:solidFill>
                <a:sym typeface="Wingdings" pitchFamily="2" charset="2"/>
              </a:rPr>
              <a:t> come bucchero nell‘epoce golasecca...</a:t>
            </a:r>
          </a:p>
        </p:txBody>
      </p:sp>
    </p:spTree>
    <p:extLst>
      <p:ext uri="{BB962C8B-B14F-4D97-AF65-F5344CB8AC3E}">
        <p14:creationId xmlns:p14="http://schemas.microsoft.com/office/powerpoint/2010/main" val="3919107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1000"/>
                                        <p:tgtEl>
                                          <p:spTgt spid="32"/>
                                        </p:tgtEl>
                                      </p:cBhvr>
                                    </p:animEffect>
                                    <p:anim calcmode="lin" valueType="num">
                                      <p:cBhvr>
                                        <p:cTn id="8" dur="1000" fill="hold"/>
                                        <p:tgtEl>
                                          <p:spTgt spid="32"/>
                                        </p:tgtEl>
                                        <p:attrNameLst>
                                          <p:attrName>ppt_x</p:attrName>
                                        </p:attrNameLst>
                                      </p:cBhvr>
                                      <p:tavLst>
                                        <p:tav tm="0">
                                          <p:val>
                                            <p:strVal val="#ppt_x"/>
                                          </p:val>
                                        </p:tav>
                                        <p:tav tm="100000">
                                          <p:val>
                                            <p:strVal val="#ppt_x"/>
                                          </p:val>
                                        </p:tav>
                                      </p:tavLst>
                                    </p:anim>
                                    <p:anim calcmode="lin" valueType="num">
                                      <p:cBhvr>
                                        <p:cTn id="9"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Galllico</a:t>
            </a: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sp>
        <p:nvSpPr>
          <p:cNvPr id="8" name="Rectangle 7"/>
          <p:cNvSpPr/>
          <p:nvPr/>
        </p:nvSpPr>
        <p:spPr>
          <a:xfrm>
            <a:off x="7896201" y="2"/>
            <a:ext cx="1512169" cy="6669359"/>
          </a:xfrm>
          <a:prstGeom prst="rect">
            <a:avLst/>
          </a:prstGeom>
          <a:solidFill>
            <a:srgbClr val="09952A">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49 – 30 </a:t>
            </a:r>
            <a:endParaRPr lang="en-GB" b="1" dirty="0"/>
          </a:p>
          <a:p>
            <a:pPr algn="ctr"/>
            <a:r>
              <a:rPr lang="de-DE" sz="1400" i="1" dirty="0"/>
              <a:t>civ. Romana</a:t>
            </a:r>
            <a:r>
              <a:rPr lang="de-DE" sz="1400" dirty="0"/>
              <a:t>;</a:t>
            </a:r>
          </a:p>
          <a:p>
            <a:pPr algn="ctr"/>
            <a:r>
              <a:rPr lang="de-DE" sz="1400" dirty="0"/>
              <a:t>   fine provincia</a:t>
            </a:r>
          </a:p>
          <a:p>
            <a:pPr algn="ctr"/>
            <a:endParaRPr lang="de-DE" sz="1400" dirty="0"/>
          </a:p>
          <a:p>
            <a:pPr algn="ctr"/>
            <a:endParaRPr lang="de-DE" dirty="0"/>
          </a:p>
          <a:p>
            <a:pPr algn="ctr"/>
            <a:endParaRPr lang="de-DE" sz="1400" dirty="0"/>
          </a:p>
          <a:p>
            <a:pPr algn="ctr"/>
            <a:endParaRPr lang="de-DE" sz="1400" dirty="0"/>
          </a:p>
          <a:p>
            <a:pPr algn="ctr"/>
            <a:endParaRPr lang="de-DE" sz="1600" dirty="0"/>
          </a:p>
          <a:p>
            <a:pPr algn="ctr"/>
            <a:endParaRPr lang="de-DE" sz="1600" dirty="0"/>
          </a:p>
          <a:p>
            <a:pPr algn="ctr"/>
            <a:r>
              <a:rPr lang="de-DE" sz="1600" dirty="0"/>
              <a:t/>
            </a:r>
            <a:br>
              <a:rPr lang="de-DE" sz="1600" dirty="0"/>
            </a:br>
            <a:endParaRPr lang="de-DE" sz="2000" dirty="0"/>
          </a:p>
          <a:p>
            <a:pPr algn="ctr"/>
            <a:r>
              <a:rPr lang="de-DE" sz="1400" dirty="0"/>
              <a:t/>
            </a:r>
            <a:br>
              <a:rPr lang="de-DE" sz="1400" dirty="0"/>
            </a:br>
            <a:endParaRPr lang="de-DE" sz="900" dirty="0"/>
          </a:p>
          <a:p>
            <a:pPr algn="ctr"/>
            <a:endParaRPr lang="de-DE" sz="2400"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p:txBody>
      </p:sp>
      <p:sp>
        <p:nvSpPr>
          <p:cNvPr id="9" name="Rectangle 8"/>
          <p:cNvSpPr/>
          <p:nvPr/>
        </p:nvSpPr>
        <p:spPr>
          <a:xfrm>
            <a:off x="9408370" y="2"/>
            <a:ext cx="1259631" cy="6667805"/>
          </a:xfrm>
          <a:prstGeom prst="rect">
            <a:avLst/>
          </a:prstGeom>
          <a:solidFill>
            <a:srgbClr val="00B0F0">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30 </a:t>
            </a:r>
            <a:r>
              <a:rPr lang="de-DE" b="1" dirty="0">
                <a:sym typeface="Wingdings" panose="05000000000000000000" pitchFamily="2" charset="2"/>
              </a:rPr>
              <a:t></a:t>
            </a:r>
            <a:r>
              <a:rPr lang="de-DE" b="1" dirty="0"/>
              <a:t/>
            </a:r>
            <a:br>
              <a:rPr lang="de-DE" b="1" dirty="0"/>
            </a:br>
            <a:r>
              <a:rPr lang="de-DE" sz="1400" spc="-150" dirty="0"/>
              <a:t>Augusto</a:t>
            </a:r>
          </a:p>
          <a:p>
            <a:pPr algn="ctr"/>
            <a:endParaRPr lang="de-DE" sz="1400" spc="-150" dirty="0"/>
          </a:p>
          <a:p>
            <a:pPr algn="ctr"/>
            <a:endParaRPr lang="de-DE" spc="-150" dirty="0"/>
          </a:p>
          <a:p>
            <a:pPr algn="ctr"/>
            <a:endParaRPr lang="de-DE" sz="1400" spc="-150" dirty="0"/>
          </a:p>
          <a:p>
            <a:pPr algn="ctr"/>
            <a:endParaRPr lang="de-DE" sz="1400" spc="-150" dirty="0"/>
          </a:p>
          <a:p>
            <a:pPr algn="ctr"/>
            <a:endParaRPr lang="de-DE" sz="1600" spc="-150" dirty="0"/>
          </a:p>
          <a:p>
            <a:pPr algn="ctr"/>
            <a:endParaRPr lang="de-DE" sz="1600" spc="-150" dirty="0"/>
          </a:p>
          <a:p>
            <a:pPr algn="ctr"/>
            <a:endParaRPr lang="de-DE" sz="1400" dirty="0"/>
          </a:p>
          <a:p>
            <a:pPr algn="ctr"/>
            <a:endParaRPr lang="de-DE" sz="1400" dirty="0"/>
          </a:p>
          <a:p>
            <a:pPr algn="ctr"/>
            <a:endParaRPr lang="de-DE" sz="28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1600" dirty="0"/>
          </a:p>
          <a:p>
            <a:pPr algn="ctr"/>
            <a:endParaRPr lang="de-DE" sz="2400"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12" name="Right Arrow 11"/>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3" cstate="print">
            <a:extLst>
              <a:ext uri="{BEBA8EAE-BF5A-486C-A8C5-ECC9F3942E4B}">
                <a14:imgProps xmlns:a14="http://schemas.microsoft.com/office/drawing/2010/main">
                  <a14:imgLayer r:embed="rId4">
                    <a14:imgEffect>
                      <a14:backgroundRemoval t="9893" b="99011" l="5721" r="92959">
                        <a14:foregroundMark x1="5721" y1="84336" x2="5721" y2="84336"/>
                        <a14:foregroundMark x1="54785" y1="65458" x2="54785" y2="65458"/>
                        <a14:foregroundMark x1="47415" y1="60676" x2="47415" y2="60676"/>
                        <a14:foregroundMark x1="63586" y1="89365" x2="63586" y2="89365"/>
                        <a14:foregroundMark x1="69527" y1="95631" x2="69527" y2="95631"/>
                        <a14:foregroundMark x1="45985" y1="96455" x2="45985" y2="96455"/>
                        <a14:foregroundMark x1="41144" y1="93322" x2="41144" y2="93322"/>
                        <a14:foregroundMark x1="38614" y1="90684" x2="38614" y2="90684"/>
                        <a14:foregroundMark x1="55886" y1="93817" x2="55886" y2="93817"/>
                        <a14:foregroundMark x1="74477" y1="95631" x2="74477" y2="95631"/>
                        <a14:foregroundMark x1="79648" y1="95960" x2="79648" y2="95960"/>
                        <a14:foregroundMark x1="86359" y1="98021" x2="86359" y2="98021"/>
                        <a14:foregroundMark x1="86359" y1="79390" x2="86359" y2="79390"/>
                        <a14:foregroundMark x1="87019" y1="71476" x2="87019" y2="71476"/>
                        <a14:foregroundMark x1="59296" y1="62819" x2="59296" y2="62819"/>
                        <a14:foregroundMark x1="63916" y1="63891" x2="63916" y2="63891"/>
                        <a14:foregroundMark x1="64576" y1="80709" x2="64576" y2="80709"/>
                        <a14:foregroundMark x1="75138" y1="91179" x2="75138" y2="91179"/>
                        <a14:foregroundMark x1="71947" y1="87469" x2="71947" y2="87469"/>
                        <a14:foregroundMark x1="67437" y1="85655" x2="67437" y2="85655"/>
                        <a14:foregroundMark x1="67437" y1="82523" x2="67437" y2="82523"/>
                        <a14:foregroundMark x1="42904" y1="89860" x2="42904" y2="89860"/>
                        <a14:foregroundMark x1="36194" y1="96208" x2="36194" y2="96208"/>
                        <a14:foregroundMark x1="54455" y1="97527" x2="54455" y2="97527"/>
                        <a14:foregroundMark x1="52365" y1="95136" x2="52365" y2="95136"/>
                        <a14:foregroundMark x1="62816" y1="94641" x2="62816" y2="94641"/>
                        <a14:foregroundMark x1="64576" y1="97197" x2="64576" y2="97197"/>
                        <a14:foregroundMark x1="71287" y1="93570" x2="71287" y2="93570"/>
                        <a14:foregroundMark x1="84598" y1="94641" x2="84598" y2="94641"/>
                        <a14:foregroundMark x1="85699" y1="92745" x2="85699" y2="92745"/>
                        <a14:foregroundMark x1="87789" y1="95960" x2="87789" y2="95960"/>
                        <a14:foregroundMark x1="91309" y1="94312" x2="91309" y2="94312"/>
                        <a14:foregroundMark x1="71287" y1="97774" x2="71287" y2="97774"/>
                        <a14:foregroundMark x1="60726" y1="93322" x2="60726" y2="93322"/>
                        <a14:foregroundMark x1="60726" y1="92993" x2="60726" y2="92993"/>
                        <a14:foregroundMark x1="59296" y1="91179" x2="59296" y2="91179"/>
                        <a14:foregroundMark x1="45985" y1="92003" x2="45985" y2="92003"/>
                        <a14:foregroundMark x1="50605" y1="97527" x2="50605" y2="97527"/>
                        <a14:foregroundMark x1="62816" y1="97774" x2="62816" y2="97774"/>
                        <a14:foregroundMark x1="59736" y1="97774" x2="59736" y2="97774"/>
                        <a14:foregroundMark x1="81738" y1="93817" x2="81738" y2="93817"/>
                      </a14:backgroundRemoval>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6672065" y="2204865"/>
            <a:ext cx="2017045" cy="2690477"/>
          </a:xfrm>
          <a:prstGeom prst="rect">
            <a:avLst/>
          </a:prstGeom>
        </p:spPr>
      </p:pic>
      <p:pic>
        <p:nvPicPr>
          <p:cNvPr id="14" name="Picture 13"/>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5" name="Right Arrow 14"/>
          <p:cNvSpPr/>
          <p:nvPr/>
        </p:nvSpPr>
        <p:spPr>
          <a:xfrm>
            <a:off x="3147217" y="1667526"/>
            <a:ext cx="3600400"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7" cstate="print">
            <a:extLst>
              <a:ext uri="{BEBA8EAE-BF5A-486C-A8C5-ECC9F3942E4B}">
                <a14:imgProps xmlns:a14="http://schemas.microsoft.com/office/drawing/2010/main">
                  <a14:imgLayer r:embed="rId8">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17" name="Picture 16"/>
          <p:cNvPicPr>
            <a:picLocks noChangeAspect="1"/>
          </p:cNvPicPr>
          <p:nvPr/>
        </p:nvPicPr>
        <p:blipFill rotWithShape="1">
          <a:blip r:embed="rId9" cstate="print">
            <a:extLst>
              <a:ext uri="{28A0092B-C50C-407E-A947-70E740481C1C}">
                <a14:useLocalDpi xmlns:a14="http://schemas.microsoft.com/office/drawing/2010/main" val="0"/>
              </a:ext>
            </a:extLst>
          </a:blip>
          <a:srcRect t="15133" r="54242" b="41694"/>
          <a:stretch/>
        </p:blipFill>
        <p:spPr>
          <a:xfrm>
            <a:off x="1415480" y="3236682"/>
            <a:ext cx="2380006" cy="1560470"/>
          </a:xfrm>
          <a:prstGeom prst="rect">
            <a:avLst/>
          </a:prstGeom>
        </p:spPr>
      </p:pic>
      <p:sp>
        <p:nvSpPr>
          <p:cNvPr id="22" name="Right Arrow 21"/>
          <p:cNvSpPr/>
          <p:nvPr/>
        </p:nvSpPr>
        <p:spPr>
          <a:xfrm>
            <a:off x="1487489" y="934870"/>
            <a:ext cx="3074715"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Content Placeholder 4"/>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5128" b="48889" l="15513" r="68462">
                        <a14:backgroundMark x1="19359" y1="18803" x2="19359" y2="18803"/>
                        <a14:backgroundMark x1="16154" y1="22564" x2="16154" y2="22564"/>
                      </a14:backgroundRemoval>
                    </a14:imgEffect>
                  </a14:imgLayer>
                </a14:imgProps>
              </a:ext>
              <a:ext uri="{28A0092B-C50C-407E-A947-70E740481C1C}">
                <a14:useLocalDpi xmlns:a14="http://schemas.microsoft.com/office/drawing/2010/main" val="0"/>
              </a:ext>
            </a:extLst>
          </a:blip>
          <a:srcRect l="11856" r="27716" b="45622"/>
          <a:stretch/>
        </p:blipFill>
        <p:spPr>
          <a:xfrm>
            <a:off x="5819456" y="4077073"/>
            <a:ext cx="2292769" cy="1547421"/>
          </a:xfrm>
          <a:prstGeom prst="rect">
            <a:avLst/>
          </a:prstGeom>
        </p:spPr>
      </p:pic>
      <p:pic>
        <p:nvPicPr>
          <p:cNvPr id="24" name="Content Placeholder 4"/>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54929" b="86907" l="15688" r="85497"/>
                    </a14:imgEffect>
                  </a14:imgLayer>
                </a14:imgProps>
              </a:ext>
              <a:ext uri="{28A0092B-C50C-407E-A947-70E740481C1C}">
                <a14:useLocalDpi xmlns:a14="http://schemas.microsoft.com/office/drawing/2010/main" val="0"/>
              </a:ext>
            </a:extLst>
          </a:blip>
          <a:srcRect l="11972" t="53605" r="6330" b="9385"/>
          <a:stretch/>
        </p:blipFill>
        <p:spPr>
          <a:xfrm>
            <a:off x="6384032" y="5299994"/>
            <a:ext cx="2122960" cy="721295"/>
          </a:xfrm>
          <a:prstGeom prst="rect">
            <a:avLst/>
          </a:prstGeom>
        </p:spPr>
      </p:pic>
      <p:sp>
        <p:nvSpPr>
          <p:cNvPr id="25" name="Right Arrow 24"/>
          <p:cNvSpPr/>
          <p:nvPr/>
        </p:nvSpPr>
        <p:spPr>
          <a:xfrm>
            <a:off x="3520546" y="3645024"/>
            <a:ext cx="392496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ight Arrow 25"/>
          <p:cNvSpPr/>
          <p:nvPr/>
        </p:nvSpPr>
        <p:spPr>
          <a:xfrm>
            <a:off x="1487488" y="5829987"/>
            <a:ext cx="9180512"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Picture 26"/>
          <p:cNvPicPr>
            <a:picLocks noChangeAspect="1"/>
          </p:cNvPicPr>
          <p:nvPr/>
        </p:nvPicPr>
        <p:blipFill rotWithShape="1">
          <a:blip r:embed="rId14" cstate="print">
            <a:duotone>
              <a:schemeClr val="bg2">
                <a:shade val="45000"/>
                <a:satMod val="135000"/>
              </a:schemeClr>
              <a:prstClr val="white"/>
            </a:duotone>
            <a:extLst>
              <a:ext uri="{BEBA8EAE-BF5A-486C-A8C5-ECC9F3942E4B}">
                <a14:imgProps xmlns:a14="http://schemas.microsoft.com/office/drawing/2010/main">
                  <a14:imgLayer r:embed="rId15">
                    <a14:imgEffect>
                      <a14:backgroundRemoval t="1493" b="98706" l="9826" r="96197">
                        <a14:foregroundMark x1="40254" y1="3582" x2="40254" y2="3582"/>
                        <a14:foregroundMark x1="38669" y1="9652" x2="38669" y2="9652"/>
                        <a14:foregroundMark x1="44057" y1="31841" x2="44057" y2="31841"/>
                        <a14:foregroundMark x1="45642" y1="45373" x2="45642" y2="45373"/>
                        <a14:foregroundMark x1="46117" y1="71045" x2="46117" y2="71045"/>
                        <a14:foregroundMark x1="41838" y1="79104" x2="41838" y2="79104"/>
                        <a14:foregroundMark x1="58003" y1="95622" x2="58003" y2="95622"/>
                        <a14:foregroundMark x1="56894" y1="87562" x2="56894" y2="87562"/>
                        <a14:foregroundMark x1="62282" y1="78109" x2="62282" y2="78109"/>
                        <a14:foregroundMark x1="71949" y1="71343" x2="71949" y2="71343"/>
                        <a14:foregroundMark x1="24089" y1="69353" x2="24089" y2="69353"/>
                        <a14:foregroundMark x1="20285" y1="74030" x2="20285" y2="74030"/>
                        <a14:foregroundMark x1="29002" y1="83184" x2="29002" y2="83184"/>
                        <a14:foregroundMark x1="31696" y1="92239" x2="31696" y2="92239"/>
                        <a14:foregroundMark x1="19334" y1="64577" x2="19334" y2="64577"/>
                        <a14:foregroundMark x1="26783" y1="59900" x2="26783" y2="59900"/>
                        <a14:foregroundMark x1="31062" y1="56816" x2="31062" y2="56816"/>
                        <a14:foregroundMark x1="55784" y1="58507" x2="55784" y2="58507"/>
                        <a14:foregroundMark x1="52615" y1="55821" x2="52615" y2="55821"/>
                        <a14:foregroundMark x1="71949" y1="54527" x2="71949" y2="54527"/>
                        <a14:foregroundMark x1="72425" y1="51443" x2="72425" y2="51443"/>
                        <a14:foregroundMark x1="63867" y1="40299" x2="63867" y2="40299"/>
                        <a14:foregroundMark x1="54675" y1="28557" x2="54675" y2="28557"/>
                        <a14:foregroundMark x1="56418" y1="21791" x2="56418" y2="21791"/>
                        <a14:foregroundMark x1="60063" y1="20100" x2="60063" y2="20100"/>
                        <a14:foregroundMark x1="72425" y1="19104" x2="72425" y2="19104"/>
                        <a14:foregroundMark x1="78447" y1="17413" x2="78447" y2="17413"/>
                        <a14:foregroundMark x1="96197" y1="23483" x2="96197" y2="23483"/>
                        <a14:foregroundMark x1="91284" y1="39005" x2="91284" y2="39005"/>
                        <a14:foregroundMark x1="84786" y1="46368" x2="84786" y2="46368"/>
                        <a14:foregroundMark x1="73534" y1="49453" x2="73534" y2="49453"/>
                        <a14:foregroundMark x1="39144" y1="38607" x2="39144" y2="38607"/>
                        <a14:foregroundMark x1="29952" y1="35622" x2="29952" y2="35622"/>
                        <a14:foregroundMark x1="34390" y1="29851" x2="34390" y2="29851"/>
                        <a14:foregroundMark x1="33281" y1="25473" x2="33281" y2="25473"/>
                        <a14:foregroundMark x1="32171" y1="21393" x2="32171" y2="21393"/>
                        <a14:foregroundMark x1="31062" y1="15323" x2="31062" y2="15323"/>
                        <a14:foregroundMark x1="33281" y1="9652" x2="33281" y2="9652"/>
                        <a14:foregroundMark x1="32647" y1="5871" x2="32647" y2="5871"/>
                        <a14:foregroundMark x1="34390" y1="1493" x2="34390" y2="1493"/>
                        <a14:foregroundMark x1="41363" y1="9950" x2="41363" y2="9950"/>
                        <a14:foregroundMark x1="47227" y1="14726" x2="47227" y2="14726"/>
                        <a14:foregroundMark x1="50396" y1="18010" x2="50396" y2="18010"/>
                        <a14:foregroundMark x1="50396" y1="35224" x2="50396" y2="35224"/>
                        <a14:foregroundMark x1="55784" y1="37910" x2="55784" y2="37910"/>
                        <a14:foregroundMark x1="59113" y1="35920" x2="59113" y2="35920"/>
                        <a14:foregroundMark x1="89223" y1="19104" x2="89223" y2="19104"/>
                        <a14:foregroundMark x1="85895" y1="16318" x2="85895" y2="16318"/>
                        <a14:foregroundMark x1="59113" y1="66965" x2="59113" y2="66965"/>
                        <a14:foregroundMark x1="59113" y1="65274" x2="59113" y2="65274"/>
                        <a14:foregroundMark x1="66086" y1="64577" x2="66086" y2="64577"/>
                        <a14:foregroundMark x1="71949" y1="66269" x2="71949" y2="66269"/>
                        <a14:foregroundMark x1="76862" y1="66965" x2="76862" y2="66965"/>
                        <a14:foregroundMark x1="75753" y1="69353" x2="75753" y2="69353"/>
                        <a14:foregroundMark x1="64501" y1="76716" x2="64501" y2="76716"/>
                        <a14:foregroundMark x1="68780" y1="80100" x2="68780" y2="80100"/>
                        <a14:foregroundMark x1="73059" y1="77114" x2="73059" y2="77114"/>
                        <a14:foregroundMark x1="25198" y1="79801" x2="25198" y2="79801"/>
                        <a14:foregroundMark x1="47702" y1="88259" x2="47702" y2="88259"/>
                        <a14:foregroundMark x1="46117" y1="98706" x2="46117" y2="98706"/>
                        <a14:foregroundMark x1="58003" y1="97313" x2="58003" y2="97313"/>
                        <a14:foregroundMark x1="33756" y1="96318" x2="33756" y2="96318"/>
                        <a14:foregroundMark x1="32647" y1="89950" x2="32647" y2="89950"/>
                        <a14:foregroundMark x1="32171" y1="87264" x2="32171" y2="87264"/>
                        <a14:foregroundMark x1="28368" y1="84179" x2="28368" y2="84179"/>
                        <a14:foregroundMark x1="25674" y1="80796" x2="25674" y2="80796"/>
                        <a14:foregroundMark x1="20919" y1="75721" x2="20919" y2="75721"/>
                        <a14:foregroundMark x1="17591" y1="71045" x2="17591" y2="71045"/>
                        <a14:foregroundMark x1="16006" y1="67960" x2="16006" y2="67960"/>
                        <a14:foregroundMark x1="14422" y1="64577" x2="14422" y2="64577"/>
                        <a14:foregroundMark x1="16006" y1="58507" x2="16006" y2="58507"/>
                        <a14:foregroundMark x1="19334" y1="50746" x2="19334" y2="50746"/>
                        <a14:foregroundMark x1="32171" y1="56517" x2="32171" y2="56517"/>
                        <a14:foregroundMark x1="32171" y1="53134" x2="32171" y2="53134"/>
                        <a14:foregroundMark x1="47702" y1="52438" x2="47702" y2="52438"/>
                        <a14:foregroundMark x1="48336" y1="50149" x2="48336" y2="50149"/>
                        <a14:foregroundMark x1="54200" y1="49055" x2="54200" y2="49055"/>
                        <a14:foregroundMark x1="54200" y1="47761" x2="54200" y2="47761"/>
                        <a14:foregroundMark x1="54200" y1="45672" x2="54200" y2="45672"/>
                        <a14:foregroundMark x1="47227" y1="42388" x2="47227" y2="42388"/>
                        <a14:foregroundMark x1="40254" y1="43383" x2="40254" y2="43383"/>
                        <a14:foregroundMark x1="65452" y1="31841" x2="65452" y2="31841"/>
                        <a14:foregroundMark x1="63867" y1="23483" x2="63867" y2="23483"/>
                        <a14:foregroundMark x1="68146" y1="44080" x2="68146" y2="44080"/>
                        <a14:foregroundMark x1="74643" y1="49055" x2="74643" y2="49055"/>
                        <a14:foregroundMark x1="67670" y1="48756" x2="67670" y2="48756"/>
                        <a14:foregroundMark x1="64501" y1="47761" x2="64501" y2="47761"/>
                        <a14:foregroundMark x1="60063" y1="52139" x2="60063" y2="52139"/>
                        <a14:foregroundMark x1="58479" y1="57910" x2="58479" y2="57910"/>
                        <a14:foregroundMark x1="58003" y1="56517" x2="58003" y2="56517"/>
                        <a14:foregroundMark x1="69255" y1="58507" x2="69255" y2="58507"/>
                        <a14:foregroundMark x1="75753" y1="59900" x2="75753" y2="59900"/>
                        <a14:foregroundMark x1="76862" y1="64279" x2="76862" y2="64279"/>
                        <a14:foregroundMark x1="31062" y1="73433" x2="31062" y2="73433"/>
                        <a14:foregroundMark x1="38669" y1="72338" x2="38669" y2="72338"/>
                        <a14:foregroundMark x1="38669" y1="66269" x2="38669" y2="66269"/>
                        <a14:foregroundMark x1="30586" y1="65970" x2="30586" y2="65970"/>
                        <a14:foregroundMark x1="31062" y1="64577" x2="31062" y2="64577"/>
                        <a14:foregroundMark x1="49445" y1="65274" x2="49445" y2="65274"/>
                        <a14:foregroundMark x1="63867" y1="67363" x2="63867" y2="67363"/>
                        <a14:foregroundMark x1="75753" y1="65672" x2="75753" y2="65672"/>
                        <a14:foregroundMark x1="72425" y1="64279" x2="72425" y2="64279"/>
                        <a14:foregroundMark x1="69255" y1="63980" x2="69255" y2="63980"/>
                        <a14:foregroundMark x1="61807" y1="63582" x2="61807" y2="63582"/>
                        <a14:foregroundMark x1="48336" y1="59602" x2="48336" y2="59602"/>
                        <a14:foregroundMark x1="45642" y1="21791" x2="45642" y2="21791"/>
                        <a14:foregroundMark x1="40729" y1="20100" x2="40729" y2="20100"/>
                        <a14:foregroundMark x1="33756" y1="20100" x2="33756" y2="20100"/>
                        <a14:foregroundMark x1="32171" y1="18706" x2="32171" y2="18706"/>
                        <a14:foregroundMark x1="40254" y1="17015" x2="40254" y2="17015"/>
                        <a14:foregroundMark x1="46117" y1="16318" x2="46117" y2="16318"/>
                        <a14:foregroundMark x1="50396" y1="19701" x2="50396" y2="19701"/>
                        <a14:foregroundMark x1="46751" y1="9950" x2="46751" y2="9950"/>
                        <a14:foregroundMark x1="48336" y1="6567" x2="48336" y2="6567"/>
                        <a14:foregroundMark x1="47227" y1="4179" x2="47227" y2="4179"/>
                        <a14:foregroundMark x1="61173" y1="18408" x2="61173" y2="18408"/>
                        <a14:foregroundMark x1="58479" y1="17711" x2="58479" y2="17711"/>
                        <a14:foregroundMark x1="67670" y1="18706" x2="67670" y2="18706"/>
                        <a14:foregroundMark x1="72425" y1="15721" x2="72425" y2="15721"/>
                        <a14:foregroundMark x1="76228" y1="16716" x2="76228" y2="16716"/>
                        <a14:foregroundMark x1="91284" y1="23781" x2="91284" y2="23781"/>
                        <a14:foregroundMark x1="91284" y1="25473" x2="91284" y2="25473"/>
                        <a14:foregroundMark x1="91284" y1="31244" x2="91284" y2="31244"/>
                        <a14:foregroundMark x1="92868" y1="29552" x2="92868" y2="29552"/>
                        <a14:foregroundMark x1="92393" y1="37313" x2="92393" y2="37313"/>
                        <a14:foregroundMark x1="86529" y1="45075" x2="86529" y2="45075"/>
                        <a14:foregroundMark x1="81141" y1="49055" x2="81141" y2="49055"/>
                        <a14:foregroundMark x1="58003" y1="45075" x2="58003" y2="45075"/>
                        <a14:foregroundMark x1="38035" y1="51841" x2="38035" y2="51841"/>
                        <a14:foregroundMark x1="35341" y1="44080" x2="35341" y2="44080"/>
                        <a14:foregroundMark x1="33281" y1="40995" x2="33281" y2="40995"/>
                        <a14:foregroundMark x1="38669" y1="34229" x2="38669" y2="34229"/>
                        <a14:foregroundMark x1="64976" y1="28856" x2="64976" y2="28856"/>
                        <a14:foregroundMark x1="64976" y1="28856" x2="64976" y2="28856"/>
                        <a14:foregroundMark x1="53724" y1="81791" x2="53724" y2="81791"/>
                        <a14:foregroundMark x1="46751" y1="81791" x2="46751" y2="81791"/>
                        <a14:foregroundMark x1="46751" y1="95025" x2="46751" y2="95025"/>
                        <a14:foregroundMark x1="64501" y1="92935" x2="64501" y2="92935"/>
                        <a14:foregroundMark x1="63867" y1="86567" x2="63867" y2="86567"/>
                        <a14:foregroundMark x1="64976" y1="84179" x2="64976" y2="84179"/>
                        <a14:foregroundMark x1="64501" y1="97313" x2="64501" y2="97313"/>
                        <a14:foregroundMark x1="75753" y1="74030" x2="75753" y2="74030"/>
                        <a14:foregroundMark x1="81141" y1="65970" x2="81141" y2="65970"/>
                        <a14:foregroundMark x1="80032" y1="59900" x2="80032" y2="59900"/>
                        <a14:foregroundMark x1="78922" y1="56219" x2="78922" y2="56219"/>
                        <a14:foregroundMark x1="78447" y1="51144" x2="78447" y2="51144"/>
                        <a14:foregroundMark x1="61807" y1="41990" x2="61807" y2="41990"/>
                        <a14:foregroundMark x1="65452" y1="37910" x2="65452" y2="37910"/>
                        <a14:foregroundMark x1="61807" y1="35224" x2="61807" y2="35224"/>
                        <a14:foregroundMark x1="58479" y1="26468" x2="58479" y2="26468"/>
                        <a14:foregroundMark x1="57369" y1="26468" x2="57369" y2="26468"/>
                        <a14:foregroundMark x1="55784" y1="26169" x2="55784" y2="26169"/>
                        <a14:foregroundMark x1="54200" y1="25473" x2="54200" y2="25473"/>
                        <a14:foregroundMark x1="46751" y1="24776" x2="46751" y2="24776"/>
                        <a14:foregroundMark x1="42948" y1="24776" x2="42948" y2="24776"/>
                        <a14:foregroundMark x1="39144" y1="24776" x2="39144" y2="24776"/>
                        <a14:foregroundMark x1="39144" y1="23781" x2="39144" y2="23781"/>
                        <a14:foregroundMark x1="38669" y1="28159" x2="38669" y2="28159"/>
                        <a14:foregroundMark x1="42314" y1="29154" x2="42314" y2="29154"/>
                        <a14:foregroundMark x1="51030" y1="35224" x2="51030" y2="35224"/>
                        <a14:foregroundMark x1="39620" y1="51443" x2="39620" y2="51443"/>
                        <a14:foregroundMark x1="32647" y1="49751" x2="32647" y2="49751"/>
                        <a14:foregroundMark x1="22979" y1="57214" x2="22979" y2="57214"/>
                        <a14:foregroundMark x1="17116" y1="61194" x2="17116" y2="61194"/>
                        <a14:foregroundMark x1="15531" y1="61891" x2="15531" y2="61891"/>
                        <a14:foregroundMark x1="22504" y1="62587" x2="22504" y2="62587"/>
                        <a14:foregroundMark x1="32647" y1="62587" x2="32647" y2="62587"/>
                        <a14:foregroundMark x1="37084" y1="59900" x2="37084" y2="59900"/>
                        <a14:foregroundMark x1="42948" y1="58209" x2="42948" y2="58209"/>
                        <a14:foregroundMark x1="47227" y1="56816" x2="47227" y2="56816"/>
                        <a14:foregroundMark x1="52615" y1="56816" x2="52615" y2="56816"/>
                        <a14:foregroundMark x1="58479" y1="55821" x2="58479" y2="55821"/>
                        <a14:foregroundMark x1="54675" y1="55522" x2="54675" y2="55522"/>
                        <a14:foregroundMark x1="37084" y1="55124" x2="37084" y2="55124"/>
                        <a14:foregroundMark x1="31696" y1="56219" x2="31696" y2="56219"/>
                        <a14:foregroundMark x1="26307" y1="56816" x2="26307" y2="56816"/>
                        <a14:foregroundMark x1="19334" y1="54527" x2="19334" y2="54527"/>
                        <a14:foregroundMark x1="22504" y1="52438" x2="22504" y2="52438"/>
                        <a14:foregroundMark x1="26783" y1="52438" x2="26783" y2="52438"/>
                        <a14:foregroundMark x1="47702" y1="59204" x2="47702" y2="59204"/>
                        <a14:foregroundMark x1="54675" y1="60199" x2="54675" y2="60199"/>
                        <a14:foregroundMark x1="60063" y1="60896" x2="60063" y2="60896"/>
                        <a14:foregroundMark x1="65452" y1="61194" x2="65452" y2="61194"/>
                        <a14:foregroundMark x1="68146" y1="61592" x2="68146" y2="61592"/>
                        <a14:foregroundMark x1="56894" y1="69652" x2="56894" y2="69652"/>
                        <a14:foregroundMark x1="56418" y1="73731" x2="56418" y2="73731"/>
                        <a14:foregroundMark x1="56418" y1="73731" x2="56418" y2="73731"/>
                        <a14:foregroundMark x1="37559" y1="81791" x2="37559" y2="81791"/>
                        <a14:foregroundMark x1="34390" y1="77413" x2="34390" y2="77413"/>
                        <a14:foregroundMark x1="24723" y1="78109" x2="24723" y2="78109"/>
                        <a14:foregroundMark x1="24089" y1="77114" x2="24089" y2="77114"/>
                        <a14:foregroundMark x1="20285" y1="77114" x2="20285" y2="77114"/>
                        <a14:foregroundMark x1="17591" y1="72040" x2="17591" y2="72040"/>
                        <a14:foregroundMark x1="16640" y1="71045" x2="16640" y2="71045"/>
                        <a14:foregroundMark x1="24723" y1="78806" x2="24723" y2="78806"/>
                        <a14:foregroundMark x1="31062" y1="85871" x2="31062" y2="85871"/>
                        <a14:foregroundMark x1="35341" y1="86567" x2="35341" y2="86567"/>
                        <a14:foregroundMark x1="39144" y1="88259" x2="39144" y2="88259"/>
                        <a14:foregroundMark x1="42314" y1="91940" x2="42314" y2="91940"/>
                        <a14:foregroundMark x1="39144" y1="93930" x2="39144" y2="93930"/>
                        <a14:foregroundMark x1="53724" y1="95025" x2="53724" y2="95025"/>
                        <a14:foregroundMark x1="56894" y1="93333" x2="56894" y2="93333"/>
                        <a14:foregroundMark x1="63391" y1="90249" x2="63391" y2="90249"/>
                        <a14:foregroundMark x1="63391" y1="90249" x2="63391" y2="90249"/>
                        <a14:foregroundMark x1="62758" y1="88557" x2="62758" y2="88557"/>
                        <a14:foregroundMark x1="59113" y1="86169" x2="59113" y2="86169"/>
                        <a14:foregroundMark x1="57369" y1="83483" x2="57369" y2="83483"/>
                        <a14:foregroundMark x1="54200" y1="78806" x2="54200" y2="78806"/>
                        <a14:foregroundMark x1="46117" y1="72338" x2="46117" y2="72338"/>
                        <a14:foregroundMark x1="33756" y1="60199" x2="33756" y2="60199"/>
                        <a14:foregroundMark x1="37559" y1="58209" x2="37559" y2="58209"/>
                        <a14:foregroundMark x1="40729" y1="58507" x2="40729" y2="58507"/>
                        <a14:foregroundMark x1="48811" y1="69652" x2="48811" y2="69652"/>
                        <a14:foregroundMark x1="46751" y1="69652" x2="46751" y2="69652"/>
                        <a14:foregroundMark x1="44057" y1="69652" x2="44057" y2="69652"/>
                        <a14:foregroundMark x1="38669" y1="70647" x2="38669" y2="70647"/>
                        <a14:foregroundMark x1="32647" y1="70348" x2="32647" y2="70348"/>
                      </a14:backgroundRemoval>
                    </a14:imgEffect>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9594"/>
          <a:stretch/>
        </p:blipFill>
        <p:spPr>
          <a:xfrm>
            <a:off x="1453868" y="4581129"/>
            <a:ext cx="897716" cy="1581843"/>
          </a:xfrm>
          <a:prstGeom prst="rect">
            <a:avLst/>
          </a:prstGeom>
        </p:spPr>
      </p:pic>
      <p:pic>
        <p:nvPicPr>
          <p:cNvPr id="28" name="Content Placeholder 3"/>
          <p:cNvPicPr>
            <a:picLocks noChangeAspect="1"/>
          </p:cNvPicPr>
          <p:nvPr/>
        </p:nvPicPr>
        <p:blipFill rotWithShape="1">
          <a:blip r:embed="rId16" cstate="print">
            <a:extLst>
              <a:ext uri="{BEBA8EAE-BF5A-486C-A8C5-ECC9F3942E4B}">
                <a14:imgProps xmlns:a14="http://schemas.microsoft.com/office/drawing/2010/main">
                  <a14:imgLayer r:embed="rId17">
                    <a14:imgEffect>
                      <a14:backgroundRemoval t="9864" b="89796" l="18259" r="61245">
                        <a14:foregroundMark x1="20919" y1="70068" x2="20919" y2="70068"/>
                        <a14:foregroundMark x1="19407" y1="67007" x2="19407" y2="67007"/>
                        <a14:foregroundMark x1="41778" y1="63719" x2="41778" y2="63719"/>
                        <a14:foregroundMark x1="19166" y1="65873" x2="19166" y2="65873"/>
                        <a14:foregroundMark x1="19710" y1="62925" x2="19710" y2="62925"/>
                      </a14:backgroundRemoval>
                    </a14:imgEffect>
                  </a14:imgLayer>
                </a14:imgProps>
              </a:ext>
              <a:ext uri="{28A0092B-C50C-407E-A947-70E740481C1C}">
                <a14:useLocalDpi xmlns:a14="http://schemas.microsoft.com/office/drawing/2010/main" val="0"/>
              </a:ext>
            </a:extLst>
          </a:blip>
          <a:srcRect l="17382" r="38028"/>
          <a:stretch/>
        </p:blipFill>
        <p:spPr>
          <a:xfrm>
            <a:off x="1415481" y="4963730"/>
            <a:ext cx="1185375" cy="1417598"/>
          </a:xfrm>
          <a:prstGeom prst="rect">
            <a:avLst/>
          </a:prstGeom>
        </p:spPr>
      </p:pic>
      <p:pic>
        <p:nvPicPr>
          <p:cNvPr id="29" name="Picture 28"/>
          <p:cNvPicPr>
            <a:picLocks noChangeAspect="1"/>
          </p:cNvPicPr>
          <p:nvPr/>
        </p:nvPicPr>
        <p:blipFill rotWithShape="1">
          <a:blip r:embed="rId18"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31" name="Picture 2"/>
          <p:cNvPicPr>
            <a:picLocks noChangeAspect="1" noChangeArrowheads="1"/>
          </p:cNvPicPr>
          <p:nvPr/>
        </p:nvPicPr>
        <p:blipFill>
          <a:blip r:embed="rId19">
            <a:extLst>
              <a:ext uri="{BEBA8EAE-BF5A-486C-A8C5-ECC9F3942E4B}">
                <a14:imgProps xmlns:a14="http://schemas.microsoft.com/office/drawing/2010/main">
                  <a14:imgLayer r:embed="rId20">
                    <a14:imgEffect>
                      <a14:backgroundRemoval t="4115" b="97531" l="3729" r="76271">
                        <a14:foregroundMark x1="7119" y1="72840" x2="7119" y2="72840"/>
                        <a14:foregroundMark x1="63051" y1="6584" x2="63051" y2="6584"/>
                        <a14:foregroundMark x1="3729" y1="85597" x2="3729" y2="85597"/>
                        <a14:foregroundMark x1="68814" y1="83539" x2="68814" y2="83539"/>
                        <a14:foregroundMark x1="52542" y1="92593" x2="52542" y2="92593"/>
                      </a14:backgroundRemoval>
                    </a14:imgEffect>
                  </a14:imgLayer>
                </a14:imgProps>
              </a:ext>
              <a:ext uri="{28A0092B-C50C-407E-A947-70E740481C1C}">
                <a14:useLocalDpi xmlns:a14="http://schemas.microsoft.com/office/drawing/2010/main" val="0"/>
              </a:ext>
            </a:extLst>
          </a:blip>
          <a:srcRect/>
          <a:stretch>
            <a:fillRect/>
          </a:stretch>
        </p:blipFill>
        <p:spPr bwMode="auto">
          <a:xfrm rot="19923765">
            <a:off x="3991908" y="4353863"/>
            <a:ext cx="1486091" cy="12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 name="Picture 31"/>
          <p:cNvPicPr>
            <a:picLocks noChangeAspect="1"/>
          </p:cNvPicPr>
          <p:nvPr/>
        </p:nvPicPr>
        <p:blipFill>
          <a:blip r:embed="rId21" cstate="print">
            <a:extLst>
              <a:ext uri="{BEBA8EAE-BF5A-486C-A8C5-ECC9F3942E4B}">
                <a14:imgProps xmlns:a14="http://schemas.microsoft.com/office/drawing/2010/main">
                  <a14:imgLayer r:embed="rId22">
                    <a14:imgEffect>
                      <a14:backgroundRemoval t="5430" b="89593" l="2207" r="94541">
                        <a14:foregroundMark x1="2207" y1="7692" x2="2207" y2="7692"/>
                        <a14:foregroundMark x1="6039" y1="5656" x2="6039" y2="5656"/>
                        <a14:foregroundMark x1="11150" y1="12670" x2="11150" y2="12670"/>
                        <a14:foregroundMark x1="91986" y1="44796" x2="91986" y2="44796"/>
                        <a14:foregroundMark x1="94541" y1="54751" x2="94541" y2="54751"/>
                        <a14:foregroundMark x1="55285" y1="84615" x2="55285" y2="84615"/>
                        <a14:backgroundMark x1="63415" y1="15837" x2="63415" y2="15837"/>
                        <a14:backgroundMark x1="41115" y1="12670" x2="41115" y2="12670"/>
                        <a14:backgroundMark x1="9988" y1="2715" x2="9988" y2="2715"/>
                        <a14:backgroundMark x1="24971" y1="39819" x2="24971" y2="39819"/>
                        <a14:backgroundMark x1="87456" y1="64706" x2="87456" y2="64706"/>
                        <a14:backgroundMark x1="86643" y1="70136" x2="86643" y2="70136"/>
                        <a14:backgroundMark x1="84321" y1="83258" x2="84321" y2="83258"/>
                        <a14:backgroundMark x1="84901" y1="81674" x2="84901" y2="81674"/>
                        <a14:backgroundMark x1="66783" y1="92986" x2="66783" y2="92986"/>
                        <a14:backgroundMark x1="70383" y1="92760" x2="70383" y2="92760"/>
                        <a14:backgroundMark x1="27294" y1="67873" x2="27294" y2="67873"/>
                        <a14:backgroundMark x1="38792" y1="63801" x2="38792" y2="63801"/>
                        <a14:backgroundMark x1="37979" y1="63575" x2="37979" y2="63575"/>
                        <a14:backgroundMark x1="40534" y1="64027" x2="40534" y2="64027"/>
                        <a14:backgroundMark x1="6852" y1="2715" x2="6852" y2="2715"/>
                        <a14:backgroundMark x1="71429" y1="39140" x2="71429" y2="39140"/>
                        <a14:backgroundMark x1="88386" y1="61538" x2="88386" y2="61538"/>
                        <a14:backgroundMark x1="12660" y1="14027" x2="12660" y2="14027"/>
                        <a14:backgroundMark x1="13589" y1="14706" x2="13589" y2="14706"/>
                        <a14:backgroundMark x1="14286" y1="14932" x2="14286" y2="14932"/>
                        <a14:backgroundMark x1="68757" y1="92986" x2="68757" y2="92986"/>
                        <a14:backgroundMark x1="71545" y1="93213" x2="71545" y2="93213"/>
                        <a14:backgroundMark x1="81301" y1="85294" x2="81301" y2="85294"/>
                        <a14:backgroundMark x1="51800" y1="16063" x2="51800" y2="16063"/>
                        <a14:backgroundMark x1="23953" y1="64545" x2="23953" y2="64545"/>
                      </a14:backgroundRemoval>
                    </a14:imgEffect>
                  </a14:imgLayer>
                </a14:imgProps>
              </a:ext>
              <a:ext uri="{28A0092B-C50C-407E-A947-70E740481C1C}">
                <a14:useLocalDpi xmlns:a14="http://schemas.microsoft.com/office/drawing/2010/main" val="0"/>
              </a:ext>
            </a:extLst>
          </a:blip>
          <a:stretch>
            <a:fillRect/>
          </a:stretch>
        </p:blipFill>
        <p:spPr>
          <a:xfrm>
            <a:off x="7613340" y="4653136"/>
            <a:ext cx="1939044" cy="994804"/>
          </a:xfrm>
          <a:prstGeom prst="rect">
            <a:avLst/>
          </a:prstGeom>
        </p:spPr>
      </p:pic>
      <p:pic>
        <p:nvPicPr>
          <p:cNvPr id="34" name="Picture 3"/>
          <p:cNvPicPr>
            <a:picLocks noChangeAspect="1" noChangeArrowheads="1"/>
          </p:cNvPicPr>
          <p:nvPr/>
        </p:nvPicPr>
        <p:blipFill>
          <a:blip r:embed="rId23">
            <a:extLst>
              <a:ext uri="{BEBA8EAE-BF5A-486C-A8C5-ECC9F3942E4B}">
                <a14:imgProps xmlns:a14="http://schemas.microsoft.com/office/drawing/2010/main">
                  <a14:imgLayer r:embed="rId24">
                    <a14:imgEffect>
                      <a14:backgroundRemoval t="4762" b="95238" l="5282" r="83803"/>
                    </a14:imgEffect>
                  </a14:imgLayer>
                </a14:imgProps>
              </a:ext>
              <a:ext uri="{28A0092B-C50C-407E-A947-70E740481C1C}">
                <a14:useLocalDpi xmlns:a14="http://schemas.microsoft.com/office/drawing/2010/main" val="0"/>
              </a:ext>
            </a:extLst>
          </a:blip>
          <a:srcRect/>
          <a:stretch>
            <a:fillRect/>
          </a:stretch>
        </p:blipFill>
        <p:spPr bwMode="auto">
          <a:xfrm>
            <a:off x="4799856" y="4149963"/>
            <a:ext cx="1582298" cy="1170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 name="Picture 34"/>
          <p:cNvPicPr>
            <a:picLocks noChangeAspect="1"/>
          </p:cNvPicPr>
          <p:nvPr/>
        </p:nvPicPr>
        <p:blipFill rotWithShape="1">
          <a:blip r:embed="rId25" cstate="print">
            <a:extLst>
              <a:ext uri="{BEBA8EAE-BF5A-486C-A8C5-ECC9F3942E4B}">
                <a14:imgProps xmlns:a14="http://schemas.microsoft.com/office/drawing/2010/main">
                  <a14:imgLayer r:embed="rId26">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36" name="Right Arrow 35"/>
          <p:cNvSpPr/>
          <p:nvPr/>
        </p:nvSpPr>
        <p:spPr>
          <a:xfrm>
            <a:off x="2677789" y="2506748"/>
            <a:ext cx="212206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7" name="Picture 36"/>
          <p:cNvPicPr>
            <a:picLocks noChangeAspect="1"/>
          </p:cNvPicPr>
          <p:nvPr/>
        </p:nvPicPr>
        <p:blipFill rotWithShape="1">
          <a:blip r:embed="rId27" cstate="print">
            <a:extLst>
              <a:ext uri="{BEBA8EAE-BF5A-486C-A8C5-ECC9F3942E4B}">
                <a14:imgProps xmlns:a14="http://schemas.microsoft.com/office/drawing/2010/main">
                  <a14:imgLayer r:embed="rId28">
                    <a14:imgEffect>
                      <a14:backgroundRemoval t="8320" b="89969" l="10000" r="96043">
                        <a14:foregroundMark x1="49893" y1="8398" x2="49893" y2="8398"/>
                        <a14:foregroundMark x1="80481" y1="78927" x2="80481" y2="78927"/>
                        <a14:foregroundMark x1="93743" y1="49689" x2="93743" y2="49689"/>
                        <a14:foregroundMark x1="92834" y1="48367" x2="92834" y2="48367"/>
                        <a14:foregroundMark x1="91711" y1="46345" x2="91711" y2="46345"/>
                        <a14:foregroundMark x1="82299" y1="38258" x2="82299" y2="38258"/>
                        <a14:foregroundMark x1="83690" y1="38958" x2="83690" y2="38958"/>
                        <a14:backgroundMark x1="68717" y1="34914" x2="68717" y2="34914"/>
                      </a14:backgroundRemoval>
                    </a14:imgEffect>
                    <a14:imgEffect>
                      <a14:sharpenSoften amount="50000"/>
                    </a14:imgEffect>
                    <a14:imgEffect>
                      <a14:saturation sat="200000"/>
                    </a14:imgEffect>
                  </a14:imgLayer>
                </a14:imgProps>
              </a:ext>
              <a:ext uri="{28A0092B-C50C-407E-A947-70E740481C1C}">
                <a14:useLocalDpi xmlns:a14="http://schemas.microsoft.com/office/drawing/2010/main" val="0"/>
              </a:ext>
            </a:extLst>
          </a:blip>
          <a:srcRect l="35959" t="3623" r="3282" b="16241"/>
          <a:stretch/>
        </p:blipFill>
        <p:spPr>
          <a:xfrm>
            <a:off x="2136716" y="754072"/>
            <a:ext cx="2303101" cy="2089010"/>
          </a:xfrm>
          <a:prstGeom prst="rect">
            <a:avLst/>
          </a:prstGeom>
        </p:spPr>
      </p:pic>
      <p:pic>
        <p:nvPicPr>
          <p:cNvPr id="38" name="Picture 37"/>
          <p:cNvPicPr>
            <a:picLocks noChangeAspect="1"/>
          </p:cNvPicPr>
          <p:nvPr/>
        </p:nvPicPr>
        <p:blipFill>
          <a:blip r:embed="rId29" cstate="print">
            <a:extLst>
              <a:ext uri="{BEBA8EAE-BF5A-486C-A8C5-ECC9F3942E4B}">
                <a14:imgProps xmlns:a14="http://schemas.microsoft.com/office/drawing/2010/main">
                  <a14:imgLayer r:embed="rId30">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1271464" y="1967528"/>
            <a:ext cx="1662874" cy="1726512"/>
          </a:xfrm>
          <a:prstGeom prst="rect">
            <a:avLst/>
          </a:prstGeom>
        </p:spPr>
      </p:pic>
      <p:pic>
        <p:nvPicPr>
          <p:cNvPr id="39" name="Picture 38"/>
          <p:cNvPicPr>
            <a:picLocks noChangeAspect="1"/>
          </p:cNvPicPr>
          <p:nvPr/>
        </p:nvPicPr>
        <p:blipFill>
          <a:blip r:embed="rId31" cstate="print">
            <a:extLst>
              <a:ext uri="{BEBA8EAE-BF5A-486C-A8C5-ECC9F3942E4B}">
                <a14:imgProps xmlns:a14="http://schemas.microsoft.com/office/drawing/2010/main">
                  <a14:imgLayer r:embed="rId32">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
        <p:nvSpPr>
          <p:cNvPr id="41" name="Right Arrow 40"/>
          <p:cNvSpPr/>
          <p:nvPr/>
        </p:nvSpPr>
        <p:spPr>
          <a:xfrm rot="10800000">
            <a:off x="2423593" y="4797862"/>
            <a:ext cx="1845381"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2" name="Picture 41"/>
          <p:cNvPicPr>
            <a:picLocks noChangeAspect="1"/>
          </p:cNvPicPr>
          <p:nvPr/>
        </p:nvPicPr>
        <p:blipFill rotWithShape="1">
          <a:blip r:embed="rId33" cstate="print">
            <a:extLst>
              <a:ext uri="{BEBA8EAE-BF5A-486C-A8C5-ECC9F3942E4B}">
                <a14:imgProps xmlns:a14="http://schemas.microsoft.com/office/drawing/2010/main">
                  <a14:imgLayer r:embed="rId34">
                    <a14:imgEffect>
                      <a14:backgroundRemoval t="12269" b="90252" l="25306" r="92098">
                        <a14:foregroundMark x1="74318" y1="84874" x2="74318" y2="84874"/>
                        <a14:foregroundMark x1="72248" y1="86218" x2="72248" y2="86218"/>
                        <a14:foregroundMark x1="69050" y1="81513" x2="69050" y2="81513"/>
                        <a14:foregroundMark x1="68485" y1="79160" x2="68485" y2="79160"/>
                        <a14:foregroundMark x1="65099" y1="79160" x2="65099" y2="79160"/>
                        <a14:foregroundMark x1="49953" y1="12269" x2="49953" y2="12269"/>
                        <a14:foregroundMark x1="40169" y1="14622" x2="40169" y2="14622"/>
                        <a14:foregroundMark x1="32455" y1="53613" x2="32455" y2="53613"/>
                        <a14:foregroundMark x1="30292" y1="54958" x2="30292" y2="54958"/>
                        <a14:foregroundMark x1="27658" y1="56471" x2="27658" y2="56471"/>
                        <a14:foregroundMark x1="25306" y1="53613" x2="25306" y2="53613"/>
                        <a14:backgroundMark x1="52117" y1="82857" x2="52117" y2="82857"/>
                        <a14:backgroundMark x1="55786" y1="79160" x2="55786" y2="79160"/>
                        <a14:backgroundMark x1="59548" y1="81008" x2="59548" y2="81008"/>
                        <a14:backgroundMark x1="60019" y1="86218" x2="60019" y2="86218"/>
                        <a14:backgroundMark x1="41204" y1="78151" x2="41204" y2="78151"/>
                        <a14:backgroundMark x1="37723" y1="76807" x2="37723" y2="76807"/>
                        <a14:backgroundMark x1="75447" y1="87731" x2="75447" y2="87731"/>
                        <a14:backgroundMark x1="73001" y1="92437" x2="73001" y2="92437"/>
                      </a14:backgroundRemoval>
                    </a14:imgEffect>
                  </a14:imgLayer>
                </a14:imgProps>
              </a:ext>
              <a:ext uri="{28A0092B-C50C-407E-A947-70E740481C1C}">
                <a14:useLocalDpi xmlns:a14="http://schemas.microsoft.com/office/drawing/2010/main" val="0"/>
              </a:ext>
            </a:extLst>
          </a:blip>
          <a:srcRect l="21409" t="6634" r="5748" b="27490"/>
          <a:stretch/>
        </p:blipFill>
        <p:spPr>
          <a:xfrm>
            <a:off x="2201092" y="5661248"/>
            <a:ext cx="2022700" cy="1023892"/>
          </a:xfrm>
          <a:prstGeom prst="rect">
            <a:avLst/>
          </a:prstGeom>
        </p:spPr>
      </p:pic>
    </p:spTree>
    <p:extLst>
      <p:ext uri="{BB962C8B-B14F-4D97-AF65-F5344CB8AC3E}">
        <p14:creationId xmlns:p14="http://schemas.microsoft.com/office/powerpoint/2010/main" val="22199046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250" fill="hold"/>
                                        <p:tgtEl>
                                          <p:spTgt spid="8"/>
                                        </p:tgtEl>
                                        <p:attrNameLst>
                                          <p:attrName>ppt_x</p:attrName>
                                        </p:attrNameLst>
                                      </p:cBhvr>
                                      <p:tavLst>
                                        <p:tav tm="0">
                                          <p:val>
                                            <p:strVal val="1+#ppt_w/2"/>
                                          </p:val>
                                        </p:tav>
                                        <p:tav tm="100000">
                                          <p:val>
                                            <p:strVal val="#ppt_x"/>
                                          </p:val>
                                        </p:tav>
                                      </p:tavLst>
                                    </p:anim>
                                    <p:anim calcmode="lin" valueType="num">
                                      <p:cBhvr additive="base">
                                        <p:cTn id="8" dur="1250" fill="hold"/>
                                        <p:tgtEl>
                                          <p:spTgt spid="8"/>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1250" fill="hold"/>
                                        <p:tgtEl>
                                          <p:spTgt spid="9"/>
                                        </p:tgtEl>
                                        <p:attrNameLst>
                                          <p:attrName>ppt_x</p:attrName>
                                        </p:attrNameLst>
                                      </p:cBhvr>
                                      <p:tavLst>
                                        <p:tav tm="0">
                                          <p:val>
                                            <p:strVal val="1+#ppt_w/2"/>
                                          </p:val>
                                        </p:tav>
                                        <p:tav tm="100000">
                                          <p:val>
                                            <p:strVal val="#ppt_x"/>
                                          </p:val>
                                        </p:tav>
                                      </p:tavLst>
                                    </p:anim>
                                    <p:anim calcmode="lin" valueType="num">
                                      <p:cBhvr additive="base">
                                        <p:cTn id="12" dur="125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Galllica</a:t>
            </a: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sp>
        <p:nvSpPr>
          <p:cNvPr id="8" name="Rectangle 7"/>
          <p:cNvSpPr/>
          <p:nvPr/>
        </p:nvSpPr>
        <p:spPr>
          <a:xfrm>
            <a:off x="7896201" y="2"/>
            <a:ext cx="1512169" cy="6669359"/>
          </a:xfrm>
          <a:prstGeom prst="rect">
            <a:avLst/>
          </a:prstGeom>
          <a:solidFill>
            <a:srgbClr val="09952A">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49 – 30 </a:t>
            </a:r>
            <a:endParaRPr lang="en-GB" b="1" dirty="0"/>
          </a:p>
          <a:p>
            <a:pPr algn="ctr"/>
            <a:r>
              <a:rPr lang="de-DE" sz="1400" i="1" dirty="0"/>
              <a:t>civ. Romana</a:t>
            </a:r>
            <a:r>
              <a:rPr lang="de-DE" sz="1400" dirty="0"/>
              <a:t>;</a:t>
            </a:r>
          </a:p>
          <a:p>
            <a:pPr algn="ctr"/>
            <a:r>
              <a:rPr lang="de-DE" sz="1400" dirty="0"/>
              <a:t>   fine provincia</a:t>
            </a:r>
          </a:p>
          <a:p>
            <a:pPr algn="ctr"/>
            <a:endParaRPr lang="de-DE" sz="1400" dirty="0"/>
          </a:p>
          <a:p>
            <a:pPr algn="ctr"/>
            <a:endParaRPr lang="de-DE" dirty="0"/>
          </a:p>
          <a:p>
            <a:pPr algn="ctr"/>
            <a:endParaRPr lang="de-DE" sz="1400" dirty="0"/>
          </a:p>
          <a:p>
            <a:pPr algn="ctr"/>
            <a:endParaRPr lang="de-DE" sz="1400" dirty="0"/>
          </a:p>
          <a:p>
            <a:pPr algn="ctr"/>
            <a:endParaRPr lang="de-DE" sz="1600" dirty="0"/>
          </a:p>
          <a:p>
            <a:pPr algn="ctr"/>
            <a:endParaRPr lang="de-DE" sz="1600" dirty="0"/>
          </a:p>
          <a:p>
            <a:pPr algn="ctr"/>
            <a:r>
              <a:rPr lang="de-DE" sz="1600" dirty="0"/>
              <a:t/>
            </a:r>
            <a:br>
              <a:rPr lang="de-DE" sz="1600" dirty="0"/>
            </a:br>
            <a:endParaRPr lang="de-DE" sz="2000" dirty="0"/>
          </a:p>
          <a:p>
            <a:pPr algn="ctr"/>
            <a:r>
              <a:rPr lang="de-DE" sz="1400" dirty="0"/>
              <a:t/>
            </a:r>
            <a:br>
              <a:rPr lang="de-DE" sz="1400" dirty="0"/>
            </a:br>
            <a:endParaRPr lang="de-DE" sz="900" dirty="0"/>
          </a:p>
          <a:p>
            <a:pPr algn="ctr"/>
            <a:endParaRPr lang="de-DE" sz="2400"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p:txBody>
      </p:sp>
      <p:sp>
        <p:nvSpPr>
          <p:cNvPr id="9" name="Rectangle 8"/>
          <p:cNvSpPr/>
          <p:nvPr/>
        </p:nvSpPr>
        <p:spPr>
          <a:xfrm>
            <a:off x="9408370" y="2"/>
            <a:ext cx="1259631" cy="6667805"/>
          </a:xfrm>
          <a:prstGeom prst="rect">
            <a:avLst/>
          </a:prstGeom>
          <a:solidFill>
            <a:srgbClr val="00B0F0">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30 </a:t>
            </a:r>
            <a:r>
              <a:rPr lang="de-DE" b="1" dirty="0">
                <a:sym typeface="Wingdings" panose="05000000000000000000" pitchFamily="2" charset="2"/>
              </a:rPr>
              <a:t></a:t>
            </a:r>
            <a:r>
              <a:rPr lang="de-DE" b="1" dirty="0"/>
              <a:t/>
            </a:r>
            <a:br>
              <a:rPr lang="de-DE" b="1" dirty="0"/>
            </a:br>
            <a:r>
              <a:rPr lang="de-DE" sz="1400" spc="-150" dirty="0"/>
              <a:t>Augusto</a:t>
            </a:r>
          </a:p>
          <a:p>
            <a:pPr algn="ctr"/>
            <a:endParaRPr lang="de-DE" sz="1400" spc="-150" dirty="0"/>
          </a:p>
          <a:p>
            <a:pPr algn="ctr"/>
            <a:endParaRPr lang="de-DE" spc="-150" dirty="0"/>
          </a:p>
          <a:p>
            <a:pPr algn="ctr"/>
            <a:endParaRPr lang="de-DE" sz="1400" spc="-150" dirty="0"/>
          </a:p>
          <a:p>
            <a:pPr algn="ctr"/>
            <a:endParaRPr lang="de-DE" sz="1400" spc="-150" dirty="0"/>
          </a:p>
          <a:p>
            <a:pPr algn="ctr"/>
            <a:endParaRPr lang="de-DE" sz="1600" spc="-150" dirty="0"/>
          </a:p>
          <a:p>
            <a:pPr algn="ctr"/>
            <a:endParaRPr lang="de-DE" sz="1600" spc="-150" dirty="0"/>
          </a:p>
          <a:p>
            <a:pPr algn="ctr"/>
            <a:endParaRPr lang="de-DE" sz="1400" dirty="0"/>
          </a:p>
          <a:p>
            <a:pPr algn="ctr"/>
            <a:endParaRPr lang="de-DE" sz="1400" dirty="0"/>
          </a:p>
          <a:p>
            <a:pPr algn="ctr"/>
            <a:endParaRPr lang="de-DE" sz="28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1600" dirty="0"/>
          </a:p>
          <a:p>
            <a:pPr algn="ctr"/>
            <a:endParaRPr lang="de-DE" sz="2400"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12" name="Right Arrow 11"/>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3" cstate="print">
            <a:extLst>
              <a:ext uri="{BEBA8EAE-BF5A-486C-A8C5-ECC9F3942E4B}">
                <a14:imgProps xmlns:a14="http://schemas.microsoft.com/office/drawing/2010/main">
                  <a14:imgLayer r:embed="rId4">
                    <a14:imgEffect>
                      <a14:backgroundRemoval t="9893" b="99011" l="5721" r="92959">
                        <a14:foregroundMark x1="5721" y1="84336" x2="5721" y2="84336"/>
                        <a14:foregroundMark x1="54785" y1="65458" x2="54785" y2="65458"/>
                        <a14:foregroundMark x1="47415" y1="60676" x2="47415" y2="60676"/>
                        <a14:foregroundMark x1="63586" y1="89365" x2="63586" y2="89365"/>
                        <a14:foregroundMark x1="69527" y1="95631" x2="69527" y2="95631"/>
                        <a14:foregroundMark x1="45985" y1="96455" x2="45985" y2="96455"/>
                        <a14:foregroundMark x1="41144" y1="93322" x2="41144" y2="93322"/>
                        <a14:foregroundMark x1="38614" y1="90684" x2="38614" y2="90684"/>
                        <a14:foregroundMark x1="55886" y1="93817" x2="55886" y2="93817"/>
                        <a14:foregroundMark x1="74477" y1="95631" x2="74477" y2="95631"/>
                        <a14:foregroundMark x1="79648" y1="95960" x2="79648" y2="95960"/>
                        <a14:foregroundMark x1="86359" y1="98021" x2="86359" y2="98021"/>
                        <a14:foregroundMark x1="86359" y1="79390" x2="86359" y2="79390"/>
                        <a14:foregroundMark x1="87019" y1="71476" x2="87019" y2="71476"/>
                        <a14:foregroundMark x1="59296" y1="62819" x2="59296" y2="62819"/>
                        <a14:foregroundMark x1="63916" y1="63891" x2="63916" y2="63891"/>
                        <a14:foregroundMark x1="64576" y1="80709" x2="64576" y2="80709"/>
                        <a14:foregroundMark x1="75138" y1="91179" x2="75138" y2="91179"/>
                        <a14:foregroundMark x1="71947" y1="87469" x2="71947" y2="87469"/>
                        <a14:foregroundMark x1="67437" y1="85655" x2="67437" y2="85655"/>
                        <a14:foregroundMark x1="67437" y1="82523" x2="67437" y2="82523"/>
                        <a14:foregroundMark x1="42904" y1="89860" x2="42904" y2="89860"/>
                        <a14:foregroundMark x1="36194" y1="96208" x2="36194" y2="96208"/>
                        <a14:foregroundMark x1="54455" y1="97527" x2="54455" y2="97527"/>
                        <a14:foregroundMark x1="52365" y1="95136" x2="52365" y2="95136"/>
                        <a14:foregroundMark x1="62816" y1="94641" x2="62816" y2="94641"/>
                        <a14:foregroundMark x1="64576" y1="97197" x2="64576" y2="97197"/>
                        <a14:foregroundMark x1="71287" y1="93570" x2="71287" y2="93570"/>
                        <a14:foregroundMark x1="84598" y1="94641" x2="84598" y2="94641"/>
                        <a14:foregroundMark x1="85699" y1="92745" x2="85699" y2="92745"/>
                        <a14:foregroundMark x1="87789" y1="95960" x2="87789" y2="95960"/>
                        <a14:foregroundMark x1="91309" y1="94312" x2="91309" y2="94312"/>
                        <a14:foregroundMark x1="71287" y1="97774" x2="71287" y2="97774"/>
                        <a14:foregroundMark x1="60726" y1="93322" x2="60726" y2="93322"/>
                        <a14:foregroundMark x1="60726" y1="92993" x2="60726" y2="92993"/>
                        <a14:foregroundMark x1="59296" y1="91179" x2="59296" y2="91179"/>
                        <a14:foregroundMark x1="45985" y1="92003" x2="45985" y2="92003"/>
                        <a14:foregroundMark x1="50605" y1="97527" x2="50605" y2="97527"/>
                        <a14:foregroundMark x1="62816" y1="97774" x2="62816" y2="97774"/>
                        <a14:foregroundMark x1="59736" y1="97774" x2="59736" y2="97774"/>
                        <a14:foregroundMark x1="81738" y1="93817" x2="81738" y2="93817"/>
                      </a14:backgroundRemoval>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6672065" y="2204865"/>
            <a:ext cx="2017045" cy="2690477"/>
          </a:xfrm>
          <a:prstGeom prst="rect">
            <a:avLst/>
          </a:prstGeom>
        </p:spPr>
      </p:pic>
      <p:pic>
        <p:nvPicPr>
          <p:cNvPr id="14" name="Picture 13"/>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5" name="Right Arrow 14"/>
          <p:cNvSpPr/>
          <p:nvPr/>
        </p:nvSpPr>
        <p:spPr>
          <a:xfrm>
            <a:off x="3147217" y="1667526"/>
            <a:ext cx="3600400"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7" cstate="print">
            <a:extLst>
              <a:ext uri="{BEBA8EAE-BF5A-486C-A8C5-ECC9F3942E4B}">
                <a14:imgProps xmlns:a14="http://schemas.microsoft.com/office/drawing/2010/main">
                  <a14:imgLayer r:embed="rId8">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17" name="Picture 16"/>
          <p:cNvPicPr>
            <a:picLocks noChangeAspect="1"/>
          </p:cNvPicPr>
          <p:nvPr/>
        </p:nvPicPr>
        <p:blipFill rotWithShape="1">
          <a:blip r:embed="rId9" cstate="print">
            <a:extLst>
              <a:ext uri="{28A0092B-C50C-407E-A947-70E740481C1C}">
                <a14:useLocalDpi xmlns:a14="http://schemas.microsoft.com/office/drawing/2010/main" val="0"/>
              </a:ext>
            </a:extLst>
          </a:blip>
          <a:srcRect t="15133" r="54242" b="41694"/>
          <a:stretch/>
        </p:blipFill>
        <p:spPr>
          <a:xfrm>
            <a:off x="1415480" y="3236682"/>
            <a:ext cx="2380006" cy="1560470"/>
          </a:xfrm>
          <a:prstGeom prst="rect">
            <a:avLst/>
          </a:prstGeom>
        </p:spPr>
      </p:pic>
      <p:pic>
        <p:nvPicPr>
          <p:cNvPr id="18" name="Picture 17"/>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5000" b="45000" l="12406" r="38338">
                        <a14:backgroundMark x1="15797" y1="19643" x2="15797" y2="19643"/>
                        <a14:backgroundMark x1="20733" y1="24188" x2="20733" y2="24188"/>
                        <a14:backgroundMark x1="17348" y1="23377" x2="17348" y2="23377"/>
                        <a14:backgroundMark x1="17913" y1="22727" x2="17913" y2="22727"/>
                        <a14:backgroundMark x1="15938" y1="26786" x2="15938" y2="26786"/>
                        <a14:backgroundMark x1="23272" y1="11039" x2="23272" y2="11039"/>
                      </a14:backgroundRemoval>
                    </a14:imgEffect>
                  </a14:imgLayer>
                </a14:imgProps>
              </a:ext>
              <a:ext uri="{28A0092B-C50C-407E-A947-70E740481C1C}">
                <a14:useLocalDpi xmlns:a14="http://schemas.microsoft.com/office/drawing/2010/main" val="0"/>
              </a:ext>
            </a:extLst>
          </a:blip>
          <a:srcRect l="9164" r="58420" b="50000"/>
          <a:stretch/>
        </p:blipFill>
        <p:spPr>
          <a:xfrm>
            <a:off x="7826360" y="1857610"/>
            <a:ext cx="2086065" cy="2795526"/>
          </a:xfrm>
          <a:prstGeom prst="rect">
            <a:avLst/>
          </a:prstGeom>
        </p:spPr>
      </p:pic>
      <p:sp>
        <p:nvSpPr>
          <p:cNvPr id="20" name="Right Arrow 19"/>
          <p:cNvSpPr/>
          <p:nvPr/>
        </p:nvSpPr>
        <p:spPr>
          <a:xfrm>
            <a:off x="1487489" y="934870"/>
            <a:ext cx="3074715"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Content Placeholder 4"/>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5128" b="48889" l="15513" r="68462">
                        <a14:backgroundMark x1="19359" y1="18803" x2="19359" y2="18803"/>
                        <a14:backgroundMark x1="16154" y1="22564" x2="16154" y2="22564"/>
                      </a14:backgroundRemoval>
                    </a14:imgEffect>
                  </a14:imgLayer>
                </a14:imgProps>
              </a:ext>
              <a:ext uri="{28A0092B-C50C-407E-A947-70E740481C1C}">
                <a14:useLocalDpi xmlns:a14="http://schemas.microsoft.com/office/drawing/2010/main" val="0"/>
              </a:ext>
            </a:extLst>
          </a:blip>
          <a:srcRect l="11856" r="27716" b="45622"/>
          <a:stretch/>
        </p:blipFill>
        <p:spPr>
          <a:xfrm>
            <a:off x="5819456" y="4077073"/>
            <a:ext cx="2292769" cy="1547421"/>
          </a:xfrm>
          <a:prstGeom prst="rect">
            <a:avLst/>
          </a:prstGeom>
        </p:spPr>
      </p:pic>
      <p:pic>
        <p:nvPicPr>
          <p:cNvPr id="22" name="Content Placeholder 4"/>
          <p:cNvPicPr>
            <a:picLocks noChangeAspect="1"/>
          </p:cNvPicPr>
          <p:nvPr/>
        </p:nvPicPr>
        <p:blipFill rotWithShape="1">
          <a:blip r:embed="rId14" cstate="print">
            <a:extLst>
              <a:ext uri="{BEBA8EAE-BF5A-486C-A8C5-ECC9F3942E4B}">
                <a14:imgProps xmlns:a14="http://schemas.microsoft.com/office/drawing/2010/main">
                  <a14:imgLayer r:embed="rId15">
                    <a14:imgEffect>
                      <a14:backgroundRemoval t="54929" b="86907" l="15688" r="85497"/>
                    </a14:imgEffect>
                  </a14:imgLayer>
                </a14:imgProps>
              </a:ext>
              <a:ext uri="{28A0092B-C50C-407E-A947-70E740481C1C}">
                <a14:useLocalDpi xmlns:a14="http://schemas.microsoft.com/office/drawing/2010/main" val="0"/>
              </a:ext>
            </a:extLst>
          </a:blip>
          <a:srcRect l="11972" t="53605" r="6330" b="9385"/>
          <a:stretch/>
        </p:blipFill>
        <p:spPr>
          <a:xfrm>
            <a:off x="6384032" y="5299994"/>
            <a:ext cx="2122960" cy="721295"/>
          </a:xfrm>
          <a:prstGeom prst="rect">
            <a:avLst/>
          </a:prstGeom>
        </p:spPr>
      </p:pic>
      <p:sp>
        <p:nvSpPr>
          <p:cNvPr id="23" name="Right Arrow 22"/>
          <p:cNvSpPr/>
          <p:nvPr/>
        </p:nvSpPr>
        <p:spPr>
          <a:xfrm>
            <a:off x="3520546" y="3645024"/>
            <a:ext cx="392496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ight Arrow 23"/>
          <p:cNvSpPr/>
          <p:nvPr/>
        </p:nvSpPr>
        <p:spPr>
          <a:xfrm>
            <a:off x="1487488" y="5829987"/>
            <a:ext cx="9180512"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p:cNvPicPr>
            <a:picLocks noChangeAspect="1"/>
          </p:cNvPicPr>
          <p:nvPr/>
        </p:nvPicPr>
        <p:blipFill rotWithShape="1">
          <a:blip r:embed="rId16" cstate="print">
            <a:duotone>
              <a:schemeClr val="bg2">
                <a:shade val="45000"/>
                <a:satMod val="135000"/>
              </a:schemeClr>
              <a:prstClr val="white"/>
            </a:duotone>
            <a:extLst>
              <a:ext uri="{BEBA8EAE-BF5A-486C-A8C5-ECC9F3942E4B}">
                <a14:imgProps xmlns:a14="http://schemas.microsoft.com/office/drawing/2010/main">
                  <a14:imgLayer r:embed="rId17">
                    <a14:imgEffect>
                      <a14:backgroundRemoval t="1493" b="98706" l="9826" r="96197">
                        <a14:foregroundMark x1="40254" y1="3582" x2="40254" y2="3582"/>
                        <a14:foregroundMark x1="38669" y1="9652" x2="38669" y2="9652"/>
                        <a14:foregroundMark x1="44057" y1="31841" x2="44057" y2="31841"/>
                        <a14:foregroundMark x1="45642" y1="45373" x2="45642" y2="45373"/>
                        <a14:foregroundMark x1="46117" y1="71045" x2="46117" y2="71045"/>
                        <a14:foregroundMark x1="41838" y1="79104" x2="41838" y2="79104"/>
                        <a14:foregroundMark x1="58003" y1="95622" x2="58003" y2="95622"/>
                        <a14:foregroundMark x1="56894" y1="87562" x2="56894" y2="87562"/>
                        <a14:foregroundMark x1="62282" y1="78109" x2="62282" y2="78109"/>
                        <a14:foregroundMark x1="71949" y1="71343" x2="71949" y2="71343"/>
                        <a14:foregroundMark x1="24089" y1="69353" x2="24089" y2="69353"/>
                        <a14:foregroundMark x1="20285" y1="74030" x2="20285" y2="74030"/>
                        <a14:foregroundMark x1="29002" y1="83184" x2="29002" y2="83184"/>
                        <a14:foregroundMark x1="31696" y1="92239" x2="31696" y2="92239"/>
                        <a14:foregroundMark x1="19334" y1="64577" x2="19334" y2="64577"/>
                        <a14:foregroundMark x1="26783" y1="59900" x2="26783" y2="59900"/>
                        <a14:foregroundMark x1="31062" y1="56816" x2="31062" y2="56816"/>
                        <a14:foregroundMark x1="55784" y1="58507" x2="55784" y2="58507"/>
                        <a14:foregroundMark x1="52615" y1="55821" x2="52615" y2="55821"/>
                        <a14:foregroundMark x1="71949" y1="54527" x2="71949" y2="54527"/>
                        <a14:foregroundMark x1="72425" y1="51443" x2="72425" y2="51443"/>
                        <a14:foregroundMark x1="63867" y1="40299" x2="63867" y2="40299"/>
                        <a14:foregroundMark x1="54675" y1="28557" x2="54675" y2="28557"/>
                        <a14:foregroundMark x1="56418" y1="21791" x2="56418" y2="21791"/>
                        <a14:foregroundMark x1="60063" y1="20100" x2="60063" y2="20100"/>
                        <a14:foregroundMark x1="72425" y1="19104" x2="72425" y2="19104"/>
                        <a14:foregroundMark x1="78447" y1="17413" x2="78447" y2="17413"/>
                        <a14:foregroundMark x1="96197" y1="23483" x2="96197" y2="23483"/>
                        <a14:foregroundMark x1="91284" y1="39005" x2="91284" y2="39005"/>
                        <a14:foregroundMark x1="84786" y1="46368" x2="84786" y2="46368"/>
                        <a14:foregroundMark x1="73534" y1="49453" x2="73534" y2="49453"/>
                        <a14:foregroundMark x1="39144" y1="38607" x2="39144" y2="38607"/>
                        <a14:foregroundMark x1="29952" y1="35622" x2="29952" y2="35622"/>
                        <a14:foregroundMark x1="34390" y1="29851" x2="34390" y2="29851"/>
                        <a14:foregroundMark x1="33281" y1="25473" x2="33281" y2="25473"/>
                        <a14:foregroundMark x1="32171" y1="21393" x2="32171" y2="21393"/>
                        <a14:foregroundMark x1="31062" y1="15323" x2="31062" y2="15323"/>
                        <a14:foregroundMark x1="33281" y1="9652" x2="33281" y2="9652"/>
                        <a14:foregroundMark x1="32647" y1="5871" x2="32647" y2="5871"/>
                        <a14:foregroundMark x1="34390" y1="1493" x2="34390" y2="1493"/>
                        <a14:foregroundMark x1="41363" y1="9950" x2="41363" y2="9950"/>
                        <a14:foregroundMark x1="47227" y1="14726" x2="47227" y2="14726"/>
                        <a14:foregroundMark x1="50396" y1="18010" x2="50396" y2="18010"/>
                        <a14:foregroundMark x1="50396" y1="35224" x2="50396" y2="35224"/>
                        <a14:foregroundMark x1="55784" y1="37910" x2="55784" y2="37910"/>
                        <a14:foregroundMark x1="59113" y1="35920" x2="59113" y2="35920"/>
                        <a14:foregroundMark x1="89223" y1="19104" x2="89223" y2="19104"/>
                        <a14:foregroundMark x1="85895" y1="16318" x2="85895" y2="16318"/>
                        <a14:foregroundMark x1="59113" y1="66965" x2="59113" y2="66965"/>
                        <a14:foregroundMark x1="59113" y1="65274" x2="59113" y2="65274"/>
                        <a14:foregroundMark x1="66086" y1="64577" x2="66086" y2="64577"/>
                        <a14:foregroundMark x1="71949" y1="66269" x2="71949" y2="66269"/>
                        <a14:foregroundMark x1="76862" y1="66965" x2="76862" y2="66965"/>
                        <a14:foregroundMark x1="75753" y1="69353" x2="75753" y2="69353"/>
                        <a14:foregroundMark x1="64501" y1="76716" x2="64501" y2="76716"/>
                        <a14:foregroundMark x1="68780" y1="80100" x2="68780" y2="80100"/>
                        <a14:foregroundMark x1="73059" y1="77114" x2="73059" y2="77114"/>
                        <a14:foregroundMark x1="25198" y1="79801" x2="25198" y2="79801"/>
                        <a14:foregroundMark x1="47702" y1="88259" x2="47702" y2="88259"/>
                        <a14:foregroundMark x1="46117" y1="98706" x2="46117" y2="98706"/>
                        <a14:foregroundMark x1="58003" y1="97313" x2="58003" y2="97313"/>
                        <a14:foregroundMark x1="33756" y1="96318" x2="33756" y2="96318"/>
                        <a14:foregroundMark x1="32647" y1="89950" x2="32647" y2="89950"/>
                        <a14:foregroundMark x1="32171" y1="87264" x2="32171" y2="87264"/>
                        <a14:foregroundMark x1="28368" y1="84179" x2="28368" y2="84179"/>
                        <a14:foregroundMark x1="25674" y1="80796" x2="25674" y2="80796"/>
                        <a14:foregroundMark x1="20919" y1="75721" x2="20919" y2="75721"/>
                        <a14:foregroundMark x1="17591" y1="71045" x2="17591" y2="71045"/>
                        <a14:foregroundMark x1="16006" y1="67960" x2="16006" y2="67960"/>
                        <a14:foregroundMark x1="14422" y1="64577" x2="14422" y2="64577"/>
                        <a14:foregroundMark x1="16006" y1="58507" x2="16006" y2="58507"/>
                        <a14:foregroundMark x1="19334" y1="50746" x2="19334" y2="50746"/>
                        <a14:foregroundMark x1="32171" y1="56517" x2="32171" y2="56517"/>
                        <a14:foregroundMark x1="32171" y1="53134" x2="32171" y2="53134"/>
                        <a14:foregroundMark x1="47702" y1="52438" x2="47702" y2="52438"/>
                        <a14:foregroundMark x1="48336" y1="50149" x2="48336" y2="50149"/>
                        <a14:foregroundMark x1="54200" y1="49055" x2="54200" y2="49055"/>
                        <a14:foregroundMark x1="54200" y1="47761" x2="54200" y2="47761"/>
                        <a14:foregroundMark x1="54200" y1="45672" x2="54200" y2="45672"/>
                        <a14:foregroundMark x1="47227" y1="42388" x2="47227" y2="42388"/>
                        <a14:foregroundMark x1="40254" y1="43383" x2="40254" y2="43383"/>
                        <a14:foregroundMark x1="65452" y1="31841" x2="65452" y2="31841"/>
                        <a14:foregroundMark x1="63867" y1="23483" x2="63867" y2="23483"/>
                        <a14:foregroundMark x1="68146" y1="44080" x2="68146" y2="44080"/>
                        <a14:foregroundMark x1="74643" y1="49055" x2="74643" y2="49055"/>
                        <a14:foregroundMark x1="67670" y1="48756" x2="67670" y2="48756"/>
                        <a14:foregroundMark x1="64501" y1="47761" x2="64501" y2="47761"/>
                        <a14:foregroundMark x1="60063" y1="52139" x2="60063" y2="52139"/>
                        <a14:foregroundMark x1="58479" y1="57910" x2="58479" y2="57910"/>
                        <a14:foregroundMark x1="58003" y1="56517" x2="58003" y2="56517"/>
                        <a14:foregroundMark x1="69255" y1="58507" x2="69255" y2="58507"/>
                        <a14:foregroundMark x1="75753" y1="59900" x2="75753" y2="59900"/>
                        <a14:foregroundMark x1="76862" y1="64279" x2="76862" y2="64279"/>
                        <a14:foregroundMark x1="31062" y1="73433" x2="31062" y2="73433"/>
                        <a14:foregroundMark x1="38669" y1="72338" x2="38669" y2="72338"/>
                        <a14:foregroundMark x1="38669" y1="66269" x2="38669" y2="66269"/>
                        <a14:foregroundMark x1="30586" y1="65970" x2="30586" y2="65970"/>
                        <a14:foregroundMark x1="31062" y1="64577" x2="31062" y2="64577"/>
                        <a14:foregroundMark x1="49445" y1="65274" x2="49445" y2="65274"/>
                        <a14:foregroundMark x1="63867" y1="67363" x2="63867" y2="67363"/>
                        <a14:foregroundMark x1="75753" y1="65672" x2="75753" y2="65672"/>
                        <a14:foregroundMark x1="72425" y1="64279" x2="72425" y2="64279"/>
                        <a14:foregroundMark x1="69255" y1="63980" x2="69255" y2="63980"/>
                        <a14:foregroundMark x1="61807" y1="63582" x2="61807" y2="63582"/>
                        <a14:foregroundMark x1="48336" y1="59602" x2="48336" y2="59602"/>
                        <a14:foregroundMark x1="45642" y1="21791" x2="45642" y2="21791"/>
                        <a14:foregroundMark x1="40729" y1="20100" x2="40729" y2="20100"/>
                        <a14:foregroundMark x1="33756" y1="20100" x2="33756" y2="20100"/>
                        <a14:foregroundMark x1="32171" y1="18706" x2="32171" y2="18706"/>
                        <a14:foregroundMark x1="40254" y1="17015" x2="40254" y2="17015"/>
                        <a14:foregroundMark x1="46117" y1="16318" x2="46117" y2="16318"/>
                        <a14:foregroundMark x1="50396" y1="19701" x2="50396" y2="19701"/>
                        <a14:foregroundMark x1="46751" y1="9950" x2="46751" y2="9950"/>
                        <a14:foregroundMark x1="48336" y1="6567" x2="48336" y2="6567"/>
                        <a14:foregroundMark x1="47227" y1="4179" x2="47227" y2="4179"/>
                        <a14:foregroundMark x1="61173" y1="18408" x2="61173" y2="18408"/>
                        <a14:foregroundMark x1="58479" y1="17711" x2="58479" y2="17711"/>
                        <a14:foregroundMark x1="67670" y1="18706" x2="67670" y2="18706"/>
                        <a14:foregroundMark x1="72425" y1="15721" x2="72425" y2="15721"/>
                        <a14:foregroundMark x1="76228" y1="16716" x2="76228" y2="16716"/>
                        <a14:foregroundMark x1="91284" y1="23781" x2="91284" y2="23781"/>
                        <a14:foregroundMark x1="91284" y1="25473" x2="91284" y2="25473"/>
                        <a14:foregroundMark x1="91284" y1="31244" x2="91284" y2="31244"/>
                        <a14:foregroundMark x1="92868" y1="29552" x2="92868" y2="29552"/>
                        <a14:foregroundMark x1="92393" y1="37313" x2="92393" y2="37313"/>
                        <a14:foregroundMark x1="86529" y1="45075" x2="86529" y2="45075"/>
                        <a14:foregroundMark x1="81141" y1="49055" x2="81141" y2="49055"/>
                        <a14:foregroundMark x1="58003" y1="45075" x2="58003" y2="45075"/>
                        <a14:foregroundMark x1="38035" y1="51841" x2="38035" y2="51841"/>
                        <a14:foregroundMark x1="35341" y1="44080" x2="35341" y2="44080"/>
                        <a14:foregroundMark x1="33281" y1="40995" x2="33281" y2="40995"/>
                        <a14:foregroundMark x1="38669" y1="34229" x2="38669" y2="34229"/>
                        <a14:foregroundMark x1="64976" y1="28856" x2="64976" y2="28856"/>
                        <a14:foregroundMark x1="64976" y1="28856" x2="64976" y2="28856"/>
                        <a14:foregroundMark x1="53724" y1="81791" x2="53724" y2="81791"/>
                        <a14:foregroundMark x1="46751" y1="81791" x2="46751" y2="81791"/>
                        <a14:foregroundMark x1="46751" y1="95025" x2="46751" y2="95025"/>
                        <a14:foregroundMark x1="64501" y1="92935" x2="64501" y2="92935"/>
                        <a14:foregroundMark x1="63867" y1="86567" x2="63867" y2="86567"/>
                        <a14:foregroundMark x1="64976" y1="84179" x2="64976" y2="84179"/>
                        <a14:foregroundMark x1="64501" y1="97313" x2="64501" y2="97313"/>
                        <a14:foregroundMark x1="75753" y1="74030" x2="75753" y2="74030"/>
                        <a14:foregroundMark x1="81141" y1="65970" x2="81141" y2="65970"/>
                        <a14:foregroundMark x1="80032" y1="59900" x2="80032" y2="59900"/>
                        <a14:foregroundMark x1="78922" y1="56219" x2="78922" y2="56219"/>
                        <a14:foregroundMark x1="78447" y1="51144" x2="78447" y2="51144"/>
                        <a14:foregroundMark x1="61807" y1="41990" x2="61807" y2="41990"/>
                        <a14:foregroundMark x1="65452" y1="37910" x2="65452" y2="37910"/>
                        <a14:foregroundMark x1="61807" y1="35224" x2="61807" y2="35224"/>
                        <a14:foregroundMark x1="58479" y1="26468" x2="58479" y2="26468"/>
                        <a14:foregroundMark x1="57369" y1="26468" x2="57369" y2="26468"/>
                        <a14:foregroundMark x1="55784" y1="26169" x2="55784" y2="26169"/>
                        <a14:foregroundMark x1="54200" y1="25473" x2="54200" y2="25473"/>
                        <a14:foregroundMark x1="46751" y1="24776" x2="46751" y2="24776"/>
                        <a14:foregroundMark x1="42948" y1="24776" x2="42948" y2="24776"/>
                        <a14:foregroundMark x1="39144" y1="24776" x2="39144" y2="24776"/>
                        <a14:foregroundMark x1="39144" y1="23781" x2="39144" y2="23781"/>
                        <a14:foregroundMark x1="38669" y1="28159" x2="38669" y2="28159"/>
                        <a14:foregroundMark x1="42314" y1="29154" x2="42314" y2="29154"/>
                        <a14:foregroundMark x1="51030" y1="35224" x2="51030" y2="35224"/>
                        <a14:foregroundMark x1="39620" y1="51443" x2="39620" y2="51443"/>
                        <a14:foregroundMark x1="32647" y1="49751" x2="32647" y2="49751"/>
                        <a14:foregroundMark x1="22979" y1="57214" x2="22979" y2="57214"/>
                        <a14:foregroundMark x1="17116" y1="61194" x2="17116" y2="61194"/>
                        <a14:foregroundMark x1="15531" y1="61891" x2="15531" y2="61891"/>
                        <a14:foregroundMark x1="22504" y1="62587" x2="22504" y2="62587"/>
                        <a14:foregroundMark x1="32647" y1="62587" x2="32647" y2="62587"/>
                        <a14:foregroundMark x1="37084" y1="59900" x2="37084" y2="59900"/>
                        <a14:foregroundMark x1="42948" y1="58209" x2="42948" y2="58209"/>
                        <a14:foregroundMark x1="47227" y1="56816" x2="47227" y2="56816"/>
                        <a14:foregroundMark x1="52615" y1="56816" x2="52615" y2="56816"/>
                        <a14:foregroundMark x1="58479" y1="55821" x2="58479" y2="55821"/>
                        <a14:foregroundMark x1="54675" y1="55522" x2="54675" y2="55522"/>
                        <a14:foregroundMark x1="37084" y1="55124" x2="37084" y2="55124"/>
                        <a14:foregroundMark x1="31696" y1="56219" x2="31696" y2="56219"/>
                        <a14:foregroundMark x1="26307" y1="56816" x2="26307" y2="56816"/>
                        <a14:foregroundMark x1="19334" y1="54527" x2="19334" y2="54527"/>
                        <a14:foregroundMark x1="22504" y1="52438" x2="22504" y2="52438"/>
                        <a14:foregroundMark x1="26783" y1="52438" x2="26783" y2="52438"/>
                        <a14:foregroundMark x1="47702" y1="59204" x2="47702" y2="59204"/>
                        <a14:foregroundMark x1="54675" y1="60199" x2="54675" y2="60199"/>
                        <a14:foregroundMark x1="60063" y1="60896" x2="60063" y2="60896"/>
                        <a14:foregroundMark x1="65452" y1="61194" x2="65452" y2="61194"/>
                        <a14:foregroundMark x1="68146" y1="61592" x2="68146" y2="61592"/>
                        <a14:foregroundMark x1="56894" y1="69652" x2="56894" y2="69652"/>
                        <a14:foregroundMark x1="56418" y1="73731" x2="56418" y2="73731"/>
                        <a14:foregroundMark x1="56418" y1="73731" x2="56418" y2="73731"/>
                        <a14:foregroundMark x1="37559" y1="81791" x2="37559" y2="81791"/>
                        <a14:foregroundMark x1="34390" y1="77413" x2="34390" y2="77413"/>
                        <a14:foregroundMark x1="24723" y1="78109" x2="24723" y2="78109"/>
                        <a14:foregroundMark x1="24089" y1="77114" x2="24089" y2="77114"/>
                        <a14:foregroundMark x1="20285" y1="77114" x2="20285" y2="77114"/>
                        <a14:foregroundMark x1="17591" y1="72040" x2="17591" y2="72040"/>
                        <a14:foregroundMark x1="16640" y1="71045" x2="16640" y2="71045"/>
                        <a14:foregroundMark x1="24723" y1="78806" x2="24723" y2="78806"/>
                        <a14:foregroundMark x1="31062" y1="85871" x2="31062" y2="85871"/>
                        <a14:foregroundMark x1="35341" y1="86567" x2="35341" y2="86567"/>
                        <a14:foregroundMark x1="39144" y1="88259" x2="39144" y2="88259"/>
                        <a14:foregroundMark x1="42314" y1="91940" x2="42314" y2="91940"/>
                        <a14:foregroundMark x1="39144" y1="93930" x2="39144" y2="93930"/>
                        <a14:foregroundMark x1="53724" y1="95025" x2="53724" y2="95025"/>
                        <a14:foregroundMark x1="56894" y1="93333" x2="56894" y2="93333"/>
                        <a14:foregroundMark x1="63391" y1="90249" x2="63391" y2="90249"/>
                        <a14:foregroundMark x1="63391" y1="90249" x2="63391" y2="90249"/>
                        <a14:foregroundMark x1="62758" y1="88557" x2="62758" y2="88557"/>
                        <a14:foregroundMark x1="59113" y1="86169" x2="59113" y2="86169"/>
                        <a14:foregroundMark x1="57369" y1="83483" x2="57369" y2="83483"/>
                        <a14:foregroundMark x1="54200" y1="78806" x2="54200" y2="78806"/>
                        <a14:foregroundMark x1="46117" y1="72338" x2="46117" y2="72338"/>
                        <a14:foregroundMark x1="33756" y1="60199" x2="33756" y2="60199"/>
                        <a14:foregroundMark x1="37559" y1="58209" x2="37559" y2="58209"/>
                        <a14:foregroundMark x1="40729" y1="58507" x2="40729" y2="58507"/>
                        <a14:foregroundMark x1="48811" y1="69652" x2="48811" y2="69652"/>
                        <a14:foregroundMark x1="46751" y1="69652" x2="46751" y2="69652"/>
                        <a14:foregroundMark x1="44057" y1="69652" x2="44057" y2="69652"/>
                        <a14:foregroundMark x1="38669" y1="70647" x2="38669" y2="70647"/>
                        <a14:foregroundMark x1="32647" y1="70348" x2="32647" y2="70348"/>
                      </a14:backgroundRemoval>
                    </a14:imgEffect>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9594"/>
          <a:stretch/>
        </p:blipFill>
        <p:spPr>
          <a:xfrm>
            <a:off x="1453868" y="4581129"/>
            <a:ext cx="897716" cy="1581843"/>
          </a:xfrm>
          <a:prstGeom prst="rect">
            <a:avLst/>
          </a:prstGeom>
        </p:spPr>
      </p:pic>
      <p:pic>
        <p:nvPicPr>
          <p:cNvPr id="26" name="Content Placeholder 3"/>
          <p:cNvPicPr>
            <a:picLocks noChangeAspect="1"/>
          </p:cNvPicPr>
          <p:nvPr/>
        </p:nvPicPr>
        <p:blipFill rotWithShape="1">
          <a:blip r:embed="rId18" cstate="print">
            <a:extLst>
              <a:ext uri="{BEBA8EAE-BF5A-486C-A8C5-ECC9F3942E4B}">
                <a14:imgProps xmlns:a14="http://schemas.microsoft.com/office/drawing/2010/main">
                  <a14:imgLayer r:embed="rId19">
                    <a14:imgEffect>
                      <a14:backgroundRemoval t="9864" b="89796" l="18259" r="61245">
                        <a14:foregroundMark x1="20919" y1="70068" x2="20919" y2="70068"/>
                        <a14:foregroundMark x1="19407" y1="67007" x2="19407" y2="67007"/>
                        <a14:foregroundMark x1="41778" y1="63719" x2="41778" y2="63719"/>
                        <a14:foregroundMark x1="19166" y1="65873" x2="19166" y2="65873"/>
                        <a14:foregroundMark x1="19710" y1="62925" x2="19710" y2="62925"/>
                      </a14:backgroundRemoval>
                    </a14:imgEffect>
                  </a14:imgLayer>
                </a14:imgProps>
              </a:ext>
              <a:ext uri="{28A0092B-C50C-407E-A947-70E740481C1C}">
                <a14:useLocalDpi xmlns:a14="http://schemas.microsoft.com/office/drawing/2010/main" val="0"/>
              </a:ext>
            </a:extLst>
          </a:blip>
          <a:srcRect l="17382" r="38028"/>
          <a:stretch/>
        </p:blipFill>
        <p:spPr>
          <a:xfrm>
            <a:off x="1415481" y="4963730"/>
            <a:ext cx="1185375" cy="1417598"/>
          </a:xfrm>
          <a:prstGeom prst="rect">
            <a:avLst/>
          </a:prstGeom>
        </p:spPr>
      </p:pic>
      <p:pic>
        <p:nvPicPr>
          <p:cNvPr id="27" name="Picture 26"/>
          <p:cNvPicPr>
            <a:picLocks noChangeAspect="1"/>
          </p:cNvPicPr>
          <p:nvPr/>
        </p:nvPicPr>
        <p:blipFill rotWithShape="1">
          <a:blip r:embed="rId20"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28" name="Picture 2"/>
          <p:cNvPicPr>
            <a:picLocks noChangeAspect="1" noChangeArrowheads="1"/>
          </p:cNvPicPr>
          <p:nvPr/>
        </p:nvPicPr>
        <p:blipFill>
          <a:blip r:embed="rId21">
            <a:extLst>
              <a:ext uri="{BEBA8EAE-BF5A-486C-A8C5-ECC9F3942E4B}">
                <a14:imgProps xmlns:a14="http://schemas.microsoft.com/office/drawing/2010/main">
                  <a14:imgLayer r:embed="rId22">
                    <a14:imgEffect>
                      <a14:backgroundRemoval t="4115" b="97531" l="3729" r="76271">
                        <a14:foregroundMark x1="7119" y1="72840" x2="7119" y2="72840"/>
                        <a14:foregroundMark x1="63051" y1="6584" x2="63051" y2="6584"/>
                        <a14:foregroundMark x1="3729" y1="85597" x2="3729" y2="85597"/>
                        <a14:foregroundMark x1="68814" y1="83539" x2="68814" y2="83539"/>
                        <a14:foregroundMark x1="52542" y1="92593" x2="52542" y2="92593"/>
                      </a14:backgroundRemoval>
                    </a14:imgEffect>
                  </a14:imgLayer>
                </a14:imgProps>
              </a:ext>
              <a:ext uri="{28A0092B-C50C-407E-A947-70E740481C1C}">
                <a14:useLocalDpi xmlns:a14="http://schemas.microsoft.com/office/drawing/2010/main" val="0"/>
              </a:ext>
            </a:extLst>
          </a:blip>
          <a:srcRect/>
          <a:stretch>
            <a:fillRect/>
          </a:stretch>
        </p:blipFill>
        <p:spPr bwMode="auto">
          <a:xfrm rot="19923765">
            <a:off x="3991908" y="4353863"/>
            <a:ext cx="1486091" cy="12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 name="Picture 28"/>
          <p:cNvPicPr>
            <a:picLocks noChangeAspect="1"/>
          </p:cNvPicPr>
          <p:nvPr/>
        </p:nvPicPr>
        <p:blipFill>
          <a:blip r:embed="rId23" cstate="print">
            <a:extLst>
              <a:ext uri="{BEBA8EAE-BF5A-486C-A8C5-ECC9F3942E4B}">
                <a14:imgProps xmlns:a14="http://schemas.microsoft.com/office/drawing/2010/main">
                  <a14:imgLayer r:embed="rId24">
                    <a14:imgEffect>
                      <a14:backgroundRemoval t="5430" b="89593" l="2207" r="94541">
                        <a14:foregroundMark x1="2207" y1="7692" x2="2207" y2="7692"/>
                        <a14:foregroundMark x1="6039" y1="5656" x2="6039" y2="5656"/>
                        <a14:foregroundMark x1="11150" y1="12670" x2="11150" y2="12670"/>
                        <a14:foregroundMark x1="91986" y1="44796" x2="91986" y2="44796"/>
                        <a14:foregroundMark x1="94541" y1="54751" x2="94541" y2="54751"/>
                        <a14:foregroundMark x1="55285" y1="84615" x2="55285" y2="84615"/>
                        <a14:backgroundMark x1="63415" y1="15837" x2="63415" y2="15837"/>
                        <a14:backgroundMark x1="41115" y1="12670" x2="41115" y2="12670"/>
                        <a14:backgroundMark x1="9988" y1="2715" x2="9988" y2="2715"/>
                        <a14:backgroundMark x1="24971" y1="39819" x2="24971" y2="39819"/>
                        <a14:backgroundMark x1="87456" y1="64706" x2="87456" y2="64706"/>
                        <a14:backgroundMark x1="86643" y1="70136" x2="86643" y2="70136"/>
                        <a14:backgroundMark x1="84321" y1="83258" x2="84321" y2="83258"/>
                        <a14:backgroundMark x1="84901" y1="81674" x2="84901" y2="81674"/>
                        <a14:backgroundMark x1="66783" y1="92986" x2="66783" y2="92986"/>
                        <a14:backgroundMark x1="70383" y1="92760" x2="70383" y2="92760"/>
                        <a14:backgroundMark x1="27294" y1="67873" x2="27294" y2="67873"/>
                        <a14:backgroundMark x1="38792" y1="63801" x2="38792" y2="63801"/>
                        <a14:backgroundMark x1="37979" y1="63575" x2="37979" y2="63575"/>
                        <a14:backgroundMark x1="40534" y1="64027" x2="40534" y2="64027"/>
                        <a14:backgroundMark x1="6852" y1="2715" x2="6852" y2="2715"/>
                        <a14:backgroundMark x1="71429" y1="39140" x2="71429" y2="39140"/>
                        <a14:backgroundMark x1="88386" y1="61538" x2="88386" y2="61538"/>
                        <a14:backgroundMark x1="12660" y1="14027" x2="12660" y2="14027"/>
                        <a14:backgroundMark x1="13589" y1="14706" x2="13589" y2="14706"/>
                        <a14:backgroundMark x1="14286" y1="14932" x2="14286" y2="14932"/>
                        <a14:backgroundMark x1="68757" y1="92986" x2="68757" y2="92986"/>
                        <a14:backgroundMark x1="71545" y1="93213" x2="71545" y2="93213"/>
                        <a14:backgroundMark x1="81301" y1="85294" x2="81301" y2="85294"/>
                        <a14:backgroundMark x1="51800" y1="16063" x2="51800" y2="16063"/>
                        <a14:backgroundMark x1="23953" y1="64545" x2="23953" y2="64545"/>
                      </a14:backgroundRemoval>
                    </a14:imgEffect>
                  </a14:imgLayer>
                </a14:imgProps>
              </a:ext>
              <a:ext uri="{28A0092B-C50C-407E-A947-70E740481C1C}">
                <a14:useLocalDpi xmlns:a14="http://schemas.microsoft.com/office/drawing/2010/main" val="0"/>
              </a:ext>
            </a:extLst>
          </a:blip>
          <a:stretch>
            <a:fillRect/>
          </a:stretch>
        </p:blipFill>
        <p:spPr>
          <a:xfrm>
            <a:off x="7613340" y="4653136"/>
            <a:ext cx="1939044" cy="994804"/>
          </a:xfrm>
          <a:prstGeom prst="rect">
            <a:avLst/>
          </a:prstGeom>
        </p:spPr>
      </p:pic>
      <p:pic>
        <p:nvPicPr>
          <p:cNvPr id="30" name="Picture 3"/>
          <p:cNvPicPr>
            <a:picLocks noChangeAspect="1" noChangeArrowheads="1"/>
          </p:cNvPicPr>
          <p:nvPr/>
        </p:nvPicPr>
        <p:blipFill>
          <a:blip r:embed="rId25">
            <a:extLst>
              <a:ext uri="{BEBA8EAE-BF5A-486C-A8C5-ECC9F3942E4B}">
                <a14:imgProps xmlns:a14="http://schemas.microsoft.com/office/drawing/2010/main">
                  <a14:imgLayer r:embed="rId26">
                    <a14:imgEffect>
                      <a14:backgroundRemoval t="4762" b="95238" l="5282" r="83803"/>
                    </a14:imgEffect>
                  </a14:imgLayer>
                </a14:imgProps>
              </a:ext>
              <a:ext uri="{28A0092B-C50C-407E-A947-70E740481C1C}">
                <a14:useLocalDpi xmlns:a14="http://schemas.microsoft.com/office/drawing/2010/main" val="0"/>
              </a:ext>
            </a:extLst>
          </a:blip>
          <a:srcRect/>
          <a:stretch>
            <a:fillRect/>
          </a:stretch>
        </p:blipFill>
        <p:spPr bwMode="auto">
          <a:xfrm>
            <a:off x="4799856" y="4149963"/>
            <a:ext cx="1582298" cy="1170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 name="Picture 30"/>
          <p:cNvPicPr>
            <a:picLocks noChangeAspect="1"/>
          </p:cNvPicPr>
          <p:nvPr/>
        </p:nvPicPr>
        <p:blipFill rotWithShape="1">
          <a:blip r:embed="rId27" cstate="print">
            <a:extLst>
              <a:ext uri="{BEBA8EAE-BF5A-486C-A8C5-ECC9F3942E4B}">
                <a14:imgProps xmlns:a14="http://schemas.microsoft.com/office/drawing/2010/main">
                  <a14:imgLayer r:embed="rId28">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32" name="Right Arrow 31"/>
          <p:cNvSpPr/>
          <p:nvPr/>
        </p:nvSpPr>
        <p:spPr>
          <a:xfrm>
            <a:off x="2677789" y="2506748"/>
            <a:ext cx="212206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p:cNvPicPr>
            <a:picLocks noChangeAspect="1"/>
          </p:cNvPicPr>
          <p:nvPr/>
        </p:nvPicPr>
        <p:blipFill rotWithShape="1">
          <a:blip r:embed="rId29" cstate="print">
            <a:extLst>
              <a:ext uri="{BEBA8EAE-BF5A-486C-A8C5-ECC9F3942E4B}">
                <a14:imgProps xmlns:a14="http://schemas.microsoft.com/office/drawing/2010/main">
                  <a14:imgLayer r:embed="rId30">
                    <a14:imgEffect>
                      <a14:backgroundRemoval t="8320" b="89969" l="10000" r="96043">
                        <a14:foregroundMark x1="49893" y1="8398" x2="49893" y2="8398"/>
                        <a14:foregroundMark x1="80481" y1="78927" x2="80481" y2="78927"/>
                        <a14:foregroundMark x1="93743" y1="49689" x2="93743" y2="49689"/>
                        <a14:foregroundMark x1="92834" y1="48367" x2="92834" y2="48367"/>
                        <a14:foregroundMark x1="91711" y1="46345" x2="91711" y2="46345"/>
                        <a14:foregroundMark x1="82299" y1="38258" x2="82299" y2="38258"/>
                        <a14:foregroundMark x1="83690" y1="38958" x2="83690" y2="38958"/>
                        <a14:backgroundMark x1="68717" y1="34914" x2="68717" y2="34914"/>
                      </a14:backgroundRemoval>
                    </a14:imgEffect>
                    <a14:imgEffect>
                      <a14:sharpenSoften amount="50000"/>
                    </a14:imgEffect>
                    <a14:imgEffect>
                      <a14:saturation sat="200000"/>
                    </a14:imgEffect>
                  </a14:imgLayer>
                </a14:imgProps>
              </a:ext>
              <a:ext uri="{28A0092B-C50C-407E-A947-70E740481C1C}">
                <a14:useLocalDpi xmlns:a14="http://schemas.microsoft.com/office/drawing/2010/main" val="0"/>
              </a:ext>
            </a:extLst>
          </a:blip>
          <a:srcRect l="35959" t="3623" r="3282" b="16241"/>
          <a:stretch/>
        </p:blipFill>
        <p:spPr>
          <a:xfrm>
            <a:off x="2136716" y="754072"/>
            <a:ext cx="2303101" cy="2089010"/>
          </a:xfrm>
          <a:prstGeom prst="rect">
            <a:avLst/>
          </a:prstGeom>
        </p:spPr>
      </p:pic>
      <p:pic>
        <p:nvPicPr>
          <p:cNvPr id="34" name="Picture 33"/>
          <p:cNvPicPr>
            <a:picLocks noChangeAspect="1"/>
          </p:cNvPicPr>
          <p:nvPr/>
        </p:nvPicPr>
        <p:blipFill>
          <a:blip r:embed="rId31" cstate="print">
            <a:extLst>
              <a:ext uri="{BEBA8EAE-BF5A-486C-A8C5-ECC9F3942E4B}">
                <a14:imgProps xmlns:a14="http://schemas.microsoft.com/office/drawing/2010/main">
                  <a14:imgLayer r:embed="rId32">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1271464" y="1967528"/>
            <a:ext cx="1662874" cy="1726512"/>
          </a:xfrm>
          <a:prstGeom prst="rect">
            <a:avLst/>
          </a:prstGeom>
        </p:spPr>
      </p:pic>
      <p:pic>
        <p:nvPicPr>
          <p:cNvPr id="35" name="Picture 34"/>
          <p:cNvPicPr>
            <a:picLocks noChangeAspect="1"/>
          </p:cNvPicPr>
          <p:nvPr/>
        </p:nvPicPr>
        <p:blipFill>
          <a:blip r:embed="rId33" cstate="print">
            <a:extLst>
              <a:ext uri="{BEBA8EAE-BF5A-486C-A8C5-ECC9F3942E4B}">
                <a14:imgProps xmlns:a14="http://schemas.microsoft.com/office/drawing/2010/main">
                  <a14:imgLayer r:embed="rId34">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
        <p:nvSpPr>
          <p:cNvPr id="37" name="Content Placeholder 2"/>
          <p:cNvSpPr txBox="1">
            <a:spLocks/>
          </p:cNvSpPr>
          <p:nvPr/>
        </p:nvSpPr>
        <p:spPr>
          <a:xfrm>
            <a:off x="7464152" y="1412777"/>
            <a:ext cx="3240360" cy="706895"/>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algn="r"/>
            <a:r>
              <a:rPr lang="de-DE" sz="1700" b="1" dirty="0">
                <a:solidFill>
                  <a:srgbClr val="FFFF00"/>
                </a:solidFill>
              </a:rPr>
              <a:t>fine del vaso a trottola ?</a:t>
            </a:r>
            <a:br>
              <a:rPr lang="de-DE" sz="1700" b="1" dirty="0">
                <a:solidFill>
                  <a:srgbClr val="FFFF00"/>
                </a:solidFill>
              </a:rPr>
            </a:br>
            <a:r>
              <a:rPr lang="de-DE" sz="1700" b="1" dirty="0">
                <a:solidFill>
                  <a:srgbClr val="FFFF00"/>
                </a:solidFill>
              </a:rPr>
              <a:t>  </a:t>
            </a:r>
            <a:r>
              <a:rPr lang="de-DE" sz="1700" b="1" dirty="0">
                <a:solidFill>
                  <a:srgbClr val="FFFF00"/>
                </a:solidFill>
                <a:sym typeface="Wingdings" pitchFamily="2" charset="2"/>
              </a:rPr>
              <a:t> significativo ?</a:t>
            </a:r>
            <a:endParaRPr lang="de-DE" sz="1700" b="1" dirty="0">
              <a:solidFill>
                <a:srgbClr val="FFFF00"/>
              </a:solidFill>
            </a:endParaRPr>
          </a:p>
          <a:p>
            <a:pPr algn="r"/>
            <a:endParaRPr lang="de-DE" sz="1100" b="1" dirty="0"/>
          </a:p>
        </p:txBody>
      </p:sp>
      <p:sp>
        <p:nvSpPr>
          <p:cNvPr id="38" name="Right Arrow 37"/>
          <p:cNvSpPr/>
          <p:nvPr/>
        </p:nvSpPr>
        <p:spPr>
          <a:xfrm rot="10800000">
            <a:off x="2423593" y="4797862"/>
            <a:ext cx="1845381"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9" name="Picture 38"/>
          <p:cNvPicPr>
            <a:picLocks noChangeAspect="1"/>
          </p:cNvPicPr>
          <p:nvPr/>
        </p:nvPicPr>
        <p:blipFill rotWithShape="1">
          <a:blip r:embed="rId35" cstate="print">
            <a:extLst>
              <a:ext uri="{BEBA8EAE-BF5A-486C-A8C5-ECC9F3942E4B}">
                <a14:imgProps xmlns:a14="http://schemas.microsoft.com/office/drawing/2010/main">
                  <a14:imgLayer r:embed="rId36">
                    <a14:imgEffect>
                      <a14:backgroundRemoval t="12269" b="90252" l="25306" r="92098">
                        <a14:foregroundMark x1="74318" y1="84874" x2="74318" y2="84874"/>
                        <a14:foregroundMark x1="72248" y1="86218" x2="72248" y2="86218"/>
                        <a14:foregroundMark x1="69050" y1="81513" x2="69050" y2="81513"/>
                        <a14:foregroundMark x1="68485" y1="79160" x2="68485" y2="79160"/>
                        <a14:foregroundMark x1="65099" y1="79160" x2="65099" y2="79160"/>
                        <a14:foregroundMark x1="49953" y1="12269" x2="49953" y2="12269"/>
                        <a14:foregroundMark x1="40169" y1="14622" x2="40169" y2="14622"/>
                        <a14:foregroundMark x1="32455" y1="53613" x2="32455" y2="53613"/>
                        <a14:foregroundMark x1="30292" y1="54958" x2="30292" y2="54958"/>
                        <a14:foregroundMark x1="27658" y1="56471" x2="27658" y2="56471"/>
                        <a14:foregroundMark x1="25306" y1="53613" x2="25306" y2="53613"/>
                        <a14:backgroundMark x1="52117" y1="82857" x2="52117" y2="82857"/>
                        <a14:backgroundMark x1="55786" y1="79160" x2="55786" y2="79160"/>
                        <a14:backgroundMark x1="59548" y1="81008" x2="59548" y2="81008"/>
                        <a14:backgroundMark x1="60019" y1="86218" x2="60019" y2="86218"/>
                        <a14:backgroundMark x1="41204" y1="78151" x2="41204" y2="78151"/>
                        <a14:backgroundMark x1="37723" y1="76807" x2="37723" y2="76807"/>
                        <a14:backgroundMark x1="75447" y1="87731" x2="75447" y2="87731"/>
                        <a14:backgroundMark x1="73001" y1="92437" x2="73001" y2="92437"/>
                      </a14:backgroundRemoval>
                    </a14:imgEffect>
                  </a14:imgLayer>
                </a14:imgProps>
              </a:ext>
              <a:ext uri="{28A0092B-C50C-407E-A947-70E740481C1C}">
                <a14:useLocalDpi xmlns:a14="http://schemas.microsoft.com/office/drawing/2010/main" val="0"/>
              </a:ext>
            </a:extLst>
          </a:blip>
          <a:srcRect l="21409" t="6634" r="5748" b="27490"/>
          <a:stretch/>
        </p:blipFill>
        <p:spPr>
          <a:xfrm>
            <a:off x="2201092" y="5661248"/>
            <a:ext cx="2022700" cy="1023892"/>
          </a:xfrm>
          <a:prstGeom prst="rect">
            <a:avLst/>
          </a:prstGeom>
        </p:spPr>
      </p:pic>
    </p:spTree>
    <p:extLst>
      <p:ext uri="{BB962C8B-B14F-4D97-AF65-F5344CB8AC3E}">
        <p14:creationId xmlns:p14="http://schemas.microsoft.com/office/powerpoint/2010/main" val="34877125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10" fill="hold" grpId="0" nodeType="after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randombar(horizontal)">
                                      <p:cBhvr>
                                        <p:cTn id="1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
            <a:ext cx="1043608" cy="6669360"/>
          </a:xfrm>
          <a:prstGeom prst="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a:t>
            </a:r>
            <a:r>
              <a:rPr lang="de-DE" b="1" baseline="30000" dirty="0"/>
              <a:t>o</a:t>
            </a:r>
            <a:r>
              <a:rPr lang="de-DE" b="1" dirty="0"/>
              <a:t> s.</a:t>
            </a:r>
          </a:p>
          <a:p>
            <a:pPr algn="ctr"/>
            <a:endParaRPr lang="de-DE" b="1" dirty="0"/>
          </a:p>
          <a:p>
            <a:pPr algn="ctr"/>
            <a:endParaRPr lang="de-DE" b="1" dirty="0"/>
          </a:p>
          <a:p>
            <a:pPr algn="ctr"/>
            <a:endParaRPr lang="en-GB" sz="2800" b="1" dirty="0"/>
          </a:p>
          <a:p>
            <a:pPr algn="ct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2000" dirty="0"/>
          </a:p>
          <a:p>
            <a:pPr algn="ctr"/>
            <a:endParaRPr lang="de-DE" dirty="0"/>
          </a:p>
          <a:p>
            <a:pPr algn="ctr"/>
            <a:endParaRPr lang="de-DE" dirty="0"/>
          </a:p>
          <a:p>
            <a:pPr algn="ctr"/>
            <a:r>
              <a:rPr lang="de-DE" dirty="0"/>
              <a:t> </a:t>
            </a:r>
            <a:br>
              <a:rPr lang="de-DE" dirty="0"/>
            </a:b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dirty="0"/>
          </a:p>
        </p:txBody>
      </p:sp>
      <p:sp>
        <p:nvSpPr>
          <p:cNvPr id="5" name="Rectangle 4"/>
          <p:cNvSpPr/>
          <p:nvPr/>
        </p:nvSpPr>
        <p:spPr>
          <a:xfrm>
            <a:off x="2567608" y="2"/>
            <a:ext cx="1584176" cy="6669359"/>
          </a:xfrm>
          <a:prstGeom prst="rect">
            <a:avLst/>
          </a:prstGeom>
          <a:solidFill>
            <a:schemeClr val="accent2">
              <a:lumMod val="60000"/>
              <a:lumOff val="40000"/>
              <a:alpha val="2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endParaRPr lang="de-DE" dirty="0"/>
          </a:p>
          <a:p>
            <a:pPr algn="ctr"/>
            <a:endParaRPr lang="de-DE" dirty="0"/>
          </a:p>
          <a:p>
            <a:pPr algn="ctr"/>
            <a:endParaRPr lang="de-DE" dirty="0"/>
          </a:p>
          <a:p>
            <a:pPr algn="ctr"/>
            <a:r>
              <a:rPr lang="de-DE" dirty="0"/>
              <a:t/>
            </a:r>
            <a:br>
              <a:rPr lang="de-DE" dirty="0"/>
            </a:br>
            <a:r>
              <a:rPr lang="de-DE" b="1" dirty="0"/>
              <a:t>222/196–110</a:t>
            </a:r>
          </a:p>
          <a:p>
            <a:pPr algn="ctr"/>
            <a:endParaRPr lang="de-DE" b="1" dirty="0"/>
          </a:p>
          <a:p>
            <a:pPr algn="ctr"/>
            <a:endParaRPr lang="de-DE" b="1" dirty="0"/>
          </a:p>
          <a:p>
            <a:pPr algn="ctr"/>
            <a:endParaRPr lang="de-DE" sz="2800" b="1" dirty="0"/>
          </a:p>
          <a:p>
            <a:pPr algn="ctr"/>
            <a:endParaRPr lang="de-DE" b="1" dirty="0"/>
          </a:p>
          <a:p>
            <a:pPr algn="ctr"/>
            <a:r>
              <a:rPr lang="de-DE" b="1" dirty="0"/>
              <a:t/>
            </a:r>
            <a:br>
              <a:rPr lang="de-DE" b="1" dirty="0"/>
            </a:br>
            <a:endParaRPr lang="de-DE" b="1"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en-GB" dirty="0"/>
          </a:p>
        </p:txBody>
      </p:sp>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Galllica</a:t>
            </a: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sp>
        <p:nvSpPr>
          <p:cNvPr id="8" name="Rectangle 7"/>
          <p:cNvSpPr/>
          <p:nvPr/>
        </p:nvSpPr>
        <p:spPr>
          <a:xfrm>
            <a:off x="7896201" y="2"/>
            <a:ext cx="1512169" cy="6669359"/>
          </a:xfrm>
          <a:prstGeom prst="rect">
            <a:avLst/>
          </a:prstGeom>
          <a:solidFill>
            <a:srgbClr val="09952A">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49 – 30 </a:t>
            </a:r>
            <a:endParaRPr lang="en-GB" b="1" dirty="0"/>
          </a:p>
          <a:p>
            <a:pPr algn="ctr"/>
            <a:r>
              <a:rPr lang="de-DE" sz="1400" i="1" dirty="0"/>
              <a:t>civ. Romana</a:t>
            </a:r>
            <a:r>
              <a:rPr lang="de-DE" sz="1400" dirty="0"/>
              <a:t>;</a:t>
            </a:r>
          </a:p>
          <a:p>
            <a:pPr algn="ctr"/>
            <a:r>
              <a:rPr lang="de-DE" sz="1400" dirty="0"/>
              <a:t>   fine provincia</a:t>
            </a:r>
          </a:p>
          <a:p>
            <a:pPr algn="ctr"/>
            <a:endParaRPr lang="de-DE" sz="1400" dirty="0"/>
          </a:p>
          <a:p>
            <a:pPr algn="ctr"/>
            <a:endParaRPr lang="de-DE" dirty="0"/>
          </a:p>
          <a:p>
            <a:pPr algn="ctr"/>
            <a:endParaRPr lang="de-DE" sz="1400" dirty="0"/>
          </a:p>
          <a:p>
            <a:pPr algn="ctr"/>
            <a:endParaRPr lang="de-DE" sz="1400" dirty="0"/>
          </a:p>
          <a:p>
            <a:pPr algn="ctr"/>
            <a:endParaRPr lang="de-DE" sz="1600" dirty="0"/>
          </a:p>
          <a:p>
            <a:pPr algn="ctr"/>
            <a:endParaRPr lang="de-DE" sz="1600" dirty="0"/>
          </a:p>
          <a:p>
            <a:pPr algn="ctr"/>
            <a:r>
              <a:rPr lang="de-DE" sz="1600" dirty="0"/>
              <a:t/>
            </a:r>
            <a:br>
              <a:rPr lang="de-DE" sz="1600" dirty="0"/>
            </a:br>
            <a:endParaRPr lang="de-DE" sz="2000" dirty="0"/>
          </a:p>
          <a:p>
            <a:pPr algn="ctr"/>
            <a:r>
              <a:rPr lang="de-DE" sz="1400" dirty="0"/>
              <a:t/>
            </a:r>
            <a:br>
              <a:rPr lang="de-DE" sz="1400" dirty="0"/>
            </a:br>
            <a:endParaRPr lang="de-DE" sz="900" dirty="0"/>
          </a:p>
          <a:p>
            <a:pPr algn="ctr"/>
            <a:endParaRPr lang="de-DE" sz="2400"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p:txBody>
      </p:sp>
      <p:sp>
        <p:nvSpPr>
          <p:cNvPr id="9" name="Rectangle 8"/>
          <p:cNvSpPr/>
          <p:nvPr/>
        </p:nvSpPr>
        <p:spPr>
          <a:xfrm>
            <a:off x="9408370" y="2"/>
            <a:ext cx="1259631" cy="6667805"/>
          </a:xfrm>
          <a:prstGeom prst="rect">
            <a:avLst/>
          </a:prstGeom>
          <a:solidFill>
            <a:srgbClr val="00B0F0">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30 </a:t>
            </a:r>
            <a:r>
              <a:rPr lang="de-DE" b="1" dirty="0">
                <a:sym typeface="Wingdings" panose="05000000000000000000" pitchFamily="2" charset="2"/>
              </a:rPr>
              <a:t></a:t>
            </a:r>
            <a:r>
              <a:rPr lang="de-DE" b="1" dirty="0"/>
              <a:t/>
            </a:r>
            <a:br>
              <a:rPr lang="de-DE" b="1" dirty="0"/>
            </a:br>
            <a:r>
              <a:rPr lang="de-DE" sz="1400" spc="-150" dirty="0"/>
              <a:t>Augusto</a:t>
            </a:r>
          </a:p>
          <a:p>
            <a:pPr algn="ctr"/>
            <a:endParaRPr lang="de-DE" sz="1400" spc="-150" dirty="0"/>
          </a:p>
          <a:p>
            <a:pPr algn="ctr"/>
            <a:endParaRPr lang="de-DE" spc="-150" dirty="0"/>
          </a:p>
          <a:p>
            <a:pPr algn="ctr"/>
            <a:endParaRPr lang="de-DE" sz="1400" spc="-150" dirty="0"/>
          </a:p>
          <a:p>
            <a:pPr algn="ctr"/>
            <a:endParaRPr lang="de-DE" sz="1400" spc="-150" dirty="0"/>
          </a:p>
          <a:p>
            <a:pPr algn="ctr"/>
            <a:endParaRPr lang="de-DE" sz="1600" spc="-150" dirty="0"/>
          </a:p>
          <a:p>
            <a:pPr algn="ctr"/>
            <a:endParaRPr lang="de-DE" sz="1600" spc="-150" dirty="0"/>
          </a:p>
          <a:p>
            <a:pPr algn="ctr"/>
            <a:endParaRPr lang="de-DE" sz="1400" dirty="0"/>
          </a:p>
          <a:p>
            <a:pPr algn="ctr"/>
            <a:endParaRPr lang="de-DE" sz="1400" dirty="0"/>
          </a:p>
          <a:p>
            <a:pPr algn="ctr"/>
            <a:endParaRPr lang="de-DE" sz="28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1600" dirty="0"/>
          </a:p>
          <a:p>
            <a:pPr algn="ctr"/>
            <a:endParaRPr lang="de-DE" sz="2400"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12" name="Right Arrow 11"/>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3" cstate="print">
            <a:extLst>
              <a:ext uri="{BEBA8EAE-BF5A-486C-A8C5-ECC9F3942E4B}">
                <a14:imgProps xmlns:a14="http://schemas.microsoft.com/office/drawing/2010/main">
                  <a14:imgLayer r:embed="rId4">
                    <a14:imgEffect>
                      <a14:backgroundRemoval t="9893" b="99011" l="5721" r="92959">
                        <a14:foregroundMark x1="5721" y1="84336" x2="5721" y2="84336"/>
                        <a14:foregroundMark x1="54785" y1="65458" x2="54785" y2="65458"/>
                        <a14:foregroundMark x1="47415" y1="60676" x2="47415" y2="60676"/>
                        <a14:foregroundMark x1="63586" y1="89365" x2="63586" y2="89365"/>
                        <a14:foregroundMark x1="69527" y1="95631" x2="69527" y2="95631"/>
                        <a14:foregroundMark x1="45985" y1="96455" x2="45985" y2="96455"/>
                        <a14:foregroundMark x1="41144" y1="93322" x2="41144" y2="93322"/>
                        <a14:foregroundMark x1="38614" y1="90684" x2="38614" y2="90684"/>
                        <a14:foregroundMark x1="55886" y1="93817" x2="55886" y2="93817"/>
                        <a14:foregroundMark x1="74477" y1="95631" x2="74477" y2="95631"/>
                        <a14:foregroundMark x1="79648" y1="95960" x2="79648" y2="95960"/>
                        <a14:foregroundMark x1="86359" y1="98021" x2="86359" y2="98021"/>
                        <a14:foregroundMark x1="86359" y1="79390" x2="86359" y2="79390"/>
                        <a14:foregroundMark x1="87019" y1="71476" x2="87019" y2="71476"/>
                        <a14:foregroundMark x1="59296" y1="62819" x2="59296" y2="62819"/>
                        <a14:foregroundMark x1="63916" y1="63891" x2="63916" y2="63891"/>
                        <a14:foregroundMark x1="64576" y1="80709" x2="64576" y2="80709"/>
                        <a14:foregroundMark x1="75138" y1="91179" x2="75138" y2="91179"/>
                        <a14:foregroundMark x1="71947" y1="87469" x2="71947" y2="87469"/>
                        <a14:foregroundMark x1="67437" y1="85655" x2="67437" y2="85655"/>
                        <a14:foregroundMark x1="67437" y1="82523" x2="67437" y2="82523"/>
                        <a14:foregroundMark x1="42904" y1="89860" x2="42904" y2="89860"/>
                        <a14:foregroundMark x1="36194" y1="96208" x2="36194" y2="96208"/>
                        <a14:foregroundMark x1="54455" y1="97527" x2="54455" y2="97527"/>
                        <a14:foregroundMark x1="52365" y1="95136" x2="52365" y2="95136"/>
                        <a14:foregroundMark x1="62816" y1="94641" x2="62816" y2="94641"/>
                        <a14:foregroundMark x1="64576" y1="97197" x2="64576" y2="97197"/>
                        <a14:foregroundMark x1="71287" y1="93570" x2="71287" y2="93570"/>
                        <a14:foregroundMark x1="84598" y1="94641" x2="84598" y2="94641"/>
                        <a14:foregroundMark x1="85699" y1="92745" x2="85699" y2="92745"/>
                        <a14:foregroundMark x1="87789" y1="95960" x2="87789" y2="95960"/>
                        <a14:foregroundMark x1="91309" y1="94312" x2="91309" y2="94312"/>
                        <a14:foregroundMark x1="71287" y1="97774" x2="71287" y2="97774"/>
                        <a14:foregroundMark x1="60726" y1="93322" x2="60726" y2="93322"/>
                        <a14:foregroundMark x1="60726" y1="92993" x2="60726" y2="92993"/>
                        <a14:foregroundMark x1="59296" y1="91179" x2="59296" y2="91179"/>
                        <a14:foregroundMark x1="45985" y1="92003" x2="45985" y2="92003"/>
                        <a14:foregroundMark x1="50605" y1="97527" x2="50605" y2="97527"/>
                        <a14:foregroundMark x1="62816" y1="97774" x2="62816" y2="97774"/>
                        <a14:foregroundMark x1="59736" y1="97774" x2="59736" y2="97774"/>
                        <a14:foregroundMark x1="81738" y1="93817" x2="81738" y2="93817"/>
                      </a14:backgroundRemoval>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6672065" y="2204865"/>
            <a:ext cx="2017045" cy="2690477"/>
          </a:xfrm>
          <a:prstGeom prst="rect">
            <a:avLst/>
          </a:prstGeom>
        </p:spPr>
      </p:pic>
      <p:pic>
        <p:nvPicPr>
          <p:cNvPr id="14" name="Picture 13"/>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5" name="Right Arrow 14"/>
          <p:cNvSpPr/>
          <p:nvPr/>
        </p:nvSpPr>
        <p:spPr>
          <a:xfrm>
            <a:off x="3147217" y="1667526"/>
            <a:ext cx="3600400"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7" cstate="print">
            <a:extLst>
              <a:ext uri="{BEBA8EAE-BF5A-486C-A8C5-ECC9F3942E4B}">
                <a14:imgProps xmlns:a14="http://schemas.microsoft.com/office/drawing/2010/main">
                  <a14:imgLayer r:embed="rId8">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17" name="Picture 16"/>
          <p:cNvPicPr>
            <a:picLocks noChangeAspect="1"/>
          </p:cNvPicPr>
          <p:nvPr/>
        </p:nvPicPr>
        <p:blipFill rotWithShape="1">
          <a:blip r:embed="rId9" cstate="print">
            <a:extLst>
              <a:ext uri="{28A0092B-C50C-407E-A947-70E740481C1C}">
                <a14:useLocalDpi xmlns:a14="http://schemas.microsoft.com/office/drawing/2010/main" val="0"/>
              </a:ext>
            </a:extLst>
          </a:blip>
          <a:srcRect t="15133" r="54242" b="41694"/>
          <a:stretch/>
        </p:blipFill>
        <p:spPr>
          <a:xfrm>
            <a:off x="1415480" y="3236682"/>
            <a:ext cx="2380006" cy="1560470"/>
          </a:xfrm>
          <a:prstGeom prst="rect">
            <a:avLst/>
          </a:prstGeom>
        </p:spPr>
      </p:pic>
      <p:pic>
        <p:nvPicPr>
          <p:cNvPr id="18" name="Picture 17"/>
          <p:cNvPicPr>
            <a:picLocks noChangeAspect="1"/>
          </p:cNvPicPr>
          <p:nvPr/>
        </p:nvPicPr>
        <p:blipFill rotWithShape="1">
          <a:blip r:embed="rId10" cstate="print">
            <a:extLst>
              <a:ext uri="{BEBA8EAE-BF5A-486C-A8C5-ECC9F3942E4B}">
                <a14:imgProps xmlns:a14="http://schemas.microsoft.com/office/drawing/2010/main">
                  <a14:imgLayer r:embed="rId11">
                    <a14:imgEffect>
                      <a14:backgroundRemoval t="2333" b="84951" l="19526" r="88488">
                        <a14:foregroundMark x1="76016" y1="6998" x2="76016" y2="6998"/>
                        <a14:foregroundMark x1="74379" y1="5944" x2="74379" y2="5944"/>
                      </a14:backgroundRemoval>
                    </a14:imgEffect>
                    <a14:imgEffect>
                      <a14:brightnessContrast contrast="40000"/>
                    </a14:imgEffect>
                  </a14:imgLayer>
                </a14:imgProps>
              </a:ext>
              <a:ext uri="{28A0092B-C50C-407E-A947-70E740481C1C}">
                <a14:useLocalDpi xmlns:a14="http://schemas.microsoft.com/office/drawing/2010/main" val="0"/>
              </a:ext>
            </a:extLst>
          </a:blip>
          <a:srcRect l="58983" t="9178" r="15400" b="26629"/>
          <a:stretch/>
        </p:blipFill>
        <p:spPr>
          <a:xfrm>
            <a:off x="9408368" y="476672"/>
            <a:ext cx="1259632" cy="2367374"/>
          </a:xfrm>
          <a:prstGeom prst="rect">
            <a:avLst/>
          </a:prstGeom>
        </p:spPr>
      </p:pic>
      <p:pic>
        <p:nvPicPr>
          <p:cNvPr id="19" name="Picture 18"/>
          <p:cNvPicPr>
            <a:picLocks noChangeAspect="1"/>
          </p:cNvPicPr>
          <p:nvPr/>
        </p:nvPicPr>
        <p:blipFill rotWithShape="1">
          <a:blip r:embed="rId12" cstate="print">
            <a:extLst>
              <a:ext uri="{BEBA8EAE-BF5A-486C-A8C5-ECC9F3942E4B}">
                <a14:imgProps xmlns:a14="http://schemas.microsoft.com/office/drawing/2010/main">
                  <a14:imgLayer r:embed="rId13">
                    <a14:imgEffect>
                      <a14:backgroundRemoval t="32322" b="84898" l="61156" r="95845">
                        <a14:foregroundMark x1="70822" y1="34157" x2="70822" y2="34157"/>
                        <a14:foregroundMark x1="71364" y1="32392" x2="71364" y2="32392"/>
                        <a14:foregroundMark x1="71364" y1="34721" x2="71364" y2="34721"/>
                        <a14:foregroundMark x1="66305" y1="35921" x2="66305" y2="35921"/>
                        <a14:foregroundMark x1="66305" y1="41284" x2="66305" y2="41284"/>
                        <a14:foregroundMark x1="81933" y1="79111" x2="81933" y2="79111"/>
                        <a14:foregroundMark x1="82114" y1="79958" x2="82114" y2="79958"/>
                        <a14:foregroundMark x1="85818" y1="80946" x2="85818" y2="80946"/>
                        <a14:foregroundMark x1="85818" y1="80663" x2="85818" y2="80663"/>
                        <a14:foregroundMark x1="66938" y1="45307" x2="66938" y2="45307"/>
                        <a14:foregroundMark x1="67299" y1="37050" x2="67299" y2="37050"/>
                        <a14:foregroundMark x1="67299" y1="34016" x2="67299" y2="34016"/>
                        <a14:foregroundMark x1="65041" y1="34439" x2="65041" y2="34439"/>
                        <a14:foregroundMark x1="90605" y1="75300" x2="90605" y2="75300"/>
                        <a14:foregroundMark x1="92683" y1="76782" x2="92683" y2="76782"/>
                        <a14:foregroundMark x1="92502" y1="80381" x2="92502" y2="80381"/>
                        <a14:foregroundMark x1="89883" y1="83698" x2="89883" y2="83698"/>
                        <a14:foregroundMark x1="86902" y1="84898" x2="86902" y2="84898"/>
                        <a14:foregroundMark x1="87263" y1="82428" x2="87263" y2="82428"/>
                        <a14:foregroundMark x1="88618" y1="77064" x2="88618" y2="77064"/>
                        <a14:foregroundMark x1="66757" y1="64432" x2="66757" y2="64432"/>
                        <a14:foregroundMark x1="61156" y1="49682" x2="61156" y2="49682"/>
                        <a14:foregroundMark x1="67118" y1="46789" x2="67118" y2="46789"/>
                        <a14:foregroundMark x1="67660" y1="44178" x2="67660" y2="44178"/>
                        <a14:foregroundMark x1="66938" y1="42555" x2="66938" y2="42555"/>
                        <a14:foregroundMark x1="63776" y1="37474" x2="63776" y2="37474"/>
                        <a14:backgroundMark x1="75248" y1="69795" x2="75248" y2="69795"/>
                        <a14:backgroundMark x1="78591" y1="71136" x2="78591" y2="71136"/>
                        <a14:backgroundMark x1="73351" y1="69513" x2="73351" y2="69513"/>
                        <a14:backgroundMark x1="73984" y1="71136" x2="73984" y2="71136"/>
                        <a14:backgroundMark x1="76874" y1="70854" x2="76874" y2="70854"/>
                        <a14:backgroundMark x1="80036" y1="70995" x2="80036" y2="70995"/>
                        <a14:backgroundMark x1="80397" y1="70078" x2="80397" y2="70078"/>
                        <a14:backgroundMark x1="72267" y1="68807" x2="72267" y2="68807"/>
                      </a14:backgroundRemoval>
                    </a14:imgEffect>
                  </a14:imgLayer>
                </a14:imgProps>
              </a:ext>
              <a:ext uri="{28A0092B-C50C-407E-A947-70E740481C1C}">
                <a14:useLocalDpi xmlns:a14="http://schemas.microsoft.com/office/drawing/2010/main" val="0"/>
              </a:ext>
            </a:extLst>
          </a:blip>
          <a:srcRect l="58546" t="30348" r="3227" b="14933"/>
          <a:stretch/>
        </p:blipFill>
        <p:spPr>
          <a:xfrm>
            <a:off x="9336360" y="2508818"/>
            <a:ext cx="1406068" cy="2576367"/>
          </a:xfrm>
          <a:prstGeom prst="rect">
            <a:avLst/>
          </a:prstGeom>
        </p:spPr>
      </p:pic>
      <p:pic>
        <p:nvPicPr>
          <p:cNvPr id="20" name="Picture 19"/>
          <p:cNvPicPr>
            <a:picLocks noChangeAspect="1"/>
          </p:cNvPicPr>
          <p:nvPr/>
        </p:nvPicPr>
        <p:blipFill rotWithShape="1">
          <a:blip r:embed="rId14" cstate="print">
            <a:extLst>
              <a:ext uri="{BEBA8EAE-BF5A-486C-A8C5-ECC9F3942E4B}">
                <a14:imgProps xmlns:a14="http://schemas.microsoft.com/office/drawing/2010/main">
                  <a14:imgLayer r:embed="rId15">
                    <a14:imgEffect>
                      <a14:backgroundRemoval t="5000" b="45000" l="12406" r="38338">
                        <a14:backgroundMark x1="15797" y1="19643" x2="15797" y2="19643"/>
                        <a14:backgroundMark x1="20733" y1="24188" x2="20733" y2="24188"/>
                        <a14:backgroundMark x1="17348" y1="23377" x2="17348" y2="23377"/>
                        <a14:backgroundMark x1="17913" y1="22727" x2="17913" y2="22727"/>
                        <a14:backgroundMark x1="15938" y1="26786" x2="15938" y2="26786"/>
                        <a14:backgroundMark x1="23272" y1="11039" x2="23272" y2="11039"/>
                      </a14:backgroundRemoval>
                    </a14:imgEffect>
                  </a14:imgLayer>
                </a14:imgProps>
              </a:ext>
              <a:ext uri="{28A0092B-C50C-407E-A947-70E740481C1C}">
                <a14:useLocalDpi xmlns:a14="http://schemas.microsoft.com/office/drawing/2010/main" val="0"/>
              </a:ext>
            </a:extLst>
          </a:blip>
          <a:srcRect l="9164" r="58420" b="50000"/>
          <a:stretch/>
        </p:blipFill>
        <p:spPr>
          <a:xfrm>
            <a:off x="7826360" y="1857610"/>
            <a:ext cx="2086065" cy="2795526"/>
          </a:xfrm>
          <a:prstGeom prst="rect">
            <a:avLst/>
          </a:prstGeom>
        </p:spPr>
      </p:pic>
      <p:sp>
        <p:nvSpPr>
          <p:cNvPr id="22" name="Right Arrow 21"/>
          <p:cNvSpPr/>
          <p:nvPr/>
        </p:nvSpPr>
        <p:spPr>
          <a:xfrm>
            <a:off x="1487489" y="934870"/>
            <a:ext cx="3074715"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Content Placeholder 4"/>
          <p:cNvPicPr>
            <a:picLocks noChangeAspect="1"/>
          </p:cNvPicPr>
          <p:nvPr/>
        </p:nvPicPr>
        <p:blipFill rotWithShape="1">
          <a:blip r:embed="rId16" cstate="print">
            <a:extLst>
              <a:ext uri="{BEBA8EAE-BF5A-486C-A8C5-ECC9F3942E4B}">
                <a14:imgProps xmlns:a14="http://schemas.microsoft.com/office/drawing/2010/main">
                  <a14:imgLayer r:embed="rId17">
                    <a14:imgEffect>
                      <a14:backgroundRemoval t="5128" b="48889" l="15513" r="68462">
                        <a14:backgroundMark x1="19359" y1="18803" x2="19359" y2="18803"/>
                        <a14:backgroundMark x1="16154" y1="22564" x2="16154" y2="22564"/>
                      </a14:backgroundRemoval>
                    </a14:imgEffect>
                  </a14:imgLayer>
                </a14:imgProps>
              </a:ext>
              <a:ext uri="{28A0092B-C50C-407E-A947-70E740481C1C}">
                <a14:useLocalDpi xmlns:a14="http://schemas.microsoft.com/office/drawing/2010/main" val="0"/>
              </a:ext>
            </a:extLst>
          </a:blip>
          <a:srcRect l="11856" r="27716" b="45622"/>
          <a:stretch/>
        </p:blipFill>
        <p:spPr>
          <a:xfrm>
            <a:off x="5819456" y="4077073"/>
            <a:ext cx="2292769" cy="1547421"/>
          </a:xfrm>
          <a:prstGeom prst="rect">
            <a:avLst/>
          </a:prstGeom>
        </p:spPr>
      </p:pic>
      <p:pic>
        <p:nvPicPr>
          <p:cNvPr id="24" name="Content Placeholder 4"/>
          <p:cNvPicPr>
            <a:picLocks noChangeAspect="1"/>
          </p:cNvPicPr>
          <p:nvPr/>
        </p:nvPicPr>
        <p:blipFill rotWithShape="1">
          <a:blip r:embed="rId18" cstate="print">
            <a:extLst>
              <a:ext uri="{BEBA8EAE-BF5A-486C-A8C5-ECC9F3942E4B}">
                <a14:imgProps xmlns:a14="http://schemas.microsoft.com/office/drawing/2010/main">
                  <a14:imgLayer r:embed="rId19">
                    <a14:imgEffect>
                      <a14:backgroundRemoval t="54929" b="86907" l="15688" r="85497"/>
                    </a14:imgEffect>
                  </a14:imgLayer>
                </a14:imgProps>
              </a:ext>
              <a:ext uri="{28A0092B-C50C-407E-A947-70E740481C1C}">
                <a14:useLocalDpi xmlns:a14="http://schemas.microsoft.com/office/drawing/2010/main" val="0"/>
              </a:ext>
            </a:extLst>
          </a:blip>
          <a:srcRect l="11972" t="53605" r="6330" b="9385"/>
          <a:stretch/>
        </p:blipFill>
        <p:spPr>
          <a:xfrm>
            <a:off x="6384032" y="5299994"/>
            <a:ext cx="2122960" cy="721295"/>
          </a:xfrm>
          <a:prstGeom prst="rect">
            <a:avLst/>
          </a:prstGeom>
        </p:spPr>
      </p:pic>
      <p:sp>
        <p:nvSpPr>
          <p:cNvPr id="25" name="Right Arrow 24"/>
          <p:cNvSpPr/>
          <p:nvPr/>
        </p:nvSpPr>
        <p:spPr>
          <a:xfrm>
            <a:off x="3520546" y="3645024"/>
            <a:ext cx="392496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ight Arrow 25"/>
          <p:cNvSpPr/>
          <p:nvPr/>
        </p:nvSpPr>
        <p:spPr>
          <a:xfrm>
            <a:off x="1487488" y="5829987"/>
            <a:ext cx="9180512"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Picture 26"/>
          <p:cNvPicPr>
            <a:picLocks noChangeAspect="1"/>
          </p:cNvPicPr>
          <p:nvPr/>
        </p:nvPicPr>
        <p:blipFill rotWithShape="1">
          <a:blip r:embed="rId20" cstate="print">
            <a:duotone>
              <a:schemeClr val="bg2">
                <a:shade val="45000"/>
                <a:satMod val="135000"/>
              </a:schemeClr>
              <a:prstClr val="white"/>
            </a:duotone>
            <a:extLst>
              <a:ext uri="{BEBA8EAE-BF5A-486C-A8C5-ECC9F3942E4B}">
                <a14:imgProps xmlns:a14="http://schemas.microsoft.com/office/drawing/2010/main">
                  <a14:imgLayer r:embed="rId21">
                    <a14:imgEffect>
                      <a14:backgroundRemoval t="1493" b="98706" l="9826" r="96197">
                        <a14:foregroundMark x1="40254" y1="3582" x2="40254" y2="3582"/>
                        <a14:foregroundMark x1="38669" y1="9652" x2="38669" y2="9652"/>
                        <a14:foregroundMark x1="44057" y1="31841" x2="44057" y2="31841"/>
                        <a14:foregroundMark x1="45642" y1="45373" x2="45642" y2="45373"/>
                        <a14:foregroundMark x1="46117" y1="71045" x2="46117" y2="71045"/>
                        <a14:foregroundMark x1="41838" y1="79104" x2="41838" y2="79104"/>
                        <a14:foregroundMark x1="58003" y1="95622" x2="58003" y2="95622"/>
                        <a14:foregroundMark x1="56894" y1="87562" x2="56894" y2="87562"/>
                        <a14:foregroundMark x1="62282" y1="78109" x2="62282" y2="78109"/>
                        <a14:foregroundMark x1="71949" y1="71343" x2="71949" y2="71343"/>
                        <a14:foregroundMark x1="24089" y1="69353" x2="24089" y2="69353"/>
                        <a14:foregroundMark x1="20285" y1="74030" x2="20285" y2="74030"/>
                        <a14:foregroundMark x1="29002" y1="83184" x2="29002" y2="83184"/>
                        <a14:foregroundMark x1="31696" y1="92239" x2="31696" y2="92239"/>
                        <a14:foregroundMark x1="19334" y1="64577" x2="19334" y2="64577"/>
                        <a14:foregroundMark x1="26783" y1="59900" x2="26783" y2="59900"/>
                        <a14:foregroundMark x1="31062" y1="56816" x2="31062" y2="56816"/>
                        <a14:foregroundMark x1="55784" y1="58507" x2="55784" y2="58507"/>
                        <a14:foregroundMark x1="52615" y1="55821" x2="52615" y2="55821"/>
                        <a14:foregroundMark x1="71949" y1="54527" x2="71949" y2="54527"/>
                        <a14:foregroundMark x1="72425" y1="51443" x2="72425" y2="51443"/>
                        <a14:foregroundMark x1="63867" y1="40299" x2="63867" y2="40299"/>
                        <a14:foregroundMark x1="54675" y1="28557" x2="54675" y2="28557"/>
                        <a14:foregroundMark x1="56418" y1="21791" x2="56418" y2="21791"/>
                        <a14:foregroundMark x1="60063" y1="20100" x2="60063" y2="20100"/>
                        <a14:foregroundMark x1="72425" y1="19104" x2="72425" y2="19104"/>
                        <a14:foregroundMark x1="78447" y1="17413" x2="78447" y2="17413"/>
                        <a14:foregroundMark x1="96197" y1="23483" x2="96197" y2="23483"/>
                        <a14:foregroundMark x1="91284" y1="39005" x2="91284" y2="39005"/>
                        <a14:foregroundMark x1="84786" y1="46368" x2="84786" y2="46368"/>
                        <a14:foregroundMark x1="73534" y1="49453" x2="73534" y2="49453"/>
                        <a14:foregroundMark x1="39144" y1="38607" x2="39144" y2="38607"/>
                        <a14:foregroundMark x1="29952" y1="35622" x2="29952" y2="35622"/>
                        <a14:foregroundMark x1="34390" y1="29851" x2="34390" y2="29851"/>
                        <a14:foregroundMark x1="33281" y1="25473" x2="33281" y2="25473"/>
                        <a14:foregroundMark x1="32171" y1="21393" x2="32171" y2="21393"/>
                        <a14:foregroundMark x1="31062" y1="15323" x2="31062" y2="15323"/>
                        <a14:foregroundMark x1="33281" y1="9652" x2="33281" y2="9652"/>
                        <a14:foregroundMark x1="32647" y1="5871" x2="32647" y2="5871"/>
                        <a14:foregroundMark x1="34390" y1="1493" x2="34390" y2="1493"/>
                        <a14:foregroundMark x1="41363" y1="9950" x2="41363" y2="9950"/>
                        <a14:foregroundMark x1="47227" y1="14726" x2="47227" y2="14726"/>
                        <a14:foregroundMark x1="50396" y1="18010" x2="50396" y2="18010"/>
                        <a14:foregroundMark x1="50396" y1="35224" x2="50396" y2="35224"/>
                        <a14:foregroundMark x1="55784" y1="37910" x2="55784" y2="37910"/>
                        <a14:foregroundMark x1="59113" y1="35920" x2="59113" y2="35920"/>
                        <a14:foregroundMark x1="89223" y1="19104" x2="89223" y2="19104"/>
                        <a14:foregroundMark x1="85895" y1="16318" x2="85895" y2="16318"/>
                        <a14:foregroundMark x1="59113" y1="66965" x2="59113" y2="66965"/>
                        <a14:foregroundMark x1="59113" y1="65274" x2="59113" y2="65274"/>
                        <a14:foregroundMark x1="66086" y1="64577" x2="66086" y2="64577"/>
                        <a14:foregroundMark x1="71949" y1="66269" x2="71949" y2="66269"/>
                        <a14:foregroundMark x1="76862" y1="66965" x2="76862" y2="66965"/>
                        <a14:foregroundMark x1="75753" y1="69353" x2="75753" y2="69353"/>
                        <a14:foregroundMark x1="64501" y1="76716" x2="64501" y2="76716"/>
                        <a14:foregroundMark x1="68780" y1="80100" x2="68780" y2="80100"/>
                        <a14:foregroundMark x1="73059" y1="77114" x2="73059" y2="77114"/>
                        <a14:foregroundMark x1="25198" y1="79801" x2="25198" y2="79801"/>
                        <a14:foregroundMark x1="47702" y1="88259" x2="47702" y2="88259"/>
                        <a14:foregroundMark x1="46117" y1="98706" x2="46117" y2="98706"/>
                        <a14:foregroundMark x1="58003" y1="97313" x2="58003" y2="97313"/>
                        <a14:foregroundMark x1="33756" y1="96318" x2="33756" y2="96318"/>
                        <a14:foregroundMark x1="32647" y1="89950" x2="32647" y2="89950"/>
                        <a14:foregroundMark x1="32171" y1="87264" x2="32171" y2="87264"/>
                        <a14:foregroundMark x1="28368" y1="84179" x2="28368" y2="84179"/>
                        <a14:foregroundMark x1="25674" y1="80796" x2="25674" y2="80796"/>
                        <a14:foregroundMark x1="20919" y1="75721" x2="20919" y2="75721"/>
                        <a14:foregroundMark x1="17591" y1="71045" x2="17591" y2="71045"/>
                        <a14:foregroundMark x1="16006" y1="67960" x2="16006" y2="67960"/>
                        <a14:foregroundMark x1="14422" y1="64577" x2="14422" y2="64577"/>
                        <a14:foregroundMark x1="16006" y1="58507" x2="16006" y2="58507"/>
                        <a14:foregroundMark x1="19334" y1="50746" x2="19334" y2="50746"/>
                        <a14:foregroundMark x1="32171" y1="56517" x2="32171" y2="56517"/>
                        <a14:foregroundMark x1="32171" y1="53134" x2="32171" y2="53134"/>
                        <a14:foregroundMark x1="47702" y1="52438" x2="47702" y2="52438"/>
                        <a14:foregroundMark x1="48336" y1="50149" x2="48336" y2="50149"/>
                        <a14:foregroundMark x1="54200" y1="49055" x2="54200" y2="49055"/>
                        <a14:foregroundMark x1="54200" y1="47761" x2="54200" y2="47761"/>
                        <a14:foregroundMark x1="54200" y1="45672" x2="54200" y2="45672"/>
                        <a14:foregroundMark x1="47227" y1="42388" x2="47227" y2="42388"/>
                        <a14:foregroundMark x1="40254" y1="43383" x2="40254" y2="43383"/>
                        <a14:foregroundMark x1="65452" y1="31841" x2="65452" y2="31841"/>
                        <a14:foregroundMark x1="63867" y1="23483" x2="63867" y2="23483"/>
                        <a14:foregroundMark x1="68146" y1="44080" x2="68146" y2="44080"/>
                        <a14:foregroundMark x1="74643" y1="49055" x2="74643" y2="49055"/>
                        <a14:foregroundMark x1="67670" y1="48756" x2="67670" y2="48756"/>
                        <a14:foregroundMark x1="64501" y1="47761" x2="64501" y2="47761"/>
                        <a14:foregroundMark x1="60063" y1="52139" x2="60063" y2="52139"/>
                        <a14:foregroundMark x1="58479" y1="57910" x2="58479" y2="57910"/>
                        <a14:foregroundMark x1="58003" y1="56517" x2="58003" y2="56517"/>
                        <a14:foregroundMark x1="69255" y1="58507" x2="69255" y2="58507"/>
                        <a14:foregroundMark x1="75753" y1="59900" x2="75753" y2="59900"/>
                        <a14:foregroundMark x1="76862" y1="64279" x2="76862" y2="64279"/>
                        <a14:foregroundMark x1="31062" y1="73433" x2="31062" y2="73433"/>
                        <a14:foregroundMark x1="38669" y1="72338" x2="38669" y2="72338"/>
                        <a14:foregroundMark x1="38669" y1="66269" x2="38669" y2="66269"/>
                        <a14:foregroundMark x1="30586" y1="65970" x2="30586" y2="65970"/>
                        <a14:foregroundMark x1="31062" y1="64577" x2="31062" y2="64577"/>
                        <a14:foregroundMark x1="49445" y1="65274" x2="49445" y2="65274"/>
                        <a14:foregroundMark x1="63867" y1="67363" x2="63867" y2="67363"/>
                        <a14:foregroundMark x1="75753" y1="65672" x2="75753" y2="65672"/>
                        <a14:foregroundMark x1="72425" y1="64279" x2="72425" y2="64279"/>
                        <a14:foregroundMark x1="69255" y1="63980" x2="69255" y2="63980"/>
                        <a14:foregroundMark x1="61807" y1="63582" x2="61807" y2="63582"/>
                        <a14:foregroundMark x1="48336" y1="59602" x2="48336" y2="59602"/>
                        <a14:foregroundMark x1="45642" y1="21791" x2="45642" y2="21791"/>
                        <a14:foregroundMark x1="40729" y1="20100" x2="40729" y2="20100"/>
                        <a14:foregroundMark x1="33756" y1="20100" x2="33756" y2="20100"/>
                        <a14:foregroundMark x1="32171" y1="18706" x2="32171" y2="18706"/>
                        <a14:foregroundMark x1="40254" y1="17015" x2="40254" y2="17015"/>
                        <a14:foregroundMark x1="46117" y1="16318" x2="46117" y2="16318"/>
                        <a14:foregroundMark x1="50396" y1="19701" x2="50396" y2="19701"/>
                        <a14:foregroundMark x1="46751" y1="9950" x2="46751" y2="9950"/>
                        <a14:foregroundMark x1="48336" y1="6567" x2="48336" y2="6567"/>
                        <a14:foregroundMark x1="47227" y1="4179" x2="47227" y2="4179"/>
                        <a14:foregroundMark x1="61173" y1="18408" x2="61173" y2="18408"/>
                        <a14:foregroundMark x1="58479" y1="17711" x2="58479" y2="17711"/>
                        <a14:foregroundMark x1="67670" y1="18706" x2="67670" y2="18706"/>
                        <a14:foregroundMark x1="72425" y1="15721" x2="72425" y2="15721"/>
                        <a14:foregroundMark x1="76228" y1="16716" x2="76228" y2="16716"/>
                        <a14:foregroundMark x1="91284" y1="23781" x2="91284" y2="23781"/>
                        <a14:foregroundMark x1="91284" y1="25473" x2="91284" y2="25473"/>
                        <a14:foregroundMark x1="91284" y1="31244" x2="91284" y2="31244"/>
                        <a14:foregroundMark x1="92868" y1="29552" x2="92868" y2="29552"/>
                        <a14:foregroundMark x1="92393" y1="37313" x2="92393" y2="37313"/>
                        <a14:foregroundMark x1="86529" y1="45075" x2="86529" y2="45075"/>
                        <a14:foregroundMark x1="81141" y1="49055" x2="81141" y2="49055"/>
                        <a14:foregroundMark x1="58003" y1="45075" x2="58003" y2="45075"/>
                        <a14:foregroundMark x1="38035" y1="51841" x2="38035" y2="51841"/>
                        <a14:foregroundMark x1="35341" y1="44080" x2="35341" y2="44080"/>
                        <a14:foregroundMark x1="33281" y1="40995" x2="33281" y2="40995"/>
                        <a14:foregroundMark x1="38669" y1="34229" x2="38669" y2="34229"/>
                        <a14:foregroundMark x1="64976" y1="28856" x2="64976" y2="28856"/>
                        <a14:foregroundMark x1="64976" y1="28856" x2="64976" y2="28856"/>
                        <a14:foregroundMark x1="53724" y1="81791" x2="53724" y2="81791"/>
                        <a14:foregroundMark x1="46751" y1="81791" x2="46751" y2="81791"/>
                        <a14:foregroundMark x1="46751" y1="95025" x2="46751" y2="95025"/>
                        <a14:foregroundMark x1="64501" y1="92935" x2="64501" y2="92935"/>
                        <a14:foregroundMark x1="63867" y1="86567" x2="63867" y2="86567"/>
                        <a14:foregroundMark x1="64976" y1="84179" x2="64976" y2="84179"/>
                        <a14:foregroundMark x1="64501" y1="97313" x2="64501" y2="97313"/>
                        <a14:foregroundMark x1="75753" y1="74030" x2="75753" y2="74030"/>
                        <a14:foregroundMark x1="81141" y1="65970" x2="81141" y2="65970"/>
                        <a14:foregroundMark x1="80032" y1="59900" x2="80032" y2="59900"/>
                        <a14:foregroundMark x1="78922" y1="56219" x2="78922" y2="56219"/>
                        <a14:foregroundMark x1="78447" y1="51144" x2="78447" y2="51144"/>
                        <a14:foregroundMark x1="61807" y1="41990" x2="61807" y2="41990"/>
                        <a14:foregroundMark x1="65452" y1="37910" x2="65452" y2="37910"/>
                        <a14:foregroundMark x1="61807" y1="35224" x2="61807" y2="35224"/>
                        <a14:foregroundMark x1="58479" y1="26468" x2="58479" y2="26468"/>
                        <a14:foregroundMark x1="57369" y1="26468" x2="57369" y2="26468"/>
                        <a14:foregroundMark x1="55784" y1="26169" x2="55784" y2="26169"/>
                        <a14:foregroundMark x1="54200" y1="25473" x2="54200" y2="25473"/>
                        <a14:foregroundMark x1="46751" y1="24776" x2="46751" y2="24776"/>
                        <a14:foregroundMark x1="42948" y1="24776" x2="42948" y2="24776"/>
                        <a14:foregroundMark x1="39144" y1="24776" x2="39144" y2="24776"/>
                        <a14:foregroundMark x1="39144" y1="23781" x2="39144" y2="23781"/>
                        <a14:foregroundMark x1="38669" y1="28159" x2="38669" y2="28159"/>
                        <a14:foregroundMark x1="42314" y1="29154" x2="42314" y2="29154"/>
                        <a14:foregroundMark x1="51030" y1="35224" x2="51030" y2="35224"/>
                        <a14:foregroundMark x1="39620" y1="51443" x2="39620" y2="51443"/>
                        <a14:foregroundMark x1="32647" y1="49751" x2="32647" y2="49751"/>
                        <a14:foregroundMark x1="22979" y1="57214" x2="22979" y2="57214"/>
                        <a14:foregroundMark x1="17116" y1="61194" x2="17116" y2="61194"/>
                        <a14:foregroundMark x1="15531" y1="61891" x2="15531" y2="61891"/>
                        <a14:foregroundMark x1="22504" y1="62587" x2="22504" y2="62587"/>
                        <a14:foregroundMark x1="32647" y1="62587" x2="32647" y2="62587"/>
                        <a14:foregroundMark x1="37084" y1="59900" x2="37084" y2="59900"/>
                        <a14:foregroundMark x1="42948" y1="58209" x2="42948" y2="58209"/>
                        <a14:foregroundMark x1="47227" y1="56816" x2="47227" y2="56816"/>
                        <a14:foregroundMark x1="52615" y1="56816" x2="52615" y2="56816"/>
                        <a14:foregroundMark x1="58479" y1="55821" x2="58479" y2="55821"/>
                        <a14:foregroundMark x1="54675" y1="55522" x2="54675" y2="55522"/>
                        <a14:foregroundMark x1="37084" y1="55124" x2="37084" y2="55124"/>
                        <a14:foregroundMark x1="31696" y1="56219" x2="31696" y2="56219"/>
                        <a14:foregroundMark x1="26307" y1="56816" x2="26307" y2="56816"/>
                        <a14:foregroundMark x1="19334" y1="54527" x2="19334" y2="54527"/>
                        <a14:foregroundMark x1="22504" y1="52438" x2="22504" y2="52438"/>
                        <a14:foregroundMark x1="26783" y1="52438" x2="26783" y2="52438"/>
                        <a14:foregroundMark x1="47702" y1="59204" x2="47702" y2="59204"/>
                        <a14:foregroundMark x1="54675" y1="60199" x2="54675" y2="60199"/>
                        <a14:foregroundMark x1="60063" y1="60896" x2="60063" y2="60896"/>
                        <a14:foregroundMark x1="65452" y1="61194" x2="65452" y2="61194"/>
                        <a14:foregroundMark x1="68146" y1="61592" x2="68146" y2="61592"/>
                        <a14:foregroundMark x1="56894" y1="69652" x2="56894" y2="69652"/>
                        <a14:foregroundMark x1="56418" y1="73731" x2="56418" y2="73731"/>
                        <a14:foregroundMark x1="56418" y1="73731" x2="56418" y2="73731"/>
                        <a14:foregroundMark x1="37559" y1="81791" x2="37559" y2="81791"/>
                        <a14:foregroundMark x1="34390" y1="77413" x2="34390" y2="77413"/>
                        <a14:foregroundMark x1="24723" y1="78109" x2="24723" y2="78109"/>
                        <a14:foregroundMark x1="24089" y1="77114" x2="24089" y2="77114"/>
                        <a14:foregroundMark x1="20285" y1="77114" x2="20285" y2="77114"/>
                        <a14:foregroundMark x1="17591" y1="72040" x2="17591" y2="72040"/>
                        <a14:foregroundMark x1="16640" y1="71045" x2="16640" y2="71045"/>
                        <a14:foregroundMark x1="24723" y1="78806" x2="24723" y2="78806"/>
                        <a14:foregroundMark x1="31062" y1="85871" x2="31062" y2="85871"/>
                        <a14:foregroundMark x1="35341" y1="86567" x2="35341" y2="86567"/>
                        <a14:foregroundMark x1="39144" y1="88259" x2="39144" y2="88259"/>
                        <a14:foregroundMark x1="42314" y1="91940" x2="42314" y2="91940"/>
                        <a14:foregroundMark x1="39144" y1="93930" x2="39144" y2="93930"/>
                        <a14:foregroundMark x1="53724" y1="95025" x2="53724" y2="95025"/>
                        <a14:foregroundMark x1="56894" y1="93333" x2="56894" y2="93333"/>
                        <a14:foregroundMark x1="63391" y1="90249" x2="63391" y2="90249"/>
                        <a14:foregroundMark x1="63391" y1="90249" x2="63391" y2="90249"/>
                        <a14:foregroundMark x1="62758" y1="88557" x2="62758" y2="88557"/>
                        <a14:foregroundMark x1="59113" y1="86169" x2="59113" y2="86169"/>
                        <a14:foregroundMark x1="57369" y1="83483" x2="57369" y2="83483"/>
                        <a14:foregroundMark x1="54200" y1="78806" x2="54200" y2="78806"/>
                        <a14:foregroundMark x1="46117" y1="72338" x2="46117" y2="72338"/>
                        <a14:foregroundMark x1="33756" y1="60199" x2="33756" y2="60199"/>
                        <a14:foregroundMark x1="37559" y1="58209" x2="37559" y2="58209"/>
                        <a14:foregroundMark x1="40729" y1="58507" x2="40729" y2="58507"/>
                        <a14:foregroundMark x1="48811" y1="69652" x2="48811" y2="69652"/>
                        <a14:foregroundMark x1="46751" y1="69652" x2="46751" y2="69652"/>
                        <a14:foregroundMark x1="44057" y1="69652" x2="44057" y2="69652"/>
                        <a14:foregroundMark x1="38669" y1="70647" x2="38669" y2="70647"/>
                        <a14:foregroundMark x1="32647" y1="70348" x2="32647" y2="70348"/>
                      </a14:backgroundRemoval>
                    </a14:imgEffect>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9594"/>
          <a:stretch/>
        </p:blipFill>
        <p:spPr>
          <a:xfrm>
            <a:off x="1453868" y="4581129"/>
            <a:ext cx="897716" cy="1581843"/>
          </a:xfrm>
          <a:prstGeom prst="rect">
            <a:avLst/>
          </a:prstGeom>
        </p:spPr>
      </p:pic>
      <p:pic>
        <p:nvPicPr>
          <p:cNvPr id="28" name="Content Placeholder 3"/>
          <p:cNvPicPr>
            <a:picLocks noChangeAspect="1"/>
          </p:cNvPicPr>
          <p:nvPr/>
        </p:nvPicPr>
        <p:blipFill rotWithShape="1">
          <a:blip r:embed="rId22" cstate="print">
            <a:extLst>
              <a:ext uri="{BEBA8EAE-BF5A-486C-A8C5-ECC9F3942E4B}">
                <a14:imgProps xmlns:a14="http://schemas.microsoft.com/office/drawing/2010/main">
                  <a14:imgLayer r:embed="rId23">
                    <a14:imgEffect>
                      <a14:backgroundRemoval t="9864" b="89796" l="18259" r="61245">
                        <a14:foregroundMark x1="20919" y1="70068" x2="20919" y2="70068"/>
                        <a14:foregroundMark x1="19407" y1="67007" x2="19407" y2="67007"/>
                        <a14:foregroundMark x1="41778" y1="63719" x2="41778" y2="63719"/>
                        <a14:foregroundMark x1="19166" y1="65873" x2="19166" y2="65873"/>
                        <a14:foregroundMark x1="19710" y1="62925" x2="19710" y2="62925"/>
                      </a14:backgroundRemoval>
                    </a14:imgEffect>
                  </a14:imgLayer>
                </a14:imgProps>
              </a:ext>
              <a:ext uri="{28A0092B-C50C-407E-A947-70E740481C1C}">
                <a14:useLocalDpi xmlns:a14="http://schemas.microsoft.com/office/drawing/2010/main" val="0"/>
              </a:ext>
            </a:extLst>
          </a:blip>
          <a:srcRect l="17382" r="38028"/>
          <a:stretch/>
        </p:blipFill>
        <p:spPr>
          <a:xfrm>
            <a:off x="1415481" y="4963730"/>
            <a:ext cx="1185375" cy="1417598"/>
          </a:xfrm>
          <a:prstGeom prst="rect">
            <a:avLst/>
          </a:prstGeom>
        </p:spPr>
      </p:pic>
      <p:pic>
        <p:nvPicPr>
          <p:cNvPr id="29" name="Picture 28"/>
          <p:cNvPicPr>
            <a:picLocks noChangeAspect="1"/>
          </p:cNvPicPr>
          <p:nvPr/>
        </p:nvPicPr>
        <p:blipFill rotWithShape="1">
          <a:blip r:embed="rId24"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31" name="Picture 2"/>
          <p:cNvPicPr>
            <a:picLocks noChangeAspect="1" noChangeArrowheads="1"/>
          </p:cNvPicPr>
          <p:nvPr/>
        </p:nvPicPr>
        <p:blipFill>
          <a:blip r:embed="rId25">
            <a:extLst>
              <a:ext uri="{BEBA8EAE-BF5A-486C-A8C5-ECC9F3942E4B}">
                <a14:imgProps xmlns:a14="http://schemas.microsoft.com/office/drawing/2010/main">
                  <a14:imgLayer r:embed="rId26">
                    <a14:imgEffect>
                      <a14:backgroundRemoval t="4115" b="97531" l="3729" r="76271">
                        <a14:foregroundMark x1="7119" y1="72840" x2="7119" y2="72840"/>
                        <a14:foregroundMark x1="63051" y1="6584" x2="63051" y2="6584"/>
                        <a14:foregroundMark x1="3729" y1="85597" x2="3729" y2="85597"/>
                        <a14:foregroundMark x1="68814" y1="83539" x2="68814" y2="83539"/>
                        <a14:foregroundMark x1="52542" y1="92593" x2="52542" y2="92593"/>
                      </a14:backgroundRemoval>
                    </a14:imgEffect>
                  </a14:imgLayer>
                </a14:imgProps>
              </a:ext>
              <a:ext uri="{28A0092B-C50C-407E-A947-70E740481C1C}">
                <a14:useLocalDpi xmlns:a14="http://schemas.microsoft.com/office/drawing/2010/main" val="0"/>
              </a:ext>
            </a:extLst>
          </a:blip>
          <a:srcRect/>
          <a:stretch>
            <a:fillRect/>
          </a:stretch>
        </p:blipFill>
        <p:spPr bwMode="auto">
          <a:xfrm rot="19923765">
            <a:off x="3991908" y="4353863"/>
            <a:ext cx="1486091" cy="12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 name="Picture 31"/>
          <p:cNvPicPr>
            <a:picLocks noChangeAspect="1"/>
          </p:cNvPicPr>
          <p:nvPr/>
        </p:nvPicPr>
        <p:blipFill>
          <a:blip r:embed="rId27" cstate="print">
            <a:extLst>
              <a:ext uri="{BEBA8EAE-BF5A-486C-A8C5-ECC9F3942E4B}">
                <a14:imgProps xmlns:a14="http://schemas.microsoft.com/office/drawing/2010/main">
                  <a14:imgLayer r:embed="rId28">
                    <a14:imgEffect>
                      <a14:backgroundRemoval t="5430" b="89593" l="2207" r="94541">
                        <a14:foregroundMark x1="2207" y1="7692" x2="2207" y2="7692"/>
                        <a14:foregroundMark x1="6039" y1="5656" x2="6039" y2="5656"/>
                        <a14:foregroundMark x1="11150" y1="12670" x2="11150" y2="12670"/>
                        <a14:foregroundMark x1="91986" y1="44796" x2="91986" y2="44796"/>
                        <a14:foregroundMark x1="94541" y1="54751" x2="94541" y2="54751"/>
                        <a14:foregroundMark x1="55285" y1="84615" x2="55285" y2="84615"/>
                        <a14:backgroundMark x1="63415" y1="15837" x2="63415" y2="15837"/>
                        <a14:backgroundMark x1="41115" y1="12670" x2="41115" y2="12670"/>
                        <a14:backgroundMark x1="9988" y1="2715" x2="9988" y2="2715"/>
                        <a14:backgroundMark x1="24971" y1="39819" x2="24971" y2="39819"/>
                        <a14:backgroundMark x1="87456" y1="64706" x2="87456" y2="64706"/>
                        <a14:backgroundMark x1="86643" y1="70136" x2="86643" y2="70136"/>
                        <a14:backgroundMark x1="84321" y1="83258" x2="84321" y2="83258"/>
                        <a14:backgroundMark x1="84901" y1="81674" x2="84901" y2="81674"/>
                        <a14:backgroundMark x1="66783" y1="92986" x2="66783" y2="92986"/>
                        <a14:backgroundMark x1="70383" y1="92760" x2="70383" y2="92760"/>
                        <a14:backgroundMark x1="27294" y1="67873" x2="27294" y2="67873"/>
                        <a14:backgroundMark x1="38792" y1="63801" x2="38792" y2="63801"/>
                        <a14:backgroundMark x1="37979" y1="63575" x2="37979" y2="63575"/>
                        <a14:backgroundMark x1="40534" y1="64027" x2="40534" y2="64027"/>
                        <a14:backgroundMark x1="6852" y1="2715" x2="6852" y2="2715"/>
                        <a14:backgroundMark x1="71429" y1="39140" x2="71429" y2="39140"/>
                        <a14:backgroundMark x1="88386" y1="61538" x2="88386" y2="61538"/>
                        <a14:backgroundMark x1="12660" y1="14027" x2="12660" y2="14027"/>
                        <a14:backgroundMark x1="13589" y1="14706" x2="13589" y2="14706"/>
                        <a14:backgroundMark x1="14286" y1="14932" x2="14286" y2="14932"/>
                        <a14:backgroundMark x1="68757" y1="92986" x2="68757" y2="92986"/>
                        <a14:backgroundMark x1="71545" y1="93213" x2="71545" y2="93213"/>
                        <a14:backgroundMark x1="81301" y1="85294" x2="81301" y2="85294"/>
                        <a14:backgroundMark x1="51800" y1="16063" x2="51800" y2="16063"/>
                        <a14:backgroundMark x1="23953" y1="64545" x2="23953" y2="64545"/>
                      </a14:backgroundRemoval>
                    </a14:imgEffect>
                  </a14:imgLayer>
                </a14:imgProps>
              </a:ext>
              <a:ext uri="{28A0092B-C50C-407E-A947-70E740481C1C}">
                <a14:useLocalDpi xmlns:a14="http://schemas.microsoft.com/office/drawing/2010/main" val="0"/>
              </a:ext>
            </a:extLst>
          </a:blip>
          <a:stretch>
            <a:fillRect/>
          </a:stretch>
        </p:blipFill>
        <p:spPr>
          <a:xfrm>
            <a:off x="7613340" y="4653136"/>
            <a:ext cx="1939044" cy="994804"/>
          </a:xfrm>
          <a:prstGeom prst="rect">
            <a:avLst/>
          </a:prstGeom>
        </p:spPr>
      </p:pic>
      <p:pic>
        <p:nvPicPr>
          <p:cNvPr id="33" name="Picture 32"/>
          <p:cNvPicPr>
            <a:picLocks noChangeAspect="1"/>
          </p:cNvPicPr>
          <p:nvPr/>
        </p:nvPicPr>
        <p:blipFill>
          <a:blip r:embed="rId29" cstate="print">
            <a:extLst>
              <a:ext uri="{BEBA8EAE-BF5A-486C-A8C5-ECC9F3942E4B}">
                <a14:imgProps xmlns:a14="http://schemas.microsoft.com/office/drawing/2010/main">
                  <a14:imgLayer r:embed="rId30">
                    <a14:imgEffect>
                      <a14:backgroundRemoval t="9582" b="91289" l="7788" r="96388">
                        <a14:foregroundMark x1="7788" y1="72474" x2="7788" y2="72474"/>
                        <a14:foregroundMark x1="96501" y1="48432" x2="96501" y2="48432"/>
                        <a14:foregroundMark x1="76298" y1="10801" x2="76298" y2="10801"/>
                        <a14:foregroundMark x1="43679" y1="17944" x2="43679" y2="17944"/>
                        <a14:foregroundMark x1="39955" y1="24042" x2="39955" y2="24042"/>
                        <a14:foregroundMark x1="38036" y1="24042" x2="38036" y2="24042"/>
                        <a14:foregroundMark x1="35892" y1="27700" x2="35892" y2="27700"/>
                        <a14:foregroundMark x1="62641" y1="91289" x2="62641" y2="91289"/>
                      </a14:backgroundRemoval>
                    </a14:imgEffect>
                  </a14:imgLayer>
                </a14:imgProps>
              </a:ext>
              <a:ext uri="{28A0092B-C50C-407E-A947-70E740481C1C}">
                <a14:useLocalDpi xmlns:a14="http://schemas.microsoft.com/office/drawing/2010/main" val="0"/>
              </a:ext>
            </a:extLst>
          </a:blip>
          <a:stretch>
            <a:fillRect/>
          </a:stretch>
        </p:blipFill>
        <p:spPr>
          <a:xfrm>
            <a:off x="9010412" y="4725144"/>
            <a:ext cx="1766109" cy="1144184"/>
          </a:xfrm>
          <a:prstGeom prst="rect">
            <a:avLst/>
          </a:prstGeom>
        </p:spPr>
      </p:pic>
      <p:pic>
        <p:nvPicPr>
          <p:cNvPr id="34" name="Picture 3"/>
          <p:cNvPicPr>
            <a:picLocks noChangeAspect="1" noChangeArrowheads="1"/>
          </p:cNvPicPr>
          <p:nvPr/>
        </p:nvPicPr>
        <p:blipFill>
          <a:blip r:embed="rId31">
            <a:extLst>
              <a:ext uri="{BEBA8EAE-BF5A-486C-A8C5-ECC9F3942E4B}">
                <a14:imgProps xmlns:a14="http://schemas.microsoft.com/office/drawing/2010/main">
                  <a14:imgLayer r:embed="rId32">
                    <a14:imgEffect>
                      <a14:backgroundRemoval t="4762" b="95238" l="5282" r="83803"/>
                    </a14:imgEffect>
                  </a14:imgLayer>
                </a14:imgProps>
              </a:ext>
              <a:ext uri="{28A0092B-C50C-407E-A947-70E740481C1C}">
                <a14:useLocalDpi xmlns:a14="http://schemas.microsoft.com/office/drawing/2010/main" val="0"/>
              </a:ext>
            </a:extLst>
          </a:blip>
          <a:srcRect/>
          <a:stretch>
            <a:fillRect/>
          </a:stretch>
        </p:blipFill>
        <p:spPr bwMode="auto">
          <a:xfrm>
            <a:off x="4799856" y="4149963"/>
            <a:ext cx="1582298" cy="1170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 name="Picture 34"/>
          <p:cNvPicPr>
            <a:picLocks noChangeAspect="1"/>
          </p:cNvPicPr>
          <p:nvPr/>
        </p:nvPicPr>
        <p:blipFill rotWithShape="1">
          <a:blip r:embed="rId33" cstate="print">
            <a:extLst>
              <a:ext uri="{BEBA8EAE-BF5A-486C-A8C5-ECC9F3942E4B}">
                <a14:imgProps xmlns:a14="http://schemas.microsoft.com/office/drawing/2010/main">
                  <a14:imgLayer r:embed="rId34">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36" name="Right Arrow 35"/>
          <p:cNvSpPr/>
          <p:nvPr/>
        </p:nvSpPr>
        <p:spPr>
          <a:xfrm>
            <a:off x="2677789" y="2506748"/>
            <a:ext cx="212206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7" name="Picture 36"/>
          <p:cNvPicPr>
            <a:picLocks noChangeAspect="1"/>
          </p:cNvPicPr>
          <p:nvPr/>
        </p:nvPicPr>
        <p:blipFill rotWithShape="1">
          <a:blip r:embed="rId35" cstate="print">
            <a:extLst>
              <a:ext uri="{BEBA8EAE-BF5A-486C-A8C5-ECC9F3942E4B}">
                <a14:imgProps xmlns:a14="http://schemas.microsoft.com/office/drawing/2010/main">
                  <a14:imgLayer r:embed="rId36">
                    <a14:imgEffect>
                      <a14:backgroundRemoval t="8320" b="89969" l="10000" r="96043">
                        <a14:foregroundMark x1="49893" y1="8398" x2="49893" y2="8398"/>
                        <a14:foregroundMark x1="80481" y1="78927" x2="80481" y2="78927"/>
                        <a14:foregroundMark x1="93743" y1="49689" x2="93743" y2="49689"/>
                        <a14:foregroundMark x1="92834" y1="48367" x2="92834" y2="48367"/>
                        <a14:foregroundMark x1="91711" y1="46345" x2="91711" y2="46345"/>
                        <a14:foregroundMark x1="82299" y1="38258" x2="82299" y2="38258"/>
                        <a14:foregroundMark x1="83690" y1="38958" x2="83690" y2="38958"/>
                        <a14:backgroundMark x1="68717" y1="34914" x2="68717" y2="34914"/>
                      </a14:backgroundRemoval>
                    </a14:imgEffect>
                    <a14:imgEffect>
                      <a14:sharpenSoften amount="50000"/>
                    </a14:imgEffect>
                    <a14:imgEffect>
                      <a14:saturation sat="200000"/>
                    </a14:imgEffect>
                  </a14:imgLayer>
                </a14:imgProps>
              </a:ext>
              <a:ext uri="{28A0092B-C50C-407E-A947-70E740481C1C}">
                <a14:useLocalDpi xmlns:a14="http://schemas.microsoft.com/office/drawing/2010/main" val="0"/>
              </a:ext>
            </a:extLst>
          </a:blip>
          <a:srcRect l="35959" t="3623" r="3282" b="16241"/>
          <a:stretch/>
        </p:blipFill>
        <p:spPr>
          <a:xfrm>
            <a:off x="2136716" y="754072"/>
            <a:ext cx="2303101" cy="2089010"/>
          </a:xfrm>
          <a:prstGeom prst="rect">
            <a:avLst/>
          </a:prstGeom>
        </p:spPr>
      </p:pic>
      <p:pic>
        <p:nvPicPr>
          <p:cNvPr id="38" name="Picture 37"/>
          <p:cNvPicPr>
            <a:picLocks noChangeAspect="1"/>
          </p:cNvPicPr>
          <p:nvPr/>
        </p:nvPicPr>
        <p:blipFill>
          <a:blip r:embed="rId37" cstate="print">
            <a:extLst>
              <a:ext uri="{BEBA8EAE-BF5A-486C-A8C5-ECC9F3942E4B}">
                <a14:imgProps xmlns:a14="http://schemas.microsoft.com/office/drawing/2010/main">
                  <a14:imgLayer r:embed="rId38">
                    <a14:imgEffect>
                      <a14:backgroundRemoval t="2253" b="97611" l="1417" r="98795"/>
                    </a14:imgEffect>
                  </a14:imgLayer>
                </a14:imgProps>
              </a:ext>
              <a:ext uri="{28A0092B-C50C-407E-A947-70E740481C1C}">
                <a14:useLocalDpi xmlns:a14="http://schemas.microsoft.com/office/drawing/2010/main" val="0"/>
              </a:ext>
            </a:extLst>
          </a:blip>
          <a:stretch>
            <a:fillRect/>
          </a:stretch>
        </p:blipFill>
        <p:spPr>
          <a:xfrm>
            <a:off x="1271464" y="1967528"/>
            <a:ext cx="1662874" cy="1726512"/>
          </a:xfrm>
          <a:prstGeom prst="rect">
            <a:avLst/>
          </a:prstGeom>
        </p:spPr>
      </p:pic>
      <p:pic>
        <p:nvPicPr>
          <p:cNvPr id="39" name="Picture 38"/>
          <p:cNvPicPr>
            <a:picLocks noChangeAspect="1"/>
          </p:cNvPicPr>
          <p:nvPr/>
        </p:nvPicPr>
        <p:blipFill>
          <a:blip r:embed="rId39" cstate="print">
            <a:extLst>
              <a:ext uri="{BEBA8EAE-BF5A-486C-A8C5-ECC9F3942E4B}">
                <a14:imgProps xmlns:a14="http://schemas.microsoft.com/office/drawing/2010/main">
                  <a14:imgLayer r:embed="rId40">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
        <p:nvSpPr>
          <p:cNvPr id="40" name="Right Arrow 39"/>
          <p:cNvSpPr/>
          <p:nvPr/>
        </p:nvSpPr>
        <p:spPr>
          <a:xfrm rot="10800000">
            <a:off x="2423593" y="4797862"/>
            <a:ext cx="1845381"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Content Placeholder 2"/>
          <p:cNvSpPr txBox="1">
            <a:spLocks/>
          </p:cNvSpPr>
          <p:nvPr/>
        </p:nvSpPr>
        <p:spPr>
          <a:xfrm rot="1241004">
            <a:off x="8804309" y="3161509"/>
            <a:ext cx="2057702" cy="706895"/>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algn="ctr"/>
            <a:r>
              <a:rPr lang="de-DE" sz="1600" b="1" dirty="0"/>
              <a:t>„produzione in massa“</a:t>
            </a:r>
            <a:endParaRPr lang="de-DE" sz="1100" b="1" dirty="0"/>
          </a:p>
        </p:txBody>
      </p:sp>
      <p:pic>
        <p:nvPicPr>
          <p:cNvPr id="42" name="Picture 41"/>
          <p:cNvPicPr>
            <a:picLocks noChangeAspect="1"/>
          </p:cNvPicPr>
          <p:nvPr/>
        </p:nvPicPr>
        <p:blipFill rotWithShape="1">
          <a:blip r:embed="rId41" cstate="print">
            <a:extLst>
              <a:ext uri="{BEBA8EAE-BF5A-486C-A8C5-ECC9F3942E4B}">
                <a14:imgProps xmlns:a14="http://schemas.microsoft.com/office/drawing/2010/main">
                  <a14:imgLayer r:embed="rId42">
                    <a14:imgEffect>
                      <a14:backgroundRemoval t="12269" b="90252" l="25306" r="92098">
                        <a14:foregroundMark x1="74318" y1="84874" x2="74318" y2="84874"/>
                        <a14:foregroundMark x1="72248" y1="86218" x2="72248" y2="86218"/>
                        <a14:foregroundMark x1="69050" y1="81513" x2="69050" y2="81513"/>
                        <a14:foregroundMark x1="68485" y1="79160" x2="68485" y2="79160"/>
                        <a14:foregroundMark x1="65099" y1="79160" x2="65099" y2="79160"/>
                        <a14:foregroundMark x1="49953" y1="12269" x2="49953" y2="12269"/>
                        <a14:foregroundMark x1="40169" y1="14622" x2="40169" y2="14622"/>
                        <a14:foregroundMark x1="32455" y1="53613" x2="32455" y2="53613"/>
                        <a14:foregroundMark x1="30292" y1="54958" x2="30292" y2="54958"/>
                        <a14:foregroundMark x1="27658" y1="56471" x2="27658" y2="56471"/>
                        <a14:foregroundMark x1="25306" y1="53613" x2="25306" y2="53613"/>
                        <a14:backgroundMark x1="52117" y1="82857" x2="52117" y2="82857"/>
                        <a14:backgroundMark x1="55786" y1="79160" x2="55786" y2="79160"/>
                        <a14:backgroundMark x1="59548" y1="81008" x2="59548" y2="81008"/>
                        <a14:backgroundMark x1="60019" y1="86218" x2="60019" y2="86218"/>
                        <a14:backgroundMark x1="41204" y1="78151" x2="41204" y2="78151"/>
                        <a14:backgroundMark x1="37723" y1="76807" x2="37723" y2="76807"/>
                        <a14:backgroundMark x1="75447" y1="87731" x2="75447" y2="87731"/>
                        <a14:backgroundMark x1="73001" y1="92437" x2="73001" y2="92437"/>
                      </a14:backgroundRemoval>
                    </a14:imgEffect>
                  </a14:imgLayer>
                </a14:imgProps>
              </a:ext>
              <a:ext uri="{28A0092B-C50C-407E-A947-70E740481C1C}">
                <a14:useLocalDpi xmlns:a14="http://schemas.microsoft.com/office/drawing/2010/main" val="0"/>
              </a:ext>
            </a:extLst>
          </a:blip>
          <a:srcRect l="21409" t="6634" r="5748" b="27490"/>
          <a:stretch/>
        </p:blipFill>
        <p:spPr>
          <a:xfrm>
            <a:off x="2201092" y="5661248"/>
            <a:ext cx="2022700" cy="1023892"/>
          </a:xfrm>
          <a:prstGeom prst="rect">
            <a:avLst/>
          </a:prstGeom>
        </p:spPr>
      </p:pic>
    </p:spTree>
    <p:extLst>
      <p:ext uri="{BB962C8B-B14F-4D97-AF65-F5344CB8AC3E}">
        <p14:creationId xmlns:p14="http://schemas.microsoft.com/office/powerpoint/2010/main" val="12152201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heel(1)">
                                      <p:cBhvr>
                                        <p:cTn id="7" dur="2000"/>
                                        <p:tgtEl>
                                          <p:spTgt spid="19"/>
                                        </p:tgtEl>
                                      </p:cBhvr>
                                    </p:animEffect>
                                  </p:childTnLst>
                                </p:cTn>
                              </p:par>
                            </p:childTnLst>
                          </p:cTn>
                        </p:par>
                        <p:par>
                          <p:cTn id="8" fill="hold">
                            <p:stCondLst>
                              <p:cond delay="2000"/>
                            </p:stCondLst>
                            <p:childTnLst>
                              <p:par>
                                <p:cTn id="9" presetID="21" presetClass="entr" presetSubtype="1" fill="hold" nodeType="after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wheel(1)">
                                      <p:cBhvr>
                                        <p:cTn id="11" dur="2000"/>
                                        <p:tgtEl>
                                          <p:spTgt spid="33"/>
                                        </p:tgtEl>
                                      </p:cBhvr>
                                    </p:animEffect>
                                  </p:childTnLst>
                                </p:cTn>
                              </p:par>
                            </p:childTnLst>
                          </p:cTn>
                        </p:par>
                        <p:par>
                          <p:cTn id="12" fill="hold">
                            <p:stCondLst>
                              <p:cond delay="4000"/>
                            </p:stCondLst>
                            <p:childTnLst>
                              <p:par>
                                <p:cTn id="13" presetID="42" presetClass="entr" presetSubtype="0"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1750"/>
                                        <p:tgtEl>
                                          <p:spTgt spid="18"/>
                                        </p:tgtEl>
                                      </p:cBhvr>
                                    </p:animEffect>
                                    <p:anim calcmode="lin" valueType="num">
                                      <p:cBhvr>
                                        <p:cTn id="16" dur="1750" fill="hold"/>
                                        <p:tgtEl>
                                          <p:spTgt spid="18"/>
                                        </p:tgtEl>
                                        <p:attrNameLst>
                                          <p:attrName>ppt_x</p:attrName>
                                        </p:attrNameLst>
                                      </p:cBhvr>
                                      <p:tavLst>
                                        <p:tav tm="0">
                                          <p:val>
                                            <p:strVal val="#ppt_x"/>
                                          </p:val>
                                        </p:tav>
                                        <p:tav tm="100000">
                                          <p:val>
                                            <p:strVal val="#ppt_x"/>
                                          </p:val>
                                        </p:tav>
                                      </p:tavLst>
                                    </p:anim>
                                    <p:anim calcmode="lin" valueType="num">
                                      <p:cBhvr>
                                        <p:cTn id="17" dur="1750" fill="hold"/>
                                        <p:tgtEl>
                                          <p:spTgt spid="18"/>
                                        </p:tgtEl>
                                        <p:attrNameLst>
                                          <p:attrName>ppt_y</p:attrName>
                                        </p:attrNameLst>
                                      </p:cBhvr>
                                      <p:tavLst>
                                        <p:tav tm="0">
                                          <p:val>
                                            <p:strVal val="#ppt_y+.1"/>
                                          </p:val>
                                        </p:tav>
                                        <p:tav tm="100000">
                                          <p:val>
                                            <p:strVal val="#ppt_y"/>
                                          </p:val>
                                        </p:tav>
                                      </p:tavLst>
                                    </p:anim>
                                  </p:childTnLst>
                                </p:cTn>
                              </p:par>
                            </p:childTnLst>
                          </p:cTn>
                        </p:par>
                        <p:par>
                          <p:cTn id="18" fill="hold">
                            <p:stCondLst>
                              <p:cond delay="5750"/>
                            </p:stCondLst>
                            <p:childTnLst>
                              <p:par>
                                <p:cTn id="19" presetID="14" presetClass="entr" presetSubtype="10" fill="hold" grpId="0" nodeType="afterEffect">
                                  <p:stCondLst>
                                    <p:cond delay="500"/>
                                  </p:stCondLst>
                                  <p:childTnLst>
                                    <p:set>
                                      <p:cBhvr>
                                        <p:cTn id="20" dur="1" fill="hold">
                                          <p:stCondLst>
                                            <p:cond delay="0"/>
                                          </p:stCondLst>
                                        </p:cTn>
                                        <p:tgtEl>
                                          <p:spTgt spid="41"/>
                                        </p:tgtEl>
                                        <p:attrNameLst>
                                          <p:attrName>style.visibility</p:attrName>
                                        </p:attrNameLst>
                                      </p:cBhvr>
                                      <p:to>
                                        <p:strVal val="visible"/>
                                      </p:to>
                                    </p:set>
                                    <p:animEffect transition="in" filter="randombar(horizontal)">
                                      <p:cBhvr>
                                        <p:cTn id="21"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sp>
        <p:nvSpPr>
          <p:cNvPr id="7" name="Rectangle 6"/>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Galllica</a:t>
            </a: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sp>
        <p:nvSpPr>
          <p:cNvPr id="8" name="Rectangle 7"/>
          <p:cNvSpPr/>
          <p:nvPr/>
        </p:nvSpPr>
        <p:spPr>
          <a:xfrm>
            <a:off x="7896201" y="2"/>
            <a:ext cx="1512169" cy="6669359"/>
          </a:xfrm>
          <a:prstGeom prst="rect">
            <a:avLst/>
          </a:prstGeom>
          <a:solidFill>
            <a:srgbClr val="09952A">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49 – 30 </a:t>
            </a:r>
            <a:endParaRPr lang="en-GB" b="1" dirty="0"/>
          </a:p>
          <a:p>
            <a:pPr algn="ctr"/>
            <a:r>
              <a:rPr lang="de-DE" sz="1400" i="1" dirty="0"/>
              <a:t>civ. Romana</a:t>
            </a:r>
            <a:r>
              <a:rPr lang="de-DE" sz="1400" dirty="0"/>
              <a:t>;</a:t>
            </a:r>
          </a:p>
          <a:p>
            <a:pPr algn="ctr"/>
            <a:r>
              <a:rPr lang="de-DE" sz="1400" dirty="0"/>
              <a:t>   fine provincia</a:t>
            </a:r>
          </a:p>
          <a:p>
            <a:pPr algn="ctr"/>
            <a:endParaRPr lang="de-DE" sz="1400" dirty="0"/>
          </a:p>
          <a:p>
            <a:pPr algn="ctr"/>
            <a:endParaRPr lang="de-DE" dirty="0"/>
          </a:p>
          <a:p>
            <a:pPr algn="ctr"/>
            <a:endParaRPr lang="de-DE" sz="1400" dirty="0"/>
          </a:p>
          <a:p>
            <a:pPr algn="ctr"/>
            <a:endParaRPr lang="de-DE" sz="1400" dirty="0"/>
          </a:p>
          <a:p>
            <a:pPr algn="ctr"/>
            <a:endParaRPr lang="de-DE" sz="1600" dirty="0"/>
          </a:p>
          <a:p>
            <a:pPr algn="ctr"/>
            <a:endParaRPr lang="de-DE" sz="1600" dirty="0"/>
          </a:p>
          <a:p>
            <a:pPr algn="ctr"/>
            <a:r>
              <a:rPr lang="de-DE" sz="1600" dirty="0"/>
              <a:t/>
            </a:r>
            <a:br>
              <a:rPr lang="de-DE" sz="1600" dirty="0"/>
            </a:br>
            <a:endParaRPr lang="de-DE" sz="2000" dirty="0"/>
          </a:p>
          <a:p>
            <a:pPr algn="ctr"/>
            <a:r>
              <a:rPr lang="de-DE" sz="1400" dirty="0"/>
              <a:t/>
            </a:r>
            <a:br>
              <a:rPr lang="de-DE" sz="1400" dirty="0"/>
            </a:br>
            <a:endParaRPr lang="de-DE" sz="900" dirty="0"/>
          </a:p>
          <a:p>
            <a:pPr algn="ctr"/>
            <a:endParaRPr lang="de-DE" sz="2400"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p:txBody>
      </p:sp>
      <p:sp>
        <p:nvSpPr>
          <p:cNvPr id="9" name="Rectangle 8"/>
          <p:cNvSpPr/>
          <p:nvPr/>
        </p:nvSpPr>
        <p:spPr>
          <a:xfrm>
            <a:off x="9408370" y="2"/>
            <a:ext cx="1259631" cy="6667805"/>
          </a:xfrm>
          <a:prstGeom prst="rect">
            <a:avLst/>
          </a:prstGeom>
          <a:solidFill>
            <a:srgbClr val="00B0F0">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30 </a:t>
            </a:r>
            <a:r>
              <a:rPr lang="de-DE" b="1" dirty="0">
                <a:sym typeface="Wingdings" panose="05000000000000000000" pitchFamily="2" charset="2"/>
              </a:rPr>
              <a:t></a:t>
            </a:r>
            <a:r>
              <a:rPr lang="de-DE" b="1" dirty="0"/>
              <a:t/>
            </a:r>
            <a:br>
              <a:rPr lang="de-DE" b="1" dirty="0"/>
            </a:br>
            <a:r>
              <a:rPr lang="de-DE" sz="1400" spc="-150" dirty="0"/>
              <a:t>Augusto</a:t>
            </a:r>
          </a:p>
          <a:p>
            <a:pPr algn="ctr"/>
            <a:endParaRPr lang="de-DE" sz="1400" spc="-150" dirty="0"/>
          </a:p>
          <a:p>
            <a:pPr algn="ctr"/>
            <a:endParaRPr lang="de-DE" spc="-150" dirty="0"/>
          </a:p>
          <a:p>
            <a:pPr algn="ctr"/>
            <a:endParaRPr lang="de-DE" sz="1400" spc="-150" dirty="0"/>
          </a:p>
          <a:p>
            <a:pPr algn="ctr"/>
            <a:endParaRPr lang="de-DE" sz="1400" spc="-150" dirty="0"/>
          </a:p>
          <a:p>
            <a:pPr algn="ctr"/>
            <a:endParaRPr lang="de-DE" sz="1600" spc="-150" dirty="0"/>
          </a:p>
          <a:p>
            <a:pPr algn="ctr"/>
            <a:endParaRPr lang="de-DE" sz="1600" spc="-150" dirty="0"/>
          </a:p>
          <a:p>
            <a:pPr algn="ctr"/>
            <a:endParaRPr lang="de-DE" sz="1400" dirty="0"/>
          </a:p>
          <a:p>
            <a:pPr algn="ctr"/>
            <a:endParaRPr lang="de-DE" sz="1400" dirty="0"/>
          </a:p>
          <a:p>
            <a:pPr algn="ctr"/>
            <a:endParaRPr lang="de-DE" sz="28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1600" dirty="0"/>
          </a:p>
          <a:p>
            <a:pPr algn="ctr"/>
            <a:endParaRPr lang="de-DE" sz="2400"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12" name="Right Arrow 11"/>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3" cstate="print">
            <a:extLst>
              <a:ext uri="{BEBA8EAE-BF5A-486C-A8C5-ECC9F3942E4B}">
                <a14:imgProps xmlns:a14="http://schemas.microsoft.com/office/drawing/2010/main">
                  <a14:imgLayer r:embed="rId4">
                    <a14:imgEffect>
                      <a14:backgroundRemoval t="9893" b="99011" l="5721" r="92959">
                        <a14:foregroundMark x1="5721" y1="84336" x2="5721" y2="84336"/>
                        <a14:foregroundMark x1="54785" y1="65458" x2="54785" y2="65458"/>
                        <a14:foregroundMark x1="47415" y1="60676" x2="47415" y2="60676"/>
                        <a14:foregroundMark x1="63586" y1="89365" x2="63586" y2="89365"/>
                        <a14:foregroundMark x1="69527" y1="95631" x2="69527" y2="95631"/>
                        <a14:foregroundMark x1="45985" y1="96455" x2="45985" y2="96455"/>
                        <a14:foregroundMark x1="41144" y1="93322" x2="41144" y2="93322"/>
                        <a14:foregroundMark x1="38614" y1="90684" x2="38614" y2="90684"/>
                        <a14:foregroundMark x1="55886" y1="93817" x2="55886" y2="93817"/>
                        <a14:foregroundMark x1="74477" y1="95631" x2="74477" y2="95631"/>
                        <a14:foregroundMark x1="79648" y1="95960" x2="79648" y2="95960"/>
                        <a14:foregroundMark x1="86359" y1="98021" x2="86359" y2="98021"/>
                        <a14:foregroundMark x1="86359" y1="79390" x2="86359" y2="79390"/>
                        <a14:foregroundMark x1="87019" y1="71476" x2="87019" y2="71476"/>
                        <a14:foregroundMark x1="59296" y1="62819" x2="59296" y2="62819"/>
                        <a14:foregroundMark x1="63916" y1="63891" x2="63916" y2="63891"/>
                        <a14:foregroundMark x1="64576" y1="80709" x2="64576" y2="80709"/>
                        <a14:foregroundMark x1="75138" y1="91179" x2="75138" y2="91179"/>
                        <a14:foregroundMark x1="71947" y1="87469" x2="71947" y2="87469"/>
                        <a14:foregroundMark x1="67437" y1="85655" x2="67437" y2="85655"/>
                        <a14:foregroundMark x1="67437" y1="82523" x2="67437" y2="82523"/>
                        <a14:foregroundMark x1="42904" y1="89860" x2="42904" y2="89860"/>
                        <a14:foregroundMark x1="36194" y1="96208" x2="36194" y2="96208"/>
                        <a14:foregroundMark x1="54455" y1="97527" x2="54455" y2="97527"/>
                        <a14:foregroundMark x1="52365" y1="95136" x2="52365" y2="95136"/>
                        <a14:foregroundMark x1="62816" y1="94641" x2="62816" y2="94641"/>
                        <a14:foregroundMark x1="64576" y1="97197" x2="64576" y2="97197"/>
                        <a14:foregroundMark x1="71287" y1="93570" x2="71287" y2="93570"/>
                        <a14:foregroundMark x1="84598" y1="94641" x2="84598" y2="94641"/>
                        <a14:foregroundMark x1="85699" y1="92745" x2="85699" y2="92745"/>
                        <a14:foregroundMark x1="87789" y1="95960" x2="87789" y2="95960"/>
                        <a14:foregroundMark x1="91309" y1="94312" x2="91309" y2="94312"/>
                        <a14:foregroundMark x1="71287" y1="97774" x2="71287" y2="97774"/>
                        <a14:foregroundMark x1="60726" y1="93322" x2="60726" y2="93322"/>
                        <a14:foregroundMark x1="60726" y1="92993" x2="60726" y2="92993"/>
                        <a14:foregroundMark x1="59296" y1="91179" x2="59296" y2="91179"/>
                        <a14:foregroundMark x1="45985" y1="92003" x2="45985" y2="92003"/>
                        <a14:foregroundMark x1="50605" y1="97527" x2="50605" y2="97527"/>
                        <a14:foregroundMark x1="62816" y1="97774" x2="62816" y2="97774"/>
                        <a14:foregroundMark x1="59736" y1="97774" x2="59736" y2="97774"/>
                        <a14:foregroundMark x1="81738" y1="93817" x2="81738" y2="93817"/>
                      </a14:backgroundRemoval>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6672065" y="2204865"/>
            <a:ext cx="2017045" cy="2690477"/>
          </a:xfrm>
          <a:prstGeom prst="rect">
            <a:avLst/>
          </a:prstGeom>
        </p:spPr>
      </p:pic>
      <p:pic>
        <p:nvPicPr>
          <p:cNvPr id="14" name="Picture 13"/>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5" name="Right Arrow 14"/>
          <p:cNvSpPr/>
          <p:nvPr/>
        </p:nvSpPr>
        <p:spPr>
          <a:xfrm>
            <a:off x="4151784" y="1667526"/>
            <a:ext cx="2595833"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7" cstate="print">
            <a:extLst>
              <a:ext uri="{BEBA8EAE-BF5A-486C-A8C5-ECC9F3942E4B}">
                <a14:imgProps xmlns:a14="http://schemas.microsoft.com/office/drawing/2010/main">
                  <a14:imgLayer r:embed="rId8">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18" name="Picture 17"/>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2333" b="84951" l="19526" r="88488">
                        <a14:foregroundMark x1="76016" y1="6998" x2="76016" y2="6998"/>
                        <a14:foregroundMark x1="74379" y1="5944" x2="74379" y2="5944"/>
                      </a14:backgroundRemoval>
                    </a14:imgEffect>
                    <a14:imgEffect>
                      <a14:brightnessContrast contrast="40000"/>
                    </a14:imgEffect>
                  </a14:imgLayer>
                </a14:imgProps>
              </a:ext>
              <a:ext uri="{28A0092B-C50C-407E-A947-70E740481C1C}">
                <a14:useLocalDpi xmlns:a14="http://schemas.microsoft.com/office/drawing/2010/main" val="0"/>
              </a:ext>
            </a:extLst>
          </a:blip>
          <a:srcRect l="58983" t="9178" r="15400" b="26629"/>
          <a:stretch/>
        </p:blipFill>
        <p:spPr>
          <a:xfrm>
            <a:off x="9408368" y="476672"/>
            <a:ext cx="1259632" cy="2367374"/>
          </a:xfrm>
          <a:prstGeom prst="rect">
            <a:avLst/>
          </a:prstGeom>
        </p:spPr>
      </p:pic>
      <p:pic>
        <p:nvPicPr>
          <p:cNvPr id="19" name="Picture 18"/>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32322" b="84898" l="61156" r="95845">
                        <a14:foregroundMark x1="70822" y1="34157" x2="70822" y2="34157"/>
                        <a14:foregroundMark x1="71364" y1="32392" x2="71364" y2="32392"/>
                        <a14:foregroundMark x1="71364" y1="34721" x2="71364" y2="34721"/>
                        <a14:foregroundMark x1="66305" y1="35921" x2="66305" y2="35921"/>
                        <a14:foregroundMark x1="66305" y1="41284" x2="66305" y2="41284"/>
                        <a14:foregroundMark x1="81933" y1="79111" x2="81933" y2="79111"/>
                        <a14:foregroundMark x1="82114" y1="79958" x2="82114" y2="79958"/>
                        <a14:foregroundMark x1="85818" y1="80946" x2="85818" y2="80946"/>
                        <a14:foregroundMark x1="85818" y1="80663" x2="85818" y2="80663"/>
                        <a14:foregroundMark x1="66938" y1="45307" x2="66938" y2="45307"/>
                        <a14:foregroundMark x1="67299" y1="37050" x2="67299" y2="37050"/>
                        <a14:foregroundMark x1="67299" y1="34016" x2="67299" y2="34016"/>
                        <a14:foregroundMark x1="65041" y1="34439" x2="65041" y2="34439"/>
                        <a14:foregroundMark x1="90605" y1="75300" x2="90605" y2="75300"/>
                        <a14:foregroundMark x1="92683" y1="76782" x2="92683" y2="76782"/>
                        <a14:foregroundMark x1="92502" y1="80381" x2="92502" y2="80381"/>
                        <a14:foregroundMark x1="89883" y1="83698" x2="89883" y2="83698"/>
                        <a14:foregroundMark x1="86902" y1="84898" x2="86902" y2="84898"/>
                        <a14:foregroundMark x1="87263" y1="82428" x2="87263" y2="82428"/>
                        <a14:foregroundMark x1="88618" y1="77064" x2="88618" y2="77064"/>
                        <a14:foregroundMark x1="66757" y1="64432" x2="66757" y2="64432"/>
                        <a14:foregroundMark x1="61156" y1="49682" x2="61156" y2="49682"/>
                        <a14:foregroundMark x1="67118" y1="46789" x2="67118" y2="46789"/>
                        <a14:foregroundMark x1="67660" y1="44178" x2="67660" y2="44178"/>
                        <a14:foregroundMark x1="66938" y1="42555" x2="66938" y2="42555"/>
                        <a14:foregroundMark x1="63776" y1="37474" x2="63776" y2="37474"/>
                        <a14:backgroundMark x1="75248" y1="69795" x2="75248" y2="69795"/>
                        <a14:backgroundMark x1="78591" y1="71136" x2="78591" y2="71136"/>
                        <a14:backgroundMark x1="73351" y1="69513" x2="73351" y2="69513"/>
                        <a14:backgroundMark x1="73984" y1="71136" x2="73984" y2="71136"/>
                        <a14:backgroundMark x1="76874" y1="70854" x2="76874" y2="70854"/>
                        <a14:backgroundMark x1="80036" y1="70995" x2="80036" y2="70995"/>
                        <a14:backgroundMark x1="80397" y1="70078" x2="80397" y2="70078"/>
                        <a14:backgroundMark x1="72267" y1="68807" x2="72267" y2="68807"/>
                      </a14:backgroundRemoval>
                    </a14:imgEffect>
                  </a14:imgLayer>
                </a14:imgProps>
              </a:ext>
              <a:ext uri="{28A0092B-C50C-407E-A947-70E740481C1C}">
                <a14:useLocalDpi xmlns:a14="http://schemas.microsoft.com/office/drawing/2010/main" val="0"/>
              </a:ext>
            </a:extLst>
          </a:blip>
          <a:srcRect l="58546" t="30348" r="3227" b="14933"/>
          <a:stretch/>
        </p:blipFill>
        <p:spPr>
          <a:xfrm>
            <a:off x="9336360" y="2508818"/>
            <a:ext cx="1406068" cy="2576367"/>
          </a:xfrm>
          <a:prstGeom prst="rect">
            <a:avLst/>
          </a:prstGeom>
        </p:spPr>
      </p:pic>
      <p:pic>
        <p:nvPicPr>
          <p:cNvPr id="20" name="Picture 19"/>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5000" b="45000" l="12406" r="38338">
                        <a14:backgroundMark x1="15797" y1="19643" x2="15797" y2="19643"/>
                        <a14:backgroundMark x1="20733" y1="24188" x2="20733" y2="24188"/>
                        <a14:backgroundMark x1="17348" y1="23377" x2="17348" y2="23377"/>
                        <a14:backgroundMark x1="17913" y1="22727" x2="17913" y2="22727"/>
                        <a14:backgroundMark x1="15938" y1="26786" x2="15938" y2="26786"/>
                        <a14:backgroundMark x1="23272" y1="11039" x2="23272" y2="11039"/>
                      </a14:backgroundRemoval>
                    </a14:imgEffect>
                  </a14:imgLayer>
                </a14:imgProps>
              </a:ext>
              <a:ext uri="{28A0092B-C50C-407E-A947-70E740481C1C}">
                <a14:useLocalDpi xmlns:a14="http://schemas.microsoft.com/office/drawing/2010/main" val="0"/>
              </a:ext>
            </a:extLst>
          </a:blip>
          <a:srcRect l="9164" r="58420" b="50000"/>
          <a:stretch/>
        </p:blipFill>
        <p:spPr>
          <a:xfrm>
            <a:off x="7826360" y="1857610"/>
            <a:ext cx="2086065" cy="2795526"/>
          </a:xfrm>
          <a:prstGeom prst="rect">
            <a:avLst/>
          </a:prstGeom>
        </p:spPr>
      </p:pic>
      <p:pic>
        <p:nvPicPr>
          <p:cNvPr id="23" name="Content Placeholder 4"/>
          <p:cNvPicPr>
            <a:picLocks noChangeAspect="1"/>
          </p:cNvPicPr>
          <p:nvPr/>
        </p:nvPicPr>
        <p:blipFill rotWithShape="1">
          <a:blip r:embed="rId15" cstate="print">
            <a:extLst>
              <a:ext uri="{BEBA8EAE-BF5A-486C-A8C5-ECC9F3942E4B}">
                <a14:imgProps xmlns:a14="http://schemas.microsoft.com/office/drawing/2010/main">
                  <a14:imgLayer r:embed="rId16">
                    <a14:imgEffect>
                      <a14:backgroundRemoval t="5128" b="48889" l="15513" r="68462">
                        <a14:backgroundMark x1="19359" y1="18803" x2="19359" y2="18803"/>
                        <a14:backgroundMark x1="16154" y1="22564" x2="16154" y2="22564"/>
                      </a14:backgroundRemoval>
                    </a14:imgEffect>
                  </a14:imgLayer>
                </a14:imgProps>
              </a:ext>
              <a:ext uri="{28A0092B-C50C-407E-A947-70E740481C1C}">
                <a14:useLocalDpi xmlns:a14="http://schemas.microsoft.com/office/drawing/2010/main" val="0"/>
              </a:ext>
            </a:extLst>
          </a:blip>
          <a:srcRect l="11856" r="27716" b="45622"/>
          <a:stretch/>
        </p:blipFill>
        <p:spPr>
          <a:xfrm>
            <a:off x="5819456" y="4077073"/>
            <a:ext cx="2292769" cy="1547421"/>
          </a:xfrm>
          <a:prstGeom prst="rect">
            <a:avLst/>
          </a:prstGeom>
        </p:spPr>
      </p:pic>
      <p:pic>
        <p:nvPicPr>
          <p:cNvPr id="24" name="Content Placeholder 4"/>
          <p:cNvPicPr>
            <a:picLocks noChangeAspect="1"/>
          </p:cNvPicPr>
          <p:nvPr/>
        </p:nvPicPr>
        <p:blipFill rotWithShape="1">
          <a:blip r:embed="rId17" cstate="print">
            <a:extLst>
              <a:ext uri="{BEBA8EAE-BF5A-486C-A8C5-ECC9F3942E4B}">
                <a14:imgProps xmlns:a14="http://schemas.microsoft.com/office/drawing/2010/main">
                  <a14:imgLayer r:embed="rId18">
                    <a14:imgEffect>
                      <a14:backgroundRemoval t="54929" b="86907" l="15688" r="85497"/>
                    </a14:imgEffect>
                  </a14:imgLayer>
                </a14:imgProps>
              </a:ext>
              <a:ext uri="{28A0092B-C50C-407E-A947-70E740481C1C}">
                <a14:useLocalDpi xmlns:a14="http://schemas.microsoft.com/office/drawing/2010/main" val="0"/>
              </a:ext>
            </a:extLst>
          </a:blip>
          <a:srcRect l="11972" t="53605" r="6330" b="9385"/>
          <a:stretch/>
        </p:blipFill>
        <p:spPr>
          <a:xfrm>
            <a:off x="6384032" y="5299994"/>
            <a:ext cx="2122960" cy="721295"/>
          </a:xfrm>
          <a:prstGeom prst="rect">
            <a:avLst/>
          </a:prstGeom>
        </p:spPr>
      </p:pic>
      <p:sp>
        <p:nvSpPr>
          <p:cNvPr id="25" name="Right Arrow 24"/>
          <p:cNvSpPr/>
          <p:nvPr/>
        </p:nvSpPr>
        <p:spPr>
          <a:xfrm>
            <a:off x="4151784" y="3645024"/>
            <a:ext cx="329372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ight Arrow 25"/>
          <p:cNvSpPr/>
          <p:nvPr/>
        </p:nvSpPr>
        <p:spPr>
          <a:xfrm>
            <a:off x="4151784" y="5829987"/>
            <a:ext cx="651621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Picture 28"/>
          <p:cNvPicPr>
            <a:picLocks noChangeAspect="1"/>
          </p:cNvPicPr>
          <p:nvPr/>
        </p:nvPicPr>
        <p:blipFill rotWithShape="1">
          <a:blip r:embed="rId19"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31" name="Picture 2"/>
          <p:cNvPicPr>
            <a:picLocks noChangeAspect="1" noChangeArrowheads="1"/>
          </p:cNvPicPr>
          <p:nvPr/>
        </p:nvPicPr>
        <p:blipFill>
          <a:blip r:embed="rId20">
            <a:extLst>
              <a:ext uri="{BEBA8EAE-BF5A-486C-A8C5-ECC9F3942E4B}">
                <a14:imgProps xmlns:a14="http://schemas.microsoft.com/office/drawing/2010/main">
                  <a14:imgLayer r:embed="rId21">
                    <a14:imgEffect>
                      <a14:backgroundRemoval t="4115" b="97531" l="3729" r="76271">
                        <a14:foregroundMark x1="7119" y1="72840" x2="7119" y2="72840"/>
                        <a14:foregroundMark x1="63051" y1="6584" x2="63051" y2="6584"/>
                        <a14:foregroundMark x1="3729" y1="85597" x2="3729" y2="85597"/>
                        <a14:foregroundMark x1="68814" y1="83539" x2="68814" y2="83539"/>
                        <a14:foregroundMark x1="52542" y1="92593" x2="52542" y2="92593"/>
                      </a14:backgroundRemoval>
                    </a14:imgEffect>
                  </a14:imgLayer>
                </a14:imgProps>
              </a:ext>
              <a:ext uri="{28A0092B-C50C-407E-A947-70E740481C1C}">
                <a14:useLocalDpi xmlns:a14="http://schemas.microsoft.com/office/drawing/2010/main" val="0"/>
              </a:ext>
            </a:extLst>
          </a:blip>
          <a:srcRect/>
          <a:stretch>
            <a:fillRect/>
          </a:stretch>
        </p:blipFill>
        <p:spPr bwMode="auto">
          <a:xfrm rot="19923765">
            <a:off x="3991908" y="4353863"/>
            <a:ext cx="1486091" cy="12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 name="Picture 31"/>
          <p:cNvPicPr>
            <a:picLocks noChangeAspect="1"/>
          </p:cNvPicPr>
          <p:nvPr/>
        </p:nvPicPr>
        <p:blipFill>
          <a:blip r:embed="rId22" cstate="print">
            <a:extLst>
              <a:ext uri="{BEBA8EAE-BF5A-486C-A8C5-ECC9F3942E4B}">
                <a14:imgProps xmlns:a14="http://schemas.microsoft.com/office/drawing/2010/main">
                  <a14:imgLayer r:embed="rId23">
                    <a14:imgEffect>
                      <a14:backgroundRemoval t="5430" b="89593" l="2207" r="94541">
                        <a14:foregroundMark x1="2207" y1="7692" x2="2207" y2="7692"/>
                        <a14:foregroundMark x1="6039" y1="5656" x2="6039" y2="5656"/>
                        <a14:foregroundMark x1="11150" y1="12670" x2="11150" y2="12670"/>
                        <a14:foregroundMark x1="91986" y1="44796" x2="91986" y2="44796"/>
                        <a14:foregroundMark x1="94541" y1="54751" x2="94541" y2="54751"/>
                        <a14:foregroundMark x1="55285" y1="84615" x2="55285" y2="84615"/>
                        <a14:backgroundMark x1="63415" y1="15837" x2="63415" y2="15837"/>
                        <a14:backgroundMark x1="41115" y1="12670" x2="41115" y2="12670"/>
                        <a14:backgroundMark x1="9988" y1="2715" x2="9988" y2="2715"/>
                        <a14:backgroundMark x1="24971" y1="39819" x2="24971" y2="39819"/>
                        <a14:backgroundMark x1="87456" y1="64706" x2="87456" y2="64706"/>
                        <a14:backgroundMark x1="86643" y1="70136" x2="86643" y2="70136"/>
                        <a14:backgroundMark x1="84321" y1="83258" x2="84321" y2="83258"/>
                        <a14:backgroundMark x1="84901" y1="81674" x2="84901" y2="81674"/>
                        <a14:backgroundMark x1="66783" y1="92986" x2="66783" y2="92986"/>
                        <a14:backgroundMark x1="70383" y1="92760" x2="70383" y2="92760"/>
                        <a14:backgroundMark x1="27294" y1="67873" x2="27294" y2="67873"/>
                        <a14:backgroundMark x1="38792" y1="63801" x2="38792" y2="63801"/>
                        <a14:backgroundMark x1="37979" y1="63575" x2="37979" y2="63575"/>
                        <a14:backgroundMark x1="40534" y1="64027" x2="40534" y2="64027"/>
                        <a14:backgroundMark x1="6852" y1="2715" x2="6852" y2="2715"/>
                        <a14:backgroundMark x1="71429" y1="39140" x2="71429" y2="39140"/>
                        <a14:backgroundMark x1="88386" y1="61538" x2="88386" y2="61538"/>
                        <a14:backgroundMark x1="12660" y1="14027" x2="12660" y2="14027"/>
                        <a14:backgroundMark x1="13589" y1="14706" x2="13589" y2="14706"/>
                        <a14:backgroundMark x1="14286" y1="14932" x2="14286" y2="14932"/>
                        <a14:backgroundMark x1="68757" y1="92986" x2="68757" y2="92986"/>
                        <a14:backgroundMark x1="71545" y1="93213" x2="71545" y2="93213"/>
                        <a14:backgroundMark x1="81301" y1="85294" x2="81301" y2="85294"/>
                        <a14:backgroundMark x1="51800" y1="16063" x2="51800" y2="16063"/>
                        <a14:backgroundMark x1="23953" y1="64545" x2="23953" y2="64545"/>
                      </a14:backgroundRemoval>
                    </a14:imgEffect>
                  </a14:imgLayer>
                </a14:imgProps>
              </a:ext>
              <a:ext uri="{28A0092B-C50C-407E-A947-70E740481C1C}">
                <a14:useLocalDpi xmlns:a14="http://schemas.microsoft.com/office/drawing/2010/main" val="0"/>
              </a:ext>
            </a:extLst>
          </a:blip>
          <a:stretch>
            <a:fillRect/>
          </a:stretch>
        </p:blipFill>
        <p:spPr>
          <a:xfrm>
            <a:off x="7613340" y="4653136"/>
            <a:ext cx="1939044" cy="994804"/>
          </a:xfrm>
          <a:prstGeom prst="rect">
            <a:avLst/>
          </a:prstGeom>
        </p:spPr>
      </p:pic>
      <p:pic>
        <p:nvPicPr>
          <p:cNvPr id="33" name="Picture 32"/>
          <p:cNvPicPr>
            <a:picLocks noChangeAspect="1"/>
          </p:cNvPicPr>
          <p:nvPr/>
        </p:nvPicPr>
        <p:blipFill>
          <a:blip r:embed="rId24" cstate="print">
            <a:extLst>
              <a:ext uri="{BEBA8EAE-BF5A-486C-A8C5-ECC9F3942E4B}">
                <a14:imgProps xmlns:a14="http://schemas.microsoft.com/office/drawing/2010/main">
                  <a14:imgLayer r:embed="rId25">
                    <a14:imgEffect>
                      <a14:backgroundRemoval t="9582" b="91289" l="7788" r="96388">
                        <a14:foregroundMark x1="7788" y1="72474" x2="7788" y2="72474"/>
                        <a14:foregroundMark x1="96501" y1="48432" x2="96501" y2="48432"/>
                        <a14:foregroundMark x1="76298" y1="10801" x2="76298" y2="10801"/>
                        <a14:foregroundMark x1="43679" y1="17944" x2="43679" y2="17944"/>
                        <a14:foregroundMark x1="39955" y1="24042" x2="39955" y2="24042"/>
                        <a14:foregroundMark x1="38036" y1="24042" x2="38036" y2="24042"/>
                        <a14:foregroundMark x1="35892" y1="27700" x2="35892" y2="27700"/>
                        <a14:foregroundMark x1="62641" y1="91289" x2="62641" y2="91289"/>
                      </a14:backgroundRemoval>
                    </a14:imgEffect>
                  </a14:imgLayer>
                </a14:imgProps>
              </a:ext>
              <a:ext uri="{28A0092B-C50C-407E-A947-70E740481C1C}">
                <a14:useLocalDpi xmlns:a14="http://schemas.microsoft.com/office/drawing/2010/main" val="0"/>
              </a:ext>
            </a:extLst>
          </a:blip>
          <a:stretch>
            <a:fillRect/>
          </a:stretch>
        </p:blipFill>
        <p:spPr>
          <a:xfrm>
            <a:off x="9010412" y="4725144"/>
            <a:ext cx="1766109" cy="1144184"/>
          </a:xfrm>
          <a:prstGeom prst="rect">
            <a:avLst/>
          </a:prstGeom>
        </p:spPr>
      </p:pic>
      <p:pic>
        <p:nvPicPr>
          <p:cNvPr id="34" name="Picture 3"/>
          <p:cNvPicPr>
            <a:picLocks noChangeAspect="1" noChangeArrowheads="1"/>
          </p:cNvPicPr>
          <p:nvPr/>
        </p:nvPicPr>
        <p:blipFill>
          <a:blip r:embed="rId26">
            <a:extLst>
              <a:ext uri="{BEBA8EAE-BF5A-486C-A8C5-ECC9F3942E4B}">
                <a14:imgProps xmlns:a14="http://schemas.microsoft.com/office/drawing/2010/main">
                  <a14:imgLayer r:embed="rId27">
                    <a14:imgEffect>
                      <a14:backgroundRemoval t="4762" b="95238" l="5282" r="83803"/>
                    </a14:imgEffect>
                  </a14:imgLayer>
                </a14:imgProps>
              </a:ext>
              <a:ext uri="{28A0092B-C50C-407E-A947-70E740481C1C}">
                <a14:useLocalDpi xmlns:a14="http://schemas.microsoft.com/office/drawing/2010/main" val="0"/>
              </a:ext>
            </a:extLst>
          </a:blip>
          <a:srcRect/>
          <a:stretch>
            <a:fillRect/>
          </a:stretch>
        </p:blipFill>
        <p:spPr bwMode="auto">
          <a:xfrm>
            <a:off x="4799856" y="4149963"/>
            <a:ext cx="1582298" cy="1170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 name="Picture 34"/>
          <p:cNvPicPr>
            <a:picLocks noChangeAspect="1"/>
          </p:cNvPicPr>
          <p:nvPr/>
        </p:nvPicPr>
        <p:blipFill rotWithShape="1">
          <a:blip r:embed="rId28" cstate="print">
            <a:extLst>
              <a:ext uri="{BEBA8EAE-BF5A-486C-A8C5-ECC9F3942E4B}">
                <a14:imgProps xmlns:a14="http://schemas.microsoft.com/office/drawing/2010/main">
                  <a14:imgLayer r:embed="rId29">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36" name="Right Arrow 35"/>
          <p:cNvSpPr/>
          <p:nvPr/>
        </p:nvSpPr>
        <p:spPr>
          <a:xfrm>
            <a:off x="4151784" y="2506748"/>
            <a:ext cx="648073"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Content Placeholder 5"/>
          <p:cNvSpPr>
            <a:spLocks noGrp="1"/>
          </p:cNvSpPr>
          <p:nvPr>
            <p:ph idx="1"/>
          </p:nvPr>
        </p:nvSpPr>
        <p:spPr>
          <a:xfrm>
            <a:off x="1415480" y="2"/>
            <a:ext cx="2879078" cy="6857999"/>
          </a:xfrm>
        </p:spPr>
        <p:txBody>
          <a:bodyPr>
            <a:noAutofit/>
          </a:bodyPr>
          <a:lstStyle/>
          <a:p>
            <a:r>
              <a:rPr lang="it-IT" sz="1500" b="1" dirty="0"/>
              <a:t>Identità prima di 50 a.C. </a:t>
            </a:r>
            <a:endParaRPr lang="de-DE" sz="1500" b="1" dirty="0"/>
          </a:p>
          <a:p>
            <a:pPr lvl="1"/>
            <a:r>
              <a:rPr lang="de-DE" sz="1500" dirty="0"/>
              <a:t>simboli di status </a:t>
            </a:r>
            <a:r>
              <a:rPr lang="de-DE" sz="1500" i="1" dirty="0"/>
              <a:t>origine </a:t>
            </a:r>
            <a:r>
              <a:rPr lang="de-DE" sz="1500" b="1" i="1" dirty="0"/>
              <a:t>indigena</a:t>
            </a:r>
          </a:p>
          <a:p>
            <a:pPr lvl="1"/>
            <a:r>
              <a:rPr lang="de-DE" sz="1500" b="1" dirty="0"/>
              <a:t>importazioni</a:t>
            </a:r>
            <a:r>
              <a:rPr lang="de-DE" sz="1500" dirty="0"/>
              <a:t> </a:t>
            </a:r>
            <a:r>
              <a:rPr lang="de-DE" sz="1500" dirty="0">
                <a:sym typeface="Wingdings" pitchFamily="2" charset="2"/>
              </a:rPr>
              <a:t>alienazione</a:t>
            </a:r>
          </a:p>
          <a:p>
            <a:r>
              <a:rPr lang="de-DE" sz="1500" b="1" dirty="0"/>
              <a:t>fibule </a:t>
            </a:r>
            <a:r>
              <a:rPr lang="de-DE" sz="1500" b="1" dirty="0">
                <a:sym typeface="Wingdings" pitchFamily="2" charset="2"/>
              </a:rPr>
              <a:t> </a:t>
            </a:r>
            <a:r>
              <a:rPr lang="de-DE" sz="1500" dirty="0">
                <a:sym typeface="Wingdings" pitchFamily="2" charset="2"/>
              </a:rPr>
              <a:t>abbigliamento </a:t>
            </a:r>
            <a:br>
              <a:rPr lang="de-DE" sz="1500" dirty="0">
                <a:sym typeface="Wingdings" pitchFamily="2" charset="2"/>
              </a:rPr>
            </a:br>
            <a:r>
              <a:rPr lang="de-DE" sz="1500" dirty="0">
                <a:sym typeface="Wingdings" pitchFamily="2" charset="2"/>
              </a:rPr>
              <a:t>                     in generale</a:t>
            </a:r>
          </a:p>
          <a:p>
            <a:pPr lvl="1"/>
            <a:r>
              <a:rPr lang="de-DE" sz="1500" b="1" dirty="0">
                <a:sym typeface="Wingdings" pitchFamily="2" charset="2"/>
              </a:rPr>
              <a:t>identità</a:t>
            </a:r>
            <a:r>
              <a:rPr lang="de-DE" sz="1500" dirty="0">
                <a:sym typeface="Wingdings" pitchFamily="2" charset="2"/>
              </a:rPr>
              <a:t> dei </a:t>
            </a:r>
            <a:r>
              <a:rPr lang="de-DE" sz="1500" b="1" dirty="0">
                <a:sym typeface="Wingdings" pitchFamily="2" charset="2"/>
              </a:rPr>
              <a:t>gruppi</a:t>
            </a:r>
            <a:r>
              <a:rPr lang="de-DE" sz="1500" dirty="0">
                <a:sym typeface="Wingdings" pitchFamily="2" charset="2"/>
              </a:rPr>
              <a:t> etnico, sociale, </a:t>
            </a:r>
            <a:br>
              <a:rPr lang="de-DE" sz="1500" dirty="0">
                <a:sym typeface="Wingdings" pitchFamily="2" charset="2"/>
              </a:rPr>
            </a:br>
            <a:r>
              <a:rPr lang="de-DE" sz="1500" dirty="0">
                <a:sym typeface="Wingdings" pitchFamily="2" charset="2"/>
              </a:rPr>
              <a:t>o gli identità </a:t>
            </a:r>
            <a:br>
              <a:rPr lang="de-DE" sz="1500" dirty="0">
                <a:sym typeface="Wingdings" pitchFamily="2" charset="2"/>
              </a:rPr>
            </a:br>
            <a:r>
              <a:rPr lang="de-DE" sz="1500" dirty="0">
                <a:sym typeface="Wingdings" pitchFamily="2" charset="2"/>
              </a:rPr>
              <a:t>basato sul genere, </a:t>
            </a:r>
            <a:br>
              <a:rPr lang="de-DE" sz="1500" dirty="0">
                <a:sym typeface="Wingdings" pitchFamily="2" charset="2"/>
              </a:rPr>
            </a:br>
            <a:r>
              <a:rPr lang="de-DE" sz="1500" dirty="0">
                <a:sym typeface="Wingdings" pitchFamily="2" charset="2"/>
              </a:rPr>
              <a:t>anzianità, eccetera</a:t>
            </a:r>
            <a:br>
              <a:rPr lang="de-DE" sz="1500" dirty="0">
                <a:sym typeface="Wingdings" pitchFamily="2" charset="2"/>
              </a:rPr>
            </a:br>
            <a:r>
              <a:rPr lang="de-DE" sz="1500" dirty="0">
                <a:sym typeface="Wingdings" pitchFamily="2" charset="2"/>
              </a:rPr>
              <a:t>(p.ex. alcune fibule </a:t>
            </a:r>
            <a:br>
              <a:rPr lang="de-DE" sz="1500" dirty="0">
                <a:sym typeface="Wingdings" pitchFamily="2" charset="2"/>
              </a:rPr>
            </a:br>
            <a:r>
              <a:rPr lang="de-DE" sz="1500" dirty="0">
                <a:sym typeface="Wingdings" pitchFamily="2" charset="2"/>
              </a:rPr>
              <a:t>La Tène </a:t>
            </a:r>
            <a:br>
              <a:rPr lang="de-DE" sz="1500" dirty="0">
                <a:sym typeface="Wingdings" pitchFamily="2" charset="2"/>
              </a:rPr>
            </a:br>
            <a:r>
              <a:rPr lang="de-DE" sz="1500" dirty="0">
                <a:sym typeface="Wingdings" pitchFamily="2" charset="2"/>
              </a:rPr>
              <a:t>      fino al I s. d.C.)</a:t>
            </a:r>
          </a:p>
          <a:p>
            <a:r>
              <a:rPr lang="de-DE" sz="1500" b="1" dirty="0">
                <a:sym typeface="Wingdings" pitchFamily="2" charset="2"/>
              </a:rPr>
              <a:t>tendenze arcaizzante</a:t>
            </a:r>
            <a:br>
              <a:rPr lang="de-DE" sz="1500" b="1" dirty="0">
                <a:sym typeface="Wingdings" pitchFamily="2" charset="2"/>
              </a:rPr>
            </a:br>
            <a:r>
              <a:rPr lang="de-DE" sz="1500" dirty="0">
                <a:sym typeface="Wingdings" pitchFamily="2" charset="2"/>
              </a:rPr>
              <a:t>nel contesto funerario</a:t>
            </a:r>
            <a:endParaRPr lang="de-DE" sz="1500" b="1" dirty="0">
              <a:sym typeface="Wingdings" pitchFamily="2" charset="2"/>
            </a:endParaRPr>
          </a:p>
          <a:p>
            <a:r>
              <a:rPr lang="de-DE" sz="1500" b="1" dirty="0">
                <a:sym typeface="Wingdings" pitchFamily="2" charset="2"/>
              </a:rPr>
              <a:t>sviluppi economiche </a:t>
            </a:r>
            <a:br>
              <a:rPr lang="de-DE" sz="1500" b="1" dirty="0">
                <a:sym typeface="Wingdings" pitchFamily="2" charset="2"/>
              </a:rPr>
            </a:br>
            <a:r>
              <a:rPr lang="de-DE" sz="1500" b="1" dirty="0">
                <a:sym typeface="Wingdings" pitchFamily="2" charset="2"/>
              </a:rPr>
              <a:t>      e sociali </a:t>
            </a:r>
            <a:br>
              <a:rPr lang="de-DE" sz="1500" b="1" dirty="0">
                <a:sym typeface="Wingdings" pitchFamily="2" charset="2"/>
              </a:rPr>
            </a:br>
            <a:r>
              <a:rPr lang="de-DE" sz="1500" dirty="0">
                <a:sym typeface="Wingdings" pitchFamily="2" charset="2"/>
              </a:rPr>
              <a:t>(fine II s.a.C.-I s. d.C.) </a:t>
            </a:r>
            <a:br>
              <a:rPr lang="de-DE" sz="1500" dirty="0">
                <a:sym typeface="Wingdings" pitchFamily="2" charset="2"/>
              </a:rPr>
            </a:br>
            <a:r>
              <a:rPr lang="de-DE" sz="1500" b="1" dirty="0">
                <a:sym typeface="Wingdings" pitchFamily="2" charset="2"/>
              </a:rPr>
              <a:t> più persone vogliono </a:t>
            </a:r>
            <a:r>
              <a:rPr lang="de-DE" sz="1500" dirty="0">
                <a:sym typeface="Wingdings" pitchFamily="2" charset="2"/>
              </a:rPr>
              <a:t/>
            </a:r>
            <a:br>
              <a:rPr lang="de-DE" sz="1500" dirty="0">
                <a:sym typeface="Wingdings" pitchFamily="2" charset="2"/>
              </a:rPr>
            </a:br>
            <a:r>
              <a:rPr lang="de-DE" sz="1500" dirty="0">
                <a:sym typeface="Wingdings" pitchFamily="2" charset="2"/>
              </a:rPr>
              <a:t>     </a:t>
            </a:r>
            <a:r>
              <a:rPr lang="de-DE" sz="1500" b="1" dirty="0">
                <a:sym typeface="Wingdings" pitchFamily="2" charset="2"/>
              </a:rPr>
              <a:t>mettere in mostra</a:t>
            </a:r>
            <a:br>
              <a:rPr lang="de-DE" sz="1500" b="1" dirty="0">
                <a:sym typeface="Wingdings" pitchFamily="2" charset="2"/>
              </a:rPr>
            </a:br>
            <a:r>
              <a:rPr lang="de-DE" sz="1500" b="1" dirty="0">
                <a:sym typeface="Wingdings" pitchFamily="2" charset="2"/>
              </a:rPr>
              <a:t>     il loro status</a:t>
            </a:r>
          </a:p>
          <a:p>
            <a:r>
              <a:rPr lang="de-DE" sz="1500" dirty="0">
                <a:sym typeface="Wingdings" pitchFamily="2" charset="2"/>
              </a:rPr>
              <a:t> dunque: </a:t>
            </a:r>
            <a:r>
              <a:rPr lang="de-DE" sz="1500" b="1" dirty="0">
                <a:sym typeface="Wingdings" pitchFamily="2" charset="2"/>
              </a:rPr>
              <a:t>più</a:t>
            </a:r>
            <a:r>
              <a:rPr lang="de-DE" sz="1500" dirty="0">
                <a:sym typeface="Wingdings" pitchFamily="2" charset="2"/>
              </a:rPr>
              <a:t> oggetii di prestigio, ma di origine </a:t>
            </a:r>
            <a:r>
              <a:rPr lang="de-DE" sz="1500" b="1" dirty="0">
                <a:sym typeface="Wingdings" pitchFamily="2" charset="2"/>
              </a:rPr>
              <a:t>indigenà</a:t>
            </a:r>
            <a:r>
              <a:rPr lang="de-DE" sz="1500" dirty="0">
                <a:sym typeface="Wingdings" pitchFamily="2" charset="2"/>
              </a:rPr>
              <a:t/>
            </a:r>
            <a:br>
              <a:rPr lang="de-DE" sz="1500" dirty="0">
                <a:sym typeface="Wingdings" pitchFamily="2" charset="2"/>
              </a:rPr>
            </a:br>
            <a:r>
              <a:rPr lang="de-DE" sz="1500" dirty="0">
                <a:sym typeface="Wingdings" pitchFamily="2" charset="2"/>
              </a:rPr>
              <a:t>in </a:t>
            </a:r>
            <a:r>
              <a:rPr lang="de-DE" sz="1500" u="sng" dirty="0">
                <a:sym typeface="Wingdings" pitchFamily="2" charset="2"/>
              </a:rPr>
              <a:t>nessun</a:t>
            </a:r>
            <a:r>
              <a:rPr lang="de-DE" sz="1500" dirty="0">
                <a:sym typeface="Wingdings" pitchFamily="2" charset="2"/>
              </a:rPr>
              <a:t> caso: resistenza culturale</a:t>
            </a:r>
          </a:p>
        </p:txBody>
      </p:sp>
      <p:pic>
        <p:nvPicPr>
          <p:cNvPr id="41" name="Picture 40"/>
          <p:cNvPicPr>
            <a:picLocks noChangeAspect="1"/>
          </p:cNvPicPr>
          <p:nvPr/>
        </p:nvPicPr>
        <p:blipFill>
          <a:blip r:embed="rId30" cstate="print">
            <a:extLst>
              <a:ext uri="{BEBA8EAE-BF5A-486C-A8C5-ECC9F3942E4B}">
                <a14:imgProps xmlns:a14="http://schemas.microsoft.com/office/drawing/2010/main">
                  <a14:imgLayer r:embed="rId31">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Tree>
    <p:extLst>
      <p:ext uri="{BB962C8B-B14F-4D97-AF65-F5344CB8AC3E}">
        <p14:creationId xmlns:p14="http://schemas.microsoft.com/office/powerpoint/2010/main" val="38105676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animEffect transition="in" filter="fade">
                                      <p:cBhvr>
                                        <p:cTn id="7" dur="1000"/>
                                        <p:tgtEl>
                                          <p:spTgt spid="39">
                                            <p:txEl>
                                              <p:pRg st="0" end="0"/>
                                            </p:txEl>
                                          </p:spTgt>
                                        </p:tgtEl>
                                      </p:cBhvr>
                                    </p:animEffect>
                                    <p:anim calcmode="lin" valueType="num">
                                      <p:cBhvr>
                                        <p:cTn id="8" dur="1000" fill="hold"/>
                                        <p:tgtEl>
                                          <p:spTgt spid="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9">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9">
                                            <p:txEl>
                                              <p:pRg st="1" end="1"/>
                                            </p:txEl>
                                          </p:spTgt>
                                        </p:tgtEl>
                                        <p:attrNameLst>
                                          <p:attrName>style.visibility</p:attrName>
                                        </p:attrNameLst>
                                      </p:cBhvr>
                                      <p:to>
                                        <p:strVal val="visible"/>
                                      </p:to>
                                    </p:set>
                                    <p:animEffect transition="in" filter="fade">
                                      <p:cBhvr>
                                        <p:cTn id="13" dur="1000"/>
                                        <p:tgtEl>
                                          <p:spTgt spid="39">
                                            <p:txEl>
                                              <p:pRg st="1" end="1"/>
                                            </p:txEl>
                                          </p:spTgt>
                                        </p:tgtEl>
                                      </p:cBhvr>
                                    </p:animEffect>
                                    <p:anim calcmode="lin" valueType="num">
                                      <p:cBhvr>
                                        <p:cTn id="14" dur="1000" fill="hold"/>
                                        <p:tgtEl>
                                          <p:spTgt spid="39">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9">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9">
                                            <p:txEl>
                                              <p:pRg st="2" end="2"/>
                                            </p:txEl>
                                          </p:spTgt>
                                        </p:tgtEl>
                                        <p:attrNameLst>
                                          <p:attrName>style.visibility</p:attrName>
                                        </p:attrNameLst>
                                      </p:cBhvr>
                                      <p:to>
                                        <p:strVal val="visible"/>
                                      </p:to>
                                    </p:set>
                                    <p:animEffect transition="in" filter="fade">
                                      <p:cBhvr>
                                        <p:cTn id="19" dur="1000"/>
                                        <p:tgtEl>
                                          <p:spTgt spid="39">
                                            <p:txEl>
                                              <p:pRg st="2" end="2"/>
                                            </p:txEl>
                                          </p:spTgt>
                                        </p:tgtEl>
                                      </p:cBhvr>
                                    </p:animEffect>
                                    <p:anim calcmode="lin" valueType="num">
                                      <p:cBhvr>
                                        <p:cTn id="20" dur="1000" fill="hold"/>
                                        <p:tgtEl>
                                          <p:spTgt spid="39">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9">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9">
                                            <p:txEl>
                                              <p:pRg st="3" end="3"/>
                                            </p:txEl>
                                          </p:spTgt>
                                        </p:tgtEl>
                                        <p:attrNameLst>
                                          <p:attrName>style.visibility</p:attrName>
                                        </p:attrNameLst>
                                      </p:cBhvr>
                                      <p:to>
                                        <p:strVal val="visible"/>
                                      </p:to>
                                    </p:set>
                                    <p:animEffect transition="in" filter="fade">
                                      <p:cBhvr>
                                        <p:cTn id="25" dur="1000"/>
                                        <p:tgtEl>
                                          <p:spTgt spid="39">
                                            <p:txEl>
                                              <p:pRg st="3" end="3"/>
                                            </p:txEl>
                                          </p:spTgt>
                                        </p:tgtEl>
                                      </p:cBhvr>
                                    </p:animEffect>
                                    <p:anim calcmode="lin" valueType="num">
                                      <p:cBhvr>
                                        <p:cTn id="26" dur="1000" fill="hold"/>
                                        <p:tgtEl>
                                          <p:spTgt spid="39">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9">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9">
                                            <p:txEl>
                                              <p:pRg st="4" end="4"/>
                                            </p:txEl>
                                          </p:spTgt>
                                        </p:tgtEl>
                                        <p:attrNameLst>
                                          <p:attrName>style.visibility</p:attrName>
                                        </p:attrNameLst>
                                      </p:cBhvr>
                                      <p:to>
                                        <p:strVal val="visible"/>
                                      </p:to>
                                    </p:set>
                                    <p:animEffect transition="in" filter="fade">
                                      <p:cBhvr>
                                        <p:cTn id="31" dur="1000"/>
                                        <p:tgtEl>
                                          <p:spTgt spid="39">
                                            <p:txEl>
                                              <p:pRg st="4" end="4"/>
                                            </p:txEl>
                                          </p:spTgt>
                                        </p:tgtEl>
                                      </p:cBhvr>
                                    </p:animEffect>
                                    <p:anim calcmode="lin" valueType="num">
                                      <p:cBhvr>
                                        <p:cTn id="32" dur="1000" fill="hold"/>
                                        <p:tgtEl>
                                          <p:spTgt spid="39">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9">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9">
                                            <p:txEl>
                                              <p:pRg st="5" end="5"/>
                                            </p:txEl>
                                          </p:spTgt>
                                        </p:tgtEl>
                                        <p:attrNameLst>
                                          <p:attrName>style.visibility</p:attrName>
                                        </p:attrNameLst>
                                      </p:cBhvr>
                                      <p:to>
                                        <p:strVal val="visible"/>
                                      </p:to>
                                    </p:set>
                                    <p:animEffect transition="in" filter="fade">
                                      <p:cBhvr>
                                        <p:cTn id="37" dur="1000"/>
                                        <p:tgtEl>
                                          <p:spTgt spid="39">
                                            <p:txEl>
                                              <p:pRg st="5" end="5"/>
                                            </p:txEl>
                                          </p:spTgt>
                                        </p:tgtEl>
                                      </p:cBhvr>
                                    </p:animEffect>
                                    <p:anim calcmode="lin" valueType="num">
                                      <p:cBhvr>
                                        <p:cTn id="38" dur="1000" fill="hold"/>
                                        <p:tgtEl>
                                          <p:spTgt spid="39">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9">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39">
                                            <p:txEl>
                                              <p:pRg st="6" end="6"/>
                                            </p:txEl>
                                          </p:spTgt>
                                        </p:tgtEl>
                                        <p:attrNameLst>
                                          <p:attrName>style.visibility</p:attrName>
                                        </p:attrNameLst>
                                      </p:cBhvr>
                                      <p:to>
                                        <p:strVal val="visible"/>
                                      </p:to>
                                    </p:set>
                                    <p:animEffect transition="in" filter="fade">
                                      <p:cBhvr>
                                        <p:cTn id="43" dur="1000"/>
                                        <p:tgtEl>
                                          <p:spTgt spid="39">
                                            <p:txEl>
                                              <p:pRg st="6" end="6"/>
                                            </p:txEl>
                                          </p:spTgt>
                                        </p:tgtEl>
                                      </p:cBhvr>
                                    </p:animEffect>
                                    <p:anim calcmode="lin" valueType="num">
                                      <p:cBhvr>
                                        <p:cTn id="44" dur="1000" fill="hold"/>
                                        <p:tgtEl>
                                          <p:spTgt spid="39">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9">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39">
                                            <p:txEl>
                                              <p:pRg st="7" end="7"/>
                                            </p:txEl>
                                          </p:spTgt>
                                        </p:tgtEl>
                                        <p:attrNameLst>
                                          <p:attrName>style.visibility</p:attrName>
                                        </p:attrNameLst>
                                      </p:cBhvr>
                                      <p:to>
                                        <p:strVal val="visible"/>
                                      </p:to>
                                    </p:set>
                                    <p:animEffect transition="in" filter="fade">
                                      <p:cBhvr>
                                        <p:cTn id="49" dur="1000"/>
                                        <p:tgtEl>
                                          <p:spTgt spid="39">
                                            <p:txEl>
                                              <p:pRg st="7" end="7"/>
                                            </p:txEl>
                                          </p:spTgt>
                                        </p:tgtEl>
                                      </p:cBhvr>
                                    </p:animEffect>
                                    <p:anim calcmode="lin" valueType="num">
                                      <p:cBhvr>
                                        <p:cTn id="50" dur="1000" fill="hold"/>
                                        <p:tgtEl>
                                          <p:spTgt spid="39">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151784" y="2"/>
            <a:ext cx="1728192" cy="6669359"/>
          </a:xfrm>
          <a:prstGeom prst="rect">
            <a:avLst/>
          </a:prstGeom>
          <a:solidFill>
            <a:schemeClr val="accent3">
              <a:lumMod val="40000"/>
              <a:lumOff val="60000"/>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110 – 90</a:t>
            </a:r>
            <a:endParaRPr lang="en-GB" b="1" dirty="0"/>
          </a:p>
          <a:p>
            <a:pPr algn="ctr"/>
            <a:r>
              <a:rPr lang="de-DE" sz="1400" dirty="0"/>
              <a:t>Gaio Mario</a:t>
            </a:r>
            <a:br>
              <a:rPr lang="de-DE" sz="1400" dirty="0"/>
            </a:br>
            <a:r>
              <a:rPr lang="de-DE" sz="1400" dirty="0"/>
              <a:t>&amp; guerra sociale</a:t>
            </a:r>
          </a:p>
          <a:p>
            <a:pPr algn="ctr"/>
            <a:endParaRPr lang="de-DE" sz="1050" dirty="0"/>
          </a:p>
          <a:p>
            <a:pPr algn="ctr"/>
            <a:endParaRPr lang="de-DE" sz="1600" dirty="0"/>
          </a:p>
          <a:p>
            <a:pPr algn="ctr"/>
            <a:endParaRPr lang="de-DE" sz="1400" dirty="0"/>
          </a:p>
          <a:p>
            <a:pPr algn="ctr"/>
            <a:endParaRPr lang="de-DE" sz="1400" dirty="0"/>
          </a:p>
          <a:p>
            <a:pPr algn="ctr"/>
            <a:endParaRPr lang="de-DE" sz="1400" dirty="0"/>
          </a:p>
          <a:p>
            <a:pPr algn="ctr"/>
            <a:endParaRPr lang="de-DE" dirty="0"/>
          </a:p>
          <a:p>
            <a:pPr algn="ctr"/>
            <a:endParaRPr lang="de-DE" sz="2800" dirty="0"/>
          </a:p>
          <a:p>
            <a:pPr algn="ctr"/>
            <a:r>
              <a:rPr lang="de-DE" sz="2400" dirty="0"/>
              <a:t/>
            </a:r>
            <a:br>
              <a:rPr lang="de-DE" sz="2400" dirty="0"/>
            </a:br>
            <a:endParaRPr lang="de-DE" sz="2400" dirty="0"/>
          </a:p>
          <a:p>
            <a:pPr algn="ctr"/>
            <a:endParaRPr lang="de-DE" dirty="0"/>
          </a:p>
          <a:p>
            <a:pPr algn="ctr"/>
            <a:endParaRPr lang="de-DE" dirty="0"/>
          </a:p>
          <a:p>
            <a:pPr algn="ctr"/>
            <a:endParaRPr lang="de-DE" dirty="0"/>
          </a:p>
          <a:p>
            <a:pPr algn="ctr"/>
            <a:endParaRPr lang="de-DE" dirty="0"/>
          </a:p>
          <a:p>
            <a:pPr algn="ctr"/>
            <a:endParaRPr lang="de-DE" sz="2400" dirty="0"/>
          </a:p>
          <a:p>
            <a:pPr algn="ctr"/>
            <a:endParaRPr lang="de-DE" dirty="0"/>
          </a:p>
          <a:p>
            <a:pPr algn="ctr"/>
            <a:endParaRPr lang="de-DE" dirty="0"/>
          </a:p>
          <a:p>
            <a:pPr algn="ctr"/>
            <a:endParaRPr lang="de-DE" dirty="0"/>
          </a:p>
          <a:p>
            <a:pPr algn="ctr"/>
            <a:r>
              <a:rPr lang="de-DE" dirty="0"/>
              <a:t/>
            </a:r>
            <a:br>
              <a:rPr lang="de-DE" dirty="0"/>
            </a:br>
            <a:r>
              <a:rPr lang="de-DE" dirty="0"/>
              <a:t/>
            </a:r>
            <a:br>
              <a:rPr lang="de-DE" dirty="0"/>
            </a:br>
            <a:r>
              <a:rPr lang="de-DE" dirty="0"/>
              <a:t/>
            </a:r>
            <a:br>
              <a:rPr lang="de-DE" dirty="0"/>
            </a:br>
            <a:endParaRPr lang="en-GB" b="1" dirty="0"/>
          </a:p>
        </p:txBody>
      </p:sp>
      <p:sp>
        <p:nvSpPr>
          <p:cNvPr id="5" name="Rectangle 4"/>
          <p:cNvSpPr/>
          <p:nvPr/>
        </p:nvSpPr>
        <p:spPr>
          <a:xfrm>
            <a:off x="5879976" y="2"/>
            <a:ext cx="2016222" cy="6669359"/>
          </a:xfrm>
          <a:prstGeom prst="rect">
            <a:avLst/>
          </a:prstGeom>
          <a:solidFill>
            <a:srgbClr val="92D050">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89 – 50</a:t>
            </a:r>
            <a:endParaRPr lang="en-GB" sz="1600" b="1" dirty="0"/>
          </a:p>
          <a:p>
            <a:pPr algn="ctr"/>
            <a:r>
              <a:rPr lang="de-DE" sz="1400" i="1" spc="-150" dirty="0"/>
              <a:t>ius Latii </a:t>
            </a:r>
            <a:r>
              <a:rPr lang="de-DE" sz="1400" spc="-150" dirty="0"/>
              <a:t>&amp; guerra Galllica</a:t>
            </a:r>
            <a:endParaRPr lang="de-DE" sz="1400" dirty="0"/>
          </a:p>
          <a:p>
            <a:pPr algn="ctr"/>
            <a:endParaRPr lang="de-DE" sz="1400" dirty="0"/>
          </a:p>
          <a:p>
            <a:pPr algn="ctr"/>
            <a:endParaRPr lang="de-DE" sz="1400" dirty="0"/>
          </a:p>
          <a:p>
            <a:pPr algn="ctr"/>
            <a:endParaRPr lang="de-DE" sz="1400" dirty="0"/>
          </a:p>
          <a:p>
            <a:pPr algn="ctr"/>
            <a:endParaRPr lang="de-DE" sz="1400" dirty="0"/>
          </a:p>
          <a:p>
            <a:pPr algn="ctr"/>
            <a:endParaRPr lang="de-DE" sz="1600" dirty="0"/>
          </a:p>
          <a:p>
            <a:pPr algn="ctr"/>
            <a:endParaRPr lang="de-DE" sz="1400" dirty="0"/>
          </a:p>
          <a:p>
            <a:pPr algn="ctr"/>
            <a:endParaRPr lang="de-DE" sz="2000" dirty="0"/>
          </a:p>
          <a:p>
            <a:pPr algn="ctr"/>
            <a:endParaRPr lang="de-DE" sz="1400" dirty="0"/>
          </a:p>
          <a:p>
            <a:pPr algn="ctr"/>
            <a:endParaRPr lang="de-DE" sz="1400" dirty="0"/>
          </a:p>
          <a:p>
            <a:pPr algn="ctr"/>
            <a:endParaRPr lang="de-DE" sz="3200"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a:p>
            <a:pPr algn="ctr"/>
            <a:endParaRPr lang="de-DE" dirty="0"/>
          </a:p>
        </p:txBody>
      </p:sp>
      <p:sp>
        <p:nvSpPr>
          <p:cNvPr id="6" name="Rectangle 5"/>
          <p:cNvSpPr/>
          <p:nvPr/>
        </p:nvSpPr>
        <p:spPr>
          <a:xfrm>
            <a:off x="7896201" y="2"/>
            <a:ext cx="1512169" cy="6669359"/>
          </a:xfrm>
          <a:prstGeom prst="rect">
            <a:avLst/>
          </a:prstGeom>
          <a:solidFill>
            <a:srgbClr val="09952A">
              <a:alpha val="4039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49 – 30 </a:t>
            </a:r>
            <a:endParaRPr lang="en-GB" b="1" dirty="0"/>
          </a:p>
          <a:p>
            <a:pPr algn="ctr"/>
            <a:r>
              <a:rPr lang="de-DE" sz="1400" i="1" dirty="0"/>
              <a:t>civ. Romana</a:t>
            </a:r>
            <a:r>
              <a:rPr lang="de-DE" sz="1400" dirty="0"/>
              <a:t>;</a:t>
            </a:r>
          </a:p>
          <a:p>
            <a:pPr algn="ctr"/>
            <a:r>
              <a:rPr lang="de-DE" sz="1400" dirty="0"/>
              <a:t>   Ende Provinz</a:t>
            </a:r>
          </a:p>
          <a:p>
            <a:pPr algn="ctr"/>
            <a:endParaRPr lang="de-DE" sz="1400" dirty="0"/>
          </a:p>
          <a:p>
            <a:pPr algn="ctr"/>
            <a:endParaRPr lang="de-DE" dirty="0"/>
          </a:p>
          <a:p>
            <a:pPr algn="ctr"/>
            <a:endParaRPr lang="de-DE" sz="1400" dirty="0"/>
          </a:p>
          <a:p>
            <a:pPr algn="ctr"/>
            <a:endParaRPr lang="de-DE" sz="1400" dirty="0"/>
          </a:p>
          <a:p>
            <a:pPr algn="ctr"/>
            <a:endParaRPr lang="de-DE" sz="1600" dirty="0"/>
          </a:p>
          <a:p>
            <a:pPr algn="ctr"/>
            <a:endParaRPr lang="de-DE" sz="1600" dirty="0"/>
          </a:p>
          <a:p>
            <a:pPr algn="ctr"/>
            <a:r>
              <a:rPr lang="de-DE" sz="1600" dirty="0"/>
              <a:t/>
            </a:r>
            <a:br>
              <a:rPr lang="de-DE" sz="1600" dirty="0"/>
            </a:br>
            <a:endParaRPr lang="de-DE" sz="2000" dirty="0"/>
          </a:p>
          <a:p>
            <a:pPr algn="ctr"/>
            <a:r>
              <a:rPr lang="de-DE" sz="1400" dirty="0"/>
              <a:t/>
            </a:r>
            <a:br>
              <a:rPr lang="de-DE" sz="1400" dirty="0"/>
            </a:br>
            <a:endParaRPr lang="de-DE" sz="900" dirty="0"/>
          </a:p>
          <a:p>
            <a:pPr algn="ctr"/>
            <a:endParaRPr lang="de-DE" sz="2400"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a:p>
            <a:pPr algn="ctr"/>
            <a:endParaRPr lang="de-DE" i="1" dirty="0"/>
          </a:p>
        </p:txBody>
      </p:sp>
      <p:sp>
        <p:nvSpPr>
          <p:cNvPr id="7" name="Rectangle 6"/>
          <p:cNvSpPr/>
          <p:nvPr/>
        </p:nvSpPr>
        <p:spPr>
          <a:xfrm>
            <a:off x="9408370" y="2"/>
            <a:ext cx="1259631" cy="6667805"/>
          </a:xfrm>
          <a:prstGeom prst="rect">
            <a:avLst/>
          </a:prstGeom>
          <a:solidFill>
            <a:srgbClr val="00B0F0">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ab 30</a:t>
            </a:r>
            <a:br>
              <a:rPr lang="de-DE" b="1" dirty="0"/>
            </a:br>
            <a:r>
              <a:rPr lang="de-DE" sz="1400" spc="-150" dirty="0"/>
              <a:t>Augustus</a:t>
            </a:r>
          </a:p>
          <a:p>
            <a:pPr algn="ctr"/>
            <a:endParaRPr lang="de-DE" sz="1400" spc="-150" dirty="0"/>
          </a:p>
          <a:p>
            <a:pPr algn="ctr"/>
            <a:endParaRPr lang="de-DE" spc="-150" dirty="0"/>
          </a:p>
          <a:p>
            <a:pPr algn="ctr"/>
            <a:endParaRPr lang="de-DE" sz="1400" spc="-150" dirty="0"/>
          </a:p>
          <a:p>
            <a:pPr algn="ctr"/>
            <a:endParaRPr lang="de-DE" sz="1400" spc="-150" dirty="0"/>
          </a:p>
          <a:p>
            <a:pPr algn="ctr"/>
            <a:endParaRPr lang="de-DE" sz="1600" spc="-150" dirty="0"/>
          </a:p>
          <a:p>
            <a:pPr algn="ctr"/>
            <a:endParaRPr lang="de-DE" sz="1600" spc="-150" dirty="0"/>
          </a:p>
          <a:p>
            <a:pPr algn="ctr"/>
            <a:endParaRPr lang="de-DE" sz="1400" dirty="0"/>
          </a:p>
          <a:p>
            <a:pPr algn="ctr"/>
            <a:endParaRPr lang="de-DE" sz="1400" dirty="0"/>
          </a:p>
          <a:p>
            <a:pPr algn="ctr"/>
            <a:endParaRPr lang="de-DE" sz="28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2400" dirty="0"/>
          </a:p>
          <a:p>
            <a:pPr algn="ctr"/>
            <a:endParaRPr lang="de-DE" sz="1600" dirty="0"/>
          </a:p>
          <a:p>
            <a:pPr algn="ctr"/>
            <a:endParaRPr lang="de-DE" sz="2400" dirty="0"/>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l="4100" t="12724" r="6002" b="12605"/>
          <a:stretch/>
        </p:blipFill>
        <p:spPr>
          <a:xfrm>
            <a:off x="6816081" y="548680"/>
            <a:ext cx="1224137" cy="1875905"/>
          </a:xfrm>
          <a:prstGeom prst="rect">
            <a:avLst/>
          </a:prstGeom>
        </p:spPr>
      </p:pic>
      <p:sp>
        <p:nvSpPr>
          <p:cNvPr id="9" name="Right Arrow 8"/>
          <p:cNvSpPr/>
          <p:nvPr/>
        </p:nvSpPr>
        <p:spPr>
          <a:xfrm>
            <a:off x="5879977" y="934870"/>
            <a:ext cx="122413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3" cstate="print">
            <a:extLst>
              <a:ext uri="{BEBA8EAE-BF5A-486C-A8C5-ECC9F3942E4B}">
                <a14:imgProps xmlns:a14="http://schemas.microsoft.com/office/drawing/2010/main">
                  <a14:imgLayer r:embed="rId4">
                    <a14:imgEffect>
                      <a14:backgroundRemoval t="9893" b="99011" l="5721" r="92959">
                        <a14:foregroundMark x1="5721" y1="84336" x2="5721" y2="84336"/>
                        <a14:foregroundMark x1="54785" y1="65458" x2="54785" y2="65458"/>
                        <a14:foregroundMark x1="47415" y1="60676" x2="47415" y2="60676"/>
                        <a14:foregroundMark x1="63586" y1="89365" x2="63586" y2="89365"/>
                        <a14:foregroundMark x1="69527" y1="95631" x2="69527" y2="95631"/>
                        <a14:foregroundMark x1="45985" y1="96455" x2="45985" y2="96455"/>
                        <a14:foregroundMark x1="41144" y1="93322" x2="41144" y2="93322"/>
                        <a14:foregroundMark x1="38614" y1="90684" x2="38614" y2="90684"/>
                        <a14:foregroundMark x1="55886" y1="93817" x2="55886" y2="93817"/>
                        <a14:foregroundMark x1="74477" y1="95631" x2="74477" y2="95631"/>
                        <a14:foregroundMark x1="79648" y1="95960" x2="79648" y2="95960"/>
                        <a14:foregroundMark x1="86359" y1="98021" x2="86359" y2="98021"/>
                        <a14:foregroundMark x1="86359" y1="79390" x2="86359" y2="79390"/>
                        <a14:foregroundMark x1="87019" y1="71476" x2="87019" y2="71476"/>
                        <a14:foregroundMark x1="59296" y1="62819" x2="59296" y2="62819"/>
                        <a14:foregroundMark x1="63916" y1="63891" x2="63916" y2="63891"/>
                        <a14:foregroundMark x1="64576" y1="80709" x2="64576" y2="80709"/>
                        <a14:foregroundMark x1="75138" y1="91179" x2="75138" y2="91179"/>
                        <a14:foregroundMark x1="71947" y1="87469" x2="71947" y2="87469"/>
                        <a14:foregroundMark x1="67437" y1="85655" x2="67437" y2="85655"/>
                        <a14:foregroundMark x1="67437" y1="82523" x2="67437" y2="82523"/>
                        <a14:foregroundMark x1="42904" y1="89860" x2="42904" y2="89860"/>
                        <a14:foregroundMark x1="36194" y1="96208" x2="36194" y2="96208"/>
                        <a14:foregroundMark x1="54455" y1="97527" x2="54455" y2="97527"/>
                        <a14:foregroundMark x1="52365" y1="95136" x2="52365" y2="95136"/>
                        <a14:foregroundMark x1="62816" y1="94641" x2="62816" y2="94641"/>
                        <a14:foregroundMark x1="64576" y1="97197" x2="64576" y2="97197"/>
                        <a14:foregroundMark x1="71287" y1="93570" x2="71287" y2="93570"/>
                        <a14:foregroundMark x1="84598" y1="94641" x2="84598" y2="94641"/>
                        <a14:foregroundMark x1="85699" y1="92745" x2="85699" y2="92745"/>
                        <a14:foregroundMark x1="87789" y1="95960" x2="87789" y2="95960"/>
                        <a14:foregroundMark x1="91309" y1="94312" x2="91309" y2="94312"/>
                        <a14:foregroundMark x1="71287" y1="97774" x2="71287" y2="97774"/>
                        <a14:foregroundMark x1="60726" y1="93322" x2="60726" y2="93322"/>
                        <a14:foregroundMark x1="60726" y1="92993" x2="60726" y2="92993"/>
                        <a14:foregroundMark x1="59296" y1="91179" x2="59296" y2="91179"/>
                        <a14:foregroundMark x1="45985" y1="92003" x2="45985" y2="92003"/>
                        <a14:foregroundMark x1="50605" y1="97527" x2="50605" y2="97527"/>
                        <a14:foregroundMark x1="62816" y1="97774" x2="62816" y2="97774"/>
                        <a14:foregroundMark x1="59736" y1="97774" x2="59736" y2="97774"/>
                        <a14:foregroundMark x1="81738" y1="93817" x2="81738" y2="93817"/>
                      </a14:backgroundRemoval>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6672065" y="2204865"/>
            <a:ext cx="2017045" cy="2690477"/>
          </a:xfrm>
          <a:prstGeom prst="rect">
            <a:avLst/>
          </a:prstGeom>
        </p:spPr>
      </p:pic>
      <p:pic>
        <p:nvPicPr>
          <p:cNvPr id="11" name="Picture 10"/>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17073" t="2368" r="13467" b="30798"/>
          <a:stretch/>
        </p:blipFill>
        <p:spPr>
          <a:xfrm>
            <a:off x="6384032" y="1324234"/>
            <a:ext cx="2304256" cy="1662865"/>
          </a:xfrm>
          <a:prstGeom prst="rect">
            <a:avLst/>
          </a:prstGeom>
        </p:spPr>
      </p:pic>
      <p:sp>
        <p:nvSpPr>
          <p:cNvPr id="12" name="Right Arrow 11"/>
          <p:cNvSpPr/>
          <p:nvPr/>
        </p:nvSpPr>
        <p:spPr>
          <a:xfrm>
            <a:off x="4151784" y="1667526"/>
            <a:ext cx="2595833"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7" cstate="print">
            <a:extLst>
              <a:ext uri="{BEBA8EAE-BF5A-486C-A8C5-ECC9F3942E4B}">
                <a14:imgProps xmlns:a14="http://schemas.microsoft.com/office/drawing/2010/main">
                  <a14:imgLayer r:embed="rId8">
                    <a14:imgEffect>
                      <a14:backgroundRemoval t="2155" b="94297" l="1603" r="98291">
                        <a14:foregroundMark x1="29274" y1="83523" x2="29274" y2="83523"/>
                        <a14:foregroundMark x1="29274" y1="83523" x2="29274" y2="83523"/>
                        <a14:foregroundMark x1="28098" y1="78707" x2="28098" y2="78707"/>
                        <a14:foregroundMark x1="44551" y1="81242" x2="44551" y2="81242"/>
                        <a14:foregroundMark x1="54915" y1="80355" x2="54915" y2="80355"/>
                        <a14:foregroundMark x1="32265" y1="94297" x2="32265" y2="94297"/>
                        <a14:foregroundMark x1="71581" y1="44613" x2="71581" y2="44613"/>
                        <a14:foregroundMark x1="95085" y1="46641" x2="95085" y2="46641"/>
                        <a14:foregroundMark x1="98611" y1="47529" x2="98611" y2="47529"/>
                        <a14:foregroundMark x1="49466" y1="19392" x2="49466" y2="19392"/>
                        <a14:foregroundMark x1="52137" y1="6717" x2="52137" y2="6717"/>
                        <a14:foregroundMark x1="56838" y1="2155" x2="56838" y2="2155"/>
                        <a14:foregroundMark x1="5662" y1="40431" x2="5662" y2="40431"/>
                        <a14:foregroundMark x1="1603" y1="39797" x2="1603" y2="39797"/>
                      </a14:backgroundRemoval>
                    </a14:imgEffect>
                  </a14:imgLayer>
                </a14:imgProps>
              </a:ext>
              <a:ext uri="{28A0092B-C50C-407E-A947-70E740481C1C}">
                <a14:useLocalDpi xmlns:a14="http://schemas.microsoft.com/office/drawing/2010/main" val="0"/>
              </a:ext>
            </a:extLst>
          </a:blip>
          <a:stretch>
            <a:fillRect/>
          </a:stretch>
        </p:blipFill>
        <p:spPr>
          <a:xfrm>
            <a:off x="4367808" y="627220"/>
            <a:ext cx="1870886" cy="1577644"/>
          </a:xfrm>
          <a:prstGeom prst="rect">
            <a:avLst/>
          </a:prstGeom>
        </p:spPr>
      </p:pic>
      <p:pic>
        <p:nvPicPr>
          <p:cNvPr id="14" name="Picture 13"/>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2333" b="84951" l="19526" r="88488">
                        <a14:foregroundMark x1="76016" y1="6998" x2="76016" y2="6998"/>
                        <a14:foregroundMark x1="74379" y1="5944" x2="74379" y2="5944"/>
                      </a14:backgroundRemoval>
                    </a14:imgEffect>
                    <a14:imgEffect>
                      <a14:brightnessContrast contrast="40000"/>
                    </a14:imgEffect>
                  </a14:imgLayer>
                </a14:imgProps>
              </a:ext>
              <a:ext uri="{28A0092B-C50C-407E-A947-70E740481C1C}">
                <a14:useLocalDpi xmlns:a14="http://schemas.microsoft.com/office/drawing/2010/main" val="0"/>
              </a:ext>
            </a:extLst>
          </a:blip>
          <a:srcRect l="58983" t="9178" r="15400" b="26629"/>
          <a:stretch/>
        </p:blipFill>
        <p:spPr>
          <a:xfrm>
            <a:off x="9408368" y="476672"/>
            <a:ext cx="1259632" cy="2367374"/>
          </a:xfrm>
          <a:prstGeom prst="rect">
            <a:avLst/>
          </a:prstGeom>
        </p:spPr>
      </p:pic>
      <p:pic>
        <p:nvPicPr>
          <p:cNvPr id="15" name="Picture 14"/>
          <p:cNvPicPr>
            <a:picLocks noChangeAspect="1"/>
          </p:cNvPicPr>
          <p:nvPr/>
        </p:nvPicPr>
        <p:blipFill rotWithShape="1">
          <a:blip r:embed="rId11" cstate="print">
            <a:extLst>
              <a:ext uri="{BEBA8EAE-BF5A-486C-A8C5-ECC9F3942E4B}">
                <a14:imgProps xmlns:a14="http://schemas.microsoft.com/office/drawing/2010/main">
                  <a14:imgLayer r:embed="rId12">
                    <a14:imgEffect>
                      <a14:backgroundRemoval t="32322" b="84898" l="61156" r="95845">
                        <a14:foregroundMark x1="70822" y1="34157" x2="70822" y2="34157"/>
                        <a14:foregroundMark x1="71364" y1="32392" x2="71364" y2="32392"/>
                        <a14:foregroundMark x1="71364" y1="34721" x2="71364" y2="34721"/>
                        <a14:foregroundMark x1="66305" y1="35921" x2="66305" y2="35921"/>
                        <a14:foregroundMark x1="66305" y1="41284" x2="66305" y2="41284"/>
                        <a14:foregroundMark x1="81933" y1="79111" x2="81933" y2="79111"/>
                        <a14:foregroundMark x1="82114" y1="79958" x2="82114" y2="79958"/>
                        <a14:foregroundMark x1="85818" y1="80946" x2="85818" y2="80946"/>
                        <a14:foregroundMark x1="85818" y1="80663" x2="85818" y2="80663"/>
                        <a14:foregroundMark x1="66938" y1="45307" x2="66938" y2="45307"/>
                        <a14:foregroundMark x1="67299" y1="37050" x2="67299" y2="37050"/>
                        <a14:foregroundMark x1="67299" y1="34016" x2="67299" y2="34016"/>
                        <a14:foregroundMark x1="65041" y1="34439" x2="65041" y2="34439"/>
                        <a14:foregroundMark x1="90605" y1="75300" x2="90605" y2="75300"/>
                        <a14:foregroundMark x1="92683" y1="76782" x2="92683" y2="76782"/>
                        <a14:foregroundMark x1="92502" y1="80381" x2="92502" y2="80381"/>
                        <a14:foregroundMark x1="89883" y1="83698" x2="89883" y2="83698"/>
                        <a14:foregroundMark x1="86902" y1="84898" x2="86902" y2="84898"/>
                        <a14:foregroundMark x1="87263" y1="82428" x2="87263" y2="82428"/>
                        <a14:foregroundMark x1="88618" y1="77064" x2="88618" y2="77064"/>
                        <a14:foregroundMark x1="66757" y1="64432" x2="66757" y2="64432"/>
                        <a14:foregroundMark x1="61156" y1="49682" x2="61156" y2="49682"/>
                        <a14:foregroundMark x1="67118" y1="46789" x2="67118" y2="46789"/>
                        <a14:foregroundMark x1="67660" y1="44178" x2="67660" y2="44178"/>
                        <a14:foregroundMark x1="66938" y1="42555" x2="66938" y2="42555"/>
                        <a14:foregroundMark x1="63776" y1="37474" x2="63776" y2="37474"/>
                        <a14:backgroundMark x1="75248" y1="69795" x2="75248" y2="69795"/>
                        <a14:backgroundMark x1="78591" y1="71136" x2="78591" y2="71136"/>
                        <a14:backgroundMark x1="73351" y1="69513" x2="73351" y2="69513"/>
                        <a14:backgroundMark x1="73984" y1="71136" x2="73984" y2="71136"/>
                        <a14:backgroundMark x1="76874" y1="70854" x2="76874" y2="70854"/>
                        <a14:backgroundMark x1="80036" y1="70995" x2="80036" y2="70995"/>
                        <a14:backgroundMark x1="80397" y1="70078" x2="80397" y2="70078"/>
                        <a14:backgroundMark x1="72267" y1="68807" x2="72267" y2="68807"/>
                      </a14:backgroundRemoval>
                    </a14:imgEffect>
                  </a14:imgLayer>
                </a14:imgProps>
              </a:ext>
              <a:ext uri="{28A0092B-C50C-407E-A947-70E740481C1C}">
                <a14:useLocalDpi xmlns:a14="http://schemas.microsoft.com/office/drawing/2010/main" val="0"/>
              </a:ext>
            </a:extLst>
          </a:blip>
          <a:srcRect l="58546" t="30348" r="3227" b="14933"/>
          <a:stretch/>
        </p:blipFill>
        <p:spPr>
          <a:xfrm>
            <a:off x="9336360" y="2508818"/>
            <a:ext cx="1406068" cy="2576367"/>
          </a:xfrm>
          <a:prstGeom prst="rect">
            <a:avLst/>
          </a:prstGeom>
        </p:spPr>
      </p:pic>
      <p:pic>
        <p:nvPicPr>
          <p:cNvPr id="16" name="Picture 15"/>
          <p:cNvPicPr>
            <a:picLocks noChangeAspect="1"/>
          </p:cNvPicPr>
          <p:nvPr/>
        </p:nvPicPr>
        <p:blipFill rotWithShape="1">
          <a:blip r:embed="rId13" cstate="print">
            <a:extLst>
              <a:ext uri="{BEBA8EAE-BF5A-486C-A8C5-ECC9F3942E4B}">
                <a14:imgProps xmlns:a14="http://schemas.microsoft.com/office/drawing/2010/main">
                  <a14:imgLayer r:embed="rId14">
                    <a14:imgEffect>
                      <a14:backgroundRemoval t="5000" b="45000" l="12406" r="38338">
                        <a14:backgroundMark x1="15797" y1="19643" x2="15797" y2="19643"/>
                        <a14:backgroundMark x1="20733" y1="24188" x2="20733" y2="24188"/>
                        <a14:backgroundMark x1="17348" y1="23377" x2="17348" y2="23377"/>
                        <a14:backgroundMark x1="17913" y1="22727" x2="17913" y2="22727"/>
                        <a14:backgroundMark x1="15938" y1="26786" x2="15938" y2="26786"/>
                        <a14:backgroundMark x1="23272" y1="11039" x2="23272" y2="11039"/>
                      </a14:backgroundRemoval>
                    </a14:imgEffect>
                  </a14:imgLayer>
                </a14:imgProps>
              </a:ext>
              <a:ext uri="{28A0092B-C50C-407E-A947-70E740481C1C}">
                <a14:useLocalDpi xmlns:a14="http://schemas.microsoft.com/office/drawing/2010/main" val="0"/>
              </a:ext>
            </a:extLst>
          </a:blip>
          <a:srcRect l="9164" r="58420" b="50000"/>
          <a:stretch/>
        </p:blipFill>
        <p:spPr>
          <a:xfrm>
            <a:off x="7826360" y="1857610"/>
            <a:ext cx="2086065" cy="2795526"/>
          </a:xfrm>
          <a:prstGeom prst="rect">
            <a:avLst/>
          </a:prstGeom>
        </p:spPr>
      </p:pic>
      <p:pic>
        <p:nvPicPr>
          <p:cNvPr id="17" name="Content Placeholder 4"/>
          <p:cNvPicPr>
            <a:picLocks noChangeAspect="1"/>
          </p:cNvPicPr>
          <p:nvPr/>
        </p:nvPicPr>
        <p:blipFill rotWithShape="1">
          <a:blip r:embed="rId15" cstate="print">
            <a:extLst>
              <a:ext uri="{BEBA8EAE-BF5A-486C-A8C5-ECC9F3942E4B}">
                <a14:imgProps xmlns:a14="http://schemas.microsoft.com/office/drawing/2010/main">
                  <a14:imgLayer r:embed="rId16">
                    <a14:imgEffect>
                      <a14:backgroundRemoval t="5128" b="48889" l="15513" r="68462">
                        <a14:backgroundMark x1="19359" y1="18803" x2="19359" y2="18803"/>
                        <a14:backgroundMark x1="16154" y1="22564" x2="16154" y2="22564"/>
                      </a14:backgroundRemoval>
                    </a14:imgEffect>
                  </a14:imgLayer>
                </a14:imgProps>
              </a:ext>
              <a:ext uri="{28A0092B-C50C-407E-A947-70E740481C1C}">
                <a14:useLocalDpi xmlns:a14="http://schemas.microsoft.com/office/drawing/2010/main" val="0"/>
              </a:ext>
            </a:extLst>
          </a:blip>
          <a:srcRect l="11856" r="27716" b="45622"/>
          <a:stretch/>
        </p:blipFill>
        <p:spPr>
          <a:xfrm>
            <a:off x="5819456" y="4077073"/>
            <a:ext cx="2292769" cy="1547421"/>
          </a:xfrm>
          <a:prstGeom prst="rect">
            <a:avLst/>
          </a:prstGeom>
        </p:spPr>
      </p:pic>
      <p:pic>
        <p:nvPicPr>
          <p:cNvPr id="18" name="Content Placeholder 4"/>
          <p:cNvPicPr>
            <a:picLocks noChangeAspect="1"/>
          </p:cNvPicPr>
          <p:nvPr/>
        </p:nvPicPr>
        <p:blipFill rotWithShape="1">
          <a:blip r:embed="rId17" cstate="print">
            <a:extLst>
              <a:ext uri="{BEBA8EAE-BF5A-486C-A8C5-ECC9F3942E4B}">
                <a14:imgProps xmlns:a14="http://schemas.microsoft.com/office/drawing/2010/main">
                  <a14:imgLayer r:embed="rId18">
                    <a14:imgEffect>
                      <a14:backgroundRemoval t="54929" b="86907" l="15688" r="85497"/>
                    </a14:imgEffect>
                  </a14:imgLayer>
                </a14:imgProps>
              </a:ext>
              <a:ext uri="{28A0092B-C50C-407E-A947-70E740481C1C}">
                <a14:useLocalDpi xmlns:a14="http://schemas.microsoft.com/office/drawing/2010/main" val="0"/>
              </a:ext>
            </a:extLst>
          </a:blip>
          <a:srcRect l="11972" t="53605" r="6330" b="9385"/>
          <a:stretch/>
        </p:blipFill>
        <p:spPr>
          <a:xfrm>
            <a:off x="6384032" y="5299994"/>
            <a:ext cx="2122960" cy="721295"/>
          </a:xfrm>
          <a:prstGeom prst="rect">
            <a:avLst/>
          </a:prstGeom>
        </p:spPr>
      </p:pic>
      <p:sp>
        <p:nvSpPr>
          <p:cNvPr id="19" name="Right Arrow 18"/>
          <p:cNvSpPr/>
          <p:nvPr/>
        </p:nvSpPr>
        <p:spPr>
          <a:xfrm>
            <a:off x="4151784" y="3645024"/>
            <a:ext cx="3293728"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p:cNvSpPr/>
          <p:nvPr/>
        </p:nvSpPr>
        <p:spPr>
          <a:xfrm>
            <a:off x="4151784" y="5829987"/>
            <a:ext cx="6516216"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p:cNvPicPr>
            <a:picLocks noChangeAspect="1"/>
          </p:cNvPicPr>
          <p:nvPr/>
        </p:nvPicPr>
        <p:blipFill rotWithShape="1">
          <a:blip r:embed="rId19" cstate="print">
            <a:clrChange>
              <a:clrFrom>
                <a:srgbClr val="FEFEFE"/>
              </a:clrFrom>
              <a:clrTo>
                <a:srgbClr val="FEFEFE">
                  <a:alpha val="0"/>
                </a:srgbClr>
              </a:clrTo>
            </a:clrChange>
            <a:extLst>
              <a:ext uri="{28A0092B-C50C-407E-A947-70E740481C1C}">
                <a14:useLocalDpi xmlns:a14="http://schemas.microsoft.com/office/drawing/2010/main" val="0"/>
              </a:ext>
            </a:extLst>
          </a:blip>
          <a:srcRect t="7333" b="9661"/>
          <a:stretch/>
        </p:blipFill>
        <p:spPr>
          <a:xfrm>
            <a:off x="4294558" y="5588632"/>
            <a:ext cx="3313610" cy="1310062"/>
          </a:xfrm>
          <a:prstGeom prst="rect">
            <a:avLst/>
          </a:prstGeom>
        </p:spPr>
      </p:pic>
      <p:pic>
        <p:nvPicPr>
          <p:cNvPr id="22" name="Picture 2"/>
          <p:cNvPicPr>
            <a:picLocks noChangeAspect="1" noChangeArrowheads="1"/>
          </p:cNvPicPr>
          <p:nvPr/>
        </p:nvPicPr>
        <p:blipFill>
          <a:blip r:embed="rId20">
            <a:extLst>
              <a:ext uri="{BEBA8EAE-BF5A-486C-A8C5-ECC9F3942E4B}">
                <a14:imgProps xmlns:a14="http://schemas.microsoft.com/office/drawing/2010/main">
                  <a14:imgLayer r:embed="rId21">
                    <a14:imgEffect>
                      <a14:backgroundRemoval t="4115" b="97531" l="3729" r="76271">
                        <a14:foregroundMark x1="7119" y1="72840" x2="7119" y2="72840"/>
                        <a14:foregroundMark x1="63051" y1="6584" x2="63051" y2="6584"/>
                        <a14:foregroundMark x1="3729" y1="85597" x2="3729" y2="85597"/>
                        <a14:foregroundMark x1="68814" y1="83539" x2="68814" y2="83539"/>
                        <a14:foregroundMark x1="52542" y1="92593" x2="52542" y2="92593"/>
                      </a14:backgroundRemoval>
                    </a14:imgEffect>
                  </a14:imgLayer>
                </a14:imgProps>
              </a:ext>
              <a:ext uri="{28A0092B-C50C-407E-A947-70E740481C1C}">
                <a14:useLocalDpi xmlns:a14="http://schemas.microsoft.com/office/drawing/2010/main" val="0"/>
              </a:ext>
            </a:extLst>
          </a:blip>
          <a:srcRect/>
          <a:stretch>
            <a:fillRect/>
          </a:stretch>
        </p:blipFill>
        <p:spPr bwMode="auto">
          <a:xfrm rot="19923765">
            <a:off x="3991908" y="4353863"/>
            <a:ext cx="1486091" cy="12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 name="Picture 22"/>
          <p:cNvPicPr>
            <a:picLocks noChangeAspect="1"/>
          </p:cNvPicPr>
          <p:nvPr/>
        </p:nvPicPr>
        <p:blipFill>
          <a:blip r:embed="rId22" cstate="print">
            <a:extLst>
              <a:ext uri="{BEBA8EAE-BF5A-486C-A8C5-ECC9F3942E4B}">
                <a14:imgProps xmlns:a14="http://schemas.microsoft.com/office/drawing/2010/main">
                  <a14:imgLayer r:embed="rId23">
                    <a14:imgEffect>
                      <a14:backgroundRemoval t="5430" b="89593" l="2207" r="94541">
                        <a14:foregroundMark x1="2207" y1="7692" x2="2207" y2="7692"/>
                        <a14:foregroundMark x1="6039" y1="5656" x2="6039" y2="5656"/>
                        <a14:foregroundMark x1="11150" y1="12670" x2="11150" y2="12670"/>
                        <a14:foregroundMark x1="91986" y1="44796" x2="91986" y2="44796"/>
                        <a14:foregroundMark x1="94541" y1="54751" x2="94541" y2="54751"/>
                        <a14:foregroundMark x1="55285" y1="84615" x2="55285" y2="84615"/>
                        <a14:backgroundMark x1="63415" y1="15837" x2="63415" y2="15837"/>
                        <a14:backgroundMark x1="41115" y1="12670" x2="41115" y2="12670"/>
                        <a14:backgroundMark x1="9988" y1="2715" x2="9988" y2="2715"/>
                        <a14:backgroundMark x1="24971" y1="39819" x2="24971" y2="39819"/>
                        <a14:backgroundMark x1="87456" y1="64706" x2="87456" y2="64706"/>
                        <a14:backgroundMark x1="86643" y1="70136" x2="86643" y2="70136"/>
                        <a14:backgroundMark x1="84321" y1="83258" x2="84321" y2="83258"/>
                        <a14:backgroundMark x1="84901" y1="81674" x2="84901" y2="81674"/>
                        <a14:backgroundMark x1="66783" y1="92986" x2="66783" y2="92986"/>
                        <a14:backgroundMark x1="70383" y1="92760" x2="70383" y2="92760"/>
                        <a14:backgroundMark x1="27294" y1="67873" x2="27294" y2="67873"/>
                        <a14:backgroundMark x1="38792" y1="63801" x2="38792" y2="63801"/>
                        <a14:backgroundMark x1="37979" y1="63575" x2="37979" y2="63575"/>
                        <a14:backgroundMark x1="40534" y1="64027" x2="40534" y2="64027"/>
                        <a14:backgroundMark x1="6852" y1="2715" x2="6852" y2="2715"/>
                        <a14:backgroundMark x1="71429" y1="39140" x2="71429" y2="39140"/>
                        <a14:backgroundMark x1="88386" y1="61538" x2="88386" y2="61538"/>
                        <a14:backgroundMark x1="12660" y1="14027" x2="12660" y2="14027"/>
                        <a14:backgroundMark x1="13589" y1="14706" x2="13589" y2="14706"/>
                        <a14:backgroundMark x1="14286" y1="14932" x2="14286" y2="14932"/>
                        <a14:backgroundMark x1="68757" y1="92986" x2="68757" y2="92986"/>
                        <a14:backgroundMark x1="71545" y1="93213" x2="71545" y2="93213"/>
                        <a14:backgroundMark x1="81301" y1="85294" x2="81301" y2="85294"/>
                        <a14:backgroundMark x1="51800" y1="16063" x2="51800" y2="16063"/>
                        <a14:backgroundMark x1="23953" y1="64545" x2="23953" y2="64545"/>
                      </a14:backgroundRemoval>
                    </a14:imgEffect>
                  </a14:imgLayer>
                </a14:imgProps>
              </a:ext>
              <a:ext uri="{28A0092B-C50C-407E-A947-70E740481C1C}">
                <a14:useLocalDpi xmlns:a14="http://schemas.microsoft.com/office/drawing/2010/main" val="0"/>
              </a:ext>
            </a:extLst>
          </a:blip>
          <a:stretch>
            <a:fillRect/>
          </a:stretch>
        </p:blipFill>
        <p:spPr>
          <a:xfrm>
            <a:off x="7613340" y="4653136"/>
            <a:ext cx="1939044" cy="994804"/>
          </a:xfrm>
          <a:prstGeom prst="rect">
            <a:avLst/>
          </a:prstGeom>
        </p:spPr>
      </p:pic>
      <p:pic>
        <p:nvPicPr>
          <p:cNvPr id="24" name="Picture 23"/>
          <p:cNvPicPr>
            <a:picLocks noChangeAspect="1"/>
          </p:cNvPicPr>
          <p:nvPr/>
        </p:nvPicPr>
        <p:blipFill>
          <a:blip r:embed="rId24" cstate="print">
            <a:extLst>
              <a:ext uri="{BEBA8EAE-BF5A-486C-A8C5-ECC9F3942E4B}">
                <a14:imgProps xmlns:a14="http://schemas.microsoft.com/office/drawing/2010/main">
                  <a14:imgLayer r:embed="rId25">
                    <a14:imgEffect>
                      <a14:backgroundRemoval t="9582" b="91289" l="7788" r="96388">
                        <a14:foregroundMark x1="7788" y1="72474" x2="7788" y2="72474"/>
                        <a14:foregroundMark x1="96501" y1="48432" x2="96501" y2="48432"/>
                        <a14:foregroundMark x1="76298" y1="10801" x2="76298" y2="10801"/>
                        <a14:foregroundMark x1="43679" y1="17944" x2="43679" y2="17944"/>
                        <a14:foregroundMark x1="39955" y1="24042" x2="39955" y2="24042"/>
                        <a14:foregroundMark x1="38036" y1="24042" x2="38036" y2="24042"/>
                        <a14:foregroundMark x1="35892" y1="27700" x2="35892" y2="27700"/>
                        <a14:foregroundMark x1="62641" y1="91289" x2="62641" y2="91289"/>
                      </a14:backgroundRemoval>
                    </a14:imgEffect>
                  </a14:imgLayer>
                </a14:imgProps>
              </a:ext>
              <a:ext uri="{28A0092B-C50C-407E-A947-70E740481C1C}">
                <a14:useLocalDpi xmlns:a14="http://schemas.microsoft.com/office/drawing/2010/main" val="0"/>
              </a:ext>
            </a:extLst>
          </a:blip>
          <a:stretch>
            <a:fillRect/>
          </a:stretch>
        </p:blipFill>
        <p:spPr>
          <a:xfrm>
            <a:off x="9010412" y="4725144"/>
            <a:ext cx="1766109" cy="1144184"/>
          </a:xfrm>
          <a:prstGeom prst="rect">
            <a:avLst/>
          </a:prstGeom>
        </p:spPr>
      </p:pic>
      <p:pic>
        <p:nvPicPr>
          <p:cNvPr id="25" name="Picture 3"/>
          <p:cNvPicPr>
            <a:picLocks noChangeAspect="1" noChangeArrowheads="1"/>
          </p:cNvPicPr>
          <p:nvPr/>
        </p:nvPicPr>
        <p:blipFill>
          <a:blip r:embed="rId26">
            <a:extLst>
              <a:ext uri="{BEBA8EAE-BF5A-486C-A8C5-ECC9F3942E4B}">
                <a14:imgProps xmlns:a14="http://schemas.microsoft.com/office/drawing/2010/main">
                  <a14:imgLayer r:embed="rId27">
                    <a14:imgEffect>
                      <a14:backgroundRemoval t="4762" b="95238" l="5282" r="83803"/>
                    </a14:imgEffect>
                  </a14:imgLayer>
                </a14:imgProps>
              </a:ext>
              <a:ext uri="{28A0092B-C50C-407E-A947-70E740481C1C}">
                <a14:useLocalDpi xmlns:a14="http://schemas.microsoft.com/office/drawing/2010/main" val="0"/>
              </a:ext>
            </a:extLst>
          </a:blip>
          <a:srcRect/>
          <a:stretch>
            <a:fillRect/>
          </a:stretch>
        </p:blipFill>
        <p:spPr bwMode="auto">
          <a:xfrm>
            <a:off x="4799856" y="4149963"/>
            <a:ext cx="1582298" cy="1170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 name="Picture 25"/>
          <p:cNvPicPr>
            <a:picLocks noChangeAspect="1"/>
          </p:cNvPicPr>
          <p:nvPr/>
        </p:nvPicPr>
        <p:blipFill rotWithShape="1">
          <a:blip r:embed="rId28" cstate="print">
            <a:extLst>
              <a:ext uri="{BEBA8EAE-BF5A-486C-A8C5-ECC9F3942E4B}">
                <a14:imgProps xmlns:a14="http://schemas.microsoft.com/office/drawing/2010/main">
                  <a14:imgLayer r:embed="rId29">
                    <a14:imgEffect>
                      <a14:backgroundRemoval t="9972" b="92023" l="57226" r="97153"/>
                    </a14:imgEffect>
                    <a14:imgEffect>
                      <a14:colorTemperature colorTemp="8800"/>
                    </a14:imgEffect>
                  </a14:imgLayer>
                </a14:imgProps>
              </a:ext>
              <a:ext uri="{28A0092B-C50C-407E-A947-70E740481C1C}">
                <a14:useLocalDpi xmlns:a14="http://schemas.microsoft.com/office/drawing/2010/main" val="0"/>
              </a:ext>
            </a:extLst>
          </a:blip>
          <a:srcRect l="52580"/>
          <a:stretch/>
        </p:blipFill>
        <p:spPr>
          <a:xfrm>
            <a:off x="4295800" y="1826398"/>
            <a:ext cx="2016224" cy="2178667"/>
          </a:xfrm>
          <a:prstGeom prst="rect">
            <a:avLst/>
          </a:prstGeom>
          <a:noFill/>
          <a:ln>
            <a:noFill/>
          </a:ln>
        </p:spPr>
      </p:pic>
      <p:sp>
        <p:nvSpPr>
          <p:cNvPr id="27" name="Right Arrow 26"/>
          <p:cNvSpPr/>
          <p:nvPr/>
        </p:nvSpPr>
        <p:spPr>
          <a:xfrm>
            <a:off x="4151784" y="2506748"/>
            <a:ext cx="648073"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Content Placeholder 5"/>
          <p:cNvSpPr>
            <a:spLocks noGrp="1"/>
          </p:cNvSpPr>
          <p:nvPr>
            <p:ph idx="1"/>
          </p:nvPr>
        </p:nvSpPr>
        <p:spPr>
          <a:xfrm>
            <a:off x="1343472" y="2"/>
            <a:ext cx="2879078" cy="6857999"/>
          </a:xfrm>
        </p:spPr>
        <p:txBody>
          <a:bodyPr>
            <a:noAutofit/>
          </a:bodyPr>
          <a:lstStyle/>
          <a:p>
            <a:r>
              <a:rPr lang="it-IT" sz="1300" b="1" dirty="0"/>
              <a:t>Identità – fine I s. a.C.</a:t>
            </a:r>
          </a:p>
          <a:p>
            <a:r>
              <a:rPr lang="de-DE" sz="1300" dirty="0">
                <a:sym typeface="Wingdings" pitchFamily="2" charset="2"/>
              </a:rPr>
              <a:t>a partire degli</a:t>
            </a:r>
            <a:r>
              <a:rPr lang="de-DE" sz="1300" b="1" dirty="0">
                <a:sym typeface="Wingdings" pitchFamily="2" charset="2"/>
              </a:rPr>
              <a:t> anni 40/30</a:t>
            </a:r>
            <a:br>
              <a:rPr lang="de-DE" sz="1300" b="1" dirty="0">
                <a:sym typeface="Wingdings" pitchFamily="2" charset="2"/>
              </a:rPr>
            </a:br>
            <a:r>
              <a:rPr lang="de-DE" sz="1300" b="1" dirty="0">
                <a:sym typeface="Wingdings" pitchFamily="2" charset="2"/>
              </a:rPr>
              <a:t>   </a:t>
            </a:r>
            <a:r>
              <a:rPr lang="de-DE" sz="1300" dirty="0">
                <a:sym typeface="Wingdings" pitchFamily="2" charset="2"/>
              </a:rPr>
              <a:t>le</a:t>
            </a:r>
            <a:r>
              <a:rPr lang="de-DE" sz="1300" b="1" dirty="0">
                <a:sym typeface="Wingdings" pitchFamily="2" charset="2"/>
              </a:rPr>
              <a:t> oggetti di prestigio </a:t>
            </a:r>
            <a:br>
              <a:rPr lang="de-DE" sz="1300" b="1" dirty="0">
                <a:sym typeface="Wingdings" pitchFamily="2" charset="2"/>
              </a:rPr>
            </a:br>
            <a:r>
              <a:rPr lang="de-DE" sz="1300" b="1" dirty="0">
                <a:sym typeface="Wingdings" pitchFamily="2" charset="2"/>
              </a:rPr>
              <a:t>         nuove </a:t>
            </a:r>
            <a:r>
              <a:rPr lang="de-DE" sz="1300" dirty="0">
                <a:sym typeface="Wingdings" pitchFamily="2" charset="2"/>
              </a:rPr>
              <a:t>arrivano...</a:t>
            </a:r>
            <a:r>
              <a:rPr lang="de-DE" sz="1300" b="1" dirty="0">
                <a:sym typeface="Wingdings" pitchFamily="2" charset="2"/>
              </a:rPr>
              <a:t> </a:t>
            </a:r>
            <a:br>
              <a:rPr lang="de-DE" sz="1300" b="1" dirty="0">
                <a:sym typeface="Wingdings" pitchFamily="2" charset="2"/>
              </a:rPr>
            </a:br>
            <a:r>
              <a:rPr lang="de-DE" sz="1200" dirty="0">
                <a:solidFill>
                  <a:schemeClr val="accent5">
                    <a:lumMod val="20000"/>
                    <a:lumOff val="80000"/>
                  </a:schemeClr>
                </a:solidFill>
                <a:sym typeface="Wingdings" pitchFamily="2" charset="2"/>
              </a:rPr>
              <a:t>par ex.; il vetro, la </a:t>
            </a:r>
            <a:r>
              <a:rPr lang="de-DE" sz="1200" i="1" dirty="0">
                <a:solidFill>
                  <a:schemeClr val="accent5">
                    <a:lumMod val="20000"/>
                    <a:lumOff val="80000"/>
                  </a:schemeClr>
                </a:solidFill>
                <a:sym typeface="Wingdings" pitchFamily="2" charset="2"/>
              </a:rPr>
              <a:t>terra sigillata</a:t>
            </a:r>
            <a:r>
              <a:rPr lang="de-DE" sz="1200" dirty="0">
                <a:solidFill>
                  <a:schemeClr val="accent5">
                    <a:lumMod val="20000"/>
                    <a:lumOff val="80000"/>
                  </a:schemeClr>
                </a:solidFill>
                <a:sym typeface="Wingdings" pitchFamily="2" charset="2"/>
              </a:rPr>
              <a:t>, le lucerne, ecc.</a:t>
            </a:r>
          </a:p>
          <a:p>
            <a:pPr lvl="1"/>
            <a:r>
              <a:rPr lang="de-DE" sz="1300" b="1" dirty="0">
                <a:sym typeface="Wingdings" pitchFamily="2" charset="2"/>
              </a:rPr>
              <a:t>produzione</a:t>
            </a:r>
            <a:r>
              <a:rPr lang="de-DE" sz="1300" dirty="0">
                <a:sym typeface="Wingdings" pitchFamily="2" charset="2"/>
              </a:rPr>
              <a:t> „in </a:t>
            </a:r>
            <a:r>
              <a:rPr lang="de-DE" sz="1300" b="1" dirty="0">
                <a:sym typeface="Wingdings" pitchFamily="2" charset="2"/>
              </a:rPr>
              <a:t>massa</a:t>
            </a:r>
            <a:r>
              <a:rPr lang="de-DE" sz="1300" dirty="0">
                <a:sym typeface="Wingdings" pitchFamily="2" charset="2"/>
              </a:rPr>
              <a:t>“</a:t>
            </a:r>
          </a:p>
          <a:p>
            <a:pPr lvl="1"/>
            <a:r>
              <a:rPr lang="de-DE" sz="1300" b="1" dirty="0">
                <a:sym typeface="Wingdings" pitchFamily="2" charset="2"/>
              </a:rPr>
              <a:t>monetazione</a:t>
            </a:r>
            <a:r>
              <a:rPr lang="de-DE" sz="1300" dirty="0">
                <a:sym typeface="Wingdings" pitchFamily="2" charset="2"/>
              </a:rPr>
              <a:t> esteso</a:t>
            </a:r>
            <a:br>
              <a:rPr lang="de-DE" sz="1300" dirty="0">
                <a:sym typeface="Wingdings" pitchFamily="2" charset="2"/>
              </a:rPr>
            </a:br>
            <a:r>
              <a:rPr lang="de-DE" sz="1300" i="1" dirty="0">
                <a:sym typeface="Wingdings" pitchFamily="2" charset="2"/>
              </a:rPr>
              <a:t>dei classi sub-elite</a:t>
            </a:r>
          </a:p>
          <a:p>
            <a:pPr lvl="1"/>
            <a:r>
              <a:rPr lang="de-DE" sz="1300" b="1" dirty="0">
                <a:sym typeface="Wingdings" pitchFamily="2" charset="2"/>
              </a:rPr>
              <a:t>accesso</a:t>
            </a:r>
            <a:r>
              <a:rPr lang="de-DE" sz="1300" dirty="0">
                <a:sym typeface="Wingdings" pitchFamily="2" charset="2"/>
              </a:rPr>
              <a:t> alle </a:t>
            </a:r>
            <a:r>
              <a:rPr lang="de-DE" sz="1300" b="1" dirty="0">
                <a:sym typeface="Wingdings" pitchFamily="2" charset="2"/>
              </a:rPr>
              <a:t>importazioni</a:t>
            </a:r>
            <a:r>
              <a:rPr lang="de-DE" sz="1300" dirty="0">
                <a:sym typeface="Wingdings" pitchFamily="2" charset="2"/>
              </a:rPr>
              <a:t> provenienti da </a:t>
            </a:r>
            <a:r>
              <a:rPr lang="de-DE" sz="1300" b="1" dirty="0">
                <a:sym typeface="Wingdings" pitchFamily="2" charset="2"/>
              </a:rPr>
              <a:t>tutta</a:t>
            </a:r>
            <a:r>
              <a:rPr lang="de-DE" sz="1300" dirty="0">
                <a:sym typeface="Wingdings" pitchFamily="2" charset="2"/>
              </a:rPr>
              <a:t> </a:t>
            </a:r>
            <a:r>
              <a:rPr lang="de-DE" sz="1300" b="1" dirty="0">
                <a:sym typeface="Wingdings" pitchFamily="2" charset="2"/>
              </a:rPr>
              <a:t>l‘imperio romana</a:t>
            </a:r>
          </a:p>
          <a:p>
            <a:r>
              <a:rPr lang="de-DE" sz="1400" b="1" dirty="0">
                <a:solidFill>
                  <a:srgbClr val="FFFF00"/>
                </a:solidFill>
                <a:sym typeface="Wingdings" pitchFamily="2" charset="2"/>
              </a:rPr>
              <a:t>Ma perché nel I s. a.C.,</a:t>
            </a:r>
            <a:br>
              <a:rPr lang="de-DE" sz="1400" b="1" dirty="0">
                <a:solidFill>
                  <a:srgbClr val="FFFF00"/>
                </a:solidFill>
                <a:sym typeface="Wingdings" pitchFamily="2" charset="2"/>
              </a:rPr>
            </a:br>
            <a:r>
              <a:rPr lang="de-DE" sz="1300" dirty="0">
                <a:solidFill>
                  <a:srgbClr val="FFFF00"/>
                </a:solidFill>
                <a:sym typeface="Wingdings" pitchFamily="2" charset="2"/>
              </a:rPr>
              <a:t>100+ anni dopo la conquista romana... </a:t>
            </a:r>
            <a:r>
              <a:rPr lang="de-DE" sz="1300" b="1" dirty="0">
                <a:solidFill>
                  <a:srgbClr val="FFFF00"/>
                </a:solidFill>
                <a:sym typeface="Wingdings" pitchFamily="2" charset="2"/>
              </a:rPr>
              <a:t>?</a:t>
            </a:r>
          </a:p>
          <a:p>
            <a:r>
              <a:rPr lang="de-DE" sz="1400" b="1" dirty="0">
                <a:sym typeface="Wingdings" pitchFamily="2" charset="2"/>
              </a:rPr>
              <a:t>partecipazione e integrazione più intensa </a:t>
            </a:r>
            <a:r>
              <a:rPr lang="de-DE" sz="1300" dirty="0">
                <a:sym typeface="Wingdings" pitchFamily="2" charset="2"/>
              </a:rPr>
              <a:t>degli Transpadani negli </a:t>
            </a:r>
            <a:r>
              <a:rPr lang="de-DE" sz="1300" b="1" dirty="0">
                <a:sym typeface="Wingdings" pitchFamily="2" charset="2"/>
              </a:rPr>
              <a:t>strutture romane </a:t>
            </a:r>
            <a:r>
              <a:rPr lang="de-DE" sz="1300" dirty="0">
                <a:sym typeface="Wingdings" pitchFamily="2" charset="2"/>
              </a:rPr>
              <a:t>nel I s. a.C.:</a:t>
            </a:r>
            <a:r>
              <a:rPr lang="de-DE" sz="1300" dirty="0">
                <a:solidFill>
                  <a:schemeClr val="accent5">
                    <a:lumMod val="20000"/>
                    <a:lumOff val="80000"/>
                  </a:schemeClr>
                </a:solidFill>
                <a:sym typeface="Wingdings" pitchFamily="2" charset="2"/>
              </a:rPr>
              <a:t> p.ex. la guerra gallico, le guerre civile, gli eserciti privati à Roma, lil diritto </a:t>
            </a:r>
            <a:br>
              <a:rPr lang="de-DE" sz="1300" dirty="0">
                <a:solidFill>
                  <a:schemeClr val="accent5">
                    <a:lumMod val="20000"/>
                    <a:lumOff val="80000"/>
                  </a:schemeClr>
                </a:solidFill>
                <a:sym typeface="Wingdings" pitchFamily="2" charset="2"/>
              </a:rPr>
            </a:br>
            <a:r>
              <a:rPr lang="de-DE" sz="1300" dirty="0">
                <a:solidFill>
                  <a:schemeClr val="accent5">
                    <a:lumMod val="20000"/>
                    <a:lumOff val="80000"/>
                  </a:schemeClr>
                </a:solidFill>
                <a:sym typeface="Wingdings" pitchFamily="2" charset="2"/>
              </a:rPr>
              <a:t>latino e civico romano, la leadership dei Romani carismatici [Cesare, Augusto...]...</a:t>
            </a:r>
          </a:p>
          <a:p>
            <a:pPr marL="64008" indent="0" algn="r">
              <a:buNone/>
            </a:pPr>
            <a:r>
              <a:rPr lang="de-DE" sz="1300" dirty="0">
                <a:solidFill>
                  <a:srgbClr val="FFFF00"/>
                </a:solidFill>
                <a:sym typeface="Wingdings" pitchFamily="2" charset="2"/>
              </a:rPr>
              <a:t>	</a:t>
            </a:r>
            <a:r>
              <a:rPr lang="de-DE" sz="1300" b="1" dirty="0">
                <a:solidFill>
                  <a:srgbClr val="FFFF00"/>
                </a:solidFill>
                <a:sym typeface="Wingdings" pitchFamily="2" charset="2"/>
              </a:rPr>
              <a:t> una crisa di legittimazione per la società e par la nobilità indigena </a:t>
            </a:r>
            <a:endParaRPr lang="en-GB" sz="1300" b="1" dirty="0">
              <a:solidFill>
                <a:srgbClr val="FFFF00"/>
              </a:solidFill>
            </a:endParaRPr>
          </a:p>
        </p:txBody>
      </p:sp>
      <p:sp>
        <p:nvSpPr>
          <p:cNvPr id="29" name="Oval 28"/>
          <p:cNvSpPr/>
          <p:nvPr/>
        </p:nvSpPr>
        <p:spPr>
          <a:xfrm>
            <a:off x="4151785" y="307994"/>
            <a:ext cx="1620181" cy="612068"/>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p:cNvSpPr/>
          <p:nvPr/>
        </p:nvSpPr>
        <p:spPr>
          <a:xfrm>
            <a:off x="5826832" y="188640"/>
            <a:ext cx="2069366" cy="474712"/>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p:cNvSpPr/>
          <p:nvPr/>
        </p:nvSpPr>
        <p:spPr>
          <a:xfrm>
            <a:off x="7772772" y="188640"/>
            <a:ext cx="1620181" cy="612068"/>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p:cNvSpPr/>
          <p:nvPr/>
        </p:nvSpPr>
        <p:spPr>
          <a:xfrm>
            <a:off x="9449864" y="242646"/>
            <a:ext cx="1110633" cy="371383"/>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p:cNvPicPr>
            <a:picLocks noChangeAspect="1"/>
          </p:cNvPicPr>
          <p:nvPr/>
        </p:nvPicPr>
        <p:blipFill>
          <a:blip r:embed="rId30" cstate="print">
            <a:extLst>
              <a:ext uri="{BEBA8EAE-BF5A-486C-A8C5-ECC9F3942E4B}">
                <a14:imgProps xmlns:a14="http://schemas.microsoft.com/office/drawing/2010/main">
                  <a14:imgLayer r:embed="rId31">
                    <a14:imgEffect>
                      <a14:backgroundRemoval t="10000" b="90000" l="10000" r="90000">
                        <a14:backgroundMark x1="45818" y1="42105" x2="45818" y2="42105"/>
                        <a14:backgroundMark x1="82545" y1="45865" x2="82545" y2="45865"/>
                        <a14:backgroundMark x1="77091" y1="45865" x2="77091" y2="45865"/>
                        <a14:backgroundMark x1="78909" y1="56391" x2="78909" y2="56391"/>
                        <a14:backgroundMark x1="70182" y1="27068" x2="70182" y2="27068"/>
                        <a14:backgroundMark x1="68727" y1="27820" x2="68727" y2="27820"/>
                        <a14:backgroundMark x1="74545" y1="28571" x2="74545" y2="28571"/>
                        <a14:backgroundMark x1="78545" y1="27068" x2="78545" y2="27068"/>
                        <a14:backgroundMark x1="56364" y1="45113" x2="56364" y2="45113"/>
                        <a14:backgroundMark x1="87273" y1="36842" x2="87273" y2="36842"/>
                        <a14:backgroundMark x1="80000" y1="25564" x2="80000" y2="25564"/>
                      </a14:backgroundRemoval>
                    </a14:imgEffect>
                  </a14:imgLayer>
                </a14:imgProps>
              </a:ext>
              <a:ext uri="{28A0092B-C50C-407E-A947-70E740481C1C}">
                <a14:useLocalDpi xmlns:a14="http://schemas.microsoft.com/office/drawing/2010/main" val="0"/>
              </a:ext>
            </a:extLst>
          </a:blip>
          <a:stretch>
            <a:fillRect/>
          </a:stretch>
        </p:blipFill>
        <p:spPr>
          <a:xfrm rot="881288">
            <a:off x="7191103" y="6010006"/>
            <a:ext cx="1939441" cy="936104"/>
          </a:xfrm>
          <a:prstGeom prst="rect">
            <a:avLst/>
          </a:prstGeom>
        </p:spPr>
      </p:pic>
    </p:spTree>
    <p:extLst>
      <p:ext uri="{BB962C8B-B14F-4D97-AF65-F5344CB8AC3E}">
        <p14:creationId xmlns:p14="http://schemas.microsoft.com/office/powerpoint/2010/main" val="10201233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animEffect transition="in" filter="fade">
                                      <p:cBhvr>
                                        <p:cTn id="7" dur="1000"/>
                                        <p:tgtEl>
                                          <p:spTgt spid="28">
                                            <p:txEl>
                                              <p:pRg st="0" end="0"/>
                                            </p:txEl>
                                          </p:spTgt>
                                        </p:tgtEl>
                                      </p:cBhvr>
                                    </p:animEffect>
                                    <p:anim calcmode="lin" valueType="num">
                                      <p:cBhvr>
                                        <p:cTn id="8" dur="1000" fill="hold"/>
                                        <p:tgtEl>
                                          <p:spTgt spid="2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8">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8">
                                            <p:txEl>
                                              <p:pRg st="1" end="1"/>
                                            </p:txEl>
                                          </p:spTgt>
                                        </p:tgtEl>
                                        <p:attrNameLst>
                                          <p:attrName>style.visibility</p:attrName>
                                        </p:attrNameLst>
                                      </p:cBhvr>
                                      <p:to>
                                        <p:strVal val="visible"/>
                                      </p:to>
                                    </p:set>
                                    <p:animEffect transition="in" filter="fade">
                                      <p:cBhvr>
                                        <p:cTn id="13" dur="1000"/>
                                        <p:tgtEl>
                                          <p:spTgt spid="28">
                                            <p:txEl>
                                              <p:pRg st="1" end="1"/>
                                            </p:txEl>
                                          </p:spTgt>
                                        </p:tgtEl>
                                      </p:cBhvr>
                                    </p:animEffect>
                                    <p:anim calcmode="lin" valueType="num">
                                      <p:cBhvr>
                                        <p:cTn id="14" dur="1000" fill="hold"/>
                                        <p:tgtEl>
                                          <p:spTgt spid="28">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8">
                                            <p:txEl>
                                              <p:pRg st="2" end="2"/>
                                            </p:txEl>
                                          </p:spTgt>
                                        </p:tgtEl>
                                        <p:attrNameLst>
                                          <p:attrName>style.visibility</p:attrName>
                                        </p:attrNameLst>
                                      </p:cBhvr>
                                      <p:to>
                                        <p:strVal val="visible"/>
                                      </p:to>
                                    </p:set>
                                    <p:animEffect transition="in" filter="fade">
                                      <p:cBhvr>
                                        <p:cTn id="20" dur="1000"/>
                                        <p:tgtEl>
                                          <p:spTgt spid="28">
                                            <p:txEl>
                                              <p:pRg st="2" end="2"/>
                                            </p:txEl>
                                          </p:spTgt>
                                        </p:tgtEl>
                                      </p:cBhvr>
                                    </p:animEffect>
                                    <p:anim calcmode="lin" valueType="num">
                                      <p:cBhvr>
                                        <p:cTn id="21" dur="1000" fill="hold"/>
                                        <p:tgtEl>
                                          <p:spTgt spid="28">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28">
                                            <p:txEl>
                                              <p:pRg st="2" end="2"/>
                                            </p:txEl>
                                          </p:spTgt>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28">
                                            <p:txEl>
                                              <p:pRg st="3" end="3"/>
                                            </p:txEl>
                                          </p:spTgt>
                                        </p:tgtEl>
                                        <p:attrNameLst>
                                          <p:attrName>style.visibility</p:attrName>
                                        </p:attrNameLst>
                                      </p:cBhvr>
                                      <p:to>
                                        <p:strVal val="visible"/>
                                      </p:to>
                                    </p:set>
                                    <p:animEffect transition="in" filter="fade">
                                      <p:cBhvr>
                                        <p:cTn id="25" dur="1000"/>
                                        <p:tgtEl>
                                          <p:spTgt spid="28">
                                            <p:txEl>
                                              <p:pRg st="3" end="3"/>
                                            </p:txEl>
                                          </p:spTgt>
                                        </p:tgtEl>
                                      </p:cBhvr>
                                    </p:animEffect>
                                    <p:anim calcmode="lin" valueType="num">
                                      <p:cBhvr>
                                        <p:cTn id="26" dur="1000" fill="hold"/>
                                        <p:tgtEl>
                                          <p:spTgt spid="28">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8">
                                            <p:txEl>
                                              <p:pRg st="3" end="3"/>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28">
                                            <p:txEl>
                                              <p:pRg st="4" end="4"/>
                                            </p:txEl>
                                          </p:spTgt>
                                        </p:tgtEl>
                                        <p:attrNameLst>
                                          <p:attrName>style.visibility</p:attrName>
                                        </p:attrNameLst>
                                      </p:cBhvr>
                                      <p:to>
                                        <p:strVal val="visible"/>
                                      </p:to>
                                    </p:set>
                                    <p:animEffect transition="in" filter="fade">
                                      <p:cBhvr>
                                        <p:cTn id="30" dur="1000"/>
                                        <p:tgtEl>
                                          <p:spTgt spid="28">
                                            <p:txEl>
                                              <p:pRg st="4" end="4"/>
                                            </p:txEl>
                                          </p:spTgt>
                                        </p:tgtEl>
                                      </p:cBhvr>
                                    </p:animEffect>
                                    <p:anim calcmode="lin" valueType="num">
                                      <p:cBhvr>
                                        <p:cTn id="31" dur="1000" fill="hold"/>
                                        <p:tgtEl>
                                          <p:spTgt spid="28">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2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28">
                                            <p:txEl>
                                              <p:pRg st="5" end="5"/>
                                            </p:txEl>
                                          </p:spTgt>
                                        </p:tgtEl>
                                        <p:attrNameLst>
                                          <p:attrName>style.visibility</p:attrName>
                                        </p:attrNameLst>
                                      </p:cBhvr>
                                      <p:to>
                                        <p:strVal val="visible"/>
                                      </p:to>
                                    </p:set>
                                    <p:animEffect transition="in" filter="fade">
                                      <p:cBhvr>
                                        <p:cTn id="37" dur="1000"/>
                                        <p:tgtEl>
                                          <p:spTgt spid="28">
                                            <p:txEl>
                                              <p:pRg st="5" end="5"/>
                                            </p:txEl>
                                          </p:spTgt>
                                        </p:tgtEl>
                                      </p:cBhvr>
                                    </p:animEffect>
                                    <p:anim calcmode="lin" valueType="num">
                                      <p:cBhvr>
                                        <p:cTn id="38" dur="1000" fill="hold"/>
                                        <p:tgtEl>
                                          <p:spTgt spid="28">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2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28">
                                            <p:txEl>
                                              <p:pRg st="6" end="6"/>
                                            </p:txEl>
                                          </p:spTgt>
                                        </p:tgtEl>
                                        <p:attrNameLst>
                                          <p:attrName>style.visibility</p:attrName>
                                        </p:attrNameLst>
                                      </p:cBhvr>
                                      <p:to>
                                        <p:strVal val="visible"/>
                                      </p:to>
                                    </p:set>
                                    <p:animEffect transition="in" filter="fade">
                                      <p:cBhvr>
                                        <p:cTn id="44" dur="1000"/>
                                        <p:tgtEl>
                                          <p:spTgt spid="28">
                                            <p:txEl>
                                              <p:pRg st="6" end="6"/>
                                            </p:txEl>
                                          </p:spTgt>
                                        </p:tgtEl>
                                      </p:cBhvr>
                                    </p:animEffect>
                                    <p:anim calcmode="lin" valueType="num">
                                      <p:cBhvr>
                                        <p:cTn id="45" dur="1000" fill="hold"/>
                                        <p:tgtEl>
                                          <p:spTgt spid="28">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28">
                                            <p:txEl>
                                              <p:pRg st="6" end="6"/>
                                            </p:txEl>
                                          </p:spTgt>
                                        </p:tgtEl>
                                        <p:attrNameLst>
                                          <p:attrName>ppt_y</p:attrName>
                                        </p:attrNameLst>
                                      </p:cBhvr>
                                      <p:tavLst>
                                        <p:tav tm="0">
                                          <p:val>
                                            <p:strVal val="#ppt_y+.1"/>
                                          </p:val>
                                        </p:tav>
                                        <p:tav tm="100000">
                                          <p:val>
                                            <p:strVal val="#ppt_y"/>
                                          </p:val>
                                        </p:tav>
                                      </p:tavLst>
                                    </p:anim>
                                  </p:childTnLst>
                                </p:cTn>
                              </p:par>
                            </p:childTnLst>
                          </p:cTn>
                        </p:par>
                        <p:par>
                          <p:cTn id="47" fill="hold">
                            <p:stCondLst>
                              <p:cond delay="1000"/>
                            </p:stCondLst>
                            <p:childTnLst>
                              <p:par>
                                <p:cTn id="48" presetID="21" presetClass="entr" presetSubtype="1" fill="hold" grpId="0" nodeType="afterEffect">
                                  <p:stCondLst>
                                    <p:cond delay="0"/>
                                  </p:stCondLst>
                                  <p:childTnLst>
                                    <p:set>
                                      <p:cBhvr>
                                        <p:cTn id="49" dur="1" fill="hold">
                                          <p:stCondLst>
                                            <p:cond delay="0"/>
                                          </p:stCondLst>
                                        </p:cTn>
                                        <p:tgtEl>
                                          <p:spTgt spid="29"/>
                                        </p:tgtEl>
                                        <p:attrNameLst>
                                          <p:attrName>style.visibility</p:attrName>
                                        </p:attrNameLst>
                                      </p:cBhvr>
                                      <p:to>
                                        <p:strVal val="visible"/>
                                      </p:to>
                                    </p:set>
                                    <p:animEffect transition="in" filter="wheel(1)">
                                      <p:cBhvr>
                                        <p:cTn id="50" dur="2000"/>
                                        <p:tgtEl>
                                          <p:spTgt spid="29"/>
                                        </p:tgtEl>
                                      </p:cBhvr>
                                    </p:animEffect>
                                  </p:childTnLst>
                                </p:cTn>
                              </p:par>
                            </p:childTnLst>
                          </p:cTn>
                        </p:par>
                        <p:par>
                          <p:cTn id="51" fill="hold">
                            <p:stCondLst>
                              <p:cond delay="3000"/>
                            </p:stCondLst>
                            <p:childTnLst>
                              <p:par>
                                <p:cTn id="52" presetID="21" presetClass="entr" presetSubtype="1" fill="hold" grpId="0" nodeType="afterEffect">
                                  <p:stCondLst>
                                    <p:cond delay="0"/>
                                  </p:stCondLst>
                                  <p:childTnLst>
                                    <p:set>
                                      <p:cBhvr>
                                        <p:cTn id="53" dur="1" fill="hold">
                                          <p:stCondLst>
                                            <p:cond delay="0"/>
                                          </p:stCondLst>
                                        </p:cTn>
                                        <p:tgtEl>
                                          <p:spTgt spid="30"/>
                                        </p:tgtEl>
                                        <p:attrNameLst>
                                          <p:attrName>style.visibility</p:attrName>
                                        </p:attrNameLst>
                                      </p:cBhvr>
                                      <p:to>
                                        <p:strVal val="visible"/>
                                      </p:to>
                                    </p:set>
                                    <p:animEffect transition="in" filter="wheel(1)">
                                      <p:cBhvr>
                                        <p:cTn id="54" dur="2000"/>
                                        <p:tgtEl>
                                          <p:spTgt spid="30"/>
                                        </p:tgtEl>
                                      </p:cBhvr>
                                    </p:animEffect>
                                  </p:childTnLst>
                                </p:cTn>
                              </p:par>
                            </p:childTnLst>
                          </p:cTn>
                        </p:par>
                        <p:par>
                          <p:cTn id="55" fill="hold">
                            <p:stCondLst>
                              <p:cond delay="5000"/>
                            </p:stCondLst>
                            <p:childTnLst>
                              <p:par>
                                <p:cTn id="56" presetID="21" presetClass="entr" presetSubtype="1" fill="hold" grpId="0" nodeType="afterEffect">
                                  <p:stCondLst>
                                    <p:cond delay="0"/>
                                  </p:stCondLst>
                                  <p:childTnLst>
                                    <p:set>
                                      <p:cBhvr>
                                        <p:cTn id="57" dur="1" fill="hold">
                                          <p:stCondLst>
                                            <p:cond delay="0"/>
                                          </p:stCondLst>
                                        </p:cTn>
                                        <p:tgtEl>
                                          <p:spTgt spid="31"/>
                                        </p:tgtEl>
                                        <p:attrNameLst>
                                          <p:attrName>style.visibility</p:attrName>
                                        </p:attrNameLst>
                                      </p:cBhvr>
                                      <p:to>
                                        <p:strVal val="visible"/>
                                      </p:to>
                                    </p:set>
                                    <p:animEffect transition="in" filter="wheel(1)">
                                      <p:cBhvr>
                                        <p:cTn id="58" dur="2000"/>
                                        <p:tgtEl>
                                          <p:spTgt spid="31"/>
                                        </p:tgtEl>
                                      </p:cBhvr>
                                    </p:animEffect>
                                  </p:childTnLst>
                                </p:cTn>
                              </p:par>
                            </p:childTnLst>
                          </p:cTn>
                        </p:par>
                        <p:par>
                          <p:cTn id="59" fill="hold">
                            <p:stCondLst>
                              <p:cond delay="7000"/>
                            </p:stCondLst>
                            <p:childTnLst>
                              <p:par>
                                <p:cTn id="60" presetID="21" presetClass="entr" presetSubtype="1" fill="hold" grpId="0" nodeType="after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wheel(1)">
                                      <p:cBhvr>
                                        <p:cTn id="62" dur="2000"/>
                                        <p:tgtEl>
                                          <p:spTgt spid="32"/>
                                        </p:tgtEl>
                                      </p:cBhvr>
                                    </p:animEffect>
                                  </p:childTnLst>
                                </p:cTn>
                              </p:par>
                            </p:childTnLst>
                          </p:cTn>
                        </p:par>
                        <p:par>
                          <p:cTn id="63" fill="hold">
                            <p:stCondLst>
                              <p:cond delay="9000"/>
                            </p:stCondLst>
                            <p:childTnLst>
                              <p:par>
                                <p:cTn id="64" presetID="42" presetClass="entr" presetSubtype="0" fill="hold" grpId="0" nodeType="afterEffect">
                                  <p:stCondLst>
                                    <p:cond delay="0"/>
                                  </p:stCondLst>
                                  <p:childTnLst>
                                    <p:set>
                                      <p:cBhvr>
                                        <p:cTn id="65" dur="1" fill="hold">
                                          <p:stCondLst>
                                            <p:cond delay="0"/>
                                          </p:stCondLst>
                                        </p:cTn>
                                        <p:tgtEl>
                                          <p:spTgt spid="28">
                                            <p:txEl>
                                              <p:pRg st="7" end="7"/>
                                            </p:txEl>
                                          </p:spTgt>
                                        </p:tgtEl>
                                        <p:attrNameLst>
                                          <p:attrName>style.visibility</p:attrName>
                                        </p:attrNameLst>
                                      </p:cBhvr>
                                      <p:to>
                                        <p:strVal val="visible"/>
                                      </p:to>
                                    </p:set>
                                    <p:animEffect transition="in" filter="fade">
                                      <p:cBhvr>
                                        <p:cTn id="66" dur="1000"/>
                                        <p:tgtEl>
                                          <p:spTgt spid="28">
                                            <p:txEl>
                                              <p:pRg st="7" end="7"/>
                                            </p:txEl>
                                          </p:spTgt>
                                        </p:tgtEl>
                                      </p:cBhvr>
                                    </p:animEffect>
                                    <p:anim calcmode="lin" valueType="num">
                                      <p:cBhvr>
                                        <p:cTn id="67" dur="1000" fill="hold"/>
                                        <p:tgtEl>
                                          <p:spTgt spid="28">
                                            <p:txEl>
                                              <p:pRg st="7" end="7"/>
                                            </p:txEl>
                                          </p:spTgt>
                                        </p:tgtEl>
                                        <p:attrNameLst>
                                          <p:attrName>ppt_x</p:attrName>
                                        </p:attrNameLst>
                                      </p:cBhvr>
                                      <p:tavLst>
                                        <p:tav tm="0">
                                          <p:val>
                                            <p:strVal val="#ppt_x"/>
                                          </p:val>
                                        </p:tav>
                                        <p:tav tm="100000">
                                          <p:val>
                                            <p:strVal val="#ppt_x"/>
                                          </p:val>
                                        </p:tav>
                                      </p:tavLst>
                                    </p:anim>
                                    <p:anim calcmode="lin" valueType="num">
                                      <p:cBhvr>
                                        <p:cTn id="68" dur="1000" fill="hold"/>
                                        <p:tgtEl>
                                          <p:spTgt spid="28">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build="p"/>
      <p:bldP spid="29" grpId="0" animBg="1"/>
      <p:bldP spid="30" grpId="0" animBg="1"/>
      <p:bldP spid="31" grpId="0" animBg="1"/>
      <p:bldP spid="3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
            <a:ext cx="9144000" cy="69573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de-DE" dirty="0"/>
              <a:t>urbanizzazione</a:t>
            </a:r>
            <a:endParaRPr lang="en-GB" dirty="0"/>
          </a:p>
        </p:txBody>
      </p:sp>
      <p:sp>
        <p:nvSpPr>
          <p:cNvPr id="3" name="Content Placeholder 2"/>
          <p:cNvSpPr>
            <a:spLocks noGrp="1"/>
          </p:cNvSpPr>
          <p:nvPr>
            <p:ph idx="1"/>
          </p:nvPr>
        </p:nvSpPr>
        <p:spPr>
          <a:xfrm rot="5400000">
            <a:off x="7810996" y="2174908"/>
            <a:ext cx="5031912" cy="682096"/>
          </a:xfrm>
        </p:spPr>
        <p:txBody>
          <a:bodyPr/>
          <a:lstStyle/>
          <a:p>
            <a:pPr marL="64008" indent="0">
              <a:buNone/>
            </a:pPr>
            <a:r>
              <a:rPr lang="de-DE" dirty="0" smtClean="0"/>
              <a:t>Iulia Augusta Taurinorum</a:t>
            </a:r>
            <a:endParaRPr lang="en-GB"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6237313"/>
            <a:ext cx="2051720" cy="583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581679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1421"/>
          <a:stretch/>
        </p:blipFill>
        <p:spPr bwMode="auto">
          <a:xfrm>
            <a:off x="1550346" y="0"/>
            <a:ext cx="9117654"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de-DE" dirty="0"/>
              <a:t>urbanizzazione</a:t>
            </a:r>
            <a:endParaRPr lang="en-GB" dirty="0"/>
          </a:p>
        </p:txBody>
      </p:sp>
      <p:sp>
        <p:nvSpPr>
          <p:cNvPr id="3" name="Content Placeholder 2"/>
          <p:cNvSpPr>
            <a:spLocks noGrp="1"/>
          </p:cNvSpPr>
          <p:nvPr>
            <p:ph idx="1"/>
          </p:nvPr>
        </p:nvSpPr>
        <p:spPr/>
        <p:txBody>
          <a:bodyPr/>
          <a:lstStyle/>
          <a:p>
            <a:endParaRPr lang="en-GB"/>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6237313"/>
            <a:ext cx="2051720" cy="583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rot="5400000">
            <a:off x="7810996" y="2174908"/>
            <a:ext cx="5031912" cy="682096"/>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marL="64008" indent="0">
              <a:buNone/>
            </a:pPr>
            <a:r>
              <a:rPr lang="de-DE"/>
              <a:t>Iulia Augusta Taurinorum</a:t>
            </a:r>
            <a:endParaRPr lang="en-GB" dirty="0"/>
          </a:p>
        </p:txBody>
      </p:sp>
    </p:spTree>
    <p:extLst>
      <p:ext uri="{BB962C8B-B14F-4D97-AF65-F5344CB8AC3E}">
        <p14:creationId xmlns:p14="http://schemas.microsoft.com/office/powerpoint/2010/main" val="61053987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1421"/>
          <a:stretch/>
        </p:blipFill>
        <p:spPr bwMode="auto">
          <a:xfrm>
            <a:off x="1550346" y="0"/>
            <a:ext cx="9117654"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3"/>
          <p:cNvSpPr>
            <a:spLocks noGrp="1"/>
          </p:cNvSpPr>
          <p:nvPr>
            <p:ph type="title"/>
          </p:nvPr>
        </p:nvSpPr>
        <p:spPr>
          <a:xfrm>
            <a:off x="1981200" y="44624"/>
            <a:ext cx="8229600" cy="1399032"/>
          </a:xfrm>
        </p:spPr>
        <p:txBody>
          <a:bodyPr/>
          <a:lstStyle/>
          <a:p>
            <a:r>
              <a:rPr lang="de-DE" dirty="0" smtClean="0"/>
              <a:t>urbanizzazione</a:t>
            </a:r>
            <a:endParaRPr lang="en-GB" dirty="0"/>
          </a:p>
        </p:txBody>
      </p:sp>
      <p:sp>
        <p:nvSpPr>
          <p:cNvPr id="3" name="Content Placeholder 2"/>
          <p:cNvSpPr>
            <a:spLocks noGrp="1"/>
          </p:cNvSpPr>
          <p:nvPr>
            <p:ph idx="1"/>
          </p:nvPr>
        </p:nvSpPr>
        <p:spPr>
          <a:xfrm>
            <a:off x="5519936" y="620688"/>
            <a:ext cx="5148064" cy="6237312"/>
          </a:xfrm>
          <a:solidFill>
            <a:schemeClr val="accent3">
              <a:alpha val="26000"/>
            </a:schemeClr>
          </a:solidFill>
        </p:spPr>
        <p:style>
          <a:lnRef idx="2">
            <a:schemeClr val="accent3">
              <a:shade val="50000"/>
            </a:schemeClr>
          </a:lnRef>
          <a:fillRef idx="1">
            <a:schemeClr val="accent3"/>
          </a:fillRef>
          <a:effectRef idx="0">
            <a:schemeClr val="accent3"/>
          </a:effectRef>
          <a:fontRef idx="minor">
            <a:schemeClr val="lt1"/>
          </a:fontRef>
        </p:style>
        <p:txBody>
          <a:bodyPr>
            <a:normAutofit fontScale="92500" lnSpcReduction="10000"/>
          </a:bodyPr>
          <a:lstStyle/>
          <a:p>
            <a:r>
              <a:rPr lang="de-DE" sz="2000" b="1" dirty="0">
                <a:solidFill>
                  <a:schemeClr val="accent6">
                    <a:lumMod val="20000"/>
                    <a:lumOff val="80000"/>
                  </a:schemeClr>
                </a:solidFill>
                <a:effectLst>
                  <a:outerShdw blurRad="38100" dist="38100" dir="2700000" algn="tl">
                    <a:srgbClr val="000000">
                      <a:alpha val="43137"/>
                    </a:srgbClr>
                  </a:outerShdw>
                </a:effectLst>
              </a:rPr>
              <a:t>fine I s. a.C. – III s. d.C. </a:t>
            </a:r>
            <a:r>
              <a:rPr lang="de-DE" sz="2000" b="1" dirty="0">
                <a:solidFill>
                  <a:schemeClr val="accent6">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de-DE" sz="2000" b="1" dirty="0">
                <a:solidFill>
                  <a:schemeClr val="accent6">
                    <a:lumMod val="20000"/>
                    <a:lumOff val="80000"/>
                  </a:schemeClr>
                </a:solidFill>
                <a:effectLst>
                  <a:outerShdw blurRad="38100" dist="38100" dir="2700000" algn="tl">
                    <a:srgbClr val="000000">
                      <a:alpha val="43137"/>
                    </a:srgbClr>
                  </a:outerShdw>
                </a:effectLst>
              </a:rPr>
              <a:t/>
            </a:r>
            <a:br>
              <a:rPr lang="de-DE" sz="2000" b="1" dirty="0">
                <a:solidFill>
                  <a:schemeClr val="accent6">
                    <a:lumMod val="20000"/>
                    <a:lumOff val="80000"/>
                  </a:schemeClr>
                </a:solidFill>
                <a:effectLst>
                  <a:outerShdw blurRad="38100" dist="38100" dir="2700000" algn="tl">
                    <a:srgbClr val="000000">
                      <a:alpha val="43137"/>
                    </a:srgbClr>
                  </a:outerShdw>
                </a:effectLst>
              </a:rPr>
            </a:br>
            <a:r>
              <a:rPr lang="de-DE" sz="2000" b="1" dirty="0">
                <a:solidFill>
                  <a:schemeClr val="accent6">
                    <a:lumMod val="20000"/>
                    <a:lumOff val="80000"/>
                  </a:schemeClr>
                </a:solidFill>
                <a:effectLst>
                  <a:outerShdw blurRad="38100" dist="38100" dir="2700000" algn="tl">
                    <a:srgbClr val="000000">
                      <a:alpha val="43137"/>
                    </a:srgbClr>
                  </a:outerShdw>
                </a:effectLst>
              </a:rPr>
              <a:t>L‘esperienza del singolo/individuo  è influenzata dalla vita urbana</a:t>
            </a:r>
          </a:p>
          <a:p>
            <a:pPr lvl="1"/>
            <a:r>
              <a:rPr lang="de-DE" dirty="0">
                <a:solidFill>
                  <a:schemeClr val="accent6">
                    <a:lumMod val="20000"/>
                    <a:lumOff val="80000"/>
                  </a:schemeClr>
                </a:solidFill>
                <a:effectLst>
                  <a:outerShdw blurRad="38100" dist="38100" dir="2700000" algn="tl">
                    <a:srgbClr val="000000">
                      <a:alpha val="43137"/>
                    </a:srgbClr>
                  </a:outerShdw>
                </a:effectLst>
              </a:rPr>
              <a:t>come il centro ammnistrativo, politico, religioso, ecc.</a:t>
            </a:r>
          </a:p>
          <a:p>
            <a:r>
              <a:rPr lang="de-DE" sz="2200" b="1" dirty="0">
                <a:solidFill>
                  <a:schemeClr val="accent6">
                    <a:lumMod val="20000"/>
                    <a:lumOff val="80000"/>
                  </a:schemeClr>
                </a:solidFill>
                <a:effectLst>
                  <a:outerShdw blurRad="38100" dist="38100" dir="2700000" algn="tl">
                    <a:srgbClr val="000000">
                      <a:alpha val="43137"/>
                    </a:srgbClr>
                  </a:outerShdw>
                </a:effectLst>
              </a:rPr>
              <a:t>monumentalizzazione</a:t>
            </a:r>
            <a:endParaRPr lang="de-DE" sz="2000" b="1" dirty="0">
              <a:solidFill>
                <a:schemeClr val="accent6">
                  <a:lumMod val="20000"/>
                  <a:lumOff val="80000"/>
                </a:schemeClr>
              </a:solidFill>
              <a:effectLst>
                <a:outerShdw blurRad="38100" dist="38100" dir="2700000" algn="tl">
                  <a:srgbClr val="000000">
                    <a:alpha val="43137"/>
                  </a:srgbClr>
                </a:outerShdw>
              </a:effectLst>
            </a:endParaRPr>
          </a:p>
          <a:p>
            <a:pPr lvl="1"/>
            <a:r>
              <a:rPr lang="de-DE" sz="1800" dirty="0">
                <a:solidFill>
                  <a:schemeClr val="accent6">
                    <a:lumMod val="20000"/>
                    <a:lumOff val="80000"/>
                  </a:schemeClr>
                </a:solidFill>
                <a:effectLst>
                  <a:outerShdw blurRad="38100" dist="38100" dir="2700000" algn="tl">
                    <a:srgbClr val="000000">
                      <a:alpha val="43137"/>
                    </a:srgbClr>
                  </a:outerShdw>
                </a:effectLst>
              </a:rPr>
              <a:t>foro, basilica, tempio, terme</a:t>
            </a:r>
            <a:br>
              <a:rPr lang="de-DE" sz="1800" dirty="0">
                <a:solidFill>
                  <a:schemeClr val="accent6">
                    <a:lumMod val="20000"/>
                    <a:lumOff val="80000"/>
                  </a:schemeClr>
                </a:solidFill>
                <a:effectLst>
                  <a:outerShdw blurRad="38100" dist="38100" dir="2700000" algn="tl">
                    <a:srgbClr val="000000">
                      <a:alpha val="43137"/>
                    </a:srgbClr>
                  </a:outerShdw>
                </a:effectLst>
              </a:rPr>
            </a:br>
            <a:r>
              <a:rPr lang="de-DE" sz="1800" dirty="0">
                <a:solidFill>
                  <a:schemeClr val="accent6">
                    <a:lumMod val="20000"/>
                    <a:lumOff val="80000"/>
                  </a:schemeClr>
                </a:solidFill>
                <a:effectLst>
                  <a:outerShdw blurRad="38100" dist="38100" dir="2700000" algn="tl">
                    <a:srgbClr val="000000">
                      <a:alpha val="43137"/>
                    </a:srgbClr>
                  </a:outerShdw>
                </a:effectLst>
              </a:rPr>
              <a:t>teatro, circo,...</a:t>
            </a:r>
            <a:br>
              <a:rPr lang="de-DE" sz="1800" dirty="0">
                <a:solidFill>
                  <a:schemeClr val="accent6">
                    <a:lumMod val="20000"/>
                    <a:lumOff val="80000"/>
                  </a:schemeClr>
                </a:solidFill>
                <a:effectLst>
                  <a:outerShdw blurRad="38100" dist="38100" dir="2700000" algn="tl">
                    <a:srgbClr val="000000">
                      <a:alpha val="43137"/>
                    </a:srgbClr>
                  </a:outerShdw>
                </a:effectLst>
              </a:rPr>
            </a:br>
            <a: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t>c</a:t>
            </a:r>
            <a:r>
              <a:rPr lang="de-DE" sz="1800" b="1" dirty="0">
                <a:solidFill>
                  <a:schemeClr val="accent6">
                    <a:lumMod val="20000"/>
                    <a:lumOff val="80000"/>
                  </a:schemeClr>
                </a:solidFill>
                <a:effectLst>
                  <a:outerShdw blurRad="38100" dist="38100" dir="2700000" algn="tl">
                    <a:srgbClr val="000000">
                      <a:alpha val="43137"/>
                    </a:srgbClr>
                  </a:outerShdw>
                </a:effectLst>
                <a:sym typeface="Wingdings" pitchFamily="2" charset="2"/>
              </a:rPr>
              <a:t>entro culturale</a:t>
            </a:r>
            <a: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t/>
            </a:r>
            <a:b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br>
            <a: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t></a:t>
            </a:r>
            <a:r>
              <a:rPr lang="de-DE" sz="1800" b="1" dirty="0">
                <a:solidFill>
                  <a:schemeClr val="accent6">
                    <a:lumMod val="20000"/>
                    <a:lumOff val="80000"/>
                  </a:schemeClr>
                </a:solidFill>
                <a:effectLst>
                  <a:outerShdw blurRad="38100" dist="38100" dir="2700000" algn="tl">
                    <a:srgbClr val="000000">
                      <a:alpha val="43137"/>
                    </a:srgbClr>
                  </a:outerShdw>
                </a:effectLst>
                <a:sym typeface="Wingdings" pitchFamily="2" charset="2"/>
              </a:rPr>
              <a:t>messinscena</a:t>
            </a:r>
            <a: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t> della </a:t>
            </a:r>
            <a:r>
              <a:rPr lang="de-DE" sz="1800" b="1" dirty="0">
                <a:solidFill>
                  <a:schemeClr val="accent6">
                    <a:lumMod val="20000"/>
                    <a:lumOff val="80000"/>
                  </a:schemeClr>
                </a:solidFill>
                <a:effectLst>
                  <a:outerShdw blurRad="38100" dist="38100" dir="2700000" algn="tl">
                    <a:srgbClr val="000000">
                      <a:alpha val="43137"/>
                    </a:srgbClr>
                  </a:outerShdw>
                </a:effectLst>
                <a:sym typeface="Wingdings" pitchFamily="2" charset="2"/>
              </a:rPr>
              <a:t>società</a:t>
            </a:r>
            <a: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t> </a:t>
            </a:r>
            <a:r>
              <a:rPr lang="de-DE" sz="1800" b="1" dirty="0">
                <a:solidFill>
                  <a:schemeClr val="accent6">
                    <a:lumMod val="20000"/>
                    <a:lumOff val="80000"/>
                  </a:schemeClr>
                </a:solidFill>
                <a:effectLst>
                  <a:outerShdw blurRad="38100" dist="38100" dir="2700000" algn="tl">
                    <a:srgbClr val="000000">
                      <a:alpha val="43137"/>
                    </a:srgbClr>
                  </a:outerShdw>
                </a:effectLst>
                <a:sym typeface="Wingdings" pitchFamily="2" charset="2"/>
              </a:rPr>
              <a:t>urbana</a:t>
            </a:r>
            <a: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t>, della </a:t>
            </a:r>
            <a:r>
              <a:rPr lang="de-DE" sz="1800" b="1" dirty="0">
                <a:solidFill>
                  <a:schemeClr val="accent6">
                    <a:lumMod val="20000"/>
                    <a:lumOff val="80000"/>
                  </a:schemeClr>
                </a:solidFill>
                <a:effectLst>
                  <a:outerShdw blurRad="38100" dist="38100" dir="2700000" algn="tl">
                    <a:srgbClr val="000000">
                      <a:alpha val="43137"/>
                    </a:srgbClr>
                  </a:outerShdw>
                </a:effectLst>
                <a:sym typeface="Wingdings" pitchFamily="2" charset="2"/>
              </a:rPr>
              <a:t>noblità locale</a:t>
            </a:r>
            <a: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t>...</a:t>
            </a:r>
            <a:br>
              <a:rPr lang="de-DE" sz="1800" dirty="0">
                <a:solidFill>
                  <a:schemeClr val="accent6">
                    <a:lumMod val="20000"/>
                    <a:lumOff val="80000"/>
                  </a:schemeClr>
                </a:solidFill>
                <a:effectLst>
                  <a:outerShdw blurRad="38100" dist="38100" dir="2700000" algn="tl">
                    <a:srgbClr val="000000">
                      <a:alpha val="43137"/>
                    </a:srgbClr>
                  </a:outerShdw>
                </a:effectLst>
                <a:sym typeface="Wingdings" pitchFamily="2" charset="2"/>
              </a:rPr>
            </a:br>
            <a:r>
              <a:rPr lang="de-DE" sz="1700" dirty="0">
                <a:solidFill>
                  <a:schemeClr val="accent6">
                    <a:lumMod val="20000"/>
                    <a:lumOff val="80000"/>
                  </a:schemeClr>
                </a:solidFill>
                <a:effectLst>
                  <a:outerShdw blurRad="38100" dist="38100" dir="2700000" algn="tl">
                    <a:srgbClr val="000000">
                      <a:alpha val="43137"/>
                    </a:srgbClr>
                  </a:outerShdw>
                </a:effectLst>
                <a:sym typeface="Wingdings" pitchFamily="2" charset="2"/>
              </a:rPr>
              <a:t>(e anche i rituale del culto imperiale, ecc.)</a:t>
            </a:r>
          </a:p>
          <a:p>
            <a:r>
              <a:rPr lang="de-DE" sz="2200" b="1" dirty="0">
                <a:solidFill>
                  <a:schemeClr val="accent6">
                    <a:lumMod val="20000"/>
                    <a:lumOff val="80000"/>
                  </a:schemeClr>
                </a:solidFill>
                <a:effectLst>
                  <a:outerShdw blurRad="38100" dist="38100" dir="2700000" algn="tl">
                    <a:srgbClr val="000000">
                      <a:alpha val="43137"/>
                    </a:srgbClr>
                  </a:outerShdw>
                </a:effectLst>
              </a:rPr>
              <a:t>demografia</a:t>
            </a:r>
          </a:p>
          <a:p>
            <a:pPr lvl="1"/>
            <a:r>
              <a:rPr lang="de-DE" sz="1800" b="1" dirty="0">
                <a:solidFill>
                  <a:schemeClr val="accent6">
                    <a:lumMod val="20000"/>
                    <a:lumOff val="80000"/>
                  </a:schemeClr>
                </a:solidFill>
                <a:effectLst>
                  <a:outerShdw blurRad="38100" dist="38100" dir="2700000" algn="tl">
                    <a:srgbClr val="000000">
                      <a:alpha val="43137"/>
                    </a:srgbClr>
                  </a:outerShdw>
                </a:effectLst>
              </a:rPr>
              <a:t>indigeni</a:t>
            </a:r>
            <a:r>
              <a:rPr lang="de-DE" sz="1800" dirty="0">
                <a:solidFill>
                  <a:schemeClr val="accent6">
                    <a:lumMod val="20000"/>
                    <a:lumOff val="80000"/>
                  </a:schemeClr>
                </a:solidFill>
                <a:effectLst>
                  <a:outerShdw blurRad="38100" dist="38100" dir="2700000" algn="tl">
                    <a:srgbClr val="000000">
                      <a:alpha val="43137"/>
                    </a:srgbClr>
                  </a:outerShdw>
                </a:effectLst>
              </a:rPr>
              <a:t> / autoctoni</a:t>
            </a:r>
            <a:br>
              <a:rPr lang="de-DE" sz="1800" dirty="0">
                <a:solidFill>
                  <a:schemeClr val="accent6">
                    <a:lumMod val="20000"/>
                    <a:lumOff val="80000"/>
                  </a:schemeClr>
                </a:solidFill>
                <a:effectLst>
                  <a:outerShdw blurRad="38100" dist="38100" dir="2700000" algn="tl">
                    <a:srgbClr val="000000">
                      <a:alpha val="43137"/>
                    </a:srgbClr>
                  </a:outerShdw>
                </a:effectLst>
              </a:rPr>
            </a:br>
            <a:r>
              <a:rPr lang="de-DE" sz="1800" dirty="0">
                <a:solidFill>
                  <a:schemeClr val="accent6">
                    <a:lumMod val="20000"/>
                    <a:lumOff val="80000"/>
                  </a:schemeClr>
                </a:solidFill>
                <a:effectLst>
                  <a:outerShdw blurRad="38100" dist="38100" dir="2700000" algn="tl">
                    <a:srgbClr val="000000">
                      <a:alpha val="43137"/>
                    </a:srgbClr>
                  </a:outerShdw>
                </a:effectLst>
              </a:rPr>
              <a:t>          (esodo dalle campagne)</a:t>
            </a:r>
          </a:p>
          <a:p>
            <a:pPr lvl="1"/>
            <a:r>
              <a:rPr lang="de-DE" sz="1800" b="1" dirty="0">
                <a:solidFill>
                  <a:schemeClr val="accent6">
                    <a:lumMod val="20000"/>
                    <a:lumOff val="80000"/>
                  </a:schemeClr>
                </a:solidFill>
                <a:effectLst>
                  <a:outerShdw blurRad="38100" dist="38100" dir="2700000" algn="tl">
                    <a:srgbClr val="000000">
                      <a:alpha val="43137"/>
                    </a:srgbClr>
                  </a:outerShdw>
                </a:effectLst>
              </a:rPr>
              <a:t>immigrante</a:t>
            </a:r>
            <a:r>
              <a:rPr lang="de-DE" sz="1800" dirty="0">
                <a:solidFill>
                  <a:schemeClr val="accent6">
                    <a:lumMod val="20000"/>
                    <a:lumOff val="80000"/>
                  </a:schemeClr>
                </a:solidFill>
                <a:effectLst>
                  <a:outerShdw blurRad="38100" dist="38100" dir="2700000" algn="tl">
                    <a:srgbClr val="000000">
                      <a:alpha val="43137"/>
                    </a:srgbClr>
                  </a:outerShdw>
                </a:effectLst>
              </a:rPr>
              <a:t>:</a:t>
            </a:r>
            <a:br>
              <a:rPr lang="de-DE" sz="1800" dirty="0">
                <a:solidFill>
                  <a:schemeClr val="accent6">
                    <a:lumMod val="20000"/>
                    <a:lumOff val="80000"/>
                  </a:schemeClr>
                </a:solidFill>
                <a:effectLst>
                  <a:outerShdw blurRad="38100" dist="38100" dir="2700000" algn="tl">
                    <a:srgbClr val="000000">
                      <a:alpha val="43137"/>
                    </a:srgbClr>
                  </a:outerShdw>
                </a:effectLst>
              </a:rPr>
            </a:br>
            <a:r>
              <a:rPr lang="de-DE" sz="1800" dirty="0">
                <a:solidFill>
                  <a:schemeClr val="accent6">
                    <a:lumMod val="20000"/>
                    <a:lumOff val="80000"/>
                  </a:schemeClr>
                </a:solidFill>
                <a:effectLst>
                  <a:outerShdw blurRad="38100" dist="38100" dir="2700000" algn="tl">
                    <a:srgbClr val="000000">
                      <a:alpha val="43137"/>
                    </a:srgbClr>
                  </a:outerShdw>
                </a:effectLst>
              </a:rPr>
              <a:t>  coloni di Roma e del‘Italia</a:t>
            </a:r>
            <a:br>
              <a:rPr lang="de-DE" sz="1800" dirty="0">
                <a:solidFill>
                  <a:schemeClr val="accent6">
                    <a:lumMod val="20000"/>
                    <a:lumOff val="80000"/>
                  </a:schemeClr>
                </a:solidFill>
                <a:effectLst>
                  <a:outerShdw blurRad="38100" dist="38100" dir="2700000" algn="tl">
                    <a:srgbClr val="000000">
                      <a:alpha val="43137"/>
                    </a:srgbClr>
                  </a:outerShdw>
                </a:effectLst>
              </a:rPr>
            </a:br>
            <a:r>
              <a:rPr lang="de-DE" sz="1800" dirty="0">
                <a:solidFill>
                  <a:schemeClr val="accent6">
                    <a:lumMod val="20000"/>
                    <a:lumOff val="80000"/>
                  </a:schemeClr>
                </a:solidFill>
                <a:effectLst>
                  <a:outerShdw blurRad="38100" dist="38100" dir="2700000" algn="tl">
                    <a:srgbClr val="000000">
                      <a:alpha val="43137"/>
                    </a:srgbClr>
                  </a:outerShdw>
                </a:effectLst>
              </a:rPr>
              <a:t>  commerciante, artigiano, soldati, veterani,....</a:t>
            </a:r>
          </a:p>
          <a:p>
            <a:pPr lvl="1"/>
            <a:r>
              <a:rPr lang="de-DE" sz="1800" dirty="0">
                <a:solidFill>
                  <a:schemeClr val="accent6">
                    <a:lumMod val="20000"/>
                    <a:lumOff val="80000"/>
                  </a:schemeClr>
                </a:solidFill>
                <a:effectLst>
                  <a:outerShdw blurRad="38100" dist="38100" dir="2700000" algn="tl">
                    <a:srgbClr val="000000">
                      <a:alpha val="43137"/>
                    </a:srgbClr>
                  </a:outerShdw>
                </a:effectLst>
              </a:rPr>
              <a:t>senatori, cavalieri,....</a:t>
            </a:r>
            <a:br>
              <a:rPr lang="de-DE" sz="1800" dirty="0">
                <a:solidFill>
                  <a:schemeClr val="accent6">
                    <a:lumMod val="20000"/>
                    <a:lumOff val="80000"/>
                  </a:schemeClr>
                </a:solidFill>
                <a:effectLst>
                  <a:outerShdw blurRad="38100" dist="38100" dir="2700000" algn="tl">
                    <a:srgbClr val="000000">
                      <a:alpha val="43137"/>
                    </a:srgbClr>
                  </a:outerShdw>
                </a:effectLst>
              </a:rPr>
            </a:br>
            <a:r>
              <a:rPr lang="de-DE" sz="2200" b="1" dirty="0">
                <a:solidFill>
                  <a:schemeClr val="accent6">
                    <a:lumMod val="20000"/>
                    <a:lumOff val="80000"/>
                  </a:schemeClr>
                </a:solidFill>
                <a:effectLst>
                  <a:outerShdw blurRad="38100" dist="38100" dir="2700000" algn="tl">
                    <a:srgbClr val="000000">
                      <a:alpha val="43137"/>
                    </a:srgbClr>
                  </a:outerShdw>
                </a:effectLst>
              </a:rPr>
              <a:t> </a:t>
            </a:r>
            <a:r>
              <a:rPr lang="de-DE" sz="2200" b="1" dirty="0">
                <a:solidFill>
                  <a:schemeClr val="accent6">
                    <a:lumMod val="20000"/>
                    <a:lumOff val="80000"/>
                  </a:schemeClr>
                </a:solidFill>
                <a:effectLst>
                  <a:outerShdw blurRad="38100" dist="38100" dir="2700000" algn="tl">
                    <a:srgbClr val="000000">
                      <a:alpha val="43137"/>
                    </a:srgbClr>
                  </a:outerShdw>
                </a:effectLst>
                <a:sym typeface="Wingdings" pitchFamily="2" charset="2"/>
              </a:rPr>
              <a:t>città  “melting pot“ culturale</a:t>
            </a:r>
          </a:p>
          <a:p>
            <a:pPr marL="64008" indent="0">
              <a:buNone/>
            </a:pPr>
            <a:r>
              <a:rPr lang="de-DE" sz="2200" b="1" dirty="0">
                <a:solidFill>
                  <a:schemeClr val="accent6">
                    <a:lumMod val="20000"/>
                    <a:lumOff val="80000"/>
                  </a:schemeClr>
                </a:solidFill>
                <a:effectLst>
                  <a:outerShdw blurRad="38100" dist="38100" dir="2700000" algn="tl">
                    <a:srgbClr val="000000">
                      <a:alpha val="43137"/>
                    </a:srgbClr>
                  </a:outerShdw>
                </a:effectLst>
                <a:sym typeface="Wingdings" pitchFamily="2" charset="2"/>
              </a:rPr>
              <a:t>PRESSIONI PER CONFORMARSI</a:t>
            </a:r>
          </a:p>
          <a:p>
            <a:endParaRPr lang="en-GB" sz="2000" dirty="0">
              <a:solidFill>
                <a:schemeClr val="accent6">
                  <a:lumMod val="20000"/>
                  <a:lumOff val="80000"/>
                </a:schemeClr>
              </a:solidFill>
              <a:effectLst>
                <a:outerShdw blurRad="38100" dist="38100" dir="2700000" algn="tl">
                  <a:srgbClr val="000000">
                    <a:alpha val="43137"/>
                  </a:srgbClr>
                </a:outerShdw>
              </a:effectLst>
            </a:endParaRPr>
          </a:p>
        </p:txBody>
      </p:sp>
      <p:pic>
        <p:nvPicPr>
          <p:cNvPr id="11" name="Picture 10"/>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10000" b="90000" l="10000" r="90000">
                        <a14:backgroundMark x1="62636" y1="17258" x2="62636" y2="17258"/>
                        <a14:backgroundMark x1="66143" y1="18468" x2="66143" y2="18468"/>
                      </a14:backgroundRemoval>
                    </a14:imgEffect>
                  </a14:imgLayer>
                </a14:imgProps>
              </a:ext>
              <a:ext uri="{28A0092B-C50C-407E-A947-70E740481C1C}">
                <a14:useLocalDpi xmlns:a14="http://schemas.microsoft.com/office/drawing/2010/main" val="0"/>
              </a:ext>
            </a:extLst>
          </a:blip>
          <a:srcRect l="14572" t="10433" r="22273" b="16701"/>
          <a:stretch/>
        </p:blipFill>
        <p:spPr>
          <a:xfrm>
            <a:off x="1415480" y="3722610"/>
            <a:ext cx="4072772" cy="3522815"/>
          </a:xfrm>
          <a:prstGeom prst="rect">
            <a:avLst/>
          </a:prstGeom>
        </p:spPr>
      </p:pic>
    </p:spTree>
    <p:extLst>
      <p:ext uri="{BB962C8B-B14F-4D97-AF65-F5344CB8AC3E}">
        <p14:creationId xmlns:p14="http://schemas.microsoft.com/office/powerpoint/2010/main" val="412221267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1000"/>
                                        <p:tgtEl>
                                          <p:spTgt spid="3">
                                            <p:bg/>
                                          </p:spTgt>
                                        </p:tgtEl>
                                      </p:cBhvr>
                                    </p:animEffect>
                                    <p:anim calcmode="lin" valueType="num">
                                      <p:cBhvr>
                                        <p:cTn id="14" dur="1000" fill="hold"/>
                                        <p:tgtEl>
                                          <p:spTgt spid="3">
                                            <p:bg/>
                                          </p:spTgt>
                                        </p:tgtEl>
                                        <p:attrNameLst>
                                          <p:attrName>ppt_x</p:attrName>
                                        </p:attrNameLst>
                                      </p:cBhvr>
                                      <p:tavLst>
                                        <p:tav tm="0">
                                          <p:val>
                                            <p:strVal val="#ppt_x"/>
                                          </p:val>
                                        </p:tav>
                                        <p:tav tm="100000">
                                          <p:val>
                                            <p:strVal val="#ppt_x"/>
                                          </p:val>
                                        </p:tav>
                                      </p:tavLst>
                                    </p:anim>
                                    <p:anim calcmode="lin" valueType="num">
                                      <p:cBhvr>
                                        <p:cTn id="15"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1000"/>
                                        <p:tgtEl>
                                          <p:spTgt spid="3">
                                            <p:txEl>
                                              <p:pRg st="3" end="3"/>
                                            </p:txEl>
                                          </p:spTgt>
                                        </p:tgtEl>
                                      </p:cBhvr>
                                    </p:animEffect>
                                    <p:anim calcmode="lin" valueType="num">
                                      <p:cBhvr>
                                        <p:cTn id="3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1000"/>
                                        <p:tgtEl>
                                          <p:spTgt spid="3">
                                            <p:txEl>
                                              <p:pRg st="4" end="4"/>
                                            </p:txEl>
                                          </p:spTgt>
                                        </p:tgtEl>
                                      </p:cBhvr>
                                    </p:animEffect>
                                    <p:anim calcmode="lin" valueType="num">
                                      <p:cBhvr>
                                        <p:cTn id="4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56" presetID="42" presetClass="entr" presetSubtype="0" fill="hold" grpId="0" nodeType="withEffect">
                                  <p:stCondLst>
                                    <p:cond delay="0"/>
                                  </p:stCondLst>
                                  <p:childTnLst>
                                    <p:set>
                                      <p:cBhvr>
                                        <p:cTn id="57" dur="1" fill="hold">
                                          <p:stCondLst>
                                            <p:cond delay="0"/>
                                          </p:stCondLst>
                                        </p:cTn>
                                        <p:tgtEl>
                                          <p:spTgt spid="3">
                                            <p:txEl>
                                              <p:pRg st="7" end="7"/>
                                            </p:txEl>
                                          </p:spTgt>
                                        </p:tgtEl>
                                        <p:attrNameLst>
                                          <p:attrName>style.visibility</p:attrName>
                                        </p:attrNameLst>
                                      </p:cBhvr>
                                      <p:to>
                                        <p:strVal val="visible"/>
                                      </p:to>
                                    </p:set>
                                    <p:animEffect transition="in" filter="fade">
                                      <p:cBhvr>
                                        <p:cTn id="58" dur="1000"/>
                                        <p:tgtEl>
                                          <p:spTgt spid="3">
                                            <p:txEl>
                                              <p:pRg st="7" end="7"/>
                                            </p:txEl>
                                          </p:spTgt>
                                        </p:tgtEl>
                                      </p:cBhvr>
                                    </p:animEffect>
                                    <p:anim calcmode="lin" valueType="num">
                                      <p:cBhvr>
                                        <p:cTn id="5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3">
                                            <p:txEl>
                                              <p:pRg st="8" end="8"/>
                                            </p:txEl>
                                          </p:spTgt>
                                        </p:tgtEl>
                                        <p:attrNameLst>
                                          <p:attrName>style.visibility</p:attrName>
                                        </p:attrNameLst>
                                      </p:cBhvr>
                                      <p:to>
                                        <p:strVal val="visible"/>
                                      </p:to>
                                    </p:set>
                                    <p:animEffect transition="in" filter="fade">
                                      <p:cBhvr>
                                        <p:cTn id="65" dur="1000"/>
                                        <p:tgtEl>
                                          <p:spTgt spid="3">
                                            <p:txEl>
                                              <p:pRg st="8" end="8"/>
                                            </p:txEl>
                                          </p:spTgt>
                                        </p:tgtEl>
                                      </p:cBhvr>
                                    </p:animEffect>
                                    <p:anim calcmode="lin" valueType="num">
                                      <p:cBhvr>
                                        <p:cTn id="6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4449224"/>
      </p:ext>
    </p:extLst>
  </p:cSld>
  <p:clrMapOvr>
    <a:masterClrMapping/>
  </p:clrMapOvr>
  <p:transition spd="slow">
    <p:randomBar dir="ver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1421"/>
          <a:stretch/>
        </p:blipFill>
        <p:spPr bwMode="auto">
          <a:xfrm>
            <a:off x="47137" y="0"/>
            <a:ext cx="1089264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dirty="0" smtClean="0"/>
              <a:t>REVIEW</a:t>
            </a:r>
            <a:endParaRPr lang="en-GB" dirty="0"/>
          </a:p>
        </p:txBody>
      </p:sp>
      <p:sp>
        <p:nvSpPr>
          <p:cNvPr id="3" name="Content Placeholder 2"/>
          <p:cNvSpPr>
            <a:spLocks noGrp="1"/>
          </p:cNvSpPr>
          <p:nvPr>
            <p:ph idx="1"/>
          </p:nvPr>
        </p:nvSpPr>
        <p:spPr>
          <a:xfrm>
            <a:off x="685801" y="2142067"/>
            <a:ext cx="10131425" cy="3843954"/>
          </a:xfrm>
        </p:spPr>
        <p:txBody>
          <a:bodyPr>
            <a:normAutofit/>
          </a:bodyPr>
          <a:lstStyle/>
          <a:p>
            <a:r>
              <a:rPr lang="en-GB" sz="2400" dirty="0" smtClean="0"/>
              <a:t>Last week:</a:t>
            </a:r>
          </a:p>
          <a:p>
            <a:pPr lvl="1"/>
            <a:r>
              <a:rPr lang="en-GB" sz="2000" dirty="0" smtClean="0"/>
              <a:t>The Gracchi – </a:t>
            </a:r>
          </a:p>
          <a:p>
            <a:pPr lvl="2"/>
            <a:r>
              <a:rPr lang="en-GB" sz="1800" dirty="0" smtClean="0"/>
              <a:t>their land reform programme and army recruitment, </a:t>
            </a:r>
          </a:p>
          <a:p>
            <a:pPr lvl="2"/>
            <a:r>
              <a:rPr lang="en-GB" sz="1800" dirty="0" smtClean="0"/>
              <a:t>Increasing conflicts </a:t>
            </a:r>
            <a:r>
              <a:rPr lang="en-GB" sz="1800" dirty="0" smtClean="0"/>
              <a:t>between </a:t>
            </a:r>
            <a:r>
              <a:rPr lang="en-GB" sz="1800" i="1" dirty="0" err="1" smtClean="0"/>
              <a:t>optimates</a:t>
            </a:r>
            <a:r>
              <a:rPr lang="en-GB" sz="1800" dirty="0" smtClean="0"/>
              <a:t> and </a:t>
            </a:r>
            <a:r>
              <a:rPr lang="en-GB" sz="1800" i="1" dirty="0" err="1" smtClean="0"/>
              <a:t>populares</a:t>
            </a:r>
            <a:endParaRPr lang="en-GB" sz="1800" i="1" dirty="0" smtClean="0"/>
          </a:p>
          <a:p>
            <a:pPr lvl="1"/>
            <a:r>
              <a:rPr lang="en-GB" sz="2000" dirty="0" smtClean="0"/>
              <a:t>Marius – army reform</a:t>
            </a:r>
          </a:p>
          <a:p>
            <a:pPr lvl="1"/>
            <a:r>
              <a:rPr lang="en-GB" sz="2000" dirty="0" smtClean="0"/>
              <a:t>The Social War – what did Rome’s </a:t>
            </a:r>
            <a:r>
              <a:rPr lang="en-GB" sz="2000" i="1" dirty="0" err="1" smtClean="0"/>
              <a:t>socii</a:t>
            </a:r>
            <a:r>
              <a:rPr lang="en-GB" sz="2000" i="1" dirty="0" smtClean="0"/>
              <a:t> </a:t>
            </a:r>
            <a:r>
              <a:rPr lang="en-GB" sz="2000" dirty="0" smtClean="0"/>
              <a:t>fight for?</a:t>
            </a:r>
          </a:p>
          <a:p>
            <a:pPr lvl="2"/>
            <a:r>
              <a:rPr lang="en-GB" sz="1800" dirty="0" smtClean="0"/>
              <a:t>Independence? Freedom? Roman citizenship? </a:t>
            </a:r>
          </a:p>
          <a:p>
            <a:pPr lvl="2"/>
            <a:r>
              <a:rPr lang="en-GB" sz="1800" dirty="0" smtClean="0"/>
              <a:t>The </a:t>
            </a:r>
            <a:r>
              <a:rPr lang="en-GB" sz="1800" dirty="0" smtClean="0"/>
              <a:t>consequences:</a:t>
            </a:r>
            <a:br>
              <a:rPr lang="en-GB" sz="1800" dirty="0" smtClean="0"/>
            </a:br>
            <a:r>
              <a:rPr lang="en-GB" sz="1800" dirty="0" smtClean="0"/>
              <a:t>Preserving one’s identity, losing one’s identity: the case of Cisalpine Gaul</a:t>
            </a:r>
            <a:endParaRPr lang="en-GB" sz="1800" dirty="0"/>
          </a:p>
        </p:txBody>
      </p:sp>
    </p:spTree>
    <p:extLst>
      <p:ext uri="{BB962C8B-B14F-4D97-AF65-F5344CB8AC3E}">
        <p14:creationId xmlns:p14="http://schemas.microsoft.com/office/powerpoint/2010/main" val="2675550218"/>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Sulla’s March on Rome</a:t>
            </a:r>
          </a:p>
        </p:txBody>
      </p:sp>
      <p:sp>
        <p:nvSpPr>
          <p:cNvPr id="4" name="Text Placeholder 3"/>
          <p:cNvSpPr>
            <a:spLocks noGrp="1"/>
          </p:cNvSpPr>
          <p:nvPr>
            <p:ph type="body" idx="1"/>
          </p:nvPr>
        </p:nvSpPr>
        <p:spPr/>
        <p:txBody>
          <a:bodyPr/>
          <a:lstStyle/>
          <a:p>
            <a:endParaRPr lang="en-GB"/>
          </a:p>
        </p:txBody>
      </p:sp>
      <p:pic>
        <p:nvPicPr>
          <p:cNvPr id="1026" name="Picture 2" descr="https://s-media-cache-ak0.pinimg.com/736x/b7/05/c2/b705c22f6aae1d2cc89d9947a099f30f.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3130" y="329938"/>
            <a:ext cx="4763242" cy="51536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t3.gstatic.com/images?q=tbn:ANd9GcQcMIVMY5e2Z21ZgD8smXuGFr_BsKr4tm12joD_iyXOe9vuc0G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567963">
            <a:off x="312691" y="44072"/>
            <a:ext cx="2249589" cy="3550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12481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500"/>
                                  </p:stCondLst>
                                  <p:childTnLst>
                                    <p:set>
                                      <p:cBhvr>
                                        <p:cTn id="6" dur="1" fill="hold">
                                          <p:stCondLst>
                                            <p:cond delay="0"/>
                                          </p:stCondLst>
                                        </p:cTn>
                                        <p:tgtEl>
                                          <p:spTgt spid="1028"/>
                                        </p:tgtEl>
                                        <p:attrNameLst>
                                          <p:attrName>style.visibility</p:attrName>
                                        </p:attrNameLst>
                                      </p:cBhvr>
                                      <p:to>
                                        <p:strVal val="visible"/>
                                      </p:to>
                                    </p:set>
                                    <p:animEffect transition="in" filter="circle(in)">
                                      <p:cBhvr>
                                        <p:cTn id="7"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Sulla’s March </a:t>
            </a:r>
            <a:r>
              <a:rPr lang="en-GB" dirty="0"/>
              <a:t>on Rome</a:t>
            </a:r>
          </a:p>
        </p:txBody>
      </p:sp>
      <p:sp>
        <p:nvSpPr>
          <p:cNvPr id="3" name="Content Placeholder 2"/>
          <p:cNvSpPr>
            <a:spLocks noGrp="1"/>
          </p:cNvSpPr>
          <p:nvPr>
            <p:ph idx="1"/>
          </p:nvPr>
        </p:nvSpPr>
        <p:spPr>
          <a:xfrm>
            <a:off x="685801" y="2142067"/>
            <a:ext cx="4207041" cy="3649133"/>
          </a:xfrm>
        </p:spPr>
        <p:txBody>
          <a:bodyPr/>
          <a:lstStyle/>
          <a:p>
            <a:r>
              <a:rPr lang="en-GB" dirty="0"/>
              <a:t>L. Cornelius Sulla assigned command against </a:t>
            </a:r>
            <a:r>
              <a:rPr lang="en-GB" dirty="0" err="1"/>
              <a:t>Mithridates</a:t>
            </a:r>
            <a:r>
              <a:rPr lang="en-GB" dirty="0"/>
              <a:t>.</a:t>
            </a:r>
          </a:p>
          <a:p>
            <a:r>
              <a:rPr lang="en-GB" dirty="0" err="1" smtClean="0"/>
              <a:t>Sulpicius</a:t>
            </a:r>
            <a:r>
              <a:rPr lang="en-GB" dirty="0" smtClean="0"/>
              <a:t> </a:t>
            </a:r>
            <a:r>
              <a:rPr lang="en-GB" dirty="0"/>
              <a:t>transferred the </a:t>
            </a:r>
            <a:r>
              <a:rPr lang="en-GB" dirty="0" err="1"/>
              <a:t>Mithridatic</a:t>
            </a:r>
            <a:r>
              <a:rPr lang="en-GB" dirty="0"/>
              <a:t> command to Marius by a plebiscite.</a:t>
            </a:r>
          </a:p>
          <a:p>
            <a:r>
              <a:rPr lang="en-GB" dirty="0" smtClean="0"/>
              <a:t>Sulla </a:t>
            </a:r>
            <a:r>
              <a:rPr lang="en-GB" dirty="0"/>
              <a:t>marches from Nola and seizes Rome – Marius and </a:t>
            </a:r>
            <a:r>
              <a:rPr lang="en-GB" dirty="0" err="1"/>
              <a:t>Sulpicius</a:t>
            </a:r>
            <a:r>
              <a:rPr lang="en-GB" dirty="0"/>
              <a:t> declared public enemies.</a:t>
            </a:r>
          </a:p>
        </p:txBody>
      </p:sp>
      <p:pic>
        <p:nvPicPr>
          <p:cNvPr id="5" name="Picture 2" descr="https://s-media-cache-ak0.pinimg.com/736x/b7/05/c2/b705c22f6aae1d2cc89d9947a099f30f.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3130" y="329938"/>
            <a:ext cx="4763242" cy="51536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566611" y="1845985"/>
            <a:ext cx="6096000" cy="1754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dirty="0" smtClean="0"/>
              <a:t>“…he thought only of his enemies, and without any regard or even pity for friends and kindred and relations, made his entry by the aid of fire… he set a price on the head of Marius, an act both ungrateful and impolitic, since it was in his house that he had found refuge and surrendered himself a little before this...” – Plutarch Sulla 9.7, 10.1.</a:t>
            </a:r>
            <a:endParaRPr lang="en-GB" dirty="0"/>
          </a:p>
        </p:txBody>
      </p:sp>
    </p:spTree>
    <p:extLst>
      <p:ext uri="{BB962C8B-B14F-4D97-AF65-F5344CB8AC3E}">
        <p14:creationId xmlns:p14="http://schemas.microsoft.com/office/powerpoint/2010/main" val="33785441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bloodshed in Rome</a:t>
            </a:r>
          </a:p>
        </p:txBody>
      </p:sp>
      <p:sp>
        <p:nvSpPr>
          <p:cNvPr id="3" name="Content Placeholder 2"/>
          <p:cNvSpPr>
            <a:spLocks noGrp="1"/>
          </p:cNvSpPr>
          <p:nvPr>
            <p:ph idx="1"/>
          </p:nvPr>
        </p:nvSpPr>
        <p:spPr>
          <a:xfrm>
            <a:off x="685801" y="2142067"/>
            <a:ext cx="4239125" cy="3649133"/>
          </a:xfrm>
        </p:spPr>
        <p:txBody>
          <a:bodyPr/>
          <a:lstStyle/>
          <a:p>
            <a:r>
              <a:rPr lang="en-GB" dirty="0"/>
              <a:t>Cinna driven from city by Cn. Octavius, returns from Nola with army.</a:t>
            </a:r>
          </a:p>
          <a:p>
            <a:r>
              <a:rPr lang="en-GB" dirty="0" smtClean="0"/>
              <a:t>Marius </a:t>
            </a:r>
            <a:r>
              <a:rPr lang="en-GB" dirty="0"/>
              <a:t>returns from Africa – raises forces in Etruria.</a:t>
            </a:r>
          </a:p>
          <a:p>
            <a:r>
              <a:rPr lang="en-GB" dirty="0" smtClean="0"/>
              <a:t>City </a:t>
            </a:r>
            <a:r>
              <a:rPr lang="en-GB" dirty="0"/>
              <a:t>surrenders </a:t>
            </a:r>
            <a:r>
              <a:rPr lang="en-GB" dirty="0" smtClean="0"/>
              <a:t/>
            </a:r>
            <a:br>
              <a:rPr lang="en-GB" dirty="0" smtClean="0"/>
            </a:br>
            <a:r>
              <a:rPr lang="en-GB" dirty="0" smtClean="0"/>
              <a:t>– </a:t>
            </a:r>
            <a:r>
              <a:rPr lang="en-GB" dirty="0"/>
              <a:t>enemies of Marius and Cinna purged.</a:t>
            </a:r>
          </a:p>
          <a:p>
            <a:r>
              <a:rPr lang="en-GB" dirty="0" smtClean="0"/>
              <a:t>Cinna </a:t>
            </a:r>
            <a:r>
              <a:rPr lang="en-GB" dirty="0"/>
              <a:t>and Marius consuls for 86 BC – Sulla declared public enemy.</a:t>
            </a:r>
          </a:p>
        </p:txBody>
      </p:sp>
      <p:pic>
        <p:nvPicPr>
          <p:cNvPr id="5" name="Picture 2" descr="https://s-media-cache-ak0.pinimg.com/736x/b7/05/c2/b705c22f6aae1d2cc89d9947a099f30f.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3130" y="329938"/>
            <a:ext cx="4763242" cy="51536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416841" y="1658309"/>
            <a:ext cx="5430671" cy="258532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GB" dirty="0" smtClean="0"/>
              <a:t>So, then, Marius died, seventeen days after entering upon his seventh consulship. And immediately Rome was filled with great rejoicing and a confident hope that she was rid of a grievous tyranny; but in a few days the people perceived that they had got a new and vigorous master in exchange for the old one; such bitterness and cruelty did the younger Marius display, putting to death the best and most esteemed citizens.” </a:t>
            </a:r>
            <a:endParaRPr lang="en-GB" dirty="0" smtClean="0"/>
          </a:p>
          <a:p>
            <a:r>
              <a:rPr lang="en-GB" dirty="0" smtClean="0"/>
              <a:t>– </a:t>
            </a:r>
            <a:r>
              <a:rPr lang="en-GB" dirty="0" smtClean="0"/>
              <a:t>Plutarch Marius 46.5.</a:t>
            </a:r>
            <a:endParaRPr lang="en-GB" dirty="0"/>
          </a:p>
        </p:txBody>
      </p:sp>
    </p:spTree>
    <p:extLst>
      <p:ext uri="{BB962C8B-B14F-4D97-AF65-F5344CB8AC3E}">
        <p14:creationId xmlns:p14="http://schemas.microsoft.com/office/powerpoint/2010/main" val="14299118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https://upload.wikimedia.org/wikipedia/commons/2/2b/Sulla_Coin.jpg"/>
          <p:cNvPicPr>
            <a:picLocks noChangeAspect="1" noChangeArrowheads="1"/>
          </p:cNvPicPr>
          <p:nvPr/>
        </p:nvPicPr>
        <p:blipFill rotWithShape="1">
          <a:blip r:embed="rId2">
            <a:extLst>
              <a:ext uri="{28A0092B-C50C-407E-A947-70E740481C1C}">
                <a14:useLocalDpi xmlns:a14="http://schemas.microsoft.com/office/drawing/2010/main" val="0"/>
              </a:ext>
            </a:extLst>
          </a:blip>
          <a:srcRect t="3516"/>
          <a:stretch/>
        </p:blipFill>
        <p:spPr bwMode="auto">
          <a:xfrm>
            <a:off x="266701" y="4144502"/>
            <a:ext cx="5289580" cy="275593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s://s-media-cache-ak0.pinimg.com/736x/b7/05/c2/b705c22f6aae1d2cc89d9947a099f30f.jpg"/>
          <p:cNvPicPr>
            <a:picLocks noChangeAspect="1" noChangeArrowheads="1"/>
          </p:cNvPicPr>
          <p:nvPr/>
        </p:nvPicPr>
        <p:blipFill rotWithShape="1">
          <a:blip r:embed="rId3">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In the meantime, in the east….</a:t>
            </a:r>
            <a:endParaRPr lang="en-GB" dirty="0"/>
          </a:p>
        </p:txBody>
      </p:sp>
      <p:sp>
        <p:nvSpPr>
          <p:cNvPr id="3" name="Content Placeholder 2"/>
          <p:cNvSpPr>
            <a:spLocks noGrp="1"/>
          </p:cNvSpPr>
          <p:nvPr>
            <p:ph idx="1"/>
          </p:nvPr>
        </p:nvSpPr>
        <p:spPr>
          <a:xfrm>
            <a:off x="87297" y="1687399"/>
            <a:ext cx="5703904" cy="3242820"/>
          </a:xfrm>
        </p:spPr>
        <p:txBody>
          <a:bodyPr/>
          <a:lstStyle/>
          <a:p>
            <a:r>
              <a:rPr lang="en-GB" dirty="0" smtClean="0"/>
              <a:t>Death </a:t>
            </a:r>
            <a:r>
              <a:rPr lang="en-GB" dirty="0"/>
              <a:t>of </a:t>
            </a:r>
            <a:r>
              <a:rPr lang="en-GB" dirty="0" err="1"/>
              <a:t>Flaccus</a:t>
            </a:r>
            <a:r>
              <a:rPr lang="en-GB" dirty="0"/>
              <a:t> and campaigns of Fimbria.</a:t>
            </a:r>
          </a:p>
          <a:p>
            <a:r>
              <a:rPr lang="en-GB" dirty="0" smtClean="0"/>
              <a:t>Treaty </a:t>
            </a:r>
            <a:r>
              <a:rPr lang="en-GB" dirty="0"/>
              <a:t>of </a:t>
            </a:r>
            <a:r>
              <a:rPr lang="en-GB" dirty="0" err="1"/>
              <a:t>Dardanus</a:t>
            </a:r>
            <a:r>
              <a:rPr lang="en-GB" dirty="0"/>
              <a:t> – 85 </a:t>
            </a:r>
            <a:r>
              <a:rPr lang="en-GB" dirty="0" smtClean="0"/>
              <a:t>BC – ends 1</a:t>
            </a:r>
            <a:r>
              <a:rPr lang="en-GB" baseline="30000" dirty="0" smtClean="0"/>
              <a:t>st</a:t>
            </a:r>
            <a:r>
              <a:rPr lang="en-GB" dirty="0" smtClean="0"/>
              <a:t> </a:t>
            </a:r>
            <a:r>
              <a:rPr lang="en-GB" dirty="0" err="1" smtClean="0"/>
              <a:t>Mithr</a:t>
            </a:r>
            <a:r>
              <a:rPr lang="en-GB" dirty="0" smtClean="0"/>
              <a:t>. War</a:t>
            </a:r>
            <a:endParaRPr lang="en-GB" dirty="0"/>
          </a:p>
          <a:p>
            <a:r>
              <a:rPr lang="en-GB" dirty="0" smtClean="0"/>
              <a:t>Sulla </a:t>
            </a:r>
            <a:r>
              <a:rPr lang="en-GB" dirty="0"/>
              <a:t>takes over army of Fimbria </a:t>
            </a:r>
            <a:endParaRPr lang="en-GB" dirty="0" smtClean="0"/>
          </a:p>
          <a:p>
            <a:r>
              <a:rPr lang="en-GB" dirty="0" smtClean="0"/>
              <a:t>20,000 </a:t>
            </a:r>
            <a:r>
              <a:rPr lang="en-GB" dirty="0"/>
              <a:t>talent indemnity imposed on those cities who had sided with the king</a:t>
            </a:r>
            <a:r>
              <a:rPr lang="en-GB" dirty="0" smtClean="0"/>
              <a:t>.</a:t>
            </a:r>
            <a:endParaRPr lang="en-GB" dirty="0"/>
          </a:p>
        </p:txBody>
      </p:sp>
      <p:sp>
        <p:nvSpPr>
          <p:cNvPr id="4" name="Rectangle 3"/>
          <p:cNvSpPr/>
          <p:nvPr/>
        </p:nvSpPr>
        <p:spPr>
          <a:xfrm>
            <a:off x="5712643" y="2129331"/>
            <a:ext cx="6372520" cy="2000548"/>
          </a:xfrm>
          <a:prstGeom prst="rect">
            <a:avLst/>
          </a:prstGeom>
        </p:spPr>
        <p:txBody>
          <a:bodyPr wrap="square">
            <a:spAutoFit/>
          </a:bodyPr>
          <a:lstStyle/>
          <a:p>
            <a:r>
              <a:rPr lang="en-GB" sz="1600" i="1" dirty="0" smtClean="0">
                <a:solidFill>
                  <a:schemeClr val="bg2">
                    <a:lumMod val="40000"/>
                    <a:lumOff val="60000"/>
                  </a:schemeClr>
                </a:solidFill>
              </a:rPr>
              <a:t>86 BC:  Ariston (tyr</a:t>
            </a:r>
            <a:r>
              <a:rPr lang="en-GB" sz="1600" i="1" dirty="0" smtClean="0">
                <a:solidFill>
                  <a:schemeClr val="bg2">
                    <a:lumMod val="40000"/>
                    <a:lumOff val="60000"/>
                  </a:schemeClr>
                </a:solidFill>
              </a:rPr>
              <a:t>ant, Athens) joined </a:t>
            </a:r>
            <a:r>
              <a:rPr lang="en-GB" sz="1600" i="1" dirty="0" err="1" smtClean="0">
                <a:solidFill>
                  <a:schemeClr val="bg2">
                    <a:lumMod val="40000"/>
                    <a:lumOff val="60000"/>
                  </a:schemeClr>
                </a:solidFill>
              </a:rPr>
              <a:t>Mithridates</a:t>
            </a:r>
            <a:r>
              <a:rPr lang="en-GB" sz="1600" i="1" dirty="0" smtClean="0">
                <a:solidFill>
                  <a:schemeClr val="bg2">
                    <a:lumMod val="40000"/>
                    <a:lumOff val="60000"/>
                  </a:schemeClr>
                </a:solidFill>
              </a:rPr>
              <a:t>; Sulla conquered Athens:</a:t>
            </a:r>
            <a:endParaRPr lang="en-GB" sz="1600" i="1" dirty="0" smtClean="0">
              <a:solidFill>
                <a:schemeClr val="bg2">
                  <a:lumMod val="40000"/>
                  <a:lumOff val="60000"/>
                </a:schemeClr>
              </a:solidFill>
            </a:endParaRPr>
          </a:p>
          <a:p>
            <a:r>
              <a:rPr lang="en-GB" dirty="0" smtClean="0"/>
              <a:t>“</a:t>
            </a:r>
            <a:r>
              <a:rPr lang="en-GB" dirty="0" smtClean="0"/>
              <a:t>A great and pitiless slaughter ensued in Athens, the inhabitants, for want of nourishment, were too weak to flee. Sulla ordered an indiscriminate massacre, not sparing women or children. He was angry that they had so suddenly joined the barbarians without cause, and had displayed such violent animosity toward himself.” – Appian </a:t>
            </a:r>
            <a:r>
              <a:rPr lang="en-GB" dirty="0" err="1" smtClean="0"/>
              <a:t>Mith</a:t>
            </a:r>
            <a:r>
              <a:rPr lang="en-GB" dirty="0" smtClean="0"/>
              <a:t>. 38.</a:t>
            </a:r>
            <a:endParaRPr lang="en-GB" dirty="0"/>
          </a:p>
        </p:txBody>
      </p:sp>
      <p:pic>
        <p:nvPicPr>
          <p:cNvPr id="4098" name="Picture 2" descr="http://www.romancoins.info/h2005-mint-sull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2643" y="3954002"/>
            <a:ext cx="5536365" cy="262054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751513" y="6175087"/>
            <a:ext cx="6096000" cy="584775"/>
          </a:xfrm>
          <a:prstGeom prst="rect">
            <a:avLst/>
          </a:prstGeom>
        </p:spPr>
        <p:txBody>
          <a:bodyPr>
            <a:spAutoFit/>
          </a:bodyPr>
          <a:lstStyle/>
          <a:p>
            <a:pPr algn="r"/>
            <a:r>
              <a:rPr lang="en-GB" sz="1600" dirty="0"/>
              <a:t>Sulla Imperator, Dictator, </a:t>
            </a:r>
            <a:r>
              <a:rPr lang="en-GB" sz="1600" dirty="0" err="1"/>
              <a:t>L.Manlius</a:t>
            </a:r>
            <a:r>
              <a:rPr lang="en-GB" sz="1600" dirty="0"/>
              <a:t> </a:t>
            </a:r>
            <a:r>
              <a:rPr lang="en-GB" sz="1600" dirty="0" err="1"/>
              <a:t>Torquatus</a:t>
            </a:r>
            <a:r>
              <a:rPr lang="en-GB" sz="1600" dirty="0"/>
              <a:t>, </a:t>
            </a:r>
            <a:r>
              <a:rPr lang="en-GB" sz="1600" dirty="0" err="1"/>
              <a:t>Proquaestor</a:t>
            </a:r>
            <a:r>
              <a:rPr lang="en-GB" sz="1600" dirty="0"/>
              <a:t> in the War with </a:t>
            </a:r>
            <a:r>
              <a:rPr lang="en-GB" sz="1600" dirty="0" err="1"/>
              <a:t>Mithridates</a:t>
            </a:r>
            <a:r>
              <a:rPr lang="en-GB" sz="1600" dirty="0"/>
              <a:t>, 82 BC </a:t>
            </a:r>
          </a:p>
        </p:txBody>
      </p:sp>
      <p:sp>
        <p:nvSpPr>
          <p:cNvPr id="6" name="Rectangle 5"/>
          <p:cNvSpPr/>
          <p:nvPr/>
        </p:nvSpPr>
        <p:spPr>
          <a:xfrm>
            <a:off x="390525" y="6321996"/>
            <a:ext cx="6613697" cy="584775"/>
          </a:xfrm>
          <a:prstGeom prst="rect">
            <a:avLst/>
          </a:prstGeom>
        </p:spPr>
        <p:txBody>
          <a:bodyPr wrap="square">
            <a:spAutoFit/>
          </a:bodyPr>
          <a:lstStyle/>
          <a:p>
            <a:r>
              <a:rPr lang="it-IT" sz="1600" dirty="0" smtClean="0"/>
              <a:t>84–83 BC - L</a:t>
            </a:r>
            <a:r>
              <a:rPr lang="it-IT" sz="1600" dirty="0"/>
              <a:t>. Sulla Imperator Iterum</a:t>
            </a:r>
            <a:r>
              <a:rPr lang="it-IT" sz="1600" dirty="0" smtClean="0"/>
              <a:t>.</a:t>
            </a:r>
            <a:br>
              <a:rPr lang="it-IT" sz="1600" dirty="0" smtClean="0"/>
            </a:br>
            <a:r>
              <a:rPr lang="it-IT" sz="1600" dirty="0" smtClean="0"/>
              <a:t>Ov: Venus and cupid; Rv: trophies from battles; augur staff.</a:t>
            </a:r>
            <a:endParaRPr lang="en-GB" sz="1600" dirty="0"/>
          </a:p>
        </p:txBody>
      </p:sp>
    </p:spTree>
    <p:extLst>
      <p:ext uri="{BB962C8B-B14F-4D97-AF65-F5344CB8AC3E}">
        <p14:creationId xmlns:p14="http://schemas.microsoft.com/office/powerpoint/2010/main" val="39731505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4100"/>
                                        </p:tgtEl>
                                        <p:attrNameLst>
                                          <p:attrName>style.visibility</p:attrName>
                                        </p:attrNameLst>
                                      </p:cBhvr>
                                      <p:to>
                                        <p:strVal val="visible"/>
                                      </p:to>
                                    </p:set>
                                    <p:animEffect transition="in" filter="fade">
                                      <p:cBhvr>
                                        <p:cTn id="7" dur="1000"/>
                                        <p:tgtEl>
                                          <p:spTgt spid="4100"/>
                                        </p:tgtEl>
                                      </p:cBhvr>
                                    </p:animEffect>
                                    <p:anim calcmode="lin" valueType="num">
                                      <p:cBhvr>
                                        <p:cTn id="8" dur="1000" fill="hold"/>
                                        <p:tgtEl>
                                          <p:spTgt spid="4100"/>
                                        </p:tgtEl>
                                        <p:attrNameLst>
                                          <p:attrName>ppt_x</p:attrName>
                                        </p:attrNameLst>
                                      </p:cBhvr>
                                      <p:tavLst>
                                        <p:tav tm="0">
                                          <p:val>
                                            <p:strVal val="#ppt_x"/>
                                          </p:val>
                                        </p:tav>
                                        <p:tav tm="100000">
                                          <p:val>
                                            <p:strVal val="#ppt_x"/>
                                          </p:val>
                                        </p:tav>
                                      </p:tavLst>
                                    </p:anim>
                                    <p:anim calcmode="lin" valueType="num">
                                      <p:cBhvr>
                                        <p:cTn id="9" dur="1000" fill="hold"/>
                                        <p:tgtEl>
                                          <p:spTgt spid="4100"/>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nodeType="afterEffect">
                                  <p:stCondLst>
                                    <p:cond delay="750"/>
                                  </p:stCondLst>
                                  <p:childTnLst>
                                    <p:set>
                                      <p:cBhvr>
                                        <p:cTn id="18" dur="1" fill="hold">
                                          <p:stCondLst>
                                            <p:cond delay="0"/>
                                          </p:stCondLst>
                                        </p:cTn>
                                        <p:tgtEl>
                                          <p:spTgt spid="4098"/>
                                        </p:tgtEl>
                                        <p:attrNameLst>
                                          <p:attrName>style.visibility</p:attrName>
                                        </p:attrNameLst>
                                      </p:cBhvr>
                                      <p:to>
                                        <p:strVal val="visible"/>
                                      </p:to>
                                    </p:set>
                                    <p:animEffect transition="in" filter="fade">
                                      <p:cBhvr>
                                        <p:cTn id="19" dur="1000"/>
                                        <p:tgtEl>
                                          <p:spTgt spid="4098"/>
                                        </p:tgtEl>
                                      </p:cBhvr>
                                    </p:animEffect>
                                    <p:anim calcmode="lin" valueType="num">
                                      <p:cBhvr>
                                        <p:cTn id="20" dur="1000" fill="hold"/>
                                        <p:tgtEl>
                                          <p:spTgt spid="4098"/>
                                        </p:tgtEl>
                                        <p:attrNameLst>
                                          <p:attrName>ppt_x</p:attrName>
                                        </p:attrNameLst>
                                      </p:cBhvr>
                                      <p:tavLst>
                                        <p:tav tm="0">
                                          <p:val>
                                            <p:strVal val="#ppt_x"/>
                                          </p:val>
                                        </p:tav>
                                        <p:tav tm="100000">
                                          <p:val>
                                            <p:strVal val="#ppt_x"/>
                                          </p:val>
                                        </p:tav>
                                      </p:tavLst>
                                    </p:anim>
                                    <p:anim calcmode="lin" valueType="num">
                                      <p:cBhvr>
                                        <p:cTn id="21" dur="1000" fill="hold"/>
                                        <p:tgtEl>
                                          <p:spTgt spid="4098"/>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Sulla becomes Dictator</a:t>
            </a:r>
          </a:p>
        </p:txBody>
      </p:sp>
      <p:sp>
        <p:nvSpPr>
          <p:cNvPr id="3" name="Content Placeholder 2"/>
          <p:cNvSpPr>
            <a:spLocks noGrp="1"/>
          </p:cNvSpPr>
          <p:nvPr>
            <p:ph idx="1"/>
          </p:nvPr>
        </p:nvSpPr>
        <p:spPr>
          <a:xfrm>
            <a:off x="806448" y="1687398"/>
            <a:ext cx="4065308" cy="2780908"/>
          </a:xfrm>
        </p:spPr>
        <p:txBody>
          <a:bodyPr/>
          <a:lstStyle/>
          <a:p>
            <a:r>
              <a:rPr lang="en-GB" dirty="0"/>
              <a:t>Sulla lands at </a:t>
            </a:r>
            <a:r>
              <a:rPr lang="en-GB" dirty="0" err="1"/>
              <a:t>Brundisium</a:t>
            </a:r>
            <a:r>
              <a:rPr lang="en-GB" dirty="0"/>
              <a:t> in 83, defeats </a:t>
            </a:r>
            <a:r>
              <a:rPr lang="en-GB" dirty="0" err="1"/>
              <a:t>Norbanus</a:t>
            </a:r>
            <a:r>
              <a:rPr lang="en-GB" dirty="0"/>
              <a:t> – army of Scipio </a:t>
            </a:r>
            <a:r>
              <a:rPr lang="en-GB" dirty="0" err="1"/>
              <a:t>Asiagenus</a:t>
            </a:r>
            <a:r>
              <a:rPr lang="en-GB" dirty="0"/>
              <a:t> goes over to Sulla.</a:t>
            </a:r>
          </a:p>
          <a:p>
            <a:r>
              <a:rPr lang="en-GB" dirty="0" smtClean="0"/>
              <a:t>Army </a:t>
            </a:r>
            <a:r>
              <a:rPr lang="en-GB" dirty="0"/>
              <a:t>of </a:t>
            </a:r>
            <a:r>
              <a:rPr lang="en-GB" dirty="0" err="1"/>
              <a:t>Samnites</a:t>
            </a:r>
            <a:r>
              <a:rPr lang="en-GB" dirty="0"/>
              <a:t> and </a:t>
            </a:r>
            <a:r>
              <a:rPr lang="en-GB" dirty="0" err="1"/>
              <a:t>Lucanians</a:t>
            </a:r>
            <a:r>
              <a:rPr lang="en-GB" dirty="0"/>
              <a:t> destroyed at </a:t>
            </a:r>
            <a:r>
              <a:rPr lang="en-GB" dirty="0" err="1"/>
              <a:t>Colline</a:t>
            </a:r>
            <a:r>
              <a:rPr lang="en-GB" dirty="0"/>
              <a:t> Gate (Nov 82).</a:t>
            </a:r>
          </a:p>
          <a:p>
            <a:r>
              <a:rPr lang="en-GB" dirty="0" smtClean="0"/>
              <a:t>C</a:t>
            </a:r>
            <a:r>
              <a:rPr lang="en-GB" dirty="0"/>
              <a:t>. Marius (son) commits suicide at </a:t>
            </a:r>
            <a:r>
              <a:rPr lang="en-GB" dirty="0" err="1"/>
              <a:t>Praeneste</a:t>
            </a:r>
            <a:endParaRPr lang="en-GB" dirty="0"/>
          </a:p>
        </p:txBody>
      </p:sp>
      <p:sp>
        <p:nvSpPr>
          <p:cNvPr id="4" name="Rectangle 3"/>
          <p:cNvSpPr/>
          <p:nvPr/>
        </p:nvSpPr>
        <p:spPr>
          <a:xfrm>
            <a:off x="6432884" y="1138990"/>
            <a:ext cx="4588042" cy="2585323"/>
          </a:xfrm>
          <a:prstGeom prst="rect">
            <a:avLst/>
          </a:prstGeom>
          <a:solidFill>
            <a:schemeClr val="dk1">
              <a:alpha val="28000"/>
            </a:schemeClr>
          </a:solidFill>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r>
              <a:rPr lang="en-GB" dirty="0" smtClean="0"/>
              <a:t>“For he proclaimed himself dictator, reviving this particular office after a lapse of a hundred and twenty years. Moreover, an act was passed granting him immunity for all his past acts, and for the future, power of life and death, of confiscation, of colonization, of founding or demolishing cities, and of taking away or bestowing kingdoms at his pleasure.” – Plutarch Sulla 33.1.</a:t>
            </a:r>
            <a:endParaRPr lang="en-GB" dirty="0"/>
          </a:p>
        </p:txBody>
      </p:sp>
      <p:pic>
        <p:nvPicPr>
          <p:cNvPr id="5" name="Picture 2" descr="http://www.romancoins.info/h2005-mint-sull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2643" y="3954002"/>
            <a:ext cx="5536365" cy="262054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751513" y="6175087"/>
            <a:ext cx="6096000" cy="584775"/>
          </a:xfrm>
          <a:prstGeom prst="rect">
            <a:avLst/>
          </a:prstGeom>
        </p:spPr>
        <p:txBody>
          <a:bodyPr>
            <a:spAutoFit/>
          </a:bodyPr>
          <a:lstStyle/>
          <a:p>
            <a:pPr algn="r"/>
            <a:r>
              <a:rPr lang="en-GB" sz="1600" dirty="0"/>
              <a:t>Sulla Imperator, Dictator, </a:t>
            </a:r>
            <a:r>
              <a:rPr lang="en-GB" sz="1600" dirty="0" err="1"/>
              <a:t>L.Manlius</a:t>
            </a:r>
            <a:r>
              <a:rPr lang="en-GB" sz="1600" dirty="0"/>
              <a:t> </a:t>
            </a:r>
            <a:r>
              <a:rPr lang="en-GB" sz="1600" dirty="0" err="1"/>
              <a:t>Torquatus</a:t>
            </a:r>
            <a:r>
              <a:rPr lang="en-GB" sz="1600" dirty="0"/>
              <a:t>, </a:t>
            </a:r>
            <a:r>
              <a:rPr lang="en-GB" sz="1600" dirty="0" err="1"/>
              <a:t>Proquaestor</a:t>
            </a:r>
            <a:r>
              <a:rPr lang="en-GB" sz="1600" dirty="0"/>
              <a:t> in the War with </a:t>
            </a:r>
            <a:r>
              <a:rPr lang="en-GB" sz="1600" dirty="0" err="1"/>
              <a:t>Mithridates</a:t>
            </a:r>
            <a:r>
              <a:rPr lang="en-GB" sz="1600" dirty="0"/>
              <a:t>, 82 BC </a:t>
            </a:r>
          </a:p>
        </p:txBody>
      </p:sp>
    </p:spTree>
    <p:extLst>
      <p:ext uri="{BB962C8B-B14F-4D97-AF65-F5344CB8AC3E}">
        <p14:creationId xmlns:p14="http://schemas.microsoft.com/office/powerpoint/2010/main" val="18000107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Proscriptions</a:t>
            </a:r>
          </a:p>
        </p:txBody>
      </p:sp>
      <p:sp>
        <p:nvSpPr>
          <p:cNvPr id="3" name="Content Placeholder 2"/>
          <p:cNvSpPr>
            <a:spLocks noGrp="1"/>
          </p:cNvSpPr>
          <p:nvPr>
            <p:ph idx="1"/>
          </p:nvPr>
        </p:nvSpPr>
        <p:spPr>
          <a:xfrm>
            <a:off x="295276" y="2562225"/>
            <a:ext cx="11201399" cy="4010025"/>
          </a:xfrm>
        </p:spPr>
        <p:txBody>
          <a:bodyPr/>
          <a:lstStyle/>
          <a:p>
            <a:pPr marL="0" indent="0">
              <a:buNone/>
            </a:pPr>
            <a:r>
              <a:rPr lang="en-GB" dirty="0"/>
              <a:t>“Sulla himself called the Roman people together in an assembly [2nd / 3rd Nov 82 BC]… He finished by saying that he would bring about a change which would be beneficial to the people if they would obey him, but of his enemies he would spare none, but would visit them with the utmost severity. </a:t>
            </a:r>
            <a:r>
              <a:rPr lang="en-GB" b="1" dirty="0">
                <a:solidFill>
                  <a:srgbClr val="FFFF00"/>
                </a:solidFill>
              </a:rPr>
              <a:t>He would take vengeance by strong measures</a:t>
            </a:r>
            <a:r>
              <a:rPr lang="en-GB" dirty="0"/>
              <a:t> on the praetors, quaestors, military tribunes, and everybody else who had committed any hostile act after the day when the consul Scipio violated the agreement made with him. After saying </a:t>
            </a:r>
            <a:r>
              <a:rPr lang="en-GB" b="1" dirty="0">
                <a:solidFill>
                  <a:srgbClr val="FFFF00"/>
                </a:solidFill>
              </a:rPr>
              <a:t>this he forthwith proscribed about forty senators and 1600 knights. He seems to have been the first to make a formal list of those whom he punished, to offer prizes to assassins and rewards to informers, and to threaten with punishment those who should conceal the proscribed</a:t>
            </a:r>
            <a:r>
              <a:rPr lang="en-GB" dirty="0"/>
              <a:t>. Shortly afterward he added the names other senators to the proscription. </a:t>
            </a:r>
            <a:r>
              <a:rPr lang="en-GB" dirty="0">
                <a:solidFill>
                  <a:schemeClr val="accent6">
                    <a:lumMod val="40000"/>
                    <a:lumOff val="60000"/>
                  </a:schemeClr>
                </a:solidFill>
              </a:rPr>
              <a:t>Some of these, taken unawares, were killed wherever they were caught, in their houses, in the streets, or in the temples.</a:t>
            </a:r>
            <a:r>
              <a:rPr lang="en-GB" dirty="0"/>
              <a:t> Others were hurled through mid-air and thrown at Sulla's feet. Others were dragged through the city and trampled on…” </a:t>
            </a:r>
            <a:r>
              <a:rPr lang="en-GB" dirty="0" smtClean="0"/>
              <a:t/>
            </a:r>
            <a:br>
              <a:rPr lang="en-GB" dirty="0" smtClean="0"/>
            </a:br>
            <a:r>
              <a:rPr lang="en-GB" dirty="0" smtClean="0"/>
              <a:t>Appian </a:t>
            </a:r>
            <a:r>
              <a:rPr lang="en-GB" dirty="0"/>
              <a:t>BC 1.95.</a:t>
            </a:r>
          </a:p>
        </p:txBody>
      </p:sp>
      <p:pic>
        <p:nvPicPr>
          <p:cNvPr id="4"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6659313"/>
      </p:ext>
    </p:extLst>
  </p:cSld>
  <p:clrMapOvr>
    <a:masterClrMapping/>
  </p:clrMapOvr>
  <p:transition spd="slow">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and Legality</a:t>
            </a:r>
          </a:p>
        </p:txBody>
      </p:sp>
      <p:sp>
        <p:nvSpPr>
          <p:cNvPr id="3" name="Content Placeholder 2"/>
          <p:cNvSpPr>
            <a:spLocks noGrp="1"/>
          </p:cNvSpPr>
          <p:nvPr>
            <p:ph idx="1"/>
          </p:nvPr>
        </p:nvSpPr>
        <p:spPr>
          <a:xfrm>
            <a:off x="685802" y="2142067"/>
            <a:ext cx="3789946" cy="3649133"/>
          </a:xfrm>
        </p:spPr>
        <p:txBody>
          <a:bodyPr/>
          <a:lstStyle/>
          <a:p>
            <a:r>
              <a:rPr lang="en-GB" dirty="0"/>
              <a:t>The proscribed </a:t>
            </a:r>
            <a:r>
              <a:rPr lang="en-GB" dirty="0" smtClean="0"/>
              <a:t>were </a:t>
            </a:r>
            <a:r>
              <a:rPr lang="en-GB" dirty="0"/>
              <a:t>the </a:t>
            </a:r>
            <a:r>
              <a:rPr lang="en-GB" dirty="0" smtClean="0"/>
              <a:t>victims </a:t>
            </a:r>
            <a:r>
              <a:rPr lang="en-GB" dirty="0"/>
              <a:t>of </a:t>
            </a:r>
            <a:r>
              <a:rPr lang="en-GB" i="1" dirty="0" err="1"/>
              <a:t>interdictio</a:t>
            </a:r>
            <a:r>
              <a:rPr lang="en-GB" dirty="0"/>
              <a:t> (depriving individual of citizen rights) – possible </a:t>
            </a:r>
            <a:r>
              <a:rPr lang="en-GB" i="1" dirty="0" err="1"/>
              <a:t>infamia</a:t>
            </a:r>
            <a:r>
              <a:rPr lang="en-GB" dirty="0"/>
              <a:t> after </a:t>
            </a:r>
            <a:r>
              <a:rPr lang="en-GB" dirty="0" smtClean="0"/>
              <a:t>death</a:t>
            </a:r>
            <a:br>
              <a:rPr lang="en-GB" dirty="0" smtClean="0"/>
            </a:br>
            <a:r>
              <a:rPr lang="en-GB" dirty="0" smtClean="0"/>
              <a:t>(i.e. </a:t>
            </a:r>
            <a:r>
              <a:rPr lang="en-GB" dirty="0"/>
              <a:t>loss of legal or social </a:t>
            </a:r>
            <a:r>
              <a:rPr lang="en-GB" dirty="0" smtClean="0"/>
              <a:t>standing)</a:t>
            </a:r>
            <a:r>
              <a:rPr lang="en-GB" dirty="0" smtClean="0"/>
              <a:t>.</a:t>
            </a:r>
            <a:endParaRPr lang="en-GB" dirty="0"/>
          </a:p>
          <a:p>
            <a:r>
              <a:rPr lang="en-GB" dirty="0" smtClean="0"/>
              <a:t>Sale </a:t>
            </a:r>
            <a:r>
              <a:rPr lang="en-GB" dirty="0"/>
              <a:t>of confiscated goods at below market value – enrichment of associates of Sulla (Crassus, </a:t>
            </a:r>
            <a:r>
              <a:rPr lang="en-GB" dirty="0" err="1" smtClean="0"/>
              <a:t>Catilina</a:t>
            </a:r>
            <a:r>
              <a:rPr lang="en-GB" dirty="0" smtClean="0"/>
              <a:t>, </a:t>
            </a:r>
            <a:r>
              <a:rPr lang="en-GB" dirty="0"/>
              <a:t>L. </a:t>
            </a:r>
            <a:r>
              <a:rPr lang="en-GB" dirty="0" err="1"/>
              <a:t>Domitius</a:t>
            </a:r>
            <a:r>
              <a:rPr lang="en-GB" dirty="0"/>
              <a:t> </a:t>
            </a:r>
            <a:r>
              <a:rPr lang="en-GB" dirty="0" err="1"/>
              <a:t>Ahenobarbus</a:t>
            </a:r>
            <a:r>
              <a:rPr lang="en-GB" dirty="0"/>
              <a:t>).</a:t>
            </a:r>
          </a:p>
        </p:txBody>
      </p:sp>
      <p:sp>
        <p:nvSpPr>
          <p:cNvPr id="4" name="Rectangle 3"/>
          <p:cNvSpPr/>
          <p:nvPr/>
        </p:nvSpPr>
        <p:spPr>
          <a:xfrm>
            <a:off x="5446712" y="3189816"/>
            <a:ext cx="6288087" cy="3416320"/>
          </a:xfrm>
          <a:prstGeom prst="rect">
            <a:avLst/>
          </a:prstGeom>
        </p:spPr>
        <p:txBody>
          <a:bodyPr wrap="square">
            <a:spAutoFit/>
          </a:bodyPr>
          <a:lstStyle/>
          <a:p>
            <a:pPr algn="r"/>
            <a:r>
              <a:rPr lang="en-GB" dirty="0" smtClean="0"/>
              <a:t>“Moreover, </a:t>
            </a:r>
            <a:r>
              <a:rPr lang="en-GB" dirty="0" smtClean="0">
                <a:solidFill>
                  <a:srgbClr val="FFFF00"/>
                </a:solidFill>
              </a:rPr>
              <a:t>proscriptions</a:t>
            </a:r>
            <a:r>
              <a:rPr lang="en-GB" dirty="0" smtClean="0"/>
              <a:t> were made </a:t>
            </a:r>
            <a:r>
              <a:rPr lang="en-GB" dirty="0" smtClean="0">
                <a:solidFill>
                  <a:srgbClr val="FFFF00"/>
                </a:solidFill>
              </a:rPr>
              <a:t>not only in Rome</a:t>
            </a:r>
            <a:r>
              <a:rPr lang="en-GB" dirty="0" smtClean="0"/>
              <a:t>, but also in every city of Italy… Those who fell victims to political resentment and </a:t>
            </a:r>
            <a:r>
              <a:rPr lang="en-GB" dirty="0" smtClean="0">
                <a:solidFill>
                  <a:srgbClr val="FFFF00"/>
                </a:solidFill>
              </a:rPr>
              <a:t>private hatred </a:t>
            </a:r>
            <a:r>
              <a:rPr lang="en-GB" dirty="0" smtClean="0"/>
              <a:t>were as nothing compared with those who were </a:t>
            </a:r>
            <a:r>
              <a:rPr lang="en-GB" dirty="0" smtClean="0">
                <a:solidFill>
                  <a:srgbClr val="FFFF00"/>
                </a:solidFill>
              </a:rPr>
              <a:t>butchered</a:t>
            </a:r>
            <a:r>
              <a:rPr lang="en-GB" dirty="0" smtClean="0"/>
              <a:t> for the sake of their </a:t>
            </a:r>
            <a:r>
              <a:rPr lang="en-GB" dirty="0" smtClean="0">
                <a:solidFill>
                  <a:srgbClr val="FFFF00"/>
                </a:solidFill>
              </a:rPr>
              <a:t>property</a:t>
            </a:r>
            <a:r>
              <a:rPr lang="en-GB" dirty="0" smtClean="0"/>
              <a:t>… Quintus Aurelius, a quiet and inoffensive man, who thought his only share in the general calamity was to condole with others in their misfortunes, came into the forum and read the list of the proscribed, and finding his own name there, said, "Ah! woe is me! my Alban estate is prosecuting me." And he had not gone far before he was dispatched by some one who had hunted him down.” </a:t>
            </a:r>
            <a:endParaRPr lang="en-GB" dirty="0" smtClean="0"/>
          </a:p>
          <a:p>
            <a:pPr algn="r"/>
            <a:r>
              <a:rPr lang="en-GB" dirty="0" smtClean="0"/>
              <a:t>– </a:t>
            </a:r>
            <a:r>
              <a:rPr lang="en-GB" dirty="0" smtClean="0"/>
              <a:t>Plutarch Sulla 31.5-6.</a:t>
            </a:r>
            <a:endParaRPr lang="en-GB" dirty="0"/>
          </a:p>
        </p:txBody>
      </p:sp>
      <p:pic>
        <p:nvPicPr>
          <p:cNvPr id="5"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571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Sulla’s Veterans</a:t>
            </a:r>
          </a:p>
        </p:txBody>
      </p:sp>
      <p:sp>
        <p:nvSpPr>
          <p:cNvPr id="3" name="Content Placeholder 2"/>
          <p:cNvSpPr>
            <a:spLocks noGrp="1"/>
          </p:cNvSpPr>
          <p:nvPr>
            <p:ph idx="1"/>
          </p:nvPr>
        </p:nvSpPr>
        <p:spPr>
          <a:xfrm>
            <a:off x="685801" y="2142067"/>
            <a:ext cx="4752473" cy="3649133"/>
          </a:xfrm>
        </p:spPr>
        <p:txBody>
          <a:bodyPr/>
          <a:lstStyle/>
          <a:p>
            <a:r>
              <a:rPr lang="en-GB" dirty="0"/>
              <a:t>Ager </a:t>
            </a:r>
            <a:r>
              <a:rPr lang="en-GB" dirty="0" err="1"/>
              <a:t>publicus</a:t>
            </a:r>
            <a:r>
              <a:rPr lang="en-GB" dirty="0"/>
              <a:t> and ager of punished cities.</a:t>
            </a:r>
          </a:p>
          <a:p>
            <a:r>
              <a:rPr lang="en-GB" dirty="0" smtClean="0"/>
              <a:t>Establishment </a:t>
            </a:r>
            <a:r>
              <a:rPr lang="en-GB" dirty="0"/>
              <a:t>of 12 colonies </a:t>
            </a:r>
            <a:r>
              <a:rPr lang="en-GB" dirty="0" smtClean="0"/>
              <a:t/>
            </a:r>
            <a:br>
              <a:rPr lang="en-GB" dirty="0" smtClean="0"/>
            </a:br>
            <a:r>
              <a:rPr lang="en-GB" dirty="0" smtClean="0"/>
              <a:t>(for some 80,000+ veterans) </a:t>
            </a:r>
            <a:br>
              <a:rPr lang="en-GB" dirty="0" smtClean="0"/>
            </a:br>
            <a:r>
              <a:rPr lang="en-GB" dirty="0" smtClean="0"/>
              <a:t>– </a:t>
            </a:r>
            <a:r>
              <a:rPr lang="en-GB" dirty="0"/>
              <a:t>Livy </a:t>
            </a:r>
            <a:r>
              <a:rPr lang="en-GB" dirty="0" smtClean="0"/>
              <a:t>77.7 </a:t>
            </a:r>
            <a:r>
              <a:rPr lang="en-GB" dirty="0"/>
              <a:t>(</a:t>
            </a:r>
            <a:r>
              <a:rPr lang="en-GB" dirty="0" err="1"/>
              <a:t>Aleria</a:t>
            </a:r>
            <a:r>
              <a:rPr lang="en-GB" dirty="0"/>
              <a:t>, </a:t>
            </a:r>
            <a:r>
              <a:rPr lang="en-GB" dirty="0" err="1"/>
              <a:t>Arretium</a:t>
            </a:r>
            <a:r>
              <a:rPr lang="en-GB" dirty="0"/>
              <a:t>, </a:t>
            </a:r>
            <a:r>
              <a:rPr lang="en-GB" dirty="0" err="1"/>
              <a:t>Capitolum</a:t>
            </a:r>
            <a:r>
              <a:rPr lang="en-GB" dirty="0"/>
              <a:t>, </a:t>
            </a:r>
            <a:r>
              <a:rPr lang="en-GB" dirty="0" err="1"/>
              <a:t>Faesulae</a:t>
            </a:r>
            <a:r>
              <a:rPr lang="en-GB" dirty="0"/>
              <a:t>, Pompeii, </a:t>
            </a:r>
            <a:r>
              <a:rPr lang="en-GB" dirty="0" err="1"/>
              <a:t>Praeneste</a:t>
            </a:r>
            <a:r>
              <a:rPr lang="en-GB" dirty="0"/>
              <a:t>, </a:t>
            </a:r>
            <a:r>
              <a:rPr lang="en-GB" dirty="0" err="1"/>
              <a:t>Suessula</a:t>
            </a:r>
            <a:r>
              <a:rPr lang="en-GB" dirty="0"/>
              <a:t>, Urbana, </a:t>
            </a:r>
            <a:r>
              <a:rPr lang="en-GB" dirty="0" err="1"/>
              <a:t>Vibinum</a:t>
            </a:r>
            <a:r>
              <a:rPr lang="en-GB" dirty="0"/>
              <a:t>).</a:t>
            </a:r>
          </a:p>
          <a:p>
            <a:r>
              <a:rPr lang="en-GB" dirty="0" smtClean="0"/>
              <a:t>M</a:t>
            </a:r>
            <a:r>
              <a:rPr lang="en-GB" dirty="0"/>
              <a:t>. </a:t>
            </a:r>
            <a:r>
              <a:rPr lang="en-GB" dirty="0" err="1"/>
              <a:t>Aemilius</a:t>
            </a:r>
            <a:r>
              <a:rPr lang="en-GB" dirty="0"/>
              <a:t> Lepidus sides with disposed </a:t>
            </a:r>
            <a:r>
              <a:rPr lang="en-GB" dirty="0" err="1"/>
              <a:t>Etrurian</a:t>
            </a:r>
            <a:r>
              <a:rPr lang="en-GB" dirty="0"/>
              <a:t> landowners (78 BC).</a:t>
            </a:r>
          </a:p>
          <a:p>
            <a:r>
              <a:rPr lang="en-GB" dirty="0" smtClean="0"/>
              <a:t>Q</a:t>
            </a:r>
            <a:r>
              <a:rPr lang="en-GB" dirty="0"/>
              <a:t>. </a:t>
            </a:r>
            <a:r>
              <a:rPr lang="en-GB" dirty="0" err="1"/>
              <a:t>Lutatius</a:t>
            </a:r>
            <a:r>
              <a:rPr lang="en-GB" dirty="0"/>
              <a:t> </a:t>
            </a:r>
            <a:r>
              <a:rPr lang="en-GB" dirty="0" err="1"/>
              <a:t>Catulus</a:t>
            </a:r>
            <a:r>
              <a:rPr lang="en-GB" dirty="0"/>
              <a:t> drives Lepidus to Sardinia.</a:t>
            </a:r>
          </a:p>
        </p:txBody>
      </p:sp>
      <p:sp>
        <p:nvSpPr>
          <p:cNvPr id="4" name="Rectangle 3"/>
          <p:cNvSpPr/>
          <p:nvPr/>
        </p:nvSpPr>
        <p:spPr>
          <a:xfrm>
            <a:off x="5856288" y="3050454"/>
            <a:ext cx="6096000" cy="2308324"/>
          </a:xfrm>
          <a:prstGeom prst="rect">
            <a:avLst/>
          </a:prstGeom>
        </p:spPr>
        <p:txBody>
          <a:bodyPr>
            <a:spAutoFit/>
          </a:bodyPr>
          <a:lstStyle/>
          <a:p>
            <a:pPr algn="ctr"/>
            <a:r>
              <a:rPr lang="en-GB" dirty="0" smtClean="0"/>
              <a:t>“…he distributed to the twenty-three legions that had served under him a great deal of land in the various communities, as I have already related, some of which was public property and some taken from the communities by way of fine… there were 120,000 men throughout Italy who had recently served under him in war and had received large gifts of money and land from him…” </a:t>
            </a:r>
            <a:r>
              <a:rPr lang="en-GB" dirty="0" smtClean="0"/>
              <a:t/>
            </a:r>
            <a:br>
              <a:rPr lang="en-GB" dirty="0" smtClean="0"/>
            </a:br>
            <a:r>
              <a:rPr lang="en-GB" dirty="0" smtClean="0"/>
              <a:t>Appian </a:t>
            </a:r>
            <a:r>
              <a:rPr lang="en-GB" dirty="0" smtClean="0"/>
              <a:t>BC 1.100, 104.</a:t>
            </a:r>
            <a:endParaRPr lang="en-GB" dirty="0"/>
          </a:p>
        </p:txBody>
      </p:sp>
      <p:pic>
        <p:nvPicPr>
          <p:cNvPr id="5"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7816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New Republic</a:t>
            </a:r>
          </a:p>
        </p:txBody>
      </p:sp>
      <p:sp>
        <p:nvSpPr>
          <p:cNvPr id="3" name="Content Placeholder 2"/>
          <p:cNvSpPr>
            <a:spLocks noGrp="1"/>
          </p:cNvSpPr>
          <p:nvPr>
            <p:ph idx="1"/>
          </p:nvPr>
        </p:nvSpPr>
        <p:spPr/>
        <p:txBody>
          <a:bodyPr/>
          <a:lstStyle/>
          <a:p>
            <a:endParaRPr lang="en-GB"/>
          </a:p>
        </p:txBody>
      </p:sp>
      <p:pic>
        <p:nvPicPr>
          <p:cNvPr id="4"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1383518"/>
      </p:ext>
    </p:extLst>
  </p:cSld>
  <p:clrMapOvr>
    <a:masterClrMapping/>
  </p:clrMapOvr>
  <p:transition spd="slow">
    <p:randomBar dir="vert"/>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Constitutional Reforms</a:t>
            </a:r>
          </a:p>
        </p:txBody>
      </p:sp>
      <p:sp>
        <p:nvSpPr>
          <p:cNvPr id="4" name="Content Placeholder 3"/>
          <p:cNvSpPr>
            <a:spLocks noGrp="1"/>
          </p:cNvSpPr>
          <p:nvPr>
            <p:ph sz="half" idx="1"/>
          </p:nvPr>
        </p:nvSpPr>
        <p:spPr/>
        <p:txBody>
          <a:bodyPr/>
          <a:lstStyle/>
          <a:p>
            <a:r>
              <a:rPr lang="en-GB" dirty="0"/>
              <a:t>Likely all implemented in 81 BC </a:t>
            </a:r>
            <a:r>
              <a:rPr lang="en-GB" dirty="0" smtClean="0"/>
              <a:t/>
            </a:r>
            <a:br>
              <a:rPr lang="en-GB" dirty="0" smtClean="0"/>
            </a:br>
            <a:r>
              <a:rPr lang="en-GB" dirty="0" smtClean="0"/>
              <a:t>(rather </a:t>
            </a:r>
            <a:r>
              <a:rPr lang="en-GB" dirty="0"/>
              <a:t>than any measure in 87).</a:t>
            </a:r>
          </a:p>
          <a:p>
            <a:r>
              <a:rPr lang="en-GB" dirty="0" smtClean="0"/>
              <a:t>Doubling </a:t>
            </a:r>
            <a:r>
              <a:rPr lang="en-GB" dirty="0"/>
              <a:t>in size of membership of senate from 300 to 600 – many “new men” from equestrian order and Italian towns.</a:t>
            </a:r>
          </a:p>
          <a:p>
            <a:r>
              <a:rPr lang="en-GB" dirty="0" smtClean="0"/>
              <a:t>Establishment </a:t>
            </a:r>
            <a:r>
              <a:rPr lang="en-GB" dirty="0"/>
              <a:t>of 20 </a:t>
            </a:r>
            <a:r>
              <a:rPr lang="en-GB" dirty="0" err="1"/>
              <a:t>quaestorships</a:t>
            </a:r>
            <a:r>
              <a:rPr lang="en-GB" dirty="0"/>
              <a:t>.</a:t>
            </a:r>
          </a:p>
        </p:txBody>
      </p:sp>
      <p:sp>
        <p:nvSpPr>
          <p:cNvPr id="5" name="Content Placeholder 4"/>
          <p:cNvSpPr>
            <a:spLocks noGrp="1"/>
          </p:cNvSpPr>
          <p:nvPr>
            <p:ph sz="half" idx="2"/>
          </p:nvPr>
        </p:nvSpPr>
        <p:spPr>
          <a:xfrm>
            <a:off x="6507695" y="2345529"/>
            <a:ext cx="4995332" cy="3649133"/>
          </a:xfrm>
        </p:spPr>
        <p:txBody>
          <a:bodyPr/>
          <a:lstStyle/>
          <a:p>
            <a:r>
              <a:rPr lang="en-GB" dirty="0"/>
              <a:t>New permanent jury courts filled by senators </a:t>
            </a:r>
            <a:r>
              <a:rPr lang="en-GB" dirty="0" smtClean="0"/>
              <a:t>(</a:t>
            </a:r>
            <a:r>
              <a:rPr lang="en-GB" i="1" dirty="0" err="1" smtClean="0"/>
              <a:t>quaestiones</a:t>
            </a:r>
            <a:r>
              <a:rPr lang="en-GB" dirty="0" smtClean="0"/>
              <a:t>).</a:t>
            </a:r>
            <a:endParaRPr lang="en-GB" dirty="0"/>
          </a:p>
          <a:p>
            <a:r>
              <a:rPr lang="en-GB" dirty="0" smtClean="0"/>
              <a:t>New </a:t>
            </a:r>
            <a:r>
              <a:rPr lang="en-GB" dirty="0"/>
              <a:t>members of the senate now drawn automatically from ex-quaestors, not selection by Censors</a:t>
            </a:r>
            <a:r>
              <a:rPr lang="en-GB" dirty="0" smtClean="0"/>
              <a:t>.</a:t>
            </a:r>
            <a:endParaRPr lang="en-GB" dirty="0"/>
          </a:p>
        </p:txBody>
      </p:sp>
      <p:pic>
        <p:nvPicPr>
          <p:cNvPr id="6"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8219822"/>
      </p:ext>
    </p:extLst>
  </p:cSld>
  <p:clrMapOvr>
    <a:masterClrMapping/>
  </p:clrMapOvr>
  <p:transition spd="slow">
    <p:randomBar dir="ver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Constitutional Reforms</a:t>
            </a:r>
          </a:p>
        </p:txBody>
      </p:sp>
      <p:sp>
        <p:nvSpPr>
          <p:cNvPr id="3" name="Content Placeholder 2"/>
          <p:cNvSpPr>
            <a:spLocks noGrp="1"/>
          </p:cNvSpPr>
          <p:nvPr>
            <p:ph sz="half" idx="1"/>
          </p:nvPr>
        </p:nvSpPr>
        <p:spPr/>
        <p:txBody>
          <a:bodyPr/>
          <a:lstStyle/>
          <a:p>
            <a:r>
              <a:rPr lang="en-GB" dirty="0"/>
              <a:t>Consuls and praetors increasingly spending their term of office within Rome.</a:t>
            </a:r>
          </a:p>
          <a:p>
            <a:r>
              <a:rPr lang="en-GB" dirty="0" smtClean="0"/>
              <a:t>Present </a:t>
            </a:r>
            <a:r>
              <a:rPr lang="en-GB" dirty="0"/>
              <a:t>at most debates, new structure to discussions – clashes between consuls.</a:t>
            </a:r>
          </a:p>
          <a:p>
            <a:r>
              <a:rPr lang="en-GB" dirty="0" smtClean="0"/>
              <a:t>Pro-magistrates</a:t>
            </a:r>
            <a:r>
              <a:rPr lang="en-GB" dirty="0"/>
              <a:t>, e.g. proconsuls and </a:t>
            </a:r>
            <a:r>
              <a:rPr lang="en-GB" dirty="0" err="1"/>
              <a:t>propraetors</a:t>
            </a:r>
            <a:r>
              <a:rPr lang="en-GB" dirty="0"/>
              <a:t> sent to provinces.</a:t>
            </a:r>
          </a:p>
          <a:p>
            <a:r>
              <a:rPr lang="en-GB" dirty="0" smtClean="0"/>
              <a:t>New </a:t>
            </a:r>
            <a:r>
              <a:rPr lang="en-GB" dirty="0"/>
              <a:t>emphasis on courts for the praetors.</a:t>
            </a:r>
          </a:p>
          <a:p>
            <a:r>
              <a:rPr lang="en-GB" dirty="0" smtClean="0"/>
              <a:t>Abolition </a:t>
            </a:r>
            <a:r>
              <a:rPr lang="en-GB" dirty="0"/>
              <a:t>of the censorship.</a:t>
            </a:r>
          </a:p>
          <a:p>
            <a:r>
              <a:rPr lang="en-GB" dirty="0" smtClean="0"/>
              <a:t>20 </a:t>
            </a:r>
            <a:r>
              <a:rPr lang="en-GB" dirty="0"/>
              <a:t>quaestors, 4 aediles, 8 praetors, 2 consuls.</a:t>
            </a:r>
          </a:p>
          <a:p>
            <a:r>
              <a:rPr lang="en-GB" dirty="0" smtClean="0"/>
              <a:t>10 </a:t>
            </a:r>
            <a:r>
              <a:rPr lang="en-GB" dirty="0"/>
              <a:t>years period before resuming same office.</a:t>
            </a:r>
          </a:p>
        </p:txBody>
      </p:sp>
      <p:sp>
        <p:nvSpPr>
          <p:cNvPr id="4" name="Content Placeholder 3"/>
          <p:cNvSpPr>
            <a:spLocks noGrp="1"/>
          </p:cNvSpPr>
          <p:nvPr>
            <p:ph sz="half" idx="2"/>
          </p:nvPr>
        </p:nvSpPr>
        <p:spPr/>
        <p:txBody>
          <a:bodyPr/>
          <a:lstStyle/>
          <a:p>
            <a:endParaRPr lang="en-GB" dirty="0"/>
          </a:p>
        </p:txBody>
      </p:sp>
      <p:pic>
        <p:nvPicPr>
          <p:cNvPr id="5"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373262"/>
      </p:ext>
    </p:extLst>
  </p:cSld>
  <p:clrMapOvr>
    <a:masterClrMapping/>
  </p:clrMapOvr>
  <p:transition spd="slow">
    <p:randomBar dir="vert"/>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 in the Provinces</a:t>
            </a:r>
          </a:p>
        </p:txBody>
      </p:sp>
      <p:sp>
        <p:nvSpPr>
          <p:cNvPr id="3" name="Content Placeholder 2"/>
          <p:cNvSpPr>
            <a:spLocks noGrp="1"/>
          </p:cNvSpPr>
          <p:nvPr>
            <p:ph sz="half" idx="1"/>
          </p:nvPr>
        </p:nvSpPr>
        <p:spPr>
          <a:xfrm>
            <a:off x="7324726" y="1962150"/>
            <a:ext cx="4752974" cy="3190875"/>
          </a:xfrm>
        </p:spPr>
        <p:txBody>
          <a:bodyPr/>
          <a:lstStyle/>
          <a:p>
            <a:r>
              <a:rPr lang="en-GB" dirty="0"/>
              <a:t>More control over provincial commanders - </a:t>
            </a:r>
            <a:r>
              <a:rPr lang="en-GB" i="1" dirty="0" err="1"/>
              <a:t>Maiestas</a:t>
            </a:r>
            <a:r>
              <a:rPr lang="en-GB" dirty="0"/>
              <a:t> (treason) laws.</a:t>
            </a:r>
          </a:p>
          <a:p>
            <a:r>
              <a:rPr lang="en-GB" dirty="0" smtClean="0"/>
              <a:t>More </a:t>
            </a:r>
            <a:r>
              <a:rPr lang="en-GB" dirty="0"/>
              <a:t>specific geographical areas fixed as borders of provinces.</a:t>
            </a:r>
          </a:p>
        </p:txBody>
      </p:sp>
      <p:pic>
        <p:nvPicPr>
          <p:cNvPr id="5" name="Picture 4"/>
          <p:cNvPicPr>
            <a:picLocks noChangeAspect="1"/>
          </p:cNvPicPr>
          <p:nvPr/>
        </p:nvPicPr>
        <p:blipFill>
          <a:blip r:embed="rId2"/>
          <a:stretch>
            <a:fillRect/>
          </a:stretch>
        </p:blipFill>
        <p:spPr>
          <a:xfrm>
            <a:off x="118499" y="2582487"/>
            <a:ext cx="6984632" cy="4018849"/>
          </a:xfrm>
          <a:prstGeom prst="rect">
            <a:avLst/>
          </a:prstGeom>
        </p:spPr>
      </p:pic>
      <p:pic>
        <p:nvPicPr>
          <p:cNvPr id="6" name="Picture 2" descr="https://s-media-cache-ak0.pinimg.com/736x/b7/05/c2/b705c22f6aae1d2cc89d9947a099f30f.jpg"/>
          <p:cNvPicPr>
            <a:picLocks noChangeAspect="1" noChangeArrowheads="1"/>
          </p:cNvPicPr>
          <p:nvPr/>
        </p:nvPicPr>
        <p:blipFill rotWithShape="1">
          <a:blip r:embed="rId3">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5221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Office of Tribune</a:t>
            </a:r>
          </a:p>
        </p:txBody>
      </p:sp>
      <p:sp>
        <p:nvSpPr>
          <p:cNvPr id="3" name="Content Placeholder 2"/>
          <p:cNvSpPr>
            <a:spLocks noGrp="1"/>
          </p:cNvSpPr>
          <p:nvPr>
            <p:ph sz="half" idx="1"/>
          </p:nvPr>
        </p:nvSpPr>
        <p:spPr/>
        <p:txBody>
          <a:bodyPr/>
          <a:lstStyle/>
          <a:p>
            <a:r>
              <a:rPr lang="en-GB" dirty="0"/>
              <a:t>Drastic reduction in power of ten tribunes.</a:t>
            </a:r>
          </a:p>
          <a:p>
            <a:r>
              <a:rPr lang="en-GB" dirty="0" smtClean="0"/>
              <a:t>No </a:t>
            </a:r>
            <a:r>
              <a:rPr lang="en-GB" dirty="0"/>
              <a:t>longer able to introduce legislation to plebeian assembly.</a:t>
            </a:r>
          </a:p>
          <a:p>
            <a:r>
              <a:rPr lang="en-GB" dirty="0" smtClean="0"/>
              <a:t>Limited </a:t>
            </a:r>
            <a:r>
              <a:rPr lang="en-GB" dirty="0"/>
              <a:t>to protecting citizens from arbitrary abuses of magistrates.</a:t>
            </a:r>
          </a:p>
          <a:p>
            <a:r>
              <a:rPr lang="en-GB" dirty="0" smtClean="0">
                <a:solidFill>
                  <a:srgbClr val="FFFF00"/>
                </a:solidFill>
              </a:rPr>
              <a:t>Political </a:t>
            </a:r>
            <a:r>
              <a:rPr lang="en-GB" dirty="0">
                <a:solidFill>
                  <a:srgbClr val="FFFF00"/>
                </a:solidFill>
              </a:rPr>
              <a:t>dead-end</a:t>
            </a:r>
            <a:r>
              <a:rPr lang="en-GB" dirty="0"/>
              <a:t>.</a:t>
            </a:r>
          </a:p>
        </p:txBody>
      </p:sp>
      <p:sp>
        <p:nvSpPr>
          <p:cNvPr id="4" name="Content Placeholder 3"/>
          <p:cNvSpPr>
            <a:spLocks noGrp="1"/>
          </p:cNvSpPr>
          <p:nvPr>
            <p:ph sz="half" idx="2"/>
          </p:nvPr>
        </p:nvSpPr>
        <p:spPr>
          <a:xfrm>
            <a:off x="6688670" y="2562225"/>
            <a:ext cx="4995332" cy="3649133"/>
          </a:xfrm>
        </p:spPr>
        <p:txBody>
          <a:bodyPr/>
          <a:lstStyle/>
          <a:p>
            <a:pPr marL="0" indent="0" algn="ctr">
              <a:buNone/>
            </a:pPr>
            <a:r>
              <a:rPr lang="en-GB" dirty="0"/>
              <a:t>“The tribunes, striking while the iron was hot, themselves took the military oath to support Cinna, and administered it each to the soldiers under him… They proposed many other measures for curtailing the power of the tribunes, which had become extremely tyrannical…” </a:t>
            </a:r>
            <a:endParaRPr lang="en-GB" dirty="0" smtClean="0"/>
          </a:p>
          <a:p>
            <a:pPr marL="0" indent="0" algn="ctr">
              <a:buNone/>
            </a:pPr>
            <a:r>
              <a:rPr lang="en-GB" dirty="0" smtClean="0"/>
              <a:t>Appian </a:t>
            </a:r>
            <a:r>
              <a:rPr lang="en-GB" dirty="0"/>
              <a:t>BC 1.59, 66.</a:t>
            </a:r>
          </a:p>
        </p:txBody>
      </p:sp>
      <p:pic>
        <p:nvPicPr>
          <p:cNvPr id="5"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872677"/>
      </p:ext>
    </p:extLst>
  </p:cSld>
  <p:clrMapOvr>
    <a:masterClrMapping/>
  </p:clrMapOvr>
  <p:transition spd="slow">
    <p:randomBar dir="vert"/>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The People </a:t>
            </a:r>
            <a:r>
              <a:rPr lang="en-GB" dirty="0" smtClean="0"/>
              <a:t>&amp; the </a:t>
            </a:r>
            <a:r>
              <a:rPr lang="en-GB" dirty="0"/>
              <a:t>New Republic</a:t>
            </a:r>
          </a:p>
        </p:txBody>
      </p:sp>
      <p:sp>
        <p:nvSpPr>
          <p:cNvPr id="3" name="Content Placeholder 2"/>
          <p:cNvSpPr>
            <a:spLocks noGrp="1"/>
          </p:cNvSpPr>
          <p:nvPr>
            <p:ph sz="half" idx="1"/>
          </p:nvPr>
        </p:nvSpPr>
        <p:spPr>
          <a:xfrm>
            <a:off x="6867527" y="2761192"/>
            <a:ext cx="4995334" cy="3649134"/>
          </a:xfrm>
        </p:spPr>
        <p:txBody>
          <a:bodyPr/>
          <a:lstStyle/>
          <a:p>
            <a:r>
              <a:rPr lang="en-GB" dirty="0" smtClean="0"/>
              <a:t>Ratifying </a:t>
            </a:r>
            <a:r>
              <a:rPr lang="en-GB" dirty="0"/>
              <a:t>laws already approved by the Senate.</a:t>
            </a:r>
          </a:p>
          <a:p>
            <a:r>
              <a:rPr lang="en-GB" dirty="0" smtClean="0"/>
              <a:t>Abolition </a:t>
            </a:r>
            <a:r>
              <a:rPr lang="en-GB" dirty="0"/>
              <a:t>of the grain dole.</a:t>
            </a:r>
          </a:p>
          <a:p>
            <a:r>
              <a:rPr lang="en-GB" dirty="0" smtClean="0"/>
              <a:t>Freeing </a:t>
            </a:r>
            <a:r>
              <a:rPr lang="en-GB" dirty="0"/>
              <a:t>of 10,000 slaves taken from the proscribed – </a:t>
            </a:r>
            <a:r>
              <a:rPr lang="en-GB" i="1" dirty="0" err="1"/>
              <a:t>Liberti</a:t>
            </a:r>
            <a:r>
              <a:rPr lang="en-GB" i="1" dirty="0"/>
              <a:t> </a:t>
            </a:r>
            <a:r>
              <a:rPr lang="en-GB" i="1" dirty="0" err="1" smtClean="0"/>
              <a:t>Cornelii</a:t>
            </a:r>
            <a:endParaRPr lang="en-GB" i="1" dirty="0"/>
          </a:p>
        </p:txBody>
      </p:sp>
      <p:pic>
        <p:nvPicPr>
          <p:cNvPr id="5" name="Picture 4"/>
          <p:cNvPicPr>
            <a:picLocks noChangeAspect="1"/>
          </p:cNvPicPr>
          <p:nvPr/>
        </p:nvPicPr>
        <p:blipFill>
          <a:blip r:embed="rId3"/>
          <a:stretch>
            <a:fillRect/>
          </a:stretch>
        </p:blipFill>
        <p:spPr>
          <a:xfrm>
            <a:off x="375486" y="1749843"/>
            <a:ext cx="5514573" cy="4826920"/>
          </a:xfrm>
          <a:prstGeom prst="rect">
            <a:avLst/>
          </a:prstGeom>
        </p:spPr>
      </p:pic>
    </p:spTree>
    <p:extLst>
      <p:ext uri="{BB962C8B-B14F-4D97-AF65-F5344CB8AC3E}">
        <p14:creationId xmlns:p14="http://schemas.microsoft.com/office/powerpoint/2010/main" val="1449259645"/>
      </p:ext>
    </p:extLst>
  </p:cSld>
  <p:clrMapOvr>
    <a:masterClrMapping/>
  </p:clrMapOvr>
  <p:transition spd="slow">
    <p:randomBar dir="vert"/>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SULLA - Retirement </a:t>
            </a:r>
            <a:r>
              <a:rPr lang="en-GB" dirty="0"/>
              <a:t>and Death</a:t>
            </a:r>
          </a:p>
        </p:txBody>
      </p:sp>
      <p:sp>
        <p:nvSpPr>
          <p:cNvPr id="3" name="Content Placeholder 2"/>
          <p:cNvSpPr>
            <a:spLocks noGrp="1"/>
          </p:cNvSpPr>
          <p:nvPr>
            <p:ph sz="half" idx="1"/>
          </p:nvPr>
        </p:nvSpPr>
        <p:spPr>
          <a:xfrm>
            <a:off x="685802" y="2142066"/>
            <a:ext cx="4995334" cy="4182533"/>
          </a:xfrm>
        </p:spPr>
        <p:txBody>
          <a:bodyPr>
            <a:normAutofit/>
          </a:bodyPr>
          <a:lstStyle/>
          <a:p>
            <a:r>
              <a:rPr lang="en-GB" dirty="0"/>
              <a:t>Gives up dictatorship in 81 BC? </a:t>
            </a:r>
            <a:r>
              <a:rPr lang="en-GB" dirty="0" smtClean="0"/>
              <a:t/>
            </a:r>
            <a:br>
              <a:rPr lang="en-GB" dirty="0" smtClean="0"/>
            </a:br>
            <a:r>
              <a:rPr lang="en-GB" dirty="0" smtClean="0"/>
              <a:t>– </a:t>
            </a:r>
            <a:r>
              <a:rPr lang="en-GB" dirty="0"/>
              <a:t>becomes Consul in 80 BC.</a:t>
            </a:r>
          </a:p>
          <a:p>
            <a:r>
              <a:rPr lang="en-GB" dirty="0" smtClean="0"/>
              <a:t>Causes </a:t>
            </a:r>
            <a:r>
              <a:rPr lang="en-GB" dirty="0"/>
              <a:t>for retirement </a:t>
            </a:r>
            <a:r>
              <a:rPr lang="en-GB" dirty="0" smtClean="0"/>
              <a:t>:</a:t>
            </a:r>
          </a:p>
          <a:p>
            <a:pPr lvl="1"/>
            <a:r>
              <a:rPr lang="en-GB" dirty="0" smtClean="0"/>
              <a:t>illness?</a:t>
            </a:r>
          </a:p>
          <a:p>
            <a:pPr lvl="1"/>
            <a:r>
              <a:rPr lang="en-GB" dirty="0" smtClean="0"/>
              <a:t>feelings </a:t>
            </a:r>
            <a:r>
              <a:rPr lang="en-GB" dirty="0"/>
              <a:t>of political failure or success</a:t>
            </a:r>
            <a:r>
              <a:rPr lang="en-GB" dirty="0" smtClean="0"/>
              <a:t>?</a:t>
            </a:r>
          </a:p>
          <a:p>
            <a:pPr lvl="1"/>
            <a:r>
              <a:rPr lang="en-GB" dirty="0" smtClean="0"/>
              <a:t>prominence </a:t>
            </a:r>
            <a:r>
              <a:rPr lang="en-GB" dirty="0"/>
              <a:t>of rivals?</a:t>
            </a:r>
          </a:p>
          <a:p>
            <a:r>
              <a:rPr lang="en-GB" dirty="0" smtClean="0"/>
              <a:t>Emphasis </a:t>
            </a:r>
            <a:r>
              <a:rPr lang="en-GB" dirty="0"/>
              <a:t>on restoration and rule of law</a:t>
            </a:r>
            <a:r>
              <a:rPr lang="en-GB" dirty="0" smtClean="0"/>
              <a:t>?</a:t>
            </a:r>
          </a:p>
          <a:p>
            <a:endParaRPr lang="en-GB" dirty="0"/>
          </a:p>
          <a:p>
            <a:r>
              <a:rPr lang="en-GB" dirty="0" smtClean="0"/>
              <a:t>After 2</a:t>
            </a:r>
            <a:r>
              <a:rPr lang="en-GB" baseline="30000" dirty="0" smtClean="0"/>
              <a:t>nd</a:t>
            </a:r>
            <a:r>
              <a:rPr lang="en-GB" dirty="0" smtClean="0"/>
              <a:t> consulship retired to his villa in Pozzuoli (</a:t>
            </a:r>
            <a:r>
              <a:rPr lang="en-GB" dirty="0" err="1" smtClean="0"/>
              <a:t>nr</a:t>
            </a:r>
            <a:r>
              <a:rPr lang="en-GB" dirty="0" smtClean="0"/>
              <a:t>. Naples)</a:t>
            </a:r>
            <a:br>
              <a:rPr lang="en-GB" dirty="0" smtClean="0"/>
            </a:br>
            <a:r>
              <a:rPr lang="en-GB" dirty="0" smtClean="0"/>
              <a:t>died in 78 BC</a:t>
            </a:r>
            <a:endParaRPr lang="en-GB" dirty="0"/>
          </a:p>
        </p:txBody>
      </p:sp>
      <p:sp>
        <p:nvSpPr>
          <p:cNvPr id="4" name="Content Placeholder 3"/>
          <p:cNvSpPr>
            <a:spLocks noGrp="1"/>
          </p:cNvSpPr>
          <p:nvPr>
            <p:ph sz="half" idx="2"/>
          </p:nvPr>
        </p:nvSpPr>
        <p:spPr>
          <a:xfrm>
            <a:off x="6707720" y="2580217"/>
            <a:ext cx="4995332" cy="3649133"/>
          </a:xfrm>
        </p:spPr>
        <p:txBody>
          <a:bodyPr>
            <a:normAutofit/>
          </a:bodyPr>
          <a:lstStyle/>
          <a:p>
            <a:r>
              <a:rPr lang="en-GB" dirty="0"/>
              <a:t>“…ordered them [his servants] to strangle him [</a:t>
            </a:r>
            <a:r>
              <a:rPr lang="en-GB" dirty="0" err="1"/>
              <a:t>Granius</a:t>
            </a:r>
            <a:r>
              <a:rPr lang="en-GB" dirty="0"/>
              <a:t>]; but with the strain which he put upon his voice and body, he ruptured his abscess and lost a great quantity of blood. In consequence of this his strength failed, and after a night of wretchedness, he died, leaving two young children by </a:t>
            </a:r>
            <a:r>
              <a:rPr lang="en-GB" dirty="0" err="1"/>
              <a:t>Metella</a:t>
            </a:r>
            <a:r>
              <a:rPr lang="en-GB" dirty="0"/>
              <a:t>.” – </a:t>
            </a:r>
            <a:r>
              <a:rPr lang="en-GB" dirty="0" smtClean="0"/>
              <a:t/>
            </a:r>
            <a:br>
              <a:rPr lang="en-GB" dirty="0" smtClean="0"/>
            </a:br>
            <a:r>
              <a:rPr lang="en-GB" dirty="0" smtClean="0"/>
              <a:t>Plutarch </a:t>
            </a:r>
            <a:r>
              <a:rPr lang="en-GB" dirty="0"/>
              <a:t>Sulla 37.4.</a:t>
            </a:r>
          </a:p>
        </p:txBody>
      </p:sp>
      <p:pic>
        <p:nvPicPr>
          <p:cNvPr id="5"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459664"/>
      </p:ext>
    </p:extLst>
  </p:cSld>
  <p:clrMapOvr>
    <a:masterClrMapping/>
  </p:clrMapOvr>
  <p:transition spd="slow">
    <p:randomBar dir="vert"/>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Sulla’s Funeral</a:t>
            </a:r>
          </a:p>
        </p:txBody>
      </p:sp>
      <p:sp>
        <p:nvSpPr>
          <p:cNvPr id="3" name="Content Placeholder 2"/>
          <p:cNvSpPr>
            <a:spLocks noGrp="1"/>
          </p:cNvSpPr>
          <p:nvPr>
            <p:ph sz="half" idx="1"/>
          </p:nvPr>
        </p:nvSpPr>
        <p:spPr>
          <a:xfrm>
            <a:off x="590552" y="2684992"/>
            <a:ext cx="8811124" cy="3649134"/>
          </a:xfrm>
        </p:spPr>
        <p:txBody>
          <a:bodyPr>
            <a:normAutofit/>
          </a:bodyPr>
          <a:lstStyle/>
          <a:p>
            <a:r>
              <a:rPr lang="en-GB" dirty="0"/>
              <a:t>“Many now joined themselves eagerly to Lepidus, purposing to deprive Sulla's body of the usual burial honours; but Pompey, although offended at Sulla (for he alone, of all his friends, was not mentioned in his will), diverted some from their purpose by his kindly influence and entreaties, and others by his threats, and then </a:t>
            </a:r>
            <a:r>
              <a:rPr lang="en-GB" b="1" dirty="0">
                <a:solidFill>
                  <a:srgbClr val="FFFF00"/>
                </a:solidFill>
              </a:rPr>
              <a:t>conveyed the body to Rome</a:t>
            </a:r>
            <a:r>
              <a:rPr lang="en-GB" dirty="0"/>
              <a:t>… And it is said that the women contributed such a vast quantity of spices for it, that, apart from what was carried on two hundred and ten litters, a large image of Sulla himself, and another image of a </a:t>
            </a:r>
            <a:r>
              <a:rPr lang="en-GB" dirty="0" err="1"/>
              <a:t>lictor</a:t>
            </a:r>
            <a:r>
              <a:rPr lang="en-GB" dirty="0"/>
              <a:t>, was moulded out of costly frankincense and cinnamon… his monument stands in the Campus </a:t>
            </a:r>
            <a:r>
              <a:rPr lang="en-GB" dirty="0" err="1"/>
              <a:t>Martius</a:t>
            </a:r>
            <a:r>
              <a:rPr lang="en-GB" dirty="0"/>
              <a:t>, and the inscription on it, they say, is one which he wrote for it himself, and the substance of it is, that no friend ever surpassed him in kindness, and no enemy in mischief.” – </a:t>
            </a:r>
            <a:endParaRPr lang="en-GB" dirty="0" smtClean="0"/>
          </a:p>
          <a:p>
            <a:r>
              <a:rPr lang="en-GB" dirty="0" smtClean="0"/>
              <a:t>Plutarch, </a:t>
            </a:r>
            <a:r>
              <a:rPr lang="en-GB" dirty="0"/>
              <a:t>Sulla 38</a:t>
            </a:r>
          </a:p>
        </p:txBody>
      </p:sp>
      <p:pic>
        <p:nvPicPr>
          <p:cNvPr id="4" name="Picture 2" descr="https://s-media-cache-ak0.pinimg.com/736x/b7/05/c2/b705c22f6aae1d2cc89d9947a099f30f.jpg"/>
          <p:cNvPicPr>
            <a:picLocks noChangeAspect="1" noChangeArrowheads="1"/>
          </p:cNvPicPr>
          <p:nvPr/>
        </p:nvPicPr>
        <p:blipFill rotWithShape="1">
          <a:blip r:embed="rId2">
            <a:extLst>
              <a:ext uri="{28A0092B-C50C-407E-A947-70E740481C1C}">
                <a14:useLocalDpi xmlns:a14="http://schemas.microsoft.com/office/drawing/2010/main" val="0"/>
              </a:ext>
            </a:extLst>
          </a:blip>
          <a:srcRect b="56686"/>
          <a:stretch/>
        </p:blipFill>
        <p:spPr bwMode="auto">
          <a:xfrm>
            <a:off x="7103130" y="329938"/>
            <a:ext cx="4763242" cy="223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3616067"/>
      </p:ext>
    </p:extLst>
  </p:cSld>
  <p:clrMapOvr>
    <a:masterClrMapping/>
  </p:clrMapOvr>
  <p:transition spd="slow">
    <p:randomBar dir="vert"/>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Sulla’s Funeral</a:t>
            </a:r>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7170" name="Picture 2" descr="https://sarahemilybond.files.wordpress.com/2015/09/relieffunera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06320"/>
            <a:ext cx="12192000" cy="455168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80590" y="6488668"/>
            <a:ext cx="4439420" cy="369332"/>
          </a:xfrm>
          <a:prstGeom prst="rect">
            <a:avLst/>
          </a:prstGeom>
        </p:spPr>
        <p:txBody>
          <a:bodyPr wrap="none">
            <a:spAutoFit/>
          </a:bodyPr>
          <a:lstStyle/>
          <a:p>
            <a:r>
              <a:rPr lang="en-GB" dirty="0" err="1"/>
              <a:t>Amiternum</a:t>
            </a:r>
            <a:r>
              <a:rPr lang="en-GB" dirty="0"/>
              <a:t>, 1st century </a:t>
            </a:r>
            <a:r>
              <a:rPr lang="en-GB" dirty="0" smtClean="0"/>
              <a:t>AD. </a:t>
            </a:r>
            <a:r>
              <a:rPr lang="en-GB" dirty="0" err="1"/>
              <a:t>Museo</a:t>
            </a:r>
            <a:r>
              <a:rPr lang="en-GB" dirty="0"/>
              <a:t> </a:t>
            </a:r>
            <a:r>
              <a:rPr lang="en-GB" dirty="0" err="1"/>
              <a:t>Nazionale</a:t>
            </a:r>
            <a:endParaRPr lang="en-GB" dirty="0"/>
          </a:p>
        </p:txBody>
      </p:sp>
    </p:spTree>
    <p:extLst>
      <p:ext uri="{BB962C8B-B14F-4D97-AF65-F5344CB8AC3E}">
        <p14:creationId xmlns:p14="http://schemas.microsoft.com/office/powerpoint/2010/main" val="442752739"/>
      </p:ext>
    </p:extLst>
  </p:cSld>
  <p:clrMapOvr>
    <a:masterClrMapping/>
  </p:clrMapOvr>
  <p:transition spd="slow">
    <p:randomBar dir="vert"/>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aboutroma.com/Roman-images/spq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8205" y="286462"/>
            <a:ext cx="10278606" cy="64308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Autofit/>
          </a:bodyPr>
          <a:lstStyle/>
          <a:p>
            <a:r>
              <a:rPr lang="en-GB" sz="5400" dirty="0"/>
              <a:t>Revolt and Revolution: </a:t>
            </a:r>
            <a:r>
              <a:rPr lang="en-GB" sz="5400" dirty="0" smtClean="0"/>
              <a:t/>
            </a:r>
            <a:br>
              <a:rPr lang="en-GB" sz="5400" dirty="0" smtClean="0"/>
            </a:br>
            <a:r>
              <a:rPr lang="en-GB" sz="5400" dirty="0" smtClean="0"/>
              <a:t>Rome </a:t>
            </a:r>
            <a:r>
              <a:rPr lang="en-GB" sz="5400" dirty="0"/>
              <a:t>in the 70s and 60s</a:t>
            </a:r>
          </a:p>
        </p:txBody>
      </p:sp>
      <p:sp>
        <p:nvSpPr>
          <p:cNvPr id="5" name="Text Placeholder 4"/>
          <p:cNvSpPr>
            <a:spLocks noGrp="1"/>
          </p:cNvSpPr>
          <p:nvPr>
            <p:ph type="body" idx="1"/>
          </p:nvPr>
        </p:nvSpPr>
        <p:spPr/>
        <p:txBody>
          <a:bodyPr>
            <a:normAutofit/>
          </a:bodyPr>
          <a:lstStyle/>
          <a:p>
            <a:r>
              <a:rPr lang="en-GB" sz="2800" dirty="0" smtClean="0"/>
              <a:t>The Aftermath of Sulla</a:t>
            </a:r>
            <a:endParaRPr lang="en-GB" sz="2800" dirty="0"/>
          </a:p>
        </p:txBody>
      </p:sp>
    </p:spTree>
    <p:extLst>
      <p:ext uri="{BB962C8B-B14F-4D97-AF65-F5344CB8AC3E}">
        <p14:creationId xmlns:p14="http://schemas.microsoft.com/office/powerpoint/2010/main" val="1054361382"/>
      </p:ext>
    </p:extLst>
  </p:cSld>
  <p:clrMapOvr>
    <a:masterClrMapping/>
  </p:clrMapOvr>
  <p:transition spd="slow">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6" name="Picture 2" descr="http://www.aboutroma.com/Roman-images/spq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8205" y="286462"/>
            <a:ext cx="10278606" cy="64308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pavellas.files.wordpress.com/2011/01/roman-republic-timeline.jpg"/>
          <p:cNvPicPr>
            <a:picLocks noChangeAspect="1" noChangeArrowheads="1"/>
          </p:cNvPicPr>
          <p:nvPr/>
        </p:nvPicPr>
        <p:blipFill rotWithShape="1">
          <a:blip r:embed="rId3">
            <a:extLst>
              <a:ext uri="{28A0092B-C50C-407E-A947-70E740481C1C}">
                <a14:useLocalDpi xmlns:a14="http://schemas.microsoft.com/office/drawing/2010/main" val="0"/>
              </a:ext>
            </a:extLst>
          </a:blip>
          <a:srcRect t="2200" b="10345"/>
          <a:stretch/>
        </p:blipFill>
        <p:spPr bwMode="auto">
          <a:xfrm>
            <a:off x="5582412" y="87682"/>
            <a:ext cx="5866378" cy="6765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377370"/>
      </p:ext>
    </p:extLst>
  </p:cSld>
  <p:clrMapOvr>
    <a:masterClrMapping/>
  </p:clrMapOvr>
  <p:transition spd="slow">
    <p:randomBar dir="vert"/>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aboutroma.com/Roman-images/spq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8205" y="286462"/>
            <a:ext cx="10278606" cy="643082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Early Troubles</a:t>
            </a:r>
          </a:p>
        </p:txBody>
      </p:sp>
      <p:sp>
        <p:nvSpPr>
          <p:cNvPr id="5" name="Content Placeholder 4"/>
          <p:cNvSpPr>
            <a:spLocks noGrp="1"/>
          </p:cNvSpPr>
          <p:nvPr>
            <p:ph sz="half" idx="1"/>
          </p:nvPr>
        </p:nvSpPr>
        <p:spPr/>
        <p:txBody>
          <a:bodyPr/>
          <a:lstStyle/>
          <a:p>
            <a:r>
              <a:rPr lang="en-GB" dirty="0">
                <a:solidFill>
                  <a:srgbClr val="FFFF00"/>
                </a:solidFill>
                <a:effectLst>
                  <a:outerShdw blurRad="38100" dist="38100" dir="2700000" algn="tl">
                    <a:srgbClr val="000000">
                      <a:alpha val="43137"/>
                    </a:srgbClr>
                  </a:outerShdw>
                </a:effectLst>
              </a:rPr>
              <a:t>Sulla’s New Republic failed to be universally accepted – unrest, opposition and open civil war.</a:t>
            </a:r>
          </a:p>
          <a:p>
            <a:r>
              <a:rPr lang="en-GB" dirty="0" smtClean="0">
                <a:solidFill>
                  <a:srgbClr val="FFFF00"/>
                </a:solidFill>
                <a:effectLst>
                  <a:outerShdw blurRad="38100" dist="38100" dir="2700000" algn="tl">
                    <a:srgbClr val="000000">
                      <a:alpha val="43137"/>
                    </a:srgbClr>
                  </a:outerShdw>
                </a:effectLst>
              </a:rPr>
              <a:t>Problems </a:t>
            </a:r>
            <a:r>
              <a:rPr lang="en-GB" dirty="0">
                <a:solidFill>
                  <a:srgbClr val="FFFF00"/>
                </a:solidFill>
                <a:effectLst>
                  <a:outerShdw blurRad="38100" dist="38100" dir="2700000" algn="tl">
                    <a:srgbClr val="000000">
                      <a:alpha val="43137"/>
                    </a:srgbClr>
                  </a:outerShdw>
                </a:effectLst>
              </a:rPr>
              <a:t>of imposing a constitution based on laws rather than custom?</a:t>
            </a:r>
          </a:p>
          <a:p>
            <a:r>
              <a:rPr lang="en-GB" dirty="0" smtClean="0">
                <a:solidFill>
                  <a:srgbClr val="FFFF00"/>
                </a:solidFill>
                <a:effectLst>
                  <a:outerShdw blurRad="38100" dist="38100" dir="2700000" algn="tl">
                    <a:srgbClr val="000000">
                      <a:alpha val="43137"/>
                    </a:srgbClr>
                  </a:outerShdw>
                </a:effectLst>
              </a:rPr>
              <a:t>Conflict </a:t>
            </a:r>
            <a:r>
              <a:rPr lang="en-GB" dirty="0">
                <a:solidFill>
                  <a:srgbClr val="FFFF00"/>
                </a:solidFill>
                <a:effectLst>
                  <a:outerShdw blurRad="38100" dist="38100" dir="2700000" algn="tl">
                    <a:srgbClr val="000000">
                      <a:alpha val="43137"/>
                    </a:srgbClr>
                  </a:outerShdw>
                </a:effectLst>
              </a:rPr>
              <a:t>between consuls </a:t>
            </a:r>
            <a:r>
              <a:rPr lang="en-GB" dirty="0" err="1">
                <a:solidFill>
                  <a:srgbClr val="FFFF00"/>
                </a:solidFill>
                <a:effectLst>
                  <a:outerShdw blurRad="38100" dist="38100" dir="2700000" algn="tl">
                    <a:srgbClr val="000000">
                      <a:alpha val="43137"/>
                    </a:srgbClr>
                  </a:outerShdw>
                </a:effectLst>
              </a:rPr>
              <a:t>Aemilius</a:t>
            </a:r>
            <a:r>
              <a:rPr lang="en-GB" dirty="0">
                <a:solidFill>
                  <a:srgbClr val="FFFF00"/>
                </a:solidFill>
                <a:effectLst>
                  <a:outerShdw blurRad="38100" dist="38100" dir="2700000" algn="tl">
                    <a:srgbClr val="000000">
                      <a:alpha val="43137"/>
                    </a:srgbClr>
                  </a:outerShdw>
                </a:effectLst>
              </a:rPr>
              <a:t> Lepidus and Q. </a:t>
            </a:r>
            <a:r>
              <a:rPr lang="en-GB" dirty="0" err="1">
                <a:solidFill>
                  <a:srgbClr val="FFFF00"/>
                </a:solidFill>
                <a:effectLst>
                  <a:outerShdw blurRad="38100" dist="38100" dir="2700000" algn="tl">
                    <a:srgbClr val="000000">
                      <a:alpha val="43137"/>
                    </a:srgbClr>
                  </a:outerShdw>
                </a:effectLst>
              </a:rPr>
              <a:t>Latatius</a:t>
            </a:r>
            <a:r>
              <a:rPr lang="en-GB" dirty="0">
                <a:solidFill>
                  <a:srgbClr val="FFFF00"/>
                </a:solidFill>
                <a:effectLst>
                  <a:outerShdw blurRad="38100" dist="38100" dir="2700000" algn="tl">
                    <a:srgbClr val="000000">
                      <a:alpha val="43137"/>
                    </a:srgbClr>
                  </a:outerShdw>
                </a:effectLst>
              </a:rPr>
              <a:t> </a:t>
            </a:r>
            <a:r>
              <a:rPr lang="en-GB" dirty="0" err="1">
                <a:solidFill>
                  <a:srgbClr val="FFFF00"/>
                </a:solidFill>
                <a:effectLst>
                  <a:outerShdw blurRad="38100" dist="38100" dir="2700000" algn="tl">
                    <a:srgbClr val="000000">
                      <a:alpha val="43137"/>
                    </a:srgbClr>
                  </a:outerShdw>
                </a:effectLst>
              </a:rPr>
              <a:t>Catulus</a:t>
            </a:r>
            <a:r>
              <a:rPr lang="en-GB" dirty="0">
                <a:solidFill>
                  <a:srgbClr val="FFFF00"/>
                </a:solidFill>
                <a:effectLst>
                  <a:outerShdw blurRad="38100" dist="38100" dir="2700000" algn="tl">
                    <a:srgbClr val="000000">
                      <a:alpha val="43137"/>
                    </a:srgbClr>
                  </a:outerShdw>
                </a:effectLst>
              </a:rPr>
              <a:t> (</a:t>
            </a:r>
            <a:r>
              <a:rPr lang="en-GB" dirty="0" smtClean="0">
                <a:solidFill>
                  <a:srgbClr val="FFFF00"/>
                </a:solidFill>
                <a:effectLst>
                  <a:outerShdw blurRad="38100" dist="38100" dir="2700000" algn="tl">
                    <a:srgbClr val="000000">
                      <a:alpha val="43137"/>
                    </a:srgbClr>
                  </a:outerShdw>
                </a:effectLst>
              </a:rPr>
              <a:t>78 BC).</a:t>
            </a:r>
            <a:endParaRPr lang="en-GB" dirty="0">
              <a:solidFill>
                <a:srgbClr val="FFFF00"/>
              </a:solidFill>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5821894" y="2142067"/>
            <a:ext cx="6165513" cy="3649133"/>
          </a:xfrm>
        </p:spPr>
        <p:style>
          <a:lnRef idx="3">
            <a:schemeClr val="lt1"/>
          </a:lnRef>
          <a:fillRef idx="1">
            <a:schemeClr val="accent1"/>
          </a:fillRef>
          <a:effectRef idx="1">
            <a:schemeClr val="accent1"/>
          </a:effectRef>
          <a:fontRef idx="minor">
            <a:schemeClr val="lt1"/>
          </a:fontRef>
        </p:style>
        <p:txBody>
          <a:bodyPr>
            <a:noAutofit/>
          </a:bodyPr>
          <a:lstStyle/>
          <a:p>
            <a:r>
              <a:rPr lang="en-GB" sz="2000" dirty="0"/>
              <a:t>“Lepidus, in order to curry favour with the Italians, said that he would restore the land which Sulla had taken from them. The Senate was afraid of both factions and made them take an oath that they would not carry their differences to the point of war… A battle was fought not far from the Campus </a:t>
            </a:r>
            <a:r>
              <a:rPr lang="en-GB" sz="2000" dirty="0" err="1"/>
              <a:t>Martius</a:t>
            </a:r>
            <a:r>
              <a:rPr lang="en-GB" sz="2000" dirty="0"/>
              <a:t>. Lepidus was defeated, and, soon giving up the struggle, sailed shortly afterwards to Sardinia, where he died of a wasting disease.” – Appian BC 1.107.</a:t>
            </a:r>
          </a:p>
        </p:txBody>
      </p:sp>
    </p:spTree>
    <p:extLst>
      <p:ext uri="{BB962C8B-B14F-4D97-AF65-F5344CB8AC3E}">
        <p14:creationId xmlns:p14="http://schemas.microsoft.com/office/powerpoint/2010/main" val="1604323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1000"/>
                                        <p:tgtEl>
                                          <p:spTgt spid="6">
                                            <p:bg/>
                                          </p:spTgt>
                                        </p:tgtEl>
                                      </p:cBhvr>
                                    </p:animEffect>
                                    <p:anim calcmode="lin" valueType="num">
                                      <p:cBhvr>
                                        <p:cTn id="8" dur="1000" fill="hold"/>
                                        <p:tgtEl>
                                          <p:spTgt spid="6">
                                            <p:bg/>
                                          </p:spTgt>
                                        </p:tgtEl>
                                        <p:attrNameLst>
                                          <p:attrName>ppt_x</p:attrName>
                                        </p:attrNameLst>
                                      </p:cBhvr>
                                      <p:tavLst>
                                        <p:tav tm="0">
                                          <p:val>
                                            <p:strVal val="#ppt_x"/>
                                          </p:val>
                                        </p:tav>
                                        <p:tav tm="100000">
                                          <p:val>
                                            <p:strVal val="#ppt_x"/>
                                          </p:val>
                                        </p:tav>
                                      </p:tavLst>
                                    </p:anim>
                                    <p:anim calcmode="lin" valueType="num">
                                      <p:cBhvr>
                                        <p:cTn id="9" dur="1000" fill="hold"/>
                                        <p:tgtEl>
                                          <p:spTgt spid="6">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http://thebigboard0710.files.wordpress.com/2011/11/map-sertonianwa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5581" y="847023"/>
            <a:ext cx="6306420" cy="5557002"/>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685801" y="609600"/>
            <a:ext cx="10131425" cy="1456267"/>
          </a:xfrm>
        </p:spPr>
        <p:txBody>
          <a:bodyPr/>
          <a:lstStyle/>
          <a:p>
            <a:r>
              <a:rPr lang="en-GB" dirty="0"/>
              <a:t>Sertorius in Spain 80-73/2 BC</a:t>
            </a:r>
          </a:p>
        </p:txBody>
      </p:sp>
      <p:sp>
        <p:nvSpPr>
          <p:cNvPr id="7" name="Content Placeholder 2"/>
          <p:cNvSpPr>
            <a:spLocks noGrp="1"/>
          </p:cNvSpPr>
          <p:nvPr>
            <p:ph sz="half" idx="1"/>
          </p:nvPr>
        </p:nvSpPr>
        <p:spPr>
          <a:xfrm>
            <a:off x="237995" y="2142067"/>
            <a:ext cx="5443141" cy="4308838"/>
          </a:xfrm>
        </p:spPr>
        <p:txBody>
          <a:bodyPr>
            <a:normAutofit fontScale="77500" lnSpcReduction="20000"/>
          </a:bodyPr>
          <a:lstStyle/>
          <a:p>
            <a:r>
              <a:rPr lang="en-GB" dirty="0" smtClean="0"/>
              <a:t>Q(</a:t>
            </a:r>
            <a:r>
              <a:rPr lang="en-GB" dirty="0" err="1" smtClean="0"/>
              <a:t>uintus</a:t>
            </a:r>
            <a:r>
              <a:rPr lang="en-GB" dirty="0" smtClean="0"/>
              <a:t>) Sertorius (123-72)  </a:t>
            </a:r>
          </a:p>
          <a:p>
            <a:pPr lvl="1"/>
            <a:r>
              <a:rPr lang="en-GB" dirty="0" smtClean="0"/>
              <a:t>e.g. fighting with Marius against </a:t>
            </a:r>
            <a:r>
              <a:rPr lang="en-GB" dirty="0" err="1" smtClean="0"/>
              <a:t>Cimbri</a:t>
            </a:r>
            <a:r>
              <a:rPr lang="en-GB" dirty="0" smtClean="0"/>
              <a:t>;</a:t>
            </a:r>
          </a:p>
          <a:p>
            <a:pPr lvl="1"/>
            <a:r>
              <a:rPr lang="en-GB" dirty="0" smtClean="0"/>
              <a:t>Sulla hindered his election for consul in 91/90</a:t>
            </a:r>
          </a:p>
          <a:p>
            <a:pPr lvl="1"/>
            <a:r>
              <a:rPr lang="en-GB" dirty="0" smtClean="0"/>
              <a:t>After Sulla forced Marius into exile and left to fight </a:t>
            </a:r>
            <a:r>
              <a:rPr lang="en-GB" dirty="0" err="1" smtClean="0"/>
              <a:t>Mithridates</a:t>
            </a:r>
            <a:r>
              <a:rPr lang="en-GB" dirty="0" smtClean="0"/>
              <a:t>: violence in Rome:</a:t>
            </a:r>
          </a:p>
          <a:p>
            <a:pPr lvl="2"/>
            <a:r>
              <a:rPr lang="en-GB" dirty="0" err="1" smtClean="0"/>
              <a:t>Populares</a:t>
            </a:r>
            <a:r>
              <a:rPr lang="en-GB" dirty="0" smtClean="0"/>
              <a:t> under consul Gn. Octavius</a:t>
            </a:r>
          </a:p>
          <a:p>
            <a:pPr lvl="2"/>
            <a:r>
              <a:rPr lang="en-GB" dirty="0" err="1" smtClean="0"/>
              <a:t>Consulares</a:t>
            </a:r>
            <a:r>
              <a:rPr lang="en-GB" dirty="0" smtClean="0"/>
              <a:t> under consul L. Cornelius Cinna</a:t>
            </a:r>
          </a:p>
          <a:p>
            <a:pPr lvl="1"/>
            <a:r>
              <a:rPr lang="en-GB" dirty="0" smtClean="0"/>
              <a:t>Sertorius </a:t>
            </a:r>
            <a:r>
              <a:rPr lang="en-GB" dirty="0" smtClean="0">
                <a:sym typeface="Wingdings" panose="05000000000000000000" pitchFamily="2" charset="2"/>
              </a:rPr>
              <a:t> </a:t>
            </a:r>
            <a:r>
              <a:rPr lang="en-GB" dirty="0" smtClean="0"/>
              <a:t>associated </a:t>
            </a:r>
            <a:r>
              <a:rPr lang="en-GB" dirty="0"/>
              <a:t>with </a:t>
            </a:r>
            <a:r>
              <a:rPr lang="en-GB" dirty="0" smtClean="0"/>
              <a:t>Cinna, demanding return of Marius….</a:t>
            </a:r>
            <a:endParaRPr lang="en-GB" dirty="0"/>
          </a:p>
          <a:p>
            <a:r>
              <a:rPr lang="en-GB" dirty="0" smtClean="0"/>
              <a:t>Leaves </a:t>
            </a:r>
            <a:r>
              <a:rPr lang="en-GB" dirty="0"/>
              <a:t>for Spain during conflict between Sulla </a:t>
            </a:r>
            <a:r>
              <a:rPr lang="en-GB" dirty="0" smtClean="0"/>
              <a:t>(return from the East in 83) and </a:t>
            </a:r>
            <a:r>
              <a:rPr lang="en-GB" dirty="0"/>
              <a:t>the “Marian” faction</a:t>
            </a:r>
            <a:r>
              <a:rPr lang="en-GB" dirty="0" smtClean="0"/>
              <a:t>.</a:t>
            </a:r>
          </a:p>
          <a:p>
            <a:pPr lvl="1"/>
            <a:r>
              <a:rPr lang="en-GB" dirty="0" smtClean="0"/>
              <a:t>Short withdrawal to N. Africa/Mauretania: defeating one of </a:t>
            </a:r>
            <a:r>
              <a:rPr lang="en-GB" dirty="0" err="1" smtClean="0"/>
              <a:t>Sull’a</a:t>
            </a:r>
            <a:r>
              <a:rPr lang="en-GB" dirty="0" smtClean="0"/>
              <a:t> generals</a:t>
            </a:r>
            <a:endParaRPr lang="en-GB" dirty="0"/>
          </a:p>
          <a:p>
            <a:r>
              <a:rPr lang="en-GB" dirty="0" smtClean="0"/>
              <a:t>Back in Spain: leading ‘natives’ (</a:t>
            </a:r>
            <a:r>
              <a:rPr lang="en-GB" dirty="0" err="1" smtClean="0"/>
              <a:t>Lusitanians</a:t>
            </a:r>
            <a:r>
              <a:rPr lang="en-GB" dirty="0" smtClean="0"/>
              <a:t>, deserted Romans,…) </a:t>
            </a:r>
            <a:br>
              <a:rPr lang="en-GB" dirty="0" smtClean="0"/>
            </a:br>
            <a:r>
              <a:rPr lang="en-GB" dirty="0" smtClean="0"/>
              <a:t>Successful </a:t>
            </a:r>
            <a:r>
              <a:rPr lang="en-GB" dirty="0"/>
              <a:t>use of gorilla tactics and rugged terrain</a:t>
            </a:r>
            <a:r>
              <a:rPr lang="en-GB" dirty="0" smtClean="0"/>
              <a:t>.</a:t>
            </a:r>
          </a:p>
          <a:p>
            <a:r>
              <a:rPr lang="en-GB" dirty="0" smtClean="0"/>
              <a:t>S.’s aim: build a stable government in Hispania, Roman model</a:t>
            </a:r>
            <a:endParaRPr lang="en-GB" dirty="0"/>
          </a:p>
          <a:p>
            <a:r>
              <a:rPr lang="en-GB" dirty="0">
                <a:solidFill>
                  <a:schemeClr val="bg1">
                    <a:lumMod val="65000"/>
                    <a:lumOff val="35000"/>
                  </a:schemeClr>
                </a:solidFill>
              </a:rPr>
              <a:t>•Ambassadors sent to Sertorius by </a:t>
            </a:r>
            <a:r>
              <a:rPr lang="en-GB" dirty="0" err="1">
                <a:solidFill>
                  <a:schemeClr val="bg1">
                    <a:lumMod val="65000"/>
                    <a:lumOff val="35000"/>
                  </a:schemeClr>
                </a:solidFill>
              </a:rPr>
              <a:t>Mithridates</a:t>
            </a:r>
            <a:r>
              <a:rPr lang="en-GB" dirty="0">
                <a:solidFill>
                  <a:schemeClr val="bg1">
                    <a:lumMod val="65000"/>
                    <a:lumOff val="35000"/>
                  </a:schemeClr>
                </a:solidFill>
              </a:rPr>
              <a:t>.</a:t>
            </a:r>
          </a:p>
          <a:p>
            <a:r>
              <a:rPr lang="en-GB" dirty="0">
                <a:solidFill>
                  <a:schemeClr val="bg1">
                    <a:lumMod val="65000"/>
                    <a:lumOff val="35000"/>
                  </a:schemeClr>
                </a:solidFill>
              </a:rPr>
              <a:t>•Assassinated by </a:t>
            </a:r>
            <a:r>
              <a:rPr lang="en-GB" dirty="0" smtClean="0">
                <a:solidFill>
                  <a:schemeClr val="bg1">
                    <a:lumMod val="65000"/>
                    <a:lumOff val="35000"/>
                  </a:schemeClr>
                </a:solidFill>
              </a:rPr>
              <a:t>M. Perpenna Vento</a:t>
            </a:r>
            <a:endParaRPr lang="en-GB" dirty="0">
              <a:solidFill>
                <a:schemeClr val="bg1">
                  <a:lumMod val="65000"/>
                  <a:lumOff val="35000"/>
                </a:schemeClr>
              </a:solidFill>
            </a:endParaRPr>
          </a:p>
        </p:txBody>
      </p:sp>
      <p:sp>
        <p:nvSpPr>
          <p:cNvPr id="8" name="Rectangle 7"/>
          <p:cNvSpPr/>
          <p:nvPr/>
        </p:nvSpPr>
        <p:spPr>
          <a:xfrm>
            <a:off x="5908111" y="6404025"/>
            <a:ext cx="6096000" cy="338554"/>
          </a:xfrm>
          <a:prstGeom prst="rect">
            <a:avLst/>
          </a:prstGeom>
        </p:spPr>
        <p:txBody>
          <a:bodyPr>
            <a:spAutoFit/>
          </a:bodyPr>
          <a:lstStyle/>
          <a:p>
            <a:pPr algn="r"/>
            <a:r>
              <a:rPr lang="en-GB" sz="1600" dirty="0" err="1" smtClean="0">
                <a:solidFill>
                  <a:srgbClr val="00B0F0"/>
                </a:solidFill>
              </a:rPr>
              <a:t>Plut</a:t>
            </a:r>
            <a:r>
              <a:rPr lang="en-GB" sz="1600" dirty="0" smtClean="0">
                <a:solidFill>
                  <a:srgbClr val="00B0F0"/>
                </a:solidFill>
              </a:rPr>
              <a:t>. </a:t>
            </a:r>
            <a:r>
              <a:rPr lang="en-GB" sz="1600" dirty="0" err="1" smtClean="0">
                <a:solidFill>
                  <a:srgbClr val="00B0F0"/>
                </a:solidFill>
              </a:rPr>
              <a:t>Sert</a:t>
            </a:r>
            <a:r>
              <a:rPr lang="en-GB" sz="1600" dirty="0" smtClean="0">
                <a:solidFill>
                  <a:srgbClr val="00B0F0"/>
                </a:solidFill>
              </a:rPr>
              <a:t>., Pomp.; </a:t>
            </a:r>
            <a:r>
              <a:rPr lang="en-GB" sz="1600" dirty="0">
                <a:solidFill>
                  <a:srgbClr val="00B0F0"/>
                </a:solidFill>
              </a:rPr>
              <a:t>Appian, </a:t>
            </a:r>
            <a:r>
              <a:rPr lang="en-GB" sz="1600" i="1" dirty="0" smtClean="0">
                <a:solidFill>
                  <a:srgbClr val="00B0F0"/>
                </a:solidFill>
              </a:rPr>
              <a:t>BC.</a:t>
            </a:r>
            <a:r>
              <a:rPr lang="en-GB" sz="1600" dirty="0" smtClean="0">
                <a:solidFill>
                  <a:srgbClr val="00B0F0"/>
                </a:solidFill>
              </a:rPr>
              <a:t> &amp; </a:t>
            </a:r>
            <a:r>
              <a:rPr lang="en-GB" sz="1600" i="1" dirty="0" err="1" smtClean="0">
                <a:solidFill>
                  <a:srgbClr val="00B0F0"/>
                </a:solidFill>
              </a:rPr>
              <a:t>Hisp</a:t>
            </a:r>
            <a:r>
              <a:rPr lang="en-GB" sz="1600" i="1" dirty="0" smtClean="0">
                <a:solidFill>
                  <a:srgbClr val="00B0F0"/>
                </a:solidFill>
              </a:rPr>
              <a:t>.</a:t>
            </a:r>
            <a:r>
              <a:rPr lang="en-GB" sz="1600" dirty="0" smtClean="0">
                <a:solidFill>
                  <a:srgbClr val="00B0F0"/>
                </a:solidFill>
              </a:rPr>
              <a:t>; Sallust</a:t>
            </a:r>
            <a:r>
              <a:rPr lang="en-GB" sz="1600" dirty="0">
                <a:solidFill>
                  <a:srgbClr val="00B0F0"/>
                </a:solidFill>
              </a:rPr>
              <a:t>; </a:t>
            </a:r>
            <a:r>
              <a:rPr lang="en-GB" sz="1600" dirty="0" err="1">
                <a:solidFill>
                  <a:srgbClr val="00B0F0"/>
                </a:solidFill>
              </a:rPr>
              <a:t>Dio</a:t>
            </a:r>
            <a:r>
              <a:rPr lang="en-GB" sz="1600" dirty="0">
                <a:solidFill>
                  <a:srgbClr val="00B0F0"/>
                </a:solidFill>
              </a:rPr>
              <a:t> </a:t>
            </a:r>
            <a:r>
              <a:rPr lang="en-GB" sz="1600" dirty="0" smtClean="0">
                <a:solidFill>
                  <a:srgbClr val="00B0F0"/>
                </a:solidFill>
              </a:rPr>
              <a:t> 36</a:t>
            </a:r>
            <a:endParaRPr lang="en-GB" sz="1600" dirty="0">
              <a:solidFill>
                <a:srgbClr val="00B0F0"/>
              </a:solidFill>
            </a:endParaRPr>
          </a:p>
        </p:txBody>
      </p:sp>
    </p:spTree>
    <p:extLst>
      <p:ext uri="{BB962C8B-B14F-4D97-AF65-F5344CB8AC3E}">
        <p14:creationId xmlns:p14="http://schemas.microsoft.com/office/powerpoint/2010/main" val="2801755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1000"/>
                                        <p:tgtEl>
                                          <p:spTgt spid="7">
                                            <p:txEl>
                                              <p:pRg st="1" end="1"/>
                                            </p:txEl>
                                          </p:spTgt>
                                        </p:tgtEl>
                                      </p:cBhvr>
                                    </p:animEffect>
                                    <p:anim calcmode="lin" valueType="num">
                                      <p:cBhvr>
                                        <p:cTn id="13"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1000"/>
                                        <p:tgtEl>
                                          <p:spTgt spid="7">
                                            <p:txEl>
                                              <p:pRg st="2" end="2"/>
                                            </p:txEl>
                                          </p:spTgt>
                                        </p:tgtEl>
                                      </p:cBhvr>
                                    </p:animEffect>
                                    <p:anim calcmode="lin" valueType="num">
                                      <p:cBhvr>
                                        <p:cTn id="1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1000"/>
                                        <p:tgtEl>
                                          <p:spTgt spid="7">
                                            <p:txEl>
                                              <p:pRg st="3" end="3"/>
                                            </p:txEl>
                                          </p:spTgt>
                                        </p:tgtEl>
                                      </p:cBhvr>
                                    </p:animEffect>
                                    <p:anim calcmode="lin" valueType="num">
                                      <p:cBhvr>
                                        <p:cTn id="2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1000"/>
                                        <p:tgtEl>
                                          <p:spTgt spid="7">
                                            <p:txEl>
                                              <p:pRg st="4" end="4"/>
                                            </p:txEl>
                                          </p:spTgt>
                                        </p:tgtEl>
                                      </p:cBhvr>
                                    </p:animEffect>
                                    <p:anim calcmode="lin" valueType="num">
                                      <p:cBhvr>
                                        <p:cTn id="28"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1000"/>
                                        <p:tgtEl>
                                          <p:spTgt spid="7">
                                            <p:txEl>
                                              <p:pRg st="5" end="5"/>
                                            </p:txEl>
                                          </p:spTgt>
                                        </p:tgtEl>
                                      </p:cBhvr>
                                    </p:animEffect>
                                    <p:anim calcmode="lin" valueType="num">
                                      <p:cBhvr>
                                        <p:cTn id="33"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fade">
                                      <p:cBhvr>
                                        <p:cTn id="37" dur="1000"/>
                                        <p:tgtEl>
                                          <p:spTgt spid="7">
                                            <p:txEl>
                                              <p:pRg st="6" end="6"/>
                                            </p:txEl>
                                          </p:spTgt>
                                        </p:tgtEl>
                                      </p:cBhvr>
                                    </p:animEffect>
                                    <p:anim calcmode="lin" valueType="num">
                                      <p:cBhvr>
                                        <p:cTn id="38"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7">
                                            <p:txEl>
                                              <p:pRg st="7" end="7"/>
                                            </p:txEl>
                                          </p:spTgt>
                                        </p:tgtEl>
                                        <p:attrNameLst>
                                          <p:attrName>style.visibility</p:attrName>
                                        </p:attrNameLst>
                                      </p:cBhvr>
                                      <p:to>
                                        <p:strVal val="visible"/>
                                      </p:to>
                                    </p:set>
                                    <p:animEffect transition="in" filter="fade">
                                      <p:cBhvr>
                                        <p:cTn id="44" dur="1000"/>
                                        <p:tgtEl>
                                          <p:spTgt spid="7">
                                            <p:txEl>
                                              <p:pRg st="7" end="7"/>
                                            </p:txEl>
                                          </p:spTgt>
                                        </p:tgtEl>
                                      </p:cBhvr>
                                    </p:animEffect>
                                    <p:anim calcmode="lin" valueType="num">
                                      <p:cBhvr>
                                        <p:cTn id="45"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7">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animEffect transition="in" filter="fade">
                                      <p:cBhvr>
                                        <p:cTn id="49" dur="1000"/>
                                        <p:tgtEl>
                                          <p:spTgt spid="7">
                                            <p:txEl>
                                              <p:pRg st="8" end="8"/>
                                            </p:txEl>
                                          </p:spTgt>
                                        </p:tgtEl>
                                      </p:cBhvr>
                                    </p:animEffect>
                                    <p:anim calcmode="lin" valueType="num">
                                      <p:cBhvr>
                                        <p:cTn id="50"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par>
                          <p:cTn id="52" fill="hold">
                            <p:stCondLst>
                              <p:cond delay="1000"/>
                            </p:stCondLst>
                            <p:childTnLst>
                              <p:par>
                                <p:cTn id="53" presetID="6" presetClass="entr" presetSubtype="32" fill="hold" nodeType="afterEffect">
                                  <p:stCondLst>
                                    <p:cond delay="0"/>
                                  </p:stCondLst>
                                  <p:childTnLst>
                                    <p:set>
                                      <p:cBhvr>
                                        <p:cTn id="54" dur="1" fill="hold">
                                          <p:stCondLst>
                                            <p:cond delay="0"/>
                                          </p:stCondLst>
                                        </p:cTn>
                                        <p:tgtEl>
                                          <p:spTgt spid="23554"/>
                                        </p:tgtEl>
                                        <p:attrNameLst>
                                          <p:attrName>style.visibility</p:attrName>
                                        </p:attrNameLst>
                                      </p:cBhvr>
                                      <p:to>
                                        <p:strVal val="visible"/>
                                      </p:to>
                                    </p:set>
                                    <p:animEffect transition="in" filter="circle(out)">
                                      <p:cBhvr>
                                        <p:cTn id="55" dur="2000"/>
                                        <p:tgtEl>
                                          <p:spTgt spid="23554"/>
                                        </p:tgtEl>
                                      </p:cBhvr>
                                    </p:animEffect>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7">
                                            <p:txEl>
                                              <p:pRg st="9" end="9"/>
                                            </p:txEl>
                                          </p:spTgt>
                                        </p:tgtEl>
                                        <p:attrNameLst>
                                          <p:attrName>style.visibility</p:attrName>
                                        </p:attrNameLst>
                                      </p:cBhvr>
                                      <p:to>
                                        <p:strVal val="visible"/>
                                      </p:to>
                                    </p:set>
                                    <p:animEffect transition="in" filter="fade">
                                      <p:cBhvr>
                                        <p:cTn id="60" dur="1000"/>
                                        <p:tgtEl>
                                          <p:spTgt spid="7">
                                            <p:txEl>
                                              <p:pRg st="9" end="9"/>
                                            </p:txEl>
                                          </p:spTgt>
                                        </p:tgtEl>
                                      </p:cBhvr>
                                    </p:animEffect>
                                    <p:anim calcmode="lin" valueType="num">
                                      <p:cBhvr>
                                        <p:cTn id="61"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62" dur="10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par>
                          <p:cTn id="63" fill="hold">
                            <p:stCondLst>
                              <p:cond delay="1000"/>
                            </p:stCondLst>
                            <p:childTnLst>
                              <p:par>
                                <p:cTn id="64" presetID="42" presetClass="entr" presetSubtype="0" fill="hold" grpId="0" nodeType="afterEffect">
                                  <p:stCondLst>
                                    <p:cond delay="0"/>
                                  </p:stCondLst>
                                  <p:childTnLst>
                                    <p:set>
                                      <p:cBhvr>
                                        <p:cTn id="65" dur="1" fill="hold">
                                          <p:stCondLst>
                                            <p:cond delay="0"/>
                                          </p:stCondLst>
                                        </p:cTn>
                                        <p:tgtEl>
                                          <p:spTgt spid="7">
                                            <p:txEl>
                                              <p:pRg st="10" end="10"/>
                                            </p:txEl>
                                          </p:spTgt>
                                        </p:tgtEl>
                                        <p:attrNameLst>
                                          <p:attrName>style.visibility</p:attrName>
                                        </p:attrNameLst>
                                      </p:cBhvr>
                                      <p:to>
                                        <p:strVal val="visible"/>
                                      </p:to>
                                    </p:set>
                                    <p:animEffect transition="in" filter="fade">
                                      <p:cBhvr>
                                        <p:cTn id="66" dur="1000"/>
                                        <p:tgtEl>
                                          <p:spTgt spid="7">
                                            <p:txEl>
                                              <p:pRg st="10" end="10"/>
                                            </p:txEl>
                                          </p:spTgt>
                                        </p:tgtEl>
                                      </p:cBhvr>
                                    </p:animEffect>
                                    <p:anim calcmode="lin" valueType="num">
                                      <p:cBhvr>
                                        <p:cTn id="67" dur="10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68" dur="1000" fill="hold"/>
                                        <p:tgtEl>
                                          <p:spTgt spid="7">
                                            <p:txEl>
                                              <p:pRg st="10" end="10"/>
                                            </p:txEl>
                                          </p:spTgt>
                                        </p:tgtEl>
                                        <p:attrNameLst>
                                          <p:attrName>ppt_y</p:attrName>
                                        </p:attrNameLst>
                                      </p:cBhvr>
                                      <p:tavLst>
                                        <p:tav tm="0">
                                          <p:val>
                                            <p:strVal val="#ppt_y+.1"/>
                                          </p:val>
                                        </p:tav>
                                        <p:tav tm="100000">
                                          <p:val>
                                            <p:strVal val="#ppt_y"/>
                                          </p:val>
                                        </p:tav>
                                      </p:tavLst>
                                    </p:anim>
                                  </p:childTnLst>
                                </p:cTn>
                              </p:par>
                            </p:childTnLst>
                          </p:cTn>
                        </p:par>
                        <p:par>
                          <p:cTn id="69" fill="hold">
                            <p:stCondLst>
                              <p:cond delay="2000"/>
                            </p:stCondLst>
                            <p:childTnLst>
                              <p:par>
                                <p:cTn id="70" presetID="42" presetClass="entr" presetSubtype="0" fill="hold" grpId="0" nodeType="afterEffect">
                                  <p:stCondLst>
                                    <p:cond delay="0"/>
                                  </p:stCondLst>
                                  <p:childTnLst>
                                    <p:set>
                                      <p:cBhvr>
                                        <p:cTn id="71" dur="1" fill="hold">
                                          <p:stCondLst>
                                            <p:cond delay="0"/>
                                          </p:stCondLst>
                                        </p:cTn>
                                        <p:tgtEl>
                                          <p:spTgt spid="7">
                                            <p:txEl>
                                              <p:pRg st="11" end="11"/>
                                            </p:txEl>
                                          </p:spTgt>
                                        </p:tgtEl>
                                        <p:attrNameLst>
                                          <p:attrName>style.visibility</p:attrName>
                                        </p:attrNameLst>
                                      </p:cBhvr>
                                      <p:to>
                                        <p:strVal val="visible"/>
                                      </p:to>
                                    </p:set>
                                    <p:animEffect transition="in" filter="fade">
                                      <p:cBhvr>
                                        <p:cTn id="72" dur="1000"/>
                                        <p:tgtEl>
                                          <p:spTgt spid="7">
                                            <p:txEl>
                                              <p:pRg st="11" end="11"/>
                                            </p:txEl>
                                          </p:spTgt>
                                        </p:tgtEl>
                                      </p:cBhvr>
                                    </p:animEffect>
                                    <p:anim calcmode="lin" valueType="num">
                                      <p:cBhvr>
                                        <p:cTn id="73"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74" dur="1000" fill="hold"/>
                                        <p:tgtEl>
                                          <p:spTgt spid="7">
                                            <p:txEl>
                                              <p:pRg st="11" end="11"/>
                                            </p:txEl>
                                          </p:spTgt>
                                        </p:tgtEl>
                                        <p:attrNameLst>
                                          <p:attrName>ppt_y</p:attrName>
                                        </p:attrNameLst>
                                      </p:cBhvr>
                                      <p:tavLst>
                                        <p:tav tm="0">
                                          <p:val>
                                            <p:strVal val="#ppt_y+.1"/>
                                          </p:val>
                                        </p:tav>
                                        <p:tav tm="100000">
                                          <p:val>
                                            <p:strVal val="#ppt_y"/>
                                          </p:val>
                                        </p:tav>
                                      </p:tavLst>
                                    </p:anim>
                                  </p:childTnLst>
                                </p:cTn>
                              </p:par>
                            </p:childTnLst>
                          </p:cTn>
                        </p:par>
                        <p:par>
                          <p:cTn id="75" fill="hold">
                            <p:stCondLst>
                              <p:cond delay="3000"/>
                            </p:stCondLst>
                            <p:childTnLst>
                              <p:par>
                                <p:cTn id="76" presetID="42" presetClass="entr" presetSubtype="0" fill="hold" grpId="0" nodeType="afterEffect">
                                  <p:stCondLst>
                                    <p:cond delay="0"/>
                                  </p:stCondLst>
                                  <p:childTnLst>
                                    <p:set>
                                      <p:cBhvr>
                                        <p:cTn id="77" dur="1" fill="hold">
                                          <p:stCondLst>
                                            <p:cond delay="0"/>
                                          </p:stCondLst>
                                        </p:cTn>
                                        <p:tgtEl>
                                          <p:spTgt spid="7">
                                            <p:txEl>
                                              <p:pRg st="12" end="12"/>
                                            </p:txEl>
                                          </p:spTgt>
                                        </p:tgtEl>
                                        <p:attrNameLst>
                                          <p:attrName>style.visibility</p:attrName>
                                        </p:attrNameLst>
                                      </p:cBhvr>
                                      <p:to>
                                        <p:strVal val="visible"/>
                                      </p:to>
                                    </p:set>
                                    <p:animEffect transition="in" filter="fade">
                                      <p:cBhvr>
                                        <p:cTn id="78" dur="1000"/>
                                        <p:tgtEl>
                                          <p:spTgt spid="7">
                                            <p:txEl>
                                              <p:pRg st="12" end="12"/>
                                            </p:txEl>
                                          </p:spTgt>
                                        </p:tgtEl>
                                      </p:cBhvr>
                                    </p:animEffect>
                                    <p:anim calcmode="lin" valueType="num">
                                      <p:cBhvr>
                                        <p:cTn id="79" dur="1000" fill="hold"/>
                                        <p:tgtEl>
                                          <p:spTgt spid="7">
                                            <p:txEl>
                                              <p:pRg st="12" end="12"/>
                                            </p:txEl>
                                          </p:spTgt>
                                        </p:tgtEl>
                                        <p:attrNameLst>
                                          <p:attrName>ppt_x</p:attrName>
                                        </p:attrNameLst>
                                      </p:cBhvr>
                                      <p:tavLst>
                                        <p:tav tm="0">
                                          <p:val>
                                            <p:strVal val="#ppt_x"/>
                                          </p:val>
                                        </p:tav>
                                        <p:tav tm="100000">
                                          <p:val>
                                            <p:strVal val="#ppt_x"/>
                                          </p:val>
                                        </p:tav>
                                      </p:tavLst>
                                    </p:anim>
                                    <p:anim calcmode="lin" valueType="num">
                                      <p:cBhvr>
                                        <p:cTn id="80" dur="1000" fill="hold"/>
                                        <p:tgtEl>
                                          <p:spTgt spid="7">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Sertorius in Spain 80-73/2 BC</a:t>
            </a:r>
          </a:p>
        </p:txBody>
      </p:sp>
      <p:sp>
        <p:nvSpPr>
          <p:cNvPr id="3" name="Content Placeholder 2"/>
          <p:cNvSpPr>
            <a:spLocks noGrp="1"/>
          </p:cNvSpPr>
          <p:nvPr>
            <p:ph sz="half" idx="1"/>
          </p:nvPr>
        </p:nvSpPr>
        <p:spPr>
          <a:xfrm>
            <a:off x="237995" y="2142067"/>
            <a:ext cx="5443141" cy="4308838"/>
          </a:xfrm>
        </p:spPr>
        <p:txBody>
          <a:bodyPr>
            <a:normAutofit fontScale="77500" lnSpcReduction="20000"/>
          </a:bodyPr>
          <a:lstStyle/>
          <a:p>
            <a:r>
              <a:rPr lang="en-GB" dirty="0" smtClean="0"/>
              <a:t>Q(</a:t>
            </a:r>
            <a:r>
              <a:rPr lang="en-GB" dirty="0" err="1" smtClean="0"/>
              <a:t>uintus</a:t>
            </a:r>
            <a:r>
              <a:rPr lang="en-GB" dirty="0" smtClean="0"/>
              <a:t>) Sertorius (123-72)  </a:t>
            </a:r>
          </a:p>
          <a:p>
            <a:pPr lvl="1"/>
            <a:r>
              <a:rPr lang="en-GB" dirty="0" smtClean="0"/>
              <a:t>e.g. fighting with Marius against </a:t>
            </a:r>
            <a:r>
              <a:rPr lang="en-GB" dirty="0" err="1" smtClean="0"/>
              <a:t>Cimbri</a:t>
            </a:r>
            <a:r>
              <a:rPr lang="en-GB" dirty="0" smtClean="0"/>
              <a:t>;</a:t>
            </a:r>
          </a:p>
          <a:p>
            <a:pPr lvl="1"/>
            <a:r>
              <a:rPr lang="en-GB" dirty="0" smtClean="0"/>
              <a:t>Sulla hindered his election for consul in 91/90</a:t>
            </a:r>
          </a:p>
          <a:p>
            <a:pPr lvl="1"/>
            <a:r>
              <a:rPr lang="en-GB" dirty="0" smtClean="0"/>
              <a:t>After Sulla forced Marius into exile and left to fight </a:t>
            </a:r>
            <a:r>
              <a:rPr lang="en-GB" dirty="0" err="1" smtClean="0"/>
              <a:t>Mithridates</a:t>
            </a:r>
            <a:r>
              <a:rPr lang="en-GB" dirty="0" smtClean="0"/>
              <a:t>: violence in Rome:</a:t>
            </a:r>
          </a:p>
          <a:p>
            <a:pPr lvl="2"/>
            <a:r>
              <a:rPr lang="en-GB" dirty="0" err="1" smtClean="0"/>
              <a:t>Populares</a:t>
            </a:r>
            <a:r>
              <a:rPr lang="en-GB" dirty="0" smtClean="0"/>
              <a:t> under consul Gn. Octavius</a:t>
            </a:r>
          </a:p>
          <a:p>
            <a:pPr lvl="2"/>
            <a:r>
              <a:rPr lang="en-GB" dirty="0" err="1" smtClean="0"/>
              <a:t>Consulares</a:t>
            </a:r>
            <a:r>
              <a:rPr lang="en-GB" dirty="0" smtClean="0"/>
              <a:t> under consul L. Cornelius Cinna</a:t>
            </a:r>
          </a:p>
          <a:p>
            <a:pPr lvl="1"/>
            <a:r>
              <a:rPr lang="en-GB" dirty="0" smtClean="0"/>
              <a:t>Sertorius </a:t>
            </a:r>
            <a:r>
              <a:rPr lang="en-GB" dirty="0" smtClean="0">
                <a:sym typeface="Wingdings" panose="05000000000000000000" pitchFamily="2" charset="2"/>
              </a:rPr>
              <a:t> </a:t>
            </a:r>
            <a:r>
              <a:rPr lang="en-GB" dirty="0" smtClean="0"/>
              <a:t>associated </a:t>
            </a:r>
            <a:r>
              <a:rPr lang="en-GB" dirty="0"/>
              <a:t>with </a:t>
            </a:r>
            <a:r>
              <a:rPr lang="en-GB" dirty="0" smtClean="0"/>
              <a:t>Cinna, demanding return of Marius….</a:t>
            </a:r>
            <a:endParaRPr lang="en-GB" dirty="0"/>
          </a:p>
          <a:p>
            <a:r>
              <a:rPr lang="en-GB" dirty="0" smtClean="0"/>
              <a:t>Leaves </a:t>
            </a:r>
            <a:r>
              <a:rPr lang="en-GB" dirty="0"/>
              <a:t>for Spain during conflict between Sulla </a:t>
            </a:r>
            <a:r>
              <a:rPr lang="en-GB" dirty="0" smtClean="0"/>
              <a:t>(return from the East in 83) and </a:t>
            </a:r>
            <a:r>
              <a:rPr lang="en-GB" dirty="0"/>
              <a:t>the “Marian” faction</a:t>
            </a:r>
            <a:r>
              <a:rPr lang="en-GB" dirty="0" smtClean="0"/>
              <a:t>.</a:t>
            </a:r>
          </a:p>
          <a:p>
            <a:pPr lvl="1"/>
            <a:r>
              <a:rPr lang="en-GB" dirty="0" smtClean="0"/>
              <a:t>Short withdrawal to N. Africa/Mauretania: defeating one of </a:t>
            </a:r>
            <a:r>
              <a:rPr lang="en-GB" dirty="0" err="1" smtClean="0"/>
              <a:t>Sull’a</a:t>
            </a:r>
            <a:r>
              <a:rPr lang="en-GB" dirty="0" smtClean="0"/>
              <a:t> generals</a:t>
            </a:r>
            <a:endParaRPr lang="en-GB" dirty="0"/>
          </a:p>
          <a:p>
            <a:r>
              <a:rPr lang="en-GB" dirty="0" smtClean="0"/>
              <a:t>Back in Spain: leading ‘natives’ (</a:t>
            </a:r>
            <a:r>
              <a:rPr lang="en-GB" dirty="0" err="1" smtClean="0"/>
              <a:t>Lusitanians</a:t>
            </a:r>
            <a:r>
              <a:rPr lang="en-GB" dirty="0" smtClean="0"/>
              <a:t>, deserted Romans,…) </a:t>
            </a:r>
            <a:br>
              <a:rPr lang="en-GB" dirty="0" smtClean="0"/>
            </a:br>
            <a:r>
              <a:rPr lang="en-GB" dirty="0" smtClean="0"/>
              <a:t>Successful </a:t>
            </a:r>
            <a:r>
              <a:rPr lang="en-GB" dirty="0"/>
              <a:t>use of gorilla tactics and rugged terrain</a:t>
            </a:r>
            <a:r>
              <a:rPr lang="en-GB" dirty="0" smtClean="0"/>
              <a:t>.</a:t>
            </a:r>
          </a:p>
          <a:p>
            <a:r>
              <a:rPr lang="en-GB" dirty="0" smtClean="0"/>
              <a:t>S.’s aim: build a stable government in Hispania, Roman model</a:t>
            </a:r>
            <a:endParaRPr lang="en-GB" dirty="0"/>
          </a:p>
          <a:p>
            <a:r>
              <a:rPr lang="en-GB" dirty="0"/>
              <a:t>•Ambassadors sent to Sertorius by </a:t>
            </a:r>
            <a:r>
              <a:rPr lang="en-GB" dirty="0" err="1"/>
              <a:t>Mithridates</a:t>
            </a:r>
            <a:r>
              <a:rPr lang="en-GB" dirty="0"/>
              <a:t>.</a:t>
            </a:r>
          </a:p>
          <a:p>
            <a:r>
              <a:rPr lang="en-GB" dirty="0"/>
              <a:t>•Assassinated by </a:t>
            </a:r>
            <a:r>
              <a:rPr lang="en-GB" dirty="0" smtClean="0"/>
              <a:t>M. Perpenna Vento</a:t>
            </a:r>
            <a:endParaRPr lang="en-GB" dirty="0"/>
          </a:p>
        </p:txBody>
      </p:sp>
      <p:sp>
        <p:nvSpPr>
          <p:cNvPr id="4" name="Content Placeholder 3"/>
          <p:cNvSpPr>
            <a:spLocks noGrp="1"/>
          </p:cNvSpPr>
          <p:nvPr>
            <p:ph sz="half" idx="2"/>
          </p:nvPr>
        </p:nvSpPr>
        <p:spPr>
          <a:xfrm>
            <a:off x="6938426" y="168889"/>
            <a:ext cx="4995332" cy="3045950"/>
          </a:xfrm>
        </p:spPr>
        <p:txBody>
          <a:bodyPr>
            <a:normAutofit fontScale="77500" lnSpcReduction="20000"/>
          </a:bodyPr>
          <a:lstStyle/>
          <a:p>
            <a:r>
              <a:rPr lang="en-GB" sz="2000" dirty="0"/>
              <a:t>“At last the Roman soldiers were in despair, and when Sertorius challenged </a:t>
            </a:r>
            <a:r>
              <a:rPr lang="en-GB" sz="2000" dirty="0" err="1"/>
              <a:t>Metellus</a:t>
            </a:r>
            <a:r>
              <a:rPr lang="en-GB" sz="2000" dirty="0"/>
              <a:t> to single combat, they cried aloud and bade him fight, general with general, and Roman with Roman, and when he declined, they mocked at him... most of the Iberians immediately went away, sent ambassadors to Pompey and </a:t>
            </a:r>
            <a:r>
              <a:rPr lang="en-GB" sz="2000" dirty="0" err="1"/>
              <a:t>Metellus</a:t>
            </a:r>
            <a:r>
              <a:rPr lang="en-GB" sz="2000" dirty="0"/>
              <a:t>, and delivered themselves up to them… Perpenna himself he speedily put to death…” – Plutarch Sertorius 13.3, 27.</a:t>
            </a:r>
          </a:p>
        </p:txBody>
      </p:sp>
      <p:sp>
        <p:nvSpPr>
          <p:cNvPr id="5" name="Rectangle 4"/>
          <p:cNvSpPr/>
          <p:nvPr/>
        </p:nvSpPr>
        <p:spPr>
          <a:xfrm>
            <a:off x="5908111" y="6404025"/>
            <a:ext cx="6096000" cy="338554"/>
          </a:xfrm>
          <a:prstGeom prst="rect">
            <a:avLst/>
          </a:prstGeom>
        </p:spPr>
        <p:txBody>
          <a:bodyPr>
            <a:spAutoFit/>
          </a:bodyPr>
          <a:lstStyle/>
          <a:p>
            <a:pPr algn="r"/>
            <a:r>
              <a:rPr lang="en-GB" sz="1600" dirty="0" err="1" smtClean="0">
                <a:solidFill>
                  <a:srgbClr val="00B0F0"/>
                </a:solidFill>
              </a:rPr>
              <a:t>Plut</a:t>
            </a:r>
            <a:r>
              <a:rPr lang="en-GB" sz="1600" dirty="0" smtClean="0">
                <a:solidFill>
                  <a:srgbClr val="00B0F0"/>
                </a:solidFill>
              </a:rPr>
              <a:t>. </a:t>
            </a:r>
            <a:r>
              <a:rPr lang="en-GB" sz="1600" dirty="0" err="1" smtClean="0">
                <a:solidFill>
                  <a:srgbClr val="00B0F0"/>
                </a:solidFill>
              </a:rPr>
              <a:t>Sert</a:t>
            </a:r>
            <a:r>
              <a:rPr lang="en-GB" sz="1600" dirty="0" smtClean="0">
                <a:solidFill>
                  <a:srgbClr val="00B0F0"/>
                </a:solidFill>
              </a:rPr>
              <a:t>., Pomp.; </a:t>
            </a:r>
            <a:r>
              <a:rPr lang="en-GB" sz="1600" dirty="0">
                <a:solidFill>
                  <a:srgbClr val="00B0F0"/>
                </a:solidFill>
              </a:rPr>
              <a:t>Appian, </a:t>
            </a:r>
            <a:r>
              <a:rPr lang="en-GB" sz="1600" i="1" dirty="0" smtClean="0">
                <a:solidFill>
                  <a:srgbClr val="00B0F0"/>
                </a:solidFill>
              </a:rPr>
              <a:t>BC.</a:t>
            </a:r>
            <a:r>
              <a:rPr lang="en-GB" sz="1600" dirty="0" smtClean="0">
                <a:solidFill>
                  <a:srgbClr val="00B0F0"/>
                </a:solidFill>
              </a:rPr>
              <a:t> &amp; </a:t>
            </a:r>
            <a:r>
              <a:rPr lang="en-GB" sz="1600" i="1" dirty="0" err="1" smtClean="0">
                <a:solidFill>
                  <a:srgbClr val="00B0F0"/>
                </a:solidFill>
              </a:rPr>
              <a:t>Hisp</a:t>
            </a:r>
            <a:r>
              <a:rPr lang="en-GB" sz="1600" i="1" dirty="0" smtClean="0">
                <a:solidFill>
                  <a:srgbClr val="00B0F0"/>
                </a:solidFill>
              </a:rPr>
              <a:t>.</a:t>
            </a:r>
            <a:r>
              <a:rPr lang="en-GB" sz="1600" dirty="0" smtClean="0">
                <a:solidFill>
                  <a:srgbClr val="00B0F0"/>
                </a:solidFill>
              </a:rPr>
              <a:t>; Sallust</a:t>
            </a:r>
            <a:r>
              <a:rPr lang="en-GB" sz="1600" dirty="0">
                <a:solidFill>
                  <a:srgbClr val="00B0F0"/>
                </a:solidFill>
              </a:rPr>
              <a:t>; </a:t>
            </a:r>
            <a:r>
              <a:rPr lang="en-GB" sz="1600" dirty="0" err="1">
                <a:solidFill>
                  <a:srgbClr val="00B0F0"/>
                </a:solidFill>
              </a:rPr>
              <a:t>Dio</a:t>
            </a:r>
            <a:r>
              <a:rPr lang="en-GB" sz="1600" dirty="0">
                <a:solidFill>
                  <a:srgbClr val="00B0F0"/>
                </a:solidFill>
              </a:rPr>
              <a:t> </a:t>
            </a:r>
            <a:r>
              <a:rPr lang="en-GB" sz="1600" dirty="0" smtClean="0">
                <a:solidFill>
                  <a:srgbClr val="00B0F0"/>
                </a:solidFill>
              </a:rPr>
              <a:t> 36</a:t>
            </a:r>
            <a:endParaRPr lang="en-GB" sz="1600" dirty="0">
              <a:solidFill>
                <a:srgbClr val="00B0F0"/>
              </a:solidFill>
            </a:endParaRPr>
          </a:p>
        </p:txBody>
      </p:sp>
      <p:pic>
        <p:nvPicPr>
          <p:cNvPr id="19458" name="Picture 2" descr="http://www.forumancientcoins.com/Coins/80507q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6537" y="2583579"/>
            <a:ext cx="6403489" cy="294278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096000" y="5557639"/>
            <a:ext cx="6096000" cy="646331"/>
          </a:xfrm>
          <a:prstGeom prst="rect">
            <a:avLst/>
          </a:prstGeom>
        </p:spPr>
        <p:txBody>
          <a:bodyPr>
            <a:spAutoFit/>
          </a:bodyPr>
          <a:lstStyle/>
          <a:p>
            <a:pPr algn="r"/>
            <a:r>
              <a:rPr lang="en-GB" sz="1200" dirty="0" smtClean="0">
                <a:solidFill>
                  <a:srgbClr val="92D050"/>
                </a:solidFill>
              </a:rPr>
              <a:t>Denarius (Crawford </a:t>
            </a:r>
            <a:r>
              <a:rPr lang="en-GB" sz="1200" dirty="0">
                <a:solidFill>
                  <a:srgbClr val="92D050"/>
                </a:solidFill>
              </a:rPr>
              <a:t>366/1, Sydenham 748, </a:t>
            </a:r>
            <a:r>
              <a:rPr lang="en-GB" sz="1200" dirty="0" smtClean="0">
                <a:solidFill>
                  <a:srgbClr val="92D050"/>
                </a:solidFill>
              </a:rPr>
              <a:t>VF</a:t>
            </a:r>
            <a:r>
              <a:rPr lang="en-GB" sz="1200" dirty="0">
                <a:solidFill>
                  <a:srgbClr val="92D050"/>
                </a:solidFill>
              </a:rPr>
              <a:t>)</a:t>
            </a:r>
            <a:r>
              <a:rPr lang="en-GB" sz="1200" dirty="0" smtClean="0">
                <a:solidFill>
                  <a:srgbClr val="92D050"/>
                </a:solidFill>
              </a:rPr>
              <a:t> </a:t>
            </a:r>
            <a:r>
              <a:rPr lang="en-GB" sz="1200" dirty="0">
                <a:solidFill>
                  <a:srgbClr val="92D050"/>
                </a:solidFill>
              </a:rPr>
              <a:t>Northern Italian or Spanish mint, weight </a:t>
            </a:r>
            <a:r>
              <a:rPr lang="en-GB" sz="1200" dirty="0" smtClean="0">
                <a:solidFill>
                  <a:srgbClr val="92D050"/>
                </a:solidFill>
              </a:rPr>
              <a:t>3.788g; </a:t>
            </a:r>
            <a:r>
              <a:rPr lang="en-GB" sz="1200" dirty="0">
                <a:solidFill>
                  <a:srgbClr val="92D050"/>
                </a:solidFill>
              </a:rPr>
              <a:t>obverse C ANNI T F T N PRO COS EX S C, diademed and draped female bust right, caduceus left, scales right, </a:t>
            </a:r>
            <a:r>
              <a:rPr lang="en-GB" sz="1200" dirty="0" smtClean="0">
                <a:solidFill>
                  <a:srgbClr val="92D050"/>
                </a:solidFill>
              </a:rPr>
              <a:t>reverse </a:t>
            </a:r>
            <a:r>
              <a:rPr lang="en-GB" sz="1200" dirty="0">
                <a:solidFill>
                  <a:srgbClr val="92D050"/>
                </a:solidFill>
              </a:rPr>
              <a:t>Victory holding palm in </a:t>
            </a:r>
            <a:r>
              <a:rPr lang="en-GB" sz="1200" dirty="0" err="1">
                <a:solidFill>
                  <a:srgbClr val="92D050"/>
                </a:solidFill>
              </a:rPr>
              <a:t>quadriga</a:t>
            </a:r>
            <a:r>
              <a:rPr lang="en-GB" sz="1200" dirty="0">
                <a:solidFill>
                  <a:srgbClr val="92D050"/>
                </a:solidFill>
              </a:rPr>
              <a:t> right, Q above, L FABI L F HISP </a:t>
            </a:r>
            <a:r>
              <a:rPr lang="en-GB" sz="1200" dirty="0" err="1" smtClean="0">
                <a:solidFill>
                  <a:srgbClr val="92D050"/>
                </a:solidFill>
              </a:rPr>
              <a:t>i</a:t>
            </a:r>
            <a:endParaRPr lang="en-GB" sz="1200" dirty="0">
              <a:solidFill>
                <a:srgbClr val="92D050"/>
              </a:solidFill>
            </a:endParaRPr>
          </a:p>
        </p:txBody>
      </p:sp>
    </p:spTree>
    <p:extLst>
      <p:ext uri="{BB962C8B-B14F-4D97-AF65-F5344CB8AC3E}">
        <p14:creationId xmlns:p14="http://schemas.microsoft.com/office/powerpoint/2010/main" val="18434287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12" end="12"/>
                                            </p:txEl>
                                          </p:spTgt>
                                        </p:tgtEl>
                                        <p:attrNameLst>
                                          <p:attrName>style.visibility</p:attrName>
                                        </p:attrNameLst>
                                      </p:cBhvr>
                                      <p:to>
                                        <p:strVal val="visible"/>
                                      </p:to>
                                    </p:set>
                                    <p:animEffect transition="in" filter="fade">
                                      <p:cBhvr>
                                        <p:cTn id="7" dur="1000"/>
                                        <p:tgtEl>
                                          <p:spTgt spid="3">
                                            <p:txEl>
                                              <p:pRg st="12" end="12"/>
                                            </p:txEl>
                                          </p:spTgt>
                                        </p:tgtEl>
                                      </p:cBhvr>
                                    </p:animEffect>
                                    <p:anim calcmode="lin" valueType="num">
                                      <p:cBhvr>
                                        <p:cTn id="8"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Sulla’s Constitution Undone</a:t>
            </a:r>
          </a:p>
        </p:txBody>
      </p:sp>
      <p:sp>
        <p:nvSpPr>
          <p:cNvPr id="3" name="Content Placeholder 2"/>
          <p:cNvSpPr>
            <a:spLocks noGrp="1"/>
          </p:cNvSpPr>
          <p:nvPr>
            <p:ph sz="half" idx="1"/>
          </p:nvPr>
        </p:nvSpPr>
        <p:spPr>
          <a:xfrm>
            <a:off x="98659" y="1891809"/>
            <a:ext cx="4995334" cy="3649134"/>
          </a:xfrm>
        </p:spPr>
        <p:txBody>
          <a:bodyPr>
            <a:normAutofit/>
          </a:bodyPr>
          <a:lstStyle/>
          <a:p>
            <a:r>
              <a:rPr lang="en-GB" dirty="0"/>
              <a:t>C. Aurelius Cotta (75 BC) – motion passed to remove bar on further offices for </a:t>
            </a:r>
            <a:r>
              <a:rPr lang="en-GB" dirty="0">
                <a:solidFill>
                  <a:srgbClr val="FFFF00"/>
                </a:solidFill>
              </a:rPr>
              <a:t>tribunes</a:t>
            </a:r>
            <a:r>
              <a:rPr lang="en-GB" dirty="0"/>
              <a:t>.</a:t>
            </a:r>
          </a:p>
          <a:p>
            <a:r>
              <a:rPr lang="en-GB" dirty="0" smtClean="0"/>
              <a:t>Consulship </a:t>
            </a:r>
            <a:r>
              <a:rPr lang="en-GB" dirty="0"/>
              <a:t>of Pompey and Crassus (70 BC)</a:t>
            </a:r>
          </a:p>
          <a:p>
            <a:pPr lvl="1"/>
            <a:r>
              <a:rPr lang="en-GB" dirty="0" smtClean="0"/>
              <a:t>Reform </a:t>
            </a:r>
            <a:r>
              <a:rPr lang="en-GB" dirty="0"/>
              <a:t>of law courts – </a:t>
            </a:r>
            <a:r>
              <a:rPr lang="en-GB" dirty="0">
                <a:solidFill>
                  <a:srgbClr val="FFFF00"/>
                </a:solidFill>
              </a:rPr>
              <a:t>equites</a:t>
            </a:r>
            <a:r>
              <a:rPr lang="en-GB" dirty="0"/>
              <a:t> and </a:t>
            </a:r>
            <a:r>
              <a:rPr lang="en-GB" dirty="0" err="1"/>
              <a:t>tribuni</a:t>
            </a:r>
            <a:r>
              <a:rPr lang="en-GB" dirty="0"/>
              <a:t> </a:t>
            </a:r>
            <a:r>
              <a:rPr lang="en-GB" dirty="0" err="1"/>
              <a:t>aerarii</a:t>
            </a:r>
            <a:endParaRPr lang="en-GB" dirty="0"/>
          </a:p>
          <a:p>
            <a:pPr lvl="1"/>
            <a:r>
              <a:rPr lang="en-GB" dirty="0" smtClean="0"/>
              <a:t>Restoration </a:t>
            </a:r>
            <a:r>
              <a:rPr lang="en-GB" dirty="0"/>
              <a:t>of </a:t>
            </a:r>
            <a:r>
              <a:rPr lang="en-GB" dirty="0">
                <a:solidFill>
                  <a:srgbClr val="FFFF00"/>
                </a:solidFill>
              </a:rPr>
              <a:t>tribunes</a:t>
            </a:r>
            <a:r>
              <a:rPr lang="en-GB" dirty="0"/>
              <a:t> ability to bring </a:t>
            </a:r>
            <a:r>
              <a:rPr lang="en-GB" dirty="0">
                <a:solidFill>
                  <a:srgbClr val="FFFF00"/>
                </a:solidFill>
              </a:rPr>
              <a:t>legislation</a:t>
            </a:r>
            <a:r>
              <a:rPr lang="en-GB" dirty="0"/>
              <a:t> before the people.</a:t>
            </a:r>
          </a:p>
          <a:p>
            <a:r>
              <a:rPr lang="en-GB" dirty="0" smtClean="0"/>
              <a:t>L</a:t>
            </a:r>
            <a:r>
              <a:rPr lang="en-GB" dirty="0"/>
              <a:t>. </a:t>
            </a:r>
            <a:r>
              <a:rPr lang="en-GB" dirty="0" err="1"/>
              <a:t>Gellius</a:t>
            </a:r>
            <a:r>
              <a:rPr lang="en-GB" dirty="0"/>
              <a:t> and Gn. Cornelius </a:t>
            </a:r>
            <a:r>
              <a:rPr lang="en-GB" dirty="0" err="1"/>
              <a:t>Lentulus</a:t>
            </a:r>
            <a:r>
              <a:rPr lang="en-GB" dirty="0"/>
              <a:t> purge </a:t>
            </a:r>
            <a:r>
              <a:rPr lang="en-GB" dirty="0" smtClean="0"/>
              <a:t>Senate </a:t>
            </a:r>
            <a:r>
              <a:rPr lang="en-GB" dirty="0"/>
              <a:t>of 64 members as </a:t>
            </a:r>
            <a:r>
              <a:rPr lang="en-GB" dirty="0">
                <a:solidFill>
                  <a:srgbClr val="FFFF00"/>
                </a:solidFill>
              </a:rPr>
              <a:t>censors</a:t>
            </a:r>
            <a:r>
              <a:rPr lang="en-GB" dirty="0"/>
              <a:t>.</a:t>
            </a:r>
          </a:p>
        </p:txBody>
      </p:sp>
      <p:sp>
        <p:nvSpPr>
          <p:cNvPr id="4" name="Content Placeholder 3"/>
          <p:cNvSpPr>
            <a:spLocks noGrp="1"/>
          </p:cNvSpPr>
          <p:nvPr>
            <p:ph sz="half" idx="2"/>
          </p:nvPr>
        </p:nvSpPr>
        <p:spPr>
          <a:xfrm>
            <a:off x="7448550" y="1276350"/>
            <a:ext cx="4743450" cy="5372100"/>
          </a:xfrm>
        </p:spPr>
        <p:txBody>
          <a:bodyPr>
            <a:normAutofit/>
          </a:bodyPr>
          <a:lstStyle/>
          <a:p>
            <a:r>
              <a:rPr lang="en-GB" dirty="0"/>
              <a:t>“[68 BC]…as nephew of </a:t>
            </a:r>
            <a:r>
              <a:rPr lang="en-GB" dirty="0" smtClean="0"/>
              <a:t>Julia, </a:t>
            </a:r>
            <a:r>
              <a:rPr lang="en-GB" dirty="0"/>
              <a:t>the deceased wife of Marius, he pronounced a splendid praise upon her in the forum, and in her funeral procession ventured to display </a:t>
            </a:r>
            <a:r>
              <a:rPr lang="en-GB" dirty="0">
                <a:solidFill>
                  <a:srgbClr val="FFFF00"/>
                </a:solidFill>
              </a:rPr>
              <a:t>images</a:t>
            </a:r>
            <a:r>
              <a:rPr lang="en-GB" dirty="0"/>
              <a:t> of </a:t>
            </a:r>
            <a:r>
              <a:rPr lang="en-GB" dirty="0">
                <a:solidFill>
                  <a:srgbClr val="FFFF00"/>
                </a:solidFill>
              </a:rPr>
              <a:t>Marius</a:t>
            </a:r>
            <a:r>
              <a:rPr lang="en-GB" dirty="0"/>
              <a:t>, which were then seen for the first time since the government of Sulla, because Marius and his friends had been pronounced public enemies. When, namely, some cried out against </a:t>
            </a:r>
            <a:r>
              <a:rPr lang="en-GB" dirty="0">
                <a:solidFill>
                  <a:srgbClr val="FFFF00"/>
                </a:solidFill>
              </a:rPr>
              <a:t>Caesar</a:t>
            </a:r>
            <a:r>
              <a:rPr lang="en-GB" dirty="0"/>
              <a:t> for this procedure, the people answered them with loud shouts, </a:t>
            </a:r>
            <a:r>
              <a:rPr lang="en-GB" dirty="0">
                <a:solidFill>
                  <a:srgbClr val="FFFF00"/>
                </a:solidFill>
              </a:rPr>
              <a:t>received Caesar with applause</a:t>
            </a:r>
            <a:r>
              <a:rPr lang="en-GB" dirty="0"/>
              <a:t>, and admired him for bringing back after so long a time, as it were from Hades, the honours of Marius into the city.” – Plutarch Julius Caesar 5.1-3.</a:t>
            </a:r>
          </a:p>
        </p:txBody>
      </p:sp>
      <p:pic>
        <p:nvPicPr>
          <p:cNvPr id="5" name="Picture 2" descr="https://upload.wikimedia.org/wikipedia/commons/b/be/Bust_of_Gaius_Iulius_Caesar_in_Naple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93993" y="1891809"/>
            <a:ext cx="2509549" cy="4552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98208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out)">
                                      <p:cBhvr>
                                        <p:cTn id="7" dur="2000"/>
                                        <p:tgtEl>
                                          <p:spTgt spid="4">
                                            <p:txEl>
                                              <p:pRg st="0" end="0"/>
                                            </p:txEl>
                                          </p:spTgt>
                                        </p:tgtEl>
                                      </p:cBhvr>
                                    </p:animEffect>
                                  </p:childTnLst>
                                </p:cTn>
                              </p:par>
                              <p:par>
                                <p:cTn id="8" presetID="6" presetClass="entr" presetSubtype="32"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out)">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SPARTACUS</a:t>
            </a:r>
            <a:endParaRPr lang="en-GB" dirty="0"/>
          </a:p>
        </p:txBody>
      </p:sp>
      <p:sp>
        <p:nvSpPr>
          <p:cNvPr id="5" name="Text Placeholder 4"/>
          <p:cNvSpPr>
            <a:spLocks noGrp="1"/>
          </p:cNvSpPr>
          <p:nvPr>
            <p:ph type="body" idx="1"/>
          </p:nvPr>
        </p:nvSpPr>
        <p:spPr/>
        <p:txBody>
          <a:bodyPr/>
          <a:lstStyle/>
          <a:p>
            <a:r>
              <a:rPr lang="en-GB" dirty="0" smtClean="0"/>
              <a:t>The 3</a:t>
            </a:r>
            <a:r>
              <a:rPr lang="en-GB" baseline="30000" dirty="0" smtClean="0"/>
              <a:t>rd</a:t>
            </a:r>
            <a:r>
              <a:rPr lang="en-GB" dirty="0" smtClean="0"/>
              <a:t> servile war</a:t>
            </a:r>
            <a:endParaRPr lang="en-GB" dirty="0"/>
          </a:p>
        </p:txBody>
      </p:sp>
      <p:pic>
        <p:nvPicPr>
          <p:cNvPr id="17410" name="Picture 2" descr="http://freethoughtblogs.com/carrier/files/2015/07/spartacusvengeancesoundtrack.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4100" y="380337"/>
            <a:ext cx="5908715" cy="590871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594100" y="6246181"/>
            <a:ext cx="4975336" cy="369332"/>
          </a:xfrm>
          <a:prstGeom prst="rect">
            <a:avLst/>
          </a:prstGeom>
        </p:spPr>
        <p:txBody>
          <a:bodyPr wrap="none">
            <a:spAutoFit/>
          </a:bodyPr>
          <a:lstStyle/>
          <a:p>
            <a:r>
              <a:rPr lang="en-GB" dirty="0" smtClean="0">
                <a:hlinkClick r:id="rId3"/>
              </a:rPr>
              <a:t>https</a:t>
            </a:r>
            <a:r>
              <a:rPr lang="en-GB" smtClean="0">
                <a:hlinkClick r:id="rId3"/>
              </a:rPr>
              <a:t>://www.youtube.com/watch?v=tetwGGL997s</a:t>
            </a:r>
            <a:r>
              <a:rPr lang="en-GB" smtClean="0"/>
              <a:t> </a:t>
            </a:r>
            <a:endParaRPr lang="en-GB" dirty="0"/>
          </a:p>
        </p:txBody>
      </p:sp>
      <p:sp>
        <p:nvSpPr>
          <p:cNvPr id="3" name="TextBox 2"/>
          <p:cNvSpPr txBox="1"/>
          <p:nvPr/>
        </p:nvSpPr>
        <p:spPr>
          <a:xfrm>
            <a:off x="9753600" y="380337"/>
            <a:ext cx="2149642" cy="923330"/>
          </a:xfrm>
          <a:prstGeom prst="rect">
            <a:avLst/>
          </a:prstGeom>
          <a:noFill/>
        </p:spPr>
        <p:txBody>
          <a:bodyPr wrap="square" rtlCol="0">
            <a:spAutoFit/>
          </a:bodyPr>
          <a:lstStyle/>
          <a:p>
            <a:r>
              <a:rPr lang="en-GB" dirty="0" smtClean="0"/>
              <a:t>I – 136 – 132</a:t>
            </a:r>
          </a:p>
          <a:p>
            <a:r>
              <a:rPr lang="en-GB" dirty="0" smtClean="0"/>
              <a:t>II  - 104 – 100 </a:t>
            </a:r>
          </a:p>
          <a:p>
            <a:r>
              <a:rPr lang="en-GB" dirty="0" smtClean="0"/>
              <a:t>III – 73 - 71</a:t>
            </a:r>
            <a:endParaRPr lang="en-GB" dirty="0"/>
          </a:p>
        </p:txBody>
      </p:sp>
    </p:spTree>
    <p:extLst>
      <p:ext uri="{BB962C8B-B14F-4D97-AF65-F5344CB8AC3E}">
        <p14:creationId xmlns:p14="http://schemas.microsoft.com/office/powerpoint/2010/main" val="2782859034"/>
      </p:ext>
    </p:extLst>
  </p:cSld>
  <p:clrMapOvr>
    <a:masterClrMapping/>
  </p:clrMapOvr>
  <p:transition spd="slow">
    <p:randomBar dir="vert"/>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2050" name="Picture 2" descr="https://upload.wikimedia.org/wikipedia/commons/a/a4/Spartacus_statue_by_Denis_Foyati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4977899"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302301" y="6115258"/>
            <a:ext cx="5190523" cy="369332"/>
          </a:xfrm>
          <a:prstGeom prst="rect">
            <a:avLst/>
          </a:prstGeom>
        </p:spPr>
        <p:txBody>
          <a:bodyPr wrap="none">
            <a:spAutoFit/>
          </a:bodyPr>
          <a:lstStyle/>
          <a:p>
            <a:r>
              <a:rPr lang="fr-FR" dirty="0"/>
              <a:t>Spartacus, par Denis </a:t>
            </a:r>
            <a:r>
              <a:rPr lang="fr-FR" dirty="0" err="1" smtClean="0"/>
              <a:t>Foyatier</a:t>
            </a:r>
            <a:r>
              <a:rPr lang="fr-FR" dirty="0" smtClean="0"/>
              <a:t> </a:t>
            </a:r>
            <a:r>
              <a:rPr lang="fr-FR" dirty="0"/>
              <a:t>musée du </a:t>
            </a:r>
            <a:r>
              <a:rPr lang="fr-FR" dirty="0" smtClean="0"/>
              <a:t>Louvre, 1830</a:t>
            </a:r>
            <a:endParaRPr lang="en-GB" dirty="0"/>
          </a:p>
        </p:txBody>
      </p:sp>
      <p:sp>
        <p:nvSpPr>
          <p:cNvPr id="5" name="Rectangle 4"/>
          <p:cNvSpPr/>
          <p:nvPr/>
        </p:nvSpPr>
        <p:spPr>
          <a:xfrm>
            <a:off x="6096000" y="1331126"/>
            <a:ext cx="6096000" cy="1384995"/>
          </a:xfrm>
          <a:prstGeom prst="rect">
            <a:avLst/>
          </a:prstGeom>
        </p:spPr>
        <p:txBody>
          <a:bodyPr>
            <a:spAutoFit/>
          </a:bodyPr>
          <a:lstStyle/>
          <a:p>
            <a:r>
              <a:rPr lang="en-GB" sz="2800" dirty="0"/>
              <a:t>Moses </a:t>
            </a:r>
            <a:r>
              <a:rPr lang="en-GB" sz="2800" dirty="0" smtClean="0"/>
              <a:t>Finley:</a:t>
            </a:r>
            <a:br>
              <a:rPr lang="en-GB" sz="2800" dirty="0" smtClean="0"/>
            </a:br>
            <a:r>
              <a:rPr lang="en-GB" sz="2800" dirty="0" smtClean="0"/>
              <a:t>"</a:t>
            </a:r>
            <a:r>
              <a:rPr lang="en-GB" sz="2800" dirty="0"/>
              <a:t>fugitive slaves are almost an obsession in the sources".</a:t>
            </a:r>
          </a:p>
        </p:txBody>
      </p:sp>
    </p:spTree>
    <p:extLst>
      <p:ext uri="{BB962C8B-B14F-4D97-AF65-F5344CB8AC3E}">
        <p14:creationId xmlns:p14="http://schemas.microsoft.com/office/powerpoint/2010/main" val="1647099805"/>
      </p:ext>
    </p:extLst>
  </p:cSld>
  <p:clrMapOvr>
    <a:masterClrMapping/>
  </p:clrMapOvr>
  <p:transition spd="slow">
    <p:randomBar dir="vert"/>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SPARTACUS - Outbreak of Revolt</a:t>
            </a:r>
          </a:p>
        </p:txBody>
      </p:sp>
      <p:sp>
        <p:nvSpPr>
          <p:cNvPr id="3" name="Content Placeholder 2"/>
          <p:cNvSpPr>
            <a:spLocks noGrp="1"/>
          </p:cNvSpPr>
          <p:nvPr>
            <p:ph sz="half" idx="1"/>
          </p:nvPr>
        </p:nvSpPr>
        <p:spPr/>
        <p:txBody>
          <a:bodyPr>
            <a:normAutofit fontScale="92500" lnSpcReduction="10000"/>
          </a:bodyPr>
          <a:lstStyle/>
          <a:p>
            <a:r>
              <a:rPr lang="en-GB" dirty="0"/>
              <a:t>•Fullest accounts of the revolts from Appian and Plutarch’s Life of Crassus </a:t>
            </a:r>
            <a:r>
              <a:rPr lang="en-GB" dirty="0" smtClean="0"/>
              <a:t>8-11 – </a:t>
            </a:r>
            <a:r>
              <a:rPr lang="en-GB" dirty="0"/>
              <a:t>possibly based on the </a:t>
            </a:r>
            <a:r>
              <a:rPr lang="en-GB" dirty="0" err="1"/>
              <a:t>Historiae</a:t>
            </a:r>
            <a:r>
              <a:rPr lang="en-GB" dirty="0"/>
              <a:t> of Sallust</a:t>
            </a:r>
            <a:r>
              <a:rPr lang="en-GB" dirty="0" smtClean="0"/>
              <a:t>.</a:t>
            </a:r>
          </a:p>
          <a:p>
            <a:pPr lvl="1"/>
            <a:r>
              <a:rPr lang="en-GB" dirty="0" err="1" smtClean="0"/>
              <a:t>Florus</a:t>
            </a:r>
            <a:r>
              <a:rPr lang="en-GB" dirty="0" smtClean="0"/>
              <a:t>, Epitome 2.8.20</a:t>
            </a:r>
          </a:p>
          <a:p>
            <a:pPr lvl="1"/>
            <a:r>
              <a:rPr lang="en-GB" dirty="0" smtClean="0"/>
              <a:t>Appian, Civil Wars 1.111, 116-121.</a:t>
            </a:r>
          </a:p>
          <a:p>
            <a:pPr lvl="1"/>
            <a:r>
              <a:rPr lang="en-GB" dirty="0" err="1" smtClean="0"/>
              <a:t>Orosoius</a:t>
            </a:r>
            <a:r>
              <a:rPr lang="en-GB" dirty="0" smtClean="0"/>
              <a:t> 5.24. 1-8</a:t>
            </a:r>
          </a:p>
          <a:p>
            <a:pPr lvl="1"/>
            <a:endParaRPr lang="en-GB" dirty="0"/>
          </a:p>
          <a:p>
            <a:r>
              <a:rPr lang="en-GB" dirty="0"/>
              <a:t>•Spartacus led a riot in the gladiatorial school of Cn. </a:t>
            </a:r>
            <a:r>
              <a:rPr lang="en-GB" dirty="0" err="1"/>
              <a:t>Lentulus</a:t>
            </a:r>
            <a:r>
              <a:rPr lang="en-GB" dirty="0"/>
              <a:t> at Capua (73 BC).</a:t>
            </a:r>
          </a:p>
          <a:p>
            <a:r>
              <a:rPr lang="en-GB" dirty="0"/>
              <a:t>•Spartacus probably only the leader of Thracian element of the revolt – </a:t>
            </a:r>
            <a:r>
              <a:rPr lang="en-GB" dirty="0" err="1"/>
              <a:t>Crixus</a:t>
            </a:r>
            <a:r>
              <a:rPr lang="en-GB" dirty="0"/>
              <a:t>, </a:t>
            </a:r>
            <a:r>
              <a:rPr lang="en-GB" dirty="0" err="1"/>
              <a:t>Oenomaus</a:t>
            </a:r>
            <a:r>
              <a:rPr lang="en-GB" dirty="0"/>
              <a:t>, </a:t>
            </a:r>
            <a:r>
              <a:rPr lang="en-GB" dirty="0" err="1"/>
              <a:t>Gannicus</a:t>
            </a:r>
            <a:r>
              <a:rPr lang="en-GB" dirty="0"/>
              <a:t> and </a:t>
            </a:r>
            <a:r>
              <a:rPr lang="en-GB" dirty="0" err="1"/>
              <a:t>Castus</a:t>
            </a:r>
            <a:r>
              <a:rPr lang="en-GB" dirty="0"/>
              <a:t>.</a:t>
            </a:r>
          </a:p>
        </p:txBody>
      </p:sp>
      <p:sp>
        <p:nvSpPr>
          <p:cNvPr id="4" name="Content Placeholder 3"/>
          <p:cNvSpPr>
            <a:spLocks noGrp="1"/>
          </p:cNvSpPr>
          <p:nvPr>
            <p:ph sz="half" idx="2"/>
          </p:nvPr>
        </p:nvSpPr>
        <p:spPr>
          <a:xfrm>
            <a:off x="7063429" y="3686175"/>
            <a:ext cx="4995332" cy="2534653"/>
          </a:xfrm>
        </p:spPr>
        <p:style>
          <a:lnRef idx="2">
            <a:schemeClr val="accent3">
              <a:shade val="50000"/>
            </a:schemeClr>
          </a:lnRef>
          <a:fillRef idx="1">
            <a:schemeClr val="accent3"/>
          </a:fillRef>
          <a:effectRef idx="0">
            <a:schemeClr val="accent3"/>
          </a:effectRef>
          <a:fontRef idx="minor">
            <a:schemeClr val="lt1"/>
          </a:fontRef>
        </p:style>
        <p:txBody>
          <a:bodyPr>
            <a:normAutofit fontScale="92500" lnSpcReduction="10000"/>
          </a:bodyPr>
          <a:lstStyle/>
          <a:p>
            <a:r>
              <a:rPr lang="en-GB" sz="2000" dirty="0"/>
              <a:t>“Through no misconduct of theirs, but owing to the injustice of their owner, they were kept in close confinement and reserved for gladiatorial combats.” – Plutarch Crassus 8.1.</a:t>
            </a:r>
          </a:p>
        </p:txBody>
      </p:sp>
      <p:pic>
        <p:nvPicPr>
          <p:cNvPr id="5" name="Picture 4"/>
          <p:cNvPicPr>
            <a:picLocks noChangeAspect="1"/>
          </p:cNvPicPr>
          <p:nvPr/>
        </p:nvPicPr>
        <p:blipFill>
          <a:blip r:embed="rId2"/>
          <a:stretch>
            <a:fillRect/>
          </a:stretch>
        </p:blipFill>
        <p:spPr>
          <a:xfrm>
            <a:off x="7256045" y="0"/>
            <a:ext cx="4610100" cy="3686175"/>
          </a:xfrm>
          <a:prstGeom prst="rect">
            <a:avLst/>
          </a:prstGeom>
        </p:spPr>
      </p:pic>
      <p:sp>
        <p:nvSpPr>
          <p:cNvPr id="6" name="Rectangle 5"/>
          <p:cNvSpPr/>
          <p:nvPr/>
        </p:nvSpPr>
        <p:spPr>
          <a:xfrm>
            <a:off x="895108" y="5791200"/>
            <a:ext cx="7265043" cy="369332"/>
          </a:xfrm>
          <a:prstGeom prst="rect">
            <a:avLst/>
          </a:prstGeom>
        </p:spPr>
        <p:txBody>
          <a:bodyPr wrap="square">
            <a:spAutoFit/>
          </a:bodyPr>
          <a:lstStyle/>
          <a:p>
            <a:r>
              <a:rPr lang="en-GB" dirty="0" smtClean="0">
                <a:hlinkClick r:id="rId3"/>
              </a:rPr>
              <a:t>http://legacy.fordham.edu/halsall/ancient/3slaverevolttexts.asp</a:t>
            </a:r>
            <a:r>
              <a:rPr lang="en-GB" dirty="0" smtClean="0"/>
              <a:t> </a:t>
            </a:r>
            <a:endParaRPr lang="en-GB" dirty="0"/>
          </a:p>
        </p:txBody>
      </p:sp>
    </p:spTree>
    <p:extLst>
      <p:ext uri="{BB962C8B-B14F-4D97-AF65-F5344CB8AC3E}">
        <p14:creationId xmlns:p14="http://schemas.microsoft.com/office/powerpoint/2010/main" val="12666868"/>
      </p:ext>
    </p:extLst>
  </p:cSld>
  <p:clrMapOvr>
    <a:masterClrMapping/>
  </p:clrMapOvr>
  <p:transition spd="slow">
    <p:randomBar dir="vert"/>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Spartacus – The Slave</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3074" name="Picture 2" descr="http://monderomain.com/gallery/image.php?image_id=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15448"/>
            <a:ext cx="8116936" cy="407876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txBox="1">
            <a:spLocks/>
          </p:cNvSpPr>
          <p:nvPr/>
        </p:nvSpPr>
        <p:spPr>
          <a:xfrm>
            <a:off x="7063429" y="3686175"/>
            <a:ext cx="4995332" cy="253465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lt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lt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lt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9pPr>
          </a:lstStyle>
          <a:p>
            <a:r>
              <a:rPr lang="en-GB" sz="2000" smtClean="0"/>
              <a:t>“Through no misconduct of theirs, but owing to the injustice of their owner, they were kept in close confinement and reserved for gladiatorial combats.” – Plutarch Crassus 8.1.</a:t>
            </a:r>
            <a:endParaRPr lang="en-GB" sz="2000" dirty="0"/>
          </a:p>
        </p:txBody>
      </p:sp>
    </p:spTree>
    <p:extLst>
      <p:ext uri="{BB962C8B-B14F-4D97-AF65-F5344CB8AC3E}">
        <p14:creationId xmlns:p14="http://schemas.microsoft.com/office/powerpoint/2010/main" val="432110522"/>
      </p:ext>
    </p:extLst>
  </p:cSld>
  <p:clrMapOvr>
    <a:masterClrMapping/>
  </p:clrMapOvr>
  <p:transition spd="slow">
    <p:randomBar dir="vert"/>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a:xfrm>
            <a:off x="8110376" y="911641"/>
            <a:ext cx="3808317" cy="1587859"/>
          </a:xfrm>
        </p:spPr>
        <p:txBody>
          <a:bodyPr/>
          <a:lstStyle/>
          <a:p>
            <a:r>
              <a:rPr lang="en-GB" dirty="0" smtClean="0"/>
              <a:t>How did one become a slave in the Roman world…?</a:t>
            </a:r>
            <a:endParaRPr lang="en-GB" dirty="0"/>
          </a:p>
        </p:txBody>
      </p:sp>
      <p:pic>
        <p:nvPicPr>
          <p:cNvPr id="5" name="Picture 2" descr="http://www.ultimatehistoryproject.com/uploads/3/0/6/7/3067335/6507064_orig.png?28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385" y="109292"/>
            <a:ext cx="3343275" cy="320992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https://libcom.org/files/imagecache/article/images/history/gladiato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480" y="175967"/>
            <a:ext cx="4296830" cy="323058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http://270c81.medialib.glogster.com/media/09/094fe8fc139639237e7698a8569b2ac5e57df94ac821c6c84578b365d4122e2d/roman-20slave-20mosaic.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385" y="3637924"/>
            <a:ext cx="2052356" cy="3220076"/>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3"/>
          <p:cNvSpPr txBox="1">
            <a:spLocks/>
          </p:cNvSpPr>
          <p:nvPr/>
        </p:nvSpPr>
        <p:spPr>
          <a:xfrm>
            <a:off x="7063429" y="3686175"/>
            <a:ext cx="4995332" cy="253465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lt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lt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lt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9pPr>
          </a:lstStyle>
          <a:p>
            <a:r>
              <a:rPr lang="en-GB" sz="2000" smtClean="0"/>
              <a:t>“Through no misconduct of theirs, but owing to the injustice of their owner, they were kept in close confinement and reserved for gladiatorial combats.” – Plutarch Crassus 8.1.</a:t>
            </a:r>
            <a:endParaRPr lang="en-GB" sz="2000" dirty="0"/>
          </a:p>
        </p:txBody>
      </p:sp>
      <p:pic>
        <p:nvPicPr>
          <p:cNvPr id="4098" name="Picture 2" descr="https://upload.wikimedia.org/wikipedia/commons/6/65/Roman_collared_slaves_-_Ashmolean_Museum.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43807" y="3637924"/>
            <a:ext cx="4579555" cy="3050878"/>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5681136" y="6220828"/>
            <a:ext cx="940194" cy="369332"/>
          </a:xfrm>
          <a:prstGeom prst="rect">
            <a:avLst/>
          </a:prstGeom>
        </p:spPr>
        <p:txBody>
          <a:bodyPr wrap="none">
            <a:spAutoFit/>
          </a:bodyPr>
          <a:lstStyle/>
          <a:p>
            <a:r>
              <a:rPr lang="en-GB" dirty="0"/>
              <a:t>Smyrna </a:t>
            </a:r>
          </a:p>
        </p:txBody>
      </p:sp>
    </p:spTree>
    <p:extLst>
      <p:ext uri="{BB962C8B-B14F-4D97-AF65-F5344CB8AC3E}">
        <p14:creationId xmlns:p14="http://schemas.microsoft.com/office/powerpoint/2010/main" val="1378633814"/>
      </p:ext>
    </p:extLst>
  </p:cSld>
  <p:clrMapOvr>
    <a:masterClrMapping/>
  </p:clrMapOvr>
  <p:transition spd="slow">
    <p:randomBar dir="vert"/>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85801" y="609600"/>
            <a:ext cx="10131425" cy="1456267"/>
          </a:xfrm>
        </p:spPr>
        <p:txBody>
          <a:bodyPr/>
          <a:lstStyle/>
          <a:p>
            <a:endParaRPr lang="en-GB"/>
          </a:p>
        </p:txBody>
      </p:sp>
      <p:sp>
        <p:nvSpPr>
          <p:cNvPr id="6" name="Content Placeholder 2"/>
          <p:cNvSpPr>
            <a:spLocks noGrp="1"/>
          </p:cNvSpPr>
          <p:nvPr>
            <p:ph sz="half" idx="1"/>
          </p:nvPr>
        </p:nvSpPr>
        <p:spPr>
          <a:xfrm>
            <a:off x="685802" y="2142067"/>
            <a:ext cx="4995334" cy="3649134"/>
          </a:xfrm>
        </p:spPr>
        <p:txBody>
          <a:bodyPr/>
          <a:lstStyle/>
          <a:p>
            <a:endParaRPr lang="en-GB"/>
          </a:p>
        </p:txBody>
      </p:sp>
      <p:sp>
        <p:nvSpPr>
          <p:cNvPr id="7" name="Content Placeholder 3"/>
          <p:cNvSpPr>
            <a:spLocks noGrp="1"/>
          </p:cNvSpPr>
          <p:nvPr>
            <p:ph sz="half" idx="2"/>
          </p:nvPr>
        </p:nvSpPr>
        <p:spPr>
          <a:xfrm>
            <a:off x="8110376" y="911641"/>
            <a:ext cx="3808317" cy="1587859"/>
          </a:xfrm>
        </p:spPr>
        <p:txBody>
          <a:bodyPr/>
          <a:lstStyle/>
          <a:p>
            <a:r>
              <a:rPr lang="en-GB" dirty="0" smtClean="0"/>
              <a:t>How did one become a slave in the Roman world…?</a:t>
            </a:r>
            <a:endParaRPr lang="en-GB" dirty="0"/>
          </a:p>
        </p:txBody>
      </p:sp>
      <p:pic>
        <p:nvPicPr>
          <p:cNvPr id="8" name="Picture 2" descr="http://www.ultimatehistoryproject.com/uploads/3/0/6/7/3067335/6507064_orig.png?28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385" y="175967"/>
            <a:ext cx="3343275" cy="32099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s://libcom.org/files/imagecache/article/images/history/gladiato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480" y="175967"/>
            <a:ext cx="4296830" cy="323058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http://270c81.medialib.glogster.com/media/09/094fe8fc139639237e7698a8569b2ac5e57df94ac821c6c84578b365d4122e2d/roman-20slave-20mosaic.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385" y="3637924"/>
            <a:ext cx="2052356" cy="3220076"/>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3"/>
          <p:cNvSpPr txBox="1">
            <a:spLocks/>
          </p:cNvSpPr>
          <p:nvPr/>
        </p:nvSpPr>
        <p:spPr>
          <a:xfrm>
            <a:off x="7063429" y="3686175"/>
            <a:ext cx="4995332" cy="253465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lt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lt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lt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9pPr>
          </a:lstStyle>
          <a:p>
            <a:r>
              <a:rPr lang="en-GB" sz="2000" smtClean="0"/>
              <a:t>“Through no misconduct of theirs, but owing to the injustice of their owner, they were kept in close confinement and reserved for gladiatorial combats.” – Plutarch Crassus 8.1.</a:t>
            </a:r>
            <a:endParaRPr lang="en-GB" sz="2000" dirty="0"/>
          </a:p>
        </p:txBody>
      </p:sp>
      <p:pic>
        <p:nvPicPr>
          <p:cNvPr id="12" name="Picture 2" descr="https://upload.wikimedia.org/wikipedia/commons/6/65/Roman_collared_slaves_-_Ashmolean_Museum.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43807" y="3637924"/>
            <a:ext cx="4579555" cy="305087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linked imag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68810" y="3438820"/>
            <a:ext cx="4529547" cy="339716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http://www.usu.edu/markdamen/ClasDram/images/12/03gladiatorfrieze.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 y="143695"/>
            <a:ext cx="4638675" cy="3244670"/>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3408193" y="6319470"/>
            <a:ext cx="718466" cy="369332"/>
          </a:xfrm>
          <a:prstGeom prst="rect">
            <a:avLst/>
          </a:prstGeom>
        </p:spPr>
        <p:txBody>
          <a:bodyPr wrap="none">
            <a:spAutoFit/>
          </a:bodyPr>
          <a:lstStyle/>
          <a:p>
            <a:r>
              <a:rPr lang="en-GB" dirty="0" smtClean="0"/>
              <a:t>Aalen</a:t>
            </a:r>
            <a:endParaRPr lang="en-GB" dirty="0"/>
          </a:p>
        </p:txBody>
      </p:sp>
    </p:spTree>
    <p:extLst>
      <p:ext uri="{BB962C8B-B14F-4D97-AF65-F5344CB8AC3E}">
        <p14:creationId xmlns:p14="http://schemas.microsoft.com/office/powerpoint/2010/main" val="2912429813"/>
      </p:ext>
    </p:extLst>
  </p:cSld>
  <p:clrMapOvr>
    <a:masterClrMapping/>
  </p:clrMapOvr>
  <p:transition spd="slow">
    <p:randomBar dir="vert"/>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85801" y="609600"/>
            <a:ext cx="10131425" cy="1456267"/>
          </a:xfrm>
        </p:spPr>
        <p:txBody>
          <a:bodyPr/>
          <a:lstStyle/>
          <a:p>
            <a:endParaRPr lang="en-GB"/>
          </a:p>
        </p:txBody>
      </p:sp>
      <p:sp>
        <p:nvSpPr>
          <p:cNvPr id="6" name="Content Placeholder 2"/>
          <p:cNvSpPr>
            <a:spLocks noGrp="1"/>
          </p:cNvSpPr>
          <p:nvPr>
            <p:ph sz="half" idx="1"/>
          </p:nvPr>
        </p:nvSpPr>
        <p:spPr>
          <a:xfrm>
            <a:off x="685802" y="2142067"/>
            <a:ext cx="4995334" cy="3649134"/>
          </a:xfrm>
        </p:spPr>
        <p:txBody>
          <a:bodyPr/>
          <a:lstStyle/>
          <a:p>
            <a:endParaRPr lang="en-GB"/>
          </a:p>
        </p:txBody>
      </p:sp>
      <p:sp>
        <p:nvSpPr>
          <p:cNvPr id="7" name="Content Placeholder 3"/>
          <p:cNvSpPr>
            <a:spLocks noGrp="1"/>
          </p:cNvSpPr>
          <p:nvPr>
            <p:ph sz="half" idx="2"/>
          </p:nvPr>
        </p:nvSpPr>
        <p:spPr>
          <a:xfrm>
            <a:off x="8110376" y="911641"/>
            <a:ext cx="3808317" cy="1587859"/>
          </a:xfrm>
        </p:spPr>
        <p:txBody>
          <a:bodyPr/>
          <a:lstStyle/>
          <a:p>
            <a:r>
              <a:rPr lang="en-GB" dirty="0" smtClean="0"/>
              <a:t>How did one become a slave in the Roman world…?</a:t>
            </a:r>
            <a:endParaRPr lang="en-GB" dirty="0"/>
          </a:p>
        </p:txBody>
      </p:sp>
      <p:pic>
        <p:nvPicPr>
          <p:cNvPr id="8" name="Picture 2" descr="http://www.ultimatehistoryproject.com/uploads/3/0/6/7/3067335/6507064_orig.png?28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385" y="175967"/>
            <a:ext cx="3343275" cy="32099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s://libcom.org/files/imagecache/article/images/history/gladiato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480" y="175967"/>
            <a:ext cx="4296830" cy="32305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11" name="Content Placeholder 3"/>
          <p:cNvSpPr txBox="1">
            <a:spLocks/>
          </p:cNvSpPr>
          <p:nvPr/>
        </p:nvSpPr>
        <p:spPr>
          <a:xfrm>
            <a:off x="7063429" y="3686175"/>
            <a:ext cx="4995332" cy="253465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lt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lt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lt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9pPr>
          </a:lstStyle>
          <a:p>
            <a:r>
              <a:rPr lang="en-GB" sz="2000" smtClean="0"/>
              <a:t>“Through no misconduct of theirs, but owing to the injustice of their owner, they were kept in close confinement and reserved for gladiatorial combats.” – Plutarch Crassus 8.1.</a:t>
            </a:r>
            <a:endParaRPr lang="en-GB" sz="2000" dirty="0"/>
          </a:p>
        </p:txBody>
      </p:sp>
      <p:pic>
        <p:nvPicPr>
          <p:cNvPr id="14" name="Picture 6" descr="http://www.usu.edu/markdamen/ClasDram/images/12/03gladiatorfrieze.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 y="143695"/>
            <a:ext cx="4638675" cy="32446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16" name="Picture 2" descr="http://i.imgur.com/OEI38zD.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86075" y="855785"/>
            <a:ext cx="3961322" cy="5786201"/>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7" name="Rectangle 16"/>
          <p:cNvSpPr/>
          <p:nvPr/>
        </p:nvSpPr>
        <p:spPr>
          <a:xfrm>
            <a:off x="135469" y="4265964"/>
            <a:ext cx="2534574" cy="2308324"/>
          </a:xfrm>
          <a:prstGeom prst="rect">
            <a:avLst/>
          </a:prstGeom>
        </p:spPr>
        <p:txBody>
          <a:bodyPr wrap="square">
            <a:spAutoFit/>
          </a:bodyPr>
          <a:lstStyle/>
          <a:p>
            <a:r>
              <a:rPr lang="en-GB" dirty="0"/>
              <a:t>FVGITENEME CVMREVOLV VERISME D.M. ZONINOACCIPIS SOLIDVM </a:t>
            </a:r>
          </a:p>
          <a:p>
            <a:r>
              <a:rPr lang="en-GB" dirty="0"/>
              <a:t>I fled, hold me. Bring me to my master </a:t>
            </a:r>
            <a:r>
              <a:rPr lang="en-GB" dirty="0" err="1"/>
              <a:t>Zonino</a:t>
            </a:r>
            <a:r>
              <a:rPr lang="en-GB" dirty="0"/>
              <a:t>, you will receive a solidus.</a:t>
            </a:r>
          </a:p>
        </p:txBody>
      </p:sp>
    </p:spTree>
    <p:extLst>
      <p:ext uri="{BB962C8B-B14F-4D97-AF65-F5344CB8AC3E}">
        <p14:creationId xmlns:p14="http://schemas.microsoft.com/office/powerpoint/2010/main" val="777903600"/>
      </p:ext>
    </p:extLst>
  </p:cSld>
  <p:clrMapOvr>
    <a:masterClrMapping/>
  </p:clrMapOvr>
  <p:transition spd="slow">
    <p:randomBar dir="vert"/>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a:spLocks noGrp="1"/>
          </p:cNvSpPr>
          <p:nvPr>
            <p:ph sz="half" idx="1"/>
          </p:nvPr>
        </p:nvSpPr>
        <p:spPr>
          <a:xfrm>
            <a:off x="685802" y="2142067"/>
            <a:ext cx="4995334" cy="3649134"/>
          </a:xfrm>
        </p:spPr>
        <p:txBody>
          <a:bodyPr/>
          <a:lstStyle/>
          <a:p>
            <a:endParaRPr lang="en-GB"/>
          </a:p>
        </p:txBody>
      </p:sp>
      <p:pic>
        <p:nvPicPr>
          <p:cNvPr id="8" name="Picture 2" descr="http://www.ultimatehistoryproject.com/uploads/3/0/6/7/3067335/6507064_orig.png?28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385" y="-24058"/>
            <a:ext cx="3343275" cy="32099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9" name="Picture 4" descr="https://libcom.org/files/imagecache/article/images/history/gladiato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480" y="175967"/>
            <a:ext cx="4296830" cy="32305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11" name="Content Placeholder 3"/>
          <p:cNvSpPr txBox="1">
            <a:spLocks/>
          </p:cNvSpPr>
          <p:nvPr/>
        </p:nvSpPr>
        <p:spPr>
          <a:xfrm>
            <a:off x="7063429" y="3686175"/>
            <a:ext cx="4995332" cy="253465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lt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lt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lt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9pPr>
          </a:lstStyle>
          <a:p>
            <a:r>
              <a:rPr lang="en-GB" sz="2000" smtClean="0"/>
              <a:t>“Through no misconduct of theirs, but owing to the injustice of their owner, they were kept in close confinement and reserved for gladiatorial combats.” – Plutarch Crassus 8.1.</a:t>
            </a:r>
            <a:endParaRPr lang="en-GB" sz="2000" dirty="0"/>
          </a:p>
        </p:txBody>
      </p:sp>
    </p:spTree>
    <p:extLst>
      <p:ext uri="{BB962C8B-B14F-4D97-AF65-F5344CB8AC3E}">
        <p14:creationId xmlns:p14="http://schemas.microsoft.com/office/powerpoint/2010/main" val="4645828"/>
      </p:ext>
    </p:extLst>
  </p:cSld>
  <p:clrMapOvr>
    <a:masterClrMapping/>
  </p:clrMapOvr>
  <p:transition spd="slow">
    <p:randomBar dir="vert"/>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half" idx="1"/>
          </p:nvPr>
        </p:nvSpPr>
        <p:spPr>
          <a:xfrm>
            <a:off x="685802" y="2142067"/>
            <a:ext cx="4995334" cy="3649134"/>
          </a:xfrm>
        </p:spPr>
        <p:txBody>
          <a:bodyPr/>
          <a:lstStyle/>
          <a:p>
            <a:endParaRPr lang="en-GB"/>
          </a:p>
        </p:txBody>
      </p:sp>
      <p:pic>
        <p:nvPicPr>
          <p:cNvPr id="6" name="Picture 2" descr="http://www.ultimatehistoryproject.com/uploads/3/0/6/7/3067335/6507064_orig.png?28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385" y="-24058"/>
            <a:ext cx="3343275" cy="32099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7" name="Picture 4" descr="https://libcom.org/files/imagecache/article/images/history/gladiato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480" y="175967"/>
            <a:ext cx="4296830" cy="32305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8" name="Content Placeholder 3"/>
          <p:cNvSpPr txBox="1">
            <a:spLocks/>
          </p:cNvSpPr>
          <p:nvPr/>
        </p:nvSpPr>
        <p:spPr>
          <a:xfrm>
            <a:off x="7063429" y="3686175"/>
            <a:ext cx="4995332" cy="253465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lt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lt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lt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9pPr>
          </a:lstStyle>
          <a:p>
            <a:r>
              <a:rPr lang="en-GB" sz="2000" smtClean="0"/>
              <a:t>“Through no misconduct of theirs, but owing to the injustice of their owner, they were kept in close confinement and reserved for gladiatorial combats.” – Plutarch Crassus 8.1.</a:t>
            </a:r>
            <a:endParaRPr lang="en-GB" sz="2000" dirty="0"/>
          </a:p>
        </p:txBody>
      </p:sp>
      <p:pic>
        <p:nvPicPr>
          <p:cNvPr id="9" name="Picture 4" descr="http://news.nationalgeographic.com/content/dam/news/photos/000/769/76934.ngsversion.1422286124944.adapt.768.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0070" y="1203442"/>
            <a:ext cx="8201025" cy="49654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10" name="Content Placeholder 3"/>
          <p:cNvSpPr>
            <a:spLocks noGrp="1"/>
          </p:cNvSpPr>
          <p:nvPr>
            <p:ph sz="half" idx="2"/>
          </p:nvPr>
        </p:nvSpPr>
        <p:spPr>
          <a:xfrm>
            <a:off x="7336736" y="6042168"/>
            <a:ext cx="4995332" cy="612058"/>
          </a:xfrm>
        </p:spPr>
        <p:txBody>
          <a:bodyPr>
            <a:normAutofit lnSpcReduction="10000"/>
          </a:bodyPr>
          <a:lstStyle/>
          <a:p>
            <a:r>
              <a:rPr lang="en-GB" dirty="0" smtClean="0">
                <a:solidFill>
                  <a:srgbClr val="FFFF00"/>
                </a:solidFill>
              </a:rPr>
              <a:t>Gladiatorial school, </a:t>
            </a:r>
            <a:r>
              <a:rPr lang="en-GB" dirty="0" err="1" smtClean="0">
                <a:solidFill>
                  <a:srgbClr val="FFFF00"/>
                </a:solidFill>
              </a:rPr>
              <a:t>excacated</a:t>
            </a:r>
            <a:r>
              <a:rPr lang="en-GB" dirty="0" smtClean="0">
                <a:solidFill>
                  <a:srgbClr val="FFFF00"/>
                </a:solidFill>
              </a:rPr>
              <a:t> in </a:t>
            </a:r>
            <a:r>
              <a:rPr lang="en-GB" dirty="0" err="1" smtClean="0">
                <a:solidFill>
                  <a:srgbClr val="FFFF00"/>
                </a:solidFill>
              </a:rPr>
              <a:t>Carnuntum</a:t>
            </a:r>
            <a:r>
              <a:rPr lang="en-GB" dirty="0">
                <a:solidFill>
                  <a:srgbClr val="FFFF00"/>
                </a:solidFill>
              </a:rPr>
              <a:t> </a:t>
            </a:r>
            <a:r>
              <a:rPr lang="en-GB" dirty="0" smtClean="0">
                <a:solidFill>
                  <a:srgbClr val="FFFF00"/>
                </a:solidFill>
              </a:rPr>
              <a:t>(Austria)</a:t>
            </a:r>
            <a:endParaRPr lang="en-GB" dirty="0">
              <a:solidFill>
                <a:srgbClr val="FFFF00"/>
              </a:solidFill>
            </a:endParaRPr>
          </a:p>
        </p:txBody>
      </p:sp>
    </p:spTree>
    <p:extLst>
      <p:ext uri="{BB962C8B-B14F-4D97-AF65-F5344CB8AC3E}">
        <p14:creationId xmlns:p14="http://schemas.microsoft.com/office/powerpoint/2010/main" val="33755480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half" idx="1"/>
          </p:nvPr>
        </p:nvSpPr>
        <p:spPr>
          <a:xfrm>
            <a:off x="685802" y="2142067"/>
            <a:ext cx="4995334" cy="3649134"/>
          </a:xfrm>
        </p:spPr>
        <p:txBody>
          <a:bodyPr>
            <a:normAutofit lnSpcReduction="10000"/>
          </a:bodyPr>
          <a:lstStyle/>
          <a:p>
            <a:endParaRPr lang="en-GB"/>
          </a:p>
        </p:txBody>
      </p:sp>
      <p:pic>
        <p:nvPicPr>
          <p:cNvPr id="6" name="Picture 2" descr="http://www.ultimatehistoryproject.com/uploads/3/0/6/7/3067335/6507064_orig.png?28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385" y="-24058"/>
            <a:ext cx="3343275" cy="32099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7" name="Picture 4" descr="https://libcom.org/files/imagecache/article/images/history/gladiato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480" y="175967"/>
            <a:ext cx="4296830" cy="32305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8" name="Content Placeholder 3"/>
          <p:cNvSpPr txBox="1">
            <a:spLocks/>
          </p:cNvSpPr>
          <p:nvPr/>
        </p:nvSpPr>
        <p:spPr>
          <a:xfrm>
            <a:off x="7063429" y="3686175"/>
            <a:ext cx="4995332" cy="253465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lt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lt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lt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lt1"/>
                </a:solidFill>
                <a:effectLst/>
                <a:latin typeface="+mn-lt"/>
                <a:ea typeface="+mn-ea"/>
                <a:cs typeface="+mn-cs"/>
              </a:defRPr>
            </a:lvl9pPr>
          </a:lstStyle>
          <a:p>
            <a:r>
              <a:rPr lang="en-GB" sz="2000" smtClean="0"/>
              <a:t>“Through no misconduct of theirs, but owing to the injustice of their owner, they were kept in close confinement and reserved for gladiatorial combats.” – Plutarch Crassus 8.1.</a:t>
            </a:r>
            <a:endParaRPr lang="en-GB" sz="2000" dirty="0"/>
          </a:p>
        </p:txBody>
      </p:sp>
      <p:pic>
        <p:nvPicPr>
          <p:cNvPr id="10" name="Picture 2" descr="http://guardianlv.com/wp-content/uploads/2014/02/car-ludus-suedwest-nordost_40132_600x45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44"/>
            <a:ext cx="12192000" cy="6820985"/>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3"/>
          <p:cNvSpPr>
            <a:spLocks noGrp="1"/>
          </p:cNvSpPr>
          <p:nvPr>
            <p:ph sz="half" idx="2"/>
          </p:nvPr>
        </p:nvSpPr>
        <p:spPr>
          <a:xfrm>
            <a:off x="7336736" y="6042168"/>
            <a:ext cx="4995332" cy="612058"/>
          </a:xfrm>
        </p:spPr>
        <p:txBody>
          <a:bodyPr>
            <a:normAutofit lnSpcReduction="10000"/>
          </a:bodyPr>
          <a:lstStyle/>
          <a:p>
            <a:r>
              <a:rPr lang="en-GB" dirty="0" smtClean="0">
                <a:solidFill>
                  <a:srgbClr val="FFFF00"/>
                </a:solidFill>
              </a:rPr>
              <a:t>Gladiatorial school, </a:t>
            </a:r>
            <a:r>
              <a:rPr lang="en-GB" dirty="0" err="1" smtClean="0">
                <a:solidFill>
                  <a:srgbClr val="FFFF00"/>
                </a:solidFill>
              </a:rPr>
              <a:t>excacated</a:t>
            </a:r>
            <a:r>
              <a:rPr lang="en-GB" dirty="0" smtClean="0">
                <a:solidFill>
                  <a:srgbClr val="FFFF00"/>
                </a:solidFill>
              </a:rPr>
              <a:t> in </a:t>
            </a:r>
            <a:r>
              <a:rPr lang="en-GB" dirty="0" err="1" smtClean="0">
                <a:solidFill>
                  <a:srgbClr val="FFFF00"/>
                </a:solidFill>
              </a:rPr>
              <a:t>Carnuntum</a:t>
            </a:r>
            <a:r>
              <a:rPr lang="en-GB" dirty="0">
                <a:solidFill>
                  <a:srgbClr val="FFFF00"/>
                </a:solidFill>
              </a:rPr>
              <a:t> </a:t>
            </a:r>
            <a:r>
              <a:rPr lang="en-GB" dirty="0" smtClean="0">
                <a:solidFill>
                  <a:srgbClr val="FFFF00"/>
                </a:solidFill>
              </a:rPr>
              <a:t>(Austria)</a:t>
            </a:r>
            <a:endParaRPr lang="en-GB" dirty="0">
              <a:solidFill>
                <a:srgbClr val="FFFF00"/>
              </a:solidFill>
            </a:endParaRPr>
          </a:p>
        </p:txBody>
      </p:sp>
      <p:sp>
        <p:nvSpPr>
          <p:cNvPr id="12" name="Rectangle 11"/>
          <p:cNvSpPr/>
          <p:nvPr/>
        </p:nvSpPr>
        <p:spPr>
          <a:xfrm>
            <a:off x="685802" y="6220828"/>
            <a:ext cx="4546592" cy="369332"/>
          </a:xfrm>
          <a:prstGeom prst="rect">
            <a:avLst/>
          </a:prstGeom>
        </p:spPr>
        <p:txBody>
          <a:bodyPr wrap="square">
            <a:spAutoFit/>
          </a:bodyPr>
          <a:lstStyle/>
          <a:p>
            <a:r>
              <a:rPr lang="en-GB" dirty="0">
                <a:hlinkClick r:id="rId5"/>
              </a:rPr>
              <a:t>https://</a:t>
            </a:r>
            <a:r>
              <a:rPr lang="en-GB" dirty="0" smtClean="0">
                <a:hlinkClick r:id="rId5"/>
              </a:rPr>
              <a:t>youtu.be/j2VhCBAqwcw</a:t>
            </a:r>
            <a:r>
              <a:rPr lang="en-GB" dirty="0" smtClean="0"/>
              <a:t> </a:t>
            </a:r>
            <a:endParaRPr lang="en-GB" dirty="0"/>
          </a:p>
        </p:txBody>
      </p:sp>
    </p:spTree>
    <p:extLst>
      <p:ext uri="{BB962C8B-B14F-4D97-AF65-F5344CB8AC3E}">
        <p14:creationId xmlns:p14="http://schemas.microsoft.com/office/powerpoint/2010/main" val="38775516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50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Spartacus – The Slave</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8194" name="Picture 2" descr="http://i.stack.imgur.com/Cti3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251560"/>
            <a:ext cx="8542751" cy="360643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http://www.atlantedellarteitaliana.it/immagine/00026/17788OP2989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2000" y="-66675"/>
            <a:ext cx="5089999" cy="38204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5347070"/>
      </p:ext>
    </p:extLst>
  </p:cSld>
  <p:clrMapOvr>
    <a:masterClrMapping/>
  </p:clrMapOvr>
  <p:transition spd="slow">
    <p:randomBar dir="vert"/>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SPARTACUS - Outbreak of Revolt</a:t>
            </a:r>
          </a:p>
        </p:txBody>
      </p:sp>
      <p:sp>
        <p:nvSpPr>
          <p:cNvPr id="3" name="Content Placeholder 2"/>
          <p:cNvSpPr>
            <a:spLocks noGrp="1"/>
          </p:cNvSpPr>
          <p:nvPr>
            <p:ph sz="half" idx="1"/>
          </p:nvPr>
        </p:nvSpPr>
        <p:spPr>
          <a:xfrm>
            <a:off x="0" y="1415442"/>
            <a:ext cx="11824570" cy="5193702"/>
          </a:xfrm>
        </p:spPr>
        <p:txBody>
          <a:bodyPr>
            <a:normAutofit/>
          </a:bodyPr>
          <a:lstStyle/>
          <a:p>
            <a:r>
              <a:rPr lang="en-GB" b="1" dirty="0"/>
              <a:t>Plutarch, </a:t>
            </a:r>
            <a:r>
              <a:rPr lang="en-GB" b="1" u="sng" dirty="0" smtClean="0"/>
              <a:t>Crassus </a:t>
            </a:r>
            <a:r>
              <a:rPr lang="en-GB" dirty="0" smtClean="0"/>
              <a:t>8</a:t>
            </a:r>
            <a:r>
              <a:rPr lang="en-GB" dirty="0"/>
              <a:t>. The insurrection of the gladiators and the devastation of Italy, commonly called the </a:t>
            </a:r>
            <a:r>
              <a:rPr lang="en-GB" dirty="0">
                <a:solidFill>
                  <a:srgbClr val="FFFF00"/>
                </a:solidFill>
              </a:rPr>
              <a:t>war of Spartacus</a:t>
            </a:r>
            <a:r>
              <a:rPr lang="en-GB" dirty="0"/>
              <a:t>, began upon this occasion. One </a:t>
            </a:r>
            <a:r>
              <a:rPr lang="en-GB" dirty="0" err="1">
                <a:solidFill>
                  <a:srgbClr val="FFFF00"/>
                </a:solidFill>
              </a:rPr>
              <a:t>Lentulus</a:t>
            </a:r>
            <a:r>
              <a:rPr lang="en-GB" dirty="0">
                <a:solidFill>
                  <a:srgbClr val="FFFF00"/>
                </a:solidFill>
              </a:rPr>
              <a:t> </a:t>
            </a:r>
            <a:r>
              <a:rPr lang="en-GB" dirty="0" err="1">
                <a:solidFill>
                  <a:srgbClr val="FFFF00"/>
                </a:solidFill>
              </a:rPr>
              <a:t>Batiates</a:t>
            </a:r>
            <a:r>
              <a:rPr lang="en-GB" dirty="0"/>
              <a:t> trained up a great many gladiators in Capua, most of them </a:t>
            </a:r>
            <a:r>
              <a:rPr lang="en-GB" dirty="0" err="1">
                <a:solidFill>
                  <a:srgbClr val="FFFF00"/>
                </a:solidFill>
              </a:rPr>
              <a:t>Gauls</a:t>
            </a:r>
            <a:r>
              <a:rPr lang="en-GB" dirty="0">
                <a:solidFill>
                  <a:srgbClr val="FFFF00"/>
                </a:solidFill>
              </a:rPr>
              <a:t> and Thracians</a:t>
            </a:r>
            <a:r>
              <a:rPr lang="en-GB" dirty="0"/>
              <a:t>, who, not for any fault by them committed, but simply through the </a:t>
            </a:r>
            <a:r>
              <a:rPr lang="en-GB" dirty="0">
                <a:solidFill>
                  <a:srgbClr val="FFFF00"/>
                </a:solidFill>
              </a:rPr>
              <a:t>cruelty of their master</a:t>
            </a:r>
            <a:r>
              <a:rPr lang="en-GB" dirty="0"/>
              <a:t>, were kept in confinement for this object of fighting one with another. Two hundred of these formed a plan to escape, but being discovered, those of them who became aware of it in time to anticipate their master, being </a:t>
            </a:r>
            <a:r>
              <a:rPr lang="en-GB" dirty="0">
                <a:solidFill>
                  <a:srgbClr val="FFFF00"/>
                </a:solidFill>
              </a:rPr>
              <a:t>seventy-eight</a:t>
            </a:r>
            <a:r>
              <a:rPr lang="en-GB" dirty="0"/>
              <a:t>, got out of a cook's shop chopping-knives and spits, and made their way through the city, and lighting by the way on several waggons that were carrying gladiators' arms to another city, they seized upon them and armed themselves. And seizing upon a defensible place, they chose </a:t>
            </a:r>
            <a:r>
              <a:rPr lang="en-GB" dirty="0">
                <a:solidFill>
                  <a:srgbClr val="FFFF00"/>
                </a:solidFill>
              </a:rPr>
              <a:t>three captains, of whom Spartacus was chief, a Thracian of one of the nomad tribes, and a man not only of high spirit and valiant</a:t>
            </a:r>
            <a:r>
              <a:rPr lang="en-GB" dirty="0"/>
              <a:t>, but in understanding, also, and in gentleness superior to his condition, and more of a Grecian than the people of his country usually are. When he first came to be sold at Rome, they say a snake coiled itself upon his face as he lay asleep, and his </a:t>
            </a:r>
            <a:r>
              <a:rPr lang="en-GB" dirty="0">
                <a:solidFill>
                  <a:srgbClr val="FFFF00"/>
                </a:solidFill>
              </a:rPr>
              <a:t>wife</a:t>
            </a:r>
            <a:r>
              <a:rPr lang="en-GB" dirty="0"/>
              <a:t>, who at this latter time also accompanied him in his flight, his country- woman, a kind of </a:t>
            </a:r>
            <a:r>
              <a:rPr lang="en-GB" dirty="0">
                <a:solidFill>
                  <a:srgbClr val="FFFF00"/>
                </a:solidFill>
              </a:rPr>
              <a:t>prophetess</a:t>
            </a:r>
            <a:r>
              <a:rPr lang="en-GB" dirty="0"/>
              <a:t>, and one of those possessed with the </a:t>
            </a:r>
            <a:r>
              <a:rPr lang="en-GB" dirty="0">
                <a:solidFill>
                  <a:srgbClr val="FFFF00"/>
                </a:solidFill>
              </a:rPr>
              <a:t>bacchanal</a:t>
            </a:r>
            <a:r>
              <a:rPr lang="en-GB" dirty="0"/>
              <a:t> </a:t>
            </a:r>
            <a:r>
              <a:rPr lang="en-GB" dirty="0">
                <a:solidFill>
                  <a:srgbClr val="FFFF00"/>
                </a:solidFill>
              </a:rPr>
              <a:t>frenzy</a:t>
            </a:r>
            <a:r>
              <a:rPr lang="en-GB" dirty="0"/>
              <a:t>, declared that it was a sign portending great and formidable power to him with no happy event.</a:t>
            </a:r>
          </a:p>
        </p:txBody>
      </p:sp>
    </p:spTree>
    <p:extLst>
      <p:ext uri="{BB962C8B-B14F-4D97-AF65-F5344CB8AC3E}">
        <p14:creationId xmlns:p14="http://schemas.microsoft.com/office/powerpoint/2010/main" val="4209673542"/>
      </p:ext>
    </p:extLst>
  </p:cSld>
  <p:clrMapOvr>
    <a:masterClrMapping/>
  </p:clrMapOvr>
  <p:transition spd="slow">
    <p:randomBar dir="vert"/>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685801" y="2763866"/>
            <a:ext cx="4995334" cy="3649134"/>
          </a:xfrm>
        </p:spPr>
        <p:txBody>
          <a:bodyPr/>
          <a:lstStyle/>
          <a:p>
            <a:r>
              <a:rPr lang="en-GB" dirty="0" smtClean="0"/>
              <a:t>Early successes…</a:t>
            </a:r>
          </a:p>
          <a:p>
            <a:r>
              <a:rPr lang="en-GB" dirty="0" smtClean="0"/>
              <a:t>Source criticism:</a:t>
            </a:r>
          </a:p>
          <a:p>
            <a:pPr lvl="1"/>
            <a:r>
              <a:rPr lang="en-GB" dirty="0" smtClean="0"/>
              <a:t>Plutarch – left</a:t>
            </a:r>
          </a:p>
          <a:p>
            <a:pPr lvl="1"/>
            <a:r>
              <a:rPr lang="en-GB" dirty="0" smtClean="0"/>
              <a:t>Appian - right</a:t>
            </a:r>
            <a:endParaRPr lang="en-GB" dirty="0"/>
          </a:p>
        </p:txBody>
      </p:sp>
      <p:sp>
        <p:nvSpPr>
          <p:cNvPr id="4" name="Content Placeholder 3"/>
          <p:cNvSpPr>
            <a:spLocks noGrp="1"/>
          </p:cNvSpPr>
          <p:nvPr>
            <p:ph sz="half" idx="2"/>
          </p:nvPr>
        </p:nvSpPr>
        <p:spPr/>
        <p:txBody>
          <a:bodyPr/>
          <a:lstStyle/>
          <a:p>
            <a:endParaRPr lang="en-GB"/>
          </a:p>
        </p:txBody>
      </p:sp>
      <p:pic>
        <p:nvPicPr>
          <p:cNvPr id="1026" name="Picture 2" descr="https://upload.wikimedia.org/wikipedia/commons/3/37/AppienSpartacu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9341" y="1166227"/>
            <a:ext cx="4600575" cy="55721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upload.wikimedia.org/wikipedia/commons/d/da/3rd_servile_72_plutarch.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0090" y="1202825"/>
            <a:ext cx="4600575" cy="5210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5383830"/>
      </p:ext>
    </p:extLst>
  </p:cSld>
  <p:clrMapOvr>
    <a:masterClrMapping/>
  </p:clrMapOvr>
  <p:transition spd="slow">
    <p:randomBar dir="vert"/>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upload.wikimedia.org/wikipedia/commons/3/37/AppienSpartacu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9341" y="1166227"/>
            <a:ext cx="4600575" cy="557212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The Aims of Spartacus?</a:t>
            </a:r>
          </a:p>
        </p:txBody>
      </p:sp>
      <p:sp>
        <p:nvSpPr>
          <p:cNvPr id="3" name="Content Placeholder 2"/>
          <p:cNvSpPr>
            <a:spLocks noGrp="1"/>
          </p:cNvSpPr>
          <p:nvPr>
            <p:ph sz="half" idx="1"/>
          </p:nvPr>
        </p:nvSpPr>
        <p:spPr/>
        <p:txBody>
          <a:bodyPr/>
          <a:lstStyle/>
          <a:p>
            <a:r>
              <a:rPr lang="en-GB" dirty="0" smtClean="0"/>
              <a:t>Spartacus: to </a:t>
            </a:r>
            <a:r>
              <a:rPr lang="en-GB" dirty="0"/>
              <a:t>lead his forces to Alps and to disperse to homeland vs. </a:t>
            </a:r>
            <a:r>
              <a:rPr lang="en-GB" dirty="0" err="1" smtClean="0"/>
              <a:t>Crixus</a:t>
            </a:r>
            <a:r>
              <a:rPr lang="en-GB" dirty="0" smtClean="0"/>
              <a:t>’ </a:t>
            </a:r>
            <a:r>
              <a:rPr lang="en-GB" dirty="0"/>
              <a:t>desire to remain as a brigand in Italy.</a:t>
            </a:r>
          </a:p>
          <a:p>
            <a:r>
              <a:rPr lang="en-GB" dirty="0" smtClean="0"/>
              <a:t>Intention </a:t>
            </a:r>
            <a:r>
              <a:rPr lang="en-GB" dirty="0"/>
              <a:t>of marching on Rome (Appian BC 117).</a:t>
            </a:r>
          </a:p>
          <a:p>
            <a:r>
              <a:rPr lang="en-GB" dirty="0" smtClean="0"/>
              <a:t>Cross </a:t>
            </a:r>
            <a:r>
              <a:rPr lang="en-GB" dirty="0"/>
              <a:t>over into Sicily to stir up revolt (Plutarch Crassus 10.3</a:t>
            </a:r>
            <a:r>
              <a:rPr lang="en-GB" dirty="0" smtClean="0"/>
              <a:t>).</a:t>
            </a:r>
          </a:p>
        </p:txBody>
      </p:sp>
      <p:sp>
        <p:nvSpPr>
          <p:cNvPr id="4" name="Content Placeholder 3"/>
          <p:cNvSpPr>
            <a:spLocks noGrp="1"/>
          </p:cNvSpPr>
          <p:nvPr>
            <p:ph sz="half" idx="2"/>
          </p:nvPr>
        </p:nvSpPr>
        <p:spPr>
          <a:xfrm rot="1142234">
            <a:off x="6510827" y="1337733"/>
            <a:ext cx="4995332" cy="2700759"/>
          </a:xfrm>
        </p:spPr>
        <p:style>
          <a:lnRef idx="2">
            <a:schemeClr val="accent2">
              <a:shade val="50000"/>
            </a:schemeClr>
          </a:lnRef>
          <a:fillRef idx="1">
            <a:schemeClr val="accent2"/>
          </a:fillRef>
          <a:effectRef idx="0">
            <a:schemeClr val="accent2"/>
          </a:effectRef>
          <a:fontRef idx="minor">
            <a:schemeClr val="lt1"/>
          </a:fontRef>
        </p:style>
        <p:txBody>
          <a:bodyPr/>
          <a:lstStyle/>
          <a:p>
            <a:r>
              <a:rPr lang="en-GB" dirty="0"/>
              <a:t>“As he divided the plunder impartially he soon had plenty of men… Spartacus endeavoured to make his way through the Apennines to the Alps and the Gallic country, but one of the consuls anticipated him and hindered his flight while the other hung upon his rear.” </a:t>
            </a:r>
            <a:endParaRPr lang="en-GB" dirty="0" smtClean="0"/>
          </a:p>
          <a:p>
            <a:pPr marL="0" indent="0" algn="ctr">
              <a:buNone/>
            </a:pPr>
            <a:r>
              <a:rPr lang="en-GB" dirty="0"/>
              <a:t> </a:t>
            </a:r>
            <a:r>
              <a:rPr lang="en-GB" dirty="0" smtClean="0"/>
              <a:t>    </a:t>
            </a:r>
            <a:r>
              <a:rPr lang="en-GB" dirty="0"/>
              <a:t>Appian BC 1.116-117.</a:t>
            </a:r>
          </a:p>
        </p:txBody>
      </p:sp>
    </p:spTree>
    <p:extLst>
      <p:ext uri="{BB962C8B-B14F-4D97-AF65-F5344CB8AC3E}">
        <p14:creationId xmlns:p14="http://schemas.microsoft.com/office/powerpoint/2010/main" val="9748042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500"/>
                                        <p:tgtEl>
                                          <p:spTgt spid="4">
                                            <p:bg/>
                                          </p:spTgt>
                                        </p:tgtEl>
                                      </p:cBhvr>
                                    </p:animEffect>
                                    <p:anim calcmode="lin" valueType="num">
                                      <p:cBhvr>
                                        <p:cTn id="8" dur="1500" fill="hold"/>
                                        <p:tgtEl>
                                          <p:spTgt spid="4">
                                            <p:bg/>
                                          </p:spTgt>
                                        </p:tgtEl>
                                        <p:attrNameLst>
                                          <p:attrName>ppt_x</p:attrName>
                                        </p:attrNameLst>
                                      </p:cBhvr>
                                      <p:tavLst>
                                        <p:tav tm="0">
                                          <p:val>
                                            <p:strVal val="#ppt_x"/>
                                          </p:val>
                                        </p:tav>
                                        <p:tav tm="100000">
                                          <p:val>
                                            <p:strVal val="#ppt_x"/>
                                          </p:val>
                                        </p:tav>
                                      </p:tavLst>
                                    </p:anim>
                                    <p:anim calcmode="lin" valueType="num">
                                      <p:cBhvr>
                                        <p:cTn id="9" dur="1500" fill="hold"/>
                                        <p:tgtEl>
                                          <p:spTgt spid="4">
                                            <p:bg/>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500"/>
                                        <p:tgtEl>
                                          <p:spTgt spid="4">
                                            <p:txEl>
                                              <p:pRg st="0" end="0"/>
                                            </p:txEl>
                                          </p:spTgt>
                                        </p:tgtEl>
                                      </p:cBhvr>
                                    </p:animEffect>
                                    <p:anim calcmode="lin" valueType="num">
                                      <p:cBhvr>
                                        <p:cTn id="14" dur="1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5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500"/>
                                        <p:tgtEl>
                                          <p:spTgt spid="4">
                                            <p:txEl>
                                              <p:pRg st="1" end="1"/>
                                            </p:txEl>
                                          </p:spTgt>
                                        </p:tgtEl>
                                      </p:cBhvr>
                                    </p:animEffect>
                                    <p:anim calcmode="lin" valueType="num">
                                      <p:cBhvr>
                                        <p:cTn id="20" dur="15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5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Setbacks</a:t>
            </a:r>
          </a:p>
        </p:txBody>
      </p:sp>
      <p:sp>
        <p:nvSpPr>
          <p:cNvPr id="3" name="Content Placeholder 2"/>
          <p:cNvSpPr>
            <a:spLocks noGrp="1"/>
          </p:cNvSpPr>
          <p:nvPr>
            <p:ph sz="half" idx="1"/>
          </p:nvPr>
        </p:nvSpPr>
        <p:spPr/>
        <p:txBody>
          <a:bodyPr/>
          <a:lstStyle/>
          <a:p>
            <a:r>
              <a:rPr lang="en-GB" dirty="0"/>
              <a:t>String of early Roman defeats:</a:t>
            </a:r>
          </a:p>
          <a:p>
            <a:pPr lvl="1"/>
            <a:r>
              <a:rPr lang="en-GB" dirty="0"/>
              <a:t>-Praetor Claudius </a:t>
            </a:r>
            <a:r>
              <a:rPr lang="en-GB" dirty="0" err="1"/>
              <a:t>Glaber</a:t>
            </a:r>
            <a:endParaRPr lang="en-GB" dirty="0"/>
          </a:p>
          <a:p>
            <a:pPr lvl="1"/>
            <a:r>
              <a:rPr lang="en-GB" dirty="0"/>
              <a:t>-Praetor P. </a:t>
            </a:r>
            <a:r>
              <a:rPr lang="en-GB" dirty="0" err="1"/>
              <a:t>Varinius</a:t>
            </a:r>
            <a:endParaRPr lang="en-GB" dirty="0"/>
          </a:p>
          <a:p>
            <a:pPr lvl="1"/>
            <a:r>
              <a:rPr lang="en-GB" dirty="0"/>
              <a:t>-L. </a:t>
            </a:r>
            <a:r>
              <a:rPr lang="en-GB" dirty="0" err="1"/>
              <a:t>Furius</a:t>
            </a:r>
            <a:endParaRPr lang="en-GB" dirty="0"/>
          </a:p>
          <a:p>
            <a:pPr lvl="1"/>
            <a:r>
              <a:rPr lang="en-GB" dirty="0"/>
              <a:t>-L. </a:t>
            </a:r>
            <a:r>
              <a:rPr lang="en-GB" dirty="0" err="1"/>
              <a:t>Cossinius</a:t>
            </a:r>
            <a:endParaRPr lang="en-GB" dirty="0"/>
          </a:p>
          <a:p>
            <a:r>
              <a:rPr lang="en-GB" dirty="0" smtClean="0"/>
              <a:t>Consuls </a:t>
            </a:r>
            <a:r>
              <a:rPr lang="en-GB" dirty="0"/>
              <a:t>L. </a:t>
            </a:r>
            <a:r>
              <a:rPr lang="en-GB" dirty="0" err="1"/>
              <a:t>Gellius</a:t>
            </a:r>
            <a:r>
              <a:rPr lang="en-GB" dirty="0"/>
              <a:t> </a:t>
            </a:r>
            <a:r>
              <a:rPr lang="en-GB" dirty="0" err="1"/>
              <a:t>Publicola</a:t>
            </a:r>
            <a:r>
              <a:rPr lang="en-GB" dirty="0"/>
              <a:t> and Cn. Cornelius </a:t>
            </a:r>
            <a:r>
              <a:rPr lang="en-GB" dirty="0" err="1"/>
              <a:t>Lentulus</a:t>
            </a:r>
            <a:r>
              <a:rPr lang="en-GB" dirty="0"/>
              <a:t> (72 BC).</a:t>
            </a:r>
          </a:p>
          <a:p>
            <a:r>
              <a:rPr lang="en-GB" dirty="0" smtClean="0"/>
              <a:t>Crassus </a:t>
            </a:r>
            <a:r>
              <a:rPr lang="en-GB" dirty="0"/>
              <a:t>steps forward to take command.</a:t>
            </a:r>
          </a:p>
        </p:txBody>
      </p:sp>
      <p:sp>
        <p:nvSpPr>
          <p:cNvPr id="4" name="Content Placeholder 3"/>
          <p:cNvSpPr>
            <a:spLocks noGrp="1"/>
          </p:cNvSpPr>
          <p:nvPr>
            <p:ph sz="half" idx="2"/>
          </p:nvPr>
        </p:nvSpPr>
        <p:spPr>
          <a:xfrm>
            <a:off x="5949863" y="4118991"/>
            <a:ext cx="5821590" cy="2834146"/>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2000" dirty="0"/>
              <a:t>On learning of this, the Senate angrily ordered the consuls to keep quiet, and chose Crassus to conduct the war, and many of the nobles were induced by his reputation and their friendship for him to serve under him.” – Plutarch Crassus 10.1.</a:t>
            </a:r>
          </a:p>
        </p:txBody>
      </p:sp>
      <p:pic>
        <p:nvPicPr>
          <p:cNvPr id="5" name="Picture 4"/>
          <p:cNvPicPr>
            <a:picLocks noChangeAspect="1"/>
          </p:cNvPicPr>
          <p:nvPr/>
        </p:nvPicPr>
        <p:blipFill>
          <a:blip r:embed="rId2"/>
          <a:stretch>
            <a:fillRect/>
          </a:stretch>
        </p:blipFill>
        <p:spPr>
          <a:xfrm>
            <a:off x="8147706" y="248417"/>
            <a:ext cx="3100666" cy="3509391"/>
          </a:xfrm>
          <a:prstGeom prst="rect">
            <a:avLst/>
          </a:prstGeom>
        </p:spPr>
      </p:pic>
    </p:spTree>
    <p:extLst>
      <p:ext uri="{BB962C8B-B14F-4D97-AF65-F5344CB8AC3E}">
        <p14:creationId xmlns:p14="http://schemas.microsoft.com/office/powerpoint/2010/main" val="2982046503"/>
      </p:ext>
    </p:extLst>
  </p:cSld>
  <p:clrMapOvr>
    <a:masterClrMapping/>
  </p:clrMapOvr>
  <p:transition spd="slow">
    <p:randomBar dir="vert"/>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Defeat of Spartacus</a:t>
            </a:r>
          </a:p>
        </p:txBody>
      </p:sp>
      <p:sp>
        <p:nvSpPr>
          <p:cNvPr id="3" name="Content Placeholder 2"/>
          <p:cNvSpPr>
            <a:spLocks noGrp="1"/>
          </p:cNvSpPr>
          <p:nvPr>
            <p:ph sz="half" idx="1"/>
          </p:nvPr>
        </p:nvSpPr>
        <p:spPr/>
        <p:txBody>
          <a:bodyPr/>
          <a:lstStyle/>
          <a:p>
            <a:r>
              <a:rPr lang="en-GB" dirty="0"/>
              <a:t>Crassus employs his soldiers to build a wall to trap Spartacus near </a:t>
            </a:r>
            <a:r>
              <a:rPr lang="en-GB" dirty="0" err="1"/>
              <a:t>Rhegium</a:t>
            </a:r>
            <a:r>
              <a:rPr lang="en-GB" dirty="0"/>
              <a:t>.</a:t>
            </a:r>
          </a:p>
          <a:p>
            <a:r>
              <a:rPr lang="en-GB" dirty="0" smtClean="0"/>
              <a:t>Breakaway </a:t>
            </a:r>
            <a:r>
              <a:rPr lang="en-GB" dirty="0"/>
              <a:t>detachment at </a:t>
            </a:r>
            <a:r>
              <a:rPr lang="en-GB" dirty="0" err="1"/>
              <a:t>Lucanian</a:t>
            </a:r>
            <a:r>
              <a:rPr lang="en-GB" dirty="0"/>
              <a:t> </a:t>
            </a:r>
            <a:r>
              <a:rPr lang="en-GB" dirty="0" smtClean="0"/>
              <a:t>Lake </a:t>
            </a:r>
            <a:r>
              <a:rPr lang="en-GB" dirty="0"/>
              <a:t>drive off.</a:t>
            </a:r>
          </a:p>
          <a:p>
            <a:r>
              <a:rPr lang="en-GB" dirty="0" smtClean="0"/>
              <a:t>Defeat </a:t>
            </a:r>
            <a:r>
              <a:rPr lang="en-GB" dirty="0"/>
              <a:t>of detachment of Gaius </a:t>
            </a:r>
            <a:r>
              <a:rPr lang="en-GB" dirty="0" err="1"/>
              <a:t>Canicius</a:t>
            </a:r>
            <a:r>
              <a:rPr lang="en-GB" dirty="0"/>
              <a:t> and </a:t>
            </a:r>
            <a:r>
              <a:rPr lang="en-GB" dirty="0" err="1"/>
              <a:t>Castus</a:t>
            </a:r>
            <a:r>
              <a:rPr lang="en-GB" dirty="0"/>
              <a:t>.</a:t>
            </a:r>
          </a:p>
          <a:p>
            <a:r>
              <a:rPr lang="en-GB" dirty="0" smtClean="0"/>
              <a:t>Overconfidence </a:t>
            </a:r>
            <a:r>
              <a:rPr lang="en-GB" dirty="0"/>
              <a:t>after defeat of </a:t>
            </a:r>
            <a:r>
              <a:rPr lang="en-GB" dirty="0" err="1"/>
              <a:t>Scrophas</a:t>
            </a:r>
            <a:r>
              <a:rPr lang="en-GB" dirty="0"/>
              <a:t>, Spartacus defeated by Crassus.</a:t>
            </a:r>
          </a:p>
          <a:p>
            <a:r>
              <a:rPr lang="en-GB" dirty="0" smtClean="0"/>
              <a:t>Survivors </a:t>
            </a:r>
            <a:r>
              <a:rPr lang="en-GB" dirty="0"/>
              <a:t>from battle cut to piece by Pompey.</a:t>
            </a:r>
          </a:p>
        </p:txBody>
      </p:sp>
      <p:sp>
        <p:nvSpPr>
          <p:cNvPr id="4" name="Content Placeholder 3"/>
          <p:cNvSpPr>
            <a:spLocks noGrp="1"/>
          </p:cNvSpPr>
          <p:nvPr>
            <p:ph sz="half" idx="2"/>
          </p:nvPr>
        </p:nvSpPr>
        <p:spPr>
          <a:xfrm>
            <a:off x="6003819" y="3188759"/>
            <a:ext cx="4995332" cy="3649133"/>
          </a:xfrm>
        </p:spPr>
        <p:txBody>
          <a:bodyPr/>
          <a:lstStyle/>
          <a:p>
            <a:r>
              <a:rPr lang="en-GB" dirty="0"/>
              <a:t>“[After </a:t>
            </a:r>
            <a:r>
              <a:rPr lang="en-GB" dirty="0" err="1"/>
              <a:t>Mummius</a:t>
            </a:r>
            <a:r>
              <a:rPr lang="en-GB" dirty="0"/>
              <a:t>’ defeat] Five hundred of them, moreover, who had shown the greatest cowardice and been first to fly, he divided into fifty decades, and put to death one from each decade, on whom the lot fell, thus reviving, after the lapse of many years, an ancient mode of punishing the soldiers.” – Plutarch Crassus 10.2.</a:t>
            </a:r>
          </a:p>
        </p:txBody>
      </p:sp>
      <p:pic>
        <p:nvPicPr>
          <p:cNvPr id="19458" name="Picture 2" descr="http://3.bp.blogspot.com/-3_A1BGkQnqU/UT8ZJCQc2TI/AAAAAAAABGQ/_6-mHVgfOTs/s1600/20110512_SpartacusCrucifixion.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3040" y="455540"/>
            <a:ext cx="6105282" cy="3296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504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fade">
                                      <p:cBhvr>
                                        <p:cTn id="7" dur="1000"/>
                                        <p:tgtEl>
                                          <p:spTgt spid="19458"/>
                                        </p:tgtEl>
                                      </p:cBhvr>
                                    </p:animEffect>
                                    <p:anim calcmode="lin" valueType="num">
                                      <p:cBhvr>
                                        <p:cTn id="8" dur="1000" fill="hold"/>
                                        <p:tgtEl>
                                          <p:spTgt spid="19458"/>
                                        </p:tgtEl>
                                        <p:attrNameLst>
                                          <p:attrName>ppt_x</p:attrName>
                                        </p:attrNameLst>
                                      </p:cBhvr>
                                      <p:tavLst>
                                        <p:tav tm="0">
                                          <p:val>
                                            <p:strVal val="#ppt_x"/>
                                          </p:val>
                                        </p:tav>
                                        <p:tav tm="100000">
                                          <p:val>
                                            <p:strVal val="#ppt_x"/>
                                          </p:val>
                                        </p:tav>
                                      </p:tavLst>
                                    </p:anim>
                                    <p:anim calcmode="lin" valueType="num">
                                      <p:cBhvr>
                                        <p:cTn id="9" dur="1000" fill="hold"/>
                                        <p:tgtEl>
                                          <p:spTgt spid="1945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aims of Spartacus ?</a:t>
            </a:r>
            <a:endParaRPr lang="en-GB" dirty="0"/>
          </a:p>
        </p:txBody>
      </p:sp>
      <p:sp>
        <p:nvSpPr>
          <p:cNvPr id="4" name="Content Placeholder 3"/>
          <p:cNvSpPr>
            <a:spLocks noGrp="1"/>
          </p:cNvSpPr>
          <p:nvPr>
            <p:ph sz="half" idx="2"/>
          </p:nvPr>
        </p:nvSpPr>
        <p:spPr/>
        <p:txBody>
          <a:bodyPr/>
          <a:lstStyle/>
          <a:p>
            <a:endParaRPr lang="en-GB" dirty="0"/>
          </a:p>
        </p:txBody>
      </p:sp>
      <p:pic>
        <p:nvPicPr>
          <p:cNvPr id="5" name="Picture 2" descr="http://ecx.images-amazon.com/images/I/4102gmq28fL.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88431">
            <a:off x="9912351" y="219879"/>
            <a:ext cx="1809750" cy="306705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sz="half" idx="1"/>
          </p:nvPr>
        </p:nvSpPr>
        <p:spPr/>
        <p:txBody>
          <a:bodyPr/>
          <a:lstStyle/>
          <a:p>
            <a:endParaRPr lang="en-GB" dirty="0"/>
          </a:p>
        </p:txBody>
      </p:sp>
      <p:pic>
        <p:nvPicPr>
          <p:cNvPr id="18434" name="Picture 2" descr="http://ecx.images-amazon.com/images/I/51CQMWC34TL._SX308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4541" y="2478072"/>
            <a:ext cx="1811548" cy="276991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http://ecx.images-amazon.com/images/I/51DQSJsSmuL._SX326_BO1,204,203,200_.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46239" y="3991517"/>
            <a:ext cx="2289541" cy="348317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http://ecx.images-amazon.com/images/I/41Y81ivtijL._SX317_BO1,204,203,200_.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854" y="1576423"/>
            <a:ext cx="3424116" cy="5356220"/>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https://deutscherfreigeist.files.wordpress.com/2014/06/spartakus-zentrumspartei.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52056"/>
          <a:stretch/>
        </p:blipFill>
        <p:spPr bwMode="auto">
          <a:xfrm>
            <a:off x="9789729" y="2630758"/>
            <a:ext cx="2054993" cy="1457326"/>
          </a:xfrm>
          <a:prstGeom prst="rect">
            <a:avLst/>
          </a:prstGeom>
          <a:noFill/>
          <a:extLst>
            <a:ext uri="{909E8E84-426E-40DD-AFC4-6F175D3DCCD1}">
              <a14:hiddenFill xmlns:a14="http://schemas.microsoft.com/office/drawing/2010/main">
                <a:solidFill>
                  <a:srgbClr val="FFFFFF"/>
                </a:solidFill>
              </a14:hiddenFill>
            </a:ext>
          </a:extLst>
        </p:spPr>
      </p:pic>
      <p:pic>
        <p:nvPicPr>
          <p:cNvPr id="18442" name="Picture 10" descr="http://rights.bellona.pl/nokl/big/3065.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29541" y="2767710"/>
            <a:ext cx="1905000" cy="2640748"/>
          </a:xfrm>
          <a:prstGeom prst="rect">
            <a:avLst/>
          </a:prstGeom>
          <a:noFill/>
          <a:extLst>
            <a:ext uri="{909E8E84-426E-40DD-AFC4-6F175D3DCCD1}">
              <a14:hiddenFill xmlns:a14="http://schemas.microsoft.com/office/drawing/2010/main">
                <a:solidFill>
                  <a:srgbClr val="FFFFFF"/>
                </a:solidFill>
              </a14:hiddenFill>
            </a:ext>
          </a:extLst>
        </p:spPr>
      </p:pic>
      <p:pic>
        <p:nvPicPr>
          <p:cNvPr id="18444" name="Picture 12" descr="https://redyouthuk.files.wordpress.com/2014/03/soviet-space-program-propaganda-poster-17.jpg?w=640&amp;h=33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39084" y="5247988"/>
            <a:ext cx="2998213" cy="1552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29702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nodePh="1">
                                  <p:stCondLst>
                                    <p:cond delay="0"/>
                                  </p:stCondLst>
                                  <p:endCondLst>
                                    <p:cond evt="begin" delay="0">
                                      <p:tn val="11"/>
                                    </p:cond>
                                  </p:end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nodePh="1">
                                  <p:stCondLst>
                                    <p:cond delay="0"/>
                                  </p:stCondLst>
                                  <p:endCondLst>
                                    <p:cond evt="begin" delay="0">
                                      <p:tn val="23"/>
                                    </p:cond>
                                  </p:endCondLst>
                                  <p:childTnLst>
                                    <p:set>
                                      <p:cBhvr>
                                        <p:cTn id="24" dur="1" fill="hold">
                                          <p:stCondLst>
                                            <p:cond delay="0"/>
                                          </p:stCondLst>
                                        </p:cTn>
                                        <p:tgtEl>
                                          <p:spTgt spid="6">
                                            <p:txEl>
                                              <p:pRg st="0" end="0"/>
                                            </p:txEl>
                                          </p:spTgt>
                                        </p:tgtEl>
                                        <p:attrNameLst>
                                          <p:attrName>style.visibility</p:attrName>
                                        </p:attrNameLst>
                                      </p:cBhvr>
                                      <p:to>
                                        <p:strVal val="visible"/>
                                      </p:to>
                                    </p:set>
                                    <p:animEffect transition="in" filter="fade">
                                      <p:cBhvr>
                                        <p:cTn id="25" dur="1000"/>
                                        <p:tgtEl>
                                          <p:spTgt spid="6">
                                            <p:txEl>
                                              <p:pRg st="0" end="0"/>
                                            </p:txEl>
                                          </p:spTgt>
                                        </p:tgtEl>
                                      </p:cBhvr>
                                    </p:animEffect>
                                    <p:anim calcmode="lin" valueType="num">
                                      <p:cBhvr>
                                        <p:cTn id="2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18434"/>
                                        </p:tgtEl>
                                        <p:attrNameLst>
                                          <p:attrName>style.visibility</p:attrName>
                                        </p:attrNameLst>
                                      </p:cBhvr>
                                      <p:to>
                                        <p:strVal val="visible"/>
                                      </p:to>
                                    </p:set>
                                    <p:animEffect transition="in" filter="fade">
                                      <p:cBhvr>
                                        <p:cTn id="31" dur="1000"/>
                                        <p:tgtEl>
                                          <p:spTgt spid="18434"/>
                                        </p:tgtEl>
                                      </p:cBhvr>
                                    </p:animEffect>
                                    <p:anim calcmode="lin" valueType="num">
                                      <p:cBhvr>
                                        <p:cTn id="32" dur="1000" fill="hold"/>
                                        <p:tgtEl>
                                          <p:spTgt spid="18434"/>
                                        </p:tgtEl>
                                        <p:attrNameLst>
                                          <p:attrName>ppt_x</p:attrName>
                                        </p:attrNameLst>
                                      </p:cBhvr>
                                      <p:tavLst>
                                        <p:tav tm="0">
                                          <p:val>
                                            <p:strVal val="#ppt_x"/>
                                          </p:val>
                                        </p:tav>
                                        <p:tav tm="100000">
                                          <p:val>
                                            <p:strVal val="#ppt_x"/>
                                          </p:val>
                                        </p:tav>
                                      </p:tavLst>
                                    </p:anim>
                                    <p:anim calcmode="lin" valueType="num">
                                      <p:cBhvr>
                                        <p:cTn id="33" dur="1000" fill="hold"/>
                                        <p:tgtEl>
                                          <p:spTgt spid="18434"/>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18436"/>
                                        </p:tgtEl>
                                        <p:attrNameLst>
                                          <p:attrName>style.visibility</p:attrName>
                                        </p:attrNameLst>
                                      </p:cBhvr>
                                      <p:to>
                                        <p:strVal val="visible"/>
                                      </p:to>
                                    </p:set>
                                    <p:animEffect transition="in" filter="fade">
                                      <p:cBhvr>
                                        <p:cTn id="37" dur="1000"/>
                                        <p:tgtEl>
                                          <p:spTgt spid="18436"/>
                                        </p:tgtEl>
                                      </p:cBhvr>
                                    </p:animEffect>
                                    <p:anim calcmode="lin" valueType="num">
                                      <p:cBhvr>
                                        <p:cTn id="38" dur="1000" fill="hold"/>
                                        <p:tgtEl>
                                          <p:spTgt spid="18436"/>
                                        </p:tgtEl>
                                        <p:attrNameLst>
                                          <p:attrName>ppt_x</p:attrName>
                                        </p:attrNameLst>
                                      </p:cBhvr>
                                      <p:tavLst>
                                        <p:tav tm="0">
                                          <p:val>
                                            <p:strVal val="#ppt_x"/>
                                          </p:val>
                                        </p:tav>
                                        <p:tav tm="100000">
                                          <p:val>
                                            <p:strVal val="#ppt_x"/>
                                          </p:val>
                                        </p:tav>
                                      </p:tavLst>
                                    </p:anim>
                                    <p:anim calcmode="lin" valueType="num">
                                      <p:cBhvr>
                                        <p:cTn id="39" dur="1000" fill="hold"/>
                                        <p:tgtEl>
                                          <p:spTgt spid="18436"/>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nodeType="afterEffect">
                                  <p:stCondLst>
                                    <p:cond delay="0"/>
                                  </p:stCondLst>
                                  <p:childTnLst>
                                    <p:set>
                                      <p:cBhvr>
                                        <p:cTn id="42" dur="1" fill="hold">
                                          <p:stCondLst>
                                            <p:cond delay="0"/>
                                          </p:stCondLst>
                                        </p:cTn>
                                        <p:tgtEl>
                                          <p:spTgt spid="18438"/>
                                        </p:tgtEl>
                                        <p:attrNameLst>
                                          <p:attrName>style.visibility</p:attrName>
                                        </p:attrNameLst>
                                      </p:cBhvr>
                                      <p:to>
                                        <p:strVal val="visible"/>
                                      </p:to>
                                    </p:set>
                                    <p:animEffect transition="in" filter="fade">
                                      <p:cBhvr>
                                        <p:cTn id="43" dur="1000"/>
                                        <p:tgtEl>
                                          <p:spTgt spid="18438"/>
                                        </p:tgtEl>
                                      </p:cBhvr>
                                    </p:animEffect>
                                    <p:anim calcmode="lin" valueType="num">
                                      <p:cBhvr>
                                        <p:cTn id="44" dur="1000" fill="hold"/>
                                        <p:tgtEl>
                                          <p:spTgt spid="18438"/>
                                        </p:tgtEl>
                                        <p:attrNameLst>
                                          <p:attrName>ppt_x</p:attrName>
                                        </p:attrNameLst>
                                      </p:cBhvr>
                                      <p:tavLst>
                                        <p:tav tm="0">
                                          <p:val>
                                            <p:strVal val="#ppt_x"/>
                                          </p:val>
                                        </p:tav>
                                        <p:tav tm="100000">
                                          <p:val>
                                            <p:strVal val="#ppt_x"/>
                                          </p:val>
                                        </p:tav>
                                      </p:tavLst>
                                    </p:anim>
                                    <p:anim calcmode="lin" valueType="num">
                                      <p:cBhvr>
                                        <p:cTn id="45" dur="1000" fill="hold"/>
                                        <p:tgtEl>
                                          <p:spTgt spid="18438"/>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nodeType="afterEffect">
                                  <p:stCondLst>
                                    <p:cond delay="0"/>
                                  </p:stCondLst>
                                  <p:childTnLst>
                                    <p:set>
                                      <p:cBhvr>
                                        <p:cTn id="48" dur="1" fill="hold">
                                          <p:stCondLst>
                                            <p:cond delay="0"/>
                                          </p:stCondLst>
                                        </p:cTn>
                                        <p:tgtEl>
                                          <p:spTgt spid="18440"/>
                                        </p:tgtEl>
                                        <p:attrNameLst>
                                          <p:attrName>style.visibility</p:attrName>
                                        </p:attrNameLst>
                                      </p:cBhvr>
                                      <p:to>
                                        <p:strVal val="visible"/>
                                      </p:to>
                                    </p:set>
                                    <p:animEffect transition="in" filter="fade">
                                      <p:cBhvr>
                                        <p:cTn id="49" dur="1000"/>
                                        <p:tgtEl>
                                          <p:spTgt spid="18440"/>
                                        </p:tgtEl>
                                      </p:cBhvr>
                                    </p:animEffect>
                                    <p:anim calcmode="lin" valueType="num">
                                      <p:cBhvr>
                                        <p:cTn id="50" dur="1000" fill="hold"/>
                                        <p:tgtEl>
                                          <p:spTgt spid="18440"/>
                                        </p:tgtEl>
                                        <p:attrNameLst>
                                          <p:attrName>ppt_x</p:attrName>
                                        </p:attrNameLst>
                                      </p:cBhvr>
                                      <p:tavLst>
                                        <p:tav tm="0">
                                          <p:val>
                                            <p:strVal val="#ppt_x"/>
                                          </p:val>
                                        </p:tav>
                                        <p:tav tm="100000">
                                          <p:val>
                                            <p:strVal val="#ppt_x"/>
                                          </p:val>
                                        </p:tav>
                                      </p:tavLst>
                                    </p:anim>
                                    <p:anim calcmode="lin" valueType="num">
                                      <p:cBhvr>
                                        <p:cTn id="51" dur="1000" fill="hold"/>
                                        <p:tgtEl>
                                          <p:spTgt spid="18440"/>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nodeType="afterEffect">
                                  <p:stCondLst>
                                    <p:cond delay="0"/>
                                  </p:stCondLst>
                                  <p:childTnLst>
                                    <p:set>
                                      <p:cBhvr>
                                        <p:cTn id="54" dur="1" fill="hold">
                                          <p:stCondLst>
                                            <p:cond delay="0"/>
                                          </p:stCondLst>
                                        </p:cTn>
                                        <p:tgtEl>
                                          <p:spTgt spid="18442"/>
                                        </p:tgtEl>
                                        <p:attrNameLst>
                                          <p:attrName>style.visibility</p:attrName>
                                        </p:attrNameLst>
                                      </p:cBhvr>
                                      <p:to>
                                        <p:strVal val="visible"/>
                                      </p:to>
                                    </p:set>
                                    <p:animEffect transition="in" filter="fade">
                                      <p:cBhvr>
                                        <p:cTn id="55" dur="1000"/>
                                        <p:tgtEl>
                                          <p:spTgt spid="18442"/>
                                        </p:tgtEl>
                                      </p:cBhvr>
                                    </p:animEffect>
                                    <p:anim calcmode="lin" valueType="num">
                                      <p:cBhvr>
                                        <p:cTn id="56" dur="1000" fill="hold"/>
                                        <p:tgtEl>
                                          <p:spTgt spid="18442"/>
                                        </p:tgtEl>
                                        <p:attrNameLst>
                                          <p:attrName>ppt_x</p:attrName>
                                        </p:attrNameLst>
                                      </p:cBhvr>
                                      <p:tavLst>
                                        <p:tav tm="0">
                                          <p:val>
                                            <p:strVal val="#ppt_x"/>
                                          </p:val>
                                        </p:tav>
                                        <p:tav tm="100000">
                                          <p:val>
                                            <p:strVal val="#ppt_x"/>
                                          </p:val>
                                        </p:tav>
                                      </p:tavLst>
                                    </p:anim>
                                    <p:anim calcmode="lin" valueType="num">
                                      <p:cBhvr>
                                        <p:cTn id="57" dur="1000" fill="hold"/>
                                        <p:tgtEl>
                                          <p:spTgt spid="18442"/>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nodeType="afterEffect">
                                  <p:stCondLst>
                                    <p:cond delay="0"/>
                                  </p:stCondLst>
                                  <p:childTnLst>
                                    <p:set>
                                      <p:cBhvr>
                                        <p:cTn id="60" dur="1" fill="hold">
                                          <p:stCondLst>
                                            <p:cond delay="0"/>
                                          </p:stCondLst>
                                        </p:cTn>
                                        <p:tgtEl>
                                          <p:spTgt spid="18444"/>
                                        </p:tgtEl>
                                        <p:attrNameLst>
                                          <p:attrName>style.visibility</p:attrName>
                                        </p:attrNameLst>
                                      </p:cBhvr>
                                      <p:to>
                                        <p:strVal val="visible"/>
                                      </p:to>
                                    </p:set>
                                    <p:animEffect transition="in" filter="fade">
                                      <p:cBhvr>
                                        <p:cTn id="61" dur="1000"/>
                                        <p:tgtEl>
                                          <p:spTgt spid="18444"/>
                                        </p:tgtEl>
                                      </p:cBhvr>
                                    </p:animEffect>
                                    <p:anim calcmode="lin" valueType="num">
                                      <p:cBhvr>
                                        <p:cTn id="62" dur="1000" fill="hold"/>
                                        <p:tgtEl>
                                          <p:spTgt spid="18444"/>
                                        </p:tgtEl>
                                        <p:attrNameLst>
                                          <p:attrName>ppt_x</p:attrName>
                                        </p:attrNameLst>
                                      </p:cBhvr>
                                      <p:tavLst>
                                        <p:tav tm="0">
                                          <p:val>
                                            <p:strVal val="#ppt_x"/>
                                          </p:val>
                                        </p:tav>
                                        <p:tav tm="100000">
                                          <p:val>
                                            <p:strVal val="#ppt_x"/>
                                          </p:val>
                                        </p:tav>
                                      </p:tavLst>
                                    </p:anim>
                                    <p:anim calcmode="lin" valueType="num">
                                      <p:cBhvr>
                                        <p:cTn id="63" dur="1000" fill="hold"/>
                                        <p:tgtEl>
                                          <p:spTgt spid="184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Fruits of Victory</a:t>
            </a:r>
          </a:p>
        </p:txBody>
      </p:sp>
      <p:sp>
        <p:nvSpPr>
          <p:cNvPr id="3" name="Content Placeholder 2"/>
          <p:cNvSpPr>
            <a:spLocks noGrp="1"/>
          </p:cNvSpPr>
          <p:nvPr>
            <p:ph sz="half" idx="1"/>
          </p:nvPr>
        </p:nvSpPr>
        <p:spPr>
          <a:xfrm>
            <a:off x="333392" y="2238592"/>
            <a:ext cx="4995334" cy="2028880"/>
          </a:xfrm>
        </p:spPr>
        <p:txBody>
          <a:bodyPr/>
          <a:lstStyle/>
          <a:p>
            <a:r>
              <a:rPr lang="en-GB" dirty="0">
                <a:effectLst>
                  <a:outerShdw blurRad="38100" dist="38100" dir="2700000" algn="tl">
                    <a:srgbClr val="000000">
                      <a:alpha val="43137"/>
                    </a:srgbClr>
                  </a:outerShdw>
                </a:effectLst>
              </a:rPr>
              <a:t>“However, when once they had assumed office, they did not remain on this friendly basis, but differed on almost every measure, and by their contentiousness rendered their consulship barren politically and without achievement…” - Plutarch Crassus 12.2.</a:t>
            </a:r>
          </a:p>
        </p:txBody>
      </p:sp>
      <p:sp>
        <p:nvSpPr>
          <p:cNvPr id="5" name="Rectangle 4"/>
          <p:cNvSpPr/>
          <p:nvPr/>
        </p:nvSpPr>
        <p:spPr>
          <a:xfrm>
            <a:off x="685801" y="4440197"/>
            <a:ext cx="6096000" cy="1754326"/>
          </a:xfrm>
          <a:prstGeom prst="rect">
            <a:avLst/>
          </a:prstGeom>
        </p:spPr>
        <p:txBody>
          <a:bodyPr>
            <a:spAutoFit/>
          </a:bodyPr>
          <a:lstStyle/>
          <a:p>
            <a:r>
              <a:rPr lang="en-GB" dirty="0" smtClean="0">
                <a:solidFill>
                  <a:srgbClr val="FFFF00"/>
                </a:solidFill>
                <a:effectLst>
                  <a:outerShdw blurRad="38100" dist="38100" dir="2700000" algn="tl">
                    <a:srgbClr val="000000">
                      <a:alpha val="43137"/>
                    </a:srgbClr>
                  </a:outerShdw>
                </a:effectLst>
              </a:rPr>
              <a:t>“Pompey, accordingly, for his victories over Sertorius and in Spain, celebrated a splendid triumph; but Crassus, for all his self-approval, did not venture to ask for the major triumph, and it was thought ignoble and mean in him to celebrate even the minor triumph on foot, called the ovation, for a servile war.” –11.8.</a:t>
            </a:r>
            <a:endParaRPr lang="en-GB" dirty="0">
              <a:solidFill>
                <a:srgbClr val="FFFF00"/>
              </a:solidFill>
              <a:effectLst>
                <a:outerShdw blurRad="38100" dist="38100" dir="2700000" algn="tl">
                  <a:srgbClr val="000000">
                    <a:alpha val="43137"/>
                  </a:srgbClr>
                </a:outerShdw>
              </a:effectLst>
            </a:endParaRPr>
          </a:p>
        </p:txBody>
      </p:sp>
      <p:pic>
        <p:nvPicPr>
          <p:cNvPr id="7" name="Picture 6" descr="https://upload.wikimedia.org/wikipedia/commons/1/13/PompeoMagn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93427" y="13104"/>
            <a:ext cx="5146318" cy="685472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8177346" y="6194523"/>
            <a:ext cx="3119919" cy="523220"/>
          </a:xfrm>
          <a:prstGeom prst="rect">
            <a:avLst/>
          </a:prstGeom>
        </p:spPr>
        <p:txBody>
          <a:bodyPr wrap="square">
            <a:spAutoFit/>
          </a:bodyPr>
          <a:lstStyle/>
          <a:p>
            <a:r>
              <a:rPr lang="en-GB" sz="1400" dirty="0"/>
              <a:t>Roman statue of </a:t>
            </a:r>
            <a:r>
              <a:rPr lang="en-GB" sz="1400" dirty="0" smtClean="0"/>
              <a:t>Pompey</a:t>
            </a:r>
            <a:r>
              <a:rPr lang="en-GB" sz="1400" dirty="0"/>
              <a:t> </a:t>
            </a:r>
            <a:r>
              <a:rPr lang="en-GB" sz="1400" dirty="0" smtClean="0"/>
              <a:t>- </a:t>
            </a:r>
            <a:r>
              <a:rPr lang="en-GB" sz="1400" dirty="0" smtClean="0"/>
              <a:t>Villa </a:t>
            </a:r>
            <a:r>
              <a:rPr lang="en-GB" sz="1400" dirty="0" err="1"/>
              <a:t>Arconati</a:t>
            </a:r>
            <a:r>
              <a:rPr lang="en-GB" sz="1400" dirty="0"/>
              <a:t> a </a:t>
            </a:r>
            <a:r>
              <a:rPr lang="en-GB" sz="1400" dirty="0" err="1"/>
              <a:t>Castellazzo</a:t>
            </a:r>
            <a:r>
              <a:rPr lang="en-GB" sz="1400" dirty="0"/>
              <a:t> di Bollate (</a:t>
            </a:r>
            <a:r>
              <a:rPr lang="en-GB" sz="1400" dirty="0" smtClean="0"/>
              <a:t>Milan)</a:t>
            </a:r>
            <a:endParaRPr lang="en-GB" sz="1400" dirty="0"/>
          </a:p>
        </p:txBody>
      </p:sp>
    </p:spTree>
    <p:extLst>
      <p:ext uri="{BB962C8B-B14F-4D97-AF65-F5344CB8AC3E}">
        <p14:creationId xmlns:p14="http://schemas.microsoft.com/office/powerpoint/2010/main" val="1109885575"/>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Provincial Corruption: The Case of </a:t>
            </a:r>
            <a:r>
              <a:rPr lang="en-GB" dirty="0" err="1"/>
              <a:t>Verres</a:t>
            </a:r>
            <a:endParaRPr lang="en-GB" dirty="0"/>
          </a:p>
        </p:txBody>
      </p:sp>
      <p:sp>
        <p:nvSpPr>
          <p:cNvPr id="3" name="Content Placeholder 2"/>
          <p:cNvSpPr>
            <a:spLocks noGrp="1"/>
          </p:cNvSpPr>
          <p:nvPr>
            <p:ph sz="half" idx="1"/>
          </p:nvPr>
        </p:nvSpPr>
        <p:spPr>
          <a:xfrm>
            <a:off x="422787" y="1866764"/>
            <a:ext cx="4995334" cy="3649134"/>
          </a:xfrm>
        </p:spPr>
        <p:txBody>
          <a:bodyPr/>
          <a:lstStyle/>
          <a:p>
            <a:r>
              <a:rPr lang="en-GB" dirty="0"/>
              <a:t>Limited opportunities to enrich oneself in minor magistracies.</a:t>
            </a:r>
          </a:p>
          <a:p>
            <a:r>
              <a:rPr lang="en-GB" dirty="0" smtClean="0"/>
              <a:t>Expense </a:t>
            </a:r>
            <a:r>
              <a:rPr lang="en-GB" dirty="0"/>
              <a:t>of political campaigns – bribes, lavish spectacles, building works etc.</a:t>
            </a:r>
          </a:p>
          <a:p>
            <a:r>
              <a:rPr lang="en-GB" dirty="0" smtClean="0"/>
              <a:t>More </a:t>
            </a:r>
            <a:r>
              <a:rPr lang="en-GB" dirty="0"/>
              <a:t>competition in the system.</a:t>
            </a:r>
          </a:p>
          <a:p>
            <a:r>
              <a:rPr lang="en-GB" dirty="0" smtClean="0"/>
              <a:t>Provincial </a:t>
            </a:r>
            <a:r>
              <a:rPr lang="en-GB" dirty="0"/>
              <a:t>administration </a:t>
            </a:r>
            <a:r>
              <a:rPr lang="en-GB" dirty="0" smtClean="0"/>
              <a:t/>
            </a:r>
            <a:br>
              <a:rPr lang="en-GB" dirty="0" smtClean="0"/>
            </a:br>
            <a:r>
              <a:rPr lang="en-GB" dirty="0" smtClean="0"/>
              <a:t>– </a:t>
            </a:r>
            <a:r>
              <a:rPr lang="en-GB" dirty="0"/>
              <a:t>raise money, pay off debts.</a:t>
            </a:r>
          </a:p>
        </p:txBody>
      </p:sp>
      <p:sp>
        <p:nvSpPr>
          <p:cNvPr id="4" name="Content Placeholder 3"/>
          <p:cNvSpPr>
            <a:spLocks noGrp="1"/>
          </p:cNvSpPr>
          <p:nvPr>
            <p:ph sz="half" idx="2"/>
          </p:nvPr>
        </p:nvSpPr>
        <p:spPr>
          <a:xfrm>
            <a:off x="5821895" y="2142068"/>
            <a:ext cx="4995332" cy="1691996"/>
          </a:xfrm>
        </p:spPr>
        <p:txBody>
          <a:bodyPr/>
          <a:lstStyle/>
          <a:p>
            <a:r>
              <a:rPr lang="en-GB" dirty="0"/>
              <a:t>“[63 BC] The day for the election came, and as </a:t>
            </a:r>
            <a:r>
              <a:rPr lang="en-GB" dirty="0">
                <a:solidFill>
                  <a:srgbClr val="FFFF00"/>
                </a:solidFill>
              </a:rPr>
              <a:t>Caesar's</a:t>
            </a:r>
            <a:r>
              <a:rPr lang="en-GB" dirty="0"/>
              <a:t> mother accompanied him to the door in tears, he kissed her and said: ‘Mother, today you shall see your son either </a:t>
            </a:r>
            <a:r>
              <a:rPr lang="en-GB" dirty="0">
                <a:solidFill>
                  <a:srgbClr val="FFFF00"/>
                </a:solidFill>
              </a:rPr>
              <a:t>Pontifex Maximus or an exile</a:t>
            </a:r>
            <a:r>
              <a:rPr lang="en-GB" dirty="0"/>
              <a:t>’.”- Plutarch Julius Caesar 7.3.</a:t>
            </a:r>
          </a:p>
        </p:txBody>
      </p:sp>
      <p:sp>
        <p:nvSpPr>
          <p:cNvPr id="5" name="Rectangle 4"/>
          <p:cNvSpPr/>
          <p:nvPr/>
        </p:nvSpPr>
        <p:spPr>
          <a:xfrm>
            <a:off x="5979483" y="4213490"/>
            <a:ext cx="6096000" cy="1754326"/>
          </a:xfrm>
          <a:prstGeom prst="rect">
            <a:avLst/>
          </a:prstGeom>
        </p:spPr>
        <p:txBody>
          <a:bodyPr>
            <a:spAutoFit/>
          </a:bodyPr>
          <a:lstStyle/>
          <a:p>
            <a:r>
              <a:rPr lang="en-GB" dirty="0" smtClean="0"/>
              <a:t>“However, </a:t>
            </a:r>
            <a:r>
              <a:rPr lang="en-GB" dirty="0" smtClean="0">
                <a:solidFill>
                  <a:srgbClr val="FFFF00"/>
                </a:solidFill>
              </a:rPr>
              <a:t>Crassus</a:t>
            </a:r>
            <a:r>
              <a:rPr lang="en-GB" dirty="0" smtClean="0"/>
              <a:t> was generous with strangers, for his house was open to all; and he </a:t>
            </a:r>
            <a:r>
              <a:rPr lang="en-GB" dirty="0" smtClean="0">
                <a:solidFill>
                  <a:srgbClr val="FFFF00"/>
                </a:solidFill>
              </a:rPr>
              <a:t>used to lend money </a:t>
            </a:r>
            <a:r>
              <a:rPr lang="en-GB" dirty="0" smtClean="0"/>
              <a:t>to his friends without interest, but he would demand it back from the borrower relentlessly when the time had expired, and so the gratuity of the </a:t>
            </a:r>
            <a:r>
              <a:rPr lang="en-GB" dirty="0" smtClean="0">
                <a:solidFill>
                  <a:srgbClr val="FFFF00"/>
                </a:solidFill>
              </a:rPr>
              <a:t>loan was more burdensome </a:t>
            </a:r>
            <a:r>
              <a:rPr lang="en-GB" dirty="0" smtClean="0"/>
              <a:t>than heavy interest.” – Plutarch Crassus 3.1</a:t>
            </a:r>
            <a:endParaRPr lang="en-GB" dirty="0"/>
          </a:p>
        </p:txBody>
      </p:sp>
    </p:spTree>
    <p:extLst>
      <p:ext uri="{BB962C8B-B14F-4D97-AF65-F5344CB8AC3E}">
        <p14:creationId xmlns:p14="http://schemas.microsoft.com/office/powerpoint/2010/main" val="1178487047"/>
      </p:ext>
    </p:extLst>
  </p:cSld>
  <p:clrMapOvr>
    <a:masterClrMapping/>
  </p:clrMapOvr>
  <p:transition spd="slow">
    <p:randomBar dir="vert"/>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Attempts to Restrain Corruption</a:t>
            </a:r>
          </a:p>
        </p:txBody>
      </p:sp>
      <p:sp>
        <p:nvSpPr>
          <p:cNvPr id="3" name="Content Placeholder 2"/>
          <p:cNvSpPr>
            <a:spLocks noGrp="1"/>
          </p:cNvSpPr>
          <p:nvPr>
            <p:ph sz="half" idx="1"/>
          </p:nvPr>
        </p:nvSpPr>
        <p:spPr/>
        <p:txBody>
          <a:bodyPr/>
          <a:lstStyle/>
          <a:p>
            <a:r>
              <a:rPr lang="en-GB" dirty="0" smtClean="0"/>
              <a:t>Lex </a:t>
            </a:r>
            <a:r>
              <a:rPr lang="en-GB" dirty="0"/>
              <a:t>Calpurnia 149 BC – </a:t>
            </a:r>
            <a:r>
              <a:rPr lang="en-GB" i="1" dirty="0" err="1">
                <a:solidFill>
                  <a:srgbClr val="FFFF00"/>
                </a:solidFill>
              </a:rPr>
              <a:t>Quaestio</a:t>
            </a:r>
            <a:r>
              <a:rPr lang="en-GB" i="1" dirty="0">
                <a:solidFill>
                  <a:srgbClr val="FFFF00"/>
                </a:solidFill>
              </a:rPr>
              <a:t> de </a:t>
            </a:r>
            <a:r>
              <a:rPr lang="en-GB" i="1" dirty="0" err="1">
                <a:solidFill>
                  <a:srgbClr val="FFFF00"/>
                </a:solidFill>
              </a:rPr>
              <a:t>Repetundis</a:t>
            </a:r>
            <a:r>
              <a:rPr lang="en-GB" dirty="0"/>
              <a:t>.</a:t>
            </a:r>
          </a:p>
          <a:p>
            <a:r>
              <a:rPr lang="en-GB" dirty="0" smtClean="0"/>
              <a:t>Reform </a:t>
            </a:r>
            <a:r>
              <a:rPr lang="en-GB" dirty="0"/>
              <a:t>of law courts – equites and </a:t>
            </a:r>
            <a:r>
              <a:rPr lang="en-GB" dirty="0" err="1"/>
              <a:t>tribuni</a:t>
            </a:r>
            <a:r>
              <a:rPr lang="en-GB" dirty="0"/>
              <a:t> </a:t>
            </a:r>
            <a:r>
              <a:rPr lang="en-GB" dirty="0" err="1"/>
              <a:t>aerarii</a:t>
            </a:r>
            <a:r>
              <a:rPr lang="en-GB" dirty="0"/>
              <a:t> alongside senators.</a:t>
            </a:r>
          </a:p>
          <a:p>
            <a:r>
              <a:rPr lang="en-GB" dirty="0" smtClean="0"/>
              <a:t>Accuser </a:t>
            </a:r>
            <a:r>
              <a:rPr lang="en-GB" dirty="0"/>
              <a:t>and accused chose 100 senators from list set up by the Urban Praetor.</a:t>
            </a:r>
          </a:p>
          <a:p>
            <a:r>
              <a:rPr lang="en-GB" dirty="0" smtClean="0">
                <a:solidFill>
                  <a:srgbClr val="FFFF00"/>
                </a:solidFill>
              </a:rPr>
              <a:t>Judges </a:t>
            </a:r>
            <a:r>
              <a:rPr lang="en-GB" dirty="0">
                <a:solidFill>
                  <a:srgbClr val="FFFF00"/>
                </a:solidFill>
              </a:rPr>
              <a:t>to vote by secret ballot</a:t>
            </a:r>
            <a:r>
              <a:rPr lang="en-GB" dirty="0"/>
              <a:t>.</a:t>
            </a:r>
          </a:p>
        </p:txBody>
      </p:sp>
      <p:sp>
        <p:nvSpPr>
          <p:cNvPr id="4" name="Content Placeholder 3"/>
          <p:cNvSpPr>
            <a:spLocks noGrp="1"/>
          </p:cNvSpPr>
          <p:nvPr>
            <p:ph sz="half" idx="2"/>
          </p:nvPr>
        </p:nvSpPr>
        <p:spPr/>
        <p:txBody>
          <a:bodyPr/>
          <a:lstStyle/>
          <a:p>
            <a:r>
              <a:rPr lang="en-GB" dirty="0"/>
              <a:t>“[</a:t>
            </a:r>
            <a:r>
              <a:rPr lang="en-GB" dirty="0" err="1"/>
              <a:t>Terentius</a:t>
            </a:r>
            <a:r>
              <a:rPr lang="en-GB" dirty="0"/>
              <a:t> Varro defended on a case of extortion by </a:t>
            </a:r>
            <a:r>
              <a:rPr lang="en-GB" dirty="0" err="1"/>
              <a:t>Hortensius</a:t>
            </a:r>
            <a:r>
              <a:rPr lang="en-GB" dirty="0"/>
              <a:t>] …there are certain men on the bench to whom he wishes their tablets to be shown, and that that is very easy, for that they do not give their votes separately, but that all vote together; and that a tablet, covered with the proper wax, and not with that illegal wax which has given so much scandal, is given to every one.” </a:t>
            </a:r>
            <a:r>
              <a:rPr lang="en-GB" dirty="0" smtClean="0"/>
              <a:t/>
            </a:r>
            <a:br>
              <a:rPr lang="en-GB" dirty="0" smtClean="0"/>
            </a:br>
            <a:r>
              <a:rPr lang="en-GB" dirty="0" smtClean="0"/>
              <a:t>– </a:t>
            </a:r>
            <a:r>
              <a:rPr lang="en-GB" dirty="0"/>
              <a:t>Cicero </a:t>
            </a:r>
            <a:r>
              <a:rPr lang="en-GB" dirty="0" err="1"/>
              <a:t>Divinato</a:t>
            </a:r>
            <a:r>
              <a:rPr lang="en-GB" dirty="0"/>
              <a:t> against Q. </a:t>
            </a:r>
            <a:r>
              <a:rPr lang="en-GB" dirty="0" err="1"/>
              <a:t>Caecilius</a:t>
            </a:r>
            <a:r>
              <a:rPr lang="en-GB" dirty="0"/>
              <a:t> 24.</a:t>
            </a:r>
          </a:p>
        </p:txBody>
      </p:sp>
    </p:spTree>
    <p:extLst>
      <p:ext uri="{BB962C8B-B14F-4D97-AF65-F5344CB8AC3E}">
        <p14:creationId xmlns:p14="http://schemas.microsoft.com/office/powerpoint/2010/main" val="695266291"/>
      </p:ext>
    </p:extLst>
  </p:cSld>
  <p:clrMapOvr>
    <a:masterClrMapping/>
  </p:clrMapOvr>
  <p:transition spd="slow">
    <p:randomBar dir="vert"/>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Rapacious Governor</a:t>
            </a:r>
          </a:p>
        </p:txBody>
      </p:sp>
      <p:sp>
        <p:nvSpPr>
          <p:cNvPr id="3" name="Content Placeholder 2"/>
          <p:cNvSpPr>
            <a:spLocks noGrp="1"/>
          </p:cNvSpPr>
          <p:nvPr>
            <p:ph sz="half" idx="1"/>
          </p:nvPr>
        </p:nvSpPr>
        <p:spPr>
          <a:xfrm>
            <a:off x="275304" y="1651819"/>
            <a:ext cx="4119716" cy="4139382"/>
          </a:xfrm>
        </p:spPr>
        <p:txBody>
          <a:bodyPr/>
          <a:lstStyle/>
          <a:p>
            <a:r>
              <a:rPr lang="en-GB" dirty="0" err="1" smtClean="0"/>
              <a:t>Verres</a:t>
            </a:r>
            <a:r>
              <a:rPr lang="en-GB" dirty="0" smtClean="0"/>
              <a:t> </a:t>
            </a:r>
            <a:r>
              <a:rPr lang="en-GB" dirty="0"/>
              <a:t>returns to Rome after </a:t>
            </a:r>
            <a:r>
              <a:rPr lang="en-GB" dirty="0" err="1"/>
              <a:t>propraetorship</a:t>
            </a:r>
            <a:r>
              <a:rPr lang="en-GB" dirty="0"/>
              <a:t> of Sicily (70 BC).</a:t>
            </a:r>
          </a:p>
          <a:p>
            <a:r>
              <a:rPr lang="en-GB" dirty="0" smtClean="0"/>
              <a:t>Gave </a:t>
            </a:r>
            <a:r>
              <a:rPr lang="en-GB" dirty="0"/>
              <a:t>evidence against </a:t>
            </a:r>
            <a:r>
              <a:rPr lang="en-GB" dirty="0" err="1"/>
              <a:t>Dolabella</a:t>
            </a:r>
            <a:r>
              <a:rPr lang="en-GB" dirty="0"/>
              <a:t>, governor of Cilicia in 80 BC.</a:t>
            </a:r>
          </a:p>
          <a:p>
            <a:r>
              <a:rPr lang="en-GB" dirty="0" smtClean="0">
                <a:solidFill>
                  <a:srgbClr val="FFFF00"/>
                </a:solidFill>
              </a:rPr>
              <a:t>Extortion</a:t>
            </a:r>
            <a:r>
              <a:rPr lang="en-GB" dirty="0">
                <a:solidFill>
                  <a:srgbClr val="FFFF00"/>
                </a:solidFill>
              </a:rPr>
              <a:t>, heavy taxes, abuse of contracts, pilfering from temples and private households.</a:t>
            </a:r>
          </a:p>
          <a:p>
            <a:r>
              <a:rPr lang="en-GB" dirty="0" smtClean="0">
                <a:solidFill>
                  <a:srgbClr val="FFFF00"/>
                </a:solidFill>
              </a:rPr>
              <a:t>Abuse </a:t>
            </a:r>
            <a:r>
              <a:rPr lang="en-GB" dirty="0">
                <a:solidFill>
                  <a:srgbClr val="FFFF00"/>
                </a:solidFill>
              </a:rPr>
              <a:t>of Roman citizens</a:t>
            </a:r>
          </a:p>
        </p:txBody>
      </p:sp>
      <p:pic>
        <p:nvPicPr>
          <p:cNvPr id="19458" name="Picture 2" descr="https://upload.wikimedia.org/wikipedia/commons/b/bf/Von_Gaius_Verres_geraubte_Kunstwerke_auf_Sizilien.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46863" y="1740310"/>
            <a:ext cx="7242014" cy="511769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7011598" y="296472"/>
            <a:ext cx="4995332" cy="2338574"/>
          </a:xfrm>
          <a:solidFill>
            <a:schemeClr val="accent2">
              <a:alpha val="66000"/>
            </a:schemeClr>
          </a:solidFill>
        </p:spPr>
        <p:style>
          <a:lnRef idx="3">
            <a:schemeClr val="lt1"/>
          </a:lnRef>
          <a:fillRef idx="1">
            <a:schemeClr val="accent2"/>
          </a:fillRef>
          <a:effectRef idx="1">
            <a:schemeClr val="accent2"/>
          </a:effectRef>
          <a:fontRef idx="minor">
            <a:schemeClr val="lt1"/>
          </a:fontRef>
        </p:style>
        <p:txBody>
          <a:bodyPr/>
          <a:lstStyle/>
          <a:p>
            <a:pPr algn="ctr"/>
            <a:r>
              <a:rPr lang="en-GB" dirty="0"/>
              <a:t>“Can you deny this, </a:t>
            </a:r>
            <a:r>
              <a:rPr lang="en-GB" dirty="0" err="1"/>
              <a:t>Verres</a:t>
            </a:r>
            <a:r>
              <a:rPr lang="en-GB" dirty="0"/>
              <a:t>, that in the forum, at </a:t>
            </a:r>
            <a:r>
              <a:rPr lang="en-GB" dirty="0" err="1"/>
              <a:t>Lilybaeum</a:t>
            </a:r>
            <a:r>
              <a:rPr lang="en-GB" dirty="0"/>
              <a:t>, in the presence of a numerous body of inhabitants, Gaius </a:t>
            </a:r>
            <a:r>
              <a:rPr lang="en-GB" dirty="0" err="1"/>
              <a:t>Servilius</a:t>
            </a:r>
            <a:r>
              <a:rPr lang="en-GB" dirty="0"/>
              <a:t>, a Roman citizen, an old trader of the group of settlers at </a:t>
            </a:r>
            <a:r>
              <a:rPr lang="en-GB" dirty="0" err="1"/>
              <a:t>Panormus</a:t>
            </a:r>
            <a:r>
              <a:rPr lang="en-GB" dirty="0"/>
              <a:t>, was beaten to the ground by rods and scourges before your tribunal, before your very feet?” </a:t>
            </a:r>
            <a:r>
              <a:rPr lang="en-GB" dirty="0" smtClean="0"/>
              <a:t/>
            </a:r>
            <a:br>
              <a:rPr lang="en-GB" dirty="0" smtClean="0"/>
            </a:br>
            <a:r>
              <a:rPr lang="en-GB" dirty="0" smtClean="0"/>
              <a:t>– </a:t>
            </a:r>
            <a:r>
              <a:rPr lang="en-GB" dirty="0"/>
              <a:t>Cicero Against </a:t>
            </a:r>
            <a:r>
              <a:rPr lang="en-GB" dirty="0" err="1"/>
              <a:t>Verres</a:t>
            </a:r>
            <a:r>
              <a:rPr lang="en-GB" dirty="0"/>
              <a:t> II 5.54.140.</a:t>
            </a:r>
          </a:p>
        </p:txBody>
      </p:sp>
    </p:spTree>
    <p:extLst>
      <p:ext uri="{BB962C8B-B14F-4D97-AF65-F5344CB8AC3E}">
        <p14:creationId xmlns:p14="http://schemas.microsoft.com/office/powerpoint/2010/main" val="19510220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Trail of </a:t>
            </a:r>
            <a:r>
              <a:rPr lang="en-GB" dirty="0" err="1"/>
              <a:t>Verres</a:t>
            </a:r>
            <a:endParaRPr lang="en-GB" dirty="0"/>
          </a:p>
        </p:txBody>
      </p:sp>
      <p:sp>
        <p:nvSpPr>
          <p:cNvPr id="3" name="Content Placeholder 2"/>
          <p:cNvSpPr>
            <a:spLocks noGrp="1"/>
          </p:cNvSpPr>
          <p:nvPr>
            <p:ph sz="half" idx="1"/>
          </p:nvPr>
        </p:nvSpPr>
        <p:spPr>
          <a:xfrm>
            <a:off x="118665" y="1866763"/>
            <a:ext cx="4256690" cy="4425881"/>
          </a:xfrm>
        </p:spPr>
        <p:txBody>
          <a:bodyPr>
            <a:normAutofit lnSpcReduction="10000"/>
          </a:bodyPr>
          <a:lstStyle/>
          <a:p>
            <a:r>
              <a:rPr lang="en-GB" dirty="0"/>
              <a:t>Majority of Sicilian communities send delegation to the senate.</a:t>
            </a:r>
          </a:p>
          <a:p>
            <a:r>
              <a:rPr lang="en-GB" dirty="0"/>
              <a:t>•Cicero called upon to act as patron representative in the trail – attempts by </a:t>
            </a:r>
            <a:r>
              <a:rPr lang="en-GB" dirty="0" err="1"/>
              <a:t>Verres</a:t>
            </a:r>
            <a:r>
              <a:rPr lang="en-GB" dirty="0"/>
              <a:t> to have Quintus </a:t>
            </a:r>
            <a:r>
              <a:rPr lang="en-GB" dirty="0" err="1"/>
              <a:t>Caecilius</a:t>
            </a:r>
            <a:r>
              <a:rPr lang="en-GB" dirty="0"/>
              <a:t> Niger the chief advocate of prosecution.</a:t>
            </a:r>
          </a:p>
          <a:p>
            <a:r>
              <a:rPr lang="en-GB" dirty="0"/>
              <a:t>•</a:t>
            </a:r>
            <a:r>
              <a:rPr lang="en-GB" dirty="0" err="1"/>
              <a:t>Hortentius</a:t>
            </a:r>
            <a:r>
              <a:rPr lang="en-GB" dirty="0"/>
              <a:t> defending </a:t>
            </a:r>
            <a:r>
              <a:rPr lang="en-GB" dirty="0" err="1"/>
              <a:t>Verres</a:t>
            </a:r>
            <a:r>
              <a:rPr lang="en-GB" dirty="0"/>
              <a:t>.</a:t>
            </a:r>
          </a:p>
          <a:p>
            <a:r>
              <a:rPr lang="en-GB" dirty="0"/>
              <a:t>•Attempts to stall the case until 69 BC when M. </a:t>
            </a:r>
            <a:r>
              <a:rPr lang="en-GB" dirty="0" err="1"/>
              <a:t>Caecilius</a:t>
            </a:r>
            <a:r>
              <a:rPr lang="en-GB" dirty="0"/>
              <a:t> </a:t>
            </a:r>
            <a:r>
              <a:rPr lang="en-GB" dirty="0" err="1"/>
              <a:t>Metellus</a:t>
            </a:r>
            <a:r>
              <a:rPr lang="en-GB" dirty="0"/>
              <a:t> would be Urban Praetor and Q. </a:t>
            </a:r>
            <a:r>
              <a:rPr lang="en-GB" dirty="0" err="1"/>
              <a:t>Caecilius</a:t>
            </a:r>
            <a:r>
              <a:rPr lang="en-GB" dirty="0"/>
              <a:t> </a:t>
            </a:r>
            <a:r>
              <a:rPr lang="en-GB" dirty="0" err="1"/>
              <a:t>Metellus</a:t>
            </a:r>
            <a:r>
              <a:rPr lang="en-GB" dirty="0"/>
              <a:t> </a:t>
            </a:r>
            <a:r>
              <a:rPr lang="en-GB" dirty="0" err="1"/>
              <a:t>Creticus</a:t>
            </a:r>
            <a:r>
              <a:rPr lang="en-GB" dirty="0"/>
              <a:t> and </a:t>
            </a:r>
            <a:r>
              <a:rPr lang="en-GB" dirty="0" err="1"/>
              <a:t>Hortensius</a:t>
            </a:r>
            <a:r>
              <a:rPr lang="en-GB" dirty="0"/>
              <a:t> would be Consuls.</a:t>
            </a:r>
          </a:p>
          <a:p>
            <a:r>
              <a:rPr lang="en-GB" dirty="0"/>
              <a:t>•Trail began on 5th August – three days into the prosecution’s case </a:t>
            </a:r>
            <a:r>
              <a:rPr lang="en-GB" dirty="0" err="1"/>
              <a:t>Verres</a:t>
            </a:r>
            <a:r>
              <a:rPr lang="en-GB" dirty="0"/>
              <a:t> flees to </a:t>
            </a:r>
            <a:r>
              <a:rPr lang="en-GB" dirty="0" err="1"/>
              <a:t>Massalia</a:t>
            </a:r>
            <a:r>
              <a:rPr lang="en-GB" dirty="0"/>
              <a:t> (Marseilles).</a:t>
            </a:r>
          </a:p>
        </p:txBody>
      </p:sp>
      <p:sp>
        <p:nvSpPr>
          <p:cNvPr id="4" name="Content Placeholder 3"/>
          <p:cNvSpPr>
            <a:spLocks noGrp="1"/>
          </p:cNvSpPr>
          <p:nvPr>
            <p:ph sz="half" idx="2"/>
          </p:nvPr>
        </p:nvSpPr>
        <p:spPr/>
        <p:txBody>
          <a:bodyPr>
            <a:normAutofit lnSpcReduction="10000"/>
          </a:bodyPr>
          <a:lstStyle/>
          <a:p>
            <a:endParaRPr lang="en-GB"/>
          </a:p>
        </p:txBody>
      </p:sp>
      <p:pic>
        <p:nvPicPr>
          <p:cNvPr id="5" name="Picture 2" descr="https://upload.wikimedia.org/wikipedia/commons/b/bf/Von_Gaius_Verres_geraubte_Kunstwerke_auf_Sizilien.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46863" y="1740310"/>
            <a:ext cx="7242014" cy="5117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0803748"/>
      </p:ext>
    </p:extLst>
  </p:cSld>
  <p:clrMapOvr>
    <a:masterClrMapping/>
  </p:clrMapOvr>
  <p:transition spd="slow">
    <p:randomBar dir="vert"/>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Conspiracy of </a:t>
            </a:r>
            <a:r>
              <a:rPr lang="en-GB" dirty="0" err="1" smtClean="0"/>
              <a:t>Catiline</a:t>
            </a:r>
            <a:r>
              <a:rPr lang="en-GB" dirty="0" smtClean="0"/>
              <a:t> 63 B.C.</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9218" name="Picture 2" descr="https://archive.org/services/img/conspiracyofcati00salluof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43918" y="379232"/>
            <a:ext cx="2364966" cy="387591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ttp://www.westholmepublishing.com/images/2014_images/catiline_cover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4036" y="1957165"/>
            <a:ext cx="3121980" cy="468297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http://ecx.images-amazon.com/images/I/4136KPMFYAL._SX386_BO1,204,203,200_.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4140" y="4080387"/>
            <a:ext cx="2188346" cy="2810523"/>
          </a:xfrm>
          <a:prstGeom prst="rect">
            <a:avLst/>
          </a:prstGeom>
          <a:noFill/>
          <a:extLst>
            <a:ext uri="{909E8E84-426E-40DD-AFC4-6F175D3DCCD1}">
              <a14:hiddenFill xmlns:a14="http://schemas.microsoft.com/office/drawing/2010/main">
                <a:solidFill>
                  <a:srgbClr val="FFFFFF"/>
                </a:solidFill>
              </a14:hiddenFill>
            </a:ext>
          </a:extLst>
        </p:spPr>
      </p:pic>
      <p:pic>
        <p:nvPicPr>
          <p:cNvPr id="9226" name="Picture 10" descr="Cicero - Musei Capitolini.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8" y="2142066"/>
            <a:ext cx="3473897" cy="4629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701526"/>
      </p:ext>
    </p:extLst>
  </p:cSld>
  <p:clrMapOvr>
    <a:masterClrMapping/>
  </p:clrMapOvr>
  <p:transition spd="slow">
    <p:randomBar dir="vert"/>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Electoral Corruption and Low Politics</a:t>
            </a:r>
          </a:p>
        </p:txBody>
      </p:sp>
      <p:sp>
        <p:nvSpPr>
          <p:cNvPr id="3" name="Content Placeholder 2"/>
          <p:cNvSpPr>
            <a:spLocks noGrp="1"/>
          </p:cNvSpPr>
          <p:nvPr>
            <p:ph sz="half" idx="1"/>
          </p:nvPr>
        </p:nvSpPr>
        <p:spPr>
          <a:xfrm>
            <a:off x="263015" y="1738944"/>
            <a:ext cx="4995334" cy="2361107"/>
          </a:xfrm>
        </p:spPr>
        <p:txBody>
          <a:bodyPr/>
          <a:lstStyle/>
          <a:p>
            <a:r>
              <a:rPr lang="en-GB" dirty="0" err="1"/>
              <a:t>Autronius</a:t>
            </a:r>
            <a:r>
              <a:rPr lang="en-GB" dirty="0"/>
              <a:t> </a:t>
            </a:r>
            <a:r>
              <a:rPr lang="en-GB" dirty="0" err="1"/>
              <a:t>Paetus</a:t>
            </a:r>
            <a:r>
              <a:rPr lang="en-GB" dirty="0"/>
              <a:t> and P. Cornelius Sulla convicted for </a:t>
            </a:r>
            <a:r>
              <a:rPr lang="en-GB" i="1" dirty="0"/>
              <a:t>ambitus</a:t>
            </a:r>
            <a:r>
              <a:rPr lang="en-GB" dirty="0"/>
              <a:t> in elections of 66 </a:t>
            </a:r>
            <a:r>
              <a:rPr lang="en-GB" dirty="0" smtClean="0"/>
              <a:t>BC</a:t>
            </a:r>
          </a:p>
          <a:p>
            <a:pPr lvl="1"/>
            <a:r>
              <a:rPr lang="en-GB" dirty="0" smtClean="0"/>
              <a:t>Illegal: </a:t>
            </a:r>
            <a:r>
              <a:rPr lang="en-GB" i="1" dirty="0" smtClean="0"/>
              <a:t>ambitus</a:t>
            </a:r>
            <a:r>
              <a:rPr lang="en-GB" dirty="0" smtClean="0"/>
              <a:t> </a:t>
            </a:r>
            <a:r>
              <a:rPr lang="en-GB" dirty="0"/>
              <a:t>and </a:t>
            </a:r>
            <a:r>
              <a:rPr lang="en-GB" i="1" dirty="0" err="1"/>
              <a:t>largitiones</a:t>
            </a:r>
            <a:r>
              <a:rPr lang="en-GB" dirty="0"/>
              <a:t> (bribery</a:t>
            </a:r>
            <a:r>
              <a:rPr lang="en-GB" dirty="0" smtClean="0"/>
              <a:t>).</a:t>
            </a:r>
            <a:br>
              <a:rPr lang="en-GB" dirty="0" smtClean="0"/>
            </a:br>
            <a:r>
              <a:rPr lang="en-GB" dirty="0" smtClean="0"/>
              <a:t>(</a:t>
            </a:r>
            <a:r>
              <a:rPr lang="en-GB" dirty="0" err="1" smtClean="0"/>
              <a:t>Cic</a:t>
            </a:r>
            <a:r>
              <a:rPr lang="en-GB" dirty="0" smtClean="0"/>
              <a:t>. De </a:t>
            </a:r>
            <a:r>
              <a:rPr lang="en-GB" dirty="0" err="1" smtClean="0"/>
              <a:t>orat</a:t>
            </a:r>
            <a:r>
              <a:rPr lang="en-GB" dirty="0" smtClean="0"/>
              <a:t>. 2.25)</a:t>
            </a:r>
            <a:endParaRPr lang="en-GB" dirty="0"/>
          </a:p>
          <a:p>
            <a:r>
              <a:rPr lang="en-GB" dirty="0"/>
              <a:t>•</a:t>
            </a:r>
            <a:r>
              <a:rPr lang="en-GB" dirty="0" smtClean="0">
                <a:solidFill>
                  <a:srgbClr val="FFFF00"/>
                </a:solidFill>
              </a:rPr>
              <a:t>L(</a:t>
            </a:r>
            <a:r>
              <a:rPr lang="en-GB" dirty="0" err="1" smtClean="0">
                <a:solidFill>
                  <a:srgbClr val="FFFF00"/>
                </a:solidFill>
              </a:rPr>
              <a:t>ucius</a:t>
            </a:r>
            <a:r>
              <a:rPr lang="en-GB" dirty="0" smtClean="0">
                <a:solidFill>
                  <a:srgbClr val="FFFF00"/>
                </a:solidFill>
              </a:rPr>
              <a:t>) </a:t>
            </a:r>
            <a:r>
              <a:rPr lang="en-GB" dirty="0" err="1">
                <a:solidFill>
                  <a:srgbClr val="FFFF00"/>
                </a:solidFill>
              </a:rPr>
              <a:t>Sergius</a:t>
            </a:r>
            <a:r>
              <a:rPr lang="en-GB" dirty="0">
                <a:solidFill>
                  <a:srgbClr val="FFFF00"/>
                </a:solidFill>
              </a:rPr>
              <a:t> </a:t>
            </a:r>
            <a:r>
              <a:rPr lang="en-GB" dirty="0" err="1">
                <a:solidFill>
                  <a:srgbClr val="FFFF00"/>
                </a:solidFill>
              </a:rPr>
              <a:t>Catilina</a:t>
            </a:r>
            <a:r>
              <a:rPr lang="en-GB" dirty="0"/>
              <a:t> </a:t>
            </a:r>
            <a:r>
              <a:rPr lang="en-GB" dirty="0" smtClean="0"/>
              <a:t>(= </a:t>
            </a:r>
            <a:r>
              <a:rPr lang="en-GB" dirty="0" err="1" smtClean="0"/>
              <a:t>Catiline</a:t>
            </a:r>
            <a:r>
              <a:rPr lang="en-GB" dirty="0"/>
              <a:t>) disbarred from standing by L. </a:t>
            </a:r>
            <a:r>
              <a:rPr lang="en-GB" dirty="0" err="1"/>
              <a:t>Volcacius</a:t>
            </a:r>
            <a:r>
              <a:rPr lang="en-GB" dirty="0"/>
              <a:t> </a:t>
            </a:r>
            <a:r>
              <a:rPr lang="en-GB" dirty="0" err="1"/>
              <a:t>Tullus</a:t>
            </a:r>
            <a:r>
              <a:rPr lang="en-GB" dirty="0"/>
              <a:t>.</a:t>
            </a:r>
          </a:p>
          <a:p>
            <a:r>
              <a:rPr lang="en-GB" dirty="0"/>
              <a:t>•So called “First </a:t>
            </a:r>
            <a:r>
              <a:rPr lang="en-GB" dirty="0" err="1"/>
              <a:t>Catilinarian</a:t>
            </a:r>
            <a:r>
              <a:rPr lang="en-GB" dirty="0"/>
              <a:t> conspiracy”.</a:t>
            </a:r>
          </a:p>
        </p:txBody>
      </p:sp>
      <p:sp>
        <p:nvSpPr>
          <p:cNvPr id="4" name="Content Placeholder 3"/>
          <p:cNvSpPr>
            <a:spLocks noGrp="1"/>
          </p:cNvSpPr>
          <p:nvPr>
            <p:ph sz="half" idx="2"/>
          </p:nvPr>
        </p:nvSpPr>
        <p:spPr/>
        <p:txBody>
          <a:bodyPr/>
          <a:lstStyle/>
          <a:p>
            <a:pPr algn="ctr"/>
            <a:r>
              <a:rPr lang="en-GB" dirty="0"/>
              <a:t>“</a:t>
            </a:r>
            <a:r>
              <a:rPr lang="en-GB" dirty="0" err="1"/>
              <a:t>Paetus</a:t>
            </a:r>
            <a:r>
              <a:rPr lang="en-GB" dirty="0"/>
              <a:t> and Cornelius Sulla, a nephew of the great Sulla, who had been elected consuls and then convicted of bribery, had </a:t>
            </a:r>
            <a:r>
              <a:rPr lang="en-GB" dirty="0">
                <a:solidFill>
                  <a:srgbClr val="FFFF00"/>
                </a:solidFill>
              </a:rPr>
              <a:t>plotted to kill</a:t>
            </a:r>
            <a:r>
              <a:rPr lang="en-GB" dirty="0"/>
              <a:t> their accusers, Lucius Cotta and Lucius </a:t>
            </a:r>
            <a:r>
              <a:rPr lang="en-GB" dirty="0" err="1"/>
              <a:t>Torquatus</a:t>
            </a:r>
            <a:r>
              <a:rPr lang="en-GB" dirty="0"/>
              <a:t>, especially after the latter had also been convicted. Among others who had been suborned were </a:t>
            </a:r>
            <a:r>
              <a:rPr lang="en-GB" dirty="0" err="1"/>
              <a:t>Gnaeus</a:t>
            </a:r>
            <a:r>
              <a:rPr lang="en-GB" dirty="0"/>
              <a:t> </a:t>
            </a:r>
            <a:r>
              <a:rPr lang="en-GB" dirty="0" err="1"/>
              <a:t>Piso</a:t>
            </a:r>
            <a:r>
              <a:rPr lang="en-GB" dirty="0"/>
              <a:t> and also Lucius </a:t>
            </a:r>
            <a:r>
              <a:rPr lang="en-GB" dirty="0" err="1">
                <a:solidFill>
                  <a:srgbClr val="FFC000"/>
                </a:solidFill>
              </a:rPr>
              <a:t>Catiline</a:t>
            </a:r>
            <a:r>
              <a:rPr lang="en-GB" dirty="0"/>
              <a:t>, a man of great audacity, who had sought the office himself and was angry on this account.” </a:t>
            </a:r>
            <a:r>
              <a:rPr lang="en-GB" dirty="0" smtClean="0"/>
              <a:t/>
            </a:r>
            <a:br>
              <a:rPr lang="en-GB" dirty="0" smtClean="0"/>
            </a:br>
            <a:r>
              <a:rPr lang="en-GB" dirty="0" smtClean="0"/>
              <a:t>– </a:t>
            </a:r>
            <a:r>
              <a:rPr lang="en-GB" dirty="0"/>
              <a:t>Cassius </a:t>
            </a:r>
            <a:r>
              <a:rPr lang="en-GB" dirty="0" err="1"/>
              <a:t>Dio</a:t>
            </a:r>
            <a:r>
              <a:rPr lang="en-GB" dirty="0"/>
              <a:t> 36.44.3-4.</a:t>
            </a:r>
          </a:p>
        </p:txBody>
      </p:sp>
    </p:spTree>
    <p:extLst>
      <p:ext uri="{BB962C8B-B14F-4D97-AF65-F5344CB8AC3E}">
        <p14:creationId xmlns:p14="http://schemas.microsoft.com/office/powerpoint/2010/main" val="16559137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Gambling for Office</a:t>
            </a:r>
          </a:p>
        </p:txBody>
      </p:sp>
      <p:sp>
        <p:nvSpPr>
          <p:cNvPr id="3" name="Content Placeholder 2"/>
          <p:cNvSpPr>
            <a:spLocks noGrp="1"/>
          </p:cNvSpPr>
          <p:nvPr>
            <p:ph sz="half" idx="1"/>
          </p:nvPr>
        </p:nvSpPr>
        <p:spPr>
          <a:xfrm>
            <a:off x="350729" y="1703540"/>
            <a:ext cx="5330407" cy="5248405"/>
          </a:xfrm>
        </p:spPr>
        <p:txBody>
          <a:bodyPr>
            <a:normAutofit/>
          </a:bodyPr>
          <a:lstStyle/>
          <a:p>
            <a:pPr>
              <a:buFont typeface="Wingdings" panose="05000000000000000000" pitchFamily="2" charset="2"/>
              <a:buChar char="q"/>
            </a:pPr>
            <a:r>
              <a:rPr lang="en-GB" dirty="0"/>
              <a:t>Intense competition and high debts </a:t>
            </a:r>
            <a:r>
              <a:rPr lang="en-GB" dirty="0" smtClean="0"/>
              <a:t/>
            </a:r>
            <a:br>
              <a:rPr lang="en-GB" dirty="0" smtClean="0"/>
            </a:br>
            <a:r>
              <a:rPr lang="en-GB" dirty="0" smtClean="0"/>
              <a:t>– </a:t>
            </a:r>
            <a:r>
              <a:rPr lang="en-GB" dirty="0"/>
              <a:t>suppression of city’s </a:t>
            </a:r>
            <a:r>
              <a:rPr lang="en-GB" dirty="0" err="1"/>
              <a:t>collegia</a:t>
            </a:r>
            <a:r>
              <a:rPr lang="en-GB" dirty="0"/>
              <a:t> (64 BC).</a:t>
            </a:r>
          </a:p>
          <a:p>
            <a:pPr>
              <a:buFont typeface="Wingdings" panose="05000000000000000000" pitchFamily="2" charset="2"/>
              <a:buChar char="q"/>
            </a:pPr>
            <a:r>
              <a:rPr lang="en-GB" dirty="0" smtClean="0"/>
              <a:t>Three </a:t>
            </a:r>
            <a:r>
              <a:rPr lang="en-GB" dirty="0"/>
              <a:t>major consular candidates for 63 BC </a:t>
            </a:r>
            <a:r>
              <a:rPr lang="en-GB" dirty="0" smtClean="0"/>
              <a:t/>
            </a:r>
            <a:br>
              <a:rPr lang="en-GB" dirty="0" smtClean="0"/>
            </a:br>
            <a:r>
              <a:rPr lang="en-GB" dirty="0" smtClean="0"/>
              <a:t>– </a:t>
            </a:r>
            <a:r>
              <a:rPr lang="en-GB" dirty="0"/>
              <a:t>Cicero, C. Antonius and </a:t>
            </a:r>
            <a:r>
              <a:rPr lang="en-GB" dirty="0" err="1"/>
              <a:t>Catiline</a:t>
            </a:r>
            <a:r>
              <a:rPr lang="en-GB" dirty="0" smtClean="0"/>
              <a:t>.</a:t>
            </a:r>
          </a:p>
          <a:p>
            <a:pPr lvl="1">
              <a:buFont typeface="Wingdings" panose="05000000000000000000" pitchFamily="2" charset="2"/>
              <a:buChar char="q"/>
            </a:pPr>
            <a:r>
              <a:rPr lang="en-GB" dirty="0" err="1" smtClean="0"/>
              <a:t>Catiline</a:t>
            </a:r>
            <a:r>
              <a:rPr lang="en-GB" dirty="0" smtClean="0"/>
              <a:t> lost again.</a:t>
            </a:r>
            <a:endParaRPr lang="en-GB" dirty="0"/>
          </a:p>
          <a:p>
            <a:pPr>
              <a:buFont typeface="Wingdings" panose="05000000000000000000" pitchFamily="2" charset="2"/>
              <a:buChar char="q"/>
            </a:pPr>
            <a:r>
              <a:rPr lang="en-GB" dirty="0" err="1" smtClean="0"/>
              <a:t>Catiline</a:t>
            </a:r>
            <a:r>
              <a:rPr lang="en-GB" dirty="0" smtClean="0"/>
              <a:t> </a:t>
            </a:r>
            <a:r>
              <a:rPr lang="en-GB" dirty="0"/>
              <a:t>stands on a more radical platform for </a:t>
            </a:r>
            <a:r>
              <a:rPr lang="en-GB" dirty="0" smtClean="0"/>
              <a:t>the consulship </a:t>
            </a:r>
            <a:r>
              <a:rPr lang="en-GB" dirty="0"/>
              <a:t>of 62 BC – defeated </a:t>
            </a:r>
            <a:r>
              <a:rPr lang="en-GB" dirty="0" smtClean="0"/>
              <a:t>again</a:t>
            </a:r>
          </a:p>
          <a:p>
            <a:pPr>
              <a:buFont typeface="Wingdings" panose="05000000000000000000" pitchFamily="2" charset="2"/>
              <a:buChar char="q"/>
            </a:pPr>
            <a:r>
              <a:rPr lang="en-GB" dirty="0" smtClean="0"/>
              <a:t>Character:</a:t>
            </a:r>
          </a:p>
          <a:p>
            <a:pPr lvl="1">
              <a:buFont typeface="Wingdings" panose="05000000000000000000" pitchFamily="2" charset="2"/>
              <a:buChar char="q"/>
            </a:pPr>
            <a:r>
              <a:rPr lang="en-GB" dirty="0" err="1" smtClean="0"/>
              <a:t>Cic</a:t>
            </a:r>
            <a:r>
              <a:rPr lang="en-GB" dirty="0"/>
              <a:t>.: series of crimes </a:t>
            </a:r>
            <a:r>
              <a:rPr lang="en-GB" dirty="0" smtClean="0"/>
              <a:t>committed (e.g. murder) in past 20 years</a:t>
            </a:r>
          </a:p>
          <a:p>
            <a:pPr lvl="2">
              <a:buFont typeface="Wingdings" panose="05000000000000000000" pitchFamily="2" charset="2"/>
              <a:buChar char="q"/>
            </a:pPr>
            <a:r>
              <a:rPr lang="en-GB" dirty="0"/>
              <a:t>E.g., plans for violence at the end of 66</a:t>
            </a:r>
            <a:endParaRPr lang="en-GB" dirty="0" smtClean="0"/>
          </a:p>
          <a:p>
            <a:pPr lvl="1">
              <a:buFont typeface="Wingdings" panose="05000000000000000000" pitchFamily="2" charset="2"/>
              <a:buChar char="q"/>
            </a:pPr>
            <a:r>
              <a:rPr lang="en-GB" dirty="0"/>
              <a:t>Sallust: </a:t>
            </a:r>
            <a:r>
              <a:rPr lang="en-GB" dirty="0" smtClean="0"/>
              <a:t>characterises </a:t>
            </a:r>
            <a:r>
              <a:rPr lang="en-GB" dirty="0" err="1"/>
              <a:t>Catiline</a:t>
            </a:r>
            <a:r>
              <a:rPr lang="en-GB" dirty="0"/>
              <a:t> as symptomatic of all that was evil at Rome and a man foredoomed by the corruptness of society to a life of crime and </a:t>
            </a:r>
            <a:r>
              <a:rPr lang="en-GB" dirty="0" smtClean="0"/>
              <a:t>violence</a:t>
            </a:r>
            <a:endParaRPr lang="en-GB" dirty="0"/>
          </a:p>
          <a:p>
            <a:pPr>
              <a:buFont typeface="Wingdings" panose="05000000000000000000" pitchFamily="2" charset="2"/>
              <a:buChar char="q"/>
            </a:pPr>
            <a:endParaRPr lang="en-GB" dirty="0" smtClean="0"/>
          </a:p>
        </p:txBody>
      </p:sp>
      <p:sp>
        <p:nvSpPr>
          <p:cNvPr id="4" name="Content Placeholder 3"/>
          <p:cNvSpPr>
            <a:spLocks noGrp="1"/>
          </p:cNvSpPr>
          <p:nvPr>
            <p:ph sz="half" idx="2"/>
          </p:nvPr>
        </p:nvSpPr>
        <p:spPr>
          <a:xfrm rot="1135231">
            <a:off x="6952604" y="1002890"/>
            <a:ext cx="4995332" cy="3785419"/>
          </a:xfrm>
        </p:spPr>
        <p:txBody>
          <a:bodyPr>
            <a:normAutofit/>
          </a:bodyPr>
          <a:lstStyle/>
          <a:p>
            <a:pPr algn="ctr"/>
            <a:r>
              <a:rPr lang="en-GB" dirty="0"/>
              <a:t>“And yet </a:t>
            </a:r>
            <a:r>
              <a:rPr lang="en-GB" dirty="0" err="1"/>
              <a:t>Catiline's</a:t>
            </a:r>
            <a:r>
              <a:rPr lang="en-GB" dirty="0"/>
              <a:t> frenzy did not abate. On the contrary, he increased his activity every day, made collections of arms at strategic points in Italy, and borrowed money on his own credit or that of his friends, sending it to </a:t>
            </a:r>
            <a:r>
              <a:rPr lang="en-GB" dirty="0" err="1"/>
              <a:t>Faesulae</a:t>
            </a:r>
            <a:r>
              <a:rPr lang="en-GB" dirty="0"/>
              <a:t> to a certain Manlius, who afterwards was the first to take the field.” </a:t>
            </a:r>
            <a:endParaRPr lang="en-GB" dirty="0" smtClean="0"/>
          </a:p>
          <a:p>
            <a:pPr algn="ctr"/>
            <a:r>
              <a:rPr lang="en-GB" dirty="0" smtClean="0"/>
              <a:t>– </a:t>
            </a:r>
            <a:r>
              <a:rPr lang="en-GB" dirty="0"/>
              <a:t>Sallust Bellum </a:t>
            </a:r>
            <a:r>
              <a:rPr lang="en-GB" dirty="0" err="1"/>
              <a:t>Catilinae</a:t>
            </a:r>
            <a:r>
              <a:rPr lang="en-GB" dirty="0"/>
              <a:t> 24.2.</a:t>
            </a:r>
          </a:p>
        </p:txBody>
      </p:sp>
    </p:spTree>
    <p:extLst>
      <p:ext uri="{BB962C8B-B14F-4D97-AF65-F5344CB8AC3E}">
        <p14:creationId xmlns:p14="http://schemas.microsoft.com/office/powerpoint/2010/main" val="982636844"/>
      </p:ext>
    </p:extLst>
  </p:cSld>
  <p:clrMapOvr>
    <a:masterClrMapping/>
  </p:clrMapOvr>
  <p:transition spd="slow">
    <p:randomBar dir="vert"/>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Conspiracy Unfolds</a:t>
            </a:r>
          </a:p>
        </p:txBody>
      </p:sp>
      <p:sp>
        <p:nvSpPr>
          <p:cNvPr id="3" name="Content Placeholder 2"/>
          <p:cNvSpPr>
            <a:spLocks noGrp="1"/>
          </p:cNvSpPr>
          <p:nvPr>
            <p:ph sz="half" idx="1"/>
          </p:nvPr>
        </p:nvSpPr>
        <p:spPr>
          <a:xfrm>
            <a:off x="6282812" y="189271"/>
            <a:ext cx="5379989" cy="1876596"/>
          </a:xfrm>
        </p:spPr>
        <p:txBody>
          <a:bodyPr>
            <a:normAutofit fontScale="92500" lnSpcReduction="10000"/>
          </a:bodyPr>
          <a:lstStyle/>
          <a:p>
            <a:r>
              <a:rPr lang="en-GB" dirty="0"/>
              <a:t>Desperate and improvised members of elite attach themselves to </a:t>
            </a:r>
            <a:r>
              <a:rPr lang="en-GB" dirty="0" err="1"/>
              <a:t>Catiline</a:t>
            </a:r>
            <a:r>
              <a:rPr lang="en-GB" dirty="0"/>
              <a:t>.</a:t>
            </a:r>
          </a:p>
          <a:p>
            <a:r>
              <a:rPr lang="en-GB" dirty="0" smtClean="0"/>
              <a:t>Recruiting </a:t>
            </a:r>
            <a:r>
              <a:rPr lang="en-GB" dirty="0"/>
              <a:t>of rural peasants (many </a:t>
            </a:r>
            <a:r>
              <a:rPr lang="en-GB" dirty="0" err="1"/>
              <a:t>Sullan</a:t>
            </a:r>
            <a:r>
              <a:rPr lang="en-GB" dirty="0"/>
              <a:t> veterans) in Etruria by C. Manlius.</a:t>
            </a:r>
          </a:p>
          <a:p>
            <a:r>
              <a:rPr lang="en-GB" b="1" dirty="0" smtClean="0"/>
              <a:t>21</a:t>
            </a:r>
            <a:r>
              <a:rPr lang="en-GB" b="1" baseline="30000" dirty="0" smtClean="0"/>
              <a:t>st</a:t>
            </a:r>
            <a:r>
              <a:rPr lang="en-GB" b="1" dirty="0" smtClean="0"/>
              <a:t> Oct. 63 BC: </a:t>
            </a:r>
            <a:r>
              <a:rPr lang="en-GB" b="1" dirty="0" err="1" smtClean="0">
                <a:solidFill>
                  <a:srgbClr val="FFFF00"/>
                </a:solidFill>
              </a:rPr>
              <a:t>Senatus</a:t>
            </a:r>
            <a:r>
              <a:rPr lang="en-GB" b="1" dirty="0" smtClean="0">
                <a:solidFill>
                  <a:srgbClr val="FFFF00"/>
                </a:solidFill>
              </a:rPr>
              <a:t> </a:t>
            </a:r>
            <a:r>
              <a:rPr lang="en-GB" b="1" dirty="0" err="1">
                <a:solidFill>
                  <a:srgbClr val="FFFF00"/>
                </a:solidFill>
              </a:rPr>
              <a:t>consultum</a:t>
            </a:r>
            <a:r>
              <a:rPr lang="en-GB" b="1" dirty="0">
                <a:solidFill>
                  <a:srgbClr val="FFFF00"/>
                </a:solidFill>
              </a:rPr>
              <a:t> ultimatum</a:t>
            </a:r>
            <a:r>
              <a:rPr lang="en-GB" b="1" dirty="0"/>
              <a:t> issued – Cicero denounces </a:t>
            </a:r>
            <a:r>
              <a:rPr lang="en-GB" b="1" dirty="0" err="1"/>
              <a:t>Catiline</a:t>
            </a:r>
            <a:r>
              <a:rPr lang="en-GB" b="1" dirty="0"/>
              <a:t> in the Senate</a:t>
            </a:r>
          </a:p>
        </p:txBody>
      </p:sp>
      <p:sp>
        <p:nvSpPr>
          <p:cNvPr id="4" name="Content Placeholder 3"/>
          <p:cNvSpPr>
            <a:spLocks noGrp="1"/>
          </p:cNvSpPr>
          <p:nvPr>
            <p:ph sz="half" idx="2"/>
          </p:nvPr>
        </p:nvSpPr>
        <p:spPr>
          <a:xfrm rot="781977">
            <a:off x="5821894" y="2751666"/>
            <a:ext cx="4995332" cy="3649133"/>
          </a:xfrm>
        </p:spPr>
        <p:txBody>
          <a:bodyPr>
            <a:noAutofit/>
          </a:bodyPr>
          <a:lstStyle/>
          <a:p>
            <a:pPr algn="ctr"/>
            <a:r>
              <a:rPr lang="en-GB" dirty="0"/>
              <a:t>“In the affair of </a:t>
            </a:r>
            <a:r>
              <a:rPr lang="en-GB" dirty="0" err="1"/>
              <a:t>Catiline</a:t>
            </a:r>
            <a:r>
              <a:rPr lang="en-GB" dirty="0"/>
              <a:t>, which was very serious, and almost subversive of Rome, some suspicion attached itself to Crassus, and a man publicly named him as one of the conspirators, but nobody believed him. Nevertheless, </a:t>
            </a:r>
            <a:r>
              <a:rPr lang="en-GB" dirty="0">
                <a:solidFill>
                  <a:srgbClr val="FFFF00"/>
                </a:solidFill>
              </a:rPr>
              <a:t>Cicero, in one of his orations, plainly inculpated Crassus and Caesar</a:t>
            </a:r>
            <a:r>
              <a:rPr lang="en-GB" dirty="0"/>
              <a:t>. This oration, it is true, was not published until after both were dead; but in the treatise upon his consulship, Cicero says that Crassus came to him by night with a letter which gave details of the affair of </a:t>
            </a:r>
            <a:r>
              <a:rPr lang="en-GB" dirty="0" err="1"/>
              <a:t>Catiline</a:t>
            </a:r>
            <a:r>
              <a:rPr lang="en-GB" dirty="0"/>
              <a:t>, and felt that he was at last establishing the fact of a conspiracy.” – Plutarch Crassus 13.2.</a:t>
            </a:r>
          </a:p>
        </p:txBody>
      </p:sp>
      <p:sp>
        <p:nvSpPr>
          <p:cNvPr id="5" name="Rectangle 4"/>
          <p:cNvSpPr/>
          <p:nvPr/>
        </p:nvSpPr>
        <p:spPr>
          <a:xfrm>
            <a:off x="163384" y="1778273"/>
            <a:ext cx="4881602" cy="4801314"/>
          </a:xfrm>
          <a:prstGeom prst="rect">
            <a:avLst/>
          </a:prstGeom>
        </p:spPr>
        <p:txBody>
          <a:bodyPr wrap="square">
            <a:spAutoFit/>
          </a:bodyPr>
          <a:lstStyle/>
          <a:p>
            <a:r>
              <a:rPr lang="en-GB" dirty="0"/>
              <a:t>In his Second Speech Against </a:t>
            </a:r>
            <a:r>
              <a:rPr lang="en-GB" dirty="0" err="1"/>
              <a:t>Catiline</a:t>
            </a:r>
            <a:r>
              <a:rPr lang="en-GB" dirty="0"/>
              <a:t> Cicero identifies six groups among </a:t>
            </a:r>
            <a:r>
              <a:rPr lang="en-GB" dirty="0" err="1"/>
              <a:t>Catiline's</a:t>
            </a:r>
            <a:r>
              <a:rPr lang="en-GB" dirty="0"/>
              <a:t> supporters: </a:t>
            </a:r>
          </a:p>
          <a:p>
            <a:r>
              <a:rPr lang="en-GB" dirty="0"/>
              <a:t>1.) </a:t>
            </a:r>
            <a:r>
              <a:rPr lang="en-GB" dirty="0">
                <a:solidFill>
                  <a:srgbClr val="FFFF00"/>
                </a:solidFill>
              </a:rPr>
              <a:t>Wealthy men</a:t>
            </a:r>
            <a:r>
              <a:rPr lang="en-GB" dirty="0"/>
              <a:t> who are heavily </a:t>
            </a:r>
            <a:r>
              <a:rPr lang="en-GB" dirty="0">
                <a:solidFill>
                  <a:srgbClr val="FFFF00"/>
                </a:solidFill>
              </a:rPr>
              <a:t>in debt</a:t>
            </a:r>
            <a:r>
              <a:rPr lang="en-GB" dirty="0"/>
              <a:t> and who could repay their debt by selling land but </a:t>
            </a:r>
          </a:p>
          <a:p>
            <a:r>
              <a:rPr lang="en-GB" dirty="0"/>
              <a:t>are unwilling to do so. </a:t>
            </a:r>
          </a:p>
          <a:p>
            <a:r>
              <a:rPr lang="en-GB" dirty="0"/>
              <a:t>2.) Men who are in debt and see </a:t>
            </a:r>
            <a:r>
              <a:rPr lang="en-GB" dirty="0">
                <a:solidFill>
                  <a:srgbClr val="FFFF00"/>
                </a:solidFill>
              </a:rPr>
              <a:t>revolution as their road to power</a:t>
            </a:r>
            <a:r>
              <a:rPr lang="en-GB" dirty="0"/>
              <a:t>. </a:t>
            </a:r>
          </a:p>
          <a:p>
            <a:r>
              <a:rPr lang="en-GB" dirty="0"/>
              <a:t>3.) </a:t>
            </a:r>
            <a:r>
              <a:rPr lang="en-GB" dirty="0">
                <a:solidFill>
                  <a:srgbClr val="FFFF00"/>
                </a:solidFill>
              </a:rPr>
              <a:t>Veterans of Sulla's army</a:t>
            </a:r>
            <a:r>
              <a:rPr lang="en-GB" dirty="0"/>
              <a:t> who had been settled in colonies, but have lived beyond their means </a:t>
            </a:r>
          </a:p>
          <a:p>
            <a:r>
              <a:rPr lang="en-GB" dirty="0"/>
              <a:t>and now want </a:t>
            </a:r>
            <a:r>
              <a:rPr lang="en-GB" dirty="0">
                <a:solidFill>
                  <a:srgbClr val="FFFF00"/>
                </a:solidFill>
              </a:rPr>
              <a:t>new proscriptions</a:t>
            </a:r>
            <a:r>
              <a:rPr lang="en-GB" dirty="0"/>
              <a:t> from which to recover their fortunes. </a:t>
            </a:r>
          </a:p>
          <a:p>
            <a:r>
              <a:rPr lang="en-GB" dirty="0"/>
              <a:t>4.) Men deep in financial difficulties who seek to evade their problems by joining </a:t>
            </a:r>
            <a:r>
              <a:rPr lang="en-GB" dirty="0" err="1"/>
              <a:t>Catiline</a:t>
            </a:r>
            <a:r>
              <a:rPr lang="en-GB" dirty="0"/>
              <a:t>. </a:t>
            </a:r>
          </a:p>
          <a:p>
            <a:r>
              <a:rPr lang="en-GB" dirty="0"/>
              <a:t>5.) The </a:t>
            </a:r>
            <a:r>
              <a:rPr lang="en-GB" dirty="0">
                <a:solidFill>
                  <a:srgbClr val="FFFF00"/>
                </a:solidFill>
              </a:rPr>
              <a:t>criminal element</a:t>
            </a:r>
            <a:r>
              <a:rPr lang="en-GB" dirty="0"/>
              <a:t> in society. </a:t>
            </a:r>
          </a:p>
          <a:p>
            <a:r>
              <a:rPr lang="en-GB" dirty="0"/>
              <a:t>6.) The </a:t>
            </a:r>
            <a:r>
              <a:rPr lang="en-GB" dirty="0">
                <a:solidFill>
                  <a:srgbClr val="FFFF00"/>
                </a:solidFill>
              </a:rPr>
              <a:t>dissolute youth </a:t>
            </a:r>
            <a:r>
              <a:rPr lang="en-GB" dirty="0"/>
              <a:t>of the capital. </a:t>
            </a:r>
            <a:r>
              <a:rPr lang="en-GB" dirty="0" smtClean="0"/>
              <a:t/>
            </a:r>
            <a:br>
              <a:rPr lang="en-GB" dirty="0" smtClean="0"/>
            </a:br>
            <a:r>
              <a:rPr lang="en-GB" dirty="0" smtClean="0"/>
              <a:t>(</a:t>
            </a:r>
            <a:r>
              <a:rPr lang="en-GB" dirty="0" smtClean="0">
                <a:solidFill>
                  <a:srgbClr val="FFFF00"/>
                </a:solidFill>
              </a:rPr>
              <a:t>but not the urban plebs</a:t>
            </a:r>
            <a:r>
              <a:rPr lang="en-GB" dirty="0" smtClean="0"/>
              <a:t> – at least in Cicero’s account since the urban plebs was his audience…)</a:t>
            </a:r>
            <a:endParaRPr lang="en-GB" dirty="0"/>
          </a:p>
        </p:txBody>
      </p:sp>
    </p:spTree>
    <p:extLst>
      <p:ext uri="{BB962C8B-B14F-4D97-AF65-F5344CB8AC3E}">
        <p14:creationId xmlns:p14="http://schemas.microsoft.com/office/powerpoint/2010/main" val="14931472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Effect transition="in" filter="fade">
                                      <p:cBhvr>
                                        <p:cTn id="43" dur="1000"/>
                                        <p:tgtEl>
                                          <p:spTgt spid="5">
                                            <p:txEl>
                                              <p:pRg st="6" end="6"/>
                                            </p:txEl>
                                          </p:spTgt>
                                        </p:tgtEl>
                                      </p:cBhvr>
                                    </p:animEffect>
                                    <p:anim calcmode="lin" valueType="num">
                                      <p:cBhvr>
                                        <p:cTn id="4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Effect transition="in" filter="fade">
                                      <p:cBhvr>
                                        <p:cTn id="49" dur="1000"/>
                                        <p:tgtEl>
                                          <p:spTgt spid="5">
                                            <p:txEl>
                                              <p:pRg st="7" end="7"/>
                                            </p:txEl>
                                          </p:spTgt>
                                        </p:tgtEl>
                                      </p:cBhvr>
                                    </p:animEffect>
                                    <p:anim calcmode="lin" valueType="num">
                                      <p:cBhvr>
                                        <p:cTn id="50"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Effect transition="in" filter="fade">
                                      <p:cBhvr>
                                        <p:cTn id="55" dur="1000"/>
                                        <p:tgtEl>
                                          <p:spTgt spid="5">
                                            <p:txEl>
                                              <p:pRg st="8" end="8"/>
                                            </p:txEl>
                                          </p:spTgt>
                                        </p:tgtEl>
                                      </p:cBhvr>
                                    </p:animEffect>
                                    <p:anim calcmode="lin" valueType="num">
                                      <p:cBhvr>
                                        <p:cTn id="56"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nodeType="afterEffect">
                                  <p:stCondLst>
                                    <p:cond delay="0"/>
                                  </p:stCondLst>
                                  <p:childTnLst>
                                    <p:set>
                                      <p:cBhvr>
                                        <p:cTn id="60" dur="1" fill="hold">
                                          <p:stCondLst>
                                            <p:cond delay="0"/>
                                          </p:stCondLst>
                                        </p:cTn>
                                        <p:tgtEl>
                                          <p:spTgt spid="3">
                                            <p:txEl>
                                              <p:pRg st="1" end="1"/>
                                            </p:txEl>
                                          </p:spTgt>
                                        </p:tgtEl>
                                        <p:attrNameLst>
                                          <p:attrName>style.visibility</p:attrName>
                                        </p:attrNameLst>
                                      </p:cBhvr>
                                      <p:to>
                                        <p:strVal val="visible"/>
                                      </p:to>
                                    </p:set>
                                    <p:animEffect transition="in" filter="fade">
                                      <p:cBhvr>
                                        <p:cTn id="61" dur="1000"/>
                                        <p:tgtEl>
                                          <p:spTgt spid="3">
                                            <p:txEl>
                                              <p:pRg st="1" end="1"/>
                                            </p:txEl>
                                          </p:spTgt>
                                        </p:tgtEl>
                                      </p:cBhvr>
                                    </p:animEffect>
                                    <p:anim calcmode="lin" valueType="num">
                                      <p:cBhvr>
                                        <p:cTn id="6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64" fill="hold">
                            <p:stCondLst>
                              <p:cond delay="10000"/>
                            </p:stCondLst>
                            <p:childTnLst>
                              <p:par>
                                <p:cTn id="65" presetID="42" presetClass="entr" presetSubtype="0" fill="hold" nodeType="afterEffect">
                                  <p:stCondLst>
                                    <p:cond delay="0"/>
                                  </p:stCondLst>
                                  <p:childTnLst>
                                    <p:set>
                                      <p:cBhvr>
                                        <p:cTn id="66" dur="1" fill="hold">
                                          <p:stCondLst>
                                            <p:cond delay="0"/>
                                          </p:stCondLst>
                                        </p:cTn>
                                        <p:tgtEl>
                                          <p:spTgt spid="3">
                                            <p:txEl>
                                              <p:pRg st="0" end="0"/>
                                            </p:txEl>
                                          </p:spTgt>
                                        </p:tgtEl>
                                        <p:attrNameLst>
                                          <p:attrName>style.visibility</p:attrName>
                                        </p:attrNameLst>
                                      </p:cBhvr>
                                      <p:to>
                                        <p:strVal val="visible"/>
                                      </p:to>
                                    </p:set>
                                    <p:animEffect transition="in" filter="fade">
                                      <p:cBhvr>
                                        <p:cTn id="67" dur="1000"/>
                                        <p:tgtEl>
                                          <p:spTgt spid="3">
                                            <p:txEl>
                                              <p:pRg st="0" end="0"/>
                                            </p:txEl>
                                          </p:spTgt>
                                        </p:tgtEl>
                                      </p:cBhvr>
                                    </p:animEffect>
                                    <p:anim calcmode="lin" valueType="num">
                                      <p:cBhvr>
                                        <p:cTn id="6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70" fill="hold">
                            <p:stCondLst>
                              <p:cond delay="11000"/>
                            </p:stCondLst>
                            <p:childTnLst>
                              <p:par>
                                <p:cTn id="71" presetID="42" presetClass="entr" presetSubtype="0" fill="hold" nodeType="afterEffect">
                                  <p:stCondLst>
                                    <p:cond delay="0"/>
                                  </p:stCondLst>
                                  <p:childTnLst>
                                    <p:set>
                                      <p:cBhvr>
                                        <p:cTn id="72" dur="1" fill="hold">
                                          <p:stCondLst>
                                            <p:cond delay="0"/>
                                          </p:stCondLst>
                                        </p:cTn>
                                        <p:tgtEl>
                                          <p:spTgt spid="3">
                                            <p:txEl>
                                              <p:pRg st="2" end="2"/>
                                            </p:txEl>
                                          </p:spTgt>
                                        </p:tgtEl>
                                        <p:attrNameLst>
                                          <p:attrName>style.visibility</p:attrName>
                                        </p:attrNameLst>
                                      </p:cBhvr>
                                      <p:to>
                                        <p:strVal val="visible"/>
                                      </p:to>
                                    </p:set>
                                    <p:animEffect transition="in" filter="fade">
                                      <p:cBhvr>
                                        <p:cTn id="73" dur="1000"/>
                                        <p:tgtEl>
                                          <p:spTgt spid="3">
                                            <p:txEl>
                                              <p:pRg st="2" end="2"/>
                                            </p:txEl>
                                          </p:spTgt>
                                        </p:tgtEl>
                                      </p:cBhvr>
                                    </p:animEffect>
                                    <p:anim calcmode="lin" valueType="num">
                                      <p:cBhvr>
                                        <p:cTn id="7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76" fill="hold">
                            <p:stCondLst>
                              <p:cond delay="12000"/>
                            </p:stCondLst>
                            <p:childTnLst>
                              <p:par>
                                <p:cTn id="77" presetID="16" presetClass="entr" presetSubtype="21" fill="hold" grpId="0" nodeType="afterEffect">
                                  <p:stCondLst>
                                    <p:cond delay="0"/>
                                  </p:stCondLst>
                                  <p:childTnLst>
                                    <p:set>
                                      <p:cBhvr>
                                        <p:cTn id="78" dur="1" fill="hold">
                                          <p:stCondLst>
                                            <p:cond delay="0"/>
                                          </p:stCondLst>
                                        </p:cTn>
                                        <p:tgtEl>
                                          <p:spTgt spid="4">
                                            <p:txEl>
                                              <p:pRg st="0" end="0"/>
                                            </p:txEl>
                                          </p:spTgt>
                                        </p:tgtEl>
                                        <p:attrNameLst>
                                          <p:attrName>style.visibility</p:attrName>
                                        </p:attrNameLst>
                                      </p:cBhvr>
                                      <p:to>
                                        <p:strVal val="visible"/>
                                      </p:to>
                                    </p:set>
                                    <p:animEffect transition="in" filter="barn(inVertical)">
                                      <p:cBhvr>
                                        <p:cTn id="79" dur="275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8" descr="http://image.slidesharecdn.com/english-140921032511-phpapp01/95/english-iii-rate-of-speech-24-638.jpg?cb=141126999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918" y="223341"/>
            <a:ext cx="8728624" cy="6557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1796144"/>
      </p:ext>
    </p:extLst>
  </p:cSld>
  <p:clrMapOvr>
    <a:masterClrMapping/>
  </p:clrMapOvr>
  <p:transition spd="slow">
    <p:randomBar dir="vert"/>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a:t>Execution of Roman Citizens</a:t>
            </a:r>
          </a:p>
        </p:txBody>
      </p:sp>
      <p:sp>
        <p:nvSpPr>
          <p:cNvPr id="3" name="Content Placeholder 2"/>
          <p:cNvSpPr>
            <a:spLocks noGrp="1"/>
          </p:cNvSpPr>
          <p:nvPr>
            <p:ph sz="half" idx="1"/>
          </p:nvPr>
        </p:nvSpPr>
        <p:spPr>
          <a:xfrm>
            <a:off x="685802" y="2151899"/>
            <a:ext cx="4995334" cy="3649134"/>
          </a:xfrm>
        </p:spPr>
        <p:txBody>
          <a:bodyPr/>
          <a:lstStyle/>
          <a:p>
            <a:r>
              <a:rPr lang="en-GB" dirty="0" err="1"/>
              <a:t>Catiline</a:t>
            </a:r>
            <a:r>
              <a:rPr lang="en-GB" dirty="0"/>
              <a:t> flees Rome and takes control of Manlius’ forces.</a:t>
            </a:r>
          </a:p>
          <a:p>
            <a:r>
              <a:rPr lang="en-GB" dirty="0" smtClean="0"/>
              <a:t>P</a:t>
            </a:r>
            <a:r>
              <a:rPr lang="en-GB" dirty="0"/>
              <a:t>. Cornelius </a:t>
            </a:r>
            <a:r>
              <a:rPr lang="en-GB" dirty="0" err="1"/>
              <a:t>Lentulus</a:t>
            </a:r>
            <a:r>
              <a:rPr lang="en-GB" dirty="0"/>
              <a:t> </a:t>
            </a:r>
            <a:r>
              <a:rPr lang="en-GB" dirty="0" err="1"/>
              <a:t>Sura</a:t>
            </a:r>
            <a:r>
              <a:rPr lang="en-GB" dirty="0"/>
              <a:t> – attempted incitement of the </a:t>
            </a:r>
            <a:r>
              <a:rPr lang="en-GB" dirty="0" err="1"/>
              <a:t>Allobroges</a:t>
            </a:r>
            <a:r>
              <a:rPr lang="en-GB" dirty="0"/>
              <a:t>.</a:t>
            </a:r>
          </a:p>
          <a:p>
            <a:r>
              <a:rPr lang="en-GB" dirty="0" smtClean="0"/>
              <a:t>Arrest </a:t>
            </a:r>
            <a:r>
              <a:rPr lang="en-GB" dirty="0"/>
              <a:t>of five conspirators.</a:t>
            </a:r>
          </a:p>
          <a:p>
            <a:r>
              <a:rPr lang="en-GB" dirty="0" smtClean="0"/>
              <a:t>Debate </a:t>
            </a:r>
            <a:r>
              <a:rPr lang="en-GB" dirty="0"/>
              <a:t>over the fate of the arrested in the Senate.</a:t>
            </a:r>
          </a:p>
          <a:p>
            <a:r>
              <a:rPr lang="en-GB" dirty="0" smtClean="0">
                <a:solidFill>
                  <a:srgbClr val="FFFF00"/>
                </a:solidFill>
              </a:rPr>
              <a:t>Finally, battle of </a:t>
            </a:r>
            <a:r>
              <a:rPr lang="en-GB" dirty="0" err="1" smtClean="0">
                <a:solidFill>
                  <a:srgbClr val="FFFF00"/>
                </a:solidFill>
              </a:rPr>
              <a:t>Pistoria</a:t>
            </a:r>
            <a:r>
              <a:rPr lang="en-GB" dirty="0" smtClean="0">
                <a:solidFill>
                  <a:srgbClr val="FFFF00"/>
                </a:solidFill>
              </a:rPr>
              <a:t> (c.30km NW of Florence): </a:t>
            </a:r>
            <a:r>
              <a:rPr lang="en-GB" dirty="0" err="1" smtClean="0">
                <a:solidFill>
                  <a:srgbClr val="FFFF00"/>
                </a:solidFill>
              </a:rPr>
              <a:t>Catiline</a:t>
            </a:r>
            <a:r>
              <a:rPr lang="en-GB" dirty="0" smtClean="0">
                <a:solidFill>
                  <a:srgbClr val="FFFF00"/>
                </a:solidFill>
              </a:rPr>
              <a:t> dies in battle</a:t>
            </a:r>
            <a:endParaRPr lang="en-GB" dirty="0">
              <a:solidFill>
                <a:srgbClr val="FFFF00"/>
              </a:solidFill>
            </a:endParaRPr>
          </a:p>
          <a:p>
            <a:r>
              <a:rPr lang="en-GB" dirty="0" smtClean="0">
                <a:solidFill>
                  <a:srgbClr val="FFFF00"/>
                </a:solidFill>
              </a:rPr>
              <a:t>Conspirators </a:t>
            </a:r>
            <a:r>
              <a:rPr lang="en-GB" dirty="0">
                <a:solidFill>
                  <a:srgbClr val="FFFF00"/>
                </a:solidFill>
              </a:rPr>
              <a:t>put to death by Cicero.</a:t>
            </a:r>
          </a:p>
        </p:txBody>
      </p:sp>
      <p:sp>
        <p:nvSpPr>
          <p:cNvPr id="4" name="Content Placeholder 3"/>
          <p:cNvSpPr>
            <a:spLocks noGrp="1"/>
          </p:cNvSpPr>
          <p:nvPr>
            <p:ph sz="half" idx="2"/>
          </p:nvPr>
        </p:nvSpPr>
        <p:spPr/>
        <p:txBody>
          <a:bodyPr/>
          <a:lstStyle/>
          <a:p>
            <a:r>
              <a:rPr lang="en-GB" dirty="0"/>
              <a:t>“As soon as Cato had taken his seat, all the ex-consuls, as well as a great part of the other senators, praised his proposal and lauded his courage to the skies, while they charged one another with timidity. Cato was hailed as great and noble, and a decree of the senate was passed in accordance with his recommendation.” </a:t>
            </a:r>
            <a:endParaRPr lang="en-GB" dirty="0" smtClean="0"/>
          </a:p>
          <a:p>
            <a:r>
              <a:rPr lang="en-GB" dirty="0" smtClean="0"/>
              <a:t>– Sallust, </a:t>
            </a:r>
            <a:r>
              <a:rPr lang="en-GB" i="1" dirty="0"/>
              <a:t>Bellum </a:t>
            </a:r>
            <a:r>
              <a:rPr lang="en-GB" i="1" dirty="0" err="1"/>
              <a:t>Catilinae</a:t>
            </a:r>
            <a:r>
              <a:rPr lang="en-GB" dirty="0"/>
              <a:t> 53.1</a:t>
            </a:r>
          </a:p>
        </p:txBody>
      </p:sp>
    </p:spTree>
    <p:extLst>
      <p:ext uri="{BB962C8B-B14F-4D97-AF65-F5344CB8AC3E}">
        <p14:creationId xmlns:p14="http://schemas.microsoft.com/office/powerpoint/2010/main" val="38433804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500"/>
                                        <p:tgtEl>
                                          <p:spTgt spid="4">
                                            <p:txEl>
                                              <p:pRg st="0" end="0"/>
                                            </p:txEl>
                                          </p:spTgt>
                                        </p:tgtEl>
                                      </p:cBhvr>
                                    </p:animEffect>
                                  </p:childTnLst>
                                </p:cTn>
                              </p:par>
                            </p:childTnLst>
                          </p:cTn>
                        </p:par>
                        <p:par>
                          <p:cTn id="8" fill="hold">
                            <p:stCondLst>
                              <p:cond delay="1500"/>
                            </p:stCondLst>
                            <p:childTnLst>
                              <p:par>
                                <p:cTn id="9" presetID="10" presetClass="entr" presetSubtype="0" fill="hold" grpId="0"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1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Defeat of </a:t>
            </a:r>
            <a:r>
              <a:rPr lang="en-GB" dirty="0" err="1"/>
              <a:t>Catiline</a:t>
            </a:r>
            <a:endParaRPr lang="en-GB" dirty="0"/>
          </a:p>
        </p:txBody>
      </p:sp>
      <p:sp>
        <p:nvSpPr>
          <p:cNvPr id="3" name="Content Placeholder 2"/>
          <p:cNvSpPr>
            <a:spLocks noGrp="1"/>
          </p:cNvSpPr>
          <p:nvPr>
            <p:ph sz="half" idx="1"/>
          </p:nvPr>
        </p:nvSpPr>
        <p:spPr>
          <a:xfrm>
            <a:off x="6368846" y="1898847"/>
            <a:ext cx="5380701" cy="4324972"/>
          </a:xfrm>
        </p:spPr>
        <p:txBody>
          <a:bodyPr>
            <a:noAutofit/>
          </a:bodyPr>
          <a:lstStyle/>
          <a:p>
            <a:r>
              <a:rPr lang="en-GB" dirty="0"/>
              <a:t>When the battle was ended it became evident what boldness and resolution had pervaded </a:t>
            </a:r>
            <a:r>
              <a:rPr lang="en-GB" dirty="0" err="1"/>
              <a:t>Catiline's</a:t>
            </a:r>
            <a:r>
              <a:rPr lang="en-GB" dirty="0"/>
              <a:t> army. For almost every man covered with his body, when life was gone, the position which he had taken when alive at the beginning of the conflict. A few, indeed, in the centre, whom the praetorian cohort had scattered, lay a little apart from the rest, but the wounds even of these were in front. But </a:t>
            </a:r>
            <a:r>
              <a:rPr lang="en-GB" dirty="0" err="1"/>
              <a:t>Catiline</a:t>
            </a:r>
            <a:r>
              <a:rPr lang="en-GB" dirty="0"/>
              <a:t> was found far in advance of his men amid a heap of slain foemen, still breathing slightly, and showing in his face the indomitable spirit which had animated him when alive. Finally, out of the whole army not a single citizen of free birth was taken during the battle or in flight, showing that all had valued their own lives no more highly than those of their enemies.” </a:t>
            </a:r>
            <a:r>
              <a:rPr lang="en-GB" dirty="0" smtClean="0"/>
              <a:t/>
            </a:r>
            <a:br>
              <a:rPr lang="en-GB" dirty="0" smtClean="0"/>
            </a:br>
            <a:r>
              <a:rPr lang="en-GB" dirty="0" smtClean="0"/>
              <a:t>- </a:t>
            </a:r>
            <a:r>
              <a:rPr lang="en-GB" dirty="0"/>
              <a:t>Sallust</a:t>
            </a:r>
            <a:r>
              <a:rPr lang="en-GB" i="1" dirty="0"/>
              <a:t> Bellum </a:t>
            </a:r>
            <a:r>
              <a:rPr lang="en-GB" i="1" dirty="0" err="1"/>
              <a:t>Catilinae</a:t>
            </a:r>
            <a:r>
              <a:rPr lang="en-GB" dirty="0"/>
              <a:t> 61</a:t>
            </a:r>
          </a:p>
        </p:txBody>
      </p:sp>
      <p:sp>
        <p:nvSpPr>
          <p:cNvPr id="5" name="Content Placeholder 2"/>
          <p:cNvSpPr>
            <a:spLocks noGrp="1"/>
          </p:cNvSpPr>
          <p:nvPr>
            <p:ph sz="half" idx="1"/>
          </p:nvPr>
        </p:nvSpPr>
        <p:spPr>
          <a:xfrm>
            <a:off x="685802" y="2142067"/>
            <a:ext cx="4995334" cy="3649134"/>
          </a:xfrm>
        </p:spPr>
        <p:txBody>
          <a:bodyPr/>
          <a:lstStyle/>
          <a:p>
            <a:r>
              <a:rPr lang="en-GB" dirty="0" err="1"/>
              <a:t>Catiline</a:t>
            </a:r>
            <a:r>
              <a:rPr lang="en-GB" dirty="0"/>
              <a:t> flees Rome and takes control of Manlius’ forces.</a:t>
            </a:r>
          </a:p>
          <a:p>
            <a:r>
              <a:rPr lang="en-GB" dirty="0" smtClean="0"/>
              <a:t>P</a:t>
            </a:r>
            <a:r>
              <a:rPr lang="en-GB" dirty="0"/>
              <a:t>. Cornelius </a:t>
            </a:r>
            <a:r>
              <a:rPr lang="en-GB" dirty="0" err="1"/>
              <a:t>Lentulus</a:t>
            </a:r>
            <a:r>
              <a:rPr lang="en-GB" dirty="0"/>
              <a:t> </a:t>
            </a:r>
            <a:r>
              <a:rPr lang="en-GB" dirty="0" err="1"/>
              <a:t>Sura</a:t>
            </a:r>
            <a:r>
              <a:rPr lang="en-GB" dirty="0"/>
              <a:t> – attempted incitement of the </a:t>
            </a:r>
            <a:r>
              <a:rPr lang="en-GB" dirty="0" err="1"/>
              <a:t>Allobroges</a:t>
            </a:r>
            <a:r>
              <a:rPr lang="en-GB" dirty="0"/>
              <a:t>.</a:t>
            </a:r>
          </a:p>
          <a:p>
            <a:r>
              <a:rPr lang="en-GB" dirty="0" smtClean="0"/>
              <a:t>Arrest </a:t>
            </a:r>
            <a:r>
              <a:rPr lang="en-GB" dirty="0"/>
              <a:t>of five conspirators.</a:t>
            </a:r>
          </a:p>
          <a:p>
            <a:r>
              <a:rPr lang="en-GB" dirty="0" smtClean="0"/>
              <a:t>Debate </a:t>
            </a:r>
            <a:r>
              <a:rPr lang="en-GB" dirty="0"/>
              <a:t>over the fate of the arrested in the Senate.</a:t>
            </a:r>
          </a:p>
          <a:p>
            <a:r>
              <a:rPr lang="en-GB" dirty="0" smtClean="0">
                <a:solidFill>
                  <a:srgbClr val="FFFF00"/>
                </a:solidFill>
              </a:rPr>
              <a:t>Finally, battle of </a:t>
            </a:r>
            <a:r>
              <a:rPr lang="en-GB" dirty="0" err="1" smtClean="0">
                <a:solidFill>
                  <a:srgbClr val="FFFF00"/>
                </a:solidFill>
              </a:rPr>
              <a:t>Pistoria</a:t>
            </a:r>
            <a:r>
              <a:rPr lang="en-GB" dirty="0" smtClean="0">
                <a:solidFill>
                  <a:srgbClr val="FFFF00"/>
                </a:solidFill>
              </a:rPr>
              <a:t> (c.30km NW of Florence): </a:t>
            </a:r>
            <a:r>
              <a:rPr lang="en-GB" dirty="0" err="1" smtClean="0">
                <a:solidFill>
                  <a:srgbClr val="FFFF00"/>
                </a:solidFill>
              </a:rPr>
              <a:t>Catiline</a:t>
            </a:r>
            <a:r>
              <a:rPr lang="en-GB" dirty="0" smtClean="0">
                <a:solidFill>
                  <a:srgbClr val="FFFF00"/>
                </a:solidFill>
              </a:rPr>
              <a:t> dies in battle</a:t>
            </a:r>
            <a:endParaRPr lang="en-GB" dirty="0">
              <a:solidFill>
                <a:srgbClr val="FFFF00"/>
              </a:solidFill>
            </a:endParaRPr>
          </a:p>
          <a:p>
            <a:r>
              <a:rPr lang="en-GB" dirty="0" smtClean="0">
                <a:solidFill>
                  <a:srgbClr val="FFFF00"/>
                </a:solidFill>
              </a:rPr>
              <a:t>Conspirators </a:t>
            </a:r>
            <a:r>
              <a:rPr lang="en-GB" dirty="0">
                <a:solidFill>
                  <a:srgbClr val="FFFF00"/>
                </a:solidFill>
              </a:rPr>
              <a:t>put to death by Cicero.</a:t>
            </a:r>
          </a:p>
        </p:txBody>
      </p:sp>
    </p:spTree>
    <p:extLst>
      <p:ext uri="{BB962C8B-B14F-4D97-AF65-F5344CB8AC3E}">
        <p14:creationId xmlns:p14="http://schemas.microsoft.com/office/powerpoint/2010/main" val="17207161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Clodius</a:t>
            </a:r>
            <a:r>
              <a:rPr lang="en-GB" dirty="0" smtClean="0"/>
              <a:t> </a:t>
            </a:r>
            <a:endParaRPr lang="en-GB" dirty="0"/>
          </a:p>
        </p:txBody>
      </p:sp>
      <p:sp>
        <p:nvSpPr>
          <p:cNvPr id="3" name="Content Placeholder 2"/>
          <p:cNvSpPr>
            <a:spLocks noGrp="1"/>
          </p:cNvSpPr>
          <p:nvPr>
            <p:ph sz="half" idx="1"/>
          </p:nvPr>
        </p:nvSpPr>
        <p:spPr/>
        <p:txBody>
          <a:bodyPr/>
          <a:lstStyle/>
          <a:p>
            <a:endParaRPr lang="en-GB"/>
          </a:p>
        </p:txBody>
      </p:sp>
      <p:pic>
        <p:nvPicPr>
          <p:cNvPr id="10242" name="Picture 2" descr="http://www.akademicka.pl/okladki_source/A/14487_Classica_Cracoviensia_vol._10__Violence_and_agression_in_theancient_world._Essay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020" y="3114216"/>
            <a:ext cx="2590699" cy="3743784"/>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p:txBody>
          <a:bodyPr/>
          <a:lstStyle/>
          <a:p>
            <a:endParaRPr lang="en-GB"/>
          </a:p>
        </p:txBody>
      </p:sp>
      <p:sp>
        <p:nvSpPr>
          <p:cNvPr id="5" name="Rectangle 4"/>
          <p:cNvSpPr/>
          <p:nvPr/>
        </p:nvSpPr>
        <p:spPr>
          <a:xfrm>
            <a:off x="2666013" y="6109529"/>
            <a:ext cx="6096000" cy="738664"/>
          </a:xfrm>
          <a:prstGeom prst="rect">
            <a:avLst/>
          </a:prstGeom>
        </p:spPr>
        <p:txBody>
          <a:bodyPr>
            <a:spAutoFit/>
          </a:bodyPr>
          <a:lstStyle/>
          <a:p>
            <a:r>
              <a:rPr lang="en-GB" sz="1400" dirty="0" err="1">
                <a:solidFill>
                  <a:srgbClr val="00B0F0"/>
                </a:solidFill>
              </a:rPr>
              <a:t>Stanisław</a:t>
            </a:r>
            <a:r>
              <a:rPr lang="en-GB" sz="1400" dirty="0">
                <a:solidFill>
                  <a:srgbClr val="00B0F0"/>
                </a:solidFill>
              </a:rPr>
              <a:t> </a:t>
            </a:r>
            <a:r>
              <a:rPr lang="en-GB" sz="1400" dirty="0" err="1">
                <a:solidFill>
                  <a:srgbClr val="00B0F0"/>
                </a:solidFill>
              </a:rPr>
              <a:t>Stabryła</a:t>
            </a:r>
            <a:r>
              <a:rPr lang="en-GB" sz="1400" dirty="0">
                <a:solidFill>
                  <a:srgbClr val="00B0F0"/>
                </a:solidFill>
              </a:rPr>
              <a:t>, "P. </a:t>
            </a:r>
            <a:r>
              <a:rPr lang="en-GB" sz="1400" dirty="0" err="1">
                <a:solidFill>
                  <a:srgbClr val="00B0F0"/>
                </a:solidFill>
              </a:rPr>
              <a:t>Clodius</a:t>
            </a:r>
            <a:r>
              <a:rPr lang="en-GB" sz="1400" dirty="0">
                <a:solidFill>
                  <a:srgbClr val="00B0F0"/>
                </a:solidFill>
              </a:rPr>
              <a:t> </a:t>
            </a:r>
            <a:r>
              <a:rPr lang="en-GB" sz="1400" dirty="0" err="1">
                <a:solidFill>
                  <a:srgbClr val="00B0F0"/>
                </a:solidFill>
              </a:rPr>
              <a:t>Pulcher</a:t>
            </a:r>
            <a:r>
              <a:rPr lang="en-GB" sz="1400" dirty="0">
                <a:solidFill>
                  <a:srgbClr val="00B0F0"/>
                </a:solidFill>
              </a:rPr>
              <a:t>: a Politician or a Terrorist," in Jerzy </a:t>
            </a:r>
            <a:r>
              <a:rPr lang="en-GB" sz="1400" dirty="0" err="1">
                <a:solidFill>
                  <a:srgbClr val="00B0F0"/>
                </a:solidFill>
              </a:rPr>
              <a:t>Styka</a:t>
            </a:r>
            <a:r>
              <a:rPr lang="en-GB" sz="1400" dirty="0">
                <a:solidFill>
                  <a:srgbClr val="00B0F0"/>
                </a:solidFill>
              </a:rPr>
              <a:t> (</a:t>
            </a:r>
            <a:r>
              <a:rPr lang="en-GB" sz="1400" dirty="0" err="1">
                <a:solidFill>
                  <a:srgbClr val="00B0F0"/>
                </a:solidFill>
              </a:rPr>
              <a:t>ed</a:t>
            </a:r>
            <a:r>
              <a:rPr lang="en-GB" sz="1400" dirty="0">
                <a:solidFill>
                  <a:srgbClr val="00B0F0"/>
                </a:solidFill>
              </a:rPr>
              <a:t>), </a:t>
            </a:r>
            <a:r>
              <a:rPr lang="en-GB" sz="1400" i="1" dirty="0">
                <a:solidFill>
                  <a:srgbClr val="00B0F0"/>
                </a:solidFill>
              </a:rPr>
              <a:t>Violence and Aggression in the Ancient World</a:t>
            </a:r>
            <a:r>
              <a:rPr lang="en-GB" sz="1400" dirty="0">
                <a:solidFill>
                  <a:srgbClr val="00B0F0"/>
                </a:solidFill>
              </a:rPr>
              <a:t> (</a:t>
            </a:r>
            <a:r>
              <a:rPr lang="en-GB" sz="1400" dirty="0" err="1">
                <a:solidFill>
                  <a:srgbClr val="00B0F0"/>
                </a:solidFill>
              </a:rPr>
              <a:t>Kraków</a:t>
            </a:r>
            <a:r>
              <a:rPr lang="en-GB" sz="1400" dirty="0">
                <a:solidFill>
                  <a:srgbClr val="00B0F0"/>
                </a:solidFill>
              </a:rPr>
              <a:t>, </a:t>
            </a:r>
            <a:r>
              <a:rPr lang="en-GB" sz="1400" dirty="0" err="1">
                <a:solidFill>
                  <a:srgbClr val="00B0F0"/>
                </a:solidFill>
              </a:rPr>
              <a:t>Ksiegarnia</a:t>
            </a:r>
            <a:r>
              <a:rPr lang="en-GB" sz="1400" dirty="0">
                <a:solidFill>
                  <a:srgbClr val="00B0F0"/>
                </a:solidFill>
              </a:rPr>
              <a:t> </a:t>
            </a:r>
            <a:r>
              <a:rPr lang="en-GB" sz="1400" dirty="0" err="1">
                <a:solidFill>
                  <a:srgbClr val="00B0F0"/>
                </a:solidFill>
              </a:rPr>
              <a:t>Akademicka</a:t>
            </a:r>
            <a:r>
              <a:rPr lang="en-GB" sz="1400" dirty="0">
                <a:solidFill>
                  <a:srgbClr val="00B0F0"/>
                </a:solidFill>
              </a:rPr>
              <a:t>, 2006) (Classica </a:t>
            </a:r>
            <a:r>
              <a:rPr lang="en-GB" sz="1400" dirty="0" err="1">
                <a:solidFill>
                  <a:srgbClr val="00B0F0"/>
                </a:solidFill>
              </a:rPr>
              <a:t>Cracoviensia</a:t>
            </a:r>
            <a:r>
              <a:rPr lang="en-GB" sz="1400" dirty="0">
                <a:solidFill>
                  <a:srgbClr val="00B0F0"/>
                </a:solidFill>
              </a:rPr>
              <a:t>, 10),</a:t>
            </a:r>
          </a:p>
        </p:txBody>
      </p:sp>
      <p:pic>
        <p:nvPicPr>
          <p:cNvPr id="10244" name="Picture 4" descr="http://ecx.images-amazon.com/images/I/41KE6xtIGNL._SX316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2178" y="210469"/>
            <a:ext cx="3315048" cy="521125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4"/>
          <a:stretch>
            <a:fillRect/>
          </a:stretch>
        </p:blipFill>
        <p:spPr>
          <a:xfrm>
            <a:off x="10029437" y="3651820"/>
            <a:ext cx="2001515" cy="2970233"/>
          </a:xfrm>
          <a:prstGeom prst="rect">
            <a:avLst/>
          </a:prstGeom>
        </p:spPr>
      </p:pic>
      <p:pic>
        <p:nvPicPr>
          <p:cNvPr id="10246" name="Picture 6" descr="http://covers.booktopia.com.au/big/9780472108923/the-crowd-in-rome-in-the-late-republic.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640" y="1780157"/>
            <a:ext cx="2628900" cy="3743325"/>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http://ecx.images-amazon.com/images/I/41EgugUZvZL._AC_UL320_SR212,320_.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75590" y="864526"/>
            <a:ext cx="2585829" cy="3903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808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250"/>
                                        <p:tgtEl>
                                          <p:spTgt spid="2"/>
                                        </p:tgtEl>
                                      </p:cBhvr>
                                    </p:animEffect>
                                  </p:childTnLst>
                                </p:cTn>
                              </p:par>
                            </p:childTnLst>
                          </p:cTn>
                        </p:par>
                        <p:par>
                          <p:cTn id="8" fill="hold">
                            <p:stCondLst>
                              <p:cond delay="1250"/>
                            </p:stCondLst>
                            <p:childTnLst>
                              <p:par>
                                <p:cTn id="9" presetID="6" presetClass="entr" presetSubtype="32" fill="hold" grpId="0" nodeType="afterEffect" nodePh="1">
                                  <p:stCondLst>
                                    <p:cond delay="0"/>
                                  </p:stCondLst>
                                  <p:endCondLst>
                                    <p:cond evt="begin" delay="0">
                                      <p:tn val="9"/>
                                    </p:cond>
                                  </p:end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out)">
                                      <p:cBhvr>
                                        <p:cTn id="11" dur="1250"/>
                                        <p:tgtEl>
                                          <p:spTgt spid="3">
                                            <p:txEl>
                                              <p:pRg st="0" end="0"/>
                                            </p:txEl>
                                          </p:spTgt>
                                        </p:tgtEl>
                                      </p:cBhvr>
                                    </p:animEffect>
                                  </p:childTnLst>
                                </p:cTn>
                              </p:par>
                            </p:childTnLst>
                          </p:cTn>
                        </p:par>
                        <p:par>
                          <p:cTn id="12" fill="hold">
                            <p:stCondLst>
                              <p:cond delay="2500"/>
                            </p:stCondLst>
                            <p:childTnLst>
                              <p:par>
                                <p:cTn id="13" presetID="6" presetClass="entr" presetSubtype="32" fill="hold" nodeType="afterEffect">
                                  <p:stCondLst>
                                    <p:cond delay="0"/>
                                  </p:stCondLst>
                                  <p:childTnLst>
                                    <p:set>
                                      <p:cBhvr>
                                        <p:cTn id="14" dur="1" fill="hold">
                                          <p:stCondLst>
                                            <p:cond delay="0"/>
                                          </p:stCondLst>
                                        </p:cTn>
                                        <p:tgtEl>
                                          <p:spTgt spid="10242"/>
                                        </p:tgtEl>
                                        <p:attrNameLst>
                                          <p:attrName>style.visibility</p:attrName>
                                        </p:attrNameLst>
                                      </p:cBhvr>
                                      <p:to>
                                        <p:strVal val="visible"/>
                                      </p:to>
                                    </p:set>
                                    <p:animEffect transition="in" filter="circle(out)">
                                      <p:cBhvr>
                                        <p:cTn id="15" dur="1250"/>
                                        <p:tgtEl>
                                          <p:spTgt spid="10242"/>
                                        </p:tgtEl>
                                      </p:cBhvr>
                                    </p:animEffect>
                                  </p:childTnLst>
                                </p:cTn>
                              </p:par>
                            </p:childTnLst>
                          </p:cTn>
                        </p:par>
                        <p:par>
                          <p:cTn id="16" fill="hold">
                            <p:stCondLst>
                              <p:cond delay="3750"/>
                            </p:stCondLst>
                            <p:childTnLst>
                              <p:par>
                                <p:cTn id="17" presetID="6" presetClass="entr" presetSubtype="32" fill="hold" grpId="0" nodeType="afterEffect" nodePh="1">
                                  <p:stCondLst>
                                    <p:cond delay="0"/>
                                  </p:stCondLst>
                                  <p:endCondLst>
                                    <p:cond evt="begin" delay="0">
                                      <p:tn val="17"/>
                                    </p:cond>
                                  </p:end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circle(out)">
                                      <p:cBhvr>
                                        <p:cTn id="19" dur="1250"/>
                                        <p:tgtEl>
                                          <p:spTgt spid="4">
                                            <p:txEl>
                                              <p:pRg st="0" end="0"/>
                                            </p:txEl>
                                          </p:spTgt>
                                        </p:tgtEl>
                                      </p:cBhvr>
                                    </p:animEffect>
                                  </p:childTnLst>
                                </p:cTn>
                              </p:par>
                            </p:childTnLst>
                          </p:cTn>
                        </p:par>
                        <p:par>
                          <p:cTn id="20" fill="hold">
                            <p:stCondLst>
                              <p:cond delay="5000"/>
                            </p:stCondLst>
                            <p:childTnLst>
                              <p:par>
                                <p:cTn id="21" presetID="6" presetClass="entr" presetSubtype="32" fill="hold" grpId="0"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circle(out)">
                                      <p:cBhvr>
                                        <p:cTn id="23" dur="1250"/>
                                        <p:tgtEl>
                                          <p:spTgt spid="5"/>
                                        </p:tgtEl>
                                      </p:cBhvr>
                                    </p:animEffect>
                                  </p:childTnLst>
                                </p:cTn>
                              </p:par>
                            </p:childTnLst>
                          </p:cTn>
                        </p:par>
                        <p:par>
                          <p:cTn id="24" fill="hold">
                            <p:stCondLst>
                              <p:cond delay="6250"/>
                            </p:stCondLst>
                            <p:childTnLst>
                              <p:par>
                                <p:cTn id="25" presetID="6" presetClass="entr" presetSubtype="32" fill="hold" nodeType="afterEffect">
                                  <p:stCondLst>
                                    <p:cond delay="0"/>
                                  </p:stCondLst>
                                  <p:childTnLst>
                                    <p:set>
                                      <p:cBhvr>
                                        <p:cTn id="26" dur="1" fill="hold">
                                          <p:stCondLst>
                                            <p:cond delay="0"/>
                                          </p:stCondLst>
                                        </p:cTn>
                                        <p:tgtEl>
                                          <p:spTgt spid="10244"/>
                                        </p:tgtEl>
                                        <p:attrNameLst>
                                          <p:attrName>style.visibility</p:attrName>
                                        </p:attrNameLst>
                                      </p:cBhvr>
                                      <p:to>
                                        <p:strVal val="visible"/>
                                      </p:to>
                                    </p:set>
                                    <p:animEffect transition="in" filter="circle(out)">
                                      <p:cBhvr>
                                        <p:cTn id="27" dur="1250"/>
                                        <p:tgtEl>
                                          <p:spTgt spid="10244"/>
                                        </p:tgtEl>
                                      </p:cBhvr>
                                    </p:animEffect>
                                  </p:childTnLst>
                                </p:cTn>
                              </p:par>
                            </p:childTnLst>
                          </p:cTn>
                        </p:par>
                        <p:par>
                          <p:cTn id="28" fill="hold">
                            <p:stCondLst>
                              <p:cond delay="7500"/>
                            </p:stCondLst>
                            <p:childTnLst>
                              <p:par>
                                <p:cTn id="29" presetID="6" presetClass="entr" presetSubtype="32"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circle(out)">
                                      <p:cBhvr>
                                        <p:cTn id="31" dur="1250"/>
                                        <p:tgtEl>
                                          <p:spTgt spid="7"/>
                                        </p:tgtEl>
                                      </p:cBhvr>
                                    </p:animEffect>
                                  </p:childTnLst>
                                </p:cTn>
                              </p:par>
                            </p:childTnLst>
                          </p:cTn>
                        </p:par>
                        <p:par>
                          <p:cTn id="32" fill="hold">
                            <p:stCondLst>
                              <p:cond delay="8750"/>
                            </p:stCondLst>
                            <p:childTnLst>
                              <p:par>
                                <p:cTn id="33" presetID="6" presetClass="entr" presetSubtype="32" fill="hold" nodeType="afterEffect">
                                  <p:stCondLst>
                                    <p:cond delay="0"/>
                                  </p:stCondLst>
                                  <p:childTnLst>
                                    <p:set>
                                      <p:cBhvr>
                                        <p:cTn id="34" dur="1" fill="hold">
                                          <p:stCondLst>
                                            <p:cond delay="0"/>
                                          </p:stCondLst>
                                        </p:cTn>
                                        <p:tgtEl>
                                          <p:spTgt spid="10246"/>
                                        </p:tgtEl>
                                        <p:attrNameLst>
                                          <p:attrName>style.visibility</p:attrName>
                                        </p:attrNameLst>
                                      </p:cBhvr>
                                      <p:to>
                                        <p:strVal val="visible"/>
                                      </p:to>
                                    </p:set>
                                    <p:animEffect transition="in" filter="circle(out)">
                                      <p:cBhvr>
                                        <p:cTn id="35" dur="1250"/>
                                        <p:tgtEl>
                                          <p:spTgt spid="10246"/>
                                        </p:tgtEl>
                                      </p:cBhvr>
                                    </p:animEffect>
                                  </p:childTnLst>
                                </p:cTn>
                              </p:par>
                            </p:childTnLst>
                          </p:cTn>
                        </p:par>
                        <p:par>
                          <p:cTn id="36" fill="hold">
                            <p:stCondLst>
                              <p:cond delay="10000"/>
                            </p:stCondLst>
                            <p:childTnLst>
                              <p:par>
                                <p:cTn id="37" presetID="6" presetClass="entr" presetSubtype="32" fill="hold" nodeType="afterEffect">
                                  <p:stCondLst>
                                    <p:cond delay="0"/>
                                  </p:stCondLst>
                                  <p:childTnLst>
                                    <p:set>
                                      <p:cBhvr>
                                        <p:cTn id="38" dur="1" fill="hold">
                                          <p:stCondLst>
                                            <p:cond delay="0"/>
                                          </p:stCondLst>
                                        </p:cTn>
                                        <p:tgtEl>
                                          <p:spTgt spid="10248"/>
                                        </p:tgtEl>
                                        <p:attrNameLst>
                                          <p:attrName>style.visibility</p:attrName>
                                        </p:attrNameLst>
                                      </p:cBhvr>
                                      <p:to>
                                        <p:strVal val="visible"/>
                                      </p:to>
                                    </p:set>
                                    <p:animEffect transition="in" filter="circle(out)">
                                      <p:cBhvr>
                                        <p:cTn id="39" dur="1250"/>
                                        <p:tgtEl>
                                          <p:spTgt spid="102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Clodius</a:t>
            </a:r>
            <a:r>
              <a:rPr lang="en-GB" dirty="0" smtClean="0"/>
              <a:t> </a:t>
            </a:r>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err="1"/>
              <a:t>Publius</a:t>
            </a:r>
            <a:r>
              <a:rPr lang="en-GB" b="1" dirty="0"/>
              <a:t> </a:t>
            </a:r>
            <a:r>
              <a:rPr lang="en-GB" b="1" dirty="0" err="1"/>
              <a:t>Clodius</a:t>
            </a:r>
            <a:r>
              <a:rPr lang="en-GB" b="1" dirty="0"/>
              <a:t> </a:t>
            </a:r>
            <a:r>
              <a:rPr lang="en-GB" b="1" dirty="0" err="1"/>
              <a:t>Pulcher</a:t>
            </a:r>
            <a:r>
              <a:rPr lang="en-GB" dirty="0"/>
              <a:t> (c. December 93 BC – 52 </a:t>
            </a:r>
            <a:r>
              <a:rPr lang="en-GB" dirty="0" smtClean="0"/>
              <a:t>BC</a:t>
            </a:r>
          </a:p>
          <a:p>
            <a:r>
              <a:rPr lang="en-GB" dirty="0" smtClean="0"/>
              <a:t>Patrician… supporting Crassus &amp; other </a:t>
            </a:r>
            <a:r>
              <a:rPr lang="en-GB" i="1" dirty="0" err="1" smtClean="0"/>
              <a:t>optimates</a:t>
            </a:r>
            <a:endParaRPr lang="en-GB" i="1" dirty="0" smtClean="0"/>
          </a:p>
          <a:p>
            <a:r>
              <a:rPr lang="en-GB" dirty="0" smtClean="0"/>
              <a:t>But when he returned from Sicily (</a:t>
            </a:r>
            <a:r>
              <a:rPr lang="en-GB" dirty="0" err="1" smtClean="0"/>
              <a:t>quaest</a:t>
            </a:r>
            <a:r>
              <a:rPr lang="en-GB" dirty="0" smtClean="0"/>
              <a:t>. 61-60): wanted to become </a:t>
            </a:r>
            <a:r>
              <a:rPr lang="en-GB" i="1" dirty="0" err="1" smtClean="0">
                <a:solidFill>
                  <a:srgbClr val="FFFF00"/>
                </a:solidFill>
              </a:rPr>
              <a:t>tribunus</a:t>
            </a:r>
            <a:r>
              <a:rPr lang="en-GB" i="1" dirty="0" smtClean="0">
                <a:solidFill>
                  <a:srgbClr val="FFFF00"/>
                </a:solidFill>
              </a:rPr>
              <a:t> </a:t>
            </a:r>
            <a:r>
              <a:rPr lang="en-GB" i="1" dirty="0" err="1" smtClean="0">
                <a:solidFill>
                  <a:srgbClr val="FFFF00"/>
                </a:solidFill>
              </a:rPr>
              <a:t>plebis</a:t>
            </a:r>
            <a:r>
              <a:rPr lang="en-GB" dirty="0" smtClean="0"/>
              <a:t>.</a:t>
            </a:r>
          </a:p>
          <a:p>
            <a:r>
              <a:rPr lang="en-GB" dirty="0" smtClean="0"/>
              <a:t>Born: </a:t>
            </a:r>
            <a:r>
              <a:rPr lang="en-GB" b="1" dirty="0" err="1"/>
              <a:t>Publius</a:t>
            </a:r>
            <a:r>
              <a:rPr lang="en-GB" b="1" dirty="0"/>
              <a:t> Claudius </a:t>
            </a:r>
            <a:r>
              <a:rPr lang="en-GB" b="1" dirty="0" err="1"/>
              <a:t>Pulcher</a:t>
            </a:r>
            <a:r>
              <a:rPr lang="en-GB" dirty="0"/>
              <a:t> in 93 </a:t>
            </a:r>
            <a:r>
              <a:rPr lang="en-GB" dirty="0" smtClean="0"/>
              <a:t>BC</a:t>
            </a:r>
            <a:br>
              <a:rPr lang="en-GB" dirty="0" smtClean="0"/>
            </a:br>
            <a:r>
              <a:rPr lang="en-GB" dirty="0" smtClean="0">
                <a:sym typeface="Wingdings" panose="05000000000000000000" pitchFamily="2" charset="2"/>
              </a:rPr>
              <a:t> </a:t>
            </a:r>
            <a:r>
              <a:rPr lang="en-GB" dirty="0" err="1" smtClean="0"/>
              <a:t>Publius</a:t>
            </a:r>
            <a:r>
              <a:rPr lang="en-GB" dirty="0" smtClean="0"/>
              <a:t> </a:t>
            </a:r>
            <a:r>
              <a:rPr lang="en-GB" dirty="0" err="1"/>
              <a:t>Clodius</a:t>
            </a:r>
            <a:r>
              <a:rPr lang="en-GB" dirty="0"/>
              <a:t> </a:t>
            </a:r>
            <a:r>
              <a:rPr lang="en-GB" dirty="0" smtClean="0"/>
              <a:t>(adoption </a:t>
            </a:r>
            <a:r>
              <a:rPr lang="en-GB" dirty="0"/>
              <a:t>into the plebeian family of </a:t>
            </a:r>
            <a:r>
              <a:rPr lang="en-GB" dirty="0" err="1"/>
              <a:t>Fonteii</a:t>
            </a:r>
            <a:r>
              <a:rPr lang="en-GB" dirty="0"/>
              <a:t> in 59 </a:t>
            </a:r>
            <a:r>
              <a:rPr lang="en-GB" dirty="0" smtClean="0"/>
              <a:t>BC: but </a:t>
            </a:r>
            <a:r>
              <a:rPr lang="en-GB" dirty="0" err="1" smtClean="0"/>
              <a:t>Fonteius</a:t>
            </a:r>
            <a:r>
              <a:rPr lang="en-GB" dirty="0" smtClean="0"/>
              <a:t> was younger than </a:t>
            </a:r>
            <a:r>
              <a:rPr lang="en-GB" dirty="0" err="1" smtClean="0"/>
              <a:t>Clodius</a:t>
            </a:r>
            <a:r>
              <a:rPr lang="en-GB" dirty="0" smtClean="0"/>
              <a:t>!)</a:t>
            </a:r>
            <a:endParaRPr lang="en-GB" dirty="0"/>
          </a:p>
          <a:p>
            <a:pPr lvl="1"/>
            <a:endParaRPr lang="en-GB" dirty="0"/>
          </a:p>
        </p:txBody>
      </p:sp>
      <p:sp>
        <p:nvSpPr>
          <p:cNvPr id="5" name="Content Placeholder 4"/>
          <p:cNvSpPr>
            <a:spLocks noGrp="1"/>
          </p:cNvSpPr>
          <p:nvPr>
            <p:ph sz="half" idx="2"/>
          </p:nvPr>
        </p:nvSpPr>
        <p:spPr/>
        <p:txBody>
          <a:bodyPr/>
          <a:lstStyle/>
          <a:p>
            <a:endParaRPr lang="en-GB"/>
          </a:p>
        </p:txBody>
      </p:sp>
    </p:spTree>
    <p:extLst>
      <p:ext uri="{BB962C8B-B14F-4D97-AF65-F5344CB8AC3E}">
        <p14:creationId xmlns:p14="http://schemas.microsoft.com/office/powerpoint/2010/main" val="4145223173"/>
      </p:ext>
    </p:extLst>
  </p:cSld>
  <p:clrMapOvr>
    <a:masterClrMapping/>
  </p:clrMapOvr>
  <p:transition spd="slow">
    <p:randomBar dir="vert"/>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85801" y="609600"/>
            <a:ext cx="10131425" cy="1456267"/>
          </a:xfrm>
        </p:spPr>
        <p:txBody>
          <a:bodyPr/>
          <a:lstStyle/>
          <a:p>
            <a:r>
              <a:rPr lang="en-GB" dirty="0" err="1" smtClean="0"/>
              <a:t>Clodius</a:t>
            </a:r>
            <a:r>
              <a:rPr lang="en-GB" dirty="0" smtClean="0"/>
              <a:t> </a:t>
            </a:r>
            <a:endParaRPr lang="en-GB" dirty="0"/>
          </a:p>
        </p:txBody>
      </p:sp>
      <p:sp>
        <p:nvSpPr>
          <p:cNvPr id="7" name="Content Placeholder 3"/>
          <p:cNvSpPr>
            <a:spLocks noGrp="1"/>
          </p:cNvSpPr>
          <p:nvPr>
            <p:ph sz="half" idx="2"/>
          </p:nvPr>
        </p:nvSpPr>
        <p:spPr>
          <a:xfrm>
            <a:off x="6507694" y="244440"/>
            <a:ext cx="5684305" cy="6529985"/>
          </a:xfrm>
        </p:spPr>
        <p:txBody>
          <a:bodyPr>
            <a:normAutofit/>
          </a:bodyPr>
          <a:lstStyle/>
          <a:p>
            <a:r>
              <a:rPr lang="en-GB" dirty="0" smtClean="0"/>
              <a:t>Legislation</a:t>
            </a:r>
            <a:r>
              <a:rPr lang="en-GB" dirty="0"/>
              <a:t>: exile anyone who executed a Roman citizen without a </a:t>
            </a:r>
            <a:r>
              <a:rPr lang="en-GB" dirty="0" smtClean="0"/>
              <a:t>trial</a:t>
            </a:r>
          </a:p>
          <a:p>
            <a:pPr lvl="1"/>
            <a:r>
              <a:rPr lang="en-GB" dirty="0" err="1" smtClean="0"/>
              <a:t>Cic</a:t>
            </a:r>
            <a:r>
              <a:rPr lang="en-GB" dirty="0" smtClean="0"/>
              <a:t>. had to go to exile in Thessaloniki voluntarily (since he did not get any support in Rome!)</a:t>
            </a:r>
          </a:p>
          <a:p>
            <a:pPr lvl="2"/>
            <a:r>
              <a:rPr lang="en-GB" dirty="0"/>
              <a:t>Cicero's house on the </a:t>
            </a:r>
            <a:r>
              <a:rPr lang="en-GB" dirty="0" smtClean="0"/>
              <a:t>Palatine </a:t>
            </a:r>
            <a:r>
              <a:rPr lang="en-GB" dirty="0"/>
              <a:t>destroyed by </a:t>
            </a:r>
            <a:r>
              <a:rPr lang="en-GB" dirty="0" err="1"/>
              <a:t>Clodius</a:t>
            </a:r>
            <a:r>
              <a:rPr lang="en-GB" dirty="0"/>
              <a:t>' supporters, as were his villas in </a:t>
            </a:r>
            <a:r>
              <a:rPr lang="en-GB" dirty="0" smtClean="0"/>
              <a:t>Tusculum and </a:t>
            </a:r>
            <a:r>
              <a:rPr lang="en-GB" dirty="0" err="1"/>
              <a:t>Formiae</a:t>
            </a:r>
            <a:endParaRPr lang="en-GB" dirty="0" smtClean="0"/>
          </a:p>
          <a:p>
            <a:pPr lvl="1"/>
            <a:r>
              <a:rPr lang="en-GB" b="1" i="1" dirty="0" err="1"/>
              <a:t>Leges</a:t>
            </a:r>
            <a:r>
              <a:rPr lang="en-GB" b="1" i="1" dirty="0"/>
              <a:t> </a:t>
            </a:r>
            <a:r>
              <a:rPr lang="en-GB" b="1" i="1" dirty="0" err="1" smtClean="0"/>
              <a:t>Clodiae</a:t>
            </a:r>
            <a:r>
              <a:rPr lang="en-GB" i="1" dirty="0" smtClean="0"/>
              <a:t>,</a:t>
            </a:r>
            <a:r>
              <a:rPr lang="en-GB" dirty="0" smtClean="0"/>
              <a:t> </a:t>
            </a:r>
            <a:r>
              <a:rPr lang="en-GB" dirty="0"/>
              <a:t>included setting up a regular dole of free </a:t>
            </a:r>
            <a:r>
              <a:rPr lang="en-GB" dirty="0" smtClean="0"/>
              <a:t>grain</a:t>
            </a:r>
          </a:p>
          <a:p>
            <a:pPr lvl="1"/>
            <a:r>
              <a:rPr lang="en-GB" dirty="0"/>
              <a:t>abolished the restrictions on establishing new </a:t>
            </a:r>
            <a:r>
              <a:rPr lang="en-GB" i="1" dirty="0" err="1" smtClean="0"/>
              <a:t>collegia</a:t>
            </a:r>
            <a:r>
              <a:rPr lang="en-GB" dirty="0" smtClean="0"/>
              <a:t/>
            </a:r>
            <a:br>
              <a:rPr lang="en-GB" dirty="0" smtClean="0"/>
            </a:br>
            <a:r>
              <a:rPr lang="en-GB" dirty="0" smtClean="0">
                <a:sym typeface="Wingdings" panose="05000000000000000000" pitchFamily="2" charset="2"/>
              </a:rPr>
              <a:t> </a:t>
            </a:r>
            <a:r>
              <a:rPr lang="en-GB" dirty="0"/>
              <a:t>trained as gangs of thugs, and </a:t>
            </a:r>
            <a:r>
              <a:rPr lang="en-GB" dirty="0" err="1"/>
              <a:t>Clodius</a:t>
            </a:r>
            <a:r>
              <a:rPr lang="en-GB" dirty="0"/>
              <a:t> used them to control the streets of </a:t>
            </a:r>
            <a:r>
              <a:rPr lang="en-GB" dirty="0" smtClean="0"/>
              <a:t>Rome</a:t>
            </a:r>
            <a:endParaRPr lang="en-GB" dirty="0"/>
          </a:p>
          <a:p>
            <a:pPr lvl="1"/>
            <a:r>
              <a:rPr lang="en-GB" dirty="0" err="1" smtClean="0"/>
              <a:t>Clodius</a:t>
            </a:r>
            <a:r>
              <a:rPr lang="en-GB" dirty="0" smtClean="0"/>
              <a:t>’ </a:t>
            </a:r>
            <a:r>
              <a:rPr lang="en-GB" dirty="0"/>
              <a:t>good relationship to the triumvirate </a:t>
            </a:r>
            <a:r>
              <a:rPr lang="en-GB" dirty="0" smtClean="0"/>
              <a:t>deteriorated… Pompey &amp; Co. recalled Cicero to Rome</a:t>
            </a:r>
          </a:p>
          <a:p>
            <a:r>
              <a:rPr lang="en-GB" b="1" dirty="0" smtClean="0"/>
              <a:t>Death: </a:t>
            </a:r>
            <a:r>
              <a:rPr lang="en-GB" dirty="0" smtClean="0"/>
              <a:t>In </a:t>
            </a:r>
            <a:r>
              <a:rPr lang="en-GB" dirty="0"/>
              <a:t>the elections of 53 BC, when </a:t>
            </a:r>
            <a:r>
              <a:rPr lang="en-GB" dirty="0">
                <a:hlinkClick r:id="rId2" tooltip="Titus Annius Milo"/>
              </a:rPr>
              <a:t>Milo</a:t>
            </a:r>
            <a:r>
              <a:rPr lang="en-GB" dirty="0"/>
              <a:t> was a candidate for the </a:t>
            </a:r>
            <a:r>
              <a:rPr lang="en-GB" dirty="0">
                <a:hlinkClick r:id="rId3" tooltip="Consulship"/>
              </a:rPr>
              <a:t>consulship</a:t>
            </a:r>
            <a:r>
              <a:rPr lang="en-GB" dirty="0"/>
              <a:t> and </a:t>
            </a:r>
            <a:r>
              <a:rPr lang="en-GB" dirty="0" err="1"/>
              <a:t>Clodius</a:t>
            </a:r>
            <a:r>
              <a:rPr lang="en-GB" dirty="0"/>
              <a:t> for the </a:t>
            </a:r>
            <a:r>
              <a:rPr lang="en-GB" dirty="0">
                <a:hlinkClick r:id="rId4" tooltip="Praetorship"/>
              </a:rPr>
              <a:t>praetorship</a:t>
            </a:r>
            <a:r>
              <a:rPr lang="en-GB" dirty="0"/>
              <a:t>, violent clashes erupted in the streets of Rome between the gangs of </a:t>
            </a:r>
            <a:r>
              <a:rPr lang="en-GB" dirty="0" err="1"/>
              <a:t>Clodius</a:t>
            </a:r>
            <a:r>
              <a:rPr lang="en-GB" dirty="0"/>
              <a:t> and Milo, twice delaying the </a:t>
            </a:r>
            <a:r>
              <a:rPr lang="en-GB" dirty="0" smtClean="0"/>
              <a:t>election…</a:t>
            </a:r>
          </a:p>
          <a:p>
            <a:r>
              <a:rPr lang="en-GB" dirty="0"/>
              <a:t>January 18, 52 </a:t>
            </a:r>
            <a:r>
              <a:rPr lang="en-GB" dirty="0" smtClean="0"/>
              <a:t>BC </a:t>
            </a:r>
            <a:r>
              <a:rPr lang="en-GB" dirty="0" smtClean="0">
                <a:sym typeface="Wingdings" panose="05000000000000000000" pitchFamily="2" charset="2"/>
              </a:rPr>
              <a:t>killed by Milo’s men (gladiators)</a:t>
            </a:r>
          </a:p>
          <a:p>
            <a:r>
              <a:rPr lang="en-GB" dirty="0" smtClean="0">
                <a:sym typeface="Wingdings" panose="05000000000000000000" pitchFamily="2" charset="2"/>
              </a:rPr>
              <a:t>to establish order, Senate appoints Pompey as consul without colleague!</a:t>
            </a:r>
            <a:endParaRPr lang="en-GB" i="1" dirty="0" smtClean="0"/>
          </a:p>
        </p:txBody>
      </p:sp>
      <p:pic>
        <p:nvPicPr>
          <p:cNvPr id="8" name="Picture 2" descr="http://imagecache5d.art.com/Crop/crop.jpg?img=17-1738-9AY3D00Z&amp;x=40&amp;y=28&amp;w=321&amp;h=258&amp;size=2&amp;maxw=473&amp;maxh=488@473_380.168224299065@javascript:popHighzoom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81215"/>
            <a:ext cx="6110857" cy="4907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66659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1000"/>
                                        <p:tgtEl>
                                          <p:spTgt spid="7">
                                            <p:txEl>
                                              <p:pRg st="1" end="1"/>
                                            </p:txEl>
                                          </p:spTgt>
                                        </p:tgtEl>
                                      </p:cBhvr>
                                    </p:animEffect>
                                    <p:anim calcmode="lin" valueType="num">
                                      <p:cBhvr>
                                        <p:cTn id="13"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1000"/>
                                        <p:tgtEl>
                                          <p:spTgt spid="7">
                                            <p:txEl>
                                              <p:pRg st="2" end="2"/>
                                            </p:txEl>
                                          </p:spTgt>
                                        </p:tgtEl>
                                      </p:cBhvr>
                                    </p:animEffect>
                                    <p:anim calcmode="lin" valueType="num">
                                      <p:cBhvr>
                                        <p:cTn id="1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1000"/>
                                        <p:tgtEl>
                                          <p:spTgt spid="7">
                                            <p:txEl>
                                              <p:pRg st="3" end="3"/>
                                            </p:txEl>
                                          </p:spTgt>
                                        </p:tgtEl>
                                      </p:cBhvr>
                                    </p:animEffect>
                                    <p:anim calcmode="lin" valueType="num">
                                      <p:cBhvr>
                                        <p:cTn id="2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1000"/>
                                        <p:tgtEl>
                                          <p:spTgt spid="7">
                                            <p:txEl>
                                              <p:pRg st="4" end="4"/>
                                            </p:txEl>
                                          </p:spTgt>
                                        </p:tgtEl>
                                      </p:cBhvr>
                                    </p:animEffect>
                                    <p:anim calcmode="lin" valueType="num">
                                      <p:cBhvr>
                                        <p:cTn id="28"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1000"/>
                                        <p:tgtEl>
                                          <p:spTgt spid="7">
                                            <p:txEl>
                                              <p:pRg st="5" end="5"/>
                                            </p:txEl>
                                          </p:spTgt>
                                        </p:tgtEl>
                                      </p:cBhvr>
                                    </p:animEffect>
                                    <p:anim calcmode="lin" valueType="num">
                                      <p:cBhvr>
                                        <p:cTn id="33"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xEl>
                                              <p:pRg st="6" end="6"/>
                                            </p:txEl>
                                          </p:spTgt>
                                        </p:tgtEl>
                                        <p:attrNameLst>
                                          <p:attrName>style.visibility</p:attrName>
                                        </p:attrNameLst>
                                      </p:cBhvr>
                                      <p:to>
                                        <p:strVal val="visible"/>
                                      </p:to>
                                    </p:set>
                                    <p:animEffect transition="in" filter="fade">
                                      <p:cBhvr>
                                        <p:cTn id="39" dur="1000"/>
                                        <p:tgtEl>
                                          <p:spTgt spid="7">
                                            <p:txEl>
                                              <p:pRg st="6" end="6"/>
                                            </p:txEl>
                                          </p:spTgt>
                                        </p:tgtEl>
                                      </p:cBhvr>
                                    </p:animEffect>
                                    <p:anim calcmode="lin" valueType="num">
                                      <p:cBhvr>
                                        <p:cTn id="40"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par>
                          <p:cTn id="42" fill="hold">
                            <p:stCondLst>
                              <p:cond delay="1000"/>
                            </p:stCondLst>
                            <p:childTnLst>
                              <p:par>
                                <p:cTn id="43" presetID="42" presetClass="entr" presetSubtype="0" fill="hold" grpId="0" nodeType="afterEffect">
                                  <p:stCondLst>
                                    <p:cond delay="0"/>
                                  </p:stCondLst>
                                  <p:childTnLst>
                                    <p:set>
                                      <p:cBhvr>
                                        <p:cTn id="44" dur="1" fill="hold">
                                          <p:stCondLst>
                                            <p:cond delay="0"/>
                                          </p:stCondLst>
                                        </p:cTn>
                                        <p:tgtEl>
                                          <p:spTgt spid="7">
                                            <p:txEl>
                                              <p:pRg st="7" end="7"/>
                                            </p:txEl>
                                          </p:spTgt>
                                        </p:tgtEl>
                                        <p:attrNameLst>
                                          <p:attrName>style.visibility</p:attrName>
                                        </p:attrNameLst>
                                      </p:cBhvr>
                                      <p:to>
                                        <p:strVal val="visible"/>
                                      </p:to>
                                    </p:set>
                                    <p:animEffect transition="in" filter="fade">
                                      <p:cBhvr>
                                        <p:cTn id="45" dur="1000"/>
                                        <p:tgtEl>
                                          <p:spTgt spid="7">
                                            <p:txEl>
                                              <p:pRg st="7" end="7"/>
                                            </p:txEl>
                                          </p:spTgt>
                                        </p:tgtEl>
                                      </p:cBhvr>
                                    </p:animEffect>
                                    <p:anim calcmode="lin" valueType="num">
                                      <p:cBhvr>
                                        <p:cTn id="46"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par>
                          <p:cTn id="48" fill="hold">
                            <p:stCondLst>
                              <p:cond delay="2000"/>
                            </p:stCondLst>
                            <p:childTnLst>
                              <p:par>
                                <p:cTn id="49" presetID="42" presetClass="entr" presetSubtype="0" fill="hold" grpId="0" nodeType="afterEffect">
                                  <p:stCondLst>
                                    <p:cond delay="0"/>
                                  </p:stCondLst>
                                  <p:childTnLst>
                                    <p:set>
                                      <p:cBhvr>
                                        <p:cTn id="50" dur="1" fill="hold">
                                          <p:stCondLst>
                                            <p:cond delay="0"/>
                                          </p:stCondLst>
                                        </p:cTn>
                                        <p:tgtEl>
                                          <p:spTgt spid="7">
                                            <p:txEl>
                                              <p:pRg st="8" end="8"/>
                                            </p:txEl>
                                          </p:spTgt>
                                        </p:tgtEl>
                                        <p:attrNameLst>
                                          <p:attrName>style.visibility</p:attrName>
                                        </p:attrNameLst>
                                      </p:cBhvr>
                                      <p:to>
                                        <p:strVal val="visible"/>
                                      </p:to>
                                    </p:set>
                                    <p:animEffect transition="in" filter="fade">
                                      <p:cBhvr>
                                        <p:cTn id="51" dur="1000"/>
                                        <p:tgtEl>
                                          <p:spTgt spid="7">
                                            <p:txEl>
                                              <p:pRg st="8" end="8"/>
                                            </p:txEl>
                                          </p:spTgt>
                                        </p:tgtEl>
                                      </p:cBhvr>
                                    </p:animEffect>
                                    <p:anim calcmode="lin" valueType="num">
                                      <p:cBhvr>
                                        <p:cTn id="52"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2" descr="https://upload.wikimedia.org/wikipedia/commons/6/69/Bellum_piraticum_Pompeii_67_aC.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6851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95092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2" descr="https://upload.wikimedia.org/wikipedia/commons/6/61/Roman_families_4_Nov_08.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0731" y="1376516"/>
            <a:ext cx="11744959" cy="4452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0447136"/>
      </p:ext>
    </p:extLst>
  </p:cSld>
  <p:clrMapOvr>
    <a:masterClrMapping/>
  </p:clrMapOvr>
  <p:transition spd="slow">
    <p:randomBar dir="vert"/>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890743551"/>
      </p:ext>
    </p:extLst>
  </p:cSld>
  <p:clrMapOvr>
    <a:masterClrMapping/>
  </p:clrMapOvr>
  <p:transition spd="slow">
    <p:randomBar dir="vert"/>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11266" name="Picture 2" descr="http://pavellas.files.wordpress.com/2011/01/roman-republic-timeli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135" y="0"/>
            <a:ext cx="5180513" cy="6832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1145571"/>
      </p:ext>
    </p:extLst>
  </p:cSld>
  <p:clrMapOvr>
    <a:masterClrMapping/>
  </p:clrMapOvr>
  <p:transition spd="slow">
    <p:randomBar dir="vert"/>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12290" name="Picture 2" descr="http://s3.amazonaws.com/photo.goodreads.com/photos/1284929614p8/15621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541" y="2065866"/>
            <a:ext cx="5310750" cy="4485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3578722"/>
      </p:ext>
    </p:extLst>
  </p:cSld>
  <p:clrMapOvr>
    <a:masterClrMapping/>
  </p:clrMapOvr>
  <p:transition spd="slow">
    <p:randomBar dir="vert"/>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13314" name="Picture 2" descr="http://www.aboutroma.com/Roman-images/spq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731" y="170390"/>
            <a:ext cx="9694706" cy="643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3060384"/>
      </p:ext>
    </p:extLst>
  </p:cSld>
  <p:clrMapOvr>
    <a:masterClrMapping/>
  </p:clrMapOvr>
  <p:transition spd="slow">
    <p:randomBar dir="vert"/>
  </p:transition>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11266" name="Picture 2" descr="http://home.arcor.de/berzelmayr/reit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4456" y="1189077"/>
            <a:ext cx="3267075" cy="3990976"/>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descr="http://s3.amazonaws.com/readers/2011/10/13/chariot3_1.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2290" y="1189077"/>
            <a:ext cx="3676650" cy="2419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852720"/>
      </p:ext>
    </p:extLst>
  </p:cSld>
  <p:clrMapOvr>
    <a:masterClrMapping/>
  </p:clrMapOvr>
  <p:transition spd="slow">
    <p:randomBar dir="vert"/>
  </p:transition>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social War, Sulla, etc.</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Flower, H. I. 2010. Roman Republics. Princeton: Princeton University Press.</a:t>
            </a:r>
          </a:p>
          <a:p>
            <a:r>
              <a:rPr lang="en-GB" dirty="0"/>
              <a:t>•Konrad, C. F. 2010. From the Gracchi to the First Civil War (133-70), in A Companion to the Roman Republic, Rosenstein, N. and </a:t>
            </a:r>
            <a:r>
              <a:rPr lang="en-GB" dirty="0" err="1"/>
              <a:t>Morstein</a:t>
            </a:r>
            <a:r>
              <a:rPr lang="en-GB" dirty="0"/>
              <a:t>-Marx, R. (eds.), Oxford: Wiley-Blackwell: 167-189.</a:t>
            </a:r>
          </a:p>
          <a:p>
            <a:r>
              <a:rPr lang="en-GB" dirty="0"/>
              <a:t>•</a:t>
            </a:r>
            <a:r>
              <a:rPr lang="en-GB" dirty="0" err="1"/>
              <a:t>Levick</a:t>
            </a:r>
            <a:r>
              <a:rPr lang="en-GB" dirty="0"/>
              <a:t>, B. M. 1982. ‘Sulla’s March on Rome’, </a:t>
            </a:r>
            <a:r>
              <a:rPr lang="en-GB" dirty="0" err="1"/>
              <a:t>Historia</a:t>
            </a:r>
            <a:r>
              <a:rPr lang="en-GB" dirty="0"/>
              <a:t> 31 (4): 503-508.</a:t>
            </a:r>
          </a:p>
          <a:p>
            <a:r>
              <a:rPr lang="en-GB" dirty="0"/>
              <a:t>•Ridley, R. 2000. ‘The Dictator’s Mistake: Caesar’s Escape from Sulla’, </a:t>
            </a:r>
            <a:r>
              <a:rPr lang="en-GB" dirty="0" err="1"/>
              <a:t>Historia</a:t>
            </a:r>
            <a:r>
              <a:rPr lang="en-GB" dirty="0"/>
              <a:t> 49 (2): 211-229.</a:t>
            </a:r>
          </a:p>
          <a:p>
            <a:r>
              <a:rPr lang="en-GB" dirty="0"/>
              <a:t>•Santangelo, F. 2007. Sulla, the Elites and Empire: A Study of Roman Politics in Italy. Leiden: Brill.</a:t>
            </a:r>
          </a:p>
        </p:txBody>
      </p:sp>
      <p:sp>
        <p:nvSpPr>
          <p:cNvPr id="4" name="Content Placeholder 3"/>
          <p:cNvSpPr>
            <a:spLocks noGrp="1"/>
          </p:cNvSpPr>
          <p:nvPr>
            <p:ph sz="half" idx="2"/>
          </p:nvPr>
        </p:nvSpPr>
        <p:spPr/>
        <p:txBody>
          <a:bodyPr>
            <a:normAutofit fontScale="92500" lnSpcReduction="20000"/>
          </a:bodyPr>
          <a:lstStyle/>
          <a:p>
            <a:r>
              <a:rPr lang="en-GB" dirty="0"/>
              <a:t>Baldwin, B. 1967. ‘Two Aspects of the Spartacus Slave Revolt’, The Classical Journal 62 (7): 289-294.</a:t>
            </a:r>
          </a:p>
          <a:p>
            <a:r>
              <a:rPr lang="en-GB" dirty="0"/>
              <a:t>•Flower, H. I. 2010. Roman Republics. Princeton: Princeton University Press.</a:t>
            </a:r>
          </a:p>
          <a:p>
            <a:r>
              <a:rPr lang="en-GB" dirty="0"/>
              <a:t>•</a:t>
            </a:r>
            <a:r>
              <a:rPr lang="en-GB" dirty="0" err="1"/>
              <a:t>Frederiksen</a:t>
            </a:r>
            <a:r>
              <a:rPr lang="en-GB" dirty="0"/>
              <a:t>, M. W. 1966. ‘Caesar, Cicero and the Problem of Debt’, Journal of Roman Studies 56: 128-141.</a:t>
            </a:r>
          </a:p>
          <a:p>
            <a:r>
              <a:rPr lang="en-GB" dirty="0"/>
              <a:t>•Tatum, W. J. 2007. ‘The Final Crisis (69-44)’, in A Companion to the Roman Republic, Rosenstein, N. and </a:t>
            </a:r>
            <a:r>
              <a:rPr lang="en-GB" dirty="0" err="1"/>
              <a:t>Morstein</a:t>
            </a:r>
            <a:r>
              <a:rPr lang="en-GB" dirty="0"/>
              <a:t>-Marx, R. (eds.), Oxford: Wiley-Blackwell: 190-211.</a:t>
            </a:r>
          </a:p>
          <a:p>
            <a:r>
              <a:rPr lang="en-GB" dirty="0"/>
              <a:t>•</a:t>
            </a:r>
            <a:r>
              <a:rPr lang="en-GB" dirty="0" err="1"/>
              <a:t>Vasaly</a:t>
            </a:r>
            <a:r>
              <a:rPr lang="en-GB" dirty="0"/>
              <a:t>, A. 2002. ‘Cicero’s Early Speeches’, in Brill's Companion to Cicero: Oratory and Rhetoric, May, J. M. (ed.), Leiden: Brill: 71-111.</a:t>
            </a:r>
          </a:p>
        </p:txBody>
      </p:sp>
    </p:spTree>
    <p:extLst>
      <p:ext uri="{BB962C8B-B14F-4D97-AF65-F5344CB8AC3E}">
        <p14:creationId xmlns:p14="http://schemas.microsoft.com/office/powerpoint/2010/main" val="401964013"/>
      </p:ext>
    </p:extLst>
  </p:cSld>
  <p:clrMapOvr>
    <a:masterClrMapping/>
  </p:clrMapOvr>
  <p:transition spd="slow">
    <p:randomBar dir="vert"/>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734919950"/>
      </p:ext>
    </p:extLst>
  </p:cSld>
  <p:clrMapOvr>
    <a:masterClrMapping/>
  </p:clrMapOvr>
  <p:transition spd="slow">
    <p:randomBar dir="vert"/>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762280275"/>
      </p:ext>
    </p:extLst>
  </p:cSld>
  <p:clrMapOvr>
    <a:masterClrMapping/>
  </p:clrMapOvr>
  <p:transition spd="slow">
    <p:randomBar dir="vert"/>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685802" y="2304905"/>
            <a:ext cx="4995334" cy="3649134"/>
          </a:xfrm>
        </p:spPr>
        <p:txBody>
          <a:bodyPr/>
          <a:lstStyle/>
          <a:p>
            <a:endParaRPr lang="en-GB"/>
          </a:p>
        </p:txBody>
      </p:sp>
      <p:sp>
        <p:nvSpPr>
          <p:cNvPr id="4" name="Content Placeholder 3"/>
          <p:cNvSpPr>
            <a:spLocks noGrp="1"/>
          </p:cNvSpPr>
          <p:nvPr>
            <p:ph sz="half" idx="2"/>
          </p:nvPr>
        </p:nvSpPr>
        <p:spPr/>
        <p:txBody>
          <a:bodyPr/>
          <a:lstStyle/>
          <a:p>
            <a:pPr marL="0" indent="0">
              <a:buNone/>
            </a:pPr>
            <a:endParaRPr lang="en-GB" dirty="0"/>
          </a:p>
        </p:txBody>
      </p:sp>
      <p:pic>
        <p:nvPicPr>
          <p:cNvPr id="16386" name="Picture 2" descr="https://upload.wikimedia.org/wikipedia/commons/b/be/Bust_of_Gaius_Iulius_Caesar_in_Naple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19444"/>
            <a:ext cx="2971800" cy="53911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59676" y="6187950"/>
            <a:ext cx="4702441" cy="369332"/>
          </a:xfrm>
          <a:prstGeom prst="rect">
            <a:avLst/>
          </a:prstGeom>
        </p:spPr>
        <p:txBody>
          <a:bodyPr wrap="none">
            <a:spAutoFit/>
          </a:bodyPr>
          <a:lstStyle/>
          <a:p>
            <a:r>
              <a:rPr lang="it-IT" dirty="0" smtClean="0"/>
              <a:t>Caesar, Museo </a:t>
            </a:r>
            <a:r>
              <a:rPr lang="it-IT" dirty="0"/>
              <a:t>archeologico nazionale di </a:t>
            </a:r>
            <a:r>
              <a:rPr lang="it-IT" dirty="0" smtClean="0"/>
              <a:t>Napoli</a:t>
            </a:r>
            <a:endParaRPr lang="en-GB" dirty="0"/>
          </a:p>
        </p:txBody>
      </p:sp>
      <p:pic>
        <p:nvPicPr>
          <p:cNvPr id="16388" name="Picture 4" descr="https://upload.wikimedia.org/wikipedia/commons/2/23/CiceroBus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0274" y="248019"/>
            <a:ext cx="2266950" cy="334327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610800" y="4506581"/>
            <a:ext cx="3539943" cy="369332"/>
          </a:xfrm>
          <a:prstGeom prst="rect">
            <a:avLst/>
          </a:prstGeom>
        </p:spPr>
        <p:txBody>
          <a:bodyPr wrap="none">
            <a:spAutoFit/>
          </a:bodyPr>
          <a:lstStyle/>
          <a:p>
            <a:r>
              <a:rPr lang="it-IT" dirty="0" smtClean="0"/>
              <a:t>Cicero, l </a:t>
            </a:r>
            <a:r>
              <a:rPr lang="it-IT" dirty="0"/>
              <a:t>Museo del Prado di </a:t>
            </a:r>
            <a:r>
              <a:rPr lang="it-IT" dirty="0" smtClean="0"/>
              <a:t>Madrid</a:t>
            </a:r>
            <a:endParaRPr lang="en-GB" dirty="0"/>
          </a:p>
        </p:txBody>
      </p:sp>
      <p:pic>
        <p:nvPicPr>
          <p:cNvPr id="16390" name="Picture 6" descr="https://upload.wikimedia.org/wikipedia/commons/1/13/PompeoMagn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50743" y="180438"/>
            <a:ext cx="4648200" cy="619125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6843251" y="2505415"/>
            <a:ext cx="6096000" cy="646331"/>
          </a:xfrm>
          <a:prstGeom prst="rect">
            <a:avLst/>
          </a:prstGeom>
        </p:spPr>
        <p:txBody>
          <a:bodyPr>
            <a:spAutoFit/>
          </a:bodyPr>
          <a:lstStyle/>
          <a:p>
            <a:r>
              <a:rPr lang="en-GB" dirty="0"/>
              <a:t>Roman statue of </a:t>
            </a:r>
            <a:r>
              <a:rPr lang="en-GB" dirty="0">
                <a:hlinkClick r:id="rId5" tooltip="Pompey"/>
              </a:rPr>
              <a:t>Pompey</a:t>
            </a:r>
            <a:r>
              <a:rPr lang="en-GB" dirty="0"/>
              <a:t>. It is now in </a:t>
            </a:r>
            <a:r>
              <a:rPr lang="en-GB" dirty="0">
                <a:hlinkClick r:id="rId6" tooltip="Villa Arconati a Castellazzo di Bollate"/>
              </a:rPr>
              <a:t>Villa </a:t>
            </a:r>
            <a:r>
              <a:rPr lang="en-GB" dirty="0" err="1">
                <a:hlinkClick r:id="rId6" tooltip="Villa Arconati a Castellazzo di Bollate"/>
              </a:rPr>
              <a:t>Arconati</a:t>
            </a:r>
            <a:r>
              <a:rPr lang="en-GB" dirty="0">
                <a:hlinkClick r:id="rId6" tooltip="Villa Arconati a Castellazzo di Bollate"/>
              </a:rPr>
              <a:t> a </a:t>
            </a:r>
            <a:r>
              <a:rPr lang="en-GB" dirty="0" err="1">
                <a:hlinkClick r:id="rId6" tooltip="Villa Arconati a Castellazzo di Bollate"/>
              </a:rPr>
              <a:t>Castellazzo</a:t>
            </a:r>
            <a:r>
              <a:rPr lang="en-GB" dirty="0">
                <a:hlinkClick r:id="rId6" tooltip="Villa Arconati a Castellazzo di Bollate"/>
              </a:rPr>
              <a:t> di Bollate</a:t>
            </a:r>
            <a:r>
              <a:rPr lang="en-GB" dirty="0"/>
              <a:t> (Milan, Italy</a:t>
            </a:r>
          </a:p>
        </p:txBody>
      </p:sp>
    </p:spTree>
    <p:extLst>
      <p:ext uri="{BB962C8B-B14F-4D97-AF65-F5344CB8AC3E}">
        <p14:creationId xmlns:p14="http://schemas.microsoft.com/office/powerpoint/2010/main" val="525203302"/>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3166</TotalTime>
  <Words>6669</Words>
  <Application>Microsoft Office PowerPoint</Application>
  <PresentationFormat>Widescreen</PresentationFormat>
  <Paragraphs>1760</Paragraphs>
  <Slides>107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107</vt:i4>
      </vt:variant>
    </vt:vector>
  </HeadingPairs>
  <TitlesOfParts>
    <vt:vector size="114" baseType="lpstr">
      <vt:lpstr>Arial</vt:lpstr>
      <vt:lpstr>Calibri</vt:lpstr>
      <vt:lpstr>Calibri Light</vt:lpstr>
      <vt:lpstr>Verdana</vt:lpstr>
      <vt:lpstr>Wingdings</vt:lpstr>
      <vt:lpstr>Wingdings 2</vt:lpstr>
      <vt:lpstr>Celestial</vt:lpstr>
      <vt:lpstr>The end of the Republic</vt:lpstr>
      <vt:lpstr>Towards the End of the Republic…</vt:lpstr>
      <vt:lpstr>Towards the End of the Republic…</vt:lpstr>
      <vt:lpstr>Towards the End of the Republic…</vt:lpstr>
      <vt:lpstr>Towards the End of the Republic…</vt:lpstr>
      <vt:lpstr>SOCIAL WAR 91-88 BC</vt:lpstr>
      <vt:lpstr>SOCIAL WAR 91-88 BC</vt:lpstr>
      <vt:lpstr>SOCIAL WAR 91-88 BC</vt:lpstr>
      <vt:lpstr>PowerPoint Presentation</vt:lpstr>
      <vt:lpstr>Constitutional Crisis and the Social War (90-88 BC)</vt:lpstr>
      <vt:lpstr>Constitutional Crisis and the Social War (90-88 BC)</vt:lpstr>
      <vt:lpstr>THE SOCIAL WAR ..</vt:lpstr>
      <vt:lpstr>PowerPoint Presentation</vt:lpstr>
      <vt:lpstr>PowerPoint Presentation</vt:lpstr>
      <vt:lpstr>„anti-romanizzazione“  ?</vt:lpstr>
      <vt:lpstr>PowerPoint Presentation</vt:lpstr>
      <vt:lpstr>„anti-romanizzazione“  ?</vt:lpstr>
      <vt:lpstr>„anti-romanizzazione“  ?</vt:lpstr>
      <vt:lpstr>„anti-romanizzazione“  ?</vt:lpstr>
      <vt:lpstr>„anti-romanizzazione“  ?</vt:lpstr>
      <vt:lpstr>„anti-romanizzazione“  ?</vt:lpstr>
      <vt:lpstr>„anti-romanizzazione“  ?</vt:lpstr>
      <vt:lpstr>una crisa di identità...?</vt:lpstr>
      <vt:lpstr>una crisa di identità...?</vt:lpstr>
      <vt:lpstr>una crisa di identità...?</vt:lpstr>
      <vt:lpstr>una crisa di identità...?</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urbanizzazione</vt:lpstr>
      <vt:lpstr>urbanizzazione</vt:lpstr>
      <vt:lpstr>urbanizzazione</vt:lpstr>
      <vt:lpstr>PowerPoint Presentation</vt:lpstr>
      <vt:lpstr>REVIEW</vt:lpstr>
      <vt:lpstr>Sulla’s March on Rome</vt:lpstr>
      <vt:lpstr>Sulla’s March on Rome</vt:lpstr>
      <vt:lpstr>More bloodshed in Rome</vt:lpstr>
      <vt:lpstr>In the meantime, in the east….</vt:lpstr>
      <vt:lpstr>Sulla becomes Dictator</vt:lpstr>
      <vt:lpstr>Proscriptions</vt:lpstr>
      <vt:lpstr>Impact and Legality</vt:lpstr>
      <vt:lpstr>Sulla’s Veterans</vt:lpstr>
      <vt:lpstr>The New Republic</vt:lpstr>
      <vt:lpstr>Constitutional Reforms</vt:lpstr>
      <vt:lpstr>Constitutional Reforms</vt:lpstr>
      <vt:lpstr>Conduct in the Provinces</vt:lpstr>
      <vt:lpstr>The Office of Tribune</vt:lpstr>
      <vt:lpstr>The People &amp; the New Republic</vt:lpstr>
      <vt:lpstr>SULLA - Retirement and Death</vt:lpstr>
      <vt:lpstr>Sulla’s Funeral</vt:lpstr>
      <vt:lpstr>Sulla’s Funeral</vt:lpstr>
      <vt:lpstr>Revolt and Revolution:  Rome in the 70s and 60s</vt:lpstr>
      <vt:lpstr>PowerPoint Presentation</vt:lpstr>
      <vt:lpstr>Early Troubles</vt:lpstr>
      <vt:lpstr>Sertorius in Spain 80-73/2 BC</vt:lpstr>
      <vt:lpstr>Sertorius in Spain 80-73/2 BC</vt:lpstr>
      <vt:lpstr>Sulla’s Constitution Undone</vt:lpstr>
      <vt:lpstr>SPARTACUS</vt:lpstr>
      <vt:lpstr>PowerPoint Presentation</vt:lpstr>
      <vt:lpstr>SPARTACUS - Outbreak of Revolt</vt:lpstr>
      <vt:lpstr>Spartacus – The Slave</vt:lpstr>
      <vt:lpstr>PowerPoint Presentation</vt:lpstr>
      <vt:lpstr>PowerPoint Presentation</vt:lpstr>
      <vt:lpstr>PowerPoint Presentation</vt:lpstr>
      <vt:lpstr>PowerPoint Presentation</vt:lpstr>
      <vt:lpstr>PowerPoint Presentation</vt:lpstr>
      <vt:lpstr>PowerPoint Presentation</vt:lpstr>
      <vt:lpstr>Spartacus – The Slave</vt:lpstr>
      <vt:lpstr>SPARTACUS - Outbreak of Revolt</vt:lpstr>
      <vt:lpstr>PowerPoint Presentation</vt:lpstr>
      <vt:lpstr>The Aims of Spartacus?</vt:lpstr>
      <vt:lpstr>Roman Setbacks</vt:lpstr>
      <vt:lpstr>Defeat of Spartacus</vt:lpstr>
      <vt:lpstr>The aims of Spartacus ?</vt:lpstr>
      <vt:lpstr>The Fruits of Victory</vt:lpstr>
      <vt:lpstr>Provincial Corruption: The Case of Verres</vt:lpstr>
      <vt:lpstr>Attempts to Restrain Corruption</vt:lpstr>
      <vt:lpstr>The Rapacious Governor</vt:lpstr>
      <vt:lpstr>Trail of Verres</vt:lpstr>
      <vt:lpstr>The Conspiracy of Catiline 63 B.C.</vt:lpstr>
      <vt:lpstr>Electoral Corruption and Low Politics</vt:lpstr>
      <vt:lpstr>Gambling for Office</vt:lpstr>
      <vt:lpstr>The Conspiracy Unfolds</vt:lpstr>
      <vt:lpstr>PowerPoint Presentation</vt:lpstr>
      <vt:lpstr>The Execution of Roman Citizens</vt:lpstr>
      <vt:lpstr>Defeat of Catiline</vt:lpstr>
      <vt:lpstr>Clodius </vt:lpstr>
      <vt:lpstr>Clodius </vt:lpstr>
      <vt:lpstr>Clodius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 social War, Sulla, etc.</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Ralph Haeussler</dc:creator>
  <cp:lastModifiedBy>Ralph Haeussler</cp:lastModifiedBy>
  <cp:revision>185</cp:revision>
  <dcterms:created xsi:type="dcterms:W3CDTF">2015-11-29T04:39:49Z</dcterms:created>
  <dcterms:modified xsi:type="dcterms:W3CDTF">2015-12-07T05:38:56Z</dcterms:modified>
</cp:coreProperties>
</file>