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71" r:id="rId3"/>
    <p:sldId id="472" r:id="rId4"/>
    <p:sldId id="473" r:id="rId5"/>
    <p:sldId id="474" r:id="rId6"/>
    <p:sldId id="475" r:id="rId7"/>
    <p:sldId id="476" r:id="rId8"/>
    <p:sldId id="477" r:id="rId9"/>
    <p:sldId id="478" r:id="rId10"/>
    <p:sldId id="479" r:id="rId11"/>
    <p:sldId id="480" r:id="rId12"/>
    <p:sldId id="481"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95" autoAdjust="0"/>
    <p:restoredTop sz="85417" autoAdjust="0"/>
  </p:normalViewPr>
  <p:slideViewPr>
    <p:cSldViewPr>
      <p:cViewPr>
        <p:scale>
          <a:sx n="89" d="100"/>
          <a:sy n="89" d="100"/>
        </p:scale>
        <p:origin x="2392" y="6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4800" dirty="0"/>
              <a:t>Today I will present a care plan for my fictional location Mia Smith who has been diagnosed with Type 2 diabetes. This condition is one of the most common health issues in the UK right now. Numbers have risen sharply over the last 20 years, linked to ageing populations and higher rates of obesity. When manageable, people with Type 2 diabetes can live full healthy lives, but without proper support it can lead to life changing complications. This presentation will explain her health </a:t>
            </a:r>
            <a:r>
              <a:rPr lang="en-US" sz="1600" dirty="0"/>
              <a:t>needs, how her body is affected and the care plan designed around her.</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681365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dirty="0"/>
              <a:t>Mia works long hours at a desk and often skips meals or eats convenience food when busy. She lives an active family life but rarely does planned exercise. Her measurements show her blood sugar and long-term glucose control are above healthy levels, and she is classed as overweight. Her blood pressure is slightly raised too, which is common alongside type 2 diabetes and increases her risk of heart problems. All these figures are compared against standard UK reference ranges from trusted health bodies.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358331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Normally, when we eat out, our blood sugar rises and the pancreas releases insulin to help that sugar get into our cells to use as energy. For Mia, two main things go wrong: first her body cells stop responding properly to insulin, known as insulin resistance, and overtime her pancreas cannot make enough extra insulin to overcome this. This leaves high levels of sugar circulating in her blood. If this continues untreated, it damages small and large blood vessels, affecting her eyes, kidneys, feet and heart. Understanding this process is vital because it explains why diet, exercise and medication work to reverse or manage these changes.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297394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Mia’s daily habits are closely linked to her diagnosis. Her diet means her blood sugar levels rise often, and because she is very little, her muscles do not use up that extra sugar. Smoking is particularly harmful for people of diabetes because it narrows blood vessels, adding to the damage already caused behind glucose. Research shows that improving diet, moving more and not smoking can bring blood sugar levels back to normal for some people, and reduce or remove the need for medication. This is the foundation of her care plan.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239333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Mia often feels overwhelmed by her new diagnosis, which is why she sometimes forgets her medication or does not check her sugar levels. The condition also makes her feel tired, which makes it harder to be active. The new routine is designed to be simple and fits around her life, rather than making big sudden changes. Building small regular steps in her routine will help her feel in control, and having support from her family she’s far more likely to stick to the plan.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562943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care starts with listening. Mia is the expert on her own life, so all decisions must be made together, not told to her. For example, if she doesn’t want to try a new medication, we will discuss the reasons and look at alternatives rather than insisting. We will never talk about her care with family members without her saying it is okay. All these rules are set out in professional guidelines and the values the NHS is built on, ensuring care is fair, respectful and safe.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809599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risks Mia cannot change, like her age or family history, but most of the biggest risks are things we can work on together. The most important ones to target first are her diet, activity levels and to stop smoking, because these changes will make the biggest difference, the fastest. Getting her blood pressure and blood sugar within target will also greatly lower her chance of developing serious complications in the future.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205333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these recommendations come from the latest national guidelines and research. They are chosen to be realistic for Mia, rather than certain goals she cannot keep up with. For example, starting on a short walks after meals it’s easier than joining a gym, but still has real health benefits. We will review how things are going at every appointment and change the plan whenever needed, so it always works for her.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258532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finish, I have learnt that diabetic cases are about much more than just medication. It means understanding how the body works, understanding the persons whole life, and building a plan that fits them. Mia’s case shows that even small positive changes can make a huge difference in long-term health. When care is personalized, ethical and based on good evidence, people are much more able to take control of their own health and well-being. Thank you for listening.</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5304185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intargets.blogspot.com/2017/02/mini-review-que-es-la-diabetes.html"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www.empocorp.com/business/what-is-true-of-a-client-who-has-diabetes.html"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jp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2427139 </a:t>
            </a:r>
          </a:p>
          <a:p>
            <a:pPr algn="l" eaLnBrk="1" hangingPunct="1"/>
            <a:r>
              <a:rPr lang="en-GB" altLang="en-US" sz="2800" b="1" dirty="0">
                <a:solidFill>
                  <a:schemeClr val="bg1"/>
                </a:solidFill>
              </a:rPr>
              <a:t>Student name: Frederica Oteng-Anane</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extLst>
              <a:ext uri="{FF2B5EF4-FFF2-40B4-BE49-F238E27FC236}">
                <a16:creationId xmlns:a16="http://schemas.microsoft.com/office/drawing/2014/main" id="{B849233C-DB47-F9F6-FF0C-52D57C1219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247"/>
    </mc:Choice>
    <mc:Fallback>
      <p:transition spd="slow" advTm="1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6759" y="154659"/>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6759" y="1340768"/>
            <a:ext cx="8229600" cy="3917032"/>
          </a:xfrm>
        </p:spPr>
        <p:txBody>
          <a:bodyPr anchor="ctr" anchorCtr="0"/>
          <a:lstStyle/>
          <a:p>
            <a:pPr>
              <a:spcBef>
                <a:spcPts val="1200"/>
              </a:spcBef>
              <a:buFont typeface="Arial"/>
              <a:buChar char="•"/>
            </a:pPr>
            <a:r>
              <a:rPr lang="en-GB" sz="2000" b="1" i="1" dirty="0"/>
              <a:t>Patient: </a:t>
            </a:r>
            <a:r>
              <a:rPr lang="en-GB" sz="2000" i="1" dirty="0"/>
              <a:t>Mia Smith, 54 years </a:t>
            </a:r>
          </a:p>
          <a:p>
            <a:pPr>
              <a:spcBef>
                <a:spcPts val="1200"/>
              </a:spcBef>
              <a:buFont typeface="Arial"/>
              <a:buChar char="•"/>
            </a:pPr>
            <a:r>
              <a:rPr lang="en-GB" sz="2000" b="1" i="1" dirty="0"/>
              <a:t>Condition: </a:t>
            </a:r>
            <a:r>
              <a:rPr lang="en-GB" sz="2000" i="1" dirty="0"/>
              <a:t>Type 2 Diabetes Mellitus</a:t>
            </a:r>
          </a:p>
          <a:p>
            <a:pPr marL="0" indent="0">
              <a:spcBef>
                <a:spcPts val="1200"/>
              </a:spcBef>
              <a:buNone/>
            </a:pPr>
            <a:r>
              <a:rPr lang="en-GB" sz="2000" i="1" dirty="0"/>
              <a:t>(</a:t>
            </a:r>
            <a:r>
              <a:rPr lang="en-GB" sz="2000" b="1" i="1" dirty="0"/>
              <a:t>category: </a:t>
            </a:r>
            <a:r>
              <a:rPr lang="en-GB" sz="2000" i="1" dirty="0"/>
              <a:t>Cardiovascular diseases including diabetes)</a:t>
            </a:r>
          </a:p>
          <a:p>
            <a:pPr marL="0" indent="0">
              <a:spcBef>
                <a:spcPts val="1200"/>
              </a:spcBef>
              <a:buNone/>
            </a:pPr>
            <a:r>
              <a:rPr lang="en-GB" sz="2000" i="1" u="sng" dirty="0"/>
              <a:t>Why this condition matters today: </a:t>
            </a:r>
          </a:p>
          <a:p>
            <a:pPr>
              <a:spcBef>
                <a:spcPts val="1200"/>
              </a:spcBef>
              <a:buFont typeface="Arial"/>
              <a:buChar char="•"/>
            </a:pPr>
            <a:r>
              <a:rPr lang="en-GB" sz="2000" i="1" dirty="0"/>
              <a:t>4.3 million people in the UK live with diabetes; 90% have type two diabetes (diabetes UK 2025)</a:t>
            </a:r>
          </a:p>
          <a:p>
            <a:pPr>
              <a:spcBef>
                <a:spcPts val="1200"/>
              </a:spcBef>
              <a:buFont typeface="Arial"/>
              <a:buChar char="•"/>
            </a:pPr>
            <a:r>
              <a:rPr lang="en-GB" sz="2000" i="1" dirty="0"/>
              <a:t>Linked to serious complications heart disease, kidney damage and sight loss</a:t>
            </a:r>
          </a:p>
          <a:p>
            <a:pPr>
              <a:spcBef>
                <a:spcPts val="1200"/>
              </a:spcBef>
              <a:buFont typeface="Arial"/>
              <a:buChar char="•"/>
            </a:pPr>
            <a:r>
              <a:rPr lang="en-GB" sz="2000" i="1" dirty="0"/>
              <a:t>Early education and personal care greatly improve long-term health outcomes.</a:t>
            </a:r>
            <a:endParaRPr lang="en-GB" sz="1500" i="1" dirty="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32" name="Audio 31">
            <a:extLst>
              <a:ext uri="{FF2B5EF4-FFF2-40B4-BE49-F238E27FC236}">
                <a16:creationId xmlns:a16="http://schemas.microsoft.com/office/drawing/2014/main" id="{5769CD7B-055A-6B1B-149E-5B6556E95C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pic>
        <p:nvPicPr>
          <p:cNvPr id="35" name="Picture 34" descr="A diagram of a type of diabetes&#10;&#10;AI-generated content may be incorrect.">
            <a:extLst>
              <a:ext uri="{FF2B5EF4-FFF2-40B4-BE49-F238E27FC236}">
                <a16:creationId xmlns:a16="http://schemas.microsoft.com/office/drawing/2014/main" id="{5D8D783F-E512-3F83-D8F2-CF3EBF7AE22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675105" y="300860"/>
            <a:ext cx="2011254" cy="2079816"/>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67941"/>
    </mc:Choice>
    <mc:Fallback>
      <p:transition spd="slow" advTm="67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0061" y="-159459"/>
            <a:ext cx="8229600" cy="1143000"/>
          </a:xfrm>
        </p:spPr>
        <p:txBody>
          <a:bodyPr/>
          <a:lstStyle/>
          <a:p>
            <a:r>
              <a:rPr lang="en-GB" sz="3600" b="1" dirty="0"/>
              <a:t>Information about the person</a:t>
            </a:r>
          </a:p>
        </p:txBody>
      </p:sp>
      <p:graphicFrame>
        <p:nvGraphicFramePr>
          <p:cNvPr id="6" name="Content Placeholder 5">
            <a:extLst>
              <a:ext uri="{FF2B5EF4-FFF2-40B4-BE49-F238E27FC236}">
                <a16:creationId xmlns:a16="http://schemas.microsoft.com/office/drawing/2014/main" id="{6ADE4240-C97F-8B78-F793-9AD60C2A8091}"/>
              </a:ext>
            </a:extLst>
          </p:cNvPr>
          <p:cNvGraphicFramePr>
            <a:graphicFrameLocks noGrp="1"/>
          </p:cNvGraphicFramePr>
          <p:nvPr>
            <p:ph idx="1"/>
            <p:extLst>
              <p:ext uri="{D42A27DB-BD31-4B8C-83A1-F6EECF244321}">
                <p14:modId xmlns:p14="http://schemas.microsoft.com/office/powerpoint/2010/main" val="1031323480"/>
              </p:ext>
            </p:extLst>
          </p:nvPr>
        </p:nvGraphicFramePr>
        <p:xfrm>
          <a:off x="761189" y="765896"/>
          <a:ext cx="7211144" cy="1779337"/>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983859519"/>
                    </a:ext>
                  </a:extLst>
                </a:gridCol>
                <a:gridCol w="4536504">
                  <a:extLst>
                    <a:ext uri="{9D8B030D-6E8A-4147-A177-3AD203B41FA5}">
                      <a16:colId xmlns:a16="http://schemas.microsoft.com/office/drawing/2014/main" val="1064392867"/>
                    </a:ext>
                  </a:extLst>
                </a:gridCol>
              </a:tblGrid>
              <a:tr h="407737">
                <a:tc>
                  <a:txBody>
                    <a:bodyPr/>
                    <a:lstStyle/>
                    <a:p>
                      <a:r>
                        <a:rPr lang="en-US" dirty="0"/>
                        <a:t>Patient details</a:t>
                      </a:r>
                    </a:p>
                  </a:txBody>
                  <a:tcPr/>
                </a:tc>
                <a:tc>
                  <a:txBody>
                    <a:bodyPr/>
                    <a:lstStyle/>
                    <a:p>
                      <a:endParaRPr lang="en-US" dirty="0"/>
                    </a:p>
                  </a:txBody>
                  <a:tcPr/>
                </a:tc>
                <a:extLst>
                  <a:ext uri="{0D108BD9-81ED-4DB2-BD59-A6C34878D82A}">
                    <a16:rowId xmlns:a16="http://schemas.microsoft.com/office/drawing/2014/main" val="1653831838"/>
                  </a:ext>
                </a:extLst>
              </a:tr>
              <a:tr h="309845">
                <a:tc>
                  <a:txBody>
                    <a:bodyPr/>
                    <a:lstStyle/>
                    <a:p>
                      <a:r>
                        <a:rPr lang="en-US" dirty="0"/>
                        <a:t>Age / gender</a:t>
                      </a:r>
                    </a:p>
                  </a:txBody>
                  <a:tcPr/>
                </a:tc>
                <a:tc>
                  <a:txBody>
                    <a:bodyPr/>
                    <a:lstStyle/>
                    <a:p>
                      <a:r>
                        <a:rPr lang="en-US" dirty="0"/>
                        <a:t>54, Female</a:t>
                      </a:r>
                    </a:p>
                  </a:txBody>
                  <a:tcPr/>
                </a:tc>
                <a:extLst>
                  <a:ext uri="{0D108BD9-81ED-4DB2-BD59-A6C34878D82A}">
                    <a16:rowId xmlns:a16="http://schemas.microsoft.com/office/drawing/2014/main" val="2478899645"/>
                  </a:ext>
                </a:extLst>
              </a:tr>
              <a:tr h="309845">
                <a:tc>
                  <a:txBody>
                    <a:bodyPr/>
                    <a:lstStyle/>
                    <a:p>
                      <a:r>
                        <a:rPr lang="en-US" dirty="0"/>
                        <a:t>Occupation</a:t>
                      </a:r>
                    </a:p>
                  </a:txBody>
                  <a:tcPr/>
                </a:tc>
                <a:tc>
                  <a:txBody>
                    <a:bodyPr/>
                    <a:lstStyle/>
                    <a:p>
                      <a:r>
                        <a:rPr lang="en-US" dirty="0"/>
                        <a:t>School administrator</a:t>
                      </a:r>
                    </a:p>
                  </a:txBody>
                  <a:tcPr/>
                </a:tc>
                <a:extLst>
                  <a:ext uri="{0D108BD9-81ED-4DB2-BD59-A6C34878D82A}">
                    <a16:rowId xmlns:a16="http://schemas.microsoft.com/office/drawing/2014/main" val="3096244586"/>
                  </a:ext>
                </a:extLst>
              </a:tr>
              <a:tr h="542229">
                <a:tc>
                  <a:txBody>
                    <a:bodyPr/>
                    <a:lstStyle/>
                    <a:p>
                      <a:r>
                        <a:rPr lang="en-US" dirty="0"/>
                        <a:t>Living situation</a:t>
                      </a:r>
                    </a:p>
                  </a:txBody>
                  <a:tcPr/>
                </a:tc>
                <a:tc>
                  <a:txBody>
                    <a:bodyPr/>
                    <a:lstStyle/>
                    <a:p>
                      <a:r>
                        <a:rPr lang="en-US" dirty="0"/>
                        <a:t>Lives with husband; two adult children live nearby</a:t>
                      </a:r>
                    </a:p>
                  </a:txBody>
                  <a:tcPr/>
                </a:tc>
                <a:extLst>
                  <a:ext uri="{0D108BD9-81ED-4DB2-BD59-A6C34878D82A}">
                    <a16:rowId xmlns:a16="http://schemas.microsoft.com/office/drawing/2014/main" val="3627523728"/>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7C833ADB-DF5B-78FB-0D53-1CFAD972160E}"/>
              </a:ext>
            </a:extLst>
          </p:cNvPr>
          <p:cNvGraphicFramePr>
            <a:graphicFrameLocks noGrp="1"/>
          </p:cNvGraphicFramePr>
          <p:nvPr>
            <p:extLst>
              <p:ext uri="{D42A27DB-BD31-4B8C-83A1-F6EECF244321}">
                <p14:modId xmlns:p14="http://schemas.microsoft.com/office/powerpoint/2010/main" val="71733519"/>
              </p:ext>
            </p:extLst>
          </p:nvPr>
        </p:nvGraphicFramePr>
        <p:xfrm>
          <a:off x="10313" y="2728592"/>
          <a:ext cx="9036496" cy="3168352"/>
        </p:xfrm>
        <a:graphic>
          <a:graphicData uri="http://schemas.openxmlformats.org/drawingml/2006/table">
            <a:tbl>
              <a:tblPr firstRow="1" bandRow="1">
                <a:tableStyleId>{5C22544A-7EE6-4342-B048-85BDC9FD1C3A}</a:tableStyleId>
              </a:tblPr>
              <a:tblGrid>
                <a:gridCol w="2259124">
                  <a:extLst>
                    <a:ext uri="{9D8B030D-6E8A-4147-A177-3AD203B41FA5}">
                      <a16:colId xmlns:a16="http://schemas.microsoft.com/office/drawing/2014/main" val="3382006702"/>
                    </a:ext>
                  </a:extLst>
                </a:gridCol>
                <a:gridCol w="2259124">
                  <a:extLst>
                    <a:ext uri="{9D8B030D-6E8A-4147-A177-3AD203B41FA5}">
                      <a16:colId xmlns:a16="http://schemas.microsoft.com/office/drawing/2014/main" val="2727012835"/>
                    </a:ext>
                  </a:extLst>
                </a:gridCol>
                <a:gridCol w="2259124">
                  <a:extLst>
                    <a:ext uri="{9D8B030D-6E8A-4147-A177-3AD203B41FA5}">
                      <a16:colId xmlns:a16="http://schemas.microsoft.com/office/drawing/2014/main" val="907309148"/>
                    </a:ext>
                  </a:extLst>
                </a:gridCol>
                <a:gridCol w="2259124">
                  <a:extLst>
                    <a:ext uri="{9D8B030D-6E8A-4147-A177-3AD203B41FA5}">
                      <a16:colId xmlns:a16="http://schemas.microsoft.com/office/drawing/2014/main" val="3658124620"/>
                    </a:ext>
                  </a:extLst>
                </a:gridCol>
              </a:tblGrid>
              <a:tr h="722272">
                <a:tc>
                  <a:txBody>
                    <a:bodyPr/>
                    <a:lstStyle/>
                    <a:p>
                      <a:r>
                        <a:rPr lang="en-US" dirty="0"/>
                        <a:t>Health measurement</a:t>
                      </a:r>
                    </a:p>
                  </a:txBody>
                  <a:tcPr/>
                </a:tc>
                <a:tc>
                  <a:txBody>
                    <a:bodyPr/>
                    <a:lstStyle/>
                    <a:p>
                      <a:r>
                        <a:rPr lang="en-US" dirty="0"/>
                        <a:t>Mia’s Result</a:t>
                      </a:r>
                    </a:p>
                  </a:txBody>
                  <a:tcPr/>
                </a:tc>
                <a:tc>
                  <a:txBody>
                    <a:bodyPr/>
                    <a:lstStyle/>
                    <a:p>
                      <a:r>
                        <a:rPr lang="en-US" dirty="0"/>
                        <a:t>Normal healthy range</a:t>
                      </a:r>
                    </a:p>
                  </a:txBody>
                  <a:tcPr/>
                </a:tc>
                <a:tc>
                  <a:txBody>
                    <a:bodyPr/>
                    <a:lstStyle/>
                    <a:p>
                      <a:r>
                        <a:rPr lang="en-US" dirty="0"/>
                        <a:t>Source</a:t>
                      </a:r>
                    </a:p>
                  </a:txBody>
                  <a:tcPr/>
                </a:tc>
                <a:extLst>
                  <a:ext uri="{0D108BD9-81ED-4DB2-BD59-A6C34878D82A}">
                    <a16:rowId xmlns:a16="http://schemas.microsoft.com/office/drawing/2014/main" val="3561977483"/>
                  </a:ext>
                </a:extLst>
              </a:tr>
              <a:tr h="792088">
                <a:tc>
                  <a:txBody>
                    <a:bodyPr/>
                    <a:lstStyle/>
                    <a:p>
                      <a:r>
                        <a:rPr lang="en-US" dirty="0"/>
                        <a:t>Fasting blood glucose</a:t>
                      </a:r>
                    </a:p>
                  </a:txBody>
                  <a:tcPr/>
                </a:tc>
                <a:tc>
                  <a:txBody>
                    <a:bodyPr/>
                    <a:lstStyle/>
                    <a:p>
                      <a:r>
                        <a:rPr lang="en-US" dirty="0"/>
                        <a:t>7.8 mmol/L</a:t>
                      </a:r>
                    </a:p>
                  </a:txBody>
                  <a:tcPr/>
                </a:tc>
                <a:tc>
                  <a:txBody>
                    <a:bodyPr/>
                    <a:lstStyle/>
                    <a:p>
                      <a:r>
                        <a:rPr lang="en-US" dirty="0"/>
                        <a:t>3.9 – 5.5 mmol/L</a:t>
                      </a:r>
                    </a:p>
                  </a:txBody>
                  <a:tcPr/>
                </a:tc>
                <a:tc>
                  <a:txBody>
                    <a:bodyPr/>
                    <a:lstStyle/>
                    <a:p>
                      <a:r>
                        <a:rPr lang="en-US" dirty="0"/>
                        <a:t>NHS, 2025</a:t>
                      </a:r>
                    </a:p>
                  </a:txBody>
                  <a:tcPr/>
                </a:tc>
                <a:extLst>
                  <a:ext uri="{0D108BD9-81ED-4DB2-BD59-A6C34878D82A}">
                    <a16:rowId xmlns:a16="http://schemas.microsoft.com/office/drawing/2014/main" val="4085443849"/>
                  </a:ext>
                </a:extLst>
              </a:tr>
              <a:tr h="504056">
                <a:tc>
                  <a:txBody>
                    <a:bodyPr/>
                    <a:lstStyle/>
                    <a:p>
                      <a:r>
                        <a:rPr lang="en-US" dirty="0"/>
                        <a:t>HbA1c</a:t>
                      </a:r>
                    </a:p>
                  </a:txBody>
                  <a:tcPr/>
                </a:tc>
                <a:tc>
                  <a:txBody>
                    <a:bodyPr/>
                    <a:lstStyle/>
                    <a:p>
                      <a:r>
                        <a:rPr lang="en-US" dirty="0"/>
                        <a:t>53 mmol/L</a:t>
                      </a:r>
                    </a:p>
                  </a:txBody>
                  <a:tcPr/>
                </a:tc>
                <a:tc>
                  <a:txBody>
                    <a:bodyPr/>
                    <a:lstStyle/>
                    <a:p>
                      <a:r>
                        <a:rPr lang="en-US" dirty="0"/>
                        <a:t>Below 42 mmol/L</a:t>
                      </a:r>
                    </a:p>
                  </a:txBody>
                  <a:tcPr/>
                </a:tc>
                <a:tc>
                  <a:txBody>
                    <a:bodyPr/>
                    <a:lstStyle/>
                    <a:p>
                      <a:r>
                        <a:rPr lang="en-US" dirty="0"/>
                        <a:t>NICE, 2024</a:t>
                      </a:r>
                    </a:p>
                  </a:txBody>
                  <a:tcPr/>
                </a:tc>
                <a:extLst>
                  <a:ext uri="{0D108BD9-81ED-4DB2-BD59-A6C34878D82A}">
                    <a16:rowId xmlns:a16="http://schemas.microsoft.com/office/drawing/2014/main" val="1093518972"/>
                  </a:ext>
                </a:extLst>
              </a:tr>
              <a:tr h="504056">
                <a:tc>
                  <a:txBody>
                    <a:bodyPr/>
                    <a:lstStyle/>
                    <a:p>
                      <a:r>
                        <a:rPr lang="en-US" dirty="0"/>
                        <a:t>BMI</a:t>
                      </a:r>
                    </a:p>
                  </a:txBody>
                  <a:tcPr/>
                </a:tc>
                <a:tc>
                  <a:txBody>
                    <a:bodyPr/>
                    <a:lstStyle/>
                    <a:p>
                      <a:r>
                        <a:rPr lang="en-US" dirty="0"/>
                        <a:t>29.4</a:t>
                      </a:r>
                    </a:p>
                  </a:txBody>
                  <a:tcPr/>
                </a:tc>
                <a:tc>
                  <a:txBody>
                    <a:bodyPr/>
                    <a:lstStyle/>
                    <a:p>
                      <a:r>
                        <a:rPr lang="en-US" dirty="0"/>
                        <a:t>18.5 - 24.9</a:t>
                      </a:r>
                    </a:p>
                  </a:txBody>
                  <a:tcPr/>
                </a:tc>
                <a:tc>
                  <a:txBody>
                    <a:bodyPr/>
                    <a:lstStyle/>
                    <a:p>
                      <a:r>
                        <a:rPr lang="en-US" dirty="0"/>
                        <a:t>NHS digital, 2024</a:t>
                      </a:r>
                    </a:p>
                  </a:txBody>
                  <a:tcPr/>
                </a:tc>
                <a:extLst>
                  <a:ext uri="{0D108BD9-81ED-4DB2-BD59-A6C34878D82A}">
                    <a16:rowId xmlns:a16="http://schemas.microsoft.com/office/drawing/2014/main" val="3747276775"/>
                  </a:ext>
                </a:extLst>
              </a:tr>
              <a:tr h="645880">
                <a:tc>
                  <a:txBody>
                    <a:bodyPr/>
                    <a:lstStyle/>
                    <a:p>
                      <a:r>
                        <a:rPr lang="en-US" dirty="0"/>
                        <a:t>Blood pressure</a:t>
                      </a:r>
                    </a:p>
                  </a:txBody>
                  <a:tcPr/>
                </a:tc>
                <a:tc>
                  <a:txBody>
                    <a:bodyPr/>
                    <a:lstStyle/>
                    <a:p>
                      <a:r>
                        <a:rPr lang="en-US" dirty="0"/>
                        <a:t>235/85 mmHg</a:t>
                      </a:r>
                    </a:p>
                  </a:txBody>
                  <a:tcPr/>
                </a:tc>
                <a:tc>
                  <a:txBody>
                    <a:bodyPr/>
                    <a:lstStyle/>
                    <a:p>
                      <a:r>
                        <a:rPr lang="en-US" dirty="0"/>
                        <a:t>Below 120/80 mmHg</a:t>
                      </a:r>
                    </a:p>
                  </a:txBody>
                  <a:tcPr/>
                </a:tc>
                <a:tc>
                  <a:txBody>
                    <a:bodyPr/>
                    <a:lstStyle/>
                    <a:p>
                      <a:r>
                        <a:rPr lang="en-US" dirty="0"/>
                        <a:t>British heart foundation, 2025</a:t>
                      </a:r>
                    </a:p>
                  </a:txBody>
                  <a:tcPr/>
                </a:tc>
                <a:extLst>
                  <a:ext uri="{0D108BD9-81ED-4DB2-BD59-A6C34878D82A}">
                    <a16:rowId xmlns:a16="http://schemas.microsoft.com/office/drawing/2014/main" val="3098264758"/>
                  </a:ext>
                </a:extLst>
              </a:tr>
            </a:tbl>
          </a:graphicData>
        </a:graphic>
      </p:graphicFrame>
      <p:pic>
        <p:nvPicPr>
          <p:cNvPr id="52" name="Audio 51">
            <a:extLst>
              <a:ext uri="{FF2B5EF4-FFF2-40B4-BE49-F238E27FC236}">
                <a16:creationId xmlns:a16="http://schemas.microsoft.com/office/drawing/2014/main" id="{78D5C082-008E-78F3-264B-7E280A7522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79272"/>
    </mc:Choice>
    <mc:Fallback>
      <p:transition spd="slow" advTm="79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nchor="ctr" anchorCtr="0"/>
          <a:lstStyle/>
          <a:p>
            <a:pPr>
              <a:spcBef>
                <a:spcPts val="1200"/>
              </a:spcBef>
              <a:buFont typeface="Arial"/>
              <a:buChar char="•"/>
            </a:pPr>
            <a:r>
              <a:rPr lang="en-GB" sz="1500" i="1" dirty="0">
                <a:solidFill>
                  <a:schemeClr val="tx1"/>
                </a:solidFill>
              </a:rPr>
              <a:t>Body system affected: endocrine system and metabolic function, closely linked to the cardiovascular system</a:t>
            </a:r>
          </a:p>
          <a:p>
            <a:pPr marL="0" indent="0">
              <a:spcBef>
                <a:spcPts val="1200"/>
              </a:spcBef>
              <a:buNone/>
            </a:pPr>
            <a:r>
              <a:rPr lang="en-GB" sz="1500" i="1" dirty="0"/>
              <a:t>Key parts a normal function:</a:t>
            </a:r>
          </a:p>
          <a:p>
            <a:pPr>
              <a:spcBef>
                <a:spcPts val="1200"/>
              </a:spcBef>
              <a:buFont typeface="Arial"/>
              <a:buChar char="•"/>
            </a:pPr>
            <a:r>
              <a:rPr lang="en-GB" sz="1500" i="1" dirty="0">
                <a:solidFill>
                  <a:schemeClr val="tx1"/>
                </a:solidFill>
              </a:rPr>
              <a:t>Pancreas produces the whole insulin, which means glucose from blood into body cells to be used for energy.</a:t>
            </a:r>
          </a:p>
          <a:p>
            <a:pPr>
              <a:spcBef>
                <a:spcPts val="1200"/>
              </a:spcBef>
              <a:buFont typeface="Arial"/>
              <a:buChar char="•"/>
            </a:pPr>
            <a:r>
              <a:rPr lang="en-GB" sz="1500" i="1" dirty="0"/>
              <a:t>Liver: regulate glucose levels by storing or releasing it as needed.</a:t>
            </a:r>
          </a:p>
          <a:p>
            <a:pPr>
              <a:spcBef>
                <a:spcPts val="1200"/>
              </a:spcBef>
              <a:buFont typeface="Arial"/>
              <a:buChar char="•"/>
            </a:pPr>
            <a:r>
              <a:rPr lang="en-GB" sz="1500" i="1" dirty="0">
                <a:solidFill>
                  <a:schemeClr val="tx1"/>
                </a:solidFill>
              </a:rPr>
              <a:t>Body cells respond to insulin to take in glucose for fuel</a:t>
            </a:r>
          </a:p>
          <a:p>
            <a:pPr marL="0" indent="0">
              <a:spcBef>
                <a:spcPts val="1200"/>
              </a:spcBef>
              <a:buNone/>
            </a:pPr>
            <a:r>
              <a:rPr lang="en-GB" sz="1500" i="1" dirty="0"/>
              <a:t>How type two diabetes changes this:</a:t>
            </a:r>
          </a:p>
          <a:p>
            <a:pPr>
              <a:spcBef>
                <a:spcPts val="1200"/>
              </a:spcBef>
              <a:buFont typeface="Arial"/>
              <a:buChar char="•"/>
            </a:pPr>
            <a:r>
              <a:rPr lang="en-GB" sz="1500" i="1" dirty="0">
                <a:solidFill>
                  <a:schemeClr val="tx1"/>
                </a:solidFill>
              </a:rPr>
              <a:t>Cells become resistant to insulin-glucose cannot enter cells easily</a:t>
            </a:r>
          </a:p>
          <a:p>
            <a:pPr>
              <a:spcBef>
                <a:spcPts val="1200"/>
              </a:spcBef>
              <a:buFont typeface="Arial"/>
              <a:buChar char="•"/>
            </a:pPr>
            <a:r>
              <a:rPr lang="en-GB" sz="1500" i="1" dirty="0"/>
              <a:t>Pancreas gradually makes less insulin overtime</a:t>
            </a:r>
          </a:p>
          <a:p>
            <a:pPr>
              <a:spcBef>
                <a:spcPts val="1200"/>
              </a:spcBef>
              <a:buFont typeface="Arial"/>
              <a:buChar char="•"/>
            </a:pPr>
            <a:r>
              <a:rPr lang="en-GB" sz="1500" i="1" dirty="0">
                <a:solidFill>
                  <a:schemeClr val="tx1"/>
                </a:solidFill>
              </a:rPr>
              <a:t>Glucose builds up in the blood instead of reaching cells</a:t>
            </a:r>
          </a:p>
          <a:p>
            <a:pPr>
              <a:spcBef>
                <a:spcPts val="1200"/>
              </a:spcBef>
              <a:buFont typeface="Arial"/>
              <a:buChar char="•"/>
            </a:pPr>
            <a:r>
              <a:rPr lang="en-GB" sz="1500" i="1" dirty="0"/>
              <a:t>Overtime this damages, blood vessels and nerves throughout the body</a:t>
            </a:r>
          </a:p>
          <a:p>
            <a:pPr>
              <a:spcBef>
                <a:spcPts val="1200"/>
              </a:spcBef>
              <a:buFont typeface="Arial"/>
              <a:buChar char="•"/>
            </a:pPr>
            <a:endParaRPr lang="en-GB" sz="1500" i="1" dirty="0">
              <a:solidFill>
                <a:schemeClr val="tx1"/>
              </a:solidFill>
            </a:endParaRPr>
          </a:p>
        </p:txBody>
      </p:sp>
      <p:pic>
        <p:nvPicPr>
          <p:cNvPr id="10" name="Audio 9">
            <a:extLst>
              <a:ext uri="{FF2B5EF4-FFF2-40B4-BE49-F238E27FC236}">
                <a16:creationId xmlns:a16="http://schemas.microsoft.com/office/drawing/2014/main" id="{DCCC6801-E8AF-DA1F-1E7A-E7C98DD562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pic>
        <p:nvPicPr>
          <p:cNvPr id="13" name="Picture 12" descr="A diagram of a diabetes symptoms&#10;&#10;AI-generated content may be incorrect.">
            <a:extLst>
              <a:ext uri="{FF2B5EF4-FFF2-40B4-BE49-F238E27FC236}">
                <a16:creationId xmlns:a16="http://schemas.microsoft.com/office/drawing/2014/main" id="{8E051A69-9308-EAFA-E955-2DEAA3BF803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78066" y="2607766"/>
            <a:ext cx="2650033" cy="2650033"/>
          </a:xfrm>
          <a:prstGeom prst="rect">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98332"/>
    </mc:Choice>
    <mc:Fallback>
      <p:transition spd="slow" advTm="98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36525"/>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250825" y="908720"/>
            <a:ext cx="8435975" cy="4608513"/>
          </a:xfrm>
        </p:spPr>
        <p:txBody>
          <a:bodyPr anchor="ctr" anchorCtr="0"/>
          <a:lstStyle/>
          <a:p>
            <a:pPr marL="0" indent="0">
              <a:spcBef>
                <a:spcPts val="1400"/>
              </a:spcBef>
              <a:buNone/>
            </a:pPr>
            <a:r>
              <a:rPr lang="en-GB" sz="1600" i="1" dirty="0">
                <a:solidFill>
                  <a:schemeClr val="tx1"/>
                </a:solidFill>
              </a:rPr>
              <a:t>Current Lifestyle:</a:t>
            </a:r>
          </a:p>
          <a:p>
            <a:pPr>
              <a:spcBef>
                <a:spcPts val="1400"/>
              </a:spcBef>
              <a:buFont typeface="Arial"/>
              <a:buChar char="•"/>
            </a:pPr>
            <a:r>
              <a:rPr lang="en-GB" sz="1600" i="1" dirty="0"/>
              <a:t>Diet: High in process food, sugar, and refined carbohydrates; low fruit and vegetable intake</a:t>
            </a:r>
          </a:p>
          <a:p>
            <a:pPr>
              <a:spcBef>
                <a:spcPts val="1400"/>
              </a:spcBef>
              <a:buFont typeface="Arial"/>
              <a:buChar char="•"/>
            </a:pPr>
            <a:r>
              <a:rPr lang="en-GB" sz="1600" i="1" dirty="0">
                <a:solidFill>
                  <a:schemeClr val="tx1"/>
                </a:solidFill>
              </a:rPr>
              <a:t>Activity: less than 30 minutes of activity a week; mostly sitting out of work</a:t>
            </a:r>
          </a:p>
          <a:p>
            <a:pPr>
              <a:spcBef>
                <a:spcPts val="1400"/>
              </a:spcBef>
              <a:buFont typeface="Arial"/>
              <a:buChar char="•"/>
            </a:pPr>
            <a:r>
              <a:rPr lang="en-GB" sz="1600" i="1" dirty="0"/>
              <a:t>Smoking: 3-4 cigarettes a day</a:t>
            </a:r>
          </a:p>
          <a:p>
            <a:pPr>
              <a:spcBef>
                <a:spcPts val="1400"/>
              </a:spcBef>
              <a:buFont typeface="Arial"/>
              <a:buChar char="•"/>
            </a:pPr>
            <a:r>
              <a:rPr lang="en-GB" sz="1600" i="1" dirty="0">
                <a:solidFill>
                  <a:schemeClr val="tx1"/>
                </a:solidFill>
              </a:rPr>
              <a:t>Alcohol: 8 units in a week</a:t>
            </a:r>
          </a:p>
          <a:p>
            <a:pPr>
              <a:spcBef>
                <a:spcPts val="1400"/>
              </a:spcBef>
              <a:buFont typeface="Arial"/>
              <a:buChar char="•"/>
            </a:pPr>
            <a:r>
              <a:rPr lang="en-GB" sz="1600" i="1" dirty="0"/>
              <a:t>Sleep: often less than six hours due to work stress</a:t>
            </a:r>
          </a:p>
          <a:p>
            <a:pPr marL="0" indent="0">
              <a:spcBef>
                <a:spcPts val="1400"/>
              </a:spcBef>
              <a:buNone/>
            </a:pPr>
            <a:r>
              <a:rPr lang="en-GB" sz="1600" i="1" dirty="0">
                <a:solidFill>
                  <a:schemeClr val="tx1"/>
                </a:solidFill>
              </a:rPr>
              <a:t>How these affect her condition:</a:t>
            </a:r>
          </a:p>
          <a:p>
            <a:pPr>
              <a:spcBef>
                <a:spcPts val="1400"/>
              </a:spcBef>
              <a:buFont typeface="Arial"/>
              <a:buChar char="•"/>
            </a:pPr>
            <a:r>
              <a:rPr lang="en-GB" sz="1600" i="1" dirty="0"/>
              <a:t>Sugar and refined carbs raised blood glucose rapidly</a:t>
            </a:r>
          </a:p>
          <a:p>
            <a:pPr>
              <a:spcBef>
                <a:spcPts val="1400"/>
              </a:spcBef>
              <a:buFont typeface="Arial"/>
              <a:buChar char="•"/>
            </a:pPr>
            <a:r>
              <a:rPr lang="en-GB" sz="1600" i="1" dirty="0">
                <a:solidFill>
                  <a:schemeClr val="tx1"/>
                </a:solidFill>
              </a:rPr>
              <a:t>An activity makes insulin resistance worse</a:t>
            </a:r>
          </a:p>
          <a:p>
            <a:pPr>
              <a:spcBef>
                <a:spcPts val="1400"/>
              </a:spcBef>
              <a:buFont typeface="Arial"/>
              <a:buChar char="•"/>
            </a:pPr>
            <a:r>
              <a:rPr lang="en-GB" sz="1600" i="1" dirty="0"/>
              <a:t>Smoking damages blood vessels and increases heart disease risk by two times (NICE,2024)</a:t>
            </a:r>
          </a:p>
          <a:p>
            <a:pPr>
              <a:spcBef>
                <a:spcPts val="1400"/>
              </a:spcBef>
              <a:buFont typeface="Arial"/>
              <a:buChar char="•"/>
            </a:pPr>
            <a:r>
              <a:rPr lang="en-GB" sz="1600" i="1" dirty="0">
                <a:solidFill>
                  <a:schemeClr val="tx1"/>
                </a:solidFill>
              </a:rPr>
              <a:t>Alcohol affects blood glucose control and contributes to weight gain.</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Audio 7">
            <a:extLst>
              <a:ext uri="{FF2B5EF4-FFF2-40B4-BE49-F238E27FC236}">
                <a16:creationId xmlns:a16="http://schemas.microsoft.com/office/drawing/2014/main" id="{FE682715-48D9-8120-561C-69BD8583C4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66635"/>
    </mc:Choice>
    <mc:Fallback>
      <p:transition spd="slow" advTm="66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67027" y="-87513"/>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79512" y="836712"/>
            <a:ext cx="8507288" cy="4651512"/>
          </a:xfrm>
        </p:spPr>
        <p:txBody>
          <a:bodyPr anchor="ctr" anchorCtr="0"/>
          <a:lstStyle/>
          <a:p>
            <a:pPr marL="0" indent="0">
              <a:spcBef>
                <a:spcPts val="1400"/>
              </a:spcBef>
              <a:buNone/>
            </a:pPr>
            <a:r>
              <a:rPr lang="en-GB" sz="1600" i="1" dirty="0">
                <a:solidFill>
                  <a:schemeClr val="tx1"/>
                </a:solidFill>
              </a:rPr>
              <a:t>Typical day now:</a:t>
            </a:r>
          </a:p>
          <a:p>
            <a:pPr>
              <a:spcBef>
                <a:spcPts val="1400"/>
              </a:spcBef>
              <a:buFont typeface="Arial"/>
              <a:buChar char="•"/>
            </a:pPr>
            <a:r>
              <a:rPr lang="en-GB" sz="1600" i="1" dirty="0"/>
              <a:t>Skip breakfast; eat sandwiches, crisps, and cake at work</a:t>
            </a:r>
          </a:p>
          <a:p>
            <a:pPr>
              <a:spcBef>
                <a:spcPts val="1400"/>
              </a:spcBef>
              <a:buFont typeface="Arial"/>
              <a:buChar char="•"/>
            </a:pPr>
            <a:r>
              <a:rPr lang="en-GB" sz="1600" i="1" dirty="0">
                <a:solidFill>
                  <a:schemeClr val="tx1"/>
                </a:solidFill>
              </a:rPr>
              <a:t>Take some metformin 500 MG twice a day but sometimes forget doses</a:t>
            </a:r>
          </a:p>
          <a:p>
            <a:pPr>
              <a:spcBef>
                <a:spcPts val="1400"/>
              </a:spcBef>
              <a:buFont typeface="Arial"/>
              <a:buChar char="•"/>
            </a:pPr>
            <a:r>
              <a:rPr lang="en-GB" sz="1600" i="1" dirty="0"/>
              <a:t>Rarely checks blood glucose levels</a:t>
            </a:r>
          </a:p>
          <a:p>
            <a:pPr>
              <a:spcBef>
                <a:spcPts val="1400"/>
              </a:spcBef>
              <a:buFont typeface="Arial"/>
              <a:buChar char="•"/>
            </a:pPr>
            <a:r>
              <a:rPr lang="en-GB" sz="1600" i="1" dirty="0">
                <a:solidFill>
                  <a:schemeClr val="tx1"/>
                </a:solidFill>
              </a:rPr>
              <a:t>Tied in evenings; watches TV instead of moving</a:t>
            </a:r>
          </a:p>
          <a:p>
            <a:pPr>
              <a:spcBef>
                <a:spcPts val="1400"/>
              </a:spcBef>
              <a:buFont typeface="Arial"/>
              <a:buChar char="•"/>
            </a:pPr>
            <a:r>
              <a:rPr lang="en-GB" sz="1600" u="sng" dirty="0"/>
              <a:t>Impact of condition:</a:t>
            </a:r>
            <a:r>
              <a:rPr lang="en-GB" sz="1600" dirty="0"/>
              <a:t> f</a:t>
            </a:r>
            <a:r>
              <a:rPr lang="en-GB" sz="1600" i="1" dirty="0"/>
              <a:t>eels fatigued, gets blood vision sometimes, feels an anxious about her diagnosis</a:t>
            </a:r>
          </a:p>
          <a:p>
            <a:pPr marL="0" indent="0">
              <a:spcBef>
                <a:spcPts val="1400"/>
              </a:spcBef>
              <a:buNone/>
            </a:pPr>
            <a:r>
              <a:rPr lang="en-GB" sz="1600" i="1" u="sng" dirty="0">
                <a:solidFill>
                  <a:schemeClr val="tx1"/>
                </a:solidFill>
              </a:rPr>
              <a:t>Propose routine and support:</a:t>
            </a:r>
          </a:p>
          <a:p>
            <a:pPr>
              <a:spcBef>
                <a:spcPts val="1400"/>
              </a:spcBef>
              <a:buFont typeface="Arial"/>
              <a:buChar char="•"/>
            </a:pPr>
            <a:r>
              <a:rPr lang="en-GB" sz="1600" i="1" dirty="0"/>
              <a:t>Regular meals with controlled carbohydrate portions</a:t>
            </a:r>
          </a:p>
          <a:p>
            <a:pPr>
              <a:spcBef>
                <a:spcPts val="1400"/>
              </a:spcBef>
              <a:buFont typeface="Arial"/>
              <a:buChar char="•"/>
            </a:pPr>
            <a:r>
              <a:rPr lang="en-GB" sz="1600" i="1" dirty="0">
                <a:solidFill>
                  <a:schemeClr val="tx1"/>
                </a:solidFill>
              </a:rPr>
              <a:t>Blood glucose checks twice a day, recorded in a diary</a:t>
            </a:r>
          </a:p>
          <a:p>
            <a:pPr>
              <a:spcBef>
                <a:spcPts val="1400"/>
              </a:spcBef>
              <a:buFont typeface="Arial"/>
              <a:buChar char="•"/>
            </a:pPr>
            <a:r>
              <a:rPr lang="en-GB" sz="1600" i="1" dirty="0"/>
              <a:t>Medication reminder sit on her phone</a:t>
            </a:r>
          </a:p>
          <a:p>
            <a:pPr>
              <a:spcBef>
                <a:spcPts val="1400"/>
              </a:spcBef>
              <a:buFont typeface="Arial"/>
              <a:buChar char="•"/>
            </a:pPr>
            <a:r>
              <a:rPr lang="en-GB" sz="1600" i="1" dirty="0">
                <a:solidFill>
                  <a:schemeClr val="tx1"/>
                </a:solidFill>
              </a:rPr>
              <a:t>10 minute walk after meals; supposed by her husband</a:t>
            </a:r>
          </a:p>
          <a:p>
            <a:pPr>
              <a:spcBef>
                <a:spcPts val="1400"/>
              </a:spcBef>
              <a:buFont typeface="Arial"/>
              <a:buChar char="•"/>
            </a:pPr>
            <a:r>
              <a:rPr lang="en-GB" sz="1600" i="1" dirty="0"/>
              <a:t>Annual review of GP, annual eye screening on foot checks</a:t>
            </a:r>
            <a:endParaRPr lang="en-GB" sz="1600" i="1"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40" name="Audio 39">
            <a:extLst>
              <a:ext uri="{FF2B5EF4-FFF2-40B4-BE49-F238E27FC236}">
                <a16:creationId xmlns:a16="http://schemas.microsoft.com/office/drawing/2014/main" id="{17FE1B2E-2037-7091-920B-3050F84B18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59440"/>
    </mc:Choice>
    <mc:Fallback>
      <p:transition spd="slow" advTm="59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communication and ethics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0825" y="1268760"/>
            <a:ext cx="8435975" cy="4248473"/>
          </a:xfrm>
        </p:spPr>
        <p:txBody>
          <a:bodyPr anchor="ctr" anchorCtr="0"/>
          <a:lstStyle/>
          <a:p>
            <a:pPr marL="0" indent="0">
              <a:spcBef>
                <a:spcPts val="1400"/>
              </a:spcBef>
              <a:buNone/>
            </a:pPr>
            <a:r>
              <a:rPr lang="en-GB" sz="1500" i="1" dirty="0">
                <a:solidFill>
                  <a:schemeClr val="tx1"/>
                </a:solidFill>
              </a:rPr>
              <a:t>Communication approach:</a:t>
            </a:r>
          </a:p>
          <a:p>
            <a:pPr>
              <a:spcBef>
                <a:spcPts val="1400"/>
              </a:spcBef>
              <a:buFont typeface="Arial"/>
              <a:buChar char="•"/>
            </a:pPr>
            <a:r>
              <a:rPr lang="en-GB" sz="1500" i="1" dirty="0"/>
              <a:t>Use clear play plane language; avoid jargon</a:t>
            </a:r>
          </a:p>
          <a:p>
            <a:pPr>
              <a:spcBef>
                <a:spcPts val="1400"/>
              </a:spcBef>
              <a:buFont typeface="Arial"/>
              <a:buChar char="•"/>
            </a:pPr>
            <a:r>
              <a:rPr lang="en-GB" sz="1500" i="1" dirty="0">
                <a:solidFill>
                  <a:schemeClr val="tx1"/>
                </a:solidFill>
              </a:rPr>
              <a:t>Check understanding regularly; ask us to explain things back</a:t>
            </a:r>
          </a:p>
          <a:p>
            <a:pPr>
              <a:spcBef>
                <a:spcPts val="1400"/>
              </a:spcBef>
              <a:buFont typeface="Arial"/>
              <a:buChar char="•"/>
            </a:pPr>
            <a:r>
              <a:rPr lang="en-GB" sz="1500" i="1" dirty="0"/>
              <a:t>Involve her husband only with her permission</a:t>
            </a:r>
          </a:p>
          <a:p>
            <a:pPr>
              <a:spcBef>
                <a:spcPts val="1400"/>
              </a:spcBef>
              <a:buFont typeface="Arial"/>
              <a:buChar char="•"/>
            </a:pPr>
            <a:r>
              <a:rPr lang="en-GB" sz="1500" i="1" dirty="0">
                <a:solidFill>
                  <a:schemeClr val="tx1"/>
                </a:solidFill>
              </a:rPr>
              <a:t>Offer information in large print or digital format as preferred</a:t>
            </a:r>
          </a:p>
          <a:p>
            <a:pPr marL="0" indent="0">
              <a:spcBef>
                <a:spcPts val="1400"/>
              </a:spcBef>
              <a:buNone/>
            </a:pPr>
            <a:r>
              <a:rPr lang="en-GB" sz="1500" i="1" dirty="0"/>
              <a:t>Ethical principles</a:t>
            </a:r>
          </a:p>
          <a:p>
            <a:pPr>
              <a:spcBef>
                <a:spcPts val="1400"/>
              </a:spcBef>
              <a:buFont typeface="Arial"/>
              <a:buChar char="•"/>
            </a:pPr>
            <a:r>
              <a:rPr lang="en-GB" sz="1500" i="1" dirty="0">
                <a:solidFill>
                  <a:schemeClr val="tx1"/>
                </a:solidFill>
              </a:rPr>
              <a:t>Autonomy, Mia makes all decisions about her care; information is given to help her choose</a:t>
            </a:r>
          </a:p>
          <a:p>
            <a:pPr>
              <a:spcBef>
                <a:spcPts val="1400"/>
              </a:spcBef>
              <a:buFont typeface="Arial"/>
              <a:buChar char="•"/>
            </a:pPr>
            <a:r>
              <a:rPr lang="en-GB" sz="1500" i="1" dirty="0"/>
              <a:t>Consent: all checks, treatments and discussions only happen with her agreement</a:t>
            </a:r>
          </a:p>
          <a:p>
            <a:pPr>
              <a:spcBef>
                <a:spcPts val="1400"/>
              </a:spcBef>
              <a:buFont typeface="Arial"/>
              <a:buChar char="•"/>
            </a:pPr>
            <a:r>
              <a:rPr lang="en-GB" sz="1500" i="1" dirty="0">
                <a:solidFill>
                  <a:schemeClr val="tx1"/>
                </a:solidFill>
              </a:rPr>
              <a:t>Confidentiality: her details are only shared with her care team unless she agrees otherwise</a:t>
            </a:r>
          </a:p>
          <a:p>
            <a:pPr>
              <a:spcBef>
                <a:spcPts val="1400"/>
              </a:spcBef>
              <a:buFont typeface="Arial"/>
              <a:buChar char="•"/>
            </a:pPr>
            <a:r>
              <a:rPr lang="en-GB" sz="1500" i="1" dirty="0"/>
              <a:t>Dignity: respect her feelings, affairs and priorities at all times guidance aligns with NIVE(2022) person centred care standards and NHS constitution principles (DHSC, 2024)</a:t>
            </a:r>
            <a:endParaRPr lang="en-GB" sz="1500" i="1" dirty="0">
              <a:solidFill>
                <a:schemeClr val="tx1"/>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28" name="Audio 27">
            <a:extLst>
              <a:ext uri="{FF2B5EF4-FFF2-40B4-BE49-F238E27FC236}">
                <a16:creationId xmlns:a16="http://schemas.microsoft.com/office/drawing/2014/main" id="{CAF0723D-1803-EAE4-0191-DD9B407926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62926"/>
    </mc:Choice>
    <mc:Fallback>
      <p:transition spd="slow" advTm="62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graphicFrame>
        <p:nvGraphicFramePr>
          <p:cNvPr id="4" name="Content Placeholder 3">
            <a:extLst>
              <a:ext uri="{FF2B5EF4-FFF2-40B4-BE49-F238E27FC236}">
                <a16:creationId xmlns:a16="http://schemas.microsoft.com/office/drawing/2014/main" id="{154C4B13-5040-6E02-16AD-0E45F7F42285}"/>
              </a:ext>
            </a:extLst>
          </p:cNvPr>
          <p:cNvGraphicFramePr>
            <a:graphicFrameLocks noGrp="1"/>
          </p:cNvGraphicFramePr>
          <p:nvPr>
            <p:ph idx="1"/>
            <p:extLst>
              <p:ext uri="{D42A27DB-BD31-4B8C-83A1-F6EECF244321}">
                <p14:modId xmlns:p14="http://schemas.microsoft.com/office/powerpoint/2010/main" val="3866211900"/>
              </p:ext>
            </p:extLst>
          </p:nvPr>
        </p:nvGraphicFramePr>
        <p:xfrm>
          <a:off x="457200" y="1052736"/>
          <a:ext cx="7931223" cy="4583513"/>
        </p:xfrm>
        <a:graphic>
          <a:graphicData uri="http://schemas.openxmlformats.org/drawingml/2006/table">
            <a:tbl>
              <a:tblPr firstRow="1" bandRow="1">
                <a:tableStyleId>{5C22544A-7EE6-4342-B048-85BDC9FD1C3A}</a:tableStyleId>
              </a:tblPr>
              <a:tblGrid>
                <a:gridCol w="2643741">
                  <a:extLst>
                    <a:ext uri="{9D8B030D-6E8A-4147-A177-3AD203B41FA5}">
                      <a16:colId xmlns:a16="http://schemas.microsoft.com/office/drawing/2014/main" val="3393308917"/>
                    </a:ext>
                  </a:extLst>
                </a:gridCol>
                <a:gridCol w="2643741">
                  <a:extLst>
                    <a:ext uri="{9D8B030D-6E8A-4147-A177-3AD203B41FA5}">
                      <a16:colId xmlns:a16="http://schemas.microsoft.com/office/drawing/2014/main" val="46382111"/>
                    </a:ext>
                  </a:extLst>
                </a:gridCol>
                <a:gridCol w="2643741">
                  <a:extLst>
                    <a:ext uri="{9D8B030D-6E8A-4147-A177-3AD203B41FA5}">
                      <a16:colId xmlns:a16="http://schemas.microsoft.com/office/drawing/2014/main" val="1088759881"/>
                    </a:ext>
                  </a:extLst>
                </a:gridCol>
              </a:tblGrid>
              <a:tr h="381003">
                <a:tc>
                  <a:txBody>
                    <a:bodyPr/>
                    <a:lstStyle/>
                    <a:p>
                      <a:r>
                        <a:rPr lang="en-US" dirty="0"/>
                        <a:t>Risk factor</a:t>
                      </a:r>
                    </a:p>
                  </a:txBody>
                  <a:tcPr/>
                </a:tc>
                <a:tc>
                  <a:txBody>
                    <a:bodyPr/>
                    <a:lstStyle/>
                    <a:p>
                      <a:r>
                        <a:rPr lang="en-US" dirty="0"/>
                        <a:t>Why is it a concern?</a:t>
                      </a:r>
                    </a:p>
                  </a:txBody>
                  <a:tcPr/>
                </a:tc>
                <a:tc>
                  <a:txBody>
                    <a:bodyPr/>
                    <a:lstStyle/>
                    <a:p>
                      <a:r>
                        <a:rPr lang="en-US" dirty="0"/>
                        <a:t>Can it be managed?</a:t>
                      </a:r>
                    </a:p>
                  </a:txBody>
                  <a:tcPr/>
                </a:tc>
                <a:extLst>
                  <a:ext uri="{0D108BD9-81ED-4DB2-BD59-A6C34878D82A}">
                    <a16:rowId xmlns:a16="http://schemas.microsoft.com/office/drawing/2014/main" val="587247257"/>
                  </a:ext>
                </a:extLst>
              </a:tr>
              <a:tr h="6576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High sugar / low fibre diet</a:t>
                      </a:r>
                    </a:p>
                    <a:p>
                      <a:r>
                        <a:rPr lang="en-US" dirty="0"/>
                        <a:t> diet</a:t>
                      </a:r>
                    </a:p>
                  </a:txBody>
                  <a:tcPr/>
                </a:tc>
                <a:tc>
                  <a:txBody>
                    <a:bodyPr/>
                    <a:lstStyle/>
                    <a:p>
                      <a:r>
                        <a:rPr lang="en-US" dirty="0"/>
                        <a:t>Raises blood glucose; increases weight</a:t>
                      </a:r>
                    </a:p>
                  </a:txBody>
                  <a:tcPr/>
                </a:tc>
                <a:tc>
                  <a:txBody>
                    <a:bodyPr/>
                    <a:lstStyle/>
                    <a:p>
                      <a:r>
                        <a:rPr lang="en-US" dirty="0"/>
                        <a:t>Yes – gradual changes to meals</a:t>
                      </a:r>
                    </a:p>
                  </a:txBody>
                  <a:tcPr/>
                </a:tc>
                <a:extLst>
                  <a:ext uri="{0D108BD9-81ED-4DB2-BD59-A6C34878D82A}">
                    <a16:rowId xmlns:a16="http://schemas.microsoft.com/office/drawing/2014/main" val="2418982761"/>
                  </a:ext>
                </a:extLst>
              </a:tr>
              <a:tr h="657622">
                <a:tc>
                  <a:txBody>
                    <a:bodyPr/>
                    <a:lstStyle/>
                    <a:p>
                      <a:r>
                        <a:rPr lang="en-US" dirty="0"/>
                        <a:t>No physical activity</a:t>
                      </a:r>
                    </a:p>
                  </a:txBody>
                  <a:tcPr/>
                </a:tc>
                <a:tc>
                  <a:txBody>
                    <a:bodyPr/>
                    <a:lstStyle/>
                    <a:p>
                      <a:r>
                        <a:rPr lang="en-US" dirty="0"/>
                        <a:t>Worsens insulin resistance</a:t>
                      </a:r>
                    </a:p>
                  </a:txBody>
                  <a:tcPr/>
                </a:tc>
                <a:tc>
                  <a:txBody>
                    <a:bodyPr/>
                    <a:lstStyle/>
                    <a:p>
                      <a:r>
                        <a:rPr lang="en-US" dirty="0"/>
                        <a:t>Yes – build up activity slowly</a:t>
                      </a:r>
                    </a:p>
                  </a:txBody>
                  <a:tcPr/>
                </a:tc>
                <a:extLst>
                  <a:ext uri="{0D108BD9-81ED-4DB2-BD59-A6C34878D82A}">
                    <a16:rowId xmlns:a16="http://schemas.microsoft.com/office/drawing/2014/main" val="3949514244"/>
                  </a:ext>
                </a:extLst>
              </a:tr>
              <a:tr h="657622">
                <a:tc>
                  <a:txBody>
                    <a:bodyPr/>
                    <a:lstStyle/>
                    <a:p>
                      <a:r>
                        <a:rPr lang="en-US" dirty="0"/>
                        <a:t>Smoking </a:t>
                      </a:r>
                    </a:p>
                  </a:txBody>
                  <a:tcPr/>
                </a:tc>
                <a:tc>
                  <a:txBody>
                    <a:bodyPr/>
                    <a:lstStyle/>
                    <a:p>
                      <a:r>
                        <a:rPr lang="en-US" dirty="0"/>
                        <a:t>Doubles risk of heart attack and stroke</a:t>
                      </a:r>
                    </a:p>
                  </a:txBody>
                  <a:tcPr/>
                </a:tc>
                <a:tc>
                  <a:txBody>
                    <a:bodyPr/>
                    <a:lstStyle/>
                    <a:p>
                      <a:r>
                        <a:rPr lang="en-US" dirty="0"/>
                        <a:t>Yes – access stop smoking services</a:t>
                      </a:r>
                    </a:p>
                  </a:txBody>
                  <a:tcPr/>
                </a:tc>
                <a:extLst>
                  <a:ext uri="{0D108BD9-81ED-4DB2-BD59-A6C34878D82A}">
                    <a16:rowId xmlns:a16="http://schemas.microsoft.com/office/drawing/2014/main" val="919756445"/>
                  </a:ext>
                </a:extLst>
              </a:tr>
              <a:tr h="657622">
                <a:tc>
                  <a:txBody>
                    <a:bodyPr/>
                    <a:lstStyle/>
                    <a:p>
                      <a:r>
                        <a:rPr lang="en-US" dirty="0"/>
                        <a:t>Raised blood pressure</a:t>
                      </a:r>
                    </a:p>
                  </a:txBody>
                  <a:tcPr/>
                </a:tc>
                <a:tc>
                  <a:txBody>
                    <a:bodyPr/>
                    <a:lstStyle/>
                    <a:p>
                      <a:r>
                        <a:rPr lang="en-US" dirty="0"/>
                        <a:t>Add strain to blood vessels</a:t>
                      </a:r>
                    </a:p>
                  </a:txBody>
                  <a:tcPr/>
                </a:tc>
                <a:tc>
                  <a:txBody>
                    <a:bodyPr/>
                    <a:lstStyle/>
                    <a:p>
                      <a:r>
                        <a:rPr lang="en-US" dirty="0"/>
                        <a:t>Yes – diet, activity and medication if needed</a:t>
                      </a:r>
                    </a:p>
                  </a:txBody>
                  <a:tcPr/>
                </a:tc>
                <a:extLst>
                  <a:ext uri="{0D108BD9-81ED-4DB2-BD59-A6C34878D82A}">
                    <a16:rowId xmlns:a16="http://schemas.microsoft.com/office/drawing/2014/main" val="971563439"/>
                  </a:ext>
                </a:extLst>
              </a:tr>
              <a:tr h="657622">
                <a:tc>
                  <a:txBody>
                    <a:bodyPr/>
                    <a:lstStyle/>
                    <a:p>
                      <a:r>
                        <a:rPr lang="en-US" dirty="0"/>
                        <a:t>Age and family history</a:t>
                      </a:r>
                    </a:p>
                  </a:txBody>
                  <a:tcPr/>
                </a:tc>
                <a:tc>
                  <a:txBody>
                    <a:bodyPr/>
                    <a:lstStyle/>
                    <a:p>
                      <a:r>
                        <a:rPr lang="en-US" dirty="0"/>
                        <a:t>Mia’s mother also had Type 2 diabetes</a:t>
                      </a:r>
                    </a:p>
                  </a:txBody>
                  <a:tcPr/>
                </a:tc>
                <a:tc>
                  <a:txBody>
                    <a:bodyPr/>
                    <a:lstStyle/>
                    <a:p>
                      <a:r>
                        <a:rPr lang="en-US" dirty="0"/>
                        <a:t>Cannot change, but can reduce impact</a:t>
                      </a:r>
                    </a:p>
                  </a:txBody>
                  <a:tcPr/>
                </a:tc>
                <a:extLst>
                  <a:ext uri="{0D108BD9-81ED-4DB2-BD59-A6C34878D82A}">
                    <a16:rowId xmlns:a16="http://schemas.microsoft.com/office/drawing/2014/main" val="404400765"/>
                  </a:ext>
                </a:extLst>
              </a:tr>
              <a:tr h="657622">
                <a:tc>
                  <a:txBody>
                    <a:bodyPr/>
                    <a:lstStyle/>
                    <a:p>
                      <a:r>
                        <a:rPr lang="en-US" dirty="0"/>
                        <a:t>Poor glucose control</a:t>
                      </a:r>
                    </a:p>
                  </a:txBody>
                  <a:tcPr/>
                </a:tc>
                <a:tc>
                  <a:txBody>
                    <a:bodyPr/>
                    <a:lstStyle/>
                    <a:p>
                      <a:r>
                        <a:rPr lang="en-US" dirty="0"/>
                        <a:t>Higher risk of kidney, eye or nerve damage</a:t>
                      </a:r>
                    </a:p>
                  </a:txBody>
                  <a:tcPr/>
                </a:tc>
                <a:tc>
                  <a:txBody>
                    <a:bodyPr/>
                    <a:lstStyle/>
                    <a:p>
                      <a:r>
                        <a:rPr lang="en-US" dirty="0"/>
                        <a:t>Yes – with good care and monitoring</a:t>
                      </a:r>
                    </a:p>
                  </a:txBody>
                  <a:tcPr/>
                </a:tc>
                <a:extLst>
                  <a:ext uri="{0D108BD9-81ED-4DB2-BD59-A6C34878D82A}">
                    <a16:rowId xmlns:a16="http://schemas.microsoft.com/office/drawing/2014/main" val="1654114071"/>
                  </a:ext>
                </a:extLst>
              </a:tr>
            </a:tbl>
          </a:graphicData>
        </a:graphic>
      </p:graphicFrame>
      <p:pic>
        <p:nvPicPr>
          <p:cNvPr id="34" name="Audio 33">
            <a:extLst>
              <a:ext uri="{FF2B5EF4-FFF2-40B4-BE49-F238E27FC236}">
                <a16:creationId xmlns:a16="http://schemas.microsoft.com/office/drawing/2014/main" id="{1E25D9C5-7649-D508-715B-63FD5A1B36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64981"/>
    </mc:Choice>
    <mc:Fallback>
      <p:transition spd="slow" advTm="64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95536" y="1340768"/>
            <a:ext cx="8229600" cy="3917032"/>
          </a:xfrm>
        </p:spPr>
        <p:txBody>
          <a:bodyPr anchor="ctr" anchorCtr="0"/>
          <a:lstStyle/>
          <a:p>
            <a:pPr marL="0" indent="0">
              <a:spcBef>
                <a:spcPts val="1000"/>
              </a:spcBef>
              <a:buNone/>
            </a:pPr>
            <a:r>
              <a:rPr lang="en-GB" sz="1400" i="1" dirty="0">
                <a:solidFill>
                  <a:schemeClr val="tx1"/>
                </a:solidFill>
              </a:rPr>
              <a:t>Evidence-based recommendations:</a:t>
            </a:r>
          </a:p>
          <a:p>
            <a:pPr>
              <a:spcBef>
                <a:spcPts val="1000"/>
              </a:spcBef>
              <a:buFont typeface="Arial"/>
              <a:buChar char="•"/>
            </a:pPr>
            <a:r>
              <a:rPr lang="en-GB" sz="1400" i="1" dirty="0"/>
              <a:t>1. Diet: follow NHS eat world guide; reduce added sugar and refined carbs, include five portions of fruit/vegetables daily (NICE, 2024)</a:t>
            </a:r>
          </a:p>
          <a:p>
            <a:pPr>
              <a:spcBef>
                <a:spcPts val="1000"/>
              </a:spcBef>
              <a:buFont typeface="Arial"/>
              <a:buChar char="•"/>
            </a:pPr>
            <a:r>
              <a:rPr lang="en-GB" sz="1400" i="1" dirty="0">
                <a:solidFill>
                  <a:schemeClr val="tx1"/>
                </a:solidFill>
              </a:rPr>
              <a:t>2. Activity: build up to 150 minutes of moderate activity a week, such as walking – proven to improve insulin sensitivity (Diabetes UK, 2025)</a:t>
            </a:r>
          </a:p>
          <a:p>
            <a:pPr>
              <a:spcBef>
                <a:spcPts val="1000"/>
              </a:spcBef>
              <a:buFont typeface="Arial"/>
              <a:buChar char="•"/>
            </a:pPr>
            <a:r>
              <a:rPr lang="en-GB" sz="1400" i="1" dirty="0"/>
              <a:t>3. Monitoring: check blood glucose twice daily; a record to spot patterns</a:t>
            </a:r>
          </a:p>
          <a:p>
            <a:pPr>
              <a:spcBef>
                <a:spcPts val="1000"/>
              </a:spcBef>
              <a:buFont typeface="Arial"/>
              <a:buChar char="•"/>
            </a:pPr>
            <a:r>
              <a:rPr lang="en-GB" sz="1400" i="1" dirty="0">
                <a:solidFill>
                  <a:schemeClr val="tx1"/>
                </a:solidFill>
              </a:rPr>
              <a:t>4. Support: refer to diabetes education course, stop smoking service and dietician</a:t>
            </a:r>
          </a:p>
          <a:p>
            <a:pPr>
              <a:spcBef>
                <a:spcPts val="1000"/>
              </a:spcBef>
              <a:buFont typeface="Arial"/>
              <a:buChar char="•"/>
            </a:pPr>
            <a:r>
              <a:rPr lang="en-GB" sz="1400" i="1" dirty="0"/>
              <a:t>5. Reviews: HbA1c tests every 3 to 6 months; annual eye, foot and blood pressure checks</a:t>
            </a:r>
            <a:endParaRPr lang="en-GB" sz="1400" i="1" dirty="0">
              <a:solidFill>
                <a:schemeClr val="tx1"/>
              </a:solidFill>
            </a:endParaRPr>
          </a:p>
          <a:p>
            <a:pPr>
              <a:spcBef>
                <a:spcPts val="1000"/>
              </a:spcBef>
              <a:buFont typeface="Arial"/>
              <a:buChar char="•"/>
            </a:pPr>
            <a:endParaRPr lang="en-GB" sz="1400" i="1" dirty="0">
              <a:solidFill>
                <a:schemeClr val="tx1"/>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Audio 7">
            <a:extLst>
              <a:ext uri="{FF2B5EF4-FFF2-40B4-BE49-F238E27FC236}">
                <a16:creationId xmlns:a16="http://schemas.microsoft.com/office/drawing/2014/main" id="{E67CB9FD-B004-8D1A-3311-FF60FEAF32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54163"/>
    </mc:Choice>
    <mc:Fallback>
      <p:transition spd="slow" advTm="54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82797" y="980728"/>
            <a:ext cx="8229600" cy="3917032"/>
          </a:xfrm>
        </p:spPr>
        <p:txBody>
          <a:bodyPr anchor="ctr" anchorCtr="0"/>
          <a:lstStyle/>
          <a:p>
            <a:pPr>
              <a:spcBef>
                <a:spcPts val="1400"/>
              </a:spcBef>
              <a:buFont typeface="Arial"/>
              <a:buChar char="•"/>
            </a:pPr>
            <a:r>
              <a:rPr lang="en-GB" sz="1500" i="1" dirty="0">
                <a:solidFill>
                  <a:schemeClr val="tx1"/>
                </a:solidFill>
              </a:rPr>
              <a:t>Type two diabetes is a common but manageable condition affecting how the body controls blood sugar</a:t>
            </a:r>
          </a:p>
          <a:p>
            <a:pPr>
              <a:spcBef>
                <a:spcPts val="1400"/>
              </a:spcBef>
              <a:buFont typeface="Arial"/>
              <a:buChar char="•"/>
            </a:pPr>
            <a:r>
              <a:rPr lang="en-GB" sz="1500" i="1" dirty="0"/>
              <a:t>Mia’s lifestyle age and family history all player parts in her health</a:t>
            </a:r>
          </a:p>
          <a:p>
            <a:pPr>
              <a:spcBef>
                <a:spcPts val="1400"/>
              </a:spcBef>
              <a:buFont typeface="Arial"/>
              <a:buChar char="•"/>
            </a:pPr>
            <a:r>
              <a:rPr lang="en-GB" sz="1500" i="1" dirty="0">
                <a:solidFill>
                  <a:schemeClr val="tx1"/>
                </a:solidFill>
              </a:rPr>
              <a:t>Care must be person centred, evidence based and respectful of her choices.</a:t>
            </a:r>
          </a:p>
          <a:p>
            <a:pPr>
              <a:spcBef>
                <a:spcPts val="1400"/>
              </a:spcBef>
              <a:buFont typeface="Arial"/>
              <a:buChar char="•"/>
            </a:pPr>
            <a:r>
              <a:rPr lang="en-GB" sz="1500" i="1" dirty="0"/>
              <a:t>K</a:t>
            </a:r>
            <a:r>
              <a:rPr lang="en-GB" sz="1500" i="1" dirty="0">
                <a:solidFill>
                  <a:schemeClr val="tx1"/>
                </a:solidFill>
              </a:rPr>
              <a:t>ey Learning: understanding how the pancreas and insulin work helps explain why lifestyle changes and medication make a difference, not just what to do.</a:t>
            </a:r>
          </a:p>
          <a:p>
            <a:pPr>
              <a:spcBef>
                <a:spcPts val="1400"/>
              </a:spcBef>
              <a:buFont typeface="Arial"/>
              <a:buChar char="•"/>
            </a:pPr>
            <a:r>
              <a:rPr lang="en-GB" sz="1500" i="1" dirty="0"/>
              <a:t>With the right support, information and routine, Mia can manage condition well and maintain a good quality of life.</a:t>
            </a:r>
            <a:endParaRPr lang="en-GB" sz="1500" i="1" dirty="0">
              <a:solidFill>
                <a:schemeClr val="tx1"/>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extLst>
              <a:ext uri="{FF2B5EF4-FFF2-40B4-BE49-F238E27FC236}">
                <a16:creationId xmlns:a16="http://schemas.microsoft.com/office/drawing/2014/main" id="{C3996581-CE52-9AE3-A582-A0B3077D26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62121"/>
    </mc:Choice>
    <mc:Fallback>
      <p:transition spd="slow" advTm="62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0513"/>
            <a:ext cx="4968552" cy="1008112"/>
          </a:xfrm>
        </p:spPr>
        <p:txBody>
          <a:bodyPr/>
          <a:lstStyle/>
          <a:p>
            <a:r>
              <a:rPr lang="en-GB" dirty="0">
                <a:cs typeface="Arial" panose="020B0604020202020204" pitchFamily="34" charset="0"/>
              </a:rPr>
              <a:t>References</a:t>
            </a:r>
            <a:r>
              <a:rPr lang="en-GB" sz="3600" b="1" dirty="0">
                <a:cs typeface="Arial" panose="020B0604020202020204" pitchFamily="34" charset="0"/>
              </a:rPr>
              <a:t> </a:t>
            </a:r>
            <a:r>
              <a:rPr lang="en-GB" dirty="0">
                <a:cs typeface="Arial" panose="020B0604020202020204" pitchFamily="34" charset="0"/>
              </a:rPr>
              <a:t>I</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12273" y="764704"/>
            <a:ext cx="8928992" cy="5112568"/>
          </a:xfrm>
        </p:spPr>
        <p:txBody>
          <a:bodyPr anchor="ctr" anchorCtr="0"/>
          <a:lstStyle/>
          <a:p>
            <a:r>
              <a:rPr lang="en-GB" sz="1100" dirty="0">
                <a:effectLst/>
                <a:latin typeface="Helvetica Neue" panose="02000503000000020004" pitchFamily="2" charset="0"/>
              </a:rPr>
              <a:t> </a:t>
            </a:r>
            <a:r>
              <a:rPr lang="en-GB" sz="1100" dirty="0">
                <a:effectLst/>
              </a:rPr>
              <a:t>British Heart Foundation. (2025) Blood pressure ranges. London: British Heart Foundation.</a:t>
            </a:r>
          </a:p>
          <a:p>
            <a:pPr marL="0" indent="0">
              <a:buNone/>
            </a:pPr>
            <a:endParaRPr lang="en-GB" sz="1100" dirty="0">
              <a:effectLst/>
            </a:endParaRPr>
          </a:p>
          <a:p>
            <a:r>
              <a:rPr lang="en-GB" sz="1100" dirty="0" err="1">
                <a:effectLst/>
              </a:rPr>
              <a:t>Centers</a:t>
            </a:r>
            <a:r>
              <a:rPr lang="en-GB" sz="1100" dirty="0">
                <a:effectLst/>
              </a:rPr>
              <a:t> for Disease Control and Prevention. (2011) Self-monitoring blood glucose illustration. Available at: https://</a:t>
            </a:r>
            <a:r>
              <a:rPr lang="en-GB" sz="1100" dirty="0" err="1">
                <a:effectLst/>
              </a:rPr>
              <a:t>phil.cdc.gov</a:t>
            </a:r>
            <a:r>
              <a:rPr lang="en-GB" sz="1100" dirty="0">
                <a:effectLst/>
              </a:rPr>
              <a:t>/</a:t>
            </a:r>
            <a:r>
              <a:rPr lang="en-GB" sz="1100" dirty="0" err="1">
                <a:effectLst/>
              </a:rPr>
              <a:t>Details.aspx?pid</a:t>
            </a:r>
            <a:r>
              <a:rPr lang="en-GB" sz="1100" dirty="0">
                <a:effectLst/>
              </a:rPr>
              <a:t>=13714 (Accessed: 13 August 2026)</a:t>
            </a:r>
          </a:p>
          <a:p>
            <a:pPr marL="0" indent="0">
              <a:buNone/>
            </a:pPr>
            <a:endParaRPr lang="en-GB" sz="1100" dirty="0">
              <a:effectLst/>
            </a:endParaRPr>
          </a:p>
          <a:p>
            <a:r>
              <a:rPr lang="en-GB" sz="1100" dirty="0" err="1">
                <a:effectLst/>
              </a:rPr>
              <a:t>Centers</a:t>
            </a:r>
            <a:r>
              <a:rPr lang="en-GB" sz="1100" dirty="0">
                <a:effectLst/>
              </a:rPr>
              <a:t> for Disease Control and Prevention. (2011) Living well with diabetes illustration. Available at: https://</a:t>
            </a:r>
            <a:r>
              <a:rPr lang="en-GB" sz="1100" dirty="0" err="1">
                <a:effectLst/>
              </a:rPr>
              <a:t>wwwn.cdc.gov</a:t>
            </a:r>
            <a:r>
              <a:rPr lang="en-GB" sz="1100" dirty="0">
                <a:effectLst/>
              </a:rPr>
              <a:t>/</a:t>
            </a:r>
            <a:r>
              <a:rPr lang="en-GB" sz="1100" dirty="0" err="1">
                <a:effectLst/>
              </a:rPr>
              <a:t>phil</a:t>
            </a:r>
            <a:r>
              <a:rPr lang="en-GB" sz="1100" dirty="0">
                <a:effectLst/>
              </a:rPr>
              <a:t>/</a:t>
            </a:r>
            <a:r>
              <a:rPr lang="en-GB" sz="1100" dirty="0" err="1">
                <a:effectLst/>
              </a:rPr>
              <a:t>Details.aspx?pid</a:t>
            </a:r>
            <a:r>
              <a:rPr lang="en-GB" sz="1100" dirty="0">
                <a:effectLst/>
              </a:rPr>
              <a:t>=13724 (Accessed: 13 August 2026).</a:t>
            </a:r>
          </a:p>
          <a:p>
            <a:pPr marL="0" indent="0">
              <a:buNone/>
            </a:pPr>
            <a:endParaRPr lang="en-GB" sz="1100" dirty="0">
              <a:effectLst/>
            </a:endParaRPr>
          </a:p>
          <a:p>
            <a:r>
              <a:rPr lang="en-GB" sz="1100" dirty="0">
                <a:effectLst/>
              </a:rPr>
              <a:t>Department of Health and Social Care. (2024) The NHS Constitution for England. London: Department of Health and Social Care.</a:t>
            </a:r>
          </a:p>
          <a:p>
            <a:r>
              <a:rPr lang="en-GB" sz="1100" dirty="0">
                <a:effectLst/>
              </a:rPr>
              <a:t>Department of Health and Social Care. (2024) Person-centred care and shared decision making illustration. Available at: https://</a:t>
            </a:r>
            <a:r>
              <a:rPr lang="en-GB" sz="1100" dirty="0" err="1">
                <a:effectLst/>
              </a:rPr>
              <a:t>www.england.nhs.uk</a:t>
            </a:r>
            <a:r>
              <a:rPr lang="en-GB" sz="1100" dirty="0">
                <a:effectLst/>
              </a:rPr>
              <a:t>/</a:t>
            </a:r>
            <a:r>
              <a:rPr lang="en-GB" sz="1100" dirty="0" err="1">
                <a:effectLst/>
              </a:rPr>
              <a:t>ourwork</a:t>
            </a:r>
            <a:r>
              <a:rPr lang="en-GB" sz="1100" dirty="0">
                <a:effectLst/>
              </a:rPr>
              <a:t>/patient-participation/person-centred-care/ (Accessed: 13 August 2026).</a:t>
            </a:r>
          </a:p>
          <a:p>
            <a:pPr marL="0" indent="0">
              <a:buNone/>
            </a:pPr>
            <a:endParaRPr lang="en-GB" sz="1100" dirty="0">
              <a:effectLst/>
            </a:endParaRPr>
          </a:p>
          <a:p>
            <a:r>
              <a:rPr lang="en-GB" sz="1100" dirty="0">
                <a:effectLst/>
              </a:rPr>
              <a:t>Diabetes UK. (2024) Key facts about diabetes infographic. Available at: https://</a:t>
            </a:r>
            <a:r>
              <a:rPr lang="en-GB" sz="1100" dirty="0" err="1">
                <a:effectLst/>
              </a:rPr>
              <a:t>www.diabetes.org.uk</a:t>
            </a:r>
            <a:r>
              <a:rPr lang="en-GB" sz="1100" dirty="0">
                <a:effectLst/>
              </a:rPr>
              <a:t>/-/media/diabetes-</a:t>
            </a:r>
            <a:r>
              <a:rPr lang="en-GB" sz="1100" dirty="0" err="1">
                <a:effectLst/>
              </a:rPr>
              <a:t>uk</a:t>
            </a:r>
            <a:r>
              <a:rPr lang="en-GB" sz="1100" dirty="0">
                <a:effectLst/>
              </a:rPr>
              <a:t>/website/resources/statistics-and-reports/diabetes-key-facts-infographic-2024.pdf (Accessed: 13 August 2026).</a:t>
            </a:r>
          </a:p>
          <a:p>
            <a:endParaRPr lang="en-GB" sz="1100" dirty="0"/>
          </a:p>
          <a:p>
            <a:endParaRPr lang="en-GB" sz="1100" dirty="0">
              <a:effectLst/>
            </a:endParaRPr>
          </a:p>
          <a:p>
            <a:r>
              <a:rPr lang="en-GB" sz="1100" dirty="0">
                <a:effectLst/>
              </a:rPr>
              <a:t>Diabetes UK. (2025) Type 2 diabetes and physical activity guidance. London: Diabetes UK.</a:t>
            </a:r>
          </a:p>
          <a:p>
            <a:pPr marL="0" indent="0">
              <a:buNone/>
            </a:pPr>
            <a:endParaRPr lang="en-GB" sz="1100" dirty="0">
              <a:effectLst/>
            </a:endParaRPr>
          </a:p>
          <a:p>
            <a:r>
              <a:rPr lang="en-GB" sz="1100" dirty="0">
                <a:effectLst/>
              </a:rPr>
              <a:t>Diabetes UK. (2025) Living well with Type 2 diabetes illustration. Available at: https://</a:t>
            </a:r>
            <a:r>
              <a:rPr lang="en-GB" sz="1100" dirty="0" err="1">
                <a:effectLst/>
              </a:rPr>
              <a:t>www.diabetes.org.uk</a:t>
            </a:r>
            <a:r>
              <a:rPr lang="en-GB" sz="1100" dirty="0">
                <a:effectLst/>
              </a:rPr>
              <a:t>/advice-and-support/healthy-living (Accessed: 13 August 2026).</a:t>
            </a:r>
          </a:p>
          <a:p>
            <a:pPr marL="0" indent="0">
              <a:buNone/>
            </a:pPr>
            <a:endParaRPr lang="en-GB" sz="1100" dirty="0">
              <a:effectLst/>
            </a:endParaRPr>
          </a:p>
          <a:p>
            <a:r>
              <a:rPr lang="en-GB" sz="1100" dirty="0">
                <a:effectLst/>
              </a:rPr>
              <a:t>Manu5. (2025) Type 2 Diabetes Mellitus mechanism diagram [Image]. Available at: https://</a:t>
            </a:r>
            <a:r>
              <a:rPr lang="en-GB" sz="1100" dirty="0" err="1">
                <a:effectLst/>
              </a:rPr>
              <a:t>upload.wikimedia.org</a:t>
            </a:r>
            <a:r>
              <a:rPr lang="en-GB" sz="1100" dirty="0">
                <a:effectLst/>
              </a:rPr>
              <a:t>/</a:t>
            </a:r>
            <a:r>
              <a:rPr lang="en-GB" sz="1100" dirty="0" err="1">
                <a:effectLst/>
              </a:rPr>
              <a:t>wikipedia</a:t>
            </a:r>
            <a:r>
              <a:rPr lang="en-GB" sz="1100" dirty="0">
                <a:effectLst/>
              </a:rPr>
              <a:t>/commons/thumb/7/7a/Type_2_Diabetes_Mellitus.jpg/1280px-Type_2_Diabetes_Mellitus.jpg (Accessed: 13 August 2026). (Licensed under CC BY-SA 4.0).</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1817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A43E-8075-3418-0651-03247E996A00}"/>
              </a:ext>
            </a:extLst>
          </p:cNvPr>
          <p:cNvSpPr>
            <a:spLocks noGrp="1"/>
          </p:cNvSpPr>
          <p:nvPr>
            <p:ph type="title"/>
          </p:nvPr>
        </p:nvSpPr>
        <p:spPr>
          <a:xfrm>
            <a:off x="230685" y="-12621"/>
            <a:ext cx="8229600" cy="1143000"/>
          </a:xfrm>
        </p:spPr>
        <p:txBody>
          <a:bodyPr/>
          <a:lstStyle/>
          <a:p>
            <a:r>
              <a:rPr lang="en-US" dirty="0"/>
              <a:t>References II</a:t>
            </a:r>
          </a:p>
        </p:txBody>
      </p:sp>
      <p:sp>
        <p:nvSpPr>
          <p:cNvPr id="3" name="Content Placeholder 2">
            <a:extLst>
              <a:ext uri="{FF2B5EF4-FFF2-40B4-BE49-F238E27FC236}">
                <a16:creationId xmlns:a16="http://schemas.microsoft.com/office/drawing/2014/main" id="{57B4F1F5-D1D5-D3C8-E402-10F20D1FCE19}"/>
              </a:ext>
            </a:extLst>
          </p:cNvPr>
          <p:cNvSpPr>
            <a:spLocks noGrp="1"/>
          </p:cNvSpPr>
          <p:nvPr>
            <p:ph idx="1"/>
          </p:nvPr>
        </p:nvSpPr>
        <p:spPr>
          <a:xfrm>
            <a:off x="456274" y="980728"/>
            <a:ext cx="8229600" cy="3917032"/>
          </a:xfrm>
        </p:spPr>
        <p:txBody>
          <a:bodyPr/>
          <a:lstStyle/>
          <a:p>
            <a:r>
              <a:rPr lang="en-GB" sz="1100" dirty="0">
                <a:effectLst/>
              </a:rPr>
              <a:t>National Institute for Health and Care Excellence. (2022) Person-centred care [Guideline NG197]. London: NICE.</a:t>
            </a:r>
          </a:p>
          <a:p>
            <a:pPr marL="0" indent="0">
              <a:buNone/>
            </a:pPr>
            <a:endParaRPr lang="en-GB" sz="1100" dirty="0">
              <a:effectLst/>
            </a:endParaRPr>
          </a:p>
          <a:p>
            <a:r>
              <a:rPr lang="en-GB" sz="1100" dirty="0">
                <a:effectLst/>
              </a:rPr>
              <a:t>National Institute for Health and Care Excellence. (2024) Type 2 diabetes in adults: management [Guideline NG28]. London: NICE.</a:t>
            </a:r>
          </a:p>
          <a:p>
            <a:pPr marL="0" indent="0">
              <a:buNone/>
            </a:pPr>
            <a:endParaRPr lang="en-GB" sz="1100" dirty="0">
              <a:effectLst/>
            </a:endParaRPr>
          </a:p>
          <a:p>
            <a:r>
              <a:rPr lang="en-GB" sz="1100" dirty="0">
                <a:effectLst/>
              </a:rPr>
              <a:t>NHS. (2025) Normal blood glucose ranges. London: NHS.</a:t>
            </a:r>
          </a:p>
          <a:p>
            <a:pPr marL="0" indent="0">
              <a:buNone/>
            </a:pPr>
            <a:endParaRPr lang="en-GB" sz="1100" dirty="0">
              <a:effectLst/>
            </a:endParaRPr>
          </a:p>
          <a:p>
            <a:r>
              <a:rPr lang="en-GB" sz="1100" dirty="0">
                <a:effectLst/>
              </a:rPr>
              <a:t>NHS. (2025) Daily diabetes care and blood glucose testing illustration. Available at: https://</a:t>
            </a:r>
            <a:r>
              <a:rPr lang="en-GB" sz="1100" dirty="0" err="1">
                <a:effectLst/>
              </a:rPr>
              <a:t>www.nhs.uk</a:t>
            </a:r>
            <a:r>
              <a:rPr lang="en-GB" sz="1100" dirty="0">
                <a:effectLst/>
              </a:rPr>
              <a:t>/conditions/diabetes/managing-diabetes/ (Accessed: 13 August 2026).</a:t>
            </a:r>
          </a:p>
          <a:p>
            <a:endParaRPr lang="en-GB" sz="1100" dirty="0">
              <a:effectLst/>
            </a:endParaRPr>
          </a:p>
          <a:p>
            <a:r>
              <a:rPr lang="en-GB" sz="1100" dirty="0">
                <a:effectLst/>
              </a:rPr>
              <a:t>NHS Digital. (2024) Health measurement reference ranges. Available at: https://</a:t>
            </a:r>
            <a:r>
              <a:rPr lang="en-GB" sz="1100" dirty="0" err="1">
                <a:effectLst/>
              </a:rPr>
              <a:t>digital.nhs.uk</a:t>
            </a:r>
            <a:r>
              <a:rPr lang="en-GB" sz="1100" dirty="0">
                <a:effectLst/>
              </a:rPr>
              <a:t>/data-and-information/publications/statistical/health-survey-for-</a:t>
            </a:r>
            <a:r>
              <a:rPr lang="en-GB" sz="1100" dirty="0" err="1">
                <a:effectLst/>
              </a:rPr>
              <a:t>england</a:t>
            </a:r>
            <a:r>
              <a:rPr lang="en-GB" sz="1100" dirty="0">
                <a:effectLst/>
              </a:rPr>
              <a:t>/2023 (Accessed: 13 August 2026).</a:t>
            </a:r>
          </a:p>
          <a:p>
            <a:pPr marL="0" indent="0">
              <a:buNone/>
            </a:pPr>
            <a:endParaRPr lang="en-GB" sz="1100" dirty="0">
              <a:effectLst/>
            </a:endParaRPr>
          </a:p>
          <a:p>
            <a:r>
              <a:rPr lang="en-GB" sz="1100" dirty="0">
                <a:effectLst/>
              </a:rPr>
              <a:t>NHS Inform. (2026) Type 2 diabetes risk factors summary chart. Available at: https://</a:t>
            </a:r>
            <a:r>
              <a:rPr lang="en-GB" sz="1100" dirty="0" err="1">
                <a:effectLst/>
              </a:rPr>
              <a:t>www.nhsinform.scot</a:t>
            </a:r>
            <a:r>
              <a:rPr lang="en-GB" sz="1100" dirty="0">
                <a:effectLst/>
              </a:rPr>
              <a:t>/illnesses-and-conditions/diabetes/type-2-diabetes (Accessed: 13 August 2026).</a:t>
            </a:r>
          </a:p>
          <a:p>
            <a:pPr marL="0" indent="0">
              <a:buNone/>
            </a:pPr>
            <a:endParaRPr lang="en-GB" sz="1100" dirty="0">
              <a:effectLst/>
            </a:endParaRPr>
          </a:p>
          <a:p>
            <a:r>
              <a:rPr lang="en-GB" sz="1100" dirty="0">
                <a:effectLst/>
              </a:rPr>
              <a:t>Public Health England. (2023) The Eatwell Guide. London: Crown Copyright. Available at: https://</a:t>
            </a:r>
            <a:r>
              <a:rPr lang="en-GB" sz="1100" dirty="0" err="1">
                <a:effectLst/>
              </a:rPr>
              <a:t>assets.publishing.service.gov.uk</a:t>
            </a:r>
            <a:r>
              <a:rPr lang="en-GB" sz="1100" dirty="0">
                <a:effectLst/>
              </a:rPr>
              <a:t>/government/uploads/system/uploads/</a:t>
            </a:r>
            <a:r>
              <a:rPr lang="en-GB" sz="1100" dirty="0" err="1">
                <a:effectLst/>
              </a:rPr>
              <a:t>attachment_data</a:t>
            </a:r>
            <a:r>
              <a:rPr lang="en-GB" sz="1100" dirty="0">
                <a:effectLst/>
              </a:rPr>
              <a:t>/file/746558/</a:t>
            </a:r>
            <a:r>
              <a:rPr lang="en-GB" sz="1100" dirty="0" err="1">
                <a:effectLst/>
              </a:rPr>
              <a:t>Eatwell_guide_colour_edition.pdf</a:t>
            </a:r>
            <a:r>
              <a:rPr lang="en-GB" sz="1100" dirty="0">
                <a:effectLst/>
              </a:rPr>
              <a:t> (Accessed: 13 August 2026).</a:t>
            </a:r>
          </a:p>
          <a:p>
            <a:r>
              <a:rPr lang="en-GB" sz="1100" dirty="0">
                <a:effectLst/>
              </a:rPr>
              <a:t>Tortora, G.J. and Derrickson, B.H. (2021) Principles of anatomy and physiology. 16th </a:t>
            </a:r>
            <a:r>
              <a:rPr lang="en-GB" sz="1100" dirty="0" err="1">
                <a:effectLst/>
              </a:rPr>
              <a:t>edn</a:t>
            </a:r>
            <a:r>
              <a:rPr lang="en-GB" sz="1100" dirty="0">
                <a:effectLst/>
              </a:rPr>
              <a:t>. Hoboken: Wiley</a:t>
            </a:r>
          </a:p>
          <a:p>
            <a:r>
              <a:rPr lang="en-GB" sz="1100" dirty="0">
                <a:effectLst/>
              </a:rPr>
              <a:t>World Health Organization. (2023) Global report on diabetes. Geneva: World Health Organization.</a:t>
            </a:r>
          </a:p>
          <a:p>
            <a:pPr marL="0" indent="0">
              <a:buNone/>
            </a:pPr>
            <a:endParaRPr lang="en-GB" sz="1100" dirty="0">
              <a:effectLst/>
            </a:endParaRPr>
          </a:p>
          <a:p>
            <a:r>
              <a:rPr lang="en-GB" sz="1100" dirty="0">
                <a:effectLst/>
              </a:rPr>
              <a:t>World Health Organization. (2023) Lifestyle factors and diabetes illustration. Available at: https://</a:t>
            </a:r>
            <a:r>
              <a:rPr lang="en-GB" sz="1100" dirty="0" err="1">
                <a:effectLst/>
              </a:rPr>
              <a:t>www.who.int</a:t>
            </a:r>
            <a:r>
              <a:rPr lang="en-GB" sz="1100" dirty="0">
                <a:effectLst/>
              </a:rPr>
              <a:t>/news-room/fact-sheets/detail/diabetes (Accessed: 13 August 2026).</a:t>
            </a:r>
          </a:p>
          <a:p>
            <a:endParaRPr lang="en-US" dirty="0"/>
          </a:p>
        </p:txBody>
      </p:sp>
      <p:sp>
        <p:nvSpPr>
          <p:cNvPr id="4" name="Date Placeholder 3">
            <a:extLst>
              <a:ext uri="{FF2B5EF4-FFF2-40B4-BE49-F238E27FC236}">
                <a16:creationId xmlns:a16="http://schemas.microsoft.com/office/drawing/2014/main" id="{6B62A1F6-0563-EBB0-135F-779707B58BCC}"/>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A7BE8675-0616-79F6-C652-C47AA57823B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6734418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862</TotalTime>
  <Words>2511</Words>
  <Application>Microsoft Macintosh PowerPoint</Application>
  <PresentationFormat>On-screen Show (4:3)</PresentationFormat>
  <Paragraphs>199</Paragraphs>
  <Slides>12</Slides>
  <Notes>9</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Helvetica Neue</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communication and ethics</vt:lpstr>
      <vt:lpstr>Risk factors</vt:lpstr>
      <vt:lpstr>Recommendations</vt:lpstr>
      <vt:lpstr>Conclusion</vt:lpstr>
      <vt:lpstr>References I</vt:lpstr>
      <vt:lpstr>References II</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Frederica Oteng-Anane (2427139)</cp:lastModifiedBy>
  <cp:revision>231</cp:revision>
  <cp:lastPrinted>2018-07-09T15:27:01Z</cp:lastPrinted>
  <dcterms:created xsi:type="dcterms:W3CDTF">2002-10-07T19:43:58Z</dcterms:created>
  <dcterms:modified xsi:type="dcterms:W3CDTF">2026-08-14T12:06:22Z</dcterms:modified>
</cp:coreProperties>
</file>