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>
      <p:cViewPr varScale="1">
        <p:scale>
          <a:sx n="117" d="100"/>
          <a:sy n="117" d="100"/>
        </p:scale>
        <p:origin x="80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7E01F6-89FF-46FD-9D7E-9E5DA438A31F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645C2FA-E874-4B38-944E-0D6C7C89E505}">
      <dgm:prSet/>
      <dgm:spPr/>
      <dgm:t>
        <a:bodyPr/>
        <a:lstStyle/>
        <a:p>
          <a:r>
            <a:rPr lang="en-US"/>
            <a:t>Well! consumers generally prefer more to less </a:t>
          </a:r>
        </a:p>
      </dgm:t>
    </dgm:pt>
    <dgm:pt modelId="{A273F7F6-C6F6-4829-8741-1430DEBB5CA0}" type="parTrans" cxnId="{4043B053-8C20-4317-B3B2-3BF1AAE0D68A}">
      <dgm:prSet/>
      <dgm:spPr/>
      <dgm:t>
        <a:bodyPr/>
        <a:lstStyle/>
        <a:p>
          <a:endParaRPr lang="en-US"/>
        </a:p>
      </dgm:t>
    </dgm:pt>
    <dgm:pt modelId="{38B95D54-99AB-4C10-A203-2C8323E4D0D3}" type="sibTrans" cxnId="{4043B053-8C20-4317-B3B2-3BF1AAE0D68A}">
      <dgm:prSet/>
      <dgm:spPr/>
      <dgm:t>
        <a:bodyPr/>
        <a:lstStyle/>
        <a:p>
          <a:endParaRPr lang="en-US"/>
        </a:p>
      </dgm:t>
    </dgm:pt>
    <dgm:pt modelId="{2326C117-6206-42F6-9082-74956B1F30D2}">
      <dgm:prSet/>
      <dgm:spPr/>
      <dgm:t>
        <a:bodyPr/>
        <a:lstStyle/>
        <a:p>
          <a:r>
            <a:rPr lang="en-US"/>
            <a:t>The consumer will substitute good A for good B if the price is right </a:t>
          </a:r>
        </a:p>
      </dgm:t>
    </dgm:pt>
    <dgm:pt modelId="{A95A8A57-CC76-47D3-8191-3A038D46D554}" type="parTrans" cxnId="{098C69F2-A287-4C1C-AC51-17CDFBA87EA3}">
      <dgm:prSet/>
      <dgm:spPr/>
      <dgm:t>
        <a:bodyPr/>
        <a:lstStyle/>
        <a:p>
          <a:endParaRPr lang="en-US"/>
        </a:p>
      </dgm:t>
    </dgm:pt>
    <dgm:pt modelId="{835E8C5A-04C0-4220-B897-D36797F796DA}" type="sibTrans" cxnId="{098C69F2-A287-4C1C-AC51-17CDFBA87EA3}">
      <dgm:prSet/>
      <dgm:spPr/>
      <dgm:t>
        <a:bodyPr/>
        <a:lstStyle/>
        <a:p>
          <a:endParaRPr lang="en-US"/>
        </a:p>
      </dgm:t>
    </dgm:pt>
    <dgm:pt modelId="{EAEC2362-5FA2-4288-92A5-7C5917105164}">
      <dgm:prSet/>
      <dgm:spPr/>
      <dgm:t>
        <a:bodyPr/>
        <a:lstStyle/>
        <a:p>
          <a:r>
            <a:rPr lang="en-US"/>
            <a:t>Choices are transitive . Therefore A, will be preferred to B and B to C , within a given time period. Therefore ,A will be preferred to C . </a:t>
          </a:r>
        </a:p>
      </dgm:t>
    </dgm:pt>
    <dgm:pt modelId="{76B7BA6E-32BA-4778-B178-36F66C0A26B0}" type="parTrans" cxnId="{DD660E98-5FA6-4B08-9554-482DDC0832CF}">
      <dgm:prSet/>
      <dgm:spPr/>
      <dgm:t>
        <a:bodyPr/>
        <a:lstStyle/>
        <a:p>
          <a:endParaRPr lang="en-US"/>
        </a:p>
      </dgm:t>
    </dgm:pt>
    <dgm:pt modelId="{4AD23A3C-B11B-4FF9-9C4E-9895F09D9154}" type="sibTrans" cxnId="{DD660E98-5FA6-4B08-9554-482DDC0832CF}">
      <dgm:prSet/>
      <dgm:spPr/>
      <dgm:t>
        <a:bodyPr/>
        <a:lstStyle/>
        <a:p>
          <a:endParaRPr lang="en-US"/>
        </a:p>
      </dgm:t>
    </dgm:pt>
    <dgm:pt modelId="{0ADBA0C6-4C4F-C04F-8EBD-6B8F07C7F99D}" type="pres">
      <dgm:prSet presAssocID="{4C7E01F6-89FF-46FD-9D7E-9E5DA438A31F}" presName="linear" presStyleCnt="0">
        <dgm:presLayoutVars>
          <dgm:animLvl val="lvl"/>
          <dgm:resizeHandles val="exact"/>
        </dgm:presLayoutVars>
      </dgm:prSet>
      <dgm:spPr/>
    </dgm:pt>
    <dgm:pt modelId="{5827A615-25F3-564E-A870-C7D2D071B7E9}" type="pres">
      <dgm:prSet presAssocID="{9645C2FA-E874-4B38-944E-0D6C7C89E50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824E33C-7ED5-094D-85AF-B680526F243E}" type="pres">
      <dgm:prSet presAssocID="{38B95D54-99AB-4C10-A203-2C8323E4D0D3}" presName="spacer" presStyleCnt="0"/>
      <dgm:spPr/>
    </dgm:pt>
    <dgm:pt modelId="{16E05B0D-746A-674A-A897-6F0AFD751888}" type="pres">
      <dgm:prSet presAssocID="{2326C117-6206-42F6-9082-74956B1F30D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7BE46FD-DD20-374C-B67E-4AEEA242B2F0}" type="pres">
      <dgm:prSet presAssocID="{2326C117-6206-42F6-9082-74956B1F30D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413B736-257E-474F-84A8-620AA46DA122}" type="presOf" srcId="{9645C2FA-E874-4B38-944E-0D6C7C89E505}" destId="{5827A615-25F3-564E-A870-C7D2D071B7E9}" srcOrd="0" destOrd="0" presId="urn:microsoft.com/office/officeart/2005/8/layout/vList2"/>
    <dgm:cxn modelId="{4043B053-8C20-4317-B3B2-3BF1AAE0D68A}" srcId="{4C7E01F6-89FF-46FD-9D7E-9E5DA438A31F}" destId="{9645C2FA-E874-4B38-944E-0D6C7C89E505}" srcOrd="0" destOrd="0" parTransId="{A273F7F6-C6F6-4829-8741-1430DEBB5CA0}" sibTransId="{38B95D54-99AB-4C10-A203-2C8323E4D0D3}"/>
    <dgm:cxn modelId="{C7687B8D-EA2C-7447-92CB-BCE264BCD662}" type="presOf" srcId="{2326C117-6206-42F6-9082-74956B1F30D2}" destId="{16E05B0D-746A-674A-A897-6F0AFD751888}" srcOrd="0" destOrd="0" presId="urn:microsoft.com/office/officeart/2005/8/layout/vList2"/>
    <dgm:cxn modelId="{DD660E98-5FA6-4B08-9554-482DDC0832CF}" srcId="{2326C117-6206-42F6-9082-74956B1F30D2}" destId="{EAEC2362-5FA2-4288-92A5-7C5917105164}" srcOrd="0" destOrd="0" parTransId="{76B7BA6E-32BA-4778-B178-36F66C0A26B0}" sibTransId="{4AD23A3C-B11B-4FF9-9C4E-9895F09D9154}"/>
    <dgm:cxn modelId="{A1AC2BCE-31E2-C24C-A198-EC61B1B37BD4}" type="presOf" srcId="{EAEC2362-5FA2-4288-92A5-7C5917105164}" destId="{A7BE46FD-DD20-374C-B67E-4AEEA242B2F0}" srcOrd="0" destOrd="0" presId="urn:microsoft.com/office/officeart/2005/8/layout/vList2"/>
    <dgm:cxn modelId="{A61D1AF2-B4B4-9248-BCAE-2051D3F2CABE}" type="presOf" srcId="{4C7E01F6-89FF-46FD-9D7E-9E5DA438A31F}" destId="{0ADBA0C6-4C4F-C04F-8EBD-6B8F07C7F99D}" srcOrd="0" destOrd="0" presId="urn:microsoft.com/office/officeart/2005/8/layout/vList2"/>
    <dgm:cxn modelId="{098C69F2-A287-4C1C-AC51-17CDFBA87EA3}" srcId="{4C7E01F6-89FF-46FD-9D7E-9E5DA438A31F}" destId="{2326C117-6206-42F6-9082-74956B1F30D2}" srcOrd="1" destOrd="0" parTransId="{A95A8A57-CC76-47D3-8191-3A038D46D554}" sibTransId="{835E8C5A-04C0-4220-B897-D36797F796DA}"/>
    <dgm:cxn modelId="{082CE935-BB9D-AC41-A32F-A77171558282}" type="presParOf" srcId="{0ADBA0C6-4C4F-C04F-8EBD-6B8F07C7F99D}" destId="{5827A615-25F3-564E-A870-C7D2D071B7E9}" srcOrd="0" destOrd="0" presId="urn:microsoft.com/office/officeart/2005/8/layout/vList2"/>
    <dgm:cxn modelId="{DA777484-47DA-3C41-8851-A50D1D29DFF4}" type="presParOf" srcId="{0ADBA0C6-4C4F-C04F-8EBD-6B8F07C7F99D}" destId="{D824E33C-7ED5-094D-85AF-B680526F243E}" srcOrd="1" destOrd="0" presId="urn:microsoft.com/office/officeart/2005/8/layout/vList2"/>
    <dgm:cxn modelId="{D4B4F4E0-310A-BB46-AF90-ED782EB3051E}" type="presParOf" srcId="{0ADBA0C6-4C4F-C04F-8EBD-6B8F07C7F99D}" destId="{16E05B0D-746A-674A-A897-6F0AFD751888}" srcOrd="2" destOrd="0" presId="urn:microsoft.com/office/officeart/2005/8/layout/vList2"/>
    <dgm:cxn modelId="{192B99B9-9E8A-4948-B126-ED58B7F6989F}" type="presParOf" srcId="{0ADBA0C6-4C4F-C04F-8EBD-6B8F07C7F99D}" destId="{A7BE46FD-DD20-374C-B67E-4AEEA242B2F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61133A-EECD-46D7-A964-8E33772814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92D7193-789B-4744-8C8D-7B2C54420DC9}">
      <dgm:prSet/>
      <dgm:spPr/>
      <dgm:t>
        <a:bodyPr/>
        <a:lstStyle/>
        <a:p>
          <a:r>
            <a:rPr lang="en-US"/>
            <a:t>The market supply curve is the aggregate of the supply curves of the individual firms in the market </a:t>
          </a:r>
        </a:p>
      </dgm:t>
    </dgm:pt>
    <dgm:pt modelId="{FC1662AE-B31D-4D85-9C6A-E4F3375B5E39}" type="parTrans" cxnId="{4531EBDE-7AC6-4B95-9879-0E3F6FD939A7}">
      <dgm:prSet/>
      <dgm:spPr/>
      <dgm:t>
        <a:bodyPr/>
        <a:lstStyle/>
        <a:p>
          <a:endParaRPr lang="en-US"/>
        </a:p>
      </dgm:t>
    </dgm:pt>
    <dgm:pt modelId="{5983AD3B-84B4-4242-A0D4-E99496E80227}" type="sibTrans" cxnId="{4531EBDE-7AC6-4B95-9879-0E3F6FD939A7}">
      <dgm:prSet/>
      <dgm:spPr/>
      <dgm:t>
        <a:bodyPr/>
        <a:lstStyle/>
        <a:p>
          <a:endParaRPr lang="en-US"/>
        </a:p>
      </dgm:t>
    </dgm:pt>
    <dgm:pt modelId="{EB532C50-DBB5-4E4F-A3B6-4FE96AF05CFC}">
      <dgm:prSet/>
      <dgm:spPr/>
      <dgm:t>
        <a:bodyPr/>
        <a:lstStyle/>
        <a:p>
          <a:r>
            <a:rPr lang="en-US"/>
            <a:t>Market supply curves change – </a:t>
          </a:r>
        </a:p>
      </dgm:t>
    </dgm:pt>
    <dgm:pt modelId="{5C88704B-36BB-418B-8259-4F5E33A06D71}" type="parTrans" cxnId="{7BCBC781-6442-48BE-84A2-95C0B0C7FB15}">
      <dgm:prSet/>
      <dgm:spPr/>
      <dgm:t>
        <a:bodyPr/>
        <a:lstStyle/>
        <a:p>
          <a:endParaRPr lang="en-US"/>
        </a:p>
      </dgm:t>
    </dgm:pt>
    <dgm:pt modelId="{1270BF76-F9CD-4613-A7DF-246BE06ACD9F}" type="sibTrans" cxnId="{7BCBC781-6442-48BE-84A2-95C0B0C7FB15}">
      <dgm:prSet/>
      <dgm:spPr/>
      <dgm:t>
        <a:bodyPr/>
        <a:lstStyle/>
        <a:p>
          <a:endParaRPr lang="en-US"/>
        </a:p>
      </dgm:t>
    </dgm:pt>
    <dgm:pt modelId="{9FC5902C-0BFE-4FFF-9E8B-6E9F2BD5805F}">
      <dgm:prSet/>
      <dgm:spPr/>
      <dgm:t>
        <a:bodyPr/>
        <a:lstStyle/>
        <a:p>
          <a:r>
            <a:rPr lang="en-US"/>
            <a:t>A fall in the costs of production </a:t>
          </a:r>
        </a:p>
      </dgm:t>
    </dgm:pt>
    <dgm:pt modelId="{9CB8C84E-9CB6-433A-88E3-EC27EB10074A}" type="parTrans" cxnId="{5F1601E0-45E8-4C31-B7F7-864C3C11DF14}">
      <dgm:prSet/>
      <dgm:spPr/>
      <dgm:t>
        <a:bodyPr/>
        <a:lstStyle/>
        <a:p>
          <a:endParaRPr lang="en-US"/>
        </a:p>
      </dgm:t>
    </dgm:pt>
    <dgm:pt modelId="{30B81A0F-2200-4F63-8730-E1942021D438}" type="sibTrans" cxnId="{5F1601E0-45E8-4C31-B7F7-864C3C11DF14}">
      <dgm:prSet/>
      <dgm:spPr/>
      <dgm:t>
        <a:bodyPr/>
        <a:lstStyle/>
        <a:p>
          <a:endParaRPr lang="en-US"/>
        </a:p>
      </dgm:t>
    </dgm:pt>
    <dgm:pt modelId="{3820CB96-B173-4C83-9F89-C979B47FAAF7}">
      <dgm:prSet/>
      <dgm:spPr/>
      <dgm:t>
        <a:bodyPr/>
        <a:lstStyle/>
        <a:p>
          <a:r>
            <a:rPr lang="en-US"/>
            <a:t>A fall in the price of other goods </a:t>
          </a:r>
        </a:p>
      </dgm:t>
    </dgm:pt>
    <dgm:pt modelId="{CB31BBE0-9471-4F65-839C-D67DADAB6DEC}" type="parTrans" cxnId="{B7683E63-7D4E-443C-8C9F-D59A77CDE95D}">
      <dgm:prSet/>
      <dgm:spPr/>
      <dgm:t>
        <a:bodyPr/>
        <a:lstStyle/>
        <a:p>
          <a:endParaRPr lang="en-US"/>
        </a:p>
      </dgm:t>
    </dgm:pt>
    <dgm:pt modelId="{89896AC0-8D6A-4017-9773-1864C52039F3}" type="sibTrans" cxnId="{B7683E63-7D4E-443C-8C9F-D59A77CDE95D}">
      <dgm:prSet/>
      <dgm:spPr/>
      <dgm:t>
        <a:bodyPr/>
        <a:lstStyle/>
        <a:p>
          <a:endParaRPr lang="en-US"/>
        </a:p>
      </dgm:t>
    </dgm:pt>
    <dgm:pt modelId="{ADCFB79A-26CD-44BB-BB1F-54491208BB95}">
      <dgm:prSet/>
      <dgm:spPr/>
      <dgm:t>
        <a:bodyPr/>
        <a:lstStyle/>
        <a:p>
          <a:r>
            <a:rPr lang="en-US"/>
            <a:t>Technological process </a:t>
          </a:r>
        </a:p>
      </dgm:t>
    </dgm:pt>
    <dgm:pt modelId="{47B6C35D-C92B-4C83-A163-52ADED72D4F3}" type="parTrans" cxnId="{82531A6A-DB61-4574-BED3-BB4AE1F3B8CB}">
      <dgm:prSet/>
      <dgm:spPr/>
      <dgm:t>
        <a:bodyPr/>
        <a:lstStyle/>
        <a:p>
          <a:endParaRPr lang="en-US"/>
        </a:p>
      </dgm:t>
    </dgm:pt>
    <dgm:pt modelId="{2305923B-7159-4530-9F5C-47CB2D01DBB9}" type="sibTrans" cxnId="{82531A6A-DB61-4574-BED3-BB4AE1F3B8CB}">
      <dgm:prSet/>
      <dgm:spPr/>
      <dgm:t>
        <a:bodyPr/>
        <a:lstStyle/>
        <a:p>
          <a:endParaRPr lang="en-US"/>
        </a:p>
      </dgm:t>
    </dgm:pt>
    <dgm:pt modelId="{977627F8-3404-4E77-94E1-A2A872124142}" type="pres">
      <dgm:prSet presAssocID="{FD61133A-EECD-46D7-A964-8E33772814DC}" presName="root" presStyleCnt="0">
        <dgm:presLayoutVars>
          <dgm:dir/>
          <dgm:resizeHandles val="exact"/>
        </dgm:presLayoutVars>
      </dgm:prSet>
      <dgm:spPr/>
    </dgm:pt>
    <dgm:pt modelId="{EBEA8F28-DE9C-4852-AAB7-FD36A298D8AB}" type="pres">
      <dgm:prSet presAssocID="{992D7193-789B-4744-8C8D-7B2C54420DC9}" presName="compNode" presStyleCnt="0"/>
      <dgm:spPr/>
    </dgm:pt>
    <dgm:pt modelId="{9A08F9C1-AAE4-497E-85A5-1756A9C01BB1}" type="pres">
      <dgm:prSet presAssocID="{992D7193-789B-4744-8C8D-7B2C54420DC9}" presName="bgRect" presStyleLbl="bgShp" presStyleIdx="0" presStyleCnt="5"/>
      <dgm:spPr/>
    </dgm:pt>
    <dgm:pt modelId="{5CAFCC7E-0B7B-426F-98D5-468A2FA11712}" type="pres">
      <dgm:prSet presAssocID="{992D7193-789B-4744-8C8D-7B2C54420DC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DD51DEA3-939B-44F2-93FF-59396B64056B}" type="pres">
      <dgm:prSet presAssocID="{992D7193-789B-4744-8C8D-7B2C54420DC9}" presName="spaceRect" presStyleCnt="0"/>
      <dgm:spPr/>
    </dgm:pt>
    <dgm:pt modelId="{E5967A42-AE5C-40F9-9754-D3C0385D2F74}" type="pres">
      <dgm:prSet presAssocID="{992D7193-789B-4744-8C8D-7B2C54420DC9}" presName="parTx" presStyleLbl="revTx" presStyleIdx="0" presStyleCnt="5">
        <dgm:presLayoutVars>
          <dgm:chMax val="0"/>
          <dgm:chPref val="0"/>
        </dgm:presLayoutVars>
      </dgm:prSet>
      <dgm:spPr/>
    </dgm:pt>
    <dgm:pt modelId="{C059E3CC-74D8-4CAC-9EB8-BC41331EC0D3}" type="pres">
      <dgm:prSet presAssocID="{5983AD3B-84B4-4242-A0D4-E99496E80227}" presName="sibTrans" presStyleCnt="0"/>
      <dgm:spPr/>
    </dgm:pt>
    <dgm:pt modelId="{066D45E0-48D4-460E-B603-FD2901EF887F}" type="pres">
      <dgm:prSet presAssocID="{EB532C50-DBB5-4E4F-A3B6-4FE96AF05CFC}" presName="compNode" presStyleCnt="0"/>
      <dgm:spPr/>
    </dgm:pt>
    <dgm:pt modelId="{77873CD7-D5AB-47D4-8845-7D19957D5C89}" type="pres">
      <dgm:prSet presAssocID="{EB532C50-DBB5-4E4F-A3B6-4FE96AF05CFC}" presName="bgRect" presStyleLbl="bgShp" presStyleIdx="1" presStyleCnt="5"/>
      <dgm:spPr/>
    </dgm:pt>
    <dgm:pt modelId="{04C1C830-2427-4555-91F4-5320E5A4595B}" type="pres">
      <dgm:prSet presAssocID="{EB532C50-DBB5-4E4F-A3B6-4FE96AF05CF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937859A5-C787-4D1A-B1D2-94BD67D40AA2}" type="pres">
      <dgm:prSet presAssocID="{EB532C50-DBB5-4E4F-A3B6-4FE96AF05CFC}" presName="spaceRect" presStyleCnt="0"/>
      <dgm:spPr/>
    </dgm:pt>
    <dgm:pt modelId="{A6395162-097C-41B5-8675-0A80DEA8143A}" type="pres">
      <dgm:prSet presAssocID="{EB532C50-DBB5-4E4F-A3B6-4FE96AF05CFC}" presName="parTx" presStyleLbl="revTx" presStyleIdx="1" presStyleCnt="5">
        <dgm:presLayoutVars>
          <dgm:chMax val="0"/>
          <dgm:chPref val="0"/>
        </dgm:presLayoutVars>
      </dgm:prSet>
      <dgm:spPr/>
    </dgm:pt>
    <dgm:pt modelId="{3F852790-FAB6-416A-9019-DA5ACC5CD1B9}" type="pres">
      <dgm:prSet presAssocID="{1270BF76-F9CD-4613-A7DF-246BE06ACD9F}" presName="sibTrans" presStyleCnt="0"/>
      <dgm:spPr/>
    </dgm:pt>
    <dgm:pt modelId="{EBC326C5-8AD8-4A66-A73D-4CF09D196EC7}" type="pres">
      <dgm:prSet presAssocID="{9FC5902C-0BFE-4FFF-9E8B-6E9F2BD5805F}" presName="compNode" presStyleCnt="0"/>
      <dgm:spPr/>
    </dgm:pt>
    <dgm:pt modelId="{4BAE8769-4EBC-431C-A814-BEAABAD020BA}" type="pres">
      <dgm:prSet presAssocID="{9FC5902C-0BFE-4FFF-9E8B-6E9F2BD5805F}" presName="bgRect" presStyleLbl="bgShp" presStyleIdx="2" presStyleCnt="5"/>
      <dgm:spPr/>
    </dgm:pt>
    <dgm:pt modelId="{F840A36E-5D42-4D99-A496-49B4B42B781E}" type="pres">
      <dgm:prSet presAssocID="{9FC5902C-0BFE-4FFF-9E8B-6E9F2BD5805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E90210D3-4515-4688-8F00-440138F8DC24}" type="pres">
      <dgm:prSet presAssocID="{9FC5902C-0BFE-4FFF-9E8B-6E9F2BD5805F}" presName="spaceRect" presStyleCnt="0"/>
      <dgm:spPr/>
    </dgm:pt>
    <dgm:pt modelId="{F78FEDAE-D4A5-4992-B456-58894703330C}" type="pres">
      <dgm:prSet presAssocID="{9FC5902C-0BFE-4FFF-9E8B-6E9F2BD5805F}" presName="parTx" presStyleLbl="revTx" presStyleIdx="2" presStyleCnt="5">
        <dgm:presLayoutVars>
          <dgm:chMax val="0"/>
          <dgm:chPref val="0"/>
        </dgm:presLayoutVars>
      </dgm:prSet>
      <dgm:spPr/>
    </dgm:pt>
    <dgm:pt modelId="{7D7956A8-95EB-4F58-B646-297CAB4BADEE}" type="pres">
      <dgm:prSet presAssocID="{30B81A0F-2200-4F63-8730-E1942021D438}" presName="sibTrans" presStyleCnt="0"/>
      <dgm:spPr/>
    </dgm:pt>
    <dgm:pt modelId="{07283291-861E-4CD9-B91F-D85460501432}" type="pres">
      <dgm:prSet presAssocID="{3820CB96-B173-4C83-9F89-C979B47FAAF7}" presName="compNode" presStyleCnt="0"/>
      <dgm:spPr/>
    </dgm:pt>
    <dgm:pt modelId="{1563A8AF-84D0-487F-89AE-3AA42075E5F5}" type="pres">
      <dgm:prSet presAssocID="{3820CB96-B173-4C83-9F89-C979B47FAAF7}" presName="bgRect" presStyleLbl="bgShp" presStyleIdx="3" presStyleCnt="5"/>
      <dgm:spPr/>
    </dgm:pt>
    <dgm:pt modelId="{1FBA91FA-7805-4578-A70D-CA461D28AD44}" type="pres">
      <dgm:prSet presAssocID="{3820CB96-B173-4C83-9F89-C979B47FAAF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AE175874-ADB2-410B-A5A2-3EB4B2FCBE0B}" type="pres">
      <dgm:prSet presAssocID="{3820CB96-B173-4C83-9F89-C979B47FAAF7}" presName="spaceRect" presStyleCnt="0"/>
      <dgm:spPr/>
    </dgm:pt>
    <dgm:pt modelId="{4483D51B-D924-4F00-86F9-10460583356C}" type="pres">
      <dgm:prSet presAssocID="{3820CB96-B173-4C83-9F89-C979B47FAAF7}" presName="parTx" presStyleLbl="revTx" presStyleIdx="3" presStyleCnt="5">
        <dgm:presLayoutVars>
          <dgm:chMax val="0"/>
          <dgm:chPref val="0"/>
        </dgm:presLayoutVars>
      </dgm:prSet>
      <dgm:spPr/>
    </dgm:pt>
    <dgm:pt modelId="{1D961BE0-9A02-4261-BB4A-C8D8AA71D1A2}" type="pres">
      <dgm:prSet presAssocID="{89896AC0-8D6A-4017-9773-1864C52039F3}" presName="sibTrans" presStyleCnt="0"/>
      <dgm:spPr/>
    </dgm:pt>
    <dgm:pt modelId="{5CB66DFA-97DE-421F-8B31-409BB44F24CB}" type="pres">
      <dgm:prSet presAssocID="{ADCFB79A-26CD-44BB-BB1F-54491208BB95}" presName="compNode" presStyleCnt="0"/>
      <dgm:spPr/>
    </dgm:pt>
    <dgm:pt modelId="{9A8FEC8F-B23C-4C7F-A097-99D7EC6E7919}" type="pres">
      <dgm:prSet presAssocID="{ADCFB79A-26CD-44BB-BB1F-54491208BB95}" presName="bgRect" presStyleLbl="bgShp" presStyleIdx="4" presStyleCnt="5"/>
      <dgm:spPr/>
    </dgm:pt>
    <dgm:pt modelId="{EEDB6E29-19E3-485E-B19A-57E8AA4574B7}" type="pres">
      <dgm:prSet presAssocID="{ADCFB79A-26CD-44BB-BB1F-54491208BB9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072FFE16-A7B5-41C7-9FD8-2F1C88E68AD3}" type="pres">
      <dgm:prSet presAssocID="{ADCFB79A-26CD-44BB-BB1F-54491208BB95}" presName="spaceRect" presStyleCnt="0"/>
      <dgm:spPr/>
    </dgm:pt>
    <dgm:pt modelId="{4CC592AE-3C74-4B24-B98E-6A07B7921DF8}" type="pres">
      <dgm:prSet presAssocID="{ADCFB79A-26CD-44BB-BB1F-54491208BB9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000F514-A98E-4DBE-960F-52F175B503EA}" type="presOf" srcId="{992D7193-789B-4744-8C8D-7B2C54420DC9}" destId="{E5967A42-AE5C-40F9-9754-D3C0385D2F74}" srcOrd="0" destOrd="0" presId="urn:microsoft.com/office/officeart/2018/2/layout/IconVerticalSolidList"/>
    <dgm:cxn modelId="{72B29431-3674-478E-8EC6-1985F0B1A512}" type="presOf" srcId="{EB532C50-DBB5-4E4F-A3B6-4FE96AF05CFC}" destId="{A6395162-097C-41B5-8675-0A80DEA8143A}" srcOrd="0" destOrd="0" presId="urn:microsoft.com/office/officeart/2018/2/layout/IconVerticalSolidList"/>
    <dgm:cxn modelId="{F1638534-B0FD-4B30-A317-85A11DC34856}" type="presOf" srcId="{3820CB96-B173-4C83-9F89-C979B47FAAF7}" destId="{4483D51B-D924-4F00-86F9-10460583356C}" srcOrd="0" destOrd="0" presId="urn:microsoft.com/office/officeart/2018/2/layout/IconVerticalSolidList"/>
    <dgm:cxn modelId="{AA89F639-EF1A-4FEE-916C-92FFF6AF3753}" type="presOf" srcId="{ADCFB79A-26CD-44BB-BB1F-54491208BB95}" destId="{4CC592AE-3C74-4B24-B98E-6A07B7921DF8}" srcOrd="0" destOrd="0" presId="urn:microsoft.com/office/officeart/2018/2/layout/IconVerticalSolidList"/>
    <dgm:cxn modelId="{B7683E63-7D4E-443C-8C9F-D59A77CDE95D}" srcId="{FD61133A-EECD-46D7-A964-8E33772814DC}" destId="{3820CB96-B173-4C83-9F89-C979B47FAAF7}" srcOrd="3" destOrd="0" parTransId="{CB31BBE0-9471-4F65-839C-D67DADAB6DEC}" sibTransId="{89896AC0-8D6A-4017-9773-1864C52039F3}"/>
    <dgm:cxn modelId="{82531A6A-DB61-4574-BED3-BB4AE1F3B8CB}" srcId="{FD61133A-EECD-46D7-A964-8E33772814DC}" destId="{ADCFB79A-26CD-44BB-BB1F-54491208BB95}" srcOrd="4" destOrd="0" parTransId="{47B6C35D-C92B-4C83-A163-52ADED72D4F3}" sibTransId="{2305923B-7159-4530-9F5C-47CB2D01DBB9}"/>
    <dgm:cxn modelId="{7BCBC781-6442-48BE-84A2-95C0B0C7FB15}" srcId="{FD61133A-EECD-46D7-A964-8E33772814DC}" destId="{EB532C50-DBB5-4E4F-A3B6-4FE96AF05CFC}" srcOrd="1" destOrd="0" parTransId="{5C88704B-36BB-418B-8259-4F5E33A06D71}" sibTransId="{1270BF76-F9CD-4613-A7DF-246BE06ACD9F}"/>
    <dgm:cxn modelId="{4BA70DA7-DEA0-4908-B95B-2A4B78B20C2E}" type="presOf" srcId="{9FC5902C-0BFE-4FFF-9E8B-6E9F2BD5805F}" destId="{F78FEDAE-D4A5-4992-B456-58894703330C}" srcOrd="0" destOrd="0" presId="urn:microsoft.com/office/officeart/2018/2/layout/IconVerticalSolidList"/>
    <dgm:cxn modelId="{4531EBDE-7AC6-4B95-9879-0E3F6FD939A7}" srcId="{FD61133A-EECD-46D7-A964-8E33772814DC}" destId="{992D7193-789B-4744-8C8D-7B2C54420DC9}" srcOrd="0" destOrd="0" parTransId="{FC1662AE-B31D-4D85-9C6A-E4F3375B5E39}" sibTransId="{5983AD3B-84B4-4242-A0D4-E99496E80227}"/>
    <dgm:cxn modelId="{5F1601E0-45E8-4C31-B7F7-864C3C11DF14}" srcId="{FD61133A-EECD-46D7-A964-8E33772814DC}" destId="{9FC5902C-0BFE-4FFF-9E8B-6E9F2BD5805F}" srcOrd="2" destOrd="0" parTransId="{9CB8C84E-9CB6-433A-88E3-EC27EB10074A}" sibTransId="{30B81A0F-2200-4F63-8730-E1942021D438}"/>
    <dgm:cxn modelId="{31E25FE8-9833-4B42-BE5A-8441F525C0F7}" type="presOf" srcId="{FD61133A-EECD-46D7-A964-8E33772814DC}" destId="{977627F8-3404-4E77-94E1-A2A872124142}" srcOrd="0" destOrd="0" presId="urn:microsoft.com/office/officeart/2018/2/layout/IconVerticalSolidList"/>
    <dgm:cxn modelId="{D49CDD3E-D6B5-44FD-867E-55F8034AAF36}" type="presParOf" srcId="{977627F8-3404-4E77-94E1-A2A872124142}" destId="{EBEA8F28-DE9C-4852-AAB7-FD36A298D8AB}" srcOrd="0" destOrd="0" presId="urn:microsoft.com/office/officeart/2018/2/layout/IconVerticalSolidList"/>
    <dgm:cxn modelId="{D953A474-44F6-4E7E-A02F-FF717886BF96}" type="presParOf" srcId="{EBEA8F28-DE9C-4852-AAB7-FD36A298D8AB}" destId="{9A08F9C1-AAE4-497E-85A5-1756A9C01BB1}" srcOrd="0" destOrd="0" presId="urn:microsoft.com/office/officeart/2018/2/layout/IconVerticalSolidList"/>
    <dgm:cxn modelId="{C988163D-390A-4C0B-BBDA-9DB531C26224}" type="presParOf" srcId="{EBEA8F28-DE9C-4852-AAB7-FD36A298D8AB}" destId="{5CAFCC7E-0B7B-426F-98D5-468A2FA11712}" srcOrd="1" destOrd="0" presId="urn:microsoft.com/office/officeart/2018/2/layout/IconVerticalSolidList"/>
    <dgm:cxn modelId="{BA2F4C82-E4B9-4810-85F2-8D2FBBE0EA95}" type="presParOf" srcId="{EBEA8F28-DE9C-4852-AAB7-FD36A298D8AB}" destId="{DD51DEA3-939B-44F2-93FF-59396B64056B}" srcOrd="2" destOrd="0" presId="urn:microsoft.com/office/officeart/2018/2/layout/IconVerticalSolidList"/>
    <dgm:cxn modelId="{6C3590A7-2AFF-448F-886B-9ACD775C631F}" type="presParOf" srcId="{EBEA8F28-DE9C-4852-AAB7-FD36A298D8AB}" destId="{E5967A42-AE5C-40F9-9754-D3C0385D2F74}" srcOrd="3" destOrd="0" presId="urn:microsoft.com/office/officeart/2018/2/layout/IconVerticalSolidList"/>
    <dgm:cxn modelId="{B39BED25-1E3A-4556-ADEC-D248C00B82A5}" type="presParOf" srcId="{977627F8-3404-4E77-94E1-A2A872124142}" destId="{C059E3CC-74D8-4CAC-9EB8-BC41331EC0D3}" srcOrd="1" destOrd="0" presId="urn:microsoft.com/office/officeart/2018/2/layout/IconVerticalSolidList"/>
    <dgm:cxn modelId="{2BF6CBB0-1968-416C-8954-F784C8CB2270}" type="presParOf" srcId="{977627F8-3404-4E77-94E1-A2A872124142}" destId="{066D45E0-48D4-460E-B603-FD2901EF887F}" srcOrd="2" destOrd="0" presId="urn:microsoft.com/office/officeart/2018/2/layout/IconVerticalSolidList"/>
    <dgm:cxn modelId="{861C4A97-20BC-4D2F-8D02-81FEE662FC0A}" type="presParOf" srcId="{066D45E0-48D4-460E-B603-FD2901EF887F}" destId="{77873CD7-D5AB-47D4-8845-7D19957D5C89}" srcOrd="0" destOrd="0" presId="urn:microsoft.com/office/officeart/2018/2/layout/IconVerticalSolidList"/>
    <dgm:cxn modelId="{690F6AC7-73C5-45CF-8471-7536C5D21E9F}" type="presParOf" srcId="{066D45E0-48D4-460E-B603-FD2901EF887F}" destId="{04C1C830-2427-4555-91F4-5320E5A4595B}" srcOrd="1" destOrd="0" presId="urn:microsoft.com/office/officeart/2018/2/layout/IconVerticalSolidList"/>
    <dgm:cxn modelId="{2CC23A97-9294-4B7E-B88C-0032607B2F2D}" type="presParOf" srcId="{066D45E0-48D4-460E-B603-FD2901EF887F}" destId="{937859A5-C787-4D1A-B1D2-94BD67D40AA2}" srcOrd="2" destOrd="0" presId="urn:microsoft.com/office/officeart/2018/2/layout/IconVerticalSolidList"/>
    <dgm:cxn modelId="{9CD671B0-0551-40D7-89D0-E740F4904F66}" type="presParOf" srcId="{066D45E0-48D4-460E-B603-FD2901EF887F}" destId="{A6395162-097C-41B5-8675-0A80DEA8143A}" srcOrd="3" destOrd="0" presId="urn:microsoft.com/office/officeart/2018/2/layout/IconVerticalSolidList"/>
    <dgm:cxn modelId="{263C3685-48B0-4F6B-8064-18F2389B9822}" type="presParOf" srcId="{977627F8-3404-4E77-94E1-A2A872124142}" destId="{3F852790-FAB6-416A-9019-DA5ACC5CD1B9}" srcOrd="3" destOrd="0" presId="urn:microsoft.com/office/officeart/2018/2/layout/IconVerticalSolidList"/>
    <dgm:cxn modelId="{2D7EC1B5-13FA-4A16-9605-49A6299D896B}" type="presParOf" srcId="{977627F8-3404-4E77-94E1-A2A872124142}" destId="{EBC326C5-8AD8-4A66-A73D-4CF09D196EC7}" srcOrd="4" destOrd="0" presId="urn:microsoft.com/office/officeart/2018/2/layout/IconVerticalSolidList"/>
    <dgm:cxn modelId="{A81928C6-AC5F-4B2A-B974-29DD8C87CC31}" type="presParOf" srcId="{EBC326C5-8AD8-4A66-A73D-4CF09D196EC7}" destId="{4BAE8769-4EBC-431C-A814-BEAABAD020BA}" srcOrd="0" destOrd="0" presId="urn:microsoft.com/office/officeart/2018/2/layout/IconVerticalSolidList"/>
    <dgm:cxn modelId="{D7024F75-7E73-4DE6-ACF2-ECF53D272DD6}" type="presParOf" srcId="{EBC326C5-8AD8-4A66-A73D-4CF09D196EC7}" destId="{F840A36E-5D42-4D99-A496-49B4B42B781E}" srcOrd="1" destOrd="0" presId="urn:microsoft.com/office/officeart/2018/2/layout/IconVerticalSolidList"/>
    <dgm:cxn modelId="{E041D9AD-4290-42B1-83C3-591F1C59494B}" type="presParOf" srcId="{EBC326C5-8AD8-4A66-A73D-4CF09D196EC7}" destId="{E90210D3-4515-4688-8F00-440138F8DC24}" srcOrd="2" destOrd="0" presId="urn:microsoft.com/office/officeart/2018/2/layout/IconVerticalSolidList"/>
    <dgm:cxn modelId="{47841F7B-0159-4BDB-B083-7DE04E05E8AC}" type="presParOf" srcId="{EBC326C5-8AD8-4A66-A73D-4CF09D196EC7}" destId="{F78FEDAE-D4A5-4992-B456-58894703330C}" srcOrd="3" destOrd="0" presId="urn:microsoft.com/office/officeart/2018/2/layout/IconVerticalSolidList"/>
    <dgm:cxn modelId="{4110B3E9-C2C2-4345-BACD-B42C3C29FC6A}" type="presParOf" srcId="{977627F8-3404-4E77-94E1-A2A872124142}" destId="{7D7956A8-95EB-4F58-B646-297CAB4BADEE}" srcOrd="5" destOrd="0" presId="urn:microsoft.com/office/officeart/2018/2/layout/IconVerticalSolidList"/>
    <dgm:cxn modelId="{446114D4-8B15-4CF2-9965-D88ED8BE2110}" type="presParOf" srcId="{977627F8-3404-4E77-94E1-A2A872124142}" destId="{07283291-861E-4CD9-B91F-D85460501432}" srcOrd="6" destOrd="0" presId="urn:microsoft.com/office/officeart/2018/2/layout/IconVerticalSolidList"/>
    <dgm:cxn modelId="{2E365828-5419-4158-B925-191B17F72C5C}" type="presParOf" srcId="{07283291-861E-4CD9-B91F-D85460501432}" destId="{1563A8AF-84D0-487F-89AE-3AA42075E5F5}" srcOrd="0" destOrd="0" presId="urn:microsoft.com/office/officeart/2018/2/layout/IconVerticalSolidList"/>
    <dgm:cxn modelId="{61F1F304-91F7-4812-9209-CE420FBE4701}" type="presParOf" srcId="{07283291-861E-4CD9-B91F-D85460501432}" destId="{1FBA91FA-7805-4578-A70D-CA461D28AD44}" srcOrd="1" destOrd="0" presId="urn:microsoft.com/office/officeart/2018/2/layout/IconVerticalSolidList"/>
    <dgm:cxn modelId="{127901AA-44BF-47DC-9943-B39F4A7046DA}" type="presParOf" srcId="{07283291-861E-4CD9-B91F-D85460501432}" destId="{AE175874-ADB2-410B-A5A2-3EB4B2FCBE0B}" srcOrd="2" destOrd="0" presId="urn:microsoft.com/office/officeart/2018/2/layout/IconVerticalSolidList"/>
    <dgm:cxn modelId="{433FCCD5-74A1-40AC-9DFC-4C9CEF84498C}" type="presParOf" srcId="{07283291-861E-4CD9-B91F-D85460501432}" destId="{4483D51B-D924-4F00-86F9-10460583356C}" srcOrd="3" destOrd="0" presId="urn:microsoft.com/office/officeart/2018/2/layout/IconVerticalSolidList"/>
    <dgm:cxn modelId="{915524DA-7F5A-4BDE-BDD9-BA648446C022}" type="presParOf" srcId="{977627F8-3404-4E77-94E1-A2A872124142}" destId="{1D961BE0-9A02-4261-BB4A-C8D8AA71D1A2}" srcOrd="7" destOrd="0" presId="urn:microsoft.com/office/officeart/2018/2/layout/IconVerticalSolidList"/>
    <dgm:cxn modelId="{95641891-D62C-466F-9A18-4214C573244D}" type="presParOf" srcId="{977627F8-3404-4E77-94E1-A2A872124142}" destId="{5CB66DFA-97DE-421F-8B31-409BB44F24CB}" srcOrd="8" destOrd="0" presId="urn:microsoft.com/office/officeart/2018/2/layout/IconVerticalSolidList"/>
    <dgm:cxn modelId="{9980E0CA-27B2-4D34-B4DA-26150AED514E}" type="presParOf" srcId="{5CB66DFA-97DE-421F-8B31-409BB44F24CB}" destId="{9A8FEC8F-B23C-4C7F-A097-99D7EC6E7919}" srcOrd="0" destOrd="0" presId="urn:microsoft.com/office/officeart/2018/2/layout/IconVerticalSolidList"/>
    <dgm:cxn modelId="{40EBBBBF-89F8-4225-AA55-636C559FECB5}" type="presParOf" srcId="{5CB66DFA-97DE-421F-8B31-409BB44F24CB}" destId="{EEDB6E29-19E3-485E-B19A-57E8AA4574B7}" srcOrd="1" destOrd="0" presId="urn:microsoft.com/office/officeart/2018/2/layout/IconVerticalSolidList"/>
    <dgm:cxn modelId="{AE5BF68E-E010-4893-B5B1-282C52146834}" type="presParOf" srcId="{5CB66DFA-97DE-421F-8B31-409BB44F24CB}" destId="{072FFE16-A7B5-41C7-9FD8-2F1C88E68AD3}" srcOrd="2" destOrd="0" presId="urn:microsoft.com/office/officeart/2018/2/layout/IconVerticalSolidList"/>
    <dgm:cxn modelId="{955296B9-77D9-472E-99C8-E20F53734B7C}" type="presParOf" srcId="{5CB66DFA-97DE-421F-8B31-409BB44F24CB}" destId="{4CC592AE-3C74-4B24-B98E-6A07B7921D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27A615-25F3-564E-A870-C7D2D071B7E9}">
      <dsp:nvSpPr>
        <dsp:cNvPr id="0" name=""/>
        <dsp:cNvSpPr/>
      </dsp:nvSpPr>
      <dsp:spPr>
        <a:xfrm>
          <a:off x="0" y="528258"/>
          <a:ext cx="5906181" cy="1298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Well! consumers generally prefer more to less </a:t>
          </a:r>
        </a:p>
      </dsp:txBody>
      <dsp:txXfrm>
        <a:off x="63397" y="591655"/>
        <a:ext cx="5779387" cy="1171906"/>
      </dsp:txXfrm>
    </dsp:sp>
    <dsp:sp modelId="{16E05B0D-746A-674A-A897-6F0AFD751888}">
      <dsp:nvSpPr>
        <dsp:cNvPr id="0" name=""/>
        <dsp:cNvSpPr/>
      </dsp:nvSpPr>
      <dsp:spPr>
        <a:xfrm>
          <a:off x="0" y="1913359"/>
          <a:ext cx="5906181" cy="12987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The consumer will substitute good A for good B if the price is right </a:t>
          </a:r>
        </a:p>
      </dsp:txBody>
      <dsp:txXfrm>
        <a:off x="63397" y="1976756"/>
        <a:ext cx="5779387" cy="1171906"/>
      </dsp:txXfrm>
    </dsp:sp>
    <dsp:sp modelId="{A7BE46FD-DD20-374C-B67E-4AEEA242B2F0}">
      <dsp:nvSpPr>
        <dsp:cNvPr id="0" name=""/>
        <dsp:cNvSpPr/>
      </dsp:nvSpPr>
      <dsp:spPr>
        <a:xfrm>
          <a:off x="0" y="3212059"/>
          <a:ext cx="5906181" cy="1490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521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Choices are transitive . Therefore A, will be preferred to B and B to C , within a given time period. Therefore ,A will be preferred to C . </a:t>
          </a:r>
        </a:p>
      </dsp:txBody>
      <dsp:txXfrm>
        <a:off x="0" y="3212059"/>
        <a:ext cx="5906181" cy="1490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08F9C1-AAE4-497E-85A5-1756A9C01BB1}">
      <dsp:nvSpPr>
        <dsp:cNvPr id="0" name=""/>
        <dsp:cNvSpPr/>
      </dsp:nvSpPr>
      <dsp:spPr>
        <a:xfrm>
          <a:off x="0" y="4086"/>
          <a:ext cx="5906181" cy="87042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AFCC7E-0B7B-426F-98D5-468A2FA11712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7A42-AE5C-40F9-9754-D3C0385D2F74}">
      <dsp:nvSpPr>
        <dsp:cNvPr id="0" name=""/>
        <dsp:cNvSpPr/>
      </dsp:nvSpPr>
      <dsp:spPr>
        <a:xfrm>
          <a:off x="1005339" y="408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market supply curve is the aggregate of the supply curves of the individual firms in the market </a:t>
          </a:r>
        </a:p>
      </dsp:txBody>
      <dsp:txXfrm>
        <a:off x="1005339" y="4086"/>
        <a:ext cx="4900841" cy="870424"/>
      </dsp:txXfrm>
    </dsp:sp>
    <dsp:sp modelId="{77873CD7-D5AB-47D4-8845-7D19957D5C89}">
      <dsp:nvSpPr>
        <dsp:cNvPr id="0" name=""/>
        <dsp:cNvSpPr/>
      </dsp:nvSpPr>
      <dsp:spPr>
        <a:xfrm>
          <a:off x="0" y="1092116"/>
          <a:ext cx="5906181" cy="87042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1C830-2427-4555-91F4-5320E5A4595B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395162-097C-41B5-8675-0A80DEA8143A}">
      <dsp:nvSpPr>
        <dsp:cNvPr id="0" name=""/>
        <dsp:cNvSpPr/>
      </dsp:nvSpPr>
      <dsp:spPr>
        <a:xfrm>
          <a:off x="1005339" y="109211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Market supply curves change – </a:t>
          </a:r>
        </a:p>
      </dsp:txBody>
      <dsp:txXfrm>
        <a:off x="1005339" y="1092116"/>
        <a:ext cx="4900841" cy="870424"/>
      </dsp:txXfrm>
    </dsp:sp>
    <dsp:sp modelId="{4BAE8769-4EBC-431C-A814-BEAABAD020BA}">
      <dsp:nvSpPr>
        <dsp:cNvPr id="0" name=""/>
        <dsp:cNvSpPr/>
      </dsp:nvSpPr>
      <dsp:spPr>
        <a:xfrm>
          <a:off x="0" y="2180146"/>
          <a:ext cx="5906181" cy="87042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0A36E-5D42-4D99-A496-49B4B42B781E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8FEDAE-D4A5-4992-B456-58894703330C}">
      <dsp:nvSpPr>
        <dsp:cNvPr id="0" name=""/>
        <dsp:cNvSpPr/>
      </dsp:nvSpPr>
      <dsp:spPr>
        <a:xfrm>
          <a:off x="1005339" y="2180146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fall in the costs of production </a:t>
          </a:r>
        </a:p>
      </dsp:txBody>
      <dsp:txXfrm>
        <a:off x="1005339" y="2180146"/>
        <a:ext cx="4900841" cy="870424"/>
      </dsp:txXfrm>
    </dsp:sp>
    <dsp:sp modelId="{1563A8AF-84D0-487F-89AE-3AA42075E5F5}">
      <dsp:nvSpPr>
        <dsp:cNvPr id="0" name=""/>
        <dsp:cNvSpPr/>
      </dsp:nvSpPr>
      <dsp:spPr>
        <a:xfrm>
          <a:off x="0" y="3268177"/>
          <a:ext cx="5906181" cy="87042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BA91FA-7805-4578-A70D-CA461D28AD44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3D51B-D924-4F00-86F9-10460583356C}">
      <dsp:nvSpPr>
        <dsp:cNvPr id="0" name=""/>
        <dsp:cNvSpPr/>
      </dsp:nvSpPr>
      <dsp:spPr>
        <a:xfrm>
          <a:off x="1005339" y="3268177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fall in the price of other goods </a:t>
          </a:r>
        </a:p>
      </dsp:txBody>
      <dsp:txXfrm>
        <a:off x="1005339" y="3268177"/>
        <a:ext cx="4900841" cy="870424"/>
      </dsp:txXfrm>
    </dsp:sp>
    <dsp:sp modelId="{9A8FEC8F-B23C-4C7F-A097-99D7EC6E7919}">
      <dsp:nvSpPr>
        <dsp:cNvPr id="0" name=""/>
        <dsp:cNvSpPr/>
      </dsp:nvSpPr>
      <dsp:spPr>
        <a:xfrm>
          <a:off x="0" y="4356207"/>
          <a:ext cx="5906181" cy="87042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DB6E29-19E3-485E-B19A-57E8AA4574B7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C592AE-3C74-4B24-B98E-6A07B7921DF8}">
      <dsp:nvSpPr>
        <dsp:cNvPr id="0" name=""/>
        <dsp:cNvSpPr/>
      </dsp:nvSpPr>
      <dsp:spPr>
        <a:xfrm>
          <a:off x="1005339" y="4356207"/>
          <a:ext cx="4900841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Technological process </a:t>
          </a:r>
        </a:p>
      </dsp:txBody>
      <dsp:txXfrm>
        <a:off x="1005339" y="4356207"/>
        <a:ext cx="4900841" cy="870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2/8/25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961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847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2/8/25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030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2/8/25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022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2/8/25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406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2/8/25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439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2/8/25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745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2/8/25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143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2/8/25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7939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855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497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8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b="1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iFlpaMFW7Q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 descr="Graph">
            <a:extLst>
              <a:ext uri="{FF2B5EF4-FFF2-40B4-BE49-F238E27FC236}">
                <a16:creationId xmlns:a16="http://schemas.microsoft.com/office/drawing/2014/main" id="{A938D68A-750F-B062-8931-560F28D7F3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981" b="6019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B32A8E-8BDC-7912-0A4F-5E3CECB90C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en-US" sz="6000">
                <a:solidFill>
                  <a:schemeClr val="bg1"/>
                </a:solidFill>
              </a:rPr>
              <a:t>EDA 3a: MARKETS &amp; THE PRICE MECHANISM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05F196-D4C1-0F65-6CC7-61DC6D56D6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1"/>
            <a:ext cx="5449479" cy="1663493"/>
          </a:xfrm>
        </p:spPr>
        <p:txBody>
          <a:bodyPr anchor="b">
            <a:norm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lang="en-US" sz="1500">
                <a:solidFill>
                  <a:schemeClr val="bg1"/>
                </a:solidFill>
              </a:rPr>
              <a:t>Markets </a:t>
            </a:r>
          </a:p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lang="en-US" sz="1500">
                <a:solidFill>
                  <a:schemeClr val="bg1"/>
                </a:solidFill>
              </a:rPr>
              <a:t>Demand </a:t>
            </a:r>
          </a:p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lang="en-US" sz="1500">
                <a:solidFill>
                  <a:schemeClr val="bg1"/>
                </a:solidFill>
              </a:rPr>
              <a:t>Supply </a:t>
            </a:r>
          </a:p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lang="en-US" sz="1500">
                <a:solidFill>
                  <a:schemeClr val="bg1"/>
                </a:solidFill>
              </a:rPr>
              <a:t>Equilibrium Price</a:t>
            </a:r>
          </a:p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lang="en-US" sz="1500">
                <a:solidFill>
                  <a:schemeClr val="bg1"/>
                </a:solidFill>
              </a:rPr>
              <a:t>Question Practice – EDX J_19. (M&amp;BBhv). 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105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7E0F84-F6FE-107B-3789-1C0F78101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248824"/>
            <a:ext cx="9792208" cy="1027886"/>
          </a:xfrm>
        </p:spPr>
        <p:txBody>
          <a:bodyPr>
            <a:normAutofit/>
          </a:bodyPr>
          <a:lstStyle/>
          <a:p>
            <a:r>
              <a:rPr lang="en-US" dirty="0"/>
              <a:t>WHAT IS A MARKET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B938F-9115-15EB-65B4-F9E112B4D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1276710"/>
            <a:ext cx="9792208" cy="468900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A market can be defined as an event where potential buyers and sellers (suppliers of goods and /or services come together for the purpose of exchange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Examples – The London Stock Exchange / Billingsgate Market / Tesco Supermarkets / Amazon.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Amazon makes £1.4 billion per day . (Price x Qty)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interaction of the forces of demand and supply result in market prices.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So! Good s and services have a price because they are useful and scarce.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Utility is used in economics to describe the satisfaction one person gets from the consumption of goods/services.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Marginal utility is the satisfaction or utility gained form consuming an additional unit of a good /service or the satisfaction/utility forgone from consuming one unit less.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Total Utility – the total satisfaction gained form form consuming all units of a good or service in total.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Example: John eats 7 apples his total utility is from his total consumption of the 7 apples together 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marginal utility is related to the increase in utility or satisfaction he gets from the consumption of the 7</a:t>
            </a:r>
            <a:r>
              <a:rPr lang="en-US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apple in relation to the first 6 apples. </a:t>
            </a:r>
          </a:p>
        </p:txBody>
      </p:sp>
    </p:spTree>
    <p:extLst>
      <p:ext uri="{BB962C8B-B14F-4D97-AF65-F5344CB8AC3E}">
        <p14:creationId xmlns:p14="http://schemas.microsoft.com/office/powerpoint/2010/main" val="2727635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D2DB0-D401-FC4F-6883-D16D9ED01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How does the assumption we made about consumer rationality relate to markets</a:t>
            </a:r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07C9DE-7D77-AC51-EFCA-5CC07BD59F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7606528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4088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6CDE8-247A-A308-56E8-893A9684A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DEMAND – WHAT DO WE MEAN?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14" name="Graphic 13" descr="Dollar">
            <a:extLst>
              <a:ext uri="{FF2B5EF4-FFF2-40B4-BE49-F238E27FC236}">
                <a16:creationId xmlns:a16="http://schemas.microsoft.com/office/drawing/2014/main" id="{695BBC32-4C61-AA37-DC18-88AFD5876B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FD436-F4A0-2290-A401-A8544B405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Demand for a good or service is the quantity of the good or service that potential buyers will buy or want to buy , given the price of a good. </a:t>
            </a:r>
          </a:p>
          <a:p>
            <a:pPr>
              <a:lnSpc>
                <a:spcPct val="100000"/>
              </a:lnSpc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Note – that demand refers to the actual quantity bought </a:t>
            </a:r>
          </a:p>
          <a:p>
            <a:pPr>
              <a:lnSpc>
                <a:spcPct val="100000"/>
              </a:lnSpc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Therefore, the demand for a good or services is affected by the following factors;</a:t>
            </a:r>
          </a:p>
          <a:p>
            <a:pPr>
              <a:lnSpc>
                <a:spcPct val="100000"/>
              </a:lnSpc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Price,</a:t>
            </a:r>
          </a:p>
          <a:p>
            <a:pPr>
              <a:lnSpc>
                <a:spcPct val="100000"/>
              </a:lnSpc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Price of other goods (substitutes/complements ) </a:t>
            </a:r>
          </a:p>
          <a:p>
            <a:pPr>
              <a:lnSpc>
                <a:spcPct val="100000"/>
              </a:lnSpc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Income </a:t>
            </a:r>
          </a:p>
          <a:p>
            <a:pPr>
              <a:lnSpc>
                <a:spcPct val="100000"/>
              </a:lnSpc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Income Distribution </a:t>
            </a:r>
          </a:p>
          <a:p>
            <a:pPr>
              <a:lnSpc>
                <a:spcPct val="100000"/>
              </a:lnSpc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Population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300">
                <a:latin typeface="Arial" panose="020B0604020202020204" pitchFamily="34" charset="0"/>
                <a:cs typeface="Arial" panose="020B0604020202020204" pitchFamily="34" charset="0"/>
              </a:rPr>
              <a:t>Tastes/preferences </a:t>
            </a:r>
          </a:p>
        </p:txBody>
      </p:sp>
    </p:spTree>
    <p:extLst>
      <p:ext uri="{BB962C8B-B14F-4D97-AF65-F5344CB8AC3E}">
        <p14:creationId xmlns:p14="http://schemas.microsoft.com/office/powerpoint/2010/main" val="2438030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082EC-FE25-29C7-D80D-0E45FF64D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Individual and Market Demand </a:t>
            </a:r>
          </a:p>
        </p:txBody>
      </p:sp>
      <p:pic>
        <p:nvPicPr>
          <p:cNvPr id="4" name="Online Media 3" descr="Difference between Individual and Market Demand">
            <a:hlinkClick r:id="" action="ppaction://media"/>
            <a:extLst>
              <a:ext uri="{FF2B5EF4-FFF2-40B4-BE49-F238E27FC236}">
                <a16:creationId xmlns:a16="http://schemas.microsoft.com/office/drawing/2014/main" id="{C5399310-747C-D806-30FA-75C214F2105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530600" y="2103438"/>
            <a:ext cx="5132388" cy="384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52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4A3A5EB-931E-46DE-A692-6731DB988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358634F-705D-44E4-9FBF-A406E2F9A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FCFE1E3-A09C-4196-A99F-B7C3014E9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B72D9B-1A43-D8D9-E7CD-3B9D50494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Factors Which Affect Demand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559D5-558B-262E-3386-23CD7BC9B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6485467" cy="393192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Prices of Goods and Services </a:t>
            </a:r>
          </a:p>
          <a:p>
            <a:pPr>
              <a:lnSpc>
                <a:spcPct val="10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Price  of  Other Goods /Services (Substitutes and Complements) </a:t>
            </a:r>
          </a:p>
          <a:p>
            <a:pPr>
              <a:lnSpc>
                <a:spcPct val="10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Substitutes (Pepsi and Coca-Cola /Petrol and EV cars ) are alternatives to each other. A rise in demand for A causes aa fall in demand for B. </a:t>
            </a:r>
          </a:p>
          <a:p>
            <a:pPr>
              <a:lnSpc>
                <a:spcPct val="10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Complements Goods and services which are bought together and used together. An increase in demand for one causes an increase in demand for the other (Bread and butter//cups and saucers //cars and petrol ) </a:t>
            </a:r>
          </a:p>
          <a:p>
            <a:pPr>
              <a:lnSpc>
                <a:spcPct val="10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Income ( Normal and Inferior goods ) </a:t>
            </a:r>
          </a:p>
          <a:p>
            <a:pPr>
              <a:lnSpc>
                <a:spcPct val="10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Generally, a rise in income cause an increase in demand for A ( Normal good ) </a:t>
            </a:r>
          </a:p>
          <a:p>
            <a:pPr>
              <a:lnSpc>
                <a:spcPct val="10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 rise in income causes the demand for A to increase but afire a certain point this demand falls  </a:t>
            </a:r>
          </a:p>
          <a:p>
            <a:pPr>
              <a:lnSpc>
                <a:spcPct val="100000"/>
              </a:lnSpc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7" name="Graphic 6" descr="Kiosk">
            <a:extLst>
              <a:ext uri="{FF2B5EF4-FFF2-40B4-BE49-F238E27FC236}">
                <a16:creationId xmlns:a16="http://schemas.microsoft.com/office/drawing/2014/main" id="{5AE33AD1-4DCE-6988-3C16-037F6346E8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20571" y="2467986"/>
            <a:ext cx="3019646" cy="3019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638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43" name="Rectangle 1042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1049" name="Group 104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040" name="Straight Connector 1039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1" name="Straight Connector 1040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2" name="Straight Connector 1041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conomics: Change in Quantity Demanded (movement) and Change in Demand  (Shift)">
            <a:extLst>
              <a:ext uri="{FF2B5EF4-FFF2-40B4-BE49-F238E27FC236}">
                <a16:creationId xmlns:a16="http://schemas.microsoft.com/office/drawing/2014/main" id="{35AEFAF3-C49A-9180-6F57-0310A3FEF80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192" y="1101598"/>
            <a:ext cx="6202238" cy="4651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0" name="Rectangle 1049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E832661-2E28-5C34-CBC5-BDFB8CD50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7225" y="1559768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400" b="0" cap="all" spc="-100" dirty="0">
                <a:solidFill>
                  <a:schemeClr val="bg1"/>
                </a:solidFill>
              </a:rPr>
              <a:t>CHANGES IN QUANTITY DEMANDED</a:t>
            </a:r>
          </a:p>
        </p:txBody>
      </p: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056" name="Straight Connector 1055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8" name="Straight Connector 1057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0" name="Straight Connector 1059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9392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8FF66-F419-F283-3EE1-D9694B7F5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Thinking  Caps!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7" name="Graphic 6" descr="History">
            <a:extLst>
              <a:ext uri="{FF2B5EF4-FFF2-40B4-BE49-F238E27FC236}">
                <a16:creationId xmlns:a16="http://schemas.microsoft.com/office/drawing/2014/main" id="{51675610-C6F2-7249-C5A6-7D4FE33368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5256" y="1230863"/>
            <a:ext cx="4414438" cy="441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49281-F07E-8A33-EAAE-C87C7325D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If  there is a rise in ownership of deep freezers because of a fall in price -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(1) What  has happened to the quantity of freezers families demand ?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is likely to be the effect of an increase in deep freezers on the demand for perishable foods?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Please graph both events . </a:t>
            </a:r>
          </a:p>
        </p:txBody>
      </p:sp>
    </p:spTree>
    <p:extLst>
      <p:ext uri="{BB962C8B-B14F-4D97-AF65-F5344CB8AC3E}">
        <p14:creationId xmlns:p14="http://schemas.microsoft.com/office/powerpoint/2010/main" val="2578655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63" name="Group 2062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2064" name="Straight Connector 2063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5" name="Straight Connector 2064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6" name="Straight Connector 2065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What is Shift in Demand Curve? Examples ...">
            <a:extLst>
              <a:ext uri="{FF2B5EF4-FFF2-40B4-BE49-F238E27FC236}">
                <a16:creationId xmlns:a16="http://schemas.microsoft.com/office/drawing/2014/main" id="{73326F8F-5F6F-7A24-B4AB-A44A3E50A21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192" y="1325947"/>
            <a:ext cx="6202238" cy="4202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4" name="Rectangle 2073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076" name="Rectangle 2075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FAC1C-EC75-D4A6-99DC-C21E14A08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7225" y="1559768"/>
            <a:ext cx="2978281" cy="313537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3000"/>
              </a:lnSpc>
            </a:pPr>
            <a:r>
              <a:rPr lang="en-US" sz="3700" b="0" cap="all" spc="-100" dirty="0">
                <a:solidFill>
                  <a:schemeClr val="bg1"/>
                </a:solidFill>
              </a:rPr>
              <a:t>CHANGES IN DEMAND (SHFITS IN THE DEMAND CURVE) [due to changes IN OTHER FACTORS LIKE INCOME)</a:t>
            </a:r>
          </a:p>
        </p:txBody>
      </p:sp>
      <p:sp>
        <p:nvSpPr>
          <p:cNvPr id="2078" name="Rectangle 2077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2080" name="Straight Connector 2079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2" name="Straight Connector 2081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4" name="Straight Connector 2083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3754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379FE-EA04-546A-6906-B26775641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What is Supply?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49DD1-D914-2A16-DA24-D839689487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supply curve shows the quantity of a good which producers will be willing to supply at a given price.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Formally, supply refers to the quantity of a good or service that exiting suppliers or would be suppliers will want to produce and sell for the market at a given price .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Market supply is the total quantity of the good that all the  firms in the market would want to supply at a given price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 individual firm supply curve is the quantity of the good that the individual firm would want to supply to the market at any given price. </a:t>
            </a:r>
          </a:p>
        </p:txBody>
      </p:sp>
    </p:spTree>
    <p:extLst>
      <p:ext uri="{BB962C8B-B14F-4D97-AF65-F5344CB8AC3E}">
        <p14:creationId xmlns:p14="http://schemas.microsoft.com/office/powerpoint/2010/main" val="2432726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6C02F-6A0B-C279-7F83-D61E80ADF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Graph the Supply Curve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7F768F8-CE62-0FDA-BAE4-D7F9CAD260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0748598"/>
              </p:ext>
            </p:extLst>
          </p:nvPr>
        </p:nvGraphicFramePr>
        <p:xfrm>
          <a:off x="1066800" y="2103438"/>
          <a:ext cx="100584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1223980084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230971033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Price per Unit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 Supplied (Units)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31107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74652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18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4645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05713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55000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7214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1588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9D6CD28-D147-4DC0-A5FF-335351C7D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7CDDF69-9963-4CB8-8441-2D6CA2C6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199"/>
            <a:ext cx="11281609" cy="2146164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8B53A5F-63B3-4E86-93F7-275390D7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0453"/>
            <a:ext cx="10954512" cy="181965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74CB95-BB68-2E58-B658-B44029009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794" y="844481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b="0">
                <a:solidFill>
                  <a:schemeClr val="tx1"/>
                </a:solidFill>
              </a:rPr>
              <a:t>FACTORS WHICH AFFECT QUANTITY SUPPLIED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261310-089F-75F1-718B-24BF04402EAE}"/>
              </a:ext>
            </a:extLst>
          </p:cNvPr>
          <p:cNvSpPr>
            <a:spLocks/>
          </p:cNvSpPr>
          <p:nvPr/>
        </p:nvSpPr>
        <p:spPr>
          <a:xfrm>
            <a:off x="2206144" y="3060562"/>
            <a:ext cx="3617812" cy="2908437"/>
          </a:xfrm>
          <a:prstGeom prst="rect">
            <a:avLst/>
          </a:prstGeom>
        </p:spPr>
        <p:txBody>
          <a:bodyPr/>
          <a:lstStyle/>
          <a:p>
            <a:pPr defTabSz="704088">
              <a:spcAft>
                <a:spcPts val="600"/>
              </a:spcAft>
            </a:pPr>
            <a:r>
              <a:rPr lang="en-US" sz="1386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Expectations of price changes </a:t>
            </a:r>
          </a:p>
          <a:p>
            <a:pPr defTabSz="704088">
              <a:spcAft>
                <a:spcPts val="600"/>
              </a:spcAft>
            </a:pPr>
            <a:r>
              <a:rPr lang="en-US" sz="1386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Price(s) of other goods / services </a:t>
            </a:r>
          </a:p>
          <a:p>
            <a:pPr defTabSz="704088">
              <a:spcAft>
                <a:spcPts val="600"/>
              </a:spcAft>
            </a:pPr>
            <a:r>
              <a:rPr lang="en-US" sz="1386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Production costs of making the good/service 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AC2034E-F1B2-F628-AEBE-3727092B0502}"/>
              </a:ext>
            </a:extLst>
          </p:cNvPr>
          <p:cNvSpPr>
            <a:spLocks/>
          </p:cNvSpPr>
          <p:nvPr/>
        </p:nvSpPr>
        <p:spPr>
          <a:xfrm>
            <a:off x="6391456" y="3060562"/>
            <a:ext cx="3617812" cy="2908437"/>
          </a:xfrm>
          <a:prstGeom prst="rect">
            <a:avLst/>
          </a:prstGeom>
        </p:spPr>
        <p:txBody>
          <a:bodyPr/>
          <a:lstStyle/>
          <a:p>
            <a:pPr defTabSz="704088">
              <a:spcAft>
                <a:spcPts val="600"/>
              </a:spcAft>
            </a:pPr>
            <a:r>
              <a:rPr lang="en-US" sz="1386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Changes in technology </a:t>
            </a:r>
          </a:p>
          <a:p>
            <a:pPr defTabSz="704088">
              <a:spcAft>
                <a:spcPts val="600"/>
              </a:spcAft>
            </a:pPr>
            <a:r>
              <a:rPr lang="en-US" sz="1386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Industrial disruption </a:t>
            </a:r>
          </a:p>
          <a:p>
            <a:pPr defTabSz="704088">
              <a:spcAft>
                <a:spcPts val="600"/>
              </a:spcAft>
            </a:pPr>
            <a:r>
              <a:rPr lang="en-US" sz="1386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Natural disasters </a:t>
            </a:r>
          </a:p>
          <a:p>
            <a:pPr>
              <a:spcAft>
                <a:spcPts val="600"/>
              </a:spcAft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4551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90356CE-AD65-C309-5DB4-D9C491751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SHIFTS OF THE MARKET SUPPLY CURVE </a:t>
            </a:r>
            <a:endParaRPr lang="en-US" b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graphicFrame>
        <p:nvGraphicFramePr>
          <p:cNvPr id="15" name="Content Placeholder 5">
            <a:extLst>
              <a:ext uri="{FF2B5EF4-FFF2-40B4-BE49-F238E27FC236}">
                <a16:creationId xmlns:a16="http://schemas.microsoft.com/office/drawing/2014/main" id="{AB6ECCB3-4A1A-9308-A1CF-668FB72A79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4752140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21779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D5483-64CE-5658-E666-86B16CB7D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332" y="642594"/>
            <a:ext cx="10624868" cy="1371600"/>
          </a:xfrm>
        </p:spPr>
        <p:txBody>
          <a:bodyPr/>
          <a:lstStyle/>
          <a:p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Supply Curve – Movements and Shifts 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439DA9B6-0BF6-FB3C-F320-B0B55A00387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103438"/>
            <a:ext cx="9905999" cy="384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5658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E0ECC-D0C7-2838-C5A8-05AD88068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668621"/>
          </a:xfrm>
        </p:spPr>
        <p:txBody>
          <a:bodyPr/>
          <a:lstStyle/>
          <a:p>
            <a:r>
              <a:rPr lang="en-US" dirty="0"/>
              <a:t>MARKET EQULIBRIUM (KHAN ACADEMY) </a:t>
            </a:r>
          </a:p>
        </p:txBody>
      </p:sp>
      <p:pic>
        <p:nvPicPr>
          <p:cNvPr id="4098" name="Picture 2" descr="Market equilibrium (article) | Khan Academy">
            <a:extLst>
              <a:ext uri="{FF2B5EF4-FFF2-40B4-BE49-F238E27FC236}">
                <a16:creationId xmlns:a16="http://schemas.microsoft.com/office/drawing/2014/main" id="{3CADDE30-C2FF-33DC-CB13-D7EF78AEBF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503" y="1639018"/>
            <a:ext cx="10334444" cy="4934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709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2E9CE-EA0C-988E-DB8A-4DAAFC875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EMPLOYING DEMAND AND SUPPLY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9EC3E-A4BA-975C-C4BF-3AF68AF616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Assuming that there is a large increase in petrol prices, what is likely to be the effect on the price and quantity of second-hand cars.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Please graph the market and explain what is happening ? ( See Notes)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20B7F1-828B-3F41-EA2B-80F56FCF62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1" dirty="0"/>
              <a:t>THE PRICE SYSTEM </a:t>
            </a:r>
          </a:p>
          <a:p>
            <a:r>
              <a:rPr lang="en-US" dirty="0"/>
              <a:t>A) Explain how the price system works to allocate resources in an economy (10 marks) </a:t>
            </a:r>
          </a:p>
          <a:p>
            <a:endParaRPr lang="en-US" dirty="0"/>
          </a:p>
          <a:p>
            <a:r>
              <a:rPr lang="en-US" dirty="0"/>
              <a:t>B) Describe the main reasons why markets do not always allocate resources in an efficient manner. (10 marks) </a:t>
            </a:r>
          </a:p>
        </p:txBody>
      </p:sp>
    </p:spTree>
    <p:extLst>
      <p:ext uri="{BB962C8B-B14F-4D97-AF65-F5344CB8AC3E}">
        <p14:creationId xmlns:p14="http://schemas.microsoft.com/office/powerpoint/2010/main" val="1107025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69D65-833B-4D1A-F8D3-80F74559C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 Question Practice WK2-Sat 21.09.24  - Eurotunnel DRQ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629D4-B8E6-F793-8E5A-BCE1D1CC0F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Please read through the question and then answer the following questions </a:t>
            </a:r>
          </a:p>
          <a:p>
            <a:r>
              <a:rPr lang="en-US" sz="1800" dirty="0"/>
              <a:t>A) Define and explain the concept of price elasticity of demand, and, the </a:t>
            </a:r>
            <a:r>
              <a:rPr lang="en-US" sz="1800"/>
              <a:t>factors which determine </a:t>
            </a:r>
            <a:r>
              <a:rPr lang="en-US" sz="1800" dirty="0"/>
              <a:t>the PED value for different goods/services. (10 marks) </a:t>
            </a:r>
          </a:p>
          <a:p>
            <a:r>
              <a:rPr lang="en-US" sz="1800" dirty="0"/>
              <a:t>B) Using your knowledge of the PED and the information  in the case study discuss the conclusions of the report which concern the appropriate pricing policy for Eurotunnel (15 marks) </a:t>
            </a:r>
          </a:p>
          <a:p>
            <a:r>
              <a:rPr lang="en-US" sz="1800" dirty="0"/>
              <a:t>C) Define the XED and use it to identify and to discuss the possible problems which the report indicates the ferry companies are likely to face.  (15 marks) </a:t>
            </a:r>
          </a:p>
          <a:p>
            <a:r>
              <a:rPr lang="en-US" sz="1800" dirty="0"/>
              <a:t>D) Given competition between Eurotunnel and the ferry companies, discuss the benefits likely to accrue to consumers. (10 marks) </a:t>
            </a:r>
          </a:p>
        </p:txBody>
      </p:sp>
    </p:spTree>
    <p:extLst>
      <p:ext uri="{BB962C8B-B14F-4D97-AF65-F5344CB8AC3E}">
        <p14:creationId xmlns:p14="http://schemas.microsoft.com/office/powerpoint/2010/main" val="36961572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LightSeedRightStep">
      <a:dk1>
        <a:srgbClr val="000000"/>
      </a:dk1>
      <a:lt1>
        <a:srgbClr val="FFFFFF"/>
      </a:lt1>
      <a:dk2>
        <a:srgbClr val="243341"/>
      </a:dk2>
      <a:lt2>
        <a:srgbClr val="E8E2E2"/>
      </a:lt2>
      <a:accent1>
        <a:srgbClr val="35B0B3"/>
      </a:accent1>
      <a:accent2>
        <a:srgbClr val="4EA6EB"/>
      </a:accent2>
      <a:accent3>
        <a:srgbClr val="6E80EE"/>
      </a:accent3>
      <a:accent4>
        <a:srgbClr val="794EEB"/>
      </a:accent4>
      <a:accent5>
        <a:srgbClr val="C66EEE"/>
      </a:accent5>
      <a:accent6>
        <a:srgbClr val="EB4EDA"/>
      </a:accent6>
      <a:hlink>
        <a:srgbClr val="AE6B69"/>
      </a:hlink>
      <a:folHlink>
        <a:srgbClr val="7F7F7F"/>
      </a:folHlink>
    </a:clrScheme>
    <a:fontScheme name="Savon">
      <a:majorFont>
        <a:latin typeface="Speak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elawik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1058</Words>
  <Application>Microsoft Macintosh PowerPoint</Application>
  <PresentationFormat>Widescreen</PresentationFormat>
  <Paragraphs>99</Paragraphs>
  <Slides>17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Garamond</vt:lpstr>
      <vt:lpstr>Selawik Light</vt:lpstr>
      <vt:lpstr>Speak Pro</vt:lpstr>
      <vt:lpstr>SavonVTI</vt:lpstr>
      <vt:lpstr>EDA 3a: MARKETS &amp; THE PRICE MECHANISM </vt:lpstr>
      <vt:lpstr>WHAT IS A MARKET ?</vt:lpstr>
      <vt:lpstr>How does the assumption we made about consumer rationality relate to markets</vt:lpstr>
      <vt:lpstr>DEMAND – WHAT DO WE MEAN?</vt:lpstr>
      <vt:lpstr>Individual and Market Demand </vt:lpstr>
      <vt:lpstr>Factors Which Affect Demand </vt:lpstr>
      <vt:lpstr>CHANGES IN QUANTITY DEMANDED</vt:lpstr>
      <vt:lpstr>Thinking  Caps!</vt:lpstr>
      <vt:lpstr>CHANGES IN DEMAND (SHFITS IN THE DEMAND CURVE) [due to changes IN OTHER FACTORS LIKE INCOME)</vt:lpstr>
      <vt:lpstr>What is Supply?  </vt:lpstr>
      <vt:lpstr>Graph the Supply Curve </vt:lpstr>
      <vt:lpstr>FACTORS WHICH AFFECT QUANTITY SUPPLIED </vt:lpstr>
      <vt:lpstr>SHIFTS OF THE MARKET SUPPLY CURVE </vt:lpstr>
      <vt:lpstr>Supply Curve – Movements and Shifts </vt:lpstr>
      <vt:lpstr>MARKET EQULIBRIUM (KHAN ACADEMY) </vt:lpstr>
      <vt:lpstr>EMPLOYING DEMAND AND SUPPLY ANALYSIS </vt:lpstr>
      <vt:lpstr>Exam Question Practice WK2-Sat 21.09.24  - Eurotunnel DRQ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EDA 3a: MARKETS &amp; THE PRICE MECHANISM </dc:title>
  <dc:creator>Xena Ibrahim Atta</dc:creator>
  <cp:lastModifiedBy>Xena Ibrahim Atta</cp:lastModifiedBy>
  <cp:revision>8</cp:revision>
  <dcterms:created xsi:type="dcterms:W3CDTF">2024-04-24T11:18:56Z</dcterms:created>
  <dcterms:modified xsi:type="dcterms:W3CDTF">2025-02-08T20:42:21Z</dcterms:modified>
</cp:coreProperties>
</file>