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9" r:id="rId6"/>
    <p:sldId id="271" r:id="rId7"/>
    <p:sldId id="262" r:id="rId8"/>
    <p:sldId id="263" r:id="rId9"/>
    <p:sldId id="270" r:id="rId10"/>
    <p:sldId id="272" r:id="rId11"/>
    <p:sldId id="264" r:id="rId12"/>
    <p:sldId id="265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uk-U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Biggest Frustrations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Аркуш1!$B$1</c:f>
              <c:strCache>
                <c:ptCount val="1"/>
                <c:pt idx="0">
                  <c:v>Biggest Frustrations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E2E-47D5-9E74-5B627F43DE90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E2E-47D5-9E74-5B627F43DE90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E2E-47D5-9E74-5B627F43DE90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E2E-47D5-9E74-5B627F43DE90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7E2E-47D5-9E74-5B627F43DE90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Аркуш1!$A$2:$A$6</c:f>
              <c:strCache>
                <c:ptCount val="4"/>
                <c:pt idx="0">
                  <c:v>Poor comunication</c:v>
                </c:pt>
                <c:pt idx="1">
                  <c:v>Missed Deadlines</c:v>
                </c:pt>
                <c:pt idx="2">
                  <c:v>Price changed</c:v>
                </c:pt>
                <c:pt idx="3">
                  <c:v>Low Quality</c:v>
                </c:pt>
              </c:strCache>
            </c:strRef>
          </c:cat>
          <c:val>
            <c:numRef>
              <c:f>Аркуш1!$B$2:$B$6</c:f>
              <c:numCache>
                <c:formatCode>0%</c:formatCode>
                <c:ptCount val="5"/>
                <c:pt idx="0">
                  <c:v>0.56000000000000005</c:v>
                </c:pt>
                <c:pt idx="1">
                  <c:v>0.62</c:v>
                </c:pt>
                <c:pt idx="2">
                  <c:v>0.42</c:v>
                </c:pt>
                <c:pt idx="3">
                  <c:v>0.39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81C-468D-965C-78A0E0A4B5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4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uk-UA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Delays Experienced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Аркуш1!$B$1</c:f>
              <c:strCache>
                <c:ptCount val="1"/>
                <c:pt idx="0">
                  <c:v>Delays Experienced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9AF0-4044-9E46-A06F040D59D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9AF0-4044-9E46-A06F040D59D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9AF0-4044-9E46-A06F040D59D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25400">
                <a:solidFill>
                  <a:schemeClr val="lt1"/>
                </a:solidFill>
              </a:ln>
              <a:effectLst/>
              <a:sp3d contourW="25400">
                <a:contourClr>
                  <a:schemeClr val="lt1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9AF0-4044-9E46-A06F040D59D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Аркуш1!$A$2:$A$5</c:f>
              <c:strCache>
                <c:ptCount val="4"/>
                <c:pt idx="0">
                  <c:v>No Delays </c:v>
                </c:pt>
                <c:pt idx="1">
                  <c:v>Minor (1-3 days)</c:v>
                </c:pt>
                <c:pt idx="2">
                  <c:v>Moderate (4-10 days)</c:v>
                </c:pt>
                <c:pt idx="3">
                  <c:v>Major (10+ days)</c:v>
                </c:pt>
              </c:strCache>
            </c:strRef>
          </c:cat>
          <c:val>
            <c:numRef>
              <c:f>Аркуш1!$B$2:$B$5</c:f>
              <c:numCache>
                <c:formatCode>0%</c:formatCode>
                <c:ptCount val="4"/>
                <c:pt idx="0">
                  <c:v>0.12</c:v>
                </c:pt>
                <c:pt idx="1">
                  <c:v>0.24</c:v>
                </c:pt>
                <c:pt idx="2">
                  <c:v>0.38</c:v>
                </c:pt>
                <c:pt idx="3">
                  <c:v>0.26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256-429C-89BE-AA1EA9F2DE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6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4A8401F-54AF-7E3F-1CA0-DE504798FE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Підзаголовок 2">
            <a:extLst>
              <a:ext uri="{FF2B5EF4-FFF2-40B4-BE49-F238E27FC236}">
                <a16:creationId xmlns:a16="http://schemas.microsoft.com/office/drawing/2014/main" id="{F2E005E1-B10F-4164-C008-2B1B0629ED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uk-UA"/>
              <a:t>Клацніть, щоб редагувати стиль зразка підзаголовка</a:t>
            </a:r>
            <a:endParaRPr lang="en-GB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AE136D66-13EC-2411-35F2-BB6569896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392A39F2-76F0-C6C6-F0FB-8CBF56219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7EE6CFAC-8DFA-2960-739E-0953ABBE8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363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Назва та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DA0EDB9-C1AF-A4E8-2390-D4EC98354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2307AF18-211F-DC2D-1EEB-B81BEBA451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35AE7CB6-C560-304E-AD00-D6E430BD6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AD07A564-CEF9-77F3-4C7B-AE615FB62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C5A1EC56-B087-0BA2-11B9-577EB5861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740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DFE9452-946F-593A-CA57-331967D49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FC4B7FD0-F8A5-E8A0-D03A-785A7EDE82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59EAF8CF-3466-A8BF-E75D-ED66EB606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E3EBC87D-2D00-A31F-784B-5E4EE1723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9B248016-B97B-04B5-1D9E-D86D0828A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57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F1410CFD-C965-8724-7376-004513A9D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A1DF1425-9D1B-722A-CF02-0BD857B53D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75613F52-BC77-933E-A94C-B60B7AD544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5A146068-557E-E82F-C125-BA60A2845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17FDAD2F-1EC9-0205-CB68-2DB68718B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1450B6A6-9559-5BD1-6A5D-F06BD876B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398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B88BDAB5-5229-E9E0-7354-55DEDF95C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967776E6-D8DA-6F7B-79F8-B76FB0D4FD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Місце для вмісту 3">
            <a:extLst>
              <a:ext uri="{FF2B5EF4-FFF2-40B4-BE49-F238E27FC236}">
                <a16:creationId xmlns:a16="http://schemas.microsoft.com/office/drawing/2014/main" id="{4F2A0502-8F73-7783-5478-E43E9EC879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5" name="Місце для тексту 4">
            <a:extLst>
              <a:ext uri="{FF2B5EF4-FFF2-40B4-BE49-F238E27FC236}">
                <a16:creationId xmlns:a16="http://schemas.microsoft.com/office/drawing/2014/main" id="{9DD56A77-9B18-ADE5-D80F-E4E4B065CE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6" name="Місце для вмісту 5">
            <a:extLst>
              <a:ext uri="{FF2B5EF4-FFF2-40B4-BE49-F238E27FC236}">
                <a16:creationId xmlns:a16="http://schemas.microsoft.com/office/drawing/2014/main" id="{CBE785A1-0899-1381-A821-AC6C5C6384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7" name="Місце для дати 6">
            <a:extLst>
              <a:ext uri="{FF2B5EF4-FFF2-40B4-BE49-F238E27FC236}">
                <a16:creationId xmlns:a16="http://schemas.microsoft.com/office/drawing/2014/main" id="{0A52A61B-9812-0DB7-CBC0-97EC498E1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Місце для нижнього колонтитула 7">
            <a:extLst>
              <a:ext uri="{FF2B5EF4-FFF2-40B4-BE49-F238E27FC236}">
                <a16:creationId xmlns:a16="http://schemas.microsoft.com/office/drawing/2014/main" id="{19D5F4CF-2630-22C0-E41F-491B2B33F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Місце для номера слайда 8">
            <a:extLst>
              <a:ext uri="{FF2B5EF4-FFF2-40B4-BE49-F238E27FC236}">
                <a16:creationId xmlns:a16="http://schemas.microsoft.com/office/drawing/2014/main" id="{85377EFE-AF5B-6F43-D0F0-B2D514371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109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BA8CA9E-9390-4AB3-344C-EF74122B9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дати 2">
            <a:extLst>
              <a:ext uri="{FF2B5EF4-FFF2-40B4-BE49-F238E27FC236}">
                <a16:creationId xmlns:a16="http://schemas.microsoft.com/office/drawing/2014/main" id="{CB3C785D-0490-F573-D456-AE75D8D2F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Місце для нижнього колонтитула 3">
            <a:extLst>
              <a:ext uri="{FF2B5EF4-FFF2-40B4-BE49-F238E27FC236}">
                <a16:creationId xmlns:a16="http://schemas.microsoft.com/office/drawing/2014/main" id="{FA572199-30E2-8694-D273-150376C2D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Місце для номера слайда 4">
            <a:extLst>
              <a:ext uri="{FF2B5EF4-FFF2-40B4-BE49-F238E27FC236}">
                <a16:creationId xmlns:a16="http://schemas.microsoft.com/office/drawing/2014/main" id="{5B4B146F-F27D-6754-C73C-CB31DE6C8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8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дати 1">
            <a:extLst>
              <a:ext uri="{FF2B5EF4-FFF2-40B4-BE49-F238E27FC236}">
                <a16:creationId xmlns:a16="http://schemas.microsoft.com/office/drawing/2014/main" id="{435F48B5-F096-EE7E-2391-E5E905BB5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Місце для нижнього колонтитула 2">
            <a:extLst>
              <a:ext uri="{FF2B5EF4-FFF2-40B4-BE49-F238E27FC236}">
                <a16:creationId xmlns:a16="http://schemas.microsoft.com/office/drawing/2014/main" id="{36EAE600-CB97-F7F4-1F76-F39FF8F31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id="{03C1C51B-C8AF-D145-60E4-6D4DA53DC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080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C9D0BA1-1BA5-6300-6D98-8DC5B0B7B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вмісту 2">
            <a:extLst>
              <a:ext uri="{FF2B5EF4-FFF2-40B4-BE49-F238E27FC236}">
                <a16:creationId xmlns:a16="http://schemas.microsoft.com/office/drawing/2014/main" id="{8153ECE2-E274-E8E7-DD52-F816E4CF4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2D9431B1-6787-34BD-03C5-0023F56F17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D7AA118D-FE60-945F-B2EF-A28F5C9F9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6777C6F8-BBE4-7A72-DAA2-846DB86FA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A337DC01-8A3E-A2CE-73EE-DAD2BBF90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715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2AEAEBB-928B-A093-ED14-6CEFC5B2D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зображення 2">
            <a:extLst>
              <a:ext uri="{FF2B5EF4-FFF2-40B4-BE49-F238E27FC236}">
                <a16:creationId xmlns:a16="http://schemas.microsoft.com/office/drawing/2014/main" id="{6870E4E3-F8AA-9A4F-D8C9-DA317B833E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Місце для тексту 3">
            <a:extLst>
              <a:ext uri="{FF2B5EF4-FFF2-40B4-BE49-F238E27FC236}">
                <a16:creationId xmlns:a16="http://schemas.microsoft.com/office/drawing/2014/main" id="{98ECC3BB-9D63-84A6-D3DA-943FE1B8D8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Місце для дати 4">
            <a:extLst>
              <a:ext uri="{FF2B5EF4-FFF2-40B4-BE49-F238E27FC236}">
                <a16:creationId xmlns:a16="http://schemas.microsoft.com/office/drawing/2014/main" id="{F6C4F79A-9938-76C2-3F0F-5C2AD9106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Місце для нижнього колонтитула 5">
            <a:extLst>
              <a:ext uri="{FF2B5EF4-FFF2-40B4-BE49-F238E27FC236}">
                <a16:creationId xmlns:a16="http://schemas.microsoft.com/office/drawing/2014/main" id="{46420404-9F22-411E-64D7-495F40322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Місце для номера слайда 6">
            <a:extLst>
              <a:ext uri="{FF2B5EF4-FFF2-40B4-BE49-F238E27FC236}">
                <a16:creationId xmlns:a16="http://schemas.microsoft.com/office/drawing/2014/main" id="{993D8CFE-EF90-C091-4AA3-95D07CBEC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281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95D80EB-BCB0-58EC-ABA4-6B3851AD8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FA300BDA-8C84-E8CD-5033-6A1A009748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17622833-F76C-BBC4-7F63-DC93A0476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C83FDCE8-5801-DD06-F50F-33D278EAB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68BF3A98-9D77-4D6F-B5FF-D769FC608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823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ий заголовок 1">
            <a:extLst>
              <a:ext uri="{FF2B5EF4-FFF2-40B4-BE49-F238E27FC236}">
                <a16:creationId xmlns:a16="http://schemas.microsoft.com/office/drawing/2014/main" id="{81B0EC44-0C34-DC5A-D0FC-6AFA0A1988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вертикального тексту 2">
            <a:extLst>
              <a:ext uri="{FF2B5EF4-FFF2-40B4-BE49-F238E27FC236}">
                <a16:creationId xmlns:a16="http://schemas.microsoft.com/office/drawing/2014/main" id="{A222A017-685A-38BE-CBAE-382895D492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00B0D01A-7C2C-9326-FBF3-D95604F67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DA0EFD26-C91C-18CE-51EF-9AC408CB8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9EE6AD43-0F7A-5BF8-676D-5DF80BD8C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627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аголовка 1">
            <a:extLst>
              <a:ext uri="{FF2B5EF4-FFF2-40B4-BE49-F238E27FC236}">
                <a16:creationId xmlns:a16="http://schemas.microsoft.com/office/drawing/2014/main" id="{AD115826-7BC2-308B-40BD-61BF66ED3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uk-UA"/>
              <a:t>Клацніть, щоб редагувати стиль зразка заголовка</a:t>
            </a:r>
            <a:endParaRPr lang="en-GB"/>
          </a:p>
        </p:txBody>
      </p:sp>
      <p:sp>
        <p:nvSpPr>
          <p:cNvPr id="3" name="Місце для тексту 2">
            <a:extLst>
              <a:ext uri="{FF2B5EF4-FFF2-40B4-BE49-F238E27FC236}">
                <a16:creationId xmlns:a16="http://schemas.microsoft.com/office/drawing/2014/main" id="{D7F8D4F5-D2AF-385C-2186-462673FC1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4" name="Місце для дати 3">
            <a:extLst>
              <a:ext uri="{FF2B5EF4-FFF2-40B4-BE49-F238E27FC236}">
                <a16:creationId xmlns:a16="http://schemas.microsoft.com/office/drawing/2014/main" id="{25A19AD2-685B-D3B9-80EB-7FC21821D2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FE694-47DA-4F39-B23C-F11BEE2D70B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Місце для нижнього колонтитула 4">
            <a:extLst>
              <a:ext uri="{FF2B5EF4-FFF2-40B4-BE49-F238E27FC236}">
                <a16:creationId xmlns:a16="http://schemas.microsoft.com/office/drawing/2014/main" id="{1625C99D-60B4-9410-D286-AF72010423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Місце для номера слайда 5">
            <a:extLst>
              <a:ext uri="{FF2B5EF4-FFF2-40B4-BE49-F238E27FC236}">
                <a16:creationId xmlns:a16="http://schemas.microsoft.com/office/drawing/2014/main" id="{EC2027A1-BCFD-6A20-85DF-D6682CF097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4C68E-71B2-44C7-80E9-7695A086CFF9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143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2DF1D98-353C-64AF-71E3-1F40D96A0A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62117"/>
            <a:ext cx="9901084" cy="2035278"/>
          </a:xfrm>
        </p:spPr>
        <p:txBody>
          <a:bodyPr/>
          <a:lstStyle/>
          <a:p>
            <a:r>
              <a:rPr lang="en-GB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Presentation</a:t>
            </a:r>
          </a:p>
        </p:txBody>
      </p:sp>
      <p:sp>
        <p:nvSpPr>
          <p:cNvPr id="3" name="Підзаголовок 2">
            <a:extLst>
              <a:ext uri="{FF2B5EF4-FFF2-40B4-BE49-F238E27FC236}">
                <a16:creationId xmlns:a16="http://schemas.microsoft.com/office/drawing/2014/main" id="{C7572A87-AC55-5920-52D3-7E9DFD3C43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5044" y="2792361"/>
            <a:ext cx="8032955" cy="246543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Module Name: Digital Skills for Personal and Professional Growth </a:t>
            </a:r>
          </a:p>
          <a:p>
            <a:r>
              <a:rPr lang="en-GB" dirty="0"/>
              <a:t>Module Code:  BMSW4008</a:t>
            </a:r>
          </a:p>
          <a:p>
            <a:r>
              <a:rPr lang="en-GB" dirty="0"/>
              <a:t>Student Name: Kateryna </a:t>
            </a:r>
            <a:r>
              <a:rPr lang="en-GB" dirty="0" err="1"/>
              <a:t>Koriuchkina</a:t>
            </a:r>
            <a:endParaRPr lang="en-GB" dirty="0"/>
          </a:p>
          <a:p>
            <a:r>
              <a:rPr lang="en-GB" dirty="0"/>
              <a:t>Student Number: 2426099</a:t>
            </a:r>
          </a:p>
          <a:p>
            <a:r>
              <a:rPr lang="en-GB" dirty="0"/>
              <a:t>Lecturer: Muhammad </a:t>
            </a:r>
            <a:r>
              <a:rPr lang="en-GB" dirty="0" err="1"/>
              <a:t>Cassamo</a:t>
            </a:r>
            <a:endParaRPr lang="en-GB" dirty="0"/>
          </a:p>
          <a:p>
            <a:r>
              <a:rPr lang="en-GB" dirty="0"/>
              <a:t>Deadline: 1st December 2025 9:00am</a:t>
            </a:r>
          </a:p>
          <a:p>
            <a:endParaRPr lang="en-GB" dirty="0"/>
          </a:p>
        </p:txBody>
      </p:sp>
      <p:pic>
        <p:nvPicPr>
          <p:cNvPr id="4" name="Рисунок 3" descr="A close-up of black text&#10;&#10;AI-generated content may be incorrect.">
            <a:extLst>
              <a:ext uri="{FF2B5EF4-FFF2-40B4-BE49-F238E27FC236}">
                <a16:creationId xmlns:a16="http://schemas.microsoft.com/office/drawing/2014/main" id="{C53262E0-E711-8457-C9E9-FDF2CC82C9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742" y="462117"/>
            <a:ext cx="2979420" cy="11887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475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1D331B-B1AC-9918-0E96-A210A3AEBC8B}"/>
              </a:ext>
            </a:extLst>
          </p:cNvPr>
          <p:cNvSpPr txBox="1"/>
          <p:nvPr/>
        </p:nvSpPr>
        <p:spPr>
          <a:xfrm>
            <a:off x="353961" y="1430593"/>
            <a:ext cx="109629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AI Acknowledgement </a:t>
            </a: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I acknowledge the use of ChatGPT (https://chatgpt.com/) on 27 November 2025 to create photo examples of using logo on branding materials. Prompts: </a:t>
            </a:r>
          </a:p>
          <a:p>
            <a:pPr marL="342900" indent="-342900">
              <a:buAutoNum type="arabicPeriod"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Use this logo on the white van</a:t>
            </a:r>
          </a:p>
          <a:p>
            <a:pPr marL="342900" indent="-342900">
              <a:buAutoNum type="arabicPeriod"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Use this logo on the towels</a:t>
            </a: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I acknowledge the use of Adobe Firefly (https://firefly.adobe.com/)on 27 November 2025 to create footage for my video advert. Prompts: </a:t>
            </a:r>
          </a:p>
          <a:p>
            <a:pPr marL="342900" indent="-342900">
              <a:buAutoNum type="arabicPeriod"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A strong before-and-after transition of a bathroom renovation. Scene starts with old worn-out tiles and outdated fixtures, then dissolves into a modern minimalist white-and-beige bathroom with brass accents. Smooth cinematic lighting.</a:t>
            </a:r>
          </a:p>
          <a:p>
            <a:pPr marL="342900" indent="-342900">
              <a:buAutoNum type="arabicPeriod"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Macro close-up of a premium white cotton towel with a very small subtle embossed white logo “One Week Bathroom”. 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I confirm that I have not presented any AI generated text as my own work. I confirm that I have copies of my drafts, notes, and other resources I used before, and after the use of AI tools which I may be asked to provide in evidence. </a:t>
            </a:r>
          </a:p>
        </p:txBody>
      </p:sp>
    </p:spTree>
    <p:extLst>
      <p:ext uri="{BB962C8B-B14F-4D97-AF65-F5344CB8AC3E}">
        <p14:creationId xmlns:p14="http://schemas.microsoft.com/office/powerpoint/2010/main" val="3759698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979B9AD-2C4F-7C6A-5207-EEAA3A1AE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453632" cy="1600200"/>
          </a:xfrm>
        </p:spPr>
        <p:txBody>
          <a:bodyPr/>
          <a:lstStyle/>
          <a:p>
            <a:r>
              <a:rPr lang="en-GB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Bathroom Design</a:t>
            </a:r>
            <a:br>
              <a:rPr lang="en-GB" b="1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r>
              <a:rPr lang="en-GB" b="1" dirty="0">
                <a:latin typeface="Dubai Light" panose="020B0303030403030204" pitchFamily="34" charset="-78"/>
                <a:cs typeface="Dubai Light" panose="020B0303030403030204" pitchFamily="34" charset="-78"/>
              </a:rPr>
              <a:t>and Renovation Service </a:t>
            </a:r>
          </a:p>
        </p:txBody>
      </p:sp>
      <p:pic>
        <p:nvPicPr>
          <p:cNvPr id="5" name="Місце для вмісту 4">
            <a:extLst>
              <a:ext uri="{FF2B5EF4-FFF2-40B4-BE49-F238E27FC236}">
                <a16:creationId xmlns:a16="http://schemas.microsoft.com/office/drawing/2014/main" id="{F84CE781-B51F-592A-56F4-7DA195715C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898581" y="987425"/>
            <a:ext cx="2825522" cy="5023150"/>
          </a:xfrm>
        </p:spPr>
      </p:pic>
      <p:sp>
        <p:nvSpPr>
          <p:cNvPr id="7" name="Місце для тексту 6">
            <a:extLst>
              <a:ext uri="{FF2B5EF4-FFF2-40B4-BE49-F238E27FC236}">
                <a16:creationId xmlns:a16="http://schemas.microsoft.com/office/drawing/2014/main" id="{906E8958-7C39-8487-A815-82A08F8284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95716"/>
            <a:ext cx="5256212" cy="3539613"/>
          </a:xfrm>
        </p:spPr>
        <p:txBody>
          <a:bodyPr>
            <a:normAutofit fontScale="92500"/>
          </a:bodyPr>
          <a:lstStyle/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Stable and Growing Demand in the UK</a:t>
            </a:r>
          </a:p>
          <a:p>
            <a:endParaRPr lang="en-GB" sz="20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Essential Work Homeowners Cannot Do Themselves</a:t>
            </a:r>
          </a:p>
          <a:p>
            <a:endParaRPr lang="en-GB" sz="20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Large Amount Of Ageing Housing Stock </a:t>
            </a:r>
          </a:p>
          <a:p>
            <a:endParaRPr lang="en-GB" sz="20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High Impact on Daily Comfort and Property Value </a:t>
            </a:r>
          </a:p>
          <a:p>
            <a:endParaRPr lang="en-GB" sz="20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sz="2000" dirty="0">
                <a:latin typeface="Dubai Light" panose="020B0303030403030204" pitchFamily="34" charset="-78"/>
                <a:cs typeface="Dubai Light" panose="020B0303030403030204" pitchFamily="34" charset="-78"/>
              </a:rPr>
              <a:t>Cleare, Manageable Project Scope</a:t>
            </a:r>
          </a:p>
        </p:txBody>
      </p:sp>
    </p:spTree>
    <p:extLst>
      <p:ext uri="{BB962C8B-B14F-4D97-AF65-F5344CB8AC3E}">
        <p14:creationId xmlns:p14="http://schemas.microsoft.com/office/powerpoint/2010/main" val="2329518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62F87D51-6A2A-B667-DCB5-BAA75E24F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7325"/>
            <a:ext cx="5678606" cy="1071350"/>
          </a:xfrm>
        </p:spPr>
        <p:txBody>
          <a:bodyPr>
            <a:normAutofit fontScale="90000"/>
          </a:bodyPr>
          <a:lstStyle/>
          <a:p>
            <a:br>
              <a:rPr lang="en-GB" sz="36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r>
              <a:rPr lang="en-GB" sz="3600" dirty="0">
                <a:latin typeface="Dubai Light" panose="020B0303030403030204" pitchFamily="34" charset="-78"/>
                <a:cs typeface="Dubai Light" panose="020B0303030403030204" pitchFamily="34" charset="-78"/>
              </a:rPr>
              <a:t>Survey Overview</a:t>
            </a:r>
            <a:br>
              <a:rPr lang="en-GB" sz="36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endParaRPr lang="en-GB" sz="36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0F1806CD-7EFB-B7D9-8E0E-F87352CF92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7816" y="714983"/>
            <a:ext cx="3154578" cy="46869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607984-BC05-707F-5997-85533D79220E}"/>
              </a:ext>
            </a:extLst>
          </p:cNvPr>
          <p:cNvSpPr txBox="1"/>
          <p:nvPr/>
        </p:nvSpPr>
        <p:spPr>
          <a:xfrm>
            <a:off x="838200" y="2013045"/>
            <a:ext cx="500304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Objectives</a:t>
            </a:r>
          </a:p>
          <a:p>
            <a:endParaRPr lang="en-GB" sz="28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endParaRPr lang="en-GB" sz="16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Identify real customer pain points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Understand common renovation issues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Define expectations from contractors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Learn what drives satisfaction</a:t>
            </a:r>
          </a:p>
        </p:txBody>
      </p:sp>
    </p:spTree>
    <p:extLst>
      <p:ext uri="{BB962C8B-B14F-4D97-AF65-F5344CB8AC3E}">
        <p14:creationId xmlns:p14="http://schemas.microsoft.com/office/powerpoint/2010/main" val="2892116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86F26-AD73-8306-19A9-94244695F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52615AB-6195-01FA-38E0-B53680A81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7325"/>
            <a:ext cx="5678606" cy="1071350"/>
          </a:xfrm>
        </p:spPr>
        <p:txBody>
          <a:bodyPr>
            <a:normAutofit fontScale="90000"/>
          </a:bodyPr>
          <a:lstStyle/>
          <a:p>
            <a:br>
              <a:rPr lang="en-GB" sz="36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r>
              <a:rPr lang="en-GB" sz="3600" dirty="0">
                <a:latin typeface="Dubai Light" panose="020B0303030403030204" pitchFamily="34" charset="-78"/>
                <a:cs typeface="Dubai Light" panose="020B0303030403030204" pitchFamily="34" charset="-78"/>
              </a:rPr>
              <a:t>Survey Overview</a:t>
            </a:r>
            <a:br>
              <a:rPr lang="en-GB" sz="36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endParaRPr lang="en-GB" sz="36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6A4C5D85-D601-E378-F855-9A002085DF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905803" y="718768"/>
            <a:ext cx="3703203" cy="49391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911B10F-54FB-4ED9-0084-931C39605285}"/>
              </a:ext>
            </a:extLst>
          </p:cNvPr>
          <p:cNvSpPr txBox="1"/>
          <p:nvPr/>
        </p:nvSpPr>
        <p:spPr>
          <a:xfrm>
            <a:off x="838200" y="2022850"/>
            <a:ext cx="500304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Target Audience</a:t>
            </a:r>
          </a:p>
          <a:p>
            <a:endParaRPr lang="en-GB" sz="28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endParaRPr lang="en-GB" sz="16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Recently completed renovations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Currently renovating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Urgent need to renovate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Real experience, not assumptions</a:t>
            </a:r>
          </a:p>
        </p:txBody>
      </p:sp>
    </p:spTree>
    <p:extLst>
      <p:ext uri="{BB962C8B-B14F-4D97-AF65-F5344CB8AC3E}">
        <p14:creationId xmlns:p14="http://schemas.microsoft.com/office/powerpoint/2010/main" val="3031389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CDC366-1D81-06EB-C8D3-52FAF5D37E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5728E235-8A94-9E42-EE16-6C28D3E91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7325"/>
            <a:ext cx="5678606" cy="1071350"/>
          </a:xfrm>
        </p:spPr>
        <p:txBody>
          <a:bodyPr>
            <a:normAutofit fontScale="90000"/>
          </a:bodyPr>
          <a:lstStyle/>
          <a:p>
            <a:br>
              <a:rPr lang="en-GB" sz="36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r>
              <a:rPr lang="en-GB" sz="3600" dirty="0">
                <a:latin typeface="Dubai Light" panose="020B0303030403030204" pitchFamily="34" charset="-78"/>
                <a:cs typeface="Dubai Light" panose="020B0303030403030204" pitchFamily="34" charset="-78"/>
              </a:rPr>
              <a:t>Survey Overview</a:t>
            </a:r>
            <a:br>
              <a:rPr lang="en-GB" sz="3600" dirty="0">
                <a:latin typeface="Dubai Light" panose="020B0303030403030204" pitchFamily="34" charset="-78"/>
                <a:cs typeface="Dubai Light" panose="020B0303030403030204" pitchFamily="34" charset="-78"/>
              </a:rPr>
            </a:br>
            <a:endParaRPr lang="en-GB" sz="36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</p:txBody>
      </p:sp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89840C24-2B90-A5C3-76DD-1FD0EE79F5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905803" y="718768"/>
            <a:ext cx="3703203" cy="49391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3F9500-1EF2-B384-6741-D1DBBF06F880}"/>
              </a:ext>
            </a:extLst>
          </p:cNvPr>
          <p:cNvSpPr txBox="1"/>
          <p:nvPr/>
        </p:nvSpPr>
        <p:spPr>
          <a:xfrm>
            <a:off x="838200" y="2022850"/>
            <a:ext cx="500304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Key Questions </a:t>
            </a:r>
          </a:p>
          <a:p>
            <a:endParaRPr lang="en-GB" sz="28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endParaRPr lang="en-GB" sz="1600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Biggest challenges?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Main Frustrations?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Delays and unexpected costs?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Communication issues?</a:t>
            </a:r>
          </a:p>
          <a:p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What would improve the service?</a:t>
            </a:r>
          </a:p>
        </p:txBody>
      </p:sp>
    </p:spTree>
    <p:extLst>
      <p:ext uri="{BB962C8B-B14F-4D97-AF65-F5344CB8AC3E}">
        <p14:creationId xmlns:p14="http://schemas.microsoft.com/office/powerpoint/2010/main" val="2297507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E01ADDB-A9E6-7D0C-923A-3889996AA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Survey Results</a:t>
            </a:r>
          </a:p>
        </p:txBody>
      </p:sp>
      <p:graphicFrame>
        <p:nvGraphicFramePr>
          <p:cNvPr id="11" name="Діаграма 10">
            <a:extLst>
              <a:ext uri="{FF2B5EF4-FFF2-40B4-BE49-F238E27FC236}">
                <a16:creationId xmlns:a16="http://schemas.microsoft.com/office/drawing/2014/main" id="{E9A242D0-7CB5-D296-C80F-0B20AF8407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4131423"/>
              </p:ext>
            </p:extLst>
          </p:nvPr>
        </p:nvGraphicFramePr>
        <p:xfrm>
          <a:off x="838200" y="1690688"/>
          <a:ext cx="4604774" cy="40686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14" name="Діаграма 13">
            <a:extLst>
              <a:ext uri="{FF2B5EF4-FFF2-40B4-BE49-F238E27FC236}">
                <a16:creationId xmlns:a16="http://schemas.microsoft.com/office/drawing/2014/main" id="{7DD02DE0-03D1-575A-199A-06C328BBDC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48718066"/>
              </p:ext>
            </p:extLst>
          </p:nvPr>
        </p:nvGraphicFramePr>
        <p:xfrm>
          <a:off x="5797754" y="1027905"/>
          <a:ext cx="5941962" cy="44191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736482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Місце для вмісту 5">
            <a:extLst>
              <a:ext uri="{FF2B5EF4-FFF2-40B4-BE49-F238E27FC236}">
                <a16:creationId xmlns:a16="http://schemas.microsoft.com/office/drawing/2014/main" id="{6FF5B4CE-1FFC-FAB0-93AA-6F2911A9DF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9727" y="1376517"/>
            <a:ext cx="8012546" cy="3628102"/>
          </a:xfrm>
        </p:spPr>
      </p:pic>
    </p:spTree>
    <p:extLst>
      <p:ext uri="{BB962C8B-B14F-4D97-AF65-F5344CB8AC3E}">
        <p14:creationId xmlns:p14="http://schemas.microsoft.com/office/powerpoint/2010/main" val="29358717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D397FE74-51F0-BD2A-0293-DFE382094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Description</a:t>
            </a:r>
          </a:p>
        </p:txBody>
      </p:sp>
      <p:pic>
        <p:nvPicPr>
          <p:cNvPr id="9" name="Місце для вмісту 8">
            <a:extLst>
              <a:ext uri="{FF2B5EF4-FFF2-40B4-BE49-F238E27FC236}">
                <a16:creationId xmlns:a16="http://schemas.microsoft.com/office/drawing/2014/main" id="{18EB47AC-78D8-56DA-366B-40AA057150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90688"/>
            <a:ext cx="6529557" cy="4351338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613F79-8442-28DA-93C4-C6D6F736F2D1}"/>
              </a:ext>
            </a:extLst>
          </p:cNvPr>
          <p:cNvSpPr txBox="1"/>
          <p:nvPr/>
        </p:nvSpPr>
        <p:spPr>
          <a:xfrm>
            <a:off x="7964129" y="2005781"/>
            <a:ext cx="352978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Dubai Light" panose="020B0303030403030204" pitchFamily="34" charset="-78"/>
                <a:cs typeface="Dubai Light" panose="020B0303030403030204" pitchFamily="34" charset="-78"/>
              </a:rPr>
              <a:t>A fully managed, one-week bathroom makeover — design, sourcing, and installation service, with minimal stress and minimal disruption.</a:t>
            </a:r>
          </a:p>
        </p:txBody>
      </p:sp>
    </p:spTree>
    <p:extLst>
      <p:ext uri="{BB962C8B-B14F-4D97-AF65-F5344CB8AC3E}">
        <p14:creationId xmlns:p14="http://schemas.microsoft.com/office/powerpoint/2010/main" val="3441166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Рисунок 5">
            <a:extLst>
              <a:ext uri="{FF2B5EF4-FFF2-40B4-BE49-F238E27FC236}">
                <a16:creationId xmlns:a16="http://schemas.microsoft.com/office/drawing/2014/main" id="{050FF813-CA0D-8D6B-56E1-99064157C1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5568"/>
            <a:ext cx="12192000" cy="6066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272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A fully managed one-week bathroom makeover">
            <a:hlinkClick r:id="" action="ppaction://media"/>
            <a:extLst>
              <a:ext uri="{FF2B5EF4-FFF2-40B4-BE49-F238E27FC236}">
                <a16:creationId xmlns:a16="http://schemas.microsoft.com/office/drawing/2014/main" id="{83735F58-AA7F-9A65-077E-A788148C6F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99450" y="631389"/>
            <a:ext cx="9947059" cy="5595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76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67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A9FFAC7-5386-D665-F677-D4CB73B1D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pic>
        <p:nvPicPr>
          <p:cNvPr id="5" name="Місце для вмісту 4">
            <a:extLst>
              <a:ext uri="{FF2B5EF4-FFF2-40B4-BE49-F238E27FC236}">
                <a16:creationId xmlns:a16="http://schemas.microsoft.com/office/drawing/2014/main" id="{A951A2B6-478D-9A9C-CF91-AA21B9C3E0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9523" y="1027906"/>
            <a:ext cx="5565526" cy="370890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CF8480-C997-D85B-174A-57798E964A01}"/>
              </a:ext>
            </a:extLst>
          </p:cNvPr>
          <p:cNvSpPr txBox="1"/>
          <p:nvPr/>
        </p:nvSpPr>
        <p:spPr>
          <a:xfrm>
            <a:off x="570271" y="1690688"/>
            <a:ext cx="5120441" cy="37971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What I Learned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How to collect and analyse customer feedback.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Importance of real pain points over assumptions.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How data supports clearer business decisions.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>
              <a:latin typeface="Dubai Light" panose="020B0303030403030204" pitchFamily="34" charset="-78"/>
              <a:cs typeface="Dubai Light" panose="020B0303030403030204" pitchFamily="34" charset="-78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What I Want to Improve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Larger and more diverse survey sample.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Deeper customer interviews.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y-GB" dirty="0">
                <a:latin typeface="Dubai Light" panose="020B0303030403030204" pitchFamily="34" charset="-78"/>
                <a:cs typeface="Dubai Light" panose="020B0303030403030204" pitchFamily="34" charset="-78"/>
              </a:rPr>
              <a:t>Practice in creating video</a:t>
            </a:r>
            <a:r>
              <a:rPr lang="en-GB" dirty="0">
                <a:latin typeface="Dubai Light" panose="020B0303030403030204" pitchFamily="34" charset="-78"/>
                <a:cs typeface="Dubai Light" panose="020B0303030403030204" pitchFamily="34" charset="-7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681517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C3CE0F2B-5C1A-32DE-0881-17B9DF51D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4620"/>
            <a:ext cx="10515600" cy="5268759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latin typeface="Dubai Light" panose="020B0303030403030204" pitchFamily="34" charset="-78"/>
                <a:cs typeface="Dubai Light" panose="020B0303030403030204" pitchFamily="34" charset="-78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32518779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417292E-A590-CBA9-BAF4-F70DA241F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14333"/>
          </a:xfrm>
        </p:spPr>
        <p:txBody>
          <a:bodyPr>
            <a:noAutofit/>
          </a:bodyPr>
          <a:lstStyle/>
          <a:p>
            <a:pPr algn="ctr"/>
            <a:r>
              <a:rPr lang="en-GB" sz="9600" dirty="0">
                <a:solidFill>
                  <a:srgbClr val="FF6600"/>
                </a:solidFill>
                <a:latin typeface="Dubai Light" panose="020B0303030403030204" pitchFamily="34" charset="-78"/>
                <a:cs typeface="Dubai Light" panose="020B0303030403030204" pitchFamily="34" charset="-78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586317596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2068</TotalTime>
  <Words>404</Words>
  <Application>Microsoft Office PowerPoint</Application>
  <PresentationFormat>Широкий екран</PresentationFormat>
  <Paragraphs>78</Paragraphs>
  <Slides>14</Slides>
  <Notes>0</Notes>
  <HiddenSlides>0</HiddenSlides>
  <MMClips>1</MMClips>
  <ScaleCrop>false</ScaleCrop>
  <HeadingPairs>
    <vt:vector size="6" baseType="variant">
      <vt:variant>
        <vt:lpstr>Використані шрифти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Dubai Light</vt:lpstr>
      <vt:lpstr>Тема Office</vt:lpstr>
      <vt:lpstr>Presentation</vt:lpstr>
      <vt:lpstr>Презентація PowerPoint</vt:lpstr>
      <vt:lpstr>Bathroom Design and Renovation Service </vt:lpstr>
      <vt:lpstr> Survey Overview </vt:lpstr>
      <vt:lpstr> Survey Overview </vt:lpstr>
      <vt:lpstr> Survey Overview </vt:lpstr>
      <vt:lpstr>Survey Results</vt:lpstr>
      <vt:lpstr>Презентація PowerPoint</vt:lpstr>
      <vt:lpstr>Description</vt:lpstr>
      <vt:lpstr>Презентація PowerPoint</vt:lpstr>
      <vt:lpstr>Презентація PowerPoint</vt:lpstr>
      <vt:lpstr>Reflection</vt:lpstr>
      <vt:lpstr>Questions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house Budduy</dc:creator>
  <cp:lastModifiedBy>house Budduy</cp:lastModifiedBy>
  <cp:revision>3</cp:revision>
  <dcterms:created xsi:type="dcterms:W3CDTF">2025-11-29T14:55:38Z</dcterms:created>
  <dcterms:modified xsi:type="dcterms:W3CDTF">2025-12-01T07:32:01Z</dcterms:modified>
</cp:coreProperties>
</file>