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3" r:id="rId10"/>
    <p:sldId id="264" r:id="rId11"/>
    <p:sldId id="267" r:id="rId12"/>
    <p:sldId id="265" r:id="rId13"/>
    <p:sldId id="266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36" d="100"/>
          <a:sy n="36" d="100"/>
        </p:scale>
        <p:origin x="115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F49A97-2195-4ED6-A125-1A0E77A20F3C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CEE390-9F38-42A1-9D9F-0E5F2C5A75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1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CEE390-9F38-42A1-9D9F-0E5F2C5A750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943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4/27/2026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75023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512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914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629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833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376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660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151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897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724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329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4/27/2026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441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10608-024-10468-y" TargetMode="External"/><Relationship Id="rId2" Type="http://schemas.openxmlformats.org/officeDocument/2006/relationships/hyperlink" Target="https://www.bacp.co.uk/events-and-resources/research/publications/ethical-guidelines-for-research-in-the-counselling-profession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24193/subbphil.2021.2s.1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syt.2021.709798" TargetMode="External"/><Relationship Id="rId2" Type="http://schemas.openxmlformats.org/officeDocument/2006/relationships/hyperlink" Target="https://doi.org/10.1080/17432979.2023.2260445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2C47E-32CB-C5F5-5101-750C812276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992" y="783386"/>
            <a:ext cx="9144000" cy="768096"/>
          </a:xfrm>
        </p:spPr>
        <p:txBody>
          <a:bodyPr>
            <a:normAutofit/>
          </a:bodyPr>
          <a:lstStyle/>
          <a:p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Research Title &amp; Aims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A7DF95-9534-6CEF-44CB-84984B1F99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2992" y="1843790"/>
            <a:ext cx="9604798" cy="4886794"/>
          </a:xfrm>
        </p:spPr>
        <p:txBody>
          <a:bodyPr>
            <a:normAutofit fontScale="25000" lnSpcReduction="20000"/>
          </a:bodyPr>
          <a:lstStyle/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Exploring person-centred therapists’ experiences of embodied empathy, is there a place for embodiment in the field? </a:t>
            </a:r>
          </a:p>
          <a:p>
            <a:pPr algn="just">
              <a:lnSpc>
                <a:spcPct val="120000"/>
              </a:lnSpc>
            </a:pP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Exploring a person-centred therapist’s experience of embodied empathy – what was happening in the body for them?</a:t>
            </a:r>
          </a:p>
          <a:p>
            <a:pPr algn="just">
              <a:lnSpc>
                <a:spcPct val="120000"/>
              </a:lnSpc>
            </a:pP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Understanding whether they communicate this experience to their client – do they bracket the experience?</a:t>
            </a:r>
          </a:p>
          <a:p>
            <a:pPr algn="just">
              <a:lnSpc>
                <a:spcPct val="120000"/>
              </a:lnSpc>
            </a:pP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Exploring how the therapist would communicate this experience – self-disclosure or reflection?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200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7E1984-AF9A-96CE-510A-A98078705102}"/>
              </a:ext>
            </a:extLst>
          </p:cNvPr>
          <p:cNvSpPr txBox="1"/>
          <p:nvPr/>
        </p:nvSpPr>
        <p:spPr>
          <a:xfrm>
            <a:off x="3237875" y="1124262"/>
            <a:ext cx="6415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Why is this topic important?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F04DFF-BEF2-D9F7-4C26-F6D22B53F869}"/>
              </a:ext>
            </a:extLst>
          </p:cNvPr>
          <p:cNvSpPr txBox="1"/>
          <p:nvPr/>
        </p:nvSpPr>
        <p:spPr>
          <a:xfrm>
            <a:off x="1648918" y="2113613"/>
            <a:ext cx="920396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Embodiment is controversial within psychological science…Natural science versus human scientific viewpoint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Trauma actually changes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 brain (9) 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Embodiment also comes into the human scientific viewpoint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Despite the embodiment element of the human scientific viewpoint, plus global recognition of the importance of embodiment in psychotherapy, it is not currently integrated as part of the field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5171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88165A3-67E0-09FE-D7B6-57A28395CA29}"/>
              </a:ext>
            </a:extLst>
          </p:cNvPr>
          <p:cNvSpPr txBox="1"/>
          <p:nvPr/>
        </p:nvSpPr>
        <p:spPr>
          <a:xfrm>
            <a:off x="1723870" y="1154243"/>
            <a:ext cx="89341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Reflection on personal/ professional motivations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DE331D-B0FD-23CB-BB65-E9A939A6F41A}"/>
              </a:ext>
            </a:extLst>
          </p:cNvPr>
          <p:cNvSpPr txBox="1"/>
          <p:nvPr/>
        </p:nvSpPr>
        <p:spPr>
          <a:xfrm>
            <a:off x="1409077" y="2668249"/>
            <a:ext cx="95637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Personal experiences of embodied empathy in skills’ sessions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Communicated as self-disclosure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Took client’s focus away from their experiencing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Want to know if there is a better way to communicate embodied empathy to be more helpful to the client/ therapeutic relationship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8893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A54B1-9A01-7BB7-EE26-11BB6E29B9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831954"/>
            <a:ext cx="9144000" cy="1015434"/>
          </a:xfrm>
        </p:spPr>
        <p:txBody>
          <a:bodyPr>
            <a:normAutofit fontScale="90000"/>
          </a:bodyPr>
          <a:lstStyle/>
          <a:p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Relevant Literature – embodiment in psychotherapy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6BCD7B-1F16-D05B-55C4-5E613E36F7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2373167"/>
            <a:ext cx="9144000" cy="4484833"/>
          </a:xfrm>
        </p:spPr>
        <p:txBody>
          <a:bodyPr>
            <a:normAutofit fontScale="92500"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Embodiment in psychotherapy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suggests that there is a recognition of the potential importance for the embodiment element in psychotherapy (3,4,7)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 research is needed to uncover and surmount the barriers…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Body psychotherapy MA in Turkey – first of its kind in Europe/Asia (8)</a:t>
            </a:r>
          </a:p>
        </p:txBody>
      </p:sp>
    </p:spTree>
    <p:extLst>
      <p:ext uri="{BB962C8B-B14F-4D97-AF65-F5344CB8AC3E}">
        <p14:creationId xmlns:p14="http://schemas.microsoft.com/office/powerpoint/2010/main" val="3001352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A510D-FCAC-3465-372D-0775C6F99E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768096"/>
          </a:xfrm>
        </p:spPr>
        <p:txBody>
          <a:bodyPr>
            <a:normAutofit/>
          </a:bodyPr>
          <a:lstStyle/>
          <a:p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Relevant Literature – embodied empathy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889B86-FD31-11CE-6BA1-0882C87AE8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2533338"/>
            <a:ext cx="9144000" cy="4032354"/>
          </a:xfrm>
        </p:spPr>
        <p:txBody>
          <a:bodyPr>
            <a:normAutofit lnSpcReduction="10000"/>
          </a:bodyPr>
          <a:lstStyle/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Interpersonal synchrony of nervous systems occurs for embodied empathy to take place (5,6)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Electrodermal activity is a physical manifestation of embodied empathy (6)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Literature supports the concept of embodied empathy that I experienced in skills (5,6)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1990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83C14-628F-2C66-A454-B6AC53472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18298"/>
            <a:ext cx="9144000" cy="775591"/>
          </a:xfrm>
        </p:spPr>
        <p:txBody>
          <a:bodyPr>
            <a:normAutofit/>
          </a:bodyPr>
          <a:lstStyle/>
          <a:p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Relevant Literature – embodied empathy in PCT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EA14D5-C85A-3751-6878-3266228A8F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2068643"/>
            <a:ext cx="9144000" cy="4676930"/>
          </a:xfrm>
        </p:spPr>
        <p:txBody>
          <a:bodyPr>
            <a:normAutofit lnSpcReduction="10000"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Cognitive-Affective empathy is the empathy we practice in Person-centred theory (2)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word ‘body’ not indexed in any of Carl Rogers’ major works (2)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Rogers did understand the centrality of somatic experience to human life (2)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Embodied empathy is closer to the original meaning of empathy than the cognitive-affective interpretation  </a:t>
            </a:r>
          </a:p>
        </p:txBody>
      </p:sp>
    </p:spTree>
    <p:extLst>
      <p:ext uri="{BB962C8B-B14F-4D97-AF65-F5344CB8AC3E}">
        <p14:creationId xmlns:p14="http://schemas.microsoft.com/office/powerpoint/2010/main" val="494190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A2C446-6369-DD88-886D-B725BC7F327F}"/>
              </a:ext>
            </a:extLst>
          </p:cNvPr>
          <p:cNvSpPr txBox="1"/>
          <p:nvPr/>
        </p:nvSpPr>
        <p:spPr>
          <a:xfrm>
            <a:off x="4497049" y="1229193"/>
            <a:ext cx="3852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Research Paradigm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54E971-836A-F99A-F7CB-EAEB96FDDE74}"/>
              </a:ext>
            </a:extLst>
          </p:cNvPr>
          <p:cNvSpPr txBox="1"/>
          <p:nvPr/>
        </p:nvSpPr>
        <p:spPr>
          <a:xfrm>
            <a:off x="1708879" y="2263515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Interpretivism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Description of experience from first-person perspective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Interest is in how different person-centred therapists perceive their experience of embodied empathy (what was the experience in their body, their version of deciding whether to communicate the experience, their experience of this communication)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184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B9A94D-F59F-0B32-2924-9A1A5F82F895}"/>
              </a:ext>
            </a:extLst>
          </p:cNvPr>
          <p:cNvSpPr txBox="1"/>
          <p:nvPr/>
        </p:nvSpPr>
        <p:spPr>
          <a:xfrm>
            <a:off x="3192905" y="1154243"/>
            <a:ext cx="58611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Approach to Sampling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41C952-0746-5A48-6144-C34ECBC132A7}"/>
              </a:ext>
            </a:extLst>
          </p:cNvPr>
          <p:cNvSpPr txBox="1"/>
          <p:nvPr/>
        </p:nvSpPr>
        <p:spPr>
          <a:xfrm>
            <a:off x="1573967" y="2248525"/>
            <a:ext cx="920396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Purposive sample – person-centred therapists who have experienced embodied empathy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Advertise study with BACP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hope to interview 3 therapists for one hour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732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280B3D-86CE-8716-4825-21EA76A6DCF0}"/>
              </a:ext>
            </a:extLst>
          </p:cNvPr>
          <p:cNvSpPr txBox="1"/>
          <p:nvPr/>
        </p:nvSpPr>
        <p:spPr>
          <a:xfrm>
            <a:off x="3807502" y="1184223"/>
            <a:ext cx="4631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Methodology and Methods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A96581-8140-710B-CC90-E76C7DB3BAE3}"/>
              </a:ext>
            </a:extLst>
          </p:cNvPr>
          <p:cNvSpPr txBox="1"/>
          <p:nvPr/>
        </p:nvSpPr>
        <p:spPr>
          <a:xfrm>
            <a:off x="1608945" y="2968052"/>
            <a:ext cx="89741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Methodology = Phenomenology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Method = Semi-structured interviews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analysis = interpretive phenomenological analysis </a:t>
            </a:r>
          </a:p>
        </p:txBody>
      </p:sp>
    </p:spTree>
    <p:extLst>
      <p:ext uri="{BB962C8B-B14F-4D97-AF65-F5344CB8AC3E}">
        <p14:creationId xmlns:p14="http://schemas.microsoft.com/office/powerpoint/2010/main" val="2510956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404DB8-3794-62B7-5E81-8D3E9F9EE154}"/>
              </a:ext>
            </a:extLst>
          </p:cNvPr>
          <p:cNvSpPr txBox="1"/>
          <p:nvPr/>
        </p:nvSpPr>
        <p:spPr>
          <a:xfrm>
            <a:off x="3297836" y="1064302"/>
            <a:ext cx="6325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Ethics &amp; Trustworthiness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97C3E4-A898-45ED-5C37-1468AEBB3178}"/>
              </a:ext>
            </a:extLst>
          </p:cNvPr>
          <p:cNvSpPr txBox="1"/>
          <p:nvPr/>
        </p:nvSpPr>
        <p:spPr>
          <a:xfrm>
            <a:off x="1693889" y="2263515"/>
            <a:ext cx="929390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BACP Ethical Guidelines for Research in the Counselling Professions (1)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Trustworthiness (Credibility &amp; Transparency) </a:t>
            </a:r>
          </a:p>
        </p:txBody>
      </p:sp>
    </p:spTree>
    <p:extLst>
      <p:ext uri="{BB962C8B-B14F-4D97-AF65-F5344CB8AC3E}">
        <p14:creationId xmlns:p14="http://schemas.microsoft.com/office/powerpoint/2010/main" val="30359591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8C4579-9C9D-692E-AC58-FCE96FD5027B}"/>
              </a:ext>
            </a:extLst>
          </p:cNvPr>
          <p:cNvSpPr txBox="1"/>
          <p:nvPr/>
        </p:nvSpPr>
        <p:spPr>
          <a:xfrm>
            <a:off x="3342807" y="1214203"/>
            <a:ext cx="61159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59ADEC-37EB-ADC8-EA7E-6B45A5BE9425}"/>
              </a:ext>
            </a:extLst>
          </p:cNvPr>
          <p:cNvSpPr txBox="1"/>
          <p:nvPr/>
        </p:nvSpPr>
        <p:spPr>
          <a:xfrm>
            <a:off x="1753849" y="2173574"/>
            <a:ext cx="921895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Empathy in PCT is not embodied per se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Embodied empathy is a concept supported by research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Gap in the literature when it comes to embodiment in psychotherapy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aim of the research, therefore, is to explore the embodied empathy experiences of person-centred therapists </a:t>
            </a:r>
          </a:p>
        </p:txBody>
      </p:sp>
    </p:spTree>
    <p:extLst>
      <p:ext uri="{BB962C8B-B14F-4D97-AF65-F5344CB8AC3E}">
        <p14:creationId xmlns:p14="http://schemas.microsoft.com/office/powerpoint/2010/main" val="1127779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AD2D5F-816F-75DA-97CA-B4EDEA533284}"/>
              </a:ext>
            </a:extLst>
          </p:cNvPr>
          <p:cNvSpPr txBox="1"/>
          <p:nvPr/>
        </p:nvSpPr>
        <p:spPr>
          <a:xfrm>
            <a:off x="4107305" y="1094282"/>
            <a:ext cx="3987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0509C2-2306-E4D1-388E-3CF12075DEC4}"/>
              </a:ext>
            </a:extLst>
          </p:cNvPr>
          <p:cNvSpPr txBox="1"/>
          <p:nvPr/>
        </p:nvSpPr>
        <p:spPr>
          <a:xfrm>
            <a:off x="1633928" y="2158584"/>
            <a:ext cx="9338872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1. BACP (2019) Ethical guidelines for research in the counselling professions.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Ethical guidelines for research in the counselling professions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27 April 2026).  </a:t>
            </a: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2. Cooper, M. (2001). Embodied empathy. In S. Haugh + T. Merry (Eds.), Empathy (pp. 218-229). Ross-on-Wye: PCCS Books. </a:t>
            </a: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3. Fugate, J.M.B., Macrine, S.L. and Hernandez-Cuevas, E.M. (2024) “Therapeutic Potential of Embodied Cognition for Clinical Psychotherapies: From Theory to Practice,”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Cognitive therapy and research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48(4), pp. 574–598.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https://doi.org/10.1007/s10608-024-10468-y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4. Kata Dóra KISS (2021) “INTERSUBJECTIVITY AND EMBODIMENT IN THE FIELD OF PSYCHOTHERAPY,”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Studia Universitatis Babeș-Bolyai. Philosophia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66(2 Supplement).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https://doi.org/10.24193/subbphil.2021.2s.10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2942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B79150-0B6C-9AAB-C5F9-1026970162A3}"/>
              </a:ext>
            </a:extLst>
          </p:cNvPr>
          <p:cNvSpPr txBox="1"/>
          <p:nvPr/>
        </p:nvSpPr>
        <p:spPr>
          <a:xfrm>
            <a:off x="1678898" y="1379095"/>
            <a:ext cx="91440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Kleinbub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J.R., Talia, A. and Palmieri, A. (2020) “Physiological Synchronization in the Clinical Process: A Research Primer,”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psychology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67(4), pp. 420–437. Available at: https://doi.org/10.1037/cou0000383</a:t>
            </a: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6. Nyman-Salonen, P., Kykyri, V.-L.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Penttonen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 (2022) “Challenges and added value of measuring embodied variables in psychotherapy,”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psychiatry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13, p. 1058507. Available at: https://doi.org/10.3389/fpsyt.2022.1058507.</a:t>
            </a: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Röhricht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F.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(2024) “Body psychotherapy training at university level - piloting a novel integrated master’s programme,”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Body, movement and dance in psychotherapy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19(1), pp. 35–51.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https://doi.org/10.1080/17432979.2023.2260445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8. Rosendahl, S., Sattel, H. and Lahmann, C. (2021) “Effectiveness of Body Psychotherapy. A Systematic Review and Meta-Analysis,”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psychiatry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12, p. 709798.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https://doi.org/10.3389/fpsyt.2021.709798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5720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1824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0C37F4-BAE3-5CE4-5EE5-CDD3827EE09F}"/>
              </a:ext>
            </a:extLst>
          </p:cNvPr>
          <p:cNvSpPr txBox="1"/>
          <p:nvPr/>
        </p:nvSpPr>
        <p:spPr>
          <a:xfrm>
            <a:off x="1678898" y="1409075"/>
            <a:ext cx="9084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9. van der Kolk, B. (2014)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Body Keeps the Score.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Allen Lane.   </a:t>
            </a:r>
          </a:p>
        </p:txBody>
      </p:sp>
    </p:spTree>
    <p:extLst>
      <p:ext uri="{BB962C8B-B14F-4D97-AF65-F5344CB8AC3E}">
        <p14:creationId xmlns:p14="http://schemas.microsoft.com/office/powerpoint/2010/main" val="161032982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Prismatic</Template>
  <TotalTime>0</TotalTime>
  <Words>930</Words>
  <Application>Microsoft Office PowerPoint</Application>
  <PresentationFormat>Widescreen</PresentationFormat>
  <Paragraphs>122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Aharoni</vt:lpstr>
      <vt:lpstr>Aptos</vt:lpstr>
      <vt:lpstr>Arial</vt:lpstr>
      <vt:lpstr>Avenir Next LT Pro</vt:lpstr>
      <vt:lpstr>PrismaticVTI</vt:lpstr>
      <vt:lpstr>Research Title &amp; Aims </vt:lpstr>
      <vt:lpstr>PowerPoint Presentation</vt:lpstr>
      <vt:lpstr>PowerPoint Presentation</vt:lpstr>
      <vt:lpstr>Relevant Literature – embodiment in psychotherapy </vt:lpstr>
      <vt:lpstr>Relevant Literature – embodied empathy</vt:lpstr>
      <vt:lpstr>Relevant Literature – embodied empathy in PCT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Sian Jenkins</dc:creator>
  <cp:lastModifiedBy>Sian Jenkins</cp:lastModifiedBy>
  <cp:revision>5</cp:revision>
  <dcterms:created xsi:type="dcterms:W3CDTF">2026-04-25T23:21:20Z</dcterms:created>
  <dcterms:modified xsi:type="dcterms:W3CDTF">2026-04-27T22:36:33Z</dcterms:modified>
</cp:coreProperties>
</file>