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25"/>
  </p:notesMasterIdLst>
  <p:sldIdLst>
    <p:sldId id="256" r:id="rId2"/>
    <p:sldId id="257" r:id="rId3"/>
    <p:sldId id="258" r:id="rId4"/>
    <p:sldId id="259" r:id="rId5"/>
    <p:sldId id="260" r:id="rId6"/>
    <p:sldId id="261" r:id="rId7"/>
    <p:sldId id="271" r:id="rId8"/>
    <p:sldId id="272" r:id="rId9"/>
    <p:sldId id="274" r:id="rId10"/>
    <p:sldId id="273" r:id="rId11"/>
    <p:sldId id="262" r:id="rId12"/>
    <p:sldId id="263" r:id="rId13"/>
    <p:sldId id="264" r:id="rId14"/>
    <p:sldId id="265" r:id="rId15"/>
    <p:sldId id="266" r:id="rId16"/>
    <p:sldId id="267" r:id="rId17"/>
    <p:sldId id="268" r:id="rId18"/>
    <p:sldId id="269" r:id="rId19"/>
    <p:sldId id="270" r:id="rId20"/>
    <p:sldId id="275" r:id="rId21"/>
    <p:sldId id="276" r:id="rId22"/>
    <p:sldId id="277" r:id="rId23"/>
    <p:sldId id="278" r:id="rId24"/>
  </p:sldIdLst>
  <p:sldSz cx="12192000" cy="6858000"/>
  <p:notesSz cx="6858000" cy="12192000"/>
  <p:embeddedFontLst>
    <p:embeddedFont>
      <p:font typeface="Figtree" panose="020B060402020202020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1F0D030-EF2C-4610-8FD0-C6F6671DA922}">
  <a:tblStyle styleId="{D1F0D030-EF2C-4610-8FD0-C6F6671DA92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AC57B4D-7549-40F9-B2C3-EE77486A7F67}"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40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 name="Google Shape;5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f466f22a2c_0_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g3f466f22a2c_0_2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g3f466f22a2c_0_2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f466f22a2c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g3f466f22a2c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g3f466f22a2c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f49e469eba_2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g3f49e469eba_2_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3f49e469eba_2_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f49e469eba_2_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g3f49e469eba_2_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g3f49e469eba_2_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f49e469eba_2_7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g3f49e469eba_2_7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g3f49e469eba_2_7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f42a5068d0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8" name="Google Shape;508;g3f42a5068d0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9" name="Google Shape;509;g3f42a5068d0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3f49e469eba_0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9" name="Google Shape;539;g3f49e469eba_0_8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0" name="Google Shape;540;g3f49e469eba_0_8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3f49e469eba_0_1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3" name="Google Shape;603;g3f49e469eba_0_14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4" name="Google Shape;604;g3f49e469eba_0_14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3f49e469eba_0_1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1" name="Google Shape;571;g3f49e469eba_0_1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2" name="Google Shape;572;g3f49e469eba_0_1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0" name="Google Shape;23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3f438b0ca50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g3f438b0ca50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 name="Google Shape;264;g3f438b0ca50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7" name="Google Shape;29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8" name="Google Shape;29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3f438b0ca50_1_26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2" name="Google Shape;332;g3f438b0ca50_1_26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3" name="Google Shape;333;g3f438b0ca50_1_26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3f011f19a8c_2_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g3f011f19a8c_2_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7" name="Google Shape;367;g3f011f19a8c_2_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g3f011f19a8c_2_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4" name="Google Shape;394;g3f011f19a8c_2_7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5" name="Google Shape;395;g3f011f19a8c_2_7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g3f011f19a8c_2_1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2" name="Google Shape;422;g3f011f19a8c_2_1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secure file storage and sharing</a:t>
            </a:r>
            <a:endParaRPr/>
          </a:p>
        </p:txBody>
      </p:sp>
      <p:sp>
        <p:nvSpPr>
          <p:cNvPr id="423" name="Google Shape;423;g3f011f19a8c_2_10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9"/>
        <p:cNvGrpSpPr/>
        <p:nvPr/>
      </p:nvGrpSpPr>
      <p:grpSpPr>
        <a:xfrm>
          <a:off x="0" y="0"/>
          <a:ext cx="0" cy="0"/>
          <a:chOff x="0" y="0"/>
          <a:chExt cx="0" cy="0"/>
        </a:xfrm>
      </p:grpSpPr>
      <p:sp>
        <p:nvSpPr>
          <p:cNvPr id="450" name="Google Shape;450;g3f011f19a8c_2_1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1" name="Google Shape;451;g3f011f19a8c_2_13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2" name="Google Shape;452;g3f011f19a8c_2_13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3f4d98d95f9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8" name="Google Shape;478;g3f4d98d95f9_0_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9" name="Google Shape;479;g3f4d98d95f9_0_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g3f4e3065a63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7" name="Google Shape;637;g3f4e3065a63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8" name="Google Shape;638;g3f4e3065a63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3f4e3065a63_0_1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g3f4e3065a63_0_1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g3f4e3065a63_0_10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3f4e3065a63_0_1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2" name="Google Shape;692;g3f4e3065a63_0_13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93" name="Google Shape;693;g3f4e3065a63_0_13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3f4e3065a63_0_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3" name="Google Shape;723;g3f4e3065a63_0_3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24" name="Google Shape;724;g3f4e3065a63_0_3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p2"/>
          <p:cNvSpPr txBox="1">
            <a:spLocks noGrp="1"/>
          </p:cNvSpPr>
          <p:nvPr>
            <p:ph type="ctrTitle"/>
          </p:nvPr>
        </p:nvSpPr>
        <p:spPr>
          <a:xfrm>
            <a:off x="415611" y="992767"/>
            <a:ext cx="11360700" cy="27369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6900"/>
              <a:buNone/>
              <a:defRPr sz="690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a:endParaRPr/>
          </a:p>
        </p:txBody>
      </p:sp>
      <p:sp>
        <p:nvSpPr>
          <p:cNvPr id="15" name="Google Shape;15;p2"/>
          <p:cNvSpPr txBox="1">
            <a:spLocks noGrp="1"/>
          </p:cNvSpPr>
          <p:nvPr>
            <p:ph type="subTitle" idx="1"/>
          </p:nvPr>
        </p:nvSpPr>
        <p:spPr>
          <a:xfrm>
            <a:off x="415600" y="3778833"/>
            <a:ext cx="11360700" cy="10569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16" name="Google Shape;16;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15600" y="2867800"/>
            <a:ext cx="11360700" cy="1122300"/>
          </a:xfrm>
          <a:prstGeom prst="rect">
            <a:avLst/>
          </a:prstGeom>
        </p:spPr>
        <p:txBody>
          <a:bodyPr spcFirstLastPara="1" wrap="square" lIns="121900" tIns="121900" rIns="121900" bIns="121900"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2" name="Google Shape;22;p4"/>
          <p:cNvSpPr txBox="1">
            <a:spLocks noGrp="1"/>
          </p:cNvSpPr>
          <p:nvPr>
            <p:ph type="body" idx="1"/>
          </p:nvPr>
        </p:nvSpPr>
        <p:spPr>
          <a:xfrm>
            <a:off x="415600" y="1536633"/>
            <a:ext cx="11360700" cy="4555200"/>
          </a:xfrm>
          <a:prstGeom prst="rect">
            <a:avLst/>
          </a:prstGeom>
        </p:spPr>
        <p:txBody>
          <a:bodyPr spcFirstLastPara="1" wrap="square" lIns="121900" tIns="121900" rIns="121900" bIns="121900" anchor="t"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23" name="Google Shape;23;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6" name="Google Shape;26;p5"/>
          <p:cNvSpPr txBox="1">
            <a:spLocks noGrp="1"/>
          </p:cNvSpPr>
          <p:nvPr>
            <p:ph type="body" idx="1"/>
          </p:nvPr>
        </p:nvSpPr>
        <p:spPr>
          <a:xfrm>
            <a:off x="4156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7" name="Google Shape;27;p5"/>
          <p:cNvSpPr txBox="1">
            <a:spLocks noGrp="1"/>
          </p:cNvSpPr>
          <p:nvPr>
            <p:ph type="body" idx="2"/>
          </p:nvPr>
        </p:nvSpPr>
        <p:spPr>
          <a:xfrm>
            <a:off x="64432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8" name="Google Shape;28;p5"/>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31" name="Google Shape;31;p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415600" y="740800"/>
            <a:ext cx="3744000" cy="1007700"/>
          </a:xfrm>
          <a:prstGeom prst="rect">
            <a:avLst/>
          </a:prstGeom>
        </p:spPr>
        <p:txBody>
          <a:bodyPr spcFirstLastPara="1" wrap="square" lIns="121900" tIns="121900" rIns="121900" bIns="121900" anchor="b" anchorCtr="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a:endParaRPr/>
          </a:p>
        </p:txBody>
      </p:sp>
      <p:sp>
        <p:nvSpPr>
          <p:cNvPr id="34" name="Google Shape;34;p7"/>
          <p:cNvSpPr txBox="1">
            <a:spLocks noGrp="1"/>
          </p:cNvSpPr>
          <p:nvPr>
            <p:ph type="body" idx="1"/>
          </p:nvPr>
        </p:nvSpPr>
        <p:spPr>
          <a:xfrm>
            <a:off x="415600" y="1852800"/>
            <a:ext cx="3744000" cy="4239300"/>
          </a:xfrm>
          <a:prstGeom prst="rect">
            <a:avLst/>
          </a:prstGeom>
        </p:spPr>
        <p:txBody>
          <a:bodyPr spcFirstLastPara="1" wrap="square" lIns="121900" tIns="121900" rIns="121900" bIns="121900" anchor="t" anchorCtr="0">
            <a:normAutofit/>
          </a:bodyPr>
          <a:lstStyle>
            <a:lvl1pPr marL="457200" lvl="0" indent="-330200">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5" name="Google Shape;35;p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653667" y="600200"/>
            <a:ext cx="8490300" cy="5454300"/>
          </a:xfrm>
          <a:prstGeom prst="rect">
            <a:avLst/>
          </a:prstGeom>
        </p:spPr>
        <p:txBody>
          <a:bodyPr spcFirstLastPara="1" wrap="square" lIns="121900" tIns="121900" rIns="121900" bIns="121900" anchor="ctr" anchorCtr="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a:endParaRPr/>
          </a:p>
        </p:txBody>
      </p:sp>
      <p:sp>
        <p:nvSpPr>
          <p:cNvPr id="38" name="Google Shape;38;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title"/>
          </p:nvPr>
        </p:nvSpPr>
        <p:spPr>
          <a:xfrm>
            <a:off x="354000" y="1644233"/>
            <a:ext cx="5393700" cy="19764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a:endParaRPr/>
          </a:p>
        </p:txBody>
      </p:sp>
      <p:sp>
        <p:nvSpPr>
          <p:cNvPr id="42" name="Google Shape;42;p9"/>
          <p:cNvSpPr txBox="1">
            <a:spLocks noGrp="1"/>
          </p:cNvSpPr>
          <p:nvPr>
            <p:ph type="subTitle" idx="1"/>
          </p:nvPr>
        </p:nvSpPr>
        <p:spPr>
          <a:xfrm>
            <a:off x="354000" y="3737433"/>
            <a:ext cx="5393700" cy="16467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43" name="Google Shape;43;p9"/>
          <p:cNvSpPr txBox="1">
            <a:spLocks noGrp="1"/>
          </p:cNvSpPr>
          <p:nvPr>
            <p:ph type="body" idx="2"/>
          </p:nvPr>
        </p:nvSpPr>
        <p:spPr>
          <a:xfrm>
            <a:off x="6586000" y="965433"/>
            <a:ext cx="5115900" cy="4926900"/>
          </a:xfrm>
          <a:prstGeom prst="rect">
            <a:avLst/>
          </a:prstGeom>
        </p:spPr>
        <p:txBody>
          <a:bodyPr spcFirstLastPara="1" wrap="square" lIns="121900" tIns="121900" rIns="121900" bIns="121900" anchor="ctr"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44" name="Google Shape;44;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415600" y="5640767"/>
            <a:ext cx="7998300" cy="806700"/>
          </a:xfrm>
          <a:prstGeom prst="rect">
            <a:avLst/>
          </a:prstGeom>
        </p:spPr>
        <p:txBody>
          <a:bodyPr spcFirstLastPara="1" wrap="square" lIns="121900" tIns="121900" rIns="121900" bIns="121900" anchor="ctr" anchorCtr="0">
            <a:normAutofit/>
          </a:bodyPr>
          <a:lstStyle>
            <a:lvl1pPr marL="457200" lvl="0" indent="-228600">
              <a:lnSpc>
                <a:spcPct val="100000"/>
              </a:lnSpc>
              <a:spcBef>
                <a:spcPts val="0"/>
              </a:spcBef>
              <a:spcAft>
                <a:spcPts val="0"/>
              </a:spcAft>
              <a:buSzPts val="2400"/>
              <a:buNone/>
              <a:defRPr/>
            </a:lvl1pPr>
          </a:lstStyle>
          <a:p>
            <a:endParaRPr/>
          </a:p>
        </p:txBody>
      </p:sp>
      <p:sp>
        <p:nvSpPr>
          <p:cNvPr id="47" name="Google Shape;47;p1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415600" y="1474833"/>
            <a:ext cx="11360700" cy="26181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50" name="Google Shape;50;p11"/>
          <p:cNvSpPr txBox="1">
            <a:spLocks noGrp="1"/>
          </p:cNvSpPr>
          <p:nvPr>
            <p:ph type="body" idx="1"/>
          </p:nvPr>
        </p:nvSpPr>
        <p:spPr>
          <a:xfrm>
            <a:off x="415600" y="4202967"/>
            <a:ext cx="11360700" cy="1734300"/>
          </a:xfrm>
          <a:prstGeom prst="rect">
            <a:avLst/>
          </a:prstGeom>
        </p:spPr>
        <p:txBody>
          <a:bodyPr spcFirstLastPara="1" wrap="square" lIns="121900" tIns="121900" rIns="121900" bIns="121900" anchor="t" anchorCtr="0">
            <a:normAutofit/>
          </a:bodyPr>
          <a:lstStyle>
            <a:lvl1pPr marL="457200" lvl="0" indent="-381000" algn="ctr">
              <a:spcBef>
                <a:spcPts val="0"/>
              </a:spcBef>
              <a:spcAft>
                <a:spcPts val="0"/>
              </a:spcAft>
              <a:buSzPts val="2400"/>
              <a:buChar char="●"/>
              <a:defRPr/>
            </a:lvl1pPr>
            <a:lvl2pPr marL="914400" lvl="1" indent="-349250" algn="ctr">
              <a:spcBef>
                <a:spcPts val="0"/>
              </a:spcBef>
              <a:spcAft>
                <a:spcPts val="0"/>
              </a:spcAft>
              <a:buSzPts val="1900"/>
              <a:buChar char="○"/>
              <a:defRPr/>
            </a:lvl2pPr>
            <a:lvl3pPr marL="1371600" lvl="2" indent="-349250" algn="ctr">
              <a:spcBef>
                <a:spcPts val="0"/>
              </a:spcBef>
              <a:spcAft>
                <a:spcPts val="0"/>
              </a:spcAft>
              <a:buSzPts val="1900"/>
              <a:buChar char="■"/>
              <a:defRPr/>
            </a:lvl3pPr>
            <a:lvl4pPr marL="1828800" lvl="3" indent="-349250" algn="ctr">
              <a:spcBef>
                <a:spcPts val="0"/>
              </a:spcBef>
              <a:spcAft>
                <a:spcPts val="0"/>
              </a:spcAft>
              <a:buSzPts val="1900"/>
              <a:buChar char="●"/>
              <a:defRPr/>
            </a:lvl4pPr>
            <a:lvl5pPr marL="2286000" lvl="4" indent="-349250" algn="ctr">
              <a:spcBef>
                <a:spcPts val="0"/>
              </a:spcBef>
              <a:spcAft>
                <a:spcPts val="0"/>
              </a:spcAft>
              <a:buSzPts val="1900"/>
              <a:buChar char="○"/>
              <a:defRPr/>
            </a:lvl5pPr>
            <a:lvl6pPr marL="2743200" lvl="5" indent="-349250" algn="ctr">
              <a:spcBef>
                <a:spcPts val="0"/>
              </a:spcBef>
              <a:spcAft>
                <a:spcPts val="0"/>
              </a:spcAft>
              <a:buSzPts val="1900"/>
              <a:buChar char="■"/>
              <a:defRPr/>
            </a:lvl6pPr>
            <a:lvl7pPr marL="3200400" lvl="6" indent="-349250" algn="ctr">
              <a:spcBef>
                <a:spcPts val="0"/>
              </a:spcBef>
              <a:spcAft>
                <a:spcPts val="0"/>
              </a:spcAft>
              <a:buSzPts val="1900"/>
              <a:buChar char="●"/>
              <a:defRPr/>
            </a:lvl7pPr>
            <a:lvl8pPr marL="3657600" lvl="7" indent="-349250" algn="ctr">
              <a:spcBef>
                <a:spcPts val="0"/>
              </a:spcBef>
              <a:spcAft>
                <a:spcPts val="0"/>
              </a:spcAft>
              <a:buSzPts val="1900"/>
              <a:buChar char="○"/>
              <a:defRPr/>
            </a:lvl8pPr>
            <a:lvl9pPr marL="4114800" lvl="8" indent="-349250" algn="ctr">
              <a:spcBef>
                <a:spcPts val="0"/>
              </a:spcBef>
              <a:spcAft>
                <a:spcPts val="0"/>
              </a:spcAft>
              <a:buSzPts val="1900"/>
              <a:buChar char="■"/>
              <a:defRPr/>
            </a:lvl9pPr>
          </a:lstStyle>
          <a:p>
            <a:endParaRPr/>
          </a:p>
        </p:txBody>
      </p:sp>
      <p:sp>
        <p:nvSpPr>
          <p:cNvPr id="51" name="Google Shape;51;p1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spTree>
      <p:nvGrpSpPr>
        <p:cNvPr id="1" name="Shape 5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1"/>
              </a:buClr>
              <a:buSzPts val="3700"/>
              <a:buNone/>
              <a:defRPr sz="3700">
                <a:solidFill>
                  <a:schemeClr val="dk1"/>
                </a:solidFill>
              </a:defRPr>
            </a:lvl1pPr>
            <a:lvl2pPr lvl="1">
              <a:spcBef>
                <a:spcPts val="0"/>
              </a:spcBef>
              <a:spcAft>
                <a:spcPts val="0"/>
              </a:spcAft>
              <a:buClr>
                <a:schemeClr val="dk1"/>
              </a:buClr>
              <a:buSzPts val="3700"/>
              <a:buNone/>
              <a:defRPr sz="3700">
                <a:solidFill>
                  <a:schemeClr val="dk1"/>
                </a:solidFill>
              </a:defRPr>
            </a:lvl2pPr>
            <a:lvl3pPr lvl="2">
              <a:spcBef>
                <a:spcPts val="0"/>
              </a:spcBef>
              <a:spcAft>
                <a:spcPts val="0"/>
              </a:spcAft>
              <a:buClr>
                <a:schemeClr val="dk1"/>
              </a:buClr>
              <a:buSzPts val="3700"/>
              <a:buNone/>
              <a:defRPr sz="3700">
                <a:solidFill>
                  <a:schemeClr val="dk1"/>
                </a:solidFill>
              </a:defRPr>
            </a:lvl3pPr>
            <a:lvl4pPr lvl="3">
              <a:spcBef>
                <a:spcPts val="0"/>
              </a:spcBef>
              <a:spcAft>
                <a:spcPts val="0"/>
              </a:spcAft>
              <a:buClr>
                <a:schemeClr val="dk1"/>
              </a:buClr>
              <a:buSzPts val="3700"/>
              <a:buNone/>
              <a:defRPr sz="3700">
                <a:solidFill>
                  <a:schemeClr val="dk1"/>
                </a:solidFill>
              </a:defRPr>
            </a:lvl4pPr>
            <a:lvl5pPr lvl="4">
              <a:spcBef>
                <a:spcPts val="0"/>
              </a:spcBef>
              <a:spcAft>
                <a:spcPts val="0"/>
              </a:spcAft>
              <a:buClr>
                <a:schemeClr val="dk1"/>
              </a:buClr>
              <a:buSzPts val="3700"/>
              <a:buNone/>
              <a:defRPr sz="3700">
                <a:solidFill>
                  <a:schemeClr val="dk1"/>
                </a:solidFill>
              </a:defRPr>
            </a:lvl5pPr>
            <a:lvl6pPr lvl="5">
              <a:spcBef>
                <a:spcPts val="0"/>
              </a:spcBef>
              <a:spcAft>
                <a:spcPts val="0"/>
              </a:spcAft>
              <a:buClr>
                <a:schemeClr val="dk1"/>
              </a:buClr>
              <a:buSzPts val="3700"/>
              <a:buNone/>
              <a:defRPr sz="3700">
                <a:solidFill>
                  <a:schemeClr val="dk1"/>
                </a:solidFill>
              </a:defRPr>
            </a:lvl6pPr>
            <a:lvl7pPr lvl="6">
              <a:spcBef>
                <a:spcPts val="0"/>
              </a:spcBef>
              <a:spcAft>
                <a:spcPts val="0"/>
              </a:spcAft>
              <a:buClr>
                <a:schemeClr val="dk1"/>
              </a:buClr>
              <a:buSzPts val="3700"/>
              <a:buNone/>
              <a:defRPr sz="3700">
                <a:solidFill>
                  <a:schemeClr val="dk1"/>
                </a:solidFill>
              </a:defRPr>
            </a:lvl7pPr>
            <a:lvl8pPr lvl="7">
              <a:spcBef>
                <a:spcPts val="0"/>
              </a:spcBef>
              <a:spcAft>
                <a:spcPts val="0"/>
              </a:spcAft>
              <a:buClr>
                <a:schemeClr val="dk1"/>
              </a:buClr>
              <a:buSzPts val="3700"/>
              <a:buNone/>
              <a:defRPr sz="3700">
                <a:solidFill>
                  <a:schemeClr val="dk1"/>
                </a:solidFill>
              </a:defRPr>
            </a:lvl8pPr>
            <a:lvl9pPr lvl="8">
              <a:spcBef>
                <a:spcPts val="0"/>
              </a:spcBef>
              <a:spcAft>
                <a:spcPts val="0"/>
              </a:spcAft>
              <a:buClr>
                <a:schemeClr val="dk1"/>
              </a:buClr>
              <a:buSzPts val="3700"/>
              <a:buNone/>
              <a:defRPr sz="3700">
                <a:solidFill>
                  <a:schemeClr val="dk1"/>
                </a:solidFill>
              </a:defRPr>
            </a:lvl9pPr>
          </a:lstStyle>
          <a:p>
            <a:endParaRPr/>
          </a:p>
        </p:txBody>
      </p:sp>
      <p:sp>
        <p:nvSpPr>
          <p:cNvPr id="11" name="Google Shape;11;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81000">
              <a:lnSpc>
                <a:spcPct val="115000"/>
              </a:lnSpc>
              <a:spcBef>
                <a:spcPts val="0"/>
              </a:spcBef>
              <a:spcAft>
                <a:spcPts val="0"/>
              </a:spcAft>
              <a:buClr>
                <a:schemeClr val="dk2"/>
              </a:buClr>
              <a:buSzPts val="2400"/>
              <a:buChar char="●"/>
              <a:defRPr sz="2400">
                <a:solidFill>
                  <a:schemeClr val="dk2"/>
                </a:solidFill>
              </a:defRPr>
            </a:lvl1pPr>
            <a:lvl2pPr marL="914400" lvl="1" indent="-349250">
              <a:lnSpc>
                <a:spcPct val="115000"/>
              </a:lnSpc>
              <a:spcBef>
                <a:spcPts val="0"/>
              </a:spcBef>
              <a:spcAft>
                <a:spcPts val="0"/>
              </a:spcAft>
              <a:buClr>
                <a:schemeClr val="dk2"/>
              </a:buClr>
              <a:buSzPts val="1900"/>
              <a:buChar char="○"/>
              <a:defRPr sz="1900">
                <a:solidFill>
                  <a:schemeClr val="dk2"/>
                </a:solidFill>
              </a:defRPr>
            </a:lvl2pPr>
            <a:lvl3pPr marL="1371600" lvl="2" indent="-349250">
              <a:lnSpc>
                <a:spcPct val="115000"/>
              </a:lnSpc>
              <a:spcBef>
                <a:spcPts val="0"/>
              </a:spcBef>
              <a:spcAft>
                <a:spcPts val="0"/>
              </a:spcAft>
              <a:buClr>
                <a:schemeClr val="dk2"/>
              </a:buClr>
              <a:buSzPts val="1900"/>
              <a:buChar char="■"/>
              <a:defRPr sz="1900">
                <a:solidFill>
                  <a:schemeClr val="dk2"/>
                </a:solidFill>
              </a:defRPr>
            </a:lvl3pPr>
            <a:lvl4pPr marL="1828800" lvl="3" indent="-349250">
              <a:lnSpc>
                <a:spcPct val="115000"/>
              </a:lnSpc>
              <a:spcBef>
                <a:spcPts val="0"/>
              </a:spcBef>
              <a:spcAft>
                <a:spcPts val="0"/>
              </a:spcAft>
              <a:buClr>
                <a:schemeClr val="dk2"/>
              </a:buClr>
              <a:buSzPts val="1900"/>
              <a:buChar char="●"/>
              <a:defRPr sz="1900">
                <a:solidFill>
                  <a:schemeClr val="dk2"/>
                </a:solidFill>
              </a:defRPr>
            </a:lvl4pPr>
            <a:lvl5pPr marL="2286000" lvl="4" indent="-349250">
              <a:lnSpc>
                <a:spcPct val="115000"/>
              </a:lnSpc>
              <a:spcBef>
                <a:spcPts val="0"/>
              </a:spcBef>
              <a:spcAft>
                <a:spcPts val="0"/>
              </a:spcAft>
              <a:buClr>
                <a:schemeClr val="dk2"/>
              </a:buClr>
              <a:buSzPts val="1900"/>
              <a:buChar char="○"/>
              <a:defRPr sz="1900">
                <a:solidFill>
                  <a:schemeClr val="dk2"/>
                </a:solidFill>
              </a:defRPr>
            </a:lvl5pPr>
            <a:lvl6pPr marL="2743200" lvl="5" indent="-349250">
              <a:lnSpc>
                <a:spcPct val="115000"/>
              </a:lnSpc>
              <a:spcBef>
                <a:spcPts val="0"/>
              </a:spcBef>
              <a:spcAft>
                <a:spcPts val="0"/>
              </a:spcAft>
              <a:buClr>
                <a:schemeClr val="dk2"/>
              </a:buClr>
              <a:buSzPts val="1900"/>
              <a:buChar char="■"/>
              <a:defRPr sz="1900">
                <a:solidFill>
                  <a:schemeClr val="dk2"/>
                </a:solidFill>
              </a:defRPr>
            </a:lvl6pPr>
            <a:lvl7pPr marL="3200400" lvl="6" indent="-349250">
              <a:lnSpc>
                <a:spcPct val="115000"/>
              </a:lnSpc>
              <a:spcBef>
                <a:spcPts val="0"/>
              </a:spcBef>
              <a:spcAft>
                <a:spcPts val="0"/>
              </a:spcAft>
              <a:buClr>
                <a:schemeClr val="dk2"/>
              </a:buClr>
              <a:buSzPts val="1900"/>
              <a:buChar char="●"/>
              <a:defRPr sz="1900">
                <a:solidFill>
                  <a:schemeClr val="dk2"/>
                </a:solidFill>
              </a:defRPr>
            </a:lvl7pPr>
            <a:lvl8pPr marL="3657600" lvl="7" indent="-349250">
              <a:lnSpc>
                <a:spcPct val="115000"/>
              </a:lnSpc>
              <a:spcBef>
                <a:spcPts val="0"/>
              </a:spcBef>
              <a:spcAft>
                <a:spcPts val="0"/>
              </a:spcAft>
              <a:buClr>
                <a:schemeClr val="dk2"/>
              </a:buClr>
              <a:buSzPts val="1900"/>
              <a:buChar char="○"/>
              <a:defRPr sz="1900">
                <a:solidFill>
                  <a:schemeClr val="dk2"/>
                </a:solidFill>
              </a:defRPr>
            </a:lvl8pPr>
            <a:lvl9pPr marL="4114800" lvl="8" indent="-349250">
              <a:lnSpc>
                <a:spcPct val="115000"/>
              </a:lnSpc>
              <a:spcBef>
                <a:spcPts val="0"/>
              </a:spcBef>
              <a:spcAft>
                <a:spcPts val="0"/>
              </a:spcAft>
              <a:buClr>
                <a:schemeClr val="dk2"/>
              </a:buClr>
              <a:buSzPts val="1900"/>
              <a:buChar char="■"/>
              <a:defRPr sz="1900">
                <a:solidFill>
                  <a:schemeClr val="dk2"/>
                </a:solidFill>
              </a:defRPr>
            </a:lvl9pPr>
          </a:lstStyle>
          <a:p>
            <a:endParaRPr/>
          </a:p>
        </p:txBody>
      </p:sp>
      <p:sp>
        <p:nvSpPr>
          <p:cNvPr id="12" name="Google Shape;12;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arxiv.org/abs/1802.01640"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1" name="Google Shape;61;p1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2" name="Google Shape;62;p1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3" name="Google Shape;63;p1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 name="Google Shape;64;p1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 name="Google Shape;65;p1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 name="Google Shape;66;p1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 name="Google Shape;67;p1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 name="Google Shape;68;p1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9" name="Google Shape;69;p1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0" name="Google Shape;70;p1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1" name="Google Shape;71;p1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 name="Google Shape;72;p1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 name="Google Shape;73;p1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 name="Google Shape;74;p1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5" name="Google Shape;75;p1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6" name="Google Shape;76;p1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7" name="Google Shape;77;p1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8" name="Google Shape;78;p14"/>
          <p:cNvSpPr/>
          <p:nvPr/>
        </p:nvSpPr>
        <p:spPr>
          <a:xfrm>
            <a:off x="761990" y="1054778"/>
            <a:ext cx="1097280" cy="10972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9" name="Google Shape;79;p14"/>
          <p:cNvSpPr txBox="1"/>
          <p:nvPr/>
        </p:nvSpPr>
        <p:spPr>
          <a:xfrm>
            <a:off x="390950" y="47953"/>
            <a:ext cx="6906900" cy="2676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4000">
                <a:solidFill>
                  <a:srgbClr val="1A1A1A"/>
                </a:solidFill>
                <a:latin typeface="Calibri"/>
                <a:ea typeface="Calibri"/>
                <a:cs typeface="Calibri"/>
                <a:sym typeface="Calibri"/>
              </a:rPr>
              <a:t>Digital Skills and Research Methods</a:t>
            </a:r>
            <a:endParaRPr sz="4000">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4000">
                <a:solidFill>
                  <a:srgbClr val="1A1A1A"/>
                </a:solidFill>
                <a:latin typeface="Calibri"/>
                <a:ea typeface="Calibri"/>
                <a:cs typeface="Calibri"/>
                <a:sym typeface="Calibri"/>
              </a:rPr>
              <a:t>LCHS4007</a:t>
            </a:r>
            <a:endParaRPr sz="4000">
              <a:solidFill>
                <a:srgbClr val="1A1A1A"/>
              </a:solidFill>
              <a:latin typeface="Calibri"/>
              <a:ea typeface="Calibri"/>
              <a:cs typeface="Calibri"/>
              <a:sym typeface="Calibri"/>
            </a:endParaRPr>
          </a:p>
          <a:p>
            <a:pPr marL="0" lvl="0" indent="0" algn="l" rtl="0">
              <a:spcBef>
                <a:spcPts val="0"/>
              </a:spcBef>
              <a:spcAft>
                <a:spcPts val="0"/>
              </a:spcAft>
              <a:buNone/>
            </a:pPr>
            <a:endParaRPr/>
          </a:p>
        </p:txBody>
      </p:sp>
      <p:pic>
        <p:nvPicPr>
          <p:cNvPr id="80" name="Google Shape;80;p14"/>
          <p:cNvPicPr preferRelativeResize="0"/>
          <p:nvPr/>
        </p:nvPicPr>
        <p:blipFill>
          <a:blip r:embed="rId3">
            <a:alphaModFix/>
          </a:blip>
          <a:stretch>
            <a:fillRect/>
          </a:stretch>
        </p:blipFill>
        <p:spPr>
          <a:xfrm>
            <a:off x="477657" y="2133043"/>
            <a:ext cx="5743575" cy="57150"/>
          </a:xfrm>
          <a:prstGeom prst="rect">
            <a:avLst/>
          </a:prstGeom>
          <a:noFill/>
          <a:ln>
            <a:noFill/>
          </a:ln>
        </p:spPr>
      </p:pic>
      <p:sp>
        <p:nvSpPr>
          <p:cNvPr id="81" name="Google Shape;81;p14"/>
          <p:cNvSpPr txBox="1"/>
          <p:nvPr/>
        </p:nvSpPr>
        <p:spPr>
          <a:xfrm>
            <a:off x="409336" y="2177876"/>
            <a:ext cx="6906900" cy="3420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900" b="1">
                <a:solidFill>
                  <a:srgbClr val="1A1A1A"/>
                </a:solidFill>
                <a:latin typeface="Calibri"/>
                <a:ea typeface="Calibri"/>
                <a:cs typeface="Calibri"/>
                <a:sym typeface="Calibri"/>
              </a:rPr>
              <a:t>Component 1: Group Presentation</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None/>
            </a:pPr>
            <a:r>
              <a:rPr lang="en-US" sz="1900" b="1">
                <a:solidFill>
                  <a:srgbClr val="1A1A1A"/>
                </a:solidFill>
                <a:latin typeface="Calibri"/>
                <a:ea typeface="Calibri"/>
                <a:cs typeface="Calibri"/>
                <a:sym typeface="Calibri"/>
              </a:rPr>
              <a:t>Topic: </a:t>
            </a:r>
            <a:r>
              <a:rPr lang="en-US" sz="1750" b="1">
                <a:solidFill>
                  <a:schemeClr val="dk1"/>
                </a:solidFill>
              </a:rPr>
              <a:t>Riverdale Nursing Home</a:t>
            </a:r>
            <a:endParaRPr sz="1750"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Group: 2</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Module: Digital Skills And Research Methods</a:t>
            </a:r>
            <a:br>
              <a:rPr lang="en-US" sz="1900" b="1">
                <a:solidFill>
                  <a:srgbClr val="1A1A1A"/>
                </a:solidFill>
                <a:latin typeface="Calibri"/>
                <a:ea typeface="Calibri"/>
                <a:cs typeface="Calibri"/>
                <a:sym typeface="Calibri"/>
              </a:rPr>
            </a:br>
            <a:r>
              <a:rPr lang="en-US" sz="1900" b="1">
                <a:solidFill>
                  <a:srgbClr val="1A1A1A"/>
                </a:solidFill>
                <a:latin typeface="Calibri"/>
                <a:ea typeface="Calibri"/>
                <a:cs typeface="Calibri"/>
                <a:sym typeface="Calibri"/>
              </a:rPr>
              <a:t>Programme: Certificate of Higher Education</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Skills for the Workplace (Health &amp; Social Care)</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Lecturer: Redhwan Al-Amri</a:t>
            </a:r>
            <a:br>
              <a:rPr lang="en-US" sz="1900" b="1">
                <a:solidFill>
                  <a:srgbClr val="1A1A1A"/>
                </a:solidFill>
                <a:latin typeface="Calibri"/>
                <a:ea typeface="Calibri"/>
                <a:cs typeface="Calibri"/>
                <a:sym typeface="Calibri"/>
              </a:rPr>
            </a:br>
            <a:r>
              <a:rPr lang="en-US" sz="1900" b="1">
                <a:solidFill>
                  <a:srgbClr val="1A1A1A"/>
                </a:solidFill>
                <a:latin typeface="Calibri"/>
                <a:ea typeface="Calibri"/>
                <a:cs typeface="Calibri"/>
                <a:sym typeface="Calibri"/>
              </a:rPr>
              <a:t>Submission: Monday 13th July 2026</a:t>
            </a:r>
            <a:endParaRPr sz="1900" b="1">
              <a:solidFill>
                <a:srgbClr val="1A1A1A"/>
              </a:solidFill>
              <a:latin typeface="Calibri"/>
              <a:ea typeface="Calibri"/>
              <a:cs typeface="Calibri"/>
              <a:sym typeface="Calibri"/>
            </a:endParaRPr>
          </a:p>
          <a:p>
            <a:pPr marL="0" lvl="0" indent="0" algn="l" rtl="0">
              <a:spcBef>
                <a:spcPts val="0"/>
              </a:spcBef>
              <a:spcAft>
                <a:spcPts val="0"/>
              </a:spcAft>
              <a:buNone/>
            </a:pPr>
            <a:endParaRPr sz="2000">
              <a:solidFill>
                <a:srgbClr val="1A1A1A"/>
              </a:solidFill>
              <a:latin typeface="Calibri"/>
              <a:ea typeface="Calibri"/>
              <a:cs typeface="Calibri"/>
              <a:sym typeface="Calibri"/>
            </a:endParaRPr>
          </a:p>
        </p:txBody>
      </p:sp>
      <p:sp>
        <p:nvSpPr>
          <p:cNvPr id="82" name="Google Shape;82;p14"/>
          <p:cNvSpPr txBox="1"/>
          <p:nvPr/>
        </p:nvSpPr>
        <p:spPr>
          <a:xfrm>
            <a:off x="551575" y="5331950"/>
            <a:ext cx="11178600" cy="1192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Group Member Names:  Ali  |  Anbarin  |  Ewelina  |  Diego </a:t>
            </a:r>
            <a:endParaRPr sz="1300" i="1" dirty="0">
              <a:solidFill>
                <a:srgbClr val="555555"/>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300" i="1">
                <a:solidFill>
                  <a:srgbClr val="555555"/>
                </a:solidFill>
                <a:latin typeface="Calibri"/>
                <a:ea typeface="Calibri"/>
                <a:cs typeface="Calibri"/>
                <a:sym typeface="Calibri"/>
              </a:rPr>
              <a:t>Student IDs:  2535914  |  2538576  |  2538836  |  2542538  | </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p:txBody>
      </p:sp>
      <p:pic>
        <p:nvPicPr>
          <p:cNvPr id="83" name="Google Shape;83;p14" title="f6dab4c9-6a11-461a-aa26-073c7be4ee2b.png"/>
          <p:cNvPicPr preferRelativeResize="0"/>
          <p:nvPr/>
        </p:nvPicPr>
        <p:blipFill>
          <a:blip r:embed="rId4">
            <a:alphaModFix/>
          </a:blip>
          <a:stretch>
            <a:fillRect/>
          </a:stretch>
        </p:blipFill>
        <p:spPr>
          <a:xfrm>
            <a:off x="5795500" y="2294100"/>
            <a:ext cx="6342225" cy="454552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0" name="Google Shape;90;p1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1" name="Google Shape;91;p1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2" name="Google Shape;92;p1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3" name="Google Shape;93;p1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4" name="Google Shape;94;p1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5" name="Google Shape;95;p1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6" name="Google Shape;96;p1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7" name="Google Shape;97;p1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8" name="Google Shape;98;p1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9" name="Google Shape;99;p1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0" name="Google Shape;100;p1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1" name="Google Shape;101;p1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2" name="Google Shape;102;p1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3" name="Google Shape;103;p1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4" name="Google Shape;104;p1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5" name="Google Shape;105;p1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6" name="Google Shape;106;p1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7" name="Google Shape;107;p15"/>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5" name="Picture 4">
            <a:extLst>
              <a:ext uri="{FF2B5EF4-FFF2-40B4-BE49-F238E27FC236}">
                <a16:creationId xmlns:a16="http://schemas.microsoft.com/office/drawing/2014/main" id="{53F396BD-6A6C-E7D7-6B11-163926853545}"/>
              </a:ext>
            </a:extLst>
          </p:cNvPr>
          <p:cNvPicPr>
            <a:picLocks noChangeAspect="1"/>
          </p:cNvPicPr>
          <p:nvPr/>
        </p:nvPicPr>
        <p:blipFill>
          <a:blip r:embed="rId3"/>
          <a:stretch>
            <a:fillRect/>
          </a:stretch>
        </p:blipFill>
        <p:spPr>
          <a:xfrm>
            <a:off x="59436" y="111890"/>
            <a:ext cx="11996810" cy="64039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6" name="Google Shape;116;p1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7" name="Google Shape;117;p1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8" name="Google Shape;118;p1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9" name="Google Shape;119;p1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0" name="Google Shape;120;p1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1" name="Google Shape;121;p1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2" name="Google Shape;122;p1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3" name="Google Shape;123;p1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4" name="Google Shape;124;p1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5" name="Google Shape;125;p1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6" name="Google Shape;126;p1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7" name="Google Shape;127;p1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8" name="Google Shape;128;p1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9" name="Google Shape;129;p1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0" name="Google Shape;130;p1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1" name="Google Shape;131;p1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2" name="Google Shape;132;p1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3" name="Google Shape;133;p16"/>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4" name="Google Shape;134;p16"/>
          <p:cNvSpPr txBox="1"/>
          <p:nvPr/>
        </p:nvSpPr>
        <p:spPr>
          <a:xfrm>
            <a:off x="391100" y="212850"/>
            <a:ext cx="12064800" cy="10974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3800">
                <a:solidFill>
                  <a:srgbClr val="1A1A1A"/>
                </a:solidFill>
                <a:latin typeface="Calibri"/>
                <a:ea typeface="Calibri"/>
                <a:cs typeface="Calibri"/>
                <a:sym typeface="Calibri"/>
              </a:rPr>
              <a:t>Introduction: Riverdale Nursing Home</a:t>
            </a:r>
            <a:endParaRPr sz="3800">
              <a:solidFill>
                <a:srgbClr val="1A1A1A"/>
              </a:solidFill>
              <a:latin typeface="Calibri"/>
              <a:ea typeface="Calibri"/>
              <a:cs typeface="Calibri"/>
              <a:sym typeface="Calibri"/>
            </a:endParaRPr>
          </a:p>
          <a:p>
            <a:pPr marL="0" lvl="0" indent="0" algn="l" rtl="0">
              <a:spcBef>
                <a:spcPts val="0"/>
              </a:spcBef>
              <a:spcAft>
                <a:spcPts val="0"/>
              </a:spcAft>
              <a:buNone/>
            </a:pPr>
            <a:endParaRPr sz="3600"/>
          </a:p>
        </p:txBody>
      </p:sp>
      <p:pic>
        <p:nvPicPr>
          <p:cNvPr id="135" name="Google Shape;135;p16"/>
          <p:cNvPicPr preferRelativeResize="0"/>
          <p:nvPr/>
        </p:nvPicPr>
        <p:blipFill>
          <a:blip r:embed="rId3">
            <a:alphaModFix/>
          </a:blip>
          <a:stretch>
            <a:fillRect/>
          </a:stretch>
        </p:blipFill>
        <p:spPr>
          <a:xfrm>
            <a:off x="136800" y="967097"/>
            <a:ext cx="11887200" cy="26087"/>
          </a:xfrm>
          <a:prstGeom prst="rect">
            <a:avLst/>
          </a:prstGeom>
          <a:noFill/>
          <a:ln>
            <a:noFill/>
          </a:ln>
        </p:spPr>
      </p:pic>
      <p:sp>
        <p:nvSpPr>
          <p:cNvPr id="136" name="Google Shape;136;p16"/>
          <p:cNvSpPr txBox="1"/>
          <p:nvPr/>
        </p:nvSpPr>
        <p:spPr>
          <a:xfrm>
            <a:off x="391100" y="1065082"/>
            <a:ext cx="11216100" cy="5456100"/>
          </a:xfrm>
          <a:prstGeom prst="rect">
            <a:avLst/>
          </a:prstGeom>
          <a:noFill/>
          <a:ln>
            <a:noFill/>
          </a:ln>
        </p:spPr>
        <p:txBody>
          <a:bodyPr spcFirstLastPara="1" wrap="square" lIns="91425" tIns="91425" rIns="91425" bIns="91425" anchor="t" anchorCtr="0">
            <a:noAutofit/>
          </a:bodyPr>
          <a:lstStyle/>
          <a:p>
            <a:pPr marL="457200" lvl="0" indent="-374650" algn="just" rtl="0">
              <a:spcBef>
                <a:spcPts val="0"/>
              </a:spcBef>
              <a:spcAft>
                <a:spcPts val="0"/>
              </a:spcAft>
              <a:buSzPts val="2300"/>
              <a:buChar char="●"/>
            </a:pPr>
            <a:r>
              <a:rPr lang="en-US" sz="2300"/>
              <a:t>Riverdale Nursing Home provides care for the elderly who need the care and attention they need on a daily basis, help with medications and regular monitoring.</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Staff members provide their services in two different buildings and on rotating shifts. Staff are Carers, Senior Carers, Nurses and Admin.</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It has Microsoft 365, but many of the staff members don't know what staff tools are best for what job in the workplace.</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This uncertainty is creating confusion, redouble of effort, loss of messages and inefficiencies in the way we work.</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The group will look at important workplace duties and suggest the best Microsoft 365 tools to enhance communication, productivity, and overall workflow at Riverdale.</a:t>
            </a:r>
            <a:endParaRPr sz="2300"/>
          </a:p>
          <a:p>
            <a:pPr marL="457200" lvl="0" indent="0" algn="just" rtl="0">
              <a:spcBef>
                <a:spcPts val="0"/>
              </a:spcBef>
              <a:spcAft>
                <a:spcPts val="0"/>
              </a:spcAft>
              <a:buNone/>
            </a:pPr>
            <a:endParaRPr sz="2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7"/>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3" name="Google Shape;143;p17"/>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4" name="Google Shape;144;p17"/>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5" name="Google Shape;145;p17"/>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6" name="Google Shape;146;p17"/>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7" name="Google Shape;147;p17"/>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8" name="Google Shape;148;p17"/>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9" name="Google Shape;149;p17"/>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0" name="Google Shape;150;p17"/>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1" name="Google Shape;151;p17"/>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2" name="Google Shape;152;p17"/>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3" name="Google Shape;153;p17"/>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4" name="Google Shape;154;p17"/>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5" name="Google Shape;155;p17"/>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6" name="Google Shape;156;p17"/>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7" name="Google Shape;157;p17"/>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8" name="Google Shape;158;p17"/>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9" name="Google Shape;159;p17"/>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0" name="Google Shape;160;p17"/>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161" name="Google Shape;161;p17"/>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162" name="Google Shape;162;p17"/>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3200">
                <a:solidFill>
                  <a:srgbClr val="01463E"/>
                </a:solidFill>
              </a:rPr>
              <a:t>Task 1:Importance of Staff Training for Quality Care at Riverdale</a:t>
            </a:r>
            <a:r>
              <a:rPr lang="en-US" sz="1100">
                <a:solidFill>
                  <a:schemeClr val="dk1"/>
                </a:solidFill>
              </a:rPr>
              <a:t> </a:t>
            </a:r>
            <a:endParaRPr sz="2400">
              <a:solidFill>
                <a:schemeClr val="dk2"/>
              </a:solidFill>
            </a:endParaRPr>
          </a:p>
        </p:txBody>
      </p:sp>
      <p:sp>
        <p:nvSpPr>
          <p:cNvPr id="163" name="Google Shape;163;p17"/>
          <p:cNvSpPr txBox="1"/>
          <p:nvPr/>
        </p:nvSpPr>
        <p:spPr>
          <a:xfrm>
            <a:off x="5184959" y="1337066"/>
            <a:ext cx="6959400" cy="5449500"/>
          </a:xfrm>
          <a:prstGeom prst="rect">
            <a:avLst/>
          </a:prstGeom>
          <a:noFill/>
          <a:ln>
            <a:noFill/>
          </a:ln>
        </p:spPr>
        <p:txBody>
          <a:bodyPr spcFirstLastPara="1" wrap="square" lIns="91425" tIns="91425" rIns="91425" bIns="91425" anchor="t" anchorCtr="0">
            <a:noAutofit/>
          </a:bodyPr>
          <a:lstStyle/>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Unified Staff Training</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Staff at Riverdale are provided with the same training in </a:t>
            </a: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Microsoft 365 PowerPoint presentations</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to ensure uniformity in work and to develop teamwork among staff.</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Role-Specific Training</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Carers and nurses for each department receive </a:t>
            </a:r>
            <a:r>
              <a:rPr lang="en-US" dirty="0" err="1">
                <a:solidFill>
                  <a:schemeClr val="tx1"/>
                </a:solidFill>
                <a:latin typeface="Calibri" panose="020F0502020204030204" pitchFamily="34" charset="0"/>
                <a:ea typeface="Calibri" panose="020F0502020204030204" pitchFamily="34" charset="0"/>
                <a:cs typeface="Calibri" panose="020F0502020204030204" pitchFamily="34" charset="0"/>
              </a:rPr>
              <a:t>specialised</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training in safe care procedures, infection control, hygiene, medication management, and documentation.</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Improved Communication</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Communication plays a vital role among staff themselves as well as patients. It avoids errors and misunderstandings in the records and makes it easier for the next shift’s staff.</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Ongoing Development</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Refresher training for staff is also provided, helping them to stay updated with the rules and regulations, management and development of the nursing home.</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sz="25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164" name="Google Shape;164;p17"/>
          <p:cNvPicPr preferRelativeResize="0"/>
          <p:nvPr/>
        </p:nvPicPr>
        <p:blipFill>
          <a:blip r:embed="rId4">
            <a:alphaModFix/>
          </a:blip>
          <a:stretch>
            <a:fillRect/>
          </a:stretch>
        </p:blipFill>
        <p:spPr>
          <a:xfrm>
            <a:off x="108746" y="1394848"/>
            <a:ext cx="4922676" cy="5325301"/>
          </a:xfrm>
          <a:prstGeom prst="rect">
            <a:avLst/>
          </a:prstGeom>
          <a:noFill/>
          <a:ln>
            <a:noFill/>
          </a:ln>
        </p:spPr>
      </p:pic>
      <p:pic>
        <p:nvPicPr>
          <p:cNvPr id="165" name="Google Shape;165;p17"/>
          <p:cNvPicPr preferRelativeResize="0"/>
          <p:nvPr/>
        </p:nvPicPr>
        <p:blipFill>
          <a:blip r:embed="rId5">
            <a:alphaModFix/>
          </a:blip>
          <a:stretch>
            <a:fillRect/>
          </a:stretch>
        </p:blipFill>
        <p:spPr>
          <a:xfrm>
            <a:off x="19557" y="1302007"/>
            <a:ext cx="12192001" cy="8925"/>
          </a:xfrm>
          <a:prstGeom prst="rect">
            <a:avLst/>
          </a:prstGeom>
          <a:noFill/>
          <a:ln>
            <a:noFill/>
          </a:ln>
        </p:spPr>
      </p:pic>
      <p:sp>
        <p:nvSpPr>
          <p:cNvPr id="166" name="Google Shape;166;p17"/>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Recommended Tool:  Microsoft PowerPoint      	Presenter: Anbarin </a:t>
            </a:r>
            <a:r>
              <a:rPr lang="en-US" sz="1300" i="1" dirty="0" err="1">
                <a:solidFill>
                  <a:srgbClr val="555555"/>
                </a:solidFill>
                <a:latin typeface="Calibri"/>
                <a:ea typeface="Calibri"/>
                <a:cs typeface="Calibri"/>
                <a:sym typeface="Calibri"/>
              </a:rPr>
              <a:t>Aimaq</a:t>
            </a:r>
            <a:r>
              <a:rPr lang="en-US" sz="1300" i="1" dirty="0">
                <a:solidFill>
                  <a:srgbClr val="555555"/>
                </a:solidFill>
                <a:latin typeface="Calibri"/>
                <a:ea typeface="Calibri"/>
                <a:cs typeface="Calibri"/>
                <a:sym typeface="Calibri"/>
              </a:rPr>
              <a:t>  |  2538576</a:t>
            </a:r>
            <a:endParaRPr sz="1300" i="1" dirty="0">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8"/>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3" name="Google Shape;173;p18"/>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4" name="Google Shape;174;p18"/>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5" name="Google Shape;175;p18"/>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6" name="Google Shape;176;p18"/>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7" name="Google Shape;177;p18"/>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8" name="Google Shape;178;p18"/>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9" name="Google Shape;179;p18"/>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0" name="Google Shape;180;p18"/>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1" name="Google Shape;181;p18"/>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2" name="Google Shape;182;p18"/>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3" name="Google Shape;183;p18"/>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4" name="Google Shape;184;p18"/>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5" name="Google Shape;185;p18"/>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6" name="Google Shape;186;p18"/>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7" name="Google Shape;187;p18"/>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8" name="Google Shape;188;p18"/>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9" name="Google Shape;189;p18"/>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0" name="Google Shape;190;p18"/>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191" name="Google Shape;191;p18"/>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192" name="Google Shape;192;p18"/>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3400">
                <a:solidFill>
                  <a:srgbClr val="01463E"/>
                </a:solidFill>
              </a:rPr>
              <a:t>Microsoft PowerPoint Is the Most Suitable Microsoft 365 Tool</a:t>
            </a:r>
            <a:r>
              <a:rPr lang="en-US" sz="800">
                <a:solidFill>
                  <a:schemeClr val="dk1"/>
                </a:solidFill>
              </a:rPr>
              <a:t> </a:t>
            </a:r>
            <a:endParaRPr sz="2100">
              <a:solidFill>
                <a:schemeClr val="dk2"/>
              </a:solidFill>
            </a:endParaRPr>
          </a:p>
        </p:txBody>
      </p:sp>
      <p:pic>
        <p:nvPicPr>
          <p:cNvPr id="193" name="Google Shape;193;p18"/>
          <p:cNvPicPr preferRelativeResize="0"/>
          <p:nvPr/>
        </p:nvPicPr>
        <p:blipFill>
          <a:blip r:embed="rId4">
            <a:alphaModFix/>
          </a:blip>
          <a:stretch>
            <a:fillRect/>
          </a:stretch>
        </p:blipFill>
        <p:spPr>
          <a:xfrm>
            <a:off x="19557" y="1302007"/>
            <a:ext cx="12192001" cy="8925"/>
          </a:xfrm>
          <a:prstGeom prst="rect">
            <a:avLst/>
          </a:prstGeom>
          <a:noFill/>
          <a:ln>
            <a:noFill/>
          </a:ln>
        </p:spPr>
      </p:pic>
      <p:sp>
        <p:nvSpPr>
          <p:cNvPr id="194" name="Google Shape;194;p18"/>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300" i="1">
                <a:solidFill>
                  <a:srgbClr val="555555"/>
                </a:solidFill>
                <a:latin typeface="Calibri"/>
                <a:ea typeface="Calibri"/>
                <a:cs typeface="Calibri"/>
                <a:sym typeface="Calibri"/>
              </a:rPr>
              <a:t>Recommended Tool:  Microsoft PowerPoint      	Presenter: Anbarin Aimaq  |  2538576</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195" name="Google Shape;195;p18"/>
          <p:cNvSpPr txBox="1"/>
          <p:nvPr/>
        </p:nvSpPr>
        <p:spPr>
          <a:xfrm>
            <a:off x="415125" y="1560900"/>
            <a:ext cx="8604900" cy="49815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2500"/>
              </a:spcBef>
              <a:spcAft>
                <a:spcPts val="0"/>
              </a:spcAft>
              <a:buClr>
                <a:schemeClr val="dk1"/>
              </a:buClr>
              <a:buSzPts val="1100"/>
              <a:buFont typeface="Arial"/>
              <a:buNone/>
            </a:pPr>
            <a:r>
              <a:rPr lang="en-US" sz="1600" b="1">
                <a:solidFill>
                  <a:srgbClr val="01463E"/>
                </a:solidFill>
              </a:rPr>
              <a:t>Structured and Clear Training</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800">
                <a:solidFill>
                  <a:srgbClr val="01463E"/>
                </a:solidFill>
              </a:rPr>
              <a:t>Microsoft PowerPoint is a very organised tool that helps the reader to understand the concept with a few points. It is easier for the trainer to explain with the managed slides.</a:t>
            </a:r>
            <a:endParaRPr sz="1800">
              <a:solidFill>
                <a:srgbClr val="01463E"/>
              </a:solidFill>
            </a:endParaRPr>
          </a:p>
          <a:p>
            <a:pPr marL="0" lvl="0" indent="0" algn="l" rtl="0">
              <a:lnSpc>
                <a:spcPct val="120000"/>
              </a:lnSpc>
              <a:spcBef>
                <a:spcPts val="500"/>
              </a:spcBef>
              <a:spcAft>
                <a:spcPts val="0"/>
              </a:spcAft>
              <a:buNone/>
            </a:pP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b="1">
                <a:solidFill>
                  <a:srgbClr val="01463E"/>
                </a:solidFill>
              </a:rPr>
              <a:t>Supports Visual Learning</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a:solidFill>
                  <a:srgbClr val="01463E"/>
                </a:solidFill>
              </a:rPr>
              <a:t>PowerPoint allows the insertion of images and charts that help the staff to visualise the concept; links for useful videos and websites can be added for better understanding. It also has featured and applicable effects, transitions and designs with colourful templates that attract the staff and help to recollect easily.</a:t>
            </a:r>
            <a:endParaRPr sz="1600">
              <a:solidFill>
                <a:srgbClr val="01463E"/>
              </a:solidFill>
            </a:endParaRPr>
          </a:p>
          <a:p>
            <a:pPr marL="0" lvl="0" indent="0" algn="l" rtl="0">
              <a:lnSpc>
                <a:spcPct val="120000"/>
              </a:lnSpc>
              <a:spcBef>
                <a:spcPts val="2500"/>
              </a:spcBef>
              <a:spcAft>
                <a:spcPts val="0"/>
              </a:spcAft>
              <a:buClr>
                <a:schemeClr val="dk1"/>
              </a:buClr>
              <a:buSzPts val="1100"/>
              <a:buFont typeface="Arial"/>
              <a:buNone/>
            </a:pPr>
            <a:r>
              <a:rPr lang="en-US" sz="1600" b="1">
                <a:solidFill>
                  <a:srgbClr val="01463E"/>
                </a:solidFill>
              </a:rPr>
              <a:t>Flexible and Accessible</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a:solidFill>
                  <a:srgbClr val="01463E"/>
                </a:solidFill>
              </a:rPr>
              <a:t>It is easily accessible if shared with the staff for further reference. It allows editing accordingly.</a:t>
            </a:r>
            <a:endParaRPr sz="1600">
              <a:solidFill>
                <a:srgbClr val="01463E"/>
              </a:solidFill>
            </a:endParaRPr>
          </a:p>
          <a:p>
            <a:pPr marL="0" lvl="0" indent="0" algn="l" rtl="0">
              <a:spcBef>
                <a:spcPts val="0"/>
              </a:spcBef>
              <a:spcAft>
                <a:spcPts val="0"/>
              </a:spcAft>
              <a:buNone/>
            </a:pPr>
            <a:endParaRPr sz="2600">
              <a:solidFill>
                <a:schemeClr val="dk2"/>
              </a:solidFill>
            </a:endParaRPr>
          </a:p>
        </p:txBody>
      </p:sp>
      <p:pic>
        <p:nvPicPr>
          <p:cNvPr id="196" name="Google Shape;196;p18"/>
          <p:cNvPicPr preferRelativeResize="0"/>
          <p:nvPr/>
        </p:nvPicPr>
        <p:blipFill>
          <a:blip r:embed="rId5">
            <a:alphaModFix/>
          </a:blip>
          <a:stretch>
            <a:fillRect/>
          </a:stretch>
        </p:blipFill>
        <p:spPr>
          <a:xfrm>
            <a:off x="9160023" y="1394848"/>
            <a:ext cx="2945700" cy="53923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9"/>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3" name="Google Shape;203;p19"/>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4" name="Google Shape;204;p19"/>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5" name="Google Shape;205;p19"/>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6" name="Google Shape;206;p19"/>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7" name="Google Shape;207;p19"/>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8" name="Google Shape;208;p19"/>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9" name="Google Shape;209;p19"/>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0" name="Google Shape;210;p19"/>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1" name="Google Shape;211;p19"/>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2" name="Google Shape;212;p19"/>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3" name="Google Shape;213;p19"/>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4" name="Google Shape;214;p19"/>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5" name="Google Shape;215;p19"/>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6" name="Google Shape;216;p19"/>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7" name="Google Shape;217;p19"/>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8" name="Google Shape;218;p19"/>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9" name="Google Shape;219;p19"/>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20" name="Google Shape;220;p19"/>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221" name="Google Shape;221;p19"/>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222" name="Google Shape;222;p19"/>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500">
                <a:solidFill>
                  <a:srgbClr val="01463E"/>
                </a:solidFill>
              </a:rPr>
              <a:t>Benefits, Limitations, and Recommendations for Staff Training</a:t>
            </a:r>
            <a:r>
              <a:rPr lang="en-US" sz="1100">
                <a:solidFill>
                  <a:schemeClr val="dk1"/>
                </a:solidFill>
              </a:rPr>
              <a:t> </a:t>
            </a:r>
            <a:endParaRPr sz="2100">
              <a:solidFill>
                <a:schemeClr val="dk2"/>
              </a:solidFill>
            </a:endParaRPr>
          </a:p>
        </p:txBody>
      </p:sp>
      <p:pic>
        <p:nvPicPr>
          <p:cNvPr id="223" name="Google Shape;223;p19"/>
          <p:cNvPicPr preferRelativeResize="0"/>
          <p:nvPr/>
        </p:nvPicPr>
        <p:blipFill>
          <a:blip r:embed="rId4">
            <a:alphaModFix/>
          </a:blip>
          <a:stretch>
            <a:fillRect/>
          </a:stretch>
        </p:blipFill>
        <p:spPr>
          <a:xfrm>
            <a:off x="19557" y="1302007"/>
            <a:ext cx="12192001" cy="8925"/>
          </a:xfrm>
          <a:prstGeom prst="rect">
            <a:avLst/>
          </a:prstGeom>
          <a:noFill/>
          <a:ln>
            <a:noFill/>
          </a:ln>
        </p:spPr>
      </p:pic>
      <p:sp>
        <p:nvSpPr>
          <p:cNvPr id="224" name="Google Shape;224;p19"/>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300" i="1">
                <a:solidFill>
                  <a:srgbClr val="555555"/>
                </a:solidFill>
                <a:latin typeface="Calibri"/>
                <a:ea typeface="Calibri"/>
                <a:cs typeface="Calibri"/>
                <a:sym typeface="Calibri"/>
              </a:rPr>
              <a:t>Recommended Tool:  Microsoft PowerPoint      	Presenter: Anbarin Aimaq  |  2538576</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225" name="Google Shape;225;p19"/>
          <p:cNvSpPr txBox="1"/>
          <p:nvPr/>
        </p:nvSpPr>
        <p:spPr>
          <a:xfrm>
            <a:off x="6343225" y="1536550"/>
            <a:ext cx="5769600" cy="4981500"/>
          </a:xfrm>
          <a:prstGeom prst="rect">
            <a:avLst/>
          </a:prstGeom>
          <a:noFill/>
          <a:ln>
            <a:noFill/>
          </a:ln>
        </p:spPr>
        <p:txBody>
          <a:bodyPr spcFirstLastPara="1" wrap="square" lIns="91425" tIns="91425" rIns="91425" bIns="91425"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500" b="1">
                <a:solidFill>
                  <a:srgbClr val="01463E"/>
                </a:solidFill>
              </a:rPr>
              <a:t>Benefits of PowerPoint Training</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Multi-media health education could reduce nurses’ workload and enhance patient satisfaction but not increase complications.</a:t>
            </a:r>
            <a:endParaRPr sz="1300">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PowerPoint training reduces misunderstanding and develops uniform concepts for everyone. (</a:t>
            </a:r>
            <a:r>
              <a:rPr lang="en-US" sz="1300" b="1">
                <a:solidFill>
                  <a:srgbClr val="01463E"/>
                </a:solidFill>
              </a:rPr>
              <a:t>Lamppu, P. J., Pitkälä, K. H., et al. 2021)</a:t>
            </a:r>
            <a:endParaRPr sz="1300" b="1">
              <a:solidFill>
                <a:srgbClr val="01463E"/>
              </a:solidFill>
            </a:endParaRPr>
          </a:p>
          <a:p>
            <a:pPr marL="0" lvl="0" indent="0" algn="l" rtl="0">
              <a:lnSpc>
                <a:spcPct val="110000"/>
              </a:lnSpc>
              <a:spcBef>
                <a:spcPts val="500"/>
              </a:spcBef>
              <a:spcAft>
                <a:spcPts val="0"/>
              </a:spcAft>
              <a:buClr>
                <a:schemeClr val="dk1"/>
              </a:buClr>
              <a:buSzPts val="1100"/>
              <a:buFont typeface="Arial"/>
              <a:buNone/>
            </a:pP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500" b="1">
                <a:solidFill>
                  <a:srgbClr val="01463E"/>
                </a:solidFill>
              </a:rPr>
              <a:t>Limitations of Training Sessions</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Scheduling training can be difficult due to shift patterns, and content needs regular updates for accuracy. The reproducibility of many interventions is questionable due to a variability in their description and application, and the low availability of supplementary information and training manuals. (</a:t>
            </a:r>
            <a:r>
              <a:rPr lang="en-US" sz="1300" b="1">
                <a:solidFill>
                  <a:srgbClr val="01463E"/>
                </a:solidFill>
              </a:rPr>
              <a:t>Carrier, D., Toulouse, É., &amp; Rochefort, C. M. (2023)</a:t>
            </a:r>
            <a:endParaRPr sz="1300" b="1">
              <a:solidFill>
                <a:srgbClr val="01463E"/>
              </a:solidFill>
            </a:endParaRPr>
          </a:p>
          <a:p>
            <a:pPr marL="0" lvl="0" indent="0" algn="l" rtl="0">
              <a:lnSpc>
                <a:spcPct val="110000"/>
              </a:lnSpc>
              <a:spcBef>
                <a:spcPts val="2500"/>
              </a:spcBef>
              <a:spcAft>
                <a:spcPts val="0"/>
              </a:spcAft>
              <a:buClr>
                <a:schemeClr val="dk1"/>
              </a:buClr>
              <a:buSzPts val="1100"/>
              <a:buFont typeface="Arial"/>
              <a:buNone/>
            </a:pPr>
            <a:r>
              <a:rPr lang="en-US" sz="1500" b="1">
                <a:solidFill>
                  <a:srgbClr val="01463E"/>
                </a:solidFill>
              </a:rPr>
              <a:t>Training Recommendations</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Presentations must be professional yet easy for the reader to understand; the refresher training must be scheduled with updated slides for the staff to recollect the previous sessions</a:t>
            </a:r>
            <a:endParaRPr sz="1300">
              <a:solidFill>
                <a:srgbClr val="01463E"/>
              </a:solidFill>
            </a:endParaRPr>
          </a:p>
          <a:p>
            <a:pPr marL="0" lvl="0" indent="0" algn="l" rtl="0">
              <a:lnSpc>
                <a:spcPct val="110000"/>
              </a:lnSpc>
              <a:spcBef>
                <a:spcPts val="500"/>
              </a:spcBef>
              <a:spcAft>
                <a:spcPts val="0"/>
              </a:spcAft>
              <a:buClr>
                <a:schemeClr val="dk1"/>
              </a:buClr>
              <a:buSzPts val="1100"/>
              <a:buFont typeface="Arial"/>
              <a:buNone/>
            </a:pPr>
            <a:endParaRPr sz="1600" b="1">
              <a:solidFill>
                <a:srgbClr val="01463E"/>
              </a:solidFill>
            </a:endParaRPr>
          </a:p>
          <a:p>
            <a:pPr marL="0" lvl="0" indent="0" algn="l" rtl="0">
              <a:spcBef>
                <a:spcPts val="0"/>
              </a:spcBef>
              <a:spcAft>
                <a:spcPts val="0"/>
              </a:spcAft>
              <a:buNone/>
            </a:pPr>
            <a:endParaRPr sz="2600">
              <a:solidFill>
                <a:schemeClr val="dk2"/>
              </a:solidFill>
            </a:endParaRPr>
          </a:p>
        </p:txBody>
      </p:sp>
      <p:pic>
        <p:nvPicPr>
          <p:cNvPr id="226" name="Google Shape;226;p19"/>
          <p:cNvPicPr preferRelativeResize="0"/>
          <p:nvPr/>
        </p:nvPicPr>
        <p:blipFill>
          <a:blip r:embed="rId5">
            <a:alphaModFix/>
          </a:blip>
          <a:stretch>
            <a:fillRect/>
          </a:stretch>
        </p:blipFill>
        <p:spPr>
          <a:xfrm>
            <a:off x="232475" y="1458275"/>
            <a:ext cx="5867100" cy="4981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29"/>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2" name="Google Shape;512;p29"/>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3" name="Google Shape;513;p29"/>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4" name="Google Shape;514;p29"/>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5" name="Google Shape;515;p29"/>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6" name="Google Shape;516;p29"/>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7" name="Google Shape;517;p29"/>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8" name="Google Shape;518;p29"/>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9" name="Google Shape;519;p29"/>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0" name="Google Shape;520;p29"/>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1" name="Google Shape;521;p29"/>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2" name="Google Shape;522;p29"/>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3" name="Google Shape;523;p29"/>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4" name="Google Shape;524;p29"/>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5" name="Google Shape;525;p29"/>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6" name="Google Shape;526;p29"/>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7" name="Google Shape;527;p29"/>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8" name="Google Shape;528;p29"/>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9" name="Google Shape;529;p29"/>
          <p:cNvSpPr/>
          <p:nvPr/>
        </p:nvSpPr>
        <p:spPr>
          <a:xfrm>
            <a:off x="33702" y="183225"/>
            <a:ext cx="10637400" cy="701029"/>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000" b="1" dirty="0">
                <a:solidFill>
                  <a:schemeClr val="dk1"/>
                </a:solidFill>
              </a:rPr>
              <a:t>Task 2: Microsoft Teams for Staff Communication. </a:t>
            </a:r>
            <a:endParaRPr sz="3000" b="1" dirty="0">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1800" i="1" dirty="0">
              <a:latin typeface="Figtree"/>
              <a:ea typeface="Figtree"/>
              <a:cs typeface="Figtree"/>
              <a:sym typeface="Figtree"/>
            </a:endParaRPr>
          </a:p>
        </p:txBody>
      </p:sp>
      <p:sp>
        <p:nvSpPr>
          <p:cNvPr id="530" name="Google Shape;530;p29"/>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31" name="Google Shape;531;p29"/>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32" name="Google Shape;532;p29"/>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33" name="Google Shape;533;p29"/>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34" name="Google Shape;534;p29"/>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35" name="Google Shape;535;p29"/>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36" name="Google Shape;536;p29"/>
          <p:cNvSpPr txBox="1"/>
          <p:nvPr/>
        </p:nvSpPr>
        <p:spPr>
          <a:xfrm>
            <a:off x="460500" y="1536550"/>
            <a:ext cx="9780000" cy="43776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One of the key workplace tasks at Riverdale Nursing Home is the need for efficient and effective staff communication between its two buildings.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This task involves transferring essential information about residents, their care and treatment plans, staff handovers, and shift changes.</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Ineffective exchange of information is associated with an increased risk of repeated work, a lack of clarity and important information being missed. </a:t>
            </a: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3" name="TextBox 2">
            <a:extLst>
              <a:ext uri="{FF2B5EF4-FFF2-40B4-BE49-F238E27FC236}">
                <a16:creationId xmlns:a16="http://schemas.microsoft.com/office/drawing/2014/main" id="{18AD7184-79D8-69DC-CAA1-A5E589D34432}"/>
              </a:ext>
            </a:extLst>
          </p:cNvPr>
          <p:cNvSpPr txBox="1"/>
          <p:nvPr/>
        </p:nvSpPr>
        <p:spPr>
          <a:xfrm>
            <a:off x="0" y="773083"/>
            <a:ext cx="9144000" cy="770980"/>
          </a:xfrm>
          <a:prstGeom prst="rect">
            <a:avLst/>
          </a:prstGeom>
          <a:noFill/>
        </p:spPr>
        <p:txBody>
          <a:bodyPr wrap="square">
            <a:spAutoFit/>
          </a:bodyPr>
          <a:lstStyle/>
          <a:p>
            <a:pPr marL="0" lvl="0" indent="0" algn="l" rtl="0">
              <a:lnSpc>
                <a:spcPct val="115000"/>
              </a:lnSpc>
              <a:spcBef>
                <a:spcPts val="0"/>
              </a:spcBef>
              <a:spcAft>
                <a:spcPts val="0"/>
              </a:spcAft>
              <a:buClr>
                <a:schemeClr val="dk1"/>
              </a:buClr>
              <a:buSzPts val="1100"/>
              <a:buFont typeface="Arial"/>
              <a:buNone/>
            </a:pPr>
            <a:r>
              <a:rPr lang="en-GB" sz="1400" i="1" dirty="0">
                <a:solidFill>
                  <a:srgbClr val="555555"/>
                </a:solidFill>
                <a:latin typeface="Calibri"/>
                <a:ea typeface="Calibri"/>
                <a:cs typeface="Calibri"/>
                <a:sym typeface="Calibri"/>
              </a:rPr>
              <a:t>Recommended Tool:  Microsoft </a:t>
            </a:r>
            <a:r>
              <a:rPr lang="en-GB" i="1" dirty="0">
                <a:solidFill>
                  <a:srgbClr val="555555"/>
                </a:solidFill>
                <a:latin typeface="Calibri"/>
                <a:ea typeface="Calibri"/>
                <a:cs typeface="Calibri"/>
                <a:sym typeface="Calibri"/>
              </a:rPr>
              <a:t>Teams</a:t>
            </a:r>
            <a:r>
              <a:rPr lang="en-GB" sz="1400" i="1" dirty="0">
                <a:solidFill>
                  <a:srgbClr val="555555"/>
                </a:solidFill>
                <a:latin typeface="Calibri"/>
                <a:ea typeface="Calibri"/>
                <a:cs typeface="Calibri"/>
                <a:sym typeface="Calibri"/>
              </a:rPr>
              <a:t>      	Presenter: </a:t>
            </a:r>
            <a:r>
              <a:rPr lang="en-GB" i="1" dirty="0">
                <a:solidFill>
                  <a:srgbClr val="555555"/>
                </a:solidFill>
                <a:latin typeface="Calibri"/>
                <a:ea typeface="Calibri"/>
                <a:cs typeface="Calibri"/>
                <a:sym typeface="Calibri"/>
              </a:rPr>
              <a:t>Ewelina Rubach</a:t>
            </a:r>
            <a:r>
              <a:rPr lang="en-GB" sz="1400" i="1" dirty="0">
                <a:solidFill>
                  <a:srgbClr val="555555"/>
                </a:solidFill>
                <a:latin typeface="Calibri"/>
                <a:ea typeface="Calibri"/>
                <a:cs typeface="Calibri"/>
                <a:sym typeface="Calibri"/>
              </a:rPr>
              <a:t>  |  2538836</a:t>
            </a:r>
          </a:p>
          <a:p>
            <a:pPr marL="0" lvl="0" indent="0" algn="l" rtl="0">
              <a:spcBef>
                <a:spcPts val="0"/>
              </a:spcBef>
              <a:spcAft>
                <a:spcPts val="0"/>
              </a:spcAft>
              <a:buNone/>
            </a:pPr>
            <a:endParaRPr lang="en-GB" sz="2800" dirty="0">
              <a:solidFill>
                <a:schemeClr val="dk2"/>
              </a:solidFill>
            </a:endParaRPr>
          </a:p>
        </p:txBody>
      </p:sp>
      <p:sp>
        <p:nvSpPr>
          <p:cNvPr id="5" name="Shape 1">
            <a:extLst>
              <a:ext uri="{FF2B5EF4-FFF2-40B4-BE49-F238E27FC236}">
                <a16:creationId xmlns:a16="http://schemas.microsoft.com/office/drawing/2014/main" id="{145073F5-792A-F8D0-C65D-48FF2B2F93D6}"/>
              </a:ext>
            </a:extLst>
          </p:cNvPr>
          <p:cNvSpPr/>
          <p:nvPr/>
        </p:nvSpPr>
        <p:spPr>
          <a:xfrm>
            <a:off x="89424" y="683783"/>
            <a:ext cx="12068874" cy="3039"/>
          </a:xfrm>
          <a:prstGeom prst="line">
            <a:avLst/>
          </a:prstGeom>
          <a:noFill/>
          <a:ln w="19050">
            <a:solidFill>
              <a:srgbClr val="1A1A1A"/>
            </a:solidFill>
            <a:prstDash val="solid"/>
          </a:ln>
        </p:spPr>
        <p:txBody>
          <a:bodyPr/>
          <a:lstStyle/>
          <a:p>
            <a:endParaRPr lang="en-GB"/>
          </a:p>
        </p:txBody>
      </p:sp>
      <p:sp>
        <p:nvSpPr>
          <p:cNvPr id="7" name="Shape 3">
            <a:extLst>
              <a:ext uri="{FF2B5EF4-FFF2-40B4-BE49-F238E27FC236}">
                <a16:creationId xmlns:a16="http://schemas.microsoft.com/office/drawing/2014/main" id="{D2179F36-C060-A265-485F-136F7820841E}"/>
              </a:ext>
            </a:extLst>
          </p:cNvPr>
          <p:cNvSpPr/>
          <p:nvPr/>
        </p:nvSpPr>
        <p:spPr>
          <a:xfrm flipV="1">
            <a:off x="95174" y="1130422"/>
            <a:ext cx="12017733" cy="28391"/>
          </a:xfrm>
          <a:prstGeom prst="line">
            <a:avLst/>
          </a:prstGeom>
          <a:noFill/>
          <a:ln w="6350">
            <a:solidFill>
              <a:srgbClr val="CCCCCC"/>
            </a:solidFill>
            <a:prstDash val="soli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sp>
        <p:nvSpPr>
          <p:cNvPr id="542" name="Google Shape;542;p30"/>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3" name="Google Shape;543;p30"/>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4" name="Google Shape;544;p30"/>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5" name="Google Shape;545;p30"/>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6" name="Google Shape;546;p30"/>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7" name="Google Shape;547;p30"/>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8" name="Google Shape;548;p30"/>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9" name="Google Shape;549;p30"/>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0" name="Google Shape;550;p30"/>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1" name="Google Shape;551;p30"/>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2" name="Google Shape;552;p30"/>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3" name="Google Shape;553;p30"/>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4" name="Google Shape;554;p30"/>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5" name="Google Shape;555;p30"/>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6" name="Google Shape;556;p30"/>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7" name="Google Shape;557;p30"/>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8" name="Google Shape;558;p30"/>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9" name="Google Shape;559;p30"/>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60" name="Google Shape;560;p30"/>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61" name="Google Shape;561;p30"/>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62" name="Google Shape;562;p30"/>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64" name="Google Shape;564;p30"/>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65" name="Google Shape;565;p30"/>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66" name="Google Shape;566;p30"/>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67" name="Google Shape;567;p30"/>
          <p:cNvSpPr txBox="1"/>
          <p:nvPr/>
        </p:nvSpPr>
        <p:spPr>
          <a:xfrm>
            <a:off x="284100" y="844325"/>
            <a:ext cx="6854100" cy="39528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Research has shown that the use of Microsoft Teams within healthcare organisations has significantly improved communication.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It enables staff to communicate without being physically present in the same location through virtual meetings, gives access to instant messaging and collaborate on shared documents in real time (Mehta et al., 2020).</a:t>
            </a:r>
            <a:endParaRPr sz="2400">
              <a:solidFill>
                <a:schemeClr val="dk1"/>
              </a:solidFill>
              <a:latin typeface="Calibri"/>
              <a:ea typeface="Calibri"/>
              <a:cs typeface="Calibri"/>
              <a:sym typeface="Calibri"/>
            </a:endParaRPr>
          </a:p>
        </p:txBody>
      </p:sp>
      <p:pic>
        <p:nvPicPr>
          <p:cNvPr id="568" name="Google Shape;568;p30" title="Microsoft-Teams-for-HealthCare.jpg"/>
          <p:cNvPicPr preferRelativeResize="0"/>
          <p:nvPr/>
        </p:nvPicPr>
        <p:blipFill>
          <a:blip r:embed="rId3">
            <a:alphaModFix/>
          </a:blip>
          <a:stretch>
            <a:fillRect/>
          </a:stretch>
        </p:blipFill>
        <p:spPr>
          <a:xfrm>
            <a:off x="6917000" y="914400"/>
            <a:ext cx="4896449" cy="4550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5"/>
        <p:cNvGrpSpPr/>
        <p:nvPr/>
      </p:nvGrpSpPr>
      <p:grpSpPr>
        <a:xfrm>
          <a:off x="0" y="0"/>
          <a:ext cx="0" cy="0"/>
          <a:chOff x="0" y="0"/>
          <a:chExt cx="0" cy="0"/>
        </a:xfrm>
      </p:grpSpPr>
      <p:sp>
        <p:nvSpPr>
          <p:cNvPr id="606" name="Google Shape;606;p32"/>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7" name="Google Shape;607;p32"/>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8" name="Google Shape;608;p32"/>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9" name="Google Shape;609;p32"/>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0" name="Google Shape;610;p32"/>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1" name="Google Shape;611;p32"/>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2" name="Google Shape;612;p32"/>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3" name="Google Shape;613;p32"/>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4" name="Google Shape;614;p32"/>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5" name="Google Shape;615;p32"/>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6" name="Google Shape;616;p32"/>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7" name="Google Shape;617;p32"/>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8" name="Google Shape;618;p32"/>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9" name="Google Shape;619;p32"/>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0" name="Google Shape;620;p32"/>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1" name="Google Shape;621;p32"/>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2" name="Google Shape;622;p32"/>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3" name="Google Shape;623;p32"/>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4" name="Google Shape;624;p32"/>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600" i="1">
              <a:latin typeface="Figtree"/>
              <a:ea typeface="Figtree"/>
              <a:cs typeface="Figtree"/>
              <a:sym typeface="Figtree"/>
            </a:endParaRPr>
          </a:p>
        </p:txBody>
      </p:sp>
      <p:sp>
        <p:nvSpPr>
          <p:cNvPr id="625" name="Google Shape;625;p32"/>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8" name="Google Shape;628;p32"/>
          <p:cNvSpPr txBox="1"/>
          <p:nvPr/>
        </p:nvSpPr>
        <p:spPr>
          <a:xfrm>
            <a:off x="1545925" y="-444050"/>
            <a:ext cx="94728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b="1">
              <a:solidFill>
                <a:schemeClr val="dk2"/>
              </a:solidFill>
            </a:endParaRPr>
          </a:p>
        </p:txBody>
      </p:sp>
      <p:sp>
        <p:nvSpPr>
          <p:cNvPr id="629" name="Google Shape;629;p32"/>
          <p:cNvSpPr txBox="1"/>
          <p:nvPr/>
        </p:nvSpPr>
        <p:spPr>
          <a:xfrm>
            <a:off x="284100" y="2385883"/>
            <a:ext cx="97800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a:solidFill>
                <a:schemeClr val="dk2"/>
              </a:solidFill>
            </a:endParaRPr>
          </a:p>
        </p:txBody>
      </p:sp>
      <p:sp>
        <p:nvSpPr>
          <p:cNvPr id="630" name="Google Shape;630;p32"/>
          <p:cNvSpPr txBox="1"/>
          <p:nvPr/>
        </p:nvSpPr>
        <p:spPr>
          <a:xfrm>
            <a:off x="768175" y="1947925"/>
            <a:ext cx="97800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a:solidFill>
                <a:schemeClr val="dk2"/>
              </a:solidFill>
            </a:endParaRPr>
          </a:p>
        </p:txBody>
      </p:sp>
      <p:sp>
        <p:nvSpPr>
          <p:cNvPr id="631" name="Google Shape;631;p32"/>
          <p:cNvSpPr txBox="1"/>
          <p:nvPr/>
        </p:nvSpPr>
        <p:spPr>
          <a:xfrm>
            <a:off x="387339" y="262843"/>
            <a:ext cx="9403800" cy="892522"/>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2400" b="1" dirty="0">
                <a:solidFill>
                  <a:schemeClr val="dk1"/>
                </a:solidFill>
                <a:latin typeface="Calibri"/>
                <a:ea typeface="Calibri"/>
                <a:cs typeface="Calibri"/>
                <a:sym typeface="Calibri"/>
              </a:rPr>
              <a:t>Benefits and limitations of Microsoft Teams at Riverdale Nursing Home</a:t>
            </a:r>
            <a:r>
              <a:rPr lang="en-US" sz="1600" b="1" dirty="0">
                <a:solidFill>
                  <a:schemeClr val="dk1"/>
                </a:solidFill>
                <a:latin typeface="Calibri"/>
                <a:ea typeface="Calibri"/>
                <a:cs typeface="Calibri"/>
                <a:sym typeface="Calibri"/>
              </a:rPr>
              <a:t>.</a:t>
            </a:r>
            <a:endParaRPr sz="16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600" b="1" dirty="0">
              <a:solidFill>
                <a:schemeClr val="dk1"/>
              </a:solidFill>
              <a:latin typeface="Calibri"/>
              <a:ea typeface="Calibri"/>
              <a:cs typeface="Calibri"/>
              <a:sym typeface="Calibri"/>
            </a:endParaRPr>
          </a:p>
        </p:txBody>
      </p:sp>
      <p:sp>
        <p:nvSpPr>
          <p:cNvPr id="632" name="Google Shape;632;p32"/>
          <p:cNvSpPr txBox="1"/>
          <p:nvPr/>
        </p:nvSpPr>
        <p:spPr>
          <a:xfrm>
            <a:off x="284100" y="2108700"/>
            <a:ext cx="6279000" cy="2412938"/>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Instant exchange of information between staff.</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Shared documents that can be updated in real time.</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Virtual meetings can be </a:t>
            </a:r>
            <a:r>
              <a:rPr lang="en-US" sz="1600" dirty="0" err="1">
                <a:solidFill>
                  <a:schemeClr val="dk1"/>
                </a:solidFill>
              </a:rPr>
              <a:t>organised</a:t>
            </a:r>
            <a:r>
              <a:rPr lang="en-US" sz="1600" dirty="0">
                <a:solidFill>
                  <a:schemeClr val="dk1"/>
                </a:solidFill>
              </a:rPr>
              <a:t> and joined from any location.</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Data such as patient documentation, </a:t>
            </a:r>
            <a:r>
              <a:rPr lang="en-US" sz="1600" dirty="0" err="1">
                <a:solidFill>
                  <a:schemeClr val="dk1"/>
                </a:solidFill>
              </a:rPr>
              <a:t>rotas</a:t>
            </a:r>
            <a:r>
              <a:rPr lang="en-US" sz="1600" dirty="0">
                <a:solidFill>
                  <a:schemeClr val="dk1"/>
                </a:solidFill>
              </a:rPr>
              <a:t> or any emergency procedures can be accessed immediately by staff (Mehta et al., 2020)</a:t>
            </a:r>
            <a:endParaRPr sz="1600" dirty="0">
              <a:solidFill>
                <a:schemeClr val="dk1"/>
              </a:solidFill>
            </a:endParaRPr>
          </a:p>
          <a:p>
            <a:pPr marL="0" lvl="0" indent="0" algn="l" rtl="0">
              <a:spcBef>
                <a:spcPts val="0"/>
              </a:spcBef>
              <a:spcAft>
                <a:spcPts val="0"/>
              </a:spcAft>
              <a:buNone/>
            </a:pPr>
            <a:endParaRPr sz="1600" dirty="0">
              <a:solidFill>
                <a:schemeClr val="dk2"/>
              </a:solidFill>
            </a:endParaRPr>
          </a:p>
        </p:txBody>
      </p:sp>
      <p:sp>
        <p:nvSpPr>
          <p:cNvPr id="633" name="Google Shape;633;p32"/>
          <p:cNvSpPr txBox="1"/>
          <p:nvPr/>
        </p:nvSpPr>
        <p:spPr>
          <a:xfrm>
            <a:off x="6858000" y="2108698"/>
            <a:ext cx="5368500" cy="2979247"/>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Staff may experience difficulties using Microsoft teams if they are not familiar with the technology.</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A stable internet connection is required. </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There is a risk of technical issues.</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Compatible devices are required to use Microsoft Teams.</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Lack of face-to-face interaction may be challenging (Loan, 2022).</a:t>
            </a:r>
            <a:endParaRPr sz="1600"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1600" dirty="0">
                <a:solidFill>
                  <a:schemeClr val="dk1"/>
                </a:solidFill>
                <a:latin typeface="Calibri"/>
                <a:ea typeface="Calibri"/>
                <a:cs typeface="Calibri"/>
                <a:sym typeface="Calibri"/>
              </a:rPr>
              <a:t> </a:t>
            </a:r>
            <a:endParaRPr sz="1600" dirty="0">
              <a:solidFill>
                <a:schemeClr val="dk1"/>
              </a:solidFill>
              <a:latin typeface="Calibri"/>
              <a:ea typeface="Calibri"/>
              <a:cs typeface="Calibri"/>
              <a:sym typeface="Calibri"/>
            </a:endParaRPr>
          </a:p>
          <a:p>
            <a:pPr marL="0" lvl="0" indent="0" algn="l" rtl="0">
              <a:spcBef>
                <a:spcPts val="0"/>
              </a:spcBef>
              <a:spcAft>
                <a:spcPts val="0"/>
              </a:spcAft>
              <a:buNone/>
            </a:pPr>
            <a:endParaRPr sz="1600" dirty="0">
              <a:solidFill>
                <a:schemeClr val="dk2"/>
              </a:solidFill>
            </a:endParaRPr>
          </a:p>
        </p:txBody>
      </p:sp>
      <p:sp>
        <p:nvSpPr>
          <p:cNvPr id="634" name="Google Shape;634;p32"/>
          <p:cNvSpPr txBox="1"/>
          <p:nvPr/>
        </p:nvSpPr>
        <p:spPr>
          <a:xfrm>
            <a:off x="1165124" y="1297850"/>
            <a:ext cx="9289511" cy="55396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400" b="1" dirty="0">
                <a:solidFill>
                  <a:schemeClr val="dk2"/>
                </a:solidFill>
              </a:rPr>
              <a:t>Benefits:					Limitations:</a:t>
            </a:r>
            <a:endParaRPr sz="2400" b="1" dirty="0">
              <a:solidFill>
                <a:schemeClr val="dk2"/>
              </a:solidFill>
            </a:endParaRPr>
          </a:p>
        </p:txBody>
      </p:sp>
      <p:pic>
        <p:nvPicPr>
          <p:cNvPr id="3" name="Google Shape;135;p16">
            <a:extLst>
              <a:ext uri="{FF2B5EF4-FFF2-40B4-BE49-F238E27FC236}">
                <a16:creationId xmlns:a16="http://schemas.microsoft.com/office/drawing/2014/main" id="{F55B2E6E-5D06-2596-C9E5-1F3FD5F848EB}"/>
              </a:ext>
            </a:extLst>
          </p:cNvPr>
          <p:cNvPicPr preferRelativeResize="0"/>
          <p:nvPr/>
        </p:nvPicPr>
        <p:blipFill>
          <a:blip r:embed="rId3">
            <a:alphaModFix/>
          </a:blip>
          <a:stretch>
            <a:fillRect/>
          </a:stretch>
        </p:blipFill>
        <p:spPr>
          <a:xfrm>
            <a:off x="136800" y="880832"/>
            <a:ext cx="11887200" cy="2608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Google Shape;574;p31"/>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5" name="Google Shape;575;p31"/>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6" name="Google Shape;576;p31"/>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7" name="Google Shape;577;p31"/>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8" name="Google Shape;578;p31"/>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9" name="Google Shape;579;p31"/>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0" name="Google Shape;580;p31"/>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1" name="Google Shape;581;p31"/>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2" name="Google Shape;582;p31"/>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3" name="Google Shape;583;p31"/>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4" name="Google Shape;584;p31"/>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5" name="Google Shape;585;p31"/>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6" name="Google Shape;586;p31"/>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7" name="Google Shape;587;p31"/>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8" name="Google Shape;588;p31"/>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9" name="Google Shape;589;p31"/>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0" name="Google Shape;590;p31"/>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1" name="Google Shape;591;p31"/>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2" name="Google Shape;592;p31"/>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93" name="Google Shape;593;p31"/>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4" name="Google Shape;594;p31"/>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95" name="Google Shape;595;p31"/>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dirty="0">
                <a:solidFill>
                  <a:srgbClr val="262626"/>
                </a:solidFill>
                <a:latin typeface="Figtree"/>
                <a:ea typeface="Figtree"/>
                <a:cs typeface="Figtree"/>
                <a:sym typeface="Figtree"/>
              </a:rPr>
              <a:t>9</a:t>
            </a:r>
            <a:endParaRPr sz="800" b="0" i="0" u="none" strike="noStrike" cap="none" dirty="0">
              <a:solidFill>
                <a:schemeClr val="dk1"/>
              </a:solidFill>
              <a:latin typeface="Calibri"/>
              <a:ea typeface="Calibri"/>
              <a:cs typeface="Calibri"/>
              <a:sym typeface="Calibri"/>
            </a:endParaRPr>
          </a:p>
        </p:txBody>
      </p:sp>
      <p:sp>
        <p:nvSpPr>
          <p:cNvPr id="596" name="Google Shape;596;p31"/>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97" name="Google Shape;597;p31"/>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98" name="Google Shape;598;p31"/>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99" name="Google Shape;599;p31"/>
          <p:cNvSpPr txBox="1"/>
          <p:nvPr/>
        </p:nvSpPr>
        <p:spPr>
          <a:xfrm>
            <a:off x="475250" y="762350"/>
            <a:ext cx="6663000" cy="43776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Microsoft Teams improves efficiency at Riverdale Nursing Home by allowing staff to use shared documents, ensuring everyone has access to up-to-date versions of rotas, patient documentation, task lists and notes.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It also supports video calls, improving communication between two buildings.</a:t>
            </a: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2400">
                <a:solidFill>
                  <a:schemeClr val="dk1"/>
                </a:solidFill>
                <a:latin typeface="Calibri"/>
                <a:ea typeface="Calibri"/>
                <a:cs typeface="Calibri"/>
                <a:sym typeface="Calibri"/>
              </a:rPr>
              <a:t>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p:txBody>
      </p:sp>
      <p:pic>
        <p:nvPicPr>
          <p:cNvPr id="600" name="Google Shape;600;p31" title="images.jpeg"/>
          <p:cNvPicPr preferRelativeResize="0"/>
          <p:nvPr/>
        </p:nvPicPr>
        <p:blipFill>
          <a:blip r:embed="rId3">
            <a:alphaModFix/>
          </a:blip>
          <a:stretch>
            <a:fillRect/>
          </a:stretch>
        </p:blipFill>
        <p:spPr>
          <a:xfrm>
            <a:off x="7517775" y="196150"/>
            <a:ext cx="3851250" cy="646569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0"/>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3" name="Google Shape;233;p20"/>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4" name="Google Shape;234;p20"/>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5" name="Google Shape;235;p20"/>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6" name="Google Shape;236;p20"/>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7" name="Google Shape;237;p20"/>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8" name="Google Shape;238;p20"/>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9" name="Google Shape;239;p20"/>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0" name="Google Shape;240;p20"/>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1" name="Google Shape;241;p20"/>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2" name="Google Shape;242;p20"/>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3" name="Google Shape;243;p20"/>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4" name="Google Shape;244;p20"/>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5" name="Google Shape;245;p20"/>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6" name="Google Shape;246;p20"/>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7" name="Google Shape;247;p20"/>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8" name="Google Shape;248;p20"/>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9" name="Google Shape;249;p20"/>
          <p:cNvSpPr/>
          <p:nvPr/>
        </p:nvSpPr>
        <p:spPr>
          <a:xfrm>
            <a:off x="753205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0" name="Google Shape;250;p20"/>
          <p:cNvSpPr/>
          <p:nvPr/>
        </p:nvSpPr>
        <p:spPr>
          <a:xfrm>
            <a:off x="4146227" y="2732504"/>
            <a:ext cx="3032700" cy="3291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1000"/>
              </a:spcBef>
              <a:spcAft>
                <a:spcPts val="0"/>
              </a:spcAft>
              <a:buClr>
                <a:srgbClr val="000000"/>
              </a:buClr>
              <a:buSzPts val="1200"/>
              <a:buFont typeface="Figtree"/>
              <a:buNone/>
            </a:pPr>
            <a:endParaRPr sz="1200" b="0" i="0" u="none" strike="noStrike" cap="none">
              <a:solidFill>
                <a:schemeClr val="dk1"/>
              </a:solidFill>
              <a:latin typeface="Calibri"/>
              <a:ea typeface="Calibri"/>
              <a:cs typeface="Calibri"/>
              <a:sym typeface="Calibri"/>
            </a:endParaRPr>
          </a:p>
        </p:txBody>
      </p:sp>
      <p:sp>
        <p:nvSpPr>
          <p:cNvPr id="251" name="Google Shape;251;p20"/>
          <p:cNvSpPr/>
          <p:nvPr/>
        </p:nvSpPr>
        <p:spPr>
          <a:xfrm>
            <a:off x="414622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2" name="Google Shape;252;p20"/>
          <p:cNvSpPr/>
          <p:nvPr/>
        </p:nvSpPr>
        <p:spPr>
          <a:xfrm>
            <a:off x="760400" y="1777163"/>
            <a:ext cx="6697200" cy="4247100"/>
          </a:xfrm>
          <a:prstGeom prst="rect">
            <a:avLst/>
          </a:prstGeom>
          <a:noFill/>
          <a:ln>
            <a:noFill/>
          </a:ln>
        </p:spPr>
        <p:txBody>
          <a:bodyPr spcFirstLastPara="1" wrap="square" lIns="0" tIns="0" rIns="0" bIns="0"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Importance of Care Documentation</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It gives a proper format for the documents, enhances accuracy and reduces errors. Helps to maintain records for a clear idea.</a:t>
            </a:r>
            <a:endParaRPr sz="18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Challenges in Communication</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Improper or poorly maintained records create challenges in communication and might make it difficult for the staff.</a:t>
            </a:r>
            <a:endParaRPr sz="18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Digital Documentation Tools</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Microsoft Word helps to manage the data with precision. The document can be described briefly as well as graphically for better understanding.</a:t>
            </a:r>
            <a:endParaRPr sz="1800">
              <a:solidFill>
                <a:srgbClr val="131313"/>
              </a:solidFill>
            </a:endParaRPr>
          </a:p>
        </p:txBody>
      </p:sp>
      <p:sp>
        <p:nvSpPr>
          <p:cNvPr id="253" name="Google Shape;253;p20"/>
          <p:cNvSpPr/>
          <p:nvPr/>
        </p:nvSpPr>
        <p:spPr>
          <a:xfrm>
            <a:off x="76039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4" name="Google Shape;254;p20"/>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55" name="Google Shape;255;p20"/>
          <p:cNvSpPr txBox="1"/>
          <p:nvPr/>
        </p:nvSpPr>
        <p:spPr>
          <a:xfrm>
            <a:off x="38650" y="45080"/>
            <a:ext cx="12107400" cy="669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Task 3:Introduction to Care Documentation at Riverdale Nursing Home</a:t>
            </a:r>
            <a:r>
              <a:rPr lang="en-US" sz="2400" dirty="0">
                <a:solidFill>
                  <a:schemeClr val="dk1"/>
                </a:solidFill>
              </a:rPr>
              <a:t> </a:t>
            </a:r>
            <a:endParaRPr sz="2400" dirty="0"/>
          </a:p>
        </p:txBody>
      </p:sp>
      <p:pic>
        <p:nvPicPr>
          <p:cNvPr id="256" name="Google Shape;256;p20"/>
          <p:cNvPicPr preferRelativeResize="0"/>
          <p:nvPr/>
        </p:nvPicPr>
        <p:blipFill>
          <a:blip r:embed="rId3">
            <a:alphaModFix/>
          </a:blip>
          <a:stretch>
            <a:fillRect/>
          </a:stretch>
        </p:blipFill>
        <p:spPr>
          <a:xfrm>
            <a:off x="8268475" y="1357600"/>
            <a:ext cx="3925700" cy="5490400"/>
          </a:xfrm>
          <a:prstGeom prst="rect">
            <a:avLst/>
          </a:prstGeom>
          <a:noFill/>
          <a:ln>
            <a:noFill/>
          </a:ln>
        </p:spPr>
      </p:pic>
      <p:pic>
        <p:nvPicPr>
          <p:cNvPr id="257" name="Google Shape;257;p20"/>
          <p:cNvPicPr preferRelativeResize="0"/>
          <p:nvPr/>
        </p:nvPicPr>
        <p:blipFill>
          <a:blip r:embed="rId4">
            <a:alphaModFix/>
          </a:blip>
          <a:stretch>
            <a:fillRect/>
          </a:stretch>
        </p:blipFill>
        <p:spPr>
          <a:xfrm>
            <a:off x="0" y="710522"/>
            <a:ext cx="12192000" cy="26756"/>
          </a:xfrm>
          <a:prstGeom prst="rect">
            <a:avLst/>
          </a:prstGeom>
          <a:noFill/>
          <a:ln>
            <a:noFill/>
          </a:ln>
        </p:spPr>
      </p:pic>
      <p:sp>
        <p:nvSpPr>
          <p:cNvPr id="258" name="Google Shape;258;p20"/>
          <p:cNvSpPr txBox="1"/>
          <p:nvPr/>
        </p:nvSpPr>
        <p:spPr>
          <a:xfrm>
            <a:off x="638175" y="1657350"/>
            <a:ext cx="419100" cy="2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2400">
              <a:solidFill>
                <a:schemeClr val="dk2"/>
              </a:solidFill>
            </a:endParaRPr>
          </a:p>
        </p:txBody>
      </p:sp>
      <p:sp>
        <p:nvSpPr>
          <p:cNvPr id="259" name="Google Shape;259;p20"/>
          <p:cNvSpPr txBox="1"/>
          <p:nvPr/>
        </p:nvSpPr>
        <p:spPr>
          <a:xfrm>
            <a:off x="88900" y="711200"/>
            <a:ext cx="12057300" cy="412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rPr>
              <a:t>Recommended Tool:  Microsoft Word      	Presenter: Shahnawaz Ali Dahri  |  2535914</a:t>
            </a:r>
            <a:endParaRPr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spcBef>
                <a:spcPts val="0"/>
              </a:spcBef>
              <a:spcAft>
                <a:spcPts val="0"/>
              </a:spcAft>
              <a:buClr>
                <a:schemeClr val="dk1"/>
              </a:buClr>
              <a:buSzPts val="1100"/>
              <a:buFont typeface="Arial"/>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p:txBody>
      </p:sp>
      <p:pic>
        <p:nvPicPr>
          <p:cNvPr id="260" name="Google Shape;260;p20"/>
          <p:cNvPicPr preferRelativeResize="0"/>
          <p:nvPr/>
        </p:nvPicPr>
        <p:blipFill>
          <a:blip r:embed="rId5">
            <a:alphaModFix/>
          </a:blip>
          <a:stretch>
            <a:fillRect/>
          </a:stretch>
        </p:blipFill>
        <p:spPr>
          <a:xfrm>
            <a:off x="19557" y="1149607"/>
            <a:ext cx="12192001" cy="89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21"/>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7" name="Google Shape;267;p21"/>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8" name="Google Shape;268;p21"/>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9" name="Google Shape;269;p21"/>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0" name="Google Shape;270;p21"/>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1" name="Google Shape;271;p21"/>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2" name="Google Shape;272;p21"/>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3" name="Google Shape;273;p21"/>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4" name="Google Shape;274;p21"/>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5" name="Google Shape;275;p21"/>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6" name="Google Shape;276;p21"/>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7" name="Google Shape;277;p21"/>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8" name="Google Shape;278;p21"/>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9" name="Google Shape;279;p21"/>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0" name="Google Shape;280;p21"/>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1" name="Google Shape;281;p21"/>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2" name="Google Shape;282;p21"/>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3" name="Google Shape;283;p21"/>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4" name="Google Shape;284;p21"/>
          <p:cNvSpPr/>
          <p:nvPr/>
        </p:nvSpPr>
        <p:spPr>
          <a:xfrm>
            <a:off x="753205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5" name="Google Shape;285;p21"/>
          <p:cNvSpPr/>
          <p:nvPr/>
        </p:nvSpPr>
        <p:spPr>
          <a:xfrm>
            <a:off x="4146227" y="2732504"/>
            <a:ext cx="3032700" cy="3291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1000"/>
              </a:spcBef>
              <a:spcAft>
                <a:spcPts val="0"/>
              </a:spcAft>
              <a:buClr>
                <a:srgbClr val="000000"/>
              </a:buClr>
              <a:buSzPts val="1200"/>
              <a:buFont typeface="Figtree"/>
              <a:buNone/>
            </a:pPr>
            <a:endParaRPr sz="1200" b="0" i="0" u="none" strike="noStrike" cap="none">
              <a:solidFill>
                <a:schemeClr val="dk1"/>
              </a:solidFill>
              <a:latin typeface="Calibri"/>
              <a:ea typeface="Calibri"/>
              <a:cs typeface="Calibri"/>
              <a:sym typeface="Calibri"/>
            </a:endParaRPr>
          </a:p>
        </p:txBody>
      </p:sp>
      <p:sp>
        <p:nvSpPr>
          <p:cNvPr id="286" name="Google Shape;286;p21"/>
          <p:cNvSpPr/>
          <p:nvPr/>
        </p:nvSpPr>
        <p:spPr>
          <a:xfrm>
            <a:off x="414622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7" name="Google Shape;287;p21"/>
          <p:cNvSpPr/>
          <p:nvPr/>
        </p:nvSpPr>
        <p:spPr>
          <a:xfrm>
            <a:off x="408800" y="1710850"/>
            <a:ext cx="7516800" cy="4313700"/>
          </a:xfrm>
          <a:prstGeom prst="rect">
            <a:avLst/>
          </a:prstGeom>
          <a:noFill/>
          <a:ln>
            <a:noFill/>
          </a:ln>
        </p:spPr>
        <p:txBody>
          <a:bodyPr spcFirstLastPara="1" wrap="square" lIns="0" tIns="0" rIns="0" bIns="0"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Daily Resident Care Records</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This documentation includes the records of washing, dressing, toileting, and mobility support.</a:t>
            </a:r>
            <a:endParaRPr sz="1600">
              <a:solidFill>
                <a:srgbClr val="131313"/>
              </a:solidFill>
            </a:endParaRPr>
          </a:p>
          <a:p>
            <a:pPr marL="0" lvl="0" indent="0" algn="l" rtl="0">
              <a:lnSpc>
                <a:spcPct val="110000"/>
              </a:lnSpc>
              <a:spcBef>
                <a:spcPts val="500"/>
              </a:spcBef>
              <a:spcAft>
                <a:spcPts val="0"/>
              </a:spcAft>
              <a:buClr>
                <a:schemeClr val="dk1"/>
              </a:buClr>
              <a:buSzPts val="1100"/>
              <a:buFont typeface="Arial"/>
              <a:buNone/>
            </a:pP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b="1">
                <a:solidFill>
                  <a:srgbClr val="131313"/>
                </a:solidFill>
              </a:rPr>
              <a:t>Medication and Health Monitoring</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Medication records are kept to note the dosages, their timings, their side effects and cures. It is carefully recorded for future references.</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Importance of Accurate Documentation</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Accurate documentation helps a new reader to understand the data; for the next shift staff, it gets easier to follow the record without errors.</a:t>
            </a:r>
            <a:endParaRPr sz="1600">
              <a:solidFill>
                <a:srgbClr val="131313"/>
              </a:solidFill>
            </a:endParaRPr>
          </a:p>
          <a:p>
            <a:pPr marL="0" marR="0" lvl="0" indent="0" algn="l" rtl="0">
              <a:lnSpc>
                <a:spcPct val="100000"/>
              </a:lnSpc>
              <a:spcBef>
                <a:spcPts val="1000"/>
              </a:spcBef>
              <a:spcAft>
                <a:spcPts val="0"/>
              </a:spcAft>
              <a:buClr>
                <a:srgbClr val="000000"/>
              </a:buClr>
              <a:buSzPts val="1200"/>
              <a:buFont typeface="Figtree"/>
              <a:buNone/>
            </a:pPr>
            <a:endParaRPr sz="1200">
              <a:solidFill>
                <a:schemeClr val="dk1"/>
              </a:solidFill>
              <a:latin typeface="Calibri"/>
              <a:ea typeface="Calibri"/>
              <a:cs typeface="Calibri"/>
              <a:sym typeface="Calibri"/>
            </a:endParaRPr>
          </a:p>
        </p:txBody>
      </p:sp>
      <p:sp>
        <p:nvSpPr>
          <p:cNvPr id="288" name="Google Shape;288;p21"/>
          <p:cNvSpPr/>
          <p:nvPr/>
        </p:nvSpPr>
        <p:spPr>
          <a:xfrm>
            <a:off x="76039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9" name="Google Shape;289;p21"/>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90" name="Google Shape;290;p21"/>
          <p:cNvSpPr txBox="1"/>
          <p:nvPr/>
        </p:nvSpPr>
        <p:spPr>
          <a:xfrm>
            <a:off x="135309" y="57931"/>
            <a:ext cx="12192000" cy="54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latin typeface="Calibri" panose="020F0502020204030204" pitchFamily="34" charset="0"/>
                <a:ea typeface="Calibri" panose="020F0502020204030204" pitchFamily="34" charset="0"/>
                <a:cs typeface="Calibri" panose="020F0502020204030204" pitchFamily="34" charset="0"/>
              </a:rPr>
              <a:t>What Care Documentation Involves in Daily Practice</a:t>
            </a:r>
            <a:r>
              <a:rPr lang="en-US" sz="2400" dirty="0">
                <a:solidFill>
                  <a:schemeClr val="dk1"/>
                </a:solidFill>
                <a:latin typeface="Calibri" panose="020F0502020204030204" pitchFamily="34" charset="0"/>
                <a:ea typeface="Calibri" panose="020F0502020204030204" pitchFamily="34" charset="0"/>
                <a:cs typeface="Calibri" panose="020F0502020204030204" pitchFamily="34" charset="0"/>
              </a:rPr>
              <a:t> </a:t>
            </a:r>
            <a:endParaRPr sz="2400" dirty="0">
              <a:latin typeface="Calibri" panose="020F0502020204030204" pitchFamily="34" charset="0"/>
              <a:ea typeface="Calibri" panose="020F0502020204030204" pitchFamily="34" charset="0"/>
              <a:cs typeface="Calibri" panose="020F0502020204030204" pitchFamily="34" charset="0"/>
            </a:endParaRPr>
          </a:p>
        </p:txBody>
      </p:sp>
      <p:pic>
        <p:nvPicPr>
          <p:cNvPr id="291" name="Google Shape;291;p21"/>
          <p:cNvPicPr preferRelativeResize="0"/>
          <p:nvPr/>
        </p:nvPicPr>
        <p:blipFill>
          <a:blip r:embed="rId3">
            <a:alphaModFix/>
          </a:blip>
          <a:stretch>
            <a:fillRect/>
          </a:stretch>
        </p:blipFill>
        <p:spPr>
          <a:xfrm>
            <a:off x="8263050" y="1357600"/>
            <a:ext cx="3925700" cy="5500400"/>
          </a:xfrm>
          <a:prstGeom prst="rect">
            <a:avLst/>
          </a:prstGeom>
          <a:noFill/>
          <a:ln>
            <a:noFill/>
          </a:ln>
        </p:spPr>
      </p:pic>
      <p:pic>
        <p:nvPicPr>
          <p:cNvPr id="292" name="Google Shape;292;p21"/>
          <p:cNvPicPr preferRelativeResize="0"/>
          <p:nvPr/>
        </p:nvPicPr>
        <p:blipFill>
          <a:blip r:embed="rId4">
            <a:alphaModFix/>
          </a:blip>
          <a:stretch>
            <a:fillRect/>
          </a:stretch>
        </p:blipFill>
        <p:spPr>
          <a:xfrm>
            <a:off x="0" y="768447"/>
            <a:ext cx="12192000" cy="26756"/>
          </a:xfrm>
          <a:prstGeom prst="rect">
            <a:avLst/>
          </a:prstGeom>
          <a:noFill/>
          <a:ln>
            <a:noFill/>
          </a:ln>
        </p:spPr>
      </p:pic>
      <p:sp>
        <p:nvSpPr>
          <p:cNvPr id="293" name="Google Shape;293;p21"/>
          <p:cNvSpPr txBox="1"/>
          <p:nvPr/>
        </p:nvSpPr>
        <p:spPr>
          <a:xfrm>
            <a:off x="0" y="830598"/>
            <a:ext cx="12192000" cy="1078727"/>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rPr>
              <a:t>Recommended Tool:  Microsoft Word      	Presenter: Shahnawaz Ali Dahri  |  2535914</a:t>
            </a:r>
            <a:endParaRPr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p:txBody>
      </p:sp>
      <p:pic>
        <p:nvPicPr>
          <p:cNvPr id="294" name="Google Shape;294;p21"/>
          <p:cNvPicPr preferRelativeResize="0"/>
          <p:nvPr/>
        </p:nvPicPr>
        <p:blipFill>
          <a:blip r:embed="rId5">
            <a:alphaModFix/>
          </a:blip>
          <a:stretch>
            <a:fillRect/>
          </a:stretch>
        </p:blipFill>
        <p:spPr>
          <a:xfrm>
            <a:off x="57509" y="1272413"/>
            <a:ext cx="12192001" cy="89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22"/>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1" name="Google Shape;301;p22"/>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2" name="Google Shape;302;p22"/>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3" name="Google Shape;303;p22"/>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4" name="Google Shape;304;p22"/>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5" name="Google Shape;305;p22"/>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6" name="Google Shape;306;p22"/>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7" name="Google Shape;307;p22"/>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8" name="Google Shape;308;p22"/>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9" name="Google Shape;309;p22"/>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0" name="Google Shape;310;p22"/>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1" name="Google Shape;311;p22"/>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2" name="Google Shape;312;p22"/>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3" name="Google Shape;313;p22"/>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4" name="Google Shape;314;p22"/>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5" name="Google Shape;315;p22"/>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6" name="Google Shape;316;p22"/>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7" name="Google Shape;317;p22"/>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8" name="Google Shape;318;p22"/>
          <p:cNvSpPr/>
          <p:nvPr/>
        </p:nvSpPr>
        <p:spPr>
          <a:xfrm>
            <a:off x="10454636" y="6129891"/>
            <a:ext cx="9144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9" name="Google Shape;319;p22"/>
          <p:cNvSpPr/>
          <p:nvPr/>
        </p:nvSpPr>
        <p:spPr>
          <a:xfrm>
            <a:off x="760397" y="1753174"/>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8"/>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0" name="Google Shape;320;p22"/>
          <p:cNvSpPr/>
          <p:nvPr/>
        </p:nvSpPr>
        <p:spPr>
          <a:xfrm>
            <a:off x="760397" y="3242267"/>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1" name="Google Shape;321;p22"/>
          <p:cNvSpPr/>
          <p:nvPr/>
        </p:nvSpPr>
        <p:spPr>
          <a:xfrm>
            <a:off x="760397" y="4720045"/>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8"/>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2" name="Google Shape;322;p22"/>
          <p:cNvSpPr/>
          <p:nvPr/>
        </p:nvSpPr>
        <p:spPr>
          <a:xfrm>
            <a:off x="1554719" y="5200124"/>
            <a:ext cx="5504180" cy="64008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400"/>
              <a:buFont typeface="Figtree"/>
              <a:buNone/>
            </a:pPr>
            <a:endParaRPr sz="1400" b="0" i="0" u="none" strike="noStrike" cap="none">
              <a:solidFill>
                <a:schemeClr val="dk1"/>
              </a:solidFill>
              <a:latin typeface="Calibri"/>
              <a:ea typeface="Calibri"/>
              <a:cs typeface="Calibri"/>
              <a:sym typeface="Calibri"/>
            </a:endParaRPr>
          </a:p>
        </p:txBody>
      </p:sp>
      <p:sp>
        <p:nvSpPr>
          <p:cNvPr id="323" name="Google Shape;323;p22"/>
          <p:cNvSpPr/>
          <p:nvPr/>
        </p:nvSpPr>
        <p:spPr>
          <a:xfrm>
            <a:off x="761996" y="6508085"/>
            <a:ext cx="193040" cy="18288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4</a:t>
            </a:r>
            <a:endParaRPr sz="800" b="0" i="0" u="none" strike="noStrike" cap="none">
              <a:solidFill>
                <a:schemeClr val="dk1"/>
              </a:solidFill>
              <a:latin typeface="Calibri"/>
              <a:ea typeface="Calibri"/>
              <a:cs typeface="Calibri"/>
              <a:sym typeface="Calibri"/>
            </a:endParaRPr>
          </a:p>
        </p:txBody>
      </p:sp>
      <p:sp>
        <p:nvSpPr>
          <p:cNvPr id="324" name="Google Shape;324;p22"/>
          <p:cNvSpPr txBox="1"/>
          <p:nvPr/>
        </p:nvSpPr>
        <p:spPr>
          <a:xfrm>
            <a:off x="94350" y="-6575"/>
            <a:ext cx="12029100" cy="640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Why Microsoft Word is Suitable for Care Documentation</a:t>
            </a:r>
            <a:r>
              <a:rPr lang="en-US" sz="2400" dirty="0">
                <a:solidFill>
                  <a:schemeClr val="dk1"/>
                </a:solidFill>
              </a:rPr>
              <a:t> </a:t>
            </a:r>
            <a:endParaRPr sz="2400" dirty="0"/>
          </a:p>
        </p:txBody>
      </p:sp>
      <p:pic>
        <p:nvPicPr>
          <p:cNvPr id="325" name="Google Shape;325;p22"/>
          <p:cNvPicPr preferRelativeResize="0"/>
          <p:nvPr/>
        </p:nvPicPr>
        <p:blipFill>
          <a:blip r:embed="rId3">
            <a:alphaModFix/>
          </a:blip>
          <a:stretch>
            <a:fillRect/>
          </a:stretch>
        </p:blipFill>
        <p:spPr>
          <a:xfrm>
            <a:off x="5450" y="1041400"/>
            <a:ext cx="3921800" cy="5819924"/>
          </a:xfrm>
          <a:prstGeom prst="rect">
            <a:avLst/>
          </a:prstGeom>
          <a:noFill/>
          <a:ln>
            <a:noFill/>
          </a:ln>
        </p:spPr>
      </p:pic>
      <p:sp>
        <p:nvSpPr>
          <p:cNvPr id="326" name="Google Shape;326;p22"/>
          <p:cNvSpPr txBox="1"/>
          <p:nvPr/>
        </p:nvSpPr>
        <p:spPr>
          <a:xfrm>
            <a:off x="4854700" y="1725475"/>
            <a:ext cx="6975000" cy="4576800"/>
          </a:xfrm>
          <a:prstGeom prst="rect">
            <a:avLst/>
          </a:prstGeom>
          <a:noFill/>
          <a:ln>
            <a:noFill/>
          </a:ln>
        </p:spPr>
        <p:txBody>
          <a:bodyPr spcFirstLastPara="1" wrap="square" lIns="91425" tIns="91425" rIns="91425" bIns="91425"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Familiar and Easy to Use</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Microsoft Word is a basic but powerful software. It allows users to create, edit, format, and share text-based documents like reports and records. It is easier for the staff to operate it without any training.</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Consistent Document Templates</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Templates ensure all staff record information in a consistent format across multiple locations. Have a wide variety of templates for different sectors.</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Improves Accuracy and Readability</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Features like spell check and formatting tools help enhance document accuracy and readability.</a:t>
            </a:r>
            <a:endParaRPr sz="1600">
              <a:solidFill>
                <a:srgbClr val="131313"/>
              </a:solidFill>
            </a:endParaRPr>
          </a:p>
          <a:p>
            <a:pPr marL="0" lvl="0" indent="0" algn="l" rtl="0">
              <a:spcBef>
                <a:spcPts val="0"/>
              </a:spcBef>
              <a:spcAft>
                <a:spcPts val="0"/>
              </a:spcAft>
              <a:buNone/>
            </a:pPr>
            <a:endParaRPr/>
          </a:p>
        </p:txBody>
      </p:sp>
      <p:sp>
        <p:nvSpPr>
          <p:cNvPr id="327" name="Google Shape;327;p22"/>
          <p:cNvSpPr txBox="1"/>
          <p:nvPr/>
        </p:nvSpPr>
        <p:spPr>
          <a:xfrm>
            <a:off x="114300" y="622300"/>
            <a:ext cx="12029100" cy="27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Recommended Tool:  Microsoft Word      	Presenter: Shahnawaz Ali Dahri  |  2535914</a:t>
            </a:r>
            <a:endParaRPr sz="1300" i="1" dirty="0">
              <a:solidFill>
                <a:srgbClr val="555555"/>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2400" dirty="0">
              <a:solidFill>
                <a:schemeClr val="dk2"/>
              </a:solidFill>
            </a:endParaRPr>
          </a:p>
          <a:p>
            <a:pPr marL="0" lvl="0" indent="0" algn="l" rtl="0">
              <a:spcBef>
                <a:spcPts val="0"/>
              </a:spcBef>
              <a:spcAft>
                <a:spcPts val="0"/>
              </a:spcAft>
              <a:buClr>
                <a:schemeClr val="dk1"/>
              </a:buClr>
              <a:buSzPts val="1100"/>
              <a:buFont typeface="Arial"/>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p:txBody>
      </p:sp>
      <p:pic>
        <p:nvPicPr>
          <p:cNvPr id="328" name="Google Shape;328;p22"/>
          <p:cNvPicPr preferRelativeResize="0"/>
          <p:nvPr/>
        </p:nvPicPr>
        <p:blipFill>
          <a:blip r:embed="rId4">
            <a:alphaModFix/>
          </a:blip>
          <a:stretch>
            <a:fillRect/>
          </a:stretch>
        </p:blipFill>
        <p:spPr>
          <a:xfrm>
            <a:off x="0" y="570822"/>
            <a:ext cx="12192000" cy="26756"/>
          </a:xfrm>
          <a:prstGeom prst="rect">
            <a:avLst/>
          </a:prstGeom>
          <a:noFill/>
          <a:ln>
            <a:noFill/>
          </a:ln>
        </p:spPr>
      </p:pic>
      <p:pic>
        <p:nvPicPr>
          <p:cNvPr id="329" name="Google Shape;329;p22"/>
          <p:cNvPicPr preferRelativeResize="0"/>
          <p:nvPr/>
        </p:nvPicPr>
        <p:blipFill>
          <a:blip r:embed="rId5">
            <a:alphaModFix/>
          </a:blip>
          <a:stretch>
            <a:fillRect/>
          </a:stretch>
        </p:blipFill>
        <p:spPr>
          <a:xfrm>
            <a:off x="0" y="1006745"/>
            <a:ext cx="12192001" cy="89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23"/>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6" name="Google Shape;336;p23"/>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7" name="Google Shape;337;p23"/>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8" name="Google Shape;338;p23"/>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9" name="Google Shape;339;p23"/>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0" name="Google Shape;340;p23"/>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1" name="Google Shape;341;p23"/>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2" name="Google Shape;342;p23"/>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3" name="Google Shape;343;p23"/>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4" name="Google Shape;344;p23"/>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5" name="Google Shape;345;p23"/>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6" name="Google Shape;346;p23"/>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7" name="Google Shape;347;p23"/>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8" name="Google Shape;348;p23"/>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9" name="Google Shape;349;p23"/>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0" name="Google Shape;350;p23"/>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1" name="Google Shape;351;p23"/>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2" name="Google Shape;352;p23"/>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3" name="Google Shape;353;p23"/>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4" name="Google Shape;354;p23"/>
          <p:cNvSpPr/>
          <p:nvPr/>
        </p:nvSpPr>
        <p:spPr>
          <a:xfrm>
            <a:off x="760397" y="1753174"/>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5" name="Google Shape;355;p23"/>
          <p:cNvSpPr/>
          <p:nvPr/>
        </p:nvSpPr>
        <p:spPr>
          <a:xfrm>
            <a:off x="760397" y="3242267"/>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6" name="Google Shape;356;p23"/>
          <p:cNvSpPr/>
          <p:nvPr/>
        </p:nvSpPr>
        <p:spPr>
          <a:xfrm>
            <a:off x="760397" y="4720045"/>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7" name="Google Shape;357;p23"/>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4</a:t>
            </a:r>
            <a:endParaRPr sz="800" b="0" i="0" u="none" strike="noStrike" cap="none">
              <a:solidFill>
                <a:schemeClr val="dk1"/>
              </a:solidFill>
              <a:latin typeface="Calibri"/>
              <a:ea typeface="Calibri"/>
              <a:cs typeface="Calibri"/>
              <a:sym typeface="Calibri"/>
            </a:endParaRPr>
          </a:p>
        </p:txBody>
      </p:sp>
      <p:pic>
        <p:nvPicPr>
          <p:cNvPr id="358" name="Google Shape;358;p23"/>
          <p:cNvPicPr preferRelativeResize="0"/>
          <p:nvPr/>
        </p:nvPicPr>
        <p:blipFill>
          <a:blip r:embed="rId3">
            <a:alphaModFix/>
          </a:blip>
          <a:stretch>
            <a:fillRect/>
          </a:stretch>
        </p:blipFill>
        <p:spPr>
          <a:xfrm>
            <a:off x="0" y="1295400"/>
            <a:ext cx="3892200" cy="5560799"/>
          </a:xfrm>
          <a:prstGeom prst="rect">
            <a:avLst/>
          </a:prstGeom>
          <a:solidFill>
            <a:srgbClr val="4867FF">
              <a:alpha val="5099"/>
            </a:srgbClr>
          </a:solidFill>
          <a:ln>
            <a:noFill/>
          </a:ln>
        </p:spPr>
      </p:pic>
      <p:sp>
        <p:nvSpPr>
          <p:cNvPr id="359" name="Google Shape;359;p23"/>
          <p:cNvSpPr txBox="1"/>
          <p:nvPr/>
        </p:nvSpPr>
        <p:spPr>
          <a:xfrm>
            <a:off x="62960" y="2124"/>
            <a:ext cx="11897400" cy="54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Benefits and Limitations of Using Microsoft Word at Riverdale</a:t>
            </a:r>
            <a:r>
              <a:rPr lang="en-US" sz="2400" dirty="0">
                <a:solidFill>
                  <a:schemeClr val="dk1"/>
                </a:solidFill>
              </a:rPr>
              <a:t> </a:t>
            </a:r>
            <a:endParaRPr sz="2400" dirty="0"/>
          </a:p>
        </p:txBody>
      </p:sp>
      <p:sp>
        <p:nvSpPr>
          <p:cNvPr id="360" name="Google Shape;360;p23"/>
          <p:cNvSpPr txBox="1"/>
          <p:nvPr/>
        </p:nvSpPr>
        <p:spPr>
          <a:xfrm>
            <a:off x="4328300" y="1696225"/>
            <a:ext cx="7784700" cy="506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sz="1700" b="1" dirty="0">
                <a:solidFill>
                  <a:srgbClr val="131313"/>
                </a:solidFill>
              </a:rPr>
              <a:t>Recommendation</a:t>
            </a:r>
            <a:endParaRPr sz="1700" b="1" dirty="0">
              <a:solidFill>
                <a:srgbClr val="131313"/>
              </a:solidFill>
            </a:endParaRPr>
          </a:p>
          <a:p>
            <a:pPr marL="0" lvl="0" indent="0" algn="l" rtl="0">
              <a:spcBef>
                <a:spcPts val="0"/>
              </a:spcBef>
              <a:spcAft>
                <a:spcPts val="0"/>
              </a:spcAft>
              <a:buNone/>
            </a:pPr>
            <a:r>
              <a:rPr lang="en-US" sz="1700" dirty="0" err="1">
                <a:solidFill>
                  <a:srgbClr val="131313"/>
                </a:solidFill>
              </a:rPr>
              <a:t>Standardised</a:t>
            </a:r>
            <a:r>
              <a:rPr lang="en-US" sz="1700" dirty="0">
                <a:solidFill>
                  <a:srgbClr val="131313"/>
                </a:solidFill>
              </a:rPr>
              <a:t> templates make it easier to communicate well with care staff when shifts are changed and make it clearer.</a:t>
            </a:r>
            <a:endParaRPr sz="1700" dirty="0">
              <a:solidFill>
                <a:srgbClr val="131313"/>
              </a:solidFill>
            </a:endParaRPr>
          </a:p>
          <a:p>
            <a:pPr marL="0" lvl="0" indent="0" algn="l" rtl="0">
              <a:spcBef>
                <a:spcPts val="0"/>
              </a:spcBef>
              <a:spcAft>
                <a:spcPts val="0"/>
              </a:spcAft>
              <a:buClr>
                <a:schemeClr val="dk1"/>
              </a:buClr>
              <a:buSzPts val="1100"/>
              <a:buFont typeface="Arial"/>
              <a:buNone/>
            </a:pPr>
            <a:endParaRPr sz="1700" dirty="0">
              <a:solidFill>
                <a:srgbClr val="131313"/>
              </a:solidFill>
            </a:endParaRPr>
          </a:p>
          <a:p>
            <a:pPr marL="0" lvl="0" indent="0" algn="l" rtl="0">
              <a:spcBef>
                <a:spcPts val="0"/>
              </a:spcBef>
              <a:spcAft>
                <a:spcPts val="0"/>
              </a:spcAft>
              <a:buClr>
                <a:schemeClr val="dk1"/>
              </a:buClr>
              <a:buSzPts val="1100"/>
              <a:buFont typeface="Arial"/>
              <a:buNone/>
            </a:pPr>
            <a:r>
              <a:rPr lang="en-US" sz="1700" b="1" dirty="0">
                <a:solidFill>
                  <a:srgbClr val="131313"/>
                </a:solidFill>
              </a:rPr>
              <a:t>Limitation</a:t>
            </a: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dirty="0">
                <a:solidFill>
                  <a:srgbClr val="131313"/>
                </a:solidFill>
              </a:rPr>
              <a:t>There were a number of barriers which had a negative impact on documentation and information sharing, which could leave primary care patients in a vulnerable and vulnerable position. </a:t>
            </a:r>
            <a:r>
              <a:rPr lang="en-US" sz="1700" b="1" dirty="0">
                <a:solidFill>
                  <a:srgbClr val="131313"/>
                </a:solidFill>
              </a:rPr>
              <a:t> Jorunn Bjerkan, Victor </a:t>
            </a:r>
            <a:r>
              <a:rPr lang="en-US" sz="1700" b="1" dirty="0" err="1">
                <a:solidFill>
                  <a:srgbClr val="131313"/>
                </a:solidFill>
              </a:rPr>
              <a:t>Valderaune</a:t>
            </a:r>
            <a:r>
              <a:rPr lang="en-US" sz="1700" b="1" dirty="0">
                <a:solidFill>
                  <a:srgbClr val="131313"/>
                </a:solidFill>
              </a:rPr>
              <a:t>, Rose Mari Olsen (01 June 2021)</a:t>
            </a:r>
            <a:endParaRPr sz="1700" b="1" dirty="0">
              <a:solidFill>
                <a:srgbClr val="131313"/>
              </a:solidFill>
            </a:endParaRPr>
          </a:p>
          <a:p>
            <a:pPr marL="0" lvl="0" indent="0" algn="l" rtl="0">
              <a:spcBef>
                <a:spcPts val="0"/>
              </a:spcBef>
              <a:spcAft>
                <a:spcPts val="0"/>
              </a:spcAft>
              <a:buClr>
                <a:schemeClr val="dk1"/>
              </a:buClr>
              <a:buSzPts val="1100"/>
              <a:buFont typeface="Arial"/>
              <a:buNone/>
            </a:pP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b="1" dirty="0" err="1">
                <a:solidFill>
                  <a:srgbClr val="131313"/>
                </a:solidFill>
              </a:rPr>
              <a:t>Benifits</a:t>
            </a:r>
            <a:endParaRPr sz="1700" b="1" dirty="0">
              <a:solidFill>
                <a:srgbClr val="131313"/>
              </a:solidFill>
            </a:endParaRPr>
          </a:p>
          <a:p>
            <a:pPr marL="0" lvl="0" indent="0" algn="l" rtl="0">
              <a:spcBef>
                <a:spcPts val="0"/>
              </a:spcBef>
              <a:spcAft>
                <a:spcPts val="0"/>
              </a:spcAft>
              <a:buNone/>
            </a:pPr>
            <a:r>
              <a:rPr lang="en-US" sz="1700" dirty="0">
                <a:solidFill>
                  <a:srgbClr val="131313"/>
                </a:solidFill>
              </a:rPr>
              <a:t>Due to the qualitative design, the results cannot be </a:t>
            </a:r>
            <a:r>
              <a:rPr lang="en-US" sz="1700" dirty="0" err="1">
                <a:solidFill>
                  <a:srgbClr val="131313"/>
                </a:solidFill>
              </a:rPr>
              <a:t>generalised</a:t>
            </a:r>
            <a:r>
              <a:rPr lang="en-US" sz="1700" dirty="0">
                <a:solidFill>
                  <a:srgbClr val="131313"/>
                </a:solidFill>
              </a:rPr>
              <a:t>. But data records are very valuable when it comes to a patient's data, the study results could be transformed and applied to several other contexts in healthcare. </a:t>
            </a:r>
            <a:r>
              <a:rPr lang="en-US" sz="1700" b="1" dirty="0">
                <a:solidFill>
                  <a:srgbClr val="131313"/>
                </a:solidFill>
              </a:rPr>
              <a:t> Bjerkan, J., </a:t>
            </a:r>
            <a:r>
              <a:rPr lang="en-US" sz="1700" b="1" dirty="0" err="1">
                <a:solidFill>
                  <a:srgbClr val="131313"/>
                </a:solidFill>
              </a:rPr>
              <a:t>Valderaune</a:t>
            </a:r>
            <a:r>
              <a:rPr lang="en-US" sz="1700" b="1" dirty="0">
                <a:solidFill>
                  <a:srgbClr val="131313"/>
                </a:solidFill>
              </a:rPr>
              <a:t>, V. and Olsen, R.M. (2021)</a:t>
            </a:r>
            <a:endParaRPr sz="1700" b="1" dirty="0">
              <a:solidFill>
                <a:srgbClr val="131313"/>
              </a:solidFill>
            </a:endParaRPr>
          </a:p>
          <a:p>
            <a:pPr marL="0" lvl="0" indent="0" algn="l" rtl="0">
              <a:spcBef>
                <a:spcPts val="0"/>
              </a:spcBef>
              <a:spcAft>
                <a:spcPts val="0"/>
              </a:spcAft>
              <a:buClr>
                <a:schemeClr val="dk1"/>
              </a:buClr>
              <a:buSzPts val="1100"/>
              <a:buFont typeface="Arial"/>
              <a:buNone/>
            </a:pP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dirty="0">
                <a:solidFill>
                  <a:srgbClr val="131313"/>
                </a:solidFill>
              </a:rPr>
              <a:t>Timely and accurate record keeping for resident needs with quick editing and updates in Microsoft Word.</a:t>
            </a:r>
            <a:endParaRPr sz="1700" dirty="0">
              <a:solidFill>
                <a:srgbClr val="131313"/>
              </a:solidFill>
            </a:endParaRPr>
          </a:p>
          <a:p>
            <a:pPr marL="0" lvl="0" indent="0" algn="l" rtl="0">
              <a:spcBef>
                <a:spcPts val="0"/>
              </a:spcBef>
              <a:spcAft>
                <a:spcPts val="0"/>
              </a:spcAft>
              <a:buNone/>
            </a:pPr>
            <a:endParaRPr sz="1700" dirty="0">
              <a:solidFill>
                <a:srgbClr val="131313"/>
              </a:solidFill>
            </a:endParaRPr>
          </a:p>
        </p:txBody>
      </p:sp>
      <p:pic>
        <p:nvPicPr>
          <p:cNvPr id="361" name="Google Shape;361;p23"/>
          <p:cNvPicPr preferRelativeResize="0"/>
          <p:nvPr/>
        </p:nvPicPr>
        <p:blipFill>
          <a:blip r:embed="rId4">
            <a:alphaModFix/>
          </a:blip>
          <a:stretch>
            <a:fillRect/>
          </a:stretch>
        </p:blipFill>
        <p:spPr>
          <a:xfrm>
            <a:off x="0" y="572740"/>
            <a:ext cx="12192000" cy="26756"/>
          </a:xfrm>
          <a:prstGeom prst="rect">
            <a:avLst/>
          </a:prstGeom>
          <a:noFill/>
          <a:ln>
            <a:noFill/>
          </a:ln>
        </p:spPr>
      </p:pic>
      <p:sp>
        <p:nvSpPr>
          <p:cNvPr id="362" name="Google Shape;362;p23"/>
          <p:cNvSpPr txBox="1"/>
          <p:nvPr/>
        </p:nvSpPr>
        <p:spPr>
          <a:xfrm>
            <a:off x="0" y="569924"/>
            <a:ext cx="12192000" cy="1523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1300" i="1" dirty="0">
                <a:solidFill>
                  <a:srgbClr val="555555"/>
                </a:solidFill>
                <a:latin typeface="Calibri"/>
                <a:ea typeface="Calibri"/>
                <a:cs typeface="Calibri"/>
                <a:sym typeface="Calibri"/>
              </a:rPr>
              <a:t>Recommended Tool:  Microsoft Word      	Presenter: Shahnawaz Ali Dahri  |  2535914</a:t>
            </a:r>
            <a:endParaRPr sz="1300" i="1" dirty="0">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p:txBody>
      </p:sp>
      <p:pic>
        <p:nvPicPr>
          <p:cNvPr id="363" name="Google Shape;363;p23"/>
          <p:cNvPicPr preferRelativeResize="0"/>
          <p:nvPr/>
        </p:nvPicPr>
        <p:blipFill>
          <a:blip r:embed="rId5">
            <a:alphaModFix/>
          </a:blip>
          <a:stretch>
            <a:fillRect/>
          </a:stretch>
        </p:blipFill>
        <p:spPr>
          <a:xfrm>
            <a:off x="0" y="930067"/>
            <a:ext cx="12192001" cy="89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2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0" name="Google Shape;370;p2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1" name="Google Shape;371;p2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2" name="Google Shape;372;p2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3" name="Google Shape;373;p2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4" name="Google Shape;374;p2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5" name="Google Shape;375;p2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6" name="Google Shape;376;p2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7" name="Google Shape;377;p2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8" name="Google Shape;378;p2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9" name="Google Shape;379;p2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0" name="Google Shape;380;p2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1" name="Google Shape;381;p2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2" name="Google Shape;382;p2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3" name="Google Shape;383;p2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4" name="Google Shape;384;p2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5" name="Google Shape;385;p2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6" name="Google Shape;386;p2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7" name="Google Shape;387;p24"/>
          <p:cNvSpPr/>
          <p:nvPr/>
        </p:nvSpPr>
        <p:spPr>
          <a:xfrm>
            <a:off x="405371" y="8505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950" b="1" dirty="0">
                <a:solidFill>
                  <a:schemeClr val="dk1"/>
                </a:solidFill>
              </a:rPr>
              <a:t>Task 4: Riverdale Nursing Home</a:t>
            </a:r>
            <a:endParaRPr sz="3950" b="1"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3950" b="1" dirty="0">
                <a:solidFill>
                  <a:schemeClr val="dk1"/>
                </a:solidFill>
              </a:rPr>
              <a:t>Staff Scheduling / </a:t>
            </a:r>
            <a:r>
              <a:rPr lang="en-US" sz="3950" b="1" dirty="0" err="1">
                <a:solidFill>
                  <a:schemeClr val="dk1"/>
                </a:solidFill>
              </a:rPr>
              <a:t>Rotas</a:t>
            </a:r>
            <a:r>
              <a:rPr lang="en-US" sz="3950" b="1" dirty="0">
                <a:solidFill>
                  <a:schemeClr val="dk1"/>
                </a:solidFill>
              </a:rPr>
              <a:t> </a:t>
            </a:r>
            <a:endParaRPr sz="3950" b="1" dirty="0">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dirty="0">
              <a:latin typeface="Figtree"/>
              <a:ea typeface="Figtree"/>
              <a:cs typeface="Figtree"/>
              <a:sym typeface="Figtree"/>
            </a:endParaRPr>
          </a:p>
        </p:txBody>
      </p:sp>
      <p:sp>
        <p:nvSpPr>
          <p:cNvPr id="388" name="Google Shape;388;p24"/>
          <p:cNvSpPr/>
          <p:nvPr/>
        </p:nvSpPr>
        <p:spPr>
          <a:xfrm>
            <a:off x="181655" y="1849712"/>
            <a:ext cx="11828700" cy="4329900"/>
          </a:xfrm>
          <a:prstGeom prst="rect">
            <a:avLst/>
          </a:prstGeom>
          <a:noFill/>
          <a:ln>
            <a:noFill/>
          </a:ln>
        </p:spPr>
        <p:txBody>
          <a:bodyPr spcFirstLastPara="1" wrap="square" lIns="0" tIns="0" rIns="0" bIns="0" anchor="t" anchorCtr="0">
            <a:noAutofit/>
          </a:bodyPr>
          <a:lstStyle/>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Staff scheduling (</a:t>
            </a:r>
            <a:r>
              <a:rPr lang="en-US" sz="2350" dirty="0" err="1">
                <a:solidFill>
                  <a:schemeClr val="dk1"/>
                </a:solidFill>
              </a:rPr>
              <a:t>rotas</a:t>
            </a:r>
            <a:r>
              <a:rPr lang="en-US" sz="2350" dirty="0">
                <a:solidFill>
                  <a:schemeClr val="dk1"/>
                </a:solidFill>
              </a:rPr>
              <a:t>) ensures the right staff are in the right place at the right time.</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At Riverdale Nursing Home, this includes allocating carers, senior carers, nurses and admin staff across two buildings to maintain safe staffing levels, </a:t>
            </a:r>
            <a:r>
              <a:rPr lang="en-US" sz="2350" dirty="0" err="1">
                <a:solidFill>
                  <a:schemeClr val="dk1"/>
                </a:solidFill>
              </a:rPr>
              <a:t>organising</a:t>
            </a:r>
            <a:r>
              <a:rPr lang="en-US" sz="2350" dirty="0">
                <a:solidFill>
                  <a:schemeClr val="dk1"/>
                </a:solidFill>
              </a:rPr>
              <a:t> morning, afternoon and night shifts to support continuity of care, and recording annual leave and absences to reduce missed shifts and confusion.</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Effective scheduling improves continuity of care and reduces missed shifts and confusion by maintaining safe staffing levels and guaranteeing shifts are covered. </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400" dirty="0">
              <a:solidFill>
                <a:schemeClr val="dk1"/>
              </a:solidFill>
              <a:latin typeface="Calibri"/>
              <a:ea typeface="Calibri"/>
              <a:cs typeface="Calibri"/>
              <a:sym typeface="Calibri"/>
            </a:endParaRPr>
          </a:p>
          <a:p>
            <a:pPr marL="0" lvl="0" indent="0" algn="just" rtl="0">
              <a:lnSpc>
                <a:spcPct val="115000"/>
              </a:lnSpc>
              <a:spcBef>
                <a:spcPts val="0"/>
              </a:spcBef>
              <a:spcAft>
                <a:spcPts val="0"/>
              </a:spcAft>
              <a:buClr>
                <a:schemeClr val="dk1"/>
              </a:buClr>
              <a:buSzPts val="1100"/>
              <a:buFont typeface="Arial"/>
              <a:buNone/>
            </a:pPr>
            <a:r>
              <a:rPr lang="en-US" sz="2400" dirty="0">
                <a:solidFill>
                  <a:schemeClr val="dk1"/>
                </a:solidFill>
                <a:latin typeface="Calibri"/>
                <a:ea typeface="Calibri"/>
                <a:cs typeface="Calibri"/>
                <a:sym typeface="Calibri"/>
              </a:rPr>
              <a:t>(Drake, R.G. (2019) </a:t>
            </a:r>
            <a:r>
              <a:rPr lang="en-US" sz="2400" i="1" dirty="0">
                <a:solidFill>
                  <a:schemeClr val="dk1"/>
                </a:solidFill>
                <a:latin typeface="Calibri"/>
                <a:ea typeface="Calibri"/>
                <a:cs typeface="Calibri"/>
                <a:sym typeface="Calibri"/>
              </a:rPr>
              <a:t>E-roster policy)</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marR="0" lvl="0" indent="0" algn="l" rtl="0">
              <a:lnSpc>
                <a:spcPct val="90000"/>
              </a:lnSpc>
              <a:spcBef>
                <a:spcPts val="0"/>
              </a:spcBef>
              <a:spcAft>
                <a:spcPts val="0"/>
              </a:spcAft>
              <a:buClr>
                <a:srgbClr val="000000"/>
              </a:buClr>
              <a:buSzPts val="1400"/>
              <a:buFont typeface="Figtree"/>
              <a:buNone/>
            </a:pPr>
            <a:endParaRPr b="1" dirty="0">
              <a:latin typeface="Figtree"/>
              <a:ea typeface="Figtree"/>
              <a:cs typeface="Figtree"/>
              <a:sym typeface="Figtree"/>
            </a:endParaRPr>
          </a:p>
        </p:txBody>
      </p:sp>
      <p:sp>
        <p:nvSpPr>
          <p:cNvPr id="389" name="Google Shape;389;p24"/>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0" name="Google Shape;390;p24"/>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391" name="Google Shape;391;p24"/>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8" name="Google Shape;398;p2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9" name="Google Shape;399;p2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0" name="Google Shape;400;p2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1" name="Google Shape;401;p2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2" name="Google Shape;402;p2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3" name="Google Shape;403;p2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4" name="Google Shape;404;p2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5" name="Google Shape;405;p2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6" name="Google Shape;406;p2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7" name="Google Shape;407;p2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8" name="Google Shape;408;p2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9" name="Google Shape;409;p2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0" name="Google Shape;410;p2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1" name="Google Shape;411;p2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2" name="Google Shape;412;p2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3" name="Google Shape;413;p2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4" name="Google Shape;414;p2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5" name="Google Shape;415;p25"/>
          <p:cNvSpPr/>
          <p:nvPr/>
        </p:nvSpPr>
        <p:spPr>
          <a:xfrm>
            <a:off x="482171" y="15206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950" b="1">
                <a:solidFill>
                  <a:schemeClr val="dk1"/>
                </a:solidFill>
              </a:rPr>
              <a:t>Selected Microsoft 365 Tool: Microsoft</a:t>
            </a: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3950" b="1">
                <a:solidFill>
                  <a:schemeClr val="dk1"/>
                </a:solidFill>
              </a:rPr>
              <a:t>Excel</a:t>
            </a: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a:latin typeface="Figtree"/>
              <a:ea typeface="Figtree"/>
              <a:cs typeface="Figtree"/>
              <a:sym typeface="Figtree"/>
            </a:endParaRPr>
          </a:p>
        </p:txBody>
      </p:sp>
      <p:sp>
        <p:nvSpPr>
          <p:cNvPr id="416" name="Google Shape;416;p25"/>
          <p:cNvSpPr/>
          <p:nvPr/>
        </p:nvSpPr>
        <p:spPr>
          <a:xfrm>
            <a:off x="181655" y="2063062"/>
            <a:ext cx="11828700" cy="43299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2400">
                <a:solidFill>
                  <a:schemeClr val="dk1"/>
                </a:solidFill>
              </a:rPr>
              <a:t>Microsoft Excel is a good tool for managing rotas because it lets managers:</a:t>
            </a:r>
            <a:endParaRPr sz="2400">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Make weekly and monthly rotas.</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Keep track of who is available and who is absent.</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Update schedules quickly.</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Use formulas to help avoid mistakes.</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Share files easily with Microsoft 365.</a:t>
            </a:r>
            <a:endParaRPr sz="2400">
              <a:solidFill>
                <a:schemeClr val="dk1"/>
              </a:solidFill>
            </a:endParaRPr>
          </a:p>
          <a:p>
            <a:pPr marL="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US" sz="2400">
                <a:solidFill>
                  <a:schemeClr val="dk1"/>
                </a:solidFill>
                <a:latin typeface="Calibri"/>
                <a:ea typeface="Calibri"/>
                <a:cs typeface="Calibri"/>
                <a:sym typeface="Calibri"/>
              </a:rPr>
              <a:t>(Cronquist, </a:t>
            </a:r>
            <a:r>
              <a:rPr lang="en-US" sz="2400" i="1">
                <a:solidFill>
                  <a:schemeClr val="dk1"/>
                </a:solidFill>
                <a:latin typeface="Calibri"/>
                <a:ea typeface="Calibri"/>
                <a:cs typeface="Calibri"/>
                <a:sym typeface="Calibri"/>
              </a:rPr>
              <a:t>Excel solver examples</a:t>
            </a:r>
            <a:r>
              <a:rPr lang="en-US" sz="2400">
                <a:solidFill>
                  <a:schemeClr val="dk1"/>
                </a:solidFill>
                <a:latin typeface="Calibri"/>
                <a:ea typeface="Calibri"/>
                <a:cs typeface="Calibri"/>
                <a:sym typeface="Calibri"/>
              </a:rPr>
              <a:t> 2025)</a:t>
            </a:r>
            <a:endParaRPr sz="2400">
              <a:solidFill>
                <a:schemeClr val="dk1"/>
              </a:solidFill>
              <a:latin typeface="Calibri"/>
              <a:ea typeface="Calibri"/>
              <a:cs typeface="Calibri"/>
              <a:sym typeface="Calibri"/>
            </a:endParaRPr>
          </a:p>
          <a:p>
            <a:pPr marL="0" lvl="0" indent="0" algn="just" rtl="0">
              <a:lnSpc>
                <a:spcPct val="115000"/>
              </a:lnSpc>
              <a:spcBef>
                <a:spcPts val="0"/>
              </a:spcBef>
              <a:spcAft>
                <a:spcPts val="0"/>
              </a:spcAft>
              <a:buClr>
                <a:schemeClr val="dk1"/>
              </a:buClr>
              <a:buSzPts val="1100"/>
              <a:buFont typeface="Arial"/>
              <a:buNone/>
            </a:pPr>
            <a:endParaRPr sz="2350">
              <a:solidFill>
                <a:schemeClr val="dk1"/>
              </a:solidFill>
            </a:endParaRPr>
          </a:p>
          <a:p>
            <a:pPr marL="0" marR="0" lvl="0" indent="0" algn="l" rtl="0">
              <a:lnSpc>
                <a:spcPct val="90000"/>
              </a:lnSpc>
              <a:spcBef>
                <a:spcPts val="0"/>
              </a:spcBef>
              <a:spcAft>
                <a:spcPts val="0"/>
              </a:spcAft>
              <a:buClr>
                <a:srgbClr val="000000"/>
              </a:buClr>
              <a:buSzPts val="1400"/>
              <a:buFont typeface="Figtree"/>
              <a:buNone/>
            </a:pPr>
            <a:endParaRPr b="1">
              <a:latin typeface="Figtree"/>
              <a:ea typeface="Figtree"/>
              <a:cs typeface="Figtree"/>
              <a:sym typeface="Figtree"/>
            </a:endParaRPr>
          </a:p>
        </p:txBody>
      </p:sp>
      <p:sp>
        <p:nvSpPr>
          <p:cNvPr id="417" name="Google Shape;417;p25"/>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8" name="Google Shape;418;p25"/>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419" name="Google Shape;419;p25"/>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2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6" name="Google Shape;426;p2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7" name="Google Shape;427;p2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8" name="Google Shape;428;p2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9" name="Google Shape;429;p2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0" name="Google Shape;430;p2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1" name="Google Shape;431;p2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2" name="Google Shape;432;p2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3" name="Google Shape;433;p2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4" name="Google Shape;434;p2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5" name="Google Shape;435;p2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6" name="Google Shape;436;p2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7" name="Google Shape;437;p2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8" name="Google Shape;438;p2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9" name="Google Shape;439;p2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0" name="Google Shape;440;p2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1" name="Google Shape;441;p2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2" name="Google Shape;442;p2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3" name="Google Shape;443;p26"/>
          <p:cNvSpPr/>
          <p:nvPr/>
        </p:nvSpPr>
        <p:spPr>
          <a:xfrm>
            <a:off x="482171" y="15206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a:latin typeface="Figtree"/>
              <a:ea typeface="Figtree"/>
              <a:cs typeface="Figtree"/>
              <a:sym typeface="Figtree"/>
            </a:endParaRPr>
          </a:p>
        </p:txBody>
      </p:sp>
      <p:sp>
        <p:nvSpPr>
          <p:cNvPr id="444" name="Google Shape;444;p26"/>
          <p:cNvSpPr/>
          <p:nvPr/>
        </p:nvSpPr>
        <p:spPr>
          <a:xfrm>
            <a:off x="284105" y="1464062"/>
            <a:ext cx="11828700" cy="43299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Clr>
                <a:schemeClr val="dk1"/>
              </a:buClr>
              <a:buSzPts val="1100"/>
              <a:buFont typeface="Arial"/>
              <a:buNone/>
            </a:pPr>
            <a:endParaRPr sz="2500">
              <a:solidFill>
                <a:schemeClr val="dk1"/>
              </a:solidFill>
              <a:latin typeface="Calibri"/>
              <a:ea typeface="Calibri"/>
              <a:cs typeface="Calibri"/>
              <a:sym typeface="Calibri"/>
            </a:endParaRPr>
          </a:p>
        </p:txBody>
      </p:sp>
      <p:sp>
        <p:nvSpPr>
          <p:cNvPr id="445" name="Google Shape;445;p26"/>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6" name="Google Shape;446;p26"/>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447" name="Google Shape;447;p26"/>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graphicFrame>
        <p:nvGraphicFramePr>
          <p:cNvPr id="448" name="Google Shape;448;p26"/>
          <p:cNvGraphicFramePr/>
          <p:nvPr/>
        </p:nvGraphicFramePr>
        <p:xfrm>
          <a:off x="760500" y="762350"/>
          <a:ext cx="10287000" cy="5256200"/>
        </p:xfrm>
        <a:graphic>
          <a:graphicData uri="http://schemas.openxmlformats.org/drawingml/2006/table">
            <a:tbl>
              <a:tblPr>
                <a:noFill/>
                <a:tableStyleId>{D1F0D030-EF2C-4610-8FD0-C6F6671DA922}</a:tableStyleId>
              </a:tblPr>
              <a:tblGrid>
                <a:gridCol w="5143500">
                  <a:extLst>
                    <a:ext uri="{9D8B030D-6E8A-4147-A177-3AD203B41FA5}">
                      <a16:colId xmlns:a16="http://schemas.microsoft.com/office/drawing/2014/main" val="20000"/>
                    </a:ext>
                  </a:extLst>
                </a:gridCol>
                <a:gridCol w="5143500">
                  <a:extLst>
                    <a:ext uri="{9D8B030D-6E8A-4147-A177-3AD203B41FA5}">
                      <a16:colId xmlns:a16="http://schemas.microsoft.com/office/drawing/2014/main" val="20001"/>
                    </a:ext>
                  </a:extLst>
                </a:gridCol>
              </a:tblGrid>
              <a:tr h="684350">
                <a:tc>
                  <a:txBody>
                    <a:bodyPr/>
                    <a:lstStyle/>
                    <a:p>
                      <a:pPr marL="0" lvl="0" indent="0" algn="l" rtl="0">
                        <a:spcBef>
                          <a:spcPts val="0"/>
                        </a:spcBef>
                        <a:spcAft>
                          <a:spcPts val="0"/>
                        </a:spcAft>
                        <a:buNone/>
                      </a:pPr>
                      <a:r>
                        <a:rPr lang="en-US" sz="2400" b="1">
                          <a:latin typeface="Calibri"/>
                          <a:ea typeface="Calibri"/>
                          <a:cs typeface="Calibri"/>
                          <a:sym typeface="Calibri"/>
                        </a:rPr>
                        <a:t>BENEFITS OF USING EXCEL TO STAFF ROTAS</a:t>
                      </a:r>
                      <a:endParaRPr sz="2400" b="1">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b="1">
                          <a:latin typeface="Calibri"/>
                          <a:ea typeface="Calibri"/>
                          <a:cs typeface="Calibri"/>
                          <a:sym typeface="Calibri"/>
                        </a:rPr>
                        <a:t>LIMITATIONS OF USING EXCEL TO STAFF ROTAS</a:t>
                      </a:r>
                      <a:endParaRPr sz="2400" b="1">
                        <a:latin typeface="Calibri"/>
                        <a:ea typeface="Calibri"/>
                        <a:cs typeface="Calibri"/>
                        <a:sym typeface="Calibri"/>
                      </a:endParaRPr>
                    </a:p>
                  </a:txBody>
                  <a:tcPr marL="91425" marR="91425" marT="91425" marB="91425"/>
                </a:tc>
                <a:extLst>
                  <a:ext uri="{0D108BD9-81ED-4DB2-BD59-A6C34878D82A}">
                    <a16:rowId xmlns:a16="http://schemas.microsoft.com/office/drawing/2014/main" val="10000"/>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Easy to create and update rotas.</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Manual changes can lead to errors.</a:t>
                      </a:r>
                      <a:endParaRPr sz="2400">
                        <a:latin typeface="Calibri"/>
                        <a:ea typeface="Calibri"/>
                        <a:cs typeface="Calibri"/>
                        <a:sym typeface="Calibri"/>
                      </a:endParaRPr>
                    </a:p>
                    <a:p>
                      <a:pPr marL="0" lvl="0" indent="0" algn="l" rtl="0">
                        <a:spcBef>
                          <a:spcPts val="0"/>
                        </a:spcBef>
                        <a:spcAft>
                          <a:spcPts val="0"/>
                        </a:spcAft>
                        <a:buNone/>
                      </a:pP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1"/>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Formulas can support staff scheduling.</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Complex rotas can be difficult to manage.</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2"/>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Easy to organise shifts and staff.</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Requires good Excel skills.</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3"/>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Microsoft 365 allows collaboration.</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Formula errors may affect information.</a:t>
                      </a:r>
                      <a:endParaRPr sz="2400">
                        <a:latin typeface="Calibri"/>
                        <a:ea typeface="Calibri"/>
                        <a:cs typeface="Calibri"/>
                        <a:sym typeface="Calibri"/>
                      </a:endParaRPr>
                    </a:p>
                    <a:p>
                      <a:pPr marL="0" lvl="0" indent="0" algn="l" rtl="0">
                        <a:spcBef>
                          <a:spcPts val="0"/>
                        </a:spcBef>
                        <a:spcAft>
                          <a:spcPts val="0"/>
                        </a:spcAft>
                        <a:buNone/>
                      </a:pP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4"/>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Flexible and easy to customise.</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Less effective for complex scheduling needs. </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5"/>
                  </a:ext>
                </a:extLst>
              </a:tr>
            </a:tbl>
          </a:graphicData>
        </a:graphic>
      </p:graphicFrame>
      <p:sp>
        <p:nvSpPr>
          <p:cNvPr id="3" name="TextBox 2">
            <a:extLst>
              <a:ext uri="{FF2B5EF4-FFF2-40B4-BE49-F238E27FC236}">
                <a16:creationId xmlns:a16="http://schemas.microsoft.com/office/drawing/2014/main" id="{17DA0102-7D58-0A55-4247-5C878EB6E5A2}"/>
              </a:ext>
            </a:extLst>
          </p:cNvPr>
          <p:cNvSpPr txBox="1"/>
          <p:nvPr/>
        </p:nvSpPr>
        <p:spPr>
          <a:xfrm>
            <a:off x="1685026" y="6110646"/>
            <a:ext cx="7469560" cy="738664"/>
          </a:xfrm>
          <a:prstGeom prst="rect">
            <a:avLst/>
          </a:prstGeom>
          <a:noFill/>
        </p:spPr>
        <p:txBody>
          <a:bodyPr wrap="square">
            <a:spAutoFit/>
          </a:bodyPr>
          <a:lstStyle/>
          <a:p>
            <a:pPr rtl="0">
              <a:buNone/>
            </a:pPr>
            <a:r>
              <a:rPr lang="en-GB" sz="1400" b="0" i="0" u="none" strike="noStrike" dirty="0">
                <a:solidFill>
                  <a:srgbClr val="000000"/>
                </a:solidFill>
                <a:effectLst/>
                <a:latin typeface="Calibri" panose="020F0502020204030204" pitchFamily="34" charset="0"/>
              </a:rPr>
              <a:t>(Litt, 2018, ‘Mitigating Spreadsheet Risk in Complex Multi-Dimensional Models in Excel’)</a:t>
            </a:r>
            <a:endParaRPr lang="en-GB" b="0" dirty="0">
              <a:effectLst/>
            </a:endParaRPr>
          </a:p>
          <a:p>
            <a:pPr>
              <a:buNone/>
            </a:pPr>
            <a:br>
              <a:rPr lang="en-GB" dirty="0"/>
            </a:b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Google Shape;454;p27"/>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5" name="Google Shape;455;p27"/>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6" name="Google Shape;456;p27"/>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7" name="Google Shape;457;p27"/>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8" name="Google Shape;458;p27"/>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9" name="Google Shape;459;p27"/>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0" name="Google Shape;460;p27"/>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1" name="Google Shape;461;p27"/>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2" name="Google Shape;462;p27"/>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3" name="Google Shape;463;p27"/>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4" name="Google Shape;464;p27"/>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5" name="Google Shape;465;p27"/>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6" name="Google Shape;466;p27"/>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7" name="Google Shape;467;p27"/>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8" name="Google Shape;468;p27"/>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9" name="Google Shape;469;p27"/>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0" name="Google Shape;470;p27"/>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1" name="Google Shape;471;p27"/>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2" name="Google Shape;472;p27"/>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3" name="Google Shape;473;p27"/>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474" name="Google Shape;474;p27"/>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pic>
        <p:nvPicPr>
          <p:cNvPr id="475" name="Google Shape;475;p27" title="ChatGPT Image Jul 12, 2026 at 01_14_41 PM.png"/>
          <p:cNvPicPr preferRelativeResize="0"/>
          <p:nvPr/>
        </p:nvPicPr>
        <p:blipFill>
          <a:blip r:embed="rId3">
            <a:alphaModFix/>
          </a:blip>
          <a:stretch>
            <a:fillRect/>
          </a:stretch>
        </p:blipFill>
        <p:spPr>
          <a:xfrm>
            <a:off x="135650" y="165500"/>
            <a:ext cx="11847002" cy="6330149"/>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28"/>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2" name="Google Shape;482;p28"/>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3" name="Google Shape;483;p28"/>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4" name="Google Shape;484;p28"/>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5" name="Google Shape;485;p28"/>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6" name="Google Shape;486;p28"/>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7" name="Google Shape;487;p28"/>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8" name="Google Shape;488;p28"/>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9" name="Google Shape;489;p28"/>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0" name="Google Shape;490;p28"/>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1" name="Google Shape;491;p28"/>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2" name="Google Shape;492;p28"/>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3" name="Google Shape;493;p28"/>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4" name="Google Shape;494;p28"/>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5" name="Google Shape;495;p28"/>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6" name="Google Shape;496;p28"/>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7" name="Google Shape;497;p28"/>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8" name="Google Shape;498;p28"/>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9" name="Google Shape;499;p28"/>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00" name="Google Shape;500;p28"/>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01" name="Google Shape;501;p28"/>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502" name="Google Shape;502;p28"/>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sp>
        <p:nvSpPr>
          <p:cNvPr id="503" name="Google Shape;503;p28"/>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04" name="Google Shape;504;p28"/>
          <p:cNvSpPr txBox="1"/>
          <p:nvPr/>
        </p:nvSpPr>
        <p:spPr>
          <a:xfrm>
            <a:off x="284100" y="2385883"/>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05" name="Google Shape;505;p28"/>
          <p:cNvSpPr txBox="1"/>
          <p:nvPr/>
        </p:nvSpPr>
        <p:spPr>
          <a:xfrm>
            <a:off x="387339" y="262843"/>
            <a:ext cx="9403800" cy="5567648"/>
          </a:xfrm>
          <a:prstGeom prst="rect">
            <a:avLst/>
          </a:prstGeom>
          <a:noFill/>
          <a:ln>
            <a:noFill/>
          </a:ln>
        </p:spPr>
        <p:txBody>
          <a:bodyPr spcFirstLastPara="1" wrap="square" lIns="91425" tIns="91425" rIns="91425" bIns="91425" anchor="t" anchorCtr="0">
            <a:spAutoFit/>
          </a:bodyPr>
          <a:lstStyle/>
          <a:p>
            <a:pPr marL="285750" lvl="0" indent="-285750" rtl="0">
              <a:lnSpc>
                <a:spcPct val="115000"/>
              </a:lnSpc>
              <a:spcBef>
                <a:spcPts val="0"/>
              </a:spcBef>
              <a:spcAft>
                <a:spcPts val="0"/>
              </a:spcAft>
              <a:buFont typeface="Arial" panose="020B0604020202020204" pitchFamily="34" charset="0"/>
              <a:buChar char="•"/>
            </a:pP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REFERENCES</a:t>
            </a: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361950" lvl="0" indent="-285750" rtl="0">
              <a:lnSpc>
                <a:spcPct val="115000"/>
              </a:lnSpc>
              <a:spcBef>
                <a:spcPts val="1200"/>
              </a:spcBef>
              <a:spcAft>
                <a:spcPts val="0"/>
              </a:spcAft>
              <a:buClr>
                <a:schemeClr val="dk1"/>
              </a:buClr>
              <a:buSzPts val="2400"/>
              <a:buFont typeface="Arial" panose="020B0604020202020204" pitchFamily="34" charset="0"/>
              <a:buChar char="•"/>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Drake, R.G. (2019)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E-roster policy: Insights and implications of codifying nurse scheduling - </a:t>
            </a:r>
            <a:r>
              <a:rPr lang="en-US" sz="1800" i="1" dirty="0" err="1">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800" i="1" dirty="0" err="1">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Available at: https://pubmed.ncbi.nlm.nih.gov/28820021/ (Accessed: 10 July 2026).</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742950" lvl="0" indent="-285750" rtl="0">
              <a:lnSpc>
                <a:spcPct val="115000"/>
              </a:lnSpc>
              <a:spcBef>
                <a:spcPts val="1200"/>
              </a:spcBef>
              <a:spcAft>
                <a:spcPts val="0"/>
              </a:spcAft>
              <a:buFont typeface="Arial" panose="020B0604020202020204" pitchFamily="34" charset="0"/>
              <a:buChar char="•"/>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361950" lvl="0" indent="-285750" rtl="0">
              <a:lnSpc>
                <a:spcPct val="115000"/>
              </a:lnSpc>
              <a:spcBef>
                <a:spcPts val="1200"/>
              </a:spcBef>
              <a:spcAft>
                <a:spcPts val="0"/>
              </a:spcAft>
              <a:buClr>
                <a:schemeClr val="dk1"/>
              </a:buClr>
              <a:buSzPts val="2400"/>
              <a:buFont typeface="Arial" panose="020B0604020202020204" pitchFamily="34" charset="0"/>
              <a:buChar char="•"/>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Cronquist, O. (2025)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Excel solver examples</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get digital help</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Available at: https://www.get-digital-help.com/using-excel-solver-to-schedule-employees/ (Accessed: 10 July 2026). </a:t>
            </a:r>
          </a:p>
          <a:p>
            <a:pPr marL="76200" lvl="0" rtl="0">
              <a:lnSpc>
                <a:spcPct val="115000"/>
              </a:lnSpc>
              <a:spcBef>
                <a:spcPts val="1200"/>
              </a:spcBef>
              <a:spcAft>
                <a:spcPts val="0"/>
              </a:spcAft>
              <a:buClr>
                <a:schemeClr val="dk1"/>
              </a:buClr>
              <a:buSzPts val="2400"/>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nSpc>
                <a:spcPct val="115000"/>
              </a:lnSpc>
              <a:spcBef>
                <a:spcPts val="1200"/>
              </a:spcBef>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Litt, S. (2018) ‘Mitigating Spreadsheet Risk in Complex Multi-Dimensional Models in Excel’. Available at: </a:t>
            </a:r>
            <a:r>
              <a:rPr lang="en-GB" sz="1800" u="sng" dirty="0">
                <a:latin typeface="Calibri" panose="020F0502020204030204" pitchFamily="34" charset="0"/>
                <a:ea typeface="Calibri" panose="020F0502020204030204" pitchFamily="34" charset="0"/>
                <a:cs typeface="Calibri" panose="020F0502020204030204" pitchFamily="34" charset="0"/>
                <a:hlinkClick r:id="rId3"/>
              </a:rPr>
              <a:t>https://arxiv.org/abs/1802.01640</a:t>
            </a:r>
            <a:r>
              <a:rPr lang="en-GB" sz="1800" dirty="0">
                <a:latin typeface="Calibri" panose="020F0502020204030204" pitchFamily="34" charset="0"/>
                <a:ea typeface="Calibri" panose="020F0502020204030204" pitchFamily="34" charset="0"/>
                <a:cs typeface="Calibri" panose="020F0502020204030204" pitchFamily="34" charset="0"/>
              </a:rPr>
              <a:t> (Accessed: 13 July 2026).</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rtl="0">
              <a:lnSpc>
                <a:spcPct val="115000"/>
              </a:lnSpc>
              <a:spcBef>
                <a:spcPts val="120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gn="l"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gn="l"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639"/>
        <p:cNvGrpSpPr/>
        <p:nvPr/>
      </p:nvGrpSpPr>
      <p:grpSpPr>
        <a:xfrm>
          <a:off x="0" y="0"/>
          <a:ext cx="0" cy="0"/>
          <a:chOff x="0" y="0"/>
          <a:chExt cx="0" cy="0"/>
        </a:xfrm>
      </p:grpSpPr>
      <p:sp>
        <p:nvSpPr>
          <p:cNvPr id="640" name="Google Shape;640;p33"/>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1" name="Google Shape;641;p33"/>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2" name="Google Shape;642;p33"/>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3" name="Google Shape;643;p33"/>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4" name="Google Shape;644;p33"/>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5" name="Google Shape;645;p33"/>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6" name="Google Shape;646;p33"/>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7" name="Google Shape;647;p33"/>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8" name="Google Shape;648;p33"/>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9" name="Google Shape;649;p33"/>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0" name="Google Shape;650;p33"/>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1" name="Google Shape;651;p33"/>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2" name="Google Shape;652;p33"/>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3" name="Google Shape;653;p33"/>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4" name="Google Shape;654;p33"/>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5" name="Google Shape;655;p33"/>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6" name="Google Shape;656;p33"/>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7" name="Google Shape;657;p33"/>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8" name="Google Shape;658;p33"/>
          <p:cNvSpPr/>
          <p:nvPr/>
        </p:nvSpPr>
        <p:spPr>
          <a:xfrm>
            <a:off x="597300" y="-239677"/>
            <a:ext cx="10637400" cy="8727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600">
                <a:solidFill>
                  <a:srgbClr val="1A1A1A"/>
                </a:solidFill>
                <a:latin typeface="Calibri"/>
                <a:ea typeface="Calibri"/>
                <a:cs typeface="Calibri"/>
                <a:sym typeface="Calibri"/>
              </a:rPr>
              <a:t>Summary: Benefits &amp; Limitations of Recommended Tools</a:t>
            </a:r>
            <a:endParaRPr sz="3600">
              <a:solidFill>
                <a:srgbClr val="1A1A1A"/>
              </a:solidFill>
              <a:latin typeface="Calibri"/>
              <a:ea typeface="Calibri"/>
              <a:cs typeface="Calibri"/>
              <a:sym typeface="Calibri"/>
            </a:endParaRPr>
          </a:p>
        </p:txBody>
      </p:sp>
      <p:sp>
        <p:nvSpPr>
          <p:cNvPr id="659" name="Google Shape;659;p33"/>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0" name="Google Shape;660;p33"/>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pic>
        <p:nvPicPr>
          <p:cNvPr id="661" name="Google Shape;661;p33"/>
          <p:cNvPicPr preferRelativeResize="0"/>
          <p:nvPr/>
        </p:nvPicPr>
        <p:blipFill>
          <a:blip r:embed="rId3">
            <a:alphaModFix/>
          </a:blip>
          <a:stretch>
            <a:fillRect/>
          </a:stretch>
        </p:blipFill>
        <p:spPr>
          <a:xfrm>
            <a:off x="152400" y="655651"/>
            <a:ext cx="11887200" cy="26087"/>
          </a:xfrm>
          <a:prstGeom prst="rect">
            <a:avLst/>
          </a:prstGeom>
          <a:noFill/>
          <a:ln>
            <a:noFill/>
          </a:ln>
        </p:spPr>
      </p:pic>
      <p:graphicFrame>
        <p:nvGraphicFramePr>
          <p:cNvPr id="662" name="Google Shape;662;p33"/>
          <p:cNvGraphicFramePr/>
          <p:nvPr>
            <p:extLst>
              <p:ext uri="{D42A27DB-BD31-4B8C-83A1-F6EECF244321}">
                <p14:modId xmlns:p14="http://schemas.microsoft.com/office/powerpoint/2010/main" val="3771465234"/>
              </p:ext>
            </p:extLst>
          </p:nvPr>
        </p:nvGraphicFramePr>
        <p:xfrm>
          <a:off x="38037" y="802281"/>
          <a:ext cx="12107450" cy="5768691"/>
        </p:xfrm>
        <a:graphic>
          <a:graphicData uri="http://schemas.openxmlformats.org/drawingml/2006/table">
            <a:tbl>
              <a:tblPr>
                <a:noFill/>
                <a:tableStyleId>{DAC57B4D-7549-40F9-B2C3-EE77486A7F67}</a:tableStyleId>
              </a:tblPr>
              <a:tblGrid>
                <a:gridCol w="2006275">
                  <a:extLst>
                    <a:ext uri="{9D8B030D-6E8A-4147-A177-3AD203B41FA5}">
                      <a16:colId xmlns:a16="http://schemas.microsoft.com/office/drawing/2014/main" val="20000"/>
                    </a:ext>
                  </a:extLst>
                </a:gridCol>
                <a:gridCol w="1144550">
                  <a:extLst>
                    <a:ext uri="{9D8B030D-6E8A-4147-A177-3AD203B41FA5}">
                      <a16:colId xmlns:a16="http://schemas.microsoft.com/office/drawing/2014/main" val="20001"/>
                    </a:ext>
                  </a:extLst>
                </a:gridCol>
                <a:gridCol w="4599800">
                  <a:extLst>
                    <a:ext uri="{9D8B030D-6E8A-4147-A177-3AD203B41FA5}">
                      <a16:colId xmlns:a16="http://schemas.microsoft.com/office/drawing/2014/main" val="20002"/>
                    </a:ext>
                  </a:extLst>
                </a:gridCol>
                <a:gridCol w="4356825">
                  <a:extLst>
                    <a:ext uri="{9D8B030D-6E8A-4147-A177-3AD203B41FA5}">
                      <a16:colId xmlns:a16="http://schemas.microsoft.com/office/drawing/2014/main" val="20003"/>
                    </a:ext>
                  </a:extLst>
                </a:gridCol>
              </a:tblGrid>
              <a:tr h="801200">
                <a:tc>
                  <a:txBody>
                    <a:bodyPr/>
                    <a:lstStyle/>
                    <a:p>
                      <a:pPr marL="0" lvl="0" indent="0" algn="ctr" rtl="0">
                        <a:lnSpc>
                          <a:spcPct val="115000"/>
                        </a:lnSpc>
                        <a:spcBef>
                          <a:spcPts val="0"/>
                        </a:spcBef>
                        <a:spcAft>
                          <a:spcPts val="0"/>
                        </a:spcAft>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Workplace Task</a:t>
                      </a:r>
                      <a:endParaRPr sz="13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MS 365 Tool</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Key Benefit</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Key Limitation</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extLst>
                  <a:ext uri="{0D108BD9-81ED-4DB2-BD59-A6C34878D82A}">
                    <a16:rowId xmlns:a16="http://schemas.microsoft.com/office/drawing/2014/main" val="10000"/>
                  </a:ext>
                </a:extLst>
              </a:tr>
              <a:tr h="545900">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Communication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Teams</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Clr>
                          <a:schemeClr val="dk1"/>
                        </a:buClr>
                        <a:buSzPts val="1100"/>
                        <a:buFont typeface="Arial"/>
                        <a:buNone/>
                      </a:pP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sym typeface="Times New Roman"/>
                        </a:rPr>
                        <a:t> </a:t>
                      </a: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rPr>
                        <a:t>Instant exchange of information between staff (Mehta et al., 2020)</a:t>
                      </a:r>
                      <a:endParaRPr sz="130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Clr>
                          <a:schemeClr val="dk1"/>
                        </a:buClr>
                        <a:buSzPts val="1100"/>
                        <a:buFont typeface="Arial"/>
                        <a:buNone/>
                      </a:pP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sym typeface="Times New Roman"/>
                        </a:rPr>
                        <a:t> </a:t>
                      </a: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rPr>
                        <a:t>Staff may experience difficulties using Microsoft teams if they are not familiar with the technology (Loan, 2022).</a:t>
                      </a:r>
                      <a:endParaRPr sz="130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1"/>
                  </a:ext>
                </a:extLst>
              </a:tr>
              <a:tr h="1280075">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Care Documentation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Word</a:t>
                      </a:r>
                      <a:endParaRPr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just" rtl="0">
                        <a:lnSpc>
                          <a:spcPct val="115000"/>
                        </a:lnSpc>
                        <a:spcBef>
                          <a:spcPts val="0"/>
                        </a:spcBef>
                        <a:spcAft>
                          <a:spcPts val="0"/>
                        </a:spcAft>
                        <a:buClr>
                          <a:schemeClr val="dk1"/>
                        </a:buClr>
                        <a:buSzPts val="1100"/>
                        <a:buFont typeface="Arial"/>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Due to the qualitative design, the results cannot be generalized. However, because the documentation of patient information is an important part of any healthcare professional’s practice, the study results could be transformed and applied to several other contexts in healthcare. </a:t>
                      </a:r>
                      <a:r>
                        <a:rPr lang="en-US"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(Bjerkan, J., Valderaune, V. and Olsen, R.M. 2021)</a:t>
                      </a:r>
                      <a:endParaRPr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several barriers negatively influenced documentation practices and information exchange, which may place primary care patients in a vulnerable and exposed situation. </a:t>
                      </a:r>
                      <a:r>
                        <a:rPr lang="en-US"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(Jorunn Bjerkan, Victor Valderaune, Rose Mari Olsen 01 June 2021)</a:t>
                      </a:r>
                      <a:endParaRPr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2"/>
                  </a:ext>
                </a:extLst>
              </a:tr>
              <a:tr h="645325">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Scheduling / Rotas</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Excel</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[Add benefit + citation]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[Add limitation + citation]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3"/>
                  </a:ext>
                </a:extLst>
              </a:tr>
              <a:tr h="951600">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Training</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PowerPoint</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latin typeface="Calibri" panose="020F0502020204030204" pitchFamily="34" charset="0"/>
                          <a:ea typeface="Calibri" panose="020F0502020204030204" pitchFamily="34" charset="0"/>
                          <a:cs typeface="Calibri" panose="020F0502020204030204" pitchFamily="34" charset="0"/>
                        </a:rPr>
                        <a:t>Multi-media health education could reduce nurses’ workload and enhance patient satisfaction but not increase complications.</a:t>
                      </a:r>
                      <a:endParaRPr sz="1300">
                        <a:solidFill>
                          <a:srgbClr val="01463E"/>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latin typeface="Calibri" panose="020F0502020204030204" pitchFamily="34" charset="0"/>
                          <a:ea typeface="Calibri" panose="020F0502020204030204" pitchFamily="34" charset="0"/>
                          <a:cs typeface="Calibri" panose="020F0502020204030204" pitchFamily="34" charset="0"/>
                        </a:rPr>
                        <a:t>PowerPoint training reduces misunderstanding and develops uniform concepts for everyone. (</a:t>
                      </a:r>
                      <a:r>
                        <a:rPr lang="en-US" sz="1300" b="1">
                          <a:solidFill>
                            <a:srgbClr val="01463E"/>
                          </a:solidFill>
                          <a:latin typeface="Calibri" panose="020F0502020204030204" pitchFamily="34" charset="0"/>
                          <a:ea typeface="Calibri" panose="020F0502020204030204" pitchFamily="34" charset="0"/>
                          <a:cs typeface="Calibri" panose="020F0502020204030204" pitchFamily="34" charset="0"/>
                        </a:rPr>
                        <a:t>Lamppu, P. J., Pitkälä, K. H., et al. 2021)</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0000"/>
                        </a:lnSpc>
                        <a:spcBef>
                          <a:spcPts val="500"/>
                        </a:spcBef>
                        <a:spcAft>
                          <a:spcPts val="0"/>
                        </a:spcAft>
                        <a:buClr>
                          <a:schemeClr val="dk1"/>
                        </a:buClr>
                        <a:buSzPts val="1100"/>
                        <a:buFont typeface="Arial"/>
                        <a:buNone/>
                      </a:pPr>
                      <a:r>
                        <a:rPr lang="en-US" sz="1300" dirty="0">
                          <a:solidFill>
                            <a:srgbClr val="01463E"/>
                          </a:solidFill>
                          <a:latin typeface="Calibri" panose="020F0502020204030204" pitchFamily="34" charset="0"/>
                          <a:ea typeface="Calibri" panose="020F0502020204030204" pitchFamily="34" charset="0"/>
                          <a:cs typeface="Calibri" panose="020F0502020204030204" pitchFamily="34" charset="0"/>
                        </a:rPr>
                        <a:t>Scheduling training can be difficult due to shift patterns, and content needs regular updates for accuracy. The reproducibility of many interventions is questionable due to a variability in their description and application, and the low availability of supplementary information and training manuals. </a:t>
                      </a:r>
                      <a:r>
                        <a:rPr lang="en-US" sz="1300" b="1" dirty="0">
                          <a:solidFill>
                            <a:srgbClr val="01463E"/>
                          </a:solidFill>
                          <a:latin typeface="Calibri" panose="020F0502020204030204" pitchFamily="34" charset="0"/>
                          <a:ea typeface="Calibri" panose="020F0502020204030204" pitchFamily="34" charset="0"/>
                          <a:cs typeface="Calibri" panose="020F0502020204030204" pitchFamily="34" charset="0"/>
                        </a:rPr>
                        <a:t>Carrier, D., Toulouse, É., &amp; Rochefort, C. M. (2023</a:t>
                      </a:r>
                      <a:endParaRPr sz="1300" b="1" dirty="0">
                        <a:solidFill>
                          <a:srgbClr val="01463E"/>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sp>
        <p:nvSpPr>
          <p:cNvPr id="668" name="Google Shape;668;p3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9" name="Google Shape;669;p3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0" name="Google Shape;670;p3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1" name="Google Shape;671;p3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2" name="Google Shape;672;p3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3" name="Google Shape;673;p3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4" name="Google Shape;674;p3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5" name="Google Shape;675;p3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6" name="Google Shape;676;p3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7" name="Google Shape;677;p3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8" name="Google Shape;678;p3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9" name="Google Shape;679;p3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0" name="Google Shape;680;p3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1" name="Google Shape;681;p3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2" name="Google Shape;682;p3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3" name="Google Shape;683;p3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4" name="Google Shape;684;p3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5" name="Google Shape;685;p3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6" name="Google Shape;686;p34"/>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7" name="Google Shape;687;p34"/>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688" name="Google Shape;688;p34"/>
          <p:cNvSpPr txBox="1"/>
          <p:nvPr/>
        </p:nvSpPr>
        <p:spPr>
          <a:xfrm>
            <a:off x="183816" y="501316"/>
            <a:ext cx="11781000" cy="5566750"/>
          </a:xfrm>
          <a:prstGeom prst="rect">
            <a:avLst/>
          </a:prstGeom>
          <a:noFill/>
          <a:ln>
            <a:noFill/>
          </a:ln>
        </p:spPr>
        <p:txBody>
          <a:bodyPr spcFirstLastPara="1" wrap="square" lIns="91425" tIns="91425" rIns="91425" bIns="91425" anchor="t" anchorCtr="0">
            <a:spAutoFit/>
          </a:bodyPr>
          <a:lstStyle/>
          <a:p>
            <a:pPr marL="0" lvl="0" indent="0" algn="l" rtl="0">
              <a:lnSpc>
                <a:spcPct val="142857"/>
              </a:lnSpc>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In general, we recommend that Riverdale Nursing Home take a comprehensive strategy to improve communication, efficiency and patient care through the use of Microsoft 365 tools. Microsoft Teams enhances the communication between the two buildings with the help of instant messaging, shared documents and virtual meetings. Microsoft Word has been used to produce accurate and consistent care documentation, allowing staff to ensure they have clear resident records and </a:t>
            </a:r>
            <a:r>
              <a:rPr lang="en-US" sz="1800" dirty="0" err="1">
                <a:solidFill>
                  <a:schemeClr val="dk1"/>
                </a:solidFill>
                <a:latin typeface="Calibri" panose="020F0502020204030204" pitchFamily="34" charset="0"/>
                <a:ea typeface="Calibri" panose="020F0502020204030204" pitchFamily="34" charset="0"/>
                <a:cs typeface="Calibri" panose="020F0502020204030204" pitchFamily="34" charset="0"/>
              </a:rPr>
              <a:t>minimise</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 mistakes. Microsoft Excel can make staff scheduling easier to create, keep up to date and share with staff and provide a consistent standard of care; whilst Microsoft PowerPoint provides a structured and engaging way to provide staff training and ensure a consistent standard of care.</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However, there are some challenges associated with their use, such as staff training, access to reliable Internet connections, the right tools and devices, and digital resource management. These can be addressed by regular training sessions, appropriate technical support and investing in secure digital infrastructure, as done by Riverdale.</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rPr>
              <a:t>Key Recommendation:</a:t>
            </a:r>
          </a:p>
          <a:p>
            <a:pPr marL="0" lvl="0" indent="0" algn="just" rtl="0">
              <a:spcBef>
                <a:spcPts val="0"/>
              </a:spcBef>
              <a:spcAft>
                <a:spcPts val="0"/>
              </a:spcAft>
              <a:buNone/>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228600" marR="228600" lvl="0" indent="0" algn="just" rtl="0">
              <a:lnSpc>
                <a:spcPct val="100000"/>
              </a:lnSpc>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Riverdale Nursing Home should leverage the Microsoft 365 suite of products such as Teams, Word, Excel, and PowerPoint, to improve patient care, communication, documentation, staff scheduling and training, and result in better safety, efficiency and quality of care for patients.</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p:txBody>
      </p:sp>
      <p:sp>
        <p:nvSpPr>
          <p:cNvPr id="689" name="Google Shape;689;p34"/>
          <p:cNvSpPr txBox="1"/>
          <p:nvPr/>
        </p:nvSpPr>
        <p:spPr>
          <a:xfrm>
            <a:off x="183816" y="150395"/>
            <a:ext cx="4177500" cy="815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4100">
                <a:solidFill>
                  <a:srgbClr val="1A1A1A"/>
                </a:solidFill>
                <a:latin typeface="Calibri"/>
                <a:ea typeface="Calibri"/>
                <a:cs typeface="Calibri"/>
                <a:sym typeface="Calibri"/>
              </a:rPr>
              <a:t>Conclusion</a:t>
            </a:r>
            <a:endParaRPr sz="4100">
              <a:solidFill>
                <a:srgbClr val="1A1A1A"/>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3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6" name="Google Shape;696;p3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7" name="Google Shape;697;p3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8" name="Google Shape;698;p3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9" name="Google Shape;699;p3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0" name="Google Shape;700;p3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1" name="Google Shape;701;p3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2" name="Google Shape;702;p3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3" name="Google Shape;703;p3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4" name="Google Shape;704;p3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5" name="Google Shape;705;p3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6" name="Google Shape;706;p3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7" name="Google Shape;707;p3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8" name="Google Shape;708;p3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9" name="Google Shape;709;p3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0" name="Google Shape;710;p3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1" name="Google Shape;711;p3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2" name="Google Shape;712;p3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3" name="Google Shape;713;p35"/>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4" name="Google Shape;714;p35"/>
          <p:cNvSpPr txBox="1"/>
          <p:nvPr/>
        </p:nvSpPr>
        <p:spPr>
          <a:xfrm>
            <a:off x="1545925" y="-444050"/>
            <a:ext cx="9472800" cy="430857"/>
          </a:xfrm>
          <a:prstGeom prst="rect">
            <a:avLst/>
          </a:prstGeom>
          <a:noFill/>
          <a:ln>
            <a:noFill/>
          </a:ln>
        </p:spPr>
        <p:txBody>
          <a:bodyPr spcFirstLastPara="1" wrap="square" lIns="91425" tIns="91425" rIns="91425" bIns="91425" anchor="t" anchorCtr="0">
            <a:spAutoFit/>
          </a:bodyPr>
          <a:lstStyle/>
          <a:p>
            <a:pPr marL="0" lvl="0" indent="0" rtl="0">
              <a:spcBef>
                <a:spcPts val="0"/>
              </a:spcBef>
              <a:spcAft>
                <a:spcPts val="0"/>
              </a:spcAft>
              <a:buNone/>
            </a:pPr>
            <a:endParaRPr sz="1600"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5" name="Google Shape;715;p35"/>
          <p:cNvSpPr txBox="1"/>
          <p:nvPr/>
        </p:nvSpPr>
        <p:spPr>
          <a:xfrm>
            <a:off x="183816" y="501316"/>
            <a:ext cx="11781000" cy="430857"/>
          </a:xfrm>
          <a:prstGeom prst="rect">
            <a:avLst/>
          </a:prstGeom>
          <a:noFill/>
          <a:ln>
            <a:noFill/>
          </a:ln>
        </p:spPr>
        <p:txBody>
          <a:bodyPr spcFirstLastPara="1" wrap="square" lIns="91425" tIns="91425" rIns="91425" bIns="91425" anchor="t" anchorCtr="0">
            <a:spAutoFit/>
          </a:bodyPr>
          <a:lstStyle/>
          <a:p>
            <a:pPr marL="228600" marR="228600" lvl="0" indent="0" rtl="0">
              <a:lnSpc>
                <a:spcPct val="100000"/>
              </a:lnSpc>
              <a:spcBef>
                <a:spcPts val="0"/>
              </a:spcBef>
              <a:spcAft>
                <a:spcPts val="0"/>
              </a:spcAft>
              <a:buNone/>
            </a:pPr>
            <a:endParaRPr sz="16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6" name="Google Shape;716;p35"/>
          <p:cNvSpPr txBox="1"/>
          <p:nvPr/>
        </p:nvSpPr>
        <p:spPr>
          <a:xfrm>
            <a:off x="3561891" y="165495"/>
            <a:ext cx="4177500" cy="680156"/>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US" sz="28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References</a:t>
            </a:r>
            <a:endParaRPr sz="28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7" name="Google Shape;717;p35"/>
          <p:cNvSpPr txBox="1"/>
          <p:nvPr/>
        </p:nvSpPr>
        <p:spPr>
          <a:xfrm>
            <a:off x="133684" y="1036053"/>
            <a:ext cx="11964900" cy="1169521"/>
          </a:xfrm>
          <a:prstGeom prst="rect">
            <a:avLst/>
          </a:prstGeom>
          <a:noFill/>
          <a:ln>
            <a:noFill/>
          </a:ln>
        </p:spPr>
        <p:txBody>
          <a:bodyPr spcFirstLastPara="1" wrap="square" lIns="91425" tIns="91425" rIns="91425" bIns="91425" anchor="t" anchorCtr="0">
            <a:spAutoFit/>
          </a:bodyPr>
          <a:lstStyle/>
          <a:p>
            <a:pPr marL="0" lvl="0" indent="0" rtl="0">
              <a:spcBef>
                <a:spcPts val="0"/>
              </a:spcBef>
              <a:spcAft>
                <a:spcPts val="0"/>
              </a:spcAft>
              <a:buNone/>
            </a:pP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spcBef>
                <a:spcPts val="0"/>
              </a:spcBef>
              <a:spcAft>
                <a:spcPts val="0"/>
              </a:spcAft>
              <a:buNone/>
            </a:pP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spcBef>
                <a:spcPts val="0"/>
              </a:spcBef>
              <a:spcAft>
                <a:spcPts val="0"/>
              </a:spcAft>
              <a:buNone/>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Mehta, N., Annamalai, A., Mair, M., Baird, A., Mercer, M., Raoof, N., Sharp, C. and Seeley, A. (2020). Using Microsoft Teams to deliver medical education during the COVID-19 pandemic. Future Healthcare Journal, 7(3), pp.e67–e70.</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8" name="Google Shape;718;p35"/>
          <p:cNvSpPr txBox="1"/>
          <p:nvPr/>
        </p:nvSpPr>
        <p:spPr>
          <a:xfrm>
            <a:off x="235789" y="2260925"/>
            <a:ext cx="11976336" cy="1032047"/>
          </a:xfrm>
          <a:prstGeom prst="rect">
            <a:avLst/>
          </a:prstGeom>
          <a:noFill/>
          <a:ln>
            <a:noFill/>
          </a:ln>
        </p:spPr>
        <p:txBody>
          <a:bodyPr spcFirstLastPara="1" wrap="square" lIns="91425" tIns="91425" rIns="91425" bIns="91425" anchor="t" anchorCtr="0">
            <a:spAutoFit/>
          </a:bodyPr>
          <a:lstStyle/>
          <a:p>
            <a:pPr marL="0" lvl="0" indent="0" rtl="0">
              <a:lnSpc>
                <a:spcPct val="120000"/>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Goodman, C.,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Akdur</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G., Irvine, L., Burton, J. K., Hanratty, B., Killett, A., et al. (2026).</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lnSpc>
                <a:spcPct val="120000"/>
              </a:lnSpc>
              <a:spcBef>
                <a:spcPts val="1000"/>
              </a:spcBef>
              <a:spcAft>
                <a:spcPts val="0"/>
              </a:spcAft>
              <a:buNone/>
            </a:pP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Developing research resources and minimum data set for care homes’ adoption and use (DACHA).</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Health and Social Care Delivery Research.</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9" name="Google Shape;719;p35"/>
          <p:cNvSpPr txBox="1"/>
          <p:nvPr/>
        </p:nvSpPr>
        <p:spPr>
          <a:xfrm>
            <a:off x="235789" y="3164500"/>
            <a:ext cx="11862786" cy="1110787"/>
          </a:xfrm>
          <a:prstGeom prst="rect">
            <a:avLst/>
          </a:prstGeom>
          <a:noFill/>
          <a:ln>
            <a:noFill/>
          </a:ln>
        </p:spPr>
        <p:txBody>
          <a:bodyPr spcFirstLastPara="1" wrap="square" lIns="91425" tIns="91425" rIns="91425" bIns="91425" anchor="t" anchorCtr="0">
            <a:spAutoFit/>
          </a:bodyPr>
          <a:lstStyle/>
          <a:p>
            <a:pPr marL="0" lvl="0" indent="0" rtl="0">
              <a:lnSpc>
                <a:spcPct val="136363"/>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Staff training interventions to prevent or reduce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behavioural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psychological symptoms of dementia in nursing home residents</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lnSpc>
                <a:spcPct val="136363"/>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Carrier, D., Toulouse, É., &amp; Rochefort, C. M. (2023</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20" name="Google Shape;720;p35"/>
          <p:cNvSpPr txBox="1"/>
          <p:nvPr/>
        </p:nvSpPr>
        <p:spPr>
          <a:xfrm>
            <a:off x="235789" y="4182175"/>
            <a:ext cx="12021486" cy="904833"/>
          </a:xfrm>
          <a:prstGeom prst="rect">
            <a:avLst/>
          </a:prstGeom>
          <a:noFill/>
          <a:ln>
            <a:noFill/>
          </a:ln>
        </p:spPr>
        <p:txBody>
          <a:bodyPr spcFirstLastPara="1" wrap="square" lIns="91425" tIns="91425" rIns="91425" bIns="91425" anchor="t" anchorCtr="0">
            <a:spAutoFit/>
          </a:bodyPr>
          <a:lstStyle/>
          <a:p>
            <a:pPr marL="76200" lvl="0" rtl="0">
              <a:lnSpc>
                <a:spcPct val="115000"/>
              </a:lnSpc>
              <a:spcBef>
                <a:spcPts val="1200"/>
              </a:spcBef>
              <a:spcAft>
                <a:spcPts val="0"/>
              </a:spcAft>
              <a:buClr>
                <a:schemeClr val="dk1"/>
              </a:buClr>
              <a:buSzPts val="2400"/>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Drake, R.G. (2019)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E-roster policy: Insights and implications of codifying nurse scheduling - </a:t>
            </a:r>
            <a:r>
              <a:rPr lang="en-US" sz="1600" i="1" dirty="0" err="1">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600" i="1" dirty="0" err="1">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 Available at: https://pubmed.ncbi.nlm.nih.gov/28820021/ (Accessed: 10 July 2026)</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Google Shape;135;p16">
            <a:extLst>
              <a:ext uri="{FF2B5EF4-FFF2-40B4-BE49-F238E27FC236}">
                <a16:creationId xmlns:a16="http://schemas.microsoft.com/office/drawing/2014/main" id="{C73B4F69-152D-33FC-C7E4-86D4FF0095DA}"/>
              </a:ext>
            </a:extLst>
          </p:cNvPr>
          <p:cNvPicPr preferRelativeResize="0"/>
          <p:nvPr/>
        </p:nvPicPr>
        <p:blipFill>
          <a:blip r:embed="rId3">
            <a:alphaModFix/>
          </a:blip>
          <a:stretch>
            <a:fillRect/>
          </a:stretch>
        </p:blipFill>
        <p:spPr>
          <a:xfrm>
            <a:off x="154053" y="852077"/>
            <a:ext cx="11887200" cy="2608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725"/>
        <p:cNvGrpSpPr/>
        <p:nvPr/>
      </p:nvGrpSpPr>
      <p:grpSpPr>
        <a:xfrm>
          <a:off x="0" y="0"/>
          <a:ext cx="0" cy="0"/>
          <a:chOff x="0" y="0"/>
          <a:chExt cx="0" cy="0"/>
        </a:xfrm>
      </p:grpSpPr>
      <p:sp>
        <p:nvSpPr>
          <p:cNvPr id="726" name="Google Shape;726;p3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7" name="Google Shape;727;p3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8" name="Google Shape;728;p3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9" name="Google Shape;729;p3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0" name="Google Shape;730;p3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1" name="Google Shape;731;p3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2" name="Google Shape;732;p3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3" name="Google Shape;733;p3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4" name="Google Shape;734;p3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5" name="Google Shape;735;p3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6" name="Google Shape;736;p3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7" name="Google Shape;737;p3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8" name="Google Shape;738;p3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9" name="Google Shape;739;p3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0" name="Google Shape;740;p3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1" name="Google Shape;741;p3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2" name="Google Shape;742;p3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3" name="Google Shape;743;p3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4" name="Google Shape;744;p36"/>
          <p:cNvSpPr/>
          <p:nvPr/>
        </p:nvSpPr>
        <p:spPr>
          <a:xfrm>
            <a:off x="597300" y="-239677"/>
            <a:ext cx="10637400" cy="8727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endParaRPr sz="3600">
              <a:solidFill>
                <a:srgbClr val="1A1A1A"/>
              </a:solidFill>
              <a:latin typeface="Calibri"/>
              <a:ea typeface="Calibri"/>
              <a:cs typeface="Calibri"/>
              <a:sym typeface="Calibri"/>
            </a:endParaRPr>
          </a:p>
        </p:txBody>
      </p:sp>
      <p:sp>
        <p:nvSpPr>
          <p:cNvPr id="745" name="Google Shape;745;p36"/>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6" name="Google Shape;746;p36"/>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747" name="Google Shape;747;p36"/>
          <p:cNvSpPr txBox="1"/>
          <p:nvPr/>
        </p:nvSpPr>
        <p:spPr>
          <a:xfrm>
            <a:off x="1911100" y="2348425"/>
            <a:ext cx="7803900" cy="1770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6000" b="1">
                <a:solidFill>
                  <a:schemeClr val="dk2"/>
                </a:solidFill>
              </a:rPr>
              <a:t>THANK YOU</a:t>
            </a:r>
            <a:endParaRPr sz="6000" b="1">
              <a:solidFill>
                <a:schemeClr val="dk2"/>
              </a:solidFill>
            </a:endParaRPr>
          </a:p>
          <a:p>
            <a:pPr marL="0" lvl="0" indent="0" algn="ctr" rtl="0">
              <a:spcBef>
                <a:spcPts val="0"/>
              </a:spcBef>
              <a:spcAft>
                <a:spcPts val="0"/>
              </a:spcAft>
              <a:buNone/>
            </a:pPr>
            <a:endParaRPr sz="4300">
              <a:solidFill>
                <a:schemeClr val="dk2"/>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2623</Words>
  <Application>Microsoft Office PowerPoint</Application>
  <PresentationFormat>Widescreen</PresentationFormat>
  <Paragraphs>234</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Figtree</vt:lpstr>
      <vt:lpstr>Calibri</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Shahnawaz Ali Dahri (2535914)</cp:lastModifiedBy>
  <cp:revision>8</cp:revision>
  <dcterms:modified xsi:type="dcterms:W3CDTF">2026-07-13T12:08:25Z</dcterms:modified>
</cp:coreProperties>
</file>