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93" r:id="rId8"/>
    <p:sldId id="294" r:id="rId9"/>
    <p:sldId id="275" r:id="rId10"/>
    <p:sldId id="291" r:id="rId11"/>
    <p:sldId id="264" r:id="rId12"/>
    <p:sldId id="295" r:id="rId13"/>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681" autoAdjust="0"/>
  </p:normalViewPr>
  <p:slideViewPr>
    <p:cSldViewPr>
      <p:cViewPr varScale="1">
        <p:scale>
          <a:sx n="46" d="100"/>
          <a:sy n="46" d="100"/>
        </p:scale>
        <p:origin x="342"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xmlns=""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xmlns=""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xmlns=""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xmlns=""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xmlns=""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xmlns=""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xmlns=""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xmlns=""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xmlns=""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xmlns=""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372454641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xmlns=""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xmlns=""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xmlns=""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smtClean="0"/>
              <a:t>Clients have received the greatest quality drinks and treats from the cafeteria. For an infinite period of time, the </a:t>
            </a:r>
            <a:r>
              <a:rPr lang="en-US" altLang="en-US" dirty="0" err="1" smtClean="0"/>
              <a:t>organisation</a:t>
            </a:r>
            <a:r>
              <a:rPr lang="en-US" altLang="en-US" dirty="0" smtClean="0"/>
              <a:t> is devoted to repairing and cleaning vehicles for customers. They gave out membership cards for a year.</a:t>
            </a:r>
            <a:endParaRPr lang="en-US" altLang="en-US" dirty="0"/>
          </a:p>
        </p:txBody>
      </p:sp>
    </p:spTree>
    <p:extLst>
      <p:ext uri="{BB962C8B-B14F-4D97-AF65-F5344CB8AC3E}">
        <p14:creationId xmlns:p14="http://schemas.microsoft.com/office/powerpoint/2010/main" val="472337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xmlns=""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xmlns=""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xmlns=""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smtClean="0">
                <a:solidFill>
                  <a:schemeClr val="tx1"/>
                </a:solidFill>
                <a:effectLst/>
                <a:latin typeface="Arial" pitchFamily="34" charset="0"/>
                <a:ea typeface="+mn-ea"/>
                <a:cs typeface="+mn-cs"/>
              </a:rPr>
              <a:t>Along with the coffee shop, it intends to open a vehicle wash. After their automobiles have been washed, clients may spend valuable time with them. They sell drinks and snacks for a reasonable price </a:t>
            </a:r>
            <a:r>
              <a:rPr lang="en-US" altLang="en-US" sz="1200" dirty="0" smtClean="0"/>
              <a:t>(</a:t>
            </a:r>
            <a:r>
              <a:rPr lang="en-US" sz="1200" dirty="0" err="1" smtClean="0"/>
              <a:t>Valarini</a:t>
            </a:r>
            <a:r>
              <a:rPr lang="en-US" sz="1200" dirty="0" smtClean="0"/>
              <a:t> &amp; </a:t>
            </a:r>
            <a:r>
              <a:rPr lang="en-US" sz="1200" dirty="0" err="1" smtClean="0"/>
              <a:t>Pohlmann</a:t>
            </a:r>
            <a:r>
              <a:rPr lang="en-US" sz="1200" dirty="0" smtClean="0"/>
              <a:t>, 2019)</a:t>
            </a:r>
            <a:r>
              <a:rPr lang="en-US" sz="1200" b="0" i="0" u="none" strike="noStrike" kern="1200" dirty="0" smtClean="0">
                <a:solidFill>
                  <a:schemeClr val="tx1"/>
                </a:solidFill>
                <a:effectLst/>
                <a:latin typeface="Arial" pitchFamily="34" charset="0"/>
                <a:ea typeface="+mn-ea"/>
                <a:cs typeface="+mn-cs"/>
              </a:rPr>
              <a:t>. The store will open in North London because it is a popular location with a large concentration of automobile owners. It will assist the company in identifying potential clients </a:t>
            </a:r>
            <a:r>
              <a:rPr lang="en-US" altLang="en-US" sz="1200" dirty="0" smtClean="0"/>
              <a:t>(</a:t>
            </a:r>
            <a:r>
              <a:rPr lang="en-US" sz="1200" dirty="0" smtClean="0"/>
              <a:t>Clark, 2018)</a:t>
            </a:r>
            <a:r>
              <a:rPr lang="en-US" sz="1200" b="0" i="0" u="none" strike="noStrike" kern="1200" dirty="0" smtClean="0">
                <a:solidFill>
                  <a:schemeClr val="tx1"/>
                </a:solidFill>
                <a:effectLst/>
                <a:latin typeface="Arial" pitchFamily="34" charset="0"/>
                <a:ea typeface="+mn-ea"/>
                <a:cs typeface="+mn-cs"/>
              </a:rPr>
              <a:t>. They have enough parking for the maximum number of people while maintaining a good level.</a:t>
            </a:r>
            <a:endParaRPr lang="en-US" b="0" dirty="0" smtClean="0">
              <a:effectLst/>
            </a:endParaRPr>
          </a:p>
          <a:p>
            <a:r>
              <a:rPr lang="en-US" dirty="0" smtClean="0"/>
              <a:t/>
            </a:r>
            <a:br>
              <a:rPr lang="en-US" dirty="0" smtClean="0"/>
            </a:br>
            <a:endParaRPr lang="en-US" altLang="en-US" dirty="0"/>
          </a:p>
        </p:txBody>
      </p:sp>
    </p:spTree>
    <p:extLst>
      <p:ext uri="{BB962C8B-B14F-4D97-AF65-F5344CB8AC3E}">
        <p14:creationId xmlns:p14="http://schemas.microsoft.com/office/powerpoint/2010/main" val="1762279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xmlns=""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xmlns=""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xmlns=""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r>
              <a:rPr lang="en-US" sz="1200" b="0" i="0" u="none" strike="noStrike" kern="1200" dirty="0" smtClean="0">
                <a:solidFill>
                  <a:schemeClr val="tx1"/>
                </a:solidFill>
                <a:effectLst/>
                <a:latin typeface="Arial" pitchFamily="34" charset="0"/>
                <a:ea typeface="+mn-ea"/>
                <a:cs typeface="+mn-cs"/>
              </a:rPr>
              <a:t>The equipment for car washing is the main product.</a:t>
            </a:r>
            <a:endParaRPr lang="en-US" b="0" dirty="0" smtClean="0">
              <a:effectLst/>
            </a:endParaRPr>
          </a:p>
          <a:p>
            <a:pPr rtl="0"/>
            <a:r>
              <a:rPr lang="en-US" sz="1200" b="0" i="0" u="none" strike="noStrike" kern="1200" dirty="0" smtClean="0">
                <a:solidFill>
                  <a:schemeClr val="tx1"/>
                </a:solidFill>
                <a:effectLst/>
                <a:latin typeface="Arial" pitchFamily="34" charset="0"/>
                <a:ea typeface="+mn-ea"/>
                <a:cs typeface="+mn-cs"/>
              </a:rPr>
              <a:t>Aside from that, the cafeteria has provided the highest quality drinks and delicacies to its clients. The </a:t>
            </a:r>
            <a:r>
              <a:rPr lang="en-US" sz="1200" b="0" i="0" u="none" strike="noStrike" kern="1200" dirty="0" err="1" smtClean="0">
                <a:solidFill>
                  <a:schemeClr val="tx1"/>
                </a:solidFill>
                <a:effectLst/>
                <a:latin typeface="Arial" pitchFamily="34" charset="0"/>
                <a:ea typeface="+mn-ea"/>
                <a:cs typeface="+mn-cs"/>
              </a:rPr>
              <a:t>organisation</a:t>
            </a:r>
            <a:r>
              <a:rPr lang="en-US" sz="1200" b="0" i="0" u="none" strike="noStrike" kern="1200" dirty="0" smtClean="0">
                <a:solidFill>
                  <a:schemeClr val="tx1"/>
                </a:solidFill>
                <a:effectLst/>
                <a:latin typeface="Arial" pitchFamily="34" charset="0"/>
                <a:ea typeface="+mn-ea"/>
                <a:cs typeface="+mn-cs"/>
              </a:rPr>
              <a:t> is committed to repairing and cleaning vehicles for consumers for an indefinite amount of time. They provided one-year membership cards. The key point of interest for clients in interior design. For the autos, they will provide a steam wash and a form wash. In both the car wash and the coffee shop, they have provided some enticing discounts and bargains. For example, </a:t>
            </a:r>
            <a:r>
              <a:rPr lang="en-US" sz="1200" b="0" i="0" u="none" strike="noStrike" kern="1200" dirty="0" smtClean="0">
                <a:solidFill>
                  <a:schemeClr val="tx1"/>
                </a:solidFill>
                <a:effectLst/>
                <a:latin typeface="Arial" pitchFamily="34" charset="0"/>
                <a:ea typeface="+mn-ea"/>
                <a:cs typeface="+mn-cs"/>
              </a:rPr>
              <a:t>if a customer orders food of more than 30 Pounds, then the customer will be entitled to a complimentary car wash </a:t>
            </a:r>
            <a:r>
              <a:rPr lang="en-IN" sz="1200" b="0" i="0" u="none" strike="noStrike" kern="1200" dirty="0" smtClean="0">
                <a:solidFill>
                  <a:schemeClr val="tx1"/>
                </a:solidFill>
                <a:effectLst/>
                <a:latin typeface="Arial" pitchFamily="34" charset="0"/>
                <a:ea typeface="+mn-ea"/>
                <a:cs typeface="+mn-cs"/>
              </a:rPr>
              <a:t>on their next visit to the Cafe O’ Wash</a:t>
            </a:r>
            <a:r>
              <a:rPr lang="en-US" sz="1200" b="0" i="0" u="none" strike="noStrike" kern="1200" dirty="0" smtClean="0">
                <a:solidFill>
                  <a:schemeClr val="tx1"/>
                </a:solidFill>
                <a:effectLst/>
                <a:latin typeface="Arial" pitchFamily="34" charset="0"/>
                <a:ea typeface="+mn-ea"/>
                <a:cs typeface="+mn-cs"/>
              </a:rPr>
              <a:t>.</a:t>
            </a:r>
            <a:endParaRPr lang="en-US" b="0" dirty="0" smtClean="0">
              <a:effectLst/>
            </a:endParaRPr>
          </a:p>
          <a:p>
            <a:r>
              <a:rPr lang="en-US" dirty="0" smtClean="0"/>
              <a:t/>
            </a:r>
            <a:br>
              <a:rPr lang="en-US" dirty="0" smtClean="0"/>
            </a:br>
            <a:endParaRPr lang="en-US" b="0" dirty="0" smtClean="0">
              <a:effectLst/>
            </a:endParaRPr>
          </a:p>
          <a:p>
            <a:r>
              <a:rPr lang="en-US" dirty="0" smtClean="0"/>
              <a:t/>
            </a:r>
            <a:br>
              <a:rPr lang="en-US" dirty="0" smtClean="0"/>
            </a:br>
            <a:endParaRPr lang="en-US" altLang="en-US" dirty="0"/>
          </a:p>
        </p:txBody>
      </p:sp>
    </p:spTree>
    <p:extLst>
      <p:ext uri="{BB962C8B-B14F-4D97-AF65-F5344CB8AC3E}">
        <p14:creationId xmlns:p14="http://schemas.microsoft.com/office/powerpoint/2010/main" val="1391431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xmlns=""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xmlns=""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xmlns=""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smtClean="0">
                <a:solidFill>
                  <a:schemeClr val="tx1"/>
                </a:solidFill>
                <a:effectLst/>
                <a:latin typeface="Arial" pitchFamily="34" charset="0"/>
                <a:ea typeface="+mn-ea"/>
                <a:cs typeface="+mn-cs"/>
              </a:rPr>
              <a:t>Only one competitor exists, and it is located in East Meadow. It's a new store, and they're attempting to compete with automatic cars by offering inexpensive prices. It is not aimed towards people who are searching for a high-quality cleaning service </a:t>
            </a:r>
            <a:r>
              <a:rPr lang="en-US" altLang="en-US" sz="1200" dirty="0" smtClean="0"/>
              <a:t>(</a:t>
            </a:r>
            <a:r>
              <a:rPr lang="en-US" sz="1200" dirty="0" err="1" smtClean="0"/>
              <a:t>Lagunes</a:t>
            </a:r>
            <a:r>
              <a:rPr lang="en-US" sz="1200" dirty="0" smtClean="0"/>
              <a:t> &amp; </a:t>
            </a:r>
            <a:r>
              <a:rPr lang="en-US" sz="1200" dirty="0" err="1" smtClean="0"/>
              <a:t>Svejnar</a:t>
            </a:r>
            <a:r>
              <a:rPr lang="en-US" sz="1200" dirty="0" smtClean="0"/>
              <a:t>, 2020)</a:t>
            </a:r>
            <a:r>
              <a:rPr lang="en-US" sz="1200" b="0" i="0" u="none" strike="noStrike" kern="1200" dirty="0" smtClean="0">
                <a:solidFill>
                  <a:schemeClr val="tx1"/>
                </a:solidFill>
                <a:effectLst/>
                <a:latin typeface="Arial" pitchFamily="34" charset="0"/>
                <a:ea typeface="+mn-ea"/>
                <a:cs typeface="+mn-cs"/>
              </a:rPr>
              <a:t>. Customers that have requested that their automobiles be washed according to the job's quality. They are willing to contribute a little more each week to have their cars washed and waxed in order to preserve their paintwork in good condition.</a:t>
            </a:r>
            <a:endParaRPr lang="en-US" b="0" dirty="0" smtClean="0">
              <a:effectLst/>
            </a:endParaRPr>
          </a:p>
          <a:p>
            <a:r>
              <a:rPr lang="en-US" dirty="0" smtClean="0"/>
              <a:t/>
            </a:r>
            <a:br>
              <a:rPr lang="en-US" dirty="0" smtClean="0"/>
            </a:br>
            <a:endParaRPr lang="en-US" altLang="en-US" dirty="0"/>
          </a:p>
        </p:txBody>
      </p:sp>
    </p:spTree>
    <p:extLst>
      <p:ext uri="{BB962C8B-B14F-4D97-AF65-F5344CB8AC3E}">
        <p14:creationId xmlns:p14="http://schemas.microsoft.com/office/powerpoint/2010/main" val="3212476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xmlns=""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xmlns=""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xmlns=""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200" b="0" i="0" u="none" strike="noStrike" kern="1200" dirty="0" smtClean="0">
                <a:solidFill>
                  <a:schemeClr val="tx1"/>
                </a:solidFill>
                <a:effectLst/>
                <a:latin typeface="Arial" pitchFamily="34" charset="0"/>
                <a:ea typeface="+mn-ea"/>
                <a:cs typeface="+mn-cs"/>
              </a:rPr>
              <a:t>In the target market, strong ties with various clients have been maintained. All personnel will be well-trained, and they will have a thorough understanding of client expectations. It will have a high level of family name recognition as well as social equality. The specifications for the Having to rely on outside investors </a:t>
            </a:r>
            <a:r>
              <a:rPr lang="en-US" altLang="en-US" sz="1200" dirty="0" smtClean="0"/>
              <a:t>(</a:t>
            </a:r>
            <a:r>
              <a:rPr lang="en-US" sz="1200" dirty="0" err="1" smtClean="0"/>
              <a:t>Jegatheesan</a:t>
            </a:r>
            <a:r>
              <a:rPr lang="en-US" sz="1200" dirty="0" smtClean="0"/>
              <a:t>, et al, 2021)</a:t>
            </a:r>
            <a:r>
              <a:rPr lang="en-US" sz="1200" b="0" i="0" u="none" strike="noStrike" kern="1200" dirty="0" smtClean="0">
                <a:solidFill>
                  <a:schemeClr val="tx1"/>
                </a:solidFill>
                <a:effectLst/>
                <a:latin typeface="Arial" pitchFamily="34" charset="0"/>
                <a:ea typeface="+mn-ea"/>
                <a:cs typeface="+mn-cs"/>
              </a:rPr>
              <a:t>. The learning curve has been linked to those who enter the industry with no prior experience. The demand for a consistent amount of business can provide adequate support for the service team. In a rapidly expanding industry, participation is necessary. There is a chance the businesses have to rely on outside investors. Since the volume has increased, the capacity to cut the cost as a percentage of each person's sales.</a:t>
            </a:r>
            <a:endParaRPr lang="en-US" altLang="en-US" dirty="0"/>
          </a:p>
        </p:txBody>
      </p:sp>
    </p:spTree>
    <p:extLst>
      <p:ext uri="{BB962C8B-B14F-4D97-AF65-F5344CB8AC3E}">
        <p14:creationId xmlns:p14="http://schemas.microsoft.com/office/powerpoint/2010/main" val="2412651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smtClean="0">
                <a:solidFill>
                  <a:schemeClr val="tx1"/>
                </a:solidFill>
                <a:effectLst/>
                <a:latin typeface="Arial" pitchFamily="34" charset="0"/>
                <a:ea typeface="+mn-ea"/>
                <a:cs typeface="+mn-cs"/>
              </a:rPr>
              <a:t>People have begun to buy cars for regular use in the post-pandemic period, attempting to make up for prior losses. The rising unemployment rate has had a huge impact on automobile plans. It will supply a sufficient number of buyers to detail the automobile products </a:t>
            </a:r>
            <a:r>
              <a:rPr lang="en-US" altLang="en-US" sz="1200" dirty="0" smtClean="0"/>
              <a:t>(</a:t>
            </a:r>
            <a:r>
              <a:rPr lang="en-US" sz="1200" dirty="0" smtClean="0"/>
              <a:t>Hassan, et al, 2018)</a:t>
            </a:r>
            <a:r>
              <a:rPr lang="en-US" sz="1200" b="0" i="0" u="none" strike="noStrike" kern="1200" dirty="0" smtClean="0">
                <a:solidFill>
                  <a:schemeClr val="tx1"/>
                </a:solidFill>
                <a:effectLst/>
                <a:latin typeface="Arial" pitchFamily="34" charset="0"/>
                <a:ea typeface="+mn-ea"/>
                <a:cs typeface="+mn-cs"/>
              </a:rPr>
              <a:t>.</a:t>
            </a:r>
            <a:endParaRPr lang="en-US" b="0" dirty="0" smtClean="0">
              <a:effectLst/>
            </a:endParaRPr>
          </a:p>
          <a:p>
            <a:r>
              <a:rPr lang="en-US" dirty="0" smtClean="0"/>
              <a:t/>
            </a:r>
            <a:br>
              <a:rPr lang="en-US" dirty="0" smtClean="0"/>
            </a:br>
            <a:endParaRPr lang="en-IN"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7</a:t>
            </a:fld>
            <a:endParaRPr lang="en-US" altLang="en-US"/>
          </a:p>
        </p:txBody>
      </p:sp>
    </p:spTree>
    <p:extLst>
      <p:ext uri="{BB962C8B-B14F-4D97-AF65-F5344CB8AC3E}">
        <p14:creationId xmlns:p14="http://schemas.microsoft.com/office/powerpoint/2010/main" val="2318752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smtClean="0">
                <a:solidFill>
                  <a:schemeClr val="tx1"/>
                </a:solidFill>
                <a:effectLst/>
                <a:latin typeface="Arial" pitchFamily="34" charset="0"/>
                <a:ea typeface="+mn-ea"/>
                <a:cs typeface="+mn-cs"/>
              </a:rPr>
              <a:t>New car owners are anticipating employing a manual car cleaning service. The owners take tremendous pleasure in their vehicles and bring them to the wash and detail shop on a regular basis </a:t>
            </a:r>
            <a:r>
              <a:rPr lang="en-US" altLang="en-US" dirty="0" smtClean="0"/>
              <a:t>(</a:t>
            </a:r>
            <a:r>
              <a:rPr lang="en-US" sz="1200" dirty="0" smtClean="0"/>
              <a:t>Pontes</a:t>
            </a:r>
            <a:r>
              <a:rPr lang="en-US" sz="1200" baseline="0" dirty="0" smtClean="0"/>
              <a:t> &amp; </a:t>
            </a:r>
            <a:r>
              <a:rPr lang="en-US" sz="1200" dirty="0" err="1" smtClean="0"/>
              <a:t>Anselmo</a:t>
            </a:r>
            <a:r>
              <a:rPr lang="en-US" sz="1200" dirty="0" smtClean="0"/>
              <a:t>, 2022)</a:t>
            </a:r>
            <a:r>
              <a:rPr lang="en-US" sz="1200" b="0" i="0" u="none" strike="noStrike" kern="1200" dirty="0" smtClean="0">
                <a:solidFill>
                  <a:schemeClr val="tx1"/>
                </a:solidFill>
                <a:effectLst/>
                <a:latin typeface="Arial" pitchFamily="34" charset="0"/>
                <a:ea typeface="+mn-ea"/>
                <a:cs typeface="+mn-cs"/>
              </a:rPr>
              <a:t>. The target customers' major goal is to encourage regular usage of the was as well as detail service. The major goal is to let clients know that the company would do all necessary to maintain their car looking excellent.</a:t>
            </a:r>
            <a:endParaRPr lang="en-US" b="0" dirty="0" smtClean="0">
              <a:effectLst/>
            </a:endParaRPr>
          </a:p>
          <a:p>
            <a:r>
              <a:rPr lang="en-US" dirty="0" smtClean="0"/>
              <a:t/>
            </a:r>
            <a:br>
              <a:rPr lang="en-US" dirty="0" smtClean="0"/>
            </a:br>
            <a:endParaRPr lang="en-IN"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8</a:t>
            </a:fld>
            <a:endParaRPr lang="en-US" altLang="en-US"/>
          </a:p>
        </p:txBody>
      </p:sp>
    </p:spTree>
    <p:extLst>
      <p:ext uri="{BB962C8B-B14F-4D97-AF65-F5344CB8AC3E}">
        <p14:creationId xmlns:p14="http://schemas.microsoft.com/office/powerpoint/2010/main" val="1570312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xmlns=""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xmlns=""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xmlns=""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r>
              <a:rPr lang="en-US" sz="1200" b="0" i="0" u="none" strike="noStrike" kern="1200" dirty="0" smtClean="0">
                <a:solidFill>
                  <a:schemeClr val="tx1"/>
                </a:solidFill>
                <a:effectLst/>
                <a:latin typeface="Arial" pitchFamily="34" charset="0"/>
                <a:ea typeface="+mn-ea"/>
                <a:cs typeface="+mn-cs"/>
              </a:rPr>
              <a:t>For advertising and marketing, the </a:t>
            </a:r>
            <a:r>
              <a:rPr lang="en-US" sz="1200" b="0" i="0" u="none" strike="noStrike" kern="1200" dirty="0" err="1" smtClean="0">
                <a:solidFill>
                  <a:schemeClr val="tx1"/>
                </a:solidFill>
                <a:effectLst/>
                <a:latin typeface="Arial" pitchFamily="34" charset="0"/>
                <a:ea typeface="+mn-ea"/>
                <a:cs typeface="+mn-cs"/>
              </a:rPr>
              <a:t>organisation</a:t>
            </a:r>
            <a:r>
              <a:rPr lang="en-US" sz="1200" b="0" i="0" u="none" strike="noStrike" kern="1200" dirty="0" smtClean="0">
                <a:solidFill>
                  <a:schemeClr val="tx1"/>
                </a:solidFill>
                <a:effectLst/>
                <a:latin typeface="Arial" pitchFamily="34" charset="0"/>
                <a:ea typeface="+mn-ea"/>
                <a:cs typeface="+mn-cs"/>
              </a:rPr>
              <a:t> will employ a variety of strategies. They will market their business on social media in order to raise awareness. Customers can find all of the information they need on promotional platforms, where they can learn about all of the company's products and services.</a:t>
            </a:r>
            <a:endParaRPr lang="en-US" b="0" dirty="0" smtClean="0">
              <a:effectLst/>
            </a:endParaRPr>
          </a:p>
          <a:p>
            <a:r>
              <a:rPr lang="en-US" dirty="0" smtClean="0"/>
              <a:t/>
            </a:r>
            <a:br>
              <a:rPr lang="en-US" dirty="0" smtClean="0"/>
            </a:br>
            <a:endParaRPr lang="en-US" altLang="en-US" dirty="0"/>
          </a:p>
        </p:txBody>
      </p:sp>
    </p:spTree>
    <p:extLst>
      <p:ext uri="{BB962C8B-B14F-4D97-AF65-F5344CB8AC3E}">
        <p14:creationId xmlns:p14="http://schemas.microsoft.com/office/powerpoint/2010/main" val="1450279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xmlns=""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xmlns=""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xmlns=""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sz="1200" b="0" i="0" u="none" strike="noStrike" kern="1200" dirty="0" smtClean="0">
                <a:solidFill>
                  <a:schemeClr val="tx1"/>
                </a:solidFill>
                <a:effectLst/>
                <a:latin typeface="Arial" pitchFamily="34" charset="0"/>
                <a:ea typeface="+mn-ea"/>
                <a:cs typeface="+mn-cs"/>
              </a:rPr>
              <a:t>Employees are given appropriate training chances by the management department. As a result, they have a clear understanding of their obligations in order to please customers and meet the goals. The managers have maintained a strong engagement with the consumers and have asked them to submit their views in order to better understand the customers' expectations.</a:t>
            </a:r>
            <a:endParaRPr lang="en-US" altLang="en-US" dirty="0"/>
          </a:p>
        </p:txBody>
      </p:sp>
    </p:spTree>
    <p:extLst>
      <p:ext uri="{BB962C8B-B14F-4D97-AF65-F5344CB8AC3E}">
        <p14:creationId xmlns:p14="http://schemas.microsoft.com/office/powerpoint/2010/main" val="40086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xmlns=""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xmlns=""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xmlns=""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058610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xmlns=""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xmlns=""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xmlns=""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200" dirty="0" smtClean="0"/>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xmlns=""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xmlns=""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24/03/2022</a:t>
            </a:fld>
            <a:endParaRPr lang="en-GB" altLang="en-US"/>
          </a:p>
        </p:txBody>
      </p:sp>
      <p:sp>
        <p:nvSpPr>
          <p:cNvPr id="5" name="Footer Placeholder 4">
            <a:extLst>
              <a:ext uri="{FF2B5EF4-FFF2-40B4-BE49-F238E27FC236}">
                <a16:creationId xmlns:a16="http://schemas.microsoft.com/office/drawing/2014/main" xmlns=""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xmlns=""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xmlns=""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xmlns=""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xmlns=""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xmlns=""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24/03/2022</a:t>
            </a:fld>
            <a:endParaRPr lang="en-GB" altLang="en-US"/>
          </a:p>
        </p:txBody>
      </p:sp>
      <p:sp>
        <p:nvSpPr>
          <p:cNvPr id="8" name="Slide Number Placeholder 5">
            <a:extLst>
              <a:ext uri="{FF2B5EF4-FFF2-40B4-BE49-F238E27FC236}">
                <a16:creationId xmlns:a16="http://schemas.microsoft.com/office/drawing/2014/main" xmlns=""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xmlns=""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24/03/2022</a:t>
            </a:fld>
            <a:endParaRPr lang="en-GB" altLang="en-US"/>
          </a:p>
        </p:txBody>
      </p:sp>
      <p:sp>
        <p:nvSpPr>
          <p:cNvPr id="4" name="Slide Number Placeholder 5">
            <a:extLst>
              <a:ext uri="{FF2B5EF4-FFF2-40B4-BE49-F238E27FC236}">
                <a16:creationId xmlns:a16="http://schemas.microsoft.com/office/drawing/2014/main" xmlns=""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24/03/2022</a:t>
            </a:fld>
            <a:endParaRPr lang="en-GB" altLang="en-US"/>
          </a:p>
        </p:txBody>
      </p:sp>
      <p:sp>
        <p:nvSpPr>
          <p:cNvPr id="3" name="Slide Number Placeholder 5">
            <a:extLst>
              <a:ext uri="{FF2B5EF4-FFF2-40B4-BE49-F238E27FC236}">
                <a16:creationId xmlns:a16="http://schemas.microsoft.com/office/drawing/2014/main" xmlns=""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xmlns=""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xmlns=""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xmlns=""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24/03/2022</a:t>
            </a:fld>
            <a:endParaRPr lang="en-GB" altLang="en-US"/>
          </a:p>
        </p:txBody>
      </p:sp>
      <p:sp>
        <p:nvSpPr>
          <p:cNvPr id="5" name="Slide Number Placeholder 5">
            <a:extLst>
              <a:ext uri="{FF2B5EF4-FFF2-40B4-BE49-F238E27FC236}">
                <a16:creationId xmlns:a16="http://schemas.microsoft.com/office/drawing/2014/main" xmlns=""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xmlns=""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xmlns=""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xmlns=""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24/03/2022</a:t>
            </a:fld>
            <a:endParaRPr lang="en-GB" altLang="en-US"/>
          </a:p>
        </p:txBody>
      </p:sp>
      <p:sp>
        <p:nvSpPr>
          <p:cNvPr id="6" name="Slide Number Placeholder 5">
            <a:extLst>
              <a:ext uri="{FF2B5EF4-FFF2-40B4-BE49-F238E27FC236}">
                <a16:creationId xmlns:a16="http://schemas.microsoft.com/office/drawing/2014/main" xmlns=""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xmlns=""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xmlns="" id="{DFF9AAD1-A0E4-41E9-85C5-C54A68C04797}"/>
              </a:ext>
            </a:extLst>
          </p:cNvPr>
          <p:cNvSpPr>
            <a:spLocks noGrp="1"/>
          </p:cNvSpPr>
          <p:nvPr>
            <p:ph idx="1"/>
          </p:nvPr>
        </p:nvSpPr>
        <p:spPr>
          <a:xfrm>
            <a:off x="539750" y="1457325"/>
            <a:ext cx="8229600" cy="1971675"/>
          </a:xfrm>
        </p:spPr>
        <p:txBody>
          <a:bodyPr/>
          <a:lstStyle/>
          <a:p>
            <a:pPr eaLnBrk="1" hangingPunct="1">
              <a:buNone/>
            </a:pPr>
            <a:r>
              <a:rPr lang="en-GB" altLang="en-US" sz="1800" dirty="0"/>
              <a:t>Title: </a:t>
            </a:r>
            <a:r>
              <a:rPr lang="en-US" altLang="en-US" sz="1800" dirty="0"/>
              <a:t>C</a:t>
            </a:r>
            <a:r>
              <a:rPr lang="en-US" sz="1800" dirty="0" smtClean="0"/>
              <a:t>ar </a:t>
            </a:r>
            <a:r>
              <a:rPr lang="en-US" sz="1800" dirty="0"/>
              <a:t>wash with coffee </a:t>
            </a:r>
            <a:r>
              <a:rPr lang="en-US" sz="1800" dirty="0" smtClean="0"/>
              <a:t>shop</a:t>
            </a:r>
          </a:p>
          <a:p>
            <a:pPr eaLnBrk="1" hangingPunct="1">
              <a:buNone/>
            </a:pPr>
            <a:r>
              <a:rPr lang="en-GB" altLang="en-US" sz="1800" dirty="0" smtClean="0"/>
              <a:t>Name </a:t>
            </a:r>
            <a:r>
              <a:rPr lang="en-GB" altLang="en-US" sz="1800" dirty="0"/>
              <a:t>of the Students and ID Number</a:t>
            </a:r>
          </a:p>
          <a:p>
            <a:pPr eaLnBrk="1" hangingPunct="1">
              <a:buFont typeface="Arial" panose="020B0604020202020204" pitchFamily="34" charset="0"/>
              <a:buNone/>
            </a:pPr>
            <a:r>
              <a:rPr lang="en-GB" altLang="en-US" sz="1800" dirty="0"/>
              <a:t>Group:</a:t>
            </a:r>
          </a:p>
          <a:p>
            <a:pPr eaLnBrk="1" hangingPunct="1">
              <a:buFont typeface="Arial" panose="020B0604020202020204" pitchFamily="34" charset="0"/>
              <a:buNone/>
            </a:pPr>
            <a:r>
              <a:rPr lang="en-GB" altLang="en-US" sz="1800" dirty="0"/>
              <a:t>Lecturer  Name:</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xmlns=""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24/03/2022</a:t>
            </a:fld>
            <a:endParaRPr lang="en-GB" altLang="en-US"/>
          </a:p>
        </p:txBody>
      </p:sp>
      <p:pic>
        <p:nvPicPr>
          <p:cNvPr id="6149" name="Picture 1">
            <a:extLst>
              <a:ext uri="{FF2B5EF4-FFF2-40B4-BE49-F238E27FC236}">
                <a16:creationId xmlns:a16="http://schemas.microsoft.com/office/drawing/2014/main" xmlns=""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xmlns=""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xmlns="" id="{BFF85E77-D367-42C1-BDA9-AD01E8E287ED}"/>
              </a:ext>
            </a:extLst>
          </p:cNvPr>
          <p:cNvSpPr>
            <a:spLocks noGrp="1"/>
          </p:cNvSpPr>
          <p:nvPr>
            <p:ph idx="1"/>
          </p:nvPr>
        </p:nvSpPr>
        <p:spPr>
          <a:xfrm>
            <a:off x="463550" y="1470025"/>
            <a:ext cx="8229600" cy="3916363"/>
          </a:xfrm>
        </p:spPr>
        <p:txBody>
          <a:bodyPr/>
          <a:lstStyle/>
          <a:p>
            <a:pPr eaLnBrk="1" hangingPunct="1"/>
            <a:r>
              <a:rPr lang="en-US" altLang="en-US" sz="2400" dirty="0"/>
              <a:t>After the cars have been washed, customers can spend quality time with them. They provide a decent price for drinks and snacks. </a:t>
            </a:r>
            <a:endParaRPr lang="en-US" altLang="en-US" sz="2400" dirty="0" smtClean="0"/>
          </a:p>
          <a:p>
            <a:pPr eaLnBrk="1" hangingPunct="1"/>
            <a:r>
              <a:rPr lang="en-US" altLang="en-US" sz="2400" dirty="0" smtClean="0"/>
              <a:t>It </a:t>
            </a:r>
            <a:r>
              <a:rPr lang="en-US" altLang="en-US" sz="2400" dirty="0"/>
              <a:t>is a popular </a:t>
            </a:r>
            <a:r>
              <a:rPr lang="en-US" altLang="en-US" sz="2400" dirty="0" err="1"/>
              <a:t>neighbourhood</a:t>
            </a:r>
            <a:r>
              <a:rPr lang="en-US" altLang="en-US" sz="2400" dirty="0"/>
              <a:t> with a high percentage of car owners, the store will open in North London. It will help the company find potential customers. They have ample parking to accommodate the largest amount of customers while yet keeping a high level of service.</a:t>
            </a:r>
            <a:endParaRPr lang="en-GB" altLang="en-US" sz="2400" dirty="0"/>
          </a:p>
        </p:txBody>
      </p:sp>
      <p:sp>
        <p:nvSpPr>
          <p:cNvPr id="4" name="Date Placeholder 3">
            <a:extLst>
              <a:ext uri="{FF2B5EF4-FFF2-40B4-BE49-F238E27FC236}">
                <a16:creationId xmlns:a16="http://schemas.microsoft.com/office/drawing/2014/main" xmlns=""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24/03/2022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xmlns=""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xmlns="" id="{EDD6FDD8-03F3-4F96-9979-762D8609EA45}"/>
              </a:ext>
            </a:extLst>
          </p:cNvPr>
          <p:cNvSpPr>
            <a:spLocks noGrp="1"/>
          </p:cNvSpPr>
          <p:nvPr>
            <p:ph idx="1"/>
          </p:nvPr>
        </p:nvSpPr>
        <p:spPr>
          <a:xfrm>
            <a:off x="457200" y="1398588"/>
            <a:ext cx="8229600" cy="4060825"/>
          </a:xfrm>
        </p:spPr>
        <p:txBody>
          <a:bodyPr/>
          <a:lstStyle/>
          <a:p>
            <a:r>
              <a:rPr lang="en-US" sz="2200" dirty="0"/>
              <a:t>It is planning to open a car wash </a:t>
            </a:r>
            <a:r>
              <a:rPr lang="en-US" sz="2200" dirty="0" err="1"/>
              <a:t>parlour</a:t>
            </a:r>
            <a:r>
              <a:rPr lang="en-US" sz="2200" dirty="0"/>
              <a:t> with the coffee shop. </a:t>
            </a:r>
            <a:endParaRPr lang="en-US" sz="2200" dirty="0" smtClean="0"/>
          </a:p>
          <a:p>
            <a:r>
              <a:rPr lang="en-US" sz="2200" dirty="0" smtClean="0"/>
              <a:t>Name of this business venture shall be Café O’ Wash.</a:t>
            </a:r>
            <a:endParaRPr lang="en-US" sz="2200" dirty="0" smtClean="0"/>
          </a:p>
          <a:p>
            <a:r>
              <a:rPr lang="en-US" sz="2200" dirty="0" smtClean="0"/>
              <a:t>The </a:t>
            </a:r>
            <a:r>
              <a:rPr lang="en-US" sz="2200" dirty="0"/>
              <a:t>customers can spend quality time when their cars have been washed. They have drinks or snacks at an affordable price.</a:t>
            </a:r>
          </a:p>
          <a:p>
            <a:r>
              <a:rPr lang="en-US" sz="2200" dirty="0"/>
              <a:t>The store will open near North London since it is a popular area and the maximum population are having cars. It will help the business to target the customers. </a:t>
            </a:r>
            <a:endParaRPr lang="en-US" sz="2200" dirty="0" smtClean="0"/>
          </a:p>
          <a:p>
            <a:r>
              <a:rPr lang="en-US" sz="2200" dirty="0" smtClean="0"/>
              <a:t>They </a:t>
            </a:r>
            <a:r>
              <a:rPr lang="en-US" sz="2200" dirty="0"/>
              <a:t>have enough space </a:t>
            </a:r>
            <a:r>
              <a:rPr lang="en-US" sz="2200" dirty="0" smtClean="0"/>
              <a:t>for parking and </a:t>
            </a:r>
            <a:r>
              <a:rPr lang="en-US" sz="2200" dirty="0"/>
              <a:t>the maximum population </a:t>
            </a:r>
            <a:r>
              <a:rPr lang="en-US" sz="2200" dirty="0" smtClean="0"/>
              <a:t>who are maintaining a high standard.</a:t>
            </a:r>
            <a:r>
              <a:rPr lang="en-US" sz="2200" dirty="0"/>
              <a:t> </a:t>
            </a:r>
          </a:p>
          <a:p>
            <a:pPr eaLnBrk="1" hangingPunct="1">
              <a:buFontTx/>
              <a:buNone/>
            </a:pPr>
            <a:endParaRPr lang="en-GB" altLang="en-US" sz="2200" dirty="0"/>
          </a:p>
        </p:txBody>
      </p:sp>
      <p:sp>
        <p:nvSpPr>
          <p:cNvPr id="4" name="Date Placeholder 3">
            <a:extLst>
              <a:ext uri="{FF2B5EF4-FFF2-40B4-BE49-F238E27FC236}">
                <a16:creationId xmlns:a16="http://schemas.microsoft.com/office/drawing/2014/main" xmlns=""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24/03/2022</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xmlns=""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xmlns="" id="{1F13D5BA-BE65-43BD-92F7-A0E576D12422}"/>
              </a:ext>
            </a:extLst>
          </p:cNvPr>
          <p:cNvSpPr>
            <a:spLocks noGrp="1"/>
          </p:cNvSpPr>
          <p:nvPr>
            <p:ph idx="1"/>
          </p:nvPr>
        </p:nvSpPr>
        <p:spPr>
          <a:xfrm>
            <a:off x="323850" y="1082570"/>
            <a:ext cx="4690864" cy="4303818"/>
          </a:xfrm>
        </p:spPr>
        <p:txBody>
          <a:bodyPr/>
          <a:lstStyle/>
          <a:p>
            <a:r>
              <a:rPr lang="en-US" sz="1400" dirty="0"/>
              <a:t>The main products are the equipment for car washing. </a:t>
            </a:r>
          </a:p>
          <a:p>
            <a:r>
              <a:rPr lang="en-US" sz="1400" dirty="0"/>
              <a:t>Apart from that, the business has offered the best quality of drinks and foods to the customers in the cafeteria. </a:t>
            </a:r>
          </a:p>
          <a:p>
            <a:r>
              <a:rPr lang="en-US" sz="1400" dirty="0"/>
              <a:t>The </a:t>
            </a:r>
            <a:r>
              <a:rPr lang="en-US" sz="1400" dirty="0" err="1"/>
              <a:t>organisation</a:t>
            </a:r>
            <a:r>
              <a:rPr lang="en-US" sz="1400" dirty="0"/>
              <a:t> is very much determined to repair the cars and clean the cars for an unlimited period of time for the customers. </a:t>
            </a:r>
          </a:p>
          <a:p>
            <a:r>
              <a:rPr lang="en-US" sz="1400" dirty="0"/>
              <a:t>They have offered membership cards for 1 year. </a:t>
            </a:r>
          </a:p>
          <a:p>
            <a:r>
              <a:rPr lang="en-US" sz="1400" dirty="0"/>
              <a:t>The interior design is the main </a:t>
            </a:r>
            <a:r>
              <a:rPr lang="en-US" sz="1400" dirty="0" err="1"/>
              <a:t>centre</a:t>
            </a:r>
            <a:r>
              <a:rPr lang="en-US" sz="1400" dirty="0"/>
              <a:t> of attraction for the customers.</a:t>
            </a:r>
          </a:p>
          <a:p>
            <a:r>
              <a:rPr lang="en-US" sz="1400" dirty="0"/>
              <a:t>They will offer steam wash and form wash for the cars. </a:t>
            </a:r>
          </a:p>
          <a:p>
            <a:r>
              <a:rPr lang="en-US" sz="1400" dirty="0" smtClean="0"/>
              <a:t>They have offered some attractive discounts and deals in both the car washing as well as the coffee house. </a:t>
            </a:r>
            <a:r>
              <a:rPr lang="en-US" sz="1400" dirty="0">
                <a:latin typeface="Arial" pitchFamily="34" charset="0"/>
              </a:rPr>
              <a:t>For example, if a customer orders food of more than 30 Pounds, then the customer will be entitled to a complimentary car wash.</a:t>
            </a:r>
            <a:endParaRPr lang="en-US" sz="1400" dirty="0"/>
          </a:p>
          <a:p>
            <a:endParaRPr lang="en-US" sz="1400" dirty="0" smtClean="0"/>
          </a:p>
          <a:p>
            <a:pPr marL="0" indent="0" eaLnBrk="1" hangingPunct="1">
              <a:buFont typeface="Arial" panose="020B0604020202020204" pitchFamily="34" charset="0"/>
              <a:buNone/>
            </a:pPr>
            <a:endParaRPr lang="en-GB" altLang="en-US" sz="1400" dirty="0"/>
          </a:p>
        </p:txBody>
      </p:sp>
      <p:sp>
        <p:nvSpPr>
          <p:cNvPr id="4" name="Date Placeholder 3">
            <a:extLst>
              <a:ext uri="{FF2B5EF4-FFF2-40B4-BE49-F238E27FC236}">
                <a16:creationId xmlns:a16="http://schemas.microsoft.com/office/drawing/2014/main" xmlns=""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24/03/2022</a:t>
            </a:fld>
            <a:endParaRPr lang="en-GB" altLang="en-US"/>
          </a:p>
        </p:txBody>
      </p:sp>
      <p:pic>
        <p:nvPicPr>
          <p:cNvPr id="1026" name="Picture 2" descr="Coffee and car wash on Behance | Car showroom design, Garage design,  Restaurant exterior desig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304975"/>
            <a:ext cx="3499469" cy="40814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xmlns="" id="{303000FE-B433-4217-A7E9-C8D1C77667EE}"/>
              </a:ext>
            </a:extLst>
          </p:cNvPr>
          <p:cNvSpPr>
            <a:spLocks noGrp="1"/>
          </p:cNvSpPr>
          <p:nvPr>
            <p:ph type="title"/>
          </p:nvPr>
        </p:nvSpPr>
        <p:spPr>
          <a:xfrm>
            <a:off x="457200" y="115888"/>
            <a:ext cx="8229600" cy="865187"/>
          </a:xfrm>
        </p:spPr>
        <p:txBody>
          <a:bodyPr/>
          <a:lstStyle/>
          <a:p>
            <a:pPr algn="l" eaLnBrk="1" hangingPunct="1"/>
            <a:r>
              <a:rPr lang="en-GB" altLang="en-US" sz="3600" b="1" i="1" dirty="0"/>
              <a:t>Market audit-Competitor’s Analysis</a:t>
            </a:r>
            <a:endParaRPr lang="en-GB" altLang="en-US" sz="3600" dirty="0"/>
          </a:p>
        </p:txBody>
      </p:sp>
      <p:sp>
        <p:nvSpPr>
          <p:cNvPr id="4" name="Date Placeholder 3">
            <a:extLst>
              <a:ext uri="{FF2B5EF4-FFF2-40B4-BE49-F238E27FC236}">
                <a16:creationId xmlns:a16="http://schemas.microsoft.com/office/drawing/2014/main" xmlns=""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24/03/2022</a:t>
            </a:fld>
            <a:endParaRPr lang="en-GB" altLang="en-US"/>
          </a:p>
        </p:txBody>
      </p:sp>
      <p:sp>
        <p:nvSpPr>
          <p:cNvPr id="13316" name="Content Placeholder 2">
            <a:extLst>
              <a:ext uri="{FF2B5EF4-FFF2-40B4-BE49-F238E27FC236}">
                <a16:creationId xmlns:a16="http://schemas.microsoft.com/office/drawing/2014/main" xmlns="" id="{4DC84023-94FC-4B19-A81E-2C1E525C62D7}"/>
              </a:ext>
            </a:extLst>
          </p:cNvPr>
          <p:cNvSpPr>
            <a:spLocks noGrp="1"/>
          </p:cNvSpPr>
          <p:nvPr>
            <p:ph idx="1"/>
          </p:nvPr>
        </p:nvSpPr>
        <p:spPr>
          <a:xfrm>
            <a:off x="457200" y="1470025"/>
            <a:ext cx="4474840" cy="3917950"/>
          </a:xfrm>
        </p:spPr>
        <p:txBody>
          <a:bodyPr/>
          <a:lstStyle/>
          <a:p>
            <a:r>
              <a:rPr lang="en-US" sz="1600" dirty="0"/>
              <a:t>There is only one competitor which is in East Meadow. It is a new store and they are trying to compete with the automatic car versus by providing low prices. It is not </a:t>
            </a:r>
            <a:r>
              <a:rPr lang="en-US" sz="1600" dirty="0" err="1"/>
              <a:t>targetting</a:t>
            </a:r>
            <a:r>
              <a:rPr lang="en-US" sz="1600" dirty="0"/>
              <a:t> the customers who are looking forward to quality cleaning.</a:t>
            </a:r>
          </a:p>
          <a:p>
            <a:r>
              <a:rPr lang="en-US" sz="1600" dirty="0"/>
              <a:t>The customers who have targeted that their cars have been washed according to the quality of the job. </a:t>
            </a:r>
          </a:p>
          <a:p>
            <a:r>
              <a:rPr lang="en-US" sz="1600" dirty="0"/>
              <a:t>They are ready to provide a little more every week to have their cars vast and waxed to keep their paintwork by maintaining an excellent shape. </a:t>
            </a:r>
          </a:p>
          <a:p>
            <a:endParaRPr lang="en-US" altLang="en-US" sz="1600" dirty="0"/>
          </a:p>
        </p:txBody>
      </p:sp>
      <p:pic>
        <p:nvPicPr>
          <p:cNvPr id="2050" name="Picture 2" descr="Entry #23 by markmoeen20 for Exterior design of a coffee kiosk combined  with car wash | Freelanc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8936" y="1470025"/>
            <a:ext cx="3347864" cy="2787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xmlns="" id="{55850F8A-0C27-4FF0-93E6-D6A42889774F}"/>
              </a:ext>
            </a:extLst>
          </p:cNvPr>
          <p:cNvSpPr>
            <a:spLocks noGrp="1"/>
          </p:cNvSpPr>
          <p:nvPr>
            <p:ph type="title"/>
          </p:nvPr>
        </p:nvSpPr>
        <p:spPr>
          <a:xfrm>
            <a:off x="457200" y="115888"/>
            <a:ext cx="8229600" cy="865187"/>
          </a:xfrm>
        </p:spPr>
        <p:txBody>
          <a:bodyPr/>
          <a:lstStyle/>
          <a:p>
            <a:pPr algn="l" eaLnBrk="1" hangingPunct="1"/>
            <a:r>
              <a:rPr lang="en-GB" altLang="en-US" sz="3600" dirty="0"/>
              <a:t/>
            </a:r>
            <a:br>
              <a:rPr lang="en-GB" altLang="en-US" sz="3600" dirty="0"/>
            </a:br>
            <a:r>
              <a:rPr lang="en-GB" altLang="en-US" sz="3600" dirty="0"/>
              <a:t>Market Audit-SWOT Analysis</a:t>
            </a:r>
            <a:br>
              <a:rPr lang="en-GB" altLang="en-US" sz="3600" dirty="0"/>
            </a:br>
            <a:endParaRPr lang="en-GB" altLang="en-US" sz="3600" dirty="0"/>
          </a:p>
        </p:txBody>
      </p:sp>
      <p:sp>
        <p:nvSpPr>
          <p:cNvPr id="4" name="Date Placeholder 3">
            <a:extLst>
              <a:ext uri="{FF2B5EF4-FFF2-40B4-BE49-F238E27FC236}">
                <a16:creationId xmlns:a16="http://schemas.microsoft.com/office/drawing/2014/main" xmlns=""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24/03/2022</a:t>
            </a:fld>
            <a:endParaRPr lang="en-GB" altLang="en-US"/>
          </a:p>
        </p:txBody>
      </p:sp>
      <p:sp>
        <p:nvSpPr>
          <p:cNvPr id="15364" name="Content Placeholder 2">
            <a:extLst>
              <a:ext uri="{FF2B5EF4-FFF2-40B4-BE49-F238E27FC236}">
                <a16:creationId xmlns:a16="http://schemas.microsoft.com/office/drawing/2014/main" xmlns="" id="{697E1E42-6EAA-41D3-AED1-68C8CA68EFAB}"/>
              </a:ext>
            </a:extLst>
          </p:cNvPr>
          <p:cNvSpPr>
            <a:spLocks noGrp="1"/>
          </p:cNvSpPr>
          <p:nvPr>
            <p:ph idx="1"/>
          </p:nvPr>
        </p:nvSpPr>
        <p:spPr>
          <a:xfrm>
            <a:off x="457200" y="1470025"/>
            <a:ext cx="4618856" cy="3917950"/>
          </a:xfrm>
        </p:spPr>
        <p:txBody>
          <a:bodyPr/>
          <a:lstStyle/>
          <a:p>
            <a:r>
              <a:rPr lang="en-US" sz="1200" b="1" dirty="0"/>
              <a:t>Strengths: </a:t>
            </a:r>
            <a:r>
              <a:rPr lang="en-US" sz="1200" dirty="0"/>
              <a:t>strong relationships with multiple customers have been maintained in the target market. All the employees will be well trained and they have proper knowledge about the expectation levels of the customers. It will have a strong family name recognition as well as equity in society. </a:t>
            </a:r>
            <a:endParaRPr lang="en-US" sz="1200" b="1" dirty="0"/>
          </a:p>
          <a:p>
            <a:r>
              <a:rPr lang="en-US" sz="1200" b="1" dirty="0"/>
              <a:t>Weaknesses: </a:t>
            </a:r>
            <a:r>
              <a:rPr lang="en-US" sz="1200" dirty="0"/>
              <a:t>The requirements for the Reliance on the outside investors. The learning curve has been associated to enter the industry without any direct prior experience. The demand to have a fairly constant volume of business can give proper support to the service staff. </a:t>
            </a:r>
            <a:endParaRPr lang="en-US" sz="1200" b="1" dirty="0"/>
          </a:p>
          <a:p>
            <a:r>
              <a:rPr lang="en-US" sz="1200" b="1" dirty="0"/>
              <a:t>Opportunities: </a:t>
            </a:r>
            <a:r>
              <a:rPr lang="en-US" sz="1200" dirty="0"/>
              <a:t>Participation is required in a steadily growing industry. The possibility for reliance on outside investors. The ability to reduce the cost as a percentage of every person's sales since the volume has increased. </a:t>
            </a:r>
            <a:endParaRPr lang="en-US" sz="1200" b="1" dirty="0"/>
          </a:p>
          <a:p>
            <a:r>
              <a:rPr lang="en-US" sz="1200" b="1" dirty="0"/>
              <a:t>Threats: </a:t>
            </a:r>
            <a:r>
              <a:rPr lang="en-US" sz="1200" dirty="0"/>
              <a:t>A slum in the economy has resulted to reduce discretionary spending. The chance of competition from a franchised company. The perception where there is no difference in the quality between the machine wash and hand.</a:t>
            </a:r>
            <a:endParaRPr lang="en-US" sz="1200" b="1" dirty="0"/>
          </a:p>
          <a:p>
            <a:endParaRPr lang="en-US" altLang="en-US" sz="1200" dirty="0"/>
          </a:p>
        </p:txBody>
      </p:sp>
      <p:pic>
        <p:nvPicPr>
          <p:cNvPr id="3074" name="Picture 2" descr="Entry #27 by camimartin for Exterior design of a coffee kiosk combined with  car wash | Freelanc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446293"/>
            <a:ext cx="3779912" cy="33778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Audit-PESTLE Analysis</a:t>
            </a:r>
          </a:p>
        </p:txBody>
      </p:sp>
      <p:sp>
        <p:nvSpPr>
          <p:cNvPr id="3" name="Content Placeholder 2"/>
          <p:cNvSpPr>
            <a:spLocks noGrp="1"/>
          </p:cNvSpPr>
          <p:nvPr>
            <p:ph idx="1"/>
          </p:nvPr>
        </p:nvSpPr>
        <p:spPr>
          <a:xfrm>
            <a:off x="457200" y="1600201"/>
            <a:ext cx="4978896" cy="3917032"/>
          </a:xfrm>
        </p:spPr>
        <p:txBody>
          <a:bodyPr/>
          <a:lstStyle/>
          <a:p>
            <a:r>
              <a:rPr lang="en-US" sz="1200" dirty="0"/>
              <a:t>Political: The judiciary of the UK is independent to a large extent for business decisions. The business may face some problems when the conflict is written public interest along with </a:t>
            </a:r>
            <a:r>
              <a:rPr lang="en-US" sz="1200" dirty="0" err="1"/>
              <a:t>proprietory</a:t>
            </a:r>
            <a:r>
              <a:rPr lang="en-US" sz="1200" dirty="0"/>
              <a:t> technology is similar. </a:t>
            </a:r>
          </a:p>
          <a:p>
            <a:r>
              <a:rPr lang="en-US" sz="1200" b="1" dirty="0"/>
              <a:t>Economic: </a:t>
            </a:r>
            <a:r>
              <a:rPr lang="en-US" sz="1200" dirty="0"/>
              <a:t> The post-pandemic period has tried to overcome the previous losses and people have started to buy cars for regular purposes. The employment rate is high and it has made a significant impact on car strategies. It will provide enough customers who can detail the car products. </a:t>
            </a:r>
            <a:endParaRPr lang="en-US" sz="1200" b="1" dirty="0"/>
          </a:p>
          <a:p>
            <a:r>
              <a:rPr lang="en-US" sz="1200" dirty="0"/>
              <a:t>Social: The education level of society has impacted the quality of the jobs and the level of income. A high level of education has resulted in better jobs and spending on complex products. </a:t>
            </a:r>
          </a:p>
          <a:p>
            <a:r>
              <a:rPr lang="en-US" sz="1200" dirty="0"/>
              <a:t>Technological: the cars could use digitization of different processes to overcome the corruption in the local economy.</a:t>
            </a:r>
          </a:p>
          <a:p>
            <a:r>
              <a:rPr lang="en-US" sz="1200" dirty="0"/>
              <a:t>Environment: The role of environmental standards is very important to protect the norms. The detailing car needs to be aware of the presence of different practices in the country. </a:t>
            </a:r>
          </a:p>
          <a:p>
            <a:r>
              <a:rPr lang="en-US" sz="1200" dirty="0"/>
              <a:t>Legal: It is very significant to make a clear assessment of the business laws and how they are different from the home market. </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24/03/2022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pic>
        <p:nvPicPr>
          <p:cNvPr id="4098" name="Picture 2" descr="How to Open a Car Wash Business: 14 Steps (with Pictur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600200"/>
            <a:ext cx="3707904" cy="3701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Target Market</a:t>
            </a:r>
          </a:p>
        </p:txBody>
      </p:sp>
      <p:sp>
        <p:nvSpPr>
          <p:cNvPr id="3" name="Content Placeholder 2"/>
          <p:cNvSpPr>
            <a:spLocks noGrp="1"/>
          </p:cNvSpPr>
          <p:nvPr>
            <p:ph idx="1"/>
          </p:nvPr>
        </p:nvSpPr>
        <p:spPr>
          <a:xfrm>
            <a:off x="244537" y="1417638"/>
            <a:ext cx="5266928" cy="3917032"/>
          </a:xfrm>
        </p:spPr>
        <p:txBody>
          <a:bodyPr/>
          <a:lstStyle/>
          <a:p>
            <a:r>
              <a:rPr lang="en-US" sz="1200" dirty="0"/>
              <a:t>The business has segmented its customers with the type of car ownership. The </a:t>
            </a:r>
            <a:r>
              <a:rPr lang="en-US" sz="1200" dirty="0" err="1"/>
              <a:t>organisation</a:t>
            </a:r>
            <a:r>
              <a:rPr lang="en-US" sz="1200" dirty="0"/>
              <a:t> should believe that the kind of car that a person owns can highlight the volumes about their driving.</a:t>
            </a:r>
          </a:p>
          <a:p>
            <a:r>
              <a:rPr lang="en-US" sz="1200" dirty="0"/>
              <a:t>New car owners: Owners of new cars are looking forward to using a hand car washing service. The owners have taken great pride in their cars and bring them often to the wash and detail service. The main objective of the target customers is to promote the regular use of the was as well as detail service. The main objective is to inform the customers that the </a:t>
            </a:r>
            <a:r>
              <a:rPr lang="en-US" sz="1200" dirty="0" err="1"/>
              <a:t>organisation</a:t>
            </a:r>
            <a:r>
              <a:rPr lang="en-US" sz="1200" dirty="0"/>
              <a:t> will keep their car looking as good as possible.</a:t>
            </a:r>
          </a:p>
          <a:p>
            <a:r>
              <a:rPr lang="en-US" sz="1200" b="1" dirty="0"/>
              <a:t>Sports car owners: </a:t>
            </a:r>
            <a:r>
              <a:rPr lang="en-US" sz="1200" dirty="0"/>
              <a:t>These customers are younger or the middle-aged and they will pride than on the look of their cars and they will come here to wash their cars in every week. All the drivers will have the official details but they will keep their cars so clean the detail will not be necessary very often.</a:t>
            </a:r>
            <a:endParaRPr lang="en-US" sz="1200" b="1" dirty="0"/>
          </a:p>
          <a:p>
            <a:r>
              <a:rPr lang="en-US" sz="1200" dirty="0"/>
              <a:t>Lifetime owners: Few customers have owned their cars for more than 5 years and they are more likely to be women. They have attached to their cars since they have treated the cars as their family members. They will bring the cars to look presentable and keep it in good shape. They may not have a detail carried out on their cars unless they are going to sell it. </a:t>
            </a:r>
          </a:p>
          <a:p>
            <a:endParaRPr lang="en-GB" sz="12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24/03/2022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pic>
        <p:nvPicPr>
          <p:cNvPr id="5122" name="Picture 2" descr="Full-service car wash with coffee shop staggers opening – SiouxFalls. Busines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11465" y="1268760"/>
            <a:ext cx="3632535"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xmlns=""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xmlns="" id="{9E1F64A2-8FE9-40E9-A1FF-3BF77DA7C995}"/>
              </a:ext>
            </a:extLst>
          </p:cNvPr>
          <p:cNvSpPr>
            <a:spLocks noGrp="1"/>
          </p:cNvSpPr>
          <p:nvPr>
            <p:ph idx="1"/>
          </p:nvPr>
        </p:nvSpPr>
        <p:spPr>
          <a:xfrm>
            <a:off x="457200" y="1449388"/>
            <a:ext cx="4546848" cy="3959225"/>
          </a:xfrm>
        </p:spPr>
        <p:txBody>
          <a:bodyPr/>
          <a:lstStyle/>
          <a:p>
            <a:r>
              <a:rPr lang="en-US" sz="1200" dirty="0"/>
              <a:t>The pricing scheme of the </a:t>
            </a:r>
            <a:r>
              <a:rPr lang="en-US" sz="1200" dirty="0" err="1"/>
              <a:t>organisation</a:t>
            </a:r>
            <a:r>
              <a:rPr lang="en-US" sz="1200" dirty="0"/>
              <a:t> will be focused on a car service price. The cards have been purchased that has offered a volume discount to the users.</a:t>
            </a:r>
          </a:p>
          <a:p>
            <a:r>
              <a:rPr lang="en-US" sz="1200" dirty="0"/>
              <a:t>The offered services will be distributed from the facilities of the company. </a:t>
            </a:r>
          </a:p>
          <a:p>
            <a:r>
              <a:rPr lang="en-US" sz="1200" dirty="0"/>
              <a:t>The </a:t>
            </a:r>
            <a:r>
              <a:rPr lang="en-US" sz="1200" dirty="0" err="1"/>
              <a:t>organisation</a:t>
            </a:r>
            <a:r>
              <a:rPr lang="en-US" sz="1200" dirty="0"/>
              <a:t> will use different methods for advertising and promotion. They will use social media to promote their business where they can increase awareness. They have provided all the details in the promotional platforms to the customers where they are able to know all the details about the offers and services of the company.</a:t>
            </a:r>
          </a:p>
          <a:p>
            <a:r>
              <a:rPr lang="en-US" sz="1200" dirty="0"/>
              <a:t>Exemplary customer service will be offered.</a:t>
            </a:r>
          </a:p>
          <a:p>
            <a:r>
              <a:rPr lang="en-US" sz="1200" dirty="0"/>
              <a:t>In the primary stages, the </a:t>
            </a:r>
            <a:r>
              <a:rPr lang="en-US" sz="1200" dirty="0" err="1"/>
              <a:t>organisation</a:t>
            </a:r>
            <a:r>
              <a:rPr lang="en-US" sz="1200" dirty="0"/>
              <a:t> will conduct primary research by using a questionnaire survey where they have outsourced the development of the survey to a local professor. The survey will be 100 to 150 people in the target market and the results of the survey will be provided valuable site into the customer references and the decision making process of the target market. </a:t>
            </a:r>
          </a:p>
          <a:p>
            <a:pPr marL="0" indent="0" algn="just" eaLnBrk="1" hangingPunct="1">
              <a:lnSpc>
                <a:spcPct val="90000"/>
              </a:lnSpc>
              <a:buFont typeface="Arial" panose="020B0604020202020204" pitchFamily="34" charset="0"/>
              <a:buNone/>
            </a:pPr>
            <a:endParaRPr lang="en-GB" altLang="en-US" sz="1200" dirty="0"/>
          </a:p>
        </p:txBody>
      </p:sp>
      <p:sp>
        <p:nvSpPr>
          <p:cNvPr id="4" name="Date Placeholder 3">
            <a:extLst>
              <a:ext uri="{FF2B5EF4-FFF2-40B4-BE49-F238E27FC236}">
                <a16:creationId xmlns:a16="http://schemas.microsoft.com/office/drawing/2014/main" xmlns=""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24/03/2022</a:t>
            </a:fld>
            <a:endParaRPr lang="en-GB" altLang="en-US"/>
          </a:p>
        </p:txBody>
      </p:sp>
      <p:pic>
        <p:nvPicPr>
          <p:cNvPr id="6146" name="Picture 2" descr="A Proposed Carwash and Coffee Shop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1433972"/>
            <a:ext cx="3672408" cy="36665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xmlns=""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xmlns="" id="{E3FD7B8E-BE25-4323-8F07-91361516B2E4}"/>
              </a:ext>
            </a:extLst>
          </p:cNvPr>
          <p:cNvSpPr>
            <a:spLocks noGrp="1"/>
          </p:cNvSpPr>
          <p:nvPr>
            <p:ph idx="1"/>
          </p:nvPr>
        </p:nvSpPr>
        <p:spPr>
          <a:xfrm>
            <a:off x="-30224" y="1412875"/>
            <a:ext cx="5122912" cy="4032250"/>
          </a:xfrm>
        </p:spPr>
        <p:txBody>
          <a:bodyPr/>
          <a:lstStyle/>
          <a:p>
            <a:r>
              <a:rPr lang="en-US" sz="1600" dirty="0"/>
              <a:t>The management department of the business provides proper training opportunities to the employees. As a result, they have made a proper idea about the responsibilities to satisfy the customers and achieve the objectives of the business. </a:t>
            </a:r>
          </a:p>
          <a:p>
            <a:r>
              <a:rPr lang="en-US" sz="1600" dirty="0"/>
              <a:t>They have noticed the activities of all the employees. </a:t>
            </a:r>
          </a:p>
          <a:p>
            <a:r>
              <a:rPr lang="en-US" sz="1600" dirty="0"/>
              <a:t>The management department has ensured that the visitors can spend quality time in the coffee shop when their cars have been washed. </a:t>
            </a:r>
          </a:p>
          <a:p>
            <a:r>
              <a:rPr lang="en-US" sz="1600" dirty="0"/>
              <a:t>The managers have maintained a strong collaboration with the customers and ask them to share the feedback since it will help to know the expectation level so the customers from them.</a:t>
            </a:r>
          </a:p>
          <a:p>
            <a:pPr marL="0" indent="0" algn="just" eaLnBrk="1" hangingPunct="1">
              <a:lnSpc>
                <a:spcPct val="90000"/>
              </a:lnSpc>
              <a:buFont typeface="Arial" panose="020B0604020202020204" pitchFamily="34" charset="0"/>
              <a:buNone/>
            </a:pPr>
            <a:endParaRPr lang="en-GB" altLang="en-US" sz="1600" dirty="0"/>
          </a:p>
        </p:txBody>
      </p:sp>
      <p:sp>
        <p:nvSpPr>
          <p:cNvPr id="4" name="Date Placeholder 3">
            <a:extLst>
              <a:ext uri="{FF2B5EF4-FFF2-40B4-BE49-F238E27FC236}">
                <a16:creationId xmlns:a16="http://schemas.microsoft.com/office/drawing/2014/main" xmlns=""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24/03/2022</a:t>
            </a:fld>
            <a:endParaRPr lang="en-GB" altLang="en-US"/>
          </a:p>
        </p:txBody>
      </p:sp>
      <p:pic>
        <p:nvPicPr>
          <p:cNvPr id="7172" name="Picture 4" descr="Robins Carwash &amp; Santinos Cafe - Home | Faceb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412875"/>
            <a:ext cx="3707904" cy="40322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xmlns=""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xmlns=""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24/03/2022</a:t>
            </a:fld>
            <a:endParaRPr lang="en-GB" altLang="en-US"/>
          </a:p>
        </p:txBody>
      </p:sp>
      <p:sp>
        <p:nvSpPr>
          <p:cNvPr id="2" name="Content Placeholder 1"/>
          <p:cNvSpPr>
            <a:spLocks noGrp="1"/>
          </p:cNvSpPr>
          <p:nvPr>
            <p:ph idx="1"/>
          </p:nvPr>
        </p:nvSpPr>
        <p:spPr/>
        <p:txBody>
          <a:bodyPr/>
          <a:lstStyle/>
          <a:p>
            <a:pPr marL="0" indent="0">
              <a:buNone/>
            </a:pPr>
            <a:r>
              <a:rPr lang="en-IN" dirty="0"/>
              <a:t>Start Up Cost for the business venture of Cafe O’ Wash - £40000, from which £30000 shall be received from the royal family as the 60th coronation anniversary of the Queen and the rest £10000 shall be invested in the business from the personal savings of the owner.</a:t>
            </a:r>
            <a:endParaRPr lang="en-IN" dirty="0"/>
          </a:p>
          <a:p>
            <a:pPr marL="0" indent="0">
              <a:buNone/>
            </a:pPr>
            <a:r>
              <a:rPr lang="en-IN" dirty="0"/>
              <a:t/>
            </a:r>
            <a:br>
              <a:rPr lang="en-IN" dirty="0"/>
            </a:br>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xmlns=""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References</a:t>
            </a:r>
            <a:endParaRPr lang="en-GB" altLang="en-US" sz="3600" i="1" dirty="0"/>
          </a:p>
        </p:txBody>
      </p:sp>
      <p:sp>
        <p:nvSpPr>
          <p:cNvPr id="19459" name="Rectangle 3">
            <a:extLst>
              <a:ext uri="{FF2B5EF4-FFF2-40B4-BE49-F238E27FC236}">
                <a16:creationId xmlns:a16="http://schemas.microsoft.com/office/drawing/2014/main" xmlns="" id="{E3FD7B8E-BE25-4323-8F07-91361516B2E4}"/>
              </a:ext>
            </a:extLst>
          </p:cNvPr>
          <p:cNvSpPr>
            <a:spLocks noGrp="1"/>
          </p:cNvSpPr>
          <p:nvPr>
            <p:ph idx="1"/>
          </p:nvPr>
        </p:nvSpPr>
        <p:spPr>
          <a:xfrm>
            <a:off x="323528" y="980728"/>
            <a:ext cx="8363272" cy="4464397"/>
          </a:xfrm>
        </p:spPr>
        <p:txBody>
          <a:bodyPr/>
          <a:lstStyle/>
          <a:p>
            <a:pPr algn="just" eaLnBrk="1" hangingPunct="1">
              <a:lnSpc>
                <a:spcPct val="90000"/>
              </a:lnSpc>
            </a:pPr>
            <a:r>
              <a:rPr lang="en-US" sz="1400" dirty="0"/>
              <a:t>Pontes, J. and </a:t>
            </a:r>
            <a:r>
              <a:rPr lang="en-US" sz="1400" dirty="0" err="1"/>
              <a:t>Anselmo</a:t>
            </a:r>
            <a:r>
              <a:rPr lang="en-US" sz="1400" dirty="0"/>
              <a:t>, M., 2022. </a:t>
            </a:r>
            <a:r>
              <a:rPr lang="en-US" sz="1400" i="1" dirty="0"/>
              <a:t>Operation Car Wash: Brazil's Institutionalized Crime and The Inside Story of the Biggest Corruption Scandal in History</a:t>
            </a:r>
            <a:r>
              <a:rPr lang="en-US" sz="1400" dirty="0"/>
              <a:t>. Bloomsbury Publishing</a:t>
            </a:r>
            <a:r>
              <a:rPr lang="en-US" sz="1400" dirty="0" smtClean="0"/>
              <a:t>.</a:t>
            </a:r>
          </a:p>
          <a:p>
            <a:pPr algn="just" eaLnBrk="1" hangingPunct="1">
              <a:lnSpc>
                <a:spcPct val="90000"/>
              </a:lnSpc>
            </a:pPr>
            <a:r>
              <a:rPr lang="en-US" sz="1400" dirty="0" err="1"/>
              <a:t>Valarini</a:t>
            </a:r>
            <a:r>
              <a:rPr lang="en-US" sz="1400" dirty="0"/>
              <a:t>, E. and </a:t>
            </a:r>
            <a:r>
              <a:rPr lang="en-US" sz="1400" dirty="0" err="1"/>
              <a:t>Pohlmann</a:t>
            </a:r>
            <a:r>
              <a:rPr lang="en-US" sz="1400" dirty="0"/>
              <a:t>, M., 2019. Organizational crime and corruption in Brazil a case study of the “Operation Carwash” court records. </a:t>
            </a:r>
            <a:r>
              <a:rPr lang="en-US" sz="1400" i="1" dirty="0"/>
              <a:t>International Journal of Law, Crime and Justice</a:t>
            </a:r>
            <a:r>
              <a:rPr lang="en-US" sz="1400" dirty="0"/>
              <a:t>, </a:t>
            </a:r>
            <a:r>
              <a:rPr lang="en-US" sz="1400" i="1" dirty="0"/>
              <a:t>59</a:t>
            </a:r>
            <a:r>
              <a:rPr lang="en-US" sz="1400" dirty="0"/>
              <a:t>, p.100340</a:t>
            </a:r>
            <a:r>
              <a:rPr lang="en-US" sz="1400" dirty="0" smtClean="0"/>
              <a:t>.</a:t>
            </a:r>
          </a:p>
          <a:p>
            <a:pPr algn="just" eaLnBrk="1" hangingPunct="1">
              <a:lnSpc>
                <a:spcPct val="90000"/>
              </a:lnSpc>
            </a:pPr>
            <a:r>
              <a:rPr lang="en-US" sz="1400" dirty="0"/>
              <a:t>Hassan, S., Othman, Z., </a:t>
            </a:r>
            <a:r>
              <a:rPr lang="en-US" sz="1400" dirty="0" err="1"/>
              <a:t>Sabudin</a:t>
            </a:r>
            <a:r>
              <a:rPr lang="en-US" sz="1400" dirty="0"/>
              <a:t>, N.S.A., </a:t>
            </a:r>
            <a:r>
              <a:rPr lang="en-US" sz="1400" dirty="0" err="1"/>
              <a:t>Mohaideen</a:t>
            </a:r>
            <a:r>
              <a:rPr lang="en-US" sz="1400" dirty="0"/>
              <a:t>, Z.M. and </a:t>
            </a:r>
            <a:r>
              <a:rPr lang="en-US" sz="1400" dirty="0" err="1"/>
              <a:t>Hidthir</a:t>
            </a:r>
            <a:r>
              <a:rPr lang="en-US" sz="1400" dirty="0"/>
              <a:t>, M.H., 2018. The economic impact of UUM international students’ expenditure on business activities in </a:t>
            </a:r>
            <a:r>
              <a:rPr lang="en-US" sz="1400" dirty="0" err="1"/>
              <a:t>changlun</a:t>
            </a:r>
            <a:r>
              <a:rPr lang="en-US" sz="1400" dirty="0"/>
              <a:t>. </a:t>
            </a:r>
            <a:r>
              <a:rPr lang="en-US" sz="1400" i="1" dirty="0"/>
              <a:t>Journal of Social Studies Education Research</a:t>
            </a:r>
            <a:r>
              <a:rPr lang="en-US" sz="1400" dirty="0"/>
              <a:t>, </a:t>
            </a:r>
            <a:r>
              <a:rPr lang="en-US" sz="1400" i="1" dirty="0"/>
              <a:t>9</a:t>
            </a:r>
            <a:r>
              <a:rPr lang="en-US" sz="1400" dirty="0"/>
              <a:t>(1), pp.140-157</a:t>
            </a:r>
            <a:r>
              <a:rPr lang="en-US" sz="1400" dirty="0" smtClean="0"/>
              <a:t>.</a:t>
            </a:r>
          </a:p>
          <a:p>
            <a:pPr algn="just" eaLnBrk="1" hangingPunct="1">
              <a:lnSpc>
                <a:spcPct val="90000"/>
              </a:lnSpc>
            </a:pPr>
            <a:r>
              <a:rPr lang="en-US" sz="1400" dirty="0" err="1"/>
              <a:t>Lagunes</a:t>
            </a:r>
            <a:r>
              <a:rPr lang="en-US" sz="1400" dirty="0"/>
              <a:t>, P.F. and </a:t>
            </a:r>
            <a:r>
              <a:rPr lang="en-US" sz="1400" dirty="0" err="1"/>
              <a:t>Svejnar</a:t>
            </a:r>
            <a:r>
              <a:rPr lang="en-US" sz="1400" dirty="0"/>
              <a:t>, J. eds., 2020. </a:t>
            </a:r>
            <a:r>
              <a:rPr lang="en-US" sz="1400" i="1" dirty="0"/>
              <a:t>Corruption and the Lava </a:t>
            </a:r>
            <a:r>
              <a:rPr lang="en-US" sz="1400" i="1" dirty="0" err="1"/>
              <a:t>Jato</a:t>
            </a:r>
            <a:r>
              <a:rPr lang="en-US" sz="1400" i="1" dirty="0"/>
              <a:t> Scandal in Latin America</a:t>
            </a:r>
            <a:r>
              <a:rPr lang="en-US" sz="1400" dirty="0"/>
              <a:t>. Routledge</a:t>
            </a:r>
            <a:r>
              <a:rPr lang="en-US" sz="1400" dirty="0" smtClean="0"/>
              <a:t>.</a:t>
            </a:r>
          </a:p>
          <a:p>
            <a:pPr algn="just" eaLnBrk="1" hangingPunct="1">
              <a:lnSpc>
                <a:spcPct val="90000"/>
              </a:lnSpc>
            </a:pPr>
            <a:r>
              <a:rPr lang="en-US" sz="1400" dirty="0"/>
              <a:t>Clark, I., 2018. Abandoned spaces and technology displacement by </a:t>
            </a:r>
            <a:r>
              <a:rPr lang="en-US" sz="1400" dirty="0" err="1"/>
              <a:t>labour</a:t>
            </a:r>
            <a:r>
              <a:rPr lang="en-US" sz="1400" dirty="0"/>
              <a:t>: the case of hand car washes. </a:t>
            </a:r>
            <a:r>
              <a:rPr lang="en-US" sz="1400" i="1" dirty="0"/>
              <a:t>New Technology, Work and Employment</a:t>
            </a:r>
            <a:r>
              <a:rPr lang="en-US" sz="1400" dirty="0"/>
              <a:t>, </a:t>
            </a:r>
            <a:r>
              <a:rPr lang="en-US" sz="1400" i="1" dirty="0"/>
              <a:t>33</a:t>
            </a:r>
            <a:r>
              <a:rPr lang="en-US" sz="1400" dirty="0"/>
              <a:t>(3), pp.234-249</a:t>
            </a:r>
            <a:r>
              <a:rPr lang="en-US" sz="1400" dirty="0" smtClean="0"/>
              <a:t>.</a:t>
            </a:r>
          </a:p>
          <a:p>
            <a:pPr algn="just" eaLnBrk="1" hangingPunct="1">
              <a:lnSpc>
                <a:spcPct val="90000"/>
              </a:lnSpc>
            </a:pPr>
            <a:r>
              <a:rPr lang="en-US" sz="1400" dirty="0" err="1"/>
              <a:t>Jegatheesan</a:t>
            </a:r>
            <a:r>
              <a:rPr lang="en-US" sz="1400" dirty="0"/>
              <a:t>, V., Shu, L. and </a:t>
            </a:r>
            <a:r>
              <a:rPr lang="en-US" sz="1400" dirty="0" err="1"/>
              <a:t>Jegatheesan</a:t>
            </a:r>
            <a:r>
              <a:rPr lang="en-US" sz="1400" dirty="0"/>
              <a:t>, L., 2021. Producing fit‐for‐purpose water and recovering resources from various sources: An overview. </a:t>
            </a:r>
            <a:r>
              <a:rPr lang="en-US" sz="1400" i="1" dirty="0"/>
              <a:t>Environmental Quality Management</a:t>
            </a:r>
            <a:r>
              <a:rPr lang="en-US" sz="1400" dirty="0"/>
              <a:t>, </a:t>
            </a:r>
            <a:r>
              <a:rPr lang="en-US" sz="1400" i="1" dirty="0"/>
              <a:t>31</a:t>
            </a:r>
            <a:r>
              <a:rPr lang="en-US" sz="1400" dirty="0"/>
              <a:t>(2), pp.9-28.</a:t>
            </a:r>
            <a:endParaRPr lang="en-GB" altLang="en-US" sz="1400" dirty="0"/>
          </a:p>
        </p:txBody>
      </p:sp>
      <p:sp>
        <p:nvSpPr>
          <p:cNvPr id="4" name="Date Placeholder 3">
            <a:extLst>
              <a:ext uri="{FF2B5EF4-FFF2-40B4-BE49-F238E27FC236}">
                <a16:creationId xmlns:a16="http://schemas.microsoft.com/office/drawing/2014/main" xmlns=""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24/03/2022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1293</TotalTime>
  <Words>1547</Words>
  <Application>Microsoft Office PowerPoint</Application>
  <PresentationFormat>On-screen Show (4:3)</PresentationFormat>
  <Paragraphs>106</Paragraphs>
  <Slides>12</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Myriad Pro</vt:lpstr>
      <vt:lpstr>20140311PresentationUWTSDTemplate</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user</cp:lastModifiedBy>
  <cp:revision>109</cp:revision>
  <cp:lastPrinted>2018-03-20T16:28:46Z</cp:lastPrinted>
  <dcterms:created xsi:type="dcterms:W3CDTF">2004-11-12T17:24:38Z</dcterms:created>
  <dcterms:modified xsi:type="dcterms:W3CDTF">2022-03-24T06:47:50Z</dcterms:modified>
</cp:coreProperties>
</file>