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3"/>
  </p:notesMasterIdLst>
  <p:sldIdLst>
    <p:sldId id="256" r:id="rId2"/>
    <p:sldId id="338" r:id="rId3"/>
    <p:sldId id="496" r:id="rId4"/>
    <p:sldId id="497" r:id="rId5"/>
    <p:sldId id="279" r:id="rId6"/>
    <p:sldId id="505" r:id="rId7"/>
    <p:sldId id="506" r:id="rId8"/>
    <p:sldId id="504" r:id="rId9"/>
    <p:sldId id="498" r:id="rId10"/>
    <p:sldId id="334" r:id="rId11"/>
    <p:sldId id="507" r:id="rId12"/>
    <p:sldId id="500" r:id="rId13"/>
    <p:sldId id="501" r:id="rId14"/>
    <p:sldId id="514" r:id="rId15"/>
    <p:sldId id="515" r:id="rId16"/>
    <p:sldId id="516" r:id="rId17"/>
    <p:sldId id="517" r:id="rId18"/>
    <p:sldId id="502" r:id="rId19"/>
    <p:sldId id="508" r:id="rId20"/>
    <p:sldId id="275" r:id="rId21"/>
    <p:sldId id="519" r:id="rId22"/>
    <p:sldId id="509" r:id="rId23"/>
    <p:sldId id="510" r:id="rId24"/>
    <p:sldId id="511" r:id="rId25"/>
    <p:sldId id="513" r:id="rId26"/>
    <p:sldId id="512" r:id="rId27"/>
    <p:sldId id="274" r:id="rId28"/>
    <p:sldId id="271" r:id="rId29"/>
    <p:sldId id="264" r:id="rId30"/>
    <p:sldId id="503" r:id="rId31"/>
    <p:sldId id="518"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47" autoAdjust="0"/>
    <p:restoredTop sz="94714"/>
  </p:normalViewPr>
  <p:slideViewPr>
    <p:cSldViewPr snapToGrid="0" snapToObjects="1">
      <p:cViewPr varScale="1">
        <p:scale>
          <a:sx n="96" d="100"/>
          <a:sy n="96" d="100"/>
        </p:scale>
        <p:origin x="90"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C48619-076F-49C1-ABCE-935E3DFAF36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73803EE-708E-4CCF-83F3-6C999B201A9D}">
      <dgm:prSet/>
      <dgm:spPr/>
      <dgm:t>
        <a:bodyPr/>
        <a:lstStyle/>
        <a:p>
          <a:r>
            <a:rPr lang="en-GB" b="0" i="0"/>
            <a:t>A Brand Manager is responsible for building the brand and image of an organisation, its products or services. </a:t>
          </a:r>
          <a:endParaRPr lang="en-US"/>
        </a:p>
      </dgm:t>
    </dgm:pt>
    <dgm:pt modelId="{6CDCE594-C4CA-4C18-8FA9-160ABA919FBB}" type="parTrans" cxnId="{17E1B60D-9355-43D6-B6D4-3AA4F5892A8B}">
      <dgm:prSet/>
      <dgm:spPr/>
      <dgm:t>
        <a:bodyPr/>
        <a:lstStyle/>
        <a:p>
          <a:endParaRPr lang="en-US"/>
        </a:p>
      </dgm:t>
    </dgm:pt>
    <dgm:pt modelId="{5FB67323-ABBF-454D-8D3F-1FB829115FF3}" type="sibTrans" cxnId="{17E1B60D-9355-43D6-B6D4-3AA4F5892A8B}">
      <dgm:prSet/>
      <dgm:spPr/>
      <dgm:t>
        <a:bodyPr/>
        <a:lstStyle/>
        <a:p>
          <a:endParaRPr lang="en-US"/>
        </a:p>
      </dgm:t>
    </dgm:pt>
    <dgm:pt modelId="{1F68E2A8-FE62-411D-B66F-F653674601AB}">
      <dgm:prSet/>
      <dgm:spPr/>
      <dgm:t>
        <a:bodyPr/>
        <a:lstStyle/>
        <a:p>
          <a:r>
            <a:rPr lang="en-GB" b="0" i="0"/>
            <a:t>Brand managers </a:t>
          </a:r>
          <a:r>
            <a:rPr lang="en-GB" b="1" i="0"/>
            <a:t>use customer and trend research to create strategies to manage how people perceive the brand</a:t>
          </a:r>
          <a:r>
            <a:rPr lang="en-GB" b="0" i="0"/>
            <a:t>. </a:t>
          </a:r>
          <a:endParaRPr lang="en-US"/>
        </a:p>
      </dgm:t>
    </dgm:pt>
    <dgm:pt modelId="{B2854074-7608-4B44-8201-34597BBE5622}" type="parTrans" cxnId="{74D54AC8-DCD8-4906-97D3-474ED613BD49}">
      <dgm:prSet/>
      <dgm:spPr/>
      <dgm:t>
        <a:bodyPr/>
        <a:lstStyle/>
        <a:p>
          <a:endParaRPr lang="en-US"/>
        </a:p>
      </dgm:t>
    </dgm:pt>
    <dgm:pt modelId="{2FAB5B87-85FE-4F52-9290-F2B950322B76}" type="sibTrans" cxnId="{74D54AC8-DCD8-4906-97D3-474ED613BD49}">
      <dgm:prSet/>
      <dgm:spPr/>
      <dgm:t>
        <a:bodyPr/>
        <a:lstStyle/>
        <a:p>
          <a:endParaRPr lang="en-US"/>
        </a:p>
      </dgm:t>
    </dgm:pt>
    <dgm:pt modelId="{60956469-3CF3-42DA-A37F-B029B02AA132}">
      <dgm:prSet/>
      <dgm:spPr/>
      <dgm:t>
        <a:bodyPr/>
        <a:lstStyle/>
        <a:p>
          <a:r>
            <a:rPr lang="en-GB" b="0" i="0"/>
            <a:t>This can involve overseeing advertising, design and events.</a:t>
          </a:r>
          <a:endParaRPr lang="en-US"/>
        </a:p>
      </dgm:t>
    </dgm:pt>
    <dgm:pt modelId="{39682270-E9F6-437D-9586-F457F80D2A19}" type="parTrans" cxnId="{7EF26454-9AC9-4D75-962E-98008F58648E}">
      <dgm:prSet/>
      <dgm:spPr/>
      <dgm:t>
        <a:bodyPr/>
        <a:lstStyle/>
        <a:p>
          <a:endParaRPr lang="en-US"/>
        </a:p>
      </dgm:t>
    </dgm:pt>
    <dgm:pt modelId="{FC52440C-61A9-471F-8A2D-E5EB97363348}" type="sibTrans" cxnId="{7EF26454-9AC9-4D75-962E-98008F58648E}">
      <dgm:prSet/>
      <dgm:spPr/>
      <dgm:t>
        <a:bodyPr/>
        <a:lstStyle/>
        <a:p>
          <a:endParaRPr lang="en-US"/>
        </a:p>
      </dgm:t>
    </dgm:pt>
    <dgm:pt modelId="{9166434A-8C78-4AAA-B7D3-873F261F460E}">
      <dgm:prSet/>
      <dgm:spPr/>
      <dgm:t>
        <a:bodyPr/>
        <a:lstStyle/>
        <a:p>
          <a:r>
            <a:rPr lang="en-GB" b="0" i="0"/>
            <a:t>Brand managers are responsible for making sure that branding is consistent across advertising and campaigns.</a:t>
          </a:r>
          <a:endParaRPr lang="en-US"/>
        </a:p>
      </dgm:t>
    </dgm:pt>
    <dgm:pt modelId="{F21AFC68-7AD9-49C1-B500-1D8F07E3520F}" type="parTrans" cxnId="{53B3A5EC-5A1B-4B0F-B78A-B27D0C2ABF58}">
      <dgm:prSet/>
      <dgm:spPr/>
      <dgm:t>
        <a:bodyPr/>
        <a:lstStyle/>
        <a:p>
          <a:endParaRPr lang="en-US"/>
        </a:p>
      </dgm:t>
    </dgm:pt>
    <dgm:pt modelId="{1ADE98FB-2707-475C-8607-223F1D256B08}" type="sibTrans" cxnId="{53B3A5EC-5A1B-4B0F-B78A-B27D0C2ABF58}">
      <dgm:prSet/>
      <dgm:spPr/>
      <dgm:t>
        <a:bodyPr/>
        <a:lstStyle/>
        <a:p>
          <a:endParaRPr lang="en-US"/>
        </a:p>
      </dgm:t>
    </dgm:pt>
    <dgm:pt modelId="{6F4EEF11-ECE9-403B-B650-A203FF082CCC}" type="pres">
      <dgm:prSet presAssocID="{69C48619-076F-49C1-ABCE-935E3DFAF368}" presName="vert0" presStyleCnt="0">
        <dgm:presLayoutVars>
          <dgm:dir/>
          <dgm:animOne val="branch"/>
          <dgm:animLvl val="lvl"/>
        </dgm:presLayoutVars>
      </dgm:prSet>
      <dgm:spPr/>
    </dgm:pt>
    <dgm:pt modelId="{CBD2D3B9-53D9-4CFD-821B-9C40F7A09893}" type="pres">
      <dgm:prSet presAssocID="{A73803EE-708E-4CCF-83F3-6C999B201A9D}" presName="thickLine" presStyleLbl="alignNode1" presStyleIdx="0" presStyleCnt="4"/>
      <dgm:spPr/>
    </dgm:pt>
    <dgm:pt modelId="{9C1A81F4-A9F6-48A3-89FD-6FF5C4D8B448}" type="pres">
      <dgm:prSet presAssocID="{A73803EE-708E-4CCF-83F3-6C999B201A9D}" presName="horz1" presStyleCnt="0"/>
      <dgm:spPr/>
    </dgm:pt>
    <dgm:pt modelId="{4B81A433-83E3-4306-8952-13565407D5E4}" type="pres">
      <dgm:prSet presAssocID="{A73803EE-708E-4CCF-83F3-6C999B201A9D}" presName="tx1" presStyleLbl="revTx" presStyleIdx="0" presStyleCnt="4"/>
      <dgm:spPr/>
    </dgm:pt>
    <dgm:pt modelId="{1FAD83E2-00C6-411F-9C50-AA8EB89E1C08}" type="pres">
      <dgm:prSet presAssocID="{A73803EE-708E-4CCF-83F3-6C999B201A9D}" presName="vert1" presStyleCnt="0"/>
      <dgm:spPr/>
    </dgm:pt>
    <dgm:pt modelId="{6BB4E71C-AF2C-45FB-864B-25A410410E4E}" type="pres">
      <dgm:prSet presAssocID="{1F68E2A8-FE62-411D-B66F-F653674601AB}" presName="thickLine" presStyleLbl="alignNode1" presStyleIdx="1" presStyleCnt="4"/>
      <dgm:spPr/>
    </dgm:pt>
    <dgm:pt modelId="{736C83A9-F962-4B59-BD3B-EEE62F3556A0}" type="pres">
      <dgm:prSet presAssocID="{1F68E2A8-FE62-411D-B66F-F653674601AB}" presName="horz1" presStyleCnt="0"/>
      <dgm:spPr/>
    </dgm:pt>
    <dgm:pt modelId="{B8152A57-7B18-4F42-8183-EDBD461B78EC}" type="pres">
      <dgm:prSet presAssocID="{1F68E2A8-FE62-411D-B66F-F653674601AB}" presName="tx1" presStyleLbl="revTx" presStyleIdx="1" presStyleCnt="4"/>
      <dgm:spPr/>
    </dgm:pt>
    <dgm:pt modelId="{4194A9D7-8CFA-4EBC-8F26-DF0DC18BF115}" type="pres">
      <dgm:prSet presAssocID="{1F68E2A8-FE62-411D-B66F-F653674601AB}" presName="vert1" presStyleCnt="0"/>
      <dgm:spPr/>
    </dgm:pt>
    <dgm:pt modelId="{ABD10A18-A82B-4253-8877-ABCD6C137930}" type="pres">
      <dgm:prSet presAssocID="{60956469-3CF3-42DA-A37F-B029B02AA132}" presName="thickLine" presStyleLbl="alignNode1" presStyleIdx="2" presStyleCnt="4"/>
      <dgm:spPr/>
    </dgm:pt>
    <dgm:pt modelId="{69AEC406-9FD7-406A-8C6D-4F43B1FB311B}" type="pres">
      <dgm:prSet presAssocID="{60956469-3CF3-42DA-A37F-B029B02AA132}" presName="horz1" presStyleCnt="0"/>
      <dgm:spPr/>
    </dgm:pt>
    <dgm:pt modelId="{3DFD94A7-E2DD-499C-8F70-90B3D55775E1}" type="pres">
      <dgm:prSet presAssocID="{60956469-3CF3-42DA-A37F-B029B02AA132}" presName="tx1" presStyleLbl="revTx" presStyleIdx="2" presStyleCnt="4"/>
      <dgm:spPr/>
    </dgm:pt>
    <dgm:pt modelId="{F7C34D79-33F2-478C-9EDC-CEFD71E4B8B5}" type="pres">
      <dgm:prSet presAssocID="{60956469-3CF3-42DA-A37F-B029B02AA132}" presName="vert1" presStyleCnt="0"/>
      <dgm:spPr/>
    </dgm:pt>
    <dgm:pt modelId="{6E966EFA-920C-48B2-9350-BCF045B7C981}" type="pres">
      <dgm:prSet presAssocID="{9166434A-8C78-4AAA-B7D3-873F261F460E}" presName="thickLine" presStyleLbl="alignNode1" presStyleIdx="3" presStyleCnt="4"/>
      <dgm:spPr/>
    </dgm:pt>
    <dgm:pt modelId="{67B7D5DE-0DDF-4D15-BA38-89BE4FF238A1}" type="pres">
      <dgm:prSet presAssocID="{9166434A-8C78-4AAA-B7D3-873F261F460E}" presName="horz1" presStyleCnt="0"/>
      <dgm:spPr/>
    </dgm:pt>
    <dgm:pt modelId="{64CFDB3A-2C00-4137-8684-E7D5668FD607}" type="pres">
      <dgm:prSet presAssocID="{9166434A-8C78-4AAA-B7D3-873F261F460E}" presName="tx1" presStyleLbl="revTx" presStyleIdx="3" presStyleCnt="4"/>
      <dgm:spPr/>
    </dgm:pt>
    <dgm:pt modelId="{6305ED23-CA0D-4B60-85E1-F63B0E826E7D}" type="pres">
      <dgm:prSet presAssocID="{9166434A-8C78-4AAA-B7D3-873F261F460E}" presName="vert1" presStyleCnt="0"/>
      <dgm:spPr/>
    </dgm:pt>
  </dgm:ptLst>
  <dgm:cxnLst>
    <dgm:cxn modelId="{17E1B60D-9355-43D6-B6D4-3AA4F5892A8B}" srcId="{69C48619-076F-49C1-ABCE-935E3DFAF368}" destId="{A73803EE-708E-4CCF-83F3-6C999B201A9D}" srcOrd="0" destOrd="0" parTransId="{6CDCE594-C4CA-4C18-8FA9-160ABA919FBB}" sibTransId="{5FB67323-ABBF-454D-8D3F-1FB829115FF3}"/>
    <dgm:cxn modelId="{900C9A0E-B005-48F2-A598-9755E97B23D4}" type="presOf" srcId="{69C48619-076F-49C1-ABCE-935E3DFAF368}" destId="{6F4EEF11-ECE9-403B-B650-A203FF082CCC}" srcOrd="0" destOrd="0" presId="urn:microsoft.com/office/officeart/2008/layout/LinedList"/>
    <dgm:cxn modelId="{CBC43523-63C3-47F8-9D88-0BE8EACB15C3}" type="presOf" srcId="{A73803EE-708E-4CCF-83F3-6C999B201A9D}" destId="{4B81A433-83E3-4306-8952-13565407D5E4}" srcOrd="0" destOrd="0" presId="urn:microsoft.com/office/officeart/2008/layout/LinedList"/>
    <dgm:cxn modelId="{751E8F6D-DD67-4922-A37F-9B5592652FA9}" type="presOf" srcId="{60956469-3CF3-42DA-A37F-B029B02AA132}" destId="{3DFD94A7-E2DD-499C-8F70-90B3D55775E1}" srcOrd="0" destOrd="0" presId="urn:microsoft.com/office/officeart/2008/layout/LinedList"/>
    <dgm:cxn modelId="{7EF26454-9AC9-4D75-962E-98008F58648E}" srcId="{69C48619-076F-49C1-ABCE-935E3DFAF368}" destId="{60956469-3CF3-42DA-A37F-B029B02AA132}" srcOrd="2" destOrd="0" parTransId="{39682270-E9F6-437D-9586-F457F80D2A19}" sibTransId="{FC52440C-61A9-471F-8A2D-E5EB97363348}"/>
    <dgm:cxn modelId="{C3510CC7-B405-4DF8-A2D0-8BE84F700158}" type="presOf" srcId="{1F68E2A8-FE62-411D-B66F-F653674601AB}" destId="{B8152A57-7B18-4F42-8183-EDBD461B78EC}" srcOrd="0" destOrd="0" presId="urn:microsoft.com/office/officeart/2008/layout/LinedList"/>
    <dgm:cxn modelId="{74D54AC8-DCD8-4906-97D3-474ED613BD49}" srcId="{69C48619-076F-49C1-ABCE-935E3DFAF368}" destId="{1F68E2A8-FE62-411D-B66F-F653674601AB}" srcOrd="1" destOrd="0" parTransId="{B2854074-7608-4B44-8201-34597BBE5622}" sibTransId="{2FAB5B87-85FE-4F52-9290-F2B950322B76}"/>
    <dgm:cxn modelId="{53B3A5EC-5A1B-4B0F-B78A-B27D0C2ABF58}" srcId="{69C48619-076F-49C1-ABCE-935E3DFAF368}" destId="{9166434A-8C78-4AAA-B7D3-873F261F460E}" srcOrd="3" destOrd="0" parTransId="{F21AFC68-7AD9-49C1-B500-1D8F07E3520F}" sibTransId="{1ADE98FB-2707-475C-8607-223F1D256B08}"/>
    <dgm:cxn modelId="{805D2CFB-6656-4E46-AD26-D44584B0F08B}" type="presOf" srcId="{9166434A-8C78-4AAA-B7D3-873F261F460E}" destId="{64CFDB3A-2C00-4137-8684-E7D5668FD607}" srcOrd="0" destOrd="0" presId="urn:microsoft.com/office/officeart/2008/layout/LinedList"/>
    <dgm:cxn modelId="{75D2F7B6-2084-41F7-8285-FF55C253F403}" type="presParOf" srcId="{6F4EEF11-ECE9-403B-B650-A203FF082CCC}" destId="{CBD2D3B9-53D9-4CFD-821B-9C40F7A09893}" srcOrd="0" destOrd="0" presId="urn:microsoft.com/office/officeart/2008/layout/LinedList"/>
    <dgm:cxn modelId="{4176FD94-B73C-4C40-B2DB-1AE575623870}" type="presParOf" srcId="{6F4EEF11-ECE9-403B-B650-A203FF082CCC}" destId="{9C1A81F4-A9F6-48A3-89FD-6FF5C4D8B448}" srcOrd="1" destOrd="0" presId="urn:microsoft.com/office/officeart/2008/layout/LinedList"/>
    <dgm:cxn modelId="{FDC76C3A-D1B4-4D82-99C0-AF22B520D7C4}" type="presParOf" srcId="{9C1A81F4-A9F6-48A3-89FD-6FF5C4D8B448}" destId="{4B81A433-83E3-4306-8952-13565407D5E4}" srcOrd="0" destOrd="0" presId="urn:microsoft.com/office/officeart/2008/layout/LinedList"/>
    <dgm:cxn modelId="{00DBC3F7-AF80-45C7-B4CF-E6BDC27C5395}" type="presParOf" srcId="{9C1A81F4-A9F6-48A3-89FD-6FF5C4D8B448}" destId="{1FAD83E2-00C6-411F-9C50-AA8EB89E1C08}" srcOrd="1" destOrd="0" presId="urn:microsoft.com/office/officeart/2008/layout/LinedList"/>
    <dgm:cxn modelId="{2A8A9558-CA73-4281-89B2-7992EA8E994A}" type="presParOf" srcId="{6F4EEF11-ECE9-403B-B650-A203FF082CCC}" destId="{6BB4E71C-AF2C-45FB-864B-25A410410E4E}" srcOrd="2" destOrd="0" presId="urn:microsoft.com/office/officeart/2008/layout/LinedList"/>
    <dgm:cxn modelId="{77ACB803-64C5-4F1D-9CBD-3F709E048858}" type="presParOf" srcId="{6F4EEF11-ECE9-403B-B650-A203FF082CCC}" destId="{736C83A9-F962-4B59-BD3B-EEE62F3556A0}" srcOrd="3" destOrd="0" presId="urn:microsoft.com/office/officeart/2008/layout/LinedList"/>
    <dgm:cxn modelId="{06EE17C6-988D-4C13-BBC1-389E54612357}" type="presParOf" srcId="{736C83A9-F962-4B59-BD3B-EEE62F3556A0}" destId="{B8152A57-7B18-4F42-8183-EDBD461B78EC}" srcOrd="0" destOrd="0" presId="urn:microsoft.com/office/officeart/2008/layout/LinedList"/>
    <dgm:cxn modelId="{790A2B6A-9EF8-43CA-A1FF-A76AE73D5BE3}" type="presParOf" srcId="{736C83A9-F962-4B59-BD3B-EEE62F3556A0}" destId="{4194A9D7-8CFA-4EBC-8F26-DF0DC18BF115}" srcOrd="1" destOrd="0" presId="urn:microsoft.com/office/officeart/2008/layout/LinedList"/>
    <dgm:cxn modelId="{6A75D613-FF7A-433E-AD82-7ED005663B59}" type="presParOf" srcId="{6F4EEF11-ECE9-403B-B650-A203FF082CCC}" destId="{ABD10A18-A82B-4253-8877-ABCD6C137930}" srcOrd="4" destOrd="0" presId="urn:microsoft.com/office/officeart/2008/layout/LinedList"/>
    <dgm:cxn modelId="{0D6C3843-51E9-46C9-81E9-8DBB9FED3368}" type="presParOf" srcId="{6F4EEF11-ECE9-403B-B650-A203FF082CCC}" destId="{69AEC406-9FD7-406A-8C6D-4F43B1FB311B}" srcOrd="5" destOrd="0" presId="urn:microsoft.com/office/officeart/2008/layout/LinedList"/>
    <dgm:cxn modelId="{1030F494-92D8-45F1-A452-B681FA88FE8F}" type="presParOf" srcId="{69AEC406-9FD7-406A-8C6D-4F43B1FB311B}" destId="{3DFD94A7-E2DD-499C-8F70-90B3D55775E1}" srcOrd="0" destOrd="0" presId="urn:microsoft.com/office/officeart/2008/layout/LinedList"/>
    <dgm:cxn modelId="{ABF32F78-D8D3-4BBD-B898-B2E6AA7B44FA}" type="presParOf" srcId="{69AEC406-9FD7-406A-8C6D-4F43B1FB311B}" destId="{F7C34D79-33F2-478C-9EDC-CEFD71E4B8B5}" srcOrd="1" destOrd="0" presId="urn:microsoft.com/office/officeart/2008/layout/LinedList"/>
    <dgm:cxn modelId="{9AF99B6B-CE3A-4987-A676-7F5BFF5A3FB3}" type="presParOf" srcId="{6F4EEF11-ECE9-403B-B650-A203FF082CCC}" destId="{6E966EFA-920C-48B2-9350-BCF045B7C981}" srcOrd="6" destOrd="0" presId="urn:microsoft.com/office/officeart/2008/layout/LinedList"/>
    <dgm:cxn modelId="{B7AD5836-856C-4C47-982E-0C256884DC66}" type="presParOf" srcId="{6F4EEF11-ECE9-403B-B650-A203FF082CCC}" destId="{67B7D5DE-0DDF-4D15-BA38-89BE4FF238A1}" srcOrd="7" destOrd="0" presId="urn:microsoft.com/office/officeart/2008/layout/LinedList"/>
    <dgm:cxn modelId="{82FD4CBA-179C-43D6-8CFF-F8DE447C0F7A}" type="presParOf" srcId="{67B7D5DE-0DDF-4D15-BA38-89BE4FF238A1}" destId="{64CFDB3A-2C00-4137-8684-E7D5668FD607}" srcOrd="0" destOrd="0" presId="urn:microsoft.com/office/officeart/2008/layout/LinedList"/>
    <dgm:cxn modelId="{C8C2F95B-898D-491E-8126-E5E5A504ED2F}" type="presParOf" srcId="{67B7D5DE-0DDF-4D15-BA38-89BE4FF238A1}" destId="{6305ED23-CA0D-4B60-85E1-F63B0E826E7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9C48619-076F-49C1-ABCE-935E3DFAF368}"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A73803EE-708E-4CCF-83F3-6C999B201A9D}">
      <dgm:prSet/>
      <dgm:spPr/>
      <dgm:t>
        <a:bodyPr/>
        <a:lstStyle/>
        <a:p>
          <a:r>
            <a:rPr lang="en-GB" b="0" i="0" dirty="0"/>
            <a:t>Recommending marketing strategies to position the brand  for growth</a:t>
          </a:r>
          <a:endParaRPr lang="en-US" dirty="0"/>
        </a:p>
      </dgm:t>
    </dgm:pt>
    <dgm:pt modelId="{6CDCE594-C4CA-4C18-8FA9-160ABA919FBB}" type="parTrans" cxnId="{17E1B60D-9355-43D6-B6D4-3AA4F5892A8B}">
      <dgm:prSet/>
      <dgm:spPr/>
      <dgm:t>
        <a:bodyPr/>
        <a:lstStyle/>
        <a:p>
          <a:endParaRPr lang="en-US"/>
        </a:p>
      </dgm:t>
    </dgm:pt>
    <dgm:pt modelId="{5FB67323-ABBF-454D-8D3F-1FB829115FF3}" type="sibTrans" cxnId="{17E1B60D-9355-43D6-B6D4-3AA4F5892A8B}">
      <dgm:prSet/>
      <dgm:spPr/>
      <dgm:t>
        <a:bodyPr/>
        <a:lstStyle/>
        <a:p>
          <a:endParaRPr lang="en-US"/>
        </a:p>
      </dgm:t>
    </dgm:pt>
    <dgm:pt modelId="{1F68E2A8-FE62-411D-B66F-F653674601AB}">
      <dgm:prSet/>
      <dgm:spPr/>
      <dgm:t>
        <a:bodyPr/>
        <a:lstStyle/>
        <a:p>
          <a:r>
            <a:rPr lang="en-GB" b="0" i="0" dirty="0"/>
            <a:t>Analysing competitor brands and consumer trends </a:t>
          </a:r>
          <a:endParaRPr lang="en-US" dirty="0"/>
        </a:p>
      </dgm:t>
    </dgm:pt>
    <dgm:pt modelId="{B2854074-7608-4B44-8201-34597BBE5622}" type="parTrans" cxnId="{74D54AC8-DCD8-4906-97D3-474ED613BD49}">
      <dgm:prSet/>
      <dgm:spPr/>
      <dgm:t>
        <a:bodyPr/>
        <a:lstStyle/>
        <a:p>
          <a:endParaRPr lang="en-US"/>
        </a:p>
      </dgm:t>
    </dgm:pt>
    <dgm:pt modelId="{2FAB5B87-85FE-4F52-9290-F2B950322B76}" type="sibTrans" cxnId="{74D54AC8-DCD8-4906-97D3-474ED613BD49}">
      <dgm:prSet/>
      <dgm:spPr/>
      <dgm:t>
        <a:bodyPr/>
        <a:lstStyle/>
        <a:p>
          <a:endParaRPr lang="en-US"/>
        </a:p>
      </dgm:t>
    </dgm:pt>
    <dgm:pt modelId="{60956469-3CF3-42DA-A37F-B029B02AA132}">
      <dgm:prSet/>
      <dgm:spPr/>
      <dgm:t>
        <a:bodyPr/>
        <a:lstStyle/>
        <a:p>
          <a:r>
            <a:rPr lang="en-GB" b="0" i="0" dirty="0"/>
            <a:t>Designing content such as press releases, art-work, print and digital media. </a:t>
          </a:r>
          <a:endParaRPr lang="en-US" dirty="0"/>
        </a:p>
      </dgm:t>
    </dgm:pt>
    <dgm:pt modelId="{39682270-E9F6-437D-9586-F457F80D2A19}" type="parTrans" cxnId="{7EF26454-9AC9-4D75-962E-98008F58648E}">
      <dgm:prSet/>
      <dgm:spPr/>
      <dgm:t>
        <a:bodyPr/>
        <a:lstStyle/>
        <a:p>
          <a:endParaRPr lang="en-US"/>
        </a:p>
      </dgm:t>
    </dgm:pt>
    <dgm:pt modelId="{FC52440C-61A9-471F-8A2D-E5EB97363348}" type="sibTrans" cxnId="{7EF26454-9AC9-4D75-962E-98008F58648E}">
      <dgm:prSet/>
      <dgm:spPr/>
      <dgm:t>
        <a:bodyPr/>
        <a:lstStyle/>
        <a:p>
          <a:endParaRPr lang="en-US"/>
        </a:p>
      </dgm:t>
    </dgm:pt>
    <dgm:pt modelId="{9166434A-8C78-4AAA-B7D3-873F261F460E}">
      <dgm:prSet/>
      <dgm:spPr/>
      <dgm:t>
        <a:bodyPr/>
        <a:lstStyle/>
        <a:p>
          <a:r>
            <a:rPr lang="en-US" dirty="0"/>
            <a:t>Monitoring performance of the brand through KPIs</a:t>
          </a:r>
        </a:p>
      </dgm:t>
    </dgm:pt>
    <dgm:pt modelId="{F21AFC68-7AD9-49C1-B500-1D8F07E3520F}" type="parTrans" cxnId="{53B3A5EC-5A1B-4B0F-B78A-B27D0C2ABF58}">
      <dgm:prSet/>
      <dgm:spPr/>
      <dgm:t>
        <a:bodyPr/>
        <a:lstStyle/>
        <a:p>
          <a:endParaRPr lang="en-US"/>
        </a:p>
      </dgm:t>
    </dgm:pt>
    <dgm:pt modelId="{1ADE98FB-2707-475C-8607-223F1D256B08}" type="sibTrans" cxnId="{53B3A5EC-5A1B-4B0F-B78A-B27D0C2ABF58}">
      <dgm:prSet/>
      <dgm:spPr/>
      <dgm:t>
        <a:bodyPr/>
        <a:lstStyle/>
        <a:p>
          <a:endParaRPr lang="en-US"/>
        </a:p>
      </dgm:t>
    </dgm:pt>
    <dgm:pt modelId="{1B9C6237-4BD5-43D8-9B3E-DD3137D71C91}">
      <dgm:prSet/>
      <dgm:spPr/>
      <dgm:t>
        <a:bodyPr/>
        <a:lstStyle/>
        <a:p>
          <a:r>
            <a:rPr lang="en-US" dirty="0"/>
            <a:t>Achieving market share, profit margins,                 time-lines and budgets.</a:t>
          </a:r>
        </a:p>
      </dgm:t>
    </dgm:pt>
    <dgm:pt modelId="{D6BAF5CE-18DE-4737-AEBB-1B8D3F85495E}" type="parTrans" cxnId="{EEF4D089-C1F3-405C-8117-76A41D8E94D2}">
      <dgm:prSet/>
      <dgm:spPr/>
      <dgm:t>
        <a:bodyPr/>
        <a:lstStyle/>
        <a:p>
          <a:endParaRPr lang="en-GB"/>
        </a:p>
      </dgm:t>
    </dgm:pt>
    <dgm:pt modelId="{0EBA83BC-5577-4C8D-AB71-5EA7FA0AB81E}" type="sibTrans" cxnId="{EEF4D089-C1F3-405C-8117-76A41D8E94D2}">
      <dgm:prSet/>
      <dgm:spPr/>
      <dgm:t>
        <a:bodyPr/>
        <a:lstStyle/>
        <a:p>
          <a:endParaRPr lang="en-GB"/>
        </a:p>
      </dgm:t>
    </dgm:pt>
    <dgm:pt modelId="{6F4EEF11-ECE9-403B-B650-A203FF082CCC}" type="pres">
      <dgm:prSet presAssocID="{69C48619-076F-49C1-ABCE-935E3DFAF368}" presName="vert0" presStyleCnt="0">
        <dgm:presLayoutVars>
          <dgm:dir/>
          <dgm:animOne val="branch"/>
          <dgm:animLvl val="lvl"/>
        </dgm:presLayoutVars>
      </dgm:prSet>
      <dgm:spPr/>
    </dgm:pt>
    <dgm:pt modelId="{CBD2D3B9-53D9-4CFD-821B-9C40F7A09893}" type="pres">
      <dgm:prSet presAssocID="{A73803EE-708E-4CCF-83F3-6C999B201A9D}" presName="thickLine" presStyleLbl="alignNode1" presStyleIdx="0" presStyleCnt="5"/>
      <dgm:spPr/>
    </dgm:pt>
    <dgm:pt modelId="{9C1A81F4-A9F6-48A3-89FD-6FF5C4D8B448}" type="pres">
      <dgm:prSet presAssocID="{A73803EE-708E-4CCF-83F3-6C999B201A9D}" presName="horz1" presStyleCnt="0"/>
      <dgm:spPr/>
    </dgm:pt>
    <dgm:pt modelId="{4B81A433-83E3-4306-8952-13565407D5E4}" type="pres">
      <dgm:prSet presAssocID="{A73803EE-708E-4CCF-83F3-6C999B201A9D}" presName="tx1" presStyleLbl="revTx" presStyleIdx="0" presStyleCnt="5" custScaleX="97023" custScaleY="44426"/>
      <dgm:spPr/>
    </dgm:pt>
    <dgm:pt modelId="{1FAD83E2-00C6-411F-9C50-AA8EB89E1C08}" type="pres">
      <dgm:prSet presAssocID="{A73803EE-708E-4CCF-83F3-6C999B201A9D}" presName="vert1" presStyleCnt="0"/>
      <dgm:spPr/>
    </dgm:pt>
    <dgm:pt modelId="{6BB4E71C-AF2C-45FB-864B-25A410410E4E}" type="pres">
      <dgm:prSet presAssocID="{1F68E2A8-FE62-411D-B66F-F653674601AB}" presName="thickLine" presStyleLbl="alignNode1" presStyleIdx="1" presStyleCnt="5"/>
      <dgm:spPr/>
    </dgm:pt>
    <dgm:pt modelId="{736C83A9-F962-4B59-BD3B-EEE62F3556A0}" type="pres">
      <dgm:prSet presAssocID="{1F68E2A8-FE62-411D-B66F-F653674601AB}" presName="horz1" presStyleCnt="0"/>
      <dgm:spPr/>
    </dgm:pt>
    <dgm:pt modelId="{B8152A57-7B18-4F42-8183-EDBD461B78EC}" type="pres">
      <dgm:prSet presAssocID="{1F68E2A8-FE62-411D-B66F-F653674601AB}" presName="tx1" presStyleLbl="revTx" presStyleIdx="1" presStyleCnt="5" custScaleY="56196"/>
      <dgm:spPr/>
    </dgm:pt>
    <dgm:pt modelId="{4194A9D7-8CFA-4EBC-8F26-DF0DC18BF115}" type="pres">
      <dgm:prSet presAssocID="{1F68E2A8-FE62-411D-B66F-F653674601AB}" presName="vert1" presStyleCnt="0"/>
      <dgm:spPr/>
    </dgm:pt>
    <dgm:pt modelId="{ABD10A18-A82B-4253-8877-ABCD6C137930}" type="pres">
      <dgm:prSet presAssocID="{60956469-3CF3-42DA-A37F-B029B02AA132}" presName="thickLine" presStyleLbl="alignNode1" presStyleIdx="2" presStyleCnt="5"/>
      <dgm:spPr/>
    </dgm:pt>
    <dgm:pt modelId="{69AEC406-9FD7-406A-8C6D-4F43B1FB311B}" type="pres">
      <dgm:prSet presAssocID="{60956469-3CF3-42DA-A37F-B029B02AA132}" presName="horz1" presStyleCnt="0"/>
      <dgm:spPr/>
    </dgm:pt>
    <dgm:pt modelId="{3DFD94A7-E2DD-499C-8F70-90B3D55775E1}" type="pres">
      <dgm:prSet presAssocID="{60956469-3CF3-42DA-A37F-B029B02AA132}" presName="tx1" presStyleLbl="revTx" presStyleIdx="2" presStyleCnt="5" custScaleY="53005"/>
      <dgm:spPr/>
    </dgm:pt>
    <dgm:pt modelId="{F7C34D79-33F2-478C-9EDC-CEFD71E4B8B5}" type="pres">
      <dgm:prSet presAssocID="{60956469-3CF3-42DA-A37F-B029B02AA132}" presName="vert1" presStyleCnt="0"/>
      <dgm:spPr/>
    </dgm:pt>
    <dgm:pt modelId="{6E966EFA-920C-48B2-9350-BCF045B7C981}" type="pres">
      <dgm:prSet presAssocID="{9166434A-8C78-4AAA-B7D3-873F261F460E}" presName="thickLine" presStyleLbl="alignNode1" presStyleIdx="3" presStyleCnt="5"/>
      <dgm:spPr/>
    </dgm:pt>
    <dgm:pt modelId="{67B7D5DE-0DDF-4D15-BA38-89BE4FF238A1}" type="pres">
      <dgm:prSet presAssocID="{9166434A-8C78-4AAA-B7D3-873F261F460E}" presName="horz1" presStyleCnt="0"/>
      <dgm:spPr/>
    </dgm:pt>
    <dgm:pt modelId="{64CFDB3A-2C00-4137-8684-E7D5668FD607}" type="pres">
      <dgm:prSet presAssocID="{9166434A-8C78-4AAA-B7D3-873F261F460E}" presName="tx1" presStyleLbl="revTx" presStyleIdx="3" presStyleCnt="5" custScaleY="51023"/>
      <dgm:spPr/>
    </dgm:pt>
    <dgm:pt modelId="{6305ED23-CA0D-4B60-85E1-F63B0E826E7D}" type="pres">
      <dgm:prSet presAssocID="{9166434A-8C78-4AAA-B7D3-873F261F460E}" presName="vert1" presStyleCnt="0"/>
      <dgm:spPr/>
    </dgm:pt>
    <dgm:pt modelId="{42FB74EB-16ED-42BD-B3C8-6229F8E4D059}" type="pres">
      <dgm:prSet presAssocID="{1B9C6237-4BD5-43D8-9B3E-DD3137D71C91}" presName="thickLine" presStyleLbl="alignNode1" presStyleIdx="4" presStyleCnt="5"/>
      <dgm:spPr/>
    </dgm:pt>
    <dgm:pt modelId="{4E1A95D6-AC74-4DE0-B20B-1845DEE98080}" type="pres">
      <dgm:prSet presAssocID="{1B9C6237-4BD5-43D8-9B3E-DD3137D71C91}" presName="horz1" presStyleCnt="0"/>
      <dgm:spPr/>
    </dgm:pt>
    <dgm:pt modelId="{E7DE95F9-5A4A-4240-B2A3-4E44DEBD5274}" type="pres">
      <dgm:prSet presAssocID="{1B9C6237-4BD5-43D8-9B3E-DD3137D71C91}" presName="tx1" presStyleLbl="revTx" presStyleIdx="4" presStyleCnt="5" custScaleY="56019"/>
      <dgm:spPr/>
    </dgm:pt>
    <dgm:pt modelId="{D15D9698-EE1C-4E96-859E-FE98BBC0375C}" type="pres">
      <dgm:prSet presAssocID="{1B9C6237-4BD5-43D8-9B3E-DD3137D71C91}" presName="vert1" presStyleCnt="0"/>
      <dgm:spPr/>
    </dgm:pt>
  </dgm:ptLst>
  <dgm:cxnLst>
    <dgm:cxn modelId="{17E1B60D-9355-43D6-B6D4-3AA4F5892A8B}" srcId="{69C48619-076F-49C1-ABCE-935E3DFAF368}" destId="{A73803EE-708E-4CCF-83F3-6C999B201A9D}" srcOrd="0" destOrd="0" parTransId="{6CDCE594-C4CA-4C18-8FA9-160ABA919FBB}" sibTransId="{5FB67323-ABBF-454D-8D3F-1FB829115FF3}"/>
    <dgm:cxn modelId="{72BF8F5F-AF78-46BB-AA04-2029108F2E21}" type="presOf" srcId="{9166434A-8C78-4AAA-B7D3-873F261F460E}" destId="{64CFDB3A-2C00-4137-8684-E7D5668FD607}" srcOrd="0" destOrd="0" presId="urn:microsoft.com/office/officeart/2008/layout/LinedList"/>
    <dgm:cxn modelId="{30F55447-830F-4FC5-9C8B-374665B0B6CB}" type="presOf" srcId="{60956469-3CF3-42DA-A37F-B029B02AA132}" destId="{3DFD94A7-E2DD-499C-8F70-90B3D55775E1}" srcOrd="0" destOrd="0" presId="urn:microsoft.com/office/officeart/2008/layout/LinedList"/>
    <dgm:cxn modelId="{3BCE726D-B9E3-4D9B-AD66-C72B3B1CF5A3}" type="presOf" srcId="{1B9C6237-4BD5-43D8-9B3E-DD3137D71C91}" destId="{E7DE95F9-5A4A-4240-B2A3-4E44DEBD5274}" srcOrd="0" destOrd="0" presId="urn:microsoft.com/office/officeart/2008/layout/LinedList"/>
    <dgm:cxn modelId="{0EE4A250-C2A2-4432-8650-27F2FE6F3D2C}" type="presOf" srcId="{A73803EE-708E-4CCF-83F3-6C999B201A9D}" destId="{4B81A433-83E3-4306-8952-13565407D5E4}" srcOrd="0" destOrd="0" presId="urn:microsoft.com/office/officeart/2008/layout/LinedList"/>
    <dgm:cxn modelId="{94BF3C52-DD5F-4D2C-9DE6-BF997ACDDB63}" type="presOf" srcId="{1F68E2A8-FE62-411D-B66F-F653674601AB}" destId="{B8152A57-7B18-4F42-8183-EDBD461B78EC}" srcOrd="0" destOrd="0" presId="urn:microsoft.com/office/officeart/2008/layout/LinedList"/>
    <dgm:cxn modelId="{7EF26454-9AC9-4D75-962E-98008F58648E}" srcId="{69C48619-076F-49C1-ABCE-935E3DFAF368}" destId="{60956469-3CF3-42DA-A37F-B029B02AA132}" srcOrd="2" destOrd="0" parTransId="{39682270-E9F6-437D-9586-F457F80D2A19}" sibTransId="{FC52440C-61A9-471F-8A2D-E5EB97363348}"/>
    <dgm:cxn modelId="{EEF4D089-C1F3-405C-8117-76A41D8E94D2}" srcId="{69C48619-076F-49C1-ABCE-935E3DFAF368}" destId="{1B9C6237-4BD5-43D8-9B3E-DD3137D71C91}" srcOrd="4" destOrd="0" parTransId="{D6BAF5CE-18DE-4737-AEBB-1B8D3F85495E}" sibTransId="{0EBA83BC-5577-4C8D-AB71-5EA7FA0AB81E}"/>
    <dgm:cxn modelId="{74D54AC8-DCD8-4906-97D3-474ED613BD49}" srcId="{69C48619-076F-49C1-ABCE-935E3DFAF368}" destId="{1F68E2A8-FE62-411D-B66F-F653674601AB}" srcOrd="1" destOrd="0" parTransId="{B2854074-7608-4B44-8201-34597BBE5622}" sibTransId="{2FAB5B87-85FE-4F52-9290-F2B950322B76}"/>
    <dgm:cxn modelId="{53B3A5EC-5A1B-4B0F-B78A-B27D0C2ABF58}" srcId="{69C48619-076F-49C1-ABCE-935E3DFAF368}" destId="{9166434A-8C78-4AAA-B7D3-873F261F460E}" srcOrd="3" destOrd="0" parTransId="{F21AFC68-7AD9-49C1-B500-1D8F07E3520F}" sibTransId="{1ADE98FB-2707-475C-8607-223F1D256B08}"/>
    <dgm:cxn modelId="{0D44EBEE-F192-4AF5-9194-C25686D0B763}" type="presOf" srcId="{69C48619-076F-49C1-ABCE-935E3DFAF368}" destId="{6F4EEF11-ECE9-403B-B650-A203FF082CCC}" srcOrd="0" destOrd="0" presId="urn:microsoft.com/office/officeart/2008/layout/LinedList"/>
    <dgm:cxn modelId="{5F8A0A66-00A9-4473-AB37-0F64D474975A}" type="presParOf" srcId="{6F4EEF11-ECE9-403B-B650-A203FF082CCC}" destId="{CBD2D3B9-53D9-4CFD-821B-9C40F7A09893}" srcOrd="0" destOrd="0" presId="urn:microsoft.com/office/officeart/2008/layout/LinedList"/>
    <dgm:cxn modelId="{AE33E394-7ADD-4B53-B4E4-EBF4D234B50B}" type="presParOf" srcId="{6F4EEF11-ECE9-403B-B650-A203FF082CCC}" destId="{9C1A81F4-A9F6-48A3-89FD-6FF5C4D8B448}" srcOrd="1" destOrd="0" presId="urn:microsoft.com/office/officeart/2008/layout/LinedList"/>
    <dgm:cxn modelId="{5D6FB0CA-E8CF-4748-A934-24CDB1786CFA}" type="presParOf" srcId="{9C1A81F4-A9F6-48A3-89FD-6FF5C4D8B448}" destId="{4B81A433-83E3-4306-8952-13565407D5E4}" srcOrd="0" destOrd="0" presId="urn:microsoft.com/office/officeart/2008/layout/LinedList"/>
    <dgm:cxn modelId="{ACBE3106-4D23-4CDD-B8ED-16F65745E379}" type="presParOf" srcId="{9C1A81F4-A9F6-48A3-89FD-6FF5C4D8B448}" destId="{1FAD83E2-00C6-411F-9C50-AA8EB89E1C08}" srcOrd="1" destOrd="0" presId="urn:microsoft.com/office/officeart/2008/layout/LinedList"/>
    <dgm:cxn modelId="{42AF165C-289E-4E86-BEC2-453C11A6A1ED}" type="presParOf" srcId="{6F4EEF11-ECE9-403B-B650-A203FF082CCC}" destId="{6BB4E71C-AF2C-45FB-864B-25A410410E4E}" srcOrd="2" destOrd="0" presId="urn:microsoft.com/office/officeart/2008/layout/LinedList"/>
    <dgm:cxn modelId="{E416B5F8-065F-47BB-A1B2-E0AF8CD3D53A}" type="presParOf" srcId="{6F4EEF11-ECE9-403B-B650-A203FF082CCC}" destId="{736C83A9-F962-4B59-BD3B-EEE62F3556A0}" srcOrd="3" destOrd="0" presId="urn:microsoft.com/office/officeart/2008/layout/LinedList"/>
    <dgm:cxn modelId="{62110F9D-BBBC-4682-AC0F-FD9436C0069F}" type="presParOf" srcId="{736C83A9-F962-4B59-BD3B-EEE62F3556A0}" destId="{B8152A57-7B18-4F42-8183-EDBD461B78EC}" srcOrd="0" destOrd="0" presId="urn:microsoft.com/office/officeart/2008/layout/LinedList"/>
    <dgm:cxn modelId="{B1D2458A-77DE-4418-A461-60583E3825C1}" type="presParOf" srcId="{736C83A9-F962-4B59-BD3B-EEE62F3556A0}" destId="{4194A9D7-8CFA-4EBC-8F26-DF0DC18BF115}" srcOrd="1" destOrd="0" presId="urn:microsoft.com/office/officeart/2008/layout/LinedList"/>
    <dgm:cxn modelId="{9748FE0F-F172-4134-A78B-F2CCA5F90C0C}" type="presParOf" srcId="{6F4EEF11-ECE9-403B-B650-A203FF082CCC}" destId="{ABD10A18-A82B-4253-8877-ABCD6C137930}" srcOrd="4" destOrd="0" presId="urn:microsoft.com/office/officeart/2008/layout/LinedList"/>
    <dgm:cxn modelId="{30D72540-190D-48D4-9AE0-9CB6F188B3FA}" type="presParOf" srcId="{6F4EEF11-ECE9-403B-B650-A203FF082CCC}" destId="{69AEC406-9FD7-406A-8C6D-4F43B1FB311B}" srcOrd="5" destOrd="0" presId="urn:microsoft.com/office/officeart/2008/layout/LinedList"/>
    <dgm:cxn modelId="{ABE306BA-D641-468E-97D5-9C81D3FD3C92}" type="presParOf" srcId="{69AEC406-9FD7-406A-8C6D-4F43B1FB311B}" destId="{3DFD94A7-E2DD-499C-8F70-90B3D55775E1}" srcOrd="0" destOrd="0" presId="urn:microsoft.com/office/officeart/2008/layout/LinedList"/>
    <dgm:cxn modelId="{3ED6F97C-0BB9-4DB5-BB4C-4EA1FAB4BE7A}" type="presParOf" srcId="{69AEC406-9FD7-406A-8C6D-4F43B1FB311B}" destId="{F7C34D79-33F2-478C-9EDC-CEFD71E4B8B5}" srcOrd="1" destOrd="0" presId="urn:microsoft.com/office/officeart/2008/layout/LinedList"/>
    <dgm:cxn modelId="{E254887F-25D0-47D8-9A90-59CE4092BAC4}" type="presParOf" srcId="{6F4EEF11-ECE9-403B-B650-A203FF082CCC}" destId="{6E966EFA-920C-48B2-9350-BCF045B7C981}" srcOrd="6" destOrd="0" presId="urn:microsoft.com/office/officeart/2008/layout/LinedList"/>
    <dgm:cxn modelId="{BDA4406C-1C9F-42B5-9020-29CBD72E13FF}" type="presParOf" srcId="{6F4EEF11-ECE9-403B-B650-A203FF082CCC}" destId="{67B7D5DE-0DDF-4D15-BA38-89BE4FF238A1}" srcOrd="7" destOrd="0" presId="urn:microsoft.com/office/officeart/2008/layout/LinedList"/>
    <dgm:cxn modelId="{36096C50-1062-454B-8443-B406E1548378}" type="presParOf" srcId="{67B7D5DE-0DDF-4D15-BA38-89BE4FF238A1}" destId="{64CFDB3A-2C00-4137-8684-E7D5668FD607}" srcOrd="0" destOrd="0" presId="urn:microsoft.com/office/officeart/2008/layout/LinedList"/>
    <dgm:cxn modelId="{839BB775-1460-4A3C-8733-D60E2BE0A3E2}" type="presParOf" srcId="{67B7D5DE-0DDF-4D15-BA38-89BE4FF238A1}" destId="{6305ED23-CA0D-4B60-85E1-F63B0E826E7D}" srcOrd="1" destOrd="0" presId="urn:microsoft.com/office/officeart/2008/layout/LinedList"/>
    <dgm:cxn modelId="{41E92834-2FFD-4F0E-B387-5853BC8F7CE4}" type="presParOf" srcId="{6F4EEF11-ECE9-403B-B650-A203FF082CCC}" destId="{42FB74EB-16ED-42BD-B3C8-6229F8E4D059}" srcOrd="8" destOrd="0" presId="urn:microsoft.com/office/officeart/2008/layout/LinedList"/>
    <dgm:cxn modelId="{85B88C64-378A-424F-9AFF-7F364CBD45A4}" type="presParOf" srcId="{6F4EEF11-ECE9-403B-B650-A203FF082CCC}" destId="{4E1A95D6-AC74-4DE0-B20B-1845DEE98080}" srcOrd="9" destOrd="0" presId="urn:microsoft.com/office/officeart/2008/layout/LinedList"/>
    <dgm:cxn modelId="{2F3A4F3B-4250-441B-BC15-5C6A2C6BCD3A}" type="presParOf" srcId="{4E1A95D6-AC74-4DE0-B20B-1845DEE98080}" destId="{E7DE95F9-5A4A-4240-B2A3-4E44DEBD5274}" srcOrd="0" destOrd="0" presId="urn:microsoft.com/office/officeart/2008/layout/LinedList"/>
    <dgm:cxn modelId="{5EF472DB-014F-4C1B-9415-08BFF6FE58DE}" type="presParOf" srcId="{4E1A95D6-AC74-4DE0-B20B-1845DEE98080}" destId="{D15D9698-EE1C-4E96-859E-FE98BBC0375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9C48619-076F-49C1-ABCE-935E3DFAF368}"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A73803EE-708E-4CCF-83F3-6C999B201A9D}">
      <dgm:prSet/>
      <dgm:spPr/>
      <dgm:t>
        <a:bodyPr/>
        <a:lstStyle/>
        <a:p>
          <a:r>
            <a:rPr lang="en-GB" b="0" i="0" dirty="0"/>
            <a:t>Assisting in the design of packaging and the creation of in store marketing displays</a:t>
          </a:r>
          <a:endParaRPr lang="en-US" dirty="0"/>
        </a:p>
      </dgm:t>
    </dgm:pt>
    <dgm:pt modelId="{6CDCE594-C4CA-4C18-8FA9-160ABA919FBB}" type="parTrans" cxnId="{17E1B60D-9355-43D6-B6D4-3AA4F5892A8B}">
      <dgm:prSet/>
      <dgm:spPr/>
      <dgm:t>
        <a:bodyPr/>
        <a:lstStyle/>
        <a:p>
          <a:endParaRPr lang="en-US"/>
        </a:p>
      </dgm:t>
    </dgm:pt>
    <dgm:pt modelId="{5FB67323-ABBF-454D-8D3F-1FB829115FF3}" type="sibTrans" cxnId="{17E1B60D-9355-43D6-B6D4-3AA4F5892A8B}">
      <dgm:prSet/>
      <dgm:spPr/>
      <dgm:t>
        <a:bodyPr/>
        <a:lstStyle/>
        <a:p>
          <a:endParaRPr lang="en-US"/>
        </a:p>
      </dgm:t>
    </dgm:pt>
    <dgm:pt modelId="{1F68E2A8-FE62-411D-B66F-F653674601AB}">
      <dgm:prSet/>
      <dgm:spPr/>
      <dgm:t>
        <a:bodyPr/>
        <a:lstStyle/>
        <a:p>
          <a:r>
            <a:rPr lang="en-GB" b="0" i="0" dirty="0"/>
            <a:t>Working with advertising agencies to manage the brand’s marketing campaigns</a:t>
          </a:r>
          <a:endParaRPr lang="en-US" dirty="0"/>
        </a:p>
      </dgm:t>
    </dgm:pt>
    <dgm:pt modelId="{B2854074-7608-4B44-8201-34597BBE5622}" type="parTrans" cxnId="{74D54AC8-DCD8-4906-97D3-474ED613BD49}">
      <dgm:prSet/>
      <dgm:spPr/>
      <dgm:t>
        <a:bodyPr/>
        <a:lstStyle/>
        <a:p>
          <a:endParaRPr lang="en-US"/>
        </a:p>
      </dgm:t>
    </dgm:pt>
    <dgm:pt modelId="{2FAB5B87-85FE-4F52-9290-F2B950322B76}" type="sibTrans" cxnId="{74D54AC8-DCD8-4906-97D3-474ED613BD49}">
      <dgm:prSet/>
      <dgm:spPr/>
      <dgm:t>
        <a:bodyPr/>
        <a:lstStyle/>
        <a:p>
          <a:endParaRPr lang="en-US"/>
        </a:p>
      </dgm:t>
    </dgm:pt>
    <dgm:pt modelId="{60956469-3CF3-42DA-A37F-B029B02AA132}">
      <dgm:prSet/>
      <dgm:spPr/>
      <dgm:t>
        <a:bodyPr/>
        <a:lstStyle/>
        <a:p>
          <a:r>
            <a:rPr lang="en-GB" b="0" i="0" dirty="0"/>
            <a:t>Maintaining contact with vendors and distributers to get crucial input  on how the product design and implementation can be improved.</a:t>
          </a:r>
          <a:endParaRPr lang="en-US" dirty="0"/>
        </a:p>
      </dgm:t>
    </dgm:pt>
    <dgm:pt modelId="{39682270-E9F6-437D-9586-F457F80D2A19}" type="parTrans" cxnId="{7EF26454-9AC9-4D75-962E-98008F58648E}">
      <dgm:prSet/>
      <dgm:spPr/>
      <dgm:t>
        <a:bodyPr/>
        <a:lstStyle/>
        <a:p>
          <a:endParaRPr lang="en-US"/>
        </a:p>
      </dgm:t>
    </dgm:pt>
    <dgm:pt modelId="{FC52440C-61A9-471F-8A2D-E5EB97363348}" type="sibTrans" cxnId="{7EF26454-9AC9-4D75-962E-98008F58648E}">
      <dgm:prSet/>
      <dgm:spPr/>
      <dgm:t>
        <a:bodyPr/>
        <a:lstStyle/>
        <a:p>
          <a:endParaRPr lang="en-US"/>
        </a:p>
      </dgm:t>
    </dgm:pt>
    <dgm:pt modelId="{8191861C-2DE6-4E01-8B75-2D0047990D3C}">
      <dgm:prSet/>
      <dgm:spPr/>
      <dgm:t>
        <a:bodyPr/>
        <a:lstStyle/>
        <a:p>
          <a:r>
            <a:rPr lang="en-US" dirty="0" err="1"/>
            <a:t>Organising</a:t>
          </a:r>
          <a:r>
            <a:rPr lang="en-US" dirty="0"/>
            <a:t> product launches and events</a:t>
          </a:r>
        </a:p>
      </dgm:t>
    </dgm:pt>
    <dgm:pt modelId="{EBE2BEF0-2C4C-4F74-8F74-9BD73A592F76}" type="parTrans" cxnId="{8A2CEB26-E181-490B-BB44-AD28027D3C0D}">
      <dgm:prSet/>
      <dgm:spPr/>
      <dgm:t>
        <a:bodyPr/>
        <a:lstStyle/>
        <a:p>
          <a:endParaRPr lang="en-GB"/>
        </a:p>
      </dgm:t>
    </dgm:pt>
    <dgm:pt modelId="{3DC1B9E6-D052-4B05-82C4-CF08E90A286F}" type="sibTrans" cxnId="{8A2CEB26-E181-490B-BB44-AD28027D3C0D}">
      <dgm:prSet/>
      <dgm:spPr/>
      <dgm:t>
        <a:bodyPr/>
        <a:lstStyle/>
        <a:p>
          <a:endParaRPr lang="en-GB"/>
        </a:p>
      </dgm:t>
    </dgm:pt>
    <dgm:pt modelId="{6F4EEF11-ECE9-403B-B650-A203FF082CCC}" type="pres">
      <dgm:prSet presAssocID="{69C48619-076F-49C1-ABCE-935E3DFAF368}" presName="vert0" presStyleCnt="0">
        <dgm:presLayoutVars>
          <dgm:dir/>
          <dgm:animOne val="branch"/>
          <dgm:animLvl val="lvl"/>
        </dgm:presLayoutVars>
      </dgm:prSet>
      <dgm:spPr/>
    </dgm:pt>
    <dgm:pt modelId="{5CC798A7-39C4-4B99-A18E-0A8DB9B6775D}" type="pres">
      <dgm:prSet presAssocID="{8191861C-2DE6-4E01-8B75-2D0047990D3C}" presName="thickLine" presStyleLbl="alignNode1" presStyleIdx="0" presStyleCnt="4"/>
      <dgm:spPr/>
    </dgm:pt>
    <dgm:pt modelId="{8DB786F8-03EB-4FEB-8214-A4C9E385393F}" type="pres">
      <dgm:prSet presAssocID="{8191861C-2DE6-4E01-8B75-2D0047990D3C}" presName="horz1" presStyleCnt="0"/>
      <dgm:spPr/>
    </dgm:pt>
    <dgm:pt modelId="{18B2DA7E-850C-476F-87DC-A472F2A1AD27}" type="pres">
      <dgm:prSet presAssocID="{8191861C-2DE6-4E01-8B75-2D0047990D3C}" presName="tx1" presStyleLbl="revTx" presStyleIdx="0" presStyleCnt="4" custScaleY="40458"/>
      <dgm:spPr/>
    </dgm:pt>
    <dgm:pt modelId="{253B5795-6DCC-4F29-8CC5-12197C943E97}" type="pres">
      <dgm:prSet presAssocID="{8191861C-2DE6-4E01-8B75-2D0047990D3C}" presName="vert1" presStyleCnt="0"/>
      <dgm:spPr/>
    </dgm:pt>
    <dgm:pt modelId="{CBD2D3B9-53D9-4CFD-821B-9C40F7A09893}" type="pres">
      <dgm:prSet presAssocID="{A73803EE-708E-4CCF-83F3-6C999B201A9D}" presName="thickLine" presStyleLbl="alignNode1" presStyleIdx="1" presStyleCnt="4"/>
      <dgm:spPr/>
    </dgm:pt>
    <dgm:pt modelId="{9C1A81F4-A9F6-48A3-89FD-6FF5C4D8B448}" type="pres">
      <dgm:prSet presAssocID="{A73803EE-708E-4CCF-83F3-6C999B201A9D}" presName="horz1" presStyleCnt="0"/>
      <dgm:spPr/>
    </dgm:pt>
    <dgm:pt modelId="{4B81A433-83E3-4306-8952-13565407D5E4}" type="pres">
      <dgm:prSet presAssocID="{A73803EE-708E-4CCF-83F3-6C999B201A9D}" presName="tx1" presStyleLbl="revTx" presStyleIdx="1" presStyleCnt="4" custScaleY="62896"/>
      <dgm:spPr/>
    </dgm:pt>
    <dgm:pt modelId="{1FAD83E2-00C6-411F-9C50-AA8EB89E1C08}" type="pres">
      <dgm:prSet presAssocID="{A73803EE-708E-4CCF-83F3-6C999B201A9D}" presName="vert1" presStyleCnt="0"/>
      <dgm:spPr/>
    </dgm:pt>
    <dgm:pt modelId="{6BB4E71C-AF2C-45FB-864B-25A410410E4E}" type="pres">
      <dgm:prSet presAssocID="{1F68E2A8-FE62-411D-B66F-F653674601AB}" presName="thickLine" presStyleLbl="alignNode1" presStyleIdx="2" presStyleCnt="4"/>
      <dgm:spPr/>
    </dgm:pt>
    <dgm:pt modelId="{736C83A9-F962-4B59-BD3B-EEE62F3556A0}" type="pres">
      <dgm:prSet presAssocID="{1F68E2A8-FE62-411D-B66F-F653674601AB}" presName="horz1" presStyleCnt="0"/>
      <dgm:spPr/>
    </dgm:pt>
    <dgm:pt modelId="{B8152A57-7B18-4F42-8183-EDBD461B78EC}" type="pres">
      <dgm:prSet presAssocID="{1F68E2A8-FE62-411D-B66F-F653674601AB}" presName="tx1" presStyleLbl="revTx" presStyleIdx="2" presStyleCnt="4" custScaleY="56196"/>
      <dgm:spPr/>
    </dgm:pt>
    <dgm:pt modelId="{4194A9D7-8CFA-4EBC-8F26-DF0DC18BF115}" type="pres">
      <dgm:prSet presAssocID="{1F68E2A8-FE62-411D-B66F-F653674601AB}" presName="vert1" presStyleCnt="0"/>
      <dgm:spPr/>
    </dgm:pt>
    <dgm:pt modelId="{ABD10A18-A82B-4253-8877-ABCD6C137930}" type="pres">
      <dgm:prSet presAssocID="{60956469-3CF3-42DA-A37F-B029B02AA132}" presName="thickLine" presStyleLbl="alignNode1" presStyleIdx="3" presStyleCnt="4"/>
      <dgm:spPr/>
    </dgm:pt>
    <dgm:pt modelId="{69AEC406-9FD7-406A-8C6D-4F43B1FB311B}" type="pres">
      <dgm:prSet presAssocID="{60956469-3CF3-42DA-A37F-B029B02AA132}" presName="horz1" presStyleCnt="0"/>
      <dgm:spPr/>
    </dgm:pt>
    <dgm:pt modelId="{3DFD94A7-E2DD-499C-8F70-90B3D55775E1}" type="pres">
      <dgm:prSet presAssocID="{60956469-3CF3-42DA-A37F-B029B02AA132}" presName="tx1" presStyleLbl="revTx" presStyleIdx="3" presStyleCnt="4" custScaleY="76542"/>
      <dgm:spPr/>
    </dgm:pt>
    <dgm:pt modelId="{F7C34D79-33F2-478C-9EDC-CEFD71E4B8B5}" type="pres">
      <dgm:prSet presAssocID="{60956469-3CF3-42DA-A37F-B029B02AA132}" presName="vert1" presStyleCnt="0"/>
      <dgm:spPr/>
    </dgm:pt>
  </dgm:ptLst>
  <dgm:cxnLst>
    <dgm:cxn modelId="{17E1B60D-9355-43D6-B6D4-3AA4F5892A8B}" srcId="{69C48619-076F-49C1-ABCE-935E3DFAF368}" destId="{A73803EE-708E-4CCF-83F3-6C999B201A9D}" srcOrd="1" destOrd="0" parTransId="{6CDCE594-C4CA-4C18-8FA9-160ABA919FBB}" sibTransId="{5FB67323-ABBF-454D-8D3F-1FB829115FF3}"/>
    <dgm:cxn modelId="{8A2CEB26-E181-490B-BB44-AD28027D3C0D}" srcId="{69C48619-076F-49C1-ABCE-935E3DFAF368}" destId="{8191861C-2DE6-4E01-8B75-2D0047990D3C}" srcOrd="0" destOrd="0" parTransId="{EBE2BEF0-2C4C-4F74-8F74-9BD73A592F76}" sibTransId="{3DC1B9E6-D052-4B05-82C4-CF08E90A286F}"/>
    <dgm:cxn modelId="{30F55447-830F-4FC5-9C8B-374665B0B6CB}" type="presOf" srcId="{60956469-3CF3-42DA-A37F-B029B02AA132}" destId="{3DFD94A7-E2DD-499C-8F70-90B3D55775E1}" srcOrd="0" destOrd="0" presId="urn:microsoft.com/office/officeart/2008/layout/LinedList"/>
    <dgm:cxn modelId="{D9464649-58A5-42D0-80F7-75B9FE147514}" type="presOf" srcId="{8191861C-2DE6-4E01-8B75-2D0047990D3C}" destId="{18B2DA7E-850C-476F-87DC-A472F2A1AD27}" srcOrd="0" destOrd="0" presId="urn:microsoft.com/office/officeart/2008/layout/LinedList"/>
    <dgm:cxn modelId="{0EE4A250-C2A2-4432-8650-27F2FE6F3D2C}" type="presOf" srcId="{A73803EE-708E-4CCF-83F3-6C999B201A9D}" destId="{4B81A433-83E3-4306-8952-13565407D5E4}" srcOrd="0" destOrd="0" presId="urn:microsoft.com/office/officeart/2008/layout/LinedList"/>
    <dgm:cxn modelId="{94BF3C52-DD5F-4D2C-9DE6-BF997ACDDB63}" type="presOf" srcId="{1F68E2A8-FE62-411D-B66F-F653674601AB}" destId="{B8152A57-7B18-4F42-8183-EDBD461B78EC}" srcOrd="0" destOrd="0" presId="urn:microsoft.com/office/officeart/2008/layout/LinedList"/>
    <dgm:cxn modelId="{7EF26454-9AC9-4D75-962E-98008F58648E}" srcId="{69C48619-076F-49C1-ABCE-935E3DFAF368}" destId="{60956469-3CF3-42DA-A37F-B029B02AA132}" srcOrd="3" destOrd="0" parTransId="{39682270-E9F6-437D-9586-F457F80D2A19}" sibTransId="{FC52440C-61A9-471F-8A2D-E5EB97363348}"/>
    <dgm:cxn modelId="{74D54AC8-DCD8-4906-97D3-474ED613BD49}" srcId="{69C48619-076F-49C1-ABCE-935E3DFAF368}" destId="{1F68E2A8-FE62-411D-B66F-F653674601AB}" srcOrd="2" destOrd="0" parTransId="{B2854074-7608-4B44-8201-34597BBE5622}" sibTransId="{2FAB5B87-85FE-4F52-9290-F2B950322B76}"/>
    <dgm:cxn modelId="{0D44EBEE-F192-4AF5-9194-C25686D0B763}" type="presOf" srcId="{69C48619-076F-49C1-ABCE-935E3DFAF368}" destId="{6F4EEF11-ECE9-403B-B650-A203FF082CCC}" srcOrd="0" destOrd="0" presId="urn:microsoft.com/office/officeart/2008/layout/LinedList"/>
    <dgm:cxn modelId="{B7947B59-DD61-41E5-ACC3-95ED55903AB1}" type="presParOf" srcId="{6F4EEF11-ECE9-403B-B650-A203FF082CCC}" destId="{5CC798A7-39C4-4B99-A18E-0A8DB9B6775D}" srcOrd="0" destOrd="0" presId="urn:microsoft.com/office/officeart/2008/layout/LinedList"/>
    <dgm:cxn modelId="{517A7D39-B891-4E2F-8EDB-0776B27CD49A}" type="presParOf" srcId="{6F4EEF11-ECE9-403B-B650-A203FF082CCC}" destId="{8DB786F8-03EB-4FEB-8214-A4C9E385393F}" srcOrd="1" destOrd="0" presId="urn:microsoft.com/office/officeart/2008/layout/LinedList"/>
    <dgm:cxn modelId="{2AFC9893-0EC2-41CB-ADD1-ED867044A8D8}" type="presParOf" srcId="{8DB786F8-03EB-4FEB-8214-A4C9E385393F}" destId="{18B2DA7E-850C-476F-87DC-A472F2A1AD27}" srcOrd="0" destOrd="0" presId="urn:microsoft.com/office/officeart/2008/layout/LinedList"/>
    <dgm:cxn modelId="{A98A956F-6E1D-473C-9DB9-1CFD91706DBB}" type="presParOf" srcId="{8DB786F8-03EB-4FEB-8214-A4C9E385393F}" destId="{253B5795-6DCC-4F29-8CC5-12197C943E97}" srcOrd="1" destOrd="0" presId="urn:microsoft.com/office/officeart/2008/layout/LinedList"/>
    <dgm:cxn modelId="{5F8A0A66-00A9-4473-AB37-0F64D474975A}" type="presParOf" srcId="{6F4EEF11-ECE9-403B-B650-A203FF082CCC}" destId="{CBD2D3B9-53D9-4CFD-821B-9C40F7A09893}" srcOrd="2" destOrd="0" presId="urn:microsoft.com/office/officeart/2008/layout/LinedList"/>
    <dgm:cxn modelId="{AE33E394-7ADD-4B53-B4E4-EBF4D234B50B}" type="presParOf" srcId="{6F4EEF11-ECE9-403B-B650-A203FF082CCC}" destId="{9C1A81F4-A9F6-48A3-89FD-6FF5C4D8B448}" srcOrd="3" destOrd="0" presId="urn:microsoft.com/office/officeart/2008/layout/LinedList"/>
    <dgm:cxn modelId="{5D6FB0CA-E8CF-4748-A934-24CDB1786CFA}" type="presParOf" srcId="{9C1A81F4-A9F6-48A3-89FD-6FF5C4D8B448}" destId="{4B81A433-83E3-4306-8952-13565407D5E4}" srcOrd="0" destOrd="0" presId="urn:microsoft.com/office/officeart/2008/layout/LinedList"/>
    <dgm:cxn modelId="{ACBE3106-4D23-4CDD-B8ED-16F65745E379}" type="presParOf" srcId="{9C1A81F4-A9F6-48A3-89FD-6FF5C4D8B448}" destId="{1FAD83E2-00C6-411F-9C50-AA8EB89E1C08}" srcOrd="1" destOrd="0" presId="urn:microsoft.com/office/officeart/2008/layout/LinedList"/>
    <dgm:cxn modelId="{42AF165C-289E-4E86-BEC2-453C11A6A1ED}" type="presParOf" srcId="{6F4EEF11-ECE9-403B-B650-A203FF082CCC}" destId="{6BB4E71C-AF2C-45FB-864B-25A410410E4E}" srcOrd="4" destOrd="0" presId="urn:microsoft.com/office/officeart/2008/layout/LinedList"/>
    <dgm:cxn modelId="{E416B5F8-065F-47BB-A1B2-E0AF8CD3D53A}" type="presParOf" srcId="{6F4EEF11-ECE9-403B-B650-A203FF082CCC}" destId="{736C83A9-F962-4B59-BD3B-EEE62F3556A0}" srcOrd="5" destOrd="0" presId="urn:microsoft.com/office/officeart/2008/layout/LinedList"/>
    <dgm:cxn modelId="{62110F9D-BBBC-4682-AC0F-FD9436C0069F}" type="presParOf" srcId="{736C83A9-F962-4B59-BD3B-EEE62F3556A0}" destId="{B8152A57-7B18-4F42-8183-EDBD461B78EC}" srcOrd="0" destOrd="0" presId="urn:microsoft.com/office/officeart/2008/layout/LinedList"/>
    <dgm:cxn modelId="{B1D2458A-77DE-4418-A461-60583E3825C1}" type="presParOf" srcId="{736C83A9-F962-4B59-BD3B-EEE62F3556A0}" destId="{4194A9D7-8CFA-4EBC-8F26-DF0DC18BF115}" srcOrd="1" destOrd="0" presId="urn:microsoft.com/office/officeart/2008/layout/LinedList"/>
    <dgm:cxn modelId="{9748FE0F-F172-4134-A78B-F2CCA5F90C0C}" type="presParOf" srcId="{6F4EEF11-ECE9-403B-B650-A203FF082CCC}" destId="{ABD10A18-A82B-4253-8877-ABCD6C137930}" srcOrd="6" destOrd="0" presId="urn:microsoft.com/office/officeart/2008/layout/LinedList"/>
    <dgm:cxn modelId="{30D72540-190D-48D4-9AE0-9CB6F188B3FA}" type="presParOf" srcId="{6F4EEF11-ECE9-403B-B650-A203FF082CCC}" destId="{69AEC406-9FD7-406A-8C6D-4F43B1FB311B}" srcOrd="7" destOrd="0" presId="urn:microsoft.com/office/officeart/2008/layout/LinedList"/>
    <dgm:cxn modelId="{ABE306BA-D641-468E-97D5-9C81D3FD3C92}" type="presParOf" srcId="{69AEC406-9FD7-406A-8C6D-4F43B1FB311B}" destId="{3DFD94A7-E2DD-499C-8F70-90B3D55775E1}" srcOrd="0" destOrd="0" presId="urn:microsoft.com/office/officeart/2008/layout/LinedList"/>
    <dgm:cxn modelId="{3ED6F97C-0BB9-4DB5-BB4C-4EA1FAB4BE7A}" type="presParOf" srcId="{69AEC406-9FD7-406A-8C6D-4F43B1FB311B}" destId="{F7C34D79-33F2-478C-9EDC-CEFD71E4B8B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D2D3B9-53D9-4CFD-821B-9C40F7A09893}">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81A433-83E3-4306-8952-13565407D5E4}">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A Brand Manager is responsible for building the brand and image of an organisation, its products or services. </a:t>
          </a:r>
          <a:endParaRPr lang="en-US" sz="2500" kern="1200"/>
        </a:p>
      </dsp:txBody>
      <dsp:txXfrm>
        <a:off x="0" y="0"/>
        <a:ext cx="6492875" cy="1276350"/>
      </dsp:txXfrm>
    </dsp:sp>
    <dsp:sp modelId="{6BB4E71C-AF2C-45FB-864B-25A410410E4E}">
      <dsp:nvSpPr>
        <dsp:cNvPr id="0" name=""/>
        <dsp:cNvSpPr/>
      </dsp:nvSpPr>
      <dsp:spPr>
        <a:xfrm>
          <a:off x="0" y="1276350"/>
          <a:ext cx="6492875"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152A57-7B18-4F42-8183-EDBD461B78EC}">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Brand managers </a:t>
          </a:r>
          <a:r>
            <a:rPr lang="en-GB" sz="2500" b="1" i="0" kern="1200"/>
            <a:t>use customer and trend research to create strategies to manage how people perceive the brand</a:t>
          </a:r>
          <a:r>
            <a:rPr lang="en-GB" sz="2500" b="0" i="0" kern="1200"/>
            <a:t>. </a:t>
          </a:r>
          <a:endParaRPr lang="en-US" sz="2500" kern="1200"/>
        </a:p>
      </dsp:txBody>
      <dsp:txXfrm>
        <a:off x="0" y="1276350"/>
        <a:ext cx="6492875" cy="1276350"/>
      </dsp:txXfrm>
    </dsp:sp>
    <dsp:sp modelId="{ABD10A18-A82B-4253-8877-ABCD6C137930}">
      <dsp:nvSpPr>
        <dsp:cNvPr id="0" name=""/>
        <dsp:cNvSpPr/>
      </dsp:nvSpPr>
      <dsp:spPr>
        <a:xfrm>
          <a:off x="0" y="2552700"/>
          <a:ext cx="6492875"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FD94A7-E2DD-499C-8F70-90B3D55775E1}">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This can involve overseeing advertising, design and events.</a:t>
          </a:r>
          <a:endParaRPr lang="en-US" sz="2500" kern="1200"/>
        </a:p>
      </dsp:txBody>
      <dsp:txXfrm>
        <a:off x="0" y="2552700"/>
        <a:ext cx="6492875" cy="1276350"/>
      </dsp:txXfrm>
    </dsp:sp>
    <dsp:sp modelId="{6E966EFA-920C-48B2-9350-BCF045B7C981}">
      <dsp:nvSpPr>
        <dsp:cNvPr id="0" name=""/>
        <dsp:cNvSpPr/>
      </dsp:nvSpPr>
      <dsp:spPr>
        <a:xfrm>
          <a:off x="0" y="382905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CFDB3A-2C00-4137-8684-E7D5668FD607}">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Brand managers are responsible for making sure that branding is consistent across advertising and campaigns.</a:t>
          </a:r>
          <a:endParaRPr lang="en-US" sz="2500" kern="1200"/>
        </a:p>
      </dsp:txBody>
      <dsp:txXfrm>
        <a:off x="0" y="3829050"/>
        <a:ext cx="6492875" cy="12763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D2D3B9-53D9-4CFD-821B-9C40F7A09893}">
      <dsp:nvSpPr>
        <dsp:cNvPr id="0" name=""/>
        <dsp:cNvSpPr/>
      </dsp:nvSpPr>
      <dsp:spPr>
        <a:xfrm>
          <a:off x="0" y="2757"/>
          <a:ext cx="703690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81A433-83E3-4306-8952-13565407D5E4}">
      <dsp:nvSpPr>
        <dsp:cNvPr id="0" name=""/>
        <dsp:cNvSpPr/>
      </dsp:nvSpPr>
      <dsp:spPr>
        <a:xfrm>
          <a:off x="0" y="2757"/>
          <a:ext cx="6827418" cy="11000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0" i="0" kern="1200" dirty="0"/>
            <a:t>Recommending marketing strategies to position the brand  for growth</a:t>
          </a:r>
          <a:endParaRPr lang="en-US" sz="3000" kern="1200" dirty="0"/>
        </a:p>
      </dsp:txBody>
      <dsp:txXfrm>
        <a:off x="0" y="2757"/>
        <a:ext cx="6827418" cy="1100091"/>
      </dsp:txXfrm>
    </dsp:sp>
    <dsp:sp modelId="{6BB4E71C-AF2C-45FB-864B-25A410410E4E}">
      <dsp:nvSpPr>
        <dsp:cNvPr id="0" name=""/>
        <dsp:cNvSpPr/>
      </dsp:nvSpPr>
      <dsp:spPr>
        <a:xfrm>
          <a:off x="0" y="1102848"/>
          <a:ext cx="7036907"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152A57-7B18-4F42-8183-EDBD461B78EC}">
      <dsp:nvSpPr>
        <dsp:cNvPr id="0" name=""/>
        <dsp:cNvSpPr/>
      </dsp:nvSpPr>
      <dsp:spPr>
        <a:xfrm>
          <a:off x="0" y="1102848"/>
          <a:ext cx="7036907" cy="13915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0" i="0" kern="1200" dirty="0"/>
            <a:t>Analysing competitor brands and consumer trends </a:t>
          </a:r>
          <a:endParaRPr lang="en-US" sz="3000" kern="1200" dirty="0"/>
        </a:p>
      </dsp:txBody>
      <dsp:txXfrm>
        <a:off x="0" y="1102848"/>
        <a:ext cx="7036907" cy="1391544"/>
      </dsp:txXfrm>
    </dsp:sp>
    <dsp:sp modelId="{ABD10A18-A82B-4253-8877-ABCD6C137930}">
      <dsp:nvSpPr>
        <dsp:cNvPr id="0" name=""/>
        <dsp:cNvSpPr/>
      </dsp:nvSpPr>
      <dsp:spPr>
        <a:xfrm>
          <a:off x="0" y="2494393"/>
          <a:ext cx="7036907"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FD94A7-E2DD-499C-8F70-90B3D55775E1}">
      <dsp:nvSpPr>
        <dsp:cNvPr id="0" name=""/>
        <dsp:cNvSpPr/>
      </dsp:nvSpPr>
      <dsp:spPr>
        <a:xfrm>
          <a:off x="0" y="2494393"/>
          <a:ext cx="7036907" cy="1312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0" i="0" kern="1200" dirty="0"/>
            <a:t>Designing content such as press releases, art-work, print and digital media. </a:t>
          </a:r>
          <a:endParaRPr lang="en-US" sz="3000" kern="1200" dirty="0"/>
        </a:p>
      </dsp:txBody>
      <dsp:txXfrm>
        <a:off x="0" y="2494393"/>
        <a:ext cx="7036907" cy="1312527"/>
      </dsp:txXfrm>
    </dsp:sp>
    <dsp:sp modelId="{6E966EFA-920C-48B2-9350-BCF045B7C981}">
      <dsp:nvSpPr>
        <dsp:cNvPr id="0" name=""/>
        <dsp:cNvSpPr/>
      </dsp:nvSpPr>
      <dsp:spPr>
        <a:xfrm>
          <a:off x="0" y="3806920"/>
          <a:ext cx="7036907"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CFDB3A-2C00-4137-8684-E7D5668FD607}">
      <dsp:nvSpPr>
        <dsp:cNvPr id="0" name=""/>
        <dsp:cNvSpPr/>
      </dsp:nvSpPr>
      <dsp:spPr>
        <a:xfrm>
          <a:off x="0" y="3806920"/>
          <a:ext cx="7036907" cy="12634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dirty="0"/>
            <a:t>Monitoring performance of the brand through KPIs</a:t>
          </a:r>
        </a:p>
      </dsp:txBody>
      <dsp:txXfrm>
        <a:off x="0" y="3806920"/>
        <a:ext cx="7036907" cy="1263448"/>
      </dsp:txXfrm>
    </dsp:sp>
    <dsp:sp modelId="{42FB74EB-16ED-42BD-B3C8-6229F8E4D059}">
      <dsp:nvSpPr>
        <dsp:cNvPr id="0" name=""/>
        <dsp:cNvSpPr/>
      </dsp:nvSpPr>
      <dsp:spPr>
        <a:xfrm>
          <a:off x="0" y="5070369"/>
          <a:ext cx="7036907"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DE95F9-5A4A-4240-B2A3-4E44DEBD5274}">
      <dsp:nvSpPr>
        <dsp:cNvPr id="0" name=""/>
        <dsp:cNvSpPr/>
      </dsp:nvSpPr>
      <dsp:spPr>
        <a:xfrm>
          <a:off x="0" y="5070369"/>
          <a:ext cx="7036907" cy="1387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dirty="0"/>
            <a:t>Achieving market share, profit margins,                 time-lines and budgets.</a:t>
          </a:r>
        </a:p>
      </dsp:txBody>
      <dsp:txXfrm>
        <a:off x="0" y="5070369"/>
        <a:ext cx="7036907" cy="13871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C798A7-39C4-4B99-A18E-0A8DB9B6775D}">
      <dsp:nvSpPr>
        <dsp:cNvPr id="0" name=""/>
        <dsp:cNvSpPr/>
      </dsp:nvSpPr>
      <dsp:spPr>
        <a:xfrm>
          <a:off x="0" y="1757"/>
          <a:ext cx="702088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B2DA7E-850C-476F-87DC-A472F2A1AD27}">
      <dsp:nvSpPr>
        <dsp:cNvPr id="0" name=""/>
        <dsp:cNvSpPr/>
      </dsp:nvSpPr>
      <dsp:spPr>
        <a:xfrm>
          <a:off x="0" y="1757"/>
          <a:ext cx="7020888" cy="1139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dirty="0" err="1"/>
            <a:t>Organising</a:t>
          </a:r>
          <a:r>
            <a:rPr lang="en-US" sz="3100" kern="1200" dirty="0"/>
            <a:t> product launches and events</a:t>
          </a:r>
        </a:p>
      </dsp:txBody>
      <dsp:txXfrm>
        <a:off x="0" y="1757"/>
        <a:ext cx="7020888" cy="1139408"/>
      </dsp:txXfrm>
    </dsp:sp>
    <dsp:sp modelId="{CBD2D3B9-53D9-4CFD-821B-9C40F7A09893}">
      <dsp:nvSpPr>
        <dsp:cNvPr id="0" name=""/>
        <dsp:cNvSpPr/>
      </dsp:nvSpPr>
      <dsp:spPr>
        <a:xfrm>
          <a:off x="0" y="1141166"/>
          <a:ext cx="7020888"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81A433-83E3-4306-8952-13565407D5E4}">
      <dsp:nvSpPr>
        <dsp:cNvPr id="0" name=""/>
        <dsp:cNvSpPr/>
      </dsp:nvSpPr>
      <dsp:spPr>
        <a:xfrm>
          <a:off x="0" y="1141166"/>
          <a:ext cx="7020888" cy="1771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0" i="0" kern="1200" dirty="0"/>
            <a:t>Assisting in the design of packaging and the creation of in store marketing displays</a:t>
          </a:r>
          <a:endParaRPr lang="en-US" sz="3100" kern="1200" dirty="0"/>
        </a:p>
      </dsp:txBody>
      <dsp:txXfrm>
        <a:off x="0" y="1141166"/>
        <a:ext cx="7020888" cy="1771324"/>
      </dsp:txXfrm>
    </dsp:sp>
    <dsp:sp modelId="{6BB4E71C-AF2C-45FB-864B-25A410410E4E}">
      <dsp:nvSpPr>
        <dsp:cNvPr id="0" name=""/>
        <dsp:cNvSpPr/>
      </dsp:nvSpPr>
      <dsp:spPr>
        <a:xfrm>
          <a:off x="0" y="2912490"/>
          <a:ext cx="7020888"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152A57-7B18-4F42-8183-EDBD461B78EC}">
      <dsp:nvSpPr>
        <dsp:cNvPr id="0" name=""/>
        <dsp:cNvSpPr/>
      </dsp:nvSpPr>
      <dsp:spPr>
        <a:xfrm>
          <a:off x="0" y="2912490"/>
          <a:ext cx="7020888" cy="1582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0" i="0" kern="1200" dirty="0"/>
            <a:t>Working with advertising agencies to manage the brand’s marketing campaigns</a:t>
          </a:r>
          <a:endParaRPr lang="en-US" sz="3100" kern="1200" dirty="0"/>
        </a:p>
      </dsp:txBody>
      <dsp:txXfrm>
        <a:off x="0" y="2912490"/>
        <a:ext cx="7020888" cy="1582633"/>
      </dsp:txXfrm>
    </dsp:sp>
    <dsp:sp modelId="{ABD10A18-A82B-4253-8877-ABCD6C137930}">
      <dsp:nvSpPr>
        <dsp:cNvPr id="0" name=""/>
        <dsp:cNvSpPr/>
      </dsp:nvSpPr>
      <dsp:spPr>
        <a:xfrm>
          <a:off x="0" y="4495124"/>
          <a:ext cx="7020888"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FD94A7-E2DD-499C-8F70-90B3D55775E1}">
      <dsp:nvSpPr>
        <dsp:cNvPr id="0" name=""/>
        <dsp:cNvSpPr/>
      </dsp:nvSpPr>
      <dsp:spPr>
        <a:xfrm>
          <a:off x="0" y="4495124"/>
          <a:ext cx="7020888" cy="2155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0" i="0" kern="1200" dirty="0"/>
            <a:t>Maintaining contact with vendors and distributers to get crucial input  on how the product design and implementation can be improved.</a:t>
          </a:r>
          <a:endParaRPr lang="en-US" sz="3100" kern="1200" dirty="0"/>
        </a:p>
      </dsp:txBody>
      <dsp:txXfrm>
        <a:off x="0" y="4495124"/>
        <a:ext cx="7020888" cy="215563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D9F1B8-557D-984E-9351-EEBA633FAB16}" type="datetimeFigureOut">
              <a:rPr lang="en-US" smtClean="0"/>
              <a:t>2/6/2024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B93381-F4BD-EC49-81FE-5DA8522362EC}" type="slidenum">
              <a:rPr lang="en-US" smtClean="0"/>
              <a:t>‹#›</a:t>
            </a:fld>
            <a:endParaRPr lang="en-US"/>
          </a:p>
        </p:txBody>
      </p:sp>
    </p:spTree>
    <p:extLst>
      <p:ext uri="{BB962C8B-B14F-4D97-AF65-F5344CB8AC3E}">
        <p14:creationId xmlns:p14="http://schemas.microsoft.com/office/powerpoint/2010/main" val="40289503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2AFC1-6FDA-9C42-A0CA-A58AA70E278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09E01A9-2428-894A-860B-035D628CBA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79D6FBF-2243-1643-8BF3-6A4E148BC5DD}"/>
              </a:ext>
            </a:extLst>
          </p:cNvPr>
          <p:cNvSpPr>
            <a:spLocks noGrp="1"/>
          </p:cNvSpPr>
          <p:nvPr>
            <p:ph type="dt" sz="half" idx="10"/>
          </p:nvPr>
        </p:nvSpPr>
        <p:spPr/>
        <p:txBody>
          <a:bodyPr/>
          <a:lstStyle/>
          <a:p>
            <a:fld id="{A3B48E90-B53D-C647-88CC-3FCD696CA7F4}" type="datetimeFigureOut">
              <a:rPr lang="en-US" smtClean="0"/>
              <a:t>2/6/2024</a:t>
            </a:fld>
            <a:endParaRPr lang="en-US"/>
          </a:p>
        </p:txBody>
      </p:sp>
      <p:sp>
        <p:nvSpPr>
          <p:cNvPr id="5" name="Footer Placeholder 4">
            <a:extLst>
              <a:ext uri="{FF2B5EF4-FFF2-40B4-BE49-F238E27FC236}">
                <a16:creationId xmlns:a16="http://schemas.microsoft.com/office/drawing/2014/main" id="{A3FAF321-F785-2445-AA3A-F289714853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A0DFEF-B8AD-894A-9D4C-0A1664EA070C}"/>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41173148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0291A-85DE-494A-A5CB-37FA81888EF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A83D0A8-351E-7A46-8D15-50B06D478CF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A04C2F-CCFE-0B4F-9D6D-526BE3FADD29}"/>
              </a:ext>
            </a:extLst>
          </p:cNvPr>
          <p:cNvSpPr>
            <a:spLocks noGrp="1"/>
          </p:cNvSpPr>
          <p:nvPr>
            <p:ph type="dt" sz="half" idx="10"/>
          </p:nvPr>
        </p:nvSpPr>
        <p:spPr/>
        <p:txBody>
          <a:bodyPr/>
          <a:lstStyle/>
          <a:p>
            <a:fld id="{A3B48E90-B53D-C647-88CC-3FCD696CA7F4}" type="datetimeFigureOut">
              <a:rPr lang="en-US" smtClean="0"/>
              <a:t>2/6/2024</a:t>
            </a:fld>
            <a:endParaRPr lang="en-US"/>
          </a:p>
        </p:txBody>
      </p:sp>
      <p:sp>
        <p:nvSpPr>
          <p:cNvPr id="5" name="Footer Placeholder 4">
            <a:extLst>
              <a:ext uri="{FF2B5EF4-FFF2-40B4-BE49-F238E27FC236}">
                <a16:creationId xmlns:a16="http://schemas.microsoft.com/office/drawing/2014/main" id="{F41DE277-EF56-2A47-88AC-3EED77FEBB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8ABF2D-310A-1943-9D95-CBBF27E6DE07}"/>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3689251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B4C00-EB7C-F941-84CE-F1EA8F7D76E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AB9A7EB-A6A9-7143-956E-F71E34AB379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9BCCBAB-0D28-F946-80ED-9B168E63AD82}"/>
              </a:ext>
            </a:extLst>
          </p:cNvPr>
          <p:cNvSpPr>
            <a:spLocks noGrp="1"/>
          </p:cNvSpPr>
          <p:nvPr>
            <p:ph type="dt" sz="half" idx="10"/>
          </p:nvPr>
        </p:nvSpPr>
        <p:spPr/>
        <p:txBody>
          <a:bodyPr/>
          <a:lstStyle/>
          <a:p>
            <a:fld id="{A3B48E90-B53D-C647-88CC-3FCD696CA7F4}" type="datetimeFigureOut">
              <a:rPr lang="en-US" smtClean="0"/>
              <a:t>2/6/2024</a:t>
            </a:fld>
            <a:endParaRPr lang="en-US"/>
          </a:p>
        </p:txBody>
      </p:sp>
      <p:sp>
        <p:nvSpPr>
          <p:cNvPr id="5" name="Footer Placeholder 4">
            <a:extLst>
              <a:ext uri="{FF2B5EF4-FFF2-40B4-BE49-F238E27FC236}">
                <a16:creationId xmlns:a16="http://schemas.microsoft.com/office/drawing/2014/main" id="{A8891842-B9DD-7845-B6C4-2C12543776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3FF11B-F6B1-584A-97E9-30D3946AC682}"/>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18002913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2A449-1E46-A44B-8C65-6397F0522AF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2037D1C-1A36-8B4D-8C24-C16E0870F51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68A66D6-87FB-3644-B08C-9DDAD5A9C96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80B9F13-6621-DD4B-AB0E-82B37DED03C5}"/>
              </a:ext>
            </a:extLst>
          </p:cNvPr>
          <p:cNvSpPr>
            <a:spLocks noGrp="1"/>
          </p:cNvSpPr>
          <p:nvPr>
            <p:ph type="dt" sz="half" idx="10"/>
          </p:nvPr>
        </p:nvSpPr>
        <p:spPr/>
        <p:txBody>
          <a:bodyPr/>
          <a:lstStyle/>
          <a:p>
            <a:fld id="{A3B48E90-B53D-C647-88CC-3FCD696CA7F4}" type="datetimeFigureOut">
              <a:rPr lang="en-US" smtClean="0"/>
              <a:t>2/6/2024</a:t>
            </a:fld>
            <a:endParaRPr lang="en-US"/>
          </a:p>
        </p:txBody>
      </p:sp>
      <p:sp>
        <p:nvSpPr>
          <p:cNvPr id="6" name="Footer Placeholder 5">
            <a:extLst>
              <a:ext uri="{FF2B5EF4-FFF2-40B4-BE49-F238E27FC236}">
                <a16:creationId xmlns:a16="http://schemas.microsoft.com/office/drawing/2014/main" id="{26ED8C09-587B-9E40-BEEC-45A5000D81D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D65C31-57A9-204F-9D20-25B15D412EBC}"/>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1885941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D050D-8F53-7843-9B3A-5C58B7B5912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7DE844-CCDE-0645-98C2-726A2619E3B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ED05354-E69F-8D42-AFD4-0DE90FE3E5D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C0087C3-6006-4F4C-B785-4528789D51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A2F5B35-A2D3-1B40-9DCA-36BA42EED9A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5BA0C23-49EF-B34C-BA3D-E58F95449E4A}"/>
              </a:ext>
            </a:extLst>
          </p:cNvPr>
          <p:cNvSpPr>
            <a:spLocks noGrp="1"/>
          </p:cNvSpPr>
          <p:nvPr>
            <p:ph type="dt" sz="half" idx="10"/>
          </p:nvPr>
        </p:nvSpPr>
        <p:spPr/>
        <p:txBody>
          <a:bodyPr/>
          <a:lstStyle/>
          <a:p>
            <a:fld id="{A3B48E90-B53D-C647-88CC-3FCD696CA7F4}" type="datetimeFigureOut">
              <a:rPr lang="en-US" smtClean="0"/>
              <a:t>2/6/2024</a:t>
            </a:fld>
            <a:endParaRPr lang="en-US"/>
          </a:p>
        </p:txBody>
      </p:sp>
      <p:sp>
        <p:nvSpPr>
          <p:cNvPr id="8" name="Footer Placeholder 7">
            <a:extLst>
              <a:ext uri="{FF2B5EF4-FFF2-40B4-BE49-F238E27FC236}">
                <a16:creationId xmlns:a16="http://schemas.microsoft.com/office/drawing/2014/main" id="{64EDBE48-17EB-7142-8197-D486A67D552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5EF0D16-16EA-FB4B-B19F-E0B2DBE59D80}"/>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4068721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BF3F7-0AA9-2E47-B00C-F14D94D33DB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9EFBFF5-32E9-7C4A-99EA-CC2B545BBA95}"/>
              </a:ext>
            </a:extLst>
          </p:cNvPr>
          <p:cNvSpPr>
            <a:spLocks noGrp="1"/>
          </p:cNvSpPr>
          <p:nvPr>
            <p:ph type="dt" sz="half" idx="10"/>
          </p:nvPr>
        </p:nvSpPr>
        <p:spPr/>
        <p:txBody>
          <a:bodyPr/>
          <a:lstStyle/>
          <a:p>
            <a:fld id="{A3B48E90-B53D-C647-88CC-3FCD696CA7F4}" type="datetimeFigureOut">
              <a:rPr lang="en-US" smtClean="0"/>
              <a:t>2/6/2024</a:t>
            </a:fld>
            <a:endParaRPr lang="en-US"/>
          </a:p>
        </p:txBody>
      </p:sp>
      <p:sp>
        <p:nvSpPr>
          <p:cNvPr id="4" name="Footer Placeholder 3">
            <a:extLst>
              <a:ext uri="{FF2B5EF4-FFF2-40B4-BE49-F238E27FC236}">
                <a16:creationId xmlns:a16="http://schemas.microsoft.com/office/drawing/2014/main" id="{0B96B332-FFCD-C942-B6E4-AD215F00A25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95D2EC4-01F2-9545-9C93-BB58C3FDF296}"/>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6307081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4E45A5B-5964-BA45-A3F4-D2A78C1CC35E}"/>
              </a:ext>
            </a:extLst>
          </p:cNvPr>
          <p:cNvSpPr>
            <a:spLocks noGrp="1"/>
          </p:cNvSpPr>
          <p:nvPr>
            <p:ph type="dt" sz="half" idx="10"/>
          </p:nvPr>
        </p:nvSpPr>
        <p:spPr/>
        <p:txBody>
          <a:bodyPr/>
          <a:lstStyle/>
          <a:p>
            <a:fld id="{A3B48E90-B53D-C647-88CC-3FCD696CA7F4}" type="datetimeFigureOut">
              <a:rPr lang="en-US" smtClean="0"/>
              <a:t>2/6/2024</a:t>
            </a:fld>
            <a:endParaRPr lang="en-US"/>
          </a:p>
        </p:txBody>
      </p:sp>
      <p:sp>
        <p:nvSpPr>
          <p:cNvPr id="3" name="Footer Placeholder 2">
            <a:extLst>
              <a:ext uri="{FF2B5EF4-FFF2-40B4-BE49-F238E27FC236}">
                <a16:creationId xmlns:a16="http://schemas.microsoft.com/office/drawing/2014/main" id="{D046C78B-8E27-4144-8393-85F784EDA98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5C585D3-F669-A345-B921-32D679A59167}"/>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15056544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9BBA3-BAFE-7C41-A722-11C0BC9022A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56223D5-87B8-FD4F-99FB-7612C30A82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862EA3C-DCAA-534F-8209-9D47741FB1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F564B78-44D2-B343-A635-9BFFCB04D579}"/>
              </a:ext>
            </a:extLst>
          </p:cNvPr>
          <p:cNvSpPr>
            <a:spLocks noGrp="1"/>
          </p:cNvSpPr>
          <p:nvPr>
            <p:ph type="dt" sz="half" idx="10"/>
          </p:nvPr>
        </p:nvSpPr>
        <p:spPr/>
        <p:txBody>
          <a:bodyPr/>
          <a:lstStyle/>
          <a:p>
            <a:fld id="{A3B48E90-B53D-C647-88CC-3FCD696CA7F4}" type="datetimeFigureOut">
              <a:rPr lang="en-US" smtClean="0"/>
              <a:t>2/6/2024</a:t>
            </a:fld>
            <a:endParaRPr lang="en-US"/>
          </a:p>
        </p:txBody>
      </p:sp>
      <p:sp>
        <p:nvSpPr>
          <p:cNvPr id="6" name="Footer Placeholder 5">
            <a:extLst>
              <a:ext uri="{FF2B5EF4-FFF2-40B4-BE49-F238E27FC236}">
                <a16:creationId xmlns:a16="http://schemas.microsoft.com/office/drawing/2014/main" id="{0649FD45-43E4-F045-A5B4-3C2B04504F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CD5C989-F6F4-B640-A9F6-5B4928B48591}"/>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27966655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AA775-2820-8047-BE1F-F88A32C1FE7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BD69C68-F58A-D649-978E-6512842D1D2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3573A13-C1A6-1A4C-8347-5ABDD9F18F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7D72DC1-2EA8-8742-833C-2FFF6D8E35AE}"/>
              </a:ext>
            </a:extLst>
          </p:cNvPr>
          <p:cNvSpPr>
            <a:spLocks noGrp="1"/>
          </p:cNvSpPr>
          <p:nvPr>
            <p:ph type="dt" sz="half" idx="10"/>
          </p:nvPr>
        </p:nvSpPr>
        <p:spPr/>
        <p:txBody>
          <a:bodyPr/>
          <a:lstStyle/>
          <a:p>
            <a:fld id="{A3B48E90-B53D-C647-88CC-3FCD696CA7F4}" type="datetimeFigureOut">
              <a:rPr lang="en-US" smtClean="0"/>
              <a:t>2/6/2024</a:t>
            </a:fld>
            <a:endParaRPr lang="en-US"/>
          </a:p>
        </p:txBody>
      </p:sp>
      <p:sp>
        <p:nvSpPr>
          <p:cNvPr id="6" name="Footer Placeholder 5">
            <a:extLst>
              <a:ext uri="{FF2B5EF4-FFF2-40B4-BE49-F238E27FC236}">
                <a16:creationId xmlns:a16="http://schemas.microsoft.com/office/drawing/2014/main" id="{91ABD1A5-4A00-9A4D-8D0D-791993EC6B8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567A75-61D4-1E49-8EA6-119D0845CA1D}"/>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10931652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1B6E8-CEDD-5F4B-9B0B-84404EBB0A0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D51FA54-FFB8-934C-856C-20CB201667B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BD0FC9-D4E9-9F40-BAB4-C8F854A8498F}"/>
              </a:ext>
            </a:extLst>
          </p:cNvPr>
          <p:cNvSpPr>
            <a:spLocks noGrp="1"/>
          </p:cNvSpPr>
          <p:nvPr>
            <p:ph type="dt" sz="half" idx="10"/>
          </p:nvPr>
        </p:nvSpPr>
        <p:spPr/>
        <p:txBody>
          <a:bodyPr/>
          <a:lstStyle/>
          <a:p>
            <a:fld id="{A3B48E90-B53D-C647-88CC-3FCD696CA7F4}" type="datetimeFigureOut">
              <a:rPr lang="en-US" smtClean="0"/>
              <a:t>2/6/2024</a:t>
            </a:fld>
            <a:endParaRPr lang="en-US"/>
          </a:p>
        </p:txBody>
      </p:sp>
      <p:sp>
        <p:nvSpPr>
          <p:cNvPr id="5" name="Footer Placeholder 4">
            <a:extLst>
              <a:ext uri="{FF2B5EF4-FFF2-40B4-BE49-F238E27FC236}">
                <a16:creationId xmlns:a16="http://schemas.microsoft.com/office/drawing/2014/main" id="{D4B57FE5-1102-3D41-A82A-C1D1C1A9ED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D3A8BA-7C36-3349-A23F-6157946214E2}"/>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32086756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8DC888-55EC-5D4C-9D2C-CA9C5840B06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22CD4E6-92C7-F145-85CE-8D949026379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2CCA829-E007-CB41-8997-3912154CC488}"/>
              </a:ext>
            </a:extLst>
          </p:cNvPr>
          <p:cNvSpPr>
            <a:spLocks noGrp="1"/>
          </p:cNvSpPr>
          <p:nvPr>
            <p:ph type="dt" sz="half" idx="10"/>
          </p:nvPr>
        </p:nvSpPr>
        <p:spPr/>
        <p:txBody>
          <a:bodyPr/>
          <a:lstStyle/>
          <a:p>
            <a:fld id="{A3B48E90-B53D-C647-88CC-3FCD696CA7F4}" type="datetimeFigureOut">
              <a:rPr lang="en-US" smtClean="0"/>
              <a:t>2/6/2024</a:t>
            </a:fld>
            <a:endParaRPr lang="en-US"/>
          </a:p>
        </p:txBody>
      </p:sp>
      <p:sp>
        <p:nvSpPr>
          <p:cNvPr id="5" name="Footer Placeholder 4">
            <a:extLst>
              <a:ext uri="{FF2B5EF4-FFF2-40B4-BE49-F238E27FC236}">
                <a16:creationId xmlns:a16="http://schemas.microsoft.com/office/drawing/2014/main" id="{AC4A006D-BDD8-0846-A5B5-C3AA397E16C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3DDFF7C-CE81-954C-96CA-4A40397A7EEE}"/>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3193757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9C5958-CBEF-E54A-A360-B0D454A4AB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771E466-F37B-6542-9425-4F697B0EDF1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EEDD15D-055F-0746-9B28-79897A6CBD3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B48E90-B53D-C647-88CC-3FCD696CA7F4}" type="datetimeFigureOut">
              <a:rPr lang="en-US" smtClean="0"/>
              <a:t>2/6/2024</a:t>
            </a:fld>
            <a:endParaRPr lang="en-US"/>
          </a:p>
        </p:txBody>
      </p:sp>
      <p:sp>
        <p:nvSpPr>
          <p:cNvPr id="5" name="Footer Placeholder 4">
            <a:extLst>
              <a:ext uri="{FF2B5EF4-FFF2-40B4-BE49-F238E27FC236}">
                <a16:creationId xmlns:a16="http://schemas.microsoft.com/office/drawing/2014/main" id="{10C42CFF-0BEE-4941-B15E-E48CC110123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D1F6A9-E2AE-9C4B-82DB-9BE8668D448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FE9A22D-BE34-D649-8C77-74B2BED93782}" type="slidenum">
              <a:rPr lang="en-US" smtClean="0"/>
              <a:t>‹#›</a:t>
            </a:fld>
            <a:endParaRPr lang="en-US"/>
          </a:p>
        </p:txBody>
      </p:sp>
    </p:spTree>
    <p:extLst>
      <p:ext uri="{BB962C8B-B14F-4D97-AF65-F5344CB8AC3E}">
        <p14:creationId xmlns:p14="http://schemas.microsoft.com/office/powerpoint/2010/main" val="40879969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playbuzz.com/dionnetaylor10/a-the-ultimate-british-logo-quiz"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NWecy7OlhXk?start=174&amp;feature=oembed"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news.virginmediao2.co.uk/why-stumble-when-you-can-soar-a-hang-gliding-goat-reaches-new-heights-in-latest-virgin-media-campaign-showing-the-power-of-its-superior-wifi-guarantee/" TargetMode="External"/><Relationship Id="rId2" Type="http://schemas.openxmlformats.org/officeDocument/2006/relationships/hyperlink" Target="https://shots.net/news/view/virgin-media-finds-a-better-way-to-goat-around#:~:text=Virgin%20Media%20%E2%80%93%20Goat%20Glider&amp;text=Inspiring%20the%20nation%20to%20never,navigate%20the%20treacherous%20mountain%20terrain."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XbKoE7fs-5o?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9DD62E0-73FA-6342-9410-649AAEC56DD7}"/>
              </a:ext>
            </a:extLst>
          </p:cNvPr>
          <p:cNvPicPr>
            <a:picLocks noChangeAspect="1"/>
          </p:cNvPicPr>
          <p:nvPr/>
        </p:nvPicPr>
        <p:blipFill rotWithShape="1">
          <a:blip r:embed="rId2"/>
          <a:srcRect t="3423" b="12307"/>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7BDFA352-7B8D-024E-8719-D9A5D318080B}"/>
              </a:ext>
            </a:extLst>
          </p:cNvPr>
          <p:cNvSpPr>
            <a:spLocks noGrp="1"/>
          </p:cNvSpPr>
          <p:nvPr>
            <p:ph type="ctrTitle"/>
          </p:nvPr>
        </p:nvSpPr>
        <p:spPr>
          <a:xfrm>
            <a:off x="7846142" y="3231931"/>
            <a:ext cx="4178709" cy="1979166"/>
          </a:xfrm>
        </p:spPr>
        <p:txBody>
          <a:bodyPr>
            <a:normAutofit/>
          </a:bodyPr>
          <a:lstStyle/>
          <a:p>
            <a:r>
              <a:rPr lang="en-US" sz="4000" b="1" dirty="0"/>
              <a:t>BMBM5013</a:t>
            </a:r>
            <a:br>
              <a:rPr lang="en-US" sz="4000" b="1" dirty="0"/>
            </a:br>
            <a:r>
              <a:rPr lang="en-US" sz="4000" b="1" dirty="0"/>
              <a:t>Marketing In Practice</a:t>
            </a:r>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76643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7">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38" name="Straight Connector 9">
            <a:extLst>
              <a:ext uri="{FF2B5EF4-FFF2-40B4-BE49-F238E27FC236}">
                <a16:creationId xmlns:a16="http://schemas.microsoft.com/office/drawing/2014/main" id="{911DBBF1-3229-4BD9-B3D1-B4CA571E74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843625"/>
            <a:ext cx="12188824"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39" name="Rectangle 11">
            <a:extLst>
              <a:ext uri="{FF2B5EF4-FFF2-40B4-BE49-F238E27FC236}">
                <a16:creationId xmlns:a16="http://schemas.microsoft.com/office/drawing/2014/main" id="{5BC87C3E-1040-4EE4-9BDB-9537F7A1B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968282"/>
            <a:ext cx="12188824" cy="49469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31F500-2ACB-F3D7-500F-18C0534C1025}"/>
              </a:ext>
            </a:extLst>
          </p:cNvPr>
          <p:cNvSpPr>
            <a:spLocks noGrp="1"/>
          </p:cNvSpPr>
          <p:nvPr>
            <p:ph type="title"/>
          </p:nvPr>
        </p:nvSpPr>
        <p:spPr>
          <a:xfrm>
            <a:off x="795338" y="1566473"/>
            <a:ext cx="10601325" cy="2166723"/>
          </a:xfrm>
        </p:spPr>
        <p:txBody>
          <a:bodyPr vert="horz" lIns="91440" tIns="45720" rIns="91440" bIns="45720" rtlCol="0" anchor="b">
            <a:normAutofit/>
          </a:bodyPr>
          <a:lstStyle/>
          <a:p>
            <a:pPr algn="ctr"/>
            <a:r>
              <a:rPr lang="en-US" sz="6600" kern="1200" dirty="0">
                <a:solidFill>
                  <a:schemeClr val="tx1"/>
                </a:solidFill>
                <a:latin typeface="+mj-lt"/>
                <a:ea typeface="+mj-ea"/>
                <a:cs typeface="+mj-cs"/>
              </a:rPr>
              <a:t>BRAND MANAGEMENT</a:t>
            </a:r>
          </a:p>
        </p:txBody>
      </p:sp>
      <p:cxnSp>
        <p:nvCxnSpPr>
          <p:cNvPr id="14" name="Straight Connector 13">
            <a:extLst>
              <a:ext uri="{FF2B5EF4-FFF2-40B4-BE49-F238E27FC236}">
                <a16:creationId xmlns:a16="http://schemas.microsoft.com/office/drawing/2014/main" id="{42CDBECE-872A-4C73-9DC1-BB4E805E2C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3894594"/>
            <a:ext cx="2743200" cy="0"/>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15">
            <a:extLst>
              <a:ext uri="{FF2B5EF4-FFF2-40B4-BE49-F238E27FC236}">
                <a16:creationId xmlns:a16="http://schemas.microsoft.com/office/drawing/2014/main" id="{F5CD5A0B-CDD7-427C-AA42-2EECFDFA18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6028863"/>
            <a:ext cx="12188824"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08193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4" descr="Abstract blurred background of department store">
            <a:extLst>
              <a:ext uri="{FF2B5EF4-FFF2-40B4-BE49-F238E27FC236}">
                <a16:creationId xmlns:a16="http://schemas.microsoft.com/office/drawing/2014/main" id="{9D2CF7FD-A00D-A052-0893-FB1D473C2D1D}"/>
              </a:ext>
            </a:extLst>
          </p:cNvPr>
          <p:cNvPicPr>
            <a:picLocks noChangeAspect="1"/>
          </p:cNvPicPr>
          <p:nvPr/>
        </p:nvPicPr>
        <p:blipFill rotWithShape="1">
          <a:blip r:embed="rId2"/>
          <a:srcRect r="15627" b="-1"/>
          <a:stretch/>
        </p:blipFill>
        <p:spPr>
          <a:xfrm>
            <a:off x="3523488" y="10"/>
            <a:ext cx="8668512" cy="6857990"/>
          </a:xfrm>
          <a:prstGeom prst="rect">
            <a:avLst/>
          </a:prstGeom>
        </p:spPr>
      </p:pic>
      <p:sp>
        <p:nvSpPr>
          <p:cNvPr id="25"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F327BAA-60B6-84EF-30EB-F7718BA55526}"/>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b="1" dirty="0"/>
              <a:t>What is a brand?</a:t>
            </a:r>
          </a:p>
        </p:txBody>
      </p:sp>
      <p:sp>
        <p:nvSpPr>
          <p:cNvPr id="26"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7"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0458513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White puzzle with one red piece">
            <a:extLst>
              <a:ext uri="{FF2B5EF4-FFF2-40B4-BE49-F238E27FC236}">
                <a16:creationId xmlns:a16="http://schemas.microsoft.com/office/drawing/2014/main" id="{D7249563-8209-8DC0-AECD-99E120BD6D3B}"/>
              </a:ext>
            </a:extLst>
          </p:cNvPr>
          <p:cNvPicPr>
            <a:picLocks noChangeAspect="1"/>
          </p:cNvPicPr>
          <p:nvPr/>
        </p:nvPicPr>
        <p:blipFill rotWithShape="1">
          <a:blip r:embed="rId2"/>
          <a:srcRect l="20523" r="18919"/>
          <a:stretch/>
        </p:blipFill>
        <p:spPr>
          <a:xfrm>
            <a:off x="8281184" y="-479"/>
            <a:ext cx="3910816" cy="6858479"/>
          </a:xfrm>
          <a:prstGeom prst="rect">
            <a:avLst/>
          </a:prstGeom>
        </p:spPr>
      </p:pic>
      <p:sp>
        <p:nvSpPr>
          <p:cNvPr id="9" name="Freeform: Shape 8">
            <a:extLst>
              <a:ext uri="{FF2B5EF4-FFF2-40B4-BE49-F238E27FC236}">
                <a16:creationId xmlns:a16="http://schemas.microsoft.com/office/drawing/2014/main" id="{16EA23B6-4B44-4D76-87BA-D81CE35EDB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8896786" cy="6858478"/>
          </a:xfrm>
          <a:custGeom>
            <a:avLst/>
            <a:gdLst>
              <a:gd name="connsiteX0" fmla="*/ 1472231 w 8896786"/>
              <a:gd name="connsiteY0" fmla="*/ 6858478 h 6858478"/>
              <a:gd name="connsiteX1" fmla="*/ 8896786 w 8896786"/>
              <a:gd name="connsiteY1" fmla="*/ 6858478 h 6858478"/>
              <a:gd name="connsiteX2" fmla="*/ 5720411 w 8896786"/>
              <a:gd name="connsiteY2" fmla="*/ 0 h 6858478"/>
              <a:gd name="connsiteX3" fmla="*/ 5714834 w 8896786"/>
              <a:gd name="connsiteY3" fmla="*/ 0 h 6858478"/>
              <a:gd name="connsiteX4" fmla="*/ 4648606 w 8896786"/>
              <a:gd name="connsiteY4" fmla="*/ 0 h 6858478"/>
              <a:gd name="connsiteX5" fmla="*/ 0 w 8896786"/>
              <a:gd name="connsiteY5" fmla="*/ 0 h 6858478"/>
              <a:gd name="connsiteX6" fmla="*/ 0 w 8896786"/>
              <a:gd name="connsiteY6" fmla="*/ 6857915 h 6858478"/>
              <a:gd name="connsiteX7" fmla="*/ 1472491 w 8896786"/>
              <a:gd name="connsiteY7" fmla="*/ 6857915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96786" h="6858478">
                <a:moveTo>
                  <a:pt x="1472231" y="6858478"/>
                </a:moveTo>
                <a:lnTo>
                  <a:pt x="8896786" y="6858478"/>
                </a:lnTo>
                <a:lnTo>
                  <a:pt x="5720411" y="0"/>
                </a:lnTo>
                <a:lnTo>
                  <a:pt x="5714834" y="0"/>
                </a:lnTo>
                <a:lnTo>
                  <a:pt x="4648606" y="0"/>
                </a:lnTo>
                <a:lnTo>
                  <a:pt x="0" y="0"/>
                </a:lnTo>
                <a:lnTo>
                  <a:pt x="0" y="6857915"/>
                </a:lnTo>
                <a:lnTo>
                  <a:pt x="1472491" y="6857915"/>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2EEEAE0B-25B7-437B-B834-B70A93541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9"/>
            <a:ext cx="8096249" cy="6858479"/>
          </a:xfrm>
          <a:custGeom>
            <a:avLst/>
            <a:gdLst>
              <a:gd name="connsiteX0" fmla="*/ 0 w 8096249"/>
              <a:gd name="connsiteY0" fmla="*/ 6858479 h 6858479"/>
              <a:gd name="connsiteX1" fmla="*/ 2130297 w 8096249"/>
              <a:gd name="connsiteY1" fmla="*/ 6858479 h 6858479"/>
              <a:gd name="connsiteX2" fmla="*/ 2130297 w 8096249"/>
              <a:gd name="connsiteY2" fmla="*/ 6858478 h 6858479"/>
              <a:gd name="connsiteX3" fmla="*/ 8096249 w 8096249"/>
              <a:gd name="connsiteY3" fmla="*/ 6858478 h 6858479"/>
              <a:gd name="connsiteX4" fmla="*/ 4919874 w 8096249"/>
              <a:gd name="connsiteY4" fmla="*/ 0 h 6858479"/>
              <a:gd name="connsiteX5" fmla="*/ 4914297 w 8096249"/>
              <a:gd name="connsiteY5" fmla="*/ 0 h 6858479"/>
              <a:gd name="connsiteX6" fmla="*/ 3848069 w 8096249"/>
              <a:gd name="connsiteY6" fmla="*/ 0 h 6858479"/>
              <a:gd name="connsiteX7" fmla="*/ 18197 w 8096249"/>
              <a:gd name="connsiteY7" fmla="*/ 0 h 6858479"/>
              <a:gd name="connsiteX8" fmla="*/ 18197 w 8096249"/>
              <a:gd name="connsiteY8" fmla="*/ 479 h 6858479"/>
              <a:gd name="connsiteX9" fmla="*/ 0 w 8096249"/>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96249" h="6858479">
                <a:moveTo>
                  <a:pt x="0" y="6858479"/>
                </a:moveTo>
                <a:lnTo>
                  <a:pt x="2130297" y="6858479"/>
                </a:lnTo>
                <a:lnTo>
                  <a:pt x="2130297" y="6858478"/>
                </a:lnTo>
                <a:lnTo>
                  <a:pt x="8096249" y="6858478"/>
                </a:lnTo>
                <a:lnTo>
                  <a:pt x="4919874" y="0"/>
                </a:lnTo>
                <a:lnTo>
                  <a:pt x="4914297" y="0"/>
                </a:lnTo>
                <a:lnTo>
                  <a:pt x="3848069" y="0"/>
                </a:lnTo>
                <a:lnTo>
                  <a:pt x="18197" y="0"/>
                </a:lnTo>
                <a:lnTo>
                  <a:pt x="18197" y="479"/>
                </a:lnTo>
                <a:lnTo>
                  <a:pt x="0"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CF9C034-0B81-A013-BF50-EF9A38E08E25}"/>
              </a:ext>
            </a:extLst>
          </p:cNvPr>
          <p:cNvSpPr>
            <a:spLocks noGrp="1"/>
          </p:cNvSpPr>
          <p:nvPr>
            <p:ph type="title"/>
          </p:nvPr>
        </p:nvSpPr>
        <p:spPr>
          <a:xfrm>
            <a:off x="277402" y="365126"/>
            <a:ext cx="6706971" cy="831814"/>
          </a:xfrm>
        </p:spPr>
        <p:txBody>
          <a:bodyPr>
            <a:normAutofit/>
          </a:bodyPr>
          <a:lstStyle/>
          <a:p>
            <a:r>
              <a:rPr lang="en-GB" b="1" dirty="0"/>
              <a:t>What is a brand?</a:t>
            </a:r>
          </a:p>
        </p:txBody>
      </p:sp>
      <p:sp>
        <p:nvSpPr>
          <p:cNvPr id="3" name="Content Placeholder 2">
            <a:extLst>
              <a:ext uri="{FF2B5EF4-FFF2-40B4-BE49-F238E27FC236}">
                <a16:creationId xmlns:a16="http://schemas.microsoft.com/office/drawing/2014/main" id="{63A43EBF-6298-F217-BB6F-E7C119DC1EE3}"/>
              </a:ext>
            </a:extLst>
          </p:cNvPr>
          <p:cNvSpPr>
            <a:spLocks noGrp="1"/>
          </p:cNvSpPr>
          <p:nvPr>
            <p:ph idx="1"/>
          </p:nvPr>
        </p:nvSpPr>
        <p:spPr>
          <a:xfrm>
            <a:off x="184934" y="1273996"/>
            <a:ext cx="8013843" cy="5506947"/>
          </a:xfrm>
        </p:spPr>
        <p:txBody>
          <a:bodyPr>
            <a:normAutofit/>
          </a:bodyPr>
          <a:lstStyle/>
          <a:p>
            <a:r>
              <a:rPr lang="en-GB" sz="2400" i="0" dirty="0">
                <a:effectLst/>
                <a:latin typeface="Arial" panose="020B0604020202020204" pitchFamily="34" charset="0"/>
              </a:rPr>
              <a:t>A </a:t>
            </a:r>
            <a:r>
              <a:rPr lang="en-GB" sz="2400" b="0" i="0" dirty="0">
                <a:effectLst/>
                <a:latin typeface="Arial" panose="020B0604020202020204" pitchFamily="34" charset="0"/>
              </a:rPr>
              <a:t>brand is a product, service or concept that is publicly distinguished from other products, services or concepts so that it can be easily communicated and marketed.</a:t>
            </a:r>
          </a:p>
          <a:p>
            <a:endParaRPr lang="en-GB" sz="2400" b="0" i="0" dirty="0">
              <a:effectLst/>
              <a:latin typeface="Arial" panose="020B0604020202020204" pitchFamily="34" charset="0"/>
            </a:endParaRPr>
          </a:p>
          <a:p>
            <a:r>
              <a:rPr lang="en-GB" sz="2400" b="0" i="0" dirty="0">
                <a:effectLst/>
                <a:latin typeface="Arial" panose="020B0604020202020204" pitchFamily="34" charset="0"/>
              </a:rPr>
              <a:t>Branding is the process of creating and disseminating the brand name, its qualities and personality. Branding could be applied to the entire corporate identity as well as to individual products and services or concepts.</a:t>
            </a:r>
          </a:p>
          <a:p>
            <a:endParaRPr lang="en-GB" sz="2400" b="0" i="0" dirty="0">
              <a:effectLst/>
              <a:latin typeface="Arial" panose="020B0604020202020204" pitchFamily="34" charset="0"/>
            </a:endParaRPr>
          </a:p>
          <a:p>
            <a:r>
              <a:rPr lang="en-GB" sz="2400" dirty="0">
                <a:latin typeface="Arial" panose="020B0604020202020204" pitchFamily="34" charset="0"/>
              </a:rPr>
              <a:t>“A brand is </a:t>
            </a:r>
            <a:r>
              <a:rPr lang="en-GB" sz="2400" b="0" i="0" dirty="0">
                <a:effectLst/>
                <a:latin typeface="Arial" panose="020B0604020202020204" pitchFamily="34" charset="0"/>
              </a:rPr>
              <a:t>the intangible sum of a product's attributes: its name, packaging, and price, its history, its reputation, and the way it's advertised.” (David Ogilvy)</a:t>
            </a:r>
          </a:p>
          <a:p>
            <a:endParaRPr lang="en-GB" sz="1600" dirty="0"/>
          </a:p>
        </p:txBody>
      </p:sp>
    </p:spTree>
    <p:extLst>
      <p:ext uri="{BB962C8B-B14F-4D97-AF65-F5344CB8AC3E}">
        <p14:creationId xmlns:p14="http://schemas.microsoft.com/office/powerpoint/2010/main" val="81375120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5F8147-F1D9-5244-83F6-D19290DD1030}"/>
              </a:ext>
            </a:extLst>
          </p:cNvPr>
          <p:cNvSpPr>
            <a:spLocks noGrp="1"/>
          </p:cNvSpPr>
          <p:nvPr>
            <p:ph type="title"/>
          </p:nvPr>
        </p:nvSpPr>
        <p:spPr>
          <a:xfrm>
            <a:off x="256032" y="350196"/>
            <a:ext cx="5657088" cy="929964"/>
          </a:xfrm>
        </p:spPr>
        <p:txBody>
          <a:bodyPr anchor="ctr">
            <a:normAutofit/>
          </a:bodyPr>
          <a:lstStyle/>
          <a:p>
            <a:r>
              <a:rPr lang="en-US" sz="4000" b="1">
                <a:latin typeface="+mn-lt"/>
              </a:rPr>
              <a:t>Why does brand matter?</a:t>
            </a:r>
            <a:endParaRPr lang="en-US" sz="4000" b="1" dirty="0">
              <a:latin typeface="+mn-lt"/>
            </a:endParaRPr>
          </a:p>
        </p:txBody>
      </p:sp>
      <p:sp>
        <p:nvSpPr>
          <p:cNvPr id="3" name="Content Placeholder 2">
            <a:extLst>
              <a:ext uri="{FF2B5EF4-FFF2-40B4-BE49-F238E27FC236}">
                <a16:creationId xmlns:a16="http://schemas.microsoft.com/office/drawing/2014/main" id="{49D6D251-4E5F-D244-B806-DF36D49BC68C}"/>
              </a:ext>
            </a:extLst>
          </p:cNvPr>
          <p:cNvSpPr>
            <a:spLocks noGrp="1"/>
          </p:cNvSpPr>
          <p:nvPr>
            <p:ph idx="1"/>
          </p:nvPr>
        </p:nvSpPr>
        <p:spPr>
          <a:xfrm>
            <a:off x="390144" y="2324912"/>
            <a:ext cx="5018563" cy="4031437"/>
          </a:xfrm>
        </p:spPr>
        <p:txBody>
          <a:bodyPr anchor="ctr">
            <a:normAutofit/>
          </a:bodyPr>
          <a:lstStyle/>
          <a:p>
            <a:r>
              <a:rPr lang="en-US" sz="2400" dirty="0"/>
              <a:t>Forms a critical part of a consumer’s purchase decision</a:t>
            </a:r>
          </a:p>
          <a:p>
            <a:r>
              <a:rPr lang="en-US" sz="2400" dirty="0"/>
              <a:t>Builds loyalty and repeat custom</a:t>
            </a:r>
          </a:p>
          <a:p>
            <a:r>
              <a:rPr lang="en-US" sz="2400" dirty="0"/>
              <a:t>Creates peace of mind and credibility</a:t>
            </a:r>
          </a:p>
          <a:p>
            <a:r>
              <a:rPr lang="en-US" sz="2400" dirty="0"/>
              <a:t>Differentiates from competitors</a:t>
            </a:r>
          </a:p>
          <a:p>
            <a:r>
              <a:rPr lang="en-US" sz="2400" dirty="0"/>
              <a:t>Makes you </a:t>
            </a:r>
            <a:r>
              <a:rPr lang="en-US" sz="2400" dirty="0" err="1"/>
              <a:t>recognisable</a:t>
            </a:r>
            <a:endParaRPr lang="en-US" sz="2400" dirty="0"/>
          </a:p>
          <a:p>
            <a:r>
              <a:rPr lang="en-US" sz="2400" dirty="0"/>
              <a:t>Drives a higher price point</a:t>
            </a:r>
          </a:p>
          <a:p>
            <a:r>
              <a:rPr lang="en-US" sz="2400" dirty="0"/>
              <a:t>Supercharges marketing campaigns</a:t>
            </a:r>
          </a:p>
          <a:p>
            <a:pPr marL="0" indent="0">
              <a:buNone/>
            </a:pPr>
            <a:endParaRPr lang="en-US" sz="2000" dirty="0"/>
          </a:p>
          <a:p>
            <a:pPr marL="0" indent="0">
              <a:buNone/>
            </a:pPr>
            <a:endParaRPr lang="en-US" sz="2000" dirty="0"/>
          </a:p>
          <a:p>
            <a:endParaRPr lang="en-US" sz="2000" dirty="0"/>
          </a:p>
          <a:p>
            <a:endParaRPr lang="en-US" sz="2000" dirty="0"/>
          </a:p>
          <a:p>
            <a:endParaRPr lang="en-US" sz="2000" dirty="0"/>
          </a:p>
        </p:txBody>
      </p:sp>
      <p:pic>
        <p:nvPicPr>
          <p:cNvPr id="5" name="Picture 4" descr="Abstract blurred background of department store">
            <a:extLst>
              <a:ext uri="{FF2B5EF4-FFF2-40B4-BE49-F238E27FC236}">
                <a16:creationId xmlns:a16="http://schemas.microsoft.com/office/drawing/2014/main" id="{A0A001F7-3054-0481-C676-0CED6705E5D8}"/>
              </a:ext>
            </a:extLst>
          </p:cNvPr>
          <p:cNvPicPr>
            <a:picLocks noChangeAspect="1"/>
          </p:cNvPicPr>
          <p:nvPr/>
        </p:nvPicPr>
        <p:blipFill rotWithShape="1">
          <a:blip r:embed="rId2"/>
          <a:srcRect l="14344" r="26256" b="-2"/>
          <a:stretch/>
        </p:blipFill>
        <p:spPr>
          <a:xfrm>
            <a:off x="6096000" y="1"/>
            <a:ext cx="6102825" cy="6858000"/>
          </a:xfrm>
          <a:prstGeom prst="rect">
            <a:avLst/>
          </a:prstGeom>
        </p:spPr>
      </p:pic>
    </p:spTree>
    <p:extLst>
      <p:ext uri="{BB962C8B-B14F-4D97-AF65-F5344CB8AC3E}">
        <p14:creationId xmlns:p14="http://schemas.microsoft.com/office/powerpoint/2010/main" val="41200226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5F8147-F1D9-5244-83F6-D19290DD1030}"/>
              </a:ext>
            </a:extLst>
          </p:cNvPr>
          <p:cNvSpPr>
            <a:spLocks noGrp="1"/>
          </p:cNvSpPr>
          <p:nvPr>
            <p:ph type="title"/>
          </p:nvPr>
        </p:nvSpPr>
        <p:spPr>
          <a:xfrm>
            <a:off x="256032" y="350196"/>
            <a:ext cx="5657088" cy="929964"/>
          </a:xfrm>
        </p:spPr>
        <p:txBody>
          <a:bodyPr anchor="ctr">
            <a:normAutofit/>
          </a:bodyPr>
          <a:lstStyle/>
          <a:p>
            <a:r>
              <a:rPr lang="en-US" sz="4000" b="1">
                <a:latin typeface="+mn-lt"/>
              </a:rPr>
              <a:t>Why does brand matter?</a:t>
            </a:r>
            <a:endParaRPr lang="en-US" sz="4000" b="1" dirty="0">
              <a:latin typeface="+mn-lt"/>
            </a:endParaRPr>
          </a:p>
        </p:txBody>
      </p:sp>
      <p:sp>
        <p:nvSpPr>
          <p:cNvPr id="3" name="Content Placeholder 2">
            <a:extLst>
              <a:ext uri="{FF2B5EF4-FFF2-40B4-BE49-F238E27FC236}">
                <a16:creationId xmlns:a16="http://schemas.microsoft.com/office/drawing/2014/main" id="{49D6D251-4E5F-D244-B806-DF36D49BC68C}"/>
              </a:ext>
            </a:extLst>
          </p:cNvPr>
          <p:cNvSpPr>
            <a:spLocks noGrp="1"/>
          </p:cNvSpPr>
          <p:nvPr>
            <p:ph idx="1"/>
          </p:nvPr>
        </p:nvSpPr>
        <p:spPr>
          <a:xfrm>
            <a:off x="390144" y="2324912"/>
            <a:ext cx="5018563" cy="4031437"/>
          </a:xfrm>
        </p:spPr>
        <p:txBody>
          <a:bodyPr anchor="ctr">
            <a:normAutofit/>
          </a:bodyPr>
          <a:lstStyle/>
          <a:p>
            <a:r>
              <a:rPr lang="en-US" sz="3600" dirty="0"/>
              <a:t>Branding is about shaping the perceptions of a given business / product in the market as a more appealing option compared to its competition.</a:t>
            </a:r>
          </a:p>
          <a:p>
            <a:pPr marL="0" indent="0">
              <a:buNone/>
            </a:pPr>
            <a:endParaRPr lang="en-US" sz="3600" dirty="0"/>
          </a:p>
          <a:p>
            <a:pPr marL="0" indent="0">
              <a:buNone/>
            </a:pPr>
            <a:endParaRPr lang="en-US" sz="2000" dirty="0"/>
          </a:p>
          <a:p>
            <a:endParaRPr lang="en-US" sz="2000" dirty="0"/>
          </a:p>
          <a:p>
            <a:endParaRPr lang="en-US" sz="2000" dirty="0"/>
          </a:p>
          <a:p>
            <a:endParaRPr lang="en-US" sz="2000" dirty="0"/>
          </a:p>
        </p:txBody>
      </p:sp>
      <p:pic>
        <p:nvPicPr>
          <p:cNvPr id="5" name="Picture 4" descr="Abstract blurred background of department store">
            <a:extLst>
              <a:ext uri="{FF2B5EF4-FFF2-40B4-BE49-F238E27FC236}">
                <a16:creationId xmlns:a16="http://schemas.microsoft.com/office/drawing/2014/main" id="{A0A001F7-3054-0481-C676-0CED6705E5D8}"/>
              </a:ext>
            </a:extLst>
          </p:cNvPr>
          <p:cNvPicPr>
            <a:picLocks noChangeAspect="1"/>
          </p:cNvPicPr>
          <p:nvPr/>
        </p:nvPicPr>
        <p:blipFill rotWithShape="1">
          <a:blip r:embed="rId2"/>
          <a:srcRect l="14344" r="26256" b="-2"/>
          <a:stretch/>
        </p:blipFill>
        <p:spPr>
          <a:xfrm>
            <a:off x="6096000" y="1"/>
            <a:ext cx="6102825" cy="6858000"/>
          </a:xfrm>
          <a:prstGeom prst="rect">
            <a:avLst/>
          </a:prstGeom>
        </p:spPr>
      </p:pic>
    </p:spTree>
    <p:extLst>
      <p:ext uri="{BB962C8B-B14F-4D97-AF65-F5344CB8AC3E}">
        <p14:creationId xmlns:p14="http://schemas.microsoft.com/office/powerpoint/2010/main" val="39473115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5F8147-F1D9-5244-83F6-D19290DD1030}"/>
              </a:ext>
            </a:extLst>
          </p:cNvPr>
          <p:cNvSpPr>
            <a:spLocks noGrp="1"/>
          </p:cNvSpPr>
          <p:nvPr>
            <p:ph type="title"/>
          </p:nvPr>
        </p:nvSpPr>
        <p:spPr>
          <a:xfrm>
            <a:off x="256032" y="350196"/>
            <a:ext cx="5657088" cy="929964"/>
          </a:xfrm>
        </p:spPr>
        <p:txBody>
          <a:bodyPr anchor="ctr">
            <a:normAutofit/>
          </a:bodyPr>
          <a:lstStyle/>
          <a:p>
            <a:r>
              <a:rPr lang="en-US" sz="4000" b="1" dirty="0">
                <a:latin typeface="+mn-lt"/>
              </a:rPr>
              <a:t>Brand Strategy</a:t>
            </a:r>
          </a:p>
        </p:txBody>
      </p:sp>
      <p:sp>
        <p:nvSpPr>
          <p:cNvPr id="3" name="Content Placeholder 2">
            <a:extLst>
              <a:ext uri="{FF2B5EF4-FFF2-40B4-BE49-F238E27FC236}">
                <a16:creationId xmlns:a16="http://schemas.microsoft.com/office/drawing/2014/main" id="{49D6D251-4E5F-D244-B806-DF36D49BC68C}"/>
              </a:ext>
            </a:extLst>
          </p:cNvPr>
          <p:cNvSpPr>
            <a:spLocks noGrp="1"/>
          </p:cNvSpPr>
          <p:nvPr>
            <p:ph idx="1"/>
          </p:nvPr>
        </p:nvSpPr>
        <p:spPr>
          <a:xfrm>
            <a:off x="390144" y="2324912"/>
            <a:ext cx="5018563" cy="4031437"/>
          </a:xfrm>
        </p:spPr>
        <p:txBody>
          <a:bodyPr anchor="ctr">
            <a:normAutofit/>
          </a:bodyPr>
          <a:lstStyle/>
          <a:p>
            <a:r>
              <a:rPr lang="en-US" sz="3600" dirty="0"/>
              <a:t>Brand strategy is the brand’s approach to who they target, how they differentiate and how they influence perceptions and decisions.   </a:t>
            </a:r>
          </a:p>
          <a:p>
            <a:pPr marL="0" indent="0">
              <a:buNone/>
            </a:pPr>
            <a:endParaRPr lang="en-US" sz="2000" dirty="0"/>
          </a:p>
          <a:p>
            <a:endParaRPr lang="en-US" sz="2000" dirty="0"/>
          </a:p>
          <a:p>
            <a:endParaRPr lang="en-US" sz="2000" dirty="0"/>
          </a:p>
          <a:p>
            <a:endParaRPr lang="en-US" sz="2000" dirty="0"/>
          </a:p>
        </p:txBody>
      </p:sp>
      <p:pic>
        <p:nvPicPr>
          <p:cNvPr id="5" name="Picture 4" descr="Abstract blurred background of department store">
            <a:extLst>
              <a:ext uri="{FF2B5EF4-FFF2-40B4-BE49-F238E27FC236}">
                <a16:creationId xmlns:a16="http://schemas.microsoft.com/office/drawing/2014/main" id="{A0A001F7-3054-0481-C676-0CED6705E5D8}"/>
              </a:ext>
            </a:extLst>
          </p:cNvPr>
          <p:cNvPicPr>
            <a:picLocks noChangeAspect="1"/>
          </p:cNvPicPr>
          <p:nvPr/>
        </p:nvPicPr>
        <p:blipFill rotWithShape="1">
          <a:blip r:embed="rId2"/>
          <a:srcRect l="14344" r="26256" b="-2"/>
          <a:stretch/>
        </p:blipFill>
        <p:spPr>
          <a:xfrm>
            <a:off x="6089173" y="1"/>
            <a:ext cx="6102825" cy="6858000"/>
          </a:xfrm>
          <a:prstGeom prst="rect">
            <a:avLst/>
          </a:prstGeom>
        </p:spPr>
      </p:pic>
    </p:spTree>
    <p:extLst>
      <p:ext uri="{BB962C8B-B14F-4D97-AF65-F5344CB8AC3E}">
        <p14:creationId xmlns:p14="http://schemas.microsoft.com/office/powerpoint/2010/main" val="6080972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5F8147-F1D9-5244-83F6-D19290DD1030}"/>
              </a:ext>
            </a:extLst>
          </p:cNvPr>
          <p:cNvSpPr>
            <a:spLocks noGrp="1"/>
          </p:cNvSpPr>
          <p:nvPr>
            <p:ph type="title"/>
          </p:nvPr>
        </p:nvSpPr>
        <p:spPr>
          <a:xfrm>
            <a:off x="256032" y="350196"/>
            <a:ext cx="5657088" cy="929964"/>
          </a:xfrm>
        </p:spPr>
        <p:txBody>
          <a:bodyPr anchor="ctr">
            <a:normAutofit/>
          </a:bodyPr>
          <a:lstStyle/>
          <a:p>
            <a:r>
              <a:rPr lang="en-US" sz="4000" b="1" dirty="0">
                <a:latin typeface="+mn-lt"/>
              </a:rPr>
              <a:t>A successful brand should</a:t>
            </a:r>
          </a:p>
        </p:txBody>
      </p:sp>
      <p:sp>
        <p:nvSpPr>
          <p:cNvPr id="3" name="Content Placeholder 2">
            <a:extLst>
              <a:ext uri="{FF2B5EF4-FFF2-40B4-BE49-F238E27FC236}">
                <a16:creationId xmlns:a16="http://schemas.microsoft.com/office/drawing/2014/main" id="{49D6D251-4E5F-D244-B806-DF36D49BC68C}"/>
              </a:ext>
            </a:extLst>
          </p:cNvPr>
          <p:cNvSpPr>
            <a:spLocks noGrp="1"/>
          </p:cNvSpPr>
          <p:nvPr>
            <p:ph idx="1"/>
          </p:nvPr>
        </p:nvSpPr>
        <p:spPr>
          <a:xfrm>
            <a:off x="390144" y="2324912"/>
            <a:ext cx="5018563" cy="4031437"/>
          </a:xfrm>
        </p:spPr>
        <p:txBody>
          <a:bodyPr anchor="ctr">
            <a:normAutofit/>
          </a:bodyPr>
          <a:lstStyle/>
          <a:p>
            <a:r>
              <a:rPr lang="en-US" sz="3600" dirty="0"/>
              <a:t>Connect with the audience</a:t>
            </a:r>
          </a:p>
          <a:p>
            <a:endParaRPr lang="en-US" sz="3600" dirty="0"/>
          </a:p>
          <a:p>
            <a:r>
              <a:rPr lang="en-US" sz="3600" dirty="0"/>
              <a:t>Influence their decisions</a:t>
            </a:r>
          </a:p>
          <a:p>
            <a:endParaRPr lang="en-US" sz="3600" dirty="0"/>
          </a:p>
          <a:p>
            <a:r>
              <a:rPr lang="en-US" sz="3600" dirty="0"/>
              <a:t>Build market share</a:t>
            </a:r>
          </a:p>
          <a:p>
            <a:endParaRPr lang="en-US" sz="2000" dirty="0"/>
          </a:p>
          <a:p>
            <a:endParaRPr lang="en-US" sz="2000" dirty="0"/>
          </a:p>
          <a:p>
            <a:endParaRPr lang="en-US" sz="2000" dirty="0"/>
          </a:p>
        </p:txBody>
      </p:sp>
      <p:pic>
        <p:nvPicPr>
          <p:cNvPr id="5" name="Picture 4" descr="Abstract blurred background of department store">
            <a:extLst>
              <a:ext uri="{FF2B5EF4-FFF2-40B4-BE49-F238E27FC236}">
                <a16:creationId xmlns:a16="http://schemas.microsoft.com/office/drawing/2014/main" id="{A0A001F7-3054-0481-C676-0CED6705E5D8}"/>
              </a:ext>
            </a:extLst>
          </p:cNvPr>
          <p:cNvPicPr>
            <a:picLocks noChangeAspect="1"/>
          </p:cNvPicPr>
          <p:nvPr/>
        </p:nvPicPr>
        <p:blipFill rotWithShape="1">
          <a:blip r:embed="rId2"/>
          <a:srcRect l="14344" r="26256" b="-2"/>
          <a:stretch/>
        </p:blipFill>
        <p:spPr>
          <a:xfrm>
            <a:off x="6096000" y="1"/>
            <a:ext cx="6102825" cy="6858000"/>
          </a:xfrm>
          <a:prstGeom prst="rect">
            <a:avLst/>
          </a:prstGeom>
        </p:spPr>
      </p:pic>
    </p:spTree>
    <p:extLst>
      <p:ext uri="{BB962C8B-B14F-4D97-AF65-F5344CB8AC3E}">
        <p14:creationId xmlns:p14="http://schemas.microsoft.com/office/powerpoint/2010/main" val="19695396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90B1B-ED07-3A2A-8B2C-6CD15440D3B5}"/>
              </a:ext>
            </a:extLst>
          </p:cNvPr>
          <p:cNvSpPr>
            <a:spLocks noGrp="1"/>
          </p:cNvSpPr>
          <p:nvPr>
            <p:ph type="title"/>
          </p:nvPr>
        </p:nvSpPr>
        <p:spPr/>
        <p:txBody>
          <a:bodyPr/>
          <a:lstStyle/>
          <a:p>
            <a:r>
              <a:rPr lang="en-GB" dirty="0"/>
              <a:t>How many of these brands do you know?</a:t>
            </a:r>
          </a:p>
        </p:txBody>
      </p:sp>
      <p:sp>
        <p:nvSpPr>
          <p:cNvPr id="3" name="Content Placeholder 2">
            <a:extLst>
              <a:ext uri="{FF2B5EF4-FFF2-40B4-BE49-F238E27FC236}">
                <a16:creationId xmlns:a16="http://schemas.microsoft.com/office/drawing/2014/main" id="{589946FB-9544-4BC0-2C5B-4BF766541F9C}"/>
              </a:ext>
            </a:extLst>
          </p:cNvPr>
          <p:cNvSpPr>
            <a:spLocks noGrp="1"/>
          </p:cNvSpPr>
          <p:nvPr>
            <p:ph idx="1"/>
          </p:nvPr>
        </p:nvSpPr>
        <p:spPr/>
        <p:txBody>
          <a:bodyPr/>
          <a:lstStyle/>
          <a:p>
            <a:r>
              <a:rPr lang="en-GB" dirty="0">
                <a:hlinkClick r:id="rId2"/>
              </a:rPr>
              <a:t>https://www.playbuzz.com/dionnetaylor10/a-the-ultimate-british-logo-quiz</a:t>
            </a:r>
            <a:endParaRPr lang="en-GB" dirty="0"/>
          </a:p>
          <a:p>
            <a:endParaRPr lang="en-GB" dirty="0"/>
          </a:p>
          <a:p>
            <a:endParaRPr lang="en-GB" dirty="0"/>
          </a:p>
        </p:txBody>
      </p:sp>
    </p:spTree>
    <p:extLst>
      <p:ext uri="{BB962C8B-B14F-4D97-AF65-F5344CB8AC3E}">
        <p14:creationId xmlns:p14="http://schemas.microsoft.com/office/powerpoint/2010/main" val="10621683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GB"/>
            </a:p>
          </p:txBody>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GB"/>
            </a:p>
          </p:txBody>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7157C13D-E01D-8043-81AA-EC69F841B9E1}"/>
              </a:ext>
            </a:extLst>
          </p:cNvPr>
          <p:cNvSpPr>
            <a:spLocks noGrp="1"/>
          </p:cNvSpPr>
          <p:nvPr>
            <p:ph type="title"/>
          </p:nvPr>
        </p:nvSpPr>
        <p:spPr>
          <a:xfrm>
            <a:off x="535020" y="685800"/>
            <a:ext cx="2780271" cy="5105400"/>
          </a:xfrm>
        </p:spPr>
        <p:txBody>
          <a:bodyPr>
            <a:normAutofit/>
          </a:bodyPr>
          <a:lstStyle/>
          <a:p>
            <a:r>
              <a:rPr lang="en-GB" sz="4000" b="1">
                <a:solidFill>
                  <a:srgbClr val="FFFFFF"/>
                </a:solidFill>
              </a:rPr>
              <a:t>The Role of the Brand Manager</a:t>
            </a:r>
          </a:p>
        </p:txBody>
      </p:sp>
      <p:graphicFrame>
        <p:nvGraphicFramePr>
          <p:cNvPr id="5" name="Content Placeholder 2">
            <a:extLst>
              <a:ext uri="{FF2B5EF4-FFF2-40B4-BE49-F238E27FC236}">
                <a16:creationId xmlns:a16="http://schemas.microsoft.com/office/drawing/2014/main" id="{734809B3-FA01-262B-7BB6-7A3E6EFFA63A}"/>
              </a:ext>
            </a:extLst>
          </p:cNvPr>
          <p:cNvGraphicFramePr>
            <a:graphicFrameLocks noGrp="1"/>
          </p:cNvGraphicFramePr>
          <p:nvPr>
            <p:ph idx="1"/>
            <p:extLst>
              <p:ext uri="{D42A27DB-BD31-4B8C-83A1-F6EECF244321}">
                <p14:modId xmlns:p14="http://schemas.microsoft.com/office/powerpoint/2010/main" val="4027419794"/>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575071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A89CF-F8E8-CAB7-C940-7787475CB725}"/>
              </a:ext>
            </a:extLst>
          </p:cNvPr>
          <p:cNvSpPr>
            <a:spLocks noGrp="1"/>
          </p:cNvSpPr>
          <p:nvPr>
            <p:ph type="title"/>
          </p:nvPr>
        </p:nvSpPr>
        <p:spPr/>
        <p:txBody>
          <a:bodyPr/>
          <a:lstStyle/>
          <a:p>
            <a:r>
              <a:rPr lang="en-GB" b="1" dirty="0">
                <a:latin typeface="+mn-lt"/>
              </a:rPr>
              <a:t>The Role of the Brand Manager</a:t>
            </a:r>
          </a:p>
        </p:txBody>
      </p:sp>
      <p:sp>
        <p:nvSpPr>
          <p:cNvPr id="3" name="Content Placeholder 2">
            <a:extLst>
              <a:ext uri="{FF2B5EF4-FFF2-40B4-BE49-F238E27FC236}">
                <a16:creationId xmlns:a16="http://schemas.microsoft.com/office/drawing/2014/main" id="{05479077-460F-4CC8-A3E6-D606CEC6D9BC}"/>
              </a:ext>
            </a:extLst>
          </p:cNvPr>
          <p:cNvSpPr>
            <a:spLocks noGrp="1"/>
          </p:cNvSpPr>
          <p:nvPr>
            <p:ph idx="1"/>
          </p:nvPr>
        </p:nvSpPr>
        <p:spPr/>
        <p:txBody>
          <a:bodyPr/>
          <a:lstStyle/>
          <a:p>
            <a:r>
              <a:rPr lang="en-GB" b="1" dirty="0"/>
              <a:t>T</a:t>
            </a:r>
            <a:r>
              <a:rPr lang="en-GB" b="1" i="0" dirty="0">
                <a:effectLst/>
              </a:rPr>
              <a:t>he role of a brand manager is to build and maintain a strong, differentiated brand that resonates with target audiences, drives customer loyalty, and ultimately contributes to the company's long-term success.</a:t>
            </a:r>
            <a:endParaRPr lang="en-GB" b="1" dirty="0"/>
          </a:p>
        </p:txBody>
      </p:sp>
    </p:spTree>
    <p:extLst>
      <p:ext uri="{BB962C8B-B14F-4D97-AF65-F5344CB8AC3E}">
        <p14:creationId xmlns:p14="http://schemas.microsoft.com/office/powerpoint/2010/main" val="42455607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GB"/>
            </a:p>
          </p:txBody>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GB"/>
            </a:p>
          </p:txBody>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7157C13D-E01D-8043-81AA-EC69F841B9E1}"/>
              </a:ext>
            </a:extLst>
          </p:cNvPr>
          <p:cNvSpPr>
            <a:spLocks noGrp="1"/>
          </p:cNvSpPr>
          <p:nvPr>
            <p:ph type="title"/>
          </p:nvPr>
        </p:nvSpPr>
        <p:spPr>
          <a:xfrm>
            <a:off x="-29184" y="685799"/>
            <a:ext cx="3344476" cy="5519791"/>
          </a:xfrm>
        </p:spPr>
        <p:txBody>
          <a:bodyPr>
            <a:normAutofit/>
          </a:bodyPr>
          <a:lstStyle/>
          <a:p>
            <a:r>
              <a:rPr lang="en-GB" sz="4000" b="1" dirty="0">
                <a:solidFill>
                  <a:srgbClr val="FFFFFF"/>
                </a:solidFill>
              </a:rPr>
              <a:t>Responsibilities of the Brand Manager</a:t>
            </a:r>
          </a:p>
        </p:txBody>
      </p:sp>
      <p:graphicFrame>
        <p:nvGraphicFramePr>
          <p:cNvPr id="5" name="Content Placeholder 2">
            <a:extLst>
              <a:ext uri="{FF2B5EF4-FFF2-40B4-BE49-F238E27FC236}">
                <a16:creationId xmlns:a16="http://schemas.microsoft.com/office/drawing/2014/main" id="{734809B3-FA01-262B-7BB6-7A3E6EFFA63A}"/>
              </a:ext>
            </a:extLst>
          </p:cNvPr>
          <p:cNvGraphicFramePr>
            <a:graphicFrameLocks noGrp="1"/>
          </p:cNvGraphicFramePr>
          <p:nvPr>
            <p:ph idx="1"/>
            <p:extLst>
              <p:ext uri="{D42A27DB-BD31-4B8C-83A1-F6EECF244321}">
                <p14:modId xmlns:p14="http://schemas.microsoft.com/office/powerpoint/2010/main" val="2862556509"/>
              </p:ext>
            </p:extLst>
          </p:nvPr>
        </p:nvGraphicFramePr>
        <p:xfrm>
          <a:off x="4850405" y="294969"/>
          <a:ext cx="7036907" cy="6460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55742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GB"/>
            </a:p>
          </p:txBody>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GB"/>
            </a:p>
          </p:txBody>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7157C13D-E01D-8043-81AA-EC69F841B9E1}"/>
              </a:ext>
            </a:extLst>
          </p:cNvPr>
          <p:cNvSpPr>
            <a:spLocks noGrp="1"/>
          </p:cNvSpPr>
          <p:nvPr>
            <p:ph type="title"/>
          </p:nvPr>
        </p:nvSpPr>
        <p:spPr>
          <a:xfrm>
            <a:off x="-29184" y="685799"/>
            <a:ext cx="3344476" cy="5519791"/>
          </a:xfrm>
        </p:spPr>
        <p:txBody>
          <a:bodyPr>
            <a:normAutofit/>
          </a:bodyPr>
          <a:lstStyle/>
          <a:p>
            <a:r>
              <a:rPr lang="en-GB" sz="4000" b="1" dirty="0">
                <a:solidFill>
                  <a:srgbClr val="FFFFFF"/>
                </a:solidFill>
              </a:rPr>
              <a:t>Responsibilities of the Brand Manager</a:t>
            </a:r>
          </a:p>
        </p:txBody>
      </p:sp>
      <p:graphicFrame>
        <p:nvGraphicFramePr>
          <p:cNvPr id="5" name="Content Placeholder 2">
            <a:extLst>
              <a:ext uri="{FF2B5EF4-FFF2-40B4-BE49-F238E27FC236}">
                <a16:creationId xmlns:a16="http://schemas.microsoft.com/office/drawing/2014/main" id="{734809B3-FA01-262B-7BB6-7A3E6EFFA63A}"/>
              </a:ext>
            </a:extLst>
          </p:cNvPr>
          <p:cNvGraphicFramePr>
            <a:graphicFrameLocks noGrp="1"/>
          </p:cNvGraphicFramePr>
          <p:nvPr>
            <p:ph idx="1"/>
            <p:extLst>
              <p:ext uri="{D42A27DB-BD31-4B8C-83A1-F6EECF244321}">
                <p14:modId xmlns:p14="http://schemas.microsoft.com/office/powerpoint/2010/main" val="2848377137"/>
              </p:ext>
            </p:extLst>
          </p:nvPr>
        </p:nvGraphicFramePr>
        <p:xfrm>
          <a:off x="5010150" y="205484"/>
          <a:ext cx="7020888" cy="6652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163130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08040-29EB-8336-7CDA-0F18CD5C2373}"/>
              </a:ext>
            </a:extLst>
          </p:cNvPr>
          <p:cNvSpPr>
            <a:spLocks noGrp="1"/>
          </p:cNvSpPr>
          <p:nvPr>
            <p:ph type="title"/>
          </p:nvPr>
        </p:nvSpPr>
        <p:spPr>
          <a:xfrm>
            <a:off x="542611" y="365125"/>
            <a:ext cx="10811189" cy="941161"/>
          </a:xfrm>
        </p:spPr>
        <p:txBody>
          <a:bodyPr/>
          <a:lstStyle/>
          <a:p>
            <a:r>
              <a:rPr lang="en-GB" b="1" dirty="0"/>
              <a:t>Key Aspects of the Brand Management Role</a:t>
            </a:r>
          </a:p>
        </p:txBody>
      </p:sp>
      <p:sp>
        <p:nvSpPr>
          <p:cNvPr id="3" name="Content Placeholder 2">
            <a:extLst>
              <a:ext uri="{FF2B5EF4-FFF2-40B4-BE49-F238E27FC236}">
                <a16:creationId xmlns:a16="http://schemas.microsoft.com/office/drawing/2014/main" id="{AFD6C6C4-0D87-1318-FD36-38F2F157AD01}"/>
              </a:ext>
            </a:extLst>
          </p:cNvPr>
          <p:cNvSpPr>
            <a:spLocks noGrp="1"/>
          </p:cNvSpPr>
          <p:nvPr>
            <p:ph idx="1"/>
          </p:nvPr>
        </p:nvSpPr>
        <p:spPr>
          <a:xfrm>
            <a:off x="542611" y="1477108"/>
            <a:ext cx="10962752" cy="4823208"/>
          </a:xfrm>
        </p:spPr>
        <p:txBody>
          <a:bodyPr/>
          <a:lstStyle/>
          <a:p>
            <a:pPr marL="514350" indent="-514350" algn="l">
              <a:buFont typeface="+mj-lt"/>
              <a:buAutoNum type="arabicPeriod"/>
            </a:pPr>
            <a:r>
              <a:rPr lang="en-GB" b="1" i="0" dirty="0">
                <a:solidFill>
                  <a:srgbClr val="FF0000"/>
                </a:solidFill>
                <a:effectLst/>
                <a:latin typeface="Söhne"/>
              </a:rPr>
              <a:t>Brand Strategy Development</a:t>
            </a:r>
            <a:r>
              <a:rPr lang="en-GB" b="0" i="0" dirty="0">
                <a:effectLst/>
                <a:latin typeface="Söhne"/>
              </a:rPr>
              <a:t>: Brand managers are responsible for formulating comprehensive brand strategies that align with the company's overall goals and objectives. This includes defining the brand's positioning, target audience, value proposition, and messaging.</a:t>
            </a:r>
          </a:p>
          <a:p>
            <a:pPr marL="514350" indent="-514350" algn="l">
              <a:buFont typeface="+mj-lt"/>
              <a:buAutoNum type="arabicPeriod"/>
            </a:pPr>
            <a:endParaRPr lang="en-GB" b="0" i="0" dirty="0">
              <a:effectLst/>
              <a:latin typeface="Söhne"/>
            </a:endParaRPr>
          </a:p>
          <a:p>
            <a:pPr marL="514350" indent="-514350" algn="l">
              <a:buFont typeface="+mj-lt"/>
              <a:buAutoNum type="arabicPeriod"/>
            </a:pPr>
            <a:r>
              <a:rPr lang="en-GB" b="1" i="0" dirty="0">
                <a:solidFill>
                  <a:srgbClr val="FF0000"/>
                </a:solidFill>
                <a:effectLst/>
                <a:latin typeface="Söhne"/>
              </a:rPr>
              <a:t>Brand Identity Management</a:t>
            </a:r>
            <a:r>
              <a:rPr lang="en-GB" b="0" i="0" dirty="0">
                <a:effectLst/>
                <a:latin typeface="Söhne"/>
              </a:rPr>
              <a:t>: They oversee the consistent representation of the brand across all touchpoints, including marketing materials, advertising campaigns, product packaging, digital platforms, and in-store experiences. Brand managers ensure that the brand identity remains cohesive and resonates with the intended audience.</a:t>
            </a:r>
          </a:p>
          <a:p>
            <a:endParaRPr lang="en-GB" dirty="0"/>
          </a:p>
        </p:txBody>
      </p:sp>
    </p:spTree>
    <p:extLst>
      <p:ext uri="{BB962C8B-B14F-4D97-AF65-F5344CB8AC3E}">
        <p14:creationId xmlns:p14="http://schemas.microsoft.com/office/powerpoint/2010/main" val="7070659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08040-29EB-8336-7CDA-0F18CD5C2373}"/>
              </a:ext>
            </a:extLst>
          </p:cNvPr>
          <p:cNvSpPr>
            <a:spLocks noGrp="1"/>
          </p:cNvSpPr>
          <p:nvPr>
            <p:ph type="title"/>
          </p:nvPr>
        </p:nvSpPr>
        <p:spPr>
          <a:xfrm>
            <a:off x="542611" y="365125"/>
            <a:ext cx="10811189" cy="941161"/>
          </a:xfrm>
        </p:spPr>
        <p:txBody>
          <a:bodyPr/>
          <a:lstStyle/>
          <a:p>
            <a:r>
              <a:rPr lang="en-GB" b="1" dirty="0"/>
              <a:t>Key Aspects of the Brand Management Role</a:t>
            </a:r>
          </a:p>
        </p:txBody>
      </p:sp>
      <p:sp>
        <p:nvSpPr>
          <p:cNvPr id="3" name="Content Placeholder 2">
            <a:extLst>
              <a:ext uri="{FF2B5EF4-FFF2-40B4-BE49-F238E27FC236}">
                <a16:creationId xmlns:a16="http://schemas.microsoft.com/office/drawing/2014/main" id="{AFD6C6C4-0D87-1318-FD36-38F2F157AD01}"/>
              </a:ext>
            </a:extLst>
          </p:cNvPr>
          <p:cNvSpPr>
            <a:spLocks noGrp="1"/>
          </p:cNvSpPr>
          <p:nvPr>
            <p:ph idx="1"/>
          </p:nvPr>
        </p:nvSpPr>
        <p:spPr>
          <a:xfrm>
            <a:off x="542611" y="1477108"/>
            <a:ext cx="10962752" cy="4823208"/>
          </a:xfrm>
        </p:spPr>
        <p:txBody>
          <a:bodyPr/>
          <a:lstStyle/>
          <a:p>
            <a:pPr marL="514350" indent="-514350" algn="l">
              <a:buFont typeface="+mj-lt"/>
              <a:buAutoNum type="arabicPeriod" startAt="3"/>
            </a:pPr>
            <a:r>
              <a:rPr lang="en-GB" b="1" i="0" dirty="0">
                <a:solidFill>
                  <a:srgbClr val="FF0000"/>
                </a:solidFill>
                <a:effectLst/>
                <a:latin typeface="Söhne"/>
              </a:rPr>
              <a:t>Product Development and Launch</a:t>
            </a:r>
            <a:r>
              <a:rPr lang="en-GB" b="0" i="0" dirty="0">
                <a:effectLst/>
                <a:latin typeface="Söhne"/>
              </a:rPr>
              <a:t>: Brand managers collaborate with product development teams to ensure that new products or services align with the brand's positioning and values. They play a key role in developing product names, packaging designs, and marketing strategies for successful product launches.</a:t>
            </a:r>
          </a:p>
          <a:p>
            <a:pPr algn="l">
              <a:buFont typeface="+mj-lt"/>
              <a:buAutoNum type="arabicPeriod" startAt="3"/>
            </a:pPr>
            <a:endParaRPr lang="en-GB" b="0" i="0" dirty="0">
              <a:effectLst/>
              <a:latin typeface="Söhne"/>
            </a:endParaRPr>
          </a:p>
          <a:p>
            <a:pPr marL="514350" indent="-514350" algn="l">
              <a:buFont typeface="+mj-lt"/>
              <a:buAutoNum type="arabicPeriod" startAt="3"/>
            </a:pPr>
            <a:r>
              <a:rPr lang="en-GB" b="1" i="0" dirty="0">
                <a:solidFill>
                  <a:srgbClr val="FF0000"/>
                </a:solidFill>
                <a:effectLst/>
                <a:latin typeface="Söhne"/>
              </a:rPr>
              <a:t>Marketing Campaigns</a:t>
            </a:r>
            <a:r>
              <a:rPr lang="en-GB" b="0" i="0" dirty="0">
                <a:effectLst/>
                <a:latin typeface="Söhne"/>
              </a:rPr>
              <a:t>: Brand managers develop and execute marketing campaigns to raise brand awareness, drive customer engagement, and promote sales. This involves crafting creative concepts, selecting appropriate channels, allocating budgets, and analysing campaign performance to optimize results.</a:t>
            </a:r>
          </a:p>
          <a:p>
            <a:endParaRPr lang="en-GB" dirty="0"/>
          </a:p>
        </p:txBody>
      </p:sp>
    </p:spTree>
    <p:extLst>
      <p:ext uri="{BB962C8B-B14F-4D97-AF65-F5344CB8AC3E}">
        <p14:creationId xmlns:p14="http://schemas.microsoft.com/office/powerpoint/2010/main" val="41037611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08040-29EB-8336-7CDA-0F18CD5C2373}"/>
              </a:ext>
            </a:extLst>
          </p:cNvPr>
          <p:cNvSpPr>
            <a:spLocks noGrp="1"/>
          </p:cNvSpPr>
          <p:nvPr>
            <p:ph type="title"/>
          </p:nvPr>
        </p:nvSpPr>
        <p:spPr>
          <a:xfrm>
            <a:off x="542611" y="365125"/>
            <a:ext cx="10811189" cy="941161"/>
          </a:xfrm>
        </p:spPr>
        <p:txBody>
          <a:bodyPr/>
          <a:lstStyle/>
          <a:p>
            <a:r>
              <a:rPr lang="en-GB" b="1" dirty="0"/>
              <a:t>Key Aspects of the Brand Management Role</a:t>
            </a:r>
          </a:p>
        </p:txBody>
      </p:sp>
      <p:sp>
        <p:nvSpPr>
          <p:cNvPr id="3" name="Content Placeholder 2">
            <a:extLst>
              <a:ext uri="{FF2B5EF4-FFF2-40B4-BE49-F238E27FC236}">
                <a16:creationId xmlns:a16="http://schemas.microsoft.com/office/drawing/2014/main" id="{AFD6C6C4-0D87-1318-FD36-38F2F157AD01}"/>
              </a:ext>
            </a:extLst>
          </p:cNvPr>
          <p:cNvSpPr>
            <a:spLocks noGrp="1"/>
          </p:cNvSpPr>
          <p:nvPr>
            <p:ph idx="1"/>
          </p:nvPr>
        </p:nvSpPr>
        <p:spPr>
          <a:xfrm>
            <a:off x="542611" y="1477108"/>
            <a:ext cx="10962752" cy="4823208"/>
          </a:xfrm>
        </p:spPr>
        <p:txBody>
          <a:bodyPr/>
          <a:lstStyle/>
          <a:p>
            <a:pPr marL="514350" indent="-514350" algn="l">
              <a:buFont typeface="+mj-lt"/>
              <a:buAutoNum type="arabicPeriod" startAt="5"/>
            </a:pPr>
            <a:r>
              <a:rPr lang="en-GB" b="1" i="0" dirty="0">
                <a:solidFill>
                  <a:srgbClr val="FF0000"/>
                </a:solidFill>
                <a:effectLst/>
                <a:latin typeface="Söhne"/>
              </a:rPr>
              <a:t>Market Research and Analysis</a:t>
            </a:r>
            <a:r>
              <a:rPr lang="en-GB" b="0" i="0" dirty="0">
                <a:effectLst/>
                <a:latin typeface="Söhne"/>
              </a:rPr>
              <a:t>: They conduct market research to gain insights into consumer preferences, market trends, and competitive landscapes. Brand managers use this information to identify opportunities for brand growth, understand consumer perceptions, and make data-driven decisions.</a:t>
            </a:r>
          </a:p>
          <a:p>
            <a:pPr algn="l">
              <a:buFont typeface="+mj-lt"/>
              <a:buAutoNum type="arabicPeriod" startAt="5"/>
            </a:pPr>
            <a:endParaRPr lang="en-GB" b="0" i="0" dirty="0">
              <a:effectLst/>
              <a:latin typeface="Söhne"/>
            </a:endParaRPr>
          </a:p>
          <a:p>
            <a:pPr marL="514350" indent="-514350" algn="l">
              <a:buFont typeface="+mj-lt"/>
              <a:buAutoNum type="arabicPeriod" startAt="5"/>
            </a:pPr>
            <a:r>
              <a:rPr lang="en-GB" b="1" i="0" dirty="0">
                <a:solidFill>
                  <a:srgbClr val="FF0000"/>
                </a:solidFill>
                <a:effectLst/>
                <a:latin typeface="Söhne"/>
              </a:rPr>
              <a:t>Brand Performance Monitoring</a:t>
            </a:r>
            <a:r>
              <a:rPr lang="en-GB" b="0" i="0" dirty="0">
                <a:effectLst/>
                <a:latin typeface="Söhne"/>
              </a:rPr>
              <a:t>: Brand managers track key performance indicators (KPIs) to evaluate the effectiveness of branding efforts and measure brand health. This may include monitoring sales metrics, brand sentiment, customer satisfaction, and market share.</a:t>
            </a:r>
          </a:p>
          <a:p>
            <a:endParaRPr lang="en-GB" dirty="0"/>
          </a:p>
        </p:txBody>
      </p:sp>
    </p:spTree>
    <p:extLst>
      <p:ext uri="{BB962C8B-B14F-4D97-AF65-F5344CB8AC3E}">
        <p14:creationId xmlns:p14="http://schemas.microsoft.com/office/powerpoint/2010/main" val="12479829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08040-29EB-8336-7CDA-0F18CD5C2373}"/>
              </a:ext>
            </a:extLst>
          </p:cNvPr>
          <p:cNvSpPr>
            <a:spLocks noGrp="1"/>
          </p:cNvSpPr>
          <p:nvPr>
            <p:ph type="title"/>
          </p:nvPr>
        </p:nvSpPr>
        <p:spPr>
          <a:xfrm>
            <a:off x="542611" y="365125"/>
            <a:ext cx="10811189" cy="941161"/>
          </a:xfrm>
        </p:spPr>
        <p:txBody>
          <a:bodyPr/>
          <a:lstStyle/>
          <a:p>
            <a:r>
              <a:rPr lang="en-GB" b="1" dirty="0"/>
              <a:t>Key Aspects of the Brand Management Role</a:t>
            </a:r>
          </a:p>
        </p:txBody>
      </p:sp>
      <p:sp>
        <p:nvSpPr>
          <p:cNvPr id="3" name="Content Placeholder 2">
            <a:extLst>
              <a:ext uri="{FF2B5EF4-FFF2-40B4-BE49-F238E27FC236}">
                <a16:creationId xmlns:a16="http://schemas.microsoft.com/office/drawing/2014/main" id="{AFD6C6C4-0D87-1318-FD36-38F2F157AD01}"/>
              </a:ext>
            </a:extLst>
          </p:cNvPr>
          <p:cNvSpPr>
            <a:spLocks noGrp="1"/>
          </p:cNvSpPr>
          <p:nvPr>
            <p:ph idx="1"/>
          </p:nvPr>
        </p:nvSpPr>
        <p:spPr>
          <a:xfrm>
            <a:off x="542611" y="1477108"/>
            <a:ext cx="10962752" cy="4823208"/>
          </a:xfrm>
        </p:spPr>
        <p:txBody>
          <a:bodyPr/>
          <a:lstStyle/>
          <a:p>
            <a:pPr marL="514350" indent="-514350" algn="l">
              <a:buFont typeface="+mj-lt"/>
              <a:buAutoNum type="arabicPeriod" startAt="7"/>
            </a:pPr>
            <a:r>
              <a:rPr lang="en-GB" b="1" i="0" dirty="0">
                <a:solidFill>
                  <a:srgbClr val="FF0000"/>
                </a:solidFill>
                <a:effectLst/>
                <a:latin typeface="Söhne"/>
              </a:rPr>
              <a:t>Stakeholder Collaboration</a:t>
            </a:r>
            <a:r>
              <a:rPr lang="en-GB" b="0" i="0" dirty="0">
                <a:effectLst/>
                <a:latin typeface="Söhne"/>
              </a:rPr>
              <a:t>: Brand managers collaborate with various internal and external stakeholders, including marketing teams, product managers, sales teams, agencies, vendors, and senior leadership. Effective communication and alignment across departments are essential for successful brand management.</a:t>
            </a:r>
          </a:p>
          <a:p>
            <a:pPr marL="514350" indent="-514350" algn="l">
              <a:buFont typeface="+mj-lt"/>
              <a:buAutoNum type="arabicPeriod" startAt="7"/>
            </a:pPr>
            <a:endParaRPr lang="en-GB" b="0" i="0" dirty="0">
              <a:effectLst/>
              <a:latin typeface="Söhne"/>
            </a:endParaRPr>
          </a:p>
          <a:p>
            <a:pPr marL="514350" indent="-514350" algn="l">
              <a:buFont typeface="+mj-lt"/>
              <a:buAutoNum type="arabicPeriod" startAt="7"/>
            </a:pPr>
            <a:r>
              <a:rPr lang="en-GB" b="1" i="0" dirty="0">
                <a:solidFill>
                  <a:srgbClr val="FF0000"/>
                </a:solidFill>
                <a:effectLst/>
                <a:latin typeface="Söhne"/>
              </a:rPr>
              <a:t>Brand Reputation Management</a:t>
            </a:r>
            <a:r>
              <a:rPr lang="en-GB" b="0" i="0" dirty="0">
                <a:effectLst/>
                <a:latin typeface="Söhne"/>
              </a:rPr>
              <a:t>: They proactively manage the brand's reputation by monitoring online and offline conversations, addressing customer feedback, managing crises or controversies, and implementing reputation-building initiatives.</a:t>
            </a:r>
          </a:p>
          <a:p>
            <a:endParaRPr lang="en-GB" dirty="0"/>
          </a:p>
        </p:txBody>
      </p:sp>
    </p:spTree>
    <p:extLst>
      <p:ext uri="{BB962C8B-B14F-4D97-AF65-F5344CB8AC3E}">
        <p14:creationId xmlns:p14="http://schemas.microsoft.com/office/powerpoint/2010/main" val="24897931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BDF1A-D95A-5085-C526-53770A22763F}"/>
              </a:ext>
            </a:extLst>
          </p:cNvPr>
          <p:cNvSpPr>
            <a:spLocks noGrp="1"/>
          </p:cNvSpPr>
          <p:nvPr>
            <p:ph type="title"/>
          </p:nvPr>
        </p:nvSpPr>
        <p:spPr/>
        <p:txBody>
          <a:bodyPr/>
          <a:lstStyle/>
          <a:p>
            <a:endParaRPr lang="en-GB"/>
          </a:p>
        </p:txBody>
      </p:sp>
      <p:pic>
        <p:nvPicPr>
          <p:cNvPr id="4" name="Online Media 3" title="What Does A Brand Manager Do?">
            <a:hlinkClick r:id="" action="ppaction://media"/>
            <a:extLst>
              <a:ext uri="{FF2B5EF4-FFF2-40B4-BE49-F238E27FC236}">
                <a16:creationId xmlns:a16="http://schemas.microsoft.com/office/drawing/2014/main" id="{8AE93A0B-AFFD-E81A-3E74-0E0A69630571}"/>
              </a:ext>
            </a:extLst>
          </p:cNvPr>
          <p:cNvPicPr>
            <a:picLocks noGrp="1" noRot="1" noChangeAspect="1"/>
          </p:cNvPicPr>
          <p:nvPr>
            <p:ph idx="1"/>
            <a:videoFile r:link="rId1"/>
          </p:nvPr>
        </p:nvPicPr>
        <p:blipFill>
          <a:blip r:embed="rId3"/>
          <a:stretch>
            <a:fillRect/>
          </a:stretch>
        </p:blipFill>
        <p:spPr>
          <a:xfrm>
            <a:off x="-39141" y="-2750"/>
            <a:ext cx="12231141" cy="6860750"/>
          </a:xfrm>
          <a:prstGeom prst="rect">
            <a:avLst/>
          </a:prstGeom>
        </p:spPr>
      </p:pic>
    </p:spTree>
    <p:extLst>
      <p:ext uri="{BB962C8B-B14F-4D97-AF65-F5344CB8AC3E}">
        <p14:creationId xmlns:p14="http://schemas.microsoft.com/office/powerpoint/2010/main" val="527801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Brand Image vs Brand Identity: With Examples &amp; Explanation - Jacob LE">
            <a:extLst>
              <a:ext uri="{FF2B5EF4-FFF2-40B4-BE49-F238E27FC236}">
                <a16:creationId xmlns:a16="http://schemas.microsoft.com/office/drawing/2014/main" id="{BBC8D1DF-A92B-80DC-6BB5-129D9D3FC2E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603332" y="0"/>
            <a:ext cx="9064667" cy="6798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79362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59BD3-607C-124C-95AF-775FF9CDE189}"/>
              </a:ext>
            </a:extLst>
          </p:cNvPr>
          <p:cNvSpPr>
            <a:spLocks noGrp="1"/>
          </p:cNvSpPr>
          <p:nvPr>
            <p:ph type="title"/>
          </p:nvPr>
        </p:nvSpPr>
        <p:spPr/>
        <p:txBody>
          <a:bodyPr/>
          <a:lstStyle/>
          <a:p>
            <a:r>
              <a:rPr lang="en-US" b="1" dirty="0">
                <a:latin typeface="+mn-lt"/>
              </a:rPr>
              <a:t>Target Audience</a:t>
            </a:r>
          </a:p>
        </p:txBody>
      </p:sp>
      <p:sp>
        <p:nvSpPr>
          <p:cNvPr id="3" name="Content Placeholder 2">
            <a:extLst>
              <a:ext uri="{FF2B5EF4-FFF2-40B4-BE49-F238E27FC236}">
                <a16:creationId xmlns:a16="http://schemas.microsoft.com/office/drawing/2014/main" id="{033D7636-525A-D54B-AA7F-EC0CB72C1327}"/>
              </a:ext>
            </a:extLst>
          </p:cNvPr>
          <p:cNvSpPr>
            <a:spLocks noGrp="1"/>
          </p:cNvSpPr>
          <p:nvPr>
            <p:ph idx="1"/>
          </p:nvPr>
        </p:nvSpPr>
        <p:spPr/>
        <p:txBody>
          <a:bodyPr/>
          <a:lstStyle/>
          <a:p>
            <a:r>
              <a:rPr lang="en-US" dirty="0"/>
              <a:t>Identifying a target audience is crucial to brand development</a:t>
            </a:r>
          </a:p>
          <a:p>
            <a:r>
              <a:rPr lang="en-US" dirty="0"/>
              <a:t>The better you understand your target audience the more powerful your brand positioning</a:t>
            </a:r>
          </a:p>
          <a:p>
            <a:r>
              <a:rPr lang="en-US" dirty="0"/>
              <a:t>Often a brand will use ’personas’ to bring a target audience to life</a:t>
            </a:r>
          </a:p>
          <a:p>
            <a:r>
              <a:rPr lang="en-US" dirty="0"/>
              <a:t>Some brands have multiple target segments</a:t>
            </a:r>
          </a:p>
          <a:p>
            <a:endParaRPr lang="en-US" dirty="0"/>
          </a:p>
          <a:p>
            <a:endParaRPr lang="en-US" dirty="0"/>
          </a:p>
        </p:txBody>
      </p:sp>
    </p:spTree>
    <p:extLst>
      <p:ext uri="{BB962C8B-B14F-4D97-AF65-F5344CB8AC3E}">
        <p14:creationId xmlns:p14="http://schemas.microsoft.com/office/powerpoint/2010/main" val="4652901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7DA50-CEE5-236D-F978-D85A7DF9E9C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38AE685-974D-6908-F0C2-5781DE016E7B}"/>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41549909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32D41-D42E-BAA7-17A1-FB49D5E6118F}"/>
              </a:ext>
            </a:extLst>
          </p:cNvPr>
          <p:cNvSpPr>
            <a:spLocks noGrp="1"/>
          </p:cNvSpPr>
          <p:nvPr>
            <p:ph type="title"/>
          </p:nvPr>
        </p:nvSpPr>
        <p:spPr/>
        <p:txBody>
          <a:bodyPr/>
          <a:lstStyle/>
          <a:p>
            <a:r>
              <a:rPr lang="en-GB" b="1" dirty="0">
                <a:latin typeface="+mn-lt"/>
              </a:rPr>
              <a:t>The Brand Identity</a:t>
            </a:r>
          </a:p>
        </p:txBody>
      </p:sp>
      <p:sp>
        <p:nvSpPr>
          <p:cNvPr id="3" name="Content Placeholder 2">
            <a:extLst>
              <a:ext uri="{FF2B5EF4-FFF2-40B4-BE49-F238E27FC236}">
                <a16:creationId xmlns:a16="http://schemas.microsoft.com/office/drawing/2014/main" id="{F3D573DC-988D-BDBE-1474-7807FB045BA9}"/>
              </a:ext>
            </a:extLst>
          </p:cNvPr>
          <p:cNvSpPr>
            <a:spLocks noGrp="1"/>
          </p:cNvSpPr>
          <p:nvPr>
            <p:ph idx="1"/>
          </p:nvPr>
        </p:nvSpPr>
        <p:spPr/>
        <p:txBody>
          <a:bodyPr>
            <a:normAutofit/>
          </a:bodyPr>
          <a:lstStyle/>
          <a:p>
            <a:r>
              <a:rPr lang="en-GB" sz="3200" b="0" i="0" dirty="0">
                <a:effectLst/>
              </a:rPr>
              <a:t>Brand identity refers to the collection of visual, verbal, and experiential elements that collectively represent a brand and differentiate it from competitors in the minds of consumers. </a:t>
            </a:r>
          </a:p>
          <a:p>
            <a:endParaRPr lang="en-GB" sz="3200" dirty="0"/>
          </a:p>
          <a:p>
            <a:r>
              <a:rPr lang="en-GB" sz="3200" b="0" i="0" dirty="0">
                <a:effectLst/>
              </a:rPr>
              <a:t>It encompasses the brand's personality, values, positioning, and visual assets, all of which work together to create a distinctive and memorable impression.</a:t>
            </a:r>
            <a:endParaRPr lang="en-GB" sz="3200" dirty="0"/>
          </a:p>
        </p:txBody>
      </p:sp>
    </p:spTree>
    <p:extLst>
      <p:ext uri="{BB962C8B-B14F-4D97-AF65-F5344CB8AC3E}">
        <p14:creationId xmlns:p14="http://schemas.microsoft.com/office/powerpoint/2010/main" val="34844678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177F9-1594-0456-C718-F97A3247C8EC}"/>
              </a:ext>
            </a:extLst>
          </p:cNvPr>
          <p:cNvSpPr>
            <a:spLocks noGrp="1"/>
          </p:cNvSpPr>
          <p:nvPr>
            <p:ph type="title"/>
          </p:nvPr>
        </p:nvSpPr>
        <p:spPr>
          <a:xfrm>
            <a:off x="516835" y="365126"/>
            <a:ext cx="10836965" cy="1046232"/>
          </a:xfrm>
        </p:spPr>
        <p:txBody>
          <a:bodyPr/>
          <a:lstStyle/>
          <a:p>
            <a:r>
              <a:rPr lang="en-GB" b="1" dirty="0">
                <a:latin typeface="+mn-lt"/>
              </a:rPr>
              <a:t>Components of Brand Identity</a:t>
            </a:r>
          </a:p>
        </p:txBody>
      </p:sp>
      <p:sp>
        <p:nvSpPr>
          <p:cNvPr id="3" name="Content Placeholder 2">
            <a:extLst>
              <a:ext uri="{FF2B5EF4-FFF2-40B4-BE49-F238E27FC236}">
                <a16:creationId xmlns:a16="http://schemas.microsoft.com/office/drawing/2014/main" id="{A18578C6-1262-E40A-F2F5-502AF492ED36}"/>
              </a:ext>
            </a:extLst>
          </p:cNvPr>
          <p:cNvSpPr>
            <a:spLocks noGrp="1"/>
          </p:cNvSpPr>
          <p:nvPr>
            <p:ph idx="1"/>
          </p:nvPr>
        </p:nvSpPr>
        <p:spPr>
          <a:xfrm>
            <a:off x="447261" y="1825625"/>
            <a:ext cx="10906539" cy="4351338"/>
          </a:xfrm>
        </p:spPr>
        <p:txBody>
          <a:bodyPr/>
          <a:lstStyle/>
          <a:p>
            <a:pPr marL="0" indent="0" algn="l">
              <a:buNone/>
            </a:pPr>
            <a:r>
              <a:rPr lang="en-GB" b="1" i="0" dirty="0">
                <a:solidFill>
                  <a:srgbClr val="FF0000"/>
                </a:solidFill>
                <a:effectLst/>
              </a:rPr>
              <a:t>Brand Personality</a:t>
            </a:r>
            <a:r>
              <a:rPr lang="en-GB" b="0" i="0" dirty="0">
                <a:effectLst/>
              </a:rPr>
              <a:t>: This refers to the human characteristics and traits associated with the brand. Brands can be perceived as friendly, professional, innovative, trustworthy, or adventurous, among other attributes. The personality helps consumers connect with the brand on an emotional level.</a:t>
            </a:r>
          </a:p>
          <a:p>
            <a:pPr marL="0" indent="0" algn="l">
              <a:buNone/>
            </a:pPr>
            <a:endParaRPr lang="en-GB" b="0" i="0" dirty="0">
              <a:effectLst/>
            </a:endParaRPr>
          </a:p>
          <a:p>
            <a:pPr marL="0" indent="0" algn="l">
              <a:buNone/>
            </a:pPr>
            <a:r>
              <a:rPr lang="en-GB" b="1" i="0" dirty="0">
                <a:solidFill>
                  <a:srgbClr val="FF0000"/>
                </a:solidFill>
                <a:effectLst/>
              </a:rPr>
              <a:t>Brand Values</a:t>
            </a:r>
            <a:r>
              <a:rPr lang="en-GB" b="0" i="0" dirty="0">
                <a:effectLst/>
              </a:rPr>
              <a:t>: These are the fundamental beliefs and principles that guide the brand's actions and decisions. Brand values communicate what the brand stands for and its commitment to certain ideals, such as sustainability, quality, integrity, or social responsibility.</a:t>
            </a:r>
          </a:p>
          <a:p>
            <a:endParaRPr lang="en-GB" dirty="0"/>
          </a:p>
        </p:txBody>
      </p:sp>
    </p:spTree>
    <p:extLst>
      <p:ext uri="{BB962C8B-B14F-4D97-AF65-F5344CB8AC3E}">
        <p14:creationId xmlns:p14="http://schemas.microsoft.com/office/powerpoint/2010/main" val="22800184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177F9-1594-0456-C718-F97A3247C8EC}"/>
              </a:ext>
            </a:extLst>
          </p:cNvPr>
          <p:cNvSpPr>
            <a:spLocks noGrp="1"/>
          </p:cNvSpPr>
          <p:nvPr>
            <p:ph type="title"/>
          </p:nvPr>
        </p:nvSpPr>
        <p:spPr>
          <a:xfrm>
            <a:off x="516835" y="365126"/>
            <a:ext cx="10836965" cy="1046232"/>
          </a:xfrm>
        </p:spPr>
        <p:txBody>
          <a:bodyPr/>
          <a:lstStyle/>
          <a:p>
            <a:r>
              <a:rPr lang="en-GB" b="1" dirty="0">
                <a:latin typeface="+mn-lt"/>
              </a:rPr>
              <a:t>Components of Brand Identity</a:t>
            </a:r>
          </a:p>
        </p:txBody>
      </p:sp>
      <p:sp>
        <p:nvSpPr>
          <p:cNvPr id="3" name="Content Placeholder 2">
            <a:extLst>
              <a:ext uri="{FF2B5EF4-FFF2-40B4-BE49-F238E27FC236}">
                <a16:creationId xmlns:a16="http://schemas.microsoft.com/office/drawing/2014/main" id="{A18578C6-1262-E40A-F2F5-502AF492ED36}"/>
              </a:ext>
            </a:extLst>
          </p:cNvPr>
          <p:cNvSpPr>
            <a:spLocks noGrp="1"/>
          </p:cNvSpPr>
          <p:nvPr>
            <p:ph idx="1"/>
          </p:nvPr>
        </p:nvSpPr>
        <p:spPr>
          <a:xfrm>
            <a:off x="447261" y="1825625"/>
            <a:ext cx="10906539" cy="4351338"/>
          </a:xfrm>
        </p:spPr>
        <p:txBody>
          <a:bodyPr/>
          <a:lstStyle/>
          <a:p>
            <a:pPr marL="0" indent="0">
              <a:buNone/>
            </a:pPr>
            <a:r>
              <a:rPr lang="en-GB" b="1" i="0" dirty="0">
                <a:solidFill>
                  <a:srgbClr val="FF0000"/>
                </a:solidFill>
                <a:effectLst/>
              </a:rPr>
              <a:t>Brand Positioning</a:t>
            </a:r>
            <a:r>
              <a:rPr lang="en-GB" b="0" i="0" dirty="0">
                <a:effectLst/>
              </a:rPr>
              <a:t>: This is how the brand is perceived relative to its competitors in the market. It involves identifying a unique space in the minds of consumers that the brand occupies, based on factors such as product attributes, target audience, and competitive advantages</a:t>
            </a:r>
          </a:p>
          <a:p>
            <a:pPr marL="0" indent="0" algn="l">
              <a:buNone/>
            </a:pPr>
            <a:r>
              <a:rPr lang="en-GB" b="0" i="0" dirty="0">
                <a:effectLst/>
              </a:rPr>
              <a:t>.</a:t>
            </a:r>
          </a:p>
          <a:p>
            <a:pPr marL="0" indent="0" algn="l">
              <a:buNone/>
            </a:pPr>
            <a:r>
              <a:rPr lang="en-GB" b="1" i="0" dirty="0">
                <a:solidFill>
                  <a:srgbClr val="FF0000"/>
                </a:solidFill>
                <a:effectLst/>
              </a:rPr>
              <a:t>Brand Voice</a:t>
            </a:r>
            <a:r>
              <a:rPr lang="en-GB" b="0" i="0" dirty="0">
                <a:effectLst/>
              </a:rPr>
              <a:t>: This refers to the tone, style, and language used in brand communication. Whether it's formal or informal, authoritative or friendly, the brand voice should be consistent across all channels and reflect the brand's personality and values.</a:t>
            </a:r>
          </a:p>
          <a:p>
            <a:endParaRPr lang="en-GB" dirty="0"/>
          </a:p>
        </p:txBody>
      </p:sp>
    </p:spTree>
    <p:extLst>
      <p:ext uri="{BB962C8B-B14F-4D97-AF65-F5344CB8AC3E}">
        <p14:creationId xmlns:p14="http://schemas.microsoft.com/office/powerpoint/2010/main" val="12908051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177F9-1594-0456-C718-F97A3247C8EC}"/>
              </a:ext>
            </a:extLst>
          </p:cNvPr>
          <p:cNvSpPr>
            <a:spLocks noGrp="1"/>
          </p:cNvSpPr>
          <p:nvPr>
            <p:ph type="title"/>
          </p:nvPr>
        </p:nvSpPr>
        <p:spPr>
          <a:xfrm>
            <a:off x="516835" y="365126"/>
            <a:ext cx="10836965" cy="1046232"/>
          </a:xfrm>
        </p:spPr>
        <p:txBody>
          <a:bodyPr/>
          <a:lstStyle/>
          <a:p>
            <a:r>
              <a:rPr lang="en-GB" b="1" dirty="0">
                <a:latin typeface="+mn-lt"/>
              </a:rPr>
              <a:t>Components of Brand Identity</a:t>
            </a:r>
          </a:p>
        </p:txBody>
      </p:sp>
      <p:sp>
        <p:nvSpPr>
          <p:cNvPr id="3" name="Content Placeholder 2">
            <a:extLst>
              <a:ext uri="{FF2B5EF4-FFF2-40B4-BE49-F238E27FC236}">
                <a16:creationId xmlns:a16="http://schemas.microsoft.com/office/drawing/2014/main" id="{A18578C6-1262-E40A-F2F5-502AF492ED36}"/>
              </a:ext>
            </a:extLst>
          </p:cNvPr>
          <p:cNvSpPr>
            <a:spLocks noGrp="1"/>
          </p:cNvSpPr>
          <p:nvPr>
            <p:ph idx="1"/>
          </p:nvPr>
        </p:nvSpPr>
        <p:spPr>
          <a:xfrm>
            <a:off x="447261" y="1580322"/>
            <a:ext cx="10906539" cy="4596641"/>
          </a:xfrm>
        </p:spPr>
        <p:txBody>
          <a:bodyPr>
            <a:normAutofit fontScale="92500" lnSpcReduction="20000"/>
          </a:bodyPr>
          <a:lstStyle/>
          <a:p>
            <a:pPr marL="0" indent="0" algn="l">
              <a:buNone/>
            </a:pPr>
            <a:r>
              <a:rPr lang="en-GB" b="1" i="0" dirty="0">
                <a:solidFill>
                  <a:srgbClr val="FF0000"/>
                </a:solidFill>
                <a:effectLst/>
              </a:rPr>
              <a:t>Visual Identity</a:t>
            </a:r>
            <a:r>
              <a:rPr lang="en-GB" b="0" i="0" dirty="0">
                <a:effectLst/>
              </a:rPr>
              <a:t>: This includes the brand's visual elements, such as the logo, colour palette, typography, imagery, and design style. These visual elements play a crucial role in creating brand recognition and conveying the brand's personality and positioning.</a:t>
            </a:r>
          </a:p>
          <a:p>
            <a:pPr marL="0" indent="0" algn="l">
              <a:buNone/>
            </a:pPr>
            <a:endParaRPr lang="en-GB" sz="1100" b="0" i="0" dirty="0">
              <a:effectLst/>
            </a:endParaRPr>
          </a:p>
          <a:p>
            <a:pPr marL="0" indent="0" algn="l">
              <a:buNone/>
            </a:pPr>
            <a:r>
              <a:rPr lang="en-GB" b="1" i="0" dirty="0">
                <a:solidFill>
                  <a:srgbClr val="FF0000"/>
                </a:solidFill>
                <a:effectLst/>
              </a:rPr>
              <a:t>Brand Story</a:t>
            </a:r>
            <a:r>
              <a:rPr lang="en-GB" b="0" i="0" dirty="0">
                <a:effectLst/>
              </a:rPr>
              <a:t>: This is the narrative that communicates the brand's history, purpose, and mission in a compelling and authentic way. A strong brand story resonates with consumers and helps create a deeper connection with the brand.</a:t>
            </a:r>
          </a:p>
          <a:p>
            <a:pPr marL="0" indent="0" algn="l">
              <a:buNone/>
            </a:pPr>
            <a:endParaRPr lang="en-GB" sz="1100" b="0" i="0" dirty="0">
              <a:effectLst/>
            </a:endParaRPr>
          </a:p>
          <a:p>
            <a:pPr marL="0" indent="0" algn="l">
              <a:buNone/>
            </a:pPr>
            <a:r>
              <a:rPr lang="en-GB" b="1" i="0" dirty="0">
                <a:solidFill>
                  <a:srgbClr val="FF0000"/>
                </a:solidFill>
                <a:effectLst/>
              </a:rPr>
              <a:t>Brand Experience</a:t>
            </a:r>
            <a:r>
              <a:rPr lang="en-GB" b="0" i="0" dirty="0">
                <a:effectLst/>
              </a:rPr>
              <a:t>: This encompasses every interaction that consumers have with the brand, including product usage, customer service, retail environment, website, social media, and advertising. Consistent and positive brand experiences reinforce the brand identity and build brand loyalty.</a:t>
            </a:r>
          </a:p>
          <a:p>
            <a:endParaRPr lang="en-GB" dirty="0"/>
          </a:p>
        </p:txBody>
      </p:sp>
    </p:spTree>
    <p:extLst>
      <p:ext uri="{BB962C8B-B14F-4D97-AF65-F5344CB8AC3E}">
        <p14:creationId xmlns:p14="http://schemas.microsoft.com/office/powerpoint/2010/main" val="22693137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9698F-5C32-4451-A095-83D32DBB4B26}"/>
              </a:ext>
            </a:extLst>
          </p:cNvPr>
          <p:cNvSpPr>
            <a:spLocks noGrp="1"/>
          </p:cNvSpPr>
          <p:nvPr>
            <p:ph type="title"/>
          </p:nvPr>
        </p:nvSpPr>
        <p:spPr/>
        <p:txBody>
          <a:bodyPr/>
          <a:lstStyle/>
          <a:p>
            <a:r>
              <a:rPr lang="en-GB" b="1" dirty="0">
                <a:latin typeface="+mn-lt"/>
              </a:rPr>
              <a:t>Brand Identity</a:t>
            </a:r>
          </a:p>
        </p:txBody>
      </p:sp>
      <p:sp>
        <p:nvSpPr>
          <p:cNvPr id="3" name="Content Placeholder 2">
            <a:extLst>
              <a:ext uri="{FF2B5EF4-FFF2-40B4-BE49-F238E27FC236}">
                <a16:creationId xmlns:a16="http://schemas.microsoft.com/office/drawing/2014/main" id="{D6E1BE5A-6332-88EB-B7E8-9ADCC59643E6}"/>
              </a:ext>
            </a:extLst>
          </p:cNvPr>
          <p:cNvSpPr>
            <a:spLocks noGrp="1"/>
          </p:cNvSpPr>
          <p:nvPr>
            <p:ph idx="1"/>
          </p:nvPr>
        </p:nvSpPr>
        <p:spPr/>
        <p:txBody>
          <a:bodyPr/>
          <a:lstStyle/>
          <a:p>
            <a:r>
              <a:rPr lang="en-GB" b="0" i="0" dirty="0">
                <a:effectLst/>
              </a:rPr>
              <a:t>Overall, brand identity is the essence of what a brand is and what it stands for. It serves as the foundation for all brand-related activities and guides how the brand is perceived by consumers. A strong and cohesive brand identity helps differentiate the brand in the marketplace and builds trust and loyalty among customers.</a:t>
            </a:r>
            <a:endParaRPr lang="en-GB" dirty="0"/>
          </a:p>
        </p:txBody>
      </p:sp>
    </p:spTree>
    <p:extLst>
      <p:ext uri="{BB962C8B-B14F-4D97-AF65-F5344CB8AC3E}">
        <p14:creationId xmlns:p14="http://schemas.microsoft.com/office/powerpoint/2010/main" val="2609442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59BD3-607C-124C-95AF-775FF9CDE189}"/>
              </a:ext>
            </a:extLst>
          </p:cNvPr>
          <p:cNvSpPr>
            <a:spLocks noGrp="1"/>
          </p:cNvSpPr>
          <p:nvPr>
            <p:ph type="title"/>
          </p:nvPr>
        </p:nvSpPr>
        <p:spPr/>
        <p:txBody>
          <a:bodyPr/>
          <a:lstStyle/>
          <a:p>
            <a:r>
              <a:rPr lang="en-US" b="1" dirty="0">
                <a:latin typeface="+mn-lt"/>
              </a:rPr>
              <a:t>Brand Propositions</a:t>
            </a:r>
          </a:p>
        </p:txBody>
      </p:sp>
      <p:sp>
        <p:nvSpPr>
          <p:cNvPr id="3" name="Content Placeholder 2">
            <a:extLst>
              <a:ext uri="{FF2B5EF4-FFF2-40B4-BE49-F238E27FC236}">
                <a16:creationId xmlns:a16="http://schemas.microsoft.com/office/drawing/2014/main" id="{033D7636-525A-D54B-AA7F-EC0CB72C1327}"/>
              </a:ext>
            </a:extLst>
          </p:cNvPr>
          <p:cNvSpPr>
            <a:spLocks noGrp="1"/>
          </p:cNvSpPr>
          <p:nvPr>
            <p:ph idx="1"/>
          </p:nvPr>
        </p:nvSpPr>
        <p:spPr/>
        <p:txBody>
          <a:bodyPr/>
          <a:lstStyle/>
          <a:p>
            <a:r>
              <a:rPr lang="en-US" dirty="0"/>
              <a:t>What messages, claims or offers  set you apart from the competition?</a:t>
            </a:r>
          </a:p>
          <a:p>
            <a:r>
              <a:rPr lang="en-US" dirty="0"/>
              <a:t>Customer first, established for 20 years, cheaper pricing </a:t>
            </a:r>
          </a:p>
        </p:txBody>
      </p:sp>
      <p:sp>
        <p:nvSpPr>
          <p:cNvPr id="4" name="Rectangle 3">
            <a:extLst>
              <a:ext uri="{FF2B5EF4-FFF2-40B4-BE49-F238E27FC236}">
                <a16:creationId xmlns:a16="http://schemas.microsoft.com/office/drawing/2014/main" id="{0F9C5589-3F13-894D-86D9-560461AA6397}"/>
              </a:ext>
            </a:extLst>
          </p:cNvPr>
          <p:cNvSpPr/>
          <p:nvPr/>
        </p:nvSpPr>
        <p:spPr>
          <a:xfrm>
            <a:off x="838201" y="3244333"/>
            <a:ext cx="5958504" cy="769441"/>
          </a:xfrm>
          <a:prstGeom prst="rect">
            <a:avLst/>
          </a:prstGeom>
        </p:spPr>
        <p:txBody>
          <a:bodyPr wrap="square">
            <a:spAutoFit/>
          </a:bodyPr>
          <a:lstStyle/>
          <a:p>
            <a:r>
              <a:rPr lang="en-US" sz="4400" b="1" dirty="0"/>
              <a:t>Brand Values</a:t>
            </a:r>
            <a:endParaRPr lang="en-US" sz="4400" b="1" dirty="0">
              <a:cs typeface="Calibri" panose="020F0502020204030204" pitchFamily="34" charset="0"/>
            </a:endParaRPr>
          </a:p>
        </p:txBody>
      </p:sp>
      <p:sp>
        <p:nvSpPr>
          <p:cNvPr id="5" name="Rectangle 4">
            <a:extLst>
              <a:ext uri="{FF2B5EF4-FFF2-40B4-BE49-F238E27FC236}">
                <a16:creationId xmlns:a16="http://schemas.microsoft.com/office/drawing/2014/main" id="{919725D2-749A-D64D-82B5-EE2BBAEFDCDB}"/>
              </a:ext>
            </a:extLst>
          </p:cNvPr>
          <p:cNvSpPr/>
          <p:nvPr/>
        </p:nvSpPr>
        <p:spPr>
          <a:xfrm>
            <a:off x="838199" y="4424740"/>
            <a:ext cx="8688186" cy="523220"/>
          </a:xfrm>
          <a:prstGeom prst="rect">
            <a:avLst/>
          </a:prstGeom>
        </p:spPr>
        <p:txBody>
          <a:bodyPr wrap="square">
            <a:spAutoFit/>
          </a:bodyPr>
          <a:lstStyle/>
          <a:p>
            <a:r>
              <a:rPr lang="en-US" sz="2800" dirty="0"/>
              <a:t>How you behave and what you stand for?</a:t>
            </a:r>
          </a:p>
        </p:txBody>
      </p:sp>
    </p:spTree>
    <p:extLst>
      <p:ext uri="{BB962C8B-B14F-4D97-AF65-F5344CB8AC3E}">
        <p14:creationId xmlns:p14="http://schemas.microsoft.com/office/powerpoint/2010/main" val="16906657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59BD3-607C-124C-95AF-775FF9CDE189}"/>
              </a:ext>
            </a:extLst>
          </p:cNvPr>
          <p:cNvSpPr>
            <a:spLocks noGrp="1"/>
          </p:cNvSpPr>
          <p:nvPr>
            <p:ph type="title"/>
          </p:nvPr>
        </p:nvSpPr>
        <p:spPr/>
        <p:txBody>
          <a:bodyPr/>
          <a:lstStyle/>
          <a:p>
            <a:r>
              <a:rPr lang="en-US" b="1" dirty="0">
                <a:latin typeface="+mn-lt"/>
              </a:rPr>
              <a:t>Brand Essence</a:t>
            </a:r>
          </a:p>
        </p:txBody>
      </p:sp>
      <p:sp>
        <p:nvSpPr>
          <p:cNvPr id="3" name="Content Placeholder 2">
            <a:extLst>
              <a:ext uri="{FF2B5EF4-FFF2-40B4-BE49-F238E27FC236}">
                <a16:creationId xmlns:a16="http://schemas.microsoft.com/office/drawing/2014/main" id="{033D7636-525A-D54B-AA7F-EC0CB72C1327}"/>
              </a:ext>
            </a:extLst>
          </p:cNvPr>
          <p:cNvSpPr>
            <a:spLocks noGrp="1"/>
          </p:cNvSpPr>
          <p:nvPr>
            <p:ph idx="1"/>
          </p:nvPr>
        </p:nvSpPr>
        <p:spPr/>
        <p:txBody>
          <a:bodyPr/>
          <a:lstStyle/>
          <a:p>
            <a:r>
              <a:rPr lang="en-US" dirty="0"/>
              <a:t>What do people say about you. E.g. VW – German engineering?</a:t>
            </a:r>
          </a:p>
          <a:p>
            <a:endParaRPr lang="en-US" dirty="0"/>
          </a:p>
          <a:p>
            <a:pPr marL="0" indent="0">
              <a:buNone/>
            </a:pPr>
            <a:r>
              <a:rPr lang="en-US" b="1" u="sng" dirty="0"/>
              <a:t>Exercise </a:t>
            </a:r>
          </a:p>
          <a:p>
            <a:pPr marL="0" indent="0">
              <a:buNone/>
            </a:pPr>
            <a:endParaRPr lang="en-US" dirty="0"/>
          </a:p>
          <a:p>
            <a:pPr marL="0" indent="0">
              <a:buNone/>
            </a:pPr>
            <a:r>
              <a:rPr lang="en-US" dirty="0"/>
              <a:t>Write 5 words about the following brand. Has anyone else written the same thing?</a:t>
            </a:r>
          </a:p>
        </p:txBody>
      </p:sp>
      <p:pic>
        <p:nvPicPr>
          <p:cNvPr id="4" name="Picture 3">
            <a:extLst>
              <a:ext uri="{FF2B5EF4-FFF2-40B4-BE49-F238E27FC236}">
                <a16:creationId xmlns:a16="http://schemas.microsoft.com/office/drawing/2014/main" id="{82A70AC1-F149-0A42-ACD5-227C7F0CDBF5}"/>
              </a:ext>
            </a:extLst>
          </p:cNvPr>
          <p:cNvPicPr>
            <a:picLocks noChangeAspect="1"/>
          </p:cNvPicPr>
          <p:nvPr/>
        </p:nvPicPr>
        <p:blipFill>
          <a:blip r:embed="rId2"/>
          <a:stretch>
            <a:fillRect/>
          </a:stretch>
        </p:blipFill>
        <p:spPr>
          <a:xfrm>
            <a:off x="4970953" y="4491528"/>
            <a:ext cx="2250093" cy="2250093"/>
          </a:xfrm>
          <a:prstGeom prst="rect">
            <a:avLst/>
          </a:prstGeom>
        </p:spPr>
      </p:pic>
    </p:spTree>
    <p:extLst>
      <p:ext uri="{BB962C8B-B14F-4D97-AF65-F5344CB8AC3E}">
        <p14:creationId xmlns:p14="http://schemas.microsoft.com/office/powerpoint/2010/main" val="37633174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ABF41-F253-0248-AFE3-3E9663B06682}"/>
              </a:ext>
            </a:extLst>
          </p:cNvPr>
          <p:cNvSpPr>
            <a:spLocks noGrp="1"/>
          </p:cNvSpPr>
          <p:nvPr>
            <p:ph type="title"/>
          </p:nvPr>
        </p:nvSpPr>
        <p:spPr/>
        <p:txBody>
          <a:bodyPr/>
          <a:lstStyle/>
          <a:p>
            <a:r>
              <a:rPr lang="en-US" b="1" dirty="0">
                <a:latin typeface="+mn-lt"/>
              </a:rPr>
              <a:t>Brand tracking </a:t>
            </a:r>
          </a:p>
        </p:txBody>
      </p:sp>
      <p:sp>
        <p:nvSpPr>
          <p:cNvPr id="3" name="Content Placeholder 2">
            <a:extLst>
              <a:ext uri="{FF2B5EF4-FFF2-40B4-BE49-F238E27FC236}">
                <a16:creationId xmlns:a16="http://schemas.microsoft.com/office/drawing/2014/main" id="{61216402-9E2B-EA49-AEBC-7C94ED6AAD2F}"/>
              </a:ext>
            </a:extLst>
          </p:cNvPr>
          <p:cNvSpPr>
            <a:spLocks noGrp="1"/>
          </p:cNvSpPr>
          <p:nvPr>
            <p:ph idx="1"/>
          </p:nvPr>
        </p:nvSpPr>
        <p:spPr/>
        <p:txBody>
          <a:bodyPr/>
          <a:lstStyle/>
          <a:p>
            <a:r>
              <a:rPr lang="en-US" dirty="0"/>
              <a:t>Brand awareness</a:t>
            </a:r>
          </a:p>
          <a:p>
            <a:r>
              <a:rPr lang="en-US" dirty="0"/>
              <a:t>Likeability</a:t>
            </a:r>
          </a:p>
          <a:p>
            <a:r>
              <a:rPr lang="en-US" dirty="0"/>
              <a:t>Competitor analysis</a:t>
            </a:r>
          </a:p>
          <a:p>
            <a:r>
              <a:rPr lang="en-US" dirty="0"/>
              <a:t>Preference</a:t>
            </a:r>
          </a:p>
          <a:p>
            <a:r>
              <a:rPr lang="en-US" dirty="0"/>
              <a:t>Performance against competitors</a:t>
            </a:r>
          </a:p>
          <a:p>
            <a:r>
              <a:rPr lang="en-US" dirty="0"/>
              <a:t>Market share</a:t>
            </a:r>
          </a:p>
          <a:p>
            <a:pPr marL="0" indent="0">
              <a:buNone/>
            </a:pPr>
            <a:endParaRPr lang="en-US" dirty="0"/>
          </a:p>
        </p:txBody>
      </p:sp>
    </p:spTree>
    <p:extLst>
      <p:ext uri="{BB962C8B-B14F-4D97-AF65-F5344CB8AC3E}">
        <p14:creationId xmlns:p14="http://schemas.microsoft.com/office/powerpoint/2010/main" val="21049416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00598-8023-9EC5-0F63-52935D306D61}"/>
              </a:ext>
            </a:extLst>
          </p:cNvPr>
          <p:cNvSpPr>
            <a:spLocks noGrp="1"/>
          </p:cNvSpPr>
          <p:nvPr>
            <p:ph type="title"/>
          </p:nvPr>
        </p:nvSpPr>
        <p:spPr/>
        <p:txBody>
          <a:bodyPr/>
          <a:lstStyle/>
          <a:p>
            <a:r>
              <a:rPr lang="en-GB" b="1" dirty="0"/>
              <a:t>Virgin Media – Goat Glider</a:t>
            </a:r>
          </a:p>
        </p:txBody>
      </p:sp>
      <p:sp>
        <p:nvSpPr>
          <p:cNvPr id="3" name="Content Placeholder 2">
            <a:extLst>
              <a:ext uri="{FF2B5EF4-FFF2-40B4-BE49-F238E27FC236}">
                <a16:creationId xmlns:a16="http://schemas.microsoft.com/office/drawing/2014/main" id="{837F2D52-9DBE-95DF-0231-0969A3B74A9C}"/>
              </a:ext>
            </a:extLst>
          </p:cNvPr>
          <p:cNvSpPr>
            <a:spLocks noGrp="1"/>
          </p:cNvSpPr>
          <p:nvPr>
            <p:ph idx="1"/>
          </p:nvPr>
        </p:nvSpPr>
        <p:spPr/>
        <p:txBody>
          <a:bodyPr>
            <a:normAutofit fontScale="85000" lnSpcReduction="20000"/>
          </a:bodyPr>
          <a:lstStyle/>
          <a:p>
            <a:r>
              <a:rPr lang="en-GB" dirty="0">
                <a:hlinkClick r:id="rId2"/>
              </a:rPr>
              <a:t>Virgin Media finds a better way to goat around | shots</a:t>
            </a:r>
            <a:endParaRPr lang="en-GB" dirty="0"/>
          </a:p>
          <a:p>
            <a:r>
              <a:rPr lang="en-GB" dirty="0">
                <a:hlinkClick r:id="rId3"/>
              </a:rPr>
              <a:t>Why stumble, when you can soar?: A hang-gliding goat reaches new heights in latest Virgin Media campaign showing the power of its superior </a:t>
            </a:r>
            <a:r>
              <a:rPr lang="en-GB" dirty="0" err="1">
                <a:hlinkClick r:id="rId3"/>
              </a:rPr>
              <a:t>WiFi</a:t>
            </a:r>
            <a:r>
              <a:rPr lang="en-GB" dirty="0">
                <a:hlinkClick r:id="rId3"/>
              </a:rPr>
              <a:t> Guarantee - Virgin Media O2</a:t>
            </a:r>
            <a:endParaRPr lang="en-GB" dirty="0"/>
          </a:p>
          <a:p>
            <a:endParaRPr lang="en-GB" dirty="0"/>
          </a:p>
          <a:p>
            <a:r>
              <a:rPr lang="en-GB" dirty="0"/>
              <a:t>Better and Beyond creative platform</a:t>
            </a:r>
          </a:p>
          <a:p>
            <a:endParaRPr lang="en-GB" dirty="0"/>
          </a:p>
          <a:p>
            <a:r>
              <a:rPr lang="en-GB" dirty="0"/>
              <a:t>Inspiring the nation to never settle for less – a gutsy goat who finds a better way to navigate the treacherous mountain terrain.</a:t>
            </a:r>
          </a:p>
          <a:p>
            <a:endParaRPr lang="en-GB" dirty="0"/>
          </a:p>
          <a:p>
            <a:r>
              <a:rPr lang="en-GB" dirty="0"/>
              <a:t>Whilst his friends slip and stumble on the rocks below, the plucky pilot effortlessly soars through the sky in a hang glider. A camera pans to the goat’s joyful face as the voice over reveal the campaign’s strapline “Why stumble when you can soar”.</a:t>
            </a:r>
          </a:p>
        </p:txBody>
      </p:sp>
    </p:spTree>
    <p:extLst>
      <p:ext uri="{BB962C8B-B14F-4D97-AF65-F5344CB8AC3E}">
        <p14:creationId xmlns:p14="http://schemas.microsoft.com/office/powerpoint/2010/main" val="24022291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FBBA1-578F-F270-B1C5-697273800C24}"/>
              </a:ext>
            </a:extLst>
          </p:cNvPr>
          <p:cNvSpPr>
            <a:spLocks noGrp="1"/>
          </p:cNvSpPr>
          <p:nvPr>
            <p:ph type="title"/>
          </p:nvPr>
        </p:nvSpPr>
        <p:spPr/>
        <p:txBody>
          <a:bodyPr/>
          <a:lstStyle/>
          <a:p>
            <a:endParaRPr lang="en-GB"/>
          </a:p>
        </p:txBody>
      </p:sp>
      <p:pic>
        <p:nvPicPr>
          <p:cNvPr id="4" name="Online Media 3" title="Aldi 2020: IPA Brand Stories on Film">
            <a:hlinkClick r:id="" action="ppaction://media"/>
            <a:extLst>
              <a:ext uri="{FF2B5EF4-FFF2-40B4-BE49-F238E27FC236}">
                <a16:creationId xmlns:a16="http://schemas.microsoft.com/office/drawing/2014/main" id="{004DABE8-4240-EE1C-7173-97015830AE71}"/>
              </a:ext>
            </a:extLst>
          </p:cNvPr>
          <p:cNvPicPr>
            <a:picLocks noGrp="1" noRot="1" noChangeAspect="1"/>
          </p:cNvPicPr>
          <p:nvPr>
            <p:ph idx="1"/>
            <a:videoFile r:link="rId1"/>
          </p:nvPr>
        </p:nvPicPr>
        <p:blipFill>
          <a:blip r:embed="rId3"/>
          <a:stretch>
            <a:fillRect/>
          </a:stretch>
        </p:blipFill>
        <p:spPr>
          <a:xfrm>
            <a:off x="0" y="-22147"/>
            <a:ext cx="12201252" cy="6894173"/>
          </a:xfrm>
          <a:prstGeom prst="rect">
            <a:avLst/>
          </a:prstGeom>
        </p:spPr>
      </p:pic>
    </p:spTree>
    <p:extLst>
      <p:ext uri="{BB962C8B-B14F-4D97-AF65-F5344CB8AC3E}">
        <p14:creationId xmlns:p14="http://schemas.microsoft.com/office/powerpoint/2010/main" val="2103818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1538</Words>
  <Application>Microsoft Office PowerPoint</Application>
  <PresentationFormat>Widescreen</PresentationFormat>
  <Paragraphs>124</Paragraphs>
  <Slides>31</Slides>
  <Notes>0</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Söhne</vt:lpstr>
      <vt:lpstr>Arial</vt:lpstr>
      <vt:lpstr>Calibri</vt:lpstr>
      <vt:lpstr>Calibri Light</vt:lpstr>
      <vt:lpstr>Office Theme</vt:lpstr>
      <vt:lpstr>BMBM5013 Marketing In Practice</vt:lpstr>
      <vt:lpstr>BRAND MANAGEMENT</vt:lpstr>
      <vt:lpstr>What is a brand?</vt:lpstr>
      <vt:lpstr>What is a brand?</vt:lpstr>
      <vt:lpstr>Why does brand matter?</vt:lpstr>
      <vt:lpstr>Why does brand matter?</vt:lpstr>
      <vt:lpstr>Brand Strategy</vt:lpstr>
      <vt:lpstr>A successful brand should</vt:lpstr>
      <vt:lpstr>How many of these brands do you know?</vt:lpstr>
      <vt:lpstr>The Role of the Brand Manager</vt:lpstr>
      <vt:lpstr>The Role of the Brand Manager</vt:lpstr>
      <vt:lpstr>Responsibilities of the Brand Manager</vt:lpstr>
      <vt:lpstr>Responsibilities of the Brand Manager</vt:lpstr>
      <vt:lpstr>Key Aspects of the Brand Management Role</vt:lpstr>
      <vt:lpstr>Key Aspects of the Brand Management Role</vt:lpstr>
      <vt:lpstr>Key Aspects of the Brand Management Role</vt:lpstr>
      <vt:lpstr>Key Aspects of the Brand Management Role</vt:lpstr>
      <vt:lpstr>PowerPoint Presentation</vt:lpstr>
      <vt:lpstr>PowerPoint Presentation</vt:lpstr>
      <vt:lpstr>Target Audience</vt:lpstr>
      <vt:lpstr>PowerPoint Presentation</vt:lpstr>
      <vt:lpstr>The Brand Identity</vt:lpstr>
      <vt:lpstr>Components of Brand Identity</vt:lpstr>
      <vt:lpstr>Components of Brand Identity</vt:lpstr>
      <vt:lpstr>Components of Brand Identity</vt:lpstr>
      <vt:lpstr>Brand Identity</vt:lpstr>
      <vt:lpstr>Brand Propositions</vt:lpstr>
      <vt:lpstr>Brand Essence</vt:lpstr>
      <vt:lpstr>Brand tracking </vt:lpstr>
      <vt:lpstr>Virgin Media – Goat Glider</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Other departments</dc:title>
  <dc:creator>Sarah Campodonic</dc:creator>
  <cp:lastModifiedBy>Gwyneth Jones</cp:lastModifiedBy>
  <cp:revision>14</cp:revision>
  <dcterms:created xsi:type="dcterms:W3CDTF">2019-11-25T10:56:22Z</dcterms:created>
  <dcterms:modified xsi:type="dcterms:W3CDTF">2024-02-06T23:55:33Z</dcterms:modified>
</cp:coreProperties>
</file>