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FE291C-F62F-7C4E-A5E5-A71FD4139CD4}" v="1" dt="2020-03-22T12:53:47.626"/>
    <p1510:client id="{B18BF5CF-A80A-49DE-BFD5-9454D8CB2AE8}" v="26" dt="2020-03-22T12:49:21.9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ina parry" userId="5a5a0d359bdf2759" providerId="LiveId" clId="{B18BF5CF-A80A-49DE-BFD5-9454D8CB2AE8}"/>
    <pc:docChg chg="custSel addSld delSld modSld">
      <pc:chgData name="christina parry" userId="5a5a0d359bdf2759" providerId="LiveId" clId="{B18BF5CF-A80A-49DE-BFD5-9454D8CB2AE8}" dt="2020-03-22T12:49:21.948" v="2621" actId="207"/>
      <pc:docMkLst>
        <pc:docMk/>
      </pc:docMkLst>
      <pc:sldChg chg="modSp">
        <pc:chgData name="christina parry" userId="5a5a0d359bdf2759" providerId="LiveId" clId="{B18BF5CF-A80A-49DE-BFD5-9454D8CB2AE8}" dt="2020-03-22T12:34:08.567" v="1650" actId="1076"/>
        <pc:sldMkLst>
          <pc:docMk/>
          <pc:sldMk cId="503552480" sldId="260"/>
        </pc:sldMkLst>
        <pc:spChg chg="mod">
          <ac:chgData name="christina parry" userId="5a5a0d359bdf2759" providerId="LiveId" clId="{B18BF5CF-A80A-49DE-BFD5-9454D8CB2AE8}" dt="2020-03-22T12:34:08.567" v="1650" actId="1076"/>
          <ac:spMkLst>
            <pc:docMk/>
            <pc:sldMk cId="503552480" sldId="260"/>
            <ac:spMk id="3" creationId="{8B46CF9E-4F4A-478E-9844-E54483FE75A5}"/>
          </ac:spMkLst>
        </pc:spChg>
      </pc:sldChg>
      <pc:sldChg chg="modSp add">
        <pc:chgData name="christina parry" userId="5a5a0d359bdf2759" providerId="LiveId" clId="{B18BF5CF-A80A-49DE-BFD5-9454D8CB2AE8}" dt="2020-03-22T12:18:21.157" v="326" actId="20577"/>
        <pc:sldMkLst>
          <pc:docMk/>
          <pc:sldMk cId="862207244" sldId="261"/>
        </pc:sldMkLst>
        <pc:spChg chg="mod">
          <ac:chgData name="christina parry" userId="5a5a0d359bdf2759" providerId="LiveId" clId="{B18BF5CF-A80A-49DE-BFD5-9454D8CB2AE8}" dt="2020-03-22T12:18:21.157" v="326" actId="20577"/>
          <ac:spMkLst>
            <pc:docMk/>
            <pc:sldMk cId="862207244" sldId="261"/>
            <ac:spMk id="2" creationId="{CD3CA96C-D1DB-4595-9307-BB9FC7D0E221}"/>
          </ac:spMkLst>
        </pc:spChg>
        <pc:spChg chg="mod">
          <ac:chgData name="christina parry" userId="5a5a0d359bdf2759" providerId="LiveId" clId="{B18BF5CF-A80A-49DE-BFD5-9454D8CB2AE8}" dt="2020-03-22T12:18:09.231" v="322" actId="255"/>
          <ac:spMkLst>
            <pc:docMk/>
            <pc:sldMk cId="862207244" sldId="261"/>
            <ac:spMk id="3" creationId="{23423301-AA35-49C4-BE9B-ECAB27CECD74}"/>
          </ac:spMkLst>
        </pc:spChg>
        <pc:spChg chg="mod">
          <ac:chgData name="christina parry" userId="5a5a0d359bdf2759" providerId="LiveId" clId="{B18BF5CF-A80A-49DE-BFD5-9454D8CB2AE8}" dt="2020-03-22T12:18:03.367" v="321" actId="255"/>
          <ac:spMkLst>
            <pc:docMk/>
            <pc:sldMk cId="862207244" sldId="261"/>
            <ac:spMk id="4" creationId="{434587CC-E6B0-469D-A276-C3BDBA3A8664}"/>
          </ac:spMkLst>
        </pc:spChg>
      </pc:sldChg>
      <pc:sldChg chg="add del">
        <pc:chgData name="christina parry" userId="5a5a0d359bdf2759" providerId="LiveId" clId="{B18BF5CF-A80A-49DE-BFD5-9454D8CB2AE8}" dt="2020-03-22T12:18:37.498" v="329" actId="2696"/>
        <pc:sldMkLst>
          <pc:docMk/>
          <pc:sldMk cId="782826516" sldId="262"/>
        </pc:sldMkLst>
      </pc:sldChg>
      <pc:sldChg chg="modSp add">
        <pc:chgData name="christina parry" userId="5a5a0d359bdf2759" providerId="LiveId" clId="{B18BF5CF-A80A-49DE-BFD5-9454D8CB2AE8}" dt="2020-03-22T12:25:09.042" v="502" actId="2711"/>
        <pc:sldMkLst>
          <pc:docMk/>
          <pc:sldMk cId="1751285509" sldId="262"/>
        </pc:sldMkLst>
        <pc:spChg chg="mod">
          <ac:chgData name="christina parry" userId="5a5a0d359bdf2759" providerId="LiveId" clId="{B18BF5CF-A80A-49DE-BFD5-9454D8CB2AE8}" dt="2020-03-22T12:19:29.486" v="364" actId="20577"/>
          <ac:spMkLst>
            <pc:docMk/>
            <pc:sldMk cId="1751285509" sldId="262"/>
            <ac:spMk id="2" creationId="{9C42E1B8-AD0D-4C96-BEB3-638193D42E26}"/>
          </ac:spMkLst>
        </pc:spChg>
        <pc:spChg chg="mod">
          <ac:chgData name="christina parry" userId="5a5a0d359bdf2759" providerId="LiveId" clId="{B18BF5CF-A80A-49DE-BFD5-9454D8CB2AE8}" dt="2020-03-22T12:25:09.042" v="502" actId="2711"/>
          <ac:spMkLst>
            <pc:docMk/>
            <pc:sldMk cId="1751285509" sldId="262"/>
            <ac:spMk id="3" creationId="{78B85F6D-23D0-496E-B107-9C5132E2DFF4}"/>
          </ac:spMkLst>
        </pc:spChg>
      </pc:sldChg>
      <pc:sldChg chg="add del">
        <pc:chgData name="christina parry" userId="5a5a0d359bdf2759" providerId="LiveId" clId="{B18BF5CF-A80A-49DE-BFD5-9454D8CB2AE8}" dt="2020-03-22T12:18:41.547" v="330" actId="2696"/>
        <pc:sldMkLst>
          <pc:docMk/>
          <pc:sldMk cId="3302546839" sldId="263"/>
        </pc:sldMkLst>
      </pc:sldChg>
      <pc:sldChg chg="modSp add">
        <pc:chgData name="christina parry" userId="5a5a0d359bdf2759" providerId="LiveId" clId="{B18BF5CF-A80A-49DE-BFD5-9454D8CB2AE8}" dt="2020-03-22T12:42:49.097" v="2081" actId="20577"/>
        <pc:sldMkLst>
          <pc:docMk/>
          <pc:sldMk cId="3839933857" sldId="263"/>
        </pc:sldMkLst>
        <pc:spChg chg="mod">
          <ac:chgData name="christina parry" userId="5a5a0d359bdf2759" providerId="LiveId" clId="{B18BF5CF-A80A-49DE-BFD5-9454D8CB2AE8}" dt="2020-03-22T12:35:43.403" v="1741" actId="20577"/>
          <ac:spMkLst>
            <pc:docMk/>
            <pc:sldMk cId="3839933857" sldId="263"/>
            <ac:spMk id="2" creationId="{E87F069C-9F36-451B-93A5-0611DC746867}"/>
          </ac:spMkLst>
        </pc:spChg>
        <pc:spChg chg="mod">
          <ac:chgData name="christina parry" userId="5a5a0d359bdf2759" providerId="LiveId" clId="{B18BF5CF-A80A-49DE-BFD5-9454D8CB2AE8}" dt="2020-03-22T12:42:49.097" v="2081" actId="20577"/>
          <ac:spMkLst>
            <pc:docMk/>
            <pc:sldMk cId="3839933857" sldId="263"/>
            <ac:spMk id="3" creationId="{D7B535F9-EB88-4E3C-A247-12C1F91E8AF8}"/>
          </ac:spMkLst>
        </pc:spChg>
      </pc:sldChg>
      <pc:sldChg chg="modSp add">
        <pc:chgData name="christina parry" userId="5a5a0d359bdf2759" providerId="LiveId" clId="{B18BF5CF-A80A-49DE-BFD5-9454D8CB2AE8}" dt="2020-03-22T12:30:24.348" v="803" actId="255"/>
        <pc:sldMkLst>
          <pc:docMk/>
          <pc:sldMk cId="4182890637" sldId="264"/>
        </pc:sldMkLst>
        <pc:spChg chg="mod">
          <ac:chgData name="christina parry" userId="5a5a0d359bdf2759" providerId="LiveId" clId="{B18BF5CF-A80A-49DE-BFD5-9454D8CB2AE8}" dt="2020-03-22T12:26:53.185" v="548" actId="20577"/>
          <ac:spMkLst>
            <pc:docMk/>
            <pc:sldMk cId="4182890637" sldId="264"/>
            <ac:spMk id="2" creationId="{8166E299-EF42-4B58-9972-7B68A2D0DA12}"/>
          </ac:spMkLst>
        </pc:spChg>
        <pc:spChg chg="mod">
          <ac:chgData name="christina parry" userId="5a5a0d359bdf2759" providerId="LiveId" clId="{B18BF5CF-A80A-49DE-BFD5-9454D8CB2AE8}" dt="2020-03-22T12:30:24.348" v="803" actId="255"/>
          <ac:spMkLst>
            <pc:docMk/>
            <pc:sldMk cId="4182890637" sldId="264"/>
            <ac:spMk id="3" creationId="{03424B4B-305C-4B0B-B34C-5B7A2CFC10B4}"/>
          </ac:spMkLst>
        </pc:spChg>
      </pc:sldChg>
      <pc:sldChg chg="modSp add">
        <pc:chgData name="christina parry" userId="5a5a0d359bdf2759" providerId="LiveId" clId="{B18BF5CF-A80A-49DE-BFD5-9454D8CB2AE8}" dt="2020-03-22T12:34:54.315" v="1714" actId="20577"/>
        <pc:sldMkLst>
          <pc:docMk/>
          <pc:sldMk cId="596399207" sldId="265"/>
        </pc:sldMkLst>
        <pc:spChg chg="mod">
          <ac:chgData name="christina parry" userId="5a5a0d359bdf2759" providerId="LiveId" clId="{B18BF5CF-A80A-49DE-BFD5-9454D8CB2AE8}" dt="2020-03-22T12:30:59.838" v="829" actId="20577"/>
          <ac:spMkLst>
            <pc:docMk/>
            <pc:sldMk cId="596399207" sldId="265"/>
            <ac:spMk id="2" creationId="{39A4B548-3109-4AF7-B7FE-81CADF41F49B}"/>
          </ac:spMkLst>
        </pc:spChg>
        <pc:spChg chg="mod">
          <ac:chgData name="christina parry" userId="5a5a0d359bdf2759" providerId="LiveId" clId="{B18BF5CF-A80A-49DE-BFD5-9454D8CB2AE8}" dt="2020-03-22T12:34:54.315" v="1714" actId="20577"/>
          <ac:spMkLst>
            <pc:docMk/>
            <pc:sldMk cId="596399207" sldId="265"/>
            <ac:spMk id="3" creationId="{3B2A3D83-F916-409C-B3AD-F71D26C171AB}"/>
          </ac:spMkLst>
        </pc:spChg>
      </pc:sldChg>
      <pc:sldChg chg="modSp add">
        <pc:chgData name="christina parry" userId="5a5a0d359bdf2759" providerId="LiveId" clId="{B18BF5CF-A80A-49DE-BFD5-9454D8CB2AE8}" dt="2020-03-22T12:49:21.948" v="2621" actId="207"/>
        <pc:sldMkLst>
          <pc:docMk/>
          <pc:sldMk cId="983199005" sldId="266"/>
        </pc:sldMkLst>
        <pc:spChg chg="mod">
          <ac:chgData name="christina parry" userId="5a5a0d359bdf2759" providerId="LiveId" clId="{B18BF5CF-A80A-49DE-BFD5-9454D8CB2AE8}" dt="2020-03-22T12:35:07.503" v="1725" actId="20577"/>
          <ac:spMkLst>
            <pc:docMk/>
            <pc:sldMk cId="983199005" sldId="266"/>
            <ac:spMk id="2" creationId="{5F3CB893-1ACD-40DD-8891-7BF9AF220A99}"/>
          </ac:spMkLst>
        </pc:spChg>
        <pc:spChg chg="mod">
          <ac:chgData name="christina parry" userId="5a5a0d359bdf2759" providerId="LiveId" clId="{B18BF5CF-A80A-49DE-BFD5-9454D8CB2AE8}" dt="2020-03-22T12:49:21.948" v="2621" actId="207"/>
          <ac:spMkLst>
            <pc:docMk/>
            <pc:sldMk cId="983199005" sldId="266"/>
            <ac:spMk id="3" creationId="{62F515F0-AD11-4F0A-BFE7-4CAEDBBD16C6}"/>
          </ac:spMkLst>
        </pc:spChg>
      </pc:sldChg>
    </pc:docChg>
  </pc:docChgLst>
  <pc:docChgLst>
    <pc:chgData name="christina parry" userId="5a5a0d359bdf2759" providerId="LiveId" clId="{35FE291C-F62F-7C4E-A5E5-A71FD4139CD4}"/>
    <pc:docChg chg="modSld">
      <pc:chgData name="christina parry" userId="5a5a0d359bdf2759" providerId="LiveId" clId="{35FE291C-F62F-7C4E-A5E5-A71FD4139CD4}" dt="2020-03-22T12:53:47.627" v="0" actId="1076"/>
      <pc:docMkLst>
        <pc:docMk/>
      </pc:docMkLst>
      <pc:sldChg chg="modSp">
        <pc:chgData name="christina parry" userId="5a5a0d359bdf2759" providerId="LiveId" clId="{35FE291C-F62F-7C4E-A5E5-A71FD4139CD4}" dt="2020-03-22T12:53:47.627" v="0" actId="1076"/>
        <pc:sldMkLst>
          <pc:docMk/>
          <pc:sldMk cId="3475427899" sldId="256"/>
        </pc:sldMkLst>
        <pc:spChg chg="mod">
          <ac:chgData name="christina parry" userId="5a5a0d359bdf2759" providerId="LiveId" clId="{35FE291C-F62F-7C4E-A5E5-A71FD4139CD4}" dt="2020-03-22T12:53:47.627" v="0" actId="1076"/>
          <ac:spMkLst>
            <pc:docMk/>
            <pc:sldMk cId="3475427899" sldId="256"/>
            <ac:spMk id="2" creationId="{9906BA0D-F91F-4DC0-BC6E-1D0EE1BDF6E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3/22/2020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3/22/2020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3/22/2020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3/22/2020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3/22/2020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6BA0D-F91F-4DC0-BC6E-1D0EE1BDF6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94905" y="619760"/>
            <a:ext cx="7766936" cy="6238240"/>
          </a:xfrm>
        </p:spPr>
        <p:txBody>
          <a:bodyPr/>
          <a:lstStyle/>
          <a:p>
            <a:pPr algn="ctr"/>
            <a:br>
              <a:rPr lang="en-GB" sz="3600"/>
            </a:br>
            <a:br>
              <a:rPr lang="en-GB" sz="3600"/>
            </a:br>
            <a:br>
              <a:rPr lang="en-GB" sz="3600"/>
            </a:br>
            <a:br>
              <a:rPr lang="en-GB" sz="3600"/>
            </a:br>
            <a:br>
              <a:rPr lang="en-GB" sz="3600"/>
            </a:br>
            <a:br>
              <a:rPr lang="en-GB" sz="3600"/>
            </a:br>
            <a:r>
              <a:rPr lang="en-GB" sz="3600"/>
              <a:t> </a:t>
            </a:r>
            <a:r>
              <a:rPr lang="en-GB" sz="4400"/>
              <a:t>How Education for Sustainability and Global Citizenship can promote understanding of Global issues. </a:t>
            </a:r>
            <a:br>
              <a:rPr lang="en-GB"/>
            </a:br>
            <a:r>
              <a:rPr lang="en-GB"/>
              <a:t> </a:t>
            </a:r>
            <a:br>
              <a:rPr lang="en-GB"/>
            </a:b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89A96B-C250-43BD-B732-7B96100119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5872480"/>
            <a:ext cx="7766936" cy="599440"/>
          </a:xfrm>
        </p:spPr>
        <p:txBody>
          <a:bodyPr/>
          <a:lstStyle/>
          <a:p>
            <a:r>
              <a:rPr lang="en-GB"/>
              <a:t>By Christina Parry 1503342</a:t>
            </a:r>
          </a:p>
        </p:txBody>
      </p:sp>
    </p:spTree>
    <p:extLst>
      <p:ext uri="{BB962C8B-B14F-4D97-AF65-F5344CB8AC3E}">
        <p14:creationId xmlns:p14="http://schemas.microsoft.com/office/powerpoint/2010/main" val="34754278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C95E1-71AB-47E6-AE5E-A7D2D4BC2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What is Education for Sustainability and Global Citizenship? (ESDGC)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B7D42-2C45-470E-8E5D-C38303EBAD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200">
                <a:solidFill>
                  <a:schemeClr val="accent2">
                    <a:lumMod val="75000"/>
                  </a:schemeClr>
                </a:solidFill>
              </a:rPr>
              <a:t>The Welsh Assembly Government, 2008 state people should be equipped with the, “knowledge, skills and attitudes to be an effective citizen in a complex and changing world both through their curriculum and through the practice of the institution”.</a:t>
            </a:r>
          </a:p>
          <a:p>
            <a:pPr marL="0" indent="0">
              <a:buNone/>
            </a:pPr>
            <a:r>
              <a:rPr lang="en-GB"/>
              <a:t>         </a:t>
            </a:r>
          </a:p>
          <a:p>
            <a:pPr marL="0" indent="0">
              <a:buNone/>
            </a:pPr>
            <a:r>
              <a:rPr lang="en-GB"/>
              <a:t>                                                                    (Welsh Assembly Government, 2008)</a:t>
            </a:r>
          </a:p>
        </p:txBody>
      </p:sp>
    </p:spTree>
    <p:extLst>
      <p:ext uri="{BB962C8B-B14F-4D97-AF65-F5344CB8AC3E}">
        <p14:creationId xmlns:p14="http://schemas.microsoft.com/office/powerpoint/2010/main" val="36831364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FDA63-7F8D-4627-B65D-2F366CC442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the main purpose of the ESDGC?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10173-76B0-4294-9083-5FD99992A0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3200">
                <a:solidFill>
                  <a:schemeClr val="accent2">
                    <a:lumMod val="75000"/>
                  </a:schemeClr>
                </a:solidFill>
              </a:rPr>
              <a:t>Enter employment</a:t>
            </a:r>
          </a:p>
          <a:p>
            <a:pPr lvl="0"/>
            <a:r>
              <a:rPr lang="en-GB" sz="3200">
                <a:solidFill>
                  <a:schemeClr val="accent2">
                    <a:lumMod val="75000"/>
                  </a:schemeClr>
                </a:solidFill>
              </a:rPr>
              <a:t>Remain in employment</a:t>
            </a:r>
          </a:p>
          <a:p>
            <a:pPr lvl="0"/>
            <a:r>
              <a:rPr lang="en-GB" sz="3200">
                <a:solidFill>
                  <a:schemeClr val="accent2">
                    <a:lumMod val="75000"/>
                  </a:schemeClr>
                </a:solidFill>
              </a:rPr>
              <a:t>Intelligent consumers </a:t>
            </a:r>
          </a:p>
          <a:p>
            <a:pPr lvl="0"/>
            <a:r>
              <a:rPr lang="en-GB" sz="3200">
                <a:solidFill>
                  <a:schemeClr val="accent2">
                    <a:lumMod val="75000"/>
                  </a:schemeClr>
                </a:solidFill>
              </a:rPr>
              <a:t>To be informed, discerning and contributing learners, citizens and parents. </a:t>
            </a:r>
          </a:p>
          <a:p>
            <a:pPr marL="0" indent="0">
              <a:buNone/>
            </a:pPr>
            <a:endParaRPr lang="en-GB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>
                <a:solidFill>
                  <a:schemeClr val="tx1"/>
                </a:solidFill>
              </a:rPr>
              <a:t>                                                                    (Welsh Assembly Government, 2008)</a:t>
            </a:r>
          </a:p>
        </p:txBody>
      </p:sp>
    </p:spTree>
    <p:extLst>
      <p:ext uri="{BB962C8B-B14F-4D97-AF65-F5344CB8AC3E}">
        <p14:creationId xmlns:p14="http://schemas.microsoft.com/office/powerpoint/2010/main" val="772755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CEF73-D9A0-454A-9B82-31FC4C226D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Donaldson’s four purposes:-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F10EE8-FD99-4D2A-B82D-E64DF9CEEF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3600">
                <a:solidFill>
                  <a:schemeClr val="accent2">
                    <a:lumMod val="75000"/>
                  </a:schemeClr>
                </a:solidFill>
              </a:rPr>
              <a:t>Ambitious, capable learners</a:t>
            </a:r>
          </a:p>
          <a:p>
            <a:pPr lvl="0"/>
            <a:r>
              <a:rPr lang="en-GB" sz="3600">
                <a:solidFill>
                  <a:schemeClr val="accent2">
                    <a:lumMod val="75000"/>
                  </a:schemeClr>
                </a:solidFill>
              </a:rPr>
              <a:t>Enterprising, creative contributors </a:t>
            </a:r>
          </a:p>
          <a:p>
            <a:pPr lvl="0"/>
            <a:r>
              <a:rPr lang="en-GB" sz="3600">
                <a:solidFill>
                  <a:schemeClr val="accent2">
                    <a:lumMod val="75000"/>
                  </a:schemeClr>
                </a:solidFill>
              </a:rPr>
              <a:t>Ethnical, informed citizens </a:t>
            </a:r>
          </a:p>
          <a:p>
            <a:pPr lvl="0"/>
            <a:r>
              <a:rPr lang="en-GB" sz="3600">
                <a:solidFill>
                  <a:schemeClr val="accent2">
                    <a:lumMod val="75000"/>
                  </a:schemeClr>
                </a:solidFill>
              </a:rPr>
              <a:t>Healthy, confident individuals</a:t>
            </a:r>
          </a:p>
          <a:p>
            <a:pPr marL="0" lvl="0" indent="0">
              <a:buNone/>
            </a:pPr>
            <a:r>
              <a:rPr lang="en-GB">
                <a:solidFill>
                  <a:schemeClr val="tx1"/>
                </a:solidFill>
              </a:rPr>
              <a:t>                                                     </a:t>
            </a:r>
          </a:p>
          <a:p>
            <a:pPr marL="0" lvl="0" indent="0">
              <a:buNone/>
            </a:pPr>
            <a:r>
              <a:rPr lang="en-GB">
                <a:solidFill>
                  <a:schemeClr val="tx1"/>
                </a:solidFill>
              </a:rPr>
              <a:t>                                                                     (Welsh Assembly government, 2015)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0255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3E53D-28AC-49C5-9C89-26D076FD6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nine concepts of ESDGC:-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46CF9E-4F4A-478E-9844-E54483FE75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1159" y="2179639"/>
            <a:ext cx="8596668" cy="4372291"/>
          </a:xfrm>
        </p:spPr>
        <p:txBody>
          <a:bodyPr/>
          <a:lstStyle/>
          <a:p>
            <a:pPr lvl="0"/>
            <a:r>
              <a:rPr lang="en-GB" sz="2000">
                <a:solidFill>
                  <a:schemeClr val="accent2">
                    <a:lumMod val="75000"/>
                  </a:schemeClr>
                </a:solidFill>
              </a:rPr>
              <a:t>Interdependence</a:t>
            </a:r>
          </a:p>
          <a:p>
            <a:pPr lvl="0"/>
            <a:r>
              <a:rPr lang="en-GB" sz="2000">
                <a:solidFill>
                  <a:schemeClr val="accent2">
                    <a:lumMod val="75000"/>
                  </a:schemeClr>
                </a:solidFill>
              </a:rPr>
              <a:t>Needs and rights of the future generation</a:t>
            </a:r>
          </a:p>
          <a:p>
            <a:pPr lvl="0"/>
            <a:r>
              <a:rPr lang="en-GB" sz="2000">
                <a:solidFill>
                  <a:schemeClr val="accent2">
                    <a:lumMod val="75000"/>
                  </a:schemeClr>
                </a:solidFill>
              </a:rPr>
              <a:t>Diversity</a:t>
            </a:r>
          </a:p>
          <a:p>
            <a:pPr lvl="0"/>
            <a:r>
              <a:rPr lang="en-GB" sz="2000">
                <a:solidFill>
                  <a:schemeClr val="accent2">
                    <a:lumMod val="75000"/>
                  </a:schemeClr>
                </a:solidFill>
              </a:rPr>
              <a:t>Citizenship and stewardship</a:t>
            </a:r>
          </a:p>
          <a:p>
            <a:pPr lvl="0"/>
            <a:r>
              <a:rPr lang="en-GB" sz="2000">
                <a:solidFill>
                  <a:schemeClr val="accent2">
                    <a:lumMod val="75000"/>
                  </a:schemeClr>
                </a:solidFill>
              </a:rPr>
              <a:t>Uncertainty and precaution </a:t>
            </a:r>
          </a:p>
          <a:p>
            <a:pPr lvl="0"/>
            <a:r>
              <a:rPr lang="en-GB" sz="2000">
                <a:solidFill>
                  <a:schemeClr val="accent2">
                    <a:lumMod val="75000"/>
                  </a:schemeClr>
                </a:solidFill>
              </a:rPr>
              <a:t>Conflict resolution</a:t>
            </a:r>
          </a:p>
          <a:p>
            <a:pPr lvl="0"/>
            <a:r>
              <a:rPr lang="en-GB" sz="2000">
                <a:solidFill>
                  <a:schemeClr val="accent2">
                    <a:lumMod val="75000"/>
                  </a:schemeClr>
                </a:solidFill>
              </a:rPr>
              <a:t>Sustainable change</a:t>
            </a:r>
          </a:p>
          <a:p>
            <a:pPr lvl="0"/>
            <a:r>
              <a:rPr lang="en-GB" sz="2000">
                <a:solidFill>
                  <a:schemeClr val="accent2">
                    <a:lumMod val="75000"/>
                  </a:schemeClr>
                </a:solidFill>
              </a:rPr>
              <a:t>Quality of life, social justice and equality and</a:t>
            </a:r>
          </a:p>
          <a:p>
            <a:pPr lvl="0"/>
            <a:r>
              <a:rPr lang="en-GB" sz="2000">
                <a:solidFill>
                  <a:schemeClr val="accent2">
                    <a:lumMod val="75000"/>
                  </a:schemeClr>
                </a:solidFill>
              </a:rPr>
              <a:t>Values and perceptions</a:t>
            </a:r>
          </a:p>
          <a:p>
            <a:pPr marL="0" lvl="0" indent="0">
              <a:buNone/>
            </a:pPr>
            <a:r>
              <a:rPr lang="en-GB">
                <a:solidFill>
                  <a:schemeClr val="tx1"/>
                </a:solidFill>
              </a:rPr>
              <a:t>                                                                    (Welsh Assembly Government, 2008)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5524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CA96C-D1DB-4595-9307-BB9FC7D0E2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Pupil Leadership Teams:-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423301-AA35-49C4-BE9B-ECAB27CECD7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err="1">
                <a:solidFill>
                  <a:schemeClr val="accent2">
                    <a:lumMod val="75000"/>
                  </a:schemeClr>
                </a:solidFill>
              </a:rPr>
              <a:t>Criw</a:t>
            </a:r>
            <a:r>
              <a:rPr lang="en-GB" sz="240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sz="2400" err="1">
                <a:solidFill>
                  <a:schemeClr val="accent2">
                    <a:lumMod val="75000"/>
                  </a:schemeClr>
                </a:solidFill>
              </a:rPr>
              <a:t>Cymraeg</a:t>
            </a:r>
            <a:endParaRPr lang="en-GB" sz="240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en-GB" sz="2400">
                <a:solidFill>
                  <a:schemeClr val="accent2">
                    <a:lumMod val="75000"/>
                  </a:schemeClr>
                </a:solidFill>
              </a:rPr>
              <a:t>Eco Schools Committee</a:t>
            </a:r>
          </a:p>
          <a:p>
            <a:r>
              <a:rPr lang="en-GB" sz="2400">
                <a:solidFill>
                  <a:schemeClr val="accent2">
                    <a:lumMod val="75000"/>
                  </a:schemeClr>
                </a:solidFill>
              </a:rPr>
              <a:t>Healthy Schools</a:t>
            </a:r>
          </a:p>
          <a:p>
            <a:r>
              <a:rPr lang="en-GB" sz="2400">
                <a:solidFill>
                  <a:schemeClr val="accent2">
                    <a:lumMod val="75000"/>
                  </a:schemeClr>
                </a:solidFill>
              </a:rPr>
              <a:t>The Right Respecting Squad</a:t>
            </a:r>
          </a:p>
          <a:p>
            <a:r>
              <a:rPr lang="en-GB" sz="2400">
                <a:solidFill>
                  <a:schemeClr val="accent2">
                    <a:lumMod val="75000"/>
                  </a:schemeClr>
                </a:solidFill>
              </a:rPr>
              <a:t>Digital Leaders</a:t>
            </a:r>
          </a:p>
          <a:p>
            <a:r>
              <a:rPr lang="en-GB" sz="2400">
                <a:solidFill>
                  <a:schemeClr val="accent2">
                    <a:lumMod val="75000"/>
                  </a:schemeClr>
                </a:solidFill>
              </a:rPr>
              <a:t>Sports ambassadors</a:t>
            </a:r>
          </a:p>
          <a:p>
            <a:r>
              <a:rPr lang="en-GB" sz="2400">
                <a:solidFill>
                  <a:schemeClr val="accent2">
                    <a:lumMod val="75000"/>
                  </a:schemeClr>
                </a:solidFill>
              </a:rPr>
              <a:t>Our Class Charter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4587CC-E6B0-469D-A276-C3BDBA3A866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>
                <a:solidFill>
                  <a:schemeClr val="accent2">
                    <a:lumMod val="75000"/>
                  </a:schemeClr>
                </a:solidFill>
              </a:rPr>
              <a:t>Identity  and Culture</a:t>
            </a:r>
          </a:p>
          <a:p>
            <a:r>
              <a:rPr lang="en-GB" sz="2400">
                <a:solidFill>
                  <a:schemeClr val="accent2">
                    <a:lumMod val="75000"/>
                  </a:schemeClr>
                </a:solidFill>
              </a:rPr>
              <a:t>The Natural Environment</a:t>
            </a:r>
          </a:p>
          <a:p>
            <a:r>
              <a:rPr lang="en-GB" sz="2400">
                <a:solidFill>
                  <a:schemeClr val="accent2">
                    <a:lumMod val="75000"/>
                  </a:schemeClr>
                </a:solidFill>
              </a:rPr>
              <a:t>Consumption and waste</a:t>
            </a:r>
          </a:p>
          <a:p>
            <a:r>
              <a:rPr lang="en-GB" sz="2400">
                <a:solidFill>
                  <a:schemeClr val="accent2">
                    <a:lumMod val="75000"/>
                  </a:schemeClr>
                </a:solidFill>
              </a:rPr>
              <a:t>Climate Change</a:t>
            </a:r>
          </a:p>
          <a:p>
            <a:r>
              <a:rPr lang="en-GB" sz="2400">
                <a:solidFill>
                  <a:schemeClr val="accent2">
                    <a:lumMod val="75000"/>
                  </a:schemeClr>
                </a:solidFill>
              </a:rPr>
              <a:t>Health</a:t>
            </a:r>
          </a:p>
          <a:p>
            <a:r>
              <a:rPr lang="en-GB" sz="2400">
                <a:solidFill>
                  <a:schemeClr val="accent2">
                    <a:lumMod val="75000"/>
                  </a:schemeClr>
                </a:solidFill>
              </a:rPr>
              <a:t>Choices and Decisions</a:t>
            </a:r>
          </a:p>
          <a:p>
            <a:r>
              <a:rPr lang="en-GB" sz="2400">
                <a:solidFill>
                  <a:schemeClr val="accent2">
                    <a:lumMod val="75000"/>
                  </a:schemeClr>
                </a:solidFill>
              </a:rPr>
              <a:t>Wealth and Poverty</a:t>
            </a:r>
          </a:p>
        </p:txBody>
      </p:sp>
    </p:spTree>
    <p:extLst>
      <p:ext uri="{BB962C8B-B14F-4D97-AF65-F5344CB8AC3E}">
        <p14:creationId xmlns:p14="http://schemas.microsoft.com/office/powerpoint/2010/main" val="8622072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2E1B8-AD0D-4C96-BEB3-638193D42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The Strengths of the ESDGC:-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85F6D-23D0-496E-B107-9C5132E2DF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32014"/>
            <a:ext cx="8596668" cy="452596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accent2">
                    <a:lumMod val="75000"/>
                  </a:schemeClr>
                </a:solidFill>
              </a:rPr>
              <a:t>Compromising skills</a:t>
            </a:r>
          </a:p>
          <a:p>
            <a:r>
              <a:rPr lang="en-GB" sz="3600">
                <a:solidFill>
                  <a:schemeClr val="accent2">
                    <a:lumMod val="75000"/>
                  </a:schemeClr>
                </a:solidFill>
              </a:rPr>
              <a:t>Leadership skills </a:t>
            </a:r>
          </a:p>
          <a:p>
            <a:r>
              <a:rPr lang="en-GB" sz="3600">
                <a:solidFill>
                  <a:schemeClr val="accent2">
                    <a:lumMod val="75000"/>
                  </a:schemeClr>
                </a:solidFill>
              </a:rPr>
              <a:t>How to work within a team</a:t>
            </a:r>
          </a:p>
          <a:p>
            <a:r>
              <a:rPr lang="en-GB" sz="3600">
                <a:solidFill>
                  <a:schemeClr val="accent2">
                    <a:lumMod val="75000"/>
                  </a:schemeClr>
                </a:solidFill>
              </a:rPr>
              <a:t>Gain confidence </a:t>
            </a:r>
          </a:p>
          <a:p>
            <a:r>
              <a:rPr lang="en-GB" sz="3600">
                <a:solidFill>
                  <a:schemeClr val="accent2">
                    <a:lumMod val="75000"/>
                  </a:schemeClr>
                </a:solidFill>
              </a:rPr>
              <a:t>Highers self-esteem </a:t>
            </a:r>
          </a:p>
          <a:p>
            <a:r>
              <a:rPr lang="en-GB" sz="3600">
                <a:solidFill>
                  <a:schemeClr val="accent2">
                    <a:lumMod val="75000"/>
                  </a:schemeClr>
                </a:solidFill>
              </a:rPr>
              <a:t>Important role within the school</a:t>
            </a:r>
          </a:p>
          <a:p>
            <a:pPr marL="0" indent="0" algn="r">
              <a:buNone/>
            </a:pPr>
            <a:r>
              <a:rPr lang="en-GB" sz="2000"/>
              <a:t>(Cortvriend, 2008)</a:t>
            </a:r>
            <a:endParaRPr lang="en-GB" sz="200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12855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6E299-EF42-4B58-9972-7B68A2D0DA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benefits of the ESDGC:-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424B4B-305C-4B0B-B34C-5B7A2CFC10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984" y="1741489"/>
            <a:ext cx="9266766" cy="4506911"/>
          </a:xfrm>
        </p:spPr>
        <p:txBody>
          <a:bodyPr>
            <a:normAutofit lnSpcReduction="10000"/>
          </a:bodyPr>
          <a:lstStyle/>
          <a:p>
            <a:r>
              <a:rPr lang="en-GB" sz="3600">
                <a:solidFill>
                  <a:schemeClr val="accent2">
                    <a:lumMod val="75000"/>
                  </a:schemeClr>
                </a:solidFill>
              </a:rPr>
              <a:t>Care for themselves  and others </a:t>
            </a:r>
          </a:p>
          <a:p>
            <a:r>
              <a:rPr lang="en-GB" sz="3600">
                <a:solidFill>
                  <a:schemeClr val="accent2">
                    <a:lumMod val="75000"/>
                  </a:schemeClr>
                </a:solidFill>
              </a:rPr>
              <a:t>Care for the environment around them</a:t>
            </a:r>
          </a:p>
          <a:p>
            <a:r>
              <a:rPr lang="en-GB" sz="3600">
                <a:solidFill>
                  <a:schemeClr val="accent2">
                    <a:lumMod val="75000"/>
                  </a:schemeClr>
                </a:solidFill>
              </a:rPr>
              <a:t>The link between, society, economy and the environment between their lives and other people throughout the world</a:t>
            </a:r>
          </a:p>
          <a:p>
            <a:pPr marL="0" indent="0">
              <a:buNone/>
            </a:pPr>
            <a:endParaRPr lang="en-GB" sz="200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00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000">
                <a:solidFill>
                  <a:schemeClr val="tx1"/>
                </a:solidFill>
              </a:rPr>
              <a:t>                                </a:t>
            </a:r>
          </a:p>
          <a:p>
            <a:pPr marL="0" indent="0">
              <a:buNone/>
            </a:pPr>
            <a:r>
              <a:rPr lang="en-GB" sz="2000">
                <a:solidFill>
                  <a:schemeClr val="tx1"/>
                </a:solidFill>
              </a:rPr>
              <a:t>                                                              (Welsh Assembly Government, 2008)</a:t>
            </a:r>
          </a:p>
          <a:p>
            <a:pPr marL="0" indent="0">
              <a:buNone/>
            </a:pPr>
            <a:endParaRPr lang="en-GB" sz="320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28906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4B548-3109-4AF7-B7FE-81CADF41F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Barriers to the ESDGC:-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2A3D83-F916-409C-B3AD-F71D26C171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602161"/>
          </a:xfrm>
        </p:spPr>
        <p:txBody>
          <a:bodyPr>
            <a:normAutofit/>
          </a:bodyPr>
          <a:lstStyle/>
          <a:p>
            <a:pPr lvl="0"/>
            <a:r>
              <a:rPr lang="en-GB" sz="2800">
                <a:solidFill>
                  <a:schemeClr val="accent2">
                    <a:lumMod val="75000"/>
                  </a:schemeClr>
                </a:solidFill>
              </a:rPr>
              <a:t>Staff have very little knowledge on the subject</a:t>
            </a:r>
          </a:p>
          <a:p>
            <a:pPr lvl="0"/>
            <a:r>
              <a:rPr lang="en-GB" sz="2800">
                <a:solidFill>
                  <a:schemeClr val="accent2">
                    <a:lumMod val="75000"/>
                  </a:schemeClr>
                </a:solidFill>
              </a:rPr>
              <a:t>A lack of training</a:t>
            </a:r>
          </a:p>
          <a:p>
            <a:pPr lvl="0"/>
            <a:r>
              <a:rPr lang="en-GB" sz="2800">
                <a:solidFill>
                  <a:schemeClr val="accent2">
                    <a:lumMod val="75000"/>
                  </a:schemeClr>
                </a:solidFill>
              </a:rPr>
              <a:t>ESDGC is time consuming</a:t>
            </a:r>
          </a:p>
          <a:p>
            <a:pPr lvl="0"/>
            <a:r>
              <a:rPr lang="en-GB" sz="2800">
                <a:solidFill>
                  <a:schemeClr val="accent2">
                    <a:lumMod val="75000"/>
                  </a:schemeClr>
                </a:solidFill>
              </a:rPr>
              <a:t>Extra to their work loads</a:t>
            </a:r>
          </a:p>
          <a:p>
            <a:pPr lvl="0"/>
            <a:r>
              <a:rPr lang="en-GB" sz="2800">
                <a:solidFill>
                  <a:schemeClr val="accent2">
                    <a:lumMod val="75000"/>
                  </a:schemeClr>
                </a:solidFill>
              </a:rPr>
              <a:t>Left to one member of staff</a:t>
            </a:r>
          </a:p>
          <a:p>
            <a:pPr lvl="0"/>
            <a:r>
              <a:rPr lang="en-GB" sz="2800">
                <a:solidFill>
                  <a:schemeClr val="accent2">
                    <a:lumMod val="75000"/>
                  </a:schemeClr>
                </a:solidFill>
              </a:rPr>
              <a:t>Staff do not work as a team</a:t>
            </a:r>
          </a:p>
          <a:p>
            <a:pPr marL="0" indent="0">
              <a:buNone/>
            </a:pPr>
            <a:endParaRPr lang="en-GB" sz="200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000">
                <a:solidFill>
                  <a:schemeClr val="tx1"/>
                </a:solidFill>
              </a:rPr>
              <a:t>                                                        (Welsh Assembly Government, 2008)</a:t>
            </a:r>
          </a:p>
          <a:p>
            <a:pPr marL="0" lvl="0" indent="0">
              <a:buNone/>
            </a:pPr>
            <a:endParaRPr lang="en-GB" sz="280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3992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CB893-1ACD-40DD-8891-7BF9AF220A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F515F0-AD11-4F0A-BFE7-4CAEDBBD16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>
                <a:solidFill>
                  <a:schemeClr val="accent2">
                    <a:lumMod val="75000"/>
                  </a:schemeClr>
                </a:solidFill>
              </a:rPr>
              <a:t>To conclude there are many benefits to the ESDGC when work colleagues all contribute and show an interest in the subject.</a:t>
            </a:r>
          </a:p>
          <a:p>
            <a:r>
              <a:rPr lang="en-GB" sz="2400">
                <a:solidFill>
                  <a:schemeClr val="accent2">
                    <a:lumMod val="75000"/>
                  </a:schemeClr>
                </a:solidFill>
              </a:rPr>
              <a:t>There are many benefits for the children as it allows them to become more independent within their studies and within the decisions they make when they leave school.</a:t>
            </a:r>
          </a:p>
          <a:p>
            <a:r>
              <a:rPr lang="en-GB" sz="2400">
                <a:solidFill>
                  <a:schemeClr val="accent2">
                    <a:lumMod val="75000"/>
                  </a:schemeClr>
                </a:solidFill>
              </a:rPr>
              <a:t>There are some barriers to the ESDGC, however, these could be easily avoided if all staff had appropriate training and time to deliver them.</a:t>
            </a:r>
          </a:p>
        </p:txBody>
      </p:sp>
    </p:spTree>
    <p:extLst>
      <p:ext uri="{BB962C8B-B14F-4D97-AF65-F5344CB8AC3E}">
        <p14:creationId xmlns:p14="http://schemas.microsoft.com/office/powerpoint/2010/main" val="9831990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F069C-9F36-451B-93A5-0611DC746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References:-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B535F9-EB88-4E3C-A247-12C1F91E8A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Cortvriend, V. (2008) Supporting Children’s Healthy Development in Macleod-Brudenell, l. and Kay J. (Editors) </a:t>
            </a:r>
            <a:r>
              <a:rPr lang="en-GB" i="1"/>
              <a:t>Advanced Early Years for Foundation Degrees &amp; Levels 4/5 (2</a:t>
            </a:r>
            <a:r>
              <a:rPr lang="en-GB" i="1" baseline="30000"/>
              <a:t>nd</a:t>
            </a:r>
            <a:r>
              <a:rPr lang="en-GB" i="1"/>
              <a:t> Edition)</a:t>
            </a:r>
            <a:r>
              <a:rPr lang="en-GB"/>
              <a:t>, Harlow: Pearson Education Limited.</a:t>
            </a:r>
          </a:p>
          <a:p>
            <a:pPr marL="0" indent="0">
              <a:buNone/>
            </a:pPr>
            <a:r>
              <a:rPr lang="en-GB"/>
              <a:t>Donaldson, G. (2015) Successful Futures: https://eur04.safelinks.protection.outlook.com/?url=https%3A%2F%2Fgov.wales%2Fsites%2Fdefault%2Ffiles%2Fpublications%2F2018-03%2Fsuccesful-futures-a-summary-of-professor-graham-donaldsons-report.pdf&amp;data=02%7C01%7C%7Cc32692df8598466aa31708d7ce57842c%7C84df9e7fe9f640afb435aaaaaaaaaaaa%7C1%7C0%7C637204747575822591&amp;sdata=aL1wxnwQS%2Bs1IaUf34WWraRJATgWiwoIgLXbzIZodM0%3D&amp;reserved=0 { accessed 07/03/20}</a:t>
            </a:r>
          </a:p>
          <a:p>
            <a:pPr marL="0" indent="0">
              <a:buNone/>
            </a:pPr>
            <a:r>
              <a:rPr lang="en-GB"/>
              <a:t>Welsh Assembly Government, 2008. </a:t>
            </a:r>
            <a:r>
              <a:rPr lang="en-GB" i="1"/>
              <a:t>Education for Sustainable Development and Global Citizenship in the Further Education Sector in Wales</a:t>
            </a:r>
            <a:r>
              <a:rPr lang="en-GB"/>
              <a:t>. Cardiff</a:t>
            </a:r>
          </a:p>
          <a:p>
            <a:pPr marL="0" indent="0">
              <a:buNone/>
            </a:pPr>
            <a:r>
              <a:rPr lang="en-GB"/>
              <a:t>Welsh Assembly Government, 2008. Education for Sustainable Development and Global Citizenship</a:t>
            </a:r>
            <a:r>
              <a:rPr lang="en-GB" i="1"/>
              <a:t>. A common understanding for schools</a:t>
            </a:r>
            <a:r>
              <a:rPr lang="en-GB"/>
              <a:t>. Cardiff.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93385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Facet</vt:lpstr>
      <vt:lpstr>       How Education for Sustainability and Global Citizenship can promote understanding of Global issues.    </vt:lpstr>
      <vt:lpstr>What is Education for Sustainability and Global Citizenship? (ESDGC) </vt:lpstr>
      <vt:lpstr>What is the main purpose of the ESDGC?  </vt:lpstr>
      <vt:lpstr>Donaldson’s four purposes:-</vt:lpstr>
      <vt:lpstr>The nine concepts of ESDGC:-</vt:lpstr>
      <vt:lpstr>Pupil Leadership Teams:-</vt:lpstr>
      <vt:lpstr> The Strengths of the ESDGC:-</vt:lpstr>
      <vt:lpstr>The benefits of the ESDGC:-</vt:lpstr>
      <vt:lpstr>Barriers to the ESDGC:-</vt:lpstr>
      <vt:lpstr>Conclusion</vt:lpstr>
      <vt:lpstr>References:-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Education for Sustainability and Global Citizenship can promote understanding of Global issues.</dc:title>
  <dc:creator>christina parry</dc:creator>
  <cp:revision>1</cp:revision>
  <dcterms:created xsi:type="dcterms:W3CDTF">2020-03-22T11:33:54Z</dcterms:created>
  <dcterms:modified xsi:type="dcterms:W3CDTF">2020-03-22T12:53:49Z</dcterms:modified>
</cp:coreProperties>
</file>